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5"/>
  </p:sldMasterIdLst>
  <p:notesMasterIdLst>
    <p:notesMasterId r:id="rId41"/>
  </p:notesMasterIdLst>
  <p:handoutMasterIdLst>
    <p:handoutMasterId r:id="rId42"/>
  </p:handoutMasterIdLst>
  <p:sldIdLst>
    <p:sldId id="611" r:id="rId6"/>
    <p:sldId id="678" r:id="rId7"/>
    <p:sldId id="417" r:id="rId8"/>
    <p:sldId id="686" r:id="rId9"/>
    <p:sldId id="701" r:id="rId10"/>
    <p:sldId id="707" r:id="rId11"/>
    <p:sldId id="708" r:id="rId12"/>
    <p:sldId id="710" r:id="rId13"/>
    <p:sldId id="712" r:id="rId14"/>
    <p:sldId id="713" r:id="rId15"/>
    <p:sldId id="719" r:id="rId16"/>
    <p:sldId id="672" r:id="rId17"/>
    <p:sldId id="685" r:id="rId18"/>
    <p:sldId id="647" r:id="rId19"/>
    <p:sldId id="674" r:id="rId20"/>
    <p:sldId id="675" r:id="rId21"/>
    <p:sldId id="716" r:id="rId22"/>
    <p:sldId id="718" r:id="rId23"/>
    <p:sldId id="683" r:id="rId24"/>
    <p:sldId id="648" r:id="rId25"/>
    <p:sldId id="617" r:id="rId26"/>
    <p:sldId id="635" r:id="rId27"/>
    <p:sldId id="640" r:id="rId28"/>
    <p:sldId id="641" r:id="rId29"/>
    <p:sldId id="650" r:id="rId30"/>
    <p:sldId id="655" r:id="rId31"/>
    <p:sldId id="653" r:id="rId32"/>
    <p:sldId id="658" r:id="rId33"/>
    <p:sldId id="660" r:id="rId34"/>
    <p:sldId id="656" r:id="rId35"/>
    <p:sldId id="662" r:id="rId36"/>
    <p:sldId id="679" r:id="rId37"/>
    <p:sldId id="681" r:id="rId38"/>
    <p:sldId id="714" r:id="rId39"/>
    <p:sldId id="2200" r:id="rId4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6B32"/>
    <a:srgbClr val="D9D9D9"/>
    <a:srgbClr val="F2F2F2"/>
    <a:srgbClr val="D9C9F9"/>
    <a:srgbClr val="FFFB17"/>
    <a:srgbClr val="A6A6A6"/>
    <a:srgbClr val="30C0F0"/>
    <a:srgbClr val="1EE2F7"/>
    <a:srgbClr val="719BF2"/>
    <a:srgbClr val="F38F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8A79C2-F607-35AF-5E11-0885548FA73E}" v="303" dt="2026-06-29T07:57:00.219"/>
  </p1510:revLst>
</p1510:revInfo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–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handoutMaster" Target="handoutMasters/handoutMaster1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28E5A2-7703-B34E-BEE0-8BFD14F69E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7CDCC6-EFAC-A64D-979B-BEC18AAAB0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2FE57-EE68-7D41-98D0-AB850E8F3913}" type="datetimeFigureOut"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241C0F-FE4F-7F4B-8B6C-44B24854AA7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71E4AC-6FBA-D94B-B4D8-19FF8316EF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1EF5D-ADEA-AC43-87C1-A95FF3F38AD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460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7DB64-9F5F-2D4D-B570-5B6614789D6E}" type="datetimeFigureOut">
              <a:t>6/29/2026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2C94B5-8BB1-884E-BBF3-488DA530917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187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/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4447" y="1345837"/>
            <a:ext cx="8615243" cy="3256900"/>
          </a:xfrm>
        </p:spPr>
        <p:txBody>
          <a:bodyPr anchor="t">
            <a:normAutofit/>
          </a:bodyPr>
          <a:lstStyle>
            <a:lvl1pPr>
              <a:defRPr sz="11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lnSpc>
                <a:spcPct val="100000"/>
              </a:lnSpc>
              <a:defRPr sz="10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8F7F89-8075-BA41-9729-BAC43570B62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44446" y="853377"/>
            <a:ext cx="8615243" cy="379461"/>
          </a:xfrm>
        </p:spPr>
        <p:txBody>
          <a:bodyPr anchor="ctr">
            <a:normAutofit/>
          </a:bodyPr>
          <a:lstStyle>
            <a:lvl1pPr>
              <a:defRPr sz="12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/>
              <a:t>H2. Open Sans Bold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5BE51C-DE10-6B40-BD0C-9C618729955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1154FEF-6828-A24E-906B-116B8671558E}" type="datetime1">
              <a:t>6/29/2026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54EF9-9AE9-3243-9FB1-FBEC56FD3F6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CONFIDENTIAL | Presentation name / Author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86052-4569-2640-B4DC-90977CE97C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71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color background and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EF7B5D-BE84-1747-8808-420940174B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28000">
                <a:srgbClr val="8215BD"/>
              </a:gs>
              <a:gs pos="3000">
                <a:srgbClr val="4F14BE"/>
              </a:gs>
              <a:gs pos="76000">
                <a:srgbClr val="FF16BC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926ABF-0059-CF4B-A426-F8F81B57A3EE}"/>
              </a:ext>
            </a:extLst>
          </p:cNvPr>
          <p:cNvSpPr/>
          <p:nvPr userDrawn="1"/>
        </p:nvSpPr>
        <p:spPr>
          <a:xfrm>
            <a:off x="0" y="-6823"/>
            <a:ext cx="9144850" cy="5150323"/>
          </a:xfrm>
          <a:custGeom>
            <a:avLst/>
            <a:gdLst>
              <a:gd name="connsiteX0" fmla="*/ 0 w 7891200"/>
              <a:gd name="connsiteY0" fmla="*/ 0 h 5143500"/>
              <a:gd name="connsiteX1" fmla="*/ 7891200 w 7891200"/>
              <a:gd name="connsiteY1" fmla="*/ 0 h 5143500"/>
              <a:gd name="connsiteX2" fmla="*/ 7891200 w 7891200"/>
              <a:gd name="connsiteY2" fmla="*/ 5143500 h 5143500"/>
              <a:gd name="connsiteX3" fmla="*/ 0 w 7891200"/>
              <a:gd name="connsiteY3" fmla="*/ 5143500 h 5143500"/>
              <a:gd name="connsiteX4" fmla="*/ 0 w 78912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1252800 w 91440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324000 w 9144000"/>
              <a:gd name="connsiteY4" fmla="*/ 3787200 h 5143500"/>
              <a:gd name="connsiteX5" fmla="*/ 1252800 w 9144000"/>
              <a:gd name="connsiteY5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252800 w 9144000"/>
              <a:gd name="connsiteY5" fmla="*/ 0 h 5143500"/>
              <a:gd name="connsiteX0" fmla="*/ 1519200 w 9144000"/>
              <a:gd name="connsiteY0" fmla="*/ 720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519200 w 9144000"/>
              <a:gd name="connsiteY5" fmla="*/ 7200 h 5143500"/>
              <a:gd name="connsiteX0" fmla="*/ 15264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526400 w 9151200"/>
              <a:gd name="connsiteY5" fmla="*/ 7200 h 5143500"/>
              <a:gd name="connsiteX0" fmla="*/ 1353600 w 9151200"/>
              <a:gd name="connsiteY0" fmla="*/ 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353600 w 9151200"/>
              <a:gd name="connsiteY5" fmla="*/ 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195200 w 9151200"/>
              <a:gd name="connsiteY5" fmla="*/ 720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672800 h 5143500"/>
              <a:gd name="connsiteX5" fmla="*/ 1195200 w 915120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4679150 h 5143500"/>
              <a:gd name="connsiteX5" fmla="*/ 1188850 w 9144850"/>
              <a:gd name="connsiteY5" fmla="*/ 72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850" h="5143500">
                <a:moveTo>
                  <a:pt x="1188850" y="7200"/>
                </a:moveTo>
                <a:lnTo>
                  <a:pt x="9144850" y="0"/>
                </a:lnTo>
                <a:lnTo>
                  <a:pt x="9144850" y="5143500"/>
                </a:lnTo>
                <a:lnTo>
                  <a:pt x="850" y="5143500"/>
                </a:lnTo>
                <a:cubicBezTo>
                  <a:pt x="567" y="4988717"/>
                  <a:pt x="283" y="4833933"/>
                  <a:pt x="0" y="4679150"/>
                </a:cubicBezTo>
                <a:lnTo>
                  <a:pt x="1188850" y="7200"/>
                </a:lnTo>
                <a:close/>
              </a:path>
            </a:pathLst>
          </a:custGeom>
          <a:gradFill>
            <a:gsLst>
              <a:gs pos="5000">
                <a:schemeClr val="bg1">
                  <a:lumMod val="33000"/>
                </a:schemeClr>
              </a:gs>
              <a:gs pos="0">
                <a:schemeClr val="bg2">
                  <a:lumMod val="30000"/>
                </a:schemeClr>
              </a:gs>
              <a:gs pos="0">
                <a:schemeClr val="tx1"/>
              </a:gs>
              <a:gs pos="14000">
                <a:schemeClr val="bg1"/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066DEF0D-239B-034A-9F0C-A3881FECB0E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288933" y="-6823"/>
            <a:ext cx="3855492" cy="5150323"/>
          </a:xfrm>
          <a:custGeom>
            <a:avLst/>
            <a:gdLst>
              <a:gd name="connsiteX0" fmla="*/ 0 w 3364173"/>
              <a:gd name="connsiteY0" fmla="*/ 5143499 h 5143499"/>
              <a:gd name="connsiteX1" fmla="*/ 841043 w 3364173"/>
              <a:gd name="connsiteY1" fmla="*/ 0 h 5143499"/>
              <a:gd name="connsiteX2" fmla="*/ 3364173 w 3364173"/>
              <a:gd name="connsiteY2" fmla="*/ 0 h 5143499"/>
              <a:gd name="connsiteX3" fmla="*/ 2523130 w 3364173"/>
              <a:gd name="connsiteY3" fmla="*/ 5143499 h 5143499"/>
              <a:gd name="connsiteX4" fmla="*/ 0 w 3364173"/>
              <a:gd name="connsiteY4" fmla="*/ 5143499 h 5143499"/>
              <a:gd name="connsiteX0" fmla="*/ 0 w 3364173"/>
              <a:gd name="connsiteY0" fmla="*/ 5143499 h 5143499"/>
              <a:gd name="connsiteX1" fmla="*/ 841043 w 3364173"/>
              <a:gd name="connsiteY1" fmla="*/ 0 h 5143499"/>
              <a:gd name="connsiteX2" fmla="*/ 3364173 w 3364173"/>
              <a:gd name="connsiteY2" fmla="*/ 0 h 5143499"/>
              <a:gd name="connsiteX3" fmla="*/ 3362467 w 3364173"/>
              <a:gd name="connsiteY3" fmla="*/ 5136675 h 5143499"/>
              <a:gd name="connsiteX4" fmla="*/ 0 w 3364173"/>
              <a:gd name="connsiteY4" fmla="*/ 5143499 h 5143499"/>
              <a:gd name="connsiteX0" fmla="*/ 0 w 3855492"/>
              <a:gd name="connsiteY0" fmla="*/ 5150323 h 5150323"/>
              <a:gd name="connsiteX1" fmla="*/ 1332362 w 3855492"/>
              <a:gd name="connsiteY1" fmla="*/ 0 h 5150323"/>
              <a:gd name="connsiteX2" fmla="*/ 3855492 w 3855492"/>
              <a:gd name="connsiteY2" fmla="*/ 0 h 5150323"/>
              <a:gd name="connsiteX3" fmla="*/ 3853786 w 3855492"/>
              <a:gd name="connsiteY3" fmla="*/ 5136675 h 5150323"/>
              <a:gd name="connsiteX4" fmla="*/ 0 w 3855492"/>
              <a:gd name="connsiteY4" fmla="*/ 5150323 h 515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5492" h="5150323">
                <a:moveTo>
                  <a:pt x="0" y="5150323"/>
                </a:moveTo>
                <a:lnTo>
                  <a:pt x="1332362" y="0"/>
                </a:lnTo>
                <a:lnTo>
                  <a:pt x="3855492" y="0"/>
                </a:lnTo>
                <a:cubicBezTo>
                  <a:pt x="3854923" y="1712225"/>
                  <a:pt x="3854355" y="3424450"/>
                  <a:pt x="3853786" y="5136675"/>
                </a:cubicBezTo>
                <a:lnTo>
                  <a:pt x="0" y="5150323"/>
                </a:lnTo>
                <a:close/>
              </a:path>
            </a:pathLst>
          </a:custGeom>
          <a:gradFill>
            <a:gsLst>
              <a:gs pos="81000">
                <a:schemeClr val="accent2"/>
              </a:gs>
              <a:gs pos="0">
                <a:schemeClr val="bg2">
                  <a:lumMod val="30000"/>
                </a:schemeClr>
              </a:gs>
              <a:gs pos="18000">
                <a:schemeClr val="tx2"/>
              </a:gs>
              <a:gs pos="94000">
                <a:schemeClr val="accent2"/>
              </a:gs>
            </a:gsLst>
            <a:lin ang="1020000" scaled="0"/>
          </a:gradFill>
        </p:spPr>
        <p:txBody>
          <a:bodyPr anchor="t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icon to add picture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34BFF57-B8EC-FC4A-A09F-D0D3A43C7A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8495" y="156182"/>
            <a:ext cx="684561" cy="666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421668" y="603559"/>
            <a:ext cx="3867266" cy="525295"/>
          </a:xfrm>
        </p:spPr>
        <p:txBody>
          <a:bodyPr anchor="ctr"/>
          <a:lstStyle>
            <a:lvl1pPr>
              <a:defRPr b="1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1421548" y="1275411"/>
            <a:ext cx="3867385" cy="3256900"/>
          </a:xfrm>
        </p:spPr>
        <p:txBody>
          <a:bodyPr anchor="t">
            <a:normAutofit/>
          </a:bodyPr>
          <a:lstStyle>
            <a:lvl1pPr>
              <a:defRPr sz="11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80F36D7-E360-B14D-A607-F00398D7D0B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BEBFA9-61C4-1A47-98C5-BD676687E806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959FDAD-1F73-A540-925E-ED3A15F9650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528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mn +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4E47728-25F5-F24F-BC49-9DEE80BE8B09}"/>
              </a:ext>
            </a:extLst>
          </p:cNvPr>
          <p:cNvSpPr/>
          <p:nvPr userDrawn="1"/>
        </p:nvSpPr>
        <p:spPr>
          <a:xfrm>
            <a:off x="4831974" y="0"/>
            <a:ext cx="4312026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3787" y="336946"/>
            <a:ext cx="4318660" cy="691333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1975" y="1"/>
            <a:ext cx="4312025" cy="5143499"/>
          </a:xfrm>
        </p:spPr>
        <p:txBody>
          <a:bodyPr anchor="ctr"/>
          <a:lstStyle>
            <a:lvl1pPr marL="0" indent="0" algn="ctr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99DDEA80-A017-CC43-88D4-1B4B710DBF4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44447" y="1148394"/>
            <a:ext cx="4318000" cy="344496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599CC02F-A30A-2A40-A77A-1357B4FB53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9344436-F49E-4EFB-AB92-7278182FF54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8" y="144466"/>
            <a:ext cx="684561" cy="66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76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Column +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D13DAA-24E4-4C44-A308-76ED20147922}"/>
              </a:ext>
            </a:extLst>
          </p:cNvPr>
          <p:cNvSpPr/>
          <p:nvPr userDrawn="1"/>
        </p:nvSpPr>
        <p:spPr>
          <a:xfrm>
            <a:off x="0" y="-2"/>
            <a:ext cx="4318660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36947"/>
            <a:ext cx="3601737" cy="691333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3" y="-1"/>
            <a:ext cx="4312025" cy="514349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0" y="1028280"/>
            <a:ext cx="4318660" cy="354372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AD6B56-C87C-6544-86D7-9514E14C6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331" y="4713474"/>
            <a:ext cx="320329" cy="273844"/>
          </a:xfrm>
        </p:spPr>
        <p:txBody>
          <a:bodyPr/>
          <a:lstStyle>
            <a:lvl1pPr algn="r">
              <a:defRPr/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241479-5807-5C40-8FF1-F223032594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9" y="133025"/>
            <a:ext cx="684560" cy="66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45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Column +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D13DAA-24E4-4C44-A308-76ED20147922}"/>
              </a:ext>
            </a:extLst>
          </p:cNvPr>
          <p:cNvSpPr/>
          <p:nvPr userDrawn="1"/>
        </p:nvSpPr>
        <p:spPr>
          <a:xfrm>
            <a:off x="0" y="-2"/>
            <a:ext cx="4318660" cy="5143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36947"/>
            <a:ext cx="3601737" cy="691333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3" y="-1"/>
            <a:ext cx="4312025" cy="514349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0" y="1028280"/>
            <a:ext cx="4318660" cy="354372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AD6B56-C87C-6544-86D7-9514E14C6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331" y="4713474"/>
            <a:ext cx="320329" cy="273844"/>
          </a:xfrm>
        </p:spPr>
        <p:txBody>
          <a:bodyPr/>
          <a:lstStyle>
            <a:lvl1pPr algn="r">
              <a:defRPr/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241479-5807-5C40-8FF1-F223032594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9" y="133025"/>
            <a:ext cx="684560" cy="66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45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44447" y="941294"/>
            <a:ext cx="4270403" cy="36914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941294"/>
            <a:ext cx="4230540" cy="36914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38431-7F61-4341-929B-3FB7FB47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EBDF-2E34-CC4C-850B-86C1EF4EAF9C}" type="datetime1">
              <a:t>6/29/2026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FB4383-3C69-EF4E-9CF2-0A17BB9DA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CONFIDENTIAL | Presentation name / Author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3A505-CA1A-394D-BF40-1F16CDBF5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292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44447" y="829866"/>
            <a:ext cx="4253735" cy="434368"/>
          </a:xfrm>
        </p:spPr>
        <p:txBody>
          <a:bodyPr anchor="ctr">
            <a:normAutofit/>
          </a:bodyPr>
          <a:lstStyle>
            <a:lvl1pPr marL="0" indent="0">
              <a:buNone/>
              <a:defRPr sz="12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44447" y="1447800"/>
            <a:ext cx="4253735" cy="320488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829866"/>
            <a:ext cx="4230539" cy="434368"/>
          </a:xfrm>
        </p:spPr>
        <p:txBody>
          <a:bodyPr anchor="ctr">
            <a:normAutofit/>
          </a:bodyPr>
          <a:lstStyle>
            <a:lvl1pPr marL="0" indent="0">
              <a:buNone/>
              <a:defRPr sz="1200" b="1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1447800"/>
            <a:ext cx="4230539" cy="320488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53BB77B-CBEE-3F46-AC64-92D3E58E9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447" y="235424"/>
            <a:ext cx="7837669" cy="52529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2149B0-0748-2742-8400-B78C75D14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60BFB-3C90-0D4B-A5EF-AF35CF8C5323}" type="datetime1">
              <a:t>6/29/2026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FE1D5-2FC0-5146-A652-51D7DD87F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CONFIDENTIAL | Presentation name / Author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EDC387-E33F-7044-828E-CA51E283A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94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+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4C802A0-3B18-8A42-9889-521C29EBDB24}"/>
              </a:ext>
            </a:extLst>
          </p:cNvPr>
          <p:cNvSpPr/>
          <p:nvPr userDrawn="1"/>
        </p:nvSpPr>
        <p:spPr>
          <a:xfrm>
            <a:off x="202906" y="860543"/>
            <a:ext cx="2056200" cy="3772180"/>
          </a:xfrm>
          <a:prstGeom prst="roundRect">
            <a:avLst>
              <a:gd name="adj" fmla="val 5807"/>
            </a:avLst>
          </a:prstGeom>
          <a:gradFill>
            <a:gsLst>
              <a:gs pos="100000">
                <a:srgbClr val="4C14BE"/>
              </a:gs>
              <a:gs pos="45000">
                <a:srgbClr val="A016A2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6917DD3-6E95-3247-9108-BAB9CA954F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13764" y="1078074"/>
            <a:ext cx="1810871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sz="16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 sz="1200">
                <a:solidFill>
                  <a:schemeClr val="bg1"/>
                </a:solidFill>
              </a:defRPr>
            </a:lvl2pPr>
            <a:lvl3pPr marL="133350" indent="-133350" algn="l">
              <a:tabLst/>
              <a:defRPr>
                <a:solidFill>
                  <a:schemeClr val="bg1"/>
                </a:solidFill>
              </a:defRPr>
            </a:lvl3pPr>
            <a:lvl4pPr marL="133350" indent="-133350" algn="l">
              <a:tabLst/>
              <a:defRPr>
                <a:solidFill>
                  <a:schemeClr val="bg1"/>
                </a:solidFill>
              </a:defRPr>
            </a:lvl4pPr>
            <a:lvl5pPr marL="133350" indent="-133350" algn="l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31413CE-2989-C34B-B682-2A2FF046D851}"/>
              </a:ext>
            </a:extLst>
          </p:cNvPr>
          <p:cNvSpPr/>
          <p:nvPr userDrawn="1"/>
        </p:nvSpPr>
        <p:spPr>
          <a:xfrm>
            <a:off x="2430235" y="860543"/>
            <a:ext cx="2056200" cy="3772180"/>
          </a:xfrm>
          <a:prstGeom prst="roundRect">
            <a:avLst>
              <a:gd name="adj" fmla="val 5807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05D891F7-0818-A445-848D-43973738DAA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2552900" y="1078074"/>
            <a:ext cx="1810871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CB437B5B-2807-D846-9079-FF59FDB650BC}"/>
              </a:ext>
            </a:extLst>
          </p:cNvPr>
          <p:cNvSpPr/>
          <p:nvPr userDrawn="1"/>
        </p:nvSpPr>
        <p:spPr>
          <a:xfrm>
            <a:off x="4657564" y="851006"/>
            <a:ext cx="2056200" cy="3772180"/>
          </a:xfrm>
          <a:prstGeom prst="roundRect">
            <a:avLst>
              <a:gd name="adj" fmla="val 5807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>
              <a:solidFill>
                <a:schemeClr val="bg1"/>
              </a:solidFill>
            </a:endParaRP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DC4A8725-4A1F-8D46-9BAC-A8E590371A21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4780228" y="1052916"/>
            <a:ext cx="1810871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95CDCCC2-80B7-0B45-A2E5-AE2BC19ECF0C}"/>
              </a:ext>
            </a:extLst>
          </p:cNvPr>
          <p:cNvSpPr/>
          <p:nvPr userDrawn="1"/>
        </p:nvSpPr>
        <p:spPr>
          <a:xfrm>
            <a:off x="6884894" y="835386"/>
            <a:ext cx="2056200" cy="3772180"/>
          </a:xfrm>
          <a:prstGeom prst="roundRect">
            <a:avLst>
              <a:gd name="adj" fmla="val 5807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5C3989E3-2481-A349-BD22-0E267E369A1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995752" y="1052917"/>
            <a:ext cx="1810871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FB2F52-F39B-8B42-8C1E-BDA5AF16CB3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B643912-8B11-6F49-9FE1-D584B1CADEA0}" type="datetime1"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83107A-A916-F74C-A6A3-A95F51D119A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CONFIDENTIAL | Presentation name / Author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303C-B12A-7B4F-98C7-A66B18A5F5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525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4C802A0-3B18-8A42-9889-521C29EBDB24}"/>
              </a:ext>
            </a:extLst>
          </p:cNvPr>
          <p:cNvSpPr/>
          <p:nvPr userDrawn="1"/>
        </p:nvSpPr>
        <p:spPr>
          <a:xfrm>
            <a:off x="202906" y="860543"/>
            <a:ext cx="2056200" cy="3772180"/>
          </a:xfrm>
          <a:prstGeom prst="roundRect">
            <a:avLst>
              <a:gd name="adj" fmla="val 5807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6917DD3-6E95-3247-9108-BAB9CA954F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13764" y="1078074"/>
            <a:ext cx="1810871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131413CE-2989-C34B-B682-2A2FF046D851}"/>
              </a:ext>
            </a:extLst>
          </p:cNvPr>
          <p:cNvSpPr/>
          <p:nvPr userDrawn="1"/>
        </p:nvSpPr>
        <p:spPr>
          <a:xfrm>
            <a:off x="2430235" y="860543"/>
            <a:ext cx="2056200" cy="3772180"/>
          </a:xfrm>
          <a:prstGeom prst="roundRect">
            <a:avLst>
              <a:gd name="adj" fmla="val 5807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05D891F7-0818-A445-848D-43973738DAAF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2552900" y="1078074"/>
            <a:ext cx="1810871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CB437B5B-2807-D846-9079-FF59FDB650BC}"/>
              </a:ext>
            </a:extLst>
          </p:cNvPr>
          <p:cNvSpPr/>
          <p:nvPr userDrawn="1"/>
        </p:nvSpPr>
        <p:spPr>
          <a:xfrm>
            <a:off x="4657564" y="851006"/>
            <a:ext cx="2056200" cy="3772180"/>
          </a:xfrm>
          <a:prstGeom prst="roundRect">
            <a:avLst>
              <a:gd name="adj" fmla="val 5807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DC4A8725-4A1F-8D46-9BAC-A8E590371A21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4780228" y="1052916"/>
            <a:ext cx="1810871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95CDCCC2-80B7-0B45-A2E5-AE2BC19ECF0C}"/>
              </a:ext>
            </a:extLst>
          </p:cNvPr>
          <p:cNvSpPr/>
          <p:nvPr userDrawn="1"/>
        </p:nvSpPr>
        <p:spPr>
          <a:xfrm>
            <a:off x="6884894" y="835386"/>
            <a:ext cx="2056200" cy="3772180"/>
          </a:xfrm>
          <a:prstGeom prst="roundRect">
            <a:avLst>
              <a:gd name="adj" fmla="val 5807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5C3989E3-2481-A349-BD22-0E267E369A1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995752" y="1052917"/>
            <a:ext cx="1810871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F2327D-AFF4-B249-9919-E88F4C54A1C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F0A699-655C-8347-B774-0DB9AEBAB595}" type="datetime1"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4683B-13B9-1146-8929-EACD806797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CONFIDENTIAL | Presentation name / Author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7C2392-8924-EC4A-A5BA-B536F43EAF3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070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4C802A0-3B18-8A42-9889-521C29EBDB24}"/>
              </a:ext>
            </a:extLst>
          </p:cNvPr>
          <p:cNvSpPr/>
          <p:nvPr userDrawn="1"/>
        </p:nvSpPr>
        <p:spPr>
          <a:xfrm>
            <a:off x="202906" y="860543"/>
            <a:ext cx="2764412" cy="3772180"/>
          </a:xfrm>
          <a:prstGeom prst="roundRect">
            <a:avLst>
              <a:gd name="adj" fmla="val 4348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6917DD3-6E95-3247-9108-BAB9CA954F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13764" y="1078074"/>
            <a:ext cx="2501154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D800612-4B7C-8546-B97B-F08A65954032}"/>
              </a:ext>
            </a:extLst>
          </p:cNvPr>
          <p:cNvSpPr/>
          <p:nvPr userDrawn="1"/>
        </p:nvSpPr>
        <p:spPr>
          <a:xfrm>
            <a:off x="3189794" y="851006"/>
            <a:ext cx="2764412" cy="3772180"/>
          </a:xfrm>
          <a:prstGeom prst="roundRect">
            <a:avLst>
              <a:gd name="adj" fmla="val 4591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7354874-0432-9B4A-A0AE-F860E09869C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3300652" y="1068537"/>
            <a:ext cx="2501154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8F15D08-75EB-2643-A669-EEB5D53C0F80}"/>
              </a:ext>
            </a:extLst>
          </p:cNvPr>
          <p:cNvSpPr/>
          <p:nvPr userDrawn="1"/>
        </p:nvSpPr>
        <p:spPr>
          <a:xfrm>
            <a:off x="6199094" y="851006"/>
            <a:ext cx="2764412" cy="3772180"/>
          </a:xfrm>
          <a:prstGeom prst="roundRect">
            <a:avLst>
              <a:gd name="adj" fmla="val 5564"/>
            </a:avLst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D78F4F47-FA4F-7348-916C-A9D2F257D861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309952" y="1068537"/>
            <a:ext cx="2501154" cy="3413243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/>
            </a:lvl2pPr>
            <a:lvl3pPr marL="133350" indent="-133350" algn="l">
              <a:tabLst/>
              <a:defRPr/>
            </a:lvl3pPr>
            <a:lvl4pPr marL="133350" indent="-133350" algn="l">
              <a:tabLst/>
              <a:defRPr/>
            </a:lvl4pPr>
            <a:lvl5pPr marL="133350" indent="-133350" algn="l">
              <a:tabLst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94B09-8F24-1D44-8BBA-B6AC4B91ED03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6B3F27F-D97D-3A45-81A4-A45DCC80CBF6}" type="datetime1"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C4B70-4596-CE42-8E31-8795B88F40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CONFIDENTIAL | Presentation name / Author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D7386-EA16-4443-890A-65440E0CFC5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5089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ground image + 5 colum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926268ED-A5AE-8C4F-BA6A-26C24E9FD4D4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noFill/>
          <a:effectLst>
            <a:outerShdw sx="1000" sy="1000" algn="ctr" rotWithShape="0">
              <a:srgbClr val="000000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background image. Then select image, right click &gt; Send to Back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BC30C0-9580-6C42-9C2C-B0AC7B0D7DA9}"/>
              </a:ext>
            </a:extLst>
          </p:cNvPr>
          <p:cNvSpPr/>
          <p:nvPr userDrawn="1"/>
        </p:nvSpPr>
        <p:spPr>
          <a:xfrm>
            <a:off x="0" y="3227695"/>
            <a:ext cx="9144000" cy="1917055"/>
          </a:xfrm>
          <a:prstGeom prst="rect">
            <a:avLst/>
          </a:prstGeom>
          <a:gradFill>
            <a:gsLst>
              <a:gs pos="25000">
                <a:srgbClr val="8215BD">
                  <a:alpha val="81000"/>
                </a:srgbClr>
              </a:gs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6917DD3-6E95-3247-9108-BAB9CA954F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44448" y="3614398"/>
            <a:ext cx="1556432" cy="977766"/>
          </a:xfrm>
        </p:spPr>
        <p:txBody>
          <a:bodyPr/>
          <a:lstStyle>
            <a:lvl1pPr marL="7938" indent="-7938" algn="ctr">
              <a:lnSpc>
                <a:spcPct val="100000"/>
              </a:lnSpc>
              <a:tabLst/>
              <a:defRPr sz="24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buFontTx/>
              <a:buNone/>
              <a:tabLst/>
              <a:defRPr>
                <a:solidFill>
                  <a:schemeClr val="bg1"/>
                </a:solidFill>
              </a:defRPr>
            </a:lvl2pPr>
            <a:lvl3pPr marL="133350" indent="-133350" algn="ctr">
              <a:tabLst/>
              <a:defRPr>
                <a:solidFill>
                  <a:schemeClr val="bg1"/>
                </a:solidFill>
              </a:defRPr>
            </a:lvl3pPr>
            <a:lvl4pPr marL="133350" indent="-133350" algn="ctr">
              <a:tabLst/>
              <a:defRPr>
                <a:solidFill>
                  <a:schemeClr val="bg1"/>
                </a:solidFill>
              </a:defRPr>
            </a:lvl4pPr>
            <a:lvl5pPr marL="133350" indent="-133350" algn="ctr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F2327D-AFF4-B249-9919-E88F4C54A1C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F0A699-655C-8347-B774-0DB9AEBAB595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4683B-13B9-1146-8929-EACD806797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7C2392-8924-EC4A-A5BA-B536F43EAF3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AB8B69C-4255-2145-9E91-121A0D7DA78B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2009151" y="3614398"/>
            <a:ext cx="1556432" cy="977766"/>
          </a:xfrm>
        </p:spPr>
        <p:txBody>
          <a:bodyPr/>
          <a:lstStyle>
            <a:lvl1pPr marL="7938" indent="-7938" algn="ctr">
              <a:lnSpc>
                <a:spcPct val="100000"/>
              </a:lnSpc>
              <a:tabLst/>
              <a:defRPr sz="24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buFontTx/>
              <a:buNone/>
              <a:tabLst/>
              <a:defRPr>
                <a:solidFill>
                  <a:schemeClr val="bg1"/>
                </a:solidFill>
              </a:defRPr>
            </a:lvl2pPr>
            <a:lvl3pPr marL="133350" indent="-133350" algn="ctr">
              <a:tabLst/>
              <a:defRPr>
                <a:solidFill>
                  <a:schemeClr val="bg1"/>
                </a:solidFill>
              </a:defRPr>
            </a:lvl3pPr>
            <a:lvl4pPr marL="133350" indent="-133350" algn="ctr">
              <a:tabLst/>
              <a:defRPr>
                <a:solidFill>
                  <a:schemeClr val="bg1"/>
                </a:solidFill>
              </a:defRPr>
            </a:lvl4pPr>
            <a:lvl5pPr marL="133350" indent="-133350" algn="ctr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9FBFDA5-AE52-354A-B490-E0C90ABDBF64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3773854" y="3614397"/>
            <a:ext cx="1556432" cy="977766"/>
          </a:xfrm>
        </p:spPr>
        <p:txBody>
          <a:bodyPr/>
          <a:lstStyle>
            <a:lvl1pPr marL="7938" indent="-7938" algn="ctr">
              <a:lnSpc>
                <a:spcPct val="100000"/>
              </a:lnSpc>
              <a:tabLst/>
              <a:defRPr sz="24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buFontTx/>
              <a:buNone/>
              <a:tabLst/>
              <a:defRPr>
                <a:solidFill>
                  <a:schemeClr val="bg1"/>
                </a:solidFill>
              </a:defRPr>
            </a:lvl2pPr>
            <a:lvl3pPr marL="133350" indent="-133350" algn="ctr">
              <a:tabLst/>
              <a:defRPr>
                <a:solidFill>
                  <a:schemeClr val="bg1"/>
                </a:solidFill>
              </a:defRPr>
            </a:lvl3pPr>
            <a:lvl4pPr marL="133350" indent="-133350" algn="ctr">
              <a:tabLst/>
              <a:defRPr>
                <a:solidFill>
                  <a:schemeClr val="bg1"/>
                </a:solidFill>
              </a:defRPr>
            </a:lvl4pPr>
            <a:lvl5pPr marL="133350" indent="-133350" algn="ctr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B5F7B6E6-6509-CE4E-A6A6-B5CD155FD8A3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538557" y="3614398"/>
            <a:ext cx="1556432" cy="977767"/>
          </a:xfrm>
        </p:spPr>
        <p:txBody>
          <a:bodyPr/>
          <a:lstStyle>
            <a:lvl1pPr marL="7938" indent="-7938" algn="ctr">
              <a:lnSpc>
                <a:spcPct val="100000"/>
              </a:lnSpc>
              <a:tabLst/>
              <a:defRPr sz="24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buFontTx/>
              <a:buNone/>
              <a:tabLst/>
              <a:defRPr>
                <a:solidFill>
                  <a:schemeClr val="bg1"/>
                </a:solidFill>
              </a:defRPr>
            </a:lvl2pPr>
            <a:lvl3pPr marL="133350" indent="-133350" algn="ctr">
              <a:tabLst/>
              <a:defRPr>
                <a:solidFill>
                  <a:schemeClr val="bg1"/>
                </a:solidFill>
              </a:defRPr>
            </a:lvl3pPr>
            <a:lvl4pPr marL="133350" indent="-133350" algn="ctr">
              <a:tabLst/>
              <a:defRPr>
                <a:solidFill>
                  <a:schemeClr val="bg1"/>
                </a:solidFill>
              </a:defRPr>
            </a:lvl4pPr>
            <a:lvl5pPr marL="133350" indent="-133350" algn="ctr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A9DC3B25-B345-2C49-818F-07387BB06D3F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7303258" y="3614395"/>
            <a:ext cx="1556432" cy="977766"/>
          </a:xfrm>
        </p:spPr>
        <p:txBody>
          <a:bodyPr/>
          <a:lstStyle>
            <a:lvl1pPr marL="7938" indent="-7938" algn="ctr">
              <a:lnSpc>
                <a:spcPct val="100000"/>
              </a:lnSpc>
              <a:tabLst/>
              <a:defRPr sz="24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buFontTx/>
              <a:buNone/>
              <a:tabLst/>
              <a:defRPr>
                <a:solidFill>
                  <a:schemeClr val="bg1"/>
                </a:solidFill>
              </a:defRPr>
            </a:lvl2pPr>
            <a:lvl3pPr marL="133350" indent="-133350" algn="ctr">
              <a:tabLst/>
              <a:defRPr>
                <a:solidFill>
                  <a:schemeClr val="bg1"/>
                </a:solidFill>
              </a:defRPr>
            </a:lvl3pPr>
            <a:lvl4pPr marL="133350" indent="-133350" algn="ctr">
              <a:tabLst/>
              <a:defRPr>
                <a:solidFill>
                  <a:schemeClr val="bg1"/>
                </a:solidFill>
              </a:defRPr>
            </a:lvl4pPr>
            <a:lvl5pPr marL="133350" indent="-133350" algn="ctr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1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324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C52C310-26F1-1A4C-BE31-9D663AA3A8A8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34BFF57-B8EC-FC4A-A09F-D0D3A43C7A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8" y="144466"/>
            <a:ext cx="684561" cy="666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>
            <a:lvl1pPr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4447" y="1345837"/>
            <a:ext cx="8615243" cy="3256900"/>
          </a:xfrm>
        </p:spPr>
        <p:txBody>
          <a:bodyPr anchor="t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8F7F89-8075-BA41-9729-BAC43570B62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44446" y="853377"/>
            <a:ext cx="8615243" cy="379461"/>
          </a:xfrm>
        </p:spPr>
        <p:txBody>
          <a:bodyPr anchor="ctr">
            <a:normAutofit/>
          </a:bodyPr>
          <a:lstStyle>
            <a:lvl1pPr>
              <a:defRPr sz="12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/>
              <a:t>H2. Open Sans bold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80F36D7-E360-B14D-A607-F00398D7D0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t>6/29/2026</a:t>
            </a:fld>
            <a:endParaRPr lang="en-GB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BEBFA9-61C4-1A47-98C5-BD676687E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959FDAD-1F73-A540-925E-ED3A15F96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6282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E064E3-0F84-8A47-B37F-DBD7AD519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B4E398-5CC7-1442-9D1F-B6A2D2FE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CONFIDENTIAL | Presentation name / Author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C5522C-B584-6A4A-B6C2-80236B5AB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793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4783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backgroun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" y="0"/>
            <a:ext cx="9144000" cy="5143500"/>
          </a:xfrm>
          <a:solidFill>
            <a:schemeClr val="bg2">
              <a:lumMod val="40000"/>
              <a:lumOff val="60000"/>
            </a:schemeClr>
          </a:solidFill>
          <a:effectLst>
            <a:outerShdw sx="1000" sy="1000" algn="ctr" rotWithShape="0">
              <a:srgbClr val="000000"/>
            </a:outerShdw>
          </a:effectLst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picture. After adding picture select picture and right click &gt; Send to back</a:t>
            </a:r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8757D4-EEC2-A741-998F-105EE57330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5961" y="1126081"/>
            <a:ext cx="4036039" cy="239320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0FBA52F-51CA-0747-AFB4-63113C3FEEAC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535961" y="3708137"/>
            <a:ext cx="6858000" cy="937232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77FAF25-9FCD-F147-8BDF-8C65975D84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5961" y="4713474"/>
            <a:ext cx="221993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734A0E8A-787D-3948-B0F1-DE115AA199C0}" type="datetime1">
              <a:t>6/29/2026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105FD7B-94B5-2049-9661-C9D3B4D70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</p:spTree>
    <p:extLst>
      <p:ext uri="{BB962C8B-B14F-4D97-AF65-F5344CB8AC3E}">
        <p14:creationId xmlns:p14="http://schemas.microsoft.com/office/powerpoint/2010/main" val="15913429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image"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0"/>
            <a:ext cx="9144000" cy="5143500"/>
          </a:xfrm>
          <a:noFill/>
          <a:effectLst>
            <a:outerShdw sx="1000" sy="1000" algn="ctr" rotWithShape="0">
              <a:srgbClr val="000000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180735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+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77B50E4-A919-1040-A47D-5AB7BB5926A5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AD77C17-3BE8-0249-BCE5-2F89F35040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31677" y="1562993"/>
            <a:ext cx="3280646" cy="176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828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B70B57A-387B-274B-9F9C-6164A615A0DC}"/>
              </a:ext>
            </a:extLst>
          </p:cNvPr>
          <p:cNvGrpSpPr/>
          <p:nvPr userDrawn="1"/>
        </p:nvGrpSpPr>
        <p:grpSpPr>
          <a:xfrm>
            <a:off x="61200" y="48114"/>
            <a:ext cx="9021840" cy="5047272"/>
            <a:chOff x="61200" y="48114"/>
            <a:chExt cx="9021840" cy="5047272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377B50E4-A919-1040-A47D-5AB7BB5926A5}"/>
                </a:ext>
              </a:extLst>
            </p:cNvPr>
            <p:cNvSpPr/>
            <p:nvPr userDrawn="1"/>
          </p:nvSpPr>
          <p:spPr>
            <a:xfrm>
              <a:off x="61200" y="48114"/>
              <a:ext cx="9021600" cy="5047272"/>
            </a:xfrm>
            <a:prstGeom prst="roundRect">
              <a:avLst>
                <a:gd name="adj" fmla="val 2501"/>
              </a:avLst>
            </a:prstGeom>
            <a:gradFill>
              <a:gsLst>
                <a:gs pos="25000">
                  <a:srgbClr val="8215BD"/>
                </a:gs>
                <a:gs pos="3000">
                  <a:srgbClr val="4F14BE"/>
                </a:gs>
                <a:gs pos="100000">
                  <a:srgbClr val="FF16BC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3CE64E16-B465-1242-ADB7-9D2D15FBDF4F}"/>
                </a:ext>
              </a:extLst>
            </p:cNvPr>
            <p:cNvSpPr/>
            <p:nvPr userDrawn="1"/>
          </p:nvSpPr>
          <p:spPr>
            <a:xfrm>
              <a:off x="2880360" y="48115"/>
              <a:ext cx="6202680" cy="5047271"/>
            </a:xfrm>
            <a:custGeom>
              <a:avLst/>
              <a:gdLst>
                <a:gd name="connsiteX0" fmla="*/ 0 w 6392940"/>
                <a:gd name="connsiteY0" fmla="*/ 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0 w 6392940"/>
                <a:gd name="connsiteY4" fmla="*/ 0 h 5047272"/>
                <a:gd name="connsiteX0" fmla="*/ 132588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325880 w 6392940"/>
                <a:gd name="connsiteY4" fmla="*/ 7620 h 5047272"/>
                <a:gd name="connsiteX0" fmla="*/ 144780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447800 w 6392940"/>
                <a:gd name="connsiteY4" fmla="*/ 7620 h 5047272"/>
                <a:gd name="connsiteX0" fmla="*/ 701040 w 5646180"/>
                <a:gd name="connsiteY0" fmla="*/ 7620 h 5062512"/>
                <a:gd name="connsiteX1" fmla="*/ 5646180 w 5646180"/>
                <a:gd name="connsiteY1" fmla="*/ 0 h 5062512"/>
                <a:gd name="connsiteX2" fmla="*/ 5646180 w 5646180"/>
                <a:gd name="connsiteY2" fmla="*/ 5047272 h 5062512"/>
                <a:gd name="connsiteX3" fmla="*/ 0 w 5646180"/>
                <a:gd name="connsiteY3" fmla="*/ 5062512 h 5062512"/>
                <a:gd name="connsiteX4" fmla="*/ 701040 w 5646180"/>
                <a:gd name="connsiteY4" fmla="*/ 7620 h 5062512"/>
                <a:gd name="connsiteX0" fmla="*/ 1257300 w 6202440"/>
                <a:gd name="connsiteY0" fmla="*/ 762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257300 w 6202440"/>
                <a:gd name="connsiteY4" fmla="*/ 7620 h 5054892"/>
                <a:gd name="connsiteX0" fmla="*/ 1630680 w 6202440"/>
                <a:gd name="connsiteY0" fmla="*/ 11430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630680 w 6202440"/>
                <a:gd name="connsiteY4" fmla="*/ 114300 h 5054892"/>
                <a:gd name="connsiteX0" fmla="*/ 1257300 w 6202440"/>
                <a:gd name="connsiteY0" fmla="*/ 0 h 5092992"/>
                <a:gd name="connsiteX1" fmla="*/ 6202440 w 6202440"/>
                <a:gd name="connsiteY1" fmla="*/ 38100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202440"/>
                <a:gd name="connsiteY0" fmla="*/ 0 h 5092992"/>
                <a:gd name="connsiteX1" fmla="*/ 6095760 w 6202440"/>
                <a:gd name="connsiteY1" fmla="*/ 7344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56720 w 6156720"/>
                <a:gd name="connsiteY2" fmla="*/ 5093062 h 5093062"/>
                <a:gd name="connsiteX3" fmla="*/ 0 w 6156720"/>
                <a:gd name="connsiteY3" fmla="*/ 5092992 h 5093062"/>
                <a:gd name="connsiteX4" fmla="*/ 1257300 w 6156720"/>
                <a:gd name="connsiteY4" fmla="*/ 0 h 509306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49340 w 6156720"/>
                <a:gd name="connsiteY2" fmla="*/ 4926250 h 5093062"/>
                <a:gd name="connsiteX3" fmla="*/ 6156720 w 6156720"/>
                <a:gd name="connsiteY3" fmla="*/ 5093062 h 5093062"/>
                <a:gd name="connsiteX4" fmla="*/ 0 w 6156720"/>
                <a:gd name="connsiteY4" fmla="*/ 5092992 h 5093062"/>
                <a:gd name="connsiteX5" fmla="*/ 1257300 w 615672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202680 w 6202680"/>
                <a:gd name="connsiteY2" fmla="*/ 4887805 h 5093062"/>
                <a:gd name="connsiteX3" fmla="*/ 6156720 w 6202680"/>
                <a:gd name="connsiteY3" fmla="*/ 5093062 h 5093062"/>
                <a:gd name="connsiteX4" fmla="*/ 0 w 6202680"/>
                <a:gd name="connsiteY4" fmla="*/ 5092992 h 5093062"/>
                <a:gd name="connsiteX5" fmla="*/ 1257300 w 620268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40925"/>
                <a:gd name="connsiteY0" fmla="*/ 0 h 5093062"/>
                <a:gd name="connsiteX1" fmla="*/ 6095760 w 6240925"/>
                <a:gd name="connsiteY1" fmla="*/ 7344 h 5093062"/>
                <a:gd name="connsiteX2" fmla="*/ 6195060 w 6240925"/>
                <a:gd name="connsiteY2" fmla="*/ 405103 h 5093062"/>
                <a:gd name="connsiteX3" fmla="*/ 6202680 w 6240925"/>
                <a:gd name="connsiteY3" fmla="*/ 4887805 h 5093062"/>
                <a:gd name="connsiteX4" fmla="*/ 6156720 w 6240925"/>
                <a:gd name="connsiteY4" fmla="*/ 5093062 h 5093062"/>
                <a:gd name="connsiteX5" fmla="*/ 0 w 6240925"/>
                <a:gd name="connsiteY5" fmla="*/ 5092992 h 5093062"/>
                <a:gd name="connsiteX6" fmla="*/ 1257300 w 6240925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195060 w 6202680"/>
                <a:gd name="connsiteY2" fmla="*/ 405103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100385"/>
                <a:gd name="connsiteX1" fmla="*/ 6095760 w 6202680"/>
                <a:gd name="connsiteY1" fmla="*/ 7344 h 5100385"/>
                <a:gd name="connsiteX2" fmla="*/ 6195060 w 6202680"/>
                <a:gd name="connsiteY2" fmla="*/ 405103 h 5100385"/>
                <a:gd name="connsiteX3" fmla="*/ 6202680 w 6202680"/>
                <a:gd name="connsiteY3" fmla="*/ 4887805 h 5100385"/>
                <a:gd name="connsiteX4" fmla="*/ 6116805 w 6202680"/>
                <a:gd name="connsiteY4" fmla="*/ 5100385 h 5100385"/>
                <a:gd name="connsiteX5" fmla="*/ 0 w 6202680"/>
                <a:gd name="connsiteY5" fmla="*/ 5092992 h 5100385"/>
                <a:gd name="connsiteX6" fmla="*/ 1257300 w 6202680"/>
                <a:gd name="connsiteY6" fmla="*/ 0 h 5100385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0386"/>
                <a:gd name="connsiteX1" fmla="*/ 6095760 w 6202680"/>
                <a:gd name="connsiteY1" fmla="*/ 7344 h 5100386"/>
                <a:gd name="connsiteX2" fmla="*/ 6195060 w 6202680"/>
                <a:gd name="connsiteY2" fmla="*/ 405103 h 5100386"/>
                <a:gd name="connsiteX3" fmla="*/ 6202680 w 6202680"/>
                <a:gd name="connsiteY3" fmla="*/ 4887805 h 5100386"/>
                <a:gd name="connsiteX4" fmla="*/ 6029718 w 6202680"/>
                <a:gd name="connsiteY4" fmla="*/ 5100386 h 5100386"/>
                <a:gd name="connsiteX5" fmla="*/ 0 w 6202680"/>
                <a:gd name="connsiteY5" fmla="*/ 5092992 h 5100386"/>
                <a:gd name="connsiteX6" fmla="*/ 1257300 w 6202680"/>
                <a:gd name="connsiteY6" fmla="*/ 0 h 510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2680" h="5100386">
                  <a:moveTo>
                    <a:pt x="1257300" y="0"/>
                  </a:moveTo>
                  <a:lnTo>
                    <a:pt x="6095760" y="7344"/>
                  </a:lnTo>
                  <a:cubicBezTo>
                    <a:pt x="6095840" y="91233"/>
                    <a:pt x="6233080" y="-109372"/>
                    <a:pt x="6195060" y="405103"/>
                  </a:cubicBezTo>
                  <a:lnTo>
                    <a:pt x="6202680" y="4887805"/>
                  </a:lnTo>
                  <a:cubicBezTo>
                    <a:pt x="6178893" y="4957445"/>
                    <a:pt x="6245819" y="5027085"/>
                    <a:pt x="6029718" y="5100386"/>
                  </a:cubicBezTo>
                  <a:lnTo>
                    <a:pt x="0" y="5092992"/>
                  </a:lnTo>
                  <a:lnTo>
                    <a:pt x="1257300" y="0"/>
                  </a:lnTo>
                  <a:close/>
                </a:path>
              </a:pathLst>
            </a:custGeom>
            <a:gradFill>
              <a:gsLst>
                <a:gs pos="25000">
                  <a:srgbClr val="8215BD">
                    <a:alpha val="80000"/>
                  </a:srgbClr>
                </a:gs>
                <a:gs pos="10000">
                  <a:srgbClr val="400D7F"/>
                </a:gs>
                <a:gs pos="0">
                  <a:srgbClr val="63197C"/>
                </a:gs>
                <a:gs pos="100000">
                  <a:srgbClr val="FF16BC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4AD77C17-3BE8-0249-BCE5-2F89F35040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31677" y="1562993"/>
            <a:ext cx="3280646" cy="176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458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ymbol +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77B50E4-A919-1040-A47D-5AB7BB5926A5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10A8ECF-EDF7-8C43-9EE5-B024AB781C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29436" y="1069975"/>
            <a:ext cx="3085128" cy="30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37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ymbol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FACD9C6-8B9E-4E40-87C3-DD8B539BFFB0}"/>
              </a:ext>
            </a:extLst>
          </p:cNvPr>
          <p:cNvGrpSpPr/>
          <p:nvPr userDrawn="1"/>
        </p:nvGrpSpPr>
        <p:grpSpPr>
          <a:xfrm>
            <a:off x="61200" y="48114"/>
            <a:ext cx="9021840" cy="5047272"/>
            <a:chOff x="61200" y="48114"/>
            <a:chExt cx="9021840" cy="5047272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35FEE96E-EC3F-7841-9F8D-995DB65E8401}"/>
                </a:ext>
              </a:extLst>
            </p:cNvPr>
            <p:cNvSpPr/>
            <p:nvPr userDrawn="1"/>
          </p:nvSpPr>
          <p:spPr>
            <a:xfrm>
              <a:off x="61200" y="48114"/>
              <a:ext cx="9021600" cy="5047272"/>
            </a:xfrm>
            <a:prstGeom prst="roundRect">
              <a:avLst>
                <a:gd name="adj" fmla="val 2501"/>
              </a:avLst>
            </a:prstGeom>
            <a:gradFill>
              <a:gsLst>
                <a:gs pos="25000">
                  <a:srgbClr val="8215BD"/>
                </a:gs>
                <a:gs pos="3000">
                  <a:srgbClr val="4F14BE"/>
                </a:gs>
                <a:gs pos="100000">
                  <a:srgbClr val="FF16BC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7ED74CAE-7C36-B245-9010-1F18ACC82348}"/>
                </a:ext>
              </a:extLst>
            </p:cNvPr>
            <p:cNvSpPr/>
            <p:nvPr userDrawn="1"/>
          </p:nvSpPr>
          <p:spPr>
            <a:xfrm>
              <a:off x="2880360" y="48115"/>
              <a:ext cx="6202680" cy="5047271"/>
            </a:xfrm>
            <a:custGeom>
              <a:avLst/>
              <a:gdLst>
                <a:gd name="connsiteX0" fmla="*/ 0 w 6392940"/>
                <a:gd name="connsiteY0" fmla="*/ 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0 w 6392940"/>
                <a:gd name="connsiteY4" fmla="*/ 0 h 5047272"/>
                <a:gd name="connsiteX0" fmla="*/ 132588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325880 w 6392940"/>
                <a:gd name="connsiteY4" fmla="*/ 7620 h 5047272"/>
                <a:gd name="connsiteX0" fmla="*/ 144780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447800 w 6392940"/>
                <a:gd name="connsiteY4" fmla="*/ 7620 h 5047272"/>
                <a:gd name="connsiteX0" fmla="*/ 701040 w 5646180"/>
                <a:gd name="connsiteY0" fmla="*/ 7620 h 5062512"/>
                <a:gd name="connsiteX1" fmla="*/ 5646180 w 5646180"/>
                <a:gd name="connsiteY1" fmla="*/ 0 h 5062512"/>
                <a:gd name="connsiteX2" fmla="*/ 5646180 w 5646180"/>
                <a:gd name="connsiteY2" fmla="*/ 5047272 h 5062512"/>
                <a:gd name="connsiteX3" fmla="*/ 0 w 5646180"/>
                <a:gd name="connsiteY3" fmla="*/ 5062512 h 5062512"/>
                <a:gd name="connsiteX4" fmla="*/ 701040 w 5646180"/>
                <a:gd name="connsiteY4" fmla="*/ 7620 h 5062512"/>
                <a:gd name="connsiteX0" fmla="*/ 1257300 w 6202440"/>
                <a:gd name="connsiteY0" fmla="*/ 762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257300 w 6202440"/>
                <a:gd name="connsiteY4" fmla="*/ 7620 h 5054892"/>
                <a:gd name="connsiteX0" fmla="*/ 1630680 w 6202440"/>
                <a:gd name="connsiteY0" fmla="*/ 11430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630680 w 6202440"/>
                <a:gd name="connsiteY4" fmla="*/ 114300 h 5054892"/>
                <a:gd name="connsiteX0" fmla="*/ 1257300 w 6202440"/>
                <a:gd name="connsiteY0" fmla="*/ 0 h 5092992"/>
                <a:gd name="connsiteX1" fmla="*/ 6202440 w 6202440"/>
                <a:gd name="connsiteY1" fmla="*/ 38100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202440"/>
                <a:gd name="connsiteY0" fmla="*/ 0 h 5092992"/>
                <a:gd name="connsiteX1" fmla="*/ 6095760 w 6202440"/>
                <a:gd name="connsiteY1" fmla="*/ 7344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56720 w 6156720"/>
                <a:gd name="connsiteY2" fmla="*/ 5093062 h 5093062"/>
                <a:gd name="connsiteX3" fmla="*/ 0 w 6156720"/>
                <a:gd name="connsiteY3" fmla="*/ 5092992 h 5093062"/>
                <a:gd name="connsiteX4" fmla="*/ 1257300 w 6156720"/>
                <a:gd name="connsiteY4" fmla="*/ 0 h 509306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49340 w 6156720"/>
                <a:gd name="connsiteY2" fmla="*/ 4926250 h 5093062"/>
                <a:gd name="connsiteX3" fmla="*/ 6156720 w 6156720"/>
                <a:gd name="connsiteY3" fmla="*/ 5093062 h 5093062"/>
                <a:gd name="connsiteX4" fmla="*/ 0 w 6156720"/>
                <a:gd name="connsiteY4" fmla="*/ 5092992 h 5093062"/>
                <a:gd name="connsiteX5" fmla="*/ 1257300 w 615672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202680 w 6202680"/>
                <a:gd name="connsiteY2" fmla="*/ 4887805 h 5093062"/>
                <a:gd name="connsiteX3" fmla="*/ 6156720 w 6202680"/>
                <a:gd name="connsiteY3" fmla="*/ 5093062 h 5093062"/>
                <a:gd name="connsiteX4" fmla="*/ 0 w 6202680"/>
                <a:gd name="connsiteY4" fmla="*/ 5092992 h 5093062"/>
                <a:gd name="connsiteX5" fmla="*/ 1257300 w 620268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40925"/>
                <a:gd name="connsiteY0" fmla="*/ 0 h 5093062"/>
                <a:gd name="connsiteX1" fmla="*/ 6095760 w 6240925"/>
                <a:gd name="connsiteY1" fmla="*/ 7344 h 5093062"/>
                <a:gd name="connsiteX2" fmla="*/ 6195060 w 6240925"/>
                <a:gd name="connsiteY2" fmla="*/ 405103 h 5093062"/>
                <a:gd name="connsiteX3" fmla="*/ 6202680 w 6240925"/>
                <a:gd name="connsiteY3" fmla="*/ 4887805 h 5093062"/>
                <a:gd name="connsiteX4" fmla="*/ 6156720 w 6240925"/>
                <a:gd name="connsiteY4" fmla="*/ 5093062 h 5093062"/>
                <a:gd name="connsiteX5" fmla="*/ 0 w 6240925"/>
                <a:gd name="connsiteY5" fmla="*/ 5092992 h 5093062"/>
                <a:gd name="connsiteX6" fmla="*/ 1257300 w 6240925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195060 w 6202680"/>
                <a:gd name="connsiteY2" fmla="*/ 405103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100385"/>
                <a:gd name="connsiteX1" fmla="*/ 6095760 w 6202680"/>
                <a:gd name="connsiteY1" fmla="*/ 7344 h 5100385"/>
                <a:gd name="connsiteX2" fmla="*/ 6195060 w 6202680"/>
                <a:gd name="connsiteY2" fmla="*/ 405103 h 5100385"/>
                <a:gd name="connsiteX3" fmla="*/ 6202680 w 6202680"/>
                <a:gd name="connsiteY3" fmla="*/ 4887805 h 5100385"/>
                <a:gd name="connsiteX4" fmla="*/ 6116805 w 6202680"/>
                <a:gd name="connsiteY4" fmla="*/ 5100385 h 5100385"/>
                <a:gd name="connsiteX5" fmla="*/ 0 w 6202680"/>
                <a:gd name="connsiteY5" fmla="*/ 5092992 h 5100385"/>
                <a:gd name="connsiteX6" fmla="*/ 1257300 w 6202680"/>
                <a:gd name="connsiteY6" fmla="*/ 0 h 5100385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0386"/>
                <a:gd name="connsiteX1" fmla="*/ 6095760 w 6202680"/>
                <a:gd name="connsiteY1" fmla="*/ 7344 h 5100386"/>
                <a:gd name="connsiteX2" fmla="*/ 6195060 w 6202680"/>
                <a:gd name="connsiteY2" fmla="*/ 405103 h 5100386"/>
                <a:gd name="connsiteX3" fmla="*/ 6202680 w 6202680"/>
                <a:gd name="connsiteY3" fmla="*/ 4887805 h 5100386"/>
                <a:gd name="connsiteX4" fmla="*/ 6029718 w 6202680"/>
                <a:gd name="connsiteY4" fmla="*/ 5100386 h 5100386"/>
                <a:gd name="connsiteX5" fmla="*/ 0 w 6202680"/>
                <a:gd name="connsiteY5" fmla="*/ 5092992 h 5100386"/>
                <a:gd name="connsiteX6" fmla="*/ 1257300 w 6202680"/>
                <a:gd name="connsiteY6" fmla="*/ 0 h 510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2680" h="5100386">
                  <a:moveTo>
                    <a:pt x="1257300" y="0"/>
                  </a:moveTo>
                  <a:lnTo>
                    <a:pt x="6095760" y="7344"/>
                  </a:lnTo>
                  <a:cubicBezTo>
                    <a:pt x="6095840" y="91233"/>
                    <a:pt x="6233080" y="-109372"/>
                    <a:pt x="6195060" y="405103"/>
                  </a:cubicBezTo>
                  <a:lnTo>
                    <a:pt x="6202680" y="4887805"/>
                  </a:lnTo>
                  <a:cubicBezTo>
                    <a:pt x="6178893" y="4957445"/>
                    <a:pt x="6245819" y="5027085"/>
                    <a:pt x="6029718" y="5100386"/>
                  </a:cubicBezTo>
                  <a:lnTo>
                    <a:pt x="0" y="5092992"/>
                  </a:lnTo>
                  <a:lnTo>
                    <a:pt x="1257300" y="0"/>
                  </a:lnTo>
                  <a:close/>
                </a:path>
              </a:pathLst>
            </a:custGeom>
            <a:gradFill>
              <a:gsLst>
                <a:gs pos="25000">
                  <a:srgbClr val="8215BD">
                    <a:alpha val="80000"/>
                  </a:srgbClr>
                </a:gs>
                <a:gs pos="10000">
                  <a:srgbClr val="400D7F"/>
                </a:gs>
                <a:gs pos="0">
                  <a:srgbClr val="63197C"/>
                </a:gs>
                <a:gs pos="100000">
                  <a:srgbClr val="FF16BC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310A8ECF-EDF7-8C43-9EE5-B024AB781C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29436" y="1069975"/>
            <a:ext cx="3085128" cy="30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070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+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77B50E4-A919-1040-A47D-5AB7BB5926A5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AD77C17-3BE8-0249-BCE5-2F89F35040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31677" y="1562993"/>
            <a:ext cx="3280646" cy="176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82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B70B57A-387B-274B-9F9C-6164A615A0DC}"/>
              </a:ext>
            </a:extLst>
          </p:cNvPr>
          <p:cNvGrpSpPr/>
          <p:nvPr userDrawn="1"/>
        </p:nvGrpSpPr>
        <p:grpSpPr>
          <a:xfrm>
            <a:off x="61200" y="48114"/>
            <a:ext cx="9021840" cy="5047272"/>
            <a:chOff x="61200" y="48114"/>
            <a:chExt cx="9021840" cy="5047272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377B50E4-A919-1040-A47D-5AB7BB5926A5}"/>
                </a:ext>
              </a:extLst>
            </p:cNvPr>
            <p:cNvSpPr/>
            <p:nvPr userDrawn="1"/>
          </p:nvSpPr>
          <p:spPr>
            <a:xfrm>
              <a:off x="61200" y="48114"/>
              <a:ext cx="9021600" cy="5047272"/>
            </a:xfrm>
            <a:prstGeom prst="roundRect">
              <a:avLst>
                <a:gd name="adj" fmla="val 2501"/>
              </a:avLst>
            </a:prstGeom>
            <a:gradFill>
              <a:gsLst>
                <a:gs pos="25000">
                  <a:srgbClr val="8215BD"/>
                </a:gs>
                <a:gs pos="3000">
                  <a:srgbClr val="4F14BE"/>
                </a:gs>
                <a:gs pos="100000">
                  <a:srgbClr val="FF16BC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3CE64E16-B465-1242-ADB7-9D2D15FBDF4F}"/>
                </a:ext>
              </a:extLst>
            </p:cNvPr>
            <p:cNvSpPr/>
            <p:nvPr userDrawn="1"/>
          </p:nvSpPr>
          <p:spPr>
            <a:xfrm>
              <a:off x="2880360" y="48115"/>
              <a:ext cx="6202680" cy="5047271"/>
            </a:xfrm>
            <a:custGeom>
              <a:avLst/>
              <a:gdLst>
                <a:gd name="connsiteX0" fmla="*/ 0 w 6392940"/>
                <a:gd name="connsiteY0" fmla="*/ 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0 w 6392940"/>
                <a:gd name="connsiteY4" fmla="*/ 0 h 5047272"/>
                <a:gd name="connsiteX0" fmla="*/ 132588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325880 w 6392940"/>
                <a:gd name="connsiteY4" fmla="*/ 7620 h 5047272"/>
                <a:gd name="connsiteX0" fmla="*/ 144780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447800 w 6392940"/>
                <a:gd name="connsiteY4" fmla="*/ 7620 h 5047272"/>
                <a:gd name="connsiteX0" fmla="*/ 701040 w 5646180"/>
                <a:gd name="connsiteY0" fmla="*/ 7620 h 5062512"/>
                <a:gd name="connsiteX1" fmla="*/ 5646180 w 5646180"/>
                <a:gd name="connsiteY1" fmla="*/ 0 h 5062512"/>
                <a:gd name="connsiteX2" fmla="*/ 5646180 w 5646180"/>
                <a:gd name="connsiteY2" fmla="*/ 5047272 h 5062512"/>
                <a:gd name="connsiteX3" fmla="*/ 0 w 5646180"/>
                <a:gd name="connsiteY3" fmla="*/ 5062512 h 5062512"/>
                <a:gd name="connsiteX4" fmla="*/ 701040 w 5646180"/>
                <a:gd name="connsiteY4" fmla="*/ 7620 h 5062512"/>
                <a:gd name="connsiteX0" fmla="*/ 1257300 w 6202440"/>
                <a:gd name="connsiteY0" fmla="*/ 762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257300 w 6202440"/>
                <a:gd name="connsiteY4" fmla="*/ 7620 h 5054892"/>
                <a:gd name="connsiteX0" fmla="*/ 1630680 w 6202440"/>
                <a:gd name="connsiteY0" fmla="*/ 11430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630680 w 6202440"/>
                <a:gd name="connsiteY4" fmla="*/ 114300 h 5054892"/>
                <a:gd name="connsiteX0" fmla="*/ 1257300 w 6202440"/>
                <a:gd name="connsiteY0" fmla="*/ 0 h 5092992"/>
                <a:gd name="connsiteX1" fmla="*/ 6202440 w 6202440"/>
                <a:gd name="connsiteY1" fmla="*/ 38100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202440"/>
                <a:gd name="connsiteY0" fmla="*/ 0 h 5092992"/>
                <a:gd name="connsiteX1" fmla="*/ 6095760 w 6202440"/>
                <a:gd name="connsiteY1" fmla="*/ 7344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56720 w 6156720"/>
                <a:gd name="connsiteY2" fmla="*/ 5093062 h 5093062"/>
                <a:gd name="connsiteX3" fmla="*/ 0 w 6156720"/>
                <a:gd name="connsiteY3" fmla="*/ 5092992 h 5093062"/>
                <a:gd name="connsiteX4" fmla="*/ 1257300 w 6156720"/>
                <a:gd name="connsiteY4" fmla="*/ 0 h 509306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49340 w 6156720"/>
                <a:gd name="connsiteY2" fmla="*/ 4926250 h 5093062"/>
                <a:gd name="connsiteX3" fmla="*/ 6156720 w 6156720"/>
                <a:gd name="connsiteY3" fmla="*/ 5093062 h 5093062"/>
                <a:gd name="connsiteX4" fmla="*/ 0 w 6156720"/>
                <a:gd name="connsiteY4" fmla="*/ 5092992 h 5093062"/>
                <a:gd name="connsiteX5" fmla="*/ 1257300 w 615672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202680 w 6202680"/>
                <a:gd name="connsiteY2" fmla="*/ 4887805 h 5093062"/>
                <a:gd name="connsiteX3" fmla="*/ 6156720 w 6202680"/>
                <a:gd name="connsiteY3" fmla="*/ 5093062 h 5093062"/>
                <a:gd name="connsiteX4" fmla="*/ 0 w 6202680"/>
                <a:gd name="connsiteY4" fmla="*/ 5092992 h 5093062"/>
                <a:gd name="connsiteX5" fmla="*/ 1257300 w 620268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40925"/>
                <a:gd name="connsiteY0" fmla="*/ 0 h 5093062"/>
                <a:gd name="connsiteX1" fmla="*/ 6095760 w 6240925"/>
                <a:gd name="connsiteY1" fmla="*/ 7344 h 5093062"/>
                <a:gd name="connsiteX2" fmla="*/ 6195060 w 6240925"/>
                <a:gd name="connsiteY2" fmla="*/ 405103 h 5093062"/>
                <a:gd name="connsiteX3" fmla="*/ 6202680 w 6240925"/>
                <a:gd name="connsiteY3" fmla="*/ 4887805 h 5093062"/>
                <a:gd name="connsiteX4" fmla="*/ 6156720 w 6240925"/>
                <a:gd name="connsiteY4" fmla="*/ 5093062 h 5093062"/>
                <a:gd name="connsiteX5" fmla="*/ 0 w 6240925"/>
                <a:gd name="connsiteY5" fmla="*/ 5092992 h 5093062"/>
                <a:gd name="connsiteX6" fmla="*/ 1257300 w 6240925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195060 w 6202680"/>
                <a:gd name="connsiteY2" fmla="*/ 405103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100385"/>
                <a:gd name="connsiteX1" fmla="*/ 6095760 w 6202680"/>
                <a:gd name="connsiteY1" fmla="*/ 7344 h 5100385"/>
                <a:gd name="connsiteX2" fmla="*/ 6195060 w 6202680"/>
                <a:gd name="connsiteY2" fmla="*/ 405103 h 5100385"/>
                <a:gd name="connsiteX3" fmla="*/ 6202680 w 6202680"/>
                <a:gd name="connsiteY3" fmla="*/ 4887805 h 5100385"/>
                <a:gd name="connsiteX4" fmla="*/ 6116805 w 6202680"/>
                <a:gd name="connsiteY4" fmla="*/ 5100385 h 5100385"/>
                <a:gd name="connsiteX5" fmla="*/ 0 w 6202680"/>
                <a:gd name="connsiteY5" fmla="*/ 5092992 h 5100385"/>
                <a:gd name="connsiteX6" fmla="*/ 1257300 w 6202680"/>
                <a:gd name="connsiteY6" fmla="*/ 0 h 5100385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0386"/>
                <a:gd name="connsiteX1" fmla="*/ 6095760 w 6202680"/>
                <a:gd name="connsiteY1" fmla="*/ 7344 h 5100386"/>
                <a:gd name="connsiteX2" fmla="*/ 6195060 w 6202680"/>
                <a:gd name="connsiteY2" fmla="*/ 405103 h 5100386"/>
                <a:gd name="connsiteX3" fmla="*/ 6202680 w 6202680"/>
                <a:gd name="connsiteY3" fmla="*/ 4887805 h 5100386"/>
                <a:gd name="connsiteX4" fmla="*/ 6029718 w 6202680"/>
                <a:gd name="connsiteY4" fmla="*/ 5100386 h 5100386"/>
                <a:gd name="connsiteX5" fmla="*/ 0 w 6202680"/>
                <a:gd name="connsiteY5" fmla="*/ 5092992 h 5100386"/>
                <a:gd name="connsiteX6" fmla="*/ 1257300 w 6202680"/>
                <a:gd name="connsiteY6" fmla="*/ 0 h 510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2680" h="5100386">
                  <a:moveTo>
                    <a:pt x="1257300" y="0"/>
                  </a:moveTo>
                  <a:lnTo>
                    <a:pt x="6095760" y="7344"/>
                  </a:lnTo>
                  <a:cubicBezTo>
                    <a:pt x="6095840" y="91233"/>
                    <a:pt x="6233080" y="-109372"/>
                    <a:pt x="6195060" y="405103"/>
                  </a:cubicBezTo>
                  <a:lnTo>
                    <a:pt x="6202680" y="4887805"/>
                  </a:lnTo>
                  <a:cubicBezTo>
                    <a:pt x="6178893" y="4957445"/>
                    <a:pt x="6245819" y="5027085"/>
                    <a:pt x="6029718" y="5100386"/>
                  </a:cubicBezTo>
                  <a:lnTo>
                    <a:pt x="0" y="5092992"/>
                  </a:lnTo>
                  <a:lnTo>
                    <a:pt x="1257300" y="0"/>
                  </a:lnTo>
                  <a:close/>
                </a:path>
              </a:pathLst>
            </a:custGeom>
            <a:gradFill>
              <a:gsLst>
                <a:gs pos="25000">
                  <a:srgbClr val="8215BD">
                    <a:alpha val="80000"/>
                  </a:srgbClr>
                </a:gs>
                <a:gs pos="10000">
                  <a:srgbClr val="400D7F"/>
                </a:gs>
                <a:gs pos="0">
                  <a:srgbClr val="63197C"/>
                </a:gs>
                <a:gs pos="100000">
                  <a:srgbClr val="FF16BC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4AD77C17-3BE8-0249-BCE5-2F89F35040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31677" y="1562993"/>
            <a:ext cx="3280646" cy="176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4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1781BBFD-37E0-D04F-8B7A-2DA8EB88A757}"/>
              </a:ext>
            </a:extLst>
          </p:cNvPr>
          <p:cNvGrpSpPr/>
          <p:nvPr userDrawn="1"/>
        </p:nvGrpSpPr>
        <p:grpSpPr>
          <a:xfrm>
            <a:off x="61200" y="48114"/>
            <a:ext cx="9021840" cy="5047272"/>
            <a:chOff x="61200" y="48114"/>
            <a:chExt cx="9021840" cy="5047272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ECFB82B-465E-1446-BC34-0DE362827058}"/>
                </a:ext>
              </a:extLst>
            </p:cNvPr>
            <p:cNvSpPr/>
            <p:nvPr userDrawn="1"/>
          </p:nvSpPr>
          <p:spPr>
            <a:xfrm>
              <a:off x="61200" y="48114"/>
              <a:ext cx="9021600" cy="5047272"/>
            </a:xfrm>
            <a:prstGeom prst="roundRect">
              <a:avLst>
                <a:gd name="adj" fmla="val 2501"/>
              </a:avLst>
            </a:prstGeom>
            <a:gradFill>
              <a:gsLst>
                <a:gs pos="25000">
                  <a:srgbClr val="8215BD"/>
                </a:gs>
                <a:gs pos="3000">
                  <a:srgbClr val="4F14BE"/>
                </a:gs>
                <a:gs pos="100000">
                  <a:srgbClr val="FF16BC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">
              <a:extLst>
                <a:ext uri="{FF2B5EF4-FFF2-40B4-BE49-F238E27FC236}">
                  <a16:creationId xmlns:a16="http://schemas.microsoft.com/office/drawing/2014/main" id="{59C8C463-6F84-9E45-955C-4CE84E0FFE5F}"/>
                </a:ext>
              </a:extLst>
            </p:cNvPr>
            <p:cNvSpPr/>
            <p:nvPr userDrawn="1"/>
          </p:nvSpPr>
          <p:spPr>
            <a:xfrm>
              <a:off x="2880360" y="48115"/>
              <a:ext cx="6202680" cy="5047271"/>
            </a:xfrm>
            <a:custGeom>
              <a:avLst/>
              <a:gdLst>
                <a:gd name="connsiteX0" fmla="*/ 0 w 6392940"/>
                <a:gd name="connsiteY0" fmla="*/ 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0 w 6392940"/>
                <a:gd name="connsiteY4" fmla="*/ 0 h 5047272"/>
                <a:gd name="connsiteX0" fmla="*/ 132588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325880 w 6392940"/>
                <a:gd name="connsiteY4" fmla="*/ 7620 h 5047272"/>
                <a:gd name="connsiteX0" fmla="*/ 144780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447800 w 6392940"/>
                <a:gd name="connsiteY4" fmla="*/ 7620 h 5047272"/>
                <a:gd name="connsiteX0" fmla="*/ 701040 w 5646180"/>
                <a:gd name="connsiteY0" fmla="*/ 7620 h 5062512"/>
                <a:gd name="connsiteX1" fmla="*/ 5646180 w 5646180"/>
                <a:gd name="connsiteY1" fmla="*/ 0 h 5062512"/>
                <a:gd name="connsiteX2" fmla="*/ 5646180 w 5646180"/>
                <a:gd name="connsiteY2" fmla="*/ 5047272 h 5062512"/>
                <a:gd name="connsiteX3" fmla="*/ 0 w 5646180"/>
                <a:gd name="connsiteY3" fmla="*/ 5062512 h 5062512"/>
                <a:gd name="connsiteX4" fmla="*/ 701040 w 5646180"/>
                <a:gd name="connsiteY4" fmla="*/ 7620 h 5062512"/>
                <a:gd name="connsiteX0" fmla="*/ 1257300 w 6202440"/>
                <a:gd name="connsiteY0" fmla="*/ 762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257300 w 6202440"/>
                <a:gd name="connsiteY4" fmla="*/ 7620 h 5054892"/>
                <a:gd name="connsiteX0" fmla="*/ 1630680 w 6202440"/>
                <a:gd name="connsiteY0" fmla="*/ 11430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630680 w 6202440"/>
                <a:gd name="connsiteY4" fmla="*/ 114300 h 5054892"/>
                <a:gd name="connsiteX0" fmla="*/ 1257300 w 6202440"/>
                <a:gd name="connsiteY0" fmla="*/ 0 h 5092992"/>
                <a:gd name="connsiteX1" fmla="*/ 6202440 w 6202440"/>
                <a:gd name="connsiteY1" fmla="*/ 38100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202440"/>
                <a:gd name="connsiteY0" fmla="*/ 0 h 5092992"/>
                <a:gd name="connsiteX1" fmla="*/ 6095760 w 6202440"/>
                <a:gd name="connsiteY1" fmla="*/ 7344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56720 w 6156720"/>
                <a:gd name="connsiteY2" fmla="*/ 5093062 h 5093062"/>
                <a:gd name="connsiteX3" fmla="*/ 0 w 6156720"/>
                <a:gd name="connsiteY3" fmla="*/ 5092992 h 5093062"/>
                <a:gd name="connsiteX4" fmla="*/ 1257300 w 6156720"/>
                <a:gd name="connsiteY4" fmla="*/ 0 h 509306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49340 w 6156720"/>
                <a:gd name="connsiteY2" fmla="*/ 4926250 h 5093062"/>
                <a:gd name="connsiteX3" fmla="*/ 6156720 w 6156720"/>
                <a:gd name="connsiteY3" fmla="*/ 5093062 h 5093062"/>
                <a:gd name="connsiteX4" fmla="*/ 0 w 6156720"/>
                <a:gd name="connsiteY4" fmla="*/ 5092992 h 5093062"/>
                <a:gd name="connsiteX5" fmla="*/ 1257300 w 615672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202680 w 6202680"/>
                <a:gd name="connsiteY2" fmla="*/ 4887805 h 5093062"/>
                <a:gd name="connsiteX3" fmla="*/ 6156720 w 6202680"/>
                <a:gd name="connsiteY3" fmla="*/ 5093062 h 5093062"/>
                <a:gd name="connsiteX4" fmla="*/ 0 w 6202680"/>
                <a:gd name="connsiteY4" fmla="*/ 5092992 h 5093062"/>
                <a:gd name="connsiteX5" fmla="*/ 1257300 w 620268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40925"/>
                <a:gd name="connsiteY0" fmla="*/ 0 h 5093062"/>
                <a:gd name="connsiteX1" fmla="*/ 6095760 w 6240925"/>
                <a:gd name="connsiteY1" fmla="*/ 7344 h 5093062"/>
                <a:gd name="connsiteX2" fmla="*/ 6195060 w 6240925"/>
                <a:gd name="connsiteY2" fmla="*/ 405103 h 5093062"/>
                <a:gd name="connsiteX3" fmla="*/ 6202680 w 6240925"/>
                <a:gd name="connsiteY3" fmla="*/ 4887805 h 5093062"/>
                <a:gd name="connsiteX4" fmla="*/ 6156720 w 6240925"/>
                <a:gd name="connsiteY4" fmla="*/ 5093062 h 5093062"/>
                <a:gd name="connsiteX5" fmla="*/ 0 w 6240925"/>
                <a:gd name="connsiteY5" fmla="*/ 5092992 h 5093062"/>
                <a:gd name="connsiteX6" fmla="*/ 1257300 w 6240925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195060 w 6202680"/>
                <a:gd name="connsiteY2" fmla="*/ 405103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100385"/>
                <a:gd name="connsiteX1" fmla="*/ 6095760 w 6202680"/>
                <a:gd name="connsiteY1" fmla="*/ 7344 h 5100385"/>
                <a:gd name="connsiteX2" fmla="*/ 6195060 w 6202680"/>
                <a:gd name="connsiteY2" fmla="*/ 405103 h 5100385"/>
                <a:gd name="connsiteX3" fmla="*/ 6202680 w 6202680"/>
                <a:gd name="connsiteY3" fmla="*/ 4887805 h 5100385"/>
                <a:gd name="connsiteX4" fmla="*/ 6116805 w 6202680"/>
                <a:gd name="connsiteY4" fmla="*/ 5100385 h 5100385"/>
                <a:gd name="connsiteX5" fmla="*/ 0 w 6202680"/>
                <a:gd name="connsiteY5" fmla="*/ 5092992 h 5100385"/>
                <a:gd name="connsiteX6" fmla="*/ 1257300 w 6202680"/>
                <a:gd name="connsiteY6" fmla="*/ 0 h 5100385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0386"/>
                <a:gd name="connsiteX1" fmla="*/ 6095760 w 6202680"/>
                <a:gd name="connsiteY1" fmla="*/ 7344 h 5100386"/>
                <a:gd name="connsiteX2" fmla="*/ 6195060 w 6202680"/>
                <a:gd name="connsiteY2" fmla="*/ 405103 h 5100386"/>
                <a:gd name="connsiteX3" fmla="*/ 6202680 w 6202680"/>
                <a:gd name="connsiteY3" fmla="*/ 4887805 h 5100386"/>
                <a:gd name="connsiteX4" fmla="*/ 6029718 w 6202680"/>
                <a:gd name="connsiteY4" fmla="*/ 5100386 h 5100386"/>
                <a:gd name="connsiteX5" fmla="*/ 0 w 6202680"/>
                <a:gd name="connsiteY5" fmla="*/ 5092992 h 5100386"/>
                <a:gd name="connsiteX6" fmla="*/ 1257300 w 6202680"/>
                <a:gd name="connsiteY6" fmla="*/ 0 h 510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2680" h="5100386">
                  <a:moveTo>
                    <a:pt x="1257300" y="0"/>
                  </a:moveTo>
                  <a:lnTo>
                    <a:pt x="6095760" y="7344"/>
                  </a:lnTo>
                  <a:cubicBezTo>
                    <a:pt x="6095840" y="91233"/>
                    <a:pt x="6233080" y="-109372"/>
                    <a:pt x="6195060" y="405103"/>
                  </a:cubicBezTo>
                  <a:lnTo>
                    <a:pt x="6202680" y="4887805"/>
                  </a:lnTo>
                  <a:cubicBezTo>
                    <a:pt x="6178893" y="4957445"/>
                    <a:pt x="6245819" y="5027085"/>
                    <a:pt x="6029718" y="5100386"/>
                  </a:cubicBezTo>
                  <a:lnTo>
                    <a:pt x="0" y="5092992"/>
                  </a:lnTo>
                  <a:lnTo>
                    <a:pt x="1257300" y="0"/>
                  </a:lnTo>
                  <a:close/>
                </a:path>
              </a:pathLst>
            </a:custGeom>
            <a:gradFill>
              <a:gsLst>
                <a:gs pos="25000">
                  <a:srgbClr val="8215BD">
                    <a:alpha val="80000"/>
                  </a:srgbClr>
                </a:gs>
                <a:gs pos="10000">
                  <a:srgbClr val="400D7F"/>
                </a:gs>
                <a:gs pos="0">
                  <a:srgbClr val="63197C"/>
                </a:gs>
                <a:gs pos="100000">
                  <a:srgbClr val="FF16BC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A34BFF57-B8EC-FC4A-A09F-D0D3A43C7A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8" y="144466"/>
            <a:ext cx="684561" cy="666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>
            <a:lvl1pPr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44447" y="1345837"/>
            <a:ext cx="8615243" cy="3256900"/>
          </a:xfrm>
        </p:spPr>
        <p:txBody>
          <a:bodyPr anchor="t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8F7F89-8075-BA41-9729-BAC43570B62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44446" y="853377"/>
            <a:ext cx="8615243" cy="379461"/>
          </a:xfrm>
        </p:spPr>
        <p:txBody>
          <a:bodyPr anchor="ctr">
            <a:normAutofit/>
          </a:bodyPr>
          <a:lstStyle>
            <a:lvl1pPr>
              <a:defRPr sz="12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GB"/>
              <a:t>H2. Open Sans bold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80F36D7-E360-B14D-A607-F00398D7D0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t>6/29/2026</a:t>
            </a:fld>
            <a:endParaRPr lang="en-GB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BEBFA9-61C4-1A47-98C5-BD676687E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959FDAD-1F73-A540-925E-ED3A15F96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959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ymbol +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77B50E4-A919-1040-A47D-5AB7BB5926A5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10A8ECF-EDF7-8C43-9EE5-B024AB781C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29436" y="1069975"/>
            <a:ext cx="3085128" cy="30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37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ymbol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FACD9C6-8B9E-4E40-87C3-DD8B539BFFB0}"/>
              </a:ext>
            </a:extLst>
          </p:cNvPr>
          <p:cNvGrpSpPr/>
          <p:nvPr userDrawn="1"/>
        </p:nvGrpSpPr>
        <p:grpSpPr>
          <a:xfrm>
            <a:off x="61200" y="48114"/>
            <a:ext cx="9021840" cy="5047272"/>
            <a:chOff x="61200" y="48114"/>
            <a:chExt cx="9021840" cy="5047272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35FEE96E-EC3F-7841-9F8D-995DB65E8401}"/>
                </a:ext>
              </a:extLst>
            </p:cNvPr>
            <p:cNvSpPr/>
            <p:nvPr userDrawn="1"/>
          </p:nvSpPr>
          <p:spPr>
            <a:xfrm>
              <a:off x="61200" y="48114"/>
              <a:ext cx="9021600" cy="5047272"/>
            </a:xfrm>
            <a:prstGeom prst="roundRect">
              <a:avLst>
                <a:gd name="adj" fmla="val 2501"/>
              </a:avLst>
            </a:prstGeom>
            <a:gradFill>
              <a:gsLst>
                <a:gs pos="25000">
                  <a:srgbClr val="8215BD"/>
                </a:gs>
                <a:gs pos="3000">
                  <a:srgbClr val="4F14BE"/>
                </a:gs>
                <a:gs pos="100000">
                  <a:srgbClr val="FF16BC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7ED74CAE-7C36-B245-9010-1F18ACC82348}"/>
                </a:ext>
              </a:extLst>
            </p:cNvPr>
            <p:cNvSpPr/>
            <p:nvPr userDrawn="1"/>
          </p:nvSpPr>
          <p:spPr>
            <a:xfrm>
              <a:off x="2880360" y="48115"/>
              <a:ext cx="6202680" cy="5047271"/>
            </a:xfrm>
            <a:custGeom>
              <a:avLst/>
              <a:gdLst>
                <a:gd name="connsiteX0" fmla="*/ 0 w 6392940"/>
                <a:gd name="connsiteY0" fmla="*/ 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0 w 6392940"/>
                <a:gd name="connsiteY4" fmla="*/ 0 h 5047272"/>
                <a:gd name="connsiteX0" fmla="*/ 132588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325880 w 6392940"/>
                <a:gd name="connsiteY4" fmla="*/ 7620 h 5047272"/>
                <a:gd name="connsiteX0" fmla="*/ 144780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447800 w 6392940"/>
                <a:gd name="connsiteY4" fmla="*/ 7620 h 5047272"/>
                <a:gd name="connsiteX0" fmla="*/ 701040 w 5646180"/>
                <a:gd name="connsiteY0" fmla="*/ 7620 h 5062512"/>
                <a:gd name="connsiteX1" fmla="*/ 5646180 w 5646180"/>
                <a:gd name="connsiteY1" fmla="*/ 0 h 5062512"/>
                <a:gd name="connsiteX2" fmla="*/ 5646180 w 5646180"/>
                <a:gd name="connsiteY2" fmla="*/ 5047272 h 5062512"/>
                <a:gd name="connsiteX3" fmla="*/ 0 w 5646180"/>
                <a:gd name="connsiteY3" fmla="*/ 5062512 h 5062512"/>
                <a:gd name="connsiteX4" fmla="*/ 701040 w 5646180"/>
                <a:gd name="connsiteY4" fmla="*/ 7620 h 5062512"/>
                <a:gd name="connsiteX0" fmla="*/ 1257300 w 6202440"/>
                <a:gd name="connsiteY0" fmla="*/ 762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257300 w 6202440"/>
                <a:gd name="connsiteY4" fmla="*/ 7620 h 5054892"/>
                <a:gd name="connsiteX0" fmla="*/ 1630680 w 6202440"/>
                <a:gd name="connsiteY0" fmla="*/ 11430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630680 w 6202440"/>
                <a:gd name="connsiteY4" fmla="*/ 114300 h 5054892"/>
                <a:gd name="connsiteX0" fmla="*/ 1257300 w 6202440"/>
                <a:gd name="connsiteY0" fmla="*/ 0 h 5092992"/>
                <a:gd name="connsiteX1" fmla="*/ 6202440 w 6202440"/>
                <a:gd name="connsiteY1" fmla="*/ 38100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202440"/>
                <a:gd name="connsiteY0" fmla="*/ 0 h 5092992"/>
                <a:gd name="connsiteX1" fmla="*/ 6095760 w 6202440"/>
                <a:gd name="connsiteY1" fmla="*/ 7344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56720 w 6156720"/>
                <a:gd name="connsiteY2" fmla="*/ 5093062 h 5093062"/>
                <a:gd name="connsiteX3" fmla="*/ 0 w 6156720"/>
                <a:gd name="connsiteY3" fmla="*/ 5092992 h 5093062"/>
                <a:gd name="connsiteX4" fmla="*/ 1257300 w 6156720"/>
                <a:gd name="connsiteY4" fmla="*/ 0 h 509306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49340 w 6156720"/>
                <a:gd name="connsiteY2" fmla="*/ 4926250 h 5093062"/>
                <a:gd name="connsiteX3" fmla="*/ 6156720 w 6156720"/>
                <a:gd name="connsiteY3" fmla="*/ 5093062 h 5093062"/>
                <a:gd name="connsiteX4" fmla="*/ 0 w 6156720"/>
                <a:gd name="connsiteY4" fmla="*/ 5092992 h 5093062"/>
                <a:gd name="connsiteX5" fmla="*/ 1257300 w 615672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202680 w 6202680"/>
                <a:gd name="connsiteY2" fmla="*/ 4887805 h 5093062"/>
                <a:gd name="connsiteX3" fmla="*/ 6156720 w 6202680"/>
                <a:gd name="connsiteY3" fmla="*/ 5093062 h 5093062"/>
                <a:gd name="connsiteX4" fmla="*/ 0 w 6202680"/>
                <a:gd name="connsiteY4" fmla="*/ 5092992 h 5093062"/>
                <a:gd name="connsiteX5" fmla="*/ 1257300 w 620268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40925"/>
                <a:gd name="connsiteY0" fmla="*/ 0 h 5093062"/>
                <a:gd name="connsiteX1" fmla="*/ 6095760 w 6240925"/>
                <a:gd name="connsiteY1" fmla="*/ 7344 h 5093062"/>
                <a:gd name="connsiteX2" fmla="*/ 6195060 w 6240925"/>
                <a:gd name="connsiteY2" fmla="*/ 405103 h 5093062"/>
                <a:gd name="connsiteX3" fmla="*/ 6202680 w 6240925"/>
                <a:gd name="connsiteY3" fmla="*/ 4887805 h 5093062"/>
                <a:gd name="connsiteX4" fmla="*/ 6156720 w 6240925"/>
                <a:gd name="connsiteY4" fmla="*/ 5093062 h 5093062"/>
                <a:gd name="connsiteX5" fmla="*/ 0 w 6240925"/>
                <a:gd name="connsiteY5" fmla="*/ 5092992 h 5093062"/>
                <a:gd name="connsiteX6" fmla="*/ 1257300 w 6240925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195060 w 6202680"/>
                <a:gd name="connsiteY2" fmla="*/ 405103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100385"/>
                <a:gd name="connsiteX1" fmla="*/ 6095760 w 6202680"/>
                <a:gd name="connsiteY1" fmla="*/ 7344 h 5100385"/>
                <a:gd name="connsiteX2" fmla="*/ 6195060 w 6202680"/>
                <a:gd name="connsiteY2" fmla="*/ 405103 h 5100385"/>
                <a:gd name="connsiteX3" fmla="*/ 6202680 w 6202680"/>
                <a:gd name="connsiteY3" fmla="*/ 4887805 h 5100385"/>
                <a:gd name="connsiteX4" fmla="*/ 6116805 w 6202680"/>
                <a:gd name="connsiteY4" fmla="*/ 5100385 h 5100385"/>
                <a:gd name="connsiteX5" fmla="*/ 0 w 6202680"/>
                <a:gd name="connsiteY5" fmla="*/ 5092992 h 5100385"/>
                <a:gd name="connsiteX6" fmla="*/ 1257300 w 6202680"/>
                <a:gd name="connsiteY6" fmla="*/ 0 h 5100385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0386"/>
                <a:gd name="connsiteX1" fmla="*/ 6095760 w 6202680"/>
                <a:gd name="connsiteY1" fmla="*/ 7344 h 5100386"/>
                <a:gd name="connsiteX2" fmla="*/ 6195060 w 6202680"/>
                <a:gd name="connsiteY2" fmla="*/ 405103 h 5100386"/>
                <a:gd name="connsiteX3" fmla="*/ 6202680 w 6202680"/>
                <a:gd name="connsiteY3" fmla="*/ 4887805 h 5100386"/>
                <a:gd name="connsiteX4" fmla="*/ 6029718 w 6202680"/>
                <a:gd name="connsiteY4" fmla="*/ 5100386 h 5100386"/>
                <a:gd name="connsiteX5" fmla="*/ 0 w 6202680"/>
                <a:gd name="connsiteY5" fmla="*/ 5092992 h 5100386"/>
                <a:gd name="connsiteX6" fmla="*/ 1257300 w 6202680"/>
                <a:gd name="connsiteY6" fmla="*/ 0 h 510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2680" h="5100386">
                  <a:moveTo>
                    <a:pt x="1257300" y="0"/>
                  </a:moveTo>
                  <a:lnTo>
                    <a:pt x="6095760" y="7344"/>
                  </a:lnTo>
                  <a:cubicBezTo>
                    <a:pt x="6095840" y="91233"/>
                    <a:pt x="6233080" y="-109372"/>
                    <a:pt x="6195060" y="405103"/>
                  </a:cubicBezTo>
                  <a:lnTo>
                    <a:pt x="6202680" y="4887805"/>
                  </a:lnTo>
                  <a:cubicBezTo>
                    <a:pt x="6178893" y="4957445"/>
                    <a:pt x="6245819" y="5027085"/>
                    <a:pt x="6029718" y="5100386"/>
                  </a:cubicBezTo>
                  <a:lnTo>
                    <a:pt x="0" y="5092992"/>
                  </a:lnTo>
                  <a:lnTo>
                    <a:pt x="1257300" y="0"/>
                  </a:lnTo>
                  <a:close/>
                </a:path>
              </a:pathLst>
            </a:custGeom>
            <a:gradFill>
              <a:gsLst>
                <a:gs pos="25000">
                  <a:srgbClr val="8215BD">
                    <a:alpha val="80000"/>
                  </a:srgbClr>
                </a:gs>
                <a:gs pos="10000">
                  <a:srgbClr val="400D7F"/>
                </a:gs>
                <a:gs pos="0">
                  <a:srgbClr val="63197C"/>
                </a:gs>
                <a:gs pos="100000">
                  <a:srgbClr val="FF16BC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310A8ECF-EDF7-8C43-9EE5-B024AB781C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29436" y="1069975"/>
            <a:ext cx="3085128" cy="30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3070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+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5956AC-5E18-BE4B-8D2A-87A36B442271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9C2DA6-2FDB-0D4F-B068-F8ED3BA164B2}"/>
              </a:ext>
            </a:extLst>
          </p:cNvPr>
          <p:cNvSpPr txBox="1"/>
          <p:nvPr userDrawn="1"/>
        </p:nvSpPr>
        <p:spPr>
          <a:xfrm>
            <a:off x="61200" y="1996886"/>
            <a:ext cx="90215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Foreknow.Foresave</a:t>
            </a:r>
            <a:r>
              <a:rPr lang="en-GB" sz="4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en-GB" sz="4400" b="1" i="0" baseline="30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1082598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logan +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5956AC-5E18-BE4B-8D2A-87A36B442271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9C2DA6-2FDB-0D4F-B068-F8ED3BA164B2}"/>
              </a:ext>
            </a:extLst>
          </p:cNvPr>
          <p:cNvSpPr txBox="1"/>
          <p:nvPr userDrawn="1"/>
        </p:nvSpPr>
        <p:spPr>
          <a:xfrm>
            <a:off x="61200" y="1996886"/>
            <a:ext cx="90215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Foreknow.Foresave</a:t>
            </a:r>
            <a:r>
              <a:rPr lang="en-GB" sz="4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en-GB" sz="4400" b="1" i="0" baseline="30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</a:p>
          <a:p>
            <a:pPr algn="ctr"/>
            <a:endParaRPr lang="en-GB" sz="4400" b="1" i="0" baseline="300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GB" sz="2400" b="0" i="0" baseline="300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most trusted partner imaging the unknown.</a:t>
            </a:r>
          </a:p>
        </p:txBody>
      </p:sp>
    </p:spTree>
    <p:extLst>
      <p:ext uri="{BB962C8B-B14F-4D97-AF65-F5344CB8AC3E}">
        <p14:creationId xmlns:p14="http://schemas.microsoft.com/office/powerpoint/2010/main" val="2080440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ogan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D41CBFD-7E82-554C-883C-29EAC55C3B7F}"/>
              </a:ext>
            </a:extLst>
          </p:cNvPr>
          <p:cNvGrpSpPr/>
          <p:nvPr userDrawn="1"/>
        </p:nvGrpSpPr>
        <p:grpSpPr>
          <a:xfrm>
            <a:off x="61200" y="48114"/>
            <a:ext cx="9021840" cy="5047272"/>
            <a:chOff x="61200" y="48114"/>
            <a:chExt cx="9021840" cy="5047272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5489E33-1376-EF4B-B2B1-FEAFE1700287}"/>
                </a:ext>
              </a:extLst>
            </p:cNvPr>
            <p:cNvSpPr/>
            <p:nvPr userDrawn="1"/>
          </p:nvSpPr>
          <p:spPr>
            <a:xfrm>
              <a:off x="61200" y="48114"/>
              <a:ext cx="9021600" cy="5047272"/>
            </a:xfrm>
            <a:prstGeom prst="roundRect">
              <a:avLst>
                <a:gd name="adj" fmla="val 2501"/>
              </a:avLst>
            </a:prstGeom>
            <a:gradFill>
              <a:gsLst>
                <a:gs pos="25000">
                  <a:srgbClr val="8215BD"/>
                </a:gs>
                <a:gs pos="3000">
                  <a:srgbClr val="4F14BE"/>
                </a:gs>
                <a:gs pos="100000">
                  <a:srgbClr val="FF16BC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DCFF14A4-1F8A-9D4C-9C48-2098A2EE88E8}"/>
                </a:ext>
              </a:extLst>
            </p:cNvPr>
            <p:cNvSpPr/>
            <p:nvPr userDrawn="1"/>
          </p:nvSpPr>
          <p:spPr>
            <a:xfrm>
              <a:off x="2880360" y="48115"/>
              <a:ext cx="6202680" cy="5047271"/>
            </a:xfrm>
            <a:custGeom>
              <a:avLst/>
              <a:gdLst>
                <a:gd name="connsiteX0" fmla="*/ 0 w 6392940"/>
                <a:gd name="connsiteY0" fmla="*/ 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0 w 6392940"/>
                <a:gd name="connsiteY4" fmla="*/ 0 h 5047272"/>
                <a:gd name="connsiteX0" fmla="*/ 132588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325880 w 6392940"/>
                <a:gd name="connsiteY4" fmla="*/ 7620 h 5047272"/>
                <a:gd name="connsiteX0" fmla="*/ 144780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447800 w 6392940"/>
                <a:gd name="connsiteY4" fmla="*/ 7620 h 5047272"/>
                <a:gd name="connsiteX0" fmla="*/ 701040 w 5646180"/>
                <a:gd name="connsiteY0" fmla="*/ 7620 h 5062512"/>
                <a:gd name="connsiteX1" fmla="*/ 5646180 w 5646180"/>
                <a:gd name="connsiteY1" fmla="*/ 0 h 5062512"/>
                <a:gd name="connsiteX2" fmla="*/ 5646180 w 5646180"/>
                <a:gd name="connsiteY2" fmla="*/ 5047272 h 5062512"/>
                <a:gd name="connsiteX3" fmla="*/ 0 w 5646180"/>
                <a:gd name="connsiteY3" fmla="*/ 5062512 h 5062512"/>
                <a:gd name="connsiteX4" fmla="*/ 701040 w 5646180"/>
                <a:gd name="connsiteY4" fmla="*/ 7620 h 5062512"/>
                <a:gd name="connsiteX0" fmla="*/ 1257300 w 6202440"/>
                <a:gd name="connsiteY0" fmla="*/ 762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257300 w 6202440"/>
                <a:gd name="connsiteY4" fmla="*/ 7620 h 5054892"/>
                <a:gd name="connsiteX0" fmla="*/ 1630680 w 6202440"/>
                <a:gd name="connsiteY0" fmla="*/ 11430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630680 w 6202440"/>
                <a:gd name="connsiteY4" fmla="*/ 114300 h 5054892"/>
                <a:gd name="connsiteX0" fmla="*/ 1257300 w 6202440"/>
                <a:gd name="connsiteY0" fmla="*/ 0 h 5092992"/>
                <a:gd name="connsiteX1" fmla="*/ 6202440 w 6202440"/>
                <a:gd name="connsiteY1" fmla="*/ 38100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202440"/>
                <a:gd name="connsiteY0" fmla="*/ 0 h 5092992"/>
                <a:gd name="connsiteX1" fmla="*/ 6095760 w 6202440"/>
                <a:gd name="connsiteY1" fmla="*/ 7344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56720 w 6156720"/>
                <a:gd name="connsiteY2" fmla="*/ 5093062 h 5093062"/>
                <a:gd name="connsiteX3" fmla="*/ 0 w 6156720"/>
                <a:gd name="connsiteY3" fmla="*/ 5092992 h 5093062"/>
                <a:gd name="connsiteX4" fmla="*/ 1257300 w 6156720"/>
                <a:gd name="connsiteY4" fmla="*/ 0 h 509306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49340 w 6156720"/>
                <a:gd name="connsiteY2" fmla="*/ 4926250 h 5093062"/>
                <a:gd name="connsiteX3" fmla="*/ 6156720 w 6156720"/>
                <a:gd name="connsiteY3" fmla="*/ 5093062 h 5093062"/>
                <a:gd name="connsiteX4" fmla="*/ 0 w 6156720"/>
                <a:gd name="connsiteY4" fmla="*/ 5092992 h 5093062"/>
                <a:gd name="connsiteX5" fmla="*/ 1257300 w 615672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202680 w 6202680"/>
                <a:gd name="connsiteY2" fmla="*/ 4887805 h 5093062"/>
                <a:gd name="connsiteX3" fmla="*/ 6156720 w 6202680"/>
                <a:gd name="connsiteY3" fmla="*/ 5093062 h 5093062"/>
                <a:gd name="connsiteX4" fmla="*/ 0 w 6202680"/>
                <a:gd name="connsiteY4" fmla="*/ 5092992 h 5093062"/>
                <a:gd name="connsiteX5" fmla="*/ 1257300 w 620268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40925"/>
                <a:gd name="connsiteY0" fmla="*/ 0 h 5093062"/>
                <a:gd name="connsiteX1" fmla="*/ 6095760 w 6240925"/>
                <a:gd name="connsiteY1" fmla="*/ 7344 h 5093062"/>
                <a:gd name="connsiteX2" fmla="*/ 6195060 w 6240925"/>
                <a:gd name="connsiteY2" fmla="*/ 405103 h 5093062"/>
                <a:gd name="connsiteX3" fmla="*/ 6202680 w 6240925"/>
                <a:gd name="connsiteY3" fmla="*/ 4887805 h 5093062"/>
                <a:gd name="connsiteX4" fmla="*/ 6156720 w 6240925"/>
                <a:gd name="connsiteY4" fmla="*/ 5093062 h 5093062"/>
                <a:gd name="connsiteX5" fmla="*/ 0 w 6240925"/>
                <a:gd name="connsiteY5" fmla="*/ 5092992 h 5093062"/>
                <a:gd name="connsiteX6" fmla="*/ 1257300 w 6240925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195060 w 6202680"/>
                <a:gd name="connsiteY2" fmla="*/ 405103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100385"/>
                <a:gd name="connsiteX1" fmla="*/ 6095760 w 6202680"/>
                <a:gd name="connsiteY1" fmla="*/ 7344 h 5100385"/>
                <a:gd name="connsiteX2" fmla="*/ 6195060 w 6202680"/>
                <a:gd name="connsiteY2" fmla="*/ 405103 h 5100385"/>
                <a:gd name="connsiteX3" fmla="*/ 6202680 w 6202680"/>
                <a:gd name="connsiteY3" fmla="*/ 4887805 h 5100385"/>
                <a:gd name="connsiteX4" fmla="*/ 6116805 w 6202680"/>
                <a:gd name="connsiteY4" fmla="*/ 5100385 h 5100385"/>
                <a:gd name="connsiteX5" fmla="*/ 0 w 6202680"/>
                <a:gd name="connsiteY5" fmla="*/ 5092992 h 5100385"/>
                <a:gd name="connsiteX6" fmla="*/ 1257300 w 6202680"/>
                <a:gd name="connsiteY6" fmla="*/ 0 h 5100385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0386"/>
                <a:gd name="connsiteX1" fmla="*/ 6095760 w 6202680"/>
                <a:gd name="connsiteY1" fmla="*/ 7344 h 5100386"/>
                <a:gd name="connsiteX2" fmla="*/ 6195060 w 6202680"/>
                <a:gd name="connsiteY2" fmla="*/ 405103 h 5100386"/>
                <a:gd name="connsiteX3" fmla="*/ 6202680 w 6202680"/>
                <a:gd name="connsiteY3" fmla="*/ 4887805 h 5100386"/>
                <a:gd name="connsiteX4" fmla="*/ 6029718 w 6202680"/>
                <a:gd name="connsiteY4" fmla="*/ 5100386 h 5100386"/>
                <a:gd name="connsiteX5" fmla="*/ 0 w 6202680"/>
                <a:gd name="connsiteY5" fmla="*/ 5092992 h 5100386"/>
                <a:gd name="connsiteX6" fmla="*/ 1257300 w 6202680"/>
                <a:gd name="connsiteY6" fmla="*/ 0 h 510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2680" h="5100386">
                  <a:moveTo>
                    <a:pt x="1257300" y="0"/>
                  </a:moveTo>
                  <a:lnTo>
                    <a:pt x="6095760" y="7344"/>
                  </a:lnTo>
                  <a:cubicBezTo>
                    <a:pt x="6095840" y="91233"/>
                    <a:pt x="6233080" y="-109372"/>
                    <a:pt x="6195060" y="405103"/>
                  </a:cubicBezTo>
                  <a:lnTo>
                    <a:pt x="6202680" y="4887805"/>
                  </a:lnTo>
                  <a:cubicBezTo>
                    <a:pt x="6178893" y="4957445"/>
                    <a:pt x="6245819" y="5027085"/>
                    <a:pt x="6029718" y="5100386"/>
                  </a:cubicBezTo>
                  <a:lnTo>
                    <a:pt x="0" y="5092992"/>
                  </a:lnTo>
                  <a:lnTo>
                    <a:pt x="1257300" y="0"/>
                  </a:lnTo>
                  <a:close/>
                </a:path>
              </a:pathLst>
            </a:custGeom>
            <a:gradFill>
              <a:gsLst>
                <a:gs pos="25000">
                  <a:srgbClr val="8215BD">
                    <a:alpha val="80000"/>
                  </a:srgbClr>
                </a:gs>
                <a:gs pos="10000">
                  <a:srgbClr val="400D7F"/>
                </a:gs>
                <a:gs pos="0">
                  <a:srgbClr val="63197C"/>
                </a:gs>
                <a:gs pos="100000">
                  <a:srgbClr val="FF16BC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29C2DA6-2FDB-0D4F-B068-F8ED3BA164B2}"/>
              </a:ext>
            </a:extLst>
          </p:cNvPr>
          <p:cNvSpPr txBox="1"/>
          <p:nvPr userDrawn="1"/>
        </p:nvSpPr>
        <p:spPr>
          <a:xfrm>
            <a:off x="61200" y="2015174"/>
            <a:ext cx="90215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i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Foreknow.Foresave</a:t>
            </a:r>
            <a:r>
              <a:rPr lang="en-GB" sz="4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en-GB" sz="4400" b="1" i="0" baseline="30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36766960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ogan +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5956AC-5E18-BE4B-8D2A-87A36B442271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9C2DA6-2FDB-0D4F-B068-F8ED3BA164B2}"/>
              </a:ext>
            </a:extLst>
          </p:cNvPr>
          <p:cNvSpPr txBox="1"/>
          <p:nvPr userDrawn="1"/>
        </p:nvSpPr>
        <p:spPr>
          <a:xfrm>
            <a:off x="1377601" y="1978598"/>
            <a:ext cx="6388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most trusted partner imaging the unknown.</a:t>
            </a:r>
          </a:p>
        </p:txBody>
      </p:sp>
    </p:spTree>
    <p:extLst>
      <p:ext uri="{BB962C8B-B14F-4D97-AF65-F5344CB8AC3E}">
        <p14:creationId xmlns:p14="http://schemas.microsoft.com/office/powerpoint/2010/main" val="3604650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ogan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D41CBFD-7E82-554C-883C-29EAC55C3B7F}"/>
              </a:ext>
            </a:extLst>
          </p:cNvPr>
          <p:cNvGrpSpPr/>
          <p:nvPr userDrawn="1"/>
        </p:nvGrpSpPr>
        <p:grpSpPr>
          <a:xfrm>
            <a:off x="61200" y="48114"/>
            <a:ext cx="9021840" cy="5047272"/>
            <a:chOff x="61200" y="48114"/>
            <a:chExt cx="9021840" cy="5047272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5489E33-1376-EF4B-B2B1-FEAFE1700287}"/>
                </a:ext>
              </a:extLst>
            </p:cNvPr>
            <p:cNvSpPr/>
            <p:nvPr userDrawn="1"/>
          </p:nvSpPr>
          <p:spPr>
            <a:xfrm>
              <a:off x="61200" y="48114"/>
              <a:ext cx="9021600" cy="5047272"/>
            </a:xfrm>
            <a:prstGeom prst="roundRect">
              <a:avLst>
                <a:gd name="adj" fmla="val 2501"/>
              </a:avLst>
            </a:prstGeom>
            <a:gradFill>
              <a:gsLst>
                <a:gs pos="25000">
                  <a:srgbClr val="8215BD"/>
                </a:gs>
                <a:gs pos="3000">
                  <a:srgbClr val="4F14BE"/>
                </a:gs>
                <a:gs pos="100000">
                  <a:srgbClr val="FF16BC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DCFF14A4-1F8A-9D4C-9C48-2098A2EE88E8}"/>
                </a:ext>
              </a:extLst>
            </p:cNvPr>
            <p:cNvSpPr/>
            <p:nvPr userDrawn="1"/>
          </p:nvSpPr>
          <p:spPr>
            <a:xfrm>
              <a:off x="2880360" y="48115"/>
              <a:ext cx="6202680" cy="5047271"/>
            </a:xfrm>
            <a:custGeom>
              <a:avLst/>
              <a:gdLst>
                <a:gd name="connsiteX0" fmla="*/ 0 w 6392940"/>
                <a:gd name="connsiteY0" fmla="*/ 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0 w 6392940"/>
                <a:gd name="connsiteY4" fmla="*/ 0 h 5047272"/>
                <a:gd name="connsiteX0" fmla="*/ 132588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325880 w 6392940"/>
                <a:gd name="connsiteY4" fmla="*/ 7620 h 5047272"/>
                <a:gd name="connsiteX0" fmla="*/ 144780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447800 w 6392940"/>
                <a:gd name="connsiteY4" fmla="*/ 7620 h 5047272"/>
                <a:gd name="connsiteX0" fmla="*/ 701040 w 5646180"/>
                <a:gd name="connsiteY0" fmla="*/ 7620 h 5062512"/>
                <a:gd name="connsiteX1" fmla="*/ 5646180 w 5646180"/>
                <a:gd name="connsiteY1" fmla="*/ 0 h 5062512"/>
                <a:gd name="connsiteX2" fmla="*/ 5646180 w 5646180"/>
                <a:gd name="connsiteY2" fmla="*/ 5047272 h 5062512"/>
                <a:gd name="connsiteX3" fmla="*/ 0 w 5646180"/>
                <a:gd name="connsiteY3" fmla="*/ 5062512 h 5062512"/>
                <a:gd name="connsiteX4" fmla="*/ 701040 w 5646180"/>
                <a:gd name="connsiteY4" fmla="*/ 7620 h 5062512"/>
                <a:gd name="connsiteX0" fmla="*/ 1257300 w 6202440"/>
                <a:gd name="connsiteY0" fmla="*/ 762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257300 w 6202440"/>
                <a:gd name="connsiteY4" fmla="*/ 7620 h 5054892"/>
                <a:gd name="connsiteX0" fmla="*/ 1630680 w 6202440"/>
                <a:gd name="connsiteY0" fmla="*/ 11430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630680 w 6202440"/>
                <a:gd name="connsiteY4" fmla="*/ 114300 h 5054892"/>
                <a:gd name="connsiteX0" fmla="*/ 1257300 w 6202440"/>
                <a:gd name="connsiteY0" fmla="*/ 0 h 5092992"/>
                <a:gd name="connsiteX1" fmla="*/ 6202440 w 6202440"/>
                <a:gd name="connsiteY1" fmla="*/ 38100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202440"/>
                <a:gd name="connsiteY0" fmla="*/ 0 h 5092992"/>
                <a:gd name="connsiteX1" fmla="*/ 6095760 w 6202440"/>
                <a:gd name="connsiteY1" fmla="*/ 7344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56720 w 6156720"/>
                <a:gd name="connsiteY2" fmla="*/ 5093062 h 5093062"/>
                <a:gd name="connsiteX3" fmla="*/ 0 w 6156720"/>
                <a:gd name="connsiteY3" fmla="*/ 5092992 h 5093062"/>
                <a:gd name="connsiteX4" fmla="*/ 1257300 w 6156720"/>
                <a:gd name="connsiteY4" fmla="*/ 0 h 509306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49340 w 6156720"/>
                <a:gd name="connsiteY2" fmla="*/ 4926250 h 5093062"/>
                <a:gd name="connsiteX3" fmla="*/ 6156720 w 6156720"/>
                <a:gd name="connsiteY3" fmla="*/ 5093062 h 5093062"/>
                <a:gd name="connsiteX4" fmla="*/ 0 w 6156720"/>
                <a:gd name="connsiteY4" fmla="*/ 5092992 h 5093062"/>
                <a:gd name="connsiteX5" fmla="*/ 1257300 w 615672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202680 w 6202680"/>
                <a:gd name="connsiteY2" fmla="*/ 4887805 h 5093062"/>
                <a:gd name="connsiteX3" fmla="*/ 6156720 w 6202680"/>
                <a:gd name="connsiteY3" fmla="*/ 5093062 h 5093062"/>
                <a:gd name="connsiteX4" fmla="*/ 0 w 6202680"/>
                <a:gd name="connsiteY4" fmla="*/ 5092992 h 5093062"/>
                <a:gd name="connsiteX5" fmla="*/ 1257300 w 620268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40925"/>
                <a:gd name="connsiteY0" fmla="*/ 0 h 5093062"/>
                <a:gd name="connsiteX1" fmla="*/ 6095760 w 6240925"/>
                <a:gd name="connsiteY1" fmla="*/ 7344 h 5093062"/>
                <a:gd name="connsiteX2" fmla="*/ 6195060 w 6240925"/>
                <a:gd name="connsiteY2" fmla="*/ 405103 h 5093062"/>
                <a:gd name="connsiteX3" fmla="*/ 6202680 w 6240925"/>
                <a:gd name="connsiteY3" fmla="*/ 4887805 h 5093062"/>
                <a:gd name="connsiteX4" fmla="*/ 6156720 w 6240925"/>
                <a:gd name="connsiteY4" fmla="*/ 5093062 h 5093062"/>
                <a:gd name="connsiteX5" fmla="*/ 0 w 6240925"/>
                <a:gd name="connsiteY5" fmla="*/ 5092992 h 5093062"/>
                <a:gd name="connsiteX6" fmla="*/ 1257300 w 6240925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195060 w 6202680"/>
                <a:gd name="connsiteY2" fmla="*/ 405103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100385"/>
                <a:gd name="connsiteX1" fmla="*/ 6095760 w 6202680"/>
                <a:gd name="connsiteY1" fmla="*/ 7344 h 5100385"/>
                <a:gd name="connsiteX2" fmla="*/ 6195060 w 6202680"/>
                <a:gd name="connsiteY2" fmla="*/ 405103 h 5100385"/>
                <a:gd name="connsiteX3" fmla="*/ 6202680 w 6202680"/>
                <a:gd name="connsiteY3" fmla="*/ 4887805 h 5100385"/>
                <a:gd name="connsiteX4" fmla="*/ 6116805 w 6202680"/>
                <a:gd name="connsiteY4" fmla="*/ 5100385 h 5100385"/>
                <a:gd name="connsiteX5" fmla="*/ 0 w 6202680"/>
                <a:gd name="connsiteY5" fmla="*/ 5092992 h 5100385"/>
                <a:gd name="connsiteX6" fmla="*/ 1257300 w 6202680"/>
                <a:gd name="connsiteY6" fmla="*/ 0 h 5100385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0386"/>
                <a:gd name="connsiteX1" fmla="*/ 6095760 w 6202680"/>
                <a:gd name="connsiteY1" fmla="*/ 7344 h 5100386"/>
                <a:gd name="connsiteX2" fmla="*/ 6195060 w 6202680"/>
                <a:gd name="connsiteY2" fmla="*/ 405103 h 5100386"/>
                <a:gd name="connsiteX3" fmla="*/ 6202680 w 6202680"/>
                <a:gd name="connsiteY3" fmla="*/ 4887805 h 5100386"/>
                <a:gd name="connsiteX4" fmla="*/ 6029718 w 6202680"/>
                <a:gd name="connsiteY4" fmla="*/ 5100386 h 5100386"/>
                <a:gd name="connsiteX5" fmla="*/ 0 w 6202680"/>
                <a:gd name="connsiteY5" fmla="*/ 5092992 h 5100386"/>
                <a:gd name="connsiteX6" fmla="*/ 1257300 w 6202680"/>
                <a:gd name="connsiteY6" fmla="*/ 0 h 510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2680" h="5100386">
                  <a:moveTo>
                    <a:pt x="1257300" y="0"/>
                  </a:moveTo>
                  <a:lnTo>
                    <a:pt x="6095760" y="7344"/>
                  </a:lnTo>
                  <a:cubicBezTo>
                    <a:pt x="6095840" y="91233"/>
                    <a:pt x="6233080" y="-109372"/>
                    <a:pt x="6195060" y="405103"/>
                  </a:cubicBezTo>
                  <a:lnTo>
                    <a:pt x="6202680" y="4887805"/>
                  </a:lnTo>
                  <a:cubicBezTo>
                    <a:pt x="6178893" y="4957445"/>
                    <a:pt x="6245819" y="5027085"/>
                    <a:pt x="6029718" y="5100386"/>
                  </a:cubicBezTo>
                  <a:lnTo>
                    <a:pt x="0" y="5092992"/>
                  </a:lnTo>
                  <a:lnTo>
                    <a:pt x="1257300" y="0"/>
                  </a:lnTo>
                  <a:close/>
                </a:path>
              </a:pathLst>
            </a:custGeom>
            <a:gradFill>
              <a:gsLst>
                <a:gs pos="25000">
                  <a:srgbClr val="8215BD">
                    <a:alpha val="80000"/>
                  </a:srgbClr>
                </a:gs>
                <a:gs pos="10000">
                  <a:srgbClr val="400D7F"/>
                </a:gs>
                <a:gs pos="0">
                  <a:srgbClr val="63197C"/>
                </a:gs>
                <a:gs pos="100000">
                  <a:srgbClr val="FF16BC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29C2DA6-2FDB-0D4F-B068-F8ED3BA164B2}"/>
              </a:ext>
            </a:extLst>
          </p:cNvPr>
          <p:cNvSpPr txBox="1"/>
          <p:nvPr userDrawn="1"/>
        </p:nvSpPr>
        <p:spPr>
          <a:xfrm>
            <a:off x="1377601" y="1978598"/>
            <a:ext cx="6388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most trusted partner imaging the unknown.</a:t>
            </a:r>
          </a:p>
        </p:txBody>
      </p:sp>
    </p:spTree>
    <p:extLst>
      <p:ext uri="{BB962C8B-B14F-4D97-AF65-F5344CB8AC3E}">
        <p14:creationId xmlns:p14="http://schemas.microsoft.com/office/powerpoint/2010/main" val="7717135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5956AC-5E18-BE4B-8D2A-87A36B442271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720F3CE-D6AC-6B46-9C9F-560BF53D86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96149" y="292993"/>
            <a:ext cx="1405373" cy="75673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D123E5B-F961-944E-B4A3-D8AFF5CF5F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00" y="1579040"/>
            <a:ext cx="9021600" cy="1985419"/>
          </a:xfrm>
        </p:spPr>
        <p:txBody>
          <a:bodyPr anchor="ctr">
            <a:normAutofit/>
          </a:bodyPr>
          <a:lstStyle>
            <a:lvl1pPr algn="ctr">
              <a:defRPr sz="4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4023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title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D1AC3D8-6E9D-5643-98BD-82FDB8FF42EF}"/>
              </a:ext>
            </a:extLst>
          </p:cNvPr>
          <p:cNvGrpSpPr/>
          <p:nvPr userDrawn="1"/>
        </p:nvGrpSpPr>
        <p:grpSpPr>
          <a:xfrm>
            <a:off x="61200" y="48114"/>
            <a:ext cx="9021840" cy="5047272"/>
            <a:chOff x="61200" y="48114"/>
            <a:chExt cx="9021840" cy="5047272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A65934EF-A9C3-EC48-9E2C-C79CF1545BC7}"/>
                </a:ext>
              </a:extLst>
            </p:cNvPr>
            <p:cNvSpPr/>
            <p:nvPr userDrawn="1"/>
          </p:nvSpPr>
          <p:spPr>
            <a:xfrm>
              <a:off x="61200" y="48114"/>
              <a:ext cx="9021600" cy="5047272"/>
            </a:xfrm>
            <a:prstGeom prst="roundRect">
              <a:avLst>
                <a:gd name="adj" fmla="val 2501"/>
              </a:avLst>
            </a:prstGeom>
            <a:gradFill>
              <a:gsLst>
                <a:gs pos="25000">
                  <a:srgbClr val="8215BD"/>
                </a:gs>
                <a:gs pos="3000">
                  <a:srgbClr val="4F14BE"/>
                </a:gs>
                <a:gs pos="100000">
                  <a:srgbClr val="FF16BC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DBE89418-136A-3F4D-BCF1-0FA153865D09}"/>
                </a:ext>
              </a:extLst>
            </p:cNvPr>
            <p:cNvSpPr/>
            <p:nvPr userDrawn="1"/>
          </p:nvSpPr>
          <p:spPr>
            <a:xfrm>
              <a:off x="2880360" y="48115"/>
              <a:ext cx="6202680" cy="5047271"/>
            </a:xfrm>
            <a:custGeom>
              <a:avLst/>
              <a:gdLst>
                <a:gd name="connsiteX0" fmla="*/ 0 w 6392940"/>
                <a:gd name="connsiteY0" fmla="*/ 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0 w 6392940"/>
                <a:gd name="connsiteY4" fmla="*/ 0 h 5047272"/>
                <a:gd name="connsiteX0" fmla="*/ 132588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325880 w 6392940"/>
                <a:gd name="connsiteY4" fmla="*/ 7620 h 5047272"/>
                <a:gd name="connsiteX0" fmla="*/ 144780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447800 w 6392940"/>
                <a:gd name="connsiteY4" fmla="*/ 7620 h 5047272"/>
                <a:gd name="connsiteX0" fmla="*/ 701040 w 5646180"/>
                <a:gd name="connsiteY0" fmla="*/ 7620 h 5062512"/>
                <a:gd name="connsiteX1" fmla="*/ 5646180 w 5646180"/>
                <a:gd name="connsiteY1" fmla="*/ 0 h 5062512"/>
                <a:gd name="connsiteX2" fmla="*/ 5646180 w 5646180"/>
                <a:gd name="connsiteY2" fmla="*/ 5047272 h 5062512"/>
                <a:gd name="connsiteX3" fmla="*/ 0 w 5646180"/>
                <a:gd name="connsiteY3" fmla="*/ 5062512 h 5062512"/>
                <a:gd name="connsiteX4" fmla="*/ 701040 w 5646180"/>
                <a:gd name="connsiteY4" fmla="*/ 7620 h 5062512"/>
                <a:gd name="connsiteX0" fmla="*/ 1257300 w 6202440"/>
                <a:gd name="connsiteY0" fmla="*/ 762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257300 w 6202440"/>
                <a:gd name="connsiteY4" fmla="*/ 7620 h 5054892"/>
                <a:gd name="connsiteX0" fmla="*/ 1630680 w 6202440"/>
                <a:gd name="connsiteY0" fmla="*/ 11430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630680 w 6202440"/>
                <a:gd name="connsiteY4" fmla="*/ 114300 h 5054892"/>
                <a:gd name="connsiteX0" fmla="*/ 1257300 w 6202440"/>
                <a:gd name="connsiteY0" fmla="*/ 0 h 5092992"/>
                <a:gd name="connsiteX1" fmla="*/ 6202440 w 6202440"/>
                <a:gd name="connsiteY1" fmla="*/ 38100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202440"/>
                <a:gd name="connsiteY0" fmla="*/ 0 h 5092992"/>
                <a:gd name="connsiteX1" fmla="*/ 6095760 w 6202440"/>
                <a:gd name="connsiteY1" fmla="*/ 7344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56720 w 6156720"/>
                <a:gd name="connsiteY2" fmla="*/ 5093062 h 5093062"/>
                <a:gd name="connsiteX3" fmla="*/ 0 w 6156720"/>
                <a:gd name="connsiteY3" fmla="*/ 5092992 h 5093062"/>
                <a:gd name="connsiteX4" fmla="*/ 1257300 w 6156720"/>
                <a:gd name="connsiteY4" fmla="*/ 0 h 509306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49340 w 6156720"/>
                <a:gd name="connsiteY2" fmla="*/ 4926250 h 5093062"/>
                <a:gd name="connsiteX3" fmla="*/ 6156720 w 6156720"/>
                <a:gd name="connsiteY3" fmla="*/ 5093062 h 5093062"/>
                <a:gd name="connsiteX4" fmla="*/ 0 w 6156720"/>
                <a:gd name="connsiteY4" fmla="*/ 5092992 h 5093062"/>
                <a:gd name="connsiteX5" fmla="*/ 1257300 w 615672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202680 w 6202680"/>
                <a:gd name="connsiteY2" fmla="*/ 4887805 h 5093062"/>
                <a:gd name="connsiteX3" fmla="*/ 6156720 w 6202680"/>
                <a:gd name="connsiteY3" fmla="*/ 5093062 h 5093062"/>
                <a:gd name="connsiteX4" fmla="*/ 0 w 6202680"/>
                <a:gd name="connsiteY4" fmla="*/ 5092992 h 5093062"/>
                <a:gd name="connsiteX5" fmla="*/ 1257300 w 620268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40925"/>
                <a:gd name="connsiteY0" fmla="*/ 0 h 5093062"/>
                <a:gd name="connsiteX1" fmla="*/ 6095760 w 6240925"/>
                <a:gd name="connsiteY1" fmla="*/ 7344 h 5093062"/>
                <a:gd name="connsiteX2" fmla="*/ 6195060 w 6240925"/>
                <a:gd name="connsiteY2" fmla="*/ 405103 h 5093062"/>
                <a:gd name="connsiteX3" fmla="*/ 6202680 w 6240925"/>
                <a:gd name="connsiteY3" fmla="*/ 4887805 h 5093062"/>
                <a:gd name="connsiteX4" fmla="*/ 6156720 w 6240925"/>
                <a:gd name="connsiteY4" fmla="*/ 5093062 h 5093062"/>
                <a:gd name="connsiteX5" fmla="*/ 0 w 6240925"/>
                <a:gd name="connsiteY5" fmla="*/ 5092992 h 5093062"/>
                <a:gd name="connsiteX6" fmla="*/ 1257300 w 6240925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195060 w 6202680"/>
                <a:gd name="connsiteY2" fmla="*/ 405103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100385"/>
                <a:gd name="connsiteX1" fmla="*/ 6095760 w 6202680"/>
                <a:gd name="connsiteY1" fmla="*/ 7344 h 5100385"/>
                <a:gd name="connsiteX2" fmla="*/ 6195060 w 6202680"/>
                <a:gd name="connsiteY2" fmla="*/ 405103 h 5100385"/>
                <a:gd name="connsiteX3" fmla="*/ 6202680 w 6202680"/>
                <a:gd name="connsiteY3" fmla="*/ 4887805 h 5100385"/>
                <a:gd name="connsiteX4" fmla="*/ 6116805 w 6202680"/>
                <a:gd name="connsiteY4" fmla="*/ 5100385 h 5100385"/>
                <a:gd name="connsiteX5" fmla="*/ 0 w 6202680"/>
                <a:gd name="connsiteY5" fmla="*/ 5092992 h 5100385"/>
                <a:gd name="connsiteX6" fmla="*/ 1257300 w 6202680"/>
                <a:gd name="connsiteY6" fmla="*/ 0 h 5100385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0386"/>
                <a:gd name="connsiteX1" fmla="*/ 6095760 w 6202680"/>
                <a:gd name="connsiteY1" fmla="*/ 7344 h 5100386"/>
                <a:gd name="connsiteX2" fmla="*/ 6195060 w 6202680"/>
                <a:gd name="connsiteY2" fmla="*/ 405103 h 5100386"/>
                <a:gd name="connsiteX3" fmla="*/ 6202680 w 6202680"/>
                <a:gd name="connsiteY3" fmla="*/ 4887805 h 5100386"/>
                <a:gd name="connsiteX4" fmla="*/ 6029718 w 6202680"/>
                <a:gd name="connsiteY4" fmla="*/ 5100386 h 5100386"/>
                <a:gd name="connsiteX5" fmla="*/ 0 w 6202680"/>
                <a:gd name="connsiteY5" fmla="*/ 5092992 h 5100386"/>
                <a:gd name="connsiteX6" fmla="*/ 1257300 w 6202680"/>
                <a:gd name="connsiteY6" fmla="*/ 0 h 510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2680" h="5100386">
                  <a:moveTo>
                    <a:pt x="1257300" y="0"/>
                  </a:moveTo>
                  <a:lnTo>
                    <a:pt x="6095760" y="7344"/>
                  </a:lnTo>
                  <a:cubicBezTo>
                    <a:pt x="6095840" y="91233"/>
                    <a:pt x="6233080" y="-109372"/>
                    <a:pt x="6195060" y="405103"/>
                  </a:cubicBezTo>
                  <a:lnTo>
                    <a:pt x="6202680" y="4887805"/>
                  </a:lnTo>
                  <a:cubicBezTo>
                    <a:pt x="6178893" y="4957445"/>
                    <a:pt x="6245819" y="5027085"/>
                    <a:pt x="6029718" y="5100386"/>
                  </a:cubicBezTo>
                  <a:lnTo>
                    <a:pt x="0" y="5092992"/>
                  </a:lnTo>
                  <a:lnTo>
                    <a:pt x="1257300" y="0"/>
                  </a:lnTo>
                  <a:close/>
                </a:path>
              </a:pathLst>
            </a:custGeom>
            <a:gradFill>
              <a:gsLst>
                <a:gs pos="25000">
                  <a:srgbClr val="8215BD">
                    <a:alpha val="80000"/>
                  </a:srgbClr>
                </a:gs>
                <a:gs pos="10000">
                  <a:srgbClr val="400D7F"/>
                </a:gs>
                <a:gs pos="0">
                  <a:srgbClr val="63197C"/>
                </a:gs>
                <a:gs pos="100000">
                  <a:srgbClr val="FF16BC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5720F3CE-D6AC-6B46-9C9F-560BF53D86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96149" y="292993"/>
            <a:ext cx="1405373" cy="75673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D123E5B-F961-944E-B4A3-D8AFF5CF5F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00" y="1579040"/>
            <a:ext cx="9021840" cy="1985419"/>
          </a:xfrm>
        </p:spPr>
        <p:txBody>
          <a:bodyPr anchor="ctr">
            <a:normAutofit/>
          </a:bodyPr>
          <a:lstStyle>
            <a:lvl1pPr algn="ctr">
              <a:defRPr sz="4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774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with color corn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EF7B5D-BE84-1747-8808-420940174B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28000">
                <a:srgbClr val="8215BD"/>
              </a:gs>
              <a:gs pos="3000">
                <a:srgbClr val="4F14BE"/>
              </a:gs>
              <a:gs pos="76000">
                <a:srgbClr val="FF16BC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926ABF-0059-CF4B-A426-F8F81B57A3EE}"/>
              </a:ext>
            </a:extLst>
          </p:cNvPr>
          <p:cNvSpPr/>
          <p:nvPr userDrawn="1"/>
        </p:nvSpPr>
        <p:spPr>
          <a:xfrm>
            <a:off x="0" y="-6823"/>
            <a:ext cx="9144850" cy="5150323"/>
          </a:xfrm>
          <a:custGeom>
            <a:avLst/>
            <a:gdLst>
              <a:gd name="connsiteX0" fmla="*/ 0 w 7891200"/>
              <a:gd name="connsiteY0" fmla="*/ 0 h 5143500"/>
              <a:gd name="connsiteX1" fmla="*/ 7891200 w 7891200"/>
              <a:gd name="connsiteY1" fmla="*/ 0 h 5143500"/>
              <a:gd name="connsiteX2" fmla="*/ 7891200 w 7891200"/>
              <a:gd name="connsiteY2" fmla="*/ 5143500 h 5143500"/>
              <a:gd name="connsiteX3" fmla="*/ 0 w 7891200"/>
              <a:gd name="connsiteY3" fmla="*/ 5143500 h 5143500"/>
              <a:gd name="connsiteX4" fmla="*/ 0 w 78912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1252800 w 91440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324000 w 9144000"/>
              <a:gd name="connsiteY4" fmla="*/ 3787200 h 5143500"/>
              <a:gd name="connsiteX5" fmla="*/ 1252800 w 9144000"/>
              <a:gd name="connsiteY5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252800 w 9144000"/>
              <a:gd name="connsiteY5" fmla="*/ 0 h 5143500"/>
              <a:gd name="connsiteX0" fmla="*/ 1519200 w 9144000"/>
              <a:gd name="connsiteY0" fmla="*/ 720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519200 w 9144000"/>
              <a:gd name="connsiteY5" fmla="*/ 7200 h 5143500"/>
              <a:gd name="connsiteX0" fmla="*/ 15264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526400 w 9151200"/>
              <a:gd name="connsiteY5" fmla="*/ 7200 h 5143500"/>
              <a:gd name="connsiteX0" fmla="*/ 1353600 w 9151200"/>
              <a:gd name="connsiteY0" fmla="*/ 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353600 w 9151200"/>
              <a:gd name="connsiteY5" fmla="*/ 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195200 w 9151200"/>
              <a:gd name="connsiteY5" fmla="*/ 720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672800 h 5143500"/>
              <a:gd name="connsiteX5" fmla="*/ 1195200 w 915120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4679150 h 5143500"/>
              <a:gd name="connsiteX5" fmla="*/ 1188850 w 914485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1188850 w 9144850"/>
              <a:gd name="connsiteY5" fmla="*/ 7200 h 5143500"/>
              <a:gd name="connsiteX0" fmla="*/ 681704 w 9144850"/>
              <a:gd name="connsiteY0" fmla="*/ 14874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681704 w 9144850"/>
              <a:gd name="connsiteY5" fmla="*/ 14874 h 5143500"/>
              <a:gd name="connsiteX0" fmla="*/ 843069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843069 w 9144850"/>
              <a:gd name="connsiteY5" fmla="*/ 72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850" h="5143500">
                <a:moveTo>
                  <a:pt x="843069" y="7200"/>
                </a:moveTo>
                <a:lnTo>
                  <a:pt x="9144850" y="0"/>
                </a:lnTo>
                <a:lnTo>
                  <a:pt x="9144850" y="5143500"/>
                </a:lnTo>
                <a:lnTo>
                  <a:pt x="850" y="5143500"/>
                </a:lnTo>
                <a:cubicBezTo>
                  <a:pt x="567" y="4988717"/>
                  <a:pt x="283" y="3107315"/>
                  <a:pt x="0" y="2952532"/>
                </a:cubicBezTo>
                <a:lnTo>
                  <a:pt x="843069" y="7200"/>
                </a:lnTo>
                <a:close/>
              </a:path>
            </a:pathLst>
          </a:custGeom>
          <a:gradFill flip="none" rotWithShape="1">
            <a:gsLst>
              <a:gs pos="8000">
                <a:srgbClr val="A0A0A0">
                  <a:lumMod val="45716"/>
                  <a:lumOff val="54284"/>
                </a:srgbClr>
              </a:gs>
              <a:gs pos="0">
                <a:schemeClr val="tx1">
                  <a:lumMod val="75000"/>
                  <a:lumOff val="25000"/>
                </a:schemeClr>
              </a:gs>
              <a:gs pos="17000">
                <a:schemeClr val="bg1"/>
              </a:gs>
            </a:gsLst>
            <a:lin ang="102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80F36D7-E360-B14D-A607-F00398D7D0B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BEBFA9-61C4-1A47-98C5-BD676687E806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959FDAD-1F73-A540-925E-ED3A15F9650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F50CD8C-0943-5546-809B-AF0C3CE2B3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9" y="133025"/>
            <a:ext cx="684560" cy="66645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D8C33FE-514B-5644-B56C-43FAD85BA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033" y="237815"/>
            <a:ext cx="6826331" cy="525295"/>
          </a:xfrm>
        </p:spPr>
        <p:txBody>
          <a:bodyPr anchor="ctr"/>
          <a:lstStyle>
            <a:lvl1pPr>
              <a:defRPr b="1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924372F-7DD9-DD49-B437-8DD2202DA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571" y="1000925"/>
            <a:ext cx="7925118" cy="3556365"/>
          </a:xfrm>
        </p:spPr>
        <p:txBody>
          <a:bodyPr anchor="t">
            <a:normAutofit/>
          </a:bodyPr>
          <a:lstStyle>
            <a:lvl1pPr>
              <a:defRPr sz="11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1487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+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80AA237-198B-BF48-8905-C3356F7E0E60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5961" y="1126081"/>
            <a:ext cx="4036039" cy="239320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961" y="3708136"/>
            <a:ext cx="6858000" cy="1025229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0ED99C5-B588-0845-873A-6D22A0E582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8" y="144466"/>
            <a:ext cx="684561" cy="66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743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with color corn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EF7B5D-BE84-1747-8808-420940174B4F}"/>
              </a:ext>
            </a:extLst>
          </p:cNvPr>
          <p:cNvSpPr/>
          <p:nvPr userDrawn="1"/>
        </p:nvSpPr>
        <p:spPr>
          <a:xfrm rot="10800000">
            <a:off x="0" y="0"/>
            <a:ext cx="9144000" cy="5143500"/>
          </a:xfrm>
          <a:prstGeom prst="rect">
            <a:avLst/>
          </a:prstGeom>
          <a:gradFill>
            <a:gsLst>
              <a:gs pos="28000">
                <a:srgbClr val="8215BD"/>
              </a:gs>
              <a:gs pos="3000">
                <a:srgbClr val="4F14BE"/>
              </a:gs>
              <a:gs pos="76000">
                <a:srgbClr val="FF16BC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926ABF-0059-CF4B-A426-F8F81B57A3EE}"/>
              </a:ext>
            </a:extLst>
          </p:cNvPr>
          <p:cNvSpPr/>
          <p:nvPr userDrawn="1"/>
        </p:nvSpPr>
        <p:spPr>
          <a:xfrm rot="10800000">
            <a:off x="0" y="-6823"/>
            <a:ext cx="9144850" cy="5150323"/>
          </a:xfrm>
          <a:custGeom>
            <a:avLst/>
            <a:gdLst>
              <a:gd name="connsiteX0" fmla="*/ 0 w 7891200"/>
              <a:gd name="connsiteY0" fmla="*/ 0 h 5143500"/>
              <a:gd name="connsiteX1" fmla="*/ 7891200 w 7891200"/>
              <a:gd name="connsiteY1" fmla="*/ 0 h 5143500"/>
              <a:gd name="connsiteX2" fmla="*/ 7891200 w 7891200"/>
              <a:gd name="connsiteY2" fmla="*/ 5143500 h 5143500"/>
              <a:gd name="connsiteX3" fmla="*/ 0 w 7891200"/>
              <a:gd name="connsiteY3" fmla="*/ 5143500 h 5143500"/>
              <a:gd name="connsiteX4" fmla="*/ 0 w 78912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1252800 w 91440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324000 w 9144000"/>
              <a:gd name="connsiteY4" fmla="*/ 3787200 h 5143500"/>
              <a:gd name="connsiteX5" fmla="*/ 1252800 w 9144000"/>
              <a:gd name="connsiteY5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252800 w 9144000"/>
              <a:gd name="connsiteY5" fmla="*/ 0 h 5143500"/>
              <a:gd name="connsiteX0" fmla="*/ 1519200 w 9144000"/>
              <a:gd name="connsiteY0" fmla="*/ 720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519200 w 9144000"/>
              <a:gd name="connsiteY5" fmla="*/ 7200 h 5143500"/>
              <a:gd name="connsiteX0" fmla="*/ 15264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526400 w 9151200"/>
              <a:gd name="connsiteY5" fmla="*/ 7200 h 5143500"/>
              <a:gd name="connsiteX0" fmla="*/ 1353600 w 9151200"/>
              <a:gd name="connsiteY0" fmla="*/ 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353600 w 9151200"/>
              <a:gd name="connsiteY5" fmla="*/ 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195200 w 9151200"/>
              <a:gd name="connsiteY5" fmla="*/ 720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672800 h 5143500"/>
              <a:gd name="connsiteX5" fmla="*/ 1195200 w 915120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4679150 h 5143500"/>
              <a:gd name="connsiteX5" fmla="*/ 1188850 w 914485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1188850 w 9144850"/>
              <a:gd name="connsiteY5" fmla="*/ 7200 h 5143500"/>
              <a:gd name="connsiteX0" fmla="*/ 681704 w 9144850"/>
              <a:gd name="connsiteY0" fmla="*/ 14874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681704 w 9144850"/>
              <a:gd name="connsiteY5" fmla="*/ 14874 h 5143500"/>
              <a:gd name="connsiteX0" fmla="*/ 843069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843069 w 9144850"/>
              <a:gd name="connsiteY5" fmla="*/ 72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850" h="5143500">
                <a:moveTo>
                  <a:pt x="843069" y="7200"/>
                </a:moveTo>
                <a:lnTo>
                  <a:pt x="9144850" y="0"/>
                </a:lnTo>
                <a:lnTo>
                  <a:pt x="9144850" y="5143500"/>
                </a:lnTo>
                <a:lnTo>
                  <a:pt x="850" y="5143500"/>
                </a:lnTo>
                <a:cubicBezTo>
                  <a:pt x="567" y="4988717"/>
                  <a:pt x="283" y="3107315"/>
                  <a:pt x="0" y="2952532"/>
                </a:cubicBezTo>
                <a:lnTo>
                  <a:pt x="843069" y="7200"/>
                </a:lnTo>
                <a:close/>
              </a:path>
            </a:pathLst>
          </a:custGeom>
          <a:gradFill flip="none" rotWithShape="1">
            <a:gsLst>
              <a:gs pos="7000">
                <a:srgbClr val="A0A0A0">
                  <a:lumMod val="45716"/>
                  <a:lumOff val="54284"/>
                </a:srgbClr>
              </a:gs>
              <a:gs pos="0">
                <a:schemeClr val="tx1">
                  <a:lumMod val="75000"/>
                  <a:lumOff val="25000"/>
                </a:schemeClr>
              </a:gs>
              <a:gs pos="16000">
                <a:schemeClr val="bg1"/>
              </a:gs>
            </a:gsLst>
            <a:lin ang="102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80F36D7-E360-B14D-A607-F00398D7D0B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BEBFA9-61C4-1A47-98C5-BD676687E806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927350" y="4713474"/>
            <a:ext cx="524777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959FDAD-1F73-A540-925E-ED3A15F9650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F50CD8C-0943-5546-809B-AF0C3CE2B3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9" y="133025"/>
            <a:ext cx="684560" cy="66645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282E70B-3CF7-194D-B007-171E8980BF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477" y="237815"/>
            <a:ext cx="7477888" cy="525295"/>
          </a:xfrm>
        </p:spPr>
        <p:txBody>
          <a:bodyPr anchor="ctr"/>
          <a:lstStyle>
            <a:lvl1pPr>
              <a:defRPr b="1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D3F40E6-D6B5-7E4D-8E26-1E584CA9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77" y="1000925"/>
            <a:ext cx="7931652" cy="3556365"/>
          </a:xfrm>
        </p:spPr>
        <p:txBody>
          <a:bodyPr anchor="t">
            <a:normAutofit/>
          </a:bodyPr>
          <a:lstStyle>
            <a:lvl1pPr>
              <a:defRPr sz="11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30608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gradien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5956AC-5E18-BE4B-8D2A-87A36B442271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720F3CE-D6AC-6B46-9C9F-560BF53D86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96149" y="292993"/>
            <a:ext cx="1405373" cy="75673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D123E5B-F961-944E-B4A3-D8AFF5CF5F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00" y="1579040"/>
            <a:ext cx="9021600" cy="1985419"/>
          </a:xfrm>
        </p:spPr>
        <p:txBody>
          <a:bodyPr anchor="ctr">
            <a:normAutofit/>
          </a:bodyPr>
          <a:lstStyle>
            <a:lvl1pPr algn="ctr">
              <a:defRPr sz="4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4023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title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D1AC3D8-6E9D-5643-98BD-82FDB8FF42EF}"/>
              </a:ext>
            </a:extLst>
          </p:cNvPr>
          <p:cNvGrpSpPr/>
          <p:nvPr userDrawn="1"/>
        </p:nvGrpSpPr>
        <p:grpSpPr>
          <a:xfrm>
            <a:off x="61200" y="48114"/>
            <a:ext cx="9021840" cy="5047272"/>
            <a:chOff x="61200" y="48114"/>
            <a:chExt cx="9021840" cy="5047272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A65934EF-A9C3-EC48-9E2C-C79CF1545BC7}"/>
                </a:ext>
              </a:extLst>
            </p:cNvPr>
            <p:cNvSpPr/>
            <p:nvPr userDrawn="1"/>
          </p:nvSpPr>
          <p:spPr>
            <a:xfrm>
              <a:off x="61200" y="48114"/>
              <a:ext cx="9021600" cy="5047272"/>
            </a:xfrm>
            <a:prstGeom prst="roundRect">
              <a:avLst>
                <a:gd name="adj" fmla="val 2501"/>
              </a:avLst>
            </a:prstGeom>
            <a:gradFill>
              <a:gsLst>
                <a:gs pos="25000">
                  <a:srgbClr val="8215BD"/>
                </a:gs>
                <a:gs pos="3000">
                  <a:srgbClr val="4F14BE"/>
                </a:gs>
                <a:gs pos="100000">
                  <a:srgbClr val="FF16BC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DBE89418-136A-3F4D-BCF1-0FA153865D09}"/>
                </a:ext>
              </a:extLst>
            </p:cNvPr>
            <p:cNvSpPr/>
            <p:nvPr userDrawn="1"/>
          </p:nvSpPr>
          <p:spPr>
            <a:xfrm>
              <a:off x="2880360" y="48115"/>
              <a:ext cx="6202680" cy="5047271"/>
            </a:xfrm>
            <a:custGeom>
              <a:avLst/>
              <a:gdLst>
                <a:gd name="connsiteX0" fmla="*/ 0 w 6392940"/>
                <a:gd name="connsiteY0" fmla="*/ 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0 w 6392940"/>
                <a:gd name="connsiteY4" fmla="*/ 0 h 5047272"/>
                <a:gd name="connsiteX0" fmla="*/ 132588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325880 w 6392940"/>
                <a:gd name="connsiteY4" fmla="*/ 7620 h 5047272"/>
                <a:gd name="connsiteX0" fmla="*/ 1447800 w 6392940"/>
                <a:gd name="connsiteY0" fmla="*/ 7620 h 5047272"/>
                <a:gd name="connsiteX1" fmla="*/ 6392940 w 6392940"/>
                <a:gd name="connsiteY1" fmla="*/ 0 h 5047272"/>
                <a:gd name="connsiteX2" fmla="*/ 6392940 w 6392940"/>
                <a:gd name="connsiteY2" fmla="*/ 5047272 h 5047272"/>
                <a:gd name="connsiteX3" fmla="*/ 0 w 6392940"/>
                <a:gd name="connsiteY3" fmla="*/ 5047272 h 5047272"/>
                <a:gd name="connsiteX4" fmla="*/ 1447800 w 6392940"/>
                <a:gd name="connsiteY4" fmla="*/ 7620 h 5047272"/>
                <a:gd name="connsiteX0" fmla="*/ 701040 w 5646180"/>
                <a:gd name="connsiteY0" fmla="*/ 7620 h 5062512"/>
                <a:gd name="connsiteX1" fmla="*/ 5646180 w 5646180"/>
                <a:gd name="connsiteY1" fmla="*/ 0 h 5062512"/>
                <a:gd name="connsiteX2" fmla="*/ 5646180 w 5646180"/>
                <a:gd name="connsiteY2" fmla="*/ 5047272 h 5062512"/>
                <a:gd name="connsiteX3" fmla="*/ 0 w 5646180"/>
                <a:gd name="connsiteY3" fmla="*/ 5062512 h 5062512"/>
                <a:gd name="connsiteX4" fmla="*/ 701040 w 5646180"/>
                <a:gd name="connsiteY4" fmla="*/ 7620 h 5062512"/>
                <a:gd name="connsiteX0" fmla="*/ 1257300 w 6202440"/>
                <a:gd name="connsiteY0" fmla="*/ 762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257300 w 6202440"/>
                <a:gd name="connsiteY4" fmla="*/ 7620 h 5054892"/>
                <a:gd name="connsiteX0" fmla="*/ 1630680 w 6202440"/>
                <a:gd name="connsiteY0" fmla="*/ 114300 h 5054892"/>
                <a:gd name="connsiteX1" fmla="*/ 6202440 w 6202440"/>
                <a:gd name="connsiteY1" fmla="*/ 0 h 5054892"/>
                <a:gd name="connsiteX2" fmla="*/ 6202440 w 6202440"/>
                <a:gd name="connsiteY2" fmla="*/ 5047272 h 5054892"/>
                <a:gd name="connsiteX3" fmla="*/ 0 w 6202440"/>
                <a:gd name="connsiteY3" fmla="*/ 5054892 h 5054892"/>
                <a:gd name="connsiteX4" fmla="*/ 1630680 w 6202440"/>
                <a:gd name="connsiteY4" fmla="*/ 114300 h 5054892"/>
                <a:gd name="connsiteX0" fmla="*/ 1257300 w 6202440"/>
                <a:gd name="connsiteY0" fmla="*/ 0 h 5092992"/>
                <a:gd name="connsiteX1" fmla="*/ 6202440 w 6202440"/>
                <a:gd name="connsiteY1" fmla="*/ 38100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202440"/>
                <a:gd name="connsiteY0" fmla="*/ 0 h 5092992"/>
                <a:gd name="connsiteX1" fmla="*/ 6095760 w 6202440"/>
                <a:gd name="connsiteY1" fmla="*/ 7344 h 5092992"/>
                <a:gd name="connsiteX2" fmla="*/ 6202440 w 6202440"/>
                <a:gd name="connsiteY2" fmla="*/ 5085372 h 5092992"/>
                <a:gd name="connsiteX3" fmla="*/ 0 w 6202440"/>
                <a:gd name="connsiteY3" fmla="*/ 5092992 h 5092992"/>
                <a:gd name="connsiteX4" fmla="*/ 1257300 w 6202440"/>
                <a:gd name="connsiteY4" fmla="*/ 0 h 509299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56720 w 6156720"/>
                <a:gd name="connsiteY2" fmla="*/ 5093062 h 5093062"/>
                <a:gd name="connsiteX3" fmla="*/ 0 w 6156720"/>
                <a:gd name="connsiteY3" fmla="*/ 5092992 h 5093062"/>
                <a:gd name="connsiteX4" fmla="*/ 1257300 w 6156720"/>
                <a:gd name="connsiteY4" fmla="*/ 0 h 5093062"/>
                <a:gd name="connsiteX0" fmla="*/ 1257300 w 6156720"/>
                <a:gd name="connsiteY0" fmla="*/ 0 h 5093062"/>
                <a:gd name="connsiteX1" fmla="*/ 6095760 w 6156720"/>
                <a:gd name="connsiteY1" fmla="*/ 7344 h 5093062"/>
                <a:gd name="connsiteX2" fmla="*/ 6149340 w 6156720"/>
                <a:gd name="connsiteY2" fmla="*/ 4926250 h 5093062"/>
                <a:gd name="connsiteX3" fmla="*/ 6156720 w 6156720"/>
                <a:gd name="connsiteY3" fmla="*/ 5093062 h 5093062"/>
                <a:gd name="connsiteX4" fmla="*/ 0 w 6156720"/>
                <a:gd name="connsiteY4" fmla="*/ 5092992 h 5093062"/>
                <a:gd name="connsiteX5" fmla="*/ 1257300 w 615672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202680 w 6202680"/>
                <a:gd name="connsiteY2" fmla="*/ 4887805 h 5093062"/>
                <a:gd name="connsiteX3" fmla="*/ 6156720 w 6202680"/>
                <a:gd name="connsiteY3" fmla="*/ 5093062 h 5093062"/>
                <a:gd name="connsiteX4" fmla="*/ 0 w 6202680"/>
                <a:gd name="connsiteY4" fmla="*/ 5092992 h 5093062"/>
                <a:gd name="connsiteX5" fmla="*/ 1257300 w 6202680"/>
                <a:gd name="connsiteY5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096000 w 6202680"/>
                <a:gd name="connsiteY2" fmla="*/ 259011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40925"/>
                <a:gd name="connsiteY0" fmla="*/ 0 h 5093062"/>
                <a:gd name="connsiteX1" fmla="*/ 6095760 w 6240925"/>
                <a:gd name="connsiteY1" fmla="*/ 7344 h 5093062"/>
                <a:gd name="connsiteX2" fmla="*/ 6195060 w 6240925"/>
                <a:gd name="connsiteY2" fmla="*/ 405103 h 5093062"/>
                <a:gd name="connsiteX3" fmla="*/ 6202680 w 6240925"/>
                <a:gd name="connsiteY3" fmla="*/ 4887805 h 5093062"/>
                <a:gd name="connsiteX4" fmla="*/ 6156720 w 6240925"/>
                <a:gd name="connsiteY4" fmla="*/ 5093062 h 5093062"/>
                <a:gd name="connsiteX5" fmla="*/ 0 w 6240925"/>
                <a:gd name="connsiteY5" fmla="*/ 5092992 h 5093062"/>
                <a:gd name="connsiteX6" fmla="*/ 1257300 w 6240925"/>
                <a:gd name="connsiteY6" fmla="*/ 0 h 5093062"/>
                <a:gd name="connsiteX0" fmla="*/ 1257300 w 6202680"/>
                <a:gd name="connsiteY0" fmla="*/ 0 h 5093062"/>
                <a:gd name="connsiteX1" fmla="*/ 6095760 w 6202680"/>
                <a:gd name="connsiteY1" fmla="*/ 7344 h 5093062"/>
                <a:gd name="connsiteX2" fmla="*/ 6195060 w 6202680"/>
                <a:gd name="connsiteY2" fmla="*/ 405103 h 5093062"/>
                <a:gd name="connsiteX3" fmla="*/ 6202680 w 6202680"/>
                <a:gd name="connsiteY3" fmla="*/ 4887805 h 5093062"/>
                <a:gd name="connsiteX4" fmla="*/ 6156720 w 6202680"/>
                <a:gd name="connsiteY4" fmla="*/ 5093062 h 5093062"/>
                <a:gd name="connsiteX5" fmla="*/ 0 w 6202680"/>
                <a:gd name="connsiteY5" fmla="*/ 5092992 h 5093062"/>
                <a:gd name="connsiteX6" fmla="*/ 1257300 w 6202680"/>
                <a:gd name="connsiteY6" fmla="*/ 0 h 5093062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096724"/>
                <a:gd name="connsiteX1" fmla="*/ 6095760 w 6202680"/>
                <a:gd name="connsiteY1" fmla="*/ 7344 h 5096724"/>
                <a:gd name="connsiteX2" fmla="*/ 6195060 w 6202680"/>
                <a:gd name="connsiteY2" fmla="*/ 405103 h 5096724"/>
                <a:gd name="connsiteX3" fmla="*/ 6202680 w 6202680"/>
                <a:gd name="connsiteY3" fmla="*/ 4887805 h 5096724"/>
                <a:gd name="connsiteX4" fmla="*/ 6131320 w 6202680"/>
                <a:gd name="connsiteY4" fmla="*/ 5096724 h 5096724"/>
                <a:gd name="connsiteX5" fmla="*/ 0 w 6202680"/>
                <a:gd name="connsiteY5" fmla="*/ 5092992 h 5096724"/>
                <a:gd name="connsiteX6" fmla="*/ 1257300 w 6202680"/>
                <a:gd name="connsiteY6" fmla="*/ 0 h 5096724"/>
                <a:gd name="connsiteX0" fmla="*/ 1257300 w 6202680"/>
                <a:gd name="connsiteY0" fmla="*/ 0 h 5100385"/>
                <a:gd name="connsiteX1" fmla="*/ 6095760 w 6202680"/>
                <a:gd name="connsiteY1" fmla="*/ 7344 h 5100385"/>
                <a:gd name="connsiteX2" fmla="*/ 6195060 w 6202680"/>
                <a:gd name="connsiteY2" fmla="*/ 405103 h 5100385"/>
                <a:gd name="connsiteX3" fmla="*/ 6202680 w 6202680"/>
                <a:gd name="connsiteY3" fmla="*/ 4887805 h 5100385"/>
                <a:gd name="connsiteX4" fmla="*/ 6116805 w 6202680"/>
                <a:gd name="connsiteY4" fmla="*/ 5100385 h 5100385"/>
                <a:gd name="connsiteX5" fmla="*/ 0 w 6202680"/>
                <a:gd name="connsiteY5" fmla="*/ 5092992 h 5100385"/>
                <a:gd name="connsiteX6" fmla="*/ 1257300 w 6202680"/>
                <a:gd name="connsiteY6" fmla="*/ 0 h 5100385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4047"/>
                <a:gd name="connsiteX1" fmla="*/ 6095760 w 6202680"/>
                <a:gd name="connsiteY1" fmla="*/ 7344 h 5104047"/>
                <a:gd name="connsiteX2" fmla="*/ 6195060 w 6202680"/>
                <a:gd name="connsiteY2" fmla="*/ 405103 h 5104047"/>
                <a:gd name="connsiteX3" fmla="*/ 6202680 w 6202680"/>
                <a:gd name="connsiteY3" fmla="*/ 4887805 h 5104047"/>
                <a:gd name="connsiteX4" fmla="*/ 6044233 w 6202680"/>
                <a:gd name="connsiteY4" fmla="*/ 5104047 h 5104047"/>
                <a:gd name="connsiteX5" fmla="*/ 0 w 6202680"/>
                <a:gd name="connsiteY5" fmla="*/ 5092992 h 5104047"/>
                <a:gd name="connsiteX6" fmla="*/ 1257300 w 6202680"/>
                <a:gd name="connsiteY6" fmla="*/ 0 h 5104047"/>
                <a:gd name="connsiteX0" fmla="*/ 1257300 w 6202680"/>
                <a:gd name="connsiteY0" fmla="*/ 0 h 5100386"/>
                <a:gd name="connsiteX1" fmla="*/ 6095760 w 6202680"/>
                <a:gd name="connsiteY1" fmla="*/ 7344 h 5100386"/>
                <a:gd name="connsiteX2" fmla="*/ 6195060 w 6202680"/>
                <a:gd name="connsiteY2" fmla="*/ 405103 h 5100386"/>
                <a:gd name="connsiteX3" fmla="*/ 6202680 w 6202680"/>
                <a:gd name="connsiteY3" fmla="*/ 4887805 h 5100386"/>
                <a:gd name="connsiteX4" fmla="*/ 6029718 w 6202680"/>
                <a:gd name="connsiteY4" fmla="*/ 5100386 h 5100386"/>
                <a:gd name="connsiteX5" fmla="*/ 0 w 6202680"/>
                <a:gd name="connsiteY5" fmla="*/ 5092992 h 5100386"/>
                <a:gd name="connsiteX6" fmla="*/ 1257300 w 6202680"/>
                <a:gd name="connsiteY6" fmla="*/ 0 h 5100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2680" h="5100386">
                  <a:moveTo>
                    <a:pt x="1257300" y="0"/>
                  </a:moveTo>
                  <a:lnTo>
                    <a:pt x="6095760" y="7344"/>
                  </a:lnTo>
                  <a:cubicBezTo>
                    <a:pt x="6095840" y="91233"/>
                    <a:pt x="6233080" y="-109372"/>
                    <a:pt x="6195060" y="405103"/>
                  </a:cubicBezTo>
                  <a:lnTo>
                    <a:pt x="6202680" y="4887805"/>
                  </a:lnTo>
                  <a:cubicBezTo>
                    <a:pt x="6178893" y="4957445"/>
                    <a:pt x="6245819" y="5027085"/>
                    <a:pt x="6029718" y="5100386"/>
                  </a:cubicBezTo>
                  <a:lnTo>
                    <a:pt x="0" y="5092992"/>
                  </a:lnTo>
                  <a:lnTo>
                    <a:pt x="1257300" y="0"/>
                  </a:lnTo>
                  <a:close/>
                </a:path>
              </a:pathLst>
            </a:custGeom>
            <a:gradFill>
              <a:gsLst>
                <a:gs pos="25000">
                  <a:srgbClr val="8215BD">
                    <a:alpha val="80000"/>
                  </a:srgbClr>
                </a:gs>
                <a:gs pos="10000">
                  <a:srgbClr val="400D7F"/>
                </a:gs>
                <a:gs pos="0">
                  <a:srgbClr val="63197C"/>
                </a:gs>
                <a:gs pos="100000">
                  <a:srgbClr val="FF16BC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5720F3CE-D6AC-6B46-9C9F-560BF53D86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96149" y="292993"/>
            <a:ext cx="1405373" cy="75673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D123E5B-F961-944E-B4A3-D8AFF5CF5F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200" y="1579040"/>
            <a:ext cx="9021840" cy="1985419"/>
          </a:xfrm>
        </p:spPr>
        <p:txBody>
          <a:bodyPr anchor="ctr">
            <a:normAutofit/>
          </a:bodyPr>
          <a:lstStyle>
            <a:lvl1pPr algn="ctr">
              <a:defRPr sz="44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</a:t>
            </a:r>
            <a:br>
              <a:rPr lang="en-GB"/>
            </a:br>
            <a:r>
              <a:rPr lang="en-GB"/>
              <a:t>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77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with color corn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EF7B5D-BE84-1747-8808-420940174B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28000">
                <a:srgbClr val="8215BD"/>
              </a:gs>
              <a:gs pos="3000">
                <a:srgbClr val="4F14BE"/>
              </a:gs>
              <a:gs pos="76000">
                <a:srgbClr val="FF16BC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926ABF-0059-CF4B-A426-F8F81B57A3EE}"/>
              </a:ext>
            </a:extLst>
          </p:cNvPr>
          <p:cNvSpPr/>
          <p:nvPr userDrawn="1"/>
        </p:nvSpPr>
        <p:spPr>
          <a:xfrm>
            <a:off x="0" y="-6823"/>
            <a:ext cx="9144850" cy="5150323"/>
          </a:xfrm>
          <a:custGeom>
            <a:avLst/>
            <a:gdLst>
              <a:gd name="connsiteX0" fmla="*/ 0 w 7891200"/>
              <a:gd name="connsiteY0" fmla="*/ 0 h 5143500"/>
              <a:gd name="connsiteX1" fmla="*/ 7891200 w 7891200"/>
              <a:gd name="connsiteY1" fmla="*/ 0 h 5143500"/>
              <a:gd name="connsiteX2" fmla="*/ 7891200 w 7891200"/>
              <a:gd name="connsiteY2" fmla="*/ 5143500 h 5143500"/>
              <a:gd name="connsiteX3" fmla="*/ 0 w 7891200"/>
              <a:gd name="connsiteY3" fmla="*/ 5143500 h 5143500"/>
              <a:gd name="connsiteX4" fmla="*/ 0 w 78912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1252800 w 91440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324000 w 9144000"/>
              <a:gd name="connsiteY4" fmla="*/ 3787200 h 5143500"/>
              <a:gd name="connsiteX5" fmla="*/ 1252800 w 9144000"/>
              <a:gd name="connsiteY5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252800 w 9144000"/>
              <a:gd name="connsiteY5" fmla="*/ 0 h 5143500"/>
              <a:gd name="connsiteX0" fmla="*/ 1519200 w 9144000"/>
              <a:gd name="connsiteY0" fmla="*/ 720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519200 w 9144000"/>
              <a:gd name="connsiteY5" fmla="*/ 7200 h 5143500"/>
              <a:gd name="connsiteX0" fmla="*/ 15264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526400 w 9151200"/>
              <a:gd name="connsiteY5" fmla="*/ 7200 h 5143500"/>
              <a:gd name="connsiteX0" fmla="*/ 1353600 w 9151200"/>
              <a:gd name="connsiteY0" fmla="*/ 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353600 w 9151200"/>
              <a:gd name="connsiteY5" fmla="*/ 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195200 w 9151200"/>
              <a:gd name="connsiteY5" fmla="*/ 720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672800 h 5143500"/>
              <a:gd name="connsiteX5" fmla="*/ 1195200 w 915120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4679150 h 5143500"/>
              <a:gd name="connsiteX5" fmla="*/ 1188850 w 914485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1188850 w 9144850"/>
              <a:gd name="connsiteY5" fmla="*/ 7200 h 5143500"/>
              <a:gd name="connsiteX0" fmla="*/ 681704 w 9144850"/>
              <a:gd name="connsiteY0" fmla="*/ 14874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681704 w 9144850"/>
              <a:gd name="connsiteY5" fmla="*/ 14874 h 5143500"/>
              <a:gd name="connsiteX0" fmla="*/ 843069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843069 w 9144850"/>
              <a:gd name="connsiteY5" fmla="*/ 72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850" h="5143500">
                <a:moveTo>
                  <a:pt x="843069" y="7200"/>
                </a:moveTo>
                <a:lnTo>
                  <a:pt x="9144850" y="0"/>
                </a:lnTo>
                <a:lnTo>
                  <a:pt x="9144850" y="5143500"/>
                </a:lnTo>
                <a:lnTo>
                  <a:pt x="850" y="5143500"/>
                </a:lnTo>
                <a:cubicBezTo>
                  <a:pt x="567" y="4988717"/>
                  <a:pt x="283" y="3107315"/>
                  <a:pt x="0" y="2952532"/>
                </a:cubicBezTo>
                <a:lnTo>
                  <a:pt x="843069" y="7200"/>
                </a:lnTo>
                <a:close/>
              </a:path>
            </a:pathLst>
          </a:custGeom>
          <a:gradFill flip="none" rotWithShape="1">
            <a:gsLst>
              <a:gs pos="8000">
                <a:srgbClr val="A0A0A0">
                  <a:lumMod val="45716"/>
                  <a:lumOff val="54284"/>
                </a:srgbClr>
              </a:gs>
              <a:gs pos="0">
                <a:schemeClr val="tx1">
                  <a:lumMod val="75000"/>
                  <a:lumOff val="25000"/>
                </a:schemeClr>
              </a:gs>
              <a:gs pos="17000">
                <a:schemeClr val="bg1"/>
              </a:gs>
            </a:gsLst>
            <a:lin ang="102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80F36D7-E360-B14D-A607-F00398D7D0B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BEBFA9-61C4-1A47-98C5-BD676687E806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959FDAD-1F73-A540-925E-ED3A15F9650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F50CD8C-0943-5546-809B-AF0C3CE2B3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9" y="133025"/>
            <a:ext cx="684560" cy="666459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4D8C33FE-514B-5644-B56C-43FAD85BA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033" y="237815"/>
            <a:ext cx="6826331" cy="525295"/>
          </a:xfrm>
        </p:spPr>
        <p:txBody>
          <a:bodyPr anchor="ctr"/>
          <a:lstStyle>
            <a:lvl1pPr>
              <a:defRPr b="1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924372F-7DD9-DD49-B437-8DD2202DA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571" y="1000925"/>
            <a:ext cx="7925118" cy="3556365"/>
          </a:xfrm>
        </p:spPr>
        <p:txBody>
          <a:bodyPr anchor="t">
            <a:normAutofit/>
          </a:bodyPr>
          <a:lstStyle>
            <a:lvl1pPr>
              <a:defRPr sz="11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14873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with color corn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EF7B5D-BE84-1747-8808-420940174B4F}"/>
              </a:ext>
            </a:extLst>
          </p:cNvPr>
          <p:cNvSpPr/>
          <p:nvPr userDrawn="1"/>
        </p:nvSpPr>
        <p:spPr>
          <a:xfrm rot="10800000">
            <a:off x="0" y="0"/>
            <a:ext cx="9144000" cy="5143500"/>
          </a:xfrm>
          <a:prstGeom prst="rect">
            <a:avLst/>
          </a:prstGeom>
          <a:gradFill>
            <a:gsLst>
              <a:gs pos="28000">
                <a:srgbClr val="8215BD"/>
              </a:gs>
              <a:gs pos="3000">
                <a:srgbClr val="4F14BE"/>
              </a:gs>
              <a:gs pos="76000">
                <a:srgbClr val="FF16BC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926ABF-0059-CF4B-A426-F8F81B57A3EE}"/>
              </a:ext>
            </a:extLst>
          </p:cNvPr>
          <p:cNvSpPr/>
          <p:nvPr userDrawn="1"/>
        </p:nvSpPr>
        <p:spPr>
          <a:xfrm rot="10800000">
            <a:off x="0" y="-6823"/>
            <a:ext cx="9144850" cy="5150323"/>
          </a:xfrm>
          <a:custGeom>
            <a:avLst/>
            <a:gdLst>
              <a:gd name="connsiteX0" fmla="*/ 0 w 7891200"/>
              <a:gd name="connsiteY0" fmla="*/ 0 h 5143500"/>
              <a:gd name="connsiteX1" fmla="*/ 7891200 w 7891200"/>
              <a:gd name="connsiteY1" fmla="*/ 0 h 5143500"/>
              <a:gd name="connsiteX2" fmla="*/ 7891200 w 7891200"/>
              <a:gd name="connsiteY2" fmla="*/ 5143500 h 5143500"/>
              <a:gd name="connsiteX3" fmla="*/ 0 w 7891200"/>
              <a:gd name="connsiteY3" fmla="*/ 5143500 h 5143500"/>
              <a:gd name="connsiteX4" fmla="*/ 0 w 78912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1252800 w 91440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324000 w 9144000"/>
              <a:gd name="connsiteY4" fmla="*/ 3787200 h 5143500"/>
              <a:gd name="connsiteX5" fmla="*/ 1252800 w 9144000"/>
              <a:gd name="connsiteY5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252800 w 9144000"/>
              <a:gd name="connsiteY5" fmla="*/ 0 h 5143500"/>
              <a:gd name="connsiteX0" fmla="*/ 1519200 w 9144000"/>
              <a:gd name="connsiteY0" fmla="*/ 720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519200 w 9144000"/>
              <a:gd name="connsiteY5" fmla="*/ 7200 h 5143500"/>
              <a:gd name="connsiteX0" fmla="*/ 15264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526400 w 9151200"/>
              <a:gd name="connsiteY5" fmla="*/ 7200 h 5143500"/>
              <a:gd name="connsiteX0" fmla="*/ 1353600 w 9151200"/>
              <a:gd name="connsiteY0" fmla="*/ 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353600 w 9151200"/>
              <a:gd name="connsiteY5" fmla="*/ 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195200 w 9151200"/>
              <a:gd name="connsiteY5" fmla="*/ 720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672800 h 5143500"/>
              <a:gd name="connsiteX5" fmla="*/ 1195200 w 915120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4679150 h 5143500"/>
              <a:gd name="connsiteX5" fmla="*/ 1188850 w 914485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1188850 w 9144850"/>
              <a:gd name="connsiteY5" fmla="*/ 7200 h 5143500"/>
              <a:gd name="connsiteX0" fmla="*/ 681704 w 9144850"/>
              <a:gd name="connsiteY0" fmla="*/ 14874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681704 w 9144850"/>
              <a:gd name="connsiteY5" fmla="*/ 14874 h 5143500"/>
              <a:gd name="connsiteX0" fmla="*/ 843069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2952532 h 5143500"/>
              <a:gd name="connsiteX5" fmla="*/ 843069 w 9144850"/>
              <a:gd name="connsiteY5" fmla="*/ 72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850" h="5143500">
                <a:moveTo>
                  <a:pt x="843069" y="7200"/>
                </a:moveTo>
                <a:lnTo>
                  <a:pt x="9144850" y="0"/>
                </a:lnTo>
                <a:lnTo>
                  <a:pt x="9144850" y="5143500"/>
                </a:lnTo>
                <a:lnTo>
                  <a:pt x="850" y="5143500"/>
                </a:lnTo>
                <a:cubicBezTo>
                  <a:pt x="567" y="4988717"/>
                  <a:pt x="283" y="3107315"/>
                  <a:pt x="0" y="2952532"/>
                </a:cubicBezTo>
                <a:lnTo>
                  <a:pt x="843069" y="7200"/>
                </a:lnTo>
                <a:close/>
              </a:path>
            </a:pathLst>
          </a:custGeom>
          <a:gradFill flip="none" rotWithShape="1">
            <a:gsLst>
              <a:gs pos="7000">
                <a:srgbClr val="A0A0A0">
                  <a:lumMod val="45716"/>
                  <a:lumOff val="54284"/>
                </a:srgbClr>
              </a:gs>
              <a:gs pos="0">
                <a:schemeClr val="tx1">
                  <a:lumMod val="75000"/>
                  <a:lumOff val="25000"/>
                </a:schemeClr>
              </a:gs>
              <a:gs pos="16000">
                <a:schemeClr val="bg1"/>
              </a:gs>
            </a:gsLst>
            <a:lin ang="102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80F36D7-E360-B14D-A607-F00398D7D0B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BEBFA9-61C4-1A47-98C5-BD676687E806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927350" y="4713474"/>
            <a:ext cx="524777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959FDAD-1F73-A540-925E-ED3A15F9650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F50CD8C-0943-5546-809B-AF0C3CE2B3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9" y="133025"/>
            <a:ext cx="684560" cy="66645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282E70B-3CF7-194D-B007-171E8980BF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477" y="237815"/>
            <a:ext cx="7477888" cy="525295"/>
          </a:xfrm>
        </p:spPr>
        <p:txBody>
          <a:bodyPr anchor="ctr"/>
          <a:lstStyle>
            <a:lvl1pPr>
              <a:defRPr b="1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D3F40E6-D6B5-7E4D-8E26-1E584CA9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477" y="1000925"/>
            <a:ext cx="7931652" cy="3556365"/>
          </a:xfrm>
        </p:spPr>
        <p:txBody>
          <a:bodyPr anchor="t">
            <a:normAutofit/>
          </a:bodyPr>
          <a:lstStyle>
            <a:lvl1pPr>
              <a:defRPr sz="11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30608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ackground image + 5 colum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E544B33-FE7D-6E47-B956-33EFA3D55697}"/>
              </a:ext>
            </a:extLst>
          </p:cNvPr>
          <p:cNvSpPr/>
          <p:nvPr userDrawn="1"/>
        </p:nvSpPr>
        <p:spPr>
          <a:xfrm>
            <a:off x="244447" y="294003"/>
            <a:ext cx="5664575" cy="4263289"/>
          </a:xfrm>
          <a:prstGeom prst="roundRect">
            <a:avLst>
              <a:gd name="adj" fmla="val 2501"/>
            </a:avLst>
          </a:prstGeom>
          <a:gradFill>
            <a:gsLst>
              <a:gs pos="25000">
                <a:srgbClr val="8215BD"/>
              </a:gs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5DC317CB-A826-FB41-92E1-EB6B358B0E84}"/>
              </a:ext>
            </a:extLst>
          </p:cNvPr>
          <p:cNvSpPr/>
          <p:nvPr userDrawn="1"/>
        </p:nvSpPr>
        <p:spPr>
          <a:xfrm>
            <a:off x="4657724" y="294004"/>
            <a:ext cx="1251297" cy="4263288"/>
          </a:xfrm>
          <a:custGeom>
            <a:avLst/>
            <a:gdLst>
              <a:gd name="connsiteX0" fmla="*/ 0 w 6392940"/>
              <a:gd name="connsiteY0" fmla="*/ 0 h 5047272"/>
              <a:gd name="connsiteX1" fmla="*/ 6392940 w 6392940"/>
              <a:gd name="connsiteY1" fmla="*/ 0 h 5047272"/>
              <a:gd name="connsiteX2" fmla="*/ 6392940 w 6392940"/>
              <a:gd name="connsiteY2" fmla="*/ 5047272 h 5047272"/>
              <a:gd name="connsiteX3" fmla="*/ 0 w 6392940"/>
              <a:gd name="connsiteY3" fmla="*/ 5047272 h 5047272"/>
              <a:gd name="connsiteX4" fmla="*/ 0 w 6392940"/>
              <a:gd name="connsiteY4" fmla="*/ 0 h 5047272"/>
              <a:gd name="connsiteX0" fmla="*/ 1325880 w 6392940"/>
              <a:gd name="connsiteY0" fmla="*/ 7620 h 5047272"/>
              <a:gd name="connsiteX1" fmla="*/ 6392940 w 6392940"/>
              <a:gd name="connsiteY1" fmla="*/ 0 h 5047272"/>
              <a:gd name="connsiteX2" fmla="*/ 6392940 w 6392940"/>
              <a:gd name="connsiteY2" fmla="*/ 5047272 h 5047272"/>
              <a:gd name="connsiteX3" fmla="*/ 0 w 6392940"/>
              <a:gd name="connsiteY3" fmla="*/ 5047272 h 5047272"/>
              <a:gd name="connsiteX4" fmla="*/ 1325880 w 6392940"/>
              <a:gd name="connsiteY4" fmla="*/ 7620 h 5047272"/>
              <a:gd name="connsiteX0" fmla="*/ 1447800 w 6392940"/>
              <a:gd name="connsiteY0" fmla="*/ 7620 h 5047272"/>
              <a:gd name="connsiteX1" fmla="*/ 6392940 w 6392940"/>
              <a:gd name="connsiteY1" fmla="*/ 0 h 5047272"/>
              <a:gd name="connsiteX2" fmla="*/ 6392940 w 6392940"/>
              <a:gd name="connsiteY2" fmla="*/ 5047272 h 5047272"/>
              <a:gd name="connsiteX3" fmla="*/ 0 w 6392940"/>
              <a:gd name="connsiteY3" fmla="*/ 5047272 h 5047272"/>
              <a:gd name="connsiteX4" fmla="*/ 1447800 w 6392940"/>
              <a:gd name="connsiteY4" fmla="*/ 7620 h 5047272"/>
              <a:gd name="connsiteX0" fmla="*/ 701040 w 5646180"/>
              <a:gd name="connsiteY0" fmla="*/ 7620 h 5062512"/>
              <a:gd name="connsiteX1" fmla="*/ 5646180 w 5646180"/>
              <a:gd name="connsiteY1" fmla="*/ 0 h 5062512"/>
              <a:gd name="connsiteX2" fmla="*/ 5646180 w 5646180"/>
              <a:gd name="connsiteY2" fmla="*/ 5047272 h 5062512"/>
              <a:gd name="connsiteX3" fmla="*/ 0 w 5646180"/>
              <a:gd name="connsiteY3" fmla="*/ 5062512 h 5062512"/>
              <a:gd name="connsiteX4" fmla="*/ 701040 w 5646180"/>
              <a:gd name="connsiteY4" fmla="*/ 7620 h 5062512"/>
              <a:gd name="connsiteX0" fmla="*/ 1257300 w 6202440"/>
              <a:gd name="connsiteY0" fmla="*/ 7620 h 5054892"/>
              <a:gd name="connsiteX1" fmla="*/ 6202440 w 6202440"/>
              <a:gd name="connsiteY1" fmla="*/ 0 h 5054892"/>
              <a:gd name="connsiteX2" fmla="*/ 6202440 w 6202440"/>
              <a:gd name="connsiteY2" fmla="*/ 5047272 h 5054892"/>
              <a:gd name="connsiteX3" fmla="*/ 0 w 6202440"/>
              <a:gd name="connsiteY3" fmla="*/ 5054892 h 5054892"/>
              <a:gd name="connsiteX4" fmla="*/ 1257300 w 6202440"/>
              <a:gd name="connsiteY4" fmla="*/ 7620 h 5054892"/>
              <a:gd name="connsiteX0" fmla="*/ 1630680 w 6202440"/>
              <a:gd name="connsiteY0" fmla="*/ 114300 h 5054892"/>
              <a:gd name="connsiteX1" fmla="*/ 6202440 w 6202440"/>
              <a:gd name="connsiteY1" fmla="*/ 0 h 5054892"/>
              <a:gd name="connsiteX2" fmla="*/ 6202440 w 6202440"/>
              <a:gd name="connsiteY2" fmla="*/ 5047272 h 5054892"/>
              <a:gd name="connsiteX3" fmla="*/ 0 w 6202440"/>
              <a:gd name="connsiteY3" fmla="*/ 5054892 h 5054892"/>
              <a:gd name="connsiteX4" fmla="*/ 1630680 w 6202440"/>
              <a:gd name="connsiteY4" fmla="*/ 114300 h 5054892"/>
              <a:gd name="connsiteX0" fmla="*/ 1257300 w 6202440"/>
              <a:gd name="connsiteY0" fmla="*/ 0 h 5092992"/>
              <a:gd name="connsiteX1" fmla="*/ 6202440 w 6202440"/>
              <a:gd name="connsiteY1" fmla="*/ 38100 h 5092992"/>
              <a:gd name="connsiteX2" fmla="*/ 6202440 w 6202440"/>
              <a:gd name="connsiteY2" fmla="*/ 5085372 h 5092992"/>
              <a:gd name="connsiteX3" fmla="*/ 0 w 6202440"/>
              <a:gd name="connsiteY3" fmla="*/ 5092992 h 5092992"/>
              <a:gd name="connsiteX4" fmla="*/ 1257300 w 6202440"/>
              <a:gd name="connsiteY4" fmla="*/ 0 h 5092992"/>
              <a:gd name="connsiteX0" fmla="*/ 1257300 w 6202440"/>
              <a:gd name="connsiteY0" fmla="*/ 0 h 5092992"/>
              <a:gd name="connsiteX1" fmla="*/ 6095760 w 6202440"/>
              <a:gd name="connsiteY1" fmla="*/ 7344 h 5092992"/>
              <a:gd name="connsiteX2" fmla="*/ 6202440 w 6202440"/>
              <a:gd name="connsiteY2" fmla="*/ 5085372 h 5092992"/>
              <a:gd name="connsiteX3" fmla="*/ 0 w 6202440"/>
              <a:gd name="connsiteY3" fmla="*/ 5092992 h 5092992"/>
              <a:gd name="connsiteX4" fmla="*/ 1257300 w 6202440"/>
              <a:gd name="connsiteY4" fmla="*/ 0 h 5092992"/>
              <a:gd name="connsiteX0" fmla="*/ 1257300 w 6156720"/>
              <a:gd name="connsiteY0" fmla="*/ 0 h 5093062"/>
              <a:gd name="connsiteX1" fmla="*/ 6095760 w 6156720"/>
              <a:gd name="connsiteY1" fmla="*/ 7344 h 5093062"/>
              <a:gd name="connsiteX2" fmla="*/ 6156720 w 6156720"/>
              <a:gd name="connsiteY2" fmla="*/ 5093062 h 5093062"/>
              <a:gd name="connsiteX3" fmla="*/ 0 w 6156720"/>
              <a:gd name="connsiteY3" fmla="*/ 5092992 h 5093062"/>
              <a:gd name="connsiteX4" fmla="*/ 1257300 w 6156720"/>
              <a:gd name="connsiteY4" fmla="*/ 0 h 5093062"/>
              <a:gd name="connsiteX0" fmla="*/ 1257300 w 6156720"/>
              <a:gd name="connsiteY0" fmla="*/ 0 h 5093062"/>
              <a:gd name="connsiteX1" fmla="*/ 6095760 w 6156720"/>
              <a:gd name="connsiteY1" fmla="*/ 7344 h 5093062"/>
              <a:gd name="connsiteX2" fmla="*/ 6149340 w 6156720"/>
              <a:gd name="connsiteY2" fmla="*/ 4926250 h 5093062"/>
              <a:gd name="connsiteX3" fmla="*/ 6156720 w 6156720"/>
              <a:gd name="connsiteY3" fmla="*/ 5093062 h 5093062"/>
              <a:gd name="connsiteX4" fmla="*/ 0 w 6156720"/>
              <a:gd name="connsiteY4" fmla="*/ 5092992 h 5093062"/>
              <a:gd name="connsiteX5" fmla="*/ 1257300 w 6156720"/>
              <a:gd name="connsiteY5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202680 w 6202680"/>
              <a:gd name="connsiteY2" fmla="*/ 4887805 h 5093062"/>
              <a:gd name="connsiteX3" fmla="*/ 6156720 w 6202680"/>
              <a:gd name="connsiteY3" fmla="*/ 5093062 h 5093062"/>
              <a:gd name="connsiteX4" fmla="*/ 0 w 6202680"/>
              <a:gd name="connsiteY4" fmla="*/ 5092992 h 5093062"/>
              <a:gd name="connsiteX5" fmla="*/ 1257300 w 6202680"/>
              <a:gd name="connsiteY5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096000 w 6202680"/>
              <a:gd name="connsiteY2" fmla="*/ 259011 h 5093062"/>
              <a:gd name="connsiteX3" fmla="*/ 6202680 w 6202680"/>
              <a:gd name="connsiteY3" fmla="*/ 4887805 h 5093062"/>
              <a:gd name="connsiteX4" fmla="*/ 6156720 w 6202680"/>
              <a:gd name="connsiteY4" fmla="*/ 5093062 h 5093062"/>
              <a:gd name="connsiteX5" fmla="*/ 0 w 6202680"/>
              <a:gd name="connsiteY5" fmla="*/ 5092992 h 5093062"/>
              <a:gd name="connsiteX6" fmla="*/ 1257300 w 6202680"/>
              <a:gd name="connsiteY6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096000 w 6202680"/>
              <a:gd name="connsiteY2" fmla="*/ 259011 h 5093062"/>
              <a:gd name="connsiteX3" fmla="*/ 6202680 w 6202680"/>
              <a:gd name="connsiteY3" fmla="*/ 4887805 h 5093062"/>
              <a:gd name="connsiteX4" fmla="*/ 6156720 w 6202680"/>
              <a:gd name="connsiteY4" fmla="*/ 5093062 h 5093062"/>
              <a:gd name="connsiteX5" fmla="*/ 0 w 6202680"/>
              <a:gd name="connsiteY5" fmla="*/ 5092992 h 5093062"/>
              <a:gd name="connsiteX6" fmla="*/ 1257300 w 6202680"/>
              <a:gd name="connsiteY6" fmla="*/ 0 h 5093062"/>
              <a:gd name="connsiteX0" fmla="*/ 1257300 w 6240925"/>
              <a:gd name="connsiteY0" fmla="*/ 0 h 5093062"/>
              <a:gd name="connsiteX1" fmla="*/ 6095760 w 6240925"/>
              <a:gd name="connsiteY1" fmla="*/ 7344 h 5093062"/>
              <a:gd name="connsiteX2" fmla="*/ 6195060 w 6240925"/>
              <a:gd name="connsiteY2" fmla="*/ 405103 h 5093062"/>
              <a:gd name="connsiteX3" fmla="*/ 6202680 w 6240925"/>
              <a:gd name="connsiteY3" fmla="*/ 4887805 h 5093062"/>
              <a:gd name="connsiteX4" fmla="*/ 6156720 w 6240925"/>
              <a:gd name="connsiteY4" fmla="*/ 5093062 h 5093062"/>
              <a:gd name="connsiteX5" fmla="*/ 0 w 6240925"/>
              <a:gd name="connsiteY5" fmla="*/ 5092992 h 5093062"/>
              <a:gd name="connsiteX6" fmla="*/ 1257300 w 6240925"/>
              <a:gd name="connsiteY6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195060 w 6202680"/>
              <a:gd name="connsiteY2" fmla="*/ 405103 h 5093062"/>
              <a:gd name="connsiteX3" fmla="*/ 6202680 w 6202680"/>
              <a:gd name="connsiteY3" fmla="*/ 4887805 h 5093062"/>
              <a:gd name="connsiteX4" fmla="*/ 6156720 w 6202680"/>
              <a:gd name="connsiteY4" fmla="*/ 5093062 h 5093062"/>
              <a:gd name="connsiteX5" fmla="*/ 0 w 6202680"/>
              <a:gd name="connsiteY5" fmla="*/ 5092992 h 5093062"/>
              <a:gd name="connsiteX6" fmla="*/ 1257300 w 6202680"/>
              <a:gd name="connsiteY6" fmla="*/ 0 h 5093062"/>
              <a:gd name="connsiteX0" fmla="*/ 1257300 w 6202680"/>
              <a:gd name="connsiteY0" fmla="*/ 0 h 5096724"/>
              <a:gd name="connsiteX1" fmla="*/ 6095760 w 6202680"/>
              <a:gd name="connsiteY1" fmla="*/ 7344 h 5096724"/>
              <a:gd name="connsiteX2" fmla="*/ 6195060 w 6202680"/>
              <a:gd name="connsiteY2" fmla="*/ 405103 h 5096724"/>
              <a:gd name="connsiteX3" fmla="*/ 6202680 w 6202680"/>
              <a:gd name="connsiteY3" fmla="*/ 4887805 h 5096724"/>
              <a:gd name="connsiteX4" fmla="*/ 6131320 w 6202680"/>
              <a:gd name="connsiteY4" fmla="*/ 5096724 h 5096724"/>
              <a:gd name="connsiteX5" fmla="*/ 0 w 6202680"/>
              <a:gd name="connsiteY5" fmla="*/ 5092992 h 5096724"/>
              <a:gd name="connsiteX6" fmla="*/ 1257300 w 6202680"/>
              <a:gd name="connsiteY6" fmla="*/ 0 h 5096724"/>
              <a:gd name="connsiteX0" fmla="*/ 1257300 w 6202680"/>
              <a:gd name="connsiteY0" fmla="*/ 0 h 5096724"/>
              <a:gd name="connsiteX1" fmla="*/ 6095760 w 6202680"/>
              <a:gd name="connsiteY1" fmla="*/ 7344 h 5096724"/>
              <a:gd name="connsiteX2" fmla="*/ 6195060 w 6202680"/>
              <a:gd name="connsiteY2" fmla="*/ 405103 h 5096724"/>
              <a:gd name="connsiteX3" fmla="*/ 6202680 w 6202680"/>
              <a:gd name="connsiteY3" fmla="*/ 4887805 h 5096724"/>
              <a:gd name="connsiteX4" fmla="*/ 6131320 w 6202680"/>
              <a:gd name="connsiteY4" fmla="*/ 5096724 h 5096724"/>
              <a:gd name="connsiteX5" fmla="*/ 0 w 6202680"/>
              <a:gd name="connsiteY5" fmla="*/ 5092992 h 5096724"/>
              <a:gd name="connsiteX6" fmla="*/ 1257300 w 6202680"/>
              <a:gd name="connsiteY6" fmla="*/ 0 h 5096724"/>
              <a:gd name="connsiteX0" fmla="*/ 1257300 w 6202680"/>
              <a:gd name="connsiteY0" fmla="*/ 0 h 5100385"/>
              <a:gd name="connsiteX1" fmla="*/ 6095760 w 6202680"/>
              <a:gd name="connsiteY1" fmla="*/ 7344 h 5100385"/>
              <a:gd name="connsiteX2" fmla="*/ 6195060 w 6202680"/>
              <a:gd name="connsiteY2" fmla="*/ 405103 h 5100385"/>
              <a:gd name="connsiteX3" fmla="*/ 6202680 w 6202680"/>
              <a:gd name="connsiteY3" fmla="*/ 4887805 h 5100385"/>
              <a:gd name="connsiteX4" fmla="*/ 6116805 w 6202680"/>
              <a:gd name="connsiteY4" fmla="*/ 5100385 h 5100385"/>
              <a:gd name="connsiteX5" fmla="*/ 0 w 6202680"/>
              <a:gd name="connsiteY5" fmla="*/ 5092992 h 5100385"/>
              <a:gd name="connsiteX6" fmla="*/ 1257300 w 6202680"/>
              <a:gd name="connsiteY6" fmla="*/ 0 h 5100385"/>
              <a:gd name="connsiteX0" fmla="*/ 1257300 w 6202680"/>
              <a:gd name="connsiteY0" fmla="*/ 0 h 5104047"/>
              <a:gd name="connsiteX1" fmla="*/ 6095760 w 6202680"/>
              <a:gd name="connsiteY1" fmla="*/ 7344 h 5104047"/>
              <a:gd name="connsiteX2" fmla="*/ 6195060 w 6202680"/>
              <a:gd name="connsiteY2" fmla="*/ 405103 h 5104047"/>
              <a:gd name="connsiteX3" fmla="*/ 6202680 w 6202680"/>
              <a:gd name="connsiteY3" fmla="*/ 4887805 h 5104047"/>
              <a:gd name="connsiteX4" fmla="*/ 6044233 w 6202680"/>
              <a:gd name="connsiteY4" fmla="*/ 5104047 h 5104047"/>
              <a:gd name="connsiteX5" fmla="*/ 0 w 6202680"/>
              <a:gd name="connsiteY5" fmla="*/ 5092992 h 5104047"/>
              <a:gd name="connsiteX6" fmla="*/ 1257300 w 6202680"/>
              <a:gd name="connsiteY6" fmla="*/ 0 h 5104047"/>
              <a:gd name="connsiteX0" fmla="*/ 1257300 w 6202680"/>
              <a:gd name="connsiteY0" fmla="*/ 0 h 5104047"/>
              <a:gd name="connsiteX1" fmla="*/ 6095760 w 6202680"/>
              <a:gd name="connsiteY1" fmla="*/ 7344 h 5104047"/>
              <a:gd name="connsiteX2" fmla="*/ 6195060 w 6202680"/>
              <a:gd name="connsiteY2" fmla="*/ 405103 h 5104047"/>
              <a:gd name="connsiteX3" fmla="*/ 6202680 w 6202680"/>
              <a:gd name="connsiteY3" fmla="*/ 4887805 h 5104047"/>
              <a:gd name="connsiteX4" fmla="*/ 6044233 w 6202680"/>
              <a:gd name="connsiteY4" fmla="*/ 5104047 h 5104047"/>
              <a:gd name="connsiteX5" fmla="*/ 0 w 6202680"/>
              <a:gd name="connsiteY5" fmla="*/ 5092992 h 5104047"/>
              <a:gd name="connsiteX6" fmla="*/ 1257300 w 6202680"/>
              <a:gd name="connsiteY6" fmla="*/ 0 h 5104047"/>
              <a:gd name="connsiteX0" fmla="*/ 1257300 w 6202680"/>
              <a:gd name="connsiteY0" fmla="*/ 0 h 5100386"/>
              <a:gd name="connsiteX1" fmla="*/ 6095760 w 6202680"/>
              <a:gd name="connsiteY1" fmla="*/ 7344 h 5100386"/>
              <a:gd name="connsiteX2" fmla="*/ 6195060 w 6202680"/>
              <a:gd name="connsiteY2" fmla="*/ 405103 h 5100386"/>
              <a:gd name="connsiteX3" fmla="*/ 6202680 w 6202680"/>
              <a:gd name="connsiteY3" fmla="*/ 4887805 h 5100386"/>
              <a:gd name="connsiteX4" fmla="*/ 6029718 w 6202680"/>
              <a:gd name="connsiteY4" fmla="*/ 5100386 h 5100386"/>
              <a:gd name="connsiteX5" fmla="*/ 0 w 6202680"/>
              <a:gd name="connsiteY5" fmla="*/ 5092992 h 5100386"/>
              <a:gd name="connsiteX6" fmla="*/ 1257300 w 6202680"/>
              <a:gd name="connsiteY6" fmla="*/ 0 h 5100386"/>
              <a:gd name="connsiteX0" fmla="*/ 2818105 w 6202680"/>
              <a:gd name="connsiteY0" fmla="*/ 12532 h 5093041"/>
              <a:gd name="connsiteX1" fmla="*/ 6095760 w 6202680"/>
              <a:gd name="connsiteY1" fmla="*/ -1 h 5093041"/>
              <a:gd name="connsiteX2" fmla="*/ 6195060 w 6202680"/>
              <a:gd name="connsiteY2" fmla="*/ 397758 h 5093041"/>
              <a:gd name="connsiteX3" fmla="*/ 6202680 w 6202680"/>
              <a:gd name="connsiteY3" fmla="*/ 4880460 h 5093041"/>
              <a:gd name="connsiteX4" fmla="*/ 6029718 w 6202680"/>
              <a:gd name="connsiteY4" fmla="*/ 5093041 h 5093041"/>
              <a:gd name="connsiteX5" fmla="*/ 0 w 6202680"/>
              <a:gd name="connsiteY5" fmla="*/ 5085647 h 5093041"/>
              <a:gd name="connsiteX6" fmla="*/ 2818105 w 6202680"/>
              <a:gd name="connsiteY6" fmla="*/ 12532 h 5093041"/>
              <a:gd name="connsiteX0" fmla="*/ 2818105 w 6202680"/>
              <a:gd name="connsiteY0" fmla="*/ 12533 h 5093042"/>
              <a:gd name="connsiteX1" fmla="*/ 6095760 w 6202680"/>
              <a:gd name="connsiteY1" fmla="*/ 0 h 5093042"/>
              <a:gd name="connsiteX2" fmla="*/ 6195060 w 6202680"/>
              <a:gd name="connsiteY2" fmla="*/ 397759 h 5093042"/>
              <a:gd name="connsiteX3" fmla="*/ 6202680 w 6202680"/>
              <a:gd name="connsiteY3" fmla="*/ 4880461 h 5093042"/>
              <a:gd name="connsiteX4" fmla="*/ 6029718 w 6202680"/>
              <a:gd name="connsiteY4" fmla="*/ 5093042 h 5093042"/>
              <a:gd name="connsiteX5" fmla="*/ 0 w 6202680"/>
              <a:gd name="connsiteY5" fmla="*/ 5085648 h 5093042"/>
              <a:gd name="connsiteX6" fmla="*/ 2818105 w 6202680"/>
              <a:gd name="connsiteY6" fmla="*/ 12533 h 5093042"/>
              <a:gd name="connsiteX0" fmla="*/ 2818105 w 6202680"/>
              <a:gd name="connsiteY0" fmla="*/ 6682 h 5087191"/>
              <a:gd name="connsiteX1" fmla="*/ 6079027 w 6202680"/>
              <a:gd name="connsiteY1" fmla="*/ 0 h 5087191"/>
              <a:gd name="connsiteX2" fmla="*/ 6195060 w 6202680"/>
              <a:gd name="connsiteY2" fmla="*/ 391908 h 5087191"/>
              <a:gd name="connsiteX3" fmla="*/ 6202680 w 6202680"/>
              <a:gd name="connsiteY3" fmla="*/ 4874610 h 5087191"/>
              <a:gd name="connsiteX4" fmla="*/ 6029718 w 6202680"/>
              <a:gd name="connsiteY4" fmla="*/ 5087191 h 5087191"/>
              <a:gd name="connsiteX5" fmla="*/ 0 w 6202680"/>
              <a:gd name="connsiteY5" fmla="*/ 5079797 h 5087191"/>
              <a:gd name="connsiteX6" fmla="*/ 2818105 w 6202680"/>
              <a:gd name="connsiteY6" fmla="*/ 6682 h 5087191"/>
              <a:gd name="connsiteX0" fmla="*/ 2818105 w 6202680"/>
              <a:gd name="connsiteY0" fmla="*/ 6682 h 5087191"/>
              <a:gd name="connsiteX1" fmla="*/ 6079027 w 6202680"/>
              <a:gd name="connsiteY1" fmla="*/ 0 h 5087191"/>
              <a:gd name="connsiteX2" fmla="*/ 6195060 w 6202680"/>
              <a:gd name="connsiteY2" fmla="*/ 391908 h 5087191"/>
              <a:gd name="connsiteX3" fmla="*/ 6202680 w 6202680"/>
              <a:gd name="connsiteY3" fmla="*/ 4874610 h 5087191"/>
              <a:gd name="connsiteX4" fmla="*/ 6029718 w 6202680"/>
              <a:gd name="connsiteY4" fmla="*/ 5087191 h 5087191"/>
              <a:gd name="connsiteX5" fmla="*/ 0 w 6202680"/>
              <a:gd name="connsiteY5" fmla="*/ 5079797 h 5087191"/>
              <a:gd name="connsiteX6" fmla="*/ 2818105 w 6202680"/>
              <a:gd name="connsiteY6" fmla="*/ 6682 h 5087191"/>
              <a:gd name="connsiteX0" fmla="*/ 2818105 w 6202680"/>
              <a:gd name="connsiteY0" fmla="*/ 6682 h 5087191"/>
              <a:gd name="connsiteX1" fmla="*/ 6079027 w 6202680"/>
              <a:gd name="connsiteY1" fmla="*/ 0 h 5087191"/>
              <a:gd name="connsiteX2" fmla="*/ 6195060 w 6202680"/>
              <a:gd name="connsiteY2" fmla="*/ 391908 h 5087191"/>
              <a:gd name="connsiteX3" fmla="*/ 6202680 w 6202680"/>
              <a:gd name="connsiteY3" fmla="*/ 4874610 h 5087191"/>
              <a:gd name="connsiteX4" fmla="*/ 6029718 w 6202680"/>
              <a:gd name="connsiteY4" fmla="*/ 5087191 h 5087191"/>
              <a:gd name="connsiteX5" fmla="*/ 0 w 6202680"/>
              <a:gd name="connsiteY5" fmla="*/ 5079797 h 5087191"/>
              <a:gd name="connsiteX6" fmla="*/ 2818105 w 6202680"/>
              <a:gd name="connsiteY6" fmla="*/ 6682 h 5087191"/>
              <a:gd name="connsiteX0" fmla="*/ 2818105 w 6202680"/>
              <a:gd name="connsiteY0" fmla="*/ 6682 h 5087191"/>
              <a:gd name="connsiteX1" fmla="*/ 6079027 w 6202680"/>
              <a:gd name="connsiteY1" fmla="*/ 0 h 5087191"/>
              <a:gd name="connsiteX2" fmla="*/ 6195060 w 6202680"/>
              <a:gd name="connsiteY2" fmla="*/ 391908 h 5087191"/>
              <a:gd name="connsiteX3" fmla="*/ 6202680 w 6202680"/>
              <a:gd name="connsiteY3" fmla="*/ 4874610 h 5087191"/>
              <a:gd name="connsiteX4" fmla="*/ 5996251 w 6202680"/>
              <a:gd name="connsiteY4" fmla="*/ 5087191 h 5087191"/>
              <a:gd name="connsiteX5" fmla="*/ 0 w 6202680"/>
              <a:gd name="connsiteY5" fmla="*/ 5079797 h 5087191"/>
              <a:gd name="connsiteX6" fmla="*/ 2818105 w 6202680"/>
              <a:gd name="connsiteY6" fmla="*/ 6682 h 5087191"/>
              <a:gd name="connsiteX0" fmla="*/ 2818105 w 6202680"/>
              <a:gd name="connsiteY0" fmla="*/ 6682 h 5087191"/>
              <a:gd name="connsiteX1" fmla="*/ 6079027 w 6202680"/>
              <a:gd name="connsiteY1" fmla="*/ 0 h 5087191"/>
              <a:gd name="connsiteX2" fmla="*/ 6195060 w 6202680"/>
              <a:gd name="connsiteY2" fmla="*/ 391908 h 5087191"/>
              <a:gd name="connsiteX3" fmla="*/ 6202680 w 6202680"/>
              <a:gd name="connsiteY3" fmla="*/ 4874610 h 5087191"/>
              <a:gd name="connsiteX4" fmla="*/ 5996251 w 6202680"/>
              <a:gd name="connsiteY4" fmla="*/ 5087191 h 5087191"/>
              <a:gd name="connsiteX5" fmla="*/ 0 w 6202680"/>
              <a:gd name="connsiteY5" fmla="*/ 5079797 h 5087191"/>
              <a:gd name="connsiteX6" fmla="*/ 2818105 w 6202680"/>
              <a:gd name="connsiteY6" fmla="*/ 6682 h 5087191"/>
              <a:gd name="connsiteX0" fmla="*/ 2818105 w 6202680"/>
              <a:gd name="connsiteY0" fmla="*/ 6682 h 5087191"/>
              <a:gd name="connsiteX1" fmla="*/ 6012098 w 6202680"/>
              <a:gd name="connsiteY1" fmla="*/ 0 h 5087191"/>
              <a:gd name="connsiteX2" fmla="*/ 6195060 w 6202680"/>
              <a:gd name="connsiteY2" fmla="*/ 391908 h 5087191"/>
              <a:gd name="connsiteX3" fmla="*/ 6202680 w 6202680"/>
              <a:gd name="connsiteY3" fmla="*/ 4874610 h 5087191"/>
              <a:gd name="connsiteX4" fmla="*/ 5996251 w 6202680"/>
              <a:gd name="connsiteY4" fmla="*/ 5087191 h 5087191"/>
              <a:gd name="connsiteX5" fmla="*/ 0 w 6202680"/>
              <a:gd name="connsiteY5" fmla="*/ 5079797 h 5087191"/>
              <a:gd name="connsiteX6" fmla="*/ 2818105 w 6202680"/>
              <a:gd name="connsiteY6" fmla="*/ 6682 h 5087191"/>
              <a:gd name="connsiteX0" fmla="*/ 2818105 w 6202680"/>
              <a:gd name="connsiteY0" fmla="*/ 6682 h 5087191"/>
              <a:gd name="connsiteX1" fmla="*/ 6012098 w 6202680"/>
              <a:gd name="connsiteY1" fmla="*/ 0 h 5087191"/>
              <a:gd name="connsiteX2" fmla="*/ 6195060 w 6202680"/>
              <a:gd name="connsiteY2" fmla="*/ 391908 h 5087191"/>
              <a:gd name="connsiteX3" fmla="*/ 6202680 w 6202680"/>
              <a:gd name="connsiteY3" fmla="*/ 4874610 h 5087191"/>
              <a:gd name="connsiteX4" fmla="*/ 5996251 w 6202680"/>
              <a:gd name="connsiteY4" fmla="*/ 5087191 h 5087191"/>
              <a:gd name="connsiteX5" fmla="*/ 0 w 6202680"/>
              <a:gd name="connsiteY5" fmla="*/ 5079797 h 5087191"/>
              <a:gd name="connsiteX6" fmla="*/ 2818105 w 6202680"/>
              <a:gd name="connsiteY6" fmla="*/ 6682 h 5087191"/>
              <a:gd name="connsiteX0" fmla="*/ 2838206 w 6202680"/>
              <a:gd name="connsiteY0" fmla="*/ 3167 h 5087191"/>
              <a:gd name="connsiteX1" fmla="*/ 6012098 w 6202680"/>
              <a:gd name="connsiteY1" fmla="*/ 0 h 5087191"/>
              <a:gd name="connsiteX2" fmla="*/ 6195060 w 6202680"/>
              <a:gd name="connsiteY2" fmla="*/ 391908 h 5087191"/>
              <a:gd name="connsiteX3" fmla="*/ 6202680 w 6202680"/>
              <a:gd name="connsiteY3" fmla="*/ 4874610 h 5087191"/>
              <a:gd name="connsiteX4" fmla="*/ 5996251 w 6202680"/>
              <a:gd name="connsiteY4" fmla="*/ 5087191 h 5087191"/>
              <a:gd name="connsiteX5" fmla="*/ 0 w 6202680"/>
              <a:gd name="connsiteY5" fmla="*/ 5079797 h 5087191"/>
              <a:gd name="connsiteX6" fmla="*/ 2838206 w 6202680"/>
              <a:gd name="connsiteY6" fmla="*/ 3167 h 5087191"/>
              <a:gd name="connsiteX0" fmla="*/ 2838206 w 6202680"/>
              <a:gd name="connsiteY0" fmla="*/ 3167 h 5087191"/>
              <a:gd name="connsiteX1" fmla="*/ 6012098 w 6202680"/>
              <a:gd name="connsiteY1" fmla="*/ 0 h 5087191"/>
              <a:gd name="connsiteX2" fmla="*/ 6195060 w 6202680"/>
              <a:gd name="connsiteY2" fmla="*/ 391908 h 5087191"/>
              <a:gd name="connsiteX3" fmla="*/ 6202680 w 6202680"/>
              <a:gd name="connsiteY3" fmla="*/ 4874610 h 5087191"/>
              <a:gd name="connsiteX4" fmla="*/ 5996251 w 6202680"/>
              <a:gd name="connsiteY4" fmla="*/ 5087191 h 5087191"/>
              <a:gd name="connsiteX5" fmla="*/ 0 w 6202680"/>
              <a:gd name="connsiteY5" fmla="*/ 5079797 h 5087191"/>
              <a:gd name="connsiteX6" fmla="*/ 2838206 w 6202680"/>
              <a:gd name="connsiteY6" fmla="*/ 3167 h 5087191"/>
              <a:gd name="connsiteX0" fmla="*/ 2838206 w 6202680"/>
              <a:gd name="connsiteY0" fmla="*/ 0 h 5084024"/>
              <a:gd name="connsiteX1" fmla="*/ 5157793 w 6202680"/>
              <a:gd name="connsiteY1" fmla="*/ 3863 h 5084024"/>
              <a:gd name="connsiteX2" fmla="*/ 6195060 w 6202680"/>
              <a:gd name="connsiteY2" fmla="*/ 388741 h 5084024"/>
              <a:gd name="connsiteX3" fmla="*/ 6202680 w 6202680"/>
              <a:gd name="connsiteY3" fmla="*/ 4871443 h 5084024"/>
              <a:gd name="connsiteX4" fmla="*/ 5996251 w 6202680"/>
              <a:gd name="connsiteY4" fmla="*/ 5084024 h 5084024"/>
              <a:gd name="connsiteX5" fmla="*/ 0 w 6202680"/>
              <a:gd name="connsiteY5" fmla="*/ 5076630 h 5084024"/>
              <a:gd name="connsiteX6" fmla="*/ 2838206 w 6202680"/>
              <a:gd name="connsiteY6" fmla="*/ 0 h 5084024"/>
              <a:gd name="connsiteX0" fmla="*/ 2838206 w 6202680"/>
              <a:gd name="connsiteY0" fmla="*/ 0 h 5084024"/>
              <a:gd name="connsiteX1" fmla="*/ 5157793 w 6202680"/>
              <a:gd name="connsiteY1" fmla="*/ 3863 h 5084024"/>
              <a:gd name="connsiteX2" fmla="*/ 6195060 w 6202680"/>
              <a:gd name="connsiteY2" fmla="*/ 388741 h 5084024"/>
              <a:gd name="connsiteX3" fmla="*/ 6202680 w 6202680"/>
              <a:gd name="connsiteY3" fmla="*/ 4871443 h 5084024"/>
              <a:gd name="connsiteX4" fmla="*/ 5996251 w 6202680"/>
              <a:gd name="connsiteY4" fmla="*/ 5084024 h 5084024"/>
              <a:gd name="connsiteX5" fmla="*/ 0 w 6202680"/>
              <a:gd name="connsiteY5" fmla="*/ 5076630 h 5084024"/>
              <a:gd name="connsiteX6" fmla="*/ 2838206 w 6202680"/>
              <a:gd name="connsiteY6" fmla="*/ 0 h 5084024"/>
              <a:gd name="connsiteX0" fmla="*/ 2838206 w 6202680"/>
              <a:gd name="connsiteY0" fmla="*/ 478 h 5084502"/>
              <a:gd name="connsiteX1" fmla="*/ 5157793 w 6202680"/>
              <a:gd name="connsiteY1" fmla="*/ 4341 h 5084502"/>
              <a:gd name="connsiteX2" fmla="*/ 6195060 w 6202680"/>
              <a:gd name="connsiteY2" fmla="*/ 389219 h 5084502"/>
              <a:gd name="connsiteX3" fmla="*/ 6202680 w 6202680"/>
              <a:gd name="connsiteY3" fmla="*/ 4871921 h 5084502"/>
              <a:gd name="connsiteX4" fmla="*/ 5996251 w 6202680"/>
              <a:gd name="connsiteY4" fmla="*/ 5084502 h 5084502"/>
              <a:gd name="connsiteX5" fmla="*/ 0 w 6202680"/>
              <a:gd name="connsiteY5" fmla="*/ 5077108 h 5084502"/>
              <a:gd name="connsiteX6" fmla="*/ 2838206 w 6202680"/>
              <a:gd name="connsiteY6" fmla="*/ 478 h 5084502"/>
              <a:gd name="connsiteX0" fmla="*/ 2838206 w 6202680"/>
              <a:gd name="connsiteY0" fmla="*/ 3089 h 5087113"/>
              <a:gd name="connsiteX1" fmla="*/ 5177894 w 6202680"/>
              <a:gd name="connsiteY1" fmla="*/ 3437 h 5087113"/>
              <a:gd name="connsiteX2" fmla="*/ 6195060 w 6202680"/>
              <a:gd name="connsiteY2" fmla="*/ 391830 h 5087113"/>
              <a:gd name="connsiteX3" fmla="*/ 6202680 w 6202680"/>
              <a:gd name="connsiteY3" fmla="*/ 4874532 h 5087113"/>
              <a:gd name="connsiteX4" fmla="*/ 5996251 w 6202680"/>
              <a:gd name="connsiteY4" fmla="*/ 5087113 h 5087113"/>
              <a:gd name="connsiteX5" fmla="*/ 0 w 6202680"/>
              <a:gd name="connsiteY5" fmla="*/ 5079719 h 5087113"/>
              <a:gd name="connsiteX6" fmla="*/ 2838206 w 6202680"/>
              <a:gd name="connsiteY6" fmla="*/ 3089 h 5087113"/>
              <a:gd name="connsiteX0" fmla="*/ 2838206 w 6202680"/>
              <a:gd name="connsiteY0" fmla="*/ 0 h 5084024"/>
              <a:gd name="connsiteX1" fmla="*/ 5177894 w 6202680"/>
              <a:gd name="connsiteY1" fmla="*/ 348 h 5084024"/>
              <a:gd name="connsiteX2" fmla="*/ 6195060 w 6202680"/>
              <a:gd name="connsiteY2" fmla="*/ 388741 h 5084024"/>
              <a:gd name="connsiteX3" fmla="*/ 6202680 w 6202680"/>
              <a:gd name="connsiteY3" fmla="*/ 4871443 h 5084024"/>
              <a:gd name="connsiteX4" fmla="*/ 5996251 w 6202680"/>
              <a:gd name="connsiteY4" fmla="*/ 5084024 h 5084024"/>
              <a:gd name="connsiteX5" fmla="*/ 0 w 6202680"/>
              <a:gd name="connsiteY5" fmla="*/ 5076630 h 5084024"/>
              <a:gd name="connsiteX6" fmla="*/ 2838206 w 6202680"/>
              <a:gd name="connsiteY6" fmla="*/ 0 h 5084024"/>
              <a:gd name="connsiteX0" fmla="*/ 2838206 w 6202680"/>
              <a:gd name="connsiteY0" fmla="*/ 0 h 5084024"/>
              <a:gd name="connsiteX1" fmla="*/ 5177894 w 6202680"/>
              <a:gd name="connsiteY1" fmla="*/ 348 h 5084024"/>
              <a:gd name="connsiteX2" fmla="*/ 6195060 w 6202680"/>
              <a:gd name="connsiteY2" fmla="*/ 388741 h 5084024"/>
              <a:gd name="connsiteX3" fmla="*/ 6202680 w 6202680"/>
              <a:gd name="connsiteY3" fmla="*/ 4871443 h 5084024"/>
              <a:gd name="connsiteX4" fmla="*/ 5895744 w 6202680"/>
              <a:gd name="connsiteY4" fmla="*/ 5084024 h 5084024"/>
              <a:gd name="connsiteX5" fmla="*/ 0 w 6202680"/>
              <a:gd name="connsiteY5" fmla="*/ 5076630 h 5084024"/>
              <a:gd name="connsiteX6" fmla="*/ 2838206 w 6202680"/>
              <a:gd name="connsiteY6" fmla="*/ 0 h 5084024"/>
              <a:gd name="connsiteX0" fmla="*/ 2838206 w 6202680"/>
              <a:gd name="connsiteY0" fmla="*/ 0 h 5084024"/>
              <a:gd name="connsiteX1" fmla="*/ 5177894 w 6202680"/>
              <a:gd name="connsiteY1" fmla="*/ 348 h 5084024"/>
              <a:gd name="connsiteX2" fmla="*/ 6195060 w 6202680"/>
              <a:gd name="connsiteY2" fmla="*/ 388741 h 5084024"/>
              <a:gd name="connsiteX3" fmla="*/ 6202680 w 6202680"/>
              <a:gd name="connsiteY3" fmla="*/ 4871443 h 5084024"/>
              <a:gd name="connsiteX4" fmla="*/ 5895744 w 6202680"/>
              <a:gd name="connsiteY4" fmla="*/ 5084024 h 5084024"/>
              <a:gd name="connsiteX5" fmla="*/ 0 w 6202680"/>
              <a:gd name="connsiteY5" fmla="*/ 5076630 h 5084024"/>
              <a:gd name="connsiteX6" fmla="*/ 2838206 w 6202680"/>
              <a:gd name="connsiteY6" fmla="*/ 0 h 5084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2680" h="5084024">
                <a:moveTo>
                  <a:pt x="2838206" y="0"/>
                </a:moveTo>
                <a:lnTo>
                  <a:pt x="5177894" y="348"/>
                </a:lnTo>
                <a:cubicBezTo>
                  <a:pt x="5995330" y="33853"/>
                  <a:pt x="6233080" y="-125734"/>
                  <a:pt x="6195060" y="388741"/>
                </a:cubicBezTo>
                <a:lnTo>
                  <a:pt x="6202680" y="4871443"/>
                </a:lnTo>
                <a:cubicBezTo>
                  <a:pt x="6178893" y="4941083"/>
                  <a:pt x="6265972" y="5031812"/>
                  <a:pt x="5895744" y="5084024"/>
                </a:cubicBezTo>
                <a:lnTo>
                  <a:pt x="0" y="5076630"/>
                </a:lnTo>
                <a:lnTo>
                  <a:pt x="2838206" y="0"/>
                </a:lnTo>
                <a:close/>
              </a:path>
            </a:pathLst>
          </a:custGeom>
          <a:gradFill>
            <a:gsLst>
              <a:gs pos="25000">
                <a:srgbClr val="8215BD">
                  <a:alpha val="80000"/>
                </a:srgbClr>
              </a:gs>
              <a:gs pos="10000">
                <a:srgbClr val="400D7F"/>
              </a:gs>
              <a:gs pos="0">
                <a:srgbClr val="63197C"/>
              </a:gs>
              <a:gs pos="100000">
                <a:srgbClr val="FF16BC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0E196D24-6722-334E-BF56-4C99C8F9A2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5587" y="3712661"/>
            <a:ext cx="684561" cy="666459"/>
          </a:xfrm>
          <a:prstGeom prst="rect">
            <a:avLst/>
          </a:prstGeom>
        </p:spPr>
      </p:pic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41A62919-269F-0148-80EE-E5535D47D8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933" y="606588"/>
            <a:ext cx="3965344" cy="3772532"/>
          </a:xfrm>
        </p:spPr>
        <p:txBody>
          <a:bodyPr/>
          <a:lstStyle>
            <a:lvl1pPr marL="7938" indent="-7938" algn="l">
              <a:lnSpc>
                <a:spcPct val="100000"/>
              </a:lnSpc>
              <a:tabLst/>
              <a:defRPr sz="16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0" indent="0" algn="l">
              <a:buFontTx/>
              <a:buNone/>
              <a:tabLst/>
              <a:defRPr sz="1200">
                <a:solidFill>
                  <a:schemeClr val="bg1"/>
                </a:solidFill>
              </a:defRPr>
            </a:lvl2pPr>
            <a:lvl3pPr marL="133350" indent="-133350" algn="l">
              <a:tabLst/>
              <a:defRPr>
                <a:solidFill>
                  <a:schemeClr val="bg1"/>
                </a:solidFill>
              </a:defRPr>
            </a:lvl3pPr>
            <a:lvl4pPr marL="133350" indent="-133350" algn="l">
              <a:tabLst/>
              <a:defRPr>
                <a:solidFill>
                  <a:schemeClr val="bg1"/>
                </a:solidFill>
              </a:defRPr>
            </a:lvl4pPr>
            <a:lvl5pPr marL="133350" indent="-133350" algn="l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Date Placeholder 3">
            <a:extLst>
              <a:ext uri="{FF2B5EF4-FFF2-40B4-BE49-F238E27FC236}">
                <a16:creationId xmlns:a16="http://schemas.microsoft.com/office/drawing/2014/main" id="{F422A3FC-B990-B141-93EE-B595F0155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t>6/29/2026</a:t>
            </a:fld>
            <a:endParaRPr lang="en-GB"/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592EA62-5EAA-4547-BD60-AA68EFC8E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2078A51-B31F-FF41-B47F-922D26CB09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4C5329CE-50DB-A347-9A97-CDE6E64EE4D2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noFill/>
          <a:effectLst>
            <a:outerShdw sx="1000" sy="1000" algn="ctr" rotWithShape="0">
              <a:srgbClr val="000000"/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background image. Then select image, right click &gt; Send to Back </a:t>
            </a:r>
          </a:p>
        </p:txBody>
      </p:sp>
    </p:spTree>
    <p:extLst>
      <p:ext uri="{BB962C8B-B14F-4D97-AF65-F5344CB8AC3E}">
        <p14:creationId xmlns:p14="http://schemas.microsoft.com/office/powerpoint/2010/main" val="3251583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6B9C155-FF65-D04F-8775-2CCED208A743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25000">
                <a:srgbClr val="8215BD"/>
              </a:gs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21CC69C-F113-EC40-927E-10193211719D}"/>
              </a:ext>
            </a:extLst>
          </p:cNvPr>
          <p:cNvSpPr/>
          <p:nvPr userDrawn="1"/>
        </p:nvSpPr>
        <p:spPr>
          <a:xfrm>
            <a:off x="2880360" y="48115"/>
            <a:ext cx="6202680" cy="5047271"/>
          </a:xfrm>
          <a:custGeom>
            <a:avLst/>
            <a:gdLst>
              <a:gd name="connsiteX0" fmla="*/ 0 w 6392940"/>
              <a:gd name="connsiteY0" fmla="*/ 0 h 5047272"/>
              <a:gd name="connsiteX1" fmla="*/ 6392940 w 6392940"/>
              <a:gd name="connsiteY1" fmla="*/ 0 h 5047272"/>
              <a:gd name="connsiteX2" fmla="*/ 6392940 w 6392940"/>
              <a:gd name="connsiteY2" fmla="*/ 5047272 h 5047272"/>
              <a:gd name="connsiteX3" fmla="*/ 0 w 6392940"/>
              <a:gd name="connsiteY3" fmla="*/ 5047272 h 5047272"/>
              <a:gd name="connsiteX4" fmla="*/ 0 w 6392940"/>
              <a:gd name="connsiteY4" fmla="*/ 0 h 5047272"/>
              <a:gd name="connsiteX0" fmla="*/ 1325880 w 6392940"/>
              <a:gd name="connsiteY0" fmla="*/ 7620 h 5047272"/>
              <a:gd name="connsiteX1" fmla="*/ 6392940 w 6392940"/>
              <a:gd name="connsiteY1" fmla="*/ 0 h 5047272"/>
              <a:gd name="connsiteX2" fmla="*/ 6392940 w 6392940"/>
              <a:gd name="connsiteY2" fmla="*/ 5047272 h 5047272"/>
              <a:gd name="connsiteX3" fmla="*/ 0 w 6392940"/>
              <a:gd name="connsiteY3" fmla="*/ 5047272 h 5047272"/>
              <a:gd name="connsiteX4" fmla="*/ 1325880 w 6392940"/>
              <a:gd name="connsiteY4" fmla="*/ 7620 h 5047272"/>
              <a:gd name="connsiteX0" fmla="*/ 1447800 w 6392940"/>
              <a:gd name="connsiteY0" fmla="*/ 7620 h 5047272"/>
              <a:gd name="connsiteX1" fmla="*/ 6392940 w 6392940"/>
              <a:gd name="connsiteY1" fmla="*/ 0 h 5047272"/>
              <a:gd name="connsiteX2" fmla="*/ 6392940 w 6392940"/>
              <a:gd name="connsiteY2" fmla="*/ 5047272 h 5047272"/>
              <a:gd name="connsiteX3" fmla="*/ 0 w 6392940"/>
              <a:gd name="connsiteY3" fmla="*/ 5047272 h 5047272"/>
              <a:gd name="connsiteX4" fmla="*/ 1447800 w 6392940"/>
              <a:gd name="connsiteY4" fmla="*/ 7620 h 5047272"/>
              <a:gd name="connsiteX0" fmla="*/ 701040 w 5646180"/>
              <a:gd name="connsiteY0" fmla="*/ 7620 h 5062512"/>
              <a:gd name="connsiteX1" fmla="*/ 5646180 w 5646180"/>
              <a:gd name="connsiteY1" fmla="*/ 0 h 5062512"/>
              <a:gd name="connsiteX2" fmla="*/ 5646180 w 5646180"/>
              <a:gd name="connsiteY2" fmla="*/ 5047272 h 5062512"/>
              <a:gd name="connsiteX3" fmla="*/ 0 w 5646180"/>
              <a:gd name="connsiteY3" fmla="*/ 5062512 h 5062512"/>
              <a:gd name="connsiteX4" fmla="*/ 701040 w 5646180"/>
              <a:gd name="connsiteY4" fmla="*/ 7620 h 5062512"/>
              <a:gd name="connsiteX0" fmla="*/ 1257300 w 6202440"/>
              <a:gd name="connsiteY0" fmla="*/ 7620 h 5054892"/>
              <a:gd name="connsiteX1" fmla="*/ 6202440 w 6202440"/>
              <a:gd name="connsiteY1" fmla="*/ 0 h 5054892"/>
              <a:gd name="connsiteX2" fmla="*/ 6202440 w 6202440"/>
              <a:gd name="connsiteY2" fmla="*/ 5047272 h 5054892"/>
              <a:gd name="connsiteX3" fmla="*/ 0 w 6202440"/>
              <a:gd name="connsiteY3" fmla="*/ 5054892 h 5054892"/>
              <a:gd name="connsiteX4" fmla="*/ 1257300 w 6202440"/>
              <a:gd name="connsiteY4" fmla="*/ 7620 h 5054892"/>
              <a:gd name="connsiteX0" fmla="*/ 1630680 w 6202440"/>
              <a:gd name="connsiteY0" fmla="*/ 114300 h 5054892"/>
              <a:gd name="connsiteX1" fmla="*/ 6202440 w 6202440"/>
              <a:gd name="connsiteY1" fmla="*/ 0 h 5054892"/>
              <a:gd name="connsiteX2" fmla="*/ 6202440 w 6202440"/>
              <a:gd name="connsiteY2" fmla="*/ 5047272 h 5054892"/>
              <a:gd name="connsiteX3" fmla="*/ 0 w 6202440"/>
              <a:gd name="connsiteY3" fmla="*/ 5054892 h 5054892"/>
              <a:gd name="connsiteX4" fmla="*/ 1630680 w 6202440"/>
              <a:gd name="connsiteY4" fmla="*/ 114300 h 5054892"/>
              <a:gd name="connsiteX0" fmla="*/ 1257300 w 6202440"/>
              <a:gd name="connsiteY0" fmla="*/ 0 h 5092992"/>
              <a:gd name="connsiteX1" fmla="*/ 6202440 w 6202440"/>
              <a:gd name="connsiteY1" fmla="*/ 38100 h 5092992"/>
              <a:gd name="connsiteX2" fmla="*/ 6202440 w 6202440"/>
              <a:gd name="connsiteY2" fmla="*/ 5085372 h 5092992"/>
              <a:gd name="connsiteX3" fmla="*/ 0 w 6202440"/>
              <a:gd name="connsiteY3" fmla="*/ 5092992 h 5092992"/>
              <a:gd name="connsiteX4" fmla="*/ 1257300 w 6202440"/>
              <a:gd name="connsiteY4" fmla="*/ 0 h 5092992"/>
              <a:gd name="connsiteX0" fmla="*/ 1257300 w 6202440"/>
              <a:gd name="connsiteY0" fmla="*/ 0 h 5092992"/>
              <a:gd name="connsiteX1" fmla="*/ 6095760 w 6202440"/>
              <a:gd name="connsiteY1" fmla="*/ 7344 h 5092992"/>
              <a:gd name="connsiteX2" fmla="*/ 6202440 w 6202440"/>
              <a:gd name="connsiteY2" fmla="*/ 5085372 h 5092992"/>
              <a:gd name="connsiteX3" fmla="*/ 0 w 6202440"/>
              <a:gd name="connsiteY3" fmla="*/ 5092992 h 5092992"/>
              <a:gd name="connsiteX4" fmla="*/ 1257300 w 6202440"/>
              <a:gd name="connsiteY4" fmla="*/ 0 h 5092992"/>
              <a:gd name="connsiteX0" fmla="*/ 1257300 w 6156720"/>
              <a:gd name="connsiteY0" fmla="*/ 0 h 5093062"/>
              <a:gd name="connsiteX1" fmla="*/ 6095760 w 6156720"/>
              <a:gd name="connsiteY1" fmla="*/ 7344 h 5093062"/>
              <a:gd name="connsiteX2" fmla="*/ 6156720 w 6156720"/>
              <a:gd name="connsiteY2" fmla="*/ 5093062 h 5093062"/>
              <a:gd name="connsiteX3" fmla="*/ 0 w 6156720"/>
              <a:gd name="connsiteY3" fmla="*/ 5092992 h 5093062"/>
              <a:gd name="connsiteX4" fmla="*/ 1257300 w 6156720"/>
              <a:gd name="connsiteY4" fmla="*/ 0 h 5093062"/>
              <a:gd name="connsiteX0" fmla="*/ 1257300 w 6156720"/>
              <a:gd name="connsiteY0" fmla="*/ 0 h 5093062"/>
              <a:gd name="connsiteX1" fmla="*/ 6095760 w 6156720"/>
              <a:gd name="connsiteY1" fmla="*/ 7344 h 5093062"/>
              <a:gd name="connsiteX2" fmla="*/ 6149340 w 6156720"/>
              <a:gd name="connsiteY2" fmla="*/ 4926250 h 5093062"/>
              <a:gd name="connsiteX3" fmla="*/ 6156720 w 6156720"/>
              <a:gd name="connsiteY3" fmla="*/ 5093062 h 5093062"/>
              <a:gd name="connsiteX4" fmla="*/ 0 w 6156720"/>
              <a:gd name="connsiteY4" fmla="*/ 5092992 h 5093062"/>
              <a:gd name="connsiteX5" fmla="*/ 1257300 w 6156720"/>
              <a:gd name="connsiteY5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202680 w 6202680"/>
              <a:gd name="connsiteY2" fmla="*/ 4887805 h 5093062"/>
              <a:gd name="connsiteX3" fmla="*/ 6156720 w 6202680"/>
              <a:gd name="connsiteY3" fmla="*/ 5093062 h 5093062"/>
              <a:gd name="connsiteX4" fmla="*/ 0 w 6202680"/>
              <a:gd name="connsiteY4" fmla="*/ 5092992 h 5093062"/>
              <a:gd name="connsiteX5" fmla="*/ 1257300 w 6202680"/>
              <a:gd name="connsiteY5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096000 w 6202680"/>
              <a:gd name="connsiteY2" fmla="*/ 259011 h 5093062"/>
              <a:gd name="connsiteX3" fmla="*/ 6202680 w 6202680"/>
              <a:gd name="connsiteY3" fmla="*/ 4887805 h 5093062"/>
              <a:gd name="connsiteX4" fmla="*/ 6156720 w 6202680"/>
              <a:gd name="connsiteY4" fmla="*/ 5093062 h 5093062"/>
              <a:gd name="connsiteX5" fmla="*/ 0 w 6202680"/>
              <a:gd name="connsiteY5" fmla="*/ 5092992 h 5093062"/>
              <a:gd name="connsiteX6" fmla="*/ 1257300 w 6202680"/>
              <a:gd name="connsiteY6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096000 w 6202680"/>
              <a:gd name="connsiteY2" fmla="*/ 259011 h 5093062"/>
              <a:gd name="connsiteX3" fmla="*/ 6202680 w 6202680"/>
              <a:gd name="connsiteY3" fmla="*/ 4887805 h 5093062"/>
              <a:gd name="connsiteX4" fmla="*/ 6156720 w 6202680"/>
              <a:gd name="connsiteY4" fmla="*/ 5093062 h 5093062"/>
              <a:gd name="connsiteX5" fmla="*/ 0 w 6202680"/>
              <a:gd name="connsiteY5" fmla="*/ 5092992 h 5093062"/>
              <a:gd name="connsiteX6" fmla="*/ 1257300 w 6202680"/>
              <a:gd name="connsiteY6" fmla="*/ 0 h 5093062"/>
              <a:gd name="connsiteX0" fmla="*/ 1257300 w 6240925"/>
              <a:gd name="connsiteY0" fmla="*/ 0 h 5093062"/>
              <a:gd name="connsiteX1" fmla="*/ 6095760 w 6240925"/>
              <a:gd name="connsiteY1" fmla="*/ 7344 h 5093062"/>
              <a:gd name="connsiteX2" fmla="*/ 6195060 w 6240925"/>
              <a:gd name="connsiteY2" fmla="*/ 405103 h 5093062"/>
              <a:gd name="connsiteX3" fmla="*/ 6202680 w 6240925"/>
              <a:gd name="connsiteY3" fmla="*/ 4887805 h 5093062"/>
              <a:gd name="connsiteX4" fmla="*/ 6156720 w 6240925"/>
              <a:gd name="connsiteY4" fmla="*/ 5093062 h 5093062"/>
              <a:gd name="connsiteX5" fmla="*/ 0 w 6240925"/>
              <a:gd name="connsiteY5" fmla="*/ 5092992 h 5093062"/>
              <a:gd name="connsiteX6" fmla="*/ 1257300 w 6240925"/>
              <a:gd name="connsiteY6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195060 w 6202680"/>
              <a:gd name="connsiteY2" fmla="*/ 405103 h 5093062"/>
              <a:gd name="connsiteX3" fmla="*/ 6202680 w 6202680"/>
              <a:gd name="connsiteY3" fmla="*/ 4887805 h 5093062"/>
              <a:gd name="connsiteX4" fmla="*/ 6156720 w 6202680"/>
              <a:gd name="connsiteY4" fmla="*/ 5093062 h 5093062"/>
              <a:gd name="connsiteX5" fmla="*/ 0 w 6202680"/>
              <a:gd name="connsiteY5" fmla="*/ 5092992 h 5093062"/>
              <a:gd name="connsiteX6" fmla="*/ 1257300 w 6202680"/>
              <a:gd name="connsiteY6" fmla="*/ 0 h 5093062"/>
              <a:gd name="connsiteX0" fmla="*/ 1257300 w 6202680"/>
              <a:gd name="connsiteY0" fmla="*/ 0 h 5096724"/>
              <a:gd name="connsiteX1" fmla="*/ 6095760 w 6202680"/>
              <a:gd name="connsiteY1" fmla="*/ 7344 h 5096724"/>
              <a:gd name="connsiteX2" fmla="*/ 6195060 w 6202680"/>
              <a:gd name="connsiteY2" fmla="*/ 405103 h 5096724"/>
              <a:gd name="connsiteX3" fmla="*/ 6202680 w 6202680"/>
              <a:gd name="connsiteY3" fmla="*/ 4887805 h 5096724"/>
              <a:gd name="connsiteX4" fmla="*/ 6131320 w 6202680"/>
              <a:gd name="connsiteY4" fmla="*/ 5096724 h 5096724"/>
              <a:gd name="connsiteX5" fmla="*/ 0 w 6202680"/>
              <a:gd name="connsiteY5" fmla="*/ 5092992 h 5096724"/>
              <a:gd name="connsiteX6" fmla="*/ 1257300 w 6202680"/>
              <a:gd name="connsiteY6" fmla="*/ 0 h 5096724"/>
              <a:gd name="connsiteX0" fmla="*/ 1257300 w 6202680"/>
              <a:gd name="connsiteY0" fmla="*/ 0 h 5096724"/>
              <a:gd name="connsiteX1" fmla="*/ 6095760 w 6202680"/>
              <a:gd name="connsiteY1" fmla="*/ 7344 h 5096724"/>
              <a:gd name="connsiteX2" fmla="*/ 6195060 w 6202680"/>
              <a:gd name="connsiteY2" fmla="*/ 405103 h 5096724"/>
              <a:gd name="connsiteX3" fmla="*/ 6202680 w 6202680"/>
              <a:gd name="connsiteY3" fmla="*/ 4887805 h 5096724"/>
              <a:gd name="connsiteX4" fmla="*/ 6131320 w 6202680"/>
              <a:gd name="connsiteY4" fmla="*/ 5096724 h 5096724"/>
              <a:gd name="connsiteX5" fmla="*/ 0 w 6202680"/>
              <a:gd name="connsiteY5" fmla="*/ 5092992 h 5096724"/>
              <a:gd name="connsiteX6" fmla="*/ 1257300 w 6202680"/>
              <a:gd name="connsiteY6" fmla="*/ 0 h 5096724"/>
              <a:gd name="connsiteX0" fmla="*/ 1257300 w 6202680"/>
              <a:gd name="connsiteY0" fmla="*/ 0 h 5100385"/>
              <a:gd name="connsiteX1" fmla="*/ 6095760 w 6202680"/>
              <a:gd name="connsiteY1" fmla="*/ 7344 h 5100385"/>
              <a:gd name="connsiteX2" fmla="*/ 6195060 w 6202680"/>
              <a:gd name="connsiteY2" fmla="*/ 405103 h 5100385"/>
              <a:gd name="connsiteX3" fmla="*/ 6202680 w 6202680"/>
              <a:gd name="connsiteY3" fmla="*/ 4887805 h 5100385"/>
              <a:gd name="connsiteX4" fmla="*/ 6116805 w 6202680"/>
              <a:gd name="connsiteY4" fmla="*/ 5100385 h 5100385"/>
              <a:gd name="connsiteX5" fmla="*/ 0 w 6202680"/>
              <a:gd name="connsiteY5" fmla="*/ 5092992 h 5100385"/>
              <a:gd name="connsiteX6" fmla="*/ 1257300 w 6202680"/>
              <a:gd name="connsiteY6" fmla="*/ 0 h 5100385"/>
              <a:gd name="connsiteX0" fmla="*/ 1257300 w 6202680"/>
              <a:gd name="connsiteY0" fmla="*/ 0 h 5104047"/>
              <a:gd name="connsiteX1" fmla="*/ 6095760 w 6202680"/>
              <a:gd name="connsiteY1" fmla="*/ 7344 h 5104047"/>
              <a:gd name="connsiteX2" fmla="*/ 6195060 w 6202680"/>
              <a:gd name="connsiteY2" fmla="*/ 405103 h 5104047"/>
              <a:gd name="connsiteX3" fmla="*/ 6202680 w 6202680"/>
              <a:gd name="connsiteY3" fmla="*/ 4887805 h 5104047"/>
              <a:gd name="connsiteX4" fmla="*/ 6044233 w 6202680"/>
              <a:gd name="connsiteY4" fmla="*/ 5104047 h 5104047"/>
              <a:gd name="connsiteX5" fmla="*/ 0 w 6202680"/>
              <a:gd name="connsiteY5" fmla="*/ 5092992 h 5104047"/>
              <a:gd name="connsiteX6" fmla="*/ 1257300 w 6202680"/>
              <a:gd name="connsiteY6" fmla="*/ 0 h 5104047"/>
              <a:gd name="connsiteX0" fmla="*/ 1257300 w 6202680"/>
              <a:gd name="connsiteY0" fmla="*/ 0 h 5104047"/>
              <a:gd name="connsiteX1" fmla="*/ 6095760 w 6202680"/>
              <a:gd name="connsiteY1" fmla="*/ 7344 h 5104047"/>
              <a:gd name="connsiteX2" fmla="*/ 6195060 w 6202680"/>
              <a:gd name="connsiteY2" fmla="*/ 405103 h 5104047"/>
              <a:gd name="connsiteX3" fmla="*/ 6202680 w 6202680"/>
              <a:gd name="connsiteY3" fmla="*/ 4887805 h 5104047"/>
              <a:gd name="connsiteX4" fmla="*/ 6044233 w 6202680"/>
              <a:gd name="connsiteY4" fmla="*/ 5104047 h 5104047"/>
              <a:gd name="connsiteX5" fmla="*/ 0 w 6202680"/>
              <a:gd name="connsiteY5" fmla="*/ 5092992 h 5104047"/>
              <a:gd name="connsiteX6" fmla="*/ 1257300 w 6202680"/>
              <a:gd name="connsiteY6" fmla="*/ 0 h 5104047"/>
              <a:gd name="connsiteX0" fmla="*/ 1257300 w 6202680"/>
              <a:gd name="connsiteY0" fmla="*/ 0 h 5100386"/>
              <a:gd name="connsiteX1" fmla="*/ 6095760 w 6202680"/>
              <a:gd name="connsiteY1" fmla="*/ 7344 h 5100386"/>
              <a:gd name="connsiteX2" fmla="*/ 6195060 w 6202680"/>
              <a:gd name="connsiteY2" fmla="*/ 405103 h 5100386"/>
              <a:gd name="connsiteX3" fmla="*/ 6202680 w 6202680"/>
              <a:gd name="connsiteY3" fmla="*/ 4887805 h 5100386"/>
              <a:gd name="connsiteX4" fmla="*/ 6029718 w 6202680"/>
              <a:gd name="connsiteY4" fmla="*/ 5100386 h 5100386"/>
              <a:gd name="connsiteX5" fmla="*/ 0 w 6202680"/>
              <a:gd name="connsiteY5" fmla="*/ 5092992 h 5100386"/>
              <a:gd name="connsiteX6" fmla="*/ 1257300 w 6202680"/>
              <a:gd name="connsiteY6" fmla="*/ 0 h 5100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2680" h="5100386">
                <a:moveTo>
                  <a:pt x="1257300" y="0"/>
                </a:moveTo>
                <a:lnTo>
                  <a:pt x="6095760" y="7344"/>
                </a:lnTo>
                <a:cubicBezTo>
                  <a:pt x="6095840" y="91233"/>
                  <a:pt x="6233080" y="-109372"/>
                  <a:pt x="6195060" y="405103"/>
                </a:cubicBezTo>
                <a:lnTo>
                  <a:pt x="6202680" y="4887805"/>
                </a:lnTo>
                <a:cubicBezTo>
                  <a:pt x="6178893" y="4957445"/>
                  <a:pt x="6245819" y="5027085"/>
                  <a:pt x="6029718" y="5100386"/>
                </a:cubicBezTo>
                <a:lnTo>
                  <a:pt x="0" y="5092992"/>
                </a:lnTo>
                <a:lnTo>
                  <a:pt x="1257300" y="0"/>
                </a:lnTo>
                <a:close/>
              </a:path>
            </a:pathLst>
          </a:custGeom>
          <a:gradFill>
            <a:gsLst>
              <a:gs pos="25000">
                <a:srgbClr val="8215BD">
                  <a:alpha val="80000"/>
                </a:srgbClr>
              </a:gs>
              <a:gs pos="10000">
                <a:srgbClr val="400D7F"/>
              </a:gs>
              <a:gs pos="0">
                <a:srgbClr val="63197C"/>
              </a:gs>
              <a:gs pos="100000">
                <a:srgbClr val="FF16BC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535961" y="1126081"/>
            <a:ext cx="4036039" cy="239320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535961" y="3708136"/>
            <a:ext cx="6858000" cy="1025229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0ED99C5-B588-0845-873A-6D22A0E582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8" y="144466"/>
            <a:ext cx="684561" cy="66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4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+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80AA237-198B-BF48-8905-C3356F7E0E60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5961" y="1126081"/>
            <a:ext cx="4036039" cy="239320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961" y="3708136"/>
            <a:ext cx="6858000" cy="1025229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0ED99C5-B588-0845-873A-6D22A0E582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8" y="144466"/>
            <a:ext cx="684561" cy="66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87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+ Linear gradient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6B9C155-FF65-D04F-8775-2CCED208A743}"/>
              </a:ext>
            </a:extLst>
          </p:cNvPr>
          <p:cNvSpPr/>
          <p:nvPr userDrawn="1"/>
        </p:nvSpPr>
        <p:spPr>
          <a:xfrm>
            <a:off x="61200" y="48114"/>
            <a:ext cx="9021600" cy="5047272"/>
          </a:xfrm>
          <a:prstGeom prst="roundRect">
            <a:avLst>
              <a:gd name="adj" fmla="val 2501"/>
            </a:avLst>
          </a:prstGeom>
          <a:gradFill>
            <a:gsLst>
              <a:gs pos="25000">
                <a:srgbClr val="8215BD"/>
              </a:gs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821CC69C-F113-EC40-927E-10193211719D}"/>
              </a:ext>
            </a:extLst>
          </p:cNvPr>
          <p:cNvSpPr/>
          <p:nvPr userDrawn="1"/>
        </p:nvSpPr>
        <p:spPr>
          <a:xfrm>
            <a:off x="2880360" y="48115"/>
            <a:ext cx="6202680" cy="5047271"/>
          </a:xfrm>
          <a:custGeom>
            <a:avLst/>
            <a:gdLst>
              <a:gd name="connsiteX0" fmla="*/ 0 w 6392940"/>
              <a:gd name="connsiteY0" fmla="*/ 0 h 5047272"/>
              <a:gd name="connsiteX1" fmla="*/ 6392940 w 6392940"/>
              <a:gd name="connsiteY1" fmla="*/ 0 h 5047272"/>
              <a:gd name="connsiteX2" fmla="*/ 6392940 w 6392940"/>
              <a:gd name="connsiteY2" fmla="*/ 5047272 h 5047272"/>
              <a:gd name="connsiteX3" fmla="*/ 0 w 6392940"/>
              <a:gd name="connsiteY3" fmla="*/ 5047272 h 5047272"/>
              <a:gd name="connsiteX4" fmla="*/ 0 w 6392940"/>
              <a:gd name="connsiteY4" fmla="*/ 0 h 5047272"/>
              <a:gd name="connsiteX0" fmla="*/ 1325880 w 6392940"/>
              <a:gd name="connsiteY0" fmla="*/ 7620 h 5047272"/>
              <a:gd name="connsiteX1" fmla="*/ 6392940 w 6392940"/>
              <a:gd name="connsiteY1" fmla="*/ 0 h 5047272"/>
              <a:gd name="connsiteX2" fmla="*/ 6392940 w 6392940"/>
              <a:gd name="connsiteY2" fmla="*/ 5047272 h 5047272"/>
              <a:gd name="connsiteX3" fmla="*/ 0 w 6392940"/>
              <a:gd name="connsiteY3" fmla="*/ 5047272 h 5047272"/>
              <a:gd name="connsiteX4" fmla="*/ 1325880 w 6392940"/>
              <a:gd name="connsiteY4" fmla="*/ 7620 h 5047272"/>
              <a:gd name="connsiteX0" fmla="*/ 1447800 w 6392940"/>
              <a:gd name="connsiteY0" fmla="*/ 7620 h 5047272"/>
              <a:gd name="connsiteX1" fmla="*/ 6392940 w 6392940"/>
              <a:gd name="connsiteY1" fmla="*/ 0 h 5047272"/>
              <a:gd name="connsiteX2" fmla="*/ 6392940 w 6392940"/>
              <a:gd name="connsiteY2" fmla="*/ 5047272 h 5047272"/>
              <a:gd name="connsiteX3" fmla="*/ 0 w 6392940"/>
              <a:gd name="connsiteY3" fmla="*/ 5047272 h 5047272"/>
              <a:gd name="connsiteX4" fmla="*/ 1447800 w 6392940"/>
              <a:gd name="connsiteY4" fmla="*/ 7620 h 5047272"/>
              <a:gd name="connsiteX0" fmla="*/ 701040 w 5646180"/>
              <a:gd name="connsiteY0" fmla="*/ 7620 h 5062512"/>
              <a:gd name="connsiteX1" fmla="*/ 5646180 w 5646180"/>
              <a:gd name="connsiteY1" fmla="*/ 0 h 5062512"/>
              <a:gd name="connsiteX2" fmla="*/ 5646180 w 5646180"/>
              <a:gd name="connsiteY2" fmla="*/ 5047272 h 5062512"/>
              <a:gd name="connsiteX3" fmla="*/ 0 w 5646180"/>
              <a:gd name="connsiteY3" fmla="*/ 5062512 h 5062512"/>
              <a:gd name="connsiteX4" fmla="*/ 701040 w 5646180"/>
              <a:gd name="connsiteY4" fmla="*/ 7620 h 5062512"/>
              <a:gd name="connsiteX0" fmla="*/ 1257300 w 6202440"/>
              <a:gd name="connsiteY0" fmla="*/ 7620 h 5054892"/>
              <a:gd name="connsiteX1" fmla="*/ 6202440 w 6202440"/>
              <a:gd name="connsiteY1" fmla="*/ 0 h 5054892"/>
              <a:gd name="connsiteX2" fmla="*/ 6202440 w 6202440"/>
              <a:gd name="connsiteY2" fmla="*/ 5047272 h 5054892"/>
              <a:gd name="connsiteX3" fmla="*/ 0 w 6202440"/>
              <a:gd name="connsiteY3" fmla="*/ 5054892 h 5054892"/>
              <a:gd name="connsiteX4" fmla="*/ 1257300 w 6202440"/>
              <a:gd name="connsiteY4" fmla="*/ 7620 h 5054892"/>
              <a:gd name="connsiteX0" fmla="*/ 1630680 w 6202440"/>
              <a:gd name="connsiteY0" fmla="*/ 114300 h 5054892"/>
              <a:gd name="connsiteX1" fmla="*/ 6202440 w 6202440"/>
              <a:gd name="connsiteY1" fmla="*/ 0 h 5054892"/>
              <a:gd name="connsiteX2" fmla="*/ 6202440 w 6202440"/>
              <a:gd name="connsiteY2" fmla="*/ 5047272 h 5054892"/>
              <a:gd name="connsiteX3" fmla="*/ 0 w 6202440"/>
              <a:gd name="connsiteY3" fmla="*/ 5054892 h 5054892"/>
              <a:gd name="connsiteX4" fmla="*/ 1630680 w 6202440"/>
              <a:gd name="connsiteY4" fmla="*/ 114300 h 5054892"/>
              <a:gd name="connsiteX0" fmla="*/ 1257300 w 6202440"/>
              <a:gd name="connsiteY0" fmla="*/ 0 h 5092992"/>
              <a:gd name="connsiteX1" fmla="*/ 6202440 w 6202440"/>
              <a:gd name="connsiteY1" fmla="*/ 38100 h 5092992"/>
              <a:gd name="connsiteX2" fmla="*/ 6202440 w 6202440"/>
              <a:gd name="connsiteY2" fmla="*/ 5085372 h 5092992"/>
              <a:gd name="connsiteX3" fmla="*/ 0 w 6202440"/>
              <a:gd name="connsiteY3" fmla="*/ 5092992 h 5092992"/>
              <a:gd name="connsiteX4" fmla="*/ 1257300 w 6202440"/>
              <a:gd name="connsiteY4" fmla="*/ 0 h 5092992"/>
              <a:gd name="connsiteX0" fmla="*/ 1257300 w 6202440"/>
              <a:gd name="connsiteY0" fmla="*/ 0 h 5092992"/>
              <a:gd name="connsiteX1" fmla="*/ 6095760 w 6202440"/>
              <a:gd name="connsiteY1" fmla="*/ 7344 h 5092992"/>
              <a:gd name="connsiteX2" fmla="*/ 6202440 w 6202440"/>
              <a:gd name="connsiteY2" fmla="*/ 5085372 h 5092992"/>
              <a:gd name="connsiteX3" fmla="*/ 0 w 6202440"/>
              <a:gd name="connsiteY3" fmla="*/ 5092992 h 5092992"/>
              <a:gd name="connsiteX4" fmla="*/ 1257300 w 6202440"/>
              <a:gd name="connsiteY4" fmla="*/ 0 h 5092992"/>
              <a:gd name="connsiteX0" fmla="*/ 1257300 w 6156720"/>
              <a:gd name="connsiteY0" fmla="*/ 0 h 5093062"/>
              <a:gd name="connsiteX1" fmla="*/ 6095760 w 6156720"/>
              <a:gd name="connsiteY1" fmla="*/ 7344 h 5093062"/>
              <a:gd name="connsiteX2" fmla="*/ 6156720 w 6156720"/>
              <a:gd name="connsiteY2" fmla="*/ 5093062 h 5093062"/>
              <a:gd name="connsiteX3" fmla="*/ 0 w 6156720"/>
              <a:gd name="connsiteY3" fmla="*/ 5092992 h 5093062"/>
              <a:gd name="connsiteX4" fmla="*/ 1257300 w 6156720"/>
              <a:gd name="connsiteY4" fmla="*/ 0 h 5093062"/>
              <a:gd name="connsiteX0" fmla="*/ 1257300 w 6156720"/>
              <a:gd name="connsiteY0" fmla="*/ 0 h 5093062"/>
              <a:gd name="connsiteX1" fmla="*/ 6095760 w 6156720"/>
              <a:gd name="connsiteY1" fmla="*/ 7344 h 5093062"/>
              <a:gd name="connsiteX2" fmla="*/ 6149340 w 6156720"/>
              <a:gd name="connsiteY2" fmla="*/ 4926250 h 5093062"/>
              <a:gd name="connsiteX3" fmla="*/ 6156720 w 6156720"/>
              <a:gd name="connsiteY3" fmla="*/ 5093062 h 5093062"/>
              <a:gd name="connsiteX4" fmla="*/ 0 w 6156720"/>
              <a:gd name="connsiteY4" fmla="*/ 5092992 h 5093062"/>
              <a:gd name="connsiteX5" fmla="*/ 1257300 w 6156720"/>
              <a:gd name="connsiteY5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202680 w 6202680"/>
              <a:gd name="connsiteY2" fmla="*/ 4887805 h 5093062"/>
              <a:gd name="connsiteX3" fmla="*/ 6156720 w 6202680"/>
              <a:gd name="connsiteY3" fmla="*/ 5093062 h 5093062"/>
              <a:gd name="connsiteX4" fmla="*/ 0 w 6202680"/>
              <a:gd name="connsiteY4" fmla="*/ 5092992 h 5093062"/>
              <a:gd name="connsiteX5" fmla="*/ 1257300 w 6202680"/>
              <a:gd name="connsiteY5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096000 w 6202680"/>
              <a:gd name="connsiteY2" fmla="*/ 259011 h 5093062"/>
              <a:gd name="connsiteX3" fmla="*/ 6202680 w 6202680"/>
              <a:gd name="connsiteY3" fmla="*/ 4887805 h 5093062"/>
              <a:gd name="connsiteX4" fmla="*/ 6156720 w 6202680"/>
              <a:gd name="connsiteY4" fmla="*/ 5093062 h 5093062"/>
              <a:gd name="connsiteX5" fmla="*/ 0 w 6202680"/>
              <a:gd name="connsiteY5" fmla="*/ 5092992 h 5093062"/>
              <a:gd name="connsiteX6" fmla="*/ 1257300 w 6202680"/>
              <a:gd name="connsiteY6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096000 w 6202680"/>
              <a:gd name="connsiteY2" fmla="*/ 259011 h 5093062"/>
              <a:gd name="connsiteX3" fmla="*/ 6202680 w 6202680"/>
              <a:gd name="connsiteY3" fmla="*/ 4887805 h 5093062"/>
              <a:gd name="connsiteX4" fmla="*/ 6156720 w 6202680"/>
              <a:gd name="connsiteY4" fmla="*/ 5093062 h 5093062"/>
              <a:gd name="connsiteX5" fmla="*/ 0 w 6202680"/>
              <a:gd name="connsiteY5" fmla="*/ 5092992 h 5093062"/>
              <a:gd name="connsiteX6" fmla="*/ 1257300 w 6202680"/>
              <a:gd name="connsiteY6" fmla="*/ 0 h 5093062"/>
              <a:gd name="connsiteX0" fmla="*/ 1257300 w 6240925"/>
              <a:gd name="connsiteY0" fmla="*/ 0 h 5093062"/>
              <a:gd name="connsiteX1" fmla="*/ 6095760 w 6240925"/>
              <a:gd name="connsiteY1" fmla="*/ 7344 h 5093062"/>
              <a:gd name="connsiteX2" fmla="*/ 6195060 w 6240925"/>
              <a:gd name="connsiteY2" fmla="*/ 405103 h 5093062"/>
              <a:gd name="connsiteX3" fmla="*/ 6202680 w 6240925"/>
              <a:gd name="connsiteY3" fmla="*/ 4887805 h 5093062"/>
              <a:gd name="connsiteX4" fmla="*/ 6156720 w 6240925"/>
              <a:gd name="connsiteY4" fmla="*/ 5093062 h 5093062"/>
              <a:gd name="connsiteX5" fmla="*/ 0 w 6240925"/>
              <a:gd name="connsiteY5" fmla="*/ 5092992 h 5093062"/>
              <a:gd name="connsiteX6" fmla="*/ 1257300 w 6240925"/>
              <a:gd name="connsiteY6" fmla="*/ 0 h 5093062"/>
              <a:gd name="connsiteX0" fmla="*/ 1257300 w 6202680"/>
              <a:gd name="connsiteY0" fmla="*/ 0 h 5093062"/>
              <a:gd name="connsiteX1" fmla="*/ 6095760 w 6202680"/>
              <a:gd name="connsiteY1" fmla="*/ 7344 h 5093062"/>
              <a:gd name="connsiteX2" fmla="*/ 6195060 w 6202680"/>
              <a:gd name="connsiteY2" fmla="*/ 405103 h 5093062"/>
              <a:gd name="connsiteX3" fmla="*/ 6202680 w 6202680"/>
              <a:gd name="connsiteY3" fmla="*/ 4887805 h 5093062"/>
              <a:gd name="connsiteX4" fmla="*/ 6156720 w 6202680"/>
              <a:gd name="connsiteY4" fmla="*/ 5093062 h 5093062"/>
              <a:gd name="connsiteX5" fmla="*/ 0 w 6202680"/>
              <a:gd name="connsiteY5" fmla="*/ 5092992 h 5093062"/>
              <a:gd name="connsiteX6" fmla="*/ 1257300 w 6202680"/>
              <a:gd name="connsiteY6" fmla="*/ 0 h 5093062"/>
              <a:gd name="connsiteX0" fmla="*/ 1257300 w 6202680"/>
              <a:gd name="connsiteY0" fmla="*/ 0 h 5096724"/>
              <a:gd name="connsiteX1" fmla="*/ 6095760 w 6202680"/>
              <a:gd name="connsiteY1" fmla="*/ 7344 h 5096724"/>
              <a:gd name="connsiteX2" fmla="*/ 6195060 w 6202680"/>
              <a:gd name="connsiteY2" fmla="*/ 405103 h 5096724"/>
              <a:gd name="connsiteX3" fmla="*/ 6202680 w 6202680"/>
              <a:gd name="connsiteY3" fmla="*/ 4887805 h 5096724"/>
              <a:gd name="connsiteX4" fmla="*/ 6131320 w 6202680"/>
              <a:gd name="connsiteY4" fmla="*/ 5096724 h 5096724"/>
              <a:gd name="connsiteX5" fmla="*/ 0 w 6202680"/>
              <a:gd name="connsiteY5" fmla="*/ 5092992 h 5096724"/>
              <a:gd name="connsiteX6" fmla="*/ 1257300 w 6202680"/>
              <a:gd name="connsiteY6" fmla="*/ 0 h 5096724"/>
              <a:gd name="connsiteX0" fmla="*/ 1257300 w 6202680"/>
              <a:gd name="connsiteY0" fmla="*/ 0 h 5096724"/>
              <a:gd name="connsiteX1" fmla="*/ 6095760 w 6202680"/>
              <a:gd name="connsiteY1" fmla="*/ 7344 h 5096724"/>
              <a:gd name="connsiteX2" fmla="*/ 6195060 w 6202680"/>
              <a:gd name="connsiteY2" fmla="*/ 405103 h 5096724"/>
              <a:gd name="connsiteX3" fmla="*/ 6202680 w 6202680"/>
              <a:gd name="connsiteY3" fmla="*/ 4887805 h 5096724"/>
              <a:gd name="connsiteX4" fmla="*/ 6131320 w 6202680"/>
              <a:gd name="connsiteY4" fmla="*/ 5096724 h 5096724"/>
              <a:gd name="connsiteX5" fmla="*/ 0 w 6202680"/>
              <a:gd name="connsiteY5" fmla="*/ 5092992 h 5096724"/>
              <a:gd name="connsiteX6" fmla="*/ 1257300 w 6202680"/>
              <a:gd name="connsiteY6" fmla="*/ 0 h 5096724"/>
              <a:gd name="connsiteX0" fmla="*/ 1257300 w 6202680"/>
              <a:gd name="connsiteY0" fmla="*/ 0 h 5100385"/>
              <a:gd name="connsiteX1" fmla="*/ 6095760 w 6202680"/>
              <a:gd name="connsiteY1" fmla="*/ 7344 h 5100385"/>
              <a:gd name="connsiteX2" fmla="*/ 6195060 w 6202680"/>
              <a:gd name="connsiteY2" fmla="*/ 405103 h 5100385"/>
              <a:gd name="connsiteX3" fmla="*/ 6202680 w 6202680"/>
              <a:gd name="connsiteY3" fmla="*/ 4887805 h 5100385"/>
              <a:gd name="connsiteX4" fmla="*/ 6116805 w 6202680"/>
              <a:gd name="connsiteY4" fmla="*/ 5100385 h 5100385"/>
              <a:gd name="connsiteX5" fmla="*/ 0 w 6202680"/>
              <a:gd name="connsiteY5" fmla="*/ 5092992 h 5100385"/>
              <a:gd name="connsiteX6" fmla="*/ 1257300 w 6202680"/>
              <a:gd name="connsiteY6" fmla="*/ 0 h 5100385"/>
              <a:gd name="connsiteX0" fmla="*/ 1257300 w 6202680"/>
              <a:gd name="connsiteY0" fmla="*/ 0 h 5104047"/>
              <a:gd name="connsiteX1" fmla="*/ 6095760 w 6202680"/>
              <a:gd name="connsiteY1" fmla="*/ 7344 h 5104047"/>
              <a:gd name="connsiteX2" fmla="*/ 6195060 w 6202680"/>
              <a:gd name="connsiteY2" fmla="*/ 405103 h 5104047"/>
              <a:gd name="connsiteX3" fmla="*/ 6202680 w 6202680"/>
              <a:gd name="connsiteY3" fmla="*/ 4887805 h 5104047"/>
              <a:gd name="connsiteX4" fmla="*/ 6044233 w 6202680"/>
              <a:gd name="connsiteY4" fmla="*/ 5104047 h 5104047"/>
              <a:gd name="connsiteX5" fmla="*/ 0 w 6202680"/>
              <a:gd name="connsiteY5" fmla="*/ 5092992 h 5104047"/>
              <a:gd name="connsiteX6" fmla="*/ 1257300 w 6202680"/>
              <a:gd name="connsiteY6" fmla="*/ 0 h 5104047"/>
              <a:gd name="connsiteX0" fmla="*/ 1257300 w 6202680"/>
              <a:gd name="connsiteY0" fmla="*/ 0 h 5104047"/>
              <a:gd name="connsiteX1" fmla="*/ 6095760 w 6202680"/>
              <a:gd name="connsiteY1" fmla="*/ 7344 h 5104047"/>
              <a:gd name="connsiteX2" fmla="*/ 6195060 w 6202680"/>
              <a:gd name="connsiteY2" fmla="*/ 405103 h 5104047"/>
              <a:gd name="connsiteX3" fmla="*/ 6202680 w 6202680"/>
              <a:gd name="connsiteY3" fmla="*/ 4887805 h 5104047"/>
              <a:gd name="connsiteX4" fmla="*/ 6044233 w 6202680"/>
              <a:gd name="connsiteY4" fmla="*/ 5104047 h 5104047"/>
              <a:gd name="connsiteX5" fmla="*/ 0 w 6202680"/>
              <a:gd name="connsiteY5" fmla="*/ 5092992 h 5104047"/>
              <a:gd name="connsiteX6" fmla="*/ 1257300 w 6202680"/>
              <a:gd name="connsiteY6" fmla="*/ 0 h 5104047"/>
              <a:gd name="connsiteX0" fmla="*/ 1257300 w 6202680"/>
              <a:gd name="connsiteY0" fmla="*/ 0 h 5100386"/>
              <a:gd name="connsiteX1" fmla="*/ 6095760 w 6202680"/>
              <a:gd name="connsiteY1" fmla="*/ 7344 h 5100386"/>
              <a:gd name="connsiteX2" fmla="*/ 6195060 w 6202680"/>
              <a:gd name="connsiteY2" fmla="*/ 405103 h 5100386"/>
              <a:gd name="connsiteX3" fmla="*/ 6202680 w 6202680"/>
              <a:gd name="connsiteY3" fmla="*/ 4887805 h 5100386"/>
              <a:gd name="connsiteX4" fmla="*/ 6029718 w 6202680"/>
              <a:gd name="connsiteY4" fmla="*/ 5100386 h 5100386"/>
              <a:gd name="connsiteX5" fmla="*/ 0 w 6202680"/>
              <a:gd name="connsiteY5" fmla="*/ 5092992 h 5100386"/>
              <a:gd name="connsiteX6" fmla="*/ 1257300 w 6202680"/>
              <a:gd name="connsiteY6" fmla="*/ 0 h 5100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2680" h="5100386">
                <a:moveTo>
                  <a:pt x="1257300" y="0"/>
                </a:moveTo>
                <a:lnTo>
                  <a:pt x="6095760" y="7344"/>
                </a:lnTo>
                <a:cubicBezTo>
                  <a:pt x="6095840" y="91233"/>
                  <a:pt x="6233080" y="-109372"/>
                  <a:pt x="6195060" y="405103"/>
                </a:cubicBezTo>
                <a:lnTo>
                  <a:pt x="6202680" y="4887805"/>
                </a:lnTo>
                <a:cubicBezTo>
                  <a:pt x="6178893" y="4957445"/>
                  <a:pt x="6245819" y="5027085"/>
                  <a:pt x="6029718" y="5100386"/>
                </a:cubicBezTo>
                <a:lnTo>
                  <a:pt x="0" y="5092992"/>
                </a:lnTo>
                <a:lnTo>
                  <a:pt x="1257300" y="0"/>
                </a:lnTo>
                <a:close/>
              </a:path>
            </a:pathLst>
          </a:custGeom>
          <a:gradFill>
            <a:gsLst>
              <a:gs pos="25000">
                <a:srgbClr val="8215BD">
                  <a:alpha val="80000"/>
                </a:srgbClr>
              </a:gs>
              <a:gs pos="10000">
                <a:srgbClr val="400D7F"/>
              </a:gs>
              <a:gs pos="0">
                <a:srgbClr val="63197C"/>
              </a:gs>
              <a:gs pos="100000">
                <a:srgbClr val="FF16BC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535961" y="1126081"/>
            <a:ext cx="4036039" cy="239320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535961" y="3708136"/>
            <a:ext cx="6858000" cy="1025229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0ED99C5-B588-0845-873A-6D22A0E582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75128" y="144466"/>
            <a:ext cx="684561" cy="66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40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olor background and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EF7B5D-BE84-1747-8808-420940174B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25000">
                <a:srgbClr val="8215BD"/>
              </a:gs>
              <a:gs pos="3000">
                <a:srgbClr val="4F14BE"/>
              </a:gs>
              <a:gs pos="100000">
                <a:srgbClr val="FF16BC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926ABF-0059-CF4B-A426-F8F81B57A3EE}"/>
              </a:ext>
            </a:extLst>
          </p:cNvPr>
          <p:cNvSpPr/>
          <p:nvPr userDrawn="1"/>
        </p:nvSpPr>
        <p:spPr>
          <a:xfrm>
            <a:off x="-850" y="0"/>
            <a:ext cx="9144850" cy="5143500"/>
          </a:xfrm>
          <a:custGeom>
            <a:avLst/>
            <a:gdLst>
              <a:gd name="connsiteX0" fmla="*/ 0 w 7891200"/>
              <a:gd name="connsiteY0" fmla="*/ 0 h 5143500"/>
              <a:gd name="connsiteX1" fmla="*/ 7891200 w 7891200"/>
              <a:gd name="connsiteY1" fmla="*/ 0 h 5143500"/>
              <a:gd name="connsiteX2" fmla="*/ 7891200 w 7891200"/>
              <a:gd name="connsiteY2" fmla="*/ 5143500 h 5143500"/>
              <a:gd name="connsiteX3" fmla="*/ 0 w 7891200"/>
              <a:gd name="connsiteY3" fmla="*/ 5143500 h 5143500"/>
              <a:gd name="connsiteX4" fmla="*/ 0 w 78912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1252800 w 91440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324000 w 9144000"/>
              <a:gd name="connsiteY4" fmla="*/ 3787200 h 5143500"/>
              <a:gd name="connsiteX5" fmla="*/ 1252800 w 9144000"/>
              <a:gd name="connsiteY5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252800 w 9144000"/>
              <a:gd name="connsiteY5" fmla="*/ 0 h 5143500"/>
              <a:gd name="connsiteX0" fmla="*/ 1519200 w 9144000"/>
              <a:gd name="connsiteY0" fmla="*/ 720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519200 w 9144000"/>
              <a:gd name="connsiteY5" fmla="*/ 7200 h 5143500"/>
              <a:gd name="connsiteX0" fmla="*/ 15264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526400 w 9151200"/>
              <a:gd name="connsiteY5" fmla="*/ 7200 h 5143500"/>
              <a:gd name="connsiteX0" fmla="*/ 1353600 w 9151200"/>
              <a:gd name="connsiteY0" fmla="*/ 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353600 w 9151200"/>
              <a:gd name="connsiteY5" fmla="*/ 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195200 w 9151200"/>
              <a:gd name="connsiteY5" fmla="*/ 720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672800 h 5143500"/>
              <a:gd name="connsiteX5" fmla="*/ 1195200 w 915120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4679150 h 5143500"/>
              <a:gd name="connsiteX5" fmla="*/ 1188850 w 9144850"/>
              <a:gd name="connsiteY5" fmla="*/ 72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850" h="5143500">
                <a:moveTo>
                  <a:pt x="1188850" y="7200"/>
                </a:moveTo>
                <a:lnTo>
                  <a:pt x="9144850" y="0"/>
                </a:lnTo>
                <a:lnTo>
                  <a:pt x="9144850" y="5143500"/>
                </a:lnTo>
                <a:lnTo>
                  <a:pt x="850" y="5143500"/>
                </a:lnTo>
                <a:cubicBezTo>
                  <a:pt x="567" y="4988717"/>
                  <a:pt x="283" y="4833933"/>
                  <a:pt x="0" y="4679150"/>
                </a:cubicBezTo>
                <a:lnTo>
                  <a:pt x="1188850" y="7200"/>
                </a:lnTo>
                <a:close/>
              </a:path>
            </a:pathLst>
          </a:custGeom>
          <a:gradFill>
            <a:gsLst>
              <a:gs pos="25000">
                <a:srgbClr val="8215BD">
                  <a:alpha val="80000"/>
                </a:srgbClr>
              </a:gs>
              <a:gs pos="10000">
                <a:srgbClr val="400D7F"/>
              </a:gs>
              <a:gs pos="0">
                <a:srgbClr val="63197C"/>
              </a:gs>
              <a:gs pos="100000">
                <a:srgbClr val="FF16BC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34BFF57-B8EC-FC4A-A09F-D0D3A43C7A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8495" y="156182"/>
            <a:ext cx="684561" cy="666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421667" y="603559"/>
            <a:ext cx="7437974" cy="525295"/>
          </a:xfrm>
        </p:spPr>
        <p:txBody>
          <a:bodyPr anchor="ctr"/>
          <a:lstStyle>
            <a:lvl1pPr>
              <a:defRPr b="1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1421547" y="1275411"/>
            <a:ext cx="7438143" cy="3256900"/>
          </a:xfrm>
        </p:spPr>
        <p:txBody>
          <a:bodyPr anchor="t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80F36D7-E360-B14D-A607-F00398D7D0B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t>6/29/2026</a:t>
            </a:fld>
            <a:endParaRPr lang="en-GB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BEBFA9-61C4-1A47-98C5-BD676687E806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959FDAD-1F73-A540-925E-ED3A15F9650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025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color background and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EF7B5D-BE84-1747-8808-420940174B4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28000">
                <a:srgbClr val="8215BD"/>
              </a:gs>
              <a:gs pos="3000">
                <a:srgbClr val="4F14BE"/>
              </a:gs>
              <a:gs pos="76000">
                <a:srgbClr val="FF16BC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926ABF-0059-CF4B-A426-F8F81B57A3EE}"/>
              </a:ext>
            </a:extLst>
          </p:cNvPr>
          <p:cNvSpPr/>
          <p:nvPr userDrawn="1"/>
        </p:nvSpPr>
        <p:spPr>
          <a:xfrm>
            <a:off x="0" y="-6823"/>
            <a:ext cx="9144850" cy="5150323"/>
          </a:xfrm>
          <a:custGeom>
            <a:avLst/>
            <a:gdLst>
              <a:gd name="connsiteX0" fmla="*/ 0 w 7891200"/>
              <a:gd name="connsiteY0" fmla="*/ 0 h 5143500"/>
              <a:gd name="connsiteX1" fmla="*/ 7891200 w 7891200"/>
              <a:gd name="connsiteY1" fmla="*/ 0 h 5143500"/>
              <a:gd name="connsiteX2" fmla="*/ 7891200 w 7891200"/>
              <a:gd name="connsiteY2" fmla="*/ 5143500 h 5143500"/>
              <a:gd name="connsiteX3" fmla="*/ 0 w 7891200"/>
              <a:gd name="connsiteY3" fmla="*/ 5143500 h 5143500"/>
              <a:gd name="connsiteX4" fmla="*/ 0 w 78912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1252800 w 9144000"/>
              <a:gd name="connsiteY4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324000 w 9144000"/>
              <a:gd name="connsiteY4" fmla="*/ 3787200 h 5143500"/>
              <a:gd name="connsiteX5" fmla="*/ 1252800 w 9144000"/>
              <a:gd name="connsiteY5" fmla="*/ 0 h 5143500"/>
              <a:gd name="connsiteX0" fmla="*/ 1252800 w 9144000"/>
              <a:gd name="connsiteY0" fmla="*/ 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252800 w 9144000"/>
              <a:gd name="connsiteY5" fmla="*/ 0 h 5143500"/>
              <a:gd name="connsiteX0" fmla="*/ 1519200 w 9144000"/>
              <a:gd name="connsiteY0" fmla="*/ 7200 h 5143500"/>
              <a:gd name="connsiteX1" fmla="*/ 9144000 w 9144000"/>
              <a:gd name="connsiteY1" fmla="*/ 0 h 5143500"/>
              <a:gd name="connsiteX2" fmla="*/ 9144000 w 9144000"/>
              <a:gd name="connsiteY2" fmla="*/ 5143500 h 5143500"/>
              <a:gd name="connsiteX3" fmla="*/ 0 w 9144000"/>
              <a:gd name="connsiteY3" fmla="*/ 5143500 h 5143500"/>
              <a:gd name="connsiteX4" fmla="*/ 0 w 9144000"/>
              <a:gd name="connsiteY4" fmla="*/ 3873600 h 5143500"/>
              <a:gd name="connsiteX5" fmla="*/ 1519200 w 9144000"/>
              <a:gd name="connsiteY5" fmla="*/ 7200 h 5143500"/>
              <a:gd name="connsiteX0" fmla="*/ 15264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526400 w 9151200"/>
              <a:gd name="connsiteY5" fmla="*/ 7200 h 5143500"/>
              <a:gd name="connsiteX0" fmla="*/ 1353600 w 9151200"/>
              <a:gd name="connsiteY0" fmla="*/ 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353600 w 9151200"/>
              <a:gd name="connsiteY5" fmla="*/ 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384800 h 5143500"/>
              <a:gd name="connsiteX5" fmla="*/ 1195200 w 9151200"/>
              <a:gd name="connsiteY5" fmla="*/ 7200 h 5143500"/>
              <a:gd name="connsiteX0" fmla="*/ 1195200 w 9151200"/>
              <a:gd name="connsiteY0" fmla="*/ 7200 h 5143500"/>
              <a:gd name="connsiteX1" fmla="*/ 9151200 w 9151200"/>
              <a:gd name="connsiteY1" fmla="*/ 0 h 5143500"/>
              <a:gd name="connsiteX2" fmla="*/ 9151200 w 9151200"/>
              <a:gd name="connsiteY2" fmla="*/ 5143500 h 5143500"/>
              <a:gd name="connsiteX3" fmla="*/ 7200 w 9151200"/>
              <a:gd name="connsiteY3" fmla="*/ 5143500 h 5143500"/>
              <a:gd name="connsiteX4" fmla="*/ 0 w 9151200"/>
              <a:gd name="connsiteY4" fmla="*/ 4672800 h 5143500"/>
              <a:gd name="connsiteX5" fmla="*/ 1195200 w 9151200"/>
              <a:gd name="connsiteY5" fmla="*/ 7200 h 5143500"/>
              <a:gd name="connsiteX0" fmla="*/ 1188850 w 9144850"/>
              <a:gd name="connsiteY0" fmla="*/ 7200 h 5143500"/>
              <a:gd name="connsiteX1" fmla="*/ 9144850 w 9144850"/>
              <a:gd name="connsiteY1" fmla="*/ 0 h 5143500"/>
              <a:gd name="connsiteX2" fmla="*/ 9144850 w 9144850"/>
              <a:gd name="connsiteY2" fmla="*/ 5143500 h 5143500"/>
              <a:gd name="connsiteX3" fmla="*/ 850 w 9144850"/>
              <a:gd name="connsiteY3" fmla="*/ 5143500 h 5143500"/>
              <a:gd name="connsiteX4" fmla="*/ 0 w 9144850"/>
              <a:gd name="connsiteY4" fmla="*/ 4679150 h 5143500"/>
              <a:gd name="connsiteX5" fmla="*/ 1188850 w 9144850"/>
              <a:gd name="connsiteY5" fmla="*/ 72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850" h="5143500">
                <a:moveTo>
                  <a:pt x="1188850" y="7200"/>
                </a:moveTo>
                <a:lnTo>
                  <a:pt x="9144850" y="0"/>
                </a:lnTo>
                <a:lnTo>
                  <a:pt x="9144850" y="5143500"/>
                </a:lnTo>
                <a:lnTo>
                  <a:pt x="850" y="5143500"/>
                </a:lnTo>
                <a:cubicBezTo>
                  <a:pt x="567" y="4988717"/>
                  <a:pt x="283" y="4833933"/>
                  <a:pt x="0" y="4679150"/>
                </a:cubicBezTo>
                <a:lnTo>
                  <a:pt x="1188850" y="7200"/>
                </a:lnTo>
                <a:close/>
              </a:path>
            </a:pathLst>
          </a:custGeom>
          <a:gradFill>
            <a:gsLst>
              <a:gs pos="5000">
                <a:schemeClr val="bg1">
                  <a:lumMod val="33000"/>
                </a:schemeClr>
              </a:gs>
              <a:gs pos="0">
                <a:schemeClr val="bg2">
                  <a:lumMod val="30000"/>
                </a:schemeClr>
              </a:gs>
              <a:gs pos="0">
                <a:schemeClr val="tx1"/>
              </a:gs>
              <a:gs pos="14000">
                <a:schemeClr val="bg1"/>
              </a:gs>
            </a:gsLst>
            <a:lin ang="10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066DEF0D-239B-034A-9F0C-A3881FECB0EE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5288933" y="-6823"/>
            <a:ext cx="3855492" cy="5150323"/>
          </a:xfrm>
          <a:custGeom>
            <a:avLst/>
            <a:gdLst>
              <a:gd name="connsiteX0" fmla="*/ 0 w 3364173"/>
              <a:gd name="connsiteY0" fmla="*/ 5143499 h 5143499"/>
              <a:gd name="connsiteX1" fmla="*/ 841043 w 3364173"/>
              <a:gd name="connsiteY1" fmla="*/ 0 h 5143499"/>
              <a:gd name="connsiteX2" fmla="*/ 3364173 w 3364173"/>
              <a:gd name="connsiteY2" fmla="*/ 0 h 5143499"/>
              <a:gd name="connsiteX3" fmla="*/ 2523130 w 3364173"/>
              <a:gd name="connsiteY3" fmla="*/ 5143499 h 5143499"/>
              <a:gd name="connsiteX4" fmla="*/ 0 w 3364173"/>
              <a:gd name="connsiteY4" fmla="*/ 5143499 h 5143499"/>
              <a:gd name="connsiteX0" fmla="*/ 0 w 3364173"/>
              <a:gd name="connsiteY0" fmla="*/ 5143499 h 5143499"/>
              <a:gd name="connsiteX1" fmla="*/ 841043 w 3364173"/>
              <a:gd name="connsiteY1" fmla="*/ 0 h 5143499"/>
              <a:gd name="connsiteX2" fmla="*/ 3364173 w 3364173"/>
              <a:gd name="connsiteY2" fmla="*/ 0 h 5143499"/>
              <a:gd name="connsiteX3" fmla="*/ 3362467 w 3364173"/>
              <a:gd name="connsiteY3" fmla="*/ 5136675 h 5143499"/>
              <a:gd name="connsiteX4" fmla="*/ 0 w 3364173"/>
              <a:gd name="connsiteY4" fmla="*/ 5143499 h 5143499"/>
              <a:gd name="connsiteX0" fmla="*/ 0 w 3855492"/>
              <a:gd name="connsiteY0" fmla="*/ 5150323 h 5150323"/>
              <a:gd name="connsiteX1" fmla="*/ 1332362 w 3855492"/>
              <a:gd name="connsiteY1" fmla="*/ 0 h 5150323"/>
              <a:gd name="connsiteX2" fmla="*/ 3855492 w 3855492"/>
              <a:gd name="connsiteY2" fmla="*/ 0 h 5150323"/>
              <a:gd name="connsiteX3" fmla="*/ 3853786 w 3855492"/>
              <a:gd name="connsiteY3" fmla="*/ 5136675 h 5150323"/>
              <a:gd name="connsiteX4" fmla="*/ 0 w 3855492"/>
              <a:gd name="connsiteY4" fmla="*/ 5150323 h 515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5492" h="5150323">
                <a:moveTo>
                  <a:pt x="0" y="5150323"/>
                </a:moveTo>
                <a:lnTo>
                  <a:pt x="1332362" y="0"/>
                </a:lnTo>
                <a:lnTo>
                  <a:pt x="3855492" y="0"/>
                </a:lnTo>
                <a:cubicBezTo>
                  <a:pt x="3854923" y="1712225"/>
                  <a:pt x="3854355" y="3424450"/>
                  <a:pt x="3853786" y="5136675"/>
                </a:cubicBezTo>
                <a:lnTo>
                  <a:pt x="0" y="5150323"/>
                </a:lnTo>
                <a:close/>
              </a:path>
            </a:pathLst>
          </a:custGeom>
          <a:gradFill>
            <a:gsLst>
              <a:gs pos="81000">
                <a:schemeClr val="accent2"/>
              </a:gs>
              <a:gs pos="0">
                <a:schemeClr val="bg2">
                  <a:lumMod val="30000"/>
                </a:schemeClr>
              </a:gs>
              <a:gs pos="18000">
                <a:schemeClr val="tx2"/>
              </a:gs>
              <a:gs pos="94000">
                <a:schemeClr val="accent2"/>
              </a:gs>
            </a:gsLst>
            <a:lin ang="1020000" scaled="0"/>
          </a:gradFill>
        </p:spPr>
        <p:txBody>
          <a:bodyPr anchor="t"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icon to add picture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34BFF57-B8EC-FC4A-A09F-D0D3A43C7A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8495" y="156182"/>
            <a:ext cx="684561" cy="666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421668" y="603559"/>
            <a:ext cx="3867266" cy="525295"/>
          </a:xfrm>
        </p:spPr>
        <p:txBody>
          <a:bodyPr anchor="ctr"/>
          <a:lstStyle>
            <a:lvl1pPr>
              <a:defRPr b="1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H1. Open Sans Bold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1421548" y="1275411"/>
            <a:ext cx="3867385" cy="3256900"/>
          </a:xfrm>
        </p:spPr>
        <p:txBody>
          <a:bodyPr anchor="t">
            <a:normAutofit/>
          </a:bodyPr>
          <a:lstStyle>
            <a:lvl1pPr>
              <a:defRPr sz="11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9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800" b="0" i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215ECDF-9D66-F64E-BDCB-C6C2E8F5BEC4}"/>
              </a:ext>
            </a:extLst>
          </p:cNvPr>
          <p:cNvSpPr txBox="1">
            <a:spLocks/>
          </p:cNvSpPr>
          <p:nvPr userDrawn="1"/>
        </p:nvSpPr>
        <p:spPr>
          <a:xfrm>
            <a:off x="244446" y="738279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80F36D7-E360-B14D-A607-F00398D7D0B0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5939954-6198-9748-A116-85D43C9913BA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5BEBFA9-61C4-1A47-98C5-BD676687E806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959FDAD-1F73-A540-925E-ED3A15F96505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52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4447" y="235424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447" y="852928"/>
            <a:ext cx="8615243" cy="3733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776" y="4713474"/>
            <a:ext cx="21911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2DA5B71-8377-274D-9644-072F68C25E48}" type="datetime1">
              <a:t>6/29/2026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27350" y="4713474"/>
            <a:ext cx="59323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CONFIDENTIAL | Presentation name / Author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4447" y="4713474"/>
            <a:ext cx="32032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1C54245A-C428-B540-8798-C3DF95632D8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E9540DB-44EF-ED4E-B287-1D96D3A599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8175129" y="133025"/>
            <a:ext cx="684560" cy="666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290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0" r:id="rId2"/>
    <p:sldLayoutId id="2147483688" r:id="rId3"/>
    <p:sldLayoutId id="2147483699" r:id="rId4"/>
    <p:sldLayoutId id="2147483700" r:id="rId5"/>
    <p:sldLayoutId id="2147483661" r:id="rId6"/>
    <p:sldLayoutId id="2147483689" r:id="rId7"/>
    <p:sldLayoutId id="2147483690" r:id="rId8"/>
    <p:sldLayoutId id="2147483701" r:id="rId9"/>
    <p:sldLayoutId id="2147483691" r:id="rId10"/>
    <p:sldLayoutId id="2147483669" r:id="rId11"/>
    <p:sldLayoutId id="2147483702" r:id="rId12"/>
    <p:sldLayoutId id="2147483672" r:id="rId13"/>
    <p:sldLayoutId id="2147483664" r:id="rId14"/>
    <p:sldLayoutId id="2147483665" r:id="rId15"/>
    <p:sldLayoutId id="2147483679" r:id="rId16"/>
    <p:sldLayoutId id="2147483677" r:id="rId17"/>
    <p:sldLayoutId id="2147483678" r:id="rId18"/>
    <p:sldLayoutId id="2147483694" r:id="rId19"/>
    <p:sldLayoutId id="2147483666" r:id="rId20"/>
    <p:sldLayoutId id="2147483667" r:id="rId21"/>
    <p:sldLayoutId id="2147483674" r:id="rId22"/>
    <p:sldLayoutId id="2147483683" r:id="rId23"/>
    <p:sldLayoutId id="2147483703" r:id="rId24"/>
    <p:sldLayoutId id="2147483704" r:id="rId25"/>
    <p:sldLayoutId id="2147483705" r:id="rId26"/>
    <p:sldLayoutId id="2147483706" r:id="rId27"/>
    <p:sldLayoutId id="2147483675" r:id="rId28"/>
    <p:sldLayoutId id="2147483684" r:id="rId29"/>
    <p:sldLayoutId id="2147483681" r:id="rId30"/>
    <p:sldLayoutId id="2147483685" r:id="rId31"/>
    <p:sldLayoutId id="2147483676" r:id="rId32"/>
    <p:sldLayoutId id="2147483695" r:id="rId33"/>
    <p:sldLayoutId id="2147483686" r:id="rId34"/>
    <p:sldLayoutId id="2147483692" r:id="rId35"/>
    <p:sldLayoutId id="2147483693" r:id="rId36"/>
    <p:sldLayoutId id="2147483707" r:id="rId37"/>
    <p:sldLayoutId id="2147483708" r:id="rId38"/>
    <p:sldLayoutId id="2147483709" r:id="rId39"/>
    <p:sldLayoutId id="2147483710" r:id="rId40"/>
    <p:sldLayoutId id="2147483682" r:id="rId41"/>
    <p:sldLayoutId id="2147483687" r:id="rId42"/>
    <p:sldLayoutId id="2147483696" r:id="rId43"/>
    <p:sldLayoutId id="2147483697" r:id="rId44"/>
    <p:sldLayoutId id="2147483698" r:id="rId45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b="1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685800" rtl="0" eaLnBrk="1" latinLnBrk="0" hangingPunct="1">
        <a:lnSpc>
          <a:spcPts val="1520"/>
        </a:lnSpc>
        <a:spcBef>
          <a:spcPts val="750"/>
        </a:spcBef>
        <a:spcAft>
          <a:spcPts val="0"/>
        </a:spcAft>
        <a:buFont typeface="Arial" panose="020B0604020202020204" pitchFamily="34" charset="0"/>
        <a:buNone/>
        <a:defRPr sz="1100" b="0" i="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1pPr>
      <a:lvl2pPr marL="222250" indent="-171450" algn="l" defTabSz="685800" rtl="0" eaLnBrk="1" latinLnBrk="0" hangingPunct="1">
        <a:lnSpc>
          <a:spcPct val="100000"/>
        </a:lnSpc>
        <a:spcBef>
          <a:spcPts val="375"/>
        </a:spcBef>
        <a:spcAft>
          <a:spcPts val="0"/>
        </a:spcAft>
        <a:buFont typeface="Arial" panose="020B0604020202020204" pitchFamily="34" charset="0"/>
        <a:buChar char="•"/>
        <a:tabLst/>
        <a:defRPr sz="1000" b="0" i="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403225" indent="-131763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tabLst/>
        <a:defRPr sz="900" b="0" i="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534988" indent="-87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800" b="0" i="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755650" indent="-13176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tabLst/>
        <a:defRPr sz="800" b="0" i="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Mleroy@cppm.in2p3.fr" TargetMode="External"/><Relationship Id="rId3" Type="http://schemas.openxmlformats.org/officeDocument/2006/relationships/image" Target="../media/image5.png"/><Relationship Id="rId7" Type="http://schemas.openxmlformats.org/officeDocument/2006/relationships/hyperlink" Target="mailto:melissa.leroy@deetee.co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0.png"/><Relationship Id="rId12" Type="http://schemas.openxmlformats.org/officeDocument/2006/relationships/image" Target="../media/image3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5.jpeg"/><Relationship Id="rId7" Type="http://schemas.openxmlformats.org/officeDocument/2006/relationships/image" Target="../media/image7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61.jpe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75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9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0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3351D29D-55FD-E606-9ACA-4943B64D20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71435" y="2617003"/>
            <a:ext cx="9008269" cy="2432140"/>
          </a:xfrm>
          <a:prstGeom prst="round2Same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F4AE425C-3AB6-EF49-9C18-7EE17BE9E993}"/>
              </a:ext>
            </a:extLst>
          </p:cNvPr>
          <p:cNvSpPr>
            <a:spLocks noGrp="1"/>
          </p:cNvSpPr>
          <p:nvPr/>
        </p:nvSpPr>
        <p:spPr>
          <a:xfrm>
            <a:off x="64296" y="2665640"/>
            <a:ext cx="9015408" cy="14466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fi-FI" sz="3200">
                <a:latin typeface="Open Sans"/>
                <a:ea typeface="Open Sans"/>
                <a:cs typeface="Open Sans"/>
              </a:rPr>
              <a:t>Comparison of the simulated response of hybrid pixel detector with synchrotron beam tests</a:t>
            </a:r>
            <a:endParaRPr lang="en-US" sz="32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0EEE264-A21F-E8FA-58B6-E9146FC35830}"/>
              </a:ext>
            </a:extLst>
          </p:cNvPr>
          <p:cNvSpPr/>
          <p:nvPr/>
        </p:nvSpPr>
        <p:spPr>
          <a:xfrm>
            <a:off x="2700746" y="1207680"/>
            <a:ext cx="3737741" cy="98008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Bef>
                <a:spcPts val="600"/>
              </a:spcBef>
            </a:pPr>
            <a:r>
              <a:rPr lang="en-US" sz="3200" b="1">
                <a:ea typeface="Open Sans"/>
                <a:cs typeface="Open Sans"/>
              </a:rPr>
              <a:t>AG GDR, Mi2b</a:t>
            </a:r>
            <a:endParaRPr lang="en-US"/>
          </a:p>
          <a:p>
            <a:pPr algn="ctr">
              <a:spcBef>
                <a:spcPts val="600"/>
              </a:spcBef>
            </a:pPr>
            <a:r>
              <a:rPr lang="en-US" sz="1600">
                <a:ea typeface="Open Sans"/>
                <a:cs typeface="Open Sans"/>
              </a:rPr>
              <a:t>Marseille, le 29.06.2026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2C57613-2ECA-CEB4-7755-51ECCF217951}"/>
              </a:ext>
            </a:extLst>
          </p:cNvPr>
          <p:cNvGrpSpPr/>
          <p:nvPr/>
        </p:nvGrpSpPr>
        <p:grpSpPr>
          <a:xfrm>
            <a:off x="445975" y="91508"/>
            <a:ext cx="8216899" cy="860425"/>
            <a:chOff x="364332" y="64294"/>
            <a:chExt cx="8216899" cy="86042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D61266D-C0B4-CDC9-3460-A5C9C7737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08163" y="171450"/>
              <a:ext cx="1335088" cy="646113"/>
            </a:xfrm>
            <a:prstGeom prst="rect">
              <a:avLst/>
            </a:prstGeom>
          </p:spPr>
        </p:pic>
        <p:pic>
          <p:nvPicPr>
            <p:cNvPr id="11" name="Picture 10" descr="A blue and grey text on a black background&#10;&#10;Description automatically generated">
              <a:extLst>
                <a:ext uri="{FF2B5EF4-FFF2-40B4-BE49-F238E27FC236}">
                  <a16:creationId xmlns:a16="http://schemas.microsoft.com/office/drawing/2014/main" id="{96B1DC55-73CD-CBC9-5BAD-5E6AE7302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3006" y="64294"/>
              <a:ext cx="1689100" cy="860425"/>
            </a:xfrm>
            <a:prstGeom prst="rect">
              <a:avLst/>
            </a:prstGeom>
          </p:spPr>
        </p:pic>
        <p:pic>
          <p:nvPicPr>
            <p:cNvPr id="12" name="Picture 11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5B7854C3-8ACF-241E-7311-CE1D972AB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4332" y="64294"/>
              <a:ext cx="854075" cy="860425"/>
            </a:xfrm>
            <a:prstGeom prst="rect">
              <a:avLst/>
            </a:prstGeom>
          </p:spPr>
        </p:pic>
        <p:pic>
          <p:nvPicPr>
            <p:cNvPr id="13" name="Picture 12" descr="A blue and white sign with a red ball and a black background&#10;&#10;Description automatically generated">
              <a:extLst>
                <a:ext uri="{FF2B5EF4-FFF2-40B4-BE49-F238E27FC236}">
                  <a16:creationId xmlns:a16="http://schemas.microsoft.com/office/drawing/2014/main" id="{52C82266-8A48-0BE7-19A9-450941ABA4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20831" y="64294"/>
              <a:ext cx="660400" cy="860425"/>
            </a:xfrm>
            <a:prstGeom prst="rect">
              <a:avLst/>
            </a:prstGeom>
          </p:spPr>
        </p:pic>
        <p:pic>
          <p:nvPicPr>
            <p:cNvPr id="17" name="Picture 16" descr="A purple text on a black background&#10;&#10;Description automatically generated">
              <a:extLst>
                <a:ext uri="{FF2B5EF4-FFF2-40B4-BE49-F238E27FC236}">
                  <a16:creationId xmlns:a16="http://schemas.microsoft.com/office/drawing/2014/main" id="{BCFCFA85-9FCF-B0FF-7803-AF83279B5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04718" y="64294"/>
              <a:ext cx="1333500" cy="860425"/>
            </a:xfrm>
            <a:prstGeom prst="rect">
              <a:avLst/>
            </a:prstGeom>
          </p:spPr>
        </p:pic>
      </p:grp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AC6F8CB7-4B6E-6A8E-99AD-8DCDF86E3B28}"/>
              </a:ext>
            </a:extLst>
          </p:cNvPr>
          <p:cNvSpPr/>
          <p:nvPr/>
        </p:nvSpPr>
        <p:spPr>
          <a:xfrm>
            <a:off x="552699" y="4118428"/>
            <a:ext cx="8037125" cy="936506"/>
          </a:xfrm>
          <a:prstGeom prst="round2Same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ubtitle 6">
            <a:extLst>
              <a:ext uri="{FF2B5EF4-FFF2-40B4-BE49-F238E27FC236}">
                <a16:creationId xmlns:a16="http://schemas.microsoft.com/office/drawing/2014/main" id="{DF250D55-C8A8-2A41-52E9-5AF127BE5BAD}"/>
              </a:ext>
            </a:extLst>
          </p:cNvPr>
          <p:cNvSpPr txBox="1">
            <a:spLocks/>
          </p:cNvSpPr>
          <p:nvPr/>
        </p:nvSpPr>
        <p:spPr>
          <a:xfrm>
            <a:off x="553689" y="4171272"/>
            <a:ext cx="8219192" cy="41113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685800" rtl="0" eaLnBrk="1" latinLnBrk="0" hangingPunct="1">
              <a:lnSpc>
                <a:spcPts val="152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42900" indent="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21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685800" indent="0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5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5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300" b="1" u="sng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Mélissa Leroy</a:t>
            </a:r>
            <a:r>
              <a:rPr lang="en-GB" sz="2300" b="1" baseline="30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1,2</a:t>
            </a:r>
            <a:r>
              <a:rPr lang="en-GB" b="1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,</a:t>
            </a:r>
            <a:r>
              <a:rPr lang="en-GB" b="1" baseline="30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 </a:t>
            </a:r>
            <a:r>
              <a:rPr lang="en-GB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Mathieu Dupont</a:t>
            </a:r>
            <a:r>
              <a:rPr lang="en-GB" baseline="30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1</a:t>
            </a:r>
            <a:r>
              <a:rPr lang="en-GB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, Christian Morel</a:t>
            </a:r>
            <a:r>
              <a:rPr lang="en-GB" baseline="30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1</a:t>
            </a:r>
            <a:r>
              <a:rPr lang="en-GB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, Elena Gaborieau-Borissenko</a:t>
            </a:r>
            <a:r>
              <a:rPr lang="en-GB" baseline="30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2</a:t>
            </a:r>
            <a:r>
              <a:rPr lang="en-GB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, Yannick Boursier</a:t>
            </a:r>
            <a:r>
              <a:rPr lang="en-GB" baseline="30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1</a:t>
            </a:r>
            <a:endParaRPr lang="en-US" baseline="300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endParaRPr lang="fr-FR" sz="1200"/>
          </a:p>
        </p:txBody>
      </p:sp>
      <p:sp>
        <p:nvSpPr>
          <p:cNvPr id="2" name="Subtitle 6">
            <a:extLst>
              <a:ext uri="{FF2B5EF4-FFF2-40B4-BE49-F238E27FC236}">
                <a16:creationId xmlns:a16="http://schemas.microsoft.com/office/drawing/2014/main" id="{F0EA48C0-D63A-3A7E-9E81-BADC7C02FA9E}"/>
              </a:ext>
            </a:extLst>
          </p:cNvPr>
          <p:cNvSpPr txBox="1">
            <a:spLocks/>
          </p:cNvSpPr>
          <p:nvPr/>
        </p:nvSpPr>
        <p:spPr>
          <a:xfrm>
            <a:off x="744189" y="4560842"/>
            <a:ext cx="3811934" cy="356707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685800" rtl="0" eaLnBrk="1" latinLnBrk="0" hangingPunct="1">
              <a:lnSpc>
                <a:spcPts val="152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42900" indent="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21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685800" indent="0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5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5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000" baseline="30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1</a:t>
            </a:r>
            <a:r>
              <a:rPr lang="en-GB" sz="1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 Aix Marseille </a:t>
            </a:r>
            <a:r>
              <a:rPr lang="en-GB" sz="1000" err="1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Univ</a:t>
            </a:r>
            <a:r>
              <a:rPr lang="en-GB" sz="1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, CNRS/IN2P3, CPPM, Marseille, France </a:t>
            </a:r>
            <a:endParaRPr lang="en-GB" sz="100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GB" sz="1000" baseline="30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2</a:t>
            </a:r>
            <a:r>
              <a:rPr lang="en-GB" sz="1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 Detection Technology, 38430 </a:t>
            </a:r>
            <a:r>
              <a:rPr lang="en-GB" sz="1000" err="1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Moirans</a:t>
            </a:r>
            <a:r>
              <a:rPr lang="en-GB" sz="1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, France</a:t>
            </a:r>
            <a:endParaRPr lang="en-GB" sz="100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fr-FR" sz="1000"/>
          </a:p>
        </p:txBody>
      </p:sp>
      <p:sp>
        <p:nvSpPr>
          <p:cNvPr id="5" name="Subtitle 6">
            <a:extLst>
              <a:ext uri="{FF2B5EF4-FFF2-40B4-BE49-F238E27FC236}">
                <a16:creationId xmlns:a16="http://schemas.microsoft.com/office/drawing/2014/main" id="{8FB88D00-28BA-EAD8-DE0C-353F16F44B18}"/>
              </a:ext>
            </a:extLst>
          </p:cNvPr>
          <p:cNvSpPr txBox="1">
            <a:spLocks/>
          </p:cNvSpPr>
          <p:nvPr/>
        </p:nvSpPr>
        <p:spPr>
          <a:xfrm>
            <a:off x="5067218" y="4560842"/>
            <a:ext cx="3308335" cy="356707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685800" rtl="0" eaLnBrk="1" latinLnBrk="0" hangingPunct="1">
              <a:lnSpc>
                <a:spcPts val="1520"/>
              </a:lnSpc>
              <a:spcBef>
                <a:spcPts val="75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42900" indent="0" algn="l" defTabSz="685800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21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685800" indent="0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5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tabLst/>
              <a:defRPr sz="1500" b="0" i="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GB" sz="1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melissa.leroy@deetee.com</a:t>
            </a:r>
            <a:endParaRPr lang="en-GB" sz="1000">
              <a:solidFill>
                <a:schemeClr val="bg1"/>
              </a:solidFill>
            </a:endParaRP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GB" sz="1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mleroy@cppm.in2p3.fr</a:t>
            </a:r>
            <a:r>
              <a:rPr lang="en-GB" sz="1000">
                <a:solidFill>
                  <a:schemeClr val="bg1"/>
                </a:solidFill>
                <a:latin typeface="Open Sans Light"/>
                <a:ea typeface="Open Sans Light"/>
                <a:cs typeface="Open Sans Light"/>
              </a:rPr>
              <a:t> </a:t>
            </a:r>
            <a:endParaRPr lang="en-GB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826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A142-CA57-1A66-2375-58EE7CF2C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9D3E1E-3C40-EFB2-C5F0-59B1FF2AF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990840-EFBB-4357-A290-711BAE144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15" name="Picture 14" descr="CPPM (@CPPMLuminy) / X">
            <a:extLst>
              <a:ext uri="{FF2B5EF4-FFF2-40B4-BE49-F238E27FC236}">
                <a16:creationId xmlns:a16="http://schemas.microsoft.com/office/drawing/2014/main" id="{9529FF84-FC22-BA0B-E33C-1451C58486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4" t="7101" r="14212" b="6933"/>
          <a:stretch/>
        </p:blipFill>
        <p:spPr>
          <a:xfrm>
            <a:off x="7554884" y="160514"/>
            <a:ext cx="571668" cy="63804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8C31875-9A9B-D4E8-B9AA-2B5A0274599B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2 – Modelling hybrid pixel detectors response</a:t>
            </a:r>
            <a:endParaRPr lang="en-US">
              <a:solidFill>
                <a:srgbClr val="262626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6EBACE5-3E1C-D107-2D18-A189B6C62601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b. Physical limitations of real detectors</a:t>
            </a:r>
            <a:r>
              <a:rPr lang="en-GB" sz="1200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 </a:t>
            </a:r>
            <a:endParaRPr lang="en-US">
              <a:solidFill>
                <a:srgbClr val="262626"/>
              </a:solidFill>
            </a:endParaRPr>
          </a:p>
        </p:txBody>
      </p:sp>
      <p:pic>
        <p:nvPicPr>
          <p:cNvPr id="22" name="Picture 21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7EA4E630-1446-E145-A0FD-05C6C6FD5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F58298-491B-1856-30C4-0CCD75A50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4" name="Picture 23" descr="A diagram of a cell&#10;&#10;AI-generated content may be incorrect.">
            <a:extLst>
              <a:ext uri="{FF2B5EF4-FFF2-40B4-BE49-F238E27FC236}">
                <a16:creationId xmlns:a16="http://schemas.microsoft.com/office/drawing/2014/main" id="{A06B1B32-D07C-D287-C733-13811A681D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5" name="Picture 24" descr="A diagram of a cell&#10;&#10;AI-generated content may be incorrect.">
            <a:extLst>
              <a:ext uri="{FF2B5EF4-FFF2-40B4-BE49-F238E27FC236}">
                <a16:creationId xmlns:a16="http://schemas.microsoft.com/office/drawing/2014/main" id="{A8DCD58C-E488-999C-9FFA-3FCD8ABFB2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6" name="Picture 25" descr="A diagram of a cell&#10;&#10;AI-generated content may be incorrect.">
            <a:extLst>
              <a:ext uri="{FF2B5EF4-FFF2-40B4-BE49-F238E27FC236}">
                <a16:creationId xmlns:a16="http://schemas.microsoft.com/office/drawing/2014/main" id="{37CBC6EE-6DEA-40B5-E976-0E924FDBA9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7" name="Picture 26" descr="A diagram of a cell&#10;&#10;AI-generated content may be incorrect.">
            <a:extLst>
              <a:ext uri="{FF2B5EF4-FFF2-40B4-BE49-F238E27FC236}">
                <a16:creationId xmlns:a16="http://schemas.microsoft.com/office/drawing/2014/main" id="{B467A1BC-1224-DAAA-F8F3-9F8AD4B82A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8" name="Picture 27" descr="A diagram of a cell&#10;&#10;AI-generated content may be incorrect.">
            <a:extLst>
              <a:ext uri="{FF2B5EF4-FFF2-40B4-BE49-F238E27FC236}">
                <a16:creationId xmlns:a16="http://schemas.microsoft.com/office/drawing/2014/main" id="{687BC236-A281-6ED3-8430-F2AF9CAF1B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sp>
        <p:nvSpPr>
          <p:cNvPr id="2" name="TextBox 12">
            <a:extLst>
              <a:ext uri="{FF2B5EF4-FFF2-40B4-BE49-F238E27FC236}">
                <a16:creationId xmlns:a16="http://schemas.microsoft.com/office/drawing/2014/main" id="{239DA131-B32C-02CE-2897-32F1DF05CEB2}"/>
              </a:ext>
            </a:extLst>
          </p:cNvPr>
          <p:cNvSpPr txBox="1"/>
          <p:nvPr/>
        </p:nvSpPr>
        <p:spPr>
          <a:xfrm>
            <a:off x="1189796" y="4001252"/>
            <a:ext cx="7733909" cy="7386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All these effect combine to shape the detector response (broadened peak, low-energy tail, escape peak)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</a:endParaRPr>
          </a:p>
          <a:p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To predict and disentangle them, we need a detailed physic-based simulation pipeline 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67A2CD-416A-EB56-D95F-3B2534D57D23}"/>
              </a:ext>
            </a:extLst>
          </p:cNvPr>
          <p:cNvSpPr txBox="1"/>
          <p:nvPr/>
        </p:nvSpPr>
        <p:spPr>
          <a:xfrm>
            <a:off x="4803854" y="1127425"/>
            <a:ext cx="4402880" cy="31321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→ And p</a:t>
            </a:r>
            <a:r>
              <a:rPr lang="fr-FR" sz="14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olarization</a:t>
            </a:r>
            <a:r>
              <a:rPr lang="fr-FR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, pile-up, </a:t>
            </a:r>
            <a:r>
              <a:rPr lang="fr-FR" sz="14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threshold</a:t>
            </a:r>
            <a:r>
              <a:rPr lang="fr-FR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dispersion...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847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46EB7-CA2E-3B46-9BA5-9EA88FEEB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202197AC-7840-6FDD-6946-CF6A635E037D}"/>
              </a:ext>
            </a:extLst>
          </p:cNvPr>
          <p:cNvSpPr/>
          <p:nvPr/>
        </p:nvSpPr>
        <p:spPr>
          <a:xfrm>
            <a:off x="6283719" y="1357692"/>
            <a:ext cx="1356103" cy="11749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100">
                <a:solidFill>
                  <a:schemeClr val="tx2"/>
                </a:solidFill>
                <a:latin typeface="Open Sans Light"/>
              </a:rPr>
              <a:t>Electronic noise added to the pixel collected charge spectrum reconstruction</a:t>
            </a:r>
            <a:endParaRPr lang="en-US" sz="1100">
              <a:solidFill>
                <a:schemeClr val="tx2"/>
              </a:solidFill>
              <a:latin typeface="Open Sans Light"/>
              <a:ea typeface="Open Sans"/>
              <a:cs typeface="Open San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60B2D21-1602-84DB-BD0F-4A89737C7EE3}"/>
              </a:ext>
            </a:extLst>
          </p:cNvPr>
          <p:cNvSpPr/>
          <p:nvPr/>
        </p:nvSpPr>
        <p:spPr>
          <a:xfrm>
            <a:off x="4719805" y="1337968"/>
            <a:ext cx="1356104" cy="11749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100">
                <a:solidFill>
                  <a:schemeClr val="tx2"/>
                </a:solidFill>
                <a:latin typeface="Open Sans Light"/>
                <a:ea typeface="Open Sans"/>
                <a:cs typeface="Open Sans"/>
              </a:rPr>
              <a:t>New positions of charges after drift, diffusion and repulsion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0A81BE-95D6-6177-B120-78484B2D7551}"/>
              </a:ext>
            </a:extLst>
          </p:cNvPr>
          <p:cNvSpPr/>
          <p:nvPr/>
        </p:nvSpPr>
        <p:spPr>
          <a:xfrm>
            <a:off x="3155891" y="1334789"/>
            <a:ext cx="1356102" cy="11749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100">
                <a:solidFill>
                  <a:schemeClr val="tx2"/>
                </a:solidFill>
                <a:latin typeface="Open Sans Light"/>
                <a:ea typeface="Open Sans"/>
                <a:cs typeface="Open Sans"/>
              </a:rPr>
              <a:t>Number of charges created and lifetime calculation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AEC3B93-41ED-CAB5-BD51-2A0660CC468B}"/>
              </a:ext>
            </a:extLst>
          </p:cNvPr>
          <p:cNvSpPr/>
          <p:nvPr/>
        </p:nvSpPr>
        <p:spPr>
          <a:xfrm>
            <a:off x="1591977" y="1369495"/>
            <a:ext cx="1356104" cy="11803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100">
                <a:solidFill>
                  <a:schemeClr val="tx2"/>
                </a:solidFill>
                <a:latin typeface="Open Sans Light"/>
                <a:ea typeface="Open Sans"/>
                <a:cs typeface="Open Sans"/>
              </a:rPr>
              <a:t>Geant4: Tracking of particles in the sensor, their position and energy loss</a:t>
            </a:r>
            <a:endParaRPr lang="en-US" sz="1100" err="1">
              <a:solidFill>
                <a:schemeClr val="tx2"/>
              </a:solidFill>
              <a:latin typeface="Open Sans Light"/>
              <a:ea typeface="Open Sans"/>
              <a:cs typeface="Open San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DF95DC-D089-7C5E-A2CC-527C646B7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7CFDB4-0740-1872-47EB-BA661375D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15" name="Picture 14" descr="CPPM (@CPPMLuminy) / X">
            <a:extLst>
              <a:ext uri="{FF2B5EF4-FFF2-40B4-BE49-F238E27FC236}">
                <a16:creationId xmlns:a16="http://schemas.microsoft.com/office/drawing/2014/main" id="{B29F273F-9A80-8390-6376-AE97F897A6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4" t="7101" r="14212" b="6933"/>
          <a:stretch/>
        </p:blipFill>
        <p:spPr>
          <a:xfrm>
            <a:off x="7554884" y="160514"/>
            <a:ext cx="571668" cy="638047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134668CF-0147-5C4A-A105-B306615D1BC2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latin typeface="Open Sans"/>
                <a:ea typeface="Open Sans"/>
                <a:cs typeface="Open Sans"/>
              </a:rPr>
              <a:t>3 - Simulation pipeline</a:t>
            </a:r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794B2A17-1DA8-1A4F-D90A-F159726C8BD7}"/>
              </a:ext>
            </a:extLst>
          </p:cNvPr>
          <p:cNvSpPr/>
          <p:nvPr/>
        </p:nvSpPr>
        <p:spPr>
          <a:xfrm>
            <a:off x="112705" y="1023170"/>
            <a:ext cx="8876584" cy="310228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2F7C3AF-8954-CA70-FC3D-E12B271F862B}"/>
              </a:ext>
            </a:extLst>
          </p:cNvPr>
          <p:cNvGrpSpPr/>
          <p:nvPr/>
        </p:nvGrpSpPr>
        <p:grpSpPr>
          <a:xfrm>
            <a:off x="7775435" y="864567"/>
            <a:ext cx="1314182" cy="1254462"/>
            <a:chOff x="6720487" y="768094"/>
            <a:chExt cx="2154713" cy="185638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4F49A03-FA66-B7DE-56E3-2600B4FF793E}"/>
                </a:ext>
              </a:extLst>
            </p:cNvPr>
            <p:cNvSpPr txBox="1"/>
            <p:nvPr/>
          </p:nvSpPr>
          <p:spPr>
            <a:xfrm>
              <a:off x="7102904" y="768094"/>
              <a:ext cx="1212281" cy="31882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800" b="1">
                  <a:solidFill>
                    <a:schemeClr val="tx2"/>
                  </a:solidFill>
                  <a:latin typeface="Open Sans"/>
                  <a:ea typeface="Open Sans"/>
                  <a:cs typeface="Open Sans"/>
                </a:rPr>
                <a:t>Output</a:t>
              </a:r>
              <a:endParaRPr lang="en-US" sz="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4E8B34-5124-3AF2-065C-69245810B5F9}"/>
                </a:ext>
              </a:extLst>
            </p:cNvPr>
            <p:cNvSpPr txBox="1"/>
            <p:nvPr/>
          </p:nvSpPr>
          <p:spPr>
            <a:xfrm>
              <a:off x="6720487" y="1394749"/>
              <a:ext cx="2154713" cy="12297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171450" indent="-171450">
                <a:buFont typeface="Calibri"/>
                <a:buChar char="-"/>
              </a:pPr>
              <a:r>
                <a:rPr lang="en-US" sz="800">
                  <a:solidFill>
                    <a:schemeClr val="tx2"/>
                  </a:solidFill>
                  <a:latin typeface="Open Sans"/>
                  <a:ea typeface="Open Sans"/>
                  <a:cs typeface="Open Sans"/>
                </a:rPr>
                <a:t>Energy spectrum from the simulated detector</a:t>
              </a:r>
              <a:endParaRPr lang="en-US" sz="8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171450" indent="-171450">
                <a:buFont typeface="Calibri"/>
                <a:buChar char="-"/>
              </a:pPr>
              <a:r>
                <a:rPr lang="en-US" sz="800">
                  <a:solidFill>
                    <a:schemeClr val="tx2"/>
                  </a:solidFill>
                  <a:latin typeface="Open Sans"/>
                  <a:ea typeface="Open Sans"/>
                  <a:cs typeface="Open Sans"/>
                </a:rPr>
                <a:t>Counts in each of several predefined energy bins</a:t>
              </a:r>
              <a:endParaRPr lang="en-US" sz="8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26B3D8A-CEB6-0D47-10A2-23EF5A0B2179}"/>
              </a:ext>
            </a:extLst>
          </p:cNvPr>
          <p:cNvGrpSpPr/>
          <p:nvPr/>
        </p:nvGrpSpPr>
        <p:grpSpPr>
          <a:xfrm>
            <a:off x="56218" y="876366"/>
            <a:ext cx="1561539" cy="727833"/>
            <a:chOff x="846224" y="583099"/>
            <a:chExt cx="1504287" cy="30556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B8F5BE-1FEC-8FAD-A7FD-1332D036F321}"/>
                </a:ext>
              </a:extLst>
            </p:cNvPr>
            <p:cNvSpPr txBox="1"/>
            <p:nvPr/>
          </p:nvSpPr>
          <p:spPr>
            <a:xfrm>
              <a:off x="902832" y="583099"/>
              <a:ext cx="1394145" cy="9044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800" b="1">
                  <a:solidFill>
                    <a:schemeClr val="tx2"/>
                  </a:solidFill>
                  <a:latin typeface="Open Sans"/>
                  <a:ea typeface="Open Sans"/>
                  <a:cs typeface="Open Sans"/>
                </a:rPr>
                <a:t>Configuration</a:t>
              </a:r>
              <a:endParaRPr lang="en-US" sz="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518EC32-3124-523A-77A0-842067581654}"/>
                </a:ext>
              </a:extLst>
            </p:cNvPr>
            <p:cNvSpPr txBox="1"/>
            <p:nvPr/>
          </p:nvSpPr>
          <p:spPr>
            <a:xfrm>
              <a:off x="846224" y="746527"/>
              <a:ext cx="1504287" cy="1421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171450" indent="-171450">
                <a:buFont typeface="Calibri"/>
                <a:buChar char="-"/>
              </a:pPr>
              <a:r>
                <a:rPr lang="en-US" sz="800">
                  <a:solidFill>
                    <a:schemeClr val="tx2"/>
                  </a:solidFill>
                  <a:latin typeface="Open Sans"/>
                  <a:ea typeface="Open Sans"/>
                  <a:cs typeface="Open Sans"/>
                </a:rPr>
                <a:t>Detector geometry</a:t>
              </a:r>
              <a:endParaRPr lang="en-US" sz="8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marL="171450" indent="-171450">
                <a:buFont typeface="Calibri"/>
                <a:buChar char="-"/>
              </a:pPr>
              <a:r>
                <a:rPr lang="en-US" sz="800">
                  <a:solidFill>
                    <a:schemeClr val="tx2"/>
                  </a:solidFill>
                  <a:latin typeface="Open Sans"/>
                  <a:ea typeface="Open Sans"/>
                  <a:cs typeface="Open Sans"/>
                </a:rPr>
                <a:t>X-ray source properties</a:t>
              </a:r>
              <a:endParaRPr lang="en-US" sz="8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1792A57-C3F2-6FBC-0191-35E4F6D2DAE8}"/>
              </a:ext>
            </a:extLst>
          </p:cNvPr>
          <p:cNvSpPr/>
          <p:nvPr/>
        </p:nvSpPr>
        <p:spPr>
          <a:xfrm>
            <a:off x="3157360" y="868088"/>
            <a:ext cx="1363168" cy="5759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5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Carrier generation and fluctuation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B9D1322-3C9F-F5F8-F8C3-70F2933EAB6C}"/>
              </a:ext>
            </a:extLst>
          </p:cNvPr>
          <p:cNvSpPr/>
          <p:nvPr/>
        </p:nvSpPr>
        <p:spPr>
          <a:xfrm>
            <a:off x="4724298" y="868088"/>
            <a:ext cx="1363168" cy="5759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5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5D60B13-5E11-20A0-2B9B-DC40A310EF0A}"/>
              </a:ext>
            </a:extLst>
          </p:cNvPr>
          <p:cNvSpPr/>
          <p:nvPr/>
        </p:nvSpPr>
        <p:spPr>
          <a:xfrm>
            <a:off x="6285793" y="889859"/>
            <a:ext cx="1363168" cy="5759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5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 </a:t>
            </a:r>
            <a:endParaRPr lang="en-US">
              <a:solidFill>
                <a:schemeClr val="tx2"/>
              </a:solidFill>
            </a:endParaRPr>
          </a:p>
          <a:p>
            <a:pPr algn="ctr"/>
            <a:r>
              <a:rPr lang="en-US" sz="105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D491CCC-129D-C30B-2E96-D09FD1269149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a. Global diagram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5CD8296-BC5B-69C4-5ADF-EAE2AD2921A2}"/>
              </a:ext>
            </a:extLst>
          </p:cNvPr>
          <p:cNvSpPr/>
          <p:nvPr/>
        </p:nvSpPr>
        <p:spPr>
          <a:xfrm>
            <a:off x="1590422" y="884416"/>
            <a:ext cx="1363168" cy="5759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05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X-ray interactions</a:t>
            </a:r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BA2EF-7453-26E3-DE4C-673FC3C004C3}"/>
              </a:ext>
            </a:extLst>
          </p:cNvPr>
          <p:cNvGrpSpPr/>
          <p:nvPr/>
        </p:nvGrpSpPr>
        <p:grpSpPr>
          <a:xfrm>
            <a:off x="53749" y="1721850"/>
            <a:ext cx="1411886" cy="2327218"/>
            <a:chOff x="-93208" y="1634764"/>
            <a:chExt cx="1694914" cy="3007575"/>
          </a:xfrm>
        </p:grpSpPr>
        <p:pic>
          <p:nvPicPr>
            <p:cNvPr id="8" name="Picture 7" descr="A computer screen shot of a code&#10;&#10;AI-generated content may be incorrect.">
              <a:extLst>
                <a:ext uri="{FF2B5EF4-FFF2-40B4-BE49-F238E27FC236}">
                  <a16:creationId xmlns:a16="http://schemas.microsoft.com/office/drawing/2014/main" id="{7BE895EB-B30C-C77C-33FB-23DA2AEDD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9949" y="1685245"/>
              <a:ext cx="1416505" cy="1664154"/>
            </a:xfrm>
            <a:prstGeom prst="rect">
              <a:avLst/>
            </a:prstGeom>
          </p:spPr>
        </p:pic>
        <p:pic>
          <p:nvPicPr>
            <p:cNvPr id="9" name="Picture 8" descr="A screenshot of a computer code&#10;&#10;AI-generated content may be incorrect.">
              <a:extLst>
                <a:ext uri="{FF2B5EF4-FFF2-40B4-BE49-F238E27FC236}">
                  <a16:creationId xmlns:a16="http://schemas.microsoft.com/office/drawing/2014/main" id="{3AB92FC7-C321-D7D9-5404-958FFCD52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93208" y="3356202"/>
              <a:ext cx="1638301" cy="122600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6EEB88-11B8-05C0-6D0B-77BD0AFB58EA}"/>
                </a:ext>
              </a:extLst>
            </p:cNvPr>
            <p:cNvSpPr/>
            <p:nvPr/>
          </p:nvSpPr>
          <p:spPr>
            <a:xfrm>
              <a:off x="552" y="1634764"/>
              <a:ext cx="1601154" cy="3007575"/>
            </a:xfrm>
            <a:prstGeom prst="rect">
              <a:avLst/>
            </a:prstGeom>
            <a:solidFill>
              <a:srgbClr val="D9D9D9">
                <a:alpha val="35000"/>
              </a:srgb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Picture 11" descr="Fichier json - Icônes interface gratuites">
            <a:extLst>
              <a:ext uri="{FF2B5EF4-FFF2-40B4-BE49-F238E27FC236}">
                <a16:creationId xmlns:a16="http://schemas.microsoft.com/office/drawing/2014/main" id="{0B91CF2B-081B-527A-127E-91593B34C6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428" y="3333750"/>
            <a:ext cx="647701" cy="631373"/>
          </a:xfrm>
          <a:prstGeom prst="rect">
            <a:avLst/>
          </a:prstGeom>
        </p:spPr>
      </p:pic>
      <p:pic>
        <p:nvPicPr>
          <p:cNvPr id="13" name="Picture 12" descr="Geant4 Logo - Geant4">
            <a:extLst>
              <a:ext uri="{FF2B5EF4-FFF2-40B4-BE49-F238E27FC236}">
                <a16:creationId xmlns:a16="http://schemas.microsoft.com/office/drawing/2014/main" id="{6E393011-A7E5-E61E-F9AE-5268D7E80A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8952" y="2529177"/>
            <a:ext cx="1188942" cy="39713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6F3FACD-300D-D66D-5FB1-F8A28813CECB}"/>
              </a:ext>
            </a:extLst>
          </p:cNvPr>
          <p:cNvSpPr/>
          <p:nvPr/>
        </p:nvSpPr>
        <p:spPr>
          <a:xfrm>
            <a:off x="3399861" y="2542446"/>
            <a:ext cx="892888" cy="442497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04D89E-26ED-30D1-8B13-9FEB3BE3D439}"/>
              </a:ext>
            </a:extLst>
          </p:cNvPr>
          <p:cNvSpPr txBox="1"/>
          <p:nvPr/>
        </p:nvSpPr>
        <p:spPr>
          <a:xfrm>
            <a:off x="3200215" y="3003662"/>
            <a:ext cx="1298275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>
                <a:latin typeface="Open Sans"/>
                <a:ea typeface="Open Sans"/>
                <a:cs typeface="Open Sans"/>
              </a:rPr>
              <a:t>N: Number of charges</a:t>
            </a:r>
          </a:p>
          <a:p>
            <a:r>
              <a:rPr lang="en-GB" sz="800">
                <a:latin typeface="Open Sans"/>
                <a:ea typeface="Open Sans"/>
                <a:cs typeface="Open Sans"/>
              </a:rPr>
              <a:t>F: Fano factor </a:t>
            </a:r>
            <a:endParaRPr lang="en-GB" sz="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78A137D-2FCC-24C5-1D8F-24FABC8090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9333" y="2572523"/>
            <a:ext cx="797776" cy="3780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55EF85E-E233-8B03-4CB6-9EE99D1CFE6A}"/>
              </a:ext>
            </a:extLst>
          </p:cNvPr>
          <p:cNvSpPr txBox="1"/>
          <p:nvPr/>
        </p:nvSpPr>
        <p:spPr>
          <a:xfrm>
            <a:off x="3349148" y="373016"/>
            <a:ext cx="3863866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dirty="0">
                <a:solidFill>
                  <a:srgbClr val="C00000"/>
                </a:solidFill>
                <a:latin typeface="Open Sans"/>
                <a:ea typeface="Open Sans"/>
                <a:cs typeface="Open Sans"/>
              </a:rPr>
              <a:t>Ignores Shockley-Ramo signal induction, </a:t>
            </a:r>
            <a:r>
              <a:rPr lang="en-US" sz="900" b="1" dirty="0" err="1">
                <a:solidFill>
                  <a:srgbClr val="C00000"/>
                </a:solidFill>
                <a:latin typeface="Open Sans"/>
                <a:ea typeface="Open Sans"/>
                <a:cs typeface="Open Sans"/>
              </a:rPr>
              <a:t>polarization,pile</a:t>
            </a:r>
            <a:r>
              <a:rPr lang="en-US" sz="900" b="1" dirty="0">
                <a:solidFill>
                  <a:srgbClr val="C00000"/>
                </a:solidFill>
                <a:latin typeface="Open Sans"/>
                <a:ea typeface="Open Sans"/>
                <a:cs typeface="Open Sans"/>
              </a:rPr>
              <a:t>-up</a:t>
            </a:r>
            <a:endParaRPr lang="en-US" sz="900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6" name="Picture 35" descr="A black hole in a square box&#10;&#10;AI-generated content may be incorrect.">
            <a:extLst>
              <a:ext uri="{FF2B5EF4-FFF2-40B4-BE49-F238E27FC236}">
                <a16:creationId xmlns:a16="http://schemas.microsoft.com/office/drawing/2014/main" id="{974DE852-CA60-9519-B070-C402AD8EE73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1" t="7375" r="70936"/>
          <a:stretch>
            <a:fillRect/>
          </a:stretch>
        </p:blipFill>
        <p:spPr>
          <a:xfrm>
            <a:off x="4368200" y="2719613"/>
            <a:ext cx="2169591" cy="2287001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B0F69E7D-24E5-7AA9-9722-48C5A03D571B}"/>
              </a:ext>
            </a:extLst>
          </p:cNvPr>
          <p:cNvGrpSpPr/>
          <p:nvPr/>
        </p:nvGrpSpPr>
        <p:grpSpPr>
          <a:xfrm>
            <a:off x="4308970" y="2652640"/>
            <a:ext cx="2311403" cy="2350814"/>
            <a:chOff x="4308970" y="2652640"/>
            <a:chExt cx="2311403" cy="2350814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7D57C21-04A7-A58C-4109-544B4FABC801}"/>
                </a:ext>
              </a:extLst>
            </p:cNvPr>
            <p:cNvSpPr/>
            <p:nvPr/>
          </p:nvSpPr>
          <p:spPr>
            <a:xfrm>
              <a:off x="4368272" y="2652640"/>
              <a:ext cx="2252101" cy="2350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498DEEEA-4045-5E3C-6C5F-CC219F1F4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34677" t="7375" r="35969"/>
            <a:stretch>
              <a:fillRect/>
            </a:stretch>
          </p:blipFill>
          <p:spPr>
            <a:xfrm>
              <a:off x="4308970" y="2715331"/>
              <a:ext cx="2191124" cy="2287001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F1D9C22-3F9B-AC8B-6A55-328273AF06B9}"/>
              </a:ext>
            </a:extLst>
          </p:cNvPr>
          <p:cNvGrpSpPr/>
          <p:nvPr/>
        </p:nvGrpSpPr>
        <p:grpSpPr>
          <a:xfrm>
            <a:off x="4368111" y="2538340"/>
            <a:ext cx="2252262" cy="2431334"/>
            <a:chOff x="4368111" y="2538340"/>
            <a:chExt cx="2252262" cy="2431334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AED73DA-59E5-F6A0-176D-6E50E5D62665}"/>
                </a:ext>
              </a:extLst>
            </p:cNvPr>
            <p:cNvSpPr/>
            <p:nvPr/>
          </p:nvSpPr>
          <p:spPr>
            <a:xfrm>
              <a:off x="4368272" y="2538340"/>
              <a:ext cx="2252101" cy="2350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4" name="Picture 33" descr="A black and white grid with a black circle&#10;&#10;AI-generated content may be incorrect.">
              <a:extLst>
                <a:ext uri="{FF2B5EF4-FFF2-40B4-BE49-F238E27FC236}">
                  <a16:creationId xmlns:a16="http://schemas.microsoft.com/office/drawing/2014/main" id="{9301DA0B-5EAC-0085-58EF-AB81D6214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368111" y="2616911"/>
              <a:ext cx="2166461" cy="2352763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0AE91AE-9654-FBC7-C8C8-871E16323EF6}"/>
              </a:ext>
            </a:extLst>
          </p:cNvPr>
          <p:cNvGrpSpPr/>
          <p:nvPr/>
        </p:nvGrpSpPr>
        <p:grpSpPr>
          <a:xfrm>
            <a:off x="4365592" y="2592769"/>
            <a:ext cx="2254780" cy="2378461"/>
            <a:chOff x="4365592" y="2592769"/>
            <a:chExt cx="2254780" cy="237846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276FF7E-BFFE-E9F7-C9C1-7A3BDFC6F0F3}"/>
                </a:ext>
              </a:extLst>
            </p:cNvPr>
            <p:cNvSpPr/>
            <p:nvPr/>
          </p:nvSpPr>
          <p:spPr>
            <a:xfrm>
              <a:off x="4368271" y="2592769"/>
              <a:ext cx="2252101" cy="2350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0" name="Picture 29" descr="A grid with a hole in the center&#10;&#10;AI-generated content may be incorrect.">
              <a:extLst>
                <a:ext uri="{FF2B5EF4-FFF2-40B4-BE49-F238E27FC236}">
                  <a16:creationId xmlns:a16="http://schemas.microsoft.com/office/drawing/2014/main" id="{31037ABB-A752-AF3F-D85A-010F09074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365592" y="2717700"/>
              <a:ext cx="2166103" cy="2253530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EC094A8-5643-98E8-5A57-C1C8D2005BEB}"/>
              </a:ext>
            </a:extLst>
          </p:cNvPr>
          <p:cNvGrpSpPr/>
          <p:nvPr/>
        </p:nvGrpSpPr>
        <p:grpSpPr>
          <a:xfrm>
            <a:off x="4313842" y="2679853"/>
            <a:ext cx="2252101" cy="2406382"/>
            <a:chOff x="4313842" y="2712511"/>
            <a:chExt cx="2252101" cy="2406382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2F9D12C3-4508-E1CA-0C18-3E448E7D1E21}"/>
                </a:ext>
              </a:extLst>
            </p:cNvPr>
            <p:cNvSpPr/>
            <p:nvPr/>
          </p:nvSpPr>
          <p:spPr>
            <a:xfrm>
              <a:off x="4313842" y="2712511"/>
              <a:ext cx="2252101" cy="23508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8" name="Picture 47" descr="A graph of a cone&#10;&#10;AI-generated content may be incorrect.">
              <a:extLst>
                <a:ext uri="{FF2B5EF4-FFF2-40B4-BE49-F238E27FC236}">
                  <a16:creationId xmlns:a16="http://schemas.microsoft.com/office/drawing/2014/main" id="{436A1F46-36F6-E029-DA3E-A851B460F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364489" y="2887986"/>
              <a:ext cx="2079017" cy="2230907"/>
            </a:xfrm>
            <a:prstGeom prst="rect">
              <a:avLst/>
            </a:prstGeom>
          </p:spPr>
        </p:pic>
      </p:grpSp>
      <p:sp>
        <p:nvSpPr>
          <p:cNvPr id="53" name="Call-out: Line 52">
            <a:extLst>
              <a:ext uri="{FF2B5EF4-FFF2-40B4-BE49-F238E27FC236}">
                <a16:creationId xmlns:a16="http://schemas.microsoft.com/office/drawing/2014/main" id="{C6B3C4B4-5FF0-B1F1-6142-388B557BDA42}"/>
              </a:ext>
            </a:extLst>
          </p:cNvPr>
          <p:cNvSpPr/>
          <p:nvPr/>
        </p:nvSpPr>
        <p:spPr>
          <a:xfrm>
            <a:off x="6157632" y="3554569"/>
            <a:ext cx="916737" cy="359979"/>
          </a:xfrm>
          <a:prstGeom prst="borderCallout1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>
                <a:solidFill>
                  <a:srgbClr val="C86B32"/>
                </a:solidFill>
                <a:ea typeface="Open Sans"/>
                <a:cs typeface="Open Sans"/>
              </a:rPr>
              <a:t> </a:t>
            </a:r>
            <a:r>
              <a:rPr lang="en-GB" sz="1400">
                <a:solidFill>
                  <a:srgbClr val="C86B32"/>
                </a:solidFill>
                <a:ea typeface="+mn-lt"/>
                <a:cs typeface="+mn-lt"/>
              </a:rPr>
              <a:t>σ(</a:t>
            </a:r>
            <a:r>
              <a:rPr lang="en-GB" sz="1400" err="1">
                <a:solidFill>
                  <a:srgbClr val="C86B32"/>
                </a:solidFill>
                <a:ea typeface="+mn-lt"/>
                <a:cs typeface="+mn-lt"/>
              </a:rPr>
              <a:t>t</a:t>
            </a:r>
            <a:r>
              <a:rPr lang="en-GB" sz="1400" baseline="-25000" err="1">
                <a:solidFill>
                  <a:srgbClr val="C86B32"/>
                </a:solidFill>
                <a:ea typeface="+mn-lt"/>
                <a:cs typeface="+mn-lt"/>
              </a:rPr>
              <a:t>drift</a:t>
            </a:r>
            <a:r>
              <a:rPr lang="en-GB" sz="1400">
                <a:solidFill>
                  <a:srgbClr val="C86B32"/>
                </a:solidFill>
                <a:ea typeface="+mn-lt"/>
                <a:cs typeface="+mn-lt"/>
              </a:rPr>
              <a:t>)</a:t>
            </a:r>
            <a:endParaRPr lang="en-GB" sz="1400">
              <a:solidFill>
                <a:srgbClr val="C86B32"/>
              </a:solidFill>
              <a:ea typeface="Open Sans"/>
              <a:cs typeface="Open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9334361-A09C-09B1-9109-113283F16630}"/>
                  </a:ext>
                </a:extLst>
              </p:cNvPr>
              <p:cNvSpPr txBox="1"/>
              <p:nvPr/>
            </p:nvSpPr>
            <p:spPr>
              <a:xfrm>
                <a:off x="6316594" y="3911977"/>
                <a:ext cx="1954571" cy="4840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𝑟𝑖𝑓𝑡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µ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 i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9334361-A09C-09B1-9109-113283F16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594" y="3911977"/>
                <a:ext cx="1954571" cy="484043"/>
              </a:xfrm>
              <a:prstGeom prst="rect">
                <a:avLst/>
              </a:prstGeom>
              <a:blipFill>
                <a:blip r:embed="rId12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639CEACE-C7F9-7F2F-4638-2367516D64B8}"/>
              </a:ext>
            </a:extLst>
          </p:cNvPr>
          <p:cNvSpPr txBox="1"/>
          <p:nvPr/>
        </p:nvSpPr>
        <p:spPr>
          <a:xfrm>
            <a:off x="1465942" y="4153644"/>
            <a:ext cx="4125686" cy="9510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GB" sz="1100">
                <a:ea typeface="Open Sans"/>
                <a:cs typeface="Open Sans"/>
              </a:rPr>
              <a:t>The 2 models studied : </a:t>
            </a:r>
            <a:endParaRPr lang="en-GB" sz="1100" b="1">
              <a:solidFill>
                <a:srgbClr val="C86B32"/>
              </a:solidFill>
              <a:ea typeface="Open Sans"/>
              <a:cs typeface="Open Sans"/>
            </a:endParaRPr>
          </a:p>
          <a:p>
            <a:pPr marL="171450" indent="-171450">
              <a:lnSpc>
                <a:spcPct val="120000"/>
              </a:lnSpc>
              <a:buFont typeface="Calibri"/>
              <a:buChar char="-"/>
            </a:pPr>
            <a:r>
              <a:rPr lang="en-GB" sz="1100">
                <a:ea typeface="Open Sans"/>
                <a:cs typeface="Open Sans"/>
              </a:rPr>
              <a:t>Repulsion and diffusion are</a:t>
            </a:r>
            <a:r>
              <a:rPr lang="en-GB" sz="1100" b="1">
                <a:ea typeface="Open Sans"/>
                <a:cs typeface="Open Sans"/>
              </a:rPr>
              <a:t> </a:t>
            </a:r>
            <a:r>
              <a:rPr lang="en-GB" sz="1100" b="1">
                <a:solidFill>
                  <a:srgbClr val="C86B32"/>
                </a:solidFill>
                <a:ea typeface="Open Sans"/>
                <a:cs typeface="Open Sans"/>
              </a:rPr>
              <a:t>independent</a:t>
            </a:r>
          </a:p>
          <a:p>
            <a:pPr>
              <a:lnSpc>
                <a:spcPct val="120000"/>
              </a:lnSpc>
            </a:pPr>
            <a:r>
              <a:rPr lang="en-US" sz="700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E. Gatti et al., NIMA, 253 (1987) 393-399, DOI: 10.1016/0168-9002(87)90522-5.</a:t>
            </a:r>
            <a:endParaRPr lang="en-GB" sz="700">
              <a:solidFill>
                <a:schemeClr val="accent1">
                  <a:lumMod val="76000"/>
                </a:schemeClr>
              </a:solidFill>
              <a:ea typeface="Open Sans"/>
              <a:cs typeface="Open Sans"/>
            </a:endParaRPr>
          </a:p>
          <a:p>
            <a:pPr marL="171450" indent="-171450">
              <a:lnSpc>
                <a:spcPct val="120000"/>
              </a:lnSpc>
              <a:buFont typeface="Calibri"/>
              <a:buChar char="-"/>
            </a:pPr>
            <a:r>
              <a:rPr lang="en-GB" sz="1100">
                <a:ea typeface="Open Sans"/>
                <a:cs typeface="Open Sans"/>
              </a:rPr>
              <a:t>Repulsion and diffusion are </a:t>
            </a:r>
            <a:r>
              <a:rPr lang="en-GB" sz="1100" b="1">
                <a:solidFill>
                  <a:srgbClr val="339966"/>
                </a:solidFill>
                <a:ea typeface="Open Sans"/>
                <a:cs typeface="Open Sans"/>
              </a:rPr>
              <a:t>dependent</a:t>
            </a:r>
            <a:endParaRPr lang="en-GB" sz="1100">
              <a:solidFill>
                <a:srgbClr val="721175"/>
              </a:solidFill>
              <a:ea typeface="Open Sans"/>
              <a:cs typeface="Open Sans"/>
            </a:endParaRPr>
          </a:p>
          <a:p>
            <a:pPr>
              <a:lnSpc>
                <a:spcPct val="120000"/>
              </a:lnSpc>
            </a:pPr>
            <a:r>
              <a:rPr lang="en-GB" sz="700" err="1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M.Benoit</a:t>
            </a:r>
            <a:r>
              <a:rPr lang="en-GB" sz="700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 et al., NIMA, 606 (2009) 508-516, DOI: 10.1016/j.nima.2009.04.019</a:t>
            </a:r>
            <a:r>
              <a:rPr lang="en-US" sz="700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.</a:t>
            </a:r>
            <a:endParaRPr lang="en-GB" sz="700">
              <a:solidFill>
                <a:schemeClr val="accent1">
                  <a:lumMod val="76000"/>
                </a:schemeClr>
              </a:solidFill>
              <a:ea typeface="Open Sans"/>
              <a:cs typeface="Open Sans"/>
            </a:endParaRPr>
          </a:p>
        </p:txBody>
      </p:sp>
      <p:pic>
        <p:nvPicPr>
          <p:cNvPr id="68" name="Picture 67" descr="A black and white text&#10;&#10;AI-generated content may be incorrect.">
            <a:extLst>
              <a:ext uri="{FF2B5EF4-FFF2-40B4-BE49-F238E27FC236}">
                <a16:creationId xmlns:a16="http://schemas.microsoft.com/office/drawing/2014/main" id="{7EFFA1A0-F16C-3989-1F9E-B28A528F6E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6757" y="2541134"/>
            <a:ext cx="1670958" cy="30616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113A0A4-E207-2B66-C004-1A1EF73AFCCF}"/>
              </a:ext>
            </a:extLst>
          </p:cNvPr>
          <p:cNvGrpSpPr/>
          <p:nvPr/>
        </p:nvGrpSpPr>
        <p:grpSpPr>
          <a:xfrm>
            <a:off x="1619475" y="3358653"/>
            <a:ext cx="2814685" cy="790967"/>
            <a:chOff x="3208789" y="1317582"/>
            <a:chExt cx="2814685" cy="7909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F2D83F6-7942-2735-22E0-F68340A72AB5}"/>
                    </a:ext>
                  </a:extLst>
                </p:cNvPr>
                <p:cNvSpPr txBox="1"/>
                <p:nvPr/>
              </p:nvSpPr>
              <p:spPr>
                <a:xfrm>
                  <a:off x="3208789" y="1317582"/>
                  <a:ext cx="2269147" cy="5266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𝜕𝜌</m:t>
                            </m:r>
                          </m:num>
                          <m:den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m:rPr>
                                <m:sty m:val="p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∇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.(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b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F2D83F6-7942-2735-22E0-F68340A72A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8789" y="1317582"/>
                  <a:ext cx="2269147" cy="526683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ight Brace 15">
              <a:extLst>
                <a:ext uri="{FF2B5EF4-FFF2-40B4-BE49-F238E27FC236}">
                  <a16:creationId xmlns:a16="http://schemas.microsoft.com/office/drawing/2014/main" id="{C62E0E31-090A-0723-A42F-B18AB14AFF8F}"/>
                </a:ext>
              </a:extLst>
            </p:cNvPr>
            <p:cNvSpPr/>
            <p:nvPr/>
          </p:nvSpPr>
          <p:spPr>
            <a:xfrm rot="5400000">
              <a:off x="4931659" y="1343801"/>
              <a:ext cx="132704" cy="959850"/>
            </a:xfrm>
            <a:prstGeom prst="rightBrac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b="1">
                <a:solidFill>
                  <a:srgbClr val="4C14BE"/>
                </a:solidFill>
              </a:endParaRPr>
            </a:p>
          </p:txBody>
        </p:sp>
        <p:sp>
          <p:nvSpPr>
            <p:cNvPr id="20" name="TextBox 13">
              <a:extLst>
                <a:ext uri="{FF2B5EF4-FFF2-40B4-BE49-F238E27FC236}">
                  <a16:creationId xmlns:a16="http://schemas.microsoft.com/office/drawing/2014/main" id="{4F7D69B1-207A-941F-086A-44363E9E46DA}"/>
                </a:ext>
              </a:extLst>
            </p:cNvPr>
            <p:cNvSpPr txBox="1"/>
            <p:nvPr/>
          </p:nvSpPr>
          <p:spPr>
            <a:xfrm>
              <a:off x="4128002" y="1877717"/>
              <a:ext cx="1895472" cy="230832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>
                  <a:solidFill>
                    <a:srgbClr val="4C14BE"/>
                  </a:solidFill>
                  <a:ea typeface="+mn-lt"/>
                  <a:cs typeface="+mn-lt"/>
                </a:rPr>
                <a:t>Electrostatic repulsion </a:t>
              </a:r>
              <a:endParaRPr lang="en-US" b="1">
                <a:solidFill>
                  <a:srgbClr val="4C14BE"/>
                </a:solidFill>
              </a:endParaRPr>
            </a:p>
          </p:txBody>
        </p:sp>
        <p:sp>
          <p:nvSpPr>
            <p:cNvPr id="23" name="Right Brace 22">
              <a:extLst>
                <a:ext uri="{FF2B5EF4-FFF2-40B4-BE49-F238E27FC236}">
                  <a16:creationId xmlns:a16="http://schemas.microsoft.com/office/drawing/2014/main" id="{D9E037C5-9A9F-E092-97E3-6BFC134D677C}"/>
                </a:ext>
              </a:extLst>
            </p:cNvPr>
            <p:cNvSpPr/>
            <p:nvPr/>
          </p:nvSpPr>
          <p:spPr>
            <a:xfrm rot="5400000">
              <a:off x="3983133" y="1511669"/>
              <a:ext cx="132704" cy="638628"/>
            </a:xfrm>
            <a:prstGeom prst="rightBrac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b="1">
                <a:solidFill>
                  <a:srgbClr val="4C14BE"/>
                </a:solidFill>
              </a:endParaRPr>
            </a:p>
          </p:txBody>
        </p:sp>
        <p:sp>
          <p:nvSpPr>
            <p:cNvPr id="24" name="TextBox 15">
              <a:extLst>
                <a:ext uri="{FF2B5EF4-FFF2-40B4-BE49-F238E27FC236}">
                  <a16:creationId xmlns:a16="http://schemas.microsoft.com/office/drawing/2014/main" id="{2766DFA4-495C-7F1B-6B9A-4FBB451CE356}"/>
                </a:ext>
              </a:extLst>
            </p:cNvPr>
            <p:cNvSpPr txBox="1"/>
            <p:nvPr/>
          </p:nvSpPr>
          <p:spPr>
            <a:xfrm>
              <a:off x="3340617" y="1876401"/>
              <a:ext cx="1417281" cy="230832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>
                  <a:solidFill>
                    <a:srgbClr val="4C14BE"/>
                  </a:solidFill>
                  <a:ea typeface="+mn-lt"/>
                  <a:cs typeface="+mn-lt"/>
                </a:rPr>
                <a:t>Diffusion</a:t>
              </a:r>
              <a:endParaRPr lang="en-US" b="1">
                <a:solidFill>
                  <a:srgbClr val="4C14BE"/>
                </a:solidFill>
                <a:ea typeface="Open Sans"/>
                <a:cs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653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18" grpId="0"/>
      <p:bldP spid="53" grpId="0" animBg="1"/>
      <p:bldP spid="28" grpId="0"/>
      <p:bldP spid="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device&#10;&#10;AI-generated content may be incorrect.">
            <a:extLst>
              <a:ext uri="{FF2B5EF4-FFF2-40B4-BE49-F238E27FC236}">
                <a16:creationId xmlns:a16="http://schemas.microsoft.com/office/drawing/2014/main" id="{E32F5AD1-2913-5E00-6529-87B54899D7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5" t="2775" r="54616" b="1743"/>
          <a:stretch>
            <a:fillRect/>
          </a:stretch>
        </p:blipFill>
        <p:spPr>
          <a:xfrm>
            <a:off x="0" y="-1627"/>
            <a:ext cx="5880722" cy="5145399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613A42-F64E-2943-71E6-54D38853C01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4713288"/>
            <a:ext cx="2190750" cy="274637"/>
          </a:xfrm>
        </p:spPr>
        <p:txBody>
          <a:bodyPr/>
          <a:lstStyle/>
          <a:p>
            <a:fld id="{45F0A699-655C-8347-B774-0DB9AEBAB595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9CFCA-EF46-E8F8-FE8C-35B65332CA8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824913" y="4713288"/>
            <a:ext cx="319087" cy="274637"/>
          </a:xfrm>
        </p:spPr>
        <p:txBody>
          <a:bodyPr/>
          <a:lstStyle/>
          <a:p>
            <a:fld id="{1C54245A-C428-B540-8798-C3DF95632D8F}" type="slidenum">
              <a:rPr lang="en-GB" smtClean="0"/>
              <a:pPr/>
              <a:t>12</a:t>
            </a:fld>
            <a:endParaRPr lang="en-GB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742EE5A0-556E-1688-E32E-451E500E11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926176"/>
              </p:ext>
            </p:extLst>
          </p:nvPr>
        </p:nvGraphicFramePr>
        <p:xfrm>
          <a:off x="6112329" y="658585"/>
          <a:ext cx="2807322" cy="142437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07322">
                  <a:extLst>
                    <a:ext uri="{9D8B030D-6E8A-4147-A177-3AD203B41FA5}">
                      <a16:colId xmlns:a16="http://schemas.microsoft.com/office/drawing/2014/main" val="659913781"/>
                    </a:ext>
                  </a:extLst>
                </a:gridCol>
              </a:tblGrid>
              <a:tr h="32441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u="none" strike="noStrike" noProof="0">
                          <a:solidFill>
                            <a:schemeClr val="bg1"/>
                          </a:solidFill>
                        </a:rPr>
                        <a:t>CPPM: </a:t>
                      </a:r>
                      <a:r>
                        <a:rPr lang="en-US" sz="1600" b="0" u="none" strike="noStrike" noProof="0">
                          <a:solidFill>
                            <a:schemeClr val="bg1"/>
                          </a:solidFill>
                        </a:rPr>
                        <a:t>XPAD3.2-S/</a:t>
                      </a:r>
                      <a:r>
                        <a:rPr lang="en-US" sz="1600" b="0" u="none" strike="noStrike" noProof="0" err="1">
                          <a:solidFill>
                            <a:schemeClr val="bg1"/>
                          </a:solidFill>
                        </a:rPr>
                        <a:t>CdTe</a:t>
                      </a:r>
                    </a:p>
                  </a:txBody>
                  <a:tcPr anchor="ctr">
                    <a:lnL w="38100">
                      <a:solidFill>
                        <a:schemeClr val="tx2"/>
                      </a:solidFill>
                    </a:lnL>
                    <a:lnR w="38100">
                      <a:solidFill>
                        <a:schemeClr val="tx2"/>
                      </a:solidFill>
                    </a:lnR>
                    <a:lnT w="38100">
                      <a:solidFill>
                        <a:schemeClr val="tx2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94600800"/>
                  </a:ext>
                </a:extLst>
              </a:tr>
              <a:tr h="1089098">
                <a:tc>
                  <a:txBody>
                    <a:bodyPr/>
                    <a:lstStyle/>
                    <a:p>
                      <a:pPr marL="342900" lvl="0" indent="-34290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noProof="0">
                          <a:solidFill>
                            <a:srgbClr val="000000"/>
                          </a:solidFill>
                        </a:rPr>
                        <a:t>2D Matrix</a:t>
                      </a:r>
                      <a:endParaRPr lang="en-US" sz="1400"/>
                    </a:p>
                    <a:p>
                      <a:pPr marL="342900" lvl="0" indent="-34290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noProof="0">
                          <a:solidFill>
                            <a:srgbClr val="000000"/>
                          </a:solidFill>
                        </a:rPr>
                        <a:t>130 µm pitch</a:t>
                      </a:r>
                    </a:p>
                    <a:p>
                      <a:pPr marL="342900" lvl="0" indent="-34290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noProof="0">
                          <a:solidFill>
                            <a:srgbClr val="000000"/>
                          </a:solidFill>
                        </a:rPr>
                        <a:t>750 µm </a:t>
                      </a:r>
                      <a:r>
                        <a:rPr lang="en-US" sz="1400" b="0" i="0" u="none" strike="noStrike" noProof="0" err="1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CdTe</a:t>
                      </a:r>
                    </a:p>
                    <a:p>
                      <a:pPr marL="342900" lvl="0" indent="-342900" algn="l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noProof="0">
                          <a:solidFill>
                            <a:srgbClr val="000000"/>
                          </a:solidFill>
                        </a:rPr>
                        <a:t>1 threshold</a:t>
                      </a:r>
                      <a:endParaRPr lang="en-US"/>
                    </a:p>
                  </a:txBody>
                  <a:tcPr anchor="ctr">
                    <a:lnL w="38100">
                      <a:solidFill>
                        <a:schemeClr val="tx2"/>
                      </a:solidFill>
                    </a:lnL>
                    <a:lnR w="38100">
                      <a:solidFill>
                        <a:schemeClr val="tx2"/>
                      </a:solidFill>
                    </a:lnR>
                    <a:lnB w="38100">
                      <a:solidFill>
                        <a:schemeClr val="tx2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161058"/>
                  </a:ext>
                </a:extLst>
              </a:tr>
            </a:tbl>
          </a:graphicData>
        </a:graphic>
      </p:graphicFrame>
      <p:pic>
        <p:nvPicPr>
          <p:cNvPr id="24" name="Picture 23" descr="A close-up of a green circuit board&#10;&#10;AI-generated content may be incorrect.">
            <a:extLst>
              <a:ext uri="{FF2B5EF4-FFF2-40B4-BE49-F238E27FC236}">
                <a16:creationId xmlns:a16="http://schemas.microsoft.com/office/drawing/2014/main" id="{AC488790-2705-2117-CEF1-8020B70DB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327" y="2703740"/>
            <a:ext cx="3267075" cy="2441121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088BA1F-B7A2-70A9-AABF-870676FF82C3}"/>
              </a:ext>
            </a:extLst>
          </p:cNvPr>
          <p:cNvSpPr txBox="1">
            <a:spLocks/>
          </p:cNvSpPr>
          <p:nvPr/>
        </p:nvSpPr>
        <p:spPr>
          <a:xfrm>
            <a:off x="173690" y="131405"/>
            <a:ext cx="2889680" cy="525295"/>
          </a:xfrm>
          <a:prstGeom prst="flowChartAlternateProcess">
            <a:avLst/>
          </a:prstGeom>
          <a:solidFill>
            <a:srgbClr val="D9D9D9">
              <a:alpha val="70000"/>
            </a:srgb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latin typeface="Open Sans"/>
                <a:ea typeface="Open Sans"/>
                <a:cs typeface="Open Sans"/>
              </a:rPr>
              <a:t>Case 1: XPAD3.2-S/</a:t>
            </a:r>
            <a:r>
              <a:rPr lang="en-GB" err="1">
                <a:latin typeface="Open Sans"/>
                <a:ea typeface="Open Sans"/>
                <a:cs typeface="Open Sans"/>
              </a:rPr>
              <a:t>CdTe</a:t>
            </a:r>
            <a:r>
              <a:rPr lang="en-GB">
                <a:latin typeface="Open Sans"/>
                <a:ea typeface="Open Sans"/>
                <a:cs typeface="Open Sans"/>
              </a:rPr>
              <a:t>  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81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0BAD6-9FC3-A092-DAA7-35956337E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FCF2EA-4339-C592-D4C3-D9CC4E114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168247-703E-8218-DEEC-8EC3D388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96AD55-FDB7-071A-387F-3A0C68541E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5F18C5-26DE-4DD9-390A-20607E229862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a. SOLEIL acquisitions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 descr="A graph with lines and text&#10;&#10;AI-generated content may be incorrect.">
            <a:extLst>
              <a:ext uri="{FF2B5EF4-FFF2-40B4-BE49-F238E27FC236}">
                <a16:creationId xmlns:a16="http://schemas.microsoft.com/office/drawing/2014/main" id="{1E452DDC-4D94-67C8-E03B-0AAB3E8ECC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91" r="108" b="-156"/>
          <a:stretch>
            <a:fillRect/>
          </a:stretch>
        </p:blipFill>
        <p:spPr>
          <a:xfrm>
            <a:off x="4070880" y="1877247"/>
            <a:ext cx="5014766" cy="3265995"/>
          </a:xfrm>
          <a:prstGeom prst="rect">
            <a:avLst/>
          </a:prstGeom>
        </p:spPr>
      </p:pic>
      <p:pic>
        <p:nvPicPr>
          <p:cNvPr id="8" name="Graphic 15">
            <a:extLst>
              <a:ext uri="{FF2B5EF4-FFF2-40B4-BE49-F238E27FC236}">
                <a16:creationId xmlns:a16="http://schemas.microsoft.com/office/drawing/2014/main" id="{6EE4AE24-FB68-6106-F76E-23BC398B1F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36" y="1879732"/>
            <a:ext cx="3861880" cy="2888172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27A8992-4656-49F2-0B8E-A77E42DCBC81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>
                <a:latin typeface="Open Sans"/>
                <a:ea typeface="Open Sans"/>
                <a:cs typeface="Open Sans"/>
              </a:rPr>
              <a:t>4 - Validation case 1: XPAD3.2-S/</a:t>
            </a:r>
            <a:r>
              <a:rPr lang="en-GB" sz="1700" err="1">
                <a:latin typeface="Open Sans"/>
                <a:ea typeface="Open Sans"/>
                <a:cs typeface="Open Sans"/>
              </a:rPr>
              <a:t>CdTe</a:t>
            </a:r>
            <a:r>
              <a:rPr lang="en-GB" sz="1700">
                <a:latin typeface="Open Sans"/>
                <a:ea typeface="Open Sans"/>
                <a:cs typeface="Open Sans"/>
              </a:rPr>
              <a:t>  </a:t>
            </a:r>
            <a:endParaRPr lang="en-US"/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16CE6B56-BA73-3630-AE71-6FFA58B71CB2}"/>
              </a:ext>
            </a:extLst>
          </p:cNvPr>
          <p:cNvSpPr txBox="1"/>
          <p:nvPr/>
        </p:nvSpPr>
        <p:spPr>
          <a:xfrm>
            <a:off x="179064" y="902287"/>
            <a:ext cx="4103631" cy="89383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</a:rPr>
              <a:t>Synchrotron acquisition with XPAD3.2-S/</a:t>
            </a:r>
            <a:r>
              <a:rPr lang="en-GB" sz="1200" err="1">
                <a:latin typeface="Open Sans"/>
                <a:ea typeface="Open Sans"/>
                <a:cs typeface="Open Sans"/>
              </a:rPr>
              <a:t>CdTe</a:t>
            </a:r>
            <a:endParaRPr lang="en-US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</a:rPr>
              <a:t>Threshold scan </a:t>
            </a:r>
            <a:endParaRPr lang="en-GB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</a:rPr>
              <a:t>Flat field 52 keV beam</a:t>
            </a:r>
            <a:endParaRPr lang="en-GB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7">
            <a:extLst>
              <a:ext uri="{FF2B5EF4-FFF2-40B4-BE49-F238E27FC236}">
                <a16:creationId xmlns:a16="http://schemas.microsoft.com/office/drawing/2014/main" id="{5AB2AB4E-F409-7342-608D-32730A2CAF7B}"/>
              </a:ext>
            </a:extLst>
          </p:cNvPr>
          <p:cNvSpPr txBox="1"/>
          <p:nvPr/>
        </p:nvSpPr>
        <p:spPr>
          <a:xfrm>
            <a:off x="4282979" y="820644"/>
            <a:ext cx="4588044" cy="138499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en-GB" sz="1200">
                <a:ea typeface="+mn-lt"/>
                <a:cs typeface="+mn-lt"/>
              </a:rPr>
              <a:t>A sample of 500 pixels reliable pixels</a:t>
            </a:r>
            <a:endParaRPr lang="en-US">
              <a:ea typeface="Open Sans"/>
              <a:cs typeface="Open Sans"/>
            </a:endParaRPr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</a:rPr>
              <a:t>Calibration performed using two different spectral point </a:t>
            </a:r>
            <a:endParaRPr lang="en-GB">
              <a:ea typeface="Open Sans"/>
              <a:cs typeface="Open Sans"/>
            </a:endParaRPr>
          </a:p>
          <a:p>
            <a:pPr marL="628650" lvl="1" indent="-171450">
              <a:buFont typeface="Calibri,Sans-Serif"/>
              <a:buChar char="-"/>
            </a:pPr>
            <a:r>
              <a:rPr lang="en-GB" sz="1200">
                <a:latin typeface="Open Sans"/>
                <a:ea typeface="Open Sans"/>
                <a:cs typeface="Open Sans"/>
              </a:rPr>
              <a:t>Full energy peak </a:t>
            </a:r>
          </a:p>
          <a:p>
            <a:pPr marL="628650" lvl="1" indent="-171450">
              <a:buFont typeface="Calibri,Sans-Serif"/>
              <a:buChar char="-"/>
            </a:pPr>
            <a:r>
              <a:rPr lang="en-GB" sz="1200">
                <a:latin typeface="Open Sans"/>
                <a:ea typeface="Open Sans"/>
                <a:cs typeface="Open Sans"/>
              </a:rPr>
              <a:t>Cd K-escape energy </a:t>
            </a:r>
            <a:endParaRPr lang="en-GB"/>
          </a:p>
          <a:p>
            <a:pPr marL="628650" lvl="1" indent="-171450">
              <a:buFont typeface="Calibri"/>
              <a:buChar char="-"/>
            </a:pPr>
            <a:endParaRPr lang="en-GB" sz="1200">
              <a:latin typeface="Open Sans"/>
              <a:ea typeface="Open Sans"/>
              <a:cs typeface="Open Sans"/>
            </a:endParaRPr>
          </a:p>
          <a:p>
            <a:endParaRPr lang="en-GB" sz="120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23993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778AE-5CE3-3472-0DA9-A7CA97A3F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814B691-35A0-6418-2B7A-478E878B38D2}"/>
              </a:ext>
            </a:extLst>
          </p:cNvPr>
          <p:cNvSpPr/>
          <p:nvPr/>
        </p:nvSpPr>
        <p:spPr>
          <a:xfrm>
            <a:off x="141259" y="951611"/>
            <a:ext cx="3186967" cy="2432600"/>
          </a:xfrm>
          <a:prstGeom prst="rect">
            <a:avLst/>
          </a:prstGeom>
          <a:solidFill>
            <a:srgbClr val="FCF7F7"/>
          </a:solidFill>
          <a:ln>
            <a:solidFill>
              <a:srgbClr val="D9D9D9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013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92D6E2-693D-88A8-3F28-47E21B301F46}"/>
              </a:ext>
            </a:extLst>
          </p:cNvPr>
          <p:cNvSpPr txBox="1"/>
          <p:nvPr/>
        </p:nvSpPr>
        <p:spPr>
          <a:xfrm>
            <a:off x="141515" y="1042306"/>
            <a:ext cx="3243942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Source of discrepancies: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marL="171450" indent="-171450">
              <a:buFont typeface="Arial,Sans-Serif"/>
              <a:buChar char="•"/>
            </a:pPr>
            <a:endParaRPr lang="en-GB" sz="140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Open Sans"/>
              <a:cs typeface="Arial"/>
            </a:endParaRPr>
          </a:p>
          <a:p>
            <a:pPr marL="171450" indent="-171450">
              <a:buFont typeface="Arial,Sans-Serif"/>
              <a:buChar char="•"/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Higher</a:t>
            </a:r>
            <a:r>
              <a:rPr lang="en-GB" sz="1400" b="0" i="0" u="none" strike="noStrike" baseline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 noise </a:t>
            </a: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than expected </a:t>
            </a:r>
            <a:r>
              <a:rPr lang="en-GB" sz="1400" b="0" i="0" u="none" strike="noStrike" baseline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(close to 170 e</a:t>
            </a:r>
            <a:r>
              <a:rPr lang="en-US" sz="1400" b="0" i="0" u="none" strike="noStrike" baseline="300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Arial"/>
                <a:cs typeface="Arial"/>
              </a:rPr>
              <a:t> –</a:t>
            </a:r>
            <a:r>
              <a:rPr lang="en-GB" sz="1400" b="0" i="0" u="none" strike="noStrike" baseline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 RMS)</a:t>
            </a:r>
            <a:r>
              <a:rPr lang="en-US" sz="1400" b="0" i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​</a:t>
            </a:r>
          </a:p>
          <a:p>
            <a:pPr marL="171450" lvl="0" indent="-171450" rtl="0">
              <a:buFont typeface="Arial,Sans-Serif"/>
              <a:buChar char="•"/>
            </a:pPr>
            <a:endParaRPr lang="en-GB" sz="1400" b="0" i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</a:endParaRPr>
          </a:p>
          <a:p>
            <a:pPr marL="171450" indent="-171450">
              <a:buFont typeface="Arial,Sans-Serif"/>
              <a:buChar char="•"/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Non-uniform</a:t>
            </a:r>
            <a:r>
              <a:rPr lang="en-GB" sz="1400" b="0" i="0" u="none" strike="noStrike" baseline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 distribution of the threshold steps</a:t>
            </a:r>
            <a:endParaRPr lang="en-GB" sz="14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Arial"/>
              <a:cs typeface="Arial"/>
            </a:endParaRPr>
          </a:p>
          <a:p>
            <a:pPr marL="171450" indent="-171450">
              <a:buFont typeface="Arial,Sans-Serif"/>
              <a:buChar char="•"/>
            </a:pPr>
            <a:endParaRPr lang="en-GB" sz="14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Arial"/>
              <a:cs typeface="Arial"/>
            </a:endParaRPr>
          </a:p>
          <a:p>
            <a:pPr marL="171450" indent="-171450">
              <a:buFont typeface="Arial,Sans-Serif"/>
              <a:buChar char="•"/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Missing mechanisms from the simulation </a:t>
            </a:r>
            <a:endParaRPr lang="en-GB" sz="1400" b="0" i="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Arial"/>
              <a:cs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CC327E-3B86-1838-1B9E-B458362D7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4FE901-7603-73AA-682F-E912613E4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13" name="Picture 12" descr="A blue and white sign with a red ball and a black background&#10;&#10;Description automatically generated">
            <a:extLst>
              <a:ext uri="{FF2B5EF4-FFF2-40B4-BE49-F238E27FC236}">
                <a16:creationId xmlns:a16="http://schemas.microsoft.com/office/drawing/2014/main" id="{D8BAC225-BE5A-4053-545E-8407BBE19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427" y="198421"/>
            <a:ext cx="504987" cy="607186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6A9D3AC5-CD2C-417D-9A80-940E9F84F546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b. Simulation vs Measurements</a:t>
            </a:r>
            <a:endParaRPr lang="en-GB" sz="140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81B78C-3D6C-F31F-CF1F-A7D280C8A743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4 - Validation case 1: XPAD3.2-S/</a:t>
            </a:r>
            <a:r>
              <a:rPr lang="en-GB" sz="17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CdTe</a:t>
            </a:r>
            <a:r>
              <a:rPr lang="en-GB" sz="17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 </a:t>
            </a:r>
            <a:endParaRPr lang="fi-FI" sz="1700" b="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5" descr="A graph of a model&#10;&#10;AI-generated content may be incorrect.">
            <a:extLst>
              <a:ext uri="{FF2B5EF4-FFF2-40B4-BE49-F238E27FC236}">
                <a16:creationId xmlns:a16="http://schemas.microsoft.com/office/drawing/2014/main" id="{15ED7654-45A5-10FA-7619-C3802BE79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132" y="809757"/>
            <a:ext cx="5564401" cy="37238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A2AA5D-13E1-1140-1EBB-BF91DDC0DE45}"/>
              </a:ext>
            </a:extLst>
          </p:cNvPr>
          <p:cNvSpPr txBox="1"/>
          <p:nvPr/>
        </p:nvSpPr>
        <p:spPr>
          <a:xfrm>
            <a:off x="4065264" y="4532672"/>
            <a:ext cx="3298088" cy="519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</a:pPr>
            <a:r>
              <a:rPr lang="en-GB" sz="1200">
                <a:latin typeface="Open Sans"/>
                <a:ea typeface="Open Sans"/>
                <a:cs typeface="Open Sans"/>
              </a:rPr>
              <a:t> [3]: </a:t>
            </a:r>
            <a:r>
              <a:rPr lang="en-GB" sz="1200">
                <a:solidFill>
                  <a:srgbClr val="719BF2"/>
                </a:solidFill>
                <a:ea typeface="Open Sans"/>
                <a:cs typeface="Open Sans"/>
              </a:rPr>
              <a:t>Repulsion and diffusion independents</a:t>
            </a:r>
            <a:r>
              <a:rPr lang="en-GB" sz="1200">
                <a:solidFill>
                  <a:srgbClr val="C86B32"/>
                </a:solidFill>
                <a:ea typeface="Open Sans"/>
                <a:cs typeface="Open Sans"/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en-GB" sz="1200">
                <a:ea typeface="Open Sans"/>
                <a:cs typeface="Open Sans"/>
              </a:rPr>
              <a:t>[4]: </a:t>
            </a:r>
            <a:r>
              <a:rPr lang="en-GB" sz="1200">
                <a:solidFill>
                  <a:srgbClr val="F38F28"/>
                </a:solidFill>
                <a:ea typeface="Open Sans"/>
                <a:cs typeface="Open Sans"/>
              </a:rPr>
              <a:t>Coupled repulsion and diffusion</a:t>
            </a:r>
            <a:endParaRPr lang="en-GB" sz="1200" err="1">
              <a:solidFill>
                <a:schemeClr val="accent1">
                  <a:lumMod val="76000"/>
                </a:schemeClr>
              </a:solidFill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21560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23ECF5-582C-1A11-4F4A-9FC1D6832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5C075F-AD57-DABF-989E-E61E9263986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4713288"/>
            <a:ext cx="2190750" cy="274637"/>
          </a:xfrm>
        </p:spPr>
        <p:txBody>
          <a:bodyPr/>
          <a:lstStyle/>
          <a:p>
            <a:fld id="{45F0A699-655C-8347-B774-0DB9AEBAB595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94538-472C-3B73-568E-DBA138138A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824913" y="4713288"/>
            <a:ext cx="319087" cy="274637"/>
          </a:xfrm>
        </p:spPr>
        <p:txBody>
          <a:bodyPr/>
          <a:lstStyle/>
          <a:p>
            <a:fld id="{1C54245A-C428-B540-8798-C3DF95632D8F}" type="slidenum">
              <a:rPr lang="en-GB" smtClean="0"/>
              <a:pPr/>
              <a:t>15</a:t>
            </a:fld>
            <a:endParaRPr lang="en-GB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EF0075B-AAF1-0F2F-1D74-69DBC92A5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781684"/>
              </p:ext>
            </p:extLst>
          </p:nvPr>
        </p:nvGraphicFramePr>
        <p:xfrm>
          <a:off x="310243" y="2966356"/>
          <a:ext cx="3482317" cy="163811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482317">
                  <a:extLst>
                    <a:ext uri="{9D8B030D-6E8A-4147-A177-3AD203B41FA5}">
                      <a16:colId xmlns:a16="http://schemas.microsoft.com/office/drawing/2014/main" val="659913781"/>
                    </a:ext>
                  </a:extLst>
                </a:gridCol>
              </a:tblGrid>
              <a:tr h="37400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u="none" strike="noStrike" noProof="0">
                          <a:solidFill>
                            <a:schemeClr val="bg1"/>
                          </a:solidFill>
                        </a:rPr>
                        <a:t>DT: </a:t>
                      </a:r>
                      <a:r>
                        <a:rPr lang="en-US" sz="1600" b="0" u="none" strike="noStrike" noProof="0">
                          <a:solidFill>
                            <a:schemeClr val="bg1"/>
                          </a:solidFill>
                        </a:rPr>
                        <a:t>prototype</a:t>
                      </a:r>
                      <a:r>
                        <a:rPr lang="en-US" sz="1600" u="none" strike="noStrike" noProof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 anchor="ctr">
                    <a:lnL w="38100">
                      <a:solidFill>
                        <a:schemeClr val="tx2"/>
                      </a:solidFill>
                    </a:lnL>
                    <a:lnR w="38100">
                      <a:solidFill>
                        <a:schemeClr val="tx2"/>
                      </a:solidFill>
                    </a:lnR>
                    <a:lnT w="38100">
                      <a:solidFill>
                        <a:schemeClr val="tx2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94600800"/>
                  </a:ext>
                </a:extLst>
              </a:tr>
              <a:tr h="1264117">
                <a:tc>
                  <a:txBody>
                    <a:bodyPr/>
                    <a:lstStyle/>
                    <a:p>
                      <a:pPr marL="342900" lvl="0" indent="-342900" algn="l" defTabSz="685800" rtl="0" eaLnBrk="1" latinLnBrk="0" hangingPunct="1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kern="1200" noProof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2D Matrix</a:t>
                      </a:r>
                      <a:endParaRPr lang="en-US"/>
                    </a:p>
                    <a:p>
                      <a:pPr marL="342900" lvl="0" indent="-342900" algn="l" defTabSz="685800" rtl="0" eaLnBrk="1" latinLnBrk="0" hangingPunct="1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kern="1200" noProof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2x 24x36 pixels</a:t>
                      </a:r>
                    </a:p>
                    <a:p>
                      <a:pPr marL="342900" lvl="0" indent="-342900" algn="l" defTabSz="685800" rtl="0" eaLnBrk="1" latinLnBrk="0" hangingPunct="1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kern="1200" noProof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350 µm pixel pitch</a:t>
                      </a:r>
                    </a:p>
                    <a:p>
                      <a:pPr marL="342900" lvl="0" indent="-342900" algn="l" rtl="0" eaLnBrk="1" latinLnBrk="0" hangingPunct="1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b="0" i="0" u="none" strike="noStrike" kern="1200" noProof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</a:rPr>
                        <a:t>2 mm thickness</a:t>
                      </a:r>
                      <a:r>
                        <a:rPr lang="en-US" sz="1400" u="none" strike="noStrike" kern="1200" noProof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400" u="none" strike="noStrike" kern="1200" noProof="0" err="1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CdTe</a:t>
                      </a:r>
                      <a:r>
                        <a:rPr lang="en-US" sz="1400" u="none" strike="noStrike" kern="1200" noProof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/ CZT</a:t>
                      </a:r>
                    </a:p>
                    <a:p>
                      <a:pPr marL="342900" lvl="0" indent="-342900" algn="l" defTabSz="685800" rtl="0" eaLnBrk="1" latinLnBrk="0" hangingPunct="1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kern="1200" noProof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 thresholds</a:t>
                      </a:r>
                      <a:endParaRPr lang="en-US" sz="1400" u="none" strike="noStrike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38100">
                      <a:solidFill>
                        <a:schemeClr val="tx2"/>
                      </a:solidFill>
                    </a:lnL>
                    <a:lnR w="38100">
                      <a:solidFill>
                        <a:schemeClr val="tx2"/>
                      </a:solidFill>
                    </a:lnR>
                    <a:lnB w="38100">
                      <a:solidFill>
                        <a:schemeClr val="tx2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161058"/>
                  </a:ext>
                </a:extLst>
              </a:tr>
            </a:tbl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C7136B3F-860A-0F13-0DD0-529949DDEFF6}"/>
              </a:ext>
            </a:extLst>
          </p:cNvPr>
          <p:cNvSpPr txBox="1">
            <a:spLocks/>
          </p:cNvSpPr>
          <p:nvPr/>
        </p:nvSpPr>
        <p:spPr>
          <a:xfrm>
            <a:off x="173690" y="131405"/>
            <a:ext cx="3069295" cy="525295"/>
          </a:xfrm>
          <a:prstGeom prst="flowChartAlternateProcess">
            <a:avLst/>
          </a:prstGeom>
          <a:solidFill>
            <a:srgbClr val="D9D9D9">
              <a:alpha val="70000"/>
            </a:srgb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latin typeface="Open Sans"/>
                <a:ea typeface="Open Sans"/>
                <a:cs typeface="Open Sans"/>
              </a:rPr>
              <a:t>Case 2: DT demonstrator </a:t>
            </a: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8CA55B-F166-6268-84A3-196DE6979229}"/>
              </a:ext>
            </a:extLst>
          </p:cNvPr>
          <p:cNvSpPr/>
          <p:nvPr/>
        </p:nvSpPr>
        <p:spPr>
          <a:xfrm>
            <a:off x="6509990" y="2146560"/>
            <a:ext cx="2432431" cy="25670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651447-4FE2-6597-8891-19B04A2110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45" t="-97" r="21260" b="20212"/>
          <a:stretch>
            <a:fillRect/>
          </a:stretch>
        </p:blipFill>
        <p:spPr>
          <a:xfrm rot="-5400000">
            <a:off x="6590688" y="2367574"/>
            <a:ext cx="2274414" cy="2121183"/>
          </a:xfrm>
          <a:prstGeom prst="rect">
            <a:avLst/>
          </a:prstGeom>
        </p:spPr>
      </p:pic>
      <p:sp>
        <p:nvSpPr>
          <p:cNvPr id="10" name="Arrow: Left 9">
            <a:extLst>
              <a:ext uri="{FF2B5EF4-FFF2-40B4-BE49-F238E27FC236}">
                <a16:creationId xmlns:a16="http://schemas.microsoft.com/office/drawing/2014/main" id="{72565A9F-BA08-6F3E-071F-2643A2CA709F}"/>
              </a:ext>
            </a:extLst>
          </p:cNvPr>
          <p:cNvSpPr/>
          <p:nvPr/>
        </p:nvSpPr>
        <p:spPr>
          <a:xfrm>
            <a:off x="5647249" y="2766121"/>
            <a:ext cx="1018277" cy="198652"/>
          </a:xfrm>
          <a:prstGeom prst="leftArrow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805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899BE-E46D-89B7-299F-CC7B36500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machine with foil and wires&#10;&#10;AI-generated content may be incorrect.">
            <a:extLst>
              <a:ext uri="{FF2B5EF4-FFF2-40B4-BE49-F238E27FC236}">
                <a16:creationId xmlns:a16="http://schemas.microsoft.com/office/drawing/2014/main" id="{D24231A3-344E-CFFE-2527-FCE7F18B0A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629" t="-127" r="23524" b="127"/>
          <a:stretch>
            <a:fillRect/>
          </a:stretch>
        </p:blipFill>
        <p:spPr>
          <a:xfrm rot="16200000">
            <a:off x="1661622" y="1838388"/>
            <a:ext cx="3083789" cy="3406521"/>
          </a:xfrm>
          <a:prstGeom prst="rect">
            <a:avLst/>
          </a:prstGeom>
        </p:spPr>
      </p:pic>
      <p:pic>
        <p:nvPicPr>
          <p:cNvPr id="40" name="Picture 39" descr="A metal box with wires&#10;&#10;AI-generated content may be incorrect.">
            <a:extLst>
              <a:ext uri="{FF2B5EF4-FFF2-40B4-BE49-F238E27FC236}">
                <a16:creationId xmlns:a16="http://schemas.microsoft.com/office/drawing/2014/main" id="{4FC0760B-6D77-E5B0-61D6-CF4D785DE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78" y="1650546"/>
            <a:ext cx="2428875" cy="180975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840863-B80A-418D-9F0E-8D51AAE38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11F23E-B806-287E-F2D5-0C89B7B00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CONFIDENTIAL |CPPM - DT 2025 | LEROY Mélissa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22DE8-21C3-858C-C205-252DA91BD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07544-60C6-2BA8-C676-A92B381EC29B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4 - Validation case 2: DT demonstrator 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FB742D-A70D-9803-A10A-596A4E9E411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 machine in a factory&#10;&#10;AI-generated content may be incorrect.">
            <a:extLst>
              <a:ext uri="{FF2B5EF4-FFF2-40B4-BE49-F238E27FC236}">
                <a16:creationId xmlns:a16="http://schemas.microsoft.com/office/drawing/2014/main" id="{9B485984-B013-528A-343B-9E703D603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524" y="0"/>
            <a:ext cx="3872753" cy="5143500"/>
          </a:xfrm>
          <a:prstGeom prst="rect">
            <a:avLst/>
          </a:prstGeom>
        </p:spPr>
      </p:pic>
      <p:pic>
        <p:nvPicPr>
          <p:cNvPr id="11" name="Picture 10" descr="A blue logo with text&#10;&#10;AI-generated content may be incorrect.">
            <a:extLst>
              <a:ext uri="{FF2B5EF4-FFF2-40B4-BE49-F238E27FC236}">
                <a16:creationId xmlns:a16="http://schemas.microsoft.com/office/drawing/2014/main" id="{29D40DBB-933D-A11B-4579-1F33BF7FE1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628" y="3467099"/>
            <a:ext cx="939902" cy="1153887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C2C970F-6E98-FD09-BEE1-E3CD65C45640}"/>
              </a:ext>
            </a:extLst>
          </p:cNvPr>
          <p:cNvCxnSpPr/>
          <p:nvPr/>
        </p:nvCxnSpPr>
        <p:spPr>
          <a:xfrm>
            <a:off x="3710707" y="3774296"/>
            <a:ext cx="1219537" cy="93663"/>
          </a:xfrm>
          <a:prstGeom prst="straightConnector1">
            <a:avLst/>
          </a:prstGeom>
          <a:ln w="57150">
            <a:solidFill>
              <a:srgbClr val="FFFB17"/>
            </a:solidFill>
            <a:prstDash val="sysDot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16">
            <a:extLst>
              <a:ext uri="{FF2B5EF4-FFF2-40B4-BE49-F238E27FC236}">
                <a16:creationId xmlns:a16="http://schemas.microsoft.com/office/drawing/2014/main" id="{BB84B51C-DF2B-2817-189F-1DF82DB35722}"/>
              </a:ext>
            </a:extLst>
          </p:cNvPr>
          <p:cNvSpPr txBox="1"/>
          <p:nvPr/>
        </p:nvSpPr>
        <p:spPr>
          <a:xfrm rot="240000">
            <a:off x="3668562" y="3515673"/>
            <a:ext cx="1400535" cy="26161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b="1">
                <a:solidFill>
                  <a:srgbClr val="FFFB17"/>
                </a:solidFill>
                <a:latin typeface="Open Sans"/>
                <a:ea typeface="Open Sans"/>
                <a:cs typeface="Open Sans"/>
              </a:rPr>
              <a:t>Incident beam</a:t>
            </a:r>
            <a:endParaRPr lang="en-US">
              <a:solidFill>
                <a:srgbClr val="FFFB17"/>
              </a:solidFill>
              <a:ea typeface="Open Sans"/>
              <a:cs typeface="Open San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95DF92F-9879-D187-539A-708F2D8D6CD2}"/>
              </a:ext>
            </a:extLst>
          </p:cNvPr>
          <p:cNvGrpSpPr/>
          <p:nvPr/>
        </p:nvGrpSpPr>
        <p:grpSpPr>
          <a:xfrm>
            <a:off x="1869774" y="2142237"/>
            <a:ext cx="831101" cy="994318"/>
            <a:chOff x="6703037" y="1016590"/>
            <a:chExt cx="1010271" cy="1143839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75A9A117-4F5A-4B8B-EBA7-B9A6D8DE6B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03037" y="1620393"/>
              <a:ext cx="601411" cy="463703"/>
            </a:xfrm>
            <a:prstGeom prst="straightConnector1">
              <a:avLst/>
            </a:prstGeom>
            <a:ln w="57150">
              <a:solidFill>
                <a:srgbClr val="1EE2F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6EEB0CE7-532D-C2D3-BA6D-6524466D3D7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40310" y="1133669"/>
              <a:ext cx="564140" cy="505361"/>
            </a:xfrm>
            <a:prstGeom prst="straightConnector1">
              <a:avLst/>
            </a:prstGeom>
            <a:ln w="57150">
              <a:solidFill>
                <a:srgbClr val="1EE2F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41">
              <a:extLst>
                <a:ext uri="{FF2B5EF4-FFF2-40B4-BE49-F238E27FC236}">
                  <a16:creationId xmlns:a16="http://schemas.microsoft.com/office/drawing/2014/main" id="{95338C97-A520-C3F9-5788-CAD137066BC8}"/>
                </a:ext>
              </a:extLst>
            </p:cNvPr>
            <p:cNvSpPr txBox="1"/>
            <p:nvPr/>
          </p:nvSpPr>
          <p:spPr>
            <a:xfrm>
              <a:off x="6997582" y="1016590"/>
              <a:ext cx="715726" cy="265543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900" b="1">
                  <a:solidFill>
                    <a:srgbClr val="1EE2F7"/>
                  </a:solidFill>
                  <a:latin typeface="Open Sans"/>
                  <a:ea typeface="Open Sans"/>
                  <a:cs typeface="Open Sans"/>
                </a:rPr>
                <a:t>z</a:t>
              </a:r>
              <a:endParaRPr lang="en-US" sz="900" b="1">
                <a:solidFill>
                  <a:srgbClr val="1EE2F7"/>
                </a:solidFill>
                <a:ea typeface="Open Sans"/>
                <a:cs typeface="Open Sans"/>
              </a:endParaRPr>
            </a:p>
          </p:txBody>
        </p:sp>
        <p:sp>
          <p:nvSpPr>
            <p:cNvPr id="39" name="TextBox 43">
              <a:extLst>
                <a:ext uri="{FF2B5EF4-FFF2-40B4-BE49-F238E27FC236}">
                  <a16:creationId xmlns:a16="http://schemas.microsoft.com/office/drawing/2014/main" id="{810AAB66-E035-93E2-B0BC-886867D703C0}"/>
                </a:ext>
              </a:extLst>
            </p:cNvPr>
            <p:cNvSpPr txBox="1"/>
            <p:nvPr/>
          </p:nvSpPr>
          <p:spPr>
            <a:xfrm>
              <a:off x="6960005" y="1868330"/>
              <a:ext cx="752982" cy="292099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000" b="1">
                  <a:solidFill>
                    <a:srgbClr val="1EE2F7"/>
                  </a:solidFill>
                  <a:latin typeface="Open Sans"/>
                  <a:ea typeface="Open Sans"/>
                  <a:cs typeface="Open Sans"/>
                </a:rPr>
                <a:t>y</a:t>
              </a:r>
              <a:endParaRPr lang="en-US" sz="1050" b="1">
                <a:solidFill>
                  <a:srgbClr val="1EE2F7"/>
                </a:solidFill>
                <a:ea typeface="Open Sans"/>
                <a:cs typeface="Open San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F7D81C6-1061-0966-6581-7B63EAA9C86F}"/>
              </a:ext>
            </a:extLst>
          </p:cNvPr>
          <p:cNvGrpSpPr/>
          <p:nvPr/>
        </p:nvGrpSpPr>
        <p:grpSpPr>
          <a:xfrm>
            <a:off x="3905381" y="3998223"/>
            <a:ext cx="1306811" cy="1054453"/>
            <a:chOff x="7835128" y="4003456"/>
            <a:chExt cx="1455531" cy="1100349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479E3AB-40BB-1118-2FB5-DFD46D09D2CC}"/>
                </a:ext>
              </a:extLst>
            </p:cNvPr>
            <p:cNvCxnSpPr/>
            <p:nvPr/>
          </p:nvCxnSpPr>
          <p:spPr>
            <a:xfrm flipH="1">
              <a:off x="8151275" y="4689965"/>
              <a:ext cx="586246" cy="283016"/>
            </a:xfrm>
            <a:prstGeom prst="straightConnector1">
              <a:avLst/>
            </a:prstGeom>
            <a:ln w="57150">
              <a:solidFill>
                <a:srgbClr val="1EE2F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A7077D2-D7EB-FC11-9E63-D8690047DB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698455" y="4067094"/>
              <a:ext cx="20826" cy="647191"/>
            </a:xfrm>
            <a:prstGeom prst="straightConnector1">
              <a:avLst/>
            </a:prstGeom>
            <a:ln w="57150">
              <a:solidFill>
                <a:srgbClr val="1EE2F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35B777C3-5EAE-68A7-A10A-D3B2554EE8C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35128" y="4589956"/>
              <a:ext cx="884155" cy="112169"/>
            </a:xfrm>
            <a:prstGeom prst="straightConnector1">
              <a:avLst/>
            </a:prstGeom>
            <a:ln w="57150">
              <a:solidFill>
                <a:srgbClr val="1EE2F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8">
              <a:extLst>
                <a:ext uri="{FF2B5EF4-FFF2-40B4-BE49-F238E27FC236}">
                  <a16:creationId xmlns:a16="http://schemas.microsoft.com/office/drawing/2014/main" id="{8935B7F9-8923-BAB9-5588-C2A63A599740}"/>
                </a:ext>
              </a:extLst>
            </p:cNvPr>
            <p:cNvSpPr txBox="1"/>
            <p:nvPr/>
          </p:nvSpPr>
          <p:spPr>
            <a:xfrm rot="21420000">
              <a:off x="8403473" y="4003456"/>
              <a:ext cx="887186" cy="272997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100" b="1">
                  <a:solidFill>
                    <a:srgbClr val="1EE2F7"/>
                  </a:solidFill>
                  <a:latin typeface="Open Sans"/>
                  <a:ea typeface="Open Sans"/>
                  <a:cs typeface="Open Sans"/>
                </a:rPr>
                <a:t>z</a:t>
              </a:r>
              <a:endParaRPr lang="en-US" sz="1100" b="1">
                <a:solidFill>
                  <a:srgbClr val="1EE2F7"/>
                </a:solidFill>
                <a:ea typeface="Open Sans"/>
                <a:cs typeface="Open Sans"/>
              </a:endParaRPr>
            </a:p>
          </p:txBody>
        </p:sp>
        <p:sp>
          <p:nvSpPr>
            <p:cNvPr id="34" name="TextBox 9">
              <a:extLst>
                <a:ext uri="{FF2B5EF4-FFF2-40B4-BE49-F238E27FC236}">
                  <a16:creationId xmlns:a16="http://schemas.microsoft.com/office/drawing/2014/main" id="{E402F45A-55E1-6790-253D-AE51DBE9F6E7}"/>
                </a:ext>
              </a:extLst>
            </p:cNvPr>
            <p:cNvSpPr txBox="1"/>
            <p:nvPr/>
          </p:nvSpPr>
          <p:spPr>
            <a:xfrm rot="120000">
              <a:off x="8025584" y="4317350"/>
              <a:ext cx="328622" cy="272997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100" b="1">
                  <a:solidFill>
                    <a:srgbClr val="1EE2F7"/>
                  </a:solidFill>
                  <a:latin typeface="Open Sans"/>
                  <a:ea typeface="Open Sans"/>
                  <a:cs typeface="Open Sans"/>
                </a:rPr>
                <a:t>x</a:t>
              </a:r>
              <a:endParaRPr lang="en-US" sz="1100" b="1">
                <a:solidFill>
                  <a:srgbClr val="1EE2F7"/>
                </a:solidFill>
                <a:ea typeface="Open Sans"/>
                <a:cs typeface="Open Sans"/>
              </a:endParaRPr>
            </a:p>
          </p:txBody>
        </p:sp>
        <p:sp>
          <p:nvSpPr>
            <p:cNvPr id="35" name="TextBox 10">
              <a:extLst>
                <a:ext uri="{FF2B5EF4-FFF2-40B4-BE49-F238E27FC236}">
                  <a16:creationId xmlns:a16="http://schemas.microsoft.com/office/drawing/2014/main" id="{DEB45126-DEFA-83AE-9FCA-222DC166B23A}"/>
                </a:ext>
              </a:extLst>
            </p:cNvPr>
            <p:cNvSpPr txBox="1"/>
            <p:nvPr/>
          </p:nvSpPr>
          <p:spPr>
            <a:xfrm rot="21360000">
              <a:off x="8328262" y="4830808"/>
              <a:ext cx="377119" cy="272997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100" b="1">
                  <a:solidFill>
                    <a:srgbClr val="1EE2F7"/>
                  </a:solidFill>
                  <a:latin typeface="Open Sans"/>
                  <a:ea typeface="Open Sans"/>
                  <a:cs typeface="Open Sans"/>
                </a:rPr>
                <a:t>y</a:t>
              </a:r>
              <a:endParaRPr lang="en-US" sz="1100" b="1">
                <a:solidFill>
                  <a:srgbClr val="1EE2F7"/>
                </a:solidFill>
                <a:ea typeface="Open Sans"/>
                <a:cs typeface="Open Sans"/>
              </a:endParaRPr>
            </a:p>
          </p:txBody>
        </p:sp>
      </p:grpSp>
      <p:sp>
        <p:nvSpPr>
          <p:cNvPr id="29" name="Call-out: Bent Line 28">
            <a:extLst>
              <a:ext uri="{FF2B5EF4-FFF2-40B4-BE49-F238E27FC236}">
                <a16:creationId xmlns:a16="http://schemas.microsoft.com/office/drawing/2014/main" id="{2DCB4390-F3B0-B106-B49F-A8E4CCB78712}"/>
              </a:ext>
            </a:extLst>
          </p:cNvPr>
          <p:cNvSpPr/>
          <p:nvPr/>
        </p:nvSpPr>
        <p:spPr>
          <a:xfrm flipH="1">
            <a:off x="479286" y="2210320"/>
            <a:ext cx="562356" cy="233981"/>
          </a:xfrm>
          <a:prstGeom prst="borderCallout2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>
                <a:ea typeface="Open Sans"/>
                <a:cs typeface="Open Sans"/>
              </a:rPr>
              <a:t>Tile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DE6B9C1-CED6-A25D-47B7-9B4D2CA4CE9C}"/>
              </a:ext>
            </a:extLst>
          </p:cNvPr>
          <p:cNvCxnSpPr>
            <a:cxnSpLocks/>
          </p:cNvCxnSpPr>
          <p:nvPr/>
        </p:nvCxnSpPr>
        <p:spPr>
          <a:xfrm flipV="1">
            <a:off x="7270335" y="1952074"/>
            <a:ext cx="261595" cy="15195"/>
          </a:xfrm>
          <a:prstGeom prst="straightConnector1">
            <a:avLst/>
          </a:prstGeom>
          <a:ln w="12700">
            <a:solidFill>
              <a:srgbClr val="FFFB17"/>
            </a:solidFill>
            <a:prstDash val="sysDot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FDCAAE7-006C-14B6-7914-DD47AA231120}"/>
              </a:ext>
            </a:extLst>
          </p:cNvPr>
          <p:cNvGrpSpPr/>
          <p:nvPr/>
        </p:nvGrpSpPr>
        <p:grpSpPr>
          <a:xfrm>
            <a:off x="8081587" y="4083975"/>
            <a:ext cx="1335707" cy="1058694"/>
            <a:chOff x="7983615" y="3697532"/>
            <a:chExt cx="1335707" cy="1058694"/>
          </a:xfrm>
        </p:grpSpPr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65C2093C-C973-FD36-03AA-027268170F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5576" y="3701885"/>
              <a:ext cx="69668" cy="690698"/>
            </a:xfrm>
            <a:prstGeom prst="straightConnector1">
              <a:avLst/>
            </a:prstGeom>
            <a:ln w="57150">
              <a:solidFill>
                <a:srgbClr val="1EE2F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8">
              <a:extLst>
                <a:ext uri="{FF2B5EF4-FFF2-40B4-BE49-F238E27FC236}">
                  <a16:creationId xmlns:a16="http://schemas.microsoft.com/office/drawing/2014/main" id="{E9A53754-4BD7-FEAB-EFC8-379AF3937F32}"/>
                </a:ext>
              </a:extLst>
            </p:cNvPr>
            <p:cNvSpPr txBox="1"/>
            <p:nvPr/>
          </p:nvSpPr>
          <p:spPr>
            <a:xfrm>
              <a:off x="8522786" y="3697532"/>
              <a:ext cx="796536" cy="261610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100" b="1">
                  <a:solidFill>
                    <a:srgbClr val="1EE2F7"/>
                  </a:solidFill>
                  <a:latin typeface="Open Sans"/>
                  <a:ea typeface="Open Sans"/>
                  <a:cs typeface="Open Sans"/>
                </a:rPr>
                <a:t>z</a:t>
              </a:r>
              <a:endParaRPr lang="en-US" sz="1100" b="1">
                <a:solidFill>
                  <a:srgbClr val="1EE2F7"/>
                </a:solidFill>
                <a:ea typeface="Open Sans"/>
                <a:cs typeface="Open Sans"/>
              </a:endParaRPr>
            </a:p>
          </p:txBody>
        </p:sp>
        <p:sp>
          <p:nvSpPr>
            <p:cNvPr id="48" name="TextBox 9">
              <a:extLst>
                <a:ext uri="{FF2B5EF4-FFF2-40B4-BE49-F238E27FC236}">
                  <a16:creationId xmlns:a16="http://schemas.microsoft.com/office/drawing/2014/main" id="{479AA401-0B8D-357F-1672-15D85647141E}"/>
                </a:ext>
              </a:extLst>
            </p:cNvPr>
            <p:cNvSpPr txBox="1"/>
            <p:nvPr/>
          </p:nvSpPr>
          <p:spPr>
            <a:xfrm>
              <a:off x="8127063" y="4494616"/>
              <a:ext cx="295045" cy="261610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100" b="1">
                  <a:solidFill>
                    <a:srgbClr val="1EE2F7"/>
                  </a:solidFill>
                  <a:latin typeface="Open Sans"/>
                  <a:ea typeface="Open Sans"/>
                  <a:cs typeface="Open Sans"/>
                </a:rPr>
                <a:t>x</a:t>
              </a:r>
              <a:endParaRPr lang="en-US" sz="1100" b="1">
                <a:solidFill>
                  <a:srgbClr val="1EE2F7"/>
                </a:solidFill>
                <a:ea typeface="Open Sans"/>
                <a:cs typeface="Open Sans"/>
              </a:endParaRPr>
            </a:p>
          </p:txBody>
        </p:sp>
        <p:sp>
          <p:nvSpPr>
            <p:cNvPr id="49" name="TextBox 10">
              <a:extLst>
                <a:ext uri="{FF2B5EF4-FFF2-40B4-BE49-F238E27FC236}">
                  <a16:creationId xmlns:a16="http://schemas.microsoft.com/office/drawing/2014/main" id="{6B067C70-82A9-EB43-99EF-8A6BBF0485E3}"/>
                </a:ext>
              </a:extLst>
            </p:cNvPr>
            <p:cNvSpPr txBox="1"/>
            <p:nvPr/>
          </p:nvSpPr>
          <p:spPr>
            <a:xfrm>
              <a:off x="8549401" y="4442936"/>
              <a:ext cx="338588" cy="261610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GB" sz="1100" b="1">
                  <a:solidFill>
                    <a:srgbClr val="1EE2F7"/>
                  </a:solidFill>
                  <a:latin typeface="Open Sans"/>
                  <a:ea typeface="Open Sans"/>
                  <a:cs typeface="Open Sans"/>
                </a:rPr>
                <a:t>y</a:t>
              </a:r>
              <a:endParaRPr lang="en-US" sz="1100" b="1">
                <a:solidFill>
                  <a:srgbClr val="1EE2F7"/>
                </a:solidFill>
                <a:ea typeface="Open Sans"/>
                <a:cs typeface="Open Sans"/>
              </a:endParaRP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0C2D3A30-9F94-2427-1A73-6905AA293D44}"/>
                </a:ext>
              </a:extLst>
            </p:cNvPr>
            <p:cNvCxnSpPr>
              <a:cxnSpLocks/>
            </p:cNvCxnSpPr>
            <p:nvPr/>
          </p:nvCxnSpPr>
          <p:spPr>
            <a:xfrm>
              <a:off x="8425576" y="4359926"/>
              <a:ext cx="515982" cy="109401"/>
            </a:xfrm>
            <a:prstGeom prst="straightConnector1">
              <a:avLst/>
            </a:prstGeom>
            <a:ln w="57150">
              <a:solidFill>
                <a:srgbClr val="1EE2F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6C68DA4A-B05A-C251-46D4-393D8FBAEA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83615" y="4359926"/>
              <a:ext cx="441960" cy="191044"/>
            </a:xfrm>
            <a:prstGeom prst="straightConnector1">
              <a:avLst/>
            </a:prstGeom>
            <a:ln w="57150">
              <a:solidFill>
                <a:srgbClr val="1EE2F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1" name="Table 60">
            <a:extLst>
              <a:ext uri="{FF2B5EF4-FFF2-40B4-BE49-F238E27FC236}">
                <a16:creationId xmlns:a16="http://schemas.microsoft.com/office/drawing/2014/main" id="{7AF494CC-048B-C185-E187-FC91987634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03491"/>
              </p:ext>
            </p:extLst>
          </p:nvPr>
        </p:nvGraphicFramePr>
        <p:xfrm>
          <a:off x="6242957" y="119742"/>
          <a:ext cx="2807322" cy="89891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07322">
                  <a:extLst>
                    <a:ext uri="{9D8B030D-6E8A-4147-A177-3AD203B41FA5}">
                      <a16:colId xmlns:a16="http://schemas.microsoft.com/office/drawing/2014/main" val="659913781"/>
                    </a:ext>
                  </a:extLst>
                </a:gridCol>
              </a:tblGrid>
              <a:tr h="37400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u="none" strike="noStrike" noProof="0">
                          <a:solidFill>
                            <a:schemeClr val="tx1"/>
                          </a:solidFill>
                        </a:rPr>
                        <a:t>ID11 source</a:t>
                      </a:r>
                    </a:p>
                  </a:txBody>
                  <a:tcPr anchor="ctr">
                    <a:lnL w="38100">
                      <a:solidFill>
                        <a:srgbClr val="FFFB17"/>
                      </a:solidFill>
                    </a:lnL>
                    <a:lnR w="38100">
                      <a:solidFill>
                        <a:srgbClr val="FFFB17"/>
                      </a:solidFill>
                    </a:lnR>
                    <a:lnT w="38100">
                      <a:solidFill>
                        <a:srgbClr val="FFFB17"/>
                      </a:solidFill>
                    </a:lnT>
                    <a:lnB w="38100">
                      <a:solidFill>
                        <a:srgbClr val="FFFB17"/>
                      </a:solidFill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600800"/>
                  </a:ext>
                </a:extLst>
              </a:tr>
              <a:tr h="524913">
                <a:tc>
                  <a:txBody>
                    <a:bodyPr/>
                    <a:lstStyle/>
                    <a:p>
                      <a:pPr marL="342900" lvl="0" indent="-342900" algn="l" rtl="0" eaLnBrk="1" latinLnBrk="0" hangingPunct="1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kern="1200" noProof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10 x 10 µm² fine beam</a:t>
                      </a:r>
                      <a:endParaRPr lang="en-US"/>
                    </a:p>
                    <a:p>
                      <a:pPr marL="342900" lvl="0" indent="-342900" algn="l" rtl="0" eaLnBrk="1" latinLnBrk="0" hangingPunct="1"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1400" u="none" strike="noStrike" kern="1200" noProof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59.5 keV / 74.9 keV </a:t>
                      </a:r>
                    </a:p>
                  </a:txBody>
                  <a:tcPr anchor="ctr">
                    <a:lnL w="38100">
                      <a:solidFill>
                        <a:srgbClr val="FFFB17"/>
                      </a:solidFill>
                    </a:lnL>
                    <a:lnR w="38100">
                      <a:solidFill>
                        <a:srgbClr val="FFFB17"/>
                      </a:solidFill>
                    </a:lnR>
                    <a:lnT w="38100">
                      <a:solidFill>
                        <a:srgbClr val="FFFB17"/>
                      </a:solidFill>
                    </a:lnT>
                    <a:lnB w="38100">
                      <a:solidFill>
                        <a:srgbClr val="FFFB17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161058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B22DEAAF-0EA7-D5F4-0284-A9E7BE3BE73C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a. ESRF ID11 experimental set-up</a:t>
            </a:r>
            <a:endParaRPr lang="en-GB" sz="120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2230BA-B3A8-22C3-73CE-02B8458D18E3}"/>
              </a:ext>
            </a:extLst>
          </p:cNvPr>
          <p:cNvSpPr txBox="1"/>
          <p:nvPr/>
        </p:nvSpPr>
        <p:spPr>
          <a:xfrm>
            <a:off x="32657" y="753835"/>
            <a:ext cx="523058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Beamtime (5 days allocated):</a:t>
            </a:r>
            <a:endParaRPr lang="en-GB" sz="140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Open Sans"/>
              <a:cs typeface="Arial"/>
            </a:endParaRPr>
          </a:p>
          <a:p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Characterize the prototype developed by DT and acquired experimental data to validate and refine detector simulation</a:t>
            </a:r>
          </a:p>
          <a:p>
            <a:r>
              <a:rPr lang="en-GB" sz="700">
                <a:solidFill>
                  <a:schemeClr val="accent2">
                    <a:lumMod val="49000"/>
                  </a:schemeClr>
                </a:solidFill>
                <a:ea typeface="+mn-lt"/>
                <a:cs typeface="+mn-lt"/>
              </a:rPr>
              <a:t>Y. Boursier et al. (2026), “2D-CdZnTe detector prototype characterization for simulation </a:t>
            </a:r>
            <a:r>
              <a:rPr lang="en-GB" sz="700" err="1">
                <a:solidFill>
                  <a:schemeClr val="accent2">
                    <a:lumMod val="49000"/>
                  </a:schemeClr>
                </a:solidFill>
                <a:ea typeface="+mn-lt"/>
                <a:cs typeface="+mn-lt"/>
              </a:rPr>
              <a:t>validation,”Experimental</a:t>
            </a:r>
            <a:r>
              <a:rPr lang="en-GB" sz="700">
                <a:solidFill>
                  <a:schemeClr val="accent2">
                    <a:lumMod val="49000"/>
                  </a:schemeClr>
                </a:solidFill>
                <a:ea typeface="+mn-lt"/>
                <a:cs typeface="+mn-lt"/>
              </a:rPr>
              <a:t> report, Proposal MI-1525,Beamline ID11, ESRF, DOI: 10.15151/ESRF-ES-2266935027</a:t>
            </a:r>
            <a:endParaRPr lang="en-GB" sz="700">
              <a:solidFill>
                <a:schemeClr val="accent2">
                  <a:lumMod val="49000"/>
                </a:schemeClr>
              </a:solidFill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841899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58DF7-2F1A-7702-8738-D8F5FC6CD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7F4E5B-9B8E-74CD-29DF-9C6DC7D77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68E3D-32B1-62FA-1F65-4844957F2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400FEBA-D407-6276-D864-EA859E16BF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ADC2462-6B7B-C533-60DF-DE56FB5B07D3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4 - Validation case 2: DT demonstrator </a:t>
            </a:r>
            <a:endParaRPr lang="en-US" sz="1700" b="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2" name="Picture 11" descr="A screen shot of a graph&#10;&#10;AI-generated content may be incorrect.">
            <a:extLst>
              <a:ext uri="{FF2B5EF4-FFF2-40B4-BE49-F238E27FC236}">
                <a16:creationId xmlns:a16="http://schemas.microsoft.com/office/drawing/2014/main" id="{1E250E21-78EF-8F16-F55F-26E728EBE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814" y="2814497"/>
            <a:ext cx="3853352" cy="23186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BB9310-3714-D678-0EE1-AD4FAFA36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49" y="821870"/>
            <a:ext cx="4266560" cy="39896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D084ED-CD39-6016-86ED-C78242BCF191}"/>
              </a:ext>
            </a:extLst>
          </p:cNvPr>
          <p:cNvSpPr txBox="1"/>
          <p:nvPr/>
        </p:nvSpPr>
        <p:spPr>
          <a:xfrm>
            <a:off x="4648201" y="247648"/>
            <a:ext cx="4425041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alibri"/>
              <a:buChar char="-"/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Heatmap of the matrix</a:t>
            </a:r>
          </a:p>
          <a:p>
            <a:pPr marL="285750" indent="-285750">
              <a:buFont typeface="Calibri"/>
              <a:buChar char="-"/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Counts recorded for 3 adjacent pixels vs beam position  beam position </a:t>
            </a:r>
          </a:p>
          <a:p>
            <a:pPr marL="285750" indent="-285750">
              <a:buFont typeface="Calibri"/>
              <a:buChar char="-"/>
            </a:pP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Spectra of the target pixel and its </a:t>
            </a: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neighbour</a:t>
            </a:r>
            <a:r>
              <a:rPr lang="en-GB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Arial"/>
                <a:cs typeface="Arial"/>
              </a:rPr>
              <a:t> </a:t>
            </a:r>
            <a:endParaRPr lang="en-GB" sz="1400" b="0" i="0" dirty="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Arial"/>
              <a:cs typeface="Arial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981AAAC-7AE9-1462-E639-E93EB86DC7B9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b. Spot scans and spectral measurements</a:t>
            </a:r>
            <a:endParaRPr lang="en-GB" sz="120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pixelated image of a red light&#10;&#10;AI-generated content may be incorrect.">
            <a:extLst>
              <a:ext uri="{FF2B5EF4-FFF2-40B4-BE49-F238E27FC236}">
                <a16:creationId xmlns:a16="http://schemas.microsoft.com/office/drawing/2014/main" id="{3C3BD455-A235-878E-E113-1A738A450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4886" y="1207048"/>
            <a:ext cx="3162300" cy="166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22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28E33-B94A-2335-1DFF-6190D9581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4F201-11C1-4CA0-1985-3103E6197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3949CF-DA4C-117D-F28A-740244C7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1C54E7-BA20-BAE1-F686-53B81EC983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04A94F4-D41D-2DD4-2C1F-848CF80CDD7F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4 - Validation case 2: DT demonstrator </a:t>
            </a:r>
            <a:endParaRPr lang="en-US" sz="1700" b="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D9A04CF-482C-0F8F-71A1-4B41C60063E9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c. Spectral measurements vs simulation</a:t>
            </a:r>
            <a:endParaRPr lang="en-GB" sz="120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1296E363-98BC-C0B2-0D4F-2ED424E45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575" y="451757"/>
            <a:ext cx="4987192" cy="469174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5DCECAA-30E3-C512-B43E-5531D673A85E}"/>
              </a:ext>
            </a:extLst>
          </p:cNvPr>
          <p:cNvSpPr/>
          <p:nvPr/>
        </p:nvSpPr>
        <p:spPr>
          <a:xfrm>
            <a:off x="516816" y="1027811"/>
            <a:ext cx="3186967" cy="1387571"/>
          </a:xfrm>
          <a:prstGeom prst="rect">
            <a:avLst/>
          </a:prstGeom>
          <a:solidFill>
            <a:srgbClr val="FCF7F7"/>
          </a:solidFill>
          <a:ln>
            <a:solidFill>
              <a:srgbClr val="D9D9D9">
                <a:alpha val="67000"/>
              </a:srgb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013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08C03C-2FA0-2AED-2794-0C3496456163}"/>
              </a:ext>
            </a:extLst>
          </p:cNvPr>
          <p:cNvSpPr txBox="1"/>
          <p:nvPr/>
        </p:nvSpPr>
        <p:spPr>
          <a:xfrm>
            <a:off x="517072" y="1118506"/>
            <a:ext cx="3243942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Font typeface="Arial"/>
              <a:buChar char="•"/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cs typeface="Arial"/>
              </a:rPr>
              <a:t> Good agreement between simulated and measured spectra. </a:t>
            </a:r>
          </a:p>
          <a:p>
            <a:pPr>
              <a:buFont typeface="Arial"/>
              <a:buChar char="•"/>
            </a:pPr>
            <a:endParaRPr lang="en-GB" sz="14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cs typeface="Arial"/>
            </a:endParaRPr>
          </a:p>
          <a:p>
            <a:pPr>
              <a:buFont typeface="Arial"/>
              <a:buChar char="•"/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cs typeface="Arial"/>
              </a:rPr>
              <a:t> Accurate reproduction of the full-energy and fluorescence peaks.</a:t>
            </a:r>
          </a:p>
          <a:p>
            <a:endParaRPr lang="en-GB" sz="14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407191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0C830-B26C-2761-7984-358367C14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0A17C0-D53A-948F-56FE-7DF9C1A73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025F8-9019-6A9C-B1A6-ED605231F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732AE4-0B86-3A42-7FCA-879D457884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EA81921-BC85-1A30-6DC7-9DE2DF9EF430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>
                <a:latin typeface="Open Sans"/>
                <a:ea typeface="Open Sans"/>
                <a:cs typeface="Open Sans"/>
              </a:rPr>
              <a:t>4 - Validation case 2: DT demonstrator </a:t>
            </a:r>
            <a:endParaRPr lang="en-US" sz="1700" b="0">
              <a:latin typeface="Open Sans"/>
              <a:ea typeface="Open Sans"/>
              <a:cs typeface="Open San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A2B0E5A-A562-0FB7-91A0-7631182583B3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d. Spot scans measurements vs simulation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 descr="A screen shot of a graph&#10;&#10;AI-generated content may be incorrect.">
            <a:extLst>
              <a:ext uri="{FF2B5EF4-FFF2-40B4-BE49-F238E27FC236}">
                <a16:creationId xmlns:a16="http://schemas.microsoft.com/office/drawing/2014/main" id="{7572421B-3720-8DE6-8A60-37875EB2E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247" y="2819517"/>
            <a:ext cx="6017485" cy="2146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960233-383E-92F0-6C48-E8CAA91C2E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3874" y="834118"/>
            <a:ext cx="5180240" cy="1983922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4610858F-9FE2-A460-FDAF-DA735BE8964E}"/>
              </a:ext>
            </a:extLst>
          </p:cNvPr>
          <p:cNvSpPr txBox="1"/>
          <p:nvPr/>
        </p:nvSpPr>
        <p:spPr>
          <a:xfrm rot="21300000">
            <a:off x="579717" y="2739146"/>
            <a:ext cx="1032236" cy="238527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>
                <a:highlight>
                  <a:srgbClr val="FFFF00"/>
                </a:highlight>
                <a:ea typeface="+mn-lt"/>
                <a:cs typeface="+mn-lt"/>
              </a:rPr>
              <a:t>SIMULATION</a:t>
            </a:r>
            <a:endParaRPr lang="en-US" sz="1100" b="1">
              <a:highlight>
                <a:srgbClr val="FFFF00"/>
              </a:highlight>
              <a:ea typeface="Open Sans"/>
              <a:cs typeface="Open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F42942-028C-CCAE-534D-A70898F99B35}"/>
              </a:ext>
            </a:extLst>
          </p:cNvPr>
          <p:cNvSpPr txBox="1"/>
          <p:nvPr/>
        </p:nvSpPr>
        <p:spPr>
          <a:xfrm rot="21300000">
            <a:off x="411234" y="769908"/>
            <a:ext cx="1247470" cy="238527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>
                <a:highlight>
                  <a:srgbClr val="FFFF00"/>
                </a:highlight>
                <a:ea typeface="+mn-lt"/>
                <a:cs typeface="+mn-lt"/>
              </a:rPr>
              <a:t>MESUREMENT</a:t>
            </a:r>
            <a:endParaRPr lang="en-US" sz="1100" b="1">
              <a:highlight>
                <a:srgbClr val="FFFF00"/>
              </a:highlight>
              <a:ea typeface="Open Sans"/>
              <a:cs typeface="Open Sans"/>
            </a:endParaRPr>
          </a:p>
        </p:txBody>
      </p:sp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DBA4569-AF85-A541-8ECA-C5DE9786CE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375" t="-1270" r="-107" b="16896"/>
          <a:stretch>
            <a:fillRect/>
          </a:stretch>
        </p:blipFill>
        <p:spPr>
          <a:xfrm>
            <a:off x="6326137" y="1378992"/>
            <a:ext cx="2526108" cy="2337501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AD1A91BC-DAE3-882F-6396-F5A53BCBA68F}"/>
              </a:ext>
            </a:extLst>
          </p:cNvPr>
          <p:cNvSpPr txBox="1"/>
          <p:nvPr/>
        </p:nvSpPr>
        <p:spPr>
          <a:xfrm rot="21300000">
            <a:off x="1316143" y="2136533"/>
            <a:ext cx="7084691" cy="807913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>
                <a:solidFill>
                  <a:schemeClr val="bg2"/>
                </a:solidFill>
                <a:latin typeface="Open Sans Light"/>
                <a:ea typeface="Open Sans Light"/>
                <a:cs typeface="Open Sans Light"/>
              </a:rPr>
              <a:t>ONGOING WORK</a:t>
            </a:r>
            <a:endParaRPr lang="en-US" sz="4800">
              <a:solidFill>
                <a:schemeClr val="bg2"/>
              </a:solidFill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2091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90BC2-8BFD-401C-B9B5-44DBCE055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F3438-71EC-9C92-5262-B81088019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>
                <a:solidFill>
                  <a:schemeClr val="tx2">
                    <a:lumMod val="76000"/>
                  </a:schemeClr>
                </a:solidFill>
                <a:latin typeface="Open Sans"/>
                <a:ea typeface="Open Sans"/>
                <a:cs typeface="Open Sans"/>
              </a:rPr>
              <a:t>Outline</a:t>
            </a:r>
            <a:endParaRPr lang="en-GB" sz="2400">
              <a:solidFill>
                <a:schemeClr val="tx2">
                  <a:lumMod val="76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69547-1E1C-40DA-E14B-70B55B9528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462161" y="4713474"/>
            <a:ext cx="320329" cy="273844"/>
          </a:xfrm>
        </p:spPr>
        <p:txBody>
          <a:bodyPr/>
          <a:lstStyle/>
          <a:p>
            <a:fld id="{1C54245A-C428-B540-8798-C3DF95632D8F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6381D7-7858-0DB7-F47E-8272A740433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4713288"/>
            <a:ext cx="2190750" cy="274637"/>
          </a:xfrm>
        </p:spPr>
        <p:txBody>
          <a:bodyPr/>
          <a:lstStyle/>
          <a:p>
            <a:fld id="{C5939954-6198-9748-A116-85D43C9913BA}" type="datetime1">
              <a:t>6/29/2026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35530-B7D8-D590-76B1-18AE88522A49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3211513" y="4713288"/>
            <a:ext cx="5932487" cy="274637"/>
          </a:xfrm>
        </p:spPr>
        <p:txBody>
          <a:bodyPr/>
          <a:lstStyle/>
          <a:p>
            <a:r>
              <a:rPr lang="en-GB"/>
              <a:t>CONFIDENTIAL | Presentation name / Author</a:t>
            </a:r>
          </a:p>
        </p:txBody>
      </p:sp>
      <p:pic>
        <p:nvPicPr>
          <p:cNvPr id="8" name="Picture Placeholder 7" descr="A yellow sign on a blue wall&#10;&#10;AI-generated content may be incorrect.">
            <a:extLst>
              <a:ext uri="{FF2B5EF4-FFF2-40B4-BE49-F238E27FC236}">
                <a16:creationId xmlns:a16="http://schemas.microsoft.com/office/drawing/2014/main" id="{1B382C94-C394-A8F8-026F-4F651D8CB2B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212" b="2212"/>
          <a:stretch/>
        </p:blipFill>
        <p:spPr>
          <a:prstGeom prst="rect">
            <a:avLst/>
          </a:prstGeom>
        </p:spPr>
      </p:pic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80858D3B-33CF-34CA-7486-29B2B058E21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4447" y="1148394"/>
            <a:ext cx="5417457" cy="344496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1800">
                <a:latin typeface="Open Sans Light"/>
                <a:ea typeface="Open Sans Light"/>
                <a:cs typeface="Open Sans Light"/>
              </a:rPr>
              <a:t>1 – Context and goals of the thesis</a:t>
            </a:r>
            <a:endParaRPr lang="en-GB" sz="1800"/>
          </a:p>
          <a:p>
            <a:pPr>
              <a:lnSpc>
                <a:spcPct val="100000"/>
              </a:lnSpc>
            </a:pPr>
            <a:r>
              <a:rPr lang="en-GB" sz="1800">
                <a:latin typeface="Open Sans Light"/>
                <a:ea typeface="Open Sans Light"/>
                <a:cs typeface="Open Sans Light"/>
              </a:rPr>
              <a:t>2 – Modelling hybrid pixel detectors response </a:t>
            </a:r>
          </a:p>
          <a:p>
            <a:pPr>
              <a:lnSpc>
                <a:spcPct val="100000"/>
              </a:lnSpc>
            </a:pPr>
            <a:r>
              <a:rPr lang="en-GB" sz="1800">
                <a:latin typeface="Open Sans Light"/>
                <a:ea typeface="Open Sans Light"/>
                <a:cs typeface="Open Sans Light"/>
              </a:rPr>
              <a:t>3 – Simulation pipeline</a:t>
            </a:r>
          </a:p>
          <a:p>
            <a:pPr>
              <a:lnSpc>
                <a:spcPct val="100000"/>
              </a:lnSpc>
            </a:pPr>
            <a:r>
              <a:rPr lang="en-GB" sz="1800">
                <a:latin typeface="Open Sans Light"/>
                <a:ea typeface="Open Sans Light"/>
                <a:cs typeface="Open Sans Light"/>
              </a:rPr>
              <a:t>4 – Validation cases</a:t>
            </a:r>
            <a:endParaRPr lang="en-GB" sz="1800"/>
          </a:p>
          <a:p>
            <a:pPr>
              <a:lnSpc>
                <a:spcPct val="100000"/>
              </a:lnSpc>
            </a:pPr>
            <a:r>
              <a:rPr lang="en-GB" sz="1800">
                <a:latin typeface="Open Sans Light"/>
                <a:ea typeface="Open Sans Light"/>
                <a:cs typeface="Open Sans Light"/>
              </a:rPr>
              <a:t>5 – Conclusion and prospect</a:t>
            </a:r>
          </a:p>
          <a:p>
            <a:pPr>
              <a:lnSpc>
                <a:spcPct val="100000"/>
              </a:lnSpc>
            </a:pPr>
            <a:endParaRPr lang="en-GB" sz="1800">
              <a:latin typeface="Open Sans Light"/>
              <a:ea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605484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0A0D0-C61E-3B28-F9F1-E8DFE6CC8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EDDDC23B-0127-C427-F65A-95E345EA8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768" y="596746"/>
            <a:ext cx="8334774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u="sng">
                <a:solidFill>
                  <a:srgbClr val="390F8F"/>
                </a:solidFill>
                <a:latin typeface="Open Sans"/>
                <a:ea typeface="Open Sans"/>
                <a:cs typeface="Open Sans"/>
              </a:rPr>
              <a:t>Goals of the study: </a:t>
            </a:r>
          </a:p>
          <a:p>
            <a:pPr marL="28575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Simulation of high Z semiconductor pixel detectors response</a:t>
            </a:r>
          </a:p>
          <a:p>
            <a:pPr marL="28575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Focus on the simulation of fluorescence escape and charge sharing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D10CD5-E533-9BB5-CEB2-9409B7BA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2BC3F6-6F27-73CF-B0B4-470D4A09A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CONFIDENTIAL |CPPM - DT 2025 | LEROY Mélissa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DC42CE-9687-FC35-EB75-7EA5444ED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13" name="Picture 12" descr="A blue and white sign with a red ball and a black background&#10;&#10;Description automatically generated">
            <a:extLst>
              <a:ext uri="{FF2B5EF4-FFF2-40B4-BE49-F238E27FC236}">
                <a16:creationId xmlns:a16="http://schemas.microsoft.com/office/drawing/2014/main" id="{58AD4019-449D-5CB8-80FD-BDB5711A7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427" y="198421"/>
            <a:ext cx="504987" cy="6071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FDC2FA-D422-FB90-973E-252AB41CD79B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5 - Conclusion</a:t>
            </a:r>
            <a:endParaRPr lang="fi-FI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452D8E-7BFB-399C-6900-AA6F9C8E938E}"/>
              </a:ext>
            </a:extLst>
          </p:cNvPr>
          <p:cNvSpPr txBox="1"/>
          <p:nvPr/>
        </p:nvSpPr>
        <p:spPr>
          <a:xfrm>
            <a:off x="246767" y="1461302"/>
            <a:ext cx="8334775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u="sng">
                <a:solidFill>
                  <a:srgbClr val="390F8F"/>
                </a:solidFill>
                <a:latin typeface="Open Sans"/>
                <a:ea typeface="Open Sans"/>
                <a:cs typeface="Open Sans"/>
              </a:rPr>
              <a:t>Method:</a:t>
            </a:r>
          </a:p>
          <a:p>
            <a:pPr marL="28575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Simulation integrates charge carriers' generation and dynamics</a:t>
            </a:r>
          </a:p>
          <a:p>
            <a:pPr marL="28575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Study of 2 charge transport models, essential to reproduce accurately charge sharing</a:t>
            </a:r>
          </a:p>
          <a:p>
            <a:pPr marL="28575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Processing of XPAD3.2-S/</a:t>
            </a:r>
            <a:r>
              <a:rPr lang="en-US" altLang="en-US" sz="1400" err="1">
                <a:latin typeface="Open Sans"/>
                <a:ea typeface="Open Sans"/>
                <a:cs typeface="Open Sans"/>
              </a:rPr>
              <a:t>CdTe</a:t>
            </a:r>
            <a:r>
              <a:rPr lang="en-US" altLang="en-US" sz="1400">
                <a:latin typeface="Open Sans"/>
                <a:ea typeface="Open Sans"/>
                <a:cs typeface="Open Sans"/>
              </a:rPr>
              <a:t> measurement performed in synchrotron</a:t>
            </a:r>
          </a:p>
          <a:p>
            <a:pPr marL="285750" indent="-285750" algn="just" defTabSz="9144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Measurement campaign spot beam performed with DT </a:t>
            </a:r>
            <a:r>
              <a:rPr lang="en-US" altLang="en-US" sz="1400" err="1">
                <a:latin typeface="Open Sans"/>
                <a:ea typeface="Open Sans"/>
                <a:cs typeface="Open Sans"/>
              </a:rPr>
              <a:t>CdTe</a:t>
            </a:r>
            <a:r>
              <a:rPr lang="en-US" altLang="en-US" sz="1400">
                <a:latin typeface="Open Sans"/>
                <a:ea typeface="Open Sans"/>
                <a:cs typeface="Open Sans"/>
              </a:rPr>
              <a:t>/CZT based prototype in Dec. 2025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F49AE9-C151-F290-2C2B-4732877AA46F}"/>
              </a:ext>
            </a:extLst>
          </p:cNvPr>
          <p:cNvSpPr txBox="1"/>
          <p:nvPr/>
        </p:nvSpPr>
        <p:spPr>
          <a:xfrm>
            <a:off x="246766" y="3576580"/>
            <a:ext cx="833477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u="sng">
                <a:solidFill>
                  <a:srgbClr val="390F8F"/>
                </a:solidFill>
                <a:latin typeface="Open Sans"/>
                <a:ea typeface="Open Sans"/>
                <a:cs typeface="Open Sans"/>
              </a:rPr>
              <a:t>Prospects:</a:t>
            </a:r>
          </a:p>
          <a:p>
            <a:pPr marL="28575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Integration of signal induction on electrodes</a:t>
            </a:r>
          </a:p>
          <a:p>
            <a:pPr marL="285750" indent="-285750" algn="just" defTabSz="9144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Comparison with other simulation tools </a:t>
            </a:r>
          </a:p>
          <a:p>
            <a:pPr marL="285750" indent="-285750" algn="just" defTabSz="9144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Continue measurements analysis to refine the model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ADA436-BAC3-F7B4-598F-1E4AE6A3AB6C}"/>
              </a:ext>
            </a:extLst>
          </p:cNvPr>
          <p:cNvSpPr txBox="1"/>
          <p:nvPr/>
        </p:nvSpPr>
        <p:spPr>
          <a:xfrm>
            <a:off x="246767" y="2724045"/>
            <a:ext cx="8334775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u="sng" err="1">
                <a:solidFill>
                  <a:srgbClr val="390F8F"/>
                </a:solidFill>
                <a:latin typeface="Open Sans"/>
                <a:ea typeface="Open Sans"/>
                <a:cs typeface="Open Sans"/>
              </a:rPr>
              <a:t>Results:</a:t>
            </a:r>
            <a:endParaRPr lang="en-US" altLang="en-US" sz="1400" u="sng">
              <a:solidFill>
                <a:srgbClr val="390F8F"/>
              </a:solidFill>
              <a:latin typeface="Open Sans"/>
              <a:ea typeface="Open Sans"/>
              <a:cs typeface="Open Sans"/>
            </a:endParaRPr>
          </a:p>
          <a:p>
            <a:pPr marL="28575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Good agreement</a:t>
            </a:r>
          </a:p>
          <a:p>
            <a:pPr marL="285750" indent="-285750" algn="just" defTabSz="91440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>
                <a:latin typeface="Open Sans"/>
                <a:ea typeface="Open Sans"/>
                <a:cs typeface="Open Sans"/>
              </a:rPr>
              <a:t>Behavior at this interpixel needs to be refined – ongoing work</a:t>
            </a:r>
          </a:p>
        </p:txBody>
      </p:sp>
    </p:spTree>
    <p:extLst>
      <p:ext uri="{BB962C8B-B14F-4D97-AF65-F5344CB8AC3E}">
        <p14:creationId xmlns:p14="http://schemas.microsoft.com/office/powerpoint/2010/main" val="1251500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7F580DB-AC69-3983-3BEE-91016E812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325249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>
                <a:latin typeface="Open Sans Light"/>
                <a:ea typeface="Open Sans Light"/>
                <a:cs typeface="Open Sans Light"/>
              </a:rPr>
              <a:t>Questions ?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33A3DB-92B7-9626-4A0F-D04219AC9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42" y="1023083"/>
            <a:ext cx="7478007" cy="525295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en-US" sz="240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Thank you for your attention</a:t>
            </a:r>
            <a:endParaRPr lang="en-US" sz="2400">
              <a:solidFill>
                <a:schemeClr val="tx2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68D217-DE54-F76A-2404-4252D336BBB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5F0A699-655C-8347-B774-0DB9AEBAB595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71BCE-3487-30AD-4A75-9A2FACAA943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13" name="Content Placeholder 1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B72651F-7F00-4D06-5763-776F186F9F8B}"/>
              </a:ext>
            </a:extLst>
          </p:cNvPr>
          <p:cNvPicPr>
            <a:picLocks noGrp="1" noChangeAspect="1"/>
          </p:cNvPicPr>
          <p:nvPr>
            <p:ph sz="half" idx="19"/>
          </p:nvPr>
        </p:nvPicPr>
        <p:blipFill>
          <a:blip r:embed="rId2"/>
          <a:stretch>
            <a:fillRect/>
          </a:stretch>
        </p:blipFill>
        <p:spPr>
          <a:xfrm>
            <a:off x="3729440" y="3298011"/>
            <a:ext cx="2383826" cy="1788752"/>
          </a:xfrm>
          <a:prstGeom prst="rect">
            <a:avLst/>
          </a:prstGeom>
        </p:spPr>
      </p:pic>
      <p:pic>
        <p:nvPicPr>
          <p:cNvPr id="14" name="Content Placeholder 13" descr="A couple of people standing in a factory&#10;&#10;AI-generated content may be incorrect.">
            <a:extLst>
              <a:ext uri="{FF2B5EF4-FFF2-40B4-BE49-F238E27FC236}">
                <a16:creationId xmlns:a16="http://schemas.microsoft.com/office/drawing/2014/main" id="{1BCB5694-7EAF-CEA9-0A17-53C59FBE8F29}"/>
              </a:ext>
            </a:extLst>
          </p:cNvPr>
          <p:cNvPicPr>
            <a:picLocks noGrp="1" noChangeAspect="1"/>
          </p:cNvPicPr>
          <p:nvPr>
            <p:ph sz="half" idx="20"/>
          </p:nvPr>
        </p:nvPicPr>
        <p:blipFill>
          <a:blip r:embed="rId3"/>
          <a:srcRect t="253" r="35698" b="-305"/>
          <a:stretch>
            <a:fillRect/>
          </a:stretch>
        </p:blipFill>
        <p:spPr>
          <a:xfrm>
            <a:off x="7610575" y="3298011"/>
            <a:ext cx="1531500" cy="1789685"/>
          </a:xfrm>
          <a:prstGeom prst="rect">
            <a:avLst/>
          </a:prstGeom>
        </p:spPr>
      </p:pic>
      <p:pic>
        <p:nvPicPr>
          <p:cNvPr id="17" name="Content Placeholder 16" descr="Two women in white coats working in a factory&#10;&#10;AI-generated content may be incorrect.">
            <a:extLst>
              <a:ext uri="{FF2B5EF4-FFF2-40B4-BE49-F238E27FC236}">
                <a16:creationId xmlns:a16="http://schemas.microsoft.com/office/drawing/2014/main" id="{4FA6C111-4705-18A3-3827-719A0A2A21AF}"/>
              </a:ext>
            </a:extLst>
          </p:cNvPr>
          <p:cNvPicPr>
            <a:picLocks noGrp="1" noChangeAspect="1"/>
          </p:cNvPicPr>
          <p:nvPr>
            <p:ph sz="half" idx="21"/>
          </p:nvPr>
        </p:nvPicPr>
        <p:blipFill>
          <a:blip r:embed="rId4"/>
          <a:srcRect t="2924"/>
          <a:stretch>
            <a:fillRect/>
          </a:stretch>
        </p:blipFill>
        <p:spPr>
          <a:xfrm>
            <a:off x="6176193" y="3298011"/>
            <a:ext cx="1383900" cy="1789285"/>
          </a:xfrm>
          <a:prstGeom prst="rect">
            <a:avLst/>
          </a:prstGeom>
        </p:spPr>
      </p:pic>
      <p:pic>
        <p:nvPicPr>
          <p:cNvPr id="18" name="Content Placeholder 17" descr="A group of people sitting in chairs in a room with computers&#10;&#10;AI-generated content may be incorrect.">
            <a:extLst>
              <a:ext uri="{FF2B5EF4-FFF2-40B4-BE49-F238E27FC236}">
                <a16:creationId xmlns:a16="http://schemas.microsoft.com/office/drawing/2014/main" id="{F4A91F8B-5E2F-F21E-CD5E-B817F33E0B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148" y="3298011"/>
            <a:ext cx="2392259" cy="1788752"/>
          </a:xfrm>
          <a:prstGeom prst="rect">
            <a:avLst/>
          </a:prstGeom>
        </p:spPr>
      </p:pic>
      <p:pic>
        <p:nvPicPr>
          <p:cNvPr id="21" name="Content Placeholder 12" descr="A person standing next to a machine&#10;&#10;AI-generated content may be incorrect.">
            <a:extLst>
              <a:ext uri="{FF2B5EF4-FFF2-40B4-BE49-F238E27FC236}">
                <a16:creationId xmlns:a16="http://schemas.microsoft.com/office/drawing/2014/main" id="{65D3AC55-539D-9A58-6030-AD00CC4297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2158986" y="3594647"/>
            <a:ext cx="1788752" cy="119612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56BAD4E-E615-38BE-F64C-C43DBFE69158}"/>
              </a:ext>
            </a:extLst>
          </p:cNvPr>
          <p:cNvSpPr txBox="1"/>
          <p:nvPr/>
        </p:nvSpPr>
        <p:spPr>
          <a:xfrm>
            <a:off x="155655" y="1981955"/>
            <a:ext cx="8648310" cy="11926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100" b="1" dirty="0" err="1">
                <a:latin typeface="Open Sans"/>
                <a:ea typeface="Open Sans"/>
                <a:cs typeface="Open Sans"/>
              </a:rPr>
              <a:t>Acknowledgement</a:t>
            </a:r>
            <a:r>
              <a:rPr lang="fr-FR" sz="1100" b="1" dirty="0">
                <a:latin typeface="Open Sans"/>
                <a:ea typeface="Open Sans"/>
                <a:cs typeface="Open Sans"/>
              </a:rPr>
              <a:t>: </a:t>
            </a:r>
            <a:endParaRPr lang="en-US" sz="1100" b="1" dirty="0">
              <a:ea typeface="Open Sans"/>
              <a:cs typeface="Open Sans"/>
            </a:endParaRPr>
          </a:p>
          <a:p>
            <a:pPr algn="just"/>
            <a:r>
              <a:rPr lang="en-US" sz="1100">
                <a:latin typeface="Open Sans"/>
                <a:ea typeface="Open Sans"/>
                <a:cs typeface="Open Sans"/>
              </a:rPr>
              <a:t>→ </a:t>
            </a:r>
            <a:r>
              <a:rPr lang="en-US" sz="1100">
                <a:ea typeface="+mn-lt"/>
                <a:cs typeface="+mn-lt"/>
              </a:rPr>
              <a:t>We acknowledge the European Synchrotron Radiation Facility (ESRF) for the provision of synchrotron radiation facilities under proposal ID MI-1525 and on beamline ID11. We thank Loic Jegou and the beamline staff for assistance and support during the beamtime.</a:t>
            </a:r>
            <a:endParaRPr lang="en-US" sz="1100">
              <a:ea typeface="Open Sans"/>
              <a:cs typeface="Open Sans"/>
            </a:endParaRPr>
          </a:p>
          <a:p>
            <a:pPr algn="just"/>
            <a:r>
              <a:rPr lang="en-US" sz="1100" dirty="0">
                <a:ea typeface="+mn-lt"/>
                <a:cs typeface="+mn-lt"/>
              </a:rPr>
              <a:t>→ We thank G. Gey, </a:t>
            </a:r>
            <a:r>
              <a:rPr lang="en-US" sz="1100" dirty="0" err="1">
                <a:ea typeface="+mn-lt"/>
                <a:cs typeface="+mn-lt"/>
              </a:rPr>
              <a:t>M.Plainemaison</a:t>
            </a:r>
            <a:r>
              <a:rPr lang="en-US" sz="1100" dirty="0">
                <a:ea typeface="+mn-lt"/>
                <a:cs typeface="+mn-lt"/>
              </a:rPr>
              <a:t>, </a:t>
            </a:r>
            <a:r>
              <a:rPr lang="en-US" sz="1100" dirty="0" err="1">
                <a:ea typeface="+mn-lt"/>
                <a:cs typeface="+mn-lt"/>
              </a:rPr>
              <a:t>T.Pierson</a:t>
            </a:r>
            <a:r>
              <a:rPr lang="en-US" sz="1100" dirty="0">
                <a:ea typeface="+mn-lt"/>
                <a:cs typeface="+mn-lt"/>
              </a:rPr>
              <a:t>, A. Winkler and M. Matikkala from Detection Technology for their support during </a:t>
            </a:r>
            <a:r>
              <a:rPr lang="en-US" sz="1100">
                <a:ea typeface="+mn-lt"/>
                <a:cs typeface="+mn-lt"/>
              </a:rPr>
              <a:t>data acquisition and experimental preparation.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AD6CE60-26D9-1460-FD35-3455A38CB298}"/>
              </a:ext>
            </a:extLst>
          </p:cNvPr>
          <p:cNvSpPr/>
          <p:nvPr/>
        </p:nvSpPr>
        <p:spPr>
          <a:xfrm>
            <a:off x="153489" y="168095"/>
            <a:ext cx="1996027" cy="63718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Bef>
                <a:spcPts val="600"/>
              </a:spcBef>
            </a:pPr>
            <a:r>
              <a:rPr lang="en-US" sz="1600" b="1">
                <a:ea typeface="Open Sans"/>
                <a:cs typeface="Open Sans"/>
              </a:rPr>
              <a:t>AG GDR, Mi2b</a:t>
            </a:r>
            <a:endParaRPr lang="en-US" sz="1600">
              <a:ea typeface="Open Sans"/>
              <a:cs typeface="Open Sans"/>
            </a:endParaRPr>
          </a:p>
          <a:p>
            <a:pPr algn="ctr">
              <a:spcBef>
                <a:spcPts val="600"/>
              </a:spcBef>
            </a:pPr>
            <a:r>
              <a:rPr lang="en-US" sz="1050">
                <a:ea typeface="Open Sans"/>
                <a:cs typeface="Open Sans"/>
              </a:rPr>
              <a:t>Marseille, le 29.06.2026</a:t>
            </a:r>
          </a:p>
        </p:txBody>
      </p:sp>
      <p:sp>
        <p:nvSpPr>
          <p:cNvPr id="31" name="Rectangle: Top Corners Rounded 30">
            <a:extLst>
              <a:ext uri="{FF2B5EF4-FFF2-40B4-BE49-F238E27FC236}">
                <a16:creationId xmlns:a16="http://schemas.microsoft.com/office/drawing/2014/main" id="{88EBA05B-9974-0C7F-8970-6C0F7483AE3E}"/>
              </a:ext>
            </a:extLst>
          </p:cNvPr>
          <p:cNvSpPr/>
          <p:nvPr/>
        </p:nvSpPr>
        <p:spPr>
          <a:xfrm>
            <a:off x="73728" y="1903185"/>
            <a:ext cx="8984181" cy="1350161"/>
          </a:xfrm>
          <a:prstGeom prst="round2Same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 descr="A blue and white sign with a red ball and a black background&#10;&#10;Description automatically generated">
            <a:extLst>
              <a:ext uri="{FF2B5EF4-FFF2-40B4-BE49-F238E27FC236}">
                <a16:creationId xmlns:a16="http://schemas.microsoft.com/office/drawing/2014/main" id="{32EE78CC-A4D9-DB6B-7314-F38C76CB9A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8917" y="58851"/>
            <a:ext cx="660400" cy="860425"/>
          </a:xfrm>
          <a:prstGeom prst="rect">
            <a:avLst/>
          </a:prstGeom>
        </p:spPr>
      </p:pic>
      <p:pic>
        <p:nvPicPr>
          <p:cNvPr id="41" name="Picture 40" descr="A purple text on a black background&#10;&#10;Description automatically generated">
            <a:extLst>
              <a:ext uri="{FF2B5EF4-FFF2-40B4-BE49-F238E27FC236}">
                <a16:creationId xmlns:a16="http://schemas.microsoft.com/office/drawing/2014/main" id="{983E85AD-B1C4-244E-D8A5-AD990C16B2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46332" y="58851"/>
            <a:ext cx="1333500" cy="86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357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FBF2A-79F4-FFB0-7209-EE6789D98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85858D-DA12-3E97-C0B4-400175ADF22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2A7427-EF86-418A-F2C7-64475CD21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CONFIDENTIAL |CPPM - DT 2025 | LEROY Mélissa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9A23A6-EA12-2056-8C68-1F1338C304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E09A939D-59EA-6706-5F1A-EA13F87C2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B1EE6DB-09A8-B9BE-6052-C0FFF43AD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8A863B3-E3F3-85A9-5499-76F6A0BD090C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b. X-ray interactions with Geant4</a:t>
            </a:r>
            <a:r>
              <a:rPr lang="en-GB" sz="1200">
                <a:latin typeface="Open Sans"/>
                <a:ea typeface="Open Sans"/>
                <a:cs typeface="Open Sans"/>
              </a:rPr>
              <a:t>  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58371D-4DFF-8F95-7293-4F0647BE2D2D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3 - Simulation pipeline</a:t>
            </a:r>
            <a:endParaRPr lang="fi-FI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27E7FA-CC6F-E9B4-6C6C-25D00901940E}"/>
              </a:ext>
            </a:extLst>
          </p:cNvPr>
          <p:cNvSpPr txBox="1"/>
          <p:nvPr/>
        </p:nvSpPr>
        <p:spPr>
          <a:xfrm>
            <a:off x="244311" y="902100"/>
            <a:ext cx="520802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</a:rPr>
              <a:t>Tracking of particles in the sensor, their position and energy loss </a:t>
            </a:r>
            <a:endParaRPr lang="en-US" sz="1200">
              <a:ea typeface="Open Sans"/>
              <a:cs typeface="Open Sans"/>
            </a:endParaRPr>
          </a:p>
          <a:p>
            <a:pPr marL="285750" indent="-285750"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</a:rPr>
              <a:t>Photoelectric effect, Compton scattering</a:t>
            </a:r>
          </a:p>
          <a:p>
            <a:pPr marL="285750" indent="-285750">
              <a:buFont typeface="Arial"/>
              <a:buChar char="•"/>
            </a:pPr>
            <a:r>
              <a:rPr lang="en-GB" sz="1200" err="1">
                <a:latin typeface="Open Sans"/>
                <a:ea typeface="Open Sans"/>
                <a:cs typeface="Open Sans"/>
              </a:rPr>
              <a:t>CdTe</a:t>
            </a:r>
            <a:r>
              <a:rPr lang="en-GB" sz="1200">
                <a:latin typeface="Open Sans"/>
                <a:ea typeface="Open Sans"/>
                <a:cs typeface="Open Sans"/>
              </a:rPr>
              <a:t> : fluorescence escape photon</a:t>
            </a:r>
            <a:endParaRPr lang="en-GB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9" name="Picture 18" descr="A graph of energy&#10;&#10;Description automatically generated">
            <a:extLst>
              <a:ext uri="{FF2B5EF4-FFF2-40B4-BE49-F238E27FC236}">
                <a16:creationId xmlns:a16="http://schemas.microsoft.com/office/drawing/2014/main" id="{A26797E1-5239-20F4-1871-36BB1D1B9E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" t="-107" r="22028" b="-276"/>
          <a:stretch/>
        </p:blipFill>
        <p:spPr>
          <a:xfrm>
            <a:off x="145231" y="1975350"/>
            <a:ext cx="3314271" cy="264018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56CB5A7-6A99-6893-7101-79AC7C1B68BF}"/>
              </a:ext>
            </a:extLst>
          </p:cNvPr>
          <p:cNvGrpSpPr/>
          <p:nvPr/>
        </p:nvGrpSpPr>
        <p:grpSpPr>
          <a:xfrm>
            <a:off x="3470788" y="1869539"/>
            <a:ext cx="2231001" cy="1173203"/>
            <a:chOff x="3541604" y="918693"/>
            <a:chExt cx="2231001" cy="1173203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C712A05F-FCD3-57C9-5AC2-C02FDF4A7D4E}"/>
                </a:ext>
              </a:extLst>
            </p:cNvPr>
            <p:cNvCxnSpPr/>
            <p:nvPr/>
          </p:nvCxnSpPr>
          <p:spPr>
            <a:xfrm flipV="1">
              <a:off x="4920838" y="1841972"/>
              <a:ext cx="257419" cy="228377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2E5F2A7-F0C3-488D-A996-B40C0C6BEA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50275" y="1125132"/>
              <a:ext cx="555607" cy="2823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13">
              <a:extLst>
                <a:ext uri="{FF2B5EF4-FFF2-40B4-BE49-F238E27FC236}">
                  <a16:creationId xmlns:a16="http://schemas.microsoft.com/office/drawing/2014/main" id="{B54BC74D-9297-E276-8E9C-5F849D1DB0B9}"/>
                </a:ext>
              </a:extLst>
            </p:cNvPr>
            <p:cNvSpPr txBox="1"/>
            <p:nvPr/>
          </p:nvSpPr>
          <p:spPr>
            <a:xfrm>
              <a:off x="5036046" y="1891841"/>
              <a:ext cx="736559" cy="20005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700">
                  <a:solidFill>
                    <a:schemeClr val="accent6">
                      <a:lumMod val="75000"/>
                    </a:schemeClr>
                  </a:solidFill>
                  <a:latin typeface="Open Sans"/>
                  <a:ea typeface="Open Sans"/>
                  <a:cs typeface="Open Sans"/>
                </a:rPr>
                <a:t>3 mm</a:t>
              </a:r>
            </a:p>
          </p:txBody>
        </p:sp>
        <p:sp>
          <p:nvSpPr>
            <p:cNvPr id="30" name="TextBox 16">
              <a:extLst>
                <a:ext uri="{FF2B5EF4-FFF2-40B4-BE49-F238E27FC236}">
                  <a16:creationId xmlns:a16="http://schemas.microsoft.com/office/drawing/2014/main" id="{06CC3977-66FC-CBC7-8745-72EE635EE231}"/>
                </a:ext>
              </a:extLst>
            </p:cNvPr>
            <p:cNvSpPr txBox="1"/>
            <p:nvPr/>
          </p:nvSpPr>
          <p:spPr>
            <a:xfrm>
              <a:off x="4630909" y="918693"/>
              <a:ext cx="736559" cy="20005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700">
                  <a:solidFill>
                    <a:schemeClr val="accent6">
                      <a:lumMod val="75000"/>
                    </a:schemeClr>
                  </a:solidFill>
                  <a:latin typeface="Open Sans"/>
                  <a:ea typeface="Open Sans"/>
                  <a:cs typeface="Open Sans"/>
                </a:rPr>
                <a:t>1 mm</a:t>
              </a:r>
            </a:p>
          </p:txBody>
        </p:sp>
        <p:sp>
          <p:nvSpPr>
            <p:cNvPr id="31" name="TextBox 22">
              <a:extLst>
                <a:ext uri="{FF2B5EF4-FFF2-40B4-BE49-F238E27FC236}">
                  <a16:creationId xmlns:a16="http://schemas.microsoft.com/office/drawing/2014/main" id="{83CFCABA-F367-C468-9570-D2E7CD358E0C}"/>
                </a:ext>
              </a:extLst>
            </p:cNvPr>
            <p:cNvSpPr txBox="1"/>
            <p:nvPr/>
          </p:nvSpPr>
          <p:spPr>
            <a:xfrm>
              <a:off x="3541604" y="1805391"/>
              <a:ext cx="874922" cy="184666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600" b="1">
                  <a:solidFill>
                    <a:srgbClr val="96169A"/>
                  </a:solidFill>
                  <a:latin typeface="Open Sans"/>
                  <a:ea typeface="Open Sans"/>
                  <a:cs typeface="Open Sans"/>
                </a:rPr>
                <a:t>Americium 241</a:t>
              </a:r>
            </a:p>
          </p:txBody>
        </p:sp>
        <p:sp>
          <p:nvSpPr>
            <p:cNvPr id="32" name="Cube 31">
              <a:extLst>
                <a:ext uri="{FF2B5EF4-FFF2-40B4-BE49-F238E27FC236}">
                  <a16:creationId xmlns:a16="http://schemas.microsoft.com/office/drawing/2014/main" id="{49B761B2-1F23-B9C5-F7DC-E96B6D139647}"/>
                </a:ext>
              </a:extLst>
            </p:cNvPr>
            <p:cNvSpPr/>
            <p:nvPr/>
          </p:nvSpPr>
          <p:spPr>
            <a:xfrm>
              <a:off x="4473256" y="1188150"/>
              <a:ext cx="553453" cy="818148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TextBox 18">
              <a:extLst>
                <a:ext uri="{FF2B5EF4-FFF2-40B4-BE49-F238E27FC236}">
                  <a16:creationId xmlns:a16="http://schemas.microsoft.com/office/drawing/2014/main" id="{9038720B-82BC-908C-F12F-09032CC12707}"/>
                </a:ext>
              </a:extLst>
            </p:cNvPr>
            <p:cNvSpPr txBox="1"/>
            <p:nvPr/>
          </p:nvSpPr>
          <p:spPr>
            <a:xfrm>
              <a:off x="4548248" y="1804350"/>
              <a:ext cx="482559" cy="20005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700" err="1">
                  <a:solidFill>
                    <a:schemeClr val="accent6">
                      <a:lumMod val="75000"/>
                    </a:schemeClr>
                  </a:solidFill>
                  <a:latin typeface="Open Sans"/>
                  <a:ea typeface="Open Sans"/>
                  <a:cs typeface="Open Sans"/>
                </a:rPr>
                <a:t>CdTe</a:t>
              </a:r>
              <a:endParaRPr lang="en-US" err="1"/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FB7D429-6B70-BAD2-C98F-B2F89F534A63}"/>
                </a:ext>
              </a:extLst>
            </p:cNvPr>
            <p:cNvCxnSpPr/>
            <p:nvPr/>
          </p:nvCxnSpPr>
          <p:spPr>
            <a:xfrm>
              <a:off x="3682768" y="1637997"/>
              <a:ext cx="1466923" cy="4233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Explosion: 8 Points 34">
              <a:extLst>
                <a:ext uri="{FF2B5EF4-FFF2-40B4-BE49-F238E27FC236}">
                  <a16:creationId xmlns:a16="http://schemas.microsoft.com/office/drawing/2014/main" id="{AF8506ED-004D-B8E4-5135-99CFF246FEF5}"/>
                </a:ext>
              </a:extLst>
            </p:cNvPr>
            <p:cNvSpPr/>
            <p:nvPr/>
          </p:nvSpPr>
          <p:spPr>
            <a:xfrm>
              <a:off x="3753244" y="1500972"/>
              <a:ext cx="240631" cy="276726"/>
            </a:xfrm>
            <a:prstGeom prst="irregularSeal1">
              <a:avLst/>
            </a:prstGeom>
            <a:ln w="635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6F0A2542-5C00-104A-FA7F-DBBBCB655B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77630" y="1321398"/>
              <a:ext cx="8449" cy="686708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13">
              <a:extLst>
                <a:ext uri="{FF2B5EF4-FFF2-40B4-BE49-F238E27FC236}">
                  <a16:creationId xmlns:a16="http://schemas.microsoft.com/office/drawing/2014/main" id="{599B317D-FB9E-D5E0-69A9-0019C1FBAB17}"/>
                </a:ext>
              </a:extLst>
            </p:cNvPr>
            <p:cNvSpPr txBox="1"/>
            <p:nvPr/>
          </p:nvSpPr>
          <p:spPr>
            <a:xfrm>
              <a:off x="3943971" y="1393900"/>
              <a:ext cx="736559" cy="200055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700">
                  <a:solidFill>
                    <a:schemeClr val="accent6">
                      <a:lumMod val="75000"/>
                    </a:schemeClr>
                  </a:solidFill>
                  <a:latin typeface="Open Sans"/>
                  <a:ea typeface="Open Sans"/>
                  <a:cs typeface="Open Sans"/>
                </a:rPr>
                <a:t>3 mm</a:t>
              </a:r>
            </a:p>
          </p:txBody>
        </p:sp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EA3A74F-A109-FA7E-43A3-D3FF1446D2E6}"/>
              </a:ext>
            </a:extLst>
          </p:cNvPr>
          <p:cNvCxnSpPr>
            <a:cxnSpLocks/>
          </p:cNvCxnSpPr>
          <p:nvPr/>
        </p:nvCxnSpPr>
        <p:spPr>
          <a:xfrm>
            <a:off x="3417749" y="2589722"/>
            <a:ext cx="264679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79651C8-A789-1CA5-4B73-18BDFD5A91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CE0B7B0B-7BB3-C0F1-DF61-670FF8872FCA}"/>
              </a:ext>
            </a:extLst>
          </p:cNvPr>
          <p:cNvSpPr/>
          <p:nvPr/>
        </p:nvSpPr>
        <p:spPr>
          <a:xfrm>
            <a:off x="4111334" y="191027"/>
            <a:ext cx="4917105" cy="27757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966D791-A0EA-5042-5C7A-AB75643D61E1}"/>
              </a:ext>
            </a:extLst>
          </p:cNvPr>
          <p:cNvSpPr/>
          <p:nvPr/>
        </p:nvSpPr>
        <p:spPr>
          <a:xfrm>
            <a:off x="4243240" y="116120"/>
            <a:ext cx="888722" cy="428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X-ray interactions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2C7B748-8DF7-0B79-E8E2-4158E01380D1}"/>
              </a:ext>
            </a:extLst>
          </p:cNvPr>
          <p:cNvSpPr/>
          <p:nvPr/>
        </p:nvSpPr>
        <p:spPr>
          <a:xfrm>
            <a:off x="5263868" y="113666"/>
            <a:ext cx="1156962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Carrier generation and recombination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9A60935-BD42-DEAA-D06F-201861728B86}"/>
              </a:ext>
            </a:extLst>
          </p:cNvPr>
          <p:cNvSpPr/>
          <p:nvPr/>
        </p:nvSpPr>
        <p:spPr>
          <a:xfrm>
            <a:off x="6552736" y="113666"/>
            <a:ext cx="1022444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0AE2381-99F5-3A0A-65CE-F842972205B5}"/>
              </a:ext>
            </a:extLst>
          </p:cNvPr>
          <p:cNvSpPr/>
          <p:nvPr/>
        </p:nvSpPr>
        <p:spPr>
          <a:xfrm>
            <a:off x="7707086" y="113666"/>
            <a:ext cx="1022443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</p:txBody>
      </p:sp>
      <p:pic>
        <p:nvPicPr>
          <p:cNvPr id="11" name="Picture 10" descr="A graph of a number of objects&#10;&#10;Description automatically generated">
            <a:extLst>
              <a:ext uri="{FF2B5EF4-FFF2-40B4-BE49-F238E27FC236}">
                <a16:creationId xmlns:a16="http://schemas.microsoft.com/office/drawing/2014/main" id="{A06CB78D-170A-A1DF-49A7-AB25862AFE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09" r="33711" b="761"/>
          <a:stretch/>
        </p:blipFill>
        <p:spPr>
          <a:xfrm>
            <a:off x="5528612" y="2075978"/>
            <a:ext cx="3483528" cy="264018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CD599A-27A1-054B-39BD-B3E337EF937B}"/>
              </a:ext>
            </a:extLst>
          </p:cNvPr>
          <p:cNvCxnSpPr>
            <a:cxnSpLocks/>
          </p:cNvCxnSpPr>
          <p:nvPr/>
        </p:nvCxnSpPr>
        <p:spPr>
          <a:xfrm>
            <a:off x="5053231" y="2575314"/>
            <a:ext cx="659424" cy="45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Geant4 Logo - Geant4">
            <a:extLst>
              <a:ext uri="{FF2B5EF4-FFF2-40B4-BE49-F238E27FC236}">
                <a16:creationId xmlns:a16="http://schemas.microsoft.com/office/drawing/2014/main" id="{0AFDB356-8B94-C203-3C33-ECB82C124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695" y="3089791"/>
            <a:ext cx="1188942" cy="397131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451AB67-E31B-DC6C-AED0-3246A2522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362832"/>
              </p:ext>
            </p:extLst>
          </p:nvPr>
        </p:nvGraphicFramePr>
        <p:xfrm>
          <a:off x="5402740" y="670297"/>
          <a:ext cx="3270108" cy="136190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35054">
                  <a:extLst>
                    <a:ext uri="{9D8B030D-6E8A-4147-A177-3AD203B41FA5}">
                      <a16:colId xmlns:a16="http://schemas.microsoft.com/office/drawing/2014/main" val="2936513946"/>
                    </a:ext>
                  </a:extLst>
                </a:gridCol>
                <a:gridCol w="1635054">
                  <a:extLst>
                    <a:ext uri="{9D8B030D-6E8A-4147-A177-3AD203B41FA5}">
                      <a16:colId xmlns:a16="http://schemas.microsoft.com/office/drawing/2014/main" val="3855694406"/>
                    </a:ext>
                  </a:extLst>
                </a:gridCol>
              </a:tblGrid>
              <a:tr h="254707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000" b="1" i="0" u="sng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Amptek</a:t>
                      </a:r>
                      <a:r>
                        <a:rPr lang="en-US" sz="1000" b="0" i="0" u="sng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 : XR-100T-CdTe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>
                      <a:solidFill>
                        <a:srgbClr val="FFFFFF"/>
                      </a:solidFill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A0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9469">
                      <a:solidFill>
                        <a:srgbClr val="FFFFFF"/>
                      </a:solidFill>
                    </a:lnL>
                    <a:lnR w="19469">
                      <a:solidFill>
                        <a:srgbClr val="FFFFFF"/>
                      </a:solidFill>
                    </a:lnR>
                    <a:lnT w="19469">
                      <a:solidFill>
                        <a:srgbClr val="FFFFFF"/>
                      </a:solidFill>
                    </a:lnT>
                    <a:lnB w="58417">
                      <a:solidFill>
                        <a:srgbClr val="FFFFFF"/>
                      </a:solidFill>
                    </a:lnB>
                    <a:solidFill>
                      <a:srgbClr val="B8A0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979038"/>
                  </a:ext>
                </a:extLst>
              </a:tr>
              <a:tr h="1107200"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GB">
                        <a:effectLst/>
                      </a:endParaRPr>
                    </a:p>
                  </a:txBody>
                  <a:tcPr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08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Mono-pixel detector</a:t>
                      </a:r>
                    </a:p>
                    <a:p>
                      <a:pPr marL="342900" lvl="0" indent="-342900" algn="l">
                        <a:lnSpc>
                          <a:spcPts val="108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900" b="0" i="0" u="none" strike="noStrike" noProof="0" err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CdTe</a:t>
                      </a:r>
                      <a:endParaRPr lang="en-US" sz="900" b="0" i="0" u="none" strike="noStrike" noProof="0">
                        <a:solidFill>
                          <a:srgbClr val="000000"/>
                        </a:solidFill>
                        <a:effectLst/>
                        <a:latin typeface="Arial"/>
                        <a:cs typeface="Arial"/>
                      </a:endParaRPr>
                    </a:p>
                    <a:p>
                      <a:pPr marL="342900" lvl="0" indent="-342900" algn="l">
                        <a:lnSpc>
                          <a:spcPts val="108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 mm pitch</a:t>
                      </a:r>
                    </a:p>
                    <a:p>
                      <a:pPr marL="342900" lvl="0" indent="-342900" algn="l">
                        <a:lnSpc>
                          <a:spcPts val="1080"/>
                        </a:lnSpc>
                        <a:buClr>
                          <a:srgbClr val="000000"/>
                        </a:buClr>
                        <a:buFont typeface="Arial,Sans-Serif"/>
                        <a:buChar char="•"/>
                      </a:pPr>
                      <a:r>
                        <a:rPr lang="en-US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1 mm thickness</a:t>
                      </a:r>
                      <a:endParaRPr lang="en-GB"/>
                    </a:p>
                  </a:txBody>
                  <a:tcPr anchor="ctr">
                    <a:lnL w="9525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9124209"/>
                  </a:ext>
                </a:extLst>
              </a:tr>
            </a:tbl>
          </a:graphicData>
        </a:graphic>
      </p:graphicFrame>
      <p:pic>
        <p:nvPicPr>
          <p:cNvPr id="18" name="Picture 17" descr="CdTe">
            <a:extLst>
              <a:ext uri="{FF2B5EF4-FFF2-40B4-BE49-F238E27FC236}">
                <a16:creationId xmlns:a16="http://schemas.microsoft.com/office/drawing/2014/main" id="{C87377F6-58D7-9EAA-9C22-466C6D855A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619" r="21975" b="2564"/>
          <a:stretch/>
        </p:blipFill>
        <p:spPr>
          <a:xfrm>
            <a:off x="5515469" y="948340"/>
            <a:ext cx="1435654" cy="1082498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888D211-817D-44AE-9F3C-C8EBDF6D6821}"/>
              </a:ext>
            </a:extLst>
          </p:cNvPr>
          <p:cNvCxnSpPr/>
          <p:nvPr/>
        </p:nvCxnSpPr>
        <p:spPr>
          <a:xfrm flipH="1">
            <a:off x="5020783" y="1624376"/>
            <a:ext cx="517086" cy="8437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72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E7B91-5636-7624-4A60-5D59AAFFA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39CA92-E5D5-6CFE-02D3-0AED678E83D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CB101-E347-CE16-8A70-889A523DC6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CONFIDENTIAL |CPPM - DT 2025 | LEROY Mélissa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162E74-4737-A574-CB24-26BD6B0CB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DE6DFA7-92D3-EC88-9F6F-5B6AF1E40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93C5DA2-4C06-190D-402F-B4285B6A1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FA97870-4AD0-37E8-5B2B-3ABBE06ACD7F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c. Charge carriers dynamics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E2C88F-98C6-DE2C-B55F-C01E8DEFE2FE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3 - Simulation pipeline</a:t>
            </a:r>
            <a:endParaRPr lang="fi-FI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81705E-7D82-4D10-6A6F-0A6F4F0732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07D9B4AA-1FC4-2887-0BAC-2FBEB18FFEA2}"/>
              </a:ext>
            </a:extLst>
          </p:cNvPr>
          <p:cNvSpPr/>
          <p:nvPr/>
        </p:nvSpPr>
        <p:spPr>
          <a:xfrm>
            <a:off x="4101737" y="184047"/>
            <a:ext cx="4917105" cy="27757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93207CD-AE36-5016-ABAC-28AC7BE5C814}"/>
              </a:ext>
            </a:extLst>
          </p:cNvPr>
          <p:cNvSpPr/>
          <p:nvPr/>
        </p:nvSpPr>
        <p:spPr>
          <a:xfrm>
            <a:off x="4233643" y="109140"/>
            <a:ext cx="888722" cy="42822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X-ray interactions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D7C1103-9846-7B53-46DF-75F80D059B29}"/>
              </a:ext>
            </a:extLst>
          </p:cNvPr>
          <p:cNvSpPr/>
          <p:nvPr/>
        </p:nvSpPr>
        <p:spPr>
          <a:xfrm>
            <a:off x="5254271" y="106686"/>
            <a:ext cx="1156962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Carrier generation and recombination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E9508E2-1EFC-3A24-38A1-B8B6C91FE222}"/>
              </a:ext>
            </a:extLst>
          </p:cNvPr>
          <p:cNvSpPr/>
          <p:nvPr/>
        </p:nvSpPr>
        <p:spPr>
          <a:xfrm>
            <a:off x="6543139" y="106686"/>
            <a:ext cx="1022444" cy="428225"/>
          </a:xfrm>
          <a:prstGeom prst="roundRect">
            <a:avLst/>
          </a:prstGeom>
          <a:solidFill>
            <a:srgbClr val="E7DFF8"/>
          </a:solidFill>
          <a:ln w="6350">
            <a:solidFill>
              <a:srgbClr val="5D2C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EBF2F5F-7419-2F90-B2BB-B2EC350839EA}"/>
              </a:ext>
            </a:extLst>
          </p:cNvPr>
          <p:cNvSpPr/>
          <p:nvPr/>
        </p:nvSpPr>
        <p:spPr>
          <a:xfrm>
            <a:off x="7697489" y="106686"/>
            <a:ext cx="1022443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3902B4A-0B9A-934B-18BB-3B51ABE003A8}"/>
              </a:ext>
            </a:extLst>
          </p:cNvPr>
          <p:cNvSpPr/>
          <p:nvPr/>
        </p:nvSpPr>
        <p:spPr>
          <a:xfrm>
            <a:off x="564777" y="1748806"/>
            <a:ext cx="3830156" cy="2518316"/>
          </a:xfrm>
          <a:prstGeom prst="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CCDDB199-0F42-DF0E-9703-B93C5851048A}"/>
              </a:ext>
            </a:extLst>
          </p:cNvPr>
          <p:cNvSpPr/>
          <p:nvPr/>
        </p:nvSpPr>
        <p:spPr>
          <a:xfrm>
            <a:off x="564776" y="4250152"/>
            <a:ext cx="1219902" cy="336168"/>
          </a:xfrm>
          <a:prstGeom prst="rect">
            <a:avLst/>
          </a:prstGeom>
          <a:solidFill>
            <a:srgbClr val="335754"/>
          </a:solidFill>
          <a:ln>
            <a:solidFill>
              <a:srgbClr val="3357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Cathode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4567EB5D-B205-B814-79EB-237FCCF67466}"/>
              </a:ext>
            </a:extLst>
          </p:cNvPr>
          <p:cNvSpPr/>
          <p:nvPr/>
        </p:nvSpPr>
        <p:spPr>
          <a:xfrm>
            <a:off x="1869903" y="4250152"/>
            <a:ext cx="1219902" cy="336168"/>
          </a:xfrm>
          <a:prstGeom prst="rect">
            <a:avLst/>
          </a:prstGeom>
          <a:solidFill>
            <a:srgbClr val="335754"/>
          </a:solidFill>
          <a:ln>
            <a:solidFill>
              <a:srgbClr val="3357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6E1C7E99-8A71-2F3F-C25C-08F2AC631B2A}"/>
              </a:ext>
            </a:extLst>
          </p:cNvPr>
          <p:cNvSpPr/>
          <p:nvPr/>
        </p:nvSpPr>
        <p:spPr>
          <a:xfrm>
            <a:off x="3175030" y="4250152"/>
            <a:ext cx="1219902" cy="336168"/>
          </a:xfrm>
          <a:prstGeom prst="rect">
            <a:avLst/>
          </a:prstGeom>
          <a:solidFill>
            <a:srgbClr val="335754"/>
          </a:solidFill>
          <a:ln>
            <a:solidFill>
              <a:srgbClr val="3357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CF5A13C8-18C9-ABDD-E176-BEEFE9392669}"/>
              </a:ext>
            </a:extLst>
          </p:cNvPr>
          <p:cNvSpPr/>
          <p:nvPr/>
        </p:nvSpPr>
        <p:spPr>
          <a:xfrm>
            <a:off x="2315270" y="2563618"/>
            <a:ext cx="164584" cy="1471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AEDCC776-A4C5-FCC9-8D64-0A7FAF9C1086}"/>
              </a:ext>
            </a:extLst>
          </p:cNvPr>
          <p:cNvSpPr/>
          <p:nvPr/>
        </p:nvSpPr>
        <p:spPr>
          <a:xfrm>
            <a:off x="2592458" y="2479042"/>
            <a:ext cx="164584" cy="1471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28CA8E87-9000-8B6C-A4D7-651305E3A170}"/>
              </a:ext>
            </a:extLst>
          </p:cNvPr>
          <p:cNvSpPr/>
          <p:nvPr/>
        </p:nvSpPr>
        <p:spPr>
          <a:xfrm>
            <a:off x="2740105" y="2298338"/>
            <a:ext cx="164584" cy="1471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29C1FF96-DA46-BAC6-8B0C-94F7EC549331}"/>
              </a:ext>
            </a:extLst>
          </p:cNvPr>
          <p:cNvSpPr/>
          <p:nvPr/>
        </p:nvSpPr>
        <p:spPr>
          <a:xfrm>
            <a:off x="2322073" y="2280176"/>
            <a:ext cx="164584" cy="1471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7DE3BFA1-476E-F87C-461D-13B4009E02EA}"/>
              </a:ext>
            </a:extLst>
          </p:cNvPr>
          <p:cNvSpPr/>
          <p:nvPr/>
        </p:nvSpPr>
        <p:spPr>
          <a:xfrm>
            <a:off x="2312351" y="2409036"/>
            <a:ext cx="164584" cy="1471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F7E0CDE8-39D8-25CF-9198-1A280C4002C6}"/>
              </a:ext>
            </a:extLst>
          </p:cNvPr>
          <p:cNvSpPr/>
          <p:nvPr/>
        </p:nvSpPr>
        <p:spPr>
          <a:xfrm>
            <a:off x="2592458" y="2700087"/>
            <a:ext cx="164584" cy="1471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504FC09C-F1FD-D2EA-DF6E-511B63A8487E}"/>
              </a:ext>
            </a:extLst>
          </p:cNvPr>
          <p:cNvSpPr/>
          <p:nvPr/>
        </p:nvSpPr>
        <p:spPr>
          <a:xfrm>
            <a:off x="564776" y="1412637"/>
            <a:ext cx="3830156" cy="336168"/>
          </a:xfrm>
          <a:prstGeom prst="rect">
            <a:avLst/>
          </a:prstGeom>
          <a:solidFill>
            <a:srgbClr val="335754"/>
          </a:solidFill>
          <a:ln>
            <a:solidFill>
              <a:srgbClr val="3357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Anode</a:t>
            </a:r>
          </a:p>
        </p:txBody>
      </p: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A30734F9-AE9E-7D00-B8C6-41D638E90911}"/>
              </a:ext>
            </a:extLst>
          </p:cNvPr>
          <p:cNvGrpSpPr/>
          <p:nvPr/>
        </p:nvGrpSpPr>
        <p:grpSpPr>
          <a:xfrm>
            <a:off x="1093409" y="1789412"/>
            <a:ext cx="650793" cy="2404404"/>
            <a:chOff x="5646057" y="1658986"/>
            <a:chExt cx="650793" cy="2404404"/>
          </a:xfrm>
        </p:grpSpPr>
        <p:cxnSp>
          <p:nvCxnSpPr>
            <p:cNvPr id="175" name="Straight Arrow Connector 174">
              <a:extLst>
                <a:ext uri="{FF2B5EF4-FFF2-40B4-BE49-F238E27FC236}">
                  <a16:creationId xmlns:a16="http://schemas.microsoft.com/office/drawing/2014/main" id="{5356EFA7-EFA6-861F-5FC4-9EA091BC2459}"/>
                </a:ext>
              </a:extLst>
            </p:cNvPr>
            <p:cNvCxnSpPr>
              <a:cxnSpLocks/>
            </p:cNvCxnSpPr>
            <p:nvPr/>
          </p:nvCxnSpPr>
          <p:spPr>
            <a:xfrm>
              <a:off x="6186713" y="1658986"/>
              <a:ext cx="0" cy="2404404"/>
            </a:xfrm>
            <a:prstGeom prst="straightConnector1">
              <a:avLst/>
            </a:prstGeom>
            <a:ln w="38100" cap="flat" cmpd="sng" algn="ctr">
              <a:solidFill>
                <a:schemeClr val="dk1"/>
              </a:solidFill>
              <a:prstDash val="solid"/>
              <a:round/>
              <a:headEnd type="arrow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E1BCBC61-A583-A3CA-CB1A-0D310801A4E1}"/>
                </a:ext>
              </a:extLst>
            </p:cNvPr>
            <p:cNvCxnSpPr/>
            <p:nvPr/>
          </p:nvCxnSpPr>
          <p:spPr>
            <a:xfrm flipH="1">
              <a:off x="6066970" y="2306470"/>
              <a:ext cx="22988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5C1881C4-4C77-BF2A-F8E3-67094922BD71}"/>
                    </a:ext>
                  </a:extLst>
                </p:cNvPr>
                <p:cNvSpPr txBox="1"/>
                <p:nvPr/>
              </p:nvSpPr>
              <p:spPr>
                <a:xfrm>
                  <a:off x="5646057" y="2117973"/>
                  <a:ext cx="40907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oMath>
                    </m:oMathPara>
                  </a14:m>
                  <a:endParaRPr lang="en-US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</mc:Choice>
          <mc:Fallback xmlns="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5C1881C4-4C77-BF2A-F8E3-67094922BD7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46057" y="2117973"/>
                  <a:ext cx="409071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1BE73626-0E57-6C89-303E-CD529F6652A1}"/>
              </a:ext>
            </a:extLst>
          </p:cNvPr>
          <p:cNvGrpSpPr/>
          <p:nvPr/>
        </p:nvGrpSpPr>
        <p:grpSpPr>
          <a:xfrm>
            <a:off x="606071" y="1797276"/>
            <a:ext cx="635143" cy="2404404"/>
            <a:chOff x="8001990" y="1667896"/>
            <a:chExt cx="635143" cy="2404404"/>
          </a:xfrm>
        </p:grpSpPr>
        <p:sp>
          <p:nvSpPr>
            <p:cNvPr id="173" name="Arrow: Right 172">
              <a:extLst>
                <a:ext uri="{FF2B5EF4-FFF2-40B4-BE49-F238E27FC236}">
                  <a16:creationId xmlns:a16="http://schemas.microsoft.com/office/drawing/2014/main" id="{34B47A12-EF83-CEA1-E8AC-596A83C6F58E}"/>
                </a:ext>
              </a:extLst>
            </p:cNvPr>
            <p:cNvSpPr/>
            <p:nvPr/>
          </p:nvSpPr>
          <p:spPr>
            <a:xfrm rot="5400000">
              <a:off x="6936710" y="2733176"/>
              <a:ext cx="2404404" cy="273844"/>
            </a:xfrm>
            <a:prstGeom prst="rightArrow">
              <a:avLst/>
            </a:prstGeom>
            <a:solidFill>
              <a:srgbClr val="C86B32"/>
            </a:solidFill>
            <a:ln>
              <a:solidFill>
                <a:srgbClr val="C86B3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E440D060-51DC-102F-8403-225904371B35}"/>
                    </a:ext>
                  </a:extLst>
                </p:cNvPr>
                <p:cNvSpPr txBox="1"/>
                <p:nvPr/>
              </p:nvSpPr>
              <p:spPr>
                <a:xfrm>
                  <a:off x="8228062" y="2555341"/>
                  <a:ext cx="409071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C86B32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n-US" sz="2000" b="1">
                    <a:solidFill>
                      <a:srgbClr val="C86B32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</mc:Choice>
          <mc:Fallback xmlns="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E440D060-51DC-102F-8403-225904371B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8062" y="2555341"/>
                  <a:ext cx="409071" cy="4001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4185F91A-6E50-B9F2-3058-68236C8E04CD}"/>
                  </a:ext>
                </a:extLst>
              </p:cNvPr>
              <p:cNvSpPr txBox="1"/>
              <p:nvPr/>
            </p:nvSpPr>
            <p:spPr>
              <a:xfrm>
                <a:off x="2265679" y="1874439"/>
                <a:ext cx="4090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182" name="TextBox 181">
                <a:extLst>
                  <a:ext uri="{FF2B5EF4-FFF2-40B4-BE49-F238E27FC236}">
                    <a16:creationId xmlns:a16="http://schemas.microsoft.com/office/drawing/2014/main" id="{4185F91A-6E50-B9F2-3058-68236C8E0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679" y="1874439"/>
                <a:ext cx="409071" cy="369332"/>
              </a:xfrm>
              <a:prstGeom prst="rect">
                <a:avLst/>
              </a:prstGeom>
              <a:blipFill>
                <a:blip r:embed="rId4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Oval 126">
            <a:extLst>
              <a:ext uri="{FF2B5EF4-FFF2-40B4-BE49-F238E27FC236}">
                <a16:creationId xmlns:a16="http://schemas.microsoft.com/office/drawing/2014/main" id="{B7B1DDAC-D0B0-3BCA-9FA1-0845A7909D63}"/>
              </a:ext>
            </a:extLst>
          </p:cNvPr>
          <p:cNvSpPr/>
          <p:nvPr/>
        </p:nvSpPr>
        <p:spPr>
          <a:xfrm>
            <a:off x="2124776" y="2371328"/>
            <a:ext cx="164584" cy="1471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>
                <a:solidFill>
                  <a:srgbClr val="422875"/>
                </a:solidFill>
              </a:rPr>
              <a:t>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DE16BC-D3B5-4B9B-31B5-B5F35EE4EAEA}"/>
                  </a:ext>
                </a:extLst>
              </p:cNvPr>
              <p:cNvSpPr txBox="1"/>
              <p:nvPr/>
            </p:nvSpPr>
            <p:spPr>
              <a:xfrm>
                <a:off x="1706495" y="3585405"/>
                <a:ext cx="1905586" cy="4840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𝑟𝑖𝑓𝑡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µ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func>
                        <m:funcPr>
                          <m:ctrlPr>
                            <a:rPr lang="en-US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 i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14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US" sz="1400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FDE16BC-D3B5-4B9B-31B5-B5F35EE4E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6495" y="3585405"/>
                <a:ext cx="1905586" cy="484043"/>
              </a:xfrm>
              <a:prstGeom prst="rect">
                <a:avLst/>
              </a:prstGeom>
              <a:blipFill>
                <a:blip r:embed="rId5"/>
                <a:stretch>
                  <a:fillRect l="-1597"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7736A7-A8B6-63D3-0B6E-49B2AC53C35B}"/>
                  </a:ext>
                </a:extLst>
              </p:cNvPr>
              <p:cNvSpPr txBox="1"/>
              <p:nvPr/>
            </p:nvSpPr>
            <p:spPr>
              <a:xfrm>
                <a:off x="2402939" y="2844696"/>
                <a:ext cx="1861214" cy="409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𝑟𝑖𝑓𝑡</m:t>
                          </m:r>
                        </m:sub>
                      </m:sSub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1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dz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µ</m:t>
                          </m:r>
                        </m:fName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14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7736A7-A8B6-63D3-0B6E-49B2AC53C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939" y="2844696"/>
                <a:ext cx="1861214" cy="409086"/>
              </a:xfrm>
              <a:prstGeom prst="rect">
                <a:avLst/>
              </a:prstGeom>
              <a:blipFill>
                <a:blip r:embed="rId6"/>
                <a:stretch>
                  <a:fillRect l="-654" t="-1493" r="-2614" b="-13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6" name="TextBox 14">
            <a:extLst>
              <a:ext uri="{FF2B5EF4-FFF2-40B4-BE49-F238E27FC236}">
                <a16:creationId xmlns:a16="http://schemas.microsoft.com/office/drawing/2014/main" id="{FA50E9CA-B123-DB1E-321A-361FCD7E425D}"/>
              </a:ext>
            </a:extLst>
          </p:cNvPr>
          <p:cNvSpPr txBox="1"/>
          <p:nvPr/>
        </p:nvSpPr>
        <p:spPr>
          <a:xfrm>
            <a:off x="312056" y="900605"/>
            <a:ext cx="7413916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,Sans-Serif"/>
              <a:buChar char="•"/>
            </a:pPr>
            <a:r>
              <a:rPr lang="en-US" sz="1200">
                <a:ea typeface="Open Sans"/>
                <a:cs typeface="Open Sans"/>
              </a:rPr>
              <a:t>Charges drift toward the electrodes under the influence of electric field</a:t>
            </a:r>
          </a:p>
          <a:p>
            <a:pPr marL="285750" indent="-285750">
              <a:buFont typeface="Arial,Sans-Serif"/>
              <a:buChar char="•"/>
            </a:pPr>
            <a:r>
              <a:rPr lang="en-US" sz="1200">
                <a:ea typeface="Open Sans"/>
                <a:cs typeface="Open Sans"/>
              </a:rPr>
              <a:t>Drift time </a:t>
            </a:r>
            <a:r>
              <a:rPr lang="en-US" sz="1200" err="1">
                <a:ea typeface="Open Sans"/>
                <a:cs typeface="Open Sans"/>
              </a:rPr>
              <a:t>i</a:t>
            </a:r>
            <a:r>
              <a:rPr lang="en-US" sz="1200">
                <a:ea typeface="Open Sans"/>
                <a:cs typeface="Open Sans"/>
              </a:rPr>
              <a:t>s deduced from the position of the interaction z and a linear electric field</a:t>
            </a:r>
          </a:p>
        </p:txBody>
      </p:sp>
      <p:pic>
        <p:nvPicPr>
          <p:cNvPr id="188" name="Picture 187" descr="A graph of a line&#10;&#10;AI-generated content may be incorrect.">
            <a:extLst>
              <a:ext uri="{FF2B5EF4-FFF2-40B4-BE49-F238E27FC236}">
                <a16:creationId xmlns:a16="http://schemas.microsoft.com/office/drawing/2014/main" id="{599D09D1-DB36-4657-EE53-031856D7FD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4687" y="1412637"/>
            <a:ext cx="4179920" cy="337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46914E-6 L -4.72222E-6 0.00031 L 0.00313 0.01666 L 0.00382 0.02099 C 0.00278 0.02345 0.00139 0.02531 0.0007 0.02808 C -0.00312 0.04506 0.00261 0.04074 -0.00399 0.04352 C -0.00173 0.05555 -0.00555 0.03889 -4.72222E-6 0.05061 C 0.0007 0.05216 0.00018 0.05463 0.0007 0.05617 C 0.00122 0.05833 0.00382 0.0608 0.00469 0.06203 C 0.00382 0.06574 0.00296 0.06944 0.00226 0.07315 C 0.00191 0.075 0.00191 0.07716 0.00157 0.07901 C 0.00105 0.08086 0.00087 0.08333 -4.72222E-6 0.08457 C -0.00138 0.08611 -0.00329 0.08549 -0.00486 0.0858 C -0.00451 0.09166 -0.00503 0.09753 -0.00399 0.10278 C -0.00364 0.10494 -0.00173 0.10432 -0.00086 0.10555 C -0.00034 0.10679 -0.00034 0.10864 -4.72222E-6 0.10987 C -0.00104 0.11142 -0.00225 0.11265 -0.00329 0.1142 C -0.00625 0.11913 -0.00902 0.12068 -0.00555 0.12685 C -0.00451 0.1287 -0.00295 0.12963 -0.00156 0.13117 C -0.00138 0.13426 -0.00173 0.13796 -0.00086 0.14105 C 0.00226 0.15247 0.0033 0.13796 0.00157 0.15092 C 0.00174 0.15216 0.00174 0.15401 0.00226 0.15494 C 0.00382 0.15864 0.00851 0.16173 0.00382 0.1679 C 0.00209 0.17006 -0.00243 0.17068 -0.00243 0.17099 C -0.00277 0.17284 -0.00347 0.17531 -0.00329 0.17778 C -0.00295 0.18024 -0.00052 0.1821 -0.00086 0.18457 C -0.00121 0.18765 -0.00347 0.18858 -0.00486 0.19043 C -0.00434 0.19352 -0.00381 0.19691 -0.00329 0.20031 C -0.00295 0.20154 -0.00243 0.20308 -0.00243 0.20432 C -0.00243 0.20679 -0.00277 0.20926 -0.00329 0.21142 C -0.0052 0.22407 -0.00451 0.22129 -0.00711 0.22839 C -0.00538 0.23765 -0.00781 0.2287 -0.00399 0.23395 C -0.00329 0.23518 -0.00312 0.23734 -0.00243 0.23827 C -0.00121 0.23981 0.00018 0.24012 0.00157 0.24105 C 0.00209 0.2429 0.00296 0.24475 0.00313 0.24691 C 0.00313 0.24815 0.00261 0.24969 0.00226 0.25092 C 0.00209 0.25278 0.00174 0.25494 0.00157 0.25679 C 0.00261 0.25864 0.00382 0.26018 0.00469 0.26234 C 0.00973 0.275 0.00122 0.25895 0.00712 0.26944 C 0.00643 0.27068 0.00608 0.27253 0.00539 0.27345 C 0.00435 0.27561 0.00122 0.27808 -4.72222E-6 0.27932 L -0.00086 0.28364 " pathEditMode="relative" rAng="0" ptsTypes="AAAAAAAAAAAAAAAAAAAAAAAAAAAAAAAAAAAAAAAAAA">
                                      <p:cBhvr>
                                        <p:cTn id="15" dur="325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416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092 L -5.55556E-7 -0.00062 C -0.00087 0.00401 -0.00226 0.00895 -0.00243 0.01451 C -0.0026 0.01729 -0.00104 0.02006 -0.00087 0.02284 C -0.00069 0.02562 -0.00139 0.0287 -0.00156 0.03148 C -0.00139 0.03549 -0.00139 0.03982 -0.00087 0.04414 C -0.00052 0.04599 0.0007 0.04753 0.0007 0.04969 C 0.00104 0.0534 -0.00087 0.0608 -0.00156 0.06389 C -0.00139 0.06512 -0.00139 0.06698 -0.00087 0.06821 C 0.00712 0.08241 -0.00156 0.06049 0.00399 0.075 C 0.00451 0.07994 0.00417 0.08488 0.00556 0.0892 C 0.01285 0.1142 0.00885 0.0784 0.01111 0.10617 C 0.01076 0.10772 0.01076 0.10926 0.01024 0.11049 C 0.00833 0.11358 0.00625 0.11482 0.00399 0.11605 C 0.0033 0.11698 0.00243 0.11759 0.00226 0.11883 C 0.00174 0.1287 0.00295 0.1287 0.00469 0.1358 C 0.00538 0.13858 0.0059 0.1429 0.00625 0.14568 C 0.00278 0.15556 0.00156 0.15587 0.00156 0.16698 C 0.00156 0.16883 0.00208 0.17068 0.00226 0.17253 C 0.00156 0.17438 0.00087 0.17654 -5.55556E-7 0.17809 C -0.00069 0.17932 -0.00191 0.17963 -0.00243 0.18087 C -0.00295 0.18272 -0.00295 0.18457 -0.00312 0.18673 C -0.00243 0.18858 -0.00139 0.19012 -0.00087 0.19229 C -0.00017 0.19475 -0.00052 0.19784 -5.55556E-7 0.20062 C 0.00052 0.2034 0.00208 0.20587 0.00313 0.20772 C 0.0026 0.21543 0.00226 0.22284 0.00156 0.23025 C 0.00139 0.23179 0.00035 0.23333 0.0007 0.23457 C 0.00139 0.23704 0.00295 0.23827 0.00399 0.24012 C 0.00486 0.24198 0.00556 0.24414 0.00625 0.24599 C 0.00573 0.24815 0.00538 0.25062 0.00469 0.25278 C 0.00399 0.25494 0.0026 0.25617 0.00226 0.25864 C 0.00156 0.26698 0.00278 0.26883 0.00469 0.27408 C 0.00417 0.27654 0.00382 0.27901 0.00313 0.28117 C 0.0026 0.28272 0.00191 0.28395 0.00156 0.28549 C 0.00087 0.28796 -5.55556E-7 0.29383 -5.55556E-7 0.29414 C 0.00052 0.29537 0.00087 0.29661 0.00156 0.29815 C 0.00208 0.29908 0.0026 0.29969 0.00313 0.30093 C 0.00451 0.30463 0.00573 0.30833 0.00712 0.31204 C 0.00764 0.31358 0.00868 0.31636 0.00868 0.31667 C 0.00885 0.3179 0.00972 0.31914 0.00938 0.32068 C 0.00781 0.33148 0.00642 0.33179 0.00226 0.33766 C 0.00278 0.33951 0.00347 0.34136 0.00399 0.34321 C 0.00521 0.34815 0.00538 0.35 0.00625 0.35463 C 0.00434 0.35957 0.00521 0.3571 0.00399 0.36173 " pathEditMode="relative" rAng="0" ptsTypes="AAAAAAAAAAAAAAAAAAAAAAAAAAAAAAAAAAAAAAAAAAAA">
                                      <p:cBhvr>
                                        <p:cTn id="17" dur="32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" y="18117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216 L 0.00069 -0.00185 C -0.00104 0.00278 -0.0033 0.00741 -0.00417 0.01327 C -0.00938 0.04907 -0.00156 0.02685 -0.0066 0.04012 C -0.00625 0.04228 -0.00625 0.04475 -0.00573 0.04691 C -0.00521 0.04907 -0.00399 0.05062 -0.0033 0.05278 C -0.00295 0.05401 -0.00278 0.05555 -0.0026 0.05679 C -0.0033 0.05864 -0.00451 0.06018 -0.00504 0.06265 C -0.0059 0.0679 -0.00434 0.07531 -0.0066 0.07932 L -0.00972 0.08518 C -0.01007 0.08642 -0.01024 0.08796 -0.01059 0.0892 C -0.01129 0.09259 -0.01233 0.09599 -0.01285 0.09907 C -0.01337 0.10092 -0.01354 0.10309 -0.01372 0.10494 C -0.01215 0.10895 -0.00972 0.11265 -0.00903 0.11759 C -0.00799 0.12469 -0.00851 0.12129 -0.00729 0.12747 C -0.00816 0.12839 -0.00903 0.12901 -0.00972 0.13025 C -0.01424 0.13827 -0.01076 0.15216 -0.01059 0.16111 C -0.01076 0.16358 -0.01094 0.16605 -0.01129 0.16821 C -0.01163 0.17037 -0.01285 0.17191 -0.01285 0.17407 C -0.01319 0.17716 -0.01129 0.18271 -0.01059 0.18518 C -0.01163 0.18704 -0.0125 0.1892 -0.01372 0.19074 C -0.01441 0.19167 -0.01597 0.19074 -0.01615 0.19228 C -0.01667 0.19599 -0.01563 0.19969 -0.01528 0.2037 C -0.01736 0.2142 -0.0184 0.21667 -0.01615 0.23025 C -0.01545 0.23426 -0.01337 0.23673 -0.01215 0.24012 C -0.01146 0.24197 -0.01111 0.24383 -0.01059 0.24599 C -0.01076 0.24753 -0.01163 0.2537 -0.01215 0.25586 C -0.0125 0.2571 -0.01319 0.25864 -0.01372 0.25988 C -0.01406 0.26265 -0.01458 0.26543 -0.01458 0.26852 C -0.01424 0.27592 -0.01163 0.2787 -0.01372 0.28518 C -0.01424 0.28704 -0.01528 0.28827 -0.01615 0.2895 C -0.01667 0.29197 -0.01788 0.29413 -0.01771 0.2966 C -0.01754 0.29846 -0.01597 0.29907 -0.01528 0.30092 C -0.01493 0.30216 -0.01476 0.3037 -0.01458 0.30494 C -0.01476 0.31481 -0.01441 0.325 -0.01528 0.33457 C -0.01545 0.33642 -0.01736 0.3358 -0.01771 0.33765 C -0.01806 0.33889 -0.01736 0.34043 -0.01684 0.34167 C -0.01441 0.34846 -0.01458 0.34352 -0.01458 0.34753 " pathEditMode="relative" rAng="0" ptsTypes="AAAAAAAAAAAAAAAAAAAAAAAAAAAAAAAAAAAAAA">
                                      <p:cBhvr>
                                        <p:cTn id="19" dur="32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1746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4.32099E-6 L 0.00035 0.00031 C 0.00035 0.00062 0.00035 0.02037 -0.00121 0.02655 C -0.00156 0.02809 -0.00225 0.02933 -0.00277 0.03087 C -0.00225 0.03519 -0.00121 0.0392 -0.00121 0.04352 C -0.00121 0.04939 -0.00277 0.0605 -0.00277 0.06081 C -0.00156 0.09445 -0.00017 0.09568 -0.00208 0.11976 C -0.00225 0.12223 -0.00243 0.12439 -0.00277 0.12686 C -0.00312 0.12871 -0.00382 0.13056 -0.00434 0.13241 C -0.00468 0.13612 -0.00503 0.13982 -0.00503 0.14383 C -0.00503 0.1497 -0.00416 0.15 -0.00364 0.15494 C -0.0033 0.15772 -0.00312 0.16081 -0.00277 0.16358 C -0.0026 0.16482 -0.00225 0.16636 -0.00208 0.1676 C -0.00173 0.16945 -0.00156 0.1713 -0.00121 0.17346 C -0.00104 0.18828 -0.00069 0.2034 -0.00034 0.21852 C -0.00017 0.22593 0.00035 0.23334 0.00035 0.24105 C 0.00035 0.24908 0.00035 0.24815 -0.00208 0.25216 C -0.0026 0.25463 -0.00382 0.25679 -0.00364 0.25926 C -0.0033 0.26266 -0.00139 0.26513 -0.00034 0.26791 L 0.00122 0.27192 C 0.00087 0.27531 0.0007 0.27871 0.00035 0.28179 C 0.00018 0.28334 -0.00034 0.28457 -0.00034 0.28612 C -0.00034 0.29383 -2.77778E-6 0.30124 0.00035 0.30865 C 0.00052 0.3105 0.00122 0.31451 0.00122 0.31482 " pathEditMode="relative" rAng="0" ptsTypes="AAAAAAAAAAAAAAAAAAAAAAAA">
                                      <p:cBhvr>
                                        <p:cTn id="21" dur="325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15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216 L 0.00035 -0.00186 C -0.00052 0.00277 -0.00173 0.00802 -0.00208 0.01327 C -0.00434 0.04043 0.00105 0.0324 -0.00538 0.04012 C -0.00815 0.05555 -0.00677 0.04568 -0.00763 0.07098 C -0.00729 0.08672 -0.00607 0.10092 -0.00763 0.11635 C -0.00798 0.11913 -0.00885 0.12191 -0.0092 0.12469 L -0.01006 0.13024 C -0.00954 0.13642 -0.0092 0.14259 -0.0085 0.14876 C -0.00815 0.15061 -0.00711 0.15216 -0.00694 0.15432 C -0.00659 0.15833 -0.0092 0.1645 -0.01006 0.16697 C -0.01041 0.17068 -0.01041 0.17469 -0.01093 0.17839 C -0.01128 0.18117 -0.01215 0.18395 -0.0125 0.18672 C -0.01302 0.19135 -0.01284 0.19629 -0.01319 0.20092 C -0.01336 0.20277 -0.01388 0.20463 -0.01406 0.20648 C -0.0144 0.20895 -0.01458 0.21142 -0.01475 0.21358 C -0.01458 0.225 -0.0144 0.23611 -0.01406 0.24753 C -0.01388 0.25401 -0.01388 0.2608 -0.01319 0.26728 C -0.01302 0.27037 -0.01163 0.27561 -0.01163 0.27592 C -0.01145 0.27993 -0.01145 0.28426 -0.01093 0.28858 C -0.01059 0.29043 -0.00937 0.29197 -0.0092 0.29413 C -0.00885 0.30432 -0.0092 0.31481 -0.0092 0.3253 " pathEditMode="relative" rAng="0" ptsTypes="AAAAAAAAAAAAAAAAAAAAAA">
                                      <p:cBhvr>
                                        <p:cTn id="23" dur="325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4" y="16358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031 L -0.00729 0.00061 C -0.00677 0.00586 -0.00504 0.01142 -0.00573 0.01697 C -0.00677 0.02623 -0.01007 0.03395 -0.01216 0.04259 C -0.0125 0.04382 -0.01268 0.04537 -0.01285 0.0466 C -0.01216 0.05154 -0.01146 0.05617 -0.01059 0.0608 C -0.00868 0.06975 -0.00712 0.06512 -0.00972 0.07901 C -0.01007 0.08117 -0.01129 0.0821 -0.01216 0.08333 C -0.01129 0.08673 -0.0099 0.08981 -0.00972 0.09321 C -0.00955 0.09568 -0.01094 0.09784 -0.01129 0.10031 C -0.01181 0.10463 -0.01163 0.10895 -0.01216 0.11296 C -0.01285 0.12006 -0.01372 0.12716 -0.01441 0.13426 C -0.01198 0.14784 -0.0158 0.12839 -0.01216 0.14259 C -0.01094 0.14722 -0.00955 0.15185 -0.00886 0.15679 C -0.00799 0.16389 -0.00851 0.16049 -0.00729 0.16666 C -0.00764 0.17284 -0.00712 0.17901 -0.00816 0.18487 C -0.00834 0.18642 -0.01007 0.18765 -0.01059 0.18642 C -0.01111 0.18487 -0.01007 0.18271 -0.00972 0.18086 C -0.00886 0.18179 -0.00764 0.1821 -0.00729 0.18364 C -0.00608 0.18919 -0.00643 0.20061 -0.00729 0.20617 C -0.00764 0.20771 -0.00851 0.20895 -0.00886 0.21049 C -0.00938 0.21173 -0.00938 0.21327 -0.00972 0.2145 C -0.00938 0.2216 -0.00938 0.2287 -0.00886 0.2358 C -0.00886 0.23827 -0.00816 0.24043 -0.00816 0.2429 C -0.00816 0.25679 -0.00834 0.2571 -0.00972 0.26666 C -0.00816 0.29784 -0.00972 0.26543 -0.00816 0.30339 C -0.00729 0.32222 -0.00868 0.31543 -0.00573 0.32592 C -0.00486 0.36173 -0.00504 0.34753 -0.00504 0.36852 " pathEditMode="relative" rAng="0" ptsTypes="AAAAAAAAAAAAAAAAAAAAAAAAAAAA">
                                      <p:cBhvr>
                                        <p:cTn id="25" dur="32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183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 -0.00278 L -0.0007 -0.00247 C -0.00243 0.00092 -0.00487 0.0037 -0.00556 0.00833 C -0.01042 0.04444 -0.00417 0.03827 -0.00955 0.05493 C -0.01007 0.05648 -0.01059 0.05771 -0.01112 0.05926 C -0.01129 0.06913 -0.01181 0.07901 -0.01181 0.08888 C -0.01181 0.09074 -0.01129 0.09259 -0.01112 0.09444 C -0.01077 0.09691 -0.01059 0.09907 -0.01025 0.10154 C -0.01164 0.12129 -0.01389 0.12993 -0.01181 0.1466 C -0.01146 0.14969 -0.01077 0.15247 -0.01025 0.15524 C -0.01007 0.15709 -0.00973 0.15895 -0.00955 0.1608 C -0.01007 0.16358 -0.01059 0.16635 -0.01112 0.16944 C -0.01146 0.17129 -0.01216 0.17314 -0.01181 0.175 C -0.01025 0.18549 -0.00764 0.18981 -0.004 0.19753 C -0.00712 0.20895 -0.00382 0.19876 -0.00712 0.20617 C -0.00782 0.2074 -0.00799 0.20895 -0.00868 0.21018 C -0.00973 0.21203 -0.01077 0.21296 -0.01181 0.2145 C -0.0125 0.21821 -0.01268 0.22222 -0.01355 0.22592 C -0.01407 0.22808 -0.01459 0.23055 -0.01511 0.23271 C -0.0165 0.24105 -0.01667 0.24444 -0.01737 0.25247 C -0.01667 0.26481 -0.0165 0.27716 -0.01511 0.28919 C -0.01476 0.29135 -0.01285 0.29166 -0.01268 0.29351 C -0.01233 0.29722 -0.01285 0.30123 -0.01355 0.30493 C -0.01424 0.30895 -0.01667 0.31605 -0.01667 0.31635 C -0.01615 0.32623 -0.01667 0.3287 -0.01511 0.3358 C -0.01493 0.33703 -0.01459 0.33765 -0.01424 0.33888 " pathEditMode="relative" rAng="0" ptsTypes="AAAAAAAAAAAAAAAAAAAAAAAAAA">
                                      <p:cBhvr>
                                        <p:cTn id="27" dur="325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1706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82" grpId="0"/>
      <p:bldP spid="127" grpId="0" animBg="1"/>
      <p:bldP spid="7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0CB53-C27C-94E9-A165-7F12B3349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CFA8F-F6FB-7C3B-6762-8322A4735AE3}"/>
              </a:ext>
            </a:extLst>
          </p:cNvPr>
          <p:cNvSpPr txBox="1">
            <a:spLocks/>
          </p:cNvSpPr>
          <p:nvPr/>
        </p:nvSpPr>
        <p:spPr>
          <a:xfrm>
            <a:off x="244447" y="104619"/>
            <a:ext cx="3381187" cy="486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2. Simulation framework</a:t>
            </a:r>
            <a:endParaRPr lang="fi-FI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9938F02-09FF-C04B-D130-278C5323D2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E5DE937-1366-AC25-61AA-FA3D45B05FCC}"/>
              </a:ext>
            </a:extLst>
          </p:cNvPr>
          <p:cNvSpPr/>
          <p:nvPr/>
        </p:nvSpPr>
        <p:spPr>
          <a:xfrm>
            <a:off x="397068" y="1322266"/>
            <a:ext cx="3836575" cy="2498967"/>
          </a:xfrm>
          <a:prstGeom prst="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47FA18-F001-B105-D3FB-0EAC3150E5A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317752-2E8F-1E7B-294C-93833B020E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CONFIDENTIAL |CPPM - DT 2025 | LEROY Mélissa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B10D6-ACA9-79C0-C7E6-FA1E89090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4E0D0F-D46E-B479-0010-DE3A8551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98B242-2FEE-0F9A-2CB4-D8D394300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C681A4F-2FC5-7F94-4FA1-6E950B46DFA4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c. Charge carrier dynamics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DE582A9-7A25-F3D8-A7FD-3EA608626529}"/>
              </a:ext>
            </a:extLst>
          </p:cNvPr>
          <p:cNvSpPr/>
          <p:nvPr/>
        </p:nvSpPr>
        <p:spPr>
          <a:xfrm>
            <a:off x="2217125" y="2142825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6333C63-E7BF-7CB2-94A1-702580DA0C78}"/>
              </a:ext>
            </a:extLst>
          </p:cNvPr>
          <p:cNvSpPr/>
          <p:nvPr/>
        </p:nvSpPr>
        <p:spPr>
          <a:xfrm>
            <a:off x="1854574" y="2228638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4098266-BDFF-42B1-1F6E-09FCDB5B757D}"/>
              </a:ext>
            </a:extLst>
          </p:cNvPr>
          <p:cNvSpPr/>
          <p:nvPr/>
        </p:nvSpPr>
        <p:spPr>
          <a:xfrm>
            <a:off x="1946058" y="2477587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5C07708-FB53-9602-682C-0A509A308C1D}"/>
              </a:ext>
            </a:extLst>
          </p:cNvPr>
          <p:cNvSpPr/>
          <p:nvPr/>
        </p:nvSpPr>
        <p:spPr>
          <a:xfrm>
            <a:off x="1695224" y="2431838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DBAA511-027D-D3A0-01F5-08D1804ADC05}"/>
              </a:ext>
            </a:extLst>
          </p:cNvPr>
          <p:cNvSpPr/>
          <p:nvPr/>
        </p:nvSpPr>
        <p:spPr>
          <a:xfrm>
            <a:off x="2408107" y="2590745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D8EA68D-847C-DB1B-3EE5-FF788F064067}"/>
              </a:ext>
            </a:extLst>
          </p:cNvPr>
          <p:cNvSpPr/>
          <p:nvPr/>
        </p:nvSpPr>
        <p:spPr>
          <a:xfrm>
            <a:off x="2245961" y="2281186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316C949-CDED-88D7-DD19-FA361060AA8C}"/>
              </a:ext>
            </a:extLst>
          </p:cNvPr>
          <p:cNvSpPr/>
          <p:nvPr/>
        </p:nvSpPr>
        <p:spPr>
          <a:xfrm>
            <a:off x="2332051" y="2346025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E6D03C9-F7E4-C511-8847-B782589E2E8F}"/>
              </a:ext>
            </a:extLst>
          </p:cNvPr>
          <p:cNvSpPr/>
          <p:nvPr/>
        </p:nvSpPr>
        <p:spPr>
          <a:xfrm>
            <a:off x="2021841" y="2260110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1DF4887-22DB-533F-F7EB-7C50657DB9AF}"/>
              </a:ext>
            </a:extLst>
          </p:cNvPr>
          <p:cNvSpPr/>
          <p:nvPr/>
        </p:nvSpPr>
        <p:spPr>
          <a:xfrm>
            <a:off x="2069783" y="2349844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131CDC8-42BD-8373-A63E-09E8DC7B5170}"/>
              </a:ext>
            </a:extLst>
          </p:cNvPr>
          <p:cNvSpPr/>
          <p:nvPr/>
        </p:nvSpPr>
        <p:spPr>
          <a:xfrm>
            <a:off x="1759763" y="2613513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66BB196-862C-24A8-37A5-B9052710323E}"/>
              </a:ext>
            </a:extLst>
          </p:cNvPr>
          <p:cNvSpPr/>
          <p:nvPr/>
        </p:nvSpPr>
        <p:spPr>
          <a:xfrm>
            <a:off x="2245961" y="2600263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C631F04-F0AD-6E96-C9D4-504BA048C671}"/>
              </a:ext>
            </a:extLst>
          </p:cNvPr>
          <p:cNvSpPr/>
          <p:nvPr/>
        </p:nvSpPr>
        <p:spPr>
          <a:xfrm>
            <a:off x="2074898" y="2579187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1863DD-AB14-3BEA-734A-B89E6B1A551B}"/>
              </a:ext>
            </a:extLst>
          </p:cNvPr>
          <p:cNvSpPr txBox="1"/>
          <p:nvPr/>
        </p:nvSpPr>
        <p:spPr>
          <a:xfrm>
            <a:off x="359125" y="1352153"/>
            <a:ext cx="129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Diffusion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0E211E2-F666-689E-886E-BA6DE396CB32}"/>
              </a:ext>
            </a:extLst>
          </p:cNvPr>
          <p:cNvSpPr txBox="1"/>
          <p:nvPr/>
        </p:nvSpPr>
        <p:spPr>
          <a:xfrm>
            <a:off x="1527126" y="2810773"/>
            <a:ext cx="15397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concentration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9947B5-253B-7567-964E-2CE22CABE5C3}"/>
              </a:ext>
            </a:extLst>
          </p:cNvPr>
          <p:cNvSpPr txBox="1"/>
          <p:nvPr/>
        </p:nvSpPr>
        <p:spPr>
          <a:xfrm>
            <a:off x="2858267" y="3482994"/>
            <a:ext cx="15397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Low concentration</a:t>
            </a: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7FCEE964-E9FB-C103-928D-9659259D1F3C}"/>
              </a:ext>
            </a:extLst>
          </p:cNvPr>
          <p:cNvSpPr/>
          <p:nvPr/>
        </p:nvSpPr>
        <p:spPr>
          <a:xfrm>
            <a:off x="4101737" y="184047"/>
            <a:ext cx="4917105" cy="27757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861A497-077F-B9C7-3E5E-C785F54F9357}"/>
              </a:ext>
            </a:extLst>
          </p:cNvPr>
          <p:cNvSpPr/>
          <p:nvPr/>
        </p:nvSpPr>
        <p:spPr>
          <a:xfrm>
            <a:off x="4233643" y="109140"/>
            <a:ext cx="888722" cy="42822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X-ray interactions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FE7ABA8-E949-019D-A774-C82383D736AE}"/>
              </a:ext>
            </a:extLst>
          </p:cNvPr>
          <p:cNvSpPr/>
          <p:nvPr/>
        </p:nvSpPr>
        <p:spPr>
          <a:xfrm>
            <a:off x="5254271" y="106686"/>
            <a:ext cx="1156962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Carrier generation and recombination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AA69556-45F9-1901-D8FF-C328139C2A6A}"/>
              </a:ext>
            </a:extLst>
          </p:cNvPr>
          <p:cNvSpPr/>
          <p:nvPr/>
        </p:nvSpPr>
        <p:spPr>
          <a:xfrm>
            <a:off x="6543139" y="106686"/>
            <a:ext cx="1022444" cy="428225"/>
          </a:xfrm>
          <a:prstGeom prst="roundRect">
            <a:avLst/>
          </a:prstGeom>
          <a:solidFill>
            <a:srgbClr val="E7DFF8"/>
          </a:solidFill>
          <a:ln w="6350">
            <a:solidFill>
              <a:srgbClr val="5D2C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956925B-8A88-D77F-013D-8511CE3DCC0D}"/>
              </a:ext>
            </a:extLst>
          </p:cNvPr>
          <p:cNvSpPr/>
          <p:nvPr/>
        </p:nvSpPr>
        <p:spPr>
          <a:xfrm>
            <a:off x="7697489" y="106686"/>
            <a:ext cx="1022443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545061E-56FC-E22B-55E9-39D0758D4B0C}"/>
              </a:ext>
            </a:extLst>
          </p:cNvPr>
          <p:cNvSpPr/>
          <p:nvPr/>
        </p:nvSpPr>
        <p:spPr>
          <a:xfrm>
            <a:off x="4883357" y="1322266"/>
            <a:ext cx="3836575" cy="2498967"/>
          </a:xfrm>
          <a:prstGeom prst="rect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C00D245-1D50-1106-849F-82CCA74C7F77}"/>
              </a:ext>
            </a:extLst>
          </p:cNvPr>
          <p:cNvSpPr/>
          <p:nvPr/>
        </p:nvSpPr>
        <p:spPr>
          <a:xfrm>
            <a:off x="6617585" y="2380520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6389386-8309-A64B-50AF-53F768EC418B}"/>
              </a:ext>
            </a:extLst>
          </p:cNvPr>
          <p:cNvSpPr/>
          <p:nvPr/>
        </p:nvSpPr>
        <p:spPr>
          <a:xfrm>
            <a:off x="6357213" y="2250163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740DB0A-E986-48C3-66FE-6D686854F107}"/>
              </a:ext>
            </a:extLst>
          </p:cNvPr>
          <p:cNvSpPr/>
          <p:nvPr/>
        </p:nvSpPr>
        <p:spPr>
          <a:xfrm>
            <a:off x="6181513" y="2431838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27046CF-BA69-7278-3F76-88CA314DE2F1}"/>
              </a:ext>
            </a:extLst>
          </p:cNvPr>
          <p:cNvSpPr/>
          <p:nvPr/>
        </p:nvSpPr>
        <p:spPr>
          <a:xfrm>
            <a:off x="7009386" y="2330238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EA8A037-7370-22A5-5319-2C79D7CFB705}"/>
              </a:ext>
            </a:extLst>
          </p:cNvPr>
          <p:cNvSpPr/>
          <p:nvPr/>
        </p:nvSpPr>
        <p:spPr>
          <a:xfrm>
            <a:off x="6246052" y="2613513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2AFA9A2-5637-5FFD-B5A1-0EC234E51545}"/>
              </a:ext>
            </a:extLst>
          </p:cNvPr>
          <p:cNvSpPr/>
          <p:nvPr/>
        </p:nvSpPr>
        <p:spPr>
          <a:xfrm>
            <a:off x="6845858" y="2761227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F39A529-ECDD-A064-3CD4-2D57A260D52B}"/>
              </a:ext>
            </a:extLst>
          </p:cNvPr>
          <p:cNvSpPr/>
          <p:nvPr/>
        </p:nvSpPr>
        <p:spPr>
          <a:xfrm>
            <a:off x="6618641" y="2862554"/>
            <a:ext cx="227217" cy="2032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422875"/>
                </a:solidFill>
              </a:rPr>
              <a:t>+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B8C043B-14C5-5FCF-3BBB-8E5B7B5257AD}"/>
              </a:ext>
            </a:extLst>
          </p:cNvPr>
          <p:cNvSpPr txBox="1"/>
          <p:nvPr/>
        </p:nvSpPr>
        <p:spPr>
          <a:xfrm>
            <a:off x="4845414" y="1352153"/>
            <a:ext cx="1400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Repulsion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AC84A9B-43A2-2939-3439-61655952A2DD}"/>
              </a:ext>
            </a:extLst>
          </p:cNvPr>
          <p:cNvCxnSpPr>
            <a:cxnSpLocks/>
          </p:cNvCxnSpPr>
          <p:nvPr/>
        </p:nvCxnSpPr>
        <p:spPr>
          <a:xfrm>
            <a:off x="6408730" y="2842046"/>
            <a:ext cx="62091" cy="180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FD855EE-C03E-165A-5C3A-8468B0F7B9C2}"/>
              </a:ext>
            </a:extLst>
          </p:cNvPr>
          <p:cNvCxnSpPr>
            <a:cxnSpLocks/>
          </p:cNvCxnSpPr>
          <p:nvPr/>
        </p:nvCxnSpPr>
        <p:spPr>
          <a:xfrm flipH="1" flipV="1">
            <a:off x="6181513" y="2207825"/>
            <a:ext cx="58342" cy="182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6296965-6B96-16FB-7AC1-D7798BDC6D53}"/>
              </a:ext>
            </a:extLst>
          </p:cNvPr>
          <p:cNvCxnSpPr>
            <a:cxnSpLocks/>
          </p:cNvCxnSpPr>
          <p:nvPr/>
        </p:nvCxnSpPr>
        <p:spPr>
          <a:xfrm flipV="1">
            <a:off x="7092355" y="2707353"/>
            <a:ext cx="207937" cy="77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5300D7C-4585-7EF0-E64E-E4CB57BE522D}"/>
              </a:ext>
            </a:extLst>
          </p:cNvPr>
          <p:cNvCxnSpPr>
            <a:cxnSpLocks/>
          </p:cNvCxnSpPr>
          <p:nvPr/>
        </p:nvCxnSpPr>
        <p:spPr>
          <a:xfrm flipH="1">
            <a:off x="6408730" y="3045367"/>
            <a:ext cx="184977" cy="118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728DE9D-DA83-5E86-3C26-0F337F6F8438}"/>
              </a:ext>
            </a:extLst>
          </p:cNvPr>
          <p:cNvCxnSpPr>
            <a:cxnSpLocks/>
          </p:cNvCxnSpPr>
          <p:nvPr/>
        </p:nvCxnSpPr>
        <p:spPr>
          <a:xfrm>
            <a:off x="6844802" y="2562680"/>
            <a:ext cx="164584" cy="506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283BA7DE-5277-AD64-99C3-DC183596441F}"/>
              </a:ext>
            </a:extLst>
          </p:cNvPr>
          <p:cNvCxnSpPr>
            <a:cxnSpLocks/>
          </p:cNvCxnSpPr>
          <p:nvPr/>
        </p:nvCxnSpPr>
        <p:spPr>
          <a:xfrm flipH="1" flipV="1">
            <a:off x="6295121" y="2090013"/>
            <a:ext cx="113609" cy="1172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C4A6B92-215B-B2D7-0731-EAFD75DBB9E6}"/>
              </a:ext>
            </a:extLst>
          </p:cNvPr>
          <p:cNvCxnSpPr>
            <a:cxnSpLocks/>
          </p:cNvCxnSpPr>
          <p:nvPr/>
        </p:nvCxnSpPr>
        <p:spPr>
          <a:xfrm flipV="1">
            <a:off x="7135708" y="2105473"/>
            <a:ext cx="53688" cy="174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89AC4FB3-9068-51EA-89B2-5F6852A55318}"/>
              </a:ext>
            </a:extLst>
          </p:cNvPr>
          <p:cNvCxnSpPr>
            <a:cxnSpLocks/>
          </p:cNvCxnSpPr>
          <p:nvPr/>
        </p:nvCxnSpPr>
        <p:spPr>
          <a:xfrm>
            <a:off x="2473178" y="3022198"/>
            <a:ext cx="593695" cy="4356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5F637C45-00FF-345B-A9E2-919E95F3106D}"/>
              </a:ext>
            </a:extLst>
          </p:cNvPr>
          <p:cNvSpPr txBox="1"/>
          <p:nvPr/>
        </p:nvSpPr>
        <p:spPr>
          <a:xfrm>
            <a:off x="360262" y="3830305"/>
            <a:ext cx="38734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latin typeface="Open Sans"/>
                <a:ea typeface="Open Sans"/>
                <a:cs typeface="Open Sans"/>
              </a:rPr>
              <a:t>An inhomogeneous distribution induce a spontaneous Brownian motion</a:t>
            </a:r>
            <a:endParaRPr lang="en-GB" sz="1200">
              <a:latin typeface="Open Sans"/>
              <a:ea typeface="Open Sans"/>
              <a:cs typeface="Open San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0E2626F-CC1E-B423-9A4C-B690CB0B5A92}"/>
              </a:ext>
            </a:extLst>
          </p:cNvPr>
          <p:cNvSpPr txBox="1"/>
          <p:nvPr/>
        </p:nvSpPr>
        <p:spPr>
          <a:xfrm>
            <a:off x="4840812" y="3830305"/>
            <a:ext cx="387347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>
                <a:latin typeface="Open Sans"/>
                <a:ea typeface="Open Sans"/>
                <a:cs typeface="Open Sans"/>
              </a:rPr>
              <a:t>Charges of same sign repel each other due to electrostatic forces</a:t>
            </a:r>
            <a:endParaRPr lang="en-GB" sz="1200">
              <a:latin typeface="Open Sans"/>
              <a:ea typeface="Open Sans"/>
              <a:cs typeface="Open Sans"/>
            </a:endParaRPr>
          </a:p>
        </p:txBody>
      </p:sp>
      <p:sp>
        <p:nvSpPr>
          <p:cNvPr id="65" name="TextBox 14">
            <a:extLst>
              <a:ext uri="{FF2B5EF4-FFF2-40B4-BE49-F238E27FC236}">
                <a16:creationId xmlns:a16="http://schemas.microsoft.com/office/drawing/2014/main" id="{8B5CA881-A2E0-824C-D755-413DFB2CB351}"/>
              </a:ext>
            </a:extLst>
          </p:cNvPr>
          <p:cNvSpPr txBox="1"/>
          <p:nvPr/>
        </p:nvSpPr>
        <p:spPr>
          <a:xfrm>
            <a:off x="312056" y="900605"/>
            <a:ext cx="7413916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,Sans-Serif"/>
              <a:buChar char="•"/>
            </a:pPr>
            <a:r>
              <a:rPr lang="en-US" sz="1200">
                <a:ea typeface="Open Sans"/>
                <a:cs typeface="Open Sans"/>
              </a:rPr>
              <a:t>Diffusion and repulsion cause a spontaneous spread of charge carriers</a:t>
            </a:r>
            <a:endParaRPr lang="en-GB" sz="1200">
              <a:ea typeface="Open Sans"/>
              <a:cs typeface="Open San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F79C197-54A4-DCA7-2615-17CD2E460C6E}"/>
              </a:ext>
            </a:extLst>
          </p:cNvPr>
          <p:cNvSpPr/>
          <p:nvPr/>
        </p:nvSpPr>
        <p:spPr>
          <a:xfrm>
            <a:off x="2806204" y="1463225"/>
            <a:ext cx="164584" cy="1471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22875"/>
              </a:solidFill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998399C-E87E-21B8-C90F-68855E095D24}"/>
              </a:ext>
            </a:extLst>
          </p:cNvPr>
          <p:cNvSpPr/>
          <p:nvPr/>
        </p:nvSpPr>
        <p:spPr>
          <a:xfrm>
            <a:off x="7396803" y="1469704"/>
            <a:ext cx="164584" cy="1471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90F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solidFill>
                  <a:srgbClr val="422875"/>
                </a:solidFill>
                <a:ea typeface="Open Sans"/>
                <a:cs typeface="Open Sans"/>
              </a:rPr>
              <a:t>+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DA3608-4239-E8F0-BCD9-62AFF1146F55}"/>
              </a:ext>
            </a:extLst>
          </p:cNvPr>
          <p:cNvSpPr txBox="1"/>
          <p:nvPr/>
        </p:nvSpPr>
        <p:spPr>
          <a:xfrm>
            <a:off x="2973517" y="1413173"/>
            <a:ext cx="15397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Electrons/Holes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4FA9138-AD22-2B14-A8D7-F4CCE8DA9889}"/>
              </a:ext>
            </a:extLst>
          </p:cNvPr>
          <p:cNvSpPr txBox="1"/>
          <p:nvPr/>
        </p:nvSpPr>
        <p:spPr>
          <a:xfrm>
            <a:off x="7561387" y="1431070"/>
            <a:ext cx="153974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5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Holes</a:t>
            </a:r>
          </a:p>
        </p:txBody>
      </p:sp>
    </p:spTree>
    <p:extLst>
      <p:ext uri="{BB962C8B-B14F-4D97-AF65-F5344CB8AC3E}">
        <p14:creationId xmlns:p14="http://schemas.microsoft.com/office/powerpoint/2010/main" val="356004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46914E-7 L 0.0125 -0.0691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" y="-345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58025E-6 L -0.00243 -0.0592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296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20988E-6 L -3.61111E-6 0.0447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2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59259E-6 L -0.03732 -0.0253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" y="-126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20988E-6 L 0.05469 -0.0067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6" y="-34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60494E-6 L 0.02743 -0.03241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2" y="-1636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07407E-6 L 0.08542 -0.0339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71" y="-1698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-0.00504 -0.1425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713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20988E-6 L -0.06719 0.0759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8" y="379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L -0.06719 -0.1151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8" y="-577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35802E-6 L 0.10034 0.0737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7" y="3673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6 L 0.0151 0.1330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7" y="663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44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5E-6 -1.48148E-6 L 0.02986 -0.02376 C 0.03628 -0.02901 0.04462 -0.02932 0.05312 -0.02592 C 0.06232 -0.0216 0.06909 -0.0142 0.07309 -0.0037 L 0.09271 0.04414 " pathEditMode="relative" rAng="900000" ptsTypes="AAAAA">
                                      <p:cBhvr>
                                        <p:cTn id="6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-185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58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88889E-6 2.22222E-6 L 0.00364 0.03642 C 0.00451 0.04382 0.00503 0.05524 0.00503 0.06728 C 0.00503 0.08086 0.00451 0.09197 0.00364 0.09938 L 3.88889E-6 0.13611 " pathEditMode="relative" rAng="0" ptsTypes="AAAAA">
                                      <p:cBhvr>
                                        <p:cTn id="6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679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51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035 0.00062 L -0.00798 0.03642 C -0.00972 0.04383 -0.00972 0.05433 -0.00833 0.0642 C -0.0066 0.075 -0.00399 0.08365 -0.00017 0.08858 L 0.01684 0.11328 " pathEditMode="relative" rAng="20700000" ptsTypes="AAAAA">
                                      <p:cBhvr>
                                        <p:cTn id="68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601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51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035 -0.00216 L 0.03438 0.00524 C 0.04167 0.00709 0.05191 0.0074 0.06302 0.0074 C 0.07535 0.0074 0.08629 0.00679 0.09288 0.00524 L 0.12639 -0.00216 " pathEditMode="relative" rAng="5400000" ptsTypes="AAAAA">
                                      <p:cBhvr>
                                        <p:cTn id="70" dur="2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37" y="463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51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11111E-6 1.23457E-6 L -0.01458 -0.02747 C -0.01823 -0.03333 -0.02101 -0.04198 -0.02101 -0.05093 C -0.02101 -0.06111 -0.01823 -0.06914 -0.01458 -0.07469 L 1.11111E-6 -0.10216 " pathEditMode="relative" rAng="0" ptsTypes="AAAAA">
                                      <p:cBhvr>
                                        <p:cTn id="72" dur="2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" y="-5123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4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035 -0.00031 L -0.00504 -0.03457 C -0.00573 -0.04197 -0.00868 -0.04845 -0.01285 -0.05308 C -0.01736 -0.05771 -0.02188 -0.05957 -0.02604 -0.0574 L -0.04549 -0.05123 " pathEditMode="relative" rAng="1920000" ptsTypes="AAAAA">
                                      <p:cBhvr>
                                        <p:cTn id="74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1" y="-392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8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.55556E-7 -0.00062 L 0.00434 -0.03364 C 0.00538 -0.04105 0.00799 -0.04969 0.01128 -0.05864 C 0.0151 -0.06852 0.01892 -0.07562 0.0224 -0.07963 L 0.03871 -0.09815 " pathEditMode="relative" rAng="2100000" ptsTypes="AAAAA">
                                      <p:cBhvr>
                                        <p:cTn id="76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" y="-537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20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5" grpId="0"/>
      <p:bldP spid="36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229D8-ECAC-A6DE-D316-FBA73F2CE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A61DA817-C9A3-62EF-E3DD-46D1F47A0FC0}"/>
              </a:ext>
            </a:extLst>
          </p:cNvPr>
          <p:cNvSpPr txBox="1"/>
          <p:nvPr/>
        </p:nvSpPr>
        <p:spPr>
          <a:xfrm>
            <a:off x="312056" y="3086844"/>
            <a:ext cx="7162801" cy="15961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200" b="1" u="sng">
                <a:ea typeface="Open Sans"/>
                <a:cs typeface="Open Sans"/>
              </a:rPr>
              <a:t>Equation solving</a:t>
            </a:r>
            <a:endParaRPr lang="en-GB">
              <a:ea typeface="Open Sans"/>
              <a:cs typeface="Open San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>
                <a:ea typeface="Open Sans"/>
                <a:cs typeface="Open Sans"/>
              </a:rPr>
              <a:t>Complex + time consuming in simulation: approximation of the solution using models</a:t>
            </a:r>
          </a:p>
          <a:p>
            <a:pPr marL="285750" indent="-285750">
              <a:buFont typeface="Arial,Sans-Serif"/>
              <a:buChar char="•"/>
            </a:pPr>
            <a:endParaRPr lang="en-GB" sz="1200">
              <a:ea typeface="Open Sans"/>
              <a:cs typeface="Open Sans"/>
            </a:endParaRPr>
          </a:p>
          <a:p>
            <a:pPr marL="285750" indent="-285750">
              <a:lnSpc>
                <a:spcPct val="120000"/>
              </a:lnSpc>
              <a:buFont typeface="Arial,Sans-Serif"/>
              <a:buChar char="•"/>
            </a:pPr>
            <a:r>
              <a:rPr lang="en-GB" sz="1200">
                <a:ea typeface="Open Sans"/>
                <a:cs typeface="Open Sans"/>
              </a:rPr>
              <a:t>The 2 models studied : </a:t>
            </a:r>
          </a:p>
          <a:p>
            <a:pPr marL="628650" lvl="1" indent="-171450">
              <a:lnSpc>
                <a:spcPct val="120000"/>
              </a:lnSpc>
              <a:buFont typeface="Calibri"/>
              <a:buChar char="-"/>
            </a:pPr>
            <a:r>
              <a:rPr lang="en-GB" sz="1200">
                <a:ea typeface="Open Sans"/>
                <a:cs typeface="Open Sans"/>
              </a:rPr>
              <a:t>Repulsion and diffusion are</a:t>
            </a:r>
            <a:r>
              <a:rPr lang="en-GB" sz="1200" b="1">
                <a:ea typeface="Open Sans"/>
                <a:cs typeface="Open Sans"/>
              </a:rPr>
              <a:t> </a:t>
            </a:r>
            <a:r>
              <a:rPr lang="en-GB" sz="1200" b="1">
                <a:solidFill>
                  <a:srgbClr val="C86B32"/>
                </a:solidFill>
                <a:ea typeface="Open Sans"/>
                <a:cs typeface="Open Sans"/>
              </a:rPr>
              <a:t>independent</a:t>
            </a:r>
            <a:endParaRPr lang="en-GB" b="1">
              <a:solidFill>
                <a:srgbClr val="C86B32"/>
              </a:solidFill>
              <a:ea typeface="Open Sans"/>
              <a:cs typeface="Open Sans"/>
            </a:endParaRPr>
          </a:p>
          <a:p>
            <a:pPr>
              <a:lnSpc>
                <a:spcPct val="120000"/>
              </a:lnSpc>
            </a:pPr>
            <a:r>
              <a:rPr lang="en-GB" sz="800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      </a:t>
            </a:r>
            <a:r>
              <a:rPr lang="en-US" sz="800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E. Gatti et al., NIMA, 253 (1987) 393-399, DOI: 10.1016/0168-9002(87)90522-5.</a:t>
            </a:r>
            <a:endParaRPr lang="en-GB">
              <a:solidFill>
                <a:schemeClr val="accent1">
                  <a:lumMod val="76000"/>
                </a:schemeClr>
              </a:solidFill>
              <a:ea typeface="Open Sans"/>
              <a:cs typeface="Open Sans"/>
            </a:endParaRPr>
          </a:p>
          <a:p>
            <a:pPr>
              <a:lnSpc>
                <a:spcPct val="120000"/>
              </a:lnSpc>
            </a:pPr>
            <a:r>
              <a:rPr lang="en-GB" sz="1200">
                <a:ea typeface="Open Sans"/>
                <a:cs typeface="Open Sans"/>
              </a:rPr>
              <a:t>   - Repulsion and diffusion are </a:t>
            </a:r>
            <a:r>
              <a:rPr lang="en-GB" sz="1200" b="1">
                <a:solidFill>
                  <a:srgbClr val="339966"/>
                </a:solidFill>
                <a:ea typeface="Open Sans"/>
                <a:cs typeface="Open Sans"/>
              </a:rPr>
              <a:t>dependent</a:t>
            </a:r>
          </a:p>
          <a:p>
            <a:pPr>
              <a:lnSpc>
                <a:spcPct val="120000"/>
              </a:lnSpc>
            </a:pPr>
            <a:r>
              <a:rPr lang="en-GB" sz="800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            </a:t>
            </a:r>
            <a:r>
              <a:rPr lang="en-GB" sz="800" err="1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M.Benoit</a:t>
            </a:r>
            <a:r>
              <a:rPr lang="en-GB" sz="800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 et al., NIMA, 606 (2009) 508-516, DOI: 10.1016/j.nima.2009.04.019</a:t>
            </a:r>
            <a:r>
              <a:rPr lang="en-US" sz="800">
                <a:solidFill>
                  <a:schemeClr val="accent1">
                    <a:lumMod val="76000"/>
                  </a:schemeClr>
                </a:solidFill>
                <a:ea typeface="Open Sans"/>
                <a:cs typeface="Open Sans"/>
              </a:rPr>
              <a:t>.</a:t>
            </a:r>
            <a:endParaRPr lang="en-GB" sz="1200">
              <a:solidFill>
                <a:schemeClr val="accent1">
                  <a:lumMod val="76000"/>
                </a:schemeClr>
              </a:solidFill>
              <a:ea typeface="Open Sans"/>
              <a:cs typeface="Open Sans"/>
            </a:endParaRP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DC42DF34-C613-5B59-2222-D9AD8F5D6DC4}"/>
              </a:ext>
            </a:extLst>
          </p:cNvPr>
          <p:cNvSpPr txBox="1"/>
          <p:nvPr/>
        </p:nvSpPr>
        <p:spPr>
          <a:xfrm>
            <a:off x="312056" y="900605"/>
            <a:ext cx="7413916" cy="193899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,Sans-Serif"/>
              <a:buChar char="•"/>
            </a:pPr>
            <a:r>
              <a:rPr lang="en-US" sz="1200">
                <a:ea typeface="Open Sans"/>
                <a:cs typeface="Open Sans"/>
              </a:rPr>
              <a:t>Diffusion and repulsion cause a spontaneous spread of charge carriers</a:t>
            </a:r>
            <a:endParaRPr lang="en-GB" sz="1200">
              <a:ea typeface="Open Sans"/>
              <a:cs typeface="Open Sans"/>
            </a:endParaRPr>
          </a:p>
          <a:p>
            <a:endParaRPr lang="en-GB" sz="1200" b="1" u="sng">
              <a:ea typeface="Open Sans"/>
              <a:cs typeface="Open Sans"/>
            </a:endParaRPr>
          </a:p>
          <a:p>
            <a:r>
              <a:rPr lang="en-GB" sz="1200" b="1" u="sng">
                <a:ea typeface="Open Sans"/>
                <a:cs typeface="Open Sans"/>
              </a:rPr>
              <a:t>Charge continuity equation</a:t>
            </a:r>
            <a:endParaRPr lang="en-US" sz="1200">
              <a:ea typeface="Open Sans"/>
              <a:cs typeface="Open Sans"/>
            </a:endParaRPr>
          </a:p>
          <a:p>
            <a:pPr marL="285750" indent="-285750">
              <a:buFont typeface="Arial,Sans-Serif"/>
              <a:buChar char="•"/>
            </a:pPr>
            <a:r>
              <a:rPr lang="en-GB" sz="1200">
                <a:ea typeface="Open Sans"/>
                <a:cs typeface="Open Sans"/>
              </a:rPr>
              <a:t>Describes the concentration of charge carrier evolution with respect to space and time</a:t>
            </a:r>
          </a:p>
          <a:p>
            <a:pPr marL="285750" indent="-285750">
              <a:buFont typeface="Arial,Sans-Serif"/>
              <a:buChar char="•"/>
            </a:pPr>
            <a:r>
              <a:rPr lang="en-GB" sz="1200">
                <a:ea typeface="Open Sans"/>
                <a:cs typeface="Open Sans"/>
              </a:rPr>
              <a:t>Neglecting generation and recombination at t &gt; 0:</a:t>
            </a:r>
            <a:endParaRPr lang="en-GB"/>
          </a:p>
          <a:p>
            <a:endParaRPr lang="en-GB" sz="1200">
              <a:ea typeface="Open Sans"/>
              <a:cs typeface="Open Sans"/>
            </a:endParaRPr>
          </a:p>
          <a:p>
            <a:endParaRPr lang="en-GB" sz="1200">
              <a:ea typeface="Open Sans"/>
              <a:cs typeface="Open Sans"/>
            </a:endParaRPr>
          </a:p>
          <a:p>
            <a:endParaRPr lang="en-GB" sz="1200">
              <a:ea typeface="Open Sans"/>
              <a:cs typeface="Open Sans"/>
            </a:endParaRPr>
          </a:p>
          <a:p>
            <a:endParaRPr lang="en-GB" sz="1200">
              <a:ea typeface="Open Sans"/>
              <a:cs typeface="Open Sans"/>
            </a:endParaRPr>
          </a:p>
          <a:p>
            <a:endParaRPr lang="en-GB" sz="1200">
              <a:ea typeface="Open Sans"/>
              <a:cs typeface="Open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F5DBE1F-1D50-BA64-76CD-209F25BA6AA3}"/>
                  </a:ext>
                </a:extLst>
              </p:cNvPr>
              <p:cNvSpPr txBox="1"/>
              <p:nvPr/>
            </p:nvSpPr>
            <p:spPr>
              <a:xfrm>
                <a:off x="1321932" y="2060042"/>
                <a:ext cx="2269147" cy="5266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𝜕𝜌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lang="en-US" i="1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.(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F5DBE1F-1D50-BA64-76CD-209F25BA6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932" y="2060042"/>
                <a:ext cx="2269147" cy="5266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A67FC-EA88-A446-E2D4-696192DFF03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D2734B-C7C2-B358-CC45-4512FBF994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CONFIDENTIAL |CPPM - DT 2025 | LEROY Mélissa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B7D1AA-3118-CBF2-9E6D-BDBAED8B4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4BCAE88-7353-6438-684E-61CF5CC35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E9C12DA-33C7-0284-00AB-891F54E38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6C97EFB-0D2E-3880-58A0-4661BAC21D27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c. Charge carriers dynamics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A1A4F5-5CF0-6DEE-81C1-A316A4B59920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3 - Simulation framework</a:t>
            </a:r>
            <a:endParaRPr lang="fi-FI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D2CC761-AF04-8917-908D-C63015195DF0}"/>
              </a:ext>
            </a:extLst>
          </p:cNvPr>
          <p:cNvSpPr/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8B62B05D-A99E-ECB2-804C-96D2DBD7F07C}"/>
              </a:ext>
            </a:extLst>
          </p:cNvPr>
          <p:cNvSpPr/>
          <p:nvPr/>
        </p:nvSpPr>
        <p:spPr>
          <a:xfrm>
            <a:off x="4101737" y="184047"/>
            <a:ext cx="4917105" cy="27757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06D7E7E-B82C-0436-0DE8-EC7ABF84138A}"/>
              </a:ext>
            </a:extLst>
          </p:cNvPr>
          <p:cNvSpPr/>
          <p:nvPr/>
        </p:nvSpPr>
        <p:spPr>
          <a:xfrm>
            <a:off x="4233643" y="109140"/>
            <a:ext cx="888722" cy="42822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X-ray interactions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5DAB764E-B0C0-09F3-9C20-367E0905EC7C}"/>
              </a:ext>
            </a:extLst>
          </p:cNvPr>
          <p:cNvSpPr/>
          <p:nvPr/>
        </p:nvSpPr>
        <p:spPr>
          <a:xfrm>
            <a:off x="5254271" y="106686"/>
            <a:ext cx="1156962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Carrier generation and recombination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6385BD2-DAC6-7718-C5CD-2E2A3C3CD7C4}"/>
              </a:ext>
            </a:extLst>
          </p:cNvPr>
          <p:cNvSpPr/>
          <p:nvPr/>
        </p:nvSpPr>
        <p:spPr>
          <a:xfrm>
            <a:off x="6543139" y="106686"/>
            <a:ext cx="1022444" cy="428225"/>
          </a:xfrm>
          <a:prstGeom prst="roundRect">
            <a:avLst/>
          </a:prstGeom>
          <a:solidFill>
            <a:srgbClr val="E7DFF8"/>
          </a:solidFill>
          <a:ln w="6350">
            <a:solidFill>
              <a:srgbClr val="5D2C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6C73B01-37BF-EFA6-48AB-BDA10D0CE80B}"/>
              </a:ext>
            </a:extLst>
          </p:cNvPr>
          <p:cNvSpPr/>
          <p:nvPr/>
        </p:nvSpPr>
        <p:spPr>
          <a:xfrm>
            <a:off x="7697489" y="106686"/>
            <a:ext cx="1022443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219A395D-1B14-6AD6-F470-87D23A0B6356}"/>
              </a:ext>
            </a:extLst>
          </p:cNvPr>
          <p:cNvSpPr/>
          <p:nvPr/>
        </p:nvSpPr>
        <p:spPr>
          <a:xfrm rot="5400000">
            <a:off x="3044802" y="2086261"/>
            <a:ext cx="132704" cy="959850"/>
          </a:xfrm>
          <a:prstGeom prst="rightBrac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rgbClr val="4C14BE"/>
              </a:solidFill>
            </a:endParaRP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93442F5A-4EDF-34E7-141C-6B74690B6C77}"/>
              </a:ext>
            </a:extLst>
          </p:cNvPr>
          <p:cNvSpPr txBox="1"/>
          <p:nvPr/>
        </p:nvSpPr>
        <p:spPr>
          <a:xfrm>
            <a:off x="2241145" y="2620177"/>
            <a:ext cx="1895472" cy="2308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>
                <a:solidFill>
                  <a:srgbClr val="4C14BE"/>
                </a:solidFill>
                <a:ea typeface="+mn-lt"/>
                <a:cs typeface="+mn-lt"/>
              </a:rPr>
              <a:t>Electrostatic repulsion </a:t>
            </a:r>
            <a:endParaRPr lang="en-US" b="1">
              <a:solidFill>
                <a:srgbClr val="4C14BE"/>
              </a:solidFill>
            </a:endParaRP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B4751CDD-CBB7-D958-79B7-0AEBAB1CAE8A}"/>
              </a:ext>
            </a:extLst>
          </p:cNvPr>
          <p:cNvSpPr/>
          <p:nvPr/>
        </p:nvSpPr>
        <p:spPr>
          <a:xfrm rot="5400000">
            <a:off x="2096276" y="2254129"/>
            <a:ext cx="132704" cy="638628"/>
          </a:xfrm>
          <a:prstGeom prst="rightBrac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rgbClr val="4C14BE"/>
              </a:solidFill>
            </a:endParaRP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AE8583D8-1DF7-F77D-4668-DC2900F699B8}"/>
              </a:ext>
            </a:extLst>
          </p:cNvPr>
          <p:cNvSpPr txBox="1"/>
          <p:nvPr/>
        </p:nvSpPr>
        <p:spPr>
          <a:xfrm>
            <a:off x="1453760" y="2618861"/>
            <a:ext cx="1417281" cy="2308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>
                <a:solidFill>
                  <a:srgbClr val="4C14BE"/>
                </a:solidFill>
                <a:ea typeface="+mn-lt"/>
                <a:cs typeface="+mn-lt"/>
              </a:rPr>
              <a:t>Diffusion</a:t>
            </a:r>
            <a:endParaRPr lang="en-US" b="1">
              <a:solidFill>
                <a:srgbClr val="4C14BE"/>
              </a:solidFill>
              <a:ea typeface="Open Sans"/>
              <a:cs typeface="Open Sans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9549D9D-2329-B3B0-384E-4D4752937767}"/>
              </a:ext>
            </a:extLst>
          </p:cNvPr>
          <p:cNvCxnSpPr>
            <a:cxnSpLocks/>
          </p:cNvCxnSpPr>
          <p:nvPr/>
        </p:nvCxnSpPr>
        <p:spPr>
          <a:xfrm>
            <a:off x="4190101" y="1978245"/>
            <a:ext cx="0" cy="907733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6595B26B-0157-ABF2-C4E0-463352A7C342}"/>
              </a:ext>
            </a:extLst>
          </p:cNvPr>
          <p:cNvSpPr/>
          <p:nvPr/>
        </p:nvSpPr>
        <p:spPr>
          <a:xfrm>
            <a:off x="918953" y="1956474"/>
            <a:ext cx="6555904" cy="989926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08C4D90-E6BC-B37B-5C77-97BE62CBD81C}"/>
                  </a:ext>
                </a:extLst>
              </p:cNvPr>
              <p:cNvSpPr txBox="1"/>
              <p:nvPr/>
            </p:nvSpPr>
            <p:spPr>
              <a:xfrm>
                <a:off x="4317241" y="2042210"/>
                <a:ext cx="2983445" cy="8012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1200" b="0">
                    <a:latin typeface="Cambria Math" panose="02040503050406030204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</a:t>
                </a:r>
                <a:r>
                  <a:rPr lang="en-US" sz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Density of charges</a:t>
                </a:r>
              </a:p>
              <a:p>
                <a:pPr algn="l"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𝐷</m:t>
                    </m:r>
                  </m:oMath>
                </a14:m>
                <a:r>
                  <a:rPr lang="en-US" sz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Diffusion coefficient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µ</m:t>
                    </m:r>
                  </m:oMath>
                </a14:m>
                <a:r>
                  <a:rPr lang="en-US" sz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Mobility of charge carriers</a:t>
                </a:r>
              </a:p>
              <a:p>
                <a:pPr>
                  <a:lnSpc>
                    <a:spcPct val="110000"/>
                  </a:lnSpc>
                </a:pPr>
                <a14:m>
                  <m:oMath xmlns:m="http://schemas.openxmlformats.org/officeDocument/2006/math">
                    <m:r>
                      <a:rPr lang="en-US" sz="1200" b="1" i="1"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en-US" sz="12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Electric field induced by charge carriers</a:t>
                </a: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08C4D90-E6BC-B37B-5C77-97BE62CBD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241" y="2042210"/>
                <a:ext cx="2983445" cy="801245"/>
              </a:xfrm>
              <a:prstGeom prst="rect">
                <a:avLst/>
              </a:prstGeom>
              <a:blipFill>
                <a:blip r:embed="rId3"/>
                <a:stretch>
                  <a:fillRect l="-1837" t="-6107" b="-10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260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6E385-ED8B-5877-0DCB-8655BA448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AB12B1C-6081-D43D-3AE3-D01975C7D5B3}"/>
                  </a:ext>
                </a:extLst>
              </p:cNvPr>
              <p:cNvSpPr txBox="1"/>
              <p:nvPr/>
            </p:nvSpPr>
            <p:spPr>
              <a:xfrm>
                <a:off x="5832751" y="2727181"/>
                <a:ext cx="2269147" cy="5266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𝜕𝜌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lang="en-US" i="1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.(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AB12B1C-6081-D43D-3AE3-D01975C7D5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751" y="2727181"/>
                <a:ext cx="2269147" cy="5266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FFC8829-FB24-57F1-D01B-BE9FF9FD0590}"/>
                  </a:ext>
                </a:extLst>
              </p:cNvPr>
              <p:cNvSpPr txBox="1"/>
              <p:nvPr/>
            </p:nvSpPr>
            <p:spPr>
              <a:xfrm>
                <a:off x="5832750" y="2731354"/>
                <a:ext cx="2269147" cy="52668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𝜕𝜌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m:rPr>
                              <m:sty m:val="p"/>
                            </m:r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lang="en-US" i="1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.(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FFC8829-FB24-57F1-D01B-BE9FF9FD05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750" y="2731354"/>
                <a:ext cx="2269147" cy="526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F6947A2-C99E-9B86-61C4-5FFD608EA853}"/>
                  </a:ext>
                </a:extLst>
              </p:cNvPr>
              <p:cNvSpPr txBox="1"/>
              <p:nvPr/>
            </p:nvSpPr>
            <p:spPr>
              <a:xfrm>
                <a:off x="1585376" y="2734439"/>
                <a:ext cx="2269147" cy="5266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𝜕𝜌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lang="en-US" i="1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.(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F6947A2-C99E-9B86-61C4-5FFD608EA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376" y="2734439"/>
                <a:ext cx="2269147" cy="5266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50E7A6-1E36-82EA-3E88-69E867EB283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874207-634F-1970-6D89-D90EBFC182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CONFIDENTIAL |CPPM - DT 2025 | LEROY Mélissa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3D6223-24C3-3946-7FD9-1AF47011B2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BA2ECB5-212F-D64B-4C10-8EADB4C3E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863C2ED-FBF5-2AE7-BD37-1A67AF2FC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91C45EB-4D12-BF4A-5AAF-71F26CA0F182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c. Charge carriers dynamics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D555A-FFF3-94FD-AC1B-EB01B9AC55ED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2. Simulation framework</a:t>
            </a:r>
            <a:endParaRPr lang="fi-FI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3D7B6C-FE8A-9CAC-865D-C585E80DAC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D0BABC8-8094-F39B-EB2A-E002EFBDC628}"/>
              </a:ext>
            </a:extLst>
          </p:cNvPr>
          <p:cNvSpPr/>
          <p:nvPr/>
        </p:nvSpPr>
        <p:spPr>
          <a:xfrm>
            <a:off x="4101737" y="184047"/>
            <a:ext cx="4917105" cy="27757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0500280-7F75-8C0D-5FC5-C1AD62A4FBD0}"/>
              </a:ext>
            </a:extLst>
          </p:cNvPr>
          <p:cNvSpPr/>
          <p:nvPr/>
        </p:nvSpPr>
        <p:spPr>
          <a:xfrm>
            <a:off x="4233643" y="109140"/>
            <a:ext cx="888722" cy="42822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X-ray interactions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C99FEC4-6C63-9474-EBAC-8547B0404F57}"/>
              </a:ext>
            </a:extLst>
          </p:cNvPr>
          <p:cNvSpPr/>
          <p:nvPr/>
        </p:nvSpPr>
        <p:spPr>
          <a:xfrm>
            <a:off x="5254271" y="106686"/>
            <a:ext cx="1156962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Carrier generation and recombination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8990772-12A1-34CE-064F-59CAE4654C74}"/>
              </a:ext>
            </a:extLst>
          </p:cNvPr>
          <p:cNvSpPr/>
          <p:nvPr/>
        </p:nvSpPr>
        <p:spPr>
          <a:xfrm>
            <a:off x="6543139" y="106686"/>
            <a:ext cx="1022444" cy="428225"/>
          </a:xfrm>
          <a:prstGeom prst="roundRect">
            <a:avLst/>
          </a:prstGeom>
          <a:solidFill>
            <a:srgbClr val="E7DFF8"/>
          </a:solidFill>
          <a:ln w="6350">
            <a:solidFill>
              <a:srgbClr val="5D2C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AC1D730-FF31-F30E-ED1C-DF2C1BECD79D}"/>
              </a:ext>
            </a:extLst>
          </p:cNvPr>
          <p:cNvSpPr/>
          <p:nvPr/>
        </p:nvSpPr>
        <p:spPr>
          <a:xfrm>
            <a:off x="7697489" y="106686"/>
            <a:ext cx="1022443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225B1EC-456F-F911-2622-C442B7BEB9BE}"/>
              </a:ext>
            </a:extLst>
          </p:cNvPr>
          <p:cNvSpPr txBox="1"/>
          <p:nvPr/>
        </p:nvSpPr>
        <p:spPr>
          <a:xfrm>
            <a:off x="244379" y="896174"/>
            <a:ext cx="424996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u="sng">
                <a:solidFill>
                  <a:srgbClr val="C86B32"/>
                </a:solidFill>
                <a:ea typeface="Open Sans"/>
                <a:cs typeface="Open Sans"/>
              </a:rPr>
              <a:t>Model 1: Decoupling repulsion and diffusion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7E3CBD7-4075-00F6-2FDE-F04A565DE8D2}"/>
              </a:ext>
            </a:extLst>
          </p:cNvPr>
          <p:cNvGrpSpPr/>
          <p:nvPr/>
        </p:nvGrpSpPr>
        <p:grpSpPr>
          <a:xfrm>
            <a:off x="3208789" y="1317582"/>
            <a:ext cx="2814685" cy="790967"/>
            <a:chOff x="3208789" y="1317582"/>
            <a:chExt cx="2814685" cy="7909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953402F-9CEA-1067-9ECF-1176059B3B8D}"/>
                    </a:ext>
                  </a:extLst>
                </p:cNvPr>
                <p:cNvSpPr txBox="1"/>
                <p:nvPr/>
              </p:nvSpPr>
              <p:spPr>
                <a:xfrm>
                  <a:off x="3208789" y="1317582"/>
                  <a:ext cx="2269147" cy="52668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𝜕𝜌</m:t>
                            </m:r>
                          </m:num>
                          <m:den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  <m:r>
                              <m:rPr>
                                <m:sty m:val="p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∇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.(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b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953402F-9CEA-1067-9ECF-1176059B3B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8789" y="1317582"/>
                  <a:ext cx="2269147" cy="52668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Right Brace 20">
              <a:extLst>
                <a:ext uri="{FF2B5EF4-FFF2-40B4-BE49-F238E27FC236}">
                  <a16:creationId xmlns:a16="http://schemas.microsoft.com/office/drawing/2014/main" id="{57691DBA-61D3-2974-1325-CBA5637B7A2C}"/>
                </a:ext>
              </a:extLst>
            </p:cNvPr>
            <p:cNvSpPr/>
            <p:nvPr/>
          </p:nvSpPr>
          <p:spPr>
            <a:xfrm rot="5400000">
              <a:off x="4931659" y="1343801"/>
              <a:ext cx="132704" cy="959850"/>
            </a:xfrm>
            <a:prstGeom prst="rightBrac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b="1">
                <a:solidFill>
                  <a:srgbClr val="4C14BE"/>
                </a:solidFill>
              </a:endParaRPr>
            </a:p>
          </p:txBody>
        </p:sp>
        <p:sp>
          <p:nvSpPr>
            <p:cNvPr id="22" name="TextBox 13">
              <a:extLst>
                <a:ext uri="{FF2B5EF4-FFF2-40B4-BE49-F238E27FC236}">
                  <a16:creationId xmlns:a16="http://schemas.microsoft.com/office/drawing/2014/main" id="{6E55F4D8-5665-BA4A-3B50-7C58F047DA29}"/>
                </a:ext>
              </a:extLst>
            </p:cNvPr>
            <p:cNvSpPr txBox="1"/>
            <p:nvPr/>
          </p:nvSpPr>
          <p:spPr>
            <a:xfrm>
              <a:off x="4128002" y="1877717"/>
              <a:ext cx="1895472" cy="230832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>
                  <a:solidFill>
                    <a:srgbClr val="4C14BE"/>
                  </a:solidFill>
                  <a:ea typeface="+mn-lt"/>
                  <a:cs typeface="+mn-lt"/>
                </a:rPr>
                <a:t>Electrostatic repulsion </a:t>
              </a:r>
              <a:endParaRPr lang="en-US" b="1">
                <a:solidFill>
                  <a:srgbClr val="4C14BE"/>
                </a:solidFill>
              </a:endParaRPr>
            </a:p>
          </p:txBody>
        </p:sp>
        <p:sp>
          <p:nvSpPr>
            <p:cNvPr id="23" name="Right Brace 22">
              <a:extLst>
                <a:ext uri="{FF2B5EF4-FFF2-40B4-BE49-F238E27FC236}">
                  <a16:creationId xmlns:a16="http://schemas.microsoft.com/office/drawing/2014/main" id="{07F33667-061E-AA22-C515-0D6CA5661FF1}"/>
                </a:ext>
              </a:extLst>
            </p:cNvPr>
            <p:cNvSpPr/>
            <p:nvPr/>
          </p:nvSpPr>
          <p:spPr>
            <a:xfrm rot="5400000">
              <a:off x="3983133" y="1511669"/>
              <a:ext cx="132704" cy="638628"/>
            </a:xfrm>
            <a:prstGeom prst="rightBrac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b="1">
                <a:solidFill>
                  <a:srgbClr val="4C14BE"/>
                </a:solidFill>
              </a:endParaRPr>
            </a:p>
          </p:txBody>
        </p:sp>
        <p:sp>
          <p:nvSpPr>
            <p:cNvPr id="25" name="TextBox 15">
              <a:extLst>
                <a:ext uri="{FF2B5EF4-FFF2-40B4-BE49-F238E27FC236}">
                  <a16:creationId xmlns:a16="http://schemas.microsoft.com/office/drawing/2014/main" id="{9DBF8B16-5EFB-A7E9-7022-095B83C07DAD}"/>
                </a:ext>
              </a:extLst>
            </p:cNvPr>
            <p:cNvSpPr txBox="1"/>
            <p:nvPr/>
          </p:nvSpPr>
          <p:spPr>
            <a:xfrm>
              <a:off x="3340617" y="1876401"/>
              <a:ext cx="1417281" cy="230832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>
                  <a:solidFill>
                    <a:srgbClr val="4C14BE"/>
                  </a:solidFill>
                  <a:ea typeface="+mn-lt"/>
                  <a:cs typeface="+mn-lt"/>
                </a:rPr>
                <a:t>Diffusion</a:t>
              </a:r>
              <a:endParaRPr lang="en-US" b="1">
                <a:solidFill>
                  <a:srgbClr val="4C14BE"/>
                </a:solidFill>
                <a:ea typeface="Open Sans"/>
                <a:cs typeface="Open San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008986F-47B2-4319-BCE7-DDFEA50BD9D4}"/>
                  </a:ext>
                </a:extLst>
              </p:cNvPr>
              <p:cNvSpPr txBox="1"/>
              <p:nvPr/>
            </p:nvSpPr>
            <p:spPr>
              <a:xfrm>
                <a:off x="1592633" y="2733181"/>
                <a:ext cx="2599558" cy="52668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𝜕𝜌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      </m:t>
                      </m:r>
                    </m:oMath>
                  </m:oMathPara>
                </a14:m>
                <a:endParaRPr lang="en-US" b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008986F-47B2-4319-BCE7-DDFEA50BD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633" y="2733181"/>
                <a:ext cx="2599558" cy="5266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BED746-011F-EFAC-87B0-4E372F16F2BC}"/>
                  </a:ext>
                </a:extLst>
              </p:cNvPr>
              <p:cNvSpPr txBox="1"/>
              <p:nvPr/>
            </p:nvSpPr>
            <p:spPr>
              <a:xfrm>
                <a:off x="5832749" y="2731354"/>
                <a:ext cx="2339037" cy="526683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𝜕𝜌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lang="en-US" i="1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𝜌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</m:oMath>
                  </m:oMathPara>
                </a14:m>
                <a:endParaRPr lang="en-US" b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BED746-011F-EFAC-87B0-4E372F16F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749" y="2731354"/>
                <a:ext cx="2339037" cy="5266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13">
            <a:extLst>
              <a:ext uri="{FF2B5EF4-FFF2-40B4-BE49-F238E27FC236}">
                <a16:creationId xmlns:a16="http://schemas.microsoft.com/office/drawing/2014/main" id="{E2BE9825-7204-6EB9-536E-C56047EA64F9}"/>
              </a:ext>
            </a:extLst>
          </p:cNvPr>
          <p:cNvSpPr txBox="1"/>
          <p:nvPr/>
        </p:nvSpPr>
        <p:spPr>
          <a:xfrm>
            <a:off x="5641213" y="2275483"/>
            <a:ext cx="1895472" cy="25391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b="1">
                <a:solidFill>
                  <a:srgbClr val="4C14BE"/>
                </a:solidFill>
                <a:ea typeface="+mn-lt"/>
                <a:cs typeface="+mn-lt"/>
              </a:rPr>
              <a:t>Repulsion-only equation:</a:t>
            </a:r>
            <a:endParaRPr lang="en-US" sz="2400" b="1">
              <a:solidFill>
                <a:srgbClr val="4C14BE"/>
              </a:solidFill>
            </a:endParaRP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B17EB404-8642-B1F2-EC9A-941048101379}"/>
              </a:ext>
            </a:extLst>
          </p:cNvPr>
          <p:cNvSpPr txBox="1"/>
          <p:nvPr/>
        </p:nvSpPr>
        <p:spPr>
          <a:xfrm>
            <a:off x="1313317" y="2278854"/>
            <a:ext cx="1895472" cy="25391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b="1">
                <a:solidFill>
                  <a:srgbClr val="4C14BE"/>
                </a:solidFill>
                <a:ea typeface="+mn-lt"/>
                <a:cs typeface="+mn-lt"/>
              </a:rPr>
              <a:t>Diffusion-only equation:</a:t>
            </a:r>
            <a:endParaRPr lang="en-US" sz="2400" b="1">
              <a:solidFill>
                <a:srgbClr val="4C14BE"/>
              </a:solidFill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EEE809E-7928-BE1E-8731-87F3035D6249}"/>
              </a:ext>
            </a:extLst>
          </p:cNvPr>
          <p:cNvCxnSpPr>
            <a:cxnSpLocks/>
          </p:cNvCxnSpPr>
          <p:nvPr/>
        </p:nvCxnSpPr>
        <p:spPr>
          <a:xfrm>
            <a:off x="4572000" y="2357152"/>
            <a:ext cx="0" cy="1025096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2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 animBg="1"/>
      <p:bldP spid="40" grpId="0"/>
      <p:bldP spid="26" grpId="0" animBg="1"/>
      <p:bldP spid="28" grpId="0" animBg="1"/>
      <p:bldP spid="30" grpId="0"/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2699F-FCB2-7324-C570-415C2A798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grid with a hole in the center&#10;&#10;AI-generated content may be incorrect.">
            <a:extLst>
              <a:ext uri="{FF2B5EF4-FFF2-40B4-BE49-F238E27FC236}">
                <a16:creationId xmlns:a16="http://schemas.microsoft.com/office/drawing/2014/main" id="{0676F10A-CF7C-BF24-FFA1-176411B19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577" y="1607358"/>
            <a:ext cx="2411031" cy="2542000"/>
          </a:xfrm>
          <a:prstGeom prst="rect">
            <a:avLst/>
          </a:prstGeom>
        </p:spPr>
      </p:pic>
      <p:pic>
        <p:nvPicPr>
          <p:cNvPr id="30" name="Picture 29" descr="A black and white grid with a black circle&#10;&#10;AI-generated content may be incorrect.">
            <a:extLst>
              <a:ext uri="{FF2B5EF4-FFF2-40B4-BE49-F238E27FC236}">
                <a16:creationId xmlns:a16="http://schemas.microsoft.com/office/drawing/2014/main" id="{8074B5B3-EF61-A3CC-934A-6F149705B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539" y="1577325"/>
            <a:ext cx="2307973" cy="25378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E900B2-887B-2F8E-3854-F22E0C5F43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" t="7375" r="70936"/>
          <a:stretch>
            <a:fillRect/>
          </a:stretch>
        </p:blipFill>
        <p:spPr>
          <a:xfrm>
            <a:off x="122771" y="1843313"/>
            <a:ext cx="2169591" cy="2287001"/>
          </a:xfrm>
          <a:prstGeom prst="rect">
            <a:avLst/>
          </a:prstGeom>
        </p:spPr>
      </p:pic>
      <p:pic>
        <p:nvPicPr>
          <p:cNvPr id="38" name="Picture 37" descr="A sphere in a square box&#10;&#10;AI-generated content may be incorrect.">
            <a:extLst>
              <a:ext uri="{FF2B5EF4-FFF2-40B4-BE49-F238E27FC236}">
                <a16:creationId xmlns:a16="http://schemas.microsoft.com/office/drawing/2014/main" id="{1D88F84C-C9CA-F3D9-E0F9-0A4FBD48D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70" y="1774934"/>
            <a:ext cx="2191124" cy="237054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8E3EDA1-AB19-A58A-F4BB-E6FE26A76D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792D9-0C5A-C8D8-F6FD-AA952D07128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C895F2-2626-DA12-2AE2-60C86D16A3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CONFIDENTIAL |CPPM - DT 2025 | LEROY Mélissa</a:t>
            </a:r>
            <a:endParaRPr lang="en-US">
              <a:latin typeface="Open Sans"/>
              <a:ea typeface="Open Sans"/>
              <a:cs typeface="Open San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B8753A-CDE0-CCC6-D742-5E01E2BBF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BAD77C8-4741-7FA2-6A37-FD2D70EB0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B24AC10-1EDA-7740-8B00-93E985FB7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AFD0A87-161C-00FE-2E66-D974EDC721DE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c. Charge carriers dynamics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7D711A-C4AD-D184-D1F3-0929D9870E72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2. Simulation framework</a:t>
            </a:r>
            <a:endParaRPr lang="fi-FI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6A2FDF-73F9-C210-90DB-05B375C949F9}"/>
                  </a:ext>
                </a:extLst>
              </p:cNvPr>
              <p:cNvSpPr txBox="1"/>
              <p:nvPr/>
            </p:nvSpPr>
            <p:spPr>
              <a:xfrm>
                <a:off x="244379" y="896174"/>
                <a:ext cx="7321204" cy="745397"/>
              </a:xfrm>
              <a:prstGeom prst="rect">
                <a:avLst/>
              </a:prstGeom>
              <a:noFill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US" sz="1200" b="1" u="sng">
                    <a:solidFill>
                      <a:srgbClr val="C86B32"/>
                    </a:solidFill>
                    <a:ea typeface="Open Sans"/>
                    <a:cs typeface="Open Sans"/>
                  </a:rPr>
                  <a:t>Model 1: Decoupling repulsion and diffusion</a:t>
                </a:r>
                <a:endParaRPr lang="en-US" sz="1200" b="1" u="sng">
                  <a:ea typeface="Open Sans"/>
                  <a:cs typeface="Open Sans"/>
                </a:endParaRP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en-US" sz="1200">
                    <a:ea typeface="Open Sans"/>
                    <a:cs typeface="Open Sans"/>
                  </a:rPr>
                  <a:t>Diffusion-only equation: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  <m:t>𝜕𝜌</m:t>
                        </m:r>
                      </m:num>
                      <m:den>
                        <m: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sz="1200" i="1">
                        <a:solidFill>
                          <a:srgbClr val="390F8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m:rPr>
                            <m:sty m:val="p"/>
                          </m:rP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  <m:sup>
                        <m: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200" i="1">
                        <a:solidFill>
                          <a:srgbClr val="390F8F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 lang="en-US" sz="1200">
                  <a:solidFill>
                    <a:srgbClr val="390F8F"/>
                  </a:solidFill>
                  <a:ea typeface="Open Sans"/>
                  <a:cs typeface="Open Sans"/>
                </a:endParaRP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en-US" sz="1200">
                    <a:ea typeface="Open Sans"/>
                    <a:cs typeface="Open Sans"/>
                  </a:rPr>
                  <a:t>For a spherical symmetry, the </a:t>
                </a:r>
                <a:r>
                  <a:rPr lang="en-US" sz="1200" b="1">
                    <a:ea typeface="Open Sans"/>
                    <a:cs typeface="Open Sans"/>
                  </a:rPr>
                  <a:t>diffusion</a:t>
                </a:r>
                <a:r>
                  <a:rPr lang="en-US" sz="1200">
                    <a:ea typeface="Open Sans"/>
                    <a:cs typeface="Open Sans"/>
                  </a:rPr>
                  <a:t> cause the electronic cloud to extend with </a:t>
                </a:r>
                <a14:m>
                  <m:oMath xmlns:m="http://schemas.openxmlformats.org/officeDocument/2006/math">
                    <m:r>
                      <a:rPr lang="en-US" sz="1200" b="1" i="1">
                        <a:latin typeface="Cambria Math" panose="02040503050406030204" pitchFamily="18" charset="0"/>
                        <a:ea typeface="Open Sans"/>
                        <a:cs typeface="Open Sans"/>
                      </a:rPr>
                      <m:t>𝛔</m:t>
                    </m:r>
                    <m:d>
                      <m:dPr>
                        <m:ctrlPr>
                          <a:rPr lang="en-US" sz="1200" b="1" i="1">
                            <a:latin typeface="Cambria Math" panose="02040503050406030204" pitchFamily="18" charset="0"/>
                            <a:ea typeface="Open Sans"/>
                            <a:cs typeface="Open Sans"/>
                          </a:rPr>
                        </m:ctrlPr>
                      </m:dPr>
                      <m:e>
                        <m:r>
                          <a:rPr lang="en-US" sz="1200" b="1" i="1">
                            <a:latin typeface="Cambria Math" panose="02040503050406030204" pitchFamily="18" charset="0"/>
                            <a:ea typeface="Open Sans"/>
                            <a:cs typeface="Open Sans"/>
                          </a:rPr>
                          <m:t>𝐭</m:t>
                        </m:r>
                      </m:e>
                    </m:d>
                    <m:r>
                      <a:rPr lang="en-US" sz="1200" b="1">
                        <a:latin typeface="Cambria Math" panose="02040503050406030204" pitchFamily="18" charset="0"/>
                        <a:ea typeface="Open Sans"/>
                        <a:cs typeface="Open Sans"/>
                      </a:rPr>
                      <m:t>∝</m:t>
                    </m:r>
                    <m:rad>
                      <m:radPr>
                        <m:degHide m:val="on"/>
                        <m:ctrlPr>
                          <a:rPr lang="en-US" sz="1200" b="1" i="1">
                            <a:latin typeface="Cambria Math" panose="02040503050406030204" pitchFamily="18" charset="0"/>
                            <a:ea typeface="Open Sans"/>
                            <a:cs typeface="Open Sans"/>
                          </a:rPr>
                        </m:ctrlPr>
                      </m:radPr>
                      <m:deg/>
                      <m:e>
                        <m:r>
                          <a:rPr lang="en-US" sz="1200" b="1" i="1">
                            <a:latin typeface="Cambria Math" panose="02040503050406030204" pitchFamily="18" charset="0"/>
                            <a:ea typeface="Open Sans"/>
                            <a:cs typeface="Open Sans"/>
                          </a:rPr>
                          <m:t>𝐭</m:t>
                        </m:r>
                      </m:e>
                    </m:rad>
                  </m:oMath>
                </a14:m>
                <a:r>
                  <a:rPr lang="en-US" sz="1200" b="1">
                    <a:ea typeface="Open Sans"/>
                    <a:cs typeface="Open San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6A2FDF-73F9-C210-90DB-05B375C94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79" y="896174"/>
                <a:ext cx="7321204" cy="745397"/>
              </a:xfrm>
              <a:prstGeom prst="rect">
                <a:avLst/>
              </a:prstGeom>
              <a:blipFill>
                <a:blip r:embed="rId6"/>
                <a:stretch>
                  <a:fillRect t="-820"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Arrow: Right 8">
            <a:extLst>
              <a:ext uri="{FF2B5EF4-FFF2-40B4-BE49-F238E27FC236}">
                <a16:creationId xmlns:a16="http://schemas.microsoft.com/office/drawing/2014/main" id="{6D7551BA-34B0-F729-D750-9E40E552BEE7}"/>
              </a:ext>
            </a:extLst>
          </p:cNvPr>
          <p:cNvSpPr/>
          <p:nvPr/>
        </p:nvSpPr>
        <p:spPr>
          <a:xfrm>
            <a:off x="4101737" y="184047"/>
            <a:ext cx="4917105" cy="27757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01B8598-13DC-C056-3063-12E115E85BB0}"/>
              </a:ext>
            </a:extLst>
          </p:cNvPr>
          <p:cNvSpPr/>
          <p:nvPr/>
        </p:nvSpPr>
        <p:spPr>
          <a:xfrm>
            <a:off x="4233643" y="109140"/>
            <a:ext cx="888722" cy="42822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X-ray interactions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7978D56-3D95-1CD9-7F49-8D8BD1059ADE}"/>
              </a:ext>
            </a:extLst>
          </p:cNvPr>
          <p:cNvSpPr/>
          <p:nvPr/>
        </p:nvSpPr>
        <p:spPr>
          <a:xfrm>
            <a:off x="5254271" y="106686"/>
            <a:ext cx="1156962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Carrier generation and recombination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8114B5E-00F1-379D-8D86-5F7520D8FB04}"/>
              </a:ext>
            </a:extLst>
          </p:cNvPr>
          <p:cNvSpPr/>
          <p:nvPr/>
        </p:nvSpPr>
        <p:spPr>
          <a:xfrm>
            <a:off x="6543139" y="106686"/>
            <a:ext cx="1022444" cy="428225"/>
          </a:xfrm>
          <a:prstGeom prst="roundRect">
            <a:avLst/>
          </a:prstGeom>
          <a:solidFill>
            <a:srgbClr val="E7DFF8"/>
          </a:solidFill>
          <a:ln w="6350">
            <a:solidFill>
              <a:srgbClr val="5D2C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463743C-1B45-5D7D-BF26-6566026CD449}"/>
              </a:ext>
            </a:extLst>
          </p:cNvPr>
          <p:cNvSpPr/>
          <p:nvPr/>
        </p:nvSpPr>
        <p:spPr>
          <a:xfrm>
            <a:off x="7697489" y="106686"/>
            <a:ext cx="1022443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</p:txBody>
      </p:sp>
      <p:pic>
        <p:nvPicPr>
          <p:cNvPr id="31" name="Picture 30" descr="A graph of a cone&#10;&#10;AI-generated content may be incorrect.">
            <a:extLst>
              <a:ext uri="{FF2B5EF4-FFF2-40B4-BE49-F238E27FC236}">
                <a16:creationId xmlns:a16="http://schemas.microsoft.com/office/drawing/2014/main" id="{66571212-BD73-947B-A4B7-FE877F2C46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8458" y="1641571"/>
            <a:ext cx="2411031" cy="25955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allout: Bent Line 34">
                <a:extLst>
                  <a:ext uri="{FF2B5EF4-FFF2-40B4-BE49-F238E27FC236}">
                    <a16:creationId xmlns:a16="http://schemas.microsoft.com/office/drawing/2014/main" id="{68F35AD2-CEA3-E52B-CCC9-1CEAAAFE645E}"/>
                  </a:ext>
                </a:extLst>
              </p:cNvPr>
              <p:cNvSpPr/>
              <p:nvPr/>
            </p:nvSpPr>
            <p:spPr>
              <a:xfrm>
                <a:off x="6338867" y="4271362"/>
                <a:ext cx="1799771" cy="390847"/>
              </a:xfrm>
              <a:prstGeom prst="borderCallout2">
                <a:avLst>
                  <a:gd name="adj1" fmla="val 23527"/>
                  <a:gd name="adj2" fmla="val -6317"/>
                  <a:gd name="adj3" fmla="val 25384"/>
                  <a:gd name="adj4" fmla="val -24328"/>
                  <a:gd name="adj5" fmla="val -148779"/>
                  <a:gd name="adj6" fmla="val -32957"/>
                </a:avLst>
              </a:prstGeom>
              <a:solidFill>
                <a:schemeClr val="bg2">
                  <a:lumMod val="20000"/>
                  <a:lumOff val="80000"/>
                </a:schemeClr>
              </a:solidFill>
              <a:ln w="9525">
                <a:solidFill>
                  <a:srgbClr val="C86B3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100" b="1" i="1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</a:rPr>
                          </m:ctrlPr>
                        </m:sSubPr>
                        <m:e>
                          <m:r>
                            <a:rPr lang="en-US" sz="1100" b="1" i="1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</a:rPr>
                            <m:t>𝝈</m:t>
                          </m:r>
                        </m:e>
                        <m:sub>
                          <m:r>
                            <a:rPr lang="en-US" sz="1100" b="1" i="1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</a:rPr>
                            <m:t>𝒅𝒊𝒇𝒇</m:t>
                          </m:r>
                        </m:sub>
                      </m:sSub>
                      <m:r>
                        <a:rPr lang="en-US" sz="1100" b="1" i="1" smtClean="0">
                          <a:solidFill>
                            <a:srgbClr val="C86B32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</a:rPr>
                        <m:t>(</m:t>
                      </m:r>
                      <m:sSub>
                        <m:sSubPr>
                          <m:ctrlPr>
                            <a:rPr lang="en-US" sz="1100" b="1" i="1" dirty="0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1" i="1" dirty="0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b>
                          <m:r>
                            <a:rPr lang="en-US" sz="1100" b="1" i="1" dirty="0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</a:rPr>
                            <m:t>𝒅𝒓𝒊𝒇𝒕</m:t>
                          </m:r>
                        </m:sub>
                      </m:sSub>
                      <m:r>
                        <a:rPr lang="en-US" sz="1100" b="1" i="0" smtClean="0">
                          <a:solidFill>
                            <a:srgbClr val="C86B32"/>
                          </a:solidFill>
                          <a:latin typeface="Cambria Math" panose="02040503050406030204" pitchFamily="18" charset="0"/>
                          <a:ea typeface="Open Sans"/>
                          <a:cs typeface="Open Sans"/>
                        </a:rPr>
                        <m:t>)=</m:t>
                      </m:r>
                      <m:rad>
                        <m:radPr>
                          <m:degHide m:val="on"/>
                          <m:ctrlPr>
                            <a:rPr lang="en-US" sz="1100" b="1" i="1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</a:rPr>
                          </m:ctrlPr>
                        </m:radPr>
                        <m:deg/>
                        <m:e>
                          <m:r>
                            <a:rPr lang="en-US" sz="1100" b="1" i="1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</a:rPr>
                            <m:t>𝟐</m:t>
                          </m:r>
                          <m:r>
                            <a:rPr lang="en-US" sz="1100" b="1" i="1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  <a:ea typeface="Open Sans"/>
                              <a:cs typeface="Open Sans"/>
                            </a:rPr>
                            <m:t>𝑫</m:t>
                          </m:r>
                          <m:sSub>
                            <m:sSubPr>
                              <m:ctrlPr>
                                <a:rPr lang="en-US" sz="1100" b="1" i="1" dirty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1" i="1" dirty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1100" b="1" i="1" dirty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𝒅𝒓𝒊𝒇𝒕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sz="1100" b="1">
                  <a:solidFill>
                    <a:srgbClr val="C86B32"/>
                  </a:solidFill>
                </a:endParaRPr>
              </a:p>
            </p:txBody>
          </p:sp>
        </mc:Choice>
        <mc:Fallback xmlns="">
          <p:sp>
            <p:nvSpPr>
              <p:cNvPr id="35" name="Callout: Bent Line 34">
                <a:extLst>
                  <a:ext uri="{FF2B5EF4-FFF2-40B4-BE49-F238E27FC236}">
                    <a16:creationId xmlns:a16="http://schemas.microsoft.com/office/drawing/2014/main" id="{68F35AD2-CEA3-E52B-CCC9-1CEAAAFE64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867" y="4271362"/>
                <a:ext cx="1799771" cy="390847"/>
              </a:xfrm>
              <a:prstGeom prst="borderCallout2">
                <a:avLst>
                  <a:gd name="adj1" fmla="val 23527"/>
                  <a:gd name="adj2" fmla="val -6317"/>
                  <a:gd name="adj3" fmla="val 25384"/>
                  <a:gd name="adj4" fmla="val -24328"/>
                  <a:gd name="adj5" fmla="val -148779"/>
                  <a:gd name="adj6" fmla="val -32957"/>
                </a:avLst>
              </a:prstGeom>
              <a:blipFill>
                <a:blip r:embed="rId8"/>
                <a:stretch>
                  <a:fillRect/>
                </a:stretch>
              </a:blipFill>
              <a:ln w="9525">
                <a:solidFill>
                  <a:srgbClr val="C86B3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allout: Bent Line 19">
            <a:extLst>
              <a:ext uri="{FF2B5EF4-FFF2-40B4-BE49-F238E27FC236}">
                <a16:creationId xmlns:a16="http://schemas.microsoft.com/office/drawing/2014/main" id="{B1E6294C-4918-F5EF-5D25-8437E5135CF2}"/>
              </a:ext>
            </a:extLst>
          </p:cNvPr>
          <p:cNvSpPr/>
          <p:nvPr/>
        </p:nvSpPr>
        <p:spPr>
          <a:xfrm>
            <a:off x="3893530" y="4247326"/>
            <a:ext cx="1799771" cy="523838"/>
          </a:xfrm>
          <a:prstGeom prst="borderCallout2">
            <a:avLst>
              <a:gd name="adj1" fmla="val 14714"/>
              <a:gd name="adj2" fmla="val -7526"/>
              <a:gd name="adj3" fmla="val 14715"/>
              <a:gd name="adj4" fmla="val -19490"/>
              <a:gd name="adj5" fmla="val -198575"/>
              <a:gd name="adj6" fmla="val -31747"/>
            </a:avLst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C86B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C86B32"/>
                </a:solidFill>
              </a:rPr>
              <a:t>Charges density follows 3D gaussian distribution</a:t>
            </a:r>
          </a:p>
        </p:txBody>
      </p:sp>
      <p:sp>
        <p:nvSpPr>
          <p:cNvPr id="21" name="Callout: Bent Line 20">
            <a:extLst>
              <a:ext uri="{FF2B5EF4-FFF2-40B4-BE49-F238E27FC236}">
                <a16:creationId xmlns:a16="http://schemas.microsoft.com/office/drawing/2014/main" id="{92222BF5-B894-F303-1CB0-BE66F495D73D}"/>
              </a:ext>
            </a:extLst>
          </p:cNvPr>
          <p:cNvSpPr/>
          <p:nvPr/>
        </p:nvSpPr>
        <p:spPr>
          <a:xfrm>
            <a:off x="1905247" y="4149834"/>
            <a:ext cx="1144839" cy="737178"/>
          </a:xfrm>
          <a:prstGeom prst="borderCallout2">
            <a:avLst>
              <a:gd name="adj1" fmla="val 19053"/>
              <a:gd name="adj2" fmla="val -5670"/>
              <a:gd name="adj3" fmla="val 19053"/>
              <a:gd name="adj4" fmla="val -32685"/>
              <a:gd name="adj5" fmla="val -155138"/>
              <a:gd name="adj6" fmla="val -58095"/>
            </a:avLst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C86B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C86B32"/>
                </a:solidFill>
              </a:rPr>
              <a:t>At t = 0, charges are concentered in a point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01B0A77-235B-8D98-1159-A6BBF1CFB9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677" t="7375" r="35969"/>
          <a:stretch>
            <a:fillRect/>
          </a:stretch>
        </p:blipFill>
        <p:spPr>
          <a:xfrm>
            <a:off x="2213469" y="1828144"/>
            <a:ext cx="2191124" cy="2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5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0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C43DA-99B6-5F5C-8C71-580A1EA8E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6C55982-5A61-1AB5-AB1C-55D473EE22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354385" y="1820152"/>
            <a:ext cx="2307972" cy="245102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966BF23-B47A-7F4F-77F6-969AA112B2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54385" y="1708774"/>
            <a:ext cx="2307972" cy="253781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9B19928-BAE6-E0B0-4C42-174ABEEA6D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880A8D-0B2F-FF5A-23D1-88E664E2450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269ED6-55E3-D22E-1217-705E00DC57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12792D6-2D92-187B-E174-A523C062F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65101E2-EFEB-223C-BB1D-D338FB87B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DB5203B-9ACE-F80D-B511-4D2FA53CE88B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c. Charge carriers dynamics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E5DA19-821D-1333-BB78-6E22D6DE371F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2. Simulation framework</a:t>
            </a:r>
            <a:endParaRPr lang="fi-FI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8639C2B-83B2-2411-0028-726FDD232266}"/>
              </a:ext>
            </a:extLst>
          </p:cNvPr>
          <p:cNvSpPr/>
          <p:nvPr/>
        </p:nvSpPr>
        <p:spPr>
          <a:xfrm>
            <a:off x="4101737" y="184047"/>
            <a:ext cx="4917105" cy="27757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7108B30-F156-C974-00F4-1C5A2E17D7E0}"/>
              </a:ext>
            </a:extLst>
          </p:cNvPr>
          <p:cNvSpPr/>
          <p:nvPr/>
        </p:nvSpPr>
        <p:spPr>
          <a:xfrm>
            <a:off x="4233643" y="109140"/>
            <a:ext cx="888722" cy="42822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X-ray interactions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B9F2D6E-804D-FDC0-1F4A-E7A55905D1CE}"/>
              </a:ext>
            </a:extLst>
          </p:cNvPr>
          <p:cNvSpPr/>
          <p:nvPr/>
        </p:nvSpPr>
        <p:spPr>
          <a:xfrm>
            <a:off x="5254271" y="106686"/>
            <a:ext cx="1156962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Carrier generation and recombination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263F988-8FB0-9D28-6E55-2DC3FF95F5F2}"/>
              </a:ext>
            </a:extLst>
          </p:cNvPr>
          <p:cNvSpPr/>
          <p:nvPr/>
        </p:nvSpPr>
        <p:spPr>
          <a:xfrm>
            <a:off x="6543139" y="106686"/>
            <a:ext cx="1022444" cy="428225"/>
          </a:xfrm>
          <a:prstGeom prst="roundRect">
            <a:avLst/>
          </a:prstGeom>
          <a:solidFill>
            <a:srgbClr val="E7DFF8"/>
          </a:solidFill>
          <a:ln w="6350">
            <a:solidFill>
              <a:srgbClr val="5D2C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83445E4-BB6D-7544-1AA5-1687A438B936}"/>
              </a:ext>
            </a:extLst>
          </p:cNvPr>
          <p:cNvSpPr/>
          <p:nvPr/>
        </p:nvSpPr>
        <p:spPr>
          <a:xfrm>
            <a:off x="7697489" y="106686"/>
            <a:ext cx="1022443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761704F-5637-1210-4173-3D9C06FB8A9B}"/>
                  </a:ext>
                </a:extLst>
              </p:cNvPr>
              <p:cNvSpPr txBox="1"/>
              <p:nvPr/>
            </p:nvSpPr>
            <p:spPr>
              <a:xfrm>
                <a:off x="244379" y="896174"/>
                <a:ext cx="7321204" cy="746486"/>
              </a:xfrm>
              <a:prstGeom prst="rect">
                <a:avLst/>
              </a:prstGeom>
              <a:noFill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US" sz="1200" b="1" u="sng">
                    <a:solidFill>
                      <a:srgbClr val="C86B32"/>
                    </a:solidFill>
                    <a:ea typeface="Open Sans"/>
                    <a:cs typeface="Open Sans"/>
                  </a:rPr>
                  <a:t>Model 1: Decoupling repulsion and diffusion</a:t>
                </a:r>
                <a:endParaRPr lang="en-US" sz="1200" b="1" u="sng">
                  <a:ea typeface="Open Sans"/>
                  <a:cs typeface="Open Sans"/>
                </a:endParaRP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en-US" sz="1200">
                    <a:ea typeface="Open Sans"/>
                    <a:cs typeface="Open Sans"/>
                  </a:rPr>
                  <a:t>Repulsion-only equation</a:t>
                </a:r>
                <a:r>
                  <a:rPr lang="en-US" sz="1200">
                    <a:solidFill>
                      <a:srgbClr val="390F8F"/>
                    </a:solidFill>
                    <a:ea typeface="Open Sans"/>
                    <a:cs typeface="Open Sans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  <m:t>𝜕𝜌</m:t>
                        </m:r>
                      </m:num>
                      <m:den>
                        <m: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1200" i="1">
                            <a:solidFill>
                              <a:srgbClr val="390F8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sz="1200" i="1">
                        <a:solidFill>
                          <a:srgbClr val="390F8F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1200" i="1">
                        <a:solidFill>
                          <a:srgbClr val="390F8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m:rPr>
                        <m:sty m:val="p"/>
                      </m:rPr>
                      <a:rPr lang="en-US" sz="1200" i="1">
                        <a:solidFill>
                          <a:srgbClr val="390F8F"/>
                        </a:solidFill>
                        <a:latin typeface="Cambria Math" panose="02040503050406030204" pitchFamily="18" charset="0"/>
                      </a:rPr>
                      <m:t>∇</m:t>
                    </m:r>
                    <m:r>
                      <a:rPr lang="en-US" sz="1200" i="1">
                        <a:solidFill>
                          <a:srgbClr val="390F8F"/>
                        </a:solidFill>
                        <a:latin typeface="Cambria Math" panose="02040503050406030204" pitchFamily="18" charset="0"/>
                      </a:rPr>
                      <m:t>.(</m:t>
                    </m:r>
                    <m:r>
                      <a:rPr lang="en-US" sz="1200" i="1">
                        <a:solidFill>
                          <a:srgbClr val="390F8F"/>
                        </a:solidFill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sz="1200" b="1" i="1">
                        <a:solidFill>
                          <a:srgbClr val="390F8F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sz="1200" b="1" i="1">
                        <a:solidFill>
                          <a:srgbClr val="390F8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200">
                  <a:solidFill>
                    <a:srgbClr val="390F8F"/>
                  </a:solidFill>
                  <a:ea typeface="Open Sans"/>
                  <a:cs typeface="Open Sans"/>
                </a:endParaRP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en-US" sz="1200">
                    <a:ea typeface="Open Sans"/>
                    <a:cs typeface="Open Sans"/>
                  </a:rPr>
                  <a:t>For a </a:t>
                </a:r>
                <a:r>
                  <a:rPr lang="en-US" sz="1200" b="1">
                    <a:ea typeface="Open Sans"/>
                    <a:cs typeface="Open Sans"/>
                  </a:rPr>
                  <a:t>spherical</a:t>
                </a:r>
                <a:r>
                  <a:rPr lang="en-US" sz="1200">
                    <a:ea typeface="Open Sans"/>
                    <a:cs typeface="Open Sans"/>
                  </a:rPr>
                  <a:t> symmetry, the </a:t>
                </a:r>
                <a:r>
                  <a:rPr lang="en-US" sz="1200" b="1">
                    <a:ea typeface="Open Sans"/>
                    <a:cs typeface="Open Sans"/>
                  </a:rPr>
                  <a:t>repulsion</a:t>
                </a:r>
                <a:r>
                  <a:rPr lang="en-US" sz="1200">
                    <a:ea typeface="Open Sans"/>
                    <a:cs typeface="Open Sans"/>
                  </a:rPr>
                  <a:t> cause the electronic cloud to extend and </a:t>
                </a:r>
                <a14:m>
                  <m:oMath xmlns:m="http://schemas.openxmlformats.org/officeDocument/2006/math">
                    <m:r>
                      <a:rPr lang="en-US" sz="1200" b="1" i="1" dirty="0" smtClean="0">
                        <a:latin typeface="Cambria Math" panose="02040503050406030204" pitchFamily="18" charset="0"/>
                      </a:rPr>
                      <m:t>𝒓</m:t>
                    </m:r>
                    <m:d>
                      <m:dPr>
                        <m:ctrlPr>
                          <a:rPr lang="en-US" sz="12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b="1" i="1" dirty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en-US" sz="1200" b="1" i="0" dirty="0">
                        <a:latin typeface="Cambria Math" panose="02040503050406030204" pitchFamily="18" charset="0"/>
                      </a:rPr>
                      <m:t>∝</m:t>
                    </m:r>
                    <m:rad>
                      <m:radPr>
                        <m:ctrlPr>
                          <a:rPr lang="en-US" sz="1200" b="1" i="1" dirty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1200" b="1" i="0" dirty="0">
                            <a:latin typeface="Cambria Math" panose="02040503050406030204" pitchFamily="18" charset="0"/>
                          </a:rPr>
                          <m:t>𝟑</m:t>
                        </m:r>
                      </m:deg>
                      <m:e>
                        <m:r>
                          <a:rPr lang="en-US" sz="1200" b="1" i="1" dirty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rad>
                  </m:oMath>
                </a14:m>
                <a:endParaRPr lang="en-US" sz="1200" b="1">
                  <a:ea typeface="Open Sans"/>
                  <a:cs typeface="Open San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761704F-5637-1210-4173-3D9C06FB8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79" y="896174"/>
                <a:ext cx="7321204" cy="746486"/>
              </a:xfrm>
              <a:prstGeom prst="rect">
                <a:avLst/>
              </a:prstGeom>
              <a:blipFill>
                <a:blip r:embed="rId4"/>
                <a:stretch>
                  <a:fillRect t="-820" b="-5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1FCBDD4B-EDCE-F762-6633-C7E666D570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1858"/>
          <a:stretch>
            <a:fillRect/>
          </a:stretch>
        </p:blipFill>
        <p:spPr>
          <a:xfrm>
            <a:off x="127270" y="1663683"/>
            <a:ext cx="2100673" cy="2469104"/>
          </a:xfrm>
          <a:prstGeom prst="rect">
            <a:avLst/>
          </a:prstGeom>
        </p:spPr>
      </p:pic>
      <p:sp>
        <p:nvSpPr>
          <p:cNvPr id="21" name="Callout: Bent Line 20">
            <a:extLst>
              <a:ext uri="{FF2B5EF4-FFF2-40B4-BE49-F238E27FC236}">
                <a16:creationId xmlns:a16="http://schemas.microsoft.com/office/drawing/2014/main" id="{05BC848A-017E-63C4-F214-D80CCF994A5A}"/>
              </a:ext>
            </a:extLst>
          </p:cNvPr>
          <p:cNvSpPr/>
          <p:nvPr/>
        </p:nvSpPr>
        <p:spPr>
          <a:xfrm>
            <a:off x="4157428" y="4359630"/>
            <a:ext cx="1799771" cy="389988"/>
          </a:xfrm>
          <a:prstGeom prst="borderCallout2">
            <a:avLst>
              <a:gd name="adj1" fmla="val 6491"/>
              <a:gd name="adj2" fmla="val -6581"/>
              <a:gd name="adj3" fmla="val 6490"/>
              <a:gd name="adj4" fmla="val -23191"/>
              <a:gd name="adj5" fmla="val -290738"/>
              <a:gd name="adj6" fmla="val -39005"/>
            </a:avLst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C86B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C86B32"/>
                </a:solidFill>
              </a:rPr>
              <a:t>Charges density follows a uniform distribution</a:t>
            </a:r>
          </a:p>
        </p:txBody>
      </p:sp>
      <p:sp>
        <p:nvSpPr>
          <p:cNvPr id="22" name="Callout: Bent Line 21">
            <a:extLst>
              <a:ext uri="{FF2B5EF4-FFF2-40B4-BE49-F238E27FC236}">
                <a16:creationId xmlns:a16="http://schemas.microsoft.com/office/drawing/2014/main" id="{F31A5699-1B82-D78E-76AC-E1A0C2096434}"/>
              </a:ext>
            </a:extLst>
          </p:cNvPr>
          <p:cNvSpPr/>
          <p:nvPr/>
        </p:nvSpPr>
        <p:spPr>
          <a:xfrm>
            <a:off x="1931390" y="4212235"/>
            <a:ext cx="1144839" cy="737178"/>
          </a:xfrm>
          <a:prstGeom prst="borderCallout2">
            <a:avLst>
              <a:gd name="adj1" fmla="val 19053"/>
              <a:gd name="adj2" fmla="val -5670"/>
              <a:gd name="adj3" fmla="val 19053"/>
              <a:gd name="adj4" fmla="val -32685"/>
              <a:gd name="adj5" fmla="val -165967"/>
              <a:gd name="adj6" fmla="val -59997"/>
            </a:avLst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C86B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C86B32"/>
                </a:solidFill>
              </a:rPr>
              <a:t>At t = t</a:t>
            </a:r>
            <a:r>
              <a:rPr lang="en-US" sz="1100" baseline="-25000">
                <a:solidFill>
                  <a:srgbClr val="C86B32"/>
                </a:solidFill>
              </a:rPr>
              <a:t>0</a:t>
            </a:r>
            <a:r>
              <a:rPr lang="en-US" sz="1100">
                <a:solidFill>
                  <a:srgbClr val="C86B32"/>
                </a:solidFill>
              </a:rPr>
              <a:t>, charges are concentered in a point </a:t>
            </a:r>
          </a:p>
        </p:txBody>
      </p:sp>
      <p:pic>
        <p:nvPicPr>
          <p:cNvPr id="24" name="Picture 23" descr="A sphere in a square box&#10;&#10;AI-generated content may be incorrect.">
            <a:extLst>
              <a:ext uri="{FF2B5EF4-FFF2-40B4-BE49-F238E27FC236}">
                <a16:creationId xmlns:a16="http://schemas.microsoft.com/office/drawing/2014/main" id="{BFB8B9D8-95C5-4A0A-DF03-583A6B83CE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270" y="1774934"/>
            <a:ext cx="2191124" cy="237054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B883967-9BB2-4E63-28EF-6D98C835F9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280" r="36957"/>
          <a:stretch>
            <a:fillRect/>
          </a:stretch>
        </p:blipFill>
        <p:spPr>
          <a:xfrm>
            <a:off x="2431242" y="1743131"/>
            <a:ext cx="1923143" cy="24691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0154A10-5E2A-B9B6-1CB2-503AA08E019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662357" y="1763678"/>
            <a:ext cx="2411031" cy="24829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allout: Bent Line 27">
                <a:extLst>
                  <a:ext uri="{FF2B5EF4-FFF2-40B4-BE49-F238E27FC236}">
                    <a16:creationId xmlns:a16="http://schemas.microsoft.com/office/drawing/2014/main" id="{F3070DF1-3DDA-7693-0D3B-D41D174A1AF2}"/>
                  </a:ext>
                </a:extLst>
              </p:cNvPr>
              <p:cNvSpPr/>
              <p:nvPr/>
            </p:nvSpPr>
            <p:spPr>
              <a:xfrm>
                <a:off x="6277528" y="4157422"/>
                <a:ext cx="1799771" cy="565099"/>
              </a:xfrm>
              <a:prstGeom prst="borderCallout2">
                <a:avLst>
                  <a:gd name="adj1" fmla="val 12121"/>
                  <a:gd name="adj2" fmla="val -3249"/>
                  <a:gd name="adj3" fmla="val 13447"/>
                  <a:gd name="adj4" fmla="val -13613"/>
                  <a:gd name="adj5" fmla="val -65341"/>
                  <a:gd name="adj6" fmla="val -26624"/>
                </a:avLst>
              </a:prstGeom>
              <a:solidFill>
                <a:schemeClr val="bg2">
                  <a:lumMod val="20000"/>
                  <a:lumOff val="80000"/>
                </a:schemeClr>
              </a:solidFill>
              <a:ln w="9525">
                <a:solidFill>
                  <a:srgbClr val="C86B3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solidFill>
                            <a:srgbClr val="C86B32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1100" b="1" i="1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b="1" i="1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1" i="1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1100" b="1" i="1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𝒅𝒓𝒊𝒇𝒕</m:t>
                              </m:r>
                            </m:sub>
                          </m:sSub>
                        </m:e>
                      </m:d>
                      <m:r>
                        <a:rPr lang="en-US" sz="1100" b="1" i="1" smtClean="0">
                          <a:solidFill>
                            <a:srgbClr val="C86B3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sz="1100" b="1" i="1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a:rPr lang="en-US" sz="1100" b="1" i="1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g>
                        <m:e>
                          <m:f>
                            <m:fPr>
                              <m:ctrlPr>
                                <a:rPr lang="en-US" sz="1100" b="1" i="1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100" b="1" i="1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1100" b="1" i="1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100" b="1" i="1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𝑵</m:t>
                              </m:r>
                              <m:sSub>
                                <m:sSubPr>
                                  <m:ctrlP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  <m:sub>
                                  <m: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100" b="1" i="1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1" i="1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1100" b="1" i="1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𝒅𝒓𝒊𝒇𝒕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100" b="1" i="1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1100" b="1" i="1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b>
                                <m:sSubPr>
                                  <m:ctrlP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𝜺</m:t>
                                  </m:r>
                                </m:e>
                                <m:sub>
                                  <m: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en-US" sz="1100" b="1" i="1">
                  <a:solidFill>
                    <a:srgbClr val="C86B32"/>
                  </a:solidFill>
                </a:endParaRPr>
              </a:p>
            </p:txBody>
          </p:sp>
        </mc:Choice>
        <mc:Fallback xmlns="">
          <p:sp>
            <p:nvSpPr>
              <p:cNvPr id="28" name="Callout: Bent Line 27">
                <a:extLst>
                  <a:ext uri="{FF2B5EF4-FFF2-40B4-BE49-F238E27FC236}">
                    <a16:creationId xmlns:a16="http://schemas.microsoft.com/office/drawing/2014/main" id="{F3070DF1-3DDA-7693-0D3B-D41D174A1A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528" y="4157422"/>
                <a:ext cx="1799771" cy="565099"/>
              </a:xfrm>
              <a:prstGeom prst="borderCallout2">
                <a:avLst>
                  <a:gd name="adj1" fmla="val 12121"/>
                  <a:gd name="adj2" fmla="val -3249"/>
                  <a:gd name="adj3" fmla="val 13447"/>
                  <a:gd name="adj4" fmla="val -13613"/>
                  <a:gd name="adj5" fmla="val -65341"/>
                  <a:gd name="adj6" fmla="val -26624"/>
                </a:avLst>
              </a:prstGeom>
              <a:blipFill>
                <a:blip r:embed="rId8"/>
                <a:stretch>
                  <a:fillRect/>
                </a:stretch>
              </a:blipFill>
              <a:ln w="9525">
                <a:solidFill>
                  <a:srgbClr val="C86B3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5B8570AB-1D7E-A1FA-088A-5510A5EFCDB7}"/>
              </a:ext>
            </a:extLst>
          </p:cNvPr>
          <p:cNvSpPr txBox="1"/>
          <p:nvPr/>
        </p:nvSpPr>
        <p:spPr>
          <a:xfrm>
            <a:off x="1552586" y="2788659"/>
            <a:ext cx="6448633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Does not stand for energy deposition higher than 10 keV</a:t>
            </a:r>
          </a:p>
        </p:txBody>
      </p:sp>
    </p:spTree>
    <p:extLst>
      <p:ext uri="{BB962C8B-B14F-4D97-AF65-F5344CB8AC3E}">
        <p14:creationId xmlns:p14="http://schemas.microsoft.com/office/powerpoint/2010/main" val="116210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8" grpId="0" animBg="1"/>
      <p:bldP spid="3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42329-104B-164A-09AA-2D22A5C82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774057A-EDF3-2BFB-799C-646D5EB10C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70432" y="1930369"/>
            <a:ext cx="2126688" cy="224221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91C74A-4550-05C2-E200-36FFB6466B5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83D670-5951-D674-C530-755A11C11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9D5030D-C389-5D85-7A6D-09284CF68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724D41C-5829-DB9B-4E46-4932B76C2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C0B1D25-74E5-90A6-08BD-548C8AC7B1F3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c. Charge carriers dynamics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AEC81F-C844-F3F4-1500-DAB9A9517E0D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2. Simulation framework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8C7898-2118-DC51-2DE1-B14C8EB15F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61556" y="1896342"/>
            <a:ext cx="2221650" cy="23423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AB784C-E8BE-DBF8-6C68-29319CA0F6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47642" y="1928153"/>
            <a:ext cx="2221651" cy="22787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7B3C1B-4739-A3C2-0139-5AB88086C7BF}"/>
                  </a:ext>
                </a:extLst>
              </p:cNvPr>
              <p:cNvSpPr txBox="1"/>
              <p:nvPr/>
            </p:nvSpPr>
            <p:spPr>
              <a:xfrm>
                <a:off x="244379" y="896174"/>
                <a:ext cx="7321204" cy="659604"/>
              </a:xfrm>
              <a:prstGeom prst="rect">
                <a:avLst/>
              </a:prstGeom>
              <a:noFill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/>
                <a:r>
                  <a:rPr lang="en-US" sz="1200" b="1" u="sng">
                    <a:solidFill>
                      <a:srgbClr val="C86B32"/>
                    </a:solidFill>
                    <a:ea typeface="Open Sans"/>
                    <a:cs typeface="Open Sans"/>
                  </a:rPr>
                  <a:t>Model 1: Decoupling repulsion and diffusion</a:t>
                </a:r>
              </a:p>
              <a:p>
                <a:pPr algn="just"/>
                <a:endParaRPr lang="en-US" sz="1200" b="1" u="sng">
                  <a:ea typeface="Open Sans"/>
                  <a:cs typeface="Open Sans"/>
                </a:endParaRPr>
              </a:p>
              <a:p>
                <a:pPr marL="171450" indent="-171450" algn="just">
                  <a:buFont typeface="Arial" panose="020B0604020202020204" pitchFamily="34" charset="0"/>
                  <a:buChar char="•"/>
                </a:pPr>
                <a:r>
                  <a:rPr lang="en-US" sz="1200">
                    <a:ea typeface="Open Sans"/>
                    <a:cs typeface="Open Sans"/>
                  </a:rPr>
                  <a:t>For a </a:t>
                </a:r>
                <a:r>
                  <a:rPr lang="en-US" sz="1200" b="1">
                    <a:ea typeface="Open Sans"/>
                    <a:cs typeface="Open Sans"/>
                  </a:rPr>
                  <a:t>cylindric</a:t>
                </a:r>
                <a:r>
                  <a:rPr lang="en-US" sz="1200">
                    <a:ea typeface="Open Sans"/>
                    <a:cs typeface="Open Sans"/>
                  </a:rPr>
                  <a:t> symmetry, the </a:t>
                </a:r>
                <a:r>
                  <a:rPr lang="en-US" sz="1200" b="1">
                    <a:ea typeface="Open Sans"/>
                    <a:cs typeface="Open Sans"/>
                  </a:rPr>
                  <a:t>repulsion</a:t>
                </a:r>
                <a:r>
                  <a:rPr lang="en-US" sz="1200">
                    <a:ea typeface="Open Sans"/>
                    <a:cs typeface="Open Sans"/>
                  </a:rPr>
                  <a:t> cause the electronic cloud to extend and </a:t>
                </a:r>
                <a14:m>
                  <m:oMath xmlns:m="http://schemas.openxmlformats.org/officeDocument/2006/math">
                    <m:r>
                      <a:rPr lang="en-US" sz="1200" b="1" i="1" dirty="0">
                        <a:latin typeface="Cambria Math" panose="02040503050406030204" pitchFamily="18" charset="0"/>
                      </a:rPr>
                      <m:t>𝒓</m:t>
                    </m:r>
                    <m:d>
                      <m:dPr>
                        <m:ctrlPr>
                          <a:rPr lang="en-US" sz="12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200" b="1" i="1" dirty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en-US" sz="1200" b="1" dirty="0">
                        <a:latin typeface="Cambria Math" panose="02040503050406030204" pitchFamily="18" charset="0"/>
                      </a:rPr>
                      <m:t>∝</m:t>
                    </m:r>
                    <m:rad>
                      <m:radPr>
                        <m:ctrlPr>
                          <a:rPr lang="en-US" sz="1200" b="1" i="1" dirty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1200" b="1" i="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deg>
                      <m:e>
                        <m:r>
                          <a:rPr lang="en-US" sz="1200" b="1" i="1" dirty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rad>
                  </m:oMath>
                </a14:m>
                <a:r>
                  <a:rPr lang="en-US" sz="1200" b="1">
                    <a:ea typeface="Open Sans"/>
                    <a:cs typeface="Open Sans"/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7B3C1B-4739-A3C2-0139-5AB88086C7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79" y="896174"/>
                <a:ext cx="7321204" cy="659604"/>
              </a:xfrm>
              <a:prstGeom prst="rect">
                <a:avLst/>
              </a:prstGeom>
              <a:blipFill>
                <a:blip r:embed="rId5"/>
                <a:stretch>
                  <a:fillRect t="-926"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EDF81B2B-5D73-98DA-59A8-BDEA52BDC9A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4872" y="1912432"/>
            <a:ext cx="2191124" cy="23101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llout: Bent Line 8">
                <a:extLst>
                  <a:ext uri="{FF2B5EF4-FFF2-40B4-BE49-F238E27FC236}">
                    <a16:creationId xmlns:a16="http://schemas.microsoft.com/office/drawing/2014/main" id="{C3710D8A-A5CD-27B9-60CD-25330F4638A4}"/>
                  </a:ext>
                </a:extLst>
              </p:cNvPr>
              <p:cNvSpPr/>
              <p:nvPr/>
            </p:nvSpPr>
            <p:spPr>
              <a:xfrm>
                <a:off x="2995677" y="4172580"/>
                <a:ext cx="2126688" cy="659898"/>
              </a:xfrm>
              <a:prstGeom prst="borderCallout2">
                <a:avLst>
                  <a:gd name="adj1" fmla="val 16100"/>
                  <a:gd name="adj2" fmla="val 103361"/>
                  <a:gd name="adj3" fmla="val 16100"/>
                  <a:gd name="adj4" fmla="val 118817"/>
                  <a:gd name="adj5" fmla="val -54671"/>
                  <a:gd name="adj6" fmla="val 126843"/>
                </a:avLst>
              </a:prstGeom>
              <a:solidFill>
                <a:schemeClr val="bg2">
                  <a:lumMod val="20000"/>
                  <a:lumOff val="80000"/>
                </a:schemeClr>
              </a:solidFill>
              <a:ln w="9525">
                <a:solidFill>
                  <a:srgbClr val="C86B3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0" smtClean="0">
                          <a:solidFill>
                            <a:srgbClr val="C86B32"/>
                          </a:solidFill>
                          <a:latin typeface="Cambria Math" panose="02040503050406030204" pitchFamily="18" charset="0"/>
                        </a:rPr>
                        <m:t>𝐫</m:t>
                      </m:r>
                      <m:d>
                        <m:dPr>
                          <m:ctrlPr>
                            <a:rPr lang="en-US" sz="1100" b="1" i="1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100" b="1" i="1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1" i="0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</m:e>
                            <m:sub>
                              <m:r>
                                <a:rPr lang="en-US" sz="1100" b="1" i="0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𝐝𝐫𝐢𝐟𝐭</m:t>
                              </m:r>
                            </m:sub>
                          </m:sSub>
                        </m:e>
                      </m:d>
                      <m:r>
                        <a:rPr lang="en-US" sz="1100" b="1" i="0" smtClean="0">
                          <a:solidFill>
                            <a:srgbClr val="C86B3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100" b="1" i="1" smtClean="0">
                              <a:solidFill>
                                <a:srgbClr val="C86B3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1100" b="1" i="1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100" b="1" i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𝐪</m:t>
                              </m:r>
                            </m:e>
                            <m:sub>
                              <m:r>
                                <a:rPr lang="en-US" sz="1100" b="1" i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  <m:f>
                            <m:fPr>
                              <m:ctrlPr>
                                <a:rPr lang="en-US" sz="1100" b="1" i="1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1" i="0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𝐬</m:t>
                                  </m:r>
                                </m:e>
                                <m:sub>
                                  <m:r>
                                    <a:rPr lang="en-US" sz="1100" b="1" i="0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𝐋𝐎𝐒𝐒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1" i="0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𝛍</m:t>
                                  </m:r>
                                </m:e>
                                <m:sub>
                                  <m:r>
                                    <a:rPr lang="en-US" sz="1100" b="1" i="0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1" i="0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𝐭</m:t>
                                  </m:r>
                                </m:e>
                                <m:sub>
                                  <m:r>
                                    <a:rPr lang="en-US" sz="1100" b="1" i="0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𝐝𝐫𝐢𝐟𝐭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100" b="1" i="1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100" b="1" i="0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𝐄</m:t>
                                  </m:r>
                                </m:e>
                                <m:sub>
                                  <m:r>
                                    <a:rPr lang="en-US" sz="1100" b="1" i="0" smtClean="0">
                                      <a:solidFill>
                                        <a:srgbClr val="C86B32"/>
                                      </a:solidFill>
                                      <a:latin typeface="Cambria Math" panose="02040503050406030204" pitchFamily="18" charset="0"/>
                                    </a:rPr>
                                    <m:t>𝐞𝐡</m:t>
                                  </m:r>
                                </m:sub>
                              </m:sSub>
                              <m:r>
                                <a:rPr lang="en-US" sz="1100" b="1" i="0" smtClean="0">
                                  <a:solidFill>
                                    <a:srgbClr val="C86B32"/>
                                  </a:solidFill>
                                  <a:latin typeface="Cambria Math" panose="02040503050406030204" pitchFamily="18" charset="0"/>
                                </a:rPr>
                                <m:t>𝛑𝛆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1100" b="1">
                  <a:solidFill>
                    <a:srgbClr val="C86B32"/>
                  </a:solidFill>
                </a:endParaRPr>
              </a:p>
            </p:txBody>
          </p:sp>
        </mc:Choice>
        <mc:Fallback xmlns="">
          <p:sp>
            <p:nvSpPr>
              <p:cNvPr id="9" name="Callout: Bent Line 8">
                <a:extLst>
                  <a:ext uri="{FF2B5EF4-FFF2-40B4-BE49-F238E27FC236}">
                    <a16:creationId xmlns:a16="http://schemas.microsoft.com/office/drawing/2014/main" id="{C3710D8A-A5CD-27B9-60CD-25330F4638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677" y="4172580"/>
                <a:ext cx="2126688" cy="659898"/>
              </a:xfrm>
              <a:prstGeom prst="borderCallout2">
                <a:avLst>
                  <a:gd name="adj1" fmla="val 16100"/>
                  <a:gd name="adj2" fmla="val 103361"/>
                  <a:gd name="adj3" fmla="val 16100"/>
                  <a:gd name="adj4" fmla="val 118817"/>
                  <a:gd name="adj5" fmla="val -54671"/>
                  <a:gd name="adj6" fmla="val 126843"/>
                </a:avLst>
              </a:prstGeom>
              <a:blipFill>
                <a:blip r:embed="rId7"/>
                <a:stretch>
                  <a:fillRect/>
                </a:stretch>
              </a:blipFill>
              <a:ln w="9525">
                <a:solidFill>
                  <a:srgbClr val="C86B3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81AF8237-B16F-5B76-43F6-6C72BDC105D2}"/>
              </a:ext>
            </a:extLst>
          </p:cNvPr>
          <p:cNvSpPr/>
          <p:nvPr/>
        </p:nvSpPr>
        <p:spPr>
          <a:xfrm>
            <a:off x="538443" y="4206860"/>
            <a:ext cx="1799771" cy="389988"/>
          </a:xfrm>
          <a:prstGeom prst="borderCallout2">
            <a:avLst>
              <a:gd name="adj1" fmla="val 16100"/>
              <a:gd name="adj2" fmla="val 103361"/>
              <a:gd name="adj3" fmla="val 16100"/>
              <a:gd name="adj4" fmla="val 118817"/>
              <a:gd name="adj5" fmla="val -159257"/>
              <a:gd name="adj6" fmla="val 145269"/>
            </a:avLst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C86B3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C86B32"/>
                </a:solidFill>
              </a:rPr>
              <a:t>Charges density follows a uniform distribution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C452859-C343-C74B-10AB-7153F5374BA8}"/>
              </a:ext>
            </a:extLst>
          </p:cNvPr>
          <p:cNvSpPr/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3C2ED09-62DE-C3A4-27B6-33F4FDD3C445}"/>
              </a:ext>
            </a:extLst>
          </p:cNvPr>
          <p:cNvSpPr/>
          <p:nvPr/>
        </p:nvSpPr>
        <p:spPr>
          <a:xfrm>
            <a:off x="4101737" y="184047"/>
            <a:ext cx="4917105" cy="27757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306068E-F75F-67F1-64C5-374C4C6AADE7}"/>
              </a:ext>
            </a:extLst>
          </p:cNvPr>
          <p:cNvSpPr/>
          <p:nvPr/>
        </p:nvSpPr>
        <p:spPr>
          <a:xfrm>
            <a:off x="4233643" y="109140"/>
            <a:ext cx="888722" cy="42822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X-ray interactions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B0B57D9-8C92-EB5C-21FE-E67B1D61D742}"/>
              </a:ext>
            </a:extLst>
          </p:cNvPr>
          <p:cNvSpPr/>
          <p:nvPr/>
        </p:nvSpPr>
        <p:spPr>
          <a:xfrm>
            <a:off x="5254271" y="106686"/>
            <a:ext cx="1156962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Carrier generation and recombination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BE0503E-72EB-2797-D509-C881FAF06CF6}"/>
              </a:ext>
            </a:extLst>
          </p:cNvPr>
          <p:cNvSpPr/>
          <p:nvPr/>
        </p:nvSpPr>
        <p:spPr>
          <a:xfrm>
            <a:off x="6543139" y="106686"/>
            <a:ext cx="1022444" cy="428225"/>
          </a:xfrm>
          <a:prstGeom prst="roundRect">
            <a:avLst/>
          </a:prstGeom>
          <a:solidFill>
            <a:srgbClr val="E7DFF8"/>
          </a:solidFill>
          <a:ln w="6350">
            <a:solidFill>
              <a:srgbClr val="5D2C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0BFEA2E-E5E9-8709-E8C1-85603BAEA114}"/>
              </a:ext>
            </a:extLst>
          </p:cNvPr>
          <p:cNvSpPr/>
          <p:nvPr/>
        </p:nvSpPr>
        <p:spPr>
          <a:xfrm>
            <a:off x="7697489" y="106686"/>
            <a:ext cx="1022443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56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nk suitcase with a light coming out of it&#10;&#10;AI-generated content may be incorrect.">
            <a:extLst>
              <a:ext uri="{FF2B5EF4-FFF2-40B4-BE49-F238E27FC236}">
                <a16:creationId xmlns:a16="http://schemas.microsoft.com/office/drawing/2014/main" id="{9BC2D64F-FD22-545D-13C1-D3D5311BC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996314" y="2898085"/>
            <a:ext cx="1112523" cy="2338605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AFBF32-FE9D-8F22-2DBF-E1F243FA2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140A5C-258B-6E91-3943-A682FD4CC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| AG GDR 2026 | LEROY Mélissa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8202F8-69E6-5503-30B5-574FC28CB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15" name="Picture 14" descr="CPPM (@CPPMLuminy) / X">
            <a:extLst>
              <a:ext uri="{FF2B5EF4-FFF2-40B4-BE49-F238E27FC236}">
                <a16:creationId xmlns:a16="http://schemas.microsoft.com/office/drawing/2014/main" id="{5D40631D-2ACF-337A-583C-C566AADB10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64" t="7101" r="14212" b="6933"/>
          <a:stretch/>
        </p:blipFill>
        <p:spPr>
          <a:xfrm>
            <a:off x="7554884" y="160514"/>
            <a:ext cx="571668" cy="63804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32C6BB5-8A53-D19E-6B35-BD1067151124}"/>
              </a:ext>
            </a:extLst>
          </p:cNvPr>
          <p:cNvSpPr txBox="1"/>
          <p:nvPr/>
        </p:nvSpPr>
        <p:spPr>
          <a:xfrm>
            <a:off x="237298" y="563540"/>
            <a:ext cx="8556022" cy="8976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  <a:spcBef>
                <a:spcPts val="200"/>
              </a:spcBef>
            </a:pPr>
            <a:r>
              <a:rPr lang="en-US" sz="1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Global project in Detection Technology (DT) company: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</a:endParaRPr>
          </a:p>
          <a:p>
            <a:pPr algn="just">
              <a:spcBef>
                <a:spcPts val="200"/>
              </a:spcBef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  → Develop Photon Counting Detectors (PCD) and associated technology solutions</a:t>
            </a:r>
            <a:endParaRPr lang="en-US" sz="1400" b="1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algn="just">
              <a:spcBef>
                <a:spcPts val="200"/>
              </a:spcBef>
            </a:pP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  → Build an X-ray chain simulator as an internal research and development tool for the company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2EA6B3-2C0D-EC44-EF38-CF3A3E88F862}"/>
              </a:ext>
            </a:extLst>
          </p:cNvPr>
          <p:cNvSpPr txBox="1"/>
          <p:nvPr/>
        </p:nvSpPr>
        <p:spPr>
          <a:xfrm>
            <a:off x="237298" y="3418868"/>
            <a:ext cx="7309368" cy="14619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400" b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Motivation: </a:t>
            </a:r>
            <a:r>
              <a:rPr lang="fr-FR" sz="14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why</a:t>
            </a:r>
            <a:r>
              <a:rPr lang="fr-FR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fr-FR" sz="14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developing</a:t>
            </a:r>
            <a:r>
              <a:rPr lang="fr-FR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a simulation pipeline ?​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algn="just"/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  → Optimize detector design   ​</a:t>
            </a:r>
          </a:p>
          <a:p>
            <a:pPr algn="just"/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  → Generate training datasets for </a:t>
            </a:r>
            <a:r>
              <a:rPr lang="fr-FR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Deep Learning </a:t>
            </a:r>
            <a:r>
              <a:rPr lang="fr-FR" sz="14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methods</a:t>
            </a:r>
            <a:endParaRPr lang="fr-FR" sz="14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  <a:p>
            <a:pPr algn="just"/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  → Develop correction algorithms </a:t>
            </a:r>
          </a:p>
          <a:p>
            <a:pPr algn="just"/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</a:rPr>
              <a:t>  → Enhance physical understanding of the detector response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en-US" sz="1200">
              <a:ea typeface="Open Sans"/>
              <a:cs typeface="Open San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8DA76A-6FF3-972C-4729-492E60A1624C}"/>
              </a:ext>
            </a:extLst>
          </p:cNvPr>
          <p:cNvSpPr txBox="1"/>
          <p:nvPr/>
        </p:nvSpPr>
        <p:spPr>
          <a:xfrm>
            <a:off x="297170" y="2301778"/>
            <a:ext cx="8552916" cy="10108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>
                <a:solidFill>
                  <a:schemeClr val="tx1">
                    <a:lumMod val="76000"/>
                    <a:lumOff val="24000"/>
                  </a:schemeClr>
                </a:solidFill>
                <a:latin typeface="Open Sans"/>
                <a:ea typeface="Open Sans"/>
                <a:cs typeface="Open Sans"/>
              </a:rPr>
              <a:t>Thesis: </a:t>
            </a:r>
            <a:r>
              <a:rPr lang="en-US" sz="1400">
                <a:solidFill>
                  <a:schemeClr val="tx1">
                    <a:lumMod val="76000"/>
                    <a:lumOff val="24000"/>
                  </a:schemeClr>
                </a:solidFill>
                <a:latin typeface="Open Sans"/>
                <a:ea typeface="Open Sans"/>
                <a:cs typeface="Open Sans"/>
              </a:rPr>
              <a:t>​​</a:t>
            </a:r>
            <a:endParaRPr lang="en-US" sz="1400">
              <a:solidFill>
                <a:schemeClr val="tx1">
                  <a:lumMod val="76000"/>
                  <a:lumOff val="24000"/>
                </a:schemeClr>
              </a:solidFill>
              <a:ea typeface="Open Sans"/>
              <a:cs typeface="Open Sans"/>
            </a:endParaRPr>
          </a:p>
          <a:p>
            <a:pPr algn="ctr"/>
            <a:r>
              <a:rPr lang="en-US" sz="2000" b="1">
                <a:solidFill>
                  <a:schemeClr val="tx2">
                    <a:lumMod val="76000"/>
                  </a:schemeClr>
                </a:solidFill>
                <a:latin typeface="Open Sans"/>
                <a:ea typeface="Open Sans"/>
                <a:cs typeface="Open Sans"/>
              </a:rPr>
              <a:t>Simulation of hybrid pixel Photon Counting Spectral Detectors </a:t>
            </a:r>
          </a:p>
          <a:p>
            <a:pPr algn="just">
              <a:lnSpc>
                <a:spcPct val="150000"/>
              </a:lnSpc>
            </a:pPr>
            <a:r>
              <a:rPr lang="en-US" sz="1400">
                <a:ea typeface="Open Sans"/>
                <a:cs typeface="Open Sans"/>
              </a:rPr>
              <a:t>  </a:t>
            </a: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</a:rPr>
              <a:t>→ </a:t>
            </a:r>
            <a:r>
              <a:rPr lang="en-US" sz="1400" b="1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</a:rPr>
              <a:t>Detection Technology (DT) </a:t>
            </a: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</a:rPr>
              <a:t>leverage the simulation expertise of </a:t>
            </a:r>
            <a:r>
              <a:rPr lang="en-US" sz="14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imXgam</a:t>
            </a:r>
            <a:r>
              <a:rPr lang="en-US" sz="14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team (</a:t>
            </a:r>
            <a:r>
              <a:rPr lang="en-US" sz="1400" b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CPPM)</a:t>
            </a:r>
            <a:endParaRPr lang="en-US" sz="1400"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53E57C4-1F80-EE84-63D3-052A754BD269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1 - Context of the thesis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7184588-3E48-DEBB-BA8B-AAD238801B4A}"/>
              </a:ext>
            </a:extLst>
          </p:cNvPr>
          <p:cNvGrpSpPr/>
          <p:nvPr/>
        </p:nvGrpSpPr>
        <p:grpSpPr>
          <a:xfrm>
            <a:off x="656170" y="1463931"/>
            <a:ext cx="2374342" cy="707886"/>
            <a:chOff x="553008" y="1763570"/>
            <a:chExt cx="2374342" cy="707886"/>
          </a:xfrm>
        </p:grpSpPr>
        <p:pic>
          <p:nvPicPr>
            <p:cNvPr id="17" name="Picture 16" descr="A pink heart with a white line in the middle&#10;&#10;Description automatically generated">
              <a:extLst>
                <a:ext uri="{FF2B5EF4-FFF2-40B4-BE49-F238E27FC236}">
                  <a16:creationId xmlns:a16="http://schemas.microsoft.com/office/drawing/2014/main" id="{EFB82914-3963-8680-F7E6-211D1A7D76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5356" t="-3968" r="36105" b="-4762"/>
            <a:stretch/>
          </p:blipFill>
          <p:spPr>
            <a:xfrm>
              <a:off x="553008" y="1851498"/>
              <a:ext cx="562691" cy="559254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17E487A-7B84-C795-0F0A-2243EF394B52}"/>
                </a:ext>
              </a:extLst>
            </p:cNvPr>
            <p:cNvSpPr txBox="1"/>
            <p:nvPr/>
          </p:nvSpPr>
          <p:spPr>
            <a:xfrm>
              <a:off x="1029736" y="1763570"/>
              <a:ext cx="1897614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just"/>
              <a:r>
                <a:rPr lang="fr-FR" sz="1000">
                  <a:latin typeface="Open Sans"/>
                  <a:ea typeface="Open Sans"/>
                  <a:cs typeface="Open Sans"/>
                </a:rPr>
                <a:t> </a:t>
              </a:r>
              <a:r>
                <a:rPr lang="fr-FR" sz="1000" b="1" err="1">
                  <a:solidFill>
                    <a:srgbClr val="FF16BC"/>
                  </a:solidFill>
                  <a:latin typeface="Open Sans"/>
                  <a:ea typeface="Open Sans"/>
                  <a:cs typeface="Open Sans"/>
                </a:rPr>
                <a:t>Medical</a:t>
              </a:r>
              <a:r>
                <a:rPr lang="fr-FR" sz="1000" b="1">
                  <a:solidFill>
                    <a:srgbClr val="FF16BC"/>
                  </a:solidFill>
                  <a:latin typeface="Open Sans"/>
                  <a:ea typeface="Open Sans"/>
                  <a:cs typeface="Open Sans"/>
                </a:rPr>
                <a:t> X-ray </a:t>
              </a:r>
              <a:r>
                <a:rPr lang="fr-FR" sz="1000" b="1" err="1">
                  <a:solidFill>
                    <a:srgbClr val="FF16BC"/>
                  </a:solidFill>
                  <a:latin typeface="Open Sans"/>
                  <a:ea typeface="Open Sans"/>
                  <a:cs typeface="Open Sans"/>
                </a:rPr>
                <a:t>imaging</a:t>
              </a:r>
              <a:r>
                <a:rPr lang="fr-FR" sz="1000" b="1">
                  <a:solidFill>
                    <a:srgbClr val="FF16BC"/>
                  </a:solidFill>
                  <a:latin typeface="Open Sans"/>
                  <a:ea typeface="Open Sans"/>
                  <a:cs typeface="Open Sans"/>
                </a:rPr>
                <a:t> </a:t>
              </a:r>
              <a:r>
                <a:rPr lang="en-US" sz="1000">
                  <a:latin typeface="Open Sans"/>
                  <a:ea typeface="Open Sans"/>
                  <a:cs typeface="Open Sans"/>
                </a:rPr>
                <a:t>​</a:t>
              </a:r>
            </a:p>
            <a:p>
              <a:pPr algn="just"/>
              <a:r>
                <a:rPr lang="fr-FR" sz="1000">
                  <a:latin typeface="Corbel"/>
                </a:rPr>
                <a:t>  </a:t>
              </a:r>
              <a:r>
                <a:rPr lang="fr-FR" sz="1000" err="1">
                  <a:latin typeface="Corbel"/>
                </a:rPr>
                <a:t>Computed</a:t>
              </a:r>
              <a:r>
                <a:rPr lang="fr-FR" sz="1000">
                  <a:latin typeface="Corbel"/>
                </a:rPr>
                <a:t> </a:t>
              </a:r>
              <a:r>
                <a:rPr lang="fr-FR" sz="1000" err="1">
                  <a:latin typeface="Corbel"/>
                </a:rPr>
                <a:t>tomography</a:t>
              </a:r>
              <a:r>
                <a:rPr lang="fr-FR" sz="1000">
                  <a:latin typeface="Corbel"/>
                </a:rPr>
                <a:t>​</a:t>
              </a:r>
            </a:p>
            <a:p>
              <a:pPr algn="just"/>
              <a:r>
                <a:rPr lang="fr-FR" sz="1000">
                  <a:latin typeface="Corbel"/>
                </a:rPr>
                <a:t>  Dental </a:t>
              </a:r>
              <a:r>
                <a:rPr lang="fr-FR" sz="1000" err="1">
                  <a:latin typeface="Corbel"/>
                </a:rPr>
                <a:t>imaging</a:t>
              </a:r>
              <a:r>
                <a:rPr lang="fr-FR" sz="1000">
                  <a:latin typeface="Corbel"/>
                </a:rPr>
                <a:t>​</a:t>
              </a:r>
            </a:p>
            <a:p>
              <a:pPr algn="just"/>
              <a:r>
                <a:rPr lang="fr-FR" sz="1000">
                  <a:latin typeface="Corbel"/>
                </a:rPr>
                <a:t>  </a:t>
              </a:r>
              <a:r>
                <a:rPr lang="fr-FR" sz="1000" err="1">
                  <a:latin typeface="Corbel"/>
                </a:rPr>
                <a:t>Surgical</a:t>
              </a:r>
              <a:r>
                <a:rPr lang="fr-FR" sz="1000">
                  <a:latin typeface="Corbel"/>
                </a:rPr>
                <a:t> </a:t>
              </a:r>
              <a:r>
                <a:rPr lang="fr-FR" sz="1000" err="1">
                  <a:latin typeface="Corbel"/>
                </a:rPr>
                <a:t>imaging</a:t>
              </a:r>
              <a:r>
                <a:rPr lang="fr-FR" sz="1000">
                  <a:latin typeface="Corbel"/>
                </a:rPr>
                <a:t>​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4A73E30-4F3B-1A1E-4D20-7CF6C273A546}"/>
              </a:ext>
            </a:extLst>
          </p:cNvPr>
          <p:cNvGrpSpPr/>
          <p:nvPr/>
        </p:nvGrpSpPr>
        <p:grpSpPr>
          <a:xfrm>
            <a:off x="2880243" y="1463931"/>
            <a:ext cx="2346318" cy="707886"/>
            <a:chOff x="3062831" y="1761937"/>
            <a:chExt cx="2346318" cy="707886"/>
          </a:xfrm>
        </p:grpSpPr>
        <p:pic>
          <p:nvPicPr>
            <p:cNvPr id="13" name="Picture 12" descr="A pink heart with a white line in the middle&#10;&#10;Description automatically generated">
              <a:extLst>
                <a:ext uri="{FF2B5EF4-FFF2-40B4-BE49-F238E27FC236}">
                  <a16:creationId xmlns:a16="http://schemas.microsoft.com/office/drawing/2014/main" id="{5892E937-BDC2-FE5F-4212-6A24F9A1A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4841" r="-1857" b="-6154"/>
            <a:stretch/>
          </p:blipFill>
          <p:spPr>
            <a:xfrm>
              <a:off x="3062831" y="1867824"/>
              <a:ext cx="532670" cy="54600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4439850-A727-6D4F-2961-BBC537CE70F6}"/>
                </a:ext>
              </a:extLst>
            </p:cNvPr>
            <p:cNvSpPr txBox="1"/>
            <p:nvPr/>
          </p:nvSpPr>
          <p:spPr>
            <a:xfrm>
              <a:off x="3511535" y="1761937"/>
              <a:ext cx="1897614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just"/>
              <a:r>
                <a:rPr lang="fr-FR" sz="1000">
                  <a:latin typeface="Open Sans"/>
                  <a:ea typeface="Open Sans"/>
                  <a:cs typeface="Open Sans"/>
                </a:rPr>
                <a:t> </a:t>
              </a:r>
              <a:r>
                <a:rPr lang="fr-FR" sz="1000" b="1">
                  <a:solidFill>
                    <a:srgbClr val="96169A"/>
                  </a:solidFill>
                  <a:latin typeface="Open Sans"/>
                  <a:ea typeface="Open Sans"/>
                  <a:cs typeface="Open Sans"/>
                </a:rPr>
                <a:t>Security X-ray </a:t>
              </a:r>
              <a:r>
                <a:rPr lang="fr-FR" sz="1000" b="1" err="1">
                  <a:solidFill>
                    <a:srgbClr val="96169A"/>
                  </a:solidFill>
                  <a:latin typeface="Open Sans"/>
                  <a:ea typeface="Open Sans"/>
                  <a:cs typeface="Open Sans"/>
                </a:rPr>
                <a:t>imaging</a:t>
              </a:r>
              <a:r>
                <a:rPr lang="fr-FR" sz="1000">
                  <a:latin typeface="Open Sans"/>
                  <a:ea typeface="Open Sans"/>
                  <a:cs typeface="Open Sans"/>
                </a:rPr>
                <a:t>​</a:t>
              </a:r>
              <a:r>
                <a:rPr lang="en-US" sz="1000">
                  <a:latin typeface="Open Sans"/>
                  <a:ea typeface="Open Sans"/>
                  <a:cs typeface="Open Sans"/>
                </a:rPr>
                <a:t>​</a:t>
              </a:r>
            </a:p>
            <a:p>
              <a:pPr algn="just"/>
              <a:r>
                <a:rPr lang="fr-FR" sz="1000">
                  <a:latin typeface="Corbel"/>
                </a:rPr>
                <a:t>  </a:t>
              </a:r>
              <a:r>
                <a:rPr lang="fr-FR" sz="1000" err="1">
                  <a:latin typeface="Corbel"/>
                </a:rPr>
                <a:t>Baggage</a:t>
              </a:r>
              <a:r>
                <a:rPr lang="fr-FR" sz="1000">
                  <a:latin typeface="Corbel"/>
                </a:rPr>
                <a:t> and </a:t>
              </a:r>
              <a:r>
                <a:rPr lang="fr-FR" sz="1000" err="1">
                  <a:latin typeface="Corbel"/>
                </a:rPr>
                <a:t>parcel</a:t>
              </a:r>
              <a:r>
                <a:rPr lang="fr-FR" sz="1000">
                  <a:latin typeface="Corbel"/>
                </a:rPr>
                <a:t> scan</a:t>
              </a:r>
              <a:r>
                <a:rPr lang="en-US" sz="1000">
                  <a:latin typeface="Corbel"/>
                </a:rPr>
                <a:t>​​</a:t>
              </a:r>
            </a:p>
            <a:p>
              <a:pPr algn="just"/>
              <a:r>
                <a:rPr lang="fr-FR" sz="1000">
                  <a:latin typeface="Corbel"/>
                </a:rPr>
                <a:t>  Cargo and </a:t>
              </a:r>
              <a:r>
                <a:rPr lang="fr-FR" sz="1000" err="1">
                  <a:latin typeface="Corbel"/>
                </a:rPr>
                <a:t>vehicle</a:t>
              </a:r>
              <a:r>
                <a:rPr lang="fr-FR" sz="1000">
                  <a:latin typeface="Corbel"/>
                </a:rPr>
                <a:t> scan</a:t>
              </a:r>
              <a:r>
                <a:rPr lang="en-US" sz="1000">
                  <a:latin typeface="Corbel"/>
                </a:rPr>
                <a:t>​​</a:t>
              </a:r>
            </a:p>
            <a:p>
              <a:pPr algn="just"/>
              <a:r>
                <a:rPr lang="fr-FR" sz="1000">
                  <a:latin typeface="Corbel"/>
                </a:rPr>
                <a:t>  People scan</a:t>
              </a:r>
              <a:r>
                <a:rPr lang="en-US" sz="1000">
                  <a:latin typeface="Corbel"/>
                </a:rPr>
                <a:t>​​</a:t>
              </a:r>
              <a:r>
                <a:rPr lang="fr-FR" sz="1000">
                  <a:latin typeface="Corbel"/>
                </a:rPr>
                <a:t>​</a:t>
              </a:r>
              <a:r>
                <a:rPr lang="en-US" sz="1000">
                  <a:latin typeface="Corbel"/>
                </a:rPr>
                <a:t>​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EF064C1-06D4-BA23-7CFD-5B0E4252A0F4}"/>
              </a:ext>
            </a:extLst>
          </p:cNvPr>
          <p:cNvGrpSpPr/>
          <p:nvPr/>
        </p:nvGrpSpPr>
        <p:grpSpPr>
          <a:xfrm>
            <a:off x="5091098" y="1463931"/>
            <a:ext cx="2337344" cy="707886"/>
            <a:chOff x="5553604" y="1778067"/>
            <a:chExt cx="2337344" cy="707886"/>
          </a:xfrm>
        </p:grpSpPr>
        <p:pic>
          <p:nvPicPr>
            <p:cNvPr id="14" name="Picture 13" descr="A pink heart with a white line in the middle&#10;&#10;Description automatically generated">
              <a:extLst>
                <a:ext uri="{FF2B5EF4-FFF2-40B4-BE49-F238E27FC236}">
                  <a16:creationId xmlns:a16="http://schemas.microsoft.com/office/drawing/2014/main" id="{22849642-8DA4-03A0-B56A-476A22A79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52" t="-4000" r="74042" b="-2400"/>
            <a:stretch/>
          </p:blipFill>
          <p:spPr>
            <a:xfrm>
              <a:off x="5553604" y="1875657"/>
              <a:ext cx="528613" cy="54727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F6CD341-8478-3042-B7C5-78165A50B622}"/>
                </a:ext>
              </a:extLst>
            </p:cNvPr>
            <p:cNvSpPr txBox="1"/>
            <p:nvPr/>
          </p:nvSpPr>
          <p:spPr>
            <a:xfrm>
              <a:off x="5993334" y="1778067"/>
              <a:ext cx="1897614" cy="70788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just"/>
              <a:r>
                <a:rPr lang="fr-FR" sz="1000">
                  <a:latin typeface="Open Sans" panose="020B0606030504020204" pitchFamily="34" charset="0"/>
                </a:rPr>
                <a:t> </a:t>
              </a:r>
              <a:r>
                <a:rPr lang="fr-FR" sz="1000" b="1">
                  <a:solidFill>
                    <a:srgbClr val="4C14BE"/>
                  </a:solidFill>
                  <a:latin typeface="Open Sans" panose="020B0606030504020204" pitchFamily="34" charset="0"/>
                </a:rPr>
                <a:t>Industrial X-ray imaging </a:t>
              </a:r>
              <a:r>
                <a:rPr lang="en-US" sz="1000">
                  <a:latin typeface="Open Sans" panose="020B0606030504020204" pitchFamily="34" charset="0"/>
                </a:rPr>
                <a:t>​​​</a:t>
              </a:r>
            </a:p>
            <a:p>
              <a:pPr algn="just"/>
              <a:r>
                <a:rPr lang="fr-FR" sz="1000">
                  <a:latin typeface="Corbel"/>
                </a:rPr>
                <a:t>  Food industry​</a:t>
              </a:r>
              <a:r>
                <a:rPr lang="en-US" sz="1000">
                  <a:latin typeface="Corbel"/>
                </a:rPr>
                <a:t>​​</a:t>
              </a:r>
            </a:p>
            <a:p>
              <a:pPr algn="just"/>
              <a:r>
                <a:rPr lang="fr-FR" sz="1000">
                  <a:latin typeface="Corbel"/>
                </a:rPr>
                <a:t>  Recycling and sorting​</a:t>
              </a:r>
              <a:r>
                <a:rPr lang="en-US" sz="1000">
                  <a:latin typeface="Corbel"/>
                </a:rPr>
                <a:t>​​</a:t>
              </a:r>
            </a:p>
            <a:p>
              <a:pPr algn="just"/>
              <a:r>
                <a:rPr lang="fr-FR" sz="1000">
                  <a:latin typeface="Corbel"/>
                </a:rPr>
                <a:t>  Mining industry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748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D400E-3FA5-9EA6-7B85-4B5E454EF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ack and white grid with a black circle&#10;&#10;AI-generated content may be incorrect.">
            <a:extLst>
              <a:ext uri="{FF2B5EF4-FFF2-40B4-BE49-F238E27FC236}">
                <a16:creationId xmlns:a16="http://schemas.microsoft.com/office/drawing/2014/main" id="{82379299-DE58-65DC-63A3-47D89A47C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627" y="1019379"/>
            <a:ext cx="1988618" cy="2186661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CB8D3D-7F04-ABFE-6CA0-6238C74B3E2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DAF2F9-C6AC-7F17-DC82-BD9215FC4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A0FE19B-FB21-95A3-52FD-BD026E4EE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79F419-20EA-CDCC-20C7-A4A4C37D8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7BF491F-C1D3-CA07-E918-F39F1C07343B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c. Charge carriers dynamics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BB7131-33A9-B101-8169-FAF35CA152FD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Open Sans"/>
                <a:ea typeface="Open Sans"/>
                <a:cs typeface="Open Sans"/>
              </a:rPr>
              <a:t>2. Simulation framework</a:t>
            </a:r>
            <a:endParaRPr lang="fi-FI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20F71E-9D3E-100A-FED4-DE8A133863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F8897CC-CD12-4BF3-5C18-18E6F84B3A65}"/>
              </a:ext>
            </a:extLst>
          </p:cNvPr>
          <p:cNvSpPr/>
          <p:nvPr/>
        </p:nvSpPr>
        <p:spPr>
          <a:xfrm>
            <a:off x="4101737" y="184047"/>
            <a:ext cx="4917105" cy="277572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0CC888F-0941-2B63-CBBE-627F7CC4060B}"/>
              </a:ext>
            </a:extLst>
          </p:cNvPr>
          <p:cNvSpPr/>
          <p:nvPr/>
        </p:nvSpPr>
        <p:spPr>
          <a:xfrm>
            <a:off x="4233643" y="109140"/>
            <a:ext cx="888722" cy="42822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X-ray interactions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9EC3299-B75A-97F5-CDF5-7D54507AE763}"/>
              </a:ext>
            </a:extLst>
          </p:cNvPr>
          <p:cNvSpPr/>
          <p:nvPr/>
        </p:nvSpPr>
        <p:spPr>
          <a:xfrm>
            <a:off x="5254271" y="106686"/>
            <a:ext cx="1156962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Carrier generation and recombination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CFA5AB8-5B0E-7647-F092-05F28764072B}"/>
              </a:ext>
            </a:extLst>
          </p:cNvPr>
          <p:cNvSpPr/>
          <p:nvPr/>
        </p:nvSpPr>
        <p:spPr>
          <a:xfrm>
            <a:off x="6543139" y="106686"/>
            <a:ext cx="1022444" cy="428225"/>
          </a:xfrm>
          <a:prstGeom prst="roundRect">
            <a:avLst/>
          </a:prstGeom>
          <a:solidFill>
            <a:srgbClr val="E7DFF8"/>
          </a:solidFill>
          <a:ln w="6350">
            <a:solidFill>
              <a:srgbClr val="5D2CC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tx2"/>
                </a:solidFill>
                <a:latin typeface="Lucida Sans"/>
                <a:ea typeface="Open Sans"/>
                <a:cs typeface="Open Sans"/>
              </a:rPr>
              <a:t>Charge carriers dynamics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A211BDE-9442-A5D0-5214-E4C901C85894}"/>
              </a:ext>
            </a:extLst>
          </p:cNvPr>
          <p:cNvSpPr/>
          <p:nvPr/>
        </p:nvSpPr>
        <p:spPr>
          <a:xfrm>
            <a:off x="7697489" y="106686"/>
            <a:ext cx="1022443" cy="42822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6350">
            <a:solidFill>
              <a:schemeClr val="accent4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Charge carriers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  <a:p>
            <a:pPr algn="ctr"/>
            <a:r>
              <a:rPr lang="en-US" sz="800">
                <a:solidFill>
                  <a:schemeClr val="accent4">
                    <a:lumMod val="25000"/>
                  </a:schemeClr>
                </a:solidFill>
                <a:latin typeface="Lucida Sans"/>
                <a:ea typeface="Open Sans"/>
                <a:cs typeface="Open Sans"/>
              </a:rPr>
              <a:t>collection</a:t>
            </a:r>
            <a:endParaRPr lang="en-US" sz="80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CCCC0FC-16DC-C440-D412-341DF099973A}"/>
              </a:ext>
            </a:extLst>
          </p:cNvPr>
          <p:cNvSpPr txBox="1"/>
          <p:nvPr/>
        </p:nvSpPr>
        <p:spPr>
          <a:xfrm>
            <a:off x="244379" y="896174"/>
            <a:ext cx="424996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u="sng">
                <a:solidFill>
                  <a:srgbClr val="339966"/>
                </a:solidFill>
                <a:ea typeface="Open Sans"/>
                <a:cs typeface="Open Sans"/>
              </a:rPr>
              <a:t>Model 2: Coupling repulsion and diffusion</a:t>
            </a:r>
            <a:endParaRPr lang="en-US" sz="1050" b="1">
              <a:solidFill>
                <a:srgbClr val="339966"/>
              </a:solidFill>
              <a:ea typeface="Open Sans"/>
              <a:cs typeface="Open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97BD289-8AD2-FFE5-DCD2-226D54322966}"/>
                  </a:ext>
                </a:extLst>
              </p:cNvPr>
              <p:cNvSpPr txBox="1"/>
              <p:nvPr/>
            </p:nvSpPr>
            <p:spPr>
              <a:xfrm>
                <a:off x="335757" y="2549455"/>
                <a:ext cx="4352474" cy="7159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ⅆ</m:t>
                          </m:r>
                          <m:sSup>
                            <m:sSupPr>
                              <m:ctrlPr>
                                <a:rPr lang="en-US" i="1" smtClean="0">
                                  <a:solidFill>
                                    <a:srgbClr val="33996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339966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339966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solidFill>
                                <a:srgbClr val="33996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rgbClr val="339966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rgbClr val="33996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ⅆ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f>
                                    <m:fPr>
                                      <m:type m:val="skw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sup>
                              </m:s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>
                                <a:rPr lang="en-US" i="1" smtClean="0">
                                  <a:solidFill>
                                    <a:srgbClr val="339966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rgbClr val="33996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339966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</m:oMath>
                  </m:oMathPara>
                </a14:m>
                <a:endParaRPr lang="en-US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97BD289-8AD2-FFE5-DCD2-226D54322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57" y="2549455"/>
                <a:ext cx="4352474" cy="7159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Callout: Bent Line 35">
            <a:extLst>
              <a:ext uri="{FF2B5EF4-FFF2-40B4-BE49-F238E27FC236}">
                <a16:creationId xmlns:a16="http://schemas.microsoft.com/office/drawing/2014/main" id="{421B95E8-E0D9-9EF8-0292-025C2F2EA6D0}"/>
              </a:ext>
            </a:extLst>
          </p:cNvPr>
          <p:cNvSpPr/>
          <p:nvPr/>
        </p:nvSpPr>
        <p:spPr>
          <a:xfrm>
            <a:off x="7002098" y="3298045"/>
            <a:ext cx="1857592" cy="381695"/>
          </a:xfrm>
          <a:prstGeom prst="borderCallout2">
            <a:avLst>
              <a:gd name="adj1" fmla="val -14321"/>
              <a:gd name="adj2" fmla="val 72889"/>
              <a:gd name="adj3" fmla="val -59952"/>
              <a:gd name="adj4" fmla="val 72718"/>
              <a:gd name="adj5" fmla="val -129650"/>
              <a:gd name="adj6" fmla="val 61829"/>
            </a:avLst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339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339966"/>
                </a:solidFill>
              </a:rPr>
              <a:t>Charges density follows 3D gaussian distribution</a:t>
            </a:r>
          </a:p>
        </p:txBody>
      </p:sp>
      <p:sp>
        <p:nvSpPr>
          <p:cNvPr id="38" name="Right Brace 37">
            <a:extLst>
              <a:ext uri="{FF2B5EF4-FFF2-40B4-BE49-F238E27FC236}">
                <a16:creationId xmlns:a16="http://schemas.microsoft.com/office/drawing/2014/main" id="{410EECD7-26ED-FF02-759E-A23EA3B01420}"/>
              </a:ext>
            </a:extLst>
          </p:cNvPr>
          <p:cNvSpPr/>
          <p:nvPr/>
        </p:nvSpPr>
        <p:spPr>
          <a:xfrm rot="5400000">
            <a:off x="2488445" y="2162854"/>
            <a:ext cx="133044" cy="2485199"/>
          </a:xfrm>
          <a:prstGeom prst="rightBrac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rgbClr val="4C14B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15">
                <a:extLst>
                  <a:ext uri="{FF2B5EF4-FFF2-40B4-BE49-F238E27FC236}">
                    <a16:creationId xmlns:a16="http://schemas.microsoft.com/office/drawing/2014/main" id="{78D1A8F9-FDE7-9D27-1B5B-F384BE107928}"/>
                  </a:ext>
                </a:extLst>
              </p:cNvPr>
              <p:cNvSpPr txBox="1"/>
              <p:nvPr/>
            </p:nvSpPr>
            <p:spPr>
              <a:xfrm>
                <a:off x="1845831" y="3470443"/>
                <a:ext cx="1417281" cy="361894"/>
              </a:xfrm>
              <a:prstGeom prst="rect">
                <a:avLst/>
              </a:prstGeom>
              <a:noFill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>
                              <a:solidFill>
                                <a:srgbClr val="4C14BE"/>
                              </a:solidFill>
                              <a:latin typeface="Cambria Math" panose="02040503050406030204" pitchFamily="18" charset="0"/>
                              <a:ea typeface="+mn-lt"/>
                              <a:cs typeface="+mn-lt"/>
                            </a:rPr>
                          </m:ctrlPr>
                        </m:sSubPr>
                        <m:e>
                          <m:r>
                            <a:rPr lang="en-US" sz="1600" b="1">
                              <a:solidFill>
                                <a:srgbClr val="4C14BE"/>
                              </a:solidFill>
                              <a:latin typeface="Cambria Math" panose="02040503050406030204" pitchFamily="18" charset="0"/>
                              <a:ea typeface="+mn-lt"/>
                              <a:cs typeface="+mn-lt"/>
                            </a:rPr>
                            <m:t>𝐷</m:t>
                          </m:r>
                        </m:e>
                        <m:sub>
                          <m:r>
                            <a:rPr lang="en-US" sz="1600" b="1">
                              <a:solidFill>
                                <a:srgbClr val="4C14BE"/>
                              </a:solidFill>
                              <a:latin typeface="Cambria Math" panose="02040503050406030204" pitchFamily="18" charset="0"/>
                              <a:ea typeface="+mn-lt"/>
                              <a:cs typeface="+mn-lt"/>
                            </a:rPr>
                            <m:t>𝑒𝑓𝑓</m:t>
                          </m:r>
                        </m:sub>
                      </m:sSub>
                    </m:oMath>
                  </m:oMathPara>
                </a14:m>
                <a:endParaRPr lang="en-US" sz="1600" b="1">
                  <a:solidFill>
                    <a:srgbClr val="4C14BE"/>
                  </a:solidFill>
                  <a:ea typeface="+mn-lt"/>
                  <a:cs typeface="+mn-lt"/>
                </a:endParaRPr>
              </a:p>
            </p:txBody>
          </p:sp>
        </mc:Choice>
        <mc:Fallback xmlns="">
          <p:sp>
            <p:nvSpPr>
              <p:cNvPr id="39" name="TextBox 15">
                <a:extLst>
                  <a:ext uri="{FF2B5EF4-FFF2-40B4-BE49-F238E27FC236}">
                    <a16:creationId xmlns:a16="http://schemas.microsoft.com/office/drawing/2014/main" id="{78D1A8F9-FDE7-9D27-1B5B-F384BE107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831" y="3470443"/>
                <a:ext cx="1417281" cy="361894"/>
              </a:xfrm>
              <a:prstGeom prst="rect">
                <a:avLst/>
              </a:prstGeom>
              <a:blipFill>
                <a:blip r:embed="rId4"/>
                <a:stretch>
                  <a:fillRect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Picture 41" descr="A black hole in a hexagon&#10;&#10;AI-generated content may be incorrect.">
            <a:extLst>
              <a:ext uri="{FF2B5EF4-FFF2-40B4-BE49-F238E27FC236}">
                <a16:creationId xmlns:a16="http://schemas.microsoft.com/office/drawing/2014/main" id="{9C55D6B7-5961-8FD2-16C9-F83FBEA9734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0297"/>
          <a:stretch>
            <a:fillRect/>
          </a:stretch>
        </p:blipFill>
        <p:spPr>
          <a:xfrm>
            <a:off x="4882572" y="1019379"/>
            <a:ext cx="2039987" cy="22487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A9A3678-2F43-6F46-19E1-0359474177B7}"/>
                  </a:ext>
                </a:extLst>
              </p:cNvPr>
              <p:cNvSpPr txBox="1"/>
              <p:nvPr/>
            </p:nvSpPr>
            <p:spPr>
              <a:xfrm>
                <a:off x="1180540" y="1405918"/>
                <a:ext cx="2269147" cy="5266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𝜕𝜌</m:t>
                          </m:r>
                        </m:num>
                        <m:den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</a:rPr>
                            <m:t>∇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m:rPr>
                          <m:sty m:val="p"/>
                        </m:rPr>
                        <a:rPr lang="en-US" i="1">
                          <a:latin typeface="Cambria Math" panose="02040503050406030204" pitchFamily="18" charset="0"/>
                        </a:rPr>
                        <m:t>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.(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A9A3678-2F43-6F46-19E1-035947417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540" y="1405918"/>
                <a:ext cx="2269147" cy="5266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ight Brace 43">
            <a:extLst>
              <a:ext uri="{FF2B5EF4-FFF2-40B4-BE49-F238E27FC236}">
                <a16:creationId xmlns:a16="http://schemas.microsoft.com/office/drawing/2014/main" id="{CFDCA787-F899-5C29-70CD-E10DD7B56E40}"/>
              </a:ext>
            </a:extLst>
          </p:cNvPr>
          <p:cNvSpPr/>
          <p:nvPr/>
        </p:nvSpPr>
        <p:spPr>
          <a:xfrm rot="5400000">
            <a:off x="2903410" y="1432137"/>
            <a:ext cx="132704" cy="959850"/>
          </a:xfrm>
          <a:prstGeom prst="rightBrac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rgbClr val="4C14BE"/>
              </a:solidFill>
            </a:endParaRPr>
          </a:p>
        </p:txBody>
      </p:sp>
      <p:sp>
        <p:nvSpPr>
          <p:cNvPr id="45" name="TextBox 13">
            <a:extLst>
              <a:ext uri="{FF2B5EF4-FFF2-40B4-BE49-F238E27FC236}">
                <a16:creationId xmlns:a16="http://schemas.microsoft.com/office/drawing/2014/main" id="{B9F89D38-3F8F-B273-74CF-89365596C086}"/>
              </a:ext>
            </a:extLst>
          </p:cNvPr>
          <p:cNvSpPr txBox="1"/>
          <p:nvPr/>
        </p:nvSpPr>
        <p:spPr>
          <a:xfrm>
            <a:off x="2099753" y="1966053"/>
            <a:ext cx="1895472" cy="2308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>
                <a:solidFill>
                  <a:srgbClr val="4C14BE"/>
                </a:solidFill>
                <a:ea typeface="+mn-lt"/>
                <a:cs typeface="+mn-lt"/>
              </a:rPr>
              <a:t>Electrostatic repulsion </a:t>
            </a:r>
            <a:endParaRPr lang="en-US" b="1">
              <a:solidFill>
                <a:srgbClr val="4C14BE"/>
              </a:solidFill>
            </a:endParaRPr>
          </a:p>
        </p:txBody>
      </p:sp>
      <p:sp>
        <p:nvSpPr>
          <p:cNvPr id="46" name="Right Brace 45">
            <a:extLst>
              <a:ext uri="{FF2B5EF4-FFF2-40B4-BE49-F238E27FC236}">
                <a16:creationId xmlns:a16="http://schemas.microsoft.com/office/drawing/2014/main" id="{F4CC0199-EBDD-41A4-0B64-BB4FC56B4BB9}"/>
              </a:ext>
            </a:extLst>
          </p:cNvPr>
          <p:cNvSpPr/>
          <p:nvPr/>
        </p:nvSpPr>
        <p:spPr>
          <a:xfrm rot="5400000">
            <a:off x="1954884" y="1600005"/>
            <a:ext cx="132704" cy="638628"/>
          </a:xfrm>
          <a:prstGeom prst="rightBrac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rgbClr val="4C14BE"/>
              </a:solidFill>
            </a:endParaRPr>
          </a:p>
        </p:txBody>
      </p:sp>
      <p:sp>
        <p:nvSpPr>
          <p:cNvPr id="47" name="TextBox 15">
            <a:extLst>
              <a:ext uri="{FF2B5EF4-FFF2-40B4-BE49-F238E27FC236}">
                <a16:creationId xmlns:a16="http://schemas.microsoft.com/office/drawing/2014/main" id="{3044EA17-2F0E-6AA7-59AC-D396BDF72337}"/>
              </a:ext>
            </a:extLst>
          </p:cNvPr>
          <p:cNvSpPr txBox="1"/>
          <p:nvPr/>
        </p:nvSpPr>
        <p:spPr>
          <a:xfrm>
            <a:off x="1312368" y="1964737"/>
            <a:ext cx="1417281" cy="2308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>
                <a:solidFill>
                  <a:srgbClr val="4C14BE"/>
                </a:solidFill>
                <a:ea typeface="+mn-lt"/>
                <a:cs typeface="+mn-lt"/>
              </a:rPr>
              <a:t>Diffusion</a:t>
            </a:r>
            <a:endParaRPr lang="en-US" b="1">
              <a:solidFill>
                <a:srgbClr val="4C14BE"/>
              </a:solidFill>
              <a:ea typeface="Open Sans"/>
              <a:cs typeface="Open Sans"/>
            </a:endParaRPr>
          </a:p>
        </p:txBody>
      </p:sp>
      <p:sp>
        <p:nvSpPr>
          <p:cNvPr id="48" name="Callout: Bent Line 47">
            <a:extLst>
              <a:ext uri="{FF2B5EF4-FFF2-40B4-BE49-F238E27FC236}">
                <a16:creationId xmlns:a16="http://schemas.microsoft.com/office/drawing/2014/main" id="{993B9ED6-A074-D914-1867-740407299EDC}"/>
              </a:ext>
            </a:extLst>
          </p:cNvPr>
          <p:cNvSpPr/>
          <p:nvPr/>
        </p:nvSpPr>
        <p:spPr>
          <a:xfrm>
            <a:off x="4882572" y="3298045"/>
            <a:ext cx="1857592" cy="381695"/>
          </a:xfrm>
          <a:prstGeom prst="borderCallout2">
            <a:avLst>
              <a:gd name="adj1" fmla="val -14321"/>
              <a:gd name="adj2" fmla="val 72889"/>
              <a:gd name="adj3" fmla="val -59952"/>
              <a:gd name="adj4" fmla="val 72718"/>
              <a:gd name="adj5" fmla="val -226616"/>
              <a:gd name="adj6" fmla="val 57532"/>
            </a:avLst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rgbClr val="3399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>
                <a:solidFill>
                  <a:srgbClr val="339966"/>
                </a:solidFill>
              </a:rPr>
              <a:t>At t = t0, charges are distributed</a:t>
            </a:r>
          </a:p>
        </p:txBody>
      </p:sp>
    </p:spTree>
    <p:extLst>
      <p:ext uri="{BB962C8B-B14F-4D97-AF65-F5344CB8AC3E}">
        <p14:creationId xmlns:p14="http://schemas.microsoft.com/office/powerpoint/2010/main" val="22562128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51ED9-E3D7-331D-9E44-89C825C32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C39DCD-C856-1A07-4759-3335B5E87D4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49B3C5-641B-2812-236C-D74CDF095A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AFD86AD-5057-340B-45D7-EFC79627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B8EDD4A-66EF-DC50-1AF1-1C8E1E7FD1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BA183-7600-E40B-AB74-B6167BCE200D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>
                <a:latin typeface="Open Sans"/>
                <a:ea typeface="Open Sans"/>
                <a:cs typeface="Open Sans"/>
              </a:rPr>
              <a:t>4 - Validation case 1: XPAD3.2-S/</a:t>
            </a:r>
            <a:r>
              <a:rPr lang="en-GB" sz="1700" err="1">
                <a:latin typeface="Open Sans"/>
                <a:ea typeface="Open Sans"/>
                <a:cs typeface="Open Sans"/>
              </a:rPr>
              <a:t>CdTe</a:t>
            </a:r>
            <a:r>
              <a:rPr lang="en-GB" sz="1700">
                <a:latin typeface="Open Sans"/>
                <a:ea typeface="Open Sans"/>
                <a:cs typeface="Open Sans"/>
              </a:rPr>
              <a:t>  </a:t>
            </a:r>
            <a:endParaRPr lang="fi-FI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2BE602-5EB6-D21A-8454-4F02E103F6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2EB48BB9-B4A8-21FC-7793-DA870964EB91}"/>
              </a:ext>
            </a:extLst>
          </p:cNvPr>
          <p:cNvSpPr txBox="1"/>
          <p:nvPr/>
        </p:nvSpPr>
        <p:spPr>
          <a:xfrm>
            <a:off x="244311" y="1334656"/>
            <a:ext cx="3606801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u="sng">
                <a:ea typeface="Open Sans"/>
                <a:cs typeface="Open Sans"/>
              </a:rPr>
              <a:t>Simulation parameters</a:t>
            </a:r>
          </a:p>
          <a:p>
            <a:endParaRPr lang="en-US" sz="1200">
              <a:ea typeface="Open Sans"/>
              <a:cs typeface="Open Sans"/>
            </a:endParaRPr>
          </a:p>
          <a:p>
            <a:endParaRPr lang="en-GB" sz="1200">
              <a:ea typeface="Open Sans"/>
              <a:cs typeface="Open Sans"/>
            </a:endParaRPr>
          </a:p>
        </p:txBody>
      </p:sp>
      <p:pic>
        <p:nvPicPr>
          <p:cNvPr id="8" name="Picture 7" descr="A screenshot of a graph&#10;&#10;AI-generated content may be incorrect.">
            <a:extLst>
              <a:ext uri="{FF2B5EF4-FFF2-40B4-BE49-F238E27FC236}">
                <a16:creationId xmlns:a16="http://schemas.microsoft.com/office/drawing/2014/main" id="{5859F764-F3C0-FE1F-4D7C-186D4ACED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389" y="699971"/>
            <a:ext cx="4775559" cy="41488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D838B926-8BDA-6DA3-CDBF-7DC3CEDCCED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35315581"/>
                  </p:ext>
                </p:extLst>
              </p:nvPr>
            </p:nvGraphicFramePr>
            <p:xfrm>
              <a:off x="564776" y="1661858"/>
              <a:ext cx="2853338" cy="132702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5053">
                      <a:extLst>
                        <a:ext uri="{9D8B030D-6E8A-4147-A177-3AD203B41FA5}">
                          <a16:colId xmlns:a16="http://schemas.microsoft.com/office/drawing/2014/main" val="2662946151"/>
                        </a:ext>
                      </a:extLst>
                    </a:gridCol>
                    <a:gridCol w="798285">
                      <a:extLst>
                        <a:ext uri="{9D8B030D-6E8A-4147-A177-3AD203B41FA5}">
                          <a16:colId xmlns:a16="http://schemas.microsoft.com/office/drawing/2014/main" val="284516635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1100" i="1" kern="1200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100" kern="1200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US" sz="1100" kern="1200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  <m:r>
                                      <a:rPr lang="en-US" sz="1100" kern="1200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˗̵</m:t>
                                    </m:r>
                                    <m:r>
                                      <a:rPr lang="en-US" sz="1100" kern="1200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­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sub>
                                  <m:sup>
                                    <m:r>
                                      <a:rPr lang="en-US" sz="1100" kern="1200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𝐶𝑑𝑇𝑒</m:t>
                                    </m:r>
                                  </m:sup>
                                </m:sSubSup>
                                <m:r>
                                  <a:rPr lang="en-US" sz="1100" kern="1200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100" b="1" i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1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𝑒𝑉</m:t>
                                </m:r>
                                <m:r>
                                  <a:rPr lang="en-US" sz="1100" b="1" i="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100" kern="1200">
                            <a:solidFill>
                              <a:schemeClr val="tx1"/>
                            </a:solidFill>
                            <a:latin typeface="Open Sans"/>
                            <a:ea typeface="Open Sans"/>
                            <a:cs typeface="Open San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sz="11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100" kern="12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43</m:t>
                                </m:r>
                              </m:oMath>
                            </m:oMathPara>
                          </a14:m>
                          <a:endParaRPr lang="en-US" sz="1100" kern="1200">
                            <a:solidFill>
                              <a:schemeClr val="tx1"/>
                            </a:solidFill>
                            <a:latin typeface="Open Sans"/>
                            <a:ea typeface="Open Sans"/>
                            <a:cs typeface="Open San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331559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kern="1200">
                              <a:solidFill>
                                <a:schemeClr val="tx1"/>
                              </a:solidFill>
                              <a:latin typeface="Open Sans"/>
                              <a:ea typeface="Open Sans"/>
                              <a:cs typeface="Open Sans"/>
                            </a:rPr>
                            <a:t>h mobility (</a:t>
                          </a:r>
                          <a14:m>
                            <m:oMath xmlns:m="http://schemas.openxmlformats.org/officeDocument/2006/math">
                              <m:r>
                                <a:rPr lang="en-US" sz="11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sSup>
                                <m:sSupPr>
                                  <m:ctrlPr>
                                    <a:rPr lang="en-US" sz="1100" i="1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100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1100" kern="120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1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/(</m:t>
                              </m:r>
                              <m:r>
                                <a:rPr lang="en-US" sz="11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𝑉𝑠</m:t>
                              </m:r>
                              <m:r>
                                <a:rPr lang="en-US" sz="11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100" kern="1200">
                            <a:solidFill>
                              <a:schemeClr val="tx1"/>
                            </a:solidFill>
                            <a:latin typeface="+mn-lt"/>
                            <a:ea typeface="Open Sans"/>
                            <a:cs typeface="Open San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oMath>
                            </m:oMathPara>
                          </a14:m>
                          <a:endParaRPr lang="en-US" sz="1100" kern="1200">
                            <a:solidFill>
                              <a:schemeClr val="tx1"/>
                            </a:solidFill>
                            <a:latin typeface="Open Sans"/>
                            <a:ea typeface="Open Sans"/>
                            <a:cs typeface="Open San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7440647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kern="1200">
                              <a:solidFill>
                                <a:schemeClr val="tx1"/>
                              </a:solidFill>
                              <a:latin typeface="Open Sans"/>
                              <a:ea typeface="Open Sans"/>
                              <a:cs typeface="Open Sans"/>
                            </a:rPr>
                            <a:t>h lifetime </a:t>
                          </a:r>
                          <a14:m>
                            <m:oMath xmlns:m="http://schemas.openxmlformats.org/officeDocument/2006/math">
                              <m:r>
                                <a:rPr lang="en-US" sz="1100" b="0" i="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1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sz="110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1100" b="0" i="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100" kern="1200">
                            <a:solidFill>
                              <a:schemeClr val="tx1"/>
                            </a:solidFill>
                            <a:latin typeface="Open Sans"/>
                            <a:ea typeface="Open Sans"/>
                            <a:cs typeface="Open San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100" kern="1200">
                            <a:solidFill>
                              <a:schemeClr val="tx1"/>
                            </a:solidFill>
                            <a:latin typeface="Open Sans"/>
                            <a:ea typeface="Open Sans"/>
                            <a:cs typeface="Open San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5937411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kern="1200">
                              <a:solidFill>
                                <a:schemeClr val="tx1"/>
                              </a:solidFill>
                              <a:latin typeface="Open Sans"/>
                              <a:ea typeface="Open Sans"/>
                              <a:cs typeface="Open Sans"/>
                            </a:rPr>
                            <a:t>Fano factor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US" sz="110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100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24</m:t>
                                </m:r>
                              </m:oMath>
                            </m:oMathPara>
                          </a14:m>
                          <a:endParaRPr lang="en-US" sz="1100" kern="1200">
                            <a:solidFill>
                              <a:schemeClr val="tx1"/>
                            </a:solidFill>
                            <a:latin typeface="Open Sans"/>
                            <a:ea typeface="Open Sans"/>
                            <a:cs typeface="Open San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66655728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kern="1200">
                              <a:solidFill>
                                <a:schemeClr val="tx1"/>
                              </a:solidFill>
                              <a:latin typeface="Open Sans"/>
                              <a:ea typeface="Open Sans"/>
                              <a:cs typeface="Open Sans"/>
                            </a:rPr>
                            <a:t>Incident beam energy </a:t>
                          </a:r>
                          <a14:m>
                            <m:oMath xmlns:m="http://schemas.openxmlformats.org/officeDocument/2006/math">
                              <m:r>
                                <a:rPr lang="en-US" sz="1100" b="0" i="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1100" b="0" i="0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ke</m:t>
                              </m:r>
                              <m:r>
                                <a:rPr lang="en-US" sz="110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  <m:r>
                                <a:rPr lang="en-US" sz="1100" b="0" i="1" kern="1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1100" kern="1200">
                            <a:solidFill>
                              <a:schemeClr val="tx1"/>
                            </a:solidFill>
                            <a:latin typeface="Open Sans"/>
                            <a:ea typeface="Open Sans"/>
                            <a:cs typeface="Open San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i="1" kern="12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52</m:t>
                                </m:r>
                              </m:oMath>
                            </m:oMathPara>
                          </a14:m>
                          <a:endParaRPr lang="en-US" sz="1100" kern="1200">
                            <a:solidFill>
                              <a:schemeClr val="tx1"/>
                            </a:solidFill>
                            <a:latin typeface="Open Sans"/>
                            <a:ea typeface="Open Sans"/>
                            <a:cs typeface="Open San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8421905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D838B926-8BDA-6DA3-CDBF-7DC3CEDCCED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35315581"/>
                  </p:ext>
                </p:extLst>
              </p:nvPr>
            </p:nvGraphicFramePr>
            <p:xfrm>
              <a:off x="564776" y="1661858"/>
              <a:ext cx="2853338" cy="132702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55053">
                      <a:extLst>
                        <a:ext uri="{9D8B030D-6E8A-4147-A177-3AD203B41FA5}">
                          <a16:colId xmlns:a16="http://schemas.microsoft.com/office/drawing/2014/main" val="2662946151"/>
                        </a:ext>
                      </a:extLst>
                    </a:gridCol>
                    <a:gridCol w="798285">
                      <a:extLst>
                        <a:ext uri="{9D8B030D-6E8A-4147-A177-3AD203B41FA5}">
                          <a16:colId xmlns:a16="http://schemas.microsoft.com/office/drawing/2014/main" val="284516635"/>
                        </a:ext>
                      </a:extLst>
                    </a:gridCol>
                  </a:tblGrid>
                  <a:tr h="29070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6" t="-2083" r="-39349" b="-36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8779" t="-2083" r="-1527" b="-368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3315599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6" t="-113953" r="-39349" b="-31162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8779" t="-113953" r="-1527" b="-31162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74406473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6" t="-219048" r="-39349" b="-2190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8779" t="-219048" r="-1527" b="-2190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59374113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100" kern="1200">
                              <a:solidFill>
                                <a:schemeClr val="tx1"/>
                              </a:solidFill>
                              <a:latin typeface="Open Sans"/>
                              <a:ea typeface="Open Sans"/>
                              <a:cs typeface="Open Sans"/>
                            </a:rPr>
                            <a:t>Fano factor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8779" t="-311628" r="-1527" b="-1139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6655728"/>
                      </a:ext>
                    </a:extLst>
                  </a:tr>
                  <a:tr h="259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6" t="-411628" r="-39349" b="-139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58779" t="-411628" r="-1527" b="-139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21905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90225E1F-243F-FCF2-E679-20F8ED77C963}"/>
              </a:ext>
            </a:extLst>
          </p:cNvPr>
          <p:cNvSpPr txBox="1"/>
          <p:nvPr/>
        </p:nvSpPr>
        <p:spPr>
          <a:xfrm>
            <a:off x="244311" y="826275"/>
            <a:ext cx="360833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</a:rPr>
              <a:t>Electronic noise approximated by a convolution with a gaussian</a:t>
            </a:r>
            <a:endParaRPr lang="en-GB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5EA005-189C-47F0-3603-1329C6A2A87F}"/>
              </a:ext>
            </a:extLst>
          </p:cNvPr>
          <p:cNvSpPr txBox="1"/>
          <p:nvPr/>
        </p:nvSpPr>
        <p:spPr>
          <a:xfrm>
            <a:off x="326052" y="3255854"/>
            <a:ext cx="3339567" cy="1384995"/>
          </a:xfrm>
          <a:prstGeom prst="rect">
            <a:avLst/>
          </a:prstGeom>
          <a:noFill/>
          <a:ln w="28575">
            <a:solidFill>
              <a:srgbClr val="390F8F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 algn="just">
              <a:buFontTx/>
              <a:buChar char="-"/>
            </a:pPr>
            <a:r>
              <a:rPr lang="en-GB" sz="1200">
                <a:latin typeface="Open Sans"/>
                <a:ea typeface="Open Sans"/>
                <a:cs typeface="Open Sans"/>
              </a:rPr>
              <a:t>Fluorescence escape peaks are visible on the spectrum</a:t>
            </a:r>
          </a:p>
          <a:p>
            <a:pPr marL="171450" indent="-171450" algn="just">
              <a:buFontTx/>
              <a:buChar char="-"/>
            </a:pPr>
            <a:r>
              <a:rPr lang="en-GB" sz="1200">
                <a:latin typeface="Open Sans"/>
                <a:ea typeface="Open Sans"/>
                <a:cs typeface="Open Sans"/>
              </a:rPr>
              <a:t>The full energy peak is shifted due to an incomplete collection of charges</a:t>
            </a:r>
          </a:p>
          <a:p>
            <a:pPr marL="171450" indent="-171450" algn="just">
              <a:buFontTx/>
              <a:buChar char="-"/>
            </a:pPr>
            <a:r>
              <a:rPr lang="en-GB" sz="1200">
                <a:latin typeface="Open Sans"/>
                <a:ea typeface="Open Sans"/>
                <a:cs typeface="Open Sans"/>
              </a:rPr>
              <a:t>Activation of diffusion and repulsion increase the size of the electronic cloud and so the charge sharing</a:t>
            </a:r>
            <a:endParaRPr lang="en-GB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D1AC456-EC08-998D-33EA-A90D3465D619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b. Simulation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429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18FBD8-0993-0B93-A7CA-14FA6133B0E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5939954-6198-9748-A116-85D43C9913BA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9C0E6-E35D-BAC7-FDF9-E4587D6A2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0200D9-7234-672B-751E-50439489E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ESRF set-up additional pictures</a:t>
            </a:r>
            <a:endParaRPr lang="en-GB"/>
          </a:p>
        </p:txBody>
      </p:sp>
      <p:pic>
        <p:nvPicPr>
          <p:cNvPr id="9" name="Content Placeholder 8" descr="A machine in a room&#10;&#10;AI-generated content may be incorrect.">
            <a:extLst>
              <a:ext uri="{FF2B5EF4-FFF2-40B4-BE49-F238E27FC236}">
                <a16:creationId xmlns:a16="http://schemas.microsoft.com/office/drawing/2014/main" id="{A2EEE07F-FFDD-A639-0C60-F83228B52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692" y="893158"/>
            <a:ext cx="2916923" cy="3864429"/>
          </a:xfrm>
          <a:prstGeom prst="rect">
            <a:avLst/>
          </a:prstGeom>
        </p:spPr>
      </p:pic>
      <p:pic>
        <p:nvPicPr>
          <p:cNvPr id="8" name="Picture 7" descr="A blue and white sign with a red ball and a black background&#10;&#10;Description automatically generated">
            <a:extLst>
              <a:ext uri="{FF2B5EF4-FFF2-40B4-BE49-F238E27FC236}">
                <a16:creationId xmlns:a16="http://schemas.microsoft.com/office/drawing/2014/main" id="{1102F45E-B7AF-C545-79B3-A95262D37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427" y="198421"/>
            <a:ext cx="504987" cy="607186"/>
          </a:xfrm>
          <a:prstGeom prst="rect">
            <a:avLst/>
          </a:prstGeom>
        </p:spPr>
      </p:pic>
      <p:pic>
        <p:nvPicPr>
          <p:cNvPr id="10" name="Picture 9" descr="A machine with wires and a lens&#10;&#10;AI-generated content may be incorrect.">
            <a:extLst>
              <a:ext uri="{FF2B5EF4-FFF2-40B4-BE49-F238E27FC236}">
                <a16:creationId xmlns:a16="http://schemas.microsoft.com/office/drawing/2014/main" id="{003095ED-11AA-139D-C84B-9606A8E2E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637443" y="1742903"/>
            <a:ext cx="3869872" cy="21584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7DC11E-2229-8D35-3DE4-EB12D9FEC3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5767" y="881741"/>
            <a:ext cx="2909369" cy="386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837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597BB-BCB9-608B-C4F1-185A0C0B6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F78CA5-114D-C498-E243-872CFC43E62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5939954-6198-9748-A116-85D43C9913BA}" type="datetime1">
              <a:rPr lang="en-FI"/>
              <a:pPr/>
              <a:t>06/29/2026</a:t>
            </a:fld>
            <a:endParaRPr lang="en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880EBD-339F-7CC2-74D2-5D83710E12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CONFIDENTIAL | Presentation name / Author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1D8D3-84BF-F876-0447-3DF660172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A3F4925-3040-00C2-CE82-6F5C2B288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Open Sans"/>
                <a:ea typeface="Open Sans"/>
                <a:cs typeface="Open Sans"/>
              </a:rPr>
              <a:t> ESRF set-up additional pictures</a:t>
            </a:r>
            <a:endParaRPr lang="en-GB"/>
          </a:p>
        </p:txBody>
      </p:sp>
      <p:pic>
        <p:nvPicPr>
          <p:cNvPr id="8" name="Picture 7" descr="A blue and white sign with a red ball and a black background&#10;&#10;Description automatically generated">
            <a:extLst>
              <a:ext uri="{FF2B5EF4-FFF2-40B4-BE49-F238E27FC236}">
                <a16:creationId xmlns:a16="http://schemas.microsoft.com/office/drawing/2014/main" id="{B79650A5-4FD7-74E6-C544-8BA1C1298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427" y="198421"/>
            <a:ext cx="504987" cy="607186"/>
          </a:xfrm>
          <a:prstGeom prst="rect">
            <a:avLst/>
          </a:prstGeom>
        </p:spPr>
      </p:pic>
      <p:pic>
        <p:nvPicPr>
          <p:cNvPr id="12" name="Content Placeholder 11" descr="A machine with wires and cables&#10;&#10;AI-generated content may be incorrect.">
            <a:extLst>
              <a:ext uri="{FF2B5EF4-FFF2-40B4-BE49-F238E27FC236}">
                <a16:creationId xmlns:a16="http://schemas.microsoft.com/office/drawing/2014/main" id="{F2463A85-E79E-1500-562E-4EAB94EBD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630" y="991128"/>
            <a:ext cx="2755446" cy="37229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FE6C00-5DC4-A0DB-2608-028C89D2F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9628" y="881743"/>
            <a:ext cx="5415643" cy="406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244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092D5-16CC-385C-768F-9F05185D2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AFF7F3-5B3D-F3A4-2ED5-EFC93B3CD0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929D0-5BC0-266D-DF23-8F826F404E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F7C6BE-CC4B-87BC-AD46-00D671D8E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8ACA5C-6F03-ACBD-E31F-F6328D4E8A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04629" y="0"/>
            <a:ext cx="1139371" cy="89763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19DD2CA-FEBB-AD21-AB91-523780A0469D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700">
                <a:latin typeface="Open Sans"/>
                <a:ea typeface="Open Sans"/>
                <a:cs typeface="Open Sans"/>
              </a:rPr>
              <a:t>4 - Validation case 2: DT demonstrator </a:t>
            </a:r>
            <a:endParaRPr lang="en-US" sz="1700" b="0">
              <a:latin typeface="Open Sans"/>
              <a:ea typeface="Open Sans"/>
              <a:cs typeface="Open San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EB1D8A4-1936-57C5-2AB9-5F3B9B4DC478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b. Spectral Detector Response - Simulation vs Measurements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2" name="Picture 2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805AFEB-4410-2A70-98F1-6DB2021C5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494" y="2241490"/>
            <a:ext cx="5297146" cy="290102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769ECA6-4634-75CC-5B84-CD47DD8E66B8}"/>
              </a:ext>
            </a:extLst>
          </p:cNvPr>
          <p:cNvSpPr txBox="1"/>
          <p:nvPr/>
        </p:nvSpPr>
        <p:spPr>
          <a:xfrm>
            <a:off x="3211625" y="1143240"/>
            <a:ext cx="291383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latin typeface="Open Sans"/>
                <a:ea typeface="Open Sans"/>
                <a:cs typeface="Open Sans"/>
              </a:rPr>
              <a:t>Selection pixels with counts &gt; 30</a:t>
            </a:r>
            <a:endParaRPr lang="en-GB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" name="Content Placeholder 19" descr="A pixelated image of a flower&#10;&#10;AI-generated content may be incorrect.">
            <a:extLst>
              <a:ext uri="{FF2B5EF4-FFF2-40B4-BE49-F238E27FC236}">
                <a16:creationId xmlns:a16="http://schemas.microsoft.com/office/drawing/2014/main" id="{F70B5919-1C9D-D5C7-93B7-C81851722E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6903" y="760535"/>
            <a:ext cx="2966358" cy="1576974"/>
          </a:xfrm>
          <a:prstGeom prst="rect">
            <a:avLst/>
          </a:prstGeom>
        </p:spPr>
      </p:pic>
      <p:pic>
        <p:nvPicPr>
          <p:cNvPr id="21" name="Picture 20" descr="A pixelated image of a fish&#10;&#10;AI-generated content may be incorrect.">
            <a:extLst>
              <a:ext uri="{FF2B5EF4-FFF2-40B4-BE49-F238E27FC236}">
                <a16:creationId xmlns:a16="http://schemas.microsoft.com/office/drawing/2014/main" id="{BD684433-EE41-358F-4662-C0A24E48C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5243" y="668206"/>
            <a:ext cx="2966358" cy="1575517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B2223E7-1D2B-55C1-B267-EC6C789A4EC7}"/>
              </a:ext>
            </a:extLst>
          </p:cNvPr>
          <p:cNvCxnSpPr/>
          <p:nvPr/>
        </p:nvCxnSpPr>
        <p:spPr>
          <a:xfrm>
            <a:off x="1004155" y="2360085"/>
            <a:ext cx="601214" cy="486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48E5D0B-060A-3F46-3518-F1FB416813DC}"/>
              </a:ext>
            </a:extLst>
          </p:cNvPr>
          <p:cNvCxnSpPr>
            <a:cxnSpLocks/>
          </p:cNvCxnSpPr>
          <p:nvPr/>
        </p:nvCxnSpPr>
        <p:spPr>
          <a:xfrm flipH="1">
            <a:off x="7010126" y="2327428"/>
            <a:ext cx="699628" cy="486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6636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75325-03AE-1736-80A4-1A42CE725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970096-8C91-33F3-56C4-B3878D980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1CC484-2F32-F2EC-5987-AC36485AA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35</a:t>
            </a:fld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37CD55A-25FA-C5A5-0954-8BC89A2DC38A}"/>
              </a:ext>
            </a:extLst>
          </p:cNvPr>
          <p:cNvSpPr txBox="1">
            <a:spLocks/>
          </p:cNvSpPr>
          <p:nvPr/>
        </p:nvSpPr>
        <p:spPr>
          <a:xfrm>
            <a:off x="1135" y="-1810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latin typeface="Open Sans"/>
                <a:ea typeface="Open Sans"/>
                <a:cs typeface="Open Sans"/>
              </a:rPr>
              <a:t>Back-up. sigma vs energy: thresholds </a:t>
            </a:r>
            <a:endParaRPr lang="en-GB" b="0" err="1">
              <a:latin typeface="Open Sans"/>
              <a:ea typeface="Open Sans"/>
              <a:cs typeface="Open Sans"/>
            </a:endParaRPr>
          </a:p>
        </p:txBody>
      </p:sp>
      <p:pic>
        <p:nvPicPr>
          <p:cNvPr id="15" name="Picture 14" descr="A graph on a screen&#10;&#10;AI-generated content may be incorrect.">
            <a:extLst>
              <a:ext uri="{FF2B5EF4-FFF2-40B4-BE49-F238E27FC236}">
                <a16:creationId xmlns:a16="http://schemas.microsoft.com/office/drawing/2014/main" id="{ACB4713B-455B-585A-2E7C-DA8BD9EA5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61" y="913593"/>
            <a:ext cx="4347569" cy="3008015"/>
          </a:xfrm>
          <a:prstGeom prst="rect">
            <a:avLst/>
          </a:prstGeom>
        </p:spPr>
      </p:pic>
      <p:pic>
        <p:nvPicPr>
          <p:cNvPr id="16" name="Picture 15" descr="A graph on a black background&#10;&#10;AI-generated content may be incorrect.">
            <a:extLst>
              <a:ext uri="{FF2B5EF4-FFF2-40B4-BE49-F238E27FC236}">
                <a16:creationId xmlns:a16="http://schemas.microsoft.com/office/drawing/2014/main" id="{7F2B08D7-B404-7B69-6949-B13FE3C93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548" y="911706"/>
            <a:ext cx="4348006" cy="2917911"/>
          </a:xfrm>
          <a:prstGeom prst="rect">
            <a:avLst/>
          </a:prstGeom>
        </p:spPr>
      </p:pic>
      <p:sp>
        <p:nvSpPr>
          <p:cNvPr id="4" name="TextBox 7">
            <a:extLst>
              <a:ext uri="{FF2B5EF4-FFF2-40B4-BE49-F238E27FC236}">
                <a16:creationId xmlns:a16="http://schemas.microsoft.com/office/drawing/2014/main" id="{20D9B167-33E9-DCFB-DE35-B440EC64CDD4}"/>
              </a:ext>
            </a:extLst>
          </p:cNvPr>
          <p:cNvSpPr txBox="1"/>
          <p:nvPr/>
        </p:nvSpPr>
        <p:spPr>
          <a:xfrm>
            <a:off x="319241" y="585253"/>
            <a:ext cx="7526852" cy="223138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/>
              <a:buChar char="•"/>
            </a:pPr>
            <a:r>
              <a:rPr lang="en-US" sz="1000" dirty="0" err="1">
                <a:ea typeface="+mn-lt"/>
                <a:cs typeface="+mn-lt"/>
              </a:rPr>
              <a:t>Réponse</a:t>
            </a:r>
            <a:r>
              <a:rPr lang="en-US" sz="1000" dirty="0">
                <a:ea typeface="+mn-lt"/>
                <a:cs typeface="+mn-lt"/>
              </a:rPr>
              <a:t> </a:t>
            </a:r>
            <a:r>
              <a:rPr lang="en-US" sz="1000" dirty="0" err="1">
                <a:ea typeface="+mn-lt"/>
                <a:cs typeface="+mn-lt"/>
              </a:rPr>
              <a:t>spectrale</a:t>
            </a:r>
            <a:r>
              <a:rPr lang="en-US" sz="1000" dirty="0">
                <a:ea typeface="+mn-lt"/>
                <a:cs typeface="+mn-lt"/>
              </a:rPr>
              <a:t> d'un pixel pour un </a:t>
            </a:r>
            <a:r>
              <a:rPr lang="en-US" sz="1000" dirty="0" err="1">
                <a:ea typeface="+mn-lt"/>
                <a:cs typeface="+mn-lt"/>
              </a:rPr>
              <a:t>faisceau</a:t>
            </a:r>
            <a:r>
              <a:rPr lang="en-US" sz="1000" dirty="0">
                <a:ea typeface="+mn-lt"/>
                <a:cs typeface="+mn-lt"/>
              </a:rPr>
              <a:t> de 59.5 keV (droite) à et 79.5 keV (gauche) </a:t>
            </a:r>
            <a:endParaRPr lang="en-US" sz="10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172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79645-36D0-54AE-7EDF-AA9847757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B38C5-0914-88B3-93DD-BAF18E7ED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55612B-0A26-7BD2-D275-FB4DF5956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15" name="Picture 14" descr="CPPM (@CPPMLuminy) / X">
            <a:extLst>
              <a:ext uri="{FF2B5EF4-FFF2-40B4-BE49-F238E27FC236}">
                <a16:creationId xmlns:a16="http://schemas.microsoft.com/office/drawing/2014/main" id="{9E2A11D9-81D3-1F0A-9D81-36BD75CF74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4" t="7101" r="14212" b="6933"/>
          <a:stretch/>
        </p:blipFill>
        <p:spPr>
          <a:xfrm>
            <a:off x="7554884" y="160514"/>
            <a:ext cx="571668" cy="63804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96417B9-1B95-22A9-1BD4-52250406A9FE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2 – Modelling hybrid pixel detectors response</a:t>
            </a:r>
            <a:r>
              <a:rPr lang="en-GB" b="0">
                <a:solidFill>
                  <a:schemeClr val="tx1">
                    <a:lumMod val="85000"/>
                    <a:lumOff val="15000"/>
                  </a:schemeClr>
                </a:solidFill>
                <a:latin typeface="Open Sans Light"/>
                <a:ea typeface="Open Sans Light"/>
                <a:cs typeface="Open Sans Light"/>
              </a:rPr>
              <a:t> </a:t>
            </a:r>
            <a:endParaRPr lang="en-GB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F54A27-E442-E26C-0E0E-CD559E5C3D45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a. Ideal detector response</a:t>
            </a:r>
            <a:r>
              <a:rPr lang="en-GB" sz="12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 </a:t>
            </a:r>
            <a:endParaRPr lang="en-GB" sz="120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9B77C3EE-C337-6A84-C06F-29F7397824DC}"/>
              </a:ext>
            </a:extLst>
          </p:cNvPr>
          <p:cNvSpPr txBox="1"/>
          <p:nvPr/>
        </p:nvSpPr>
        <p:spPr>
          <a:xfrm>
            <a:off x="55473" y="1721206"/>
            <a:ext cx="3546807" cy="55912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algn="just">
              <a:spcBef>
                <a:spcPts val="200"/>
              </a:spcBef>
            </a:pP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N</a:t>
            </a:r>
            <a:r>
              <a:rPr lang="fr-FR" sz="900" baseline="-250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charges</a:t>
            </a:r>
            <a:r>
              <a:rPr lang="fr-FR" sz="900" baseline="-250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fr-FR" sz="9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: Number of </a:t>
            </a: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electron-hole</a:t>
            </a:r>
            <a:r>
              <a:rPr lang="fr-FR" sz="9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pairs </a:t>
            </a: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created</a:t>
            </a:r>
            <a:endParaRPr lang="en-US" sz="90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</a:endParaRPr>
          </a:p>
          <a:p>
            <a:pPr marL="171450" algn="just">
              <a:spcBef>
                <a:spcPts val="200"/>
              </a:spcBef>
            </a:pP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E</a:t>
            </a:r>
            <a:r>
              <a:rPr lang="fr-FR" sz="900" baseline="-250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deposited</a:t>
            </a:r>
            <a:r>
              <a:rPr lang="fr-FR" sz="900" baseline="-250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fr-FR" sz="9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: Energy </a:t>
            </a: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deposited</a:t>
            </a:r>
            <a:r>
              <a:rPr lang="fr-FR" sz="9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in the </a:t>
            </a: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sensor</a:t>
            </a:r>
            <a:r>
              <a:rPr lang="fr-FR" sz="9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 </a:t>
            </a:r>
            <a:endParaRPr lang="fr-FR" sz="90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</a:endParaRPr>
          </a:p>
          <a:p>
            <a:pPr marL="171450" algn="just">
              <a:spcBef>
                <a:spcPts val="200"/>
              </a:spcBef>
            </a:pP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E</a:t>
            </a:r>
            <a:r>
              <a:rPr lang="fr-FR" sz="900" baseline="-250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e</a:t>
            </a:r>
            <a:r>
              <a:rPr lang="fr-FR" sz="900" baseline="-250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/h </a:t>
            </a:r>
            <a:r>
              <a:rPr lang="fr-FR" sz="9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: Electron-</a:t>
            </a: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hole</a:t>
            </a:r>
            <a:r>
              <a:rPr lang="fr-FR" sz="9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pair </a:t>
            </a: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creation</a:t>
            </a:r>
            <a:r>
              <a:rPr lang="fr-FR" sz="9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fr-FR" sz="9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energy</a:t>
            </a:r>
            <a:endParaRPr lang="fr-FR" sz="900">
              <a:solidFill>
                <a:schemeClr val="tx1">
                  <a:lumMod val="85000"/>
                  <a:lumOff val="15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0C51B1-5603-BDD7-9DF3-E9977F530683}"/>
              </a:ext>
            </a:extLst>
          </p:cNvPr>
          <p:cNvSpPr txBox="1"/>
          <p:nvPr/>
        </p:nvSpPr>
        <p:spPr>
          <a:xfrm>
            <a:off x="416913" y="1089326"/>
            <a:ext cx="6962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N</a:t>
            </a:r>
            <a:r>
              <a:rPr lang="fr-FR" sz="1100" baseline="-250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charges</a:t>
            </a:r>
            <a:r>
              <a:rPr lang="fr-FR" sz="1100" baseline="-250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 </a:t>
            </a:r>
            <a:endParaRPr lang="en-US" sz="1100" baseline="-2500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2A27FA-5818-CB2B-D4F7-6B8226742C46}"/>
              </a:ext>
            </a:extLst>
          </p:cNvPr>
          <p:cNvSpPr txBox="1"/>
          <p:nvPr/>
        </p:nvSpPr>
        <p:spPr>
          <a:xfrm>
            <a:off x="1603456" y="1312484"/>
            <a:ext cx="76160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E</a:t>
            </a:r>
            <a:r>
              <a:rPr lang="fr-FR" baseline="-250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e-/h  </a:t>
            </a:r>
            <a:endParaRPr lang="fr-FR" baseline="-2500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8AD76C-A9E9-809C-3249-FF6DC524709B}"/>
              </a:ext>
            </a:extLst>
          </p:cNvPr>
          <p:cNvSpPr txBox="1"/>
          <p:nvPr/>
        </p:nvSpPr>
        <p:spPr>
          <a:xfrm>
            <a:off x="1048285" y="1138312"/>
            <a:ext cx="29896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Open Sans"/>
                <a:ea typeface="Open Sans"/>
                <a:cs typeface="Open Sans"/>
              </a:rPr>
              <a:t>=</a:t>
            </a:r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F009BB3-7953-42B2-BBD8-58BBFF6454F9}"/>
              </a:ext>
            </a:extLst>
          </p:cNvPr>
          <p:cNvCxnSpPr/>
          <p:nvPr/>
        </p:nvCxnSpPr>
        <p:spPr>
          <a:xfrm>
            <a:off x="1405353" y="1311009"/>
            <a:ext cx="1153168" cy="1872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65A74B8B-807C-53E3-E137-B7ACD0EF6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437355"/>
              </p:ext>
            </p:extLst>
          </p:nvPr>
        </p:nvGraphicFramePr>
        <p:xfrm>
          <a:off x="2934445" y="855231"/>
          <a:ext cx="2793729" cy="148415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42899">
                  <a:extLst>
                    <a:ext uri="{9D8B030D-6E8A-4147-A177-3AD203B41FA5}">
                      <a16:colId xmlns:a16="http://schemas.microsoft.com/office/drawing/2014/main" val="413098606"/>
                    </a:ext>
                  </a:extLst>
                </a:gridCol>
                <a:gridCol w="641569">
                  <a:extLst>
                    <a:ext uri="{9D8B030D-6E8A-4147-A177-3AD203B41FA5}">
                      <a16:colId xmlns:a16="http://schemas.microsoft.com/office/drawing/2014/main" val="169268569"/>
                    </a:ext>
                  </a:extLst>
                </a:gridCol>
                <a:gridCol w="609261">
                  <a:extLst>
                    <a:ext uri="{9D8B030D-6E8A-4147-A177-3AD203B41FA5}">
                      <a16:colId xmlns:a16="http://schemas.microsoft.com/office/drawing/2014/main" val="2208407867"/>
                    </a:ext>
                  </a:extLst>
                </a:gridCol>
              </a:tblGrid>
              <a:tr h="293009"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Material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Open Sans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841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92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E</a:t>
                      </a:r>
                      <a:r>
                        <a:rPr lang="en-US" sz="650" b="1" i="0" u="none" strike="noStrike" baseline="-25000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e/h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Open Sans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841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92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03848"/>
                  </a:ext>
                </a:extLst>
              </a:tr>
              <a:tr h="267530">
                <a:tc>
                  <a:txBody>
                    <a:bodyPr/>
                    <a:lstStyle/>
                    <a:p>
                      <a:pPr algn="l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Cadmium Telluride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841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CdTe</a:t>
                      </a:r>
                      <a:endParaRPr lang="en-US" b="0" i="0" err="1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841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4.43 eV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8417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964479"/>
                  </a:ext>
                </a:extLst>
              </a:tr>
              <a:tr h="235681">
                <a:tc>
                  <a:txBody>
                    <a:bodyPr/>
                    <a:lstStyle/>
                    <a:p>
                      <a:pPr algn="l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Cadmium-Zinc Telluride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CdZnTe</a:t>
                      </a:r>
                      <a:endParaRPr lang="en-US" b="0" i="0" err="1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4.64 eV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516381"/>
                  </a:ext>
                </a:extLst>
              </a:tr>
              <a:tr h="229311">
                <a:tc>
                  <a:txBody>
                    <a:bodyPr/>
                    <a:lstStyle/>
                    <a:p>
                      <a:pPr algn="l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Silicon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3.64 eV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8897150"/>
                  </a:ext>
                </a:extLst>
              </a:tr>
              <a:tr h="229311">
                <a:tc>
                  <a:txBody>
                    <a:bodyPr/>
                    <a:lstStyle/>
                    <a:p>
                      <a:pPr algn="l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Germanium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Ge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2.97 eV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64747"/>
                  </a:ext>
                </a:extLst>
              </a:tr>
              <a:tr h="229311">
                <a:tc>
                  <a:txBody>
                    <a:bodyPr/>
                    <a:lstStyle/>
                    <a:p>
                      <a:pPr algn="l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Gallium Arsenide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GaAs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080"/>
                        </a:lnSpc>
                        <a:buNone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4.2 eV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anchor="ctr">
                    <a:lnL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469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94868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71ADF78-1C12-423D-BC19-5F824D087CF7}"/>
              </a:ext>
            </a:extLst>
          </p:cNvPr>
          <p:cNvSpPr txBox="1"/>
          <p:nvPr/>
        </p:nvSpPr>
        <p:spPr>
          <a:xfrm>
            <a:off x="1429285" y="898828"/>
            <a:ext cx="110995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E</a:t>
            </a:r>
            <a:r>
              <a:rPr lang="fr-FR" baseline="-250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fr-FR" baseline="-25000" err="1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deposited</a:t>
            </a:r>
            <a:r>
              <a:rPr lang="fr-FR" baseline="-250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 </a:t>
            </a:r>
            <a:endParaRPr lang="fr-FR" baseline="-25000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</a:endParaRPr>
          </a:p>
        </p:txBody>
      </p:sp>
      <p:pic>
        <p:nvPicPr>
          <p:cNvPr id="2" name="Picture 1" descr="A graph of a graph&#10;&#10;AI-generated content may be incorrect.">
            <a:extLst>
              <a:ext uri="{FF2B5EF4-FFF2-40B4-BE49-F238E27FC236}">
                <a16:creationId xmlns:a16="http://schemas.microsoft.com/office/drawing/2014/main" id="{99B397FB-BC91-C56C-6816-92DD8B686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42" y="3048680"/>
            <a:ext cx="2423433" cy="169136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A0A0496-CD71-5E95-9519-0E0D19E7D0EF}"/>
              </a:ext>
            </a:extLst>
          </p:cNvPr>
          <p:cNvGrpSpPr/>
          <p:nvPr/>
        </p:nvGrpSpPr>
        <p:grpSpPr>
          <a:xfrm>
            <a:off x="496352" y="2444253"/>
            <a:ext cx="2129476" cy="606225"/>
            <a:chOff x="496352" y="2444253"/>
            <a:chExt cx="2129476" cy="6062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6E3CAC0-F08F-F5FF-F9B8-22167CD25C75}"/>
                </a:ext>
              </a:extLst>
            </p:cNvPr>
            <p:cNvSpPr/>
            <p:nvPr/>
          </p:nvSpPr>
          <p:spPr>
            <a:xfrm>
              <a:off x="496352" y="2444253"/>
              <a:ext cx="2129476" cy="606225"/>
            </a:xfrm>
            <a:prstGeom prst="rect">
              <a:avLst/>
            </a:prstGeom>
            <a:noFill/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17729074-4391-F790-F92C-C806955F280B}"/>
                </a:ext>
              </a:extLst>
            </p:cNvPr>
            <p:cNvSpPr txBox="1"/>
            <p:nvPr/>
          </p:nvSpPr>
          <p:spPr>
            <a:xfrm>
              <a:off x="879557" y="2558897"/>
              <a:ext cx="1354880" cy="369332"/>
            </a:xfrm>
            <a:prstGeom prst="rect">
              <a:avLst/>
            </a:prstGeom>
            <a:noFill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/>
                  <a:ea typeface="Open Sans"/>
                  <a:cs typeface="Open Sans"/>
                </a:rPr>
                <a:t>Signal </a:t>
              </a:r>
              <a:r>
                <a:rPr lang="fr" b="1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+mn-lt"/>
                  <a:cs typeface="+mn-lt"/>
                </a:rPr>
                <a:t>∝</a:t>
              </a:r>
              <a:r>
                <a:rPr lang="fr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/>
                  <a:ea typeface="Open Sans"/>
                  <a:cs typeface="Open Sans"/>
                </a:rPr>
                <a:t> </a:t>
              </a:r>
              <a:r>
                <a:rPr lang="fr-FR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/>
                  <a:ea typeface="Open Sans"/>
                  <a:cs typeface="Open Sans"/>
                </a:rPr>
                <a:t>E</a:t>
              </a:r>
              <a:r>
                <a:rPr lang="fr-FR" sz="1200" b="1" baseline="-25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/>
                  <a:ea typeface="Open Sans"/>
                  <a:cs typeface="Open Sans"/>
                </a:rPr>
                <a:t> </a:t>
              </a:r>
              <a:r>
                <a:rPr lang="fr-FR" sz="1200" baseline="-2500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/>
                  <a:ea typeface="Open Sans"/>
                  <a:cs typeface="Open Sans"/>
                </a:rPr>
                <a:t>γ</a:t>
              </a:r>
              <a:endParaRPr lang="fr-FR" sz="1200" b="1" baseline="-25000" dirty="0">
                <a:solidFill>
                  <a:schemeClr val="tx1">
                    <a:lumMod val="85000"/>
                    <a:lumOff val="15000"/>
                  </a:schemeClr>
                </a:solidFill>
                <a:ea typeface="Open Sans"/>
                <a:cs typeface="Open Sans"/>
              </a:endParaRPr>
            </a:p>
          </p:txBody>
        </p:sp>
      </p:grpSp>
      <p:pic>
        <p:nvPicPr>
          <p:cNvPr id="6" name="Picture 5" descr="A graph with a line&#10;&#10;AI-generated content may be incorrect.">
            <a:extLst>
              <a:ext uri="{FF2B5EF4-FFF2-40B4-BE49-F238E27FC236}">
                <a16:creationId xmlns:a16="http://schemas.microsoft.com/office/drawing/2014/main" id="{FD7DB0F2-90EF-0F3A-548A-8E242E3C84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5241" y="3048681"/>
            <a:ext cx="2477862" cy="1740353"/>
          </a:xfrm>
          <a:prstGeom prst="rect">
            <a:avLst/>
          </a:prstGeom>
        </p:spPr>
      </p:pic>
      <p:pic>
        <p:nvPicPr>
          <p:cNvPr id="9" name="Picture 8" descr="A diagram of a sensor&#10;&#10;AI-generated content may be incorrect.">
            <a:extLst>
              <a:ext uri="{FF2B5EF4-FFF2-40B4-BE49-F238E27FC236}">
                <a16:creationId xmlns:a16="http://schemas.microsoft.com/office/drawing/2014/main" id="{2F1E05D7-A5C7-4E9F-C6FD-DA088AA2DD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760" y="332014"/>
            <a:ext cx="3291180" cy="434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7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6" grpId="0"/>
      <p:bldP spid="3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16B77-A412-B8C8-2D07-C4774B169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5CA421-6543-8F6B-B40A-5F11490E4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B23B1C-7287-DCF6-5D3A-E0C360316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15" name="Picture 14" descr="CPPM (@CPPMLuminy) / X">
            <a:extLst>
              <a:ext uri="{FF2B5EF4-FFF2-40B4-BE49-F238E27FC236}">
                <a16:creationId xmlns:a16="http://schemas.microsoft.com/office/drawing/2014/main" id="{D58C043F-B60C-5A4F-53C6-992CED4BE4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4" t="7101" r="14212" b="6933"/>
          <a:stretch/>
        </p:blipFill>
        <p:spPr>
          <a:xfrm>
            <a:off x="7554884" y="160514"/>
            <a:ext cx="571668" cy="63804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5777E1E-E1B3-D781-47A8-57286BDFF733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2 – Modelling hybrid pixel detectors response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AE6FE80-13F8-C17C-8C24-CE9E489373F8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b. Physical limitations of real detectors</a:t>
            </a:r>
            <a:r>
              <a:rPr lang="en-GB" sz="1200">
                <a:solidFill>
                  <a:schemeClr val="tx1">
                    <a:lumMod val="85000"/>
                    <a:lumOff val="15000"/>
                  </a:schemeClr>
                </a:solidFill>
                <a:latin typeface="Open Sans"/>
                <a:ea typeface="Open Sans"/>
                <a:cs typeface="Open Sans"/>
              </a:rPr>
              <a:t> 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ea typeface="Open Sans"/>
              <a:cs typeface="Open Sans"/>
            </a:endParaRPr>
          </a:p>
        </p:txBody>
      </p:sp>
      <p:pic>
        <p:nvPicPr>
          <p:cNvPr id="22" name="Picture 21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618F97CF-6682-9615-3F2F-AC31D412B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2C904D2-1606-FEC7-542B-8BC4B3448EE6}"/>
              </a:ext>
            </a:extLst>
          </p:cNvPr>
          <p:cNvSpPr/>
          <p:nvPr/>
        </p:nvSpPr>
        <p:spPr>
          <a:xfrm>
            <a:off x="2461000" y="2265325"/>
            <a:ext cx="4244661" cy="26792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28" descr="A graph of a graph with different colored lines&#10;&#10;AI-generated content may be incorrect.">
            <a:extLst>
              <a:ext uri="{FF2B5EF4-FFF2-40B4-BE49-F238E27FC236}">
                <a16:creationId xmlns:a16="http://schemas.microsoft.com/office/drawing/2014/main" id="{59DFDE9C-37B2-7E9A-3D42-6D374A0A60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37"/>
          <a:stretch>
            <a:fillRect/>
          </a:stretch>
        </p:blipFill>
        <p:spPr>
          <a:xfrm>
            <a:off x="2532289" y="2329542"/>
            <a:ext cx="3986911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50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6E70D-94A9-ADEB-6CB5-C89DE6607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33C178-0DA9-68A0-92F1-5F27ACE7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44238-46A1-1076-656E-327BE12FD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15" name="Picture 14" descr="CPPM (@CPPMLuminy) / X">
            <a:extLst>
              <a:ext uri="{FF2B5EF4-FFF2-40B4-BE49-F238E27FC236}">
                <a16:creationId xmlns:a16="http://schemas.microsoft.com/office/drawing/2014/main" id="{EB28B032-83CD-8BA4-DE82-F6EA794CFB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4" t="7101" r="14212" b="6933"/>
          <a:stretch/>
        </p:blipFill>
        <p:spPr>
          <a:xfrm>
            <a:off x="7554884" y="160514"/>
            <a:ext cx="571668" cy="63804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118C2736-86D1-2013-F527-FF60508664F7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2 – Modelling hybrid pixel detectors response</a:t>
            </a:r>
            <a:endParaRPr lang="en-US">
              <a:solidFill>
                <a:srgbClr val="262626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FE84D2E-D6EB-D1C0-1600-A742B6EDC768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b. Physical limitations of real detectors</a:t>
            </a:r>
            <a:r>
              <a:rPr lang="en-GB" sz="1200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 </a:t>
            </a:r>
            <a:endParaRPr lang="en-US">
              <a:solidFill>
                <a:srgbClr val="262626"/>
              </a:solidFill>
            </a:endParaRPr>
          </a:p>
        </p:txBody>
      </p:sp>
      <p:pic>
        <p:nvPicPr>
          <p:cNvPr id="22" name="Picture 21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D3D36C7B-0428-2EC6-E7BE-584E42A7F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09996A-CE1C-3EEC-D266-7F81EA91A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7648D01-3146-E43C-D861-8157EA6045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219312"/>
              </p:ext>
            </p:extLst>
          </p:nvPr>
        </p:nvGraphicFramePr>
        <p:xfrm>
          <a:off x="3855583" y="2783658"/>
          <a:ext cx="5057775" cy="172237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0075">
                  <a:extLst>
                    <a:ext uri="{9D8B030D-6E8A-4147-A177-3AD203B41FA5}">
                      <a16:colId xmlns:a16="http://schemas.microsoft.com/office/drawing/2014/main" val="91544724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993421569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200401028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360087540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820419456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95401147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595420748"/>
                    </a:ext>
                  </a:extLst>
                </a:gridCol>
              </a:tblGrid>
              <a:tr h="314325">
                <a:tc gridSpan="2"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GB">
                        <a:effectLst/>
                      </a:endParaRPr>
                    </a:p>
                  </a:txBody>
                  <a:tcPr marL="51435" marR="51435" anchor="ctr">
                    <a:lnL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Atomic number</a:t>
                      </a:r>
                      <a:endParaRPr lang="en-GB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X-ray transitions energies</a:t>
                      </a:r>
                      <a:endParaRPr lang="en-GB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Mean free path (1/µ)</a:t>
                      </a:r>
                      <a:endParaRPr lang="en-GB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254141"/>
                  </a:ext>
                </a:extLst>
              </a:tr>
              <a:tr h="314325">
                <a:tc gridSpan="2"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Material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7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Z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7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K</a:t>
                      </a:r>
                      <a:r>
                        <a:rPr lang="el-GR" sz="800" b="0" i="0" baseline="-2500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α1</a:t>
                      </a:r>
                      <a:r>
                        <a:rPr lang="el-GR" sz="1100" b="0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 [</a:t>
                      </a: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keV]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7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K</a:t>
                      </a:r>
                      <a:r>
                        <a:rPr lang="el-GR" sz="800" b="0" i="0" baseline="-2500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α2</a:t>
                      </a:r>
                      <a:r>
                        <a:rPr lang="el-GR" sz="1200" b="0" i="0" dirty="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 </a:t>
                      </a:r>
                      <a:r>
                        <a:rPr lang="el-GR" sz="1100" b="0" i="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[</a:t>
                      </a: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keV]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7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d</a:t>
                      </a:r>
                      <a:r>
                        <a:rPr lang="el-GR" sz="800" b="0" i="0" baseline="-2500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α1</a:t>
                      </a:r>
                      <a:r>
                        <a:rPr lang="el-GR" sz="1100" b="0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 [µ</a:t>
                      </a: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 panose="020B0606030504020204" pitchFamily="34" charset="0"/>
                        </a:rPr>
                        <a:t>m]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7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d</a:t>
                      </a:r>
                      <a:r>
                        <a:rPr lang="el-GR" sz="800" b="0" i="0" baseline="-2500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α2</a:t>
                      </a:r>
                      <a:r>
                        <a:rPr lang="el-GR" sz="1200" b="0" i="0" dirty="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 </a:t>
                      </a:r>
                      <a:r>
                        <a:rPr lang="el-GR" sz="1100" b="0" i="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[µ</a:t>
                      </a:r>
                      <a:r>
                        <a:rPr lang="en-GB" sz="1100" b="0" i="0">
                          <a:solidFill>
                            <a:srgbClr val="4C14BE"/>
                          </a:solidFill>
                          <a:effectLst/>
                          <a:latin typeface="Open Sans"/>
                        </a:rPr>
                        <a:t>m]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7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263309"/>
                  </a:ext>
                </a:extLst>
              </a:tr>
              <a:tr h="276225">
                <a:tc gridSpan="2"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Si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14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1.74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1.74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11.86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11.86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580965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1" i="0" err="1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CdTe</a:t>
                      </a:r>
                      <a:endParaRPr lang="en-US" b="0" i="0" err="1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Cd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 err="1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Te</a:t>
                      </a:r>
                      <a:endParaRPr lang="en-GB" b="0" i="0" err="1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48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52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23.17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27.47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22.98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27.20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1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113.20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/>
                        </a:rPr>
                        <a:t>59.32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  <a:latin typeface="Open Sans"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110.75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ctr" fontAlgn="base">
                        <a:lnSpc>
                          <a:spcPts val="1875"/>
                        </a:lnSpc>
                        <a:buNone/>
                      </a:pPr>
                      <a:r>
                        <a:rPr lang="en-GB" sz="1100" b="0" i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57.85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51435" marR="51435" anchor="ctr">
                    <a:lnL w="215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07" cap="flat" cmpd="sng" algn="ctr">
                      <a:solidFill>
                        <a:srgbClr val="4C1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517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700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6168F-2676-BDFF-29DA-E5E7ED10E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C273FE-5747-7BB6-0A14-9EA48A344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BF017-B5D6-A687-175E-9CE9CD46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15" name="Picture 14" descr="CPPM (@CPPMLuminy) / X">
            <a:extLst>
              <a:ext uri="{FF2B5EF4-FFF2-40B4-BE49-F238E27FC236}">
                <a16:creationId xmlns:a16="http://schemas.microsoft.com/office/drawing/2014/main" id="{35D4423F-07C7-2CA5-A45E-4B0E4180E6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4" t="7101" r="14212" b="6933"/>
          <a:stretch/>
        </p:blipFill>
        <p:spPr>
          <a:xfrm>
            <a:off x="7554884" y="160514"/>
            <a:ext cx="571668" cy="63804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B62E90F6-9351-AC6C-5AFD-92D63736A7DF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2 – Modelling hybrid pixel detectors response</a:t>
            </a:r>
            <a:endParaRPr lang="en-US">
              <a:solidFill>
                <a:srgbClr val="262626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9203C65-80F2-F7C1-88E1-3CEBAA305B1E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b. Physical limitations of real detectors</a:t>
            </a:r>
            <a:r>
              <a:rPr lang="en-GB" sz="1200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 </a:t>
            </a:r>
            <a:endParaRPr lang="en-US">
              <a:solidFill>
                <a:srgbClr val="262626"/>
              </a:solidFill>
            </a:endParaRPr>
          </a:p>
        </p:txBody>
      </p:sp>
      <p:pic>
        <p:nvPicPr>
          <p:cNvPr id="22" name="Picture 21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113E3328-0B73-57CB-83AD-86480987F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C2B63A0-48FB-46C9-7F9D-B8FAF0A21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4" name="Picture 23" descr="A diagram of a cell&#10;&#10;AI-generated content may be incorrect.">
            <a:extLst>
              <a:ext uri="{FF2B5EF4-FFF2-40B4-BE49-F238E27FC236}">
                <a16:creationId xmlns:a16="http://schemas.microsoft.com/office/drawing/2014/main" id="{FE3F634D-9D84-C1F5-997D-84DCA5F1F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D5EEB6-ED3A-B36B-C22A-72983909EC6A}"/>
              </a:ext>
            </a:extLst>
          </p:cNvPr>
          <p:cNvSpPr/>
          <p:nvPr/>
        </p:nvSpPr>
        <p:spPr>
          <a:xfrm>
            <a:off x="5212333" y="2215874"/>
            <a:ext cx="2514857" cy="1226266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id="{2F56F895-4311-993C-44B6-DC680DFE373C}"/>
              </a:ext>
            </a:extLst>
          </p:cNvPr>
          <p:cNvSpPr txBox="1"/>
          <p:nvPr/>
        </p:nvSpPr>
        <p:spPr>
          <a:xfrm>
            <a:off x="5214073" y="2981890"/>
            <a:ext cx="3197830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>
                <a:latin typeface="Open Sans"/>
                <a:ea typeface="Open Sans"/>
                <a:cs typeface="Open Sans"/>
              </a:rPr>
              <a:t>N: Number of charges created</a:t>
            </a:r>
          </a:p>
          <a:p>
            <a:r>
              <a:rPr lang="en-GB" sz="1200">
                <a:latin typeface="Open Sans"/>
                <a:ea typeface="Open Sans"/>
                <a:cs typeface="Open Sans"/>
              </a:rPr>
              <a:t>F: Fano factor </a:t>
            </a:r>
            <a:endParaRPr lang="en-GB" sz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6A8A1B-B237-0B8C-6C05-12694512F9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1405" y="2392909"/>
            <a:ext cx="1189662" cy="584876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D80A150-3E40-AEE0-7873-14802A034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031889"/>
              </p:ext>
            </p:extLst>
          </p:nvPr>
        </p:nvGraphicFramePr>
        <p:xfrm>
          <a:off x="4569958" y="3582761"/>
          <a:ext cx="4010025" cy="971550"/>
        </p:xfrm>
        <a:graphic>
          <a:graphicData uri="http://schemas.openxmlformats.org/drawingml/2006/table">
            <a:tbl>
              <a:tblPr bandRow="1">
                <a:tableStyleId>{68D230F3-CF80-4859-8CE7-A43EE81993B5}</a:tableStyleId>
              </a:tblPr>
              <a:tblGrid>
                <a:gridCol w="1571625">
                  <a:extLst>
                    <a:ext uri="{9D8B030D-6E8A-4147-A177-3AD203B41FA5}">
                      <a16:colId xmlns:a16="http://schemas.microsoft.com/office/drawing/2014/main" val="896962679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3188948913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1941460901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824731692"/>
                    </a:ext>
                  </a:extLst>
                </a:gridCol>
              </a:tblGrid>
              <a:tr h="257175">
                <a:tc gridSpan="2">
                  <a:txBody>
                    <a:bodyPr/>
                    <a:lstStyle/>
                    <a:p>
                      <a:pPr marL="0" indent="0"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000" u="none" strike="noStrike">
                          <a:solidFill>
                            <a:srgbClr val="000000"/>
                          </a:solidFill>
                          <a:effectLst/>
                        </a:rPr>
                        <a:t>Material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000" u="none" strike="noStrike">
                          <a:solidFill>
                            <a:srgbClr val="000000"/>
                          </a:solidFill>
                          <a:effectLst/>
                        </a:rPr>
                        <a:t>E</a:t>
                      </a:r>
                      <a:r>
                        <a:rPr lang="en-US" sz="250" u="none" strike="noStrike" baseline="-25000">
                          <a:solidFill>
                            <a:srgbClr val="000000"/>
                          </a:solidFill>
                          <a:effectLst/>
                        </a:rPr>
                        <a:t>e/h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200"/>
                        </a:lnSpc>
                        <a:buNone/>
                      </a:pPr>
                      <a:r>
                        <a:rPr lang="en-US" sz="1000" u="none" strike="noStrike">
                          <a:solidFill>
                            <a:srgbClr val="000000"/>
                          </a:solidFill>
                          <a:effectLst/>
                        </a:rPr>
                        <a:t>Fano factor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780654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Cadmium Telluride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 err="1">
                          <a:solidFill>
                            <a:srgbClr val="000000"/>
                          </a:solidFill>
                          <a:effectLst/>
                        </a:rPr>
                        <a:t>CdTe</a:t>
                      </a:r>
                      <a:endParaRPr lang="en-US" err="1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4.43 eV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0.24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45097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Cadmium-Zinc Telluride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 err="1">
                          <a:solidFill>
                            <a:srgbClr val="000000"/>
                          </a:solidFill>
                          <a:effectLst/>
                        </a:rPr>
                        <a:t>CdZnTe</a:t>
                      </a:r>
                      <a:endParaRPr lang="en-US" err="1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4.64 eV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0.14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0003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Silicon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Si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3.64 eV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050"/>
                        </a:lnSpc>
                        <a:buNone/>
                      </a:pPr>
                      <a:r>
                        <a:rPr lang="en-US" sz="900" u="none" strike="noStrike">
                          <a:solidFill>
                            <a:srgbClr val="000000"/>
                          </a:solidFill>
                          <a:effectLst/>
                        </a:rPr>
                        <a:t>0.115</a:t>
                      </a:r>
                      <a:endParaRPr lang="en-US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690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503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A4468-60BB-2A94-9DAB-844AC68BF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BE8A14-2701-FF4D-ED08-3010854F8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976B9-A140-194D-14B7-0218012B8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15" name="Picture 14" descr="CPPM (@CPPMLuminy) / X">
            <a:extLst>
              <a:ext uri="{FF2B5EF4-FFF2-40B4-BE49-F238E27FC236}">
                <a16:creationId xmlns:a16="http://schemas.microsoft.com/office/drawing/2014/main" id="{41C8F25B-BDE4-4212-5D3C-0C8E5A1B45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4" t="7101" r="14212" b="6933"/>
          <a:stretch/>
        </p:blipFill>
        <p:spPr>
          <a:xfrm>
            <a:off x="7554884" y="160514"/>
            <a:ext cx="571668" cy="63804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FF4DDB5-1BDA-CFAB-B237-77D17A03F55C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latin typeface="Open Sans"/>
                <a:ea typeface="Open Sans"/>
                <a:cs typeface="Open Sans"/>
              </a:rPr>
              <a:t>2 – Modelling hybrid pixel detectors response</a:t>
            </a:r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A754F16-1766-FB8C-B37D-ED2CF5F55934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latin typeface="Open Sans"/>
                <a:ea typeface="Open Sans"/>
                <a:cs typeface="Open Sans"/>
              </a:rPr>
              <a:t>b. Physical limitations of real detectors</a:t>
            </a:r>
            <a:r>
              <a:rPr lang="en-GB" sz="1200">
                <a:latin typeface="Open Sans"/>
                <a:ea typeface="Open Sans"/>
                <a:cs typeface="Open Sans"/>
              </a:rPr>
              <a:t> </a:t>
            </a:r>
            <a:endParaRPr lang="en-US"/>
          </a:p>
        </p:txBody>
      </p:sp>
      <p:pic>
        <p:nvPicPr>
          <p:cNvPr id="22" name="Picture 21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4233A6A8-C1BA-08C8-8444-B7C4D4279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DC4DC60-340A-D74E-C2B5-2E5626EAA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4" name="Picture 23" descr="A diagram of a cell&#10;&#10;AI-generated content may be incorrect.">
            <a:extLst>
              <a:ext uri="{FF2B5EF4-FFF2-40B4-BE49-F238E27FC236}">
                <a16:creationId xmlns:a16="http://schemas.microsoft.com/office/drawing/2014/main" id="{E510ADBC-F42A-493D-3022-B3C45F033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5" name="Picture 24" descr="A diagram of a cell&#10;&#10;AI-generated content may be incorrect.">
            <a:extLst>
              <a:ext uri="{FF2B5EF4-FFF2-40B4-BE49-F238E27FC236}">
                <a16:creationId xmlns:a16="http://schemas.microsoft.com/office/drawing/2014/main" id="{04B55F42-019F-F8AA-9C23-D66A2B8041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6" name="Picture 25" descr="A diagram of a cell&#10;&#10;AI-generated content may be incorrect.">
            <a:extLst>
              <a:ext uri="{FF2B5EF4-FFF2-40B4-BE49-F238E27FC236}">
                <a16:creationId xmlns:a16="http://schemas.microsoft.com/office/drawing/2014/main" id="{1E1F7F06-7182-4193-C687-0011533ECA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17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BC7E0-61A8-9217-B84D-A24991E22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2AE5F6-F172-6F62-AD01-A213C8FEE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9002F-A311-6549-8650-86BE337CF358}" type="datetime1">
              <a:rPr lang="en-US"/>
              <a:t>6/29/2026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C3E4CC-5EA0-7728-BAF6-E38365C77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245A-C428-B540-8798-C3DF95632D8F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15" name="Picture 14" descr="CPPM (@CPPMLuminy) / X">
            <a:extLst>
              <a:ext uri="{FF2B5EF4-FFF2-40B4-BE49-F238E27FC236}">
                <a16:creationId xmlns:a16="http://schemas.microsoft.com/office/drawing/2014/main" id="{2FE8A047-E479-2B9D-28F9-C93180BA2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4" t="7101" r="14212" b="6933"/>
          <a:stretch/>
        </p:blipFill>
        <p:spPr>
          <a:xfrm>
            <a:off x="7554884" y="160514"/>
            <a:ext cx="571668" cy="63804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C794F15-7BFE-BE31-B439-7F8F75B9AC79}"/>
              </a:ext>
            </a:extLst>
          </p:cNvPr>
          <p:cNvSpPr txBox="1">
            <a:spLocks/>
          </p:cNvSpPr>
          <p:nvPr/>
        </p:nvSpPr>
        <p:spPr>
          <a:xfrm>
            <a:off x="244447" y="66091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2 – Modelling hybrid pixel detectors response</a:t>
            </a:r>
            <a:endParaRPr lang="en-US">
              <a:solidFill>
                <a:srgbClr val="262626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776AC11-B719-193F-E02B-0C00B3800F98}"/>
              </a:ext>
            </a:extLst>
          </p:cNvPr>
          <p:cNvSpPr txBox="1">
            <a:spLocks/>
          </p:cNvSpPr>
          <p:nvPr/>
        </p:nvSpPr>
        <p:spPr>
          <a:xfrm>
            <a:off x="244379" y="372336"/>
            <a:ext cx="7478007" cy="5252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GB" sz="1400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b. Physical limitations of real detectors</a:t>
            </a:r>
            <a:r>
              <a:rPr lang="en-GB" sz="1200">
                <a:solidFill>
                  <a:srgbClr val="262626"/>
                </a:solidFill>
                <a:latin typeface="Open Sans"/>
                <a:ea typeface="Open Sans"/>
                <a:cs typeface="Open Sans"/>
              </a:rPr>
              <a:t> </a:t>
            </a:r>
            <a:endParaRPr lang="en-US">
              <a:solidFill>
                <a:srgbClr val="262626"/>
              </a:solidFill>
            </a:endParaRPr>
          </a:p>
        </p:txBody>
      </p:sp>
      <p:pic>
        <p:nvPicPr>
          <p:cNvPr id="22" name="Picture 21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B78E727A-1BE8-9456-65CE-CF4CBE3D8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BCED6F0-F061-FCB1-A697-D2BCDC06E1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4" name="Picture 23" descr="A diagram of a cell&#10;&#10;AI-generated content may be incorrect.">
            <a:extLst>
              <a:ext uri="{FF2B5EF4-FFF2-40B4-BE49-F238E27FC236}">
                <a16:creationId xmlns:a16="http://schemas.microsoft.com/office/drawing/2014/main" id="{67B21C73-C336-A4D5-3FEB-C5ADFEAD80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5" name="Picture 24" descr="A diagram of a cell&#10;&#10;AI-generated content may be incorrect.">
            <a:extLst>
              <a:ext uri="{FF2B5EF4-FFF2-40B4-BE49-F238E27FC236}">
                <a16:creationId xmlns:a16="http://schemas.microsoft.com/office/drawing/2014/main" id="{57802D3F-B93F-28A2-D376-FDEF4442F2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6" name="Picture 25" descr="A diagram of a cell&#10;&#10;AI-generated content may be incorrect.">
            <a:extLst>
              <a:ext uri="{FF2B5EF4-FFF2-40B4-BE49-F238E27FC236}">
                <a16:creationId xmlns:a16="http://schemas.microsoft.com/office/drawing/2014/main" id="{4BE49449-76D1-C3DD-9185-8D237F170B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  <p:pic>
        <p:nvPicPr>
          <p:cNvPr id="27" name="Picture 26" descr="A diagram of a cell&#10;&#10;AI-generated content may be incorrect.">
            <a:extLst>
              <a:ext uri="{FF2B5EF4-FFF2-40B4-BE49-F238E27FC236}">
                <a16:creationId xmlns:a16="http://schemas.microsoft.com/office/drawing/2014/main" id="{49A262FC-DF9F-ACFD-7A1D-96DE2E9217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714" y="819472"/>
            <a:ext cx="7859485" cy="39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52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T color theme">
      <a:dk1>
        <a:srgbClr val="000000"/>
      </a:dk1>
      <a:lt1>
        <a:srgbClr val="FFFFFF"/>
      </a:lt1>
      <a:dk2>
        <a:srgbClr val="4C14BE"/>
      </a:dk2>
      <a:lt2>
        <a:srgbClr val="929292"/>
      </a:lt2>
      <a:accent1>
        <a:srgbClr val="96169A"/>
      </a:accent1>
      <a:accent2>
        <a:srgbClr val="FF16BC"/>
      </a:accent2>
      <a:accent3>
        <a:srgbClr val="4C14BE"/>
      </a:accent3>
      <a:accent4>
        <a:srgbClr val="F3F3F3"/>
      </a:accent4>
      <a:accent5>
        <a:srgbClr val="FF68D3"/>
      </a:accent5>
      <a:accent6>
        <a:srgbClr val="8961DB"/>
      </a:accent6>
      <a:hlink>
        <a:srgbClr val="96169A"/>
      </a:hlink>
      <a:folHlink>
        <a:srgbClr val="954F72"/>
      </a:folHlink>
    </a:clrScheme>
    <a:fontScheme name="DT font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tection-Technology-2022-embedded-fonts.potx" id="{C8A41593-C341-F749-82EB-73DEA01ED19A}" vid="{52D7398A-4212-694E-B386-3C366DD5A7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29F0AA41471438F4E08C7D4958799" ma:contentTypeVersion="7" ma:contentTypeDescription="Create a new document." ma:contentTypeScope="" ma:versionID="4b0c1286e976c59929cec492cc602822">
  <xsd:schema xmlns:xsd="http://www.w3.org/2001/XMLSchema" xmlns:xs="http://www.w3.org/2001/XMLSchema" xmlns:p="http://schemas.microsoft.com/office/2006/metadata/properties" xmlns:ns1="http://schemas.microsoft.com/sharepoint/v3" xmlns:ns2="fb66a60f-6dfc-43ae-8e35-629f9791197b" targetNamespace="http://schemas.microsoft.com/office/2006/metadata/properties" ma:root="true" ma:fieldsID="30bb5d8cb0b824d920337bfc6228be73" ns1:_="" ns2:_="">
    <xsd:import namespace="http://schemas.microsoft.com/sharepoint/v3"/>
    <xsd:import namespace="fb66a60f-6dfc-43ae-8e35-629f9791197b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66a60f-6dfc-43ae-8e35-629f9791197b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4E894CC8-C918-460A-96A6-2B1CCE490AE3}">
  <ds:schemaRefs>
    <ds:schemaRef ds:uri="fb66a60f-6dfc-43ae-8e35-629f9791197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44DBC03-F90A-4BB8-95B1-F396802B190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7EEE73-F240-496B-9ACF-3698AC191003}">
  <ds:schemaRefs>
    <ds:schemaRef ds:uri="fb66a60f-6dfc-43ae-8e35-629f9791197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4E15009D-017F-48B2-A34B-89D41A11F3D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Detection Technology PP template</Template>
  <Application>Microsoft Office PowerPoint</Application>
  <PresentationFormat>On-screen Show (16:9)</PresentationFormat>
  <Slides>35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ESRF set-up additional pictures</vt:lpstr>
      <vt:lpstr> ESRF set-up additional pictures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Tiny details done right make a big difference.</dc:title>
  <dc:subject/>
  <dc:creator>Johanna Tarkiainen</dc:creator>
  <cp:keywords/>
  <dc:description/>
  <cp:revision>129</cp:revision>
  <dcterms:created xsi:type="dcterms:W3CDTF">2022-01-27T10:03:33Z</dcterms:created>
  <dcterms:modified xsi:type="dcterms:W3CDTF">2026-06-29T08:01:50Z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0x01010044D29F0AA41471438F4E08C7D4958799</vt:lpwstr>
  </property>
</Properties>
</file>