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300" r:id="rId3"/>
    <p:sldId id="299" r:id="rId4"/>
    <p:sldId id="301" r:id="rId5"/>
    <p:sldId id="279" r:id="rId6"/>
    <p:sldId id="326" r:id="rId7"/>
    <p:sldId id="303" r:id="rId8"/>
    <p:sldId id="339" r:id="rId9"/>
    <p:sldId id="328" r:id="rId10"/>
    <p:sldId id="321" r:id="rId11"/>
    <p:sldId id="327" r:id="rId12"/>
    <p:sldId id="331" r:id="rId13"/>
    <p:sldId id="337" r:id="rId14"/>
    <p:sldId id="340" r:id="rId15"/>
    <p:sldId id="341" r:id="rId16"/>
    <p:sldId id="342" r:id="rId17"/>
    <p:sldId id="292" r:id="rId18"/>
    <p:sldId id="309" r:id="rId19"/>
    <p:sldId id="323" r:id="rId20"/>
    <p:sldId id="310" r:id="rId21"/>
    <p:sldId id="311" r:id="rId22"/>
    <p:sldId id="293" r:id="rId23"/>
    <p:sldId id="343" r:id="rId24"/>
    <p:sldId id="269" r:id="rId25"/>
    <p:sldId id="298" r:id="rId26"/>
    <p:sldId id="322" r:id="rId27"/>
    <p:sldId id="296" r:id="rId28"/>
    <p:sldId id="294" r:id="rId29"/>
    <p:sldId id="274" r:id="rId30"/>
    <p:sldId id="336" r:id="rId31"/>
    <p:sldId id="344" r:id="rId32"/>
    <p:sldId id="346" r:id="rId33"/>
    <p:sldId id="347" r:id="rId34"/>
    <p:sldId id="345" r:id="rId35"/>
    <p:sldId id="348" r:id="rId36"/>
    <p:sldId id="325" r:id="rId37"/>
    <p:sldId id="272" r:id="rId38"/>
    <p:sldId id="271" r:id="rId39"/>
    <p:sldId id="297" r:id="rId40"/>
    <p:sldId id="320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250F"/>
    <a:srgbClr val="EA8806"/>
    <a:srgbClr val="D3512D"/>
    <a:srgbClr val="DF9B21"/>
    <a:srgbClr val="FCE8DF"/>
    <a:srgbClr val="F7E2DB"/>
    <a:srgbClr val="FEE0D4"/>
    <a:srgbClr val="D03920"/>
    <a:srgbClr val="FC7404"/>
    <a:srgbClr val="EB9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7046E-5516-4D6A-95FD-0B4BEA73B5B1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E87CE-E8E9-4B90-8DF8-4FBB9BFD101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8332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D33EC-B313-550B-602E-7D7AC42CC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CAFB16E-0C9D-6FC2-2F12-BD6284702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A6FC4C0-9A7F-CF4A-D07E-F0166F73F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48818C-E2CF-5088-D049-7C2D0B004D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385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046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AA51-0770-51C0-A4FF-87D9A4113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694FB97-F25B-FD36-D903-AAC7FC90B7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6C16817-9E3A-35F1-E956-7B7463FB5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29D0A7-78AB-3C11-56A1-A35B5E806C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155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AA51-0770-51C0-A4FF-87D9A4113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694FB97-F25B-FD36-D903-AAC7FC90B7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6C16817-9E3A-35F1-E956-7B7463FB5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29D0A7-78AB-3C11-56A1-A35B5E806C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720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658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8B67B-7CB2-3E06-1CC0-94F2FF262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7E0FA5-AA92-0F8E-3007-421045385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912EF9A-BA8E-3B8D-96C8-EF5DADCF2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9DB88D-849B-C99A-C817-A7796F507B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429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860BF-8703-03CC-1645-37CF05057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CC9518-9AF7-9EE6-00E0-ED3D0919B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0BC6A1C-A049-A6D2-29A1-0C96656AAB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816147-D6C1-9004-B9E0-8F39FC60ED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413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ABD40-370D-B734-34C3-97460D196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212F9ED-1880-E6EA-B2F8-3442E9AB2B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01B6A43-408E-BE7D-A903-C25D77D756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8EA56B-7E3B-0519-0D81-B40436E01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2506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5C74E-7E9A-D50D-4440-237DF030D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B67566-B568-28BF-988D-13A5460A8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9C68AF-CF95-FD82-46D2-6B98614FBE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C529E6-ED38-12DA-5D38-0B33FB0154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383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0382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033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010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6291A-7126-09D3-4A1C-427B13129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C7555C2-1E1F-3FF6-CEF3-E112BFF2AB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04CEA40-DA0B-D574-B188-DCE55CAD3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189F38-03BE-C2D2-2373-8ED577A5A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095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288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87CE-E8E9-4B90-8DF8-4FBB9BFD101E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3447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86342-5541-EE7E-8A17-0F50C63D8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8BE58F-EF4C-578E-E3DA-1C23521293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EDF81-868E-9FE8-BCD2-007C91406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F9550-DAF3-3742-7D96-712DF163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91E77-FCF1-D311-0B52-B85E67BE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0143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808BD-F3A8-80A0-2B67-B284F8D86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5AC8DE-E8C4-BED5-955A-E6FFBFA845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D0B72-A0B3-6F42-AF3A-F53A4E07E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D712F-06A7-4E31-0EFB-5FBC1B1DC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26908-53FB-0E50-F492-869DBB073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17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BE8C6-CF46-BFA1-D313-23F3005B20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E694AC-4216-CC08-83BC-6C06D5369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1D85C-4E24-7E69-81E7-C138CC0E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39EED-F6E0-D083-9FE9-A019572A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1988A-0DDC-38AA-66F9-CEBC7DBFC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817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53215-1033-36D9-600A-601211CE2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F56B0-1D38-8D32-0741-B03419B5B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EB8FB-9038-578B-4E13-910A34DE0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D5E36-725E-37BD-7874-8277E9C2E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6E93-0915-0908-6F32-B7CD776DF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99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03B04-46BC-4B45-506E-C3EB4036D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A372D-D0C5-268F-7D7B-B4E78CA5C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E2BE5-03D4-3793-A9BB-136709A53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00545-043B-5ACC-BCBB-F8B3B0DAF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28D60-F6D0-65F9-5060-4A850EF37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353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404B6-1D37-8331-69B3-D2A37C870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50951-B6DC-DAB6-C9EE-DF4BE728D7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D8B3B7-ED17-940F-AE9D-CB37C9CCB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EC85BC-6E99-06F7-3418-08498DF69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1F5DFC-ED00-51D7-0EA0-EFBF1C423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A6D8E-0B0C-F299-063F-ACEB440AB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624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D753C-720F-54F5-D93F-28F7E253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7BF68-62D4-A13A-0BE5-B6641524E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38C80E-5B15-F593-C35F-9863ACFC3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F234E1-D3FD-91A7-EF0C-99EF8955BC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C9004C-F892-29B7-B13A-304A007384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ED6C96-BFA4-C51E-7736-1B08F4AEB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8A9641-2F7B-B58C-1AA6-360E3CDE1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BCADC8-D0C4-308C-2FC1-37B32D1BD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893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AD9A3-4572-3BD4-DC1F-72DA23C34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5D6926-3787-BEBF-30A9-42F90CAF4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E15574-A871-8C10-0E08-69F74EF51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8FEC8F-59C5-32C3-7BFD-1CA035A7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718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CB8EEA-2B51-3E67-3DE8-33EE596F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916EF-7E44-5CC3-9C13-E11CC881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9B156-0596-161B-A9E0-2D5A7D78A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71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287F1-4BF1-208C-1CEC-51E261B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6C2F0-E8B8-225E-91FA-7B8ACF4C0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2CCE40-38FA-240D-8335-BDDB8BF7A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F68BD-3718-A4BF-8177-056134BC7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B6E4C-DFBE-CD54-8BDB-930761EE3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00474-5906-39A8-FD49-273E7841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677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414C8-6181-7D43-F7E7-35DA0B184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4E2E57-C2C0-4CC0-3976-E5E9E9F1D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047BD2-4DAD-DC00-D55F-7778919B7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995CF-2EB3-6C9B-D48C-219005185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88B736-72AD-8DDE-FBA1-85EC06A36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0DA3B0-95B7-40EF-A1B2-3239B9E7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039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A99A3E-4F0F-F4DD-7676-E03CADD4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6D8D3E-17F3-F7D1-F79E-AD871FA95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39A33-D4C3-3BE6-3AFF-9B6F21522D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05A69-8DA4-4A27-A7CE-123118548DCB}" type="datetimeFigureOut">
              <a:rPr lang="fr-FR" smtClean="0"/>
              <a:t>28/06/2026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2F0F6-ECE0-4D93-6C60-818D595F1F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91B54-E697-F69A-F255-335FC4BDB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B3404-F771-4CEA-AC83-3F85B199CA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803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0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jpeg"/><Relationship Id="rId5" Type="http://schemas.openxmlformats.org/officeDocument/2006/relationships/image" Target="../media/image12.jpe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jpeg"/><Relationship Id="rId5" Type="http://schemas.openxmlformats.org/officeDocument/2006/relationships/image" Target="../media/image12.jpe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jpeg"/><Relationship Id="rId5" Type="http://schemas.openxmlformats.org/officeDocument/2006/relationships/image" Target="../media/image12.jpeg"/><Relationship Id="rId1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5.png"/><Relationship Id="rId1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/home/claude/irtcell_slide/bg_final.png">
            <a:extLst>
              <a:ext uri="{FF2B5EF4-FFF2-40B4-BE49-F238E27FC236}">
                <a16:creationId xmlns:a16="http://schemas.microsoft.com/office/drawing/2014/main" id="{958F0DE3-4D10-065C-AD80-CB3892396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" y="0"/>
            <a:ext cx="12191695" cy="6858000"/>
          </a:xfrm>
          <a:prstGeom prst="rect">
            <a:avLst/>
          </a:prstGeom>
        </p:spPr>
      </p:pic>
      <p:sp>
        <p:nvSpPr>
          <p:cNvPr id="7" name="Text 0">
            <a:extLst>
              <a:ext uri="{FF2B5EF4-FFF2-40B4-BE49-F238E27FC236}">
                <a16:creationId xmlns:a16="http://schemas.microsoft.com/office/drawing/2014/main" id="{A8B43A7A-D5B7-245B-9546-0EDA768523BA}"/>
              </a:ext>
            </a:extLst>
          </p:cNvPr>
          <p:cNvSpPr/>
          <p:nvPr/>
        </p:nvSpPr>
        <p:spPr>
          <a:xfrm>
            <a:off x="289002" y="96106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300" dirty="0">
                <a:solidFill>
                  <a:srgbClr val="FB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AG GDR Mi2B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C3CE0B48-11AB-9630-F3BA-EBE83840AB6C}"/>
              </a:ext>
            </a:extLst>
          </p:cNvPr>
          <p:cNvSpPr/>
          <p:nvPr/>
        </p:nvSpPr>
        <p:spPr>
          <a:xfrm>
            <a:off x="4014216" y="2351355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Projet IRTCell</a:t>
            </a:r>
            <a:endParaRPr lang="en-US" sz="5000" dirty="0"/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9B127C0D-72AA-CB98-1DD6-B806E67429D8}"/>
              </a:ext>
            </a:extLst>
          </p:cNvPr>
          <p:cNvSpPr/>
          <p:nvPr/>
        </p:nvSpPr>
        <p:spPr>
          <a:xfrm>
            <a:off x="749808" y="3687452"/>
            <a:ext cx="104424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800" dirty="0">
                <a:solidFill>
                  <a:srgbClr val="FFF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 la combinaison FLASH et SFRT autour des faisceaux d'ARRONAX</a:t>
            </a:r>
            <a:endParaRPr lang="en-US" sz="2800" dirty="0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16CF6607-F3BA-86EE-557D-FC96CD36924C}"/>
              </a:ext>
            </a:extLst>
          </p:cNvPr>
          <p:cNvSpPr/>
          <p:nvPr/>
        </p:nvSpPr>
        <p:spPr>
          <a:xfrm>
            <a:off x="822960" y="594360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Alexandre Subercaze</a:t>
            </a:r>
            <a:r>
              <a:rPr lang="en-US" sz="1700" dirty="0">
                <a:solidFill>
                  <a:srgbClr val="FFE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•    30/06/2026</a:t>
            </a:r>
            <a:endParaRPr lang="en-US" sz="1700" dirty="0"/>
          </a:p>
        </p:txBody>
      </p:sp>
      <p:pic>
        <p:nvPicPr>
          <p:cNvPr id="15" name="Image 13">
            <a:extLst>
              <a:ext uri="{FF2B5EF4-FFF2-40B4-BE49-F238E27FC236}">
                <a16:creationId xmlns:a16="http://schemas.microsoft.com/office/drawing/2014/main" id="{4A95570D-A295-3E0C-2025-5A2829324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619" y="4329692"/>
            <a:ext cx="1512238" cy="856491"/>
          </a:xfrm>
          <a:prstGeom prst="rect">
            <a:avLst/>
          </a:prstGeom>
        </p:spPr>
      </p:pic>
      <p:pic>
        <p:nvPicPr>
          <p:cNvPr id="17" name="Image 21">
            <a:extLst>
              <a:ext uri="{FF2B5EF4-FFF2-40B4-BE49-F238E27FC236}">
                <a16:creationId xmlns:a16="http://schemas.microsoft.com/office/drawing/2014/main" id="{7ECB245A-672C-27FE-F7C6-A9DC9F883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540" y="4438389"/>
            <a:ext cx="1759927" cy="452423"/>
          </a:xfrm>
          <a:prstGeom prst="rect">
            <a:avLst/>
          </a:prstGeom>
        </p:spPr>
      </p:pic>
      <p:pic>
        <p:nvPicPr>
          <p:cNvPr id="19" name="Picture 2" descr="Institut National de la Santé et de la Recherche Médicale | Centre sciences">
            <a:extLst>
              <a:ext uri="{FF2B5EF4-FFF2-40B4-BE49-F238E27FC236}">
                <a16:creationId xmlns:a16="http://schemas.microsoft.com/office/drawing/2014/main" id="{77C3D926-1E72-D7F9-4BAA-B7FC82A8B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351" y="4436990"/>
            <a:ext cx="1251698" cy="6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ome">
            <a:extLst>
              <a:ext uri="{FF2B5EF4-FFF2-40B4-BE49-F238E27FC236}">
                <a16:creationId xmlns:a16="http://schemas.microsoft.com/office/drawing/2014/main" id="{2C136013-B7E0-68EE-D712-553880261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646" y="4583968"/>
            <a:ext cx="1159456" cy="31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099C4C8-C069-EA8E-0900-390BC993BF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1644" y="285094"/>
            <a:ext cx="9011908" cy="177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13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BFCC6-4B1F-DC20-BED2-A511E8EB4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A1AAF96-3649-DDD8-F1DA-951251248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44EB53-B940-F1B9-0C52-1E00C5E64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774" y="1803966"/>
            <a:ext cx="6315075" cy="3749027"/>
          </a:xfrm>
          <a:prstGeom prst="rect">
            <a:avLst/>
          </a:prstGeom>
        </p:spPr>
      </p:pic>
      <p:sp>
        <p:nvSpPr>
          <p:cNvPr id="19" name="TextBox 95">
            <a:extLst>
              <a:ext uri="{FF2B5EF4-FFF2-40B4-BE49-F238E27FC236}">
                <a16:creationId xmlns:a16="http://schemas.microsoft.com/office/drawing/2014/main" id="{1FC5A418-B4AF-AF20-054B-5EC8670C2390}"/>
              </a:ext>
            </a:extLst>
          </p:cNvPr>
          <p:cNvSpPr txBox="1"/>
          <p:nvPr/>
        </p:nvSpPr>
        <p:spPr>
          <a:xfrm>
            <a:off x="269368" y="1798636"/>
            <a:ext cx="6183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Caractériser l’impact de FLASH/SFRT sur T-</a:t>
            </a:r>
            <a:r>
              <a:rPr lang="fr-FR" sz="1600" dirty="0" err="1"/>
              <a:t>cell</a:t>
            </a:r>
            <a:endParaRPr lang="fr-FR" sz="1600" dirty="0"/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endParaRPr lang="fr-FR" sz="1600" dirty="0"/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Liens tumeurs/T-Cell après irradiation FLASH/SFRT</a:t>
            </a:r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endParaRPr lang="fr-FR" sz="1600" dirty="0"/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Modèles mathématiques avec données biologiques </a:t>
            </a:r>
            <a:br>
              <a:rPr lang="fr-FR" sz="1600" dirty="0"/>
            </a:br>
            <a:r>
              <a:rPr lang="fr-FR" sz="1600" dirty="0"/>
              <a:t>pour optimiser FLASH/SFRT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2AB6EE-13A6-3FF6-A658-3782D2BB470C}"/>
              </a:ext>
            </a:extLst>
          </p:cNvPr>
          <p:cNvSpPr txBox="1"/>
          <p:nvPr/>
        </p:nvSpPr>
        <p:spPr>
          <a:xfrm>
            <a:off x="193891" y="1347049"/>
            <a:ext cx="2225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EA88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Objectifs du projet </a:t>
            </a:r>
          </a:p>
        </p:txBody>
      </p:sp>
      <p:sp>
        <p:nvSpPr>
          <p:cNvPr id="22" name="Text 0">
            <a:extLst>
              <a:ext uri="{FF2B5EF4-FFF2-40B4-BE49-F238E27FC236}">
                <a16:creationId xmlns:a16="http://schemas.microsoft.com/office/drawing/2014/main" id="{667D6E69-E92D-BD4C-B25F-0C43D50EC227}"/>
              </a:ext>
            </a:extLst>
          </p:cNvPr>
          <p:cNvSpPr/>
          <p:nvPr/>
        </p:nvSpPr>
        <p:spPr>
          <a:xfrm>
            <a:off x="438912" y="699308"/>
            <a:ext cx="130576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US" sz="24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IRTCell</a:t>
            </a:r>
            <a:r>
              <a:rPr lang="en-US" sz="24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: T-cell responses to FLASH and spatially fractioned radiotherapy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05B69E3-164B-5E48-BAFF-33054B3C4362}"/>
              </a:ext>
            </a:extLst>
          </p:cNvPr>
          <p:cNvSpPr txBox="1"/>
          <p:nvPr/>
        </p:nvSpPr>
        <p:spPr>
          <a:xfrm>
            <a:off x="120739" y="3830277"/>
            <a:ext cx="2713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EA88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4 Work Packages (WP)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843C241-A405-43BA-9609-25E1344AF9D8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A501AEE5-D467-4BB9-A63C-ACC29E658730}"/>
              </a:ext>
            </a:extLst>
          </p:cNvPr>
          <p:cNvSpPr/>
          <p:nvPr/>
        </p:nvSpPr>
        <p:spPr>
          <a:xfrm flipV="1">
            <a:off x="542925" y="1263269"/>
            <a:ext cx="9877425" cy="0"/>
          </a:xfrm>
          <a:prstGeom prst="line">
            <a:avLst/>
          </a:prstGeom>
          <a:noFill/>
          <a:ln w="19050">
            <a:solidFill>
              <a:srgbClr val="E07020"/>
            </a:solidFill>
            <a:prstDash val="solid"/>
          </a:ln>
        </p:spPr>
      </p:sp>
      <p:sp>
        <p:nvSpPr>
          <p:cNvPr id="30" name="Shape 15">
            <a:extLst>
              <a:ext uri="{FF2B5EF4-FFF2-40B4-BE49-F238E27FC236}">
                <a16:creationId xmlns:a16="http://schemas.microsoft.com/office/drawing/2014/main" id="{3259E1DB-AF9F-4621-9D29-3008F835B8F8}"/>
              </a:ext>
            </a:extLst>
          </p:cNvPr>
          <p:cNvSpPr/>
          <p:nvPr/>
        </p:nvSpPr>
        <p:spPr>
          <a:xfrm>
            <a:off x="120739" y="4437425"/>
            <a:ext cx="5546923" cy="457200"/>
          </a:xfrm>
          <a:prstGeom prst="roundRect">
            <a:avLst>
              <a:gd name="adj" fmla="val 10000"/>
            </a:avLst>
          </a:prstGeom>
          <a:solidFill>
            <a:srgbClr val="F5C518"/>
          </a:solidFill>
          <a:ln w="12700">
            <a:solidFill>
              <a:srgbClr val="C8A000"/>
            </a:solidFill>
            <a:prstDash val="solid"/>
          </a:ln>
        </p:spPr>
      </p:sp>
      <p:sp>
        <p:nvSpPr>
          <p:cNvPr id="31" name="Text 16">
            <a:extLst>
              <a:ext uri="{FF2B5EF4-FFF2-40B4-BE49-F238E27FC236}">
                <a16:creationId xmlns:a16="http://schemas.microsoft.com/office/drawing/2014/main" id="{1F72C5B5-7587-41BE-9B8F-6FF8A4E86FF0}"/>
              </a:ext>
            </a:extLst>
          </p:cNvPr>
          <p:cNvSpPr/>
          <p:nvPr/>
        </p:nvSpPr>
        <p:spPr>
          <a:xfrm>
            <a:off x="193892" y="4455713"/>
            <a:ext cx="547377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 1: Live cell imaging systems coupled to X-ray and proton sources</a:t>
            </a:r>
            <a:endParaRPr lang="en-US" sz="1400" dirty="0"/>
          </a:p>
        </p:txBody>
      </p:sp>
      <p:sp>
        <p:nvSpPr>
          <p:cNvPr id="32" name="Shape 17">
            <a:extLst>
              <a:ext uri="{FF2B5EF4-FFF2-40B4-BE49-F238E27FC236}">
                <a16:creationId xmlns:a16="http://schemas.microsoft.com/office/drawing/2014/main" id="{1C9AFDD9-B236-40C0-BBDB-BA2777D9E3BA}"/>
              </a:ext>
            </a:extLst>
          </p:cNvPr>
          <p:cNvSpPr/>
          <p:nvPr/>
        </p:nvSpPr>
        <p:spPr>
          <a:xfrm>
            <a:off x="120740" y="4986065"/>
            <a:ext cx="5546922" cy="457200"/>
          </a:xfrm>
          <a:prstGeom prst="roundRect">
            <a:avLst>
              <a:gd name="adj" fmla="val 10000"/>
            </a:avLst>
          </a:prstGeom>
          <a:solidFill>
            <a:srgbClr val="E05020"/>
          </a:solidFill>
          <a:ln w="12700">
            <a:solidFill>
              <a:srgbClr val="C03000"/>
            </a:solidFill>
            <a:prstDash val="solid"/>
          </a:ln>
        </p:spPr>
      </p:sp>
      <p:sp>
        <p:nvSpPr>
          <p:cNvPr id="33" name="Text 18">
            <a:extLst>
              <a:ext uri="{FF2B5EF4-FFF2-40B4-BE49-F238E27FC236}">
                <a16:creationId xmlns:a16="http://schemas.microsoft.com/office/drawing/2014/main" id="{05C9AE3C-39F7-4240-804F-5E714CCE1885}"/>
              </a:ext>
            </a:extLst>
          </p:cNvPr>
          <p:cNvSpPr/>
          <p:nvPr/>
        </p:nvSpPr>
        <p:spPr>
          <a:xfrm>
            <a:off x="193891" y="5004353"/>
            <a:ext cx="504552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WP2: T-cell and cancer cell outcomes in (FLASH) SFRT models</a:t>
            </a:r>
            <a:endParaRPr lang="en-US" sz="1400" dirty="0"/>
          </a:p>
        </p:txBody>
      </p:sp>
      <p:sp>
        <p:nvSpPr>
          <p:cNvPr id="34" name="Shape 19">
            <a:extLst>
              <a:ext uri="{FF2B5EF4-FFF2-40B4-BE49-F238E27FC236}">
                <a16:creationId xmlns:a16="http://schemas.microsoft.com/office/drawing/2014/main" id="{78BAF332-F7C1-40B2-A264-629D246A8FB4}"/>
              </a:ext>
            </a:extLst>
          </p:cNvPr>
          <p:cNvSpPr/>
          <p:nvPr/>
        </p:nvSpPr>
        <p:spPr>
          <a:xfrm>
            <a:off x="120740" y="5534705"/>
            <a:ext cx="5546922" cy="457200"/>
          </a:xfrm>
          <a:prstGeom prst="roundRect">
            <a:avLst>
              <a:gd name="adj" fmla="val 10000"/>
            </a:avLst>
          </a:prstGeom>
          <a:solidFill>
            <a:srgbClr val="A01030"/>
          </a:solidFill>
          <a:ln w="12700">
            <a:solidFill>
              <a:srgbClr val="800020"/>
            </a:solidFill>
            <a:prstDash val="solid"/>
          </a:ln>
        </p:spPr>
      </p:sp>
      <p:sp>
        <p:nvSpPr>
          <p:cNvPr id="35" name="Text 20">
            <a:extLst>
              <a:ext uri="{FF2B5EF4-FFF2-40B4-BE49-F238E27FC236}">
                <a16:creationId xmlns:a16="http://schemas.microsoft.com/office/drawing/2014/main" id="{6E0769DE-1FD2-496D-9C6A-D7699F8BCFE4}"/>
              </a:ext>
            </a:extLst>
          </p:cNvPr>
          <p:cNvSpPr/>
          <p:nvPr/>
        </p:nvSpPr>
        <p:spPr>
          <a:xfrm>
            <a:off x="193892" y="5552993"/>
            <a:ext cx="4882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WP3: Optimization of SFRT with mathematical models</a:t>
            </a:r>
            <a:endParaRPr lang="en-US" sz="1400" dirty="0"/>
          </a:p>
        </p:txBody>
      </p:sp>
      <p:sp>
        <p:nvSpPr>
          <p:cNvPr id="36" name="Shape 21">
            <a:extLst>
              <a:ext uri="{FF2B5EF4-FFF2-40B4-BE49-F238E27FC236}">
                <a16:creationId xmlns:a16="http://schemas.microsoft.com/office/drawing/2014/main" id="{C7D94791-EAA6-4DE8-A0C8-0AD8D4B7E95A}"/>
              </a:ext>
            </a:extLst>
          </p:cNvPr>
          <p:cNvSpPr/>
          <p:nvPr/>
        </p:nvSpPr>
        <p:spPr>
          <a:xfrm>
            <a:off x="120740" y="6083345"/>
            <a:ext cx="5546922" cy="457200"/>
          </a:xfrm>
          <a:prstGeom prst="roundRect">
            <a:avLst>
              <a:gd name="adj" fmla="val 10000"/>
            </a:avLst>
          </a:prstGeom>
          <a:solidFill>
            <a:srgbClr val="2C1E50"/>
          </a:solidFill>
          <a:ln w="12700">
            <a:solidFill>
              <a:srgbClr val="1A1030"/>
            </a:solidFill>
            <a:prstDash val="solid"/>
          </a:ln>
        </p:spPr>
      </p:sp>
      <p:sp>
        <p:nvSpPr>
          <p:cNvPr id="37" name="Text 22">
            <a:extLst>
              <a:ext uri="{FF2B5EF4-FFF2-40B4-BE49-F238E27FC236}">
                <a16:creationId xmlns:a16="http://schemas.microsoft.com/office/drawing/2014/main" id="{B477EF63-D783-426F-8B47-5565B18A755E}"/>
              </a:ext>
            </a:extLst>
          </p:cNvPr>
          <p:cNvSpPr/>
          <p:nvPr/>
        </p:nvSpPr>
        <p:spPr>
          <a:xfrm>
            <a:off x="193892" y="6101633"/>
            <a:ext cx="4882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WP4: Immunological phenotypes following (FLASH) SFRT in a mouse melanoma model</a:t>
            </a:r>
            <a:endParaRPr lang="en-US" sz="1400" dirty="0"/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DBFC610F-AFF2-939E-1D6A-59291F9BE79B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F6FA6864-0A13-717C-FA0B-240BF1814283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4D22E71C-127B-E569-B1E2-27558B0C9843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AA944D84-1EA9-351A-9521-33C74CEF0238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693721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BFCC6-4B1F-DC20-BED2-A511E8EB4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A1AAF96-3649-DDD8-F1DA-951251248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44EB53-B940-F1B9-0C52-1E00C5E64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774" y="1803966"/>
            <a:ext cx="6315075" cy="3749027"/>
          </a:xfrm>
          <a:prstGeom prst="rect">
            <a:avLst/>
          </a:prstGeom>
        </p:spPr>
      </p:pic>
      <p:sp>
        <p:nvSpPr>
          <p:cNvPr id="19" name="TextBox 95">
            <a:extLst>
              <a:ext uri="{FF2B5EF4-FFF2-40B4-BE49-F238E27FC236}">
                <a16:creationId xmlns:a16="http://schemas.microsoft.com/office/drawing/2014/main" id="{1FC5A418-B4AF-AF20-054B-5EC8670C2390}"/>
              </a:ext>
            </a:extLst>
          </p:cNvPr>
          <p:cNvSpPr txBox="1"/>
          <p:nvPr/>
        </p:nvSpPr>
        <p:spPr>
          <a:xfrm>
            <a:off x="269368" y="1798636"/>
            <a:ext cx="6183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Caractériser l’impact de FLASH/SFRT sur T-</a:t>
            </a:r>
            <a:r>
              <a:rPr lang="fr-FR" sz="1600" dirty="0" err="1"/>
              <a:t>cell</a:t>
            </a:r>
            <a:endParaRPr lang="fr-FR" sz="1600" dirty="0"/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endParaRPr lang="fr-FR" sz="1600" dirty="0"/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Liens tumeurs/T-Cell après irradiation FLASH/SFRT</a:t>
            </a:r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endParaRPr lang="fr-FR" sz="1600" dirty="0"/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Modèles mathématiques avec données biologiques </a:t>
            </a:r>
            <a:br>
              <a:rPr lang="fr-FR" sz="1600" dirty="0"/>
            </a:br>
            <a:r>
              <a:rPr lang="fr-FR" sz="1600" dirty="0"/>
              <a:t>pour optimiser FLASH/SFRT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2AB6EE-13A6-3FF6-A658-3782D2BB470C}"/>
              </a:ext>
            </a:extLst>
          </p:cNvPr>
          <p:cNvSpPr txBox="1"/>
          <p:nvPr/>
        </p:nvSpPr>
        <p:spPr>
          <a:xfrm>
            <a:off x="193891" y="1347049"/>
            <a:ext cx="2225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EA88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Objectifs du projet </a:t>
            </a:r>
          </a:p>
        </p:txBody>
      </p:sp>
      <p:sp>
        <p:nvSpPr>
          <p:cNvPr id="22" name="Text 0">
            <a:extLst>
              <a:ext uri="{FF2B5EF4-FFF2-40B4-BE49-F238E27FC236}">
                <a16:creationId xmlns:a16="http://schemas.microsoft.com/office/drawing/2014/main" id="{667D6E69-E92D-BD4C-B25F-0C43D50EC227}"/>
              </a:ext>
            </a:extLst>
          </p:cNvPr>
          <p:cNvSpPr/>
          <p:nvPr/>
        </p:nvSpPr>
        <p:spPr>
          <a:xfrm>
            <a:off x="438912" y="699308"/>
            <a:ext cx="130576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US" sz="24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IRTCell</a:t>
            </a:r>
            <a:r>
              <a:rPr lang="en-US" sz="24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: T-cell responses to FLASH and spatially fractioned radiotherapy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05B69E3-164B-5E48-BAFF-33054B3C4362}"/>
              </a:ext>
            </a:extLst>
          </p:cNvPr>
          <p:cNvSpPr txBox="1"/>
          <p:nvPr/>
        </p:nvSpPr>
        <p:spPr>
          <a:xfrm>
            <a:off x="120739" y="3830277"/>
            <a:ext cx="2713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EA88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4 Work Packages (WP)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46AABA-266A-1702-055B-4789FC94BC3A}"/>
              </a:ext>
            </a:extLst>
          </p:cNvPr>
          <p:cNvSpPr/>
          <p:nvPr/>
        </p:nvSpPr>
        <p:spPr>
          <a:xfrm>
            <a:off x="5874334" y="2493177"/>
            <a:ext cx="2186787" cy="354867"/>
          </a:xfrm>
          <a:prstGeom prst="rect">
            <a:avLst/>
          </a:prstGeom>
          <a:noFill/>
          <a:ln w="28575">
            <a:solidFill>
              <a:srgbClr val="D0392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843C241-A405-43BA-9609-25E1344AF9D8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A501AEE5-D467-4BB9-A63C-ACC29E658730}"/>
              </a:ext>
            </a:extLst>
          </p:cNvPr>
          <p:cNvSpPr/>
          <p:nvPr/>
        </p:nvSpPr>
        <p:spPr>
          <a:xfrm flipV="1">
            <a:off x="542925" y="1263269"/>
            <a:ext cx="9877425" cy="0"/>
          </a:xfrm>
          <a:prstGeom prst="line">
            <a:avLst/>
          </a:prstGeom>
          <a:noFill/>
          <a:ln w="19050">
            <a:solidFill>
              <a:srgbClr val="E07020"/>
            </a:solidFill>
            <a:prstDash val="solid"/>
          </a:ln>
        </p:spPr>
      </p:sp>
      <p:sp>
        <p:nvSpPr>
          <p:cNvPr id="30" name="Shape 15">
            <a:extLst>
              <a:ext uri="{FF2B5EF4-FFF2-40B4-BE49-F238E27FC236}">
                <a16:creationId xmlns:a16="http://schemas.microsoft.com/office/drawing/2014/main" id="{3259E1DB-AF9F-4621-9D29-3008F835B8F8}"/>
              </a:ext>
            </a:extLst>
          </p:cNvPr>
          <p:cNvSpPr/>
          <p:nvPr/>
        </p:nvSpPr>
        <p:spPr>
          <a:xfrm>
            <a:off x="120739" y="4437425"/>
            <a:ext cx="5546923" cy="457200"/>
          </a:xfrm>
          <a:prstGeom prst="roundRect">
            <a:avLst>
              <a:gd name="adj" fmla="val 10000"/>
            </a:avLst>
          </a:prstGeom>
          <a:solidFill>
            <a:srgbClr val="F5C518"/>
          </a:solidFill>
          <a:ln w="12700">
            <a:solidFill>
              <a:srgbClr val="C8A000"/>
            </a:solidFill>
            <a:prstDash val="solid"/>
          </a:ln>
        </p:spPr>
      </p:sp>
      <p:sp>
        <p:nvSpPr>
          <p:cNvPr id="31" name="Text 16">
            <a:extLst>
              <a:ext uri="{FF2B5EF4-FFF2-40B4-BE49-F238E27FC236}">
                <a16:creationId xmlns:a16="http://schemas.microsoft.com/office/drawing/2014/main" id="{1F72C5B5-7587-41BE-9B8F-6FF8A4E86FF0}"/>
              </a:ext>
            </a:extLst>
          </p:cNvPr>
          <p:cNvSpPr/>
          <p:nvPr/>
        </p:nvSpPr>
        <p:spPr>
          <a:xfrm>
            <a:off x="193892" y="4455713"/>
            <a:ext cx="547377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 1: Live cell imaging systems coupled to X-ray and proton sources</a:t>
            </a:r>
            <a:endParaRPr lang="en-US" sz="1400" dirty="0"/>
          </a:p>
        </p:txBody>
      </p:sp>
      <p:sp>
        <p:nvSpPr>
          <p:cNvPr id="32" name="Shape 17">
            <a:extLst>
              <a:ext uri="{FF2B5EF4-FFF2-40B4-BE49-F238E27FC236}">
                <a16:creationId xmlns:a16="http://schemas.microsoft.com/office/drawing/2014/main" id="{1C9AFDD9-B236-40C0-BBDB-BA2777D9E3BA}"/>
              </a:ext>
            </a:extLst>
          </p:cNvPr>
          <p:cNvSpPr/>
          <p:nvPr/>
        </p:nvSpPr>
        <p:spPr>
          <a:xfrm>
            <a:off x="120740" y="4986065"/>
            <a:ext cx="5546922" cy="457200"/>
          </a:xfrm>
          <a:prstGeom prst="roundRect">
            <a:avLst>
              <a:gd name="adj" fmla="val 10000"/>
            </a:avLst>
          </a:prstGeom>
          <a:solidFill>
            <a:srgbClr val="E05020"/>
          </a:solidFill>
          <a:ln w="12700">
            <a:solidFill>
              <a:srgbClr val="C03000"/>
            </a:solidFill>
            <a:prstDash val="solid"/>
          </a:ln>
        </p:spPr>
      </p:sp>
      <p:sp>
        <p:nvSpPr>
          <p:cNvPr id="33" name="Text 18">
            <a:extLst>
              <a:ext uri="{FF2B5EF4-FFF2-40B4-BE49-F238E27FC236}">
                <a16:creationId xmlns:a16="http://schemas.microsoft.com/office/drawing/2014/main" id="{05C9AE3C-39F7-4240-804F-5E714CCE1885}"/>
              </a:ext>
            </a:extLst>
          </p:cNvPr>
          <p:cNvSpPr/>
          <p:nvPr/>
        </p:nvSpPr>
        <p:spPr>
          <a:xfrm>
            <a:off x="193891" y="5004353"/>
            <a:ext cx="504552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WP2: T-cell and cancer cell outcomes in (FLASH) SFRT models</a:t>
            </a:r>
            <a:endParaRPr lang="en-US" sz="1400" dirty="0"/>
          </a:p>
        </p:txBody>
      </p:sp>
      <p:sp>
        <p:nvSpPr>
          <p:cNvPr id="34" name="Shape 19">
            <a:extLst>
              <a:ext uri="{FF2B5EF4-FFF2-40B4-BE49-F238E27FC236}">
                <a16:creationId xmlns:a16="http://schemas.microsoft.com/office/drawing/2014/main" id="{78BAF332-F7C1-40B2-A264-629D246A8FB4}"/>
              </a:ext>
            </a:extLst>
          </p:cNvPr>
          <p:cNvSpPr/>
          <p:nvPr/>
        </p:nvSpPr>
        <p:spPr>
          <a:xfrm>
            <a:off x="120740" y="5534705"/>
            <a:ext cx="5546922" cy="457200"/>
          </a:xfrm>
          <a:prstGeom prst="roundRect">
            <a:avLst>
              <a:gd name="adj" fmla="val 10000"/>
            </a:avLst>
          </a:prstGeom>
          <a:solidFill>
            <a:srgbClr val="A01030"/>
          </a:solidFill>
          <a:ln w="12700">
            <a:solidFill>
              <a:srgbClr val="800020"/>
            </a:solidFill>
            <a:prstDash val="solid"/>
          </a:ln>
        </p:spPr>
      </p:sp>
      <p:sp>
        <p:nvSpPr>
          <p:cNvPr id="35" name="Text 20">
            <a:extLst>
              <a:ext uri="{FF2B5EF4-FFF2-40B4-BE49-F238E27FC236}">
                <a16:creationId xmlns:a16="http://schemas.microsoft.com/office/drawing/2014/main" id="{6E0769DE-1FD2-496D-9C6A-D7699F8BCFE4}"/>
              </a:ext>
            </a:extLst>
          </p:cNvPr>
          <p:cNvSpPr/>
          <p:nvPr/>
        </p:nvSpPr>
        <p:spPr>
          <a:xfrm>
            <a:off x="193892" y="5552993"/>
            <a:ext cx="4882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WP3: Optimization of SFRT with mathematical models</a:t>
            </a:r>
            <a:endParaRPr lang="en-US" sz="1400" dirty="0"/>
          </a:p>
        </p:txBody>
      </p:sp>
      <p:sp>
        <p:nvSpPr>
          <p:cNvPr id="36" name="Shape 21">
            <a:extLst>
              <a:ext uri="{FF2B5EF4-FFF2-40B4-BE49-F238E27FC236}">
                <a16:creationId xmlns:a16="http://schemas.microsoft.com/office/drawing/2014/main" id="{C7D94791-EAA6-4DE8-A0C8-0AD8D4B7E95A}"/>
              </a:ext>
            </a:extLst>
          </p:cNvPr>
          <p:cNvSpPr/>
          <p:nvPr/>
        </p:nvSpPr>
        <p:spPr>
          <a:xfrm>
            <a:off x="120740" y="6083345"/>
            <a:ext cx="5546922" cy="457200"/>
          </a:xfrm>
          <a:prstGeom prst="roundRect">
            <a:avLst>
              <a:gd name="adj" fmla="val 10000"/>
            </a:avLst>
          </a:prstGeom>
          <a:solidFill>
            <a:srgbClr val="2C1E50"/>
          </a:solidFill>
          <a:ln w="12700">
            <a:solidFill>
              <a:srgbClr val="1A1030"/>
            </a:solidFill>
            <a:prstDash val="solid"/>
          </a:ln>
        </p:spPr>
      </p:sp>
      <p:sp>
        <p:nvSpPr>
          <p:cNvPr id="37" name="Text 22">
            <a:extLst>
              <a:ext uri="{FF2B5EF4-FFF2-40B4-BE49-F238E27FC236}">
                <a16:creationId xmlns:a16="http://schemas.microsoft.com/office/drawing/2014/main" id="{B477EF63-D783-426F-8B47-5565B18A755E}"/>
              </a:ext>
            </a:extLst>
          </p:cNvPr>
          <p:cNvSpPr/>
          <p:nvPr/>
        </p:nvSpPr>
        <p:spPr>
          <a:xfrm>
            <a:off x="193892" y="6101633"/>
            <a:ext cx="4882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WP4: Immunological phenotypes following (FLASH) SFRT in a mouse melanoma model</a:t>
            </a:r>
            <a:endParaRPr lang="en-US" sz="1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E78C523-846A-45A6-8D15-121038FE94B8}"/>
              </a:ext>
            </a:extLst>
          </p:cNvPr>
          <p:cNvSpPr/>
          <p:nvPr/>
        </p:nvSpPr>
        <p:spPr>
          <a:xfrm>
            <a:off x="6726" y="4486770"/>
            <a:ext cx="5774948" cy="354867"/>
          </a:xfrm>
          <a:prstGeom prst="rect">
            <a:avLst/>
          </a:prstGeom>
          <a:noFill/>
          <a:ln w="28575">
            <a:solidFill>
              <a:srgbClr val="D0392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49A0AFC0-1F6B-FE49-E87F-AD6907866512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163221E5-A280-6E27-757F-745D594998FC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EB1C16E1-4331-DB0C-D2B8-D4419612AC5D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2" name="TextBox 24">
            <a:extLst>
              <a:ext uri="{FF2B5EF4-FFF2-40B4-BE49-F238E27FC236}">
                <a16:creationId xmlns:a16="http://schemas.microsoft.com/office/drawing/2014/main" id="{80B4B4D5-A433-749A-62E4-D757B8E67E08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1076930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6DAA2-073B-BE3C-D2F0-2C66B20C0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à coins arrondis 42">
            <a:extLst>
              <a:ext uri="{FF2B5EF4-FFF2-40B4-BE49-F238E27FC236}">
                <a16:creationId xmlns:a16="http://schemas.microsoft.com/office/drawing/2014/main" id="{4D68163D-8E18-94AE-8DCB-E9D69FE3896C}"/>
              </a:ext>
            </a:extLst>
          </p:cNvPr>
          <p:cNvSpPr/>
          <p:nvPr/>
        </p:nvSpPr>
        <p:spPr>
          <a:xfrm>
            <a:off x="206338" y="1195308"/>
            <a:ext cx="5597128" cy="54976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A880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CBB7ECB-FF53-8667-8D9B-11AB2C33A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18B7DAC-8672-8D35-94C6-14CD4F7E740B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29" name="TextBox 24">
            <a:extLst>
              <a:ext uri="{FF2B5EF4-FFF2-40B4-BE49-F238E27FC236}">
                <a16:creationId xmlns:a16="http://schemas.microsoft.com/office/drawing/2014/main" id="{2B34463E-648E-96A1-72D4-6594F9C5C3EE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94B4DDE-3A90-989A-776E-C0DE54ED4DC4}"/>
              </a:ext>
            </a:extLst>
          </p:cNvPr>
          <p:cNvSpPr txBox="1"/>
          <p:nvPr/>
        </p:nvSpPr>
        <p:spPr>
          <a:xfrm>
            <a:off x="1257746" y="653416"/>
            <a:ext cx="9641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</a:t>
            </a:r>
            <a:r>
              <a:rPr lang="fr-FR" b="1" dirty="0">
                <a:solidFill>
                  <a:srgbClr val="EB99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/>
              <a:t>: Mettre en place des plateformes permettant l’imagerie en temps réel en SFRT RX et protons</a:t>
            </a:r>
          </a:p>
        </p:txBody>
      </p:sp>
      <p:pic>
        <p:nvPicPr>
          <p:cNvPr id="30" name="Image 29" descr="Une image contenant machine, Instrument scientifique, Équipement médical, microscope&#10;&#10;Le contenu généré par l’IA peut être incorrect.">
            <a:extLst>
              <a:ext uri="{FF2B5EF4-FFF2-40B4-BE49-F238E27FC236}">
                <a16:creationId xmlns:a16="http://schemas.microsoft.com/office/drawing/2014/main" id="{658F4308-F41B-D95E-894F-713A08C22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34" y="2337318"/>
            <a:ext cx="1962424" cy="2286319"/>
          </a:xfrm>
          <a:prstGeom prst="rect">
            <a:avLst/>
          </a:prstGeom>
        </p:spPr>
      </p:pic>
      <p:pic>
        <p:nvPicPr>
          <p:cNvPr id="31" name="Image 30" descr="Une image contenant texte, instrument de mesure rigide, règle, nombre&#10;&#10;Le contenu généré par l’IA peut être incorrect.">
            <a:extLst>
              <a:ext uri="{FF2B5EF4-FFF2-40B4-BE49-F238E27FC236}">
                <a16:creationId xmlns:a16="http://schemas.microsoft.com/office/drawing/2014/main" id="{7D2D9B7B-99C0-D079-C811-3EB9636E5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82" y="4828920"/>
            <a:ext cx="4532139" cy="1703071"/>
          </a:xfrm>
          <a:prstGeom prst="rect">
            <a:avLst/>
          </a:prstGeom>
        </p:spPr>
      </p:pic>
      <p:sp>
        <p:nvSpPr>
          <p:cNvPr id="34" name="ZoneTexte 20">
            <a:extLst>
              <a:ext uri="{FF2B5EF4-FFF2-40B4-BE49-F238E27FC236}">
                <a16:creationId xmlns:a16="http://schemas.microsoft.com/office/drawing/2014/main" id="{B7832AE5-D72D-7709-D53A-D9B68AA1D2AA}"/>
              </a:ext>
            </a:extLst>
          </p:cNvPr>
          <p:cNvSpPr txBox="1"/>
          <p:nvPr/>
        </p:nvSpPr>
        <p:spPr>
          <a:xfrm>
            <a:off x="695182" y="1824258"/>
            <a:ext cx="173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MiniX</a:t>
            </a:r>
            <a:r>
              <a:rPr lang="en-US" sz="1400" noProof="0" dirty="0"/>
              <a:t> (50kV, </a:t>
            </a:r>
            <a:r>
              <a:rPr lang="en-US" sz="1400" noProof="0" dirty="0" err="1"/>
              <a:t>amptek</a:t>
            </a:r>
            <a:r>
              <a:rPr lang="en-US" sz="1400" noProof="0" dirty="0"/>
              <a:t>) </a:t>
            </a:r>
          </a:p>
        </p:txBody>
      </p:sp>
      <p:sp>
        <p:nvSpPr>
          <p:cNvPr id="35" name="ZoneTexte 21">
            <a:extLst>
              <a:ext uri="{FF2B5EF4-FFF2-40B4-BE49-F238E27FC236}">
                <a16:creationId xmlns:a16="http://schemas.microsoft.com/office/drawing/2014/main" id="{70665FAA-D79E-29E2-2D8C-D8DEA68BF600}"/>
              </a:ext>
            </a:extLst>
          </p:cNvPr>
          <p:cNvSpPr txBox="1"/>
          <p:nvPr/>
        </p:nvSpPr>
        <p:spPr>
          <a:xfrm>
            <a:off x="2520750" y="1759048"/>
            <a:ext cx="3253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Imagerie</a:t>
            </a:r>
            <a:r>
              <a:rPr lang="en-US" sz="1400" noProof="0" dirty="0"/>
              <a:t> </a:t>
            </a:r>
            <a:r>
              <a:rPr lang="en-US" sz="1400" noProof="0" dirty="0" err="1"/>
              <a:t>cellulaire</a:t>
            </a:r>
            <a:r>
              <a:rPr lang="en-US" sz="1400" noProof="0" dirty="0"/>
              <a:t> </a:t>
            </a:r>
            <a:r>
              <a:rPr lang="en-US" sz="1400" noProof="0" dirty="0" err="1"/>
              <a:t>dynamique</a:t>
            </a:r>
            <a:r>
              <a:rPr lang="en-US" sz="1400" noProof="0" dirty="0"/>
              <a:t> par </a:t>
            </a:r>
            <a:r>
              <a:rPr lang="en-US" sz="1400" noProof="0" dirty="0" err="1"/>
              <a:t>microscopie</a:t>
            </a:r>
            <a:r>
              <a:rPr lang="en-US" sz="1400" noProof="0" dirty="0"/>
              <a:t> </a:t>
            </a:r>
            <a:r>
              <a:rPr lang="en-US" sz="1400" noProof="0" dirty="0" err="1"/>
              <a:t>fluorescente</a:t>
            </a:r>
            <a:endParaRPr lang="en-US" sz="1400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D45F74-4C09-F399-F659-7C1F6E340743}"/>
              </a:ext>
            </a:extLst>
          </p:cNvPr>
          <p:cNvSpPr txBox="1"/>
          <p:nvPr/>
        </p:nvSpPr>
        <p:spPr>
          <a:xfrm>
            <a:off x="1905402" y="1152316"/>
            <a:ext cx="2242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RX SFRT à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InGenO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56F3E540-D362-879E-DE3C-A3E1DD301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6DDD0FD-E209-4D9F-944C-A1AAEC964774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0227CC3-37DD-4C01-90A8-6985CFB50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125" y="2356935"/>
            <a:ext cx="2570382" cy="239670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543D30-148D-449B-9AA7-5B01774A43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9433" y="2413962"/>
            <a:ext cx="176040" cy="960883"/>
          </a:xfrm>
          <a:prstGeom prst="rect">
            <a:avLst/>
          </a:prstGeom>
        </p:spPr>
      </p:pic>
      <p:sp>
        <p:nvSpPr>
          <p:cNvPr id="7" name="TextBox 24">
            <a:extLst>
              <a:ext uri="{FF2B5EF4-FFF2-40B4-BE49-F238E27FC236}">
                <a16:creationId xmlns:a16="http://schemas.microsoft.com/office/drawing/2014/main" id="{F265840D-D2F3-4A6F-4CF5-3C6C08408EDC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67D6569E-EBFC-4777-0CE3-D538AA7D9179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7D7E766F-D91C-36AE-236D-6344E7728901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A3A03F2D-DCD3-86DA-D72D-665157BE44A2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66191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FD0F0-520C-2E0F-A02C-D54856FC2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42">
            <a:extLst>
              <a:ext uri="{FF2B5EF4-FFF2-40B4-BE49-F238E27FC236}">
                <a16:creationId xmlns:a16="http://schemas.microsoft.com/office/drawing/2014/main" id="{D553B903-0838-D3DD-1690-5382A2B1CC2C}"/>
              </a:ext>
            </a:extLst>
          </p:cNvPr>
          <p:cNvSpPr/>
          <p:nvPr/>
        </p:nvSpPr>
        <p:spPr>
          <a:xfrm>
            <a:off x="6422230" y="1212264"/>
            <a:ext cx="5597128" cy="54976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A880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7" name="Rectangle à coins arrondis 42">
            <a:extLst>
              <a:ext uri="{FF2B5EF4-FFF2-40B4-BE49-F238E27FC236}">
                <a16:creationId xmlns:a16="http://schemas.microsoft.com/office/drawing/2014/main" id="{4B3AFE0A-5D39-8527-0DBB-2FF4435F1E99}"/>
              </a:ext>
            </a:extLst>
          </p:cNvPr>
          <p:cNvSpPr/>
          <p:nvPr/>
        </p:nvSpPr>
        <p:spPr>
          <a:xfrm>
            <a:off x="206338" y="1195308"/>
            <a:ext cx="5597128" cy="54976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A880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F8D51BC-38DB-D1F7-A28E-AB2EF7C79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CC5B86E-E17A-A9C4-1D97-FA34CA4C8076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29" name="TextBox 24">
            <a:extLst>
              <a:ext uri="{FF2B5EF4-FFF2-40B4-BE49-F238E27FC236}">
                <a16:creationId xmlns:a16="http://schemas.microsoft.com/office/drawing/2014/main" id="{CDC6750A-2768-1030-7EF3-D1C6DF563D08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C702E1-4881-2297-1E68-BE0CF2F690FB}"/>
              </a:ext>
            </a:extLst>
          </p:cNvPr>
          <p:cNvSpPr txBox="1"/>
          <p:nvPr/>
        </p:nvSpPr>
        <p:spPr>
          <a:xfrm>
            <a:off x="1257746" y="653416"/>
            <a:ext cx="9641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</a:t>
            </a:r>
            <a:r>
              <a:rPr lang="fr-FR" b="1" dirty="0">
                <a:solidFill>
                  <a:srgbClr val="EB99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/>
              <a:t>: Mettre en place des plateformes permettant l’imagerie en temps réel en SFRT RX et protons</a:t>
            </a:r>
          </a:p>
        </p:txBody>
      </p:sp>
      <p:pic>
        <p:nvPicPr>
          <p:cNvPr id="30" name="Image 29" descr="Une image contenant machine, Instrument scientifique, Équipement médical, microscope&#10;&#10;Le contenu généré par l’IA peut être incorrect.">
            <a:extLst>
              <a:ext uri="{FF2B5EF4-FFF2-40B4-BE49-F238E27FC236}">
                <a16:creationId xmlns:a16="http://schemas.microsoft.com/office/drawing/2014/main" id="{C71594E7-4A80-D30B-4962-4B498915F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34" y="2337318"/>
            <a:ext cx="1962424" cy="2286319"/>
          </a:xfrm>
          <a:prstGeom prst="rect">
            <a:avLst/>
          </a:prstGeom>
        </p:spPr>
      </p:pic>
      <p:pic>
        <p:nvPicPr>
          <p:cNvPr id="31" name="Image 30" descr="Une image contenant texte, instrument de mesure rigide, règle, nombre&#10;&#10;Le contenu généré par l’IA peut être incorrect.">
            <a:extLst>
              <a:ext uri="{FF2B5EF4-FFF2-40B4-BE49-F238E27FC236}">
                <a16:creationId xmlns:a16="http://schemas.microsoft.com/office/drawing/2014/main" id="{4CD069F2-12C3-6E0D-043B-621EA70AE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82" y="4828920"/>
            <a:ext cx="4532139" cy="1703071"/>
          </a:xfrm>
          <a:prstGeom prst="rect">
            <a:avLst/>
          </a:prstGeom>
        </p:spPr>
      </p:pic>
      <p:sp>
        <p:nvSpPr>
          <p:cNvPr id="34" name="ZoneTexte 20">
            <a:extLst>
              <a:ext uri="{FF2B5EF4-FFF2-40B4-BE49-F238E27FC236}">
                <a16:creationId xmlns:a16="http://schemas.microsoft.com/office/drawing/2014/main" id="{DEF96CE7-689C-70BB-CC51-F0753A1BF763}"/>
              </a:ext>
            </a:extLst>
          </p:cNvPr>
          <p:cNvSpPr txBox="1"/>
          <p:nvPr/>
        </p:nvSpPr>
        <p:spPr>
          <a:xfrm>
            <a:off x="695182" y="1824258"/>
            <a:ext cx="173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MiniX</a:t>
            </a:r>
            <a:r>
              <a:rPr lang="en-US" sz="1400" noProof="0" dirty="0"/>
              <a:t> (50kV, </a:t>
            </a:r>
            <a:r>
              <a:rPr lang="en-US" sz="1400" noProof="0" dirty="0" err="1"/>
              <a:t>amptek</a:t>
            </a:r>
            <a:r>
              <a:rPr lang="en-US" sz="1400" noProof="0" dirty="0"/>
              <a:t>) </a:t>
            </a:r>
          </a:p>
        </p:txBody>
      </p:sp>
      <p:sp>
        <p:nvSpPr>
          <p:cNvPr id="35" name="ZoneTexte 21">
            <a:extLst>
              <a:ext uri="{FF2B5EF4-FFF2-40B4-BE49-F238E27FC236}">
                <a16:creationId xmlns:a16="http://schemas.microsoft.com/office/drawing/2014/main" id="{94F267A4-1A94-C3FF-8499-070312A6469F}"/>
              </a:ext>
            </a:extLst>
          </p:cNvPr>
          <p:cNvSpPr txBox="1"/>
          <p:nvPr/>
        </p:nvSpPr>
        <p:spPr>
          <a:xfrm>
            <a:off x="2520750" y="1759048"/>
            <a:ext cx="3253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Imagerie</a:t>
            </a:r>
            <a:r>
              <a:rPr lang="en-US" sz="1400" noProof="0" dirty="0"/>
              <a:t> </a:t>
            </a:r>
            <a:r>
              <a:rPr lang="en-US" sz="1400" noProof="0" dirty="0" err="1"/>
              <a:t>cellulaire</a:t>
            </a:r>
            <a:r>
              <a:rPr lang="en-US" sz="1400" noProof="0" dirty="0"/>
              <a:t> </a:t>
            </a:r>
            <a:r>
              <a:rPr lang="en-US" sz="1400" noProof="0" dirty="0" err="1"/>
              <a:t>dynamique</a:t>
            </a:r>
            <a:r>
              <a:rPr lang="en-US" sz="1400" noProof="0" dirty="0"/>
              <a:t> par </a:t>
            </a:r>
            <a:r>
              <a:rPr lang="en-US" sz="1400" noProof="0" dirty="0" err="1"/>
              <a:t>microscopie</a:t>
            </a:r>
            <a:r>
              <a:rPr lang="en-US" sz="1400" noProof="0" dirty="0"/>
              <a:t> </a:t>
            </a:r>
            <a:r>
              <a:rPr lang="en-US" sz="1400" noProof="0" dirty="0" err="1"/>
              <a:t>fluorescente</a:t>
            </a:r>
            <a:endParaRPr lang="en-US" sz="1400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14AAC1-A5A2-FC8E-682C-5A940E776742}"/>
              </a:ext>
            </a:extLst>
          </p:cNvPr>
          <p:cNvSpPr txBox="1"/>
          <p:nvPr/>
        </p:nvSpPr>
        <p:spPr>
          <a:xfrm>
            <a:off x="1905402" y="1152316"/>
            <a:ext cx="2242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RX SFRT à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InGenO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6F3BB301-14F7-388D-8605-5F4BA629B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9F62A77A-E4E0-E494-D55D-978D9A2B4892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760E9A9-B40C-746E-B1B5-427718488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125" y="2356935"/>
            <a:ext cx="2570382" cy="239670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3158FC1-DEFF-1BBC-0CD9-CFD8917351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9433" y="2413962"/>
            <a:ext cx="176040" cy="960883"/>
          </a:xfrm>
          <a:prstGeom prst="rect">
            <a:avLst/>
          </a:prstGeom>
        </p:spPr>
      </p:pic>
      <p:pic>
        <p:nvPicPr>
          <p:cNvPr id="7" name="Image 6" descr="Une image contenant câble, fils électriques, Appareils électroniques, intérieur&#10;&#10;Le contenu généré par l’IA peut être incorrect.">
            <a:extLst>
              <a:ext uri="{FF2B5EF4-FFF2-40B4-BE49-F238E27FC236}">
                <a16:creationId xmlns:a16="http://schemas.microsoft.com/office/drawing/2014/main" id="{EB716B56-417A-2628-F7A5-5A508861CB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5646" y="1978146"/>
            <a:ext cx="2844646" cy="4074139"/>
          </a:xfrm>
          <a:prstGeom prst="rect">
            <a:avLst/>
          </a:prstGeom>
        </p:spPr>
      </p:pic>
      <p:sp>
        <p:nvSpPr>
          <p:cNvPr id="15" name="ZoneTexte 26">
            <a:extLst>
              <a:ext uri="{FF2B5EF4-FFF2-40B4-BE49-F238E27FC236}">
                <a16:creationId xmlns:a16="http://schemas.microsoft.com/office/drawing/2014/main" id="{8E434F38-8B9B-F8A3-D5A2-CF6C8D186735}"/>
              </a:ext>
            </a:extLst>
          </p:cNvPr>
          <p:cNvSpPr txBox="1"/>
          <p:nvPr/>
        </p:nvSpPr>
        <p:spPr>
          <a:xfrm>
            <a:off x="8305158" y="1185211"/>
            <a:ext cx="183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SFRT à ARRONAX</a:t>
            </a:r>
          </a:p>
        </p:txBody>
      </p:sp>
      <p:sp>
        <p:nvSpPr>
          <p:cNvPr id="18" name="ZoneTexte 38">
            <a:extLst>
              <a:ext uri="{FF2B5EF4-FFF2-40B4-BE49-F238E27FC236}">
                <a16:creationId xmlns:a16="http://schemas.microsoft.com/office/drawing/2014/main" id="{441B61C9-FEC3-996C-33BF-CCD777209DB0}"/>
              </a:ext>
            </a:extLst>
          </p:cNvPr>
          <p:cNvSpPr txBox="1"/>
          <p:nvPr/>
        </p:nvSpPr>
        <p:spPr>
          <a:xfrm>
            <a:off x="9417508" y="2152652"/>
            <a:ext cx="2644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Ligne de faisceau verticale</a:t>
            </a:r>
          </a:p>
        </p:txBody>
      </p:sp>
      <p:sp>
        <p:nvSpPr>
          <p:cNvPr id="22" name="ZoneTexte 39">
            <a:extLst>
              <a:ext uri="{FF2B5EF4-FFF2-40B4-BE49-F238E27FC236}">
                <a16:creationId xmlns:a16="http://schemas.microsoft.com/office/drawing/2014/main" id="{F305A13A-6891-CAEE-A66F-15444D7D9424}"/>
              </a:ext>
            </a:extLst>
          </p:cNvPr>
          <p:cNvSpPr txBox="1"/>
          <p:nvPr/>
        </p:nvSpPr>
        <p:spPr>
          <a:xfrm>
            <a:off x="9444293" y="4459588"/>
            <a:ext cx="1825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Collimateur SFRT 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2CFD45D-E368-6C25-BFD3-0AF3DCDE8515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8449056" y="2337318"/>
            <a:ext cx="968452" cy="1961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DAB85D7-2CEE-E320-06EB-FD5CB7AE4C55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8499653" y="4576343"/>
            <a:ext cx="944640" cy="6791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8">
            <a:extLst>
              <a:ext uri="{FF2B5EF4-FFF2-40B4-BE49-F238E27FC236}">
                <a16:creationId xmlns:a16="http://schemas.microsoft.com/office/drawing/2014/main" id="{9FBC5D5E-F2F6-8E29-3154-B503529348C6}"/>
              </a:ext>
            </a:extLst>
          </p:cNvPr>
          <p:cNvSpPr txBox="1"/>
          <p:nvPr/>
        </p:nvSpPr>
        <p:spPr>
          <a:xfrm>
            <a:off x="9444293" y="2878411"/>
            <a:ext cx="1737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Pas de diffuseur 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4EBB61E-3AAC-38B9-A3DE-72B75FA9DD58}"/>
              </a:ext>
            </a:extLst>
          </p:cNvPr>
          <p:cNvCxnSpPr>
            <a:cxnSpLocks/>
          </p:cNvCxnSpPr>
          <p:nvPr/>
        </p:nvCxnSpPr>
        <p:spPr>
          <a:xfrm flipH="1">
            <a:off x="8449056" y="3087309"/>
            <a:ext cx="968452" cy="1961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39">
            <a:extLst>
              <a:ext uri="{FF2B5EF4-FFF2-40B4-BE49-F238E27FC236}">
                <a16:creationId xmlns:a16="http://schemas.microsoft.com/office/drawing/2014/main" id="{5D3FEC4F-E3A5-85F4-81AA-B575A22A2EAA}"/>
              </a:ext>
            </a:extLst>
          </p:cNvPr>
          <p:cNvSpPr txBox="1"/>
          <p:nvPr/>
        </p:nvSpPr>
        <p:spPr>
          <a:xfrm>
            <a:off x="9594455" y="4914586"/>
            <a:ext cx="2391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Microscope à fluorescence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avec arrêt de faisceau motorisé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229B041-4A40-2F84-95AF-524730FC6AC1}"/>
              </a:ext>
            </a:extLst>
          </p:cNvPr>
          <p:cNvCxnSpPr>
            <a:cxnSpLocks/>
          </p:cNvCxnSpPr>
          <p:nvPr/>
        </p:nvCxnSpPr>
        <p:spPr>
          <a:xfrm flipH="1">
            <a:off x="8515652" y="5338736"/>
            <a:ext cx="1138056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4">
            <a:extLst>
              <a:ext uri="{FF2B5EF4-FFF2-40B4-BE49-F238E27FC236}">
                <a16:creationId xmlns:a16="http://schemas.microsoft.com/office/drawing/2014/main" id="{79103EB4-7394-6EC2-BD21-351C83E6BB22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21F0C8C6-65E3-CCC7-9516-766D942F6A4D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835BB2AC-6757-B11E-D7D4-F11A26685AAD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53BE648-EF8F-D8C3-0163-B637A9D73D49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4089022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0ABF4-8E9D-9693-8BEF-46C0261B7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42">
            <a:extLst>
              <a:ext uri="{FF2B5EF4-FFF2-40B4-BE49-F238E27FC236}">
                <a16:creationId xmlns:a16="http://schemas.microsoft.com/office/drawing/2014/main" id="{E4A72C56-E8C3-2A16-49BE-A22FB7E8874F}"/>
              </a:ext>
            </a:extLst>
          </p:cNvPr>
          <p:cNvSpPr/>
          <p:nvPr/>
        </p:nvSpPr>
        <p:spPr>
          <a:xfrm>
            <a:off x="6422230" y="1212264"/>
            <a:ext cx="5597128" cy="54976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A880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7" name="Rectangle à coins arrondis 42">
            <a:extLst>
              <a:ext uri="{FF2B5EF4-FFF2-40B4-BE49-F238E27FC236}">
                <a16:creationId xmlns:a16="http://schemas.microsoft.com/office/drawing/2014/main" id="{FF6A94F6-A443-4421-4999-64FA1482DB50}"/>
              </a:ext>
            </a:extLst>
          </p:cNvPr>
          <p:cNvSpPr/>
          <p:nvPr/>
        </p:nvSpPr>
        <p:spPr>
          <a:xfrm>
            <a:off x="206338" y="1195308"/>
            <a:ext cx="5597128" cy="54976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A880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9B4C926-136E-8C1D-6A29-74170ED3C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7BC1B67-5FA2-8ED3-9572-9F6AB26020CB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29" name="TextBox 24">
            <a:extLst>
              <a:ext uri="{FF2B5EF4-FFF2-40B4-BE49-F238E27FC236}">
                <a16:creationId xmlns:a16="http://schemas.microsoft.com/office/drawing/2014/main" id="{D616F6DC-D7E1-7A87-D301-056B7F148997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93A4C5-03C8-BCBB-1C51-21C22C76DA33}"/>
              </a:ext>
            </a:extLst>
          </p:cNvPr>
          <p:cNvSpPr txBox="1"/>
          <p:nvPr/>
        </p:nvSpPr>
        <p:spPr>
          <a:xfrm>
            <a:off x="1257746" y="653416"/>
            <a:ext cx="9641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</a:t>
            </a:r>
            <a:r>
              <a:rPr lang="fr-FR" b="1" dirty="0">
                <a:solidFill>
                  <a:srgbClr val="EB99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/>
              <a:t>: Mettre en place des plateformes permettant l’imagerie en temps réel en SFRT RX et protons</a:t>
            </a:r>
          </a:p>
        </p:txBody>
      </p:sp>
      <p:pic>
        <p:nvPicPr>
          <p:cNvPr id="30" name="Image 29" descr="Une image contenant machine, Instrument scientifique, Équipement médical, microscope&#10;&#10;Le contenu généré par l’IA peut être incorrect.">
            <a:extLst>
              <a:ext uri="{FF2B5EF4-FFF2-40B4-BE49-F238E27FC236}">
                <a16:creationId xmlns:a16="http://schemas.microsoft.com/office/drawing/2014/main" id="{9566D4CE-7F5F-EC24-73A2-CC40812F79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234" y="2337318"/>
            <a:ext cx="1962424" cy="2286319"/>
          </a:xfrm>
          <a:prstGeom prst="rect">
            <a:avLst/>
          </a:prstGeom>
        </p:spPr>
      </p:pic>
      <p:pic>
        <p:nvPicPr>
          <p:cNvPr id="31" name="Image 30" descr="Une image contenant texte, instrument de mesure rigide, règle, nombre&#10;&#10;Le contenu généré par l’IA peut être incorrect.">
            <a:extLst>
              <a:ext uri="{FF2B5EF4-FFF2-40B4-BE49-F238E27FC236}">
                <a16:creationId xmlns:a16="http://schemas.microsoft.com/office/drawing/2014/main" id="{BF8886C1-659E-7438-6B6A-E2DE8A044E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182" y="4828920"/>
            <a:ext cx="4532139" cy="1703071"/>
          </a:xfrm>
          <a:prstGeom prst="rect">
            <a:avLst/>
          </a:prstGeom>
        </p:spPr>
      </p:pic>
      <p:sp>
        <p:nvSpPr>
          <p:cNvPr id="34" name="ZoneTexte 20">
            <a:extLst>
              <a:ext uri="{FF2B5EF4-FFF2-40B4-BE49-F238E27FC236}">
                <a16:creationId xmlns:a16="http://schemas.microsoft.com/office/drawing/2014/main" id="{C6D9C2E1-E7CC-3AE5-CBA2-2F1C9F651976}"/>
              </a:ext>
            </a:extLst>
          </p:cNvPr>
          <p:cNvSpPr txBox="1"/>
          <p:nvPr/>
        </p:nvSpPr>
        <p:spPr>
          <a:xfrm>
            <a:off x="695182" y="1824258"/>
            <a:ext cx="173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MiniX</a:t>
            </a:r>
            <a:r>
              <a:rPr lang="en-US" sz="1400" noProof="0" dirty="0"/>
              <a:t> (50kV, </a:t>
            </a:r>
            <a:r>
              <a:rPr lang="en-US" sz="1400" noProof="0" dirty="0" err="1"/>
              <a:t>amptek</a:t>
            </a:r>
            <a:r>
              <a:rPr lang="en-US" sz="1400" noProof="0" dirty="0"/>
              <a:t>) </a:t>
            </a:r>
          </a:p>
        </p:txBody>
      </p:sp>
      <p:sp>
        <p:nvSpPr>
          <p:cNvPr id="35" name="ZoneTexte 21">
            <a:extLst>
              <a:ext uri="{FF2B5EF4-FFF2-40B4-BE49-F238E27FC236}">
                <a16:creationId xmlns:a16="http://schemas.microsoft.com/office/drawing/2014/main" id="{E5FF2610-CF4B-C39E-5B2B-61509546BF68}"/>
              </a:ext>
            </a:extLst>
          </p:cNvPr>
          <p:cNvSpPr txBox="1"/>
          <p:nvPr/>
        </p:nvSpPr>
        <p:spPr>
          <a:xfrm>
            <a:off x="2520750" y="1759048"/>
            <a:ext cx="3253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Imagerie</a:t>
            </a:r>
            <a:r>
              <a:rPr lang="en-US" sz="1400" noProof="0" dirty="0"/>
              <a:t> </a:t>
            </a:r>
            <a:r>
              <a:rPr lang="en-US" sz="1400" noProof="0" dirty="0" err="1"/>
              <a:t>cellulaire</a:t>
            </a:r>
            <a:r>
              <a:rPr lang="en-US" sz="1400" noProof="0" dirty="0"/>
              <a:t> </a:t>
            </a:r>
            <a:r>
              <a:rPr lang="en-US" sz="1400" noProof="0" dirty="0" err="1"/>
              <a:t>dynamique</a:t>
            </a:r>
            <a:r>
              <a:rPr lang="en-US" sz="1400" noProof="0" dirty="0"/>
              <a:t> par </a:t>
            </a:r>
            <a:r>
              <a:rPr lang="en-US" sz="1400" noProof="0" dirty="0" err="1"/>
              <a:t>microscopie</a:t>
            </a:r>
            <a:r>
              <a:rPr lang="en-US" sz="1400" noProof="0" dirty="0"/>
              <a:t> </a:t>
            </a:r>
            <a:r>
              <a:rPr lang="en-US" sz="1400" noProof="0" dirty="0" err="1"/>
              <a:t>fluorescente</a:t>
            </a:r>
            <a:endParaRPr lang="en-US" sz="1400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CD8B60D-F183-D764-F734-4B774DE95E7C}"/>
              </a:ext>
            </a:extLst>
          </p:cNvPr>
          <p:cNvSpPr txBox="1"/>
          <p:nvPr/>
        </p:nvSpPr>
        <p:spPr>
          <a:xfrm>
            <a:off x="1905402" y="1152316"/>
            <a:ext cx="2242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RX SFRT à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InGenO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55E4CF5C-613C-6727-1F7B-C95A206D3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5FBF8C7-96D0-2FCF-E590-80CC602DC928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233596E-A9D0-99DC-A79C-EC23D3FA28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8125" y="2356935"/>
            <a:ext cx="2570382" cy="239670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12F6DD3-9CA6-E186-0F23-ED825AF0D3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9433" y="2413962"/>
            <a:ext cx="176040" cy="960883"/>
          </a:xfrm>
          <a:prstGeom prst="rect">
            <a:avLst/>
          </a:prstGeom>
        </p:spPr>
      </p:pic>
      <p:sp>
        <p:nvSpPr>
          <p:cNvPr id="15" name="ZoneTexte 26">
            <a:extLst>
              <a:ext uri="{FF2B5EF4-FFF2-40B4-BE49-F238E27FC236}">
                <a16:creationId xmlns:a16="http://schemas.microsoft.com/office/drawing/2014/main" id="{783CC0A8-0125-8CCB-A477-06B9D7581574}"/>
              </a:ext>
            </a:extLst>
          </p:cNvPr>
          <p:cNvSpPr txBox="1"/>
          <p:nvPr/>
        </p:nvSpPr>
        <p:spPr>
          <a:xfrm>
            <a:off x="8305158" y="1185211"/>
            <a:ext cx="183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SFRT à ARRONAX</a:t>
            </a:r>
          </a:p>
        </p:txBody>
      </p:sp>
      <p:pic>
        <p:nvPicPr>
          <p:cNvPr id="2" name="NonIR-c">
            <a:hlinkClick r:id="" action="ppaction://media"/>
            <a:extLst>
              <a:ext uri="{FF2B5EF4-FFF2-40B4-BE49-F238E27FC236}">
                <a16:creationId xmlns:a16="http://schemas.microsoft.com/office/drawing/2014/main" id="{5D77FC67-9374-43DD-F1D2-0CC5D69C88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475416" y="2235858"/>
            <a:ext cx="3424008" cy="3424008"/>
          </a:xfrm>
          <a:prstGeom prst="rect">
            <a:avLst/>
          </a:prstGeom>
        </p:spPr>
      </p:pic>
      <p:sp>
        <p:nvSpPr>
          <p:cNvPr id="13" name="ZoneTexte 17">
            <a:extLst>
              <a:ext uri="{FF2B5EF4-FFF2-40B4-BE49-F238E27FC236}">
                <a16:creationId xmlns:a16="http://schemas.microsoft.com/office/drawing/2014/main" id="{B046CE4E-4521-DC1B-48EE-9C507EE0B965}"/>
              </a:ext>
            </a:extLst>
          </p:cNvPr>
          <p:cNvSpPr txBox="1"/>
          <p:nvPr/>
        </p:nvSpPr>
        <p:spPr>
          <a:xfrm>
            <a:off x="7317938" y="1823741"/>
            <a:ext cx="4258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mCh-53BP1</a:t>
            </a:r>
            <a:r>
              <a:rPr lang="en-US" sz="1800" kern="1200" baseline="-250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</a:t>
            </a:r>
            <a:r>
              <a:rPr lang="en-US" sz="18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8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Cassure</a:t>
            </a:r>
            <a:r>
              <a:rPr lang="en-US" dirty="0"/>
              <a:t> double brin </a:t>
            </a:r>
            <a:endParaRPr lang="en-US" noProof="0" dirty="0"/>
          </a:p>
        </p:txBody>
      </p:sp>
      <p:sp>
        <p:nvSpPr>
          <p:cNvPr id="21" name="ZoneTexte 21">
            <a:extLst>
              <a:ext uri="{FF2B5EF4-FFF2-40B4-BE49-F238E27FC236}">
                <a16:creationId xmlns:a16="http://schemas.microsoft.com/office/drawing/2014/main" id="{9D6E0452-ADEA-9F9B-866A-9CF156AD1992}"/>
              </a:ext>
            </a:extLst>
          </p:cNvPr>
          <p:cNvSpPr txBox="1"/>
          <p:nvPr/>
        </p:nvSpPr>
        <p:spPr>
          <a:xfrm>
            <a:off x="7191905" y="1554543"/>
            <a:ext cx="3991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Expérience préliminaire imagerie (sans SFRT)</a:t>
            </a:r>
          </a:p>
        </p:txBody>
      </p:sp>
      <p:sp>
        <p:nvSpPr>
          <p:cNvPr id="27" name="ZoneTexte 17">
            <a:extLst>
              <a:ext uri="{FF2B5EF4-FFF2-40B4-BE49-F238E27FC236}">
                <a16:creationId xmlns:a16="http://schemas.microsoft.com/office/drawing/2014/main" id="{4102DB05-5AC4-D1A4-6667-FC83F0633451}"/>
              </a:ext>
            </a:extLst>
          </p:cNvPr>
          <p:cNvSpPr txBox="1"/>
          <p:nvPr/>
        </p:nvSpPr>
        <p:spPr>
          <a:xfrm>
            <a:off x="8706668" y="5702651"/>
            <a:ext cx="4258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 </a:t>
            </a:r>
            <a:r>
              <a:rPr lang="en-US" sz="18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Irradiés</a:t>
            </a:r>
            <a:endParaRPr lang="en-US" noProof="0" dirty="0"/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20AE0DD9-B7FC-698C-71C1-637B7851017B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936167B3-96DA-B295-212D-7BFC90BF5F1B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65314D24-65BF-21EB-A11B-73099EC3F37D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28" name="TextBox 24">
            <a:extLst>
              <a:ext uri="{FF2B5EF4-FFF2-40B4-BE49-F238E27FC236}">
                <a16:creationId xmlns:a16="http://schemas.microsoft.com/office/drawing/2014/main" id="{802B7D7D-A4A8-7974-CED9-F39A1509B803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51226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0ABF4-8E9D-9693-8BEF-46C0261B7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42">
            <a:extLst>
              <a:ext uri="{FF2B5EF4-FFF2-40B4-BE49-F238E27FC236}">
                <a16:creationId xmlns:a16="http://schemas.microsoft.com/office/drawing/2014/main" id="{E4A72C56-E8C3-2A16-49BE-A22FB7E8874F}"/>
              </a:ext>
            </a:extLst>
          </p:cNvPr>
          <p:cNvSpPr/>
          <p:nvPr/>
        </p:nvSpPr>
        <p:spPr>
          <a:xfrm>
            <a:off x="6422230" y="1212264"/>
            <a:ext cx="5597128" cy="54976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A880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7" name="Rectangle à coins arrondis 42">
            <a:extLst>
              <a:ext uri="{FF2B5EF4-FFF2-40B4-BE49-F238E27FC236}">
                <a16:creationId xmlns:a16="http://schemas.microsoft.com/office/drawing/2014/main" id="{FF6A94F6-A443-4421-4999-64FA1482DB50}"/>
              </a:ext>
            </a:extLst>
          </p:cNvPr>
          <p:cNvSpPr/>
          <p:nvPr/>
        </p:nvSpPr>
        <p:spPr>
          <a:xfrm>
            <a:off x="206338" y="1195308"/>
            <a:ext cx="5597128" cy="54976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A880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9B4C926-136E-8C1D-6A29-74170ED3C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7BC1B67-5FA2-8ED3-9572-9F6AB26020CB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29" name="TextBox 24">
            <a:extLst>
              <a:ext uri="{FF2B5EF4-FFF2-40B4-BE49-F238E27FC236}">
                <a16:creationId xmlns:a16="http://schemas.microsoft.com/office/drawing/2014/main" id="{D616F6DC-D7E1-7A87-D301-056B7F148997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93A4C5-03C8-BCBB-1C51-21C22C76DA33}"/>
              </a:ext>
            </a:extLst>
          </p:cNvPr>
          <p:cNvSpPr txBox="1"/>
          <p:nvPr/>
        </p:nvSpPr>
        <p:spPr>
          <a:xfrm>
            <a:off x="1257746" y="653416"/>
            <a:ext cx="9641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</a:t>
            </a:r>
            <a:r>
              <a:rPr lang="fr-FR" b="1" dirty="0">
                <a:solidFill>
                  <a:srgbClr val="EB99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/>
              <a:t>: Mettre en place des plateformes permettant l’imagerie en temps réel en SFRT RX et protons</a:t>
            </a:r>
          </a:p>
        </p:txBody>
      </p:sp>
      <p:pic>
        <p:nvPicPr>
          <p:cNvPr id="30" name="Image 29" descr="Une image contenant machine, Instrument scientifique, Équipement médical, microscope&#10;&#10;Le contenu généré par l’IA peut être incorrect.">
            <a:extLst>
              <a:ext uri="{FF2B5EF4-FFF2-40B4-BE49-F238E27FC236}">
                <a16:creationId xmlns:a16="http://schemas.microsoft.com/office/drawing/2014/main" id="{9566D4CE-7F5F-EC24-73A2-CC40812F79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234" y="2337318"/>
            <a:ext cx="1962424" cy="2286319"/>
          </a:xfrm>
          <a:prstGeom prst="rect">
            <a:avLst/>
          </a:prstGeom>
        </p:spPr>
      </p:pic>
      <p:pic>
        <p:nvPicPr>
          <p:cNvPr id="31" name="Image 30" descr="Une image contenant texte, instrument de mesure rigide, règle, nombre&#10;&#10;Le contenu généré par l’IA peut être incorrect.">
            <a:extLst>
              <a:ext uri="{FF2B5EF4-FFF2-40B4-BE49-F238E27FC236}">
                <a16:creationId xmlns:a16="http://schemas.microsoft.com/office/drawing/2014/main" id="{BF8886C1-659E-7438-6B6A-E2DE8A044E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182" y="4828920"/>
            <a:ext cx="4532139" cy="1703071"/>
          </a:xfrm>
          <a:prstGeom prst="rect">
            <a:avLst/>
          </a:prstGeom>
        </p:spPr>
      </p:pic>
      <p:sp>
        <p:nvSpPr>
          <p:cNvPr id="34" name="ZoneTexte 20">
            <a:extLst>
              <a:ext uri="{FF2B5EF4-FFF2-40B4-BE49-F238E27FC236}">
                <a16:creationId xmlns:a16="http://schemas.microsoft.com/office/drawing/2014/main" id="{C6D9C2E1-E7CC-3AE5-CBA2-2F1C9F651976}"/>
              </a:ext>
            </a:extLst>
          </p:cNvPr>
          <p:cNvSpPr txBox="1"/>
          <p:nvPr/>
        </p:nvSpPr>
        <p:spPr>
          <a:xfrm>
            <a:off x="695182" y="1824258"/>
            <a:ext cx="173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MiniX</a:t>
            </a:r>
            <a:r>
              <a:rPr lang="en-US" sz="1400" noProof="0" dirty="0"/>
              <a:t> (50kV, </a:t>
            </a:r>
            <a:r>
              <a:rPr lang="en-US" sz="1400" noProof="0" dirty="0" err="1"/>
              <a:t>amptek</a:t>
            </a:r>
            <a:r>
              <a:rPr lang="en-US" sz="1400" noProof="0" dirty="0"/>
              <a:t>) </a:t>
            </a:r>
          </a:p>
        </p:txBody>
      </p:sp>
      <p:sp>
        <p:nvSpPr>
          <p:cNvPr id="35" name="ZoneTexte 21">
            <a:extLst>
              <a:ext uri="{FF2B5EF4-FFF2-40B4-BE49-F238E27FC236}">
                <a16:creationId xmlns:a16="http://schemas.microsoft.com/office/drawing/2014/main" id="{E5FF2610-CF4B-C39E-5B2B-61509546BF68}"/>
              </a:ext>
            </a:extLst>
          </p:cNvPr>
          <p:cNvSpPr txBox="1"/>
          <p:nvPr/>
        </p:nvSpPr>
        <p:spPr>
          <a:xfrm>
            <a:off x="2520750" y="1759048"/>
            <a:ext cx="3253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Imagerie</a:t>
            </a:r>
            <a:r>
              <a:rPr lang="en-US" sz="1400" noProof="0" dirty="0"/>
              <a:t> </a:t>
            </a:r>
            <a:r>
              <a:rPr lang="en-US" sz="1400" noProof="0" dirty="0" err="1"/>
              <a:t>cellulaire</a:t>
            </a:r>
            <a:r>
              <a:rPr lang="en-US" sz="1400" noProof="0" dirty="0"/>
              <a:t> </a:t>
            </a:r>
            <a:r>
              <a:rPr lang="en-US" sz="1400" noProof="0" dirty="0" err="1"/>
              <a:t>dynamique</a:t>
            </a:r>
            <a:r>
              <a:rPr lang="en-US" sz="1400" noProof="0" dirty="0"/>
              <a:t> par </a:t>
            </a:r>
            <a:r>
              <a:rPr lang="en-US" sz="1400" noProof="0" dirty="0" err="1"/>
              <a:t>microscopie</a:t>
            </a:r>
            <a:r>
              <a:rPr lang="en-US" sz="1400" noProof="0" dirty="0"/>
              <a:t> </a:t>
            </a:r>
            <a:r>
              <a:rPr lang="en-US" sz="1400" noProof="0" dirty="0" err="1"/>
              <a:t>fluorescente</a:t>
            </a:r>
            <a:endParaRPr lang="en-US" sz="1400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CD8B60D-F183-D764-F734-4B774DE95E7C}"/>
              </a:ext>
            </a:extLst>
          </p:cNvPr>
          <p:cNvSpPr txBox="1"/>
          <p:nvPr/>
        </p:nvSpPr>
        <p:spPr>
          <a:xfrm>
            <a:off x="1905402" y="1152316"/>
            <a:ext cx="2242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RX SFRT à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InGenO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55E4CF5C-613C-6727-1F7B-C95A206D3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5FBF8C7-96D0-2FCF-E590-80CC602DC928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233596E-A9D0-99DC-A79C-EC23D3FA28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8125" y="2356935"/>
            <a:ext cx="2570382" cy="239670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12F6DD3-9CA6-E186-0F23-ED825AF0D3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9433" y="2413962"/>
            <a:ext cx="176040" cy="960883"/>
          </a:xfrm>
          <a:prstGeom prst="rect">
            <a:avLst/>
          </a:prstGeom>
        </p:spPr>
      </p:pic>
      <p:sp>
        <p:nvSpPr>
          <p:cNvPr id="15" name="ZoneTexte 26">
            <a:extLst>
              <a:ext uri="{FF2B5EF4-FFF2-40B4-BE49-F238E27FC236}">
                <a16:creationId xmlns:a16="http://schemas.microsoft.com/office/drawing/2014/main" id="{783CC0A8-0125-8CCB-A477-06B9D7581574}"/>
              </a:ext>
            </a:extLst>
          </p:cNvPr>
          <p:cNvSpPr txBox="1"/>
          <p:nvPr/>
        </p:nvSpPr>
        <p:spPr>
          <a:xfrm>
            <a:off x="8305158" y="1185211"/>
            <a:ext cx="183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SFRT à ARRONAX</a:t>
            </a:r>
          </a:p>
        </p:txBody>
      </p:sp>
      <p:sp>
        <p:nvSpPr>
          <p:cNvPr id="13" name="ZoneTexte 17">
            <a:extLst>
              <a:ext uri="{FF2B5EF4-FFF2-40B4-BE49-F238E27FC236}">
                <a16:creationId xmlns:a16="http://schemas.microsoft.com/office/drawing/2014/main" id="{B046CE4E-4521-DC1B-48EE-9C507EE0B965}"/>
              </a:ext>
            </a:extLst>
          </p:cNvPr>
          <p:cNvSpPr txBox="1"/>
          <p:nvPr/>
        </p:nvSpPr>
        <p:spPr>
          <a:xfrm>
            <a:off x="7317938" y="1823741"/>
            <a:ext cx="4258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mCh-53BP1</a:t>
            </a:r>
            <a:r>
              <a:rPr lang="en-US" sz="1800" kern="1200" baseline="-250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</a:t>
            </a:r>
            <a:r>
              <a:rPr lang="en-US" sz="18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8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Cassure</a:t>
            </a:r>
            <a:r>
              <a:rPr lang="en-US" dirty="0"/>
              <a:t> double brin </a:t>
            </a:r>
            <a:endParaRPr lang="en-US" noProof="0" dirty="0"/>
          </a:p>
        </p:txBody>
      </p:sp>
      <p:sp>
        <p:nvSpPr>
          <p:cNvPr id="21" name="ZoneTexte 21">
            <a:extLst>
              <a:ext uri="{FF2B5EF4-FFF2-40B4-BE49-F238E27FC236}">
                <a16:creationId xmlns:a16="http://schemas.microsoft.com/office/drawing/2014/main" id="{9D6E0452-ADEA-9F9B-866A-9CF156AD1992}"/>
              </a:ext>
            </a:extLst>
          </p:cNvPr>
          <p:cNvSpPr txBox="1"/>
          <p:nvPr/>
        </p:nvSpPr>
        <p:spPr>
          <a:xfrm>
            <a:off x="7191905" y="1554543"/>
            <a:ext cx="3991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Expérience préliminaire imagerie (sans SFRT)</a:t>
            </a:r>
          </a:p>
        </p:txBody>
      </p:sp>
      <p:pic>
        <p:nvPicPr>
          <p:cNvPr id="7" name="IR-FLash_fixed">
            <a:hlinkClick r:id="" action="ppaction://media"/>
            <a:extLst>
              <a:ext uri="{FF2B5EF4-FFF2-40B4-BE49-F238E27FC236}">
                <a16:creationId xmlns:a16="http://schemas.microsoft.com/office/drawing/2014/main" id="{88F719A0-76A2-3636-BE7D-02E5DF5AC6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55481" y="2357457"/>
            <a:ext cx="3796788" cy="3424008"/>
          </a:xfrm>
          <a:prstGeom prst="rect">
            <a:avLst/>
          </a:prstGeom>
        </p:spPr>
      </p:pic>
      <p:sp>
        <p:nvSpPr>
          <p:cNvPr id="8" name="ZoneTexte 17">
            <a:extLst>
              <a:ext uri="{FF2B5EF4-FFF2-40B4-BE49-F238E27FC236}">
                <a16:creationId xmlns:a16="http://schemas.microsoft.com/office/drawing/2014/main" id="{0DF07D2F-D26C-DDE4-4A15-9C4937ECEAE4}"/>
              </a:ext>
            </a:extLst>
          </p:cNvPr>
          <p:cNvSpPr txBox="1"/>
          <p:nvPr/>
        </p:nvSpPr>
        <p:spPr>
          <a:xfrm>
            <a:off x="8144275" y="5839624"/>
            <a:ext cx="4258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Irradiation Flash</a:t>
            </a:r>
            <a:endParaRPr lang="en-US" noProof="0" dirty="0"/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616981EE-6DD6-075F-C307-3C9B7649EB57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2" name="TextBox 24">
            <a:extLst>
              <a:ext uri="{FF2B5EF4-FFF2-40B4-BE49-F238E27FC236}">
                <a16:creationId xmlns:a16="http://schemas.microsoft.com/office/drawing/2014/main" id="{4BF78564-3D8C-4FAC-410E-911E457ED3AF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26" name="TextBox 24">
            <a:extLst>
              <a:ext uri="{FF2B5EF4-FFF2-40B4-BE49-F238E27FC236}">
                <a16:creationId xmlns:a16="http://schemas.microsoft.com/office/drawing/2014/main" id="{F398359C-A7DA-9C2A-67C4-96F7993B9E1C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28" name="TextBox 24">
            <a:extLst>
              <a:ext uri="{FF2B5EF4-FFF2-40B4-BE49-F238E27FC236}">
                <a16:creationId xmlns:a16="http://schemas.microsoft.com/office/drawing/2014/main" id="{37575F98-C58F-E005-1E3B-DB7EEBDD1DA1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158293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78042-F6EA-E596-0472-16933FF58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42">
            <a:extLst>
              <a:ext uri="{FF2B5EF4-FFF2-40B4-BE49-F238E27FC236}">
                <a16:creationId xmlns:a16="http://schemas.microsoft.com/office/drawing/2014/main" id="{F50841E6-28DF-631E-1E6B-3EB92FE8B780}"/>
              </a:ext>
            </a:extLst>
          </p:cNvPr>
          <p:cNvSpPr/>
          <p:nvPr/>
        </p:nvSpPr>
        <p:spPr>
          <a:xfrm>
            <a:off x="6422230" y="1212264"/>
            <a:ext cx="5597128" cy="54976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A880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7" name="Rectangle à coins arrondis 42">
            <a:extLst>
              <a:ext uri="{FF2B5EF4-FFF2-40B4-BE49-F238E27FC236}">
                <a16:creationId xmlns:a16="http://schemas.microsoft.com/office/drawing/2014/main" id="{9B45165C-6BF5-EEA4-3752-BCA20F844768}"/>
              </a:ext>
            </a:extLst>
          </p:cNvPr>
          <p:cNvSpPr/>
          <p:nvPr/>
        </p:nvSpPr>
        <p:spPr>
          <a:xfrm>
            <a:off x="206338" y="1195308"/>
            <a:ext cx="5597128" cy="54976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A880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8494B40-0D27-39BE-B7BC-7932C809C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FA41DE6-64F6-B51A-4499-4428C80CC5DC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29" name="TextBox 24">
            <a:extLst>
              <a:ext uri="{FF2B5EF4-FFF2-40B4-BE49-F238E27FC236}">
                <a16:creationId xmlns:a16="http://schemas.microsoft.com/office/drawing/2014/main" id="{BF5C848A-4B5A-CD24-8599-EB49A5C2ED5E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D022E3-D3D4-CB15-2157-9390E335939E}"/>
              </a:ext>
            </a:extLst>
          </p:cNvPr>
          <p:cNvSpPr txBox="1"/>
          <p:nvPr/>
        </p:nvSpPr>
        <p:spPr>
          <a:xfrm>
            <a:off x="1257746" y="653416"/>
            <a:ext cx="9641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</a:t>
            </a:r>
            <a:r>
              <a:rPr lang="fr-FR" b="1" dirty="0">
                <a:solidFill>
                  <a:srgbClr val="EB99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/>
              <a:t>: Mettre en place des plateformes permettant l’imagerie en temps réel en SFRT RX et protons</a:t>
            </a:r>
          </a:p>
        </p:txBody>
      </p:sp>
      <p:pic>
        <p:nvPicPr>
          <p:cNvPr id="30" name="Image 29" descr="Une image contenant machine, Instrument scientifique, Équipement médical, microscope&#10;&#10;Le contenu généré par l’IA peut être incorrect.">
            <a:extLst>
              <a:ext uri="{FF2B5EF4-FFF2-40B4-BE49-F238E27FC236}">
                <a16:creationId xmlns:a16="http://schemas.microsoft.com/office/drawing/2014/main" id="{5E18EECB-DF74-E5C0-05D9-0D3D86D0B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34" y="2337318"/>
            <a:ext cx="1962424" cy="2286319"/>
          </a:xfrm>
          <a:prstGeom prst="rect">
            <a:avLst/>
          </a:prstGeom>
        </p:spPr>
      </p:pic>
      <p:pic>
        <p:nvPicPr>
          <p:cNvPr id="31" name="Image 30" descr="Une image contenant texte, instrument de mesure rigide, règle, nombre&#10;&#10;Le contenu généré par l’IA peut être incorrect.">
            <a:extLst>
              <a:ext uri="{FF2B5EF4-FFF2-40B4-BE49-F238E27FC236}">
                <a16:creationId xmlns:a16="http://schemas.microsoft.com/office/drawing/2014/main" id="{124EC339-225C-2E84-47E8-5708F2505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82" y="4828920"/>
            <a:ext cx="4532139" cy="1703071"/>
          </a:xfrm>
          <a:prstGeom prst="rect">
            <a:avLst/>
          </a:prstGeom>
        </p:spPr>
      </p:pic>
      <p:sp>
        <p:nvSpPr>
          <p:cNvPr id="34" name="ZoneTexte 20">
            <a:extLst>
              <a:ext uri="{FF2B5EF4-FFF2-40B4-BE49-F238E27FC236}">
                <a16:creationId xmlns:a16="http://schemas.microsoft.com/office/drawing/2014/main" id="{0BFC87A8-68FB-A451-1590-73ABBB8EC81D}"/>
              </a:ext>
            </a:extLst>
          </p:cNvPr>
          <p:cNvSpPr txBox="1"/>
          <p:nvPr/>
        </p:nvSpPr>
        <p:spPr>
          <a:xfrm>
            <a:off x="695182" y="1824258"/>
            <a:ext cx="173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MiniX</a:t>
            </a:r>
            <a:r>
              <a:rPr lang="en-US" sz="1400" noProof="0" dirty="0"/>
              <a:t> (50kV, </a:t>
            </a:r>
            <a:r>
              <a:rPr lang="en-US" sz="1400" noProof="0" dirty="0" err="1"/>
              <a:t>amptek</a:t>
            </a:r>
            <a:r>
              <a:rPr lang="en-US" sz="1400" noProof="0" dirty="0"/>
              <a:t>) </a:t>
            </a:r>
          </a:p>
        </p:txBody>
      </p:sp>
      <p:sp>
        <p:nvSpPr>
          <p:cNvPr id="35" name="ZoneTexte 21">
            <a:extLst>
              <a:ext uri="{FF2B5EF4-FFF2-40B4-BE49-F238E27FC236}">
                <a16:creationId xmlns:a16="http://schemas.microsoft.com/office/drawing/2014/main" id="{03CAF438-2BB7-AAA6-EBA8-3D5FD55D1678}"/>
              </a:ext>
            </a:extLst>
          </p:cNvPr>
          <p:cNvSpPr txBox="1"/>
          <p:nvPr/>
        </p:nvSpPr>
        <p:spPr>
          <a:xfrm>
            <a:off x="2520750" y="1759048"/>
            <a:ext cx="3253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0" dirty="0" err="1"/>
              <a:t>Imagerie</a:t>
            </a:r>
            <a:r>
              <a:rPr lang="en-US" sz="1400" noProof="0" dirty="0"/>
              <a:t> </a:t>
            </a:r>
            <a:r>
              <a:rPr lang="en-US" sz="1400" noProof="0" dirty="0" err="1"/>
              <a:t>cellulaire</a:t>
            </a:r>
            <a:r>
              <a:rPr lang="en-US" sz="1400" noProof="0" dirty="0"/>
              <a:t> </a:t>
            </a:r>
            <a:r>
              <a:rPr lang="en-US" sz="1400" noProof="0" dirty="0" err="1"/>
              <a:t>dynamique</a:t>
            </a:r>
            <a:r>
              <a:rPr lang="en-US" sz="1400" noProof="0" dirty="0"/>
              <a:t> par </a:t>
            </a:r>
            <a:r>
              <a:rPr lang="en-US" sz="1400" noProof="0" dirty="0" err="1"/>
              <a:t>microscopie</a:t>
            </a:r>
            <a:r>
              <a:rPr lang="en-US" sz="1400" noProof="0" dirty="0"/>
              <a:t> </a:t>
            </a:r>
            <a:r>
              <a:rPr lang="en-US" sz="1400" noProof="0" dirty="0" err="1"/>
              <a:t>fluorescente</a:t>
            </a:r>
            <a:endParaRPr lang="en-US" sz="1400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52-C747-3FFD-20D3-62F290E804A0}"/>
              </a:ext>
            </a:extLst>
          </p:cNvPr>
          <p:cNvSpPr txBox="1"/>
          <p:nvPr/>
        </p:nvSpPr>
        <p:spPr>
          <a:xfrm>
            <a:off x="1905402" y="1152316"/>
            <a:ext cx="2242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RX SFRT à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InGenO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0577F6EF-72E7-0FB3-2DB1-1ADCDA379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2AA7BF17-9005-026B-E032-2AF7AFC17E74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008406C-8374-D60B-5D27-CDE3EB2CB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125" y="2356935"/>
            <a:ext cx="2570382" cy="239670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69671D1-A629-9A00-E6DD-54C611F924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9433" y="2413962"/>
            <a:ext cx="176040" cy="960883"/>
          </a:xfrm>
          <a:prstGeom prst="rect">
            <a:avLst/>
          </a:prstGeom>
        </p:spPr>
      </p:pic>
      <p:pic>
        <p:nvPicPr>
          <p:cNvPr id="7" name="Image 6" descr="Une image contenant câble, fils électriques, Appareils électroniques, intérieur&#10;&#10;Le contenu généré par l’IA peut être incorrect.">
            <a:extLst>
              <a:ext uri="{FF2B5EF4-FFF2-40B4-BE49-F238E27FC236}">
                <a16:creationId xmlns:a16="http://schemas.microsoft.com/office/drawing/2014/main" id="{CEE59B58-23DA-F6BF-B599-A61F4DD802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5646" y="1978146"/>
            <a:ext cx="2844646" cy="4074139"/>
          </a:xfrm>
          <a:prstGeom prst="rect">
            <a:avLst/>
          </a:prstGeom>
        </p:spPr>
      </p:pic>
      <p:sp>
        <p:nvSpPr>
          <p:cNvPr id="15" name="ZoneTexte 26">
            <a:extLst>
              <a:ext uri="{FF2B5EF4-FFF2-40B4-BE49-F238E27FC236}">
                <a16:creationId xmlns:a16="http://schemas.microsoft.com/office/drawing/2014/main" id="{68893890-8475-9DC8-CC96-8223EEC404E0}"/>
              </a:ext>
            </a:extLst>
          </p:cNvPr>
          <p:cNvSpPr txBox="1"/>
          <p:nvPr/>
        </p:nvSpPr>
        <p:spPr>
          <a:xfrm>
            <a:off x="8305158" y="1185211"/>
            <a:ext cx="183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SFRT à ARRONAX</a:t>
            </a:r>
          </a:p>
        </p:txBody>
      </p:sp>
      <p:sp>
        <p:nvSpPr>
          <p:cNvPr id="18" name="ZoneTexte 38">
            <a:extLst>
              <a:ext uri="{FF2B5EF4-FFF2-40B4-BE49-F238E27FC236}">
                <a16:creationId xmlns:a16="http://schemas.microsoft.com/office/drawing/2014/main" id="{D8E129B7-CBA6-106F-790D-29B939BFFD6B}"/>
              </a:ext>
            </a:extLst>
          </p:cNvPr>
          <p:cNvSpPr txBox="1"/>
          <p:nvPr/>
        </p:nvSpPr>
        <p:spPr>
          <a:xfrm>
            <a:off x="9417508" y="2152652"/>
            <a:ext cx="2644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Ligne de faisceau verticale</a:t>
            </a:r>
          </a:p>
        </p:txBody>
      </p:sp>
      <p:sp>
        <p:nvSpPr>
          <p:cNvPr id="22" name="ZoneTexte 39">
            <a:extLst>
              <a:ext uri="{FF2B5EF4-FFF2-40B4-BE49-F238E27FC236}">
                <a16:creationId xmlns:a16="http://schemas.microsoft.com/office/drawing/2014/main" id="{6F6143B8-80FC-08B0-4C40-9AB6CBF3C846}"/>
              </a:ext>
            </a:extLst>
          </p:cNvPr>
          <p:cNvSpPr txBox="1"/>
          <p:nvPr/>
        </p:nvSpPr>
        <p:spPr>
          <a:xfrm>
            <a:off x="9444293" y="4459588"/>
            <a:ext cx="1825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Collimateur SFRT 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714EAE0-91A4-5C6D-04FC-CCBA7B41AC88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8449056" y="2337318"/>
            <a:ext cx="968452" cy="1961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DD7D6DC-2C93-D4AF-3E49-CFEA6A27BCBA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8499653" y="4576343"/>
            <a:ext cx="944640" cy="6791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8">
            <a:extLst>
              <a:ext uri="{FF2B5EF4-FFF2-40B4-BE49-F238E27FC236}">
                <a16:creationId xmlns:a16="http://schemas.microsoft.com/office/drawing/2014/main" id="{3355BB5A-2611-7D7F-E553-52F9D45AEC37}"/>
              </a:ext>
            </a:extLst>
          </p:cNvPr>
          <p:cNvSpPr txBox="1"/>
          <p:nvPr/>
        </p:nvSpPr>
        <p:spPr>
          <a:xfrm>
            <a:off x="9444293" y="2878411"/>
            <a:ext cx="1737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Pas de diffuseur 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12FB67C-3696-BEA2-91C0-30BF2B23993E}"/>
              </a:ext>
            </a:extLst>
          </p:cNvPr>
          <p:cNvCxnSpPr>
            <a:cxnSpLocks/>
          </p:cNvCxnSpPr>
          <p:nvPr/>
        </p:nvCxnSpPr>
        <p:spPr>
          <a:xfrm flipH="1">
            <a:off x="8449056" y="3087309"/>
            <a:ext cx="968452" cy="1961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39">
            <a:extLst>
              <a:ext uri="{FF2B5EF4-FFF2-40B4-BE49-F238E27FC236}">
                <a16:creationId xmlns:a16="http://schemas.microsoft.com/office/drawing/2014/main" id="{CE77E6EF-593F-64A4-0DF5-98CF63DCC6CE}"/>
              </a:ext>
            </a:extLst>
          </p:cNvPr>
          <p:cNvSpPr txBox="1"/>
          <p:nvPr/>
        </p:nvSpPr>
        <p:spPr>
          <a:xfrm>
            <a:off x="9594455" y="4914586"/>
            <a:ext cx="2391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Microscope à fluorescence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avec arrêt de faisceau motorisé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8ED67E0-B261-2C91-29A6-CDE742BED7C9}"/>
              </a:ext>
            </a:extLst>
          </p:cNvPr>
          <p:cNvCxnSpPr>
            <a:cxnSpLocks/>
          </p:cNvCxnSpPr>
          <p:nvPr/>
        </p:nvCxnSpPr>
        <p:spPr>
          <a:xfrm flipH="1">
            <a:off x="8515652" y="5338736"/>
            <a:ext cx="1138056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46">
            <a:extLst>
              <a:ext uri="{FF2B5EF4-FFF2-40B4-BE49-F238E27FC236}">
                <a16:creationId xmlns:a16="http://schemas.microsoft.com/office/drawing/2014/main" id="{F8C5C664-EAA1-8E9B-BA8B-39D75E8237B6}"/>
              </a:ext>
            </a:extLst>
          </p:cNvPr>
          <p:cNvSpPr txBox="1"/>
          <p:nvPr/>
        </p:nvSpPr>
        <p:spPr>
          <a:xfrm>
            <a:off x="6941579" y="6079338"/>
            <a:ext cx="4686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Nécessite : Design collimateur SFRT</a:t>
            </a:r>
          </a:p>
        </p:txBody>
      </p:sp>
      <p:sp>
        <p:nvSpPr>
          <p:cNvPr id="13" name="TextBox 24">
            <a:extLst>
              <a:ext uri="{FF2B5EF4-FFF2-40B4-BE49-F238E27FC236}">
                <a16:creationId xmlns:a16="http://schemas.microsoft.com/office/drawing/2014/main" id="{8CB80ED3-28E1-0C88-31E9-F6D8FB9A9F7C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19ECC314-12D3-3835-982E-EFF158EAB015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27" name="TextBox 24">
            <a:extLst>
              <a:ext uri="{FF2B5EF4-FFF2-40B4-BE49-F238E27FC236}">
                <a16:creationId xmlns:a16="http://schemas.microsoft.com/office/drawing/2014/main" id="{2585FF09-48B7-D657-FE26-E08D6DE93E50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422A53C4-6043-23F3-1718-D81FC2BE20AE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784520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F60CA-AB5A-B1EB-131F-E97D0E40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 : coins arrondis 15">
            <a:extLst>
              <a:ext uri="{FF2B5EF4-FFF2-40B4-BE49-F238E27FC236}">
                <a16:creationId xmlns:a16="http://schemas.microsoft.com/office/drawing/2014/main" id="{C38EA80F-DDE9-D10B-B151-E4253483F8CE}"/>
              </a:ext>
            </a:extLst>
          </p:cNvPr>
          <p:cNvSpPr/>
          <p:nvPr/>
        </p:nvSpPr>
        <p:spPr>
          <a:xfrm>
            <a:off x="35730" y="648773"/>
            <a:ext cx="12156270" cy="5604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22">
            <a:extLst>
              <a:ext uri="{FF2B5EF4-FFF2-40B4-BE49-F238E27FC236}">
                <a16:creationId xmlns:a16="http://schemas.microsoft.com/office/drawing/2014/main" id="{1C2462B2-B540-F3FE-FE2F-BFD0CAFFD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751991C6-396C-2462-7CA5-C0926F4A8C24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DF71002E-5CFD-06A7-A27D-207F3B0CF782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EA5F4DE3-87E0-13FB-1A04-E7806F91C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6" name="ZoneTexte 35">
            <a:extLst>
              <a:ext uri="{FF2B5EF4-FFF2-40B4-BE49-F238E27FC236}">
                <a16:creationId xmlns:a16="http://schemas.microsoft.com/office/drawing/2014/main" id="{AB61C91C-FB89-45D7-B391-86E805EB4B6D}"/>
              </a:ext>
            </a:extLst>
          </p:cNvPr>
          <p:cNvSpPr txBox="1"/>
          <p:nvPr/>
        </p:nvSpPr>
        <p:spPr>
          <a:xfrm>
            <a:off x="2099070" y="719349"/>
            <a:ext cx="735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Avoir les clés pour optimiser le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set-up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SFRT selon les objectifs choisis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57FC4B-3C88-4AF9-982D-2465CF549803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FC0562CE-6DA1-6E84-3D75-7FFA7890A2E7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59AFCD53-A427-81FC-E55D-7AA5BA7FD566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82D3F8DF-7474-2E29-2470-71ACCAC3A54C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55867512-8ECF-07BA-B857-91882842D39A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265427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11DEB-E331-7CAF-9DB4-32ADEBCDC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2CEBFA3E-6CFF-8D41-0371-987ED177C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31A066BA-A1A8-9320-7FE7-3DC651E6D733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6EDB22F3-66E1-55C2-0D37-DFB6B801B8B3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43" name="Rectangle à coins arrondis 42">
            <a:extLst>
              <a:ext uri="{FF2B5EF4-FFF2-40B4-BE49-F238E27FC236}">
                <a16:creationId xmlns:a16="http://schemas.microsoft.com/office/drawing/2014/main" id="{80EA7119-C96B-AC12-31BB-05EBEE954EA5}"/>
              </a:ext>
            </a:extLst>
          </p:cNvPr>
          <p:cNvSpPr/>
          <p:nvPr/>
        </p:nvSpPr>
        <p:spPr>
          <a:xfrm>
            <a:off x="302257" y="3246003"/>
            <a:ext cx="11587485" cy="132673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3BE94625-0F07-666C-0879-80EE23B82E2C}"/>
              </a:ext>
            </a:extLst>
          </p:cNvPr>
          <p:cNvSpPr txBox="1"/>
          <p:nvPr/>
        </p:nvSpPr>
        <p:spPr>
          <a:xfrm>
            <a:off x="4051323" y="3228003"/>
            <a:ext cx="4149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Simulation Monte-Carlo GATEv10 &amp; PHITS </a:t>
            </a:r>
          </a:p>
        </p:txBody>
      </p:sp>
      <p:sp>
        <p:nvSpPr>
          <p:cNvPr id="54" name="Cylindre 53">
            <a:extLst>
              <a:ext uri="{FF2B5EF4-FFF2-40B4-BE49-F238E27FC236}">
                <a16:creationId xmlns:a16="http://schemas.microsoft.com/office/drawing/2014/main" id="{79DB37C8-81B1-C38B-A773-6ED713B350CD}"/>
              </a:ext>
            </a:extLst>
          </p:cNvPr>
          <p:cNvSpPr/>
          <p:nvPr/>
        </p:nvSpPr>
        <p:spPr>
          <a:xfrm rot="5400000">
            <a:off x="626051" y="3561624"/>
            <a:ext cx="513347" cy="916903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10BE0538-F87A-A154-B000-0E234A30CB7B}"/>
              </a:ext>
            </a:extLst>
          </p:cNvPr>
          <p:cNvCxnSpPr>
            <a:cxnSpLocks/>
          </p:cNvCxnSpPr>
          <p:nvPr/>
        </p:nvCxnSpPr>
        <p:spPr>
          <a:xfrm>
            <a:off x="1219546" y="4007662"/>
            <a:ext cx="1011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>
            <a:extLst>
              <a:ext uri="{FF2B5EF4-FFF2-40B4-BE49-F238E27FC236}">
                <a16:creationId xmlns:a16="http://schemas.microsoft.com/office/drawing/2014/main" id="{A3890ADF-12BA-0465-0ED6-797B6DA294DB}"/>
              </a:ext>
            </a:extLst>
          </p:cNvPr>
          <p:cNvSpPr txBox="1"/>
          <p:nvPr/>
        </p:nvSpPr>
        <p:spPr>
          <a:xfrm>
            <a:off x="2137979" y="3346498"/>
            <a:ext cx="14216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SFRT Collimateur</a:t>
            </a:r>
          </a:p>
        </p:txBody>
      </p:sp>
      <p:sp>
        <p:nvSpPr>
          <p:cNvPr id="58" name="Cylindre 57">
            <a:extLst>
              <a:ext uri="{FF2B5EF4-FFF2-40B4-BE49-F238E27FC236}">
                <a16:creationId xmlns:a16="http://schemas.microsoft.com/office/drawing/2014/main" id="{A604C3EB-510D-465A-C7A7-508AEDDDD6E6}"/>
              </a:ext>
            </a:extLst>
          </p:cNvPr>
          <p:cNvSpPr/>
          <p:nvPr/>
        </p:nvSpPr>
        <p:spPr>
          <a:xfrm rot="16200000">
            <a:off x="2733044" y="3948733"/>
            <a:ext cx="874466" cy="171669"/>
          </a:xfrm>
          <a:prstGeom prst="can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2C4EE330-FFFC-FBB0-A5BE-3D8F70D4F1E6}"/>
              </a:ext>
            </a:extLst>
          </p:cNvPr>
          <p:cNvSpPr txBox="1"/>
          <p:nvPr/>
        </p:nvSpPr>
        <p:spPr>
          <a:xfrm>
            <a:off x="5510872" y="3623007"/>
            <a:ext cx="5437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Protons 67,5 ± 0,35 MeV</a:t>
            </a:r>
          </a:p>
          <a:p>
            <a:r>
              <a:rPr lang="fr-FR" dirty="0"/>
              <a:t>Voxel (PVDR):  100 µm x 100 µm x 1 mm (mini-</a:t>
            </a:r>
            <a:r>
              <a:rPr lang="fr-FR" dirty="0" err="1"/>
              <a:t>grid</a:t>
            </a:r>
            <a:r>
              <a:rPr lang="fr-FR" dirty="0"/>
              <a:t>)</a:t>
            </a:r>
          </a:p>
          <a:p>
            <a:r>
              <a:rPr lang="fr-FR" dirty="0"/>
              <a:t>                          50 µm x 50 µm x 1 mm (</a:t>
            </a:r>
            <a:r>
              <a:rPr lang="fr-FR" dirty="0" err="1"/>
              <a:t>Planar</a:t>
            </a:r>
            <a:r>
              <a:rPr lang="fr-FR" dirty="0"/>
              <a:t> </a:t>
            </a:r>
            <a:r>
              <a:rPr lang="fr-FR" dirty="0" err="1"/>
              <a:t>minibeam</a:t>
            </a:r>
            <a:r>
              <a:rPr lang="fr-FR" dirty="0"/>
              <a:t>)</a:t>
            </a:r>
          </a:p>
        </p:txBody>
      </p:sp>
      <p:pic>
        <p:nvPicPr>
          <p:cNvPr id="79" name="Image 78">
            <a:extLst>
              <a:ext uri="{FF2B5EF4-FFF2-40B4-BE49-F238E27FC236}">
                <a16:creationId xmlns:a16="http://schemas.microsoft.com/office/drawing/2014/main" id="{9A3CA645-12DC-F8CB-4A74-9C3B29D04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084637" y="3752410"/>
            <a:ext cx="865707" cy="573074"/>
          </a:xfrm>
          <a:prstGeom prst="rect">
            <a:avLst/>
          </a:prstGeom>
        </p:spPr>
      </p:pic>
      <p:sp>
        <p:nvSpPr>
          <p:cNvPr id="5" name="ZoneTexte 56">
            <a:extLst>
              <a:ext uri="{FF2B5EF4-FFF2-40B4-BE49-F238E27FC236}">
                <a16:creationId xmlns:a16="http://schemas.microsoft.com/office/drawing/2014/main" id="{9378FC19-BBB6-FEB7-F45F-FD3455B6FFDF}"/>
              </a:ext>
            </a:extLst>
          </p:cNvPr>
          <p:cNvSpPr txBox="1"/>
          <p:nvPr/>
        </p:nvSpPr>
        <p:spPr>
          <a:xfrm>
            <a:off x="3312096" y="3741188"/>
            <a:ext cx="1974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Distance ~ expérience avec microscope ~70cm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00D5F87C-390F-A928-7E40-D46D86FAD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3" name="Rectangle : coins arrondis 15">
            <a:extLst>
              <a:ext uri="{FF2B5EF4-FFF2-40B4-BE49-F238E27FC236}">
                <a16:creationId xmlns:a16="http://schemas.microsoft.com/office/drawing/2014/main" id="{99A4673C-B81C-28E1-6C59-3BD140EFF2D1}"/>
              </a:ext>
            </a:extLst>
          </p:cNvPr>
          <p:cNvSpPr/>
          <p:nvPr/>
        </p:nvSpPr>
        <p:spPr>
          <a:xfrm>
            <a:off x="35730" y="648773"/>
            <a:ext cx="12156270" cy="5604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5">
            <a:extLst>
              <a:ext uri="{FF2B5EF4-FFF2-40B4-BE49-F238E27FC236}">
                <a16:creationId xmlns:a16="http://schemas.microsoft.com/office/drawing/2014/main" id="{2A3B1AFE-14E5-4489-A986-36611F33CCD1}"/>
              </a:ext>
            </a:extLst>
          </p:cNvPr>
          <p:cNvSpPr txBox="1"/>
          <p:nvPr/>
        </p:nvSpPr>
        <p:spPr>
          <a:xfrm>
            <a:off x="2099070" y="719349"/>
            <a:ext cx="735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Avoir les clés pour optimiser le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set-up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SFRT selon les objectifs choisis 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656EAD5-BA9B-4769-A463-EE6F50FE385C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0DE2D23-09FE-6F5C-A961-8D0501847F86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262520F9-C790-4777-83FA-5C4CBE889BE5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089B5AFA-DC7D-D409-93E9-2BA7E29EAFAA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AD81FF4B-D380-63C1-6C3C-1FDFE7E213C4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646439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11DEB-E331-7CAF-9DB4-32ADEBCDC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2CEBFA3E-6CFF-8D41-0371-987ED177C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31A066BA-A1A8-9320-7FE7-3DC651E6D733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6EDB22F3-66E1-55C2-0D37-DFB6B801B8B3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2D7EA88-9E41-E6E0-05D9-7A8CA290665A}"/>
              </a:ext>
            </a:extLst>
          </p:cNvPr>
          <p:cNvCxnSpPr>
            <a:cxnSpLocks/>
          </p:cNvCxnSpPr>
          <p:nvPr/>
        </p:nvCxnSpPr>
        <p:spPr>
          <a:xfrm>
            <a:off x="2919286" y="2972526"/>
            <a:ext cx="0" cy="347065"/>
          </a:xfrm>
          <a:prstGeom prst="line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Rectangle à coins arrondis 45">
            <a:extLst>
              <a:ext uri="{FF2B5EF4-FFF2-40B4-BE49-F238E27FC236}">
                <a16:creationId xmlns:a16="http://schemas.microsoft.com/office/drawing/2014/main" id="{6782F76D-0EA9-8A3B-7A70-CA76C74D6784}"/>
              </a:ext>
            </a:extLst>
          </p:cNvPr>
          <p:cNvSpPr/>
          <p:nvPr/>
        </p:nvSpPr>
        <p:spPr>
          <a:xfrm>
            <a:off x="947474" y="1364610"/>
            <a:ext cx="4141527" cy="17433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Meme patter</a:t>
            </a:r>
          </a:p>
        </p:txBody>
      </p:sp>
      <p:sp>
        <p:nvSpPr>
          <p:cNvPr id="43" name="Rectangle à coins arrondis 42">
            <a:extLst>
              <a:ext uri="{FF2B5EF4-FFF2-40B4-BE49-F238E27FC236}">
                <a16:creationId xmlns:a16="http://schemas.microsoft.com/office/drawing/2014/main" id="{80EA7119-C96B-AC12-31BB-05EBEE954EA5}"/>
              </a:ext>
            </a:extLst>
          </p:cNvPr>
          <p:cNvSpPr/>
          <p:nvPr/>
        </p:nvSpPr>
        <p:spPr>
          <a:xfrm>
            <a:off x="302257" y="3246003"/>
            <a:ext cx="11587485" cy="132673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3BE94625-0F07-666C-0879-80EE23B82E2C}"/>
              </a:ext>
            </a:extLst>
          </p:cNvPr>
          <p:cNvSpPr txBox="1"/>
          <p:nvPr/>
        </p:nvSpPr>
        <p:spPr>
          <a:xfrm>
            <a:off x="4051323" y="3228003"/>
            <a:ext cx="4149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Simulation Monte-Carlo GATEv10 &amp; PHITS 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EAB6A0AC-9164-39ED-1333-0CEA41EAF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226" y="1489492"/>
            <a:ext cx="2761031" cy="1084165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EBF1F13E-FC69-E816-8E97-15AFE693997B}"/>
              </a:ext>
            </a:extLst>
          </p:cNvPr>
          <p:cNvSpPr/>
          <p:nvPr/>
        </p:nvSpPr>
        <p:spPr>
          <a:xfrm>
            <a:off x="1118451" y="1609602"/>
            <a:ext cx="636713" cy="136730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FB901AF3-DCB7-7E7E-2E71-1899E28A61BE}"/>
              </a:ext>
            </a:extLst>
          </p:cNvPr>
          <p:cNvSpPr txBox="1"/>
          <p:nvPr/>
        </p:nvSpPr>
        <p:spPr>
          <a:xfrm>
            <a:off x="1027079" y="2573657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23 %IR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B9B7A7A-FB80-7139-74A5-E5BC88E0A8D9}"/>
              </a:ext>
            </a:extLst>
          </p:cNvPr>
          <p:cNvSpPr/>
          <p:nvPr/>
        </p:nvSpPr>
        <p:spPr>
          <a:xfrm>
            <a:off x="2630559" y="1562590"/>
            <a:ext cx="444783" cy="141431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5FDFE40B-7D7F-7F77-B1FA-08F93FA004B7}"/>
              </a:ext>
            </a:extLst>
          </p:cNvPr>
          <p:cNvSpPr txBox="1"/>
          <p:nvPr/>
        </p:nvSpPr>
        <p:spPr>
          <a:xfrm>
            <a:off x="2540647" y="2445067"/>
            <a:ext cx="636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50 %</a:t>
            </a:r>
          </a:p>
          <a:p>
            <a:pPr algn="ctr"/>
            <a:r>
              <a:rPr lang="fr-FR" dirty="0"/>
              <a:t>IR</a:t>
            </a:r>
          </a:p>
        </p:txBody>
      </p:sp>
      <p:sp>
        <p:nvSpPr>
          <p:cNvPr id="54" name="Cylindre 53">
            <a:extLst>
              <a:ext uri="{FF2B5EF4-FFF2-40B4-BE49-F238E27FC236}">
                <a16:creationId xmlns:a16="http://schemas.microsoft.com/office/drawing/2014/main" id="{79DB37C8-81B1-C38B-A773-6ED713B350CD}"/>
              </a:ext>
            </a:extLst>
          </p:cNvPr>
          <p:cNvSpPr/>
          <p:nvPr/>
        </p:nvSpPr>
        <p:spPr>
          <a:xfrm rot="5400000">
            <a:off x="626051" y="3561624"/>
            <a:ext cx="513347" cy="916903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10BE0538-F87A-A154-B000-0E234A30CB7B}"/>
              </a:ext>
            </a:extLst>
          </p:cNvPr>
          <p:cNvCxnSpPr>
            <a:cxnSpLocks/>
          </p:cNvCxnSpPr>
          <p:nvPr/>
        </p:nvCxnSpPr>
        <p:spPr>
          <a:xfrm>
            <a:off x="1219546" y="4007662"/>
            <a:ext cx="1011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>
            <a:extLst>
              <a:ext uri="{FF2B5EF4-FFF2-40B4-BE49-F238E27FC236}">
                <a16:creationId xmlns:a16="http://schemas.microsoft.com/office/drawing/2014/main" id="{A3890ADF-12BA-0465-0ED6-797B6DA294DB}"/>
              </a:ext>
            </a:extLst>
          </p:cNvPr>
          <p:cNvSpPr txBox="1"/>
          <p:nvPr/>
        </p:nvSpPr>
        <p:spPr>
          <a:xfrm>
            <a:off x="2137979" y="3346498"/>
            <a:ext cx="14216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SFRT Collimateur</a:t>
            </a:r>
          </a:p>
        </p:txBody>
      </p:sp>
      <p:sp>
        <p:nvSpPr>
          <p:cNvPr id="58" name="Cylindre 57">
            <a:extLst>
              <a:ext uri="{FF2B5EF4-FFF2-40B4-BE49-F238E27FC236}">
                <a16:creationId xmlns:a16="http://schemas.microsoft.com/office/drawing/2014/main" id="{A604C3EB-510D-465A-C7A7-508AEDDDD6E6}"/>
              </a:ext>
            </a:extLst>
          </p:cNvPr>
          <p:cNvSpPr/>
          <p:nvPr/>
        </p:nvSpPr>
        <p:spPr>
          <a:xfrm rot="16200000">
            <a:off x="2733044" y="3948733"/>
            <a:ext cx="874466" cy="171669"/>
          </a:xfrm>
          <a:prstGeom prst="can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EF7B9288-5B57-6D81-329B-B4B383624CA6}"/>
              </a:ext>
            </a:extLst>
          </p:cNvPr>
          <p:cNvSpPr txBox="1"/>
          <p:nvPr/>
        </p:nvSpPr>
        <p:spPr>
          <a:xfrm>
            <a:off x="3621479" y="1563855"/>
            <a:ext cx="1665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Pattern et diamètre </a:t>
            </a:r>
          </a:p>
          <a:p>
            <a:pPr algn="ctr"/>
            <a:r>
              <a:rPr lang="fr-FR" b="1" dirty="0" err="1"/>
              <a:t>MiniX</a:t>
            </a:r>
            <a:endParaRPr lang="fr-FR" b="1" dirty="0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2C4EE330-FFFC-FBB0-A5BE-3D8F70D4F1E6}"/>
              </a:ext>
            </a:extLst>
          </p:cNvPr>
          <p:cNvSpPr txBox="1"/>
          <p:nvPr/>
        </p:nvSpPr>
        <p:spPr>
          <a:xfrm>
            <a:off x="5510872" y="3623007"/>
            <a:ext cx="5437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Protons 67,5 ± 0,35 MeV</a:t>
            </a:r>
          </a:p>
          <a:p>
            <a:r>
              <a:rPr lang="fr-FR" dirty="0"/>
              <a:t>Voxel (PVDR):  100 µm x 100 µm x 1 mm (mini-</a:t>
            </a:r>
            <a:r>
              <a:rPr lang="fr-FR" dirty="0" err="1"/>
              <a:t>grid</a:t>
            </a:r>
            <a:r>
              <a:rPr lang="fr-FR" dirty="0"/>
              <a:t>)</a:t>
            </a:r>
          </a:p>
          <a:p>
            <a:r>
              <a:rPr lang="fr-FR" dirty="0"/>
              <a:t>                          50 µm x 50 µm x 1 mm (</a:t>
            </a:r>
            <a:r>
              <a:rPr lang="fr-FR" dirty="0" err="1"/>
              <a:t>Planar</a:t>
            </a:r>
            <a:r>
              <a:rPr lang="fr-FR" dirty="0"/>
              <a:t> </a:t>
            </a:r>
            <a:r>
              <a:rPr lang="fr-FR" dirty="0" err="1"/>
              <a:t>minibeam</a:t>
            </a:r>
            <a:r>
              <a:rPr lang="fr-FR" dirty="0"/>
              <a:t>)</a:t>
            </a:r>
          </a:p>
        </p:txBody>
      </p:sp>
      <p:pic>
        <p:nvPicPr>
          <p:cNvPr id="79" name="Image 78">
            <a:extLst>
              <a:ext uri="{FF2B5EF4-FFF2-40B4-BE49-F238E27FC236}">
                <a16:creationId xmlns:a16="http://schemas.microsoft.com/office/drawing/2014/main" id="{9A3CA645-12DC-F8CB-4A74-9C3B29D04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084637" y="3752410"/>
            <a:ext cx="865707" cy="573074"/>
          </a:xfrm>
          <a:prstGeom prst="rect">
            <a:avLst/>
          </a:prstGeom>
        </p:spPr>
      </p:pic>
      <p:sp>
        <p:nvSpPr>
          <p:cNvPr id="5" name="ZoneTexte 56">
            <a:extLst>
              <a:ext uri="{FF2B5EF4-FFF2-40B4-BE49-F238E27FC236}">
                <a16:creationId xmlns:a16="http://schemas.microsoft.com/office/drawing/2014/main" id="{9378FC19-BBB6-FEB7-F45F-FD3455B6FFDF}"/>
              </a:ext>
            </a:extLst>
          </p:cNvPr>
          <p:cNvSpPr txBox="1"/>
          <p:nvPr/>
        </p:nvSpPr>
        <p:spPr>
          <a:xfrm>
            <a:off x="3312096" y="3741188"/>
            <a:ext cx="1974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Distance ~ expérience avec microscope ~70cm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00D5F87C-390F-A928-7E40-D46D86FAD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3" name="Rectangle : coins arrondis 15">
            <a:extLst>
              <a:ext uri="{FF2B5EF4-FFF2-40B4-BE49-F238E27FC236}">
                <a16:creationId xmlns:a16="http://schemas.microsoft.com/office/drawing/2014/main" id="{99A4673C-B81C-28E1-6C59-3BD140EFF2D1}"/>
              </a:ext>
            </a:extLst>
          </p:cNvPr>
          <p:cNvSpPr/>
          <p:nvPr/>
        </p:nvSpPr>
        <p:spPr>
          <a:xfrm>
            <a:off x="35730" y="648773"/>
            <a:ext cx="12156270" cy="5604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5">
            <a:extLst>
              <a:ext uri="{FF2B5EF4-FFF2-40B4-BE49-F238E27FC236}">
                <a16:creationId xmlns:a16="http://schemas.microsoft.com/office/drawing/2014/main" id="{2A3B1AFE-14E5-4489-A986-36611F33CCD1}"/>
              </a:ext>
            </a:extLst>
          </p:cNvPr>
          <p:cNvSpPr txBox="1"/>
          <p:nvPr/>
        </p:nvSpPr>
        <p:spPr>
          <a:xfrm>
            <a:off x="2099070" y="719349"/>
            <a:ext cx="735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Avoir les clés pour optimiser le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set-up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SFRT selon les objectifs choisis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8A8C08F-CC83-42E9-BF8D-C0D465D00FDA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511C15C3-5FE2-E24C-771D-988637C2DB14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A857EBB0-273C-FE49-E0BF-D890EC761050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FCB43D3C-C0D7-C652-5D07-9D178380A110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0D5AF0D8-176C-6F0E-DA56-1A55E733C720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793724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B1514-F664-8AB2-10A3-F3F5BC0BA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>
            <a:extLst>
              <a:ext uri="{FF2B5EF4-FFF2-40B4-BE49-F238E27FC236}">
                <a16:creationId xmlns:a16="http://schemas.microsoft.com/office/drawing/2014/main" id="{B35018AF-D86B-0205-09BF-5457C875B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278677" cy="1170325"/>
          </a:xfrm>
          <a:prstGeom prst="rect">
            <a:avLst/>
          </a:prstGeom>
        </p:spPr>
      </p:pic>
      <p:sp>
        <p:nvSpPr>
          <p:cNvPr id="5" name="TextBox 24">
            <a:extLst>
              <a:ext uri="{FF2B5EF4-FFF2-40B4-BE49-F238E27FC236}">
                <a16:creationId xmlns:a16="http://schemas.microsoft.com/office/drawing/2014/main" id="{6F525BB0-F1CE-33AF-4619-F0FC7E478F15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2B816286-3457-A060-E1CB-0281E1A891D1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2ED6701B-98CB-71BE-BABA-F3FE40B97B36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1393A3E0-5E8E-35F1-4750-3BCBE9D2919A}"/>
              </a:ext>
            </a:extLst>
          </p:cNvPr>
          <p:cNvSpPr txBox="1"/>
          <p:nvPr/>
        </p:nvSpPr>
        <p:spPr>
          <a:xfrm>
            <a:off x="5418437" y="86727"/>
            <a:ext cx="259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Collimateur SFRT protons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724E831-6D2A-0A27-4D63-F1EBA897A41B}"/>
              </a:ext>
            </a:extLst>
          </p:cNvPr>
          <p:cNvSpPr txBox="1"/>
          <p:nvPr/>
        </p:nvSpPr>
        <p:spPr>
          <a:xfrm>
            <a:off x="1859359" y="555237"/>
            <a:ext cx="1015935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Nouvelles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approches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thérapeutiques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en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radiothérapie</a:t>
            </a:r>
            <a:endParaRPr lang="en-US" sz="2900" b="1" dirty="0">
              <a:solidFill>
                <a:srgbClr val="8A1430"/>
              </a:solidFill>
              <a:latin typeface="Cambria" pitchFamily="34" charset="0"/>
              <a:ea typeface="Cambria" pitchFamily="34" charset="-122"/>
            </a:endParaRPr>
          </a:p>
          <a:p>
            <a:endParaRPr lang="en-US" sz="2000" noProof="0" dirty="0"/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1A9E2593-1AD5-D91A-B820-C5B4CA012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63" name="Shape 17">
            <a:extLst>
              <a:ext uri="{FF2B5EF4-FFF2-40B4-BE49-F238E27FC236}">
                <a16:creationId xmlns:a16="http://schemas.microsoft.com/office/drawing/2014/main" id="{E37081F7-6FD6-FAC2-8DA8-363E8CC4C404}"/>
              </a:ext>
            </a:extLst>
          </p:cNvPr>
          <p:cNvSpPr/>
          <p:nvPr/>
        </p:nvSpPr>
        <p:spPr>
          <a:xfrm>
            <a:off x="226924" y="1147537"/>
            <a:ext cx="11282130" cy="1433249"/>
          </a:xfrm>
          <a:prstGeom prst="roundRect">
            <a:avLst>
              <a:gd name="adj" fmla="val 6000"/>
            </a:avLst>
          </a:prstGeom>
          <a:solidFill>
            <a:srgbClr val="FCEEDD"/>
          </a:solidFill>
          <a:ln/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2863AD9-2BD4-D65E-F19A-33A055EDF2C1}"/>
              </a:ext>
            </a:extLst>
          </p:cNvPr>
          <p:cNvSpPr txBox="1"/>
          <p:nvPr/>
        </p:nvSpPr>
        <p:spPr>
          <a:xfrm>
            <a:off x="842251" y="1246939"/>
            <a:ext cx="42093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Toxicité au tissu sain limitant en RT pour :</a:t>
            </a: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Tumeur </a:t>
            </a:r>
            <a:r>
              <a:rPr lang="fr-FR" dirty="0" err="1">
                <a:solidFill>
                  <a:srgbClr val="D03920"/>
                </a:solidFill>
              </a:rPr>
              <a:t>radiorésistante</a:t>
            </a:r>
            <a:endParaRPr lang="fr-FR" dirty="0">
              <a:solidFill>
                <a:srgbClr val="D03920"/>
              </a:solidFill>
            </a:endParaRP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Lésions proches de tissus radiosensibles</a:t>
            </a: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…</a:t>
            </a:r>
          </a:p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327B642-7222-4C56-8821-3361A5909FF6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F89673E6-56FF-FADE-5EAE-AFEA17D1BAE3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056C8DAA-9208-0D59-F35C-BD9CD8D27D7A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537068B3-7377-4F1A-6EE7-8644213CB579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3" name="TextBox 24">
            <a:extLst>
              <a:ext uri="{FF2B5EF4-FFF2-40B4-BE49-F238E27FC236}">
                <a16:creationId xmlns:a16="http://schemas.microsoft.com/office/drawing/2014/main" id="{BF515CB1-A533-BBAE-2686-71B5F655012A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4032693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29CFB-4DB6-0CB1-F58A-ADA799471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EC39C5B9-A202-83A9-AE72-141FC6065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B2EBFB48-8F19-1F15-3007-7FBB06729C6B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1E2E4584-E085-5431-0368-99CA9E4E79B2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9DB330CB-7E9C-F3DB-5BB8-1D815C36123A}"/>
              </a:ext>
            </a:extLst>
          </p:cNvPr>
          <p:cNvCxnSpPr>
            <a:cxnSpLocks/>
          </p:cNvCxnSpPr>
          <p:nvPr/>
        </p:nvCxnSpPr>
        <p:spPr>
          <a:xfrm>
            <a:off x="8750968" y="2932600"/>
            <a:ext cx="0" cy="347065"/>
          </a:xfrm>
          <a:prstGeom prst="line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CA7CF888-C761-5BA2-EED0-126B88497CC1}"/>
              </a:ext>
            </a:extLst>
          </p:cNvPr>
          <p:cNvCxnSpPr>
            <a:cxnSpLocks/>
          </p:cNvCxnSpPr>
          <p:nvPr/>
        </p:nvCxnSpPr>
        <p:spPr>
          <a:xfrm>
            <a:off x="2919286" y="2972526"/>
            <a:ext cx="0" cy="347065"/>
          </a:xfrm>
          <a:prstGeom prst="line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Rectangle à coins arrondis 45">
            <a:extLst>
              <a:ext uri="{FF2B5EF4-FFF2-40B4-BE49-F238E27FC236}">
                <a16:creationId xmlns:a16="http://schemas.microsoft.com/office/drawing/2014/main" id="{A5C185F0-A0BE-5062-98C3-F64C8EB4A870}"/>
              </a:ext>
            </a:extLst>
          </p:cNvPr>
          <p:cNvSpPr/>
          <p:nvPr/>
        </p:nvSpPr>
        <p:spPr>
          <a:xfrm>
            <a:off x="947474" y="1364610"/>
            <a:ext cx="4141527" cy="17433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Meme patter</a:t>
            </a:r>
          </a:p>
        </p:txBody>
      </p:sp>
      <p:sp>
        <p:nvSpPr>
          <p:cNvPr id="43" name="Rectangle à coins arrondis 42">
            <a:extLst>
              <a:ext uri="{FF2B5EF4-FFF2-40B4-BE49-F238E27FC236}">
                <a16:creationId xmlns:a16="http://schemas.microsoft.com/office/drawing/2014/main" id="{E46366CA-7197-6756-58B9-5A9C9AE4A897}"/>
              </a:ext>
            </a:extLst>
          </p:cNvPr>
          <p:cNvSpPr/>
          <p:nvPr/>
        </p:nvSpPr>
        <p:spPr>
          <a:xfrm>
            <a:off x="302257" y="3246003"/>
            <a:ext cx="11587485" cy="132673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BFC1585B-9528-E184-1659-5C6FF55964F0}"/>
              </a:ext>
            </a:extLst>
          </p:cNvPr>
          <p:cNvSpPr txBox="1"/>
          <p:nvPr/>
        </p:nvSpPr>
        <p:spPr>
          <a:xfrm>
            <a:off x="4051323" y="3228003"/>
            <a:ext cx="4149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Simulation Monte-Carlo GATEv10 &amp; PHITS 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B51A924B-4D20-495F-B758-FD6B34730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226" y="1489492"/>
            <a:ext cx="2761031" cy="1084165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76815089-C09F-6615-608E-708116502D63}"/>
              </a:ext>
            </a:extLst>
          </p:cNvPr>
          <p:cNvSpPr/>
          <p:nvPr/>
        </p:nvSpPr>
        <p:spPr>
          <a:xfrm>
            <a:off x="1118451" y="1609602"/>
            <a:ext cx="636713" cy="136730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8303B8B5-A4B8-1F78-7827-59CBEE1B5866}"/>
              </a:ext>
            </a:extLst>
          </p:cNvPr>
          <p:cNvSpPr txBox="1"/>
          <p:nvPr/>
        </p:nvSpPr>
        <p:spPr>
          <a:xfrm>
            <a:off x="1027079" y="2573657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23 %IR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1252409-6EDE-C683-3F88-0793402C5031}"/>
              </a:ext>
            </a:extLst>
          </p:cNvPr>
          <p:cNvSpPr/>
          <p:nvPr/>
        </p:nvSpPr>
        <p:spPr>
          <a:xfrm>
            <a:off x="2630559" y="1562590"/>
            <a:ext cx="444783" cy="141431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BE49345E-3ADD-0F41-C33E-1304EC635D95}"/>
              </a:ext>
            </a:extLst>
          </p:cNvPr>
          <p:cNvSpPr txBox="1"/>
          <p:nvPr/>
        </p:nvSpPr>
        <p:spPr>
          <a:xfrm>
            <a:off x="2540647" y="2445067"/>
            <a:ext cx="636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50 %</a:t>
            </a:r>
          </a:p>
          <a:p>
            <a:pPr algn="ctr"/>
            <a:r>
              <a:rPr lang="fr-FR" dirty="0"/>
              <a:t>IR</a:t>
            </a:r>
          </a:p>
        </p:txBody>
      </p:sp>
      <p:sp>
        <p:nvSpPr>
          <p:cNvPr id="54" name="Cylindre 53">
            <a:extLst>
              <a:ext uri="{FF2B5EF4-FFF2-40B4-BE49-F238E27FC236}">
                <a16:creationId xmlns:a16="http://schemas.microsoft.com/office/drawing/2014/main" id="{9FC309A8-6EC4-3678-4913-DAD740BE6A81}"/>
              </a:ext>
            </a:extLst>
          </p:cNvPr>
          <p:cNvSpPr/>
          <p:nvPr/>
        </p:nvSpPr>
        <p:spPr>
          <a:xfrm rot="5400000">
            <a:off x="626051" y="3561624"/>
            <a:ext cx="513347" cy="916903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4A8146EA-6FFD-613D-A1CD-9553CACDD881}"/>
              </a:ext>
            </a:extLst>
          </p:cNvPr>
          <p:cNvCxnSpPr>
            <a:cxnSpLocks/>
          </p:cNvCxnSpPr>
          <p:nvPr/>
        </p:nvCxnSpPr>
        <p:spPr>
          <a:xfrm>
            <a:off x="1219546" y="4007662"/>
            <a:ext cx="1011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>
            <a:extLst>
              <a:ext uri="{FF2B5EF4-FFF2-40B4-BE49-F238E27FC236}">
                <a16:creationId xmlns:a16="http://schemas.microsoft.com/office/drawing/2014/main" id="{CB637A92-DBB2-9383-0515-615150B41C00}"/>
              </a:ext>
            </a:extLst>
          </p:cNvPr>
          <p:cNvSpPr txBox="1"/>
          <p:nvPr/>
        </p:nvSpPr>
        <p:spPr>
          <a:xfrm>
            <a:off x="2137979" y="3346498"/>
            <a:ext cx="14216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SFRT Collimateur</a:t>
            </a:r>
          </a:p>
        </p:txBody>
      </p:sp>
      <p:sp>
        <p:nvSpPr>
          <p:cNvPr id="58" name="Cylindre 57">
            <a:extLst>
              <a:ext uri="{FF2B5EF4-FFF2-40B4-BE49-F238E27FC236}">
                <a16:creationId xmlns:a16="http://schemas.microsoft.com/office/drawing/2014/main" id="{8878BC60-CFA5-4299-A1F7-4C7A46CC9815}"/>
              </a:ext>
            </a:extLst>
          </p:cNvPr>
          <p:cNvSpPr/>
          <p:nvPr/>
        </p:nvSpPr>
        <p:spPr>
          <a:xfrm rot="16200000">
            <a:off x="2733044" y="3948733"/>
            <a:ext cx="874466" cy="171669"/>
          </a:xfrm>
          <a:prstGeom prst="can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32941ADC-B05D-4F0E-50EA-6591BD4098B5}"/>
              </a:ext>
            </a:extLst>
          </p:cNvPr>
          <p:cNvSpPr txBox="1"/>
          <p:nvPr/>
        </p:nvSpPr>
        <p:spPr>
          <a:xfrm>
            <a:off x="3621479" y="1563855"/>
            <a:ext cx="1665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Pattern et diamètre </a:t>
            </a:r>
          </a:p>
          <a:p>
            <a:pPr algn="ctr"/>
            <a:r>
              <a:rPr lang="fr-FR" b="1" dirty="0" err="1"/>
              <a:t>MiniX</a:t>
            </a:r>
            <a:endParaRPr lang="fr-FR" b="1" dirty="0"/>
          </a:p>
        </p:txBody>
      </p:sp>
      <p:sp>
        <p:nvSpPr>
          <p:cNvPr id="61" name="Rectangle à coins arrondis 45">
            <a:extLst>
              <a:ext uri="{FF2B5EF4-FFF2-40B4-BE49-F238E27FC236}">
                <a16:creationId xmlns:a16="http://schemas.microsoft.com/office/drawing/2014/main" id="{95840783-0CF6-FE40-1179-44399C7501F3}"/>
              </a:ext>
            </a:extLst>
          </p:cNvPr>
          <p:cNvSpPr/>
          <p:nvPr/>
        </p:nvSpPr>
        <p:spPr>
          <a:xfrm>
            <a:off x="6281082" y="1355467"/>
            <a:ext cx="4963444" cy="169600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Meme patter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4C3563A2-5555-3B22-030B-C9EC8133D095}"/>
              </a:ext>
            </a:extLst>
          </p:cNvPr>
          <p:cNvSpPr txBox="1"/>
          <p:nvPr/>
        </p:nvSpPr>
        <p:spPr>
          <a:xfrm>
            <a:off x="6430451" y="1466624"/>
            <a:ext cx="4228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Analyse de sensibilité One At a Time (OAT)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B42E72C2-D9D4-EB7F-B3D4-4DEDF0F10518}"/>
              </a:ext>
            </a:extLst>
          </p:cNvPr>
          <p:cNvSpPr txBox="1"/>
          <p:nvPr/>
        </p:nvSpPr>
        <p:spPr>
          <a:xfrm>
            <a:off x="6506405" y="1917387"/>
            <a:ext cx="38540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Matériaux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Distance Collimateur- Phantom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Epaisseur du collimateur </a:t>
            </a:r>
          </a:p>
          <a:p>
            <a:endParaRPr lang="fr-FR" dirty="0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8C35146F-F4BC-ADEE-F918-2744279AA3A2}"/>
              </a:ext>
            </a:extLst>
          </p:cNvPr>
          <p:cNvSpPr txBox="1"/>
          <p:nvPr/>
        </p:nvSpPr>
        <p:spPr>
          <a:xfrm>
            <a:off x="5510872" y="3623007"/>
            <a:ext cx="5437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Protons 67,5 ± 0,35 MeV</a:t>
            </a:r>
          </a:p>
          <a:p>
            <a:r>
              <a:rPr lang="fr-FR" dirty="0"/>
              <a:t>Voxel (PVDR):  100 µm x 100 µm x 1 mm (mini-</a:t>
            </a:r>
            <a:r>
              <a:rPr lang="fr-FR" dirty="0" err="1"/>
              <a:t>grid</a:t>
            </a:r>
            <a:r>
              <a:rPr lang="fr-FR" dirty="0"/>
              <a:t>)</a:t>
            </a:r>
          </a:p>
          <a:p>
            <a:r>
              <a:rPr lang="fr-FR" dirty="0"/>
              <a:t>                          50 µm x 50 µm x 1 mm (</a:t>
            </a:r>
            <a:r>
              <a:rPr lang="fr-FR" dirty="0" err="1"/>
              <a:t>Planar</a:t>
            </a:r>
            <a:r>
              <a:rPr lang="fr-FR" dirty="0"/>
              <a:t> </a:t>
            </a:r>
            <a:r>
              <a:rPr lang="fr-FR" dirty="0" err="1"/>
              <a:t>minibeam</a:t>
            </a:r>
            <a:r>
              <a:rPr lang="fr-FR" dirty="0"/>
              <a:t>)</a:t>
            </a:r>
          </a:p>
        </p:txBody>
      </p:sp>
      <p:pic>
        <p:nvPicPr>
          <p:cNvPr id="79" name="Image 78">
            <a:extLst>
              <a:ext uri="{FF2B5EF4-FFF2-40B4-BE49-F238E27FC236}">
                <a16:creationId xmlns:a16="http://schemas.microsoft.com/office/drawing/2014/main" id="{0642BA7C-A2A5-FCFC-B66C-57F93E7EB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084637" y="3752410"/>
            <a:ext cx="865707" cy="573074"/>
          </a:xfrm>
          <a:prstGeom prst="rect">
            <a:avLst/>
          </a:prstGeom>
        </p:spPr>
      </p:pic>
      <p:sp>
        <p:nvSpPr>
          <p:cNvPr id="5" name="ZoneTexte 56">
            <a:extLst>
              <a:ext uri="{FF2B5EF4-FFF2-40B4-BE49-F238E27FC236}">
                <a16:creationId xmlns:a16="http://schemas.microsoft.com/office/drawing/2014/main" id="{F62340FB-F309-335E-5952-57AE5F0B765D}"/>
              </a:ext>
            </a:extLst>
          </p:cNvPr>
          <p:cNvSpPr txBox="1"/>
          <p:nvPr/>
        </p:nvSpPr>
        <p:spPr>
          <a:xfrm>
            <a:off x="3312096" y="3741188"/>
            <a:ext cx="1974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Distance ~ expérience avec microscope ~70cm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50EB526F-4EFE-DA0B-0840-8ADEB3410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3" name="Rectangle : coins arrondis 15">
            <a:extLst>
              <a:ext uri="{FF2B5EF4-FFF2-40B4-BE49-F238E27FC236}">
                <a16:creationId xmlns:a16="http://schemas.microsoft.com/office/drawing/2014/main" id="{AECC4CFE-4291-4E26-6C0B-007BCA9DDD1F}"/>
              </a:ext>
            </a:extLst>
          </p:cNvPr>
          <p:cNvSpPr/>
          <p:nvPr/>
        </p:nvSpPr>
        <p:spPr>
          <a:xfrm>
            <a:off x="35730" y="648773"/>
            <a:ext cx="12156270" cy="5604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8603BD2-42E8-42C0-B5E5-7FC857500B2A}"/>
              </a:ext>
            </a:extLst>
          </p:cNvPr>
          <p:cNvSpPr txBox="1"/>
          <p:nvPr/>
        </p:nvSpPr>
        <p:spPr>
          <a:xfrm>
            <a:off x="2099070" y="719349"/>
            <a:ext cx="735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Avoir les clés pour optimiser le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set-up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SFRT selon les objectifs choisis 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AB027A27-4E98-47FB-93D9-C72329E94A62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1D35A98-567F-E524-91C2-A9AAA3306F39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B121EEA9-0A2E-2CF9-F41F-21AA679F7797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5509F892-8776-6811-630D-B5B8F0EB5595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BBA33A3D-69E1-BFCA-CDB7-C15953AEA06C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275131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C610B-7D31-8DD2-C70E-F5CA1AED5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5A42542F-2F9F-1D80-B82B-FA062C9E2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0D805AD9-8F1A-57AC-D1D5-0DF6D57F4E94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7E1E1964-A6E8-1943-B806-A941154F5D9B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4043A267-BCEE-D5B9-8681-B3D9603FD1D0}"/>
              </a:ext>
            </a:extLst>
          </p:cNvPr>
          <p:cNvCxnSpPr>
            <a:cxnSpLocks/>
          </p:cNvCxnSpPr>
          <p:nvPr/>
        </p:nvCxnSpPr>
        <p:spPr>
          <a:xfrm>
            <a:off x="8750968" y="2932600"/>
            <a:ext cx="0" cy="347065"/>
          </a:xfrm>
          <a:prstGeom prst="line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44171E2-97A3-AB39-358E-322711F15796}"/>
              </a:ext>
            </a:extLst>
          </p:cNvPr>
          <p:cNvCxnSpPr>
            <a:cxnSpLocks/>
          </p:cNvCxnSpPr>
          <p:nvPr/>
        </p:nvCxnSpPr>
        <p:spPr>
          <a:xfrm>
            <a:off x="2919286" y="2972526"/>
            <a:ext cx="0" cy="347065"/>
          </a:xfrm>
          <a:prstGeom prst="line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BFA7D061-3FCB-BEDC-4734-6A8513386701}"/>
              </a:ext>
            </a:extLst>
          </p:cNvPr>
          <p:cNvCxnSpPr>
            <a:cxnSpLocks/>
          </p:cNvCxnSpPr>
          <p:nvPr/>
        </p:nvCxnSpPr>
        <p:spPr>
          <a:xfrm>
            <a:off x="3257773" y="4448596"/>
            <a:ext cx="1" cy="358376"/>
          </a:xfrm>
          <a:prstGeom prst="line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7DCA1A0E-6274-CC65-5C98-B2EFFA6FF8F5}"/>
              </a:ext>
            </a:extLst>
          </p:cNvPr>
          <p:cNvCxnSpPr>
            <a:cxnSpLocks/>
          </p:cNvCxnSpPr>
          <p:nvPr/>
        </p:nvCxnSpPr>
        <p:spPr>
          <a:xfrm>
            <a:off x="9557137" y="4462835"/>
            <a:ext cx="1" cy="358376"/>
          </a:xfrm>
          <a:prstGeom prst="line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Rectangle à coins arrondis 45">
            <a:extLst>
              <a:ext uri="{FF2B5EF4-FFF2-40B4-BE49-F238E27FC236}">
                <a16:creationId xmlns:a16="http://schemas.microsoft.com/office/drawing/2014/main" id="{ECE540CA-A0CA-5E4C-0ABA-E004B3FEB79A}"/>
              </a:ext>
            </a:extLst>
          </p:cNvPr>
          <p:cNvSpPr/>
          <p:nvPr/>
        </p:nvSpPr>
        <p:spPr>
          <a:xfrm>
            <a:off x="947474" y="1364610"/>
            <a:ext cx="4141527" cy="17433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Meme patter</a:t>
            </a:r>
          </a:p>
        </p:txBody>
      </p:sp>
      <p:sp>
        <p:nvSpPr>
          <p:cNvPr id="43" name="Rectangle à coins arrondis 42">
            <a:extLst>
              <a:ext uri="{FF2B5EF4-FFF2-40B4-BE49-F238E27FC236}">
                <a16:creationId xmlns:a16="http://schemas.microsoft.com/office/drawing/2014/main" id="{7A5B47A8-B3EA-4B42-CBA2-77CE42A33AB9}"/>
              </a:ext>
            </a:extLst>
          </p:cNvPr>
          <p:cNvSpPr/>
          <p:nvPr/>
        </p:nvSpPr>
        <p:spPr>
          <a:xfrm>
            <a:off x="302257" y="3246003"/>
            <a:ext cx="11587485" cy="132673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2E63C43-C24A-25CA-3D60-20289F3959D0}"/>
              </a:ext>
            </a:extLst>
          </p:cNvPr>
          <p:cNvSpPr txBox="1"/>
          <p:nvPr/>
        </p:nvSpPr>
        <p:spPr>
          <a:xfrm>
            <a:off x="4051323" y="3228003"/>
            <a:ext cx="4149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Simulation Monte-Carlo GATEv10 &amp; PHITS 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EBEE6A03-7397-FDD1-BFAB-F64F3CA35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226" y="1489492"/>
            <a:ext cx="2761031" cy="1084165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4DEA0B21-A92C-4DFC-A667-116435B2163A}"/>
              </a:ext>
            </a:extLst>
          </p:cNvPr>
          <p:cNvSpPr/>
          <p:nvPr/>
        </p:nvSpPr>
        <p:spPr>
          <a:xfrm>
            <a:off x="1118451" y="1609602"/>
            <a:ext cx="636713" cy="136730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054F0DDF-B67A-25C9-F5AA-B347B825B169}"/>
              </a:ext>
            </a:extLst>
          </p:cNvPr>
          <p:cNvSpPr txBox="1"/>
          <p:nvPr/>
        </p:nvSpPr>
        <p:spPr>
          <a:xfrm>
            <a:off x="1027079" y="2573657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23 %IR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11DA3F4-FC36-42C5-5342-E69D1BB4BE2A}"/>
              </a:ext>
            </a:extLst>
          </p:cNvPr>
          <p:cNvSpPr/>
          <p:nvPr/>
        </p:nvSpPr>
        <p:spPr>
          <a:xfrm>
            <a:off x="2630559" y="1562590"/>
            <a:ext cx="444783" cy="141431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EF872971-7247-DE8F-C3BC-6E044C6E4885}"/>
              </a:ext>
            </a:extLst>
          </p:cNvPr>
          <p:cNvSpPr txBox="1"/>
          <p:nvPr/>
        </p:nvSpPr>
        <p:spPr>
          <a:xfrm>
            <a:off x="2540647" y="2445067"/>
            <a:ext cx="636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50 %</a:t>
            </a:r>
          </a:p>
          <a:p>
            <a:pPr algn="ctr"/>
            <a:r>
              <a:rPr lang="fr-FR" dirty="0"/>
              <a:t>IR</a:t>
            </a:r>
          </a:p>
        </p:txBody>
      </p:sp>
      <p:sp>
        <p:nvSpPr>
          <p:cNvPr id="54" name="Cylindre 53">
            <a:extLst>
              <a:ext uri="{FF2B5EF4-FFF2-40B4-BE49-F238E27FC236}">
                <a16:creationId xmlns:a16="http://schemas.microsoft.com/office/drawing/2014/main" id="{01E4E582-25DD-1B9F-D978-D27656FCAE41}"/>
              </a:ext>
            </a:extLst>
          </p:cNvPr>
          <p:cNvSpPr/>
          <p:nvPr/>
        </p:nvSpPr>
        <p:spPr>
          <a:xfrm rot="5400000">
            <a:off x="626051" y="3561624"/>
            <a:ext cx="513347" cy="916903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E5D2542B-D774-6453-2B37-DB396C7D9370}"/>
              </a:ext>
            </a:extLst>
          </p:cNvPr>
          <p:cNvCxnSpPr>
            <a:cxnSpLocks/>
          </p:cNvCxnSpPr>
          <p:nvPr/>
        </p:nvCxnSpPr>
        <p:spPr>
          <a:xfrm>
            <a:off x="1219546" y="4007662"/>
            <a:ext cx="1011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>
            <a:extLst>
              <a:ext uri="{FF2B5EF4-FFF2-40B4-BE49-F238E27FC236}">
                <a16:creationId xmlns:a16="http://schemas.microsoft.com/office/drawing/2014/main" id="{0F08B7B5-196D-D434-F011-98506380728E}"/>
              </a:ext>
            </a:extLst>
          </p:cNvPr>
          <p:cNvSpPr txBox="1"/>
          <p:nvPr/>
        </p:nvSpPr>
        <p:spPr>
          <a:xfrm>
            <a:off x="2137979" y="3346498"/>
            <a:ext cx="14216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SFRT Collimateur</a:t>
            </a:r>
          </a:p>
        </p:txBody>
      </p:sp>
      <p:sp>
        <p:nvSpPr>
          <p:cNvPr id="58" name="Cylindre 57">
            <a:extLst>
              <a:ext uri="{FF2B5EF4-FFF2-40B4-BE49-F238E27FC236}">
                <a16:creationId xmlns:a16="http://schemas.microsoft.com/office/drawing/2014/main" id="{85CC5551-2193-7241-A75D-7A23705A1602}"/>
              </a:ext>
            </a:extLst>
          </p:cNvPr>
          <p:cNvSpPr/>
          <p:nvPr/>
        </p:nvSpPr>
        <p:spPr>
          <a:xfrm rot="16200000">
            <a:off x="2733044" y="3948733"/>
            <a:ext cx="874466" cy="171669"/>
          </a:xfrm>
          <a:prstGeom prst="can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8CB3FBEA-31D2-6CC9-4A1B-CF8005DC80AB}"/>
              </a:ext>
            </a:extLst>
          </p:cNvPr>
          <p:cNvSpPr txBox="1"/>
          <p:nvPr/>
        </p:nvSpPr>
        <p:spPr>
          <a:xfrm>
            <a:off x="3621479" y="1563855"/>
            <a:ext cx="1665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Pattern et diamètre </a:t>
            </a:r>
          </a:p>
          <a:p>
            <a:pPr algn="ctr"/>
            <a:r>
              <a:rPr lang="fr-FR" b="1" dirty="0" err="1"/>
              <a:t>MiniX</a:t>
            </a:r>
            <a:endParaRPr lang="fr-FR" b="1" dirty="0"/>
          </a:p>
        </p:txBody>
      </p:sp>
      <p:sp>
        <p:nvSpPr>
          <p:cNvPr id="61" name="Rectangle à coins arrondis 45">
            <a:extLst>
              <a:ext uri="{FF2B5EF4-FFF2-40B4-BE49-F238E27FC236}">
                <a16:creationId xmlns:a16="http://schemas.microsoft.com/office/drawing/2014/main" id="{20BEF881-C3A2-5213-8284-032F278C998C}"/>
              </a:ext>
            </a:extLst>
          </p:cNvPr>
          <p:cNvSpPr/>
          <p:nvPr/>
        </p:nvSpPr>
        <p:spPr>
          <a:xfrm>
            <a:off x="6281082" y="1355467"/>
            <a:ext cx="4963444" cy="169600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9250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Meme patter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0FD65174-EA6E-5837-5420-570D17ABD85F}"/>
              </a:ext>
            </a:extLst>
          </p:cNvPr>
          <p:cNvSpPr txBox="1"/>
          <p:nvPr/>
        </p:nvSpPr>
        <p:spPr>
          <a:xfrm>
            <a:off x="6430451" y="1466624"/>
            <a:ext cx="4228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Analyse de sensibilité One At a Time (OAT)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D189CC41-3BEC-4127-D1A1-451B72FA03D0}"/>
              </a:ext>
            </a:extLst>
          </p:cNvPr>
          <p:cNvSpPr txBox="1"/>
          <p:nvPr/>
        </p:nvSpPr>
        <p:spPr>
          <a:xfrm>
            <a:off x="6506405" y="1917387"/>
            <a:ext cx="38540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Matériaux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Distance Collimateur- Phantom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Epaisseur du collimateur </a:t>
            </a:r>
          </a:p>
          <a:p>
            <a:endParaRPr lang="fr-FR" dirty="0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09D26A7A-0977-7063-8784-9E1CF70BB1CB}"/>
              </a:ext>
            </a:extLst>
          </p:cNvPr>
          <p:cNvSpPr txBox="1"/>
          <p:nvPr/>
        </p:nvSpPr>
        <p:spPr>
          <a:xfrm>
            <a:off x="5510872" y="3623007"/>
            <a:ext cx="5437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Protons 67,5 ± 0,35 MeV</a:t>
            </a:r>
          </a:p>
          <a:p>
            <a:r>
              <a:rPr lang="fr-FR" dirty="0"/>
              <a:t>Voxel (PVDR):  100 µm x 100 µm x 1 mm (mini-</a:t>
            </a:r>
            <a:r>
              <a:rPr lang="fr-FR" dirty="0" err="1"/>
              <a:t>grid</a:t>
            </a:r>
            <a:r>
              <a:rPr lang="fr-FR" dirty="0"/>
              <a:t>)</a:t>
            </a:r>
          </a:p>
          <a:p>
            <a:r>
              <a:rPr lang="fr-FR" dirty="0"/>
              <a:t>                          50 µm x 50 µm x 1 mm (</a:t>
            </a:r>
            <a:r>
              <a:rPr lang="fr-FR" dirty="0" err="1"/>
              <a:t>Planar</a:t>
            </a:r>
            <a:r>
              <a:rPr lang="fr-FR" dirty="0"/>
              <a:t> </a:t>
            </a:r>
            <a:r>
              <a:rPr lang="fr-FR" dirty="0" err="1"/>
              <a:t>minibeam</a:t>
            </a:r>
            <a:r>
              <a:rPr lang="fr-FR" dirty="0"/>
              <a:t>)</a:t>
            </a:r>
          </a:p>
        </p:txBody>
      </p:sp>
      <p:sp>
        <p:nvSpPr>
          <p:cNvPr id="66" name="Rectangle à coins arrondis 48">
            <a:extLst>
              <a:ext uri="{FF2B5EF4-FFF2-40B4-BE49-F238E27FC236}">
                <a16:creationId xmlns:a16="http://schemas.microsoft.com/office/drawing/2014/main" id="{0358802C-CABA-EB92-BA6F-CBF29F6996C9}"/>
              </a:ext>
            </a:extLst>
          </p:cNvPr>
          <p:cNvSpPr/>
          <p:nvPr/>
        </p:nvSpPr>
        <p:spPr>
          <a:xfrm>
            <a:off x="506477" y="4782623"/>
            <a:ext cx="5108260" cy="189277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7" name="Image 66">
            <a:extLst>
              <a:ext uri="{FF2B5EF4-FFF2-40B4-BE49-F238E27FC236}">
                <a16:creationId xmlns:a16="http://schemas.microsoft.com/office/drawing/2014/main" id="{2385F03F-444D-DC0A-D532-26CFB93A1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506" y="4856389"/>
            <a:ext cx="2074746" cy="1758519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1C8A8EAA-4143-6C2B-6605-E64B8D42ED6A}"/>
              </a:ext>
            </a:extLst>
          </p:cNvPr>
          <p:cNvSpPr/>
          <p:nvPr/>
        </p:nvSpPr>
        <p:spPr>
          <a:xfrm>
            <a:off x="1148513" y="4886454"/>
            <a:ext cx="951375" cy="137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9" name="Image 68">
            <a:extLst>
              <a:ext uri="{FF2B5EF4-FFF2-40B4-BE49-F238E27FC236}">
                <a16:creationId xmlns:a16="http://schemas.microsoft.com/office/drawing/2014/main" id="{3CD58A96-077B-8904-4336-DDA03B63C9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4442" y="4919183"/>
            <a:ext cx="2213660" cy="1732894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8CCADED4-BBB1-95EB-BEB0-350ED553B751}"/>
              </a:ext>
            </a:extLst>
          </p:cNvPr>
          <p:cNvSpPr/>
          <p:nvPr/>
        </p:nvSpPr>
        <p:spPr>
          <a:xfrm>
            <a:off x="3541540" y="4932216"/>
            <a:ext cx="1495457" cy="162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à coins arrondis 48">
            <a:extLst>
              <a:ext uri="{FF2B5EF4-FFF2-40B4-BE49-F238E27FC236}">
                <a16:creationId xmlns:a16="http://schemas.microsoft.com/office/drawing/2014/main" id="{856E5391-D049-5338-31E0-D99CDF78B9D8}"/>
              </a:ext>
            </a:extLst>
          </p:cNvPr>
          <p:cNvSpPr/>
          <p:nvPr/>
        </p:nvSpPr>
        <p:spPr>
          <a:xfrm>
            <a:off x="6426347" y="4806972"/>
            <a:ext cx="4646973" cy="187820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470283A9-422C-7538-6DD5-7E765C1EA71B}"/>
              </a:ext>
            </a:extLst>
          </p:cNvPr>
          <p:cNvSpPr txBox="1"/>
          <p:nvPr/>
        </p:nvSpPr>
        <p:spPr>
          <a:xfrm>
            <a:off x="2634862" y="4758866"/>
            <a:ext cx="701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PVDR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2B94FF95-2BCA-14ED-672A-EC8C28F8B750}"/>
              </a:ext>
            </a:extLst>
          </p:cNvPr>
          <p:cNvSpPr txBox="1"/>
          <p:nvPr/>
        </p:nvSpPr>
        <p:spPr>
          <a:xfrm>
            <a:off x="8017803" y="4758866"/>
            <a:ext cx="968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Neutron</a:t>
            </a:r>
          </a:p>
        </p:txBody>
      </p:sp>
      <p:pic>
        <p:nvPicPr>
          <p:cNvPr id="79" name="Image 78">
            <a:extLst>
              <a:ext uri="{FF2B5EF4-FFF2-40B4-BE49-F238E27FC236}">
                <a16:creationId xmlns:a16="http://schemas.microsoft.com/office/drawing/2014/main" id="{2345CB65-F76E-1BB0-DB3C-E58DEDB566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2084637" y="3752410"/>
            <a:ext cx="865707" cy="5730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568E14-F8BE-C614-6EB2-2A44C7C44C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4" y="5024121"/>
            <a:ext cx="2490576" cy="1563560"/>
          </a:xfrm>
          <a:prstGeom prst="rect">
            <a:avLst/>
          </a:prstGeom>
        </p:spPr>
      </p:pic>
      <p:sp>
        <p:nvSpPr>
          <p:cNvPr id="5" name="ZoneTexte 56">
            <a:extLst>
              <a:ext uri="{FF2B5EF4-FFF2-40B4-BE49-F238E27FC236}">
                <a16:creationId xmlns:a16="http://schemas.microsoft.com/office/drawing/2014/main" id="{E22A69BF-A765-3E44-5622-C5CD4951C33B}"/>
              </a:ext>
            </a:extLst>
          </p:cNvPr>
          <p:cNvSpPr txBox="1"/>
          <p:nvPr/>
        </p:nvSpPr>
        <p:spPr>
          <a:xfrm>
            <a:off x="3312096" y="3741188"/>
            <a:ext cx="1974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Distance ~ expérience avec microscope ~70cm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C86FF7F2-7DEC-AADF-E7B0-8D5D89694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pic>
        <p:nvPicPr>
          <p:cNvPr id="6" name="Image 40">
            <a:extLst>
              <a:ext uri="{FF2B5EF4-FFF2-40B4-BE49-F238E27FC236}">
                <a16:creationId xmlns:a16="http://schemas.microsoft.com/office/drawing/2014/main" id="{75CCF6C8-0B46-35CC-3A3B-9B60828A92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3286" y="5100597"/>
            <a:ext cx="2029367" cy="1574800"/>
          </a:xfrm>
          <a:prstGeom prst="rect">
            <a:avLst/>
          </a:prstGeom>
        </p:spPr>
      </p:pic>
      <p:sp>
        <p:nvSpPr>
          <p:cNvPr id="7" name="Rectangle : coins arrondis 15">
            <a:extLst>
              <a:ext uri="{FF2B5EF4-FFF2-40B4-BE49-F238E27FC236}">
                <a16:creationId xmlns:a16="http://schemas.microsoft.com/office/drawing/2014/main" id="{4AE0D881-ED91-2F23-52DE-E76C103FC2D7}"/>
              </a:ext>
            </a:extLst>
          </p:cNvPr>
          <p:cNvSpPr/>
          <p:nvPr/>
        </p:nvSpPr>
        <p:spPr>
          <a:xfrm>
            <a:off x="35730" y="648773"/>
            <a:ext cx="12156270" cy="5604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35">
            <a:extLst>
              <a:ext uri="{FF2B5EF4-FFF2-40B4-BE49-F238E27FC236}">
                <a16:creationId xmlns:a16="http://schemas.microsoft.com/office/drawing/2014/main" id="{8783EA65-382E-1EA9-DB04-626653F4391A}"/>
              </a:ext>
            </a:extLst>
          </p:cNvPr>
          <p:cNvSpPr txBox="1"/>
          <p:nvPr/>
        </p:nvSpPr>
        <p:spPr>
          <a:xfrm>
            <a:off x="2099070" y="719349"/>
            <a:ext cx="735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Avoir les clés pour optimiser le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set-up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SFRT selon les objectifs choisis 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5A398259-A2B8-4342-8575-0F35694F51EE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4AC9DCEB-5973-BB51-761B-92FA1C6F4F64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5C0529D0-271C-9736-1ECA-310257D66F61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034945C0-43B2-1ED1-0FD9-BDF567847CEC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FE252A81-CA2D-7336-B4B3-192256B9024C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99548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4060C-053C-B978-AAD9-037626E8C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E82718E0-FF55-D45A-1EFB-D2F57908C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4F4B7B06-1DB4-9DDF-50FD-1598D7278571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38CAEC9F-F699-1764-04CB-AF4DE68F4646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B0C81D92-67F8-BE76-316C-6F2A88238225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C3326175-1E98-43CF-8BEB-8425FDB5A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396079C-10C6-4D3E-8859-ED24E8EB37D6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8FB829F-A9BA-47D4-A460-F5CD489BE979}"/>
              </a:ext>
            </a:extLst>
          </p:cNvPr>
          <p:cNvSpPr txBox="1"/>
          <p:nvPr/>
        </p:nvSpPr>
        <p:spPr>
          <a:xfrm>
            <a:off x="3206904" y="571012"/>
            <a:ext cx="4883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Résultats analyse de sensibilité </a:t>
            </a:r>
          </a:p>
        </p:txBody>
      </p:sp>
      <p:sp>
        <p:nvSpPr>
          <p:cNvPr id="31" name="Shape 6">
            <a:extLst>
              <a:ext uri="{FF2B5EF4-FFF2-40B4-BE49-F238E27FC236}">
                <a16:creationId xmlns:a16="http://schemas.microsoft.com/office/drawing/2014/main" id="{59B158E2-032F-4003-8C4C-D58A182EF15A}"/>
              </a:ext>
            </a:extLst>
          </p:cNvPr>
          <p:cNvSpPr/>
          <p:nvPr/>
        </p:nvSpPr>
        <p:spPr>
          <a:xfrm>
            <a:off x="472440" y="1147572"/>
            <a:ext cx="11247120" cy="0"/>
          </a:xfrm>
          <a:prstGeom prst="line">
            <a:avLst/>
          </a:prstGeom>
          <a:noFill/>
          <a:ln w="25400">
            <a:solidFill>
              <a:srgbClr val="E070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340EAF3-53A6-48CF-95F9-DC3FD7048C6F}"/>
              </a:ext>
            </a:extLst>
          </p:cNvPr>
          <p:cNvSpPr txBox="1"/>
          <p:nvPr/>
        </p:nvSpPr>
        <p:spPr>
          <a:xfrm>
            <a:off x="3153536" y="1116400"/>
            <a:ext cx="4871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algn="ctr">
              <a:defRPr sz="2400" b="1" u="sng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état de l’art PVDR : 100 MeV protons</a:t>
            </a:r>
            <a:br>
              <a:rPr lang="fr-FR" dirty="0"/>
            </a:br>
            <a:endParaRPr lang="fr-FR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6EF753B-5BA5-0CA9-7EC7-F6A444CE7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184" y="1712975"/>
            <a:ext cx="4091120" cy="309353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D16691F-3231-9C89-CDFF-F23D60F76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836" y="1630105"/>
            <a:ext cx="4091121" cy="311704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BF6FCE6-8C26-27C0-BDC5-A4130A15AAD6}"/>
              </a:ext>
            </a:extLst>
          </p:cNvPr>
          <p:cNvSpPr txBox="1"/>
          <p:nvPr/>
        </p:nvSpPr>
        <p:spPr>
          <a:xfrm>
            <a:off x="221770" y="6365557"/>
            <a:ext cx="13119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Extrait de : Consuelo et Al, 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Optimization of the mechanical collimation for </a:t>
            </a:r>
            <a:r>
              <a:rPr lang="en-US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minibeam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generation in proton</a:t>
            </a:r>
            <a:r>
              <a:rPr lang="fr-FR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minibeam</a:t>
            </a:r>
            <a:r>
              <a:rPr lang="fr-F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radiation </a:t>
            </a:r>
            <a:r>
              <a:rPr lang="fr-FR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therapy</a:t>
            </a:r>
            <a:r>
              <a:rPr lang="fr-FR" sz="1400" dirty="0"/>
              <a:t>, </a:t>
            </a:r>
            <a:r>
              <a:rPr lang="fr-FR" sz="1400" dirty="0" err="1"/>
              <a:t>Medical</a:t>
            </a:r>
            <a:r>
              <a:rPr lang="fr-FR" sz="1400" dirty="0"/>
              <a:t> Physics 2017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7D83A7-0A21-E84D-5FC8-7921631D39D7}"/>
              </a:ext>
            </a:extLst>
          </p:cNvPr>
          <p:cNvSpPr txBox="1"/>
          <p:nvPr/>
        </p:nvSpPr>
        <p:spPr>
          <a:xfrm>
            <a:off x="7588192" y="5389615"/>
            <a:ext cx="367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PCD= Phantom to </a:t>
            </a:r>
            <a:r>
              <a:rPr lang="fr-FR" dirty="0" err="1"/>
              <a:t>collimator</a:t>
            </a:r>
            <a:r>
              <a:rPr lang="fr-FR" dirty="0"/>
              <a:t> distance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57AE04-2652-435A-E772-2DCE56E15A98}"/>
              </a:ext>
            </a:extLst>
          </p:cNvPr>
          <p:cNvSpPr txBox="1"/>
          <p:nvPr/>
        </p:nvSpPr>
        <p:spPr>
          <a:xfrm>
            <a:off x="3006890" y="2494110"/>
            <a:ext cx="6670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PCD = 7 cm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22D5AD40-6254-9099-C917-A8A40001FE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4371" y="1726335"/>
            <a:ext cx="3686689" cy="2924583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5620ABE0-BC20-F74E-1E62-35B2E2979A4A}"/>
              </a:ext>
            </a:extLst>
          </p:cNvPr>
          <p:cNvSpPr txBox="1"/>
          <p:nvPr/>
        </p:nvSpPr>
        <p:spPr>
          <a:xfrm>
            <a:off x="10512159" y="2450028"/>
            <a:ext cx="6670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PCD = 7 cm</a:t>
            </a:r>
          </a:p>
        </p:txBody>
      </p:sp>
      <p:sp>
        <p:nvSpPr>
          <p:cNvPr id="50" name="ZoneTexte 62">
            <a:extLst>
              <a:ext uri="{FF2B5EF4-FFF2-40B4-BE49-F238E27FC236}">
                <a16:creationId xmlns:a16="http://schemas.microsoft.com/office/drawing/2014/main" id="{A5A5BD44-2EF5-93DC-C1DF-EF8AD568189F}"/>
              </a:ext>
            </a:extLst>
          </p:cNvPr>
          <p:cNvSpPr txBox="1"/>
          <p:nvPr/>
        </p:nvSpPr>
        <p:spPr>
          <a:xfrm>
            <a:off x="358836" y="5058189"/>
            <a:ext cx="5476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Matériaux : </a:t>
            </a:r>
            <a:r>
              <a:rPr lang="fr-FR" dirty="0" err="1"/>
              <a:t>Tungsten</a:t>
            </a:r>
            <a:r>
              <a:rPr lang="fr-FR" dirty="0"/>
              <a:t> le plus performant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Distance Collimateur- Phantom :  PCD	 PVDR 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Epaisseur du collimateur  : Epaisseur 	PVDR</a:t>
            </a:r>
          </a:p>
          <a:p>
            <a:endParaRPr lang="fr-FR" dirty="0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175681B-4453-52DE-DFAA-395B5DCC6F72}"/>
              </a:ext>
            </a:extLst>
          </p:cNvPr>
          <p:cNvCxnSpPr>
            <a:cxnSpLocks/>
          </p:cNvCxnSpPr>
          <p:nvPr/>
        </p:nvCxnSpPr>
        <p:spPr>
          <a:xfrm>
            <a:off x="4732256" y="5439266"/>
            <a:ext cx="318596" cy="201901"/>
          </a:xfrm>
          <a:prstGeom prst="straightConnector1">
            <a:avLst/>
          </a:prstGeom>
          <a:ln w="38100">
            <a:solidFill>
              <a:srgbClr val="EA880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36AB70C-107C-1441-A319-800F62534D71}"/>
              </a:ext>
            </a:extLst>
          </p:cNvPr>
          <p:cNvCxnSpPr>
            <a:cxnSpLocks/>
          </p:cNvCxnSpPr>
          <p:nvPr/>
        </p:nvCxnSpPr>
        <p:spPr>
          <a:xfrm flipV="1">
            <a:off x="5699567" y="5412944"/>
            <a:ext cx="215191" cy="228223"/>
          </a:xfrm>
          <a:prstGeom prst="straightConnector1">
            <a:avLst/>
          </a:prstGeom>
          <a:ln w="38100">
            <a:solidFill>
              <a:srgbClr val="EA880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51F8F12-E8EF-E519-A1F4-E1A50018521A}"/>
              </a:ext>
            </a:extLst>
          </p:cNvPr>
          <p:cNvCxnSpPr>
            <a:cxnSpLocks/>
          </p:cNvCxnSpPr>
          <p:nvPr/>
        </p:nvCxnSpPr>
        <p:spPr>
          <a:xfrm flipV="1">
            <a:off x="4624660" y="5698396"/>
            <a:ext cx="215191" cy="228223"/>
          </a:xfrm>
          <a:prstGeom prst="straightConnector1">
            <a:avLst/>
          </a:prstGeom>
          <a:ln w="38100">
            <a:solidFill>
              <a:srgbClr val="EA880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33257F7-057A-3255-6FC8-6D085469C70E}"/>
              </a:ext>
            </a:extLst>
          </p:cNvPr>
          <p:cNvCxnSpPr>
            <a:cxnSpLocks/>
          </p:cNvCxnSpPr>
          <p:nvPr/>
        </p:nvCxnSpPr>
        <p:spPr>
          <a:xfrm flipV="1">
            <a:off x="5665250" y="5674936"/>
            <a:ext cx="215191" cy="228223"/>
          </a:xfrm>
          <a:prstGeom prst="straightConnector1">
            <a:avLst/>
          </a:prstGeom>
          <a:ln w="38100">
            <a:solidFill>
              <a:srgbClr val="EA880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4">
            <a:extLst>
              <a:ext uri="{FF2B5EF4-FFF2-40B4-BE49-F238E27FC236}">
                <a16:creationId xmlns:a16="http://schemas.microsoft.com/office/drawing/2014/main" id="{3B53B852-89E2-B7C4-DAEF-E8823D033E22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B15F74DF-30AA-7349-89D1-3EE97F5B3C60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BF8F9446-9DC2-B688-EEAB-31DF6B8EFBD5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2" name="TextBox 24">
            <a:extLst>
              <a:ext uri="{FF2B5EF4-FFF2-40B4-BE49-F238E27FC236}">
                <a16:creationId xmlns:a16="http://schemas.microsoft.com/office/drawing/2014/main" id="{59019D09-C94E-ADBB-90C9-44FD6D37CA41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4019813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41177-C64D-02D9-16FE-E4D57FD37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01E1AE7A-E8EA-07C8-9CC2-08067D82D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F20AB531-2F39-2ACC-183E-9294EB652D50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D9591537-7B90-8B55-87C6-67B89708D30A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DE65367E-03F3-A152-2D38-3350BD85DEB3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B9592CE9-B6AC-5AF3-1DDD-9E9BDABAB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29B2E50-98ED-9EB8-973E-529F3182A1C3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1E83E8E-F3CD-E985-D550-463E9567A3A4}"/>
              </a:ext>
            </a:extLst>
          </p:cNvPr>
          <p:cNvSpPr txBox="1"/>
          <p:nvPr/>
        </p:nvSpPr>
        <p:spPr>
          <a:xfrm>
            <a:off x="3206904" y="571012"/>
            <a:ext cx="4883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Résultats analyse de sensibilité </a:t>
            </a:r>
          </a:p>
        </p:txBody>
      </p:sp>
      <p:sp>
        <p:nvSpPr>
          <p:cNvPr id="31" name="Shape 6">
            <a:extLst>
              <a:ext uri="{FF2B5EF4-FFF2-40B4-BE49-F238E27FC236}">
                <a16:creationId xmlns:a16="http://schemas.microsoft.com/office/drawing/2014/main" id="{EA1D4AB2-7E64-C16B-BEFE-8F6AC48ED905}"/>
              </a:ext>
            </a:extLst>
          </p:cNvPr>
          <p:cNvSpPr/>
          <p:nvPr/>
        </p:nvSpPr>
        <p:spPr>
          <a:xfrm>
            <a:off x="472440" y="1147572"/>
            <a:ext cx="11247120" cy="0"/>
          </a:xfrm>
          <a:prstGeom prst="line">
            <a:avLst/>
          </a:prstGeom>
          <a:noFill/>
          <a:ln w="25400">
            <a:solidFill>
              <a:srgbClr val="E070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436B578-BC6A-5379-7E70-77775A9C3907}"/>
              </a:ext>
            </a:extLst>
          </p:cNvPr>
          <p:cNvSpPr txBox="1"/>
          <p:nvPr/>
        </p:nvSpPr>
        <p:spPr>
          <a:xfrm>
            <a:off x="3669053" y="1116400"/>
            <a:ext cx="38408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algn="ctr">
              <a:defRPr sz="2400" b="1" u="sng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Impact du choix du matériau</a:t>
            </a:r>
            <a:br>
              <a:rPr lang="fr-FR" dirty="0"/>
            </a:br>
            <a:endParaRPr lang="fr-FR" dirty="0"/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914B11AC-70AF-3423-9B98-120DC5EA2BC2}"/>
              </a:ext>
            </a:extLst>
          </p:cNvPr>
          <p:cNvSpPr/>
          <p:nvPr/>
        </p:nvSpPr>
        <p:spPr>
          <a:xfrm>
            <a:off x="640080" y="1719072"/>
            <a:ext cx="4754880" cy="4709160"/>
          </a:xfrm>
          <a:prstGeom prst="roundRect">
            <a:avLst>
              <a:gd name="adj" fmla="val 2424"/>
            </a:avLst>
          </a:prstGeom>
          <a:solidFill>
            <a:srgbClr val="FEF0E6"/>
          </a:solidFill>
          <a:ln w="19050">
            <a:solidFill>
              <a:srgbClr val="E07020"/>
            </a:solidFill>
            <a:prstDash val="solid"/>
          </a:ln>
        </p:spPr>
      </p:sp>
      <p:sp>
        <p:nvSpPr>
          <p:cNvPr id="10" name="Shape 9">
            <a:extLst>
              <a:ext uri="{FF2B5EF4-FFF2-40B4-BE49-F238E27FC236}">
                <a16:creationId xmlns:a16="http://schemas.microsoft.com/office/drawing/2014/main" id="{CFE43663-54D1-E7D8-E050-02A93C4C2914}"/>
              </a:ext>
            </a:extLst>
          </p:cNvPr>
          <p:cNvSpPr/>
          <p:nvPr/>
        </p:nvSpPr>
        <p:spPr>
          <a:xfrm>
            <a:off x="640080" y="1719072"/>
            <a:ext cx="4754880" cy="502920"/>
          </a:xfrm>
          <a:prstGeom prst="roundRect">
            <a:avLst>
              <a:gd name="adj" fmla="val 21818"/>
            </a:avLst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12" name="Shape 12">
            <a:extLst>
              <a:ext uri="{FF2B5EF4-FFF2-40B4-BE49-F238E27FC236}">
                <a16:creationId xmlns:a16="http://schemas.microsoft.com/office/drawing/2014/main" id="{B4E471D2-6E56-7947-4ACA-0084B7849E8F}"/>
              </a:ext>
            </a:extLst>
          </p:cNvPr>
          <p:cNvSpPr/>
          <p:nvPr/>
        </p:nvSpPr>
        <p:spPr>
          <a:xfrm>
            <a:off x="907782" y="3026665"/>
            <a:ext cx="4242816" cy="6858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 w="12700">
            <a:solidFill>
              <a:srgbClr val="EAC8A8"/>
            </a:solidFill>
            <a:prstDash val="solid"/>
          </a:ln>
        </p:spPr>
      </p:sp>
      <p:sp>
        <p:nvSpPr>
          <p:cNvPr id="22" name="Shape 15">
            <a:extLst>
              <a:ext uri="{FF2B5EF4-FFF2-40B4-BE49-F238E27FC236}">
                <a16:creationId xmlns:a16="http://schemas.microsoft.com/office/drawing/2014/main" id="{9907F8E0-F275-A505-843B-A0BFA18811A0}"/>
              </a:ext>
            </a:extLst>
          </p:cNvPr>
          <p:cNvSpPr/>
          <p:nvPr/>
        </p:nvSpPr>
        <p:spPr>
          <a:xfrm>
            <a:off x="907782" y="4811869"/>
            <a:ext cx="4242816" cy="6858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 w="12700">
            <a:solidFill>
              <a:srgbClr val="EAC8A8"/>
            </a:solidFill>
            <a:prstDash val="solid"/>
          </a:ln>
        </p:spPr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3EF1C934-8399-A04D-67AE-57D065D305FC}"/>
              </a:ext>
            </a:extLst>
          </p:cNvPr>
          <p:cNvSpPr/>
          <p:nvPr/>
        </p:nvSpPr>
        <p:spPr>
          <a:xfrm>
            <a:off x="5897880" y="2313432"/>
            <a:ext cx="5806440" cy="1920240"/>
          </a:xfrm>
          <a:prstGeom prst="roundRect">
            <a:avLst>
              <a:gd name="adj" fmla="val 5714"/>
            </a:avLst>
          </a:prstGeom>
          <a:solidFill>
            <a:srgbClr val="FFF3EE"/>
          </a:solidFill>
          <a:ln w="31750">
            <a:solidFill>
              <a:srgbClr val="C83018"/>
            </a:solidFill>
            <a:prstDash val="solid"/>
          </a:ln>
          <a:effectLst>
            <a:outerShdw blurRad="127000" dist="381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D550A1FC-E2FC-49F7-A376-B690D137FAF5}"/>
              </a:ext>
            </a:extLst>
          </p:cNvPr>
          <p:cNvSpPr/>
          <p:nvPr/>
        </p:nvSpPr>
        <p:spPr>
          <a:xfrm>
            <a:off x="6172200" y="3136392"/>
            <a:ext cx="2322576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C83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~65 ± 3 </a:t>
            </a:r>
            <a:endParaRPr lang="en-US" sz="5600" dirty="0"/>
          </a:p>
        </p:txBody>
      </p:sp>
      <p:sp>
        <p:nvSpPr>
          <p:cNvPr id="36" name="Shape 25">
            <a:extLst>
              <a:ext uri="{FF2B5EF4-FFF2-40B4-BE49-F238E27FC236}">
                <a16:creationId xmlns:a16="http://schemas.microsoft.com/office/drawing/2014/main" id="{015ABC32-7228-49FF-9714-746043ACAA67}"/>
              </a:ext>
            </a:extLst>
          </p:cNvPr>
          <p:cNvSpPr/>
          <p:nvPr/>
        </p:nvSpPr>
        <p:spPr>
          <a:xfrm>
            <a:off x="5897880" y="4507992"/>
            <a:ext cx="580644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9050">
            <a:solidFill>
              <a:srgbClr val="DDAA88"/>
            </a:solidFill>
            <a:prstDash val="solid"/>
          </a:ln>
          <a:effectLst>
            <a:outerShdw blurRad="76200" dist="25400" dir="2700000" algn="bl" rotWithShape="0">
              <a:srgbClr val="000000">
                <a:alpha val="6000"/>
              </a:srgbClr>
            </a:outerShdw>
          </a:effectLst>
        </p:spPr>
      </p:sp>
      <p:sp>
        <p:nvSpPr>
          <p:cNvPr id="41" name="Text 28">
            <a:extLst>
              <a:ext uri="{FF2B5EF4-FFF2-40B4-BE49-F238E27FC236}">
                <a16:creationId xmlns:a16="http://schemas.microsoft.com/office/drawing/2014/main" id="{824590E6-E0BA-3AB1-D385-27934E6890C0}"/>
              </a:ext>
            </a:extLst>
          </p:cNvPr>
          <p:cNvSpPr/>
          <p:nvPr/>
        </p:nvSpPr>
        <p:spPr>
          <a:xfrm>
            <a:off x="6172200" y="5330952"/>
            <a:ext cx="2322576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~25</a:t>
            </a:r>
            <a:endParaRPr lang="en-US" sz="5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83C46E4-DB6D-8A3B-DC62-FBFB6AE4BA6A}"/>
              </a:ext>
            </a:extLst>
          </p:cNvPr>
          <p:cNvSpPr txBox="1"/>
          <p:nvPr/>
        </p:nvSpPr>
        <p:spPr>
          <a:xfrm>
            <a:off x="2160907" y="1703231"/>
            <a:ext cx="1713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Paramètres </a:t>
            </a:r>
          </a:p>
        </p:txBody>
      </p:sp>
      <p:sp>
        <p:nvSpPr>
          <p:cNvPr id="44" name="Text 13">
            <a:extLst>
              <a:ext uri="{FF2B5EF4-FFF2-40B4-BE49-F238E27FC236}">
                <a16:creationId xmlns:a16="http://schemas.microsoft.com/office/drawing/2014/main" id="{481E5731-3C0B-701E-DA8B-F48739288A47}"/>
              </a:ext>
            </a:extLst>
          </p:cNvPr>
          <p:cNvSpPr/>
          <p:nvPr/>
        </p:nvSpPr>
        <p:spPr>
          <a:xfrm>
            <a:off x="932688" y="3072384"/>
            <a:ext cx="40599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ln>
                  <a:solidFill>
                    <a:srgbClr val="F9250F"/>
                  </a:solidFill>
                </a:ln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Epaisseur collimateur</a:t>
            </a:r>
            <a:endParaRPr lang="en-US" sz="2000" dirty="0">
              <a:ln>
                <a:solidFill>
                  <a:srgbClr val="F9250F"/>
                </a:solidFill>
              </a:ln>
            </a:endParaRPr>
          </a:p>
        </p:txBody>
      </p:sp>
      <p:sp>
        <p:nvSpPr>
          <p:cNvPr id="46" name="Text 14">
            <a:extLst>
              <a:ext uri="{FF2B5EF4-FFF2-40B4-BE49-F238E27FC236}">
                <a16:creationId xmlns:a16="http://schemas.microsoft.com/office/drawing/2014/main" id="{47BF47B2-31D5-BDC1-18E4-BB7F6CCC57DF}"/>
              </a:ext>
            </a:extLst>
          </p:cNvPr>
          <p:cNvSpPr/>
          <p:nvPr/>
        </p:nvSpPr>
        <p:spPr>
          <a:xfrm>
            <a:off x="932688" y="3310128"/>
            <a:ext cx="40599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cm</a:t>
            </a:r>
            <a:endParaRPr lang="en-US" sz="2000" dirty="0"/>
          </a:p>
        </p:txBody>
      </p:sp>
      <p:sp>
        <p:nvSpPr>
          <p:cNvPr id="48" name="Text 16">
            <a:extLst>
              <a:ext uri="{FF2B5EF4-FFF2-40B4-BE49-F238E27FC236}">
                <a16:creationId xmlns:a16="http://schemas.microsoft.com/office/drawing/2014/main" id="{0D8F7685-EE09-FEF4-6660-6B8C4793CD8B}"/>
              </a:ext>
            </a:extLst>
          </p:cNvPr>
          <p:cNvSpPr/>
          <p:nvPr/>
        </p:nvSpPr>
        <p:spPr>
          <a:xfrm>
            <a:off x="919452" y="4816441"/>
            <a:ext cx="40599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n>
                  <a:solidFill>
                    <a:srgbClr val="F9250F"/>
                  </a:solidFill>
                </a:ln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Distance </a:t>
            </a:r>
            <a:r>
              <a:rPr lang="en-US" sz="2000" dirty="0" err="1">
                <a:ln>
                  <a:solidFill>
                    <a:srgbClr val="F9250F"/>
                  </a:solidFill>
                </a:ln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collimateur</a:t>
            </a:r>
            <a:r>
              <a:rPr lang="en-US" sz="2000" dirty="0">
                <a:ln>
                  <a:solidFill>
                    <a:srgbClr val="F9250F"/>
                  </a:solidFill>
                </a:ln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-eau</a:t>
            </a:r>
          </a:p>
        </p:txBody>
      </p:sp>
      <p:sp>
        <p:nvSpPr>
          <p:cNvPr id="50" name="Text 17">
            <a:extLst>
              <a:ext uri="{FF2B5EF4-FFF2-40B4-BE49-F238E27FC236}">
                <a16:creationId xmlns:a16="http://schemas.microsoft.com/office/drawing/2014/main" id="{E21EDAE2-FFE9-3F98-1C3A-C8FBDE088207}"/>
              </a:ext>
            </a:extLst>
          </p:cNvPr>
          <p:cNvSpPr/>
          <p:nvPr/>
        </p:nvSpPr>
        <p:spPr>
          <a:xfrm>
            <a:off x="919452" y="5054185"/>
            <a:ext cx="40599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cm</a:t>
            </a:r>
            <a:endParaRPr lang="en-US" sz="2000" dirty="0"/>
          </a:p>
        </p:txBody>
      </p:sp>
      <p:sp>
        <p:nvSpPr>
          <p:cNvPr id="54" name="Text 22">
            <a:extLst>
              <a:ext uri="{FF2B5EF4-FFF2-40B4-BE49-F238E27FC236}">
                <a16:creationId xmlns:a16="http://schemas.microsoft.com/office/drawing/2014/main" id="{5A89B9C3-CC4D-CA24-A89A-D6FE0EAABBFE}"/>
              </a:ext>
            </a:extLst>
          </p:cNvPr>
          <p:cNvSpPr/>
          <p:nvPr/>
        </p:nvSpPr>
        <p:spPr>
          <a:xfrm>
            <a:off x="6172200" y="2496312"/>
            <a:ext cx="4251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3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Tungsten</a:t>
            </a:r>
            <a:endParaRPr lang="en-US" sz="2000" dirty="0"/>
          </a:p>
        </p:txBody>
      </p:sp>
      <p:sp>
        <p:nvSpPr>
          <p:cNvPr id="58" name="Shape 25">
            <a:extLst>
              <a:ext uri="{FF2B5EF4-FFF2-40B4-BE49-F238E27FC236}">
                <a16:creationId xmlns:a16="http://schemas.microsoft.com/office/drawing/2014/main" id="{AF9DE05B-FBC7-663E-7668-1687022A58BC}"/>
              </a:ext>
            </a:extLst>
          </p:cNvPr>
          <p:cNvSpPr/>
          <p:nvPr/>
        </p:nvSpPr>
        <p:spPr>
          <a:xfrm>
            <a:off x="5897880" y="4507992"/>
            <a:ext cx="580644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9050">
            <a:solidFill>
              <a:srgbClr val="DDAA88"/>
            </a:solidFill>
            <a:prstDash val="solid"/>
          </a:ln>
          <a:effectLst>
            <a:outerShdw blurRad="76200" dist="25400" dir="2700000" algn="bl" rotWithShape="0">
              <a:srgbClr val="000000">
                <a:alpha val="6000"/>
              </a:srgbClr>
            </a:outerShdw>
          </a:effectLst>
        </p:spPr>
      </p:sp>
      <p:sp>
        <p:nvSpPr>
          <p:cNvPr id="60" name="Text 26">
            <a:extLst>
              <a:ext uri="{FF2B5EF4-FFF2-40B4-BE49-F238E27FC236}">
                <a16:creationId xmlns:a16="http://schemas.microsoft.com/office/drawing/2014/main" id="{EC3949E7-99FB-AE75-2773-135D69D8C5A4}"/>
              </a:ext>
            </a:extLst>
          </p:cNvPr>
          <p:cNvSpPr/>
          <p:nvPr/>
        </p:nvSpPr>
        <p:spPr>
          <a:xfrm>
            <a:off x="6172200" y="4690872"/>
            <a:ext cx="5349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Laiton</a:t>
            </a:r>
            <a:endParaRPr lang="en-US" sz="2000" dirty="0"/>
          </a:p>
        </p:txBody>
      </p:sp>
      <p:sp>
        <p:nvSpPr>
          <p:cNvPr id="64" name="Shape 9">
            <a:extLst>
              <a:ext uri="{FF2B5EF4-FFF2-40B4-BE49-F238E27FC236}">
                <a16:creationId xmlns:a16="http://schemas.microsoft.com/office/drawing/2014/main" id="{80FFC8C3-CEF0-EEF3-E5E4-DB99A2571523}"/>
              </a:ext>
            </a:extLst>
          </p:cNvPr>
          <p:cNvSpPr/>
          <p:nvPr/>
        </p:nvSpPr>
        <p:spPr>
          <a:xfrm>
            <a:off x="5897880" y="1735127"/>
            <a:ext cx="5821680" cy="502920"/>
          </a:xfrm>
          <a:prstGeom prst="roundRect">
            <a:avLst>
              <a:gd name="adj" fmla="val 21818"/>
            </a:avLst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52" name="Text 18">
            <a:extLst>
              <a:ext uri="{FF2B5EF4-FFF2-40B4-BE49-F238E27FC236}">
                <a16:creationId xmlns:a16="http://schemas.microsoft.com/office/drawing/2014/main" id="{B14C2389-2314-3880-61ED-F92C6156F97E}"/>
              </a:ext>
            </a:extLst>
          </p:cNvPr>
          <p:cNvSpPr/>
          <p:nvPr/>
        </p:nvSpPr>
        <p:spPr>
          <a:xfrm>
            <a:off x="7732057" y="1760327"/>
            <a:ext cx="2138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Résultats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PVDR</a:t>
            </a:r>
          </a:p>
        </p:txBody>
      </p:sp>
      <p:sp>
        <p:nvSpPr>
          <p:cNvPr id="66" name="Text 24">
            <a:extLst>
              <a:ext uri="{FF2B5EF4-FFF2-40B4-BE49-F238E27FC236}">
                <a16:creationId xmlns:a16="http://schemas.microsoft.com/office/drawing/2014/main" id="{D414F551-D289-C594-D779-4D680BEB2FDE}"/>
              </a:ext>
            </a:extLst>
          </p:cNvPr>
          <p:cNvSpPr/>
          <p:nvPr/>
        </p:nvSpPr>
        <p:spPr>
          <a:xfrm>
            <a:off x="6226796" y="5084064"/>
            <a:ext cx="2322576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5600" b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~25 ± 1</a:t>
            </a:r>
            <a:r>
              <a:rPr lang="en-US" sz="5600" b="1" dirty="0">
                <a:solidFill>
                  <a:srgbClr val="C83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5600" b="1" dirty="0">
              <a:solidFill>
                <a:srgbClr val="8888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96389118-72FD-5624-7EBC-CFE257419DBE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865FDC19-DD51-F769-96DC-32FE11AC670C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808E7692-7AD2-6419-FDB7-7DC3B8DE0A94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23" name="TextBox 24">
            <a:extLst>
              <a:ext uri="{FF2B5EF4-FFF2-40B4-BE49-F238E27FC236}">
                <a16:creationId xmlns:a16="http://schemas.microsoft.com/office/drawing/2014/main" id="{C0069CD5-3588-78E1-62F2-C0E5664902B2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1230736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DD014EFF-7F54-4B09-82AC-B87A30974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6C70ADD0-1B62-4779-A13E-268BEBAB29AE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B7D0249F-F73E-4101-BF83-35CF0A3B1639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92EC0AAA-8A39-43A1-8FA2-2DF251808796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5FEFC36-8063-41D9-8034-8310AC12C0D7}"/>
              </a:ext>
            </a:extLst>
          </p:cNvPr>
          <p:cNvSpPr txBox="1"/>
          <p:nvPr/>
        </p:nvSpPr>
        <p:spPr>
          <a:xfrm>
            <a:off x="3206904" y="1153421"/>
            <a:ext cx="48063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u="sng" dirty="0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 de l’épaisseur du collimateur</a:t>
            </a:r>
            <a:br>
              <a:rPr lang="fr-FR" sz="2400" b="1" dirty="0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2400" i="1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6E2772-7CE4-46D6-917C-F4B4ED45A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7251" y="1831245"/>
            <a:ext cx="7304311" cy="4509084"/>
          </a:xfrm>
          <a:prstGeom prst="rect">
            <a:avLst/>
          </a:prstGeom>
        </p:spPr>
      </p:pic>
      <p:pic>
        <p:nvPicPr>
          <p:cNvPr id="4" name="Picture 22">
            <a:extLst>
              <a:ext uri="{FF2B5EF4-FFF2-40B4-BE49-F238E27FC236}">
                <a16:creationId xmlns:a16="http://schemas.microsoft.com/office/drawing/2014/main" id="{6E95A24C-CEC4-B9A3-F5A7-D6AC30737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62E64D8-3D67-4F9E-9FB4-C96CBA541325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3C19EB8-4F09-49BB-8469-991FA8631A7D}"/>
              </a:ext>
            </a:extLst>
          </p:cNvPr>
          <p:cNvSpPr txBox="1"/>
          <p:nvPr/>
        </p:nvSpPr>
        <p:spPr>
          <a:xfrm>
            <a:off x="5239419" y="5058248"/>
            <a:ext cx="3185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Distance collimateur-eau : 1 cm</a:t>
            </a:r>
          </a:p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Incertitudes statistiques &lt; 3%</a:t>
            </a:r>
          </a:p>
        </p:txBody>
      </p:sp>
      <p:sp>
        <p:nvSpPr>
          <p:cNvPr id="19" name="Shape 6">
            <a:extLst>
              <a:ext uri="{FF2B5EF4-FFF2-40B4-BE49-F238E27FC236}">
                <a16:creationId xmlns:a16="http://schemas.microsoft.com/office/drawing/2014/main" id="{03FA6733-4119-4DD0-8BAF-1CDE72EAA57D}"/>
              </a:ext>
            </a:extLst>
          </p:cNvPr>
          <p:cNvSpPr/>
          <p:nvPr/>
        </p:nvSpPr>
        <p:spPr>
          <a:xfrm>
            <a:off x="472440" y="1147572"/>
            <a:ext cx="11247120" cy="0"/>
          </a:xfrm>
          <a:prstGeom prst="line">
            <a:avLst/>
          </a:prstGeom>
          <a:noFill/>
          <a:ln w="25400">
            <a:solidFill>
              <a:srgbClr val="E070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C19F88C-1887-417B-82AE-AB5DB201D2A3}"/>
              </a:ext>
            </a:extLst>
          </p:cNvPr>
          <p:cNvSpPr txBox="1"/>
          <p:nvPr/>
        </p:nvSpPr>
        <p:spPr>
          <a:xfrm>
            <a:off x="3206904" y="571012"/>
            <a:ext cx="4883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Résultats analyse de sensibilité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DF29B5-351E-45DE-8ED4-D490B35557DA}"/>
              </a:ext>
            </a:extLst>
          </p:cNvPr>
          <p:cNvSpPr/>
          <p:nvPr/>
        </p:nvSpPr>
        <p:spPr>
          <a:xfrm>
            <a:off x="2099070" y="5880246"/>
            <a:ext cx="6543998" cy="222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AB3ECAC-3E44-4F06-8B40-529E61337561}"/>
              </a:ext>
            </a:extLst>
          </p:cNvPr>
          <p:cNvSpPr txBox="1"/>
          <p:nvPr/>
        </p:nvSpPr>
        <p:spPr>
          <a:xfrm>
            <a:off x="2090571" y="5804451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0.5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1966B08-44A4-4831-A75C-BD67C42121C2}"/>
              </a:ext>
            </a:extLst>
          </p:cNvPr>
          <p:cNvSpPr txBox="1"/>
          <p:nvPr/>
        </p:nvSpPr>
        <p:spPr>
          <a:xfrm>
            <a:off x="3024397" y="5804451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78624BF-B6EC-455A-9719-2FD5E2F501ED}"/>
              </a:ext>
            </a:extLst>
          </p:cNvPr>
          <p:cNvSpPr txBox="1"/>
          <p:nvPr/>
        </p:nvSpPr>
        <p:spPr>
          <a:xfrm>
            <a:off x="8223727" y="580445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4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933D58C-60A0-4932-9B25-D69ED84849CD}"/>
              </a:ext>
            </a:extLst>
          </p:cNvPr>
          <p:cNvSpPr txBox="1"/>
          <p:nvPr/>
        </p:nvSpPr>
        <p:spPr>
          <a:xfrm>
            <a:off x="3840505" y="5804451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1.5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B8BEF16-EAAB-4DE1-981A-C2C5A7A87366}"/>
              </a:ext>
            </a:extLst>
          </p:cNvPr>
          <p:cNvSpPr txBox="1"/>
          <p:nvPr/>
        </p:nvSpPr>
        <p:spPr>
          <a:xfrm>
            <a:off x="4747421" y="5804451"/>
            <a:ext cx="499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29F5B3-E26B-44F3-94DD-A9378AEF87B0}"/>
              </a:ext>
            </a:extLst>
          </p:cNvPr>
          <p:cNvSpPr/>
          <p:nvPr/>
        </p:nvSpPr>
        <p:spPr>
          <a:xfrm>
            <a:off x="4985468" y="6082747"/>
            <a:ext cx="659958" cy="155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960A616-6AA0-4B48-BF18-1F87C7E9763A}"/>
              </a:ext>
            </a:extLst>
          </p:cNvPr>
          <p:cNvSpPr txBox="1"/>
          <p:nvPr/>
        </p:nvSpPr>
        <p:spPr>
          <a:xfrm>
            <a:off x="5595307" y="5804451"/>
            <a:ext cx="499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2.5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3E30C41-3415-4CF6-9007-982136C0597C}"/>
              </a:ext>
            </a:extLst>
          </p:cNvPr>
          <p:cNvSpPr txBox="1"/>
          <p:nvPr/>
        </p:nvSpPr>
        <p:spPr>
          <a:xfrm>
            <a:off x="6478344" y="5804451"/>
            <a:ext cx="499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96C96E7-8BC4-450B-8AA3-8C99AE7876A0}"/>
              </a:ext>
            </a:extLst>
          </p:cNvPr>
          <p:cNvSpPr txBox="1"/>
          <p:nvPr/>
        </p:nvSpPr>
        <p:spPr>
          <a:xfrm>
            <a:off x="7294085" y="5804450"/>
            <a:ext cx="499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3.5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0A0CC5F9-E234-4405-07D6-BDECBF0D004B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2" name="TextBox 24">
            <a:extLst>
              <a:ext uri="{FF2B5EF4-FFF2-40B4-BE49-F238E27FC236}">
                <a16:creationId xmlns:a16="http://schemas.microsoft.com/office/drawing/2014/main" id="{9FED9ADD-FE1A-EC53-9BE2-50F98B4B4E13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31" name="TextBox 24">
            <a:extLst>
              <a:ext uri="{FF2B5EF4-FFF2-40B4-BE49-F238E27FC236}">
                <a16:creationId xmlns:a16="http://schemas.microsoft.com/office/drawing/2014/main" id="{4DE70500-7434-DBFF-A586-53C6AB4CD85D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6283A61C-3AF2-7AAD-0E27-23A9CCB83DE3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1410654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18D1B-B1B8-C782-7FD3-B54512F2C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9BF7FD82-FB20-F17A-DD1F-5AFA4ACE9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AD3DC792-3918-9EB8-EF75-8C868B66B1C6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44062026-4BD3-D4E1-5E3B-D3142FAF52D7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CC8125E8-D2D3-CB80-6B18-DDB1CE28037E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0ABA38F2-5E96-F68A-1186-09F52139B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3609EC5-ED9B-2A88-9607-AFD7AA988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235" y="1215198"/>
            <a:ext cx="8806625" cy="28224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E5DD43C-52A9-BF16-8116-7E3F211E10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3759186"/>
            <a:ext cx="9814560" cy="309881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375981E8-4BC6-48DE-B4B1-F856AAC8D1D0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5734F4AE-6584-4199-B9FC-E51375D9FD5E}"/>
              </a:ext>
            </a:extLst>
          </p:cNvPr>
          <p:cNvSpPr/>
          <p:nvPr/>
        </p:nvSpPr>
        <p:spPr>
          <a:xfrm>
            <a:off x="472440" y="1147572"/>
            <a:ext cx="11247120" cy="0"/>
          </a:xfrm>
          <a:prstGeom prst="line">
            <a:avLst/>
          </a:prstGeom>
          <a:noFill/>
          <a:ln w="25400">
            <a:solidFill>
              <a:srgbClr val="E070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C8E2BEE-F3BA-4CA4-BE33-8268DAFDDCED}"/>
              </a:ext>
            </a:extLst>
          </p:cNvPr>
          <p:cNvSpPr txBox="1"/>
          <p:nvPr/>
        </p:nvSpPr>
        <p:spPr>
          <a:xfrm>
            <a:off x="3206904" y="571012"/>
            <a:ext cx="4883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Résultats analyse de sensibilité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93C4C0-5FFE-48D0-B8FF-D32CC3741626}"/>
              </a:ext>
            </a:extLst>
          </p:cNvPr>
          <p:cNvSpPr/>
          <p:nvPr/>
        </p:nvSpPr>
        <p:spPr>
          <a:xfrm>
            <a:off x="8944670" y="4001255"/>
            <a:ext cx="86308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FA6B88-DCD5-80E1-7FFA-BB3867C26F17}"/>
                  </a:ext>
                </a:extLst>
              </p:cNvPr>
              <p:cNvSpPr txBox="1"/>
              <p:nvPr/>
            </p:nvSpPr>
            <p:spPr>
              <a:xfrm>
                <a:off x="9197657" y="2829500"/>
                <a:ext cx="3152464" cy="7448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solidFill>
                      <a:srgbClr val="D0392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PVDR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𝑫𝒐𝒔𝒆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𝑷𝒊𝒄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𝑫𝒐𝒔𝒆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𝑽𝒂𝒍𝒍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𝒆</m:t>
                        </m:r>
                      </m:den>
                    </m:f>
                  </m:oMath>
                </a14:m>
                <a:endParaRPr lang="fr-FR" sz="2800" b="1" dirty="0">
                  <a:solidFill>
                    <a:srgbClr val="D039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FA6B88-DCD5-80E1-7FFA-BB3867C26F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7657" y="2829500"/>
                <a:ext cx="3152464" cy="744819"/>
              </a:xfrm>
              <a:prstGeom prst="rect">
                <a:avLst/>
              </a:prstGeom>
              <a:blipFill>
                <a:blip r:embed="rId6"/>
                <a:stretch>
                  <a:fillRect l="-4255"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24">
            <a:extLst>
              <a:ext uri="{FF2B5EF4-FFF2-40B4-BE49-F238E27FC236}">
                <a16:creationId xmlns:a16="http://schemas.microsoft.com/office/drawing/2014/main" id="{76BA62D1-4D5A-F7AF-B72C-45445C995377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FB45A93E-5C63-E79C-1DD6-332C9A9C12B0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571F5FFC-3417-3187-B975-71969713DDF0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3B479DE9-7D6D-7E2F-6314-2D8FE1135E1D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587097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18D1B-B1B8-C782-7FD3-B54512F2C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9BF7FD82-FB20-F17A-DD1F-5AFA4ACE9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AD3DC792-3918-9EB8-EF75-8C868B66B1C6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44062026-4BD3-D4E1-5E3B-D3142FAF52D7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CC8125E8-D2D3-CB80-6B18-DDB1CE28037E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0ABA38F2-5E96-F68A-1186-09F52139B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50EB3D8-6EE0-4171-8BC4-B98175712781}"/>
              </a:ext>
            </a:extLst>
          </p:cNvPr>
          <p:cNvSpPr txBox="1"/>
          <p:nvPr/>
        </p:nvSpPr>
        <p:spPr>
          <a:xfrm>
            <a:off x="3206904" y="571012"/>
            <a:ext cx="6078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Résumé résultats analyse de sensibilité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B7335B3-4758-41CF-8FF0-1CFF19E9B91A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  <p:sp>
        <p:nvSpPr>
          <p:cNvPr id="53" name="Shape 6">
            <a:extLst>
              <a:ext uri="{FF2B5EF4-FFF2-40B4-BE49-F238E27FC236}">
                <a16:creationId xmlns:a16="http://schemas.microsoft.com/office/drawing/2014/main" id="{72563307-356C-47A5-85C3-44F56F66B264}"/>
              </a:ext>
            </a:extLst>
          </p:cNvPr>
          <p:cNvSpPr/>
          <p:nvPr/>
        </p:nvSpPr>
        <p:spPr>
          <a:xfrm>
            <a:off x="472440" y="1147572"/>
            <a:ext cx="11247120" cy="0"/>
          </a:xfrm>
          <a:prstGeom prst="line">
            <a:avLst/>
          </a:prstGeom>
          <a:noFill/>
          <a:ln w="25400">
            <a:solidFill>
              <a:srgbClr val="E070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4" name="Shape 7">
            <a:extLst>
              <a:ext uri="{FF2B5EF4-FFF2-40B4-BE49-F238E27FC236}">
                <a16:creationId xmlns:a16="http://schemas.microsoft.com/office/drawing/2014/main" id="{8CA6F32B-3477-4EB0-B73D-EEAB008590D4}"/>
              </a:ext>
            </a:extLst>
          </p:cNvPr>
          <p:cNvSpPr/>
          <p:nvPr/>
        </p:nvSpPr>
        <p:spPr>
          <a:xfrm>
            <a:off x="1112520" y="1394460"/>
            <a:ext cx="2790749" cy="658368"/>
          </a:xfrm>
          <a:prstGeom prst="rect">
            <a:avLst/>
          </a:prstGeom>
          <a:solidFill>
            <a:srgbClr val="C85818"/>
          </a:solidFill>
          <a:ln w="12700">
            <a:solidFill>
              <a:srgbClr val="C8581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55" name="Text 8">
            <a:extLst>
              <a:ext uri="{FF2B5EF4-FFF2-40B4-BE49-F238E27FC236}">
                <a16:creationId xmlns:a16="http://schemas.microsoft.com/office/drawing/2014/main" id="{923A3FEC-1C3F-410B-86B2-CF0FAA3C71D3}"/>
              </a:ext>
            </a:extLst>
          </p:cNvPr>
          <p:cNvSpPr/>
          <p:nvPr/>
        </p:nvSpPr>
        <p:spPr>
          <a:xfrm>
            <a:off x="1112520" y="1394460"/>
            <a:ext cx="2790749" cy="65836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Paramètre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Shape 9">
            <a:extLst>
              <a:ext uri="{FF2B5EF4-FFF2-40B4-BE49-F238E27FC236}">
                <a16:creationId xmlns:a16="http://schemas.microsoft.com/office/drawing/2014/main" id="{D70B41EB-41E2-4D36-BB00-8092FF291D76}"/>
              </a:ext>
            </a:extLst>
          </p:cNvPr>
          <p:cNvSpPr/>
          <p:nvPr/>
        </p:nvSpPr>
        <p:spPr>
          <a:xfrm>
            <a:off x="3903269" y="1394460"/>
            <a:ext cx="3588106" cy="658368"/>
          </a:xfrm>
          <a:prstGeom prst="rect">
            <a:avLst/>
          </a:prstGeom>
          <a:solidFill>
            <a:srgbClr val="C85818"/>
          </a:solidFill>
          <a:ln w="12700">
            <a:solidFill>
              <a:srgbClr val="C8581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7" name="Text 10">
            <a:extLst>
              <a:ext uri="{FF2B5EF4-FFF2-40B4-BE49-F238E27FC236}">
                <a16:creationId xmlns:a16="http://schemas.microsoft.com/office/drawing/2014/main" id="{7BC2A00E-92C5-4A89-9C5B-B82A4D50BE2D}"/>
              </a:ext>
            </a:extLst>
          </p:cNvPr>
          <p:cNvSpPr/>
          <p:nvPr/>
        </p:nvSpPr>
        <p:spPr>
          <a:xfrm>
            <a:off x="3903269" y="1394460"/>
            <a:ext cx="3588106" cy="65836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PVDR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Shape 11">
            <a:extLst>
              <a:ext uri="{FF2B5EF4-FFF2-40B4-BE49-F238E27FC236}">
                <a16:creationId xmlns:a16="http://schemas.microsoft.com/office/drawing/2014/main" id="{2C499601-E883-47EF-8243-68863DBF68E5}"/>
              </a:ext>
            </a:extLst>
          </p:cNvPr>
          <p:cNvSpPr/>
          <p:nvPr/>
        </p:nvSpPr>
        <p:spPr>
          <a:xfrm>
            <a:off x="7491374" y="1394460"/>
            <a:ext cx="3588106" cy="658368"/>
          </a:xfrm>
          <a:prstGeom prst="rect">
            <a:avLst/>
          </a:prstGeom>
          <a:solidFill>
            <a:srgbClr val="C85818"/>
          </a:solidFill>
          <a:ln w="12700">
            <a:solidFill>
              <a:srgbClr val="C8581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9" name="Text 12">
            <a:extLst>
              <a:ext uri="{FF2B5EF4-FFF2-40B4-BE49-F238E27FC236}">
                <a16:creationId xmlns:a16="http://schemas.microsoft.com/office/drawing/2014/main" id="{EDDDBF78-C940-4ACB-8DBC-DAAC92EA22BF}"/>
              </a:ext>
            </a:extLst>
          </p:cNvPr>
          <p:cNvSpPr/>
          <p:nvPr/>
        </p:nvSpPr>
        <p:spPr>
          <a:xfrm>
            <a:off x="7491374" y="1394460"/>
            <a:ext cx="3588106" cy="65836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 neutrons</a:t>
            </a:r>
            <a:endParaRPr lang="en-US" sz="2400" dirty="0"/>
          </a:p>
        </p:txBody>
      </p:sp>
      <p:sp>
        <p:nvSpPr>
          <p:cNvPr id="60" name="Shape 13">
            <a:extLst>
              <a:ext uri="{FF2B5EF4-FFF2-40B4-BE49-F238E27FC236}">
                <a16:creationId xmlns:a16="http://schemas.microsoft.com/office/drawing/2014/main" id="{4DD405B9-838B-44CE-B34E-2C566AEF0421}"/>
              </a:ext>
            </a:extLst>
          </p:cNvPr>
          <p:cNvSpPr/>
          <p:nvPr/>
        </p:nvSpPr>
        <p:spPr>
          <a:xfrm>
            <a:off x="1112520" y="2052828"/>
            <a:ext cx="2790749" cy="1411224"/>
          </a:xfrm>
          <a:prstGeom prst="rect">
            <a:avLst/>
          </a:prstGeom>
          <a:solidFill>
            <a:srgbClr val="FCE8DF"/>
          </a:solidFill>
          <a:ln w="9525">
            <a:solidFill>
              <a:srgbClr val="E8C0A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61" name="Text 14">
            <a:extLst>
              <a:ext uri="{FF2B5EF4-FFF2-40B4-BE49-F238E27FC236}">
                <a16:creationId xmlns:a16="http://schemas.microsoft.com/office/drawing/2014/main" id="{C49A54C1-515E-479B-AD13-927DCD45B8D8}"/>
              </a:ext>
            </a:extLst>
          </p:cNvPr>
          <p:cNvSpPr/>
          <p:nvPr/>
        </p:nvSpPr>
        <p:spPr>
          <a:xfrm>
            <a:off x="1249680" y="2052828"/>
            <a:ext cx="2516429" cy="141122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5A1A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Matériaux</a:t>
            </a:r>
            <a:endParaRPr lang="en-US" dirty="0"/>
          </a:p>
        </p:txBody>
      </p:sp>
      <p:sp>
        <p:nvSpPr>
          <p:cNvPr id="62" name="Shape 15">
            <a:extLst>
              <a:ext uri="{FF2B5EF4-FFF2-40B4-BE49-F238E27FC236}">
                <a16:creationId xmlns:a16="http://schemas.microsoft.com/office/drawing/2014/main" id="{35AE92BF-CC4C-413A-B5AD-C091ECDE9619}"/>
              </a:ext>
            </a:extLst>
          </p:cNvPr>
          <p:cNvSpPr/>
          <p:nvPr/>
        </p:nvSpPr>
        <p:spPr>
          <a:xfrm>
            <a:off x="3903269" y="2052828"/>
            <a:ext cx="3588106" cy="1411224"/>
          </a:xfrm>
          <a:prstGeom prst="rect">
            <a:avLst/>
          </a:prstGeom>
          <a:solidFill>
            <a:srgbClr val="FCE8DF"/>
          </a:solidFill>
          <a:ln w="9525">
            <a:solidFill>
              <a:srgbClr val="E8C0A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63" name="Text 16">
            <a:extLst>
              <a:ext uri="{FF2B5EF4-FFF2-40B4-BE49-F238E27FC236}">
                <a16:creationId xmlns:a16="http://schemas.microsoft.com/office/drawing/2014/main" id="{F9D7D1B2-1FC7-46A5-B8B3-2C4645DD4F4A}"/>
              </a:ext>
            </a:extLst>
          </p:cNvPr>
          <p:cNvSpPr/>
          <p:nvPr/>
        </p:nvSpPr>
        <p:spPr>
          <a:xfrm>
            <a:off x="4040429" y="2052828"/>
            <a:ext cx="3313786" cy="141122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5A1A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Tungsten &gt; Laiton</a:t>
            </a:r>
            <a:endParaRPr lang="en-US" dirty="0"/>
          </a:p>
        </p:txBody>
      </p:sp>
      <p:sp>
        <p:nvSpPr>
          <p:cNvPr id="64" name="Shape 17">
            <a:extLst>
              <a:ext uri="{FF2B5EF4-FFF2-40B4-BE49-F238E27FC236}">
                <a16:creationId xmlns:a16="http://schemas.microsoft.com/office/drawing/2014/main" id="{1DD32D7E-3A20-4C91-A246-59EC591FA6F5}"/>
              </a:ext>
            </a:extLst>
          </p:cNvPr>
          <p:cNvSpPr/>
          <p:nvPr/>
        </p:nvSpPr>
        <p:spPr>
          <a:xfrm>
            <a:off x="7491374" y="2052828"/>
            <a:ext cx="3588106" cy="1411224"/>
          </a:xfrm>
          <a:prstGeom prst="rect">
            <a:avLst/>
          </a:prstGeom>
          <a:solidFill>
            <a:srgbClr val="FCE8DF"/>
          </a:solidFill>
          <a:ln w="9525">
            <a:solidFill>
              <a:srgbClr val="E8C0A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65" name="Text 18">
            <a:extLst>
              <a:ext uri="{FF2B5EF4-FFF2-40B4-BE49-F238E27FC236}">
                <a16:creationId xmlns:a16="http://schemas.microsoft.com/office/drawing/2014/main" id="{F8C7D4AE-2B13-4E64-9F9D-A329130B5011}"/>
              </a:ext>
            </a:extLst>
          </p:cNvPr>
          <p:cNvSpPr/>
          <p:nvPr/>
        </p:nvSpPr>
        <p:spPr>
          <a:xfrm>
            <a:off x="7628534" y="2052828"/>
            <a:ext cx="3313786" cy="141122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5A1A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Moins de dose pour Tungsten</a:t>
            </a:r>
            <a:endParaRPr lang="en-US" dirty="0"/>
          </a:p>
        </p:txBody>
      </p:sp>
      <p:sp>
        <p:nvSpPr>
          <p:cNvPr id="66" name="Shape 19">
            <a:extLst>
              <a:ext uri="{FF2B5EF4-FFF2-40B4-BE49-F238E27FC236}">
                <a16:creationId xmlns:a16="http://schemas.microsoft.com/office/drawing/2014/main" id="{E7A5DD2A-6345-41DF-8BA8-2A04717711BE}"/>
              </a:ext>
            </a:extLst>
          </p:cNvPr>
          <p:cNvSpPr/>
          <p:nvPr/>
        </p:nvSpPr>
        <p:spPr>
          <a:xfrm>
            <a:off x="1112520" y="3464052"/>
            <a:ext cx="2790749" cy="1411224"/>
          </a:xfrm>
          <a:prstGeom prst="rect">
            <a:avLst/>
          </a:prstGeom>
          <a:solidFill>
            <a:srgbClr val="FBD5C5"/>
          </a:solidFill>
          <a:ln w="9525">
            <a:solidFill>
              <a:srgbClr val="E8C0A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67" name="Text 20">
            <a:extLst>
              <a:ext uri="{FF2B5EF4-FFF2-40B4-BE49-F238E27FC236}">
                <a16:creationId xmlns:a16="http://schemas.microsoft.com/office/drawing/2014/main" id="{5495AD4B-6010-4EF0-A6F1-3EAEF0601E0F}"/>
              </a:ext>
            </a:extLst>
          </p:cNvPr>
          <p:cNvSpPr/>
          <p:nvPr/>
        </p:nvSpPr>
        <p:spPr>
          <a:xfrm>
            <a:off x="1249680" y="3464052"/>
            <a:ext cx="2516429" cy="141122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5A1A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Epaisseur collimateur</a:t>
            </a:r>
            <a:endParaRPr lang="en-US" dirty="0"/>
          </a:p>
        </p:txBody>
      </p:sp>
      <p:sp>
        <p:nvSpPr>
          <p:cNvPr id="68" name="Shape 21">
            <a:extLst>
              <a:ext uri="{FF2B5EF4-FFF2-40B4-BE49-F238E27FC236}">
                <a16:creationId xmlns:a16="http://schemas.microsoft.com/office/drawing/2014/main" id="{0DDB1C5E-CF9E-417D-872D-1D36CE0D15E0}"/>
              </a:ext>
            </a:extLst>
          </p:cNvPr>
          <p:cNvSpPr/>
          <p:nvPr/>
        </p:nvSpPr>
        <p:spPr>
          <a:xfrm>
            <a:off x="3903269" y="3464052"/>
            <a:ext cx="3588106" cy="1411224"/>
          </a:xfrm>
          <a:prstGeom prst="rect">
            <a:avLst/>
          </a:prstGeom>
          <a:solidFill>
            <a:srgbClr val="FBD5C5"/>
          </a:solidFill>
          <a:ln w="9525">
            <a:solidFill>
              <a:srgbClr val="E8C0A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69" name="Text 22">
            <a:extLst>
              <a:ext uri="{FF2B5EF4-FFF2-40B4-BE49-F238E27FC236}">
                <a16:creationId xmlns:a16="http://schemas.microsoft.com/office/drawing/2014/main" id="{935AD380-FFA9-4A00-9D16-7AE5E9B7E1A7}"/>
              </a:ext>
            </a:extLst>
          </p:cNvPr>
          <p:cNvSpPr/>
          <p:nvPr/>
        </p:nvSpPr>
        <p:spPr>
          <a:xfrm>
            <a:off x="4040429" y="3464052"/>
            <a:ext cx="3313786" cy="141122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5A1A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Augmentation du PVDR jusqu'à saturation</a:t>
            </a:r>
            <a:endParaRPr lang="en-US" dirty="0"/>
          </a:p>
        </p:txBody>
      </p:sp>
      <p:sp>
        <p:nvSpPr>
          <p:cNvPr id="70" name="Shape 23">
            <a:extLst>
              <a:ext uri="{FF2B5EF4-FFF2-40B4-BE49-F238E27FC236}">
                <a16:creationId xmlns:a16="http://schemas.microsoft.com/office/drawing/2014/main" id="{6AAAD33B-9D5E-45B5-86D5-C07F72E28144}"/>
              </a:ext>
            </a:extLst>
          </p:cNvPr>
          <p:cNvSpPr/>
          <p:nvPr/>
        </p:nvSpPr>
        <p:spPr>
          <a:xfrm>
            <a:off x="7491374" y="3464052"/>
            <a:ext cx="3588106" cy="1411224"/>
          </a:xfrm>
          <a:prstGeom prst="rect">
            <a:avLst/>
          </a:prstGeom>
          <a:solidFill>
            <a:srgbClr val="FBD5C5"/>
          </a:solidFill>
          <a:ln w="9525">
            <a:solidFill>
              <a:srgbClr val="E8C0A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71" name="Text 24">
            <a:extLst>
              <a:ext uri="{FF2B5EF4-FFF2-40B4-BE49-F238E27FC236}">
                <a16:creationId xmlns:a16="http://schemas.microsoft.com/office/drawing/2014/main" id="{09A00C02-EE5E-426B-9D0F-0AB1FDEF3BB8}"/>
              </a:ext>
            </a:extLst>
          </p:cNvPr>
          <p:cNvSpPr/>
          <p:nvPr/>
        </p:nvSpPr>
        <p:spPr>
          <a:xfrm>
            <a:off x="7628534" y="3464052"/>
            <a:ext cx="3313786" cy="141122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5A1A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Diminue avec l'augmentation de l'épaisseur</a:t>
            </a:r>
            <a:endParaRPr lang="en-US" dirty="0"/>
          </a:p>
        </p:txBody>
      </p:sp>
      <p:sp>
        <p:nvSpPr>
          <p:cNvPr id="72" name="Shape 25">
            <a:extLst>
              <a:ext uri="{FF2B5EF4-FFF2-40B4-BE49-F238E27FC236}">
                <a16:creationId xmlns:a16="http://schemas.microsoft.com/office/drawing/2014/main" id="{0115F11B-3868-4B38-BC4F-E458B1961AC6}"/>
              </a:ext>
            </a:extLst>
          </p:cNvPr>
          <p:cNvSpPr/>
          <p:nvPr/>
        </p:nvSpPr>
        <p:spPr>
          <a:xfrm>
            <a:off x="1112520" y="4875276"/>
            <a:ext cx="2790749" cy="1411224"/>
          </a:xfrm>
          <a:prstGeom prst="rect">
            <a:avLst/>
          </a:prstGeom>
          <a:solidFill>
            <a:srgbClr val="FCE8DF"/>
          </a:solidFill>
          <a:ln w="9525">
            <a:solidFill>
              <a:srgbClr val="E8C0A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73" name="Text 26">
            <a:extLst>
              <a:ext uri="{FF2B5EF4-FFF2-40B4-BE49-F238E27FC236}">
                <a16:creationId xmlns:a16="http://schemas.microsoft.com/office/drawing/2014/main" id="{07136854-C8D1-4930-A588-D3F011C680F4}"/>
              </a:ext>
            </a:extLst>
          </p:cNvPr>
          <p:cNvSpPr/>
          <p:nvPr/>
        </p:nvSpPr>
        <p:spPr>
          <a:xfrm>
            <a:off x="1249680" y="4875276"/>
            <a:ext cx="2516429" cy="141122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5A1A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Distance collimateur-eau</a:t>
            </a:r>
            <a:endParaRPr lang="en-US" dirty="0"/>
          </a:p>
        </p:txBody>
      </p:sp>
      <p:sp>
        <p:nvSpPr>
          <p:cNvPr id="74" name="Shape 27">
            <a:extLst>
              <a:ext uri="{FF2B5EF4-FFF2-40B4-BE49-F238E27FC236}">
                <a16:creationId xmlns:a16="http://schemas.microsoft.com/office/drawing/2014/main" id="{46333236-7FD5-4747-93B6-A0E877E8A032}"/>
              </a:ext>
            </a:extLst>
          </p:cNvPr>
          <p:cNvSpPr/>
          <p:nvPr/>
        </p:nvSpPr>
        <p:spPr>
          <a:xfrm>
            <a:off x="3903269" y="4875276"/>
            <a:ext cx="3588106" cy="1411224"/>
          </a:xfrm>
          <a:prstGeom prst="rect">
            <a:avLst/>
          </a:prstGeom>
          <a:solidFill>
            <a:srgbClr val="FCE8DF"/>
          </a:solidFill>
          <a:ln w="9525">
            <a:solidFill>
              <a:srgbClr val="E8C0A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75" name="Text 28">
            <a:extLst>
              <a:ext uri="{FF2B5EF4-FFF2-40B4-BE49-F238E27FC236}">
                <a16:creationId xmlns:a16="http://schemas.microsoft.com/office/drawing/2014/main" id="{ED3F179D-310B-4FCF-B69D-F4216D04FA85}"/>
              </a:ext>
            </a:extLst>
          </p:cNvPr>
          <p:cNvSpPr/>
          <p:nvPr/>
        </p:nvSpPr>
        <p:spPr>
          <a:xfrm>
            <a:off x="4040429" y="4875276"/>
            <a:ext cx="3313786" cy="141122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5A1A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Maximal à faible distance</a:t>
            </a:r>
            <a:endParaRPr lang="en-US" dirty="0"/>
          </a:p>
        </p:txBody>
      </p:sp>
      <p:sp>
        <p:nvSpPr>
          <p:cNvPr id="76" name="Shape 29">
            <a:extLst>
              <a:ext uri="{FF2B5EF4-FFF2-40B4-BE49-F238E27FC236}">
                <a16:creationId xmlns:a16="http://schemas.microsoft.com/office/drawing/2014/main" id="{2271FE27-0745-4FAC-BCDF-42AAAF39857B}"/>
              </a:ext>
            </a:extLst>
          </p:cNvPr>
          <p:cNvSpPr/>
          <p:nvPr/>
        </p:nvSpPr>
        <p:spPr>
          <a:xfrm>
            <a:off x="7491374" y="4875276"/>
            <a:ext cx="3588106" cy="1411224"/>
          </a:xfrm>
          <a:prstGeom prst="rect">
            <a:avLst/>
          </a:prstGeom>
          <a:solidFill>
            <a:srgbClr val="FCE8DF"/>
          </a:solidFill>
          <a:ln w="9525">
            <a:solidFill>
              <a:srgbClr val="E8C0A8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77" name="Text 30">
            <a:extLst>
              <a:ext uri="{FF2B5EF4-FFF2-40B4-BE49-F238E27FC236}">
                <a16:creationId xmlns:a16="http://schemas.microsoft.com/office/drawing/2014/main" id="{0DF1C794-57DC-4F43-8BE9-721667B46209}"/>
              </a:ext>
            </a:extLst>
          </p:cNvPr>
          <p:cNvSpPr/>
          <p:nvPr/>
        </p:nvSpPr>
        <p:spPr>
          <a:xfrm>
            <a:off x="7628534" y="4875276"/>
            <a:ext cx="3313786" cy="141122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5A1A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Diminue avec l'augmentation de la distance</a:t>
            </a:r>
            <a:endParaRPr lang="en-US" dirty="0"/>
          </a:p>
        </p:txBody>
      </p:sp>
      <p:sp>
        <p:nvSpPr>
          <p:cNvPr id="78" name="Shape 31">
            <a:extLst>
              <a:ext uri="{FF2B5EF4-FFF2-40B4-BE49-F238E27FC236}">
                <a16:creationId xmlns:a16="http://schemas.microsoft.com/office/drawing/2014/main" id="{2EB79EE4-161A-4C9E-B8AF-5A4AE94CC688}"/>
              </a:ext>
            </a:extLst>
          </p:cNvPr>
          <p:cNvSpPr/>
          <p:nvPr/>
        </p:nvSpPr>
        <p:spPr>
          <a:xfrm>
            <a:off x="1112520" y="1394460"/>
            <a:ext cx="9966960" cy="4892040"/>
          </a:xfrm>
          <a:prstGeom prst="rect">
            <a:avLst/>
          </a:prstGeom>
          <a:ln w="19050">
            <a:solidFill>
              <a:srgbClr val="C8581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0119F121-584E-4632-4C38-DB4BE7059386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03359C2B-06BB-5C63-5BB3-3F9CF6CF934D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E4353111-78D4-D6BE-A1BB-EE4B05F62FC7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230191D0-0048-19FC-9D56-BBD4C13B9443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840902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C128C-02C6-078B-8552-84797444A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23">
            <a:extLst>
              <a:ext uri="{FF2B5EF4-FFF2-40B4-BE49-F238E27FC236}">
                <a16:creationId xmlns:a16="http://schemas.microsoft.com/office/drawing/2014/main" id="{63CCAAE7-F4BE-4F19-B9A5-C9D00D3737C7}"/>
              </a:ext>
            </a:extLst>
          </p:cNvPr>
          <p:cNvSpPr/>
          <p:nvPr/>
        </p:nvSpPr>
        <p:spPr>
          <a:xfrm>
            <a:off x="232398" y="2425433"/>
            <a:ext cx="3339478" cy="4063219"/>
          </a:xfrm>
          <a:prstGeom prst="roundRect">
            <a:avLst>
              <a:gd name="adj" fmla="val 7273"/>
            </a:avLst>
          </a:prstGeom>
          <a:solidFill>
            <a:srgbClr val="FCE8DF"/>
          </a:solidFill>
          <a:ln w="19050">
            <a:solidFill>
              <a:srgbClr val="E07020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64" name="Shape 23">
            <a:extLst>
              <a:ext uri="{FF2B5EF4-FFF2-40B4-BE49-F238E27FC236}">
                <a16:creationId xmlns:a16="http://schemas.microsoft.com/office/drawing/2014/main" id="{6760CD1E-E2C5-41E7-A69C-541F941B8F30}"/>
              </a:ext>
            </a:extLst>
          </p:cNvPr>
          <p:cNvSpPr/>
          <p:nvPr/>
        </p:nvSpPr>
        <p:spPr>
          <a:xfrm>
            <a:off x="8855972" y="5502511"/>
            <a:ext cx="2736661" cy="1201857"/>
          </a:xfrm>
          <a:prstGeom prst="roundRect">
            <a:avLst>
              <a:gd name="adj" fmla="val 7273"/>
            </a:avLst>
          </a:prstGeom>
          <a:solidFill>
            <a:srgbClr val="FFF3EE"/>
          </a:solidFill>
          <a:ln w="19050">
            <a:solidFill>
              <a:srgbClr val="E07020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63" name="Shape 23">
            <a:extLst>
              <a:ext uri="{FF2B5EF4-FFF2-40B4-BE49-F238E27FC236}">
                <a16:creationId xmlns:a16="http://schemas.microsoft.com/office/drawing/2014/main" id="{B87C403C-450C-4240-8EEC-C67A382393ED}"/>
              </a:ext>
            </a:extLst>
          </p:cNvPr>
          <p:cNvSpPr/>
          <p:nvPr/>
        </p:nvSpPr>
        <p:spPr>
          <a:xfrm>
            <a:off x="8855973" y="3963512"/>
            <a:ext cx="2736661" cy="1201857"/>
          </a:xfrm>
          <a:prstGeom prst="roundRect">
            <a:avLst>
              <a:gd name="adj" fmla="val 7273"/>
            </a:avLst>
          </a:prstGeom>
          <a:solidFill>
            <a:srgbClr val="FFF3EE"/>
          </a:solidFill>
          <a:ln w="19050">
            <a:solidFill>
              <a:srgbClr val="E07020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62" name="Shape 7">
            <a:extLst>
              <a:ext uri="{FF2B5EF4-FFF2-40B4-BE49-F238E27FC236}">
                <a16:creationId xmlns:a16="http://schemas.microsoft.com/office/drawing/2014/main" id="{C1F2B57C-08F1-4645-AAAC-73213EAF3CE0}"/>
              </a:ext>
            </a:extLst>
          </p:cNvPr>
          <p:cNvSpPr/>
          <p:nvPr/>
        </p:nvSpPr>
        <p:spPr>
          <a:xfrm>
            <a:off x="8441676" y="1682134"/>
            <a:ext cx="3375377" cy="502909"/>
          </a:xfrm>
          <a:prstGeom prst="roundRect">
            <a:avLst>
              <a:gd name="adj" fmla="val 15789"/>
            </a:avLst>
          </a:prstGeom>
          <a:solidFill>
            <a:srgbClr val="C83018"/>
          </a:solidFill>
          <a:ln w="12700">
            <a:solidFill>
              <a:srgbClr val="C83018"/>
            </a:solidFill>
            <a:prstDash val="solid"/>
          </a:ln>
        </p:spPr>
      </p:sp>
      <p:sp>
        <p:nvSpPr>
          <p:cNvPr id="61" name="Shape 7">
            <a:extLst>
              <a:ext uri="{FF2B5EF4-FFF2-40B4-BE49-F238E27FC236}">
                <a16:creationId xmlns:a16="http://schemas.microsoft.com/office/drawing/2014/main" id="{F450E3F8-4FF0-43E7-9DBC-2E0F18EA8B4B}"/>
              </a:ext>
            </a:extLst>
          </p:cNvPr>
          <p:cNvSpPr/>
          <p:nvPr/>
        </p:nvSpPr>
        <p:spPr>
          <a:xfrm>
            <a:off x="4319087" y="1682135"/>
            <a:ext cx="3375377" cy="502909"/>
          </a:xfrm>
          <a:prstGeom prst="roundRect">
            <a:avLst>
              <a:gd name="adj" fmla="val 15789"/>
            </a:avLst>
          </a:prstGeom>
          <a:solidFill>
            <a:srgbClr val="C83018"/>
          </a:solidFill>
          <a:ln w="12700">
            <a:solidFill>
              <a:srgbClr val="C83018"/>
            </a:solidFill>
            <a:prstDash val="solid"/>
          </a:ln>
        </p:spPr>
      </p:sp>
      <p:pic>
        <p:nvPicPr>
          <p:cNvPr id="13" name="Picture 22">
            <a:extLst>
              <a:ext uri="{FF2B5EF4-FFF2-40B4-BE49-F238E27FC236}">
                <a16:creationId xmlns:a16="http://schemas.microsoft.com/office/drawing/2014/main" id="{3786D401-BE1E-F607-04D0-29D2E8FA7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2C0B0E1-7106-460E-9D18-742F754989BE}"/>
              </a:ext>
            </a:extLst>
          </p:cNvPr>
          <p:cNvSpPr txBox="1"/>
          <p:nvPr/>
        </p:nvSpPr>
        <p:spPr>
          <a:xfrm>
            <a:off x="11833164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8CC0497B-A4F4-4ADC-BEF0-D9168EE59C1F}"/>
              </a:ext>
            </a:extLst>
          </p:cNvPr>
          <p:cNvSpPr/>
          <p:nvPr/>
        </p:nvSpPr>
        <p:spPr>
          <a:xfrm>
            <a:off x="1564829" y="694229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B03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Combinaison SFRT et FLASH à ARRONAX ?</a:t>
            </a:r>
            <a:endParaRPr lang="en-US" sz="2800" dirty="0"/>
          </a:p>
        </p:txBody>
      </p:sp>
      <p:sp>
        <p:nvSpPr>
          <p:cNvPr id="17" name="Shape 6">
            <a:extLst>
              <a:ext uri="{FF2B5EF4-FFF2-40B4-BE49-F238E27FC236}">
                <a16:creationId xmlns:a16="http://schemas.microsoft.com/office/drawing/2014/main" id="{024F31AF-12B9-4C5D-9AA7-B4F320FB6AB6}"/>
              </a:ext>
            </a:extLst>
          </p:cNvPr>
          <p:cNvSpPr/>
          <p:nvPr/>
        </p:nvSpPr>
        <p:spPr>
          <a:xfrm>
            <a:off x="1656269" y="1261919"/>
            <a:ext cx="8229600" cy="0"/>
          </a:xfrm>
          <a:prstGeom prst="line">
            <a:avLst/>
          </a:prstGeom>
          <a:noFill/>
          <a:ln w="19050">
            <a:solidFill>
              <a:srgbClr val="E07020"/>
            </a:solidFill>
            <a:prstDash val="solid"/>
          </a:ln>
        </p:spPr>
      </p:sp>
      <p:sp>
        <p:nvSpPr>
          <p:cNvPr id="20" name="Shape 7">
            <a:extLst>
              <a:ext uri="{FF2B5EF4-FFF2-40B4-BE49-F238E27FC236}">
                <a16:creationId xmlns:a16="http://schemas.microsoft.com/office/drawing/2014/main" id="{3E75D263-3B5E-4D8F-B580-2A3700E20E3B}"/>
              </a:ext>
            </a:extLst>
          </p:cNvPr>
          <p:cNvSpPr/>
          <p:nvPr/>
        </p:nvSpPr>
        <p:spPr>
          <a:xfrm>
            <a:off x="196498" y="1684422"/>
            <a:ext cx="3375377" cy="502909"/>
          </a:xfrm>
          <a:prstGeom prst="roundRect">
            <a:avLst>
              <a:gd name="adj" fmla="val 15789"/>
            </a:avLst>
          </a:prstGeom>
          <a:solidFill>
            <a:srgbClr val="C83018"/>
          </a:solidFill>
          <a:ln w="12700">
            <a:solidFill>
              <a:srgbClr val="C83018"/>
            </a:solidFill>
            <a:prstDash val="solid"/>
          </a:ln>
        </p:spPr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483CFDA2-717A-4B8C-A55E-C8FB649FC889}"/>
              </a:ext>
            </a:extLst>
          </p:cNvPr>
          <p:cNvSpPr/>
          <p:nvPr/>
        </p:nvSpPr>
        <p:spPr>
          <a:xfrm>
            <a:off x="515855" y="1682134"/>
            <a:ext cx="2736661" cy="5029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Collimateur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hape 18">
            <a:extLst>
              <a:ext uri="{FF2B5EF4-FFF2-40B4-BE49-F238E27FC236}">
                <a16:creationId xmlns:a16="http://schemas.microsoft.com/office/drawing/2014/main" id="{12CE53DD-E10D-4AF3-B724-1A0C52306FE2}"/>
              </a:ext>
            </a:extLst>
          </p:cNvPr>
          <p:cNvSpPr/>
          <p:nvPr/>
        </p:nvSpPr>
        <p:spPr>
          <a:xfrm>
            <a:off x="4727669" y="2429343"/>
            <a:ext cx="2736661" cy="1201869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ED0C0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40" name="Shape 18">
            <a:extLst>
              <a:ext uri="{FF2B5EF4-FFF2-40B4-BE49-F238E27FC236}">
                <a16:creationId xmlns:a16="http://schemas.microsoft.com/office/drawing/2014/main" id="{58A88624-4E5F-4494-A5A4-08C7A4ECDD4A}"/>
              </a:ext>
            </a:extLst>
          </p:cNvPr>
          <p:cNvSpPr/>
          <p:nvPr/>
        </p:nvSpPr>
        <p:spPr>
          <a:xfrm>
            <a:off x="4734052" y="3965921"/>
            <a:ext cx="2736661" cy="1201869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ED0C0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89C6EC90-09F3-46D8-AB32-C73C89BB339F}"/>
              </a:ext>
            </a:extLst>
          </p:cNvPr>
          <p:cNvSpPr/>
          <p:nvPr/>
        </p:nvSpPr>
        <p:spPr>
          <a:xfrm>
            <a:off x="4747764" y="5502499"/>
            <a:ext cx="2736661" cy="1201869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ED0C0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58C6AB-412E-4647-96A1-D7473B10C9DE}"/>
              </a:ext>
            </a:extLst>
          </p:cNvPr>
          <p:cNvSpPr txBox="1"/>
          <p:nvPr/>
        </p:nvSpPr>
        <p:spPr>
          <a:xfrm>
            <a:off x="5273555" y="1713026"/>
            <a:ext cx="1685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Hypothèses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B74051-B0AA-41D0-A41F-F7B6C4C34655}"/>
              </a:ext>
            </a:extLst>
          </p:cNvPr>
          <p:cNvSpPr txBox="1"/>
          <p:nvPr/>
        </p:nvSpPr>
        <p:spPr>
          <a:xfrm>
            <a:off x="5644067" y="2418990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Débit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8161CB-6CB1-4BA5-A1E8-4CD255DF47E9}"/>
              </a:ext>
            </a:extLst>
          </p:cNvPr>
          <p:cNvSpPr txBox="1"/>
          <p:nvPr/>
        </p:nvSpPr>
        <p:spPr>
          <a:xfrm>
            <a:off x="5108402" y="2907587"/>
            <a:ext cx="1829870" cy="43088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defPPr>
              <a:defRPr lang="fr-FR"/>
            </a:defPPr>
            <a:lvl1pPr indent="0" algn="ctr">
              <a:buNone/>
              <a:defRPr sz="2200" b="1">
                <a:solidFill>
                  <a:srgbClr val="B03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r>
              <a:rPr lang="fr-FR" sz="2400" dirty="0"/>
              <a:t>5000 Gy/s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E2D5D4E-6D5F-4EAC-8CBD-C73AFDB4FAEF}"/>
              </a:ext>
            </a:extLst>
          </p:cNvPr>
          <p:cNvSpPr txBox="1"/>
          <p:nvPr/>
        </p:nvSpPr>
        <p:spPr>
          <a:xfrm>
            <a:off x="5450601" y="3965921"/>
            <a:ext cx="1421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Transmission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93BEADF3-472A-4050-AC8E-5E426010F17B}"/>
              </a:ext>
            </a:extLst>
          </p:cNvPr>
          <p:cNvSpPr txBox="1"/>
          <p:nvPr/>
        </p:nvSpPr>
        <p:spPr>
          <a:xfrm>
            <a:off x="5177203" y="4454518"/>
            <a:ext cx="1829870" cy="43088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defPPr>
              <a:defRPr lang="fr-FR"/>
            </a:defPPr>
            <a:lvl1pPr indent="0" algn="ctr">
              <a:buNone/>
              <a:defRPr sz="2200" b="1">
                <a:solidFill>
                  <a:srgbClr val="B03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r>
              <a:rPr lang="fr-FR" sz="2400" dirty="0"/>
              <a:t>~30 %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1CDBCA00-2288-4F2E-B71B-60A3EA9378C4}"/>
              </a:ext>
            </a:extLst>
          </p:cNvPr>
          <p:cNvSpPr txBox="1"/>
          <p:nvPr/>
        </p:nvSpPr>
        <p:spPr>
          <a:xfrm>
            <a:off x="5742924" y="5532715"/>
            <a:ext cx="718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PVDR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3623719C-1160-4E6B-84F9-7EC379614A89}"/>
              </a:ext>
            </a:extLst>
          </p:cNvPr>
          <p:cNvSpPr txBox="1"/>
          <p:nvPr/>
        </p:nvSpPr>
        <p:spPr>
          <a:xfrm>
            <a:off x="5177203" y="6050427"/>
            <a:ext cx="1829870" cy="43088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defPPr>
              <a:defRPr lang="fr-FR"/>
            </a:defPPr>
            <a:lvl1pPr indent="0" algn="ctr">
              <a:buNone/>
              <a:defRPr sz="2200" b="1">
                <a:solidFill>
                  <a:srgbClr val="B03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r>
              <a:rPr lang="fr-FR" sz="2400" dirty="0"/>
              <a:t>30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690AB069-3261-4D12-934C-0F21243588A8}"/>
              </a:ext>
            </a:extLst>
          </p:cNvPr>
          <p:cNvSpPr txBox="1"/>
          <p:nvPr/>
        </p:nvSpPr>
        <p:spPr>
          <a:xfrm>
            <a:off x="9504924" y="1702755"/>
            <a:ext cx="1629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Débit SFRT </a:t>
            </a:r>
          </a:p>
        </p:txBody>
      </p:sp>
      <p:sp>
        <p:nvSpPr>
          <p:cNvPr id="51" name="Shape 23">
            <a:extLst>
              <a:ext uri="{FF2B5EF4-FFF2-40B4-BE49-F238E27FC236}">
                <a16:creationId xmlns:a16="http://schemas.microsoft.com/office/drawing/2014/main" id="{9B448B9C-DA64-4CDA-AC9C-3F55EB22B140}"/>
              </a:ext>
            </a:extLst>
          </p:cNvPr>
          <p:cNvSpPr/>
          <p:nvPr/>
        </p:nvSpPr>
        <p:spPr>
          <a:xfrm>
            <a:off x="8855974" y="2425434"/>
            <a:ext cx="2736661" cy="1201857"/>
          </a:xfrm>
          <a:prstGeom prst="roundRect">
            <a:avLst>
              <a:gd name="adj" fmla="val 7273"/>
            </a:avLst>
          </a:prstGeom>
          <a:solidFill>
            <a:srgbClr val="FFF3EE"/>
          </a:solidFill>
          <a:ln w="19050">
            <a:solidFill>
              <a:srgbClr val="E07020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52" name="Text 24">
            <a:extLst>
              <a:ext uri="{FF2B5EF4-FFF2-40B4-BE49-F238E27FC236}">
                <a16:creationId xmlns:a16="http://schemas.microsoft.com/office/drawing/2014/main" id="{F6400343-DCFB-4CE3-AC74-C8C28ED1F0FE}"/>
              </a:ext>
            </a:extLst>
          </p:cNvPr>
          <p:cNvSpPr/>
          <p:nvPr/>
        </p:nvSpPr>
        <p:spPr>
          <a:xfrm>
            <a:off x="9149884" y="2484180"/>
            <a:ext cx="2148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83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Débit Pic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Text 28">
            <a:extLst>
              <a:ext uri="{FF2B5EF4-FFF2-40B4-BE49-F238E27FC236}">
                <a16:creationId xmlns:a16="http://schemas.microsoft.com/office/drawing/2014/main" id="{03F5CBB4-3A16-4A28-B64F-48E6684751CD}"/>
              </a:ext>
            </a:extLst>
          </p:cNvPr>
          <p:cNvSpPr/>
          <p:nvPr/>
        </p:nvSpPr>
        <p:spPr>
          <a:xfrm>
            <a:off x="9245086" y="2868283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0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1500 </a:t>
            </a:r>
            <a:r>
              <a:rPr lang="en-US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Gy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/s</a:t>
            </a:r>
            <a:endParaRPr lang="en-US" sz="2600" dirty="0"/>
          </a:p>
        </p:txBody>
      </p:sp>
      <p:sp>
        <p:nvSpPr>
          <p:cNvPr id="56" name="Text 30">
            <a:extLst>
              <a:ext uri="{FF2B5EF4-FFF2-40B4-BE49-F238E27FC236}">
                <a16:creationId xmlns:a16="http://schemas.microsoft.com/office/drawing/2014/main" id="{7092AE3E-5384-4607-9875-FD348620FF68}"/>
              </a:ext>
            </a:extLst>
          </p:cNvPr>
          <p:cNvSpPr/>
          <p:nvPr/>
        </p:nvSpPr>
        <p:spPr>
          <a:xfrm>
            <a:off x="8909257" y="5867147"/>
            <a:ext cx="2630089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✓ FLASH Pic et </a:t>
            </a:r>
            <a:r>
              <a:rPr lang="en-US" sz="2000" b="1" dirty="0" err="1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vallée</a:t>
            </a:r>
            <a:r>
              <a:rPr lang="en-US" sz="2000" b="1" dirty="0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000" dirty="0">
              <a:solidFill>
                <a:srgbClr val="FC74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 24">
            <a:extLst>
              <a:ext uri="{FF2B5EF4-FFF2-40B4-BE49-F238E27FC236}">
                <a16:creationId xmlns:a16="http://schemas.microsoft.com/office/drawing/2014/main" id="{3C449AD4-71D3-4A5A-8D2D-208D4CEBACDC}"/>
              </a:ext>
            </a:extLst>
          </p:cNvPr>
          <p:cNvSpPr/>
          <p:nvPr/>
        </p:nvSpPr>
        <p:spPr>
          <a:xfrm>
            <a:off x="9149884" y="4032641"/>
            <a:ext cx="2148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C83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Débit</a:t>
            </a:r>
            <a:r>
              <a:rPr lang="en-US" b="1" dirty="0">
                <a:solidFill>
                  <a:srgbClr val="C83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C83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Vallée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xt 28">
            <a:extLst>
              <a:ext uri="{FF2B5EF4-FFF2-40B4-BE49-F238E27FC236}">
                <a16:creationId xmlns:a16="http://schemas.microsoft.com/office/drawing/2014/main" id="{E33E2A85-3B03-4B6A-BF1D-24B5F833F748}"/>
              </a:ext>
            </a:extLst>
          </p:cNvPr>
          <p:cNvSpPr/>
          <p:nvPr/>
        </p:nvSpPr>
        <p:spPr>
          <a:xfrm>
            <a:off x="9233393" y="4405165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0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</a:t>
            </a:r>
            <a:r>
              <a:rPr lang="en-US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Gy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/s</a:t>
            </a:r>
            <a:endParaRPr lang="en-US" sz="2600" dirty="0"/>
          </a:p>
        </p:txBody>
      </p:sp>
      <p:pic>
        <p:nvPicPr>
          <p:cNvPr id="140" name="Image 139">
            <a:extLst>
              <a:ext uri="{FF2B5EF4-FFF2-40B4-BE49-F238E27FC236}">
                <a16:creationId xmlns:a16="http://schemas.microsoft.com/office/drawing/2014/main" id="{2A74FD3B-D8CD-460E-AD1E-44F447D82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06" y="3063597"/>
            <a:ext cx="2895600" cy="2838450"/>
          </a:xfrm>
          <a:prstGeom prst="rect">
            <a:avLst/>
          </a:prstGeom>
        </p:spPr>
      </p:pic>
      <p:cxnSp>
        <p:nvCxnSpPr>
          <p:cNvPr id="143" name="Connecteur droit 142">
            <a:extLst>
              <a:ext uri="{FF2B5EF4-FFF2-40B4-BE49-F238E27FC236}">
                <a16:creationId xmlns:a16="http://schemas.microsoft.com/office/drawing/2014/main" id="{21E60623-E092-4AF1-A942-7D01E703C963}"/>
              </a:ext>
            </a:extLst>
          </p:cNvPr>
          <p:cNvCxnSpPr>
            <a:cxnSpLocks/>
          </p:cNvCxnSpPr>
          <p:nvPr/>
        </p:nvCxnSpPr>
        <p:spPr>
          <a:xfrm>
            <a:off x="1802915" y="2739281"/>
            <a:ext cx="0" cy="74388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146">
            <a:extLst>
              <a:ext uri="{FF2B5EF4-FFF2-40B4-BE49-F238E27FC236}">
                <a16:creationId xmlns:a16="http://schemas.microsoft.com/office/drawing/2014/main" id="{4F61729F-24EE-47BC-B18A-A4B6B5F72D55}"/>
              </a:ext>
            </a:extLst>
          </p:cNvPr>
          <p:cNvCxnSpPr>
            <a:cxnSpLocks/>
          </p:cNvCxnSpPr>
          <p:nvPr/>
        </p:nvCxnSpPr>
        <p:spPr>
          <a:xfrm>
            <a:off x="1949411" y="2739281"/>
            <a:ext cx="0" cy="74388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ZoneTexte 147">
            <a:extLst>
              <a:ext uri="{FF2B5EF4-FFF2-40B4-BE49-F238E27FC236}">
                <a16:creationId xmlns:a16="http://schemas.microsoft.com/office/drawing/2014/main" id="{FDDC38DC-1045-4ABF-80C0-0460D581555C}"/>
              </a:ext>
            </a:extLst>
          </p:cNvPr>
          <p:cNvSpPr txBox="1"/>
          <p:nvPr/>
        </p:nvSpPr>
        <p:spPr>
          <a:xfrm>
            <a:off x="1526729" y="2442666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0.3 mm</a:t>
            </a:r>
          </a:p>
        </p:txBody>
      </p:sp>
      <p:cxnSp>
        <p:nvCxnSpPr>
          <p:cNvPr id="149" name="Connecteur droit 148">
            <a:extLst>
              <a:ext uri="{FF2B5EF4-FFF2-40B4-BE49-F238E27FC236}">
                <a16:creationId xmlns:a16="http://schemas.microsoft.com/office/drawing/2014/main" id="{F8559B7F-AE75-4DBE-9D5A-DC3641CFEB84}"/>
              </a:ext>
            </a:extLst>
          </p:cNvPr>
          <p:cNvCxnSpPr>
            <a:cxnSpLocks/>
          </p:cNvCxnSpPr>
          <p:nvPr/>
        </p:nvCxnSpPr>
        <p:spPr>
          <a:xfrm>
            <a:off x="1594000" y="5376277"/>
            <a:ext cx="0" cy="74388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eur droit 149">
            <a:extLst>
              <a:ext uri="{FF2B5EF4-FFF2-40B4-BE49-F238E27FC236}">
                <a16:creationId xmlns:a16="http://schemas.microsoft.com/office/drawing/2014/main" id="{FB4EE54C-1285-4EA4-98A3-5CFB07CED204}"/>
              </a:ext>
            </a:extLst>
          </p:cNvPr>
          <p:cNvCxnSpPr>
            <a:cxnSpLocks/>
          </p:cNvCxnSpPr>
          <p:nvPr/>
        </p:nvCxnSpPr>
        <p:spPr>
          <a:xfrm>
            <a:off x="1878906" y="5367171"/>
            <a:ext cx="0" cy="74388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ZoneTexte 150">
            <a:extLst>
              <a:ext uri="{FF2B5EF4-FFF2-40B4-BE49-F238E27FC236}">
                <a16:creationId xmlns:a16="http://schemas.microsoft.com/office/drawing/2014/main" id="{423D69CB-8B30-451A-A205-4E8E8E71160C}"/>
              </a:ext>
            </a:extLst>
          </p:cNvPr>
          <p:cNvSpPr txBox="1"/>
          <p:nvPr/>
        </p:nvSpPr>
        <p:spPr>
          <a:xfrm>
            <a:off x="1353913" y="6038905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0.6 mm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DE246EEC-58D0-FA3A-873C-C431DD3A74D5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4B3FEF00-E9A7-2912-78F1-38D6617C6D6B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8A1AC927-17B9-065B-7661-C393DF439DF8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23" name="TextBox 24">
            <a:extLst>
              <a:ext uri="{FF2B5EF4-FFF2-40B4-BE49-F238E27FC236}">
                <a16:creationId xmlns:a16="http://schemas.microsoft.com/office/drawing/2014/main" id="{A99E517E-DE59-C7AB-48B4-3DA399E0558B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344215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D2277-27AA-7DB8-8ECB-5D7FEAC10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à coins arrondis 42">
            <a:extLst>
              <a:ext uri="{FF2B5EF4-FFF2-40B4-BE49-F238E27FC236}">
                <a16:creationId xmlns:a16="http://schemas.microsoft.com/office/drawing/2014/main" id="{DCBEC19A-6FCA-64B0-9ED3-05F5DD534F15}"/>
              </a:ext>
            </a:extLst>
          </p:cNvPr>
          <p:cNvSpPr/>
          <p:nvPr/>
        </p:nvSpPr>
        <p:spPr>
          <a:xfrm>
            <a:off x="149966" y="1047560"/>
            <a:ext cx="11892067" cy="98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pic>
        <p:nvPicPr>
          <p:cNvPr id="13" name="Picture 22">
            <a:extLst>
              <a:ext uri="{FF2B5EF4-FFF2-40B4-BE49-F238E27FC236}">
                <a16:creationId xmlns:a16="http://schemas.microsoft.com/office/drawing/2014/main" id="{0449EA96-B5CB-4418-2487-F2D4079D5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BF1A7C7B-D8B3-8345-4B23-DD6596CA8A75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7F0DCDDD-E649-1255-7F5A-C603CDC077FE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190CAF10-8634-A536-F6DC-D97B391D39A6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4CB429B-40A1-4790-67DC-819C38F57517}"/>
              </a:ext>
            </a:extLst>
          </p:cNvPr>
          <p:cNvSpPr txBox="1"/>
          <p:nvPr/>
        </p:nvSpPr>
        <p:spPr>
          <a:xfrm>
            <a:off x="3877396" y="496781"/>
            <a:ext cx="3470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EB99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</a:t>
            </a:r>
            <a:r>
              <a:rPr lang="fr-FR" sz="2400" b="1" dirty="0">
                <a:solidFill>
                  <a:srgbClr val="EA88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ation </a:t>
            </a:r>
            <a:r>
              <a:rPr lang="fr-FR" sz="2400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expérimentale </a:t>
            </a:r>
            <a:endParaRPr lang="fr-FR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B8B93E-6043-CF9E-6279-40823B6398D7}"/>
              </a:ext>
            </a:extLst>
          </p:cNvPr>
          <p:cNvSpPr/>
          <p:nvPr/>
        </p:nvSpPr>
        <p:spPr>
          <a:xfrm>
            <a:off x="509812" y="1313729"/>
            <a:ext cx="718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PVDR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2CE22F-8FBD-5730-FA01-F0F38925D2E2}"/>
              </a:ext>
            </a:extLst>
          </p:cNvPr>
          <p:cNvSpPr/>
          <p:nvPr/>
        </p:nvSpPr>
        <p:spPr>
          <a:xfrm>
            <a:off x="1435045" y="1097225"/>
            <a:ext cx="92190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 : Comparer le cas « idéal » (simulation) et le PVDR obtenu réellement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Méthode : Comparaison avec PVDR sur films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radiochromiques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Réalisation : En attente de l’usinage</a:t>
            </a:r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639EF698-4C58-6A70-E910-1F6044179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B2C2428-6D0D-4A48-B52F-3371A559A699}"/>
              </a:ext>
            </a:extLst>
          </p:cNvPr>
          <p:cNvSpPr txBox="1"/>
          <p:nvPr/>
        </p:nvSpPr>
        <p:spPr>
          <a:xfrm>
            <a:off x="11833164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028CC5EB-9521-5A60-45AD-ECDF782D6739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05168E51-4796-2572-6F30-10D5CBD1ECE6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7" name="TextBox 24">
            <a:extLst>
              <a:ext uri="{FF2B5EF4-FFF2-40B4-BE49-F238E27FC236}">
                <a16:creationId xmlns:a16="http://schemas.microsoft.com/office/drawing/2014/main" id="{ABD018C2-D1CC-E6CF-3ED3-536A6E2AD6B6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545B656D-0182-4B8D-E112-2515538B6E55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155736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à coins arrondis 42">
            <a:extLst>
              <a:ext uri="{FF2B5EF4-FFF2-40B4-BE49-F238E27FC236}">
                <a16:creationId xmlns:a16="http://schemas.microsoft.com/office/drawing/2014/main" id="{646C32BA-9A11-4E62-8134-2421AD47481F}"/>
              </a:ext>
            </a:extLst>
          </p:cNvPr>
          <p:cNvSpPr/>
          <p:nvPr/>
        </p:nvSpPr>
        <p:spPr>
          <a:xfrm>
            <a:off x="98547" y="2316707"/>
            <a:ext cx="11892067" cy="4503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sp>
        <p:nvSpPr>
          <p:cNvPr id="171" name="Rectangle à coins arrondis 42">
            <a:extLst>
              <a:ext uri="{FF2B5EF4-FFF2-40B4-BE49-F238E27FC236}">
                <a16:creationId xmlns:a16="http://schemas.microsoft.com/office/drawing/2014/main" id="{C739DDA0-3381-4250-81B0-EE08E621C54B}"/>
              </a:ext>
            </a:extLst>
          </p:cNvPr>
          <p:cNvSpPr/>
          <p:nvPr/>
        </p:nvSpPr>
        <p:spPr>
          <a:xfrm>
            <a:off x="149966" y="1047560"/>
            <a:ext cx="11892067" cy="98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pic>
        <p:nvPicPr>
          <p:cNvPr id="13" name="Picture 22">
            <a:extLst>
              <a:ext uri="{FF2B5EF4-FFF2-40B4-BE49-F238E27FC236}">
                <a16:creationId xmlns:a16="http://schemas.microsoft.com/office/drawing/2014/main" id="{DD014EFF-7F54-4B09-82AC-B87A30974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19C9900-B119-4E01-A860-C34403FFB88D}"/>
              </a:ext>
            </a:extLst>
          </p:cNvPr>
          <p:cNvSpPr txBox="1"/>
          <p:nvPr/>
        </p:nvSpPr>
        <p:spPr>
          <a:xfrm>
            <a:off x="3877396" y="496781"/>
            <a:ext cx="3470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EB99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</a:t>
            </a:r>
            <a:r>
              <a:rPr lang="fr-FR" sz="2400" b="1" dirty="0">
                <a:solidFill>
                  <a:srgbClr val="EA88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ation </a:t>
            </a:r>
            <a:r>
              <a:rPr lang="fr-FR" sz="2400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expérimentale </a:t>
            </a:r>
            <a:endParaRPr lang="fr-FR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DF2F0F-895A-4249-9735-D76934D93928}"/>
              </a:ext>
            </a:extLst>
          </p:cNvPr>
          <p:cNvSpPr/>
          <p:nvPr/>
        </p:nvSpPr>
        <p:spPr>
          <a:xfrm>
            <a:off x="354393" y="2656061"/>
            <a:ext cx="1149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EA88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NEUTRON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F0CDE0-6B93-4396-9EB4-E70C5210BADD}"/>
              </a:ext>
            </a:extLst>
          </p:cNvPr>
          <p:cNvSpPr/>
          <p:nvPr/>
        </p:nvSpPr>
        <p:spPr>
          <a:xfrm>
            <a:off x="1171576" y="4080383"/>
            <a:ext cx="3495832" cy="241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38AF0477-8540-4CDD-8460-E2FB2554EF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250" y="2528435"/>
            <a:ext cx="1906020" cy="4080102"/>
          </a:xfrm>
          <a:prstGeom prst="rect">
            <a:avLst/>
          </a:prstGeom>
        </p:spPr>
      </p:pic>
      <p:pic>
        <p:nvPicPr>
          <p:cNvPr id="92" name="Picture 2" descr="Ouvrir la photo">
            <a:extLst>
              <a:ext uri="{FF2B5EF4-FFF2-40B4-BE49-F238E27FC236}">
                <a16:creationId xmlns:a16="http://schemas.microsoft.com/office/drawing/2014/main" id="{D83B74AE-18B9-4691-9776-48A954585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50" y="4855302"/>
            <a:ext cx="3612514" cy="162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E7EAE9F-BDF2-426A-8ED2-5004107DF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502" y="3310700"/>
            <a:ext cx="3676010" cy="13749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148610-4105-409D-9525-16B7389F3E0B}"/>
              </a:ext>
            </a:extLst>
          </p:cNvPr>
          <p:cNvSpPr/>
          <p:nvPr/>
        </p:nvSpPr>
        <p:spPr>
          <a:xfrm>
            <a:off x="509812" y="1313729"/>
            <a:ext cx="718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PVDR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7A51FD-C22B-4642-8909-FE865FA23CF6}"/>
              </a:ext>
            </a:extLst>
          </p:cNvPr>
          <p:cNvSpPr/>
          <p:nvPr/>
        </p:nvSpPr>
        <p:spPr>
          <a:xfrm>
            <a:off x="1435045" y="1097225"/>
            <a:ext cx="92190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 : Comparer le cas « idéal » (simulation) et le PVDR obtenu réellement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Méthode : Comparaison avec PVDR sur films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radiochromiques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Réalisation : En attente de l’usinage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3944232D-6A62-4173-9C49-236D0131A36D}"/>
              </a:ext>
            </a:extLst>
          </p:cNvPr>
          <p:cNvSpPr/>
          <p:nvPr/>
        </p:nvSpPr>
        <p:spPr>
          <a:xfrm>
            <a:off x="1503426" y="2405041"/>
            <a:ext cx="72145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 : Valider les modélisations PHITS et GATE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Méthode : Activation neutronique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Comparaison des taux de réactions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Réalisation : Données en cours d’analyse</a:t>
            </a:r>
          </a:p>
        </p:txBody>
      </p:sp>
      <p:pic>
        <p:nvPicPr>
          <p:cNvPr id="178" name="Image 177">
            <a:extLst>
              <a:ext uri="{FF2B5EF4-FFF2-40B4-BE49-F238E27FC236}">
                <a16:creationId xmlns:a16="http://schemas.microsoft.com/office/drawing/2014/main" id="{0959D411-B9CF-4FAC-87E7-DBEBDB0D68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7689" y="3785844"/>
            <a:ext cx="3908139" cy="2822693"/>
          </a:xfrm>
          <a:prstGeom prst="rect">
            <a:avLst/>
          </a:prstGeom>
        </p:spPr>
      </p:pic>
      <p:pic>
        <p:nvPicPr>
          <p:cNvPr id="188" name="Image 187">
            <a:extLst>
              <a:ext uri="{FF2B5EF4-FFF2-40B4-BE49-F238E27FC236}">
                <a16:creationId xmlns:a16="http://schemas.microsoft.com/office/drawing/2014/main" id="{AA2E411A-EBEA-419E-B311-FA4B853A91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2278" y="2764508"/>
            <a:ext cx="1926503" cy="334699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C63BD683-4751-4429-ABDD-9229394A38C0}"/>
              </a:ext>
            </a:extLst>
          </p:cNvPr>
          <p:cNvSpPr txBox="1"/>
          <p:nvPr/>
        </p:nvSpPr>
        <p:spPr>
          <a:xfrm>
            <a:off x="11833164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</a:p>
        </p:txBody>
      </p:sp>
      <p:sp>
        <p:nvSpPr>
          <p:cNvPr id="4" name="TextBox 24">
            <a:extLst>
              <a:ext uri="{FF2B5EF4-FFF2-40B4-BE49-F238E27FC236}">
                <a16:creationId xmlns:a16="http://schemas.microsoft.com/office/drawing/2014/main" id="{4C3D6EC6-0DDB-81D3-EBD9-83650204EF45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7D7BF429-EA56-1DB4-7098-89BCACF659B5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4" name="TextBox 24">
            <a:extLst>
              <a:ext uri="{FF2B5EF4-FFF2-40B4-BE49-F238E27FC236}">
                <a16:creationId xmlns:a16="http://schemas.microsoft.com/office/drawing/2014/main" id="{AF822274-ECEA-8AC9-5834-41BB27BC6B96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7FC0B043-290A-9726-CA3A-664D139E64A7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316711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60C71-3611-2C69-B8D9-56EA1AF92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>
            <a:extLst>
              <a:ext uri="{FF2B5EF4-FFF2-40B4-BE49-F238E27FC236}">
                <a16:creationId xmlns:a16="http://schemas.microsoft.com/office/drawing/2014/main" id="{A5B460FC-4261-8D29-A44E-91CC45791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278677" cy="1170325"/>
          </a:xfrm>
          <a:prstGeom prst="rect">
            <a:avLst/>
          </a:prstGeom>
        </p:spPr>
      </p:pic>
      <p:sp>
        <p:nvSpPr>
          <p:cNvPr id="5" name="TextBox 24">
            <a:extLst>
              <a:ext uri="{FF2B5EF4-FFF2-40B4-BE49-F238E27FC236}">
                <a16:creationId xmlns:a16="http://schemas.microsoft.com/office/drawing/2014/main" id="{2DC84791-71B0-F5BC-195A-340579561B3A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77ACBB98-8340-A1A0-4848-25D344F9EC0B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92957844-42E5-257C-DB16-C1D4B72D9E7C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1199F577-38D5-3BDC-557C-F00F0D8CA95D}"/>
              </a:ext>
            </a:extLst>
          </p:cNvPr>
          <p:cNvSpPr txBox="1"/>
          <p:nvPr/>
        </p:nvSpPr>
        <p:spPr>
          <a:xfrm>
            <a:off x="5418437" y="86727"/>
            <a:ext cx="259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Collimateur SFRT protons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96A3E79-8824-4FA8-BADF-86B70D5EBB4E}"/>
              </a:ext>
            </a:extLst>
          </p:cNvPr>
          <p:cNvSpPr txBox="1"/>
          <p:nvPr/>
        </p:nvSpPr>
        <p:spPr>
          <a:xfrm>
            <a:off x="1859359" y="555237"/>
            <a:ext cx="1015935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Nouvelles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approches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thérapeutiques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en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radiothérapie</a:t>
            </a:r>
            <a:endParaRPr lang="en-US" sz="2900" b="1" dirty="0">
              <a:solidFill>
                <a:srgbClr val="8A1430"/>
              </a:solidFill>
              <a:latin typeface="Cambria" pitchFamily="34" charset="0"/>
              <a:ea typeface="Cambria" pitchFamily="34" charset="-122"/>
            </a:endParaRPr>
          </a:p>
          <a:p>
            <a:endParaRPr lang="en-US" sz="2000" noProof="0" dirty="0"/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23BE6F22-BB90-3DD5-BFDE-02BAF08FC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63" name="Shape 17">
            <a:extLst>
              <a:ext uri="{FF2B5EF4-FFF2-40B4-BE49-F238E27FC236}">
                <a16:creationId xmlns:a16="http://schemas.microsoft.com/office/drawing/2014/main" id="{EF45D5DE-F22A-CE96-71E3-E6811B431FF1}"/>
              </a:ext>
            </a:extLst>
          </p:cNvPr>
          <p:cNvSpPr/>
          <p:nvPr/>
        </p:nvSpPr>
        <p:spPr>
          <a:xfrm>
            <a:off x="226924" y="1147537"/>
            <a:ext cx="11282130" cy="1433249"/>
          </a:xfrm>
          <a:prstGeom prst="roundRect">
            <a:avLst>
              <a:gd name="adj" fmla="val 6000"/>
            </a:avLst>
          </a:prstGeom>
          <a:solidFill>
            <a:srgbClr val="FCEEDD"/>
          </a:solidFill>
          <a:ln/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D6B385A-33D4-6D3A-FC4C-1B01C0898CCE}"/>
              </a:ext>
            </a:extLst>
          </p:cNvPr>
          <p:cNvSpPr txBox="1"/>
          <p:nvPr/>
        </p:nvSpPr>
        <p:spPr>
          <a:xfrm>
            <a:off x="842251" y="1246939"/>
            <a:ext cx="42093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Toxicité au tissu sain limitant en RT pour :</a:t>
            </a: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Tumeur </a:t>
            </a:r>
            <a:r>
              <a:rPr lang="fr-FR" dirty="0" err="1">
                <a:solidFill>
                  <a:srgbClr val="D03920"/>
                </a:solidFill>
              </a:rPr>
              <a:t>radiorésistante</a:t>
            </a:r>
            <a:endParaRPr lang="fr-FR" dirty="0">
              <a:solidFill>
                <a:srgbClr val="D03920"/>
              </a:solidFill>
            </a:endParaRP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Lésions proches de tissus radiosensibles</a:t>
            </a: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…</a:t>
            </a:r>
          </a:p>
          <a:p>
            <a:endParaRPr lang="fr-FR" dirty="0"/>
          </a:p>
        </p:txBody>
      </p:sp>
      <p:sp>
        <p:nvSpPr>
          <p:cNvPr id="77" name="Arrow: Right 76">
            <a:extLst>
              <a:ext uri="{FF2B5EF4-FFF2-40B4-BE49-F238E27FC236}">
                <a16:creationId xmlns:a16="http://schemas.microsoft.com/office/drawing/2014/main" id="{E4DE1FD4-3072-3F7A-AAB9-C0E10F9EAC22}"/>
              </a:ext>
            </a:extLst>
          </p:cNvPr>
          <p:cNvSpPr/>
          <p:nvPr/>
        </p:nvSpPr>
        <p:spPr>
          <a:xfrm>
            <a:off x="5278532" y="1530270"/>
            <a:ext cx="765547" cy="46301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18EB451-D4E0-91B5-8DA5-C3B7812A2EE9}"/>
              </a:ext>
            </a:extLst>
          </p:cNvPr>
          <p:cNvSpPr txBox="1"/>
          <p:nvPr/>
        </p:nvSpPr>
        <p:spPr>
          <a:xfrm>
            <a:off x="6173896" y="1176622"/>
            <a:ext cx="5464975" cy="12003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fr-FR"/>
            </a:defPPr>
            <a:lvl1pPr indent="0">
              <a:buNone/>
              <a:defRPr sz="2400" b="1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ctr"/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Exploration de nouvelles approches pour élargir la fenêtre thérapeutique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3E2CC76-6BF2-497E-AE55-4A90775C2532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9AAC6ED9-C524-498E-F949-F3EB23B0686A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547279F6-7D97-9763-9D0A-D6673C7B11E5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8D5C9704-7301-40B4-0892-A260BA98CDBA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4" name="TextBox 24">
            <a:extLst>
              <a:ext uri="{FF2B5EF4-FFF2-40B4-BE49-F238E27FC236}">
                <a16:creationId xmlns:a16="http://schemas.microsoft.com/office/drawing/2014/main" id="{B00BBF05-4EC5-D32B-C7E9-75B94DDB1CA2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373065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5">
            <a:extLst>
              <a:ext uri="{FF2B5EF4-FFF2-40B4-BE49-F238E27FC236}">
                <a16:creationId xmlns:a16="http://schemas.microsoft.com/office/drawing/2014/main" id="{5EF9BE9B-CDD5-4FFD-B570-2B41ECF560D5}"/>
              </a:ext>
            </a:extLst>
          </p:cNvPr>
          <p:cNvSpPr/>
          <p:nvPr/>
        </p:nvSpPr>
        <p:spPr>
          <a:xfrm>
            <a:off x="457200" y="56692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0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et Perspectives</a:t>
            </a:r>
            <a:endParaRPr lang="en-US" sz="2800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92CED143-078C-4951-8715-3986E56C952A}"/>
              </a:ext>
            </a:extLst>
          </p:cNvPr>
          <p:cNvSpPr/>
          <p:nvPr/>
        </p:nvSpPr>
        <p:spPr>
          <a:xfrm>
            <a:off x="457200" y="1115568"/>
            <a:ext cx="11247120" cy="0"/>
          </a:xfrm>
          <a:prstGeom prst="line">
            <a:avLst/>
          </a:prstGeom>
          <a:noFill/>
          <a:ln w="12700">
            <a:solidFill>
              <a:srgbClr val="E8C090"/>
            </a:solidFill>
            <a:prstDash val="solid"/>
          </a:ln>
        </p:spPr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D44A43DC-B071-49D1-A0D1-250D498757F0}"/>
              </a:ext>
            </a:extLst>
          </p:cNvPr>
          <p:cNvSpPr/>
          <p:nvPr/>
        </p:nvSpPr>
        <p:spPr>
          <a:xfrm>
            <a:off x="475488" y="11978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9D19A4B4-739E-48A3-A4C7-84A8B2E0C13D}"/>
              </a:ext>
            </a:extLst>
          </p:cNvPr>
          <p:cNvSpPr/>
          <p:nvPr/>
        </p:nvSpPr>
        <p:spPr>
          <a:xfrm>
            <a:off x="1506403" y="1280075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PROJET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IRTCell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Etudier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effet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FLASH et SFRT (séparément et ensemble) sur T-Cell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Picture 22">
            <a:extLst>
              <a:ext uri="{FF2B5EF4-FFF2-40B4-BE49-F238E27FC236}">
                <a16:creationId xmlns:a16="http://schemas.microsoft.com/office/drawing/2014/main" id="{96868A04-DFC1-41AA-8DEB-FE6194FF2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22"/>
            <a:ext cx="13254086" cy="1170325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25DFFF0A-6709-409F-8DA0-CEBF8810DA94}"/>
              </a:ext>
            </a:extLst>
          </p:cNvPr>
          <p:cNvSpPr txBox="1"/>
          <p:nvPr/>
        </p:nvSpPr>
        <p:spPr>
          <a:xfrm>
            <a:off x="11833164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27032146-72E5-7FAC-24A5-D2AE269A98E7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86FDFAA7-691E-837B-258B-F80E8247E6A9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79316507-36A4-3482-67F3-BF6B397A3FCC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</p:txBody>
      </p:sp>
      <p:sp>
        <p:nvSpPr>
          <p:cNvPr id="13" name="TextBox 24">
            <a:extLst>
              <a:ext uri="{FF2B5EF4-FFF2-40B4-BE49-F238E27FC236}">
                <a16:creationId xmlns:a16="http://schemas.microsoft.com/office/drawing/2014/main" id="{8A43D821-A8DE-26B0-9AEB-707317C07AA0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1367230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FA27D-2C56-7ADB-709A-70B8A9A4D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7">
            <a:extLst>
              <a:ext uri="{FF2B5EF4-FFF2-40B4-BE49-F238E27FC236}">
                <a16:creationId xmlns:a16="http://schemas.microsoft.com/office/drawing/2014/main" id="{8F7857BD-7E90-188F-CCE7-79F84C3D892D}"/>
              </a:ext>
            </a:extLst>
          </p:cNvPr>
          <p:cNvSpPr/>
          <p:nvPr/>
        </p:nvSpPr>
        <p:spPr>
          <a:xfrm>
            <a:off x="448056" y="18836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BD56F8B7-88AB-31BC-0ED5-71EC08FEFED4}"/>
              </a:ext>
            </a:extLst>
          </p:cNvPr>
          <p:cNvSpPr/>
          <p:nvPr/>
        </p:nvSpPr>
        <p:spPr>
          <a:xfrm>
            <a:off x="457200" y="56692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0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et Perspectives</a:t>
            </a:r>
            <a:endParaRPr lang="en-US" sz="2800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8BE7B638-C627-BFB1-1230-7D752A4C3D70}"/>
              </a:ext>
            </a:extLst>
          </p:cNvPr>
          <p:cNvSpPr/>
          <p:nvPr/>
        </p:nvSpPr>
        <p:spPr>
          <a:xfrm>
            <a:off x="457200" y="1115568"/>
            <a:ext cx="11247120" cy="0"/>
          </a:xfrm>
          <a:prstGeom prst="line">
            <a:avLst/>
          </a:prstGeom>
          <a:noFill/>
          <a:ln w="12700">
            <a:solidFill>
              <a:srgbClr val="E8C090"/>
            </a:solidFill>
            <a:prstDash val="solid"/>
          </a:ln>
        </p:spPr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F46124F5-01B3-F527-5244-FB017D1AC379}"/>
              </a:ext>
            </a:extLst>
          </p:cNvPr>
          <p:cNvSpPr/>
          <p:nvPr/>
        </p:nvSpPr>
        <p:spPr>
          <a:xfrm>
            <a:off x="475488" y="11978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522191BD-3FD3-7417-D4CB-89A7D4624D18}"/>
              </a:ext>
            </a:extLst>
          </p:cNvPr>
          <p:cNvSpPr/>
          <p:nvPr/>
        </p:nvSpPr>
        <p:spPr>
          <a:xfrm>
            <a:off x="978408" y="2028825"/>
            <a:ext cx="640080" cy="292608"/>
          </a:xfrm>
          <a:prstGeom prst="roundRect">
            <a:avLst>
              <a:gd name="adj" fmla="val 12500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BB9BFAEA-FFFA-A13C-61E6-8EF388690A41}"/>
              </a:ext>
            </a:extLst>
          </p:cNvPr>
          <p:cNvSpPr/>
          <p:nvPr/>
        </p:nvSpPr>
        <p:spPr>
          <a:xfrm>
            <a:off x="2534793" y="2010918"/>
            <a:ext cx="665957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WP1 :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les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plateformes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SFRT RX et protons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3F33D474-B242-6EE7-6E95-C578CBF8EA91}"/>
              </a:ext>
            </a:extLst>
          </p:cNvPr>
          <p:cNvSpPr/>
          <p:nvPr/>
        </p:nvSpPr>
        <p:spPr>
          <a:xfrm>
            <a:off x="1506403" y="1280075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PROJET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IRTCell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Etudier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effet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FLASH et SFRT (séparément et ensemble) sur T-Cell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Picture 22">
            <a:extLst>
              <a:ext uri="{FF2B5EF4-FFF2-40B4-BE49-F238E27FC236}">
                <a16:creationId xmlns:a16="http://schemas.microsoft.com/office/drawing/2014/main" id="{A05C23BF-D96D-E4D0-79E7-DB2D49132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22"/>
            <a:ext cx="13254086" cy="1170325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96B8EA41-7AF1-3EFC-FCE6-EFDE0F04BDE2}"/>
              </a:ext>
            </a:extLst>
          </p:cNvPr>
          <p:cNvSpPr txBox="1"/>
          <p:nvPr/>
        </p:nvSpPr>
        <p:spPr>
          <a:xfrm>
            <a:off x="11833164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9C45EC22-5843-E115-DCBB-6AE46ADF6F06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DC4C533B-E039-370A-FB77-5FC6B8AB25B4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3" name="TextBox 24">
            <a:extLst>
              <a:ext uri="{FF2B5EF4-FFF2-40B4-BE49-F238E27FC236}">
                <a16:creationId xmlns:a16="http://schemas.microsoft.com/office/drawing/2014/main" id="{47BE458D-D30F-6920-FF8B-B7D3EFCBE4DC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6E04376D-0C01-FB77-22BF-42F9784EB482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815634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617BF-41D8-9FBE-0F37-D6CF2FBD1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7">
            <a:extLst>
              <a:ext uri="{FF2B5EF4-FFF2-40B4-BE49-F238E27FC236}">
                <a16:creationId xmlns:a16="http://schemas.microsoft.com/office/drawing/2014/main" id="{B03C444C-44E6-CABE-AC88-BE20EA7F48D4}"/>
              </a:ext>
            </a:extLst>
          </p:cNvPr>
          <p:cNvSpPr/>
          <p:nvPr/>
        </p:nvSpPr>
        <p:spPr>
          <a:xfrm>
            <a:off x="448056" y="18836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C3DCFF18-3D87-EC11-EFF5-15E1E97CCBC3}"/>
              </a:ext>
            </a:extLst>
          </p:cNvPr>
          <p:cNvSpPr/>
          <p:nvPr/>
        </p:nvSpPr>
        <p:spPr>
          <a:xfrm>
            <a:off x="457200" y="56692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0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et Perspectives</a:t>
            </a:r>
            <a:endParaRPr lang="en-US" sz="2800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222AC0C6-AF03-7FC5-BD76-174CBAE84A3C}"/>
              </a:ext>
            </a:extLst>
          </p:cNvPr>
          <p:cNvSpPr/>
          <p:nvPr/>
        </p:nvSpPr>
        <p:spPr>
          <a:xfrm>
            <a:off x="457200" y="1115568"/>
            <a:ext cx="11247120" cy="0"/>
          </a:xfrm>
          <a:prstGeom prst="line">
            <a:avLst/>
          </a:prstGeom>
          <a:noFill/>
          <a:ln w="12700">
            <a:solidFill>
              <a:srgbClr val="E8C090"/>
            </a:solidFill>
            <a:prstDash val="solid"/>
          </a:ln>
        </p:spPr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42FEBA36-2021-D72D-B95E-5F6ADD973C18}"/>
              </a:ext>
            </a:extLst>
          </p:cNvPr>
          <p:cNvSpPr/>
          <p:nvPr/>
        </p:nvSpPr>
        <p:spPr>
          <a:xfrm>
            <a:off x="475488" y="11978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C1026BB4-671D-C791-71E7-F1D7010B1EF3}"/>
              </a:ext>
            </a:extLst>
          </p:cNvPr>
          <p:cNvSpPr/>
          <p:nvPr/>
        </p:nvSpPr>
        <p:spPr>
          <a:xfrm>
            <a:off x="978408" y="2028825"/>
            <a:ext cx="640080" cy="292608"/>
          </a:xfrm>
          <a:prstGeom prst="roundRect">
            <a:avLst>
              <a:gd name="adj" fmla="val 12500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B3D24C8F-E013-72DC-5B75-D0695D61730A}"/>
              </a:ext>
            </a:extLst>
          </p:cNvPr>
          <p:cNvSpPr/>
          <p:nvPr/>
        </p:nvSpPr>
        <p:spPr>
          <a:xfrm>
            <a:off x="2534793" y="2010918"/>
            <a:ext cx="665957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WP1 :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les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plateformes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SFRT RX et protons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812593AF-AF74-B5FB-5FEB-6A5F8DDCC77F}"/>
              </a:ext>
            </a:extLst>
          </p:cNvPr>
          <p:cNvSpPr/>
          <p:nvPr/>
        </p:nvSpPr>
        <p:spPr>
          <a:xfrm>
            <a:off x="1506403" y="1280075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PROJET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IRTCell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Etudier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effet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FLASH et SFRT (séparément et ensemble) sur T-Cell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6F0E81AB-18ED-EF17-19D7-A802B8179FEB}"/>
              </a:ext>
            </a:extLst>
          </p:cNvPr>
          <p:cNvSpPr/>
          <p:nvPr/>
        </p:nvSpPr>
        <p:spPr>
          <a:xfrm>
            <a:off x="457200" y="2575941"/>
            <a:ext cx="5495544" cy="4123090"/>
          </a:xfrm>
          <a:prstGeom prst="roundRect">
            <a:avLst>
              <a:gd name="adj" fmla="val 2874"/>
            </a:avLst>
          </a:prstGeom>
          <a:solidFill>
            <a:srgbClr val="FFFFFF"/>
          </a:solidFill>
          <a:ln w="12700">
            <a:solidFill>
              <a:srgbClr val="EAD0B8"/>
            </a:solidFill>
            <a:prstDash val="solid"/>
          </a:ln>
        </p:spPr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FB008AE9-6E17-B229-6508-D0A95315A438}"/>
              </a:ext>
            </a:extLst>
          </p:cNvPr>
          <p:cNvSpPr/>
          <p:nvPr/>
        </p:nvSpPr>
        <p:spPr>
          <a:xfrm>
            <a:off x="457200" y="2575941"/>
            <a:ext cx="5495544" cy="658368"/>
          </a:xfrm>
          <a:prstGeom prst="roundRect">
            <a:avLst>
              <a:gd name="adj" fmla="val 13889"/>
            </a:avLst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6806CD46-32B4-8CED-9D78-C3E62D445626}"/>
              </a:ext>
            </a:extLst>
          </p:cNvPr>
          <p:cNvSpPr/>
          <p:nvPr/>
        </p:nvSpPr>
        <p:spPr>
          <a:xfrm>
            <a:off x="457200" y="2941701"/>
            <a:ext cx="5495544" cy="292608"/>
          </a:xfrm>
          <a:prstGeom prst="rect">
            <a:avLst/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F3396032-854B-E79D-826E-216698026ED0}"/>
              </a:ext>
            </a:extLst>
          </p:cNvPr>
          <p:cNvSpPr/>
          <p:nvPr/>
        </p:nvSpPr>
        <p:spPr>
          <a:xfrm>
            <a:off x="658368" y="2649093"/>
            <a:ext cx="509320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Collimateur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SFRT Protons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04F8F07F-9F1D-2727-634F-0052AC5C6157}"/>
              </a:ext>
            </a:extLst>
          </p:cNvPr>
          <p:cNvSpPr/>
          <p:nvPr/>
        </p:nvSpPr>
        <p:spPr>
          <a:xfrm>
            <a:off x="685800" y="3398901"/>
            <a:ext cx="50383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Etude des caractéristiques du collimateur influant sur le paramètre clé : PVDR</a:t>
            </a:r>
            <a:endParaRPr lang="en-US" sz="1600" dirty="0"/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3F535CBA-5AFD-FCFA-4F5F-31ED6177B298}"/>
              </a:ext>
            </a:extLst>
          </p:cNvPr>
          <p:cNvSpPr/>
          <p:nvPr/>
        </p:nvSpPr>
        <p:spPr>
          <a:xfrm>
            <a:off x="707741" y="4331589"/>
            <a:ext cx="5038344" cy="0"/>
          </a:xfrm>
          <a:prstGeom prst="line">
            <a:avLst/>
          </a:prstGeom>
          <a:noFill/>
          <a:ln w="12700">
            <a:solidFill>
              <a:srgbClr val="E8C8B0"/>
            </a:solidFill>
            <a:prstDash val="solid"/>
          </a:ln>
        </p:spPr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70C70B81-7FE8-BC24-F85A-A5E609B734CC}"/>
              </a:ext>
            </a:extLst>
          </p:cNvPr>
          <p:cNvSpPr/>
          <p:nvPr/>
        </p:nvSpPr>
        <p:spPr>
          <a:xfrm>
            <a:off x="6409944" y="2649093"/>
            <a:ext cx="509320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Neutron</a:t>
            </a:r>
            <a:endParaRPr lang="en-US" dirty="0"/>
          </a:p>
        </p:txBody>
      </p:sp>
      <p:pic>
        <p:nvPicPr>
          <p:cNvPr id="32" name="Picture 22">
            <a:extLst>
              <a:ext uri="{FF2B5EF4-FFF2-40B4-BE49-F238E27FC236}">
                <a16:creationId xmlns:a16="http://schemas.microsoft.com/office/drawing/2014/main" id="{D52DF3CC-D1B3-9864-441D-263DE4BF2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22"/>
            <a:ext cx="13254086" cy="1170325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C7D7E537-ED14-5E53-22F8-6FCA451426A2}"/>
              </a:ext>
            </a:extLst>
          </p:cNvPr>
          <p:cNvSpPr txBox="1"/>
          <p:nvPr/>
        </p:nvSpPr>
        <p:spPr>
          <a:xfrm>
            <a:off x="11833164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38B2547B-4A64-DC59-E0BA-49A9E2FA0619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7" name="TextBox 24">
            <a:extLst>
              <a:ext uri="{FF2B5EF4-FFF2-40B4-BE49-F238E27FC236}">
                <a16:creationId xmlns:a16="http://schemas.microsoft.com/office/drawing/2014/main" id="{46615600-D369-9556-DC8A-11BFE30F5667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0E661228-9B1D-8B3E-DFC3-2E844CC7C387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1A4D06C1-B2A1-1296-F564-1D1021311004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3099907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04147-F1DE-0347-9363-22D853E22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7">
            <a:extLst>
              <a:ext uri="{FF2B5EF4-FFF2-40B4-BE49-F238E27FC236}">
                <a16:creationId xmlns:a16="http://schemas.microsoft.com/office/drawing/2014/main" id="{BBB0114C-E0D2-BFCE-0F7E-031D2F8A0BEF}"/>
              </a:ext>
            </a:extLst>
          </p:cNvPr>
          <p:cNvSpPr/>
          <p:nvPr/>
        </p:nvSpPr>
        <p:spPr>
          <a:xfrm>
            <a:off x="448056" y="18836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B621859F-B193-B09B-FC43-8A77240F070C}"/>
              </a:ext>
            </a:extLst>
          </p:cNvPr>
          <p:cNvSpPr/>
          <p:nvPr/>
        </p:nvSpPr>
        <p:spPr>
          <a:xfrm>
            <a:off x="457200" y="56692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0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et Perspectives</a:t>
            </a:r>
            <a:endParaRPr lang="en-US" sz="2800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B71EC188-709E-46DB-247D-5D813E207189}"/>
              </a:ext>
            </a:extLst>
          </p:cNvPr>
          <p:cNvSpPr/>
          <p:nvPr/>
        </p:nvSpPr>
        <p:spPr>
          <a:xfrm>
            <a:off x="457200" y="1115568"/>
            <a:ext cx="11247120" cy="0"/>
          </a:xfrm>
          <a:prstGeom prst="line">
            <a:avLst/>
          </a:prstGeom>
          <a:noFill/>
          <a:ln w="12700">
            <a:solidFill>
              <a:srgbClr val="E8C090"/>
            </a:solidFill>
            <a:prstDash val="solid"/>
          </a:ln>
        </p:spPr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D2E78D67-041E-6D10-C8CF-C5247AA6A5B0}"/>
              </a:ext>
            </a:extLst>
          </p:cNvPr>
          <p:cNvSpPr/>
          <p:nvPr/>
        </p:nvSpPr>
        <p:spPr>
          <a:xfrm>
            <a:off x="475488" y="11978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A7083A8D-F48F-079A-B7B9-5E86B0C2C92D}"/>
              </a:ext>
            </a:extLst>
          </p:cNvPr>
          <p:cNvSpPr/>
          <p:nvPr/>
        </p:nvSpPr>
        <p:spPr>
          <a:xfrm>
            <a:off x="978408" y="2028825"/>
            <a:ext cx="640080" cy="292608"/>
          </a:xfrm>
          <a:prstGeom prst="roundRect">
            <a:avLst>
              <a:gd name="adj" fmla="val 12500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8E137ADB-A8D4-94CC-6E8E-CB806FBD7616}"/>
              </a:ext>
            </a:extLst>
          </p:cNvPr>
          <p:cNvSpPr/>
          <p:nvPr/>
        </p:nvSpPr>
        <p:spPr>
          <a:xfrm>
            <a:off x="2534793" y="2010918"/>
            <a:ext cx="665957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WP1 :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les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plateformes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SFRT RX et protons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541579E8-07F7-56DD-25BC-BE37C188FB37}"/>
              </a:ext>
            </a:extLst>
          </p:cNvPr>
          <p:cNvSpPr/>
          <p:nvPr/>
        </p:nvSpPr>
        <p:spPr>
          <a:xfrm>
            <a:off x="1506403" y="1280075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PROJET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IRTCell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Etudier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effet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FLASH et SFRT (séparément et ensemble) sur T-Cell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F0D27661-F708-B5A1-1300-D1D517CE53E0}"/>
              </a:ext>
            </a:extLst>
          </p:cNvPr>
          <p:cNvSpPr/>
          <p:nvPr/>
        </p:nvSpPr>
        <p:spPr>
          <a:xfrm>
            <a:off x="457200" y="2575941"/>
            <a:ext cx="5495544" cy="4123090"/>
          </a:xfrm>
          <a:prstGeom prst="roundRect">
            <a:avLst>
              <a:gd name="adj" fmla="val 2874"/>
            </a:avLst>
          </a:prstGeom>
          <a:solidFill>
            <a:srgbClr val="FFFFFF"/>
          </a:solidFill>
          <a:ln w="12700">
            <a:solidFill>
              <a:srgbClr val="EAD0B8"/>
            </a:solidFill>
            <a:prstDash val="solid"/>
          </a:ln>
        </p:spPr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0700EA86-8841-9B0F-81F4-DE10178033B8}"/>
              </a:ext>
            </a:extLst>
          </p:cNvPr>
          <p:cNvSpPr/>
          <p:nvPr/>
        </p:nvSpPr>
        <p:spPr>
          <a:xfrm>
            <a:off x="457200" y="2575941"/>
            <a:ext cx="5495544" cy="658368"/>
          </a:xfrm>
          <a:prstGeom prst="roundRect">
            <a:avLst>
              <a:gd name="adj" fmla="val 13889"/>
            </a:avLst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0D166D74-F717-821B-2159-277993D18455}"/>
              </a:ext>
            </a:extLst>
          </p:cNvPr>
          <p:cNvSpPr/>
          <p:nvPr/>
        </p:nvSpPr>
        <p:spPr>
          <a:xfrm>
            <a:off x="457200" y="2941701"/>
            <a:ext cx="5495544" cy="292608"/>
          </a:xfrm>
          <a:prstGeom prst="rect">
            <a:avLst/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369B15AD-7910-0FD3-08F7-0A5214C312ED}"/>
              </a:ext>
            </a:extLst>
          </p:cNvPr>
          <p:cNvSpPr/>
          <p:nvPr/>
        </p:nvSpPr>
        <p:spPr>
          <a:xfrm>
            <a:off x="658368" y="2649093"/>
            <a:ext cx="509320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Collimateur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SFRT Protons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3C73C2A8-4051-EFDA-6A36-DEB127CAEC22}"/>
              </a:ext>
            </a:extLst>
          </p:cNvPr>
          <p:cNvSpPr/>
          <p:nvPr/>
        </p:nvSpPr>
        <p:spPr>
          <a:xfrm>
            <a:off x="685800" y="3398901"/>
            <a:ext cx="50383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Etude des caractéristiques du collimateur influant sur le paramètre clé : PVDR</a:t>
            </a:r>
            <a:endParaRPr lang="en-US" sz="1600" dirty="0"/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0ED7BAF1-CD73-BA33-7F68-075B2BA1BD2F}"/>
              </a:ext>
            </a:extLst>
          </p:cNvPr>
          <p:cNvSpPr/>
          <p:nvPr/>
        </p:nvSpPr>
        <p:spPr>
          <a:xfrm>
            <a:off x="707741" y="4331589"/>
            <a:ext cx="5038344" cy="0"/>
          </a:xfrm>
          <a:prstGeom prst="line">
            <a:avLst/>
          </a:prstGeom>
          <a:noFill/>
          <a:ln w="12700">
            <a:solidFill>
              <a:srgbClr val="E8C8B0"/>
            </a:solidFill>
            <a:prstDash val="solid"/>
          </a:ln>
        </p:spPr>
      </p:sp>
      <p:sp>
        <p:nvSpPr>
          <p:cNvPr id="17" name="Shape 18">
            <a:extLst>
              <a:ext uri="{FF2B5EF4-FFF2-40B4-BE49-F238E27FC236}">
                <a16:creationId xmlns:a16="http://schemas.microsoft.com/office/drawing/2014/main" id="{3A122E54-412D-EBF3-184F-1CA4CCD61A0A}"/>
              </a:ext>
            </a:extLst>
          </p:cNvPr>
          <p:cNvSpPr/>
          <p:nvPr/>
        </p:nvSpPr>
        <p:spPr>
          <a:xfrm>
            <a:off x="475488" y="4502656"/>
            <a:ext cx="5477256" cy="1440943"/>
          </a:xfrm>
          <a:prstGeom prst="roundRect">
            <a:avLst>
              <a:gd name="adj" fmla="val 13889"/>
            </a:avLst>
          </a:prstGeom>
          <a:solidFill>
            <a:srgbClr val="FDF0E0"/>
          </a:solidFill>
          <a:ln w="12700">
            <a:solidFill>
              <a:srgbClr val="E8C090"/>
            </a:solidFill>
            <a:prstDash val="solid"/>
          </a:ln>
        </p:spPr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0B2DB104-E672-7E6B-CE0D-70DEFD046A0B}"/>
              </a:ext>
            </a:extLst>
          </p:cNvPr>
          <p:cNvSpPr/>
          <p:nvPr/>
        </p:nvSpPr>
        <p:spPr>
          <a:xfrm>
            <a:off x="381605" y="4782459"/>
            <a:ext cx="5364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Perspective :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Comparaison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exp/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dès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reception du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collimateur</a:t>
            </a:r>
            <a:endParaRPr lang="en-US" sz="1600" b="1" dirty="0">
              <a:solidFill>
                <a:srgbClr val="A0602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77A6CF4E-3ADE-E693-56CD-16640CC8E857}"/>
              </a:ext>
            </a:extLst>
          </p:cNvPr>
          <p:cNvSpPr/>
          <p:nvPr/>
        </p:nvSpPr>
        <p:spPr>
          <a:xfrm>
            <a:off x="6409944" y="2649093"/>
            <a:ext cx="509320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Neutron</a:t>
            </a:r>
            <a:endParaRPr lang="en-US" dirty="0"/>
          </a:p>
        </p:txBody>
      </p:sp>
      <p:pic>
        <p:nvPicPr>
          <p:cNvPr id="32" name="Picture 22">
            <a:extLst>
              <a:ext uri="{FF2B5EF4-FFF2-40B4-BE49-F238E27FC236}">
                <a16:creationId xmlns:a16="http://schemas.microsoft.com/office/drawing/2014/main" id="{97C80734-E65B-B168-95C1-716FE2E4C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22"/>
            <a:ext cx="13254086" cy="1170325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5A74B907-8C9D-53A9-0C15-79AF05AA643D}"/>
              </a:ext>
            </a:extLst>
          </p:cNvPr>
          <p:cNvSpPr txBox="1"/>
          <p:nvPr/>
        </p:nvSpPr>
        <p:spPr>
          <a:xfrm>
            <a:off x="11833164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FD20E1-D0A9-C44C-110A-76A2BC6136BF}"/>
              </a:ext>
            </a:extLst>
          </p:cNvPr>
          <p:cNvSpPr txBox="1"/>
          <p:nvPr/>
        </p:nvSpPr>
        <p:spPr>
          <a:xfrm>
            <a:off x="-257866" y="5437254"/>
            <a:ext cx="66248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600" b="1" dirty="0" err="1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-120"/>
              </a:rPr>
              <a:t>Expériences</a:t>
            </a:r>
            <a:r>
              <a:rPr lang="en-US" sz="1600" b="1" dirty="0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-120"/>
              </a:rPr>
              <a:t> SFRT + FLASH à ARRONAX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7D02DD2B-E997-A23C-B13E-B5C75F56F2D6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7149A43B-1381-B393-85E9-9F9F80593D19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EDED5C18-03B2-BCD4-BB15-D0069ABC4971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562BC694-34C2-E5BE-8561-F03B46030284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9451176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75E75-D1CC-CF0B-EFDE-5E6C5D9C3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20">
            <a:extLst>
              <a:ext uri="{FF2B5EF4-FFF2-40B4-BE49-F238E27FC236}">
                <a16:creationId xmlns:a16="http://schemas.microsoft.com/office/drawing/2014/main" id="{47EB44E4-6FDC-442C-4D45-C07E812EE23F}"/>
              </a:ext>
            </a:extLst>
          </p:cNvPr>
          <p:cNvSpPr/>
          <p:nvPr/>
        </p:nvSpPr>
        <p:spPr>
          <a:xfrm>
            <a:off x="6208776" y="2575940"/>
            <a:ext cx="5495544" cy="4123091"/>
          </a:xfrm>
          <a:prstGeom prst="roundRect">
            <a:avLst>
              <a:gd name="adj" fmla="val 2874"/>
            </a:avLst>
          </a:prstGeom>
          <a:solidFill>
            <a:srgbClr val="FFFFFF"/>
          </a:solidFill>
          <a:ln w="12700">
            <a:solidFill>
              <a:srgbClr val="EAD0B8"/>
            </a:solidFill>
            <a:prstDash val="solid"/>
          </a:ln>
        </p:spPr>
      </p:sp>
      <p:sp>
        <p:nvSpPr>
          <p:cNvPr id="39" name="Shape 7">
            <a:extLst>
              <a:ext uri="{FF2B5EF4-FFF2-40B4-BE49-F238E27FC236}">
                <a16:creationId xmlns:a16="http://schemas.microsoft.com/office/drawing/2014/main" id="{0764C6B3-DEBF-8C47-2A4D-5ED61FD5F21C}"/>
              </a:ext>
            </a:extLst>
          </p:cNvPr>
          <p:cNvSpPr/>
          <p:nvPr/>
        </p:nvSpPr>
        <p:spPr>
          <a:xfrm>
            <a:off x="448056" y="18836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0783732A-4EFA-CE47-A96A-38899648F3AE}"/>
              </a:ext>
            </a:extLst>
          </p:cNvPr>
          <p:cNvSpPr/>
          <p:nvPr/>
        </p:nvSpPr>
        <p:spPr>
          <a:xfrm>
            <a:off x="457200" y="56692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0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et Perspectives</a:t>
            </a:r>
            <a:endParaRPr lang="en-US" sz="2800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8F8893F1-B7D1-CF4E-3156-A4EFB2770ED4}"/>
              </a:ext>
            </a:extLst>
          </p:cNvPr>
          <p:cNvSpPr/>
          <p:nvPr/>
        </p:nvSpPr>
        <p:spPr>
          <a:xfrm>
            <a:off x="457200" y="1115568"/>
            <a:ext cx="11247120" cy="0"/>
          </a:xfrm>
          <a:prstGeom prst="line">
            <a:avLst/>
          </a:prstGeom>
          <a:noFill/>
          <a:ln w="12700">
            <a:solidFill>
              <a:srgbClr val="E8C090"/>
            </a:solidFill>
            <a:prstDash val="solid"/>
          </a:ln>
        </p:spPr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3AF54DEE-4BB4-442A-98CB-A27DDB05E520}"/>
              </a:ext>
            </a:extLst>
          </p:cNvPr>
          <p:cNvSpPr/>
          <p:nvPr/>
        </p:nvSpPr>
        <p:spPr>
          <a:xfrm>
            <a:off x="475488" y="11978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F0AFB3F6-13F3-5B56-D230-21754F3771AA}"/>
              </a:ext>
            </a:extLst>
          </p:cNvPr>
          <p:cNvSpPr/>
          <p:nvPr/>
        </p:nvSpPr>
        <p:spPr>
          <a:xfrm>
            <a:off x="978408" y="2028825"/>
            <a:ext cx="640080" cy="292608"/>
          </a:xfrm>
          <a:prstGeom prst="roundRect">
            <a:avLst>
              <a:gd name="adj" fmla="val 12500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B4E13D73-CD2C-AC90-53D6-49898BB444C4}"/>
              </a:ext>
            </a:extLst>
          </p:cNvPr>
          <p:cNvSpPr/>
          <p:nvPr/>
        </p:nvSpPr>
        <p:spPr>
          <a:xfrm>
            <a:off x="2534793" y="2010918"/>
            <a:ext cx="665957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WP1 :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les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plateformes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SFRT RX et protons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328CC114-F5FD-8BA2-E0AB-4BFB9125A071}"/>
              </a:ext>
            </a:extLst>
          </p:cNvPr>
          <p:cNvSpPr/>
          <p:nvPr/>
        </p:nvSpPr>
        <p:spPr>
          <a:xfrm>
            <a:off x="1506403" y="1280075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PROJET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IRTCell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Etudier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effet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FLASH et SFRT (séparément et ensemble) sur T-Cell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BD4F8D58-CDB9-274B-8913-C8253267C78D}"/>
              </a:ext>
            </a:extLst>
          </p:cNvPr>
          <p:cNvSpPr/>
          <p:nvPr/>
        </p:nvSpPr>
        <p:spPr>
          <a:xfrm>
            <a:off x="457200" y="2575941"/>
            <a:ext cx="5495544" cy="4123090"/>
          </a:xfrm>
          <a:prstGeom prst="roundRect">
            <a:avLst>
              <a:gd name="adj" fmla="val 2874"/>
            </a:avLst>
          </a:prstGeom>
          <a:solidFill>
            <a:srgbClr val="FFFFFF"/>
          </a:solidFill>
          <a:ln w="12700">
            <a:solidFill>
              <a:srgbClr val="EAD0B8"/>
            </a:solidFill>
            <a:prstDash val="solid"/>
          </a:ln>
        </p:spPr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067CACFF-2669-4297-06EA-14C71E26A9BC}"/>
              </a:ext>
            </a:extLst>
          </p:cNvPr>
          <p:cNvSpPr/>
          <p:nvPr/>
        </p:nvSpPr>
        <p:spPr>
          <a:xfrm>
            <a:off x="457200" y="2575941"/>
            <a:ext cx="5495544" cy="658368"/>
          </a:xfrm>
          <a:prstGeom prst="roundRect">
            <a:avLst>
              <a:gd name="adj" fmla="val 13889"/>
            </a:avLst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AC0EF11F-891E-C511-15BA-79E5EC778243}"/>
              </a:ext>
            </a:extLst>
          </p:cNvPr>
          <p:cNvSpPr/>
          <p:nvPr/>
        </p:nvSpPr>
        <p:spPr>
          <a:xfrm>
            <a:off x="457200" y="2941701"/>
            <a:ext cx="5495544" cy="292608"/>
          </a:xfrm>
          <a:prstGeom prst="rect">
            <a:avLst/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CD847287-48AE-F98A-D4DE-EE91000F90C2}"/>
              </a:ext>
            </a:extLst>
          </p:cNvPr>
          <p:cNvSpPr/>
          <p:nvPr/>
        </p:nvSpPr>
        <p:spPr>
          <a:xfrm>
            <a:off x="658368" y="2649093"/>
            <a:ext cx="509320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Collimateur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SFRT Protons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93BD9ACC-1D55-8F89-2512-AF7A7A69F7C2}"/>
              </a:ext>
            </a:extLst>
          </p:cNvPr>
          <p:cNvSpPr/>
          <p:nvPr/>
        </p:nvSpPr>
        <p:spPr>
          <a:xfrm>
            <a:off x="685800" y="3398901"/>
            <a:ext cx="50383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Etude des caractéristiques du collimateur influant sur le paramètre clé : PVDR</a:t>
            </a:r>
            <a:endParaRPr lang="en-US" sz="1600" dirty="0"/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73A712BE-87B0-198B-C04A-0169AC460D00}"/>
              </a:ext>
            </a:extLst>
          </p:cNvPr>
          <p:cNvSpPr/>
          <p:nvPr/>
        </p:nvSpPr>
        <p:spPr>
          <a:xfrm>
            <a:off x="707741" y="4331589"/>
            <a:ext cx="5038344" cy="0"/>
          </a:xfrm>
          <a:prstGeom prst="line">
            <a:avLst/>
          </a:prstGeom>
          <a:noFill/>
          <a:ln w="12700">
            <a:solidFill>
              <a:srgbClr val="E8C8B0"/>
            </a:solidFill>
            <a:prstDash val="solid"/>
          </a:ln>
        </p:spPr>
      </p:sp>
      <p:sp>
        <p:nvSpPr>
          <p:cNvPr id="17" name="Shape 18">
            <a:extLst>
              <a:ext uri="{FF2B5EF4-FFF2-40B4-BE49-F238E27FC236}">
                <a16:creationId xmlns:a16="http://schemas.microsoft.com/office/drawing/2014/main" id="{AA7D2347-5FB0-2945-B46B-CF3B44C82653}"/>
              </a:ext>
            </a:extLst>
          </p:cNvPr>
          <p:cNvSpPr/>
          <p:nvPr/>
        </p:nvSpPr>
        <p:spPr>
          <a:xfrm>
            <a:off x="475488" y="4502656"/>
            <a:ext cx="5477256" cy="1440943"/>
          </a:xfrm>
          <a:prstGeom prst="roundRect">
            <a:avLst>
              <a:gd name="adj" fmla="val 13889"/>
            </a:avLst>
          </a:prstGeom>
          <a:solidFill>
            <a:srgbClr val="FDF0E0"/>
          </a:solidFill>
          <a:ln w="12700">
            <a:solidFill>
              <a:srgbClr val="E8C090"/>
            </a:solidFill>
            <a:prstDash val="solid"/>
          </a:ln>
        </p:spPr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DCE9DE01-5882-C8A3-8A06-78BC97C00802}"/>
              </a:ext>
            </a:extLst>
          </p:cNvPr>
          <p:cNvSpPr/>
          <p:nvPr/>
        </p:nvSpPr>
        <p:spPr>
          <a:xfrm>
            <a:off x="381605" y="4782459"/>
            <a:ext cx="5364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Perspective :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Comparaison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exp/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dès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reception du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collimateur</a:t>
            </a:r>
            <a:endParaRPr lang="en-US" sz="1600" b="1" dirty="0">
              <a:solidFill>
                <a:srgbClr val="A0602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0" name="Shape 21">
            <a:extLst>
              <a:ext uri="{FF2B5EF4-FFF2-40B4-BE49-F238E27FC236}">
                <a16:creationId xmlns:a16="http://schemas.microsoft.com/office/drawing/2014/main" id="{D1582A2C-E515-BAB2-1B49-9073E1582C85}"/>
              </a:ext>
            </a:extLst>
          </p:cNvPr>
          <p:cNvSpPr/>
          <p:nvPr/>
        </p:nvSpPr>
        <p:spPr>
          <a:xfrm>
            <a:off x="6208776" y="2575941"/>
            <a:ext cx="5495544" cy="658368"/>
          </a:xfrm>
          <a:prstGeom prst="roundRect">
            <a:avLst>
              <a:gd name="adj" fmla="val 13889"/>
            </a:avLst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21" name="Shape 22">
            <a:extLst>
              <a:ext uri="{FF2B5EF4-FFF2-40B4-BE49-F238E27FC236}">
                <a16:creationId xmlns:a16="http://schemas.microsoft.com/office/drawing/2014/main" id="{9FAB8759-1861-F88A-59FA-66F3DDC49CFF}"/>
              </a:ext>
            </a:extLst>
          </p:cNvPr>
          <p:cNvSpPr/>
          <p:nvPr/>
        </p:nvSpPr>
        <p:spPr>
          <a:xfrm>
            <a:off x="6208776" y="2941701"/>
            <a:ext cx="5495544" cy="292608"/>
          </a:xfrm>
          <a:prstGeom prst="rect">
            <a:avLst/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FE4F7DAB-9D47-6CD8-D54A-38D39DBEC4C3}"/>
              </a:ext>
            </a:extLst>
          </p:cNvPr>
          <p:cNvSpPr/>
          <p:nvPr/>
        </p:nvSpPr>
        <p:spPr>
          <a:xfrm>
            <a:off x="6409944" y="2649093"/>
            <a:ext cx="509320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Neutron</a:t>
            </a:r>
            <a:endParaRPr lang="en-US" dirty="0"/>
          </a:p>
        </p:txBody>
      </p:sp>
      <p:sp>
        <p:nvSpPr>
          <p:cNvPr id="23" name="Text 24">
            <a:extLst>
              <a:ext uri="{FF2B5EF4-FFF2-40B4-BE49-F238E27FC236}">
                <a16:creationId xmlns:a16="http://schemas.microsoft.com/office/drawing/2014/main" id="{9F54CCB3-1EA1-63F5-6F4B-0D5D1F859273}"/>
              </a:ext>
            </a:extLst>
          </p:cNvPr>
          <p:cNvSpPr/>
          <p:nvPr/>
        </p:nvSpPr>
        <p:spPr>
          <a:xfrm>
            <a:off x="6437376" y="3398901"/>
            <a:ext cx="50383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simulation Monte-Carlo du </a:t>
            </a:r>
            <a:r>
              <a:rPr lang="en-US" sz="1600" b="1" dirty="0" err="1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spectre</a:t>
            </a: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neutronique</a:t>
            </a: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</p:txBody>
      </p:sp>
      <p:sp>
        <p:nvSpPr>
          <p:cNvPr id="24" name="Shape 25">
            <a:extLst>
              <a:ext uri="{FF2B5EF4-FFF2-40B4-BE49-F238E27FC236}">
                <a16:creationId xmlns:a16="http://schemas.microsoft.com/office/drawing/2014/main" id="{6289E79C-2267-F230-7B45-7D6D1C80F0D3}"/>
              </a:ext>
            </a:extLst>
          </p:cNvPr>
          <p:cNvSpPr/>
          <p:nvPr/>
        </p:nvSpPr>
        <p:spPr>
          <a:xfrm>
            <a:off x="6464808" y="4331589"/>
            <a:ext cx="5038344" cy="0"/>
          </a:xfrm>
          <a:prstGeom prst="line">
            <a:avLst/>
          </a:prstGeom>
          <a:noFill/>
          <a:ln w="12700">
            <a:solidFill>
              <a:srgbClr val="E8C8B0"/>
            </a:solidFill>
            <a:prstDash val="solid"/>
          </a:ln>
        </p:spPr>
      </p:sp>
      <p:pic>
        <p:nvPicPr>
          <p:cNvPr id="32" name="Picture 22">
            <a:extLst>
              <a:ext uri="{FF2B5EF4-FFF2-40B4-BE49-F238E27FC236}">
                <a16:creationId xmlns:a16="http://schemas.microsoft.com/office/drawing/2014/main" id="{DCD54BC1-8098-D57A-E4D2-AE5981B04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22"/>
            <a:ext cx="13254086" cy="1170325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D1BB7A2E-2A8E-FD91-6571-8A61A3413EB7}"/>
              </a:ext>
            </a:extLst>
          </p:cNvPr>
          <p:cNvSpPr txBox="1"/>
          <p:nvPr/>
        </p:nvSpPr>
        <p:spPr>
          <a:xfrm>
            <a:off x="11833164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CFE70B5-3443-8CF4-22B2-D7D79B909B56}"/>
              </a:ext>
            </a:extLst>
          </p:cNvPr>
          <p:cNvSpPr txBox="1"/>
          <p:nvPr/>
        </p:nvSpPr>
        <p:spPr>
          <a:xfrm>
            <a:off x="-257866" y="5437254"/>
            <a:ext cx="66248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600" b="1" dirty="0" err="1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-120"/>
              </a:rPr>
              <a:t>Expériences</a:t>
            </a:r>
            <a:r>
              <a:rPr lang="en-US" sz="1600" b="1" dirty="0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-120"/>
              </a:rPr>
              <a:t> SFRT + FLASH à ARRONAX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A8CBDC87-353F-0976-AC6E-A2970DFE982A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B888D0-68B8-7A86-3E39-AD55647121D9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27" name="TextBox 24">
            <a:extLst>
              <a:ext uri="{FF2B5EF4-FFF2-40B4-BE49-F238E27FC236}">
                <a16:creationId xmlns:a16="http://schemas.microsoft.com/office/drawing/2014/main" id="{BAF928D6-1463-BE48-0027-69BCBCFA1447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</p:txBody>
      </p:sp>
      <p:sp>
        <p:nvSpPr>
          <p:cNvPr id="29" name="TextBox 24">
            <a:extLst>
              <a:ext uri="{FF2B5EF4-FFF2-40B4-BE49-F238E27FC236}">
                <a16:creationId xmlns:a16="http://schemas.microsoft.com/office/drawing/2014/main" id="{C553CA35-9548-E704-630A-10012E72ACA7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1007701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A7A08-A53A-DD24-0A66-98DD85CD0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20">
            <a:extLst>
              <a:ext uri="{FF2B5EF4-FFF2-40B4-BE49-F238E27FC236}">
                <a16:creationId xmlns:a16="http://schemas.microsoft.com/office/drawing/2014/main" id="{DF372058-543A-06BD-DD3F-AC2E4A58A7A8}"/>
              </a:ext>
            </a:extLst>
          </p:cNvPr>
          <p:cNvSpPr/>
          <p:nvPr/>
        </p:nvSpPr>
        <p:spPr>
          <a:xfrm>
            <a:off x="6208776" y="2575940"/>
            <a:ext cx="5495544" cy="4123091"/>
          </a:xfrm>
          <a:prstGeom prst="roundRect">
            <a:avLst>
              <a:gd name="adj" fmla="val 2874"/>
            </a:avLst>
          </a:prstGeom>
          <a:solidFill>
            <a:srgbClr val="FFFFFF"/>
          </a:solidFill>
          <a:ln w="12700">
            <a:solidFill>
              <a:srgbClr val="EAD0B8"/>
            </a:solidFill>
            <a:prstDash val="solid"/>
          </a:ln>
        </p:spPr>
      </p:sp>
      <p:sp>
        <p:nvSpPr>
          <p:cNvPr id="40" name="Shape 18">
            <a:extLst>
              <a:ext uri="{FF2B5EF4-FFF2-40B4-BE49-F238E27FC236}">
                <a16:creationId xmlns:a16="http://schemas.microsoft.com/office/drawing/2014/main" id="{F511A038-CE52-757A-E8B6-F5973BE674B2}"/>
              </a:ext>
            </a:extLst>
          </p:cNvPr>
          <p:cNvSpPr/>
          <p:nvPr/>
        </p:nvSpPr>
        <p:spPr>
          <a:xfrm>
            <a:off x="6217920" y="4502656"/>
            <a:ext cx="5477256" cy="1440944"/>
          </a:xfrm>
          <a:prstGeom prst="roundRect">
            <a:avLst>
              <a:gd name="adj" fmla="val 13889"/>
            </a:avLst>
          </a:prstGeom>
          <a:solidFill>
            <a:srgbClr val="FDF0E0"/>
          </a:solidFill>
          <a:ln w="12700">
            <a:solidFill>
              <a:srgbClr val="E8C090"/>
            </a:solidFill>
            <a:prstDash val="solid"/>
          </a:ln>
        </p:spPr>
      </p:sp>
      <p:sp>
        <p:nvSpPr>
          <p:cNvPr id="39" name="Shape 7">
            <a:extLst>
              <a:ext uri="{FF2B5EF4-FFF2-40B4-BE49-F238E27FC236}">
                <a16:creationId xmlns:a16="http://schemas.microsoft.com/office/drawing/2014/main" id="{A0B8F361-338B-1B22-31BD-9EB1C07EA220}"/>
              </a:ext>
            </a:extLst>
          </p:cNvPr>
          <p:cNvSpPr/>
          <p:nvPr/>
        </p:nvSpPr>
        <p:spPr>
          <a:xfrm>
            <a:off x="448056" y="18836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7E1C01DE-F3AD-F6F2-48FA-5CE8123BC3A0}"/>
              </a:ext>
            </a:extLst>
          </p:cNvPr>
          <p:cNvSpPr/>
          <p:nvPr/>
        </p:nvSpPr>
        <p:spPr>
          <a:xfrm>
            <a:off x="457200" y="56692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0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et Perspectives</a:t>
            </a:r>
            <a:endParaRPr lang="en-US" sz="2800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54657DE0-C325-A522-AA11-46929D8E417E}"/>
              </a:ext>
            </a:extLst>
          </p:cNvPr>
          <p:cNvSpPr/>
          <p:nvPr/>
        </p:nvSpPr>
        <p:spPr>
          <a:xfrm>
            <a:off x="457200" y="1115568"/>
            <a:ext cx="11247120" cy="0"/>
          </a:xfrm>
          <a:prstGeom prst="line">
            <a:avLst/>
          </a:prstGeom>
          <a:noFill/>
          <a:ln w="12700">
            <a:solidFill>
              <a:srgbClr val="E8C090"/>
            </a:solidFill>
            <a:prstDash val="solid"/>
          </a:ln>
        </p:spPr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8229B827-4BFE-D9E5-AD98-E9C500F513BD}"/>
              </a:ext>
            </a:extLst>
          </p:cNvPr>
          <p:cNvSpPr/>
          <p:nvPr/>
        </p:nvSpPr>
        <p:spPr>
          <a:xfrm>
            <a:off x="475488" y="1197865"/>
            <a:ext cx="11247120" cy="566928"/>
          </a:xfrm>
          <a:prstGeom prst="roundRect">
            <a:avLst>
              <a:gd name="adj" fmla="val 9677"/>
            </a:avLst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2F31DF7E-4D6B-597E-809C-8875273589C9}"/>
              </a:ext>
            </a:extLst>
          </p:cNvPr>
          <p:cNvSpPr/>
          <p:nvPr/>
        </p:nvSpPr>
        <p:spPr>
          <a:xfrm>
            <a:off x="978408" y="2028825"/>
            <a:ext cx="640080" cy="292608"/>
          </a:xfrm>
          <a:prstGeom prst="roundRect">
            <a:avLst>
              <a:gd name="adj" fmla="val 12500"/>
            </a:avLst>
          </a:prstGeom>
          <a:solidFill>
            <a:srgbClr val="C05010"/>
          </a:solidFill>
          <a:ln w="12700">
            <a:solidFill>
              <a:srgbClr val="C05010"/>
            </a:solidFill>
            <a:prstDash val="solid"/>
          </a:ln>
        </p:spPr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6A4EAB96-8A27-55AA-A8BA-70961F5F01B3}"/>
              </a:ext>
            </a:extLst>
          </p:cNvPr>
          <p:cNvSpPr/>
          <p:nvPr/>
        </p:nvSpPr>
        <p:spPr>
          <a:xfrm>
            <a:off x="2534793" y="2010918"/>
            <a:ext cx="665957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WP1 :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les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plateformes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SFRT RX et protons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AD2E580E-0413-782F-629C-F8F3F1324B5E}"/>
              </a:ext>
            </a:extLst>
          </p:cNvPr>
          <p:cNvSpPr/>
          <p:nvPr/>
        </p:nvSpPr>
        <p:spPr>
          <a:xfrm>
            <a:off x="1506403" y="1280075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PROJET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IRTCell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Etudier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effet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FLASH et SFRT (séparément et ensemble) sur T-Cell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8CD27B16-20F5-24C8-BF1B-58BFF8B9E56E}"/>
              </a:ext>
            </a:extLst>
          </p:cNvPr>
          <p:cNvSpPr/>
          <p:nvPr/>
        </p:nvSpPr>
        <p:spPr>
          <a:xfrm>
            <a:off x="457200" y="2575941"/>
            <a:ext cx="5495544" cy="4123090"/>
          </a:xfrm>
          <a:prstGeom prst="roundRect">
            <a:avLst>
              <a:gd name="adj" fmla="val 2874"/>
            </a:avLst>
          </a:prstGeom>
          <a:solidFill>
            <a:srgbClr val="FFFFFF"/>
          </a:solidFill>
          <a:ln w="12700">
            <a:solidFill>
              <a:srgbClr val="EAD0B8"/>
            </a:solidFill>
            <a:prstDash val="solid"/>
          </a:ln>
        </p:spPr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0ACD5D63-55CA-8DD5-9356-15C82CCA4A6D}"/>
              </a:ext>
            </a:extLst>
          </p:cNvPr>
          <p:cNvSpPr/>
          <p:nvPr/>
        </p:nvSpPr>
        <p:spPr>
          <a:xfrm>
            <a:off x="457200" y="2575941"/>
            <a:ext cx="5495544" cy="658368"/>
          </a:xfrm>
          <a:prstGeom prst="roundRect">
            <a:avLst>
              <a:gd name="adj" fmla="val 13889"/>
            </a:avLst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56F57A73-647B-2406-14D5-0BD07B4B9E60}"/>
              </a:ext>
            </a:extLst>
          </p:cNvPr>
          <p:cNvSpPr/>
          <p:nvPr/>
        </p:nvSpPr>
        <p:spPr>
          <a:xfrm>
            <a:off x="457200" y="2941701"/>
            <a:ext cx="5495544" cy="292608"/>
          </a:xfrm>
          <a:prstGeom prst="rect">
            <a:avLst/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F52CBCD9-E156-61D2-1191-9F5322BEBED1}"/>
              </a:ext>
            </a:extLst>
          </p:cNvPr>
          <p:cNvSpPr/>
          <p:nvPr/>
        </p:nvSpPr>
        <p:spPr>
          <a:xfrm>
            <a:off x="658368" y="2649093"/>
            <a:ext cx="509320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Collimateur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SFRT Protons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622916C5-C098-E039-05BB-79E4941B7AD3}"/>
              </a:ext>
            </a:extLst>
          </p:cNvPr>
          <p:cNvSpPr/>
          <p:nvPr/>
        </p:nvSpPr>
        <p:spPr>
          <a:xfrm>
            <a:off x="685800" y="3398901"/>
            <a:ext cx="50383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Etude des caractéristiques du collimateur influant sur le paramètre clé : PVDR</a:t>
            </a:r>
            <a:endParaRPr lang="en-US" sz="1600" dirty="0"/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30E3B99D-FAC1-E70D-74AB-17F4DE0E72B2}"/>
              </a:ext>
            </a:extLst>
          </p:cNvPr>
          <p:cNvSpPr/>
          <p:nvPr/>
        </p:nvSpPr>
        <p:spPr>
          <a:xfrm>
            <a:off x="707741" y="4331589"/>
            <a:ext cx="5038344" cy="0"/>
          </a:xfrm>
          <a:prstGeom prst="line">
            <a:avLst/>
          </a:prstGeom>
          <a:noFill/>
          <a:ln w="12700">
            <a:solidFill>
              <a:srgbClr val="E8C8B0"/>
            </a:solidFill>
            <a:prstDash val="solid"/>
          </a:ln>
        </p:spPr>
      </p:sp>
      <p:sp>
        <p:nvSpPr>
          <p:cNvPr id="17" name="Shape 18">
            <a:extLst>
              <a:ext uri="{FF2B5EF4-FFF2-40B4-BE49-F238E27FC236}">
                <a16:creationId xmlns:a16="http://schemas.microsoft.com/office/drawing/2014/main" id="{3DA0CEEF-C156-98F9-CE56-F326E464FAF3}"/>
              </a:ext>
            </a:extLst>
          </p:cNvPr>
          <p:cNvSpPr/>
          <p:nvPr/>
        </p:nvSpPr>
        <p:spPr>
          <a:xfrm>
            <a:off x="475488" y="4502656"/>
            <a:ext cx="5477256" cy="1440943"/>
          </a:xfrm>
          <a:prstGeom prst="roundRect">
            <a:avLst>
              <a:gd name="adj" fmla="val 13889"/>
            </a:avLst>
          </a:prstGeom>
          <a:solidFill>
            <a:srgbClr val="FDF0E0"/>
          </a:solidFill>
          <a:ln w="12700">
            <a:solidFill>
              <a:srgbClr val="E8C090"/>
            </a:solidFill>
            <a:prstDash val="solid"/>
          </a:ln>
        </p:spPr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D16A5947-83A3-8C79-B0FD-BE8763886217}"/>
              </a:ext>
            </a:extLst>
          </p:cNvPr>
          <p:cNvSpPr/>
          <p:nvPr/>
        </p:nvSpPr>
        <p:spPr>
          <a:xfrm>
            <a:off x="381605" y="4782459"/>
            <a:ext cx="5364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Perspective :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Comparaison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exp/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dès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reception du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collimateur</a:t>
            </a:r>
            <a:endParaRPr lang="en-US" sz="1600" b="1" dirty="0">
              <a:solidFill>
                <a:srgbClr val="A0602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0" name="Shape 21">
            <a:extLst>
              <a:ext uri="{FF2B5EF4-FFF2-40B4-BE49-F238E27FC236}">
                <a16:creationId xmlns:a16="http://schemas.microsoft.com/office/drawing/2014/main" id="{533ED0D2-56CF-16A8-3809-C1A5609EED5A}"/>
              </a:ext>
            </a:extLst>
          </p:cNvPr>
          <p:cNvSpPr/>
          <p:nvPr/>
        </p:nvSpPr>
        <p:spPr>
          <a:xfrm>
            <a:off x="6208776" y="2575941"/>
            <a:ext cx="5495544" cy="658368"/>
          </a:xfrm>
          <a:prstGeom prst="roundRect">
            <a:avLst>
              <a:gd name="adj" fmla="val 13889"/>
            </a:avLst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21" name="Shape 22">
            <a:extLst>
              <a:ext uri="{FF2B5EF4-FFF2-40B4-BE49-F238E27FC236}">
                <a16:creationId xmlns:a16="http://schemas.microsoft.com/office/drawing/2014/main" id="{5779EF6B-704A-95D7-02F0-9FDD85DE42AC}"/>
              </a:ext>
            </a:extLst>
          </p:cNvPr>
          <p:cNvSpPr/>
          <p:nvPr/>
        </p:nvSpPr>
        <p:spPr>
          <a:xfrm>
            <a:off x="6208776" y="2941701"/>
            <a:ext cx="5495544" cy="292608"/>
          </a:xfrm>
          <a:prstGeom prst="rect">
            <a:avLst/>
          </a:prstGeom>
          <a:solidFill>
            <a:srgbClr val="B03020"/>
          </a:solidFill>
          <a:ln w="12700">
            <a:solidFill>
              <a:srgbClr val="B03020"/>
            </a:solidFill>
            <a:prstDash val="solid"/>
          </a:ln>
        </p:spPr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569525D3-95B1-908D-876A-713137B3C184}"/>
              </a:ext>
            </a:extLst>
          </p:cNvPr>
          <p:cNvSpPr/>
          <p:nvPr/>
        </p:nvSpPr>
        <p:spPr>
          <a:xfrm>
            <a:off x="6409944" y="2649093"/>
            <a:ext cx="509320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Neutron</a:t>
            </a:r>
            <a:endParaRPr lang="en-US" dirty="0"/>
          </a:p>
        </p:txBody>
      </p:sp>
      <p:sp>
        <p:nvSpPr>
          <p:cNvPr id="23" name="Text 24">
            <a:extLst>
              <a:ext uri="{FF2B5EF4-FFF2-40B4-BE49-F238E27FC236}">
                <a16:creationId xmlns:a16="http://schemas.microsoft.com/office/drawing/2014/main" id="{9E6FC73E-C9BF-B36D-5A9D-7C2DF22C93F2}"/>
              </a:ext>
            </a:extLst>
          </p:cNvPr>
          <p:cNvSpPr/>
          <p:nvPr/>
        </p:nvSpPr>
        <p:spPr>
          <a:xfrm>
            <a:off x="6437376" y="3398901"/>
            <a:ext cx="50383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simulation Monte-Carlo du </a:t>
            </a:r>
            <a:r>
              <a:rPr lang="en-US" sz="1600" b="1" dirty="0" err="1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spectre</a:t>
            </a: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neutronique</a:t>
            </a:r>
            <a:r>
              <a:rPr lang="en-US" sz="1600" b="1" dirty="0">
                <a:solidFill>
                  <a:srgbClr val="8B1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</p:txBody>
      </p:sp>
      <p:sp>
        <p:nvSpPr>
          <p:cNvPr id="24" name="Shape 25">
            <a:extLst>
              <a:ext uri="{FF2B5EF4-FFF2-40B4-BE49-F238E27FC236}">
                <a16:creationId xmlns:a16="http://schemas.microsoft.com/office/drawing/2014/main" id="{BED8D261-6DF1-8E66-9B92-BFF39AC31C4F}"/>
              </a:ext>
            </a:extLst>
          </p:cNvPr>
          <p:cNvSpPr/>
          <p:nvPr/>
        </p:nvSpPr>
        <p:spPr>
          <a:xfrm>
            <a:off x="6464808" y="4331589"/>
            <a:ext cx="5038344" cy="0"/>
          </a:xfrm>
          <a:prstGeom prst="line">
            <a:avLst/>
          </a:prstGeom>
          <a:noFill/>
          <a:ln w="12700">
            <a:solidFill>
              <a:srgbClr val="E8C8B0"/>
            </a:solidFill>
            <a:prstDash val="solid"/>
          </a:ln>
        </p:spPr>
      </p:sp>
      <p:sp>
        <p:nvSpPr>
          <p:cNvPr id="27" name="Text 28">
            <a:extLst>
              <a:ext uri="{FF2B5EF4-FFF2-40B4-BE49-F238E27FC236}">
                <a16:creationId xmlns:a16="http://schemas.microsoft.com/office/drawing/2014/main" id="{055A8D2B-8FBB-EE6B-3E80-FD4408234F11}"/>
              </a:ext>
            </a:extLst>
          </p:cNvPr>
          <p:cNvSpPr/>
          <p:nvPr/>
        </p:nvSpPr>
        <p:spPr>
          <a:xfrm>
            <a:off x="6184818" y="4698299"/>
            <a:ext cx="5543459" cy="2838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Perspective :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Comparaison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exp/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</a:t>
            </a:r>
            <a:r>
              <a:rPr lang="en-US" sz="1600" b="1" dirty="0">
                <a:solidFill>
                  <a:srgbClr val="A06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collaboration avec ASNR</a:t>
            </a:r>
          </a:p>
        </p:txBody>
      </p:sp>
      <p:pic>
        <p:nvPicPr>
          <p:cNvPr id="32" name="Picture 22">
            <a:extLst>
              <a:ext uri="{FF2B5EF4-FFF2-40B4-BE49-F238E27FC236}">
                <a16:creationId xmlns:a16="http://schemas.microsoft.com/office/drawing/2014/main" id="{0F4455B0-6E92-F331-5686-E9C25FA46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22"/>
            <a:ext cx="13254086" cy="1170325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A6924F4C-97E0-CCA9-4ED8-982686357B0D}"/>
              </a:ext>
            </a:extLst>
          </p:cNvPr>
          <p:cNvSpPr txBox="1"/>
          <p:nvPr/>
        </p:nvSpPr>
        <p:spPr>
          <a:xfrm>
            <a:off x="11833164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9F072A8-E5C4-EC7B-2DE3-B2D58D2C0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4165" y="4868401"/>
            <a:ext cx="1040279" cy="43268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188E868-EF48-617D-2C60-1DE889A8E9FD}"/>
              </a:ext>
            </a:extLst>
          </p:cNvPr>
          <p:cNvSpPr txBox="1"/>
          <p:nvPr/>
        </p:nvSpPr>
        <p:spPr>
          <a:xfrm>
            <a:off x="6911890" y="5326933"/>
            <a:ext cx="66248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b="1" dirty="0" err="1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Détermination</a:t>
            </a:r>
            <a:r>
              <a:rPr lang="en-US" sz="1600" b="1" dirty="0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dose, activation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b="1" dirty="0" err="1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Valorisation</a:t>
            </a:r>
            <a:r>
              <a:rPr lang="en-US" sz="1600" b="1" dirty="0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neutron à ARRONAX</a:t>
            </a:r>
            <a:br>
              <a:rPr lang="en-US" sz="1600" b="1" dirty="0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600" b="1" dirty="0">
              <a:solidFill>
                <a:srgbClr val="A060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CD743E6-E849-3F9C-5D2B-94B2C7DA2944}"/>
              </a:ext>
            </a:extLst>
          </p:cNvPr>
          <p:cNvSpPr txBox="1"/>
          <p:nvPr/>
        </p:nvSpPr>
        <p:spPr>
          <a:xfrm>
            <a:off x="-257866" y="5437254"/>
            <a:ext cx="66248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600" b="1" dirty="0" err="1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-120"/>
              </a:rPr>
              <a:t>Expériences</a:t>
            </a:r>
            <a:r>
              <a:rPr lang="en-US" sz="1600" b="1" dirty="0">
                <a:solidFill>
                  <a:srgbClr val="A06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-120"/>
              </a:rPr>
              <a:t> SFRT + FLASH à ARRONAX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37038D50-6253-D3CB-A9D4-A536921A0D2A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9D33A6-BF92-D6EC-866D-2826C9283DBC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28" name="TextBox 24">
            <a:extLst>
              <a:ext uri="{FF2B5EF4-FFF2-40B4-BE49-F238E27FC236}">
                <a16:creationId xmlns:a16="http://schemas.microsoft.com/office/drawing/2014/main" id="{AD5114AA-A3A9-BF4C-D0F7-95D374893041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</p:txBody>
      </p:sp>
      <p:sp>
        <p:nvSpPr>
          <p:cNvPr id="30" name="TextBox 24">
            <a:extLst>
              <a:ext uri="{FF2B5EF4-FFF2-40B4-BE49-F238E27FC236}">
                <a16:creationId xmlns:a16="http://schemas.microsoft.com/office/drawing/2014/main" id="{2C19C21B-0116-86B1-99ED-4713FAB8F1A6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218475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B9E67-4B2F-B80B-C482-845355B25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17">
            <a:extLst>
              <a:ext uri="{FF2B5EF4-FFF2-40B4-BE49-F238E27FC236}">
                <a16:creationId xmlns:a16="http://schemas.microsoft.com/office/drawing/2014/main" id="{3E6CB774-4C62-4709-5BEA-7F0C4E2D7DD5}"/>
              </a:ext>
            </a:extLst>
          </p:cNvPr>
          <p:cNvSpPr/>
          <p:nvPr/>
        </p:nvSpPr>
        <p:spPr>
          <a:xfrm>
            <a:off x="130241" y="790575"/>
            <a:ext cx="11718859" cy="5686425"/>
          </a:xfrm>
          <a:prstGeom prst="roundRect">
            <a:avLst>
              <a:gd name="adj" fmla="val 6000"/>
            </a:avLst>
          </a:prstGeom>
          <a:solidFill>
            <a:srgbClr val="FCEEDD"/>
          </a:solidFill>
          <a:ln/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pic>
        <p:nvPicPr>
          <p:cNvPr id="13" name="Picture 22">
            <a:extLst>
              <a:ext uri="{FF2B5EF4-FFF2-40B4-BE49-F238E27FC236}">
                <a16:creationId xmlns:a16="http://schemas.microsoft.com/office/drawing/2014/main" id="{FA07CF78-CCC4-71E3-FF92-7AADF1902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3E5B8CD0-E8D5-FFE6-12BC-EA8B94BC8444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08F24E40-BFD3-3981-CBB9-6F50F98EF5FA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CACC3331-85F5-D2D8-2FB0-A7CC8F8E1ED4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pic>
        <p:nvPicPr>
          <p:cNvPr id="6" name="Picture 22">
            <a:extLst>
              <a:ext uri="{FF2B5EF4-FFF2-40B4-BE49-F238E27FC236}">
                <a16:creationId xmlns:a16="http://schemas.microsoft.com/office/drawing/2014/main" id="{195F2159-F5E0-9487-894F-0B7F6BAC0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3" name="TextBox 24">
            <a:extLst>
              <a:ext uri="{FF2B5EF4-FFF2-40B4-BE49-F238E27FC236}">
                <a16:creationId xmlns:a16="http://schemas.microsoft.com/office/drawing/2014/main" id="{11FB6CDA-C30D-5A5E-2FA7-E8F973BE89FA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E9092964-45F4-7D14-E035-77902427EC80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WP1 </a:t>
            </a: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BA43498F-7B50-DA3F-CFAD-3461B7814A41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</p:txBody>
      </p:sp>
      <p:sp>
        <p:nvSpPr>
          <p:cNvPr id="26" name="TextBox 24">
            <a:extLst>
              <a:ext uri="{FF2B5EF4-FFF2-40B4-BE49-F238E27FC236}">
                <a16:creationId xmlns:a16="http://schemas.microsoft.com/office/drawing/2014/main" id="{DFF25A3B-97B8-182F-D99F-B6302DF92D99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E7C767DA-FE6C-4C91-8FD3-3D715D26B865}"/>
              </a:ext>
            </a:extLst>
          </p:cNvPr>
          <p:cNvSpPr/>
          <p:nvPr/>
        </p:nvSpPr>
        <p:spPr>
          <a:xfrm>
            <a:off x="1381125" y="779145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kern="0" spc="400" dirty="0">
                <a:solidFill>
                  <a:srgbClr val="B03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 DE VOTRE ATTENTION</a:t>
            </a:r>
            <a:endParaRPr lang="en-US" sz="2600" dirty="0"/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3AD89752-935E-4B01-9CBA-39D66D552A78}"/>
              </a:ext>
            </a:extLst>
          </p:cNvPr>
          <p:cNvSpPr/>
          <p:nvPr/>
        </p:nvSpPr>
        <p:spPr>
          <a:xfrm>
            <a:off x="2295525" y="1446657"/>
            <a:ext cx="6400800" cy="0"/>
          </a:xfrm>
          <a:prstGeom prst="line">
            <a:avLst/>
          </a:prstGeom>
          <a:noFill/>
          <a:ln w="19050">
            <a:solidFill>
              <a:srgbClr val="E07020"/>
            </a:solidFill>
            <a:prstDash val="solid"/>
          </a:ln>
        </p:spPr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337D7237-B670-4E9B-9033-3E4F20A088FC}"/>
              </a:ext>
            </a:extLst>
          </p:cNvPr>
          <p:cNvSpPr/>
          <p:nvPr/>
        </p:nvSpPr>
        <p:spPr>
          <a:xfrm>
            <a:off x="1045845" y="176403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B03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ÉQUIPE IRTCELL</a:t>
            </a:r>
            <a:endParaRPr lang="en-US" sz="2000" dirty="0"/>
          </a:p>
        </p:txBody>
      </p:sp>
      <p:sp>
        <p:nvSpPr>
          <p:cNvPr id="21" name="Shape 8">
            <a:extLst>
              <a:ext uri="{FF2B5EF4-FFF2-40B4-BE49-F238E27FC236}">
                <a16:creationId xmlns:a16="http://schemas.microsoft.com/office/drawing/2014/main" id="{E55B5F9E-F518-4614-95FC-BE2A5CB32870}"/>
              </a:ext>
            </a:extLst>
          </p:cNvPr>
          <p:cNvSpPr/>
          <p:nvPr/>
        </p:nvSpPr>
        <p:spPr>
          <a:xfrm>
            <a:off x="1045845" y="2084070"/>
            <a:ext cx="3474720" cy="0"/>
          </a:xfrm>
          <a:prstGeom prst="line">
            <a:avLst/>
          </a:prstGeom>
          <a:noFill/>
          <a:ln w="19050">
            <a:solidFill>
              <a:srgbClr val="E07020"/>
            </a:solidFill>
            <a:prstDash val="solid"/>
          </a:ln>
        </p:spPr>
      </p:sp>
      <p:sp>
        <p:nvSpPr>
          <p:cNvPr id="22" name="Shape 9">
            <a:extLst>
              <a:ext uri="{FF2B5EF4-FFF2-40B4-BE49-F238E27FC236}">
                <a16:creationId xmlns:a16="http://schemas.microsoft.com/office/drawing/2014/main" id="{1D273C83-7367-40AF-9D9E-2E44CE5BFD75}"/>
              </a:ext>
            </a:extLst>
          </p:cNvPr>
          <p:cNvSpPr/>
          <p:nvPr/>
        </p:nvSpPr>
        <p:spPr>
          <a:xfrm>
            <a:off x="1045845" y="2257806"/>
            <a:ext cx="91440" cy="91440"/>
          </a:xfrm>
          <a:prstGeom prst="ellipse">
            <a:avLst/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C58C69E2-4D19-440B-BC29-D6F9ABF2732B}"/>
              </a:ext>
            </a:extLst>
          </p:cNvPr>
          <p:cNvSpPr/>
          <p:nvPr/>
        </p:nvSpPr>
        <p:spPr>
          <a:xfrm>
            <a:off x="1068607" y="2492337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Sophie </a:t>
            </a:r>
            <a:r>
              <a:rPr lang="en-US" b="1" i="1" dirty="0" err="1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Chiavassa</a:t>
            </a:r>
            <a:r>
              <a:rPr lang="en-US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dirty="0"/>
          </a:p>
        </p:txBody>
      </p:sp>
      <p:sp>
        <p:nvSpPr>
          <p:cNvPr id="24" name="Shape 11">
            <a:extLst>
              <a:ext uri="{FF2B5EF4-FFF2-40B4-BE49-F238E27FC236}">
                <a16:creationId xmlns:a16="http://schemas.microsoft.com/office/drawing/2014/main" id="{99D2C676-E079-4679-9B85-476068CD92E0}"/>
              </a:ext>
            </a:extLst>
          </p:cNvPr>
          <p:cNvSpPr/>
          <p:nvPr/>
        </p:nvSpPr>
        <p:spPr>
          <a:xfrm>
            <a:off x="1045845" y="2495550"/>
            <a:ext cx="3474720" cy="0"/>
          </a:xfrm>
          <a:prstGeom prst="line">
            <a:avLst/>
          </a:prstGeom>
          <a:noFill/>
          <a:ln w="6350">
            <a:solidFill>
              <a:srgbClr val="E8D5C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Shape 12">
            <a:extLst>
              <a:ext uri="{FF2B5EF4-FFF2-40B4-BE49-F238E27FC236}">
                <a16:creationId xmlns:a16="http://schemas.microsoft.com/office/drawing/2014/main" id="{CA70FE2D-404A-4608-9075-31116B7FCE5D}"/>
              </a:ext>
            </a:extLst>
          </p:cNvPr>
          <p:cNvSpPr/>
          <p:nvPr/>
        </p:nvSpPr>
        <p:spPr>
          <a:xfrm>
            <a:off x="1045845" y="2605278"/>
            <a:ext cx="91440" cy="91440"/>
          </a:xfrm>
          <a:prstGeom prst="ellipse">
            <a:avLst/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8FB4DAEC-FF44-4CF9-AAD3-A3E1AF491345}"/>
              </a:ext>
            </a:extLst>
          </p:cNvPr>
          <p:cNvSpPr/>
          <p:nvPr/>
        </p:nvSpPr>
        <p:spPr>
          <a:xfrm>
            <a:off x="1064699" y="3880035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Vincent Potiron</a:t>
            </a:r>
            <a:endParaRPr lang="en-US" dirty="0"/>
          </a:p>
        </p:txBody>
      </p:sp>
      <p:sp>
        <p:nvSpPr>
          <p:cNvPr id="28" name="Shape 14">
            <a:extLst>
              <a:ext uri="{FF2B5EF4-FFF2-40B4-BE49-F238E27FC236}">
                <a16:creationId xmlns:a16="http://schemas.microsoft.com/office/drawing/2014/main" id="{E0DBD197-4CAD-45E5-87D7-7CCD869B8EFF}"/>
              </a:ext>
            </a:extLst>
          </p:cNvPr>
          <p:cNvSpPr/>
          <p:nvPr/>
        </p:nvSpPr>
        <p:spPr>
          <a:xfrm>
            <a:off x="1045845" y="2843022"/>
            <a:ext cx="3474720" cy="0"/>
          </a:xfrm>
          <a:prstGeom prst="line">
            <a:avLst/>
          </a:prstGeom>
          <a:noFill/>
          <a:ln w="6350">
            <a:solidFill>
              <a:srgbClr val="E8D5C0"/>
            </a:solidFill>
            <a:prstDash val="solid"/>
          </a:ln>
        </p:spPr>
      </p:sp>
      <p:sp>
        <p:nvSpPr>
          <p:cNvPr id="31" name="Shape 15">
            <a:extLst>
              <a:ext uri="{FF2B5EF4-FFF2-40B4-BE49-F238E27FC236}">
                <a16:creationId xmlns:a16="http://schemas.microsoft.com/office/drawing/2014/main" id="{693111E5-416A-47CB-B89A-83B66A61A4FE}"/>
              </a:ext>
            </a:extLst>
          </p:cNvPr>
          <p:cNvSpPr/>
          <p:nvPr/>
        </p:nvSpPr>
        <p:spPr>
          <a:xfrm>
            <a:off x="1045845" y="2952750"/>
            <a:ext cx="91440" cy="91440"/>
          </a:xfrm>
          <a:prstGeom prst="ellipse">
            <a:avLst/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32" name="Text 16">
            <a:extLst>
              <a:ext uri="{FF2B5EF4-FFF2-40B4-BE49-F238E27FC236}">
                <a16:creationId xmlns:a16="http://schemas.microsoft.com/office/drawing/2014/main" id="{2662D663-4667-409F-B827-8CA83B0DB7C3}"/>
              </a:ext>
            </a:extLst>
          </p:cNvPr>
          <p:cNvSpPr/>
          <p:nvPr/>
        </p:nvSpPr>
        <p:spPr>
          <a:xfrm>
            <a:off x="1073398" y="214751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Pierre Vidi</a:t>
            </a:r>
            <a:endParaRPr lang="en-US" dirty="0"/>
          </a:p>
        </p:txBody>
      </p:sp>
      <p:sp>
        <p:nvSpPr>
          <p:cNvPr id="33" name="Shape 17">
            <a:extLst>
              <a:ext uri="{FF2B5EF4-FFF2-40B4-BE49-F238E27FC236}">
                <a16:creationId xmlns:a16="http://schemas.microsoft.com/office/drawing/2014/main" id="{A0A090A8-CDA9-4680-B2A9-B326ED751A96}"/>
              </a:ext>
            </a:extLst>
          </p:cNvPr>
          <p:cNvSpPr/>
          <p:nvPr/>
        </p:nvSpPr>
        <p:spPr>
          <a:xfrm>
            <a:off x="1045845" y="3190494"/>
            <a:ext cx="3474720" cy="0"/>
          </a:xfrm>
          <a:prstGeom prst="line">
            <a:avLst/>
          </a:prstGeom>
          <a:noFill/>
          <a:ln w="6350">
            <a:solidFill>
              <a:srgbClr val="E8D5C0"/>
            </a:solidFill>
            <a:prstDash val="solid"/>
          </a:ln>
        </p:spPr>
      </p:sp>
      <p:sp>
        <p:nvSpPr>
          <p:cNvPr id="34" name="Shape 18">
            <a:extLst>
              <a:ext uri="{FF2B5EF4-FFF2-40B4-BE49-F238E27FC236}">
                <a16:creationId xmlns:a16="http://schemas.microsoft.com/office/drawing/2014/main" id="{88BCCC35-EF36-47CD-81F7-3AC592B21116}"/>
              </a:ext>
            </a:extLst>
          </p:cNvPr>
          <p:cNvSpPr/>
          <p:nvPr/>
        </p:nvSpPr>
        <p:spPr>
          <a:xfrm>
            <a:off x="1045845" y="3300222"/>
            <a:ext cx="91440" cy="91440"/>
          </a:xfrm>
          <a:prstGeom prst="ellipse">
            <a:avLst/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35" name="Text 19">
            <a:extLst>
              <a:ext uri="{FF2B5EF4-FFF2-40B4-BE49-F238E27FC236}">
                <a16:creationId xmlns:a16="http://schemas.microsoft.com/office/drawing/2014/main" id="{2C218E01-F262-4B14-9377-0B2B22AA9AE9}"/>
              </a:ext>
            </a:extLst>
          </p:cNvPr>
          <p:cNvSpPr/>
          <p:nvPr/>
        </p:nvSpPr>
        <p:spPr>
          <a:xfrm>
            <a:off x="1071981" y="2840288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Gregory Delpon</a:t>
            </a:r>
            <a:endParaRPr lang="en-US" dirty="0"/>
          </a:p>
        </p:txBody>
      </p:sp>
      <p:sp>
        <p:nvSpPr>
          <p:cNvPr id="36" name="Shape 20">
            <a:extLst>
              <a:ext uri="{FF2B5EF4-FFF2-40B4-BE49-F238E27FC236}">
                <a16:creationId xmlns:a16="http://schemas.microsoft.com/office/drawing/2014/main" id="{2667ABF4-9F0C-4208-8742-EF72C7CF5884}"/>
              </a:ext>
            </a:extLst>
          </p:cNvPr>
          <p:cNvSpPr/>
          <p:nvPr/>
        </p:nvSpPr>
        <p:spPr>
          <a:xfrm>
            <a:off x="1045845" y="3537966"/>
            <a:ext cx="3474720" cy="0"/>
          </a:xfrm>
          <a:prstGeom prst="line">
            <a:avLst/>
          </a:prstGeom>
          <a:noFill/>
          <a:ln w="6350">
            <a:solidFill>
              <a:srgbClr val="E8D5C0"/>
            </a:solidFill>
            <a:prstDash val="solid"/>
          </a:ln>
        </p:spPr>
      </p:sp>
      <p:sp>
        <p:nvSpPr>
          <p:cNvPr id="38" name="Shape 21">
            <a:extLst>
              <a:ext uri="{FF2B5EF4-FFF2-40B4-BE49-F238E27FC236}">
                <a16:creationId xmlns:a16="http://schemas.microsoft.com/office/drawing/2014/main" id="{3A3EF47C-44CC-4CA0-B82A-F95C490A5447}"/>
              </a:ext>
            </a:extLst>
          </p:cNvPr>
          <p:cNvSpPr/>
          <p:nvPr/>
        </p:nvSpPr>
        <p:spPr>
          <a:xfrm>
            <a:off x="1045845" y="3647694"/>
            <a:ext cx="91440" cy="91440"/>
          </a:xfrm>
          <a:prstGeom prst="ellipse">
            <a:avLst/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39" name="Text 22">
            <a:extLst>
              <a:ext uri="{FF2B5EF4-FFF2-40B4-BE49-F238E27FC236}">
                <a16:creationId xmlns:a16="http://schemas.microsoft.com/office/drawing/2014/main" id="{6474C6CA-06E4-44BA-86A4-EF6D3817FA05}"/>
              </a:ext>
            </a:extLst>
          </p:cNvPr>
          <p:cNvSpPr/>
          <p:nvPr/>
        </p:nvSpPr>
        <p:spPr>
          <a:xfrm>
            <a:off x="1071983" y="319693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Charbel Koumeir</a:t>
            </a:r>
            <a:endParaRPr lang="en-US" dirty="0"/>
          </a:p>
        </p:txBody>
      </p:sp>
      <p:sp>
        <p:nvSpPr>
          <p:cNvPr id="40" name="Shape 23">
            <a:extLst>
              <a:ext uri="{FF2B5EF4-FFF2-40B4-BE49-F238E27FC236}">
                <a16:creationId xmlns:a16="http://schemas.microsoft.com/office/drawing/2014/main" id="{EEBC3BFB-C489-4289-97E7-80DC34ECD2EA}"/>
              </a:ext>
            </a:extLst>
          </p:cNvPr>
          <p:cNvSpPr/>
          <p:nvPr/>
        </p:nvSpPr>
        <p:spPr>
          <a:xfrm>
            <a:off x="1045845" y="3885438"/>
            <a:ext cx="3474720" cy="0"/>
          </a:xfrm>
          <a:prstGeom prst="line">
            <a:avLst/>
          </a:prstGeom>
          <a:noFill/>
          <a:ln w="6350">
            <a:solidFill>
              <a:srgbClr val="E8D5C0"/>
            </a:solidFill>
            <a:prstDash val="solid"/>
          </a:ln>
        </p:spPr>
      </p:sp>
      <p:sp>
        <p:nvSpPr>
          <p:cNvPr id="41" name="Shape 24">
            <a:extLst>
              <a:ext uri="{FF2B5EF4-FFF2-40B4-BE49-F238E27FC236}">
                <a16:creationId xmlns:a16="http://schemas.microsoft.com/office/drawing/2014/main" id="{FDA3C796-7941-49AC-88A9-FA01DBF8ACD8}"/>
              </a:ext>
            </a:extLst>
          </p:cNvPr>
          <p:cNvSpPr/>
          <p:nvPr/>
        </p:nvSpPr>
        <p:spPr>
          <a:xfrm>
            <a:off x="1045845" y="3995166"/>
            <a:ext cx="91440" cy="91440"/>
          </a:xfrm>
          <a:prstGeom prst="ellipse">
            <a:avLst/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42" name="Text 25">
            <a:extLst>
              <a:ext uri="{FF2B5EF4-FFF2-40B4-BE49-F238E27FC236}">
                <a16:creationId xmlns:a16="http://schemas.microsoft.com/office/drawing/2014/main" id="{3B8A16A5-BD85-4A20-B640-0C050D557BC5}"/>
              </a:ext>
            </a:extLst>
          </p:cNvPr>
          <p:cNvSpPr/>
          <p:nvPr/>
        </p:nvSpPr>
        <p:spPr>
          <a:xfrm>
            <a:off x="1083553" y="4583966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Alexandre Subercaze</a:t>
            </a:r>
            <a:endParaRPr lang="en-US" dirty="0"/>
          </a:p>
        </p:txBody>
      </p:sp>
      <p:sp>
        <p:nvSpPr>
          <p:cNvPr id="43" name="Shape 26">
            <a:extLst>
              <a:ext uri="{FF2B5EF4-FFF2-40B4-BE49-F238E27FC236}">
                <a16:creationId xmlns:a16="http://schemas.microsoft.com/office/drawing/2014/main" id="{D5700292-D809-4E48-A2D4-E2406B27B992}"/>
              </a:ext>
            </a:extLst>
          </p:cNvPr>
          <p:cNvSpPr/>
          <p:nvPr/>
        </p:nvSpPr>
        <p:spPr>
          <a:xfrm>
            <a:off x="1045845" y="4232910"/>
            <a:ext cx="3474720" cy="0"/>
          </a:xfrm>
          <a:prstGeom prst="line">
            <a:avLst/>
          </a:prstGeom>
          <a:noFill/>
          <a:ln w="6350">
            <a:solidFill>
              <a:srgbClr val="E8D5C0"/>
            </a:solidFill>
            <a:prstDash val="solid"/>
          </a:ln>
        </p:spPr>
      </p:sp>
      <p:sp>
        <p:nvSpPr>
          <p:cNvPr id="44" name="Shape 27">
            <a:extLst>
              <a:ext uri="{FF2B5EF4-FFF2-40B4-BE49-F238E27FC236}">
                <a16:creationId xmlns:a16="http://schemas.microsoft.com/office/drawing/2014/main" id="{4C07CD9C-29E3-4F7C-808A-88CC0E0118F9}"/>
              </a:ext>
            </a:extLst>
          </p:cNvPr>
          <p:cNvSpPr/>
          <p:nvPr/>
        </p:nvSpPr>
        <p:spPr>
          <a:xfrm>
            <a:off x="1045845" y="4342638"/>
            <a:ext cx="91440" cy="91440"/>
          </a:xfrm>
          <a:prstGeom prst="ellipse">
            <a:avLst/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45" name="Text 28">
            <a:extLst>
              <a:ext uri="{FF2B5EF4-FFF2-40B4-BE49-F238E27FC236}">
                <a16:creationId xmlns:a16="http://schemas.microsoft.com/office/drawing/2014/main" id="{9C73D245-F674-43BF-8751-961429A930B6}"/>
              </a:ext>
            </a:extLst>
          </p:cNvPr>
          <p:cNvSpPr/>
          <p:nvPr/>
        </p:nvSpPr>
        <p:spPr>
          <a:xfrm>
            <a:off x="1071981" y="3543933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Romain Pinon</a:t>
            </a:r>
            <a:endParaRPr lang="en-US" dirty="0"/>
          </a:p>
        </p:txBody>
      </p:sp>
      <p:sp>
        <p:nvSpPr>
          <p:cNvPr id="46" name="Shape 29">
            <a:extLst>
              <a:ext uri="{FF2B5EF4-FFF2-40B4-BE49-F238E27FC236}">
                <a16:creationId xmlns:a16="http://schemas.microsoft.com/office/drawing/2014/main" id="{26E9F887-EB67-4D17-BE4F-2FB3DD1AD8A2}"/>
              </a:ext>
            </a:extLst>
          </p:cNvPr>
          <p:cNvSpPr/>
          <p:nvPr/>
        </p:nvSpPr>
        <p:spPr>
          <a:xfrm>
            <a:off x="1045845" y="4580382"/>
            <a:ext cx="3474720" cy="0"/>
          </a:xfrm>
          <a:prstGeom prst="line">
            <a:avLst/>
          </a:prstGeom>
          <a:noFill/>
          <a:ln w="6350">
            <a:solidFill>
              <a:srgbClr val="E8D5C0"/>
            </a:solidFill>
            <a:prstDash val="solid"/>
          </a:ln>
        </p:spPr>
      </p:sp>
      <p:sp>
        <p:nvSpPr>
          <p:cNvPr id="47" name="Shape 30">
            <a:extLst>
              <a:ext uri="{FF2B5EF4-FFF2-40B4-BE49-F238E27FC236}">
                <a16:creationId xmlns:a16="http://schemas.microsoft.com/office/drawing/2014/main" id="{8DEA6AC9-7D98-4943-92B1-67E2FE4248F0}"/>
              </a:ext>
            </a:extLst>
          </p:cNvPr>
          <p:cNvSpPr/>
          <p:nvPr/>
        </p:nvSpPr>
        <p:spPr>
          <a:xfrm>
            <a:off x="1045845" y="4690110"/>
            <a:ext cx="91440" cy="91440"/>
          </a:xfrm>
          <a:prstGeom prst="ellipse">
            <a:avLst/>
          </a:prstGeom>
          <a:solidFill>
            <a:srgbClr val="E07020"/>
          </a:solidFill>
          <a:ln w="12700">
            <a:solidFill>
              <a:srgbClr val="E07020"/>
            </a:solidFill>
            <a:prstDash val="solid"/>
          </a:ln>
        </p:spPr>
      </p:sp>
      <p:sp>
        <p:nvSpPr>
          <p:cNvPr id="48" name="Text 31">
            <a:extLst>
              <a:ext uri="{FF2B5EF4-FFF2-40B4-BE49-F238E27FC236}">
                <a16:creationId xmlns:a16="http://schemas.microsoft.com/office/drawing/2014/main" id="{59B62AFD-B170-4732-ACA5-998A081F7582}"/>
              </a:ext>
            </a:extLst>
          </p:cNvPr>
          <p:cNvSpPr/>
          <p:nvPr/>
        </p:nvSpPr>
        <p:spPr>
          <a:xfrm>
            <a:off x="1080723" y="4221857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Arnaud Quentel</a:t>
            </a:r>
            <a:endParaRPr lang="en-US" dirty="0"/>
          </a:p>
        </p:txBody>
      </p:sp>
      <p:sp>
        <p:nvSpPr>
          <p:cNvPr id="49" name="Text 32">
            <a:extLst>
              <a:ext uri="{FF2B5EF4-FFF2-40B4-BE49-F238E27FC236}">
                <a16:creationId xmlns:a16="http://schemas.microsoft.com/office/drawing/2014/main" id="{4579DD37-60BA-4A01-A28D-C390A150A14F}"/>
              </a:ext>
            </a:extLst>
          </p:cNvPr>
          <p:cNvSpPr/>
          <p:nvPr/>
        </p:nvSpPr>
        <p:spPr>
          <a:xfrm>
            <a:off x="6159436" y="1773333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kern="0" spc="200" dirty="0">
                <a:solidFill>
                  <a:srgbClr val="B03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REMERCIEMENTS</a:t>
            </a:r>
          </a:p>
        </p:txBody>
      </p:sp>
      <p:sp>
        <p:nvSpPr>
          <p:cNvPr id="50" name="Shape 33">
            <a:extLst>
              <a:ext uri="{FF2B5EF4-FFF2-40B4-BE49-F238E27FC236}">
                <a16:creationId xmlns:a16="http://schemas.microsoft.com/office/drawing/2014/main" id="{9082175C-4D05-4D82-B8F6-E8D2A06CD7F0}"/>
              </a:ext>
            </a:extLst>
          </p:cNvPr>
          <p:cNvSpPr/>
          <p:nvPr/>
        </p:nvSpPr>
        <p:spPr>
          <a:xfrm>
            <a:off x="6195060" y="2082165"/>
            <a:ext cx="3931920" cy="0"/>
          </a:xfrm>
          <a:prstGeom prst="line">
            <a:avLst/>
          </a:prstGeom>
          <a:noFill/>
          <a:ln w="19050">
            <a:solidFill>
              <a:srgbClr val="E07020"/>
            </a:solidFill>
            <a:prstDash val="solid"/>
          </a:ln>
        </p:spPr>
      </p:sp>
      <p:sp>
        <p:nvSpPr>
          <p:cNvPr id="55" name="Shape 37">
            <a:extLst>
              <a:ext uri="{FF2B5EF4-FFF2-40B4-BE49-F238E27FC236}">
                <a16:creationId xmlns:a16="http://schemas.microsoft.com/office/drawing/2014/main" id="{950F32DF-1B99-4CD0-B5BE-0AA38067800A}"/>
              </a:ext>
            </a:extLst>
          </p:cNvPr>
          <p:cNvSpPr/>
          <p:nvPr/>
        </p:nvSpPr>
        <p:spPr>
          <a:xfrm>
            <a:off x="6085159" y="3252356"/>
            <a:ext cx="4963762" cy="864587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0D9C8"/>
            </a:solidFill>
            <a:prstDash val="solid"/>
          </a:ln>
          <a:effectLst>
            <a:outerShdw blurRad="50800" dist="25400" dir="2700000" algn="bl" rotWithShape="0">
              <a:srgbClr val="000000">
                <a:alpha val="6000"/>
              </a:srgbClr>
            </a:outerShdw>
          </a:effectLst>
        </p:spPr>
      </p:sp>
      <p:sp>
        <p:nvSpPr>
          <p:cNvPr id="58" name="Text 39">
            <a:extLst>
              <a:ext uri="{FF2B5EF4-FFF2-40B4-BE49-F238E27FC236}">
                <a16:creationId xmlns:a16="http://schemas.microsoft.com/office/drawing/2014/main" id="{6F9522D8-0418-4F50-A7A0-7144F9113595}"/>
              </a:ext>
            </a:extLst>
          </p:cNvPr>
          <p:cNvSpPr/>
          <p:nvPr/>
        </p:nvSpPr>
        <p:spPr>
          <a:xfrm>
            <a:off x="7110724" y="3520058"/>
            <a:ext cx="39319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 de Cancérologie de l'Ouest</a:t>
            </a:r>
            <a:endParaRPr lang="en-US" sz="2000" dirty="0"/>
          </a:p>
        </p:txBody>
      </p:sp>
      <p:pic>
        <p:nvPicPr>
          <p:cNvPr id="1026" name="Picture 2" descr="Institut de Cancérologie de l'Ouest | Angers">
            <a:extLst>
              <a:ext uri="{FF2B5EF4-FFF2-40B4-BE49-F238E27FC236}">
                <a16:creationId xmlns:a16="http://schemas.microsoft.com/office/drawing/2014/main" id="{53511178-C1E7-4BEA-8DA4-EF6864B8D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763" y="3349356"/>
            <a:ext cx="668559" cy="66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hape 37">
            <a:extLst>
              <a:ext uri="{FF2B5EF4-FFF2-40B4-BE49-F238E27FC236}">
                <a16:creationId xmlns:a16="http://schemas.microsoft.com/office/drawing/2014/main" id="{71BD5DB7-2E0F-DC7A-9A33-4C00535FBFAF}"/>
              </a:ext>
            </a:extLst>
          </p:cNvPr>
          <p:cNvSpPr/>
          <p:nvPr/>
        </p:nvSpPr>
        <p:spPr>
          <a:xfrm>
            <a:off x="6085159" y="2206321"/>
            <a:ext cx="4963762" cy="864587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0D9C8"/>
            </a:solidFill>
            <a:prstDash val="solid"/>
          </a:ln>
          <a:effectLst>
            <a:outerShdw blurRad="50800" dist="25400" dir="2700000" algn="bl" rotWithShape="0">
              <a:srgbClr val="000000">
                <a:alpha val="6000"/>
              </a:srgbClr>
            </a:outerShdw>
          </a:effectLst>
        </p:spPr>
      </p:sp>
      <p:sp>
        <p:nvSpPr>
          <p:cNvPr id="54" name="Text 36">
            <a:extLst>
              <a:ext uri="{FF2B5EF4-FFF2-40B4-BE49-F238E27FC236}">
                <a16:creationId xmlns:a16="http://schemas.microsoft.com/office/drawing/2014/main" id="{84B66520-6168-46D9-A796-4E57AD57366E}"/>
              </a:ext>
            </a:extLst>
          </p:cNvPr>
          <p:cNvSpPr/>
          <p:nvPr/>
        </p:nvSpPr>
        <p:spPr>
          <a:xfrm>
            <a:off x="7096125" y="2482078"/>
            <a:ext cx="3200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AAP PCSI INSERM</a:t>
            </a:r>
            <a:endParaRPr lang="en-US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AAA1F5-01C1-455C-A5F8-6F178FBF8A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0372" y="2303526"/>
            <a:ext cx="993339" cy="667829"/>
          </a:xfrm>
          <a:prstGeom prst="rect">
            <a:avLst/>
          </a:prstGeom>
        </p:spPr>
      </p:pic>
      <p:sp>
        <p:nvSpPr>
          <p:cNvPr id="11" name="Shape 37">
            <a:extLst>
              <a:ext uri="{FF2B5EF4-FFF2-40B4-BE49-F238E27FC236}">
                <a16:creationId xmlns:a16="http://schemas.microsoft.com/office/drawing/2014/main" id="{B7ACD1FE-0D75-0C20-E352-07224B023FD7}"/>
              </a:ext>
            </a:extLst>
          </p:cNvPr>
          <p:cNvSpPr/>
          <p:nvPr/>
        </p:nvSpPr>
        <p:spPr>
          <a:xfrm>
            <a:off x="6078882" y="4304492"/>
            <a:ext cx="4963762" cy="864587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0D9C8"/>
            </a:solidFill>
            <a:prstDash val="solid"/>
          </a:ln>
          <a:effectLst>
            <a:outerShdw blurRad="50800" dist="25400" dir="2700000" algn="bl" rotWithShape="0">
              <a:srgbClr val="000000">
                <a:alpha val="6000"/>
              </a:srgbClr>
            </a:outerShdw>
          </a:effectLst>
        </p:spPr>
      </p:sp>
      <p:sp>
        <p:nvSpPr>
          <p:cNvPr id="62" name="Text 42">
            <a:extLst>
              <a:ext uri="{FF2B5EF4-FFF2-40B4-BE49-F238E27FC236}">
                <a16:creationId xmlns:a16="http://schemas.microsoft.com/office/drawing/2014/main" id="{0A413294-F311-4F0A-8F12-13C7B757CB16}"/>
              </a:ext>
            </a:extLst>
          </p:cNvPr>
          <p:cNvSpPr/>
          <p:nvPr/>
        </p:nvSpPr>
        <p:spPr>
          <a:xfrm>
            <a:off x="7123711" y="4577056"/>
            <a:ext cx="37959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Pays de la Loire</a:t>
            </a:r>
            <a:endParaRPr lang="en-US" sz="2000" dirty="0"/>
          </a:p>
        </p:txBody>
      </p:sp>
      <p:pic>
        <p:nvPicPr>
          <p:cNvPr id="1030" name="Picture 6" descr="Conseil Régional des Pays de la Loire | Union des Cuma des Pays de la Loire">
            <a:extLst>
              <a:ext uri="{FF2B5EF4-FFF2-40B4-BE49-F238E27FC236}">
                <a16:creationId xmlns:a16="http://schemas.microsoft.com/office/drawing/2014/main" id="{1BE944B9-F4A8-45DC-887B-C7CEBB61F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238" y="4431970"/>
            <a:ext cx="911312" cy="59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hape 37">
            <a:extLst>
              <a:ext uri="{FF2B5EF4-FFF2-40B4-BE49-F238E27FC236}">
                <a16:creationId xmlns:a16="http://schemas.microsoft.com/office/drawing/2014/main" id="{AA04F885-6D0B-E3D4-70BF-49088936AF9E}"/>
              </a:ext>
            </a:extLst>
          </p:cNvPr>
          <p:cNvSpPr/>
          <p:nvPr/>
        </p:nvSpPr>
        <p:spPr>
          <a:xfrm>
            <a:off x="6078882" y="5356628"/>
            <a:ext cx="4963762" cy="864587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0D9C8"/>
            </a:solidFill>
            <a:prstDash val="solid"/>
          </a:ln>
          <a:effectLst>
            <a:outerShdw blurRad="50800" dist="25400" dir="2700000" algn="bl" rotWithShape="0">
              <a:srgbClr val="000000">
                <a:alpha val="6000"/>
              </a:srgbClr>
            </a:outerShdw>
          </a:effectLst>
        </p:spPr>
      </p:sp>
      <p:pic>
        <p:nvPicPr>
          <p:cNvPr id="5" name="Image 21">
            <a:extLst>
              <a:ext uri="{FF2B5EF4-FFF2-40B4-BE49-F238E27FC236}">
                <a16:creationId xmlns:a16="http://schemas.microsoft.com/office/drawing/2014/main" id="{CBB71F5F-8392-0E53-B866-1325C11DEE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538" y="5487957"/>
            <a:ext cx="872186" cy="628274"/>
          </a:xfrm>
          <a:prstGeom prst="rect">
            <a:avLst/>
          </a:prstGeom>
        </p:spPr>
      </p:pic>
      <p:sp>
        <p:nvSpPr>
          <p:cNvPr id="9" name="Text 42">
            <a:extLst>
              <a:ext uri="{FF2B5EF4-FFF2-40B4-BE49-F238E27FC236}">
                <a16:creationId xmlns:a16="http://schemas.microsoft.com/office/drawing/2014/main" id="{E67F8B7C-74F3-3D45-0AAF-D1E2DDFAFFE5}"/>
              </a:ext>
            </a:extLst>
          </p:cNvPr>
          <p:cNvSpPr/>
          <p:nvPr/>
        </p:nvSpPr>
        <p:spPr>
          <a:xfrm>
            <a:off x="7123711" y="5624329"/>
            <a:ext cx="37959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5A2D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GIP ARRONAX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62018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DD014EFF-7F54-4B09-82AC-B87A30974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6C70ADD0-1B62-4779-A13E-268BEBAB29AE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B7D0249F-F73E-4101-BF83-35CF0A3B1639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92EC0AAA-8A39-43A1-8FA2-2DF251808796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44" name="Rectangle à coins arrondis 42">
            <a:extLst>
              <a:ext uri="{FF2B5EF4-FFF2-40B4-BE49-F238E27FC236}">
                <a16:creationId xmlns:a16="http://schemas.microsoft.com/office/drawing/2014/main" id="{7AADD82F-F5CB-4D70-97EE-60FD8F04342E}"/>
              </a:ext>
            </a:extLst>
          </p:cNvPr>
          <p:cNvSpPr/>
          <p:nvPr/>
        </p:nvSpPr>
        <p:spPr>
          <a:xfrm>
            <a:off x="184229" y="931475"/>
            <a:ext cx="11037146" cy="54767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5FEFC36-8063-41D9-8034-8310AC12C0D7}"/>
              </a:ext>
            </a:extLst>
          </p:cNvPr>
          <p:cNvSpPr txBox="1"/>
          <p:nvPr/>
        </p:nvSpPr>
        <p:spPr>
          <a:xfrm>
            <a:off x="3365091" y="933099"/>
            <a:ext cx="3805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u="sng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 de l’épaisseur du collimateur</a:t>
            </a:r>
            <a:br>
              <a:rPr lang="fr-FR" dirty="0"/>
            </a:br>
            <a:r>
              <a:rPr lang="fr-FR" dirty="0"/>
              <a:t>Distance collimateur- </a:t>
            </a:r>
            <a:r>
              <a:rPr lang="fr-FR" dirty="0" err="1"/>
              <a:t>phantom</a:t>
            </a:r>
            <a:r>
              <a:rPr lang="fr-FR" dirty="0"/>
              <a:t> = 1 cm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B5A9E25-85A1-4195-8E53-4EC7EE32E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555" y="1579431"/>
            <a:ext cx="7872899" cy="4516474"/>
          </a:xfrm>
          <a:prstGeom prst="rect">
            <a:avLst/>
          </a:prstGeom>
        </p:spPr>
      </p:pic>
      <p:pic>
        <p:nvPicPr>
          <p:cNvPr id="3" name="Picture 22">
            <a:extLst>
              <a:ext uri="{FF2B5EF4-FFF2-40B4-BE49-F238E27FC236}">
                <a16:creationId xmlns:a16="http://schemas.microsoft.com/office/drawing/2014/main" id="{EF59848B-808A-81B1-84C8-715E3911A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27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DD014EFF-7F54-4B09-82AC-B87A30974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6C70ADD0-1B62-4779-A13E-268BEBAB29AE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B7D0249F-F73E-4101-BF83-35CF0A3B1639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92EC0AAA-8A39-43A1-8FA2-2DF251808796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44" name="Rectangle à coins arrondis 42">
            <a:extLst>
              <a:ext uri="{FF2B5EF4-FFF2-40B4-BE49-F238E27FC236}">
                <a16:creationId xmlns:a16="http://schemas.microsoft.com/office/drawing/2014/main" id="{7AADD82F-F5CB-4D70-97EE-60FD8F04342E}"/>
              </a:ext>
            </a:extLst>
          </p:cNvPr>
          <p:cNvSpPr/>
          <p:nvPr/>
        </p:nvSpPr>
        <p:spPr>
          <a:xfrm>
            <a:off x="184229" y="931475"/>
            <a:ext cx="11001635" cy="54767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1849B13-E8FA-49A4-98EA-D798C2E7C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341" y="1675687"/>
            <a:ext cx="7544234" cy="4420217"/>
          </a:xfrm>
          <a:prstGeom prst="rect">
            <a:avLst/>
          </a:prstGeom>
        </p:spPr>
      </p:pic>
      <p:pic>
        <p:nvPicPr>
          <p:cNvPr id="3" name="Picture 22">
            <a:extLst>
              <a:ext uri="{FF2B5EF4-FFF2-40B4-BE49-F238E27FC236}">
                <a16:creationId xmlns:a16="http://schemas.microsoft.com/office/drawing/2014/main" id="{1DFDB9BB-02C5-DFCB-610F-ECF8F9B25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22" name="ZoneTexte 44">
            <a:extLst>
              <a:ext uri="{FF2B5EF4-FFF2-40B4-BE49-F238E27FC236}">
                <a16:creationId xmlns:a16="http://schemas.microsoft.com/office/drawing/2014/main" id="{FE57B262-3E23-1209-1691-7E72BBE1B3A7}"/>
              </a:ext>
            </a:extLst>
          </p:cNvPr>
          <p:cNvSpPr txBox="1"/>
          <p:nvPr/>
        </p:nvSpPr>
        <p:spPr>
          <a:xfrm>
            <a:off x="3515640" y="1065214"/>
            <a:ext cx="3805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u="sng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 de l’épaisseur du collimateur</a:t>
            </a:r>
            <a:br>
              <a:rPr lang="fr-FR" dirty="0"/>
            </a:br>
            <a:r>
              <a:rPr lang="fr-FR" dirty="0"/>
              <a:t>Distance collimateur- </a:t>
            </a:r>
            <a:r>
              <a:rPr lang="fr-FR" dirty="0" err="1"/>
              <a:t>phantom</a:t>
            </a:r>
            <a:r>
              <a:rPr lang="fr-FR" dirty="0"/>
              <a:t> = 1 cm </a:t>
            </a:r>
          </a:p>
        </p:txBody>
      </p:sp>
    </p:spTree>
    <p:extLst>
      <p:ext uri="{BB962C8B-B14F-4D97-AF65-F5344CB8AC3E}">
        <p14:creationId xmlns:p14="http://schemas.microsoft.com/office/powerpoint/2010/main" val="7559000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AAFE5-5391-CB85-2BA1-1B390621C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2">
            <a:extLst>
              <a:ext uri="{FF2B5EF4-FFF2-40B4-BE49-F238E27FC236}">
                <a16:creationId xmlns:a16="http://schemas.microsoft.com/office/drawing/2014/main" id="{40C0D0BD-C168-D515-75EE-5CA21994A372}"/>
              </a:ext>
            </a:extLst>
          </p:cNvPr>
          <p:cNvSpPr/>
          <p:nvPr/>
        </p:nvSpPr>
        <p:spPr>
          <a:xfrm>
            <a:off x="184229" y="704088"/>
            <a:ext cx="11785267" cy="605349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pic>
        <p:nvPicPr>
          <p:cNvPr id="13" name="Picture 22">
            <a:extLst>
              <a:ext uri="{FF2B5EF4-FFF2-40B4-BE49-F238E27FC236}">
                <a16:creationId xmlns:a16="http://schemas.microsoft.com/office/drawing/2014/main" id="{F5B156FC-AC7C-8780-79E0-E768FF809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98ED44B3-0CD8-6A52-3B88-CE63CF16F42F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B246755F-CC0B-33A5-275A-AB3632681587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153B3205-0C9A-BC4E-882A-112E3296A8F9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FF11ED-D1A9-2044-CC1E-DE2BF9F46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512" y="1730353"/>
            <a:ext cx="6312824" cy="4251985"/>
          </a:xfrm>
          <a:prstGeom prst="rect">
            <a:avLst/>
          </a:prstGeom>
        </p:spPr>
      </p:pic>
      <p:pic>
        <p:nvPicPr>
          <p:cNvPr id="4" name="Picture 22">
            <a:extLst>
              <a:ext uri="{FF2B5EF4-FFF2-40B4-BE49-F238E27FC236}">
                <a16:creationId xmlns:a16="http://schemas.microsoft.com/office/drawing/2014/main" id="{7414F9D2-F08C-8898-9F6A-3D1A79F52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8" name="ZoneTexte 8">
            <a:extLst>
              <a:ext uri="{FF2B5EF4-FFF2-40B4-BE49-F238E27FC236}">
                <a16:creationId xmlns:a16="http://schemas.microsoft.com/office/drawing/2014/main" id="{C3AF24B8-BEEC-1BCE-8CFF-38F4EA5B1B87}"/>
              </a:ext>
            </a:extLst>
          </p:cNvPr>
          <p:cNvSpPr txBox="1"/>
          <p:nvPr/>
        </p:nvSpPr>
        <p:spPr>
          <a:xfrm>
            <a:off x="3400845" y="726438"/>
            <a:ext cx="42875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u="sng" dirty="0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 de la distance collimateur-</a:t>
            </a:r>
            <a:r>
              <a:rPr lang="fr-FR" b="1" u="sng" dirty="0" err="1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phantom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8583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05BCA-1B80-F1B1-31A5-E50FC8A7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7">
            <a:extLst>
              <a:ext uri="{FF2B5EF4-FFF2-40B4-BE49-F238E27FC236}">
                <a16:creationId xmlns:a16="http://schemas.microsoft.com/office/drawing/2014/main" id="{3D299588-341D-4533-29F2-292EA4369CDE}"/>
              </a:ext>
            </a:extLst>
          </p:cNvPr>
          <p:cNvSpPr/>
          <p:nvPr/>
        </p:nvSpPr>
        <p:spPr>
          <a:xfrm>
            <a:off x="273382" y="2796261"/>
            <a:ext cx="5145055" cy="3826118"/>
          </a:xfrm>
          <a:prstGeom prst="roundRect">
            <a:avLst>
              <a:gd name="adj" fmla="val 6000"/>
            </a:avLst>
          </a:prstGeom>
          <a:solidFill>
            <a:srgbClr val="FCEEDD"/>
          </a:solidFill>
          <a:ln/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5498F08B-A8EA-F06A-2C70-00C2DCA84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278677" cy="1170325"/>
          </a:xfrm>
          <a:prstGeom prst="rect">
            <a:avLst/>
          </a:prstGeom>
        </p:spPr>
      </p:pic>
      <p:sp>
        <p:nvSpPr>
          <p:cNvPr id="5" name="TextBox 24">
            <a:extLst>
              <a:ext uri="{FF2B5EF4-FFF2-40B4-BE49-F238E27FC236}">
                <a16:creationId xmlns:a16="http://schemas.microsoft.com/office/drawing/2014/main" id="{2455C095-3D11-7AF7-41F4-BD086B30D2B1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70070622-33D8-500A-EFA0-4D34C7E58F5C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A4A52BC2-DC82-5932-0C0C-AA2BBB40F010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1A583438-02EF-F07C-6117-7273941A9F5D}"/>
              </a:ext>
            </a:extLst>
          </p:cNvPr>
          <p:cNvSpPr txBox="1"/>
          <p:nvPr/>
        </p:nvSpPr>
        <p:spPr>
          <a:xfrm>
            <a:off x="5418437" y="86727"/>
            <a:ext cx="259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Collimateur SFRT protons</a:t>
            </a:r>
          </a:p>
        </p:txBody>
      </p:sp>
      <p:sp>
        <p:nvSpPr>
          <p:cNvPr id="26" name="Text 0">
            <a:extLst>
              <a:ext uri="{FF2B5EF4-FFF2-40B4-BE49-F238E27FC236}">
                <a16:creationId xmlns:a16="http://schemas.microsoft.com/office/drawing/2014/main" id="{BA39DDF3-51CB-AAE8-2263-7CC2B23E4B0A}"/>
              </a:ext>
            </a:extLst>
          </p:cNvPr>
          <p:cNvSpPr/>
          <p:nvPr/>
        </p:nvSpPr>
        <p:spPr>
          <a:xfrm>
            <a:off x="852590" y="2775288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FLASH-radiothérapie</a:t>
            </a:r>
            <a:endParaRPr lang="en-US" sz="2400" dirty="0"/>
          </a:p>
        </p:txBody>
      </p:sp>
      <p:sp>
        <p:nvSpPr>
          <p:cNvPr id="66" name="Shape 3">
            <a:extLst>
              <a:ext uri="{FF2B5EF4-FFF2-40B4-BE49-F238E27FC236}">
                <a16:creationId xmlns:a16="http://schemas.microsoft.com/office/drawing/2014/main" id="{2839FA7B-EA45-85B2-90A7-4839C989D763}"/>
              </a:ext>
            </a:extLst>
          </p:cNvPr>
          <p:cNvSpPr/>
          <p:nvPr/>
        </p:nvSpPr>
        <p:spPr>
          <a:xfrm>
            <a:off x="4466719" y="3145488"/>
            <a:ext cx="384048" cy="384048"/>
          </a:xfrm>
          <a:prstGeom prst="ellipse">
            <a:avLst/>
          </a:prstGeom>
          <a:solidFill>
            <a:srgbClr val="EB620D"/>
          </a:solidFill>
          <a:ln/>
        </p:spPr>
      </p:sp>
      <p:sp>
        <p:nvSpPr>
          <p:cNvPr id="67" name="Text 4">
            <a:extLst>
              <a:ext uri="{FF2B5EF4-FFF2-40B4-BE49-F238E27FC236}">
                <a16:creationId xmlns:a16="http://schemas.microsoft.com/office/drawing/2014/main" id="{19326BCA-CBF9-9893-E2D6-F4B1E9DA4A08}"/>
              </a:ext>
            </a:extLst>
          </p:cNvPr>
          <p:cNvSpPr/>
          <p:nvPr/>
        </p:nvSpPr>
        <p:spPr>
          <a:xfrm>
            <a:off x="4453745" y="3148021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1700" dirty="0"/>
          </a:p>
        </p:txBody>
      </p:sp>
      <p:sp>
        <p:nvSpPr>
          <p:cNvPr id="68" name="Text 5">
            <a:extLst>
              <a:ext uri="{FF2B5EF4-FFF2-40B4-BE49-F238E27FC236}">
                <a16:creationId xmlns:a16="http://schemas.microsoft.com/office/drawing/2014/main" id="{5EA63117-6073-06C5-B314-48BF841A0DCF}"/>
              </a:ext>
            </a:extLst>
          </p:cNvPr>
          <p:cNvSpPr/>
          <p:nvPr/>
        </p:nvSpPr>
        <p:spPr>
          <a:xfrm>
            <a:off x="3858643" y="3626691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Immunité antitumorale</a:t>
            </a:r>
            <a:endParaRPr lang="en-US" sz="1400" dirty="0"/>
          </a:p>
        </p:txBody>
      </p:sp>
      <p:sp>
        <p:nvSpPr>
          <p:cNvPr id="69" name="Shape 6">
            <a:extLst>
              <a:ext uri="{FF2B5EF4-FFF2-40B4-BE49-F238E27FC236}">
                <a16:creationId xmlns:a16="http://schemas.microsoft.com/office/drawing/2014/main" id="{A96AEF05-E2D4-2464-4921-44F633EE2B74}"/>
              </a:ext>
            </a:extLst>
          </p:cNvPr>
          <p:cNvSpPr/>
          <p:nvPr/>
        </p:nvSpPr>
        <p:spPr>
          <a:xfrm>
            <a:off x="4446516" y="4134655"/>
            <a:ext cx="384048" cy="384048"/>
          </a:xfrm>
          <a:prstGeom prst="ellipse">
            <a:avLst/>
          </a:prstGeom>
          <a:solidFill>
            <a:srgbClr val="EB620D"/>
          </a:solidFill>
          <a:ln/>
        </p:spPr>
      </p:sp>
      <p:sp>
        <p:nvSpPr>
          <p:cNvPr id="70" name="Text 7">
            <a:extLst>
              <a:ext uri="{FF2B5EF4-FFF2-40B4-BE49-F238E27FC236}">
                <a16:creationId xmlns:a16="http://schemas.microsoft.com/office/drawing/2014/main" id="{308446A4-F775-D46D-C16A-6096D1F9615B}"/>
              </a:ext>
            </a:extLst>
          </p:cNvPr>
          <p:cNvSpPr/>
          <p:nvPr/>
        </p:nvSpPr>
        <p:spPr>
          <a:xfrm>
            <a:off x="4440561" y="4134655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700" dirty="0"/>
          </a:p>
        </p:txBody>
      </p:sp>
      <p:sp>
        <p:nvSpPr>
          <p:cNvPr id="71" name="Text 8">
            <a:extLst>
              <a:ext uri="{FF2B5EF4-FFF2-40B4-BE49-F238E27FC236}">
                <a16:creationId xmlns:a16="http://schemas.microsoft.com/office/drawing/2014/main" id="{28A7E3B7-522C-879E-15EF-5865A6FE3387}"/>
              </a:ext>
            </a:extLst>
          </p:cNvPr>
          <p:cNvSpPr/>
          <p:nvPr/>
        </p:nvSpPr>
        <p:spPr>
          <a:xfrm>
            <a:off x="3868940" y="4538543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Toxicité vasculaire</a:t>
            </a:r>
            <a:endParaRPr lang="en-US" sz="1400" dirty="0"/>
          </a:p>
        </p:txBody>
      </p:sp>
      <p:sp>
        <p:nvSpPr>
          <p:cNvPr id="72" name="Shape 9">
            <a:extLst>
              <a:ext uri="{FF2B5EF4-FFF2-40B4-BE49-F238E27FC236}">
                <a16:creationId xmlns:a16="http://schemas.microsoft.com/office/drawing/2014/main" id="{EFF0E90B-5EC0-A9E0-406B-8720A77F484A}"/>
              </a:ext>
            </a:extLst>
          </p:cNvPr>
          <p:cNvSpPr/>
          <p:nvPr/>
        </p:nvSpPr>
        <p:spPr>
          <a:xfrm>
            <a:off x="4428393" y="5033452"/>
            <a:ext cx="384048" cy="384048"/>
          </a:xfrm>
          <a:prstGeom prst="ellipse">
            <a:avLst/>
          </a:prstGeom>
          <a:solidFill>
            <a:srgbClr val="EB620D"/>
          </a:solidFill>
          <a:ln/>
        </p:spPr>
      </p:sp>
      <p:sp>
        <p:nvSpPr>
          <p:cNvPr id="73" name="Text 10">
            <a:extLst>
              <a:ext uri="{FF2B5EF4-FFF2-40B4-BE49-F238E27FC236}">
                <a16:creationId xmlns:a16="http://schemas.microsoft.com/office/drawing/2014/main" id="{7919ABF4-374F-987D-E38B-B29C0C2F4C46}"/>
              </a:ext>
            </a:extLst>
          </p:cNvPr>
          <p:cNvSpPr/>
          <p:nvPr/>
        </p:nvSpPr>
        <p:spPr>
          <a:xfrm>
            <a:off x="4428393" y="5012479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700" dirty="0"/>
          </a:p>
        </p:txBody>
      </p:sp>
      <p:sp>
        <p:nvSpPr>
          <p:cNvPr id="74" name="Text 11">
            <a:extLst>
              <a:ext uri="{FF2B5EF4-FFF2-40B4-BE49-F238E27FC236}">
                <a16:creationId xmlns:a16="http://schemas.microsoft.com/office/drawing/2014/main" id="{6BBBBBBD-C283-CF0F-CFA6-9F7C3ED7673D}"/>
              </a:ext>
            </a:extLst>
          </p:cNvPr>
          <p:cNvSpPr/>
          <p:nvPr/>
        </p:nvSpPr>
        <p:spPr>
          <a:xfrm>
            <a:off x="3843589" y="5551448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 à l’oxygène</a:t>
            </a:r>
            <a:endParaRPr lang="en-US" sz="1400" dirty="0"/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D2A11AF-3989-9DAB-677D-2C955E7186CF}"/>
              </a:ext>
            </a:extLst>
          </p:cNvPr>
          <p:cNvSpPr txBox="1"/>
          <p:nvPr/>
        </p:nvSpPr>
        <p:spPr>
          <a:xfrm>
            <a:off x="1859359" y="555237"/>
            <a:ext cx="1015935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Nouvelles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approches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thérapeutiques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en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radiothérapie</a:t>
            </a:r>
            <a:endParaRPr lang="en-US" sz="2900" b="1" dirty="0">
              <a:solidFill>
                <a:srgbClr val="8A1430"/>
              </a:solidFill>
              <a:latin typeface="Cambria" pitchFamily="34" charset="0"/>
              <a:ea typeface="Cambria" pitchFamily="34" charset="-122"/>
            </a:endParaRPr>
          </a:p>
          <a:p>
            <a:endParaRPr lang="en-US" sz="2000" noProof="0" dirty="0"/>
          </a:p>
        </p:txBody>
      </p:sp>
      <p:pic>
        <p:nvPicPr>
          <p:cNvPr id="116" name="Image 115">
            <a:extLst>
              <a:ext uri="{FF2B5EF4-FFF2-40B4-BE49-F238E27FC236}">
                <a16:creationId xmlns:a16="http://schemas.microsoft.com/office/drawing/2014/main" id="{8EFDCB7A-416E-29CF-41C8-C7C19FA75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60" y="2838815"/>
            <a:ext cx="464119" cy="458527"/>
          </a:xfrm>
          <a:prstGeom prst="rect">
            <a:avLst/>
          </a:prstGeom>
        </p:spPr>
      </p:pic>
      <p:sp>
        <p:nvSpPr>
          <p:cNvPr id="122" name="ZoneTexte 121">
            <a:extLst>
              <a:ext uri="{FF2B5EF4-FFF2-40B4-BE49-F238E27FC236}">
                <a16:creationId xmlns:a16="http://schemas.microsoft.com/office/drawing/2014/main" id="{AE8AF6F2-B2BB-0232-6CEA-399A4DAE435D}"/>
              </a:ext>
            </a:extLst>
          </p:cNvPr>
          <p:cNvSpPr txBox="1"/>
          <p:nvPr/>
        </p:nvSpPr>
        <p:spPr>
          <a:xfrm>
            <a:off x="1011391" y="3922766"/>
            <a:ext cx="2379144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fr-FR"/>
            </a:defPPr>
            <a:lvl1pPr indent="0">
              <a:buNone/>
              <a:defRPr sz="2400" b="1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r>
              <a:rPr lang="fr-FR" sz="3200" dirty="0"/>
              <a:t>&gt; 40 Gy / s</a:t>
            </a:r>
          </a:p>
        </p:txBody>
      </p:sp>
      <p:sp>
        <p:nvSpPr>
          <p:cNvPr id="124" name="Text 26">
            <a:extLst>
              <a:ext uri="{FF2B5EF4-FFF2-40B4-BE49-F238E27FC236}">
                <a16:creationId xmlns:a16="http://schemas.microsoft.com/office/drawing/2014/main" id="{1C6E2F01-5134-B3A8-3F45-8E3D52E804B6}"/>
              </a:ext>
            </a:extLst>
          </p:cNvPr>
          <p:cNvSpPr/>
          <p:nvPr/>
        </p:nvSpPr>
        <p:spPr>
          <a:xfrm>
            <a:off x="377154" y="5199668"/>
            <a:ext cx="3588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Dose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totale</a:t>
            </a: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délivrée</a:t>
            </a: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moins</a:t>
            </a: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de 200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94CA5368-4793-FC0B-3EE5-CD4E8CEC5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63" name="Shape 17">
            <a:extLst>
              <a:ext uri="{FF2B5EF4-FFF2-40B4-BE49-F238E27FC236}">
                <a16:creationId xmlns:a16="http://schemas.microsoft.com/office/drawing/2014/main" id="{92334BB7-0BE1-CE32-A0B5-C7585CC46165}"/>
              </a:ext>
            </a:extLst>
          </p:cNvPr>
          <p:cNvSpPr/>
          <p:nvPr/>
        </p:nvSpPr>
        <p:spPr>
          <a:xfrm>
            <a:off x="226924" y="1147537"/>
            <a:ext cx="11282130" cy="1433249"/>
          </a:xfrm>
          <a:prstGeom prst="roundRect">
            <a:avLst>
              <a:gd name="adj" fmla="val 6000"/>
            </a:avLst>
          </a:prstGeom>
          <a:solidFill>
            <a:srgbClr val="FCEEDD"/>
          </a:solidFill>
          <a:ln/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D25CB58-B1B1-A7B0-19EB-85E1E459A40F}"/>
              </a:ext>
            </a:extLst>
          </p:cNvPr>
          <p:cNvSpPr txBox="1"/>
          <p:nvPr/>
        </p:nvSpPr>
        <p:spPr>
          <a:xfrm>
            <a:off x="842251" y="1246939"/>
            <a:ext cx="42093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Toxicité au tissu sain limitant en RT pour :</a:t>
            </a: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Tumeur </a:t>
            </a:r>
            <a:r>
              <a:rPr lang="fr-FR" dirty="0" err="1">
                <a:solidFill>
                  <a:srgbClr val="D03920"/>
                </a:solidFill>
              </a:rPr>
              <a:t>radiorésistante</a:t>
            </a:r>
            <a:endParaRPr lang="fr-FR" dirty="0">
              <a:solidFill>
                <a:srgbClr val="D03920"/>
              </a:solidFill>
            </a:endParaRP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Lésions proches de tissus radiosensibles</a:t>
            </a: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…</a:t>
            </a:r>
          </a:p>
          <a:p>
            <a:endParaRPr lang="fr-FR" dirty="0"/>
          </a:p>
        </p:txBody>
      </p:sp>
      <p:sp>
        <p:nvSpPr>
          <p:cNvPr id="77" name="Arrow: Right 76">
            <a:extLst>
              <a:ext uri="{FF2B5EF4-FFF2-40B4-BE49-F238E27FC236}">
                <a16:creationId xmlns:a16="http://schemas.microsoft.com/office/drawing/2014/main" id="{5656D5F2-1500-DE2C-A478-1C992221AB81}"/>
              </a:ext>
            </a:extLst>
          </p:cNvPr>
          <p:cNvSpPr/>
          <p:nvPr/>
        </p:nvSpPr>
        <p:spPr>
          <a:xfrm>
            <a:off x="5278532" y="1530270"/>
            <a:ext cx="765547" cy="46301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D35EA3C-5D52-769F-0504-C6394884EC52}"/>
              </a:ext>
            </a:extLst>
          </p:cNvPr>
          <p:cNvSpPr txBox="1"/>
          <p:nvPr/>
        </p:nvSpPr>
        <p:spPr>
          <a:xfrm>
            <a:off x="6173896" y="1176622"/>
            <a:ext cx="5464975" cy="12003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fr-FR"/>
            </a:defPPr>
            <a:lvl1pPr indent="0">
              <a:buNone/>
              <a:defRPr sz="2400" b="1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ctr"/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Exploration de nouvelles approches pour élargir la fenêtre thérapeutique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7B5537C-D225-492B-974F-A9611AC9F37D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8F0E4B35-C5EB-A5C5-3986-537904FFF03F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F61F7FDF-AAE9-3903-07D4-272326DF4B75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62648FD4-B757-33CE-C1C1-7DDDC29AD7FB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4" name="TextBox 24">
            <a:extLst>
              <a:ext uri="{FF2B5EF4-FFF2-40B4-BE49-F238E27FC236}">
                <a16:creationId xmlns:a16="http://schemas.microsoft.com/office/drawing/2014/main" id="{9DD9FCD2-162B-0D19-8EE2-D631BAD55405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10589383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4C688-45F3-D6A0-D6B3-321E373AD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">
            <a:extLst>
              <a:ext uri="{FF2B5EF4-FFF2-40B4-BE49-F238E27FC236}">
                <a16:creationId xmlns:a16="http://schemas.microsoft.com/office/drawing/2014/main" id="{9027DAAA-4FBA-23DB-8455-A2D0CD7CC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DD2FF169-33A3-1725-3971-6D4792C7B2BF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3B2F8C3B-6FF7-3600-4054-4D00CB2CCEBD}"/>
              </a:ext>
            </a:extLst>
          </p:cNvPr>
          <p:cNvSpPr txBox="1"/>
          <p:nvPr/>
        </p:nvSpPr>
        <p:spPr>
          <a:xfrm>
            <a:off x="3135473" y="94568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9569D813-9E1E-3C54-1A95-1FEF8C189E27}"/>
              </a:ext>
            </a:extLst>
          </p:cNvPr>
          <p:cNvSpPr txBox="1"/>
          <p:nvPr/>
        </p:nvSpPr>
        <p:spPr>
          <a:xfrm>
            <a:off x="4913587" y="100417"/>
            <a:ext cx="91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</a:p>
        </p:txBody>
      </p:sp>
      <p:sp>
        <p:nvSpPr>
          <p:cNvPr id="44" name="Rectangle à coins arrondis 42">
            <a:extLst>
              <a:ext uri="{FF2B5EF4-FFF2-40B4-BE49-F238E27FC236}">
                <a16:creationId xmlns:a16="http://schemas.microsoft.com/office/drawing/2014/main" id="{5038C35D-12AB-24E2-8EA1-25BB34C0B1D2}"/>
              </a:ext>
            </a:extLst>
          </p:cNvPr>
          <p:cNvSpPr/>
          <p:nvPr/>
        </p:nvSpPr>
        <p:spPr>
          <a:xfrm>
            <a:off x="184229" y="704088"/>
            <a:ext cx="11785267" cy="615391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C7404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6413C28-5C4C-71A9-86CD-503BFAEDCCAD}"/>
              </a:ext>
            </a:extLst>
          </p:cNvPr>
          <p:cNvSpPr txBox="1"/>
          <p:nvPr/>
        </p:nvSpPr>
        <p:spPr>
          <a:xfrm>
            <a:off x="3400845" y="726438"/>
            <a:ext cx="42875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u="sng" dirty="0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 de la distance collimateur-</a:t>
            </a:r>
            <a:r>
              <a:rPr lang="fr-FR" b="1" u="sng" dirty="0" err="1">
                <a:solidFill>
                  <a:srgbClr val="FC74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phantom</a:t>
            </a:r>
            <a:br>
              <a:rPr lang="fr-FR" dirty="0"/>
            </a:br>
            <a:endParaRPr lang="fr-FR" dirty="0"/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FDCC536B-83CD-AABD-63F1-7B529A96D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8B4616-750C-ECE3-92FB-E344DC540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725" y="3675282"/>
            <a:ext cx="7757388" cy="31827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1E255A-824A-8B9E-65F0-62F11E0CF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4242" y="1049603"/>
            <a:ext cx="7110222" cy="27491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979F8B1-594D-3615-F8F3-00507E4BCB1C}"/>
                  </a:ext>
                </a:extLst>
              </p:cNvPr>
              <p:cNvSpPr txBox="1"/>
              <p:nvPr/>
            </p:nvSpPr>
            <p:spPr>
              <a:xfrm>
                <a:off x="8888653" y="2804995"/>
                <a:ext cx="2879186" cy="7448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800" b="1" dirty="0">
                    <a:solidFill>
                      <a:srgbClr val="D0392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PVDR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𝑫𝒐𝒔𝒆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𝑷𝒊𝒄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𝑫𝒐𝒔𝒆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𝑽𝒂𝒍𝒍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FR" sz="2800" b="1" i="1" smtClean="0">
                            <a:solidFill>
                              <a:srgbClr val="D0392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𝒆</m:t>
                        </m:r>
                      </m:den>
                    </m:f>
                  </m:oMath>
                </a14:m>
                <a:endParaRPr lang="fr-FR" sz="2800" b="1" dirty="0">
                  <a:solidFill>
                    <a:srgbClr val="D039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979F8B1-594D-3615-F8F3-00507E4BC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8653" y="2804995"/>
                <a:ext cx="2879186" cy="744819"/>
              </a:xfrm>
              <a:prstGeom prst="rect">
                <a:avLst/>
              </a:prstGeom>
              <a:blipFill>
                <a:blip r:embed="rId6"/>
                <a:stretch>
                  <a:fillRect l="-4661"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2511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7">
            <a:extLst>
              <a:ext uri="{FF2B5EF4-FFF2-40B4-BE49-F238E27FC236}">
                <a16:creationId xmlns:a16="http://schemas.microsoft.com/office/drawing/2014/main" id="{52D163A6-31D7-44DF-AC23-CD19796998E5}"/>
              </a:ext>
            </a:extLst>
          </p:cNvPr>
          <p:cNvSpPr/>
          <p:nvPr/>
        </p:nvSpPr>
        <p:spPr>
          <a:xfrm>
            <a:off x="273382" y="2796261"/>
            <a:ext cx="5145055" cy="3826118"/>
          </a:xfrm>
          <a:prstGeom prst="roundRect">
            <a:avLst>
              <a:gd name="adj" fmla="val 6000"/>
            </a:avLst>
          </a:prstGeom>
          <a:solidFill>
            <a:srgbClr val="FCEEDD"/>
          </a:solidFill>
          <a:ln/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F10F5B55-AA0A-45BE-BAC1-A8869CCDB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278677" cy="1170325"/>
          </a:xfrm>
          <a:prstGeom prst="rect">
            <a:avLst/>
          </a:prstGeom>
        </p:spPr>
      </p:pic>
      <p:sp>
        <p:nvSpPr>
          <p:cNvPr id="5" name="TextBox 24">
            <a:extLst>
              <a:ext uri="{FF2B5EF4-FFF2-40B4-BE49-F238E27FC236}">
                <a16:creationId xmlns:a16="http://schemas.microsoft.com/office/drawing/2014/main" id="{32E9F0E0-4E4F-4093-9AFB-1DB5F87B1EA8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BC021C6C-D3A5-4E7C-BD51-054286BF6FA0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9C2AA9BB-FE09-422D-B6B3-B1C93682DADE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D08DB6AF-092B-4E75-93E8-B71026114B0F}"/>
              </a:ext>
            </a:extLst>
          </p:cNvPr>
          <p:cNvSpPr txBox="1"/>
          <p:nvPr/>
        </p:nvSpPr>
        <p:spPr>
          <a:xfrm>
            <a:off x="5418437" y="86727"/>
            <a:ext cx="259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Collimateur SFRT protons</a:t>
            </a:r>
          </a:p>
        </p:txBody>
      </p:sp>
      <p:sp>
        <p:nvSpPr>
          <p:cNvPr id="26" name="Text 0">
            <a:extLst>
              <a:ext uri="{FF2B5EF4-FFF2-40B4-BE49-F238E27FC236}">
                <a16:creationId xmlns:a16="http://schemas.microsoft.com/office/drawing/2014/main" id="{762EED6B-94E5-4139-AF9F-9A1D25707532}"/>
              </a:ext>
            </a:extLst>
          </p:cNvPr>
          <p:cNvSpPr/>
          <p:nvPr/>
        </p:nvSpPr>
        <p:spPr>
          <a:xfrm>
            <a:off x="852590" y="2775288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FLASH-radiothérapie</a:t>
            </a:r>
            <a:endParaRPr lang="en-US" sz="2400" dirty="0"/>
          </a:p>
        </p:txBody>
      </p:sp>
      <p:sp>
        <p:nvSpPr>
          <p:cNvPr id="66" name="Shape 3">
            <a:extLst>
              <a:ext uri="{FF2B5EF4-FFF2-40B4-BE49-F238E27FC236}">
                <a16:creationId xmlns:a16="http://schemas.microsoft.com/office/drawing/2014/main" id="{A3B07094-2CA8-4855-9A3E-4E4F3A5AE7ED}"/>
              </a:ext>
            </a:extLst>
          </p:cNvPr>
          <p:cNvSpPr/>
          <p:nvPr/>
        </p:nvSpPr>
        <p:spPr>
          <a:xfrm>
            <a:off x="4466719" y="3145488"/>
            <a:ext cx="384048" cy="384048"/>
          </a:xfrm>
          <a:prstGeom prst="ellipse">
            <a:avLst/>
          </a:prstGeom>
          <a:solidFill>
            <a:srgbClr val="EB620D"/>
          </a:solidFill>
          <a:ln/>
        </p:spPr>
      </p:sp>
      <p:sp>
        <p:nvSpPr>
          <p:cNvPr id="67" name="Text 4">
            <a:extLst>
              <a:ext uri="{FF2B5EF4-FFF2-40B4-BE49-F238E27FC236}">
                <a16:creationId xmlns:a16="http://schemas.microsoft.com/office/drawing/2014/main" id="{5355FD3E-4C3D-4347-8945-68088D2B8CE0}"/>
              </a:ext>
            </a:extLst>
          </p:cNvPr>
          <p:cNvSpPr/>
          <p:nvPr/>
        </p:nvSpPr>
        <p:spPr>
          <a:xfrm>
            <a:off x="4453745" y="3148021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1700" dirty="0"/>
          </a:p>
        </p:txBody>
      </p:sp>
      <p:sp>
        <p:nvSpPr>
          <p:cNvPr id="68" name="Text 5">
            <a:extLst>
              <a:ext uri="{FF2B5EF4-FFF2-40B4-BE49-F238E27FC236}">
                <a16:creationId xmlns:a16="http://schemas.microsoft.com/office/drawing/2014/main" id="{C1158590-94A3-4F93-A76C-E47B054233B8}"/>
              </a:ext>
            </a:extLst>
          </p:cNvPr>
          <p:cNvSpPr/>
          <p:nvPr/>
        </p:nvSpPr>
        <p:spPr>
          <a:xfrm>
            <a:off x="3858643" y="3626691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Immunité antitumorale</a:t>
            </a:r>
            <a:endParaRPr lang="en-US" sz="1400" dirty="0"/>
          </a:p>
        </p:txBody>
      </p:sp>
      <p:sp>
        <p:nvSpPr>
          <p:cNvPr id="69" name="Shape 6">
            <a:extLst>
              <a:ext uri="{FF2B5EF4-FFF2-40B4-BE49-F238E27FC236}">
                <a16:creationId xmlns:a16="http://schemas.microsoft.com/office/drawing/2014/main" id="{11066C41-4E08-4B5E-AA06-1CEC4620A279}"/>
              </a:ext>
            </a:extLst>
          </p:cNvPr>
          <p:cNvSpPr/>
          <p:nvPr/>
        </p:nvSpPr>
        <p:spPr>
          <a:xfrm>
            <a:off x="4446516" y="4134655"/>
            <a:ext cx="384048" cy="384048"/>
          </a:xfrm>
          <a:prstGeom prst="ellipse">
            <a:avLst/>
          </a:prstGeom>
          <a:solidFill>
            <a:srgbClr val="EB620D"/>
          </a:solidFill>
          <a:ln/>
        </p:spPr>
      </p:sp>
      <p:sp>
        <p:nvSpPr>
          <p:cNvPr id="70" name="Text 7">
            <a:extLst>
              <a:ext uri="{FF2B5EF4-FFF2-40B4-BE49-F238E27FC236}">
                <a16:creationId xmlns:a16="http://schemas.microsoft.com/office/drawing/2014/main" id="{427C0B3F-F46F-40AE-A5A7-E632A09D07D9}"/>
              </a:ext>
            </a:extLst>
          </p:cNvPr>
          <p:cNvSpPr/>
          <p:nvPr/>
        </p:nvSpPr>
        <p:spPr>
          <a:xfrm>
            <a:off x="4440561" y="4134655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700" dirty="0"/>
          </a:p>
        </p:txBody>
      </p:sp>
      <p:sp>
        <p:nvSpPr>
          <p:cNvPr id="71" name="Text 8">
            <a:extLst>
              <a:ext uri="{FF2B5EF4-FFF2-40B4-BE49-F238E27FC236}">
                <a16:creationId xmlns:a16="http://schemas.microsoft.com/office/drawing/2014/main" id="{4BE34EC5-56C4-45DE-8809-AF9E003E87EA}"/>
              </a:ext>
            </a:extLst>
          </p:cNvPr>
          <p:cNvSpPr/>
          <p:nvPr/>
        </p:nvSpPr>
        <p:spPr>
          <a:xfrm>
            <a:off x="3868940" y="4538543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Toxicité vasculaire</a:t>
            </a:r>
            <a:endParaRPr lang="en-US" sz="1400" dirty="0"/>
          </a:p>
        </p:txBody>
      </p:sp>
      <p:sp>
        <p:nvSpPr>
          <p:cNvPr id="72" name="Shape 9">
            <a:extLst>
              <a:ext uri="{FF2B5EF4-FFF2-40B4-BE49-F238E27FC236}">
                <a16:creationId xmlns:a16="http://schemas.microsoft.com/office/drawing/2014/main" id="{9106A36C-B595-4691-89E5-643398310933}"/>
              </a:ext>
            </a:extLst>
          </p:cNvPr>
          <p:cNvSpPr/>
          <p:nvPr/>
        </p:nvSpPr>
        <p:spPr>
          <a:xfrm>
            <a:off x="4428393" y="5033452"/>
            <a:ext cx="384048" cy="384048"/>
          </a:xfrm>
          <a:prstGeom prst="ellipse">
            <a:avLst/>
          </a:prstGeom>
          <a:solidFill>
            <a:srgbClr val="EB620D"/>
          </a:solidFill>
          <a:ln/>
        </p:spPr>
      </p:sp>
      <p:sp>
        <p:nvSpPr>
          <p:cNvPr id="73" name="Text 10">
            <a:extLst>
              <a:ext uri="{FF2B5EF4-FFF2-40B4-BE49-F238E27FC236}">
                <a16:creationId xmlns:a16="http://schemas.microsoft.com/office/drawing/2014/main" id="{99FEE1BD-AD01-4DE6-B8A2-09B56A78AF59}"/>
              </a:ext>
            </a:extLst>
          </p:cNvPr>
          <p:cNvSpPr/>
          <p:nvPr/>
        </p:nvSpPr>
        <p:spPr>
          <a:xfrm>
            <a:off x="4428393" y="5012479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700" dirty="0"/>
          </a:p>
        </p:txBody>
      </p:sp>
      <p:sp>
        <p:nvSpPr>
          <p:cNvPr id="74" name="Text 11">
            <a:extLst>
              <a:ext uri="{FF2B5EF4-FFF2-40B4-BE49-F238E27FC236}">
                <a16:creationId xmlns:a16="http://schemas.microsoft.com/office/drawing/2014/main" id="{AD2ACA18-9F63-47D7-A62D-2DEC8F7E96E0}"/>
              </a:ext>
            </a:extLst>
          </p:cNvPr>
          <p:cNvSpPr/>
          <p:nvPr/>
        </p:nvSpPr>
        <p:spPr>
          <a:xfrm>
            <a:off x="3843589" y="5551448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 à l’oxygène</a:t>
            </a:r>
            <a:endParaRPr lang="en-US" sz="1400" dirty="0"/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D541132-0A94-4CB9-878E-3C502CD4858D}"/>
              </a:ext>
            </a:extLst>
          </p:cNvPr>
          <p:cNvSpPr txBox="1"/>
          <p:nvPr/>
        </p:nvSpPr>
        <p:spPr>
          <a:xfrm>
            <a:off x="1859359" y="555237"/>
            <a:ext cx="1015935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Nouvelles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approches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thérapeutiques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en</a:t>
            </a:r>
            <a:r>
              <a:rPr lang="en-US" sz="29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9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</a:rPr>
              <a:t>radiothérapie</a:t>
            </a:r>
            <a:endParaRPr lang="en-US" sz="2900" b="1" dirty="0">
              <a:solidFill>
                <a:srgbClr val="8A1430"/>
              </a:solidFill>
              <a:latin typeface="Cambria" pitchFamily="34" charset="0"/>
              <a:ea typeface="Cambria" pitchFamily="34" charset="-122"/>
            </a:endParaRPr>
          </a:p>
          <a:p>
            <a:endParaRPr lang="en-US" sz="2000" noProof="0" dirty="0"/>
          </a:p>
        </p:txBody>
      </p:sp>
      <p:pic>
        <p:nvPicPr>
          <p:cNvPr id="116" name="Image 115">
            <a:extLst>
              <a:ext uri="{FF2B5EF4-FFF2-40B4-BE49-F238E27FC236}">
                <a16:creationId xmlns:a16="http://schemas.microsoft.com/office/drawing/2014/main" id="{D310C7C5-B2BD-421E-A0A9-4B75BB99C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60" y="2838815"/>
            <a:ext cx="464119" cy="458527"/>
          </a:xfrm>
          <a:prstGeom prst="rect">
            <a:avLst/>
          </a:prstGeom>
        </p:spPr>
      </p:pic>
      <p:sp>
        <p:nvSpPr>
          <p:cNvPr id="122" name="ZoneTexte 121">
            <a:extLst>
              <a:ext uri="{FF2B5EF4-FFF2-40B4-BE49-F238E27FC236}">
                <a16:creationId xmlns:a16="http://schemas.microsoft.com/office/drawing/2014/main" id="{B69B2F51-5EB8-4785-9984-FA00A78FFD85}"/>
              </a:ext>
            </a:extLst>
          </p:cNvPr>
          <p:cNvSpPr txBox="1"/>
          <p:nvPr/>
        </p:nvSpPr>
        <p:spPr>
          <a:xfrm>
            <a:off x="1011391" y="3922766"/>
            <a:ext cx="2379144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fr-FR"/>
            </a:defPPr>
            <a:lvl1pPr indent="0">
              <a:buNone/>
              <a:defRPr sz="2400" b="1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r>
              <a:rPr lang="fr-FR" sz="3200" dirty="0"/>
              <a:t>&gt; 40 Gy / s</a:t>
            </a:r>
          </a:p>
        </p:txBody>
      </p:sp>
      <p:sp>
        <p:nvSpPr>
          <p:cNvPr id="124" name="Text 26">
            <a:extLst>
              <a:ext uri="{FF2B5EF4-FFF2-40B4-BE49-F238E27FC236}">
                <a16:creationId xmlns:a16="http://schemas.microsoft.com/office/drawing/2014/main" id="{BEBD7773-44A8-4F70-AB39-7ABBAC40506A}"/>
              </a:ext>
            </a:extLst>
          </p:cNvPr>
          <p:cNvSpPr/>
          <p:nvPr/>
        </p:nvSpPr>
        <p:spPr>
          <a:xfrm>
            <a:off x="377154" y="5199668"/>
            <a:ext cx="3588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Dose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totale</a:t>
            </a: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délivrée</a:t>
            </a: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moins</a:t>
            </a:r>
            <a:r>
              <a:rPr lang="en-US" sz="1600" b="1" dirty="0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de 200 </a:t>
            </a:r>
            <a:r>
              <a:rPr lang="en-US" sz="1600" b="1" dirty="0" err="1">
                <a:solidFill>
                  <a:srgbClr val="7D6F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FFFBE8E9-E3C5-3A3A-5825-91136CD4C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6" name="Shape 17">
            <a:extLst>
              <a:ext uri="{FF2B5EF4-FFF2-40B4-BE49-F238E27FC236}">
                <a16:creationId xmlns:a16="http://schemas.microsoft.com/office/drawing/2014/main" id="{9CA71F12-0E0E-1595-38ED-A4A96734030A}"/>
              </a:ext>
            </a:extLst>
          </p:cNvPr>
          <p:cNvSpPr/>
          <p:nvPr/>
        </p:nvSpPr>
        <p:spPr>
          <a:xfrm>
            <a:off x="6257256" y="2817118"/>
            <a:ext cx="5298256" cy="3826118"/>
          </a:xfrm>
          <a:prstGeom prst="roundRect">
            <a:avLst>
              <a:gd name="adj" fmla="val 6000"/>
            </a:avLst>
          </a:prstGeom>
          <a:solidFill>
            <a:srgbClr val="FCEEDD"/>
          </a:solidFill>
          <a:ln/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5" name="Text 25">
            <a:extLst>
              <a:ext uri="{FF2B5EF4-FFF2-40B4-BE49-F238E27FC236}">
                <a16:creationId xmlns:a16="http://schemas.microsoft.com/office/drawing/2014/main" id="{CB53A76D-E8D7-2E7D-D2C4-3F1B7022058C}"/>
              </a:ext>
            </a:extLst>
          </p:cNvPr>
          <p:cNvSpPr/>
          <p:nvPr/>
        </p:nvSpPr>
        <p:spPr>
          <a:xfrm>
            <a:off x="6390864" y="3509325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PVDR</a:t>
            </a:r>
            <a:endParaRPr lang="en-US" sz="3200" dirty="0"/>
          </a:p>
        </p:txBody>
      </p:sp>
      <p:sp>
        <p:nvSpPr>
          <p:cNvPr id="37" name="Text 26">
            <a:extLst>
              <a:ext uri="{FF2B5EF4-FFF2-40B4-BE49-F238E27FC236}">
                <a16:creationId xmlns:a16="http://schemas.microsoft.com/office/drawing/2014/main" id="{FE80B7C1-B644-61E8-2150-A76DFB5D9775}"/>
              </a:ext>
            </a:extLst>
          </p:cNvPr>
          <p:cNvSpPr/>
          <p:nvPr/>
        </p:nvSpPr>
        <p:spPr>
          <a:xfrm>
            <a:off x="7475784" y="3567964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= Dose (pic) / Dose (vallée)</a:t>
            </a:r>
            <a:endParaRPr lang="en-US" b="1" dirty="0">
              <a:solidFill>
                <a:srgbClr val="D351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Image 112">
            <a:extLst>
              <a:ext uri="{FF2B5EF4-FFF2-40B4-BE49-F238E27FC236}">
                <a16:creationId xmlns:a16="http://schemas.microsoft.com/office/drawing/2014/main" id="{80EBCFF5-FFAF-FF58-3D73-D2CA5DFAFB9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364" y="4021295"/>
            <a:ext cx="2862517" cy="2290508"/>
          </a:xfrm>
          <a:prstGeom prst="rect">
            <a:avLst/>
          </a:prstGeom>
        </p:spPr>
      </p:pic>
      <p:pic>
        <p:nvPicPr>
          <p:cNvPr id="41" name="Image 118">
            <a:extLst>
              <a:ext uri="{FF2B5EF4-FFF2-40B4-BE49-F238E27FC236}">
                <a16:creationId xmlns:a16="http://schemas.microsoft.com/office/drawing/2014/main" id="{75B8DBA3-9869-EE04-409C-2A92E7B9AE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309" y="2838815"/>
            <a:ext cx="499915" cy="506012"/>
          </a:xfrm>
          <a:prstGeom prst="rect">
            <a:avLst/>
          </a:prstGeom>
        </p:spPr>
      </p:pic>
      <p:sp>
        <p:nvSpPr>
          <p:cNvPr id="43" name="Shape 3">
            <a:extLst>
              <a:ext uri="{FF2B5EF4-FFF2-40B4-BE49-F238E27FC236}">
                <a16:creationId xmlns:a16="http://schemas.microsoft.com/office/drawing/2014/main" id="{6CC06741-E19F-B93E-D9A3-848BFC4A740D}"/>
              </a:ext>
            </a:extLst>
          </p:cNvPr>
          <p:cNvSpPr/>
          <p:nvPr/>
        </p:nvSpPr>
        <p:spPr>
          <a:xfrm>
            <a:off x="10465296" y="3324601"/>
            <a:ext cx="384048" cy="384048"/>
          </a:xfrm>
          <a:prstGeom prst="ellipse">
            <a:avLst/>
          </a:prstGeom>
          <a:solidFill>
            <a:srgbClr val="EB620D"/>
          </a:solidFill>
          <a:ln/>
        </p:spPr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B34A5D2-93C2-5EAA-54A7-920C412182CC}"/>
              </a:ext>
            </a:extLst>
          </p:cNvPr>
          <p:cNvSpPr/>
          <p:nvPr/>
        </p:nvSpPr>
        <p:spPr>
          <a:xfrm>
            <a:off x="10452322" y="332713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1700" dirty="0"/>
          </a:p>
        </p:txBody>
      </p:sp>
      <p:sp>
        <p:nvSpPr>
          <p:cNvPr id="47" name="Text 5">
            <a:extLst>
              <a:ext uri="{FF2B5EF4-FFF2-40B4-BE49-F238E27FC236}">
                <a16:creationId xmlns:a16="http://schemas.microsoft.com/office/drawing/2014/main" id="{BFCF2394-1AEA-5A08-991D-EFDAB64DF3DF}"/>
              </a:ext>
            </a:extLst>
          </p:cNvPr>
          <p:cNvSpPr/>
          <p:nvPr/>
        </p:nvSpPr>
        <p:spPr>
          <a:xfrm>
            <a:off x="9857220" y="376809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Immunité antitumorale</a:t>
            </a:r>
            <a:endParaRPr lang="en-US" sz="1400" dirty="0"/>
          </a:p>
        </p:txBody>
      </p:sp>
      <p:sp>
        <p:nvSpPr>
          <p:cNvPr id="49" name="Shape 6">
            <a:extLst>
              <a:ext uri="{FF2B5EF4-FFF2-40B4-BE49-F238E27FC236}">
                <a16:creationId xmlns:a16="http://schemas.microsoft.com/office/drawing/2014/main" id="{3EBE1263-7731-0E92-7AF5-843F043A33DB}"/>
              </a:ext>
            </a:extLst>
          </p:cNvPr>
          <p:cNvSpPr/>
          <p:nvPr/>
        </p:nvSpPr>
        <p:spPr>
          <a:xfrm>
            <a:off x="10445093" y="4313768"/>
            <a:ext cx="384048" cy="384048"/>
          </a:xfrm>
          <a:prstGeom prst="ellipse">
            <a:avLst/>
          </a:prstGeom>
          <a:solidFill>
            <a:srgbClr val="EB620D"/>
          </a:solidFill>
          <a:ln/>
        </p:spPr>
      </p:sp>
      <p:sp>
        <p:nvSpPr>
          <p:cNvPr id="51" name="Text 7">
            <a:extLst>
              <a:ext uri="{FF2B5EF4-FFF2-40B4-BE49-F238E27FC236}">
                <a16:creationId xmlns:a16="http://schemas.microsoft.com/office/drawing/2014/main" id="{117C4B32-1691-3240-51C5-C02EE12DD67F}"/>
              </a:ext>
            </a:extLst>
          </p:cNvPr>
          <p:cNvSpPr/>
          <p:nvPr/>
        </p:nvSpPr>
        <p:spPr>
          <a:xfrm>
            <a:off x="10439138" y="43137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700" dirty="0"/>
          </a:p>
        </p:txBody>
      </p:sp>
      <p:sp>
        <p:nvSpPr>
          <p:cNvPr id="53" name="Text 8">
            <a:extLst>
              <a:ext uri="{FF2B5EF4-FFF2-40B4-BE49-F238E27FC236}">
                <a16:creationId xmlns:a16="http://schemas.microsoft.com/office/drawing/2014/main" id="{95340822-F1FB-04D2-160D-0D029A5CCD2D}"/>
              </a:ext>
            </a:extLst>
          </p:cNvPr>
          <p:cNvSpPr/>
          <p:nvPr/>
        </p:nvSpPr>
        <p:spPr>
          <a:xfrm>
            <a:off x="9867517" y="4661094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Toxicité vasculaire</a:t>
            </a:r>
            <a:endParaRPr lang="en-US" sz="1400" dirty="0"/>
          </a:p>
        </p:txBody>
      </p:sp>
      <p:sp>
        <p:nvSpPr>
          <p:cNvPr id="55" name="Shape 9">
            <a:extLst>
              <a:ext uri="{FF2B5EF4-FFF2-40B4-BE49-F238E27FC236}">
                <a16:creationId xmlns:a16="http://schemas.microsoft.com/office/drawing/2014/main" id="{6386F2C1-03F7-CB90-5350-DAAAA7B2608E}"/>
              </a:ext>
            </a:extLst>
          </p:cNvPr>
          <p:cNvSpPr/>
          <p:nvPr/>
        </p:nvSpPr>
        <p:spPr>
          <a:xfrm>
            <a:off x="10426970" y="5212565"/>
            <a:ext cx="384048" cy="384048"/>
          </a:xfrm>
          <a:prstGeom prst="ellipse">
            <a:avLst/>
          </a:prstGeom>
          <a:solidFill>
            <a:srgbClr val="EB620D"/>
          </a:solidFill>
          <a:ln/>
        </p:spPr>
      </p:sp>
      <p:sp>
        <p:nvSpPr>
          <p:cNvPr id="57" name="Text 10">
            <a:extLst>
              <a:ext uri="{FF2B5EF4-FFF2-40B4-BE49-F238E27FC236}">
                <a16:creationId xmlns:a16="http://schemas.microsoft.com/office/drawing/2014/main" id="{B31BE6B1-7866-98A6-3885-582CEE628594}"/>
              </a:ext>
            </a:extLst>
          </p:cNvPr>
          <p:cNvSpPr/>
          <p:nvPr/>
        </p:nvSpPr>
        <p:spPr>
          <a:xfrm>
            <a:off x="10426970" y="51915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700" dirty="0"/>
          </a:p>
        </p:txBody>
      </p:sp>
      <p:sp>
        <p:nvSpPr>
          <p:cNvPr id="59" name="Text 11">
            <a:extLst>
              <a:ext uri="{FF2B5EF4-FFF2-40B4-BE49-F238E27FC236}">
                <a16:creationId xmlns:a16="http://schemas.microsoft.com/office/drawing/2014/main" id="{58C82BC5-3034-8859-9EC5-B14D1CF11F4D}"/>
              </a:ext>
            </a:extLst>
          </p:cNvPr>
          <p:cNvSpPr/>
          <p:nvPr/>
        </p:nvSpPr>
        <p:spPr>
          <a:xfrm>
            <a:off x="9908854" y="5664445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 err="1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Effets</a:t>
            </a:r>
            <a:r>
              <a:rPr lang="en-US" sz="1400" dirty="0">
                <a:solidFill>
                  <a:srgbClr val="7D6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“bystander”</a:t>
            </a:r>
            <a:endParaRPr lang="en-US" sz="1400" dirty="0"/>
          </a:p>
        </p:txBody>
      </p:sp>
      <p:sp>
        <p:nvSpPr>
          <p:cNvPr id="61" name="Text 0">
            <a:extLst>
              <a:ext uri="{FF2B5EF4-FFF2-40B4-BE49-F238E27FC236}">
                <a16:creationId xmlns:a16="http://schemas.microsoft.com/office/drawing/2014/main" id="{C51594A1-899F-18B7-5046-CB41C864218F}"/>
              </a:ext>
            </a:extLst>
          </p:cNvPr>
          <p:cNvSpPr/>
          <p:nvPr/>
        </p:nvSpPr>
        <p:spPr>
          <a:xfrm>
            <a:off x="6939035" y="2800472"/>
            <a:ext cx="758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SFRT : </a:t>
            </a:r>
            <a:r>
              <a:rPr lang="en-US" sz="24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spatialement</a:t>
            </a:r>
            <a:r>
              <a:rPr lang="en-US" sz="24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fractionnée</a:t>
            </a:r>
            <a:endParaRPr lang="en-US" sz="2400" dirty="0"/>
          </a:p>
        </p:txBody>
      </p:sp>
      <p:sp>
        <p:nvSpPr>
          <p:cNvPr id="63" name="Shape 17">
            <a:extLst>
              <a:ext uri="{FF2B5EF4-FFF2-40B4-BE49-F238E27FC236}">
                <a16:creationId xmlns:a16="http://schemas.microsoft.com/office/drawing/2014/main" id="{97A4A1B1-E238-5CD3-5552-873C8BE0FD38}"/>
              </a:ext>
            </a:extLst>
          </p:cNvPr>
          <p:cNvSpPr/>
          <p:nvPr/>
        </p:nvSpPr>
        <p:spPr>
          <a:xfrm>
            <a:off x="226924" y="1147537"/>
            <a:ext cx="11282130" cy="1433249"/>
          </a:xfrm>
          <a:prstGeom prst="roundRect">
            <a:avLst>
              <a:gd name="adj" fmla="val 6000"/>
            </a:avLst>
          </a:prstGeom>
          <a:solidFill>
            <a:srgbClr val="FCEEDD"/>
          </a:solidFill>
          <a:ln/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AFED300-F096-1E29-058C-1A9D25C7BCD6}"/>
              </a:ext>
            </a:extLst>
          </p:cNvPr>
          <p:cNvSpPr txBox="1"/>
          <p:nvPr/>
        </p:nvSpPr>
        <p:spPr>
          <a:xfrm>
            <a:off x="194435" y="6615246"/>
            <a:ext cx="9122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Adapté de : Schneider et al, </a:t>
            </a:r>
            <a:r>
              <a:rPr lang="fr-FR" sz="1200" i="1" u="sng" dirty="0" err="1"/>
              <a:t>Combining</a:t>
            </a:r>
            <a:r>
              <a:rPr lang="fr-FR" sz="1200" i="1" u="sng" dirty="0"/>
              <a:t> FLASH and </a:t>
            </a:r>
            <a:r>
              <a:rPr lang="fr-FR" sz="1200" i="1" u="sng" dirty="0" err="1"/>
              <a:t>spatially</a:t>
            </a:r>
            <a:r>
              <a:rPr lang="fr-FR" sz="1200" i="1" u="sng" dirty="0"/>
              <a:t> </a:t>
            </a:r>
            <a:r>
              <a:rPr lang="fr-FR" sz="1200" i="1" u="sng" dirty="0" err="1"/>
              <a:t>fractionated</a:t>
            </a:r>
            <a:r>
              <a:rPr lang="fr-FR" sz="1200" i="1" u="sng" dirty="0"/>
              <a:t> radiation </a:t>
            </a:r>
            <a:r>
              <a:rPr lang="fr-FR" sz="1200" i="1" u="sng" dirty="0" err="1"/>
              <a:t>therapy</a:t>
            </a:r>
            <a:r>
              <a:rPr lang="fr-FR" sz="1200" i="1" u="sng" dirty="0"/>
              <a:t> : The best of </a:t>
            </a:r>
            <a:r>
              <a:rPr lang="fr-FR" sz="1200" i="1" u="sng" dirty="0" err="1"/>
              <a:t>both</a:t>
            </a:r>
            <a:r>
              <a:rPr lang="fr-FR" sz="1200" i="1" u="sng" dirty="0"/>
              <a:t> </a:t>
            </a:r>
            <a:r>
              <a:rPr lang="fr-FR" sz="1200" i="1" u="sng" dirty="0" err="1"/>
              <a:t>worlds</a:t>
            </a:r>
            <a:r>
              <a:rPr lang="fr-FR" sz="1200" dirty="0"/>
              <a:t>, </a:t>
            </a:r>
            <a:r>
              <a:rPr lang="fr-FR" sz="1200" dirty="0" err="1"/>
              <a:t>Radiotherapy</a:t>
            </a:r>
            <a:r>
              <a:rPr lang="fr-FR" sz="1200" dirty="0"/>
              <a:t> and </a:t>
            </a:r>
            <a:r>
              <a:rPr lang="fr-FR" sz="1200" dirty="0" err="1"/>
              <a:t>Oncology</a:t>
            </a:r>
            <a:endParaRPr lang="fr-FR" sz="12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6A9F649-62F3-E688-5C54-5D991B14DB5E}"/>
              </a:ext>
            </a:extLst>
          </p:cNvPr>
          <p:cNvSpPr txBox="1"/>
          <p:nvPr/>
        </p:nvSpPr>
        <p:spPr>
          <a:xfrm>
            <a:off x="842251" y="1246939"/>
            <a:ext cx="42093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03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Toxicité au tissu sain limitant en RT pour :</a:t>
            </a: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Tumeur </a:t>
            </a:r>
            <a:r>
              <a:rPr lang="fr-FR" dirty="0" err="1">
                <a:solidFill>
                  <a:srgbClr val="D03920"/>
                </a:solidFill>
              </a:rPr>
              <a:t>radiorésistante</a:t>
            </a:r>
            <a:endParaRPr lang="fr-FR" dirty="0">
              <a:solidFill>
                <a:srgbClr val="D03920"/>
              </a:solidFill>
            </a:endParaRP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Lésions proches de tissus radiosensibles</a:t>
            </a:r>
          </a:p>
          <a:p>
            <a:pPr marL="285750" indent="-285750">
              <a:buClr>
                <a:srgbClr val="D0392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D03920"/>
                </a:solidFill>
              </a:rPr>
              <a:t>…</a:t>
            </a:r>
          </a:p>
          <a:p>
            <a:endParaRPr lang="fr-FR" dirty="0"/>
          </a:p>
        </p:txBody>
      </p:sp>
      <p:sp>
        <p:nvSpPr>
          <p:cNvPr id="77" name="Arrow: Right 76">
            <a:extLst>
              <a:ext uri="{FF2B5EF4-FFF2-40B4-BE49-F238E27FC236}">
                <a16:creationId xmlns:a16="http://schemas.microsoft.com/office/drawing/2014/main" id="{643A5B45-370C-0515-EEF8-09C1EDCF61B5}"/>
              </a:ext>
            </a:extLst>
          </p:cNvPr>
          <p:cNvSpPr/>
          <p:nvPr/>
        </p:nvSpPr>
        <p:spPr>
          <a:xfrm>
            <a:off x="5278532" y="1530270"/>
            <a:ext cx="765547" cy="46301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0BCA4E7-531A-4BC1-A3D4-80162F981ECD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50" name="TextBox 77">
            <a:extLst>
              <a:ext uri="{FF2B5EF4-FFF2-40B4-BE49-F238E27FC236}">
                <a16:creationId xmlns:a16="http://schemas.microsoft.com/office/drawing/2014/main" id="{4ADA9905-183D-496C-B339-0303F4FCFB3B}"/>
              </a:ext>
            </a:extLst>
          </p:cNvPr>
          <p:cNvSpPr txBox="1"/>
          <p:nvPr/>
        </p:nvSpPr>
        <p:spPr>
          <a:xfrm>
            <a:off x="6173896" y="1176622"/>
            <a:ext cx="5464975" cy="12003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fr-FR"/>
            </a:defPPr>
            <a:lvl1pPr indent="0">
              <a:buNone/>
              <a:defRPr sz="2400" b="1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ctr"/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Exploration de nouvelles approches pour élargir la fenêtre thérapeutique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3E3A8FCD-3B57-A84D-AD68-24C937F64103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</a:t>
            </a: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38071D44-DC47-5F69-682D-45EEF973B25F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41E7BE6A-DBAA-1209-4242-A5F32E9B580F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3" name="TextBox 24">
            <a:extLst>
              <a:ext uri="{FF2B5EF4-FFF2-40B4-BE49-F238E27FC236}">
                <a16:creationId xmlns:a16="http://schemas.microsoft.com/office/drawing/2014/main" id="{7FB59506-DBF5-5EFC-4F6D-1A11619E90F3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422538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67BD2-CD4D-7CC7-F68D-0A031B33C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87">
            <a:extLst>
              <a:ext uri="{FF2B5EF4-FFF2-40B4-BE49-F238E27FC236}">
                <a16:creationId xmlns:a16="http://schemas.microsoft.com/office/drawing/2014/main" id="{31629BDC-CDB8-265F-4D7C-CEE8F4DF6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8539" y="2292718"/>
            <a:ext cx="12893597" cy="28640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04925A0-52BD-994E-7C6D-467D701FA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3254086" cy="11703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98F5C4A-82F6-A98E-6C23-27FC458C25DA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FDCEB11-2D68-98FE-F29E-B0C9E03391A8}"/>
              </a:ext>
            </a:extLst>
          </p:cNvPr>
          <p:cNvSpPr/>
          <p:nvPr/>
        </p:nvSpPr>
        <p:spPr bwMode="auto">
          <a:xfrm>
            <a:off x="537292" y="3937960"/>
            <a:ext cx="2116990" cy="276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noProof="0" dirty="0">
                <a:solidFill>
                  <a:srgbClr val="FFC000"/>
                </a:solidFill>
              </a:rPr>
              <a:t>Poirier F et al. 2019</a:t>
            </a:r>
          </a:p>
        </p:txBody>
      </p:sp>
      <p:pic>
        <p:nvPicPr>
          <p:cNvPr id="64" name="Image 8">
            <a:extLst>
              <a:ext uri="{FF2B5EF4-FFF2-40B4-BE49-F238E27FC236}">
                <a16:creationId xmlns:a16="http://schemas.microsoft.com/office/drawing/2014/main" id="{B5C76B66-EF0C-B6F8-8C59-7D529C3FFA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1" y="823750"/>
            <a:ext cx="2661430" cy="1752033"/>
          </a:xfrm>
          <a:prstGeom prst="rect">
            <a:avLst/>
          </a:prstGeom>
        </p:spPr>
      </p:pic>
      <p:pic>
        <p:nvPicPr>
          <p:cNvPr id="68" name="Image 17">
            <a:extLst>
              <a:ext uri="{FF2B5EF4-FFF2-40B4-BE49-F238E27FC236}">
                <a16:creationId xmlns:a16="http://schemas.microsoft.com/office/drawing/2014/main" id="{F8FC0609-8BF8-ED65-0F7D-E4D6C29F13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22" y="4291754"/>
            <a:ext cx="4090625" cy="1606253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3A80A86-B594-A3F4-56C7-6EA842F9466B}"/>
              </a:ext>
            </a:extLst>
          </p:cNvPr>
          <p:cNvSpPr txBox="1"/>
          <p:nvPr/>
        </p:nvSpPr>
        <p:spPr>
          <a:xfrm>
            <a:off x="8533798" y="2920038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2025- 2028</a:t>
            </a:r>
            <a:b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4" name="Image 7">
            <a:extLst>
              <a:ext uri="{FF2B5EF4-FFF2-40B4-BE49-F238E27FC236}">
                <a16:creationId xmlns:a16="http://schemas.microsoft.com/office/drawing/2014/main" id="{17BB7F88-A949-D77F-CB54-A2444CA3AE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275" y="1898420"/>
            <a:ext cx="954467" cy="677363"/>
          </a:xfrm>
          <a:prstGeom prst="rect">
            <a:avLst/>
          </a:prstGeom>
        </p:spPr>
      </p:pic>
      <p:pic>
        <p:nvPicPr>
          <p:cNvPr id="76" name="Image 13">
            <a:extLst>
              <a:ext uri="{FF2B5EF4-FFF2-40B4-BE49-F238E27FC236}">
                <a16:creationId xmlns:a16="http://schemas.microsoft.com/office/drawing/2014/main" id="{95DDDD43-5EB7-045F-3130-DB64B2C50C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042" y="829158"/>
            <a:ext cx="1011270" cy="572756"/>
          </a:xfrm>
          <a:prstGeom prst="rect">
            <a:avLst/>
          </a:prstGeom>
        </p:spPr>
      </p:pic>
      <p:pic>
        <p:nvPicPr>
          <p:cNvPr id="78" name="Image 18">
            <a:extLst>
              <a:ext uri="{FF2B5EF4-FFF2-40B4-BE49-F238E27FC236}">
                <a16:creationId xmlns:a16="http://schemas.microsoft.com/office/drawing/2014/main" id="{CB7B9DA8-6CAF-5D0F-53D9-7D502E7563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2927" y="1130828"/>
            <a:ext cx="1023620" cy="538227"/>
          </a:xfrm>
          <a:prstGeom prst="rect">
            <a:avLst/>
          </a:prstGeom>
        </p:spPr>
      </p:pic>
      <p:pic>
        <p:nvPicPr>
          <p:cNvPr id="80" name="Image 21">
            <a:extLst>
              <a:ext uri="{FF2B5EF4-FFF2-40B4-BE49-F238E27FC236}">
                <a16:creationId xmlns:a16="http://schemas.microsoft.com/office/drawing/2014/main" id="{5F5463CE-56F1-7A26-3DCC-EA4C406A93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6851" y="633294"/>
            <a:ext cx="1426814" cy="366790"/>
          </a:xfrm>
          <a:prstGeom prst="rect">
            <a:avLst/>
          </a:prstGeom>
        </p:spPr>
      </p:pic>
      <p:pic>
        <p:nvPicPr>
          <p:cNvPr id="84" name="Image 23">
            <a:extLst>
              <a:ext uri="{FF2B5EF4-FFF2-40B4-BE49-F238E27FC236}">
                <a16:creationId xmlns:a16="http://schemas.microsoft.com/office/drawing/2014/main" id="{E1A21CBE-097B-A49E-B8F4-2F453B6A11E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16"/>
          <a:stretch/>
        </p:blipFill>
        <p:spPr>
          <a:xfrm>
            <a:off x="4132458" y="1608877"/>
            <a:ext cx="1452201" cy="939768"/>
          </a:xfrm>
          <a:prstGeom prst="rect">
            <a:avLst/>
          </a:prstGeom>
        </p:spPr>
      </p:pic>
      <p:pic>
        <p:nvPicPr>
          <p:cNvPr id="86" name="Image 30">
            <a:extLst>
              <a:ext uri="{FF2B5EF4-FFF2-40B4-BE49-F238E27FC236}">
                <a16:creationId xmlns:a16="http://schemas.microsoft.com/office/drawing/2014/main" id="{8E70C460-5FEC-B5A9-8B82-33A95963402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510" y="1907494"/>
            <a:ext cx="943598" cy="506190"/>
          </a:xfrm>
          <a:prstGeom prst="rect">
            <a:avLst/>
          </a:prstGeom>
        </p:spPr>
      </p:pic>
      <p:pic>
        <p:nvPicPr>
          <p:cNvPr id="30" name="Picture 22">
            <a:extLst>
              <a:ext uri="{FF2B5EF4-FFF2-40B4-BE49-F238E27FC236}">
                <a16:creationId xmlns:a16="http://schemas.microsoft.com/office/drawing/2014/main" id="{BBA3B589-B135-1229-42CF-DEED89FAD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45"/>
            <a:ext cx="13254086" cy="463122"/>
          </a:xfrm>
          <a:prstGeom prst="rect">
            <a:avLst/>
          </a:prstGeom>
        </p:spPr>
      </p:pic>
      <p:sp>
        <p:nvSpPr>
          <p:cNvPr id="33" name="TextBox 24">
            <a:extLst>
              <a:ext uri="{FF2B5EF4-FFF2-40B4-BE49-F238E27FC236}">
                <a16:creationId xmlns:a16="http://schemas.microsoft.com/office/drawing/2014/main" id="{43226BA9-935D-5A7E-CD02-757A5FE9ACA4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7CB6E6FE-6A70-633C-0723-FAD7917E1758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35" name="TextBox 24">
            <a:extLst>
              <a:ext uri="{FF2B5EF4-FFF2-40B4-BE49-F238E27FC236}">
                <a16:creationId xmlns:a16="http://schemas.microsoft.com/office/drawing/2014/main" id="{064DC8F5-CF24-405C-305F-BA0D7FCF2503}"/>
              </a:ext>
            </a:extLst>
          </p:cNvPr>
          <p:cNvSpPr txBox="1"/>
          <p:nvPr/>
        </p:nvSpPr>
        <p:spPr>
          <a:xfrm>
            <a:off x="5418437" y="86727"/>
            <a:ext cx="259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Collimateur SFRT protons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9C2F71D9-A4CD-3938-F94F-0A68F9CC1E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1" y="-846"/>
            <a:ext cx="13183263" cy="108678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75B4136-0A59-4E1A-52D4-6C99C8FECB2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467" y="1028203"/>
            <a:ext cx="1346012" cy="6730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1F290D8-C2E5-F3F5-F1A5-1FFAFBC0B60F}"/>
              </a:ext>
            </a:extLst>
          </p:cNvPr>
          <p:cNvSpPr/>
          <p:nvPr/>
        </p:nvSpPr>
        <p:spPr>
          <a:xfrm>
            <a:off x="60404" y="5694408"/>
            <a:ext cx="39721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>
              <a:solidFill>
                <a:srgbClr val="002060"/>
              </a:solidFill>
            </a:endParaRP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CONV :  </a:t>
            </a:r>
            <a:r>
              <a:rPr lang="en-US" sz="1400" b="1" baseline="-100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~</a:t>
            </a:r>
            <a:r>
              <a:rPr lang="en-US" sz="1400" b="1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b="1" noProof="0" dirty="0">
                <a:solidFill>
                  <a:srgbClr val="FFC000"/>
                </a:solidFill>
              </a:rPr>
              <a:t>0.1 Gy/s </a:t>
            </a:r>
            <a:endParaRPr lang="en-US" sz="1400" noProof="0" dirty="0">
              <a:solidFill>
                <a:srgbClr val="FFC000"/>
              </a:solidFill>
            </a:endParaRP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UHDR : </a:t>
            </a:r>
            <a:r>
              <a:rPr lang="en-US" sz="1400" noProof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Jusqu’à</a:t>
            </a: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noProof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plusieurs</a:t>
            </a: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cent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aines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</a:t>
            </a:r>
            <a:r>
              <a:rPr lang="en-US" sz="1400" noProof="0" dirty="0">
                <a:solidFill>
                  <a:srgbClr val="002060"/>
                </a:solidFill>
              </a:rPr>
              <a:t> </a:t>
            </a:r>
            <a:r>
              <a:rPr lang="en-US" sz="1400" b="1" noProof="0" dirty="0" err="1">
                <a:solidFill>
                  <a:srgbClr val="FFC000"/>
                </a:solidFill>
              </a:rPr>
              <a:t>kGy</a:t>
            </a:r>
            <a:r>
              <a:rPr lang="en-US" sz="1400" b="1" noProof="0" dirty="0">
                <a:solidFill>
                  <a:srgbClr val="FFC000"/>
                </a:solidFill>
              </a:rPr>
              <a:t>/s</a:t>
            </a:r>
            <a:r>
              <a:rPr lang="en-US" sz="1400" noProof="0" dirty="0">
                <a:solidFill>
                  <a:srgbClr val="FFC000"/>
                </a:solidFill>
              </a:rPr>
              <a:t> </a:t>
            </a: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400" dirty="0"/>
              <a:t>Taille de champs : ~</a:t>
            </a:r>
            <a:r>
              <a:rPr lang="en-US" sz="1400" dirty="0" err="1"/>
              <a:t>qques</a:t>
            </a:r>
            <a:r>
              <a:rPr lang="en-US" sz="1400" dirty="0"/>
              <a:t> mm à </a:t>
            </a:r>
            <a:r>
              <a:rPr lang="en-US" sz="1400" dirty="0" err="1"/>
              <a:t>qques</a:t>
            </a:r>
            <a:r>
              <a:rPr lang="en-US" sz="1400" dirty="0"/>
              <a:t> cm</a:t>
            </a:r>
            <a:endParaRPr lang="en-US" sz="1400" noProof="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400" noProof="0" dirty="0">
              <a:solidFill>
                <a:srgbClr val="00206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4C0FD3-3E55-B15E-BE9A-45686037D612}"/>
              </a:ext>
            </a:extLst>
          </p:cNvPr>
          <p:cNvSpPr/>
          <p:nvPr/>
        </p:nvSpPr>
        <p:spPr>
          <a:xfrm>
            <a:off x="8332207" y="633293"/>
            <a:ext cx="3859793" cy="62247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E2BECF0-CDB4-467F-9092-1FC129935A8E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C24DB7B-2618-F9D7-74CF-74D81B5931F2}"/>
              </a:ext>
            </a:extLst>
          </p:cNvPr>
          <p:cNvSpPr txBox="1"/>
          <p:nvPr/>
        </p:nvSpPr>
        <p:spPr>
          <a:xfrm>
            <a:off x="4591088" y="4137019"/>
            <a:ext cx="44960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Dosimétrie FLASH à ARRONAX</a:t>
            </a: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Effet FLASH dans des modèles biologiques</a:t>
            </a: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Etude des effets biologiques et chimiques FLASH</a:t>
            </a: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Modélisation de l’effet FLASH chimique</a:t>
            </a:r>
          </a:p>
        </p:txBody>
      </p:sp>
      <p:sp>
        <p:nvSpPr>
          <p:cNvPr id="40" name="TextBox 59">
            <a:extLst>
              <a:ext uri="{FF2B5EF4-FFF2-40B4-BE49-F238E27FC236}">
                <a16:creationId xmlns:a16="http://schemas.microsoft.com/office/drawing/2014/main" id="{57FD1A03-009A-4E27-AFB8-F6F878A2ED2B}"/>
              </a:ext>
            </a:extLst>
          </p:cNvPr>
          <p:cNvSpPr txBox="1"/>
          <p:nvPr/>
        </p:nvSpPr>
        <p:spPr>
          <a:xfrm>
            <a:off x="392581" y="2817481"/>
            <a:ext cx="1923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b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Pulseur ARRONAX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Expérience FLASH </a:t>
            </a:r>
          </a:p>
        </p:txBody>
      </p:sp>
      <p:sp>
        <p:nvSpPr>
          <p:cNvPr id="41" name="TextBox 69">
            <a:extLst>
              <a:ext uri="{FF2B5EF4-FFF2-40B4-BE49-F238E27FC236}">
                <a16:creationId xmlns:a16="http://schemas.microsoft.com/office/drawing/2014/main" id="{22615608-E398-45EC-834D-8D27C042C5B0}"/>
              </a:ext>
            </a:extLst>
          </p:cNvPr>
          <p:cNvSpPr txBox="1"/>
          <p:nvPr/>
        </p:nvSpPr>
        <p:spPr>
          <a:xfrm>
            <a:off x="5097007" y="2952186"/>
            <a:ext cx="1285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2020- 2024</a:t>
            </a:r>
            <a:b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FLASHMOD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1DB23E5-C72F-4CA1-A510-81F4466B41A1}"/>
              </a:ext>
            </a:extLst>
          </p:cNvPr>
          <p:cNvSpPr/>
          <p:nvPr/>
        </p:nvSpPr>
        <p:spPr>
          <a:xfrm>
            <a:off x="4292555" y="625453"/>
            <a:ext cx="4693619" cy="6232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AC55292-0DA7-49BF-817C-A89CA5D58224}"/>
              </a:ext>
            </a:extLst>
          </p:cNvPr>
          <p:cNvSpPr/>
          <p:nvPr/>
        </p:nvSpPr>
        <p:spPr>
          <a:xfrm>
            <a:off x="2828205" y="623829"/>
            <a:ext cx="1881175" cy="2134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68570DC4-4B17-8190-B670-A7B71888CA6C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</a:t>
            </a: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EF46FB28-AB99-724E-A95B-36DA6EC7BBA1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E7F28FF3-9D6F-7A9E-D234-AEE6A7DCE329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2" name="TextBox 24">
            <a:extLst>
              <a:ext uri="{FF2B5EF4-FFF2-40B4-BE49-F238E27FC236}">
                <a16:creationId xmlns:a16="http://schemas.microsoft.com/office/drawing/2014/main" id="{654BF68F-EBEC-A93E-9895-DE50F2B5F823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439241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67BD2-CD4D-7CC7-F68D-0A031B33C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87">
            <a:extLst>
              <a:ext uri="{FF2B5EF4-FFF2-40B4-BE49-F238E27FC236}">
                <a16:creationId xmlns:a16="http://schemas.microsoft.com/office/drawing/2014/main" id="{31629BDC-CDB8-265F-4D7C-CEE8F4DF6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8539" y="2292718"/>
            <a:ext cx="12893597" cy="28640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04925A0-52BD-994E-7C6D-467D701FA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3254086" cy="11703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98F5C4A-82F6-A98E-6C23-27FC458C25DA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FDCEB11-2D68-98FE-F29E-B0C9E03391A8}"/>
              </a:ext>
            </a:extLst>
          </p:cNvPr>
          <p:cNvSpPr/>
          <p:nvPr/>
        </p:nvSpPr>
        <p:spPr bwMode="auto">
          <a:xfrm>
            <a:off x="537292" y="3937960"/>
            <a:ext cx="2116990" cy="276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noProof="0" dirty="0">
                <a:solidFill>
                  <a:srgbClr val="FFC000"/>
                </a:solidFill>
              </a:rPr>
              <a:t>Poirier F et al. 2019</a:t>
            </a:r>
          </a:p>
        </p:txBody>
      </p:sp>
      <p:pic>
        <p:nvPicPr>
          <p:cNvPr id="64" name="Image 8">
            <a:extLst>
              <a:ext uri="{FF2B5EF4-FFF2-40B4-BE49-F238E27FC236}">
                <a16:creationId xmlns:a16="http://schemas.microsoft.com/office/drawing/2014/main" id="{B5C76B66-EF0C-B6F8-8C59-7D529C3FFA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1" y="823750"/>
            <a:ext cx="2661430" cy="1752033"/>
          </a:xfrm>
          <a:prstGeom prst="rect">
            <a:avLst/>
          </a:prstGeom>
        </p:spPr>
      </p:pic>
      <p:pic>
        <p:nvPicPr>
          <p:cNvPr id="68" name="Image 17">
            <a:extLst>
              <a:ext uri="{FF2B5EF4-FFF2-40B4-BE49-F238E27FC236}">
                <a16:creationId xmlns:a16="http://schemas.microsoft.com/office/drawing/2014/main" id="{F8FC0609-8BF8-ED65-0F7D-E4D6C29F13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22" y="4291754"/>
            <a:ext cx="4090625" cy="1606253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3A80A86-B594-A3F4-56C7-6EA842F9466B}"/>
              </a:ext>
            </a:extLst>
          </p:cNvPr>
          <p:cNvSpPr txBox="1"/>
          <p:nvPr/>
        </p:nvSpPr>
        <p:spPr>
          <a:xfrm>
            <a:off x="8533798" y="2920038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2025- 2028</a:t>
            </a:r>
            <a:b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4" name="Image 7">
            <a:extLst>
              <a:ext uri="{FF2B5EF4-FFF2-40B4-BE49-F238E27FC236}">
                <a16:creationId xmlns:a16="http://schemas.microsoft.com/office/drawing/2014/main" id="{17BB7F88-A949-D77F-CB54-A2444CA3AE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275" y="1898420"/>
            <a:ext cx="954467" cy="677363"/>
          </a:xfrm>
          <a:prstGeom prst="rect">
            <a:avLst/>
          </a:prstGeom>
        </p:spPr>
      </p:pic>
      <p:pic>
        <p:nvPicPr>
          <p:cNvPr id="76" name="Image 13">
            <a:extLst>
              <a:ext uri="{FF2B5EF4-FFF2-40B4-BE49-F238E27FC236}">
                <a16:creationId xmlns:a16="http://schemas.microsoft.com/office/drawing/2014/main" id="{95DDDD43-5EB7-045F-3130-DB64B2C50C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042" y="829158"/>
            <a:ext cx="1011270" cy="572756"/>
          </a:xfrm>
          <a:prstGeom prst="rect">
            <a:avLst/>
          </a:prstGeom>
        </p:spPr>
      </p:pic>
      <p:pic>
        <p:nvPicPr>
          <p:cNvPr id="78" name="Image 18">
            <a:extLst>
              <a:ext uri="{FF2B5EF4-FFF2-40B4-BE49-F238E27FC236}">
                <a16:creationId xmlns:a16="http://schemas.microsoft.com/office/drawing/2014/main" id="{CB7B9DA8-6CAF-5D0F-53D9-7D502E7563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2927" y="1130828"/>
            <a:ext cx="1023620" cy="538227"/>
          </a:xfrm>
          <a:prstGeom prst="rect">
            <a:avLst/>
          </a:prstGeom>
        </p:spPr>
      </p:pic>
      <p:pic>
        <p:nvPicPr>
          <p:cNvPr id="80" name="Image 21">
            <a:extLst>
              <a:ext uri="{FF2B5EF4-FFF2-40B4-BE49-F238E27FC236}">
                <a16:creationId xmlns:a16="http://schemas.microsoft.com/office/drawing/2014/main" id="{5F5463CE-56F1-7A26-3DCC-EA4C406A93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6851" y="633294"/>
            <a:ext cx="1426814" cy="366790"/>
          </a:xfrm>
          <a:prstGeom prst="rect">
            <a:avLst/>
          </a:prstGeom>
        </p:spPr>
      </p:pic>
      <p:pic>
        <p:nvPicPr>
          <p:cNvPr id="84" name="Image 23">
            <a:extLst>
              <a:ext uri="{FF2B5EF4-FFF2-40B4-BE49-F238E27FC236}">
                <a16:creationId xmlns:a16="http://schemas.microsoft.com/office/drawing/2014/main" id="{E1A21CBE-097B-A49E-B8F4-2F453B6A11E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16"/>
          <a:stretch/>
        </p:blipFill>
        <p:spPr>
          <a:xfrm>
            <a:off x="4132458" y="1608877"/>
            <a:ext cx="1452201" cy="939768"/>
          </a:xfrm>
          <a:prstGeom prst="rect">
            <a:avLst/>
          </a:prstGeom>
        </p:spPr>
      </p:pic>
      <p:pic>
        <p:nvPicPr>
          <p:cNvPr id="86" name="Image 30">
            <a:extLst>
              <a:ext uri="{FF2B5EF4-FFF2-40B4-BE49-F238E27FC236}">
                <a16:creationId xmlns:a16="http://schemas.microsoft.com/office/drawing/2014/main" id="{8E70C460-5FEC-B5A9-8B82-33A95963402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510" y="1907494"/>
            <a:ext cx="943598" cy="506190"/>
          </a:xfrm>
          <a:prstGeom prst="rect">
            <a:avLst/>
          </a:prstGeom>
        </p:spPr>
      </p:pic>
      <p:pic>
        <p:nvPicPr>
          <p:cNvPr id="30" name="Picture 22">
            <a:extLst>
              <a:ext uri="{FF2B5EF4-FFF2-40B4-BE49-F238E27FC236}">
                <a16:creationId xmlns:a16="http://schemas.microsoft.com/office/drawing/2014/main" id="{BBA3B589-B135-1229-42CF-DEED89FAD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45"/>
            <a:ext cx="13254086" cy="463122"/>
          </a:xfrm>
          <a:prstGeom prst="rect">
            <a:avLst/>
          </a:prstGeom>
        </p:spPr>
      </p:pic>
      <p:sp>
        <p:nvSpPr>
          <p:cNvPr id="33" name="TextBox 24">
            <a:extLst>
              <a:ext uri="{FF2B5EF4-FFF2-40B4-BE49-F238E27FC236}">
                <a16:creationId xmlns:a16="http://schemas.microsoft.com/office/drawing/2014/main" id="{43226BA9-935D-5A7E-CD02-757A5FE9ACA4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7CB6E6FE-6A70-633C-0723-FAD7917E1758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35" name="TextBox 24">
            <a:extLst>
              <a:ext uri="{FF2B5EF4-FFF2-40B4-BE49-F238E27FC236}">
                <a16:creationId xmlns:a16="http://schemas.microsoft.com/office/drawing/2014/main" id="{064DC8F5-CF24-405C-305F-BA0D7FCF2503}"/>
              </a:ext>
            </a:extLst>
          </p:cNvPr>
          <p:cNvSpPr txBox="1"/>
          <p:nvPr/>
        </p:nvSpPr>
        <p:spPr>
          <a:xfrm>
            <a:off x="5418437" y="86727"/>
            <a:ext cx="259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Collimateur SFRT protons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9C2F71D9-A4CD-3938-F94F-0A68F9CC1E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1" y="-846"/>
            <a:ext cx="13183263" cy="108678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75B4136-0A59-4E1A-52D4-6C99C8FECB2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467" y="1028203"/>
            <a:ext cx="1346012" cy="67300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D4C0FD3-3E55-B15E-BE9A-45686037D612}"/>
              </a:ext>
            </a:extLst>
          </p:cNvPr>
          <p:cNvSpPr/>
          <p:nvPr/>
        </p:nvSpPr>
        <p:spPr>
          <a:xfrm>
            <a:off x="8365803" y="701029"/>
            <a:ext cx="3851842" cy="6161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E2BECF0-CDB4-467F-9092-1FC129935A8E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C24DB7B-2618-F9D7-74CF-74D81B5931F2}"/>
              </a:ext>
            </a:extLst>
          </p:cNvPr>
          <p:cNvSpPr txBox="1"/>
          <p:nvPr/>
        </p:nvSpPr>
        <p:spPr>
          <a:xfrm>
            <a:off x="4591088" y="4137019"/>
            <a:ext cx="632974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Dosimétrie UHDR à ARRONAX</a:t>
            </a: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 FLASH dans des modèles biologiques (cellule, ZFE, souris)</a:t>
            </a: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Etudes chimiques FLASH (ROS dans l’eau en fonction du débit de dose)</a:t>
            </a: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Modélisation de l’effet FLASH chimique (Geant-4 DNA)</a:t>
            </a:r>
          </a:p>
        </p:txBody>
      </p:sp>
      <p:sp>
        <p:nvSpPr>
          <p:cNvPr id="40" name="TextBox 59">
            <a:extLst>
              <a:ext uri="{FF2B5EF4-FFF2-40B4-BE49-F238E27FC236}">
                <a16:creationId xmlns:a16="http://schemas.microsoft.com/office/drawing/2014/main" id="{57FD1A03-009A-4E27-AFB8-F6F878A2ED2B}"/>
              </a:ext>
            </a:extLst>
          </p:cNvPr>
          <p:cNvSpPr txBox="1"/>
          <p:nvPr/>
        </p:nvSpPr>
        <p:spPr>
          <a:xfrm>
            <a:off x="392581" y="2817481"/>
            <a:ext cx="1923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b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Pulseur ARRONAX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Expérience FLASH </a:t>
            </a:r>
          </a:p>
        </p:txBody>
      </p:sp>
      <p:sp>
        <p:nvSpPr>
          <p:cNvPr id="41" name="TextBox 69">
            <a:extLst>
              <a:ext uri="{FF2B5EF4-FFF2-40B4-BE49-F238E27FC236}">
                <a16:creationId xmlns:a16="http://schemas.microsoft.com/office/drawing/2014/main" id="{22615608-E398-45EC-834D-8D27C042C5B0}"/>
              </a:ext>
            </a:extLst>
          </p:cNvPr>
          <p:cNvSpPr txBox="1"/>
          <p:nvPr/>
        </p:nvSpPr>
        <p:spPr>
          <a:xfrm>
            <a:off x="5097007" y="2952186"/>
            <a:ext cx="1285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2020- 2024</a:t>
            </a:r>
            <a:b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FLASHMOD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0AC27E-8E88-9284-96D3-7F9FBB6F497B}"/>
              </a:ext>
            </a:extLst>
          </p:cNvPr>
          <p:cNvSpPr/>
          <p:nvPr/>
        </p:nvSpPr>
        <p:spPr>
          <a:xfrm>
            <a:off x="60404" y="5694408"/>
            <a:ext cx="39721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>
              <a:solidFill>
                <a:srgbClr val="002060"/>
              </a:solidFill>
            </a:endParaRP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CONV :  </a:t>
            </a:r>
            <a:r>
              <a:rPr lang="en-US" sz="1400" b="1" baseline="-100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~</a:t>
            </a:r>
            <a:r>
              <a:rPr lang="en-US" sz="1400" b="1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b="1" noProof="0" dirty="0">
                <a:solidFill>
                  <a:srgbClr val="FFC000"/>
                </a:solidFill>
              </a:rPr>
              <a:t>0.1 Gy/s </a:t>
            </a:r>
            <a:endParaRPr lang="en-US" sz="1400" noProof="0" dirty="0">
              <a:solidFill>
                <a:srgbClr val="FFC000"/>
              </a:solidFill>
            </a:endParaRP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UHDR : </a:t>
            </a:r>
            <a:r>
              <a:rPr lang="en-US" sz="1400" noProof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Jusqu’à</a:t>
            </a: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noProof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plusieurs</a:t>
            </a: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cent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aines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</a:t>
            </a:r>
            <a:r>
              <a:rPr lang="en-US" sz="1400" noProof="0" dirty="0">
                <a:solidFill>
                  <a:srgbClr val="002060"/>
                </a:solidFill>
              </a:rPr>
              <a:t> </a:t>
            </a:r>
            <a:r>
              <a:rPr lang="en-US" sz="1400" b="1" noProof="0" dirty="0" err="1">
                <a:solidFill>
                  <a:srgbClr val="FFC000"/>
                </a:solidFill>
              </a:rPr>
              <a:t>kGy</a:t>
            </a:r>
            <a:r>
              <a:rPr lang="en-US" sz="1400" b="1" noProof="0" dirty="0">
                <a:solidFill>
                  <a:srgbClr val="FFC000"/>
                </a:solidFill>
              </a:rPr>
              <a:t>/s</a:t>
            </a:r>
            <a:r>
              <a:rPr lang="en-US" sz="1400" noProof="0" dirty="0">
                <a:solidFill>
                  <a:srgbClr val="FFC000"/>
                </a:solidFill>
              </a:rPr>
              <a:t> </a:t>
            </a: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400" dirty="0"/>
              <a:t>Taille de champs : ~</a:t>
            </a:r>
            <a:r>
              <a:rPr lang="en-US" sz="1400" dirty="0" err="1"/>
              <a:t>qques</a:t>
            </a:r>
            <a:r>
              <a:rPr lang="en-US" sz="1400" dirty="0"/>
              <a:t> mm à </a:t>
            </a:r>
            <a:r>
              <a:rPr lang="en-US" sz="1400" dirty="0" err="1"/>
              <a:t>qques</a:t>
            </a:r>
            <a:r>
              <a:rPr lang="en-US" sz="1400" dirty="0"/>
              <a:t> cm</a:t>
            </a:r>
            <a:endParaRPr lang="en-US" sz="1400" noProof="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400" noProof="0" dirty="0">
              <a:solidFill>
                <a:srgbClr val="002060"/>
              </a:solidFill>
            </a:endParaRP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7AED907-BDAF-ED20-03E3-A1B267FEAE2C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</a:t>
            </a: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25F5B620-1977-6B5B-33EE-63742E82F170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11336563-4A7C-6FC0-95EA-BE3323922BDC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2" name="TextBox 24">
            <a:extLst>
              <a:ext uri="{FF2B5EF4-FFF2-40B4-BE49-F238E27FC236}">
                <a16:creationId xmlns:a16="http://schemas.microsoft.com/office/drawing/2014/main" id="{FF589AB8-19FE-A861-4786-2162C16DDF6B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20870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68E77-9644-4273-3696-28C519665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87">
            <a:extLst>
              <a:ext uri="{FF2B5EF4-FFF2-40B4-BE49-F238E27FC236}">
                <a16:creationId xmlns:a16="http://schemas.microsoft.com/office/drawing/2014/main" id="{32190077-AB25-B4DB-A14C-F6D2E429C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8539" y="2292718"/>
            <a:ext cx="12893597" cy="28640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11E306C-ADCD-6831-478B-C1850E021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3254086" cy="11703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2EABEBA-6953-BA09-FED6-E21A4A4EF818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AE41D6-2A05-898F-D48F-13B50CA91933}"/>
              </a:ext>
            </a:extLst>
          </p:cNvPr>
          <p:cNvSpPr/>
          <p:nvPr/>
        </p:nvSpPr>
        <p:spPr bwMode="auto">
          <a:xfrm>
            <a:off x="537292" y="3937960"/>
            <a:ext cx="2116990" cy="276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noProof="0" dirty="0">
                <a:solidFill>
                  <a:srgbClr val="FFC000"/>
                </a:solidFill>
              </a:rPr>
              <a:t>Poirier F et al. 2019</a:t>
            </a:r>
          </a:p>
        </p:txBody>
      </p:sp>
      <p:pic>
        <p:nvPicPr>
          <p:cNvPr id="64" name="Image 8">
            <a:extLst>
              <a:ext uri="{FF2B5EF4-FFF2-40B4-BE49-F238E27FC236}">
                <a16:creationId xmlns:a16="http://schemas.microsoft.com/office/drawing/2014/main" id="{C828BEFB-3AE0-10CE-5A1D-AED8033D2C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1" y="823750"/>
            <a:ext cx="2661430" cy="1752033"/>
          </a:xfrm>
          <a:prstGeom prst="rect">
            <a:avLst/>
          </a:prstGeom>
        </p:spPr>
      </p:pic>
      <p:pic>
        <p:nvPicPr>
          <p:cNvPr id="68" name="Image 17">
            <a:extLst>
              <a:ext uri="{FF2B5EF4-FFF2-40B4-BE49-F238E27FC236}">
                <a16:creationId xmlns:a16="http://schemas.microsoft.com/office/drawing/2014/main" id="{6EA94C7A-9DB1-6AAD-9D18-E60B52503C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22" y="4291754"/>
            <a:ext cx="4090625" cy="1606253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5AFE18D3-AD5E-28BB-5534-95B93C5AF4BA}"/>
              </a:ext>
            </a:extLst>
          </p:cNvPr>
          <p:cNvSpPr txBox="1"/>
          <p:nvPr/>
        </p:nvSpPr>
        <p:spPr>
          <a:xfrm>
            <a:off x="8533798" y="2920038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2025- 2028</a:t>
            </a:r>
            <a:b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4" name="Image 7">
            <a:extLst>
              <a:ext uri="{FF2B5EF4-FFF2-40B4-BE49-F238E27FC236}">
                <a16:creationId xmlns:a16="http://schemas.microsoft.com/office/drawing/2014/main" id="{342F41D2-51C9-1DB3-388D-044CFF37BC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275" y="1898420"/>
            <a:ext cx="954467" cy="677363"/>
          </a:xfrm>
          <a:prstGeom prst="rect">
            <a:avLst/>
          </a:prstGeom>
        </p:spPr>
      </p:pic>
      <p:pic>
        <p:nvPicPr>
          <p:cNvPr id="76" name="Image 13">
            <a:extLst>
              <a:ext uri="{FF2B5EF4-FFF2-40B4-BE49-F238E27FC236}">
                <a16:creationId xmlns:a16="http://schemas.microsoft.com/office/drawing/2014/main" id="{B77045A9-1D00-DB0D-0F08-DAABF18922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042" y="829158"/>
            <a:ext cx="1011270" cy="572756"/>
          </a:xfrm>
          <a:prstGeom prst="rect">
            <a:avLst/>
          </a:prstGeom>
        </p:spPr>
      </p:pic>
      <p:pic>
        <p:nvPicPr>
          <p:cNvPr id="78" name="Image 18">
            <a:extLst>
              <a:ext uri="{FF2B5EF4-FFF2-40B4-BE49-F238E27FC236}">
                <a16:creationId xmlns:a16="http://schemas.microsoft.com/office/drawing/2014/main" id="{CCA56E27-6929-96A0-C11A-A2AE4B4CAE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2927" y="1130828"/>
            <a:ext cx="1023620" cy="538227"/>
          </a:xfrm>
          <a:prstGeom prst="rect">
            <a:avLst/>
          </a:prstGeom>
        </p:spPr>
      </p:pic>
      <p:pic>
        <p:nvPicPr>
          <p:cNvPr id="80" name="Image 21">
            <a:extLst>
              <a:ext uri="{FF2B5EF4-FFF2-40B4-BE49-F238E27FC236}">
                <a16:creationId xmlns:a16="http://schemas.microsoft.com/office/drawing/2014/main" id="{29302CC2-8DDA-3040-41C9-247C3A553D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6851" y="633294"/>
            <a:ext cx="1426814" cy="366790"/>
          </a:xfrm>
          <a:prstGeom prst="rect">
            <a:avLst/>
          </a:prstGeom>
        </p:spPr>
      </p:pic>
      <p:pic>
        <p:nvPicPr>
          <p:cNvPr id="84" name="Image 23">
            <a:extLst>
              <a:ext uri="{FF2B5EF4-FFF2-40B4-BE49-F238E27FC236}">
                <a16:creationId xmlns:a16="http://schemas.microsoft.com/office/drawing/2014/main" id="{78608954-9FE8-0811-A4D3-52EE0C5CB28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16"/>
          <a:stretch/>
        </p:blipFill>
        <p:spPr>
          <a:xfrm>
            <a:off x="4132458" y="1608877"/>
            <a:ext cx="1452201" cy="939768"/>
          </a:xfrm>
          <a:prstGeom prst="rect">
            <a:avLst/>
          </a:prstGeom>
        </p:spPr>
      </p:pic>
      <p:pic>
        <p:nvPicPr>
          <p:cNvPr id="86" name="Image 30">
            <a:extLst>
              <a:ext uri="{FF2B5EF4-FFF2-40B4-BE49-F238E27FC236}">
                <a16:creationId xmlns:a16="http://schemas.microsoft.com/office/drawing/2014/main" id="{26E374EF-625E-6028-EC04-7A72317E881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510" y="1907494"/>
            <a:ext cx="943598" cy="506190"/>
          </a:xfrm>
          <a:prstGeom prst="rect">
            <a:avLst/>
          </a:prstGeom>
        </p:spPr>
      </p:pic>
      <p:pic>
        <p:nvPicPr>
          <p:cNvPr id="30" name="Picture 22">
            <a:extLst>
              <a:ext uri="{FF2B5EF4-FFF2-40B4-BE49-F238E27FC236}">
                <a16:creationId xmlns:a16="http://schemas.microsoft.com/office/drawing/2014/main" id="{932EA18C-EBF6-8721-4067-A4C3C3B88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45"/>
            <a:ext cx="13254086" cy="463122"/>
          </a:xfrm>
          <a:prstGeom prst="rect">
            <a:avLst/>
          </a:prstGeom>
        </p:spPr>
      </p:pic>
      <p:sp>
        <p:nvSpPr>
          <p:cNvPr id="33" name="TextBox 24">
            <a:extLst>
              <a:ext uri="{FF2B5EF4-FFF2-40B4-BE49-F238E27FC236}">
                <a16:creationId xmlns:a16="http://schemas.microsoft.com/office/drawing/2014/main" id="{E253FC13-E5F3-B6A7-2B4A-3F514D62CAF2}"/>
              </a:ext>
            </a:extLst>
          </p:cNvPr>
          <p:cNvSpPr txBox="1"/>
          <p:nvPr/>
        </p:nvSpPr>
        <p:spPr>
          <a:xfrm>
            <a:off x="907782" y="94568"/>
            <a:ext cx="119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CA8ED52F-0EB9-772A-89BB-BF162A78433D}"/>
              </a:ext>
            </a:extLst>
          </p:cNvPr>
          <p:cNvSpPr txBox="1"/>
          <p:nvPr/>
        </p:nvSpPr>
        <p:spPr>
          <a:xfrm>
            <a:off x="3135473" y="94568"/>
            <a:ext cx="153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 : WP1</a:t>
            </a:r>
          </a:p>
        </p:txBody>
      </p:sp>
      <p:sp>
        <p:nvSpPr>
          <p:cNvPr id="35" name="TextBox 24">
            <a:extLst>
              <a:ext uri="{FF2B5EF4-FFF2-40B4-BE49-F238E27FC236}">
                <a16:creationId xmlns:a16="http://schemas.microsoft.com/office/drawing/2014/main" id="{EDAA0390-3E59-9604-D3E4-BB08258D1571}"/>
              </a:ext>
            </a:extLst>
          </p:cNvPr>
          <p:cNvSpPr txBox="1"/>
          <p:nvPr/>
        </p:nvSpPr>
        <p:spPr>
          <a:xfrm>
            <a:off x="5418437" y="86727"/>
            <a:ext cx="259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Collimateur SFRT protons</a:t>
            </a:r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793FF234-1F3B-D060-321C-5D3B6B2E4C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1" y="-846"/>
            <a:ext cx="13183263" cy="108678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93420A8-4750-4120-C4AC-5346B9391AF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467" y="1028203"/>
            <a:ext cx="1346012" cy="673006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AE9CEA37-C711-086E-2B8F-0EB1520AD643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F5F0ABC-F4E2-144B-2396-577029693400}"/>
              </a:ext>
            </a:extLst>
          </p:cNvPr>
          <p:cNvSpPr txBox="1"/>
          <p:nvPr/>
        </p:nvSpPr>
        <p:spPr>
          <a:xfrm>
            <a:off x="4591088" y="4137019"/>
            <a:ext cx="632974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Dosimétrie UHDR à ARRONAX</a:t>
            </a: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 FLASH dans des modèles biologiques (cellule, ZFE, souris)</a:t>
            </a: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Etudes chimiques FLASH (ROS dans l’eau en fonction du débit de dose)</a:t>
            </a: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Clr>
                <a:srgbClr val="FB8005"/>
              </a:buClr>
              <a:buFont typeface="Wingdings" panose="05000000000000000000" pitchFamily="2" charset="2"/>
              <a:buChar char="q"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Modélisation de l’effet FLASH chimique (Geant-4 DNA)</a:t>
            </a:r>
          </a:p>
        </p:txBody>
      </p:sp>
      <p:sp>
        <p:nvSpPr>
          <p:cNvPr id="40" name="TextBox 59">
            <a:extLst>
              <a:ext uri="{FF2B5EF4-FFF2-40B4-BE49-F238E27FC236}">
                <a16:creationId xmlns:a16="http://schemas.microsoft.com/office/drawing/2014/main" id="{747474F2-E5FA-E51A-F05C-8C80FD90A050}"/>
              </a:ext>
            </a:extLst>
          </p:cNvPr>
          <p:cNvSpPr txBox="1"/>
          <p:nvPr/>
        </p:nvSpPr>
        <p:spPr>
          <a:xfrm>
            <a:off x="392581" y="2817481"/>
            <a:ext cx="1923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b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Pulseur ARRONAX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Expérience FLASH </a:t>
            </a:r>
          </a:p>
        </p:txBody>
      </p:sp>
      <p:sp>
        <p:nvSpPr>
          <p:cNvPr id="41" name="TextBox 69">
            <a:extLst>
              <a:ext uri="{FF2B5EF4-FFF2-40B4-BE49-F238E27FC236}">
                <a16:creationId xmlns:a16="http://schemas.microsoft.com/office/drawing/2014/main" id="{ED37194D-573F-22A8-63AD-99A1A89A0BEB}"/>
              </a:ext>
            </a:extLst>
          </p:cNvPr>
          <p:cNvSpPr txBox="1"/>
          <p:nvPr/>
        </p:nvSpPr>
        <p:spPr>
          <a:xfrm>
            <a:off x="5097007" y="2952186"/>
            <a:ext cx="1285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2020- 2024</a:t>
            </a:r>
            <a:b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FLASHMOD</a:t>
            </a:r>
          </a:p>
        </p:txBody>
      </p:sp>
      <p:pic>
        <p:nvPicPr>
          <p:cNvPr id="5" name="Image 13">
            <a:extLst>
              <a:ext uri="{FF2B5EF4-FFF2-40B4-BE49-F238E27FC236}">
                <a16:creationId xmlns:a16="http://schemas.microsoft.com/office/drawing/2014/main" id="{FC2485D1-7EB9-5258-5FB9-E170D9F2C4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154" y="1158047"/>
            <a:ext cx="1512238" cy="856491"/>
          </a:xfrm>
          <a:prstGeom prst="rect">
            <a:avLst/>
          </a:prstGeom>
        </p:spPr>
      </p:pic>
      <p:pic>
        <p:nvPicPr>
          <p:cNvPr id="8" name="Picture 2" descr="Institut National de la Santé et de la Recherche Médicale | Centre sciences">
            <a:extLst>
              <a:ext uri="{FF2B5EF4-FFF2-40B4-BE49-F238E27FC236}">
                <a16:creationId xmlns:a16="http://schemas.microsoft.com/office/drawing/2014/main" id="{26ABC726-F245-1034-BD9A-5B2CA698F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984" y="1446794"/>
            <a:ext cx="1251698" cy="6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28">
            <a:extLst>
              <a:ext uri="{FF2B5EF4-FFF2-40B4-BE49-F238E27FC236}">
                <a16:creationId xmlns:a16="http://schemas.microsoft.com/office/drawing/2014/main" id="{8D8EC95E-94F4-CFCA-2AE3-ED162562F3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132" y="644432"/>
            <a:ext cx="1129402" cy="564701"/>
          </a:xfrm>
          <a:prstGeom prst="rect">
            <a:avLst/>
          </a:prstGeom>
        </p:spPr>
      </p:pic>
      <p:pic>
        <p:nvPicPr>
          <p:cNvPr id="12" name="Picture 4" descr="Home">
            <a:extLst>
              <a:ext uri="{FF2B5EF4-FFF2-40B4-BE49-F238E27FC236}">
                <a16:creationId xmlns:a16="http://schemas.microsoft.com/office/drawing/2014/main" id="{3A3CF4F7-09E1-3869-CFC2-97539C47D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021" y="2250879"/>
            <a:ext cx="1159456" cy="31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21">
            <a:extLst>
              <a:ext uri="{FF2B5EF4-FFF2-40B4-BE49-F238E27FC236}">
                <a16:creationId xmlns:a16="http://schemas.microsoft.com/office/drawing/2014/main" id="{C58F104E-186D-BF0C-2585-0E99B4EB0B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7154" y="650095"/>
            <a:ext cx="1579139" cy="4059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3429424-D411-2577-C56E-DF641305B8B8}"/>
              </a:ext>
            </a:extLst>
          </p:cNvPr>
          <p:cNvSpPr/>
          <p:nvPr/>
        </p:nvSpPr>
        <p:spPr>
          <a:xfrm>
            <a:off x="60404" y="5694408"/>
            <a:ext cx="39721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>
              <a:solidFill>
                <a:srgbClr val="002060"/>
              </a:solidFill>
            </a:endParaRP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CONV :  </a:t>
            </a:r>
            <a:r>
              <a:rPr lang="en-US" sz="1400" b="1" baseline="-100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~</a:t>
            </a:r>
            <a:r>
              <a:rPr lang="en-US" sz="1400" b="1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b="1" noProof="0" dirty="0">
                <a:solidFill>
                  <a:srgbClr val="FFC000"/>
                </a:solidFill>
              </a:rPr>
              <a:t>0.1 Gy/s </a:t>
            </a:r>
            <a:endParaRPr lang="en-US" sz="1400" noProof="0" dirty="0">
              <a:solidFill>
                <a:srgbClr val="FFC000"/>
              </a:solidFill>
            </a:endParaRP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UHDR : </a:t>
            </a:r>
            <a:r>
              <a:rPr lang="en-US" sz="1400" noProof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Jusqu’à</a:t>
            </a: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noProof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plusieurs</a:t>
            </a: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cent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aines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</a:t>
            </a:r>
            <a:r>
              <a:rPr lang="en-US" sz="1400" noProof="0" dirty="0">
                <a:solidFill>
                  <a:srgbClr val="002060"/>
                </a:solidFill>
              </a:rPr>
              <a:t> </a:t>
            </a:r>
            <a:r>
              <a:rPr lang="en-US" sz="1400" b="1" noProof="0" dirty="0" err="1">
                <a:solidFill>
                  <a:srgbClr val="FFC000"/>
                </a:solidFill>
              </a:rPr>
              <a:t>kGy</a:t>
            </a:r>
            <a:r>
              <a:rPr lang="en-US" sz="1400" b="1" noProof="0" dirty="0">
                <a:solidFill>
                  <a:srgbClr val="FFC000"/>
                </a:solidFill>
              </a:rPr>
              <a:t>/s</a:t>
            </a:r>
            <a:r>
              <a:rPr lang="en-US" sz="1400" noProof="0" dirty="0">
                <a:solidFill>
                  <a:srgbClr val="FFC000"/>
                </a:solidFill>
              </a:rPr>
              <a:t> </a:t>
            </a: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400" dirty="0"/>
              <a:t>Taille de champs : ~</a:t>
            </a:r>
            <a:r>
              <a:rPr lang="en-US" sz="1400" dirty="0" err="1"/>
              <a:t>qques</a:t>
            </a:r>
            <a:r>
              <a:rPr lang="en-US" sz="1400" dirty="0"/>
              <a:t> mm à </a:t>
            </a:r>
            <a:r>
              <a:rPr lang="en-US" sz="1400" dirty="0" err="1"/>
              <a:t>qques</a:t>
            </a:r>
            <a:r>
              <a:rPr lang="en-US" sz="1400" dirty="0"/>
              <a:t> cm</a:t>
            </a:r>
            <a:endParaRPr lang="en-US" sz="1400" noProof="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400" noProof="0" dirty="0">
              <a:solidFill>
                <a:srgbClr val="002060"/>
              </a:solidFill>
            </a:endParaRP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C7C84876-D7BA-6DAA-A93F-A230C0B76DAD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C5AFC27B-3DAE-6FBF-A787-B1AC16E08D5F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14" name="TextBox 24">
            <a:extLst>
              <a:ext uri="{FF2B5EF4-FFF2-40B4-BE49-F238E27FC236}">
                <a16:creationId xmlns:a16="http://schemas.microsoft.com/office/drawing/2014/main" id="{AFC7E278-E03D-7EF7-CADB-738C845F056A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676A409B-E4E8-EC9A-9D2C-1CEA58D4C064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851588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BFCC6-4B1F-DC20-BED2-A511E8EB4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A1AAF96-3649-DDD8-F1DA-951251248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"/>
            <a:ext cx="13254086" cy="1170325"/>
          </a:xfrm>
          <a:prstGeom prst="rect">
            <a:avLst/>
          </a:prstGeom>
        </p:spPr>
      </p:pic>
      <p:sp>
        <p:nvSpPr>
          <p:cNvPr id="19" name="TextBox 95">
            <a:extLst>
              <a:ext uri="{FF2B5EF4-FFF2-40B4-BE49-F238E27FC236}">
                <a16:creationId xmlns:a16="http://schemas.microsoft.com/office/drawing/2014/main" id="{1FC5A418-B4AF-AF20-054B-5EC8670C2390}"/>
              </a:ext>
            </a:extLst>
          </p:cNvPr>
          <p:cNvSpPr txBox="1"/>
          <p:nvPr/>
        </p:nvSpPr>
        <p:spPr>
          <a:xfrm>
            <a:off x="269368" y="1798636"/>
            <a:ext cx="6183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Caractériser l’impact de FLASH/SFRT sur T-</a:t>
            </a:r>
            <a:r>
              <a:rPr lang="fr-FR" sz="1600" dirty="0" err="1"/>
              <a:t>cell</a:t>
            </a:r>
            <a:endParaRPr lang="fr-FR" sz="1600" dirty="0"/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endParaRPr lang="fr-FR" sz="1600" dirty="0"/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Liens tumeurs/T-Cell après irradiation FLASH/SFRT</a:t>
            </a:r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endParaRPr lang="fr-FR" sz="1600" dirty="0"/>
          </a:p>
          <a:p>
            <a:pPr marL="285750" indent="-285750">
              <a:buClr>
                <a:srgbClr val="FC7404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Modèles mathématiques avec données biologiques </a:t>
            </a:r>
            <a:br>
              <a:rPr lang="fr-FR" sz="1600" dirty="0"/>
            </a:br>
            <a:r>
              <a:rPr lang="fr-FR" sz="1600" dirty="0"/>
              <a:t>pour optimiser FLASH/SFRT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2AB6EE-13A6-3FF6-A658-3782D2BB470C}"/>
              </a:ext>
            </a:extLst>
          </p:cNvPr>
          <p:cNvSpPr txBox="1"/>
          <p:nvPr/>
        </p:nvSpPr>
        <p:spPr>
          <a:xfrm>
            <a:off x="193891" y="1347049"/>
            <a:ext cx="2225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EA88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Objectifs du projet </a:t>
            </a:r>
          </a:p>
        </p:txBody>
      </p:sp>
      <p:sp>
        <p:nvSpPr>
          <p:cNvPr id="22" name="Text 0">
            <a:extLst>
              <a:ext uri="{FF2B5EF4-FFF2-40B4-BE49-F238E27FC236}">
                <a16:creationId xmlns:a16="http://schemas.microsoft.com/office/drawing/2014/main" id="{667D6E69-E92D-BD4C-B25F-0C43D50EC227}"/>
              </a:ext>
            </a:extLst>
          </p:cNvPr>
          <p:cNvSpPr/>
          <p:nvPr/>
        </p:nvSpPr>
        <p:spPr>
          <a:xfrm>
            <a:off x="438912" y="699308"/>
            <a:ext cx="130576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US" sz="2400" b="1" dirty="0" err="1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IRTCell</a:t>
            </a:r>
            <a:r>
              <a:rPr lang="en-US" sz="2400" b="1" dirty="0">
                <a:solidFill>
                  <a:srgbClr val="8A14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: T-cell responses to FLASH and spatially fractioned radiotherapy</a:t>
            </a:r>
            <a:endParaRPr lang="en-US" sz="2400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843C241-A405-43BA-9609-25E1344AF9D8}"/>
              </a:ext>
            </a:extLst>
          </p:cNvPr>
          <p:cNvSpPr txBox="1"/>
          <p:nvPr/>
        </p:nvSpPr>
        <p:spPr>
          <a:xfrm>
            <a:off x="1183316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D351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A501AEE5-D467-4BB9-A63C-ACC29E658730}"/>
              </a:ext>
            </a:extLst>
          </p:cNvPr>
          <p:cNvSpPr/>
          <p:nvPr/>
        </p:nvSpPr>
        <p:spPr>
          <a:xfrm flipV="1">
            <a:off x="542925" y="1263269"/>
            <a:ext cx="9877425" cy="0"/>
          </a:xfrm>
          <a:prstGeom prst="line">
            <a:avLst/>
          </a:prstGeom>
          <a:noFill/>
          <a:ln w="19050">
            <a:solidFill>
              <a:srgbClr val="E07020"/>
            </a:solidFill>
            <a:prstDash val="solid"/>
          </a:ln>
        </p:spPr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C996D2CA-2009-B722-B270-39275946ACC2}"/>
              </a:ext>
            </a:extLst>
          </p:cNvPr>
          <p:cNvSpPr txBox="1"/>
          <p:nvPr/>
        </p:nvSpPr>
        <p:spPr>
          <a:xfrm>
            <a:off x="3946753" y="83138"/>
            <a:ext cx="88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IRTCell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7D6E527A-B999-F59E-62DF-7848CF1764BE}"/>
              </a:ext>
            </a:extLst>
          </p:cNvPr>
          <p:cNvSpPr txBox="1"/>
          <p:nvPr/>
        </p:nvSpPr>
        <p:spPr>
          <a:xfrm>
            <a:off x="6792927" y="80990"/>
            <a:ext cx="138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err="1"/>
              <a:t>IRTCell</a:t>
            </a:r>
            <a:r>
              <a:rPr lang="fr-FR" dirty="0"/>
              <a:t> WP1 </a:t>
            </a: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E2DEBC9B-8308-B4F2-7019-FF69BBACF959}"/>
              </a:ext>
            </a:extLst>
          </p:cNvPr>
          <p:cNvSpPr txBox="1"/>
          <p:nvPr/>
        </p:nvSpPr>
        <p:spPr>
          <a:xfrm>
            <a:off x="10105612" y="10545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80338BDA-C9AD-79BC-0146-B20FCCED32AE}"/>
              </a:ext>
            </a:extLst>
          </p:cNvPr>
          <p:cNvSpPr txBox="1"/>
          <p:nvPr/>
        </p:nvSpPr>
        <p:spPr>
          <a:xfrm>
            <a:off x="907782" y="94568"/>
            <a:ext cx="103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425209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6607</TotalTime>
  <Words>2329</Words>
  <Application>Microsoft Office PowerPoint</Application>
  <PresentationFormat>Widescreen</PresentationFormat>
  <Paragraphs>649</Paragraphs>
  <Slides>40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Calibri Light</vt:lpstr>
      <vt:lpstr>Cambria</vt:lpstr>
      <vt:lpstr>Cambria Math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alexandre subercaze</dc:creator>
  <cp:lastModifiedBy>alexandre subercaze</cp:lastModifiedBy>
  <cp:revision>205</cp:revision>
  <dcterms:created xsi:type="dcterms:W3CDTF">2026-06-15T09:30:30Z</dcterms:created>
  <dcterms:modified xsi:type="dcterms:W3CDTF">2026-06-28T16:30:49Z</dcterms:modified>
</cp:coreProperties>
</file>