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2" r:id="rId5"/>
    <p:sldId id="305" r:id="rId6"/>
    <p:sldId id="322" r:id="rId7"/>
    <p:sldId id="320" r:id="rId8"/>
    <p:sldId id="298" r:id="rId9"/>
    <p:sldId id="299" r:id="rId10"/>
    <p:sldId id="291" r:id="rId11"/>
    <p:sldId id="292" r:id="rId12"/>
    <p:sldId id="293" r:id="rId13"/>
    <p:sldId id="294" r:id="rId14"/>
    <p:sldId id="266" r:id="rId15"/>
    <p:sldId id="280" r:id="rId16"/>
    <p:sldId id="321" r:id="rId17"/>
    <p:sldId id="259" r:id="rId18"/>
    <p:sldId id="286" r:id="rId19"/>
    <p:sldId id="287" r:id="rId20"/>
    <p:sldId id="269" r:id="rId21"/>
    <p:sldId id="270" r:id="rId22"/>
    <p:sldId id="271" r:id="rId23"/>
    <p:sldId id="272" r:id="rId24"/>
    <p:sldId id="307" r:id="rId25"/>
    <p:sldId id="308" r:id="rId26"/>
    <p:sldId id="310" r:id="rId27"/>
    <p:sldId id="302" r:id="rId28"/>
    <p:sldId id="315" r:id="rId29"/>
    <p:sldId id="301" r:id="rId30"/>
    <p:sldId id="319" r:id="rId31"/>
    <p:sldId id="261" r:id="rId32"/>
    <p:sldId id="303" r:id="rId33"/>
    <p:sldId id="304" r:id="rId34"/>
    <p:sldId id="318" r:id="rId35"/>
    <p:sldId id="306" r:id="rId36"/>
    <p:sldId id="312" r:id="rId3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717E"/>
    <a:srgbClr val="8B008B"/>
    <a:srgbClr val="7061CE"/>
    <a:srgbClr val="0000FF"/>
    <a:srgbClr val="FF8C00"/>
    <a:srgbClr val="F3B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18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91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7EB37-1035-883F-2680-FB436FF98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E4332F-39D8-AE92-BDEE-EF6A0D4723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AF35B6-4BCA-085C-583B-42BA1F9B2A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E7F72-66F4-9F55-15DD-67DF1D4AC1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33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B502F-5A1D-14A1-CB5F-80F13750D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0B9202-5366-0F6A-2F67-14C6AEA23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AE56E6-EEA3-83E6-38DA-4A818207E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FA2D7-8D94-BADF-803E-DF64F3357D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80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461CF-AB18-4B2E-093A-90C4C5E7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5EF60E-B18E-901C-9EC2-01E12AF9E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F27570-ACC3-336C-0F89-7DB3DB7E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21CD4-AA05-8BBC-E84B-D223AEC068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313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B96B5-A8F8-5BEB-6D77-60BDBBC16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09F25A-56F2-5317-ECA3-72922544A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98F6E6-17E3-47D2-2E9D-351C4516B8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9E354-D382-A2B5-39EB-CBD89EF463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67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CF1C4-6F22-28A7-9797-67C33FE5C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A4B567-44FF-8C3E-1EB0-C282AE0DA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1DD3E4-98B4-EEB2-7255-B72622920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F3D5B-79C2-160C-E26C-DC6D6DE91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74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B3B1-282C-8F76-45E6-D0C45ED93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8171B-FDA3-4628-59B1-B758B8351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59097F-91E8-B6C9-19F4-41CA9BC2D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3C637-1CBE-C9E3-B462-1F262D3C8F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006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92E41-22A5-32E6-AB77-D89E451F0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0DA40E-D05B-2FC5-6D57-E7936E0B2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7E7C6-778F-A448-5FB0-702F1E8D6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0DA22-CC3E-CEF1-EA2F-494F56F558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43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07/relationships/media" Target="../media/media2.mp4"/><Relationship Id="rId7" Type="http://schemas.openxmlformats.org/officeDocument/2006/relationships/image" Target="../media/image7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microsoft.com/office/2007/relationships/media" Target="../media/media4.mp4"/><Relationship Id="rId7" Type="http://schemas.openxmlformats.org/officeDocument/2006/relationships/image" Target="../media/image7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4.mp4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658367" y="868680"/>
            <a:ext cx="10059790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Hypoxia-induced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radioresistance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and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cell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state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dynamics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: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Experimental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analysis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,</a:t>
            </a:r>
            <a:r>
              <a:rPr lang="zh-CN" alt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compartmental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modeling, and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density</a:t>
            </a:r>
            <a:r>
              <a:rPr lang="fr-FR" sz="28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sz="2800" b="1" dirty="0" err="1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dependence</a:t>
            </a:r>
            <a:endParaRPr lang="en-US" sz="2800" b="1" dirty="0">
              <a:solidFill>
                <a:srgbClr val="17324D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70560" y="3081528"/>
            <a:ext cx="6035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dirty="0" err="1">
                <a:latin typeface="Arial"/>
              </a:rPr>
              <a:t>Supervised</a:t>
            </a:r>
            <a:r>
              <a:rPr lang="fr-FR" dirty="0">
                <a:latin typeface="Arial"/>
              </a:rPr>
              <a:t> by Mathilde Badoual</a:t>
            </a:r>
            <a:r>
              <a:rPr lang="zh-CN" altLang="fr-FR" dirty="0">
                <a:latin typeface="Arial"/>
              </a:rPr>
              <a:t> </a:t>
            </a:r>
            <a:r>
              <a:rPr lang="fr-FR" altLang="zh-CN" dirty="0">
                <a:latin typeface="Arial"/>
              </a:rPr>
              <a:t>and</a:t>
            </a:r>
            <a:r>
              <a:rPr lang="zh-CN" altLang="fr-FR" dirty="0">
                <a:latin typeface="Arial"/>
              </a:rPr>
              <a:t> </a:t>
            </a:r>
            <a:r>
              <a:rPr lang="fr-FR" altLang="zh-CN" dirty="0">
                <a:latin typeface="Arial"/>
              </a:rPr>
              <a:t>Angélique Stéphanou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13232" y="5486400"/>
            <a:ext cx="36576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Botao Dai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IJCLab / TIMC</a:t>
            </a:r>
          </a:p>
          <a:p>
            <a:pPr marL="0" indent="0">
              <a:buNone/>
            </a:pPr>
            <a:r>
              <a:rPr lang="fr-FR" altLang="zh-CN" sz="16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01</a:t>
            </a:r>
            <a:r>
              <a:rPr lang="en-US" sz="16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/0</a:t>
            </a:r>
            <a:r>
              <a:rPr lang="fr-FR" altLang="zh-CN" sz="16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7</a:t>
            </a:r>
            <a:r>
              <a:rPr lang="en-US" sz="16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/2026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8A66F73-A907-57AD-F419-76C2E0B43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002" y="4145039"/>
            <a:ext cx="1979208" cy="14328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D148400-480F-4D54-8175-29F6DC312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140709"/>
            <a:ext cx="1434505" cy="143450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066EFE8-4AA0-F5B2-2130-6A04FBA39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4873" y="4048200"/>
            <a:ext cx="1432800" cy="1432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FD362A-E17D-62F5-7B1B-33065EDD2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0502" y="4381711"/>
            <a:ext cx="17399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8A48981E-749E-D83C-7C06-22666E1B6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448" y="2139696"/>
            <a:ext cx="6961327" cy="3884268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2500" b="1" dirty="0">
                <a:solidFill>
                  <a:srgbClr val="1C3450"/>
                </a:solidFill>
              </a:rPr>
              <a:t>Results – 15 Gy </a:t>
            </a:r>
            <a:r>
              <a:rPr sz="2500" b="1" dirty="0" err="1">
                <a:solidFill>
                  <a:srgbClr val="1C3450"/>
                </a:solidFill>
              </a:rPr>
              <a:t>normoxia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00" b="0" dirty="0">
                <a:solidFill>
                  <a:srgbClr val="5A6A7D"/>
                </a:solidFill>
              </a:rPr>
              <a:t>Truncated view to highlight proliferation differences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9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6537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005840" y="1847088"/>
            <a:ext cx="3593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sz="1800" b="0" dirty="0">
                <a:solidFill>
                  <a:srgbClr val="1C3450"/>
                </a:solidFill>
              </a:rPr>
              <a:t>Six curves = six initial densities</a:t>
            </a:r>
            <a:endParaRPr lang="en-US" dirty="0"/>
          </a:p>
        </p:txBody>
      </p:sp>
      <p:sp>
        <p:nvSpPr>
          <p:cNvPr id="23" name="density_key_title">
            <a:extLst>
              <a:ext uri="{FF2B5EF4-FFF2-40B4-BE49-F238E27FC236}">
                <a16:creationId xmlns:a16="http://schemas.microsoft.com/office/drawing/2014/main" id="{C0E65131-F1FE-93A3-F4EE-25F32EDF5E64}"/>
              </a:ext>
            </a:extLst>
          </p:cNvPr>
          <p:cNvSpPr txBox="1"/>
          <p:nvPr/>
        </p:nvSpPr>
        <p:spPr>
          <a:xfrm>
            <a:off x="246958" y="2786324"/>
            <a:ext cx="435247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>
                <a:solidFill>
                  <a:srgbClr val="1C3450"/>
                </a:solidFill>
              </a:rPr>
              <a:t>Different colors = different wells / initial densities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6E65BC5-7F43-163F-CFC6-7DE7C33DE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274624"/>
            <a:ext cx="3718748" cy="2789061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BEBFD1B-265D-8B5F-8BE3-5A4FD2ED0F2E}"/>
              </a:ext>
            </a:extLst>
          </p:cNvPr>
          <p:cNvCxnSpPr>
            <a:cxnSpLocks/>
          </p:cNvCxnSpPr>
          <p:nvPr/>
        </p:nvCxnSpPr>
        <p:spPr>
          <a:xfrm flipV="1">
            <a:off x="5514045" y="5650028"/>
            <a:ext cx="0" cy="673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20BD3053-D45D-402F-CCD7-F24218408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640" y="2404873"/>
            <a:ext cx="6955880" cy="38527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DC9BD9A-3DEB-CCC1-429E-867EDE043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952" y="2322577"/>
            <a:ext cx="6955880" cy="3852798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2500" b="1">
                <a:solidFill>
                  <a:srgbClr val="1C3450"/>
                </a:solidFill>
              </a:rPr>
              <a:t>Results – 15 Gy normoxia vs hypoxia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00" b="0">
                <a:solidFill>
                  <a:srgbClr val="5A6A7D"/>
                </a:solidFill>
              </a:rPr>
              <a:t>Oxygen condition changes the apparent regrowth dynamics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10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6537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005840" y="1847088"/>
            <a:ext cx="3593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sz="1800" b="0">
                <a:solidFill>
                  <a:srgbClr val="1C3450"/>
                </a:solidFill>
              </a:rPr>
              <a:t>Triangles = hypoxia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3232" y="224028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05840" y="2221992"/>
            <a:ext cx="4324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sz="1800" b="0">
                <a:solidFill>
                  <a:srgbClr val="1C3450"/>
                </a:solidFill>
              </a:rPr>
              <a:t>Hypoxia restarts faster after irradiation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347980" y="2724912"/>
            <a:ext cx="3703320" cy="1938528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C9D3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8016" tIns="91440" rIns="109728" bIns="73152" rtlCol="0" anchor="ctr"/>
          <a:lstStyle/>
          <a:p>
            <a:pPr algn="l"/>
            <a:r>
              <a:rPr sz="1100" b="1" dirty="0">
                <a:solidFill>
                  <a:srgbClr val="2E6E9E"/>
                </a:solidFill>
              </a:rPr>
              <a:t>Interpretation</a:t>
            </a:r>
          </a:p>
          <a:p>
            <a:r>
              <a:rPr sz="1000" dirty="0">
                <a:solidFill>
                  <a:srgbClr val="1C3450"/>
                </a:solidFill>
              </a:rPr>
              <a:t>•  At the beginning, the hypoxia curves have fewer cells.</a:t>
            </a:r>
          </a:p>
          <a:p>
            <a:r>
              <a:rPr sz="1000" dirty="0">
                <a:solidFill>
                  <a:srgbClr val="1C3450"/>
                </a:solidFill>
              </a:rPr>
              <a:t>•  This may reflect slower proliferation or more cell death before irradiation;</a:t>
            </a:r>
          </a:p>
          <a:p>
            <a:r>
              <a:rPr sz="1000" dirty="0">
                <a:solidFill>
                  <a:srgbClr val="1C3450"/>
                </a:solidFill>
              </a:rPr>
              <a:t>•  After irradiation, the hypoxia curves recover faster, supporting a hypoxia-associated </a:t>
            </a:r>
            <a:r>
              <a:rPr sz="1000" dirty="0" err="1">
                <a:solidFill>
                  <a:srgbClr val="1C3450"/>
                </a:solidFill>
              </a:rPr>
              <a:t>radioresistance</a:t>
            </a:r>
            <a:r>
              <a:rPr sz="1000" dirty="0">
                <a:solidFill>
                  <a:srgbClr val="1C3450"/>
                </a:solidFill>
              </a:rPr>
              <a:t> effect.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60A24B0-9DB0-DF66-D009-C726793C9B6E}"/>
              </a:ext>
            </a:extLst>
          </p:cNvPr>
          <p:cNvCxnSpPr>
            <a:cxnSpLocks/>
          </p:cNvCxnSpPr>
          <p:nvPr/>
        </p:nvCxnSpPr>
        <p:spPr>
          <a:xfrm flipV="1">
            <a:off x="5140820" y="5838825"/>
            <a:ext cx="0" cy="673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D987B56-4202-5D6F-CC58-3E7A87CCD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617" y="2142583"/>
            <a:ext cx="7772400" cy="3896475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2500" b="1" dirty="0">
                <a:solidFill>
                  <a:srgbClr val="1C3450"/>
                </a:solidFill>
              </a:rPr>
              <a:t>Results – 15 Gy </a:t>
            </a:r>
            <a:r>
              <a:rPr lang="fr-FR" altLang="zh-CN" sz="2500" b="1" dirty="0">
                <a:solidFill>
                  <a:srgbClr val="1C3450"/>
                </a:solidFill>
              </a:rPr>
              <a:t>3</a:t>
            </a:r>
            <a:r>
              <a:rPr lang="fr-FR" sz="2500" b="1" dirty="0">
                <a:solidFill>
                  <a:srgbClr val="1C3450"/>
                </a:solidFill>
              </a:rPr>
              <a:t> </a:t>
            </a:r>
            <a:r>
              <a:rPr lang="fr-FR" sz="2500" b="1" dirty="0" err="1">
                <a:solidFill>
                  <a:srgbClr val="1C3450"/>
                </a:solidFill>
              </a:rPr>
              <a:t>experiments</a:t>
            </a:r>
            <a:r>
              <a:rPr lang="fr-FR" sz="2500" b="1" dirty="0">
                <a:solidFill>
                  <a:srgbClr val="1C3450"/>
                </a:solidFill>
              </a:rPr>
              <a:t> full time course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00" b="0">
                <a:solidFill>
                  <a:srgbClr val="5A6A7D"/>
                </a:solidFill>
              </a:rPr>
              <a:t>Late-time maximum and limits of cell counting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11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6537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713232" y="224028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05840" y="2221992"/>
            <a:ext cx="4324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sz="1800" b="0" dirty="0">
                <a:solidFill>
                  <a:srgbClr val="1C3450"/>
                </a:solidFill>
              </a:rPr>
              <a:t>Colors identify the wells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932480" y="1822544"/>
            <a:ext cx="4343400" cy="3108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dirty="0">
                <a:solidFill>
                  <a:srgbClr val="1C3450"/>
                </a:solidFill>
              </a:rPr>
              <a:t>Six wells = six initial densities</a:t>
            </a: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BF3C4F81-F613-09CF-6464-034505E8BE6E}"/>
              </a:ext>
            </a:extLst>
          </p:cNvPr>
          <p:cNvSpPr/>
          <p:nvPr/>
        </p:nvSpPr>
        <p:spPr>
          <a:xfrm>
            <a:off x="1005840" y="2613498"/>
            <a:ext cx="3920578" cy="59604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endParaRPr lang="en-US" dirty="0"/>
          </a:p>
        </p:txBody>
      </p:sp>
      <p:sp>
        <p:nvSpPr>
          <p:cNvPr id="25" name="density_key_title">
            <a:extLst>
              <a:ext uri="{FF2B5EF4-FFF2-40B4-BE49-F238E27FC236}">
                <a16:creationId xmlns:a16="http://schemas.microsoft.com/office/drawing/2014/main" id="{5B0597FC-61AB-EF70-DBC5-F7CE0FC8B8D7}"/>
              </a:ext>
            </a:extLst>
          </p:cNvPr>
          <p:cNvSpPr txBox="1"/>
          <p:nvPr/>
        </p:nvSpPr>
        <p:spPr>
          <a:xfrm>
            <a:off x="932480" y="2800069"/>
            <a:ext cx="3118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>
                <a:solidFill>
                  <a:srgbClr val="1C3450"/>
                </a:solidFill>
              </a:rPr>
              <a:t>Different colors = different wells / initial densities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5108B8D-47D5-00E4-A96F-40EF935E4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38" y="3323289"/>
            <a:ext cx="3614163" cy="27106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2500" b="1" dirty="0">
                <a:solidFill>
                  <a:srgbClr val="1C3450"/>
                </a:solidFill>
              </a:rPr>
              <a:t>Results – 20 Gy </a:t>
            </a:r>
            <a:r>
              <a:rPr lang="fr-FR" altLang="zh-CN" sz="2500" b="1" dirty="0">
                <a:solidFill>
                  <a:srgbClr val="1C3450"/>
                </a:solidFill>
              </a:rPr>
              <a:t>3</a:t>
            </a:r>
            <a:r>
              <a:rPr lang="fr-FR" sz="2500" b="1" dirty="0">
                <a:solidFill>
                  <a:srgbClr val="1C3450"/>
                </a:solidFill>
              </a:rPr>
              <a:t> </a:t>
            </a:r>
            <a:r>
              <a:rPr lang="fr-FR" sz="2500" b="1" dirty="0" err="1">
                <a:solidFill>
                  <a:srgbClr val="1C3450"/>
                </a:solidFill>
              </a:rPr>
              <a:t>experiments</a:t>
            </a:r>
            <a:r>
              <a:rPr lang="fr-FR" sz="2500" b="1" dirty="0">
                <a:solidFill>
                  <a:srgbClr val="1C3450"/>
                </a:solidFill>
              </a:rPr>
              <a:t> full time course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00" b="0">
                <a:solidFill>
                  <a:srgbClr val="5A6A7D"/>
                </a:solidFill>
              </a:rPr>
              <a:t>Full response at the highest dose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12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52093E3-F4D5-90CC-B46D-2C54A6340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24" y="1581913"/>
            <a:ext cx="9559570" cy="47823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73A57837-1C6C-4A8E-414C-1E6DB3569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332" y="1581912"/>
            <a:ext cx="9678231" cy="485191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2500" b="1" dirty="0">
                <a:solidFill>
                  <a:srgbClr val="1C3450"/>
                </a:solidFill>
              </a:rPr>
              <a:t>Results – 10 Gy </a:t>
            </a:r>
            <a:r>
              <a:rPr lang="fr-FR" altLang="zh-CN" sz="2500" b="1" dirty="0">
                <a:solidFill>
                  <a:srgbClr val="1C3450"/>
                </a:solidFill>
              </a:rPr>
              <a:t>3</a:t>
            </a:r>
            <a:r>
              <a:rPr lang="fr-FR" sz="2500" b="1" dirty="0">
                <a:solidFill>
                  <a:srgbClr val="1C3450"/>
                </a:solidFill>
              </a:rPr>
              <a:t> </a:t>
            </a:r>
            <a:r>
              <a:rPr lang="fr-FR" sz="2500" b="1" dirty="0" err="1">
                <a:solidFill>
                  <a:srgbClr val="1C3450"/>
                </a:solidFill>
              </a:rPr>
              <a:t>experiments</a:t>
            </a:r>
            <a:r>
              <a:rPr lang="fr-FR" sz="2500" b="1" dirty="0">
                <a:solidFill>
                  <a:srgbClr val="1C3450"/>
                </a:solidFill>
              </a:rPr>
              <a:t> </a:t>
            </a:r>
            <a:r>
              <a:rPr sz="2500" b="1" dirty="0">
                <a:solidFill>
                  <a:srgbClr val="1C3450"/>
                </a:solidFill>
              </a:rPr>
              <a:t>full time course</a:t>
            </a:r>
            <a:endParaRPr lang="en-US" sz="2500" b="1" dirty="0">
              <a:solidFill>
                <a:srgbClr val="1C345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00" b="0">
                <a:solidFill>
                  <a:srgbClr val="5A6A7D"/>
                </a:solidFill>
              </a:rPr>
              <a:t>Lower dose response for comparison with 15 Gy and 20 Gy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13</a:t>
            </a:r>
            <a:endParaRPr sz="900">
              <a:solidFill>
                <a:srgbClr val="5A6A7D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150" b="1">
                <a:solidFill>
                  <a:srgbClr val="2E6E9E"/>
                </a:solidFill>
                <a:latin typeface="Arial"/>
              </a:rPr>
              <a:t>Section 4/5 · Modeling results</a:t>
            </a:r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r>
              <a:rPr sz="3100" b="1" dirty="0">
                <a:solidFill>
                  <a:srgbClr val="17324D"/>
                </a:solidFill>
                <a:latin typeface="Arial"/>
              </a:rPr>
              <a:t>Model fitting – 0 Gy control</a:t>
            </a:r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1550" b="0">
                <a:solidFill>
                  <a:srgbClr val="5A6A7D"/>
                </a:solidFill>
                <a:latin typeface="Arial"/>
              </a:rPr>
              <a:t>Estimate the basal proliferation parameter k0</a:t>
            </a:r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14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3232" y="1664208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700" b="1">
                <a:solidFill>
                  <a:srgbClr val="2E6E9E"/>
                </a:solidFill>
                <a:latin typeface="Arial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1664208"/>
            <a:ext cx="624151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600" dirty="0" err="1"/>
              <a:t>Proliferation</a:t>
            </a:r>
            <a:r>
              <a:rPr lang="fr-FR" sz="1600" dirty="0"/>
              <a:t> rate </a:t>
            </a:r>
            <a:r>
              <a:rPr lang="fr-FR" sz="1600" dirty="0" err="1"/>
              <a:t>was</a:t>
            </a:r>
            <a:r>
              <a:rPr lang="fr-FR" sz="1600" dirty="0"/>
              <a:t> </a:t>
            </a:r>
            <a:r>
              <a:rPr lang="fr-FR" sz="1600" dirty="0" err="1"/>
              <a:t>similar</a:t>
            </a:r>
            <a:r>
              <a:rPr lang="fr-FR" sz="1600" dirty="0"/>
              <a:t> for </a:t>
            </a:r>
            <a:r>
              <a:rPr lang="fr-FR" sz="1600" dirty="0" err="1"/>
              <a:t>cells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</a:t>
            </a:r>
            <a:r>
              <a:rPr lang="fr-FR" sz="1600" dirty="0" err="1"/>
              <a:t>different</a:t>
            </a:r>
            <a:r>
              <a:rPr lang="fr-FR" sz="1600" dirty="0"/>
              <a:t> initial </a:t>
            </a:r>
            <a:r>
              <a:rPr lang="fr-FR" sz="1600" dirty="0" err="1"/>
              <a:t>densities</a:t>
            </a:r>
            <a:endParaRPr sz="1600" b="0" dirty="0">
              <a:solidFill>
                <a:srgbClr val="232323"/>
              </a:solidFill>
              <a:latin typeface="Arial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306ACF4-D402-C10F-E711-7FEC1F3E56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163" b="1"/>
          <a:stretch>
            <a:fillRect/>
          </a:stretch>
        </p:blipFill>
        <p:spPr>
          <a:xfrm>
            <a:off x="1824378" y="2221998"/>
            <a:ext cx="8558484" cy="3986771"/>
          </a:xfrm>
          <a:prstGeom prst="rect">
            <a:avLst/>
          </a:prstGeom>
        </p:spPr>
      </p:pic>
      <p:sp>
        <p:nvSpPr>
          <p:cNvPr id="22" name="TextBox 14">
            <a:extLst>
              <a:ext uri="{FF2B5EF4-FFF2-40B4-BE49-F238E27FC236}">
                <a16:creationId xmlns:a16="http://schemas.microsoft.com/office/drawing/2014/main" id="{1BEF66FF-3F83-ABD6-1C97-E64ED4534A85}"/>
              </a:ext>
            </a:extLst>
          </p:cNvPr>
          <p:cNvSpPr txBox="1"/>
          <p:nvPr/>
        </p:nvSpPr>
        <p:spPr>
          <a:xfrm>
            <a:off x="4391770" y="2074355"/>
            <a:ext cx="420624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altLang="zh-CN" dirty="0"/>
              <a:t>C</a:t>
            </a:r>
            <a:r>
              <a:rPr lang="en-US" dirty="0"/>
              <a:t>ell proliferation rate versus time</a:t>
            </a:r>
            <a:r>
              <a:rPr lang="fr-FR" sz="1600" dirty="0"/>
              <a:t> </a:t>
            </a:r>
            <a:endParaRPr sz="1600" b="0" dirty="0">
              <a:solidFill>
                <a:srgbClr val="232323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9878F-8B31-6A98-1AFC-2AD1FD19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7A210DA-4493-CFD3-E715-99E883E3F194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323B8A2-EF2D-23FE-1AE9-3068F9141CFA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2823B7E-3237-BFB3-B463-C1945A50A35C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74D2227-79DD-DC86-2EA0-BCE2DB887BA0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6215D3D-18ED-DFD7-7A93-8D7E251BBBE7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7E6E8EA-59C2-12E2-F798-9E944BF7C68B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150" b="1">
                <a:solidFill>
                  <a:srgbClr val="2E6E9E"/>
                </a:solidFill>
                <a:latin typeface="Arial"/>
              </a:rPr>
              <a:t>Section 4/5 · Modeling results</a:t>
            </a: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86A1F56-49CB-15F2-D26E-363732B6E68C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4FC0FDE-6CC0-A61D-19B4-05E4CEDB2427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r>
              <a:rPr sz="3100" b="1">
                <a:solidFill>
                  <a:srgbClr val="17324D"/>
                </a:solidFill>
                <a:latin typeface="Arial"/>
              </a:rPr>
              <a:t>Model fitting – 0 Gy control</a:t>
            </a: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1E9B3DC-877A-8E4A-50A3-9C572C52CE60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1550" b="0">
                <a:solidFill>
                  <a:srgbClr val="5A6A7D"/>
                </a:solidFill>
                <a:latin typeface="Arial"/>
              </a:rPr>
              <a:t>Estimate the basal proliferation parameter k0</a:t>
            </a: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53FB71B-3004-B20F-3AFF-EBB09711B594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1F55BF5-CDC0-89B8-F28F-2DCCF061D57C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15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12ABE6-0ACA-B041-BC55-9A968FFC5A64}"/>
              </a:ext>
            </a:extLst>
          </p:cNvPr>
          <p:cNvSpPr txBox="1"/>
          <p:nvPr/>
        </p:nvSpPr>
        <p:spPr>
          <a:xfrm>
            <a:off x="658368" y="1687068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700" b="1">
                <a:solidFill>
                  <a:srgbClr val="2E6E9E"/>
                </a:solidFill>
                <a:latin typeface="Arial"/>
              </a:rPr>
              <a:t>•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FFB124-C068-20CC-420C-9308F72AAA2C}"/>
              </a:ext>
            </a:extLst>
          </p:cNvPr>
          <p:cNvSpPr txBox="1"/>
          <p:nvPr/>
        </p:nvSpPr>
        <p:spPr>
          <a:xfrm>
            <a:off x="950976" y="1687068"/>
            <a:ext cx="42062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0">
                <a:solidFill>
                  <a:srgbClr val="232323"/>
                </a:solidFill>
                <a:latin typeface="Arial"/>
              </a:rPr>
              <a:t>Estimate k0: normal proliferation rate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F36914-A59E-75D5-11B8-45FCDF2D4339}"/>
              </a:ext>
            </a:extLst>
          </p:cNvPr>
          <p:cNvSpPr txBox="1"/>
          <p:nvPr/>
        </p:nvSpPr>
        <p:spPr>
          <a:xfrm>
            <a:off x="658368" y="2144268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700" b="1">
                <a:solidFill>
                  <a:srgbClr val="2E6E9E"/>
                </a:solidFill>
                <a:latin typeface="Arial"/>
              </a:rPr>
              <a:t>•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60570B-6117-DC9D-9C5D-EEFDF16C3206}"/>
              </a:ext>
            </a:extLst>
          </p:cNvPr>
          <p:cNvSpPr txBox="1"/>
          <p:nvPr/>
        </p:nvSpPr>
        <p:spPr>
          <a:xfrm>
            <a:off x="950976" y="2144268"/>
            <a:ext cx="42062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0" dirty="0">
                <a:solidFill>
                  <a:srgbClr val="232323"/>
                </a:solidFill>
                <a:latin typeface="Arial"/>
              </a:rPr>
              <a:t>Use k0 as a baseline for irradiated fits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124C265-2F52-7631-A6B4-39D2BF318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4344" y="1590202"/>
            <a:ext cx="6705112" cy="4470075"/>
          </a:xfrm>
          <a:prstGeom prst="rect">
            <a:avLst/>
          </a:prstGeom>
        </p:spPr>
      </p:pic>
      <p:sp>
        <p:nvSpPr>
          <p:cNvPr id="24" name="TextBox 15">
            <a:extLst>
              <a:ext uri="{FF2B5EF4-FFF2-40B4-BE49-F238E27FC236}">
                <a16:creationId xmlns:a16="http://schemas.microsoft.com/office/drawing/2014/main" id="{5AF792FC-61A9-E1ED-9045-A08806F65EA4}"/>
              </a:ext>
            </a:extLst>
          </p:cNvPr>
          <p:cNvSpPr txBox="1"/>
          <p:nvPr/>
        </p:nvSpPr>
        <p:spPr>
          <a:xfrm>
            <a:off x="658368" y="2555747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700" b="1">
                <a:solidFill>
                  <a:srgbClr val="2E6E9E"/>
                </a:solidFill>
                <a:latin typeface="Arial"/>
              </a:rPr>
              <a:t>•</a:t>
            </a: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F0F7EDB-F6B4-5828-DF29-02E9DDC82F3D}"/>
              </a:ext>
            </a:extLst>
          </p:cNvPr>
          <p:cNvSpPr txBox="1"/>
          <p:nvPr/>
        </p:nvSpPr>
        <p:spPr>
          <a:xfrm>
            <a:off x="950976" y="2555747"/>
            <a:ext cx="420624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0" dirty="0">
                <a:solidFill>
                  <a:srgbClr val="232323"/>
                </a:solidFill>
                <a:latin typeface="Arial"/>
              </a:rPr>
              <a:t>Estimate</a:t>
            </a:r>
            <a:r>
              <a:rPr lang="fr-FR" sz="1600" b="0" dirty="0">
                <a:solidFill>
                  <a:srgbClr val="232323"/>
                </a:solidFill>
                <a:latin typeface="Arial"/>
              </a:rPr>
              <a:t> </a:t>
            </a:r>
            <a:r>
              <a:rPr lang="fr-FR" sz="1600" b="0" dirty="0" err="1">
                <a:solidFill>
                  <a:srgbClr val="232323"/>
                </a:solidFill>
                <a:latin typeface="Arial"/>
              </a:rPr>
              <a:t>different</a:t>
            </a:r>
            <a:r>
              <a:rPr sz="1600" b="0" dirty="0">
                <a:solidFill>
                  <a:srgbClr val="232323"/>
                </a:solidFill>
                <a:latin typeface="Arial"/>
              </a:rPr>
              <a:t> k0</a:t>
            </a:r>
            <a:r>
              <a:rPr lang="fr-FR" sz="1600" b="0" dirty="0">
                <a:solidFill>
                  <a:srgbClr val="232323"/>
                </a:solidFill>
                <a:latin typeface="Arial"/>
              </a:rPr>
              <a:t> for </a:t>
            </a:r>
            <a:r>
              <a:rPr lang="fr-FR" sz="1600" b="0" dirty="0" err="1">
                <a:solidFill>
                  <a:srgbClr val="232323"/>
                </a:solidFill>
                <a:latin typeface="Arial"/>
              </a:rPr>
              <a:t>normoxia</a:t>
            </a:r>
            <a:r>
              <a:rPr lang="fr-FR" sz="1600" b="0" dirty="0">
                <a:solidFill>
                  <a:srgbClr val="232323"/>
                </a:solidFill>
                <a:latin typeface="Arial"/>
              </a:rPr>
              <a:t> and </a:t>
            </a:r>
            <a:r>
              <a:rPr lang="fr-FR" sz="1600" b="0" dirty="0" err="1">
                <a:solidFill>
                  <a:srgbClr val="232323"/>
                </a:solidFill>
                <a:latin typeface="Arial"/>
              </a:rPr>
              <a:t>hypoxia</a:t>
            </a:r>
            <a:endParaRPr sz="1600" b="0" dirty="0">
              <a:solidFill>
                <a:srgbClr val="232323"/>
              </a:solidFill>
              <a:latin typeface="Arial"/>
            </a:endParaRP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6B413D84-D85E-AC6E-E44F-454664441A37}"/>
              </a:ext>
            </a:extLst>
          </p:cNvPr>
          <p:cNvSpPr txBox="1"/>
          <p:nvPr/>
        </p:nvSpPr>
        <p:spPr>
          <a:xfrm>
            <a:off x="658368" y="3012947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700" b="1">
                <a:solidFill>
                  <a:srgbClr val="2E6E9E"/>
                </a:solidFill>
                <a:latin typeface="Arial"/>
              </a:rPr>
              <a:t>•</a:t>
            </a:r>
          </a:p>
        </p:txBody>
      </p:sp>
      <p:sp>
        <p:nvSpPr>
          <p:cNvPr id="27" name="TextBox 18">
            <a:extLst>
              <a:ext uri="{FF2B5EF4-FFF2-40B4-BE49-F238E27FC236}">
                <a16:creationId xmlns:a16="http://schemas.microsoft.com/office/drawing/2014/main" id="{B2F8E88D-91A6-7B78-FA5B-442D15C17B7C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3435715"/>
            <a:ext cx="4206240" cy="567015"/>
          </a:xfrm>
          <a:prstGeom prst="rect">
            <a:avLst/>
          </a:prstGeom>
          <a:blipFill>
            <a:blip r:embed="rId3"/>
            <a:stretch>
              <a:fillRect t="-4348" b="-4348"/>
            </a:stretch>
          </a:blipFill>
        </p:spPr>
        <p:txBody>
          <a:bodyPr/>
          <a:lstStyle/>
          <a:p>
            <a:r>
              <a:rPr lang="fr-FR">
                <a:noFill/>
              </a:rPr>
              <a:t> 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1A9CD3FD-A213-ED06-4C80-2C5A7A79C5EE}"/>
              </a:ext>
            </a:extLst>
          </p:cNvPr>
          <p:cNvSpPr txBox="1"/>
          <p:nvPr/>
        </p:nvSpPr>
        <p:spPr>
          <a:xfrm>
            <a:off x="950976" y="3041388"/>
            <a:ext cx="420624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b="0" dirty="0">
                <a:solidFill>
                  <a:srgbClr val="232323"/>
                </a:solidFill>
                <a:latin typeface="Arial"/>
              </a:rPr>
              <a:t>Logistic</a:t>
            </a:r>
            <a:r>
              <a:rPr lang="fr-FR" sz="1600" b="0" dirty="0">
                <a:solidFill>
                  <a:srgbClr val="232323"/>
                </a:solidFill>
                <a:latin typeface="Arial"/>
              </a:rPr>
              <a:t> </a:t>
            </a:r>
            <a:r>
              <a:rPr lang="en-US" sz="1600" b="0" dirty="0">
                <a:solidFill>
                  <a:srgbClr val="232323"/>
                </a:solidFill>
                <a:latin typeface="Arial"/>
              </a:rPr>
              <a:t>function :</a:t>
            </a:r>
            <a:endParaRPr sz="1600" b="0" dirty="0">
              <a:solidFill>
                <a:srgbClr val="23232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884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1/5 · Why model hypoxia?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fr-FR" altLang="zh-CN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irradiation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cells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437632" cy="2388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Time-resolved response of glioma cells after irradiation</a:t>
            </a:r>
            <a:r>
              <a:rPr lang="zh-CN" altLang="fr-FR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</a:t>
            </a:r>
            <a:r>
              <a:rPr lang="zh-CN" altLang="fr-FR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16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6537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1005840" y="1847088"/>
            <a:ext cx="455371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Time-lapse fluorescence microscopy</a:t>
            </a:r>
            <a:endParaRPr lang="en-US" sz="2050" dirty="0"/>
          </a:p>
        </p:txBody>
      </p:sp>
      <p:sp>
        <p:nvSpPr>
          <p:cNvPr id="16" name="Text 14"/>
          <p:cNvSpPr/>
          <p:nvPr/>
        </p:nvSpPr>
        <p:spPr>
          <a:xfrm>
            <a:off x="713232" y="230428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7" name="Text 15"/>
          <p:cNvSpPr/>
          <p:nvPr/>
        </p:nvSpPr>
        <p:spPr>
          <a:xfrm>
            <a:off x="1005840" y="2286000"/>
            <a:ext cx="455371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 density measured over time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713232" y="274320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9" name="Text 17"/>
          <p:cNvSpPr/>
          <p:nvPr/>
        </p:nvSpPr>
        <p:spPr>
          <a:xfrm>
            <a:off x="1005840" y="2724912"/>
            <a:ext cx="455371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Single-dose irradiation response</a:t>
            </a:r>
            <a:endParaRPr lang="en-US" sz="2050" dirty="0"/>
          </a:p>
        </p:txBody>
      </p:sp>
      <p:sp>
        <p:nvSpPr>
          <p:cNvPr id="20" name="Text 18"/>
          <p:cNvSpPr/>
          <p:nvPr/>
        </p:nvSpPr>
        <p:spPr>
          <a:xfrm>
            <a:off x="713232" y="3182112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1" name="Text 19"/>
          <p:cNvSpPr/>
          <p:nvPr/>
        </p:nvSpPr>
        <p:spPr>
          <a:xfrm>
            <a:off x="1005840" y="3163824"/>
            <a:ext cx="455371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Compartmental model of cell fate</a:t>
            </a:r>
            <a:endParaRPr lang="en-US" sz="2050" dirty="0"/>
          </a:p>
        </p:txBody>
      </p:sp>
      <p:sp>
        <p:nvSpPr>
          <p:cNvPr id="22" name="Text 20"/>
          <p:cNvSpPr/>
          <p:nvPr/>
        </p:nvSpPr>
        <p:spPr>
          <a:xfrm>
            <a:off x="713232" y="3712464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can estimate</a:t>
            </a:r>
            <a:endParaRPr lang="en-US" sz="2150" dirty="0"/>
          </a:p>
        </p:txBody>
      </p:sp>
      <p:sp>
        <p:nvSpPr>
          <p:cNvPr id="23" name="Text 21"/>
          <p:cNvSpPr/>
          <p:nvPr/>
        </p:nvSpPr>
        <p:spPr>
          <a:xfrm>
            <a:off x="1033272" y="4103827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50" dirty="0"/>
          </a:p>
        </p:txBody>
      </p:sp>
      <p:sp>
        <p:nvSpPr>
          <p:cNvPr id="24" name="Text 22"/>
          <p:cNvSpPr/>
          <p:nvPr/>
        </p:nvSpPr>
        <p:spPr>
          <a:xfrm>
            <a:off x="1307592" y="4085539"/>
            <a:ext cx="42519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Repaired cells</a:t>
            </a:r>
            <a:endParaRPr lang="en-US" sz="1850" dirty="0"/>
          </a:p>
        </p:txBody>
      </p:sp>
      <p:sp>
        <p:nvSpPr>
          <p:cNvPr id="25" name="Text 23"/>
          <p:cNvSpPr/>
          <p:nvPr/>
        </p:nvSpPr>
        <p:spPr>
          <a:xfrm>
            <a:off x="1033272" y="4463735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50" dirty="0"/>
          </a:p>
        </p:txBody>
      </p:sp>
      <p:sp>
        <p:nvSpPr>
          <p:cNvPr id="26" name="Text 24"/>
          <p:cNvSpPr/>
          <p:nvPr/>
        </p:nvSpPr>
        <p:spPr>
          <a:xfrm>
            <a:off x="1307592" y="4445447"/>
            <a:ext cx="42519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Unrepaired cells</a:t>
            </a:r>
            <a:endParaRPr lang="en-US" sz="1850" dirty="0"/>
          </a:p>
        </p:txBody>
      </p:sp>
      <p:sp>
        <p:nvSpPr>
          <p:cNvPr id="27" name="Text 25"/>
          <p:cNvSpPr/>
          <p:nvPr/>
        </p:nvSpPr>
        <p:spPr>
          <a:xfrm>
            <a:off x="1033272" y="4823643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50" dirty="0"/>
          </a:p>
        </p:txBody>
      </p:sp>
      <p:sp>
        <p:nvSpPr>
          <p:cNvPr id="28" name="Text 26"/>
          <p:cNvSpPr/>
          <p:nvPr/>
        </p:nvSpPr>
        <p:spPr>
          <a:xfrm>
            <a:off x="1307592" y="4805355"/>
            <a:ext cx="42519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Senescent cells</a:t>
            </a:r>
            <a:endParaRPr lang="en-US" sz="1850" dirty="0"/>
          </a:p>
        </p:txBody>
      </p:sp>
      <p:sp>
        <p:nvSpPr>
          <p:cNvPr id="29" name="Text 27"/>
          <p:cNvSpPr/>
          <p:nvPr/>
        </p:nvSpPr>
        <p:spPr>
          <a:xfrm>
            <a:off x="1033272" y="5183551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50" dirty="0"/>
          </a:p>
        </p:txBody>
      </p:sp>
      <p:sp>
        <p:nvSpPr>
          <p:cNvPr id="30" name="Text 28"/>
          <p:cNvSpPr/>
          <p:nvPr/>
        </p:nvSpPr>
        <p:spPr>
          <a:xfrm>
            <a:off x="1307592" y="5165263"/>
            <a:ext cx="42519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Dead cells</a:t>
            </a:r>
            <a:endParaRPr lang="en-US" sz="1850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CF2643C9-C00E-D7A9-2EB9-CCB46709CA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800" t="32269" r="14432" b="17608"/>
          <a:stretch>
            <a:fillRect/>
          </a:stretch>
        </p:blipFill>
        <p:spPr>
          <a:xfrm>
            <a:off x="5664218" y="1910365"/>
            <a:ext cx="6024557" cy="395093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51BC8-36BB-89F4-F19F-08017F1F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390F605-AB86-30AE-7A67-36B4E4398E58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59238AB-AC13-A2BC-437E-5B2B2E1A6C7D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474AD22-A579-3BA7-BB0F-29CD9AC680BA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143E819-397B-E997-DEFB-C33FC3680BFD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74B0CBD-FEDF-9ED7-89AE-574B8304F621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59053A9-9206-E08D-D3E8-E875E068A736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C95B7B2-F9C8-B7BE-C0F0-C5C65E1B821D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743894A-EEE9-8901-301C-1A37AEDC2D4A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Compartmental model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A745C67-728A-E7B0-C211-A80CBCB47EEC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Hidden cell states after irradiation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BB1F425-794C-FA7B-5041-75C5465B44D5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38CFF24-E7B8-BA51-30C3-C82E6C641846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17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2" name="Rounded Rectangle 30">
            <a:extLst>
              <a:ext uri="{FF2B5EF4-FFF2-40B4-BE49-F238E27FC236}">
                <a16:creationId xmlns:a16="http://schemas.microsoft.com/office/drawing/2014/main" id="{FA339F72-2DEC-BE50-F827-180D2D8D5345}"/>
              </a:ext>
            </a:extLst>
          </p:cNvPr>
          <p:cNvSpPr/>
          <p:nvPr/>
        </p:nvSpPr>
        <p:spPr>
          <a:xfrm>
            <a:off x="6798380" y="1249067"/>
            <a:ext cx="5221224" cy="491061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3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fr-FR" b="1" dirty="0">
                <a:solidFill>
                  <a:srgbClr val="2E6E9E"/>
                </a:solidFill>
              </a:rPr>
              <a:t>ODE structure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336350-AAFB-57EF-E6F5-4D26DF9BDCF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9020" y="2668262"/>
            <a:ext cx="6100174" cy="369332"/>
          </a:xfrm>
          <a:prstGeom prst="rect">
            <a:avLst/>
          </a:prstGeom>
          <a:blipFill>
            <a:blip r:embed="rId3"/>
            <a:stretch>
              <a:fillRect b="-13333"/>
            </a:stretch>
          </a:blipFill>
        </p:spPr>
        <p:txBody>
          <a:bodyPr/>
          <a:lstStyle/>
          <a:p>
            <a:r>
              <a:rPr lang="fr-FR">
                <a:noFill/>
              </a:rPr>
              <a:t> 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12619D3-8C22-9513-6C8A-D20A009554DC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58905" y="1886378"/>
            <a:ext cx="6100174" cy="31164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fr-FR">
                <a:noFill/>
              </a:rPr>
              <a:t> 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6FC7094-E507-3728-EE7D-2CDF6683D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31" y="1672458"/>
            <a:ext cx="6608907" cy="357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86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5EA3-B288-2E78-90BE-D01DE8D75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23933DD-304E-7017-878B-CA84EEA4DB42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30818D5-9A4F-A6EA-3BBF-402B40736C17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358EC96-40E1-4EAB-F62E-310B9AA9F5E9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2FD8E39-C664-274F-A25A-A69668D82057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027D688-F6D8-5ADC-63B0-F2C2D98587B4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F1BA34E-870E-448C-1FB2-CEFD7A77E9A9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429A6F3D-DEFA-E3EC-CC66-EAA7164A3F49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BED1941F-6044-6CDA-2267-7401864C54EF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Compartmental model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811F4D0F-3088-0DA0-4884-EE05C05551BC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Hidden cell states after irradiation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F5DF0EFC-EC64-D748-3E1F-7C8BA4C0C792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039DE80-4242-ABF4-6EA4-3049AA0CD6B6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18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7762BDD4-BD75-DA83-5B30-E434081FD7E8}"/>
              </a:ext>
            </a:extLst>
          </p:cNvPr>
          <p:cNvSpPr/>
          <p:nvPr/>
        </p:nvSpPr>
        <p:spPr>
          <a:xfrm>
            <a:off x="713232" y="18288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Compartments</a:t>
            </a:r>
            <a:endParaRPr lang="en-US" sz="215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5650A24-C44F-999D-93F1-851D5C8F5EB4}"/>
              </a:ext>
            </a:extLst>
          </p:cNvPr>
          <p:cNvSpPr/>
          <p:nvPr/>
        </p:nvSpPr>
        <p:spPr>
          <a:xfrm>
            <a:off x="713232" y="2220163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5DF3838F-223E-28BE-3AC0-93C53FA6FCFF}"/>
              </a:ext>
            </a:extLst>
          </p:cNvPr>
          <p:cNvSpPr/>
          <p:nvPr/>
        </p:nvSpPr>
        <p:spPr>
          <a:xfrm>
            <a:off x="1003808" y="2659075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Cd: damaged cells</a:t>
            </a:r>
            <a:endParaRPr lang="en-US" sz="20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74D3CF7-F9C1-4DC6-7B60-AA10A5C7F3F7}"/>
              </a:ext>
            </a:extLst>
          </p:cNvPr>
          <p:cNvSpPr/>
          <p:nvPr/>
        </p:nvSpPr>
        <p:spPr>
          <a:xfrm>
            <a:off x="713232" y="2659075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365BE094-644B-E281-3500-23A1524C94D5}"/>
              </a:ext>
            </a:extLst>
          </p:cNvPr>
          <p:cNvSpPr/>
          <p:nvPr/>
        </p:nvSpPr>
        <p:spPr>
          <a:xfrm>
            <a:off x="1003808" y="3097987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Cr: repaired cells</a:t>
            </a:r>
            <a:endParaRPr lang="en-US" sz="20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A65366CA-E89A-19F1-4C63-3561515311D4}"/>
              </a:ext>
            </a:extLst>
          </p:cNvPr>
          <p:cNvSpPr/>
          <p:nvPr/>
        </p:nvSpPr>
        <p:spPr>
          <a:xfrm>
            <a:off x="713232" y="3097987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4D02D8D-6E6E-628B-9D4D-1213B1302C0C}"/>
              </a:ext>
            </a:extLst>
          </p:cNvPr>
          <p:cNvSpPr/>
          <p:nvPr/>
        </p:nvSpPr>
        <p:spPr>
          <a:xfrm>
            <a:off x="1003808" y="3536899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Cu: unrepaired cells</a:t>
            </a:r>
            <a:endParaRPr lang="en-US" sz="2050" dirty="0">
              <a:solidFill>
                <a:srgbClr val="FF0000"/>
              </a:solidFill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BF04486A-1B3E-179E-A857-0F33A32F794D}"/>
              </a:ext>
            </a:extLst>
          </p:cNvPr>
          <p:cNvSpPr/>
          <p:nvPr/>
        </p:nvSpPr>
        <p:spPr>
          <a:xfrm>
            <a:off x="713232" y="3536899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CB8749FC-12E0-A0F8-BE74-8BA789818AA5}"/>
              </a:ext>
            </a:extLst>
          </p:cNvPr>
          <p:cNvSpPr/>
          <p:nvPr/>
        </p:nvSpPr>
        <p:spPr>
          <a:xfrm>
            <a:off x="1003808" y="3975811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Cs: senescent cells</a:t>
            </a:r>
            <a:endParaRPr lang="en-US" sz="2050" dirty="0">
              <a:solidFill>
                <a:srgbClr val="FF8C00"/>
              </a:solidFill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2D4669FA-0FCC-A4B9-48FC-2D2EFA6954EE}"/>
              </a:ext>
            </a:extLst>
          </p:cNvPr>
          <p:cNvSpPr/>
          <p:nvPr/>
        </p:nvSpPr>
        <p:spPr>
          <a:xfrm>
            <a:off x="713232" y="3975811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E963F9C-1FD1-4AED-2D2D-2555CD43526E}"/>
              </a:ext>
            </a:extLst>
          </p:cNvPr>
          <p:cNvSpPr/>
          <p:nvPr/>
        </p:nvSpPr>
        <p:spPr>
          <a:xfrm>
            <a:off x="1003808" y="4414723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8B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</a:t>
            </a:r>
            <a:r>
              <a:rPr lang="zh-CN" altLang="fr-FR" sz="2050" dirty="0">
                <a:solidFill>
                  <a:srgbClr val="8B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2050" dirty="0">
                <a:solidFill>
                  <a:srgbClr val="8B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</a:t>
            </a:r>
            <a:r>
              <a:rPr lang="en-US" sz="2050" dirty="0">
                <a:solidFill>
                  <a:srgbClr val="8B00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dead cells</a:t>
            </a:r>
            <a:endParaRPr lang="en-US" sz="2050" dirty="0">
              <a:solidFill>
                <a:srgbClr val="8B008B"/>
              </a:solidFill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2369B83B-80EE-00BA-2177-920C8702DB76}"/>
              </a:ext>
            </a:extLst>
          </p:cNvPr>
          <p:cNvSpPr/>
          <p:nvPr/>
        </p:nvSpPr>
        <p:spPr>
          <a:xfrm>
            <a:off x="711200" y="5192974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5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phases</a:t>
            </a:r>
            <a:endParaRPr lang="en-US" sz="215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7BA2486-116C-4C02-C92E-87863714120F}"/>
              </a:ext>
            </a:extLst>
          </p:cNvPr>
          <p:cNvSpPr/>
          <p:nvPr/>
        </p:nvSpPr>
        <p:spPr>
          <a:xfrm>
            <a:off x="711200" y="5584337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1976AF6A-949A-F6D9-F78E-CA01E61A6ACD}"/>
              </a:ext>
            </a:extLst>
          </p:cNvPr>
          <p:cNvSpPr/>
          <p:nvPr/>
        </p:nvSpPr>
        <p:spPr>
          <a:xfrm>
            <a:off x="1003808" y="5566049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 phase</a:t>
            </a:r>
            <a:endParaRPr lang="en-US" sz="205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54F605EC-3B0B-47A5-615F-F3B894C7C8B7}"/>
              </a:ext>
            </a:extLst>
          </p:cNvPr>
          <p:cNvSpPr/>
          <p:nvPr/>
        </p:nvSpPr>
        <p:spPr>
          <a:xfrm>
            <a:off x="711200" y="6023249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B3D17089-9F26-CE60-39D8-85DF8A93D5C7}"/>
              </a:ext>
            </a:extLst>
          </p:cNvPr>
          <p:cNvSpPr/>
          <p:nvPr/>
        </p:nvSpPr>
        <p:spPr>
          <a:xfrm>
            <a:off x="1003808" y="6004961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Regrow-or-die phase</a:t>
            </a:r>
            <a:endParaRPr lang="en-US" sz="2050" dirty="0"/>
          </a:p>
        </p:txBody>
      </p:sp>
      <p:sp>
        <p:nvSpPr>
          <p:cNvPr id="30" name="Text 22">
            <a:extLst>
              <a:ext uri="{FF2B5EF4-FFF2-40B4-BE49-F238E27FC236}">
                <a16:creationId xmlns:a16="http://schemas.microsoft.com/office/drawing/2014/main" id="{4DE7F7D7-ADA1-21AC-7190-008DC5A8A254}"/>
              </a:ext>
            </a:extLst>
          </p:cNvPr>
          <p:cNvSpPr/>
          <p:nvPr/>
        </p:nvSpPr>
        <p:spPr>
          <a:xfrm>
            <a:off x="1003808" y="2200554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dirty="0" err="1">
                <a:solidFill>
                  <a:srgbClr val="00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Ctot</a:t>
            </a:r>
            <a:r>
              <a:rPr lang="en-US" sz="2050" dirty="0">
                <a:solidFill>
                  <a:srgbClr val="00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all</a:t>
            </a:r>
            <a:r>
              <a:rPr lang="zh-CN" altLang="fr-FR" sz="2050" dirty="0">
                <a:solidFill>
                  <a:srgbClr val="00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2050" dirty="0" err="1">
                <a:solidFill>
                  <a:srgbClr val="00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detected</a:t>
            </a:r>
            <a:r>
              <a:rPr lang="en-US" sz="2050" dirty="0">
                <a:solidFill>
                  <a:srgbClr val="000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cells</a:t>
            </a:r>
            <a:endParaRPr lang="en-US" sz="2050" dirty="0">
              <a:solidFill>
                <a:srgbClr val="0000FF"/>
              </a:solidFill>
            </a:endParaRPr>
          </a:p>
        </p:txBody>
      </p:sp>
      <p:sp>
        <p:nvSpPr>
          <p:cNvPr id="31" name="Text 22">
            <a:extLst>
              <a:ext uri="{FF2B5EF4-FFF2-40B4-BE49-F238E27FC236}">
                <a16:creationId xmlns:a16="http://schemas.microsoft.com/office/drawing/2014/main" id="{2EA75A4C-F5C7-D114-183B-3FD7BAE17114}"/>
              </a:ext>
            </a:extLst>
          </p:cNvPr>
          <p:cNvSpPr/>
          <p:nvPr/>
        </p:nvSpPr>
        <p:spPr>
          <a:xfrm>
            <a:off x="1005840" y="4792369"/>
            <a:ext cx="5047488" cy="31747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050" dirty="0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 extra toxin</a:t>
            </a:r>
            <a:r>
              <a:rPr lang="zh-CN" altLang="fr-FR" sz="2050" dirty="0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2050" dirty="0" err="1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</a:t>
            </a:r>
            <a:r>
              <a:rPr lang="zh-CN" altLang="fr-FR" sz="2050" dirty="0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2050" dirty="0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</a:t>
            </a:r>
            <a:r>
              <a:rPr lang="zh-CN" altLang="fr-FR" sz="2050" dirty="0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50" dirty="0">
                <a:solidFill>
                  <a:srgbClr val="6A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dead cells</a:t>
            </a:r>
            <a:endParaRPr lang="en-US" sz="2050" dirty="0">
              <a:solidFill>
                <a:srgbClr val="6A717E"/>
              </a:solidFill>
            </a:endParaRPr>
          </a:p>
        </p:txBody>
      </p:sp>
      <p:sp>
        <p:nvSpPr>
          <p:cNvPr id="12" name="Text 21">
            <a:extLst>
              <a:ext uri="{FF2B5EF4-FFF2-40B4-BE49-F238E27FC236}">
                <a16:creationId xmlns:a16="http://schemas.microsoft.com/office/drawing/2014/main" id="{D5023C7D-2EBB-9F3A-2CDD-BA572211E38D}"/>
              </a:ext>
            </a:extLst>
          </p:cNvPr>
          <p:cNvSpPr/>
          <p:nvPr/>
        </p:nvSpPr>
        <p:spPr>
          <a:xfrm>
            <a:off x="711200" y="4384045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34" name="Text 21">
            <a:extLst>
              <a:ext uri="{FF2B5EF4-FFF2-40B4-BE49-F238E27FC236}">
                <a16:creationId xmlns:a16="http://schemas.microsoft.com/office/drawing/2014/main" id="{BA259883-AAF2-CF5A-EE3F-0CF3659208E4}"/>
              </a:ext>
            </a:extLst>
          </p:cNvPr>
          <p:cNvSpPr/>
          <p:nvPr/>
        </p:nvSpPr>
        <p:spPr>
          <a:xfrm>
            <a:off x="711200" y="4790445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pic>
        <p:nvPicPr>
          <p:cNvPr id="41" name="Image 40" descr="well6 15Gy">
            <a:extLst>
              <a:ext uri="{FF2B5EF4-FFF2-40B4-BE49-F238E27FC236}">
                <a16:creationId xmlns:a16="http://schemas.microsoft.com/office/drawing/2014/main" id="{D32DC042-D77F-B898-C3FD-77F92F0C0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900" y="1300838"/>
            <a:ext cx="7772400" cy="3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3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r>
              <a:rPr lang="fr-FR" sz="3100" b="1" dirty="0">
                <a:solidFill>
                  <a:srgbClr val="17324D"/>
                </a:solidFill>
                <a:latin typeface="Arial" pitchFamily="34" charset="0"/>
                <a:cs typeface="Arial" pitchFamily="34" charset="-120"/>
              </a:rPr>
              <a:t>Contents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1572768"/>
            <a:ext cx="411480" cy="411480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17320" y="1554480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/>
              </a:rPr>
              <a:t>Introduction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417320" y="1883664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/>
              </a:rPr>
              <a:t>Hypoxia, radioresistance, and hidden cell states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86384" y="2395728"/>
            <a:ext cx="411480" cy="411480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17320" y="2377440"/>
            <a:ext cx="441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/>
              </a:rPr>
              <a:t>Experimental &amp; analysis workflow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417320" y="2706624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/>
              </a:rPr>
              <a:t>Seeding · hypoxia · irradiation · detection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86384" y="3218688"/>
            <a:ext cx="411480" cy="411480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417320" y="3200400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/>
              </a:rPr>
              <a:t>Experimental results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417320" y="3529584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1000" b="0">
                <a:solidFill>
                  <a:srgbClr val="5A6A7D"/>
                </a:solidFill>
              </a:rPr>
              <a:t>Field-level curves · single experiment average · dose comparison</a:t>
            </a:r>
          </a:p>
        </p:txBody>
      </p:sp>
      <p:sp>
        <p:nvSpPr>
          <p:cNvPr id="16" name="Text 14"/>
          <p:cNvSpPr/>
          <p:nvPr/>
        </p:nvSpPr>
        <p:spPr>
          <a:xfrm>
            <a:off x="786384" y="4041648"/>
            <a:ext cx="411480" cy="411480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17320" y="4023360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/>
              </a:rPr>
              <a:t>Modeling results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1417320" y="4352544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/>
              </a:rPr>
              <a:t>Compartment model · fits · dose trends · final fates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86384" y="4864608"/>
            <a:ext cx="411480" cy="411480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5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417320" y="4846320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7324D"/>
                </a:solidFill>
                <a:latin typeface="Arial"/>
              </a:rPr>
              <a:t>Discussion &amp; next steps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1417320" y="5175504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sz="1000" dirty="0">
                <a:solidFill>
                  <a:srgbClr val="5A6A7D"/>
                </a:solidFill>
              </a:rPr>
              <a:t>Heterogeneity · detection limits · lucky cells · reoxygenation experiment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fitting – 10 Gy, normoxia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19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4" name="prod3_source_with_dead_cells_10Gy_normoxie_well1" descr="ctox_constrained_td_2025_10_15_normoxie_well1_10Gy.p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508760"/>
            <a:ext cx="3712463" cy="1856231"/>
          </a:xfrm>
          <a:prstGeom prst="rect">
            <a:avLst/>
          </a:prstGeom>
        </p:spPr>
      </p:pic>
      <p:pic>
        <p:nvPicPr>
          <p:cNvPr id="15" name="prod3_source_with_dead_cells_10Gy_normoxie_well2" descr="ctox_constrained_td_2025_10_15_normoxie_well2_10Gy.pd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7" y="1508760"/>
            <a:ext cx="3712463" cy="1856231"/>
          </a:xfrm>
          <a:prstGeom prst="rect">
            <a:avLst/>
          </a:prstGeom>
        </p:spPr>
      </p:pic>
      <p:pic>
        <p:nvPicPr>
          <p:cNvPr id="16" name="prod3_source_with_dead_cells_10Gy_normoxie_well3" descr="ctox_constrained_td_2025_10_15_normoxie_well3_10Gy.p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06" y="1508760"/>
            <a:ext cx="3712463" cy="1856231"/>
          </a:xfrm>
          <a:prstGeom prst="rect">
            <a:avLst/>
          </a:prstGeom>
        </p:spPr>
      </p:pic>
      <p:pic>
        <p:nvPicPr>
          <p:cNvPr id="17" name="prod3_source_with_dead_cells_10Gy_normoxie_well4" descr="ctox_constrained_td_2025_10_15_normoxie_well4_10Gy.pd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511295"/>
            <a:ext cx="3712463" cy="1856231"/>
          </a:xfrm>
          <a:prstGeom prst="rect">
            <a:avLst/>
          </a:prstGeom>
        </p:spPr>
      </p:pic>
      <p:pic>
        <p:nvPicPr>
          <p:cNvPr id="18" name="prod3_source_with_dead_cells_10Gy_normoxie_well5" descr="ctox_constrained_td_2025_10_15_normoxie_well5_10Gy.pd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4527" y="3511295"/>
            <a:ext cx="3712463" cy="1856231"/>
          </a:xfrm>
          <a:prstGeom prst="rect">
            <a:avLst/>
          </a:prstGeom>
        </p:spPr>
      </p:pic>
      <p:pic>
        <p:nvPicPr>
          <p:cNvPr id="19" name="prod3_source_with_dead_cells_10Gy_normoxie_well6" descr="ctox_constrained_td_2025_10_15_normoxie_well6_10Gy.pd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5006" y="3511295"/>
            <a:ext cx="3712463" cy="185623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fitting – 10 Gy, hypoxia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20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4" name="prod3_source_with_dead_cells_10Gy_hypoxie_well1" descr="ctox_constrained_td_2025_10_15_hypoxie_well1_10Gy.p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508760"/>
            <a:ext cx="3712463" cy="1856231"/>
          </a:xfrm>
          <a:prstGeom prst="rect">
            <a:avLst/>
          </a:prstGeom>
        </p:spPr>
      </p:pic>
      <p:pic>
        <p:nvPicPr>
          <p:cNvPr id="15" name="prod3_source_with_dead_cells_10Gy_hypoxie_well2" descr="ctox_constrained_td_2025_10_15_hypoxie_well2_10Gy.pd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7" y="1508760"/>
            <a:ext cx="3712463" cy="1856231"/>
          </a:xfrm>
          <a:prstGeom prst="rect">
            <a:avLst/>
          </a:prstGeom>
        </p:spPr>
      </p:pic>
      <p:pic>
        <p:nvPicPr>
          <p:cNvPr id="16" name="prod3_source_with_dead_cells_10Gy_hypoxie_well3" descr="ctox_constrained_td_2025_10_15_hypoxie_well3_10Gy.p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06" y="1508760"/>
            <a:ext cx="3712463" cy="1856231"/>
          </a:xfrm>
          <a:prstGeom prst="rect">
            <a:avLst/>
          </a:prstGeom>
        </p:spPr>
      </p:pic>
      <p:pic>
        <p:nvPicPr>
          <p:cNvPr id="17" name="prod3_source_with_dead_cells_10Gy_hypoxie_well4" descr="ctox_constrained_td_2025_10_15_hypoxie_well4_10Gy.pd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511295"/>
            <a:ext cx="3712463" cy="1856231"/>
          </a:xfrm>
          <a:prstGeom prst="rect">
            <a:avLst/>
          </a:prstGeom>
        </p:spPr>
      </p:pic>
      <p:pic>
        <p:nvPicPr>
          <p:cNvPr id="18" name="prod3_source_with_dead_cells_10Gy_hypoxie_well5" descr="ctox_constrained_td_2025_10_15_hypoxie_well5_10Gy.pd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4527" y="3511295"/>
            <a:ext cx="3712463" cy="1856231"/>
          </a:xfrm>
          <a:prstGeom prst="rect">
            <a:avLst/>
          </a:prstGeom>
        </p:spPr>
      </p:pic>
      <p:pic>
        <p:nvPicPr>
          <p:cNvPr id="19" name="prod3_source_with_dead_cells_10Gy_hypoxie_well6" descr="ctox_constrained_td_2025_10_15_hypoxie_well6_10Gy.pd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5006" y="3511295"/>
            <a:ext cx="3712463" cy="185623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fitting – 15 Gy, normoxia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21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4" name="prod3_source_with_dead_cells_15Gy_normoxie_well1" descr="ctox_constrained_td_2025_10_15_normoxie_well1_15Gy.p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508760"/>
            <a:ext cx="3712463" cy="1856231"/>
          </a:xfrm>
          <a:prstGeom prst="rect">
            <a:avLst/>
          </a:prstGeom>
        </p:spPr>
      </p:pic>
      <p:pic>
        <p:nvPicPr>
          <p:cNvPr id="15" name="prod3_source_with_dead_cells_15Gy_normoxie_well2" descr="ctox_constrained_td_2025_10_15_normoxie_well2_15Gy.pd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7" y="1508760"/>
            <a:ext cx="3712463" cy="1856231"/>
          </a:xfrm>
          <a:prstGeom prst="rect">
            <a:avLst/>
          </a:prstGeom>
        </p:spPr>
      </p:pic>
      <p:pic>
        <p:nvPicPr>
          <p:cNvPr id="16" name="prod3_source_with_dead_cells_15Gy_normoxie_well3" descr="ctox_constrained_td_2025_10_15_normoxie_well3_15Gy.p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06" y="1508760"/>
            <a:ext cx="3712463" cy="1856231"/>
          </a:xfrm>
          <a:prstGeom prst="rect">
            <a:avLst/>
          </a:prstGeom>
        </p:spPr>
      </p:pic>
      <p:pic>
        <p:nvPicPr>
          <p:cNvPr id="17" name="prod3_source_with_dead_cells_15Gy_normoxie_well4" descr="ctox_constrained_td_2025_10_15_normoxie_well4_15Gy.pd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511295"/>
            <a:ext cx="3712463" cy="1856231"/>
          </a:xfrm>
          <a:prstGeom prst="rect">
            <a:avLst/>
          </a:prstGeom>
        </p:spPr>
      </p:pic>
      <p:pic>
        <p:nvPicPr>
          <p:cNvPr id="18" name="prod3_source_with_dead_cells_15Gy_normoxie_well5" descr="ctox_constrained_td_2025_10_15_normoxie_well5_15Gy.pd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4527" y="3511295"/>
            <a:ext cx="3712463" cy="1856231"/>
          </a:xfrm>
          <a:prstGeom prst="rect">
            <a:avLst/>
          </a:prstGeom>
        </p:spPr>
      </p:pic>
      <p:pic>
        <p:nvPicPr>
          <p:cNvPr id="19" name="prod3_source_with_dead_cells_15Gy_normoxie_well6" descr="ctox_constrained_td_2025_10_15_normoxie_well6_15Gy.pd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5006" y="3511295"/>
            <a:ext cx="3712463" cy="185623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fitting – 15 Gy, hypoxia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22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4" name="prod3_source_with_dead_cells_15Gy_hypoxie_well1" descr="ctox_constrained_td_2025_10_15_hypoxie_well1_15Gy.p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508760"/>
            <a:ext cx="3712463" cy="1856231"/>
          </a:xfrm>
          <a:prstGeom prst="rect">
            <a:avLst/>
          </a:prstGeom>
        </p:spPr>
      </p:pic>
      <p:pic>
        <p:nvPicPr>
          <p:cNvPr id="15" name="prod3_source_with_dead_cells_15Gy_hypoxie_well2" descr="ctox_constrained_td_2025_10_15_hypoxie_well2_15Gy.pd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7" y="1508760"/>
            <a:ext cx="3712463" cy="1856231"/>
          </a:xfrm>
          <a:prstGeom prst="rect">
            <a:avLst/>
          </a:prstGeom>
        </p:spPr>
      </p:pic>
      <p:pic>
        <p:nvPicPr>
          <p:cNvPr id="16" name="prod3_source_with_dead_cells_15Gy_hypoxie_well3" descr="ctox_constrained_td_2025_10_15_hypoxie_well3_15Gy.p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06" y="1508760"/>
            <a:ext cx="3712463" cy="1856231"/>
          </a:xfrm>
          <a:prstGeom prst="rect">
            <a:avLst/>
          </a:prstGeom>
        </p:spPr>
      </p:pic>
      <p:pic>
        <p:nvPicPr>
          <p:cNvPr id="17" name="prod3_source_with_dead_cells_15Gy_hypoxie_well4" descr="ctox_constrained_td_2025_10_15_hypoxie_well4_15Gy.pd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511295"/>
            <a:ext cx="3712463" cy="1856231"/>
          </a:xfrm>
          <a:prstGeom prst="rect">
            <a:avLst/>
          </a:prstGeom>
        </p:spPr>
      </p:pic>
      <p:pic>
        <p:nvPicPr>
          <p:cNvPr id="18" name="prod3_source_with_dead_cells_15Gy_hypoxie_well5" descr="ctox_constrained_td_2025_10_15_hypoxie_well5_15Gy.pd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4527" y="3511295"/>
            <a:ext cx="3712463" cy="1856231"/>
          </a:xfrm>
          <a:prstGeom prst="rect">
            <a:avLst/>
          </a:prstGeom>
        </p:spPr>
      </p:pic>
      <p:pic>
        <p:nvPicPr>
          <p:cNvPr id="19" name="prod3_source_with_dead_cells_15Gy_hypoxie_well6" descr="ctox_constrained_td_2025_10_15_hypoxie_well6_15Gy.pd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5006" y="3511295"/>
            <a:ext cx="3712463" cy="185623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fitting – 20 Gy, normoxia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23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4" name="prod3_source_with_dead_cells_20Gy_normoxie_well1" descr="ctox_constrained_td_2025_10_15_normoxie_well1_20Gy.p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508760"/>
            <a:ext cx="3712463" cy="1856231"/>
          </a:xfrm>
          <a:prstGeom prst="rect">
            <a:avLst/>
          </a:prstGeom>
        </p:spPr>
      </p:pic>
      <p:pic>
        <p:nvPicPr>
          <p:cNvPr id="15" name="prod3_source_with_dead_cells_20Gy_normoxie_well2" descr="ctox_constrained_td_2025_10_15_normoxie_well2_20Gy.pd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7" y="1508760"/>
            <a:ext cx="3712463" cy="1856231"/>
          </a:xfrm>
          <a:prstGeom prst="rect">
            <a:avLst/>
          </a:prstGeom>
        </p:spPr>
      </p:pic>
      <p:pic>
        <p:nvPicPr>
          <p:cNvPr id="16" name="prod3_source_with_dead_cells_20Gy_normoxie_well3" descr="ctox_constrained_td_2025_10_15_normoxie_well3_20Gy.p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06" y="1508760"/>
            <a:ext cx="3712463" cy="1856231"/>
          </a:xfrm>
          <a:prstGeom prst="rect">
            <a:avLst/>
          </a:prstGeom>
        </p:spPr>
      </p:pic>
      <p:pic>
        <p:nvPicPr>
          <p:cNvPr id="17" name="prod3_source_with_dead_cells_20Gy_normoxie_well4" descr="ctox_constrained_td_2025_10_15_normoxie_well4_20Gy.pd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511295"/>
            <a:ext cx="3712463" cy="1856231"/>
          </a:xfrm>
          <a:prstGeom prst="rect">
            <a:avLst/>
          </a:prstGeom>
        </p:spPr>
      </p:pic>
      <p:pic>
        <p:nvPicPr>
          <p:cNvPr id="19" name="prod3_source_with_dead_cells_20Gy_normoxie_well6" descr="ctox_constrained_td_2025_10_15_normoxie_well6_20Gy.pd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5006" y="3511295"/>
            <a:ext cx="3712463" cy="1856231"/>
          </a:xfrm>
          <a:prstGeom prst="rect">
            <a:avLst/>
          </a:prstGeom>
        </p:spPr>
      </p:pic>
      <p:pic>
        <p:nvPicPr>
          <p:cNvPr id="10" name="prod3_source_with_dead_cells_20Gy_normoxie_well5" descr="ctox_constrained_td_2025_10_15_normoxie_well5_20Gy.pdf.png">
            <a:extLst>
              <a:ext uri="{FF2B5EF4-FFF2-40B4-BE49-F238E27FC236}">
                <a16:creationId xmlns:a16="http://schemas.microsoft.com/office/drawing/2014/main" id="{91990895-39FC-8584-7616-C4B78D0B75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4527" y="3511295"/>
            <a:ext cx="3712463" cy="185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32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4/5 · Modeling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fitting – 20 Gy, hypoxia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24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4" name="prod3_source_with_dead_cells_20Gy_hypoxie_well1" descr="ctox_constrained_td_2025_10_15_hypoxie_well1_20Gy.pd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508760"/>
            <a:ext cx="3712463" cy="1856231"/>
          </a:xfrm>
          <a:prstGeom prst="rect">
            <a:avLst/>
          </a:prstGeom>
        </p:spPr>
      </p:pic>
      <p:pic>
        <p:nvPicPr>
          <p:cNvPr id="16" name="prod3_source_with_dead_cells_20Gy_hypoxie_well3" descr="ctox_constrained_td_2025_10_15_hypoxie_well3_20Gy.pd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5006" y="1508760"/>
            <a:ext cx="3712463" cy="1856231"/>
          </a:xfrm>
          <a:prstGeom prst="rect">
            <a:avLst/>
          </a:prstGeom>
        </p:spPr>
      </p:pic>
      <p:pic>
        <p:nvPicPr>
          <p:cNvPr id="17" name="prod3_source_with_dead_cells_20Gy_hypoxie_well4" descr="ctox_constrained_td_2025_10_15_hypoxie_well4_20Gy.pd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48" y="3511295"/>
            <a:ext cx="3712463" cy="1856231"/>
          </a:xfrm>
          <a:prstGeom prst="rect">
            <a:avLst/>
          </a:prstGeom>
        </p:spPr>
      </p:pic>
      <p:pic>
        <p:nvPicPr>
          <p:cNvPr id="18" name="prod3_source_with_dead_cells_20Gy_hypoxie_well5" descr="ctox_constrained_td_2025_10_15_hypoxie_well5_20Gy.pd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4527" y="3511295"/>
            <a:ext cx="3712463" cy="1856231"/>
          </a:xfrm>
          <a:prstGeom prst="rect">
            <a:avLst/>
          </a:prstGeom>
        </p:spPr>
      </p:pic>
      <p:pic>
        <p:nvPicPr>
          <p:cNvPr id="19" name="prod3_source_with_dead_cells_20Gy_hypoxie_well6" descr="ctox_constrained_td_2025_10_15_hypoxie_well6_20Gy.pd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5006" y="3511295"/>
            <a:ext cx="3712463" cy="1856231"/>
          </a:xfrm>
          <a:prstGeom prst="rect">
            <a:avLst/>
          </a:prstGeom>
        </p:spPr>
      </p:pic>
      <p:pic>
        <p:nvPicPr>
          <p:cNvPr id="10" name="prod3_source_with_dead_cells_20Gy_hypoxie_well2" descr="ctox_constrained_td_2025_10_15_hypoxie_well2_20Gy.pdf.png">
            <a:extLst>
              <a:ext uri="{FF2B5EF4-FFF2-40B4-BE49-F238E27FC236}">
                <a16:creationId xmlns:a16="http://schemas.microsoft.com/office/drawing/2014/main" id="{65A6898A-8948-3B9D-8505-62CFD2F7F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4527" y="1508760"/>
            <a:ext cx="3712463" cy="185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55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150" b="1">
                <a:solidFill>
                  <a:srgbClr val="2E6E9E"/>
                </a:solidFill>
                <a:latin typeface="Arial"/>
              </a:rPr>
              <a:t>Section 4/5 · Modeling results</a:t>
            </a:r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sz="3000" b="1" dirty="0">
                <a:solidFill>
                  <a:srgbClr val="17324D"/>
                </a:solidFill>
                <a:latin typeface="Arial"/>
              </a:rPr>
              <a:t>Surviving fraction  S = </a:t>
            </a:r>
            <a:r>
              <a:rPr sz="3000" b="1" dirty="0" err="1">
                <a:solidFill>
                  <a:srgbClr val="17324D"/>
                </a:solidFill>
                <a:latin typeface="Arial"/>
              </a:rPr>
              <a:t>λr</a:t>
            </a:r>
            <a:r>
              <a:rPr sz="3000" b="1" dirty="0">
                <a:solidFill>
                  <a:srgbClr val="17324D"/>
                </a:solidFill>
                <a:latin typeface="Arial"/>
              </a:rPr>
              <a:t> / (</a:t>
            </a:r>
            <a:r>
              <a:rPr sz="3000" b="1" dirty="0" err="1">
                <a:solidFill>
                  <a:srgbClr val="17324D"/>
                </a:solidFill>
                <a:latin typeface="Arial"/>
              </a:rPr>
              <a:t>λu</a:t>
            </a:r>
            <a:r>
              <a:rPr sz="3000" b="1" dirty="0">
                <a:solidFill>
                  <a:srgbClr val="17324D"/>
                </a:solidFill>
                <a:latin typeface="Arial"/>
              </a:rPr>
              <a:t> + </a:t>
            </a:r>
            <a:r>
              <a:rPr sz="3000" b="1" dirty="0" err="1">
                <a:solidFill>
                  <a:srgbClr val="17324D"/>
                </a:solidFill>
                <a:latin typeface="Arial"/>
              </a:rPr>
              <a:t>λr</a:t>
            </a:r>
            <a:r>
              <a:rPr sz="3000" b="1" dirty="0">
                <a:solidFill>
                  <a:srgbClr val="17324D"/>
                </a:solidFill>
                <a:latin typeface="Arial"/>
              </a:rPr>
              <a:t>)</a:t>
            </a:r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25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A11CC0C-E948-05C4-D7BB-4D62CD788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128" y="1507531"/>
            <a:ext cx="7772400" cy="474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27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5/5 · Discussion &amp; next steps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 – Detection limitations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Late-time images become difficult to quantify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26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4708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1005840" y="1847088"/>
            <a:ext cx="4642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nuclei become larger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13232" y="228600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7" name="Text 15"/>
          <p:cNvSpPr/>
          <p:nvPr/>
        </p:nvSpPr>
        <p:spPr>
          <a:xfrm>
            <a:off x="1005840" y="2286000"/>
            <a:ext cx="4642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Fluorescence becomes heterogeneous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3232" y="2724912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19" name="Text 17"/>
          <p:cNvSpPr/>
          <p:nvPr/>
        </p:nvSpPr>
        <p:spPr>
          <a:xfrm>
            <a:off x="1005840" y="2724912"/>
            <a:ext cx="4642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Several maxima may appear in one nucleus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13232" y="3163824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1" name="Text 19"/>
          <p:cNvSpPr/>
          <p:nvPr/>
        </p:nvSpPr>
        <p:spPr>
          <a:xfrm>
            <a:off x="1005840" y="3163824"/>
            <a:ext cx="4642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 counting becomes less reliable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13232" y="360273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3" name="Text 21"/>
          <p:cNvSpPr/>
          <p:nvPr/>
        </p:nvSpPr>
        <p:spPr>
          <a:xfrm>
            <a:off x="1005840" y="3602736"/>
            <a:ext cx="4642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BF + fluorescence may still be ambiguous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713232" y="404164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  <p:sp>
        <p:nvSpPr>
          <p:cNvPr id="25" name="Text 23"/>
          <p:cNvSpPr/>
          <p:nvPr/>
        </p:nvSpPr>
        <p:spPr>
          <a:xfrm>
            <a:off x="1032706" y="4041648"/>
            <a:ext cx="46427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/ dying status difficult to decide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920618" y="4411980"/>
            <a:ext cx="4754880" cy="3108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dirty="0">
                <a:solidFill>
                  <a:srgbClr val="1C3450"/>
                </a:solidFill>
              </a:rPr>
              <a:t>Observed across all initial densities</a:t>
            </a:r>
          </a:p>
        </p:txBody>
      </p:sp>
      <p:sp>
        <p:nvSpPr>
          <p:cNvPr id="12" name="Text 22">
            <a:extLst>
              <a:ext uri="{FF2B5EF4-FFF2-40B4-BE49-F238E27FC236}">
                <a16:creationId xmlns:a16="http://schemas.microsoft.com/office/drawing/2014/main" id="{11854F78-53C5-E7B3-4F6D-530525903F68}"/>
              </a:ext>
            </a:extLst>
          </p:cNvPr>
          <p:cNvSpPr/>
          <p:nvPr/>
        </p:nvSpPr>
        <p:spPr>
          <a:xfrm>
            <a:off x="713232" y="4476939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5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50" dirty="0"/>
          </a:p>
        </p:txBody>
      </p:sp>
    </p:spTree>
    <p:extLst>
      <p:ext uri="{BB962C8B-B14F-4D97-AF65-F5344CB8AC3E}">
        <p14:creationId xmlns:p14="http://schemas.microsoft.com/office/powerpoint/2010/main" val="2057979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5/5 · Discussion &amp; next steps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 – Next experimental step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oxygen-radical effect from cell-state effect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27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70862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2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20" dirty="0"/>
          </a:p>
        </p:txBody>
      </p:sp>
      <p:sp>
        <p:nvSpPr>
          <p:cNvPr id="15" name="Text 13"/>
          <p:cNvSpPr/>
          <p:nvPr/>
        </p:nvSpPr>
        <p:spPr>
          <a:xfrm>
            <a:off x="1005840" y="1852574"/>
            <a:ext cx="46451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Hypoxia appears to increase radioresistance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3232" y="228782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2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20" dirty="0"/>
          </a:p>
        </p:txBody>
      </p:sp>
      <p:sp>
        <p:nvSpPr>
          <p:cNvPr id="19" name="Text 17"/>
          <p:cNvSpPr/>
          <p:nvPr/>
        </p:nvSpPr>
        <p:spPr>
          <a:xfrm>
            <a:off x="1005840" y="2269540"/>
            <a:ext cx="46451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Possible explanations: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033272" y="2726740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2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20" dirty="0"/>
          </a:p>
        </p:txBody>
      </p:sp>
      <p:sp>
        <p:nvSpPr>
          <p:cNvPr id="21" name="Text 19"/>
          <p:cNvSpPr/>
          <p:nvPr/>
        </p:nvSpPr>
        <p:spPr>
          <a:xfrm>
            <a:off x="1307592" y="2708452"/>
            <a:ext cx="4343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oxygen-mediated radical damage</a:t>
            </a:r>
            <a:endParaRPr lang="en-US" sz="1820" dirty="0"/>
          </a:p>
        </p:txBody>
      </p:sp>
      <p:sp>
        <p:nvSpPr>
          <p:cNvPr id="22" name="Text 20"/>
          <p:cNvSpPr/>
          <p:nvPr/>
        </p:nvSpPr>
        <p:spPr>
          <a:xfrm>
            <a:off x="1033272" y="3086648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2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20" dirty="0"/>
          </a:p>
        </p:txBody>
      </p:sp>
      <p:sp>
        <p:nvSpPr>
          <p:cNvPr id="23" name="Text 21"/>
          <p:cNvSpPr/>
          <p:nvPr/>
        </p:nvSpPr>
        <p:spPr>
          <a:xfrm>
            <a:off x="1307592" y="3068360"/>
            <a:ext cx="4343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quiescence / metabolic adaptation</a:t>
            </a:r>
            <a:endParaRPr lang="en-US" sz="1820" dirty="0"/>
          </a:p>
        </p:txBody>
      </p:sp>
      <p:sp>
        <p:nvSpPr>
          <p:cNvPr id="24" name="Text 22"/>
          <p:cNvSpPr/>
          <p:nvPr/>
        </p:nvSpPr>
        <p:spPr>
          <a:xfrm>
            <a:off x="1033272" y="3446556"/>
            <a:ext cx="164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20" b="1" dirty="0">
                <a:solidFill>
                  <a:srgbClr val="D96B3B"/>
                </a:solidFill>
                <a:latin typeface="Arial"/>
              </a:rPr>
              <a:t>–</a:t>
            </a:r>
            <a:endParaRPr lang="en-US" sz="1820" dirty="0"/>
          </a:p>
        </p:txBody>
      </p:sp>
      <p:sp>
        <p:nvSpPr>
          <p:cNvPr id="25" name="Text 23"/>
          <p:cNvSpPr/>
          <p:nvPr/>
        </p:nvSpPr>
        <p:spPr>
          <a:xfrm>
            <a:off x="1307592" y="3428268"/>
            <a:ext cx="4343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2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altered repair or fate transitions</a:t>
            </a:r>
            <a:endParaRPr lang="en-US" sz="1820" dirty="0"/>
          </a:p>
        </p:txBody>
      </p:sp>
      <p:sp>
        <p:nvSpPr>
          <p:cNvPr id="26" name="Text 24"/>
          <p:cNvSpPr/>
          <p:nvPr/>
        </p:nvSpPr>
        <p:spPr>
          <a:xfrm>
            <a:off x="713232" y="389790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2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Planned experiment</a:t>
            </a:r>
            <a:endParaRPr lang="en-US" sz="2120" dirty="0"/>
          </a:p>
        </p:txBody>
      </p:sp>
      <p:sp>
        <p:nvSpPr>
          <p:cNvPr id="27" name="Text 25"/>
          <p:cNvSpPr/>
          <p:nvPr/>
        </p:nvSpPr>
        <p:spPr>
          <a:xfrm>
            <a:off x="713232" y="4289267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E6E9E"/>
                </a:solidFill>
                <a:latin typeface="Arial"/>
              </a:rPr>
              <a:t>•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005840" y="4270978"/>
            <a:ext cx="9941908" cy="46231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Reoxygenate cells before irradiation</a:t>
            </a:r>
            <a:r>
              <a:rPr lang="zh-CN" altLang="fr-FR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</a:t>
            </a:r>
            <a:r>
              <a:rPr lang="zh-CN" altLang="fr-FR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r>
              <a:rPr lang="en-US" dirty="0" err="1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ompare</a:t>
            </a: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response with continuous hypoxia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43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4665" y="2331720"/>
            <a:ext cx="98026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fr-FR" sz="5400" b="1" dirty="0" err="1">
                <a:solidFill>
                  <a:srgbClr val="17324D"/>
                </a:solidFill>
                <a:latin typeface="Arial"/>
              </a:rPr>
              <a:t>Thank</a:t>
            </a:r>
            <a:r>
              <a:rPr lang="fr-FR" sz="5400" b="1" dirty="0">
                <a:solidFill>
                  <a:srgbClr val="17324D"/>
                </a:solidFill>
                <a:latin typeface="Arial"/>
              </a:rPr>
              <a:t> </a:t>
            </a:r>
            <a:r>
              <a:rPr lang="fr-FR" sz="5400" b="1" dirty="0" err="1">
                <a:solidFill>
                  <a:srgbClr val="17324D"/>
                </a:solidFill>
                <a:latin typeface="Arial"/>
              </a:rPr>
              <a:t>you</a:t>
            </a:r>
            <a:r>
              <a:rPr lang="fr-FR" sz="5400" b="1" dirty="0">
                <a:solidFill>
                  <a:srgbClr val="17324D"/>
                </a:solidFill>
                <a:latin typeface="Arial"/>
              </a:rPr>
              <a:t> for </a:t>
            </a:r>
            <a:r>
              <a:rPr lang="fr-FR" sz="5400" b="1" dirty="0" err="1">
                <a:solidFill>
                  <a:srgbClr val="17324D"/>
                </a:solidFill>
                <a:latin typeface="Arial"/>
              </a:rPr>
              <a:t>your</a:t>
            </a:r>
            <a:r>
              <a:rPr lang="fr-FR" sz="5400" b="1" dirty="0">
                <a:solidFill>
                  <a:srgbClr val="17324D"/>
                </a:solidFill>
                <a:latin typeface="Arial"/>
              </a:rPr>
              <a:t> attention!</a:t>
            </a:r>
            <a:endParaRPr sz="5400" b="1" dirty="0">
              <a:solidFill>
                <a:srgbClr val="17324D"/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28</a:t>
            </a:r>
            <a:endParaRPr sz="900">
              <a:solidFill>
                <a:srgbClr val="5A6A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586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1/5 · Why model hypoxia?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study hypoxia in radiobiology?</a:t>
            </a:r>
            <a:endParaRPr lang="en-US" sz="310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C30B63F3-04DB-5B5A-F35F-9EB656EFF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899" y="1091023"/>
            <a:ext cx="4080526" cy="47949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13232" y="1700784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232323"/>
                </a:solidFill>
                <a:latin typeface="Arial"/>
              </a:rPr>
              <a:t>•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5840" y="1700784"/>
            <a:ext cx="51206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900" b="0" dirty="0">
                <a:solidFill>
                  <a:srgbClr val="232323"/>
                </a:solidFill>
                <a:latin typeface="Arial"/>
              </a:rPr>
              <a:t>Hypoxia is common in solid tumors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3232" y="2130552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232323"/>
                </a:solidFill>
                <a:latin typeface="Arial"/>
              </a:rPr>
              <a:t>•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" y="2130552"/>
            <a:ext cx="53949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900" b="0" dirty="0">
                <a:solidFill>
                  <a:srgbClr val="232323"/>
                </a:solidFill>
                <a:latin typeface="Arial"/>
              </a:rPr>
              <a:t>Hypoxic cells are often more radioresistant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3232" y="2560320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232323"/>
                </a:solidFill>
                <a:latin typeface="Arial"/>
              </a:rPr>
              <a:t>•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05840" y="2560320"/>
            <a:ext cx="51206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900" b="0" dirty="0">
                <a:solidFill>
                  <a:srgbClr val="232323"/>
                </a:solidFill>
                <a:latin typeface="Arial"/>
              </a:rPr>
              <a:t>Oxygen changes radiation-induced damage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3232" y="2990088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232323"/>
                </a:solidFill>
                <a:latin typeface="Arial"/>
              </a:rPr>
              <a:t>•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5840" y="2990088"/>
            <a:ext cx="53949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900" b="0" dirty="0">
                <a:solidFill>
                  <a:srgbClr val="232323"/>
                </a:solidFill>
                <a:latin typeface="Arial"/>
              </a:rPr>
              <a:t>Population curves show only global behavior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3232" y="3429000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>
                <a:solidFill>
                  <a:srgbClr val="232323"/>
                </a:solidFill>
                <a:latin typeface="Arial"/>
              </a:rPr>
              <a:t>•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5840" y="3429000"/>
            <a:ext cx="53949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900" b="0" dirty="0">
                <a:solidFill>
                  <a:srgbClr val="232323"/>
                </a:solidFill>
                <a:latin typeface="Arial"/>
              </a:rPr>
              <a:t>Need to infer hidden cellular mechanisms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3232" y="4058689"/>
            <a:ext cx="45720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17324D"/>
                </a:solidFill>
                <a:latin typeface="Arial"/>
              </a:rPr>
              <a:t>Central question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13232" y="4470169"/>
            <a:ext cx="1828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232323"/>
                </a:solidFill>
                <a:latin typeface="Arial"/>
              </a:rPr>
              <a:t>•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" y="4531421"/>
            <a:ext cx="7699750" cy="5847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Why are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resistant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to irradiation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hypoxic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conditions?</a:t>
            </a:r>
          </a:p>
          <a:p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And how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the initial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influence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ounded Rectangle 4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12180" y="3107368"/>
            <a:ext cx="5394960" cy="1090975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13970">
            <a:solidFill>
              <a:srgbClr val="2E6E9E"/>
            </a:solidFill>
          </a:ln>
        </p:spPr>
        <p:txBody>
          <a:bodyPr/>
          <a:lstStyle/>
          <a:p>
            <a:r>
              <a:rPr lang="fr-FR">
                <a:noFill/>
              </a:rPr>
              <a:t> 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012180" y="2221367"/>
            <a:ext cx="5394959" cy="769343"/>
          </a:xfrm>
          <a:prstGeom prst="roundRect">
            <a:avLst/>
          </a:prstGeom>
          <a:solidFill>
            <a:srgbClr val="FBEDE6"/>
          </a:solidFill>
          <a:ln w="13970">
            <a:solidFill>
              <a:srgbClr val="E167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8872" tIns="73152" rIns="118872" rtlCol="0" anchor="ctr"/>
          <a:lstStyle/>
          <a:p>
            <a:pPr algn="ctr"/>
            <a:r>
              <a:rPr sz="1200" b="1" dirty="0">
                <a:solidFill>
                  <a:srgbClr val="E16739"/>
                </a:solidFill>
                <a:latin typeface="Arial"/>
              </a:rPr>
              <a:t>Hidden mechanism</a:t>
            </a:r>
          </a:p>
          <a:p>
            <a:pPr>
              <a:spcBef>
                <a:spcPts val="100"/>
              </a:spcBef>
            </a:pPr>
            <a:r>
              <a:rPr sz="1400" b="0" dirty="0">
                <a:solidFill>
                  <a:srgbClr val="17324D"/>
                </a:solidFill>
                <a:latin typeface="Arial"/>
              </a:rPr>
              <a:t>Beyond oxygen-mediated radical damage, hypoxia-induced quiescence can also increase </a:t>
            </a:r>
            <a:r>
              <a:rPr sz="1400" b="0" dirty="0" err="1">
                <a:solidFill>
                  <a:srgbClr val="17324D"/>
                </a:solidFill>
                <a:latin typeface="Arial"/>
              </a:rPr>
              <a:t>radioresistance</a:t>
            </a:r>
            <a:r>
              <a:rPr sz="1400" b="0" dirty="0">
                <a:solidFill>
                  <a:srgbClr val="17324D"/>
                </a:solidFill>
                <a:latin typeface="Arial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3232" y="5504688"/>
            <a:ext cx="5505610" cy="206210"/>
          </a:xfrm>
          <a:prstGeom prst="rect">
            <a:avLst/>
          </a:prstGeom>
          <a:noFill/>
        </p:spPr>
        <p:txBody>
          <a:bodyPr wrap="none" lIns="27432" tIns="18288" rIns="27432" bIns="18288">
            <a:spAutoFit/>
          </a:bodyPr>
          <a:lstStyle/>
          <a:p>
            <a:pPr algn="l"/>
            <a:r>
              <a:rPr sz="1100" b="0" dirty="0">
                <a:solidFill>
                  <a:srgbClr val="5A6A7D"/>
                </a:solidFill>
                <a:latin typeface="Arial"/>
              </a:rPr>
              <a:t>References: Gardner et al., 2024, Modelling radiobiology; Menegakis et al., 2021, Cells</a:t>
            </a:r>
            <a:r>
              <a:rPr sz="850" b="0" dirty="0">
                <a:solidFill>
                  <a:srgbClr val="5A6A7D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5" grpId="1" animBg="1"/>
      <p:bldP spid="46" grpId="0"/>
      <p:bldP spid="46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43200"/>
            <a:ext cx="121920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400" b="1">
                <a:solidFill>
                  <a:srgbClr val="1E1E1E"/>
                </a:solidFill>
                <a:latin typeface="Aptos Display"/>
              </a:rPr>
              <a:t>Backup</a:t>
            </a:r>
          </a:p>
        </p:txBody>
      </p:sp>
      <p:sp>
        <p:nvSpPr>
          <p:cNvPr id="3" name="Slide Number 29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29</a:t>
            </a:r>
            <a:endParaRPr sz="900">
              <a:solidFill>
                <a:srgbClr val="5A6A7D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2/5 · Experimental &amp; analysis workflow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design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 and measurements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37027" y="6442964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30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58368" y="2168144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50976" y="1801368"/>
            <a:ext cx="4873752" cy="933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r>
              <a:rPr lang="en-US" sz="20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 line: F98 NLS-red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</a:t>
            </a:r>
            <a:r>
              <a:rPr lang="fr-FR" sz="2000" dirty="0" err="1">
                <a:solidFill>
                  <a:srgbClr val="FF0000"/>
                </a:solidFill>
              </a:rPr>
              <a:t>red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dirty="0" err="1">
                <a:solidFill>
                  <a:srgbClr val="FF0000"/>
                </a:solidFill>
              </a:rPr>
              <a:t>nuclear</a:t>
            </a:r>
            <a:r>
              <a:rPr lang="fr-FR" sz="2000" dirty="0">
                <a:solidFill>
                  <a:srgbClr val="FF0000"/>
                </a:solidFill>
              </a:rPr>
              <a:t> fluorescence enables </a:t>
            </a:r>
            <a:r>
              <a:rPr lang="fr-FR" sz="2000" dirty="0" err="1">
                <a:solidFill>
                  <a:srgbClr val="FF0000"/>
                </a:solidFill>
              </a:rPr>
              <a:t>automatic</a:t>
            </a:r>
            <a:r>
              <a:rPr lang="fr-FR" sz="2000" dirty="0">
                <a:solidFill>
                  <a:srgbClr val="FF0000"/>
                </a:solidFill>
              </a:rPr>
              <a:t> nucleus/</a:t>
            </a:r>
            <a:r>
              <a:rPr lang="fr-FR" sz="2000" dirty="0" err="1">
                <a:solidFill>
                  <a:srgbClr val="FF0000"/>
                </a:solidFill>
              </a:rPr>
              <a:t>cell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dirty="0" err="1">
                <a:solidFill>
                  <a:srgbClr val="FF0000"/>
                </a:solidFill>
              </a:rPr>
              <a:t>counting</a:t>
            </a:r>
            <a:r>
              <a:rPr lang="fr-FR" sz="2000" dirty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58368" y="289915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950976" y="2880868"/>
            <a:ext cx="48737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Oxygen conditions: normoxia / hypoxia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658368" y="333806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950976" y="3319780"/>
            <a:ext cx="48737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and irradiated groups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658368" y="377698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950976" y="3758692"/>
            <a:ext cx="48737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sz="2100" dirty="0">
                <a:solidFill>
                  <a:srgbClr val="232323"/>
                </a:solidFill>
                <a:latin typeface="Arial"/>
              </a:rPr>
              <a:t>6 wells / 6 initial densities</a:t>
            </a:r>
          </a:p>
          <a:p>
            <a:r>
              <a:rPr sz="1600" dirty="0">
                <a:solidFill>
                  <a:srgbClr val="5A6A7D"/>
                </a:solidFill>
                <a:latin typeface="Arial"/>
              </a:rPr>
              <a:t>(each density </a:t>
            </a:r>
            <a:r>
              <a:rPr lang="fr-FR" altLang="zh-CN" sz="1600" dirty="0">
                <a:solidFill>
                  <a:srgbClr val="5A6A7D"/>
                </a:solidFill>
                <a:latin typeface="Arial"/>
              </a:rPr>
              <a:t>=</a:t>
            </a:r>
            <a:r>
              <a:rPr sz="1600" dirty="0">
                <a:solidFill>
                  <a:srgbClr val="5A6A7D"/>
                </a:solidFill>
                <a:latin typeface="Arial"/>
              </a:rPr>
              <a:t> 2× previous)</a:t>
            </a:r>
          </a:p>
        </p:txBody>
      </p:sp>
      <p:sp>
        <p:nvSpPr>
          <p:cNvPr id="22" name="Text 20"/>
          <p:cNvSpPr/>
          <p:nvPr/>
        </p:nvSpPr>
        <p:spPr>
          <a:xfrm>
            <a:off x="658368" y="452678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950976" y="4508500"/>
            <a:ext cx="48737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fr-FR" altLang="zh-CN" sz="21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9</a:t>
            </a:r>
            <a:r>
              <a:rPr lang="zh-CN" altLang="fr-FR" sz="21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altLang="zh-CN" sz="2100" dirty="0" err="1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windows</a:t>
            </a:r>
            <a:r>
              <a:rPr lang="zh-CN" altLang="fr-FR" sz="21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altLang="zh-CN" sz="21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for</a:t>
            </a:r>
            <a:r>
              <a:rPr lang="zh-CN" altLang="fr-FR" sz="21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altLang="zh-CN" sz="2100" dirty="0" err="1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each</a:t>
            </a:r>
            <a:r>
              <a:rPr lang="zh-CN" altLang="fr-FR" sz="2100" dirty="0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fr-FR" altLang="zh-CN" sz="2100" dirty="0" err="1">
                <a:solidFill>
                  <a:srgbClr val="152336"/>
                </a:solidFill>
                <a:latin typeface="Arial" pitchFamily="34" charset="0"/>
                <a:cs typeface="Arial" pitchFamily="34" charset="-120"/>
              </a:rPr>
              <a:t>well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658368" y="496570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950976" y="4947412"/>
            <a:ext cx="48737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Brightfield + red fluorescence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658368" y="5404612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950976" y="5386324"/>
            <a:ext cx="48737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Follow-up over 10 days</a:t>
            </a:r>
            <a:endParaRPr lang="en-US" sz="2100" dirty="0"/>
          </a:p>
        </p:txBody>
      </p:sp>
      <p:sp>
        <p:nvSpPr>
          <p:cNvPr id="28" name="Text 26"/>
          <p:cNvSpPr/>
          <p:nvPr/>
        </p:nvSpPr>
        <p:spPr>
          <a:xfrm>
            <a:off x="658368" y="5843524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9" name="Text 27"/>
          <p:cNvSpPr/>
          <p:nvPr/>
        </p:nvSpPr>
        <p:spPr>
          <a:xfrm>
            <a:off x="950976" y="5825236"/>
            <a:ext cx="487375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Images every </a:t>
            </a:r>
            <a:r>
              <a:rPr lang="fr-FR" altLang="zh-CN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</a:t>
            </a:r>
            <a:endParaRPr lang="en-US" sz="2100" dirty="0"/>
          </a:p>
        </p:txBody>
      </p:sp>
      <p:pic>
        <p:nvPicPr>
          <p:cNvPr id="96" name="Image 95">
            <a:extLst>
              <a:ext uri="{FF2B5EF4-FFF2-40B4-BE49-F238E27FC236}">
                <a16:creationId xmlns:a16="http://schemas.microsoft.com/office/drawing/2014/main" id="{B2C01EE6-32BB-477C-BA5A-380CC902A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674" y="1481327"/>
            <a:ext cx="5281415" cy="400507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2/5 · Experimental &amp; analysis workflow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imaging data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Time-lapse observation of cell population dynamics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31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B19B7D75-481C-D488-B1C7-9B9CA1657A13}"/>
              </a:ext>
            </a:extLst>
          </p:cNvPr>
          <p:cNvSpPr/>
          <p:nvPr/>
        </p:nvSpPr>
        <p:spPr>
          <a:xfrm>
            <a:off x="936228" y="2335572"/>
            <a:ext cx="3794760" cy="29258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Brightfield: morphology / confluence</a:t>
            </a:r>
            <a:endParaRPr lang="en-US" sz="2100" dirty="0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6DAEC45A-44D5-EEB2-626E-B41D958D2153}"/>
              </a:ext>
            </a:extLst>
          </p:cNvPr>
          <p:cNvSpPr/>
          <p:nvPr/>
        </p:nvSpPr>
        <p:spPr>
          <a:xfrm>
            <a:off x="658368" y="2335571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9EFB49AC-810E-1239-ADFC-AFB0534DEB5C}"/>
              </a:ext>
            </a:extLst>
          </p:cNvPr>
          <p:cNvSpPr/>
          <p:nvPr/>
        </p:nvSpPr>
        <p:spPr>
          <a:xfrm>
            <a:off x="936228" y="2774483"/>
            <a:ext cx="3035218" cy="2926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Fluorescence: labeled nuclei</a:t>
            </a:r>
            <a:endParaRPr lang="en-US" sz="2100" dirty="0"/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5366A8A7-C2B2-6B9C-5B3B-37008323553C}"/>
              </a:ext>
            </a:extLst>
          </p:cNvPr>
          <p:cNvSpPr/>
          <p:nvPr/>
        </p:nvSpPr>
        <p:spPr>
          <a:xfrm>
            <a:off x="658368" y="2774483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DF603E02-C41B-4322-9C50-7A96696F4FBB}"/>
              </a:ext>
            </a:extLst>
          </p:cNvPr>
          <p:cNvSpPr/>
          <p:nvPr/>
        </p:nvSpPr>
        <p:spPr>
          <a:xfrm>
            <a:off x="936228" y="1786958"/>
            <a:ext cx="10292604" cy="46483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r>
              <a:rPr lang="fr-FR" dirty="0" err="1"/>
              <a:t>Cells</a:t>
            </a:r>
            <a:r>
              <a:rPr lang="fr-FR" dirty="0"/>
              <a:t> </a:t>
            </a:r>
            <a:r>
              <a:rPr lang="fr-FR" dirty="0" err="1"/>
              <a:t>expressed</a:t>
            </a:r>
            <a:r>
              <a:rPr lang="fr-FR" dirty="0"/>
              <a:t> </a:t>
            </a:r>
            <a:r>
              <a:rPr lang="fr-FR" dirty="0" err="1"/>
              <a:t>red</a:t>
            </a:r>
            <a:r>
              <a:rPr lang="fr-FR" dirty="0"/>
              <a:t> fluorescence in the nucleus via transfection of an </a:t>
            </a:r>
            <a:r>
              <a:rPr lang="fr-FR" dirty="0">
                <a:solidFill>
                  <a:srgbClr val="FF0000"/>
                </a:solidFill>
              </a:rPr>
              <a:t>NLS-</a:t>
            </a:r>
            <a:r>
              <a:rPr lang="fr-FR" dirty="0" err="1">
                <a:solidFill>
                  <a:srgbClr val="FF0000"/>
                </a:solidFill>
              </a:rPr>
              <a:t>mScarlet</a:t>
            </a:r>
            <a:r>
              <a:rPr lang="fr-FR" dirty="0"/>
              <a:t> fusion </a:t>
            </a:r>
            <a:r>
              <a:rPr lang="fr-FR" dirty="0" err="1"/>
              <a:t>construct</a:t>
            </a:r>
            <a:endParaRPr lang="fr-FR" dirty="0"/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07A1AAB0-17C1-28D8-4D80-F5DFAEC657CE}"/>
              </a:ext>
            </a:extLst>
          </p:cNvPr>
          <p:cNvSpPr/>
          <p:nvPr/>
        </p:nvSpPr>
        <p:spPr>
          <a:xfrm>
            <a:off x="658368" y="3213395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B8C95831-8029-F602-924C-BA13DDFEBCB7}"/>
              </a:ext>
            </a:extLst>
          </p:cNvPr>
          <p:cNvSpPr/>
          <p:nvPr/>
        </p:nvSpPr>
        <p:spPr>
          <a:xfrm>
            <a:off x="936228" y="3150862"/>
            <a:ext cx="3794760" cy="38403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response after irradiation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707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C8085-13A2-6F1A-483A-CAAF34A1A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B7DD852-D003-4DAE-1B1F-F1E25390D28E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47263AD-6619-1AE5-8244-0188C762BA92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C4C6FEC-72DE-AC30-A781-996C15040B88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F622E87-3B0D-F4A7-697B-A337271D57A3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DCACBFE-F570-06A6-7418-9367A4E7BA61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8A3FD26-BD63-5601-3338-666FFFABE997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2/5 · Experimental &amp; analysis workflow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047F523B-52D7-BBFA-4615-4FB5866597F9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B113133-498F-2511-E133-0677E05FBCCC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imaging data (0 Gy </a:t>
            </a:r>
            <a:r>
              <a:rPr lang="en-US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normoxia</a:t>
            </a: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5EF0509A-9754-7D62-60A3-05E7306C69AC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Time-lapse observation of cell population dynamics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6991930C-EC58-1C2A-BC45-BD2F83E9D3D0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60076B4-7E32-CDCE-4CF2-6B7FD3EA3DF5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32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1680755-2B9A-C1EC-8F1D-29B028FC471D}"/>
              </a:ext>
            </a:extLst>
          </p:cNvPr>
          <p:cNvSpPr txBox="1"/>
          <p:nvPr/>
        </p:nvSpPr>
        <p:spPr>
          <a:xfrm>
            <a:off x="2478983" y="5650993"/>
            <a:ext cx="339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Bright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field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 image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5F8E7BA-9140-2F9E-D791-58F527BB338B}"/>
              </a:ext>
            </a:extLst>
          </p:cNvPr>
          <p:cNvSpPr txBox="1"/>
          <p:nvPr/>
        </p:nvSpPr>
        <p:spPr>
          <a:xfrm>
            <a:off x="7842907" y="5650975"/>
            <a:ext cx="339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Fluorescence image</a:t>
            </a:r>
          </a:p>
        </p:txBody>
      </p:sp>
      <p:pic>
        <p:nvPicPr>
          <p:cNvPr id="21" name="A2-9-Ph_stack_frames002-049_to72h_global_auto_bc">
            <a:hlinkClick r:id="" action="ppaction://media"/>
            <a:extLst>
              <a:ext uri="{FF2B5EF4-FFF2-40B4-BE49-F238E27FC236}">
                <a16:creationId xmlns:a16="http://schemas.microsoft.com/office/drawing/2014/main" id="{713F43B5-9417-F856-B53B-59B9D94786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6163" y="1792374"/>
            <a:ext cx="4939369" cy="3648157"/>
          </a:xfrm>
          <a:prstGeom prst="rect">
            <a:avLst/>
          </a:prstGeom>
        </p:spPr>
      </p:pic>
      <p:pic>
        <p:nvPicPr>
          <p:cNvPr id="22" name="A2-9-C2_stack_frames002-049_to72h_global_auto_bc">
            <a:hlinkClick r:id="" action="ppaction://media"/>
            <a:extLst>
              <a:ext uri="{FF2B5EF4-FFF2-40B4-BE49-F238E27FC236}">
                <a16:creationId xmlns:a16="http://schemas.microsoft.com/office/drawing/2014/main" id="{0B28C4C3-84FE-EB93-A70E-87F10C44810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10722" y="1792374"/>
            <a:ext cx="4939370" cy="364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0D37C-3A3B-B1B6-0CB4-E3BB948B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C73A0CC-EA21-E243-1D9A-F219EFA72484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6A77E39-8FFB-40C6-AE82-148C74389787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AB48D30-4875-F6B1-CE3F-4C61C6439C52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2EBB893-37E5-1B90-7073-D0CF9EC97AF2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BB7FE55-D7C5-8829-2CC4-5046B7CFDE82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9DDD634-050B-2F92-2BFE-34B9A0A1E192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2/5 · Experimental &amp; analysis workflow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2D36A47-BA6D-32F8-A702-6D7853BADBD2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01615AF-EDB0-F95D-2F78-590EFFF861C8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imaging data (</a:t>
            </a:r>
            <a:r>
              <a:rPr lang="fr-FR" altLang="zh-CN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Gy </a:t>
            </a:r>
            <a:r>
              <a:rPr lang="en-US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normoxia</a:t>
            </a: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ABD0795-54E4-DB50-F2A5-8745A601153E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Time-lapse observation of cell population dynamics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ED42586-AC25-E8CB-FEF4-3D2C9FEB966A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4998E75-68E6-BA64-809C-AE9EE367ACF5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33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F3B3042-F7F5-3732-8514-BEA64273C0FD}"/>
              </a:ext>
            </a:extLst>
          </p:cNvPr>
          <p:cNvSpPr txBox="1"/>
          <p:nvPr/>
        </p:nvSpPr>
        <p:spPr>
          <a:xfrm>
            <a:off x="2478983" y="5650993"/>
            <a:ext cx="339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Bright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field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altLang="zh-CN" dirty="0">
                <a:solidFill>
                  <a:schemeClr val="accent1">
                    <a:lumMod val="50000"/>
                  </a:schemeClr>
                </a:solidFill>
              </a:rPr>
              <a:t>15</a:t>
            </a:r>
            <a:r>
              <a:rPr lang="zh-CN" altLang="fr-F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altLang="zh-CN" dirty="0">
                <a:solidFill>
                  <a:schemeClr val="accent1">
                    <a:lumMod val="50000"/>
                  </a:schemeClr>
                </a:solidFill>
              </a:rPr>
              <a:t>Gy </a:t>
            </a:r>
            <a:r>
              <a:rPr lang="fr-FR" altLang="zh-CN" dirty="0" err="1">
                <a:solidFill>
                  <a:schemeClr val="accent1">
                    <a:lumMod val="50000"/>
                  </a:schemeClr>
                </a:solidFill>
              </a:rPr>
              <a:t>normoxia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2A331B-7762-6E26-8DC5-6FEE03C0BC9F}"/>
              </a:ext>
            </a:extLst>
          </p:cNvPr>
          <p:cNvSpPr txBox="1"/>
          <p:nvPr/>
        </p:nvSpPr>
        <p:spPr>
          <a:xfrm>
            <a:off x="7192486" y="5650993"/>
            <a:ext cx="339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Bright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field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altLang="zh-CN" dirty="0">
                <a:solidFill>
                  <a:schemeClr val="accent1">
                    <a:lumMod val="50000"/>
                  </a:schemeClr>
                </a:solidFill>
              </a:rPr>
              <a:t>15</a:t>
            </a:r>
            <a:r>
              <a:rPr lang="zh-CN" altLang="fr-F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altLang="zh-CN" dirty="0">
                <a:solidFill>
                  <a:schemeClr val="accent1">
                    <a:lumMod val="50000"/>
                  </a:schemeClr>
                </a:solidFill>
              </a:rPr>
              <a:t>Gy </a:t>
            </a:r>
            <a:r>
              <a:rPr lang="fr-FR" altLang="zh-CN" dirty="0" err="1">
                <a:solidFill>
                  <a:schemeClr val="accent1">
                    <a:lumMod val="50000"/>
                  </a:schemeClr>
                </a:solidFill>
              </a:rPr>
              <a:t>hypoxia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A2-5-Ph_stack_bf1056_frames002-025_to72h_global_auto_bc">
            <a:hlinkClick r:id="" action="ppaction://media"/>
            <a:extLst>
              <a:ext uri="{FF2B5EF4-FFF2-40B4-BE49-F238E27FC236}">
                <a16:creationId xmlns:a16="http://schemas.microsoft.com/office/drawing/2014/main" id="{06002E95-130F-4431-4646-965A80C778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33826" y="1663592"/>
            <a:ext cx="5110162" cy="3774303"/>
          </a:xfrm>
          <a:prstGeom prst="rect">
            <a:avLst/>
          </a:prstGeom>
        </p:spPr>
      </p:pic>
      <p:pic>
        <p:nvPicPr>
          <p:cNvPr id="20" name="A2-5-Ph_stack_bf1054_frames002-025_to72h_global_auto_bc">
            <a:hlinkClick r:id="" action="ppaction://media"/>
            <a:extLst>
              <a:ext uri="{FF2B5EF4-FFF2-40B4-BE49-F238E27FC236}">
                <a16:creationId xmlns:a16="http://schemas.microsoft.com/office/drawing/2014/main" id="{8AF07F97-A324-4A67-FEE0-595749385FE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0766" y="1663592"/>
            <a:ext cx="5110163" cy="377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2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900" b="1">
                <a:solidFill>
                  <a:srgbClr val="2E6E9E"/>
                </a:solidFill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2500" b="1">
                <a:solidFill>
                  <a:srgbClr val="1C3450"/>
                </a:solidFill>
              </a:rPr>
              <a:t>Results – Single experiment, field-by-field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00" b="0">
                <a:solidFill>
                  <a:srgbClr val="5A6A7D"/>
                </a:solidFill>
              </a:rPr>
              <a:t>Within-well variability and temporal trend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34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1792" y="1879092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914400" y="1860804"/>
            <a:ext cx="3474720" cy="2560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representative experiment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21792" y="2318004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914400" y="2728711"/>
            <a:ext cx="1884844" cy="2560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fields per well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21792" y="275691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14400" y="2281428"/>
            <a:ext cx="31363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wells / 6 initial densities</a:t>
            </a:r>
            <a:endParaRPr lang="en-US" dirty="0"/>
          </a:p>
        </p:txBody>
      </p:sp>
      <p:sp>
        <p:nvSpPr>
          <p:cNvPr id="55" name="Text 0">
            <a:extLst>
              <a:ext uri="{FF2B5EF4-FFF2-40B4-BE49-F238E27FC236}">
                <a16:creationId xmlns:a16="http://schemas.microsoft.com/office/drawing/2014/main" id="{A4438CFF-3EDB-51CE-D3D1-78DACA58EC14}"/>
              </a:ext>
            </a:extLst>
          </p:cNvPr>
          <p:cNvSpPr/>
          <p:nvPr/>
        </p:nvSpPr>
        <p:spPr>
          <a:xfrm>
            <a:off x="4560236" y="2305308"/>
            <a:ext cx="2754904" cy="244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ptos" pitchFamily="34" charset="-122"/>
                <a:cs typeface="Aptos" pitchFamily="34" charset="-120"/>
              </a:rPr>
              <a:t>10 Gy </a:t>
            </a:r>
            <a:r>
              <a:rPr lang="en-US" sz="1500" b="1" dirty="0" err="1">
                <a:solidFill>
                  <a:srgbClr val="1F2937"/>
                </a:solidFill>
                <a:latin typeface="Arial" pitchFamily="34" charset="0"/>
                <a:ea typeface="Aptos" pitchFamily="34" charset="-122"/>
                <a:cs typeface="Aptos" pitchFamily="34" charset="-120"/>
              </a:rPr>
              <a:t>normoxia</a:t>
            </a: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ptos" pitchFamily="34" charset="-122"/>
                <a:cs typeface="Aptos" pitchFamily="34" charset="-120"/>
              </a:rPr>
              <a:t>· 15 oct 2025</a:t>
            </a:r>
            <a:endParaRPr lang="en-US" sz="15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37EA1E-FA57-5933-7C02-CF6737703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112" y="2557789"/>
            <a:ext cx="7178040" cy="3806435"/>
          </a:xfrm>
          <a:prstGeom prst="rect">
            <a:avLst/>
          </a:prstGeom>
        </p:spPr>
      </p:pic>
      <p:sp>
        <p:nvSpPr>
          <p:cNvPr id="23" name="density_key_title">
            <a:extLst>
              <a:ext uri="{FF2B5EF4-FFF2-40B4-BE49-F238E27FC236}">
                <a16:creationId xmlns:a16="http://schemas.microsoft.com/office/drawing/2014/main" id="{F642C994-9B53-1A78-EBC5-F4EAFE33CF9F}"/>
              </a:ext>
            </a:extLst>
          </p:cNvPr>
          <p:cNvSpPr txBox="1"/>
          <p:nvPr/>
        </p:nvSpPr>
        <p:spPr>
          <a:xfrm>
            <a:off x="786384" y="3264686"/>
            <a:ext cx="29418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>
                <a:solidFill>
                  <a:srgbClr val="1C3450"/>
                </a:solidFill>
              </a:rPr>
              <a:t>Different colors = different </a:t>
            </a:r>
            <a:r>
              <a:rPr lang="fr-FR" sz="1400" b="1" dirty="0" err="1">
                <a:solidFill>
                  <a:srgbClr val="1C3450"/>
                </a:solidFill>
              </a:rPr>
              <a:t>fields</a:t>
            </a:r>
            <a:endParaRPr lang="fr-FR" sz="1400" b="1" dirty="0">
              <a:solidFill>
                <a:srgbClr val="1C3450"/>
              </a:solidFill>
            </a:endParaRPr>
          </a:p>
          <a:p>
            <a:r>
              <a:rPr sz="1400" b="1" dirty="0">
                <a:solidFill>
                  <a:srgbClr val="1C3450"/>
                </a:solidFill>
              </a:rPr>
              <a:t> </a:t>
            </a:r>
            <a:r>
              <a:rPr lang="fr-FR" sz="1400" b="1" dirty="0">
                <a:solidFill>
                  <a:srgbClr val="1C3450"/>
                </a:solidFill>
              </a:rPr>
              <a:t>( </a:t>
            </a:r>
            <a:r>
              <a:rPr lang="fr-FR" sz="1400" b="1" dirty="0" err="1">
                <a:solidFill>
                  <a:srgbClr val="1C3450"/>
                </a:solidFill>
              </a:rPr>
              <a:t>same</a:t>
            </a:r>
            <a:r>
              <a:rPr lang="fr-FR" sz="1400" b="1" dirty="0">
                <a:solidFill>
                  <a:srgbClr val="1C3450"/>
                </a:solidFill>
              </a:rPr>
              <a:t> </a:t>
            </a:r>
            <a:r>
              <a:rPr sz="1400" b="1" dirty="0">
                <a:solidFill>
                  <a:srgbClr val="1C3450"/>
                </a:solidFill>
              </a:rPr>
              <a:t>initial densities</a:t>
            </a:r>
            <a:r>
              <a:rPr lang="fr-FR" sz="1400" b="1" dirty="0">
                <a:solidFill>
                  <a:srgbClr val="1C3450"/>
                </a:solidFill>
              </a:rPr>
              <a:t>)</a:t>
            </a:r>
            <a:endParaRPr sz="1400" b="1" dirty="0">
              <a:solidFill>
                <a:srgbClr val="1C3450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BA6EE61-D049-9D19-0B91-8F9AAED73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3799602"/>
            <a:ext cx="3022600" cy="22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79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98053-4337-1F31-0B27-0287E28F5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7E8BE5B-2297-24DD-52E5-F1E72591CDCB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4195784-693F-C4C2-B3F5-4C98BD378A33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8E170D4-5EB2-35CD-03E9-7BD6705E3BD6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F2A230D-EAD7-F1D4-CA06-DAF264F26E04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FE997D0-9D2B-288C-C8B4-5D2AFA16965D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341BFDE-EEB5-C335-276B-836C54895B66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5/5 · Discussion &amp; next steps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7E8AA84-E910-4E6E-BCFC-50A1F6AF948A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5BE038B-B95F-41ED-CC7B-C21C8E838ECB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 – Detection limitations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37CC20B-9CEB-5D45-210A-7F4AE1FE8435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Late-time images become difficult to quantify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94016CF-D523-ED96-83D1-B4D8A3113B95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241C2CE-92DF-BF28-9350-85E54DA8806F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35</a:t>
            </a:r>
            <a:endParaRPr sz="900">
              <a:solidFill>
                <a:srgbClr val="5A6A7D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5CA549F-3C58-C6BA-B1DE-1A425B9F8C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406" r="46701"/>
          <a:stretch>
            <a:fillRect/>
          </a:stretch>
        </p:blipFill>
        <p:spPr>
          <a:xfrm>
            <a:off x="543460" y="1768094"/>
            <a:ext cx="4974113" cy="3487581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FC71CA0-8209-5392-BCD4-D4BE1AC2E4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973" r="46594" b="1"/>
          <a:stretch>
            <a:fillRect/>
          </a:stretch>
        </p:blipFill>
        <p:spPr>
          <a:xfrm>
            <a:off x="6179912" y="1774817"/>
            <a:ext cx="4974113" cy="35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1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37">
            <a:extLst>
              <a:ext uri="{FF2B5EF4-FFF2-40B4-BE49-F238E27FC236}">
                <a16:creationId xmlns:a16="http://schemas.microsoft.com/office/drawing/2014/main" id="{FB00BBFF-F5D8-082D-41A8-FB6CAF71C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507" y="1938527"/>
            <a:ext cx="2093977" cy="2093977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2/5 · Experimental &amp; analysis workflow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workflow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Step-by-step overview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4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1792" y="1618488"/>
            <a:ext cx="347472" cy="347472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/>
              </a:rPr>
              <a:t>1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060704" y="1636776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7324D"/>
                </a:solidFill>
                <a:latin typeface="Arial"/>
              </a:rPr>
              <a:t>Cell seeding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632935" y="3932482"/>
            <a:ext cx="2157984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F98 NLS-red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6 densities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2889504" y="1618488"/>
            <a:ext cx="347472" cy="347472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/>
              </a:rPr>
              <a:t>2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3328416" y="1636776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7324D"/>
                </a:solidFill>
                <a:latin typeface="Arial"/>
              </a:rPr>
              <a:t>Oxygen conditioning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2900647" y="3932482"/>
            <a:ext cx="2157984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Normoxia / Hypoxia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Pre-irradiation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157216" y="1618488"/>
            <a:ext cx="347472" cy="347472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/>
              </a:rPr>
              <a:t>3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5596128" y="1636776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7324D"/>
                </a:solidFill>
                <a:latin typeface="Arial"/>
              </a:rPr>
              <a:t>Irradiation</a:t>
            </a:r>
            <a:endParaRPr lang="en-US" sz="1650" dirty="0"/>
          </a:p>
        </p:txBody>
      </p:sp>
      <p:sp>
        <p:nvSpPr>
          <p:cNvPr id="25" name="Text 23"/>
          <p:cNvSpPr/>
          <p:nvPr/>
        </p:nvSpPr>
        <p:spPr>
          <a:xfrm>
            <a:off x="5168359" y="3932482"/>
            <a:ext cx="2157984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Control / irradiated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X-ray exposure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7863840" y="1636776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7324D"/>
                </a:solidFill>
                <a:latin typeface="Arial"/>
              </a:rPr>
              <a:t>Live imaging</a:t>
            </a:r>
            <a:endParaRPr lang="en-US" sz="1650" dirty="0"/>
          </a:p>
        </p:txBody>
      </p:sp>
      <p:sp>
        <p:nvSpPr>
          <p:cNvPr id="29" name="Text 27"/>
          <p:cNvSpPr/>
          <p:nvPr/>
        </p:nvSpPr>
        <p:spPr>
          <a:xfrm>
            <a:off x="7436071" y="3932482"/>
            <a:ext cx="2157984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Incucyte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BF + fluorescence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9692640" y="1618488"/>
            <a:ext cx="347472" cy="347472"/>
          </a:xfrm>
          <a:prstGeom prst="rect">
            <a:avLst/>
          </a:prstGeom>
          <a:solidFill>
            <a:srgbClr val="D96B3B"/>
          </a:solidFill>
          <a:ln w="12700">
            <a:solidFill>
              <a:srgbClr val="D96B3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/>
              </a:rPr>
              <a:t>5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10131552" y="1636776"/>
            <a:ext cx="1719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7324D"/>
                </a:solidFill>
                <a:latin typeface="Arial"/>
              </a:rPr>
              <a:t>Quantification</a:t>
            </a:r>
            <a:endParaRPr lang="en-US" sz="1650" dirty="0"/>
          </a:p>
        </p:txBody>
      </p:sp>
      <p:sp>
        <p:nvSpPr>
          <p:cNvPr id="33" name="Text 31"/>
          <p:cNvSpPr/>
          <p:nvPr/>
        </p:nvSpPr>
        <p:spPr>
          <a:xfrm>
            <a:off x="9703783" y="3932482"/>
            <a:ext cx="2157984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Detection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0" dirty="0">
                <a:solidFill>
                  <a:srgbClr val="17324D"/>
                </a:solidFill>
                <a:latin typeface="Arial"/>
              </a:rPr>
              <a:t>Curves + model</a:t>
            </a:r>
            <a:endParaRPr lang="en-US" sz="1450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66EA9B41-160B-A1C6-A97E-3CC91C851E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" y="2231135"/>
            <a:ext cx="1926637" cy="146304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C537050-DCDA-4211-413F-5D980DBA10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473" t="31918" r="37511" b="25933"/>
          <a:stretch/>
        </p:blipFill>
        <p:spPr>
          <a:xfrm>
            <a:off x="7225585" y="2044748"/>
            <a:ext cx="2157984" cy="1671222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073CBE94-71A9-18EB-2960-C17E4188DC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902" t="6824" r="563" b="9412"/>
          <a:stretch>
            <a:fillRect/>
          </a:stretch>
        </p:blipFill>
        <p:spPr>
          <a:xfrm>
            <a:off x="9594055" y="2463806"/>
            <a:ext cx="2355153" cy="1043418"/>
          </a:xfrm>
          <a:prstGeom prst="rect">
            <a:avLst/>
          </a:prstGeom>
        </p:spPr>
      </p:pic>
      <p:pic>
        <p:nvPicPr>
          <p:cNvPr id="42" name="Image 41" descr="Xrad-320">
            <a:extLst>
              <a:ext uri="{FF2B5EF4-FFF2-40B4-BE49-F238E27FC236}">
                <a16:creationId xmlns:a16="http://schemas.microsoft.com/office/drawing/2014/main" id="{3B4F0C43-BA58-F70A-F682-5CCD7AD91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5700" y="2033523"/>
            <a:ext cx="1696930" cy="1829315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712951" y="4590850"/>
            <a:ext cx="1810512" cy="713232"/>
          </a:xfrm>
          <a:prstGeom prst="roundRect">
            <a:avLst/>
          </a:prstGeom>
          <a:solidFill>
            <a:srgbClr val="EAF3F8"/>
          </a:solidFill>
          <a:ln w="14604">
            <a:solidFill>
              <a:srgbClr val="2E6E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7432" rIns="45720" bIns="27432" rtlCol="0" anchor="ctr"/>
          <a:lstStyle/>
          <a:p>
            <a:pPr algn="ctr"/>
            <a:r>
              <a:rPr sz="880" b="1">
                <a:solidFill>
                  <a:srgbClr val="2E6E9E"/>
                </a:solidFill>
                <a:latin typeface="Arial"/>
              </a:rPr>
              <a:t>D0 ~16:00</a:t>
            </a:r>
          </a:p>
          <a:p>
            <a:pPr algn="ctr">
              <a:spcBef>
                <a:spcPts val="0"/>
              </a:spcBef>
            </a:pPr>
            <a:r>
              <a:rPr sz="750" b="0">
                <a:solidFill>
                  <a:srgbClr val="17324D"/>
                </a:solidFill>
                <a:latin typeface="Arial"/>
              </a:rPr>
              <a:t>Seeding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971519" y="4590850"/>
            <a:ext cx="1810512" cy="713232"/>
          </a:xfrm>
          <a:prstGeom prst="roundRect">
            <a:avLst/>
          </a:prstGeom>
          <a:solidFill>
            <a:srgbClr val="EAF3F8"/>
          </a:solidFill>
          <a:ln w="14604">
            <a:solidFill>
              <a:srgbClr val="2E6E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7432" rIns="45720" bIns="27432" rtlCol="0" anchor="ctr"/>
          <a:lstStyle/>
          <a:p>
            <a:pPr algn="ctr"/>
            <a:r>
              <a:rPr sz="880" b="1">
                <a:solidFill>
                  <a:srgbClr val="2E6E9E"/>
                </a:solidFill>
                <a:latin typeface="Arial"/>
              </a:rPr>
              <a:t>D1 15:00</a:t>
            </a:r>
          </a:p>
          <a:p>
            <a:pPr algn="ctr">
              <a:spcBef>
                <a:spcPts val="0"/>
              </a:spcBef>
            </a:pPr>
            <a:r>
              <a:rPr sz="750" b="0">
                <a:solidFill>
                  <a:srgbClr val="17324D"/>
                </a:solidFill>
                <a:latin typeface="Arial"/>
              </a:rPr>
              <a:t>O₂ ↓ slowly</a:t>
            </a:r>
          </a:p>
          <a:p>
            <a:pPr algn="ctr">
              <a:spcBef>
                <a:spcPts val="0"/>
              </a:spcBef>
            </a:pPr>
            <a:r>
              <a:rPr sz="750" b="0">
                <a:solidFill>
                  <a:srgbClr val="17324D"/>
                </a:solidFill>
                <a:latin typeface="Arial"/>
              </a:rPr>
              <a:t>0.5% after ~15 h</a:t>
            </a:r>
          </a:p>
          <a:p>
            <a:pPr algn="ctr">
              <a:spcBef>
                <a:spcPts val="0"/>
              </a:spcBef>
            </a:pPr>
            <a:r>
              <a:rPr sz="750" b="0">
                <a:solidFill>
                  <a:srgbClr val="17324D"/>
                </a:solidFill>
                <a:latin typeface="Arial"/>
              </a:rPr>
              <a:t>Total exposure ≈19 h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230087" y="4590850"/>
            <a:ext cx="1810512" cy="713232"/>
          </a:xfrm>
          <a:prstGeom prst="roundRect">
            <a:avLst/>
          </a:prstGeom>
          <a:solidFill>
            <a:srgbClr val="EAF3F8"/>
          </a:solidFill>
          <a:ln w="14604">
            <a:solidFill>
              <a:srgbClr val="2E6E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7432" rIns="45720" bIns="27432" rtlCol="0" anchor="ctr"/>
          <a:lstStyle/>
          <a:p>
            <a:pPr algn="ctr"/>
            <a:r>
              <a:rPr sz="880" b="1" dirty="0">
                <a:solidFill>
                  <a:srgbClr val="2E6E9E"/>
                </a:solidFill>
                <a:latin typeface="Arial"/>
              </a:rPr>
              <a:t>D+2 11:00</a:t>
            </a:r>
          </a:p>
          <a:p>
            <a:pPr algn="ctr">
              <a:spcBef>
                <a:spcPts val="0"/>
              </a:spcBef>
            </a:pPr>
            <a:r>
              <a:rPr sz="750" b="0" dirty="0">
                <a:solidFill>
                  <a:srgbClr val="17324D"/>
                </a:solidFill>
                <a:latin typeface="Arial"/>
              </a:rPr>
              <a:t>Irradiation</a:t>
            </a:r>
          </a:p>
          <a:p>
            <a:pPr algn="ctr">
              <a:spcBef>
                <a:spcPts val="0"/>
              </a:spcBef>
            </a:pPr>
            <a:r>
              <a:rPr sz="750" b="0" dirty="0">
                <a:solidFill>
                  <a:srgbClr val="17324D"/>
                </a:solidFill>
                <a:latin typeface="Arial"/>
              </a:rPr>
              <a:t>≈4 h before imaging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747223" y="4590850"/>
            <a:ext cx="1810512" cy="713232"/>
          </a:xfrm>
          <a:prstGeom prst="roundRect">
            <a:avLst/>
          </a:prstGeom>
          <a:solidFill>
            <a:srgbClr val="FBEDE6"/>
          </a:solidFill>
          <a:ln w="14604">
            <a:solidFill>
              <a:srgbClr val="E167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7432" rIns="45720" bIns="27432" rtlCol="0" anchor="ctr"/>
          <a:lstStyle/>
          <a:p>
            <a:pPr algn="ctr"/>
            <a:r>
              <a:rPr sz="880" b="1">
                <a:solidFill>
                  <a:srgbClr val="E16739"/>
                </a:solidFill>
                <a:latin typeface="Arial"/>
              </a:rPr>
              <a:t>After imaging</a:t>
            </a:r>
          </a:p>
          <a:p>
            <a:pPr algn="ctr">
              <a:spcBef>
                <a:spcPts val="0"/>
              </a:spcBef>
            </a:pPr>
            <a:r>
              <a:rPr sz="750" b="0">
                <a:solidFill>
                  <a:srgbClr val="17324D"/>
                </a:solidFill>
                <a:latin typeface="Arial"/>
              </a:rPr>
              <a:t>Detection</a:t>
            </a:r>
          </a:p>
          <a:p>
            <a:pPr algn="ctr">
              <a:spcBef>
                <a:spcPts val="0"/>
              </a:spcBef>
            </a:pPr>
            <a:r>
              <a:rPr sz="750" b="0">
                <a:solidFill>
                  <a:srgbClr val="17324D"/>
                </a:solidFill>
                <a:latin typeface="Arial"/>
              </a:rPr>
              <a:t>Curves + model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550895" y="4947466"/>
            <a:ext cx="393192" cy="0"/>
          </a:xfrm>
          <a:prstGeom prst="line">
            <a:avLst/>
          </a:prstGeom>
          <a:ln w="12700">
            <a:solidFill>
              <a:srgbClr val="C9D3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4809463" y="4947466"/>
            <a:ext cx="393192" cy="0"/>
          </a:xfrm>
          <a:prstGeom prst="line">
            <a:avLst/>
          </a:prstGeom>
          <a:ln w="12700">
            <a:solidFill>
              <a:srgbClr val="C9D3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7068031" y="4947466"/>
            <a:ext cx="393191" cy="0"/>
          </a:xfrm>
          <a:prstGeom prst="line">
            <a:avLst/>
          </a:prstGeom>
          <a:ln w="12700">
            <a:solidFill>
              <a:srgbClr val="C9D3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9326598" y="4947466"/>
            <a:ext cx="393193" cy="0"/>
          </a:xfrm>
          <a:prstGeom prst="line">
            <a:avLst/>
          </a:prstGeom>
          <a:ln w="12700">
            <a:solidFill>
              <a:srgbClr val="C9D3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20">
            <a:extLst>
              <a:ext uri="{FF2B5EF4-FFF2-40B4-BE49-F238E27FC236}">
                <a16:creationId xmlns:a16="http://schemas.microsoft.com/office/drawing/2014/main" id="{9C521BFA-5EB8-B4F3-B78A-6369676E2512}"/>
              </a:ext>
            </a:extLst>
          </p:cNvPr>
          <p:cNvSpPr/>
          <p:nvPr/>
        </p:nvSpPr>
        <p:spPr>
          <a:xfrm>
            <a:off x="7406640" y="1618488"/>
            <a:ext cx="347472" cy="347472"/>
          </a:xfrm>
          <a:prstGeom prst="rect">
            <a:avLst/>
          </a:prstGeom>
          <a:solidFill>
            <a:srgbClr val="2E6E9E"/>
          </a:solidFill>
          <a:ln w="12700">
            <a:solidFill>
              <a:srgbClr val="2E6E9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altLang="zh-CN" sz="1700" b="1" dirty="0">
                <a:solidFill>
                  <a:srgbClr val="FFFFFF"/>
                </a:solidFill>
                <a:latin typeface="Arial"/>
              </a:rPr>
              <a:t>4</a:t>
            </a:r>
            <a:endParaRPr lang="en-US" sz="1700" dirty="0"/>
          </a:p>
        </p:txBody>
      </p:sp>
      <p:sp>
        <p:nvSpPr>
          <p:cNvPr id="24" name="Rounded Rectangle 44">
            <a:extLst>
              <a:ext uri="{FF2B5EF4-FFF2-40B4-BE49-F238E27FC236}">
                <a16:creationId xmlns:a16="http://schemas.microsoft.com/office/drawing/2014/main" id="{BA322354-7CD9-7448-5E55-4453BB3434C6}"/>
              </a:ext>
            </a:extLst>
          </p:cNvPr>
          <p:cNvSpPr/>
          <p:nvPr/>
        </p:nvSpPr>
        <p:spPr>
          <a:xfrm>
            <a:off x="7451971" y="4594122"/>
            <a:ext cx="1810512" cy="713232"/>
          </a:xfrm>
          <a:prstGeom prst="roundRect">
            <a:avLst/>
          </a:prstGeom>
          <a:solidFill>
            <a:srgbClr val="EAF3F8"/>
          </a:solidFill>
          <a:ln w="14604">
            <a:solidFill>
              <a:srgbClr val="2E6E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7432" rIns="45720" bIns="27432" rtlCol="0" anchor="ctr"/>
          <a:lstStyle/>
          <a:p>
            <a:pPr algn="ctr"/>
            <a:r>
              <a:rPr lang="fr-FR" sz="880" b="1" dirty="0">
                <a:solidFill>
                  <a:srgbClr val="2E6E9E"/>
                </a:solidFill>
                <a:latin typeface="Arial"/>
              </a:rPr>
              <a:t>D+2 15:00</a:t>
            </a:r>
          </a:p>
          <a:p>
            <a:pPr algn="ctr">
              <a:spcBef>
                <a:spcPts val="0"/>
              </a:spcBef>
            </a:pPr>
            <a:r>
              <a:rPr lang="fr-FR" sz="800" dirty="0">
                <a:solidFill>
                  <a:srgbClr val="17324D"/>
                </a:solidFill>
              </a:rPr>
              <a:t>Imaging start</a:t>
            </a:r>
          </a:p>
          <a:p>
            <a:pPr algn="ctr">
              <a:spcBef>
                <a:spcPts val="0"/>
              </a:spcBef>
            </a:pPr>
            <a:r>
              <a:rPr lang="fr-FR" sz="800" dirty="0">
                <a:solidFill>
                  <a:srgbClr val="17324D"/>
                </a:solidFill>
              </a:rPr>
              <a:t>Observation ≈240 h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DC49F58-B23B-E598-905D-A8C8F431E2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30" y="5450354"/>
            <a:ext cx="12138225" cy="10852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Introduction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2/5 · Experimental &amp; analysis workflow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 detection and counting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fluorescence images to cell number over time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5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3232" y="1865376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005840" y="1847088"/>
            <a:ext cx="4406818" cy="29260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Nuclei detected from fluorescence images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13232" y="2304288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1005840" y="2285999"/>
            <a:ext cx="3713644" cy="31174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detected maximum = one cell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13232" y="2743200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05839" y="2724912"/>
            <a:ext cx="3389179" cy="237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 counting for each field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13232" y="3182112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996696" y="3155566"/>
            <a:ext cx="318211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1523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Output: cell number vs time</a:t>
            </a:r>
            <a:endParaRPr lang="en-US" sz="210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1C8ADFB-F883-98C8-68AF-EB91AA9A6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3613625"/>
            <a:ext cx="10666956" cy="254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56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9C17-B000-2583-0023-282C2CAF9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C79F1A5-118E-9C58-0E02-EE9B836B2D18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BA56110-5F75-C9AC-0E37-8AFDE766C03C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DDFD8D8-39B8-113E-828B-77682F0B061F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D8A27B4-A969-E82A-C966-CE6372FD5201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EC01BAB-170C-DF5C-D8CC-1FFFB8F1CA7C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AF88C5D-B36E-1262-77DF-210094A8FE46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704B43E7-7A8F-35B3-B667-13F630838508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E7B50CB-E7C4-660B-B321-7371F8E05AF8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– </a:t>
            </a:r>
            <a:r>
              <a:rPr 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group : 0 Gy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normoxia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AFA87B0-0731-9ABC-2958-2C7115A8996D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clearer comparison between oxygen conditions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6FA794EC-53B1-FCE1-5AA7-87004C7B7706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9727BEE-5EC9-5B5B-187D-D87E501FEA60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6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67E01CA4-DAC0-3677-ADCB-B1A6EC61FD49}"/>
              </a:ext>
            </a:extLst>
          </p:cNvPr>
          <p:cNvSpPr/>
          <p:nvPr/>
        </p:nvSpPr>
        <p:spPr>
          <a:xfrm>
            <a:off x="712368" y="1719071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C90E5931-F171-CE14-B600-7DA48D50ED01}"/>
              </a:ext>
            </a:extLst>
          </p:cNvPr>
          <p:cNvSpPr/>
          <p:nvPr/>
        </p:nvSpPr>
        <p:spPr>
          <a:xfrm>
            <a:off x="1004976" y="1700783"/>
            <a:ext cx="4324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0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Normoxia</a:t>
            </a:r>
            <a:r>
              <a:rPr lang="en-US" sz="2100" b="0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group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85DA7B9-A40A-E0D9-EBB9-0311A56CEBF3}"/>
              </a:ext>
            </a:extLst>
          </p:cNvPr>
          <p:cNvSpPr/>
          <p:nvPr/>
        </p:nvSpPr>
        <p:spPr>
          <a:xfrm>
            <a:off x="712368" y="2126862"/>
            <a:ext cx="3190016" cy="1132094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C9D3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8016" tIns="91440" rIns="109728" bIns="73152" rtlCol="0" anchor="ctr"/>
          <a:lstStyle/>
          <a:p>
            <a:pPr algn="l"/>
            <a:r>
              <a:rPr sz="1250" b="1" dirty="0">
                <a:solidFill>
                  <a:srgbClr val="2E6E9E"/>
                </a:solidFill>
                <a:latin typeface="Arial"/>
              </a:rPr>
              <a:t>Experimental structure</a:t>
            </a:r>
          </a:p>
          <a:p>
            <a:pPr algn="l">
              <a:spcBef>
                <a:spcPts val="400"/>
              </a:spcBef>
            </a:pPr>
            <a:r>
              <a:rPr sz="1080" dirty="0">
                <a:solidFill>
                  <a:srgbClr val="17324D"/>
                </a:solidFill>
                <a:latin typeface="Arial"/>
              </a:rPr>
              <a:t>•  2 plates</a:t>
            </a:r>
            <a:r>
              <a:rPr lang="fr-FR" sz="1080" dirty="0">
                <a:solidFill>
                  <a:srgbClr val="17324D"/>
                </a:solidFill>
                <a:latin typeface="Arial"/>
              </a:rPr>
              <a:t> for one dose</a:t>
            </a:r>
            <a:r>
              <a:rPr sz="1080" dirty="0">
                <a:solidFill>
                  <a:srgbClr val="17324D"/>
                </a:solidFill>
                <a:latin typeface="Arial"/>
              </a:rPr>
              <a:t>: </a:t>
            </a:r>
            <a:r>
              <a:rPr sz="1080" dirty="0" err="1">
                <a:solidFill>
                  <a:srgbClr val="17324D"/>
                </a:solidFill>
                <a:latin typeface="Arial"/>
              </a:rPr>
              <a:t>normoxia</a:t>
            </a:r>
            <a:r>
              <a:rPr sz="1080" dirty="0">
                <a:solidFill>
                  <a:srgbClr val="17324D"/>
                </a:solidFill>
                <a:latin typeface="Arial"/>
              </a:rPr>
              <a:t> and hypoxia</a:t>
            </a:r>
          </a:p>
          <a:p>
            <a:pPr algn="l">
              <a:spcBef>
                <a:spcPts val="400"/>
              </a:spcBef>
            </a:pPr>
            <a:r>
              <a:rPr sz="1080" dirty="0">
                <a:solidFill>
                  <a:srgbClr val="17324D"/>
                </a:solidFill>
                <a:latin typeface="Arial"/>
              </a:rPr>
              <a:t>•  6 wells per plate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15B28F9-0F36-E750-E7A8-B8A46E9D6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3429000"/>
            <a:ext cx="3189152" cy="220932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795EB35-C2E1-8E81-8F9D-37C25B80B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0400" y="1793600"/>
            <a:ext cx="7772400" cy="412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11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77075-68D7-B5D4-EFDD-C3943ADC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7400CC3-3384-72FD-1772-5E29CBBE0878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129A46B-6A76-8122-CDD1-4853AEDB4C30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4A35B41-6082-F047-074F-07E3D836B1F9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75F7EDB-F097-BE12-C802-791CB2229F49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B5A3C02-F86B-B813-37E1-24A37DFEBC98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1E68EE8-5E09-DB71-BC45-482BA537BFCE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F3E09503-B6BD-28C0-DC17-EF5A70194165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2D58B23-DA02-A2D9-9BE2-D979EFD1DB05}"/>
              </a:ext>
            </a:extLst>
          </p:cNvPr>
          <p:cNvSpPr/>
          <p:nvPr/>
        </p:nvSpPr>
        <p:spPr>
          <a:xfrm>
            <a:off x="621792" y="932688"/>
            <a:ext cx="10881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– </a:t>
            </a:r>
            <a:r>
              <a:rPr 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group : 0 Gy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normoxia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</a:t>
            </a:r>
            <a:r>
              <a:rPr lang="zh-CN" altLang="fr-FR" sz="31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fr-FR" altLang="zh-CN" sz="3100" b="1" dirty="0" err="1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hypoxia</a:t>
            </a:r>
            <a:endParaRPr lang="en-US" sz="3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8FF0366-23AF-6F17-08CD-A8F8266E6CF5}"/>
              </a:ext>
            </a:extLst>
          </p:cNvPr>
          <p:cNvSpPr/>
          <p:nvPr/>
        </p:nvSpPr>
        <p:spPr>
          <a:xfrm>
            <a:off x="658368" y="1325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clearer comparison between oxygen conditions</a:t>
            </a:r>
            <a:endParaRPr lang="en-US" sz="15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03DCFD2E-E106-5441-A83E-958F0C164737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11E985E-3B4A-9021-980E-B416E418EA71}"/>
              </a:ext>
            </a:extLst>
          </p:cNvPr>
          <p:cNvSpPr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fr-FR" sz="900">
                <a:solidFill>
                  <a:srgbClr val="5A6A7D"/>
                </a:solidFill>
              </a:rPr>
              <a:t>6</a:t>
            </a:r>
            <a:endParaRPr sz="900">
              <a:solidFill>
                <a:srgbClr val="5A6A7D"/>
              </a:solidFill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C86E9139-0CD2-5579-FEAF-220E2AA0B9E0}"/>
              </a:ext>
            </a:extLst>
          </p:cNvPr>
          <p:cNvSpPr/>
          <p:nvPr/>
        </p:nvSpPr>
        <p:spPr>
          <a:xfrm>
            <a:off x="689712" y="1705357"/>
            <a:ext cx="164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E6E9E"/>
                </a:solidFill>
                <a:latin typeface="Arial"/>
              </a:rPr>
              <a:t>•</a:t>
            </a:r>
            <a:endParaRPr lang="en-US" sz="21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91C9B97-4AAA-9C50-E720-59C2D4FAE0D9}"/>
              </a:ext>
            </a:extLst>
          </p:cNvPr>
          <p:cNvSpPr/>
          <p:nvPr/>
        </p:nvSpPr>
        <p:spPr>
          <a:xfrm>
            <a:off x="982320" y="1687069"/>
            <a:ext cx="4324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100" b="0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Normoxia vs hypoxia comparison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5DB0577-D5DC-3A7A-A962-76DFE9196697}"/>
              </a:ext>
            </a:extLst>
          </p:cNvPr>
          <p:cNvSpPr/>
          <p:nvPr/>
        </p:nvSpPr>
        <p:spPr>
          <a:xfrm>
            <a:off x="688848" y="2024042"/>
            <a:ext cx="3190016" cy="1132094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C9D3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8016" tIns="91440" rIns="109728" bIns="73152" rtlCol="0" anchor="ctr"/>
          <a:lstStyle/>
          <a:p>
            <a:pPr algn="l"/>
            <a:r>
              <a:rPr sz="1250" b="1" dirty="0">
                <a:solidFill>
                  <a:srgbClr val="2E6E9E"/>
                </a:solidFill>
                <a:latin typeface="Arial"/>
              </a:rPr>
              <a:t>Experimental structure</a:t>
            </a:r>
          </a:p>
          <a:p>
            <a:pPr algn="l">
              <a:spcBef>
                <a:spcPts val="400"/>
              </a:spcBef>
            </a:pPr>
            <a:r>
              <a:rPr sz="1080" dirty="0">
                <a:solidFill>
                  <a:srgbClr val="17324D"/>
                </a:solidFill>
                <a:latin typeface="Arial"/>
              </a:rPr>
              <a:t>•  2 plates</a:t>
            </a:r>
            <a:r>
              <a:rPr lang="fr-FR" sz="1080" dirty="0">
                <a:solidFill>
                  <a:srgbClr val="17324D"/>
                </a:solidFill>
                <a:latin typeface="Arial"/>
              </a:rPr>
              <a:t> for one dose</a:t>
            </a:r>
            <a:r>
              <a:rPr sz="1080" dirty="0">
                <a:solidFill>
                  <a:srgbClr val="17324D"/>
                </a:solidFill>
                <a:latin typeface="Arial"/>
              </a:rPr>
              <a:t>: </a:t>
            </a:r>
            <a:r>
              <a:rPr sz="1080" dirty="0" err="1">
                <a:solidFill>
                  <a:srgbClr val="17324D"/>
                </a:solidFill>
                <a:latin typeface="Arial"/>
              </a:rPr>
              <a:t>normoxia</a:t>
            </a:r>
            <a:r>
              <a:rPr sz="1080" dirty="0">
                <a:solidFill>
                  <a:srgbClr val="17324D"/>
                </a:solidFill>
                <a:latin typeface="Arial"/>
              </a:rPr>
              <a:t> and hypoxia</a:t>
            </a:r>
          </a:p>
          <a:p>
            <a:pPr algn="l">
              <a:spcBef>
                <a:spcPts val="400"/>
              </a:spcBef>
            </a:pPr>
            <a:r>
              <a:rPr sz="1080" dirty="0">
                <a:solidFill>
                  <a:srgbClr val="17324D"/>
                </a:solidFill>
                <a:latin typeface="Arial"/>
              </a:rPr>
              <a:t>•  6 wells per plate</a:t>
            </a:r>
          </a:p>
          <a:p>
            <a:pPr algn="l">
              <a:spcBef>
                <a:spcPts val="400"/>
              </a:spcBef>
            </a:pPr>
            <a:r>
              <a:rPr sz="1080" dirty="0">
                <a:solidFill>
                  <a:srgbClr val="17324D"/>
                </a:solidFill>
                <a:latin typeface="Arial"/>
              </a:rPr>
              <a:t>•  Solid = </a:t>
            </a:r>
            <a:r>
              <a:rPr sz="1080" dirty="0" err="1">
                <a:solidFill>
                  <a:srgbClr val="17324D"/>
                </a:solidFill>
                <a:latin typeface="Arial"/>
              </a:rPr>
              <a:t>normoxia</a:t>
            </a:r>
            <a:r>
              <a:rPr sz="1080" dirty="0">
                <a:solidFill>
                  <a:srgbClr val="17324D"/>
                </a:solidFill>
                <a:latin typeface="Arial"/>
              </a:rPr>
              <a:t>; dashed = hypoxia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F1E5068-136C-2F8B-2257-5ED2ADF41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12" y="3336512"/>
            <a:ext cx="3189152" cy="22093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D93DFBC-6CFD-6D94-9B68-97E43F733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037" y="1997967"/>
            <a:ext cx="7585586" cy="403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02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5488" y="841249"/>
            <a:ext cx="889814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1E4678"/>
                </a:solidFill>
              </a:defRPr>
            </a:pPr>
            <a:r>
              <a:rPr sz="2800" dirty="0"/>
              <a:t>Results – 15 Gy, single initial density, early window</a:t>
            </a:r>
          </a:p>
        </p:txBody>
      </p:sp>
      <p:sp>
        <p:nvSpPr>
          <p:cNvPr id="13" name="Text 0">
            <a:extLst>
              <a:ext uri="{FF2B5EF4-FFF2-40B4-BE49-F238E27FC236}">
                <a16:creationId xmlns:a16="http://schemas.microsoft.com/office/drawing/2014/main" id="{F1EA137D-13B5-78CD-9F31-1B05E626E473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7ED28743-34A6-A8BA-4916-9E0BCDBF425C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97799D19-376F-7E32-6854-FEED577538DD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18E35D1D-BF0E-FE7C-24C0-DDD52A356B0B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0CE8A458-DA7C-55AF-1E91-4F7FA36244BA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58D45C0-2E68-4916-D8F6-72BDFAC1F4D9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19" name="Shape 6">
            <a:extLst>
              <a:ext uri="{FF2B5EF4-FFF2-40B4-BE49-F238E27FC236}">
                <a16:creationId xmlns:a16="http://schemas.microsoft.com/office/drawing/2014/main" id="{4F5C0F9D-E4A5-7C00-2F4E-3A3501EB09EE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hape 9">
            <a:extLst>
              <a:ext uri="{FF2B5EF4-FFF2-40B4-BE49-F238E27FC236}">
                <a16:creationId xmlns:a16="http://schemas.microsoft.com/office/drawing/2014/main" id="{072C3349-00AB-0E73-52E4-6DE4E9A8475F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Footer page number 13">
            <a:extLst>
              <a:ext uri="{FF2B5EF4-FFF2-40B4-BE49-F238E27FC236}">
                <a16:creationId xmlns:a16="http://schemas.microsoft.com/office/drawing/2014/main" id="{4ECD47B8-504C-2644-8CE3-B3A87389ECDA}"/>
              </a:ext>
            </a:extLst>
          </p:cNvPr>
          <p:cNvSpPr txBox="1"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rmAutofit/>
          </a:bodyPr>
          <a:lstStyle/>
          <a:p>
            <a:pPr algn="l"/>
            <a:r>
              <a:rPr lang="fr-FR" sz="900">
                <a:solidFill>
                  <a:srgbClr val="5A6A7D"/>
                </a:solidFill>
              </a:rPr>
              <a:t>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CB1764-BE33-0CCD-16B9-A4106BA23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07028"/>
            <a:ext cx="7772400" cy="41262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A7CB98A-10E7-9A03-803C-AA7036301A34}"/>
              </a:ext>
            </a:extLst>
          </p:cNvPr>
          <p:cNvSpPr/>
          <p:nvPr/>
        </p:nvSpPr>
        <p:spPr>
          <a:xfrm>
            <a:off x="6680200" y="1828800"/>
            <a:ext cx="2693430" cy="34417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368" y="841249"/>
            <a:ext cx="9180270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1E4678"/>
                </a:solidFill>
              </a:defRPr>
            </a:pPr>
            <a:r>
              <a:rPr sz="2800" dirty="0"/>
              <a:t>Results – 15 Gy, same initial density, full time course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5A2146-23C8-B64B-9EA9-D3A2779BA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07028"/>
            <a:ext cx="7772400" cy="412626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FE2EE38B-94EE-E155-1336-7EAF3CAA26E8}"/>
              </a:ext>
            </a:extLst>
          </p:cNvPr>
          <p:cNvSpPr/>
          <p:nvPr/>
        </p:nvSpPr>
        <p:spPr>
          <a:xfrm>
            <a:off x="502920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Introduction</a:t>
            </a:r>
            <a:endParaRPr lang="en-US" sz="10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798A9FAE-3936-C9FD-645D-FE016CF69ED2}"/>
              </a:ext>
            </a:extLst>
          </p:cNvPr>
          <p:cNvSpPr/>
          <p:nvPr/>
        </p:nvSpPr>
        <p:spPr>
          <a:xfrm>
            <a:off x="2751064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Workflow</a:t>
            </a:r>
            <a:endParaRPr lang="en-US" sz="105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BDC927D5-B437-EA84-C107-A15107ED1C7E}"/>
              </a:ext>
            </a:extLst>
          </p:cNvPr>
          <p:cNvSpPr/>
          <p:nvPr/>
        </p:nvSpPr>
        <p:spPr>
          <a:xfrm>
            <a:off x="4999208" y="164592"/>
            <a:ext cx="2193280" cy="256032"/>
          </a:xfrm>
          <a:prstGeom prst="rect">
            <a:avLst/>
          </a:prstGeom>
          <a:solidFill>
            <a:srgbClr val="2E6E9E"/>
          </a:solidFill>
          <a:ln w="7620">
            <a:solidFill>
              <a:srgbClr val="2E6E9E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Results</a:t>
            </a:r>
            <a:endParaRPr lang="en-US" sz="105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7E86AB22-7222-A73A-B064-60DEE16C758E}"/>
              </a:ext>
            </a:extLst>
          </p:cNvPr>
          <p:cNvSpPr/>
          <p:nvPr/>
        </p:nvSpPr>
        <p:spPr>
          <a:xfrm>
            <a:off x="7247352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Modeling</a:t>
            </a:r>
            <a:endParaRPr lang="en-US" sz="105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BFB325AA-F201-FAEB-E0F7-9093D1559CD2}"/>
              </a:ext>
            </a:extLst>
          </p:cNvPr>
          <p:cNvSpPr/>
          <p:nvPr/>
        </p:nvSpPr>
        <p:spPr>
          <a:xfrm>
            <a:off x="9495495" y="164592"/>
            <a:ext cx="2193280" cy="256032"/>
          </a:xfrm>
          <a:prstGeom prst="rect">
            <a:avLst/>
          </a:prstGeom>
          <a:solidFill>
            <a:srgbClr val="F5F7FA"/>
          </a:solidFill>
          <a:ln w="7620">
            <a:solidFill>
              <a:srgbClr val="C9D3D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A6A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Discussion</a:t>
            </a:r>
            <a:endParaRPr lang="en-US" sz="10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8FA1EECC-6F38-8405-8D16-E7ED92A86C8A}"/>
              </a:ext>
            </a:extLst>
          </p:cNvPr>
          <p:cNvSpPr/>
          <p:nvPr/>
        </p:nvSpPr>
        <p:spPr>
          <a:xfrm>
            <a:off x="658368" y="493776"/>
            <a:ext cx="7040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6E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3/5 · Experimental results</a:t>
            </a:r>
            <a:endParaRPr lang="en-US" sz="1150" dirty="0"/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48E25823-41FA-FA87-E478-D4F61978A0AF}"/>
              </a:ext>
            </a:extLst>
          </p:cNvPr>
          <p:cNvSpPr/>
          <p:nvPr/>
        </p:nvSpPr>
        <p:spPr>
          <a:xfrm>
            <a:off x="502920" y="786384"/>
            <a:ext cx="11201400" cy="0"/>
          </a:xfrm>
          <a:prstGeom prst="line">
            <a:avLst/>
          </a:prstGeom>
          <a:noFill/>
          <a:ln w="10160">
            <a:solidFill>
              <a:srgbClr val="C9D3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93C6173-2526-83C9-E725-3D4082E50743}"/>
              </a:ext>
            </a:extLst>
          </p:cNvPr>
          <p:cNvSpPr/>
          <p:nvPr/>
        </p:nvSpPr>
        <p:spPr>
          <a:xfrm>
            <a:off x="502920" y="6446520"/>
            <a:ext cx="11201400" cy="0"/>
          </a:xfrm>
          <a:prstGeom prst="line">
            <a:avLst/>
          </a:prstGeom>
          <a:noFill/>
          <a:ln w="762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Footer page number 14">
            <a:extLst>
              <a:ext uri="{FF2B5EF4-FFF2-40B4-BE49-F238E27FC236}">
                <a16:creationId xmlns:a16="http://schemas.microsoft.com/office/drawing/2014/main" id="{DF72FB03-9959-7F4F-A114-A0B537EE388E}"/>
              </a:ext>
            </a:extLst>
          </p:cNvPr>
          <p:cNvSpPr txBox="1"/>
          <p:nvPr/>
        </p:nvSpPr>
        <p:spPr>
          <a:xfrm>
            <a:off x="11228832" y="6455664"/>
            <a:ext cx="475488" cy="292608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rmAutofit/>
          </a:bodyPr>
          <a:lstStyle/>
          <a:p>
            <a:pPr algn="l"/>
            <a:r>
              <a:rPr lang="fr-FR" sz="900">
                <a:solidFill>
                  <a:srgbClr val="5A6A7D"/>
                </a:solidFill>
              </a:rPr>
              <a:t>8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72E9FEDF-EE34-6B79-9C00-785F944CD595}"/>
              </a:ext>
            </a:extLst>
          </p:cNvPr>
          <p:cNvCxnSpPr>
            <a:cxnSpLocks/>
          </p:cNvCxnSpPr>
          <p:nvPr/>
        </p:nvCxnSpPr>
        <p:spPr>
          <a:xfrm flipV="1">
            <a:off x="2696200" y="5334000"/>
            <a:ext cx="0" cy="673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18139C0-7166-244B-BFC8-DFE528B16817}">
  <we:reference id="wa200010215" version="2.0.0.0" store="fr-FR" storeType="OMEX"/>
  <we:alternateReferences>
    <we:reference id="wa200010215" version="2.0.0.0" store="fr-FR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15830</TotalTime>
  <Words>1854</Words>
  <Application>Microsoft Macintosh PowerPoint</Application>
  <PresentationFormat>Grand écran</PresentationFormat>
  <Paragraphs>533</Paragraphs>
  <Slides>36</Slides>
  <Notes>24</Notes>
  <HiddenSlides>0</HiddenSlides>
  <MMClips>4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9" baseType="lpstr">
      <vt:lpstr>Aptos Display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IJCLab / TIMC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the effect of hypoxia on the radiation response of F98 glioma cells</dc:title>
  <dc:subject>Hypoxia radiation response presentation</dc:subject>
  <dc:creator>Botao Dai</dc:creator>
  <cp:lastModifiedBy>Botao DAI</cp:lastModifiedBy>
  <cp:revision>130</cp:revision>
  <dcterms:created xsi:type="dcterms:W3CDTF">2026-05-15T08:50:06Z</dcterms:created>
  <dcterms:modified xsi:type="dcterms:W3CDTF">2026-06-28T20:16:20Z</dcterms:modified>
</cp:coreProperties>
</file>