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notesMasterIdLst>
    <p:notesMasterId r:id="rId24"/>
  </p:notesMasterIdLst>
  <p:sldIdLst>
    <p:sldId id="298" r:id="rId3"/>
    <p:sldId id="299" r:id="rId4"/>
    <p:sldId id="273" r:id="rId5"/>
    <p:sldId id="282" r:id="rId6"/>
    <p:sldId id="290" r:id="rId7"/>
    <p:sldId id="309" r:id="rId8"/>
    <p:sldId id="291" r:id="rId9"/>
    <p:sldId id="272" r:id="rId10"/>
    <p:sldId id="292" r:id="rId11"/>
    <p:sldId id="307" r:id="rId12"/>
    <p:sldId id="295" r:id="rId13"/>
    <p:sldId id="293" r:id="rId14"/>
    <p:sldId id="296" r:id="rId15"/>
    <p:sldId id="300" r:id="rId16"/>
    <p:sldId id="301" r:id="rId17"/>
    <p:sldId id="302" r:id="rId18"/>
    <p:sldId id="310" r:id="rId19"/>
    <p:sldId id="311" r:id="rId20"/>
    <p:sldId id="303" r:id="rId21"/>
    <p:sldId id="304" r:id="rId22"/>
    <p:sldId id="308" r:id="rId23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2D0B10-1987-9608-C1DC-F83255111DFC}" name="DE-KERMENGUY Francois" initials="" userId="S::Francois.DE-KERMENGUY@gustaveroussy.fr::8592a4cc-0c68-498a-8934-e7ca194ffc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7434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78431" autoAdjust="0"/>
  </p:normalViewPr>
  <p:slideViewPr>
    <p:cSldViewPr snapToGrid="0" snapToObjects="1">
      <p:cViewPr varScale="1">
        <p:scale>
          <a:sx n="81" d="100"/>
          <a:sy n="81" d="100"/>
        </p:scale>
        <p:origin x="15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8BFE7-0021-3F47-9B63-10ABD8C28104}" type="datetimeFigureOut">
              <a:rPr lang="nl-BE" smtClean="0"/>
              <a:t>29/06/2026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4CCD8-F321-984E-8D53-437445F01A1F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2980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4797B-7120-A4DD-458A-F45119EC7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141CA6F-CD5C-2BEB-272F-CA76BD039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5F16831-905C-535D-853C-B09613054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9E14E5-BED1-2FBB-C274-D5CB8DF98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47041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0EE97-53E5-19D2-6FC1-90A6E11C5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971743-72C8-6FA9-A56D-33C05D2F3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A0851AE-A318-0653-5FF1-9E9F5E13A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C2ACF-F59E-9FA6-8054-5C7AEC9B0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3306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021A8-08DA-14A9-5DA4-FEA957CA1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FC4683-9024-6F98-13B0-E647A268C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882309E-8EB2-BEE7-0BCB-2E3C750304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Métrologie (4) 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Dosimétrie gel (1) 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Détecteurs (1)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EPID (1) 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TLD (1)</a:t>
            </a: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200" dirty="0">
                <a:solidFill>
                  <a:srgbClr val="5A3A7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Instrumentation (1)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1AE77D-1ECF-8BCA-4A3B-5315BEBA1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0499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1F938-455E-AAAD-C32E-8AF32558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025C5E-36BC-A80A-4A64-EE079EA67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A384F2-2E99-CF72-E9E6-65E186DF3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F5DA77-ABC6-9A7F-1B77-C8F9DA0D6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0124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0D958-FC09-1EFC-5A53-5A5AA36F3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3522C8-0A88-DD02-BD6F-A1662BB45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288B78-190D-EBE3-11A5-10FBC7ACF1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500D24-23FA-28AC-6F4C-6693955C6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926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C4CE-80AB-14A8-985A-2087491E0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560536-968B-A723-21C3-ADE90E935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D00B944-4A82-B7A3-9988-7AFBAFD9F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E4B412-F58D-1607-5C12-6933BAFC1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490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40602-BA39-A19C-BD2D-6A4095D5B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575DAA-04BC-2E85-A4C5-ACD453683A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9202ED4-0CC0-FA1D-84E6-EEFA56C2F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5EEAA3-3173-C95D-0B1B-12CF39ED9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0551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0EA84-7A73-5C03-4B93-B72039F20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40BB6D-63BF-F07C-E0E8-BCBA30580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D38261-92FE-4BCF-08A7-54DD4260C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CFDED1-2612-C2AD-C896-F716491D2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9919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1CFDA-03AA-4EA7-7B43-5BC2F499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EF3D11-19F3-ACEF-2D90-8F3A8632E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6246295-B494-44CC-81CB-4E9779CAB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83D140-7736-D6E8-0272-C90B1CBE2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80701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A675D-E170-BD2D-50B3-9229BA665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78FB66-EAC7-47FD-2CD2-43E15FFC01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E681D4-9760-C962-F7F3-160496BB6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2509ED-A164-358F-6DAB-3AA962D19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261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7983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6744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7566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7983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F3416-E3E6-84E1-7BCF-FBBB12E6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95E55E-55EF-34D6-9A8B-F28CF4C42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E4288A-8E1C-B4B2-FDBA-1880C7BFC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ECB030-E43B-6805-A479-C66D23A3CA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0886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173FA-25E8-1A90-8751-F4A476B2E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0776254-164E-B8F9-240E-00025D5FC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90B807-1FD4-145B-126B-09A403F7A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B305A4-7F71-774C-A5A1-880804C545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723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DAC95-02A5-9FCA-F7AC-9C542C418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87E258-FB2B-CE34-626B-A74A358B2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ACADCDA-0B1B-8E88-A16C-142D0647A5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56E251-A6E5-254A-E704-D7375FF3E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6639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BCB22-BF9D-4DAB-C7F2-68D838C93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7FED3E-4E28-489B-2F50-5CA7B2878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419B33-1E35-9747-21EB-C911FA58F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F77B45-A68F-1494-3210-46686AADA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94CCD8-F321-984E-8D53-437445F01A1F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5618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81B02B74-AEF4-2E49-A0C5-8F34AD889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440000"/>
            <a:ext cx="8460000" cy="31680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653B5CC7-B619-4142-A27F-AF346F7ED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6480000" cy="900000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116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9B7BB-ADD5-4A7E-9CC9-06779E1A3B63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8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388" y="1168004"/>
            <a:ext cx="4176712" cy="345638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08500" y="1168004"/>
            <a:ext cx="4178300" cy="345638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E9B76-7893-4E76-BE40-B307A03BA706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03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1C559-A9A3-49E8-B789-3A10814311AC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7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7F66D-52BB-45D7-AC03-0E2C24D0122C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10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73CB6-D323-4420-A0FB-0D3532F2DF42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7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4DC72A-21EA-40B7-8444-7162FA7990FA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40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22002-369F-46F5-92D7-FB81B7E62BF2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24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859215-98DC-4886-9A19-B89B7E44A0CB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72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61138" y="465536"/>
            <a:ext cx="2125662" cy="415885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9388" y="465536"/>
            <a:ext cx="6229350" cy="415885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38539D-5F87-4B6D-917F-0A56E44CEB1B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3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39DD2-FEA5-E242-8744-32CF3931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F1CFE9-94F5-A84F-9BBE-28B13E2C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23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FC7A65-6612-0E4D-86F3-F49CD8562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4D0951-F7B5-324E-A5C5-207942AB9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000" y="1440000"/>
            <a:ext cx="4104000" cy="3168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B3ABA7-37FC-E140-8317-890279F67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440000"/>
            <a:ext cx="4104000" cy="3168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7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229785-5967-3145-A420-AEC3F8C4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6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82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7F11BE-219C-2B4E-A3BB-F556A3F3B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7" y="360000"/>
            <a:ext cx="4032000" cy="900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46D8A-DFEA-B84B-A4EC-9DD3F5537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000" y="936000"/>
            <a:ext cx="4320000" cy="36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2E2A19-31EA-6F4B-AE28-6ED215205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439997"/>
            <a:ext cx="4031999" cy="31680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3926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08766A8-6C08-8944-94B4-1905BBCA35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000" y="936000"/>
            <a:ext cx="4320000" cy="3672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0952AC-35AE-A04D-B026-62844174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7559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80632918-E9DA-014F-8BE4-75FC8E0552EF}" type="slidenum">
              <a:rPr lang="en-GB" smtClean="0"/>
              <a:t>‹N°›</a:t>
            </a:fld>
            <a:endParaRPr lang="en-GB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2021D58-5BAD-4440-A39F-B1BEBDBB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7" y="360000"/>
            <a:ext cx="4032000" cy="900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GB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80561A2-59D3-BF43-8BA7-3033CBF858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1439997"/>
            <a:ext cx="4031999" cy="31680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3675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-34925" y="0"/>
            <a:ext cx="9144000" cy="5143500"/>
            <a:chOff x="-22" y="0"/>
            <a:chExt cx="5760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9CD6D8DE-765F-534E-A468-9BA0858B334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-22" y="0"/>
              <a:ext cx="2208" cy="4320"/>
            </a:xfrm>
            <a:prstGeom prst="rect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fr-FR" altLang="fr-FR" sz="1800">
                <a:latin typeface="Times New Roman" pitchFamily="18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96986D3D-8B64-8149-A913-5089205640B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9" y="1065"/>
              <a:ext cx="4679" cy="1596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endParaRPr lang="fr-FR" altLang="fr-FR" sz="1800">
                <a:latin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 userDrawn="1"/>
          </p:nvGrpSpPr>
          <p:grpSpPr bwMode="auto">
            <a:xfrm>
              <a:off x="-22" y="672"/>
              <a:ext cx="1806" cy="1989"/>
              <a:chOff x="-22" y="672"/>
              <a:chExt cx="1806" cy="1989"/>
            </a:xfrm>
          </p:grpSpPr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01E86AB2-4388-774B-8CB8-242FBA2FB6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39" y="2257"/>
                <a:ext cx="363" cy="404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9" name="Rectangle 7">
                <a:extLst>
                  <a:ext uri="{FF2B5EF4-FFF2-40B4-BE49-F238E27FC236}">
                    <a16:creationId xmlns:a16="http://schemas.microsoft.com/office/drawing/2014/main" id="{87B5ED77-A49D-954C-AAE3-A07DC60ABE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59" y="1065"/>
                <a:ext cx="362" cy="405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B078D161-FB54-E747-B27C-FFA5499D1C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15" y="672"/>
                <a:ext cx="369" cy="400"/>
              </a:xfrm>
              <a:prstGeom prst="rect">
                <a:avLst/>
              </a:prstGeom>
              <a:solidFill>
                <a:srgbClr val="00CC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6126E483-8DC0-374A-B0AB-D661BF7217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97" y="2257"/>
                <a:ext cx="368" cy="404"/>
              </a:xfrm>
              <a:prstGeom prst="rect">
                <a:avLst/>
              </a:prstGeom>
              <a:solidFill>
                <a:srgbClr val="3366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2" name="Rectangle 10">
                <a:extLst>
                  <a:ext uri="{FF2B5EF4-FFF2-40B4-BE49-F238E27FC236}">
                    <a16:creationId xmlns:a16="http://schemas.microsoft.com/office/drawing/2014/main" id="{952FA216-BA53-8245-A020-8ABDE09E43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15" y="1065"/>
                <a:ext cx="369" cy="405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D26519CE-0505-834C-A306-FA8B44F8E5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97" y="1464"/>
                <a:ext cx="368" cy="399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4" name="Rectangle 12">
                <a:extLst>
                  <a:ext uri="{FF2B5EF4-FFF2-40B4-BE49-F238E27FC236}">
                    <a16:creationId xmlns:a16="http://schemas.microsoft.com/office/drawing/2014/main" id="{B624CF89-E16B-F24B-A80D-185926AAA0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-22" y="1464"/>
                <a:ext cx="367" cy="399"/>
              </a:xfrm>
              <a:prstGeom prst="rect">
                <a:avLst/>
              </a:prstGeom>
              <a:solidFill>
                <a:srgbClr val="FFCC00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DABBA5DF-F897-6047-929F-31461A7301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59" y="1464"/>
                <a:ext cx="362" cy="399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6" name="Rectangle 14">
                <a:extLst>
                  <a:ext uri="{FF2B5EF4-FFF2-40B4-BE49-F238E27FC236}">
                    <a16:creationId xmlns:a16="http://schemas.microsoft.com/office/drawing/2014/main" id="{D6F32C67-9296-9F41-A8BC-A1EE9AE46A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39" y="1857"/>
                <a:ext cx="363" cy="406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D1C01332-0CF9-0443-B29E-876E71149B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697" y="1857"/>
                <a:ext cx="368" cy="406"/>
              </a:xfrm>
              <a:prstGeom prst="rect">
                <a:avLst/>
              </a:prstGeom>
              <a:solidFill>
                <a:srgbClr val="3399FF"/>
              </a:solidFill>
              <a:ln>
                <a:noFill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fr-FR" altLang="fr-FR" sz="1800">
                  <a:latin typeface="Times New Roman" pitchFamily="18" charset="0"/>
                </a:endParaRPr>
              </a:p>
            </p:txBody>
          </p:sp>
        </p:grpSp>
      </p:grpSp>
      <p:sp>
        <p:nvSpPr>
          <p:cNvPr id="18" name="Rectangle 26">
            <a:extLst>
              <a:ext uri="{FF2B5EF4-FFF2-40B4-BE49-F238E27FC236}">
                <a16:creationId xmlns:a16="http://schemas.microsoft.com/office/drawing/2014/main" id="{AA5DF393-037E-104B-95EE-55EC170DFA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00338" y="4569619"/>
            <a:ext cx="62277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750" b="1" i="1"/>
              <a:t>Société Française de Physique Médicale – Association régie par la loi du 1er Juillet 1901</a:t>
            </a:r>
          </a:p>
          <a:p>
            <a:pPr algn="ctr" eaLnBrk="1" hangingPunct="1">
              <a:defRPr/>
            </a:pPr>
            <a:r>
              <a:rPr lang="fr-FR" altLang="fr-FR" sz="750" b="1" i="1"/>
              <a:t>Siège social: Centre Antoine Béclère, 47 rue de la Colonie, 75013 Paris </a:t>
            </a:r>
          </a:p>
          <a:p>
            <a:pPr algn="ctr" eaLnBrk="1" hangingPunct="1">
              <a:defRPr/>
            </a:pPr>
            <a:r>
              <a:rPr lang="fr-FR" altLang="fr-FR" sz="750" b="1" i="1"/>
              <a:t>N° SIREN :412 966 228 - N° SIRET :412 966 228 00014 - Code APE :731Z</a:t>
            </a:r>
          </a:p>
          <a:p>
            <a:pPr algn="ctr" eaLnBrk="1" hangingPunct="1">
              <a:defRPr/>
            </a:pPr>
            <a:r>
              <a:rPr lang="fr-FR" altLang="fr-FR" sz="750" b="1" i="1"/>
              <a:t>Organisme de formation agrée n°11 75 08376 75</a:t>
            </a:r>
          </a:p>
        </p:txBody>
      </p: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371600"/>
            <a:ext cx="6019800" cy="165735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3200400"/>
            <a:ext cx="6019800" cy="1262063"/>
          </a:xfrm>
        </p:spPr>
        <p:txBody>
          <a:bodyPr/>
          <a:lstStyle>
            <a:lvl1pPr marL="0" indent="0">
              <a:buFont typeface="Wingdings" charset="2"/>
              <a:buNone/>
              <a:defRPr sz="2100"/>
            </a:lvl1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69FD2FD-841A-6C47-A5D8-D14BEF86D7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b="32655"/>
          <a:stretch/>
        </p:blipFill>
        <p:spPr>
          <a:xfrm>
            <a:off x="4019827" y="53640"/>
            <a:ext cx="4237211" cy="11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0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12F61-C88E-4315-9088-45B524F0FDD4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6" r="32448" b="41919"/>
          <a:stretch/>
        </p:blipFill>
        <p:spPr>
          <a:xfrm>
            <a:off x="7210707" y="1"/>
            <a:ext cx="1933293" cy="6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4E06A4-9302-F649-82AF-12CC11BB0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6480000" cy="900000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375DD-1DE2-F046-BE7F-62AF3F465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440000"/>
            <a:ext cx="8460000" cy="31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0285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0" i="0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13A3CC6-BBE0-2C45-B928-0259912D6A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6" y="4705351"/>
            <a:ext cx="6264275" cy="35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9D240DF-9C88-784F-B390-4D9DFADAF3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4713685"/>
            <a:ext cx="874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Arial Black" pitchFamily="-90" charset="0"/>
              </a:defRPr>
            </a:lvl1pPr>
          </a:lstStyle>
          <a:p>
            <a:fld id="{18432059-2CDB-4196-8A46-9B65E4AD2265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872A45C3-4435-7A41-8E95-4D8491854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685"/>
            <a:ext cx="7380288" cy="108347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fr-FR" altLang="fr-FR" sz="1800">
              <a:latin typeface="Times New Roman" pitchFamily="18" charset="0"/>
            </a:endParaRP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465535"/>
            <a:ext cx="8507412" cy="63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altLang="fr-FR"/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168004"/>
            <a:ext cx="850741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4352" name="Rectangle 16">
            <a:extLst>
              <a:ext uri="{FF2B5EF4-FFF2-40B4-BE49-F238E27FC236}">
                <a16:creationId xmlns:a16="http://schemas.microsoft.com/office/drawing/2014/main" id="{5A14950A-60DD-7F45-A0D9-E1CB1D4E0CA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06376" y="4683919"/>
            <a:ext cx="119697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pic>
        <p:nvPicPr>
          <p:cNvPr id="1032" name="Picture 19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308850" y="1"/>
            <a:ext cx="1835150" cy="47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629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-90" charset="2"/>
        <a:buChar char="n"/>
        <a:defRPr sz="195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57213" indent="-21431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-90" charset="2"/>
        <a:buChar char="¨"/>
        <a:defRPr sz="18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-90" charset="2"/>
        <a:buChar char="n"/>
        <a:defRPr sz="1500"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90" charset="2"/>
        <a:buChar char="¨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Wingdings" pitchFamily="-90" charset="2"/>
        <a:buChar char="§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>
          <a:solidFill>
            <a:schemeClr val="tx1"/>
          </a:solidFill>
          <a:latin typeface="+mn-lt"/>
          <a:ea typeface="ＭＳ Ｐゴシック" charset="-128"/>
        </a:defRPr>
      </a:lvl6pPr>
      <a:lvl7pPr marL="2228850" indent="-17145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>
          <a:solidFill>
            <a:schemeClr val="tx1"/>
          </a:solidFill>
          <a:latin typeface="+mn-lt"/>
          <a:ea typeface="ＭＳ Ｐゴシック" charset="-128"/>
        </a:defRPr>
      </a:lvl7pPr>
      <a:lvl8pPr marL="2571750" indent="-17145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>
          <a:solidFill>
            <a:schemeClr val="tx1"/>
          </a:solidFill>
          <a:latin typeface="+mn-lt"/>
          <a:ea typeface="ＭＳ Ｐゴシック" charset="-128"/>
        </a:defRPr>
      </a:lvl8pPr>
      <a:lvl9pPr marL="2914650" indent="-17145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19E4E-4855-42AB-72FE-537279F20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103D22-D2EC-86C3-75F6-7FECDDF17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2234152"/>
            <a:ext cx="8460000" cy="2373847"/>
          </a:xfrm>
        </p:spPr>
        <p:txBody>
          <a:bodyPr>
            <a:normAutofit/>
          </a:bodyPr>
          <a:lstStyle/>
          <a:p>
            <a:pPr algn="ctr"/>
            <a:r>
              <a:rPr lang="fr-FR" sz="4400" dirty="0"/>
              <a:t>Présentation SFPM</a:t>
            </a:r>
          </a:p>
        </p:txBody>
      </p:sp>
      <p:pic>
        <p:nvPicPr>
          <p:cNvPr id="14" name="Image 13" descr="SFPM | Site officiel de la Société Française de Physique ...">
            <a:extLst>
              <a:ext uri="{FF2B5EF4-FFF2-40B4-BE49-F238E27FC236}">
                <a16:creationId xmlns:a16="http://schemas.microsoft.com/office/drawing/2014/main" id="{7B65056B-C070-746C-CDB1-32BFFD436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34" y="206585"/>
            <a:ext cx="2459806" cy="8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47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2A56C-F3ED-0C80-C1E4-976603D8B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0BBF5C96-311B-01B2-0FC9-CD89D98AC49D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7BC12-AC63-16AC-CA92-28B74E399D67}"/>
              </a:ext>
            </a:extLst>
          </p:cNvPr>
          <p:cNvSpPr txBox="1"/>
          <p:nvPr/>
        </p:nvSpPr>
        <p:spPr>
          <a:xfrm>
            <a:off x="55745" y="65566"/>
            <a:ext cx="8899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par les Physiciens Médicaux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197727F-A047-AA19-C53F-F6CCB067D75E}"/>
              </a:ext>
            </a:extLst>
          </p:cNvPr>
          <p:cNvSpPr txBox="1"/>
          <p:nvPr/>
        </p:nvSpPr>
        <p:spPr>
          <a:xfrm>
            <a:off x="549285" y="1456814"/>
            <a:ext cx="2989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Localisation géographique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7FE707-4F4F-673F-CD02-61937689EE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7"/>
          <a:stretch/>
        </p:blipFill>
        <p:spPr>
          <a:xfrm>
            <a:off x="0" y="2080104"/>
            <a:ext cx="2909577" cy="2384035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9D04DDC-0C28-2E75-CE10-55377511BFA9}"/>
              </a:ext>
            </a:extLst>
          </p:cNvPr>
          <p:cNvGrpSpPr/>
          <p:nvPr/>
        </p:nvGrpSpPr>
        <p:grpSpPr>
          <a:xfrm>
            <a:off x="2909577" y="1712473"/>
            <a:ext cx="2912667" cy="2712877"/>
            <a:chOff x="295619" y="1533367"/>
            <a:chExt cx="4122989" cy="42041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A953A9B-A047-003B-6C42-C16917CAD2D7}"/>
                </a:ext>
              </a:extLst>
            </p:cNvPr>
            <p:cNvSpPr/>
            <p:nvPr/>
          </p:nvSpPr>
          <p:spPr>
            <a:xfrm>
              <a:off x="296111" y="4990653"/>
              <a:ext cx="4122497" cy="3774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BD58E2F-50F9-8410-2AFA-45B4962798BB}"/>
                </a:ext>
              </a:extLst>
            </p:cNvPr>
            <p:cNvSpPr txBox="1"/>
            <p:nvPr/>
          </p:nvSpPr>
          <p:spPr>
            <a:xfrm>
              <a:off x="1159777" y="1533367"/>
              <a:ext cx="23722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>
                  <a:latin typeface="Cambria" panose="02040503050406030204" pitchFamily="18" charset="0"/>
                  <a:ea typeface="Cambria" panose="02040503050406030204" pitchFamily="18" charset="0"/>
                </a:rPr>
                <a:t>Doctorat en Sciences</a:t>
              </a:r>
            </a:p>
          </p:txBody>
        </p:sp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51F2304F-1FAA-FBE9-5334-8609DFDDD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777" y="2237259"/>
              <a:ext cx="3937831" cy="3139054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6F97393D-0656-598D-7FB1-09DDE433459B}"/>
                </a:ext>
              </a:extLst>
            </p:cNvPr>
            <p:cNvSpPr txBox="1"/>
            <p:nvPr/>
          </p:nvSpPr>
          <p:spPr>
            <a:xfrm rot="16200000">
              <a:off x="-934861" y="3557605"/>
              <a:ext cx="2831280" cy="3703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>
                  <a:latin typeface="Cambria" panose="02040503050406030204" pitchFamily="18" charset="0"/>
                  <a:ea typeface="Cambria" panose="02040503050406030204" pitchFamily="18" charset="0"/>
                </a:rPr>
                <a:t>Nombre de répondants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82A440B6-5012-530E-AD0D-F371641270C7}"/>
                </a:ext>
              </a:extLst>
            </p:cNvPr>
            <p:cNvSpPr txBox="1"/>
            <p:nvPr/>
          </p:nvSpPr>
          <p:spPr>
            <a:xfrm>
              <a:off x="1392336" y="5301108"/>
              <a:ext cx="527710" cy="369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Oui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F2090752-C800-AA7B-11E4-53211BE397B4}"/>
                </a:ext>
              </a:extLst>
            </p:cNvPr>
            <p:cNvSpPr txBox="1"/>
            <p:nvPr/>
          </p:nvSpPr>
          <p:spPr>
            <a:xfrm>
              <a:off x="3208431" y="5368149"/>
              <a:ext cx="591829" cy="36933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Non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7769FCE0-0584-B513-FB28-79CE3CDBBA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561"/>
          <a:stretch/>
        </p:blipFill>
        <p:spPr>
          <a:xfrm>
            <a:off x="5952700" y="2160685"/>
            <a:ext cx="3102206" cy="2141029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1C2512FA-506D-FEAF-8C98-ED6DB4B3D8C8}"/>
              </a:ext>
            </a:extLst>
          </p:cNvPr>
          <p:cNvSpPr txBox="1"/>
          <p:nvPr/>
        </p:nvSpPr>
        <p:spPr>
          <a:xfrm>
            <a:off x="4967320" y="1698910"/>
            <a:ext cx="471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Habilitation à diriger les recherches (HDR)</a:t>
            </a:r>
          </a:p>
        </p:txBody>
      </p:sp>
    </p:spTree>
    <p:extLst>
      <p:ext uri="{BB962C8B-B14F-4D97-AF65-F5344CB8AC3E}">
        <p14:creationId xmlns:p14="http://schemas.microsoft.com/office/powerpoint/2010/main" val="2144155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C4CDB-A1AE-9AB2-6DAC-8FD2CA21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5699CC93-ACA0-2266-A760-A6680EDACF38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C2B8BE-9569-A55A-3602-C3271136C578}"/>
              </a:ext>
            </a:extLst>
          </p:cNvPr>
          <p:cNvSpPr txBox="1"/>
          <p:nvPr/>
        </p:nvSpPr>
        <p:spPr>
          <a:xfrm>
            <a:off x="55745" y="65566"/>
            <a:ext cx="8899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par les Physiciens Médicaux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69B0EAC-B480-7CB4-660A-C822370BA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61" y="896563"/>
            <a:ext cx="3081126" cy="23834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E29504-6D62-BFFA-CC9B-652B2D16A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652" y="2760059"/>
            <a:ext cx="3369904" cy="238344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CC4A1BD-60E9-A6E7-D6D2-DD3407126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422" y="938211"/>
            <a:ext cx="3203725" cy="20149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3438C8-EC37-484C-93FE-7BFA9C74475B}"/>
              </a:ext>
            </a:extLst>
          </p:cNvPr>
          <p:cNvSpPr txBox="1"/>
          <p:nvPr/>
        </p:nvSpPr>
        <p:spPr>
          <a:xfrm>
            <a:off x="6190556" y="3129175"/>
            <a:ext cx="27649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28/82 répondants disposent d'un temps de recherche officiel contre 23 en 2016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384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03AE4-3F77-CA5E-90AD-866471588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68ED68AB-4E4A-C30E-EC32-BE32D21725F4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5E1147-922B-F849-27A9-BD98C3A2FFE1}"/>
              </a:ext>
            </a:extLst>
          </p:cNvPr>
          <p:cNvSpPr txBox="1"/>
          <p:nvPr/>
        </p:nvSpPr>
        <p:spPr>
          <a:xfrm>
            <a:off x="55745" y="65566"/>
            <a:ext cx="88997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par les Physiciens Médicaux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b="1" dirty="0">
              <a:latin typeface="+mj-lt"/>
              <a:ea typeface="ＭＳ Ｐゴシック" charset="-12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C3F488A-C1EA-D3A3-065D-21746A58FA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52"/>
          <a:stretch>
            <a:fillRect/>
          </a:stretch>
        </p:blipFill>
        <p:spPr>
          <a:xfrm>
            <a:off x="867266" y="896564"/>
            <a:ext cx="8417040" cy="418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32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0B266-C3AC-2FA0-C2C6-902D3947C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C91298FC-DD53-4C5F-5DE1-F43C59716C65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999AD84-421D-2C9B-D4FD-36781A8F64A1}"/>
              </a:ext>
            </a:extLst>
          </p:cNvPr>
          <p:cNvSpPr txBox="1"/>
          <p:nvPr/>
        </p:nvSpPr>
        <p:spPr>
          <a:xfrm>
            <a:off x="55745" y="65566"/>
            <a:ext cx="8899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par les Physiciens Médicaux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4B64CB-E39E-3716-6708-DC81A042B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21" y="1104960"/>
            <a:ext cx="7626285" cy="366244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3194035-1BDC-BEEF-6790-36ED4CDB5A0A}"/>
              </a:ext>
            </a:extLst>
          </p:cNvPr>
          <p:cNvSpPr/>
          <p:nvPr/>
        </p:nvSpPr>
        <p:spPr>
          <a:xfrm>
            <a:off x="5307291" y="3134412"/>
            <a:ext cx="2432115" cy="2545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516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B6723-A4E4-416C-483E-BA77C9CC2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0ACF030C-D654-3D6D-B605-B94B9269E8E9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radiothérapie externe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F37D5A6-A3B4-DD5E-11D9-6B83FE5585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630" b="24313"/>
          <a:stretch>
            <a:fillRect/>
          </a:stretch>
        </p:blipFill>
        <p:spPr>
          <a:xfrm>
            <a:off x="350712" y="855710"/>
            <a:ext cx="8242681" cy="35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19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4E66A-17E0-3121-24A2-F765C3D8D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5FF04EB7-2532-D909-978F-C57B1027D0B4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radiothérapie externe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681F5B6-76D4-0008-2836-F73C333791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07" b="10037"/>
          <a:stretch>
            <a:fillRect/>
          </a:stretch>
        </p:blipFill>
        <p:spPr>
          <a:xfrm>
            <a:off x="229925" y="720484"/>
            <a:ext cx="8075089" cy="428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45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1A763-9D2C-444E-0BF3-66FB9E2D8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DCCCB5EF-1FE3-6043-6123-E04CFCB6A024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Médecine nucléaire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44343F-5220-29D8-5930-A5464F5F343A}"/>
              </a:ext>
            </a:extLst>
          </p:cNvPr>
          <p:cNvSpPr txBox="1"/>
          <p:nvPr/>
        </p:nvSpPr>
        <p:spPr>
          <a:xfrm>
            <a:off x="-76563" y="827314"/>
            <a:ext cx="7363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1600" b="1" dirty="0"/>
              <a:t>Radiothérapie interne vectorisée (RIV) &amp; dosimétrie personnalisée</a:t>
            </a:r>
            <a:endParaRPr lang="fr-FR" sz="1600" b="1"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FE72D5-084D-B3B0-65B8-A217EBF2D3CF}"/>
              </a:ext>
            </a:extLst>
          </p:cNvPr>
          <p:cNvSpPr txBox="1"/>
          <p:nvPr/>
        </p:nvSpPr>
        <p:spPr>
          <a:xfrm>
            <a:off x="55745" y="4769790"/>
            <a:ext cx="239440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Courtesy</a:t>
            </a:r>
            <a:r>
              <a:rPr lang="fr-FR" i="1" dirty="0"/>
              <a:t> of N. </a:t>
            </a:r>
            <a:r>
              <a:rPr lang="fr-FR" i="1" dirty="0" err="1"/>
              <a:t>Anizan</a:t>
            </a:r>
            <a:r>
              <a:rPr lang="fr-FR" i="1" dirty="0"/>
              <a:t>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BB88B7-9C15-34A5-EE15-9DDF9448823F}"/>
              </a:ext>
            </a:extLst>
          </p:cNvPr>
          <p:cNvSpPr/>
          <p:nvPr/>
        </p:nvSpPr>
        <p:spPr>
          <a:xfrm>
            <a:off x="206574" y="1357828"/>
            <a:ext cx="4497401" cy="1374932"/>
          </a:xfrm>
          <a:prstGeom prst="roundRect">
            <a:avLst/>
          </a:prstGeom>
          <a:solidFill>
            <a:srgbClr val="FAE6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Réduction du temps d’acquisition </a:t>
            </a:r>
          </a:p>
          <a:p>
            <a:pPr marL="263525">
              <a:spcAft>
                <a:spcPts val="600"/>
              </a:spcAft>
            </a:pPr>
            <a:r>
              <a:rPr lang="fr-FR" sz="1200" dirty="0">
                <a:solidFill>
                  <a:schemeClr val="tx1"/>
                </a:solidFill>
              </a:rPr>
              <a:t>3D CZT / </a:t>
            </a:r>
            <a:r>
              <a:rPr lang="fr-FR" sz="1200" dirty="0" err="1">
                <a:solidFill>
                  <a:schemeClr val="tx1"/>
                </a:solidFill>
              </a:rPr>
              <a:t>NaI</a:t>
            </a:r>
            <a:r>
              <a:rPr lang="fr-FR" sz="1200" dirty="0">
                <a:solidFill>
                  <a:schemeClr val="tx1"/>
                </a:solidFill>
              </a:rPr>
              <a:t> avec débruitage des images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Réduction du nombre de time points </a:t>
            </a:r>
            <a:r>
              <a:rPr lang="fr-FR" sz="1200" dirty="0">
                <a:solidFill>
                  <a:schemeClr val="tx1"/>
                </a:solidFill>
              </a:rPr>
              <a:t>Single Time point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Automatisation du workflow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Disponibilité de logiciels open source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45661B-231F-352B-8442-1FC8CB7DC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533" y="1154563"/>
            <a:ext cx="2865749" cy="1275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4043FF2-342A-058D-2576-826251CE4F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192"/>
          <a:stretch/>
        </p:blipFill>
        <p:spPr>
          <a:xfrm>
            <a:off x="55745" y="3060009"/>
            <a:ext cx="4816750" cy="15119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47578C-5D87-9EE9-16F7-320FCA1BD2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1998"/>
          <a:stretch/>
        </p:blipFill>
        <p:spPr>
          <a:xfrm>
            <a:off x="5533533" y="2429618"/>
            <a:ext cx="3308809" cy="10428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2B58789-FE74-2AE3-9AC2-ADF4A1014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8688" y="3615111"/>
            <a:ext cx="3113959" cy="13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45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2E923-CB8B-67BA-AAD5-D797BEA5D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3974F9DE-6F66-02A3-AF59-351DE808FF45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Médecine nucléaire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1F4A1E-E750-C7BD-AC95-3B2C1874BD9D}"/>
              </a:ext>
            </a:extLst>
          </p:cNvPr>
          <p:cNvSpPr txBox="1"/>
          <p:nvPr/>
        </p:nvSpPr>
        <p:spPr>
          <a:xfrm>
            <a:off x="176766" y="827314"/>
            <a:ext cx="4969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Nouveaux radiopharmaceutiques</a:t>
            </a:r>
            <a:endParaRPr lang="fr-FR" sz="1600" b="1"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68F80D-526D-B18A-AEC2-710AE3EA1073}"/>
              </a:ext>
            </a:extLst>
          </p:cNvPr>
          <p:cNvSpPr txBox="1"/>
          <p:nvPr/>
        </p:nvSpPr>
        <p:spPr>
          <a:xfrm>
            <a:off x="8145574" y="4316185"/>
            <a:ext cx="86645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Courtesy</a:t>
            </a:r>
            <a:r>
              <a:rPr lang="fr-FR" i="1" dirty="0"/>
              <a:t> of N. </a:t>
            </a:r>
            <a:r>
              <a:rPr lang="fr-FR" i="1" dirty="0" err="1"/>
              <a:t>Anizan</a:t>
            </a:r>
            <a:r>
              <a:rPr lang="fr-FR" i="1" dirty="0"/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1C190BE-C2FF-7804-1E66-16867EFF6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616" y="1223501"/>
            <a:ext cx="2743414" cy="8137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E51EC23-218F-0EB5-4552-8C6D263BB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030" y="728299"/>
            <a:ext cx="2956083" cy="140982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32E7800-4406-A30A-8CD8-3FEA136B00A1}"/>
              </a:ext>
            </a:extLst>
          </p:cNvPr>
          <p:cNvSpPr txBox="1"/>
          <p:nvPr/>
        </p:nvSpPr>
        <p:spPr>
          <a:xfrm>
            <a:off x="176766" y="2094884"/>
            <a:ext cx="5650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Instrumentation et nouvelles modalités d'imagerie</a:t>
            </a:r>
          </a:p>
        </p:txBody>
      </p:sp>
      <p:pic>
        <p:nvPicPr>
          <p:cNvPr id="15" name="Image 14" descr="Inauguration du TEP grand champ Biograph Vision Quadra | Centre Hospitalier  Universitaire de Brest">
            <a:extLst>
              <a:ext uri="{FF2B5EF4-FFF2-40B4-BE49-F238E27FC236}">
                <a16:creationId xmlns:a16="http://schemas.microsoft.com/office/drawing/2014/main" id="{102F6831-DEE0-DCB8-DC2F-E8138BD08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499" y="2408551"/>
            <a:ext cx="1856795" cy="11936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6288F04-DC4E-87B1-A5E6-849E80B583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383" b="21380"/>
          <a:stretch/>
        </p:blipFill>
        <p:spPr>
          <a:xfrm>
            <a:off x="666979" y="2393639"/>
            <a:ext cx="2989113" cy="112364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EDC0073-4FD0-303C-3472-F4375E7386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9958" y="3609148"/>
            <a:ext cx="3505875" cy="14140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8CE7FF-53CD-C8D2-9BB0-F20FFFE914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3116" y="3698439"/>
            <a:ext cx="1948211" cy="132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6402B-B8D1-757A-D967-DB4CE9D30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CBBD186A-69EC-F6E7-6F1C-C316DCF9F936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Médecine nucléaire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6A67F5-FA61-3085-B51E-140EFA08538E}"/>
              </a:ext>
            </a:extLst>
          </p:cNvPr>
          <p:cNvSpPr txBox="1"/>
          <p:nvPr/>
        </p:nvSpPr>
        <p:spPr>
          <a:xfrm>
            <a:off x="176766" y="827314"/>
            <a:ext cx="4969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Biomarqueurs</a:t>
            </a:r>
            <a:r>
              <a:rPr lang="fr-FR" sz="1600" b="1" i="1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B81C2E-685A-99A7-2983-C18F67D8C0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56" b="14175"/>
          <a:stretch/>
        </p:blipFill>
        <p:spPr>
          <a:xfrm>
            <a:off x="176766" y="1278394"/>
            <a:ext cx="3403892" cy="16491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BA4CBB-FB7D-B0C4-BD66-53A4C54F21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346"/>
          <a:stretch/>
        </p:blipFill>
        <p:spPr>
          <a:xfrm>
            <a:off x="3676596" y="1149348"/>
            <a:ext cx="4746745" cy="19072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DDA90C8-892C-B212-4A28-F655F291AF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586"/>
          <a:stretch/>
        </p:blipFill>
        <p:spPr>
          <a:xfrm>
            <a:off x="176766" y="3181541"/>
            <a:ext cx="5024663" cy="16252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987BF0-8ED3-24AD-97B0-2940B49DF0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096"/>
          <a:stretch/>
        </p:blipFill>
        <p:spPr>
          <a:xfrm>
            <a:off x="4971411" y="3181541"/>
            <a:ext cx="4116844" cy="176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51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2F986-E1A2-EC05-3DF5-27B92C276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EE2FF8-02A5-8A71-C52C-03885E8CC3BA}"/>
              </a:ext>
            </a:extLst>
          </p:cNvPr>
          <p:cNvSpPr/>
          <p:nvPr/>
        </p:nvSpPr>
        <p:spPr>
          <a:xfrm>
            <a:off x="1460337" y="1237552"/>
            <a:ext cx="5477314" cy="1415087"/>
          </a:xfrm>
          <a:prstGeom prst="roundRect">
            <a:avLst/>
          </a:prstGeom>
          <a:solidFill>
            <a:srgbClr val="FAE6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822CED0B-F5C5-95A2-81B5-D0EC7FBCCF79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Médecine nucléaire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E02F92-AA65-C48B-A35A-05617BB8EF28}"/>
              </a:ext>
            </a:extLst>
          </p:cNvPr>
          <p:cNvSpPr txBox="1"/>
          <p:nvPr/>
        </p:nvSpPr>
        <p:spPr>
          <a:xfrm>
            <a:off x="55745" y="739932"/>
            <a:ext cx="5911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/>
              <a:t>Sujet de recherche émergent : </a:t>
            </a:r>
            <a:r>
              <a:rPr lang="fr-FR" sz="1600" b="1" dirty="0" err="1"/>
              <a:t>multiplexing</a:t>
            </a:r>
            <a:r>
              <a:rPr lang="fr-FR" sz="1600" b="1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D343F9-03E8-5F4B-F9E3-0A25D122B2CE}"/>
              </a:ext>
            </a:extLst>
          </p:cNvPr>
          <p:cNvSpPr txBox="1"/>
          <p:nvPr/>
        </p:nvSpPr>
        <p:spPr>
          <a:xfrm>
            <a:off x="1168103" y="1348992"/>
            <a:ext cx="5769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Un seul examen TEP pour 2 traceurs injectés consécutivement </a:t>
            </a:r>
          </a:p>
          <a:p>
            <a:pPr algn="ctr"/>
            <a:r>
              <a:rPr lang="fr-FR" sz="1600" dirty="0"/>
              <a:t>CHC :  </a:t>
            </a:r>
            <a:r>
              <a:rPr lang="fr-FR" sz="1600" baseline="30000" dirty="0"/>
              <a:t>18</a:t>
            </a:r>
            <a:r>
              <a:rPr lang="fr-FR" sz="1600" dirty="0"/>
              <a:t>F-FDG  et </a:t>
            </a:r>
            <a:r>
              <a:rPr lang="fr-FR" sz="1600" baseline="30000" dirty="0"/>
              <a:t>18</a:t>
            </a:r>
            <a:r>
              <a:rPr lang="fr-FR" sz="1600" dirty="0"/>
              <a:t>F-FCHOLINE</a:t>
            </a:r>
          </a:p>
          <a:p>
            <a:pPr algn="ctr"/>
            <a:r>
              <a:rPr lang="fr-FR" sz="1600" dirty="0"/>
              <a:t>GEP-NET : </a:t>
            </a:r>
            <a:r>
              <a:rPr lang="fr-FR" sz="1600" baseline="30000" dirty="0"/>
              <a:t>68</a:t>
            </a:r>
            <a:r>
              <a:rPr lang="fr-FR" sz="1600" dirty="0"/>
              <a:t>Ga-DOTATOC et </a:t>
            </a:r>
            <a:r>
              <a:rPr lang="fr-FR" sz="1600" baseline="30000" dirty="0"/>
              <a:t>18</a:t>
            </a:r>
            <a:r>
              <a:rPr lang="fr-FR" sz="1600" dirty="0"/>
              <a:t>F-FDG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EC3CFF-8EAF-F644-2CA0-223A276216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677"/>
          <a:stretch>
            <a:fillRect/>
          </a:stretch>
        </p:blipFill>
        <p:spPr>
          <a:xfrm>
            <a:off x="2065449" y="2764079"/>
            <a:ext cx="4637009" cy="194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9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BA8B5-1B59-D943-6DB7-57AB9445E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A0DE407F-2D05-FB77-FA20-FA6E04B60727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Plan de la présentation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A1D8CF-F550-2E38-7BF0-07DE0CA66D65}"/>
              </a:ext>
            </a:extLst>
          </p:cNvPr>
          <p:cNvSpPr txBox="1"/>
          <p:nvPr/>
        </p:nvSpPr>
        <p:spPr>
          <a:xfrm>
            <a:off x="226242" y="1188838"/>
            <a:ext cx="8710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Présentation de l’association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Résultats de l’enquête 2026 – Activités R&amp;D des physiciens médicaux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Sujets d’actualité en « physique médicale 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Discussion autour des collaborations possibles</a:t>
            </a:r>
          </a:p>
        </p:txBody>
      </p:sp>
    </p:spTree>
    <p:extLst>
      <p:ext uri="{BB962C8B-B14F-4D97-AF65-F5344CB8AC3E}">
        <p14:creationId xmlns:p14="http://schemas.microsoft.com/office/powerpoint/2010/main" val="2245487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637A9-B45C-90DE-3C0A-2F7BA2FB6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D3227E54-A0B0-F4D7-A690-02D44EB41AEA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Sujets d’actualités – Radiologie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4A9BAA7-80C7-3C48-9F2B-689D7720E4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8018"/>
          <a:stretch>
            <a:fillRect/>
          </a:stretch>
        </p:blipFill>
        <p:spPr>
          <a:xfrm>
            <a:off x="384437" y="607572"/>
            <a:ext cx="8052553" cy="440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65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2178C-A913-B14A-2632-B02A6C46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893B7CFA-DDE6-4A20-F532-785533CB6BF5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Conclusion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8F8F39-5886-2AD1-DC32-52ABFED73F43}"/>
              </a:ext>
            </a:extLst>
          </p:cNvPr>
          <p:cNvSpPr txBox="1"/>
          <p:nvPr/>
        </p:nvSpPr>
        <p:spPr>
          <a:xfrm>
            <a:off x="0" y="678285"/>
            <a:ext cx="8850228" cy="1192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/>
              <a:t>Une recherche </a:t>
            </a:r>
            <a:r>
              <a:rPr lang="fr-FR" sz="1600" b="1" dirty="0" err="1"/>
              <a:t>hospitalo</a:t>
            </a:r>
            <a:r>
              <a:rPr lang="fr-FR" sz="1600" b="1" dirty="0"/>
              <a:t>-académique en physique médicale en pleine structuration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Forte progression ces dernières années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Reconnaissance progressive de la recherche comme une mission du physicien médical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Renforcement des collaborations académiques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537722-FAC7-DDF2-3568-2204F13A950B}"/>
              </a:ext>
            </a:extLst>
          </p:cNvPr>
          <p:cNvSpPr txBox="1"/>
          <p:nvPr/>
        </p:nvSpPr>
        <p:spPr>
          <a:xfrm>
            <a:off x="0" y="2053981"/>
            <a:ext cx="86829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/>
              <a:t>Des activités couvrant tout le continuum de l'innovation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Recherche amont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Développements méthodologiques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Recherche translationnelle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Évaluation clinique et implémentation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1560B-BEEB-0E9F-40F7-B2693B35CF52}"/>
              </a:ext>
            </a:extLst>
          </p:cNvPr>
          <p:cNvSpPr txBox="1"/>
          <p:nvPr/>
        </p:nvSpPr>
        <p:spPr>
          <a:xfrm>
            <a:off x="0" y="3714371"/>
            <a:ext cx="8682902" cy="1192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600" b="1" dirty="0"/>
              <a:t>Des collaborations déjà existantes à renforcer et structurer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Interactions présentes entre physiciens médicaux et équipes du GDR MI2B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Collaborations aujourd'hui souvent portées par des initiatives individuelles </a:t>
            </a:r>
          </a:p>
          <a:p>
            <a:pPr marL="6286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Opportunité de développer des actions plus structurantes à l'échelle nationale </a:t>
            </a:r>
          </a:p>
        </p:txBody>
      </p:sp>
    </p:spTree>
    <p:extLst>
      <p:ext uri="{BB962C8B-B14F-4D97-AF65-F5344CB8AC3E}">
        <p14:creationId xmlns:p14="http://schemas.microsoft.com/office/powerpoint/2010/main" val="27691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658007-418D-FCB3-F868-BAF52C260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Présentation de l’association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C3257E-2237-5A91-CC01-25FC76245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59582"/>
            <a:ext cx="8507412" cy="3456384"/>
          </a:xfrm>
        </p:spPr>
        <p:txBody>
          <a:bodyPr/>
          <a:lstStyle/>
          <a:p>
            <a:pPr algn="just"/>
            <a:r>
              <a:rPr lang="fr-FR" dirty="0"/>
              <a:t>Créée en 1962</a:t>
            </a:r>
          </a:p>
          <a:p>
            <a:pPr algn="just"/>
            <a:r>
              <a:rPr lang="fr-FR" dirty="0"/>
              <a:t>400 membres dont </a:t>
            </a:r>
            <a:r>
              <a:rPr lang="fr-FR" b="1" dirty="0"/>
              <a:t>325 physiciens médicaux </a:t>
            </a:r>
            <a:r>
              <a:rPr lang="fr-FR" dirty="0"/>
              <a:t>(40% effectif national)</a:t>
            </a:r>
          </a:p>
          <a:p>
            <a:pPr algn="just"/>
            <a:r>
              <a:rPr lang="fr-FR" dirty="0"/>
              <a:t>Activités scientifiques 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b="1" dirty="0"/>
              <a:t>Organisation d’un congrès annuel </a:t>
            </a:r>
            <a:r>
              <a:rPr lang="fr-FR" dirty="0"/>
              <a:t> ~ 500 participants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b="1" dirty="0"/>
              <a:t>Constitution de groupes de travail</a:t>
            </a:r>
            <a:r>
              <a:rPr lang="fr-FR" dirty="0"/>
              <a:t> élaborant des recommandations et des solutions pratiques sur des problématiques scientifiques et techniques ciblées </a:t>
            </a:r>
            <a:r>
              <a:rPr lang="fr-FR" dirty="0">
                <a:sym typeface="Symbol" panose="05050102010706020507" pitchFamily="18" charset="2"/>
              </a:rPr>
              <a:t> </a:t>
            </a:r>
            <a:r>
              <a:rPr lang="fr-FR" b="1" dirty="0"/>
              <a:t>Contribution à l'amélioration et à l'harmonisation des pratiques</a:t>
            </a:r>
            <a:r>
              <a:rPr lang="fr-FR" dirty="0"/>
              <a:t> en physique médicale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b="1" dirty="0"/>
              <a:t>Organisation de sessions annuelles de formation continue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021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F22D59-EED8-3558-5DBC-E952179BB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Présentation de l’association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3687E3-38A8-81A2-08AF-FD63E2BD2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Nominations d’experts pour les institutions </a:t>
            </a:r>
          </a:p>
          <a:p>
            <a:r>
              <a:rPr lang="fr-FR" dirty="0"/>
              <a:t>Interaction avec les institutions sur les sujets concernant la profession</a:t>
            </a:r>
          </a:p>
          <a:p>
            <a:r>
              <a:rPr lang="fr-FR" dirty="0"/>
              <a:t>Collaborations avec les sociétés savantes médicales</a:t>
            </a:r>
          </a:p>
          <a:p>
            <a:pPr lvl="1"/>
            <a:r>
              <a:rPr lang="fr-FR" sz="1650" spc="-1" dirty="0">
                <a:solidFill>
                  <a:srgbClr val="7030A0"/>
                </a:solidFill>
                <a:latin typeface="Arial"/>
                <a:ea typeface="Arial"/>
              </a:rPr>
              <a:t>Radiothérapie (SFRO) :  </a:t>
            </a:r>
            <a:r>
              <a:rPr lang="fr-FR" sz="1650" spc="-1" dirty="0">
                <a:solidFill>
                  <a:srgbClr val="000000"/>
                </a:solidFill>
                <a:latin typeface="Arial"/>
                <a:ea typeface="Arial"/>
              </a:rPr>
              <a:t>Evaluation de la </a:t>
            </a:r>
            <a:r>
              <a:rPr lang="fr-FR" sz="1650" spc="-1" dirty="0" err="1">
                <a:solidFill>
                  <a:srgbClr val="000000"/>
                </a:solidFill>
                <a:latin typeface="Arial"/>
                <a:ea typeface="Arial"/>
              </a:rPr>
              <a:t>radiotherapie</a:t>
            </a:r>
            <a:r>
              <a:rPr lang="fr-FR" sz="1650" spc="-1" dirty="0">
                <a:solidFill>
                  <a:srgbClr val="000000"/>
                </a:solidFill>
                <a:latin typeface="Arial"/>
                <a:ea typeface="Arial"/>
              </a:rPr>
              <a:t> adaptative,</a:t>
            </a:r>
            <a:r>
              <a:rPr lang="fr-FR" sz="1650" spc="-1" dirty="0">
                <a:solidFill>
                  <a:srgbClr val="7030A0"/>
                </a:solidFill>
                <a:latin typeface="Arial"/>
                <a:ea typeface="Arial"/>
              </a:rPr>
              <a:t> </a:t>
            </a:r>
            <a:r>
              <a:rPr lang="fr-FR" sz="1650" spc="-1" dirty="0" err="1">
                <a:solidFill>
                  <a:srgbClr val="000000"/>
                </a:solidFill>
                <a:latin typeface="Arial"/>
                <a:ea typeface="Arial"/>
              </a:rPr>
              <a:t>Radiotransnet</a:t>
            </a:r>
            <a:r>
              <a:rPr lang="fr-FR" sz="1650" spc="-1" dirty="0">
                <a:solidFill>
                  <a:srgbClr val="000000"/>
                </a:solidFill>
                <a:latin typeface="Arial"/>
                <a:ea typeface="Arial"/>
              </a:rPr>
              <a:t> (Réseau de recherche pré-clinique)</a:t>
            </a:r>
            <a:endParaRPr lang="fr-FR" sz="1650" spc="-1" dirty="0">
              <a:solidFill>
                <a:srgbClr val="000000"/>
              </a:solidFill>
              <a:latin typeface="Arial"/>
            </a:endParaRPr>
          </a:p>
          <a:p>
            <a:pPr lvl="1"/>
            <a:r>
              <a:rPr lang="fr-FR" spc="-1" dirty="0">
                <a:solidFill>
                  <a:srgbClr val="7030A0"/>
                </a:solidFill>
                <a:latin typeface="Arial"/>
                <a:ea typeface="Arial"/>
              </a:rPr>
              <a:t>Médecine nucléaire (SFMN) : </a:t>
            </a:r>
            <a:r>
              <a:rPr lang="en-US" spc="-1" dirty="0">
                <a:solidFill>
                  <a:srgbClr val="000000"/>
                </a:solidFill>
                <a:latin typeface="Arial"/>
                <a:ea typeface="Arial"/>
              </a:rPr>
              <a:t>alpha </a:t>
            </a:r>
            <a:r>
              <a:rPr lang="en-US" spc="-1" dirty="0" err="1">
                <a:solidFill>
                  <a:srgbClr val="000000"/>
                </a:solidFill>
                <a:latin typeface="Arial"/>
                <a:ea typeface="Arial"/>
              </a:rPr>
              <a:t>therapie</a:t>
            </a:r>
            <a:r>
              <a:rPr lang="en-US" spc="-1" dirty="0">
                <a:solidFill>
                  <a:srgbClr val="000000"/>
                </a:solidFill>
                <a:latin typeface="Arial"/>
                <a:ea typeface="Arial"/>
              </a:rPr>
              <a:t>, radioprotection</a:t>
            </a:r>
            <a:endParaRPr lang="fr-FR" spc="-1" dirty="0">
              <a:solidFill>
                <a:srgbClr val="000000"/>
              </a:solidFill>
              <a:latin typeface="Arial"/>
            </a:endParaRPr>
          </a:p>
          <a:p>
            <a:pPr lvl="1"/>
            <a:r>
              <a:rPr lang="fr-FR" spc="-1" dirty="0">
                <a:solidFill>
                  <a:srgbClr val="7030A0"/>
                </a:solidFill>
                <a:latin typeface="Arial"/>
                <a:ea typeface="Arial"/>
              </a:rPr>
              <a:t>Radiologie (SFR) : </a:t>
            </a:r>
            <a:r>
              <a:rPr lang="en-US" spc="-1" dirty="0">
                <a:solidFill>
                  <a:srgbClr val="000000"/>
                </a:solidFill>
                <a:latin typeface="Arial"/>
                <a:ea typeface="Arial"/>
              </a:rPr>
              <a:t>TDM spectral</a:t>
            </a:r>
          </a:p>
          <a:p>
            <a:pPr lvl="1"/>
            <a:r>
              <a:rPr lang="en-US" spc="-1" dirty="0">
                <a:solidFill>
                  <a:srgbClr val="000000"/>
                </a:solidFill>
                <a:latin typeface="Arial"/>
              </a:rPr>
              <a:t>Sessions communes aux </a:t>
            </a:r>
            <a:r>
              <a:rPr lang="en-US" spc="-1" dirty="0" err="1">
                <a:solidFill>
                  <a:srgbClr val="000000"/>
                </a:solidFill>
                <a:latin typeface="Arial"/>
              </a:rPr>
              <a:t>congrès</a:t>
            </a:r>
            <a:endParaRPr lang="fr-FR" spc="-1" dirty="0">
              <a:solidFill>
                <a:srgbClr val="000000"/>
              </a:solidFill>
              <a:latin typeface="Arial"/>
            </a:endParaRPr>
          </a:p>
          <a:p>
            <a:pPr lvl="1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845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ADB5165-88E8-4F0A-4DC6-7CF23FC1DE5B}"/>
              </a:ext>
            </a:extLst>
          </p:cNvPr>
          <p:cNvSpPr txBox="1"/>
          <p:nvPr/>
        </p:nvSpPr>
        <p:spPr>
          <a:xfrm>
            <a:off x="2307504" y="1167594"/>
            <a:ext cx="3293197" cy="138499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b="1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Conseil d’administration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15 membres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(bureau : 6 membres)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310ECC-546E-724F-9DBB-23F2B1C758A6}"/>
              </a:ext>
            </a:extLst>
          </p:cNvPr>
          <p:cNvSpPr txBox="1"/>
          <p:nvPr/>
        </p:nvSpPr>
        <p:spPr>
          <a:xfrm>
            <a:off x="198279" y="2659849"/>
            <a:ext cx="2057401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Conseil scientifique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C23F77-B86A-B337-449C-38E2EFD8A5E2}"/>
              </a:ext>
            </a:extLst>
          </p:cNvPr>
          <p:cNvSpPr txBox="1"/>
          <p:nvPr/>
        </p:nvSpPr>
        <p:spPr>
          <a:xfrm>
            <a:off x="2395635" y="2659849"/>
            <a:ext cx="205740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Conseil d’enseignement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10EF49-70E5-F18A-ABE3-16D994EFE7EA}"/>
              </a:ext>
            </a:extLst>
          </p:cNvPr>
          <p:cNvSpPr txBox="1"/>
          <p:nvPr/>
        </p:nvSpPr>
        <p:spPr>
          <a:xfrm>
            <a:off x="4592991" y="2688034"/>
            <a:ext cx="2157428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Section Jeunes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1076E81-9D42-DACB-5DAD-6B7E3677A3C8}"/>
              </a:ext>
            </a:extLst>
          </p:cNvPr>
          <p:cNvSpPr txBox="1"/>
          <p:nvPr/>
        </p:nvSpPr>
        <p:spPr>
          <a:xfrm>
            <a:off x="6854916" y="2688034"/>
            <a:ext cx="2157429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Section Imagerie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044E9E-5CFF-D5C1-F0B5-FB3D617F1CAE}"/>
              </a:ext>
            </a:extLst>
          </p:cNvPr>
          <p:cNvSpPr txBox="1"/>
          <p:nvPr/>
        </p:nvSpPr>
        <p:spPr>
          <a:xfrm>
            <a:off x="4578998" y="3176756"/>
            <a:ext cx="2089177" cy="10618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Section médecine nucléaire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26DB58-05E4-004A-81CE-E74881FC2DCC}"/>
              </a:ext>
            </a:extLst>
          </p:cNvPr>
          <p:cNvSpPr txBox="1"/>
          <p:nvPr/>
        </p:nvSpPr>
        <p:spPr>
          <a:xfrm>
            <a:off x="6886406" y="3478060"/>
            <a:ext cx="2094448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Section radiothérapie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B5EF00-A63B-7718-9DD8-B5F0B6C31BAE}"/>
              </a:ext>
            </a:extLst>
          </p:cNvPr>
          <p:cNvSpPr txBox="1"/>
          <p:nvPr/>
        </p:nvSpPr>
        <p:spPr>
          <a:xfrm>
            <a:off x="655277" y="3700948"/>
            <a:ext cx="1155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Groupes de travail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1042DF7-40C1-BF99-C8F3-1DC48CFFD43B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>
            <a:off x="1226980" y="3398513"/>
            <a:ext cx="6084" cy="302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63FADC2-6B5A-47FA-A5AC-31F7C179C561}"/>
              </a:ext>
            </a:extLst>
          </p:cNvPr>
          <p:cNvSpPr txBox="1"/>
          <p:nvPr/>
        </p:nvSpPr>
        <p:spPr>
          <a:xfrm>
            <a:off x="6064901" y="1322043"/>
            <a:ext cx="205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GT communication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F15D1CD-1D12-7D5F-0BB1-2475D3A5D9E3}"/>
              </a:ext>
            </a:extLst>
          </p:cNvPr>
          <p:cNvSpPr txBox="1"/>
          <p:nvPr/>
        </p:nvSpPr>
        <p:spPr>
          <a:xfrm>
            <a:off x="6213117" y="1881852"/>
            <a:ext cx="191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GT Ethique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99432E5-1EF8-98D1-208C-8691EAD89694}"/>
              </a:ext>
            </a:extLst>
          </p:cNvPr>
          <p:cNvCxnSpPr>
            <a:cxnSpLocks/>
          </p:cNvCxnSpPr>
          <p:nvPr/>
        </p:nvCxnSpPr>
        <p:spPr>
          <a:xfrm flipH="1">
            <a:off x="5600701" y="1517202"/>
            <a:ext cx="464200" cy="5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DF486B6-465E-A82A-8839-9C41BE2D371C}"/>
              </a:ext>
            </a:extLst>
          </p:cNvPr>
          <p:cNvCxnSpPr>
            <a:cxnSpLocks/>
          </p:cNvCxnSpPr>
          <p:nvPr/>
        </p:nvCxnSpPr>
        <p:spPr>
          <a:xfrm flipH="1">
            <a:off x="5598227" y="1812212"/>
            <a:ext cx="464200" cy="5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5E9B6D9-99E1-1EF9-87B0-01F65F6425AE}"/>
              </a:ext>
            </a:extLst>
          </p:cNvPr>
          <p:cNvSpPr/>
          <p:nvPr/>
        </p:nvSpPr>
        <p:spPr>
          <a:xfrm>
            <a:off x="4516016" y="2449285"/>
            <a:ext cx="4571999" cy="24055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441EF6-D64B-F220-459F-C5B211381296}"/>
              </a:ext>
            </a:extLst>
          </p:cNvPr>
          <p:cNvSpPr/>
          <p:nvPr/>
        </p:nvSpPr>
        <p:spPr>
          <a:xfrm>
            <a:off x="6116726" y="1164306"/>
            <a:ext cx="2000628" cy="12146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12E25C-4781-62D1-E9EE-57DFD5EF458A}"/>
              </a:ext>
            </a:extLst>
          </p:cNvPr>
          <p:cNvSpPr/>
          <p:nvPr/>
        </p:nvSpPr>
        <p:spPr>
          <a:xfrm>
            <a:off x="716127" y="3714355"/>
            <a:ext cx="1084683" cy="6232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FE3BF8-CC9B-29F3-1DDE-63BFFE97F1D3}"/>
              </a:ext>
            </a:extLst>
          </p:cNvPr>
          <p:cNvSpPr txBox="1"/>
          <p:nvPr/>
        </p:nvSpPr>
        <p:spPr>
          <a:xfrm>
            <a:off x="5076919" y="4347279"/>
            <a:ext cx="3221779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1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Section </a:t>
            </a:r>
            <a:r>
              <a:rPr lang="fr-FR" sz="2100" dirty="0" err="1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Dosimétristes</a:t>
            </a:r>
            <a:endParaRPr lang="fr-FR" sz="2100" dirty="0">
              <a:solidFill>
                <a:srgbClr val="000000"/>
              </a:solidFill>
              <a:latin typeface="Arial" charset="0"/>
              <a:ea typeface="ＭＳ Ｐゴシック" pitchFamily="-90" charset="-128"/>
            </a:endParaRP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F8333EAE-1463-D1B3-8F8B-46C27D2C2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65535"/>
            <a:ext cx="8507412" cy="636984"/>
          </a:xfrm>
        </p:spPr>
        <p:txBody>
          <a:bodyPr/>
          <a:lstStyle/>
          <a:p>
            <a:r>
              <a:rPr lang="fr-FR" b="1" dirty="0"/>
              <a:t>Organisation 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F693910-3291-102E-1302-9B54723F7070}"/>
              </a:ext>
            </a:extLst>
          </p:cNvPr>
          <p:cNvCxnSpPr>
            <a:cxnSpLocks/>
          </p:cNvCxnSpPr>
          <p:nvPr/>
        </p:nvCxnSpPr>
        <p:spPr>
          <a:xfrm>
            <a:off x="3487316" y="3348439"/>
            <a:ext cx="0" cy="327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F0069227-B033-0A3F-EF8F-71024A84B082}"/>
              </a:ext>
            </a:extLst>
          </p:cNvPr>
          <p:cNvSpPr/>
          <p:nvPr/>
        </p:nvSpPr>
        <p:spPr>
          <a:xfrm>
            <a:off x="2638190" y="3736880"/>
            <a:ext cx="1665511" cy="6232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230454A-6D99-3FC5-D916-766B97B84457}"/>
              </a:ext>
            </a:extLst>
          </p:cNvPr>
          <p:cNvSpPr txBox="1"/>
          <p:nvPr/>
        </p:nvSpPr>
        <p:spPr>
          <a:xfrm>
            <a:off x="2567706" y="3794715"/>
            <a:ext cx="18392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dirty="0">
                <a:solidFill>
                  <a:srgbClr val="000000"/>
                </a:solidFill>
                <a:latin typeface="Arial" charset="0"/>
                <a:ea typeface="ＭＳ Ｐゴシック" pitchFamily="-90" charset="-128"/>
              </a:rPr>
              <a:t>Formation DQPRM INSTN</a:t>
            </a:r>
          </a:p>
        </p:txBody>
      </p:sp>
    </p:spTree>
    <p:extLst>
      <p:ext uri="{BB962C8B-B14F-4D97-AF65-F5344CB8AC3E}">
        <p14:creationId xmlns:p14="http://schemas.microsoft.com/office/powerpoint/2010/main" val="177955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DEB9-8B4B-D643-3814-A156510E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924E0420-E578-44B7-4F8E-4899686C10B7}"/>
              </a:ext>
            </a:extLst>
          </p:cNvPr>
          <p:cNvSpPr txBox="1"/>
          <p:nvPr/>
        </p:nvSpPr>
        <p:spPr>
          <a:xfrm>
            <a:off x="179388" y="1120957"/>
            <a:ext cx="4241783" cy="1999316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  <a:prstDash val="dash"/>
          </a:ln>
        </p:spPr>
        <p:txBody>
          <a:bodyPr wrap="square" lIns="0" rIns="0" anchor="ctr" anchorCtr="0">
            <a:noAutofit/>
          </a:bodyPr>
          <a:lstStyle/>
          <a:p>
            <a:pPr marL="179388" fontAlgn="base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GT Radiothérapie</a:t>
            </a:r>
          </a:p>
          <a:p>
            <a:pPr marL="179388" fontAlgn="base"/>
            <a:endParaRPr lang="fr-F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Contrôle qualité en protonthérapie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Contrôle qualité des scanners synthétiques (</a:t>
            </a:r>
            <a:r>
              <a:rPr lang="fr-FR" sz="1400" dirty="0" err="1">
                <a:solidFill>
                  <a:srgbClr val="003355"/>
                </a:solidFill>
                <a:latin typeface="Fira Sans" panose="020B0503050000020004" pitchFamily="34" charset="0"/>
              </a:rPr>
              <a:t>sCT</a:t>
            </a: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) pour une utilisation clinique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Contrôles qualité patient en radiothérapie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Irradiations corporelles totales dynamiques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sz="1400" dirty="0">
                <a:solidFill>
                  <a:srgbClr val="003355"/>
                </a:solidFill>
                <a:latin typeface="Fira Sans" panose="020B0503050000020004" pitchFamily="34" charset="0"/>
              </a:rPr>
              <a:t>GT SFPM/SFRO : Mode de prescription en stéréotaxie</a:t>
            </a:r>
            <a:r>
              <a:rPr lang="en-US" sz="1400" dirty="0">
                <a:solidFill>
                  <a:srgbClr val="003355"/>
                </a:solidFill>
                <a:latin typeface="Fira Sans" panose="020B0503050000020004" pitchFamily="34" charset="0"/>
              </a:rPr>
              <a:t>​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24FFE-0ABA-FFE9-6B8E-1650D2AF8965}"/>
              </a:ext>
            </a:extLst>
          </p:cNvPr>
          <p:cNvSpPr txBox="1"/>
          <p:nvPr/>
        </p:nvSpPr>
        <p:spPr>
          <a:xfrm>
            <a:off x="4524587" y="895131"/>
            <a:ext cx="4440025" cy="2225142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noAutofit/>
          </a:bodyPr>
          <a:lstStyle>
            <a:defPPr>
              <a:defRPr lang="fr-FR"/>
            </a:defPPr>
            <a:lvl2pPr marL="0" lvl="1"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179388" fontAlgn="base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GT Médecine nucléaire</a:t>
            </a:r>
          </a:p>
          <a:p>
            <a:pPr marL="179388" fontAlgn="base"/>
            <a:endParaRPr lang="fr-FR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Contrôle de qualité en tomographie par émission de positons couplée à la tomodensitométrie ou à l’imagerie par résonance magnétique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 Précision de la mesure de la fixation </a:t>
            </a:r>
            <a:r>
              <a:rPr lang="fr-FR" b="0" dirty="0" err="1">
                <a:latin typeface="Fira Sans" panose="020B0503050000020004" pitchFamily="34" charset="0"/>
              </a:rPr>
              <a:t>thyroidienne</a:t>
            </a:r>
            <a:r>
              <a:rPr lang="fr-FR" b="0" dirty="0">
                <a:latin typeface="Fira Sans" panose="020B0503050000020004" pitchFamily="34" charset="0"/>
              </a:rPr>
              <a:t> : évaluation à l’aide de fantômes réalistes​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CZT grand champ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19248F-9DA3-C39B-25AA-7E4D7688198C}"/>
              </a:ext>
            </a:extLst>
          </p:cNvPr>
          <p:cNvSpPr txBox="1"/>
          <p:nvPr/>
        </p:nvSpPr>
        <p:spPr>
          <a:xfrm>
            <a:off x="179388" y="3242737"/>
            <a:ext cx="8785224" cy="17706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>
            <a:noAutofit/>
          </a:bodyPr>
          <a:lstStyle>
            <a:defPPr>
              <a:defRPr lang="fr-FR"/>
            </a:defPPr>
            <a:lvl2pPr marL="0" lvl="1" algn="ctr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179388" fontAlgn="base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GT Radiologie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Mise en service et contrôle de qualité des systèmes d’archivage, de transmission et d’analyse des indicateurs dosimétriques (DACS)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Mise en service des équipements de radiologie interventionnelle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Etablissement de niveaux de référence dosimétriques pour les pratiques interventionnelles radioguidées en pédiatrie</a:t>
            </a:r>
          </a:p>
          <a:p>
            <a:pPr marL="442913" lvl="1" indent="-263525" algn="just" fontAlgn="base">
              <a:buFont typeface="Wingdings" panose="05000000000000000000" pitchFamily="2" charset="2"/>
              <a:buChar char="ü"/>
            </a:pPr>
            <a:r>
              <a:rPr lang="fr-FR" b="0" dirty="0">
                <a:latin typeface="Fira Sans" panose="020B0503050000020004" pitchFamily="34" charset="0"/>
              </a:rPr>
              <a:t>GT Contrôle qualité en IRM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0092702-EC1F-7FFB-94E9-9540E8180670}"/>
              </a:ext>
            </a:extLst>
          </p:cNvPr>
          <p:cNvSpPr txBox="1">
            <a:spLocks/>
          </p:cNvSpPr>
          <p:nvPr/>
        </p:nvSpPr>
        <p:spPr bwMode="auto">
          <a:xfrm>
            <a:off x="167465" y="258147"/>
            <a:ext cx="8507412" cy="63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/>
            <a:r>
              <a:rPr lang="fr-FR" b="1" kern="0"/>
              <a:t>Groupes de travail en cours </a:t>
            </a:r>
            <a:endParaRPr lang="fr-FR" b="1" kern="0" dirty="0"/>
          </a:p>
        </p:txBody>
      </p:sp>
    </p:spTree>
    <p:extLst>
      <p:ext uri="{BB962C8B-B14F-4D97-AF65-F5344CB8AC3E}">
        <p14:creationId xmlns:p14="http://schemas.microsoft.com/office/powerpoint/2010/main" val="3722799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7876-6D6A-9010-CC54-346D58E89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">
            <a:extLst>
              <a:ext uri="{FF2B5EF4-FFF2-40B4-BE49-F238E27FC236}">
                <a16:creationId xmlns:a16="http://schemas.microsoft.com/office/drawing/2014/main" id="{376ADD0C-8DBB-DEFB-A59A-687C192DD079}"/>
              </a:ext>
            </a:extLst>
          </p:cNvPr>
          <p:cNvSpPr txBox="1">
            <a:spLocks/>
          </p:cNvSpPr>
          <p:nvPr/>
        </p:nvSpPr>
        <p:spPr bwMode="auto">
          <a:xfrm>
            <a:off x="167465" y="258147"/>
            <a:ext cx="8507412" cy="63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/>
            <a:r>
              <a:rPr lang="fr-FR" b="1" kern="0" dirty="0"/>
              <a:t>Formations 2025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095DC3C-8164-1F73-AC45-37AA45EDBBBC}"/>
              </a:ext>
            </a:extLst>
          </p:cNvPr>
          <p:cNvSpPr txBox="1"/>
          <p:nvPr/>
        </p:nvSpPr>
        <p:spPr>
          <a:xfrm>
            <a:off x="167465" y="896315"/>
            <a:ext cx="8750292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b="1" dirty="0">
                <a:cs typeface="Arial"/>
              </a:rPr>
              <a:t>Radiothérapie guidée par l'imagerie surfacique (SGRT)</a:t>
            </a:r>
          </a:p>
          <a:p>
            <a:pPr marL="742950" lvl="1" indent="-285750">
              <a:buFont typeface="Courier New"/>
              <a:buChar char="o"/>
            </a:pPr>
            <a:r>
              <a:rPr lang="fr-FR" dirty="0">
                <a:cs typeface="Arial"/>
              </a:rPr>
              <a:t>6-8 octobre 2025, Avignon</a:t>
            </a:r>
          </a:p>
          <a:p>
            <a:pPr marL="742950" lvl="1" indent="-285750">
              <a:buFont typeface="Courier New"/>
              <a:buChar char="o"/>
            </a:pPr>
            <a:endParaRPr lang="fr-FR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b="1" dirty="0">
                <a:cs typeface="Arial"/>
              </a:rPr>
              <a:t>Dosimétrie en radio-embolisation</a:t>
            </a:r>
          </a:p>
          <a:p>
            <a:pPr marL="742950" lvl="1" indent="-285750">
              <a:buFont typeface="Courier New"/>
              <a:buChar char="o"/>
            </a:pPr>
            <a:r>
              <a:rPr lang="fr-FR" dirty="0">
                <a:cs typeface="Arial"/>
              </a:rPr>
              <a:t>17-18 novembre 2025, Paris</a:t>
            </a:r>
          </a:p>
          <a:p>
            <a:pPr marL="742950" lvl="1" indent="-285750">
              <a:buFont typeface="Courier New"/>
              <a:buChar char="o"/>
            </a:pPr>
            <a:endParaRPr lang="fr-FR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b="1" dirty="0">
                <a:cs typeface="Arial"/>
              </a:rPr>
              <a:t>Imagerie spectrale en tomodensitométrie : principes physiques et technologiques et applications cliniques</a:t>
            </a:r>
          </a:p>
          <a:p>
            <a:pPr marL="742950" lvl="1" indent="-285750">
              <a:buFont typeface="Courier New"/>
              <a:buChar char="o"/>
            </a:pPr>
            <a:r>
              <a:rPr lang="fr-FR" dirty="0">
                <a:cs typeface="Arial"/>
              </a:rPr>
              <a:t>29-30 janvier 2026, Nîmes</a:t>
            </a:r>
          </a:p>
          <a:p>
            <a:pPr marL="742950" lvl="1" indent="-285750">
              <a:buFont typeface="Courier New"/>
              <a:buChar char="o"/>
            </a:pPr>
            <a:endParaRPr lang="fr-FR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b="1" dirty="0">
                <a:cs typeface="Arial"/>
              </a:rPr>
              <a:t>Bases de l’Intelligence artificielle en physique médicale</a:t>
            </a:r>
          </a:p>
          <a:p>
            <a:pPr marL="742950" lvl="1" indent="-285750">
              <a:buFont typeface="Courier New"/>
              <a:buChar char="o"/>
            </a:pPr>
            <a:r>
              <a:rPr lang="fr-FR" dirty="0">
                <a:cs typeface="Arial"/>
              </a:rPr>
              <a:t>17-20 mars 2026, Angers</a:t>
            </a:r>
          </a:p>
          <a:p>
            <a:pPr marL="742950" lvl="1" indent="-285750">
              <a:buFont typeface="Courier New"/>
              <a:buChar char="o"/>
            </a:pPr>
            <a:endParaRPr lang="fr-FR" b="1" dirty="0"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fr-FR" b="1" dirty="0">
                <a:cs typeface="Arial"/>
              </a:rPr>
              <a:t>Radiothérapie adaptative : principes et applications</a:t>
            </a:r>
          </a:p>
          <a:p>
            <a:pPr marL="742950" lvl="1" indent="-285750">
              <a:buFont typeface="Courier New,monospace"/>
              <a:buChar char="o"/>
            </a:pPr>
            <a:r>
              <a:rPr lang="fr-FR" dirty="0">
                <a:cs typeface="Arial"/>
              </a:rPr>
              <a:t>24-27 mars 2026, Dijon</a:t>
            </a:r>
          </a:p>
          <a:p>
            <a:pPr marL="742950" lvl="1" indent="-285750">
              <a:buFont typeface="Courier New,monospace"/>
              <a:buChar char="o"/>
            </a:pPr>
            <a:endParaRPr lang="fr-FR" b="1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FR" b="1" dirty="0">
                <a:cs typeface="Arial"/>
              </a:rPr>
              <a:t>Radioprotection des patients aux rayonnements ionisants en radiothérapie – Session 19</a:t>
            </a:r>
          </a:p>
          <a:p>
            <a:pPr marL="742950" lvl="1" indent="-285750">
              <a:buFont typeface="Courier New"/>
              <a:buChar char="o"/>
            </a:pPr>
            <a:r>
              <a:rPr lang="fr-FR" dirty="0">
                <a:cs typeface="Arial"/>
              </a:rPr>
              <a:t>1-30 avril 2026, e-learning</a:t>
            </a:r>
          </a:p>
          <a:p>
            <a:pPr marL="285750" indent="-285750">
              <a:buFont typeface="Arial"/>
              <a:buChar char="•"/>
            </a:pPr>
            <a:endParaRPr lang="fr-FR" dirty="0">
              <a:cs typeface="Arial"/>
            </a:endParaRPr>
          </a:p>
          <a:p>
            <a:endParaRPr lang="fr-FR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4424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BA8B5-1B59-D943-6DB7-57AB9445E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A0DE407F-2D05-FB77-FA20-FA6E04B60727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C256AC-8C4A-B57F-751E-AA60C9BE44E4}"/>
              </a:ext>
            </a:extLst>
          </p:cNvPr>
          <p:cNvSpPr txBox="1"/>
          <p:nvPr/>
        </p:nvSpPr>
        <p:spPr>
          <a:xfrm>
            <a:off x="55745" y="65566"/>
            <a:ext cx="88997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des physiciens médicaux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b="1" dirty="0">
              <a:latin typeface="+mj-lt"/>
              <a:ea typeface="ＭＳ Ｐゴシック" charset="-12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81AF58-E2FB-CF10-3424-5710D385B1CE}"/>
              </a:ext>
            </a:extLst>
          </p:cNvPr>
          <p:cNvSpPr txBox="1"/>
          <p:nvPr/>
        </p:nvSpPr>
        <p:spPr>
          <a:xfrm>
            <a:off x="0" y="1008049"/>
            <a:ext cx="4619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b="1" dirty="0">
                <a:latin typeface="+mj-lt"/>
                <a:ea typeface="ＭＳ Ｐゴシック" charset="-128"/>
              </a:rPr>
              <a:t>Pauline Maury, Sophie </a:t>
            </a:r>
            <a:r>
              <a:rPr lang="fr-FR" sz="1400" b="1" dirty="0" err="1">
                <a:latin typeface="+mj-lt"/>
                <a:ea typeface="ＭＳ Ｐゴシック" charset="-128"/>
              </a:rPr>
              <a:t>Chiavassa</a:t>
            </a:r>
            <a:r>
              <a:rPr lang="fr-FR" sz="1400" b="1" dirty="0">
                <a:latin typeface="+mj-lt"/>
                <a:ea typeface="ＭＳ Ｐゴシック" charset="-128"/>
              </a:rPr>
              <a:t>, Alexandra </a:t>
            </a:r>
            <a:r>
              <a:rPr lang="fr-FR" sz="1400" b="1" dirty="0" err="1">
                <a:latin typeface="+mj-lt"/>
                <a:ea typeface="ＭＳ Ｐゴシック" charset="-128"/>
              </a:rPr>
              <a:t>Moignier</a:t>
            </a:r>
            <a:r>
              <a:rPr lang="fr-FR" sz="1400" b="1" dirty="0">
                <a:latin typeface="+mj-lt"/>
                <a:ea typeface="ＭＳ Ｐゴシック" charset="-128"/>
              </a:rPr>
              <a:t> </a:t>
            </a:r>
          </a:p>
        </p:txBody>
      </p:sp>
      <p:sp>
        <p:nvSpPr>
          <p:cNvPr id="13" name="AutoShape 4" descr="Carte infographique de France avec repères">
            <a:extLst>
              <a:ext uri="{FF2B5EF4-FFF2-40B4-BE49-F238E27FC236}">
                <a16:creationId xmlns:a16="http://schemas.microsoft.com/office/drawing/2014/main" id="{6CFFCD85-DAFA-B3AD-7D7C-E30394E1AD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02749" y="173954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471FB2-DC7A-20A5-C733-EA0840327E66}"/>
              </a:ext>
            </a:extLst>
          </p:cNvPr>
          <p:cNvSpPr txBox="1"/>
          <p:nvPr/>
        </p:nvSpPr>
        <p:spPr>
          <a:xfrm>
            <a:off x="76418" y="3780385"/>
            <a:ext cx="812672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Définition large : Activités hors routine clinique comme les gardes de plateau techniques, réalisation de dosimétries, CQ, validation de dossiers, installation de machines conventionnelles, etc...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La conduite de projets cliniques en revanche, tels que l’implémentation d’une nouvelle technique de traitement, pouvait être considérée.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61EDDC2-F2EF-33DA-D4A7-34501B06E75B}"/>
              </a:ext>
            </a:extLst>
          </p:cNvPr>
          <p:cNvSpPr txBox="1"/>
          <p:nvPr/>
        </p:nvSpPr>
        <p:spPr>
          <a:xfrm>
            <a:off x="76418" y="2270115"/>
            <a:ext cx="8959440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Dresser un panorama de la recherche par les physiciens médicaux en France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Présenter un aperçu des principales thématiques de R&amp;D au niveau national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Évaluer l'existence et les modalités du temps dédié à la recherche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Produire des indicateurs objectifs afin de soutenir d’éventuelles négociations locales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A7DBF4-8C3E-DACC-7E77-30675A741BE2}"/>
              </a:ext>
            </a:extLst>
          </p:cNvPr>
          <p:cNvSpPr txBox="1"/>
          <p:nvPr/>
        </p:nvSpPr>
        <p:spPr>
          <a:xfrm>
            <a:off x="55745" y="1771037"/>
            <a:ext cx="2469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Objectifs de l’enquête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96B64F7-02D9-EC77-ECA8-B2D3BFEA2D24}"/>
              </a:ext>
            </a:extLst>
          </p:cNvPr>
          <p:cNvSpPr txBox="1"/>
          <p:nvPr/>
        </p:nvSpPr>
        <p:spPr>
          <a:xfrm>
            <a:off x="55745" y="3311190"/>
            <a:ext cx="63571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Définition des « Activités de recherche et développement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C9CEE6-5FBE-2E12-DAE8-E7D8BDEC4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993" y="897364"/>
            <a:ext cx="2924262" cy="18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6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16DF3-45EA-EB18-74F5-207ABD5FD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9;p6">
            <a:extLst>
              <a:ext uri="{FF2B5EF4-FFF2-40B4-BE49-F238E27FC236}">
                <a16:creationId xmlns:a16="http://schemas.microsoft.com/office/drawing/2014/main" id="{DD865FAF-03B3-2A99-260F-D61B739F8E37}"/>
              </a:ext>
            </a:extLst>
          </p:cNvPr>
          <p:cNvSpPr txBox="1"/>
          <p:nvPr/>
        </p:nvSpPr>
        <p:spPr>
          <a:xfrm>
            <a:off x="55745" y="134816"/>
            <a:ext cx="9032510" cy="692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rgbClr val="525252"/>
              </a:buClr>
              <a:buSzPts val="3200"/>
            </a:pP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BCF2A7-9ED6-FAFD-E9FC-428F67F77AB6}"/>
              </a:ext>
            </a:extLst>
          </p:cNvPr>
          <p:cNvSpPr txBox="1"/>
          <p:nvPr/>
        </p:nvSpPr>
        <p:spPr>
          <a:xfrm>
            <a:off x="55745" y="65566"/>
            <a:ext cx="88997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+mj-lt"/>
                <a:ea typeface="ＭＳ Ｐゴシック" charset="-128"/>
              </a:rPr>
              <a:t>Retour de l’enquête sur les activités de recherche et développement par les Physiciens Médicaux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B47E9C6-C370-9590-3678-7838EFF54BB5}"/>
              </a:ext>
            </a:extLst>
          </p:cNvPr>
          <p:cNvGrpSpPr/>
          <p:nvPr/>
        </p:nvGrpSpPr>
        <p:grpSpPr>
          <a:xfrm>
            <a:off x="541397" y="2678955"/>
            <a:ext cx="1880435" cy="1220760"/>
            <a:chOff x="362917" y="4530755"/>
            <a:chExt cx="2201473" cy="145515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E95075C-1F2C-9D1C-F626-046CC59C20D6}"/>
                </a:ext>
              </a:extLst>
            </p:cNvPr>
            <p:cNvSpPr txBox="1"/>
            <p:nvPr/>
          </p:nvSpPr>
          <p:spPr>
            <a:xfrm rot="16200000">
              <a:off x="184182" y="5334577"/>
              <a:ext cx="6960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36,6%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46135C1-27D2-0800-1376-5978EF76B184}"/>
                </a:ext>
              </a:extLst>
            </p:cNvPr>
            <p:cNvSpPr txBox="1"/>
            <p:nvPr/>
          </p:nvSpPr>
          <p:spPr>
            <a:xfrm>
              <a:off x="1361494" y="4530755"/>
              <a:ext cx="6270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</a:rPr>
                <a:t> </a:t>
              </a:r>
              <a:r>
                <a:rPr lang="fr-FR" sz="1600" dirty="0">
                  <a:solidFill>
                    <a:schemeClr val="bg1"/>
                  </a:solidFill>
                </a:rPr>
                <a:t>2,4%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906961A-2E9C-9DA2-58CA-579B50E5D66B}"/>
                </a:ext>
              </a:extLst>
            </p:cNvPr>
            <p:cNvSpPr txBox="1"/>
            <p:nvPr/>
          </p:nvSpPr>
          <p:spPr>
            <a:xfrm>
              <a:off x="1988590" y="5647351"/>
              <a:ext cx="5758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</a:rPr>
                <a:t> </a:t>
              </a:r>
              <a:r>
                <a:rPr lang="fr-FR" sz="1600" dirty="0">
                  <a:solidFill>
                    <a:schemeClr val="bg1"/>
                  </a:solidFill>
                </a:rPr>
                <a:t>61%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579A69D9-9E69-5DC5-BFA2-C78252C8AAAE}"/>
              </a:ext>
            </a:extLst>
          </p:cNvPr>
          <p:cNvSpPr txBox="1"/>
          <p:nvPr/>
        </p:nvSpPr>
        <p:spPr>
          <a:xfrm>
            <a:off x="3915495" y="1143620"/>
            <a:ext cx="3070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Expérience Professionnelle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2890AAF-EF0A-1F38-477F-3B91A92C4602}"/>
              </a:ext>
            </a:extLst>
          </p:cNvPr>
          <p:cNvSpPr txBox="1"/>
          <p:nvPr/>
        </p:nvSpPr>
        <p:spPr>
          <a:xfrm>
            <a:off x="1355991" y="1476574"/>
            <a:ext cx="575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  <a:r>
              <a:rPr lang="fr-FR" sz="1400" dirty="0">
                <a:solidFill>
                  <a:schemeClr val="bg1"/>
                </a:solidFill>
              </a:rPr>
              <a:t>2,5%</a:t>
            </a:r>
            <a:endParaRPr lang="fr-FR" sz="1200" dirty="0">
              <a:solidFill>
                <a:schemeClr val="bg1"/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A53705D-F8EE-B459-5527-E36A9EADBB95}"/>
              </a:ext>
            </a:extLst>
          </p:cNvPr>
          <p:cNvGrpSpPr/>
          <p:nvPr/>
        </p:nvGrpSpPr>
        <p:grpSpPr>
          <a:xfrm>
            <a:off x="3395372" y="1556999"/>
            <a:ext cx="5575340" cy="3159267"/>
            <a:chOff x="2146889" y="3489184"/>
            <a:chExt cx="5575340" cy="315926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408713-652F-B7EF-C420-23DD22308171}"/>
                </a:ext>
              </a:extLst>
            </p:cNvPr>
            <p:cNvSpPr/>
            <p:nvPr/>
          </p:nvSpPr>
          <p:spPr>
            <a:xfrm>
              <a:off x="2146889" y="3646915"/>
              <a:ext cx="1041457" cy="300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AC6F1274-C220-6107-0BDA-76768C43FC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031"/>
            <a:stretch/>
          </p:blipFill>
          <p:spPr>
            <a:xfrm>
              <a:off x="2746558" y="3489184"/>
              <a:ext cx="4975671" cy="2854467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F72E607-E3D5-353D-487B-F07F030F369A}"/>
                </a:ext>
              </a:extLst>
            </p:cNvPr>
            <p:cNvSpPr txBox="1"/>
            <p:nvPr/>
          </p:nvSpPr>
          <p:spPr>
            <a:xfrm>
              <a:off x="2458544" y="3670250"/>
              <a:ext cx="8835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&lt; 5 ans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8F4F2B2-7052-A918-5105-A8B3CA44299C}"/>
                </a:ext>
              </a:extLst>
            </p:cNvPr>
            <p:cNvSpPr txBox="1"/>
            <p:nvPr/>
          </p:nvSpPr>
          <p:spPr>
            <a:xfrm>
              <a:off x="2274762" y="4328743"/>
              <a:ext cx="103746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5-15 ans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61AE869-5AC8-9002-F9C7-FF4553713FCE}"/>
                </a:ext>
              </a:extLst>
            </p:cNvPr>
            <p:cNvSpPr txBox="1"/>
            <p:nvPr/>
          </p:nvSpPr>
          <p:spPr>
            <a:xfrm>
              <a:off x="2146889" y="4964455"/>
              <a:ext cx="116570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15-25 ans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79BC862-C7E2-69B5-6230-B72F6BB19027}"/>
                </a:ext>
              </a:extLst>
            </p:cNvPr>
            <p:cNvSpPr txBox="1"/>
            <p:nvPr/>
          </p:nvSpPr>
          <p:spPr>
            <a:xfrm>
              <a:off x="2278228" y="5641837"/>
              <a:ext cx="101181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dirty="0">
                  <a:latin typeface="Cambria" panose="02040503050406030204" pitchFamily="18" charset="0"/>
                  <a:ea typeface="Cambria" panose="02040503050406030204" pitchFamily="18" charset="0"/>
                </a:rPr>
                <a:t>&gt; 25 ans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776DDA-11D8-9D20-5F5E-3A45B6E24964}"/>
              </a:ext>
            </a:extLst>
          </p:cNvPr>
          <p:cNvGrpSpPr/>
          <p:nvPr/>
        </p:nvGrpSpPr>
        <p:grpSpPr>
          <a:xfrm>
            <a:off x="347168" y="1720403"/>
            <a:ext cx="2584984" cy="2568819"/>
            <a:chOff x="117506" y="4256645"/>
            <a:chExt cx="2584984" cy="2568819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2C53231-CA74-00BA-F1ED-5DB0A73D3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506" y="4256645"/>
              <a:ext cx="2584984" cy="2568819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338296D2-7557-A495-D554-3403899546D5}"/>
                </a:ext>
              </a:extLst>
            </p:cNvPr>
            <p:cNvSpPr txBox="1"/>
            <p:nvPr/>
          </p:nvSpPr>
          <p:spPr>
            <a:xfrm rot="16200000">
              <a:off x="184182" y="5334577"/>
              <a:ext cx="6960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36,6%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B18F376-6EC0-E624-561B-E41A9D33BDAE}"/>
                </a:ext>
              </a:extLst>
            </p:cNvPr>
            <p:cNvSpPr txBox="1"/>
            <p:nvPr/>
          </p:nvSpPr>
          <p:spPr>
            <a:xfrm>
              <a:off x="1361494" y="4530755"/>
              <a:ext cx="6270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</a:rPr>
                <a:t> </a:t>
              </a:r>
              <a:r>
                <a:rPr lang="fr-FR" sz="1600" dirty="0">
                  <a:solidFill>
                    <a:schemeClr val="bg1"/>
                  </a:solidFill>
                </a:rPr>
                <a:t>2,4%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4D5EE165-49A3-61BC-6EF4-52AC3A0B37C4}"/>
                </a:ext>
              </a:extLst>
            </p:cNvPr>
            <p:cNvSpPr txBox="1"/>
            <p:nvPr/>
          </p:nvSpPr>
          <p:spPr>
            <a:xfrm>
              <a:off x="1988590" y="5647351"/>
              <a:ext cx="5758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>
                  <a:solidFill>
                    <a:schemeClr val="bg1"/>
                  </a:solidFill>
                </a:rPr>
                <a:t> </a:t>
              </a:r>
              <a:r>
                <a:rPr lang="fr-FR" sz="1600" dirty="0">
                  <a:solidFill>
                    <a:schemeClr val="bg1"/>
                  </a:solidFill>
                </a:rPr>
                <a:t>61%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C648D05B-EF33-FDA7-941D-2BDCE38FA21B}"/>
              </a:ext>
            </a:extLst>
          </p:cNvPr>
          <p:cNvSpPr txBox="1"/>
          <p:nvPr/>
        </p:nvSpPr>
        <p:spPr>
          <a:xfrm>
            <a:off x="149325" y="1219793"/>
            <a:ext cx="819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Genre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1F9464A-B18F-2476-3426-E87A8A378B05}"/>
              </a:ext>
            </a:extLst>
          </p:cNvPr>
          <p:cNvSpPr txBox="1"/>
          <p:nvPr/>
        </p:nvSpPr>
        <p:spPr>
          <a:xfrm>
            <a:off x="1359758" y="1647100"/>
            <a:ext cx="575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  <a:r>
              <a:rPr lang="fr-FR" sz="1400" dirty="0">
                <a:solidFill>
                  <a:schemeClr val="bg1"/>
                </a:solidFill>
              </a:rPr>
              <a:t>2,5%</a:t>
            </a:r>
            <a:endParaRPr lang="fr-FR" sz="1200" dirty="0">
              <a:solidFill>
                <a:schemeClr val="bg1"/>
              </a:solidFill>
            </a:endParaRP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78CEB210-A3E0-63D5-552E-A641FA7B3172}"/>
              </a:ext>
            </a:extLst>
          </p:cNvPr>
          <p:cNvGrpSpPr/>
          <p:nvPr/>
        </p:nvGrpSpPr>
        <p:grpSpPr>
          <a:xfrm>
            <a:off x="19293" y="1291707"/>
            <a:ext cx="4408803" cy="1967541"/>
            <a:chOff x="-3151930" y="-46517"/>
            <a:chExt cx="4408803" cy="1967541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7C9DFA6D-3B4C-F629-86D2-88D82F0ACA7A}"/>
                </a:ext>
              </a:extLst>
            </p:cNvPr>
            <p:cNvSpPr txBox="1"/>
            <p:nvPr/>
          </p:nvSpPr>
          <p:spPr>
            <a:xfrm>
              <a:off x="-3151930" y="1059250"/>
              <a:ext cx="476412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3BA5B2"/>
                  </a:solidFill>
                </a:rPr>
                <a:t>F</a:t>
              </a:r>
            </a:p>
            <a:p>
              <a:pPr algn="ctr"/>
              <a:r>
                <a:rPr lang="fr-FR" sz="1400" dirty="0">
                  <a:solidFill>
                    <a:srgbClr val="3BA5B2"/>
                  </a:solidFill>
                </a:rPr>
                <a:t>(30)</a:t>
              </a:r>
            </a:p>
            <a:p>
              <a:pPr algn="ctr"/>
              <a:endParaRPr lang="fr-FR" dirty="0">
                <a:solidFill>
                  <a:srgbClr val="3BA5B2"/>
                </a:solidFill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63D4AAE9-290F-9DF3-5D02-2D4C3F53BFF1}"/>
                </a:ext>
              </a:extLst>
            </p:cNvPr>
            <p:cNvSpPr txBox="1"/>
            <p:nvPr/>
          </p:nvSpPr>
          <p:spPr>
            <a:xfrm>
              <a:off x="52404" y="1145914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fr-FR" sz="1200" dirty="0">
                <a:solidFill>
                  <a:srgbClr val="3BA5B2"/>
                </a:solidFill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914B23C0-C76F-31D4-9490-7E4C0BA4BDBB}"/>
                </a:ext>
              </a:extLst>
            </p:cNvPr>
            <p:cNvSpPr txBox="1"/>
            <p:nvPr/>
          </p:nvSpPr>
          <p:spPr>
            <a:xfrm>
              <a:off x="-1946329" y="-46517"/>
              <a:ext cx="6273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92D050"/>
                  </a:solidFill>
                </a:rPr>
                <a:t>NB</a:t>
              </a:r>
            </a:p>
            <a:p>
              <a:pPr algn="ctr"/>
              <a:r>
                <a:rPr lang="fr-FR" sz="1400" dirty="0">
                  <a:solidFill>
                    <a:srgbClr val="92D050"/>
                  </a:solidFill>
                </a:rPr>
                <a:t>(2)</a:t>
              </a:r>
            </a:p>
            <a:p>
              <a:pPr algn="ctr"/>
              <a:endParaRPr lang="fr-FR" dirty="0">
                <a:solidFill>
                  <a:srgbClr val="92D050"/>
                </a:solidFill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B2B579B2-53CE-9BA7-AB2A-3B1A8C881AEA}"/>
                </a:ext>
              </a:extLst>
            </p:cNvPr>
            <p:cNvSpPr txBox="1"/>
            <p:nvPr/>
          </p:nvSpPr>
          <p:spPr>
            <a:xfrm>
              <a:off x="1072142" y="552212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fr-FR" sz="1200" dirty="0">
                <a:solidFill>
                  <a:srgbClr val="92D050"/>
                </a:solidFill>
              </a:endParaRP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BBADE113-2298-E173-02F4-BAB66CCF7545}"/>
                </a:ext>
              </a:extLst>
            </p:cNvPr>
            <p:cNvSpPr txBox="1"/>
            <p:nvPr/>
          </p:nvSpPr>
          <p:spPr>
            <a:xfrm>
              <a:off x="-648794" y="1058913"/>
              <a:ext cx="929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5A3A7E"/>
                  </a:solidFill>
                </a:rPr>
                <a:t>H</a:t>
              </a:r>
            </a:p>
            <a:p>
              <a:pPr algn="ctr"/>
              <a:r>
                <a:rPr lang="fr-FR" sz="1400" dirty="0">
                  <a:solidFill>
                    <a:srgbClr val="5A3A7E"/>
                  </a:solidFill>
                </a:rPr>
                <a:t>(50)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64097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ESTRO 2023">
      <a:dk1>
        <a:srgbClr val="000000"/>
      </a:dk1>
      <a:lt1>
        <a:srgbClr val="FFFFFF"/>
      </a:lt1>
      <a:dk2>
        <a:srgbClr val="4BBABD"/>
      </a:dk2>
      <a:lt2>
        <a:srgbClr val="F4AEC0"/>
      </a:lt2>
      <a:accent1>
        <a:srgbClr val="005857"/>
      </a:accent1>
      <a:accent2>
        <a:srgbClr val="BED2D3"/>
      </a:accent2>
      <a:accent3>
        <a:srgbClr val="F49800"/>
      </a:accent3>
      <a:accent4>
        <a:srgbClr val="334866"/>
      </a:accent4>
      <a:accent5>
        <a:srgbClr val="B95220"/>
      </a:accent5>
      <a:accent6>
        <a:srgbClr val="6E984B"/>
      </a:accent6>
      <a:hlink>
        <a:srgbClr val="000000"/>
      </a:hlink>
      <a:folHlink>
        <a:srgbClr val="4BBAB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presentation_ESTRO 2021_template_16x9" id="{89457311-F0D4-1543-9CC2-62FBC1D61EDB}" vid="{5430A743-1C4A-7D4C-BBA5-B2DFED9876EC}"/>
    </a:ext>
  </a:extLst>
</a:theme>
</file>

<file path=ppt/theme/theme2.xml><?xml version="1.0" encoding="utf-8"?>
<a:theme xmlns:a="http://schemas.openxmlformats.org/drawingml/2006/main" name="modèle_ppt_SFPM">
  <a:themeElements>
    <a:clrScheme name="modèle_ppt_SFPM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modèle_ppt_SFP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odèle_ppt_SFPM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ppt_SFPM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ppt_SFPM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ppt_SFPM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ppt_SFPM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ppt_SFPM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ppt_SFPM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936</Words>
  <Application>Microsoft Office PowerPoint</Application>
  <PresentationFormat>Affichage à l'écran (16:9)</PresentationFormat>
  <Paragraphs>177</Paragraphs>
  <Slides>21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35" baseType="lpstr">
      <vt:lpstr>Arial</vt:lpstr>
      <vt:lpstr>Arial Black</vt:lpstr>
      <vt:lpstr>Arial,Sans-Serif</vt:lpstr>
      <vt:lpstr>Calibri</vt:lpstr>
      <vt:lpstr>Cambria</vt:lpstr>
      <vt:lpstr>Courier New</vt:lpstr>
      <vt:lpstr>Courier New,monospace</vt:lpstr>
      <vt:lpstr>Fira Sans</vt:lpstr>
      <vt:lpstr>Symbol</vt:lpstr>
      <vt:lpstr>Times New Roman</vt:lpstr>
      <vt:lpstr>Trebuchet MS</vt:lpstr>
      <vt:lpstr>Wingdings</vt:lpstr>
      <vt:lpstr>Thème Office</vt:lpstr>
      <vt:lpstr>modèle_ppt_SFPM</vt:lpstr>
      <vt:lpstr>Présentation PowerPoint</vt:lpstr>
      <vt:lpstr>Présentation PowerPoint</vt:lpstr>
      <vt:lpstr>Présentation de l’association</vt:lpstr>
      <vt:lpstr>Présentation de l’association</vt:lpstr>
      <vt:lpstr>Organisation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Dear Sir, Madam,   Please find herewith the PowerPoint template to be used for ESTRO 2021.  This will be the only template accepted at the Congress.   Kind regards, The ESTRO Team</dc:title>
  <dc:creator>Daneel Bogaerts</dc:creator>
  <cp:lastModifiedBy>ROBERT CHARLOTTE</cp:lastModifiedBy>
  <cp:revision>186</cp:revision>
  <dcterms:created xsi:type="dcterms:W3CDTF">2021-10-04T14:09:19Z</dcterms:created>
  <dcterms:modified xsi:type="dcterms:W3CDTF">2026-06-29T09:26:17Z</dcterms:modified>
</cp:coreProperties>
</file>