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  <p:sldMasterId id="2147483883" r:id="rId2"/>
    <p:sldMasterId id="2147483895" r:id="rId3"/>
    <p:sldMasterId id="2147483907" r:id="rId4"/>
    <p:sldMasterId id="2147483919" r:id="rId5"/>
    <p:sldMasterId id="2147483931" r:id="rId6"/>
    <p:sldMasterId id="2147483943" r:id="rId7"/>
    <p:sldMasterId id="2147483955" r:id="rId8"/>
    <p:sldMasterId id="2147483979" r:id="rId9"/>
    <p:sldMasterId id="2147484004" r:id="rId10"/>
  </p:sldMasterIdLst>
  <p:notesMasterIdLst>
    <p:notesMasterId r:id="rId26"/>
  </p:notesMasterIdLst>
  <p:handoutMasterIdLst>
    <p:handoutMasterId r:id="rId27"/>
  </p:handoutMasterIdLst>
  <p:sldIdLst>
    <p:sldId id="568" r:id="rId11"/>
    <p:sldId id="762" r:id="rId12"/>
    <p:sldId id="766" r:id="rId13"/>
    <p:sldId id="767" r:id="rId14"/>
    <p:sldId id="765" r:id="rId15"/>
    <p:sldId id="768" r:id="rId16"/>
    <p:sldId id="777" r:id="rId17"/>
    <p:sldId id="769" r:id="rId18"/>
    <p:sldId id="770" r:id="rId19"/>
    <p:sldId id="771" r:id="rId20"/>
    <p:sldId id="773" r:id="rId21"/>
    <p:sldId id="776" r:id="rId22"/>
    <p:sldId id="774" r:id="rId23"/>
    <p:sldId id="775" r:id="rId24"/>
    <p:sldId id="772" r:id="rId25"/>
  </p:sldIdLst>
  <p:sldSz cx="12192000" cy="6858000"/>
  <p:notesSz cx="7104063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CC0000"/>
    <a:srgbClr val="808080"/>
    <a:srgbClr val="33CC33"/>
    <a:srgbClr val="666699"/>
    <a:srgbClr val="FFCC66"/>
    <a:srgbClr val="FFCC00"/>
    <a:srgbClr val="3399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394" autoAdjust="0"/>
  </p:normalViewPr>
  <p:slideViewPr>
    <p:cSldViewPr>
      <p:cViewPr>
        <p:scale>
          <a:sx n="100" d="100"/>
          <a:sy n="100" d="100"/>
        </p:scale>
        <p:origin x="936" y="8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2"/>
    </p:cViewPr>
  </p:sorterViewPr>
  <p:notesViewPr>
    <p:cSldViewPr>
      <p:cViewPr varScale="1">
        <p:scale>
          <a:sx n="82" d="100"/>
          <a:sy n="82" d="100"/>
        </p:scale>
        <p:origin x="2382" y="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4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defTabSz="99049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207" y="4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algn="r" defTabSz="99049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defTabSz="99049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207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algn="r" defTabSz="990492">
              <a:defRPr sz="13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4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7" tIns="46252" rIns="92507" bIns="46252" numCol="1" anchor="t" anchorCtr="0" compatLnSpc="1">
            <a:prstTxWarp prst="textNoShape">
              <a:avLst/>
            </a:prstTxWarp>
          </a:bodyPr>
          <a:lstStyle>
            <a:lvl1pPr defTabSz="924679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207" y="4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7" tIns="46252" rIns="92507" bIns="46252" numCol="1" anchor="t" anchorCtr="0" compatLnSpc="1">
            <a:prstTxWarp prst="textNoShape">
              <a:avLst/>
            </a:prstTxWarp>
          </a:bodyPr>
          <a:lstStyle>
            <a:lvl1pPr algn="r" defTabSz="924679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77" y="4861158"/>
            <a:ext cx="5683913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7" tIns="46252" rIns="92507" bIns="462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7" tIns="46252" rIns="92507" bIns="46252" numCol="1" anchor="b" anchorCtr="0" compatLnSpc="1">
            <a:prstTxWarp prst="textNoShape">
              <a:avLst/>
            </a:prstTxWarp>
          </a:bodyPr>
          <a:lstStyle>
            <a:lvl1pPr defTabSz="924679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207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7" tIns="46252" rIns="92507" bIns="46252" numCol="1" anchor="b" anchorCtr="0" compatLnSpc="1">
            <a:prstTxWarp prst="textNoShape">
              <a:avLst/>
            </a:prstTxWarp>
          </a:bodyPr>
          <a:lstStyle>
            <a:lvl1pPr algn="r" defTabSz="924679">
              <a:defRPr sz="11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96850" y="790575"/>
            <a:ext cx="7029450" cy="395446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8799">
              <a:defRPr/>
            </a:pPr>
            <a:fld id="{9831BB6A-A0DD-468D-BA33-5CDE4EAAACD5}" type="slidenum">
              <a:rPr lang="fr-FR" smtClean="0">
                <a:solidFill>
                  <a:srgbClr val="000000"/>
                </a:solidFill>
              </a:rPr>
              <a:pPr defTabSz="928799">
                <a:defRPr/>
              </a:pPr>
              <a:t>1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22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76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66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41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FEE 2026 welcome 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6032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259BC57-59B7-5959-8423-9821E36E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0D3B7E02-749E-7841-4904-781A2CD4F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CD39C44-2D8B-5AFA-1B11-AFE13459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7E21CA8-DE03-50E3-1E68-72FF2161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A54FCF8-2062-4EE1-B9A4-3E997C62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68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8693E95-A37E-4C3C-2533-A140980A7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D56CA75-08C6-0E79-4DEF-060948A5A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8D61861-05CB-0C41-E3D5-55294ACC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66FD0A1C-298E-77B7-7738-A31784AC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37D5576-1276-B560-870B-4FBEFBEF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099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902495D-50E3-C6BF-A0ED-3CA943FD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A6B61408-F6BA-C3B2-9DD3-6D38C5EAF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E45CA46F-E87B-660E-1321-D8244461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49B19464-0880-C3B6-B39C-4E4C1FDF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693ED9D-76BA-8BC6-2719-7D80889F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53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EE22D84-C4A4-34B7-6301-F8B4E53D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150729F-1150-A9FD-D1B9-18B7BE662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91D40DAF-2F74-A04A-2B2D-DBE9279CB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0ED70584-904A-558D-6CC5-246A5604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1ADC0431-E599-8B96-79C1-56859002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F6CB02E5-CF17-822F-6CD9-926A1F26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548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38D6FF6-C8C8-5962-9FF9-397098B6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EA736A07-C35F-0DDD-6FB9-7D5CACC5C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B2D12314-0165-B900-D910-F85BCCB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E336ED2F-6EC2-E953-F651-872D5B799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CD842B10-7F18-53CD-3AA7-17DE65EC5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E514D443-D5B7-A77F-AEFE-3A266B112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E98608F1-24EF-42B7-9ADA-8311B9D7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57FE1948-0E78-0EFC-50D5-39D2111A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756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D255F53-4917-C3DA-99A7-71914B13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F43F6761-34DA-0D71-4491-694A7590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2D16925F-783A-01D8-DEC8-99403721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2A7A053A-3F95-DAE5-11F1-D09104F9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472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BCDE9515-81A1-7700-AFC7-7389D70D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0B465309-0FD5-F143-8555-D0D3B1BD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F346444D-21E4-9FC4-ED24-CF191BCD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620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00AC76D-C019-D512-B88B-571F463C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5994134C-4C68-091C-825D-7E36F3A7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133B86AD-3053-D887-84EB-3673C3D2D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E0DF4730-E11F-E02C-29DE-05797F25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B48841B2-D202-1BFE-E990-4B87C79B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C92DD66C-8A75-8553-5BE6-7B2AD24C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868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338C6E1-1884-B886-9F4C-BBBAFB2C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EA1DDEB6-8AA8-8CE0-58A2-5619E2D35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69340590-270E-377B-07B8-8994BD8DA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11E4B561-740F-C9B9-6BA9-CFC2B270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4A1E778D-A37A-EA34-1418-71E56718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6B22D31E-07FC-F249-4D3A-EB2E61B5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028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9C93876-39BE-38AB-E723-1322A1A6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1756D590-A39B-F6C7-C75B-94EBCF04E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798399D-140C-EF7E-0192-FB5BCC56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18FA4C3-EA6E-3DDA-4E71-1A1AF574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998A4DA-40D8-581A-1EC5-F0F5E10F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0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CdLT FEE 2026 welcome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57414767-EAD9-74AD-E818-78A7A5877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D0BD5D77-5052-B2B4-9B72-0B618A2C7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378DB3D2-09EF-98B5-0312-6F12B8F9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4D15062-9DEF-5A6E-2629-B11D0ED6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FE8B517-C034-CE9A-02D1-E61D96D3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22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0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02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29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CdLT FEE 2026 welcome 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37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0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97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18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29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64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FEE 2026 welcome 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7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31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1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4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2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71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5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FEE 2026 welcome </a:t>
            </a:r>
            <a:endParaRPr kumimoji="0"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70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5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1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66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2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0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1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en-US" smtClean="0"/>
              <a:t>CdLT FEE 2026 welcome 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9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31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82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7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0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65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9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76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FEE 2026 welcome </a:t>
            </a:r>
            <a:endParaRPr kumimoji="0"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6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05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7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1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1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0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512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71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7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7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FEE 2026 welcome 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657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48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088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26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639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5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23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1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156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FEE 2026 welcome 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812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1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28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0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537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40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990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4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495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282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191999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49" y="120155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511" y="31735"/>
            <a:ext cx="864095" cy="14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48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FEE 2026 welcome 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95582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02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50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21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835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538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07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68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40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827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6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/>
              <a:t>CdLT FEE 2026 welcome 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5BC02B64-F68A-70A2-3D09-F18EDD4AE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7C011091-B21E-5BD4-B7FF-1A3CDD227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AAF37A7-FACD-EFA3-E3C7-999A3CEC8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A1476828-A191-B215-18CB-03A3F8165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40384F3-1080-7F8A-DE70-1924663B7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it-IT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230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7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2783632" y="2312870"/>
            <a:ext cx="6895689" cy="187220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EICROC monthly</a:t>
            </a:r>
            <a:br>
              <a:rPr lang="en-US" sz="3100" dirty="0" smtClean="0"/>
            </a:br>
            <a:r>
              <a:rPr lang="en-US" sz="3100" dirty="0" smtClean="0"/>
              <a:t>9 </a:t>
            </a:r>
            <a:r>
              <a:rPr lang="en-US" sz="3100" dirty="0" err="1" smtClean="0"/>
              <a:t>apr</a:t>
            </a:r>
            <a:r>
              <a:rPr lang="en-US" sz="3100" dirty="0" smtClean="0"/>
              <a:t> 2026</a:t>
            </a:r>
            <a:br>
              <a:rPr lang="en-US" sz="3100" dirty="0" smtClean="0"/>
            </a:br>
            <a:endParaRPr lang="en-US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7" t="29425" r="-57" b="33060"/>
          <a:stretch/>
        </p:blipFill>
        <p:spPr>
          <a:xfrm>
            <a:off x="-17760" y="-27384"/>
            <a:ext cx="12192000" cy="68853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60684" y="260648"/>
            <a:ext cx="56886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F0"/>
                </a:solidFill>
              </a:rPr>
              <a:t>XIII FRONT-END ELECTRONICS</a:t>
            </a:r>
          </a:p>
          <a:p>
            <a:pPr algn="ctr"/>
            <a:r>
              <a:rPr lang="fr-FR" sz="2400" dirty="0">
                <a:solidFill>
                  <a:srgbClr val="00B0F0"/>
                </a:solidFill>
              </a:rPr>
              <a:t>for </a:t>
            </a:r>
            <a:r>
              <a:rPr lang="fr-FR" sz="2400" dirty="0" err="1">
                <a:solidFill>
                  <a:srgbClr val="00B0F0"/>
                </a:solidFill>
              </a:rPr>
              <a:t>Particle</a:t>
            </a:r>
            <a:r>
              <a:rPr lang="fr-FR" sz="2400" dirty="0">
                <a:solidFill>
                  <a:srgbClr val="00B0F0"/>
                </a:solidFill>
              </a:rPr>
              <a:t> </a:t>
            </a:r>
            <a:r>
              <a:rPr lang="fr-FR" sz="2400" dirty="0" err="1">
                <a:solidFill>
                  <a:srgbClr val="00B0F0"/>
                </a:solidFill>
              </a:rPr>
              <a:t>Physics</a:t>
            </a:r>
            <a:r>
              <a:rPr lang="fr-FR" sz="2400" dirty="0">
                <a:solidFill>
                  <a:srgbClr val="00B0F0"/>
                </a:solidFill>
              </a:rPr>
              <a:t>, Photon Science</a:t>
            </a:r>
          </a:p>
          <a:p>
            <a:pPr algn="ctr"/>
            <a:r>
              <a:rPr lang="fr-FR" sz="2400" dirty="0">
                <a:solidFill>
                  <a:srgbClr val="00B0F0"/>
                </a:solidFill>
              </a:rPr>
              <a:t>and </a:t>
            </a:r>
            <a:r>
              <a:rPr lang="fr-FR" sz="2400" dirty="0" err="1">
                <a:solidFill>
                  <a:srgbClr val="00B0F0"/>
                </a:solidFill>
              </a:rPr>
              <a:t>Related</a:t>
            </a:r>
            <a:r>
              <a:rPr lang="fr-FR" sz="2400" dirty="0">
                <a:solidFill>
                  <a:srgbClr val="00B0F0"/>
                </a:solidFill>
              </a:rPr>
              <a:t> Applications</a:t>
            </a:r>
          </a:p>
          <a:p>
            <a:pPr algn="ctr"/>
            <a:r>
              <a:rPr lang="fr-FR" sz="2400" dirty="0">
                <a:solidFill>
                  <a:srgbClr val="00B0F0"/>
                </a:solidFill>
              </a:rPr>
              <a:t>Paris, France | 18–22 May 2026</a:t>
            </a:r>
          </a:p>
        </p:txBody>
      </p:sp>
    </p:spTree>
    <p:extLst>
      <p:ext uri="{BB962C8B-B14F-4D97-AF65-F5344CB8AC3E}">
        <p14:creationId xmlns:p14="http://schemas.microsoft.com/office/powerpoint/2010/main" val="58925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Social/networking : </a:t>
            </a:r>
            <a:r>
              <a:rPr lang="fr-FR" dirty="0" err="1" smtClean="0"/>
              <a:t>visit</a:t>
            </a:r>
            <a:r>
              <a:rPr lang="fr-FR" dirty="0" smtClean="0"/>
              <a:t> of Versailles Palace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03350"/>
            <a:ext cx="12144671" cy="5265738"/>
          </a:xfrm>
        </p:spPr>
        <p:txBody>
          <a:bodyPr/>
          <a:lstStyle/>
          <a:p>
            <a:r>
              <a:rPr lang="fr-FR" dirty="0" err="1" smtClean="0"/>
              <a:t>Wednesday</a:t>
            </a:r>
            <a:r>
              <a:rPr lang="fr-FR" dirty="0" smtClean="0"/>
              <a:t> </a:t>
            </a:r>
            <a:r>
              <a:rPr lang="fr-FR" dirty="0" err="1" smtClean="0"/>
              <a:t>afternoon</a:t>
            </a:r>
            <a:r>
              <a:rPr lang="fr-FR" dirty="0" smtClean="0"/>
              <a:t> </a:t>
            </a:r>
            <a:r>
              <a:rPr lang="fr-FR" dirty="0" err="1" smtClean="0"/>
              <a:t>immediately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lunch</a:t>
            </a:r>
          </a:p>
          <a:p>
            <a:pPr lvl="1"/>
            <a:r>
              <a:rPr lang="fr-FR" dirty="0" smtClean="0"/>
              <a:t>Meeting at 12:45,</a:t>
            </a:r>
            <a:r>
              <a:rPr lang="fr-FR" dirty="0" smtClean="0">
                <a:solidFill>
                  <a:srgbClr val="FF0000"/>
                </a:solidFill>
              </a:rPr>
              <a:t> bus </a:t>
            </a:r>
            <a:r>
              <a:rPr lang="fr-FR" dirty="0" err="1" smtClean="0">
                <a:solidFill>
                  <a:srgbClr val="FF0000"/>
                </a:solidFill>
              </a:rPr>
              <a:t>leaves</a:t>
            </a:r>
            <a:r>
              <a:rPr lang="fr-FR" dirty="0" smtClean="0">
                <a:solidFill>
                  <a:srgbClr val="FF0000"/>
                </a:solidFill>
              </a:rPr>
              <a:t> at 13:00</a:t>
            </a:r>
            <a:r>
              <a:rPr lang="fr-FR" dirty="0" smtClean="0"/>
              <a:t>, </a:t>
            </a:r>
            <a:r>
              <a:rPr lang="fr-FR" dirty="0" err="1" smtClean="0"/>
              <a:t>guided</a:t>
            </a:r>
            <a:r>
              <a:rPr lang="fr-FR" dirty="0" smtClean="0"/>
              <a:t> tour </a:t>
            </a:r>
            <a:r>
              <a:rPr lang="fr-FR" dirty="0" err="1" smtClean="0"/>
              <a:t>starts</a:t>
            </a:r>
            <a:r>
              <a:rPr lang="fr-FR" dirty="0" smtClean="0"/>
              <a:t> at 14:20</a:t>
            </a:r>
          </a:p>
          <a:p>
            <a:pPr lvl="1"/>
            <a:r>
              <a:rPr lang="fr-FR" dirty="0" smtClean="0"/>
              <a:t>Bus </a:t>
            </a:r>
            <a:r>
              <a:rPr lang="fr-FR" dirty="0" err="1" smtClean="0"/>
              <a:t>returns</a:t>
            </a:r>
            <a:r>
              <a:rPr lang="fr-FR" dirty="0" smtClean="0"/>
              <a:t> to Paris at 17:30, </a:t>
            </a:r>
            <a:r>
              <a:rPr lang="fr-FR" dirty="0" err="1" smtClean="0"/>
              <a:t>should</a:t>
            </a:r>
            <a:r>
              <a:rPr lang="fr-FR" dirty="0" smtClean="0"/>
              <a:t> arrive ~18:30-19:00.</a:t>
            </a:r>
          </a:p>
          <a:p>
            <a:pPr lvl="1"/>
            <a:r>
              <a:rPr lang="fr-FR" dirty="0" smtClean="0"/>
              <a:t>If </a:t>
            </a:r>
            <a:r>
              <a:rPr lang="fr-FR" dirty="0" err="1" smtClean="0"/>
              <a:t>you</a:t>
            </a:r>
            <a:r>
              <a:rPr lang="fr-FR" dirty="0" smtClean="0"/>
              <a:t> miss the bus trains or RER C </a:t>
            </a:r>
            <a:r>
              <a:rPr lang="fr-FR" dirty="0" err="1" smtClean="0"/>
              <a:t>connect</a:t>
            </a:r>
            <a:r>
              <a:rPr lang="fr-FR" dirty="0" smtClean="0"/>
              <a:t> Jussieu to Versailles RG/RD </a:t>
            </a:r>
            <a:r>
              <a:rPr lang="fr-FR" dirty="0" err="1" smtClean="0"/>
              <a:t>every</a:t>
            </a:r>
            <a:r>
              <a:rPr lang="fr-FR" dirty="0" smtClean="0"/>
              <a:t> ~15mn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340600"/>
            <a:ext cx="9782953" cy="444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69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Social/networking : social </a:t>
            </a:r>
            <a:r>
              <a:rPr lang="fr-FR" dirty="0" err="1" smtClean="0"/>
              <a:t>dinner</a:t>
            </a:r>
            <a:r>
              <a:rPr lang="fr-FR" dirty="0" smtClean="0"/>
              <a:t> on Montmartre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603350"/>
            <a:ext cx="3935760" cy="5265738"/>
          </a:xfrm>
        </p:spPr>
        <p:txBody>
          <a:bodyPr/>
          <a:lstStyle/>
          <a:p>
            <a:r>
              <a:rPr lang="fr-FR" sz="2000" dirty="0" smtClean="0"/>
              <a:t>Restaurant La Bohème, 2 place du Tertre			19:30</a:t>
            </a:r>
          </a:p>
          <a:p>
            <a:endParaRPr lang="fr-FR" sz="2000" dirty="0"/>
          </a:p>
          <a:p>
            <a:r>
              <a:rPr lang="fr-FR" sz="2000" dirty="0" err="1" smtClean="0"/>
              <a:t>Shuttle</a:t>
            </a:r>
            <a:r>
              <a:rPr lang="fr-FR" sz="2000" dirty="0" smtClean="0"/>
              <a:t> at 18:45 in front of Moulin Rouge, </a:t>
            </a:r>
            <a:r>
              <a:rPr lang="fr-FR" sz="2000" dirty="0" err="1" smtClean="0"/>
              <a:t>near</a:t>
            </a:r>
            <a:r>
              <a:rPr lang="fr-FR" sz="2000" dirty="0" smtClean="0"/>
              <a:t> </a:t>
            </a:r>
            <a:r>
              <a:rPr lang="fr-FR" sz="2000" dirty="0" err="1" smtClean="0"/>
              <a:t>metro</a:t>
            </a:r>
            <a:r>
              <a:rPr lang="fr-FR" sz="2000" dirty="0" smtClean="0"/>
              <a:t> Pigalle</a:t>
            </a:r>
          </a:p>
          <a:p>
            <a:endParaRPr lang="fr-FR" sz="2000" dirty="0" smtClean="0"/>
          </a:p>
          <a:p>
            <a:endParaRPr lang="fr-FR" sz="2000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148" name="Picture 4" descr="https://indico.in2p3.fr/event/38924/attachments/99807/157568/AdobeStock_779118532_Editorial_Use_Only.jpeg?from_preview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052736"/>
            <a:ext cx="777760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47559"/>
            <a:ext cx="3384376" cy="285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Getting</a:t>
            </a:r>
            <a:r>
              <a:rPr lang="fr-FR" dirty="0" smtClean="0"/>
              <a:t> to Place du Tertre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03350"/>
            <a:ext cx="7824191" cy="5265738"/>
          </a:xfrm>
        </p:spPr>
        <p:txBody>
          <a:bodyPr/>
          <a:lstStyle/>
          <a:p>
            <a:r>
              <a:rPr lang="fr-FR" sz="2000" dirty="0" err="1"/>
              <a:t>Shuttle</a:t>
            </a:r>
            <a:r>
              <a:rPr lang="fr-FR" sz="2000" dirty="0"/>
              <a:t> </a:t>
            </a:r>
            <a:r>
              <a:rPr lang="fr-FR" sz="2000" dirty="0" smtClean="0"/>
              <a:t>(« petit train ») at </a:t>
            </a:r>
            <a:r>
              <a:rPr lang="fr-FR" sz="2000" dirty="0"/>
              <a:t>18:45 </a:t>
            </a:r>
            <a:r>
              <a:rPr lang="fr-FR" sz="2000" dirty="0" smtClean="0"/>
              <a:t>(</a:t>
            </a:r>
            <a:r>
              <a:rPr lang="fr-FR" sz="2000" dirty="0" err="1" smtClean="0"/>
              <a:t>leaves</a:t>
            </a:r>
            <a:r>
              <a:rPr lang="fr-FR" sz="2000" dirty="0" smtClean="0"/>
              <a:t> at 19:00) in </a:t>
            </a:r>
            <a:r>
              <a:rPr lang="fr-FR" sz="2000" dirty="0"/>
              <a:t>front of </a:t>
            </a:r>
            <a:r>
              <a:rPr lang="fr-FR" sz="2000" dirty="0">
                <a:solidFill>
                  <a:srgbClr val="FF0000"/>
                </a:solidFill>
              </a:rPr>
              <a:t>Moulin Rouge</a:t>
            </a:r>
            <a:r>
              <a:rPr lang="fr-FR" sz="2000" dirty="0"/>
              <a:t>, </a:t>
            </a:r>
            <a:r>
              <a:rPr lang="fr-FR" sz="2000" dirty="0" err="1"/>
              <a:t>near</a:t>
            </a:r>
            <a:r>
              <a:rPr lang="fr-FR" sz="2000" dirty="0"/>
              <a:t> </a:t>
            </a:r>
            <a:r>
              <a:rPr lang="fr-FR" sz="2000" dirty="0" err="1"/>
              <a:t>metro</a:t>
            </a:r>
            <a:r>
              <a:rPr lang="fr-FR" sz="2000" dirty="0"/>
              <a:t> </a:t>
            </a:r>
            <a:r>
              <a:rPr lang="fr-FR" sz="2000" dirty="0" smtClean="0"/>
              <a:t>Pigalle</a:t>
            </a:r>
          </a:p>
          <a:p>
            <a:pPr lvl="1"/>
            <a:r>
              <a:rPr lang="fr-FR" sz="1800" dirty="0" smtClean="0"/>
              <a:t>If </a:t>
            </a:r>
            <a:r>
              <a:rPr lang="fr-FR" sz="1800" dirty="0" err="1" smtClean="0"/>
              <a:t>you</a:t>
            </a:r>
            <a:r>
              <a:rPr lang="fr-FR" sz="1800" dirty="0" smtClean="0"/>
              <a:t> miss the train, </a:t>
            </a:r>
            <a:r>
              <a:rPr lang="fr-FR" sz="1800" dirty="0" err="1" smtClean="0"/>
              <a:t>you</a:t>
            </a:r>
            <a:r>
              <a:rPr lang="fr-FR" sz="1800" dirty="0" smtClean="0"/>
              <a:t> </a:t>
            </a:r>
            <a:r>
              <a:rPr lang="fr-FR" sz="1800" dirty="0" err="1" smtClean="0"/>
              <a:t>can</a:t>
            </a:r>
            <a:r>
              <a:rPr lang="fr-FR" sz="1800" dirty="0" smtClean="0"/>
              <a:t> </a:t>
            </a:r>
            <a:r>
              <a:rPr lang="fr-FR" sz="1800" dirty="0" err="1" smtClean="0"/>
              <a:t>walk</a:t>
            </a:r>
            <a:r>
              <a:rPr lang="fr-FR" sz="1800" dirty="0" smtClean="0"/>
              <a:t> up rue </a:t>
            </a:r>
            <a:r>
              <a:rPr lang="fr-FR" sz="1800" dirty="0" err="1" smtClean="0"/>
              <a:t>Lepic</a:t>
            </a:r>
            <a:r>
              <a:rPr lang="fr-FR" sz="1800" dirty="0" smtClean="0"/>
              <a:t> : 900 m (12 mn)</a:t>
            </a:r>
            <a:endParaRPr lang="fr-FR" sz="1800" dirty="0"/>
          </a:p>
          <a:p>
            <a:endParaRPr lang="fr-FR" sz="2000" dirty="0" smtClean="0"/>
          </a:p>
          <a:p>
            <a:r>
              <a:rPr lang="fr-FR" sz="2000" dirty="0" err="1" smtClean="0"/>
              <a:t>From</a:t>
            </a:r>
            <a:r>
              <a:rPr lang="fr-FR" sz="2000" dirty="0" smtClean="0"/>
              <a:t> Jussieu to Pigalle </a:t>
            </a:r>
            <a:r>
              <a:rPr lang="fr-FR" sz="2000" dirty="0" err="1" smtClean="0"/>
              <a:t>take</a:t>
            </a:r>
            <a:r>
              <a:rPr lang="fr-FR" sz="2000" dirty="0" smtClean="0"/>
              <a:t> line 10, change at </a:t>
            </a:r>
            <a:r>
              <a:rPr lang="fr-FR" sz="2000" dirty="0" err="1" smtClean="0"/>
              <a:t>Sevres</a:t>
            </a:r>
            <a:r>
              <a:rPr lang="fr-FR" sz="2000" dirty="0" smtClean="0"/>
              <a:t> Babylon and </a:t>
            </a:r>
            <a:r>
              <a:rPr lang="fr-FR" sz="2000" dirty="0" err="1" smtClean="0"/>
              <a:t>take</a:t>
            </a:r>
            <a:r>
              <a:rPr lang="fr-FR" sz="2000" dirty="0" smtClean="0"/>
              <a:t> line 7  (</a:t>
            </a:r>
            <a:r>
              <a:rPr lang="fr-FR" sz="2000" dirty="0" err="1" smtClean="0"/>
              <a:t>takes</a:t>
            </a:r>
            <a:r>
              <a:rPr lang="fr-FR" sz="2000" dirty="0" smtClean="0"/>
              <a:t> ~30 mn)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194" name="Picture 2" descr="https://indico.in2p3.fr/event/38924/attachments/99807/157569/AdobeStock_1968855240_Editorial_Use_Only.jpeg?from_preview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3"/>
          <a:stretch/>
        </p:blipFill>
        <p:spPr bwMode="auto">
          <a:xfrm>
            <a:off x="8119409" y="1"/>
            <a:ext cx="4072591" cy="68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10632504" y="4221088"/>
            <a:ext cx="2016224" cy="194421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084334"/>
            <a:ext cx="5080144" cy="364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Committee</a:t>
            </a:r>
            <a:r>
              <a:rPr lang="fr-FR" dirty="0" smtClean="0"/>
              <a:t> </a:t>
            </a:r>
            <a:r>
              <a:rPr lang="fr-FR" dirty="0" err="1" smtClean="0"/>
              <a:t>dinner</a:t>
            </a:r>
            <a:r>
              <a:rPr lang="fr-FR" dirty="0" smtClean="0"/>
              <a:t> : Thursday </a:t>
            </a:r>
            <a:r>
              <a:rPr lang="fr-FR" dirty="0" err="1" smtClean="0"/>
              <a:t>evening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03350"/>
            <a:ext cx="5423958" cy="6005414"/>
          </a:xfrm>
        </p:spPr>
        <p:txBody>
          <a:bodyPr/>
          <a:lstStyle/>
          <a:p>
            <a:r>
              <a:rPr lang="fr-FR" sz="2000" dirty="0" smtClean="0"/>
              <a:t>Restaurant Les Editeurs</a:t>
            </a:r>
          </a:p>
          <a:p>
            <a:r>
              <a:rPr lang="fr-FR" sz="2000" dirty="0" err="1" smtClean="0"/>
              <a:t>Restricted</a:t>
            </a:r>
            <a:r>
              <a:rPr lang="fr-FR" sz="2000" dirty="0" smtClean="0"/>
              <a:t> to </a:t>
            </a:r>
            <a:r>
              <a:rPr lang="fr-FR" sz="2000" dirty="0" err="1" smtClean="0"/>
              <a:t>committee</a:t>
            </a:r>
            <a:r>
              <a:rPr lang="fr-FR" sz="2000" dirty="0" smtClean="0"/>
              <a:t> </a:t>
            </a:r>
            <a:r>
              <a:rPr lang="fr-FR" sz="2000" dirty="0" err="1" smtClean="0"/>
              <a:t>members</a:t>
            </a:r>
            <a:r>
              <a:rPr lang="fr-FR" sz="2000" dirty="0" smtClean="0"/>
              <a:t> :</a:t>
            </a:r>
          </a:p>
          <a:p>
            <a:pPr lvl="1"/>
            <a:r>
              <a:rPr lang="fr-FR" sz="1800" dirty="0" smtClean="0"/>
              <a:t>Christophe de </a:t>
            </a:r>
            <a:r>
              <a:rPr lang="fr-FR" sz="1800" dirty="0"/>
              <a:t>LA TAILLE</a:t>
            </a:r>
          </a:p>
          <a:p>
            <a:pPr lvl="1"/>
            <a:r>
              <a:rPr lang="fr-FR" sz="1800" dirty="0" err="1"/>
              <a:t>Grzegorz</a:t>
            </a:r>
            <a:r>
              <a:rPr lang="fr-FR" sz="1800" dirty="0"/>
              <a:t>	DEPTUCH</a:t>
            </a:r>
          </a:p>
          <a:p>
            <a:pPr lvl="1"/>
            <a:r>
              <a:rPr lang="fr-FR" sz="1800" dirty="0"/>
              <a:t>Thomas	GARDINER</a:t>
            </a:r>
          </a:p>
          <a:p>
            <a:pPr lvl="1"/>
            <a:r>
              <a:rPr lang="fr-FR" sz="1800" dirty="0" err="1"/>
              <a:t>Zhen</a:t>
            </a:r>
            <a:r>
              <a:rPr lang="fr-FR" sz="1800" dirty="0"/>
              <a:t> An	LIU</a:t>
            </a:r>
          </a:p>
          <a:p>
            <a:pPr lvl="1"/>
            <a:r>
              <a:rPr lang="fr-FR" sz="1800" dirty="0"/>
              <a:t>Xavier	LLOPART</a:t>
            </a:r>
          </a:p>
          <a:p>
            <a:pPr lvl="1"/>
            <a:r>
              <a:rPr lang="fr-FR" sz="1800" dirty="0"/>
              <a:t>Patrick 	PANGAUD</a:t>
            </a:r>
          </a:p>
          <a:p>
            <a:pPr lvl="1"/>
            <a:r>
              <a:rPr lang="fr-FR" sz="1800" dirty="0"/>
              <a:t>Valerio	RE</a:t>
            </a:r>
          </a:p>
          <a:p>
            <a:pPr lvl="1"/>
            <a:r>
              <a:rPr lang="fr-FR" sz="1800" dirty="0"/>
              <a:t>Angelo	RIVETTI</a:t>
            </a:r>
          </a:p>
          <a:p>
            <a:pPr lvl="1"/>
            <a:r>
              <a:rPr lang="fr-FR" sz="1800" dirty="0"/>
              <a:t>Lorenzo	ROTA</a:t>
            </a:r>
          </a:p>
          <a:p>
            <a:pPr lvl="1"/>
            <a:r>
              <a:rPr lang="fr-FR" sz="1800" dirty="0"/>
              <a:t>Wei	</a:t>
            </a:r>
            <a:r>
              <a:rPr lang="fr-FR" sz="1800" dirty="0" smtClean="0"/>
              <a:t>WEI</a:t>
            </a:r>
          </a:p>
          <a:p>
            <a:pPr lvl="1"/>
            <a:endParaRPr lang="fr-FR" sz="1800" dirty="0" smtClean="0"/>
          </a:p>
          <a:p>
            <a:r>
              <a:rPr lang="fr-FR" sz="2000" dirty="0" err="1" smtClean="0"/>
              <a:t>Convey</a:t>
            </a:r>
            <a:r>
              <a:rPr lang="fr-FR" sz="2000" dirty="0" smtClean="0"/>
              <a:t> your feedback/</a:t>
            </a:r>
            <a:r>
              <a:rPr lang="fr-FR" sz="2000" dirty="0" err="1" smtClean="0"/>
              <a:t>wishes</a:t>
            </a:r>
            <a:r>
              <a:rPr lang="fr-FR" sz="2000" dirty="0" smtClean="0"/>
              <a:t> to </a:t>
            </a:r>
            <a:r>
              <a:rPr lang="fr-FR" sz="2000" dirty="0" err="1" smtClean="0"/>
              <a:t>any</a:t>
            </a:r>
            <a:r>
              <a:rPr lang="fr-FR" sz="2000" dirty="0" smtClean="0"/>
              <a:t> </a:t>
            </a:r>
            <a:r>
              <a:rPr lang="fr-FR" sz="2000" dirty="0" err="1" smtClean="0"/>
              <a:t>member</a:t>
            </a:r>
            <a:r>
              <a:rPr lang="fr-FR" sz="2000" dirty="0" smtClean="0"/>
              <a:t> </a:t>
            </a:r>
            <a:r>
              <a:rPr lang="fr-FR" sz="2000" dirty="0" err="1" smtClean="0"/>
              <a:t>before</a:t>
            </a:r>
            <a:r>
              <a:rPr lang="fr-FR" sz="2000" dirty="0" smtClean="0"/>
              <a:t> </a:t>
            </a:r>
            <a:r>
              <a:rPr lang="fr-FR" sz="2000" dirty="0" err="1" smtClean="0"/>
              <a:t>thursday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 descr="café-restaurant Les Éditeurs - café littéraire au carrefour Odéon / Saint  Germain des Prés - Paris 75006 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58" y="980728"/>
            <a:ext cx="6379989" cy="478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0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57" t="29425" r="-57" b="33060"/>
          <a:stretch/>
        </p:blipFill>
        <p:spPr>
          <a:xfrm>
            <a:off x="-17760" y="-27384"/>
            <a:ext cx="12192000" cy="688538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60684" y="260648"/>
            <a:ext cx="56886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F0"/>
                </a:solidFill>
              </a:rPr>
              <a:t>XIII FRONT-END ELECTRONICS</a:t>
            </a:r>
          </a:p>
          <a:p>
            <a:pPr algn="ctr"/>
            <a:r>
              <a:rPr lang="fr-FR" sz="2400" dirty="0">
                <a:solidFill>
                  <a:srgbClr val="00B0F0"/>
                </a:solidFill>
              </a:rPr>
              <a:t>for </a:t>
            </a:r>
            <a:r>
              <a:rPr lang="fr-FR" sz="2400" dirty="0" err="1">
                <a:solidFill>
                  <a:srgbClr val="00B0F0"/>
                </a:solidFill>
              </a:rPr>
              <a:t>Particle</a:t>
            </a:r>
            <a:r>
              <a:rPr lang="fr-FR" sz="2400" dirty="0">
                <a:solidFill>
                  <a:srgbClr val="00B0F0"/>
                </a:solidFill>
              </a:rPr>
              <a:t> </a:t>
            </a:r>
            <a:r>
              <a:rPr lang="fr-FR" sz="2400" dirty="0" err="1">
                <a:solidFill>
                  <a:srgbClr val="00B0F0"/>
                </a:solidFill>
              </a:rPr>
              <a:t>Physics</a:t>
            </a:r>
            <a:r>
              <a:rPr lang="fr-FR" sz="2400" dirty="0">
                <a:solidFill>
                  <a:srgbClr val="00B0F0"/>
                </a:solidFill>
              </a:rPr>
              <a:t>, Photon Science</a:t>
            </a:r>
          </a:p>
          <a:p>
            <a:pPr algn="ctr"/>
            <a:r>
              <a:rPr lang="fr-FR" sz="2400" dirty="0">
                <a:solidFill>
                  <a:srgbClr val="00B0F0"/>
                </a:solidFill>
              </a:rPr>
              <a:t>and </a:t>
            </a:r>
            <a:r>
              <a:rPr lang="fr-FR" sz="2400" dirty="0" err="1">
                <a:solidFill>
                  <a:srgbClr val="00B0F0"/>
                </a:solidFill>
              </a:rPr>
              <a:t>Related</a:t>
            </a:r>
            <a:r>
              <a:rPr lang="fr-FR" sz="2400" dirty="0">
                <a:solidFill>
                  <a:srgbClr val="00B0F0"/>
                </a:solidFill>
              </a:rPr>
              <a:t> Applications</a:t>
            </a:r>
          </a:p>
          <a:p>
            <a:pPr algn="ctr"/>
            <a:r>
              <a:rPr lang="fr-FR" sz="2400" dirty="0">
                <a:solidFill>
                  <a:srgbClr val="00B0F0"/>
                </a:solidFill>
              </a:rPr>
              <a:t>Paris, France | 18–22 May 2026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7407" y="2613541"/>
            <a:ext cx="10417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rgbClr val="FFFF00"/>
                </a:solidFill>
              </a:rPr>
              <a:t>Enjoy an </a:t>
            </a:r>
            <a:r>
              <a:rPr lang="fr-FR" sz="6000" b="1" dirty="0" err="1" smtClean="0">
                <a:solidFill>
                  <a:srgbClr val="FFFF00"/>
                </a:solidFill>
              </a:rPr>
              <a:t>interesting</a:t>
            </a:r>
            <a:r>
              <a:rPr lang="fr-FR" sz="6000" b="1" dirty="0" smtClean="0">
                <a:solidFill>
                  <a:srgbClr val="FFFF00"/>
                </a:solidFill>
              </a:rPr>
              <a:t> and productive workshop!</a:t>
            </a:r>
            <a:endParaRPr lang="fr-FR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9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4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9120716" cy="620713"/>
          </a:xfrm>
        </p:spPr>
        <p:txBody>
          <a:bodyPr/>
          <a:lstStyle/>
          <a:p>
            <a:r>
              <a:rPr lang="fr-FR" dirty="0" err="1" smtClean="0"/>
              <a:t>Welcome</a:t>
            </a:r>
            <a:r>
              <a:rPr lang="fr-FR" dirty="0" smtClean="0"/>
              <a:t> to PARIS !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 descr="Visiter Paris : les plus beaux monuments à découvri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8" r="26958"/>
          <a:stretch/>
        </p:blipFill>
        <p:spPr bwMode="auto">
          <a:xfrm>
            <a:off x="4545810" y="1808720"/>
            <a:ext cx="3096344" cy="41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ourisme Paris : ralentissement de l'activité en fin d'ann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796659"/>
            <a:ext cx="4288681" cy="284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oici 45 choses incontournables à faire au moins une fois dans sa vie à  Par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82" y="754445"/>
            <a:ext cx="4240634" cy="282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uide de Paris : les 10 incontournables à faire - SNCF Conn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3936280"/>
            <a:ext cx="4307031" cy="25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Voyage à Paris : trois sites touristiques à visiter absolumen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5"/>
          <a:stretch/>
        </p:blipFill>
        <p:spPr bwMode="auto">
          <a:xfrm>
            <a:off x="7750782" y="3861048"/>
            <a:ext cx="4254038" cy="28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-296"/>
            <a:ext cx="9120716" cy="620713"/>
          </a:xfrm>
        </p:spPr>
        <p:txBody>
          <a:bodyPr/>
          <a:lstStyle/>
          <a:p>
            <a:r>
              <a:rPr lang="fr-FR" dirty="0" err="1" smtClean="0"/>
              <a:t>Welcome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to PARIS insolite!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2" name="Picture 4" descr="Lieux insolites à Paris : top des lieux insolites de la capitale | Bl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4" y="765004"/>
            <a:ext cx="3752093" cy="270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es ruelles insolites de Paris rive gauche | Blog voyage Lifesty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8" y="3675917"/>
            <a:ext cx="3841964" cy="28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op musées insolites Par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765004"/>
            <a:ext cx="4024213" cy="26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tre Top des 100 lieux insolites à découvrir à Par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47" y="3705400"/>
            <a:ext cx="3903682" cy="29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aris : Activités Insolites et expériences origin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88" y="2219470"/>
            <a:ext cx="4643234" cy="283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1BB867FF-FC45-48F7-8104-F89BE5490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BB56887-D0D5-4F0C-9E19-7247EB83C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3D8D767F-6EA5-E3CB-F3B4-350670344D02}"/>
              </a:ext>
            </a:extLst>
          </p:cNvPr>
          <p:cNvSpPr txBox="1"/>
          <p:nvPr/>
        </p:nvSpPr>
        <p:spPr>
          <a:xfrm>
            <a:off x="1343472" y="722040"/>
            <a:ext cx="9361040" cy="5544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Calibri" panose="020F0502020204030204"/>
              </a:rPr>
              <a:t>XII(I) 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/>
              </a:rPr>
              <a:t>Front-End meeting on (Integrated) Front-End Electronics for Particle Physics, Photon Science and related applications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  <a:latin typeface="Calibri" panose="020F0502020204030204"/>
            </a:endParaRP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Tradition started in Perugia and Yellowstone</a:t>
            </a: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Continued every 3 (2) years</a:t>
            </a: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With a break for the pandemic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  <a:latin typeface="Calibri" panose="020F0502020204030204"/>
            </a:endParaRP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Only in person</a:t>
            </a: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By invitation only</a:t>
            </a: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Presentations longer than in usual conference</a:t>
            </a: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To allow you to go in detail…</a:t>
            </a:r>
          </a:p>
          <a:p>
            <a:pPr marL="5715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dirty="0" smtClean="0">
                <a:solidFill>
                  <a:srgbClr val="000000"/>
                </a:solidFill>
                <a:latin typeface="Calibri" panose="020F0502020204030204"/>
              </a:rPr>
              <a:t>	…</a:t>
            </a: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in a friendly and informal environment</a:t>
            </a: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Coffee breaks can be as productive as the talks!</a:t>
            </a: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  <a:latin typeface="Calibri" panose="020F0502020204030204"/>
            </a:endParaRP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/>
              </a:rPr>
              <a:t>Minimize the overhead: no proceedings. Only slides on a public website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pPr marL="28575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ZoneTexte 1"/>
          <p:cNvSpPr txBox="1"/>
          <p:nvPr/>
        </p:nvSpPr>
        <p:spPr>
          <a:xfrm rot="20115773">
            <a:off x="8246197" y="3239962"/>
            <a:ext cx="218252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Angelo’s</a:t>
            </a:r>
            <a:r>
              <a:rPr lang="fr-FR" dirty="0" smtClean="0"/>
              <a:t> slide </a:t>
            </a:r>
            <a:r>
              <a:rPr lang="fr-FR" dirty="0" err="1" smtClean="0"/>
              <a:t>from</a:t>
            </a:r>
            <a:r>
              <a:rPr lang="fr-FR" dirty="0" smtClean="0"/>
              <a:t> FEE 2023 Torino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CdLT FEE 2026 welcome </a:t>
            </a: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4</a:t>
            </a:fld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3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-5211"/>
            <a:ext cx="9120716" cy="620713"/>
          </a:xfrm>
        </p:spPr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numbers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7270" y="692696"/>
            <a:ext cx="11099468" cy="5265738"/>
          </a:xfrm>
        </p:spPr>
        <p:txBody>
          <a:bodyPr/>
          <a:lstStyle/>
          <a:p>
            <a:r>
              <a:rPr lang="fr-FR" dirty="0" smtClean="0"/>
              <a:t>49 talks in 15 sessions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1941" r="17114"/>
          <a:stretch/>
        </p:blipFill>
        <p:spPr>
          <a:xfrm>
            <a:off x="8616280" y="2564904"/>
            <a:ext cx="2700458" cy="261556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33" y="2068045"/>
            <a:ext cx="4176464" cy="400798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40" y="2290928"/>
            <a:ext cx="3522814" cy="356222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904312" y="5180468"/>
            <a:ext cx="19561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FEE 2023 Torino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06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9120716" cy="620713"/>
          </a:xfrm>
        </p:spPr>
        <p:txBody>
          <a:bodyPr/>
          <a:lstStyle/>
          <a:p>
            <a:r>
              <a:rPr lang="fr-FR" dirty="0" err="1" smtClean="0"/>
              <a:t>Recommendations</a:t>
            </a:r>
            <a:r>
              <a:rPr lang="fr-FR" dirty="0" smtClean="0"/>
              <a:t> for talks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 duration is supposed to be 25 minutes talks + 5 minutes for discussion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coffee breaks and lunches for additional questions and discussions!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time to time looks also at your session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chair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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upload on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your slides before the session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case you have issues come with a USB pen during the coffee breaks before your session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Upload also a pdf version, just in case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Coffee breaks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served outside the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amphi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(no food/drinks in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amphi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please)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33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lunches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844" y="1179512"/>
            <a:ext cx="3964806" cy="5265738"/>
          </a:xfrm>
        </p:spPr>
        <p:txBody>
          <a:bodyPr/>
          <a:lstStyle/>
          <a:p>
            <a:r>
              <a:rPr lang="fr-FR" sz="2000" dirty="0" err="1" smtClean="0"/>
              <a:t>Monday</a:t>
            </a:r>
            <a:r>
              <a:rPr lang="fr-FR" sz="2000" dirty="0" smtClean="0"/>
              <a:t> and Tuesday at restaurant l’Ardoise</a:t>
            </a:r>
          </a:p>
          <a:p>
            <a:endParaRPr lang="fr-FR" sz="2000" dirty="0"/>
          </a:p>
          <a:p>
            <a:r>
              <a:rPr lang="fr-FR" sz="2000" dirty="0" err="1" smtClean="0"/>
              <a:t>Wednesday</a:t>
            </a:r>
            <a:r>
              <a:rPr lang="fr-FR" sz="2000" dirty="0" smtClean="0"/>
              <a:t> : sandwiches </a:t>
            </a:r>
            <a:r>
              <a:rPr lang="fr-FR" sz="2000" dirty="0" err="1" smtClean="0"/>
              <a:t>before</a:t>
            </a:r>
            <a:r>
              <a:rPr lang="fr-FR" sz="2000" dirty="0" smtClean="0"/>
              <a:t> </a:t>
            </a:r>
            <a:r>
              <a:rPr lang="fr-FR" sz="2000" dirty="0" err="1" smtClean="0"/>
              <a:t>catching</a:t>
            </a:r>
            <a:r>
              <a:rPr lang="fr-FR" sz="2000" dirty="0" smtClean="0"/>
              <a:t> the bus</a:t>
            </a:r>
          </a:p>
          <a:p>
            <a:endParaRPr lang="fr-FR" sz="2000" dirty="0"/>
          </a:p>
          <a:p>
            <a:r>
              <a:rPr lang="fr-FR" sz="2000" dirty="0" smtClean="0"/>
              <a:t>Thursday : buffet in front of the </a:t>
            </a:r>
            <a:r>
              <a:rPr lang="fr-FR" sz="2000" dirty="0" err="1" smtClean="0"/>
              <a:t>amphitheater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 smtClean="0"/>
              <a:t>Friday : on your </a:t>
            </a:r>
            <a:r>
              <a:rPr lang="fr-FR" sz="2000" dirty="0" err="1" smtClean="0"/>
              <a:t>own</a:t>
            </a:r>
            <a:r>
              <a:rPr lang="fr-FR" sz="2000" dirty="0" smtClean="0"/>
              <a:t> in quartier Latin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utoShape 1" descr="Screenshot 2026-05-06 at 11.47.34.png"/>
          <p:cNvSpPr>
            <a:spLocks noChangeAspect="1" noChangeArrowheads="1"/>
          </p:cNvSpPr>
          <p:nvPr/>
        </p:nvSpPr>
        <p:spPr bwMode="auto">
          <a:xfrm>
            <a:off x="0" y="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2" descr="Screenshot 2026-05-06 at 11.47.34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4295800" y="692696"/>
            <a:ext cx="7766662" cy="5674119"/>
            <a:chOff x="4379921" y="773113"/>
            <a:chExt cx="7766662" cy="5674119"/>
          </a:xfrm>
        </p:grpSpPr>
        <p:grpSp>
          <p:nvGrpSpPr>
            <p:cNvPr id="12" name="Groupe 11"/>
            <p:cNvGrpSpPr/>
            <p:nvPr/>
          </p:nvGrpSpPr>
          <p:grpSpPr>
            <a:xfrm>
              <a:off x="4379921" y="773113"/>
              <a:ext cx="7766662" cy="5673624"/>
              <a:chOff x="4379921" y="773113"/>
              <a:chExt cx="7766662" cy="5673624"/>
            </a:xfrm>
          </p:grpSpPr>
          <p:pic>
            <p:nvPicPr>
              <p:cNvPr id="10" name="Image 9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6402" y="773113"/>
                <a:ext cx="7600181" cy="5673624"/>
              </a:xfrm>
              <a:prstGeom prst="rect">
                <a:avLst/>
              </a:prstGeom>
            </p:spPr>
          </p:pic>
          <p:sp>
            <p:nvSpPr>
              <p:cNvPr id="11" name="Ellipse 10"/>
              <p:cNvSpPr/>
              <p:nvPr/>
            </p:nvSpPr>
            <p:spPr>
              <a:xfrm>
                <a:off x="4379921" y="3609925"/>
                <a:ext cx="2520280" cy="924098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7888128" y="6077900"/>
              <a:ext cx="151216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Metro station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97063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Social/networking </a:t>
            </a:r>
            <a:r>
              <a:rPr lang="fr-FR" dirty="0" err="1" smtClean="0"/>
              <a:t>events</a:t>
            </a:r>
            <a:r>
              <a:rPr lang="fr-FR" dirty="0" smtClean="0"/>
              <a:t> : </a:t>
            </a:r>
            <a:r>
              <a:rPr lang="fr-FR" dirty="0" err="1" smtClean="0"/>
              <a:t>welcome</a:t>
            </a:r>
            <a:r>
              <a:rPr lang="fr-FR" dirty="0" smtClean="0"/>
              <a:t> drink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36" y="710058"/>
            <a:ext cx="4104456" cy="5265738"/>
          </a:xfrm>
        </p:spPr>
        <p:txBody>
          <a:bodyPr/>
          <a:lstStyle/>
          <a:p>
            <a:r>
              <a:rPr lang="fr-FR" sz="2000" dirty="0" smtClean="0"/>
              <a:t>Tour </a:t>
            </a:r>
            <a:r>
              <a:rPr lang="fr-FR" sz="2000" dirty="0" err="1" smtClean="0"/>
              <a:t>Zamanski</a:t>
            </a:r>
            <a:r>
              <a:rPr lang="fr-FR" sz="2000" dirty="0" smtClean="0"/>
              <a:t> </a:t>
            </a:r>
            <a:r>
              <a:rPr lang="fr-FR" sz="2000" dirty="0" err="1" smtClean="0"/>
              <a:t>closed</a:t>
            </a:r>
            <a:r>
              <a:rPr lang="fr-FR" sz="2000" dirty="0" smtClean="0"/>
              <a:t> last </a:t>
            </a:r>
            <a:r>
              <a:rPr lang="fr-FR" sz="2000" dirty="0" err="1" smtClean="0"/>
              <a:t>week</a:t>
            </a:r>
            <a:r>
              <a:rPr lang="fr-FR" sz="2000" dirty="0" smtClean="0"/>
              <a:t> for </a:t>
            </a:r>
            <a:r>
              <a:rPr lang="fr-FR" sz="2000" dirty="0" err="1" smtClean="0"/>
              <a:t>safety</a:t>
            </a:r>
            <a:r>
              <a:rPr lang="fr-FR" sz="2000" dirty="0" smtClean="0"/>
              <a:t> </a:t>
            </a:r>
            <a:r>
              <a:rPr lang="fr-FR" sz="2000" dirty="0" err="1" smtClean="0"/>
              <a:t>reasons</a:t>
            </a:r>
            <a:endParaRPr lang="fr-FR" sz="2000" dirty="0" smtClean="0"/>
          </a:p>
          <a:p>
            <a:pPr lvl="1"/>
            <a:r>
              <a:rPr lang="fr-FR" sz="1800" dirty="0" err="1" smtClean="0"/>
              <a:t>Sorry</a:t>
            </a:r>
            <a:r>
              <a:rPr lang="fr-FR" sz="1800" dirty="0" smtClean="0"/>
              <a:t> </a:t>
            </a:r>
            <a:r>
              <a:rPr lang="fr-FR" sz="1800" dirty="0" err="1" smtClean="0"/>
              <a:t>you’ll</a:t>
            </a:r>
            <a:r>
              <a:rPr lang="fr-FR" sz="1800" dirty="0" smtClean="0"/>
              <a:t> miss the </a:t>
            </a:r>
            <a:r>
              <a:rPr lang="fr-FR" sz="1800" dirty="0" err="1" smtClean="0"/>
              <a:t>view</a:t>
            </a:r>
            <a:r>
              <a:rPr lang="fr-FR" sz="1800" dirty="0" smtClean="0"/>
              <a:t> !</a:t>
            </a:r>
          </a:p>
          <a:p>
            <a:pPr lvl="1"/>
            <a:r>
              <a:rPr lang="fr-FR" sz="1800" dirty="0" smtClean="0"/>
              <a:t>You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also</a:t>
            </a:r>
            <a:r>
              <a:rPr lang="fr-FR" sz="1800" dirty="0" smtClean="0"/>
              <a:t> </a:t>
            </a:r>
            <a:r>
              <a:rPr lang="fr-FR" sz="1800" dirty="0" err="1" smtClean="0"/>
              <a:t>get</a:t>
            </a:r>
            <a:r>
              <a:rPr lang="fr-FR" sz="1800" dirty="0" smtClean="0"/>
              <a:t> a </a:t>
            </a:r>
            <a:r>
              <a:rPr lang="fr-FR" sz="1800" dirty="0" err="1" smtClean="0"/>
              <a:t>nice</a:t>
            </a:r>
            <a:r>
              <a:rPr lang="fr-FR" sz="1800" dirty="0" smtClean="0"/>
              <a:t>(r) </a:t>
            </a:r>
            <a:r>
              <a:rPr lang="fr-FR" sz="1800" dirty="0" err="1" smtClean="0"/>
              <a:t>view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Montmartre on </a:t>
            </a:r>
            <a:r>
              <a:rPr lang="fr-FR" sz="1800" dirty="0" err="1" smtClean="0"/>
              <a:t>wednesday</a:t>
            </a:r>
            <a:endParaRPr lang="fr-FR" sz="1800" dirty="0" smtClean="0"/>
          </a:p>
          <a:p>
            <a:endParaRPr lang="fr-FR" sz="2000" dirty="0" smtClean="0"/>
          </a:p>
          <a:p>
            <a:r>
              <a:rPr lang="fr-FR" sz="2000" dirty="0" err="1" smtClean="0"/>
              <a:t>Welcome</a:t>
            </a:r>
            <a:r>
              <a:rPr lang="fr-FR" sz="2000" dirty="0" smtClean="0"/>
              <a:t> drink in couvent des Cordeliers </a:t>
            </a:r>
            <a:r>
              <a:rPr lang="fr-FR" sz="2000" dirty="0" err="1" smtClean="0"/>
              <a:t>instead</a:t>
            </a:r>
            <a:r>
              <a:rPr lang="fr-FR" sz="2000" dirty="0" smtClean="0"/>
              <a:t>	</a:t>
            </a:r>
          </a:p>
          <a:p>
            <a:pPr lvl="1"/>
            <a:r>
              <a:rPr lang="fr-FR" sz="1800" dirty="0" smtClean="0"/>
              <a:t>a </a:t>
            </a:r>
            <a:r>
              <a:rPr lang="fr-FR" sz="1800" dirty="0" err="1" smtClean="0"/>
              <a:t>sweet</a:t>
            </a:r>
            <a:r>
              <a:rPr lang="fr-FR" sz="1800" dirty="0" smtClean="0"/>
              <a:t> </a:t>
            </a:r>
            <a:r>
              <a:rPr lang="fr-FR" sz="1800" dirty="0" err="1" smtClean="0"/>
              <a:t>reminder</a:t>
            </a:r>
            <a:r>
              <a:rPr lang="fr-FR" sz="1800" dirty="0" smtClean="0"/>
              <a:t> for TWEPP 2009 </a:t>
            </a:r>
            <a:r>
              <a:rPr lang="fr-FR" sz="1800" dirty="0" err="1" smtClean="0"/>
              <a:t>attendees</a:t>
            </a:r>
            <a:r>
              <a:rPr lang="fr-FR" sz="1800" dirty="0" smtClean="0"/>
              <a:t>….</a:t>
            </a:r>
          </a:p>
          <a:p>
            <a:pPr marL="457200" lvl="1" indent="0">
              <a:buNone/>
            </a:pPr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2" y="710058"/>
            <a:ext cx="7955529" cy="59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Welcome</a:t>
            </a:r>
            <a:r>
              <a:rPr lang="fr-FR" dirty="0" smtClean="0"/>
              <a:t> drink @ campus des Cordeliers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36" y="836712"/>
            <a:ext cx="4683248" cy="526573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 smtClean="0"/>
              <a:t>15-21 rue de l’Ecole de Médecine</a:t>
            </a:r>
          </a:p>
          <a:p>
            <a:pPr lvl="1"/>
            <a:r>
              <a:rPr lang="fr-FR" sz="1800" dirty="0" smtClean="0"/>
              <a:t>17mn (straight) </a:t>
            </a:r>
            <a:r>
              <a:rPr lang="fr-FR" sz="1800" dirty="0" err="1" smtClean="0"/>
              <a:t>walk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Jussieu</a:t>
            </a:r>
          </a:p>
          <a:p>
            <a:pPr lvl="1"/>
            <a:r>
              <a:rPr lang="fr-FR" sz="1800" dirty="0" smtClean="0"/>
              <a:t>12 mn by </a:t>
            </a:r>
            <a:r>
              <a:rPr lang="fr-FR" sz="1800" dirty="0" err="1" smtClean="0"/>
              <a:t>metro</a:t>
            </a:r>
            <a:r>
              <a:rPr lang="fr-FR" sz="1800" dirty="0" smtClean="0"/>
              <a:t> :direct on line 10, stop at </a:t>
            </a:r>
            <a:r>
              <a:rPr lang="fr-FR" sz="1800" dirty="0" err="1" smtClean="0"/>
              <a:t>Odeon</a:t>
            </a:r>
            <a:r>
              <a:rPr lang="fr-FR" sz="1800" dirty="0" smtClean="0"/>
              <a:t> (4 stops)</a:t>
            </a:r>
          </a:p>
          <a:p>
            <a:pPr lvl="1"/>
            <a:endParaRPr lang="fr-FR" sz="1800" dirty="0"/>
          </a:p>
          <a:p>
            <a:pPr lvl="1"/>
            <a:endParaRPr lang="fr-FR" sz="1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FEE 2026 welcome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115914"/>
            <a:ext cx="6836015" cy="47525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861048"/>
            <a:ext cx="4611240" cy="25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i Office">
  <a:themeElements>
    <a:clrScheme name="Personalizzati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183406</TotalTime>
  <Words>490</Words>
  <Application>Microsoft Office PowerPoint</Application>
  <PresentationFormat>Grand écran</PresentationFormat>
  <Paragraphs>119</Paragraphs>
  <Slides>15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15</vt:i4>
      </vt:variant>
    </vt:vector>
  </HeadingPairs>
  <TitlesOfParts>
    <vt:vector size="30" baseType="lpstr">
      <vt:lpstr>Arial</vt:lpstr>
      <vt:lpstr>Bryant Medium Compressed</vt:lpstr>
      <vt:lpstr>Calibri</vt:lpstr>
      <vt:lpstr>Calibri Light</vt:lpstr>
      <vt:lpstr>Wingdings</vt:lpstr>
      <vt:lpstr>OMEGA</vt:lpstr>
      <vt:lpstr>1_OMEGA</vt:lpstr>
      <vt:lpstr>2_OMEGA</vt:lpstr>
      <vt:lpstr>3_OMEGA</vt:lpstr>
      <vt:lpstr>4_OMEGA</vt:lpstr>
      <vt:lpstr>5_OMEGA</vt:lpstr>
      <vt:lpstr>6_OMEGA</vt:lpstr>
      <vt:lpstr>7_OMEGA</vt:lpstr>
      <vt:lpstr>8_OMEGA</vt:lpstr>
      <vt:lpstr>Tema di Office</vt:lpstr>
      <vt:lpstr>  EICROC monthly 9 apr 2026 </vt:lpstr>
      <vt:lpstr>Welcome to PARIS !</vt:lpstr>
      <vt:lpstr>Welcome also to PARIS insolite!</vt:lpstr>
      <vt:lpstr>Présentation PowerPoint</vt:lpstr>
      <vt:lpstr>Some numbers</vt:lpstr>
      <vt:lpstr>Recommendations for talks</vt:lpstr>
      <vt:lpstr>lunches</vt:lpstr>
      <vt:lpstr>Social/networking events : welcome drink</vt:lpstr>
      <vt:lpstr>Welcome drink @ campus des Cordeliers</vt:lpstr>
      <vt:lpstr>Social/networking : visit of Versailles Palace</vt:lpstr>
      <vt:lpstr>Social/networking : social dinner on Montmartre</vt:lpstr>
      <vt:lpstr>Getting to Place du Tertre</vt:lpstr>
      <vt:lpstr>Committee dinner : Thursday evening</vt:lpstr>
      <vt:lpstr>Présentation PowerPoint</vt:lpstr>
      <vt:lpstr>Présentation PowerPoint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OMEGA</dc:creator>
  <cp:lastModifiedBy>Compte Microsoft</cp:lastModifiedBy>
  <cp:revision>2039</cp:revision>
  <cp:lastPrinted>2026-05-13T07:25:05Z</cp:lastPrinted>
  <dcterms:created xsi:type="dcterms:W3CDTF">2013-06-17T16:24:05Z</dcterms:created>
  <dcterms:modified xsi:type="dcterms:W3CDTF">2026-05-13T11:23:22Z</dcterms:modified>
</cp:coreProperties>
</file>