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9" r:id="rId6"/>
    <p:sldId id="265" r:id="rId7"/>
    <p:sldId id="354" r:id="rId8"/>
    <p:sldId id="347" r:id="rId9"/>
    <p:sldId id="349" r:id="rId10"/>
    <p:sldId id="2310" r:id="rId11"/>
    <p:sldId id="2311" r:id="rId12"/>
    <p:sldId id="351" r:id="rId13"/>
    <p:sldId id="2314" r:id="rId14"/>
    <p:sldId id="2315" r:id="rId15"/>
    <p:sldId id="2313" r:id="rId16"/>
    <p:sldId id="2318" r:id="rId17"/>
    <p:sldId id="2321" r:id="rId18"/>
    <p:sldId id="2322" r:id="rId19"/>
    <p:sldId id="2324" r:id="rId20"/>
    <p:sldId id="2323" r:id="rId21"/>
    <p:sldId id="232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3E4A83"/>
    <a:srgbClr val="E50018"/>
    <a:srgbClr val="F08727"/>
    <a:srgbClr val="000000"/>
    <a:srgbClr val="E60019"/>
    <a:srgbClr val="BD987A"/>
    <a:srgbClr val="A558A0"/>
    <a:srgbClr val="993D3F"/>
    <a:srgbClr val="E18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0" autoAdjust="0"/>
    <p:restoredTop sz="75510" autoAdjust="0"/>
  </p:normalViewPr>
  <p:slideViewPr>
    <p:cSldViewPr snapToGrid="0">
      <p:cViewPr>
        <p:scale>
          <a:sx n="124" d="100"/>
          <a:sy n="124" d="100"/>
        </p:scale>
        <p:origin x="272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2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59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Microelectronics</a:t>
            </a:r>
            <a:r>
              <a:rPr lang="fr-FR" dirty="0"/>
              <a:t> at IRFU Saclay</a:t>
            </a: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Olivier </a:t>
            </a:r>
            <a:r>
              <a:rPr lang="fr-FR" dirty="0" err="1"/>
              <a:t>Gevin</a:t>
            </a:r>
            <a:endParaRPr lang="fr-FR" dirty="0"/>
          </a:p>
        </p:txBody>
      </p:sp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712EEB09-85E0-A5FF-2ACC-B021A712D7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01F8-063D-32F1-354D-098E0E8A5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63E59D-6768-81E9-816C-DA36C9CD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C6A45-3E0F-3718-9529-C49CE31D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8B1BCB-8CDC-02A2-27AD-6F80093B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8E9E73B4-5BE6-04C8-5EFB-C354FDAA01AD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ED2E4C-43AF-3101-125C-4A9B0043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7882384" cy="1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D50202"/>
                </a:solidFill>
              </a:rPr>
              <a:t>Low noise front-ends for low capacitor detectors for space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Multichannel space-proof ASICs made of Charge Sensitive Amplifier + Shapers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architecture: </a:t>
            </a:r>
            <a:r>
              <a:rPr lang="en-US" sz="1600" u="sng" dirty="0" err="1">
                <a:solidFill>
                  <a:srgbClr val="5F5F5F"/>
                </a:solidFill>
              </a:rPr>
              <a:t>IDeF</a:t>
            </a:r>
            <a:r>
              <a:rPr lang="en-US" sz="1600" u="sng" dirty="0">
                <a:solidFill>
                  <a:srgbClr val="5F5F5F"/>
                </a:solidFill>
              </a:rPr>
              <a:t>-X HD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912C6C-B947-7C17-D426-1FE1DCE60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6" y="1576978"/>
            <a:ext cx="6257421" cy="503379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DF10C39-83F8-059D-8B6B-240E0D86A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3"/>
            <a:ext cx="5723403" cy="3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flavors: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Analog output readout: Mux or //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Geometry: 1D or 2D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Anode, cathode or both electrodes readout optimized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0.35, AMS 0.18, XFAB 0.18)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applications: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Cd(Zn)</a:t>
            </a:r>
            <a:r>
              <a:rPr lang="en-US" sz="1600" dirty="0" err="1">
                <a:solidFill>
                  <a:srgbClr val="5F5F5F"/>
                </a:solidFill>
              </a:rPr>
              <a:t>Te</a:t>
            </a:r>
            <a:r>
              <a:rPr lang="en-US" sz="1600" dirty="0">
                <a:solidFill>
                  <a:srgbClr val="5F5F5F"/>
                </a:solidFill>
              </a:rPr>
              <a:t> and Si detectors for space applications: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765B97-3FFD-A8F7-F59E-3225F3405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463" y="5829892"/>
            <a:ext cx="2480116" cy="8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i="0" dirty="0" err="1">
                <a:solidFill>
                  <a:srgbClr val="5F5F5F"/>
                </a:solidFill>
              </a:rPr>
              <a:t>IDeF</a:t>
            </a:r>
            <a:r>
              <a:rPr lang="en-US" sz="1200" i="0" dirty="0">
                <a:solidFill>
                  <a:srgbClr val="5F5F5F"/>
                </a:solidFill>
              </a:rPr>
              <a:t>-X ECLAIRs </a:t>
            </a:r>
            <a:r>
              <a:rPr lang="en-US" sz="1200" b="0" i="0" dirty="0">
                <a:solidFill>
                  <a:srgbClr val="5F5F5F"/>
                </a:solidFill>
              </a:rPr>
              <a:t>with </a:t>
            </a:r>
            <a:r>
              <a:rPr lang="en-US" sz="1200" b="0" i="0" dirty="0" err="1">
                <a:solidFill>
                  <a:srgbClr val="5F5F5F"/>
                </a:solidFill>
              </a:rPr>
              <a:t>CdTe</a:t>
            </a:r>
            <a:r>
              <a:rPr lang="en-US" sz="1200" b="0" i="0" dirty="0">
                <a:solidFill>
                  <a:srgbClr val="5F5F5F"/>
                </a:solidFill>
              </a:rPr>
              <a:t> from ACRORAD. ECLAIRs, SVOM mission. Launched in 2024</a:t>
            </a:r>
            <a:endParaRPr lang="en-US" sz="1600" dirty="0">
              <a:solidFill>
                <a:srgbClr val="5F5F5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C6A039-720D-61A1-21D5-013F53FE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128" y="5823383"/>
            <a:ext cx="2557982" cy="99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200" i="0" dirty="0">
                <a:solidFill>
                  <a:srgbClr val="5F5F5F"/>
                </a:solidFill>
              </a:rPr>
              <a:t>IDeF-X HD in CALISTE </a:t>
            </a:r>
            <a:r>
              <a:rPr lang="en-US" sz="1200" i="0" dirty="0" err="1">
                <a:solidFill>
                  <a:srgbClr val="5F5F5F"/>
                </a:solidFill>
              </a:rPr>
              <a:t>spectro</a:t>
            </a:r>
            <a:r>
              <a:rPr lang="en-US" sz="1200" i="0" dirty="0">
                <a:solidFill>
                  <a:srgbClr val="5F5F5F"/>
                </a:solidFill>
              </a:rPr>
              <a:t>-imager</a:t>
            </a:r>
            <a:r>
              <a:rPr lang="en-US" sz="1200" b="0" i="0" dirty="0">
                <a:solidFill>
                  <a:srgbClr val="5F5F5F"/>
                </a:solidFill>
              </a:rPr>
              <a:t> Solar Orbiter mission launched in 2020</a:t>
            </a:r>
            <a:endParaRPr lang="en-US" sz="1600" dirty="0">
              <a:solidFill>
                <a:srgbClr val="5F5F5F"/>
              </a:solidFill>
            </a:endParaRPr>
          </a:p>
          <a:p>
            <a:pPr marL="476250" lvl="1" indent="0" algn="r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" name="Image 15" descr="Cer_ASIC_01.jpg">
            <a:extLst>
              <a:ext uri="{FF2B5EF4-FFF2-40B4-BE49-F238E27FC236}">
                <a16:creationId xmlns:a16="http://schemas.microsoft.com/office/drawing/2014/main" id="{56B87454-F06D-6D70-A9F8-A008403A8C5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986" y="4780288"/>
            <a:ext cx="2089882" cy="10000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 12" descr="Capture d’écran 2016-05-31 à 11.03.59.png">
            <a:extLst>
              <a:ext uri="{FF2B5EF4-FFF2-40B4-BE49-F238E27FC236}">
                <a16:creationId xmlns:a16="http://schemas.microsoft.com/office/drawing/2014/main" id="{0F0A12E5-3378-8C63-DAC1-4468161F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354" y="3843923"/>
            <a:ext cx="1738867" cy="19496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1878F5-7340-8056-4266-07D718EE7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58" y="3859557"/>
            <a:ext cx="2089882" cy="77219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9039739-297B-77FA-D0C8-29232672AA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275" y="9737"/>
            <a:ext cx="4338953" cy="1426773"/>
          </a:xfrm>
          <a:prstGeom prst="rect">
            <a:avLst/>
          </a:prstGeom>
        </p:spPr>
      </p:pic>
      <p:pic>
        <p:nvPicPr>
          <p:cNvPr id="10" name="Image 9" descr="10-10-04_ASIC IDEF-X_HD_DxO.jpg">
            <a:extLst>
              <a:ext uri="{FF2B5EF4-FFF2-40B4-BE49-F238E27FC236}">
                <a16:creationId xmlns:a16="http://schemas.microsoft.com/office/drawing/2014/main" id="{02560D34-E987-147C-E269-2306FBB743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344686" y="247664"/>
            <a:ext cx="1002848" cy="59707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4796DC-E612-2127-E27D-B94560892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684352" y="2552942"/>
            <a:ext cx="9135196" cy="16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3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2662-6F82-3E98-D240-FC651A11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D9207F-D1E4-CCAD-F298-64D06DE4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BC542-079A-96ED-6C2C-6E292F39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CD9A1-4EC4-0B04-18E2-1797EF6F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E456DC81-9899-F96A-CF9C-E57ED6592C17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21303F-A4F7-131A-AB1E-C0166245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6956402" cy="1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D50202"/>
                </a:solidFill>
              </a:rPr>
              <a:t>Fast analog memories (high speed photodetectors)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Single or Multi-channel analog memories with or without ADC.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Based on the patented circular analog memories made of sampling capacitor array (SCA):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5B0573-F9C9-9A16-44BC-0005C918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4"/>
            <a:ext cx="5723403" cy="27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Output format: analog or digital (ADC included)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Depth of the memory (64 to 1024)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Sampling frequency (400M-10GHz)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Readout frequency: 100 MHz/sample max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Dead time free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(DMILL, AMS 0.8, AMS 0.35, AMS 0.18)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fast detectors, generic sampler</a:t>
            </a:r>
            <a:endParaRPr lang="en-US" sz="1600" dirty="0"/>
          </a:p>
          <a:p>
            <a:pPr marL="476250" lvl="1" indent="0">
              <a:lnSpc>
                <a:spcPct val="90000"/>
              </a:lnSpc>
              <a:buNone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3D0D1F-EF5B-A797-572A-4C1FD5C3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58" y="-838758"/>
            <a:ext cx="3975100" cy="584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C27A44-6D76-5442-E7EA-6C7E42C77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62" y="1923626"/>
            <a:ext cx="5867400" cy="37592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288C1EB-EA74-FA91-96C6-F5125FC0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221" y="4312421"/>
            <a:ext cx="1776817" cy="13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32A7798-08BC-70D5-B4ED-2442E89C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823473" y="4681181"/>
            <a:ext cx="1342153" cy="5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173E943-AC58-6A06-0FF3-F55A34A406AE}"/>
              </a:ext>
            </a:extLst>
          </p:cNvPr>
          <p:cNvSpPr/>
          <p:nvPr/>
        </p:nvSpPr>
        <p:spPr>
          <a:xfrm>
            <a:off x="7680513" y="5634760"/>
            <a:ext cx="221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cs typeface="Times New Roman" panose="02020603050405020304" pitchFamily="18" charset="0"/>
              </a:rPr>
              <a:t>NECTAR for the CTA </a:t>
            </a:r>
            <a:r>
              <a:rPr lang="fr-FR" sz="1200" dirty="0" err="1">
                <a:cs typeface="Times New Roman" panose="02020603050405020304" pitchFamily="18" charset="0"/>
              </a:rPr>
              <a:t>telescope</a:t>
            </a:r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7B6BEDE-BAAA-66A0-52F9-C848081E609E}"/>
              </a:ext>
            </a:extLst>
          </p:cNvPr>
          <p:cNvSpPr txBox="1"/>
          <p:nvPr/>
        </p:nvSpPr>
        <p:spPr>
          <a:xfrm>
            <a:off x="9447412" y="5657606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SAMPIC, </a:t>
            </a:r>
            <a:r>
              <a:rPr lang="fr-FR" sz="1200" dirty="0" err="1"/>
              <a:t>Picosecond</a:t>
            </a:r>
            <a:r>
              <a:rPr lang="fr-FR" sz="1200" dirty="0"/>
              <a:t> multi-</a:t>
            </a:r>
            <a:r>
              <a:rPr lang="fr-FR" sz="1200" dirty="0" err="1"/>
              <a:t>channel</a:t>
            </a:r>
            <a:endParaRPr lang="fr-FR" sz="1200" dirty="0"/>
          </a:p>
          <a:p>
            <a:r>
              <a:rPr lang="fr-FR" sz="1200" dirty="0"/>
              <a:t> TDC (collaboration IN2P3)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B970FE-DBC5-0FD7-A827-6C1EF08396DB}"/>
              </a:ext>
            </a:extLst>
          </p:cNvPr>
          <p:cNvSpPr txBox="1"/>
          <p:nvPr/>
        </p:nvSpPr>
        <p:spPr>
          <a:xfrm>
            <a:off x="6164980" y="5632462"/>
            <a:ext cx="127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MATACQ (</a:t>
            </a:r>
            <a:r>
              <a:rPr lang="fr-FR" sz="1200" dirty="0" err="1"/>
              <a:t>heart</a:t>
            </a:r>
            <a:r>
              <a:rPr lang="fr-FR" sz="1200" dirty="0"/>
              <a:t> </a:t>
            </a:r>
          </a:p>
          <a:p>
            <a:r>
              <a:rPr lang="fr-FR" sz="1200" dirty="0"/>
              <a:t>of the Caen V1729)</a:t>
            </a:r>
          </a:p>
        </p:txBody>
      </p:sp>
      <p:pic>
        <p:nvPicPr>
          <p:cNvPr id="23" name="Picture 9" descr="CAEN_MATACQ">
            <a:extLst>
              <a:ext uri="{FF2B5EF4-FFF2-40B4-BE49-F238E27FC236}">
                <a16:creationId xmlns:a16="http://schemas.microsoft.com/office/drawing/2014/main" id="{BDC3FFE3-97E9-B25F-5C0C-58696097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653" y="4114862"/>
            <a:ext cx="452060" cy="15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4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F6D6-F6F2-3A51-48C3-1A46EEB0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8D9F7-29F2-9ECD-C096-D490A718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D99E9A-C324-DBE1-5A82-2F23F70E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C8DFC-920A-7AC5-BD57-B579DF4C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F5C58919-EE93-C3E7-F22A-65660F84A5A8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7A0DE6-9F2A-2535-ECBC-7BCE091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6956402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FE-SCA type ASIC: designed for gaseous detectors and semi-conductor detector for high dynamic range.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D5D5D"/>
                </a:solidFill>
              </a:rPr>
              <a:t>	</a:t>
            </a:r>
            <a:r>
              <a:rPr lang="en-US" sz="1600" b="0" i="0" u="sng" dirty="0">
                <a:solidFill>
                  <a:srgbClr val="5D5D5D"/>
                </a:solidFill>
              </a:rPr>
              <a:t>Typical architecture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Multi-channel architecture with, for each channel: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CSA (multi-gain) + Filter (multi peaking time) + Sampling Capacitor Array (analog memory) 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This architecture memorizes for each event (validated by internal or external trigger) the waveform of the output of the filter: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E37A16-A1AC-6654-D531-68BA33F7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4"/>
            <a:ext cx="5723403" cy="27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Dynamic range (10 </a:t>
            </a:r>
            <a:r>
              <a:rPr lang="en-US" sz="1600" dirty="0" err="1">
                <a:solidFill>
                  <a:srgbClr val="5F5F5F"/>
                </a:solidFill>
              </a:rPr>
              <a:t>pC</a:t>
            </a:r>
            <a:r>
              <a:rPr lang="en-US" sz="1600" dirty="0">
                <a:solidFill>
                  <a:srgbClr val="5F5F5F"/>
                </a:solidFill>
              </a:rPr>
              <a:t> max)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Peaking time range (50ns-8µs)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Scaling for detectors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External/internal trigger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Dead time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350, TSMC 65)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gaseous detectors and silicon detectors for trackers or TPCs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A2011D-EF76-E127-5F4C-EBC93EA6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73" y="2983312"/>
            <a:ext cx="5813205" cy="327183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E62A9DCC-EFF5-E880-2280-E6AA69E9ACA4}"/>
              </a:ext>
            </a:extLst>
          </p:cNvPr>
          <p:cNvGrpSpPr/>
          <p:nvPr/>
        </p:nvGrpSpPr>
        <p:grpSpPr>
          <a:xfrm>
            <a:off x="6519839" y="3993382"/>
            <a:ext cx="1628972" cy="2410958"/>
            <a:chOff x="6182943" y="3993382"/>
            <a:chExt cx="1628972" cy="241095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F66E90F-A6A0-AE3D-D86F-E318786B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7074" y="3993382"/>
              <a:ext cx="1059949" cy="9946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CF6A102-5D25-AADE-9436-10B43F4E756C}"/>
                </a:ext>
              </a:extLst>
            </p:cNvPr>
            <p:cNvSpPr txBox="1"/>
            <p:nvPr/>
          </p:nvSpPr>
          <p:spPr>
            <a:xfrm>
              <a:off x="6182943" y="6127341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AFTER ASIC for T2K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B78418F-82CA-DB9F-9ACB-56527ADD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106" y="5031450"/>
              <a:ext cx="1430728" cy="1073047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2614AAC-9032-3312-90AC-AFBE992400B9}"/>
              </a:ext>
            </a:extLst>
          </p:cNvPr>
          <p:cNvGrpSpPr/>
          <p:nvPr/>
        </p:nvGrpSpPr>
        <p:grpSpPr>
          <a:xfrm>
            <a:off x="8076568" y="4466127"/>
            <a:ext cx="2551853" cy="1937717"/>
            <a:chOff x="9474890" y="4466127"/>
            <a:chExt cx="2551853" cy="193771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1449E48-1D3F-8EE0-506C-417F304D6011}"/>
                </a:ext>
              </a:extLst>
            </p:cNvPr>
            <p:cNvSpPr txBox="1"/>
            <p:nvPr/>
          </p:nvSpPr>
          <p:spPr>
            <a:xfrm>
              <a:off x="9474890" y="6126845"/>
              <a:ext cx="2551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DREAM ASIC for CLAS12 at JLAB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611D53E-27E4-C1E6-CDD9-EB5B578D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8217" y="4466128"/>
              <a:ext cx="2429616" cy="16744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82AE3C-B7C5-4620-FAE6-54A4D482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5682" y="4466127"/>
              <a:ext cx="1071518" cy="735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73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FED67-DFF7-1C3D-0EC4-9D6ED8DA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7411D8-127C-A537-3163-CC05243A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30F9B-B7A1-0251-D639-36F5D990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CFE59B-D16B-2F35-7032-7F360B62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56CBC923-E20D-55FB-99AD-0CFF10D8E4D7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EE8911-071B-C9C9-FB90-EA7A98A2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6956402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FE-SCA type ASIC: designed for gaseous detectors and semi-conductor detector for high dynamic range.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D5D5D"/>
                </a:solidFill>
              </a:rPr>
              <a:t>	</a:t>
            </a:r>
            <a:r>
              <a:rPr lang="en-US" sz="1600" b="0" i="0" u="sng" dirty="0">
                <a:solidFill>
                  <a:srgbClr val="5D5D5D"/>
                </a:solidFill>
              </a:rPr>
              <a:t>Typical architecture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Multi-channel architecture with, for each channel: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CSA (multi-gain) + Filter (multi peaking time) + Sampling Capacitor Array (analog memory) 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This architecture memorizes for each event (validated by internal or external trigger) the waveform of the output of the filter.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Now replaced by :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CSA (multi-gain) + Filter (multi peaking time) + </a:t>
            </a:r>
            <a:r>
              <a:rPr lang="en-US" sz="1600" strike="sngStrike" kern="0" dirty="0">
                <a:solidFill>
                  <a:srgbClr val="5D5D5D"/>
                </a:solidFill>
              </a:rPr>
              <a:t>Sampling Capacitor Array (analog memory)</a:t>
            </a:r>
            <a:r>
              <a:rPr lang="en-US" sz="1600" kern="0" dirty="0">
                <a:solidFill>
                  <a:srgbClr val="5D5D5D"/>
                </a:solidFill>
              </a:rPr>
              <a:t> ADC + DSP and streaming readout</a:t>
            </a: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7D7151-1945-B523-F141-812B9C78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4"/>
            <a:ext cx="5723403" cy="27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Dynamic range (10 </a:t>
            </a:r>
            <a:r>
              <a:rPr lang="en-US" sz="1600" dirty="0" err="1">
                <a:solidFill>
                  <a:srgbClr val="5F5F5F"/>
                </a:solidFill>
              </a:rPr>
              <a:t>pC</a:t>
            </a:r>
            <a:r>
              <a:rPr lang="en-US" sz="1600" dirty="0">
                <a:solidFill>
                  <a:srgbClr val="5F5F5F"/>
                </a:solidFill>
              </a:rPr>
              <a:t> max)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Peaking time range (50ns-8µs)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Scaling for detectors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External/internal trigger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Dead time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350, TSMC 65)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gaseous detectors and silicon detectors for trackers or TPCs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DD1AEAD-80D8-EE0E-B96E-BBC47AEF0474}"/>
              </a:ext>
            </a:extLst>
          </p:cNvPr>
          <p:cNvGrpSpPr/>
          <p:nvPr/>
        </p:nvGrpSpPr>
        <p:grpSpPr>
          <a:xfrm>
            <a:off x="6519839" y="3993382"/>
            <a:ext cx="1628972" cy="2410958"/>
            <a:chOff x="6182943" y="3993382"/>
            <a:chExt cx="1628972" cy="241095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FBF910C-A7EA-852D-B78D-C70E274D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7074" y="3993382"/>
              <a:ext cx="1059949" cy="9946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940026-E17B-12AF-55D0-B4B5A087CAB2}"/>
                </a:ext>
              </a:extLst>
            </p:cNvPr>
            <p:cNvSpPr txBox="1"/>
            <p:nvPr/>
          </p:nvSpPr>
          <p:spPr>
            <a:xfrm>
              <a:off x="6182943" y="6127341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AFTER ASIC for T2K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DAEDA8A-E654-9F38-FAB3-FE117A5E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106" y="5031450"/>
              <a:ext cx="1430728" cy="1073047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B958B88-B0C9-92FF-7DF5-38E4B36C2AED}"/>
              </a:ext>
            </a:extLst>
          </p:cNvPr>
          <p:cNvGrpSpPr/>
          <p:nvPr/>
        </p:nvGrpSpPr>
        <p:grpSpPr>
          <a:xfrm>
            <a:off x="8076568" y="4466127"/>
            <a:ext cx="2551853" cy="1937717"/>
            <a:chOff x="9474890" y="4466127"/>
            <a:chExt cx="2551853" cy="193771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496C5D-FCA9-FEB1-194F-B861F1F2853D}"/>
                </a:ext>
              </a:extLst>
            </p:cNvPr>
            <p:cNvSpPr txBox="1"/>
            <p:nvPr/>
          </p:nvSpPr>
          <p:spPr>
            <a:xfrm>
              <a:off x="9474890" y="6126845"/>
              <a:ext cx="2551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DREAM ASIC for CLAS12 at JLAB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BD8F3A7-D9B9-F069-1134-45CCC0A1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8217" y="4466128"/>
              <a:ext cx="2429616" cy="16744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35D98DE-AA90-7F59-F43D-C6FFA1237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5682" y="4466127"/>
              <a:ext cx="1071518" cy="735681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8EDA7D9-A611-D0FC-8766-3E37259C9AAC}"/>
              </a:ext>
            </a:extLst>
          </p:cNvPr>
          <p:cNvGrpSpPr/>
          <p:nvPr/>
        </p:nvGrpSpPr>
        <p:grpSpPr>
          <a:xfrm>
            <a:off x="10628421" y="4152475"/>
            <a:ext cx="1480473" cy="2246509"/>
            <a:chOff x="7864097" y="4152475"/>
            <a:chExt cx="1480473" cy="224650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77B3848-1F47-9AB4-9CA9-3946091D4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13842" y="4152475"/>
              <a:ext cx="1430728" cy="906602"/>
            </a:xfrm>
            <a:custGeom>
              <a:avLst/>
              <a:gdLst>
                <a:gd name="connsiteX0" fmla="*/ 0 w 2533644"/>
                <a:gd name="connsiteY0" fmla="*/ 0 h 1629247"/>
                <a:gd name="connsiteX1" fmla="*/ 2533645 w 2533644"/>
                <a:gd name="connsiteY1" fmla="*/ 0 h 1629247"/>
                <a:gd name="connsiteX2" fmla="*/ 2533645 w 2533644"/>
                <a:gd name="connsiteY2" fmla="*/ 1629247 h 1629247"/>
                <a:gd name="connsiteX3" fmla="*/ 0 w 2533644"/>
                <a:gd name="connsiteY3" fmla="*/ 1629247 h 162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44" h="1629247">
                  <a:moveTo>
                    <a:pt x="0" y="0"/>
                  </a:moveTo>
                  <a:lnTo>
                    <a:pt x="2533645" y="0"/>
                  </a:lnTo>
                  <a:lnTo>
                    <a:pt x="2533645" y="1629247"/>
                  </a:lnTo>
                  <a:lnTo>
                    <a:pt x="0" y="1629247"/>
                  </a:lnTo>
                  <a:close/>
                </a:path>
              </a:pathLst>
            </a:cu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8332366-87AA-FC42-366D-3238C4D77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4097" y="5153062"/>
              <a:ext cx="1430728" cy="1007266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8FE44EF-BDC9-B7EB-5BC7-37FEE5AE447B}"/>
                </a:ext>
              </a:extLst>
            </p:cNvPr>
            <p:cNvSpPr txBox="1"/>
            <p:nvPr/>
          </p:nvSpPr>
          <p:spPr>
            <a:xfrm>
              <a:off x="8081711" y="6121985"/>
              <a:ext cx="11941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SALSA for EIC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CE242855-C942-A527-B8A6-8C2316BEA8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" y="3923645"/>
            <a:ext cx="6421954" cy="1481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93426C-BE5A-31D6-D5E2-2534DC9D4666}"/>
              </a:ext>
            </a:extLst>
          </p:cNvPr>
          <p:cNvSpPr/>
          <p:nvPr/>
        </p:nvSpPr>
        <p:spPr>
          <a:xfrm>
            <a:off x="6505060" y="3923645"/>
            <a:ext cx="4123361" cy="247533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7564451-3021-D648-3C25-6D79701C73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35" y="5480901"/>
            <a:ext cx="5544384" cy="8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828C-1FEF-7D60-F9C6-26F3BBAA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8470388-BA59-C6EE-04F3-F8AF476DC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35" y="5480901"/>
            <a:ext cx="5544384" cy="813963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F4D4CD-CE94-2690-F43D-AD393FC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8B8658-D97E-763A-D511-127D708B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831EC-E5D4-98CB-0EEF-5C31492F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11447367-9800-A7DB-D23C-7E1C8C717B32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14A41B-101F-A6CD-5DD3-25DCDC6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6956402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FE-SCA type ASIC: designed for gaseous detectors and semi-conductor detector for high dynamic range.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D5D5D"/>
                </a:solidFill>
              </a:rPr>
              <a:t>	</a:t>
            </a:r>
            <a:r>
              <a:rPr lang="en-US" sz="1600" b="0" i="0" u="sng" dirty="0">
                <a:solidFill>
                  <a:srgbClr val="5D5D5D"/>
                </a:solidFill>
              </a:rPr>
              <a:t>Typical architecture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Multi-channel architecture with, for each channel: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CSA (multi-gain) + Filter (multi peaking time) + Sampling Capacitor Array (analog memory) 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This architecture memorizes for each event (validated by internal or external trigger) the waveform of the output of the filter.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Now replaced by :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CSA (multi-gain) + Filter (multi peaking time) + </a:t>
            </a:r>
            <a:r>
              <a:rPr lang="en-US" sz="1600" strike="sngStrike" kern="0" dirty="0">
                <a:solidFill>
                  <a:srgbClr val="5D5D5D"/>
                </a:solidFill>
              </a:rPr>
              <a:t>Sampling Capacitor Array (analog memory)</a:t>
            </a:r>
            <a:r>
              <a:rPr lang="en-US" sz="1600" kern="0" dirty="0">
                <a:solidFill>
                  <a:srgbClr val="5D5D5D"/>
                </a:solidFill>
              </a:rPr>
              <a:t> ADC + DSP and streaming readout</a:t>
            </a: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D2F8FB-2F69-79CF-2544-BA87D81CD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4"/>
            <a:ext cx="5723403" cy="27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Dynamic range (10 </a:t>
            </a:r>
            <a:r>
              <a:rPr lang="en-US" sz="1600" dirty="0" err="1">
                <a:solidFill>
                  <a:srgbClr val="5F5F5F"/>
                </a:solidFill>
              </a:rPr>
              <a:t>pC</a:t>
            </a:r>
            <a:r>
              <a:rPr lang="en-US" sz="1600" dirty="0">
                <a:solidFill>
                  <a:srgbClr val="5F5F5F"/>
                </a:solidFill>
              </a:rPr>
              <a:t> max)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Peaking time range (50ns-8µs)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Scaling for detectors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External/internal trigger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Dead time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350, TSMC 65)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gaseous detectors and silicon detectors for trackers or TPCs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A5ECA2B-29D5-D61C-0BC1-C4DE0EB79848}"/>
              </a:ext>
            </a:extLst>
          </p:cNvPr>
          <p:cNvGrpSpPr/>
          <p:nvPr/>
        </p:nvGrpSpPr>
        <p:grpSpPr>
          <a:xfrm>
            <a:off x="6519839" y="3993382"/>
            <a:ext cx="1628972" cy="2410958"/>
            <a:chOff x="6182943" y="3993382"/>
            <a:chExt cx="1628972" cy="241095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1064B7E-5277-B2CD-2ACF-A4CE6E01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7074" y="3993382"/>
              <a:ext cx="1059949" cy="99469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010B366-8428-AE7D-5FB0-0CB51D5898D1}"/>
                </a:ext>
              </a:extLst>
            </p:cNvPr>
            <p:cNvSpPr txBox="1"/>
            <p:nvPr/>
          </p:nvSpPr>
          <p:spPr>
            <a:xfrm>
              <a:off x="6182943" y="6127341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AFTER ASIC for T2K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E77404A-7E2E-EA19-6DCA-8DCFDEA81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106" y="5031450"/>
              <a:ext cx="1430728" cy="1073047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38DAF86-C2DD-B67C-7C64-B12F1E9A0627}"/>
              </a:ext>
            </a:extLst>
          </p:cNvPr>
          <p:cNvGrpSpPr/>
          <p:nvPr/>
        </p:nvGrpSpPr>
        <p:grpSpPr>
          <a:xfrm>
            <a:off x="8076568" y="4466127"/>
            <a:ext cx="2551853" cy="1937717"/>
            <a:chOff x="9474890" y="4466127"/>
            <a:chExt cx="2551853" cy="193771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3EFE08A-AFFC-7409-A965-F73FBC95E312}"/>
                </a:ext>
              </a:extLst>
            </p:cNvPr>
            <p:cNvSpPr txBox="1"/>
            <p:nvPr/>
          </p:nvSpPr>
          <p:spPr>
            <a:xfrm>
              <a:off x="9474890" y="6126845"/>
              <a:ext cx="2551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DREAM ASIC for CLAS12 at JLAB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E226FB1-3E57-87EB-3FFE-E7704A1C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8217" y="4466128"/>
              <a:ext cx="2429616" cy="16744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248912D-BFBB-7212-F7F9-64EF73891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5682" y="4466127"/>
              <a:ext cx="1071518" cy="735681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5126CE7-1B1D-16E4-1B4C-DFC9BA3C7FFE}"/>
              </a:ext>
            </a:extLst>
          </p:cNvPr>
          <p:cNvGrpSpPr/>
          <p:nvPr/>
        </p:nvGrpSpPr>
        <p:grpSpPr>
          <a:xfrm>
            <a:off x="10628421" y="4152475"/>
            <a:ext cx="1480473" cy="2246509"/>
            <a:chOff x="7864097" y="4152475"/>
            <a:chExt cx="1480473" cy="224650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6A4550A-8756-05B3-E618-7FCFA8CB0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13842" y="4152475"/>
              <a:ext cx="1430728" cy="906602"/>
            </a:xfrm>
            <a:custGeom>
              <a:avLst/>
              <a:gdLst>
                <a:gd name="connsiteX0" fmla="*/ 0 w 2533644"/>
                <a:gd name="connsiteY0" fmla="*/ 0 h 1629247"/>
                <a:gd name="connsiteX1" fmla="*/ 2533645 w 2533644"/>
                <a:gd name="connsiteY1" fmla="*/ 0 h 1629247"/>
                <a:gd name="connsiteX2" fmla="*/ 2533645 w 2533644"/>
                <a:gd name="connsiteY2" fmla="*/ 1629247 h 1629247"/>
                <a:gd name="connsiteX3" fmla="*/ 0 w 2533644"/>
                <a:gd name="connsiteY3" fmla="*/ 1629247 h 162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44" h="1629247">
                  <a:moveTo>
                    <a:pt x="0" y="0"/>
                  </a:moveTo>
                  <a:lnTo>
                    <a:pt x="2533645" y="0"/>
                  </a:lnTo>
                  <a:lnTo>
                    <a:pt x="2533645" y="1629247"/>
                  </a:lnTo>
                  <a:lnTo>
                    <a:pt x="0" y="1629247"/>
                  </a:lnTo>
                  <a:close/>
                </a:path>
              </a:pathLst>
            </a:cu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F5B6292-0478-DBAE-ACFC-37BD9BB17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4097" y="5153062"/>
              <a:ext cx="1430728" cy="1007266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8F363CC-1425-11F4-58DC-125ECAEEC295}"/>
                </a:ext>
              </a:extLst>
            </p:cNvPr>
            <p:cNvSpPr txBox="1"/>
            <p:nvPr/>
          </p:nvSpPr>
          <p:spPr>
            <a:xfrm>
              <a:off x="8081711" y="6121985"/>
              <a:ext cx="11941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SALSA for EIC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16B71E7-7E3D-ED82-766C-8C86F6C738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" y="3923645"/>
            <a:ext cx="6421954" cy="1481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5AC911C-DD4F-E127-536A-5A52F0816369}"/>
              </a:ext>
            </a:extLst>
          </p:cNvPr>
          <p:cNvSpPr/>
          <p:nvPr/>
        </p:nvSpPr>
        <p:spPr>
          <a:xfrm>
            <a:off x="6505060" y="3923645"/>
            <a:ext cx="4123361" cy="247533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F73F0C-7FE8-3479-A7FD-4C0E956F0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285064" y="3161742"/>
            <a:ext cx="6680229" cy="15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2E01-50DC-9469-21D6-73822800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E303B656-7B35-22D9-4E12-37EBACDC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0" y="3385319"/>
            <a:ext cx="1993900" cy="13843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392BD4-5614-E893-5090-E77DC039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C00AF-A6E2-6692-52D4-89F3F8A9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6CA81-6589-C9CA-A282-2FD3BE96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CA72F59C-8495-07EF-C953-AE524548546A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96FC82-D84D-E5AF-9AE9-CBDE775D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5375939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Monolithic Active Pixel Sensors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D5D5D"/>
                </a:solidFill>
              </a:rPr>
              <a:t>	</a:t>
            </a:r>
            <a:r>
              <a:rPr lang="en-US" sz="1600" b="0" i="0" u="sng" dirty="0">
                <a:solidFill>
                  <a:srgbClr val="5D5D5D"/>
                </a:solidFill>
              </a:rPr>
              <a:t>Typical architecture</a:t>
            </a:r>
          </a:p>
          <a:p>
            <a:pPr marL="476250" lvl="1" indent="0">
              <a:buNone/>
            </a:pPr>
            <a:r>
              <a:rPr lang="en-US" sz="1600" dirty="0">
                <a:solidFill>
                  <a:srgbClr val="5D5D5D"/>
                </a:solidFill>
              </a:rPr>
              <a:t>The ASIC is the detector and the readout. Based on (almost) the same technologies as for visible imaging but readout optimized for particle tracking.</a:t>
            </a:r>
          </a:p>
          <a:p>
            <a:pPr marL="476250" lvl="1" indent="0">
              <a:buNone/>
            </a:pPr>
            <a:r>
              <a:rPr lang="en-US" sz="1600" dirty="0">
                <a:solidFill>
                  <a:srgbClr val="5D5D5D"/>
                </a:solidFill>
              </a:rPr>
              <a:t>High scale matrix (</a:t>
            </a:r>
            <a:r>
              <a:rPr lang="en-US" sz="1600" dirty="0" err="1">
                <a:solidFill>
                  <a:srgbClr val="5D5D5D"/>
                </a:solidFill>
              </a:rPr>
              <a:t>Mpixel</a:t>
            </a:r>
            <a:r>
              <a:rPr lang="en-US" sz="1600" dirty="0">
                <a:solidFill>
                  <a:srgbClr val="5D5D5D"/>
                </a:solidFill>
              </a:rPr>
              <a:t>) with single conversion stages and digital output</a:t>
            </a:r>
          </a:p>
          <a:p>
            <a:pPr marL="476250" lvl="1" indent="0">
              <a:buNone/>
            </a:pPr>
            <a:r>
              <a:rPr lang="en-US" sz="1600" kern="0" dirty="0">
                <a:solidFill>
                  <a:srgbClr val="5D5D5D"/>
                </a:solidFill>
              </a:rPr>
              <a:t>Source follower or Charge (filtering) preamplifier + Discriminator</a:t>
            </a: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marL="476250" lvl="1" indent="0">
              <a:buNone/>
            </a:pPr>
            <a:endParaRPr lang="en-US" sz="1600" kern="0" dirty="0">
              <a:solidFill>
                <a:srgbClr val="5D5D5D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27E943-600E-B503-7730-3D98FAFC2ABB}"/>
              </a:ext>
            </a:extLst>
          </p:cNvPr>
          <p:cNvSpPr txBox="1"/>
          <p:nvPr/>
        </p:nvSpPr>
        <p:spPr>
          <a:xfrm>
            <a:off x="9626600" y="5805121"/>
            <a:ext cx="253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Participation to </a:t>
            </a:r>
            <a:r>
              <a:rPr lang="en-US" sz="1200" b="1" noProof="0" dirty="0"/>
              <a:t>ALPIDE</a:t>
            </a:r>
            <a:r>
              <a:rPr lang="en-US" sz="1200" noProof="0" dirty="0"/>
              <a:t> chip with CERN for the Muon Forward Tracker in ALICE experiment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9CD88C-D419-0553-91D8-B1FDD267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646" y="984323"/>
            <a:ext cx="6258854" cy="27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Size of the pixel from 30 x 30 µm</a:t>
            </a:r>
            <a:r>
              <a:rPr lang="en-US" sz="1600" baseline="30000" dirty="0">
                <a:solidFill>
                  <a:srgbClr val="5F5F5F"/>
                </a:solidFill>
              </a:rPr>
              <a:t>2</a:t>
            </a:r>
            <a:r>
              <a:rPr lang="en-US" sz="1600" dirty="0">
                <a:solidFill>
                  <a:srgbClr val="5F5F5F"/>
                </a:solidFill>
              </a:rPr>
              <a:t> to 1 mm</a:t>
            </a:r>
            <a:r>
              <a:rPr lang="en-US" sz="1600" baseline="30000" dirty="0">
                <a:solidFill>
                  <a:srgbClr val="5F5F5F"/>
                </a:solidFill>
              </a:rPr>
              <a:t>2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 node (AMS350, TJ180, LF150)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 option: </a:t>
            </a:r>
            <a:r>
              <a:rPr lang="en-US" sz="1600" dirty="0" err="1">
                <a:solidFill>
                  <a:srgbClr val="5F5F5F"/>
                </a:solidFill>
              </a:rPr>
              <a:t>Hres</a:t>
            </a:r>
            <a:r>
              <a:rPr lang="en-US" sz="1600" dirty="0">
                <a:solidFill>
                  <a:srgbClr val="5F5F5F"/>
                </a:solidFill>
              </a:rPr>
              <a:t>, HV, gain layer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Event buffers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In-pixel or column discrimination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350, TSMC 65)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Trackers, timing. Us today: LHCB and Cactus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18764D1-B93B-F07B-38FE-135D2FD40D73}"/>
              </a:ext>
            </a:extLst>
          </p:cNvPr>
          <p:cNvSpPr txBox="1"/>
          <p:nvPr/>
        </p:nvSpPr>
        <p:spPr>
          <a:xfrm>
            <a:off x="3902527" y="5732805"/>
            <a:ext cx="60651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200" b="1" kern="0" dirty="0">
                <a:solidFill>
                  <a:srgbClr val="5D5D5D"/>
                </a:solidFill>
              </a:rPr>
              <a:t>CACTUS</a:t>
            </a:r>
            <a:r>
              <a:rPr lang="en-US" sz="1200" kern="0" dirty="0">
                <a:solidFill>
                  <a:srgbClr val="5D5D5D"/>
                </a:solidFill>
              </a:rPr>
              <a:t>, HV MAPS for timing LF 150nm, 50 </a:t>
            </a:r>
            <a:r>
              <a:rPr lang="en-US" sz="1200" kern="0" dirty="0" err="1">
                <a:solidFill>
                  <a:srgbClr val="5D5D5D"/>
                </a:solidFill>
              </a:rPr>
              <a:t>ps</a:t>
            </a:r>
            <a:r>
              <a:rPr lang="en-US" sz="1200" kern="0" dirty="0">
                <a:solidFill>
                  <a:srgbClr val="5D5D5D"/>
                </a:solidFill>
              </a:rPr>
              <a:t> rms  (</a:t>
            </a:r>
            <a:r>
              <a:rPr lang="en-US" sz="1200" b="1" kern="0" dirty="0">
                <a:solidFill>
                  <a:srgbClr val="5D5D5D"/>
                </a:solidFill>
              </a:rPr>
              <a:t>FEE 2018, </a:t>
            </a:r>
            <a:r>
              <a:rPr lang="en-US" sz="1200" b="1" kern="0" dirty="0" err="1">
                <a:solidFill>
                  <a:srgbClr val="5D5D5D"/>
                </a:solidFill>
              </a:rPr>
              <a:t>Degerli</a:t>
            </a:r>
            <a:r>
              <a:rPr lang="en-US" sz="1200" kern="0" dirty="0">
                <a:solidFill>
                  <a:srgbClr val="5D5D5D"/>
                </a:solidFill>
              </a:rPr>
              <a:t>)</a:t>
            </a: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1" name="Rectangle à coins arrondis 37">
            <a:extLst>
              <a:ext uri="{FF2B5EF4-FFF2-40B4-BE49-F238E27FC236}">
                <a16:creationId xmlns:a16="http://schemas.microsoft.com/office/drawing/2014/main" id="{BDDF4EF6-EC78-70E6-4532-62498CF426D2}"/>
              </a:ext>
            </a:extLst>
          </p:cNvPr>
          <p:cNvSpPr/>
          <p:nvPr/>
        </p:nvSpPr>
        <p:spPr>
          <a:xfrm>
            <a:off x="9626600" y="4822620"/>
            <a:ext cx="1828800" cy="9838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IRFU Designs</a:t>
            </a:r>
          </a:p>
          <a:p>
            <a:pPr algn="ctr"/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Analog DAC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Readout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Power On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Monitoring ADC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30AD5AF-48E0-AECB-31CD-DC5C529EE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04" y="3933046"/>
            <a:ext cx="2675020" cy="17526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805AA28-A960-2073-A046-BB9327FD49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4062262"/>
            <a:ext cx="2290700" cy="1513460"/>
          </a:xfrm>
          <a:prstGeom prst="rect">
            <a:avLst/>
          </a:prstGeom>
        </p:spPr>
      </p:pic>
      <p:pic>
        <p:nvPicPr>
          <p:cNvPr id="1026" name="Picture 2" descr="Main parts of a monolithic active pixel sensor in a section view of one...  | Download Scientific Diagram">
            <a:extLst>
              <a:ext uri="{FF2B5EF4-FFF2-40B4-BE49-F238E27FC236}">
                <a16:creationId xmlns:a16="http://schemas.microsoft.com/office/drawing/2014/main" id="{BD2E1428-C53C-C869-712C-A7FE799D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09" y="3473414"/>
            <a:ext cx="38481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C283481-CBA0-54BC-A00F-CE1C2E478E95}"/>
              </a:ext>
            </a:extLst>
          </p:cNvPr>
          <p:cNvCxnSpPr>
            <a:cxnSpLocks/>
          </p:cNvCxnSpPr>
          <p:nvPr/>
        </p:nvCxnSpPr>
        <p:spPr>
          <a:xfrm>
            <a:off x="9549659" y="3567793"/>
            <a:ext cx="0" cy="3045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A11143F-AC0D-95BD-36C0-0A01D606E119}"/>
              </a:ext>
            </a:extLst>
          </p:cNvPr>
          <p:cNvCxnSpPr>
            <a:cxnSpLocks/>
          </p:cNvCxnSpPr>
          <p:nvPr/>
        </p:nvCxnSpPr>
        <p:spPr>
          <a:xfrm>
            <a:off x="4385664" y="3721189"/>
            <a:ext cx="0" cy="227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3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7E182-CA8A-D53B-1FD0-F7623077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BB8793-CB88-4347-CD73-95AB51B3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699A7A-7854-0DCB-FB7B-B80868C3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B3CF3-F02C-7735-BC3D-81A6981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16</a:t>
            </a:fld>
            <a:endParaRPr lang="en-US" dirty="0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5A1A8E76-BD16-7155-B867-0360E4CB85B7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947D92-3EAC-11C0-D90A-ED7303A4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7104760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And many other chips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D5D5D"/>
                </a:solidFill>
              </a:rPr>
              <a:t>	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65BC4B07-7836-C041-415B-3A7C674040E9}"/>
              </a:ext>
            </a:extLst>
          </p:cNvPr>
          <p:cNvGrpSpPr/>
          <p:nvPr/>
        </p:nvGrpSpPr>
        <p:grpSpPr>
          <a:xfrm>
            <a:off x="302212" y="1271136"/>
            <a:ext cx="4808334" cy="2567095"/>
            <a:chOff x="147388" y="1287469"/>
            <a:chExt cx="4808334" cy="2567095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7BA0769-43D4-5921-B302-9FA005F71543}"/>
                </a:ext>
              </a:extLst>
            </p:cNvPr>
            <p:cNvSpPr txBox="1"/>
            <p:nvPr/>
          </p:nvSpPr>
          <p:spPr>
            <a:xfrm>
              <a:off x="147388" y="1287469"/>
              <a:ext cx="437431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1200" b="1" kern="0" dirty="0">
                  <a:solidFill>
                    <a:srgbClr val="5D5D5D"/>
                  </a:solidFill>
                </a:rPr>
                <a:t>CATIA</a:t>
              </a:r>
              <a:r>
                <a:rPr lang="en-US" sz="1200" kern="0" dirty="0">
                  <a:solidFill>
                    <a:srgbClr val="5D5D5D"/>
                  </a:solidFill>
                </a:rPr>
                <a:t> for CMS BCAL </a:t>
              </a:r>
            </a:p>
            <a:p>
              <a:pPr lvl="1">
                <a:lnSpc>
                  <a:spcPct val="90000"/>
                </a:lnSpc>
              </a:pPr>
              <a:r>
                <a:rPr lang="en-US" sz="1200" kern="0" dirty="0">
                  <a:solidFill>
                    <a:srgbClr val="5D5D5D"/>
                  </a:solidFill>
                </a:rPr>
                <a:t>TSMC 130nm, 80K produced and almost tested for HLLHC (</a:t>
              </a:r>
              <a:r>
                <a:rPr lang="en-US" sz="1200" b="1" kern="0" dirty="0">
                  <a:solidFill>
                    <a:srgbClr val="5D5D5D"/>
                  </a:solidFill>
                </a:rPr>
                <a:t>FEE 2023, Guilloux</a:t>
              </a:r>
              <a:r>
                <a:rPr lang="en-US" sz="1200" kern="0" dirty="0">
                  <a:solidFill>
                    <a:srgbClr val="5D5D5D"/>
                  </a:solidFill>
                </a:rPr>
                <a:t>)</a:t>
              </a:r>
              <a:endParaRPr lang="en-US" sz="1200" dirty="0">
                <a:solidFill>
                  <a:srgbClr val="5F5F5F"/>
                </a:solidFill>
              </a:endParaRPr>
            </a:p>
          </p:txBody>
        </p:sp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3502B94C-79AF-A1DA-ECEF-1CE5CD0B1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79" y="1854110"/>
              <a:ext cx="1809275" cy="1980844"/>
            </a:xfrm>
            <a:prstGeom prst="rect">
              <a:avLst/>
            </a:prstGeom>
          </p:spPr>
        </p:pic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534294A1-5FE0-4160-1134-6BE52B1C9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322" y="1845142"/>
              <a:ext cx="2438400" cy="2009422"/>
            </a:xfrm>
            <a:prstGeom prst="rect">
              <a:avLst/>
            </a:prstGeom>
          </p:spPr>
        </p:pic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0948FB6E-491F-F38E-8356-51B1AD0B744D}"/>
              </a:ext>
            </a:extLst>
          </p:cNvPr>
          <p:cNvGrpSpPr/>
          <p:nvPr/>
        </p:nvGrpSpPr>
        <p:grpSpPr>
          <a:xfrm>
            <a:off x="5685391" y="4207508"/>
            <a:ext cx="5395840" cy="2091797"/>
            <a:chOff x="5522847" y="3834954"/>
            <a:chExt cx="5395840" cy="2091797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06C6CD9B-D3C9-94A1-BACD-872DB1245BBD}"/>
                </a:ext>
              </a:extLst>
            </p:cNvPr>
            <p:cNvSpPr txBox="1"/>
            <p:nvPr/>
          </p:nvSpPr>
          <p:spPr>
            <a:xfrm>
              <a:off x="5522847" y="3834954"/>
              <a:ext cx="437431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1200" b="1" kern="0" dirty="0">
                  <a:solidFill>
                    <a:srgbClr val="5D5D5D"/>
                  </a:solidFill>
                </a:rPr>
                <a:t>SAMPIC </a:t>
              </a:r>
              <a:r>
                <a:rPr lang="en-US" sz="1200" kern="0" dirty="0">
                  <a:solidFill>
                    <a:srgbClr val="5D5D5D"/>
                  </a:solidFill>
                </a:rPr>
                <a:t>16-channel TDC</a:t>
              </a:r>
            </a:p>
            <a:p>
              <a:pPr lvl="1">
                <a:lnSpc>
                  <a:spcPct val="90000"/>
                </a:lnSpc>
              </a:pPr>
              <a:r>
                <a:rPr lang="en-US" sz="1200" kern="0" dirty="0">
                  <a:solidFill>
                    <a:srgbClr val="5D5D5D"/>
                  </a:solidFill>
                </a:rPr>
                <a:t>AMS 180nm, 5ps waveform </a:t>
              </a:r>
              <a:r>
                <a:rPr lang="en-US" sz="1200" kern="0" dirty="0" err="1">
                  <a:solidFill>
                    <a:srgbClr val="5D5D5D"/>
                  </a:solidFill>
                </a:rPr>
                <a:t>tdc</a:t>
              </a:r>
              <a:r>
                <a:rPr lang="en-US" sz="1200" kern="0" dirty="0">
                  <a:solidFill>
                    <a:srgbClr val="5D5D5D"/>
                  </a:solidFill>
                </a:rPr>
                <a:t> (</a:t>
              </a:r>
              <a:r>
                <a:rPr lang="en-US" sz="1200" b="1" kern="0" dirty="0">
                  <a:solidFill>
                    <a:srgbClr val="5D5D5D"/>
                  </a:solidFill>
                </a:rPr>
                <a:t>FEE 2014, </a:t>
              </a:r>
              <a:r>
                <a:rPr lang="en-US" sz="1200" b="1" kern="0" dirty="0" err="1">
                  <a:solidFill>
                    <a:srgbClr val="5D5D5D"/>
                  </a:solidFill>
                </a:rPr>
                <a:t>Gevin</a:t>
              </a:r>
              <a:r>
                <a:rPr lang="en-US" sz="1200" kern="0" dirty="0">
                  <a:solidFill>
                    <a:srgbClr val="5D5D5D"/>
                  </a:solidFill>
                </a:rPr>
                <a:t>)</a:t>
              </a:r>
              <a:endParaRPr lang="en-US" sz="1200" dirty="0">
                <a:solidFill>
                  <a:srgbClr val="5F5F5F"/>
                </a:solidFill>
              </a:endParaRPr>
            </a:p>
          </p:txBody>
        </p:sp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8FE8233F-3C0A-E0D2-FB50-94BD3B981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913" y="4259686"/>
              <a:ext cx="838200" cy="166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0B7FD276-A00B-A0FF-C9A3-DBBCE8208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7887" y="4381932"/>
              <a:ext cx="3860800" cy="1333500"/>
            </a:xfrm>
            <a:prstGeom prst="rect">
              <a:avLst/>
            </a:prstGeom>
          </p:spPr>
        </p:pic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641BA623-A4EE-A68F-A0D2-6AFE3FD0BE0E}"/>
              </a:ext>
            </a:extLst>
          </p:cNvPr>
          <p:cNvGrpSpPr/>
          <p:nvPr/>
        </p:nvGrpSpPr>
        <p:grpSpPr>
          <a:xfrm>
            <a:off x="5581696" y="1271145"/>
            <a:ext cx="5696305" cy="2576509"/>
            <a:chOff x="5841216" y="1112791"/>
            <a:chExt cx="5696305" cy="2576509"/>
          </a:xfrm>
        </p:grpSpPr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E67289AA-83AE-E968-9577-ABF4D15DDD45}"/>
                </a:ext>
              </a:extLst>
            </p:cNvPr>
            <p:cNvSpPr txBox="1"/>
            <p:nvPr/>
          </p:nvSpPr>
          <p:spPr>
            <a:xfrm>
              <a:off x="6366013" y="1112791"/>
              <a:ext cx="437431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1200" kern="0" dirty="0">
                  <a:solidFill>
                    <a:srgbClr val="5D5D5D"/>
                  </a:solidFill>
                </a:rPr>
                <a:t>TOA and </a:t>
              </a:r>
              <a:r>
                <a:rPr lang="en-US" sz="1200" kern="0" dirty="0" err="1">
                  <a:solidFill>
                    <a:srgbClr val="5D5D5D"/>
                  </a:solidFill>
                </a:rPr>
                <a:t>ToT</a:t>
              </a:r>
              <a:r>
                <a:rPr lang="en-US" sz="1200" kern="0" dirty="0">
                  <a:solidFill>
                    <a:srgbClr val="5D5D5D"/>
                  </a:solidFill>
                </a:rPr>
                <a:t> of </a:t>
              </a:r>
              <a:r>
                <a:rPr lang="en-US" sz="1200" b="1" kern="0" dirty="0">
                  <a:solidFill>
                    <a:srgbClr val="5D5D5D"/>
                  </a:solidFill>
                </a:rPr>
                <a:t>HGCROC</a:t>
              </a:r>
              <a:r>
                <a:rPr lang="en-US" sz="1200" kern="0" dirty="0">
                  <a:solidFill>
                    <a:srgbClr val="5D5D5D"/>
                  </a:solidFill>
                </a:rPr>
                <a:t> </a:t>
              </a:r>
            </a:p>
            <a:p>
              <a:pPr lvl="1">
                <a:lnSpc>
                  <a:spcPct val="90000"/>
                </a:lnSpc>
              </a:pPr>
              <a:r>
                <a:rPr lang="en-US" sz="1200" kern="0" dirty="0">
                  <a:solidFill>
                    <a:srgbClr val="5D5D5D"/>
                  </a:solidFill>
                </a:rPr>
                <a:t>TSMC 130nm, 100K produced and almost tested for HLLHC (</a:t>
              </a:r>
              <a:r>
                <a:rPr lang="en-US" sz="1200" b="1" kern="0" dirty="0">
                  <a:solidFill>
                    <a:srgbClr val="5D5D5D"/>
                  </a:solidFill>
                </a:rPr>
                <a:t>FEE 2023, </a:t>
              </a:r>
              <a:r>
                <a:rPr lang="en-US" sz="1200" b="1" kern="0" dirty="0" err="1">
                  <a:solidFill>
                    <a:srgbClr val="5D5D5D"/>
                  </a:solidFill>
                </a:rPr>
                <a:t>Bouyjou</a:t>
              </a:r>
              <a:r>
                <a:rPr lang="en-US" sz="1200" kern="0" dirty="0">
                  <a:solidFill>
                    <a:srgbClr val="5D5D5D"/>
                  </a:solidFill>
                </a:rPr>
                <a:t>)</a:t>
              </a:r>
              <a:endParaRPr lang="en-US" sz="1200" dirty="0">
                <a:solidFill>
                  <a:srgbClr val="5F5F5F"/>
                </a:solidFill>
              </a:endParaRPr>
            </a:p>
          </p:txBody>
        </p:sp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4AB62BCD-8FCE-B90B-657D-49A1451F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1216" y="2292300"/>
              <a:ext cx="4876800" cy="1397000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EC82F7EF-DF78-B091-3D18-2D80E1684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346104" y="2448883"/>
              <a:ext cx="1625933" cy="756900"/>
            </a:xfrm>
            <a:prstGeom prst="rect">
              <a:avLst/>
            </a:prstGeom>
          </p:spPr>
        </p:pic>
      </p:grpSp>
      <p:sp>
        <p:nvSpPr>
          <p:cNvPr id="106" name="ZoneTexte 105">
            <a:extLst>
              <a:ext uri="{FF2B5EF4-FFF2-40B4-BE49-F238E27FC236}">
                <a16:creationId xmlns:a16="http://schemas.microsoft.com/office/drawing/2014/main" id="{66FC7FDF-9229-C31E-CA51-D96EEF88DCB8}"/>
              </a:ext>
            </a:extLst>
          </p:cNvPr>
          <p:cNvSpPr txBox="1"/>
          <p:nvPr/>
        </p:nvSpPr>
        <p:spPr>
          <a:xfrm>
            <a:off x="147387" y="4207508"/>
            <a:ext cx="47418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200" b="1" kern="0" dirty="0">
                <a:solidFill>
                  <a:srgbClr val="5D5D5D"/>
                </a:solidFill>
              </a:rPr>
              <a:t>LF-MONOPIX proto </a:t>
            </a:r>
            <a:r>
              <a:rPr lang="en-US" sz="1200" kern="0" dirty="0">
                <a:solidFill>
                  <a:srgbClr val="5D5D5D"/>
                </a:solidFill>
              </a:rPr>
              <a:t>for ATLAS, MAPS for tracking LF150nm,   (</a:t>
            </a:r>
            <a:r>
              <a:rPr lang="en-US" sz="1200" b="1" kern="0" dirty="0">
                <a:solidFill>
                  <a:srgbClr val="5D5D5D"/>
                </a:solidFill>
              </a:rPr>
              <a:t>FEE 2018, </a:t>
            </a:r>
            <a:r>
              <a:rPr lang="fr-FR" sz="1200" b="1" dirty="0" err="1">
                <a:solidFill>
                  <a:srgbClr val="5D5D5D"/>
                </a:solidFill>
              </a:rPr>
              <a:t>Hemperek</a:t>
            </a:r>
            <a:r>
              <a:rPr lang="en-US" sz="1200" kern="0" dirty="0">
                <a:solidFill>
                  <a:srgbClr val="5D5D5D"/>
                </a:solidFill>
              </a:rPr>
              <a:t>)</a:t>
            </a:r>
            <a:endParaRPr lang="en-US" sz="1200" dirty="0">
              <a:solidFill>
                <a:srgbClr val="5F5F5F"/>
              </a:solidFill>
            </a:endParaRPr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7E47E1E4-58C7-F56B-55C5-C0E33B19B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3" y="4696273"/>
            <a:ext cx="4584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4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2122-10F7-F0F9-D06F-FB0AB4AE4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238E3E-C3FD-18F3-CCF2-1B231FCC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036"/>
            <a:ext cx="12192000" cy="979553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57A212-81C1-184A-2319-4E8C494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FD892B-EA66-FCC6-9AD9-2A3FC802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6284C-5364-F159-34E7-A0D6C662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17</a:t>
            </a:fld>
            <a:endParaRPr lang="en-US" dirty="0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05B49CA3-446D-2459-6536-1251EC4F9AB8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Today at </a:t>
            </a:r>
            <a:r>
              <a:rPr lang="en-US" sz="2400" spc="3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Saclay</a:t>
            </a:r>
            <a:endParaRPr lang="en-US" sz="2400" spc="3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11AC49-ECDB-E0B8-81B8-673A36C34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40" y="2030327"/>
            <a:ext cx="9089419" cy="27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</a:rPr>
              <a:t>Design of the SALSA2 chip for </a:t>
            </a:r>
            <a:r>
              <a:rPr lang="en-US" sz="2000" kern="0" dirty="0" err="1">
                <a:solidFill>
                  <a:schemeClr val="bg1"/>
                </a:solidFill>
              </a:rPr>
              <a:t>ePiC</a:t>
            </a:r>
            <a:r>
              <a:rPr lang="en-US" sz="2000" kern="0" dirty="0">
                <a:solidFill>
                  <a:schemeClr val="bg1"/>
                </a:solidFill>
              </a:rPr>
              <a:t> MPGD detectors for the Electron Ion Collider (TSMC65) : talk on Tuesday</a:t>
            </a:r>
          </a:p>
          <a:p>
            <a:pPr lvl="1">
              <a:lnSpc>
                <a:spcPct val="90000"/>
              </a:lnSpc>
            </a:pPr>
            <a:endParaRPr lang="en-US" sz="2000" kern="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</a:rPr>
              <a:t>Design of the RADPIX maps for LHCB tracker (LF150)</a:t>
            </a:r>
          </a:p>
          <a:p>
            <a:pPr lvl="1">
              <a:lnSpc>
                <a:spcPct val="90000"/>
              </a:lnSpc>
            </a:pPr>
            <a:endParaRPr lang="en-US" sz="2000" kern="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</a:rPr>
              <a:t>Design of the CESAR ASIC for </a:t>
            </a:r>
            <a:r>
              <a:rPr lang="en-US" sz="2000" kern="0" dirty="0" err="1">
                <a:solidFill>
                  <a:schemeClr val="bg1"/>
                </a:solidFill>
              </a:rPr>
              <a:t>spectro</a:t>
            </a:r>
            <a:r>
              <a:rPr lang="en-US" sz="2000" kern="0" dirty="0">
                <a:solidFill>
                  <a:schemeClr val="bg1"/>
                </a:solidFill>
              </a:rPr>
              <a:t> imaging modules with </a:t>
            </a:r>
            <a:r>
              <a:rPr lang="en-US" sz="2000" kern="0" dirty="0" err="1">
                <a:solidFill>
                  <a:schemeClr val="bg1"/>
                </a:solidFill>
              </a:rPr>
              <a:t>CdTe</a:t>
            </a:r>
            <a:r>
              <a:rPr lang="en-US" sz="2000" kern="0" dirty="0">
                <a:solidFill>
                  <a:schemeClr val="bg1"/>
                </a:solidFill>
              </a:rPr>
              <a:t> detectors (XFAB180) : talk on Friday</a:t>
            </a:r>
          </a:p>
          <a:p>
            <a:pPr lvl="1">
              <a:lnSpc>
                <a:spcPct val="90000"/>
              </a:lnSpc>
            </a:pPr>
            <a:endParaRPr lang="en-US" sz="2000" kern="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</a:rPr>
              <a:t>Design of the </a:t>
            </a:r>
            <a:r>
              <a:rPr lang="en-US" sz="2000" kern="0" dirty="0" err="1">
                <a:solidFill>
                  <a:schemeClr val="bg1"/>
                </a:solidFill>
              </a:rPr>
              <a:t>tdc</a:t>
            </a:r>
            <a:r>
              <a:rPr lang="en-US" sz="2000" kern="0" dirty="0">
                <a:solidFill>
                  <a:schemeClr val="bg1"/>
                </a:solidFill>
              </a:rPr>
              <a:t> of EICROC for AC-LGAD detectors for </a:t>
            </a:r>
            <a:r>
              <a:rPr lang="en-US" sz="2000" kern="0" dirty="0" err="1">
                <a:solidFill>
                  <a:schemeClr val="bg1"/>
                </a:solidFill>
              </a:rPr>
              <a:t>ePIC</a:t>
            </a:r>
            <a:r>
              <a:rPr lang="en-US" sz="2000" kern="0" dirty="0">
                <a:solidFill>
                  <a:schemeClr val="bg1"/>
                </a:solidFill>
              </a:rPr>
              <a:t> (TSMC130)</a:t>
            </a:r>
          </a:p>
          <a:p>
            <a:pPr lvl="1">
              <a:lnSpc>
                <a:spcPct val="90000"/>
              </a:lnSpc>
            </a:pPr>
            <a:endParaRPr lang="en-US" sz="2000" kern="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</a:rPr>
              <a:t>Design of CRASICs (AMS350) for space applications </a:t>
            </a:r>
          </a:p>
          <a:p>
            <a:pPr lvl="1">
              <a:lnSpc>
                <a:spcPct val="90000"/>
              </a:lnSpc>
            </a:pPr>
            <a:endParaRPr lang="en-US" sz="2000" kern="0" dirty="0">
              <a:solidFill>
                <a:schemeClr val="bg1"/>
              </a:solidFill>
            </a:endParaRP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Microelectronics Lab at </a:t>
            </a:r>
            <a:r>
              <a:rPr lang="en-US" noProof="0" dirty="0" err="1"/>
              <a:t>Saclay</a:t>
            </a:r>
            <a:endParaRPr lang="en-US" noProof="0" dirty="0"/>
          </a:p>
          <a:p>
            <a:pPr lvl="1"/>
            <a:r>
              <a:rPr lang="en-US" dirty="0"/>
              <a:t>Fields of application, t</a:t>
            </a:r>
            <a:r>
              <a:rPr lang="en-US" noProof="0" dirty="0" err="1"/>
              <a:t>echnical</a:t>
            </a:r>
            <a:r>
              <a:rPr lang="en-US" noProof="0" dirty="0"/>
              <a:t> and human resources</a:t>
            </a:r>
          </a:p>
          <a:p>
            <a:r>
              <a:rPr lang="en-US" dirty="0"/>
              <a:t>Domain of expertise</a:t>
            </a:r>
          </a:p>
          <a:p>
            <a:pPr lvl="1"/>
            <a:r>
              <a:rPr lang="en-US" dirty="0"/>
              <a:t>Muti-channel for particle detectors, radiation hard, low noise…</a:t>
            </a:r>
          </a:p>
          <a:p>
            <a:r>
              <a:rPr lang="en-US" dirty="0"/>
              <a:t>Families of ASICs</a:t>
            </a:r>
          </a:p>
          <a:p>
            <a:pPr lvl="1"/>
            <a:r>
              <a:rPr lang="en-US" dirty="0"/>
              <a:t>Preamp-shaper, TDC, CRASICs, MAPS…</a:t>
            </a:r>
          </a:p>
          <a:p>
            <a:pPr lvl="1"/>
            <a:endParaRPr lang="en-US" noProof="0" dirty="0"/>
          </a:p>
          <a:p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646E4-AC2D-2AE6-38D5-1C39CE6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2057951-E208-F571-06AD-FD595063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23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E0A0-07AC-2DF1-2240-E81D28C0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F1BF710F-CE97-EDC1-E4B6-F31B9AC012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1F877FA-4364-7EE7-20E3-F32DE8168777}"/>
              </a:ext>
            </a:extLst>
          </p:cNvPr>
          <p:cNvSpPr/>
          <p:nvPr/>
        </p:nvSpPr>
        <p:spPr>
          <a:xfrm>
            <a:off x="0" y="13587"/>
            <a:ext cx="12191999" cy="6840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5" name="Rectangle à coins arrondis 28">
            <a:extLst>
              <a:ext uri="{FF2B5EF4-FFF2-40B4-BE49-F238E27FC236}">
                <a16:creationId xmlns:a16="http://schemas.microsoft.com/office/drawing/2014/main" id="{BBCE6031-EE2E-74D5-4171-E20A8029C973}"/>
              </a:ext>
            </a:extLst>
          </p:cNvPr>
          <p:cNvSpPr/>
          <p:nvPr/>
        </p:nvSpPr>
        <p:spPr bwMode="auto">
          <a:xfrm>
            <a:off x="83127" y="2861773"/>
            <a:ext cx="6518278" cy="347746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noProof="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0" dirty="0">
              <a:solidFill>
                <a:prstClr val="black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itchFamily="18" charset="0"/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Technical</a:t>
            </a:r>
            <a:r>
              <a:rPr lang="en-US" sz="2400" noProof="0" dirty="0">
                <a:solidFill>
                  <a:prstClr val="black"/>
                </a:solidFill>
                <a:latin typeface="Times New Roman" pitchFamily="18" charset="0"/>
              </a:rPr>
              <a:t> divisions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E38E4-08C8-F7B3-CD2B-835050D0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337AE11-E6DA-CE3C-E389-B703C2C5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DAA3B1-7F3A-1114-4FD7-DE303A4B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E4912F1-3CE2-8D41-31BC-0DC67AAAF0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52" name="Text Box 37">
            <a:extLst>
              <a:ext uri="{FF2B5EF4-FFF2-40B4-BE49-F238E27FC236}">
                <a16:creationId xmlns:a16="http://schemas.microsoft.com/office/drawing/2014/main" id="{23EFA2C7-F94A-A9BE-8B94-EB03603FC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73" y="1135306"/>
            <a:ext cx="3491781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noProof="0" dirty="0">
                <a:latin typeface="Arial"/>
              </a:rPr>
              <a:t>Biology, </a:t>
            </a:r>
            <a:r>
              <a:rPr lang="en-US" sz="1200" noProof="0" dirty="0" err="1">
                <a:latin typeface="Arial"/>
              </a:rPr>
              <a:t>Chemistery</a:t>
            </a:r>
            <a:r>
              <a:rPr lang="en-US" sz="1200" noProof="0" dirty="0">
                <a:latin typeface="Arial"/>
              </a:rPr>
              <a:t>, Energy, health, </a:t>
            </a:r>
            <a:r>
              <a:rPr lang="en-US" sz="1200" b="1" noProof="0" dirty="0">
                <a:latin typeface="Arial"/>
              </a:rPr>
              <a:t>physics</a:t>
            </a:r>
            <a:r>
              <a:rPr lang="en-US" sz="1200" noProof="0" dirty="0">
                <a:latin typeface="Arial"/>
              </a:rPr>
              <a:t>, nano sciences, Instruments and technology, climate and environment. (6000)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3ADD9CF-4398-E319-7FA7-B7AE1E8696B2}"/>
              </a:ext>
            </a:extLst>
          </p:cNvPr>
          <p:cNvSpPr txBox="1"/>
          <p:nvPr/>
        </p:nvSpPr>
        <p:spPr>
          <a:xfrm>
            <a:off x="3110425" y="3160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noProof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3C8D08-3E77-4F47-548D-3935C60FB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906" y="1230567"/>
            <a:ext cx="3624318" cy="477820"/>
          </a:xfrm>
          <a:prstGeom prst="rect">
            <a:avLst/>
          </a:prstGeom>
          <a:solidFill>
            <a:schemeClr val="hlink">
              <a:alpha val="58823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Fundamental research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459F5E-05FB-F848-9FF9-18BE005B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413" y="1913166"/>
            <a:ext cx="1214155" cy="444416"/>
          </a:xfrm>
          <a:prstGeom prst="rect">
            <a:avLst/>
          </a:prstGeom>
          <a:solidFill>
            <a:schemeClr val="hlink">
              <a:alpha val="58823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IRFU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B4A93E-CAE5-6485-67B5-04374337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970" y="3076491"/>
            <a:ext cx="762477" cy="42553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DIS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BFF9AD-E442-1C24-75AC-F5D44861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790" y="3076491"/>
            <a:ext cx="975972" cy="42553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DACM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95F997-5F85-9DE5-D0DE-EF111974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611" y="3076491"/>
            <a:ext cx="975972" cy="425535"/>
          </a:xfrm>
          <a:prstGeom prst="rect">
            <a:avLst/>
          </a:prstGeom>
          <a:solidFill>
            <a:schemeClr val="hlink">
              <a:alpha val="58823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DEDIP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704391-9C31-F36E-9551-59B510521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952" y="3076491"/>
            <a:ext cx="975972" cy="42553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 err="1">
                <a:solidFill>
                  <a:prstClr val="black"/>
                </a:solidFill>
                <a:latin typeface="Arial"/>
              </a:rPr>
              <a:t>DPhP</a:t>
            </a:r>
            <a:endParaRPr lang="en-US" b="1" noProof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B3D740-4499-6F26-D210-3BD5BD8F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773" y="3076491"/>
            <a:ext cx="975972" cy="4255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 err="1">
                <a:solidFill>
                  <a:prstClr val="black"/>
                </a:solidFill>
                <a:latin typeface="Arial"/>
              </a:rPr>
              <a:t>DPhN</a:t>
            </a:r>
            <a:endParaRPr lang="en-US" b="1" noProof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F6BEEC-DB1A-BF6E-595F-8B0B2A513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594" y="3076491"/>
            <a:ext cx="975972" cy="4255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 err="1">
                <a:solidFill>
                  <a:prstClr val="black"/>
                </a:solidFill>
                <a:latin typeface="Arial"/>
              </a:rPr>
              <a:t>DAp</a:t>
            </a:r>
            <a:endParaRPr lang="en-US" b="1" noProof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6D547E3B-0956-2F90-7CCC-C7EBE9A02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408" y="5215785"/>
            <a:ext cx="1577240" cy="55769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9 other labs</a:t>
            </a: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961EFD54-2576-A950-F4CB-3CD7D71D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93" y="5215785"/>
            <a:ext cx="1301296" cy="557698"/>
          </a:xfrm>
          <a:prstGeom prst="rect">
            <a:avLst/>
          </a:prstGeom>
          <a:solidFill>
            <a:schemeClr val="hlink">
              <a:alpha val="58823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STREAM</a:t>
            </a:r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id="{081BE2BD-2FC4-90CC-6507-25AF32D80BFE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3360288" y="4042898"/>
            <a:ext cx="275218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noProof="0" dirty="0">
                <a:latin typeface="Arial"/>
              </a:rPr>
              <a:t>Detectors, Computing, Electronics </a:t>
            </a:r>
          </a:p>
          <a:p>
            <a:pPr algn="r">
              <a:defRPr/>
            </a:pPr>
            <a:r>
              <a:rPr lang="en-US" sz="1200" noProof="0" dirty="0">
                <a:latin typeface="Arial"/>
              </a:rPr>
              <a:t>J. Bobin(~150)</a:t>
            </a:r>
          </a:p>
        </p:txBody>
      </p:sp>
      <p:sp>
        <p:nvSpPr>
          <p:cNvPr id="65" name="Text Box 33">
            <a:extLst>
              <a:ext uri="{FF2B5EF4-FFF2-40B4-BE49-F238E27FC236}">
                <a16:creationId xmlns:a16="http://schemas.microsoft.com/office/drawing/2014/main" id="{5E4E5AA8-7D6A-A92E-4F31-A68B4197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96" y="5744126"/>
            <a:ext cx="26661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noProof="0" dirty="0">
                <a:latin typeface="Arial"/>
              </a:rPr>
              <a:t>Real time and </a:t>
            </a:r>
            <a:r>
              <a:rPr lang="en-US" sz="1400" b="1" noProof="0" dirty="0" err="1">
                <a:latin typeface="Arial"/>
              </a:rPr>
              <a:t>Mircroelectronics</a:t>
            </a:r>
            <a:endParaRPr lang="en-US" sz="1400" b="1" noProof="0" dirty="0">
              <a:latin typeface="Arial"/>
            </a:endParaRPr>
          </a:p>
          <a:p>
            <a:pPr>
              <a:defRPr/>
            </a:pPr>
            <a:r>
              <a:rPr lang="en-US" sz="1400" b="1" noProof="0" dirty="0">
                <a:latin typeface="Arial"/>
              </a:rPr>
              <a:t> Lab</a:t>
            </a:r>
            <a:r>
              <a:rPr lang="en-US" sz="1200" noProof="0" dirty="0">
                <a:latin typeface="Arial"/>
              </a:rPr>
              <a:t>, O. </a:t>
            </a:r>
            <a:r>
              <a:rPr lang="en-US" sz="1200" noProof="0" dirty="0" err="1">
                <a:latin typeface="Arial"/>
              </a:rPr>
              <a:t>Gevin</a:t>
            </a:r>
            <a:r>
              <a:rPr lang="en-US" sz="1200" noProof="0" dirty="0">
                <a:latin typeface="Arial"/>
              </a:rPr>
              <a:t> (18)</a:t>
            </a:r>
          </a:p>
        </p:txBody>
      </p:sp>
      <p:sp>
        <p:nvSpPr>
          <p:cNvPr id="67" name="Text Box 37">
            <a:extLst>
              <a:ext uri="{FF2B5EF4-FFF2-40B4-BE49-F238E27FC236}">
                <a16:creationId xmlns:a16="http://schemas.microsoft.com/office/drawing/2014/main" id="{36B6DD1B-8FE9-3E51-607B-A3195626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497" y="5168462"/>
            <a:ext cx="488240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noProof="0" dirty="0">
                <a:solidFill>
                  <a:srgbClr val="00B050"/>
                </a:solidFill>
              </a:rPr>
              <a:t>  All the skills to think, build, and operate a complete instrument </a:t>
            </a:r>
            <a:endParaRPr lang="en-US" b="1" noProof="0" dirty="0">
              <a:solidFill>
                <a:srgbClr val="00B050"/>
              </a:solidFill>
              <a:latin typeface="Arial"/>
            </a:endParaRPr>
          </a:p>
        </p:txBody>
      </p:sp>
      <p:cxnSp>
        <p:nvCxnSpPr>
          <p:cNvPr id="68" name="Connecteur en angle 46">
            <a:extLst>
              <a:ext uri="{FF2B5EF4-FFF2-40B4-BE49-F238E27FC236}">
                <a16:creationId xmlns:a16="http://schemas.microsoft.com/office/drawing/2014/main" id="{0722FCEA-8DCA-C924-16C5-7588336454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10718" y="542160"/>
            <a:ext cx="204779" cy="25372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Connecteur en angle 51">
            <a:extLst>
              <a:ext uri="{FF2B5EF4-FFF2-40B4-BE49-F238E27FC236}">
                <a16:creationId xmlns:a16="http://schemas.microsoft.com/office/drawing/2014/main" id="{C3BAA03D-6D34-887A-F9C1-B127DB0E384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99531" y="2031533"/>
            <a:ext cx="718908" cy="137100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Connecteur en angle 54">
            <a:extLst>
              <a:ext uri="{FF2B5EF4-FFF2-40B4-BE49-F238E27FC236}">
                <a16:creationId xmlns:a16="http://schemas.microsoft.com/office/drawing/2014/main" id="{D4B90734-EC27-091F-3440-580BC7EB2E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80679" y="2712679"/>
            <a:ext cx="718908" cy="87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Connecteur en angle 57">
            <a:extLst>
              <a:ext uri="{FF2B5EF4-FFF2-40B4-BE49-F238E27FC236}">
                <a16:creationId xmlns:a16="http://schemas.microsoft.com/office/drawing/2014/main" id="{4607E657-96F3-2C54-6B41-1EC48C5F6D95}"/>
              </a:ext>
            </a:extLst>
          </p:cNvPr>
          <p:cNvCxnSpPr>
            <a:cxnSpLocks noChangeShapeType="1"/>
            <a:endCxn id="75" idx="0"/>
          </p:cNvCxnSpPr>
          <p:nvPr/>
        </p:nvCxnSpPr>
        <p:spPr bwMode="auto">
          <a:xfrm rot="16200000" flipH="1">
            <a:off x="4608089" y="2093984"/>
            <a:ext cx="718908" cy="12461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Connecteur en angle 75">
            <a:extLst>
              <a:ext uri="{FF2B5EF4-FFF2-40B4-BE49-F238E27FC236}">
                <a16:creationId xmlns:a16="http://schemas.microsoft.com/office/drawing/2014/main" id="{CD70A548-4170-11CE-82E9-632F11EA3132}"/>
              </a:ext>
            </a:extLst>
          </p:cNvPr>
          <p:cNvCxnSpPr>
            <a:cxnSpLocks noChangeShapeType="1"/>
            <a:stCxn id="75" idx="2"/>
          </p:cNvCxnSpPr>
          <p:nvPr/>
        </p:nvCxnSpPr>
        <p:spPr bwMode="auto">
          <a:xfrm rot="5400000">
            <a:off x="4204339" y="3829528"/>
            <a:ext cx="1713760" cy="105875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Connecteur en angle 77">
            <a:extLst>
              <a:ext uri="{FF2B5EF4-FFF2-40B4-BE49-F238E27FC236}">
                <a16:creationId xmlns:a16="http://schemas.microsoft.com/office/drawing/2014/main" id="{32AC82DC-D9C8-EF64-2E01-16367E3B36D8}"/>
              </a:ext>
            </a:extLst>
          </p:cNvPr>
          <p:cNvCxnSpPr>
            <a:cxnSpLocks noChangeShapeType="1"/>
            <a:stCxn id="75" idx="2"/>
          </p:cNvCxnSpPr>
          <p:nvPr/>
        </p:nvCxnSpPr>
        <p:spPr bwMode="auto">
          <a:xfrm rot="5400000">
            <a:off x="3454932" y="3080121"/>
            <a:ext cx="1713760" cy="255756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424F949D-C582-E249-8433-B5FB2AE3F1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99" y="1457830"/>
            <a:ext cx="1623481" cy="1145987"/>
          </a:xfrm>
          <a:prstGeom prst="rect">
            <a:avLst/>
          </a:prstGeom>
        </p:spPr>
      </p:pic>
      <p:sp>
        <p:nvSpPr>
          <p:cNvPr id="78" name="Étoile à 7 branches 77">
            <a:extLst>
              <a:ext uri="{FF2B5EF4-FFF2-40B4-BE49-F238E27FC236}">
                <a16:creationId xmlns:a16="http://schemas.microsoft.com/office/drawing/2014/main" id="{B8784C04-402E-8941-08AD-152DD2880D5A}"/>
              </a:ext>
            </a:extLst>
          </p:cNvPr>
          <p:cNvSpPr/>
          <p:nvPr/>
        </p:nvSpPr>
        <p:spPr bwMode="auto">
          <a:xfrm>
            <a:off x="1182924" y="1740405"/>
            <a:ext cx="98425" cy="10477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noProof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A93B94A9-717F-5EBE-1AED-538D0DFE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398" y="1520096"/>
            <a:ext cx="2324100" cy="96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  <a:defRPr/>
            </a:pPr>
            <a:r>
              <a:rPr lang="en-US" sz="1400" noProof="0" dirty="0">
                <a:solidFill>
                  <a:srgbClr val="5F5F5F"/>
                </a:solidFill>
                <a:latin typeface="Arial"/>
              </a:rPr>
              <a:t>Centre de </a:t>
            </a:r>
            <a:r>
              <a:rPr lang="en-US" sz="1400" noProof="0" dirty="0" err="1">
                <a:solidFill>
                  <a:srgbClr val="5F5F5F"/>
                </a:solidFill>
                <a:latin typeface="Arial"/>
              </a:rPr>
              <a:t>Saclay</a:t>
            </a:r>
            <a:endParaRPr lang="en-US" sz="1400" noProof="0" dirty="0">
              <a:solidFill>
                <a:srgbClr val="5F5F5F"/>
              </a:solidFill>
              <a:latin typeface="Arial"/>
            </a:endParaRPr>
          </a:p>
          <a:p>
            <a:pPr marL="476250" lvl="1" indent="0">
              <a:lnSpc>
                <a:spcPct val="90000"/>
              </a:lnSpc>
              <a:buNone/>
              <a:defRPr/>
            </a:pPr>
            <a:r>
              <a:rPr lang="en-US" sz="1400" noProof="0" dirty="0">
                <a:solidFill>
                  <a:srgbClr val="5F5F5F"/>
                </a:solidFill>
                <a:latin typeface="Arial"/>
              </a:rPr>
              <a:t> 25 km from Paris</a:t>
            </a:r>
          </a:p>
          <a:p>
            <a:pPr marL="476250" lvl="1" indent="0">
              <a:lnSpc>
                <a:spcPct val="90000"/>
              </a:lnSpc>
              <a:buNone/>
              <a:defRPr/>
            </a:pPr>
            <a:r>
              <a:rPr lang="en-US" sz="1400" noProof="0" dirty="0">
                <a:solidFill>
                  <a:srgbClr val="5F5F5F"/>
                </a:solidFill>
                <a:latin typeface="Arial"/>
              </a:rPr>
              <a:t>7000 people.</a:t>
            </a:r>
          </a:p>
          <a:p>
            <a:pPr lvl="1">
              <a:lnSpc>
                <a:spcPct val="90000"/>
              </a:lnSpc>
              <a:defRPr/>
            </a:pPr>
            <a:endParaRPr lang="en-US" sz="2400" noProof="0" dirty="0">
              <a:solidFill>
                <a:srgbClr val="F08728"/>
              </a:solidFill>
              <a:latin typeface="Arial"/>
            </a:endParaRPr>
          </a:p>
          <a:p>
            <a:pPr lvl="1">
              <a:lnSpc>
                <a:spcPct val="90000"/>
              </a:lnSpc>
              <a:defRPr/>
            </a:pPr>
            <a:endParaRPr lang="en-US" sz="2400" noProof="0" dirty="0">
              <a:solidFill>
                <a:srgbClr val="F08728"/>
              </a:solidFill>
              <a:latin typeface="Arial"/>
            </a:endParaRPr>
          </a:p>
          <a:p>
            <a:pPr lvl="1">
              <a:lnSpc>
                <a:spcPct val="90000"/>
              </a:lnSpc>
              <a:defRPr/>
            </a:pPr>
            <a:endParaRPr lang="en-US" sz="2400" noProof="0" dirty="0">
              <a:solidFill>
                <a:srgbClr val="F08728"/>
              </a:solidFill>
              <a:latin typeface="Arial"/>
            </a:endParaRPr>
          </a:p>
          <a:p>
            <a:pPr lvl="1">
              <a:lnSpc>
                <a:spcPct val="90000"/>
              </a:lnSpc>
              <a:defRPr/>
            </a:pPr>
            <a:endParaRPr lang="en-US" noProof="0" dirty="0">
              <a:solidFill>
                <a:srgbClr val="F08728"/>
              </a:solidFill>
              <a:latin typeface="Arial"/>
            </a:endParaRP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5D7D8C38-71DC-7A03-9A3A-0CC253836E27}"/>
              </a:ext>
            </a:extLst>
          </p:cNvPr>
          <p:cNvCxnSpPr/>
          <p:nvPr/>
        </p:nvCxnSpPr>
        <p:spPr bwMode="auto">
          <a:xfrm flipH="1">
            <a:off x="1236898" y="1673729"/>
            <a:ext cx="482600" cy="10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à coins arrondis 28">
            <a:extLst>
              <a:ext uri="{FF2B5EF4-FFF2-40B4-BE49-F238E27FC236}">
                <a16:creationId xmlns:a16="http://schemas.microsoft.com/office/drawing/2014/main" id="{F099500A-1ADE-F507-9D15-3B20594D56AE}"/>
              </a:ext>
            </a:extLst>
          </p:cNvPr>
          <p:cNvSpPr/>
          <p:nvPr/>
        </p:nvSpPr>
        <p:spPr bwMode="auto">
          <a:xfrm>
            <a:off x="6751196" y="2863752"/>
            <a:ext cx="3857411" cy="1976199"/>
          </a:xfrm>
          <a:prstGeom prst="roundRect">
            <a:avLst/>
          </a:prstGeom>
          <a:solidFill>
            <a:srgbClr val="92D05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noProof="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0" dirty="0">
              <a:solidFill>
                <a:prstClr val="black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itchFamily="18" charset="0"/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itchFamily="18" charset="0"/>
              </a:rPr>
              <a:t>Physics divisions</a:t>
            </a:r>
          </a:p>
        </p:txBody>
      </p:sp>
      <p:sp>
        <p:nvSpPr>
          <p:cNvPr id="82" name="Text Box 37">
            <a:extLst>
              <a:ext uri="{FF2B5EF4-FFF2-40B4-BE49-F238E27FC236}">
                <a16:creationId xmlns:a16="http://schemas.microsoft.com/office/drawing/2014/main" id="{8F1B81CF-172C-A609-55BB-60464E8E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929" y="1865751"/>
            <a:ext cx="45647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noProof="0" dirty="0">
                <a:latin typeface="Arial"/>
              </a:rPr>
              <a:t>Astrophysics, High Energy Physics, Nuclear Physics and </a:t>
            </a:r>
            <a:r>
              <a:rPr lang="en-US" sz="1200" b="1" noProof="0" dirty="0">
                <a:latin typeface="Arial"/>
              </a:rPr>
              <a:t>associated instrumentations</a:t>
            </a:r>
            <a:r>
              <a:rPr lang="en-US" sz="1200" noProof="0" dirty="0">
                <a:latin typeface="Arial"/>
              </a:rPr>
              <a:t> Institute</a:t>
            </a:r>
          </a:p>
          <a:p>
            <a:pPr>
              <a:defRPr/>
            </a:pPr>
            <a:r>
              <a:rPr lang="en-US" sz="1200" noProof="0" dirty="0">
                <a:latin typeface="Arial"/>
              </a:rPr>
              <a:t>F </a:t>
            </a:r>
            <a:r>
              <a:rPr lang="en-US" sz="1200" noProof="0" dirty="0" err="1">
                <a:latin typeface="Arial"/>
              </a:rPr>
              <a:t>Sabatié</a:t>
            </a:r>
            <a:r>
              <a:rPr lang="en-US" sz="1200" noProof="0" dirty="0">
                <a:latin typeface="Arial"/>
              </a:rPr>
              <a:t>(675)</a:t>
            </a:r>
          </a:p>
        </p:txBody>
      </p:sp>
      <p:sp>
        <p:nvSpPr>
          <p:cNvPr id="83" name="Flèche vers le bas 82">
            <a:extLst>
              <a:ext uri="{FF2B5EF4-FFF2-40B4-BE49-F238E27FC236}">
                <a16:creationId xmlns:a16="http://schemas.microsoft.com/office/drawing/2014/main" id="{71705FFF-EC9E-5213-4461-B9386296A407}"/>
              </a:ext>
            </a:extLst>
          </p:cNvPr>
          <p:cNvSpPr/>
          <p:nvPr/>
        </p:nvSpPr>
        <p:spPr>
          <a:xfrm rot="16200000">
            <a:off x="6665706" y="5284533"/>
            <a:ext cx="239864" cy="359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noProof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0E25644-BF01-438B-42F0-2C4EF9A2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654" y="3075748"/>
            <a:ext cx="762477" cy="42553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GANIL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9B8B08-FA58-9CF3-08FC-2CAE3744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301423"/>
            <a:ext cx="6546328" cy="477820"/>
          </a:xfrm>
          <a:prstGeom prst="rect">
            <a:avLst/>
          </a:prstGeom>
          <a:solidFill>
            <a:schemeClr val="hlink">
              <a:alpha val="58823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Arial"/>
              </a:rPr>
              <a:t>French Alternative and Atomic Energy </a:t>
            </a:r>
            <a:r>
              <a:rPr lang="en-US" b="1" noProof="0" dirty="0" err="1">
                <a:solidFill>
                  <a:prstClr val="black"/>
                </a:solidFill>
                <a:latin typeface="Arial"/>
              </a:rPr>
              <a:t>Commision</a:t>
            </a:r>
            <a:r>
              <a:rPr lang="en-US" b="1" noProof="0" dirty="0">
                <a:solidFill>
                  <a:prstClr val="black"/>
                </a:solidFill>
                <a:latin typeface="Arial"/>
              </a:rPr>
              <a:t> (CEA)</a:t>
            </a:r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F06D5F5A-08FA-472D-AD94-61E11C19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359" y="227999"/>
            <a:ext cx="45647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noProof="0" dirty="0"/>
              <a:t>Defense and security, low carbon energies, technological research for industry, </a:t>
            </a:r>
            <a:r>
              <a:rPr lang="en-US" sz="1200" b="1" noProof="0" dirty="0"/>
              <a:t>fundamental research in the physical sciences</a:t>
            </a:r>
            <a:r>
              <a:rPr lang="en-US" sz="1200" noProof="0" dirty="0"/>
              <a:t> and life sciences. (17000 permanent people)</a:t>
            </a:r>
            <a:endParaRPr lang="en-US" sz="1200" noProof="0" dirty="0">
              <a:latin typeface="Arial"/>
            </a:endParaRPr>
          </a:p>
        </p:txBody>
      </p:sp>
      <p:sp>
        <p:nvSpPr>
          <p:cNvPr id="87" name="Forme libre 86">
            <a:extLst>
              <a:ext uri="{FF2B5EF4-FFF2-40B4-BE49-F238E27FC236}">
                <a16:creationId xmlns:a16="http://schemas.microsoft.com/office/drawing/2014/main" id="{B16DCC45-EBBD-97AE-04AF-BFC436C269AE}"/>
              </a:ext>
            </a:extLst>
          </p:cNvPr>
          <p:cNvSpPr/>
          <p:nvPr/>
        </p:nvSpPr>
        <p:spPr>
          <a:xfrm>
            <a:off x="3464169" y="760794"/>
            <a:ext cx="3429000" cy="471109"/>
          </a:xfrm>
          <a:custGeom>
            <a:avLst/>
            <a:gdLst>
              <a:gd name="csX0" fmla="*/ 0 w 3429000"/>
              <a:gd name="csY0" fmla="*/ 0 h 422031"/>
              <a:gd name="csX1" fmla="*/ 0 w 3429000"/>
              <a:gd name="csY1" fmla="*/ 228600 h 422031"/>
              <a:gd name="csX2" fmla="*/ 3429000 w 3429000"/>
              <a:gd name="csY2" fmla="*/ 228600 h 422031"/>
              <a:gd name="csX3" fmla="*/ 3429000 w 3429000"/>
              <a:gd name="csY3" fmla="*/ 422031 h 422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29000" h="422031">
                <a:moveTo>
                  <a:pt x="0" y="0"/>
                </a:moveTo>
                <a:lnTo>
                  <a:pt x="0" y="228600"/>
                </a:lnTo>
                <a:lnTo>
                  <a:pt x="3429000" y="228600"/>
                </a:lnTo>
                <a:lnTo>
                  <a:pt x="3429000" y="4220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ext Box 32">
            <a:extLst>
              <a:ext uri="{FF2B5EF4-FFF2-40B4-BE49-F238E27FC236}">
                <a16:creationId xmlns:a16="http://schemas.microsoft.com/office/drawing/2014/main" id="{04E910C4-AD31-8F8C-F3CF-485D0A4B5CAD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491704" y="4081634"/>
            <a:ext cx="27521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noProof="0" dirty="0">
                <a:latin typeface="Arial"/>
              </a:rPr>
              <a:t>Mechanical engineering</a:t>
            </a: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6E5CEC6D-A341-FA7A-FFED-C5C8187813CF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-482427" y="4067777"/>
            <a:ext cx="27521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noProof="0" dirty="0">
                <a:latin typeface="Arial"/>
              </a:rPr>
              <a:t>Heavy ion accelerator at CAEN</a:t>
            </a:r>
          </a:p>
        </p:txBody>
      </p:sp>
      <p:sp>
        <p:nvSpPr>
          <p:cNvPr id="90" name="Text Box 32">
            <a:extLst>
              <a:ext uri="{FF2B5EF4-FFF2-40B4-BE49-F238E27FC236}">
                <a16:creationId xmlns:a16="http://schemas.microsoft.com/office/drawing/2014/main" id="{E119743D-64BA-821C-EF7E-32C88D4AA58C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1921396" y="4064669"/>
            <a:ext cx="275218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noProof="0" dirty="0">
                <a:latin typeface="Arial"/>
              </a:rPr>
              <a:t>Accelerators and cryogeny and magnetism</a:t>
            </a:r>
          </a:p>
        </p:txBody>
      </p:sp>
      <p:sp>
        <p:nvSpPr>
          <p:cNvPr id="91" name="Forme libre 90">
            <a:extLst>
              <a:ext uri="{FF2B5EF4-FFF2-40B4-BE49-F238E27FC236}">
                <a16:creationId xmlns:a16="http://schemas.microsoft.com/office/drawing/2014/main" id="{31CC7F2B-A2DC-F37F-6D56-4C9E0A94110A}"/>
              </a:ext>
            </a:extLst>
          </p:cNvPr>
          <p:cNvSpPr/>
          <p:nvPr/>
        </p:nvSpPr>
        <p:spPr>
          <a:xfrm flipV="1">
            <a:off x="2007774" y="2427617"/>
            <a:ext cx="2336713" cy="648420"/>
          </a:xfrm>
          <a:custGeom>
            <a:avLst/>
            <a:gdLst>
              <a:gd name="csX0" fmla="*/ 0 w 3429000"/>
              <a:gd name="csY0" fmla="*/ 0 h 422031"/>
              <a:gd name="csX1" fmla="*/ 0 w 3429000"/>
              <a:gd name="csY1" fmla="*/ 228600 h 422031"/>
              <a:gd name="csX2" fmla="*/ 3429000 w 3429000"/>
              <a:gd name="csY2" fmla="*/ 228600 h 422031"/>
              <a:gd name="csX3" fmla="*/ 3429000 w 3429000"/>
              <a:gd name="csY3" fmla="*/ 422031 h 422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29000" h="422031">
                <a:moveTo>
                  <a:pt x="0" y="0"/>
                </a:moveTo>
                <a:lnTo>
                  <a:pt x="0" y="228600"/>
                </a:lnTo>
                <a:lnTo>
                  <a:pt x="3429000" y="228600"/>
                </a:lnTo>
                <a:lnTo>
                  <a:pt x="3429000" y="4220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Text Box 32">
            <a:extLst>
              <a:ext uri="{FF2B5EF4-FFF2-40B4-BE49-F238E27FC236}">
                <a16:creationId xmlns:a16="http://schemas.microsoft.com/office/drawing/2014/main" id="{73462150-A2A5-3BF8-A095-C938B0100C90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5331580" y="4110176"/>
            <a:ext cx="27521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noProof="0" dirty="0">
                <a:latin typeface="Arial"/>
              </a:rPr>
              <a:t>Particle Physics</a:t>
            </a:r>
          </a:p>
        </p:txBody>
      </p:sp>
      <p:sp>
        <p:nvSpPr>
          <p:cNvPr id="93" name="Text Box 32">
            <a:extLst>
              <a:ext uri="{FF2B5EF4-FFF2-40B4-BE49-F238E27FC236}">
                <a16:creationId xmlns:a16="http://schemas.microsoft.com/office/drawing/2014/main" id="{FFE5CCF7-BCF6-FBBE-7A49-53C1D97B99FF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227079" y="4097650"/>
            <a:ext cx="27521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/>
              </a:rPr>
              <a:t>Nuclear </a:t>
            </a:r>
            <a:r>
              <a:rPr lang="en-US" sz="1200" noProof="0" dirty="0">
                <a:latin typeface="Arial"/>
              </a:rPr>
              <a:t>Physics</a:t>
            </a:r>
          </a:p>
        </p:txBody>
      </p:sp>
      <p:sp>
        <p:nvSpPr>
          <p:cNvPr id="94" name="Text Box 32">
            <a:extLst>
              <a:ext uri="{FF2B5EF4-FFF2-40B4-BE49-F238E27FC236}">
                <a16:creationId xmlns:a16="http://schemas.microsoft.com/office/drawing/2014/main" id="{5AD811EE-5E46-C4F5-AA8F-530BD20F36DA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7533989" y="4049755"/>
            <a:ext cx="275218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err="1">
                <a:latin typeface="Arial"/>
              </a:rPr>
              <a:t>Astrop</a:t>
            </a:r>
            <a:r>
              <a:rPr lang="en-US" sz="1200" noProof="0" dirty="0" err="1">
                <a:latin typeface="Arial"/>
              </a:rPr>
              <a:t>hysics</a:t>
            </a:r>
            <a:r>
              <a:rPr lang="en-US" sz="1200" noProof="0" dirty="0">
                <a:latin typeface="Arial"/>
              </a:rPr>
              <a:t> </a:t>
            </a:r>
          </a:p>
          <a:p>
            <a:pPr algn="r">
              <a:defRPr/>
            </a:pPr>
            <a:r>
              <a:rPr lang="en-US" sz="1200" noProof="0" dirty="0">
                <a:latin typeface="Arial"/>
              </a:rPr>
              <a:t>and Instrumentation</a:t>
            </a:r>
          </a:p>
        </p:txBody>
      </p:sp>
      <p:sp>
        <p:nvSpPr>
          <p:cNvPr id="153" name="Forme libre 152">
            <a:extLst>
              <a:ext uri="{FF2B5EF4-FFF2-40B4-BE49-F238E27FC236}">
                <a16:creationId xmlns:a16="http://schemas.microsoft.com/office/drawing/2014/main" id="{FCB670E9-5548-A761-9AFE-722F2CF8D64F}"/>
              </a:ext>
            </a:extLst>
          </p:cNvPr>
          <p:cNvSpPr/>
          <p:nvPr/>
        </p:nvSpPr>
        <p:spPr>
          <a:xfrm>
            <a:off x="5586413" y="2714625"/>
            <a:ext cx="1864518" cy="371475"/>
          </a:xfrm>
          <a:custGeom>
            <a:avLst/>
            <a:gdLst>
              <a:gd name="csX0" fmla="*/ 0 w 1864518"/>
              <a:gd name="csY0" fmla="*/ 0 h 371475"/>
              <a:gd name="csX1" fmla="*/ 1864518 w 1864518"/>
              <a:gd name="csY1" fmla="*/ 0 h 371475"/>
              <a:gd name="csX2" fmla="*/ 1864518 w 1864518"/>
              <a:gd name="csY2" fmla="*/ 371475 h 371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864518" h="371475">
                <a:moveTo>
                  <a:pt x="0" y="0"/>
                </a:moveTo>
                <a:lnTo>
                  <a:pt x="1864518" y="0"/>
                </a:lnTo>
                <a:lnTo>
                  <a:pt x="1864518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4" name="Forme libre 153">
            <a:extLst>
              <a:ext uri="{FF2B5EF4-FFF2-40B4-BE49-F238E27FC236}">
                <a16:creationId xmlns:a16="http://schemas.microsoft.com/office/drawing/2014/main" id="{1F8D8AE6-5684-AC04-7DAE-6C7424DD5EC7}"/>
              </a:ext>
            </a:extLst>
          </p:cNvPr>
          <p:cNvSpPr/>
          <p:nvPr/>
        </p:nvSpPr>
        <p:spPr>
          <a:xfrm>
            <a:off x="7468177" y="2717734"/>
            <a:ext cx="1376126" cy="371475"/>
          </a:xfrm>
          <a:custGeom>
            <a:avLst/>
            <a:gdLst>
              <a:gd name="csX0" fmla="*/ 0 w 1864518"/>
              <a:gd name="csY0" fmla="*/ 0 h 371475"/>
              <a:gd name="csX1" fmla="*/ 1864518 w 1864518"/>
              <a:gd name="csY1" fmla="*/ 0 h 371475"/>
              <a:gd name="csX2" fmla="*/ 1864518 w 1864518"/>
              <a:gd name="csY2" fmla="*/ 371475 h 371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864518" h="371475">
                <a:moveTo>
                  <a:pt x="0" y="0"/>
                </a:moveTo>
                <a:lnTo>
                  <a:pt x="1864518" y="0"/>
                </a:lnTo>
                <a:lnTo>
                  <a:pt x="1864518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Forme libre 154">
            <a:extLst>
              <a:ext uri="{FF2B5EF4-FFF2-40B4-BE49-F238E27FC236}">
                <a16:creationId xmlns:a16="http://schemas.microsoft.com/office/drawing/2014/main" id="{C6511F79-75DD-570E-2247-A3F6B5801422}"/>
              </a:ext>
            </a:extLst>
          </p:cNvPr>
          <p:cNvSpPr/>
          <p:nvPr/>
        </p:nvSpPr>
        <p:spPr>
          <a:xfrm>
            <a:off x="8844303" y="2711513"/>
            <a:ext cx="1178768" cy="371475"/>
          </a:xfrm>
          <a:custGeom>
            <a:avLst/>
            <a:gdLst>
              <a:gd name="csX0" fmla="*/ 0 w 1864518"/>
              <a:gd name="csY0" fmla="*/ 0 h 371475"/>
              <a:gd name="csX1" fmla="*/ 1864518 w 1864518"/>
              <a:gd name="csY1" fmla="*/ 0 h 371475"/>
              <a:gd name="csX2" fmla="*/ 1864518 w 1864518"/>
              <a:gd name="csY2" fmla="*/ 371475 h 371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864518" h="371475">
                <a:moveTo>
                  <a:pt x="0" y="0"/>
                </a:moveTo>
                <a:lnTo>
                  <a:pt x="1864518" y="0"/>
                </a:lnTo>
                <a:lnTo>
                  <a:pt x="1864518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6" name="Flèche vers le bas 155">
            <a:extLst>
              <a:ext uri="{FF2B5EF4-FFF2-40B4-BE49-F238E27FC236}">
                <a16:creationId xmlns:a16="http://schemas.microsoft.com/office/drawing/2014/main" id="{AAA64B72-B1D4-7D45-51D5-0574F863981B}"/>
              </a:ext>
            </a:extLst>
          </p:cNvPr>
          <p:cNvSpPr/>
          <p:nvPr/>
        </p:nvSpPr>
        <p:spPr>
          <a:xfrm>
            <a:off x="8621506" y="4840033"/>
            <a:ext cx="239864" cy="359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noProof="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1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E43E-BD2F-D31E-7932-937DC348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DB242841-D6EA-9342-13F2-4853041A4C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6FD67C-8D5B-7C5C-BBC7-5644D407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0DBCFC-7BAF-3D41-1D0F-86B0929A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5FA0FA-50CA-1D0F-8B4A-436D9E0B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F9095E36-0D9A-80F4-B9A2-2639851D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18447"/>
            <a:ext cx="10836275" cy="2348109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Microelectronics Lab was created in the 90’s for LHC</a:t>
            </a:r>
          </a:p>
          <a:p>
            <a:r>
              <a:rPr lang="en-US" noProof="0" dirty="0"/>
              <a:t>First designs in the </a:t>
            </a:r>
            <a:r>
              <a:rPr lang="en-US" dirty="0" err="1"/>
              <a:t>radhard</a:t>
            </a:r>
            <a:r>
              <a:rPr lang="en-US" dirty="0"/>
              <a:t> </a:t>
            </a:r>
            <a:r>
              <a:rPr lang="en-US" noProof="0" dirty="0"/>
              <a:t>DMILL 0.8 µm homemade technology. Initially for CERN: the HAMAC analog memory sampler chip in 1998. But rapidly also for Space Applications</a:t>
            </a:r>
          </a:p>
          <a:p>
            <a:r>
              <a:rPr lang="en-US" noProof="0" dirty="0"/>
              <a:t>Today: team of 12 designers </a:t>
            </a:r>
          </a:p>
          <a:p>
            <a:pPr lvl="1">
              <a:buFont typeface="Wingdings" pitchFamily="2" charset="2"/>
              <a:buChar char="§"/>
            </a:pPr>
            <a:r>
              <a:rPr lang="en-US" noProof="0" dirty="0"/>
              <a:t>6 analog and mixed-signal designers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4 digital &amp; </a:t>
            </a:r>
            <a:r>
              <a:rPr lang="en-US" dirty="0" err="1"/>
              <a:t>verif</a:t>
            </a:r>
            <a:r>
              <a:rPr lang="en-US" dirty="0"/>
              <a:t> designers (DoT, UVM)</a:t>
            </a:r>
            <a:endParaRPr lang="en-US" noProof="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2</a:t>
            </a:r>
            <a:r>
              <a:rPr lang="en-US" noProof="0" dirty="0"/>
              <a:t> analog designers for CRASICs (</a:t>
            </a:r>
            <a:r>
              <a:rPr lang="en-US" noProof="0" dirty="0" err="1"/>
              <a:t>cryo</a:t>
            </a:r>
            <a:r>
              <a:rPr lang="en-US" noProof="0" dirty="0"/>
              <a:t> ASICs down to 50 </a:t>
            </a:r>
            <a:r>
              <a:rPr lang="en-US" noProof="0" dirty="0" err="1"/>
              <a:t>mK</a:t>
            </a:r>
            <a:r>
              <a:rPr lang="en-US" noProof="0" dirty="0"/>
              <a:t>)</a:t>
            </a:r>
          </a:p>
          <a:p>
            <a:pPr marL="0" lvl="1" indent="0">
              <a:buNone/>
            </a:pPr>
            <a:endParaRPr lang="en-US" noProof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39F137D-54CF-055D-335A-CDFA5300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12" y="1872241"/>
            <a:ext cx="10728325" cy="1084263"/>
          </a:xfrm>
        </p:spPr>
        <p:txBody>
          <a:bodyPr/>
          <a:lstStyle/>
          <a:p>
            <a:r>
              <a:rPr lang="fr-FR" dirty="0"/>
              <a:t>Design </a:t>
            </a:r>
            <a:r>
              <a:rPr lang="fr-FR" dirty="0" err="1"/>
              <a:t>Lab</a:t>
            </a:r>
            <a:endParaRPr lang="fr-FR" dirty="0"/>
          </a:p>
        </p:txBody>
      </p:sp>
      <p:sp>
        <p:nvSpPr>
          <p:cNvPr id="32" name="Titre 9">
            <a:extLst>
              <a:ext uri="{FF2B5EF4-FFF2-40B4-BE49-F238E27FC236}">
                <a16:creationId xmlns:a16="http://schemas.microsoft.com/office/drawing/2014/main" id="{539D65AB-A76F-7A5A-E2F5-4A89A2A2627A}"/>
              </a:ext>
            </a:extLst>
          </p:cNvPr>
          <p:cNvSpPr txBox="1">
            <a:spLocks/>
          </p:cNvSpPr>
          <p:nvPr/>
        </p:nvSpPr>
        <p:spPr>
          <a:xfrm>
            <a:off x="5682796" y="332926"/>
            <a:ext cx="7675335" cy="108426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Talk on chip for </a:t>
            </a:r>
            <a:r>
              <a:rPr lang="fr-FR" sz="1400" dirty="0" err="1"/>
              <a:t>Space</a:t>
            </a:r>
            <a:endParaRPr lang="fr-FR" sz="1400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6414FDE-D8BB-8FF1-9FF8-8903D11FB96E}"/>
              </a:ext>
            </a:extLst>
          </p:cNvPr>
          <p:cNvSpPr/>
          <p:nvPr/>
        </p:nvSpPr>
        <p:spPr>
          <a:xfrm>
            <a:off x="6540500" y="609600"/>
            <a:ext cx="495300" cy="495300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0" name="Titre 9">
            <a:extLst>
              <a:ext uri="{FF2B5EF4-FFF2-40B4-BE49-F238E27FC236}">
                <a16:creationId xmlns:a16="http://schemas.microsoft.com/office/drawing/2014/main" id="{D0A7FC8F-7431-ABD3-5E29-177F772E3AF5}"/>
              </a:ext>
            </a:extLst>
          </p:cNvPr>
          <p:cNvSpPr txBox="1">
            <a:spLocks/>
          </p:cNvSpPr>
          <p:nvPr/>
        </p:nvSpPr>
        <p:spPr>
          <a:xfrm>
            <a:off x="8034680" y="1232260"/>
            <a:ext cx="3051058" cy="4953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Talk on Chip for EIC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D5E4172-67BE-BBEF-1EAA-B9CB1124EBE1}"/>
              </a:ext>
            </a:extLst>
          </p:cNvPr>
          <p:cNvSpPr/>
          <p:nvPr/>
        </p:nvSpPr>
        <p:spPr>
          <a:xfrm>
            <a:off x="9272814" y="551995"/>
            <a:ext cx="495300" cy="495300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70CC541-4555-996E-2885-611FE40785EA}"/>
              </a:ext>
            </a:extLst>
          </p:cNvPr>
          <p:cNvGrpSpPr/>
          <p:nvPr/>
        </p:nvGrpSpPr>
        <p:grpSpPr>
          <a:xfrm>
            <a:off x="49319" y="4843964"/>
            <a:ext cx="12092697" cy="1404436"/>
            <a:chOff x="49319" y="4843964"/>
            <a:chExt cx="12092697" cy="140443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560B575-4021-5688-BA0B-BFF162D8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8348" y="4848057"/>
              <a:ext cx="1050257" cy="1400343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ED86DBE-C6DA-F204-7940-60198DC73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5849" y="4848057"/>
              <a:ext cx="1050255" cy="1400341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6028F46-127C-0FC8-DBAE-4EA9842A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9421" y="4848059"/>
              <a:ext cx="901468" cy="140033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0CC25E45-DCE6-831E-F332-8CA3AA9E8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7548" y="4848060"/>
              <a:ext cx="901468" cy="1400338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FC0CB30-1074-29E5-AF10-D73F5CDB3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091" y="4847830"/>
              <a:ext cx="848954" cy="1400338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21BD4F2-CEEA-9ECB-4A19-C5CABCF23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4400" y="4848060"/>
              <a:ext cx="1040959" cy="1400338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FC96AF9A-00CC-9B80-7819-B3F71315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833" y="4847826"/>
              <a:ext cx="985048" cy="1389188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5EC81333-730F-6B77-04AB-1E1573F85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690" y="4847827"/>
              <a:ext cx="1058997" cy="1400342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7683DE0-4634-B65E-BDE8-BBB70170E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8602" y="4848057"/>
              <a:ext cx="1120589" cy="1400343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A7A3107C-4A65-88FA-6066-795ADB628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247" y="4847825"/>
              <a:ext cx="1124635" cy="1396481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0B7649B4-A392-D562-5C05-3689310C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9" y="4843964"/>
              <a:ext cx="1049146" cy="1400343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931DA8DE-2D03-9857-5539-81CD490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3019" y="4857305"/>
              <a:ext cx="1058997" cy="1386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89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0C48-DEF9-EFA4-A33E-936C55DF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A40230-A9FE-5663-7017-F5CC2850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1C6618-6B7D-F0FB-40EE-3A40DF2E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7FCFB-5239-F902-7790-3D023E6F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DB1674-61C1-2102-5C54-8E1B64664B2A}"/>
              </a:ext>
            </a:extLst>
          </p:cNvPr>
          <p:cNvSpPr txBox="1"/>
          <p:nvPr/>
        </p:nvSpPr>
        <p:spPr>
          <a:xfrm>
            <a:off x="3023825" y="1802184"/>
            <a:ext cx="27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Wire </a:t>
            </a:r>
            <a:r>
              <a:rPr lang="en-GB" sz="1200" i="1" dirty="0">
                <a:solidFill>
                  <a:srgbClr val="44546A">
                    <a:lumMod val="75000"/>
                  </a:srgbClr>
                </a:solidFill>
                <a:latin typeface="Arial"/>
              </a:rPr>
              <a:t>bonding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Machines (wedge)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DC0E30-3FD4-FD17-65D5-622C0ACCCAC9}"/>
              </a:ext>
            </a:extLst>
          </p:cNvPr>
          <p:cNvSpPr txBox="1"/>
          <p:nvPr/>
        </p:nvSpPr>
        <p:spPr>
          <a:xfrm>
            <a:off x="7418458" y="1789345"/>
            <a:ext cx="227482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Bonding machine for ATLAS ITK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3ADDC6-2E6A-F843-0101-5AA4B79FCF06}"/>
              </a:ext>
            </a:extLst>
          </p:cNvPr>
          <p:cNvSpPr txBox="1"/>
          <p:nvPr/>
        </p:nvSpPr>
        <p:spPr>
          <a:xfrm>
            <a:off x="98748" y="1830372"/>
            <a:ext cx="26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Microscope with chip/wafer probing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DC8F6-3C0F-4B2C-BEE4-E1680DE48ECB}"/>
              </a:ext>
            </a:extLst>
          </p:cNvPr>
          <p:cNvSpPr txBox="1"/>
          <p:nvPr/>
        </p:nvSpPr>
        <p:spPr>
          <a:xfrm>
            <a:off x="5942775" y="1808669"/>
            <a:ext cx="143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Climatic chamber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5E1C598-EA98-8AC5-637C-0088A962956D}"/>
              </a:ext>
            </a:extLst>
          </p:cNvPr>
          <p:cNvGrpSpPr/>
          <p:nvPr/>
        </p:nvGrpSpPr>
        <p:grpSpPr>
          <a:xfrm>
            <a:off x="98747" y="76666"/>
            <a:ext cx="11986162" cy="1776350"/>
            <a:chOff x="49319" y="64309"/>
            <a:chExt cx="11368324" cy="168478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90BB06F-D25D-3FF0-6733-8B2C1AE42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3734" y="83800"/>
              <a:ext cx="1277973" cy="1665295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073D60F-4F80-7742-68BE-D11CB03E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4230" y="83801"/>
              <a:ext cx="2708468" cy="1665294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353689C-2D70-BB38-E4AB-6E87B09B8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30" y="64309"/>
              <a:ext cx="2127556" cy="1679649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363F0E9-3E69-3E92-C9CB-D9A6721A3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19" y="64309"/>
              <a:ext cx="2700000" cy="1684786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000000"/>
              </a:outerShdw>
            </a:effectLst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696563C-2F7D-2425-56E0-6DABC431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9309" y="64309"/>
              <a:ext cx="2238334" cy="1677389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A1173B7-66AE-C5B2-0679-DDC0F049E7CB}"/>
              </a:ext>
            </a:extLst>
          </p:cNvPr>
          <p:cNvSpPr txBox="1"/>
          <p:nvPr/>
        </p:nvSpPr>
        <p:spPr>
          <a:xfrm>
            <a:off x="9724927" y="1789344"/>
            <a:ext cx="235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Mass production test</a:t>
            </a:r>
            <a:r>
              <a:rPr kumimoji="0" lang="en-GB" sz="1200" b="0" i="1" u="none" strike="noStrike" kern="1200" cap="none" spc="0" normalizeH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facilities 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(here</a:t>
            </a:r>
            <a:r>
              <a:rPr kumimoji="0" lang="en-GB" sz="1200" b="0" i="1" u="none" strike="noStrike" kern="1200" cap="none" spc="0" normalizeH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</a:t>
            </a:r>
            <a:r>
              <a:rPr kumimoji="0" lang="en-GB" sz="1200" b="0" i="1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Coluta</a:t>
            </a:r>
            <a:r>
              <a:rPr kumimoji="0" lang="en-GB" sz="1200" b="0" i="1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ADC </a:t>
            </a:r>
            <a:r>
              <a:rPr lang="en-GB" sz="1200" i="1" dirty="0">
                <a:solidFill>
                  <a:srgbClr val="44546A">
                    <a:lumMod val="75000"/>
                  </a:srgbClr>
                </a:solidFill>
                <a:latin typeface="Arial"/>
              </a:rPr>
              <a:t>validation)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AF80E25-684A-803A-C6C7-C26EF69E63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61" y="4362504"/>
            <a:ext cx="1788731" cy="16704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sx="1000" sy="1000" algn="tl" rotWithShape="0">
              <a:srgbClr val="000000"/>
            </a:outerShdw>
          </a:effectLst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BCA4BD7E-9385-6FC1-3C52-E35803D041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930" y="4349156"/>
            <a:ext cx="2459781" cy="16451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3F065D-0C9A-93F4-3635-62CC976202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2198" y="4094298"/>
            <a:ext cx="1639247" cy="2160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ADD401-3A7D-A410-EC7C-D2480B754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364" y="4496098"/>
            <a:ext cx="1663700" cy="1397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5AF80D4-237C-864E-63E5-4345B30D4BD3}"/>
              </a:ext>
            </a:extLst>
          </p:cNvPr>
          <p:cNvSpPr txBox="1"/>
          <p:nvPr/>
        </p:nvSpPr>
        <p:spPr>
          <a:xfrm>
            <a:off x="1539864" y="5989132"/>
            <a:ext cx="26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MATIS: Multi-ASIC test setup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A1D3B6-35CC-EEB9-004F-853AE5218240}"/>
              </a:ext>
            </a:extLst>
          </p:cNvPr>
          <p:cNvSpPr txBox="1"/>
          <p:nvPr/>
        </p:nvSpPr>
        <p:spPr>
          <a:xfrm>
            <a:off x="4049098" y="5999863"/>
            <a:ext cx="269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 domain power supply</a:t>
            </a:r>
          </a:p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domain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Latchup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analyser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1A1F1F-79C0-91E5-068C-1F31AF8F73FC}"/>
              </a:ext>
            </a:extLst>
          </p:cNvPr>
          <p:cNvSpPr txBox="1"/>
          <p:nvPr/>
        </p:nvSpPr>
        <p:spPr>
          <a:xfrm>
            <a:off x="6458312" y="5999863"/>
            <a:ext cx="269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COCASE: low dose rate </a:t>
            </a:r>
            <a:r>
              <a:rPr kumimoji="0" lang="en-GB" sz="1200" b="0" i="1" u="none" strike="noStrike" kern="1200" cap="none" spc="0" normalizeH="0" baseline="300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 source irradiation facility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CB49C21-CFA5-C369-EE49-3D392159CF98}"/>
              </a:ext>
            </a:extLst>
          </p:cNvPr>
          <p:cNvSpPr txBox="1"/>
          <p:nvPr/>
        </p:nvSpPr>
        <p:spPr>
          <a:xfrm>
            <a:off x="9392550" y="5997715"/>
            <a:ext cx="269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PAGURE: medium dose rate </a:t>
            </a:r>
            <a:r>
              <a:rPr kumimoji="0" lang="en-GB" sz="1200" b="0" i="1" u="none" strike="noStrike" kern="1200" cap="none" spc="0" normalizeH="0" baseline="3000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 source irradiation  facility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8D9E50B-DAF1-B484-FBF8-195E253181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308" y="4549306"/>
            <a:ext cx="1639249" cy="122943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240AB569-155E-6F13-DFAE-E5862FE4A0B7}"/>
              </a:ext>
            </a:extLst>
          </p:cNvPr>
          <p:cNvSpPr txBox="1"/>
          <p:nvPr/>
        </p:nvSpPr>
        <p:spPr>
          <a:xfrm>
            <a:off x="-547824" y="5990273"/>
            <a:ext cx="26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Cryostat: 50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mK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stage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2A2F445-6F1E-C7A8-1C4D-6350CF5C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186625"/>
            <a:ext cx="11353071" cy="2348109"/>
          </a:xfrm>
        </p:spPr>
        <p:txBody>
          <a:bodyPr>
            <a:normAutofit/>
          </a:bodyPr>
          <a:lstStyle/>
          <a:p>
            <a:r>
              <a:rPr lang="en-US" noProof="0" dirty="0"/>
              <a:t>Microelectronics </a:t>
            </a:r>
            <a:r>
              <a:rPr lang="en-US" dirty="0"/>
              <a:t>lab as part of SACLAY site benefits from several local platforms and testing facilities for 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noProof="0" dirty="0"/>
              <a:t>Packaging</a:t>
            </a:r>
            <a:r>
              <a:rPr lang="en-US" noProof="0" dirty="0"/>
              <a:t> </a:t>
            </a:r>
            <a:r>
              <a:rPr lang="en-US" dirty="0"/>
              <a:t>: semi-automatic wire bonding machine </a:t>
            </a:r>
            <a:r>
              <a:rPr lang="en-US" noProof="0" dirty="0"/>
              <a:t>for prototyping and production packaging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noProof="0" dirty="0"/>
              <a:t>Testing</a:t>
            </a:r>
            <a:r>
              <a:rPr lang="en-US" noProof="0" dirty="0"/>
              <a:t>: Multi-ASIC Testing setup (MATIS), automatic </a:t>
            </a:r>
            <a:r>
              <a:rPr lang="en-US" dirty="0"/>
              <a:t>testing machines for </a:t>
            </a:r>
            <a:r>
              <a:rPr lang="en-US" noProof="0" dirty="0"/>
              <a:t>mass production characterization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/>
              <a:t>Cooling</a:t>
            </a:r>
            <a:r>
              <a:rPr lang="en-US" dirty="0"/>
              <a:t>: Climatic chamber and cryostat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/>
              <a:t>Irradiadiation</a:t>
            </a:r>
            <a:r>
              <a:rPr lang="en-US" dirty="0"/>
              <a:t> : </a:t>
            </a:r>
            <a:r>
              <a:rPr lang="en-US" baseline="30000" dirty="0"/>
              <a:t>60</a:t>
            </a:r>
            <a:r>
              <a:rPr lang="en-US" dirty="0"/>
              <a:t>Co at COCASE(1.5=&gt;1500 rad/h for space qualification) and at PAGURE (3k=&gt;50krad/h)</a:t>
            </a:r>
            <a:endParaRPr lang="en-US" noProof="0" dirty="0"/>
          </a:p>
          <a:p>
            <a:pPr marL="0" lvl="1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73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E47D-1F4F-6B47-700B-2755EB865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791B4F-DF53-ABE0-0ADA-20E04A1E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22BD9-717E-338F-27C5-03268A2D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E18D0-2A5E-DFD1-8168-AFE5DA65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11" name="Sous-titre 7">
            <a:extLst>
              <a:ext uri="{FF2B5EF4-FFF2-40B4-BE49-F238E27FC236}">
                <a16:creationId xmlns:a16="http://schemas.microsoft.com/office/drawing/2014/main" id="{D422496D-CB6D-3982-C2E2-56963FAF4A5B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Microelectronics: domain of expertise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2AF6E5-DDFC-9440-125F-5C5B40D4121B}"/>
              </a:ext>
            </a:extLst>
          </p:cNvPr>
          <p:cNvSpPr/>
          <p:nvPr/>
        </p:nvSpPr>
        <p:spPr bwMode="auto">
          <a:xfrm>
            <a:off x="4633418" y="532676"/>
            <a:ext cx="6604490" cy="1043452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Scaled Charge Sensitive Amplifiers</a:t>
            </a:r>
          </a:p>
          <a:p>
            <a:pPr marL="0" marR="0" lvl="3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Patented architecture</a:t>
            </a:r>
          </a:p>
          <a:p>
            <a:pPr marL="0" marR="0" lvl="3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Optimized for detectors from 300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to 1nF </a:t>
            </a:r>
          </a:p>
          <a:p>
            <a:pPr marL="0" marR="0" lvl="3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Dynamic range from 1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to 50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both polarities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5A9E69-D8EF-02CF-F30A-7A1762DC98C3}"/>
              </a:ext>
            </a:extLst>
          </p:cNvPr>
          <p:cNvSpPr/>
          <p:nvPr/>
        </p:nvSpPr>
        <p:spPr bwMode="auto">
          <a:xfrm>
            <a:off x="4633418" y="1614967"/>
            <a:ext cx="6604490" cy="771433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Trans Impedance Amplifier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Very low input impedance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Dynamic range of few mA.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36FB31-F80D-1878-A78C-A1F847D6193A}"/>
              </a:ext>
            </a:extLst>
          </p:cNvPr>
          <p:cNvSpPr/>
          <p:nvPr/>
        </p:nvSpPr>
        <p:spPr bwMode="auto">
          <a:xfrm>
            <a:off x="4633417" y="2423535"/>
            <a:ext cx="6604490" cy="771433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Tunable shapers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Peaking time from 25 ns to 15 µs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Versatile: lots of programmable values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57581-26F6-24C1-5280-2642DA244283}"/>
              </a:ext>
            </a:extLst>
          </p:cNvPr>
          <p:cNvSpPr/>
          <p:nvPr/>
        </p:nvSpPr>
        <p:spPr bwMode="auto">
          <a:xfrm>
            <a:off x="4633417" y="3234964"/>
            <a:ext cx="6604490" cy="771433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Analog memories/digitizers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Ultra fast low depth (200ps, 64 cells)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Fast-high depth (0.5-10ns, 512-1024 cells)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CB2584-DF1E-A72D-316E-6F17284B3F61}"/>
              </a:ext>
            </a:extLst>
          </p:cNvPr>
          <p:cNvSpPr/>
          <p:nvPr/>
        </p:nvSpPr>
        <p:spPr bwMode="auto">
          <a:xfrm>
            <a:off x="4633417" y="4048232"/>
            <a:ext cx="6604491" cy="676191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25ps online, 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5ps offline (DLL + pulse replicator or sampling)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AA715E-33CF-C57B-CF19-7B7560AF4638}"/>
              </a:ext>
            </a:extLst>
          </p:cNvPr>
          <p:cNvSpPr/>
          <p:nvPr/>
        </p:nvSpPr>
        <p:spPr bwMode="auto">
          <a:xfrm>
            <a:off x="4633416" y="4765113"/>
            <a:ext cx="6604492" cy="952481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// Boosted-Wilkinson: 1 MHz, 12 bits, 32 channel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Pipeline: 20 MHz, 12 bits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SAR-TDC hybrid, 50MHz, 12 bits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4C43-DBAF-5531-DC7E-FD7650EF9A9B}"/>
              </a:ext>
            </a:extLst>
          </p:cNvPr>
          <p:cNvSpPr/>
          <p:nvPr/>
        </p:nvSpPr>
        <p:spPr bwMode="auto">
          <a:xfrm>
            <a:off x="4633415" y="5772142"/>
            <a:ext cx="6604492" cy="589214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Radiation hard Services</a:t>
            </a:r>
          </a:p>
          <a:p>
            <a:pPr marL="0" marR="0" lvl="3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Low jitter PLL, TMR-I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C, DACs, T°@TID probes, Fast Drivers...</a:t>
            </a:r>
          </a:p>
          <a:p>
            <a:pPr marL="0" marR="0" lvl="1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7F66E-D82F-42E5-30B5-28BB5EF81377}"/>
              </a:ext>
            </a:extLst>
          </p:cNvPr>
          <p:cNvSpPr/>
          <p:nvPr/>
        </p:nvSpPr>
        <p:spPr bwMode="auto">
          <a:xfrm rot="5400000">
            <a:off x="8568890" y="3254136"/>
            <a:ext cx="5828679" cy="385763"/>
          </a:xfrm>
          <a:prstGeom prst="rect">
            <a:avLst/>
          </a:prstGeom>
          <a:solidFill>
            <a:srgbClr val="D502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Multi-channel (2-72)</a:t>
            </a:r>
            <a:endParaRPr lang="en-US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0D2DC8-FC63-6B38-2B5E-34A12FC8B840}"/>
              </a:ext>
            </a:extLst>
          </p:cNvPr>
          <p:cNvSpPr/>
          <p:nvPr/>
        </p:nvSpPr>
        <p:spPr bwMode="auto">
          <a:xfrm rot="5400000">
            <a:off x="9009780" y="3254136"/>
            <a:ext cx="5828680" cy="385763"/>
          </a:xfrm>
          <a:prstGeom prst="rect">
            <a:avLst/>
          </a:prstGeom>
          <a:solidFill>
            <a:srgbClr val="AAE2C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Radiation hard (TID, SEU, Latchup)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D7A8B69-5C72-39EA-E4A8-1B35536C8BC8}"/>
              </a:ext>
            </a:extLst>
          </p:cNvPr>
          <p:cNvSpPr txBox="1"/>
          <p:nvPr/>
        </p:nvSpPr>
        <p:spPr>
          <a:xfrm>
            <a:off x="9647866" y="1809897"/>
            <a:ext cx="10663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CATIA for CMS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2FA8B92-544B-A8F4-C5B5-983241B1BC40}"/>
              </a:ext>
            </a:extLst>
          </p:cNvPr>
          <p:cNvSpPr txBox="1"/>
          <p:nvPr/>
        </p:nvSpPr>
        <p:spPr>
          <a:xfrm>
            <a:off x="9345360" y="908311"/>
            <a:ext cx="15343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err="1"/>
              <a:t>IDeF</a:t>
            </a:r>
            <a:r>
              <a:rPr lang="fr-FR" sz="1000" dirty="0"/>
              <a:t>-X for Solar Orbiter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E3839BC-A36B-9362-15EB-B4BE6E0F7241}"/>
              </a:ext>
            </a:extLst>
          </p:cNvPr>
          <p:cNvSpPr txBox="1"/>
          <p:nvPr/>
        </p:nvSpPr>
        <p:spPr>
          <a:xfrm>
            <a:off x="9235175" y="1272660"/>
            <a:ext cx="13227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MONACAL for CMS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9C57ED8-F655-28B5-FD09-9A18A5BF5A3C}"/>
              </a:ext>
            </a:extLst>
          </p:cNvPr>
          <p:cNvSpPr txBox="1"/>
          <p:nvPr/>
        </p:nvSpPr>
        <p:spPr>
          <a:xfrm>
            <a:off x="9031627" y="2520280"/>
            <a:ext cx="169790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DREAM for CLAS12 (</a:t>
            </a:r>
            <a:r>
              <a:rPr lang="fr-FR" sz="1000" dirty="0" err="1"/>
              <a:t>Jlab</a:t>
            </a:r>
            <a:r>
              <a:rPr lang="fr-FR" sz="1000" dirty="0"/>
              <a:t>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AEEC9C9-83DB-0A44-6FB0-983C04D26582}"/>
              </a:ext>
            </a:extLst>
          </p:cNvPr>
          <p:cNvSpPr txBox="1"/>
          <p:nvPr/>
        </p:nvSpPr>
        <p:spPr>
          <a:xfrm>
            <a:off x="9325074" y="3664338"/>
            <a:ext cx="11881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NECTAR for CTA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7892F95-382F-9AFD-54EF-ACB5EC7A126A}"/>
              </a:ext>
            </a:extLst>
          </p:cNvPr>
          <p:cNvSpPr txBox="1"/>
          <p:nvPr/>
        </p:nvSpPr>
        <p:spPr>
          <a:xfrm>
            <a:off x="10047227" y="4405034"/>
            <a:ext cx="67518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SAMPIC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B863BDA-C6AD-0D1B-E56B-58114102DA8D}"/>
              </a:ext>
            </a:extLst>
          </p:cNvPr>
          <p:cNvSpPr txBox="1"/>
          <p:nvPr/>
        </p:nvSpPr>
        <p:spPr>
          <a:xfrm>
            <a:off x="9330788" y="4888696"/>
            <a:ext cx="5613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OWB1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C17A6C0-175A-55F4-8FA1-0A11366FF4BB}"/>
              </a:ext>
            </a:extLst>
          </p:cNvPr>
          <p:cNvSpPr txBox="1"/>
          <p:nvPr/>
        </p:nvSpPr>
        <p:spPr>
          <a:xfrm>
            <a:off x="10195407" y="5386310"/>
            <a:ext cx="53412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DRD7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7201E8B-9F9A-B707-FC94-4EDF6D90A4FD}"/>
              </a:ext>
            </a:extLst>
          </p:cNvPr>
          <p:cNvSpPr txBox="1"/>
          <p:nvPr/>
        </p:nvSpPr>
        <p:spPr>
          <a:xfrm>
            <a:off x="8783769" y="2855084"/>
            <a:ext cx="156324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err="1"/>
              <a:t>IDeF</a:t>
            </a:r>
            <a:r>
              <a:rPr lang="fr-FR" sz="1000" dirty="0"/>
              <a:t>-X for SVOM (ESA)</a:t>
            </a:r>
          </a:p>
        </p:txBody>
      </p:sp>
      <p:sp>
        <p:nvSpPr>
          <p:cNvPr id="42" name="Espace réservé du contenu 17">
            <a:extLst>
              <a:ext uri="{FF2B5EF4-FFF2-40B4-BE49-F238E27FC236}">
                <a16:creationId xmlns:a16="http://schemas.microsoft.com/office/drawing/2014/main" id="{A8288EF2-811C-F8A5-43BD-FD2954AC3ECA}"/>
              </a:ext>
            </a:extLst>
          </p:cNvPr>
          <p:cNvSpPr txBox="1">
            <a:spLocks/>
          </p:cNvSpPr>
          <p:nvPr/>
        </p:nvSpPr>
        <p:spPr>
          <a:xfrm>
            <a:off x="299630" y="575208"/>
            <a:ext cx="4285368" cy="37738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design ASICs for </a:t>
            </a:r>
            <a:r>
              <a:rPr lang="en-US" sz="1600" b="1" dirty="0"/>
              <a:t>Particle Physics, Nuclear Physics</a:t>
            </a:r>
            <a:r>
              <a:rPr lang="en-US" sz="1600" dirty="0"/>
              <a:t> and </a:t>
            </a:r>
            <a:r>
              <a:rPr lang="en-US" sz="1600" b="1" dirty="0"/>
              <a:t>Astrophysics</a:t>
            </a:r>
            <a:r>
              <a:rPr lang="en-US" sz="1600" dirty="0"/>
              <a:t> and for some </a:t>
            </a:r>
            <a:r>
              <a:rPr lang="en-US" sz="1600" b="1" dirty="0"/>
              <a:t>exotic applications</a:t>
            </a:r>
            <a:r>
              <a:rPr lang="en-US" sz="1600" dirty="0"/>
              <a:t> (medical, beam diagnostic, homeland security…). </a:t>
            </a:r>
          </a:p>
          <a:p>
            <a:r>
              <a:rPr lang="en-US" sz="1600" dirty="0"/>
              <a:t>99% of our ASICs are </a:t>
            </a:r>
            <a:r>
              <a:rPr lang="en-US" sz="1600" b="1" dirty="0"/>
              <a:t>multi-channel</a:t>
            </a:r>
            <a:r>
              <a:rPr lang="en-US" sz="1600" dirty="0"/>
              <a:t> ASICs to read </a:t>
            </a:r>
            <a:r>
              <a:rPr lang="en-US" sz="1600" b="1" dirty="0"/>
              <a:t>particle detectors</a:t>
            </a:r>
          </a:p>
          <a:p>
            <a:r>
              <a:rPr lang="en-US" sz="1600" dirty="0"/>
              <a:t>Almost all of our </a:t>
            </a:r>
            <a:r>
              <a:rPr lang="en-US" sz="1600" b="1" dirty="0"/>
              <a:t>ASIC architectures </a:t>
            </a:r>
            <a:r>
              <a:rPr lang="en-US" sz="1600" dirty="0"/>
              <a:t>consist of a set of modules and </a:t>
            </a:r>
            <a:r>
              <a:rPr lang="en-US" sz="1600" b="1" dirty="0"/>
              <a:t>can be represented by this generic diagram</a:t>
            </a:r>
            <a:r>
              <a:rPr lang="en-US" sz="1600" dirty="0"/>
              <a:t>: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76FD5D5-5C0D-F605-4445-F7F96B354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37" y="3300171"/>
            <a:ext cx="4330700" cy="3061152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2DB068E-2302-02C9-0F82-B276C4D67FB3}"/>
              </a:ext>
            </a:extLst>
          </p:cNvPr>
          <p:cNvSpPr txBox="1"/>
          <p:nvPr/>
        </p:nvSpPr>
        <p:spPr>
          <a:xfrm>
            <a:off x="8338514" y="4206337"/>
            <a:ext cx="139493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In HGCROC for CMS</a:t>
            </a:r>
          </a:p>
        </p:txBody>
      </p:sp>
    </p:spTree>
    <p:extLst>
      <p:ext uri="{BB962C8B-B14F-4D97-AF65-F5344CB8AC3E}">
        <p14:creationId xmlns:p14="http://schemas.microsoft.com/office/powerpoint/2010/main" val="166750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518F1-E46D-1B03-798F-7A613BD1E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83C9DF-E814-1213-175F-85A5F2D6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36C904-9F59-2EDE-C219-3F135E47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FE168A-AF6D-3431-F710-B155939A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49AD54-36EE-E243-410B-D47B67534617}"/>
              </a:ext>
            </a:extLst>
          </p:cNvPr>
          <p:cNvSpPr/>
          <p:nvPr/>
        </p:nvSpPr>
        <p:spPr bwMode="auto">
          <a:xfrm>
            <a:off x="4620718" y="545421"/>
            <a:ext cx="6604490" cy="966157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Monolithic Active Pixel Sensor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(MAPS)</a:t>
            </a:r>
          </a:p>
          <a:p>
            <a:pPr marL="0" marR="0" lvl="3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HV,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Hres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gain layer</a:t>
            </a:r>
          </a:p>
          <a:p>
            <a:pPr marL="0" marR="0" lvl="3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Tracker, timing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91E67-625E-F5DD-3CA0-3C5FACB3E450}"/>
              </a:ext>
            </a:extLst>
          </p:cNvPr>
          <p:cNvSpPr/>
          <p:nvPr/>
        </p:nvSpPr>
        <p:spPr bwMode="auto">
          <a:xfrm>
            <a:off x="4620718" y="1571168"/>
            <a:ext cx="6604490" cy="771433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CRASICs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(Cryogenic ASICs)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Very low power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FE for bolometers, amplifiers, MUX circuits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2321F8-2E08-0C35-4B9A-0C849F37E1A1}"/>
              </a:ext>
            </a:extLst>
          </p:cNvPr>
          <p:cNvSpPr/>
          <p:nvPr/>
        </p:nvSpPr>
        <p:spPr bwMode="auto">
          <a:xfrm>
            <a:off x="4621410" y="2380925"/>
            <a:ext cx="6604490" cy="665228"/>
          </a:xfrm>
          <a:prstGeom prst="rect">
            <a:avLst/>
          </a:prstGeom>
          <a:solidFill>
            <a:srgbClr val="2D2DB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Digital</a:t>
            </a:r>
            <a:endParaRPr lang="en-US" b="1" kern="0" dirty="0">
              <a:solidFill>
                <a:srgbClr val="FFFFFF"/>
              </a:solidFill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</a:rPr>
              <a:t>S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erializer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SPI, I2C ...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952F730-7AC4-AAFF-3911-E3BA89E67FDE}"/>
              </a:ext>
            </a:extLst>
          </p:cNvPr>
          <p:cNvSpPr txBox="1"/>
          <p:nvPr/>
        </p:nvSpPr>
        <p:spPr>
          <a:xfrm>
            <a:off x="9315446" y="868567"/>
            <a:ext cx="12731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CACTUS for timing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00E5445-6501-FA54-6E07-1E37B59B52A6}"/>
              </a:ext>
            </a:extLst>
          </p:cNvPr>
          <p:cNvSpPr txBox="1"/>
          <p:nvPr/>
        </p:nvSpPr>
        <p:spPr>
          <a:xfrm>
            <a:off x="9233195" y="1745760"/>
            <a:ext cx="17027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ECLIPSE for SPICA (ESA)</a:t>
            </a:r>
          </a:p>
        </p:txBody>
      </p:sp>
      <p:sp>
        <p:nvSpPr>
          <p:cNvPr id="45" name="Espace réservé du contenu 17">
            <a:extLst>
              <a:ext uri="{FF2B5EF4-FFF2-40B4-BE49-F238E27FC236}">
                <a16:creationId xmlns:a16="http://schemas.microsoft.com/office/drawing/2014/main" id="{2F088F1F-BA57-C1A2-4989-D30B4F693A55}"/>
              </a:ext>
            </a:extLst>
          </p:cNvPr>
          <p:cNvSpPr txBox="1">
            <a:spLocks/>
          </p:cNvSpPr>
          <p:nvPr/>
        </p:nvSpPr>
        <p:spPr>
          <a:xfrm>
            <a:off x="299630" y="575208"/>
            <a:ext cx="4285368" cy="37738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design ASICs for </a:t>
            </a:r>
            <a:r>
              <a:rPr lang="en-US" sz="1600" b="1" dirty="0"/>
              <a:t>Particle Physics, Nuclear Physics</a:t>
            </a:r>
            <a:r>
              <a:rPr lang="en-US" sz="1600" dirty="0"/>
              <a:t> and </a:t>
            </a:r>
            <a:r>
              <a:rPr lang="en-US" sz="1600" b="1" dirty="0"/>
              <a:t>Astrophysics</a:t>
            </a:r>
            <a:r>
              <a:rPr lang="en-US" sz="1600" dirty="0"/>
              <a:t> and for some </a:t>
            </a:r>
            <a:r>
              <a:rPr lang="en-US" sz="1600" b="1" dirty="0"/>
              <a:t>exotic applications</a:t>
            </a:r>
            <a:r>
              <a:rPr lang="en-US" sz="1600" dirty="0"/>
              <a:t> (medical, beam diagnostic…). </a:t>
            </a:r>
          </a:p>
          <a:p>
            <a:r>
              <a:rPr lang="en-US" sz="1600" dirty="0"/>
              <a:t>99% of our ASICs are </a:t>
            </a:r>
            <a:r>
              <a:rPr lang="en-US" sz="1600" b="1" dirty="0"/>
              <a:t>multi-channel</a:t>
            </a:r>
            <a:r>
              <a:rPr lang="en-US" sz="1600" dirty="0"/>
              <a:t> ASICs to read </a:t>
            </a:r>
            <a:r>
              <a:rPr lang="en-US" sz="1600" b="1" dirty="0"/>
              <a:t>particle detectors</a:t>
            </a:r>
          </a:p>
          <a:p>
            <a:r>
              <a:rPr lang="en-US" sz="1600" dirty="0"/>
              <a:t>Almost all of our </a:t>
            </a:r>
            <a:r>
              <a:rPr lang="en-US" sz="1600" b="1" dirty="0"/>
              <a:t>ASIC architectures </a:t>
            </a:r>
            <a:r>
              <a:rPr lang="en-US" sz="1600" dirty="0"/>
              <a:t>consist of a set of modules and </a:t>
            </a:r>
            <a:r>
              <a:rPr lang="en-US" sz="1600" b="1" dirty="0"/>
              <a:t>can be represented by this generic diagram</a:t>
            </a:r>
            <a:r>
              <a:rPr lang="en-US" sz="1600" dirty="0"/>
              <a:t>: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38D4A4-1178-EC37-0349-EBE60F64D704}"/>
              </a:ext>
            </a:extLst>
          </p:cNvPr>
          <p:cNvSpPr/>
          <p:nvPr/>
        </p:nvSpPr>
        <p:spPr bwMode="auto">
          <a:xfrm rot="5400000">
            <a:off x="8568890" y="3254136"/>
            <a:ext cx="5828679" cy="385763"/>
          </a:xfrm>
          <a:prstGeom prst="rect">
            <a:avLst/>
          </a:prstGeom>
          <a:solidFill>
            <a:srgbClr val="D502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Multi-channel (2-72)</a:t>
            </a:r>
            <a:endParaRPr lang="en-US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7B26E-88AC-2EEE-9100-6C5FD4676928}"/>
              </a:ext>
            </a:extLst>
          </p:cNvPr>
          <p:cNvSpPr/>
          <p:nvPr/>
        </p:nvSpPr>
        <p:spPr bwMode="auto">
          <a:xfrm rot="5400000">
            <a:off x="9009780" y="3254136"/>
            <a:ext cx="5828680" cy="385763"/>
          </a:xfrm>
          <a:prstGeom prst="rect">
            <a:avLst/>
          </a:prstGeom>
          <a:solidFill>
            <a:srgbClr val="AAE2CA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Radiation hard (TID, SEU, Latchup)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3AF11D97-5D73-F524-28EE-AAA1EB43B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37" y="3300171"/>
            <a:ext cx="4330700" cy="3061152"/>
          </a:xfrm>
          <a:prstGeom prst="rect">
            <a:avLst/>
          </a:prstGeom>
        </p:spPr>
      </p:pic>
      <p:sp>
        <p:nvSpPr>
          <p:cNvPr id="49" name="Sous-titre 7">
            <a:extLst>
              <a:ext uri="{FF2B5EF4-FFF2-40B4-BE49-F238E27FC236}">
                <a16:creationId xmlns:a16="http://schemas.microsoft.com/office/drawing/2014/main" id="{9EB7D595-EF49-1B3E-C5BA-E4D282950AE7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Microelectronics: domain of expertise</a:t>
            </a:r>
          </a:p>
        </p:txBody>
      </p:sp>
    </p:spTree>
    <p:extLst>
      <p:ext uri="{BB962C8B-B14F-4D97-AF65-F5344CB8AC3E}">
        <p14:creationId xmlns:p14="http://schemas.microsoft.com/office/powerpoint/2010/main" val="325337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FD5F-10AD-584F-D121-7F5325E32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BDCF86-C770-1236-0182-9108A8AE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3F147F-B9FB-D9C4-A69F-DCDB554D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ED236-6556-7DBD-93D2-B0DF9B93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C911A8-AA32-05DE-574B-80553EB5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62" y="314667"/>
            <a:ext cx="8839200" cy="6141046"/>
          </a:xfrm>
          <a:prstGeom prst="rect">
            <a:avLst/>
          </a:prstGeom>
        </p:spPr>
      </p:pic>
      <p:sp>
        <p:nvSpPr>
          <p:cNvPr id="16" name="Text Box 1992">
            <a:extLst>
              <a:ext uri="{FF2B5EF4-FFF2-40B4-BE49-F238E27FC236}">
                <a16:creationId xmlns:a16="http://schemas.microsoft.com/office/drawing/2014/main" id="{0B78AFFA-4204-5966-4BF3-78FE979F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151" y="6611780"/>
            <a:ext cx="309121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CHIPNAME</a:t>
            </a: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fr-FR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collaboratio</a:t>
            </a: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n)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Experiment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fr-FR" sz="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D91917F-89C2-53A4-BB40-28EEF14D0063}"/>
              </a:ext>
            </a:extLst>
          </p:cNvPr>
          <p:cNvGrpSpPr/>
          <p:nvPr/>
        </p:nvGrpSpPr>
        <p:grpSpPr>
          <a:xfrm>
            <a:off x="10145130" y="3721184"/>
            <a:ext cx="1384408" cy="338554"/>
            <a:chOff x="8646750" y="6499660"/>
            <a:chExt cx="1384408" cy="338554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F9D0640-03B3-7050-F3ED-E73076CFF048}"/>
                </a:ext>
              </a:extLst>
            </p:cNvPr>
            <p:cNvSpPr/>
            <p:nvPr/>
          </p:nvSpPr>
          <p:spPr bwMode="auto">
            <a:xfrm>
              <a:off x="8646750" y="6612464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015A898-2458-5E75-5800-D6DE6CF84CF6}"/>
                </a:ext>
              </a:extLst>
            </p:cNvPr>
            <p:cNvSpPr txBox="1"/>
            <p:nvPr/>
          </p:nvSpPr>
          <p:spPr>
            <a:xfrm>
              <a:off x="8714772" y="6499660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black"/>
                  </a:solidFill>
                  <a:latin typeface="Times New Roman" pitchFamily="18" charset="0"/>
                </a:rPr>
                <a:t>Collaboration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B3149022-870B-DDA9-770A-64288F927E23}"/>
              </a:ext>
            </a:extLst>
          </p:cNvPr>
          <p:cNvSpPr txBox="1"/>
          <p:nvPr/>
        </p:nvSpPr>
        <p:spPr>
          <a:xfrm>
            <a:off x="10240584" y="4336563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</a:rPr>
              <a:t>Under test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4DDBC6E-393A-774F-6C41-19500A12F859}"/>
              </a:ext>
            </a:extLst>
          </p:cNvPr>
          <p:cNvSpPr/>
          <p:nvPr/>
        </p:nvSpPr>
        <p:spPr bwMode="auto">
          <a:xfrm>
            <a:off x="10159344" y="4452397"/>
            <a:ext cx="119339" cy="119339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1D059A-51EF-E799-F649-A7B62A140716}"/>
              </a:ext>
            </a:extLst>
          </p:cNvPr>
          <p:cNvSpPr txBox="1"/>
          <p:nvPr/>
        </p:nvSpPr>
        <p:spPr>
          <a:xfrm>
            <a:off x="10231337" y="401863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</a:rPr>
              <a:t>Prod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228DE8E-6A7C-457A-511C-DAF9C9661368}"/>
              </a:ext>
            </a:extLst>
          </p:cNvPr>
          <p:cNvSpPr/>
          <p:nvPr/>
        </p:nvSpPr>
        <p:spPr bwMode="auto">
          <a:xfrm>
            <a:off x="10143611" y="4166700"/>
            <a:ext cx="119339" cy="119339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0BB2E59-9414-AF6A-8D6B-24AF67BBD92C}"/>
              </a:ext>
            </a:extLst>
          </p:cNvPr>
          <p:cNvSpPr/>
          <p:nvPr/>
        </p:nvSpPr>
        <p:spPr bwMode="auto">
          <a:xfrm>
            <a:off x="8308539" y="1322300"/>
            <a:ext cx="113085" cy="11308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B6A169-3986-4AA1-E6CE-7E1E008DD517}"/>
              </a:ext>
            </a:extLst>
          </p:cNvPr>
          <p:cNvSpPr/>
          <p:nvPr/>
        </p:nvSpPr>
        <p:spPr bwMode="auto">
          <a:xfrm>
            <a:off x="8881563" y="3897860"/>
            <a:ext cx="113085" cy="11308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9ED55A3-C8ED-787F-480A-5462E833184B}"/>
              </a:ext>
            </a:extLst>
          </p:cNvPr>
          <p:cNvSpPr/>
          <p:nvPr/>
        </p:nvSpPr>
        <p:spPr bwMode="auto">
          <a:xfrm>
            <a:off x="8698683" y="5470628"/>
            <a:ext cx="113085" cy="11308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C612546-A618-D81D-4B78-49F4C92349B8}"/>
              </a:ext>
            </a:extLst>
          </p:cNvPr>
          <p:cNvSpPr/>
          <p:nvPr/>
        </p:nvSpPr>
        <p:spPr bwMode="auto">
          <a:xfrm>
            <a:off x="8250627" y="1831316"/>
            <a:ext cx="113085" cy="11308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624E92-22EA-8B4F-7E35-01623DE93C76}"/>
              </a:ext>
            </a:extLst>
          </p:cNvPr>
          <p:cNvSpPr txBox="1"/>
          <p:nvPr/>
        </p:nvSpPr>
        <p:spPr>
          <a:xfrm>
            <a:off x="10038777" y="1322300"/>
            <a:ext cx="1278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Times New Roman" pitchFamily="18" charset="0"/>
              </a:rPr>
              <a:t>Technologies</a:t>
            </a:r>
          </a:p>
        </p:txBody>
      </p:sp>
      <p:sp>
        <p:nvSpPr>
          <p:cNvPr id="4" name="Text Box 1992">
            <a:extLst>
              <a:ext uri="{FF2B5EF4-FFF2-40B4-BE49-F238E27FC236}">
                <a16:creationId xmlns:a16="http://schemas.microsoft.com/office/drawing/2014/main" id="{03B25CD4-AA3F-65B9-FBCB-F5521E49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0160" y="1632140"/>
            <a:ext cx="121563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00CCFF"/>
                </a:solidFill>
              </a:rPr>
              <a:t>DMILL 800</a:t>
            </a:r>
            <a:endParaRPr lang="fr-FR" sz="3600" b="1" i="1" kern="0" dirty="0">
              <a:solidFill>
                <a:srgbClr val="00CC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FF00FF"/>
                </a:solidFill>
              </a:rPr>
              <a:t>AMS 350 </a:t>
            </a:r>
            <a:r>
              <a:rPr lang="fr-FR" sz="1000" b="1" kern="0" dirty="0" err="1">
                <a:solidFill>
                  <a:srgbClr val="FF00FF"/>
                </a:solidFill>
              </a:rPr>
              <a:t>SiGe</a:t>
            </a:r>
            <a:endParaRPr lang="fr-FR" sz="3600" b="1" i="1" kern="0" dirty="0">
              <a:solidFill>
                <a:srgbClr val="FF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000" b="1" kern="0" dirty="0">
              <a:solidFill>
                <a:srgbClr val="00009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000099"/>
                </a:solidFill>
              </a:rPr>
              <a:t>AMS 350</a:t>
            </a:r>
            <a:endParaRPr lang="fr-FR" sz="1000" b="1" kern="0" dirty="0">
              <a:solidFill>
                <a:srgbClr val="FF66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FF6600"/>
                </a:solidFill>
              </a:rPr>
              <a:t>AMS 180</a:t>
            </a:r>
            <a:endParaRPr lang="fr-FR" sz="3600" b="1" i="1" kern="0" dirty="0">
              <a:solidFill>
                <a:srgbClr val="FF66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00FF00"/>
                </a:solidFill>
              </a:rPr>
              <a:t>X-FAB 180</a:t>
            </a:r>
            <a:endParaRPr lang="fr-FR" sz="3600" b="1" i="1" kern="0" dirty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719216"/>
                </a:solidFill>
              </a:rPr>
              <a:t>Tower Jazz 180</a:t>
            </a:r>
            <a:endParaRPr lang="fr-FR" sz="3600" b="1" i="1" kern="0" dirty="0">
              <a:solidFill>
                <a:srgbClr val="7192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 err="1">
                <a:solidFill>
                  <a:srgbClr val="B3259C"/>
                </a:solidFill>
              </a:rPr>
              <a:t>Lfoundry</a:t>
            </a:r>
            <a:r>
              <a:rPr lang="fr-FR" sz="1000" b="1" kern="0" dirty="0">
                <a:solidFill>
                  <a:srgbClr val="B3259C"/>
                </a:solidFill>
              </a:rPr>
              <a:t> 150</a:t>
            </a:r>
            <a:endParaRPr lang="fr-FR" sz="800" b="1" i="1" kern="0" dirty="0">
              <a:solidFill>
                <a:srgbClr val="B3259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rgbClr val="D50202"/>
                </a:solidFill>
              </a:rPr>
              <a:t>TSMC 130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TSMC 65nm</a:t>
            </a:r>
            <a:endParaRPr kumimoji="0" lang="fr-FR" sz="800" b="1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0" name="Sous-titre 7">
            <a:extLst>
              <a:ext uri="{FF2B5EF4-FFF2-40B4-BE49-F238E27FC236}">
                <a16:creationId xmlns:a16="http://schemas.microsoft.com/office/drawing/2014/main" id="{44199EE8-31E0-36D1-DC9F-250A6DABC668}"/>
              </a:ext>
            </a:extLst>
          </p:cNvPr>
          <p:cNvSpPr txBox="1">
            <a:spLocks/>
          </p:cNvSpPr>
          <p:nvPr/>
        </p:nvSpPr>
        <p:spPr>
          <a:xfrm>
            <a:off x="369875" y="46324"/>
            <a:ext cx="11709030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Roadmap: too many technologies, more and more collaborations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C164C85-FE7B-87EC-6983-445B40D4359E}"/>
              </a:ext>
            </a:extLst>
          </p:cNvPr>
          <p:cNvCxnSpPr/>
          <p:nvPr/>
        </p:nvCxnSpPr>
        <p:spPr>
          <a:xfrm>
            <a:off x="11430000" y="2143760"/>
            <a:ext cx="0" cy="1046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D95101F-7F35-9A6F-305B-47E45CF6DD99}"/>
              </a:ext>
            </a:extLst>
          </p:cNvPr>
          <p:cNvSpPr txBox="1"/>
          <p:nvPr/>
        </p:nvSpPr>
        <p:spPr>
          <a:xfrm rot="16200000">
            <a:off x="11120621" y="2453139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noProof="0" dirty="0">
                <a:solidFill>
                  <a:prstClr val="black"/>
                </a:solidFill>
                <a:latin typeface="Times New Roman" pitchFamily="18" charset="0"/>
              </a:rPr>
              <a:t>Still used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DEA90B2-2DC6-D7D3-3412-A62FFC7E860A}"/>
              </a:ext>
            </a:extLst>
          </p:cNvPr>
          <p:cNvSpPr/>
          <p:nvPr/>
        </p:nvSpPr>
        <p:spPr bwMode="auto">
          <a:xfrm>
            <a:off x="11803499" y="140023"/>
            <a:ext cx="127000" cy="1397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11C87-7F62-6EBD-3FEB-92E3B5E8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D7BC24-64CF-EC40-B966-FFCA49E8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BBEEC-3182-22EF-48EA-7339412B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Front End Electronics, Paris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EDF14-9C60-6111-565B-371445A2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43" name="Sous-titre 7">
            <a:extLst>
              <a:ext uri="{FF2B5EF4-FFF2-40B4-BE49-F238E27FC236}">
                <a16:creationId xmlns:a16="http://schemas.microsoft.com/office/drawing/2014/main" id="{2C638816-ACC2-A12A-CE15-733CDD5AED56}"/>
              </a:ext>
            </a:extLst>
          </p:cNvPr>
          <p:cNvSpPr txBox="1">
            <a:spLocks/>
          </p:cNvSpPr>
          <p:nvPr/>
        </p:nvSpPr>
        <p:spPr>
          <a:xfrm>
            <a:off x="1106951" y="46324"/>
            <a:ext cx="7550573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>
                <a:solidFill>
                  <a:srgbClr val="E50018"/>
                </a:solidFill>
              </a:rPr>
              <a:t>Some of our ASIC families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C58E93-2268-B570-190A-9973D708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939" y="656692"/>
            <a:ext cx="7882384" cy="1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D50202"/>
                </a:solidFill>
              </a:rPr>
              <a:t>Low noise front-ends for low capacitor detectors for space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Multichannel space-proof ASICs made of Charge Sensitive Amplifier + Shapers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architecture: </a:t>
            </a:r>
            <a:r>
              <a:rPr lang="en-US" sz="1600" u="sng" dirty="0" err="1">
                <a:solidFill>
                  <a:srgbClr val="5F5F5F"/>
                </a:solidFill>
              </a:rPr>
              <a:t>IDeF</a:t>
            </a:r>
            <a:r>
              <a:rPr lang="en-US" sz="1600" u="sng" dirty="0">
                <a:solidFill>
                  <a:srgbClr val="5F5F5F"/>
                </a:solidFill>
              </a:rPr>
              <a:t>-X HD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E9C796-51DC-1EA4-565C-B4E81F4A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6" y="1576978"/>
            <a:ext cx="6257421" cy="503379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9C8740-2421-24E1-B91C-6BE0DA6F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50" y="1260023"/>
            <a:ext cx="5723403" cy="3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Analog output readout: Mux or //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Geometry: 1D or 2D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Anode, cathode or both electrodes readout optimized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Technology: all CMOS (AMS 0.35, AMS 0.18, XFAB 0.18)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Cd(Zn)</a:t>
            </a:r>
            <a:r>
              <a:rPr lang="en-US" sz="1600" dirty="0" err="1">
                <a:solidFill>
                  <a:srgbClr val="5F5F5F"/>
                </a:solidFill>
              </a:rPr>
              <a:t>Te</a:t>
            </a:r>
            <a:r>
              <a:rPr lang="en-US" sz="1600" dirty="0">
                <a:solidFill>
                  <a:srgbClr val="5F5F5F"/>
                </a:solidFill>
              </a:rPr>
              <a:t> and Si detectors for space applications 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21FC0A-FD8A-3C92-77C9-C9215B42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463" y="5829892"/>
            <a:ext cx="2480116" cy="8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i="0" dirty="0" err="1">
                <a:solidFill>
                  <a:srgbClr val="5F5F5F"/>
                </a:solidFill>
              </a:rPr>
              <a:t>IDeF</a:t>
            </a:r>
            <a:r>
              <a:rPr lang="en-US" sz="1200" i="0" dirty="0">
                <a:solidFill>
                  <a:srgbClr val="5F5F5F"/>
                </a:solidFill>
              </a:rPr>
              <a:t>-X ECLAIRs </a:t>
            </a:r>
            <a:r>
              <a:rPr lang="en-US" sz="1200" b="0" i="0" dirty="0">
                <a:solidFill>
                  <a:srgbClr val="5F5F5F"/>
                </a:solidFill>
              </a:rPr>
              <a:t>with </a:t>
            </a:r>
            <a:r>
              <a:rPr lang="en-US" sz="1200" b="0" i="0" dirty="0" err="1">
                <a:solidFill>
                  <a:srgbClr val="5F5F5F"/>
                </a:solidFill>
              </a:rPr>
              <a:t>CdTe</a:t>
            </a:r>
            <a:r>
              <a:rPr lang="en-US" sz="1200" b="0" i="0" dirty="0">
                <a:solidFill>
                  <a:srgbClr val="5F5F5F"/>
                </a:solidFill>
              </a:rPr>
              <a:t> from ACRORAD. ECLAIRs, SVOM mission. Launched in 2024</a:t>
            </a:r>
            <a:endParaRPr lang="en-US" sz="1600" dirty="0">
              <a:solidFill>
                <a:srgbClr val="5F5F5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6B78545-1D3E-FDB7-7FCD-87A0F576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128" y="5823383"/>
            <a:ext cx="2557982" cy="99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200" i="0" dirty="0">
                <a:solidFill>
                  <a:srgbClr val="5F5F5F"/>
                </a:solidFill>
              </a:rPr>
              <a:t>IDeF-X HD in CALISTE </a:t>
            </a:r>
            <a:r>
              <a:rPr lang="en-US" sz="1200" i="0" dirty="0" err="1">
                <a:solidFill>
                  <a:srgbClr val="5F5F5F"/>
                </a:solidFill>
              </a:rPr>
              <a:t>spectro</a:t>
            </a:r>
            <a:r>
              <a:rPr lang="en-US" sz="1200" i="0" dirty="0">
                <a:solidFill>
                  <a:srgbClr val="5F5F5F"/>
                </a:solidFill>
              </a:rPr>
              <a:t>-imager</a:t>
            </a:r>
            <a:r>
              <a:rPr lang="en-US" sz="1200" b="0" i="0" dirty="0">
                <a:solidFill>
                  <a:srgbClr val="5F5F5F"/>
                </a:solidFill>
              </a:rPr>
              <a:t> Solar Orbiter mission launched in 2020</a:t>
            </a:r>
            <a:endParaRPr lang="en-US" sz="1600" dirty="0">
              <a:solidFill>
                <a:srgbClr val="5F5F5F"/>
              </a:solidFill>
            </a:endParaRPr>
          </a:p>
          <a:p>
            <a:pPr marL="476250" lvl="1" indent="0" algn="r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" name="Image 15" descr="Cer_ASIC_01.jpg">
            <a:extLst>
              <a:ext uri="{FF2B5EF4-FFF2-40B4-BE49-F238E27FC236}">
                <a16:creationId xmlns:a16="http://schemas.microsoft.com/office/drawing/2014/main" id="{118CF750-F2B9-4BBE-622C-2C5E9B98A7F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986" y="4780288"/>
            <a:ext cx="2089882" cy="10000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 12" descr="Capture d’écran 2016-05-31 à 11.03.59.png">
            <a:extLst>
              <a:ext uri="{FF2B5EF4-FFF2-40B4-BE49-F238E27FC236}">
                <a16:creationId xmlns:a16="http://schemas.microsoft.com/office/drawing/2014/main" id="{C6427DB7-A2AF-53A8-4E2F-AF3549995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354" y="3843923"/>
            <a:ext cx="1738867" cy="19496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8FE34BA-5BE2-5910-AD4F-6A94B30428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58" y="3859557"/>
            <a:ext cx="2089882" cy="77219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049F73-108B-D28B-E895-808602980E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275" y="9737"/>
            <a:ext cx="4338953" cy="1426773"/>
          </a:xfrm>
          <a:prstGeom prst="rect">
            <a:avLst/>
          </a:prstGeom>
        </p:spPr>
      </p:pic>
      <p:pic>
        <p:nvPicPr>
          <p:cNvPr id="10" name="Image 9" descr="10-10-04_ASIC IDEF-X_HD_DxO.jpg">
            <a:extLst>
              <a:ext uri="{FF2B5EF4-FFF2-40B4-BE49-F238E27FC236}">
                <a16:creationId xmlns:a16="http://schemas.microsoft.com/office/drawing/2014/main" id="{9FC1A888-FE5A-14A7-DA0A-76FED04552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344686" y="247664"/>
            <a:ext cx="1002848" cy="59707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5772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82fa2ad-bcfb-4c30-8490-7bbd511b188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1dffeb-2989-4a61-aef8-844a993007f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20461</TotalTime>
  <Words>2105</Words>
  <Application>Microsoft Macintosh PowerPoint</Application>
  <PresentationFormat>Grand écran</PresentationFormat>
  <Paragraphs>414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Thème Office</vt:lpstr>
      <vt:lpstr>Microelectronics at IRFU Saclay</vt:lpstr>
      <vt:lpstr>Présentation PowerPoint</vt:lpstr>
      <vt:lpstr>Présentation PowerPoint</vt:lpstr>
      <vt:lpstr>Design Lab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GEVIN Olivier</cp:lastModifiedBy>
  <cp:revision>62</cp:revision>
  <dcterms:created xsi:type="dcterms:W3CDTF">2023-01-13T15:17:34Z</dcterms:created>
  <dcterms:modified xsi:type="dcterms:W3CDTF">2026-05-06T16:28:52Z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