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309" r:id="rId6"/>
    <p:sldId id="341" r:id="rId7"/>
    <p:sldId id="356" r:id="rId8"/>
    <p:sldId id="310" r:id="rId9"/>
    <p:sldId id="311" r:id="rId10"/>
    <p:sldId id="312" r:id="rId11"/>
    <p:sldId id="314" r:id="rId12"/>
    <p:sldId id="355" r:id="rId13"/>
    <p:sldId id="340" r:id="rId14"/>
    <p:sldId id="343" r:id="rId15"/>
    <p:sldId id="345" r:id="rId16"/>
    <p:sldId id="346" r:id="rId17"/>
    <p:sldId id="347" r:id="rId18"/>
    <p:sldId id="338" r:id="rId19"/>
    <p:sldId id="350" r:id="rId20"/>
    <p:sldId id="369" r:id="rId21"/>
    <p:sldId id="334" r:id="rId22"/>
    <p:sldId id="352" r:id="rId23"/>
    <p:sldId id="370" r:id="rId24"/>
    <p:sldId id="336" r:id="rId25"/>
    <p:sldId id="351" r:id="rId26"/>
    <p:sldId id="366" r:id="rId27"/>
    <p:sldId id="365" r:id="rId28"/>
    <p:sldId id="375" r:id="rId29"/>
    <p:sldId id="363" r:id="rId30"/>
    <p:sldId id="367" r:id="rId31"/>
    <p:sldId id="376" r:id="rId32"/>
    <p:sldId id="353" r:id="rId33"/>
    <p:sldId id="354" r:id="rId34"/>
    <p:sldId id="357" r:id="rId35"/>
    <p:sldId id="358" r:id="rId36"/>
    <p:sldId id="359" r:id="rId37"/>
    <p:sldId id="360" r:id="rId38"/>
    <p:sldId id="361" r:id="rId39"/>
    <p:sldId id="362" r:id="rId40"/>
    <p:sldId id="371" r:id="rId41"/>
    <p:sldId id="372" r:id="rId42"/>
    <p:sldId id="373" r:id="rId43"/>
    <p:sldId id="374" r:id="rId44"/>
    <p:sldId id="315" r:id="rId45"/>
    <p:sldId id="348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6" autoAdjust="0"/>
    <p:restoredTop sz="93979" autoAdjust="0"/>
  </p:normalViewPr>
  <p:slideViewPr>
    <p:cSldViewPr snapToGrid="0">
      <p:cViewPr varScale="1">
        <p:scale>
          <a:sx n="71" d="100"/>
          <a:sy n="71" d="100"/>
        </p:scale>
        <p:origin x="66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_Local\Projet\D2R2\CaterPillar%20AMS\Mesures_Pre_Rad\ENC_Model_Olivi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_Local\Projet\D2R2\CaterPillar%20AMS\Mesures_Pre_Rad\ENC_Model_Olivi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200" dirty="0"/>
              <a:t>AMS 0.18: PMOS 100/0.18,</a:t>
            </a:r>
            <a:r>
              <a:rPr lang="fr-FR" sz="1200" baseline="0" dirty="0"/>
              <a:t> 10µA</a:t>
            </a:r>
            <a:endParaRPr lang="fr-FR" sz="12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68885175659608"/>
          <c:y val="0.29125809981470069"/>
          <c:w val="0.83984830468966887"/>
          <c:h val="0.5467559919371846"/>
        </c:manualLayout>
      </c:layout>
      <c:scatterChart>
        <c:scatterStyle val="lineMarker"/>
        <c:varyColors val="0"/>
        <c:ser>
          <c:idx val="0"/>
          <c:order val="0"/>
          <c:tx>
            <c:strRef>
              <c:f>'PAC0 10µA'!$I$2</c:f>
              <c:strCache>
                <c:ptCount val="1"/>
                <c:pt idx="0">
                  <c:v>Cadd=22pF</c:v>
                </c:pt>
              </c:strCache>
            </c:strRef>
          </c:tx>
          <c:spPr>
            <a:ln w="28575">
              <a:noFill/>
            </a:ln>
          </c:spPr>
          <c:xVal>
            <c:numRef>
              <c:f>'PAC0 10µA'!$I$4:$I$13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1.8</c:v>
                </c:pt>
                <c:pt idx="2">
                  <c:v>3</c:v>
                </c:pt>
                <c:pt idx="3">
                  <c:v>5.0999999999999996</c:v>
                </c:pt>
                <c:pt idx="4">
                  <c:v>6.9</c:v>
                </c:pt>
                <c:pt idx="5">
                  <c:v>10.5</c:v>
                </c:pt>
                <c:pt idx="6">
                  <c:v>18</c:v>
                </c:pt>
                <c:pt idx="7">
                  <c:v>52</c:v>
                </c:pt>
                <c:pt idx="8">
                  <c:v>150</c:v>
                </c:pt>
              </c:numCache>
            </c:numRef>
          </c:xVal>
          <c:yVal>
            <c:numRef>
              <c:f>'PAC0 10µA'!$J$4:$J$13</c:f>
              <c:numCache>
                <c:formatCode>General</c:formatCode>
                <c:ptCount val="10"/>
                <c:pt idx="0">
                  <c:v>1258.75</c:v>
                </c:pt>
                <c:pt idx="1">
                  <c:v>1091.43</c:v>
                </c:pt>
                <c:pt idx="2">
                  <c:v>934.375</c:v>
                </c:pt>
                <c:pt idx="3">
                  <c:v>789.7</c:v>
                </c:pt>
                <c:pt idx="4">
                  <c:v>704.21299999999997</c:v>
                </c:pt>
                <c:pt idx="5">
                  <c:v>599.63499999999999</c:v>
                </c:pt>
                <c:pt idx="6">
                  <c:v>619.72415999999998</c:v>
                </c:pt>
                <c:pt idx="7">
                  <c:v>529.04640000000006</c:v>
                </c:pt>
                <c:pt idx="8">
                  <c:v>534.81791999999996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C8-4D2D-A45D-3C8D8DBD23E9}"/>
            </c:ext>
          </c:extLst>
        </c:ser>
        <c:ser>
          <c:idx val="1"/>
          <c:order val="1"/>
          <c:tx>
            <c:strRef>
              <c:f>'PAC0 10µA'!$G$2</c:f>
              <c:strCache>
                <c:ptCount val="1"/>
                <c:pt idx="0">
                  <c:v>Cadd=15pF</c:v>
                </c:pt>
              </c:strCache>
            </c:strRef>
          </c:tx>
          <c:spPr>
            <a:ln w="28575">
              <a:noFill/>
            </a:ln>
          </c:spPr>
          <c:xVal>
            <c:numRef>
              <c:f>'PAC0 10µA'!$G$4:$G$13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1.7</c:v>
                </c:pt>
                <c:pt idx="2">
                  <c:v>2.9</c:v>
                </c:pt>
                <c:pt idx="3">
                  <c:v>4.8</c:v>
                </c:pt>
                <c:pt idx="4">
                  <c:v>6.8</c:v>
                </c:pt>
                <c:pt idx="5">
                  <c:v>11.5</c:v>
                </c:pt>
                <c:pt idx="6">
                  <c:v>18</c:v>
                </c:pt>
                <c:pt idx="7">
                  <c:v>52</c:v>
                </c:pt>
                <c:pt idx="8">
                  <c:v>152</c:v>
                </c:pt>
              </c:numCache>
            </c:numRef>
          </c:xVal>
          <c:yVal>
            <c:numRef>
              <c:f>'PAC0 10µA'!$H$4:$H$13</c:f>
              <c:numCache>
                <c:formatCode>General</c:formatCode>
                <c:ptCount val="10"/>
                <c:pt idx="0">
                  <c:v>977.45899999999995</c:v>
                </c:pt>
                <c:pt idx="1">
                  <c:v>853.43899999999996</c:v>
                </c:pt>
                <c:pt idx="2">
                  <c:v>731.51</c:v>
                </c:pt>
                <c:pt idx="3">
                  <c:v>647.21199999999999</c:v>
                </c:pt>
                <c:pt idx="4">
                  <c:v>570.22299999999996</c:v>
                </c:pt>
                <c:pt idx="5">
                  <c:v>477.94600000000003</c:v>
                </c:pt>
                <c:pt idx="6">
                  <c:v>450.26591999999999</c:v>
                </c:pt>
                <c:pt idx="7">
                  <c:v>401.62655999999998</c:v>
                </c:pt>
                <c:pt idx="8">
                  <c:v>394.75871999999998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C8-4D2D-A45D-3C8D8DBD23E9}"/>
            </c:ext>
          </c:extLst>
        </c:ser>
        <c:ser>
          <c:idx val="2"/>
          <c:order val="2"/>
          <c:tx>
            <c:strRef>
              <c:f>'PAC0 10µA'!$E$2</c:f>
              <c:strCache>
                <c:ptCount val="1"/>
                <c:pt idx="0">
                  <c:v>Cadd=10pF</c:v>
                </c:pt>
              </c:strCache>
            </c:strRef>
          </c:tx>
          <c:spPr>
            <a:ln w="28575">
              <a:noFill/>
            </a:ln>
          </c:spPr>
          <c:xVal>
            <c:numRef>
              <c:f>'PAC0 10µA'!$E$4:$E$13</c:f>
              <c:numCache>
                <c:formatCode>General</c:formatCode>
                <c:ptCount val="10"/>
                <c:pt idx="0">
                  <c:v>1.03</c:v>
                </c:pt>
                <c:pt idx="1">
                  <c:v>1.66</c:v>
                </c:pt>
                <c:pt idx="2">
                  <c:v>2.76</c:v>
                </c:pt>
                <c:pt idx="3">
                  <c:v>4.5999999999999996</c:v>
                </c:pt>
                <c:pt idx="4">
                  <c:v>6.35</c:v>
                </c:pt>
                <c:pt idx="5">
                  <c:v>11</c:v>
                </c:pt>
                <c:pt idx="6">
                  <c:v>17.8</c:v>
                </c:pt>
                <c:pt idx="7">
                  <c:v>52</c:v>
                </c:pt>
                <c:pt idx="8">
                  <c:v>152</c:v>
                </c:pt>
              </c:numCache>
            </c:numRef>
          </c:xVal>
          <c:yVal>
            <c:numRef>
              <c:f>'PAC0 10µA'!$F$4:$F$13</c:f>
              <c:numCache>
                <c:formatCode>General</c:formatCode>
                <c:ptCount val="10"/>
                <c:pt idx="0">
                  <c:v>721.79</c:v>
                </c:pt>
                <c:pt idx="1">
                  <c:v>632.38599999999997</c:v>
                </c:pt>
                <c:pt idx="2">
                  <c:v>529.04700000000003</c:v>
                </c:pt>
                <c:pt idx="3">
                  <c:v>449.71</c:v>
                </c:pt>
                <c:pt idx="4">
                  <c:v>402.98599999999999</c:v>
                </c:pt>
                <c:pt idx="5">
                  <c:v>339.74400000000003</c:v>
                </c:pt>
                <c:pt idx="6">
                  <c:v>346.43904000000003</c:v>
                </c:pt>
                <c:pt idx="7">
                  <c:v>334.73664000000002</c:v>
                </c:pt>
                <c:pt idx="8">
                  <c:v>349.39487999999994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C8-4D2D-A45D-3C8D8DBD23E9}"/>
            </c:ext>
          </c:extLst>
        </c:ser>
        <c:ser>
          <c:idx val="3"/>
          <c:order val="3"/>
          <c:tx>
            <c:strRef>
              <c:f>'PAC0 10µA'!$A$2</c:f>
              <c:strCache>
                <c:ptCount val="1"/>
                <c:pt idx="0">
                  <c:v>Cadd=0pF</c:v>
                </c:pt>
              </c:strCache>
            </c:strRef>
          </c:tx>
          <c:spPr>
            <a:ln w="28575">
              <a:noFill/>
            </a:ln>
          </c:spPr>
          <c:xVal>
            <c:numRef>
              <c:f>'PAC0 10µA'!$A$4:$A$13</c:f>
              <c:numCache>
                <c:formatCode>General</c:formatCode>
                <c:ptCount val="10"/>
                <c:pt idx="0">
                  <c:v>0.85499999999999998</c:v>
                </c:pt>
                <c:pt idx="1">
                  <c:v>1.32</c:v>
                </c:pt>
                <c:pt idx="2">
                  <c:v>2.23</c:v>
                </c:pt>
                <c:pt idx="3">
                  <c:v>4</c:v>
                </c:pt>
                <c:pt idx="4">
                  <c:v>5.8</c:v>
                </c:pt>
                <c:pt idx="5">
                  <c:v>10.5</c:v>
                </c:pt>
                <c:pt idx="6">
                  <c:v>17.2</c:v>
                </c:pt>
                <c:pt idx="7">
                  <c:v>51</c:v>
                </c:pt>
                <c:pt idx="8">
                  <c:v>141</c:v>
                </c:pt>
              </c:numCache>
            </c:numRef>
          </c:xVal>
          <c:yVal>
            <c:numRef>
              <c:f>'PAC0 10µA'!$B$4:$B$13</c:f>
              <c:numCache>
                <c:formatCode>General</c:formatCode>
                <c:ptCount val="10"/>
                <c:pt idx="0">
                  <c:v>183.113</c:v>
                </c:pt>
                <c:pt idx="1">
                  <c:v>148.88999999999999</c:v>
                </c:pt>
                <c:pt idx="2">
                  <c:v>125.25</c:v>
                </c:pt>
                <c:pt idx="3">
                  <c:v>109.41</c:v>
                </c:pt>
                <c:pt idx="4">
                  <c:v>103.18</c:v>
                </c:pt>
                <c:pt idx="5">
                  <c:v>96.33</c:v>
                </c:pt>
                <c:pt idx="6">
                  <c:v>125.0688</c:v>
                </c:pt>
                <c:pt idx="7">
                  <c:v>153.744</c:v>
                </c:pt>
                <c:pt idx="8">
                  <c:v>191.85599999999999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C8-4D2D-A45D-3C8D8DBD23E9}"/>
            </c:ext>
          </c:extLst>
        </c:ser>
        <c:ser>
          <c:idx val="4"/>
          <c:order val="4"/>
          <c:tx>
            <c:v>10pFfit</c:v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'PAC0 10µA'!$E$19:$E$28</c:f>
              <c:numCache>
                <c:formatCode>General</c:formatCode>
                <c:ptCount val="10"/>
                <c:pt idx="0">
                  <c:v>1.03</c:v>
                </c:pt>
                <c:pt idx="1">
                  <c:v>1.61</c:v>
                </c:pt>
                <c:pt idx="2">
                  <c:v>2.67</c:v>
                </c:pt>
                <c:pt idx="3">
                  <c:v>4.54</c:v>
                </c:pt>
                <c:pt idx="4">
                  <c:v>6.31</c:v>
                </c:pt>
                <c:pt idx="5">
                  <c:v>11.01</c:v>
                </c:pt>
                <c:pt idx="6">
                  <c:v>17.68</c:v>
                </c:pt>
                <c:pt idx="7">
                  <c:v>51.9</c:v>
                </c:pt>
                <c:pt idx="8">
                  <c:v>152</c:v>
                </c:pt>
              </c:numCache>
            </c:numRef>
          </c:xVal>
          <c:yVal>
            <c:numRef>
              <c:f>'PAC0 10µA'!$F$19:$F$28</c:f>
              <c:numCache>
                <c:formatCode>General</c:formatCode>
                <c:ptCount val="10"/>
                <c:pt idx="0">
                  <c:v>748.97346934587335</c:v>
                </c:pt>
                <c:pt idx="1">
                  <c:v>621.48494573382095</c:v>
                </c:pt>
                <c:pt idx="2">
                  <c:v>513.00557165343992</c:v>
                </c:pt>
                <c:pt idx="3">
                  <c:v>431.72636268496393</c:v>
                </c:pt>
                <c:pt idx="4">
                  <c:v>394.72555757235239</c:v>
                </c:pt>
                <c:pt idx="5">
                  <c:v>350.42515815693378</c:v>
                </c:pt>
                <c:pt idx="6">
                  <c:v>326.8206255162184</c:v>
                </c:pt>
                <c:pt idx="7">
                  <c:v>306.63291158664344</c:v>
                </c:pt>
                <c:pt idx="8">
                  <c:v>323.7285439193156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0C8-4D2D-A45D-3C8D8DBD23E9}"/>
            </c:ext>
          </c:extLst>
        </c:ser>
        <c:ser>
          <c:idx val="7"/>
          <c:order val="7"/>
          <c:tx>
            <c:v>Cadd=4.7pF</c:v>
          </c:tx>
          <c:spPr>
            <a:ln w="28575">
              <a:noFill/>
            </a:ln>
          </c:spPr>
          <c:xVal>
            <c:numRef>
              <c:f>'PAC0 10µA'!$C$4:$C$12</c:f>
              <c:numCache>
                <c:formatCode>General</c:formatCode>
                <c:ptCount val="9"/>
                <c:pt idx="0">
                  <c:v>0.97</c:v>
                </c:pt>
                <c:pt idx="1">
                  <c:v>1.5</c:v>
                </c:pt>
                <c:pt idx="2">
                  <c:v>2.5</c:v>
                </c:pt>
                <c:pt idx="3">
                  <c:v>4.3</c:v>
                </c:pt>
                <c:pt idx="4">
                  <c:v>6.1</c:v>
                </c:pt>
                <c:pt idx="5">
                  <c:v>10.7</c:v>
                </c:pt>
                <c:pt idx="6">
                  <c:v>17.600000000000001</c:v>
                </c:pt>
                <c:pt idx="7">
                  <c:v>52</c:v>
                </c:pt>
                <c:pt idx="8">
                  <c:v>153</c:v>
                </c:pt>
              </c:numCache>
            </c:numRef>
          </c:xVal>
          <c:yVal>
            <c:numRef>
              <c:f>'PAC0 10µA'!$D$4:$D$12</c:f>
              <c:numCache>
                <c:formatCode>General</c:formatCode>
                <c:ptCount val="9"/>
                <c:pt idx="0">
                  <c:v>463.75</c:v>
                </c:pt>
                <c:pt idx="1">
                  <c:v>378.57</c:v>
                </c:pt>
                <c:pt idx="2">
                  <c:v>316.75799999999998</c:v>
                </c:pt>
                <c:pt idx="3">
                  <c:v>257</c:v>
                </c:pt>
                <c:pt idx="4">
                  <c:v>233.82400000000001</c:v>
                </c:pt>
                <c:pt idx="5">
                  <c:v>192.9</c:v>
                </c:pt>
                <c:pt idx="6">
                  <c:v>201.6</c:v>
                </c:pt>
                <c:pt idx="7">
                  <c:v>194.88</c:v>
                </c:pt>
                <c:pt idx="8">
                  <c:v>218.00256000000002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0C8-4D2D-A45D-3C8D8DBD23E9}"/>
            </c:ext>
          </c:extLst>
        </c:ser>
        <c:ser>
          <c:idx val="10"/>
          <c:order val="10"/>
          <c:tx>
            <c:v>No bonding</c:v>
          </c:tx>
          <c:spPr>
            <a:ln w="28575">
              <a:noFill/>
            </a:ln>
          </c:spPr>
          <c:xVal>
            <c:numRef>
              <c:f>'PAC0 10µA'!$K$4:$K$12</c:f>
              <c:numCache>
                <c:formatCode>General</c:formatCode>
                <c:ptCount val="9"/>
                <c:pt idx="0">
                  <c:v>0.8</c:v>
                </c:pt>
                <c:pt idx="1">
                  <c:v>1.24</c:v>
                </c:pt>
                <c:pt idx="2">
                  <c:v>2.15</c:v>
                </c:pt>
                <c:pt idx="3">
                  <c:v>3.94</c:v>
                </c:pt>
                <c:pt idx="4">
                  <c:v>5.75</c:v>
                </c:pt>
                <c:pt idx="5">
                  <c:v>10.5</c:v>
                </c:pt>
                <c:pt idx="6">
                  <c:v>17.2</c:v>
                </c:pt>
                <c:pt idx="7">
                  <c:v>52</c:v>
                </c:pt>
                <c:pt idx="8">
                  <c:v>152</c:v>
                </c:pt>
              </c:numCache>
            </c:numRef>
          </c:xVal>
          <c:yVal>
            <c:numRef>
              <c:f>'PAC0 10µA'!$L$4:$L$12</c:f>
              <c:numCache>
                <c:formatCode>General</c:formatCode>
                <c:ptCount val="9"/>
                <c:pt idx="0">
                  <c:v>24.108599999999999</c:v>
                </c:pt>
                <c:pt idx="1">
                  <c:v>18.935199999999998</c:v>
                </c:pt>
                <c:pt idx="2">
                  <c:v>14.9377</c:v>
                </c:pt>
                <c:pt idx="3">
                  <c:v>12.406000000000001</c:v>
                </c:pt>
                <c:pt idx="4">
                  <c:v>11.1235</c:v>
                </c:pt>
                <c:pt idx="5">
                  <c:v>9.5129400000000004</c:v>
                </c:pt>
                <c:pt idx="6">
                  <c:v>10.193088000000001</c:v>
                </c:pt>
                <c:pt idx="7">
                  <c:v>10.676832000000001</c:v>
                </c:pt>
                <c:pt idx="8">
                  <c:v>12.792479999999999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0C8-4D2D-A45D-3C8D8DBD2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72480"/>
        <c:axId val="45574400"/>
      </c:scatterChart>
      <c:scatterChart>
        <c:scatterStyle val="smoothMarker"/>
        <c:varyColors val="0"/>
        <c:ser>
          <c:idx val="5"/>
          <c:order val="5"/>
          <c:tx>
            <c:v>15 pF fit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'PAC0 10µA'!$G$19:$G$28</c:f>
              <c:numCache>
                <c:formatCode>General</c:formatCode>
                <c:ptCount val="10"/>
                <c:pt idx="0">
                  <c:v>1</c:v>
                </c:pt>
                <c:pt idx="1">
                  <c:v>1.7</c:v>
                </c:pt>
                <c:pt idx="2">
                  <c:v>2.8</c:v>
                </c:pt>
                <c:pt idx="3">
                  <c:v>4.9000000000000004</c:v>
                </c:pt>
                <c:pt idx="4">
                  <c:v>6.7</c:v>
                </c:pt>
                <c:pt idx="5">
                  <c:v>11.6</c:v>
                </c:pt>
                <c:pt idx="6">
                  <c:v>18</c:v>
                </c:pt>
                <c:pt idx="7">
                  <c:v>53</c:v>
                </c:pt>
                <c:pt idx="8">
                  <c:v>154</c:v>
                </c:pt>
              </c:numCache>
            </c:numRef>
          </c:xVal>
          <c:yVal>
            <c:numRef>
              <c:f>'PAC0 10µA'!$H$19:$H$28</c:f>
              <c:numCache>
                <c:formatCode>General</c:formatCode>
                <c:ptCount val="10"/>
                <c:pt idx="0">
                  <c:v>1049.6815827865312</c:v>
                </c:pt>
                <c:pt idx="1">
                  <c:v>841.34858490691033</c:v>
                </c:pt>
                <c:pt idx="2">
                  <c:v>697.77226790254576</c:v>
                </c:pt>
                <c:pt idx="3">
                  <c:v>583.74346545125172</c:v>
                </c:pt>
                <c:pt idx="4">
                  <c:v>537.20633665182777</c:v>
                </c:pt>
                <c:pt idx="5">
                  <c:v>478.63242174009599</c:v>
                </c:pt>
                <c:pt idx="6">
                  <c:v>448.16103101260234</c:v>
                </c:pt>
                <c:pt idx="7">
                  <c:v>414.39301862539668</c:v>
                </c:pt>
                <c:pt idx="8">
                  <c:v>420.89318773807679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0C8-4D2D-A45D-3C8D8DBD23E9}"/>
            </c:ext>
          </c:extLst>
        </c:ser>
        <c:ser>
          <c:idx val="6"/>
          <c:order val="6"/>
          <c:tx>
            <c:v>22pF fit</c:v>
          </c:tx>
          <c:marker>
            <c:symbol val="none"/>
          </c:marker>
          <c:xVal>
            <c:numRef>
              <c:f>'PAC0 10µA'!$I$19:$I$28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1.8</c:v>
                </c:pt>
                <c:pt idx="2">
                  <c:v>3</c:v>
                </c:pt>
                <c:pt idx="3">
                  <c:v>5.2</c:v>
                </c:pt>
                <c:pt idx="4">
                  <c:v>6.8</c:v>
                </c:pt>
                <c:pt idx="5">
                  <c:v>11</c:v>
                </c:pt>
                <c:pt idx="6">
                  <c:v>18.5</c:v>
                </c:pt>
                <c:pt idx="7">
                  <c:v>52.8</c:v>
                </c:pt>
                <c:pt idx="8">
                  <c:v>151</c:v>
                </c:pt>
              </c:numCache>
            </c:numRef>
          </c:xVal>
          <c:yVal>
            <c:numRef>
              <c:f>'PAC0 10µA'!$J$19:$J$28</c:f>
              <c:numCache>
                <c:formatCode>General</c:formatCode>
                <c:ptCount val="10"/>
                <c:pt idx="0">
                  <c:v>1398.4656988441982</c:v>
                </c:pt>
                <c:pt idx="1">
                  <c:v>1141.8072426187478</c:v>
                </c:pt>
                <c:pt idx="2">
                  <c:v>945.53485384220301</c:v>
                </c:pt>
                <c:pt idx="3">
                  <c:v>796.42205699778822</c:v>
                </c:pt>
                <c:pt idx="4">
                  <c:v>742.36067723263488</c:v>
                </c:pt>
                <c:pt idx="5">
                  <c:v>669.51360000446266</c:v>
                </c:pt>
                <c:pt idx="6">
                  <c:v>617.69839445729212</c:v>
                </c:pt>
                <c:pt idx="7">
                  <c:v>568.02070744689877</c:v>
                </c:pt>
                <c:pt idx="8">
                  <c:v>562.78108400697408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0C8-4D2D-A45D-3C8D8DBD23E9}"/>
            </c:ext>
          </c:extLst>
        </c:ser>
        <c:ser>
          <c:idx val="8"/>
          <c:order val="8"/>
          <c:tx>
            <c:v>4.7pFfit</c:v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'PAC0 10µA'!$C$19:$C$27</c:f>
              <c:numCache>
                <c:formatCode>General</c:formatCode>
                <c:ptCount val="9"/>
                <c:pt idx="0">
                  <c:v>0.96499999999999997</c:v>
                </c:pt>
                <c:pt idx="1">
                  <c:v>1.52</c:v>
                </c:pt>
                <c:pt idx="2">
                  <c:v>2.5</c:v>
                </c:pt>
                <c:pt idx="3">
                  <c:v>4.2</c:v>
                </c:pt>
                <c:pt idx="4">
                  <c:v>6</c:v>
                </c:pt>
                <c:pt idx="5">
                  <c:v>11</c:v>
                </c:pt>
                <c:pt idx="6">
                  <c:v>17.600000000000001</c:v>
                </c:pt>
                <c:pt idx="7">
                  <c:v>53</c:v>
                </c:pt>
                <c:pt idx="8">
                  <c:v>151</c:v>
                </c:pt>
              </c:numCache>
            </c:numRef>
          </c:xVal>
          <c:yVal>
            <c:numRef>
              <c:f>'PAC0 10µA'!$D$19:$D$27</c:f>
              <c:numCache>
                <c:formatCode>General</c:formatCode>
                <c:ptCount val="9"/>
                <c:pt idx="0">
                  <c:v>457.17668105376492</c:v>
                </c:pt>
                <c:pt idx="1">
                  <c:v>377.56152926310676</c:v>
                </c:pt>
                <c:pt idx="2">
                  <c:v>312.02392048310486</c:v>
                </c:pt>
                <c:pt idx="3">
                  <c:v>263.00580677190618</c:v>
                </c:pt>
                <c:pt idx="4">
                  <c:v>238.57123828174076</c:v>
                </c:pt>
                <c:pt idx="5">
                  <c:v>210.82275398707358</c:v>
                </c:pt>
                <c:pt idx="6">
                  <c:v>198.94383662438779</c:v>
                </c:pt>
                <c:pt idx="7">
                  <c:v>197.37651507073517</c:v>
                </c:pt>
                <c:pt idx="8">
                  <c:v>231.43714385040292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10C8-4D2D-A45D-3C8D8DBD23E9}"/>
            </c:ext>
          </c:extLst>
        </c:ser>
        <c:ser>
          <c:idx val="9"/>
          <c:order val="9"/>
          <c:tx>
            <c:v>0pF fit</c:v>
          </c:tx>
          <c:marker>
            <c:symbol val="none"/>
          </c:marker>
          <c:xVal>
            <c:numRef>
              <c:f>'PAC0 10µA'!$A$19:$A$27</c:f>
              <c:numCache>
                <c:formatCode>General</c:formatCode>
                <c:ptCount val="9"/>
                <c:pt idx="0">
                  <c:v>0.85699999999999998</c:v>
                </c:pt>
                <c:pt idx="1">
                  <c:v>1.31</c:v>
                </c:pt>
                <c:pt idx="2">
                  <c:v>2.25</c:v>
                </c:pt>
                <c:pt idx="3">
                  <c:v>4.01</c:v>
                </c:pt>
                <c:pt idx="4">
                  <c:v>5.75</c:v>
                </c:pt>
                <c:pt idx="5">
                  <c:v>10.47</c:v>
                </c:pt>
                <c:pt idx="6">
                  <c:v>17.079999999999998</c:v>
                </c:pt>
                <c:pt idx="7">
                  <c:v>51.46</c:v>
                </c:pt>
                <c:pt idx="8">
                  <c:v>152</c:v>
                </c:pt>
              </c:numCache>
            </c:numRef>
          </c:xVal>
          <c:yVal>
            <c:numRef>
              <c:f>'PAC0 10µA'!$B$19:$B$27</c:f>
              <c:numCache>
                <c:formatCode>General</c:formatCode>
                <c:ptCount val="9"/>
                <c:pt idx="0">
                  <c:v>189.07782322810164</c:v>
                </c:pt>
                <c:pt idx="1">
                  <c:v>157.88425415124811</c:v>
                </c:pt>
                <c:pt idx="2">
                  <c:v>128.34659586956923</c:v>
                </c:pt>
                <c:pt idx="3">
                  <c:v>107.25742302905</c:v>
                </c:pt>
                <c:pt idx="4">
                  <c:v>98.808425804858118</c:v>
                </c:pt>
                <c:pt idx="5">
                  <c:v>91.936379368589527</c:v>
                </c:pt>
                <c:pt idx="6">
                  <c:v>92.650798109687543</c:v>
                </c:pt>
                <c:pt idx="7">
                  <c:v>115.78858230234539</c:v>
                </c:pt>
                <c:pt idx="8">
                  <c:v>173.93579356323929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0C8-4D2D-A45D-3C8D8DBD23E9}"/>
            </c:ext>
          </c:extLst>
        </c:ser>
        <c:ser>
          <c:idx val="11"/>
          <c:order val="11"/>
          <c:tx>
            <c:v>no bonding fit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'PAC0 10µA'!$K$19:$K$27</c:f>
              <c:numCache>
                <c:formatCode>General</c:formatCode>
                <c:ptCount val="9"/>
                <c:pt idx="0">
                  <c:v>0.79300000000000004</c:v>
                </c:pt>
                <c:pt idx="1">
                  <c:v>1.24</c:v>
                </c:pt>
                <c:pt idx="2">
                  <c:v>2.1800000000000002</c:v>
                </c:pt>
                <c:pt idx="3">
                  <c:v>3.95</c:v>
                </c:pt>
                <c:pt idx="4">
                  <c:v>5.7</c:v>
                </c:pt>
                <c:pt idx="5">
                  <c:v>10.47</c:v>
                </c:pt>
                <c:pt idx="6">
                  <c:v>17.3</c:v>
                </c:pt>
                <c:pt idx="7">
                  <c:v>52</c:v>
                </c:pt>
                <c:pt idx="8">
                  <c:v>152</c:v>
                </c:pt>
              </c:numCache>
            </c:numRef>
          </c:xVal>
          <c:yVal>
            <c:numRef>
              <c:f>'PAC0 10µA'!$L$19:$L$27</c:f>
              <c:numCache>
                <c:formatCode>General</c:formatCode>
                <c:ptCount val="9"/>
                <c:pt idx="0">
                  <c:v>23.212218004923812</c:v>
                </c:pt>
                <c:pt idx="1">
                  <c:v>19.128237987963185</c:v>
                </c:pt>
                <c:pt idx="2">
                  <c:v>15.299288339612048</c:v>
                </c:pt>
                <c:pt idx="3">
                  <c:v>12.532651589897023</c:v>
                </c:pt>
                <c:pt idx="4">
                  <c:v>11.347672815567043</c:v>
                </c:pt>
                <c:pt idx="5">
                  <c:v>10.095622812432572</c:v>
                </c:pt>
                <c:pt idx="6">
                  <c:v>9.6294429709212661</c:v>
                </c:pt>
                <c:pt idx="7">
                  <c:v>10.213834055659728</c:v>
                </c:pt>
                <c:pt idx="8">
                  <c:v>13.239556487742423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10C8-4D2D-A45D-3C8D8DBD2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72480"/>
        <c:axId val="45574400"/>
      </c:scatterChart>
      <c:valAx>
        <c:axId val="45572480"/>
        <c:scaling>
          <c:logBase val="10"/>
          <c:orientation val="minMax"/>
          <c:max val="20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Tpeak (µs)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0070C0"/>
            </a:solidFill>
          </a:ln>
        </c:spPr>
        <c:crossAx val="45574400"/>
        <c:crosses val="autoZero"/>
        <c:crossBetween val="midCat"/>
      </c:valAx>
      <c:valAx>
        <c:axId val="45574400"/>
        <c:scaling>
          <c:logBase val="10"/>
          <c:orientation val="minMax"/>
          <c:max val="2000"/>
          <c:min val="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ENC</a:t>
                </a:r>
                <a:r>
                  <a:rPr lang="fr-FR" baseline="0"/>
                  <a:t> (e- rms)</a:t>
                </a:r>
                <a:endParaRPr lang="fr-FR"/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spPr>
          <a:ln>
            <a:solidFill>
              <a:schemeClr val="accent1"/>
            </a:solidFill>
          </a:ln>
        </c:spPr>
        <c:crossAx val="45572480"/>
        <c:crossesAt val="0.1"/>
        <c:crossBetween val="midCat"/>
      </c:valAx>
      <c:spPr>
        <a:ln>
          <a:solidFill>
            <a:schemeClr val="accent1"/>
          </a:solidFill>
        </a:ln>
      </c:spPr>
    </c:plotArea>
    <c:legend>
      <c:legendPos val="t"/>
      <c:legendEntry>
        <c:idx val="4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5.2746806069907649E-2"/>
          <c:y val="0.10553783404297917"/>
          <c:w val="0.89716713198434861"/>
          <c:h val="0.14908159547272973"/>
        </c:manualLayout>
      </c:layout>
      <c:overlay val="0"/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v>XFAB 100/0.45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</c:spPr>
          </c:marker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7C-4EC2-854D-45247454A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'AMS Vs XFAB'!$J$5:$J$10</c:f>
              <c:numCache>
                <c:formatCode>General</c:formatCode>
                <c:ptCount val="6"/>
                <c:pt idx="0">
                  <c:v>0.98699999999999999</c:v>
                </c:pt>
                <c:pt idx="1">
                  <c:v>1.35</c:v>
                </c:pt>
                <c:pt idx="2">
                  <c:v>2.27</c:v>
                </c:pt>
                <c:pt idx="3">
                  <c:v>4</c:v>
                </c:pt>
                <c:pt idx="4">
                  <c:v>5.8</c:v>
                </c:pt>
                <c:pt idx="5">
                  <c:v>10.5</c:v>
                </c:pt>
              </c:numCache>
            </c:numRef>
          </c:xVal>
          <c:yVal>
            <c:numRef>
              <c:f>'AMS Vs XFAB'!$K$5:$K$10</c:f>
              <c:numCache>
                <c:formatCode>0.0</c:formatCode>
                <c:ptCount val="6"/>
                <c:pt idx="0">
                  <c:v>36.463041887296058</c:v>
                </c:pt>
                <c:pt idx="1">
                  <c:v>28.9</c:v>
                </c:pt>
                <c:pt idx="2">
                  <c:v>21.6</c:v>
                </c:pt>
                <c:pt idx="3">
                  <c:v>17</c:v>
                </c:pt>
                <c:pt idx="4">
                  <c:v>14.6</c:v>
                </c:pt>
                <c:pt idx="5">
                  <c:v>12.1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7C-4EC2-854D-45247454A5AB}"/>
            </c:ext>
          </c:extLst>
        </c:ser>
        <c:ser>
          <c:idx val="3"/>
          <c:order val="1"/>
          <c:tx>
            <c:v>AMS 100/0.45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</c:spPr>
          </c:marker>
          <c:dLbls>
            <c:dLbl>
              <c:idx val="5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/>
                      <a:t>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27C-4EC2-854D-45247454A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'AMS Vs XFAB'!$G$5:$G$10</c:f>
              <c:numCache>
                <c:formatCode>General</c:formatCode>
                <c:ptCount val="6"/>
                <c:pt idx="0">
                  <c:v>0.79300000000000004</c:v>
                </c:pt>
                <c:pt idx="1">
                  <c:v>1.24</c:v>
                </c:pt>
                <c:pt idx="2">
                  <c:v>2.1800000000000002</c:v>
                </c:pt>
                <c:pt idx="3">
                  <c:v>3.95</c:v>
                </c:pt>
                <c:pt idx="4">
                  <c:v>5.7</c:v>
                </c:pt>
                <c:pt idx="5">
                  <c:v>10.47</c:v>
                </c:pt>
              </c:numCache>
            </c:numRef>
          </c:xVal>
          <c:yVal>
            <c:numRef>
              <c:f>'AMS Vs XFAB'!$H$5:$H$10</c:f>
              <c:numCache>
                <c:formatCode>General</c:formatCode>
                <c:ptCount val="6"/>
                <c:pt idx="0">
                  <c:v>28.150400000000001</c:v>
                </c:pt>
                <c:pt idx="1">
                  <c:v>21.2667</c:v>
                </c:pt>
                <c:pt idx="2">
                  <c:v>15.9457</c:v>
                </c:pt>
                <c:pt idx="3">
                  <c:v>12.518800000000001</c:v>
                </c:pt>
                <c:pt idx="4">
                  <c:v>11.023899999999999</c:v>
                </c:pt>
                <c:pt idx="5">
                  <c:v>8.9421599999999994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27C-4EC2-854D-45247454A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19040"/>
        <c:axId val="46520960"/>
      </c:scatterChart>
      <c:valAx>
        <c:axId val="46519040"/>
        <c:scaling>
          <c:logBase val="10"/>
          <c:orientation val="minMax"/>
          <c:max val="2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 dirty="0" err="1"/>
                  <a:t>Tpeak</a:t>
                </a:r>
                <a:r>
                  <a:rPr lang="fr-FR" sz="1400" dirty="0"/>
                  <a:t> (µs)</a:t>
                </a:r>
              </a:p>
            </c:rich>
          </c:tx>
          <c:layout>
            <c:manualLayout>
              <c:xMode val="edge"/>
              <c:yMode val="edge"/>
              <c:x val="0.40186844921625409"/>
              <c:y val="0.8653731899408306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46520960"/>
        <c:crosses val="autoZero"/>
        <c:crossBetween val="midCat"/>
        <c:majorUnit val="10"/>
        <c:minorUnit val="10"/>
      </c:valAx>
      <c:valAx>
        <c:axId val="46520960"/>
        <c:scaling>
          <c:logBase val="10"/>
          <c:orientation val="minMax"/>
          <c:max val="50"/>
          <c:min val="8"/>
        </c:scaling>
        <c:delete val="0"/>
        <c:axPos val="l"/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fr-FR" sz="1400" baseline="0"/>
                  <a:t>ENC (e- rms)</a:t>
                </a:r>
              </a:p>
            </c:rich>
          </c:tx>
          <c:overlay val="0"/>
        </c:title>
        <c:numFmt formatCode="0.0" sourceLinked="1"/>
        <c:majorTickMark val="in"/>
        <c:minorTickMark val="in"/>
        <c:tickLblPos val="nextTo"/>
        <c:crossAx val="46519040"/>
        <c:crossesAt val="0.1"/>
        <c:crossBetween val="midCat"/>
        <c:majorUnit val="10"/>
        <c:minorUnit val="10"/>
      </c:valAx>
      <c:spPr>
        <a:noFill/>
        <a:ln>
          <a:solidFill>
            <a:schemeClr val="bg1"/>
          </a:solidFill>
        </a:ln>
      </c:spPr>
    </c:plotArea>
    <c:legend>
      <c:legendPos val="t"/>
      <c:layout>
        <c:manualLayout>
          <c:xMode val="edge"/>
          <c:yMode val="edge"/>
          <c:x val="0.21572439448037559"/>
          <c:y val="0.54167168577204494"/>
          <c:w val="0.46159288332722004"/>
          <c:h val="0.16853761764913902"/>
        </c:manualLayout>
      </c:layout>
      <c:overlay val="1"/>
      <c:txPr>
        <a:bodyPr/>
        <a:lstStyle/>
        <a:p>
          <a:pPr>
            <a:defRPr sz="1400" baseline="0"/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FEE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016/j.nima.2013.05.00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27.jp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Front-end ASICs for high resolution imaging spectroscopy in space</a:t>
            </a:r>
            <a:endParaRPr lang="fr-FR" dirty="0"/>
          </a:p>
        </p:txBody>
      </p:sp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David Baudin et.al.</a:t>
            </a:r>
          </a:p>
        </p:txBody>
      </p:sp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12EEB09-85E0-A5FF-2ACC-B021A712D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/>
        </p:blipFill>
        <p:spPr>
          <a:xfrm>
            <a:off x="5435600" y="0"/>
            <a:ext cx="6756400" cy="685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781D4A-66B1-46C8-AA24-B9D360E71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47"/>
          <a:stretch/>
        </p:blipFill>
        <p:spPr>
          <a:xfrm>
            <a:off x="731838" y="5918200"/>
            <a:ext cx="1543051" cy="533400"/>
          </a:xfrm>
          <a:prstGeom prst="rect">
            <a:avLst/>
          </a:prstGeom>
        </p:spPr>
      </p:pic>
      <p:pic>
        <p:nvPicPr>
          <p:cNvPr id="7" name="Picture 2" descr="3D PLUS | LinkedIn">
            <a:extLst>
              <a:ext uri="{FF2B5EF4-FFF2-40B4-BE49-F238E27FC236}">
                <a16:creationId xmlns:a16="http://schemas.microsoft.com/office/drawing/2014/main" id="{F737C255-2289-4238-B40A-C14AD4BF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40" y="5801161"/>
            <a:ext cx="767479" cy="7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B52FB-12D4-4BFE-A91C-D69A042D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FFB483-43AB-4AB4-9933-9295657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1E2CA3E-6795-4B43-9838-91DDDA7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A- CMOS architecture for Charge Sensitive 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space réservé du contenu 6">
                <a:extLst>
                  <a:ext uri="{FF2B5EF4-FFF2-40B4-BE49-F238E27FC236}">
                    <a16:creationId xmlns:a16="http://schemas.microsoft.com/office/drawing/2014/main" id="{86AB3BDA-C840-47E9-91E2-785931351E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988" y="1907995"/>
                <a:ext cx="8839200" cy="121638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Optimisation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found</a:t>
                </a:r>
                <a:r>
                  <a:rPr lang="fr-FR" sz="1600" dirty="0"/>
                  <a:t> as: </a:t>
                </a: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a = b for </a:t>
                </a:r>
                <a:r>
                  <a:rPr lang="fr-FR" sz="1600" dirty="0" err="1"/>
                  <a:t>both</a:t>
                </a:r>
                <a:r>
                  <a:rPr lang="fr-FR" sz="1600" dirty="0"/>
                  <a:t> Flicker and Thermal</a:t>
                </a: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Then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depending</a:t>
                </a:r>
                <a:r>
                  <a:rPr lang="fr-FR" sz="1600" dirty="0"/>
                  <a:t> on optimisation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𝐶𝑠𝑎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𝑑𝑒𝑡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16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𝐶𝑠𝑎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</m:oMath>
                </a14:m>
                <a:r>
                  <a:rPr lang="fr-FR" sz="1600" dirty="0"/>
                  <a:t>) =&gt;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600" dirty="0"/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a-DK" sz="1600" dirty="0"/>
              </a:p>
            </p:txBody>
          </p:sp>
        </mc:Choice>
        <mc:Fallback xmlns="">
          <p:sp>
            <p:nvSpPr>
              <p:cNvPr id="21" name="Espace réservé du contenu 6">
                <a:extLst>
                  <a:ext uri="{FF2B5EF4-FFF2-40B4-BE49-F238E27FC236}">
                    <a16:creationId xmlns:a16="http://schemas.microsoft.com/office/drawing/2014/main" id="{86AB3BDA-C840-47E9-91E2-785931351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88" y="1907995"/>
                <a:ext cx="8839200" cy="1216389"/>
              </a:xfrm>
              <a:prstGeom prst="rect">
                <a:avLst/>
              </a:prstGeom>
              <a:blipFill>
                <a:blip r:embed="rId2"/>
                <a:stretch>
                  <a:fillRect l="-1172" t="-1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1E8A55F-81AB-4AAD-B6CD-E5ACE973FD62}"/>
                  </a:ext>
                </a:extLst>
              </p:cNvPr>
              <p:cNvSpPr txBox="1"/>
              <p:nvPr/>
            </p:nvSpPr>
            <p:spPr>
              <a:xfrm>
                <a:off x="2369693" y="1308321"/>
                <a:ext cx="732445" cy="59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1E8A55F-81AB-4AAD-B6CD-E5ACE973F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93" y="1308321"/>
                <a:ext cx="732445" cy="590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9AD7332-388F-47F6-BDD8-7EC4ABB9CC94}"/>
                  </a:ext>
                </a:extLst>
              </p:cNvPr>
              <p:cNvSpPr txBox="1"/>
              <p:nvPr/>
            </p:nvSpPr>
            <p:spPr>
              <a:xfrm>
                <a:off x="3301346" y="1308321"/>
                <a:ext cx="862480" cy="517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𝐾𝐹</m:t>
                          </m:r>
                          <m:r>
                            <a:rPr lang="fr-FR" b="0" i="1" baseline="-250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𝐾𝐹</m:t>
                          </m:r>
                          <m:r>
                            <a:rPr lang="fr-FR" b="0" i="1" baseline="-2500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9AD7332-388F-47F6-BDD8-7EC4ABB9C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346" y="1308321"/>
                <a:ext cx="862480" cy="517962"/>
              </a:xfrm>
              <a:prstGeom prst="rect">
                <a:avLst/>
              </a:prstGeom>
              <a:blipFill>
                <a:blip r:embed="rId4"/>
                <a:stretch>
                  <a:fillRect b="-8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6D25B1-2F5A-49EC-9553-B2E1AEFAF42F}"/>
                  </a:ext>
                </a:extLst>
              </p:cNvPr>
              <p:cNvSpPr txBox="1"/>
              <p:nvPr/>
            </p:nvSpPr>
            <p:spPr>
              <a:xfrm>
                <a:off x="1366153" y="1308321"/>
                <a:ext cx="790858" cy="57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6D25B1-2F5A-49EC-9553-B2E1AEFAF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153" y="1308321"/>
                <a:ext cx="790858" cy="572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space réservé du contenu 6">
            <a:extLst>
              <a:ext uri="{FF2B5EF4-FFF2-40B4-BE49-F238E27FC236}">
                <a16:creationId xmlns:a16="http://schemas.microsoft.com/office/drawing/2014/main" id="{04A7AF45-6E8C-4857-AA2C-8C6904460D5E}"/>
              </a:ext>
            </a:extLst>
          </p:cNvPr>
          <p:cNvSpPr txBox="1">
            <a:spLocks/>
          </p:cNvSpPr>
          <p:nvPr/>
        </p:nvSpPr>
        <p:spPr>
          <a:xfrm>
            <a:off x="884237" y="985075"/>
            <a:ext cx="6255559" cy="32324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can fix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parameter</a:t>
            </a:r>
            <a:r>
              <a:rPr lang="fr-FR" sz="1600" dirty="0"/>
              <a:t> to help us </a:t>
            </a:r>
            <a:r>
              <a:rPr lang="fr-FR" sz="1600" dirty="0" err="1"/>
              <a:t>identify</a:t>
            </a:r>
            <a:r>
              <a:rPr lang="fr-FR" sz="1600" dirty="0"/>
              <a:t> noise ratios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C1E64C07-5BE1-4EDB-9989-1F00E48F873B}"/>
              </a:ext>
            </a:extLst>
          </p:cNvPr>
          <p:cNvSpPr txBox="1">
            <a:spLocks/>
          </p:cNvSpPr>
          <p:nvPr/>
        </p:nvSpPr>
        <p:spPr>
          <a:xfrm>
            <a:off x="891988" y="2923988"/>
            <a:ext cx="8839200" cy="12163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Noise ratio </a:t>
            </a:r>
            <a:r>
              <a:rPr lang="fr-FR" sz="1600" dirty="0" err="1"/>
              <a:t>with</a:t>
            </a:r>
            <a:r>
              <a:rPr lang="fr-FR" sz="1600" dirty="0"/>
              <a:t> respect to NMOS for thermal and Flicker for PMOS 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found</a:t>
            </a:r>
            <a:r>
              <a:rPr lang="fr-FR" sz="1600" dirty="0"/>
              <a:t> as: </a:t>
            </a:r>
          </a:p>
          <a:p>
            <a:endParaRPr lang="da-DK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8">
                <a:extLst>
                  <a:ext uri="{FF2B5EF4-FFF2-40B4-BE49-F238E27FC236}">
                    <a16:creationId xmlns:a16="http://schemas.microsoft.com/office/drawing/2014/main" id="{C72E91D5-73B7-49BC-9E6F-8D6CE56DEE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754120"/>
                  </p:ext>
                </p:extLst>
              </p:nvPr>
            </p:nvGraphicFramePr>
            <p:xfrm>
              <a:off x="731838" y="3353539"/>
              <a:ext cx="5533816" cy="24808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3454">
                      <a:extLst>
                        <a:ext uri="{9D8B030D-6E8A-4147-A177-3AD203B41FA5}">
                          <a16:colId xmlns:a16="http://schemas.microsoft.com/office/drawing/2014/main" val="2572537182"/>
                        </a:ext>
                      </a:extLst>
                    </a:gridCol>
                    <a:gridCol w="888217">
                      <a:extLst>
                        <a:ext uri="{9D8B030D-6E8A-4147-A177-3AD203B41FA5}">
                          <a16:colId xmlns:a16="http://schemas.microsoft.com/office/drawing/2014/main" val="3935372493"/>
                        </a:ext>
                      </a:extLst>
                    </a:gridCol>
                    <a:gridCol w="1121100">
                      <a:extLst>
                        <a:ext uri="{9D8B030D-6E8A-4147-A177-3AD203B41FA5}">
                          <a16:colId xmlns:a16="http://schemas.microsoft.com/office/drawing/2014/main" val="3865445847"/>
                        </a:ext>
                      </a:extLst>
                    </a:gridCol>
                    <a:gridCol w="2141045">
                      <a:extLst>
                        <a:ext uri="{9D8B030D-6E8A-4147-A177-3AD203B41FA5}">
                          <a16:colId xmlns:a16="http://schemas.microsoft.com/office/drawing/2014/main" val="3163962187"/>
                        </a:ext>
                      </a:extLst>
                    </a:gridCol>
                  </a:tblGrid>
                  <a:tr h="535572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Noise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NMOS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PMOS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CMOS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0772234"/>
                      </a:ext>
                    </a:extLst>
                  </a:tr>
                  <a:tr h="535572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Flicker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num>
                                          <m:den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</m:e>
                                    </m:rad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𝑐𝑏</m:t>
                                            </m:r>
                                          </m:num>
                                          <m:den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019800"/>
                      </a:ext>
                    </a:extLst>
                  </a:tr>
                  <a:tr h="535572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Thermal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18078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8">
                <a:extLst>
                  <a:ext uri="{FF2B5EF4-FFF2-40B4-BE49-F238E27FC236}">
                    <a16:creationId xmlns:a16="http://schemas.microsoft.com/office/drawing/2014/main" id="{C72E91D5-73B7-49BC-9E6F-8D6CE56DEE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754120"/>
                  </p:ext>
                </p:extLst>
              </p:nvPr>
            </p:nvGraphicFramePr>
            <p:xfrm>
              <a:off x="731838" y="3353539"/>
              <a:ext cx="5533816" cy="24808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3454">
                      <a:extLst>
                        <a:ext uri="{9D8B030D-6E8A-4147-A177-3AD203B41FA5}">
                          <a16:colId xmlns:a16="http://schemas.microsoft.com/office/drawing/2014/main" val="2572537182"/>
                        </a:ext>
                      </a:extLst>
                    </a:gridCol>
                    <a:gridCol w="888217">
                      <a:extLst>
                        <a:ext uri="{9D8B030D-6E8A-4147-A177-3AD203B41FA5}">
                          <a16:colId xmlns:a16="http://schemas.microsoft.com/office/drawing/2014/main" val="3935372493"/>
                        </a:ext>
                      </a:extLst>
                    </a:gridCol>
                    <a:gridCol w="1121100">
                      <a:extLst>
                        <a:ext uri="{9D8B030D-6E8A-4147-A177-3AD203B41FA5}">
                          <a16:colId xmlns:a16="http://schemas.microsoft.com/office/drawing/2014/main" val="3865445847"/>
                        </a:ext>
                      </a:extLst>
                    </a:gridCol>
                    <a:gridCol w="2141045">
                      <a:extLst>
                        <a:ext uri="{9D8B030D-6E8A-4147-A177-3AD203B41FA5}">
                          <a16:colId xmlns:a16="http://schemas.microsoft.com/office/drawing/2014/main" val="316396218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Noise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NMOS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PMOS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CMOS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0772234"/>
                      </a:ext>
                    </a:extLst>
                  </a:tr>
                  <a:tr h="981901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Flicker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156164" t="-67901" r="-369178" b="-88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203261" t="-67901" r="-192935" b="-88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158974" t="-67901" r="-1140" b="-882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019800"/>
                      </a:ext>
                    </a:extLst>
                  </a:tr>
                  <a:tr h="858838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Thermal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156164" t="-192908" r="-369178" b="-1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203261" t="-192908" r="-192935" b="-1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158974" t="-192908" r="-1140" b="-14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18078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A4D16A-13D9-4C52-BF98-CC7AE62F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14" name="Tableau 8">
            <a:extLst>
              <a:ext uri="{FF2B5EF4-FFF2-40B4-BE49-F238E27FC236}">
                <a16:creationId xmlns:a16="http://schemas.microsoft.com/office/drawing/2014/main" id="{10DEE4E2-A5A1-4781-BC5C-5BCC27374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96391"/>
              </p:ext>
            </p:extLst>
          </p:nvPr>
        </p:nvGraphicFramePr>
        <p:xfrm>
          <a:off x="6425804" y="3353539"/>
          <a:ext cx="5533816" cy="187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090">
                  <a:extLst>
                    <a:ext uri="{9D8B030D-6E8A-4147-A177-3AD203B41FA5}">
                      <a16:colId xmlns:a16="http://schemas.microsoft.com/office/drawing/2014/main" val="257253718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935372493"/>
                    </a:ext>
                  </a:extLst>
                </a:gridCol>
                <a:gridCol w="1109133">
                  <a:extLst>
                    <a:ext uri="{9D8B030D-6E8A-4147-A177-3AD203B41FA5}">
                      <a16:colId xmlns:a16="http://schemas.microsoft.com/office/drawing/2014/main" val="3865445847"/>
                    </a:ext>
                  </a:extLst>
                </a:gridCol>
                <a:gridCol w="1249393">
                  <a:extLst>
                    <a:ext uri="{9D8B030D-6E8A-4147-A177-3AD203B41FA5}">
                      <a16:colId xmlns:a16="http://schemas.microsoft.com/office/drawing/2014/main" val="3163962187"/>
                    </a:ext>
                  </a:extLst>
                </a:gridCol>
              </a:tblGrid>
              <a:tr h="374643">
                <a:tc>
                  <a:txBody>
                    <a:bodyPr/>
                    <a:lstStyle/>
                    <a:p>
                      <a:r>
                        <a:rPr lang="fr-FR" dirty="0" err="1"/>
                        <a:t>Technology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772234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r>
                        <a:rPr lang="fr-FR" sz="1200" b="1" dirty="0"/>
                        <a:t>Thermal</a:t>
                      </a:r>
                      <a:r>
                        <a:rPr lang="fr-FR" sz="1200" dirty="0"/>
                        <a:t> AMS035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807890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/>
                        <a:t>Thermal</a:t>
                      </a:r>
                      <a:r>
                        <a:rPr lang="fr-FR" sz="1200" dirty="0"/>
                        <a:t> AMS018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71609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/>
                        <a:t>Thermal</a:t>
                      </a:r>
                      <a:r>
                        <a:rPr lang="fr-FR" sz="1200" dirty="0"/>
                        <a:t> XFAB018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748890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/>
                        <a:t>Thermal</a:t>
                      </a:r>
                      <a:r>
                        <a:rPr lang="fr-FR" sz="1200" dirty="0"/>
                        <a:t> TSMC0065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997929"/>
                  </a:ext>
                </a:extLst>
              </a:tr>
            </a:tbl>
          </a:graphicData>
        </a:graphic>
      </p:graphicFrame>
      <p:graphicFrame>
        <p:nvGraphicFramePr>
          <p:cNvPr id="15" name="Tableau 8">
            <a:extLst>
              <a:ext uri="{FF2B5EF4-FFF2-40B4-BE49-F238E27FC236}">
                <a16:creationId xmlns:a16="http://schemas.microsoft.com/office/drawing/2014/main" id="{132A25BB-5081-4418-8419-7D41B4959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79097"/>
              </p:ext>
            </p:extLst>
          </p:nvPr>
        </p:nvGraphicFramePr>
        <p:xfrm>
          <a:off x="6425804" y="5248322"/>
          <a:ext cx="5533816" cy="112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090">
                  <a:extLst>
                    <a:ext uri="{9D8B030D-6E8A-4147-A177-3AD203B41FA5}">
                      <a16:colId xmlns:a16="http://schemas.microsoft.com/office/drawing/2014/main" val="257253718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935372493"/>
                    </a:ext>
                  </a:extLst>
                </a:gridCol>
                <a:gridCol w="1109133">
                  <a:extLst>
                    <a:ext uri="{9D8B030D-6E8A-4147-A177-3AD203B41FA5}">
                      <a16:colId xmlns:a16="http://schemas.microsoft.com/office/drawing/2014/main" val="3865445847"/>
                    </a:ext>
                  </a:extLst>
                </a:gridCol>
                <a:gridCol w="1249393">
                  <a:extLst>
                    <a:ext uri="{9D8B030D-6E8A-4147-A177-3AD203B41FA5}">
                      <a16:colId xmlns:a16="http://schemas.microsoft.com/office/drawing/2014/main" val="3163962187"/>
                    </a:ext>
                  </a:extLst>
                </a:gridCol>
              </a:tblGrid>
              <a:tr h="374643">
                <a:tc>
                  <a:txBody>
                    <a:bodyPr/>
                    <a:lstStyle/>
                    <a:p>
                      <a:r>
                        <a:rPr lang="fr-FR" dirty="0"/>
                        <a:t>Noise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772234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r>
                        <a:rPr lang="fr-FR" sz="1200" b="1" dirty="0"/>
                        <a:t>Thermal</a:t>
                      </a:r>
                      <a:r>
                        <a:rPr lang="fr-FR" sz="1200" dirty="0"/>
                        <a:t> AMS035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807890"/>
                  </a:ext>
                </a:extLst>
              </a:tr>
              <a:tr h="374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/>
                        <a:t>Flicker</a:t>
                      </a:r>
                      <a:r>
                        <a:rPr lang="fr-FR" sz="1200" dirty="0"/>
                        <a:t> AMS035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7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84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B52FB-12D4-4BFE-A91C-D69A042D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FFB483-43AB-4AB4-9933-9295657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1E2CA3E-6795-4B43-9838-91DDDA7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A- CMOS architecture for Charge Sensitive Amplifier</a:t>
            </a:r>
          </a:p>
        </p:txBody>
      </p:sp>
      <p:sp>
        <p:nvSpPr>
          <p:cNvPr id="25" name="Espace réservé du contenu 6">
            <a:extLst>
              <a:ext uri="{FF2B5EF4-FFF2-40B4-BE49-F238E27FC236}">
                <a16:creationId xmlns:a16="http://schemas.microsoft.com/office/drawing/2014/main" id="{04A7AF45-6E8C-4857-AA2C-8C6904460D5E}"/>
              </a:ext>
            </a:extLst>
          </p:cNvPr>
          <p:cNvSpPr txBox="1">
            <a:spLocks/>
          </p:cNvSpPr>
          <p:nvPr/>
        </p:nvSpPr>
        <p:spPr>
          <a:xfrm>
            <a:off x="884237" y="985074"/>
            <a:ext cx="7080187" cy="12094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Several</a:t>
            </a:r>
            <a:r>
              <a:rPr lang="fr-FR" sz="1600" dirty="0"/>
              <a:t> ASIC have been </a:t>
            </a:r>
            <a:r>
              <a:rPr lang="fr-FR" sz="1600" dirty="0" err="1"/>
              <a:t>done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this</a:t>
            </a:r>
            <a:r>
              <a:rPr lang="fr-FR" sz="1600" dirty="0"/>
              <a:t> circuit, one of the </a:t>
            </a:r>
            <a:r>
              <a:rPr lang="fr-FR" sz="1600" dirty="0" err="1"/>
              <a:t>latest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:</a:t>
            </a:r>
            <a:endParaRPr lang="da-DK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da-DK" sz="1600" dirty="0"/>
              <a:t>IDEF-X HDBD: </a:t>
            </a:r>
            <a:endParaRPr lang="fr-FR" sz="16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106E0A-9F79-46F8-91F6-6FE00642A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22" y="1114398"/>
            <a:ext cx="4183955" cy="27893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00EABE-39FB-4A87-807E-5AFA2B092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57" y="1685840"/>
            <a:ext cx="4645555" cy="20789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49F758-5477-4154-B9C8-3D7CD87FD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685" y="3935405"/>
            <a:ext cx="3616478" cy="2376542"/>
          </a:xfrm>
          <a:prstGeom prst="rect">
            <a:avLst/>
          </a:prstGeom>
        </p:spPr>
      </p:pic>
      <p:sp>
        <p:nvSpPr>
          <p:cNvPr id="147" name="Espace réservé du contenu 6">
            <a:extLst>
              <a:ext uri="{FF2B5EF4-FFF2-40B4-BE49-F238E27FC236}">
                <a16:creationId xmlns:a16="http://schemas.microsoft.com/office/drawing/2014/main" id="{CFAD5D68-2AD9-4112-A2B9-C142E930D152}"/>
              </a:ext>
            </a:extLst>
          </p:cNvPr>
          <p:cNvSpPr txBox="1">
            <a:spLocks/>
          </p:cNvSpPr>
          <p:nvPr/>
        </p:nvSpPr>
        <p:spPr>
          <a:xfrm>
            <a:off x="1027672" y="4058699"/>
            <a:ext cx="7210395" cy="1814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Coupled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 Silicon drift detector (</a:t>
            </a:r>
            <a:r>
              <a:rPr lang="fr-FR" sz="1600" dirty="0" err="1"/>
              <a:t>C</a:t>
            </a:r>
            <a:r>
              <a:rPr lang="fr-FR" sz="1600" baseline="-25000" dirty="0" err="1"/>
              <a:t>det</a:t>
            </a:r>
            <a:r>
              <a:rPr lang="fr-FR" sz="1600" dirty="0"/>
              <a:t> = 120 </a:t>
            </a:r>
            <a:r>
              <a:rPr lang="fr-FR" sz="1600" dirty="0" err="1"/>
              <a:t>fF</a:t>
            </a:r>
            <a:r>
              <a:rPr lang="fr-FR" sz="1600" dirty="0"/>
              <a:t>)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Resolution</a:t>
            </a:r>
            <a:r>
              <a:rPr lang="fr-FR" sz="1600" dirty="0"/>
              <a:t>: 227 eV @ 5,9 keV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Threshold</a:t>
            </a:r>
            <a:r>
              <a:rPr lang="fr-FR" sz="1600" dirty="0"/>
              <a:t>: 1,2 keV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Power: 26 mW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Channel: 32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43BE7-A82F-447A-B91F-1F5A445A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6CD5A7-DC5D-46AF-8F32-72012A6A2450}"/>
              </a:ext>
            </a:extLst>
          </p:cNvPr>
          <p:cNvSpPr txBox="1"/>
          <p:nvPr/>
        </p:nvSpPr>
        <p:spPr>
          <a:xfrm>
            <a:off x="7469507" y="6036057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14: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AB8E37-3CED-4298-B53A-7F69B6B59C43}"/>
              </a:ext>
            </a:extLst>
          </p:cNvPr>
          <p:cNvSpPr txBox="1"/>
          <p:nvPr/>
        </p:nvSpPr>
        <p:spPr>
          <a:xfrm>
            <a:off x="7469507" y="3843255"/>
            <a:ext cx="4212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13: IDEF-X HDBD </a:t>
            </a:r>
            <a:r>
              <a:rPr lang="fr-FR" sz="1100" dirty="0" err="1"/>
              <a:t>picture</a:t>
            </a:r>
            <a:r>
              <a:rPr lang="fr-FR" sz="1100" dirty="0"/>
              <a:t> </a:t>
            </a:r>
            <a:r>
              <a:rPr lang="fr-FR" sz="1100" dirty="0" err="1"/>
              <a:t>mounted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INAF-</a:t>
            </a:r>
            <a:r>
              <a:rPr lang="fr-FR" sz="1100" dirty="0" err="1"/>
              <a:t>Triestre</a:t>
            </a:r>
            <a:r>
              <a:rPr lang="fr-FR" sz="1100" dirty="0"/>
              <a:t> &amp; Roma SDD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7E0DA5-5949-4FD4-BF37-3304CF4CE300}"/>
              </a:ext>
            </a:extLst>
          </p:cNvPr>
          <p:cNvSpPr txBox="1"/>
          <p:nvPr/>
        </p:nvSpPr>
        <p:spPr>
          <a:xfrm>
            <a:off x="1917941" y="3772078"/>
            <a:ext cx="4212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12: IDEF-X HDBD noise variation </a:t>
            </a:r>
            <a:r>
              <a:rPr lang="fr-FR" sz="1100" dirty="0" err="1"/>
              <a:t>with</a:t>
            </a:r>
            <a:r>
              <a:rPr lang="fr-FR" sz="1100" dirty="0"/>
              <a:t> </a:t>
            </a:r>
            <a:r>
              <a:rPr lang="fr-FR" sz="1100" dirty="0" err="1"/>
              <a:t>peaking</a:t>
            </a:r>
            <a:r>
              <a:rPr lang="fr-FR" sz="1100" dirty="0"/>
              <a:t> time and capacitance</a:t>
            </a:r>
          </a:p>
        </p:txBody>
      </p:sp>
    </p:spTree>
    <p:extLst>
      <p:ext uri="{BB962C8B-B14F-4D97-AF65-F5344CB8AC3E}">
        <p14:creationId xmlns:p14="http://schemas.microsoft.com/office/powerpoint/2010/main" val="370058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B52FB-12D4-4BFE-A91C-D69A042D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FFB483-43AB-4AB4-9933-9295657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1E2CA3E-6795-4B43-9838-91DDDA7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B- Non </a:t>
            </a:r>
            <a:r>
              <a:rPr lang="fr-FR" dirty="0" err="1"/>
              <a:t>stationnary</a:t>
            </a:r>
            <a:r>
              <a:rPr lang="fr-FR" dirty="0"/>
              <a:t> noise </a:t>
            </a:r>
            <a:r>
              <a:rPr lang="fr-FR" dirty="0" err="1"/>
              <a:t>suppressor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A76D77F-DD7D-4081-AE3F-80DF660DAC71}"/>
              </a:ext>
            </a:extLst>
          </p:cNvPr>
          <p:cNvSpPr txBox="1">
            <a:spLocks/>
          </p:cNvSpPr>
          <p:nvPr/>
        </p:nvSpPr>
        <p:spPr>
          <a:xfrm>
            <a:off x="884237" y="985075"/>
            <a:ext cx="7286096" cy="8718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Our design are </a:t>
            </a:r>
            <a:r>
              <a:rPr lang="fr-FR" sz="1600" dirty="0" err="1"/>
              <a:t>often</a:t>
            </a:r>
            <a:r>
              <a:rPr lang="fr-FR" sz="1600" dirty="0"/>
              <a:t> base on a </a:t>
            </a:r>
            <a:r>
              <a:rPr lang="fr-FR" sz="1600" dirty="0" err="1"/>
              <a:t>continuous</a:t>
            </a:r>
            <a:r>
              <a:rPr lang="fr-FR" sz="1600" dirty="0"/>
              <a:t> reset </a:t>
            </a:r>
            <a:r>
              <a:rPr lang="fr-FR" sz="1600" dirty="0" err="1"/>
              <a:t>done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 MOS transistor in </a:t>
            </a:r>
            <a:r>
              <a:rPr lang="fr-FR" sz="1600" dirty="0" err="1"/>
              <a:t>subthreshold</a:t>
            </a:r>
            <a:r>
              <a:rPr lang="fr-FR" sz="1600" dirty="0"/>
              <a:t> </a:t>
            </a:r>
            <a:r>
              <a:rPr lang="fr-FR" sz="1600" dirty="0" err="1"/>
              <a:t>region</a:t>
            </a:r>
            <a:r>
              <a:rPr lang="fr-FR" sz="1600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B8729B-8487-4C7B-B274-B80E24D7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610069"/>
            <a:ext cx="5210775" cy="1935265"/>
          </a:xfrm>
          <a:prstGeom prst="rect">
            <a:avLst/>
          </a:prstGeom>
        </p:spPr>
      </p:pic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3AA51C0D-0504-4832-8E33-3CB042F04FB6}"/>
              </a:ext>
            </a:extLst>
          </p:cNvPr>
          <p:cNvSpPr txBox="1">
            <a:spLocks/>
          </p:cNvSpPr>
          <p:nvPr/>
        </p:nvSpPr>
        <p:spPr>
          <a:xfrm>
            <a:off x="7181568" y="1484106"/>
            <a:ext cx="4890064" cy="270689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dirty="0"/>
              <a:t>When signal amplifies high value charges: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CSA output increases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Source voltage increase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Reset transistor is non longer in subthreshold region during that time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b="1" dirty="0"/>
              <a:t>Consequences</a:t>
            </a:r>
            <a:r>
              <a:rPr lang="en-GB" sz="1600" dirty="0"/>
              <a:t>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Reset goes faster (could generates ballistic deficit)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Noise increase temporarily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/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03359480-063A-448E-996C-7329C39D6D0A}"/>
              </a:ext>
            </a:extLst>
          </p:cNvPr>
          <p:cNvSpPr txBox="1">
            <a:spLocks/>
          </p:cNvSpPr>
          <p:nvPr/>
        </p:nvSpPr>
        <p:spPr>
          <a:xfrm>
            <a:off x="884237" y="3837926"/>
            <a:ext cx="7286096" cy="8718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implemented</a:t>
            </a:r>
            <a:r>
              <a:rPr lang="fr-FR" sz="1600" dirty="0"/>
              <a:t> a </a:t>
            </a:r>
            <a:r>
              <a:rPr lang="fr-FR" sz="1600" dirty="0" err="1"/>
              <a:t>special</a:t>
            </a:r>
            <a:r>
              <a:rPr lang="fr-FR" sz="1600" dirty="0"/>
              <a:t> </a:t>
            </a:r>
            <a:r>
              <a:rPr lang="fr-FR" sz="1600" dirty="0" err="1"/>
              <a:t>filter</a:t>
            </a:r>
            <a:r>
              <a:rPr lang="fr-FR" sz="1600" dirty="0"/>
              <a:t> at </a:t>
            </a:r>
            <a:r>
              <a:rPr lang="fr-FR" sz="1600" dirty="0" err="1"/>
              <a:t>CSA’s</a:t>
            </a:r>
            <a:r>
              <a:rPr lang="fr-FR" sz="1600" dirty="0"/>
              <a:t> output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9ACB696-7F96-421A-9713-7015E7DABADF}"/>
              </a:ext>
            </a:extLst>
          </p:cNvPr>
          <p:cNvGrpSpPr/>
          <p:nvPr/>
        </p:nvGrpSpPr>
        <p:grpSpPr>
          <a:xfrm>
            <a:off x="592062" y="4132489"/>
            <a:ext cx="7578271" cy="2093486"/>
            <a:chOff x="606439" y="4306662"/>
            <a:chExt cx="7578271" cy="209348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29A060A-231A-4C6C-A047-1C92DB15C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39" y="4434615"/>
              <a:ext cx="5292272" cy="1965533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E975AE2-8FCC-4147-A687-A4708DC27D91}"/>
                </a:ext>
              </a:extLst>
            </p:cNvPr>
            <p:cNvSpPr/>
            <p:nvPr/>
          </p:nvSpPr>
          <p:spPr>
            <a:xfrm>
              <a:off x="3138577" y="4653742"/>
              <a:ext cx="474133" cy="508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79D3CA1-8AA7-4EDB-8BFD-9C01D4BF0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508" y="4464863"/>
              <a:ext cx="1813263" cy="1605184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BCB9C28-CE3F-41F7-957B-7B7A268B6F39}"/>
                </a:ext>
              </a:extLst>
            </p:cNvPr>
            <p:cNvCxnSpPr/>
            <p:nvPr/>
          </p:nvCxnSpPr>
          <p:spPr>
            <a:xfrm flipV="1">
              <a:off x="3468777" y="4527696"/>
              <a:ext cx="2676071" cy="1260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6EF86DB-8497-466F-B697-F2ACC6E9F32E}"/>
                </a:ext>
              </a:extLst>
            </p:cNvPr>
            <p:cNvCxnSpPr>
              <a:cxnSpLocks/>
            </p:cNvCxnSpPr>
            <p:nvPr/>
          </p:nvCxnSpPr>
          <p:spPr>
            <a:xfrm>
              <a:off x="3430677" y="5224765"/>
              <a:ext cx="2714171" cy="9382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4FC4F2-6F43-4267-B754-C577025DCB55}"/>
                </a:ext>
              </a:extLst>
            </p:cNvPr>
            <p:cNvSpPr/>
            <p:nvPr/>
          </p:nvSpPr>
          <p:spPr>
            <a:xfrm>
              <a:off x="6179925" y="4306662"/>
              <a:ext cx="2004785" cy="19655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21" name="Espace réservé du contenu 6">
            <a:extLst>
              <a:ext uri="{FF2B5EF4-FFF2-40B4-BE49-F238E27FC236}">
                <a16:creationId xmlns:a16="http://schemas.microsoft.com/office/drawing/2014/main" id="{7588DF4C-ABF3-4D92-AFD8-9F0449495CD9}"/>
              </a:ext>
            </a:extLst>
          </p:cNvPr>
          <p:cNvSpPr txBox="1">
            <a:spLocks/>
          </p:cNvSpPr>
          <p:nvPr/>
        </p:nvSpPr>
        <p:spPr>
          <a:xfrm>
            <a:off x="8375974" y="4198996"/>
            <a:ext cx="3731964" cy="27068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b="1" dirty="0"/>
              <a:t>Advantages</a:t>
            </a:r>
            <a:r>
              <a:rPr lang="en-GB" sz="1600" dirty="0"/>
              <a:t>: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Supress gm variation with charges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b="1" dirty="0"/>
              <a:t>Drawbacks</a:t>
            </a:r>
            <a:r>
              <a:rPr lang="en-GB" sz="1600" dirty="0"/>
              <a:t>: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Increase Reset time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Generates oscillation when </a:t>
            </a:r>
            <a:r>
              <a:rPr lang="en-GB" sz="1600" dirty="0" err="1"/>
              <a:t>Ileak</a:t>
            </a:r>
            <a:r>
              <a:rPr lang="en-GB" sz="1600" dirty="0"/>
              <a:t> increases if low pass)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1CEBE0-AF9A-496E-8B68-0C07CEF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A408B8-B6AE-4B87-B8A2-EBE24608F39C}"/>
              </a:ext>
            </a:extLst>
          </p:cNvPr>
          <p:cNvSpPr txBox="1"/>
          <p:nvPr/>
        </p:nvSpPr>
        <p:spPr>
          <a:xfrm>
            <a:off x="1883414" y="3549879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15: Single stage CR-RC in </a:t>
            </a:r>
            <a:r>
              <a:rPr lang="fr-FR" sz="1100" dirty="0" err="1"/>
              <a:t>continuous</a:t>
            </a:r>
            <a:r>
              <a:rPr lang="fr-FR" sz="1100" dirty="0"/>
              <a:t> reset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151BF9-B0BF-4696-B25B-D06DDE9BA7F1}"/>
              </a:ext>
            </a:extLst>
          </p:cNvPr>
          <p:cNvSpPr txBox="1"/>
          <p:nvPr/>
        </p:nvSpPr>
        <p:spPr>
          <a:xfrm>
            <a:off x="1794817" y="6158193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16: Double Stage CR-RC in </a:t>
            </a:r>
            <a:r>
              <a:rPr lang="fr-FR" sz="1100" dirty="0" err="1"/>
              <a:t>continuous</a:t>
            </a:r>
            <a:r>
              <a:rPr lang="fr-FR" sz="1100" dirty="0"/>
              <a:t> reset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DA050-A454-4D9B-AE1A-AE9B623D457C}"/>
              </a:ext>
            </a:extLst>
          </p:cNvPr>
          <p:cNvSpPr txBox="1"/>
          <p:nvPr/>
        </p:nvSpPr>
        <p:spPr>
          <a:xfrm>
            <a:off x="8375974" y="831327"/>
            <a:ext cx="37305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[Geronimo et.al],</a:t>
            </a:r>
            <a:r>
              <a:rPr lang="en-US" sz="1100" i="1" dirty="0"/>
              <a:t> “A CMOS fully compensated continuous reset system,” IEEE Transactions on Nuclear Science, vol. 47, no. 4, pp. 1458–1462, Aug. 2000</a:t>
            </a:r>
          </a:p>
        </p:txBody>
      </p:sp>
    </p:spTree>
    <p:extLst>
      <p:ext uri="{BB962C8B-B14F-4D97-AF65-F5344CB8AC3E}">
        <p14:creationId xmlns:p14="http://schemas.microsoft.com/office/powerpoint/2010/main" val="126531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B52FB-12D4-4BFE-A91C-D69A042D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FFB483-43AB-4AB4-9933-9295657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1E2CA3E-6795-4B43-9838-91DDDA7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B- Non </a:t>
            </a:r>
            <a:r>
              <a:rPr lang="fr-FR" dirty="0" err="1"/>
              <a:t>stationnary</a:t>
            </a:r>
            <a:r>
              <a:rPr lang="fr-FR" dirty="0"/>
              <a:t> noise </a:t>
            </a:r>
            <a:r>
              <a:rPr lang="fr-FR" dirty="0" err="1"/>
              <a:t>suppressor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AD1C2A-36A2-4BDA-A2D2-1D0A1B79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967462"/>
            <a:ext cx="2150267" cy="1903515"/>
          </a:xfrm>
          <a:prstGeom prst="rect">
            <a:avLst/>
          </a:prstGeom>
        </p:spPr>
      </p:pic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B7C34575-B85F-40F8-B692-4C97467E6C85}"/>
              </a:ext>
            </a:extLst>
          </p:cNvPr>
          <p:cNvSpPr txBox="1">
            <a:spLocks/>
          </p:cNvSpPr>
          <p:nvPr/>
        </p:nvSpPr>
        <p:spPr>
          <a:xfrm>
            <a:off x="2975502" y="1116628"/>
            <a:ext cx="7667097" cy="149957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Filter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a </a:t>
            </a:r>
            <a:r>
              <a:rPr lang="fr-FR" sz="1600" dirty="0" err="1"/>
              <a:t>small</a:t>
            </a:r>
            <a:r>
              <a:rPr lang="fr-FR" sz="1600" dirty="0"/>
              <a:t> </a:t>
            </a:r>
            <a:r>
              <a:rPr lang="fr-FR" sz="1600" dirty="0" err="1"/>
              <a:t>differential</a:t>
            </a:r>
            <a:r>
              <a:rPr lang="fr-FR" sz="1600" dirty="0"/>
              <a:t> pair </a:t>
            </a:r>
            <a:r>
              <a:rPr lang="fr-FR" sz="1600" dirty="0" err="1"/>
              <a:t>with</a:t>
            </a:r>
            <a:r>
              <a:rPr lang="fr-FR" sz="1600" dirty="0"/>
              <a:t> a </a:t>
            </a:r>
            <a:r>
              <a:rPr lang="fr-FR" sz="1600" dirty="0" err="1"/>
              <a:t>zero</a:t>
            </a:r>
            <a:r>
              <a:rPr lang="fr-FR" sz="1600" dirty="0"/>
              <a:t> and pole </a:t>
            </a:r>
            <a:r>
              <a:rPr lang="fr-FR" sz="1600" dirty="0" err="1"/>
              <a:t>path</a:t>
            </a:r>
            <a:r>
              <a:rPr lang="fr-FR" sz="1600" dirty="0"/>
              <a:t> </a:t>
            </a:r>
            <a:r>
              <a:rPr lang="fr-FR" sz="1600" dirty="0" err="1"/>
              <a:t>done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 « R » and « C ».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R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an </a:t>
            </a:r>
            <a:r>
              <a:rPr lang="fr-FR" sz="1600" dirty="0" err="1"/>
              <a:t>inverted</a:t>
            </a:r>
            <a:r>
              <a:rPr lang="fr-FR" sz="1600" dirty="0"/>
              <a:t> diode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small</a:t>
            </a:r>
            <a:r>
              <a:rPr lang="fr-FR" sz="1600" dirty="0"/>
              <a:t> </a:t>
            </a:r>
            <a:r>
              <a:rPr lang="fr-FR" sz="1600" dirty="0" err="1"/>
              <a:t>potential</a:t>
            </a:r>
            <a:r>
              <a:rPr lang="fr-FR" sz="1600" dirty="0"/>
              <a:t> </a:t>
            </a:r>
            <a:r>
              <a:rPr lang="fr-FR" sz="1600" dirty="0" err="1"/>
              <a:t>accross</a:t>
            </a:r>
            <a:r>
              <a:rPr lang="fr-FR" sz="1600" dirty="0"/>
              <a:t> in </a:t>
            </a:r>
            <a:r>
              <a:rPr lang="fr-FR" sz="1600" dirty="0" err="1"/>
              <a:t>order</a:t>
            </a:r>
            <a:r>
              <a:rPr lang="fr-FR" sz="1600" dirty="0"/>
              <a:t> to </a:t>
            </a:r>
            <a:r>
              <a:rPr lang="fr-FR" sz="1600" dirty="0" err="1"/>
              <a:t>reach</a:t>
            </a:r>
            <a:r>
              <a:rPr lang="fr-FR" sz="1600" dirty="0"/>
              <a:t> </a:t>
            </a:r>
            <a:r>
              <a:rPr lang="fr-FR" sz="1600" dirty="0" err="1"/>
              <a:t>Tohms</a:t>
            </a:r>
            <a:r>
              <a:rPr lang="fr-FR" sz="1600" dirty="0"/>
              <a:t> values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dirty="0" err="1"/>
              <a:t>Avoids</a:t>
            </a:r>
            <a:r>
              <a:rPr lang="fr-FR" sz="1600" dirty="0"/>
              <a:t> </a:t>
            </a:r>
            <a:r>
              <a:rPr lang="fr-FR" sz="1600" dirty="0" err="1"/>
              <a:t>having</a:t>
            </a:r>
            <a:r>
              <a:rPr lang="fr-FR" sz="1600" dirty="0"/>
              <a:t> oscillation a high </a:t>
            </a:r>
            <a:r>
              <a:rPr lang="fr-FR" sz="1600" dirty="0" err="1"/>
              <a:t>leakage</a:t>
            </a:r>
            <a:r>
              <a:rPr lang="fr-FR" sz="1600" dirty="0"/>
              <a:t>, if design </a:t>
            </a:r>
            <a:r>
              <a:rPr lang="fr-FR" sz="1600" dirty="0" err="1"/>
              <a:t>with</a:t>
            </a:r>
            <a:r>
              <a:rPr lang="fr-FR" sz="1600" dirty="0"/>
              <a:t> a correct pole and </a:t>
            </a:r>
            <a:r>
              <a:rPr lang="fr-FR" sz="1600" dirty="0" err="1"/>
              <a:t>zero</a:t>
            </a:r>
            <a:r>
              <a:rPr lang="fr-FR" sz="1600" dirty="0"/>
              <a:t>, one 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always</a:t>
            </a:r>
            <a:r>
              <a:rPr lang="fr-FR" sz="1600" dirty="0"/>
              <a:t> stable (if </a:t>
            </a:r>
            <a:r>
              <a:rPr lang="fr-FR" sz="1600" dirty="0" err="1"/>
              <a:t>Ileak</a:t>
            </a:r>
            <a:r>
              <a:rPr lang="fr-FR" sz="1600" dirty="0"/>
              <a:t> &lt; 10 </a:t>
            </a:r>
            <a:r>
              <a:rPr lang="fr-FR" sz="1600" dirty="0" err="1"/>
              <a:t>fA</a:t>
            </a:r>
            <a:r>
              <a:rPr lang="fr-FR" sz="1600" dirty="0"/>
              <a:t>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24" name="Espace réservé du contenu 6">
            <a:extLst>
              <a:ext uri="{FF2B5EF4-FFF2-40B4-BE49-F238E27FC236}">
                <a16:creationId xmlns:a16="http://schemas.microsoft.com/office/drawing/2014/main" id="{63068DD6-3F45-4FDA-8C64-4033D60ECF7F}"/>
              </a:ext>
            </a:extLst>
          </p:cNvPr>
          <p:cNvSpPr txBox="1">
            <a:spLocks/>
          </p:cNvSpPr>
          <p:nvPr/>
        </p:nvSpPr>
        <p:spPr>
          <a:xfrm>
            <a:off x="892704" y="3032316"/>
            <a:ext cx="8505296" cy="12094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One ASIC has </a:t>
            </a:r>
            <a:r>
              <a:rPr lang="fr-FR" sz="1600" dirty="0" err="1"/>
              <a:t>implemented</a:t>
            </a:r>
            <a:r>
              <a:rPr lang="fr-FR" sz="1600" dirty="0"/>
              <a:t> a version </a:t>
            </a:r>
            <a:r>
              <a:rPr lang="fr-FR" sz="1600" dirty="0" err="1"/>
              <a:t>where</a:t>
            </a:r>
            <a:r>
              <a:rPr lang="fr-FR" sz="1600" dirty="0"/>
              <a:t> </a:t>
            </a:r>
            <a:r>
              <a:rPr lang="fr-FR" sz="1600" dirty="0" err="1"/>
              <a:t>we</a:t>
            </a:r>
            <a:r>
              <a:rPr lang="fr-FR" sz="1600" dirty="0"/>
              <a:t> can </a:t>
            </a:r>
            <a:r>
              <a:rPr lang="fr-FR" sz="1600" dirty="0" err="1"/>
              <a:t>turn</a:t>
            </a:r>
            <a:r>
              <a:rPr lang="fr-FR" sz="1600" dirty="0"/>
              <a:t> on / off </a:t>
            </a:r>
            <a:r>
              <a:rPr lang="fr-FR" sz="1600" dirty="0" err="1"/>
              <a:t>this</a:t>
            </a:r>
            <a:r>
              <a:rPr lang="fr-FR" sz="1600" dirty="0"/>
              <a:t> </a:t>
            </a:r>
            <a:r>
              <a:rPr lang="fr-FR" sz="1600" dirty="0" err="1"/>
              <a:t>features</a:t>
            </a:r>
            <a:r>
              <a:rPr lang="fr-FR" sz="1600" dirty="0"/>
              <a:t>: D2R2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FEF8915-B67A-44B3-8BDB-A75FF561C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48" y="3637058"/>
            <a:ext cx="4943685" cy="24435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4F02695-2539-49D5-8322-B3B0D9084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98" y="3483481"/>
            <a:ext cx="3290531" cy="24678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29111C-0E4A-499D-8938-31E3DEC4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F4A07F-DEA8-436B-9EB8-153D1415E1C1}"/>
              </a:ext>
            </a:extLst>
          </p:cNvPr>
          <p:cNvSpPr txBox="1"/>
          <p:nvPr/>
        </p:nvSpPr>
        <p:spPr>
          <a:xfrm>
            <a:off x="1454601" y="5990541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18: Oscilloscope output of a 27 </a:t>
            </a:r>
            <a:r>
              <a:rPr lang="fr-FR" sz="1100" dirty="0" err="1"/>
              <a:t>kel</a:t>
            </a:r>
            <a:r>
              <a:rPr lang="fr-FR" sz="1100" dirty="0"/>
              <a:t> </a:t>
            </a:r>
            <a:r>
              <a:rPr lang="fr-FR" sz="1100" dirty="0" err="1"/>
              <a:t>equivalent</a:t>
            </a:r>
            <a:r>
              <a:rPr lang="fr-FR" sz="1100" dirty="0"/>
              <a:t> pulse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255767-BD47-4AA5-B603-A160BC8B8174}"/>
              </a:ext>
            </a:extLst>
          </p:cNvPr>
          <p:cNvSpPr txBox="1"/>
          <p:nvPr/>
        </p:nvSpPr>
        <p:spPr>
          <a:xfrm>
            <a:off x="1096014" y="3017419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17: NSNS Structure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ABC999-85D1-4E61-8E18-8FBC6D5F5DE6}"/>
              </a:ext>
            </a:extLst>
          </p:cNvPr>
          <p:cNvSpPr txBox="1"/>
          <p:nvPr/>
        </p:nvSpPr>
        <p:spPr>
          <a:xfrm>
            <a:off x="6952808" y="5990541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19: ENC variation </a:t>
            </a:r>
            <a:r>
              <a:rPr lang="fr-FR" sz="1100" dirty="0" err="1"/>
              <a:t>with</a:t>
            </a:r>
            <a:r>
              <a:rPr lang="fr-FR" sz="1100" dirty="0"/>
              <a:t> </a:t>
            </a:r>
            <a:r>
              <a:rPr lang="fr-FR" sz="1100" dirty="0" err="1"/>
              <a:t>injected</a:t>
            </a:r>
            <a:r>
              <a:rPr lang="fr-FR" sz="1100" dirty="0"/>
              <a:t> charge</a:t>
            </a:r>
          </a:p>
        </p:txBody>
      </p:sp>
    </p:spTree>
    <p:extLst>
      <p:ext uri="{BB962C8B-B14F-4D97-AF65-F5344CB8AC3E}">
        <p14:creationId xmlns:p14="http://schemas.microsoft.com/office/powerpoint/2010/main" val="201468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8199276" cy="2390775"/>
          </a:xfrm>
        </p:spPr>
        <p:txBody>
          <a:bodyPr/>
          <a:lstStyle/>
          <a:p>
            <a:r>
              <a:rPr lang="fr-FR" dirty="0"/>
              <a:t>Matrix </a:t>
            </a:r>
            <a:r>
              <a:rPr lang="fr-FR" dirty="0" err="1"/>
              <a:t>based</a:t>
            </a:r>
            <a:r>
              <a:rPr lang="fr-FR" dirty="0"/>
              <a:t> optimisation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AEE976-0BB9-43B2-B973-912DC877B2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E73DB5-24E8-49A4-A08B-104C7405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29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A- Double CR-RC stage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F0D7D77-316C-4252-ACA7-1394BAA69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9" y="1674579"/>
            <a:ext cx="2282332" cy="14652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3A2DB92-4870-4F8B-AB08-5B545A0A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5" y="4280247"/>
            <a:ext cx="3795830" cy="1399983"/>
          </a:xfrm>
          <a:prstGeom prst="rect">
            <a:avLst/>
          </a:prstGeom>
        </p:spPr>
      </p:pic>
      <p:sp>
        <p:nvSpPr>
          <p:cNvPr id="20" name="Flèche droite 8">
            <a:extLst>
              <a:ext uri="{FF2B5EF4-FFF2-40B4-BE49-F238E27FC236}">
                <a16:creationId xmlns:a16="http://schemas.microsoft.com/office/drawing/2014/main" id="{57DE5B3C-97F9-413C-86D6-A6DC04A5F474}"/>
              </a:ext>
            </a:extLst>
          </p:cNvPr>
          <p:cNvSpPr/>
          <p:nvPr/>
        </p:nvSpPr>
        <p:spPr>
          <a:xfrm rot="5400000">
            <a:off x="1475050" y="3230549"/>
            <a:ext cx="410270" cy="372533"/>
          </a:xfrm>
          <a:prstGeom prst="rightArrow">
            <a:avLst/>
          </a:prstGeom>
          <a:solidFill>
            <a:srgbClr val="F2A057"/>
          </a:solidFill>
          <a:ln>
            <a:solidFill>
              <a:srgbClr val="D976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302CF0A-738D-4B1D-9D10-333BEB4EE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8" y="3858024"/>
            <a:ext cx="2963054" cy="2157062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E1F5AF9F-6A92-4972-91D2-2D12AE675B01}"/>
              </a:ext>
            </a:extLst>
          </p:cNvPr>
          <p:cNvSpPr/>
          <p:nvPr/>
        </p:nvSpPr>
        <p:spPr>
          <a:xfrm>
            <a:off x="1379900" y="2487121"/>
            <a:ext cx="486552" cy="416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8F09153-228B-424C-8D8B-C7672AE6DC65}"/>
              </a:ext>
            </a:extLst>
          </p:cNvPr>
          <p:cNvSpPr/>
          <p:nvPr/>
        </p:nvSpPr>
        <p:spPr>
          <a:xfrm>
            <a:off x="2698948" y="5043548"/>
            <a:ext cx="486552" cy="5181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281CF8E-0B98-4EC5-BB5D-2BE9A0F1F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8" y="1411351"/>
            <a:ext cx="2972035" cy="2163600"/>
          </a:xfrm>
          <a:prstGeom prst="rect">
            <a:avLst/>
          </a:prstGeom>
        </p:spPr>
      </p:pic>
      <p:sp>
        <p:nvSpPr>
          <p:cNvPr id="42" name="Espace réservé du contenu 6">
            <a:extLst>
              <a:ext uri="{FF2B5EF4-FFF2-40B4-BE49-F238E27FC236}">
                <a16:creationId xmlns:a16="http://schemas.microsoft.com/office/drawing/2014/main" id="{B78AE3D0-8C47-480B-B970-E90C55A92A5E}"/>
              </a:ext>
            </a:extLst>
          </p:cNvPr>
          <p:cNvSpPr txBox="1">
            <a:spLocks/>
          </p:cNvSpPr>
          <p:nvPr/>
        </p:nvSpPr>
        <p:spPr>
          <a:xfrm>
            <a:off x="511029" y="1164939"/>
            <a:ext cx="8175737" cy="3911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One Stage CR-RC</a:t>
            </a:r>
            <a:endParaRPr lang="da-DK" sz="1600" dirty="0"/>
          </a:p>
        </p:txBody>
      </p:sp>
      <p:sp>
        <p:nvSpPr>
          <p:cNvPr id="43" name="Espace réservé du contenu 6">
            <a:extLst>
              <a:ext uri="{FF2B5EF4-FFF2-40B4-BE49-F238E27FC236}">
                <a16:creationId xmlns:a16="http://schemas.microsoft.com/office/drawing/2014/main" id="{17A6D079-58DC-45BD-8E51-08162843AED5}"/>
              </a:ext>
            </a:extLst>
          </p:cNvPr>
          <p:cNvSpPr txBox="1">
            <a:spLocks/>
          </p:cNvSpPr>
          <p:nvPr/>
        </p:nvSpPr>
        <p:spPr>
          <a:xfrm>
            <a:off x="511029" y="3749777"/>
            <a:ext cx="8175737" cy="3911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Double Stage CR-RC</a:t>
            </a:r>
            <a:endParaRPr lang="da-DK" sz="1600" dirty="0"/>
          </a:p>
        </p:txBody>
      </p:sp>
      <p:sp>
        <p:nvSpPr>
          <p:cNvPr id="44" name="Espace réservé du contenu 6">
            <a:extLst>
              <a:ext uri="{FF2B5EF4-FFF2-40B4-BE49-F238E27FC236}">
                <a16:creationId xmlns:a16="http://schemas.microsoft.com/office/drawing/2014/main" id="{B4514A2E-4D3D-4724-A397-6A7A5E9019B6}"/>
              </a:ext>
            </a:extLst>
          </p:cNvPr>
          <p:cNvSpPr txBox="1">
            <a:spLocks/>
          </p:cNvSpPr>
          <p:nvPr/>
        </p:nvSpPr>
        <p:spPr>
          <a:xfrm>
            <a:off x="7391421" y="1401531"/>
            <a:ext cx="4519676" cy="1126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add</a:t>
            </a:r>
            <a:r>
              <a:rPr lang="fr-FR" sz="1600" dirty="0"/>
              <a:t> a </a:t>
            </a:r>
            <a:r>
              <a:rPr lang="fr-FR" sz="1600" dirty="0" err="1"/>
              <a:t>resistor</a:t>
            </a:r>
            <a:r>
              <a:rPr lang="fr-FR" sz="1600" dirty="0"/>
              <a:t> to </a:t>
            </a:r>
            <a:r>
              <a:rPr lang="fr-FR" sz="1600" dirty="0" err="1"/>
              <a:t>add</a:t>
            </a:r>
            <a:r>
              <a:rPr lang="fr-FR" sz="1600" dirty="0"/>
              <a:t> a « free pole »:</a:t>
            </a:r>
            <a:br>
              <a:rPr lang="fr-FR" sz="1600" dirty="0"/>
            </a:br>
            <a:endParaRPr lang="fr-FR" sz="1600" dirty="0"/>
          </a:p>
          <a:p>
            <a:endParaRPr lang="da-DK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5B560F7-D481-4B04-BF5F-B88FF48270B1}"/>
                  </a:ext>
                </a:extLst>
              </p:cNvPr>
              <p:cNvSpPr txBox="1"/>
              <p:nvPr/>
            </p:nvSpPr>
            <p:spPr>
              <a:xfrm>
                <a:off x="8813489" y="1889367"/>
                <a:ext cx="2371227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5B560F7-D481-4B04-BF5F-B88FF4827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89" y="1889367"/>
                <a:ext cx="2371227" cy="5638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Espace réservé du contenu 6">
                <a:extLst>
                  <a:ext uri="{FF2B5EF4-FFF2-40B4-BE49-F238E27FC236}">
                    <a16:creationId xmlns:a16="http://schemas.microsoft.com/office/drawing/2014/main" id="{74092819-2FE8-4E5A-A179-2D2438ED49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4200" y="3375529"/>
                <a:ext cx="5583383" cy="300525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We can </a:t>
                </a:r>
                <a:r>
                  <a:rPr lang="fr-FR" sz="1600" dirty="0" err="1"/>
                  <a:t>vary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peaking</a:t>
                </a:r>
                <a:r>
                  <a:rPr lang="fr-FR" sz="1600" dirty="0"/>
                  <a:t> time by </a:t>
                </a:r>
                <a:r>
                  <a:rPr lang="fr-FR" sz="1600" dirty="0" err="1"/>
                  <a:t>varying</a:t>
                </a:r>
                <a:r>
                  <a:rPr lang="fr-FR" sz="1600" dirty="0"/>
                  <a:t> R (N) or Cx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Varying</a:t>
                </a:r>
                <a:r>
                  <a:rPr lang="fr-FR" sz="1600" dirty="0"/>
                  <a:t> Cx </a:t>
                </a:r>
                <a:r>
                  <a:rPr lang="fr-FR" sz="1600" dirty="0" err="1"/>
                  <a:t>allows</a:t>
                </a:r>
                <a:r>
                  <a:rPr lang="fr-FR" sz="1600" dirty="0"/>
                  <a:t> to </a:t>
                </a:r>
                <a:r>
                  <a:rPr lang="fr-FR" sz="1600" dirty="0" err="1"/>
                  <a:t>reduce</a:t>
                </a:r>
                <a:r>
                  <a:rPr lang="fr-FR" sz="1600" dirty="0"/>
                  <a:t> amplifier </a:t>
                </a:r>
                <a:r>
                  <a:rPr lang="fr-FR" sz="1600" dirty="0" err="1"/>
                  <a:t>throughput</a:t>
                </a:r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Noise: </a:t>
                </a: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One stage: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𝐸𝑁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𝑃𝑍𝐶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fr-FR" sz="1600" dirty="0"/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Double stage: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𝐸𝑁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𝑃𝑍𝐶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For </a:t>
                </a:r>
                <a:r>
                  <a:rPr lang="fr-FR" sz="1600" dirty="0" err="1"/>
                  <a:t>low</a:t>
                </a:r>
                <a:r>
                  <a:rPr lang="fr-FR" sz="1600" dirty="0"/>
                  <a:t> noise: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600" dirty="0"/>
                  <a:t> </a:t>
                </a:r>
                <a:r>
                  <a:rPr lang="fr-FR" sz="1600" dirty="0" err="1"/>
                  <a:t>should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be</a:t>
                </a:r>
                <a:r>
                  <a:rPr lang="fr-FR" sz="1600" dirty="0"/>
                  <a:t> high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fr-FR" sz="1600" dirty="0"/>
              </a:p>
              <a:p>
                <a:endParaRPr lang="da-DK" sz="1600" dirty="0"/>
              </a:p>
            </p:txBody>
          </p:sp>
        </mc:Choice>
        <mc:Fallback xmlns="">
          <p:sp>
            <p:nvSpPr>
              <p:cNvPr id="46" name="Espace réservé du contenu 6">
                <a:extLst>
                  <a:ext uri="{FF2B5EF4-FFF2-40B4-BE49-F238E27FC236}">
                    <a16:creationId xmlns:a16="http://schemas.microsoft.com/office/drawing/2014/main" id="{74092819-2FE8-4E5A-A179-2D2438ED4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200" y="3375529"/>
                <a:ext cx="5583383" cy="3005256"/>
              </a:xfrm>
              <a:prstGeom prst="rect">
                <a:avLst/>
              </a:prstGeom>
              <a:blipFill>
                <a:blip r:embed="rId7"/>
                <a:stretch>
                  <a:fillRect l="-1856" t="-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7ACBEC5-AF1A-45BB-B7C9-8DD8B18D5015}"/>
                  </a:ext>
                </a:extLst>
              </p:cNvPr>
              <p:cNvSpPr/>
              <p:nvPr/>
            </p:nvSpPr>
            <p:spPr>
              <a:xfrm>
                <a:off x="10812100" y="2590315"/>
                <a:ext cx="1211037" cy="534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7ACBEC5-AF1A-45BB-B7C9-8DD8B18D5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100" y="2590315"/>
                <a:ext cx="1211037" cy="534826"/>
              </a:xfrm>
              <a:prstGeom prst="rect">
                <a:avLst/>
              </a:prstGeom>
              <a:blipFill>
                <a:blip r:embed="rId8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0333DAC-4303-4C20-B041-FF9549B48C17}"/>
                  </a:ext>
                </a:extLst>
              </p:cNvPr>
              <p:cNvSpPr txBox="1"/>
              <p:nvPr/>
            </p:nvSpPr>
            <p:spPr>
              <a:xfrm>
                <a:off x="9809774" y="2737508"/>
                <a:ext cx="100232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𝐻𝑦𝑝𝑜𝑡h𝑒𝑠𝑖𝑠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fr-FR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0333DAC-4303-4C20-B041-FF9549B48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774" y="2737508"/>
                <a:ext cx="1002326" cy="215444"/>
              </a:xfrm>
              <a:prstGeom prst="rect">
                <a:avLst/>
              </a:prstGeom>
              <a:blipFill>
                <a:blip r:embed="rId9"/>
                <a:stretch>
                  <a:fillRect l="-5455" r="-1818" b="-3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7B253E-9ED3-4905-9148-E9310E75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740E52-40C2-4F8F-8870-1CF462C38EB7}"/>
              </a:ext>
            </a:extLst>
          </p:cNvPr>
          <p:cNvSpPr txBox="1"/>
          <p:nvPr/>
        </p:nvSpPr>
        <p:spPr>
          <a:xfrm>
            <a:off x="192966" y="5963925"/>
            <a:ext cx="7120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20: </a:t>
            </a:r>
            <a:r>
              <a:rPr lang="fr-FR" sz="1100" dirty="0" err="1"/>
              <a:t>Schematic</a:t>
            </a:r>
            <a:r>
              <a:rPr lang="fr-FR" sz="1100" dirty="0"/>
              <a:t> of single stage and double stage </a:t>
            </a:r>
            <a:r>
              <a:rPr lang="fr-FR" sz="1100" dirty="0" err="1"/>
              <a:t>continuous</a:t>
            </a:r>
            <a:r>
              <a:rPr lang="fr-FR" sz="1100" dirty="0"/>
              <a:t> reset architecture (</a:t>
            </a:r>
            <a:r>
              <a:rPr lang="fr-FR" sz="1100" dirty="0" err="1"/>
              <a:t>left</a:t>
            </a:r>
            <a:r>
              <a:rPr lang="fr-FR" sz="1100" dirty="0"/>
              <a:t>) and </a:t>
            </a:r>
            <a:r>
              <a:rPr lang="fr-FR" sz="1100" dirty="0" err="1"/>
              <a:t>resulting</a:t>
            </a:r>
            <a:r>
              <a:rPr lang="fr-FR" sz="1100" dirty="0"/>
              <a:t> AC </a:t>
            </a:r>
            <a:r>
              <a:rPr lang="fr-FR" sz="1100" dirty="0" err="1"/>
              <a:t>bode</a:t>
            </a:r>
            <a:r>
              <a:rPr lang="fr-FR" sz="1100" dirty="0"/>
              <a:t> </a:t>
            </a:r>
            <a:r>
              <a:rPr lang="fr-FR" sz="1100" dirty="0" err="1"/>
              <a:t>diagram</a:t>
            </a:r>
            <a:r>
              <a:rPr lang="fr-FR" sz="1100" dirty="0"/>
              <a:t> (right)</a:t>
            </a:r>
          </a:p>
        </p:txBody>
      </p:sp>
    </p:spTree>
    <p:extLst>
      <p:ext uri="{BB962C8B-B14F-4D97-AF65-F5344CB8AC3E}">
        <p14:creationId xmlns:p14="http://schemas.microsoft.com/office/powerpoint/2010/main" val="384545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A- Double CR-RC stage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7B253E-9ED3-4905-9148-E9310E75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0238297-5000-4C51-BABA-B47574FF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969256"/>
            <a:ext cx="10585197" cy="52319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7CC9A64-73A9-429A-8034-F53CA75F5DC3}"/>
              </a:ext>
            </a:extLst>
          </p:cNvPr>
          <p:cNvSpPr txBox="1"/>
          <p:nvPr/>
        </p:nvSpPr>
        <p:spPr>
          <a:xfrm>
            <a:off x="396166" y="5841543"/>
            <a:ext cx="11296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21: Plot of the </a:t>
            </a:r>
            <a:r>
              <a:rPr lang="fr-FR" sz="1100" dirty="0" err="1"/>
              <a:t>mathematical</a:t>
            </a:r>
            <a:r>
              <a:rPr lang="fr-FR" sz="1100" dirty="0"/>
              <a:t> </a:t>
            </a:r>
            <a:r>
              <a:rPr lang="fr-FR" sz="1100" dirty="0" err="1"/>
              <a:t>representation</a:t>
            </a:r>
            <a:r>
              <a:rPr lang="fr-FR" sz="1100" dirty="0"/>
              <a:t> of area ratio </a:t>
            </a:r>
            <a:r>
              <a:rPr lang="fr-FR" sz="1100" dirty="0" err="1"/>
              <a:t>between</a:t>
            </a:r>
            <a:r>
              <a:rPr lang="fr-FR" sz="1100" dirty="0"/>
              <a:t> </a:t>
            </a:r>
            <a:r>
              <a:rPr lang="fr-FR" sz="1100" dirty="0" err="1"/>
              <a:t>two</a:t>
            </a:r>
            <a:r>
              <a:rPr lang="fr-FR" sz="1100" dirty="0"/>
              <a:t> architecture, </a:t>
            </a:r>
            <a:r>
              <a:rPr lang="fr-FR" sz="1100" dirty="0" err="1"/>
              <a:t>taking</a:t>
            </a:r>
            <a:r>
              <a:rPr lang="fr-FR" sz="1100" dirty="0"/>
              <a:t> </a:t>
            </a:r>
            <a:r>
              <a:rPr lang="fr-FR" sz="1100" dirty="0" err="1"/>
              <a:t>into</a:t>
            </a:r>
            <a:r>
              <a:rPr lang="fr-FR" sz="1100" dirty="0"/>
              <a:t> </a:t>
            </a:r>
            <a:r>
              <a:rPr lang="fr-FR" sz="1100" dirty="0" err="1"/>
              <a:t>acount</a:t>
            </a:r>
            <a:r>
              <a:rPr lang="fr-FR" sz="1100" dirty="0"/>
              <a:t> transistors area </a:t>
            </a:r>
            <a:r>
              <a:rPr lang="fr-FR" sz="1100" dirty="0" err="1"/>
              <a:t>together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capacitance area for </a:t>
            </a:r>
            <a:r>
              <a:rPr lang="fr-FR" sz="1100" dirty="0" err="1"/>
              <a:t>C</a:t>
            </a:r>
            <a:r>
              <a:rPr lang="fr-FR" sz="1100" baseline="-25000" dirty="0" err="1"/>
              <a:t>density</a:t>
            </a:r>
            <a:r>
              <a:rPr lang="fr-FR" sz="1100" dirty="0"/>
              <a:t> = 2,35 </a:t>
            </a:r>
            <a:r>
              <a:rPr lang="fr-FR" sz="1100" dirty="0" err="1"/>
              <a:t>fF</a:t>
            </a:r>
            <a:r>
              <a:rPr lang="fr-FR" sz="1100" dirty="0"/>
              <a:t>/µm²</a:t>
            </a:r>
          </a:p>
        </p:txBody>
      </p:sp>
    </p:spTree>
    <p:extLst>
      <p:ext uri="{BB962C8B-B14F-4D97-AF65-F5344CB8AC3E}">
        <p14:creationId xmlns:p14="http://schemas.microsoft.com/office/powerpoint/2010/main" val="402069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link with low noise leakage current generation</a:t>
            </a:r>
          </a:p>
        </p:txBody>
      </p:sp>
      <p:sp>
        <p:nvSpPr>
          <p:cNvPr id="26" name="Espace réservé du contenu 6">
            <a:extLst>
              <a:ext uri="{FF2B5EF4-FFF2-40B4-BE49-F238E27FC236}">
                <a16:creationId xmlns:a16="http://schemas.microsoft.com/office/drawing/2014/main" id="{4749AE6E-09FD-4C53-904B-429476FAB48B}"/>
              </a:ext>
            </a:extLst>
          </p:cNvPr>
          <p:cNvSpPr txBox="1">
            <a:spLocks/>
          </p:cNvSpPr>
          <p:nvPr/>
        </p:nvSpPr>
        <p:spPr>
          <a:xfrm>
            <a:off x="1002769" y="1062089"/>
            <a:ext cx="10866502" cy="2949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Continuous</a:t>
            </a:r>
            <a:r>
              <a:rPr lang="fr-FR" sz="1600" dirty="0"/>
              <a:t> reset circuit: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If </a:t>
            </a:r>
            <a:r>
              <a:rPr lang="fr-FR" sz="1600" dirty="0" err="1"/>
              <a:t>I</a:t>
            </a:r>
            <a:r>
              <a:rPr lang="fr-FR" sz="1600" baseline="-25000" dirty="0" err="1"/>
              <a:t>leak</a:t>
            </a:r>
            <a:r>
              <a:rPr lang="fr-FR" sz="1600" dirty="0"/>
              <a:t> </a:t>
            </a:r>
            <a:r>
              <a:rPr lang="fr-FR" sz="1600" dirty="0" err="1"/>
              <a:t>increases</a:t>
            </a:r>
            <a:r>
              <a:rPr lang="fr-FR" sz="1600" dirty="0"/>
              <a:t>, noise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both</a:t>
            </a:r>
            <a:r>
              <a:rPr lang="fr-FR" sz="1600" dirty="0"/>
              <a:t> due to </a:t>
            </a:r>
            <a:r>
              <a:rPr lang="fr-FR" sz="1600" dirty="0" err="1"/>
              <a:t>schot</a:t>
            </a:r>
            <a:r>
              <a:rPr lang="fr-FR" sz="1600" dirty="0"/>
              <a:t> noise in detector but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thermal noise </a:t>
            </a:r>
            <a:r>
              <a:rPr lang="fr-FR" sz="1600" dirty="0" err="1"/>
              <a:t>produced</a:t>
            </a:r>
            <a:r>
              <a:rPr lang="fr-FR" sz="1600" dirty="0"/>
              <a:t> by the reset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With</a:t>
            </a:r>
            <a:r>
              <a:rPr lang="fr-FR" sz="1600" dirty="0"/>
              <a:t> radiation, detectors (Silicon) tends to have </a:t>
            </a:r>
            <a:r>
              <a:rPr lang="fr-FR" sz="1600" dirty="0" err="1"/>
              <a:t>increasing</a:t>
            </a:r>
            <a:r>
              <a:rPr lang="fr-FR" sz="1600" dirty="0"/>
              <a:t> </a:t>
            </a:r>
            <a:r>
              <a:rPr lang="fr-FR" sz="1600" dirty="0" err="1"/>
              <a:t>leakage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wanted</a:t>
            </a:r>
            <a:r>
              <a:rPr lang="fr-FR" sz="1600" dirty="0"/>
              <a:t> to </a:t>
            </a:r>
            <a:r>
              <a:rPr lang="fr-FR" sz="1600" dirty="0" err="1"/>
              <a:t>decouple</a:t>
            </a:r>
            <a:r>
              <a:rPr lang="fr-FR" sz="1600" dirty="0"/>
              <a:t> </a:t>
            </a:r>
            <a:r>
              <a:rPr lang="fr-FR" sz="1600" dirty="0" err="1"/>
              <a:t>inside</a:t>
            </a:r>
            <a:r>
              <a:rPr lang="fr-FR" sz="1600" dirty="0"/>
              <a:t> the ASIC (for matrix </a:t>
            </a:r>
            <a:r>
              <a:rPr lang="fr-FR" sz="1600" dirty="0" err="1"/>
              <a:t>connection</a:t>
            </a:r>
            <a:r>
              <a:rPr lang="fr-FR" sz="1600" dirty="0"/>
              <a:t>) reset and detector </a:t>
            </a:r>
            <a:r>
              <a:rPr lang="fr-FR" sz="1600" dirty="0" err="1"/>
              <a:t>bias</a:t>
            </a:r>
            <a:r>
              <a:rPr lang="fr-FR" sz="1600" dirty="0"/>
              <a:t> =&gt; AC </a:t>
            </a:r>
            <a:r>
              <a:rPr lang="fr-FR" sz="1600" dirty="0" err="1"/>
              <a:t>link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CEC6D33-1209-42A6-BBE7-06A6D9B11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79" y="2873809"/>
            <a:ext cx="4079404" cy="3204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6">
                <a:extLst>
                  <a:ext uri="{FF2B5EF4-FFF2-40B4-BE49-F238E27FC236}">
                    <a16:creationId xmlns:a16="http://schemas.microsoft.com/office/drawing/2014/main" id="{B0EB03F4-17B8-4A1E-BED4-8EE94E421A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3710" y="3429000"/>
                <a:ext cx="6296492" cy="29491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Feedback capacitance </a:t>
                </a:r>
                <a:r>
                  <a:rPr lang="fr-FR" sz="1600" dirty="0" err="1"/>
                  <a:t>outside</a:t>
                </a:r>
                <a:r>
                  <a:rPr lang="fr-FR" sz="1600" dirty="0"/>
                  <a:t> of AC </a:t>
                </a:r>
                <a:r>
                  <a:rPr lang="fr-FR" sz="1600" dirty="0" err="1"/>
                  <a:t>link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loops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helps</a:t>
                </a:r>
                <a:r>
                  <a:rPr lang="fr-FR" sz="1600" dirty="0"/>
                  <a:t> to </a:t>
                </a:r>
                <a:r>
                  <a:rPr lang="fr-FR" sz="1600" dirty="0" err="1"/>
                  <a:t>provide</a:t>
                </a:r>
                <a:endParaRPr lang="fr-FR" sz="1600" dirty="0"/>
              </a:p>
              <a:p>
                <a:r>
                  <a:rPr lang="fr-FR" sz="1600" dirty="0"/>
                  <a:t>And amplification of Cac to </a:t>
                </a:r>
                <a:r>
                  <a:rPr lang="fr-FR" sz="1600" dirty="0" err="1"/>
                  <a:t>be</a:t>
                </a:r>
                <a:r>
                  <a:rPr lang="fr-FR" sz="1600" dirty="0"/>
                  <a:t> able to have 30 pF</a:t>
                </a:r>
              </a:p>
              <a:p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only</a:t>
                </a:r>
                <a:r>
                  <a:rPr lang="fr-FR" sz="1600" dirty="0"/>
                  <a:t> 1 pF </a:t>
                </a:r>
                <a:r>
                  <a:rPr lang="fr-FR" sz="1600" dirty="0" err="1"/>
                  <a:t>internal</a:t>
                </a:r>
                <a:r>
                  <a:rPr lang="fr-FR" sz="1600" dirty="0"/>
                  <a:t> capacitance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Reset can </a:t>
                </a:r>
                <a:r>
                  <a:rPr lang="fr-FR" sz="1600" dirty="0" err="1"/>
                  <a:t>be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done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N transistor in diode </a:t>
                </a:r>
                <a:r>
                  <a:rPr lang="fr-FR" sz="1600" dirty="0" err="1"/>
                  <a:t>which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allows</a:t>
                </a:r>
                <a:r>
                  <a:rPr lang="fr-FR" sz="1600" dirty="0"/>
                  <a:t>: </a:t>
                </a: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𝑁𝑜𝑖𝑠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𝑟𝑒𝑠𝑒𝑡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𝑁𝑜𝑖𝑠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𝑟𝑒𝑠𝑒𝑡</m:t>
                            </m:r>
                          </m:sub>
                        </m:sSub>
                        <m:d>
                          <m:d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𝑇𝑟𝑎𝑛𝑠𝑖𝑠𝑡𝑜𝑟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𝑑𝑖𝑜𝑑𝑒𝑠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da-DK" sz="1600" dirty="0"/>
              </a:p>
            </p:txBody>
          </p:sp>
        </mc:Choice>
        <mc:Fallback xmlns="">
          <p:sp>
            <p:nvSpPr>
              <p:cNvPr id="29" name="Espace réservé du contenu 6">
                <a:extLst>
                  <a:ext uri="{FF2B5EF4-FFF2-40B4-BE49-F238E27FC236}">
                    <a16:creationId xmlns:a16="http://schemas.microsoft.com/office/drawing/2014/main" id="{B0EB03F4-17B8-4A1E-BED4-8EE94E421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710" y="3429000"/>
                <a:ext cx="6296492" cy="2949194"/>
              </a:xfrm>
              <a:prstGeom prst="rect">
                <a:avLst/>
              </a:prstGeom>
              <a:blipFill>
                <a:blip r:embed="rId3"/>
                <a:stretch>
                  <a:fillRect l="-2033" t="-6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AB8A61-F97D-41BC-BAA3-D7F3B39B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857B3A-F4D4-46C9-B7E2-E90C2254B790}"/>
              </a:ext>
            </a:extLst>
          </p:cNvPr>
          <p:cNvSpPr txBox="1"/>
          <p:nvPr/>
        </p:nvSpPr>
        <p:spPr>
          <a:xfrm>
            <a:off x="1541870" y="6078530"/>
            <a:ext cx="4866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22: Semi-AC reset architecture.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3AF23C-588D-4690-94D5-E9E9DCACA4A1}"/>
              </a:ext>
            </a:extLst>
          </p:cNvPr>
          <p:cNvSpPr txBox="1"/>
          <p:nvPr/>
        </p:nvSpPr>
        <p:spPr>
          <a:xfrm>
            <a:off x="3999174" y="5795911"/>
            <a:ext cx="76938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effectLst/>
              </a:rPr>
              <a:t>[</a:t>
            </a:r>
            <a:r>
              <a:rPr lang="fr-FR" sz="1100" dirty="0" err="1">
                <a:effectLst/>
              </a:rPr>
              <a:t>Perić</a:t>
            </a:r>
            <a:r>
              <a:rPr lang="fr-FR" sz="1100" dirty="0">
                <a:effectLst/>
              </a:rPr>
              <a:t>, Ivan et.al.] « High-voltage pixel detectors in commercial CMOS technologies for ATLAS, CLIC and Mu3e </a:t>
            </a:r>
            <a:r>
              <a:rPr lang="fr-FR" sz="1100" dirty="0" err="1">
                <a:effectLst/>
              </a:rPr>
              <a:t>experiments</a:t>
            </a:r>
            <a:r>
              <a:rPr lang="fr-FR" sz="1100" dirty="0">
                <a:effectLst/>
              </a:rPr>
              <a:t> ». </a:t>
            </a:r>
            <a:r>
              <a:rPr lang="fr-FR" sz="1100" i="1" dirty="0" err="1">
                <a:effectLst/>
              </a:rPr>
              <a:t>Nuclear</a:t>
            </a:r>
            <a:r>
              <a:rPr lang="fr-FR" sz="1100" i="1" dirty="0">
                <a:effectLst/>
              </a:rPr>
              <a:t> Instruments and Methods in </a:t>
            </a:r>
            <a:r>
              <a:rPr lang="fr-FR" sz="1100" i="1" dirty="0" err="1">
                <a:effectLst/>
              </a:rPr>
              <a:t>Physics</a:t>
            </a:r>
            <a:r>
              <a:rPr lang="fr-FR" sz="1100" i="1" dirty="0">
                <a:effectLst/>
              </a:rPr>
              <a:t> </a:t>
            </a:r>
            <a:r>
              <a:rPr lang="fr-FR" sz="1100" i="1" dirty="0" err="1">
                <a:effectLst/>
              </a:rPr>
              <a:t>Research</a:t>
            </a:r>
            <a:r>
              <a:rPr lang="fr-FR" sz="1100" i="1" dirty="0">
                <a:effectLst/>
              </a:rPr>
              <a:t> Section A: </a:t>
            </a:r>
            <a:r>
              <a:rPr lang="fr-FR" sz="1100" i="1" dirty="0" err="1">
                <a:effectLst/>
              </a:rPr>
              <a:t>Accelerators</a:t>
            </a:r>
            <a:r>
              <a:rPr lang="fr-FR" sz="1100" i="1" dirty="0">
                <a:effectLst/>
              </a:rPr>
              <a:t>, </a:t>
            </a:r>
            <a:r>
              <a:rPr lang="fr-FR" sz="1100" i="1" dirty="0" err="1">
                <a:effectLst/>
              </a:rPr>
              <a:t>Spectrometers</a:t>
            </a:r>
            <a:r>
              <a:rPr lang="fr-FR" sz="1100" i="1" dirty="0">
                <a:effectLst/>
              </a:rPr>
              <a:t>, Detectors and Associated Equipment</a:t>
            </a:r>
            <a:r>
              <a:rPr lang="fr-FR" sz="1100" dirty="0">
                <a:effectLst/>
              </a:rPr>
              <a:t>, PIXEL 2012, vol. 731 (décembre 2013): 131‑36. </a:t>
            </a:r>
            <a:r>
              <a:rPr lang="fr-FR" sz="1100" dirty="0">
                <a:effectLst/>
                <a:hlinkClick r:id="rId4"/>
              </a:rPr>
              <a:t>https://doi.org/10.1016/j.nima.2013.05.006</a:t>
            </a:r>
            <a:r>
              <a:rPr lang="fr-FR" sz="11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355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704E31B6-FF9C-45F5-8D14-A5BCDEAFCA26}"/>
              </a:ext>
            </a:extLst>
          </p:cNvPr>
          <p:cNvGrpSpPr/>
          <p:nvPr/>
        </p:nvGrpSpPr>
        <p:grpSpPr>
          <a:xfrm>
            <a:off x="7331621" y="1560738"/>
            <a:ext cx="4238080" cy="2949194"/>
            <a:chOff x="6113378" y="1117738"/>
            <a:chExt cx="5658342" cy="412018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3DB87A3-625A-47C0-9361-708432282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4" b="10601"/>
            <a:stretch/>
          </p:blipFill>
          <p:spPr>
            <a:xfrm>
              <a:off x="6908828" y="1117738"/>
              <a:ext cx="4784244" cy="3564431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A42BA6A-5AFF-4CD6-A08A-854E7F65ACCB}"/>
                </a:ext>
              </a:extLst>
            </p:cNvPr>
            <p:cNvSpPr txBox="1"/>
            <p:nvPr/>
          </p:nvSpPr>
          <p:spPr>
            <a:xfrm>
              <a:off x="9060661" y="3082201"/>
              <a:ext cx="271105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6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63D"/>
                  </a:solidFill>
                </a:rPr>
                <a:t>Optimum point for 7 diodes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B55B8B9-5685-4C2B-BE5F-024C91218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3976" y="3601842"/>
              <a:ext cx="662227" cy="821932"/>
            </a:xfrm>
            <a:prstGeom prst="straightConnector1">
              <a:avLst/>
            </a:prstGeom>
            <a:ln>
              <a:solidFill>
                <a:srgbClr val="00863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DCEA32DE-792B-46B3-A993-0BF58227B1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5445" y="4438828"/>
              <a:ext cx="4432904" cy="38696"/>
            </a:xfrm>
            <a:prstGeom prst="line">
              <a:avLst/>
            </a:prstGeom>
            <a:ln w="28575">
              <a:solidFill>
                <a:srgbClr val="00863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224D2C6-A3A4-4883-96A9-1B7E94D9CA2B}"/>
                </a:ext>
              </a:extLst>
            </p:cNvPr>
            <p:cNvSpPr txBox="1"/>
            <p:nvPr/>
          </p:nvSpPr>
          <p:spPr>
            <a:xfrm>
              <a:off x="6977738" y="4098180"/>
              <a:ext cx="1467978" cy="47297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63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0863D"/>
                  </a:solidFill>
                </a:rPr>
                <a:t>12.7 pA</a:t>
              </a:r>
              <a:endParaRPr lang="en-US" sz="1600" b="1" dirty="0">
                <a:solidFill>
                  <a:srgbClr val="00863D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764EF1A-5212-4102-A653-8ACFFEEB4402}"/>
                </a:ext>
              </a:extLst>
            </p:cNvPr>
            <p:cNvSpPr txBox="1"/>
            <p:nvPr/>
          </p:nvSpPr>
          <p:spPr>
            <a:xfrm>
              <a:off x="8315130" y="1465118"/>
              <a:ext cx="2803252" cy="6784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5AD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noProof="1">
                  <a:solidFill>
                    <a:srgbClr val="E4AD00"/>
                  </a:solidFill>
                </a:rPr>
                <a:t>Optimum point for 3 diodes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B3939C47-A6EB-4BFE-8BBA-C7BBBBA4C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0872" y="2119303"/>
              <a:ext cx="1645920" cy="572994"/>
            </a:xfrm>
            <a:prstGeom prst="straightConnector1">
              <a:avLst/>
            </a:prstGeom>
            <a:ln>
              <a:solidFill>
                <a:srgbClr val="E4AD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7BD17CA-4FE2-45EB-89E9-29801550A4C4}"/>
                </a:ext>
              </a:extLst>
            </p:cNvPr>
            <p:cNvCxnSpPr/>
            <p:nvPr/>
          </p:nvCxnSpPr>
          <p:spPr>
            <a:xfrm flipH="1" flipV="1">
              <a:off x="6965127" y="2716531"/>
              <a:ext cx="976902" cy="1"/>
            </a:xfrm>
            <a:prstGeom prst="line">
              <a:avLst/>
            </a:prstGeom>
            <a:ln w="28575">
              <a:solidFill>
                <a:srgbClr val="E4AD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6D3221A-216F-4C27-9F6F-839C6D874F39}"/>
                </a:ext>
              </a:extLst>
            </p:cNvPr>
            <p:cNvSpPr txBox="1"/>
            <p:nvPr/>
          </p:nvSpPr>
          <p:spPr>
            <a:xfrm>
              <a:off x="6940357" y="2806605"/>
              <a:ext cx="1100663" cy="4299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5AD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E4AD00"/>
                  </a:solidFill>
                </a:rPr>
                <a:t>55 pA</a:t>
              </a:r>
              <a:endParaRPr lang="en-US" sz="1400" b="1" dirty="0">
                <a:solidFill>
                  <a:srgbClr val="E4AD00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BB90E31-6BF0-4142-BE6B-CE413397792C}"/>
                </a:ext>
              </a:extLst>
            </p:cNvPr>
            <p:cNvSpPr txBox="1"/>
            <p:nvPr/>
          </p:nvSpPr>
          <p:spPr>
            <a:xfrm>
              <a:off x="6999714" y="465081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2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836E671-C69A-4E30-979F-31905FCBFD9A}"/>
                </a:ext>
              </a:extLst>
            </p:cNvPr>
            <p:cNvSpPr txBox="1"/>
            <p:nvPr/>
          </p:nvSpPr>
          <p:spPr>
            <a:xfrm>
              <a:off x="7851453" y="464721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3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BBBAC29-906F-4172-923C-C873DF14938B}"/>
                </a:ext>
              </a:extLst>
            </p:cNvPr>
            <p:cNvSpPr txBox="1"/>
            <p:nvPr/>
          </p:nvSpPr>
          <p:spPr>
            <a:xfrm>
              <a:off x="8692605" y="465454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4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B34928A-A7FD-4BD2-806A-274D8EF3D3B7}"/>
                </a:ext>
              </a:extLst>
            </p:cNvPr>
            <p:cNvSpPr txBox="1"/>
            <p:nvPr/>
          </p:nvSpPr>
          <p:spPr>
            <a:xfrm>
              <a:off x="9544344" y="464706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5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66ED00C-02A0-4CA6-B039-81E4A352D9EF}"/>
                </a:ext>
              </a:extLst>
            </p:cNvPr>
            <p:cNvSpPr txBox="1"/>
            <p:nvPr/>
          </p:nvSpPr>
          <p:spPr>
            <a:xfrm>
              <a:off x="10385496" y="465856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6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24618F7-7A8A-4F02-9972-91429F3602AF}"/>
                </a:ext>
              </a:extLst>
            </p:cNvPr>
            <p:cNvSpPr txBox="1"/>
            <p:nvPr/>
          </p:nvSpPr>
          <p:spPr>
            <a:xfrm>
              <a:off x="11201896" y="468216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7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3AA216E-F61C-47B2-B8AF-538E8ADF4831}"/>
                </a:ext>
              </a:extLst>
            </p:cNvPr>
            <p:cNvSpPr txBox="1"/>
            <p:nvPr/>
          </p:nvSpPr>
          <p:spPr>
            <a:xfrm>
              <a:off x="8445718" y="4899366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/>
                <a:t>Number</a:t>
              </a:r>
              <a:r>
                <a:rPr lang="fr-FR" sz="1600" b="1" dirty="0"/>
                <a:t> of Diodes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175DD76-4F8A-4A6B-B861-32E7F7F746FC}"/>
                </a:ext>
              </a:extLst>
            </p:cNvPr>
            <p:cNvSpPr txBox="1"/>
            <p:nvPr/>
          </p:nvSpPr>
          <p:spPr>
            <a:xfrm rot="16200000">
              <a:off x="5727855" y="2954370"/>
              <a:ext cx="110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Ileak (pA)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A3BE944-5D41-487D-B06D-5D6118877FCD}"/>
                </a:ext>
              </a:extLst>
            </p:cNvPr>
            <p:cNvSpPr txBox="1"/>
            <p:nvPr/>
          </p:nvSpPr>
          <p:spPr>
            <a:xfrm>
              <a:off x="6378855" y="181524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100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BB001CC-05F1-44DB-9BB7-FF1E0B5BFF11}"/>
                </a:ext>
              </a:extLst>
            </p:cNvPr>
            <p:cNvSpPr txBox="1"/>
            <p:nvPr/>
          </p:nvSpPr>
          <p:spPr>
            <a:xfrm>
              <a:off x="6468386" y="3759474"/>
              <a:ext cx="4122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20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543D33C-D769-488B-B653-AEF6B758AAD3}"/>
                </a:ext>
              </a:extLst>
            </p:cNvPr>
            <p:cNvSpPr txBox="1"/>
            <p:nvPr/>
          </p:nvSpPr>
          <p:spPr>
            <a:xfrm>
              <a:off x="6468386" y="2714404"/>
              <a:ext cx="4122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50</a:t>
              </a: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link with low noise leakage current generation</a:t>
            </a:r>
          </a:p>
        </p:txBody>
      </p:sp>
      <p:sp>
        <p:nvSpPr>
          <p:cNvPr id="26" name="Espace réservé du contenu 6">
            <a:extLst>
              <a:ext uri="{FF2B5EF4-FFF2-40B4-BE49-F238E27FC236}">
                <a16:creationId xmlns:a16="http://schemas.microsoft.com/office/drawing/2014/main" id="{4749AE6E-09FD-4C53-904B-429476FAB48B}"/>
              </a:ext>
            </a:extLst>
          </p:cNvPr>
          <p:cNvSpPr txBox="1">
            <a:spLocks/>
          </p:cNvSpPr>
          <p:nvPr/>
        </p:nvSpPr>
        <p:spPr>
          <a:xfrm>
            <a:off x="1002769" y="1062089"/>
            <a:ext cx="10866502" cy="2949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implemented</a:t>
            </a:r>
            <a:r>
              <a:rPr lang="fr-FR" sz="1600" dirty="0"/>
              <a:t> </a:t>
            </a:r>
            <a:r>
              <a:rPr lang="fr-FR" sz="1600" dirty="0" err="1"/>
              <a:t>this</a:t>
            </a:r>
            <a:r>
              <a:rPr lang="fr-FR" sz="1600" dirty="0"/>
              <a:t> on </a:t>
            </a:r>
            <a:r>
              <a:rPr lang="fr-FR" sz="1600" dirty="0" err="1"/>
              <a:t>two</a:t>
            </a:r>
            <a:r>
              <a:rPr lang="fr-FR" sz="1600" dirty="0"/>
              <a:t> pixels of ANAQIN chip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possibility</a:t>
            </a:r>
            <a:r>
              <a:rPr lang="fr-FR" sz="1600" dirty="0"/>
              <a:t> to change </a:t>
            </a:r>
            <a:r>
              <a:rPr lang="fr-FR" sz="1600" dirty="0" err="1"/>
              <a:t>number</a:t>
            </a:r>
            <a:r>
              <a:rPr lang="fr-FR" sz="1600" dirty="0"/>
              <a:t> of diodes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8AC1D5-1C94-4A90-BFBF-A1DA9CA897F1}"/>
              </a:ext>
            </a:extLst>
          </p:cNvPr>
          <p:cNvGrpSpPr/>
          <p:nvPr/>
        </p:nvGrpSpPr>
        <p:grpSpPr>
          <a:xfrm>
            <a:off x="777859" y="1653185"/>
            <a:ext cx="5414358" cy="3404376"/>
            <a:chOff x="818104" y="1610561"/>
            <a:chExt cx="5414358" cy="340437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05C9210-3208-47D6-9F91-07D1032E1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54" b="11994"/>
            <a:stretch/>
          </p:blipFill>
          <p:spPr>
            <a:xfrm>
              <a:off x="1192306" y="1610561"/>
              <a:ext cx="5040156" cy="304212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00F87AD-D10C-4434-92E5-CEAD28CC52A0}"/>
                </a:ext>
              </a:extLst>
            </p:cNvPr>
            <p:cNvSpPr txBox="1"/>
            <p:nvPr/>
          </p:nvSpPr>
          <p:spPr>
            <a:xfrm>
              <a:off x="2653553" y="4645605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Capacitance (pF)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5EB62D1-FCBD-43B9-985C-2E8DC1F11CC0}"/>
                </a:ext>
              </a:extLst>
            </p:cNvPr>
            <p:cNvSpPr txBox="1"/>
            <p:nvPr/>
          </p:nvSpPr>
          <p:spPr>
            <a:xfrm rot="16200000">
              <a:off x="51227" y="2875073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Normalised</a:t>
              </a:r>
              <a:r>
                <a:rPr lang="fr-FR" dirty="0"/>
                <a:t> Gain</a:t>
              </a:r>
            </a:p>
          </p:txBody>
        </p:sp>
      </p:grp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7E0B0856-DDA8-4E52-B817-1B244954D054}"/>
              </a:ext>
            </a:extLst>
          </p:cNvPr>
          <p:cNvSpPr txBox="1">
            <a:spLocks/>
          </p:cNvSpPr>
          <p:nvPr/>
        </p:nvSpPr>
        <p:spPr>
          <a:xfrm>
            <a:off x="983816" y="5483947"/>
            <a:ext cx="5213364" cy="5519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reach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1 pF and </a:t>
            </a:r>
            <a:r>
              <a:rPr lang="fr-FR" sz="1600" dirty="0" err="1"/>
              <a:t>equivalent</a:t>
            </a:r>
            <a:r>
              <a:rPr lang="fr-FR" sz="1600" dirty="0"/>
              <a:t> gain of 30 pF</a:t>
            </a:r>
            <a:endParaRPr lang="da-DK" sz="1600" dirty="0"/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AD1667C1-8651-4A1F-95FC-1E2C23B8A307}"/>
              </a:ext>
            </a:extLst>
          </p:cNvPr>
          <p:cNvSpPr txBox="1">
            <a:spLocks/>
          </p:cNvSpPr>
          <p:nvPr/>
        </p:nvSpPr>
        <p:spPr>
          <a:xfrm>
            <a:off x="7033876" y="5105583"/>
            <a:ext cx="4835395" cy="116971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Leakage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controlled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voltage </a:t>
            </a:r>
            <a:r>
              <a:rPr lang="fr-FR" sz="1600" dirty="0" err="1"/>
              <a:t>reference</a:t>
            </a:r>
            <a:r>
              <a:rPr lang="fr-FR" sz="16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have </a:t>
            </a:r>
            <a:r>
              <a:rPr lang="fr-FR" sz="1600" dirty="0" err="1"/>
              <a:t>seen</a:t>
            </a:r>
            <a:r>
              <a:rPr lang="fr-FR" sz="1600" dirty="0"/>
              <a:t> an </a:t>
            </a:r>
            <a:r>
              <a:rPr lang="fr-FR" sz="1600" dirty="0" err="1"/>
              <a:t>improvement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1 – 2 transistors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Larger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transistors have </a:t>
            </a:r>
            <a:r>
              <a:rPr lang="fr-FR" sz="1600" dirty="0" err="1"/>
              <a:t>shown</a:t>
            </a:r>
            <a:r>
              <a:rPr lang="fr-FR" sz="1600" dirty="0"/>
              <a:t> issues in the </a:t>
            </a:r>
            <a:r>
              <a:rPr lang="fr-FR" sz="1600" dirty="0" err="1"/>
              <a:t>leakage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</a:t>
            </a:r>
            <a:endParaRPr lang="da-DK" sz="16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9A9A5E0-131B-42D2-A60C-17A26796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5C40FEC-547E-447F-8F75-AA2A8D4F9437}"/>
              </a:ext>
            </a:extLst>
          </p:cNvPr>
          <p:cNvSpPr txBox="1"/>
          <p:nvPr/>
        </p:nvSpPr>
        <p:spPr>
          <a:xfrm>
            <a:off x="1569903" y="5031823"/>
            <a:ext cx="4866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23: Gain </a:t>
            </a:r>
            <a:r>
              <a:rPr lang="fr-FR" sz="1100" dirty="0" err="1"/>
              <a:t>measured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or </a:t>
            </a:r>
            <a:r>
              <a:rPr lang="fr-FR" sz="1100" dirty="0" err="1"/>
              <a:t>without</a:t>
            </a:r>
            <a:r>
              <a:rPr lang="fr-FR" sz="1100" dirty="0"/>
              <a:t> « semi - AC » architecture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560D0F6-F368-45CE-B83B-0E46CD012E34}"/>
              </a:ext>
            </a:extLst>
          </p:cNvPr>
          <p:cNvSpPr txBox="1"/>
          <p:nvPr/>
        </p:nvSpPr>
        <p:spPr>
          <a:xfrm>
            <a:off x="7410311" y="4586333"/>
            <a:ext cx="4617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24: </a:t>
            </a:r>
            <a:r>
              <a:rPr lang="fr-FR" sz="1100" dirty="0" err="1"/>
              <a:t>Simulated</a:t>
            </a:r>
            <a:r>
              <a:rPr lang="fr-FR" sz="1100" dirty="0"/>
              <a:t> optimal point by </a:t>
            </a:r>
            <a:r>
              <a:rPr lang="fr-FR" sz="1100" dirty="0" err="1"/>
              <a:t>variying</a:t>
            </a:r>
            <a:r>
              <a:rPr lang="fr-FR" sz="1100" dirty="0"/>
              <a:t> </a:t>
            </a:r>
            <a:r>
              <a:rPr lang="fr-FR" sz="1100" dirty="0" err="1"/>
              <a:t>both</a:t>
            </a:r>
            <a:r>
              <a:rPr lang="fr-FR" sz="1100" dirty="0"/>
              <a:t> </a:t>
            </a:r>
            <a:r>
              <a:rPr lang="fr-FR" sz="1100" dirty="0" err="1"/>
              <a:t>Tpeak</a:t>
            </a:r>
            <a:r>
              <a:rPr lang="fr-FR" sz="1100" dirty="0"/>
              <a:t> and </a:t>
            </a:r>
            <a:r>
              <a:rPr lang="fr-FR" sz="1100" dirty="0" err="1"/>
              <a:t>number</a:t>
            </a:r>
            <a:r>
              <a:rPr lang="fr-FR" sz="1100" dirty="0"/>
              <a:t> of diode in </a:t>
            </a:r>
            <a:r>
              <a:rPr lang="fr-FR" sz="1100" dirty="0" err="1"/>
              <a:t>series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6161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link with low noise leakage current generation</a:t>
            </a:r>
          </a:p>
        </p:txBody>
      </p:sp>
      <p:sp>
        <p:nvSpPr>
          <p:cNvPr id="26" name="Espace réservé du contenu 6">
            <a:extLst>
              <a:ext uri="{FF2B5EF4-FFF2-40B4-BE49-F238E27FC236}">
                <a16:creationId xmlns:a16="http://schemas.microsoft.com/office/drawing/2014/main" id="{4749AE6E-09FD-4C53-904B-429476FAB48B}"/>
              </a:ext>
            </a:extLst>
          </p:cNvPr>
          <p:cNvSpPr txBox="1">
            <a:spLocks/>
          </p:cNvSpPr>
          <p:nvPr/>
        </p:nvSpPr>
        <p:spPr>
          <a:xfrm>
            <a:off x="1002769" y="1062089"/>
            <a:ext cx="10866502" cy="2949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implemented</a:t>
            </a:r>
            <a:r>
              <a:rPr lang="fr-FR" sz="1600" dirty="0"/>
              <a:t> </a:t>
            </a:r>
            <a:r>
              <a:rPr lang="fr-FR" sz="1600" dirty="0" err="1"/>
              <a:t>this</a:t>
            </a:r>
            <a:r>
              <a:rPr lang="fr-FR" sz="1600" dirty="0"/>
              <a:t> on </a:t>
            </a:r>
            <a:r>
              <a:rPr lang="fr-FR" sz="1600" dirty="0" err="1"/>
              <a:t>two</a:t>
            </a:r>
            <a:r>
              <a:rPr lang="fr-FR" sz="1600" dirty="0"/>
              <a:t> pixels of ANAQIN chip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possibility</a:t>
            </a:r>
            <a:r>
              <a:rPr lang="fr-FR" sz="1600" dirty="0"/>
              <a:t> to change </a:t>
            </a:r>
            <a:r>
              <a:rPr lang="fr-FR" sz="1600" dirty="0" err="1"/>
              <a:t>number</a:t>
            </a:r>
            <a:r>
              <a:rPr lang="fr-FR" sz="1600" dirty="0"/>
              <a:t> of diodes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8AC1D5-1C94-4A90-BFBF-A1DA9CA897F1}"/>
              </a:ext>
            </a:extLst>
          </p:cNvPr>
          <p:cNvGrpSpPr/>
          <p:nvPr/>
        </p:nvGrpSpPr>
        <p:grpSpPr>
          <a:xfrm>
            <a:off x="777859" y="1653185"/>
            <a:ext cx="5414358" cy="3404376"/>
            <a:chOff x="818104" y="1610561"/>
            <a:chExt cx="5414358" cy="340437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05C9210-3208-47D6-9F91-07D1032E1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4" b="11994"/>
            <a:stretch/>
          </p:blipFill>
          <p:spPr>
            <a:xfrm>
              <a:off x="1192306" y="1610561"/>
              <a:ext cx="5040156" cy="304212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00F87AD-D10C-4434-92E5-CEAD28CC52A0}"/>
                </a:ext>
              </a:extLst>
            </p:cNvPr>
            <p:cNvSpPr txBox="1"/>
            <p:nvPr/>
          </p:nvSpPr>
          <p:spPr>
            <a:xfrm>
              <a:off x="2653553" y="4645605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Capacitance (pF)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5EB62D1-FCBD-43B9-985C-2E8DC1F11CC0}"/>
                </a:ext>
              </a:extLst>
            </p:cNvPr>
            <p:cNvSpPr txBox="1"/>
            <p:nvPr/>
          </p:nvSpPr>
          <p:spPr>
            <a:xfrm rot="16200000">
              <a:off x="51227" y="2875073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Normalised</a:t>
              </a:r>
              <a:r>
                <a:rPr lang="fr-FR" dirty="0"/>
                <a:t> Gain</a:t>
              </a:r>
            </a:p>
          </p:txBody>
        </p:sp>
      </p:grp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7E0B0856-DDA8-4E52-B817-1B244954D054}"/>
              </a:ext>
            </a:extLst>
          </p:cNvPr>
          <p:cNvSpPr txBox="1">
            <a:spLocks/>
          </p:cNvSpPr>
          <p:nvPr/>
        </p:nvSpPr>
        <p:spPr>
          <a:xfrm>
            <a:off x="983816" y="5483947"/>
            <a:ext cx="5213364" cy="5519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reach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1 pF and </a:t>
            </a:r>
            <a:r>
              <a:rPr lang="fr-FR" sz="1600" dirty="0" err="1"/>
              <a:t>equivalent</a:t>
            </a:r>
            <a:r>
              <a:rPr lang="fr-FR" sz="1600" dirty="0"/>
              <a:t> gain of 30 pF</a:t>
            </a:r>
            <a:endParaRPr lang="da-DK" sz="1600" dirty="0"/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AD1667C1-8651-4A1F-95FC-1E2C23B8A307}"/>
              </a:ext>
            </a:extLst>
          </p:cNvPr>
          <p:cNvSpPr txBox="1">
            <a:spLocks/>
          </p:cNvSpPr>
          <p:nvPr/>
        </p:nvSpPr>
        <p:spPr>
          <a:xfrm>
            <a:off x="7033876" y="5105583"/>
            <a:ext cx="4835395" cy="116971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Leakage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controlled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voltage </a:t>
            </a:r>
            <a:r>
              <a:rPr lang="fr-FR" sz="1600" dirty="0" err="1"/>
              <a:t>reference</a:t>
            </a:r>
            <a:r>
              <a:rPr lang="fr-FR" sz="16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have </a:t>
            </a:r>
            <a:r>
              <a:rPr lang="fr-FR" sz="1600" dirty="0" err="1"/>
              <a:t>seen</a:t>
            </a:r>
            <a:r>
              <a:rPr lang="fr-FR" sz="1600" dirty="0"/>
              <a:t> an </a:t>
            </a:r>
            <a:r>
              <a:rPr lang="fr-FR" sz="1600" dirty="0" err="1"/>
              <a:t>improvement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1 – 2 transistors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Larger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transistors have </a:t>
            </a:r>
            <a:r>
              <a:rPr lang="fr-FR" sz="1600" dirty="0" err="1"/>
              <a:t>shown</a:t>
            </a:r>
            <a:r>
              <a:rPr lang="fr-FR" sz="1600" dirty="0"/>
              <a:t> issues in the </a:t>
            </a:r>
            <a:r>
              <a:rPr lang="fr-FR" sz="1600" dirty="0" err="1"/>
              <a:t>leakage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</a:t>
            </a:r>
            <a:endParaRPr lang="da-DK" sz="16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9A9A5E0-131B-42D2-A60C-17A26796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FE6EFAA-CAFE-4A70-9CF4-5EDDD3EE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76" y="1807277"/>
            <a:ext cx="4426287" cy="2751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A286B63-97DD-46EA-ADF9-D86CADB895FF}"/>
                  </a:ext>
                </a:extLst>
              </p:cNvPr>
              <p:cNvSpPr txBox="1"/>
              <p:nvPr/>
            </p:nvSpPr>
            <p:spPr>
              <a:xfrm>
                <a:off x="8828841" y="1536562"/>
                <a:ext cx="3206061" cy="270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𝐸𝑁𝐶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//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𝑠𝑒𝑚𝑖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𝑙𝑒𝑎𝑘</m:t>
                              </m:r>
                            </m:sub>
                          </m:sSub>
                        </m:e>
                      </m:ra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+1)/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A286B63-97DD-46EA-ADF9-D86CADB8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841" y="1536562"/>
                <a:ext cx="3206061" cy="270715"/>
              </a:xfrm>
              <a:prstGeom prst="rect">
                <a:avLst/>
              </a:prstGeom>
              <a:blipFill>
                <a:blip r:embed="rId4"/>
                <a:stretch>
                  <a:fillRect l="-1711" r="-1331" b="-2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DC02F29F-0734-4733-BB42-D1FFDDD4F021}"/>
              </a:ext>
            </a:extLst>
          </p:cNvPr>
          <p:cNvSpPr txBox="1"/>
          <p:nvPr/>
        </p:nvSpPr>
        <p:spPr>
          <a:xfrm>
            <a:off x="1326100" y="4978708"/>
            <a:ext cx="4866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23: Gain </a:t>
            </a:r>
            <a:r>
              <a:rPr lang="fr-FR" sz="1100" dirty="0" err="1"/>
              <a:t>measured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or </a:t>
            </a:r>
            <a:r>
              <a:rPr lang="fr-FR" sz="1100" dirty="0" err="1"/>
              <a:t>without</a:t>
            </a:r>
            <a:r>
              <a:rPr lang="fr-FR" sz="1100" dirty="0"/>
              <a:t> « semi - AC » architecture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069B43F-CC70-4D88-9765-4DDFEFFF7A1B}"/>
              </a:ext>
            </a:extLst>
          </p:cNvPr>
          <p:cNvSpPr txBox="1"/>
          <p:nvPr/>
        </p:nvSpPr>
        <p:spPr>
          <a:xfrm>
            <a:off x="7502082" y="4485756"/>
            <a:ext cx="436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25: </a:t>
            </a:r>
            <a:r>
              <a:rPr lang="fr-FR" sz="1100" dirty="0" err="1"/>
              <a:t>Measure</a:t>
            </a:r>
            <a:r>
              <a:rPr lang="fr-FR" sz="1100" dirty="0"/>
              <a:t> of total noise </a:t>
            </a:r>
            <a:r>
              <a:rPr lang="fr-FR" sz="1100" dirty="0" err="1"/>
              <a:t>with</a:t>
            </a:r>
            <a:r>
              <a:rPr lang="fr-FR" sz="1100" dirty="0"/>
              <a:t> </a:t>
            </a:r>
            <a:r>
              <a:rPr lang="fr-FR" sz="1100" dirty="0" err="1"/>
              <a:t>Varying</a:t>
            </a:r>
            <a:r>
              <a:rPr lang="fr-FR" sz="1100" dirty="0"/>
              <a:t> </a:t>
            </a:r>
            <a:r>
              <a:rPr lang="fr-FR" sz="1100" dirty="0" err="1"/>
              <a:t>Leakage</a:t>
            </a:r>
            <a:r>
              <a:rPr lang="fr-FR" sz="1100" dirty="0"/>
              <a:t> </a:t>
            </a:r>
            <a:r>
              <a:rPr lang="fr-FR" sz="1100" dirty="0" err="1"/>
              <a:t>current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757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A83D58B-5EC8-4AD4-9531-5467E8C8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381125"/>
            <a:ext cx="10334095" cy="4795838"/>
          </a:xfrm>
        </p:spPr>
        <p:txBody>
          <a:bodyPr/>
          <a:lstStyle/>
          <a:p>
            <a:r>
              <a:rPr lang="fr-FR" dirty="0" err="1"/>
              <a:t>Astrophysic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fr-FR" dirty="0" err="1"/>
              <a:t>Existing</a:t>
            </a:r>
            <a:r>
              <a:rPr lang="fr-FR" dirty="0"/>
              <a:t> missions and future </a:t>
            </a:r>
            <a:r>
              <a:rPr lang="fr-FR" dirty="0" err="1"/>
              <a:t>needs</a:t>
            </a:r>
            <a:endParaRPr lang="fr-FR" dirty="0"/>
          </a:p>
          <a:p>
            <a:r>
              <a:rPr lang="fr-FR" dirty="0"/>
              <a:t>Noise optimisation for high </a:t>
            </a:r>
            <a:r>
              <a:rPr lang="fr-FR" dirty="0" err="1"/>
              <a:t>resolution</a:t>
            </a:r>
            <a:endParaRPr lang="fr-FR" dirty="0"/>
          </a:p>
          <a:p>
            <a:pPr marL="701675" lvl="1" indent="-342900">
              <a:buClr>
                <a:schemeClr val="bg1"/>
              </a:buClr>
              <a:buFont typeface="+mj-lt"/>
              <a:buAutoNum type="alphaUcPeriod"/>
            </a:pPr>
            <a:r>
              <a:rPr lang="fr-FR" dirty="0"/>
              <a:t>CMOS Amplifier</a:t>
            </a:r>
          </a:p>
          <a:p>
            <a:pPr marL="701675" lvl="1" indent="-342900">
              <a:buClr>
                <a:schemeClr val="bg1"/>
              </a:buClr>
              <a:buFont typeface="+mj-lt"/>
              <a:buAutoNum type="alphaUcPeriod"/>
            </a:pPr>
            <a:r>
              <a:rPr lang="fr-FR" dirty="0"/>
              <a:t>Non </a:t>
            </a:r>
            <a:r>
              <a:rPr lang="fr-FR" dirty="0" err="1"/>
              <a:t>Stationnary</a:t>
            </a:r>
            <a:r>
              <a:rPr lang="fr-FR" dirty="0"/>
              <a:t> Noise </a:t>
            </a:r>
            <a:r>
              <a:rPr lang="fr-FR" dirty="0" err="1"/>
              <a:t>Suppressor</a:t>
            </a:r>
            <a:endParaRPr lang="fr-FR" dirty="0"/>
          </a:p>
          <a:p>
            <a:r>
              <a:rPr lang="fr-FR" dirty="0"/>
              <a:t>Matrix </a:t>
            </a:r>
            <a:r>
              <a:rPr lang="fr-FR" dirty="0" err="1"/>
              <a:t>based</a:t>
            </a:r>
            <a:r>
              <a:rPr lang="fr-FR" dirty="0"/>
              <a:t> optimisation</a:t>
            </a:r>
          </a:p>
          <a:p>
            <a:pPr marL="701675" lvl="1" indent="-342900">
              <a:buClr>
                <a:schemeClr val="bg1"/>
              </a:buClr>
              <a:buFont typeface="+mj-lt"/>
              <a:buAutoNum type="alphaUcPeriod"/>
            </a:pPr>
            <a:r>
              <a:rPr lang="fr-FR" dirty="0"/>
              <a:t>Double CR-RC stage</a:t>
            </a:r>
          </a:p>
          <a:p>
            <a:pPr marL="701675" lvl="1" indent="-342900">
              <a:buClr>
                <a:schemeClr val="bg1"/>
              </a:buClr>
              <a:buFont typeface="+mj-lt"/>
              <a:buAutoNum type="alphaUcPeriod"/>
            </a:pPr>
            <a:r>
              <a:rPr lang="fr-FR" dirty="0"/>
              <a:t>AC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noise </a:t>
            </a:r>
            <a:r>
              <a:rPr lang="fr-FR" dirty="0" err="1"/>
              <a:t>leakage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generation</a:t>
            </a:r>
            <a:endParaRPr lang="fr-FR" dirty="0"/>
          </a:p>
          <a:p>
            <a:r>
              <a:rPr lang="fr-FR" dirty="0"/>
              <a:t>Packaging and interconnexion</a:t>
            </a:r>
          </a:p>
          <a:p>
            <a:r>
              <a:rPr lang="fr-FR" dirty="0" err="1"/>
              <a:t>Results</a:t>
            </a:r>
            <a:r>
              <a:rPr lang="fr-FR" dirty="0"/>
              <a:t> and conclusion</a:t>
            </a:r>
          </a:p>
          <a:p>
            <a:endParaRPr lang="fr-FR" dirty="0"/>
          </a:p>
          <a:p>
            <a:pPr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0350D97-6212-4E48-B8B9-8EA3901C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EC7F78-FE75-4404-877C-857E77FF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F6F1D5-1603-481A-9250-0D0F7BF0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07B57D-845C-4C43-ABCF-FE7DC30F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741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Packaging and </a:t>
            </a:r>
            <a:r>
              <a:rPr lang="fr-FR" dirty="0" err="1"/>
              <a:t>interconnection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AEE976-0BB9-43B2-B973-912DC877B2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C6D33C-7209-45FF-B89C-260F4F52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80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A- Packaging and interconnexion </a:t>
            </a:r>
            <a:r>
              <a:rPr lang="fr-FR" dirty="0" err="1"/>
              <a:t>From</a:t>
            </a:r>
            <a:r>
              <a:rPr lang="fr-FR" dirty="0"/>
              <a:t> 3D </a:t>
            </a:r>
            <a:r>
              <a:rPr lang="fr-FR" dirty="0" err="1"/>
              <a:t>interconnection</a:t>
            </a:r>
            <a:r>
              <a:rPr lang="fr-FR" dirty="0"/>
              <a:t> to 2D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6657FF5-B4A6-4E8F-90AC-44885D77838D}"/>
              </a:ext>
            </a:extLst>
          </p:cNvPr>
          <p:cNvGrpSpPr/>
          <p:nvPr/>
        </p:nvGrpSpPr>
        <p:grpSpPr>
          <a:xfrm>
            <a:off x="5591473" y="879403"/>
            <a:ext cx="6379108" cy="5636695"/>
            <a:chOff x="622321" y="770915"/>
            <a:chExt cx="6379108" cy="5636695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00D54FA-4E52-4381-8E06-DB5FDB0ED586}"/>
                </a:ext>
              </a:extLst>
            </p:cNvPr>
            <p:cNvGrpSpPr/>
            <p:nvPr/>
          </p:nvGrpSpPr>
          <p:grpSpPr>
            <a:xfrm>
              <a:off x="622321" y="770915"/>
              <a:ext cx="6379108" cy="5602670"/>
              <a:chOff x="5283121" y="923542"/>
              <a:chExt cx="6379108" cy="5602670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C4FE16F8-EA9F-41DE-8F10-10DBB129A3A9}"/>
                  </a:ext>
                </a:extLst>
              </p:cNvPr>
              <p:cNvGrpSpPr/>
              <p:nvPr/>
            </p:nvGrpSpPr>
            <p:grpSpPr>
              <a:xfrm>
                <a:off x="5303837" y="923542"/>
                <a:ext cx="6261808" cy="5602670"/>
                <a:chOff x="5303837" y="923542"/>
                <a:chExt cx="6261808" cy="5602670"/>
              </a:xfrm>
            </p:grpSpPr>
            <p:pic>
              <p:nvPicPr>
                <p:cNvPr id="23" name="Picture 2">
                  <a:extLst>
                    <a:ext uri="{FF2B5EF4-FFF2-40B4-BE49-F238E27FC236}">
                      <a16:creationId xmlns:a16="http://schemas.microsoft.com/office/drawing/2014/main" id="{48767493-F5AA-4E51-A55E-3D299C6328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3837" y="923542"/>
                  <a:ext cx="6261808" cy="56026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9FD1952-3705-4295-A5DD-A0F031700894}"/>
                    </a:ext>
                  </a:extLst>
                </p:cNvPr>
                <p:cNvSpPr/>
                <p:nvPr/>
              </p:nvSpPr>
              <p:spPr>
                <a:xfrm>
                  <a:off x="5848350" y="963422"/>
                  <a:ext cx="647700" cy="1379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21C91757-9C3A-43F6-904E-B33DEB9C9818}"/>
                    </a:ext>
                  </a:extLst>
                </p:cNvPr>
                <p:cNvSpPr txBox="1"/>
                <p:nvPr/>
              </p:nvSpPr>
              <p:spPr>
                <a:xfrm>
                  <a:off x="5838615" y="981051"/>
                  <a:ext cx="66717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Detector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68A3CE51-C95C-47E6-A280-973232BB8259}"/>
                    </a:ext>
                  </a:extLst>
                </p:cNvPr>
                <p:cNvSpPr txBox="1"/>
                <p:nvPr/>
              </p:nvSpPr>
              <p:spPr>
                <a:xfrm>
                  <a:off x="5476088" y="1203685"/>
                  <a:ext cx="105509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 err="1"/>
                    <a:t>Interconnection</a:t>
                  </a:r>
                  <a:endParaRPr lang="fr-FR" sz="1000" dirty="0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EC75EAE6-C288-4823-BFA0-64339806ECDD}"/>
                    </a:ext>
                  </a:extLst>
                </p:cNvPr>
                <p:cNvSpPr txBox="1"/>
                <p:nvPr/>
              </p:nvSpPr>
              <p:spPr>
                <a:xfrm>
                  <a:off x="5881714" y="1462256"/>
                  <a:ext cx="63190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 err="1"/>
                    <a:t>Molding</a:t>
                  </a:r>
                  <a:endParaRPr lang="fr-FR" sz="1000" dirty="0"/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3B6F1DE-9E71-47AF-874D-E16DF78D1108}"/>
                    </a:ext>
                  </a:extLst>
                </p:cNvPr>
                <p:cNvSpPr txBox="1"/>
                <p:nvPr/>
              </p:nvSpPr>
              <p:spPr>
                <a:xfrm>
                  <a:off x="5621776" y="1721504"/>
                  <a:ext cx="92845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Laser </a:t>
                  </a:r>
                  <a:r>
                    <a:rPr lang="fr-FR" sz="1000" dirty="0" err="1"/>
                    <a:t>routing</a:t>
                  </a:r>
                  <a:endParaRPr lang="fr-FR" sz="1000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100A3FB-4BD6-459C-9F77-5C67844392D4}"/>
                    </a:ext>
                  </a:extLst>
                </p:cNvPr>
                <p:cNvSpPr/>
                <p:nvPr/>
              </p:nvSpPr>
              <p:spPr>
                <a:xfrm>
                  <a:off x="6381750" y="2032000"/>
                  <a:ext cx="292100" cy="2073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ED6538-D77F-4986-8205-64823A078D34}"/>
                  </a:ext>
                </a:extLst>
              </p:cNvPr>
              <p:cNvSpPr/>
              <p:nvPr/>
            </p:nvSpPr>
            <p:spPr>
              <a:xfrm>
                <a:off x="5283121" y="3894631"/>
                <a:ext cx="1295479" cy="500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sz="800" dirty="0" err="1">
                    <a:solidFill>
                      <a:schemeClr val="tx1"/>
                    </a:solidFill>
                  </a:rPr>
                  <a:t>Step</a:t>
                </a:r>
                <a:r>
                  <a:rPr lang="fr-FR" sz="800" dirty="0">
                    <a:solidFill>
                      <a:schemeClr val="tx1"/>
                    </a:solidFill>
                  </a:rPr>
                  <a:t> 1: chip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molded</a:t>
                </a:r>
                <a:r>
                  <a:rPr lang="fr-FR" sz="800" dirty="0">
                    <a:solidFill>
                      <a:schemeClr val="tx1"/>
                    </a:solidFill>
                  </a:rPr>
                  <a:t> in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siliciced</a:t>
                </a:r>
                <a:r>
                  <a:rPr lang="fr-FR" sz="800" dirty="0">
                    <a:solidFill>
                      <a:schemeClr val="tx1"/>
                    </a:solidFill>
                  </a:rPr>
                  <a:t>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resin</a:t>
                </a:r>
                <a:r>
                  <a:rPr lang="fr-FR" sz="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1FCF6EC-FCAC-4A64-9011-71697DF0B53F}"/>
                  </a:ext>
                </a:extLst>
              </p:cNvPr>
              <p:cNvSpPr/>
              <p:nvPr/>
            </p:nvSpPr>
            <p:spPr>
              <a:xfrm>
                <a:off x="6884763" y="3894631"/>
                <a:ext cx="2099217" cy="500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sz="800" dirty="0" err="1">
                    <a:solidFill>
                      <a:schemeClr val="tx1"/>
                    </a:solidFill>
                  </a:rPr>
                  <a:t>Step</a:t>
                </a:r>
                <a:r>
                  <a:rPr lang="fr-FR" sz="800" dirty="0">
                    <a:solidFill>
                      <a:schemeClr val="tx1"/>
                    </a:solidFill>
                  </a:rPr>
                  <a:t> 2: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copper</a:t>
                </a:r>
                <a:r>
                  <a:rPr lang="fr-FR" sz="800" dirty="0">
                    <a:solidFill>
                      <a:schemeClr val="tx1"/>
                    </a:solidFill>
                  </a:rPr>
                  <a:t>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deposition</a:t>
                </a:r>
                <a:r>
                  <a:rPr lang="fr-FR" sz="800" dirty="0">
                    <a:solidFill>
                      <a:schemeClr val="tx1"/>
                    </a:solidFill>
                  </a:rPr>
                  <a:t> and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lithography</a:t>
                </a:r>
                <a:endParaRPr lang="fr-FR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74C7986-1CAA-42E4-91E7-C9CCAC1E54F9}"/>
                  </a:ext>
                </a:extLst>
              </p:cNvPr>
              <p:cNvSpPr/>
              <p:nvPr/>
            </p:nvSpPr>
            <p:spPr>
              <a:xfrm>
                <a:off x="9304339" y="4102701"/>
                <a:ext cx="2099217" cy="377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sz="800" dirty="0" err="1">
                    <a:solidFill>
                      <a:schemeClr val="tx1"/>
                    </a:solidFill>
                  </a:rPr>
                  <a:t>Step</a:t>
                </a:r>
                <a:r>
                  <a:rPr lang="fr-FR" sz="800" dirty="0">
                    <a:solidFill>
                      <a:schemeClr val="tx1"/>
                    </a:solidFill>
                  </a:rPr>
                  <a:t> 3: gold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stud</a:t>
                </a:r>
                <a:r>
                  <a:rPr lang="fr-FR" sz="800" dirty="0">
                    <a:solidFill>
                      <a:schemeClr val="tx1"/>
                    </a:solidFill>
                  </a:rPr>
                  <a:t>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deposition</a:t>
                </a:r>
                <a:endParaRPr lang="fr-FR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5F0D11-E85B-4068-AAB0-684647919F7A}"/>
                  </a:ext>
                </a:extLst>
              </p:cNvPr>
              <p:cNvSpPr/>
              <p:nvPr/>
            </p:nvSpPr>
            <p:spPr>
              <a:xfrm>
                <a:off x="5417252" y="5684117"/>
                <a:ext cx="2265965" cy="500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sz="800" dirty="0" err="1">
                    <a:solidFill>
                      <a:schemeClr val="tx1"/>
                    </a:solidFill>
                  </a:rPr>
                  <a:t>Step</a:t>
                </a:r>
                <a:r>
                  <a:rPr lang="fr-FR" sz="800" dirty="0">
                    <a:solidFill>
                      <a:schemeClr val="tx1"/>
                    </a:solidFill>
                  </a:rPr>
                  <a:t> 4: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serigraphy</a:t>
                </a:r>
                <a:r>
                  <a:rPr lang="fr-FR" sz="800" dirty="0">
                    <a:solidFill>
                      <a:schemeClr val="tx1"/>
                    </a:solidFill>
                  </a:rPr>
                  <a:t>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with</a:t>
                </a:r>
                <a:r>
                  <a:rPr lang="fr-FR" sz="800" dirty="0">
                    <a:solidFill>
                      <a:schemeClr val="tx1"/>
                    </a:solidFill>
                  </a:rPr>
                  <a:t> stencil and Ag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epoxy</a:t>
                </a:r>
                <a:endParaRPr lang="fr-FR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F8C7E4-AF75-4F62-AC3F-75B45C0D62CB}"/>
                  </a:ext>
                </a:extLst>
              </p:cNvPr>
              <p:cNvSpPr/>
              <p:nvPr/>
            </p:nvSpPr>
            <p:spPr>
              <a:xfrm>
                <a:off x="9396264" y="5892187"/>
                <a:ext cx="2265965" cy="377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sz="800" dirty="0" err="1">
                    <a:solidFill>
                      <a:schemeClr val="tx1"/>
                    </a:solidFill>
                  </a:rPr>
                  <a:t>Step</a:t>
                </a:r>
                <a:r>
                  <a:rPr lang="fr-FR" sz="800" dirty="0">
                    <a:solidFill>
                      <a:schemeClr val="tx1"/>
                    </a:solidFill>
                  </a:rPr>
                  <a:t> 6: Gold </a:t>
                </a:r>
                <a:r>
                  <a:rPr lang="fr-FR" sz="800" dirty="0" err="1">
                    <a:solidFill>
                      <a:schemeClr val="tx1"/>
                    </a:solidFill>
                  </a:rPr>
                  <a:t>wire</a:t>
                </a:r>
                <a:r>
                  <a:rPr lang="fr-FR" sz="800" dirty="0">
                    <a:solidFill>
                      <a:schemeClr val="tx1"/>
                    </a:solidFill>
                  </a:rPr>
                  <a:t> insertion for « TPV »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A5253C9-3A2F-41C8-83C6-76024BCCF4CC}"/>
                </a:ext>
              </a:extLst>
            </p:cNvPr>
            <p:cNvSpPr/>
            <p:nvPr/>
          </p:nvSpPr>
          <p:spPr>
            <a:xfrm>
              <a:off x="2525681" y="6030038"/>
              <a:ext cx="2265965" cy="377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tx1"/>
                  </a:solidFill>
                </a:rPr>
                <a:t>Step</a:t>
              </a:r>
              <a:r>
                <a:rPr lang="fr-FR" sz="800" dirty="0">
                  <a:solidFill>
                    <a:schemeClr val="tx1"/>
                  </a:solidFill>
                </a:rPr>
                <a:t> 5: detector </a:t>
              </a:r>
              <a:r>
                <a:rPr lang="fr-FR" sz="800" dirty="0" err="1">
                  <a:solidFill>
                    <a:schemeClr val="tx1"/>
                  </a:solidFill>
                </a:rPr>
                <a:t>deposition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93FC123-C689-475E-90F6-E3F8EFCC1F17}"/>
              </a:ext>
            </a:extLst>
          </p:cNvPr>
          <p:cNvGrpSpPr/>
          <p:nvPr/>
        </p:nvGrpSpPr>
        <p:grpSpPr>
          <a:xfrm>
            <a:off x="72333" y="2390694"/>
            <a:ext cx="5094086" cy="2543001"/>
            <a:chOff x="57463" y="3871548"/>
            <a:chExt cx="5094086" cy="254300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5E20445-D745-498B-B370-99EF093D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1498" y="3871548"/>
              <a:ext cx="2391688" cy="2218953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7B6E652-88BB-4AEA-82BF-71E656E37552}"/>
                </a:ext>
              </a:extLst>
            </p:cNvPr>
            <p:cNvSpPr txBox="1"/>
            <p:nvPr/>
          </p:nvSpPr>
          <p:spPr>
            <a:xfrm>
              <a:off x="1972089" y="6075995"/>
              <a:ext cx="3179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986DB6D-1C7A-4C2F-956A-B4EAD163976A}"/>
                </a:ext>
              </a:extLst>
            </p:cNvPr>
            <p:cNvSpPr txBox="1"/>
            <p:nvPr/>
          </p:nvSpPr>
          <p:spPr>
            <a:xfrm>
              <a:off x="810192" y="4032769"/>
              <a:ext cx="1252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Detector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2ACB0FB-74CC-4F39-8C25-C085B870F72C}"/>
                </a:ext>
              </a:extLst>
            </p:cNvPr>
            <p:cNvSpPr txBox="1"/>
            <p:nvPr/>
          </p:nvSpPr>
          <p:spPr>
            <a:xfrm>
              <a:off x="165568" y="4325571"/>
              <a:ext cx="1156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Calibri" panose="020F0502020204030204" pitchFamily="34" charset="0"/>
                  <a:cs typeface="Calibri" panose="020F0502020204030204" pitchFamily="34" charset="0"/>
                </a:rPr>
                <a:t>IDeF</a:t>
              </a: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-X HD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B0ACBF2-149C-4105-BCCB-C411F9CC9301}"/>
                </a:ext>
              </a:extLst>
            </p:cNvPr>
            <p:cNvSpPr txBox="1"/>
            <p:nvPr/>
          </p:nvSpPr>
          <p:spPr>
            <a:xfrm>
              <a:off x="383760" y="4825227"/>
              <a:ext cx="1662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Power </a:t>
              </a:r>
              <a:r>
                <a:rPr lang="fr-FR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supply</a:t>
              </a: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fr-FR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decoupling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839099C-858C-45E1-9ABB-38F629063C0B}"/>
                </a:ext>
              </a:extLst>
            </p:cNvPr>
            <p:cNvSpPr txBox="1"/>
            <p:nvPr/>
          </p:nvSpPr>
          <p:spPr>
            <a:xfrm>
              <a:off x="57463" y="5732207"/>
              <a:ext cx="1662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PGA outputs</a:t>
              </a:r>
            </a:p>
          </p:txBody>
        </p: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BDD4C204-5C3C-4A97-B4F7-34EF87990E4A}"/>
                </a:ext>
              </a:extLst>
            </p:cNvPr>
            <p:cNvCxnSpPr/>
            <p:nvPr/>
          </p:nvCxnSpPr>
          <p:spPr>
            <a:xfrm>
              <a:off x="1772651" y="4217435"/>
              <a:ext cx="914400" cy="0"/>
            </a:xfrm>
            <a:prstGeom prst="straightConnector1">
              <a:avLst/>
            </a:prstGeom>
            <a:ln w="38100">
              <a:solidFill>
                <a:srgbClr val="5A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4FFFBF74-42C2-414B-9B79-27FC1EB93DD6}"/>
                </a:ext>
              </a:extLst>
            </p:cNvPr>
            <p:cNvCxnSpPr/>
            <p:nvPr/>
          </p:nvCxnSpPr>
          <p:spPr>
            <a:xfrm>
              <a:off x="1264764" y="4492174"/>
              <a:ext cx="1707279" cy="0"/>
            </a:xfrm>
            <a:prstGeom prst="straightConnector1">
              <a:avLst/>
            </a:prstGeom>
            <a:ln w="38100">
              <a:solidFill>
                <a:srgbClr val="5A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A26006E1-5CC9-4928-9C0D-2B5293DDAA02}"/>
                </a:ext>
              </a:extLst>
            </p:cNvPr>
            <p:cNvCxnSpPr/>
            <p:nvPr/>
          </p:nvCxnSpPr>
          <p:spPr>
            <a:xfrm flipV="1">
              <a:off x="1959210" y="5145066"/>
              <a:ext cx="1012833" cy="3326"/>
            </a:xfrm>
            <a:prstGeom prst="straightConnector1">
              <a:avLst/>
            </a:prstGeom>
            <a:ln w="38100">
              <a:solidFill>
                <a:srgbClr val="5A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51345025-4BFF-418B-B6A3-F9A53EB5F962}"/>
                </a:ext>
              </a:extLst>
            </p:cNvPr>
            <p:cNvCxnSpPr/>
            <p:nvPr/>
          </p:nvCxnSpPr>
          <p:spPr>
            <a:xfrm>
              <a:off x="1493922" y="5917532"/>
              <a:ext cx="1752805" cy="0"/>
            </a:xfrm>
            <a:prstGeom prst="straightConnector1">
              <a:avLst/>
            </a:prstGeom>
            <a:ln w="38100">
              <a:solidFill>
                <a:srgbClr val="5A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ngle 13">
              <a:extLst>
                <a:ext uri="{FF2B5EF4-FFF2-40B4-BE49-F238E27FC236}">
                  <a16:creationId xmlns:a16="http://schemas.microsoft.com/office/drawing/2014/main" id="{C7942621-43AB-4E8C-93DF-680B9E20CDAD}"/>
                </a:ext>
              </a:extLst>
            </p:cNvPr>
            <p:cNvCxnSpPr/>
            <p:nvPr/>
          </p:nvCxnSpPr>
          <p:spPr>
            <a:xfrm>
              <a:off x="2045812" y="5145066"/>
              <a:ext cx="1200331" cy="58056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5A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96C43386-3DED-4744-A53E-B41BF20E6B95}"/>
              </a:ext>
            </a:extLst>
          </p:cNvPr>
          <p:cNvSpPr/>
          <p:nvPr/>
        </p:nvSpPr>
        <p:spPr>
          <a:xfrm>
            <a:off x="5156200" y="3214049"/>
            <a:ext cx="435273" cy="33855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FF5BFBD-9081-4DF1-B8D4-728285DEB54C}"/>
              </a:ext>
            </a:extLst>
          </p:cNvPr>
          <p:cNvSpPr txBox="1"/>
          <p:nvPr/>
        </p:nvSpPr>
        <p:spPr>
          <a:xfrm>
            <a:off x="1336461" y="4827122"/>
            <a:ext cx="3464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26: 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X-Ray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Photography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Caliste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 - HD</a:t>
            </a:r>
          </a:p>
          <a:p>
            <a:endParaRPr lang="fr-FR" sz="11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1DF73CE-99FE-47A4-8E61-6F83DDAF17DD}"/>
              </a:ext>
            </a:extLst>
          </p:cNvPr>
          <p:cNvSpPr txBox="1"/>
          <p:nvPr/>
        </p:nvSpPr>
        <p:spPr>
          <a:xfrm>
            <a:off x="7098254" y="6377220"/>
            <a:ext cx="3464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27: 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2D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interconnection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 process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endParaRPr lang="fr-FR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19683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and conclusion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AEE976-0BB9-43B2-B973-912DC877B2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C6D33C-7209-45FF-B89C-260F4F52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64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A- D2R2 ASIC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77BF09E-834A-49D4-AFCA-F9DF694E2792}"/>
              </a:ext>
            </a:extLst>
          </p:cNvPr>
          <p:cNvSpPr txBox="1"/>
          <p:nvPr/>
        </p:nvSpPr>
        <p:spPr>
          <a:xfrm>
            <a:off x="7978845" y="5520731"/>
            <a:ext cx="342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Fig</a:t>
            </a:r>
            <a:r>
              <a:rPr lang="fr-FR" sz="1600" i="1" dirty="0"/>
              <a:t> 30: </a:t>
            </a:r>
            <a:r>
              <a:rPr lang="fr-FR" sz="1600" i="1" dirty="0" err="1"/>
              <a:t>IDeF</a:t>
            </a:r>
            <a:r>
              <a:rPr lang="fr-FR" sz="1600" i="1" dirty="0"/>
              <a:t>-X D</a:t>
            </a:r>
            <a:r>
              <a:rPr lang="fr-FR" sz="1600" i="1" baseline="30000" dirty="0"/>
              <a:t>2</a:t>
            </a:r>
            <a:r>
              <a:rPr lang="fr-FR" sz="1600" i="1" dirty="0"/>
              <a:t>R</a:t>
            </a:r>
            <a:r>
              <a:rPr lang="fr-FR" sz="1600" i="1" baseline="-25000" dirty="0"/>
              <a:t>2</a:t>
            </a:r>
            <a:r>
              <a:rPr lang="fr-FR" sz="1600" i="1" dirty="0"/>
              <a:t> </a:t>
            </a:r>
            <a:r>
              <a:rPr lang="fr-FR" sz="1600" i="1" dirty="0" err="1"/>
              <a:t>picture</a:t>
            </a:r>
            <a:endParaRPr lang="fr-FR" sz="1600" i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56044A-F54B-4446-B09A-111B88B6F8B2}"/>
              </a:ext>
            </a:extLst>
          </p:cNvPr>
          <p:cNvSpPr txBox="1"/>
          <p:nvPr/>
        </p:nvSpPr>
        <p:spPr>
          <a:xfrm>
            <a:off x="3631280" y="5520731"/>
            <a:ext cx="342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Fig</a:t>
            </a:r>
            <a:r>
              <a:rPr lang="fr-FR" sz="1600" i="1" dirty="0"/>
              <a:t> 29: </a:t>
            </a:r>
            <a:r>
              <a:rPr lang="fr-FR" sz="1600" i="1" dirty="0" err="1"/>
              <a:t>IDeF</a:t>
            </a:r>
            <a:r>
              <a:rPr lang="fr-FR" sz="1600" i="1" dirty="0"/>
              <a:t>-X D²R</a:t>
            </a:r>
            <a:r>
              <a:rPr lang="fr-FR" sz="1600" i="1" baseline="-25000" dirty="0"/>
              <a:t>2</a:t>
            </a:r>
            <a:r>
              <a:rPr lang="fr-FR" sz="1600" i="1" dirty="0"/>
              <a:t> Pixel </a:t>
            </a:r>
            <a:r>
              <a:rPr lang="fr-FR" sz="1600" i="1" dirty="0" err="1"/>
              <a:t>Layout</a:t>
            </a:r>
            <a:endParaRPr lang="fr-FR" sz="1600" i="1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1C2B03D-B1A5-4CA7-89E7-A54C64F0D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36239" r="38718" b="24786"/>
          <a:stretch/>
        </p:blipFill>
        <p:spPr>
          <a:xfrm>
            <a:off x="7659699" y="1345430"/>
            <a:ext cx="4161694" cy="4161692"/>
          </a:xfrm>
          <a:prstGeom prst="rect">
            <a:avLst/>
          </a:prstGeom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048EB58-494B-4673-92A8-A5B4707F0F4C}"/>
              </a:ext>
            </a:extLst>
          </p:cNvPr>
          <p:cNvCxnSpPr>
            <a:cxnSpLocks/>
          </p:cNvCxnSpPr>
          <p:nvPr/>
        </p:nvCxnSpPr>
        <p:spPr>
          <a:xfrm flipH="1" flipV="1">
            <a:off x="7407842" y="1354328"/>
            <a:ext cx="741596" cy="19513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EA2A0FA5-8EE3-4F99-908F-08A988D17979}"/>
              </a:ext>
            </a:extLst>
          </p:cNvPr>
          <p:cNvCxnSpPr>
            <a:cxnSpLocks/>
          </p:cNvCxnSpPr>
          <p:nvPr/>
        </p:nvCxnSpPr>
        <p:spPr>
          <a:xfrm flipH="1">
            <a:off x="7407842" y="3469442"/>
            <a:ext cx="741596" cy="20376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02576E45-9781-4133-A8AD-CBD77508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82" y="1350878"/>
            <a:ext cx="4128160" cy="415624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62E4B2C-424E-4444-A7F6-C43DB650855C}"/>
              </a:ext>
            </a:extLst>
          </p:cNvPr>
          <p:cNvSpPr/>
          <p:nvPr/>
        </p:nvSpPr>
        <p:spPr>
          <a:xfrm>
            <a:off x="8098392" y="3290247"/>
            <a:ext cx="192745" cy="192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Espace réservé du contenu 6">
            <a:extLst>
              <a:ext uri="{FF2B5EF4-FFF2-40B4-BE49-F238E27FC236}">
                <a16:creationId xmlns:a16="http://schemas.microsoft.com/office/drawing/2014/main" id="{9F90911A-68FC-4777-BECE-34A4101E3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2616"/>
            <a:ext cx="3175827" cy="2265228"/>
          </a:xfr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1F3F1A34-79DF-40CE-BB7E-480CCE0EA87A}"/>
              </a:ext>
            </a:extLst>
          </p:cNvPr>
          <p:cNvSpPr txBox="1"/>
          <p:nvPr/>
        </p:nvSpPr>
        <p:spPr>
          <a:xfrm>
            <a:off x="-124568" y="5351454"/>
            <a:ext cx="342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Fig</a:t>
            </a:r>
            <a:r>
              <a:rPr lang="fr-FR" sz="1600" i="1" dirty="0"/>
              <a:t> 28: </a:t>
            </a:r>
            <a:r>
              <a:rPr lang="fr-FR" sz="1600" i="1" dirty="0" err="1"/>
              <a:t>Schematic</a:t>
            </a:r>
            <a:r>
              <a:rPr lang="fr-FR" sz="1600" i="1" dirty="0"/>
              <a:t> of one pixel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57DC916-D689-412E-A583-EC0A357BDC3D}"/>
              </a:ext>
            </a:extLst>
          </p:cNvPr>
          <p:cNvCxnSpPr/>
          <p:nvPr/>
        </p:nvCxnSpPr>
        <p:spPr>
          <a:xfrm>
            <a:off x="3279682" y="1185863"/>
            <a:ext cx="412816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6C57678-731D-4C2E-9C0A-56FB0D59435A}"/>
              </a:ext>
            </a:extLst>
          </p:cNvPr>
          <p:cNvCxnSpPr>
            <a:cxnSpLocks/>
          </p:cNvCxnSpPr>
          <p:nvPr/>
        </p:nvCxnSpPr>
        <p:spPr>
          <a:xfrm>
            <a:off x="7659699" y="1185863"/>
            <a:ext cx="4161694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2CBFDA7-5F76-4BA9-8AB0-112D2D04CA19}"/>
              </a:ext>
            </a:extLst>
          </p:cNvPr>
          <p:cNvCxnSpPr>
            <a:cxnSpLocks/>
          </p:cNvCxnSpPr>
          <p:nvPr/>
        </p:nvCxnSpPr>
        <p:spPr>
          <a:xfrm flipV="1">
            <a:off x="11952280" y="1354328"/>
            <a:ext cx="0" cy="4152793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97BF6FE-FE6A-46AE-A7C6-1C9CD5C6F5D9}"/>
              </a:ext>
            </a:extLst>
          </p:cNvPr>
          <p:cNvCxnSpPr>
            <a:cxnSpLocks/>
          </p:cNvCxnSpPr>
          <p:nvPr/>
        </p:nvCxnSpPr>
        <p:spPr>
          <a:xfrm flipV="1">
            <a:off x="3175827" y="1345430"/>
            <a:ext cx="0" cy="4152793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C10015-EFBF-4F4A-A52A-89C51938301E}"/>
              </a:ext>
            </a:extLst>
          </p:cNvPr>
          <p:cNvSpPr txBox="1"/>
          <p:nvPr/>
        </p:nvSpPr>
        <p:spPr>
          <a:xfrm>
            <a:off x="4864302" y="82060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250 µm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6264AE-9F52-4414-A4F4-1530185CF210}"/>
              </a:ext>
            </a:extLst>
          </p:cNvPr>
          <p:cNvSpPr txBox="1"/>
          <p:nvPr/>
        </p:nvSpPr>
        <p:spPr>
          <a:xfrm rot="16200000">
            <a:off x="2484671" y="2329133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250 µm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52FC4AF-F1D8-41D1-B080-D10F093D1119}"/>
              </a:ext>
            </a:extLst>
          </p:cNvPr>
          <p:cNvSpPr txBox="1"/>
          <p:nvPr/>
        </p:nvSpPr>
        <p:spPr>
          <a:xfrm>
            <a:off x="9261087" y="833943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8500 µm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568A9F-FCDA-4484-BAE5-E8A4172FE6DC}"/>
              </a:ext>
            </a:extLst>
          </p:cNvPr>
          <p:cNvSpPr txBox="1"/>
          <p:nvPr/>
        </p:nvSpPr>
        <p:spPr>
          <a:xfrm rot="16200000">
            <a:off x="11532801" y="3244332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8500 µm</a:t>
            </a:r>
          </a:p>
        </p:txBody>
      </p:sp>
    </p:spTree>
    <p:extLst>
      <p:ext uri="{BB962C8B-B14F-4D97-AF65-F5344CB8AC3E}">
        <p14:creationId xmlns:p14="http://schemas.microsoft.com/office/powerpoint/2010/main" val="17231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A- D2R2 ASIC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0A5E53-B0D1-47FC-B894-F5FA6F87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35" y="906547"/>
            <a:ext cx="5316070" cy="50449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DBC2D1B-A2FC-4AC0-BC0A-1FE18E8C111A}"/>
              </a:ext>
            </a:extLst>
          </p:cNvPr>
          <p:cNvSpPr txBox="1"/>
          <p:nvPr/>
        </p:nvSpPr>
        <p:spPr>
          <a:xfrm>
            <a:off x="4231532" y="5951453"/>
            <a:ext cx="342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Fig</a:t>
            </a:r>
            <a:r>
              <a:rPr lang="fr-FR" sz="1600" i="1" dirty="0"/>
              <a:t> 31: </a:t>
            </a:r>
            <a:r>
              <a:rPr lang="fr-FR" sz="1600" i="1" dirty="0" err="1"/>
              <a:t>Readout</a:t>
            </a:r>
            <a:r>
              <a:rPr lang="fr-FR" sz="1600" i="1" dirty="0"/>
              <a:t> </a:t>
            </a:r>
            <a:r>
              <a:rPr lang="fr-FR" sz="1600" i="1" dirty="0" err="1"/>
              <a:t>Strategy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22905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B- D2R2 ASIC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2D9DECD-F2F9-421D-A311-19788C68E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5" y="1559563"/>
            <a:ext cx="3892498" cy="33581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55CB64F-C1B6-4CC0-8156-E6B3B199E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34" y="1559564"/>
            <a:ext cx="3890696" cy="335661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1649F14-5AE0-437F-9349-F3607B5357FC}"/>
              </a:ext>
            </a:extLst>
          </p:cNvPr>
          <p:cNvSpPr txBox="1"/>
          <p:nvPr/>
        </p:nvSpPr>
        <p:spPr>
          <a:xfrm>
            <a:off x="838200" y="1190231"/>
            <a:ext cx="44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Fig</a:t>
            </a:r>
            <a:r>
              <a:rPr lang="fr-FR" dirty="0"/>
              <a:t> 32: Gain </a:t>
            </a:r>
            <a:r>
              <a:rPr lang="fr-FR" dirty="0" err="1"/>
              <a:t>Map</a:t>
            </a:r>
            <a:r>
              <a:rPr lang="fr-FR" dirty="0"/>
              <a:t>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6355E95-3BF0-4EC3-AEDE-BC02A07B17AB}"/>
              </a:ext>
            </a:extLst>
          </p:cNvPr>
          <p:cNvSpPr txBox="1"/>
          <p:nvPr/>
        </p:nvSpPr>
        <p:spPr>
          <a:xfrm>
            <a:off x="6743459" y="1190231"/>
            <a:ext cx="44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Fig</a:t>
            </a:r>
            <a:r>
              <a:rPr lang="fr-FR" dirty="0"/>
              <a:t> 33: ENC </a:t>
            </a:r>
            <a:r>
              <a:rPr lang="fr-FR" dirty="0" err="1"/>
              <a:t>Map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CC7F748-FD6E-4D32-9AC2-B5568FBB0912}"/>
              </a:ext>
            </a:extLst>
          </p:cNvPr>
          <p:cNvSpPr txBox="1"/>
          <p:nvPr/>
        </p:nvSpPr>
        <p:spPr>
          <a:xfrm>
            <a:off x="584415" y="4845512"/>
            <a:ext cx="440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Mean</a:t>
            </a:r>
            <a:r>
              <a:rPr lang="fr-FR" dirty="0"/>
              <a:t> value: 31 µV/el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Standard </a:t>
            </a:r>
            <a:r>
              <a:rPr lang="fr-FR" dirty="0" err="1"/>
              <a:t>deviation</a:t>
            </a:r>
            <a:r>
              <a:rPr lang="fr-FR" dirty="0"/>
              <a:t>: 271 </a:t>
            </a:r>
            <a:r>
              <a:rPr lang="fr-FR" dirty="0" err="1"/>
              <a:t>nV</a:t>
            </a:r>
            <a:r>
              <a:rPr lang="fr-FR" dirty="0"/>
              <a:t>/el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F782A90-8B21-4A64-AFAA-D64CBCBD0179}"/>
              </a:ext>
            </a:extLst>
          </p:cNvPr>
          <p:cNvSpPr txBox="1"/>
          <p:nvPr/>
        </p:nvSpPr>
        <p:spPr>
          <a:xfrm>
            <a:off x="6015247" y="4917035"/>
            <a:ext cx="5856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Mean</a:t>
            </a:r>
            <a:r>
              <a:rPr lang="fr-FR" dirty="0">
                <a:solidFill>
                  <a:srgbClr val="FF0000"/>
                </a:solidFill>
              </a:rPr>
              <a:t> value: 74 </a:t>
            </a:r>
            <a:r>
              <a:rPr lang="fr-FR" dirty="0" err="1">
                <a:solidFill>
                  <a:srgbClr val="FF0000"/>
                </a:solidFill>
              </a:rPr>
              <a:t>el.rms</a:t>
            </a:r>
            <a:r>
              <a:rPr lang="fr-FR" dirty="0">
                <a:solidFill>
                  <a:srgbClr val="FF0000"/>
                </a:solidFill>
              </a:rPr>
              <a:t> [12 </a:t>
            </a:r>
            <a:r>
              <a:rPr lang="fr-FR" dirty="0" err="1">
                <a:solidFill>
                  <a:srgbClr val="FF0000"/>
                </a:solidFill>
              </a:rPr>
              <a:t>expected</a:t>
            </a:r>
            <a:r>
              <a:rPr lang="fr-FR" dirty="0">
                <a:solidFill>
                  <a:srgbClr val="FF0000"/>
                </a:solidFill>
              </a:rPr>
              <a:t>]</a:t>
            </a:r>
          </a:p>
          <a:p>
            <a:pPr algn="ctr"/>
            <a:r>
              <a:rPr lang="fr-FR" dirty="0"/>
              <a:t>Minimum: 42 </a:t>
            </a:r>
            <a:r>
              <a:rPr lang="fr-FR" dirty="0" err="1"/>
              <a:t>el.rms</a:t>
            </a:r>
            <a:endParaRPr lang="fr-FR" dirty="0"/>
          </a:p>
          <a:p>
            <a:pPr algn="ctr"/>
            <a:r>
              <a:rPr lang="fr-FR" dirty="0"/>
              <a:t>Standard </a:t>
            </a:r>
            <a:r>
              <a:rPr lang="fr-FR" dirty="0" err="1"/>
              <a:t>deviation</a:t>
            </a:r>
            <a:r>
              <a:rPr lang="fr-FR" dirty="0"/>
              <a:t>: 21 </a:t>
            </a:r>
            <a:r>
              <a:rPr lang="fr-FR" dirty="0" err="1"/>
              <a:t>el.rms</a:t>
            </a:r>
            <a:endParaRPr lang="fr-FR" dirty="0"/>
          </a:p>
          <a:p>
            <a:pPr algn="ctr"/>
            <a:r>
              <a:rPr lang="fr-FR" dirty="0"/>
              <a:t> </a:t>
            </a:r>
            <a:r>
              <a:rPr lang="fr-FR" sz="1400" dirty="0"/>
              <a:t>[CSA + </a:t>
            </a:r>
            <a:r>
              <a:rPr lang="fr-FR" sz="1400" dirty="0" err="1"/>
              <a:t>Internal</a:t>
            </a:r>
            <a:r>
              <a:rPr lang="fr-FR" sz="1400" dirty="0"/>
              <a:t> </a:t>
            </a:r>
            <a:r>
              <a:rPr lang="fr-FR" sz="1400" dirty="0" err="1"/>
              <a:t>shaper</a:t>
            </a:r>
            <a:r>
              <a:rPr lang="fr-FR" sz="1400" dirty="0"/>
              <a:t> / All pixels]</a:t>
            </a:r>
          </a:p>
        </p:txBody>
      </p:sp>
    </p:spTree>
    <p:extLst>
      <p:ext uri="{BB962C8B-B14F-4D97-AF65-F5344CB8AC3E}">
        <p14:creationId xmlns:p14="http://schemas.microsoft.com/office/powerpoint/2010/main" val="1983931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C- Packaging and interconnexion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pic>
        <p:nvPicPr>
          <p:cNvPr id="12" name="Espace réservé du contenu 24">
            <a:extLst>
              <a:ext uri="{FF2B5EF4-FFF2-40B4-BE49-F238E27FC236}">
                <a16:creationId xmlns:a16="http://schemas.microsoft.com/office/drawing/2014/main" id="{83670CCB-0A43-4453-8691-5DB9BA789C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06" y="1075101"/>
            <a:ext cx="2785063" cy="2448311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1F9EA2-DC48-411A-BD69-FEA09946D32C}"/>
              </a:ext>
            </a:extLst>
          </p:cNvPr>
          <p:cNvGrpSpPr/>
          <p:nvPr/>
        </p:nvGrpSpPr>
        <p:grpSpPr>
          <a:xfrm>
            <a:off x="731838" y="3537308"/>
            <a:ext cx="4257021" cy="2304708"/>
            <a:chOff x="7282676" y="3950074"/>
            <a:chExt cx="4405416" cy="2533509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BB2C53F-FE8B-42F2-B174-F5F54E0BC9AB}"/>
                </a:ext>
              </a:extLst>
            </p:cNvPr>
            <p:cNvSpPr txBox="1"/>
            <p:nvPr/>
          </p:nvSpPr>
          <p:spPr>
            <a:xfrm>
              <a:off x="9213795" y="6206584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Energy (keV)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A96F063-A588-4F4C-B6CD-7BF03CF539E8}"/>
                </a:ext>
              </a:extLst>
            </p:cNvPr>
            <p:cNvSpPr txBox="1"/>
            <p:nvPr/>
          </p:nvSpPr>
          <p:spPr>
            <a:xfrm rot="16200000">
              <a:off x="6591461" y="5018861"/>
              <a:ext cx="1659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Normalised</a:t>
              </a:r>
              <a:r>
                <a:rPr lang="fr-FR" sz="1200" dirty="0"/>
                <a:t> </a:t>
              </a:r>
              <a:r>
                <a:rPr lang="fr-FR" sz="1200" dirty="0" err="1"/>
                <a:t>intensity</a:t>
              </a:r>
              <a:r>
                <a:rPr lang="fr-FR" sz="1200" dirty="0"/>
                <a:t> 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58B8E2FC-8B6C-42D0-9C08-417464AF561D}"/>
                </a:ext>
              </a:extLst>
            </p:cNvPr>
            <p:cNvGrpSpPr/>
            <p:nvPr/>
          </p:nvGrpSpPr>
          <p:grpSpPr>
            <a:xfrm>
              <a:off x="7559675" y="3950074"/>
              <a:ext cx="4128417" cy="2272926"/>
              <a:chOff x="7559675" y="3950074"/>
              <a:chExt cx="4128417" cy="2272926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582F34DB-D072-4C3B-9001-2A9272B80E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7" b="4876"/>
              <a:stretch/>
            </p:blipFill>
            <p:spPr>
              <a:xfrm>
                <a:off x="7559675" y="3950074"/>
                <a:ext cx="4128417" cy="2272926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394B03-32A2-4807-A1D1-826FC041D839}"/>
                  </a:ext>
                </a:extLst>
              </p:cNvPr>
              <p:cNvSpPr/>
              <p:nvPr/>
            </p:nvSpPr>
            <p:spPr>
              <a:xfrm>
                <a:off x="7748588" y="4103863"/>
                <a:ext cx="1619250" cy="436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1580FD-1D73-4389-A019-18EF1FDD4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66" y="1248614"/>
            <a:ext cx="2286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EAF0AB-46BF-491D-A702-0711B250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" y="1258876"/>
            <a:ext cx="3318005" cy="18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D400AE48-8E80-4D4A-8240-CA77CBDA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47" y="1015984"/>
            <a:ext cx="2448311" cy="24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2F2CE4BE-D4AC-43DE-9ED7-AFFFDEF2AA0B}"/>
              </a:ext>
            </a:extLst>
          </p:cNvPr>
          <p:cNvSpPr txBox="1"/>
          <p:nvPr/>
        </p:nvSpPr>
        <p:spPr>
          <a:xfrm>
            <a:off x="865672" y="5772311"/>
            <a:ext cx="440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Fig</a:t>
            </a:r>
            <a:r>
              <a:rPr lang="fr-FR" sz="1200" dirty="0"/>
              <a:t> 33: </a:t>
            </a:r>
            <a:r>
              <a:rPr lang="fr-FR" sz="1200" dirty="0" err="1"/>
              <a:t>Hybrid</a:t>
            </a:r>
            <a:r>
              <a:rPr lang="fr-FR" sz="1200" dirty="0"/>
              <a:t> made by Imagine-X Japan, hit </a:t>
            </a:r>
            <a:r>
              <a:rPr lang="fr-FR" sz="1200" dirty="0" err="1"/>
              <a:t>map</a:t>
            </a:r>
            <a:r>
              <a:rPr lang="fr-FR" sz="1200" dirty="0"/>
              <a:t> </a:t>
            </a:r>
            <a:r>
              <a:rPr lang="fr-FR" sz="1200" dirty="0" err="1"/>
              <a:t>above</a:t>
            </a:r>
            <a:r>
              <a:rPr lang="fr-FR" sz="1200" dirty="0"/>
              <a:t> </a:t>
            </a:r>
            <a:r>
              <a:rPr lang="fr-FR" sz="1200" dirty="0" err="1"/>
              <a:t>threshold</a:t>
            </a:r>
            <a:r>
              <a:rPr lang="fr-FR" sz="1200" dirty="0"/>
              <a:t>, and </a:t>
            </a:r>
            <a:r>
              <a:rPr lang="fr-FR" sz="1200" dirty="0" err="1"/>
              <a:t>sum</a:t>
            </a:r>
            <a:r>
              <a:rPr lang="fr-FR" sz="1200" dirty="0"/>
              <a:t> </a:t>
            </a:r>
            <a:r>
              <a:rPr lang="fr-FR" sz="1200" dirty="0" err="1"/>
              <a:t>spectrum</a:t>
            </a:r>
            <a:endParaRPr lang="fr-FR" sz="12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9A2E4C9-DFF8-4741-9993-2480BEA6EE99}"/>
              </a:ext>
            </a:extLst>
          </p:cNvPr>
          <p:cNvSpPr txBox="1"/>
          <p:nvPr/>
        </p:nvSpPr>
        <p:spPr>
          <a:xfrm>
            <a:off x="7375766" y="3464295"/>
            <a:ext cx="4400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Fig</a:t>
            </a:r>
            <a:r>
              <a:rPr lang="fr-FR" sz="1200" dirty="0"/>
              <a:t> 34: </a:t>
            </a:r>
            <a:r>
              <a:rPr lang="fr-FR" sz="1200" dirty="0" err="1"/>
              <a:t>Hybrid</a:t>
            </a:r>
            <a:r>
              <a:rPr lang="fr-FR" sz="1200" dirty="0"/>
              <a:t> made « </a:t>
            </a:r>
            <a:r>
              <a:rPr lang="fr-FR" sz="1200" dirty="0" err="1"/>
              <a:t>inhouse</a:t>
            </a:r>
            <a:r>
              <a:rPr lang="fr-FR" sz="1200" dirty="0"/>
              <a:t> », and count </a:t>
            </a:r>
            <a:r>
              <a:rPr lang="fr-FR" sz="1200" dirty="0" err="1"/>
              <a:t>map</a:t>
            </a:r>
            <a:r>
              <a:rPr lang="fr-FR" sz="1200" dirty="0"/>
              <a:t>. </a:t>
            </a:r>
          </a:p>
        </p:txBody>
      </p:sp>
      <p:sp>
        <p:nvSpPr>
          <p:cNvPr id="46" name="Espace réservé du contenu 6">
            <a:extLst>
              <a:ext uri="{FF2B5EF4-FFF2-40B4-BE49-F238E27FC236}">
                <a16:creationId xmlns:a16="http://schemas.microsoft.com/office/drawing/2014/main" id="{C18F7460-3420-4310-BB02-660136BABF09}"/>
              </a:ext>
            </a:extLst>
          </p:cNvPr>
          <p:cNvSpPr txBox="1">
            <a:spLocks/>
          </p:cNvSpPr>
          <p:nvPr/>
        </p:nvSpPr>
        <p:spPr>
          <a:xfrm>
            <a:off x="5912952" y="4138424"/>
            <a:ext cx="6233917" cy="2949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Noise </a:t>
            </a:r>
            <a:r>
              <a:rPr lang="fr-FR" sz="1600" dirty="0" err="1"/>
              <a:t>with</a:t>
            </a:r>
            <a:r>
              <a:rPr lang="fr-FR" sz="1600" dirty="0"/>
              <a:t> detector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similar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</a:t>
            </a:r>
            <a:r>
              <a:rPr lang="fr-FR" sz="1600" dirty="0" err="1"/>
              <a:t>without</a:t>
            </a:r>
            <a:r>
              <a:rPr lang="fr-FR" sz="1600" dirty="0"/>
              <a:t> (77 vs 74).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Issue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excess</a:t>
            </a:r>
            <a:r>
              <a:rPr lang="fr-FR" sz="1600" dirty="0"/>
              <a:t> of noise in the circuit (74 vs 14)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Custom </a:t>
            </a:r>
            <a:r>
              <a:rPr lang="fr-FR" sz="1600" dirty="0" err="1"/>
              <a:t>interconnects</a:t>
            </a:r>
            <a:r>
              <a:rPr lang="fr-FR" sz="1600" dirty="0"/>
              <a:t> </a:t>
            </a:r>
            <a:r>
              <a:rPr lang="fr-FR" sz="1600" dirty="0" err="1"/>
              <a:t>still</a:t>
            </a:r>
            <a:r>
              <a:rPr lang="fr-FR" sz="1600" dirty="0"/>
              <a:t> </a:t>
            </a:r>
            <a:r>
              <a:rPr lang="fr-FR" sz="1600" dirty="0" err="1"/>
              <a:t>needs</a:t>
            </a:r>
            <a:r>
              <a:rPr lang="fr-FR" sz="1600" dirty="0"/>
              <a:t> </a:t>
            </a:r>
            <a:r>
              <a:rPr lang="fr-FR" sz="1600" dirty="0" err="1"/>
              <a:t>improvement</a:t>
            </a:r>
            <a:r>
              <a:rPr lang="fr-FR" sz="1600" dirty="0"/>
              <a:t>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Not 100 % of full </a:t>
            </a:r>
            <a:r>
              <a:rPr lang="fr-FR" sz="1600" dirty="0" err="1"/>
              <a:t>connection</a:t>
            </a:r>
            <a:endParaRPr lang="fr-FR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Different</a:t>
            </a:r>
            <a:r>
              <a:rPr lang="fr-FR" sz="1600" dirty="0"/>
              <a:t> gain </a:t>
            </a:r>
            <a:r>
              <a:rPr lang="fr-FR" sz="1600" dirty="0" err="1"/>
              <a:t>seen</a:t>
            </a:r>
            <a:r>
              <a:rPr lang="fr-FR" sz="1600" dirty="0"/>
              <a:t> in the pixels (not </a:t>
            </a:r>
            <a:r>
              <a:rPr lang="fr-FR" sz="1600" dirty="0" err="1"/>
              <a:t>seen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IMAGIN-X </a:t>
            </a:r>
            <a:r>
              <a:rPr lang="fr-FR" sz="1600" dirty="0" err="1"/>
              <a:t>hybrids</a:t>
            </a:r>
            <a:r>
              <a:rPr lang="fr-FR" sz="16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381146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C- ANAQIN ASIC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6C142B-566F-4424-925B-5F5479C4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DCC4D4-7377-456D-A052-94F92442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193" y="605005"/>
            <a:ext cx="4246397" cy="25641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01D6EBE-3DFA-431F-BFE2-DA96F97D12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88" r="18825"/>
          <a:stretch>
            <a:fillRect/>
          </a:stretch>
        </p:blipFill>
        <p:spPr>
          <a:xfrm rot="16200000">
            <a:off x="844084" y="4974309"/>
            <a:ext cx="928457" cy="165058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AA0EC01-6012-4496-B6FA-E2D884DB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789" y="3293170"/>
            <a:ext cx="4307801" cy="2489344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4DA6C982-81D0-4652-B1B7-62CC982C7B0A}"/>
              </a:ext>
            </a:extLst>
          </p:cNvPr>
          <p:cNvGrpSpPr/>
          <p:nvPr/>
        </p:nvGrpSpPr>
        <p:grpSpPr>
          <a:xfrm>
            <a:off x="26579" y="940000"/>
            <a:ext cx="6896036" cy="4367996"/>
            <a:chOff x="2286064" y="958961"/>
            <a:chExt cx="6896036" cy="4367996"/>
          </a:xfrm>
        </p:grpSpPr>
        <p:sp>
          <p:nvSpPr>
            <p:cNvPr id="24" name="Espace réservé du contenu 7">
              <a:extLst>
                <a:ext uri="{FF2B5EF4-FFF2-40B4-BE49-F238E27FC236}">
                  <a16:creationId xmlns:a16="http://schemas.microsoft.com/office/drawing/2014/main" id="{191455D1-98B4-4F24-9732-D44CAD64501E}"/>
                </a:ext>
              </a:extLst>
            </p:cNvPr>
            <p:cNvSpPr txBox="1">
              <a:spLocks/>
            </p:cNvSpPr>
            <p:nvPr/>
          </p:nvSpPr>
          <p:spPr>
            <a:xfrm>
              <a:off x="4507243" y="4904200"/>
              <a:ext cx="2221217" cy="422757"/>
            </a:xfrm>
            <a:prstGeom prst="rect">
              <a:avLst/>
            </a:prstGeom>
          </p:spPr>
          <p:txBody>
            <a:bodyPr vert="horz" lIns="0" tIns="45720" rIns="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 err="1"/>
                <a:t>Fig</a:t>
              </a:r>
              <a:r>
                <a:rPr lang="fr-FR" sz="1200" dirty="0"/>
                <a:t> 35: Picture of ANAQIN-X ASIC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D32D771-091B-4F19-8FC5-4D595E10958F}"/>
                </a:ext>
              </a:extLst>
            </p:cNvPr>
            <p:cNvSpPr txBox="1"/>
            <p:nvPr/>
          </p:nvSpPr>
          <p:spPr>
            <a:xfrm>
              <a:off x="7125007" y="958961"/>
              <a:ext cx="183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Reference pixel (</a:t>
              </a:r>
              <a:r>
                <a:rPr lang="fr-FR" sz="1600" dirty="0" err="1"/>
                <a:t>nelna</a:t>
              </a:r>
              <a:r>
                <a:rPr lang="fr-FR" sz="1600" dirty="0"/>
                <a:t>)</a:t>
              </a:r>
              <a:endPara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7608E3FA-F8E7-49FD-9836-1958B20075F0}"/>
                </a:ext>
              </a:extLst>
            </p:cNvPr>
            <p:cNvCxnSpPr>
              <a:cxnSpLocks/>
              <a:stCxn id="25" idx="1"/>
              <a:endCxn id="35" idx="3"/>
            </p:cNvCxnSpPr>
            <p:nvPr/>
          </p:nvCxnSpPr>
          <p:spPr>
            <a:xfrm flipH="1">
              <a:off x="6713244" y="1251349"/>
              <a:ext cx="411763" cy="408953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86A3672-BC8D-4AC6-8AD1-FC7275197241}"/>
                </a:ext>
              </a:extLst>
            </p:cNvPr>
            <p:cNvSpPr txBox="1"/>
            <p:nvPr/>
          </p:nvSpPr>
          <p:spPr>
            <a:xfrm>
              <a:off x="7132889" y="2080500"/>
              <a:ext cx="2049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/>
                <a:t>Nelna</a:t>
              </a:r>
              <a:r>
                <a:rPr lang="fr-FR" sz="1600" dirty="0"/>
                <a:t> </a:t>
              </a:r>
              <a:r>
                <a:rPr lang="fr-FR" sz="1600" dirty="0" err="1"/>
                <a:t>with</a:t>
              </a:r>
              <a:r>
                <a:rPr lang="fr-FR" sz="1600" dirty="0"/>
                <a:t> 300 µm </a:t>
              </a:r>
              <a:r>
                <a:rPr lang="fr-FR" sz="1600" dirty="0" err="1"/>
                <a:t>length</a:t>
              </a:r>
              <a:endParaRPr lang="fr-FR" sz="16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6779820-60A9-4F1C-8A14-6C72134639D7}"/>
                </a:ext>
              </a:extLst>
            </p:cNvPr>
            <p:cNvCxnSpPr>
              <a:cxnSpLocks/>
              <a:stCxn id="27" idx="1"/>
              <a:endCxn id="36" idx="3"/>
            </p:cNvCxnSpPr>
            <p:nvPr/>
          </p:nvCxnSpPr>
          <p:spPr>
            <a:xfrm flipH="1">
              <a:off x="6713244" y="2372888"/>
              <a:ext cx="419645" cy="14727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2F7358BD-AC4F-41FE-B6B2-2D335A53A127}"/>
                </a:ext>
              </a:extLst>
            </p:cNvPr>
            <p:cNvCxnSpPr>
              <a:cxnSpLocks/>
              <a:stCxn id="30" idx="1"/>
              <a:endCxn id="34" idx="3"/>
            </p:cNvCxnSpPr>
            <p:nvPr/>
          </p:nvCxnSpPr>
          <p:spPr>
            <a:xfrm flipH="1">
              <a:off x="6728460" y="3590336"/>
              <a:ext cx="335400" cy="25736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B10B450-2E21-41AC-B0FD-E4713495284D}"/>
                </a:ext>
              </a:extLst>
            </p:cNvPr>
            <p:cNvSpPr txBox="1"/>
            <p:nvPr/>
          </p:nvSpPr>
          <p:spPr>
            <a:xfrm>
              <a:off x="7063860" y="3297948"/>
              <a:ext cx="1046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NMOS standard</a:t>
              </a:r>
              <a:endParaRPr lang="fr-FR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27F8C98-FEFE-48A4-837B-125B6B753302}"/>
                </a:ext>
              </a:extLst>
            </p:cNvPr>
            <p:cNvSpPr txBox="1"/>
            <p:nvPr/>
          </p:nvSpPr>
          <p:spPr>
            <a:xfrm>
              <a:off x="2286064" y="1524345"/>
              <a:ext cx="18229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PMOS Base CSA</a:t>
              </a:r>
              <a:endParaRPr lang="fr-FR" sz="1600" b="1" dirty="0">
                <a:solidFill>
                  <a:srgbClr val="A66BD3"/>
                </a:solidFill>
              </a:endParaRPr>
            </a:p>
          </p:txBody>
        </p:sp>
        <p:cxnSp>
          <p:nvCxnSpPr>
            <p:cNvPr id="32" name="Connecteur : en angle 31">
              <a:extLst>
                <a:ext uri="{FF2B5EF4-FFF2-40B4-BE49-F238E27FC236}">
                  <a16:creationId xmlns:a16="http://schemas.microsoft.com/office/drawing/2014/main" id="{26A8E0A9-F3C4-4392-BEB3-AFE97C2D1624}"/>
                </a:ext>
              </a:extLst>
            </p:cNvPr>
            <p:cNvCxnSpPr>
              <a:cxnSpLocks/>
              <a:stCxn id="31" idx="0"/>
              <a:endCxn id="37" idx="0"/>
            </p:cNvCxnSpPr>
            <p:nvPr/>
          </p:nvCxnSpPr>
          <p:spPr>
            <a:xfrm rot="5400000" flipH="1" flipV="1">
              <a:off x="4129075" y="306520"/>
              <a:ext cx="286268" cy="2149383"/>
            </a:xfrm>
            <a:prstGeom prst="bentConnector3">
              <a:avLst>
                <a:gd name="adj1" fmla="val 179855"/>
              </a:avLst>
            </a:prstGeom>
            <a:ln w="38100">
              <a:solidFill>
                <a:srgbClr val="A66B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BC2E1C4-AF4F-44A3-A014-5F5D3220C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6" t="8623" r="35786" b="2927"/>
            <a:stretch/>
          </p:blipFill>
          <p:spPr>
            <a:xfrm>
              <a:off x="4171341" y="1237947"/>
              <a:ext cx="2549237" cy="350003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0A6BC3-9AB5-4AE8-B972-D1D1A31AB8D4}"/>
                </a:ext>
              </a:extLst>
            </p:cNvPr>
            <p:cNvSpPr/>
            <p:nvPr/>
          </p:nvSpPr>
          <p:spPr>
            <a:xfrm>
              <a:off x="5766546" y="2957671"/>
              <a:ext cx="961914" cy="1780049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5A3AB9-77B5-44BE-B66F-67F5218A4B27}"/>
                </a:ext>
              </a:extLst>
            </p:cNvPr>
            <p:cNvSpPr>
              <a:spLocks/>
            </p:cNvSpPr>
            <p:nvPr/>
          </p:nvSpPr>
          <p:spPr>
            <a:xfrm>
              <a:off x="5751330" y="1237947"/>
              <a:ext cx="961914" cy="844710"/>
            </a:xfrm>
            <a:prstGeom prst="rect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0A9F65-98F9-479B-90F7-AF0C3844C961}"/>
                </a:ext>
              </a:extLst>
            </p:cNvPr>
            <p:cNvSpPr>
              <a:spLocks/>
            </p:cNvSpPr>
            <p:nvPr/>
          </p:nvSpPr>
          <p:spPr>
            <a:xfrm>
              <a:off x="5751330" y="2097809"/>
              <a:ext cx="961914" cy="844710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581612-D14C-4A7B-9B39-03384DE78F21}"/>
                </a:ext>
              </a:extLst>
            </p:cNvPr>
            <p:cNvSpPr/>
            <p:nvPr/>
          </p:nvSpPr>
          <p:spPr>
            <a:xfrm>
              <a:off x="4942472" y="1238077"/>
              <a:ext cx="808858" cy="3499773"/>
            </a:xfrm>
            <a:prstGeom prst="rect">
              <a:avLst/>
            </a:prstGeom>
            <a:noFill/>
            <a:ln w="57150">
              <a:solidFill>
                <a:srgbClr val="A66B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7BD653-60AB-46DB-827C-C64EF6F95300}"/>
                </a:ext>
              </a:extLst>
            </p:cNvPr>
            <p:cNvSpPr/>
            <p:nvPr/>
          </p:nvSpPr>
          <p:spPr>
            <a:xfrm>
              <a:off x="4152478" y="1245583"/>
              <a:ext cx="808858" cy="3499773"/>
            </a:xfrm>
            <a:prstGeom prst="rect">
              <a:avLst/>
            </a:prstGeom>
            <a:noFill/>
            <a:ln w="57150">
              <a:solidFill>
                <a:srgbClr val="DEA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E03355F-D624-4E70-A138-B4809A16A0AC}"/>
                </a:ext>
              </a:extLst>
            </p:cNvPr>
            <p:cNvSpPr txBox="1"/>
            <p:nvPr/>
          </p:nvSpPr>
          <p:spPr>
            <a:xfrm>
              <a:off x="2393236" y="4092359"/>
              <a:ext cx="17088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AC-</a:t>
              </a:r>
              <a:r>
                <a:rPr lang="fr-FR" sz="1600" dirty="0" err="1"/>
                <a:t>Based</a:t>
              </a:r>
              <a:r>
                <a:rPr lang="fr-FR" sz="1600" dirty="0"/>
                <a:t> CSA</a:t>
              </a:r>
            </a:p>
          </p:txBody>
        </p:sp>
        <p:cxnSp>
          <p:nvCxnSpPr>
            <p:cNvPr id="40" name="Connecteur : en angle 39">
              <a:extLst>
                <a:ext uri="{FF2B5EF4-FFF2-40B4-BE49-F238E27FC236}">
                  <a16:creationId xmlns:a16="http://schemas.microsoft.com/office/drawing/2014/main" id="{18DB8B35-7234-49A0-A50D-5E6A6636F851}"/>
                </a:ext>
              </a:extLst>
            </p:cNvPr>
            <p:cNvCxnSpPr>
              <a:cxnSpLocks/>
              <a:stCxn id="39" idx="0"/>
              <a:endCxn id="38" idx="1"/>
            </p:cNvCxnSpPr>
            <p:nvPr/>
          </p:nvCxnSpPr>
          <p:spPr>
            <a:xfrm rot="5400000" flipH="1" flipV="1">
              <a:off x="3151630" y="3091512"/>
              <a:ext cx="1096889" cy="904807"/>
            </a:xfrm>
            <a:prstGeom prst="bentConnector2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Espace réservé du contenu 7">
            <a:extLst>
              <a:ext uri="{FF2B5EF4-FFF2-40B4-BE49-F238E27FC236}">
                <a16:creationId xmlns:a16="http://schemas.microsoft.com/office/drawing/2014/main" id="{C65BC144-E3B1-4D83-8CBD-175BE5B563EF}"/>
              </a:ext>
            </a:extLst>
          </p:cNvPr>
          <p:cNvSpPr txBox="1">
            <a:spLocks/>
          </p:cNvSpPr>
          <p:nvPr/>
        </p:nvSpPr>
        <p:spPr>
          <a:xfrm>
            <a:off x="7611036" y="5783991"/>
            <a:ext cx="3388298" cy="346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 err="1"/>
              <a:t>Fig</a:t>
            </a:r>
            <a:r>
              <a:rPr lang="fr-FR" sz="1200" dirty="0"/>
              <a:t> 36: ENC versus </a:t>
            </a:r>
            <a:r>
              <a:rPr lang="fr-FR" sz="1200" dirty="0" err="1"/>
              <a:t>peaking</a:t>
            </a:r>
            <a:r>
              <a:rPr lang="fr-FR" sz="1200" dirty="0"/>
              <a:t> time for PMOS </a:t>
            </a:r>
            <a:r>
              <a:rPr lang="fr-FR" sz="1200" dirty="0" err="1"/>
              <a:t>based</a:t>
            </a:r>
            <a:r>
              <a:rPr lang="fr-FR" sz="1200" dirty="0"/>
              <a:t> CSA (top) and NMOS </a:t>
            </a:r>
            <a:r>
              <a:rPr lang="fr-FR" sz="1200" dirty="0" err="1"/>
              <a:t>based</a:t>
            </a:r>
            <a:r>
              <a:rPr lang="fr-FR" sz="1200" dirty="0"/>
              <a:t> CSA (</a:t>
            </a:r>
            <a:r>
              <a:rPr lang="fr-FR" sz="1200" dirty="0" err="1"/>
              <a:t>bottom</a:t>
            </a:r>
            <a:r>
              <a:rPr lang="fr-F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1028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26" name="Espace réservé du contenu 6">
            <a:extLst>
              <a:ext uri="{FF2B5EF4-FFF2-40B4-BE49-F238E27FC236}">
                <a16:creationId xmlns:a16="http://schemas.microsoft.com/office/drawing/2014/main" id="{4749AE6E-09FD-4C53-904B-429476FAB48B}"/>
              </a:ext>
            </a:extLst>
          </p:cNvPr>
          <p:cNvSpPr txBox="1">
            <a:spLocks/>
          </p:cNvSpPr>
          <p:nvPr/>
        </p:nvSpPr>
        <p:spPr>
          <a:xfrm>
            <a:off x="731837" y="973158"/>
            <a:ext cx="5802243" cy="488151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I </a:t>
            </a:r>
            <a:r>
              <a:rPr lang="fr-FR" sz="1600" dirty="0" err="1"/>
              <a:t>tried</a:t>
            </a:r>
            <a:r>
              <a:rPr lang="fr-FR" sz="1600" dirty="0"/>
              <a:t> to show the </a:t>
            </a:r>
            <a:r>
              <a:rPr lang="fr-FR" sz="1600" dirty="0" err="1"/>
              <a:t>different</a:t>
            </a:r>
            <a:r>
              <a:rPr lang="fr-FR" sz="1600" dirty="0"/>
              <a:t> solutions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developped</a:t>
            </a:r>
            <a:r>
              <a:rPr lang="fr-FR" sz="1600" dirty="0"/>
              <a:t> for </a:t>
            </a:r>
            <a:r>
              <a:rPr lang="fr-FR" sz="1600" dirty="0" err="1"/>
              <a:t>reduction</a:t>
            </a:r>
            <a:r>
              <a:rPr lang="fr-FR" sz="1600" dirty="0"/>
              <a:t> of: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Noise: CMOS amplifier, NSNS, semi-AC </a:t>
            </a:r>
            <a:r>
              <a:rPr lang="fr-FR" sz="1600" dirty="0" err="1"/>
              <a:t>link</a:t>
            </a:r>
            <a:endParaRPr lang="fr-FR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Interconnexion: packaging </a:t>
            </a:r>
            <a:r>
              <a:rPr lang="fr-FR" sz="1600" dirty="0" err="1"/>
              <a:t>with</a:t>
            </a:r>
            <a:r>
              <a:rPr lang="fr-FR" sz="1600" dirty="0"/>
              <a:t> custom </a:t>
            </a:r>
            <a:r>
              <a:rPr lang="fr-FR" sz="1600" dirty="0" err="1"/>
              <a:t>WDoD</a:t>
            </a:r>
            <a:endParaRPr lang="fr-FR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Space</a:t>
            </a:r>
            <a:r>
              <a:rPr lang="fr-FR" sz="1600" dirty="0"/>
              <a:t>: Double stage CR-RC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With</a:t>
            </a:r>
            <a:r>
              <a:rPr lang="fr-FR" sz="1600" dirty="0"/>
              <a:t> ANAQIN-X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managed</a:t>
            </a:r>
            <a:r>
              <a:rPr lang="fr-FR" sz="1600" dirty="0"/>
              <a:t> to </a:t>
            </a:r>
            <a:r>
              <a:rPr lang="fr-FR" sz="1600" dirty="0" err="1"/>
              <a:t>find</a:t>
            </a:r>
            <a:r>
              <a:rPr lang="fr-FR" sz="1600" dirty="0"/>
              <a:t> a pixel </a:t>
            </a:r>
            <a:r>
              <a:rPr lang="fr-FR" sz="1600" dirty="0" err="1"/>
              <a:t>with</a:t>
            </a:r>
            <a:r>
              <a:rPr lang="fr-FR" sz="1600" dirty="0"/>
              <a:t> a correct </a:t>
            </a:r>
            <a:r>
              <a:rPr lang="fr-FR" sz="1600" dirty="0" err="1"/>
              <a:t>working</a:t>
            </a:r>
            <a:r>
              <a:rPr lang="fr-FR" sz="1600" dirty="0"/>
              <a:t> point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Future Matrix « CESAR »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planned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taped</a:t>
            </a:r>
            <a:r>
              <a:rPr lang="fr-FR" sz="1600" dirty="0"/>
              <a:t> out on </a:t>
            </a:r>
            <a:r>
              <a:rPr lang="fr-FR" sz="1600" dirty="0" err="1"/>
              <a:t>july</a:t>
            </a:r>
            <a:r>
              <a:rPr lang="fr-FR" sz="1600" dirty="0"/>
              <a:t> 2026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Pixel </a:t>
            </a:r>
            <a:r>
              <a:rPr lang="fr-FR" sz="1600" dirty="0" err="1"/>
              <a:t>selected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ANAQIN-X </a:t>
            </a:r>
            <a:r>
              <a:rPr lang="fr-FR" sz="1600" dirty="0" err="1"/>
              <a:t>measurements</a:t>
            </a:r>
            <a:endParaRPr lang="fr-FR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Reduction of interfaces (136 pads to 64)</a:t>
            </a:r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DACs</a:t>
            </a:r>
            <a:r>
              <a:rPr lang="fr-FR" sz="1600" dirty="0"/>
              <a:t> for </a:t>
            </a:r>
            <a:r>
              <a:rPr lang="fr-FR" sz="1600" dirty="0" err="1"/>
              <a:t>reference</a:t>
            </a:r>
            <a:endParaRPr lang="fr-FR" sz="1600" dirty="0"/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Serialized</a:t>
            </a:r>
            <a:r>
              <a:rPr lang="fr-FR" sz="1600" dirty="0"/>
              <a:t> mode for output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In </a:t>
            </a:r>
            <a:r>
              <a:rPr lang="fr-FR" sz="1600" dirty="0" err="1"/>
              <a:t>parallel</a:t>
            </a:r>
            <a:r>
              <a:rPr lang="fr-FR" sz="1600" dirty="0"/>
              <a:t>, module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beeing</a:t>
            </a:r>
            <a:r>
              <a:rPr lang="fr-FR" sz="1600" dirty="0"/>
              <a:t> </a:t>
            </a:r>
            <a:r>
              <a:rPr lang="fr-FR" sz="1600" dirty="0" err="1"/>
              <a:t>built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B237A6-19E1-464B-81C3-6447E5FA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D70902-C228-4B71-A559-ED76B8DD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766989" y="749949"/>
            <a:ext cx="4926083" cy="51047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6533BCAD-6B10-4DC4-A810-83601DC5B72A}"/>
              </a:ext>
            </a:extLst>
          </p:cNvPr>
          <p:cNvSpPr txBox="1">
            <a:spLocks/>
          </p:cNvSpPr>
          <p:nvPr/>
        </p:nvSpPr>
        <p:spPr>
          <a:xfrm>
            <a:off x="7611036" y="5847432"/>
            <a:ext cx="3388298" cy="346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 err="1"/>
              <a:t>Fig</a:t>
            </a:r>
            <a:r>
              <a:rPr lang="fr-FR" sz="1200" dirty="0"/>
              <a:t> 37: </a:t>
            </a:r>
            <a:r>
              <a:rPr lang="fr-FR" sz="1200" dirty="0" err="1"/>
              <a:t>Layout</a:t>
            </a:r>
            <a:r>
              <a:rPr lang="fr-FR" sz="1200" dirty="0"/>
              <a:t> of CESAR ASIC</a:t>
            </a:r>
          </a:p>
        </p:txBody>
      </p:sp>
    </p:spTree>
    <p:extLst>
      <p:ext uri="{BB962C8B-B14F-4D97-AF65-F5344CB8AC3E}">
        <p14:creationId xmlns:p14="http://schemas.microsoft.com/office/powerpoint/2010/main" val="4035774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095" y="2044699"/>
            <a:ext cx="5294312" cy="1587501"/>
          </a:xfrm>
        </p:spPr>
        <p:txBody>
          <a:bodyPr/>
          <a:lstStyle/>
          <a:p>
            <a:r>
              <a:rPr lang="en-US" dirty="0"/>
              <a:t>Thank You and thanks to the team</a:t>
            </a:r>
            <a:endParaRPr lang="fr-FR" dirty="0"/>
          </a:p>
        </p:txBody>
      </p:sp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12EEB09-85E0-A5FF-2ACC-B021A712D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/>
        </p:blipFill>
        <p:spPr>
          <a:xfrm>
            <a:off x="5435600" y="0"/>
            <a:ext cx="6756400" cy="685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781D4A-66B1-46C8-AA24-B9D360E71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47"/>
          <a:stretch/>
        </p:blipFill>
        <p:spPr>
          <a:xfrm>
            <a:off x="731838" y="5918200"/>
            <a:ext cx="1543051" cy="533400"/>
          </a:xfrm>
          <a:prstGeom prst="rect">
            <a:avLst/>
          </a:prstGeom>
        </p:spPr>
      </p:pic>
      <p:sp>
        <p:nvSpPr>
          <p:cNvPr id="5" name="Titre 20">
            <a:extLst>
              <a:ext uri="{FF2B5EF4-FFF2-40B4-BE49-F238E27FC236}">
                <a16:creationId xmlns:a16="http://schemas.microsoft.com/office/drawing/2014/main" id="{8B321AB7-F79D-45AE-8B22-FA3C8A4E0B4A}"/>
              </a:ext>
            </a:extLst>
          </p:cNvPr>
          <p:cNvSpPr txBox="1">
            <a:spLocks/>
          </p:cNvSpPr>
          <p:nvPr/>
        </p:nvSpPr>
        <p:spPr>
          <a:xfrm>
            <a:off x="485095" y="3632200"/>
            <a:ext cx="5294312" cy="1587501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Xavier </a:t>
            </a:r>
            <a:r>
              <a:rPr lang="en-US" dirty="0" err="1"/>
              <a:t>Coppolani</a:t>
            </a:r>
            <a:r>
              <a:rPr lang="en-US" dirty="0"/>
              <a:t>, Pascal </a:t>
            </a:r>
            <a:r>
              <a:rPr lang="en-US" dirty="0" err="1"/>
              <a:t>Couderc</a:t>
            </a:r>
            <a:r>
              <a:rPr lang="en-US" dirty="0"/>
              <a:t>, Olivier </a:t>
            </a:r>
            <a:r>
              <a:rPr lang="en-US" dirty="0" err="1"/>
              <a:t>Gevin</a:t>
            </a:r>
            <a:r>
              <a:rPr lang="en-US" dirty="0"/>
              <a:t>, Olivier </a:t>
            </a:r>
            <a:r>
              <a:rPr lang="en-US" dirty="0" err="1"/>
              <a:t>Limousin</a:t>
            </a:r>
            <a:r>
              <a:rPr lang="en-US" dirty="0"/>
              <a:t>, Florent </a:t>
            </a:r>
            <a:r>
              <a:rPr lang="en-US" dirty="0" err="1"/>
              <a:t>Bouyjou</a:t>
            </a:r>
            <a:r>
              <a:rPr lang="en-US" dirty="0"/>
              <a:t>, Hugo Allaire, Diana Renaud, Marin </a:t>
            </a:r>
            <a:r>
              <a:rPr lang="en-US" dirty="0" err="1"/>
              <a:t>Prieur</a:t>
            </a:r>
            <a:r>
              <a:rPr lang="en-US" dirty="0"/>
              <a:t>, Aline </a:t>
            </a:r>
            <a:r>
              <a:rPr lang="en-US" dirty="0" err="1"/>
              <a:t>Meuris</a:t>
            </a:r>
            <a:r>
              <a:rPr lang="en-US" dirty="0"/>
              <a:t>, Fabrice </a:t>
            </a:r>
            <a:r>
              <a:rPr lang="en-US" dirty="0" err="1"/>
              <a:t>Soufflet</a:t>
            </a:r>
            <a:r>
              <a:rPr lang="en-US" dirty="0"/>
              <a:t>, Jean-Michel </a:t>
            </a:r>
            <a:r>
              <a:rPr lang="en-US" dirty="0" err="1"/>
              <a:t>Guinet</a:t>
            </a:r>
            <a:r>
              <a:rPr lang="en-US" dirty="0"/>
              <a:t>, Eric Tan, Noemie Belin, </a:t>
            </a:r>
            <a:r>
              <a:rPr lang="en-US" dirty="0" err="1"/>
              <a:t>Jérémy</a:t>
            </a:r>
            <a:r>
              <a:rPr lang="en-US" dirty="0"/>
              <a:t> </a:t>
            </a:r>
            <a:r>
              <a:rPr lang="en-US" dirty="0" err="1"/>
              <a:t>Chauveau</a:t>
            </a:r>
            <a:r>
              <a:rPr lang="en-US" dirty="0"/>
              <a:t>, Olivier </a:t>
            </a:r>
            <a:r>
              <a:rPr lang="en-US" dirty="0" err="1"/>
              <a:t>Garel</a:t>
            </a:r>
            <a:r>
              <a:rPr lang="en-US" dirty="0"/>
              <a:t>, </a:t>
            </a:r>
            <a:r>
              <a:rPr lang="en-US" dirty="0" err="1"/>
              <a:t>Hervé</a:t>
            </a:r>
            <a:r>
              <a:rPr lang="en-US" dirty="0"/>
              <a:t> </a:t>
            </a:r>
            <a:r>
              <a:rPr lang="en-US" dirty="0" err="1"/>
              <a:t>Bervas</a:t>
            </a:r>
            <a:r>
              <a:rPr lang="en-US" dirty="0"/>
              <a:t>, Denis Chesnais,…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640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Astrophysic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fr-FR" dirty="0" err="1"/>
              <a:t>Existing</a:t>
            </a:r>
            <a:r>
              <a:rPr lang="fr-FR" dirty="0"/>
              <a:t> missions and future </a:t>
            </a:r>
            <a:r>
              <a:rPr lang="fr-FR" dirty="0" err="1"/>
              <a:t>needs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AEE976-0BB9-43B2-B973-912DC877B2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C6D33C-7209-45FF-B89C-260F4F52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34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C6D33C-7209-45FF-B89C-260F4F52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653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B237A6-19E1-464B-81C3-6447E5FA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6DA6C10-384C-4159-AF65-9ED517E11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06" y="613263"/>
            <a:ext cx="3227999" cy="285757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3FAADCC-21C3-471A-BE30-46D036B8BD5E}"/>
              </a:ext>
            </a:extLst>
          </p:cNvPr>
          <p:cNvSpPr txBox="1"/>
          <p:nvPr/>
        </p:nvSpPr>
        <p:spPr>
          <a:xfrm>
            <a:off x="4054399" y="814011"/>
            <a:ext cx="130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0BFD"/>
                </a:solidFill>
              </a:rPr>
              <a:t>If </a:t>
            </a:r>
            <a:r>
              <a:rPr lang="fr-FR" dirty="0" err="1">
                <a:solidFill>
                  <a:srgbClr val="0A0BFD"/>
                </a:solidFill>
              </a:rPr>
              <a:t>Low</a:t>
            </a:r>
            <a:r>
              <a:rPr lang="fr-FR" dirty="0">
                <a:solidFill>
                  <a:srgbClr val="0A0BFD"/>
                </a:solidFill>
              </a:rPr>
              <a:t> </a:t>
            </a:r>
            <a:r>
              <a:rPr lang="fr-FR" dirty="0" err="1">
                <a:solidFill>
                  <a:srgbClr val="0A0BFD"/>
                </a:solidFill>
              </a:rPr>
              <a:t>pass</a:t>
            </a:r>
            <a:r>
              <a:rPr lang="fr-FR" dirty="0">
                <a:solidFill>
                  <a:srgbClr val="0A0BFD"/>
                </a:solidFill>
              </a:rPr>
              <a:t>: 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FAAFEB6-C6F7-47CF-983F-0FA635FA8BFA}"/>
              </a:ext>
            </a:extLst>
          </p:cNvPr>
          <p:cNvSpPr txBox="1"/>
          <p:nvPr/>
        </p:nvSpPr>
        <p:spPr>
          <a:xfrm>
            <a:off x="5386107" y="814011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I</a:t>
            </a:r>
            <a:r>
              <a:rPr lang="fr-FR" baseline="-25000" dirty="0" err="1"/>
              <a:t>leak</a:t>
            </a:r>
            <a:r>
              <a:rPr lang="fr-FR" dirty="0"/>
              <a:t> ↑ </a:t>
            </a:r>
            <a:r>
              <a:rPr lang="fr-FR" dirty="0">
                <a:sym typeface="Wingdings" panose="05000000000000000000" pitchFamily="2" charset="2"/>
              </a:rPr>
              <a:t> oscillation 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8232FD1-E9AA-4C4D-84C0-8A148A228B67}"/>
              </a:ext>
            </a:extLst>
          </p:cNvPr>
          <p:cNvSpPr txBox="1"/>
          <p:nvPr/>
        </p:nvSpPr>
        <p:spPr>
          <a:xfrm>
            <a:off x="5639187" y="1404994"/>
            <a:ext cx="130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Solution: </a:t>
            </a:r>
          </a:p>
        </p:txBody>
      </p:sp>
      <p:sp>
        <p:nvSpPr>
          <p:cNvPr id="38" name="Accolade fermante 37">
            <a:extLst>
              <a:ext uri="{FF2B5EF4-FFF2-40B4-BE49-F238E27FC236}">
                <a16:creationId xmlns:a16="http://schemas.microsoft.com/office/drawing/2014/main" id="{0F14DFDE-C4FC-4065-8759-FA4BCE440A59}"/>
              </a:ext>
            </a:extLst>
          </p:cNvPr>
          <p:cNvSpPr/>
          <p:nvPr/>
        </p:nvSpPr>
        <p:spPr>
          <a:xfrm rot="4597447">
            <a:off x="2744856" y="1703648"/>
            <a:ext cx="169347" cy="808062"/>
          </a:xfrm>
          <a:prstGeom prst="rightBrace">
            <a:avLst>
              <a:gd name="adj1" fmla="val 44897"/>
              <a:gd name="adj2" fmla="val 5020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70552D0-A523-4459-B5B7-BCD2DBA859A6}"/>
              </a:ext>
            </a:extLst>
          </p:cNvPr>
          <p:cNvCxnSpPr>
            <a:cxnSpLocks/>
          </p:cNvCxnSpPr>
          <p:nvPr/>
        </p:nvCxnSpPr>
        <p:spPr>
          <a:xfrm flipV="1">
            <a:off x="2961663" y="2210057"/>
            <a:ext cx="6082235" cy="10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544E9BB2-A77F-40C2-BAE7-8078AFA6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4" y="3035516"/>
            <a:ext cx="3598007" cy="271537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8C6803C-956B-40B9-B37C-20B77038A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63" y="3027313"/>
            <a:ext cx="4034844" cy="273328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4340098-84B9-494A-B3CF-AA41D8779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44" y="3008883"/>
            <a:ext cx="3891029" cy="278631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DA2250D4-B6CE-41AC-913C-09A0455A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5" y="613263"/>
            <a:ext cx="3119243" cy="2349387"/>
          </a:xfrm>
          <a:prstGeom prst="rect">
            <a:avLst/>
          </a:prstGeom>
        </p:spPr>
      </p:pic>
      <p:sp>
        <p:nvSpPr>
          <p:cNvPr id="48" name="Titre 5">
            <a:extLst>
              <a:ext uri="{FF2B5EF4-FFF2-40B4-BE49-F238E27FC236}">
                <a16:creationId xmlns:a16="http://schemas.microsoft.com/office/drawing/2014/main" id="{6B96A751-73D7-4A77-9342-620264A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15387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Oscillations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 NSNS</a:t>
            </a:r>
          </a:p>
        </p:txBody>
      </p:sp>
    </p:spTree>
    <p:extLst>
      <p:ext uri="{BB962C8B-B14F-4D97-AF65-F5344CB8AC3E}">
        <p14:creationId xmlns:p14="http://schemas.microsoft.com/office/powerpoint/2010/main" val="3255688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Simulation optimisation </a:t>
            </a:r>
            <a:r>
              <a:rPr lang="fr-FR" dirty="0" err="1"/>
              <a:t>with</a:t>
            </a:r>
            <a:r>
              <a:rPr lang="fr-FR" dirty="0"/>
              <a:t> XFAB018 and </a:t>
            </a:r>
            <a:r>
              <a:rPr lang="fr-FR" dirty="0" err="1"/>
              <a:t>nelna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0B49B7-CDF9-48C8-9356-CA28E220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6" y="938380"/>
            <a:ext cx="3641748" cy="35579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BBD8B-90AB-4F8F-BECA-A396BFD7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11" y="2094049"/>
            <a:ext cx="4914812" cy="25524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20E1507-F230-44EC-8F82-51CEB56F69AE}"/>
              </a:ext>
            </a:extLst>
          </p:cNvPr>
          <p:cNvSpPr txBox="1"/>
          <p:nvPr/>
        </p:nvSpPr>
        <p:spPr>
          <a:xfrm>
            <a:off x="4745796" y="1588093"/>
            <a:ext cx="45116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G</a:t>
            </a:r>
            <a:r>
              <a:rPr lang="fr-FR" baseline="-25000" dirty="0"/>
              <a:t>OL</a:t>
            </a:r>
            <a:r>
              <a:rPr lang="fr-FR" dirty="0"/>
              <a:t> = 8000 V/V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G</a:t>
            </a:r>
            <a:r>
              <a:rPr lang="fr-FR" baseline="-25000" dirty="0"/>
              <a:t>CL</a:t>
            </a:r>
            <a:r>
              <a:rPr lang="fr-FR" dirty="0"/>
              <a:t> = 6.2 µV/el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T</a:t>
            </a:r>
            <a:r>
              <a:rPr lang="fr-FR" baseline="-25000" dirty="0" err="1"/>
              <a:t>rise</a:t>
            </a:r>
            <a:r>
              <a:rPr lang="fr-FR" dirty="0"/>
              <a:t> = 50 ns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W = 90 µm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L = 180 nm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ENC</a:t>
            </a:r>
            <a:r>
              <a:rPr lang="fr-FR" baseline="-25000" dirty="0" err="1"/>
              <a:t>Floor</a:t>
            </a:r>
            <a:r>
              <a:rPr lang="fr-FR" dirty="0"/>
              <a:t> = 14 </a:t>
            </a:r>
            <a:r>
              <a:rPr lang="fr-FR" dirty="0" err="1"/>
              <a:t>el.rms</a:t>
            </a:r>
            <a:r>
              <a:rPr lang="fr-FR" dirty="0"/>
              <a:t> 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Ideal</a:t>
            </a:r>
            <a:r>
              <a:rPr lang="fr-FR" sz="1600" dirty="0"/>
              <a:t> CR-RC </a:t>
            </a:r>
            <a:r>
              <a:rPr lang="fr-FR" sz="1600" dirty="0" err="1"/>
              <a:t>filter</a:t>
            </a:r>
            <a:endParaRPr lang="fr-FR" sz="1600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0E9D798-050B-4903-9F64-DEE1EF247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48236"/>
              </p:ext>
            </p:extLst>
          </p:nvPr>
        </p:nvGraphicFramePr>
        <p:xfrm>
          <a:off x="1186121" y="4814570"/>
          <a:ext cx="3312997" cy="1529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801025">
                  <a:extLst>
                    <a:ext uri="{9D8B030D-6E8A-4147-A177-3AD203B41FA5}">
                      <a16:colId xmlns:a16="http://schemas.microsoft.com/office/drawing/2014/main" val="2572550653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3271586237"/>
                    </a:ext>
                  </a:extLst>
                </a:gridCol>
                <a:gridCol w="788276">
                  <a:extLst>
                    <a:ext uri="{9D8B030D-6E8A-4147-A177-3AD203B41FA5}">
                      <a16:colId xmlns:a16="http://schemas.microsoft.com/office/drawing/2014/main" val="3974951475"/>
                    </a:ext>
                  </a:extLst>
                </a:gridCol>
                <a:gridCol w="903890">
                  <a:extLst>
                    <a:ext uri="{9D8B030D-6E8A-4147-A177-3AD203B41FA5}">
                      <a16:colId xmlns:a16="http://schemas.microsoft.com/office/drawing/2014/main" val="1232622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Noise</a:t>
                      </a:r>
                    </a:p>
                  </a:txBody>
                  <a:tcPr anchor="ctr">
                    <a:solidFill>
                      <a:srgbClr val="5A00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NMOS</a:t>
                      </a:r>
                    </a:p>
                  </a:txBody>
                  <a:tcPr anchor="ctr">
                    <a:solidFill>
                      <a:srgbClr val="5A00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PMOS</a:t>
                      </a:r>
                    </a:p>
                  </a:txBody>
                  <a:tcPr anchor="ctr">
                    <a:solidFill>
                      <a:srgbClr val="5A00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CMOS</a:t>
                      </a:r>
                      <a:endParaRPr lang="fr-FR" b="1" dirty="0"/>
                    </a:p>
                  </a:txBody>
                  <a:tcPr anchor="ctr">
                    <a:solidFill>
                      <a:srgbClr val="5A0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914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/>
                        <a:t>Flicker</a:t>
                      </a:r>
                      <a:r>
                        <a:rPr lang="fr-FR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54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0.94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61225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53AF5C8-2BB2-414D-BFD0-3341D49E6E22}"/>
              </a:ext>
            </a:extLst>
          </p:cNvPr>
          <p:cNvSpPr txBox="1"/>
          <p:nvPr/>
        </p:nvSpPr>
        <p:spPr>
          <a:xfrm>
            <a:off x="46222" y="1239955"/>
            <a:ext cx="1543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XFAB 0.18 µm: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	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819674-8AC9-4607-9CCE-37D56E7066D9}"/>
              </a:ext>
            </a:extLst>
          </p:cNvPr>
          <p:cNvSpPr/>
          <p:nvPr/>
        </p:nvSpPr>
        <p:spPr>
          <a:xfrm>
            <a:off x="8688068" y="4070192"/>
            <a:ext cx="123388" cy="116658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B8D9061-B6BF-4B60-BCED-725D43D821C7}"/>
              </a:ext>
            </a:extLst>
          </p:cNvPr>
          <p:cNvCxnSpPr/>
          <p:nvPr/>
        </p:nvCxnSpPr>
        <p:spPr>
          <a:xfrm>
            <a:off x="6302984" y="3977158"/>
            <a:ext cx="2339214" cy="151363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A488EF7-E91A-4C96-9E91-6D877322C6CF}"/>
                  </a:ext>
                </a:extLst>
              </p:cNvPr>
              <p:cNvSpPr txBox="1"/>
              <p:nvPr/>
            </p:nvSpPr>
            <p:spPr>
              <a:xfrm>
                <a:off x="143968" y="1638940"/>
                <a:ext cx="1268809" cy="487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FR" dirty="0"/>
                  <a:t> = 0.23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A488EF7-E91A-4C96-9E91-6D877322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8" y="1638940"/>
                <a:ext cx="1268809" cy="487634"/>
              </a:xfrm>
              <a:prstGeom prst="rect">
                <a:avLst/>
              </a:prstGeom>
              <a:blipFill>
                <a:blip r:embed="rId4"/>
                <a:stretch>
                  <a:fillRect r="-17308"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3BCA447-EA0C-40B9-BB27-047C7CAF717C}"/>
                  </a:ext>
                </a:extLst>
              </p:cNvPr>
              <p:cNvSpPr txBox="1"/>
              <p:nvPr/>
            </p:nvSpPr>
            <p:spPr>
              <a:xfrm>
                <a:off x="143968" y="2268428"/>
                <a:ext cx="1446138" cy="392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𝐾𝐹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𝐾𝐹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dirty="0"/>
                  <a:t> = 1.55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3BCA447-EA0C-40B9-BB27-047C7CAF7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8" y="2268428"/>
                <a:ext cx="1446138" cy="392864"/>
              </a:xfrm>
              <a:prstGeom prst="rect">
                <a:avLst/>
              </a:prstGeom>
              <a:blipFill>
                <a:blip r:embed="rId5"/>
                <a:stretch>
                  <a:fillRect l="-4219" t="-6154" r="-8439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966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19BB62-64C6-4F74-BB4F-EBA7F2BE3C43}"/>
              </a:ext>
            </a:extLst>
          </p:cNvPr>
          <p:cNvSpPr txBox="1"/>
          <p:nvPr/>
        </p:nvSpPr>
        <p:spPr>
          <a:xfrm>
            <a:off x="5790559" y="1185863"/>
            <a:ext cx="622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/>
              <a:t>Gain: 6.3 µV/el</a:t>
            </a:r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 err="1"/>
              <a:t>ENC</a:t>
            </a:r>
            <a:r>
              <a:rPr lang="en-GB" baseline="-25000" dirty="0" err="1"/>
              <a:t>floor</a:t>
            </a:r>
            <a:r>
              <a:rPr lang="en-GB" dirty="0"/>
              <a:t>: 36 </a:t>
            </a:r>
            <a:r>
              <a:rPr lang="en-GB" dirty="0" err="1"/>
              <a:t>el.rms</a:t>
            </a:r>
            <a:r>
              <a:rPr lang="en-GB" dirty="0"/>
              <a:t> at </a:t>
            </a:r>
            <a:r>
              <a:rPr lang="en-GB" dirty="0" err="1"/>
              <a:t>T</a:t>
            </a:r>
            <a:r>
              <a:rPr lang="en-GB" baseline="-25000" dirty="0" err="1"/>
              <a:t>peak</a:t>
            </a:r>
            <a:r>
              <a:rPr lang="en-GB" dirty="0"/>
              <a:t> = 9.5 µs [CSA + External filter] </a:t>
            </a:r>
          </a:p>
          <a:p>
            <a:pPr>
              <a:buClr>
                <a:srgbClr val="F5A878"/>
              </a:buClr>
            </a:pPr>
            <a:r>
              <a:rPr lang="en-GB" dirty="0"/>
              <a:t>     (14 </a:t>
            </a:r>
            <a:r>
              <a:rPr lang="en-GB" dirty="0" err="1"/>
              <a:t>el.rms</a:t>
            </a:r>
            <a:r>
              <a:rPr lang="en-GB" dirty="0"/>
              <a:t> expected)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82BFAC-05E4-4E39-B752-975050161EB6}"/>
              </a:ext>
            </a:extLst>
          </p:cNvPr>
          <p:cNvSpPr txBox="1"/>
          <p:nvPr/>
        </p:nvSpPr>
        <p:spPr>
          <a:xfrm>
            <a:off x="5790559" y="2478873"/>
            <a:ext cx="538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/>
              <a:t>Variation with capacitance: 300 el/pF at </a:t>
            </a:r>
            <a:r>
              <a:rPr lang="en-GB" dirty="0" err="1"/>
              <a:t>T</a:t>
            </a:r>
            <a:r>
              <a:rPr lang="en-GB" baseline="-25000" dirty="0" err="1"/>
              <a:t>peak</a:t>
            </a:r>
            <a:r>
              <a:rPr lang="en-GB" dirty="0"/>
              <a:t> = 4 µs</a:t>
            </a:r>
          </a:p>
          <a:p>
            <a:pPr>
              <a:buClr>
                <a:srgbClr val="F5A878"/>
              </a:buClr>
            </a:pPr>
            <a:r>
              <a:rPr lang="en-GB" dirty="0"/>
              <a:t>	(20 el/pF expected)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344B92-A708-4AD3-B212-28097DF997C0}"/>
              </a:ext>
            </a:extLst>
          </p:cNvPr>
          <p:cNvSpPr txBox="1"/>
          <p:nvPr/>
        </p:nvSpPr>
        <p:spPr>
          <a:xfrm>
            <a:off x="3878664" y="4248975"/>
            <a:ext cx="177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/>
              <a:t>« Flat » slope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9D54AF5-BA73-42E7-8415-A926ABE66144}"/>
              </a:ext>
            </a:extLst>
          </p:cNvPr>
          <p:cNvSpPr txBox="1"/>
          <p:nvPr/>
        </p:nvSpPr>
        <p:spPr>
          <a:xfrm>
            <a:off x="3866689" y="4728950"/>
            <a:ext cx="154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/>
              <a:t>1/f noise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5B4F38-C5B6-46B0-9038-4B9E8C12BB6F}"/>
              </a:ext>
            </a:extLst>
          </p:cNvPr>
          <p:cNvSpPr txBox="1"/>
          <p:nvPr/>
        </p:nvSpPr>
        <p:spPr>
          <a:xfrm>
            <a:off x="3852539" y="5208925"/>
            <a:ext cx="177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en-GB" dirty="0"/>
              <a:t>Vary with </a:t>
            </a:r>
            <a:r>
              <a:rPr lang="en-GB" dirty="0" err="1"/>
              <a:t>I</a:t>
            </a:r>
            <a:r>
              <a:rPr lang="en-GB" baseline="-25000" dirty="0" err="1"/>
              <a:t>csa</a:t>
            </a:r>
            <a:endParaRPr lang="en-GB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33FFD2D-8297-48A3-9545-2B937DF55F23}"/>
              </a:ext>
            </a:extLst>
          </p:cNvPr>
          <p:cNvGrpSpPr/>
          <p:nvPr/>
        </p:nvGrpSpPr>
        <p:grpSpPr>
          <a:xfrm>
            <a:off x="280596" y="965795"/>
            <a:ext cx="4574219" cy="2652752"/>
            <a:chOff x="455408" y="1184818"/>
            <a:chExt cx="4574219" cy="26527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B64BDC-DF48-4B92-8FDB-9C05A831DB7C}"/>
                </a:ext>
              </a:extLst>
            </p:cNvPr>
            <p:cNvSpPr/>
            <p:nvPr/>
          </p:nvSpPr>
          <p:spPr>
            <a:xfrm>
              <a:off x="458582" y="1184818"/>
              <a:ext cx="4564800" cy="3072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2B92A30-649F-4B27-9AFE-2AB7CD7CB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08" y="1394810"/>
              <a:ext cx="4574219" cy="244276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993005A-662F-4092-A986-2AE70DFF0C89}"/>
              </a:ext>
            </a:extLst>
          </p:cNvPr>
          <p:cNvGrpSpPr/>
          <p:nvPr/>
        </p:nvGrpSpPr>
        <p:grpSpPr>
          <a:xfrm>
            <a:off x="6022357" y="3164709"/>
            <a:ext cx="5443903" cy="2907195"/>
            <a:chOff x="6197169" y="3383732"/>
            <a:chExt cx="5443903" cy="2907195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A9EB0E-FCC1-458C-BD18-21B544C49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69" y="3383732"/>
              <a:ext cx="5443903" cy="2907195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ED455FD-2D23-43DF-AFF2-BF8F62C3AA67}"/>
                </a:ext>
              </a:extLst>
            </p:cNvPr>
            <p:cNvSpPr txBox="1"/>
            <p:nvPr/>
          </p:nvSpPr>
          <p:spPr>
            <a:xfrm>
              <a:off x="7202836" y="3565058"/>
              <a:ext cx="13085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A92194"/>
                  </a:solidFill>
                </a:rPr>
                <a:t>T</a:t>
              </a:r>
              <a:r>
                <a:rPr lang="fr-FR" baseline="-25000" dirty="0" err="1">
                  <a:solidFill>
                    <a:srgbClr val="A92194"/>
                  </a:solidFill>
                </a:rPr>
                <a:t>peak</a:t>
              </a:r>
              <a:r>
                <a:rPr lang="fr-FR" dirty="0">
                  <a:solidFill>
                    <a:srgbClr val="A92194"/>
                  </a:solidFill>
                </a:rPr>
                <a:t> = 12 µs</a:t>
              </a:r>
            </a:p>
            <a:p>
              <a:r>
                <a:rPr lang="fr-FR" dirty="0" err="1">
                  <a:solidFill>
                    <a:srgbClr val="CC4778"/>
                  </a:solidFill>
                </a:rPr>
                <a:t>T</a:t>
              </a:r>
              <a:r>
                <a:rPr lang="fr-FR" baseline="-25000" dirty="0" err="1">
                  <a:solidFill>
                    <a:srgbClr val="CC4778"/>
                  </a:solidFill>
                </a:rPr>
                <a:t>peak</a:t>
              </a:r>
              <a:r>
                <a:rPr lang="fr-FR" dirty="0">
                  <a:solidFill>
                    <a:srgbClr val="CC4778"/>
                  </a:solidFill>
                </a:rPr>
                <a:t> = 18 µs</a:t>
              </a:r>
            </a:p>
            <a:p>
              <a:r>
                <a:rPr lang="fr-FR" dirty="0" err="1">
                  <a:solidFill>
                    <a:srgbClr val="E56655"/>
                  </a:solidFill>
                </a:rPr>
                <a:t>T</a:t>
              </a:r>
              <a:r>
                <a:rPr lang="fr-FR" baseline="-25000" dirty="0" err="1">
                  <a:solidFill>
                    <a:srgbClr val="E56655"/>
                  </a:solidFill>
                </a:rPr>
                <a:t>peak</a:t>
              </a:r>
              <a:r>
                <a:rPr lang="fr-FR" dirty="0">
                  <a:solidFill>
                    <a:srgbClr val="E56655"/>
                  </a:solidFill>
                </a:rPr>
                <a:t> = 54 µs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A2BDA61-0CA5-4B43-87AF-E031DC142EC1}"/>
                </a:ext>
              </a:extLst>
            </p:cNvPr>
            <p:cNvSpPr txBox="1"/>
            <p:nvPr/>
          </p:nvSpPr>
          <p:spPr>
            <a:xfrm>
              <a:off x="8510936" y="3565058"/>
              <a:ext cx="1542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F99036"/>
                  </a:solidFill>
                </a:rPr>
                <a:t>T</a:t>
              </a:r>
              <a:r>
                <a:rPr lang="fr-FR" baseline="-25000" dirty="0" err="1">
                  <a:solidFill>
                    <a:srgbClr val="F99036"/>
                  </a:solidFill>
                </a:rPr>
                <a:t>peak</a:t>
              </a:r>
              <a:r>
                <a:rPr lang="fr-FR" dirty="0">
                  <a:solidFill>
                    <a:srgbClr val="F99036"/>
                  </a:solidFill>
                </a:rPr>
                <a:t> = 153 µs</a:t>
              </a:r>
            </a:p>
            <a:p>
              <a:r>
                <a:rPr lang="fr-FR" dirty="0" err="1">
                  <a:solidFill>
                    <a:srgbClr val="FDC72E"/>
                  </a:solidFill>
                </a:rPr>
                <a:t>T</a:t>
              </a:r>
              <a:r>
                <a:rPr lang="fr-FR" baseline="-25000" dirty="0" err="1">
                  <a:solidFill>
                    <a:srgbClr val="FDC72E"/>
                  </a:solidFill>
                </a:rPr>
                <a:t>peak</a:t>
              </a:r>
              <a:r>
                <a:rPr lang="fr-FR" dirty="0">
                  <a:solidFill>
                    <a:srgbClr val="FDC72E"/>
                  </a:solidFill>
                </a:rPr>
                <a:t> = 1200 µs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361D183-7EA0-4770-8E3C-E04675230410}"/>
              </a:ext>
            </a:extLst>
          </p:cNvPr>
          <p:cNvGrpSpPr/>
          <p:nvPr/>
        </p:nvGrpSpPr>
        <p:grpSpPr>
          <a:xfrm>
            <a:off x="6050600" y="3159060"/>
            <a:ext cx="5415660" cy="2892112"/>
            <a:chOff x="6212712" y="3378082"/>
            <a:chExt cx="5415660" cy="289211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74EAD34-8100-424E-8717-96E49C97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712" y="3378082"/>
              <a:ext cx="5415660" cy="2892112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110774C-EBAA-40EB-8FB5-96C70AE44219}"/>
                </a:ext>
              </a:extLst>
            </p:cNvPr>
            <p:cNvSpPr txBox="1"/>
            <p:nvPr/>
          </p:nvSpPr>
          <p:spPr>
            <a:xfrm>
              <a:off x="8991953" y="3445608"/>
              <a:ext cx="13091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0D0887"/>
                  </a:solidFill>
                </a:rPr>
                <a:t>C</a:t>
              </a:r>
              <a:r>
                <a:rPr lang="fr-FR" baseline="-25000" dirty="0" err="1">
                  <a:solidFill>
                    <a:srgbClr val="0D0887"/>
                  </a:solidFill>
                </a:rPr>
                <a:t>det</a:t>
              </a:r>
              <a:r>
                <a:rPr lang="fr-FR" dirty="0">
                  <a:solidFill>
                    <a:srgbClr val="0D0887"/>
                  </a:solidFill>
                </a:rPr>
                <a:t> = 0 pF</a:t>
              </a:r>
            </a:p>
            <a:p>
              <a:r>
                <a:rPr lang="fr-FR" dirty="0" err="1">
                  <a:solidFill>
                    <a:srgbClr val="5A00A5"/>
                  </a:solidFill>
                </a:rPr>
                <a:t>C</a:t>
              </a:r>
              <a:r>
                <a:rPr lang="fr-FR" baseline="-25000" dirty="0" err="1">
                  <a:solidFill>
                    <a:srgbClr val="5A00A5"/>
                  </a:solidFill>
                </a:rPr>
                <a:t>det</a:t>
              </a:r>
              <a:r>
                <a:rPr lang="fr-FR" dirty="0">
                  <a:solidFill>
                    <a:srgbClr val="5A00A5"/>
                  </a:solidFill>
                </a:rPr>
                <a:t> = 1.5 pF</a:t>
              </a:r>
            </a:p>
            <a:p>
              <a:r>
                <a:rPr lang="fr-FR" dirty="0" err="1">
                  <a:solidFill>
                    <a:srgbClr val="98129D"/>
                  </a:solidFill>
                </a:rPr>
                <a:t>C</a:t>
              </a:r>
              <a:r>
                <a:rPr lang="fr-FR" baseline="-25000" dirty="0" err="1">
                  <a:solidFill>
                    <a:srgbClr val="98129D"/>
                  </a:solidFill>
                </a:rPr>
                <a:t>det</a:t>
              </a:r>
              <a:r>
                <a:rPr lang="fr-FR" dirty="0">
                  <a:solidFill>
                    <a:srgbClr val="98129D"/>
                  </a:solidFill>
                </a:rPr>
                <a:t> = 3.4 pF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0390148-6169-46AA-88DA-D60A9FF68313}"/>
                </a:ext>
              </a:extLst>
            </p:cNvPr>
            <p:cNvSpPr txBox="1"/>
            <p:nvPr/>
          </p:nvSpPr>
          <p:spPr>
            <a:xfrm>
              <a:off x="10206395" y="3452367"/>
              <a:ext cx="13091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CA4479"/>
                  </a:solidFill>
                </a:rPr>
                <a:t>C</a:t>
              </a:r>
              <a:r>
                <a:rPr lang="fr-FR" baseline="-25000" dirty="0" err="1">
                  <a:solidFill>
                    <a:srgbClr val="CA4479"/>
                  </a:solidFill>
                </a:rPr>
                <a:t>det</a:t>
              </a:r>
              <a:r>
                <a:rPr lang="fr-FR" dirty="0">
                  <a:solidFill>
                    <a:srgbClr val="CA4479"/>
                  </a:solidFill>
                </a:rPr>
                <a:t> = 5.2 pF</a:t>
              </a:r>
            </a:p>
            <a:p>
              <a:r>
                <a:rPr lang="fr-FR" dirty="0" err="1">
                  <a:solidFill>
                    <a:srgbClr val="EB7655"/>
                  </a:solidFill>
                </a:rPr>
                <a:t>C</a:t>
              </a:r>
              <a:r>
                <a:rPr lang="fr-FR" baseline="-25000" dirty="0" err="1">
                  <a:solidFill>
                    <a:srgbClr val="EB7655"/>
                  </a:solidFill>
                </a:rPr>
                <a:t>det</a:t>
              </a:r>
              <a:r>
                <a:rPr lang="fr-FR" dirty="0">
                  <a:solidFill>
                    <a:srgbClr val="EB7655"/>
                  </a:solidFill>
                </a:rPr>
                <a:t> = 7 pF</a:t>
              </a:r>
            </a:p>
            <a:p>
              <a:r>
                <a:rPr lang="fr-FR" dirty="0" err="1">
                  <a:solidFill>
                    <a:srgbClr val="FDAF31"/>
                  </a:solidFill>
                </a:rPr>
                <a:t>C</a:t>
              </a:r>
              <a:r>
                <a:rPr lang="fr-FR" baseline="-25000" dirty="0" err="1">
                  <a:solidFill>
                    <a:srgbClr val="FDAF31"/>
                  </a:solidFill>
                </a:rPr>
                <a:t>det</a:t>
              </a:r>
              <a:r>
                <a:rPr lang="fr-FR" dirty="0">
                  <a:solidFill>
                    <a:srgbClr val="FDAF31"/>
                  </a:solidFill>
                </a:rPr>
                <a:t> = 8.8 pF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73C81CA-2B2F-45E1-B719-CFB4402CBB22}"/>
              </a:ext>
            </a:extLst>
          </p:cNvPr>
          <p:cNvGrpSpPr/>
          <p:nvPr/>
        </p:nvGrpSpPr>
        <p:grpSpPr>
          <a:xfrm>
            <a:off x="6022357" y="3157813"/>
            <a:ext cx="5443903" cy="2907195"/>
            <a:chOff x="6197169" y="3376836"/>
            <a:chExt cx="5443903" cy="2907195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5DB2A28-FCAB-4BAA-999F-DB5B5B9B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69" y="3376836"/>
              <a:ext cx="5443903" cy="2907195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DED9048B-534D-4031-956B-F382F07E71AA}"/>
                </a:ext>
              </a:extLst>
            </p:cNvPr>
            <p:cNvSpPr txBox="1"/>
            <p:nvPr/>
          </p:nvSpPr>
          <p:spPr>
            <a:xfrm>
              <a:off x="8693921" y="3478218"/>
              <a:ext cx="13085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A92194"/>
                  </a:solidFill>
                </a:rPr>
                <a:t>T</a:t>
              </a:r>
              <a:r>
                <a:rPr lang="fr-FR" baseline="-25000" dirty="0" err="1">
                  <a:solidFill>
                    <a:srgbClr val="A92194"/>
                  </a:solidFill>
                </a:rPr>
                <a:t>peak</a:t>
              </a:r>
              <a:r>
                <a:rPr lang="fr-FR" dirty="0">
                  <a:solidFill>
                    <a:srgbClr val="A92194"/>
                  </a:solidFill>
                </a:rPr>
                <a:t> = 12 µs</a:t>
              </a:r>
            </a:p>
            <a:p>
              <a:r>
                <a:rPr lang="fr-FR" dirty="0" err="1">
                  <a:solidFill>
                    <a:srgbClr val="CC4778"/>
                  </a:solidFill>
                </a:rPr>
                <a:t>T</a:t>
              </a:r>
              <a:r>
                <a:rPr lang="fr-FR" baseline="-25000" dirty="0" err="1">
                  <a:solidFill>
                    <a:srgbClr val="CC4778"/>
                  </a:solidFill>
                </a:rPr>
                <a:t>peak</a:t>
              </a:r>
              <a:r>
                <a:rPr lang="fr-FR" dirty="0">
                  <a:solidFill>
                    <a:srgbClr val="CC4778"/>
                  </a:solidFill>
                </a:rPr>
                <a:t> = 18 µs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3FC85BE-DD3E-4C43-8430-F066144CDE4F}"/>
                </a:ext>
              </a:extLst>
            </p:cNvPr>
            <p:cNvSpPr txBox="1"/>
            <p:nvPr/>
          </p:nvSpPr>
          <p:spPr>
            <a:xfrm>
              <a:off x="10053474" y="3478218"/>
              <a:ext cx="15425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E56655"/>
                  </a:solidFill>
                </a:rPr>
                <a:t>T</a:t>
              </a:r>
              <a:r>
                <a:rPr lang="fr-FR" baseline="-25000" dirty="0" err="1">
                  <a:solidFill>
                    <a:srgbClr val="E56655"/>
                  </a:solidFill>
                </a:rPr>
                <a:t>peak</a:t>
              </a:r>
              <a:r>
                <a:rPr lang="fr-FR" dirty="0">
                  <a:solidFill>
                    <a:srgbClr val="E56655"/>
                  </a:solidFill>
                </a:rPr>
                <a:t> = 54 µs</a:t>
              </a:r>
            </a:p>
            <a:p>
              <a:r>
                <a:rPr lang="fr-FR" dirty="0" err="1">
                  <a:solidFill>
                    <a:srgbClr val="F99036"/>
                  </a:solidFill>
                </a:rPr>
                <a:t>T</a:t>
              </a:r>
              <a:r>
                <a:rPr lang="fr-FR" baseline="-25000" dirty="0" err="1">
                  <a:solidFill>
                    <a:srgbClr val="F99036"/>
                  </a:solidFill>
                </a:rPr>
                <a:t>peak</a:t>
              </a:r>
              <a:r>
                <a:rPr lang="fr-FR" dirty="0">
                  <a:solidFill>
                    <a:srgbClr val="F99036"/>
                  </a:solidFill>
                </a:rPr>
                <a:t> = 153 µs</a:t>
              </a:r>
            </a:p>
            <a:p>
              <a:r>
                <a:rPr lang="fr-FR" dirty="0" err="1">
                  <a:solidFill>
                    <a:srgbClr val="FDC72E"/>
                  </a:solidFill>
                </a:rPr>
                <a:t>T</a:t>
              </a:r>
              <a:r>
                <a:rPr lang="fr-FR" baseline="-25000" dirty="0" err="1">
                  <a:solidFill>
                    <a:srgbClr val="FDC72E"/>
                  </a:solidFill>
                </a:rPr>
                <a:t>peak</a:t>
              </a:r>
              <a:r>
                <a:rPr lang="fr-FR" dirty="0">
                  <a:solidFill>
                    <a:srgbClr val="FDC72E"/>
                  </a:solidFill>
                </a:rPr>
                <a:t> = 1200 µs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B80CDED8-1BE6-4005-8448-14A4AEAF5030}"/>
              </a:ext>
            </a:extLst>
          </p:cNvPr>
          <p:cNvSpPr txBox="1"/>
          <p:nvPr/>
        </p:nvSpPr>
        <p:spPr>
          <a:xfrm>
            <a:off x="1428515" y="897136"/>
            <a:ext cx="227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CSA + </a:t>
            </a:r>
            <a:r>
              <a:rPr lang="fr-FR" dirty="0" err="1"/>
              <a:t>External</a:t>
            </a:r>
            <a:r>
              <a:rPr lang="fr-FR" dirty="0"/>
              <a:t> </a:t>
            </a:r>
            <a:r>
              <a:rPr lang="fr-FR" dirty="0" err="1"/>
              <a:t>Shaper</a:t>
            </a:r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FA909A5-9463-4090-84CD-FB9EFF638D22}"/>
              </a:ext>
            </a:extLst>
          </p:cNvPr>
          <p:cNvGrpSpPr/>
          <p:nvPr/>
        </p:nvGrpSpPr>
        <p:grpSpPr>
          <a:xfrm>
            <a:off x="218747" y="3720860"/>
            <a:ext cx="3633792" cy="2344149"/>
            <a:chOff x="393559" y="3939883"/>
            <a:chExt cx="3633792" cy="234414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DD542F9-DC71-4D25-B1EF-6CD69C868D34}"/>
                </a:ext>
              </a:extLst>
            </p:cNvPr>
            <p:cNvSpPr/>
            <p:nvPr/>
          </p:nvSpPr>
          <p:spPr>
            <a:xfrm>
              <a:off x="455408" y="3939883"/>
              <a:ext cx="3571943" cy="2344149"/>
            </a:xfrm>
            <a:prstGeom prst="rect">
              <a:avLst/>
            </a:prstGeom>
            <a:solidFill>
              <a:srgbClr val="070B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D8CC165A-6E35-42B8-A5C9-BE57F99EB225}"/>
                </a:ext>
              </a:extLst>
            </p:cNvPr>
            <p:cNvGrpSpPr/>
            <p:nvPr/>
          </p:nvGrpSpPr>
          <p:grpSpPr>
            <a:xfrm>
              <a:off x="393559" y="3953719"/>
              <a:ext cx="3608265" cy="2330313"/>
              <a:chOff x="393559" y="3953719"/>
              <a:chExt cx="3608265" cy="2330313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4EA4699-24EA-47FD-AEF0-FD3DF14FA09B}"/>
                  </a:ext>
                </a:extLst>
              </p:cNvPr>
              <p:cNvGrpSpPr/>
              <p:nvPr/>
            </p:nvGrpSpPr>
            <p:grpSpPr>
              <a:xfrm>
                <a:off x="506971" y="3953719"/>
                <a:ext cx="3494853" cy="2330313"/>
                <a:chOff x="506971" y="3953719"/>
                <a:chExt cx="3494853" cy="2330313"/>
              </a:xfrm>
            </p:grpSpPr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99AF500B-82A7-4765-B14E-18FB993F2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741" y="3953719"/>
                  <a:ext cx="3107083" cy="2330313"/>
                </a:xfrm>
                <a:prstGeom prst="rect">
                  <a:avLst/>
                </a:prstGeom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782628D4-42AE-4E02-B6A7-20949BBEEE1B}"/>
                    </a:ext>
                  </a:extLst>
                </p:cNvPr>
                <p:cNvCxnSpPr/>
                <p:nvPr/>
              </p:nvCxnSpPr>
              <p:spPr>
                <a:xfrm flipH="1" flipV="1">
                  <a:off x="1193800" y="5080000"/>
                  <a:ext cx="1841500" cy="532615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4375B878-3C20-4479-A449-0C1ACECB8932}"/>
                    </a:ext>
                  </a:extLst>
                </p:cNvPr>
                <p:cNvCxnSpPr/>
                <p:nvPr/>
              </p:nvCxnSpPr>
              <p:spPr>
                <a:xfrm flipH="1" flipV="1">
                  <a:off x="638808" y="5080000"/>
                  <a:ext cx="503342" cy="2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BD1B12B5-4F76-4754-A108-B6364843E44F}"/>
                    </a:ext>
                  </a:extLst>
                </p:cNvPr>
                <p:cNvCxnSpPr/>
                <p:nvPr/>
              </p:nvCxnSpPr>
              <p:spPr>
                <a:xfrm flipH="1">
                  <a:off x="532655" y="5257800"/>
                  <a:ext cx="237465" cy="6350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5A242B99-BD9E-4C06-9CAC-844419254C5F}"/>
                    </a:ext>
                  </a:extLst>
                </p:cNvPr>
                <p:cNvCxnSpPr/>
                <p:nvPr/>
              </p:nvCxnSpPr>
              <p:spPr>
                <a:xfrm flipH="1">
                  <a:off x="532654" y="5348156"/>
                  <a:ext cx="237465" cy="6350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23EFFC58-89D9-49AE-8C1F-9BA72D6BEA2F}"/>
                    </a:ext>
                  </a:extLst>
                </p:cNvPr>
                <p:cNvCxnSpPr/>
                <p:nvPr/>
              </p:nvCxnSpPr>
              <p:spPr>
                <a:xfrm>
                  <a:off x="651386" y="5354506"/>
                  <a:ext cx="0" cy="227144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40E98456-A92D-4FE6-B82D-DDFAB31C75D7}"/>
                    </a:ext>
                  </a:extLst>
                </p:cNvPr>
                <p:cNvCxnSpPr/>
                <p:nvPr/>
              </p:nvCxnSpPr>
              <p:spPr>
                <a:xfrm flipH="1">
                  <a:off x="532654" y="5575300"/>
                  <a:ext cx="237465" cy="6350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D21E15BC-0D43-49D3-990E-EFE4C46C1061}"/>
                    </a:ext>
                  </a:extLst>
                </p:cNvPr>
                <p:cNvCxnSpPr/>
                <p:nvPr/>
              </p:nvCxnSpPr>
              <p:spPr>
                <a:xfrm flipH="1">
                  <a:off x="506971" y="5575300"/>
                  <a:ext cx="45477" cy="55916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42A7A3BF-D536-484F-A29E-E848146CE70C}"/>
                    </a:ext>
                  </a:extLst>
                </p:cNvPr>
                <p:cNvCxnSpPr/>
                <p:nvPr/>
              </p:nvCxnSpPr>
              <p:spPr>
                <a:xfrm flipH="1">
                  <a:off x="605909" y="5581650"/>
                  <a:ext cx="45477" cy="55916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18280D37-F99E-4A66-AF50-9C211E7026E5}"/>
                    </a:ext>
                  </a:extLst>
                </p:cNvPr>
                <p:cNvCxnSpPr/>
                <p:nvPr/>
              </p:nvCxnSpPr>
              <p:spPr>
                <a:xfrm flipH="1">
                  <a:off x="704847" y="5575300"/>
                  <a:ext cx="45477" cy="55916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00FEE636-5493-4F6A-AE63-F749A87CCBAE}"/>
                    </a:ext>
                  </a:extLst>
                </p:cNvPr>
                <p:cNvCxnSpPr/>
                <p:nvPr/>
              </p:nvCxnSpPr>
              <p:spPr>
                <a:xfrm>
                  <a:off x="651386" y="5080000"/>
                  <a:ext cx="0" cy="184150"/>
                </a:xfrm>
                <a:prstGeom prst="line">
                  <a:avLst/>
                </a:prstGeom>
                <a:ln w="38100">
                  <a:solidFill>
                    <a:srgbClr val="E2E29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22BE414-D159-446A-B10F-DA91A489D1BF}"/>
                  </a:ext>
                </a:extLst>
              </p:cNvPr>
              <p:cNvSpPr txBox="1"/>
              <p:nvPr/>
            </p:nvSpPr>
            <p:spPr>
              <a:xfrm>
                <a:off x="393559" y="4690329"/>
                <a:ext cx="51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chemeClr val="bg1"/>
                    </a:solidFill>
                  </a:rPr>
                  <a:t>C</a:t>
                </a:r>
                <a:r>
                  <a:rPr lang="fr-FR" baseline="-25000" dirty="0" err="1">
                    <a:solidFill>
                      <a:schemeClr val="bg1"/>
                    </a:solidFill>
                  </a:rPr>
                  <a:t>det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87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26762E17-4220-48AC-8880-9BA9EFEA3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1248"/>
          <a:stretch/>
        </p:blipFill>
        <p:spPr>
          <a:xfrm>
            <a:off x="468306" y="1209691"/>
            <a:ext cx="3887794" cy="237800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F161F05-54B7-4D87-B7FF-32708B738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037"/>
          <a:stretch/>
        </p:blipFill>
        <p:spPr>
          <a:xfrm>
            <a:off x="4356100" y="1153986"/>
            <a:ext cx="3991510" cy="2433713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C23B6F2-D3ED-42C7-8ACE-E93910DBC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29" y="3587699"/>
            <a:ext cx="4442223" cy="237227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FB77D2F-5346-45F4-AE1D-9B5CA0528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6" y="3649406"/>
            <a:ext cx="4442223" cy="2372271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82217504-2479-4E67-9FE6-5750603BD406}"/>
              </a:ext>
            </a:extLst>
          </p:cNvPr>
          <p:cNvSpPr txBox="1"/>
          <p:nvPr/>
        </p:nvSpPr>
        <p:spPr>
          <a:xfrm>
            <a:off x="8189465" y="1447512"/>
            <a:ext cx="3782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 err="1"/>
              <a:t>Linearity</a:t>
            </a:r>
            <a:endParaRPr lang="fr-FR" dirty="0"/>
          </a:p>
          <a:p>
            <a:pPr marL="742950" lvl="1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2.6 % [For all range high gain]</a:t>
            </a:r>
          </a:p>
          <a:p>
            <a:pPr marL="742950" lvl="1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0.24 % [For 0-110 </a:t>
            </a:r>
            <a:r>
              <a:rPr lang="fr-FR" dirty="0" err="1"/>
              <a:t>keV</a:t>
            </a:r>
            <a:r>
              <a:rPr lang="fr-FR" dirty="0"/>
              <a:t> range high gain]</a:t>
            </a:r>
          </a:p>
        </p:txBody>
      </p:sp>
    </p:spTree>
    <p:extLst>
      <p:ext uri="{BB962C8B-B14F-4D97-AF65-F5344CB8AC3E}">
        <p14:creationId xmlns:p14="http://schemas.microsoft.com/office/powerpoint/2010/main" val="3809131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C210CF-D63C-41A3-AD28-EA9AE4605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54" y="1548720"/>
            <a:ext cx="7889946" cy="42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6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5FC91F-F6D6-4D95-BE71-51E0C25AE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96" y="2026826"/>
            <a:ext cx="8197067" cy="40515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D24C89-7AEF-4499-A691-BD7FF74BA42C}"/>
              </a:ext>
            </a:extLst>
          </p:cNvPr>
          <p:cNvSpPr txBox="1"/>
          <p:nvPr/>
        </p:nvSpPr>
        <p:spPr>
          <a:xfrm>
            <a:off x="9773320" y="3121926"/>
            <a:ext cx="2418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Minimum </a:t>
            </a:r>
            <a:r>
              <a:rPr lang="fr-FR" dirty="0" err="1"/>
              <a:t>threshold</a:t>
            </a:r>
            <a:r>
              <a:rPr lang="fr-FR" dirty="0"/>
              <a:t>:</a:t>
            </a:r>
          </a:p>
          <a:p>
            <a:pPr marL="742950" lvl="1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1.5 </a:t>
            </a:r>
            <a:r>
              <a:rPr lang="fr-FR" dirty="0" err="1"/>
              <a:t>keV</a:t>
            </a:r>
            <a:r>
              <a:rPr lang="fr-FR" dirty="0"/>
              <a:t> </a:t>
            </a:r>
          </a:p>
          <a:p>
            <a:pPr marL="742950" lvl="1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Noise contribution</a:t>
            </a:r>
          </a:p>
          <a:p>
            <a:pPr>
              <a:buClr>
                <a:srgbClr val="F5A878"/>
              </a:buClr>
            </a:pP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Discriminator</a:t>
            </a:r>
            <a:r>
              <a:rPr lang="fr-FR" dirty="0"/>
              <a:t>: </a:t>
            </a:r>
          </a:p>
          <a:p>
            <a:pPr marL="742950" lvl="1" indent="-285750">
              <a:buClr>
                <a:srgbClr val="F5A878"/>
              </a:buClr>
              <a:buFont typeface="Wingdings" panose="05000000000000000000" pitchFamily="2" charset="2"/>
              <a:buChar char="§"/>
            </a:pPr>
            <a:r>
              <a:rPr lang="fr-FR" dirty="0"/>
              <a:t>&lt; 30 </a:t>
            </a:r>
            <a:r>
              <a:rPr lang="fr-FR" dirty="0" err="1"/>
              <a:t>el.rms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704ECB2-FC5E-4CE9-81C6-9E8B61BB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70" y="1077094"/>
            <a:ext cx="10515600" cy="4351338"/>
          </a:xfrm>
        </p:spPr>
        <p:txBody>
          <a:bodyPr/>
          <a:lstStyle/>
          <a:p>
            <a:r>
              <a:rPr lang="fr-FR" dirty="0" err="1"/>
              <a:t>Discriminator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053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98D8376-B95D-47E0-BFFD-799976A6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364463"/>
            <a:ext cx="10515600" cy="4351338"/>
          </a:xfrm>
        </p:spPr>
        <p:txBody>
          <a:bodyPr/>
          <a:lstStyle/>
          <a:p>
            <a:r>
              <a:rPr lang="fr-FR" dirty="0"/>
              <a:t>Noise Distribution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619B3ED-2CCA-42C0-A3DB-8A73B22A9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35" y="1959220"/>
            <a:ext cx="8427530" cy="41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41F86F9-2B57-4747-BBEA-3F8403F44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29" y="4002468"/>
            <a:ext cx="2314575" cy="555625"/>
          </a:xfrm>
        </p:spPr>
        <p:txBody>
          <a:bodyPr/>
          <a:lstStyle/>
          <a:p>
            <a:r>
              <a:rPr lang="fr-FR" dirty="0" err="1"/>
              <a:t>Filter</a:t>
            </a:r>
            <a:r>
              <a:rPr lang="fr-FR" dirty="0"/>
              <a:t>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F049DFC-146E-408D-BC45-9D2E2A99E651}"/>
                  </a:ext>
                </a:extLst>
              </p:cNvPr>
              <p:cNvSpPr txBox="1"/>
              <p:nvPr/>
            </p:nvSpPr>
            <p:spPr>
              <a:xfrm>
                <a:off x="6042688" y="2511917"/>
                <a:ext cx="6149312" cy="8229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𝑃𝑍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𝑇𝑤𝑜𝑆𝑡𝑎𝑔𝑒𝑠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F049DFC-146E-408D-BC45-9D2E2A99E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688" y="2511917"/>
                <a:ext cx="6149312" cy="8229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214690-190F-44DC-B7B3-65B76977D447}"/>
                  </a:ext>
                </a:extLst>
              </p:cNvPr>
              <p:cNvSpPr/>
              <p:nvPr/>
            </p:nvSpPr>
            <p:spPr>
              <a:xfrm>
                <a:off x="4729206" y="1509090"/>
                <a:ext cx="1045479" cy="325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214690-190F-44DC-B7B3-65B76977D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6" y="1509090"/>
                <a:ext cx="1045479" cy="325025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B3B8D8-237B-416D-A5B6-D3DFAE2E58E1}"/>
                  </a:ext>
                </a:extLst>
              </p:cNvPr>
              <p:cNvSpPr/>
              <p:nvPr/>
            </p:nvSpPr>
            <p:spPr>
              <a:xfrm>
                <a:off x="4767774" y="2400072"/>
                <a:ext cx="840743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B3B8D8-237B-416D-A5B6-D3DFAE2E5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74" y="2400072"/>
                <a:ext cx="840743" cy="495649"/>
              </a:xfrm>
              <a:prstGeom prst="rect">
                <a:avLst/>
              </a:prstGeom>
              <a:blipFill>
                <a:blip r:embed="rId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0644B5-3D8B-4AFC-9B84-20B7E236851F}"/>
                  </a:ext>
                </a:extLst>
              </p:cNvPr>
              <p:cNvSpPr/>
              <p:nvPr/>
            </p:nvSpPr>
            <p:spPr>
              <a:xfrm>
                <a:off x="6183657" y="1130953"/>
                <a:ext cx="1264256" cy="534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0644B5-3D8B-4AFC-9B84-20B7E2368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657" y="1130953"/>
                <a:ext cx="1264256" cy="534826"/>
              </a:xfrm>
              <a:prstGeom prst="rect">
                <a:avLst/>
              </a:prstGeom>
              <a:blipFill>
                <a:blip r:embed="rId5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877624-ED81-46B3-8C95-66B58C7379EA}"/>
                  </a:ext>
                </a:extLst>
              </p:cNvPr>
              <p:cNvSpPr/>
              <p:nvPr/>
            </p:nvSpPr>
            <p:spPr>
              <a:xfrm>
                <a:off x="4729206" y="1770602"/>
                <a:ext cx="10178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877624-ED81-46B3-8C95-66B58C737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6" y="1770602"/>
                <a:ext cx="101784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9DA1598-156E-4B0F-A5A7-E3E84B9F6BDF}"/>
                  </a:ext>
                </a:extLst>
              </p:cNvPr>
              <p:cNvSpPr/>
              <p:nvPr/>
            </p:nvSpPr>
            <p:spPr>
              <a:xfrm>
                <a:off x="4729206" y="2061916"/>
                <a:ext cx="9178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=3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9DA1598-156E-4B0F-A5A7-E3E84B9F6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6" y="2061916"/>
                <a:ext cx="91788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9B1B29-8E47-4B24-BBED-B7D97F8FD0FB}"/>
                  </a:ext>
                </a:extLst>
              </p:cNvPr>
              <p:cNvSpPr txBox="1"/>
              <p:nvPr/>
            </p:nvSpPr>
            <p:spPr>
              <a:xfrm>
                <a:off x="4803886" y="1256327"/>
                <a:ext cx="115980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9B1B29-8E47-4B24-BBED-B7D97F8FD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886" y="1256327"/>
                <a:ext cx="1159805" cy="246221"/>
              </a:xfrm>
              <a:prstGeom prst="rect">
                <a:avLst/>
              </a:prstGeom>
              <a:blipFill>
                <a:blip r:embed="rId8"/>
                <a:stretch>
                  <a:fillRect l="-3158" r="-526" b="-1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493F96-E72B-4E98-8116-016D9EBA8D8C}"/>
                  </a:ext>
                </a:extLst>
              </p:cNvPr>
              <p:cNvSpPr txBox="1"/>
              <p:nvPr/>
            </p:nvSpPr>
            <p:spPr>
              <a:xfrm>
                <a:off x="410826" y="1413103"/>
                <a:ext cx="2396554" cy="784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𝐶𝑠𝑎</m:t>
                          </m:r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𝑜𝑢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𝐶𝑠𝑎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493F96-E72B-4E98-8116-016D9EBA8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26" y="1413103"/>
                <a:ext cx="2396554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145CF8A-3C28-4E99-A23B-64BBA9142C9F}"/>
                  </a:ext>
                </a:extLst>
              </p:cNvPr>
              <p:cNvSpPr txBox="1"/>
              <p:nvPr/>
            </p:nvSpPr>
            <p:spPr>
              <a:xfrm>
                <a:off x="371598" y="3275394"/>
                <a:ext cx="4807790" cy="672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𝑆𝑡𝑎𝑔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𝑜𝑢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𝑆𝑡𝑎𝑔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𝑜𝑢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𝑆𝑡𝑎𝑔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)(1+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145CF8A-3C28-4E99-A23B-64BBA9142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98" y="3275394"/>
                <a:ext cx="4807790" cy="6723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77A43EB-C271-4572-B91A-EA8079B8D905}"/>
                  </a:ext>
                </a:extLst>
              </p:cNvPr>
              <p:cNvSpPr txBox="1"/>
              <p:nvPr/>
            </p:nvSpPr>
            <p:spPr>
              <a:xfrm>
                <a:off x="367545" y="2340288"/>
                <a:ext cx="3783472" cy="797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𝑆𝑡𝑎𝑔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𝑜𝑢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𝑆𝑡𝑎𝑔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𝑜𝑢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𝐶𝑠𝑎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77A43EB-C271-4572-B91A-EA8079B8D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45" y="2340288"/>
                <a:ext cx="3783472" cy="7975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C7E69B6-1EC5-482B-9697-C9D09D5BADDF}"/>
              </a:ext>
            </a:extLst>
          </p:cNvPr>
          <p:cNvCxnSpPr/>
          <p:nvPr/>
        </p:nvCxnSpPr>
        <p:spPr>
          <a:xfrm flipH="1">
            <a:off x="9663422" y="2498058"/>
            <a:ext cx="95250" cy="202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52E33AC-B448-4716-84F6-54459038C8FE}"/>
              </a:ext>
            </a:extLst>
          </p:cNvPr>
          <p:cNvCxnSpPr/>
          <p:nvPr/>
        </p:nvCxnSpPr>
        <p:spPr>
          <a:xfrm flipH="1">
            <a:off x="9368960" y="2498058"/>
            <a:ext cx="95250" cy="202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383475A-6BB9-418C-B71B-8B582D93C37E}"/>
              </a:ext>
            </a:extLst>
          </p:cNvPr>
          <p:cNvCxnSpPr/>
          <p:nvPr/>
        </p:nvCxnSpPr>
        <p:spPr>
          <a:xfrm flipH="1">
            <a:off x="9196697" y="2721127"/>
            <a:ext cx="95250" cy="202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3A0A7E6-D37F-4FF5-85A3-8E5F683D4E21}"/>
              </a:ext>
            </a:extLst>
          </p:cNvPr>
          <p:cNvCxnSpPr/>
          <p:nvPr/>
        </p:nvCxnSpPr>
        <p:spPr>
          <a:xfrm flipH="1">
            <a:off x="7839174" y="2721126"/>
            <a:ext cx="95250" cy="202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13D254D-4B75-4ED9-B7D5-F40B257DF825}"/>
              </a:ext>
            </a:extLst>
          </p:cNvPr>
          <p:cNvCxnSpPr/>
          <p:nvPr/>
        </p:nvCxnSpPr>
        <p:spPr>
          <a:xfrm flipH="1">
            <a:off x="7610574" y="2973238"/>
            <a:ext cx="457200" cy="330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31C1F6F-DF0E-4601-9AA2-F8A0BEA39684}"/>
              </a:ext>
            </a:extLst>
          </p:cNvPr>
          <p:cNvCxnSpPr/>
          <p:nvPr/>
        </p:nvCxnSpPr>
        <p:spPr>
          <a:xfrm flipH="1">
            <a:off x="10480373" y="2537854"/>
            <a:ext cx="213975" cy="284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1468FEA-2F01-48E9-A459-D2AD5BC5A217}"/>
              </a:ext>
            </a:extLst>
          </p:cNvPr>
          <p:cNvCxnSpPr/>
          <p:nvPr/>
        </p:nvCxnSpPr>
        <p:spPr>
          <a:xfrm flipH="1">
            <a:off x="8852286" y="2923407"/>
            <a:ext cx="327298" cy="330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6BFD385-96C3-44A2-84FB-550D1A6874DD}"/>
              </a:ext>
            </a:extLst>
          </p:cNvPr>
          <p:cNvCxnSpPr/>
          <p:nvPr/>
        </p:nvCxnSpPr>
        <p:spPr>
          <a:xfrm flipH="1">
            <a:off x="11283467" y="2558133"/>
            <a:ext cx="348196" cy="284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F4C8F7D-E73E-4DE8-9A27-2093BDF793AA}"/>
              </a:ext>
            </a:extLst>
          </p:cNvPr>
          <p:cNvCxnSpPr/>
          <p:nvPr/>
        </p:nvCxnSpPr>
        <p:spPr>
          <a:xfrm>
            <a:off x="10883200" y="2997375"/>
            <a:ext cx="296947" cy="281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908DE63-C098-4919-86D3-50D0BB901517}"/>
                  </a:ext>
                </a:extLst>
              </p:cNvPr>
              <p:cNvSpPr txBox="1"/>
              <p:nvPr/>
            </p:nvSpPr>
            <p:spPr>
              <a:xfrm>
                <a:off x="6042688" y="1705231"/>
                <a:ext cx="2810449" cy="438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𝑃𝑍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𝑇𝑤𝑜𝑆𝑡𝑎𝑔𝑒𝑠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908DE63-C098-4919-86D3-50D0BB901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688" y="1705231"/>
                <a:ext cx="2810449" cy="438518"/>
              </a:xfrm>
              <a:prstGeom prst="rect">
                <a:avLst/>
              </a:prstGeom>
              <a:blipFill>
                <a:blip r:embed="rId12"/>
                <a:stretch>
                  <a:fillRect l="-1085" t="-1389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EA2625CF-772E-4391-9B2D-82EF73D78959}"/>
              </a:ext>
            </a:extLst>
          </p:cNvPr>
          <p:cNvSpPr txBox="1">
            <a:spLocks/>
          </p:cNvSpPr>
          <p:nvPr/>
        </p:nvSpPr>
        <p:spPr>
          <a:xfrm>
            <a:off x="273529" y="1090625"/>
            <a:ext cx="2314575" cy="555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Filter Function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859C74E-FBA1-48B2-8E35-BEDA653D79DE}"/>
                  </a:ext>
                </a:extLst>
              </p:cNvPr>
              <p:cNvSpPr txBox="1"/>
              <p:nvPr/>
            </p:nvSpPr>
            <p:spPr>
              <a:xfrm>
                <a:off x="133621" y="4869252"/>
                <a:ext cx="4758354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den>
                      </m:f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𝑁𝑞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𝑟𝑒𝑠𝑒𝑡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𝑟𝑒𝑠𝑒𝑡</m:t>
                          </m:r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859C74E-FBA1-48B2-8E35-BEDA653D7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1" y="4869252"/>
                <a:ext cx="4758354" cy="484043"/>
              </a:xfrm>
              <a:prstGeom prst="rect">
                <a:avLst/>
              </a:prstGeom>
              <a:blipFill>
                <a:blip r:embed="rId13"/>
                <a:stretch>
                  <a:fillRect l="-385" b="-75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ccolade ouvrante 34">
            <a:extLst>
              <a:ext uri="{FF2B5EF4-FFF2-40B4-BE49-F238E27FC236}">
                <a16:creationId xmlns:a16="http://schemas.microsoft.com/office/drawing/2014/main" id="{DC20A352-B440-48B8-8696-0F626947A748}"/>
              </a:ext>
            </a:extLst>
          </p:cNvPr>
          <p:cNvSpPr/>
          <p:nvPr/>
        </p:nvSpPr>
        <p:spPr>
          <a:xfrm rot="16200000">
            <a:off x="1163579" y="4943901"/>
            <a:ext cx="78063" cy="798190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C860C40D-2DFB-4C61-AC89-765AA0A6BDD4}"/>
              </a:ext>
            </a:extLst>
          </p:cNvPr>
          <p:cNvSpPr/>
          <p:nvPr/>
        </p:nvSpPr>
        <p:spPr>
          <a:xfrm rot="16200000">
            <a:off x="1933785" y="5226900"/>
            <a:ext cx="104402" cy="428453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ccolade ouvrante 36">
            <a:extLst>
              <a:ext uri="{FF2B5EF4-FFF2-40B4-BE49-F238E27FC236}">
                <a16:creationId xmlns:a16="http://schemas.microsoft.com/office/drawing/2014/main" id="{81B5DB30-E55E-409B-B8B2-E516061BA3B5}"/>
              </a:ext>
            </a:extLst>
          </p:cNvPr>
          <p:cNvSpPr/>
          <p:nvPr/>
        </p:nvSpPr>
        <p:spPr>
          <a:xfrm rot="16200000">
            <a:off x="2744748" y="5188584"/>
            <a:ext cx="83168" cy="460509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Accolade ouvrante 37">
            <a:extLst>
              <a:ext uri="{FF2B5EF4-FFF2-40B4-BE49-F238E27FC236}">
                <a16:creationId xmlns:a16="http://schemas.microsoft.com/office/drawing/2014/main" id="{150C96B0-EE3D-4B06-A845-1BEB9776DB6B}"/>
              </a:ext>
            </a:extLst>
          </p:cNvPr>
          <p:cNvSpPr/>
          <p:nvPr/>
        </p:nvSpPr>
        <p:spPr>
          <a:xfrm rot="16200000">
            <a:off x="4094883" y="4591831"/>
            <a:ext cx="74661" cy="1519525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EDB2FB2-D6DA-4584-9B00-9E8A3702A5CC}"/>
                  </a:ext>
                </a:extLst>
              </p:cNvPr>
              <p:cNvSpPr/>
              <p:nvPr/>
            </p:nvSpPr>
            <p:spPr>
              <a:xfrm>
                <a:off x="715202" y="5579241"/>
                <a:ext cx="967829" cy="325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EDB2FB2-D6DA-4584-9B00-9E8A3702A5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02" y="5579241"/>
                <a:ext cx="967829" cy="325025"/>
              </a:xfrm>
              <a:prstGeom prst="rect">
                <a:avLst/>
              </a:prstGeom>
              <a:blipFill>
                <a:blip r:embed="rId1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BDFC514-E0CF-4AFE-B433-F881AD8F21F6}"/>
                  </a:ext>
                </a:extLst>
              </p:cNvPr>
              <p:cNvSpPr/>
              <p:nvPr/>
            </p:nvSpPr>
            <p:spPr>
              <a:xfrm>
                <a:off x="1795805" y="5596489"/>
                <a:ext cx="40440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BDFC514-E0CF-4AFE-B433-F881AD8F2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805" y="5596489"/>
                <a:ext cx="40440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7D95214-738D-46FF-B5C6-082876E7EC53}"/>
                  </a:ext>
                </a:extLst>
              </p:cNvPr>
              <p:cNvSpPr/>
              <p:nvPr/>
            </p:nvSpPr>
            <p:spPr>
              <a:xfrm>
                <a:off x="3560357" y="5637999"/>
                <a:ext cx="11437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𝑡𝑟𝑎𝑛𝑠𝑖𝑠𝑡𝑜𝑟𝑠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7D95214-738D-46FF-B5C6-082876E7EC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57" y="5637999"/>
                <a:ext cx="1143711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8A26C6-2163-4C35-AE0B-FC33ADDA4435}"/>
                  </a:ext>
                </a:extLst>
              </p:cNvPr>
              <p:cNvSpPr/>
              <p:nvPr/>
            </p:nvSpPr>
            <p:spPr>
              <a:xfrm>
                <a:off x="2374101" y="5644416"/>
                <a:ext cx="9983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8A26C6-2163-4C35-AE0B-FC33ADDA4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101" y="5644416"/>
                <a:ext cx="998350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558B758-5BF7-47A3-A65B-741DBC99BA05}"/>
                  </a:ext>
                </a:extLst>
              </p:cNvPr>
              <p:cNvSpPr txBox="1"/>
              <p:nvPr/>
            </p:nvSpPr>
            <p:spPr>
              <a:xfrm>
                <a:off x="4998305" y="4860585"/>
                <a:ext cx="7193695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den>
                      </m:f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𝐺𝑎𝑖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𝑃𝑍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𝑁𝑞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𝐺𝑎𝑖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𝑟𝑒𝑠𝑒𝑡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𝑟𝑒𝑠𝑒𝑡</m:t>
                          </m:r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558B758-5BF7-47A3-A65B-741DBC99B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305" y="4860585"/>
                <a:ext cx="7193695" cy="484043"/>
              </a:xfrm>
              <a:prstGeom prst="rect">
                <a:avLst/>
              </a:prstGeom>
              <a:blipFill>
                <a:blip r:embed="rId18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64D6D019-4310-4FF6-A72B-5EB057A5D2EC}"/>
              </a:ext>
            </a:extLst>
          </p:cNvPr>
          <p:cNvSpPr/>
          <p:nvPr/>
        </p:nvSpPr>
        <p:spPr>
          <a:xfrm rot="16200000">
            <a:off x="6142614" y="5017241"/>
            <a:ext cx="45719" cy="601832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9A216240-6871-4F61-91E8-756C60067A15}"/>
              </a:ext>
            </a:extLst>
          </p:cNvPr>
          <p:cNvSpPr/>
          <p:nvPr/>
        </p:nvSpPr>
        <p:spPr>
          <a:xfrm rot="16200000">
            <a:off x="7315114" y="4927170"/>
            <a:ext cx="124740" cy="1007575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3B372D2B-DCB4-43F0-A543-8DCE5C80300B}"/>
              </a:ext>
            </a:extLst>
          </p:cNvPr>
          <p:cNvSpPr/>
          <p:nvPr/>
        </p:nvSpPr>
        <p:spPr>
          <a:xfrm rot="16200000">
            <a:off x="8484074" y="5058656"/>
            <a:ext cx="196190" cy="690067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5D95300-8EC5-48B8-9A02-EEDC88B62219}"/>
                  </a:ext>
                </a:extLst>
              </p:cNvPr>
              <p:cNvSpPr/>
              <p:nvPr/>
            </p:nvSpPr>
            <p:spPr>
              <a:xfrm>
                <a:off x="5681558" y="5525058"/>
                <a:ext cx="967829" cy="325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5D95300-8EC5-48B8-9A02-EEDC88B62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558" y="5525058"/>
                <a:ext cx="967829" cy="325025"/>
              </a:xfrm>
              <a:prstGeom prst="rect">
                <a:avLst/>
              </a:prstGeom>
              <a:blipFill>
                <a:blip r:embed="rId1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5C6662-329A-41B1-9DD7-FC2286F7572E}"/>
                  </a:ext>
                </a:extLst>
              </p:cNvPr>
              <p:cNvSpPr/>
              <p:nvPr/>
            </p:nvSpPr>
            <p:spPr>
              <a:xfrm>
                <a:off x="6927929" y="5665591"/>
                <a:ext cx="9761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5C6662-329A-41B1-9DD7-FC2286F757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929" y="5665591"/>
                <a:ext cx="976101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F4319B-985D-4130-B9CE-AA816497550A}"/>
                  </a:ext>
                </a:extLst>
              </p:cNvPr>
              <p:cNvSpPr/>
              <p:nvPr/>
            </p:nvSpPr>
            <p:spPr>
              <a:xfrm>
                <a:off x="8376807" y="5635469"/>
                <a:ext cx="40440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F4319B-985D-4130-B9CE-AA8164975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807" y="5635469"/>
                <a:ext cx="40440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colade ouvrante 49">
            <a:extLst>
              <a:ext uri="{FF2B5EF4-FFF2-40B4-BE49-F238E27FC236}">
                <a16:creationId xmlns:a16="http://schemas.microsoft.com/office/drawing/2014/main" id="{B8929968-05F8-4FE2-8BE5-141F35C33133}"/>
              </a:ext>
            </a:extLst>
          </p:cNvPr>
          <p:cNvSpPr/>
          <p:nvPr/>
        </p:nvSpPr>
        <p:spPr>
          <a:xfrm rot="16200000">
            <a:off x="9438333" y="5115389"/>
            <a:ext cx="196190" cy="690067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73E3369-E6F1-4584-8DD5-AB68F9C820B0}"/>
                  </a:ext>
                </a:extLst>
              </p:cNvPr>
              <p:cNvSpPr/>
              <p:nvPr/>
            </p:nvSpPr>
            <p:spPr>
              <a:xfrm>
                <a:off x="9065935" y="5678291"/>
                <a:ext cx="9983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73E3369-E6F1-4584-8DD5-AB68F9C82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935" y="5678291"/>
                <a:ext cx="998350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A215F76-F9C7-49AD-9EAD-7F5DC7622EFE}"/>
                  </a:ext>
                </a:extLst>
              </p:cNvPr>
              <p:cNvSpPr/>
              <p:nvPr/>
            </p:nvSpPr>
            <p:spPr>
              <a:xfrm>
                <a:off x="10608291" y="5644416"/>
                <a:ext cx="11437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𝑡𝑟𝑎𝑛𝑠𝑖𝑠𝑡𝑜𝑟𝑠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A215F76-F9C7-49AD-9EAD-7F5DC7622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8291" y="5644416"/>
                <a:ext cx="1143711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ccolade ouvrante 52">
            <a:extLst>
              <a:ext uri="{FF2B5EF4-FFF2-40B4-BE49-F238E27FC236}">
                <a16:creationId xmlns:a16="http://schemas.microsoft.com/office/drawing/2014/main" id="{964CBF0B-1226-4D6A-9276-4DE823B612C3}"/>
              </a:ext>
            </a:extLst>
          </p:cNvPr>
          <p:cNvSpPr/>
          <p:nvPr/>
        </p:nvSpPr>
        <p:spPr>
          <a:xfrm rot="16200000">
            <a:off x="11011097" y="4475837"/>
            <a:ext cx="187509" cy="1939021"/>
          </a:xfrm>
          <a:prstGeom prst="leftBrace">
            <a:avLst>
              <a:gd name="adj1" fmla="val 116295"/>
              <a:gd name="adj2" fmla="val 483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307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0CA68-5EB4-4D3A-B009-37EFC82C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152170-FEC9-44E4-9121-317B230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4CB4B-C4DA-4E5D-BA55-A4A1AB3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246ED6B-815C-49E0-B1E4-27B3C88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</a:t>
            </a:r>
            <a:r>
              <a:rPr lang="fr-FR" dirty="0"/>
              <a:t> D2R2</a:t>
            </a:r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6A320C7B-29EF-4495-9D19-036135492E6D}"/>
              </a:ext>
            </a:extLst>
          </p:cNvPr>
          <p:cNvSpPr txBox="1">
            <a:spLocks/>
          </p:cNvSpPr>
          <p:nvPr/>
        </p:nvSpPr>
        <p:spPr>
          <a:xfrm>
            <a:off x="375109" y="1350293"/>
            <a:ext cx="2612136" cy="1304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 err="1"/>
              <a:t>Why</a:t>
            </a:r>
            <a:r>
              <a:rPr lang="fr-FR" dirty="0"/>
              <a:t>?: </a:t>
            </a:r>
          </a:p>
          <a:p>
            <a:pPr marL="0" indent="0">
              <a:buNone/>
            </a:pPr>
            <a:r>
              <a:rPr lang="fr-FR" dirty="0" err="1"/>
              <a:t>Parallel</a:t>
            </a:r>
            <a:r>
              <a:rPr lang="fr-FR" dirty="0"/>
              <a:t> noise:  </a:t>
            </a:r>
          </a:p>
        </p:txBody>
      </p: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0FB128A6-2582-47F7-A49D-F2B110B78AB5}"/>
              </a:ext>
            </a:extLst>
          </p:cNvPr>
          <p:cNvSpPr txBox="1">
            <a:spLocks/>
          </p:cNvSpPr>
          <p:nvPr/>
        </p:nvSpPr>
        <p:spPr>
          <a:xfrm>
            <a:off x="375109" y="1747569"/>
            <a:ext cx="2453640" cy="55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CB0A7EB-18CC-47AF-8AED-FC99039D048D}"/>
                  </a:ext>
                </a:extLst>
              </p:cNvPr>
              <p:cNvSpPr txBox="1"/>
              <p:nvPr/>
            </p:nvSpPr>
            <p:spPr>
              <a:xfrm>
                <a:off x="0" y="2490228"/>
                <a:ext cx="3517951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𝐸𝑁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𝑝𝑎𝑟𝑎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𝑙𝑒𝑎𝑘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𝑘𝑇𝑔𝑚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CB0A7EB-18CC-47AF-8AED-FC99039D0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0228"/>
                <a:ext cx="3517951" cy="303929"/>
              </a:xfrm>
              <a:prstGeom prst="rect">
                <a:avLst/>
              </a:prstGeom>
              <a:blipFill>
                <a:blip r:embed="rId2"/>
                <a:stretch>
                  <a:fillRect l="-1040" r="-520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186270D-DB44-499D-B95B-F72A6F56D240}"/>
                  </a:ext>
                </a:extLst>
              </p:cNvPr>
              <p:cNvSpPr/>
              <p:nvPr/>
            </p:nvSpPr>
            <p:spPr>
              <a:xfrm>
                <a:off x="500331" y="2845681"/>
                <a:ext cx="170386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𝑊𝐼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𝑙𝑒𝑎𝑘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𝑛𝑘𝑇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186270D-DB44-499D-B95B-F72A6F56D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31" y="2845681"/>
                <a:ext cx="1703863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210F41-A7FE-450A-AA42-20831FA341C5}"/>
                  </a:ext>
                </a:extLst>
              </p:cNvPr>
              <p:cNvSpPr/>
              <p:nvPr/>
            </p:nvSpPr>
            <p:spPr>
              <a:xfrm>
                <a:off x="509994" y="3508074"/>
                <a:ext cx="236122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𝑆𝐼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𝑙𝑒𝑎𝑘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210F41-A7FE-450A-AA42-20831FA34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94" y="3508074"/>
                <a:ext cx="236122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Espace réservé du contenu 2">
            <a:extLst>
              <a:ext uri="{FF2B5EF4-FFF2-40B4-BE49-F238E27FC236}">
                <a16:creationId xmlns:a16="http://schemas.microsoft.com/office/drawing/2014/main" id="{54506A79-1D9F-4A8A-A8CA-103ABBF1A49E}"/>
              </a:ext>
            </a:extLst>
          </p:cNvPr>
          <p:cNvSpPr txBox="1">
            <a:spLocks/>
          </p:cNvSpPr>
          <p:nvPr/>
        </p:nvSpPr>
        <p:spPr>
          <a:xfrm>
            <a:off x="54974" y="2985001"/>
            <a:ext cx="850392" cy="52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WI: </a:t>
            </a:r>
          </a:p>
        </p:txBody>
      </p:sp>
      <p:sp>
        <p:nvSpPr>
          <p:cNvPr id="60" name="Espace réservé du contenu 2">
            <a:extLst>
              <a:ext uri="{FF2B5EF4-FFF2-40B4-BE49-F238E27FC236}">
                <a16:creationId xmlns:a16="http://schemas.microsoft.com/office/drawing/2014/main" id="{5A4E474B-6BA8-4378-B7B3-4AE12E83947B}"/>
              </a:ext>
            </a:extLst>
          </p:cNvPr>
          <p:cNvSpPr txBox="1">
            <a:spLocks/>
          </p:cNvSpPr>
          <p:nvPr/>
        </p:nvSpPr>
        <p:spPr>
          <a:xfrm>
            <a:off x="54974" y="3807872"/>
            <a:ext cx="850392" cy="52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SI: </a:t>
            </a:r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B3AF0AED-8928-4786-ADC5-755E474D9F96}"/>
              </a:ext>
            </a:extLst>
          </p:cNvPr>
          <p:cNvSpPr txBox="1">
            <a:spLocks/>
          </p:cNvSpPr>
          <p:nvPr/>
        </p:nvSpPr>
        <p:spPr>
          <a:xfrm>
            <a:off x="3530288" y="1350293"/>
            <a:ext cx="2612136" cy="1304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How?:</a:t>
            </a:r>
          </a:p>
          <a:p>
            <a:pPr marL="0" indent="0">
              <a:buNone/>
            </a:pP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22589EE-2FC0-4D3A-80D3-E787AFE48F6D}"/>
                  </a:ext>
                </a:extLst>
              </p:cNvPr>
              <p:cNvSpPr txBox="1"/>
              <p:nvPr/>
            </p:nvSpPr>
            <p:spPr>
              <a:xfrm>
                <a:off x="4101447" y="2226590"/>
                <a:ext cx="2328138" cy="484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22589EE-2FC0-4D3A-80D3-E787AFE4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447" y="2226590"/>
                <a:ext cx="2328138" cy="484876"/>
              </a:xfrm>
              <a:prstGeom prst="rect">
                <a:avLst/>
              </a:prstGeom>
              <a:blipFill>
                <a:blip r:embed="rId5"/>
                <a:stretch>
                  <a:fillRect l="-2094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AFEEF0C-E135-45FB-9FD3-52F938999AD7}"/>
                  </a:ext>
                </a:extLst>
              </p:cNvPr>
              <p:cNvSpPr txBox="1"/>
              <p:nvPr/>
            </p:nvSpPr>
            <p:spPr>
              <a:xfrm>
                <a:off x="5765147" y="2950206"/>
                <a:ext cx="1480084" cy="58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AFEEF0C-E135-45FB-9FD3-52F93899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147" y="2950206"/>
                <a:ext cx="1480084" cy="580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36D43D55-7879-43C1-BC1B-AE04573A824A}"/>
              </a:ext>
            </a:extLst>
          </p:cNvPr>
          <p:cNvSpPr/>
          <p:nvPr/>
        </p:nvSpPr>
        <p:spPr>
          <a:xfrm>
            <a:off x="4398611" y="3086223"/>
            <a:ext cx="105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Stability</a:t>
            </a:r>
            <a:r>
              <a:rPr lang="fr-FR" dirty="0"/>
              <a:t>: </a:t>
            </a: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2A66A62B-45C2-4B48-B0E9-E18458A6E24F}"/>
              </a:ext>
            </a:extLst>
          </p:cNvPr>
          <p:cNvSpPr txBox="1">
            <a:spLocks/>
          </p:cNvSpPr>
          <p:nvPr/>
        </p:nvSpPr>
        <p:spPr>
          <a:xfrm>
            <a:off x="7848796" y="1350293"/>
            <a:ext cx="2612136" cy="1304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9763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How?:</a:t>
            </a:r>
          </a:p>
          <a:p>
            <a:pPr marL="0" indent="0">
              <a:buNone/>
            </a:pPr>
            <a:r>
              <a:rPr lang="fr-FR" dirty="0"/>
              <a:t>3rd </a:t>
            </a:r>
            <a:r>
              <a:rPr lang="fr-FR" dirty="0" err="1"/>
              <a:t>Order</a:t>
            </a:r>
            <a:r>
              <a:rPr lang="fr-FR" dirty="0"/>
              <a:t> system: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B966905D-8904-4916-AEB7-5BB9C922766A}"/>
                  </a:ext>
                </a:extLst>
              </p:cNvPr>
              <p:cNvSpPr txBox="1"/>
              <p:nvPr/>
            </p:nvSpPr>
            <p:spPr>
              <a:xfrm>
                <a:off x="7398072" y="2245099"/>
                <a:ext cx="4742645" cy="668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B966905D-8904-4916-AEB7-5BB9C9227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072" y="2245099"/>
                <a:ext cx="4742645" cy="6681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37362234-2D71-4829-A76E-7AFCF7C9D1FD}"/>
              </a:ext>
            </a:extLst>
          </p:cNvPr>
          <p:cNvSpPr/>
          <p:nvPr/>
        </p:nvSpPr>
        <p:spPr>
          <a:xfrm>
            <a:off x="8717119" y="3086223"/>
            <a:ext cx="105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Stability</a:t>
            </a:r>
            <a:r>
              <a:rPr lang="fr-FR" dirty="0"/>
              <a:t>: 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D51B39AA-B257-49A4-B81F-6C7275BD0C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49" y="3672837"/>
            <a:ext cx="3901180" cy="1928239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4967447-FEAF-430C-96B0-2B440C59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44" y="3672837"/>
            <a:ext cx="3940693" cy="19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66EEB25-9B8E-4C6A-8FCD-CE98309C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75" t="19535" r="9463" b="14976"/>
          <a:stretch/>
        </p:blipFill>
        <p:spPr bwMode="auto">
          <a:xfrm>
            <a:off x="640148" y="1772049"/>
            <a:ext cx="2541073" cy="212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E607536-8312-4DEC-A11D-DCD10D202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623" y="4385283"/>
            <a:ext cx="3888443" cy="201179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Solar orbiter</a:t>
            </a:r>
            <a:r>
              <a:rPr lang="fr-FR" sz="1600" dirty="0"/>
              <a:t>: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Fourier-</a:t>
            </a:r>
            <a:r>
              <a:rPr lang="fr-FR" sz="1600" dirty="0" err="1"/>
              <a:t>transform</a:t>
            </a:r>
            <a:r>
              <a:rPr lang="fr-FR" sz="1600" dirty="0"/>
              <a:t> </a:t>
            </a:r>
            <a:r>
              <a:rPr lang="fr-FR" sz="1600" dirty="0" err="1"/>
              <a:t>imaging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Stackup</a:t>
            </a:r>
            <a:r>
              <a:rPr lang="fr-FR" sz="1600" dirty="0"/>
              <a:t> of </a:t>
            </a:r>
            <a:r>
              <a:rPr lang="fr-FR" sz="1600" dirty="0" err="1"/>
              <a:t>CdTe</a:t>
            </a:r>
            <a:r>
              <a:rPr lang="fr-FR" sz="1600" dirty="0"/>
              <a:t> – ASIC – Supplies</a:t>
            </a:r>
          </a:p>
          <a:p>
            <a:pPr lvl="1" indent="0">
              <a:buNone/>
            </a:pPr>
            <a:r>
              <a:rPr lang="fr-FR" sz="1600" dirty="0"/>
              <a:t>12 Pixels per modules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30 modules – </a:t>
            </a:r>
            <a:r>
              <a:rPr lang="fr-FR" sz="1600" dirty="0" err="1"/>
              <a:t>Caliste</a:t>
            </a:r>
            <a:r>
              <a:rPr lang="fr-FR" sz="1600" dirty="0"/>
              <a:t>-SO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IDEF-X HD </a:t>
            </a:r>
            <a:r>
              <a:rPr lang="fr-FR" sz="1600" dirty="0" err="1"/>
              <a:t>ASICs</a:t>
            </a:r>
            <a:r>
              <a:rPr lang="fr-FR" sz="1600" dirty="0"/>
              <a:t> (one per module)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2DE6BCF-9EE8-4A14-B174-98663EB3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astrophysic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Solar </a:t>
            </a:r>
            <a:r>
              <a:rPr lang="fr-FR" dirty="0" err="1"/>
              <a:t>physics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BAD99529-DCCB-44A1-B874-DF4BF2062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07FF8C6-20F6-4AF7-8EF6-8E5B03BE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Front-end ASICs for high resolution imaging spectroscopy in space</a:t>
            </a:r>
            <a:endParaRPr lang="fr-FR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EAA06B46-A8D9-40CD-A268-ED75B12DE653}"/>
              </a:ext>
            </a:extLst>
          </p:cNvPr>
          <p:cNvSpPr txBox="1">
            <a:spLocks/>
          </p:cNvSpPr>
          <p:nvPr/>
        </p:nvSpPr>
        <p:spPr>
          <a:xfrm>
            <a:off x="3272910" y="1828559"/>
            <a:ext cx="3294136" cy="20117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Study</a:t>
            </a:r>
            <a:r>
              <a:rPr lang="fr-FR" sz="1600" dirty="0"/>
              <a:t> the </a:t>
            </a:r>
            <a:r>
              <a:rPr lang="fr-FR" sz="1600" dirty="0" err="1"/>
              <a:t>electron</a:t>
            </a:r>
            <a:r>
              <a:rPr lang="fr-FR" sz="1600" dirty="0"/>
              <a:t> </a:t>
            </a:r>
            <a:r>
              <a:rPr lang="fr-FR" sz="1600" dirty="0" err="1"/>
              <a:t>acceleration</a:t>
            </a:r>
            <a:r>
              <a:rPr lang="fr-FR" sz="1600" dirty="0"/>
              <a:t> in coronal </a:t>
            </a:r>
            <a:r>
              <a:rPr lang="fr-FR" sz="1600" dirty="0" err="1"/>
              <a:t>emission</a:t>
            </a:r>
            <a:r>
              <a:rPr lang="fr-FR" sz="1600" dirty="0"/>
              <a:t> (Solar Orbiter)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Measure</a:t>
            </a:r>
            <a:r>
              <a:rPr lang="fr-FR" sz="1600" dirty="0"/>
              <a:t> the </a:t>
            </a:r>
            <a:r>
              <a:rPr lang="fr-FR" sz="1600" dirty="0" err="1"/>
              <a:t>electron</a:t>
            </a:r>
            <a:r>
              <a:rPr lang="fr-FR" sz="1600" dirty="0"/>
              <a:t> distribution and polarisation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Flux and transient </a:t>
            </a:r>
            <a:r>
              <a:rPr lang="fr-FR" sz="1600" dirty="0" err="1"/>
              <a:t>phenomena</a:t>
            </a:r>
            <a:r>
              <a:rPr lang="fr-FR" sz="1600" dirty="0"/>
              <a:t> </a:t>
            </a:r>
            <a:r>
              <a:rPr lang="fr-FR" sz="1600" dirty="0" err="1"/>
              <a:t>measurements</a:t>
            </a:r>
            <a:endParaRPr lang="fr-FR" sz="1600" dirty="0"/>
          </a:p>
        </p:txBody>
      </p:sp>
      <p:pic>
        <p:nvPicPr>
          <p:cNvPr id="1026" name="Picture 2" descr="PADRE cubesat awaiting thermal testing in a cleanroom at UC Berkeley Space Sciences Laboratory. (Credit: Alan Toth)">
            <a:extLst>
              <a:ext uri="{FF2B5EF4-FFF2-40B4-BE49-F238E27FC236}">
                <a16:creationId xmlns:a16="http://schemas.microsoft.com/office/drawing/2014/main" id="{3F601A41-B2C3-4C35-BE1F-5678637C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11" y="1185863"/>
            <a:ext cx="1855258" cy="18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E8831867-5507-48FF-BADA-3BE1875358F4}"/>
              </a:ext>
            </a:extLst>
          </p:cNvPr>
          <p:cNvSpPr txBox="1">
            <a:spLocks/>
          </p:cNvSpPr>
          <p:nvPr/>
        </p:nvSpPr>
        <p:spPr>
          <a:xfrm>
            <a:off x="731837" y="1329396"/>
            <a:ext cx="3294136" cy="20117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r-FR" u="sng" dirty="0"/>
              <a:t>Science Case: </a:t>
            </a:r>
          </a:p>
        </p:txBody>
      </p: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413415B8-79F6-40C7-AFF5-DDA841D54241}"/>
              </a:ext>
            </a:extLst>
          </p:cNvPr>
          <p:cNvSpPr txBox="1">
            <a:spLocks/>
          </p:cNvSpPr>
          <p:nvPr/>
        </p:nvSpPr>
        <p:spPr>
          <a:xfrm>
            <a:off x="731837" y="4158378"/>
            <a:ext cx="3294136" cy="4559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fr-FR" u="sng" dirty="0" err="1"/>
              <a:t>Space</a:t>
            </a:r>
            <a:r>
              <a:rPr lang="fr-FR" u="sng" dirty="0"/>
              <a:t> missions (on-flight): </a:t>
            </a:r>
          </a:p>
        </p:txBody>
      </p:sp>
      <p:sp>
        <p:nvSpPr>
          <p:cNvPr id="21" name="Espace réservé du contenu 6">
            <a:extLst>
              <a:ext uri="{FF2B5EF4-FFF2-40B4-BE49-F238E27FC236}">
                <a16:creationId xmlns:a16="http://schemas.microsoft.com/office/drawing/2014/main" id="{8B681280-92D0-4F3B-8FC2-587348D374E6}"/>
              </a:ext>
            </a:extLst>
          </p:cNvPr>
          <p:cNvSpPr txBox="1">
            <a:spLocks/>
          </p:cNvSpPr>
          <p:nvPr/>
        </p:nvSpPr>
        <p:spPr>
          <a:xfrm>
            <a:off x="8742109" y="1136231"/>
            <a:ext cx="4034996" cy="16484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Padre</a:t>
            </a:r>
            <a:r>
              <a:rPr lang="fr-FR" sz="1600" dirty="0"/>
              <a:t>: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Direct </a:t>
            </a:r>
            <a:r>
              <a:rPr lang="fr-FR" sz="1600" dirty="0" err="1"/>
              <a:t>measurement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4 modules – </a:t>
            </a:r>
            <a:r>
              <a:rPr lang="fr-FR" sz="1600" dirty="0" err="1"/>
              <a:t>Caliste</a:t>
            </a:r>
            <a:r>
              <a:rPr lang="fr-FR" sz="1600" dirty="0"/>
              <a:t>-SO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IDEF-X HD </a:t>
            </a:r>
            <a:r>
              <a:rPr lang="fr-FR" sz="1600" dirty="0" err="1"/>
              <a:t>ASICs</a:t>
            </a:r>
            <a:endParaRPr lang="fr-FR" sz="1600" dirty="0"/>
          </a:p>
        </p:txBody>
      </p: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F8CC1FF2-3E6D-41F0-B7C4-8ADA01EEA453}"/>
              </a:ext>
            </a:extLst>
          </p:cNvPr>
          <p:cNvSpPr txBox="1">
            <a:spLocks/>
          </p:cNvSpPr>
          <p:nvPr/>
        </p:nvSpPr>
        <p:spPr>
          <a:xfrm>
            <a:off x="8064278" y="3431210"/>
            <a:ext cx="4590494" cy="236624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fr-FR" u="sng" dirty="0"/>
              <a:t>Future </a:t>
            </a:r>
            <a:r>
              <a:rPr lang="fr-FR" u="sng" dirty="0" err="1"/>
              <a:t>Needs</a:t>
            </a:r>
            <a:r>
              <a:rPr lang="fr-FR" u="sng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400" dirty="0" err="1"/>
              <a:t>Highly</a:t>
            </a:r>
            <a:r>
              <a:rPr lang="fr-FR" sz="1400" dirty="0"/>
              <a:t> </a:t>
            </a:r>
            <a:r>
              <a:rPr lang="fr-FR" sz="1400" dirty="0" err="1"/>
              <a:t>pixelated</a:t>
            </a:r>
            <a:r>
              <a:rPr lang="fr-FR" sz="1400" dirty="0"/>
              <a:t> </a:t>
            </a:r>
            <a:r>
              <a:rPr lang="fr-FR" sz="1400" dirty="0" err="1"/>
              <a:t>integrated</a:t>
            </a:r>
            <a:r>
              <a:rPr lang="fr-FR" sz="1400" dirty="0"/>
              <a:t> circuit: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400" dirty="0"/>
              <a:t> &lt; 250 x 250 µm²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400" dirty="0"/>
              <a:t>&gt; 32 x 32 pixels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400" dirty="0"/>
              <a:t>Energy </a:t>
            </a:r>
            <a:r>
              <a:rPr lang="fr-FR" sz="1400" dirty="0" err="1"/>
              <a:t>resolution</a:t>
            </a:r>
            <a:r>
              <a:rPr lang="fr-FR" sz="1400" dirty="0"/>
              <a:t> &lt; 2 keV @ 30 keV</a:t>
            </a:r>
          </a:p>
          <a:p>
            <a:r>
              <a:rPr lang="fr-FR" sz="1400" dirty="0"/>
              <a:t>		&lt; 40 </a:t>
            </a:r>
            <a:r>
              <a:rPr lang="fr-FR" sz="1400" dirty="0" err="1"/>
              <a:t>el.rms</a:t>
            </a:r>
            <a:endParaRPr lang="fr-FR" sz="1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400" dirty="0"/>
              <a:t>Flux: ~200 kHz/mm²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AD8436-C755-4583-9733-BF4494ABB440}"/>
              </a:ext>
            </a:extLst>
          </p:cNvPr>
          <p:cNvGrpSpPr/>
          <p:nvPr/>
        </p:nvGrpSpPr>
        <p:grpSpPr>
          <a:xfrm>
            <a:off x="833438" y="4538580"/>
            <a:ext cx="2766106" cy="1514188"/>
            <a:chOff x="731837" y="4537149"/>
            <a:chExt cx="3347575" cy="1832489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7F90D7A-304D-4C03-B8DA-D302B709EFF1}"/>
                </a:ext>
              </a:extLst>
            </p:cNvPr>
            <p:cNvGrpSpPr/>
            <p:nvPr/>
          </p:nvGrpSpPr>
          <p:grpSpPr>
            <a:xfrm>
              <a:off x="731839" y="4537149"/>
              <a:ext cx="3347573" cy="1808110"/>
              <a:chOff x="6427136" y="1327900"/>
              <a:chExt cx="3615184" cy="1952654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61119901-0F35-4DF6-B131-D990757FB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7136" y="1346092"/>
                <a:ext cx="2029733" cy="10940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3" descr="IMG_0629-e1547128674483.jpg">
                <a:extLst>
                  <a:ext uri="{FF2B5EF4-FFF2-40B4-BE49-F238E27FC236}">
                    <a16:creationId xmlns:a16="http://schemas.microsoft.com/office/drawing/2014/main" id="{EDB498DC-9806-4F1B-A091-FDF7C9CCE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50" r="12667" b="6323"/>
              <a:stretch/>
            </p:blipFill>
            <p:spPr>
              <a:xfrm>
                <a:off x="8772319" y="1327900"/>
                <a:ext cx="1270001" cy="10841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4A09CA1-3057-4451-AF81-53CC7A2BE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17" t="15395" r="35083" b="7831"/>
              <a:stretch/>
            </p:blipFill>
            <p:spPr>
              <a:xfrm>
                <a:off x="9007237" y="2446751"/>
                <a:ext cx="760232" cy="833803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" name="Flèche : droite 1">
                <a:extLst>
                  <a:ext uri="{FF2B5EF4-FFF2-40B4-BE49-F238E27FC236}">
                    <a16:creationId xmlns:a16="http://schemas.microsoft.com/office/drawing/2014/main" id="{53D53A48-F249-4074-9467-C5C2BC0A83D3}"/>
                  </a:ext>
                </a:extLst>
              </p:cNvPr>
              <p:cNvSpPr/>
              <p:nvPr/>
            </p:nvSpPr>
            <p:spPr>
              <a:xfrm>
                <a:off x="8304417" y="1666449"/>
                <a:ext cx="427642" cy="13428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A9E62A7-B5EA-4701-A210-48F26A512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35" r="1723"/>
            <a:stretch/>
          </p:blipFill>
          <p:spPr>
            <a:xfrm>
              <a:off x="731837" y="5610947"/>
              <a:ext cx="1971228" cy="7586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4EE748-A157-494E-BE7A-2D027A01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38481B-AAEE-4E96-9038-C0880E13857C}"/>
              </a:ext>
            </a:extLst>
          </p:cNvPr>
          <p:cNvSpPr txBox="1"/>
          <p:nvPr/>
        </p:nvSpPr>
        <p:spPr>
          <a:xfrm>
            <a:off x="164392" y="3917506"/>
            <a:ext cx="3786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Fig1: </a:t>
            </a:r>
            <a:r>
              <a:rPr lang="fr-FR" sz="1100" dirty="0" err="1"/>
              <a:t>Sum</a:t>
            </a:r>
            <a:r>
              <a:rPr lang="fr-FR" sz="1100" dirty="0"/>
              <a:t> </a:t>
            </a:r>
            <a:r>
              <a:rPr lang="fr-FR" sz="1100" dirty="0" err="1"/>
              <a:t>picture</a:t>
            </a:r>
            <a:r>
              <a:rPr lang="fr-FR" sz="1100" dirty="0"/>
              <a:t> in UV and X-Ray </a:t>
            </a:r>
            <a:r>
              <a:rPr lang="fr-FR" sz="1100" dirty="0" err="1"/>
              <a:t>taken</a:t>
            </a:r>
            <a:r>
              <a:rPr lang="fr-FR" sz="1100" dirty="0"/>
              <a:t> by Solar Orbiter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58893AF-A4F9-47B5-A39F-6C9FBCF3BCA6}"/>
              </a:ext>
            </a:extLst>
          </p:cNvPr>
          <p:cNvSpPr txBox="1"/>
          <p:nvPr/>
        </p:nvSpPr>
        <p:spPr>
          <a:xfrm>
            <a:off x="6845834" y="3038478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2: Padre nano satellite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F0F8496-8451-4C48-BA10-D28DF22FC27F}"/>
              </a:ext>
            </a:extLst>
          </p:cNvPr>
          <p:cNvSpPr txBox="1"/>
          <p:nvPr/>
        </p:nvSpPr>
        <p:spPr>
          <a:xfrm>
            <a:off x="731837" y="6044145"/>
            <a:ext cx="3219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3: Solar orbiter </a:t>
            </a:r>
            <a:r>
              <a:rPr lang="fr-FR" sz="1100" dirty="0" err="1"/>
              <a:t>imaging</a:t>
            </a:r>
            <a:r>
              <a:rPr lang="fr-FR" sz="1100" dirty="0"/>
              <a:t> system, focal plane, flux variation </a:t>
            </a:r>
            <a:r>
              <a:rPr lang="fr-FR" sz="1100" dirty="0" err="1"/>
              <a:t>with</a:t>
            </a:r>
            <a:r>
              <a:rPr lang="fr-FR" sz="1100" dirty="0"/>
              <a:t> time, </a:t>
            </a:r>
            <a:r>
              <a:rPr lang="fr-FR" sz="1100" dirty="0" err="1"/>
              <a:t>Caliste</a:t>
            </a:r>
            <a:r>
              <a:rPr lang="fr-FR" sz="1100" dirty="0"/>
              <a:t> So module</a:t>
            </a:r>
          </a:p>
        </p:txBody>
      </p:sp>
    </p:spTree>
    <p:extLst>
      <p:ext uri="{BB962C8B-B14F-4D97-AF65-F5344CB8AC3E}">
        <p14:creationId xmlns:p14="http://schemas.microsoft.com/office/powerpoint/2010/main" val="267043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Technology</a:t>
            </a:r>
            <a:r>
              <a:rPr lang="fr-FR" dirty="0"/>
              <a:t> validation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C9CBC580-B155-4962-BBC3-610BB24536FA}"/>
              </a:ext>
            </a:extLst>
          </p:cNvPr>
          <p:cNvSpPr txBox="1">
            <a:spLocks/>
          </p:cNvSpPr>
          <p:nvPr/>
        </p:nvSpPr>
        <p:spPr>
          <a:xfrm>
            <a:off x="1002769" y="1062089"/>
            <a:ext cx="8175737" cy="294919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For </a:t>
            </a:r>
            <a:r>
              <a:rPr lang="fr-FR" sz="1600" dirty="0" err="1"/>
              <a:t>finding</a:t>
            </a:r>
            <a:r>
              <a:rPr lang="fr-FR" sz="1600" dirty="0"/>
              <a:t> </a:t>
            </a:r>
            <a:r>
              <a:rPr lang="fr-FR" sz="1600" dirty="0" err="1"/>
              <a:t>appropriate</a:t>
            </a:r>
            <a:r>
              <a:rPr lang="fr-FR" sz="1600" dirty="0"/>
              <a:t> </a:t>
            </a:r>
            <a:r>
              <a:rPr lang="fr-FR" sz="1600" dirty="0" err="1"/>
              <a:t>technology</a:t>
            </a:r>
            <a:r>
              <a:rPr lang="fr-FR" sz="1600" dirty="0"/>
              <a:t> </a:t>
            </a:r>
            <a:r>
              <a:rPr lang="fr-FR" sz="1600" dirty="0" err="1"/>
              <a:t>we</a:t>
            </a:r>
            <a:r>
              <a:rPr lang="fr-FR" sz="1600" dirty="0"/>
              <a:t> have </a:t>
            </a:r>
            <a:r>
              <a:rPr lang="fr-FR" sz="1600" dirty="0" err="1"/>
              <a:t>done</a:t>
            </a:r>
            <a:r>
              <a:rPr lang="fr-FR" sz="1600" dirty="0"/>
              <a:t> </a:t>
            </a:r>
            <a:r>
              <a:rPr lang="fr-FR" sz="1600" dirty="0" err="1"/>
              <a:t>several</a:t>
            </a:r>
            <a:r>
              <a:rPr lang="fr-FR" sz="1600" dirty="0"/>
              <a:t> test matrices of </a:t>
            </a:r>
            <a:r>
              <a:rPr lang="fr-FR" sz="1600" dirty="0" err="1"/>
              <a:t>CSA’s</a:t>
            </a:r>
            <a:r>
              <a:rPr lang="fr-FR" sz="1600" dirty="0"/>
              <a:t> in: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AMS 0,18 µm</a:t>
            </a:r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Pmos</a:t>
            </a:r>
            <a:endParaRPr lang="fr-FR" sz="1600" dirty="0"/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Nmos</a:t>
            </a:r>
            <a:r>
              <a:rPr lang="fr-FR" sz="1600" dirty="0"/>
              <a:t>	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XFAB 0,18 µm</a:t>
            </a:r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Pmos</a:t>
            </a:r>
            <a:endParaRPr lang="fr-FR" sz="1600" dirty="0"/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Nmos</a:t>
            </a:r>
            <a:endParaRPr lang="fr-FR" sz="1600" dirty="0"/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Nmos</a:t>
            </a:r>
            <a:r>
              <a:rPr lang="fr-FR" sz="1600" dirty="0"/>
              <a:t> « </a:t>
            </a:r>
            <a:r>
              <a:rPr lang="fr-FR" sz="1600" dirty="0" err="1"/>
              <a:t>low</a:t>
            </a:r>
            <a:r>
              <a:rPr lang="fr-FR" sz="1600" dirty="0"/>
              <a:t> noise »</a:t>
            </a:r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Pmos</a:t>
            </a:r>
            <a:r>
              <a:rPr lang="fr-FR" sz="1600" dirty="0"/>
              <a:t> 3,3V</a:t>
            </a:r>
          </a:p>
          <a:p>
            <a:pPr marL="884238" lvl="2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Pmos</a:t>
            </a:r>
            <a:r>
              <a:rPr lang="fr-FR" sz="1600" dirty="0"/>
              <a:t> « </a:t>
            </a:r>
            <a:r>
              <a:rPr lang="fr-FR" sz="1600" dirty="0" err="1"/>
              <a:t>low</a:t>
            </a:r>
            <a:r>
              <a:rPr lang="fr-FR" sz="1600" dirty="0"/>
              <a:t> noise 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43A7F2-85DF-48E4-8012-5C0024DE05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81" y="1765136"/>
            <a:ext cx="2171177" cy="1989329"/>
          </a:xfrm>
          <a:prstGeom prst="rect">
            <a:avLst/>
          </a:prstGeom>
        </p:spPr>
      </p:pic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/>
        </p:nvGraphicFramePr>
        <p:xfrm>
          <a:off x="7016621" y="1293053"/>
          <a:ext cx="4945542" cy="359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/>
        </p:nvGraphicFramePr>
        <p:xfrm>
          <a:off x="646035" y="4011283"/>
          <a:ext cx="3779605" cy="244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8F5BB086-0D5E-4DC9-BEAB-BFED1705BFE2}"/>
              </a:ext>
            </a:extLst>
          </p:cNvPr>
          <p:cNvSpPr txBox="1">
            <a:spLocks/>
          </p:cNvSpPr>
          <p:nvPr/>
        </p:nvSpPr>
        <p:spPr>
          <a:xfrm>
            <a:off x="5335284" y="4759336"/>
            <a:ext cx="6785182" cy="169262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Conclusion: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AMS 0,18 µm have </a:t>
            </a:r>
            <a:r>
              <a:rPr lang="fr-FR" sz="1600" dirty="0" err="1"/>
              <a:t>shown</a:t>
            </a:r>
            <a:r>
              <a:rPr lang="fr-FR" sz="1600" dirty="0"/>
              <a:t> </a:t>
            </a:r>
            <a:r>
              <a:rPr lang="fr-FR" sz="1600" dirty="0" err="1"/>
              <a:t>better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endParaRPr lang="fr-FR" sz="1600" dirty="0"/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Both</a:t>
            </a:r>
            <a:r>
              <a:rPr lang="fr-FR" sz="1600" dirty="0"/>
              <a:t> chip have been </a:t>
            </a:r>
            <a:r>
              <a:rPr lang="fr-FR" sz="1600" dirty="0" err="1"/>
              <a:t>irradiated</a:t>
            </a:r>
            <a:r>
              <a:rPr lang="fr-FR" sz="1600" dirty="0"/>
              <a:t> up to 1 </a:t>
            </a:r>
            <a:r>
              <a:rPr lang="fr-FR" sz="1600" dirty="0" err="1"/>
              <a:t>Mrad</a:t>
            </a:r>
            <a:r>
              <a:rPr lang="fr-FR" sz="1600" dirty="0"/>
              <a:t> and 300 </a:t>
            </a:r>
            <a:r>
              <a:rPr lang="fr-FR" sz="1600" dirty="0" err="1"/>
              <a:t>krad</a:t>
            </a:r>
            <a:r>
              <a:rPr lang="fr-FR" sz="1600" dirty="0"/>
              <a:t> (</a:t>
            </a:r>
            <a:r>
              <a:rPr lang="fr-FR" sz="1600" dirty="0" err="1"/>
              <a:t>see</a:t>
            </a:r>
            <a:r>
              <a:rPr lang="fr-FR" sz="1600" dirty="0"/>
              <a:t> </a:t>
            </a:r>
            <a:r>
              <a:rPr lang="fr-FR" sz="1600" dirty="0" err="1"/>
              <a:t>next</a:t>
            </a:r>
            <a:r>
              <a:rPr lang="fr-FR" sz="1600" dirty="0"/>
              <a:t>)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unfortunately</a:t>
            </a:r>
            <a:r>
              <a:rPr lang="fr-FR" sz="1600" dirty="0"/>
              <a:t> have been </a:t>
            </a:r>
            <a:r>
              <a:rPr lang="fr-FR" sz="1600" dirty="0" err="1"/>
              <a:t>forced</a:t>
            </a:r>
            <a:r>
              <a:rPr lang="fr-FR" sz="1600" dirty="0"/>
              <a:t> to stop </a:t>
            </a:r>
            <a:r>
              <a:rPr lang="fr-FR" sz="1600" dirty="0" err="1"/>
              <a:t>ams</a:t>
            </a:r>
            <a:r>
              <a:rPr lang="fr-FR" sz="1600" dirty="0"/>
              <a:t> 0.18 (OSRAM has </a:t>
            </a:r>
            <a:r>
              <a:rPr lang="fr-FR" sz="1600" dirty="0" err="1"/>
              <a:t>reserved</a:t>
            </a:r>
            <a:r>
              <a:rPr lang="fr-FR" sz="1600" dirty="0"/>
              <a:t> the </a:t>
            </a:r>
            <a:r>
              <a:rPr lang="fr-FR" sz="1600" dirty="0" err="1"/>
              <a:t>foundry</a:t>
            </a:r>
            <a:r>
              <a:rPr lang="fr-FR" sz="1600" dirty="0"/>
              <a:t>) </a:t>
            </a:r>
            <a:endParaRPr lang="da-DK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D2B464-F432-43DD-9D27-2AA91108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567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E0093-B00C-4C65-848A-184B9597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5EF434-9885-44AA-AD06-324B0A97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C825C7D-73C9-4B6E-8EF3-6878D72A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C- </a:t>
            </a:r>
            <a:r>
              <a:rPr lang="fr-FR" dirty="0" err="1"/>
              <a:t>Technlogy</a:t>
            </a:r>
            <a:r>
              <a:rPr lang="fr-FR" dirty="0"/>
              <a:t> validation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C9CBC580-B155-4962-BBC3-610BB24536FA}"/>
              </a:ext>
            </a:extLst>
          </p:cNvPr>
          <p:cNvSpPr txBox="1">
            <a:spLocks/>
          </p:cNvSpPr>
          <p:nvPr/>
        </p:nvSpPr>
        <p:spPr>
          <a:xfrm>
            <a:off x="1012466" y="896503"/>
            <a:ext cx="8175737" cy="2949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Irradiation: </a:t>
            </a:r>
            <a:r>
              <a:rPr lang="fr-FR" sz="1600" dirty="0" err="1"/>
              <a:t>With</a:t>
            </a:r>
            <a:r>
              <a:rPr lang="fr-FR" sz="1600" dirty="0"/>
              <a:t> a </a:t>
            </a:r>
            <a:r>
              <a:rPr lang="fr-FR" sz="1600" baseline="30000" dirty="0"/>
              <a:t>60</a:t>
            </a:r>
            <a:r>
              <a:rPr lang="fr-FR" sz="1600" dirty="0"/>
              <a:t>Co source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D6EFDC-1589-4247-9B15-6072D2A5EB65}"/>
              </a:ext>
            </a:extLst>
          </p:cNvPr>
          <p:cNvGrpSpPr/>
          <p:nvPr/>
        </p:nvGrpSpPr>
        <p:grpSpPr>
          <a:xfrm>
            <a:off x="567930" y="1408229"/>
            <a:ext cx="5062920" cy="2564947"/>
            <a:chOff x="567930" y="1537969"/>
            <a:chExt cx="5062920" cy="256494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DDDA509-046A-457C-B161-389D5BD6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30" y="1600462"/>
              <a:ext cx="5062920" cy="2502454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77668C4-A73D-4F20-8846-F78A95FB22C2}"/>
                </a:ext>
              </a:extLst>
            </p:cNvPr>
            <p:cNvSpPr txBox="1"/>
            <p:nvPr/>
          </p:nvSpPr>
          <p:spPr>
            <a:xfrm>
              <a:off x="2903172" y="1537969"/>
              <a:ext cx="48866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b="1" dirty="0"/>
                <a:t>XFAB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173FFD-1C3B-49B5-B6E5-7522FA69BFEC}"/>
              </a:ext>
            </a:extLst>
          </p:cNvPr>
          <p:cNvGrpSpPr/>
          <p:nvPr/>
        </p:nvGrpSpPr>
        <p:grpSpPr>
          <a:xfrm>
            <a:off x="5911478" y="1322573"/>
            <a:ext cx="5263115" cy="2728985"/>
            <a:chOff x="5901781" y="1554640"/>
            <a:chExt cx="5025795" cy="260593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9351FE5-F2CC-48DB-9426-EB91C4FC4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781" y="1676468"/>
              <a:ext cx="5025795" cy="248410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2433210-B732-4DA9-999E-3F917C701893}"/>
                </a:ext>
              </a:extLst>
            </p:cNvPr>
            <p:cNvSpPr txBox="1"/>
            <p:nvPr/>
          </p:nvSpPr>
          <p:spPr>
            <a:xfrm>
              <a:off x="8541483" y="1554640"/>
              <a:ext cx="45044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b="1" dirty="0"/>
                <a:t>AMS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61A656B4-5EA9-4990-807B-2E35D2DDE405}"/>
              </a:ext>
            </a:extLst>
          </p:cNvPr>
          <p:cNvSpPr txBox="1">
            <a:spLocks/>
          </p:cNvSpPr>
          <p:nvPr/>
        </p:nvSpPr>
        <p:spPr>
          <a:xfrm>
            <a:off x="1012465" y="3723213"/>
            <a:ext cx="8175737" cy="23069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XFAB: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followed</a:t>
            </a:r>
            <a:r>
              <a:rPr lang="fr-FR" sz="1600" dirty="0"/>
              <a:t> the </a:t>
            </a:r>
            <a:r>
              <a:rPr lang="fr-FR" sz="1600" dirty="0" err="1"/>
              <a:t>previous</a:t>
            </a:r>
            <a:r>
              <a:rPr lang="fr-FR" sz="1600" dirty="0"/>
              <a:t> </a:t>
            </a:r>
            <a:r>
              <a:rPr lang="fr-FR" sz="1600" dirty="0" err="1"/>
              <a:t>development</a:t>
            </a:r>
            <a:r>
              <a:rPr lang="fr-FR" sz="1600" dirty="0"/>
              <a:t> to </a:t>
            </a:r>
            <a:r>
              <a:rPr lang="fr-FR" sz="1600" dirty="0" err="1"/>
              <a:t>characterize</a:t>
            </a:r>
            <a:r>
              <a:rPr lang="fr-FR" sz="1600" dirty="0"/>
              <a:t> </a:t>
            </a:r>
            <a:r>
              <a:rPr lang="fr-FR" sz="1600" dirty="0" err="1"/>
              <a:t>different</a:t>
            </a:r>
            <a:r>
              <a:rPr lang="fr-FR" sz="1600" dirty="0"/>
              <a:t> types of transistor in a chip: ANAQIN </a:t>
            </a:r>
            <a:endParaRPr lang="da-DK" sz="16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EE2A75B-3285-4524-821C-85BAE4BB4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483" y="4522686"/>
            <a:ext cx="3135966" cy="193170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8D56FB1-4946-4170-8F6F-F0A0634E2D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988" r="18825"/>
          <a:stretch>
            <a:fillRect/>
          </a:stretch>
        </p:blipFill>
        <p:spPr>
          <a:xfrm rot="16200000">
            <a:off x="1993535" y="4082485"/>
            <a:ext cx="1479818" cy="263078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C9C7121-F8A7-4A84-87F8-2F8BDA1C7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449" y="4522686"/>
            <a:ext cx="3505086" cy="202548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1C82E6-E612-4EAD-8E34-8A3CE7AB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08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2DE6BCF-9EE8-4A14-B174-98663EB3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astrophysic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Extra </a:t>
            </a:r>
            <a:r>
              <a:rPr lang="fr-FR" dirty="0" err="1"/>
              <a:t>galactic</a:t>
            </a:r>
            <a:r>
              <a:rPr lang="fr-FR" dirty="0"/>
              <a:t> [SNR, Gamma ray </a:t>
            </a:r>
            <a:r>
              <a:rPr lang="fr-FR" dirty="0" err="1"/>
              <a:t>burst</a:t>
            </a:r>
            <a:r>
              <a:rPr lang="fr-FR" dirty="0"/>
              <a:t>]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5B41C9-1EFF-449F-9216-A8902E9E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E51922-184B-4CC9-A748-3C096DF3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CF40EC59-8F8E-4B06-B208-D038880F5D1E}"/>
              </a:ext>
            </a:extLst>
          </p:cNvPr>
          <p:cNvSpPr txBox="1">
            <a:spLocks/>
          </p:cNvSpPr>
          <p:nvPr/>
        </p:nvSpPr>
        <p:spPr>
          <a:xfrm>
            <a:off x="731837" y="1423162"/>
            <a:ext cx="3294136" cy="20117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r-FR" u="sng" dirty="0"/>
              <a:t>Science Case: 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27AEBDC-C4AE-4DD3-985F-14DF606E24AF}"/>
              </a:ext>
            </a:extLst>
          </p:cNvPr>
          <p:cNvSpPr txBox="1">
            <a:spLocks/>
          </p:cNvSpPr>
          <p:nvPr/>
        </p:nvSpPr>
        <p:spPr>
          <a:xfrm>
            <a:off x="731837" y="4158378"/>
            <a:ext cx="3294136" cy="4559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fr-FR" u="sng" dirty="0" err="1"/>
              <a:t>Space</a:t>
            </a:r>
            <a:r>
              <a:rPr lang="fr-FR" u="sng" dirty="0"/>
              <a:t> missions (on-flight): 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99B56804-436C-419D-9C14-CB2F46CCC8B7}"/>
              </a:ext>
            </a:extLst>
          </p:cNvPr>
          <p:cNvSpPr txBox="1">
            <a:spLocks/>
          </p:cNvSpPr>
          <p:nvPr/>
        </p:nvSpPr>
        <p:spPr>
          <a:xfrm>
            <a:off x="7102578" y="4043686"/>
            <a:ext cx="4590494" cy="236624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fr-FR" u="sng" dirty="0"/>
              <a:t>Future </a:t>
            </a:r>
            <a:r>
              <a:rPr lang="fr-FR" u="sng" dirty="0" err="1"/>
              <a:t>Needs</a:t>
            </a:r>
            <a:r>
              <a:rPr lang="fr-FR" u="sng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Highly</a:t>
            </a:r>
            <a:r>
              <a:rPr lang="fr-FR" sz="1600" dirty="0"/>
              <a:t> </a:t>
            </a:r>
            <a:r>
              <a:rPr lang="fr-FR" sz="1600" dirty="0" err="1"/>
              <a:t>pixelated</a:t>
            </a:r>
            <a:r>
              <a:rPr lang="fr-FR" sz="1600" dirty="0"/>
              <a:t> </a:t>
            </a:r>
            <a:r>
              <a:rPr lang="fr-FR" sz="1600" dirty="0" err="1"/>
              <a:t>integrated</a:t>
            </a:r>
            <a:r>
              <a:rPr lang="fr-FR" sz="1600" dirty="0"/>
              <a:t> circuit (for polarisation): 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 &lt; 250 x 250 µm²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&gt; 32 x 32 pixels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Energy </a:t>
            </a:r>
            <a:r>
              <a:rPr lang="fr-FR" sz="1600" dirty="0" err="1"/>
              <a:t>resolution</a:t>
            </a:r>
            <a:r>
              <a:rPr lang="fr-FR" sz="1600" dirty="0"/>
              <a:t> &lt; 1 keV @ 30 keV				   &lt; 20 </a:t>
            </a:r>
            <a:r>
              <a:rPr lang="fr-FR" sz="1600" dirty="0" err="1"/>
              <a:t>el.rms</a:t>
            </a:r>
            <a:endParaRPr lang="fr-FR" sz="1600" dirty="0"/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49454851-95E6-4E60-91FA-BE2C05AB3D98}"/>
              </a:ext>
            </a:extLst>
          </p:cNvPr>
          <p:cNvSpPr txBox="1">
            <a:spLocks/>
          </p:cNvSpPr>
          <p:nvPr/>
        </p:nvSpPr>
        <p:spPr>
          <a:xfrm>
            <a:off x="3094535" y="1909281"/>
            <a:ext cx="3294136" cy="20117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Study</a:t>
            </a:r>
            <a:r>
              <a:rPr lang="fr-FR" sz="1600" dirty="0"/>
              <a:t> the </a:t>
            </a:r>
            <a:r>
              <a:rPr lang="fr-FR" sz="1600" dirty="0" err="1"/>
              <a:t>metal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on </a:t>
            </a:r>
            <a:r>
              <a:rPr lang="fr-FR" sz="1600" dirty="0" err="1"/>
              <a:t>stellar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da-DK" sz="1600" baseline="30000" dirty="0"/>
              <a:t>56</a:t>
            </a:r>
            <a:r>
              <a:rPr lang="da-DK" sz="1600" dirty="0"/>
              <a:t>Ni → </a:t>
            </a:r>
            <a:r>
              <a:rPr lang="da-DK" sz="1600" baseline="30000" dirty="0"/>
              <a:t>56</a:t>
            </a:r>
            <a:r>
              <a:rPr lang="da-DK" sz="1600" dirty="0"/>
              <a:t>Co at 156 keV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da-DK" sz="1600" baseline="30000" dirty="0"/>
              <a:t>57</a:t>
            </a:r>
            <a:r>
              <a:rPr lang="da-DK" sz="1600" dirty="0"/>
              <a:t>Co → </a:t>
            </a:r>
            <a:r>
              <a:rPr lang="da-DK" sz="1600" baseline="30000" dirty="0"/>
              <a:t>57</a:t>
            </a:r>
            <a:r>
              <a:rPr lang="da-DK" sz="1600" dirty="0"/>
              <a:t>Fe at 122 keV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/>
              <a:t>Study polarization and energy distribution of Gamma ray bursts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4BBE49-BE8B-4EDA-AEC0-961C411D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79" y="1730947"/>
            <a:ext cx="1154666" cy="88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E125AF-A3C9-4993-A3AB-8877DC664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1" y="2844944"/>
            <a:ext cx="1435108" cy="1194236"/>
          </a:xfrm>
          <a:prstGeom prst="rect">
            <a:avLst/>
          </a:prstGeom>
        </p:spPr>
      </p:pic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E348291B-ECA7-47EF-9AA3-EEDB8C065E1C}"/>
              </a:ext>
            </a:extLst>
          </p:cNvPr>
          <p:cNvSpPr txBox="1">
            <a:spLocks/>
          </p:cNvSpPr>
          <p:nvPr/>
        </p:nvSpPr>
        <p:spPr>
          <a:xfrm>
            <a:off x="3195544" y="4610597"/>
            <a:ext cx="3789456" cy="179933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SVOM</a:t>
            </a:r>
            <a:r>
              <a:rPr lang="fr-FR" sz="1600" dirty="0"/>
              <a:t>: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Coded</a:t>
            </a:r>
            <a:r>
              <a:rPr lang="fr-FR" sz="1600" dirty="0"/>
              <a:t> </a:t>
            </a:r>
            <a:r>
              <a:rPr lang="fr-FR" sz="1600" dirty="0" err="1"/>
              <a:t>mask</a:t>
            </a:r>
            <a:r>
              <a:rPr lang="fr-FR" sz="1600" dirty="0"/>
              <a:t> </a:t>
            </a:r>
            <a:r>
              <a:rPr lang="fr-FR" sz="1600" dirty="0" err="1"/>
              <a:t>imaging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Stackup</a:t>
            </a:r>
            <a:r>
              <a:rPr lang="fr-FR" sz="1600" dirty="0"/>
              <a:t> of </a:t>
            </a:r>
            <a:r>
              <a:rPr lang="fr-FR" sz="1600" dirty="0" err="1"/>
              <a:t>CdTe</a:t>
            </a:r>
            <a:r>
              <a:rPr lang="fr-FR" sz="1600" dirty="0"/>
              <a:t> – ASIC – Supplies</a:t>
            </a:r>
          </a:p>
          <a:p>
            <a:pPr lvl="1" indent="0">
              <a:buFont typeface="Arial" panose="020B0604020202020204" pitchFamily="34" charset="0"/>
              <a:buNone/>
            </a:pPr>
            <a:r>
              <a:rPr lang="fr-FR" sz="1600" dirty="0"/>
              <a:t>32 Pixels per modules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25 modules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IDEF-X Eclairs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C571AD-130F-45F5-A784-931F304F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3" y="4557086"/>
            <a:ext cx="1141023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F662229-4577-4D74-8478-61DFFB0C090F}"/>
              </a:ext>
            </a:extLst>
          </p:cNvPr>
          <p:cNvGrpSpPr/>
          <p:nvPr/>
        </p:nvGrpSpPr>
        <p:grpSpPr>
          <a:xfrm>
            <a:off x="6738511" y="1571988"/>
            <a:ext cx="1712222" cy="2192768"/>
            <a:chOff x="6661311" y="1527962"/>
            <a:chExt cx="2090059" cy="267664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4A68F01-A136-4675-8164-75E4A4956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40954" y="2394192"/>
              <a:ext cx="1530774" cy="209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D49B419B-DD54-41E4-BFD1-58E12B698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311" y="1527962"/>
              <a:ext cx="2090058" cy="1104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F446626C-E4AC-4D0A-9F3E-E712EBC77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5367466"/>
            <a:ext cx="2239745" cy="7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DFFC7078-0EFA-4BC6-B6D3-0EBCAD81C635}"/>
              </a:ext>
            </a:extLst>
          </p:cNvPr>
          <p:cNvSpPr txBox="1">
            <a:spLocks/>
          </p:cNvSpPr>
          <p:nvPr/>
        </p:nvSpPr>
        <p:spPr>
          <a:xfrm>
            <a:off x="8542218" y="1571988"/>
            <a:ext cx="3649782" cy="164848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/>
              <a:t>Comcube</a:t>
            </a:r>
            <a:r>
              <a:rPr lang="fr-FR" sz="1600" dirty="0"/>
              <a:t>: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Coded</a:t>
            </a:r>
            <a:r>
              <a:rPr lang="fr-FR" sz="1600" dirty="0"/>
              <a:t> </a:t>
            </a:r>
            <a:r>
              <a:rPr lang="fr-FR" sz="1600" dirty="0" err="1"/>
              <a:t>mask</a:t>
            </a:r>
            <a:r>
              <a:rPr lang="fr-FR" sz="1600" dirty="0"/>
              <a:t> </a:t>
            </a:r>
            <a:r>
              <a:rPr lang="fr-FR" sz="1600" dirty="0" err="1"/>
              <a:t>imaging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SDD detector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Constellation of 27 nano-</a:t>
            </a:r>
            <a:r>
              <a:rPr lang="fr-FR" sz="1600" dirty="0" err="1"/>
              <a:t>satelittes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4 </a:t>
            </a:r>
            <a:r>
              <a:rPr lang="fr-FR" sz="1600" dirty="0" err="1"/>
              <a:t>ASICs</a:t>
            </a:r>
            <a:endParaRPr lang="fr-FR" sz="1600" dirty="0"/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IDEF-X HDBD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E81CDE-A98D-41A3-8037-222BBD9BA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44" y="4551397"/>
            <a:ext cx="1153163" cy="77020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BEB673-9F11-40C1-A71B-00926DF1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60957F-ABBF-4BA0-90D8-6784EE850BFF}"/>
              </a:ext>
            </a:extLst>
          </p:cNvPr>
          <p:cNvSpPr txBox="1"/>
          <p:nvPr/>
        </p:nvSpPr>
        <p:spPr>
          <a:xfrm>
            <a:off x="640543" y="2568817"/>
            <a:ext cx="2244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4: </a:t>
            </a:r>
            <a:r>
              <a:rPr lang="fr-FR" sz="1100" dirty="0" err="1"/>
              <a:t>Cas-A</a:t>
            </a:r>
            <a:r>
              <a:rPr lang="fr-FR" sz="1100" dirty="0"/>
              <a:t> </a:t>
            </a:r>
            <a:r>
              <a:rPr lang="fr-FR" sz="1100" dirty="0" err="1"/>
              <a:t>picture</a:t>
            </a:r>
            <a:r>
              <a:rPr lang="fr-FR" sz="1100" dirty="0"/>
              <a:t> (</a:t>
            </a:r>
            <a:r>
              <a:rPr lang="fr-FR" sz="1100" dirty="0" err="1"/>
              <a:t>chandra</a:t>
            </a:r>
            <a:r>
              <a:rPr lang="fr-FR" sz="1100" dirty="0"/>
              <a:t>-X)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E285A57-3305-47C8-9BB1-CD6853645807}"/>
              </a:ext>
            </a:extLst>
          </p:cNvPr>
          <p:cNvSpPr txBox="1"/>
          <p:nvPr/>
        </p:nvSpPr>
        <p:spPr>
          <a:xfrm>
            <a:off x="731837" y="3980617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5: </a:t>
            </a:r>
            <a:r>
              <a:rPr lang="fr-FR" sz="1100" dirty="0" err="1"/>
              <a:t>Simulated</a:t>
            </a:r>
            <a:r>
              <a:rPr lang="fr-FR" sz="1100" dirty="0"/>
              <a:t> flux </a:t>
            </a:r>
            <a:r>
              <a:rPr lang="fr-FR" sz="1100" dirty="0" err="1"/>
              <a:t>from</a:t>
            </a:r>
            <a:r>
              <a:rPr lang="fr-FR" sz="1100" dirty="0"/>
              <a:t> SNR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86A81FA-E299-457A-86C8-4E62AB1BCBF6}"/>
              </a:ext>
            </a:extLst>
          </p:cNvPr>
          <p:cNvSpPr txBox="1"/>
          <p:nvPr/>
        </p:nvSpPr>
        <p:spPr>
          <a:xfrm>
            <a:off x="6388671" y="3790274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6: </a:t>
            </a:r>
            <a:r>
              <a:rPr lang="fr-FR" sz="1100" dirty="0" err="1"/>
              <a:t>Comcube</a:t>
            </a:r>
            <a:r>
              <a:rPr lang="fr-FR" sz="1100" dirty="0"/>
              <a:t> ballon launch and </a:t>
            </a:r>
            <a:r>
              <a:rPr lang="fr-FR" sz="1100" dirty="0" err="1"/>
              <a:t>payload</a:t>
            </a:r>
            <a:endParaRPr lang="fr-FR" sz="11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183246-559A-46E8-8902-C99D4584C9F1}"/>
              </a:ext>
            </a:extLst>
          </p:cNvPr>
          <p:cNvSpPr txBox="1"/>
          <p:nvPr/>
        </p:nvSpPr>
        <p:spPr>
          <a:xfrm>
            <a:off x="685800" y="6095325"/>
            <a:ext cx="2555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7: SVOM </a:t>
            </a:r>
            <a:r>
              <a:rPr lang="fr-FR" sz="1100" dirty="0" err="1"/>
              <a:t>eclair</a:t>
            </a:r>
            <a:r>
              <a:rPr lang="fr-FR" sz="1100" dirty="0"/>
              <a:t> </a:t>
            </a:r>
            <a:r>
              <a:rPr lang="fr-FR" sz="1100" dirty="0" err="1"/>
              <a:t>coded</a:t>
            </a:r>
            <a:r>
              <a:rPr lang="fr-FR" sz="1100" dirty="0"/>
              <a:t> </a:t>
            </a:r>
            <a:r>
              <a:rPr lang="fr-FR" sz="1100" dirty="0" err="1"/>
              <a:t>mask</a:t>
            </a:r>
            <a:r>
              <a:rPr lang="fr-FR" sz="1100" dirty="0"/>
              <a:t> aperture, focal plane, image of GRB</a:t>
            </a:r>
          </a:p>
        </p:txBody>
      </p:sp>
    </p:spTree>
    <p:extLst>
      <p:ext uri="{BB962C8B-B14F-4D97-AF65-F5344CB8AC3E}">
        <p14:creationId xmlns:p14="http://schemas.microsoft.com/office/powerpoint/2010/main" val="285814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DEC9C9-90E4-486C-B2FA-5EBCF0DA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E119DA-CD83-44C7-8F54-4AD1016C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E109217-6A5B-40C4-B545-6B56C60F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ASICs</a:t>
            </a:r>
            <a:r>
              <a:rPr lang="fr-FR" dirty="0"/>
              <a:t> </a:t>
            </a:r>
            <a:r>
              <a:rPr lang="fr-FR" dirty="0" err="1"/>
              <a:t>Developped</a:t>
            </a:r>
            <a:r>
              <a:rPr lang="fr-FR" dirty="0"/>
              <a:t> at Saclay List and </a:t>
            </a:r>
            <a:r>
              <a:rPr lang="fr-FR" dirty="0" err="1"/>
              <a:t>Specification</a:t>
            </a:r>
            <a:endParaRPr lang="fr-FR" dirty="0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64A4D6E6-D758-43EC-A45C-26AC1748F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09227"/>
              </p:ext>
            </p:extLst>
          </p:nvPr>
        </p:nvGraphicFramePr>
        <p:xfrm>
          <a:off x="2734235" y="791068"/>
          <a:ext cx="9302273" cy="563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5">
                  <a:extLst>
                    <a:ext uri="{9D8B030D-6E8A-4147-A177-3AD203B41FA5}">
                      <a16:colId xmlns:a16="http://schemas.microsoft.com/office/drawing/2014/main" val="1391330153"/>
                    </a:ext>
                  </a:extLst>
                </a:gridCol>
                <a:gridCol w="1594930">
                  <a:extLst>
                    <a:ext uri="{9D8B030D-6E8A-4147-A177-3AD203B41FA5}">
                      <a16:colId xmlns:a16="http://schemas.microsoft.com/office/drawing/2014/main" val="810686009"/>
                    </a:ext>
                  </a:extLst>
                </a:gridCol>
                <a:gridCol w="1309802">
                  <a:extLst>
                    <a:ext uri="{9D8B030D-6E8A-4147-A177-3AD203B41FA5}">
                      <a16:colId xmlns:a16="http://schemas.microsoft.com/office/drawing/2014/main" val="2142229917"/>
                    </a:ext>
                  </a:extLst>
                </a:gridCol>
                <a:gridCol w="1532222">
                  <a:extLst>
                    <a:ext uri="{9D8B030D-6E8A-4147-A177-3AD203B41FA5}">
                      <a16:colId xmlns:a16="http://schemas.microsoft.com/office/drawing/2014/main" val="222612026"/>
                    </a:ext>
                  </a:extLst>
                </a:gridCol>
                <a:gridCol w="1791255">
                  <a:extLst>
                    <a:ext uri="{9D8B030D-6E8A-4147-A177-3AD203B41FA5}">
                      <a16:colId xmlns:a16="http://schemas.microsoft.com/office/drawing/2014/main" val="1282562739"/>
                    </a:ext>
                  </a:extLst>
                </a:gridCol>
                <a:gridCol w="1701889">
                  <a:extLst>
                    <a:ext uri="{9D8B030D-6E8A-4147-A177-3AD203B41FA5}">
                      <a16:colId xmlns:a16="http://schemas.microsoft.com/office/drawing/2014/main" val="3938546188"/>
                    </a:ext>
                  </a:extLst>
                </a:gridCol>
              </a:tblGrid>
              <a:tr h="1062207">
                <a:tc>
                  <a:txBody>
                    <a:bodyPr/>
                    <a:lstStyle/>
                    <a:p>
                      <a:r>
                        <a:rPr lang="fr-FR" dirty="0"/>
                        <a:t>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Energy </a:t>
                      </a:r>
                      <a:r>
                        <a:rPr lang="fr-FR" dirty="0" err="1"/>
                        <a:t>resolution</a:t>
                      </a:r>
                      <a:endParaRPr lang="fr-FR" dirty="0"/>
                    </a:p>
                    <a:p>
                      <a:r>
                        <a:rPr lang="fr-FR" dirty="0"/>
                        <a:t>eV @ 60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Pixels /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Size of pixels / channels</a:t>
                      </a:r>
                    </a:p>
                    <a:p>
                      <a:r>
                        <a:rPr lang="fr-FR" dirty="0"/>
                        <a:t>(µm x 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Power </a:t>
                      </a:r>
                      <a:r>
                        <a:rPr lang="fr-FR" dirty="0" err="1"/>
                        <a:t>density</a:t>
                      </a:r>
                      <a:endParaRPr lang="fr-FR" dirty="0"/>
                    </a:p>
                    <a:p>
                      <a:r>
                        <a:rPr lang="fr-FR" dirty="0"/>
                        <a:t>(mW/mm²)</a:t>
                      </a:r>
                    </a:p>
                    <a:p>
                      <a:r>
                        <a:rPr lang="fr-FR" dirty="0"/>
                        <a:t>(mW/</a:t>
                      </a:r>
                      <a:r>
                        <a:rPr lang="fr-FR" dirty="0" err="1"/>
                        <a:t>channel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Options / </a:t>
                      </a:r>
                      <a:r>
                        <a:rPr lang="fr-FR" dirty="0" err="1"/>
                        <a:t>Technology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041035"/>
                  </a:ext>
                </a:extLst>
              </a:tr>
              <a:tr h="1211783">
                <a:tc>
                  <a:txBody>
                    <a:bodyPr/>
                    <a:lstStyle/>
                    <a:p>
                      <a:r>
                        <a:rPr lang="fr-FR" dirty="0" err="1"/>
                        <a:t>IDeF</a:t>
                      </a:r>
                      <a:r>
                        <a:rPr lang="fr-FR" dirty="0"/>
                        <a:t>-X HDBD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526</a:t>
                      </a:r>
                    </a:p>
                    <a:p>
                      <a:r>
                        <a:rPr lang="fr-FR" dirty="0"/>
                        <a:t>[17 </a:t>
                      </a:r>
                      <a:r>
                        <a:rPr lang="fr-FR" dirty="0" err="1"/>
                        <a:t>el.rms</a:t>
                      </a:r>
                      <a:r>
                        <a:rPr lang="fr-F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150  x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2,7</a:t>
                      </a:r>
                    </a:p>
                    <a:p>
                      <a:r>
                        <a:rPr lang="fr-FR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Bidirectionnal</a:t>
                      </a:r>
                      <a:endParaRPr lang="fr-FR" dirty="0"/>
                    </a:p>
                    <a:p>
                      <a:r>
                        <a:rPr lang="fr-FR" dirty="0"/>
                        <a:t>AMS 0.35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02115"/>
                  </a:ext>
                </a:extLst>
              </a:tr>
              <a:tr h="902963">
                <a:tc>
                  <a:txBody>
                    <a:bodyPr/>
                    <a:lstStyle/>
                    <a:p>
                      <a:r>
                        <a:rPr lang="fr-FR" dirty="0" err="1"/>
                        <a:t>IDeF</a:t>
                      </a:r>
                      <a:r>
                        <a:rPr lang="fr-FR" dirty="0"/>
                        <a:t>-X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474</a:t>
                      </a:r>
                    </a:p>
                    <a:p>
                      <a:r>
                        <a:rPr lang="fr-FR" dirty="0"/>
                        <a:t>[10 </a:t>
                      </a:r>
                      <a:r>
                        <a:rPr lang="fr-FR" dirty="0" err="1"/>
                        <a:t>el.rms</a:t>
                      </a:r>
                      <a:r>
                        <a:rPr lang="fr-F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150 x 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2,2</a:t>
                      </a:r>
                    </a:p>
                    <a:p>
                      <a:r>
                        <a:rPr lang="fr-FR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Common mode rejection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AMS 0.35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632848"/>
                  </a:ext>
                </a:extLst>
              </a:tr>
              <a:tr h="702064">
                <a:tc>
                  <a:txBody>
                    <a:bodyPr/>
                    <a:lstStyle/>
                    <a:p>
                      <a:r>
                        <a:rPr lang="fr-FR" dirty="0"/>
                        <a:t>D2R1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666</a:t>
                      </a:r>
                    </a:p>
                    <a:p>
                      <a:r>
                        <a:rPr lang="fr-FR" dirty="0"/>
                        <a:t>[29 </a:t>
                      </a:r>
                      <a:r>
                        <a:rPr lang="fr-FR" dirty="0" err="1"/>
                        <a:t>el.rms</a:t>
                      </a:r>
                      <a:r>
                        <a:rPr lang="fr-F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16 x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300 x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2,7</a:t>
                      </a:r>
                    </a:p>
                    <a:p>
                      <a:r>
                        <a:rPr lang="fr-FR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CDS</a:t>
                      </a:r>
                    </a:p>
                    <a:p>
                      <a:r>
                        <a:rPr lang="fr-FR" dirty="0"/>
                        <a:t>XFAB 0.18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6050"/>
                  </a:ext>
                </a:extLst>
              </a:tr>
              <a:tr h="702064">
                <a:tc>
                  <a:txBody>
                    <a:bodyPr/>
                    <a:lstStyle/>
                    <a:p>
                      <a:r>
                        <a:rPr lang="fr-FR" dirty="0"/>
                        <a:t>D2R2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910</a:t>
                      </a:r>
                    </a:p>
                    <a:p>
                      <a:r>
                        <a:rPr lang="fr-FR" dirty="0"/>
                        <a:t>[54 </a:t>
                      </a:r>
                      <a:r>
                        <a:rPr lang="fr-FR" dirty="0" err="1"/>
                        <a:t>el.rms</a:t>
                      </a:r>
                      <a:r>
                        <a:rPr lang="fr-F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 x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250 x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4,8</a:t>
                      </a:r>
                    </a:p>
                    <a:p>
                      <a:r>
                        <a:rPr lang="fr-FR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XFAB 0.18 µm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19979"/>
                  </a:ext>
                </a:extLst>
              </a:tr>
              <a:tr h="702064">
                <a:tc>
                  <a:txBody>
                    <a:bodyPr/>
                    <a:lstStyle/>
                    <a:p>
                      <a:r>
                        <a:rPr lang="fr-FR" dirty="0"/>
                        <a:t>ANAQIN-X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</a:t>
                      </a:r>
                    </a:p>
                    <a:p>
                      <a:r>
                        <a:rPr lang="fr-FR" dirty="0"/>
                        <a:t>[17 </a:t>
                      </a:r>
                      <a:r>
                        <a:rPr lang="fr-FR" dirty="0" err="1"/>
                        <a:t>el.rms</a:t>
                      </a:r>
                      <a:r>
                        <a:rPr lang="fr-FR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x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250 x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4,8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0,3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Prototype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XFAB 0.18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81761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BBEE47D4-1B12-494B-86DD-86399D69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88" r="18825"/>
          <a:stretch>
            <a:fillRect/>
          </a:stretch>
        </p:blipFill>
        <p:spPr>
          <a:xfrm rot="16200000">
            <a:off x="1695154" y="5196057"/>
            <a:ext cx="649078" cy="11539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559791-B983-48C7-8CF6-9ECA9E89A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 t="26913" b="18230"/>
          <a:stretch/>
        </p:blipFill>
        <p:spPr>
          <a:xfrm>
            <a:off x="178345" y="3566587"/>
            <a:ext cx="1170621" cy="1171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72B6AA9-2CAC-4F91-95BF-D596C1B55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" y="911258"/>
            <a:ext cx="1170621" cy="18386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753B91-B826-41A1-B601-907848AFF8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1" t="20975" r="27425" b="16175"/>
          <a:stretch/>
        </p:blipFill>
        <p:spPr>
          <a:xfrm>
            <a:off x="1425589" y="2576391"/>
            <a:ext cx="1188208" cy="14711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CDB4B5-658E-42E6-B6D6-341F806372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49380"/>
          <a:stretch/>
        </p:blipFill>
        <p:spPr>
          <a:xfrm rot="5400000">
            <a:off x="1406707" y="4066933"/>
            <a:ext cx="882671" cy="16615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6DB1A45-26F0-425C-A5A8-019323E4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506531-CE7E-4A48-99A5-53E781DC0E90}"/>
              </a:ext>
            </a:extLst>
          </p:cNvPr>
          <p:cNvSpPr txBox="1"/>
          <p:nvPr/>
        </p:nvSpPr>
        <p:spPr>
          <a:xfrm>
            <a:off x="178345" y="6049660"/>
            <a:ext cx="255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8: </a:t>
            </a:r>
            <a:r>
              <a:rPr lang="fr-FR" sz="1100" dirty="0" err="1"/>
              <a:t>ASICs</a:t>
            </a:r>
            <a:r>
              <a:rPr lang="fr-FR" sz="1100" dirty="0"/>
              <a:t> </a:t>
            </a:r>
            <a:r>
              <a:rPr lang="fr-FR" sz="1100" dirty="0" err="1"/>
              <a:t>Developped</a:t>
            </a:r>
            <a:r>
              <a:rPr lang="fr-FR" sz="1100" dirty="0"/>
              <a:t> at Saclay</a:t>
            </a:r>
          </a:p>
        </p:txBody>
      </p:sp>
    </p:spTree>
    <p:extLst>
      <p:ext uri="{BB962C8B-B14F-4D97-AF65-F5344CB8AC3E}">
        <p14:creationId xmlns:p14="http://schemas.microsoft.com/office/powerpoint/2010/main" val="58519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C2EA9A-0047-4084-B0F4-E2474901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8F516E-C3B8-48DA-92F2-0E4B16D5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C757D10-2260-4D05-B9F9-77F85438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structure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ASICs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AAF8F7-E53B-4A54-9697-D456181DCA76}"/>
              </a:ext>
            </a:extLst>
          </p:cNvPr>
          <p:cNvGrpSpPr/>
          <p:nvPr/>
        </p:nvGrpSpPr>
        <p:grpSpPr>
          <a:xfrm>
            <a:off x="3064490" y="1545207"/>
            <a:ext cx="4651848" cy="3088764"/>
            <a:chOff x="2392927" y="1879088"/>
            <a:chExt cx="4358146" cy="3192985"/>
          </a:xfrm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E7E45F-9AD8-40A4-BA5A-B5CFE89BD8D1}"/>
                </a:ext>
              </a:extLst>
            </p:cNvPr>
            <p:cNvSpPr/>
            <p:nvPr/>
          </p:nvSpPr>
          <p:spPr>
            <a:xfrm>
              <a:off x="2392927" y="1879088"/>
              <a:ext cx="4358146" cy="3192985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DF38C44-5206-4D0D-A82C-DC4A8B92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927" y="1879089"/>
              <a:ext cx="4358146" cy="3192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7" descr="10-10-04_ASIC IDEF-X_HD_DxO.bmp">
            <a:extLst>
              <a:ext uri="{FF2B5EF4-FFF2-40B4-BE49-F238E27FC236}">
                <a16:creationId xmlns:a16="http://schemas.microsoft.com/office/drawing/2014/main" id="{08C5BE39-701F-46CA-8AB9-5223A96C8E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4474" y="1924706"/>
            <a:ext cx="3638118" cy="216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FEFBDFB8-708D-437C-A917-67F8A558B3FA}"/>
              </a:ext>
            </a:extLst>
          </p:cNvPr>
          <p:cNvSpPr txBox="1">
            <a:spLocks/>
          </p:cNvSpPr>
          <p:nvPr/>
        </p:nvSpPr>
        <p:spPr>
          <a:xfrm>
            <a:off x="8166027" y="1265815"/>
            <a:ext cx="3294136" cy="20117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F558E7CA-1C48-471E-9045-ED352E67EBBB}"/>
              </a:ext>
            </a:extLst>
          </p:cNvPr>
          <p:cNvSpPr txBox="1">
            <a:spLocks/>
          </p:cNvSpPr>
          <p:nvPr/>
        </p:nvSpPr>
        <p:spPr>
          <a:xfrm>
            <a:off x="7907103" y="1272074"/>
            <a:ext cx="3958198" cy="43263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r-FR" dirty="0"/>
              <a:t>Amplification: 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da-DK" dirty="0"/>
              <a:t>CSA with continuous reset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Filtering: 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da-DK" dirty="0"/>
              <a:t>Analog CR-RC</a:t>
            </a:r>
            <a:r>
              <a:rPr lang="da-DK" baseline="30000" dirty="0"/>
              <a:t>n</a:t>
            </a:r>
            <a:r>
              <a:rPr lang="da-DK" dirty="0"/>
              <a:t> filter with transistors copy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Maximum detection: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da-DK" dirty="0"/>
              <a:t>Peak detector with or without pileup detection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Triggering: 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da-DK" dirty="0"/>
              <a:t>Tunable threshold with baseline rejection</a:t>
            </a:r>
          </a:p>
        </p:txBody>
      </p: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0F1D1032-5D4B-4E35-AF2C-C8804FB2DB35}"/>
              </a:ext>
            </a:extLst>
          </p:cNvPr>
          <p:cNvSpPr txBox="1">
            <a:spLocks/>
          </p:cNvSpPr>
          <p:nvPr/>
        </p:nvSpPr>
        <p:spPr>
          <a:xfrm>
            <a:off x="635701" y="5143549"/>
            <a:ext cx="11166831" cy="36512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err="1"/>
              <a:t>Some</a:t>
            </a:r>
            <a:r>
              <a:rPr lang="fr-FR" dirty="0"/>
              <a:t> options </a:t>
            </a: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dirty="0" err="1"/>
              <a:t>some</a:t>
            </a:r>
            <a:r>
              <a:rPr lang="fr-FR" dirty="0"/>
              <a:t> designs: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86F64332-A8E1-428C-A974-93D1F4B9E22C}"/>
              </a:ext>
            </a:extLst>
          </p:cNvPr>
          <p:cNvSpPr txBox="1">
            <a:spLocks/>
          </p:cNvSpPr>
          <p:nvPr/>
        </p:nvSpPr>
        <p:spPr>
          <a:xfrm>
            <a:off x="965899" y="5489573"/>
            <a:ext cx="3818763" cy="11333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Non </a:t>
            </a:r>
            <a:r>
              <a:rPr lang="fr-FR" sz="1600" dirty="0" err="1"/>
              <a:t>stationnary</a:t>
            </a:r>
            <a:r>
              <a:rPr lang="fr-FR" sz="1600" dirty="0"/>
              <a:t> noise </a:t>
            </a:r>
            <a:r>
              <a:rPr lang="fr-FR" sz="1600" dirty="0" err="1"/>
              <a:t>suppressor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Multi-Stage CR-RC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84CA7FC1-4EF0-4C1A-A35B-899BA7E49583}"/>
              </a:ext>
            </a:extLst>
          </p:cNvPr>
          <p:cNvSpPr txBox="1">
            <a:spLocks/>
          </p:cNvSpPr>
          <p:nvPr/>
        </p:nvSpPr>
        <p:spPr>
          <a:xfrm>
            <a:off x="4784664" y="5456198"/>
            <a:ext cx="3690767" cy="8540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CMOS amplifier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62FA32-5ABE-4949-BC46-C1BE67AF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984445-E681-443D-BE41-A611FB16E294}"/>
              </a:ext>
            </a:extLst>
          </p:cNvPr>
          <p:cNvSpPr txBox="1"/>
          <p:nvPr/>
        </p:nvSpPr>
        <p:spPr>
          <a:xfrm>
            <a:off x="587781" y="4852960"/>
            <a:ext cx="255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9: IDEFX-HD </a:t>
            </a:r>
            <a:r>
              <a:rPr lang="fr-FR" sz="1100" dirty="0" err="1"/>
              <a:t>picture</a:t>
            </a:r>
            <a:endParaRPr lang="fr-FR" sz="11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506A64-CB4C-471D-8967-BB373486373C}"/>
              </a:ext>
            </a:extLst>
          </p:cNvPr>
          <p:cNvSpPr txBox="1"/>
          <p:nvPr/>
        </p:nvSpPr>
        <p:spPr>
          <a:xfrm>
            <a:off x="3418649" y="4680189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10: General </a:t>
            </a:r>
            <a:r>
              <a:rPr lang="fr-FR" sz="1100" dirty="0" err="1"/>
              <a:t>spectroscopic</a:t>
            </a:r>
            <a:r>
              <a:rPr lang="fr-FR" sz="1100" dirty="0"/>
              <a:t> instrumentation </a:t>
            </a:r>
            <a:r>
              <a:rPr lang="fr-FR" sz="1100" dirty="0" err="1"/>
              <a:t>chain</a:t>
            </a:r>
            <a:r>
              <a:rPr lang="fr-FR" sz="1100" dirty="0"/>
              <a:t> </a:t>
            </a:r>
            <a:r>
              <a:rPr lang="fr-FR" sz="1100" dirty="0" err="1"/>
              <a:t>schematic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74516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F09965B-736E-4A30-B59F-351348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Noise optimisation for high </a:t>
            </a:r>
            <a:r>
              <a:rPr lang="fr-FR" dirty="0" err="1"/>
              <a:t>resolution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7EC477F-C00F-4FFC-96CF-1B6324D6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CAB1C-35FD-4761-BEDA-13F16F30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D9D2D-D4FF-46DA-973F-D815AD9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AEE976-0BB9-43B2-B973-912DC877B2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C6D33C-7209-45FF-B89C-260F4F52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3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B52FB-12D4-4BFE-A91C-D69A042D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FEE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FFB483-43AB-4AB4-9933-9295657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Front-end ASICs for high resolution imaging spectroscopy in space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1E2CA3E-6795-4B43-9838-91DDDA7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A- CMOS architecture for Charge Sensitive Amplifier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7D1745-B8AE-4E4F-A022-8BFB58AAC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89" y="775087"/>
            <a:ext cx="2100976" cy="277795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9A8A008-A6FD-4E9D-8E6C-ECB9D6D9C2A4}"/>
              </a:ext>
            </a:extLst>
          </p:cNvPr>
          <p:cNvSpPr txBox="1"/>
          <p:nvPr/>
        </p:nvSpPr>
        <p:spPr>
          <a:xfrm>
            <a:off x="554421" y="98804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Circuit: </a:t>
            </a:r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DC5B52D9-674C-4DAE-A40B-0FDCE80C5484}"/>
              </a:ext>
            </a:extLst>
          </p:cNvPr>
          <p:cNvSpPr txBox="1">
            <a:spLocks/>
          </p:cNvSpPr>
          <p:nvPr/>
        </p:nvSpPr>
        <p:spPr>
          <a:xfrm>
            <a:off x="3784496" y="1207633"/>
            <a:ext cx="4712523" cy="26227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Classical</a:t>
            </a:r>
            <a:r>
              <a:rPr lang="fr-FR" sz="1600" dirty="0"/>
              <a:t> </a:t>
            </a:r>
            <a:r>
              <a:rPr lang="fr-FR" sz="1600" dirty="0" err="1"/>
              <a:t>folded</a:t>
            </a:r>
            <a:r>
              <a:rPr lang="fr-FR" sz="1600" dirty="0"/>
              <a:t> </a:t>
            </a:r>
            <a:r>
              <a:rPr lang="fr-FR" sz="1600" dirty="0" err="1"/>
              <a:t>cascode</a:t>
            </a:r>
            <a:r>
              <a:rPr lang="fr-FR" sz="1600" dirty="0"/>
              <a:t> architecture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err="1"/>
              <a:t>Both</a:t>
            </a:r>
            <a:r>
              <a:rPr lang="fr-FR" sz="1600" dirty="0"/>
              <a:t> P and N </a:t>
            </a:r>
            <a:r>
              <a:rPr lang="fr-FR" sz="1600" dirty="0" err="1"/>
              <a:t>mosfet</a:t>
            </a:r>
            <a:r>
              <a:rPr lang="fr-FR" sz="1600" dirty="0"/>
              <a:t> are </a:t>
            </a:r>
            <a:r>
              <a:rPr lang="fr-FR" sz="1600" dirty="0" err="1"/>
              <a:t>connected</a:t>
            </a:r>
            <a:r>
              <a:rPr lang="fr-FR" sz="1600" dirty="0"/>
              <a:t> </a:t>
            </a:r>
            <a:r>
              <a:rPr lang="fr-FR" sz="1600" dirty="0" err="1"/>
              <a:t>together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/>
              <a:t>A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regulation</a:t>
            </a:r>
            <a:r>
              <a:rPr lang="fr-FR" sz="1600" dirty="0"/>
              <a:t> set the </a:t>
            </a:r>
            <a:r>
              <a:rPr lang="fr-FR" sz="1600" dirty="0" err="1"/>
              <a:t>current</a:t>
            </a:r>
            <a:r>
              <a:rPr lang="fr-FR" sz="1600" dirty="0"/>
              <a:t> state</a:t>
            </a:r>
          </a:p>
          <a:p>
            <a:pPr marL="609600" lvl="1" indent="-342900">
              <a:buFont typeface="Wingdings" panose="05000000000000000000" pitchFamily="2" charset="2"/>
              <a:buChar char="Ø"/>
            </a:pPr>
            <a:r>
              <a:rPr lang="fr-FR" sz="1600" dirty="0"/>
              <a:t>In </a:t>
            </a:r>
            <a:r>
              <a:rPr lang="fr-FR" sz="1600" dirty="0" err="1"/>
              <a:t>our</a:t>
            </a:r>
            <a:r>
              <a:rPr lang="fr-FR" sz="1600" dirty="0"/>
              <a:t> case </a:t>
            </a:r>
            <a:r>
              <a:rPr lang="fr-FR" sz="1600" dirty="0" err="1"/>
              <a:t>its</a:t>
            </a:r>
            <a:r>
              <a:rPr lang="fr-FR" sz="1600" dirty="0"/>
              <a:t> a « </a:t>
            </a:r>
            <a:r>
              <a:rPr lang="fr-FR" sz="1600" dirty="0" err="1"/>
              <a:t>mirror</a:t>
            </a:r>
            <a:r>
              <a:rPr lang="fr-FR" sz="1600" dirty="0"/>
              <a:t> » version of the CSA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generate</a:t>
            </a:r>
            <a:r>
              <a:rPr lang="fr-FR" sz="1600" dirty="0"/>
              <a:t> voltage </a:t>
            </a:r>
            <a:r>
              <a:rPr lang="fr-FR" sz="1600" dirty="0" err="1"/>
              <a:t>reference</a:t>
            </a:r>
            <a:r>
              <a:rPr lang="fr-FR" sz="1600" dirty="0"/>
              <a:t> for « 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regulation</a:t>
            </a:r>
            <a:r>
              <a:rPr lang="fr-FR" sz="1600" dirty="0"/>
              <a:t> 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sz="16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8EBBB7B-7E88-4A65-8D26-4F6A9425CBAD}"/>
              </a:ext>
            </a:extLst>
          </p:cNvPr>
          <p:cNvSpPr txBox="1"/>
          <p:nvPr/>
        </p:nvSpPr>
        <p:spPr>
          <a:xfrm>
            <a:off x="3982908" y="3470685"/>
            <a:ext cx="3633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Hypothesis</a:t>
            </a:r>
            <a:r>
              <a:rPr lang="fr-FR" dirty="0"/>
              <a:t>: - </a:t>
            </a:r>
            <a:r>
              <a:rPr lang="fr-FR" dirty="0" err="1"/>
              <a:t>Strong</a:t>
            </a:r>
            <a:r>
              <a:rPr lang="fr-FR" dirty="0"/>
              <a:t> Inversion </a:t>
            </a:r>
            <a:r>
              <a:rPr lang="fr-FR" dirty="0" err="1"/>
              <a:t>region</a:t>
            </a:r>
            <a:endParaRPr lang="fr-FR" dirty="0"/>
          </a:p>
          <a:p>
            <a:r>
              <a:rPr lang="fr-FR" dirty="0"/>
              <a:t>	     - L</a:t>
            </a:r>
            <a:r>
              <a:rPr lang="fr-FR" baseline="-25000" dirty="0"/>
              <a:t>n</a:t>
            </a:r>
            <a:r>
              <a:rPr lang="fr-FR" dirty="0"/>
              <a:t> = </a:t>
            </a:r>
            <a:r>
              <a:rPr lang="fr-FR" dirty="0" err="1"/>
              <a:t>L</a:t>
            </a:r>
            <a:r>
              <a:rPr lang="fr-FR" baseline="-25000" dirty="0" err="1"/>
              <a:t>p</a:t>
            </a:r>
            <a:r>
              <a:rPr lang="fr-FR" dirty="0"/>
              <a:t> = </a:t>
            </a:r>
            <a:r>
              <a:rPr lang="fr-FR" dirty="0" err="1"/>
              <a:t>L</a:t>
            </a:r>
            <a:r>
              <a:rPr lang="fr-FR" baseline="-25000" dirty="0" err="1"/>
              <a:t>min</a:t>
            </a:r>
            <a:endParaRPr lang="fr-FR" dirty="0"/>
          </a:p>
          <a:p>
            <a:r>
              <a:rPr lang="fr-FR" dirty="0"/>
              <a:t>	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10A9617-32E6-4096-93C3-8A6B99580CA4}"/>
              </a:ext>
            </a:extLst>
          </p:cNvPr>
          <p:cNvSpPr txBox="1"/>
          <p:nvPr/>
        </p:nvSpPr>
        <p:spPr>
          <a:xfrm>
            <a:off x="1450733" y="3977170"/>
            <a:ext cx="277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Thermal Noise </a:t>
            </a:r>
            <a:r>
              <a:rPr lang="fr-FR" u="sng" dirty="0" err="1"/>
              <a:t>optimization</a:t>
            </a:r>
            <a:endParaRPr lang="fr-FR" u="sng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BD7486F-1E8F-4333-9BA7-07A644DDD567}"/>
              </a:ext>
            </a:extLst>
          </p:cNvPr>
          <p:cNvSpPr txBox="1"/>
          <p:nvPr/>
        </p:nvSpPr>
        <p:spPr>
          <a:xfrm>
            <a:off x="7734352" y="397717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Flicker Noise </a:t>
            </a:r>
            <a:r>
              <a:rPr lang="fr-FR" u="sng" dirty="0" err="1"/>
              <a:t>optimization</a:t>
            </a:r>
            <a:endParaRPr lang="fr-FR" u="sng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D66A886-4DD2-4BFB-8A08-F7731B761A1D}"/>
              </a:ext>
            </a:extLst>
          </p:cNvPr>
          <p:cNvCxnSpPr>
            <a:cxnSpLocks/>
          </p:cNvCxnSpPr>
          <p:nvPr/>
        </p:nvCxnSpPr>
        <p:spPr>
          <a:xfrm flipH="1">
            <a:off x="5845367" y="4278540"/>
            <a:ext cx="1" cy="221896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C2104B2B-96A5-44CD-A04A-BB2BB811793F}"/>
                  </a:ext>
                </a:extLst>
              </p:cNvPr>
              <p:cNvSpPr txBox="1"/>
              <p:nvPr/>
            </p:nvSpPr>
            <p:spPr>
              <a:xfrm>
                <a:off x="289641" y="4394015"/>
                <a:ext cx="4711610" cy="936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𝐸𝑁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C2104B2B-96A5-44CD-A04A-BB2BB8117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41" y="4394015"/>
                <a:ext cx="4711610" cy="936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5161E0D2-D7A8-417E-8EA4-AFDC20085FC0}"/>
                  </a:ext>
                </a:extLst>
              </p:cNvPr>
              <p:cNvSpPr txBox="1"/>
              <p:nvPr/>
            </p:nvSpPr>
            <p:spPr>
              <a:xfrm>
                <a:off x="6202101" y="4350894"/>
                <a:ext cx="5651675" cy="1221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𝐸𝑁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𝐴𝐹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𝑜𝑥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𝑓𝑛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𝑓𝑝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</m:sub>
                              </m:s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5161E0D2-D7A8-417E-8EA4-AFDC200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101" y="4350894"/>
                <a:ext cx="5651675" cy="12219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29959B4-9AA5-4348-95C0-3530BD9D00AF}"/>
                  </a:ext>
                </a:extLst>
              </p:cNvPr>
              <p:cNvSpPr txBox="1"/>
              <p:nvPr/>
            </p:nvSpPr>
            <p:spPr>
              <a:xfrm>
                <a:off x="3275818" y="5093630"/>
                <a:ext cx="1618648" cy="469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𝑊𝑖𝑡h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𝑘𝑇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29959B4-9AA5-4348-95C0-3530BD9D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18" y="5093630"/>
                <a:ext cx="1618648" cy="469039"/>
              </a:xfrm>
              <a:prstGeom prst="rect">
                <a:avLst/>
              </a:prstGeom>
              <a:blipFill>
                <a:blip r:embed="rId5"/>
                <a:stretch>
                  <a:fillRect l="-2256" t="-1299" b="-10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D0221A1-0227-4511-B435-164B829302C1}"/>
                  </a:ext>
                </a:extLst>
              </p:cNvPr>
              <p:cNvSpPr txBox="1"/>
              <p:nvPr/>
            </p:nvSpPr>
            <p:spPr>
              <a:xfrm>
                <a:off x="3807374" y="5622585"/>
                <a:ext cx="1087092" cy="260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D0221A1-0227-4511-B435-164B82930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374" y="5622585"/>
                <a:ext cx="1087092" cy="260905"/>
              </a:xfrm>
              <a:prstGeom prst="rect">
                <a:avLst/>
              </a:prstGeom>
              <a:blipFill>
                <a:blip r:embed="rId6"/>
                <a:stretch>
                  <a:fillRect l="-5618" b="-279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466B1622-B898-4DEC-9F6A-01140F4CCC90}"/>
                  </a:ext>
                </a:extLst>
              </p:cNvPr>
              <p:cNvSpPr txBox="1"/>
              <p:nvPr/>
            </p:nvSpPr>
            <p:spPr>
              <a:xfrm>
                <a:off x="3807374" y="5919268"/>
                <a:ext cx="1080809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466B1622-B898-4DEC-9F6A-01140F4CC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374" y="5919268"/>
                <a:ext cx="1080809" cy="438390"/>
              </a:xfrm>
              <a:prstGeom prst="rect">
                <a:avLst/>
              </a:prstGeom>
              <a:blipFill>
                <a:blip r:embed="rId7"/>
                <a:stretch>
                  <a:fillRect l="-5650" b="-1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CA8EC95B-2D50-4911-AA9B-D0EDCEA13A70}"/>
              </a:ext>
            </a:extLst>
          </p:cNvPr>
          <p:cNvSpPr/>
          <p:nvPr/>
        </p:nvSpPr>
        <p:spPr>
          <a:xfrm>
            <a:off x="3587750" y="4493243"/>
            <a:ext cx="1212850" cy="3609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CAEB7A4-2678-4D9F-B212-671D83F0C8E0}"/>
              </a:ext>
            </a:extLst>
          </p:cNvPr>
          <p:cNvSpPr/>
          <p:nvPr/>
        </p:nvSpPr>
        <p:spPr>
          <a:xfrm>
            <a:off x="10458450" y="4665925"/>
            <a:ext cx="1163184" cy="3315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6A981B-E967-4ABA-AB8E-276D4DE3FF77}"/>
              </a:ext>
            </a:extLst>
          </p:cNvPr>
          <p:cNvSpPr/>
          <p:nvPr/>
        </p:nvSpPr>
        <p:spPr>
          <a:xfrm>
            <a:off x="7662864" y="4898104"/>
            <a:ext cx="1406536" cy="6645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831065-E8D5-4E21-BD9F-2D58D819E0B4}"/>
              </a:ext>
            </a:extLst>
          </p:cNvPr>
          <p:cNvSpPr/>
          <p:nvPr/>
        </p:nvSpPr>
        <p:spPr>
          <a:xfrm>
            <a:off x="1230552" y="4726269"/>
            <a:ext cx="1212850" cy="6333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9" name="Flèche droite 18">
            <a:extLst>
              <a:ext uri="{FF2B5EF4-FFF2-40B4-BE49-F238E27FC236}">
                <a16:creationId xmlns:a16="http://schemas.microsoft.com/office/drawing/2014/main" id="{048C7E91-6E93-464A-B004-BF08FA0232BD}"/>
              </a:ext>
            </a:extLst>
          </p:cNvPr>
          <p:cNvSpPr/>
          <p:nvPr/>
        </p:nvSpPr>
        <p:spPr>
          <a:xfrm rot="5400000">
            <a:off x="2381600" y="5577411"/>
            <a:ext cx="360179" cy="351021"/>
          </a:xfrm>
          <a:prstGeom prst="rightArrow">
            <a:avLst/>
          </a:prstGeom>
          <a:solidFill>
            <a:srgbClr val="F2A057"/>
          </a:solidFill>
          <a:ln>
            <a:solidFill>
              <a:srgbClr val="D976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8FF2367-9C7F-4B36-968D-77BA6253DC43}"/>
              </a:ext>
            </a:extLst>
          </p:cNvPr>
          <p:cNvSpPr txBox="1"/>
          <p:nvPr/>
        </p:nvSpPr>
        <p:spPr>
          <a:xfrm>
            <a:off x="600866" y="5485604"/>
            <a:ext cx="14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Optimum for: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37082705-069B-4AB4-9B1F-D640649F5CCB}"/>
                  </a:ext>
                </a:extLst>
              </p:cNvPr>
              <p:cNvSpPr txBox="1"/>
              <p:nvPr/>
            </p:nvSpPr>
            <p:spPr>
              <a:xfrm>
                <a:off x="2032677" y="5909723"/>
                <a:ext cx="1070165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𝐶𝑠𝑎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37082705-069B-4AB4-9B1F-D640649F5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677" y="5909723"/>
                <a:ext cx="1070165" cy="4626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Flèche droite 38">
            <a:extLst>
              <a:ext uri="{FF2B5EF4-FFF2-40B4-BE49-F238E27FC236}">
                <a16:creationId xmlns:a16="http://schemas.microsoft.com/office/drawing/2014/main" id="{418FD1AB-D02F-456A-8C41-B4C4942F4856}"/>
              </a:ext>
            </a:extLst>
          </p:cNvPr>
          <p:cNvSpPr/>
          <p:nvPr/>
        </p:nvSpPr>
        <p:spPr>
          <a:xfrm rot="5400000">
            <a:off x="9061128" y="5695038"/>
            <a:ext cx="360179" cy="351021"/>
          </a:xfrm>
          <a:prstGeom prst="rightArrow">
            <a:avLst/>
          </a:prstGeom>
          <a:solidFill>
            <a:srgbClr val="F2A057"/>
          </a:solidFill>
          <a:ln>
            <a:solidFill>
              <a:srgbClr val="D976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C223507-BAEB-4340-84A0-E6136FE5D12A}"/>
              </a:ext>
            </a:extLst>
          </p:cNvPr>
          <p:cNvSpPr txBox="1"/>
          <p:nvPr/>
        </p:nvSpPr>
        <p:spPr>
          <a:xfrm>
            <a:off x="7086203" y="5714213"/>
            <a:ext cx="14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Optimum for: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2828B822-5412-4A37-B60F-7D727511AAB4}"/>
                  </a:ext>
                </a:extLst>
              </p:cNvPr>
              <p:cNvSpPr txBox="1"/>
              <p:nvPr/>
            </p:nvSpPr>
            <p:spPr>
              <a:xfrm>
                <a:off x="8710872" y="6262396"/>
                <a:ext cx="107016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𝐶𝑠𝑎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2828B822-5412-4A37-B60F-7D727511A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872" y="6262396"/>
                <a:ext cx="1070165" cy="246221"/>
              </a:xfrm>
              <a:prstGeom prst="rect">
                <a:avLst/>
              </a:prstGeom>
              <a:blipFill>
                <a:blip r:embed="rId9"/>
                <a:stretch>
                  <a:fillRect l="-3409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E3433D-2EB4-4F3A-B047-A9D492D3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73E7C56-03C8-442F-8132-39E7E10F2253}"/>
              </a:ext>
            </a:extLst>
          </p:cNvPr>
          <p:cNvSpPr txBox="1"/>
          <p:nvPr/>
        </p:nvSpPr>
        <p:spPr>
          <a:xfrm>
            <a:off x="1353484" y="3604597"/>
            <a:ext cx="42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Fig</a:t>
            </a:r>
            <a:r>
              <a:rPr lang="fr-FR" sz="1100" dirty="0"/>
              <a:t> 11: CMOS CSA</a:t>
            </a:r>
          </a:p>
        </p:txBody>
      </p:sp>
    </p:spTree>
    <p:extLst>
      <p:ext uri="{BB962C8B-B14F-4D97-AF65-F5344CB8AC3E}">
        <p14:creationId xmlns:p14="http://schemas.microsoft.com/office/powerpoint/2010/main" val="19668508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82fa2ad-bcfb-4c30-8490-7bbd511b1880"/>
    <ds:schemaRef ds:uri="151dffeb-2989-4a61-aef8-844a993007f8"/>
  </ds:schemaRefs>
</ds:datastoreItem>
</file>

<file path=customXml/itemProps3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6924</TotalTime>
  <Words>3257</Words>
  <Application>Microsoft Office PowerPoint</Application>
  <PresentationFormat>Grand écran</PresentationFormat>
  <Paragraphs>667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Cambria Math</vt:lpstr>
      <vt:lpstr>Wingdings</vt:lpstr>
      <vt:lpstr>Thème Office</vt:lpstr>
      <vt:lpstr>Front-end ASICs for high resolution imaging spectroscopy in space</vt:lpstr>
      <vt:lpstr>Summary</vt:lpstr>
      <vt:lpstr>Astrophysic Context: Existing missions and future needs</vt:lpstr>
      <vt:lpstr>Summary of astrophysic context:  Solar physics</vt:lpstr>
      <vt:lpstr>Summary of astrophysic context:  Extra galactic [SNR, Gamma ray burst]</vt:lpstr>
      <vt:lpstr>ASICs Developped at Saclay List and Specification</vt:lpstr>
      <vt:lpstr>General structure of our ASICs</vt:lpstr>
      <vt:lpstr>Noise optimisation for high resolution</vt:lpstr>
      <vt:lpstr>A- CMOS architecture for Charge Sensitive Amplifier</vt:lpstr>
      <vt:lpstr>A- CMOS architecture for Charge Sensitive Amplifier</vt:lpstr>
      <vt:lpstr>A- CMOS architecture for Charge Sensitive Amplifier</vt:lpstr>
      <vt:lpstr>B- Non stationnary noise suppressor</vt:lpstr>
      <vt:lpstr>B- Non stationnary noise suppressor</vt:lpstr>
      <vt:lpstr>Matrix based optimisation</vt:lpstr>
      <vt:lpstr>A- Double CR-RC stage</vt:lpstr>
      <vt:lpstr>A- Double CR-RC stage</vt:lpstr>
      <vt:lpstr>AC link with low noise leakage current generation</vt:lpstr>
      <vt:lpstr>AC link with low noise leakage current generation</vt:lpstr>
      <vt:lpstr>AC link with low noise leakage current generation</vt:lpstr>
      <vt:lpstr>Packaging and interconnection</vt:lpstr>
      <vt:lpstr>A- Packaging and interconnexion From 3D interconnection to 2D</vt:lpstr>
      <vt:lpstr>Results and conclusion</vt:lpstr>
      <vt:lpstr>A- D2R2 ASIC</vt:lpstr>
      <vt:lpstr>A- D2R2 ASIC</vt:lpstr>
      <vt:lpstr>B- D2R2 ASIC results</vt:lpstr>
      <vt:lpstr>C- Packaging and interconnexion</vt:lpstr>
      <vt:lpstr>C- ANAQIN ASIC results</vt:lpstr>
      <vt:lpstr>Conclusion</vt:lpstr>
      <vt:lpstr>Thank You and thanks to the team</vt:lpstr>
      <vt:lpstr>Backups</vt:lpstr>
      <vt:lpstr>Oscillations with low pass NSNS</vt:lpstr>
      <vt:lpstr>Simulation optimisation with XFAB018 and nelna</vt:lpstr>
      <vt:lpstr>Measurement D2R2</vt:lpstr>
      <vt:lpstr>Measurement D2R2</vt:lpstr>
      <vt:lpstr>Measurement D2R2</vt:lpstr>
      <vt:lpstr>Measurement D2R2</vt:lpstr>
      <vt:lpstr>Measurement D2R2</vt:lpstr>
      <vt:lpstr>Measurement D2R2</vt:lpstr>
      <vt:lpstr>Measurement D2R2</vt:lpstr>
      <vt:lpstr>Technology validation</vt:lpstr>
      <vt:lpstr>C- Technlogy validation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BAUDIN David</cp:lastModifiedBy>
  <cp:revision>276</cp:revision>
  <dcterms:created xsi:type="dcterms:W3CDTF">2023-01-13T15:17:34Z</dcterms:created>
  <dcterms:modified xsi:type="dcterms:W3CDTF">2026-05-22T08:00:42Z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