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0" r:id="rId2"/>
    <p:sldMasterId id="2147483653" r:id="rId3"/>
    <p:sldMasterId id="2147483655" r:id="rId4"/>
    <p:sldMasterId id="2147483657" r:id="rId5"/>
  </p:sldMasterIdLst>
  <p:notesMasterIdLst>
    <p:notesMasterId r:id="rId37"/>
  </p:notesMasterIdLst>
  <p:sldIdLst>
    <p:sldId id="256" r:id="rId6"/>
    <p:sldId id="354" r:id="rId7"/>
    <p:sldId id="368" r:id="rId8"/>
    <p:sldId id="361" r:id="rId9"/>
    <p:sldId id="360" r:id="rId10"/>
    <p:sldId id="362" r:id="rId11"/>
    <p:sldId id="258" r:id="rId12"/>
    <p:sldId id="370" r:id="rId13"/>
    <p:sldId id="355" r:id="rId14"/>
    <p:sldId id="380" r:id="rId15"/>
    <p:sldId id="372" r:id="rId16"/>
    <p:sldId id="373" r:id="rId17"/>
    <p:sldId id="2038" r:id="rId18"/>
    <p:sldId id="365" r:id="rId19"/>
    <p:sldId id="363" r:id="rId20"/>
    <p:sldId id="356" r:id="rId21"/>
    <p:sldId id="348" r:id="rId22"/>
    <p:sldId id="357" r:id="rId23"/>
    <p:sldId id="2037" r:id="rId24"/>
    <p:sldId id="2039" r:id="rId25"/>
    <p:sldId id="369" r:id="rId26"/>
    <p:sldId id="342" r:id="rId27"/>
    <p:sldId id="375" r:id="rId28"/>
    <p:sldId id="377" r:id="rId29"/>
    <p:sldId id="379" r:id="rId30"/>
    <p:sldId id="268" r:id="rId31"/>
    <p:sldId id="272" r:id="rId32"/>
    <p:sldId id="378" r:id="rId33"/>
    <p:sldId id="381" r:id="rId34"/>
    <p:sldId id="273" r:id="rId35"/>
    <p:sldId id="353" r:id="rId36"/>
  </p:sldIdLst>
  <p:sldSz cx="9144000" cy="5143500" type="screen16x9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B381EF-1645-56A9-F8AD-42F5F62B04F8}" v="3688" dt="2026-05-22T08:35:06.905"/>
    <p1510:client id="{7A2439E3-068C-0C84-E61C-AFBCAB1DE764}" v="1340" dt="2026-05-21T11:54:47.367"/>
    <p1510:client id="{81B580AE-522C-BA15-896A-9EBA286DBA74}" v="444" dt="2026-05-21T10:21:30.475"/>
    <p1510:client id="{A7CD3F1F-3C65-62AF-2BE5-BB3B3C7181E6}" v="22" dt="2026-05-21T12:34:41.487"/>
    <p1510:client id="{C8281ACD-5EB1-2E83-4453-43E55CE00552}" v="622" dt="2026-05-21T13:47:44.105"/>
    <p1510:client id="{F28F8C4D-01FA-6EC4-23F3-1B46756FD7D4}" v="113" dt="2026-05-21T12:57:02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7BC2A7-22CC-4BCA-8D74-E01747FD10E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0D12524-41C4-43B3-8572-2BF850504389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LArPix-v1, 2016-2018</a:t>
          </a:r>
          <a:endParaRPr lang="en-US"/>
        </a:p>
      </dgm:t>
    </dgm:pt>
    <dgm:pt modelId="{4AF79DE1-A89C-4559-809D-7536D5D15490}" type="parTrans" cxnId="{D28B0CB9-A67C-4500-B7A8-60D934CA4C4E}">
      <dgm:prSet/>
      <dgm:spPr/>
    </dgm:pt>
    <dgm:pt modelId="{DAA85C0C-6C03-4E6B-8679-F6AE1EBD16E5}" type="sibTrans" cxnId="{D28B0CB9-A67C-4500-B7A8-60D934CA4C4E}">
      <dgm:prSet/>
      <dgm:spPr/>
    </dgm:pt>
    <dgm:pt modelId="{D9FC077A-AF4C-4E74-92C3-A8E1B09F636F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LArPix-v2, 2019-2024</a:t>
          </a:r>
          <a:endParaRPr lang="en-US"/>
        </a:p>
      </dgm:t>
    </dgm:pt>
    <dgm:pt modelId="{F0FDCD4F-276A-49E9-91D8-70B1B6855AF0}" type="parTrans" cxnId="{795DD3FB-1DE4-4357-8C29-1AA1B2E538AF}">
      <dgm:prSet/>
      <dgm:spPr/>
    </dgm:pt>
    <dgm:pt modelId="{97ED7205-9CD1-4D3C-A951-5BCF06256B2D}" type="sibTrans" cxnId="{795DD3FB-1DE4-4357-8C29-1AA1B2E538AF}">
      <dgm:prSet/>
      <dgm:spPr/>
    </dgm:pt>
    <dgm:pt modelId="{F9E349A6-1E18-4533-972C-088839224021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LArPix-v3, 2025-</a:t>
          </a:r>
          <a:endParaRPr lang="en-US"/>
        </a:p>
      </dgm:t>
    </dgm:pt>
    <dgm:pt modelId="{56489214-3E8B-43B0-93D2-7A532EC7BAB3}" type="parTrans" cxnId="{25E4440B-6FBF-46A6-AD1D-BD5802475D65}">
      <dgm:prSet/>
      <dgm:spPr/>
    </dgm:pt>
    <dgm:pt modelId="{BA3FF129-0441-427E-B2D1-E4B0394D812F}" type="sibTrans" cxnId="{25E4440B-6FBF-46A6-AD1D-BD5802475D65}">
      <dgm:prSet/>
      <dgm:spPr/>
    </dgm:pt>
    <dgm:pt modelId="{26533FA7-5859-4534-A317-7E0C1D82B113}">
      <dgm:prSet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32 channel inputs</a:t>
          </a:r>
        </a:p>
      </dgm:t>
    </dgm:pt>
    <dgm:pt modelId="{11EE229D-A03B-4845-B5F5-4A1351C029A7}" type="parTrans" cxnId="{A8B02F63-81B0-4A0F-9E26-533FD637DF20}">
      <dgm:prSet/>
      <dgm:spPr/>
    </dgm:pt>
    <dgm:pt modelId="{9B92A984-0A44-4A1F-9AAE-9F73AFD7E53F}" type="sibTrans" cxnId="{A8B02F63-81B0-4A0F-9E26-533FD637DF20}">
      <dgm:prSet/>
      <dgm:spPr/>
    </dgm:pt>
    <dgm:pt modelId="{8DEFC402-8DB6-4697-8C4D-A286041AB71C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275 e- ENC @ 87K</a:t>
          </a:r>
        </a:p>
      </dgm:t>
    </dgm:pt>
    <dgm:pt modelId="{057DA082-E7B4-48E2-A567-6283E5C843F9}" type="parTrans" cxnId="{508AFD50-D144-4E46-933C-AB5FAB79F931}">
      <dgm:prSet/>
      <dgm:spPr/>
    </dgm:pt>
    <dgm:pt modelId="{530DFF9F-76F8-4FC2-803C-EA03B4CA9E75}" type="sibTrans" cxnId="{508AFD50-D144-4E46-933C-AB5FAB79F931}">
      <dgm:prSet/>
      <dgm:spPr/>
    </dgm:pt>
    <dgm:pt modelId="{F591EB64-9BF0-4DC8-B218-F29663C0ABC3}">
      <dgm:prSet phldr="0"/>
      <dgm:spPr/>
      <dgm:t>
        <a:bodyPr/>
        <a:lstStyle/>
        <a:p>
          <a:pPr rtl="0"/>
          <a:r>
            <a:rPr lang="en-US" sz="1100" dirty="0">
              <a:latin typeface="Calibri"/>
              <a:ea typeface="Calibri"/>
              <a:cs typeface="Calibri"/>
            </a:rPr>
            <a:t>O(</a:t>
          </a:r>
          <a:r>
            <a:rPr lang="en-US" sz="1100" baseline="0" dirty="0">
              <a:latin typeface="Calibri"/>
              <a:ea typeface="Calibri"/>
              <a:cs typeface="Calibri"/>
            </a:rPr>
            <a:t>10</a:t>
          </a:r>
          <a:r>
            <a:rPr lang="en-US" sz="700" baseline="30000" dirty="0">
              <a:latin typeface="Calibri"/>
              <a:ea typeface="Calibri"/>
              <a:cs typeface="Calibri"/>
            </a:rPr>
            <a:t>3</a:t>
          </a:r>
          <a:r>
            <a:rPr lang="en-US" sz="1100" dirty="0">
              <a:latin typeface="Calibri"/>
              <a:ea typeface="Calibri"/>
              <a:cs typeface="Calibri"/>
            </a:rPr>
            <a:t>) channel readout via 2 wires </a:t>
          </a:r>
          <a:r>
            <a:rPr lang="en-US" dirty="0">
              <a:latin typeface="Aptos Display" panose="020F0302020204030204"/>
            </a:rPr>
            <a:t>demonstrated technical feasibility</a:t>
          </a:r>
        </a:p>
      </dgm:t>
    </dgm:pt>
    <dgm:pt modelId="{52793080-54A7-44A7-AB87-927FD2A0B565}" type="parTrans" cxnId="{221D3781-A74F-4B6D-BCAB-A9E9A79BC0C9}">
      <dgm:prSet/>
      <dgm:spPr/>
    </dgm:pt>
    <dgm:pt modelId="{32F06C72-45D7-4D60-B3D6-D8EC3A13D5D1}" type="sibTrans" cxnId="{221D3781-A74F-4B6D-BCAB-A9E9A79BC0C9}">
      <dgm:prSet/>
      <dgm:spPr/>
    </dgm:pt>
    <dgm:pt modelId="{0DE4DAAB-3DA7-4378-A541-904DCF9090A2}">
      <dgm:prSet phldr="0"/>
      <dgm:spPr/>
      <dgm:t>
        <a:bodyPr/>
        <a:lstStyle/>
        <a:p>
          <a:pPr rtl="0"/>
          <a:r>
            <a:rPr lang="en-US" sz="1100" dirty="0">
              <a:latin typeface="Calibri"/>
              <a:ea typeface="Calibri"/>
              <a:cs typeface="Calibri"/>
            </a:rPr>
            <a:t>O(10</a:t>
          </a:r>
          <a:r>
            <a:rPr lang="en-US" sz="1100" baseline="30000" dirty="0">
              <a:latin typeface="Calibri"/>
              <a:ea typeface="Calibri"/>
              <a:cs typeface="Calibri"/>
            </a:rPr>
            <a:t>5</a:t>
          </a:r>
          <a:r>
            <a:rPr lang="en-US" sz="1100" dirty="0">
              <a:latin typeface="Calibri"/>
              <a:ea typeface="Calibri"/>
              <a:cs typeface="Calibri"/>
            </a:rPr>
            <a:t>) channel </a:t>
          </a:r>
          <a:r>
            <a:rPr lang="en-US" sz="1800" dirty="0">
              <a:latin typeface="Aptos Display"/>
              <a:ea typeface="Calibri"/>
              <a:cs typeface="Calibri"/>
            </a:rPr>
            <a:t>prototypes demonstrated</a:t>
          </a:r>
          <a:r>
            <a:rPr lang="en-US" dirty="0">
              <a:latin typeface="Aptos Display" panose="020F0302020204030204"/>
            </a:rPr>
            <a:t> industry-produced, scalable system architecture</a:t>
          </a:r>
          <a:endParaRPr lang="en-US" dirty="0"/>
        </a:p>
      </dgm:t>
    </dgm:pt>
    <dgm:pt modelId="{060F6ECA-FEFB-4735-B9F6-E4547229B4EF}" type="parTrans" cxnId="{828383D1-4EC7-416B-AFA2-EAE4AB0A1A4A}">
      <dgm:prSet/>
      <dgm:spPr/>
    </dgm:pt>
    <dgm:pt modelId="{F6C1CDA8-5908-4E14-BBF8-26EF2BD670BF}" type="sibTrans" cxnId="{828383D1-4EC7-416B-AFA2-EAE4AB0A1A4A}">
      <dgm:prSet/>
      <dgm:spPr/>
    </dgm:pt>
    <dgm:pt modelId="{6E39B15A-324C-4F2C-8683-7FC485997635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64 channel inputs</a:t>
          </a:r>
        </a:p>
      </dgm:t>
    </dgm:pt>
    <dgm:pt modelId="{0164CCFD-6E51-4079-B379-5AEC809AB951}" type="parTrans" cxnId="{B6D3F3BC-497A-42A6-BED6-7FDB69C60801}">
      <dgm:prSet/>
      <dgm:spPr/>
    </dgm:pt>
    <dgm:pt modelId="{B3C6283E-6220-4CF1-BE0F-E5238AD50940}" type="sibTrans" cxnId="{B6D3F3BC-497A-42A6-BED6-7FDB69C60801}">
      <dgm:prSet/>
      <dgm:spPr/>
    </dgm:pt>
    <dgm:pt modelId="{9D19BA1B-E94E-4FDA-9F98-11F29C059627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&gt;10k digital multiplexing</a:t>
          </a:r>
          <a:endParaRPr lang="en-US">
            <a:latin typeface="Aptos Display" panose="020F0302020204030204"/>
          </a:endParaRPr>
        </a:p>
      </dgm:t>
    </dgm:pt>
    <dgm:pt modelId="{EB34149E-4896-4951-B92E-3FFAE2BF996F}" type="parTrans" cxnId="{73549FCB-933E-4480-80B6-1F76584B166E}">
      <dgm:prSet/>
      <dgm:spPr/>
    </dgm:pt>
    <dgm:pt modelId="{E4F3389C-1F5C-44D7-B6F4-FFE7DE01B71A}" type="sibTrans" cxnId="{73549FCB-933E-4480-80B6-1F76584B166E}">
      <dgm:prSet/>
      <dgm:spPr/>
    </dgm:pt>
    <dgm:pt modelId="{E8D60296-68CF-4B7E-9F03-63BFE8B9BA81}">
      <dgm:prSet phldrT="[Text]" phldr="0"/>
      <dgm:spPr/>
      <dgm:t>
        <a:bodyPr/>
        <a:lstStyle/>
        <a:p>
          <a:pPr rtl="0"/>
          <a:r>
            <a:rPr lang="en-US" sz="1100" dirty="0">
              <a:latin typeface="Calibri"/>
              <a:ea typeface="Calibri"/>
              <a:cs typeface="Calibri"/>
            </a:rPr>
            <a:t>800 e- ENC @ 87K</a:t>
          </a:r>
          <a:endParaRPr lang="en-US" dirty="0">
            <a:latin typeface="Aptos Display"/>
            <a:ea typeface="Calibri"/>
            <a:cs typeface="Calibri"/>
          </a:endParaRPr>
        </a:p>
      </dgm:t>
    </dgm:pt>
    <dgm:pt modelId="{3FA60789-CF8F-4ABD-A531-3DA0F2BEB35A}" type="parTrans" cxnId="{1434A59D-B8EC-4D40-9456-3D0FA207EC10}">
      <dgm:prSet/>
      <dgm:spPr/>
    </dgm:pt>
    <dgm:pt modelId="{877A848D-22DD-4BDE-BEFC-1D136C26E476}" type="sibTrans" cxnId="{1434A59D-B8EC-4D40-9456-3D0FA207EC10}">
      <dgm:prSet/>
      <dgm:spPr/>
    </dgm:pt>
    <dgm:pt modelId="{9D5AAE8E-CB50-4002-9F8F-9B28B9055978}">
      <dgm:prSet phldrT="[Text]" phldr="0"/>
      <dgm:spPr/>
      <dgm:t>
        <a:bodyPr/>
        <a:lstStyle/>
        <a:p>
          <a:pPr rtl="0"/>
          <a:r>
            <a:rPr lang="en-US" sz="1400" dirty="0">
              <a:latin typeface="Aptos Display"/>
            </a:rPr>
            <a:t>Improved data integrity (v3c)</a:t>
          </a:r>
          <a:endParaRPr lang="en-US" dirty="0"/>
        </a:p>
      </dgm:t>
    </dgm:pt>
    <dgm:pt modelId="{FCECE2A6-1A93-4A26-B68C-6C5F93E6179E}" type="parTrans" cxnId="{8ACBC07A-7C77-410C-84FD-326D40516D73}">
      <dgm:prSet/>
      <dgm:spPr/>
    </dgm:pt>
    <dgm:pt modelId="{A25BDBAA-D969-4F3A-A12A-62D96568DDE5}" type="sibTrans" cxnId="{8ACBC07A-7C77-410C-84FD-326D40516D73}">
      <dgm:prSet/>
      <dgm:spPr/>
    </dgm:pt>
    <dgm:pt modelId="{F0AEBC52-F993-4295-BBDC-805A109901E4}">
      <dgm:prSet phldrT="[Text]" phldr="0"/>
      <dgm:spPr/>
      <dgm:t>
        <a:bodyPr/>
        <a:lstStyle/>
        <a:p>
          <a:pPr rtl="0"/>
          <a:r>
            <a:rPr lang="en-US" sz="1100" dirty="0">
              <a:latin typeface="Calibri"/>
              <a:ea typeface="Calibri"/>
              <a:cs typeface="Calibri"/>
            </a:rPr>
            <a:t>350 e- ENC @ 87K</a:t>
          </a:r>
          <a:endParaRPr lang="en-US" sz="1400" dirty="0">
            <a:latin typeface="Aptos Display"/>
          </a:endParaRPr>
        </a:p>
      </dgm:t>
    </dgm:pt>
    <dgm:pt modelId="{B5A57B6B-F992-4433-BC58-68E32AA22BB9}" type="parTrans" cxnId="{251D8AA2-2BB3-4896-ABC2-265FE09B5967}">
      <dgm:prSet/>
      <dgm:spPr/>
    </dgm:pt>
    <dgm:pt modelId="{A731DF0A-8502-4D81-85D7-442527B92226}" type="sibTrans" cxnId="{251D8AA2-2BB3-4896-ABC2-265FE09B5967}">
      <dgm:prSet/>
      <dgm:spPr/>
    </dgm:pt>
    <dgm:pt modelId="{E62C2005-99A4-4AF8-BD2F-4542D35F7D69}">
      <dgm:prSet phldrT="[Text]" phldr="0"/>
      <dgm:spPr/>
      <dgm:t>
        <a:bodyPr/>
        <a:lstStyle/>
        <a:p>
          <a:pPr rtl="0"/>
          <a:r>
            <a:rPr lang="en-US" sz="1400" dirty="0">
              <a:latin typeface="Aptos Display"/>
            </a:rPr>
            <a:t>Differential buffer (v3c)</a:t>
          </a:r>
        </a:p>
      </dgm:t>
    </dgm:pt>
    <dgm:pt modelId="{70F19093-AF35-4C53-854F-E0E821B51228}" type="parTrans" cxnId="{FF1BD35B-BBF4-4BE9-8EC3-939D30825170}">
      <dgm:prSet/>
      <dgm:spPr/>
    </dgm:pt>
    <dgm:pt modelId="{7F1C6A83-CFAA-4A22-BF51-789A051D7B1D}" type="sibTrans" cxnId="{FF1BD35B-BBF4-4BE9-8EC3-939D30825170}">
      <dgm:prSet/>
      <dgm:spPr/>
    </dgm:pt>
    <dgm:pt modelId="{1E3D0FD9-A6C9-4937-BAF3-EA6F2A1609D4}">
      <dgm:prSet phldrT="[Text]" phldr="0"/>
      <dgm:spPr/>
      <dgm:t>
        <a:bodyPr/>
        <a:lstStyle/>
        <a:p>
          <a:pPr rtl="0"/>
          <a:r>
            <a:rPr lang="en-US" sz="1100" dirty="0">
              <a:latin typeface="Calibri"/>
              <a:ea typeface="Calibri"/>
              <a:cs typeface="Calibri"/>
            </a:rPr>
            <a:t>Differential, asynchronous 10-bit ADC (v3a)</a:t>
          </a:r>
        </a:p>
      </dgm:t>
    </dgm:pt>
    <dgm:pt modelId="{3F149790-04C7-4E93-B379-F79DEF6F995C}" type="parTrans" cxnId="{15D60256-5ED3-42FD-97FC-A05CBD6E763A}">
      <dgm:prSet/>
      <dgm:spPr/>
    </dgm:pt>
    <dgm:pt modelId="{15569337-D5AA-46A0-9303-1BF232A01E18}" type="sibTrans" cxnId="{15D60256-5ED3-42FD-97FC-A05CBD6E763A}">
      <dgm:prSet/>
      <dgm:spPr/>
    </dgm:pt>
    <dgm:pt modelId="{B7549BF9-129C-46B3-90AB-4496246A6DDE}" type="pres">
      <dgm:prSet presAssocID="{9D7BC2A7-22CC-4BCA-8D74-E01747FD10E3}" presName="arrowDiagram" presStyleCnt="0">
        <dgm:presLayoutVars>
          <dgm:chMax val="5"/>
          <dgm:dir/>
          <dgm:resizeHandles val="exact"/>
        </dgm:presLayoutVars>
      </dgm:prSet>
      <dgm:spPr/>
    </dgm:pt>
    <dgm:pt modelId="{1BD14EC4-FC7D-450D-A6B3-6C2DF7115FBB}" type="pres">
      <dgm:prSet presAssocID="{9D7BC2A7-22CC-4BCA-8D74-E01747FD10E3}" presName="arrow" presStyleLbl="bgShp" presStyleIdx="0" presStyleCnt="1"/>
      <dgm:spPr/>
    </dgm:pt>
    <dgm:pt modelId="{21B56267-BC73-468E-803F-76B2E662DD31}" type="pres">
      <dgm:prSet presAssocID="{9D7BC2A7-22CC-4BCA-8D74-E01747FD10E3}" presName="arrowDiagram3" presStyleCnt="0"/>
      <dgm:spPr/>
    </dgm:pt>
    <dgm:pt modelId="{3BD907DD-D9A6-448C-98C8-EF479B0A8D6B}" type="pres">
      <dgm:prSet presAssocID="{00D12524-41C4-43B3-8572-2BF850504389}" presName="bullet3a" presStyleLbl="node1" presStyleIdx="0" presStyleCnt="3"/>
      <dgm:spPr/>
    </dgm:pt>
    <dgm:pt modelId="{944B4C14-735B-477A-BE5E-3BB84E829769}" type="pres">
      <dgm:prSet presAssocID="{00D12524-41C4-43B3-8572-2BF850504389}" presName="textBox3a" presStyleLbl="revTx" presStyleIdx="0" presStyleCnt="3">
        <dgm:presLayoutVars>
          <dgm:bulletEnabled val="1"/>
        </dgm:presLayoutVars>
      </dgm:prSet>
      <dgm:spPr/>
    </dgm:pt>
    <dgm:pt modelId="{1A6CB28A-9646-46ED-A99A-03ACD1EB2E3E}" type="pres">
      <dgm:prSet presAssocID="{D9FC077A-AF4C-4E74-92C3-A8E1B09F636F}" presName="bullet3b" presStyleLbl="node1" presStyleIdx="1" presStyleCnt="3"/>
      <dgm:spPr/>
    </dgm:pt>
    <dgm:pt modelId="{02860A6C-09B0-4A7D-8B92-3BD5F72C956D}" type="pres">
      <dgm:prSet presAssocID="{D9FC077A-AF4C-4E74-92C3-A8E1B09F636F}" presName="textBox3b" presStyleLbl="revTx" presStyleIdx="1" presStyleCnt="3">
        <dgm:presLayoutVars>
          <dgm:bulletEnabled val="1"/>
        </dgm:presLayoutVars>
      </dgm:prSet>
      <dgm:spPr/>
    </dgm:pt>
    <dgm:pt modelId="{958DAB5B-BBC9-4850-8FCF-CBCD1797545D}" type="pres">
      <dgm:prSet presAssocID="{F9E349A6-1E18-4533-972C-088839224021}" presName="bullet3c" presStyleLbl="node1" presStyleIdx="2" presStyleCnt="3"/>
      <dgm:spPr/>
    </dgm:pt>
    <dgm:pt modelId="{126720AC-009B-410C-801C-CFC5C936892A}" type="pres">
      <dgm:prSet presAssocID="{F9E349A6-1E18-4533-972C-088839224021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25E4440B-6FBF-46A6-AD1D-BD5802475D65}" srcId="{9D7BC2A7-22CC-4BCA-8D74-E01747FD10E3}" destId="{F9E349A6-1E18-4533-972C-088839224021}" srcOrd="2" destOrd="0" parTransId="{56489214-3E8B-43B0-93D2-7A532EC7BAB3}" sibTransId="{BA3FF129-0441-427E-B2D1-E4B0394D812F}"/>
    <dgm:cxn modelId="{C1773519-400F-4311-BF4A-C7834C4F6C2B}" type="presOf" srcId="{26533FA7-5859-4534-A317-7E0C1D82B113}" destId="{944B4C14-735B-477A-BE5E-3BB84E829769}" srcOrd="0" destOrd="1" presId="urn:microsoft.com/office/officeart/2005/8/layout/arrow2"/>
    <dgm:cxn modelId="{0B874C2E-786C-433C-94A0-157821296DA5}" type="presOf" srcId="{6E39B15A-324C-4F2C-8683-7FC485997635}" destId="{02860A6C-09B0-4A7D-8B92-3BD5F72C956D}" srcOrd="0" destOrd="1" presId="urn:microsoft.com/office/officeart/2005/8/layout/arrow2"/>
    <dgm:cxn modelId="{CF2EB831-E631-4386-816D-61658CBF081D}" type="presOf" srcId="{D9FC077A-AF4C-4E74-92C3-A8E1B09F636F}" destId="{02860A6C-09B0-4A7D-8B92-3BD5F72C956D}" srcOrd="0" destOrd="0" presId="urn:microsoft.com/office/officeart/2005/8/layout/arrow2"/>
    <dgm:cxn modelId="{FF1BD35B-BBF4-4BE9-8EC3-939D30825170}" srcId="{F9E349A6-1E18-4533-972C-088839224021}" destId="{E62C2005-99A4-4AF8-BD2F-4542D35F7D69}" srcOrd="2" destOrd="0" parTransId="{70F19093-AF35-4C53-854F-E0E821B51228}" sibTransId="{7F1C6A83-CFAA-4A22-BF51-789A051D7B1D}"/>
    <dgm:cxn modelId="{BCB7055E-CF6E-43DF-9E32-FF7888E3F741}" type="presOf" srcId="{9D19BA1B-E94E-4FDA-9F98-11F29C059627}" destId="{02860A6C-09B0-4A7D-8B92-3BD5F72C956D}" srcOrd="0" destOrd="3" presId="urn:microsoft.com/office/officeart/2005/8/layout/arrow2"/>
    <dgm:cxn modelId="{A8B02F63-81B0-4A0F-9E26-533FD637DF20}" srcId="{00D12524-41C4-43B3-8572-2BF850504389}" destId="{26533FA7-5859-4534-A317-7E0C1D82B113}" srcOrd="0" destOrd="0" parTransId="{11EE229D-A03B-4845-B5F5-4A1351C029A7}" sibTransId="{9B92A984-0A44-4A1F-9AAE-9F73AFD7E53F}"/>
    <dgm:cxn modelId="{C6BC8365-7280-4CBC-9CF1-18B8BCD9C1B5}" type="presOf" srcId="{8DEFC402-8DB6-4697-8C4D-A286041AB71C}" destId="{944B4C14-735B-477A-BE5E-3BB84E829769}" srcOrd="0" destOrd="2" presId="urn:microsoft.com/office/officeart/2005/8/layout/arrow2"/>
    <dgm:cxn modelId="{508AFD50-D144-4E46-933C-AB5FAB79F931}" srcId="{00D12524-41C4-43B3-8572-2BF850504389}" destId="{8DEFC402-8DB6-4697-8C4D-A286041AB71C}" srcOrd="1" destOrd="0" parTransId="{057DA082-E7B4-48E2-A567-6283E5C843F9}" sibTransId="{530DFF9F-76F8-4FC2-803C-EA03B4CA9E75}"/>
    <dgm:cxn modelId="{4AB42751-D84B-4ED5-9E03-3E25B3EBCA4C}" type="presOf" srcId="{F9E349A6-1E18-4533-972C-088839224021}" destId="{126720AC-009B-410C-801C-CFC5C936892A}" srcOrd="0" destOrd="0" presId="urn:microsoft.com/office/officeart/2005/8/layout/arrow2"/>
    <dgm:cxn modelId="{819B8D54-9F0A-43EB-86AE-E04E84A2248D}" type="presOf" srcId="{F0AEBC52-F993-4295-BBDC-805A109901E4}" destId="{126720AC-009B-410C-801C-CFC5C936892A}" srcOrd="0" destOrd="1" presId="urn:microsoft.com/office/officeart/2005/8/layout/arrow2"/>
    <dgm:cxn modelId="{15D60256-5ED3-42FD-97FC-A05CBD6E763A}" srcId="{F9E349A6-1E18-4533-972C-088839224021}" destId="{1E3D0FD9-A6C9-4937-BAF3-EA6F2A1609D4}" srcOrd="1" destOrd="0" parTransId="{3F149790-04C7-4E93-B379-F79DEF6F995C}" sibTransId="{15569337-D5AA-46A0-9303-1BF232A01E18}"/>
    <dgm:cxn modelId="{8ACBC07A-7C77-410C-84FD-326D40516D73}" srcId="{F9E349A6-1E18-4533-972C-088839224021}" destId="{9D5AAE8E-CB50-4002-9F8F-9B28B9055978}" srcOrd="3" destOrd="0" parTransId="{FCECE2A6-1A93-4A26-B68C-6C5F93E6179E}" sibTransId="{A25BDBAA-D969-4F3A-A12A-62D96568DDE5}"/>
    <dgm:cxn modelId="{221D3781-A74F-4B6D-BCAB-A9E9A79BC0C9}" srcId="{00D12524-41C4-43B3-8572-2BF850504389}" destId="{F591EB64-9BF0-4DC8-B218-F29663C0ABC3}" srcOrd="2" destOrd="0" parTransId="{52793080-54A7-44A7-AB87-927FD2A0B565}" sibTransId="{32F06C72-45D7-4D60-B3D6-D8EC3A13D5D1}"/>
    <dgm:cxn modelId="{B66E8C85-B0B8-48D9-9DBE-0D7498ADC626}" type="presOf" srcId="{1E3D0FD9-A6C9-4937-BAF3-EA6F2A1609D4}" destId="{126720AC-009B-410C-801C-CFC5C936892A}" srcOrd="0" destOrd="2" presId="urn:microsoft.com/office/officeart/2005/8/layout/arrow2"/>
    <dgm:cxn modelId="{0AB8E38E-9275-4582-9891-A533E93B682A}" type="presOf" srcId="{E62C2005-99A4-4AF8-BD2F-4542D35F7D69}" destId="{126720AC-009B-410C-801C-CFC5C936892A}" srcOrd="0" destOrd="3" presId="urn:microsoft.com/office/officeart/2005/8/layout/arrow2"/>
    <dgm:cxn modelId="{01CAE99B-4E75-41A8-A42C-A877642CD2CB}" type="presOf" srcId="{00D12524-41C4-43B3-8572-2BF850504389}" destId="{944B4C14-735B-477A-BE5E-3BB84E829769}" srcOrd="0" destOrd="0" presId="urn:microsoft.com/office/officeart/2005/8/layout/arrow2"/>
    <dgm:cxn modelId="{1434A59D-B8EC-4D40-9456-3D0FA207EC10}" srcId="{D9FC077A-AF4C-4E74-92C3-A8E1B09F636F}" destId="{E8D60296-68CF-4B7E-9F03-63BFE8B9BA81}" srcOrd="1" destOrd="0" parTransId="{3FA60789-CF8F-4ABD-A531-3DA0F2BEB35A}" sibTransId="{877A848D-22DD-4BDE-BEFC-1D136C26E476}"/>
    <dgm:cxn modelId="{251D8AA2-2BB3-4896-ABC2-265FE09B5967}" srcId="{F9E349A6-1E18-4533-972C-088839224021}" destId="{F0AEBC52-F993-4295-BBDC-805A109901E4}" srcOrd="0" destOrd="0" parTransId="{B5A57B6B-F992-4433-BC58-68E32AA22BB9}" sibTransId="{A731DF0A-8502-4D81-85D7-442527B92226}"/>
    <dgm:cxn modelId="{D28B0CB9-A67C-4500-B7A8-60D934CA4C4E}" srcId="{9D7BC2A7-22CC-4BCA-8D74-E01747FD10E3}" destId="{00D12524-41C4-43B3-8572-2BF850504389}" srcOrd="0" destOrd="0" parTransId="{4AF79DE1-A89C-4559-809D-7536D5D15490}" sibTransId="{DAA85C0C-6C03-4E6B-8679-F6AE1EBD16E5}"/>
    <dgm:cxn modelId="{4FAB3DB9-D50C-4373-9F2B-6344F9C6F26F}" type="presOf" srcId="{F591EB64-9BF0-4DC8-B218-F29663C0ABC3}" destId="{944B4C14-735B-477A-BE5E-3BB84E829769}" srcOrd="0" destOrd="3" presId="urn:microsoft.com/office/officeart/2005/8/layout/arrow2"/>
    <dgm:cxn modelId="{B6D3F3BC-497A-42A6-BED6-7FDB69C60801}" srcId="{D9FC077A-AF4C-4E74-92C3-A8E1B09F636F}" destId="{6E39B15A-324C-4F2C-8683-7FC485997635}" srcOrd="0" destOrd="0" parTransId="{0164CCFD-6E51-4079-B379-5AEC809AB951}" sibTransId="{B3C6283E-6220-4CF1-BE0F-E5238AD50940}"/>
    <dgm:cxn modelId="{9158FFC2-DCA4-4BBC-9AD5-D096DB41F19F}" type="presOf" srcId="{9D5AAE8E-CB50-4002-9F8F-9B28B9055978}" destId="{126720AC-009B-410C-801C-CFC5C936892A}" srcOrd="0" destOrd="4" presId="urn:microsoft.com/office/officeart/2005/8/layout/arrow2"/>
    <dgm:cxn modelId="{73549FCB-933E-4480-80B6-1F76584B166E}" srcId="{D9FC077A-AF4C-4E74-92C3-A8E1B09F636F}" destId="{9D19BA1B-E94E-4FDA-9F98-11F29C059627}" srcOrd="2" destOrd="0" parTransId="{EB34149E-4896-4951-B92E-3FFAE2BF996F}" sibTransId="{E4F3389C-1F5C-44D7-B6F4-FFE7DE01B71A}"/>
    <dgm:cxn modelId="{4FE036CF-64FB-46D0-9536-45E982D78C53}" type="presOf" srcId="{0DE4DAAB-3DA7-4378-A541-904DCF9090A2}" destId="{02860A6C-09B0-4A7D-8B92-3BD5F72C956D}" srcOrd="0" destOrd="4" presId="urn:microsoft.com/office/officeart/2005/8/layout/arrow2"/>
    <dgm:cxn modelId="{828383D1-4EC7-416B-AFA2-EAE4AB0A1A4A}" srcId="{D9FC077A-AF4C-4E74-92C3-A8E1B09F636F}" destId="{0DE4DAAB-3DA7-4378-A541-904DCF9090A2}" srcOrd="3" destOrd="0" parTransId="{060F6ECA-FEFB-4735-B9F6-E4547229B4EF}" sibTransId="{F6C1CDA8-5908-4E14-BBF8-26EF2BD670BF}"/>
    <dgm:cxn modelId="{FA55D6EB-07A2-4121-8D26-B2AF97756071}" type="presOf" srcId="{9D7BC2A7-22CC-4BCA-8D74-E01747FD10E3}" destId="{B7549BF9-129C-46B3-90AB-4496246A6DDE}" srcOrd="0" destOrd="0" presId="urn:microsoft.com/office/officeart/2005/8/layout/arrow2"/>
    <dgm:cxn modelId="{F8B4E5EE-0DF0-48D1-A0FC-48FEB0F4DC0C}" type="presOf" srcId="{E8D60296-68CF-4B7E-9F03-63BFE8B9BA81}" destId="{02860A6C-09B0-4A7D-8B92-3BD5F72C956D}" srcOrd="0" destOrd="2" presId="urn:microsoft.com/office/officeart/2005/8/layout/arrow2"/>
    <dgm:cxn modelId="{795DD3FB-1DE4-4357-8C29-1AA1B2E538AF}" srcId="{9D7BC2A7-22CC-4BCA-8D74-E01747FD10E3}" destId="{D9FC077A-AF4C-4E74-92C3-A8E1B09F636F}" srcOrd="1" destOrd="0" parTransId="{F0FDCD4F-276A-49E9-91D8-70B1B6855AF0}" sibTransId="{97ED7205-9CD1-4D3C-A951-5BCF06256B2D}"/>
    <dgm:cxn modelId="{49E0BCB8-F1DA-4F44-8A0A-2A55618E02D9}" type="presParOf" srcId="{B7549BF9-129C-46B3-90AB-4496246A6DDE}" destId="{1BD14EC4-FC7D-450D-A6B3-6C2DF7115FBB}" srcOrd="0" destOrd="0" presId="urn:microsoft.com/office/officeart/2005/8/layout/arrow2"/>
    <dgm:cxn modelId="{1AB79E98-F993-472B-883B-B8CD0BCC0B14}" type="presParOf" srcId="{B7549BF9-129C-46B3-90AB-4496246A6DDE}" destId="{21B56267-BC73-468E-803F-76B2E662DD31}" srcOrd="1" destOrd="0" presId="urn:microsoft.com/office/officeart/2005/8/layout/arrow2"/>
    <dgm:cxn modelId="{931D9DAC-1C0B-401B-BECD-5EF718B291C1}" type="presParOf" srcId="{21B56267-BC73-468E-803F-76B2E662DD31}" destId="{3BD907DD-D9A6-448C-98C8-EF479B0A8D6B}" srcOrd="0" destOrd="0" presId="urn:microsoft.com/office/officeart/2005/8/layout/arrow2"/>
    <dgm:cxn modelId="{2B07F760-CD88-4C49-98EC-C20F359F6664}" type="presParOf" srcId="{21B56267-BC73-468E-803F-76B2E662DD31}" destId="{944B4C14-735B-477A-BE5E-3BB84E829769}" srcOrd="1" destOrd="0" presId="urn:microsoft.com/office/officeart/2005/8/layout/arrow2"/>
    <dgm:cxn modelId="{76677A70-21E3-4C42-839C-D64308B0B324}" type="presParOf" srcId="{21B56267-BC73-468E-803F-76B2E662DD31}" destId="{1A6CB28A-9646-46ED-A99A-03ACD1EB2E3E}" srcOrd="2" destOrd="0" presId="urn:microsoft.com/office/officeart/2005/8/layout/arrow2"/>
    <dgm:cxn modelId="{E88B9598-FF73-4960-8068-3C89276C36E9}" type="presParOf" srcId="{21B56267-BC73-468E-803F-76B2E662DD31}" destId="{02860A6C-09B0-4A7D-8B92-3BD5F72C956D}" srcOrd="3" destOrd="0" presId="urn:microsoft.com/office/officeart/2005/8/layout/arrow2"/>
    <dgm:cxn modelId="{813BEA18-1054-4193-A6D8-347B3D0347BA}" type="presParOf" srcId="{21B56267-BC73-468E-803F-76B2E662DD31}" destId="{958DAB5B-BBC9-4850-8FCF-CBCD1797545D}" srcOrd="4" destOrd="0" presId="urn:microsoft.com/office/officeart/2005/8/layout/arrow2"/>
    <dgm:cxn modelId="{DB8A281A-3B37-4326-BCA0-840E9298DC33}" type="presParOf" srcId="{21B56267-BC73-468E-803F-76B2E662DD31}" destId="{126720AC-009B-410C-801C-CFC5C93689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14EC4-FC7D-450D-A6B3-6C2DF7115FBB}">
      <dsp:nvSpPr>
        <dsp:cNvPr id="0" name=""/>
        <dsp:cNvSpPr/>
      </dsp:nvSpPr>
      <dsp:spPr>
        <a:xfrm>
          <a:off x="723783" y="0"/>
          <a:ext cx="7843726" cy="490232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907DD-D9A6-448C-98C8-EF479B0A8D6B}">
      <dsp:nvSpPr>
        <dsp:cNvPr id="0" name=""/>
        <dsp:cNvSpPr/>
      </dsp:nvSpPr>
      <dsp:spPr>
        <a:xfrm>
          <a:off x="1719937" y="3383587"/>
          <a:ext cx="203936" cy="2039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B4C14-735B-477A-BE5E-3BB84E829769}">
      <dsp:nvSpPr>
        <dsp:cNvPr id="0" name=""/>
        <dsp:cNvSpPr/>
      </dsp:nvSpPr>
      <dsp:spPr>
        <a:xfrm>
          <a:off x="1821905" y="3485555"/>
          <a:ext cx="1827588" cy="1416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62" tIns="0" rIns="0" bIns="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 Display" panose="020F0302020204030204"/>
            </a:rPr>
            <a:t>LArPix-v1, 2016-2018</a:t>
          </a:r>
          <a:endParaRPr lang="en-US" sz="15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ptos Display" panose="020F0302020204030204"/>
            </a:rPr>
            <a:t>32 channel inputs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ptos Display" panose="020F0302020204030204"/>
            </a:rPr>
            <a:t>275 e- ENC @ 87K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ea typeface="Calibri"/>
              <a:cs typeface="Calibri"/>
            </a:rPr>
            <a:t>O(</a:t>
          </a:r>
          <a:r>
            <a:rPr lang="en-US" sz="1200" kern="1200" baseline="0" dirty="0">
              <a:latin typeface="Calibri"/>
              <a:ea typeface="Calibri"/>
              <a:cs typeface="Calibri"/>
            </a:rPr>
            <a:t>10</a:t>
          </a:r>
          <a:r>
            <a:rPr lang="en-US" sz="1200" kern="1200" baseline="30000" dirty="0">
              <a:latin typeface="Calibri"/>
              <a:ea typeface="Calibri"/>
              <a:cs typeface="Calibri"/>
            </a:rPr>
            <a:t>3</a:t>
          </a:r>
          <a:r>
            <a:rPr lang="en-US" sz="1200" kern="1200" dirty="0">
              <a:latin typeface="Calibri"/>
              <a:ea typeface="Calibri"/>
              <a:cs typeface="Calibri"/>
            </a:rPr>
            <a:t>) channel readout via 2 wires </a:t>
          </a:r>
          <a:r>
            <a:rPr lang="en-US" sz="1200" kern="1200" dirty="0">
              <a:latin typeface="Aptos Display" panose="020F0302020204030204"/>
            </a:rPr>
            <a:t>demonstrated technical feasibility</a:t>
          </a:r>
        </a:p>
      </dsp:txBody>
      <dsp:txXfrm>
        <a:off x="1821905" y="3485555"/>
        <a:ext cx="1827588" cy="1416773"/>
      </dsp:txXfrm>
    </dsp:sp>
    <dsp:sp modelId="{1A6CB28A-9646-46ED-A99A-03ACD1EB2E3E}">
      <dsp:nvSpPr>
        <dsp:cNvPr id="0" name=""/>
        <dsp:cNvSpPr/>
      </dsp:nvSpPr>
      <dsp:spPr>
        <a:xfrm>
          <a:off x="3520072" y="2051134"/>
          <a:ext cx="368655" cy="3686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60A6C-09B0-4A7D-8B92-3BD5F72C956D}">
      <dsp:nvSpPr>
        <dsp:cNvPr id="0" name=""/>
        <dsp:cNvSpPr/>
      </dsp:nvSpPr>
      <dsp:spPr>
        <a:xfrm>
          <a:off x="3704399" y="2235462"/>
          <a:ext cx="1882494" cy="2666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43" tIns="0" rIns="0" bIns="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 Display" panose="020F0302020204030204"/>
            </a:rPr>
            <a:t>LArPix-v2, 2019-2024</a:t>
          </a:r>
          <a:endParaRPr lang="en-US" sz="15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ptos Display" panose="020F0302020204030204"/>
            </a:rPr>
            <a:t>64 channel inputs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ea typeface="Calibri"/>
              <a:cs typeface="Calibri"/>
            </a:rPr>
            <a:t>800 e- ENC @ 87K</a:t>
          </a:r>
          <a:endParaRPr lang="en-US" sz="1200" kern="1200" dirty="0">
            <a:latin typeface="Aptos Display"/>
            <a:ea typeface="Calibri"/>
            <a:cs typeface="Calibri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alibri"/>
              <a:ea typeface="Calibri"/>
              <a:cs typeface="Calibri"/>
            </a:rPr>
            <a:t>&gt;10k digital multiplexing</a:t>
          </a:r>
          <a:endParaRPr lang="en-US" sz="1200" kern="1200">
            <a:latin typeface="Aptos Display" panose="020F030202020403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ea typeface="Calibri"/>
              <a:cs typeface="Calibri"/>
            </a:rPr>
            <a:t>O(10</a:t>
          </a:r>
          <a:r>
            <a:rPr lang="en-US" sz="1200" kern="1200" baseline="30000" dirty="0">
              <a:latin typeface="Calibri"/>
              <a:ea typeface="Calibri"/>
              <a:cs typeface="Calibri"/>
            </a:rPr>
            <a:t>5</a:t>
          </a:r>
          <a:r>
            <a:rPr lang="en-US" sz="1200" kern="1200" dirty="0">
              <a:latin typeface="Calibri"/>
              <a:ea typeface="Calibri"/>
              <a:cs typeface="Calibri"/>
            </a:rPr>
            <a:t>) channel </a:t>
          </a:r>
          <a:r>
            <a:rPr lang="en-US" sz="1200" kern="1200" dirty="0">
              <a:latin typeface="Aptos Display"/>
              <a:ea typeface="Calibri"/>
              <a:cs typeface="Calibri"/>
            </a:rPr>
            <a:t>prototypes demonstrated</a:t>
          </a:r>
          <a:r>
            <a:rPr lang="en-US" sz="1200" kern="1200" dirty="0">
              <a:latin typeface="Aptos Display" panose="020F0302020204030204"/>
            </a:rPr>
            <a:t> industry-produced, scalable system architecture</a:t>
          </a:r>
          <a:endParaRPr lang="en-US" sz="1200" kern="1200" dirty="0"/>
        </a:p>
      </dsp:txBody>
      <dsp:txXfrm>
        <a:off x="3704399" y="2235462"/>
        <a:ext cx="1882494" cy="2666866"/>
      </dsp:txXfrm>
    </dsp:sp>
    <dsp:sp modelId="{958DAB5B-BBC9-4850-8FCF-CBCD1797545D}">
      <dsp:nvSpPr>
        <dsp:cNvPr id="0" name=""/>
        <dsp:cNvSpPr/>
      </dsp:nvSpPr>
      <dsp:spPr>
        <a:xfrm>
          <a:off x="5684940" y="1240289"/>
          <a:ext cx="509842" cy="509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720AC-009B-410C-801C-CFC5C936892A}">
      <dsp:nvSpPr>
        <dsp:cNvPr id="0" name=""/>
        <dsp:cNvSpPr/>
      </dsp:nvSpPr>
      <dsp:spPr>
        <a:xfrm>
          <a:off x="5939861" y="1495210"/>
          <a:ext cx="1882494" cy="3407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155" tIns="0" rIns="0" bIns="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 Display" panose="020F0302020204030204"/>
            </a:rPr>
            <a:t>LArPix-v3, 2025-</a:t>
          </a:r>
          <a:endParaRPr lang="en-US" sz="15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ea typeface="Calibri"/>
              <a:cs typeface="Calibri"/>
            </a:rPr>
            <a:t>350 e- ENC @ 87K</a:t>
          </a:r>
          <a:endParaRPr lang="en-US" sz="1200" kern="1200" dirty="0">
            <a:latin typeface="Aptos Display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/>
              <a:ea typeface="Calibri"/>
              <a:cs typeface="Calibri"/>
            </a:rPr>
            <a:t>Differential, asynchronous 10-bit ADC (v3a)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ptos Display"/>
            </a:rPr>
            <a:t>Differential buffer (v3c)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ptos Display"/>
            </a:rPr>
            <a:t>Improved data integrity (v3c)</a:t>
          </a:r>
          <a:endParaRPr lang="en-US" sz="1200" kern="1200" dirty="0"/>
        </a:p>
      </dsp:txBody>
      <dsp:txXfrm>
        <a:off x="5939861" y="1495210"/>
        <a:ext cx="1882494" cy="3407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400" b="0" strike="noStrike" spc="-1">
                <a:solidFill>
                  <a:srgbClr val="990033"/>
                </a:solidFill>
                <a:latin typeface="Arial Unicode MS"/>
              </a:rPr>
              <a:t>Click to move the slide</a:t>
            </a: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66" name="PlaceHolder 4"/>
          <p:cNvSpPr>
            <a:spLocks noGrp="1"/>
          </p:cNvSpPr>
          <p:nvPr>
            <p:ph type="dt" idx="2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7" name="PlaceHolder 5"/>
          <p:cNvSpPr>
            <a:spLocks noGrp="1"/>
          </p:cNvSpPr>
          <p:nvPr>
            <p:ph type="ftr" idx="3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8" name="PlaceHolder 6"/>
          <p:cNvSpPr>
            <a:spLocks noGrp="1"/>
          </p:cNvSpPr>
          <p:nvPr>
            <p:ph type="sldNum" idx="4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8DFD580C-36E9-41F9-ADE4-78745485BF6B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Num" idx="5"/>
          </p:nvPr>
        </p:nvSpPr>
        <p:spPr>
          <a:xfrm>
            <a:off x="3956040" y="8805960"/>
            <a:ext cx="3026880" cy="463320"/>
          </a:xfrm>
          <a:prstGeom prst="rect">
            <a:avLst/>
          </a:prstGeom>
          <a:noFill/>
          <a:ln w="9360">
            <a:noFill/>
          </a:ln>
        </p:spPr>
        <p:txBody>
          <a:bodyPr lIns="92880" tIns="46440" rIns="92880" bIns="46440" numCol="1" spcCol="0" anchor="b">
            <a:noAutofit/>
          </a:bodyPr>
          <a:lstStyle>
            <a:lvl1pPr indent="0" algn="r" defTabSz="927000">
              <a:lnSpc>
                <a:spcPct val="100000"/>
              </a:lnSpc>
              <a:buNone/>
              <a:defRPr lang="en-US" sz="1200" b="0" strike="noStrike" spc="-1">
                <a:solidFill>
                  <a:schemeClr val="dk1"/>
                </a:solidFill>
                <a:latin typeface="Arial"/>
                <a:ea typeface="ＭＳ Ｐゴシック"/>
              </a:defRPr>
            </a:lvl1pPr>
          </a:lstStyle>
          <a:p>
            <a:pPr indent="0" algn="r" defTabSz="927000">
              <a:lnSpc>
                <a:spcPct val="100000"/>
              </a:lnSpc>
              <a:buNone/>
            </a:pPr>
            <a:fld id="{96C99F32-C96C-4D78-8374-599496F8566F}" type="slidenum">
              <a:rPr lang="en-US" sz="1200" b="0" strike="noStrike" spc="-1">
                <a:solidFill>
                  <a:schemeClr val="dk1"/>
                </a:solidFill>
                <a:latin typeface="Arial"/>
                <a:ea typeface="ＭＳ Ｐゴシック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403225" y="695325"/>
            <a:ext cx="6178550" cy="3476625"/>
          </a:xfrm>
          <a:prstGeom prst="rect">
            <a:avLst/>
          </a:prstGeom>
          <a:ln w="0">
            <a:noFill/>
          </a:ln>
        </p:spPr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98400" y="4403880"/>
            <a:ext cx="5587560" cy="4171680"/>
          </a:xfrm>
          <a:prstGeom prst="rect">
            <a:avLst/>
          </a:prstGeom>
          <a:noFill/>
          <a:ln w="9360">
            <a:noFill/>
          </a:ln>
        </p:spPr>
        <p:txBody>
          <a:bodyPr lIns="92880" tIns="46440" rIns="92880" bIns="46440" numCol="1" spcCol="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31440" y="1126440"/>
            <a:ext cx="7772040" cy="110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400" b="0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LightPix   |   Russell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4182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34D2-6C71-7E1D-9951-75D4E2F1E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26514-01C8-3378-D2BE-06056FBA8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40589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8961"/>
            <a:ext cx="4038600" cy="3258740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tx1"/>
                </a:solidFill>
              </a:defRPr>
            </a:lvl1pPr>
            <a:lvl2pPr>
              <a:defRPr sz="1500" baseline="0">
                <a:solidFill>
                  <a:schemeClr val="tx1"/>
                </a:solidFill>
              </a:defRPr>
            </a:lvl2pPr>
            <a:lvl3pPr>
              <a:defRPr sz="1500" baseline="0">
                <a:solidFill>
                  <a:schemeClr val="tx1"/>
                </a:solidFill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961"/>
            <a:ext cx="4038600" cy="3258740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tx1"/>
                </a:solidFill>
              </a:defRPr>
            </a:lvl1pPr>
            <a:lvl2pPr>
              <a:defRPr sz="1500" baseline="0">
                <a:solidFill>
                  <a:schemeClr val="tx1"/>
                </a:solidFill>
              </a:defRPr>
            </a:lvl2pPr>
            <a:lvl3pPr>
              <a:defRPr sz="1500" baseline="0">
                <a:solidFill>
                  <a:schemeClr val="tx1"/>
                </a:solidFill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B. Russell | The 2x2 Demonstrator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DCA51F-EDBC-464E-8039-ADD2DD413E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8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31440" y="1126440"/>
            <a:ext cx="7772040" cy="110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400" b="0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chemeClr val="dk1"/>
              </a:solidFill>
              <a:latin typeface="Arial Unicode MS"/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31440" y="1126440"/>
            <a:ext cx="7772040" cy="110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400" b="0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chemeClr val="dk1"/>
              </a:solidFill>
              <a:latin typeface="Arial Unicode MS"/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31440" y="1126440"/>
            <a:ext cx="7772040" cy="110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400" b="0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800" b="0" strike="noStrike" spc="-1">
              <a:solidFill>
                <a:schemeClr val="dk1"/>
              </a:solidFill>
              <a:latin typeface="Arial Unicode MS"/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237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LightPix   |   Russell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4393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2"/>
          <p:cNvSpPr/>
          <p:nvPr/>
        </p:nvSpPr>
        <p:spPr>
          <a:xfrm>
            <a:off x="214920" y="4695840"/>
            <a:ext cx="8678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13" name="Rectangle 3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3" name="Line 5"/>
          <p:cNvSpPr/>
          <p:nvPr/>
        </p:nvSpPr>
        <p:spPr>
          <a:xfrm>
            <a:off x="241920" y="315720"/>
            <a:ext cx="8651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4" name="Text Box 7"/>
          <p:cNvSpPr/>
          <p:nvPr/>
        </p:nvSpPr>
        <p:spPr>
          <a:xfrm>
            <a:off x="7994520" y="4857840"/>
            <a:ext cx="747360" cy="25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05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Text Box 10"/>
          <p:cNvSpPr/>
          <p:nvPr/>
        </p:nvSpPr>
        <p:spPr>
          <a:xfrm>
            <a:off x="4343400" y="4800600"/>
            <a:ext cx="29174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6" name="Text Box 11"/>
          <p:cNvSpPr/>
          <p:nvPr/>
        </p:nvSpPr>
        <p:spPr>
          <a:xfrm>
            <a:off x="4005360" y="4800600"/>
            <a:ext cx="38192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1" strike="noStrike" spc="-1">
                <a:solidFill>
                  <a:srgbClr val="990033"/>
                </a:solidFill>
                <a:latin typeface="Arial Unicode MS"/>
              </a:rPr>
              <a:t>        </a:t>
            </a:r>
            <a:r>
              <a:rPr lang="en-US" sz="900" b="0" strike="noStrike" spc="-1">
                <a:solidFill>
                  <a:schemeClr val="dk1"/>
                </a:solidFill>
                <a:latin typeface="Arial Unicode MS"/>
              </a:rPr>
              <a:t>B. Wyslouch	November 19, 2025</a:t>
            </a:r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 Box 14"/>
          <p:cNvSpPr/>
          <p:nvPr/>
        </p:nvSpPr>
        <p:spPr>
          <a:xfrm>
            <a:off x="7644600" y="4847400"/>
            <a:ext cx="837720" cy="245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451"/>
              </a:spcBef>
            </a:pPr>
            <a:fld id="{97726E27-23CB-44B2-8CA5-4FFBE63DF98C}" type="slidenum">
              <a:rPr lang="en-US" sz="900" b="0" strike="noStrike" spc="-1">
                <a:solidFill>
                  <a:srgbClr val="990033"/>
                </a:solidFill>
                <a:latin typeface="Arial Unicode MS"/>
                <a:ea typeface="ＭＳ Ｐゴシック"/>
              </a:rPr>
              <a:t>‹#›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" descr="A close up of a sign&#10;&#10;Description automatically generated"/>
          <p:cNvPicPr/>
          <p:nvPr/>
        </p:nvPicPr>
        <p:blipFill>
          <a:blip r:embed="rId5"/>
          <a:stretch/>
        </p:blipFill>
        <p:spPr>
          <a:xfrm>
            <a:off x="228600" y="4836960"/>
            <a:ext cx="1410840" cy="22860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31440" y="1126440"/>
            <a:ext cx="7772040" cy="1102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2700" b="0" strike="noStrike" spc="-1">
                <a:solidFill>
                  <a:schemeClr val="dk1"/>
                </a:solidFill>
                <a:latin typeface="Verdana"/>
                <a:ea typeface="ＭＳ Ｐゴシック"/>
              </a:rPr>
              <a:t>Click to edit Master title style</a:t>
            </a:r>
            <a:endParaRPr lang="en-US" sz="2700" b="0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 Unicode M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chemeClr val="dk1"/>
                </a:solidFill>
                <a:latin typeface="Arial Unicode M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chemeClr val="dk1"/>
                </a:solidFill>
                <a:latin typeface="Arial Unicode M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chemeClr val="dk1"/>
                </a:solidFill>
                <a:latin typeface="Arial Unicode M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 Unicode M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 Unicode M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 Unicode MS"/>
              </a:rPr>
              <a:t>Seventh Outline Level</a:t>
            </a:r>
          </a:p>
        </p:txBody>
      </p:sp>
      <p:sp>
        <p:nvSpPr>
          <p:cNvPr id="11" name="PlaceHolder 3"/>
          <p:cNvSpPr>
            <a:spLocks noGrp="1"/>
          </p:cNvSpPr>
          <p:nvPr>
            <p:ph type="ftr" idx="1"/>
          </p:nvPr>
        </p:nvSpPr>
        <p:spPr>
          <a:xfrm>
            <a:off x="3126960" y="4685760"/>
            <a:ext cx="2898000" cy="35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2"/>
          <p:cNvSpPr/>
          <p:nvPr/>
        </p:nvSpPr>
        <p:spPr>
          <a:xfrm>
            <a:off x="214920" y="4695840"/>
            <a:ext cx="8678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17" name="Line 5"/>
          <p:cNvSpPr/>
          <p:nvPr/>
        </p:nvSpPr>
        <p:spPr>
          <a:xfrm>
            <a:off x="241920" y="315720"/>
            <a:ext cx="8651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18" name="Text Box 7"/>
          <p:cNvSpPr/>
          <p:nvPr/>
        </p:nvSpPr>
        <p:spPr>
          <a:xfrm>
            <a:off x="7994520" y="4857840"/>
            <a:ext cx="747360" cy="25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05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9" name="Text Box 10"/>
          <p:cNvSpPr/>
          <p:nvPr/>
        </p:nvSpPr>
        <p:spPr>
          <a:xfrm>
            <a:off x="4343400" y="4800600"/>
            <a:ext cx="29174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0" name="Text Box 11"/>
          <p:cNvSpPr/>
          <p:nvPr/>
        </p:nvSpPr>
        <p:spPr>
          <a:xfrm>
            <a:off x="4005360" y="4800600"/>
            <a:ext cx="38192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1" strike="noStrike" spc="-1">
                <a:solidFill>
                  <a:srgbClr val="990033"/>
                </a:solidFill>
                <a:latin typeface="Arial Unicode MS"/>
              </a:rPr>
              <a:t>        </a:t>
            </a:r>
            <a:r>
              <a:rPr lang="en-US" sz="900" b="0" strike="noStrike" spc="-1">
                <a:solidFill>
                  <a:schemeClr val="dk1"/>
                </a:solidFill>
                <a:latin typeface="Arial Unicode MS"/>
              </a:rPr>
              <a:t>B. Wyslouch	November 19, 2025</a:t>
            </a:r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 Box 14"/>
          <p:cNvSpPr/>
          <p:nvPr/>
        </p:nvSpPr>
        <p:spPr>
          <a:xfrm>
            <a:off x="7644600" y="4847400"/>
            <a:ext cx="837720" cy="245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451"/>
              </a:spcBef>
            </a:pPr>
            <a:fld id="{28CD0E53-BA66-4100-9310-5183D42AA910}" type="slidenum">
              <a:rPr lang="en-US" sz="900" b="0" strike="noStrike" spc="-1">
                <a:solidFill>
                  <a:srgbClr val="990033"/>
                </a:solidFill>
                <a:latin typeface="Arial Unicode MS"/>
                <a:ea typeface="ＭＳ Ｐゴシック"/>
              </a:rPr>
              <a:t>‹#›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" name="Picture 1" descr="A close up of a sign&#10;&#10;Description automatically generated"/>
          <p:cNvPicPr/>
          <p:nvPr/>
        </p:nvPicPr>
        <p:blipFill>
          <a:blip r:embed="rId4"/>
          <a:stretch/>
        </p:blipFill>
        <p:spPr>
          <a:xfrm>
            <a:off x="228600" y="4836960"/>
            <a:ext cx="1410840" cy="228600"/>
          </a:xfrm>
          <a:prstGeom prst="rect">
            <a:avLst/>
          </a:prstGeom>
          <a:ln w="0">
            <a:noFill/>
          </a:ln>
        </p:spPr>
      </p:pic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2700" b="0" strike="noStrike" spc="-1">
                <a:solidFill>
                  <a:schemeClr val="dk1"/>
                </a:solidFill>
                <a:latin typeface="Verdana"/>
                <a:ea typeface="ＭＳ Ｐゴシック"/>
              </a:rPr>
              <a:t>Click to edit Master title style</a:t>
            </a:r>
            <a:endParaRPr lang="en-US" sz="2700" b="0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294480" y="1464480"/>
            <a:ext cx="8585640" cy="3049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4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Click to edit Master text styles</a:t>
            </a:r>
            <a:endParaRPr lang="en-US" sz="2100" b="0" strike="noStrike" spc="-1">
              <a:solidFill>
                <a:schemeClr val="dk1"/>
              </a:solidFill>
              <a:latin typeface="Arial Unicode MS"/>
            </a:endParaRPr>
          </a:p>
          <a:p>
            <a:pPr marL="864000" lvl="1" indent="-324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Second level</a:t>
            </a:r>
            <a:endParaRPr lang="en-US" sz="1800" b="0" strike="noStrike" spc="-1">
              <a:solidFill>
                <a:schemeClr val="dk1"/>
              </a:solidFill>
              <a:latin typeface="Arial Unicode MS"/>
            </a:endParaRPr>
          </a:p>
          <a:p>
            <a:pPr marL="1296000" lvl="2" indent="-2880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Third level</a:t>
            </a:r>
            <a:endParaRPr lang="en-US" sz="1500" b="0" strike="noStrike" spc="-1">
              <a:solidFill>
                <a:schemeClr val="dk1"/>
              </a:solidFill>
              <a:latin typeface="Arial Unicode MS"/>
            </a:endParaRPr>
          </a:p>
          <a:p>
            <a:pPr marL="1728000" lvl="3" indent="-2160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Fourth level</a:t>
            </a:r>
            <a:endParaRPr lang="en-US" sz="1350" b="0" strike="noStrike" spc="-1">
              <a:solidFill>
                <a:schemeClr val="dk1"/>
              </a:solidFill>
              <a:latin typeface="Arial Unicode MS"/>
            </a:endParaRPr>
          </a:p>
          <a:p>
            <a:pPr marL="2160000" lvl="4" indent="-2160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Fifth level</a:t>
            </a:r>
            <a:endParaRPr lang="en-US" sz="1350" b="0" strike="noStrike" spc="-1">
              <a:solidFill>
                <a:schemeClr val="dk1"/>
              </a:solidFill>
              <a:latin typeface="Arial Unicode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2"/>
          <p:cNvSpPr/>
          <p:nvPr/>
        </p:nvSpPr>
        <p:spPr>
          <a:xfrm>
            <a:off x="214920" y="4695840"/>
            <a:ext cx="8678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28" name="Rectangle 3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30" name="Line 5"/>
          <p:cNvSpPr/>
          <p:nvPr/>
        </p:nvSpPr>
        <p:spPr>
          <a:xfrm>
            <a:off x="241920" y="315720"/>
            <a:ext cx="8651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31" name="Text Box 7"/>
          <p:cNvSpPr/>
          <p:nvPr/>
        </p:nvSpPr>
        <p:spPr>
          <a:xfrm>
            <a:off x="7994520" y="4857840"/>
            <a:ext cx="747360" cy="25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05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2" name="Text Box 10"/>
          <p:cNvSpPr/>
          <p:nvPr/>
        </p:nvSpPr>
        <p:spPr>
          <a:xfrm>
            <a:off x="4343400" y="4800600"/>
            <a:ext cx="29174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3" name="Text Box 11"/>
          <p:cNvSpPr/>
          <p:nvPr/>
        </p:nvSpPr>
        <p:spPr>
          <a:xfrm>
            <a:off x="4005360" y="4800600"/>
            <a:ext cx="38192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1" strike="noStrike" spc="-1">
                <a:solidFill>
                  <a:srgbClr val="990033"/>
                </a:solidFill>
                <a:latin typeface="Arial Unicode MS"/>
              </a:rPr>
              <a:t>        </a:t>
            </a:r>
            <a:r>
              <a:rPr lang="en-US" sz="900" b="0" strike="noStrike" spc="-1">
                <a:solidFill>
                  <a:schemeClr val="dk1"/>
                </a:solidFill>
                <a:latin typeface="Arial Unicode MS"/>
              </a:rPr>
              <a:t>B. Wyslouch	November 19, 2025</a:t>
            </a:r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Text Box 14"/>
          <p:cNvSpPr/>
          <p:nvPr/>
        </p:nvSpPr>
        <p:spPr>
          <a:xfrm>
            <a:off x="7644600" y="4847400"/>
            <a:ext cx="837720" cy="245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451"/>
              </a:spcBef>
            </a:pPr>
            <a:fld id="{8BD5A26E-E98A-40C8-80E0-04407AB42FD8}" type="slidenum">
              <a:rPr lang="en-US" sz="900" b="0" strike="noStrike" spc="-1">
                <a:solidFill>
                  <a:srgbClr val="990033"/>
                </a:solidFill>
                <a:latin typeface="Arial Unicode MS"/>
                <a:ea typeface="ＭＳ Ｐゴシック"/>
              </a:rPr>
              <a:t>‹#›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" name="Picture 1" descr="A close up of a sign&#10;&#10;Description automatically generated"/>
          <p:cNvPicPr/>
          <p:nvPr/>
        </p:nvPicPr>
        <p:blipFill>
          <a:blip r:embed="rId3"/>
          <a:stretch/>
        </p:blipFill>
        <p:spPr>
          <a:xfrm>
            <a:off x="228600" y="4836960"/>
            <a:ext cx="1410840" cy="228600"/>
          </a:xfrm>
          <a:prstGeom prst="rect">
            <a:avLst/>
          </a:prstGeom>
          <a:ln w="0">
            <a:noFill/>
          </a:ln>
        </p:spPr>
      </p:pic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2700" b="0" strike="noStrike" spc="-1">
                <a:solidFill>
                  <a:schemeClr val="dk1"/>
                </a:solidFill>
                <a:latin typeface="Verdana"/>
                <a:ea typeface="ＭＳ Ｐゴシック"/>
              </a:rPr>
              <a:t>Click to edit Master title style</a:t>
            </a:r>
            <a:endParaRPr lang="en-US" sz="2700" b="0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04920" y="1472400"/>
            <a:ext cx="4304880" cy="3042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4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Click to edit Master text styles</a:t>
            </a:r>
            <a:endParaRPr lang="en-US" sz="2100" b="0" strike="noStrike" spc="-1">
              <a:solidFill>
                <a:schemeClr val="dk1"/>
              </a:solidFill>
              <a:latin typeface="Arial Unicode MS"/>
            </a:endParaRPr>
          </a:p>
          <a:p>
            <a:pPr marL="864000" lvl="1" indent="-324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Second level</a:t>
            </a:r>
            <a:endParaRPr lang="en-US" sz="1800" b="0" strike="noStrike" spc="-1">
              <a:solidFill>
                <a:schemeClr val="dk1"/>
              </a:solidFill>
              <a:latin typeface="Arial Unicode MS"/>
            </a:endParaRPr>
          </a:p>
          <a:p>
            <a:pPr marL="1296000" lvl="2" indent="-28800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Third level</a:t>
            </a:r>
            <a:endParaRPr lang="en-US" sz="1500" b="0" strike="noStrike" spc="-1">
              <a:solidFill>
                <a:schemeClr val="dk1"/>
              </a:solidFill>
              <a:latin typeface="Arial Unicode MS"/>
            </a:endParaRPr>
          </a:p>
          <a:p>
            <a:pPr marL="1728000" lvl="3" indent="-2160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Fourth level</a:t>
            </a:r>
            <a:endParaRPr lang="en-US" sz="1350" b="0" strike="noStrike" spc="-1">
              <a:solidFill>
                <a:schemeClr val="dk1"/>
              </a:solidFill>
              <a:latin typeface="Arial Unicode MS"/>
            </a:endParaRPr>
          </a:p>
          <a:p>
            <a:pPr marL="2160000" lvl="4" indent="-2160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Fifth level</a:t>
            </a:r>
            <a:endParaRPr lang="en-US" sz="1350" b="0" strike="noStrike" spc="-1">
              <a:solidFill>
                <a:schemeClr val="dk1"/>
              </a:solidFill>
              <a:latin typeface="Arial Unicode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762440" y="1472400"/>
            <a:ext cx="4187520" cy="3042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257040" indent="-257040">
              <a:lnSpc>
                <a:spcPct val="100000"/>
              </a:lnSpc>
              <a:spcBef>
                <a:spcPts val="42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21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Click to edit Master text styles</a:t>
            </a:r>
            <a:endParaRPr lang="en-US" sz="2100" b="0" strike="noStrike" spc="-1">
              <a:solidFill>
                <a:schemeClr val="dk1"/>
              </a:solidFill>
              <a:latin typeface="Arial Unicode MS"/>
            </a:endParaRPr>
          </a:p>
          <a:p>
            <a:pPr marL="557280" lvl="1" indent="-214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Second level</a:t>
            </a:r>
            <a:endParaRPr lang="en-US" sz="1800" b="0" strike="noStrike" spc="-1">
              <a:solidFill>
                <a:schemeClr val="dk1"/>
              </a:solidFill>
              <a:latin typeface="Arial Unicode MS"/>
            </a:endParaRPr>
          </a:p>
          <a:p>
            <a:pPr marL="857160" lvl="2" indent="-1713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5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Third level</a:t>
            </a:r>
            <a:endParaRPr lang="en-US" sz="1500" b="0" strike="noStrike" spc="-1">
              <a:solidFill>
                <a:schemeClr val="dk1"/>
              </a:solidFill>
              <a:latin typeface="Arial Unicode MS"/>
            </a:endParaRPr>
          </a:p>
          <a:p>
            <a:pPr marL="1200240" lvl="3" indent="-17136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en-US" sz="135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Fourth level</a:t>
            </a:r>
            <a:endParaRPr lang="en-US" sz="1350" b="0" strike="noStrike" spc="-1">
              <a:solidFill>
                <a:schemeClr val="dk1"/>
              </a:solidFill>
              <a:latin typeface="Arial Unicode MS"/>
            </a:endParaRPr>
          </a:p>
          <a:p>
            <a:pPr marL="1542960" lvl="4" indent="-17136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Font typeface="OpenSymbol"/>
              <a:buChar char="»"/>
            </a:pPr>
            <a:r>
              <a:rPr lang="en-US" sz="135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Fifth level</a:t>
            </a:r>
            <a:endParaRPr lang="en-US" sz="1350" b="0" strike="noStrike" spc="-1">
              <a:solidFill>
                <a:schemeClr val="dk1"/>
              </a:solidFill>
              <a:latin typeface="Arial Unicode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 2"/>
          <p:cNvSpPr/>
          <p:nvPr/>
        </p:nvSpPr>
        <p:spPr>
          <a:xfrm>
            <a:off x="214920" y="4695840"/>
            <a:ext cx="8678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42" name="Rectangle 3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43" name="Rectangle 4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44" name="Line 5"/>
          <p:cNvSpPr/>
          <p:nvPr/>
        </p:nvSpPr>
        <p:spPr>
          <a:xfrm>
            <a:off x="241920" y="315720"/>
            <a:ext cx="8651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45" name="Text Box 7"/>
          <p:cNvSpPr/>
          <p:nvPr/>
        </p:nvSpPr>
        <p:spPr>
          <a:xfrm>
            <a:off x="7994520" y="4857840"/>
            <a:ext cx="747360" cy="25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05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6" name="Text Box 10"/>
          <p:cNvSpPr/>
          <p:nvPr/>
        </p:nvSpPr>
        <p:spPr>
          <a:xfrm>
            <a:off x="4343400" y="4800600"/>
            <a:ext cx="29174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7" name="Text Box 11"/>
          <p:cNvSpPr/>
          <p:nvPr/>
        </p:nvSpPr>
        <p:spPr>
          <a:xfrm>
            <a:off x="4005360" y="4800600"/>
            <a:ext cx="38192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1" strike="noStrike" spc="-1">
                <a:solidFill>
                  <a:srgbClr val="990033"/>
                </a:solidFill>
                <a:latin typeface="Arial Unicode MS"/>
              </a:rPr>
              <a:t>        </a:t>
            </a:r>
            <a:r>
              <a:rPr lang="en-US" sz="900" b="0" strike="noStrike" spc="-1">
                <a:solidFill>
                  <a:schemeClr val="dk1"/>
                </a:solidFill>
                <a:latin typeface="Arial Unicode MS"/>
              </a:rPr>
              <a:t>B. Wyslouch	November 19, 2025</a:t>
            </a:r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 Box 14"/>
          <p:cNvSpPr/>
          <p:nvPr/>
        </p:nvSpPr>
        <p:spPr>
          <a:xfrm>
            <a:off x="7644600" y="4847400"/>
            <a:ext cx="837720" cy="245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451"/>
              </a:spcBef>
            </a:pPr>
            <a:fld id="{79A9261D-A31B-42E4-8BC5-06C465008AB3}" type="slidenum">
              <a:rPr lang="en-US" sz="900" b="0" strike="noStrike" spc="-1">
                <a:solidFill>
                  <a:srgbClr val="990033"/>
                </a:solidFill>
                <a:latin typeface="Arial Unicode MS"/>
                <a:ea typeface="ＭＳ Ｐゴシック"/>
              </a:rPr>
              <a:t>‹#›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" name="Picture 1" descr="A close up of a sign&#10;&#10;Description automatically generated"/>
          <p:cNvPicPr/>
          <p:nvPr/>
        </p:nvPicPr>
        <p:blipFill>
          <a:blip r:embed="rId6"/>
          <a:stretch/>
        </p:blipFill>
        <p:spPr>
          <a:xfrm>
            <a:off x="228600" y="4836960"/>
            <a:ext cx="1410840" cy="228600"/>
          </a:xfrm>
          <a:prstGeom prst="rect">
            <a:avLst/>
          </a:prstGeom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2700" b="0" strike="noStrike" spc="-1">
                <a:solidFill>
                  <a:schemeClr val="dk1"/>
                </a:solidFill>
                <a:latin typeface="Verdana"/>
                <a:ea typeface="ＭＳ Ｐゴシック"/>
              </a:rPr>
              <a:t>Click to edit Master title style</a:t>
            </a:r>
            <a:endParaRPr lang="en-US" sz="2700" b="0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 Unicode MS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chemeClr val="dk1"/>
                </a:solidFill>
                <a:latin typeface="Arial Unicode MS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chemeClr val="dk1"/>
                </a:solidFill>
                <a:latin typeface="Arial Unicode MS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chemeClr val="dk1"/>
                </a:solidFill>
                <a:latin typeface="Arial Unicode MS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 Unicode MS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 Unicode MS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 Unicode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62" r:id="rId3"/>
    <p:sldLayoutId id="2147483663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 2"/>
          <p:cNvSpPr/>
          <p:nvPr/>
        </p:nvSpPr>
        <p:spPr>
          <a:xfrm>
            <a:off x="214920" y="4695840"/>
            <a:ext cx="8678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55" name="Rectangle 3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56" name="Rectangle 4"/>
          <p:cNvSpPr/>
          <p:nvPr/>
        </p:nvSpPr>
        <p:spPr>
          <a:xfrm>
            <a:off x="4087800" y="22003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57" name="Line 5"/>
          <p:cNvSpPr/>
          <p:nvPr/>
        </p:nvSpPr>
        <p:spPr>
          <a:xfrm>
            <a:off x="241920" y="315720"/>
            <a:ext cx="8651880" cy="360"/>
          </a:xfrm>
          <a:prstGeom prst="line">
            <a:avLst/>
          </a:prstGeom>
          <a:ln w="38160">
            <a:solidFill>
              <a:srgbClr val="9900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1" strike="noStrike" spc="-1">
              <a:solidFill>
                <a:srgbClr val="990033"/>
              </a:solidFill>
              <a:latin typeface="Arial Unicode MS"/>
            </a:endParaRPr>
          </a:p>
        </p:txBody>
      </p:sp>
      <p:sp>
        <p:nvSpPr>
          <p:cNvPr id="58" name="Text Box 7"/>
          <p:cNvSpPr/>
          <p:nvPr/>
        </p:nvSpPr>
        <p:spPr>
          <a:xfrm>
            <a:off x="7994520" y="4857840"/>
            <a:ext cx="747360" cy="25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05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9" name="Text Box 10"/>
          <p:cNvSpPr/>
          <p:nvPr/>
        </p:nvSpPr>
        <p:spPr>
          <a:xfrm>
            <a:off x="4343400" y="4800600"/>
            <a:ext cx="2917440" cy="36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60" name="Text Box 11"/>
          <p:cNvSpPr/>
          <p:nvPr/>
        </p:nvSpPr>
        <p:spPr>
          <a:xfrm>
            <a:off x="4005360" y="4800600"/>
            <a:ext cx="381924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1" strike="noStrike" spc="-1">
                <a:solidFill>
                  <a:srgbClr val="990033"/>
                </a:solidFill>
                <a:latin typeface="Arial Unicode MS"/>
              </a:rPr>
              <a:t>        </a:t>
            </a:r>
            <a:r>
              <a:rPr lang="en-US" sz="900" b="0" strike="noStrike" spc="-1">
                <a:solidFill>
                  <a:schemeClr val="dk1"/>
                </a:solidFill>
                <a:latin typeface="Arial Unicode MS"/>
              </a:rPr>
              <a:t>B. Wyslouch	November 19, 2025</a:t>
            </a:r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 Box 14"/>
          <p:cNvSpPr/>
          <p:nvPr/>
        </p:nvSpPr>
        <p:spPr>
          <a:xfrm>
            <a:off x="7644600" y="4847400"/>
            <a:ext cx="837720" cy="245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451"/>
              </a:spcBef>
            </a:pPr>
            <a:fld id="{2ABD1442-92ED-49C3-8797-96629213799B}" type="slidenum">
              <a:rPr lang="en-US" sz="900" b="0" strike="noStrike" spc="-1">
                <a:solidFill>
                  <a:srgbClr val="990033"/>
                </a:solidFill>
                <a:latin typeface="Arial Unicode MS"/>
                <a:ea typeface="ＭＳ Ｐゴシック"/>
              </a:rPr>
              <a:t>‹#›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Picture 1" descr="A close up of a sign&#10;&#10;Description automatically generated"/>
          <p:cNvPicPr/>
          <p:nvPr/>
        </p:nvPicPr>
        <p:blipFill>
          <a:blip r:embed="rId3"/>
          <a:stretch/>
        </p:blipFill>
        <p:spPr>
          <a:xfrm>
            <a:off x="228600" y="4836960"/>
            <a:ext cx="1410840" cy="22860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220" y="1188948"/>
            <a:ext cx="9150059" cy="1102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-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2400" b="1" spc="-1" err="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  <a:t>LArPix</a:t>
            </a:r>
            <a:r>
              <a:rPr lang="en-US" sz="2400" b="1" spc="-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  <a:t> &amp; </a:t>
            </a:r>
            <a:r>
              <a:rPr lang="en-US" sz="2400" b="1" spc="-1" err="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  <a:t>LightPix</a:t>
            </a:r>
            <a:br>
              <a:rPr lang="en-US" sz="2400" b="1" spc="-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</a:br>
            <a:r>
              <a:rPr lang="en-US" sz="2400" spc="-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  <a:t>Scalable, cryogenic-compatible pixelated readout </a:t>
            </a:r>
            <a:br>
              <a:rPr lang="en-US" sz="2400" spc="-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</a:br>
            <a:r>
              <a:rPr lang="en-US" sz="2400" spc="-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  <a:t>for noble liquid detectors</a:t>
            </a:r>
            <a:br>
              <a:rPr lang="en-US" sz="2400" spc="-1">
                <a:solidFill>
                  <a:srgbClr val="990033"/>
                </a:solidFill>
                <a:latin typeface="Arial"/>
                <a:ea typeface="ＭＳ Ｐゴシック"/>
                <a:cs typeface="Arial"/>
              </a:rPr>
            </a:br>
            <a:endParaRPr lang="en-US" sz="2400" spc="-1">
              <a:solidFill>
                <a:srgbClr val="990033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subTitle"/>
          </p:nvPr>
        </p:nvSpPr>
        <p:spPr>
          <a:xfrm>
            <a:off x="1371600" y="2571840"/>
            <a:ext cx="6400440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 Unicode MS"/>
                <a:ea typeface="ＭＳ Ｐゴシック"/>
              </a:rPr>
              <a:t>Brooke Russell</a:t>
            </a:r>
            <a:r>
              <a:rPr lang="en-US" sz="1800" spc="-1" dirty="0">
                <a:solidFill>
                  <a:schemeClr val="dk1"/>
                </a:solidFill>
                <a:latin typeface="Arial Unicode MS"/>
                <a:ea typeface="ＭＳ Ｐゴシック"/>
              </a:rPr>
              <a:t> on behalf of the </a:t>
            </a:r>
            <a:r>
              <a:rPr lang="en-US" sz="1800" spc="-1" dirty="0" err="1">
                <a:solidFill>
                  <a:schemeClr val="dk1"/>
                </a:solidFill>
                <a:latin typeface="Arial Unicode MS"/>
                <a:ea typeface="ＭＳ Ｐゴシック"/>
              </a:rPr>
              <a:t>LArPix</a:t>
            </a:r>
            <a:r>
              <a:rPr lang="en-US" sz="1800" spc="-1" dirty="0">
                <a:solidFill>
                  <a:schemeClr val="dk1"/>
                </a:solidFill>
                <a:latin typeface="Arial Unicode MS"/>
                <a:ea typeface="ＭＳ Ｐゴシック"/>
              </a:rPr>
              <a:t> and </a:t>
            </a:r>
            <a:r>
              <a:rPr lang="en-US" sz="1800" spc="-1" dirty="0" err="1">
                <a:solidFill>
                  <a:schemeClr val="dk1"/>
                </a:solidFill>
                <a:latin typeface="Arial Unicode MS"/>
                <a:ea typeface="ＭＳ Ｐゴシック"/>
              </a:rPr>
              <a:t>LightPix</a:t>
            </a:r>
            <a:r>
              <a:rPr lang="en-US" sz="1800" spc="-1" dirty="0">
                <a:solidFill>
                  <a:schemeClr val="dk1"/>
                </a:solidFill>
                <a:latin typeface="Arial Unicode MS"/>
                <a:ea typeface="ＭＳ Ｐゴシック"/>
              </a:rPr>
              <a:t> Teams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800" spc="-1">
                <a:solidFill>
                  <a:schemeClr val="dk1"/>
                </a:solidFill>
                <a:latin typeface="Arial Unicode MS"/>
                <a:ea typeface="ＭＳ Ｐゴシック"/>
              </a:rPr>
              <a:t>XIII Front-End Electronics Workshop</a:t>
            </a:r>
            <a:endParaRPr lang="en-US">
              <a:solidFill>
                <a:schemeClr val="dk1"/>
              </a:solidFill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800" spc="-1">
                <a:solidFill>
                  <a:schemeClr val="dk1"/>
                </a:solidFill>
                <a:latin typeface="Arial Unicode MS"/>
                <a:ea typeface="ＭＳ Ｐゴシック"/>
              </a:rPr>
              <a:t>May 22</a:t>
            </a:r>
            <a:r>
              <a:rPr lang="en-US" sz="1800" b="0" strike="noStrike" spc="-1">
                <a:solidFill>
                  <a:schemeClr val="dk1"/>
                </a:solidFill>
                <a:latin typeface="Arial Unicode MS"/>
                <a:ea typeface="ＭＳ Ｐゴシック"/>
              </a:rPr>
              <a:t>, 2026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A8348-0B9A-49C7-FBDC-E43EBC834FAF}"/>
              </a:ext>
            </a:extLst>
          </p:cNvPr>
          <p:cNvSpPr/>
          <p:nvPr/>
        </p:nvSpPr>
        <p:spPr>
          <a:xfrm>
            <a:off x="7625952" y="4804171"/>
            <a:ext cx="303609" cy="241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4D6A6-F1FD-3681-5DD2-DF43E1BFD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BAB98A-1D11-7175-1813-86CAC1E79716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F0AA13-8907-2A26-DF2B-1661F6F0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Asynchronous 10-bit SAR ADC</a:t>
            </a:r>
            <a:endParaRPr lang="en-US"/>
          </a:p>
        </p:txBody>
      </p:sp>
      <p:pic>
        <p:nvPicPr>
          <p:cNvPr id="2" name="Picture 1" descr="A diagram of a circuit&#10;&#10;AI-generated content may be incorrect.">
            <a:extLst>
              <a:ext uri="{FF2B5EF4-FFF2-40B4-BE49-F238E27FC236}">
                <a16:creationId xmlns:a16="http://schemas.microsoft.com/office/drawing/2014/main" id="{A9A42981-F18E-052D-B3F9-55B530B1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2709" y="1092746"/>
            <a:ext cx="3725534" cy="2265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E392F3-D2FC-49FB-B97E-02D43EB1A046}"/>
              </a:ext>
            </a:extLst>
          </p:cNvPr>
          <p:cNvSpPr txBox="1"/>
          <p:nvPr/>
        </p:nvSpPr>
        <p:spPr>
          <a:xfrm>
            <a:off x="1" y="3750468"/>
            <a:ext cx="4071936" cy="932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Calibri"/>
              <a:buChar char="-"/>
            </a:pPr>
            <a:r>
              <a:rPr lang="en-US" sz="1400">
                <a:latin typeface="Aptos"/>
              </a:rPr>
              <a:t>Differential design with bi-directional switching, reduces area and power</a:t>
            </a:r>
            <a:endParaRPr lang="en-US" sz="1400"/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Calibri"/>
              <a:buChar char="-"/>
            </a:pPr>
            <a:r>
              <a:rPr lang="en-US" sz="1400">
                <a:latin typeface="Aptos"/>
              </a:rPr>
              <a:t>Asynchronous logic: internally-generated clock speeds ADC conversion</a:t>
            </a:r>
            <a:endParaRPr 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FD872-1BA5-A4F9-7B39-A0C49781CE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42" r="229" b="570"/>
          <a:stretch>
            <a:fillRect/>
          </a:stretch>
        </p:blipFill>
        <p:spPr>
          <a:xfrm>
            <a:off x="4529487" y="507109"/>
            <a:ext cx="3111966" cy="2064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FBCDB-E26D-C7A9-6208-2B678779AB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3" t="11494" r="-1016" b="511"/>
          <a:stretch>
            <a:fillRect/>
          </a:stretch>
        </p:blipFill>
        <p:spPr>
          <a:xfrm>
            <a:off x="4529869" y="2583721"/>
            <a:ext cx="3132546" cy="20657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E01C6E-8778-E34E-BCD9-D2A6890B7510}"/>
              </a:ext>
            </a:extLst>
          </p:cNvPr>
          <p:cNvSpPr txBox="1"/>
          <p:nvPr/>
        </p:nvSpPr>
        <p:spPr>
          <a:xfrm>
            <a:off x="7417206" y="1224260"/>
            <a:ext cx="1727259" cy="3122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DNL &lt;1 LSB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25636-CA3F-AB34-A773-8559DAD30306}"/>
              </a:ext>
            </a:extLst>
          </p:cNvPr>
          <p:cNvSpPr txBox="1"/>
          <p:nvPr/>
        </p:nvSpPr>
        <p:spPr>
          <a:xfrm>
            <a:off x="7340397" y="3220044"/>
            <a:ext cx="180309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INL &lt;1.6 LSB </a:t>
            </a:r>
          </a:p>
          <a:p>
            <a:pPr algn="ctr"/>
            <a:r>
              <a:rPr lang="en-US" sz="1400"/>
              <a:t>(512 is a missing code attributed to a layout artifact)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6E955-DDC2-E210-2EC2-2DED6F037D2A}"/>
              </a:ext>
            </a:extLst>
          </p:cNvPr>
          <p:cNvSpPr txBox="1"/>
          <p:nvPr/>
        </p:nvSpPr>
        <p:spPr>
          <a:xfrm>
            <a:off x="943571" y="3360540"/>
            <a:ext cx="312836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Design and implementation by Panos Zarkos (LBNL)</a:t>
            </a:r>
          </a:p>
        </p:txBody>
      </p:sp>
    </p:spTree>
    <p:extLst>
      <p:ext uri="{BB962C8B-B14F-4D97-AF65-F5344CB8AC3E}">
        <p14:creationId xmlns:p14="http://schemas.microsoft.com/office/powerpoint/2010/main" val="1867324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E2B23-D05A-46B9-559B-EB91534F8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9DE2C-EC40-3531-E68C-CC17298B5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5003239" cy="3449275"/>
          </a:xfrm>
        </p:spPr>
        <p:txBody>
          <a:bodyPr>
            <a:normAutofit lnSpcReduction="10000"/>
          </a:bodyPr>
          <a:lstStyle/>
          <a:p>
            <a:pPr>
              <a:buFont typeface="Arial,Sans-Serif"/>
              <a:buChar char="•"/>
            </a:pPr>
            <a:r>
              <a:rPr lang="en-US" sz="1400">
                <a:latin typeface="Aptos"/>
                <a:cs typeface="Arial"/>
              </a:rPr>
              <a:t>Self-trigger reset (nominal operating mode): digitize and drain charge after threshold crossed</a:t>
            </a:r>
          </a:p>
          <a:p>
            <a:pPr>
              <a:buFont typeface="Arial,Sans-Serif"/>
              <a:buChar char="•"/>
            </a:pPr>
            <a:r>
              <a:rPr lang="en-US" sz="1400" dirty="0">
                <a:latin typeface="Aptos"/>
                <a:cs typeface="Arial"/>
              </a:rPr>
              <a:t>Cross-trigger reset: digitize and drain sub-threshold charge based on self-trigger of another pixel</a:t>
            </a:r>
          </a:p>
          <a:p>
            <a:pPr>
              <a:buFont typeface="Arial,Sans-Serif"/>
              <a:buChar char="•"/>
            </a:pPr>
            <a:r>
              <a:rPr lang="en-US" sz="1400" dirty="0">
                <a:latin typeface="Aptos"/>
                <a:cs typeface="Arial"/>
              </a:rPr>
              <a:t>External-trigger reset: digitize and drain sub-threshold charge based on external signal</a:t>
            </a:r>
          </a:p>
          <a:p>
            <a:pPr>
              <a:buFont typeface="Arial,Sans-Serif"/>
              <a:buChar char="•"/>
            </a:pPr>
            <a:r>
              <a:rPr lang="en-US" sz="1400">
                <a:latin typeface="Aptos"/>
                <a:cs typeface="Arial"/>
              </a:rPr>
              <a:t>Periodic-trigger reset: periodically digitize and drain sub-threshold charge at fixed cadence on a channel rolling or chip-synchronous basis</a:t>
            </a:r>
          </a:p>
          <a:p>
            <a:pPr>
              <a:buFont typeface="Arial,Sans-Serif"/>
              <a:buChar char="•"/>
            </a:pPr>
            <a:r>
              <a:rPr lang="en-US" sz="1400">
                <a:latin typeface="Aptos"/>
                <a:cs typeface="Arial"/>
              </a:rPr>
              <a:t>Optional burst modes</a:t>
            </a:r>
          </a:p>
          <a:p>
            <a:pPr marL="971550" lvl="1" indent="-285750">
              <a:buFont typeface="Courier New,monospace"/>
              <a:buChar char="o"/>
            </a:pPr>
            <a:r>
              <a:rPr lang="en-US" sz="1400">
                <a:latin typeface="Aptos"/>
                <a:cs typeface="Arial"/>
              </a:rPr>
              <a:t>Fixed burst: process N hit cycles for each self-trigger</a:t>
            </a:r>
          </a:p>
          <a:p>
            <a:pPr marL="971550" lvl="1" indent="-285750">
              <a:buFont typeface="Courier New,monospace"/>
              <a:buChar char="o"/>
            </a:pPr>
            <a:r>
              <a:rPr lang="en-US" sz="1400" dirty="0">
                <a:latin typeface="Aptos"/>
                <a:cs typeface="Arial"/>
              </a:rPr>
              <a:t>ADC threshold: continue to process hit cycle until an ADC </a:t>
            </a:r>
            <a:r>
              <a:rPr lang="en-US" sz="1400" dirty="0" err="1">
                <a:latin typeface="Aptos"/>
                <a:cs typeface="Arial"/>
              </a:rPr>
              <a:t>dataword</a:t>
            </a:r>
            <a:r>
              <a:rPr lang="en-US" sz="1400" dirty="0">
                <a:latin typeface="Aptos"/>
                <a:cs typeface="Arial"/>
              </a:rPr>
              <a:t> ceiling (or floor) is exceeded</a:t>
            </a:r>
          </a:p>
          <a:p>
            <a:pPr marL="971550" lvl="1" indent="-285750">
              <a:buFont typeface="Courier New,monospace"/>
              <a:buChar char="o"/>
            </a:pPr>
            <a:r>
              <a:rPr lang="en-US" sz="1400" dirty="0">
                <a:latin typeface="Aptos"/>
                <a:cs typeface="Arial"/>
              </a:rPr>
              <a:t>ADC settle: continue to process hit cycles until change in ADC value is below set value</a:t>
            </a:r>
            <a:endParaRPr lang="en-US" sz="1400" dirty="0"/>
          </a:p>
          <a:p>
            <a:pPr marL="0" indent="0">
              <a:buNone/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59DEDE-7578-534E-C161-45832C6606C6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73A517-A67B-8536-8C13-6B0FEF52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Triggering Schemes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4B457-9DA9-D613-3398-31866C11C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97" t="15751" b="16484"/>
          <a:stretch>
            <a:fillRect/>
          </a:stretch>
        </p:blipFill>
        <p:spPr>
          <a:xfrm>
            <a:off x="5885893" y="349146"/>
            <a:ext cx="2996169" cy="2149406"/>
          </a:xfrm>
          <a:prstGeom prst="rect">
            <a:avLst/>
          </a:prstGeom>
        </p:spPr>
      </p:pic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5773ED0-4E02-2955-262C-3718B4FE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53" r="368" b="-526"/>
          <a:stretch>
            <a:fillRect/>
          </a:stretch>
        </p:blipFill>
        <p:spPr>
          <a:xfrm>
            <a:off x="5737324" y="2708834"/>
            <a:ext cx="3141184" cy="197719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308BE46-75E1-90B4-2AB3-7D585FE0BD5D}"/>
              </a:ext>
            </a:extLst>
          </p:cNvPr>
          <p:cNvCxnSpPr/>
          <p:nvPr/>
        </p:nvCxnSpPr>
        <p:spPr>
          <a:xfrm flipH="1">
            <a:off x="6101176" y="2307223"/>
            <a:ext cx="8929" cy="39290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DFDEF8-9AE4-F699-5842-BDFFF5BBDB5C}"/>
              </a:ext>
            </a:extLst>
          </p:cNvPr>
          <p:cNvSpPr txBox="1"/>
          <p:nvPr/>
        </p:nvSpPr>
        <p:spPr>
          <a:xfrm>
            <a:off x="6071799" y="2367143"/>
            <a:ext cx="236727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ADC settle triggering scheme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E5E8B-A9A5-AF4F-4DF3-5FDAECFB09FC}"/>
              </a:ext>
            </a:extLst>
          </p:cNvPr>
          <p:cNvSpPr txBox="1"/>
          <p:nvPr/>
        </p:nvSpPr>
        <p:spPr>
          <a:xfrm>
            <a:off x="6465093" y="976312"/>
            <a:ext cx="13201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MIP track ~parallel to anode</a:t>
            </a:r>
          </a:p>
        </p:txBody>
      </p:sp>
    </p:spTree>
    <p:extLst>
      <p:ext uri="{BB962C8B-B14F-4D97-AF65-F5344CB8AC3E}">
        <p14:creationId xmlns:p14="http://schemas.microsoft.com/office/powerpoint/2010/main" val="288034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F7388-7807-09BA-4F47-FAB54B8DD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C7E2F4-0504-4D3B-7020-E5A9FB3F8CE8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ECB848-E87D-F2AC-18CB-C5CD90A3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Reset Schemes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DD5CC4-8B4A-C1EF-6A4E-1EB4E87FA471}"/>
              </a:ext>
            </a:extLst>
          </p:cNvPr>
          <p:cNvSpPr txBox="1">
            <a:spLocks/>
          </p:cNvSpPr>
          <p:nvPr/>
        </p:nvSpPr>
        <p:spPr>
          <a:xfrm>
            <a:off x="457200" y="1170254"/>
            <a:ext cx="4235286" cy="34492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,Sans-Serif"/>
              <a:buChar char="•"/>
            </a:pPr>
            <a:r>
              <a:rPr lang="en-US" sz="1400">
                <a:latin typeface="Aptos"/>
                <a:cs typeface="Arial"/>
              </a:rPr>
              <a:t>Front-end periodic reset at a configurable cadence on a channel rolling or chip-synchronous basis</a:t>
            </a:r>
            <a:endParaRPr lang="en-US" sz="1400"/>
          </a:p>
          <a:p>
            <a:pPr lvl="1" indent="-285750">
              <a:buFont typeface="Courier New,monospace"/>
              <a:buChar char="o"/>
            </a:pPr>
            <a:r>
              <a:rPr lang="en-US" sz="1400">
                <a:latin typeface="Aptos"/>
                <a:cs typeface="Arial"/>
              </a:rPr>
              <a:t>Highly effective in mitigating detector environment noise</a:t>
            </a:r>
            <a:endParaRPr lang="en-US" sz="1400">
              <a:latin typeface="Arial"/>
              <a:cs typeface="Arial"/>
            </a:endParaRPr>
          </a:p>
          <a:p>
            <a:pPr lvl="2">
              <a:buFont typeface="Wingdings"/>
              <a:buChar char="§"/>
            </a:pPr>
            <a:r>
              <a:rPr lang="en-US" sz="1400">
                <a:latin typeface="Aptos"/>
                <a:cs typeface="Arial"/>
              </a:rPr>
              <a:t>Microphonics</a:t>
            </a:r>
            <a:endParaRPr lang="en-US" sz="1400">
              <a:latin typeface="Arial"/>
              <a:cs typeface="Arial"/>
            </a:endParaRPr>
          </a:p>
          <a:p>
            <a:pPr lvl="2">
              <a:buFont typeface="Wingdings"/>
              <a:buChar char="§"/>
            </a:pPr>
            <a:r>
              <a:rPr lang="en-US" sz="1400">
                <a:latin typeface="Aptos"/>
                <a:cs typeface="Arial"/>
              </a:rPr>
              <a:t>Cryocooler power cycling</a:t>
            </a:r>
            <a:endParaRPr lang="en-US" sz="1400">
              <a:latin typeface="Arial"/>
              <a:cs typeface="Arial"/>
            </a:endParaRPr>
          </a:p>
          <a:p>
            <a:pPr lvl="1" indent="-285750">
              <a:buFont typeface="Courier New,monospace"/>
              <a:buChar char="o"/>
            </a:pPr>
            <a:r>
              <a:rPr lang="en-US" sz="1400">
                <a:latin typeface="Aptos"/>
                <a:cs typeface="Arial"/>
              </a:rPr>
              <a:t>Long-range induction mitigation</a:t>
            </a:r>
          </a:p>
          <a:p>
            <a:pPr>
              <a:buFont typeface="Arial,Sans-Serif"/>
              <a:buChar char="•"/>
            </a:pPr>
            <a:r>
              <a:rPr lang="en-US" sz="1400">
                <a:latin typeface="Aptos"/>
                <a:cs typeface="Arial"/>
              </a:rPr>
              <a:t>100 ns AFE deadtime incurred with each reset</a:t>
            </a:r>
          </a:p>
          <a:p>
            <a:pPr lvl="1" indent="-285750">
              <a:buFont typeface="Courier New,monospace"/>
              <a:buChar char="o"/>
            </a:pPr>
            <a:endParaRPr lang="en-US" sz="1400">
              <a:latin typeface="Aptos"/>
              <a:cs typeface="Arial"/>
            </a:endParaRPr>
          </a:p>
        </p:txBody>
      </p:sp>
      <p:pic>
        <p:nvPicPr>
          <p:cNvPr id="11" name="Picture 10" descr="A red grid with black dots&#10;&#10;AI-generated content may be incorrect.">
            <a:extLst>
              <a:ext uri="{FF2B5EF4-FFF2-40B4-BE49-F238E27FC236}">
                <a16:creationId xmlns:a16="http://schemas.microsoft.com/office/drawing/2014/main" id="{0D9746BD-5B23-7B22-C083-869C9284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37" t="265" b="-265"/>
          <a:stretch>
            <a:fillRect/>
          </a:stretch>
        </p:blipFill>
        <p:spPr>
          <a:xfrm>
            <a:off x="6765967" y="544217"/>
            <a:ext cx="2116394" cy="4049315"/>
          </a:xfrm>
          <a:prstGeom prst="rect">
            <a:avLst/>
          </a:prstGeom>
        </p:spPr>
      </p:pic>
      <p:pic>
        <p:nvPicPr>
          <p:cNvPr id="12" name="Picture 11" descr="A red graph paper with numbers&#10;&#10;AI-generated content may be incorrect.">
            <a:extLst>
              <a:ext uri="{FF2B5EF4-FFF2-40B4-BE49-F238E27FC236}">
                <a16:creationId xmlns:a16="http://schemas.microsoft.com/office/drawing/2014/main" id="{1F2BD532-992A-9303-09A3-7B68524412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72" t="265" b="-531"/>
          <a:stretch>
            <a:fillRect/>
          </a:stretch>
        </p:blipFill>
        <p:spPr>
          <a:xfrm>
            <a:off x="4692992" y="540181"/>
            <a:ext cx="2110105" cy="40525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85551C-408F-318C-0DDB-5E6D594BA80B}"/>
              </a:ext>
            </a:extLst>
          </p:cNvPr>
          <p:cNvSpPr txBox="1"/>
          <p:nvPr/>
        </p:nvSpPr>
        <p:spPr>
          <a:xfrm>
            <a:off x="5152429" y="4491633"/>
            <a:ext cx="133945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Reset at 2.4 Hz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AB4AF-C1C0-2AB2-D2A7-C29DC325765D}"/>
              </a:ext>
            </a:extLst>
          </p:cNvPr>
          <p:cNvSpPr txBox="1"/>
          <p:nvPr/>
        </p:nvSpPr>
        <p:spPr>
          <a:xfrm>
            <a:off x="7241976" y="4491632"/>
            <a:ext cx="133945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Reset at 2.4 kHz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97E3D6-62A7-6AA7-1056-451EFA65A4ED}"/>
              </a:ext>
            </a:extLst>
          </p:cNvPr>
          <p:cNvSpPr txBox="1"/>
          <p:nvPr/>
        </p:nvSpPr>
        <p:spPr>
          <a:xfrm>
            <a:off x="5447109" y="343791"/>
            <a:ext cx="29557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Pixel pedestal RMS (50k channels)</a:t>
            </a:r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16E2942F-D9D1-D57C-D4B8-59EF9DA6CC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" r="-140" b="50434"/>
          <a:stretch>
            <a:fillRect/>
          </a:stretch>
        </p:blipFill>
        <p:spPr>
          <a:xfrm>
            <a:off x="399463" y="3105298"/>
            <a:ext cx="1929094" cy="1538120"/>
          </a:xfrm>
          <a:prstGeom prst="rect">
            <a:avLst/>
          </a:prstGeom>
        </p:spPr>
      </p:pic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650C0C47-66CF-3D3E-BCD5-056A42A68C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" t="49761" r="-140" b="-22"/>
          <a:stretch>
            <a:fillRect/>
          </a:stretch>
        </p:blipFill>
        <p:spPr>
          <a:xfrm>
            <a:off x="2445476" y="3110879"/>
            <a:ext cx="1927980" cy="156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11A841-E044-0252-06E0-2D6EE4FD1444}"/>
              </a:ext>
            </a:extLst>
          </p:cNvPr>
          <p:cNvSpPr/>
          <p:nvPr/>
        </p:nvSpPr>
        <p:spPr>
          <a:xfrm>
            <a:off x="389929" y="4542234"/>
            <a:ext cx="616149" cy="11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4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C3F10-2572-773F-22AF-B682CBDC6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shot of a graph&#10;&#10;AI-generated content may be incorrect.">
            <a:extLst>
              <a:ext uri="{FF2B5EF4-FFF2-40B4-BE49-F238E27FC236}">
                <a16:creationId xmlns:a16="http://schemas.microsoft.com/office/drawing/2014/main" id="{CD49A994-7B4F-0277-CCC7-1DD84D0801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169" b="11635"/>
          <a:stretch>
            <a:fillRect/>
          </a:stretch>
        </p:blipFill>
        <p:spPr>
          <a:xfrm>
            <a:off x="6148348" y="2571490"/>
            <a:ext cx="2420700" cy="18915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16EC3-B20D-C112-6B30-B8467145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5003239" cy="3449275"/>
          </a:xfrm>
        </p:spPr>
        <p:txBody>
          <a:bodyPr>
            <a:normAutofit/>
          </a:bodyPr>
          <a:lstStyle/>
          <a:p>
            <a:pPr>
              <a:buFont typeface="Arial,Sans-Serif"/>
              <a:buChar char="•"/>
            </a:pPr>
            <a:r>
              <a:rPr lang="en-US" sz="1400" dirty="0">
                <a:latin typeface="Aptos"/>
                <a:cs typeface="Arial"/>
              </a:rPr>
              <a:t>Channel thresholds are highly </a:t>
            </a:r>
            <a:r>
              <a:rPr lang="en-US" sz="1400">
                <a:latin typeface="Aptos"/>
                <a:cs typeface="Arial"/>
              </a:rPr>
              <a:t>configurable</a:t>
            </a:r>
            <a:endParaRPr lang="en-US" sz="1400"/>
          </a:p>
          <a:p>
            <a:pPr lvl="1">
              <a:buFont typeface="Courier New,monospace"/>
              <a:buChar char="o"/>
            </a:pPr>
            <a:r>
              <a:rPr lang="en-US" sz="1400" dirty="0">
                <a:latin typeface="Aptos"/>
                <a:cs typeface="Arial"/>
              </a:rPr>
              <a:t>Ability to </a:t>
            </a:r>
            <a:r>
              <a:rPr lang="en-US" sz="1400">
                <a:latin typeface="Aptos"/>
                <a:cs typeface="Arial"/>
              </a:rPr>
              <a:t>dynamically set/change thresholds during operation</a:t>
            </a:r>
            <a:endParaRPr lang="en-US" sz="1400" dirty="0">
              <a:latin typeface="Aptos"/>
              <a:cs typeface="Arial"/>
            </a:endParaRPr>
          </a:p>
          <a:p>
            <a:pPr>
              <a:buFont typeface="Arial,Sans-Serif"/>
              <a:buChar char="•"/>
            </a:pPr>
            <a:r>
              <a:rPr lang="en-US" sz="1400" dirty="0">
                <a:latin typeface="Aptos"/>
                <a:cs typeface="Arial"/>
              </a:rPr>
              <a:t>Investigating channel reset-induced </a:t>
            </a:r>
            <a:r>
              <a:rPr lang="en-US" sz="1400">
                <a:latin typeface="Aptos"/>
                <a:cs typeface="Arial"/>
              </a:rPr>
              <a:t>pickup</a:t>
            </a:r>
            <a:endParaRPr lang="en-US" sz="1400">
              <a:latin typeface="Arial"/>
              <a:cs typeface="Arial"/>
            </a:endParaRPr>
          </a:p>
          <a:p>
            <a:pPr lvl="1">
              <a:buFont typeface="Courier New,monospace"/>
              <a:buChar char="o"/>
            </a:pPr>
            <a:r>
              <a:rPr lang="en-US" sz="1400" dirty="0">
                <a:latin typeface="Aptos"/>
                <a:cs typeface="Arial"/>
              </a:rPr>
              <a:t>Results in spurious triggers at ~3000 e- threshold </a:t>
            </a:r>
            <a:r>
              <a:rPr lang="en-US" sz="1400">
                <a:latin typeface="Aptos"/>
                <a:cs typeface="Arial"/>
              </a:rPr>
              <a:t>level</a:t>
            </a:r>
            <a:endParaRPr lang="en-US" sz="1400"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AD364-8E3F-C0CF-3ED9-5B91B1BC0AB8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2FB1C1-B742-2313-8285-4835C510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Operating Thresholds</a:t>
            </a:r>
            <a:endParaRPr lang="en-US"/>
          </a:p>
        </p:txBody>
      </p:sp>
      <p:pic>
        <p:nvPicPr>
          <p:cNvPr id="9" name="Picture 8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54A2895D-CCCC-1624-A602-D445A1B01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81" y="424031"/>
            <a:ext cx="3065805" cy="2040434"/>
          </a:xfrm>
          <a:prstGeom prst="rect">
            <a:avLst/>
          </a:prstGeom>
        </p:spPr>
      </p:pic>
      <p:pic>
        <p:nvPicPr>
          <p:cNvPr id="10" name="Picture 9" descr="A graph of data and data packet rate&#10;&#10;AI-generated content may be incorrect.">
            <a:extLst>
              <a:ext uri="{FF2B5EF4-FFF2-40B4-BE49-F238E27FC236}">
                <a16:creationId xmlns:a16="http://schemas.microsoft.com/office/drawing/2014/main" id="{1F703B72-EDAB-400A-DF7A-3D1655FA08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777" r="-185" b="-243"/>
          <a:stretch>
            <a:fillRect/>
          </a:stretch>
        </p:blipFill>
        <p:spPr>
          <a:xfrm>
            <a:off x="455673" y="2687576"/>
            <a:ext cx="5173166" cy="165834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2353D6-24B3-8BDA-41A4-3B23F32C1F59}"/>
              </a:ext>
            </a:extLst>
          </p:cNvPr>
          <p:cNvCxnSpPr/>
          <p:nvPr/>
        </p:nvCxnSpPr>
        <p:spPr>
          <a:xfrm flipH="1" flipV="1">
            <a:off x="7045523" y="3679031"/>
            <a:ext cx="214312" cy="1071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80E90D-266B-27CE-363C-815611BC05FD}"/>
              </a:ext>
            </a:extLst>
          </p:cNvPr>
          <p:cNvCxnSpPr/>
          <p:nvPr/>
        </p:nvCxnSpPr>
        <p:spPr>
          <a:xfrm flipH="1" flipV="1">
            <a:off x="6858000" y="3866555"/>
            <a:ext cx="151804" cy="89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711191-4B00-B1A5-716D-ED661056FE54}"/>
              </a:ext>
            </a:extLst>
          </p:cNvPr>
          <p:cNvCxnSpPr/>
          <p:nvPr/>
        </p:nvCxnSpPr>
        <p:spPr>
          <a:xfrm flipH="1" flipV="1">
            <a:off x="6799957" y="3866555"/>
            <a:ext cx="178593" cy="9822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B749391-B434-1871-1AED-EDA15031AD44}"/>
              </a:ext>
            </a:extLst>
          </p:cNvPr>
          <p:cNvSpPr txBox="1"/>
          <p:nvPr/>
        </p:nvSpPr>
        <p:spPr>
          <a:xfrm>
            <a:off x="6907113" y="3879948"/>
            <a:ext cx="153144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0070C0"/>
                </a:solidFill>
              </a:rPr>
              <a:t>Digital reset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247DA9-993C-4251-70A7-3F639AD08567}"/>
              </a:ext>
            </a:extLst>
          </p:cNvPr>
          <p:cNvSpPr txBox="1"/>
          <p:nvPr/>
        </p:nvSpPr>
        <p:spPr>
          <a:xfrm>
            <a:off x="7192863" y="3683495"/>
            <a:ext cx="132159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C00000"/>
                </a:solidFill>
              </a:rPr>
              <a:t>AFE monitor </a:t>
            </a:r>
            <a:r>
              <a:rPr lang="en-US" sz="800">
                <a:solidFill>
                  <a:srgbClr val="C00000"/>
                </a:solidFill>
              </a:rPr>
              <a:t>output</a:t>
            </a:r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93954-A119-69F7-0C36-2D95E974D8E3}"/>
              </a:ext>
            </a:extLst>
          </p:cNvPr>
          <p:cNvSpPr txBox="1"/>
          <p:nvPr/>
        </p:nvSpPr>
        <p:spPr>
          <a:xfrm>
            <a:off x="7609582" y="1303735"/>
            <a:ext cx="9480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i="1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89068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5B980-FD99-4B32-3B99-B45905955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9ABD8A-BFCC-6CEE-1115-1E9652AE09E3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2097A6-EF85-7A37-4CB2-62F16537D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Analog Front-End</a:t>
            </a:r>
            <a:endParaRPr lang="en-US"/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F38EC87-B4C7-EE0E-13D2-8E8C8DE9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27" t="10825" r="-102" b="135"/>
          <a:stretch>
            <a:fillRect/>
          </a:stretch>
        </p:blipFill>
        <p:spPr>
          <a:xfrm>
            <a:off x="678186" y="2572475"/>
            <a:ext cx="3053537" cy="2027990"/>
          </a:xfrm>
          <a:prstGeom prst="rect">
            <a:avLst/>
          </a:prstGeom>
        </p:spPr>
      </p:pic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B6E9158-CF44-DD42-FB88-FAB3FF756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56" y="2395860"/>
            <a:ext cx="3062528" cy="2277492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59C316C5-57B9-D9AF-74CA-14FC63B885B6}"/>
              </a:ext>
            </a:extLst>
          </p:cNvPr>
          <p:cNvSpPr txBox="1"/>
          <p:nvPr/>
        </p:nvSpPr>
        <p:spPr>
          <a:xfrm>
            <a:off x="7314675" y="3255972"/>
            <a:ext cx="1762156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/>
              <a:t>Known bug in management </a:t>
            </a:r>
            <a:r>
              <a:rPr lang="en-US" sz="1000" dirty="0"/>
              <a:t>of memory buffer causes few percent data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B7513-1401-E0F6-44A1-4C3D69929E8C}"/>
              </a:ext>
            </a:extLst>
          </p:cNvPr>
          <p:cNvSpPr txBox="1"/>
          <p:nvPr/>
        </p:nvSpPr>
        <p:spPr>
          <a:xfrm>
            <a:off x="410766" y="1147464"/>
            <a:ext cx="448270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Key design changes:</a:t>
            </a:r>
          </a:p>
          <a:p>
            <a:pPr marL="285750" indent="-285750">
              <a:buFont typeface="Calibri"/>
              <a:buChar char="-"/>
            </a:pPr>
            <a:r>
              <a:rPr lang="en-US" sz="1400"/>
              <a:t>Super source follower front-end buffer</a:t>
            </a:r>
          </a:p>
          <a:p>
            <a:pPr marL="285750" indent="-285750">
              <a:buFont typeface="Calibri"/>
              <a:buChar char="-"/>
            </a:pPr>
            <a:r>
              <a:rPr lang="en-US" sz="1400"/>
              <a:t>Asynchronous 10-bit SAR ADC</a:t>
            </a:r>
          </a:p>
          <a:p>
            <a:pPr marL="285750" indent="-285750">
              <a:buFont typeface="Calibri"/>
              <a:buChar char="-"/>
            </a:pPr>
            <a:r>
              <a:rPr lang="en-US" sz="1400"/>
              <a:t>Correlated-double sampling</a:t>
            </a:r>
          </a:p>
          <a:p>
            <a:pPr marL="285750" indent="-285750">
              <a:buFont typeface="Calibri"/>
              <a:buChar char="-"/>
            </a:pPr>
            <a:endParaRPr lang="en-US" sz="1400" dirty="0"/>
          </a:p>
          <a:p>
            <a:r>
              <a:rPr lang="en-US" sz="1400" dirty="0"/>
              <a:t>Performance benchmarked in small-scale </a:t>
            </a:r>
            <a:r>
              <a:rPr lang="en-US" sz="1400" dirty="0" err="1"/>
              <a:t>LArTPC</a:t>
            </a:r>
          </a:p>
        </p:txBody>
      </p:sp>
      <p:pic>
        <p:nvPicPr>
          <p:cNvPr id="9" name="Picture 8" descr="A graph of a function&#10;&#10;AI-generated content may be incorrect.">
            <a:extLst>
              <a:ext uri="{FF2B5EF4-FFF2-40B4-BE49-F238E27FC236}">
                <a16:creationId xmlns:a16="http://schemas.microsoft.com/office/drawing/2014/main" id="{A74C053D-6F36-AD8F-039E-0F56C7D71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506" y="381297"/>
            <a:ext cx="2769395" cy="20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8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512FE-1F32-C793-4763-E22F75C2C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434CCE-F56B-B88F-7D4E-238405E9D729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DC616E-7C67-C6AD-F691-3A9E3C48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err="1">
                <a:solidFill>
                  <a:srgbClr val="990033"/>
                </a:solidFill>
                <a:cs typeface="Arial"/>
              </a:rPr>
              <a:t>LArPix</a:t>
            </a:r>
            <a:r>
              <a:rPr lang="en-US" sz="2400">
                <a:solidFill>
                  <a:srgbClr val="990033"/>
                </a:solidFill>
                <a:cs typeface="Arial"/>
              </a:rPr>
              <a:t> Digital Back-End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8475F4-0C0E-22A7-C401-1B1FE6730AD1}"/>
              </a:ext>
            </a:extLst>
          </p:cNvPr>
          <p:cNvGrpSpPr/>
          <p:nvPr/>
        </p:nvGrpSpPr>
        <p:grpSpPr>
          <a:xfrm>
            <a:off x="4613883" y="390457"/>
            <a:ext cx="4275535" cy="4234821"/>
            <a:chOff x="381211" y="1636149"/>
            <a:chExt cx="4275535" cy="42348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28A37C-F5DE-0A09-299B-C96114C28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50" r="4627"/>
            <a:stretch/>
          </p:blipFill>
          <p:spPr>
            <a:xfrm>
              <a:off x="940028" y="2037304"/>
              <a:ext cx="3716718" cy="3833666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64F197-BA8F-62F6-37AF-339014DE95DE}"/>
                </a:ext>
              </a:extLst>
            </p:cNvPr>
            <p:cNvGrpSpPr/>
            <p:nvPr/>
          </p:nvGrpSpPr>
          <p:grpSpPr>
            <a:xfrm>
              <a:off x="381211" y="2106727"/>
              <a:ext cx="381857" cy="3694820"/>
              <a:chOff x="381093" y="2106727"/>
              <a:chExt cx="338554" cy="3276722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54B03CA-5343-9F6F-908D-8F4E7AC40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111" y="4240449"/>
                <a:ext cx="516" cy="114300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27">
                <a:extLst>
                  <a:ext uri="{FF2B5EF4-FFF2-40B4-BE49-F238E27FC236}">
                    <a16:creationId xmlns:a16="http://schemas.microsoft.com/office/drawing/2014/main" id="{CFAE394E-534A-BE25-49BE-EEEB5EB4A79E}"/>
                  </a:ext>
                </a:extLst>
              </p:cNvPr>
              <p:cNvSpPr txBox="1"/>
              <p:nvPr/>
            </p:nvSpPr>
            <p:spPr>
              <a:xfrm rot="16200000">
                <a:off x="143848" y="3575873"/>
                <a:ext cx="8130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1600"/>
                  <a:t>5.4</a:t>
                </a:r>
                <a:r>
                  <a:rPr lang="en-US" sz="1600"/>
                  <a:t>mm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01A5E94-B9FD-5FA7-0A49-E0C0A5067E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69" y="2106727"/>
                <a:ext cx="0" cy="114300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56FFC313-9558-C409-D27B-87A2D56043F2}"/>
                </a:ext>
              </a:extLst>
            </p:cNvPr>
            <p:cNvSpPr txBox="1"/>
            <p:nvPr/>
          </p:nvSpPr>
          <p:spPr>
            <a:xfrm>
              <a:off x="1426865" y="1636149"/>
              <a:ext cx="2727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/>
                <a:t>64-channel SoC, in 130nm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514AB44-002C-52CB-8AD1-E679FB543046}"/>
              </a:ext>
            </a:extLst>
          </p:cNvPr>
          <p:cNvSpPr/>
          <p:nvPr/>
        </p:nvSpPr>
        <p:spPr>
          <a:xfrm>
            <a:off x="5928967" y="1625807"/>
            <a:ext cx="2221119" cy="22035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00D992-2B3A-DAE0-197A-87F759F153AA}"/>
              </a:ext>
            </a:extLst>
          </p:cNvPr>
          <p:cNvCxnSpPr/>
          <p:nvPr/>
        </p:nvCxnSpPr>
        <p:spPr>
          <a:xfrm flipH="1" flipV="1">
            <a:off x="4274170" y="1944687"/>
            <a:ext cx="1590950" cy="28713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CEEDD0B-ABE8-90F7-ABEB-AD2603D68EA3}"/>
              </a:ext>
            </a:extLst>
          </p:cNvPr>
          <p:cNvSpPr txBox="1"/>
          <p:nvPr/>
        </p:nvSpPr>
        <p:spPr>
          <a:xfrm>
            <a:off x="226714" y="3410428"/>
            <a:ext cx="4492625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Digital control: data aggregation, amplifier configuration, inter-chip communication </a:t>
            </a:r>
          </a:p>
          <a:p>
            <a:endParaRPr lang="en-US" sz="1400" dirty="0"/>
          </a:p>
          <a:p>
            <a:r>
              <a:rPr lang="en-US" sz="1400" dirty="0">
                <a:latin typeface="Aptos"/>
              </a:rPr>
              <a:t>Data transmitted on every rising </a:t>
            </a:r>
            <a:r>
              <a:rPr lang="en-US" sz="1400">
                <a:latin typeface="Aptos"/>
              </a:rPr>
              <a:t>clock edge                      (10 Mbit </a:t>
            </a:r>
            <a:r>
              <a:rPr lang="en-US" sz="1400" dirty="0">
                <a:latin typeface="Aptos"/>
              </a:rPr>
              <a:t>at 10 MHz CLK)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8460B-078D-7247-BB24-81845FC3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2" y="1267097"/>
            <a:ext cx="4069447" cy="2072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610B9F-0357-61C6-3B7C-E24396E104DB}"/>
              </a:ext>
            </a:extLst>
          </p:cNvPr>
          <p:cNvSpPr/>
          <p:nvPr/>
        </p:nvSpPr>
        <p:spPr>
          <a:xfrm>
            <a:off x="8005416" y="987632"/>
            <a:ext cx="754269" cy="74619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974957-E6FC-535E-29E6-76FB6A3231B9}"/>
              </a:ext>
            </a:extLst>
          </p:cNvPr>
          <p:cNvSpPr/>
          <p:nvPr/>
        </p:nvSpPr>
        <p:spPr>
          <a:xfrm>
            <a:off x="5290790" y="987632"/>
            <a:ext cx="754269" cy="74619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C084D5-6CD2-BC9F-70DD-E29274624195}"/>
              </a:ext>
            </a:extLst>
          </p:cNvPr>
          <p:cNvSpPr/>
          <p:nvPr/>
        </p:nvSpPr>
        <p:spPr>
          <a:xfrm>
            <a:off x="5290789" y="3730832"/>
            <a:ext cx="754269" cy="74619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F0A0DD-3833-CEFD-2396-FA88BD8BA158}"/>
              </a:ext>
            </a:extLst>
          </p:cNvPr>
          <p:cNvSpPr/>
          <p:nvPr/>
        </p:nvSpPr>
        <p:spPr>
          <a:xfrm>
            <a:off x="7967313" y="3683207"/>
            <a:ext cx="754269" cy="74619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02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B3D5D-B7FC-85FE-ABF0-1A1501D1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1F8E9-2566-47F4-987E-B613A94C8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3021884" cy="34492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>
                <a:latin typeface="Arial"/>
                <a:cs typeface="Arial"/>
              </a:rPr>
              <a:t>Custom tunable low-voltage digital transmitter and receiver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/>
                <a:cs typeface="Arial"/>
              </a:rPr>
              <a:t>Similar to LVDS in concept, but much lower power: O(10 µW) per transmitter &amp; receiver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</a:rPr>
              <a:t>Highly-tunable loop current and </a:t>
            </a:r>
            <a:r>
              <a:rPr lang="en-US" sz="1400" dirty="0">
                <a:latin typeface="Arial"/>
                <a:cs typeface="Arial"/>
              </a:rPr>
              <a:t>termination resistance supports multiple modes of </a:t>
            </a:r>
            <a:r>
              <a:rPr lang="en-US" sz="1400">
                <a:latin typeface="Arial"/>
                <a:cs typeface="Arial"/>
              </a:rPr>
              <a:t>operation (chip-to-chip, chip-to-controller)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latin typeface="Arial"/>
                <a:cs typeface="Arial"/>
              </a:rPr>
              <a:t>Optional mode for automatic transmitter power-down when no data </a:t>
            </a:r>
            <a:endParaRPr lang="en-US" sz="1400"/>
          </a:p>
          <a:p>
            <a:pPr marL="0" indent="0">
              <a:buNone/>
            </a:pPr>
            <a:endParaRPr lang="en-US" sz="1800" b="1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FE9E5-141A-FFCB-CB2C-C3EC03A70C0B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8C3697-428E-F56B-892E-52CB000B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cs typeface="Arial"/>
              </a:rPr>
              <a:t>Digital I/O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C40A17-F1B4-9E31-7830-9E2E88476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6" b="275"/>
          <a:stretch>
            <a:fillRect/>
          </a:stretch>
        </p:blipFill>
        <p:spPr>
          <a:xfrm>
            <a:off x="3900009" y="2981946"/>
            <a:ext cx="4428991" cy="1561734"/>
          </a:xfrm>
          <a:prstGeom prst="rect">
            <a:avLst/>
          </a:prstGeom>
        </p:spPr>
      </p:pic>
      <p:pic>
        <p:nvPicPr>
          <p:cNvPr id="8" name="Picture 7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8E2DF545-6DA5-0E30-D116-4F94A907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95" y="507917"/>
            <a:ext cx="5478946" cy="155591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988F4F-ABA9-1A1F-A134-8A8D6AC707B2}"/>
              </a:ext>
            </a:extLst>
          </p:cNvPr>
          <p:cNvCxnSpPr/>
          <p:nvPr/>
        </p:nvCxnSpPr>
        <p:spPr>
          <a:xfrm>
            <a:off x="6177998" y="1962149"/>
            <a:ext cx="13665" cy="38969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92DD0B-94E6-0C83-5993-5BF18EDEA183}"/>
              </a:ext>
            </a:extLst>
          </p:cNvPr>
          <p:cNvCxnSpPr>
            <a:cxnSpLocks/>
          </p:cNvCxnSpPr>
          <p:nvPr/>
        </p:nvCxnSpPr>
        <p:spPr>
          <a:xfrm>
            <a:off x="6919291" y="1962148"/>
            <a:ext cx="13665" cy="38969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87F4CA-DA64-F2E0-2A33-A274D15B4C86}"/>
              </a:ext>
            </a:extLst>
          </p:cNvPr>
          <p:cNvCxnSpPr>
            <a:cxnSpLocks/>
          </p:cNvCxnSpPr>
          <p:nvPr/>
        </p:nvCxnSpPr>
        <p:spPr>
          <a:xfrm>
            <a:off x="8637932" y="1962147"/>
            <a:ext cx="13665" cy="38969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91592A-5EC7-6DDF-98B5-1F124E85DF69}"/>
              </a:ext>
            </a:extLst>
          </p:cNvPr>
          <p:cNvCxnSpPr>
            <a:cxnSpLocks/>
          </p:cNvCxnSpPr>
          <p:nvPr/>
        </p:nvCxnSpPr>
        <p:spPr>
          <a:xfrm>
            <a:off x="7677149" y="1962148"/>
            <a:ext cx="13665" cy="38969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B94CBC9-8599-C169-C3D3-3CBECA40D17C}"/>
              </a:ext>
            </a:extLst>
          </p:cNvPr>
          <p:cNvSpPr txBox="1"/>
          <p:nvPr/>
        </p:nvSpPr>
        <p:spPr>
          <a:xfrm>
            <a:off x="6115049" y="2382906"/>
            <a:ext cx="24669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0070C0"/>
                </a:solidFill>
              </a:rPr>
              <a:t>off-tile I/O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7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4542-0B50-2C08-8C13-B824D96F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2FD1D1-C7DE-69B9-F11E-44FE7BB8613D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5650CF-F3F8-0D67-C695-66A0DB73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Hydra I/O</a:t>
            </a:r>
            <a:endParaRPr lang="en-US"/>
          </a:p>
        </p:txBody>
      </p:sp>
      <p:pic>
        <p:nvPicPr>
          <p:cNvPr id="10" name="Picture 9" descr="A diagram of a diagram&#10;&#10;AI-generated content may be incorrect.">
            <a:extLst>
              <a:ext uri="{FF2B5EF4-FFF2-40B4-BE49-F238E27FC236}">
                <a16:creationId xmlns:a16="http://schemas.microsoft.com/office/drawing/2014/main" id="{F3CE91B1-DBAA-1D15-BEE3-4F52ACF22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02" t="16349" r="26761" b="21084"/>
          <a:stretch/>
        </p:blipFill>
        <p:spPr>
          <a:xfrm>
            <a:off x="3841911" y="2388101"/>
            <a:ext cx="2139386" cy="2394768"/>
          </a:xfrm>
          <a:prstGeom prst="rect">
            <a:avLst/>
          </a:prstGeom>
        </p:spPr>
      </p:pic>
      <p:pic>
        <p:nvPicPr>
          <p:cNvPr id="11" name="Picture 10" descr="A diagram of a network&#10;&#10;AI-generated content may be incorrect.">
            <a:extLst>
              <a:ext uri="{FF2B5EF4-FFF2-40B4-BE49-F238E27FC236}">
                <a16:creationId xmlns:a16="http://schemas.microsoft.com/office/drawing/2014/main" id="{3BF82C9D-91FE-FDDF-7AAA-C5BE92E17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32" y="2289301"/>
            <a:ext cx="2219740" cy="2590386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B1421B-9C04-7980-49CB-BECE2E884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16" y="2289300"/>
            <a:ext cx="2219740" cy="259038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FDF260-7111-BF05-CDE2-7A2048B28B29}"/>
              </a:ext>
            </a:extLst>
          </p:cNvPr>
          <p:cNvCxnSpPr/>
          <p:nvPr/>
        </p:nvCxnSpPr>
        <p:spPr>
          <a:xfrm flipV="1">
            <a:off x="949269" y="3737497"/>
            <a:ext cx="737709" cy="4712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4">
            <a:extLst>
              <a:ext uri="{FF2B5EF4-FFF2-40B4-BE49-F238E27FC236}">
                <a16:creationId xmlns:a16="http://schemas.microsoft.com/office/drawing/2014/main" id="{359E19DF-D85C-6668-5070-E0D35BE90581}"/>
              </a:ext>
            </a:extLst>
          </p:cNvPr>
          <p:cNvSpPr txBox="1"/>
          <p:nvPr/>
        </p:nvSpPr>
        <p:spPr>
          <a:xfrm>
            <a:off x="223405" y="4021480"/>
            <a:ext cx="1001564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FF0000"/>
                </a:solidFill>
              </a:rPr>
              <a:t>Example failed chip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0555A47-D265-122A-37A6-167C75B403DD}"/>
              </a:ext>
            </a:extLst>
          </p:cNvPr>
          <p:cNvSpPr txBox="1"/>
          <p:nvPr/>
        </p:nvSpPr>
        <p:spPr>
          <a:xfrm>
            <a:off x="135007" y="2116770"/>
            <a:ext cx="3542145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Example 5x5 pixel tile network</a:t>
            </a:r>
          </a:p>
        </p:txBody>
      </p:sp>
      <p:pic>
        <p:nvPicPr>
          <p:cNvPr id="16" name="Picture 15" descr="A diagram of a channel&#10;&#10;AI-generated content may be incorrect.">
            <a:extLst>
              <a:ext uri="{FF2B5EF4-FFF2-40B4-BE49-F238E27FC236}">
                <a16:creationId xmlns:a16="http://schemas.microsoft.com/office/drawing/2014/main" id="{5F984689-08FC-4177-1860-EEDC63FCE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965" y="161510"/>
            <a:ext cx="2568445" cy="21098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6D8D14-9283-ECE5-BAC1-3E21625319BE}"/>
              </a:ext>
            </a:extLst>
          </p:cNvPr>
          <p:cNvSpPr>
            <a:spLocks noGrp="1"/>
          </p:cNvSpPr>
          <p:nvPr/>
        </p:nvSpPr>
        <p:spPr>
          <a:xfrm>
            <a:off x="838200" y="1033546"/>
            <a:ext cx="585118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Each ASIC capable of configurable I/O in any cardinal direction</a:t>
            </a:r>
          </a:p>
          <a:p>
            <a:r>
              <a:rPr lang="en-US" sz="1400"/>
              <a:t>I/O can occur between any neighboring chips on pixel tile</a:t>
            </a:r>
          </a:p>
          <a:p>
            <a:r>
              <a:rPr lang="en-US" sz="1400"/>
              <a:t>ASIC network constructed by explicit configurable connection between neighboring ASICs in a determined fashion</a:t>
            </a:r>
          </a:p>
          <a:p>
            <a:pPr marL="0" indent="0">
              <a:buNone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50253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6878F-7160-22C1-E51E-0DFA267D1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2D7AF-B293-B096-B0BB-5A4206E15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3021884" cy="344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>
                <a:cs typeface="Arial"/>
              </a:rPr>
              <a:t>Power dissipation is reduced with:</a:t>
            </a:r>
            <a:endParaRPr lang="en-US">
              <a:cs typeface="Arial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Low voltage supplies           (VDDA 2.2 V, </a:t>
            </a:r>
            <a:r>
              <a:rPr lang="en-US" sz="1400" dirty="0">
                <a:cs typeface="Arial"/>
              </a:rPr>
              <a:t>VDDD 1.2 V) </a:t>
            </a:r>
            <a:endParaRPr lang="en-US">
              <a:cs typeface="Arial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Low data rates</a:t>
            </a:r>
            <a:endParaRPr lang="en-US">
              <a:cs typeface="Arial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400">
                <a:cs typeface="Arial"/>
              </a:rPr>
              <a:t>Channel power is lowered by avoiding digitization and readout of mostly quiescent data</a:t>
            </a:r>
            <a:endParaRPr lang="en-US" sz="1000" dirty="0">
              <a:cs typeface="Arial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Minimizing the </a:t>
            </a:r>
            <a:r>
              <a:rPr lang="en-US" sz="1400" dirty="0">
                <a:cs typeface="Arial"/>
              </a:rPr>
              <a:t>number of active components in the cryogenic environment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sz="1400" dirty="0">
              <a:cs typeface="Arial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 sz="1400" dirty="0">
              <a:cs typeface="Arial"/>
            </a:endParaRP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F81D7-2F4A-CCC2-97FA-D0259DCC6038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87E245-785E-C38C-BF49-B65021A92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Power</a:t>
            </a:r>
            <a:endParaRPr lang="en-US"/>
          </a:p>
        </p:txBody>
      </p:sp>
      <p:pic>
        <p:nvPicPr>
          <p:cNvPr id="2" name="Picture 1" descr="A group of black rectangular objects&#10;&#10;AI-generated content may be incorrect.">
            <a:extLst>
              <a:ext uri="{FF2B5EF4-FFF2-40B4-BE49-F238E27FC236}">
                <a16:creationId xmlns:a16="http://schemas.microsoft.com/office/drawing/2014/main" id="{58628175-204C-2303-A854-974F8515BB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80"/>
          <a:stretch>
            <a:fillRect/>
          </a:stretch>
        </p:blipFill>
        <p:spPr>
          <a:xfrm>
            <a:off x="3478515" y="540951"/>
            <a:ext cx="3059589" cy="3990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631C4B-A6FC-0DE3-EAF1-D59B8E5A73D2}"/>
              </a:ext>
            </a:extLst>
          </p:cNvPr>
          <p:cNvSpPr txBox="1"/>
          <p:nvPr/>
        </p:nvSpPr>
        <p:spPr>
          <a:xfrm>
            <a:off x="6630293" y="2134616"/>
            <a:ext cx="238869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Use a standard    TQFP128-EP package</a:t>
            </a:r>
          </a:p>
          <a:p>
            <a:r>
              <a:rPr lang="en-US" sz="1400"/>
              <a:t>==&gt; ground pad serves as a heat sink to aid thermalization and mitigate localized heat density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149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5B43-3FDE-C8C4-2E03-D005C711CF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57175"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514350"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771525"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028700"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285875" algn="l" defTabSz="257175" rtl="0" eaLnBrk="1" latinLnBrk="0" hangingPunct="1"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543050" algn="l" defTabSz="257175" rtl="0" eaLnBrk="1" latinLnBrk="0" hangingPunct="1"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00225" algn="l" defTabSz="257175" rtl="0" eaLnBrk="1" latinLnBrk="0" hangingPunct="1"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057400" algn="l" defTabSz="257175" rtl="0" eaLnBrk="1" latinLnBrk="0" hangingPunct="1"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2BDCA51F-EDBC-464E-8039-ADD2DD413EF3}" type="slidenum">
              <a:rPr lang="en-US" sz="1050" smtClean="0"/>
              <a:pPr/>
              <a:t>19</a:t>
            </a:fld>
            <a:endParaRPr lang="en-US" sz="1050" dirty="0"/>
          </a:p>
        </p:txBody>
      </p:sp>
      <p:pic>
        <p:nvPicPr>
          <p:cNvPr id="8" name="20211110_114557">
            <a:hlinkClick r:id="" action="ppaction://media"/>
            <a:extLst>
              <a:ext uri="{FF2B5EF4-FFF2-40B4-BE49-F238E27FC236}">
                <a16:creationId xmlns:a16="http://schemas.microsoft.com/office/drawing/2014/main" id="{0DF2DFCB-8491-58AB-D6BB-3B7EE87BB6D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4526" y="1199853"/>
            <a:ext cx="4038600" cy="227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DFBBE-1CD4-E0A4-98E5-A5A8E8CAD258}"/>
              </a:ext>
            </a:extLst>
          </p:cNvPr>
          <p:cNvSpPr txBox="1"/>
          <p:nvPr/>
        </p:nvSpPr>
        <p:spPr>
          <a:xfrm>
            <a:off x="5327801" y="3591324"/>
            <a:ext cx="291483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714500" algn="l" defTabSz="3429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057400" algn="l" defTabSz="3429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400300" algn="l" defTabSz="3429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743200" algn="l" defTabSz="3429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>
                <a:latin typeface="Arial"/>
                <a:ea typeface="ＭＳ Ｐゴシック"/>
              </a:rPr>
              <a:t>Robotic chip testing @ Caltech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C56A07-DE9E-14F0-37C5-DCB38A194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7188"/>
            <a:ext cx="4069853" cy="3160513"/>
          </a:xfrm>
        </p:spPr>
        <p:txBody>
          <a:bodyPr/>
          <a:lstStyle/>
          <a:p>
            <a:pPr marL="0" indent="0">
              <a:buNone/>
            </a:pPr>
            <a:r>
              <a:rPr lang="en-US" sz="1400">
                <a:cs typeface="Arial"/>
              </a:rPr>
              <a:t>6457 LArPix-v3 ASICs screening:</a:t>
            </a:r>
          </a:p>
          <a:p>
            <a:r>
              <a:rPr lang="en-US" sz="1400">
                <a:cs typeface="Arial"/>
              </a:rPr>
              <a:t>94.7% good</a:t>
            </a:r>
          </a:p>
          <a:p>
            <a:r>
              <a:rPr lang="en-US" sz="1400">
                <a:cs typeface="Arial"/>
              </a:rPr>
              <a:t>2.6% fail due to high noise/leakage</a:t>
            </a:r>
          </a:p>
          <a:p>
            <a:r>
              <a:rPr lang="en-US" sz="1400">
                <a:cs typeface="Arial"/>
              </a:rPr>
              <a:t>2.7% fail due to I/O fail (includes DOA)</a:t>
            </a:r>
          </a:p>
          <a:p>
            <a:r>
              <a:rPr lang="en-US" sz="1400" dirty="0">
                <a:cs typeface="Arial"/>
              </a:rPr>
              <a:t>&lt;&lt;1% fail due </a:t>
            </a:r>
            <a:r>
              <a:rPr lang="en-US" sz="1400">
                <a:cs typeface="Arial"/>
              </a:rPr>
              <a:t>to bit flips</a:t>
            </a:r>
            <a:endParaRPr lang="en-US">
              <a:cs typeface="Arial"/>
            </a:endParaRPr>
          </a:p>
          <a:p>
            <a:endParaRPr lang="en-US" sz="1400" dirty="0"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cs typeface="Arial"/>
              </a:rPr>
              <a:t>900 chips/day testing throughput with 1 </a:t>
            </a:r>
            <a:r>
              <a:rPr lang="en-US" sz="1400">
                <a:cs typeface="Arial"/>
              </a:rPr>
              <a:t>robot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B73B4C-BAA1-688F-AED6-64BA7380C061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ACB2849-6C19-9BC9-A2BF-A8FED6AA7D04}"/>
              </a:ext>
            </a:extLst>
          </p:cNvPr>
          <p:cNvSpPr txBox="1">
            <a:spLocks/>
          </p:cNvSpPr>
          <p:nvPr/>
        </p:nvSpPr>
        <p:spPr>
          <a:xfrm>
            <a:off x="228600" y="541440"/>
            <a:ext cx="8651520" cy="63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ASIC Yield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7A2B1-30BC-F289-E475-38397A3FF96B}"/>
              </a:ext>
            </a:extLst>
          </p:cNvPr>
          <p:cNvSpPr/>
          <p:nvPr/>
        </p:nvSpPr>
        <p:spPr>
          <a:xfrm>
            <a:off x="-12424" y="2099"/>
            <a:ext cx="486401" cy="285198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23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C858E-31F1-E0B2-76B1-ABF09B7A0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A2DBAA-D686-404D-E9A5-3AA27A990993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C4F48A-A97A-D39D-57C8-69E5C9AE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cs typeface="Arial"/>
              </a:rPr>
              <a:t>Outline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E5BB0-CBDD-0609-8320-C3DE53E6D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5122106" cy="3016186"/>
          </a:xfrm>
        </p:spPr>
        <p:txBody>
          <a:bodyPr>
            <a:normAutofit/>
          </a:bodyPr>
          <a:lstStyle/>
          <a:p>
            <a:pPr marL="342900" indent="-342900">
              <a:buAutoNum type="romanUcPeriod"/>
            </a:pPr>
            <a:r>
              <a:rPr lang="en-US" sz="1800" err="1">
                <a:cs typeface="Arial"/>
              </a:rPr>
              <a:t>LArPix</a:t>
            </a:r>
            <a:endParaRPr lang="en-US" sz="1800"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 dirty="0">
                <a:cs typeface="Arial"/>
              </a:rPr>
              <a:t>DUNE </a:t>
            </a:r>
            <a:r>
              <a:rPr lang="en-US" sz="1400" dirty="0" err="1">
                <a:cs typeface="Arial"/>
              </a:rPr>
              <a:t>NDLAr</a:t>
            </a:r>
            <a:r>
              <a:rPr lang="en-US" sz="1400" dirty="0">
                <a:cs typeface="Arial"/>
              </a:rPr>
              <a:t> Implementation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>
                <a:cs typeface="Arial"/>
              </a:rPr>
              <a:t>Prospective DUNE Far Detector</a:t>
            </a:r>
          </a:p>
          <a:p>
            <a:pPr marL="342900" indent="-342900">
              <a:buAutoNum type="romanUcPeriod"/>
            </a:pPr>
            <a:r>
              <a:rPr lang="en-US" sz="1800" err="1">
                <a:cs typeface="Arial"/>
              </a:rPr>
              <a:t>LightPix</a:t>
            </a:r>
            <a:endParaRPr lang="en-US" sz="1800"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 dirty="0">
                <a:cs typeface="Arial"/>
              </a:rPr>
              <a:t>Scale-able cryo-compatible </a:t>
            </a:r>
            <a:r>
              <a:rPr lang="en-US" sz="1400" dirty="0" err="1">
                <a:cs typeface="Arial"/>
              </a:rPr>
              <a:t>SiPM</a:t>
            </a:r>
            <a:r>
              <a:rPr lang="en-US" sz="1400" dirty="0">
                <a:cs typeface="Arial"/>
              </a:rPr>
              <a:t> readout</a:t>
            </a:r>
          </a:p>
        </p:txBody>
      </p:sp>
    </p:spTree>
    <p:extLst>
      <p:ext uri="{BB962C8B-B14F-4D97-AF65-F5344CB8AC3E}">
        <p14:creationId xmlns:p14="http://schemas.microsoft.com/office/powerpoint/2010/main" val="3435686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781EA-6BF9-4406-6147-82322656C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FD028-DE9C-F5B8-822C-9CE6E8B16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57175"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514350"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771525"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028700" algn="l" rtl="0" fontAlgn="base">
              <a:spcBef>
                <a:spcPct val="0"/>
              </a:spcBef>
              <a:spcAft>
                <a:spcPct val="0"/>
              </a:spcAft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285875" algn="l" defTabSz="257175" rtl="0" eaLnBrk="1" latinLnBrk="0" hangingPunct="1"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543050" algn="l" defTabSz="257175" rtl="0" eaLnBrk="1" latinLnBrk="0" hangingPunct="1"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00225" algn="l" defTabSz="257175" rtl="0" eaLnBrk="1" latinLnBrk="0" hangingPunct="1"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057400" algn="l" defTabSz="257175" rtl="0" eaLnBrk="1" latinLnBrk="0" hangingPunct="1">
              <a:defRPr sz="135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2BDCA51F-EDBC-464E-8039-ADD2DD413EF3}" type="slidenum">
              <a:rPr lang="en-US" sz="1050" smtClean="0"/>
              <a:pPr/>
              <a:t>20</a:t>
            </a:fld>
            <a:endParaRPr lang="en-US" sz="105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D144D6-100F-7034-34F0-CA74FD203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141" y="1100735"/>
            <a:ext cx="4069853" cy="3160513"/>
          </a:xfrm>
        </p:spPr>
        <p:txBody>
          <a:bodyPr/>
          <a:lstStyle/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To reach O(10</a:t>
            </a:r>
            <a:r>
              <a:rPr lang="en-US" sz="1400" baseline="30000" dirty="0">
                <a:cs typeface="Arial"/>
              </a:rPr>
              <a:t>8</a:t>
            </a:r>
            <a:r>
              <a:rPr lang="en-US" sz="1400" dirty="0">
                <a:cs typeface="Arial"/>
              </a:rPr>
              <a:t>) pixel system scale, need to reduce </a:t>
            </a:r>
            <a:r>
              <a:rPr lang="en-US" sz="1400">
                <a:cs typeface="Arial"/>
              </a:rPr>
              <a:t>the number of cables/feedthroughs</a:t>
            </a:r>
            <a:endParaRPr lang="en-US">
              <a:cs typeface="Arial"/>
            </a:endParaRPr>
          </a:p>
          <a:p>
            <a:pPr marL="742950" lvl="1">
              <a:buFont typeface="Courier New" panose="020B0604020202020204" pitchFamily="34" charset="0"/>
              <a:buChar char="o"/>
            </a:pPr>
            <a:r>
              <a:rPr lang="en-US" sz="1400">
                <a:cs typeface="Arial"/>
              </a:rPr>
              <a:t>Aggregate data I/O from multiple pixels to </a:t>
            </a:r>
            <a:r>
              <a:rPr lang="en-US" sz="1400" dirty="0">
                <a:cs typeface="Arial"/>
              </a:rPr>
              <a:t>reach O(10</a:t>
            </a:r>
            <a:r>
              <a:rPr lang="en-US" sz="1400" baseline="30000" dirty="0">
                <a:cs typeface="Arial"/>
              </a:rPr>
              <a:t>5</a:t>
            </a:r>
            <a:r>
              <a:rPr lang="en-US" sz="1400">
                <a:cs typeface="Arial"/>
              </a:rPr>
              <a:t>) pixels per data channel</a:t>
            </a:r>
            <a:endParaRPr lang="en-US">
              <a:cs typeface="Arial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MADCAP (multiplexer ASIC for data and clock aggregation) in development as a cryo-compatible digital multiplexer </a:t>
            </a:r>
            <a:endParaRPr lang="en-US">
              <a:cs typeface="Arial"/>
            </a:endParaRPr>
          </a:p>
          <a:p>
            <a:pPr marL="742950" lvl="1">
              <a:buFont typeface="Courier New" panose="020B0604020202020204" pitchFamily="34" charset="0"/>
              <a:buChar char="o"/>
            </a:pPr>
            <a:r>
              <a:rPr lang="en-US" sz="1400" dirty="0">
                <a:cs typeface="Arial"/>
              </a:rPr>
              <a:t>130 nm TSCM MPW </a:t>
            </a:r>
            <a:r>
              <a:rPr lang="en-US" sz="1400" dirty="0" err="1">
                <a:cs typeface="Arial"/>
              </a:rPr>
              <a:t>tapeout</a:t>
            </a:r>
            <a:r>
              <a:rPr lang="en-US" sz="1400" dirty="0">
                <a:cs typeface="Arial"/>
              </a:rPr>
              <a:t> next month</a:t>
            </a:r>
            <a:endParaRPr lang="en-US"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7C649A-262F-3251-540E-E08BCF22495F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E547FF-0CB8-285D-23D3-5E664751E4A6}"/>
              </a:ext>
            </a:extLst>
          </p:cNvPr>
          <p:cNvSpPr txBox="1">
            <a:spLocks/>
          </p:cNvSpPr>
          <p:nvPr/>
        </p:nvSpPr>
        <p:spPr>
          <a:xfrm>
            <a:off x="228600" y="541440"/>
            <a:ext cx="8651520" cy="63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Prospective DUNE Far Detector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825EE-C053-01E1-5E9A-5422F321CB78}"/>
              </a:ext>
            </a:extLst>
          </p:cNvPr>
          <p:cNvSpPr/>
          <p:nvPr/>
        </p:nvSpPr>
        <p:spPr>
          <a:xfrm>
            <a:off x="-12424" y="2099"/>
            <a:ext cx="486401" cy="285198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 descr="A group of white square papers with black text&#10;&#10;AI-generated content may be incorrect.">
            <a:extLst>
              <a:ext uri="{FF2B5EF4-FFF2-40B4-BE49-F238E27FC236}">
                <a16:creationId xmlns:a16="http://schemas.microsoft.com/office/drawing/2014/main" id="{E115618B-8B90-E74E-6322-F048013C7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03" y="2954967"/>
            <a:ext cx="1502272" cy="1732360"/>
          </a:xfrm>
          <a:prstGeom prst="rect">
            <a:avLst/>
          </a:prstGeom>
        </p:spPr>
      </p:pic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B4EBB4C-D4DF-B237-5250-862C22B6C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247" y="1286211"/>
            <a:ext cx="4536012" cy="293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56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14B03-F862-40FE-2690-E75A1DD25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09638B-E04E-2F38-0787-5925B8B294BB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7D3969-D91E-8EE8-1166-A25F2A72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cs typeface="Arial"/>
              </a:rPr>
              <a:t>Outline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513B3-C4AB-DA90-756E-4DB9B6337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75" y="1170254"/>
            <a:ext cx="5122106" cy="3016186"/>
          </a:xfrm>
        </p:spPr>
        <p:txBody>
          <a:bodyPr>
            <a:normAutofit/>
          </a:bodyPr>
          <a:lstStyle/>
          <a:p>
            <a:pPr marL="342900" indent="-342900">
              <a:buAutoNum type="romanUcPeriod"/>
            </a:pPr>
            <a:r>
              <a:rPr lang="en-US" sz="1800" err="1">
                <a:cs typeface="Arial"/>
              </a:rPr>
              <a:t>LArPix</a:t>
            </a:r>
            <a:endParaRPr lang="en-US" sz="1800"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 dirty="0">
                <a:cs typeface="Arial"/>
              </a:rPr>
              <a:t>DUNE </a:t>
            </a:r>
            <a:r>
              <a:rPr lang="en-US" sz="1400" dirty="0" err="1">
                <a:cs typeface="Arial"/>
              </a:rPr>
              <a:t>NDLAr</a:t>
            </a:r>
            <a:r>
              <a:rPr lang="en-US" sz="1400" dirty="0">
                <a:cs typeface="Arial"/>
              </a:rPr>
              <a:t> Implementation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>
                <a:cs typeface="Arial"/>
              </a:rPr>
              <a:t>Prospective DUNE Far Detector</a:t>
            </a:r>
          </a:p>
          <a:p>
            <a:pPr marL="342900" indent="-342900">
              <a:buAutoNum type="romanUcPeriod"/>
            </a:pPr>
            <a:r>
              <a:rPr lang="en-US" sz="1800" b="1" err="1">
                <a:cs typeface="Arial"/>
              </a:rPr>
              <a:t>LightPix</a:t>
            </a:r>
            <a:endParaRPr lang="en-US" sz="1800" b="1"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 b="1" dirty="0">
                <a:cs typeface="Arial"/>
              </a:rPr>
              <a:t>Scale-able cryo-compatible</a:t>
            </a:r>
            <a:r>
              <a:rPr lang="en-US" sz="1400" dirty="0">
                <a:cs typeface="Arial"/>
              </a:rPr>
              <a:t> </a:t>
            </a:r>
            <a:r>
              <a:rPr lang="en-US" sz="1400" b="1" dirty="0" err="1">
                <a:cs typeface="Arial"/>
              </a:rPr>
              <a:t>SiPM</a:t>
            </a:r>
            <a:r>
              <a:rPr lang="en-US" sz="1400" b="1" dirty="0">
                <a:cs typeface="Arial"/>
              </a:rPr>
              <a:t> readout </a:t>
            </a:r>
          </a:p>
        </p:txBody>
      </p:sp>
      <p:pic>
        <p:nvPicPr>
          <p:cNvPr id="8" name="Picture 7" descr="A machine with text on it&#10;&#10;AI-generated content may be incorrect.">
            <a:extLst>
              <a:ext uri="{FF2B5EF4-FFF2-40B4-BE49-F238E27FC236}">
                <a16:creationId xmlns:a16="http://schemas.microsoft.com/office/drawing/2014/main" id="{EE939AC0-0BD5-61B3-C5D6-89F7BF608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25" t="35" r="8210" b="-40"/>
          <a:stretch>
            <a:fillRect/>
          </a:stretch>
        </p:blipFill>
        <p:spPr>
          <a:xfrm>
            <a:off x="6321906" y="345548"/>
            <a:ext cx="2823134" cy="4325645"/>
          </a:xfrm>
          <a:prstGeom prst="rect">
            <a:avLst/>
          </a:prstGeom>
        </p:spPr>
      </p:pic>
      <p:pic>
        <p:nvPicPr>
          <p:cNvPr id="9" name="Picture 8" descr="A machine with wires inside&#10;&#10;AI-generated content may be incorrect.">
            <a:extLst>
              <a:ext uri="{FF2B5EF4-FFF2-40B4-BE49-F238E27FC236}">
                <a16:creationId xmlns:a16="http://schemas.microsoft.com/office/drawing/2014/main" id="{813E6900-3029-A774-5F16-C0599B6AA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79" t="-56" r="23645" b="-153"/>
          <a:stretch>
            <a:fillRect/>
          </a:stretch>
        </p:blipFill>
        <p:spPr>
          <a:xfrm>
            <a:off x="4475249" y="344081"/>
            <a:ext cx="1938557" cy="4328684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B2878673-C361-F33C-D9F5-E07289A4054E}"/>
              </a:ext>
            </a:extLst>
          </p:cNvPr>
          <p:cNvSpPr txBox="1"/>
          <p:nvPr/>
        </p:nvSpPr>
        <p:spPr>
          <a:xfrm>
            <a:off x="1339556" y="4353128"/>
            <a:ext cx="314582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/>
              <a:t>LightPix-v1 readout system for </a:t>
            </a:r>
            <a:r>
              <a:rPr lang="en-US" sz="800" i="1" err="1"/>
              <a:t>GHe</a:t>
            </a:r>
            <a:r>
              <a:rPr lang="en-US" sz="800" i="1"/>
              <a:t> applications at UC Berkeley: 50x 3 mm by 3 mm VUV </a:t>
            </a:r>
            <a:r>
              <a:rPr lang="en-US" sz="800" i="1" err="1"/>
              <a:t>SiPMs</a:t>
            </a:r>
            <a:r>
              <a:rPr lang="en-US" sz="800" i="1"/>
              <a:t> with single cable power, I/O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96043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7568A-DD90-26D1-AD53-4E7FDA3A6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4108048" cy="35722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200" dirty="0">
                <a:latin typeface="Aptos"/>
              </a:rPr>
              <a:t>Traditional tradeoff for </a:t>
            </a:r>
            <a:r>
              <a:rPr lang="en-US" sz="2200" dirty="0" err="1">
                <a:latin typeface="Aptos"/>
              </a:rPr>
              <a:t>SiPM</a:t>
            </a:r>
            <a:r>
              <a:rPr lang="en-US" sz="2200" dirty="0">
                <a:latin typeface="Aptos"/>
              </a:rPr>
              <a:t>-based applications requiring high </a:t>
            </a:r>
            <a:r>
              <a:rPr lang="en-US" sz="2200" dirty="0" err="1">
                <a:latin typeface="Aptos"/>
              </a:rPr>
              <a:t>photocoverage</a:t>
            </a:r>
            <a:r>
              <a:rPr lang="en-US" sz="2200" dirty="0">
                <a:latin typeface="Aptos"/>
              </a:rPr>
              <a:t>: sacrifice spatial resolution for collection efficiency</a:t>
            </a:r>
          </a:p>
          <a:p>
            <a:pPr marL="0" indent="0">
              <a:buNone/>
            </a:pPr>
            <a:endParaRPr lang="en-US" sz="2200">
              <a:latin typeface="Aptos"/>
            </a:endParaRPr>
          </a:p>
          <a:p>
            <a:pPr marL="0" indent="0">
              <a:buNone/>
            </a:pPr>
            <a:r>
              <a:rPr lang="en-US" sz="2200">
                <a:latin typeface="Aptos"/>
              </a:rPr>
              <a:t>Design considerations driving multiplexing requirements:</a:t>
            </a:r>
          </a:p>
          <a:p>
            <a:pPr marL="457200" indent="-457200">
              <a:buFont typeface="Calibri,Sans-Serif"/>
              <a:buChar char="-"/>
            </a:pPr>
            <a:r>
              <a:rPr lang="en-US" sz="2200">
                <a:latin typeface="Aptos"/>
              </a:rPr>
              <a:t>Cost</a:t>
            </a:r>
          </a:p>
          <a:p>
            <a:pPr marL="457200" indent="-457200">
              <a:buFont typeface="Calibri,Sans-Serif"/>
              <a:buChar char="-"/>
            </a:pPr>
            <a:r>
              <a:rPr lang="en-US" sz="2200">
                <a:latin typeface="Aptos"/>
              </a:rPr>
              <a:t>Power dissipation</a:t>
            </a:r>
          </a:p>
          <a:p>
            <a:pPr marL="0" indent="0">
              <a:buNone/>
            </a:pPr>
            <a:endParaRPr lang="en-US" sz="2200">
              <a:latin typeface="Aptos"/>
            </a:endParaRPr>
          </a:p>
          <a:p>
            <a:pPr marL="0" indent="0">
              <a:buNone/>
            </a:pPr>
            <a:r>
              <a:rPr lang="en-US" sz="2200" dirty="0">
                <a:latin typeface="Aptos"/>
              </a:rPr>
              <a:t>Technical need for </a:t>
            </a:r>
            <a:r>
              <a:rPr lang="en-US" sz="2200" dirty="0" err="1">
                <a:latin typeface="Aptos"/>
              </a:rPr>
              <a:t>scalabe</a:t>
            </a:r>
            <a:r>
              <a:rPr lang="en-US" sz="2200" dirty="0">
                <a:latin typeface="Aptos"/>
              </a:rPr>
              <a:t> </a:t>
            </a:r>
            <a:r>
              <a:rPr lang="en-US" sz="2000" dirty="0">
                <a:latin typeface="Aptos"/>
              </a:rPr>
              <a:t>(high collection efficiency, high channel count)</a:t>
            </a:r>
            <a:r>
              <a:rPr lang="en-US" sz="2200" dirty="0">
                <a:latin typeface="Aptos"/>
              </a:rPr>
              <a:t>, low-power </a:t>
            </a:r>
            <a:r>
              <a:rPr lang="en-US" sz="2200" dirty="0" err="1">
                <a:latin typeface="Aptos"/>
              </a:rPr>
              <a:t>SiPM</a:t>
            </a:r>
            <a:r>
              <a:rPr lang="en-US" sz="2200" dirty="0">
                <a:latin typeface="Aptos"/>
              </a:rPr>
              <a:t> readout </a:t>
            </a:r>
            <a:r>
              <a:rPr lang="en-US" sz="2200" b="1" dirty="0">
                <a:latin typeface="Aptos"/>
              </a:rPr>
              <a:t>without ganging</a:t>
            </a:r>
            <a:r>
              <a:rPr lang="en-US" sz="2200" dirty="0">
                <a:latin typeface="Aptos"/>
              </a:rPr>
              <a:t> signals and operating 77 K to 300 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8A76BD-FD99-3BDD-4AC9-077AA63D46E9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195EEF-D452-FEC8-7844-466AC4FF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Motivation</a:t>
            </a:r>
            <a:endParaRPr lang="en-US"/>
          </a:p>
        </p:txBody>
      </p:sp>
      <p:pic>
        <p:nvPicPr>
          <p:cNvPr id="4" name="Picture 3" descr="A solar panel on a stand&#10;&#10;AI-generated content may be incorrect.">
            <a:extLst>
              <a:ext uri="{FF2B5EF4-FFF2-40B4-BE49-F238E27FC236}">
                <a16:creationId xmlns:a16="http://schemas.microsoft.com/office/drawing/2014/main" id="{D06ADF14-81A4-899D-B063-3B673D3579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9" b="427"/>
          <a:stretch>
            <a:fillRect/>
          </a:stretch>
        </p:blipFill>
        <p:spPr>
          <a:xfrm>
            <a:off x="4854917" y="538291"/>
            <a:ext cx="1844765" cy="2291671"/>
          </a:xfrm>
          <a:prstGeom prst="rect">
            <a:avLst/>
          </a:prstGeom>
        </p:spPr>
      </p:pic>
      <p:pic>
        <p:nvPicPr>
          <p:cNvPr id="8" name="Picture 7" descr="Figure">
            <a:extLst>
              <a:ext uri="{FF2B5EF4-FFF2-40B4-BE49-F238E27FC236}">
                <a16:creationId xmlns:a16="http://schemas.microsoft.com/office/drawing/2014/main" id="{65F7BF5E-B24B-8CCB-3E78-E61CACDC3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0"/>
          <a:stretch>
            <a:fillRect/>
          </a:stretch>
        </p:blipFill>
        <p:spPr>
          <a:xfrm>
            <a:off x="4567366" y="3121913"/>
            <a:ext cx="4303241" cy="1114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25E09-3DED-CF45-1987-D2AC3938AD3D}"/>
              </a:ext>
            </a:extLst>
          </p:cNvPr>
          <p:cNvSpPr txBox="1"/>
          <p:nvPr/>
        </p:nvSpPr>
        <p:spPr>
          <a:xfrm>
            <a:off x="6709984" y="775431"/>
            <a:ext cx="1642391" cy="116955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Example of direct </a:t>
            </a:r>
            <a:r>
              <a:rPr lang="en-US" sz="1400" err="1"/>
              <a:t>SiPM</a:t>
            </a:r>
            <a:r>
              <a:rPr lang="en-US" sz="1400"/>
              <a:t> detector format from DarkSide-20k prototype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207100E-9DC9-DF93-5C6F-1F0D937DAA3A}"/>
              </a:ext>
            </a:extLst>
          </p:cNvPr>
          <p:cNvSpPr txBox="1"/>
          <p:nvPr/>
        </p:nvSpPr>
        <p:spPr>
          <a:xfrm>
            <a:off x="4565181" y="4382718"/>
            <a:ext cx="4314529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Example of large area light trap with X-ARAPUCA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8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5A38D-8D43-E496-70DB-4C126E09E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7F7F56-5640-FB2D-90D8-2CCADFCB40AA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72EDBC-7E8E-4E49-C220-D46B63B2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990033"/>
                </a:solidFill>
                <a:ea typeface="+mn-lt"/>
                <a:cs typeface="+mn-lt"/>
              </a:rPr>
              <a:t>SiPM</a:t>
            </a:r>
            <a:r>
              <a:rPr lang="en-US" sz="2400" dirty="0">
                <a:solidFill>
                  <a:srgbClr val="990033"/>
                </a:solidFill>
                <a:ea typeface="+mn-lt"/>
                <a:cs typeface="+mn-lt"/>
              </a:rPr>
              <a:t> Dark Counts on LArPix-v2 AFE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4FF5704-A11B-41CE-5D91-FB0B1D31BC8F}"/>
              </a:ext>
            </a:extLst>
          </p:cNvPr>
          <p:cNvSpPr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6286659-5064-4F4A-0538-064C498E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49" y="1594931"/>
            <a:ext cx="4465429" cy="2554678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B2F17349-A002-BCAD-80BE-00FCFBFE8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264" y="1429204"/>
            <a:ext cx="4052260" cy="2846537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4EC71FBE-7832-8017-09A6-7208884D3CF2}"/>
              </a:ext>
            </a:extLst>
          </p:cNvPr>
          <p:cNvSpPr txBox="1"/>
          <p:nvPr/>
        </p:nvSpPr>
        <p:spPr>
          <a:xfrm>
            <a:off x="6632624" y="1473057"/>
            <a:ext cx="592113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/>
              <a:t>1 PE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AC822855-8D8D-77CF-908F-26AFCB851BC8}"/>
              </a:ext>
            </a:extLst>
          </p:cNvPr>
          <p:cNvSpPr txBox="1"/>
          <p:nvPr/>
        </p:nvSpPr>
        <p:spPr>
          <a:xfrm>
            <a:off x="6862662" y="1947509"/>
            <a:ext cx="592113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/>
              <a:t>2 PE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CAD479B-F5CF-BB37-0289-33A0032CEFE4}"/>
              </a:ext>
            </a:extLst>
          </p:cNvPr>
          <p:cNvSpPr txBox="1"/>
          <p:nvPr/>
        </p:nvSpPr>
        <p:spPr>
          <a:xfrm>
            <a:off x="7092699" y="2292565"/>
            <a:ext cx="592113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/>
              <a:t>3PE</a:t>
            </a:r>
          </a:p>
        </p:txBody>
      </p:sp>
    </p:spTree>
    <p:extLst>
      <p:ext uri="{BB962C8B-B14F-4D97-AF65-F5344CB8AC3E}">
        <p14:creationId xmlns:p14="http://schemas.microsoft.com/office/powerpoint/2010/main" val="1862161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0D851-22DA-CF6B-CC88-A1B8BA8C0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410F9B-F88D-57B5-9D9D-2BED8E32222C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41D9EE-E007-CDE7-D6BD-E92C2C64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LightPix-v1 </a:t>
            </a:r>
            <a:endParaRPr lang="en-US"/>
          </a:p>
        </p:txBody>
      </p:sp>
      <p:pic>
        <p:nvPicPr>
          <p:cNvPr id="12" name="Picture 11" descr="A diagram of a block diagram&#10;&#10;AI-generated content may be incorrect.">
            <a:extLst>
              <a:ext uri="{FF2B5EF4-FFF2-40B4-BE49-F238E27FC236}">
                <a16:creationId xmlns:a16="http://schemas.microsoft.com/office/drawing/2014/main" id="{E78925AB-69B7-1824-68A7-A803A6788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197" y="454684"/>
            <a:ext cx="5078803" cy="274607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403998-04FF-B569-D935-C5CFF6C9B176}"/>
              </a:ext>
            </a:extLst>
          </p:cNvPr>
          <p:cNvSpPr>
            <a:spLocks noGrp="1"/>
          </p:cNvSpPr>
          <p:nvPr/>
        </p:nvSpPr>
        <p:spPr>
          <a:xfrm>
            <a:off x="228032" y="1107880"/>
            <a:ext cx="4084929" cy="4495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Unique channel input for each </a:t>
            </a:r>
            <a:r>
              <a:rPr lang="en-US" sz="1400" dirty="0" err="1"/>
              <a:t>SiPM</a:t>
            </a:r>
            <a:r>
              <a:rPr lang="en-US" sz="1400" dirty="0"/>
              <a:t>          </a:t>
            </a:r>
          </a:p>
          <a:p>
            <a:r>
              <a:rPr lang="en-US" sz="1400"/>
              <a:t>A single photoelectron discriminator with a TDC for fine-timing</a:t>
            </a:r>
            <a:endParaRPr lang="en-US" sz="1400" dirty="0"/>
          </a:p>
          <a:p>
            <a:r>
              <a:rPr lang="en-US" sz="1400"/>
              <a:t>Designed for very-high-channel-count systems with low occupancy, where the typical number of photons per channel is less than one</a:t>
            </a:r>
            <a:endParaRPr lang="en-US" sz="14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/>
              <a:t>Calorimetry and pulse-shape discrimination achieved through the aggregate distribution of photon arrival times across many </a:t>
            </a:r>
            <a:r>
              <a:rPr lang="en-US" sz="1400" dirty="0" err="1"/>
              <a:t>SiPMs</a:t>
            </a:r>
            <a:endParaRPr lang="en-US" sz="1400" dirty="0"/>
          </a:p>
          <a:p>
            <a:r>
              <a:rPr lang="en-US" sz="1400" dirty="0"/>
              <a:t>"</a:t>
            </a:r>
            <a:r>
              <a:rPr lang="en-US" sz="1400" dirty="0" err="1"/>
              <a:t>LightPix</a:t>
            </a:r>
            <a:r>
              <a:rPr lang="en-US" sz="1400" dirty="0"/>
              <a:t>-mode": </a:t>
            </a:r>
            <a:r>
              <a:rPr lang="en-US" sz="1400" dirty="0" err="1"/>
              <a:t>tuneable</a:t>
            </a:r>
            <a:r>
              <a:rPr lang="en-US" sz="1400" dirty="0"/>
              <a:t> multi-channel coincidence triggering mode to suppress excess data from dark noise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1-64 channels over threshold in 100 ns to 13 µs window</a:t>
            </a:r>
            <a:endParaRPr lang="en-US" sz="1400" dirty="0"/>
          </a:p>
        </p:txBody>
      </p:sp>
      <p:pic>
        <p:nvPicPr>
          <p:cNvPr id="3" name="Picture 2" descr="A close-up of a chip&#10;&#10;AI-generated content may be incorrect.">
            <a:extLst>
              <a:ext uri="{FF2B5EF4-FFF2-40B4-BE49-F238E27FC236}">
                <a16:creationId xmlns:a16="http://schemas.microsoft.com/office/drawing/2014/main" id="{0703B7E1-F316-99BA-AF0D-030001F77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819" y="3364990"/>
            <a:ext cx="1207760" cy="1226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A29AD-8DFA-0778-80C3-384DE63C7735}"/>
              </a:ext>
            </a:extLst>
          </p:cNvPr>
          <p:cNvSpPr txBox="1"/>
          <p:nvPr/>
        </p:nvSpPr>
        <p:spPr>
          <a:xfrm>
            <a:off x="6384726" y="4188023"/>
            <a:ext cx="183058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LightPix-v1 produced in</a:t>
            </a:r>
          </a:p>
          <a:p>
            <a:r>
              <a:rPr lang="en-US" sz="1000"/>
              <a:t>180 nm TSCM</a:t>
            </a:r>
          </a:p>
        </p:txBody>
      </p:sp>
    </p:spTree>
    <p:extLst>
      <p:ext uri="{BB962C8B-B14F-4D97-AF65-F5344CB8AC3E}">
        <p14:creationId xmlns:p14="http://schemas.microsoft.com/office/powerpoint/2010/main" val="2971361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AB506-7CAB-CFB9-EA6C-01E83F282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9AB668-9B29-6959-428F-50DE43838413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859807-9F38-DE3B-95CD-09BFB568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LightPix-v1 Performance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78E53D-AB1D-6EAB-F373-D3A9B47B1F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17" t="5723" r="49925" b="-4217"/>
          <a:stretch>
            <a:fillRect/>
          </a:stretch>
        </p:blipFill>
        <p:spPr>
          <a:xfrm>
            <a:off x="4211400" y="538658"/>
            <a:ext cx="1913540" cy="2101730"/>
          </a:xfrm>
          <a:prstGeom prst="rect">
            <a:avLst/>
          </a:prstGeom>
        </p:spPr>
      </p:pic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2F9F7C2-9A24-D4FE-D856-5D35E8387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73278" y="339665"/>
            <a:ext cx="2707437" cy="2124615"/>
          </a:xfrm>
          <a:prstGeom prst="rect">
            <a:avLst/>
          </a:prstGeom>
        </p:spPr>
      </p:pic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EAE681F-2C57-5437-1EE0-72D30EFED8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" t="11644"/>
          <a:stretch>
            <a:fillRect/>
          </a:stretch>
        </p:blipFill>
        <p:spPr>
          <a:xfrm>
            <a:off x="3630997" y="2859413"/>
            <a:ext cx="5250436" cy="1818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5B67B2-02ED-DAF1-29B1-A3F6C8578E2B}"/>
              </a:ext>
            </a:extLst>
          </p:cNvPr>
          <p:cNvSpPr txBox="1"/>
          <p:nvPr/>
        </p:nvSpPr>
        <p:spPr>
          <a:xfrm>
            <a:off x="383976" y="1375171"/>
            <a:ext cx="3375421" cy="22221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latin typeface="Aptos"/>
              </a:rPr>
              <a:t>TDC evaluation </a:t>
            </a:r>
            <a:r>
              <a:rPr lang="en-US" sz="1400">
                <a:latin typeface="Aptos"/>
              </a:rPr>
              <a:t>for O</a:t>
            </a:r>
            <a:r>
              <a:rPr lang="en-US" sz="1400" dirty="0">
                <a:latin typeface="Aptos"/>
              </a:rPr>
              <a:t>(1) PE inputs:</a:t>
            </a:r>
          </a:p>
          <a:p>
            <a:pPr marL="914400" lvl="1" indent="-45720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sz="1400">
                <a:latin typeface="Aptos"/>
              </a:rPr>
              <a:t>TDC linear to &lt;10% within 10 ns of ramp generator</a:t>
            </a:r>
            <a:r>
              <a:rPr lang="en-US" sz="1400" dirty="0">
                <a:latin typeface="Aptos"/>
              </a:rPr>
              <a:t> start</a:t>
            </a:r>
          </a:p>
          <a:p>
            <a:pPr marL="914400" lvl="1" indent="-45720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sz="1400">
                <a:latin typeface="Aptos"/>
              </a:rPr>
              <a:t>&lt; 1 ns jitter</a:t>
            </a:r>
            <a:endParaRPr lang="en-US" sz="1400" dirty="0">
              <a:latin typeface="Aptos"/>
            </a:endParaRPr>
          </a:p>
          <a:p>
            <a:pPr marL="914400" lvl="1" indent="-45720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sz="1400">
                <a:latin typeface="Aptos"/>
              </a:rPr>
              <a:t>&lt; 2 ns time-walk bias</a:t>
            </a:r>
            <a:endParaRPr lang="en-US" sz="1400" dirty="0">
              <a:latin typeface="Aptos"/>
            </a:endParaRPr>
          </a:p>
          <a:p>
            <a:pPr marL="914400" lvl="1" indent="-45720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sz="1400" dirty="0">
                <a:latin typeface="Aptos"/>
              </a:rPr>
              <a:t>&lt;1 ns RMS </a:t>
            </a:r>
            <a:r>
              <a:rPr lang="en-US" sz="1400">
                <a:latin typeface="Aptos"/>
              </a:rPr>
              <a:t>global timing</a:t>
            </a:r>
            <a:r>
              <a:rPr lang="en-US" sz="1400" dirty="0">
                <a:latin typeface="Aptos"/>
              </a:rPr>
              <a:t> accuracy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sz="1400" dirty="0">
                <a:latin typeface="Aptos"/>
              </a:rPr>
              <a:t>Dark </a:t>
            </a:r>
            <a:r>
              <a:rPr lang="en-US" sz="1400">
                <a:latin typeface="Aptos"/>
              </a:rPr>
              <a:t>count suppression</a:t>
            </a:r>
            <a:r>
              <a:rPr lang="en-US" sz="1400" dirty="0">
                <a:latin typeface="Aptos"/>
              </a:rPr>
              <a:t> </a:t>
            </a:r>
            <a:r>
              <a:rPr lang="en-US" sz="1400">
                <a:latin typeface="Aptos"/>
              </a:rPr>
              <a:t>logic validated</a:t>
            </a: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1717372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ircuit board with many small black and white chips&#10;&#10;AI-generated content may be incorrect.">
            <a:extLst>
              <a:ext uri="{FF2B5EF4-FFF2-40B4-BE49-F238E27FC236}">
                <a16:creationId xmlns:a16="http://schemas.microsoft.com/office/drawing/2014/main" id="{F5656326-5D53-DC6D-9E4B-BF157D8CA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" t="15506" r="142" b="31128"/>
          <a:stretch>
            <a:fillRect/>
          </a:stretch>
        </p:blipFill>
        <p:spPr>
          <a:xfrm>
            <a:off x="-3481" y="3325821"/>
            <a:ext cx="4573141" cy="1820851"/>
          </a:xfrm>
          <a:prstGeom prst="rect">
            <a:avLst/>
          </a:prstGeom>
        </p:spPr>
      </p:pic>
      <p:pic>
        <p:nvPicPr>
          <p:cNvPr id="8" name="Picture 7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84575873-C180-2D31-FD48-64C6861480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3" t="14579" r="9589" b="28018"/>
          <a:stretch>
            <a:fillRect/>
          </a:stretch>
        </p:blipFill>
        <p:spPr>
          <a:xfrm>
            <a:off x="-2" y="781388"/>
            <a:ext cx="4569129" cy="25381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5964-9B6B-64A4-EFE1-6AE35210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699" y="913296"/>
            <a:ext cx="4350963" cy="2771051"/>
          </a:xfrm>
        </p:spPr>
        <p:txBody>
          <a:bodyPr vert="horz" lIns="68580" tIns="34290" rIns="68580" bIns="34290" rtlCol="0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 dirty="0"/>
              <a:t>Proof of concept for joint charge/light readout with direct VUV light detection in </a:t>
            </a:r>
            <a:r>
              <a:rPr lang="en-US" sz="1400" dirty="0" err="1"/>
              <a:t>LArTPC</a:t>
            </a:r>
            <a:endParaRPr lang="en-US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 dirty="0" err="1"/>
              <a:t>SiPM</a:t>
            </a:r>
            <a:r>
              <a:rPr lang="en-US" sz="1400" dirty="0"/>
              <a:t> PCB attaches directly to </a:t>
            </a:r>
            <a:r>
              <a:rPr lang="en-US" sz="1400" dirty="0" err="1"/>
              <a:t>LArPix</a:t>
            </a:r>
            <a:r>
              <a:rPr lang="en-US" sz="1400" dirty="0"/>
              <a:t> anode tile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/>
              <a:t>Single PACMAN controller, two shared data/power cables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D4E0A-9E4D-3AA9-0FC5-45779F18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9192" y="4767263"/>
            <a:ext cx="766158" cy="27384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330EA680-D336-4FF7-8B7A-9848BB0A1C32}" type="slidenum">
              <a:rPr lang="en-US" smtClean="0"/>
              <a:pPr>
                <a:spcAft>
                  <a:spcPts val="450"/>
                </a:spcAft>
              </a:pPr>
              <a:t>26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1316D7-9DBB-B16A-3EB2-972172FE21AE}"/>
              </a:ext>
            </a:extLst>
          </p:cNvPr>
          <p:cNvCxnSpPr/>
          <p:nvPr/>
        </p:nvCxnSpPr>
        <p:spPr>
          <a:xfrm flipH="1">
            <a:off x="2223943" y="556346"/>
            <a:ext cx="1444" cy="223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3D65C8-6381-6BF7-24D3-B0CC7C04841F}"/>
              </a:ext>
            </a:extLst>
          </p:cNvPr>
          <p:cNvCxnSpPr>
            <a:cxnSpLocks/>
          </p:cNvCxnSpPr>
          <p:nvPr/>
        </p:nvCxnSpPr>
        <p:spPr>
          <a:xfrm flipH="1">
            <a:off x="580086" y="523009"/>
            <a:ext cx="1401619" cy="2165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8B16F6-8203-C604-AF97-9883A9EF389B}"/>
              </a:ext>
            </a:extLst>
          </p:cNvPr>
          <p:cNvCxnSpPr>
            <a:cxnSpLocks/>
          </p:cNvCxnSpPr>
          <p:nvPr/>
        </p:nvCxnSpPr>
        <p:spPr>
          <a:xfrm>
            <a:off x="2453462" y="511821"/>
            <a:ext cx="1477043" cy="216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E1B560-C0A4-7056-B08F-E30C7488459E}"/>
              </a:ext>
            </a:extLst>
          </p:cNvPr>
          <p:cNvSpPr txBox="1"/>
          <p:nvPr/>
        </p:nvSpPr>
        <p:spPr>
          <a:xfrm>
            <a:off x="145318" y="327657"/>
            <a:ext cx="4276955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13">
                <a:solidFill>
                  <a:schemeClr val="accent1"/>
                </a:solidFill>
              </a:rPr>
              <a:t>16 HPK Direct VUV 3mm x 3 mm </a:t>
            </a:r>
            <a:r>
              <a:rPr lang="en-US" sz="1013" err="1">
                <a:solidFill>
                  <a:schemeClr val="accent1"/>
                </a:solidFill>
              </a:rPr>
              <a:t>SiPMs</a:t>
            </a:r>
            <a:endParaRPr lang="en-US" sz="1013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E3D10F-A840-7ACD-89B6-985E2479B5B9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9" descr="A green and yellow rectangular object with wires&#10;&#10;AI-generated content may be incorrect.">
            <a:extLst>
              <a:ext uri="{FF2B5EF4-FFF2-40B4-BE49-F238E27FC236}">
                <a16:creationId xmlns:a16="http://schemas.microsoft.com/office/drawing/2014/main" id="{E04FD9E2-DFFE-AD77-8A90-5BDF60C620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26" r="-3" b="13332"/>
          <a:stretch>
            <a:fillRect/>
          </a:stretch>
        </p:blipFill>
        <p:spPr>
          <a:xfrm>
            <a:off x="5328481" y="2504289"/>
            <a:ext cx="2243316" cy="25047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BA32AB-8506-D184-ED49-BFE9EF749980}"/>
              </a:ext>
            </a:extLst>
          </p:cNvPr>
          <p:cNvCxnSpPr/>
          <p:nvPr/>
        </p:nvCxnSpPr>
        <p:spPr>
          <a:xfrm flipH="1">
            <a:off x="732234" y="544711"/>
            <a:ext cx="1393031" cy="20538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5FF51A-9B76-E9C1-34CF-B5B93CEFAE3F}"/>
              </a:ext>
            </a:extLst>
          </p:cNvPr>
          <p:cNvCxnSpPr/>
          <p:nvPr/>
        </p:nvCxnSpPr>
        <p:spPr>
          <a:xfrm>
            <a:off x="2277070" y="562570"/>
            <a:ext cx="8929" cy="22324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161DFB-DA5F-A3D6-E1FD-B3CF4AC70CBA}"/>
              </a:ext>
            </a:extLst>
          </p:cNvPr>
          <p:cNvCxnSpPr/>
          <p:nvPr/>
        </p:nvCxnSpPr>
        <p:spPr>
          <a:xfrm>
            <a:off x="2348507" y="553640"/>
            <a:ext cx="1571625" cy="19645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331C4694-C158-2ACB-6685-7E3CF3DBBFF8}"/>
              </a:ext>
            </a:extLst>
          </p:cNvPr>
          <p:cNvSpPr txBox="1">
            <a:spLocks/>
          </p:cNvSpPr>
          <p:nvPr/>
        </p:nvSpPr>
        <p:spPr>
          <a:xfrm>
            <a:off x="4068961" y="323259"/>
            <a:ext cx="5686864" cy="6166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990033"/>
                </a:solidFill>
                <a:ea typeface="+mn-lt"/>
                <a:cs typeface="+mn-lt"/>
              </a:rPr>
              <a:t>LArPix-LightPix</a:t>
            </a:r>
            <a:r>
              <a:rPr lang="en-US" sz="2400" dirty="0">
                <a:solidFill>
                  <a:srgbClr val="990033"/>
                </a:solidFill>
                <a:ea typeface="+mn-lt"/>
                <a:cs typeface="+mn-lt"/>
              </a:rPr>
              <a:t> Dual TPC Readout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0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6DF4E-0DC4-9472-F0E7-9A1373A8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LightPix   |   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A4980-B50C-7055-1846-B34BC890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097A8-6428-6468-E334-38C8AC6EC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6" y="1505445"/>
            <a:ext cx="4037162" cy="3264827"/>
          </a:xfrm>
          <a:prstGeom prst="rect">
            <a:avLst/>
          </a:prstGeom>
        </p:spPr>
      </p:pic>
      <p:pic>
        <p:nvPicPr>
          <p:cNvPr id="10" name="Picture 9" descr="A red and white chart&#10;&#10;AI-generated content may be incorrect.">
            <a:extLst>
              <a:ext uri="{FF2B5EF4-FFF2-40B4-BE49-F238E27FC236}">
                <a16:creationId xmlns:a16="http://schemas.microsoft.com/office/drawing/2014/main" id="{E6380C23-B3BF-1BC5-265D-9CDF31098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494" y="4516"/>
            <a:ext cx="2975843" cy="2632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018073-083A-FA6D-5CBE-6AF29B4537BC}"/>
              </a:ext>
            </a:extLst>
          </p:cNvPr>
          <p:cNvSpPr txBox="1"/>
          <p:nvPr/>
        </p:nvSpPr>
        <p:spPr>
          <a:xfrm>
            <a:off x="4154316" y="1272802"/>
            <a:ext cx="1679673" cy="13162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/>
              <a:t>Issue: significant cross-talk from LArPix-v2a single-ended I/O</a:t>
            </a:r>
          </a:p>
          <a:p>
            <a:endParaRPr lang="en-US" sz="1013"/>
          </a:p>
          <a:p>
            <a:r>
              <a:rPr lang="en-US" sz="1013"/>
              <a:t>Per-event timing correlations slewed by pickup from single-ended clock &amp; digital I/O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44B451-63DC-5017-43DD-0BC8A8C92EE8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5E40E7-EA00-2ACF-61A9-AD830F45F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050" y="2749671"/>
            <a:ext cx="3077069" cy="22967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13130F0-FF05-41E6-0861-418CF4BF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990033"/>
                </a:solidFill>
                <a:ea typeface="+mn-lt"/>
                <a:cs typeface="+mn-lt"/>
              </a:rPr>
              <a:t>LightPix</a:t>
            </a:r>
            <a:r>
              <a:rPr lang="en-US" sz="2400" dirty="0">
                <a:solidFill>
                  <a:srgbClr val="990033"/>
                </a:solidFill>
                <a:ea typeface="+mn-lt"/>
                <a:cs typeface="+mn-lt"/>
              </a:rPr>
              <a:t> TPC Performance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7673BA-E4D4-2B4B-95C6-F70146162939}"/>
              </a:ext>
            </a:extLst>
          </p:cNvPr>
          <p:cNvSpPr/>
          <p:nvPr/>
        </p:nvSpPr>
        <p:spPr>
          <a:xfrm>
            <a:off x="-11906" y="0"/>
            <a:ext cx="142875" cy="314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87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E95A8-E6CD-362B-6A42-9A75204A7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4893C0-7F26-22C2-CF58-B75B957E84E4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A5DC4B-7C99-367E-742E-8DAC12CB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LightPix-v3 </a:t>
            </a:r>
            <a:endParaRPr lang="en-US"/>
          </a:p>
        </p:txBody>
      </p:sp>
      <p:pic>
        <p:nvPicPr>
          <p:cNvPr id="2" name="Picture 1" descr="A diagram of a computer component&#10;&#10;AI-generated content may be incorrect.">
            <a:extLst>
              <a:ext uri="{FF2B5EF4-FFF2-40B4-BE49-F238E27FC236}">
                <a16:creationId xmlns:a16="http://schemas.microsoft.com/office/drawing/2014/main" id="{07906C74-F3F3-DD6D-F52C-8DF3953F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584" y="348258"/>
            <a:ext cx="4704885" cy="3049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4867C5-5510-DBF4-F446-B299D31146F9}"/>
              </a:ext>
            </a:extLst>
          </p:cNvPr>
          <p:cNvSpPr txBox="1"/>
          <p:nvPr/>
        </p:nvSpPr>
        <p:spPr>
          <a:xfrm>
            <a:off x="428624" y="1416844"/>
            <a:ext cx="4136186" cy="2371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Design changes relative to version 1: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>
                <a:latin typeface="Aptos"/>
              </a:rPr>
              <a:t>Replaced CSA with TIA optimized for larger </a:t>
            </a:r>
            <a:r>
              <a:rPr lang="en-US" sz="1400" dirty="0" err="1">
                <a:latin typeface="Aptos"/>
              </a:rPr>
              <a:t>SiPM</a:t>
            </a:r>
            <a:r>
              <a:rPr lang="en-US" sz="1400" dirty="0">
                <a:latin typeface="Aptos"/>
              </a:rPr>
              <a:t> capacitance (6 mm x 6 mm or larger)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>
                <a:latin typeface="Aptos"/>
              </a:rPr>
              <a:t>Added ADC in parallel with TDC for use in higher-occupancy detectors</a:t>
            </a:r>
            <a:endParaRPr lang="en-US" sz="1400" dirty="0">
              <a:latin typeface="Apto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>
                <a:latin typeface="Aptos"/>
              </a:rPr>
              <a:t>Fully differential, low-swing clock and digital I/O</a:t>
            </a:r>
            <a:endParaRPr lang="en-US" sz="1400" dirty="0">
              <a:latin typeface="Apto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>
                <a:latin typeface="Aptos"/>
              </a:rPr>
              <a:t>32 "super channels" with sub-ns timing </a:t>
            </a:r>
            <a:r>
              <a:rPr lang="en-US" sz="1400" dirty="0">
                <a:latin typeface="Aptos"/>
              </a:rPr>
              <a:t>+multi-PE calorimetry</a:t>
            </a:r>
            <a:endParaRPr lang="en-US" sz="1400"/>
          </a:p>
        </p:txBody>
      </p:sp>
      <p:pic>
        <p:nvPicPr>
          <p:cNvPr id="4" name="Picture 3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DC458FED-3ED2-0DB6-E260-C29E08BD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300" r="623" b="234"/>
          <a:stretch>
            <a:fillRect/>
          </a:stretch>
        </p:blipFill>
        <p:spPr>
          <a:xfrm>
            <a:off x="4441346" y="3330820"/>
            <a:ext cx="1631074" cy="1335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1B6783-9EB1-3B24-82A4-BDC6D7C4F260}"/>
              </a:ext>
            </a:extLst>
          </p:cNvPr>
          <p:cNvSpPr txBox="1"/>
          <p:nvPr/>
        </p:nvSpPr>
        <p:spPr>
          <a:xfrm>
            <a:off x="6384726" y="4188023"/>
            <a:ext cx="183058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LightPix-v3 produced in</a:t>
            </a:r>
          </a:p>
          <a:p>
            <a:r>
              <a:rPr lang="en-US" sz="1000"/>
              <a:t>180 nm TSCM</a:t>
            </a:r>
          </a:p>
        </p:txBody>
      </p:sp>
    </p:spTree>
    <p:extLst>
      <p:ext uri="{BB962C8B-B14F-4D97-AF65-F5344CB8AC3E}">
        <p14:creationId xmlns:p14="http://schemas.microsoft.com/office/powerpoint/2010/main" val="1590226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0286B-B4A0-B3C6-08F0-5BAD14908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2E6126-3981-6264-7E53-70C0432ABF41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D22F3D-2A45-B497-2EE8-48538011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LightPix-v3 TDC</a:t>
            </a:r>
            <a:endParaRPr lang="en-US"/>
          </a:p>
        </p:txBody>
      </p:sp>
      <p:pic>
        <p:nvPicPr>
          <p:cNvPr id="2" name="Content Placeholder 9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F9C749E0-0968-B80E-B418-D5D05E6EE4C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738" y="1156553"/>
            <a:ext cx="4491667" cy="3352082"/>
          </a:xfrm>
          <a:prstGeom prst="rect">
            <a:avLst/>
          </a:prstGeom>
        </p:spPr>
      </p:pic>
      <p:pic>
        <p:nvPicPr>
          <p:cNvPr id="3" name="Content Placeholder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93C9808-7636-B147-6EDE-DA4574A4FBF9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31" y="1839299"/>
            <a:ext cx="4262348" cy="2677064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D22E0129-BD2F-6C43-0A24-FC331E372A18}"/>
              </a:ext>
            </a:extLst>
          </p:cNvPr>
          <p:cNvSpPr txBox="1"/>
          <p:nvPr/>
        </p:nvSpPr>
        <p:spPr>
          <a:xfrm>
            <a:off x="4857682" y="676324"/>
            <a:ext cx="393659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TDC resolution and linearity &lt; 1 ns</a:t>
            </a:r>
          </a:p>
        </p:txBody>
      </p:sp>
    </p:spTree>
    <p:extLst>
      <p:ext uri="{BB962C8B-B14F-4D97-AF65-F5344CB8AC3E}">
        <p14:creationId xmlns:p14="http://schemas.microsoft.com/office/powerpoint/2010/main" val="411546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87C2-629A-C2B8-E575-A59634B82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F49598-52CD-390E-DBB3-778903F89906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Content Placeholder 4" descr="A yellow square pattern with lines and dots&#10;&#10;AI-generated content may be incorrect.">
            <a:extLst>
              <a:ext uri="{FF2B5EF4-FFF2-40B4-BE49-F238E27FC236}">
                <a16:creationId xmlns:a16="http://schemas.microsoft.com/office/drawing/2014/main" id="{E23B41B3-586A-2947-9BAD-E0C68F7A01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717" b="10735"/>
          <a:stretch/>
        </p:blipFill>
        <p:spPr>
          <a:xfrm>
            <a:off x="-1" y="7"/>
            <a:ext cx="9144001" cy="51434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4FD04F1-796A-F239-A336-4BD1AA84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cs typeface="Arial"/>
              </a:rPr>
              <a:t>Outline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C10D5-9F2A-E2EF-7E3C-6996D48A6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5122106" cy="3016186"/>
          </a:xfrm>
        </p:spPr>
        <p:txBody>
          <a:bodyPr>
            <a:normAutofit/>
          </a:bodyPr>
          <a:lstStyle/>
          <a:p>
            <a:pPr marL="342900" indent="-342900">
              <a:buAutoNum type="romanUcPeriod"/>
            </a:pPr>
            <a:r>
              <a:rPr lang="en-US" sz="1800" b="1" err="1">
                <a:cs typeface="Arial"/>
              </a:rPr>
              <a:t>LArPix</a:t>
            </a:r>
            <a:endParaRPr lang="en-US" sz="1800" b="1"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 b="1" dirty="0">
                <a:cs typeface="Arial"/>
              </a:rPr>
              <a:t>DUNE </a:t>
            </a:r>
            <a:r>
              <a:rPr lang="en-US" sz="1400" b="1" dirty="0" err="1">
                <a:cs typeface="Arial"/>
              </a:rPr>
              <a:t>NDLAr</a:t>
            </a:r>
            <a:r>
              <a:rPr lang="en-US" sz="1400" b="1" dirty="0">
                <a:cs typeface="Arial"/>
              </a:rPr>
              <a:t> Implementation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 b="1">
                <a:cs typeface="Arial"/>
              </a:rPr>
              <a:t>Prospective DUNE Far Detector</a:t>
            </a:r>
          </a:p>
          <a:p>
            <a:pPr marL="342900" indent="-342900">
              <a:buAutoNum type="romanUcPeriod"/>
            </a:pPr>
            <a:r>
              <a:rPr lang="en-US" sz="1800" err="1">
                <a:cs typeface="Arial"/>
              </a:rPr>
              <a:t>LightPix</a:t>
            </a:r>
            <a:endParaRPr lang="en-US" sz="1800"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1400" dirty="0">
                <a:cs typeface="Arial"/>
              </a:rPr>
              <a:t>Scale-able cryo-compatible </a:t>
            </a:r>
            <a:r>
              <a:rPr lang="en-US" sz="1400" dirty="0" err="1">
                <a:cs typeface="Arial"/>
              </a:rPr>
              <a:t>SiPM</a:t>
            </a:r>
            <a:r>
              <a:rPr lang="en-US" sz="1400" dirty="0">
                <a:cs typeface="Arial"/>
              </a:rPr>
              <a:t> readout </a:t>
            </a:r>
          </a:p>
        </p:txBody>
      </p:sp>
    </p:spTree>
    <p:extLst>
      <p:ext uri="{BB962C8B-B14F-4D97-AF65-F5344CB8AC3E}">
        <p14:creationId xmlns:p14="http://schemas.microsoft.com/office/powerpoint/2010/main" val="781412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aph of a graph&#10;&#10;AI-generated content may be incorrect.">
            <a:extLst>
              <a:ext uri="{FF2B5EF4-FFF2-40B4-BE49-F238E27FC236}">
                <a16:creationId xmlns:a16="http://schemas.microsoft.com/office/drawing/2014/main" id="{80CABCBB-0D46-54C8-0974-F353136AD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385" y="539215"/>
            <a:ext cx="5564187" cy="41552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1D3D8-7295-E71D-3E19-B7C0A5643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689" y="1676894"/>
            <a:ext cx="3177881" cy="3005707"/>
          </a:xfrm>
        </p:spPr>
        <p:txBody>
          <a:bodyPr vert="horz" lIns="68580" tIns="34290" rIns="68580" bIns="3429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Demonstrated multi-PE discrimination and single-PE self-trigger efficiency</a:t>
            </a:r>
          </a:p>
          <a:p>
            <a:pPr marL="213995" indent="-213995">
              <a:buFont typeface="Calibri" panose="020B0604020202020204" pitchFamily="34" charset="0"/>
              <a:buChar char="-"/>
            </a:pPr>
            <a:endParaRPr lang="en-US" sz="1400" dirty="0"/>
          </a:p>
          <a:p>
            <a:r>
              <a:rPr lang="en-US" sz="1400" dirty="0"/>
              <a:t>Flexible application:</a:t>
            </a:r>
          </a:p>
          <a:p>
            <a:pPr marL="257175" indent="-257175">
              <a:buFont typeface="Calibri" panose="020B0604020202020204" pitchFamily="34" charset="0"/>
              <a:buChar char="-"/>
            </a:pPr>
            <a:r>
              <a:rPr lang="en-US" sz="1400" dirty="0"/>
              <a:t>Channel threshold tunability for single-channel dark count rejection</a:t>
            </a:r>
          </a:p>
          <a:p>
            <a:pPr marL="257175" indent="-257175">
              <a:buFont typeface="Calibri" panose="020B0604020202020204" pitchFamily="34" charset="0"/>
              <a:buChar char="-"/>
            </a:pPr>
            <a:r>
              <a:rPr lang="en-US" sz="1400" dirty="0"/>
              <a:t>Chip-level dark count rejection</a:t>
            </a:r>
          </a:p>
          <a:p>
            <a:endParaRPr lang="en-US" sz="1400" dirty="0"/>
          </a:p>
          <a:p>
            <a:r>
              <a:rPr lang="en-US" sz="1400" dirty="0"/>
              <a:t>Initial studies (without optimization) demonstrate ~20 PE dynamic range</a:t>
            </a:r>
            <a:endParaRPr lang="en-US" sz="1400"/>
          </a:p>
          <a:p>
            <a:endParaRPr lang="en-US" sz="15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3A4AB-77F5-2412-15B2-873EF1DF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LightPix   |   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592E4-30D4-7771-4533-02CB7CAD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8DF2A-F052-14E4-1096-6F542356F198}"/>
              </a:ext>
            </a:extLst>
          </p:cNvPr>
          <p:cNvSpPr txBox="1"/>
          <p:nvPr/>
        </p:nvSpPr>
        <p:spPr>
          <a:xfrm>
            <a:off x="5547510" y="517409"/>
            <a:ext cx="3139760" cy="2308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Adjusted channel trigger threshold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5A925A-FDB5-19DE-5149-28D7072AA724}"/>
              </a:ext>
            </a:extLst>
          </p:cNvPr>
          <p:cNvCxnSpPr/>
          <p:nvPr/>
        </p:nvCxnSpPr>
        <p:spPr>
          <a:xfrm>
            <a:off x="6629466" y="828432"/>
            <a:ext cx="1663359" cy="298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71ACE-4199-54EB-C9E4-0E9CCA368384}"/>
              </a:ext>
            </a:extLst>
          </p:cNvPr>
          <p:cNvSpPr/>
          <p:nvPr/>
        </p:nvSpPr>
        <p:spPr>
          <a:xfrm>
            <a:off x="-11906" y="0"/>
            <a:ext cx="142875" cy="314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3EEBB1-D2AB-F7FA-446A-4EE1341053C8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975ACA-5965-460F-D642-6C2A68CBEFE8}"/>
              </a:ext>
            </a:extLst>
          </p:cNvPr>
          <p:cNvCxnSpPr/>
          <p:nvPr/>
        </p:nvCxnSpPr>
        <p:spPr>
          <a:xfrm>
            <a:off x="6970849" y="756822"/>
            <a:ext cx="1202014" cy="243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BFC6B5F3-36CE-188C-446E-02F34C650BAF}"/>
              </a:ext>
            </a:extLst>
          </p:cNvPr>
          <p:cNvSpPr>
            <a:spLocks noGrp="1"/>
          </p:cNvSpPr>
          <p:nvPr/>
        </p:nvSpPr>
        <p:spPr>
          <a:xfrm>
            <a:off x="228600" y="541440"/>
            <a:ext cx="8651520" cy="63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LightPix-v3 ADC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D4FAC-E2E1-811B-063D-C7ECE35E6B09}"/>
              </a:ext>
            </a:extLst>
          </p:cNvPr>
          <p:cNvSpPr txBox="1"/>
          <p:nvPr/>
        </p:nvSpPr>
        <p:spPr>
          <a:xfrm rot="16200000">
            <a:off x="2584939" y="2516224"/>
            <a:ext cx="2111352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/>
              <a:t>Triggers (area normalized)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B3467-93C1-18C2-E94F-1CDE892C4659}"/>
              </a:ext>
            </a:extLst>
          </p:cNvPr>
          <p:cNvSpPr txBox="1"/>
          <p:nvPr/>
        </p:nvSpPr>
        <p:spPr>
          <a:xfrm>
            <a:off x="5463910" y="4477886"/>
            <a:ext cx="1799714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13"/>
              <a:t>ADC word</a:t>
            </a:r>
          </a:p>
        </p:txBody>
      </p:sp>
    </p:spTree>
    <p:extLst>
      <p:ext uri="{BB962C8B-B14F-4D97-AF65-F5344CB8AC3E}">
        <p14:creationId xmlns:p14="http://schemas.microsoft.com/office/powerpoint/2010/main" val="33228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35226-D168-0CF0-E4EC-69C34980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DC7C3-4908-1ED9-A351-C4A27BFB7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7379"/>
            <a:ext cx="8433273" cy="30161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cs typeface="Arial"/>
            </a:endParaRPr>
          </a:p>
          <a:p>
            <a:pPr marL="0" indent="0">
              <a:buNone/>
            </a:pPr>
            <a:endParaRPr lang="en-US" sz="1800">
              <a:cs typeface="Arial"/>
            </a:endParaRPr>
          </a:p>
          <a:p>
            <a:pPr marL="0" indent="0">
              <a:buNone/>
            </a:pPr>
            <a:endParaRPr lang="en-US" sz="1800"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88735-3BF0-EA83-39D5-66EAA58F36EE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B905FD-973B-90BD-EA1B-096125C3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6454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ea typeface="+mn-lt"/>
                <a:cs typeface="+mn-lt"/>
              </a:rPr>
              <a:t>Summary &amp; Outlook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607903-DBA4-494D-F0E1-75C909BDB92F}"/>
              </a:ext>
            </a:extLst>
          </p:cNvPr>
          <p:cNvSpPr txBox="1"/>
          <p:nvPr/>
        </p:nvSpPr>
        <p:spPr>
          <a:xfrm>
            <a:off x="369094" y="831415"/>
            <a:ext cx="8501062" cy="38328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 err="1">
                <a:latin typeface="Arial"/>
                <a:cs typeface="Arial"/>
              </a:rPr>
              <a:t>LArPix</a:t>
            </a:r>
            <a:r>
              <a:rPr lang="en-US" sz="1400" dirty="0">
                <a:latin typeface="Arial"/>
                <a:cs typeface="Arial"/>
              </a:rPr>
              <a:t> has demonstrated continuous self-triggered pixelated free streaming readout at the O(10</a:t>
            </a:r>
            <a:r>
              <a:rPr lang="en-US" sz="1400" baseline="30000" dirty="0">
                <a:latin typeface="Arial"/>
                <a:cs typeface="Arial"/>
              </a:rPr>
              <a:t>5</a:t>
            </a:r>
            <a:r>
              <a:rPr lang="en-US" sz="1400" dirty="0">
                <a:latin typeface="Arial"/>
                <a:cs typeface="Arial"/>
              </a:rPr>
              <a:t>) channel scale</a:t>
            </a:r>
            <a:endParaRPr lang="en-US" sz="1400" dirty="0">
              <a:latin typeface="Apto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sz="1400" dirty="0">
                <a:latin typeface="Arial"/>
                <a:cs typeface="Arial"/>
              </a:rPr>
              <a:t>Targeted improvements to be incorporated into the next ASIC </a:t>
            </a:r>
            <a:r>
              <a:rPr lang="en-US" sz="1400" dirty="0" err="1">
                <a:latin typeface="Arial"/>
                <a:cs typeface="Arial"/>
              </a:rPr>
              <a:t>tapeout</a:t>
            </a:r>
            <a:r>
              <a:rPr lang="en-US" sz="1400" dirty="0">
                <a:latin typeface="Arial"/>
                <a:cs typeface="Arial"/>
              </a:rPr>
              <a:t> (v3c in Summer '26)</a:t>
            </a: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Wingdings"/>
              <a:buChar char="§"/>
            </a:pPr>
            <a:r>
              <a:rPr lang="en-US" sz="1400">
                <a:latin typeface="Arial"/>
                <a:cs typeface="Arial"/>
              </a:rPr>
              <a:t>Fully-differential front-end buffer </a:t>
            </a:r>
            <a:endParaRPr lang="en-US" sz="1400" dirty="0">
              <a:latin typeface="Arial"/>
              <a:cs typeface="Arial"/>
            </a:endParaRP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Wingdings"/>
              <a:buChar char="§"/>
            </a:pPr>
            <a:r>
              <a:rPr lang="en-US" sz="1400" dirty="0">
                <a:latin typeface="Arial"/>
                <a:cs typeface="Arial"/>
              </a:rPr>
              <a:t>Remediate </a:t>
            </a:r>
            <a:r>
              <a:rPr lang="en-US" sz="1400" err="1">
                <a:latin typeface="Arial"/>
                <a:cs typeface="Arial"/>
              </a:rPr>
              <a:t>dat</a:t>
            </a:r>
            <a:r>
              <a:rPr lang="en-US" sz="1400">
                <a:latin typeface="Arial"/>
                <a:cs typeface="Arial"/>
              </a:rPr>
              <a:t>a loss from FIFO event contention</a:t>
            </a:r>
            <a:endParaRPr lang="en-US" sz="1400" dirty="0">
              <a:latin typeface="Arial"/>
              <a:cs typeface="Arial"/>
            </a:endParaRPr>
          </a:p>
          <a:p>
            <a:pPr marL="1200150" lvl="2" indent="-285750">
              <a:lnSpc>
                <a:spcPct val="90000"/>
              </a:lnSpc>
              <a:spcBef>
                <a:spcPts val="1000"/>
              </a:spcBef>
              <a:buFont typeface="Wingdings"/>
              <a:buChar char="§"/>
            </a:pPr>
            <a:r>
              <a:rPr lang="en-US" sz="1400">
                <a:latin typeface="Arial"/>
                <a:cs typeface="Arial"/>
              </a:rPr>
              <a:t>Remediate reset correlated front-end pickup</a:t>
            </a:r>
            <a:endParaRPr lang="en-US" sz="1400" dirty="0">
              <a:latin typeface="Arial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en-US" sz="1400">
                <a:latin typeface="Arial"/>
                <a:cs typeface="Arial"/>
              </a:rPr>
              <a:t>Further system channel scaling requires implementation and system integration of a digital multiplexer (MADCAP)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 dirty="0" err="1">
                <a:latin typeface="Aptos"/>
              </a:rPr>
              <a:t>LightPix</a:t>
            </a:r>
            <a:r>
              <a:rPr lang="en-US" sz="1400" dirty="0">
                <a:latin typeface="Aptos"/>
              </a:rPr>
              <a:t> is a low-power, cryo-compatible, scale-able readout ASIC for targeting a general multipurpose, high-channel-count </a:t>
            </a:r>
            <a:r>
              <a:rPr lang="en-US" sz="1400" dirty="0" err="1">
                <a:latin typeface="Aptos"/>
              </a:rPr>
              <a:t>SiPM</a:t>
            </a:r>
            <a:r>
              <a:rPr lang="en-US" sz="1400" dirty="0">
                <a:latin typeface="Aptos"/>
              </a:rPr>
              <a:t> systems 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en-US" sz="1400">
                <a:latin typeface="Aptos"/>
              </a:rPr>
              <a:t>Multiple development threads in progress: </a:t>
            </a: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Wingdings"/>
              <a:buChar char="§"/>
            </a:pPr>
            <a:r>
              <a:rPr lang="en-US" sz="1400" dirty="0" err="1">
                <a:latin typeface="Aptos"/>
              </a:rPr>
              <a:t>LightPix+SiPM</a:t>
            </a:r>
            <a:r>
              <a:rPr lang="en-US" sz="1400" dirty="0">
                <a:latin typeface="Aptos"/>
              </a:rPr>
              <a:t> timing-energy correlation evaluation in progress</a:t>
            </a:r>
            <a:endParaRPr lang="en-US" dirty="0"/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Wingdings"/>
              <a:buChar char="§"/>
            </a:pPr>
            <a:r>
              <a:rPr lang="en-US" sz="1400" dirty="0" err="1">
                <a:latin typeface="Aptos"/>
              </a:rPr>
              <a:t>LightPix</a:t>
            </a:r>
            <a:r>
              <a:rPr lang="en-US" sz="1400" dirty="0">
                <a:latin typeface="Aptos"/>
              </a:rPr>
              <a:t>-specific system controller architecture</a:t>
            </a: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Wingdings"/>
              <a:buChar char="§"/>
            </a:pPr>
            <a:r>
              <a:rPr lang="en-US" sz="1400">
                <a:latin typeface="Aptos"/>
              </a:rPr>
              <a:t>In-situ detector format implementation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2727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0C460-6690-871C-8159-542569ED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2FF21E-E5CE-A4EC-91F8-E72774876046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A3DF3-8077-9780-C2E3-77F782568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cs typeface="Arial"/>
              </a:rPr>
              <a:t>Deep Underground Neutrino Experiment (DUNE)</a:t>
            </a:r>
          </a:p>
        </p:txBody>
      </p:sp>
      <p:pic>
        <p:nvPicPr>
          <p:cNvPr id="5" name="Picture 4" descr="Q&amp;A with a particle physicist – BBC Sky at Night">
            <a:extLst>
              <a:ext uri="{FF2B5EF4-FFF2-40B4-BE49-F238E27FC236}">
                <a16:creationId xmlns:a16="http://schemas.microsoft.com/office/drawing/2014/main" id="{93FC0A36-F256-58C7-F428-840EDE34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10"/>
          <a:stretch>
            <a:fillRect/>
          </a:stretch>
        </p:blipFill>
        <p:spPr>
          <a:xfrm>
            <a:off x="219463" y="3095857"/>
            <a:ext cx="4463084" cy="17041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F694-23FE-AB5A-81F2-38AC458D0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5622168" cy="3025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>
                <a:cs typeface="Arial"/>
              </a:rPr>
              <a:t>1.2 MW (upgradeable to 2.4 MW) LBNF (anti-)neutrino beam</a:t>
            </a:r>
          </a:p>
          <a:p>
            <a:pPr marL="0" indent="0">
              <a:buNone/>
            </a:pPr>
            <a:r>
              <a:rPr lang="en-US" sz="1400" dirty="0" err="1">
                <a:cs typeface="Arial"/>
              </a:rPr>
              <a:t>LArTPC</a:t>
            </a:r>
            <a:r>
              <a:rPr lang="en-US" sz="1400" dirty="0">
                <a:cs typeface="Arial"/>
              </a:rPr>
              <a:t> charge signal: 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inherently </a:t>
            </a:r>
            <a:r>
              <a:rPr lang="en-US" sz="1400" i="1">
                <a:cs typeface="Arial"/>
              </a:rPr>
              <a:t>slow &amp; sparse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millimeter-scale charged particle tracking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O(100) keV charge signal threshold</a:t>
            </a:r>
          </a:p>
        </p:txBody>
      </p:sp>
    </p:spTree>
    <p:extLst>
      <p:ext uri="{BB962C8B-B14F-4D97-AF65-F5344CB8AC3E}">
        <p14:creationId xmlns:p14="http://schemas.microsoft.com/office/powerpoint/2010/main" val="429038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D1208-CB22-C4DA-9981-4AFA79B78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B99B63-E704-77BD-BF68-AF53F68F2AB5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A31815-6FD2-FC66-F08C-50CC040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cs typeface="Arial"/>
              </a:rPr>
              <a:t>DUNE Far Detectors 1 &amp; 2</a:t>
            </a:r>
          </a:p>
        </p:txBody>
      </p:sp>
      <p:pic>
        <p:nvPicPr>
          <p:cNvPr id="5" name="Picture 4" descr="Q&amp;A with a particle physicist – BBC Sky at Night">
            <a:extLst>
              <a:ext uri="{FF2B5EF4-FFF2-40B4-BE49-F238E27FC236}">
                <a16:creationId xmlns:a16="http://schemas.microsoft.com/office/drawing/2014/main" id="{518032B3-C188-A57F-CB2D-EB1821096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10"/>
          <a:stretch>
            <a:fillRect/>
          </a:stretch>
        </p:blipFill>
        <p:spPr>
          <a:xfrm>
            <a:off x="219463" y="3095857"/>
            <a:ext cx="4463084" cy="17041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88A03-E820-8912-7C10-7FA1166D8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4238067" cy="3025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>
                <a:cs typeface="Arial"/>
              </a:rPr>
              <a:t>Wire and strip continuous readout with in-situ cryogenic readout electronics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 b="1">
                <a:cs typeface="Arial"/>
              </a:rPr>
              <a:t>LArASIC</a:t>
            </a:r>
            <a:r>
              <a:rPr lang="en-US" sz="1400">
                <a:cs typeface="Arial"/>
              </a:rPr>
              <a:t> front-end amplifier</a:t>
            </a:r>
          </a:p>
          <a:p>
            <a:pPr>
              <a:buNone/>
            </a:pPr>
            <a:r>
              <a:rPr lang="en-US" sz="1400">
                <a:cs typeface="Arial"/>
              </a:rPr>
              <a:t>   ==&gt; See next talk on </a:t>
            </a:r>
            <a:r>
              <a:rPr lang="en-US" sz="1400" b="1">
                <a:cs typeface="Arial"/>
              </a:rPr>
              <a:t>CHARMS</a:t>
            </a:r>
            <a:r>
              <a:rPr lang="en-US" sz="1400">
                <a:cs typeface="Arial"/>
              </a:rPr>
              <a:t> by P. Mukim 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 b="1">
                <a:cs typeface="Arial"/>
              </a:rPr>
              <a:t>ColdADC</a:t>
            </a:r>
            <a:r>
              <a:rPr lang="en-US" sz="1400">
                <a:cs typeface="Arial"/>
              </a:rPr>
              <a:t> digitization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 b="1">
                <a:cs typeface="Arial"/>
              </a:rPr>
              <a:t>COLDATA </a:t>
            </a:r>
            <a:r>
              <a:rPr lang="en-US" sz="1400">
                <a:cs typeface="Arial"/>
              </a:rPr>
              <a:t>manage data &amp; fast commands- </a:t>
            </a:r>
          </a:p>
        </p:txBody>
      </p:sp>
      <p:pic>
        <p:nvPicPr>
          <p:cNvPr id="2" name="Picture 1" descr="A blue screen with a line graph&#10;&#10;AI-generated content may be incorrect.">
            <a:extLst>
              <a:ext uri="{FF2B5EF4-FFF2-40B4-BE49-F238E27FC236}">
                <a16:creationId xmlns:a16="http://schemas.microsoft.com/office/drawing/2014/main" id="{F832028B-E13E-AB09-0F6B-FA7EF7EA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428" b="-81"/>
          <a:stretch>
            <a:fillRect/>
          </a:stretch>
        </p:blipFill>
        <p:spPr>
          <a:xfrm>
            <a:off x="4683620" y="705943"/>
            <a:ext cx="4450545" cy="24754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796C0DF-D7C7-A0F9-EC0B-2CE6327CAFB0}"/>
              </a:ext>
            </a:extLst>
          </p:cNvPr>
          <p:cNvSpPr/>
          <p:nvPr/>
        </p:nvSpPr>
        <p:spPr>
          <a:xfrm>
            <a:off x="3848695" y="3920132"/>
            <a:ext cx="446484" cy="464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DA6694-B443-5419-083A-2EE310D71CA9}"/>
              </a:ext>
            </a:extLst>
          </p:cNvPr>
          <p:cNvCxnSpPr/>
          <p:nvPr/>
        </p:nvCxnSpPr>
        <p:spPr>
          <a:xfrm flipH="1" flipV="1">
            <a:off x="4339956" y="4226330"/>
            <a:ext cx="678656" cy="2411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AB26B7-08DB-A2C3-768F-F3C18E034320}"/>
              </a:ext>
            </a:extLst>
          </p:cNvPr>
          <p:cNvSpPr txBox="1"/>
          <p:nvPr/>
        </p:nvSpPr>
        <p:spPr>
          <a:xfrm>
            <a:off x="5027414" y="4201416"/>
            <a:ext cx="3004839" cy="5410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DUNE FD will collect ~30 neutrino interactions per week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52A269-D9B0-39B6-4038-58A66BD0C9D0}"/>
              </a:ext>
            </a:extLst>
          </p:cNvPr>
          <p:cNvCxnSpPr/>
          <p:nvPr/>
        </p:nvCxnSpPr>
        <p:spPr>
          <a:xfrm flipV="1">
            <a:off x="4598788" y="1125140"/>
            <a:ext cx="4465" cy="19913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F31933-6036-ACA9-5605-14ACB0BE5487}"/>
              </a:ext>
            </a:extLst>
          </p:cNvPr>
          <p:cNvCxnSpPr/>
          <p:nvPr/>
        </p:nvCxnSpPr>
        <p:spPr>
          <a:xfrm>
            <a:off x="4759523" y="3259335"/>
            <a:ext cx="4134445" cy="89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D08171-C105-E0F3-C252-9CA27A016410}"/>
              </a:ext>
            </a:extLst>
          </p:cNvPr>
          <p:cNvSpPr txBox="1"/>
          <p:nvPr/>
        </p:nvSpPr>
        <p:spPr>
          <a:xfrm>
            <a:off x="3875484" y="1678780"/>
            <a:ext cx="7768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/>
              <a:t>Time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FB25DF-04E9-6AD3-03AF-641D0F230F9E}"/>
              </a:ext>
            </a:extLst>
          </p:cNvPr>
          <p:cNvSpPr txBox="1"/>
          <p:nvPr/>
        </p:nvSpPr>
        <p:spPr>
          <a:xfrm>
            <a:off x="6438304" y="3263799"/>
            <a:ext cx="7768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/>
              <a:t>Channel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5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A004A-B136-7869-C906-624449931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2FD09A-25F9-3695-70A5-F625FCAF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031" y="526980"/>
            <a:ext cx="4744641" cy="3482579"/>
          </a:xfrm>
          <a:prstGeom prst="rect">
            <a:avLst/>
          </a:prstGeom>
        </p:spPr>
      </p:pic>
      <p:pic>
        <p:nvPicPr>
          <p:cNvPr id="11" name="Picture 10" descr="Q&amp;A with a particle physicist – BBC Sky at Night">
            <a:extLst>
              <a:ext uri="{FF2B5EF4-FFF2-40B4-BE49-F238E27FC236}">
                <a16:creationId xmlns:a16="http://schemas.microsoft.com/office/drawing/2014/main" id="{7334880C-8069-C248-60EF-E680E077A9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10"/>
          <a:stretch>
            <a:fillRect/>
          </a:stretch>
        </p:blipFill>
        <p:spPr>
          <a:xfrm>
            <a:off x="219463" y="3095857"/>
            <a:ext cx="4463084" cy="17041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0AD18B-48CB-B113-271D-27957BB289BD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B61F7F-EBFF-7E5B-92DA-A5D7CE042732}"/>
              </a:ext>
            </a:extLst>
          </p:cNvPr>
          <p:cNvSpPr/>
          <p:nvPr/>
        </p:nvSpPr>
        <p:spPr>
          <a:xfrm>
            <a:off x="1955601" y="3437929"/>
            <a:ext cx="446484" cy="464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8F2EA-0390-EE52-AC70-4125F0442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254"/>
            <a:ext cx="4238067" cy="30251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400">
                <a:cs typeface="Arial"/>
              </a:rPr>
              <a:t>Anticipate O(100) interactions per 10µs beam spill</a:t>
            </a:r>
          </a:p>
          <a:p>
            <a:pPr marL="0" indent="0">
              <a:buNone/>
            </a:pPr>
            <a:r>
              <a:rPr lang="en-US" sz="1400" dirty="0">
                <a:cs typeface="Arial"/>
              </a:rPr>
              <a:t>70 optically-segmented </a:t>
            </a:r>
            <a:r>
              <a:rPr lang="en-US" sz="1400" dirty="0" err="1">
                <a:cs typeface="Arial"/>
              </a:rPr>
              <a:t>LArTPCs</a:t>
            </a:r>
            <a:r>
              <a:rPr lang="en-US" sz="1400" dirty="0">
                <a:cs typeface="Arial"/>
              </a:rPr>
              <a:t> with pixelated readout charge sensing in </a:t>
            </a:r>
            <a:r>
              <a:rPr lang="en-US" sz="1400" dirty="0" err="1">
                <a:cs typeface="Arial"/>
              </a:rPr>
              <a:t>NDLAr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>
                <a:cs typeface="Arial"/>
              </a:rPr>
              <a:t>200 m</a:t>
            </a:r>
            <a:r>
              <a:rPr lang="en-US" sz="1400" baseline="30000">
                <a:cs typeface="Arial"/>
              </a:rPr>
              <a:t>2</a:t>
            </a:r>
            <a:r>
              <a:rPr lang="en-US" sz="1400">
                <a:cs typeface="Arial"/>
              </a:rPr>
              <a:t> active anode area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sz="1400" dirty="0">
                <a:cs typeface="Arial"/>
              </a:rPr>
              <a:t>224k </a:t>
            </a:r>
            <a:r>
              <a:rPr lang="en-US" sz="1400" dirty="0" err="1">
                <a:cs typeface="Arial"/>
              </a:rPr>
              <a:t>LArPix</a:t>
            </a:r>
            <a:r>
              <a:rPr lang="en-US" sz="1400" dirty="0">
                <a:cs typeface="Arial"/>
              </a:rPr>
              <a:t> ASICs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400">
                <a:cs typeface="Arial"/>
              </a:rPr>
              <a:t>14.3M channels at 3.7 mm pixel pitch</a:t>
            </a:r>
          </a:p>
          <a:p>
            <a:pPr marL="0" indent="0">
              <a:buNone/>
            </a:pPr>
            <a:endParaRPr lang="en-US" sz="1400" dirty="0"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304392-FBEA-6DE2-20B2-5C990E904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990033"/>
                </a:solidFill>
                <a:cs typeface="Arial"/>
              </a:rPr>
              <a:t>DUNE </a:t>
            </a:r>
            <a:r>
              <a:rPr lang="en-US" sz="2400" dirty="0" err="1">
                <a:solidFill>
                  <a:srgbClr val="990033"/>
                </a:solidFill>
                <a:cs typeface="Arial"/>
              </a:rPr>
              <a:t>LAr</a:t>
            </a:r>
            <a:r>
              <a:rPr lang="en-US" sz="2400" dirty="0">
                <a:solidFill>
                  <a:srgbClr val="990033"/>
                </a:solidFill>
                <a:cs typeface="Arial"/>
              </a:rPr>
              <a:t> Near Detector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06597E-045E-CB65-3572-2AB359B7A2E9}"/>
              </a:ext>
            </a:extLst>
          </p:cNvPr>
          <p:cNvCxnSpPr/>
          <p:nvPr/>
        </p:nvCxnSpPr>
        <p:spPr>
          <a:xfrm flipH="1" flipV="1">
            <a:off x="2446862" y="3735198"/>
            <a:ext cx="2486917" cy="5893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EC37939-87A6-C35D-1968-5C53D4CEC3AB}"/>
              </a:ext>
            </a:extLst>
          </p:cNvPr>
          <p:cNvSpPr txBox="1"/>
          <p:nvPr/>
        </p:nvSpPr>
        <p:spPr>
          <a:xfrm>
            <a:off x="5027414" y="4201416"/>
            <a:ext cx="3004839" cy="5410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DUNE ND will collect ~1.5 million neutrino interactions per week</a:t>
            </a:r>
          </a:p>
        </p:txBody>
      </p:sp>
    </p:spTree>
    <p:extLst>
      <p:ext uri="{BB962C8B-B14F-4D97-AF65-F5344CB8AC3E}">
        <p14:creationId xmlns:p14="http://schemas.microsoft.com/office/powerpoint/2010/main" val="330104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diagram of a beam axis&#10;&#10;AI-generated content may be incorrect.">
            <a:extLst>
              <a:ext uri="{FF2B5EF4-FFF2-40B4-BE49-F238E27FC236}">
                <a16:creationId xmlns:a16="http://schemas.microsoft.com/office/drawing/2014/main" id="{FDBA1F61-47FB-54B0-E5BA-D41B24F31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701" y="2844917"/>
            <a:ext cx="2212996" cy="2299535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74D2869-BF9E-7C59-06F8-B04D4F5EE6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917028"/>
              </p:ext>
            </p:extLst>
          </p:nvPr>
        </p:nvGraphicFramePr>
        <p:xfrm>
          <a:off x="-159002" y="8535"/>
          <a:ext cx="9291294" cy="4902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38" name="Slide Number Placeholder 2137">
            <a:extLst>
              <a:ext uri="{FF2B5EF4-FFF2-40B4-BE49-F238E27FC236}">
                <a16:creationId xmlns:a16="http://schemas.microsoft.com/office/drawing/2014/main" id="{04B332B4-E574-6423-3541-7AEE1998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46" name="Picture 45" descr="Figure">
            <a:extLst>
              <a:ext uri="{FF2B5EF4-FFF2-40B4-BE49-F238E27FC236}">
                <a16:creationId xmlns:a16="http://schemas.microsoft.com/office/drawing/2014/main" id="{5BF57151-85A8-1610-8D2C-82D28E2D52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" y="-3155"/>
            <a:ext cx="2057399" cy="2038310"/>
          </a:xfrm>
          <a:prstGeom prst="rect">
            <a:avLst/>
          </a:prstGeom>
        </p:spPr>
      </p:pic>
      <p:pic>
        <p:nvPicPr>
          <p:cNvPr id="47" name="Picture 46" descr="Figure">
            <a:extLst>
              <a:ext uri="{FF2B5EF4-FFF2-40B4-BE49-F238E27FC236}">
                <a16:creationId xmlns:a16="http://schemas.microsoft.com/office/drawing/2014/main" id="{B6A0C740-AA66-F231-9D2E-F629E114F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5" y="2032392"/>
            <a:ext cx="2057400" cy="1237466"/>
          </a:xfrm>
          <a:prstGeom prst="rect">
            <a:avLst/>
          </a:prstGeom>
        </p:spPr>
      </p:pic>
      <p:pic>
        <p:nvPicPr>
          <p:cNvPr id="2268" name="Picture 2267" descr="A green circuit board with many small black and green squares&#10;&#10;AI-generated content may be incorrect.">
            <a:extLst>
              <a:ext uri="{FF2B5EF4-FFF2-40B4-BE49-F238E27FC236}">
                <a16:creationId xmlns:a16="http://schemas.microsoft.com/office/drawing/2014/main" id="{C13B031E-A642-CE29-1BFE-DFC87FD0B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9306" y="4216280"/>
            <a:ext cx="1874402" cy="923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3157A-EB5B-E7BA-4581-990714E5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925" y="289943"/>
            <a:ext cx="7886700" cy="994172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C00000"/>
                </a:solidFill>
              </a:rPr>
              <a:t>LArPix</a:t>
            </a:r>
            <a:r>
              <a:rPr lang="en-US" sz="2800" b="1" dirty="0">
                <a:solidFill>
                  <a:srgbClr val="C00000"/>
                </a:solidFill>
              </a:rPr>
              <a:t> Evolution</a:t>
            </a:r>
          </a:p>
        </p:txBody>
      </p:sp>
    </p:spTree>
    <p:extLst>
      <p:ext uri="{BB962C8B-B14F-4D97-AF65-F5344CB8AC3E}">
        <p14:creationId xmlns:p14="http://schemas.microsoft.com/office/powerpoint/2010/main" val="31783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2B32-4DF7-61A7-E57D-76FF1B46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3350F0-8FC7-8E21-9D82-35C97039D51B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34D72D-EBBE-094F-1685-68F78497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990033"/>
                </a:solidFill>
                <a:cs typeface="Arial"/>
              </a:rPr>
              <a:t>LArPix-v3</a:t>
            </a:r>
            <a:r>
              <a:rPr lang="en-US" sz="2400" dirty="0">
                <a:solidFill>
                  <a:srgbClr val="990033"/>
                </a:solidFill>
                <a:cs typeface="Arial"/>
              </a:rPr>
              <a:t> ASIC Overview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98122A-D976-E36F-E0AE-C3A636D5B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444936"/>
              </p:ext>
            </p:extLst>
          </p:nvPr>
        </p:nvGraphicFramePr>
        <p:xfrm>
          <a:off x="4749628" y="278027"/>
          <a:ext cx="4179137" cy="44500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55905">
                  <a:extLst>
                    <a:ext uri="{9D8B030D-6E8A-4147-A177-3AD203B41FA5}">
                      <a16:colId xmlns:a16="http://schemas.microsoft.com/office/drawing/2014/main" val="1475069337"/>
                    </a:ext>
                  </a:extLst>
                </a:gridCol>
                <a:gridCol w="1723232">
                  <a:extLst>
                    <a:ext uri="{9D8B030D-6E8A-4147-A177-3AD203B41FA5}">
                      <a16:colId xmlns:a16="http://schemas.microsoft.com/office/drawing/2014/main" val="2677253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872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Analog Inputs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3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3.4 µV/e-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262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350 ENC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861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&lt;170 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µW/channel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638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Dynamic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340 </a:t>
                      </a:r>
                      <a:r>
                        <a:rPr lang="en-US" sz="1400" err="1"/>
                        <a:t>ke</a:t>
                      </a:r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765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AFE Settling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&lt;200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81104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Minimum Resampling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1.4 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µs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5382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err="1"/>
                        <a:t>Timesta</a:t>
                      </a:r>
                      <a:r>
                        <a:rPr lang="en-US" sz="1400"/>
                        <a:t>mp 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4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Linearity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54066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ADC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10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10655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77 K to 300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1979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46BB8BC-765C-B57E-94FA-F4834382771A}"/>
              </a:ext>
            </a:extLst>
          </p:cNvPr>
          <p:cNvSpPr txBox="1"/>
          <p:nvPr/>
        </p:nvSpPr>
        <p:spPr>
          <a:xfrm>
            <a:off x="252691" y="1287317"/>
            <a:ext cx="449262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Cryo-compatible, low-power mixed-signal ASIC (TSMC 130 nm) designed for pixelated, true 3D readout of </a:t>
            </a:r>
            <a:r>
              <a:rPr lang="en-US" sz="1400" dirty="0" err="1"/>
              <a:t>LArTPC</a:t>
            </a:r>
            <a:r>
              <a:rPr lang="en-US" sz="1400" dirty="0"/>
              <a:t> detectors</a:t>
            </a:r>
            <a:endParaRPr lang="en-US" dirty="0"/>
          </a:p>
          <a:p>
            <a:endParaRPr lang="en-US" sz="1400" dirty="0"/>
          </a:p>
          <a:p>
            <a:r>
              <a:rPr lang="en-US" sz="1400" dirty="0">
                <a:cs typeface="Arial"/>
              </a:rPr>
              <a:t>Continuous self-triggered pixelated free streaming </a:t>
            </a:r>
            <a:r>
              <a:rPr lang="en-US" sz="1400">
                <a:cs typeface="Arial"/>
              </a:rPr>
              <a:t>readout, ~100% uptime</a:t>
            </a:r>
            <a:endParaRPr lang="en-US" sz="1400" dirty="0">
              <a:cs typeface="Arial"/>
            </a:endParaRPr>
          </a:p>
          <a:p>
            <a:endParaRPr lang="en-US" sz="1400" dirty="0"/>
          </a:p>
          <a:p>
            <a:r>
              <a:rPr lang="en-US" sz="1400" dirty="0"/>
              <a:t>Principal component of the end-to-end </a:t>
            </a:r>
            <a:r>
              <a:rPr lang="en-US" sz="1400" dirty="0" err="1"/>
              <a:t>LArPix</a:t>
            </a:r>
            <a:r>
              <a:rPr lang="en-US" sz="1400" dirty="0"/>
              <a:t> readout system: $0.10/channel ($10k/m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  <a:p>
            <a:pPr marL="285750" indent="-285750">
              <a:buFont typeface="Calibri"/>
              <a:buChar char="-"/>
            </a:pPr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97255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E182A-22E2-2E41-5453-F9AB31562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36B303-083B-D493-618F-9C05EDAB9D8C}"/>
              </a:ext>
            </a:extLst>
          </p:cNvPr>
          <p:cNvSpPr/>
          <p:nvPr/>
        </p:nvSpPr>
        <p:spPr>
          <a:xfrm>
            <a:off x="4572000" y="4764600"/>
            <a:ext cx="2416248" cy="37630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9A0568-DE98-4C6E-B3D5-C1FD4881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1440"/>
            <a:ext cx="8651520" cy="630000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err="1">
                <a:solidFill>
                  <a:srgbClr val="990033"/>
                </a:solidFill>
                <a:cs typeface="Arial"/>
              </a:rPr>
              <a:t>LArPix</a:t>
            </a:r>
            <a:r>
              <a:rPr lang="en-US" sz="2400">
                <a:solidFill>
                  <a:srgbClr val="990033"/>
                </a:solidFill>
                <a:cs typeface="Arial"/>
              </a:rPr>
              <a:t> Analog Front-End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3BCC94-F997-D24F-9EB6-56F486FC395D}"/>
              </a:ext>
            </a:extLst>
          </p:cNvPr>
          <p:cNvGrpSpPr/>
          <p:nvPr/>
        </p:nvGrpSpPr>
        <p:grpSpPr>
          <a:xfrm>
            <a:off x="4613883" y="390457"/>
            <a:ext cx="4275535" cy="4234821"/>
            <a:chOff x="381211" y="1636149"/>
            <a:chExt cx="4275535" cy="42348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02F63E-F46D-DF42-AB3E-91721E4EA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50" r="4627"/>
            <a:stretch/>
          </p:blipFill>
          <p:spPr>
            <a:xfrm>
              <a:off x="940028" y="2037304"/>
              <a:ext cx="3716718" cy="3833666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F715A5E-B810-A946-BC5F-3ABCD508B8C1}"/>
                </a:ext>
              </a:extLst>
            </p:cNvPr>
            <p:cNvGrpSpPr/>
            <p:nvPr/>
          </p:nvGrpSpPr>
          <p:grpSpPr>
            <a:xfrm>
              <a:off x="381211" y="2106727"/>
              <a:ext cx="381857" cy="3694820"/>
              <a:chOff x="381093" y="2106727"/>
              <a:chExt cx="338554" cy="3276722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2ED3C66-D310-F447-96C1-D690CD16C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111" y="4240449"/>
                <a:ext cx="516" cy="114300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27">
                <a:extLst>
                  <a:ext uri="{FF2B5EF4-FFF2-40B4-BE49-F238E27FC236}">
                    <a16:creationId xmlns:a16="http://schemas.microsoft.com/office/drawing/2014/main" id="{6CA9E666-C196-934A-A504-D29340D8997B}"/>
                  </a:ext>
                </a:extLst>
              </p:cNvPr>
              <p:cNvSpPr txBox="1"/>
              <p:nvPr/>
            </p:nvSpPr>
            <p:spPr>
              <a:xfrm rot="16200000">
                <a:off x="143848" y="3575873"/>
                <a:ext cx="8130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1600"/>
                  <a:t>5.4</a:t>
                </a:r>
                <a:r>
                  <a:rPr lang="en-US" sz="1600"/>
                  <a:t>mm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F583F6F-CA78-6540-98A2-0C2DA54B16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69" y="2106727"/>
                <a:ext cx="0" cy="114300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1F5597CF-789C-0D4F-868D-91827019AAF1}"/>
                </a:ext>
              </a:extLst>
            </p:cNvPr>
            <p:cNvSpPr txBox="1"/>
            <p:nvPr/>
          </p:nvSpPr>
          <p:spPr>
            <a:xfrm>
              <a:off x="1426865" y="1636149"/>
              <a:ext cx="2727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/>
                <a:t>64-channel SoC, in 130nm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CA0E580-581A-A2BA-03C0-2011768A25A8}"/>
              </a:ext>
            </a:extLst>
          </p:cNvPr>
          <p:cNvSpPr/>
          <p:nvPr/>
        </p:nvSpPr>
        <p:spPr>
          <a:xfrm>
            <a:off x="5461000" y="1944687"/>
            <a:ext cx="444500" cy="873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4E432B-34AD-3944-8CAD-08BDD6817CB0}"/>
              </a:ext>
            </a:extLst>
          </p:cNvPr>
          <p:cNvGrpSpPr/>
          <p:nvPr/>
        </p:nvGrpSpPr>
        <p:grpSpPr>
          <a:xfrm>
            <a:off x="51926" y="1315246"/>
            <a:ext cx="4518690" cy="2517572"/>
            <a:chOff x="5842827" y="65090"/>
            <a:chExt cx="5590790" cy="298704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014A3B1-9A8D-044F-BF2E-7BABE069F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388" y="65090"/>
              <a:ext cx="5125229" cy="298704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115AF2-12B9-8D47-B0A8-2D944B8BDEBB}"/>
                </a:ext>
              </a:extLst>
            </p:cNvPr>
            <p:cNvGrpSpPr/>
            <p:nvPr/>
          </p:nvGrpSpPr>
          <p:grpSpPr>
            <a:xfrm>
              <a:off x="5842827" y="524057"/>
              <a:ext cx="3485901" cy="2092382"/>
              <a:chOff x="5842827" y="524057"/>
              <a:chExt cx="3520177" cy="2112957"/>
            </a:xfrm>
          </p:grpSpPr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5AE6A715-871C-C642-88F7-D3FB86BEA0DD}"/>
                  </a:ext>
                </a:extLst>
              </p:cNvPr>
              <p:cNvSpPr txBox="1"/>
              <p:nvPr/>
            </p:nvSpPr>
            <p:spPr>
              <a:xfrm>
                <a:off x="5866816" y="1934721"/>
                <a:ext cx="16496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2D637F"/>
                    </a:solidFill>
                  </a:rPr>
                  <a:t>Front-end Amplifier</a:t>
                </a:r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5697C66-34AE-3B45-9A17-580A4179AB90}"/>
                  </a:ext>
                </a:extLst>
              </p:cNvPr>
              <p:cNvSpPr txBox="1"/>
              <p:nvPr/>
            </p:nvSpPr>
            <p:spPr>
              <a:xfrm>
                <a:off x="7858468" y="524057"/>
                <a:ext cx="1334187" cy="310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2D637F"/>
                    </a:solidFill>
                  </a:rPr>
                  <a:t>SAR Digitizer</a:t>
                </a:r>
              </a:p>
            </p:txBody>
          </p:sp>
          <p:sp>
            <p:nvSpPr>
              <p:cNvPr id="22" name="TextBox 16">
                <a:extLst>
                  <a:ext uri="{FF2B5EF4-FFF2-40B4-BE49-F238E27FC236}">
                    <a16:creationId xmlns:a16="http://schemas.microsoft.com/office/drawing/2014/main" id="{51F17678-B822-E44D-A1AF-508DC85D4745}"/>
                  </a:ext>
                </a:extLst>
              </p:cNvPr>
              <p:cNvSpPr txBox="1"/>
              <p:nvPr/>
            </p:nvSpPr>
            <p:spPr>
              <a:xfrm>
                <a:off x="5842827" y="2329237"/>
                <a:ext cx="22815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2D637F"/>
                    </a:solidFill>
                  </a:rPr>
                  <a:t>Self-triggering Discriminator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CCD1630-5BAA-EB45-9F32-85685936F6F2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 flipV="1">
                <a:off x="6691626" y="1724349"/>
                <a:ext cx="309178" cy="210372"/>
              </a:xfrm>
              <a:prstGeom prst="straightConnector1">
                <a:avLst/>
              </a:prstGeom>
              <a:ln w="25400">
                <a:solidFill>
                  <a:srgbClr val="2D637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FCB1467-1862-E642-9FDD-71D047DFE7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83228" y="2088609"/>
                <a:ext cx="551482" cy="180521"/>
              </a:xfrm>
              <a:prstGeom prst="straightConnector1">
                <a:avLst/>
              </a:prstGeom>
              <a:ln w="25400">
                <a:solidFill>
                  <a:srgbClr val="2D637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83FDA29-BE10-1847-B47F-B70F5897C5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5018" y="846606"/>
                <a:ext cx="697986" cy="351127"/>
              </a:xfrm>
              <a:prstGeom prst="straightConnector1">
                <a:avLst/>
              </a:prstGeom>
              <a:ln w="25400">
                <a:solidFill>
                  <a:srgbClr val="2D637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22DD37-E82F-12F9-2B85-0B728F16AC31}"/>
              </a:ext>
            </a:extLst>
          </p:cNvPr>
          <p:cNvCxnSpPr/>
          <p:nvPr/>
        </p:nvCxnSpPr>
        <p:spPr>
          <a:xfrm flipH="1" flipV="1">
            <a:off x="4278311" y="1944687"/>
            <a:ext cx="1127125" cy="635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CBAD2C0-AD78-3DCA-C885-FF8FBBB1DA9A}"/>
              </a:ext>
            </a:extLst>
          </p:cNvPr>
          <p:cNvSpPr txBox="1"/>
          <p:nvPr/>
        </p:nvSpPr>
        <p:spPr>
          <a:xfrm>
            <a:off x="226714" y="3841749"/>
            <a:ext cx="44926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Charge sensing: per-pixel integrating amplifier with self-triggered digitization and readout</a:t>
            </a:r>
          </a:p>
        </p:txBody>
      </p:sp>
    </p:spTree>
    <p:extLst>
      <p:ext uri="{BB962C8B-B14F-4D97-AF65-F5344CB8AC3E}">
        <p14:creationId xmlns:p14="http://schemas.microsoft.com/office/powerpoint/2010/main" val="1506450843"/>
      </p:ext>
    </p:extLst>
  </p:cSld>
  <p:clrMapOvr>
    <a:masterClrMapping/>
  </p:clrMapOvr>
</p:sld>
</file>

<file path=ppt/theme/theme1.xml><?xml version="1.0" encoding="utf-8"?>
<a:theme xmlns:a="http://schemas.openxmlformats.org/drawingml/2006/main" name="MIT Laser">
  <a:themeElements>
    <a:clrScheme name="Custom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FF8000"/>
      </a:accent2>
      <a:accent3>
        <a:srgbClr val="FFFF00"/>
      </a:accent3>
      <a:accent4>
        <a:srgbClr val="00FF00"/>
      </a:accent4>
      <a:accent5>
        <a:srgbClr val="0000FF"/>
      </a:accent5>
      <a:accent6>
        <a:srgbClr val="800080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T Laser">
  <a:themeElements>
    <a:clrScheme name="Custom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FF8000"/>
      </a:accent2>
      <a:accent3>
        <a:srgbClr val="FFFF00"/>
      </a:accent3>
      <a:accent4>
        <a:srgbClr val="00FF00"/>
      </a:accent4>
      <a:accent5>
        <a:srgbClr val="0000FF"/>
      </a:accent5>
      <a:accent6>
        <a:srgbClr val="800080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IT Laser">
  <a:themeElements>
    <a:clrScheme name="Custom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FF8000"/>
      </a:accent2>
      <a:accent3>
        <a:srgbClr val="FFFF00"/>
      </a:accent3>
      <a:accent4>
        <a:srgbClr val="00FF00"/>
      </a:accent4>
      <a:accent5>
        <a:srgbClr val="0000FF"/>
      </a:accent5>
      <a:accent6>
        <a:srgbClr val="800080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IT Laser">
  <a:themeElements>
    <a:clrScheme name="Custom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FF8000"/>
      </a:accent2>
      <a:accent3>
        <a:srgbClr val="FFFF00"/>
      </a:accent3>
      <a:accent4>
        <a:srgbClr val="00FF00"/>
      </a:accent4>
      <a:accent5>
        <a:srgbClr val="0000FF"/>
      </a:accent5>
      <a:accent6>
        <a:srgbClr val="800080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IT Laser">
  <a:themeElements>
    <a:clrScheme name="Custom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FF8000"/>
      </a:accent2>
      <a:accent3>
        <a:srgbClr val="FFFF00"/>
      </a:accent3>
      <a:accent4>
        <a:srgbClr val="00FF00"/>
      </a:accent4>
      <a:accent5>
        <a:srgbClr val="0000FF"/>
      </a:accent5>
      <a:accent6>
        <a:srgbClr val="800080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31</Slides>
  <Notes>1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MIT Laser</vt:lpstr>
      <vt:lpstr>MIT Laser</vt:lpstr>
      <vt:lpstr>MIT Laser</vt:lpstr>
      <vt:lpstr>MIT Laser</vt:lpstr>
      <vt:lpstr>MIT Laser</vt:lpstr>
      <vt:lpstr> LArPix &amp; LightPix Scalable, cryogenic-compatible pixelated readout  for noble liquid detectors </vt:lpstr>
      <vt:lpstr>Outline</vt:lpstr>
      <vt:lpstr>Outline</vt:lpstr>
      <vt:lpstr>Deep Underground Neutrino Experiment (DUNE)</vt:lpstr>
      <vt:lpstr>DUNE Far Detectors 1 &amp; 2</vt:lpstr>
      <vt:lpstr>DUNE LAr Near Detector </vt:lpstr>
      <vt:lpstr>LArPix Evolution</vt:lpstr>
      <vt:lpstr>LArPix-v3 ASIC Overview</vt:lpstr>
      <vt:lpstr>LArPix Analog Front-End</vt:lpstr>
      <vt:lpstr>Asynchronous 10-bit SAR ADC</vt:lpstr>
      <vt:lpstr>Triggering Schemes</vt:lpstr>
      <vt:lpstr>Reset Schemes</vt:lpstr>
      <vt:lpstr>Operating Thresholds</vt:lpstr>
      <vt:lpstr>Analog Front-End</vt:lpstr>
      <vt:lpstr>LArPix Digital Back-End</vt:lpstr>
      <vt:lpstr>Digital I/O</vt:lpstr>
      <vt:lpstr>Hydra I/O</vt:lpstr>
      <vt:lpstr>Power</vt:lpstr>
      <vt:lpstr>PowerPoint Presentation</vt:lpstr>
      <vt:lpstr>PowerPoint Presentation</vt:lpstr>
      <vt:lpstr>Outline</vt:lpstr>
      <vt:lpstr>Motivation</vt:lpstr>
      <vt:lpstr>SiPM Dark Counts on LArPix-v2 AFE</vt:lpstr>
      <vt:lpstr>LightPix-v1 </vt:lpstr>
      <vt:lpstr>LightPix-v1 Performance</vt:lpstr>
      <vt:lpstr>PowerPoint Presentation</vt:lpstr>
      <vt:lpstr>LightPix TPC Performance</vt:lpstr>
      <vt:lpstr>LightPix-v3 </vt:lpstr>
      <vt:lpstr>LightPix-v3 TDC</vt:lpstr>
      <vt:lpstr>PowerPoint Presentation</vt:lpstr>
      <vt:lpstr>Summary &amp; Outlook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successes</dc:title>
  <dc:subject/>
  <dc:creator/>
  <dc:description/>
  <cp:revision>703</cp:revision>
  <cp:lastPrinted>2024-10-30T12:59:09Z</cp:lastPrinted>
  <dcterms:created xsi:type="dcterms:W3CDTF">2026-01-25T14:24:11Z</dcterms:created>
  <dcterms:modified xsi:type="dcterms:W3CDTF">2026-05-22T08:35:26Z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On-screen Show (16:9)</vt:lpwstr>
  </property>
  <property fmtid="{D5CDD505-2E9C-101B-9397-08002B2CF9AE}" pid="4" name="Slides">
    <vt:r8>3</vt:r8>
  </property>
</Properties>
</file>