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1146" r:id="rId2"/>
    <p:sldId id="1140" r:id="rId3"/>
    <p:sldId id="1159" r:id="rId4"/>
    <p:sldId id="817" r:id="rId5"/>
    <p:sldId id="1162" r:id="rId6"/>
    <p:sldId id="1163" r:id="rId7"/>
    <p:sldId id="837" r:id="rId8"/>
    <p:sldId id="1176" r:id="rId9"/>
    <p:sldId id="1157" r:id="rId10"/>
    <p:sldId id="1164" r:id="rId11"/>
    <p:sldId id="1147" r:id="rId12"/>
    <p:sldId id="1165" r:id="rId13"/>
    <p:sldId id="1167" r:id="rId14"/>
    <p:sldId id="1166" r:id="rId15"/>
    <p:sldId id="1154" r:id="rId16"/>
    <p:sldId id="883" r:id="rId17"/>
    <p:sldId id="1168" r:id="rId18"/>
    <p:sldId id="1171" r:id="rId19"/>
    <p:sldId id="896" r:id="rId20"/>
    <p:sldId id="1170" r:id="rId21"/>
    <p:sldId id="1172" r:id="rId22"/>
    <p:sldId id="1141" r:id="rId23"/>
    <p:sldId id="1142" r:id="rId24"/>
    <p:sldId id="1143" r:id="rId25"/>
    <p:sldId id="1173" r:id="rId26"/>
    <p:sldId id="1175" r:id="rId27"/>
    <p:sldId id="1174" r:id="rId28"/>
    <p:sldId id="910" r:id="rId29"/>
    <p:sldId id="857" r:id="rId30"/>
    <p:sldId id="1158" r:id="rId31"/>
    <p:sldId id="884" r:id="rId32"/>
    <p:sldId id="909" r:id="rId33"/>
    <p:sldId id="1139" r:id="rId34"/>
    <p:sldId id="880" r:id="rId35"/>
    <p:sldId id="1153" r:id="rId36"/>
  </p:sldIdLst>
  <p:sldSz cx="12192000" cy="6858000"/>
  <p:notesSz cx="6797675" cy="98742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nk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0085C0"/>
    <a:srgbClr val="000099"/>
    <a:srgbClr val="7961B5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71" autoAdjust="0"/>
  </p:normalViewPr>
  <p:slideViewPr>
    <p:cSldViewPr showGuides="1">
      <p:cViewPr varScale="1">
        <p:scale>
          <a:sx n="97" d="100"/>
          <a:sy n="97" d="100"/>
        </p:scale>
        <p:origin x="130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442" y="-108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3713"/>
          </a:xfrm>
          <a:prstGeom prst="rect">
            <a:avLst/>
          </a:prstGeom>
        </p:spPr>
        <p:txBody>
          <a:bodyPr vert="horz" lIns="95866" tIns="47932" rIns="95866" bIns="479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60" cy="493713"/>
          </a:xfrm>
          <a:prstGeom prst="rect">
            <a:avLst/>
          </a:prstGeom>
        </p:spPr>
        <p:txBody>
          <a:bodyPr vert="horz" lIns="95866" tIns="47932" rIns="95866" bIns="47932" rtlCol="0"/>
          <a:lstStyle>
            <a:lvl1pPr algn="r">
              <a:defRPr sz="1300"/>
            </a:lvl1pPr>
          </a:lstStyle>
          <a:p>
            <a:fld id="{E475C4FC-35E6-4797-93C0-CFF6D97D969E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78826"/>
            <a:ext cx="2945660" cy="493713"/>
          </a:xfrm>
          <a:prstGeom prst="rect">
            <a:avLst/>
          </a:prstGeom>
        </p:spPr>
        <p:txBody>
          <a:bodyPr vert="horz" lIns="95866" tIns="47932" rIns="95866" bIns="479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378826"/>
            <a:ext cx="2945660" cy="493713"/>
          </a:xfrm>
          <a:prstGeom prst="rect">
            <a:avLst/>
          </a:prstGeom>
        </p:spPr>
        <p:txBody>
          <a:bodyPr vert="horz" lIns="95866" tIns="47932" rIns="95866" bIns="47932" rtlCol="0" anchor="b"/>
          <a:lstStyle>
            <a:lvl1pPr algn="r">
              <a:defRPr sz="1300"/>
            </a:lvl1pPr>
          </a:lstStyle>
          <a:p>
            <a:fld id="{256B9AC4-8839-45D8-B391-3CD549B5B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3713"/>
          </a:xfrm>
          <a:prstGeom prst="rect">
            <a:avLst/>
          </a:prstGeom>
        </p:spPr>
        <p:txBody>
          <a:bodyPr vert="horz" lIns="95866" tIns="47932" rIns="95866" bIns="479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60" cy="493713"/>
          </a:xfrm>
          <a:prstGeom prst="rect">
            <a:avLst/>
          </a:prstGeom>
        </p:spPr>
        <p:txBody>
          <a:bodyPr vert="horz" lIns="95866" tIns="47932" rIns="95866" bIns="47932" rtlCol="0"/>
          <a:lstStyle>
            <a:lvl1pPr algn="r">
              <a:defRPr sz="1300"/>
            </a:lvl1pPr>
          </a:lstStyle>
          <a:p>
            <a:fld id="{B2844CFD-19FC-44F9-9438-1BC9EFD23643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866" tIns="47932" rIns="95866" bIns="4793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5866" tIns="47932" rIns="95866" bIns="47932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378826"/>
            <a:ext cx="2945660" cy="493713"/>
          </a:xfrm>
          <a:prstGeom prst="rect">
            <a:avLst/>
          </a:prstGeom>
        </p:spPr>
        <p:txBody>
          <a:bodyPr vert="horz" lIns="95866" tIns="47932" rIns="95866" bIns="479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378826"/>
            <a:ext cx="2945660" cy="493713"/>
          </a:xfrm>
          <a:prstGeom prst="rect">
            <a:avLst/>
          </a:prstGeom>
        </p:spPr>
        <p:txBody>
          <a:bodyPr vert="horz" lIns="95866" tIns="47932" rIns="95866" bIns="47932" rtlCol="0" anchor="b"/>
          <a:lstStyle>
            <a:lvl1pPr algn="r">
              <a:defRPr sz="1300"/>
            </a:lvl1pPr>
          </a:lstStyle>
          <a:p>
            <a:fld id="{0EC1AC27-5FCC-4357-97B0-B5371A1201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1AC27-5FCC-4357-97B0-B5371A1201E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1AC27-5FCC-4357-97B0-B5371A1201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05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1AC27-5FCC-4357-97B0-B5371A1201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0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 hasCustomPrompt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0530E8A8-5E22-43B3-9A5F-E8933519C190}" type="datetime2">
              <a:rPr lang="en-US" altLang="zh-CN" smtClean="0"/>
              <a:t>Wednesday, May 20, 2026</a:t>
            </a:fld>
            <a:endParaRPr lang="fr-BE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604F0-8C9B-4A11-A896-E65E4E628E39}" type="datetime2">
              <a:rPr lang="en-US" altLang="zh-CN" smtClean="0"/>
              <a:t>Wednesday, May 20, 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A821-9F14-4F7E-9AE4-B4252D6F0C8E}" type="datetime2">
              <a:rPr lang="en-US" altLang="zh-CN" smtClean="0"/>
              <a:t>Wednesday, May 20, 2026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Triangle isocè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618556" y="1794917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92456E57-F000-45A6-808B-39053AE67218}" type="datetime2">
              <a:rPr lang="en-US" altLang="zh-CN" smtClean="0"/>
              <a:t>Wednesday, May 20, 2026</a:t>
            </a:fld>
            <a:endParaRPr lang="fr-BE" dirty="0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1199456" y="1556792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Rectangle 21"/>
          <p:cNvSpPr/>
          <p:nvPr/>
        </p:nvSpPr>
        <p:spPr>
          <a:xfrm>
            <a:off x="1199456" y="1556792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F8E2-0DCA-4C05-B432-C5E9B57A1BE6}" type="datetime2">
              <a:rPr lang="en-US" altLang="zh-CN" smtClean="0"/>
              <a:t>Wednesday, May 20, 2026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 hasCustomPrompt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9BA4CF97-0030-4214-8ECF-C8D0962E417E}" type="datetime2">
              <a:rPr lang="en-US" altLang="zh-CN" smtClean="0"/>
              <a:t>Wednesday, May 20, 2026</a:t>
            </a:fld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C968-9D71-4538-B4AF-35090E833AEB}" type="datetime2">
              <a:rPr lang="en-US" altLang="zh-CN" smtClean="0"/>
              <a:t>Wednesday, May 20, 2026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 hasCustomPrompt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 hasCustomPrompt="1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 hasCustomPrompt="1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5B67B-8DE3-41D2-A9CB-19B5AA27F94B}" type="datetime2">
              <a:rPr lang="en-US" altLang="zh-CN" smtClean="0"/>
              <a:t>Wednesday, May 20, 2026</a:t>
            </a:fld>
            <a:endParaRPr lang="fr-BE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 hasCustomPrompt="1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 hasCustomPrompt="1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DC86-9648-4113-B8B3-F9CA5FA8FB61}" type="datetime2">
              <a:rPr lang="en-US" altLang="zh-CN" smtClean="0"/>
              <a:t>Wednesday, May 20, 2026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2655C-FC34-4371-AFAD-9C9FB18B5486}" type="datetime2">
              <a:rPr lang="en-US" altLang="zh-CN" smtClean="0"/>
              <a:t>Wednesday, May 20, 2026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 dirty="0"/>
          </a:p>
        </p:txBody>
      </p:sp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Triangle isocè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Triangle isocèle 6"/>
          <p:cNvSpPr>
            <a:spLocks noChangeAspect="1"/>
          </p:cNvSpPr>
          <p:nvPr userDrawn="1"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 hasCustomPrompt="1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5C058-78F3-4965-AD81-F527DEAFD28B}" type="datetime2">
              <a:rPr lang="en-US" altLang="zh-CN" smtClean="0"/>
              <a:t>Wednesday, May 20, 2026</a:t>
            </a:fld>
            <a:endParaRPr lang="fr-BE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Triangle isocè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" hasCustomPrompt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4326-0230-452C-96AD-CB6E3593114F}" type="datetime2">
              <a:rPr lang="en-US" altLang="zh-CN" smtClean="0"/>
              <a:t>Wednesday, May 20, 2026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Triangle isocè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A60F354-CC1B-48B4-9946-60C0526F4528}" type="datetime2">
              <a:rPr lang="en-US" altLang="zh-CN" smtClean="0"/>
              <a:t>Wednesday, May 20, 2026</a:t>
            </a:fld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F4668DC-857F-487D-BFFA-8C0CA5037977}" type="slidenum">
              <a:rPr lang="fr-BE" smtClean="0"/>
              <a:t>‹#›</a:t>
            </a:fld>
            <a:endParaRPr lang="fr-BE"/>
          </a:p>
        </p:txBody>
      </p:sp>
      <p:sp>
        <p:nvSpPr>
          <p:cNvPr id="28" name="Connecteur droit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Connecteur droit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Triangle isocè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 panose="05040102010807070707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 panose="05040102010807070707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 panose="05040102010807070707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 panose="05000000000000000000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 panose="05000000000000000000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 panose="05040102010807070707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 panose="05040102010807070707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 panose="05040102010807070707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 panose="05040102010807070707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25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4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4.169905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88/1748-0221/20/10/C10011" TargetMode="External"/><Relationship Id="rId4" Type="http://schemas.openxmlformats.org/officeDocument/2006/relationships/hyperlink" Target="https://doi.org/10.1088/1748-0221/20/03/C0302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/>
          <p:nvPr/>
        </p:nvSpPr>
        <p:spPr>
          <a:xfrm>
            <a:off x="1234060" y="1583774"/>
            <a:ext cx="9604511" cy="142064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the COFFEE Chip for Particle Tracking</a:t>
            </a:r>
          </a:p>
          <a:p>
            <a:pPr algn="r">
              <a:lnSpc>
                <a:spcPct val="150000"/>
              </a:lnSpc>
            </a:pPr>
            <a:r>
              <a:rPr lang="en-US" altLang="zh-CN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A MAPS in 55 nm HVCMOS process for CEPC ITK and </a:t>
            </a:r>
            <a:r>
              <a:rPr lang="en-US" altLang="zh-CN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 </a:t>
            </a:r>
            <a:endParaRPr lang="en-US" altLang="zh-CN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66555" y="3194292"/>
            <a:ext cx="6876764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Yang</a:t>
            </a:r>
            <a:r>
              <a:rPr lang="zh-CN" alt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ZHOU (IHEP)</a:t>
            </a:r>
          </a:p>
        </p:txBody>
      </p:sp>
      <p:sp>
        <p:nvSpPr>
          <p:cNvPr id="7" name="矩形 6"/>
          <p:cNvSpPr/>
          <p:nvPr/>
        </p:nvSpPr>
        <p:spPr>
          <a:xfrm>
            <a:off x="972756" y="5866676"/>
            <a:ext cx="10487231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XIII FRONT-END ELECTRONICS WORKSHOP, Paris, France, 18-22 May, 2026</a:t>
            </a:r>
          </a:p>
        </p:txBody>
      </p:sp>
      <p:sp>
        <p:nvSpPr>
          <p:cNvPr id="4" name="矩形 3"/>
          <p:cNvSpPr/>
          <p:nvPr/>
        </p:nvSpPr>
        <p:spPr>
          <a:xfrm>
            <a:off x="5322897" y="4081335"/>
            <a:ext cx="5938302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the HV-CMOS pixel sensors in 55nm process collaboration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302E1393-CAD6-48EA-84B3-2C04E9859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81" y="3594852"/>
            <a:ext cx="2739021" cy="1900328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CC19868-EF0A-499B-9423-2A3716378DF5}"/>
              </a:ext>
            </a:extLst>
          </p:cNvPr>
          <p:cNvGrpSpPr/>
          <p:nvPr/>
        </p:nvGrpSpPr>
        <p:grpSpPr>
          <a:xfrm>
            <a:off x="1388031" y="167093"/>
            <a:ext cx="9415936" cy="1178894"/>
            <a:chOff x="1954513" y="249987"/>
            <a:chExt cx="9674789" cy="121234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9761C21-678B-499D-AC88-399059FA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446" y="286016"/>
              <a:ext cx="1356586" cy="117631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9F2E055-6E08-4FAF-BAFD-257183E13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9903"/>
            <a:stretch/>
          </p:blipFill>
          <p:spPr>
            <a:xfrm>
              <a:off x="1954513" y="249987"/>
              <a:ext cx="1619246" cy="1134589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3D57512-31BD-4A11-A61F-64C397634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736" y="441468"/>
              <a:ext cx="902169" cy="813411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DBE89A-27A8-49EB-9AD3-23D0C996A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8328" y="467424"/>
              <a:ext cx="693160" cy="81341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ADA4EA3-A083-4CD9-9591-136758A4C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455550"/>
              <a:ext cx="852782" cy="79932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88CE9F8-F613-458C-9C52-B8B612559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1978" r="19694"/>
            <a:stretch/>
          </p:blipFill>
          <p:spPr>
            <a:xfrm>
              <a:off x="5717958" y="265136"/>
              <a:ext cx="986052" cy="11345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10</a:t>
            </a:fld>
            <a:endParaRPr lang="en-US" dirty="0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51D16770-6F5A-41AB-AA2A-D31C300F5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1" y="137098"/>
            <a:ext cx="1612056" cy="1118442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8CB4DEBB-7269-491C-9385-BB2A3625F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84" y="1260409"/>
            <a:ext cx="6038124" cy="24566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E67E95-924D-436E-93F1-DA3EF6E364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625"/>
          <a:stretch/>
        </p:blipFill>
        <p:spPr>
          <a:xfrm>
            <a:off x="424984" y="3858720"/>
            <a:ext cx="5887040" cy="2270943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0C6DBEC-425D-4AE9-AB6C-AB8791590246}"/>
              </a:ext>
            </a:extLst>
          </p:cNvPr>
          <p:cNvSpPr txBox="1"/>
          <p:nvPr/>
        </p:nvSpPr>
        <p:spPr>
          <a:xfrm>
            <a:off x="6406382" y="3759783"/>
            <a:ext cx="520296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results of cross-talk issue: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(a) CSA output when the CMOS discriminator on (yellow) and off (white) with the corresponding CMOS discriminator output (blue);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(b) CSA output (yellow) when the NMOS discriminator on (green).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CDD032B-851E-4BEB-A1C8-D3D4CD4D6224}"/>
              </a:ext>
            </a:extLst>
          </p:cNvPr>
          <p:cNvSpPr txBox="1"/>
          <p:nvPr/>
        </p:nvSpPr>
        <p:spPr>
          <a:xfrm>
            <a:off x="6460388" y="1512303"/>
            <a:ext cx="509495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limitation: in-pixel design</a:t>
            </a:r>
          </a:p>
          <a:p>
            <a:pPr>
              <a:spcBef>
                <a:spcPts val="600"/>
              </a:spcBef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In‑pixel digital signal may cause parasitic charge injection throw NW into sensing DNW. (cross-talk)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Espace réservé du numéro de diapositive 2">
            <a:extLst>
              <a:ext uri="{FF2B5EF4-FFF2-40B4-BE49-F238E27FC236}">
                <a16:creationId xmlns:a16="http://schemas.microsoft.com/office/drawing/2014/main" id="{7E9CF02F-AD25-4B11-8EC3-F250C5B418D7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98CEE46-6934-4E3A-AF0C-148E7109A3B9}"/>
              </a:ext>
            </a:extLst>
          </p:cNvPr>
          <p:cNvSpPr txBox="1"/>
          <p:nvPr/>
        </p:nvSpPr>
        <p:spPr>
          <a:xfrm>
            <a:off x="401473" y="3674054"/>
            <a:ext cx="2742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In-pixel CMOS comparator design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9E38409-88AD-421A-B50A-4004720B95A7}"/>
              </a:ext>
            </a:extLst>
          </p:cNvPr>
          <p:cNvSpPr txBox="1"/>
          <p:nvPr/>
        </p:nvSpPr>
        <p:spPr>
          <a:xfrm>
            <a:off x="3432224" y="3704831"/>
            <a:ext cx="2742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In-pixel NMOS comparator design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F86CD70-AA3D-495B-859E-029D2DE6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25816"/>
            <a:ext cx="10369152" cy="9906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of the Commercial Standard Process: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COFFEE2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661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16583"/>
            <a:ext cx="10972800" cy="91440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Targets of COFFEE3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11</a:t>
            </a:fld>
            <a:endParaRPr lang="fr-BE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F65F25C-EEE0-45E3-88CF-BAE6B8C3DC1B}"/>
              </a:ext>
            </a:extLst>
          </p:cNvPr>
          <p:cNvGrpSpPr/>
          <p:nvPr/>
        </p:nvGrpSpPr>
        <p:grpSpPr>
          <a:xfrm>
            <a:off x="1557365" y="1233161"/>
            <a:ext cx="3802197" cy="2949139"/>
            <a:chOff x="3766275" y="1202575"/>
            <a:chExt cx="3802197" cy="2949139"/>
          </a:xfrm>
        </p:grpSpPr>
        <p:sp>
          <p:nvSpPr>
            <p:cNvPr id="6" name="文本框 5"/>
            <p:cNvSpPr txBox="1"/>
            <p:nvPr/>
          </p:nvSpPr>
          <p:spPr>
            <a:xfrm>
              <a:off x="4555784" y="3874715"/>
              <a:ext cx="22597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COFFEE3 layout</a:t>
              </a:r>
              <a:r>
                <a:rPr lang="zh-CN" altLang="en-US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，</a:t>
              </a:r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3×4 mm</a:t>
              </a:r>
              <a:r>
                <a:rPr lang="en-US" altLang="zh-CN" sz="1200" baseline="300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2</a:t>
              </a:r>
              <a:r>
                <a:rPr lang="en-US" altLang="zh-CN" sz="12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. </a:t>
              </a:r>
              <a:endPara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7"/>
            <a:stretch>
              <a:fillRect/>
            </a:stretch>
          </p:blipFill>
          <p:spPr>
            <a:xfrm>
              <a:off x="3766275" y="1202575"/>
              <a:ext cx="3802197" cy="2650131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4177464" y="3732995"/>
              <a:ext cx="7682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DLL</a:t>
              </a:r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943872" y="3732915"/>
              <a:ext cx="22619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LVDS driver/receiver</a:t>
              </a:r>
              <a:endParaRPr lang="zh-CN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A046420-8569-4EA2-8BA4-67280565AD7D}"/>
                </a:ext>
              </a:extLst>
            </p:cNvPr>
            <p:cNvSpPr txBox="1"/>
            <p:nvPr/>
          </p:nvSpPr>
          <p:spPr>
            <a:xfrm>
              <a:off x="4151784" y="1596617"/>
              <a:ext cx="1656184" cy="186204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sz="11500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866C37F-8BD2-416E-88FD-A0ECBC49440F}"/>
                </a:ext>
              </a:extLst>
            </p:cNvPr>
            <p:cNvSpPr/>
            <p:nvPr/>
          </p:nvSpPr>
          <p:spPr>
            <a:xfrm>
              <a:off x="5951984" y="2081452"/>
              <a:ext cx="1230980" cy="1345505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2CE290DD-812A-4850-B69A-E29634F1CABB}"/>
              </a:ext>
            </a:extLst>
          </p:cNvPr>
          <p:cNvSpPr txBox="1"/>
          <p:nvPr/>
        </p:nvSpPr>
        <p:spPr>
          <a:xfrm>
            <a:off x="119336" y="4184522"/>
            <a:ext cx="11582400" cy="2171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design: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independent readout architecture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both could be scaled to large sensor (~2×2 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Necessary digital and analogue Peripheral Function Modules;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 answer: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If it possible to meet</a:t>
            </a:r>
            <a:r>
              <a:rPr lang="zh-CN" altLang="en-US" sz="1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1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Time resolution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~ ns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r>
              <a:rPr lang="en-US" altLang="zh-CN" sz="1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Spatial resolution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~10 </a:t>
            </a:r>
            <a:r>
              <a:rPr lang="el-GR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 </a:t>
            </a:r>
            <a:r>
              <a:rPr lang="en-US" altLang="zh-CN" sz="1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Hit rate </a:t>
            </a:r>
            <a:r>
              <a:rPr lang="en-US" altLang="zh-CN" sz="12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~ 100MHz/cm</a:t>
            </a:r>
            <a:r>
              <a:rPr lang="en-US" altLang="zh-CN" sz="1200" baseline="300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altLang="zh-CN" sz="1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Power</a:t>
            </a:r>
            <a:r>
              <a:rPr lang="zh-CN" altLang="en-US" sz="1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dissipation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&lt; 200mW/cm</a:t>
            </a:r>
            <a:r>
              <a:rPr lang="en-US" altLang="zh-CN" sz="12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  <a:r>
              <a:rPr lang="zh-CN" altLang="en-US" sz="12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at the same time?</a:t>
            </a:r>
            <a:endParaRPr lang="en-US" altLang="zh-CN" sz="160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What’s more can 55 nm process bring to HV-MAPS?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>
            <a:extLst>
              <a:ext uri="{FF2B5EF4-FFF2-40B4-BE49-F238E27FC236}">
                <a16:creationId xmlns:a16="http://schemas.microsoft.com/office/drawing/2014/main" id="{B5368A0A-53EC-469A-A3A7-52E6A289C000}"/>
              </a:ext>
            </a:extLst>
          </p:cNvPr>
          <p:cNvSpPr txBox="1"/>
          <p:nvPr/>
        </p:nvSpPr>
        <p:spPr>
          <a:xfrm>
            <a:off x="6096000" y="3043786"/>
            <a:ext cx="423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Architecture 2</a:t>
            </a:r>
            <a:r>
              <a:rPr lang="zh-CN" alt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In‑pixel CMOS design </a:t>
            </a: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for Potential Future Process Modifications</a:t>
            </a:r>
            <a:endParaRPr lang="zh-CN" altLang="en-US" sz="1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50A0ADD-0C87-4465-BD5D-9B68182DAEDD}"/>
              </a:ext>
            </a:extLst>
          </p:cNvPr>
          <p:cNvSpPr txBox="1"/>
          <p:nvPr/>
        </p:nvSpPr>
        <p:spPr>
          <a:xfrm>
            <a:off x="6096000" y="1819650"/>
            <a:ext cx="4139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Architecture 1</a:t>
            </a:r>
            <a:r>
              <a:rPr lang="zh-CN" alt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In-pixel NMOS design </a:t>
            </a: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 avoid cross-talk risk.</a:t>
            </a:r>
            <a:endParaRPr lang="zh-CN" altLang="en-US" sz="1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Espace réservé du numéro de diapositive 2">
            <a:extLst>
              <a:ext uri="{FF2B5EF4-FFF2-40B4-BE49-F238E27FC236}">
                <a16:creationId xmlns:a16="http://schemas.microsoft.com/office/drawing/2014/main" id="{B2429D14-0E79-4671-A8D5-E3296DAD6D08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2999221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 Architectures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12</a:t>
            </a:fld>
            <a:endParaRPr lang="fr-BE"/>
          </a:p>
        </p:txBody>
      </p:sp>
      <p:sp>
        <p:nvSpPr>
          <p:cNvPr id="5" name="文本框 4"/>
          <p:cNvSpPr txBox="1"/>
          <p:nvPr/>
        </p:nvSpPr>
        <p:spPr>
          <a:xfrm>
            <a:off x="479376" y="1261142"/>
            <a:ext cx="5203752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Architecture</a:t>
            </a:r>
            <a:r>
              <a:rPr lang="zh-CN" alt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In-pixel NMOS design, after digitization, each pixel data is transmitted in parallel to the bottom of the array, where time stamps are added. </a:t>
            </a:r>
            <a:endParaRPr lang="en-US" altLang="zh-CN" sz="1400" dirty="0">
              <a:solidFill>
                <a:srgbClr val="0000C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13319" y="1261141"/>
            <a:ext cx="5710175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Architecture</a:t>
            </a:r>
            <a:r>
              <a:rPr lang="zh-CN" alt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employs a TDC within each pixel. Particle hit information (arrival time, end time) is recorded locally in each pixel and then read out to the bottom of the array in priority order. </a:t>
            </a:r>
            <a:endParaRPr lang="en-US" altLang="zh-CN" sz="1400" dirty="0">
              <a:solidFill>
                <a:srgbClr val="0000C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3187" y="4709902"/>
            <a:ext cx="5498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concept of Architecture 1, similar with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ATLASPix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MightyPix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MuPix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87" y="2545709"/>
            <a:ext cx="3352032" cy="184569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999" y="2545709"/>
            <a:ext cx="1302266" cy="184569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6359419" y="2571048"/>
            <a:ext cx="5431032" cy="1749337"/>
            <a:chOff x="2404710" y="808932"/>
            <a:chExt cx="9695654" cy="244800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4710" y="808932"/>
              <a:ext cx="5510865" cy="244800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28863" y="808932"/>
              <a:ext cx="3471501" cy="2448000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6357718" y="4717470"/>
            <a:ext cx="549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concept of Architecture 2, similar with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RadPix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MonoPix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Timepix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(hybrid),  etc. 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23403" y="5420345"/>
            <a:ext cx="4607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Potential for Low power consumption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en-US" altLang="zh-CN" b="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high position accuracy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627063" y="5382109"/>
            <a:ext cx="4795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More possibilities &amp; High 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 density</a:t>
            </a:r>
            <a:r>
              <a:rPr lang="en-US" altLang="zh-CN" b="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processing capability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7883" y="5022741"/>
            <a:ext cx="2246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Targets: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Espace réservé du numéro de diapositive 2">
            <a:extLst>
              <a:ext uri="{FF2B5EF4-FFF2-40B4-BE49-F238E27FC236}">
                <a16:creationId xmlns:a16="http://schemas.microsoft.com/office/drawing/2014/main" id="{16A18730-A639-4F4B-A64B-8228A32C084A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24" y="3782733"/>
            <a:ext cx="1973005" cy="127348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Specifications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 System‑Level Simulation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13</a:t>
            </a:fld>
            <a:endParaRPr lang="fr-BE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7" y="1286858"/>
            <a:ext cx="2814117" cy="225742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1409" y="3544285"/>
            <a:ext cx="32734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50 000 Bunch crossing physics simulation data at </a:t>
            </a:r>
            <a:r>
              <a:rPr lang="en-US" altLang="zh-CN" sz="1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LHCb</a:t>
            </a:r>
            <a:r>
              <a:rPr lang="en-US" altLang="zh-CN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UP for future LHC upgrades.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41" y="1430874"/>
            <a:ext cx="1800200" cy="1899084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3177534" y="2583002"/>
            <a:ext cx="7142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3804199" y="3522949"/>
            <a:ext cx="38164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final chip arrangement on the detector.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209" y="1460395"/>
            <a:ext cx="3030141" cy="1956515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>
          <a:xfrm>
            <a:off x="6412089" y="2510994"/>
            <a:ext cx="7142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7492208" y="3480718"/>
            <a:ext cx="36443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Hit‑rate Variation of Pixels Inside Extreme‑Position Chips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>
            <a:off x="2639616" y="5157192"/>
            <a:ext cx="714275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11" y="4533758"/>
            <a:ext cx="2554088" cy="117954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7" y="4090457"/>
            <a:ext cx="1178429" cy="13654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684" y="5445224"/>
            <a:ext cx="1230505" cy="84941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87488" y="4437112"/>
            <a:ext cx="15006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field conditions obtained from TCAD.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219561" y="5414006"/>
            <a:ext cx="1249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collection information provided by Allpix².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直接箭头连接符 35"/>
          <p:cNvCxnSpPr/>
          <p:nvPr/>
        </p:nvCxnSpPr>
        <p:spPr>
          <a:xfrm>
            <a:off x="1770475" y="4929706"/>
            <a:ext cx="157665" cy="515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cxnSpLocks/>
          </p:cNvCxnSpPr>
          <p:nvPr/>
        </p:nvCxnSpPr>
        <p:spPr>
          <a:xfrm flipH="1">
            <a:off x="6139219" y="3724382"/>
            <a:ext cx="1352989" cy="73736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3363200" y="5841002"/>
            <a:ext cx="35166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C based ASIC behavioral description framework, to guarantee &gt;99% detection efficiency.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89" y="4976639"/>
            <a:ext cx="1973006" cy="1318286"/>
          </a:xfrm>
          <a:prstGeom prst="rect">
            <a:avLst/>
          </a:prstGeom>
        </p:spPr>
      </p:pic>
      <p:cxnSp>
        <p:nvCxnSpPr>
          <p:cNvPr id="47" name="直接箭头连接符 46"/>
          <p:cNvCxnSpPr/>
          <p:nvPr/>
        </p:nvCxnSpPr>
        <p:spPr>
          <a:xfrm>
            <a:off x="6176467" y="4997864"/>
            <a:ext cx="1431701" cy="0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9511870" y="4141190"/>
            <a:ext cx="2520280" cy="183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b="1" dirty="0">
                <a:latin typeface="+mj-ea"/>
                <a:ea typeface="+mj-ea"/>
              </a:rPr>
              <a:t>• </a:t>
            </a:r>
            <a:r>
              <a:rPr lang="en-US" altLang="zh-CN" sz="11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Analogue pile-up</a:t>
            </a:r>
            <a:r>
              <a:rPr lang="en-US" altLang="zh-CN" sz="11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altLang="zh-CN" sz="1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Analogue signal width;</a:t>
            </a:r>
          </a:p>
          <a:p>
            <a:pPr>
              <a:lnSpc>
                <a:spcPct val="150000"/>
              </a:lnSpc>
            </a:pPr>
            <a:r>
              <a:rPr lang="en-US" altLang="zh-CN" sz="11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•  </a:t>
            </a:r>
            <a:r>
              <a:rPr lang="en-US" altLang="zh-CN" sz="11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Digital pile-up</a:t>
            </a:r>
            <a:r>
              <a:rPr lang="en-US" altLang="zh-CN" sz="1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Data processing speed and FIFO depth;</a:t>
            </a:r>
          </a:p>
          <a:p>
            <a:pPr>
              <a:lnSpc>
                <a:spcPct val="150000"/>
              </a:lnSpc>
            </a:pPr>
            <a:r>
              <a:rPr lang="en-US" altLang="zh-CN" sz="1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•  </a:t>
            </a:r>
            <a:r>
              <a:rPr lang="en-US" altLang="zh-CN" sz="11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Output Link Num. and speed and on chip Data Compression Algorithm</a:t>
            </a:r>
            <a:r>
              <a:rPr lang="en-US" altLang="zh-CN" sz="1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altLang="zh-CN" sz="11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…….</a:t>
            </a:r>
            <a:endParaRPr lang="zh-CN" altLang="en-US" sz="11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8" name="Espace réservé du numéro de diapositive 2">
            <a:extLst>
              <a:ext uri="{FF2B5EF4-FFF2-40B4-BE49-F238E27FC236}">
                <a16:creationId xmlns:a16="http://schemas.microsoft.com/office/drawing/2014/main" id="{2FDF8FA1-0FD3-4EB5-ACDE-DF69C8602178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14</a:t>
            </a:fld>
            <a:endParaRPr lang="fr-BE"/>
          </a:p>
        </p:txBody>
      </p:sp>
      <p:grpSp>
        <p:nvGrpSpPr>
          <p:cNvPr id="8" name="组合 7"/>
          <p:cNvGrpSpPr/>
          <p:nvPr/>
        </p:nvGrpSpPr>
        <p:grpSpPr>
          <a:xfrm>
            <a:off x="370698" y="1699361"/>
            <a:ext cx="4207203" cy="1437458"/>
            <a:chOff x="726719" y="1844824"/>
            <a:chExt cx="5331768" cy="181584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6719" y="1844824"/>
              <a:ext cx="3425065" cy="181584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7848" y="1844824"/>
              <a:ext cx="1330639" cy="1815844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19337" y="1218472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Architecture 1:  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Pixel Hit Parallel Transmission to Array Bottom</a:t>
            </a:r>
            <a:endParaRPr lang="zh-CN" altLang="en-US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621" y="1275432"/>
            <a:ext cx="1757480" cy="248040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6" y="3479219"/>
            <a:ext cx="3614421" cy="217719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303913" y="3915025"/>
            <a:ext cx="3024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One pixel column architecture in COFFEE3.</a:t>
            </a:r>
            <a:endParaRPr lang="zh-CN" altLang="en-US" sz="1200" b="1" dirty="0">
              <a:solidFill>
                <a:srgbClr val="0000CC"/>
              </a:solidFill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74139" y="5251124"/>
            <a:ext cx="5505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 handle higher hit rates: 4 </a:t>
            </a:r>
            <a:r>
              <a:rPr lang="en-US" altLang="zh-CN" sz="1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EoC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modules for each column, and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two FSMs for each </a:t>
            </a:r>
            <a:r>
              <a:rPr lang="en-US" altLang="zh-CN" sz="1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Eoc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in COFFEE3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area of the peripheral digital circuits does not significantly increase (still much less than 10% of the whole sensor).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013806" y="3149670"/>
            <a:ext cx="3046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+mj-ea"/>
                <a:ea typeface="+mj-ea"/>
              </a:rPr>
              <a:t>Each column shares an</a:t>
            </a:r>
            <a:r>
              <a:rPr lang="zh-CN" altLang="en-US" sz="1200" b="1" dirty="0">
                <a:latin typeface="+mj-ea"/>
                <a:ea typeface="+mj-ea"/>
              </a:rPr>
              <a:t> </a:t>
            </a:r>
            <a:r>
              <a:rPr lang="en-US" altLang="zh-CN" sz="1200" b="1" dirty="0" err="1">
                <a:latin typeface="+mj-ea"/>
                <a:ea typeface="+mj-ea"/>
              </a:rPr>
              <a:t>EoC</a:t>
            </a:r>
            <a:r>
              <a:rPr lang="zh-CN" altLang="en-US" sz="1200" b="1" dirty="0">
                <a:latin typeface="+mj-ea"/>
                <a:ea typeface="+mj-ea"/>
              </a:rPr>
              <a:t> </a:t>
            </a:r>
            <a:r>
              <a:rPr lang="en-US" altLang="zh-CN" sz="1200" b="1" dirty="0">
                <a:latin typeface="+mj-ea"/>
                <a:ea typeface="+mj-ea"/>
              </a:rPr>
              <a:t>module</a:t>
            </a:r>
            <a:endParaRPr lang="zh-CN" altLang="en-US" sz="1200" b="1" dirty="0">
              <a:latin typeface="+mj-ea"/>
              <a:ea typeface="+mj-ea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BF13911-562C-40AF-B4D4-61D5AB6A8C1A}"/>
              </a:ext>
            </a:extLst>
          </p:cNvPr>
          <p:cNvSpPr/>
          <p:nvPr/>
        </p:nvSpPr>
        <p:spPr>
          <a:xfrm>
            <a:off x="444737" y="4746856"/>
            <a:ext cx="553512" cy="36062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C02C8C2-FC37-4076-8FB1-06C4ABBF815F}"/>
              </a:ext>
            </a:extLst>
          </p:cNvPr>
          <p:cNvSpPr txBox="1"/>
          <p:nvPr/>
        </p:nvSpPr>
        <p:spPr>
          <a:xfrm>
            <a:off x="291104" y="5710737"/>
            <a:ext cx="572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concept with 1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EoC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each column, while hit density increase, the timestamp information maybe inaccurate.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6C47C03-AF64-4197-A4CB-AB3FC6EE2616}"/>
              </a:ext>
            </a:extLst>
          </p:cNvPr>
          <p:cNvSpPr txBox="1"/>
          <p:nvPr/>
        </p:nvSpPr>
        <p:spPr>
          <a:xfrm>
            <a:off x="2823530" y="4330952"/>
            <a:ext cx="238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 last 100 ns -1.6 </a:t>
            </a:r>
            <a:r>
              <a:rPr lang="el-GR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B732866-5329-412A-90BF-2BDBD3E4F4C3}"/>
              </a:ext>
            </a:extLst>
          </p:cNvPr>
          <p:cNvSpPr txBox="1"/>
          <p:nvPr/>
        </p:nvSpPr>
        <p:spPr>
          <a:xfrm>
            <a:off x="3144629" y="4724126"/>
            <a:ext cx="2861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not provide independent time stamp counter for each pixel at </a:t>
            </a:r>
            <a:r>
              <a:rPr lang="en-US" altLang="zh-CN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EoC</a:t>
            </a:r>
            <a:endParaRPr lang="zh-CN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标题 18">
            <a:extLst>
              <a:ext uri="{FF2B5EF4-FFF2-40B4-BE49-F238E27FC236}">
                <a16:creationId xmlns:a16="http://schemas.microsoft.com/office/drawing/2014/main" id="{81551B9D-3A8B-4333-A667-C4CCDFE65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98" y="227543"/>
            <a:ext cx="10972800" cy="914400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1: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for Higher Hit Density Processing Capability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BE88476-737A-4880-B054-FB382945FF15}"/>
              </a:ext>
            </a:extLst>
          </p:cNvPr>
          <p:cNvSpPr txBox="1"/>
          <p:nvPr/>
        </p:nvSpPr>
        <p:spPr>
          <a:xfrm>
            <a:off x="5974140" y="4329516"/>
            <a:ext cx="55059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Limitation: while hit density increase (</a:t>
            </a:r>
            <a:r>
              <a:rPr lang="en-US" altLang="zh-CN" sz="1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eg.</a:t>
            </a:r>
            <a:r>
              <a:rPr lang="zh-CN" alt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&gt;</a:t>
            </a:r>
            <a:r>
              <a:rPr lang="zh-CN" alt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several tens of</a:t>
            </a:r>
            <a:r>
              <a:rPr lang="zh-CN" alt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Mhz</a:t>
            </a:r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/cm</a:t>
            </a:r>
            <a:r>
              <a:rPr lang="en-US" altLang="zh-CN" sz="1400" b="1" baseline="30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  <a:p>
            <a:pPr marL="628650" lvl="1" indent="-1714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Timestamp information inaccurate;</a:t>
            </a:r>
          </a:p>
          <a:p>
            <a:pPr marL="628650" lvl="1" indent="-1714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Efficiency loss;</a:t>
            </a:r>
            <a:endParaRPr lang="en-US" altLang="zh-CN" sz="14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1994163F-0554-4091-80F6-343DF54632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475422"/>
            <a:ext cx="3317314" cy="2106124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0CF8B3BC-8AB9-4B87-9319-848A9B18125C}"/>
              </a:ext>
            </a:extLst>
          </p:cNvPr>
          <p:cNvSpPr txBox="1"/>
          <p:nvPr/>
        </p:nvSpPr>
        <p:spPr>
          <a:xfrm>
            <a:off x="8832305" y="3777253"/>
            <a:ext cx="2647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UP extreme positions, digital logic induced </a:t>
            </a: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loss is ~1%.</a:t>
            </a:r>
            <a:endParaRPr lang="zh-CN" alt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Espace réservé du numéro de diapositive 2">
            <a:extLst>
              <a:ext uri="{FF2B5EF4-FFF2-40B4-BE49-F238E27FC236}">
                <a16:creationId xmlns:a16="http://schemas.microsoft.com/office/drawing/2014/main" id="{AFA3D37D-E17C-4903-A5DA-5B7248F9E644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1410013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05" y="1396507"/>
            <a:ext cx="5960959" cy="403983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15</a:t>
            </a:fld>
            <a:endParaRPr lang="fr-BE"/>
          </a:p>
        </p:txBody>
      </p:sp>
      <p:sp>
        <p:nvSpPr>
          <p:cNvPr id="7" name="文本框 6"/>
          <p:cNvSpPr txBox="1"/>
          <p:nvPr/>
        </p:nvSpPr>
        <p:spPr>
          <a:xfrm>
            <a:off x="265404" y="1269170"/>
            <a:ext cx="5326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event time information are </a:t>
            </a:r>
            <a:r>
              <a:rPr lang="en-US" altLang="zh-CN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recorded within each pixel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Then read out to the bottom of the array in order of priority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&gt; 99.9%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 UP while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</a:t>
            </a:r>
            <a:r>
              <a:rPr lang="en-US" altLang="zh-CN" sz="1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ns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5404" y="4831723"/>
            <a:ext cx="568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 of 2×3 pixels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pixel size is 40×145 </a:t>
            </a:r>
            <a:r>
              <a:rPr lang="el-GR" altLang="zh-CN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5519936" y="1278378"/>
            <a:ext cx="6359858" cy="337475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>
            <a:cxnSpLocks/>
          </p:cNvCxnSpPr>
          <p:nvPr/>
        </p:nvCxnSpPr>
        <p:spPr>
          <a:xfrm flipH="1">
            <a:off x="5029578" y="3183385"/>
            <a:ext cx="484628" cy="7594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16924" y="5538517"/>
            <a:ext cx="11161240" cy="7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More integration in-pixel: 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analog front-end, comparators, in-pixel DACs, priority readout structure, memories, and TDCs have all been integrated within a limited pixel area.</a:t>
            </a:r>
            <a:r>
              <a:rPr lang="en-US" altLang="zh-CN" sz="14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This further enhances the capability of HV-MAPS to provide high-precision hit information in high hit density applications.</a:t>
            </a:r>
            <a:endParaRPr lang="zh-CN" altLang="en-US" sz="14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68DBB07-CF1D-48D4-BB50-1C4D3D29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4" y="217873"/>
            <a:ext cx="10972800" cy="914400"/>
          </a:xfrm>
        </p:spPr>
        <p:txBody>
          <a:bodyPr>
            <a:normAutofit/>
          </a:bodyPr>
          <a:lstStyle/>
          <a:p>
            <a:r>
              <a:rPr lang="en-US" altLang="zh-CN" b="1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2: </a:t>
            </a:r>
            <a:r>
              <a:rPr lang="en-US" altLang="zh-CN" sz="2000" b="1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more possibilities</a:t>
            </a:r>
            <a:r>
              <a:rPr lang="en-US" altLang="zh-CN" sz="2000" b="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1C1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High hit density processing capability</a:t>
            </a:r>
            <a:endParaRPr lang="zh-CN" altLang="en-US" sz="2000" b="1" dirty="0">
              <a:solidFill>
                <a:srgbClr val="1C1F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7548C7B-6A9D-477B-A46C-BB8A6662F45E}"/>
              </a:ext>
            </a:extLst>
          </p:cNvPr>
          <p:cNvSpPr txBox="1"/>
          <p:nvPr/>
        </p:nvSpPr>
        <p:spPr>
          <a:xfrm>
            <a:off x="816864" y="5201055"/>
            <a:ext cx="62539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*The actual manufacturing size will be scaled down to 0.9 </a:t>
            </a:r>
            <a:r>
              <a:rPr lang="en-US" altLang="zh-CN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times the layout size</a:t>
            </a:r>
            <a:r>
              <a:rPr lang="en-US" altLang="zh-CN" sz="1400" b="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16955BB-348A-4354-802D-C49F7BEF7B58}"/>
              </a:ext>
            </a:extLst>
          </p:cNvPr>
          <p:cNvGrpSpPr/>
          <p:nvPr/>
        </p:nvGrpSpPr>
        <p:grpSpPr>
          <a:xfrm>
            <a:off x="500323" y="2093741"/>
            <a:ext cx="4784694" cy="1474731"/>
            <a:chOff x="2404710" y="808932"/>
            <a:chExt cx="9695654" cy="2448000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62696BDB-77E0-4048-BFA6-8FC593F39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4710" y="808932"/>
              <a:ext cx="5510865" cy="24480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50D23F2B-1C24-49A9-A9A0-B23A15FE8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28863" y="808932"/>
              <a:ext cx="3471501" cy="2448000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B9526F00-B197-40CF-8EB8-5885645FBCA3}"/>
              </a:ext>
            </a:extLst>
          </p:cNvPr>
          <p:cNvSpPr txBox="1"/>
          <p:nvPr/>
        </p:nvSpPr>
        <p:spPr>
          <a:xfrm>
            <a:off x="548712" y="3584371"/>
            <a:ext cx="4730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limitations like Architecture 1, time information is accurate.</a:t>
            </a:r>
            <a:endParaRPr lang="zh-CN" altLang="en-US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785A492-6EC1-41A5-A314-A9565898A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78" y="3929949"/>
            <a:ext cx="4200000" cy="842857"/>
          </a:xfrm>
          <a:prstGeom prst="rect">
            <a:avLst/>
          </a:prstGeom>
        </p:spPr>
      </p:pic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0A528B63-351E-4FF0-AB9C-A3FEBB3EE2F1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1932830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16</a:t>
            </a:fld>
            <a:endParaRPr lang="fr-BE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68DBB07-CF1D-48D4-BB50-1C4D3D29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4" y="217873"/>
            <a:ext cx="10972800" cy="914400"/>
          </a:xfrm>
        </p:spPr>
        <p:txBody>
          <a:bodyPr>
            <a:normAutofit/>
          </a:bodyPr>
          <a:lstStyle/>
          <a:p>
            <a:r>
              <a:rPr lang="en-US" altLang="zh-CN" b="1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2: </a:t>
            </a:r>
            <a:r>
              <a:rPr lang="en-US" altLang="zh-CN" sz="2400" b="1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Low-Power Design Considerations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D2ABF542-BA20-45EE-A8B5-9F3A341D4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781"/>
          <a:stretch/>
        </p:blipFill>
        <p:spPr>
          <a:xfrm>
            <a:off x="362120" y="1233086"/>
            <a:ext cx="3096344" cy="2436354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C5A964F0-3485-45D2-9FAC-AEA04D6AEC1F}"/>
              </a:ext>
            </a:extLst>
          </p:cNvPr>
          <p:cNvSpPr txBox="1"/>
          <p:nvPr/>
        </p:nvSpPr>
        <p:spPr>
          <a:xfrm>
            <a:off x="263352" y="3870974"/>
            <a:ext cx="3454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Peripheral DLL and duplicated in-pixel VCDL 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6F148A9-6397-4FFF-A386-F80A086A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936" y="1217661"/>
            <a:ext cx="5015602" cy="25592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CC18FBE-C7C1-4C40-B82C-CF9211783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383" y="1167303"/>
            <a:ext cx="2620241" cy="26685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41718148-1DD1-4698-9EE8-C129C57BDA18}"/>
              </a:ext>
            </a:extLst>
          </p:cNvPr>
          <p:cNvSpPr txBox="1"/>
          <p:nvPr/>
        </p:nvSpPr>
        <p:spPr>
          <a:xfrm>
            <a:off x="4727848" y="3880084"/>
            <a:ext cx="3454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comparator output is used for VCDL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20A89C7-2099-47F8-9CA6-5A0355C312AD}"/>
              </a:ext>
            </a:extLst>
          </p:cNvPr>
          <p:cNvSpPr txBox="1"/>
          <p:nvPr/>
        </p:nvSpPr>
        <p:spPr>
          <a:xfrm>
            <a:off x="8737416" y="3870974"/>
            <a:ext cx="3454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 phases are used for Leading edge and 2 of them are used for tailing edge.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551A78F-75BD-4B2E-A879-BADB2F709423}"/>
              </a:ext>
            </a:extLst>
          </p:cNvPr>
          <p:cNvSpPr txBox="1"/>
          <p:nvPr/>
        </p:nvSpPr>
        <p:spPr>
          <a:xfrm>
            <a:off x="284173" y="4284460"/>
            <a:ext cx="10120435" cy="193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Deign of in-pixel Coarse-fine TDC: for lower power dissipation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zh-CN" alt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VCDL block in-pixel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(DLL is at the Peripheral);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 no static power consumption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in-pixel TDC: only works while pixels are fired;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power for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Coarse </a:t>
            </a: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time-stamp distribution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pixel matrix: 20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Mhz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1600" b="0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Convert to 40 MHz, within the pixel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delay line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both Leading edge and Tailing edge information.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D4FEF5F-1128-487E-BDB6-B17B0A797610}"/>
              </a:ext>
            </a:extLst>
          </p:cNvPr>
          <p:cNvSpPr txBox="1"/>
          <p:nvPr/>
        </p:nvSpPr>
        <p:spPr>
          <a:xfrm>
            <a:off x="9693307" y="4363988"/>
            <a:ext cx="2214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4.16ns fine timestamp for LE </a:t>
            </a:r>
            <a:endParaRPr lang="zh-CN" altLang="en-US" sz="1200" dirty="0"/>
          </a:p>
        </p:txBody>
      </p:sp>
      <p:sp>
        <p:nvSpPr>
          <p:cNvPr id="13" name="Espace réservé du numéro de diapositive 2">
            <a:extLst>
              <a:ext uri="{FF2B5EF4-FFF2-40B4-BE49-F238E27FC236}">
                <a16:creationId xmlns:a16="http://schemas.microsoft.com/office/drawing/2014/main" id="{8F0FDE41-20D3-4F03-8804-01D7EF973765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design: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In-pixel Analogue Front-end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17</a:t>
            </a:fld>
            <a:endParaRPr lang="fr-BE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47780B7-ABAC-4C4E-A12C-6F4A692E843D}"/>
              </a:ext>
            </a:extLst>
          </p:cNvPr>
          <p:cNvSpPr txBox="1"/>
          <p:nvPr/>
        </p:nvSpPr>
        <p:spPr>
          <a:xfrm>
            <a:off x="593895" y="1280785"/>
            <a:ext cx="4713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CSA+NMOS comparator in Architecture1</a:t>
            </a:r>
            <a:endParaRPr lang="zh-CN" altLang="en-US" sz="1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DBCBAB9-24B2-47D7-916B-1026A2D7E806}"/>
              </a:ext>
            </a:extLst>
          </p:cNvPr>
          <p:cNvSpPr txBox="1"/>
          <p:nvPr/>
        </p:nvSpPr>
        <p:spPr>
          <a:xfrm>
            <a:off x="5307842" y="1249266"/>
            <a:ext cx="590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CSA+CMOS</a:t>
            </a:r>
            <a:r>
              <a:rPr lang="zh-CN" alt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comparator</a:t>
            </a:r>
            <a:r>
              <a:rPr lang="zh-CN" alt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 Architecture 2</a:t>
            </a:r>
            <a:endParaRPr lang="zh-CN" altLang="en-US" sz="1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EF76D169-CB2A-44E8-8C84-C6E5FFFFA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849" y="1598644"/>
            <a:ext cx="1499466" cy="190646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48A8234-D217-40E4-B15F-79EF2D753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513" y="1688046"/>
            <a:ext cx="1661820" cy="1740954"/>
          </a:xfrm>
          <a:prstGeom prst="rect">
            <a:avLst/>
          </a:prstGeom>
        </p:spPr>
      </p:pic>
      <p:pic>
        <p:nvPicPr>
          <p:cNvPr id="29" name="图片 28" descr="图示, 示意图&#10;&#10;AI 生成的内容可能不正确。">
            <a:extLst>
              <a:ext uri="{FF2B5EF4-FFF2-40B4-BE49-F238E27FC236}">
                <a16:creationId xmlns:a16="http://schemas.microsoft.com/office/drawing/2014/main" id="{02542796-D741-42BA-B184-311D18864EB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778512" y="1671736"/>
            <a:ext cx="2955821" cy="175286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9DD8B44-56A1-473E-8015-F931096D9F79}"/>
              </a:ext>
            </a:extLst>
          </p:cNvPr>
          <p:cNvGrpSpPr/>
          <p:nvPr/>
        </p:nvGrpSpPr>
        <p:grpSpPr>
          <a:xfrm>
            <a:off x="667978" y="1867654"/>
            <a:ext cx="4122654" cy="1380903"/>
            <a:chOff x="609600" y="2508890"/>
            <a:chExt cx="4122654" cy="138090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81D80FA-F122-446B-8D93-01517E50D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" y="2508890"/>
              <a:ext cx="3970343" cy="1296765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870717B-7217-4537-8AD8-E72CBAFA4E8A}"/>
                </a:ext>
              </a:extLst>
            </p:cNvPr>
            <p:cNvSpPr txBox="1"/>
            <p:nvPr/>
          </p:nvSpPr>
          <p:spPr>
            <a:xfrm>
              <a:off x="2112236" y="3509029"/>
              <a:ext cx="980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In-pixel</a:t>
              </a:r>
              <a:endParaRPr lang="zh-CN" altLang="en-US" sz="1200" dirty="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45AAC0D0-165C-480E-A4FE-47D2E25BA4EA}"/>
                </a:ext>
              </a:extLst>
            </p:cNvPr>
            <p:cNvSpPr txBox="1"/>
            <p:nvPr/>
          </p:nvSpPr>
          <p:spPr>
            <a:xfrm>
              <a:off x="3444008" y="3612794"/>
              <a:ext cx="12882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End of Column</a:t>
              </a:r>
              <a:endParaRPr lang="zh-CN" altLang="en-US" sz="1200" dirty="0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8FDEF3AA-A1C3-401D-A4CA-65EFC196521B}"/>
              </a:ext>
            </a:extLst>
          </p:cNvPr>
          <p:cNvSpPr txBox="1"/>
          <p:nvPr/>
        </p:nvSpPr>
        <p:spPr>
          <a:xfrm>
            <a:off x="335360" y="4352461"/>
            <a:ext cx="7853684" cy="177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design performances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time: 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contribution to time resolution;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dissipation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contribution to total power;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Over Threshold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analogue pile-ups in high hit density applications;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contribution to time resolution, also affect detection efficiency and</a:t>
            </a:r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fake hit rate;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D3571EF8-D3C1-4EB9-AF87-E3C4C64EA6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8906996"/>
              </p:ext>
            </p:extLst>
          </p:nvPr>
        </p:nvGraphicFramePr>
        <p:xfrm>
          <a:off x="6233423" y="4022780"/>
          <a:ext cx="4824536" cy="112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77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134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aseline="0" dirty="0" err="1">
                          <a:latin typeface="+mj-ea"/>
                          <a:ea typeface="+mj-ea"/>
                        </a:rPr>
                        <a:t>C</a:t>
                      </a:r>
                      <a:r>
                        <a:rPr lang="en-US" altLang="zh-CN" sz="1400" baseline="-25000" dirty="0" err="1">
                          <a:latin typeface="+mj-ea"/>
                          <a:ea typeface="+mj-ea"/>
                        </a:rPr>
                        <a:t>diode</a:t>
                      </a:r>
                      <a:endParaRPr lang="en-US" altLang="zh-CN" sz="1400" baseline="-250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~200 </a:t>
                      </a:r>
                      <a:r>
                        <a:rPr lang="en-US" altLang="zh-CN" sz="14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fF</a:t>
                      </a:r>
                      <a:r>
                        <a:rPr lang="en-US" altLang="zh-CN" sz="14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1400" dirty="0">
                          <a:solidFill>
                            <a:srgbClr val="0000CC"/>
                          </a:solidFill>
                          <a:latin typeface="+mj-ea"/>
                          <a:ea typeface="+mj-ea"/>
                        </a:rPr>
                        <a:t>（</a:t>
                      </a:r>
                      <a:r>
                        <a:rPr lang="en-US" altLang="zh-CN" sz="1400" dirty="0">
                          <a:solidFill>
                            <a:srgbClr val="0000CC"/>
                          </a:solidFill>
                          <a:latin typeface="+mj-ea"/>
                          <a:ea typeface="+mj-ea"/>
                        </a:rPr>
                        <a:t>Estimated</a:t>
                      </a:r>
                      <a:r>
                        <a:rPr lang="zh-CN" altLang="en-US" sz="1400" dirty="0">
                          <a:solidFill>
                            <a:srgbClr val="0000CC"/>
                          </a:solidFill>
                          <a:latin typeface="+mj-ea"/>
                          <a:ea typeface="+mj-ea"/>
                        </a:rPr>
                        <a:t>）</a:t>
                      </a:r>
                      <a:endParaRPr lang="en-US" altLang="zh-CN" sz="1400" dirty="0">
                        <a:solidFill>
                          <a:srgbClr val="0000CC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Signal distribution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2k - 20ke-  </a:t>
                      </a:r>
                      <a:r>
                        <a:rPr lang="zh-CN" altLang="en-US" sz="1400" dirty="0">
                          <a:solidFill>
                            <a:srgbClr val="0000CC"/>
                          </a:solidFill>
                          <a:latin typeface="+mj-ea"/>
                          <a:ea typeface="+mj-ea"/>
                        </a:rPr>
                        <a:t>（</a:t>
                      </a:r>
                      <a:r>
                        <a:rPr lang="en-US" altLang="zh-CN" sz="1400" dirty="0">
                          <a:solidFill>
                            <a:srgbClr val="0000CC"/>
                          </a:solidFill>
                          <a:latin typeface="+mj-ea"/>
                          <a:ea typeface="+mj-ea"/>
                        </a:rPr>
                        <a:t>Assuming</a:t>
                      </a:r>
                      <a:r>
                        <a:rPr lang="zh-CN" altLang="en-US" sz="1400" dirty="0">
                          <a:solidFill>
                            <a:srgbClr val="0000CC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CC"/>
                          </a:solidFill>
                          <a:latin typeface="+mj-ea"/>
                          <a:ea typeface="+mj-ea"/>
                        </a:rPr>
                        <a:t>high-resistivity wafer</a:t>
                      </a:r>
                      <a:r>
                        <a:rPr lang="zh-CN" altLang="en-US" sz="1400" dirty="0">
                          <a:solidFill>
                            <a:srgbClr val="0000CC"/>
                          </a:solidFill>
                          <a:latin typeface="+mj-ea"/>
                          <a:ea typeface="+mj-ea"/>
                        </a:rPr>
                        <a:t>）</a:t>
                      </a:r>
                      <a:endParaRPr lang="en-US" altLang="zh-CN" sz="1400" dirty="0">
                        <a:solidFill>
                          <a:srgbClr val="0000CC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1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+mj-ea"/>
                          <a:ea typeface="+mj-ea"/>
                        </a:rPr>
                        <a:t>Threshold</a:t>
                      </a:r>
                      <a:r>
                        <a:rPr lang="zh-CN" altLang="en-US" sz="1400" dirty="0"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zh-CN" sz="1400" dirty="0">
                          <a:latin typeface="+mj-ea"/>
                          <a:ea typeface="+mj-ea"/>
                        </a:rPr>
                        <a:t>set</a:t>
                      </a:r>
                      <a:endParaRPr lang="en-US" altLang="zh-CN" sz="1400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solidFill>
                            <a:srgbClr val="0000CC"/>
                          </a:solidFill>
                          <a:latin typeface="+mj-ea"/>
                          <a:ea typeface="+mj-ea"/>
                        </a:rPr>
                        <a:t>5 times of noise values</a:t>
                      </a:r>
                      <a:endParaRPr lang="en-US" altLang="zh-CN" sz="1400" dirty="0">
                        <a:solidFill>
                          <a:srgbClr val="0000CC"/>
                        </a:solidFill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:a16="http://schemas.microsoft.com/office/drawing/2014/main" id="{2747C622-76FB-4404-9848-6EB2463F03D2}"/>
              </a:ext>
            </a:extLst>
          </p:cNvPr>
          <p:cNvSpPr txBox="1"/>
          <p:nvPr/>
        </p:nvSpPr>
        <p:spPr>
          <a:xfrm>
            <a:off x="5513343" y="3660940"/>
            <a:ext cx="60970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Simulation based on the expectation of using high-resistivity wafers in the future.</a:t>
            </a:r>
            <a:endParaRPr lang="zh-CN" altLang="en-US" sz="1400" dirty="0"/>
          </a:p>
        </p:txBody>
      </p: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CC060064-B1C7-4F14-B772-62965B55A662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2329432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design: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In-pixel Analogue Front-end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18</a:t>
            </a:fld>
            <a:endParaRPr lang="fr-BE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901C106-FDBE-4800-847F-E74BF1A0496F}"/>
              </a:ext>
            </a:extLst>
          </p:cNvPr>
          <p:cNvSpPr txBox="1"/>
          <p:nvPr/>
        </p:nvSpPr>
        <p:spPr>
          <a:xfrm>
            <a:off x="305100" y="1269384"/>
            <a:ext cx="11377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over Threshold: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4D66D7-E4BF-4268-8AEB-D0A3C0243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90" y="1895828"/>
            <a:ext cx="4021195" cy="270431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20E1ECE-5435-4E70-BE99-1C9A561B56B1}"/>
              </a:ext>
            </a:extLst>
          </p:cNvPr>
          <p:cNvSpPr txBox="1"/>
          <p:nvPr/>
        </p:nvSpPr>
        <p:spPr>
          <a:xfrm>
            <a:off x="695400" y="460404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vs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while the hit density @ 100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Mhz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(only analogue part)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B38B569-3599-40FA-B1D8-C64018B24052}"/>
              </a:ext>
            </a:extLst>
          </p:cNvPr>
          <p:cNvGrpSpPr/>
          <p:nvPr/>
        </p:nvGrpSpPr>
        <p:grpSpPr>
          <a:xfrm>
            <a:off x="1199456" y="2008718"/>
            <a:ext cx="3672408" cy="2400968"/>
            <a:chOff x="15961779" y="15090825"/>
            <a:chExt cx="5506850" cy="336174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D04B2F8-98BC-4FCD-904E-E9FA235ED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61779" y="15090825"/>
              <a:ext cx="5506850" cy="3361740"/>
            </a:xfrm>
            <a:prstGeom prst="rect">
              <a:avLst/>
            </a:prstGeom>
          </p:spPr>
        </p:pic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9CD9E31F-2ECD-427C-9E0B-ECCDDE07AA3A}"/>
                </a:ext>
              </a:extLst>
            </p:cNvPr>
            <p:cNvCxnSpPr/>
            <p:nvPr/>
          </p:nvCxnSpPr>
          <p:spPr>
            <a:xfrm>
              <a:off x="16569559" y="16771695"/>
              <a:ext cx="2472911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B15534E-7BD0-4940-A5E6-8227744CD79D}"/>
                </a:ext>
              </a:extLst>
            </p:cNvPr>
            <p:cNvCxnSpPr/>
            <p:nvPr/>
          </p:nvCxnSpPr>
          <p:spPr>
            <a:xfrm>
              <a:off x="19042470" y="16771695"/>
              <a:ext cx="0" cy="1353019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EE33505-3F67-4471-B46E-3D12545F5444}"/>
                </a:ext>
              </a:extLst>
            </p:cNvPr>
            <p:cNvSpPr txBox="1"/>
            <p:nvPr/>
          </p:nvSpPr>
          <p:spPr>
            <a:xfrm>
              <a:off x="18266763" y="15542726"/>
              <a:ext cx="2704909" cy="40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9229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Pixel</a:t>
              </a:r>
              <a:r>
                <a:rPr lang="zh-CN" altLang="en-US" sz="1400" b="1" dirty="0">
                  <a:solidFill>
                    <a:srgbClr val="09229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：</a:t>
              </a:r>
              <a:r>
                <a:rPr lang="en-US" altLang="zh-CN" sz="1400" b="1" dirty="0">
                  <a:solidFill>
                    <a:srgbClr val="09229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 * 145 um</a:t>
              </a:r>
              <a:r>
                <a:rPr lang="en-US" altLang="zh-CN" sz="1400" b="1" baseline="30000" dirty="0">
                  <a:solidFill>
                    <a:srgbClr val="09229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sz="1400" b="1" baseline="30000" dirty="0">
                <a:solidFill>
                  <a:srgbClr val="09229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6A6B7929-DDBB-4C6E-9A71-5886239042D5}"/>
              </a:ext>
            </a:extLst>
          </p:cNvPr>
          <p:cNvSpPr txBox="1"/>
          <p:nvPr/>
        </p:nvSpPr>
        <p:spPr>
          <a:xfrm>
            <a:off x="5852175" y="457087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results of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 of a MIP in HV-CMOS pixel sensor (2ke- --&gt; 20ke-). 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FDC445B-5C76-4AD9-92EB-D8274DDEA8A1}"/>
              </a:ext>
            </a:extLst>
          </p:cNvPr>
          <p:cNvSpPr txBox="1"/>
          <p:nvPr/>
        </p:nvSpPr>
        <p:spPr>
          <a:xfrm>
            <a:off x="530510" y="5359033"/>
            <a:ext cx="11542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maximum </a:t>
            </a:r>
            <a:r>
              <a:rPr lang="en-US" altLang="zh-C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(for MIP) is limited to ~1</a:t>
            </a:r>
            <a:r>
              <a:rPr lang="el-GR" altLang="zh-CN" b="1" dirty="0"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s, ensuring  far less than 1% efficiency loss due to analogue pile-up while the hit density reaches 100Mhz/cm</a:t>
            </a:r>
            <a:r>
              <a:rPr lang="en-US" altLang="zh-CN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CC9A452F-68F0-4CD5-A7FC-28EB3F5F56CB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339915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 Resolution Budget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19</a:t>
            </a:fld>
            <a:endParaRPr lang="fr-BE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61" y="1282946"/>
            <a:ext cx="4159659" cy="16241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00" y="1453110"/>
            <a:ext cx="6152431" cy="940888"/>
          </a:xfrm>
          <a:prstGeom prst="rect">
            <a:avLst/>
          </a:prstGeom>
        </p:spPr>
      </p:pic>
      <p:cxnSp>
        <p:nvCxnSpPr>
          <p:cNvPr id="15" name="直接箭头连接符 14"/>
          <p:cNvCxnSpPr>
            <a:cxnSpLocks/>
            <a:endCxn id="16" idx="0"/>
          </p:cNvCxnSpPr>
          <p:nvPr/>
        </p:nvCxnSpPr>
        <p:spPr>
          <a:xfrm flipH="1">
            <a:off x="7405008" y="2149635"/>
            <a:ext cx="718762" cy="7683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879976" y="2917996"/>
            <a:ext cx="3050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Electronics noise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threshold inconsistency from pixel to pixel,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etc.</a:t>
            </a:r>
            <a:endParaRPr lang="zh-CN" altLang="en-US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9488136" y="2215332"/>
            <a:ext cx="280272" cy="6462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>
            <a:off x="4606973" y="2229097"/>
            <a:ext cx="2318585" cy="12200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860392" y="3391643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Signal charge distribution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analog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front-end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design</a:t>
            </a:r>
            <a:r>
              <a:rPr lang="zh-CN" alt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comparator threshold setting, etc.</a:t>
            </a:r>
            <a:endParaRPr lang="zh-CN" altLang="en-US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048329" y="2914074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TDC</a:t>
            </a:r>
            <a:r>
              <a:rPr lang="zh-CN" alt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quantization</a:t>
            </a:r>
            <a:r>
              <a:rPr lang="zh-CN" alt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noise</a:t>
            </a:r>
            <a:r>
              <a:rPr lang="zh-CN" alt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endParaRPr lang="en-US" altLang="zh-CN" sz="1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Time stamp bin size/√12</a:t>
            </a:r>
            <a:endParaRPr lang="zh-CN" altLang="en-US" sz="1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055628" y="2994032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Typical time measurement detector structure.</a:t>
            </a:r>
            <a:endParaRPr lang="zh-CN" altLang="en-US" sz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984432" y="1356350"/>
            <a:ext cx="2085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</a:t>
            </a:r>
            <a:r>
              <a:rPr lang="en-US" altLang="zh-CN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TOT compensation not included</a:t>
            </a:r>
            <a:r>
              <a:rPr lang="zh-CN" alt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E93D40A-E5B8-4BB8-AACA-9D4836180621}"/>
              </a:ext>
            </a:extLst>
          </p:cNvPr>
          <p:cNvSpPr txBox="1"/>
          <p:nvPr/>
        </p:nvSpPr>
        <p:spPr>
          <a:xfrm>
            <a:off x="4259282" y="4037747"/>
            <a:ext cx="1476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ns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1CA5A39-7589-47A9-9F00-B50E1E09B329}"/>
              </a:ext>
            </a:extLst>
          </p:cNvPr>
          <p:cNvSpPr txBox="1"/>
          <p:nvPr/>
        </p:nvSpPr>
        <p:spPr>
          <a:xfrm>
            <a:off x="6635546" y="4037747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ns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E6BFF6C-6644-467C-907E-26CB943EB84C}"/>
              </a:ext>
            </a:extLst>
          </p:cNvPr>
          <p:cNvSpPr txBox="1"/>
          <p:nvPr/>
        </p:nvSpPr>
        <p:spPr>
          <a:xfrm>
            <a:off x="4747977" y="4630228"/>
            <a:ext cx="3775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&lt; 5 ns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6CDAD70-8874-4500-9A00-DE5CA3B49ABD}"/>
              </a:ext>
            </a:extLst>
          </p:cNvPr>
          <p:cNvSpPr txBox="1"/>
          <p:nvPr/>
        </p:nvSpPr>
        <p:spPr>
          <a:xfrm>
            <a:off x="9696400" y="3968646"/>
            <a:ext cx="165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ns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936EF58-7B9F-4AAA-813D-7958EDEE4F92}"/>
              </a:ext>
            </a:extLst>
          </p:cNvPr>
          <p:cNvSpPr txBox="1"/>
          <p:nvPr/>
        </p:nvSpPr>
        <p:spPr>
          <a:xfrm>
            <a:off x="407369" y="5114219"/>
            <a:ext cx="11305256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</a:t>
            </a:r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current analysis does not incorporate  TOT compensation, clock delay (~1ns, compensable), or clock jitter (</a:t>
            </a:r>
            <a:r>
              <a:rPr lang="en-US" altLang="zh-CN" sz="16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ps</a:t>
            </a:r>
            <a:r>
              <a:rPr lang="en-US" altLang="zh-CN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-level) effects. 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final performance highly depends on the final process condition we could access.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BB5F407-7533-4955-AD94-33E1B90AFA19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54404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&amp; Motivation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</a:t>
            </a:fld>
            <a:endParaRPr lang="fr-BE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8A40BF2-F2CB-4435-9C50-B44F65F73479}"/>
              </a:ext>
            </a:extLst>
          </p:cNvPr>
          <p:cNvSpPr txBox="1"/>
          <p:nvPr/>
        </p:nvSpPr>
        <p:spPr>
          <a:xfrm>
            <a:off x="304642" y="1231425"/>
            <a:ext cx="10471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C1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b="0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urrent R&amp;D targets </a:t>
            </a:r>
            <a:r>
              <a:rPr lang="en-US" altLang="zh-CN" sz="2000" dirty="0">
                <a:solidFill>
                  <a:srgbClr val="1C1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CN" sz="2000" b="0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two applications</a:t>
            </a:r>
            <a:r>
              <a:rPr lang="zh-CN" altLang="en-US" sz="2000" b="0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0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02CC6420-6201-4343-9D6A-D0C1B614CA2A}"/>
              </a:ext>
            </a:extLst>
          </p:cNvPr>
          <p:cNvGrpSpPr>
            <a:grpSpLocks noChangeAspect="1"/>
          </p:cNvGrpSpPr>
          <p:nvPr/>
        </p:nvGrpSpPr>
        <p:grpSpPr>
          <a:xfrm>
            <a:off x="816864" y="2204864"/>
            <a:ext cx="4881967" cy="2620832"/>
            <a:chOff x="209738" y="1736065"/>
            <a:chExt cx="8248462" cy="4428100"/>
          </a:xfrm>
        </p:grpSpPr>
        <p:grpSp>
          <p:nvGrpSpPr>
            <p:cNvPr id="30" name="Group 5">
              <a:extLst>
                <a:ext uri="{FF2B5EF4-FFF2-40B4-BE49-F238E27FC236}">
                  <a16:creationId xmlns:a16="http://schemas.microsoft.com/office/drawing/2014/main" id="{322D07DB-8B39-4E8A-89AE-F627CE56B7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9738" y="1736065"/>
              <a:ext cx="8248462" cy="4428100"/>
              <a:chOff x="1354468" y="2137550"/>
              <a:chExt cx="6189331" cy="3407638"/>
            </a:xfrm>
          </p:grpSpPr>
          <p:grpSp>
            <p:nvGrpSpPr>
              <p:cNvPr id="35" name="Group 7">
                <a:extLst>
                  <a:ext uri="{FF2B5EF4-FFF2-40B4-BE49-F238E27FC236}">
                    <a16:creationId xmlns:a16="http://schemas.microsoft.com/office/drawing/2014/main" id="{16177D4D-F81A-4941-8EC4-477665D6FFF1}"/>
                  </a:ext>
                </a:extLst>
              </p:cNvPr>
              <p:cNvGrpSpPr/>
              <p:nvPr/>
            </p:nvGrpSpPr>
            <p:grpSpPr>
              <a:xfrm>
                <a:off x="1354468" y="2143977"/>
                <a:ext cx="6189331" cy="3401211"/>
                <a:chOff x="1354468" y="2143977"/>
                <a:chExt cx="6189331" cy="3401211"/>
              </a:xfrm>
            </p:grpSpPr>
            <p:pic>
              <p:nvPicPr>
                <p:cNvPr id="58" name="Content Placeholder 6">
                  <a:extLst>
                    <a:ext uri="{FF2B5EF4-FFF2-40B4-BE49-F238E27FC236}">
                      <a16:creationId xmlns:a16="http://schemas.microsoft.com/office/drawing/2014/main" id="{F3C58127-2006-4266-A501-278C12C839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/>
                <a:srcRect/>
                <a:stretch>
                  <a:fillRect/>
                </a:stretch>
              </p:blipFill>
              <p:spPr>
                <a:xfrm>
                  <a:off x="1704814" y="2143977"/>
                  <a:ext cx="5838985" cy="3401211"/>
                </a:xfrm>
                <a:prstGeom prst="rect">
                  <a:avLst/>
                </a:prstGeom>
              </p:spPr>
            </p:pic>
            <p:sp>
              <p:nvSpPr>
                <p:cNvPr id="59" name="TextBox 17">
                  <a:extLst>
                    <a:ext uri="{FF2B5EF4-FFF2-40B4-BE49-F238E27FC236}">
                      <a16:creationId xmlns:a16="http://schemas.microsoft.com/office/drawing/2014/main" id="{9163B212-D4BB-49FA-AD88-0BABCEEEFA02}"/>
                    </a:ext>
                  </a:extLst>
                </p:cNvPr>
                <p:cNvSpPr txBox="1"/>
                <p:nvPr/>
              </p:nvSpPr>
              <p:spPr>
                <a:xfrm>
                  <a:off x="3810001" y="4934530"/>
                  <a:ext cx="167640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Helvetica" pitchFamily="2" charset="0"/>
                    </a:rPr>
                    <a:t>Z [mm]</a:t>
                  </a:r>
                </a:p>
              </p:txBody>
            </p:sp>
            <p:sp>
              <p:nvSpPr>
                <p:cNvPr id="61" name="TextBox 18">
                  <a:extLst>
                    <a:ext uri="{FF2B5EF4-FFF2-40B4-BE49-F238E27FC236}">
                      <a16:creationId xmlns:a16="http://schemas.microsoft.com/office/drawing/2014/main" id="{997DC83B-4A41-4F63-9A99-8A147B3AC045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 rot="16200000">
                  <a:off x="850242" y="3780825"/>
                  <a:ext cx="1462876" cy="4544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Helvetica" pitchFamily="2" charset="0"/>
                    </a:rPr>
                    <a:t>R [mm]</a:t>
                  </a:r>
                </a:p>
              </p:txBody>
            </p:sp>
          </p:grpSp>
          <p:sp>
            <p:nvSpPr>
              <p:cNvPr id="36" name="TextBox 8">
                <a:extLst>
                  <a:ext uri="{FF2B5EF4-FFF2-40B4-BE49-F238E27FC236}">
                    <a16:creationId xmlns:a16="http://schemas.microsoft.com/office/drawing/2014/main" id="{264ACEFF-A527-4C7F-AAAF-5203CF3E3E33}"/>
                  </a:ext>
                </a:extLst>
              </p:cNvPr>
              <p:cNvSpPr txBox="1"/>
              <p:nvPr/>
            </p:nvSpPr>
            <p:spPr>
              <a:xfrm>
                <a:off x="2308289" y="4469671"/>
                <a:ext cx="1224919" cy="60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>
                    <a:solidFill>
                      <a:srgbClr val="FF0000"/>
                    </a:solidFill>
                  </a:rPr>
                  <a:t>ITK</a:t>
                </a:r>
              </a:p>
            </p:txBody>
          </p:sp>
          <p:sp>
            <p:nvSpPr>
              <p:cNvPr id="39" name="Rectangle 9">
                <a:extLst>
                  <a:ext uri="{FF2B5EF4-FFF2-40B4-BE49-F238E27FC236}">
                    <a16:creationId xmlns:a16="http://schemas.microsoft.com/office/drawing/2014/main" id="{47075A08-CCB7-47B5-A9E1-61AFA2A8E6C5}"/>
                  </a:ext>
                </a:extLst>
              </p:cNvPr>
              <p:cNvSpPr/>
              <p:nvPr/>
            </p:nvSpPr>
            <p:spPr>
              <a:xfrm>
                <a:off x="2072898" y="2387803"/>
                <a:ext cx="4861302" cy="1799074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28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50" name="TextBox 10">
                <a:extLst>
                  <a:ext uri="{FF2B5EF4-FFF2-40B4-BE49-F238E27FC236}">
                    <a16:creationId xmlns:a16="http://schemas.microsoft.com/office/drawing/2014/main" id="{1FE29EBE-E478-4E31-AA8F-73760BFB687D}"/>
                  </a:ext>
                </a:extLst>
              </p:cNvPr>
              <p:cNvSpPr txBox="1"/>
              <p:nvPr/>
            </p:nvSpPr>
            <p:spPr>
              <a:xfrm>
                <a:off x="3814886" y="3182615"/>
                <a:ext cx="1597896" cy="559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  <a:latin typeface="Helvetica" pitchFamily="2" charset="0"/>
                  </a:rPr>
                  <a:t>TPC</a:t>
                </a:r>
              </a:p>
            </p:txBody>
          </p:sp>
          <p:sp>
            <p:nvSpPr>
              <p:cNvPr id="51" name="TextBox 11">
                <a:extLst>
                  <a:ext uri="{FF2B5EF4-FFF2-40B4-BE49-F238E27FC236}">
                    <a16:creationId xmlns:a16="http://schemas.microsoft.com/office/drawing/2014/main" id="{4C905C33-7E50-4617-B22A-717FA89C9299}"/>
                  </a:ext>
                </a:extLst>
              </p:cNvPr>
              <p:cNvSpPr txBox="1"/>
              <p:nvPr/>
            </p:nvSpPr>
            <p:spPr>
              <a:xfrm>
                <a:off x="3417528" y="2137550"/>
                <a:ext cx="3366598" cy="408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accent3">
                        <a:lumMod val="50000"/>
                      </a:schemeClr>
                    </a:solidFill>
                  </a:rPr>
                  <a:t>OTK</a:t>
                </a:r>
                <a:r>
                  <a:rPr lang="zh-CN" altLang="en-US" sz="20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altLang="zh-CN" sz="2000" dirty="0">
                    <a:solidFill>
                      <a:schemeClr val="accent3">
                        <a:lumMod val="50000"/>
                      </a:schemeClr>
                    </a:solidFill>
                  </a:rPr>
                  <a:t>with precision timing</a:t>
                </a:r>
                <a:endParaRPr lang="en-US" sz="20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52" name="Straight Connector 12">
                <a:extLst>
                  <a:ext uri="{FF2B5EF4-FFF2-40B4-BE49-F238E27FC236}">
                    <a16:creationId xmlns:a16="http://schemas.microsoft.com/office/drawing/2014/main" id="{92F60A35-89ED-4DDF-9D19-4042D9FA8C47}"/>
                  </a:ext>
                </a:extLst>
              </p:cNvPr>
              <p:cNvCxnSpPr/>
              <p:nvPr/>
            </p:nvCxnSpPr>
            <p:spPr>
              <a:xfrm>
                <a:off x="2057400" y="5092903"/>
                <a:ext cx="685800" cy="0"/>
              </a:xfrm>
              <a:prstGeom prst="line">
                <a:avLst/>
              </a:prstGeom>
              <a:ln w="19050">
                <a:solidFill>
                  <a:srgbClr val="D883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13">
                <a:extLst>
                  <a:ext uri="{FF2B5EF4-FFF2-40B4-BE49-F238E27FC236}">
                    <a16:creationId xmlns:a16="http://schemas.microsoft.com/office/drawing/2014/main" id="{59F7ACCD-10DF-4357-ADCD-59AD2EB4CF41}"/>
                  </a:ext>
                </a:extLst>
              </p:cNvPr>
              <p:cNvCxnSpPr/>
              <p:nvPr/>
            </p:nvCxnSpPr>
            <p:spPr>
              <a:xfrm>
                <a:off x="2057400" y="5130051"/>
                <a:ext cx="457200" cy="0"/>
              </a:xfrm>
              <a:prstGeom prst="line">
                <a:avLst/>
              </a:prstGeom>
              <a:ln w="19050">
                <a:solidFill>
                  <a:srgbClr val="D883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14">
                <a:extLst>
                  <a:ext uri="{FF2B5EF4-FFF2-40B4-BE49-F238E27FC236}">
                    <a16:creationId xmlns:a16="http://schemas.microsoft.com/office/drawing/2014/main" id="{06A0C3E5-C18F-425F-9779-4828B40DC820}"/>
                  </a:ext>
                </a:extLst>
              </p:cNvPr>
              <p:cNvCxnSpPr/>
              <p:nvPr/>
            </p:nvCxnSpPr>
            <p:spPr>
              <a:xfrm>
                <a:off x="2055446" y="5159591"/>
                <a:ext cx="274320" cy="0"/>
              </a:xfrm>
              <a:prstGeom prst="line">
                <a:avLst/>
              </a:prstGeom>
              <a:ln w="19050">
                <a:solidFill>
                  <a:srgbClr val="D883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15">
                <a:extLst>
                  <a:ext uri="{FF2B5EF4-FFF2-40B4-BE49-F238E27FC236}">
                    <a16:creationId xmlns:a16="http://schemas.microsoft.com/office/drawing/2014/main" id="{1C178DD4-5D27-4E7C-BCBD-CD60E389F047}"/>
                  </a:ext>
                </a:extLst>
              </p:cNvPr>
              <p:cNvSpPr txBox="1"/>
              <p:nvPr/>
            </p:nvSpPr>
            <p:spPr>
              <a:xfrm>
                <a:off x="2192606" y="5077291"/>
                <a:ext cx="122492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00" dirty="0">
                    <a:solidFill>
                      <a:srgbClr val="FF40FF"/>
                    </a:solidFill>
                  </a:rPr>
                  <a:t>Vertex</a:t>
                </a:r>
              </a:p>
            </p:txBody>
          </p:sp>
        </p:grpSp>
        <p:cxnSp>
          <p:nvCxnSpPr>
            <p:cNvPr id="31" name="Straight Connector 6">
              <a:extLst>
                <a:ext uri="{FF2B5EF4-FFF2-40B4-BE49-F238E27FC236}">
                  <a16:creationId xmlns:a16="http://schemas.microsoft.com/office/drawing/2014/main" id="{D79C41CC-13B7-4C37-83A5-AB47E1AB6039}"/>
                </a:ext>
              </a:extLst>
            </p:cNvPr>
            <p:cNvCxnSpPr/>
            <p:nvPr/>
          </p:nvCxnSpPr>
          <p:spPr>
            <a:xfrm flipV="1">
              <a:off x="4481945" y="4469475"/>
              <a:ext cx="0" cy="795528"/>
            </a:xfrm>
            <a:prstGeom prst="line">
              <a:avLst/>
            </a:prstGeom>
            <a:ln>
              <a:solidFill>
                <a:srgbClr val="26CB2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13">
            <a:extLst>
              <a:ext uri="{FF2B5EF4-FFF2-40B4-BE49-F238E27FC236}">
                <a16:creationId xmlns:a16="http://schemas.microsoft.com/office/drawing/2014/main" id="{1C384CBA-4D72-4D77-8280-65BF310A5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650" y="1925163"/>
            <a:ext cx="4021963" cy="2713924"/>
          </a:xfrm>
          <a:prstGeom prst="rect">
            <a:avLst/>
          </a:prstGeom>
        </p:spPr>
      </p:pic>
      <p:sp>
        <p:nvSpPr>
          <p:cNvPr id="63" name="Rounded Rectangle 14">
            <a:extLst>
              <a:ext uri="{FF2B5EF4-FFF2-40B4-BE49-F238E27FC236}">
                <a16:creationId xmlns:a16="http://schemas.microsoft.com/office/drawing/2014/main" id="{736117A9-A0E6-4FF5-8EC2-DE9532F8219A}"/>
              </a:ext>
            </a:extLst>
          </p:cNvPr>
          <p:cNvSpPr/>
          <p:nvPr/>
        </p:nvSpPr>
        <p:spPr>
          <a:xfrm>
            <a:off x="7698338" y="3127270"/>
            <a:ext cx="144957" cy="93530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4" name="Freeform 18">
            <a:extLst>
              <a:ext uri="{FF2B5EF4-FFF2-40B4-BE49-F238E27FC236}">
                <a16:creationId xmlns:a16="http://schemas.microsoft.com/office/drawing/2014/main" id="{7DCA1ECF-76BB-4B83-970B-46263EABD76D}"/>
              </a:ext>
            </a:extLst>
          </p:cNvPr>
          <p:cNvSpPr/>
          <p:nvPr/>
        </p:nvSpPr>
        <p:spPr>
          <a:xfrm flipH="1">
            <a:off x="7405496" y="4075087"/>
            <a:ext cx="360039" cy="719265"/>
          </a:xfrm>
          <a:custGeom>
            <a:avLst/>
            <a:gdLst>
              <a:gd name="connsiteX0" fmla="*/ 0 w 1909823"/>
              <a:gd name="connsiteY0" fmla="*/ 0 h 983848"/>
              <a:gd name="connsiteX1" fmla="*/ 138896 w 1909823"/>
              <a:gd name="connsiteY1" fmla="*/ 532435 h 983848"/>
              <a:gd name="connsiteX2" fmla="*/ 787078 w 1909823"/>
              <a:gd name="connsiteY2" fmla="*/ 821803 h 983848"/>
              <a:gd name="connsiteX3" fmla="*/ 1909823 w 1909823"/>
              <a:gd name="connsiteY3" fmla="*/ 983848 h 9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9823" h="983848">
                <a:moveTo>
                  <a:pt x="0" y="0"/>
                </a:moveTo>
                <a:cubicBezTo>
                  <a:pt x="3858" y="197734"/>
                  <a:pt x="7716" y="395468"/>
                  <a:pt x="138896" y="532435"/>
                </a:cubicBezTo>
                <a:cubicBezTo>
                  <a:pt x="270076" y="669402"/>
                  <a:pt x="491924" y="746568"/>
                  <a:pt x="787078" y="821803"/>
                </a:cubicBezTo>
                <a:cubicBezTo>
                  <a:pt x="1082232" y="897038"/>
                  <a:pt x="1496027" y="940443"/>
                  <a:pt x="1909823" y="983848"/>
                </a:cubicBezTo>
              </a:path>
            </a:pathLst>
          </a:custGeom>
          <a:noFill/>
          <a:ln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8CF31E-43A3-4F0A-91F2-61A5736D95C1}"/>
              </a:ext>
            </a:extLst>
          </p:cNvPr>
          <p:cNvSpPr txBox="1"/>
          <p:nvPr/>
        </p:nvSpPr>
        <p:spPr>
          <a:xfrm>
            <a:off x="1699583" y="4928542"/>
            <a:ext cx="4881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CEPC Inner Tracker (ITK)</a:t>
            </a:r>
            <a:endParaRPr lang="zh-CN" altLang="en-US" sz="1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FBEF407F-D298-4971-9FD8-E83F28778565}"/>
              </a:ext>
            </a:extLst>
          </p:cNvPr>
          <p:cNvSpPr txBox="1"/>
          <p:nvPr/>
        </p:nvSpPr>
        <p:spPr>
          <a:xfrm>
            <a:off x="6853650" y="4817044"/>
            <a:ext cx="415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LHCb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Upstream tracker upgrade II (UP)</a:t>
            </a:r>
            <a:endParaRPr lang="zh-CN" altLang="en-US" sz="1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8" name="Espace réservé du numéro de diapositive 2">
            <a:extLst>
              <a:ext uri="{FF2B5EF4-FFF2-40B4-BE49-F238E27FC236}">
                <a16:creationId xmlns:a16="http://schemas.microsoft.com/office/drawing/2014/main" id="{8D26A5BC-F32E-4A11-9282-B8419598E9C5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3375690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design: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In-pixel Analogue Front-end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20</a:t>
            </a:fld>
            <a:endParaRPr lang="fr-BE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71507EC-3564-4F07-ACB8-4A70CE56F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362044"/>
            <a:ext cx="5093001" cy="25722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8CC4F90-9F19-4AE8-8D9E-8F7BCAB33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2335234"/>
            <a:ext cx="3312368" cy="253298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C901C106-FDBE-4800-847F-E74BF1A0496F}"/>
              </a:ext>
            </a:extLst>
          </p:cNvPr>
          <p:cNvSpPr txBox="1"/>
          <p:nvPr/>
        </p:nvSpPr>
        <p:spPr>
          <a:xfrm>
            <a:off x="407368" y="1603176"/>
            <a:ext cx="9145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time-walk: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simulations for MIP in fully depleted 200 </a:t>
            </a:r>
            <a:r>
              <a:rPr lang="en-US" altLang="zh-CN" dirty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thick sensor.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DFF1580-C786-409F-AF8D-37664D06DD7C}"/>
              </a:ext>
            </a:extLst>
          </p:cNvPr>
          <p:cNvSpPr txBox="1"/>
          <p:nvPr/>
        </p:nvSpPr>
        <p:spPr>
          <a:xfrm>
            <a:off x="7464152" y="4956789"/>
            <a:ext cx="364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of Arrive: 5 ns - &gt; 20 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0406CE7-5CB7-47D1-8143-8C8E657E60F6}"/>
              </a:ext>
            </a:extLst>
          </p:cNvPr>
          <p:cNvSpPr txBox="1"/>
          <p:nvPr/>
        </p:nvSpPr>
        <p:spPr>
          <a:xfrm>
            <a:off x="1479018" y="5022882"/>
            <a:ext cx="364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walk: 13.5 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3655FA0-80E4-4007-A62B-A7095E9D88E5}"/>
              </a:ext>
            </a:extLst>
          </p:cNvPr>
          <p:cNvSpPr txBox="1"/>
          <p:nvPr/>
        </p:nvSpPr>
        <p:spPr>
          <a:xfrm>
            <a:off x="645418" y="5549482"/>
            <a:ext cx="6192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Power: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 </a:t>
            </a:r>
            <a:r>
              <a:rPr lang="el-GR" altLang="zh-CN" dirty="0"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W/pixel 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for in pixel CSA + Comparator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C0A33B7-DEE9-46F6-983A-B7C3F6A5833B}"/>
              </a:ext>
            </a:extLst>
          </p:cNvPr>
          <p:cNvSpPr txBox="1"/>
          <p:nvPr/>
        </p:nvSpPr>
        <p:spPr>
          <a:xfrm>
            <a:off x="7171984" y="5598349"/>
            <a:ext cx="4374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Noise: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~120 e</a:t>
            </a:r>
            <a:r>
              <a:rPr lang="en-US" altLang="zh-CN" baseline="300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(in test results section)</a:t>
            </a:r>
            <a:endParaRPr lang="zh-CN" altLang="en-US" dirty="0"/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3023EEA0-1A3B-4DAE-BD4B-DAF5F17C793D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3674727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Estimation of Chip Power Consumption and Area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21</a:t>
            </a:fld>
            <a:endParaRPr lang="fr-BE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7"/>
          <a:stretch>
            <a:fillRect/>
          </a:stretch>
        </p:blipFill>
        <p:spPr>
          <a:xfrm>
            <a:off x="153125" y="1412777"/>
            <a:ext cx="4372785" cy="4320480"/>
          </a:xfrm>
          <a:prstGeom prst="rect">
            <a:avLst/>
          </a:prstGeom>
        </p:spPr>
      </p:pic>
      <p:graphicFrame>
        <p:nvGraphicFramePr>
          <p:cNvPr id="8" name="表格 4"/>
          <p:cNvGraphicFramePr>
            <a:graphicFrameLocks noGrp="1"/>
          </p:cNvGraphicFramePr>
          <p:nvPr/>
        </p:nvGraphicFramePr>
        <p:xfrm>
          <a:off x="4525910" y="2816573"/>
          <a:ext cx="7432838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6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Pixel matrix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Peripheral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× 18.4 mm</a:t>
                      </a:r>
                      <a:r>
                        <a:rPr lang="en-US" altLang="zh-CN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× 1.6 mm</a:t>
                      </a:r>
                      <a:r>
                        <a:rPr lang="en-US" altLang="zh-CN" sz="16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zh-C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× 20 mm</a:t>
                      </a:r>
                      <a:r>
                        <a:rPr lang="en-US" altLang="zh-CN" sz="16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zh-C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rtl="0" eaLnBrk="1" latinLnBrk="0" hangingPunct="1"/>
                      <a:endParaRPr lang="zh-CN" altLang="zh-CN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consumption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~580 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22 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(may overly optimistic)</a:t>
                      </a:r>
                      <a:endParaRPr lang="zh-CN" alt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602 </a:t>
                      </a:r>
                      <a:r>
                        <a:rPr lang="en-US" altLang="zh-CN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density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~158 </a:t>
                      </a:r>
                      <a:r>
                        <a:rPr lang="en-US" altLang="zh-CN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sz="16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b="1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~123 </a:t>
                      </a:r>
                      <a:r>
                        <a:rPr lang="en-US" altLang="zh-CN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sz="16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zh-CN" alt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estimate one data Transmitter channel</a:t>
                      </a:r>
                      <a:r>
                        <a:rPr lang="zh-CN" alt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150 </a:t>
                      </a:r>
                      <a:r>
                        <a:rPr lang="en-US" altLang="zh-CN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sz="1600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 </a:t>
                      </a:r>
                      <a:r>
                        <a:rPr lang="zh-CN" alt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hit density related dynamic power not included yet</a:t>
                      </a:r>
                      <a:r>
                        <a:rPr lang="zh-CN" altLang="en-US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6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852161" y="2127356"/>
            <a:ext cx="6513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Estimated overall power consumption and area </a:t>
            </a:r>
            <a:r>
              <a:rPr lang="en-US" altLang="zh-CN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(based on architecture 2)</a:t>
            </a:r>
            <a:endParaRPr lang="zh-CN" altLang="en-US" sz="1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90363" y="5767804"/>
            <a:ext cx="33293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Estimated layout of a full size HV-CMOS sensor.</a:t>
            </a:r>
            <a:endParaRPr lang="zh-CN" altLang="en-US" sz="1200" dirty="0"/>
          </a:p>
        </p:txBody>
      </p:sp>
      <p:sp>
        <p:nvSpPr>
          <p:cNvPr id="4" name="文本框 3"/>
          <p:cNvSpPr txBox="1"/>
          <p:nvPr/>
        </p:nvSpPr>
        <p:spPr>
          <a:xfrm rot="20659052">
            <a:off x="1692635" y="3563788"/>
            <a:ext cx="4830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very rough estimation</a:t>
            </a:r>
            <a:endParaRPr lang="zh-CN" altLang="en-US" sz="32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479376" y="1772816"/>
            <a:ext cx="0" cy="3240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506103" y="2480205"/>
            <a:ext cx="5760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---  on the expectation of using high-resistivity wafers in the future.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7959542B-E87E-4AD9-8075-E85D8E30AF0F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1436EC8-3C04-4F51-B628-6AF700E0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22</a:t>
            </a:fld>
            <a:endParaRPr lang="fr-BE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8AB0997-0EC7-4F1A-8971-5B44756E6306}"/>
              </a:ext>
            </a:extLst>
          </p:cNvPr>
          <p:cNvSpPr txBox="1">
            <a:spLocks/>
          </p:cNvSpPr>
          <p:nvPr/>
        </p:nvSpPr>
        <p:spPr>
          <a:xfrm>
            <a:off x="1487488" y="677053"/>
            <a:ext cx="8424936" cy="55817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Preliminary Test Results of COFFEE3 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BA904D-33F2-45EB-9BFF-E2A034EEB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628" y="1700808"/>
            <a:ext cx="6876764" cy="4006159"/>
          </a:xfrm>
          <a:prstGeom prst="rect">
            <a:avLst/>
          </a:prstGeom>
        </p:spPr>
      </p:pic>
      <p:sp>
        <p:nvSpPr>
          <p:cNvPr id="6" name="Espace réservé du numéro de diapositive 2">
            <a:extLst>
              <a:ext uri="{FF2B5EF4-FFF2-40B4-BE49-F238E27FC236}">
                <a16:creationId xmlns:a16="http://schemas.microsoft.com/office/drawing/2014/main" id="{7AD6D38F-80BE-43BD-89A4-756272B4DA11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3226988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81610"/>
            <a:ext cx="10972800" cy="99060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 of Full Readout Chain with Laser Test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23</a:t>
            </a:fld>
            <a:endParaRPr lang="fr-BE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2725C2-C3A2-4F94-9C37-93C791162C26}"/>
              </a:ext>
            </a:extLst>
          </p:cNvPr>
          <p:cNvSpPr txBox="1"/>
          <p:nvPr/>
        </p:nvSpPr>
        <p:spPr>
          <a:xfrm>
            <a:off x="1216344" y="5798874"/>
            <a:ext cx="10366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S</a:t>
            </a:r>
            <a:r>
              <a:rPr lang="en-US" altLang="zh-CN" sz="1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ensing diode </a:t>
            </a:r>
            <a:r>
              <a:rPr lang="en-US" altLang="zh-CN" sz="1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rPr>
              <a:t>→ </a:t>
            </a:r>
            <a:r>
              <a:rPr lang="en-US" altLang="zh-CN" sz="1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in-pixel (CSA\comparator\TDC) </a:t>
            </a:r>
            <a:r>
              <a:rPr lang="en-US" altLang="zh-CN" sz="1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rPr>
              <a:t>→</a:t>
            </a:r>
            <a:r>
              <a:rPr lang="en-US" altLang="zh-CN" sz="1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EOC </a:t>
            </a:r>
            <a:r>
              <a:rPr lang="en-US" altLang="zh-CN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rPr>
              <a:t>(</a:t>
            </a:r>
            <a:r>
              <a:rPr lang="en-US" altLang="zh-CN" sz="1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rPr>
              <a:t>digital peripheral) -&gt; data link-&gt;</a:t>
            </a:r>
            <a:r>
              <a:rPr lang="en-US" altLang="zh-CN" sz="1800" dirty="0">
                <a:gradFill>
                  <a:gsLst>
                    <a:gs pos="50000">
                      <a:schemeClr val="tx1"/>
                    </a:gs>
                    <a:gs pos="0">
                      <a:schemeClr val="tx1">
                        <a:lumMod val="25000"/>
                        <a:lumOff val="75000"/>
                      </a:schemeClr>
                    </a:gs>
                    <a:gs pos="100000">
                      <a:schemeClr val="tx1">
                        <a:lumMod val="85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DAQ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C79AD49-E4B7-4F02-8326-59A47C321692}"/>
              </a:ext>
            </a:extLst>
          </p:cNvPr>
          <p:cNvSpPr txBox="1"/>
          <p:nvPr/>
        </p:nvSpPr>
        <p:spPr>
          <a:xfrm>
            <a:off x="358032" y="1261479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2: in-pixel TDC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6F5A80D-9C0C-4B4C-BDBA-E216B981EFDE}"/>
              </a:ext>
            </a:extLst>
          </p:cNvPr>
          <p:cNvSpPr txBox="1"/>
          <p:nvPr/>
        </p:nvSpPr>
        <p:spPr>
          <a:xfrm>
            <a:off x="7153450" y="1276043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1:  in-pixel NMOS design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BC75BEA-B514-4DDF-85A9-47D03BB440DF}"/>
              </a:ext>
            </a:extLst>
          </p:cNvPr>
          <p:cNvSpPr txBox="1"/>
          <p:nvPr/>
        </p:nvSpPr>
        <p:spPr>
          <a:xfrm>
            <a:off x="2137664" y="5358697"/>
            <a:ext cx="886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full readout chain works for both of the two readout architectures.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42A4CDF-5FD8-46F5-9252-FAFC7DE7B8B0}"/>
              </a:ext>
            </a:extLst>
          </p:cNvPr>
          <p:cNvGrpSpPr/>
          <p:nvPr/>
        </p:nvGrpSpPr>
        <p:grpSpPr>
          <a:xfrm>
            <a:off x="119336" y="1720080"/>
            <a:ext cx="11953343" cy="3589440"/>
            <a:chOff x="19708" y="1720080"/>
            <a:chExt cx="12052971" cy="358944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1E719D2-44AC-471F-A01A-4E68832C4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611"/>
            <a:stretch>
              <a:fillRect/>
            </a:stretch>
          </p:blipFill>
          <p:spPr>
            <a:xfrm>
              <a:off x="7406635" y="1866130"/>
              <a:ext cx="4666044" cy="3052390"/>
            </a:xfrm>
            <a:prstGeom prst="rect">
              <a:avLst/>
            </a:prstGeom>
            <a:ln w="38100">
              <a:solidFill>
                <a:srgbClr val="0000FF"/>
              </a:solidFill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C1C30EE-C806-4DC6-925A-D346B967D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08" y="1773525"/>
              <a:ext cx="4839570" cy="3535995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94444374-6925-48ED-9A7E-FC1181C19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7"/>
            <a:stretch>
              <a:fillRect/>
            </a:stretch>
          </p:blipFill>
          <p:spPr>
            <a:xfrm>
              <a:off x="4867759" y="1720080"/>
              <a:ext cx="2482391" cy="1730226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5CFB60A-24BE-40FC-83B3-4C9563DCD639}"/>
                </a:ext>
              </a:extLst>
            </p:cNvPr>
            <p:cNvSpPr txBox="1"/>
            <p:nvPr/>
          </p:nvSpPr>
          <p:spPr>
            <a:xfrm>
              <a:off x="4950877" y="3376903"/>
              <a:ext cx="6069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DLL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F6489B7-9519-4A68-90B0-A6EFDF0EB0C6}"/>
                </a:ext>
              </a:extLst>
            </p:cNvPr>
            <p:cNvSpPr txBox="1"/>
            <p:nvPr/>
          </p:nvSpPr>
          <p:spPr>
            <a:xfrm>
              <a:off x="5511503" y="3376903"/>
              <a:ext cx="17869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LVDS driver/receiver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DE8558B-BF58-456D-9CF9-58696B717181}"/>
                </a:ext>
              </a:extLst>
            </p:cNvPr>
            <p:cNvSpPr txBox="1"/>
            <p:nvPr/>
          </p:nvSpPr>
          <p:spPr>
            <a:xfrm>
              <a:off x="5015880" y="1988840"/>
              <a:ext cx="1224136" cy="123865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E5060D8-5E3D-40CC-8FBF-95E3B28E3E93}"/>
                </a:ext>
              </a:extLst>
            </p:cNvPr>
            <p:cNvSpPr/>
            <p:nvPr/>
          </p:nvSpPr>
          <p:spPr>
            <a:xfrm>
              <a:off x="6281509" y="2241950"/>
              <a:ext cx="864096" cy="958049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6A986F13-9748-491C-A0B1-1AB4A0AAA4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0996" y="3255764"/>
              <a:ext cx="716952" cy="9935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E98D4052-090C-4E2B-93CA-E03A6996B935}"/>
                </a:ext>
              </a:extLst>
            </p:cNvPr>
            <p:cNvCxnSpPr>
              <a:cxnSpLocks/>
            </p:cNvCxnSpPr>
            <p:nvPr/>
          </p:nvCxnSpPr>
          <p:spPr>
            <a:xfrm>
              <a:off x="7145605" y="3199999"/>
              <a:ext cx="213026" cy="119877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BE760908-C5B6-4EA9-91AD-363411F88841}"/>
              </a:ext>
            </a:extLst>
          </p:cNvPr>
          <p:cNvSpPr txBox="1"/>
          <p:nvPr/>
        </p:nvSpPr>
        <p:spPr>
          <a:xfrm>
            <a:off x="5283248" y="373385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 of COFFEE3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CB7ACAEF-B6D8-409C-81AD-A60AC14374F2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1909125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81610"/>
            <a:ext cx="10972800" cy="99060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Results of Functional Modules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24</a:t>
            </a:fld>
            <a:endParaRPr lang="fr-BE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BBECD0D-D029-4D84-9F60-58BE34FE0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75" y="2210389"/>
            <a:ext cx="2652098" cy="1717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7D56C6B-3D66-4E6B-A8B2-56ACAC154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84" y="2368126"/>
            <a:ext cx="2796616" cy="133729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552819C-463C-447C-85E1-1580C017AB1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85578" y="3861048"/>
            <a:ext cx="3297516" cy="234593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4CCA157-9B9E-4C1A-8FC2-18D4E8244CE5}"/>
              </a:ext>
            </a:extLst>
          </p:cNvPr>
          <p:cNvSpPr txBox="1"/>
          <p:nvPr/>
        </p:nvSpPr>
        <p:spPr>
          <a:xfrm>
            <a:off x="4917446" y="4752774"/>
            <a:ext cx="1033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highlight>
                  <a:srgbClr val="00FF00"/>
                </a:highligh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640MHz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2" name="Group 50">
            <a:extLst>
              <a:ext uri="{FF2B5EF4-FFF2-40B4-BE49-F238E27FC236}">
                <a16:creationId xmlns:a16="http://schemas.microsoft.com/office/drawing/2014/main" id="{8C209CA9-CF37-40E9-A851-7A965F375F2B}"/>
              </a:ext>
            </a:extLst>
          </p:cNvPr>
          <p:cNvGrpSpPr/>
          <p:nvPr/>
        </p:nvGrpSpPr>
        <p:grpSpPr>
          <a:xfrm>
            <a:off x="7896200" y="3861048"/>
            <a:ext cx="3881125" cy="2273486"/>
            <a:chOff x="4422748" y="4972331"/>
            <a:chExt cx="2637061" cy="1831368"/>
          </a:xfrm>
        </p:grpSpPr>
        <p:pic>
          <p:nvPicPr>
            <p:cNvPr id="23" name="图片 10" descr="电脑萤幕画面&#10;&#10;AI 生成的内容可能不正确。">
              <a:extLst>
                <a:ext uri="{FF2B5EF4-FFF2-40B4-BE49-F238E27FC236}">
                  <a16:creationId xmlns:a16="http://schemas.microsoft.com/office/drawing/2014/main" id="{5C8B90A8-001D-4434-85A1-4CF5BB4AE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2748" y="4972331"/>
              <a:ext cx="2455427" cy="1831368"/>
            </a:xfrm>
            <a:prstGeom prst="rect">
              <a:avLst/>
            </a:prstGeom>
          </p:spPr>
        </p:pic>
        <p:sp>
          <p:nvSpPr>
            <p:cNvPr id="24" name="矩形 6">
              <a:extLst>
                <a:ext uri="{FF2B5EF4-FFF2-40B4-BE49-F238E27FC236}">
                  <a16:creationId xmlns:a16="http://schemas.microsoft.com/office/drawing/2014/main" id="{0C4349FA-CE61-4F0B-B2F4-6FF8B41260E5}"/>
                </a:ext>
              </a:extLst>
            </p:cNvPr>
            <p:cNvSpPr/>
            <p:nvPr/>
          </p:nvSpPr>
          <p:spPr>
            <a:xfrm>
              <a:off x="4842794" y="4972331"/>
              <a:ext cx="1205580" cy="281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40FF"/>
                  </a:solidFill>
                </a:rPr>
                <a:t>No delay</a:t>
              </a:r>
              <a:endParaRPr lang="zh-CN" altLang="en-US" dirty="0">
                <a:solidFill>
                  <a:srgbClr val="FF40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6">
                  <a:extLst>
                    <a:ext uri="{FF2B5EF4-FFF2-40B4-BE49-F238E27FC236}">
                      <a16:creationId xmlns:a16="http://schemas.microsoft.com/office/drawing/2014/main" id="{FF54002F-6302-4895-9DCE-85341DBB07DA}"/>
                    </a:ext>
                  </a:extLst>
                </p:cNvPr>
                <p:cNvSpPr/>
                <p:nvPr/>
              </p:nvSpPr>
              <p:spPr>
                <a:xfrm>
                  <a:off x="5542598" y="6102411"/>
                  <a:ext cx="1517211" cy="281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00B050"/>
                      </a:solidFill>
                    </a:rPr>
                    <a:t>Delay by 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B050"/>
                          </a:solidFill>
                          <a:latin typeface="Cambria Math" panose="02040503050406030204" charset="0"/>
                        </a:rPr>
                        <m:t>𝜋</m:t>
                      </m:r>
                    </m:oMath>
                  </a14:m>
                  <a:endParaRPr lang="zh-CN" altLang="en-US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矩形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2598" y="6102411"/>
                  <a:ext cx="1517211" cy="281600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5E14168F-CFE9-444F-913E-075F056046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017" r="26586" b="47636"/>
          <a:stretch>
            <a:fillRect/>
          </a:stretch>
        </p:blipFill>
        <p:spPr>
          <a:xfrm>
            <a:off x="8686266" y="2060426"/>
            <a:ext cx="2241625" cy="169893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620CA29-05E1-4D1F-B519-2810E71488EE}"/>
              </a:ext>
            </a:extLst>
          </p:cNvPr>
          <p:cNvSpPr txBox="1"/>
          <p:nvPr/>
        </p:nvSpPr>
        <p:spPr>
          <a:xfrm>
            <a:off x="7917471" y="1752478"/>
            <a:ext cx="3859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Delay line for in-pixel TDC works as expected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E479689-19C7-4ED1-AF56-CADA05B80B40}"/>
              </a:ext>
            </a:extLst>
          </p:cNvPr>
          <p:cNvSpPr txBox="1"/>
          <p:nvPr/>
        </p:nvSpPr>
        <p:spPr>
          <a:xfrm>
            <a:off x="3857904" y="1721795"/>
            <a:ext cx="3568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 driver/receiver works at 640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Mhz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support 1.28 Gbps data link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07B7FDC-506A-4F4E-98C8-2DB976DE1AE8}"/>
              </a:ext>
            </a:extLst>
          </p:cNvPr>
          <p:cNvSpPr txBox="1"/>
          <p:nvPr/>
        </p:nvSpPr>
        <p:spPr>
          <a:xfrm>
            <a:off x="263352" y="175575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PLL works ups to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640Mhz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34E8282-2505-44EC-8C86-AB4856DBE3E1}"/>
              </a:ext>
            </a:extLst>
          </p:cNvPr>
          <p:cNvSpPr txBox="1"/>
          <p:nvPr/>
        </p:nvSpPr>
        <p:spPr>
          <a:xfrm>
            <a:off x="-1106" y="1292832"/>
            <a:ext cx="1048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functional modules designed in COFFEE3 work: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891E7E2-F468-44DC-84BE-20783658E99C}"/>
              </a:ext>
            </a:extLst>
          </p:cNvPr>
          <p:cNvGrpSpPr/>
          <p:nvPr/>
        </p:nvGrpSpPr>
        <p:grpSpPr>
          <a:xfrm>
            <a:off x="49941" y="3861048"/>
            <a:ext cx="3381283" cy="2472129"/>
            <a:chOff x="49941" y="3861048"/>
            <a:chExt cx="3381283" cy="247212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5B48E80-BEA6-4D47-A640-A1C3B8CF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941" y="3861048"/>
              <a:ext cx="3381283" cy="2472129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BFB4716-D2C4-43AE-B023-D8DFBB7088E2}"/>
                </a:ext>
              </a:extLst>
            </p:cNvPr>
            <p:cNvSpPr txBox="1"/>
            <p:nvPr/>
          </p:nvSpPr>
          <p:spPr>
            <a:xfrm>
              <a:off x="674730" y="4012807"/>
              <a:ext cx="194326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Test results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CN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 results</a:t>
              </a:r>
              <a:endPara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Espace réservé du numéro de diapositive 2">
            <a:extLst>
              <a:ext uri="{FF2B5EF4-FFF2-40B4-BE49-F238E27FC236}">
                <a16:creationId xmlns:a16="http://schemas.microsoft.com/office/drawing/2014/main" id="{4CD228D7-6BF4-440E-8DF5-AD7563D6CA8B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592437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256" y="1827673"/>
            <a:ext cx="3456384" cy="25922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81610"/>
            <a:ext cx="10972800" cy="99060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Pixel Analog Front-End Test Results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25</a:t>
            </a:fld>
            <a:endParaRPr lang="fr-BE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490"/>
          <a:stretch>
            <a:fillRect/>
          </a:stretch>
        </p:blipFill>
        <p:spPr>
          <a:xfrm>
            <a:off x="138671" y="1729760"/>
            <a:ext cx="3960440" cy="278949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46783" y="4720324"/>
            <a:ext cx="5555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TOT-threshold relationship matches simulation results.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270066" y="2831857"/>
            <a:ext cx="2572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 Source Test Results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6"/>
          <a:stretch>
            <a:fillRect/>
          </a:stretch>
        </p:blipFill>
        <p:spPr>
          <a:xfrm>
            <a:off x="4131194" y="1746548"/>
            <a:ext cx="3929612" cy="278617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1D3A91D-A3A3-47B1-A6AA-FE387557A0C4}"/>
              </a:ext>
            </a:extLst>
          </p:cNvPr>
          <p:cNvSpPr txBox="1"/>
          <p:nvPr/>
        </p:nvSpPr>
        <p:spPr>
          <a:xfrm>
            <a:off x="7896200" y="4489302"/>
            <a:ext cx="4157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No significant calibration peak (1640e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5.9 keV X-ray) is observed.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84F6F80C-7F72-416A-803A-05E509F7CA39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FD649A6A-7689-4E03-A2C8-5EC0492EF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21" y="1844898"/>
            <a:ext cx="4248472" cy="23328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81610"/>
            <a:ext cx="10972800" cy="99060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Pixel Analog Front-End Test Results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26</a:t>
            </a:fld>
            <a:endParaRPr lang="fr-BE"/>
          </a:p>
        </p:txBody>
      </p:sp>
      <p:sp>
        <p:nvSpPr>
          <p:cNvPr id="17" name="文本框 17">
            <a:extLst>
              <a:ext uri="{FF2B5EF4-FFF2-40B4-BE49-F238E27FC236}">
                <a16:creationId xmlns:a16="http://schemas.microsoft.com/office/drawing/2014/main" id="{C993152D-973D-4B72-A7C4-B8A65AC3D9B0}"/>
              </a:ext>
            </a:extLst>
          </p:cNvPr>
          <p:cNvSpPr txBox="1"/>
          <p:nvPr/>
        </p:nvSpPr>
        <p:spPr>
          <a:xfrm>
            <a:off x="1913332" y="1600666"/>
            <a:ext cx="218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threshold tunning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右箭头 18">
            <a:extLst>
              <a:ext uri="{FF2B5EF4-FFF2-40B4-BE49-F238E27FC236}">
                <a16:creationId xmlns:a16="http://schemas.microsoft.com/office/drawing/2014/main" id="{E03CCE9B-873D-4932-A91F-B8CEEAF2F635}"/>
              </a:ext>
            </a:extLst>
          </p:cNvPr>
          <p:cNvSpPr/>
          <p:nvPr/>
        </p:nvSpPr>
        <p:spPr>
          <a:xfrm>
            <a:off x="5743020" y="2923545"/>
            <a:ext cx="601345" cy="35560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BB045C8-13FF-4EB1-AF33-550FB99FD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616" y="1815270"/>
            <a:ext cx="4104788" cy="225398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3551ADE-95E8-4654-AD94-A8CBF8BC9818}"/>
              </a:ext>
            </a:extLst>
          </p:cNvPr>
          <p:cNvSpPr txBox="1"/>
          <p:nvPr/>
        </p:nvSpPr>
        <p:spPr>
          <a:xfrm>
            <a:off x="119336" y="1273784"/>
            <a:ext cx="892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S-curve results of the In-pixel TDC version: Each pixel integrates a 4-bit DAC for threshold tunning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右箭头 17">
            <a:extLst>
              <a:ext uri="{FF2B5EF4-FFF2-40B4-BE49-F238E27FC236}">
                <a16:creationId xmlns:a16="http://schemas.microsoft.com/office/drawing/2014/main" id="{999C5B0F-4FEE-4516-AC80-DFB181B6CF3D}"/>
              </a:ext>
            </a:extLst>
          </p:cNvPr>
          <p:cNvSpPr/>
          <p:nvPr/>
        </p:nvSpPr>
        <p:spPr>
          <a:xfrm>
            <a:off x="5079819" y="4776712"/>
            <a:ext cx="1205313" cy="355600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685ABA4-2A3C-4A69-99AD-76C49FCF3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41" y="4409183"/>
            <a:ext cx="2706370" cy="14859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69F943F-AEB8-4AB2-B088-3C9A5FD59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032" y="4360026"/>
            <a:ext cx="2706370" cy="14859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13FB741-51B7-4592-8EE1-8795FA2CE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0402" y="4375266"/>
            <a:ext cx="2726055" cy="149733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F58006FE-FF81-429C-884F-51AC6A943257}"/>
              </a:ext>
            </a:extLst>
          </p:cNvPr>
          <p:cNvSpPr txBox="1"/>
          <p:nvPr/>
        </p:nvSpPr>
        <p:spPr>
          <a:xfrm>
            <a:off x="1766816" y="4175511"/>
            <a:ext cx="2753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Variation Noise: 34.7mV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A32D343-08B2-4FE7-A56D-083D32506A7C}"/>
              </a:ext>
            </a:extLst>
          </p:cNvPr>
          <p:cNvSpPr txBox="1"/>
          <p:nvPr/>
        </p:nvSpPr>
        <p:spPr>
          <a:xfrm>
            <a:off x="6549285" y="4059869"/>
            <a:ext cx="2753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 Variation Noise: 4.6 mV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84146F7-AD86-4D5B-B95C-577012859D21}"/>
              </a:ext>
            </a:extLst>
          </p:cNvPr>
          <p:cNvSpPr txBox="1"/>
          <p:nvPr/>
        </p:nvSpPr>
        <p:spPr>
          <a:xfrm>
            <a:off x="9469942" y="4170472"/>
            <a:ext cx="21112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Noise:5.5 mV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17">
            <a:extLst>
              <a:ext uri="{FF2B5EF4-FFF2-40B4-BE49-F238E27FC236}">
                <a16:creationId xmlns:a16="http://schemas.microsoft.com/office/drawing/2014/main" id="{A75247FD-21D3-4186-BEB0-FAE2032CDA85}"/>
              </a:ext>
            </a:extLst>
          </p:cNvPr>
          <p:cNvSpPr txBox="1"/>
          <p:nvPr/>
        </p:nvSpPr>
        <p:spPr>
          <a:xfrm>
            <a:off x="7954772" y="1578055"/>
            <a:ext cx="218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threshold tunning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C86F35E-FC2A-44F9-9D65-5AC732F70FCC}"/>
              </a:ext>
            </a:extLst>
          </p:cNvPr>
          <p:cNvSpPr txBox="1"/>
          <p:nvPr/>
        </p:nvSpPr>
        <p:spPr>
          <a:xfrm>
            <a:off x="211524" y="5969031"/>
            <a:ext cx="1166433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we take 0.1V as the calibration peak of 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Fe,  noise after tunning would be ~ 120 e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(results are just obtained, very preliminary and need further confirmation.)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Espace réservé du numéro de diapositive 2">
            <a:extLst>
              <a:ext uri="{FF2B5EF4-FFF2-40B4-BE49-F238E27FC236}">
                <a16:creationId xmlns:a16="http://schemas.microsoft.com/office/drawing/2014/main" id="{6A60ACD1-435C-49C1-9038-D9FE7EB5216F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1506693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81610"/>
            <a:ext cx="10972800" cy="99060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Response of Dual-Column Pixels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27</a:t>
            </a:fld>
            <a:endParaRPr lang="fr-BE"/>
          </a:p>
        </p:txBody>
      </p:sp>
      <p:sp>
        <p:nvSpPr>
          <p:cNvPr id="20" name="文本框 19"/>
          <p:cNvSpPr txBox="1"/>
          <p:nvPr/>
        </p:nvSpPr>
        <p:spPr>
          <a:xfrm>
            <a:off x="375320" y="4137455"/>
            <a:ext cx="4295800" cy="143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response test of pixel array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1000 laser injections per position with a 200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moving step, covering an equivalent pixel interval of ~5 pixels (180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pixel size = 36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65570" y="1269287"/>
            <a:ext cx="3544187" cy="2652671"/>
            <a:chOff x="365570" y="1269287"/>
            <a:chExt cx="3544187" cy="2652671"/>
          </a:xfrm>
        </p:grpSpPr>
        <p:grpSp>
          <p:nvGrpSpPr>
            <p:cNvPr id="19" name="组合 18"/>
            <p:cNvGrpSpPr/>
            <p:nvPr/>
          </p:nvGrpSpPr>
          <p:grpSpPr>
            <a:xfrm>
              <a:off x="365570" y="1269287"/>
              <a:ext cx="3544187" cy="2652671"/>
              <a:chOff x="365570" y="1484784"/>
              <a:chExt cx="3544187" cy="2652671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5570" y="1484784"/>
                <a:ext cx="3544187" cy="2652671"/>
              </a:xfrm>
              <a:prstGeom prst="rect">
                <a:avLst/>
              </a:prstGeom>
            </p:spPr>
          </p:pic>
          <p:sp>
            <p:nvSpPr>
              <p:cNvPr id="12" name="六边形 11"/>
              <p:cNvSpPr/>
              <p:nvPr/>
            </p:nvSpPr>
            <p:spPr>
              <a:xfrm>
                <a:off x="2063552" y="1916832"/>
                <a:ext cx="72008" cy="72008"/>
              </a:xfrm>
              <a:prstGeom prst="hexagon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六边形 21"/>
              <p:cNvSpPr/>
              <p:nvPr/>
            </p:nvSpPr>
            <p:spPr>
              <a:xfrm>
                <a:off x="2063552" y="2708920"/>
                <a:ext cx="72008" cy="72008"/>
              </a:xfrm>
              <a:prstGeom prst="hexagon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" name="直接箭头连接符 16"/>
              <p:cNvCxnSpPr/>
              <p:nvPr/>
            </p:nvCxnSpPr>
            <p:spPr>
              <a:xfrm>
                <a:off x="2135560" y="2060848"/>
                <a:ext cx="0" cy="576064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矩形 20"/>
            <p:cNvSpPr/>
            <p:nvPr/>
          </p:nvSpPr>
          <p:spPr>
            <a:xfrm>
              <a:off x="1991544" y="1628800"/>
              <a:ext cx="216024" cy="1656184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943872" y="117221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2column×48 rows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endParaRPr lang="zh-CN" altLang="en-US" dirty="0"/>
          </a:p>
        </p:txBody>
      </p:sp>
      <p:grpSp>
        <p:nvGrpSpPr>
          <p:cNvPr id="38" name="组合 37"/>
          <p:cNvGrpSpPr/>
          <p:nvPr/>
        </p:nvGrpSpPr>
        <p:grpSpPr>
          <a:xfrm>
            <a:off x="4815136" y="1628800"/>
            <a:ext cx="5385320" cy="4333470"/>
            <a:chOff x="4815136" y="1628800"/>
            <a:chExt cx="5487888" cy="453327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136" y="1728626"/>
              <a:ext cx="5487888" cy="4433446"/>
            </a:xfrm>
            <a:prstGeom prst="rect">
              <a:avLst/>
            </a:prstGeom>
          </p:spPr>
        </p:pic>
        <p:sp>
          <p:nvSpPr>
            <p:cNvPr id="35" name="六边形 34"/>
            <p:cNvSpPr/>
            <p:nvPr/>
          </p:nvSpPr>
          <p:spPr>
            <a:xfrm>
              <a:off x="5015880" y="1628800"/>
              <a:ext cx="72008" cy="72008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六边形 35"/>
            <p:cNvSpPr/>
            <p:nvPr/>
          </p:nvSpPr>
          <p:spPr>
            <a:xfrm>
              <a:off x="7608168" y="1628800"/>
              <a:ext cx="72008" cy="72008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箭头连接符 36"/>
            <p:cNvCxnSpPr/>
            <p:nvPr/>
          </p:nvCxnSpPr>
          <p:spPr>
            <a:xfrm>
              <a:off x="5231904" y="1664804"/>
              <a:ext cx="2232248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Espace réservé du numéro de diapositive 2">
            <a:extLst>
              <a:ext uri="{FF2B5EF4-FFF2-40B4-BE49-F238E27FC236}">
                <a16:creationId xmlns:a16="http://schemas.microsoft.com/office/drawing/2014/main" id="{CAF8B1E5-9CCD-45DD-8592-E1AA20FDBC67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1436EC8-3C04-4F51-B628-6AF700E0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28</a:t>
            </a:fld>
            <a:endParaRPr lang="fr-BE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8AB0997-0EC7-4F1A-8971-5B44756E6306}"/>
              </a:ext>
            </a:extLst>
          </p:cNvPr>
          <p:cNvSpPr txBox="1">
            <a:spLocks/>
          </p:cNvSpPr>
          <p:nvPr/>
        </p:nvSpPr>
        <p:spPr>
          <a:xfrm>
            <a:off x="1055440" y="5144362"/>
            <a:ext cx="10250144" cy="4861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collaboration with the Foundry, some process modifications have just been made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18186F-5E76-4107-895B-75282A04591F}"/>
              </a:ext>
            </a:extLst>
          </p:cNvPr>
          <p:cNvSpPr txBox="1"/>
          <p:nvPr/>
        </p:nvSpPr>
        <p:spPr>
          <a:xfrm>
            <a:off x="8090440" y="5793386"/>
            <a:ext cx="360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 better sensor performances</a:t>
            </a:r>
            <a:endParaRPr lang="zh-CN" alt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19CEA-573D-4A0D-AE50-D112886BC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7" y="2252269"/>
            <a:ext cx="4752528" cy="193357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DB5A841-9AAE-4B6C-88DD-E89CCB45E4F0}"/>
              </a:ext>
            </a:extLst>
          </p:cNvPr>
          <p:cNvSpPr txBox="1"/>
          <p:nvPr/>
        </p:nvSpPr>
        <p:spPr>
          <a:xfrm>
            <a:off x="4533128" y="2366772"/>
            <a:ext cx="7157712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Triple-well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cross-talk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risks between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sensor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(deep-n)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PMOS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transistors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；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Restrict the flexibility of in-pixel design;</a:t>
            </a:r>
          </a:p>
          <a:p>
            <a:pPr marL="800100" lvl="1" indent="-342900">
              <a:lnSpc>
                <a:spcPct val="150000"/>
              </a:lnSpc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Break down at ~-70V;  </a:t>
            </a:r>
          </a:p>
          <a:p>
            <a:pPr marL="800100" lvl="1" indent="-342900">
              <a:lnSpc>
                <a:spcPct val="150000"/>
              </a:lnSpc>
              <a:buFontTx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high-resistivity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wafers;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5F32033-86AF-4B88-A0D0-056D78DF9102}"/>
              </a:ext>
            </a:extLst>
          </p:cNvPr>
          <p:cNvSpPr txBox="1"/>
          <p:nvPr/>
        </p:nvSpPr>
        <p:spPr>
          <a:xfrm>
            <a:off x="646088" y="1315495"/>
            <a:ext cx="10899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However, standard </a:t>
            </a:r>
            <a:r>
              <a:rPr lang="en-US" altLang="zh-CN" sz="2000" b="1" dirty="0">
                <a:solidFill>
                  <a:srgbClr val="1C1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b="1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ommercial 55nm HV-CMOS process is by no means the ideal MAPS process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0F9870B-6F74-4A3B-92C2-BDB9666AD2C4}"/>
              </a:ext>
            </a:extLst>
          </p:cNvPr>
          <p:cNvSpPr txBox="1"/>
          <p:nvPr/>
        </p:nvSpPr>
        <p:spPr>
          <a:xfrm>
            <a:off x="263352" y="504760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preliminary test results are positive</a:t>
            </a:r>
            <a:endParaRPr lang="zh-CN" altLang="en-US" sz="24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3B7069-4086-46DF-B666-0EF7A16A3029}"/>
              </a:ext>
            </a:extLst>
          </p:cNvPr>
          <p:cNvSpPr txBox="1"/>
          <p:nvPr/>
        </p:nvSpPr>
        <p:spPr>
          <a:xfrm>
            <a:off x="8451824" y="3356992"/>
            <a:ext cx="3239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Extremely limits the SNR.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Espace réservé du numéro de diapositive 2">
            <a:extLst>
              <a:ext uri="{FF2B5EF4-FFF2-40B4-BE49-F238E27FC236}">
                <a16:creationId xmlns:a16="http://schemas.microsoft.com/office/drawing/2014/main" id="{5FF241C3-3EBB-4EFE-A1DE-8928E04BF47A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2464227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342582"/>
            <a:ext cx="10972800" cy="800418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Modifications for better Sensor Performances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526608" cy="365760"/>
          </a:xfrm>
        </p:spPr>
        <p:txBody>
          <a:bodyPr/>
          <a:lstStyle/>
          <a:p>
            <a:fld id="{CF4668DC-857F-487D-BFFA-8C0CA5037977}" type="slidenum">
              <a:rPr lang="fr-BE" smtClean="0"/>
              <a:t>29</a:t>
            </a:fld>
            <a:endParaRPr lang="fr-BE" dirty="0"/>
          </a:p>
        </p:txBody>
      </p:sp>
      <p:sp>
        <p:nvSpPr>
          <p:cNvPr id="12" name="文本框 11"/>
          <p:cNvSpPr txBox="1"/>
          <p:nvPr/>
        </p:nvSpPr>
        <p:spPr>
          <a:xfrm>
            <a:off x="191344" y="1155892"/>
            <a:ext cx="4176464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Modifications </a:t>
            </a:r>
            <a:r>
              <a:rPr lang="zh-CN" alt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endParaRPr lang="en-US" altLang="zh-CN" sz="2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CEFDA8E-39BC-4AA0-A35E-82FA66354D1E}"/>
              </a:ext>
            </a:extLst>
          </p:cNvPr>
          <p:cNvSpPr txBox="1"/>
          <p:nvPr/>
        </p:nvSpPr>
        <p:spPr>
          <a:xfrm>
            <a:off x="485487" y="3708908"/>
            <a:ext cx="5419821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Add layers: Deep-PW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&amp;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Very-deep-NW</a:t>
            </a:r>
            <a:r>
              <a:rPr lang="en-US" altLang="zh-CN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doping rules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affecting breakdown voltage;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 wafer: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l-GR" altLang="zh-CN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Ω·</a:t>
            </a:r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--&gt;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&gt;1k/2k/4k</a:t>
            </a:r>
            <a:r>
              <a:rPr lang="en-US" altLang="zh-CN" sz="1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sz="1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Ω·</a:t>
            </a:r>
            <a:r>
              <a:rPr lang="en-US" altLang="zh-CN" sz="1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B4E0DCE-80FC-4E4E-B11D-3CDF60A1AF64}"/>
              </a:ext>
            </a:extLst>
          </p:cNvPr>
          <p:cNvGrpSpPr/>
          <p:nvPr/>
        </p:nvGrpSpPr>
        <p:grpSpPr>
          <a:xfrm>
            <a:off x="816864" y="1776493"/>
            <a:ext cx="3096344" cy="1758094"/>
            <a:chOff x="816864" y="1776493"/>
            <a:chExt cx="3096344" cy="1758094"/>
          </a:xfrm>
        </p:grpSpPr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9B41277F-06C4-4BC0-9D04-3E9A7A160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864" y="1776493"/>
              <a:ext cx="3096344" cy="1758094"/>
            </a:xfrm>
            <a:prstGeom prst="rect">
              <a:avLst/>
            </a:prstGeom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B7ED721-DBF0-4976-A35B-4B10CED7E372}"/>
                </a:ext>
              </a:extLst>
            </p:cNvPr>
            <p:cNvSpPr/>
            <p:nvPr/>
          </p:nvSpPr>
          <p:spPr>
            <a:xfrm>
              <a:off x="1823584" y="2381297"/>
              <a:ext cx="1082904" cy="3346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ABDA117B-85F4-4E81-82EE-FCB56305B1BE}"/>
                </a:ext>
              </a:extLst>
            </p:cNvPr>
            <p:cNvSpPr/>
            <p:nvPr/>
          </p:nvSpPr>
          <p:spPr>
            <a:xfrm>
              <a:off x="1254246" y="2715929"/>
              <a:ext cx="2221580" cy="3346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箭头: 右 10">
            <a:extLst>
              <a:ext uri="{FF2B5EF4-FFF2-40B4-BE49-F238E27FC236}">
                <a16:creationId xmlns:a16="http://schemas.microsoft.com/office/drawing/2014/main" id="{7F1FF41E-9F21-4C5E-99BF-7908B05A0E9A}"/>
              </a:ext>
            </a:extLst>
          </p:cNvPr>
          <p:cNvSpPr/>
          <p:nvPr/>
        </p:nvSpPr>
        <p:spPr>
          <a:xfrm>
            <a:off x="4437750" y="2889060"/>
            <a:ext cx="1223290" cy="311371"/>
          </a:xfrm>
          <a:prstGeom prst="rightArrow">
            <a:avLst/>
          </a:prstGeom>
          <a:solidFill>
            <a:srgbClr val="0000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CC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31AE5B4-8BB0-4F0F-80FF-298EA7458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59" y="1316027"/>
            <a:ext cx="2754565" cy="199125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BBC8996-51BE-4D37-810B-E9E65282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0"/>
          <a:stretch/>
        </p:blipFill>
        <p:spPr>
          <a:xfrm>
            <a:off x="7046064" y="3732343"/>
            <a:ext cx="3884790" cy="1913083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C771AE4A-A15A-4A55-BDED-5FFD846BA8C0}"/>
              </a:ext>
            </a:extLst>
          </p:cNvPr>
          <p:cNvSpPr txBox="1"/>
          <p:nvPr/>
        </p:nvSpPr>
        <p:spPr>
          <a:xfrm>
            <a:off x="5722143" y="3282856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Breakdown V: 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70 --&gt;  &gt; 400V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05C8614-C518-4F3C-A669-4BABCF213A40}"/>
              </a:ext>
            </a:extLst>
          </p:cNvPr>
          <p:cNvSpPr txBox="1"/>
          <p:nvPr/>
        </p:nvSpPr>
        <p:spPr>
          <a:xfrm>
            <a:off x="8979004" y="3272888"/>
            <a:ext cx="2727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Capacitance of VDNW/p-sub: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hundreds 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fF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--&gt;  ~ tens of 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fF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83CBB6A-B337-4685-B967-0A8077CC2DF8}"/>
              </a:ext>
            </a:extLst>
          </p:cNvPr>
          <p:cNvSpPr txBox="1"/>
          <p:nvPr/>
        </p:nvSpPr>
        <p:spPr>
          <a:xfrm>
            <a:off x="8184768" y="5530475"/>
            <a:ext cx="3310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Depletion depth: ~10 </a:t>
            </a:r>
            <a:r>
              <a:rPr lang="en-US" altLang="zh-CN" sz="1400" dirty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&gt;200 </a:t>
            </a:r>
            <a:r>
              <a:rPr lang="el-GR" altLang="zh-CN" sz="1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8194260-2ADD-45BF-AD03-FD6A1DBB4D98}"/>
              </a:ext>
            </a:extLst>
          </p:cNvPr>
          <p:cNvSpPr txBox="1"/>
          <p:nvPr/>
        </p:nvSpPr>
        <p:spPr>
          <a:xfrm>
            <a:off x="2369029" y="5841569"/>
            <a:ext cx="5503008" cy="36933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Huge S/N gain :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increase &gt;10 times, while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diode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reduce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6DCE8DD4-D02B-47F9-8D56-46587EF5C59F}"/>
              </a:ext>
            </a:extLst>
          </p:cNvPr>
          <p:cNvGrpSpPr/>
          <p:nvPr/>
        </p:nvGrpSpPr>
        <p:grpSpPr>
          <a:xfrm>
            <a:off x="5940492" y="1282386"/>
            <a:ext cx="2832430" cy="2036333"/>
            <a:chOff x="5940492" y="1282386"/>
            <a:chExt cx="2832430" cy="203633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6C4B53C-61B8-4F16-AD8D-D4B154005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492" y="1282386"/>
              <a:ext cx="2832430" cy="2036333"/>
            </a:xfrm>
            <a:prstGeom prst="rect">
              <a:avLst/>
            </a:prstGeom>
          </p:spPr>
        </p:pic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DA99115-00F5-46EB-9087-D5011A33EDE6}"/>
                </a:ext>
              </a:extLst>
            </p:cNvPr>
            <p:cNvSpPr/>
            <p:nvPr/>
          </p:nvSpPr>
          <p:spPr>
            <a:xfrm>
              <a:off x="6384032" y="2132856"/>
              <a:ext cx="1656184" cy="3385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71F3A5C2-5E5D-437E-B2A8-1E843210911B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Performance Metrics for Both Applications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</a:t>
            </a:fld>
            <a:endParaRPr lang="fr-BE" dirty="0"/>
          </a:p>
        </p:txBody>
      </p:sp>
      <p:sp>
        <p:nvSpPr>
          <p:cNvPr id="28" name="Espace réservé du numéro de diapositive 2">
            <a:extLst>
              <a:ext uri="{FF2B5EF4-FFF2-40B4-BE49-F238E27FC236}">
                <a16:creationId xmlns:a16="http://schemas.microsoft.com/office/drawing/2014/main" id="{8D26A5BC-F32E-4A11-9282-B8419598E9C5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786AC8-48CE-4824-9DF6-F18F2F045CBD}"/>
              </a:ext>
            </a:extLst>
          </p:cNvPr>
          <p:cNvSpPr txBox="1"/>
          <p:nvPr/>
        </p:nvSpPr>
        <p:spPr>
          <a:xfrm>
            <a:off x="4295800" y="1599235"/>
            <a:ext cx="763284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resolution: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3 </a:t>
            </a:r>
            <a:r>
              <a:rPr lang="zh-CN" altLang="en-US" b="1" dirty="0">
                <a:solidFill>
                  <a:srgbClr val="0000CC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ns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precise 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tagging of bunch crossing (~23 ns for CEPC, 25ns for </a:t>
            </a:r>
            <a:r>
              <a:rPr lang="en-US" altLang="zh-CN" dirty="0" err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LHCb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);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Spatial resolution: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resolution: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~8 </a:t>
            </a:r>
            <a:r>
              <a:rPr lang="en-US" altLang="zh-C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R‑φ (bending) direction for CEPC, with less stringent requirements for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dissipation: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200 </a:t>
            </a:r>
            <a:r>
              <a:rPr lang="en-US" altLang="zh-C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hit rate: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~100 MHz/cm</a:t>
            </a:r>
            <a:r>
              <a:rPr lang="en-US" altLang="zh-CN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tolerance: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</a:t>
            </a:r>
            <a:r>
              <a:rPr lang="en-US" altLang="zh-C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4×10</a:t>
            </a:r>
            <a:r>
              <a:rPr lang="en-US" altLang="zh-CN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en-US" altLang="zh-CN" b="1" baseline="30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thickness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200 </a:t>
            </a:r>
            <a:r>
              <a:rPr lang="el-GR" altLang="zh-CN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m;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7845340-D409-49F9-A301-94F343EB3F61}"/>
              </a:ext>
            </a:extLst>
          </p:cNvPr>
          <p:cNvGrpSpPr/>
          <p:nvPr/>
        </p:nvGrpSpPr>
        <p:grpSpPr>
          <a:xfrm>
            <a:off x="724938" y="1216673"/>
            <a:ext cx="2850782" cy="1924295"/>
            <a:chOff x="479376" y="1277201"/>
            <a:chExt cx="3549878" cy="265585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475C65B-58C0-4094-9654-AC5FA195C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209"/>
            <a:stretch/>
          </p:blipFill>
          <p:spPr>
            <a:xfrm>
              <a:off x="479376" y="1277201"/>
              <a:ext cx="3549878" cy="2583848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A3DBC35-F6B1-4DC6-8BFB-35BC1A0442C4}"/>
                </a:ext>
              </a:extLst>
            </p:cNvPr>
            <p:cNvSpPr/>
            <p:nvPr/>
          </p:nvSpPr>
          <p:spPr>
            <a:xfrm>
              <a:off x="1991544" y="3429000"/>
              <a:ext cx="50405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C2FDD90-DB67-4F3B-B512-1360D953D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2" y="3556621"/>
            <a:ext cx="2619255" cy="232889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6C8B931-BF5D-487A-837D-B9D987FE5E5E}"/>
              </a:ext>
            </a:extLst>
          </p:cNvPr>
          <p:cNvSpPr txBox="1"/>
          <p:nvPr/>
        </p:nvSpPr>
        <p:spPr>
          <a:xfrm>
            <a:off x="119336" y="3168896"/>
            <a:ext cx="4392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CEPC ITK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barrels layers + 4 pairs of endcap disks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9979789-39F5-4798-95B4-652E0983A657}"/>
              </a:ext>
            </a:extLst>
          </p:cNvPr>
          <p:cNvSpPr txBox="1"/>
          <p:nvPr/>
        </p:nvSpPr>
        <p:spPr>
          <a:xfrm>
            <a:off x="389035" y="5947946"/>
            <a:ext cx="3546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layers of endcap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8149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342582"/>
            <a:ext cx="10972800" cy="800418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Design based on Modified Process: </a:t>
            </a:r>
            <a:r>
              <a:rPr lang="en-US" altLang="zh-CN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1.0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16864" y="6356350"/>
            <a:ext cx="526608" cy="365760"/>
          </a:xfrm>
        </p:spPr>
        <p:txBody>
          <a:bodyPr/>
          <a:lstStyle/>
          <a:p>
            <a:fld id="{CF4668DC-857F-487D-BFFA-8C0CA5037977}" type="slidenum">
              <a:rPr lang="fr-BE" smtClean="0"/>
              <a:t>30</a:t>
            </a:fld>
            <a:endParaRPr lang="fr-BE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AC59A8A-B21A-4BE1-A3C1-DD3EC1596C21}"/>
              </a:ext>
            </a:extLst>
          </p:cNvPr>
          <p:cNvSpPr txBox="1"/>
          <p:nvPr/>
        </p:nvSpPr>
        <p:spPr>
          <a:xfrm>
            <a:off x="9363824" y="1143000"/>
            <a:ext cx="2799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aseline="30000" dirty="0">
                <a:solidFill>
                  <a:srgbClr val="C00000"/>
                </a:solidFill>
                <a:sym typeface="Wingdings" pitchFamily="2" charset="2"/>
              </a:rPr>
              <a:t>*</a:t>
            </a:r>
            <a:r>
              <a:rPr lang="en-US" altLang="zh-CN" dirty="0" err="1">
                <a:solidFill>
                  <a:srgbClr val="C00000"/>
                </a:solidFill>
                <a:sym typeface="Wingdings" pitchFamily="2" charset="2"/>
              </a:rPr>
              <a:t>CHiR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(</a:t>
            </a:r>
            <a:r>
              <a:rPr lang="en-US" altLang="zh-CN" dirty="0">
                <a:solidFill>
                  <a:srgbClr val="C00000"/>
                </a:solidFill>
                <a:sym typeface="Wingdings" pitchFamily="2" charset="2"/>
              </a:rPr>
              <a:t>C</a:t>
            </a:r>
            <a:r>
              <a:rPr lang="en-US" altLang="zh-CN" dirty="0">
                <a:sym typeface="Wingdings" pitchFamily="2" charset="2"/>
              </a:rPr>
              <a:t>OFFEE-</a:t>
            </a:r>
            <a:r>
              <a:rPr lang="en-US" altLang="zh-CN" dirty="0" err="1">
                <a:solidFill>
                  <a:srgbClr val="C00000"/>
                </a:solidFill>
                <a:sym typeface="Wingdings" pitchFamily="2" charset="2"/>
              </a:rPr>
              <a:t>HiR</a:t>
            </a:r>
            <a:r>
              <a:rPr lang="en-US" altLang="zh-CN" dirty="0" err="1">
                <a:sym typeface="Wingdings" pitchFamily="2" charset="2"/>
              </a:rPr>
              <a:t>es</a:t>
            </a:r>
            <a:r>
              <a:rPr lang="en-US" altLang="zh-CN" dirty="0">
                <a:sym typeface="Wingdings" pitchFamily="2" charset="2"/>
              </a:rPr>
              <a:t>)</a:t>
            </a:r>
            <a:r>
              <a:rPr lang="zh-CN" altLang="en-US" dirty="0">
                <a:sym typeface="Wingdings" pitchFamily="2" charset="2"/>
              </a:rPr>
              <a:t> </a:t>
            </a:r>
            <a:endParaRPr lang="zh-CN" alt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529A015-F268-435E-BC4E-460FFFC10B5C}"/>
              </a:ext>
            </a:extLst>
          </p:cNvPr>
          <p:cNvSpPr txBox="1">
            <a:spLocks/>
          </p:cNvSpPr>
          <p:nvPr/>
        </p:nvSpPr>
        <p:spPr>
          <a:xfrm>
            <a:off x="596451" y="2137037"/>
            <a:ext cx="7540557" cy="31754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Guard rings &amp; Passive sensor design validation: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arrays of  3x4 passive pixels with diff guard ring designs, each can be diced into individual 1x1 mm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chip; 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In-pixel FE and Active pixel matrix design validation: 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variations of in-pixel FE designs &amp; 12 variations of pixel sizes;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256 × 64 pixel matrix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ixel size 38 </a:t>
            </a:r>
            <a:r>
              <a:rPr lang="el-GR" altLang="zh-CN" sz="1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x 150 </a:t>
            </a:r>
            <a:r>
              <a:rPr lang="el-GR" altLang="zh-CN" sz="1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digital periphery; 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Analogue IP &amp; Digital modules and transistors validations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necessary analog IPs: PLL, DAC, LVDS, SLDO …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alternative small pixel arrays and SLDO versions</a:t>
            </a:r>
          </a:p>
          <a:p>
            <a:pPr lvl="1"/>
            <a:r>
              <a:rPr 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(F)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digital modules and transistors for TID and SEE studies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77B1B89-013D-44FD-A21D-E6CA0AEBEEA7}"/>
              </a:ext>
            </a:extLst>
          </p:cNvPr>
          <p:cNvSpPr txBox="1"/>
          <p:nvPr/>
        </p:nvSpPr>
        <p:spPr>
          <a:xfrm>
            <a:off x="2760644" y="5780092"/>
            <a:ext cx="4934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Answers to many key questions can be expected!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47">
            <a:extLst>
              <a:ext uri="{FF2B5EF4-FFF2-40B4-BE49-F238E27FC236}">
                <a16:creationId xmlns:a16="http://schemas.microsoft.com/office/drawing/2014/main" id="{A55F8D5F-25B8-401A-9EB3-7FF3505C9353}"/>
              </a:ext>
            </a:extLst>
          </p:cNvPr>
          <p:cNvGrpSpPr/>
          <p:nvPr/>
        </p:nvGrpSpPr>
        <p:grpSpPr>
          <a:xfrm>
            <a:off x="7955940" y="1545106"/>
            <a:ext cx="3556956" cy="4524144"/>
            <a:chOff x="7727345" y="566626"/>
            <a:chExt cx="4003493" cy="5996585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04C3B594-3A15-4009-AADF-6362BB404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3778" y="873731"/>
              <a:ext cx="2636527" cy="5233658"/>
            </a:xfrm>
            <a:prstGeom prst="rect">
              <a:avLst/>
            </a:prstGeom>
          </p:spPr>
        </p:pic>
        <p:cxnSp>
          <p:nvCxnSpPr>
            <p:cNvPr id="34" name="Straight Arrow Connector 5">
              <a:extLst>
                <a:ext uri="{FF2B5EF4-FFF2-40B4-BE49-F238E27FC236}">
                  <a16:creationId xmlns:a16="http://schemas.microsoft.com/office/drawing/2014/main" id="{E1910139-0FFF-4F84-9A93-9D0A2C573A18}"/>
                </a:ext>
              </a:extLst>
            </p:cNvPr>
            <p:cNvCxnSpPr/>
            <p:nvPr/>
          </p:nvCxnSpPr>
          <p:spPr>
            <a:xfrm>
              <a:off x="8743777" y="724355"/>
              <a:ext cx="263652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6">
              <a:extLst>
                <a:ext uri="{FF2B5EF4-FFF2-40B4-BE49-F238E27FC236}">
                  <a16:creationId xmlns:a16="http://schemas.microsoft.com/office/drawing/2014/main" id="{DC77BAF5-C84F-46FE-A69E-B1E3B34B235F}"/>
                </a:ext>
              </a:extLst>
            </p:cNvPr>
            <p:cNvSpPr txBox="1"/>
            <p:nvPr/>
          </p:nvSpPr>
          <p:spPr>
            <a:xfrm>
              <a:off x="9729078" y="566626"/>
              <a:ext cx="857904" cy="3573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11 mm</a:t>
              </a:r>
            </a:p>
          </p:txBody>
        </p:sp>
        <p:cxnSp>
          <p:nvCxnSpPr>
            <p:cNvPr id="36" name="Straight Arrow Connector 7">
              <a:extLst>
                <a:ext uri="{FF2B5EF4-FFF2-40B4-BE49-F238E27FC236}">
                  <a16:creationId xmlns:a16="http://schemas.microsoft.com/office/drawing/2014/main" id="{45B4C6A9-6276-4D21-BFC7-BBF9F4E1CC4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774" y="873731"/>
              <a:ext cx="0" cy="523365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10">
              <a:extLst>
                <a:ext uri="{FF2B5EF4-FFF2-40B4-BE49-F238E27FC236}">
                  <a16:creationId xmlns:a16="http://schemas.microsoft.com/office/drawing/2014/main" id="{5EE3230F-6A60-4A5C-8A18-6686FAF2ACA2}"/>
                </a:ext>
              </a:extLst>
            </p:cNvPr>
            <p:cNvSpPr txBox="1"/>
            <p:nvPr/>
          </p:nvSpPr>
          <p:spPr>
            <a:xfrm rot="5400000">
              <a:off x="11084021" y="3396284"/>
              <a:ext cx="101663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~22 mm</a:t>
              </a:r>
            </a:p>
          </p:txBody>
        </p:sp>
        <p:sp>
          <p:nvSpPr>
            <p:cNvPr id="38" name="Rectangle 11">
              <a:extLst>
                <a:ext uri="{FF2B5EF4-FFF2-40B4-BE49-F238E27FC236}">
                  <a16:creationId xmlns:a16="http://schemas.microsoft.com/office/drawing/2014/main" id="{F5380CE2-C5B3-4794-8C70-F7243ED3B37B}"/>
                </a:ext>
              </a:extLst>
            </p:cNvPr>
            <p:cNvSpPr/>
            <p:nvPr/>
          </p:nvSpPr>
          <p:spPr>
            <a:xfrm>
              <a:off x="8743777" y="873731"/>
              <a:ext cx="2636527" cy="56744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Rectangle 12">
              <a:extLst>
                <a:ext uri="{FF2B5EF4-FFF2-40B4-BE49-F238E27FC236}">
                  <a16:creationId xmlns:a16="http://schemas.microsoft.com/office/drawing/2014/main" id="{9BCD2B0D-32ED-4566-9C27-DFDEDF3B1EAA}"/>
                </a:ext>
              </a:extLst>
            </p:cNvPr>
            <p:cNvSpPr/>
            <p:nvPr/>
          </p:nvSpPr>
          <p:spPr>
            <a:xfrm>
              <a:off x="8743777" y="1451910"/>
              <a:ext cx="2636527" cy="908055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Rectangle 13">
              <a:extLst>
                <a:ext uri="{FF2B5EF4-FFF2-40B4-BE49-F238E27FC236}">
                  <a16:creationId xmlns:a16="http://schemas.microsoft.com/office/drawing/2014/main" id="{F283F803-B046-4C95-9033-F45EAE89120B}"/>
                </a:ext>
              </a:extLst>
            </p:cNvPr>
            <p:cNvSpPr/>
            <p:nvPr/>
          </p:nvSpPr>
          <p:spPr>
            <a:xfrm>
              <a:off x="8743777" y="2347705"/>
              <a:ext cx="2636527" cy="3029364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Rectangle 14">
              <a:extLst>
                <a:ext uri="{FF2B5EF4-FFF2-40B4-BE49-F238E27FC236}">
                  <a16:creationId xmlns:a16="http://schemas.microsoft.com/office/drawing/2014/main" id="{8EFD0234-30A3-475F-82E4-18C37A985999}"/>
                </a:ext>
              </a:extLst>
            </p:cNvPr>
            <p:cNvSpPr/>
            <p:nvPr/>
          </p:nvSpPr>
          <p:spPr>
            <a:xfrm>
              <a:off x="8743777" y="5400396"/>
              <a:ext cx="489676" cy="70699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Rectangle 15">
              <a:extLst>
                <a:ext uri="{FF2B5EF4-FFF2-40B4-BE49-F238E27FC236}">
                  <a16:creationId xmlns:a16="http://schemas.microsoft.com/office/drawing/2014/main" id="{C0A5807B-09D2-4D8F-AB91-288186851427}"/>
                </a:ext>
              </a:extLst>
            </p:cNvPr>
            <p:cNvSpPr/>
            <p:nvPr/>
          </p:nvSpPr>
          <p:spPr>
            <a:xfrm>
              <a:off x="9239402" y="5400396"/>
              <a:ext cx="748384" cy="70699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8B29EDF3-5CB9-4AA8-A6C1-68973525C240}"/>
                </a:ext>
              </a:extLst>
            </p:cNvPr>
            <p:cNvSpPr/>
            <p:nvPr/>
          </p:nvSpPr>
          <p:spPr>
            <a:xfrm>
              <a:off x="9991376" y="5400395"/>
              <a:ext cx="1388927" cy="70699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44" name="Straight Arrow Connector 17">
              <a:extLst>
                <a:ext uri="{FF2B5EF4-FFF2-40B4-BE49-F238E27FC236}">
                  <a16:creationId xmlns:a16="http://schemas.microsoft.com/office/drawing/2014/main" id="{013E95F3-6623-4BD2-94BC-1A146EE15392}"/>
                </a:ext>
              </a:extLst>
            </p:cNvPr>
            <p:cNvCxnSpPr>
              <a:cxnSpLocks/>
            </p:cNvCxnSpPr>
            <p:nvPr/>
          </p:nvCxnSpPr>
          <p:spPr>
            <a:xfrm>
              <a:off x="8743776" y="6224008"/>
              <a:ext cx="48967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19">
              <a:extLst>
                <a:ext uri="{FF2B5EF4-FFF2-40B4-BE49-F238E27FC236}">
                  <a16:creationId xmlns:a16="http://schemas.microsoft.com/office/drawing/2014/main" id="{EB1ACE12-94DB-4F27-9607-DD77CA7AC16B}"/>
                </a:ext>
              </a:extLst>
            </p:cNvPr>
            <p:cNvCxnSpPr>
              <a:cxnSpLocks/>
            </p:cNvCxnSpPr>
            <p:nvPr/>
          </p:nvCxnSpPr>
          <p:spPr>
            <a:xfrm>
              <a:off x="9239402" y="6224008"/>
              <a:ext cx="74838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21">
              <a:extLst>
                <a:ext uri="{FF2B5EF4-FFF2-40B4-BE49-F238E27FC236}">
                  <a16:creationId xmlns:a16="http://schemas.microsoft.com/office/drawing/2014/main" id="{276E4E8F-840D-43C4-A51A-320D05238B7B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809" y="6224008"/>
              <a:ext cx="135949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23">
              <a:extLst>
                <a:ext uri="{FF2B5EF4-FFF2-40B4-BE49-F238E27FC236}">
                  <a16:creationId xmlns:a16="http://schemas.microsoft.com/office/drawing/2014/main" id="{A5A8B522-3EA0-4544-9289-7CF6C527A488}"/>
                </a:ext>
              </a:extLst>
            </p:cNvPr>
            <p:cNvCxnSpPr>
              <a:cxnSpLocks/>
            </p:cNvCxnSpPr>
            <p:nvPr/>
          </p:nvCxnSpPr>
          <p:spPr>
            <a:xfrm>
              <a:off x="8607288" y="873731"/>
              <a:ext cx="0" cy="57817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26">
              <a:extLst>
                <a:ext uri="{FF2B5EF4-FFF2-40B4-BE49-F238E27FC236}">
                  <a16:creationId xmlns:a16="http://schemas.microsoft.com/office/drawing/2014/main" id="{50F3FA71-98BF-4CFE-B104-620614DEECCF}"/>
                </a:ext>
              </a:extLst>
            </p:cNvPr>
            <p:cNvCxnSpPr>
              <a:cxnSpLocks/>
            </p:cNvCxnSpPr>
            <p:nvPr/>
          </p:nvCxnSpPr>
          <p:spPr>
            <a:xfrm>
              <a:off x="8607288" y="1451910"/>
              <a:ext cx="0" cy="90805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28">
              <a:extLst>
                <a:ext uri="{FF2B5EF4-FFF2-40B4-BE49-F238E27FC236}">
                  <a16:creationId xmlns:a16="http://schemas.microsoft.com/office/drawing/2014/main" id="{829D51E0-0D8C-4A42-AB3D-BAA4C91E54D8}"/>
                </a:ext>
              </a:extLst>
            </p:cNvPr>
            <p:cNvCxnSpPr>
              <a:cxnSpLocks/>
            </p:cNvCxnSpPr>
            <p:nvPr/>
          </p:nvCxnSpPr>
          <p:spPr>
            <a:xfrm>
              <a:off x="8607288" y="2347705"/>
              <a:ext cx="0" cy="305269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30">
              <a:extLst>
                <a:ext uri="{FF2B5EF4-FFF2-40B4-BE49-F238E27FC236}">
                  <a16:creationId xmlns:a16="http://schemas.microsoft.com/office/drawing/2014/main" id="{A0C63CBE-08B7-47AF-BAD5-D880CF91164A}"/>
                </a:ext>
              </a:extLst>
            </p:cNvPr>
            <p:cNvCxnSpPr>
              <a:cxnSpLocks/>
            </p:cNvCxnSpPr>
            <p:nvPr/>
          </p:nvCxnSpPr>
          <p:spPr>
            <a:xfrm>
              <a:off x="8607288" y="5400395"/>
              <a:ext cx="0" cy="70699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CCE206BD-C03D-41F3-863F-1C96A122767B}"/>
                </a:ext>
              </a:extLst>
            </p:cNvPr>
            <p:cNvSpPr txBox="1"/>
            <p:nvPr/>
          </p:nvSpPr>
          <p:spPr>
            <a:xfrm>
              <a:off x="8635775" y="6286212"/>
              <a:ext cx="6659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2 mm</a:t>
              </a:r>
            </a:p>
          </p:txBody>
        </p:sp>
        <p:sp>
          <p:nvSpPr>
            <p:cNvPr id="52" name="TextBox 34">
              <a:extLst>
                <a:ext uri="{FF2B5EF4-FFF2-40B4-BE49-F238E27FC236}">
                  <a16:creationId xmlns:a16="http://schemas.microsoft.com/office/drawing/2014/main" id="{5E80AD47-4A5A-42BB-B759-FC75B31E3A3D}"/>
                </a:ext>
              </a:extLst>
            </p:cNvPr>
            <p:cNvSpPr txBox="1"/>
            <p:nvPr/>
          </p:nvSpPr>
          <p:spPr>
            <a:xfrm>
              <a:off x="9280633" y="6276700"/>
              <a:ext cx="6659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3 mm</a:t>
              </a:r>
            </a:p>
          </p:txBody>
        </p:sp>
        <p:sp>
          <p:nvSpPr>
            <p:cNvPr id="53" name="TextBox 35">
              <a:extLst>
                <a:ext uri="{FF2B5EF4-FFF2-40B4-BE49-F238E27FC236}">
                  <a16:creationId xmlns:a16="http://schemas.microsoft.com/office/drawing/2014/main" id="{FF7FAADC-E107-4F1C-BB21-579BD938CAE7}"/>
                </a:ext>
              </a:extLst>
            </p:cNvPr>
            <p:cNvSpPr txBox="1"/>
            <p:nvPr/>
          </p:nvSpPr>
          <p:spPr>
            <a:xfrm>
              <a:off x="10296940" y="6286212"/>
              <a:ext cx="7639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5.5 mm</a:t>
              </a:r>
            </a:p>
          </p:txBody>
        </p:sp>
        <p:sp>
          <p:nvSpPr>
            <p:cNvPr id="54" name="TextBox 36">
              <a:extLst>
                <a:ext uri="{FF2B5EF4-FFF2-40B4-BE49-F238E27FC236}">
                  <a16:creationId xmlns:a16="http://schemas.microsoft.com/office/drawing/2014/main" id="{C8C4C1A2-5B9E-41C9-ADD7-9F24DDE55847}"/>
                </a:ext>
              </a:extLst>
            </p:cNvPr>
            <p:cNvSpPr txBox="1"/>
            <p:nvPr/>
          </p:nvSpPr>
          <p:spPr>
            <a:xfrm>
              <a:off x="7901583" y="1018952"/>
              <a:ext cx="6659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~2 mm</a:t>
              </a:r>
            </a:p>
          </p:txBody>
        </p:sp>
        <p:sp>
          <p:nvSpPr>
            <p:cNvPr id="55" name="TextBox 37">
              <a:extLst>
                <a:ext uri="{FF2B5EF4-FFF2-40B4-BE49-F238E27FC236}">
                  <a16:creationId xmlns:a16="http://schemas.microsoft.com/office/drawing/2014/main" id="{014D9339-D9F4-46AB-ACE4-826B2F5591F4}"/>
                </a:ext>
              </a:extLst>
            </p:cNvPr>
            <p:cNvSpPr txBox="1"/>
            <p:nvPr/>
          </p:nvSpPr>
          <p:spPr>
            <a:xfrm>
              <a:off x="7901583" y="1695886"/>
              <a:ext cx="66592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4 mm</a:t>
              </a:r>
            </a:p>
          </p:txBody>
        </p:sp>
        <p:sp>
          <p:nvSpPr>
            <p:cNvPr id="56" name="TextBox 38">
              <a:extLst>
                <a:ext uri="{FF2B5EF4-FFF2-40B4-BE49-F238E27FC236}">
                  <a16:creationId xmlns:a16="http://schemas.microsoft.com/office/drawing/2014/main" id="{A50EA9CE-7ED2-47F7-B7C6-5192A125F178}"/>
                </a:ext>
              </a:extLst>
            </p:cNvPr>
            <p:cNvSpPr txBox="1"/>
            <p:nvPr/>
          </p:nvSpPr>
          <p:spPr>
            <a:xfrm>
              <a:off x="7727345" y="3846399"/>
              <a:ext cx="84317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12.7 mm</a:t>
              </a:r>
            </a:p>
          </p:txBody>
        </p:sp>
        <p:sp>
          <p:nvSpPr>
            <p:cNvPr id="57" name="TextBox 39">
              <a:extLst>
                <a:ext uri="{FF2B5EF4-FFF2-40B4-BE49-F238E27FC236}">
                  <a16:creationId xmlns:a16="http://schemas.microsoft.com/office/drawing/2014/main" id="{827ECD7F-53E4-4C3C-8687-928E6FFFEDF2}"/>
                </a:ext>
              </a:extLst>
            </p:cNvPr>
            <p:cNvSpPr txBox="1"/>
            <p:nvPr/>
          </p:nvSpPr>
          <p:spPr>
            <a:xfrm>
              <a:off x="7919477" y="5615392"/>
              <a:ext cx="67624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3 mm</a:t>
              </a:r>
            </a:p>
          </p:txBody>
        </p:sp>
        <p:sp>
          <p:nvSpPr>
            <p:cNvPr id="58" name="TextBox 41">
              <a:extLst>
                <a:ext uri="{FF2B5EF4-FFF2-40B4-BE49-F238E27FC236}">
                  <a16:creationId xmlns:a16="http://schemas.microsoft.com/office/drawing/2014/main" id="{86FFEF46-415D-4B11-ADCB-0C6E206CB26F}"/>
                </a:ext>
              </a:extLst>
            </p:cNvPr>
            <p:cNvSpPr txBox="1"/>
            <p:nvPr/>
          </p:nvSpPr>
          <p:spPr>
            <a:xfrm>
              <a:off x="9768835" y="919562"/>
              <a:ext cx="56786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FFC000"/>
                  </a:solidFill>
                </a:rPr>
                <a:t>A</a:t>
              </a:r>
            </a:p>
          </p:txBody>
        </p:sp>
        <p:sp>
          <p:nvSpPr>
            <p:cNvPr id="59" name="TextBox 42">
              <a:extLst>
                <a:ext uri="{FF2B5EF4-FFF2-40B4-BE49-F238E27FC236}">
                  <a16:creationId xmlns:a16="http://schemas.microsoft.com/office/drawing/2014/main" id="{94C9618A-0FA5-42B4-A0C3-01BC3367CA33}"/>
                </a:ext>
              </a:extLst>
            </p:cNvPr>
            <p:cNvSpPr txBox="1"/>
            <p:nvPr/>
          </p:nvSpPr>
          <p:spPr>
            <a:xfrm>
              <a:off x="9778109" y="1707217"/>
              <a:ext cx="56786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FFC000"/>
                  </a:solidFill>
                </a:rPr>
                <a:t>B</a:t>
              </a:r>
            </a:p>
          </p:txBody>
        </p:sp>
        <p:sp>
          <p:nvSpPr>
            <p:cNvPr id="60" name="TextBox 43">
              <a:extLst>
                <a:ext uri="{FF2B5EF4-FFF2-40B4-BE49-F238E27FC236}">
                  <a16:creationId xmlns:a16="http://schemas.microsoft.com/office/drawing/2014/main" id="{7598E578-12E0-4D2B-B845-51E88634E81A}"/>
                </a:ext>
              </a:extLst>
            </p:cNvPr>
            <p:cNvSpPr txBox="1"/>
            <p:nvPr/>
          </p:nvSpPr>
          <p:spPr>
            <a:xfrm>
              <a:off x="9807927" y="3400722"/>
              <a:ext cx="56786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FFC000"/>
                  </a:solidFill>
                </a:rPr>
                <a:t>C</a:t>
              </a:r>
            </a:p>
          </p:txBody>
        </p:sp>
        <p:sp>
          <p:nvSpPr>
            <p:cNvPr id="61" name="TextBox 44">
              <a:extLst>
                <a:ext uri="{FF2B5EF4-FFF2-40B4-BE49-F238E27FC236}">
                  <a16:creationId xmlns:a16="http://schemas.microsoft.com/office/drawing/2014/main" id="{418DA32D-36D8-431D-A6A3-987A81A61BFA}"/>
                </a:ext>
              </a:extLst>
            </p:cNvPr>
            <p:cNvSpPr txBox="1"/>
            <p:nvPr/>
          </p:nvSpPr>
          <p:spPr>
            <a:xfrm>
              <a:off x="8724122" y="5507190"/>
              <a:ext cx="56786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FFC000"/>
                  </a:solidFill>
                </a:rPr>
                <a:t>D</a:t>
              </a:r>
            </a:p>
          </p:txBody>
        </p:sp>
        <p:sp>
          <p:nvSpPr>
            <p:cNvPr id="62" name="TextBox 45">
              <a:extLst>
                <a:ext uri="{FF2B5EF4-FFF2-40B4-BE49-F238E27FC236}">
                  <a16:creationId xmlns:a16="http://schemas.microsoft.com/office/drawing/2014/main" id="{B5BA7ACD-EB3F-4486-B47C-FFBA88AA4A82}"/>
                </a:ext>
              </a:extLst>
            </p:cNvPr>
            <p:cNvSpPr txBox="1"/>
            <p:nvPr/>
          </p:nvSpPr>
          <p:spPr>
            <a:xfrm>
              <a:off x="9349981" y="5522604"/>
              <a:ext cx="56786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FFC000"/>
                  </a:solidFill>
                </a:rPr>
                <a:t>E</a:t>
              </a:r>
            </a:p>
          </p:txBody>
        </p:sp>
        <p:sp>
          <p:nvSpPr>
            <p:cNvPr id="63" name="TextBox 46">
              <a:extLst>
                <a:ext uri="{FF2B5EF4-FFF2-40B4-BE49-F238E27FC236}">
                  <a16:creationId xmlns:a16="http://schemas.microsoft.com/office/drawing/2014/main" id="{28E9A5E1-7D50-4BAC-9F38-D2F79C77EDF1}"/>
                </a:ext>
              </a:extLst>
            </p:cNvPr>
            <p:cNvSpPr txBox="1"/>
            <p:nvPr/>
          </p:nvSpPr>
          <p:spPr>
            <a:xfrm>
              <a:off x="10433039" y="5538018"/>
              <a:ext cx="567861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FFC000"/>
                  </a:solidFill>
                </a:rPr>
                <a:t>F</a:t>
              </a:r>
            </a:p>
          </p:txBody>
        </p: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2682F632-502B-41BF-8393-EA1CEBE9183E}"/>
              </a:ext>
            </a:extLst>
          </p:cNvPr>
          <p:cNvSpPr txBox="1"/>
          <p:nvPr/>
        </p:nvSpPr>
        <p:spPr>
          <a:xfrm>
            <a:off x="476623" y="1343836"/>
            <a:ext cx="79321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20 times the layout size of COFFEE3, can be diced into a number of chips serving various goals: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188F9C5-355F-487B-AD54-45D8AAA744FF}"/>
              </a:ext>
            </a:extLst>
          </p:cNvPr>
          <p:cNvSpPr txBox="1"/>
          <p:nvPr/>
        </p:nvSpPr>
        <p:spPr>
          <a:xfrm>
            <a:off x="8137008" y="6069250"/>
            <a:ext cx="4054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Layout of CHiR1.0, submitted Jan.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24,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4F332E8-A7A0-4CB0-84A5-A9F533BAC829}"/>
              </a:ext>
            </a:extLst>
          </p:cNvPr>
          <p:cNvSpPr txBox="1"/>
          <p:nvPr/>
        </p:nvSpPr>
        <p:spPr>
          <a:xfrm>
            <a:off x="638623" y="5420789"/>
            <a:ext cx="7156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chip is expected to be returned next month.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Espace réservé du numéro de diapositive 2">
            <a:extLst>
              <a:ext uri="{FF2B5EF4-FFF2-40B4-BE49-F238E27FC236}">
                <a16:creationId xmlns:a16="http://schemas.microsoft.com/office/drawing/2014/main" id="{D472AFB7-2662-4D59-88EA-618EF2156CF0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2755500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and Outlook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31</a:t>
            </a:fld>
            <a:endParaRPr lang="fr-BE"/>
          </a:p>
        </p:txBody>
      </p:sp>
      <p:sp>
        <p:nvSpPr>
          <p:cNvPr id="5" name="文本框 4"/>
          <p:cNvSpPr txBox="1"/>
          <p:nvPr/>
        </p:nvSpPr>
        <p:spPr>
          <a:xfrm>
            <a:off x="277233" y="1318894"/>
            <a:ext cx="11319048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We have complete the design of COFFEE2/3 in a commercial 55nm HV-CMOS process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r>
              <a:rPr lang="en-US" altLang="zh-CN" b="0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preliminary test results are positive</a:t>
            </a:r>
            <a:r>
              <a:rPr lang="en-US" altLang="zh-CN" dirty="0">
                <a:solidFill>
                  <a:srgbClr val="1C1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more performance tests are in progress; </a:t>
            </a:r>
            <a:endParaRPr lang="en-US" altLang="zh-CN" b="0" i="0" dirty="0">
              <a:solidFill>
                <a:srgbClr val="1C1F2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first design </a:t>
            </a:r>
            <a:r>
              <a:rPr lang="en-US" altLang="zh-CN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CHiR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1.0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based on the modified process has been submitted;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en-US" altLang="zh-CN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nswers to many key questions can be expected!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 everything goes well, the design optimization will be implemented based on the modified process.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0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Hopefully, we could have the full-function and full-size chip at the end of 2027.</a:t>
            </a:r>
            <a:endParaRPr lang="en-US" altLang="zh-CN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837E92-8869-4218-B725-D76FB06964B1}"/>
              </a:ext>
            </a:extLst>
          </p:cNvPr>
          <p:cNvSpPr/>
          <p:nvPr/>
        </p:nvSpPr>
        <p:spPr>
          <a:xfrm>
            <a:off x="7259558" y="4408060"/>
            <a:ext cx="462125" cy="1264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8A863A7-BE8D-4DD0-9671-0E6FC7E7A7AB}"/>
              </a:ext>
            </a:extLst>
          </p:cNvPr>
          <p:cNvCxnSpPr/>
          <p:nvPr/>
        </p:nvCxnSpPr>
        <p:spPr>
          <a:xfrm>
            <a:off x="3645702" y="5120322"/>
            <a:ext cx="504056" cy="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D5DE69A-2B9D-4661-BB58-2A73EB8D3B02}"/>
              </a:ext>
            </a:extLst>
          </p:cNvPr>
          <p:cNvCxnSpPr>
            <a:cxnSpLocks/>
          </p:cNvCxnSpPr>
          <p:nvPr/>
        </p:nvCxnSpPr>
        <p:spPr>
          <a:xfrm>
            <a:off x="7988275" y="5095872"/>
            <a:ext cx="1440160" cy="0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8ED4BC52-970A-4865-B4CB-76BFE555E401}"/>
              </a:ext>
            </a:extLst>
          </p:cNvPr>
          <p:cNvSpPr txBox="1"/>
          <p:nvPr/>
        </p:nvSpPr>
        <p:spPr>
          <a:xfrm>
            <a:off x="2941101" y="3992525"/>
            <a:ext cx="554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MPWs to reach the full-size full-function sensor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3490E6F-B6CB-4122-BDAF-0FBF5DD1B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483" y="4411542"/>
            <a:ext cx="1588505" cy="159822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2C7779A-76E6-4A12-89CD-2E12846AA89D}"/>
              </a:ext>
            </a:extLst>
          </p:cNvPr>
          <p:cNvSpPr txBox="1"/>
          <p:nvPr/>
        </p:nvSpPr>
        <p:spPr>
          <a:xfrm>
            <a:off x="7796760" y="5339870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¼ of the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151DB84-0CE7-4081-B6B6-ACE8FF952237}"/>
              </a:ext>
            </a:extLst>
          </p:cNvPr>
          <p:cNvSpPr/>
          <p:nvPr/>
        </p:nvSpPr>
        <p:spPr>
          <a:xfrm>
            <a:off x="5420150" y="3723125"/>
            <a:ext cx="9043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line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57B5771-71D8-44F5-B1F0-B4E772456BC8}"/>
              </a:ext>
            </a:extLst>
          </p:cNvPr>
          <p:cNvSpPr/>
          <p:nvPr/>
        </p:nvSpPr>
        <p:spPr>
          <a:xfrm>
            <a:off x="1135270" y="4365529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2023.8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FEEB41E-0EF1-444E-9A2B-C6C63BF98923}"/>
              </a:ext>
            </a:extLst>
          </p:cNvPr>
          <p:cNvSpPr/>
          <p:nvPr/>
        </p:nvSpPr>
        <p:spPr>
          <a:xfrm>
            <a:off x="10286963" y="398743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2027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5B0312D-2DE3-439F-9EC1-A7BCE202153E}"/>
              </a:ext>
            </a:extLst>
          </p:cNvPr>
          <p:cNvSpPr txBox="1"/>
          <p:nvPr/>
        </p:nvSpPr>
        <p:spPr>
          <a:xfrm>
            <a:off x="1001223" y="554423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j-ea"/>
                <a:ea typeface="+mj-ea"/>
              </a:rPr>
              <a:t>COFFEE2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6FE9F8F-8A21-428E-B03D-2ECACCCED23B}"/>
              </a:ext>
            </a:extLst>
          </p:cNvPr>
          <p:cNvSpPr txBox="1"/>
          <p:nvPr/>
        </p:nvSpPr>
        <p:spPr>
          <a:xfrm>
            <a:off x="2653300" y="554386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+mj-ea"/>
                <a:ea typeface="+mj-ea"/>
              </a:rPr>
              <a:t>COFFEE3</a:t>
            </a:r>
            <a:endParaRPr lang="zh-CN" altLang="en-US" b="1" dirty="0">
              <a:latin typeface="+mj-ea"/>
              <a:ea typeface="+mj-ea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07FA552-14A1-4A1C-A5FD-047E40FA11B6}"/>
              </a:ext>
            </a:extLst>
          </p:cNvPr>
          <p:cNvCxnSpPr>
            <a:cxnSpLocks/>
          </p:cNvCxnSpPr>
          <p:nvPr/>
        </p:nvCxnSpPr>
        <p:spPr>
          <a:xfrm flipV="1">
            <a:off x="5105037" y="5090298"/>
            <a:ext cx="1875126" cy="5574"/>
          </a:xfrm>
          <a:prstGeom prst="line">
            <a:avLst/>
          </a:prstGeom>
          <a:ln w="285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3E46056-9AB9-4256-97B4-78A2E3C6D50D}"/>
              </a:ext>
            </a:extLst>
          </p:cNvPr>
          <p:cNvCxnSpPr/>
          <p:nvPr/>
        </p:nvCxnSpPr>
        <p:spPr>
          <a:xfrm>
            <a:off x="629667" y="3992525"/>
            <a:ext cx="10614180" cy="0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4603085C-226C-44EB-85A3-A1D314DD1120}"/>
              </a:ext>
            </a:extLst>
          </p:cNvPr>
          <p:cNvSpPr/>
          <p:nvPr/>
        </p:nvSpPr>
        <p:spPr>
          <a:xfrm>
            <a:off x="2778288" y="4365529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2025.1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EFA5986-89AA-4967-9853-62D09B8A7AF2}"/>
              </a:ext>
            </a:extLst>
          </p:cNvPr>
          <p:cNvSpPr/>
          <p:nvPr/>
        </p:nvSpPr>
        <p:spPr>
          <a:xfrm>
            <a:off x="4194993" y="4354450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2026.1</a:t>
            </a:r>
            <a:endParaRPr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31CC683-F66A-4DF2-ACBB-45685A1B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03" y="4757641"/>
            <a:ext cx="1011794" cy="8038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A28B40D-7E9B-46FE-B4F9-5B41B11DA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745" y="4731710"/>
            <a:ext cx="1004768" cy="803814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0E408164-9D12-4F95-8FA1-CD0756D4F237}"/>
              </a:ext>
            </a:extLst>
          </p:cNvPr>
          <p:cNvSpPr txBox="1"/>
          <p:nvPr/>
        </p:nvSpPr>
        <p:spPr>
          <a:xfrm>
            <a:off x="3760933" y="5756008"/>
            <a:ext cx="2452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</a:t>
            </a:r>
            <a:r>
              <a:rPr lang="en-US" altLang="zh-CN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rocess modification 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F537941-32C0-44BF-952E-1E19DB26805B}"/>
              </a:ext>
            </a:extLst>
          </p:cNvPr>
          <p:cNvSpPr txBox="1"/>
          <p:nvPr/>
        </p:nvSpPr>
        <p:spPr>
          <a:xfrm>
            <a:off x="6560472" y="5667916"/>
            <a:ext cx="2452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Full functional design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B12B1CD-65EC-4611-B7F9-A21A6E3A5DD8}"/>
              </a:ext>
            </a:extLst>
          </p:cNvPr>
          <p:cNvSpPr txBox="1"/>
          <p:nvPr/>
        </p:nvSpPr>
        <p:spPr>
          <a:xfrm>
            <a:off x="5065697" y="6037248"/>
            <a:ext cx="6957599" cy="374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Target: Time resolution ~ ns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Spatial resolution ~10 </a:t>
            </a:r>
            <a:r>
              <a:rPr lang="el-GR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m; Power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dissipation &lt; 200mW/cm</a:t>
            </a:r>
            <a:r>
              <a:rPr lang="en-US" altLang="zh-CN" sz="14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14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endParaRPr lang="en-US" altLang="zh-CN" sz="1400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4" name="Espace réservé du numéro de diapositive 2">
            <a:extLst>
              <a:ext uri="{FF2B5EF4-FFF2-40B4-BE49-F238E27FC236}">
                <a16:creationId xmlns:a16="http://schemas.microsoft.com/office/drawing/2014/main" id="{533003DF-B98E-4084-B4F8-038E95EE5C35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A776F22A-7166-44D7-9BC5-9DE3AFDF6D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74" y="4631257"/>
            <a:ext cx="708477" cy="116784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32</a:t>
            </a:fld>
            <a:endParaRPr lang="fr-BE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20EF1DB-D568-48C6-8C11-43DE174D258C}"/>
              </a:ext>
            </a:extLst>
          </p:cNvPr>
          <p:cNvSpPr txBox="1"/>
          <p:nvPr/>
        </p:nvSpPr>
        <p:spPr>
          <a:xfrm>
            <a:off x="119336" y="1324051"/>
            <a:ext cx="11699503" cy="4071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0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 list: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ranking </a:t>
            </a:r>
          </a:p>
          <a:p>
            <a:pPr lvl="2">
              <a:lnSpc>
                <a:spcPct val="150000"/>
              </a:lnSpc>
            </a:pP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Leyi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Xiaoxu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ZHANG,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XiaoMin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WEI,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Weiguo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Pengxu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Mei ZHAO, Yang ZHOU,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Bingchen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Anqi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Yuanhong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JIAO, Yang CHEN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Yujie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Huimin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Wu,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Zexuan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ZHAO, Yu ZHAO, Zheng Wei,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Jianpeng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DENG, Zhan SHI,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Kunyu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XIE, 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Xinhao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XIE,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Xiaolong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Ziying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ZHANG, He HUANG,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Junyuan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Shenyao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TANG, Hui ZHANG,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Ruoshi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DONG, Yang CHEN,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Xuekang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Xinyang GUO,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Zhuojun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CHEN, Hui ZHANG,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Zhiyu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XIANG,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Zijun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XU, Zeng CHENG, Kang LIU, Menke CAI, Boxing WANG,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Yuman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CAI,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Mingjie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FENG, Lei ZHANG, Meng WANG,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Hongbo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ZHU,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Yiming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Jianchun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 ……..</a:t>
            </a:r>
          </a:p>
          <a:p>
            <a:pPr lvl="2">
              <a:lnSpc>
                <a:spcPct val="150000"/>
              </a:lnSpc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KIT design in COFFEE2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Hui ZHANG,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Ruoshi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DONG, Ivan PERIC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E80B68E-64E7-41ED-B81E-658705EEF776}"/>
              </a:ext>
            </a:extLst>
          </p:cNvPr>
          <p:cNvGrpSpPr/>
          <p:nvPr/>
        </p:nvGrpSpPr>
        <p:grpSpPr>
          <a:xfrm>
            <a:off x="1055440" y="3611990"/>
            <a:ext cx="9674789" cy="1212345"/>
            <a:chOff x="1954513" y="249987"/>
            <a:chExt cx="9674789" cy="1212345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7AACA95-62B9-40DF-BEE3-B98DF18A9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446" y="286016"/>
              <a:ext cx="1356586" cy="1176316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563D2F5-B9BB-407C-BDDF-C5FC1022D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9903"/>
            <a:stretch/>
          </p:blipFill>
          <p:spPr>
            <a:xfrm>
              <a:off x="1954513" y="249987"/>
              <a:ext cx="1619246" cy="113458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DEFB094-6004-4CB1-AF43-78261D84F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736" y="441468"/>
              <a:ext cx="902169" cy="81341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71C29F9-147D-4954-A8CA-02F202E37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8328" y="467424"/>
              <a:ext cx="693160" cy="813411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0300180-4FBD-4AB3-90D6-E3EBEBEAC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455550"/>
              <a:ext cx="852782" cy="799329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5D1FEA7-3322-4D1A-B4BD-49A197846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978" r="19694"/>
            <a:stretch/>
          </p:blipFill>
          <p:spPr>
            <a:xfrm>
              <a:off x="5717958" y="265136"/>
              <a:ext cx="986052" cy="1134589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A840F1B-0B19-467D-BCF7-69F770DFEE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 r="37662"/>
          <a:stretch/>
        </p:blipFill>
        <p:spPr>
          <a:xfrm>
            <a:off x="8976320" y="5208974"/>
            <a:ext cx="1274518" cy="996401"/>
          </a:xfrm>
          <a:prstGeom prst="rect">
            <a:avLst/>
          </a:prstGeom>
        </p:spPr>
      </p:pic>
      <p:sp>
        <p:nvSpPr>
          <p:cNvPr id="20" name="Espace réservé du numéro de diapositive 2">
            <a:extLst>
              <a:ext uri="{FF2B5EF4-FFF2-40B4-BE49-F238E27FC236}">
                <a16:creationId xmlns:a16="http://schemas.microsoft.com/office/drawing/2014/main" id="{21803BFC-C5FF-4AD3-BB15-F2AAA823EF33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2442166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B51CFB1-A81E-4902-9EBA-968F5AF20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33</a:t>
            </a:fld>
            <a:endParaRPr lang="fr-BE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0FC8B9F-DBDB-4C59-9191-7BCC309AD615}"/>
              </a:ext>
            </a:extLst>
          </p:cNvPr>
          <p:cNvSpPr txBox="1"/>
          <p:nvPr/>
        </p:nvSpPr>
        <p:spPr>
          <a:xfrm>
            <a:off x="2387588" y="2564904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attention!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298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Dissipation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34</a:t>
            </a:fld>
            <a:endParaRPr lang="fr-BE"/>
          </a:p>
        </p:txBody>
      </p:sp>
      <p:sp>
        <p:nvSpPr>
          <p:cNvPr id="3" name="文本框 2"/>
          <p:cNvSpPr txBox="1"/>
          <p:nvPr/>
        </p:nvSpPr>
        <p:spPr>
          <a:xfrm>
            <a:off x="407368" y="1314205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Architecture 1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endParaRPr lang="en-US" altLang="zh-CN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in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pixel matrix: ~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</a:t>
            </a:r>
            <a:r>
              <a:rPr lang="el-GR" altLang="zh-CN" dirty="0"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W/pixel</a:t>
            </a:r>
            <a:endParaRPr lang="zh-CN" altLang="en-US" dirty="0">
              <a:solidFill>
                <a:srgbClr val="0000C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27848" y="1256681"/>
            <a:ext cx="71294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Architecture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endParaRPr lang="en-US" altLang="zh-CN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in pixel matrix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endParaRPr lang="en-US" altLang="zh-CN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Two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analogue FE design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~10 </a:t>
            </a:r>
            <a:r>
              <a:rPr lang="el-GR" altLang="zh-CN" dirty="0">
                <a:solidFill>
                  <a:srgbClr val="0000CC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W/pixel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endParaRPr lang="en-US" altLang="zh-CN" dirty="0">
              <a:solidFill>
                <a:srgbClr val="0000C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Power for time-stamp distribution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~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 </a:t>
            </a:r>
            <a:r>
              <a:rPr lang="en-US" altLang="zh-CN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mW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/cm</a:t>
            </a:r>
            <a:r>
              <a:rPr lang="en-US" altLang="zh-CN" baseline="30000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Fine time TDC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only work in fired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pixel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Hit density related dynamic power consumption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not yet evaluated</a:t>
            </a:r>
            <a:r>
              <a:rPr lang="zh-CN" altLang="en-US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</a:p>
        </p:txBody>
      </p:sp>
      <p:graphicFrame>
        <p:nvGraphicFramePr>
          <p:cNvPr id="6" name="表格 5"/>
          <p:cNvGraphicFramePr/>
          <p:nvPr>
            <p:extLst>
              <p:ext uri="{D42A27DB-BD31-4B8C-83A1-F6EECF244321}">
                <p14:modId xmlns:p14="http://schemas.microsoft.com/office/powerpoint/2010/main" val="3943695140"/>
              </p:ext>
            </p:extLst>
          </p:nvPr>
        </p:nvGraphicFramePr>
        <p:xfrm>
          <a:off x="1199457" y="4014834"/>
          <a:ext cx="9721078" cy="20358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1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23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18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kumimoji="0" lang="en-US" altLang="zh-CN" sz="16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Peripheral modules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area</a:t>
                      </a:r>
                      <a:endParaRPr lang="zh-CN" altLang="en-US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Frequency</a:t>
                      </a:r>
                      <a:endParaRPr lang="zh-CN" altLang="en-US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Power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consumption</a:t>
                      </a:r>
                      <a:endParaRPr lang="zh-CN" altLang="en-US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Digital module</a:t>
                      </a:r>
                      <a:endParaRPr lang="zh-CN" altLang="en-US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~ 1.2mm ×18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Mhz</a:t>
                      </a:r>
                      <a:endParaRPr lang="en-US" altLang="zh-CN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~ 40 </a:t>
                      </a:r>
                      <a:r>
                        <a:rPr lang="en-US" altLang="zh-CN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mW</a:t>
                      </a:r>
                      <a:r>
                        <a:rPr lang="en-US" altLang="zh-CN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altLang="zh-CN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altLang="zh-CN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estimated)</a:t>
                      </a:r>
                      <a:endParaRPr lang="zh-CN" altLang="en-US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PLL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360×360 </a:t>
                      </a:r>
                      <a:r>
                        <a:rPr lang="el-GR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baseline="300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160/320/640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Mhz</a:t>
                      </a:r>
                      <a:endParaRPr lang="zh-CN" altLang="en-US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0.98/1.76/</a:t>
                      </a:r>
                      <a:r>
                        <a:rPr lang="en-US" altLang="zh-CN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2.66 </a:t>
                      </a:r>
                      <a:r>
                        <a:rPr lang="en-US" altLang="zh-CN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mW</a:t>
                      </a:r>
                      <a:endParaRPr lang="zh-CN" altLang="en-US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LVDS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Receiver</a:t>
                      </a:r>
                      <a:endParaRPr lang="zh-CN" altLang="en-US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70×140 </a:t>
                      </a:r>
                      <a:r>
                        <a:rPr lang="el-GR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baseline="300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40/160/320/640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Mhz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1.13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/1.58/2.18/3.38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dirty="0" err="1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mW</a:t>
                      </a:r>
                      <a:endParaRPr lang="zh-CN" altLang="en-US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LVDS Transmitter</a:t>
                      </a:r>
                      <a:endParaRPr lang="zh-CN" altLang="en-US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112×250</a:t>
                      </a:r>
                      <a:r>
                        <a:rPr lang="el-GR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baseline="30000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baseline="30000" dirty="0"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40/160/320/</a:t>
                      </a:r>
                      <a:r>
                        <a:rPr lang="en-US" altLang="zh-CN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640 </a:t>
                      </a:r>
                      <a:r>
                        <a:rPr lang="en-US" altLang="zh-CN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Mhz</a:t>
                      </a:r>
                      <a:endParaRPr lang="zh-CN" altLang="en-US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4.87/5.04/5.27/</a:t>
                      </a:r>
                      <a:r>
                        <a:rPr lang="en-US" altLang="zh-CN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5.73</a:t>
                      </a:r>
                      <a:r>
                        <a:rPr lang="zh-CN" altLang="en-US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j-ea"/>
                          <a:cs typeface="Times New Roman" panose="02020603050405020304" pitchFamily="18" charset="0"/>
                        </a:rPr>
                        <a:t>mW</a:t>
                      </a:r>
                      <a:endParaRPr lang="zh-CN" altLang="en-US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1410197" y="3466687"/>
            <a:ext cx="8837587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Layout a</a:t>
            </a:r>
            <a:r>
              <a:rPr lang="en-US" altLang="zh-CN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rea and simulated power consumption of the peripheral functional modules</a:t>
            </a:r>
          </a:p>
        </p:txBody>
      </p:sp>
    </p:spTree>
    <p:extLst>
      <p:ext uri="{BB962C8B-B14F-4D97-AF65-F5344CB8AC3E}">
        <p14:creationId xmlns:p14="http://schemas.microsoft.com/office/powerpoint/2010/main" val="3506862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44EE2462-EA97-4958-B9D8-1FD8BF453C75}"/>
              </a:ext>
            </a:extLst>
          </p:cNvPr>
          <p:cNvSpPr/>
          <p:nvPr/>
        </p:nvSpPr>
        <p:spPr>
          <a:xfrm>
            <a:off x="4896046" y="4517271"/>
            <a:ext cx="6582660" cy="155356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35</a:t>
            </a:fld>
            <a:endParaRPr lang="fr-BE"/>
          </a:p>
        </p:txBody>
      </p:sp>
      <p:sp>
        <p:nvSpPr>
          <p:cNvPr id="7" name="文本框 6"/>
          <p:cNvSpPr txBox="1"/>
          <p:nvPr/>
        </p:nvSpPr>
        <p:spPr>
          <a:xfrm>
            <a:off x="5416180" y="4573145"/>
            <a:ext cx="5542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Architecture 1:  </a:t>
            </a: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only a CSA and a comparator in pixel </a:t>
            </a: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very compact in-pixel ASIC layout.</a:t>
            </a:r>
            <a:endParaRPr lang="zh-CN" altLang="en-US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标题 18">
            <a:extLst>
              <a:ext uri="{FF2B5EF4-FFF2-40B4-BE49-F238E27FC236}">
                <a16:creationId xmlns:a16="http://schemas.microsoft.com/office/drawing/2014/main" id="{81551B9D-3A8B-4333-A667-C4CCDFE65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53061"/>
            <a:ext cx="10972800" cy="914400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Architecture 1: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simple in-pixel design leads a small </a:t>
            </a:r>
            <a:r>
              <a:rPr lang="en-US" altLang="zh-CN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b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diode</a:t>
            </a:r>
            <a:endParaRPr lang="zh-CN" altLang="en-US" sz="1800" b="1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165E787F-2CB9-4C2B-A98A-6538E12A685A}"/>
              </a:ext>
            </a:extLst>
          </p:cNvPr>
          <p:cNvSpPr txBox="1"/>
          <p:nvPr/>
        </p:nvSpPr>
        <p:spPr>
          <a:xfrm>
            <a:off x="951942" y="3571184"/>
            <a:ext cx="332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1C1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TCAD simulation of the CV for one pixel.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C2A0124E-58CB-474F-B69A-B6FAFD215BB7}"/>
                  </a:ext>
                </a:extLst>
              </p:cNvPr>
              <p:cNvSpPr txBox="1"/>
              <p:nvPr/>
            </p:nvSpPr>
            <p:spPr>
              <a:xfrm>
                <a:off x="8256242" y="2016923"/>
                <a:ext cx="2160239" cy="523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l-GR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𝐶𝑆𝐴</m:t>
                        </m:r>
                      </m:sub>
                    </m:sSub>
                    <m:r>
                      <a:rPr lang="de-DE" altLang="zh-CN" sz="18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de-DE" altLang="zh-CN" sz="180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de-DE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de-DE" sz="1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de-DE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altLang="zh-CN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de-DE" altLang="zh-CN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altLang="zh-CN" sz="1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de-DE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de-DE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altLang="zh-CN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de-DE" sz="18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de-DE" sz="1800"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</m:den>
                    </m:f>
                    <m:r>
                      <a:rPr lang="de-DE" altLang="zh-CN" sz="1800" dirty="0">
                        <a:latin typeface="Cambria Math" panose="02040503050406030204" pitchFamily="18" charset="0"/>
                        <a:sym typeface="+mn-ea"/>
                      </a:rPr>
                      <m:t> </m:t>
                    </m:r>
                  </m:oMath>
                </a14:m>
                <a:r>
                  <a:rPr lang="de-DE" altLang="zh-CN" sz="1600" dirty="0">
                    <a:sym typeface="+mn-ea"/>
                  </a:rPr>
                  <a:t> </a:t>
                </a:r>
                <a:endParaRPr lang="zh-CN" altLang="en-US" dirty="0"/>
              </a:p>
            </p:txBody>
          </p:sp>
        </mc:Choice>
        <mc:Fallback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C2A0124E-58CB-474F-B69A-B6FAFD215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242" y="2016923"/>
                <a:ext cx="2160239" cy="523861"/>
              </a:xfrm>
              <a:prstGeom prst="rect">
                <a:avLst/>
              </a:prstGeom>
              <a:blipFill>
                <a:blip r:embed="rId2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953BB49A-86A1-4789-9A45-91CCBAF7A931}"/>
                  </a:ext>
                </a:extLst>
              </p:cNvPr>
              <p:cNvSpPr txBox="1"/>
              <p:nvPr/>
            </p:nvSpPr>
            <p:spPr>
              <a:xfrm>
                <a:off x="7756200" y="2608388"/>
                <a:ext cx="2446343" cy="715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ctr">
                  <a:lnSpc>
                    <a:spcPct val="110000"/>
                  </a:lnSpc>
                  <a:buFont typeface="Arial" panose="020B0604020202020204" pitchFamily="34" charset="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altLang="zh-CN" sz="1600" smtClean="0">
                        <a:latin typeface="Cambria Math" panose="02040503050406030204" pitchFamily="18" charset="0"/>
                      </a:rPr>
                      <m:t>TW</m:t>
                    </m:r>
                    <m:r>
                      <a:rPr lang="de-DE" altLang="zh-CN" sz="160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altLang="zh-CN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de-DE" altLang="zh-CN" sz="160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l-GR" altLang="zh-CN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𝐶𝑆𝐴</m:t>
                        </m:r>
                      </m:sub>
                    </m:sSub>
                    <m:f>
                      <m:fPr>
                        <m:ctrlPr>
                          <a:rPr lang="de-DE" altLang="zh-CN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altLang="zh-CN" sz="160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altLang="zh-CN" sz="1600">
                                <a:latin typeface="Cambria Math" panose="02040503050406030204" pitchFamily="18" charset="0"/>
                              </a:rPr>
                              <m:t>TH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altLang="zh-CN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altLang="zh-CN" sz="16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altLang="zh-CN" sz="16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sig</m:t>
                            </m:r>
                            <m:r>
                              <a:rPr lang="de-DE" altLang="zh-CN" sz="16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de-DE" altLang="zh-CN" sz="16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</m:den>
                    </m:f>
                  </m:oMath>
                </a14:m>
                <a:r>
                  <a:rPr lang="de-DE" altLang="zh-CN" sz="1600" dirty="0">
                    <a:sym typeface="+mn-ea"/>
                  </a:rPr>
                  <a:t> </a:t>
                </a:r>
                <a:endParaRPr lang="de-DE" altLang="zh-CN" sz="1600" dirty="0"/>
              </a:p>
              <a:p>
                <a:endParaRPr lang="zh-CN" altLang="en-US" sz="1100" dirty="0"/>
              </a:p>
            </p:txBody>
          </p:sp>
        </mc:Choice>
        <mc:Fallback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953BB49A-86A1-4789-9A45-91CCBAF7A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200" y="2608388"/>
                <a:ext cx="2446343" cy="7151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文本框 68">
            <a:extLst>
              <a:ext uri="{FF2B5EF4-FFF2-40B4-BE49-F238E27FC236}">
                <a16:creationId xmlns:a16="http://schemas.microsoft.com/office/drawing/2014/main" id="{B973B73A-6D3B-4F70-B589-AE48092C1562}"/>
              </a:ext>
            </a:extLst>
          </p:cNvPr>
          <p:cNvSpPr txBox="1"/>
          <p:nvPr/>
        </p:nvSpPr>
        <p:spPr>
          <a:xfrm>
            <a:off x="4736956" y="3693076"/>
            <a:ext cx="6571204" cy="688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10000"/>
              </a:lnSpc>
            </a:pPr>
            <a:r>
              <a:rPr lang="en-US" altLang="zh-CN" dirty="0">
                <a:solidFill>
                  <a:srgbClr val="1C1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1600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a determined temporal response</a:t>
            </a:r>
            <a:r>
              <a:rPr lang="en-US" altLang="zh-CN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smaller C</a:t>
            </a:r>
            <a:r>
              <a:rPr lang="en-US" altLang="zh-CN" sz="1600" b="1" i="0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1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1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larger signal </a:t>
            </a:r>
            <a:r>
              <a:rPr lang="en-US" altLang="zh-CN" sz="1600" i="0" dirty="0">
                <a:solidFill>
                  <a:srgbClr val="1C1F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crucial to reduce the power consumption of the in-pixel amplifier.</a:t>
            </a:r>
            <a:endParaRPr lang="en-US" altLang="zh-CN" i="0" dirty="0">
              <a:solidFill>
                <a:srgbClr val="1C1F2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6A18340-02D2-4BD8-9BE9-03AE258F23B2}"/>
              </a:ext>
            </a:extLst>
          </p:cNvPr>
          <p:cNvSpPr txBox="1"/>
          <p:nvPr/>
        </p:nvSpPr>
        <p:spPr>
          <a:xfrm>
            <a:off x="7692968" y="1486578"/>
            <a:ext cx="2998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power consumption: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08B9D9F8-F2C4-4649-9514-578515F38A28}"/>
              </a:ext>
            </a:extLst>
          </p:cNvPr>
          <p:cNvSpPr txBox="1"/>
          <p:nvPr/>
        </p:nvSpPr>
        <p:spPr>
          <a:xfrm>
            <a:off x="5529023" y="5309681"/>
            <a:ext cx="5454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--》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for low power or small pixel size (high position accuracy)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32F17868-D432-4336-B716-DAE18FDDA518}"/>
              </a:ext>
            </a:extLst>
          </p:cNvPr>
          <p:cNvGrpSpPr/>
          <p:nvPr/>
        </p:nvGrpSpPr>
        <p:grpSpPr>
          <a:xfrm>
            <a:off x="488559" y="1194742"/>
            <a:ext cx="3447201" cy="2303002"/>
            <a:chOff x="1229292" y="3373356"/>
            <a:chExt cx="3724889" cy="2629269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1F7B37C-DC9D-42C2-A3B2-0A16BF5D2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292" y="3453065"/>
              <a:ext cx="3724889" cy="2549560"/>
            </a:xfrm>
            <a:prstGeom prst="rect">
              <a:avLst/>
            </a:prstGeom>
          </p:spPr>
        </p:pic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A6B7CD85-54D4-497A-97A1-BABB3CDF99EE}"/>
                </a:ext>
              </a:extLst>
            </p:cNvPr>
            <p:cNvSpPr/>
            <p:nvPr/>
          </p:nvSpPr>
          <p:spPr>
            <a:xfrm>
              <a:off x="3357406" y="3373356"/>
              <a:ext cx="938394" cy="5040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1C4537CA-360B-42DA-B49D-75E676E04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85" y="3989353"/>
            <a:ext cx="3645278" cy="205668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C642DCCA-29B3-4365-9522-5CC6C0DB3AE1}"/>
              </a:ext>
            </a:extLst>
          </p:cNvPr>
          <p:cNvGrpSpPr/>
          <p:nvPr/>
        </p:nvGrpSpPr>
        <p:grpSpPr>
          <a:xfrm>
            <a:off x="4293970" y="1214440"/>
            <a:ext cx="3274260" cy="2171408"/>
            <a:chOff x="6924721" y="2523925"/>
            <a:chExt cx="3541010" cy="3071126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4F2FA43C-0AD0-4EAB-8537-34223B7B5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721" y="2523925"/>
              <a:ext cx="3356901" cy="3071126"/>
            </a:xfrm>
            <a:prstGeom prst="rect">
              <a:avLst/>
            </a:prstGeom>
          </p:spPr>
        </p:pic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329748EF-C3D5-4768-A034-9320866B793A}"/>
                </a:ext>
              </a:extLst>
            </p:cNvPr>
            <p:cNvGrpSpPr/>
            <p:nvPr/>
          </p:nvGrpSpPr>
          <p:grpSpPr>
            <a:xfrm>
              <a:off x="8149966" y="3873991"/>
              <a:ext cx="307557" cy="621462"/>
              <a:chOff x="4815840" y="242393"/>
              <a:chExt cx="567820" cy="1145894"/>
            </a:xfrm>
          </p:grpSpPr>
          <p:sp>
            <p:nvSpPr>
              <p:cNvPr id="50" name="等腰三角形 49">
                <a:extLst>
                  <a:ext uri="{FF2B5EF4-FFF2-40B4-BE49-F238E27FC236}">
                    <a16:creationId xmlns:a16="http://schemas.microsoft.com/office/drawing/2014/main" id="{DC32E6DB-7158-46C6-8FB6-EDBC393275DF}"/>
                  </a:ext>
                </a:extLst>
              </p:cNvPr>
              <p:cNvSpPr/>
              <p:nvPr/>
            </p:nvSpPr>
            <p:spPr>
              <a:xfrm>
                <a:off x="4815840" y="563880"/>
                <a:ext cx="567820" cy="502920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6EF75288-25DC-48BD-8C4F-7C4FF1BDA6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800" y="563880"/>
                <a:ext cx="4521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26417E16-11E2-416B-88B9-F54A8BE15855}"/>
                  </a:ext>
                </a:extLst>
              </p:cNvPr>
              <p:cNvCxnSpPr>
                <a:cxnSpLocks/>
                <a:stCxn id="50" idx="0"/>
              </p:cNvCxnSpPr>
              <p:nvPr/>
            </p:nvCxnSpPr>
            <p:spPr>
              <a:xfrm flipV="1">
                <a:off x="5099750" y="242393"/>
                <a:ext cx="0" cy="32148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3BB63E1F-8D7C-4612-9754-CA1CAADD948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9340" y="1066800"/>
                <a:ext cx="0" cy="32148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28B2438C-09EE-489E-8AB6-D306286C7CC6}"/>
                </a:ext>
              </a:extLst>
            </p:cNvPr>
            <p:cNvSpPr txBox="1"/>
            <p:nvPr/>
          </p:nvSpPr>
          <p:spPr>
            <a:xfrm>
              <a:off x="8457523" y="4059488"/>
              <a:ext cx="20082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/>
                <a:t>Charge collection node</a:t>
              </a:r>
              <a:endParaRPr lang="zh-CN" altLang="en-US" sz="1100" b="1" dirty="0"/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F11B1AF3-1C48-42E4-AA1B-E2716CD4AB78}"/>
                </a:ext>
              </a:extLst>
            </p:cNvPr>
            <p:cNvGrpSpPr/>
            <p:nvPr/>
          </p:nvGrpSpPr>
          <p:grpSpPr>
            <a:xfrm>
              <a:off x="7373671" y="4544983"/>
              <a:ext cx="202176" cy="174355"/>
              <a:chOff x="8951011" y="4495453"/>
              <a:chExt cx="202176" cy="174355"/>
            </a:xfrm>
          </p:grpSpPr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81EF11D8-8312-42E1-8552-478CA04EA0CE}"/>
                  </a:ext>
                </a:extLst>
              </p:cNvPr>
              <p:cNvSpPr/>
              <p:nvPr/>
            </p:nvSpPr>
            <p:spPr>
              <a:xfrm>
                <a:off x="8951011" y="4495453"/>
                <a:ext cx="202176" cy="17435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DC80CA4F-0C23-488E-8149-8712718479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2366" y="4579250"/>
                <a:ext cx="12115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连接符: 曲线 46">
              <a:extLst>
                <a:ext uri="{FF2B5EF4-FFF2-40B4-BE49-F238E27FC236}">
                  <a16:creationId xmlns:a16="http://schemas.microsoft.com/office/drawing/2014/main" id="{CF8080C4-F493-43B1-8083-67A523BB57D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298295" y="4213555"/>
              <a:ext cx="722061" cy="13199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31A97B38-E8A1-4410-8978-1C71DFFAC84E}"/>
              </a:ext>
            </a:extLst>
          </p:cNvPr>
          <p:cNvSpPr txBox="1"/>
          <p:nvPr/>
        </p:nvSpPr>
        <p:spPr>
          <a:xfrm>
            <a:off x="713294" y="6028605"/>
            <a:ext cx="3804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1C1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 test results of  a pixel with or without P-well inside.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5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8EF448-7B9C-4292-B86D-1D693DD0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HV-CMOS Pixel Sensor</a:t>
            </a:r>
            <a:r>
              <a:rPr lang="zh-CN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promising candidate for both applications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A4D12F0-AD00-4BE7-93E2-0B12BD50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DEA2BCD9-1E0B-4273-AAE5-A44CB185C01C}"/>
              </a:ext>
            </a:extLst>
          </p:cNvPr>
          <p:cNvGrpSpPr/>
          <p:nvPr/>
        </p:nvGrpSpPr>
        <p:grpSpPr>
          <a:xfrm>
            <a:off x="7176120" y="1212042"/>
            <a:ext cx="3240360" cy="2216958"/>
            <a:chOff x="6924721" y="2523925"/>
            <a:chExt cx="3541010" cy="307112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98ED1B7-6B86-444C-80E4-ABE78338F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721" y="2523925"/>
              <a:ext cx="3356901" cy="3071126"/>
            </a:xfrm>
            <a:prstGeom prst="rect">
              <a:avLst/>
            </a:prstGeom>
          </p:spPr>
        </p:pic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C7062A09-C688-430D-AE0C-18688D591382}"/>
                </a:ext>
              </a:extLst>
            </p:cNvPr>
            <p:cNvGrpSpPr/>
            <p:nvPr/>
          </p:nvGrpSpPr>
          <p:grpSpPr>
            <a:xfrm>
              <a:off x="8149966" y="3873991"/>
              <a:ext cx="307557" cy="621462"/>
              <a:chOff x="4815840" y="242393"/>
              <a:chExt cx="567820" cy="1145894"/>
            </a:xfrm>
          </p:grpSpPr>
          <p:sp>
            <p:nvSpPr>
              <p:cNvPr id="21" name="等腰三角形 20">
                <a:extLst>
                  <a:ext uri="{FF2B5EF4-FFF2-40B4-BE49-F238E27FC236}">
                    <a16:creationId xmlns:a16="http://schemas.microsoft.com/office/drawing/2014/main" id="{365D2ACC-D2F5-4366-93B5-0EF0473EDE97}"/>
                  </a:ext>
                </a:extLst>
              </p:cNvPr>
              <p:cNvSpPr/>
              <p:nvPr/>
            </p:nvSpPr>
            <p:spPr>
              <a:xfrm>
                <a:off x="4815840" y="563880"/>
                <a:ext cx="567820" cy="502920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18CD781A-318B-4D30-B43C-4719137E24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800" y="563880"/>
                <a:ext cx="4521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AE643C9C-A0F4-4589-9174-A1E8FE499D1B}"/>
                  </a:ext>
                </a:extLst>
              </p:cNvPr>
              <p:cNvCxnSpPr>
                <a:cxnSpLocks/>
                <a:stCxn id="21" idx="0"/>
              </p:cNvCxnSpPr>
              <p:nvPr/>
            </p:nvCxnSpPr>
            <p:spPr>
              <a:xfrm flipV="1">
                <a:off x="5099750" y="242393"/>
                <a:ext cx="0" cy="32148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FF3E0897-C42C-438C-AC35-5FBE15F743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9340" y="1066800"/>
                <a:ext cx="0" cy="32148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C11D13F-3198-4F28-BC36-BB49631280F8}"/>
                </a:ext>
              </a:extLst>
            </p:cNvPr>
            <p:cNvSpPr txBox="1"/>
            <p:nvPr/>
          </p:nvSpPr>
          <p:spPr>
            <a:xfrm>
              <a:off x="8457523" y="4059488"/>
              <a:ext cx="20082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/>
                <a:t>Charge collection node</a:t>
              </a:r>
              <a:endParaRPr lang="zh-CN" altLang="en-US" sz="1100" b="1" dirty="0"/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5C11B0DC-78D0-4DF5-83AE-7CD506803EC5}"/>
                </a:ext>
              </a:extLst>
            </p:cNvPr>
            <p:cNvGrpSpPr/>
            <p:nvPr/>
          </p:nvGrpSpPr>
          <p:grpSpPr>
            <a:xfrm>
              <a:off x="7373671" y="4544983"/>
              <a:ext cx="202176" cy="174355"/>
              <a:chOff x="8951011" y="4495453"/>
              <a:chExt cx="202176" cy="174355"/>
            </a:xfrm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DD40FA9E-BF90-4A50-B0E3-E1A19626A23C}"/>
                  </a:ext>
                </a:extLst>
              </p:cNvPr>
              <p:cNvSpPr/>
              <p:nvPr/>
            </p:nvSpPr>
            <p:spPr>
              <a:xfrm>
                <a:off x="8951011" y="4495453"/>
                <a:ext cx="202176" cy="17435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549A2696-39D3-4087-9A02-15601B68BB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2366" y="4579250"/>
                <a:ext cx="12115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连接符: 曲线 17">
              <a:extLst>
                <a:ext uri="{FF2B5EF4-FFF2-40B4-BE49-F238E27FC236}">
                  <a16:creationId xmlns:a16="http://schemas.microsoft.com/office/drawing/2014/main" id="{961C42CF-0C2F-4268-AAB0-37E0EE08DB2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298295" y="4213555"/>
              <a:ext cx="722061" cy="13199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269BF30-CAF2-4772-81E9-D0437993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680218"/>
              </p:ext>
            </p:extLst>
          </p:nvPr>
        </p:nvGraphicFramePr>
        <p:xfrm>
          <a:off x="1001206" y="1496267"/>
          <a:ext cx="5089578" cy="2254908"/>
        </p:xfrm>
        <a:graphic>
          <a:graphicData uri="http://schemas.openxmlformats.org/drawingml/2006/table">
            <a:tbl>
              <a:tblPr/>
              <a:tblGrid>
                <a:gridCol w="2430498">
                  <a:extLst>
                    <a:ext uri="{9D8B030D-6E8A-4147-A177-3AD203B41FA5}">
                      <a16:colId xmlns:a16="http://schemas.microsoft.com/office/drawing/2014/main" val="2561572792"/>
                    </a:ext>
                  </a:extLst>
                </a:gridCol>
                <a:gridCol w="2659080">
                  <a:extLst>
                    <a:ext uri="{9D8B030D-6E8A-4147-A177-3AD203B41FA5}">
                      <a16:colId xmlns:a16="http://schemas.microsoft.com/office/drawing/2014/main" val="1072819471"/>
                    </a:ext>
                  </a:extLst>
                </a:gridCol>
              </a:tblGrid>
              <a:tr h="289458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Performance Metrics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en-US" altLang="zh-CN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ensor </a:t>
                      </a:r>
                      <a:r>
                        <a:rPr lang="en-US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Design Specifications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642715"/>
                  </a:ext>
                </a:extLst>
              </a:tr>
              <a:tr h="289458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Time resolution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0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~3–5 ns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193783"/>
                  </a:ext>
                </a:extLst>
              </a:tr>
              <a:tr h="289458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1" i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Spatial resolution (Pixel size）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l-GR" sz="1100" b="0" i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~ 3</a:t>
                      </a:r>
                      <a:r>
                        <a:rPr lang="en-US" sz="1100" b="0" i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r>
                        <a:rPr lang="el-GR" sz="1100" b="0" i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 μ</a:t>
                      </a:r>
                      <a:r>
                        <a:rPr lang="en-US" sz="1100" b="0" i="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m </a:t>
                      </a:r>
                      <a:r>
                        <a:rPr lang="en-US" sz="1100" b="0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× 150 </a:t>
                      </a:r>
                      <a:r>
                        <a:rPr lang="el-GR" sz="1100" b="0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μ</a:t>
                      </a:r>
                      <a:r>
                        <a:rPr lang="en-US" sz="1100" b="0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169923"/>
                  </a:ext>
                </a:extLst>
              </a:tr>
              <a:tr h="289458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1" i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Power dissipation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0" i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&lt; 200 mW/cm²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5303419"/>
                  </a:ext>
                </a:extLst>
              </a:tr>
              <a:tr h="289458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1" i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Max hit rate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0" i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~100 MHz/cm²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695166"/>
                  </a:ext>
                </a:extLst>
              </a:tr>
              <a:tr h="289458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Radiation tolerance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0" i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250 Mrad &amp; 4×10¹⁵ neq/cm²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809308"/>
                  </a:ext>
                </a:extLst>
              </a:tr>
              <a:tr h="144729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Sensor thickness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l-GR" sz="1100" b="0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&lt; 200 μ</a:t>
                      </a:r>
                      <a:r>
                        <a:rPr lang="en-US" sz="1100" b="0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192442"/>
                  </a:ext>
                </a:extLst>
              </a:tr>
              <a:tr h="144729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en-US" altLang="zh-CN" sz="1100" b="1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ensor dimension</a:t>
                      </a:r>
                      <a:endParaRPr lang="en-US" sz="1100" b="1" i="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1100" b="0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~2</a:t>
                      </a:r>
                      <a:r>
                        <a:rPr lang="en-US" altLang="zh-CN" sz="1100" b="0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cm×2cm</a:t>
                      </a:r>
                      <a:r>
                        <a:rPr lang="zh-CN" altLang="en-US" sz="1100" b="0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，</a:t>
                      </a:r>
                      <a:r>
                        <a:rPr lang="en-US" altLang="zh-CN" sz="1100" b="0" i="0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~90% sensitive area</a:t>
                      </a:r>
                      <a:endParaRPr lang="en-US" sz="1100" b="0" i="0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641985"/>
                  </a:ext>
                </a:extLst>
              </a:tr>
            </a:tbl>
          </a:graphicData>
        </a:graphic>
      </p:graphicFrame>
      <p:sp>
        <p:nvSpPr>
          <p:cNvPr id="30" name="文本框 29">
            <a:extLst>
              <a:ext uri="{FF2B5EF4-FFF2-40B4-BE49-F238E27FC236}">
                <a16:creationId xmlns:a16="http://schemas.microsoft.com/office/drawing/2014/main" id="{13B516A4-D307-4CC0-B513-BB1250D0A3BE}"/>
              </a:ext>
            </a:extLst>
          </p:cNvPr>
          <p:cNvSpPr txBox="1"/>
          <p:nvPr/>
        </p:nvSpPr>
        <p:spPr>
          <a:xfrm>
            <a:off x="551384" y="3889543"/>
            <a:ext cx="11498121" cy="2417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sensor can be fully depleted, featuring fast signal collection and good radiation tolerance.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this technology was first developed in the early 2000s. A wide range of chips have been designed, exhibiting outstanding performance. Such as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ATLASPix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MuPix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LF-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MonoPix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RD50-MPW series ,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RadPix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MightyPix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 (All fabricated using the 180 nm/150 nm process).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Starting from the 55 nm process, we intend to meet the overall performance demands of both applications, while expanding available MAPS process possibilities for the high‑energy physics community.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17D608A-852C-45E0-AC6B-381D659A6269}"/>
              </a:ext>
            </a:extLst>
          </p:cNvPr>
          <p:cNvSpPr txBox="1"/>
          <p:nvPr/>
        </p:nvSpPr>
        <p:spPr>
          <a:xfrm>
            <a:off x="6816080" y="3489491"/>
            <a:ext cx="4263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Cross‑section of a typical HV‑CMOS pixel sensor.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C9898D0-4F48-44F4-8B4C-2E1B585B844A}"/>
              </a:ext>
            </a:extLst>
          </p:cNvPr>
          <p:cNvSpPr txBox="1"/>
          <p:nvPr/>
        </p:nvSpPr>
        <p:spPr>
          <a:xfrm>
            <a:off x="2137664" y="1172929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specifications for design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Espace réservé du numéro de diapositive 2">
            <a:extLst>
              <a:ext uri="{FF2B5EF4-FFF2-40B4-BE49-F238E27FC236}">
                <a16:creationId xmlns:a16="http://schemas.microsoft.com/office/drawing/2014/main" id="{79FDFAE6-87CC-4868-840A-069D0CACD9D5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87173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7A453D-CA4F-4BB3-85BC-8C748B169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Tasks Carried Out in Parallel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D99B97-2793-4D18-A27E-1F191ACE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5</a:t>
            </a:fld>
            <a:endParaRPr lang="fr-BE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2E04B09-B688-4B54-A915-0968200A86F1}"/>
              </a:ext>
            </a:extLst>
          </p:cNvPr>
          <p:cNvGrpSpPr/>
          <p:nvPr/>
        </p:nvGrpSpPr>
        <p:grpSpPr>
          <a:xfrm>
            <a:off x="405594" y="1457580"/>
            <a:ext cx="4340254" cy="889344"/>
            <a:chOff x="403254" y="1868917"/>
            <a:chExt cx="4340254" cy="889344"/>
          </a:xfrm>
        </p:grpSpPr>
        <p:sp>
          <p:nvSpPr>
            <p:cNvPr id="5" name="箭头: 右 4">
              <a:extLst>
                <a:ext uri="{FF2B5EF4-FFF2-40B4-BE49-F238E27FC236}">
                  <a16:creationId xmlns:a16="http://schemas.microsoft.com/office/drawing/2014/main" id="{81A00C6E-A2B7-436E-BC4F-30AE74FFDE12}"/>
                </a:ext>
              </a:extLst>
            </p:cNvPr>
            <p:cNvSpPr/>
            <p:nvPr/>
          </p:nvSpPr>
          <p:spPr>
            <a:xfrm>
              <a:off x="403254" y="1868917"/>
              <a:ext cx="4340254" cy="88934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A4877CD-ABD2-4426-8CCD-A24D13B4DC5B}"/>
                </a:ext>
              </a:extLst>
            </p:cNvPr>
            <p:cNvSpPr txBox="1"/>
            <p:nvPr/>
          </p:nvSpPr>
          <p:spPr>
            <a:xfrm>
              <a:off x="407368" y="2159701"/>
              <a:ext cx="410445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Verify the technical principles in 55 nm process</a:t>
              </a:r>
              <a:endParaRPr lang="zh-CN" altLang="en-US" sz="1400" dirty="0"/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93B6FAB-7773-40AE-B783-CE671AA0FBE5}"/>
              </a:ext>
            </a:extLst>
          </p:cNvPr>
          <p:cNvGrpSpPr/>
          <p:nvPr/>
        </p:nvGrpSpPr>
        <p:grpSpPr>
          <a:xfrm>
            <a:off x="376845" y="2626432"/>
            <a:ext cx="5896893" cy="889344"/>
            <a:chOff x="297105" y="2790592"/>
            <a:chExt cx="5798895" cy="889344"/>
          </a:xfrm>
        </p:grpSpPr>
        <p:sp>
          <p:nvSpPr>
            <p:cNvPr id="7" name="箭头: 右 6">
              <a:extLst>
                <a:ext uri="{FF2B5EF4-FFF2-40B4-BE49-F238E27FC236}">
                  <a16:creationId xmlns:a16="http://schemas.microsoft.com/office/drawing/2014/main" id="{402ADF05-7925-4167-B152-A11333FB8673}"/>
                </a:ext>
              </a:extLst>
            </p:cNvPr>
            <p:cNvSpPr/>
            <p:nvPr/>
          </p:nvSpPr>
          <p:spPr>
            <a:xfrm>
              <a:off x="297105" y="2790592"/>
              <a:ext cx="5798895" cy="88934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84F4623-1AC8-4D3A-A58E-9A7A3FC60A19}"/>
                </a:ext>
              </a:extLst>
            </p:cNvPr>
            <p:cNvSpPr txBox="1"/>
            <p:nvPr/>
          </p:nvSpPr>
          <p:spPr>
            <a:xfrm>
              <a:off x="407367" y="3079494"/>
              <a:ext cx="5376497" cy="30777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Investigate the commercial standard process 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3C08EBB-86FA-4BC6-9336-A4B9BA3D45AB}"/>
              </a:ext>
            </a:extLst>
          </p:cNvPr>
          <p:cNvGrpSpPr/>
          <p:nvPr/>
        </p:nvGrpSpPr>
        <p:grpSpPr>
          <a:xfrm>
            <a:off x="412320" y="4151664"/>
            <a:ext cx="7483879" cy="1772628"/>
            <a:chOff x="376845" y="4156548"/>
            <a:chExt cx="7710161" cy="1772628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C6363CD-29BB-41E4-A041-32ADE65EE968}"/>
                </a:ext>
              </a:extLst>
            </p:cNvPr>
            <p:cNvSpPr txBox="1"/>
            <p:nvPr/>
          </p:nvSpPr>
          <p:spPr>
            <a:xfrm>
              <a:off x="551945" y="4156548"/>
              <a:ext cx="6354100" cy="30777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ASIC design and validation on standard process.</a:t>
              </a:r>
              <a:endPara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箭头: 右 17">
              <a:extLst>
                <a:ext uri="{FF2B5EF4-FFF2-40B4-BE49-F238E27FC236}">
                  <a16:creationId xmlns:a16="http://schemas.microsoft.com/office/drawing/2014/main" id="{0D91C2AB-F512-4399-9061-9CE9F406FDD3}"/>
                </a:ext>
              </a:extLst>
            </p:cNvPr>
            <p:cNvSpPr/>
            <p:nvPr/>
          </p:nvSpPr>
          <p:spPr>
            <a:xfrm>
              <a:off x="376845" y="4968585"/>
              <a:ext cx="7710161" cy="960591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DF6AF9B8-6F00-4766-893A-61F2473DC306}"/>
              </a:ext>
            </a:extLst>
          </p:cNvPr>
          <p:cNvSpPr txBox="1"/>
          <p:nvPr/>
        </p:nvSpPr>
        <p:spPr>
          <a:xfrm>
            <a:off x="8976916" y="4271944"/>
            <a:ext cx="28054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Optimization Combining modified Process and Validated ASIC.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DBC71BC-F099-47AC-BD2F-8942581224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015" y="1700807"/>
            <a:ext cx="2417621" cy="2432413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A47C80D5-AC8F-46C1-B82C-C5EAB3BD6801}"/>
              </a:ext>
            </a:extLst>
          </p:cNvPr>
          <p:cNvGrpSpPr/>
          <p:nvPr/>
        </p:nvGrpSpPr>
        <p:grpSpPr>
          <a:xfrm>
            <a:off x="407498" y="3856946"/>
            <a:ext cx="6840630" cy="1757331"/>
            <a:chOff x="403254" y="4112897"/>
            <a:chExt cx="7439861" cy="1757331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DEC6AED-60E9-48D9-AA79-E0E27FEC30B2}"/>
                </a:ext>
              </a:extLst>
            </p:cNvPr>
            <p:cNvSpPr txBox="1"/>
            <p:nvPr/>
          </p:nvSpPr>
          <p:spPr>
            <a:xfrm>
              <a:off x="659121" y="5562451"/>
              <a:ext cx="7183994" cy="30777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Pursue possibility of process modifications for enhanced sensor performance.</a:t>
              </a:r>
              <a:endPara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箭头: 右 22">
              <a:extLst>
                <a:ext uri="{FF2B5EF4-FFF2-40B4-BE49-F238E27FC236}">
                  <a16:creationId xmlns:a16="http://schemas.microsoft.com/office/drawing/2014/main" id="{DA93EECB-68BC-472E-BCED-EB06FEC82BA4}"/>
                </a:ext>
              </a:extLst>
            </p:cNvPr>
            <p:cNvSpPr/>
            <p:nvPr/>
          </p:nvSpPr>
          <p:spPr>
            <a:xfrm>
              <a:off x="403254" y="4112897"/>
              <a:ext cx="7204914" cy="889344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4" name="箭头: 右弧形 23">
            <a:extLst>
              <a:ext uri="{FF2B5EF4-FFF2-40B4-BE49-F238E27FC236}">
                <a16:creationId xmlns:a16="http://schemas.microsoft.com/office/drawing/2014/main" id="{0686F9C3-4E6F-47DA-BCE0-6B8CFAA68299}"/>
              </a:ext>
            </a:extLst>
          </p:cNvPr>
          <p:cNvSpPr/>
          <p:nvPr/>
        </p:nvSpPr>
        <p:spPr>
          <a:xfrm>
            <a:off x="5866060" y="3218703"/>
            <a:ext cx="605643" cy="997578"/>
          </a:xfrm>
          <a:prstGeom prst="curved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箭头: 右弧形 24">
            <a:extLst>
              <a:ext uri="{FF2B5EF4-FFF2-40B4-BE49-F238E27FC236}">
                <a16:creationId xmlns:a16="http://schemas.microsoft.com/office/drawing/2014/main" id="{19E5C54B-BAD4-4402-B2F4-F41099EE6987}"/>
              </a:ext>
            </a:extLst>
          </p:cNvPr>
          <p:cNvSpPr/>
          <p:nvPr/>
        </p:nvSpPr>
        <p:spPr>
          <a:xfrm>
            <a:off x="6882968" y="4358649"/>
            <a:ext cx="645274" cy="997578"/>
          </a:xfrm>
          <a:prstGeom prst="curved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箭头: 右弧形 25">
            <a:extLst>
              <a:ext uri="{FF2B5EF4-FFF2-40B4-BE49-F238E27FC236}">
                <a16:creationId xmlns:a16="http://schemas.microsoft.com/office/drawing/2014/main" id="{E1336178-3C6A-41C9-ACB2-684CB063B404}"/>
              </a:ext>
            </a:extLst>
          </p:cNvPr>
          <p:cNvSpPr/>
          <p:nvPr/>
        </p:nvSpPr>
        <p:spPr>
          <a:xfrm>
            <a:off x="4775543" y="2098353"/>
            <a:ext cx="645274" cy="997578"/>
          </a:xfrm>
          <a:prstGeom prst="curved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38C08DE-82C6-468F-83D6-A742126430AD}"/>
              </a:ext>
            </a:extLst>
          </p:cNvPr>
          <p:cNvGrpSpPr/>
          <p:nvPr/>
        </p:nvGrpSpPr>
        <p:grpSpPr>
          <a:xfrm>
            <a:off x="7929308" y="4151664"/>
            <a:ext cx="936104" cy="1096829"/>
            <a:chOff x="8538464" y="4362308"/>
            <a:chExt cx="923367" cy="1096829"/>
          </a:xfrm>
        </p:grpSpPr>
        <p:cxnSp>
          <p:nvCxnSpPr>
            <p:cNvPr id="34" name="连接符: 肘形 33">
              <a:extLst>
                <a:ext uri="{FF2B5EF4-FFF2-40B4-BE49-F238E27FC236}">
                  <a16:creationId xmlns:a16="http://schemas.microsoft.com/office/drawing/2014/main" id="{B806ED85-0B25-47F7-99F8-7BB61B533526}"/>
                </a:ext>
              </a:extLst>
            </p:cNvPr>
            <p:cNvCxnSpPr/>
            <p:nvPr/>
          </p:nvCxnSpPr>
          <p:spPr>
            <a:xfrm>
              <a:off x="8538464" y="4362308"/>
              <a:ext cx="923367" cy="498789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1B1A5C3E-0581-49DE-8024-DA680FDBA9F0}"/>
                </a:ext>
              </a:extLst>
            </p:cNvPr>
            <p:cNvCxnSpPr/>
            <p:nvPr/>
          </p:nvCxnSpPr>
          <p:spPr>
            <a:xfrm>
              <a:off x="9000147" y="4861097"/>
              <a:ext cx="0" cy="5929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F68E001D-0547-417B-93A6-7E0AB491A1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464" y="5448882"/>
              <a:ext cx="461683" cy="1025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Espace réservé du numéro de diapositive 2">
            <a:extLst>
              <a:ext uri="{FF2B5EF4-FFF2-40B4-BE49-F238E27FC236}">
                <a16:creationId xmlns:a16="http://schemas.microsoft.com/office/drawing/2014/main" id="{5C76340F-F128-4449-A15B-3362290A4DC0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12556759-F016-4F0E-BA89-D59904A0CDAB}"/>
              </a:ext>
            </a:extLst>
          </p:cNvPr>
          <p:cNvCxnSpPr>
            <a:cxnSpLocks/>
          </p:cNvCxnSpPr>
          <p:nvPr/>
        </p:nvCxnSpPr>
        <p:spPr>
          <a:xfrm>
            <a:off x="6330550" y="1266778"/>
            <a:ext cx="59029" cy="47529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C272AAC0-275B-4DC5-981E-F1970389DCD0}"/>
              </a:ext>
            </a:extLst>
          </p:cNvPr>
          <p:cNvSpPr txBox="1"/>
          <p:nvPr/>
        </p:nvSpPr>
        <p:spPr>
          <a:xfrm>
            <a:off x="5717919" y="6029775"/>
            <a:ext cx="1692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we are here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956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8EF448-7B9C-4292-B86D-1D693DD0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COFFEE Series Development Roadmap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A4D12F0-AD00-4BE7-93E2-0B12BD50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/>
          </a:p>
        </p:txBody>
      </p:sp>
      <p:sp>
        <p:nvSpPr>
          <p:cNvPr id="46" name="Espace réservé du numéro de diapositive 2">
            <a:extLst>
              <a:ext uri="{FF2B5EF4-FFF2-40B4-BE49-F238E27FC236}">
                <a16:creationId xmlns:a16="http://schemas.microsoft.com/office/drawing/2014/main" id="{BE320018-A166-4B15-9205-1D0A0AF9C0D8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F2822D58-329C-4E93-984E-F34B9EE650AF}"/>
              </a:ext>
            </a:extLst>
          </p:cNvPr>
          <p:cNvGrpSpPr/>
          <p:nvPr/>
        </p:nvGrpSpPr>
        <p:grpSpPr>
          <a:xfrm>
            <a:off x="221670" y="1597062"/>
            <a:ext cx="11748660" cy="3663873"/>
            <a:chOff x="357849" y="3135794"/>
            <a:chExt cx="11748660" cy="2739884"/>
          </a:xfrm>
        </p:grpSpPr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11865244-5087-4E24-B3CD-E112165F51AE}"/>
                </a:ext>
              </a:extLst>
            </p:cNvPr>
            <p:cNvSpPr/>
            <p:nvPr/>
          </p:nvSpPr>
          <p:spPr>
            <a:xfrm>
              <a:off x="357849" y="5423387"/>
              <a:ext cx="11330843" cy="452291"/>
            </a:xfrm>
            <a:prstGeom prst="rect">
              <a:avLst/>
            </a:prstGeom>
            <a:solidFill>
              <a:srgbClr val="0000FF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fr-FR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4119FAE7-799C-431D-8444-E822DA9BD036}"/>
                </a:ext>
              </a:extLst>
            </p:cNvPr>
            <p:cNvGrpSpPr/>
            <p:nvPr/>
          </p:nvGrpSpPr>
          <p:grpSpPr>
            <a:xfrm>
              <a:off x="415859" y="3135794"/>
              <a:ext cx="11690650" cy="2067451"/>
              <a:chOff x="414279" y="4347055"/>
              <a:chExt cx="11690650" cy="2067451"/>
            </a:xfrm>
          </p:grpSpPr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215E58EA-ABCB-4D90-93C8-C5890C4A3214}"/>
                  </a:ext>
                </a:extLst>
              </p:cNvPr>
              <p:cNvSpPr/>
              <p:nvPr/>
            </p:nvSpPr>
            <p:spPr>
              <a:xfrm>
                <a:off x="414279" y="4347055"/>
                <a:ext cx="11454063" cy="158211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5" name="矩形: 圆角 104">
                <a:extLst>
                  <a:ext uri="{FF2B5EF4-FFF2-40B4-BE49-F238E27FC236}">
                    <a16:creationId xmlns:a16="http://schemas.microsoft.com/office/drawing/2014/main" id="{8B16E197-4FB9-441B-92AF-879D8844A9C4}"/>
                  </a:ext>
                </a:extLst>
              </p:cNvPr>
              <p:cNvSpPr/>
              <p:nvPr/>
            </p:nvSpPr>
            <p:spPr>
              <a:xfrm>
                <a:off x="10579672" y="4854814"/>
                <a:ext cx="808061" cy="701171"/>
              </a:xfrm>
              <a:prstGeom prst="roundRect">
                <a:avLst/>
              </a:prstGeom>
              <a:solidFill>
                <a:srgbClr val="0000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106" name="直接箭头连接符 105">
                <a:extLst>
                  <a:ext uri="{FF2B5EF4-FFF2-40B4-BE49-F238E27FC236}">
                    <a16:creationId xmlns:a16="http://schemas.microsoft.com/office/drawing/2014/main" id="{64DC6A2C-0B5F-4CDD-B19B-D8F9D7EF0787}"/>
                  </a:ext>
                </a:extLst>
              </p:cNvPr>
              <p:cNvCxnSpPr/>
              <p:nvPr/>
            </p:nvCxnSpPr>
            <p:spPr>
              <a:xfrm>
                <a:off x="4567962" y="5243549"/>
                <a:ext cx="318657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文本框 138">
                <a:extLst>
                  <a:ext uri="{FF2B5EF4-FFF2-40B4-BE49-F238E27FC236}">
                    <a16:creationId xmlns:a16="http://schemas.microsoft.com/office/drawing/2014/main" id="{A3AB1694-03DB-4780-ADA8-6E368D1DE12F}"/>
                  </a:ext>
                </a:extLst>
              </p:cNvPr>
              <p:cNvSpPr txBox="1"/>
              <p:nvPr/>
            </p:nvSpPr>
            <p:spPr>
              <a:xfrm>
                <a:off x="3032214" y="4504418"/>
                <a:ext cx="1071904" cy="27699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COFFEE2</a:t>
                </a:r>
                <a:endPara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8" name="图片 107">
                <a:extLst>
                  <a:ext uri="{FF2B5EF4-FFF2-40B4-BE49-F238E27FC236}">
                    <a16:creationId xmlns:a16="http://schemas.microsoft.com/office/drawing/2014/main" id="{0A3DA238-D70A-466A-B48E-D5B71EBFD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74555" y="4851333"/>
                <a:ext cx="1187222" cy="729122"/>
              </a:xfrm>
              <a:prstGeom prst="rect">
                <a:avLst/>
              </a:prstGeom>
            </p:spPr>
          </p:pic>
          <p:sp>
            <p:nvSpPr>
              <p:cNvPr id="109" name="文本框 140">
                <a:extLst>
                  <a:ext uri="{FF2B5EF4-FFF2-40B4-BE49-F238E27FC236}">
                    <a16:creationId xmlns:a16="http://schemas.microsoft.com/office/drawing/2014/main" id="{1A16EC02-91AB-4E1B-B8E5-3AEE01567029}"/>
                  </a:ext>
                </a:extLst>
              </p:cNvPr>
              <p:cNvSpPr txBox="1"/>
              <p:nvPr/>
            </p:nvSpPr>
            <p:spPr>
              <a:xfrm>
                <a:off x="3476112" y="6041951"/>
                <a:ext cx="933118" cy="30777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2023.08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文本框 141">
                <a:extLst>
                  <a:ext uri="{FF2B5EF4-FFF2-40B4-BE49-F238E27FC236}">
                    <a16:creationId xmlns:a16="http://schemas.microsoft.com/office/drawing/2014/main" id="{796A666E-F4C5-433D-89F3-2E627052393F}"/>
                  </a:ext>
                </a:extLst>
              </p:cNvPr>
              <p:cNvSpPr txBox="1"/>
              <p:nvPr/>
            </p:nvSpPr>
            <p:spPr>
              <a:xfrm>
                <a:off x="5134762" y="4474136"/>
                <a:ext cx="1071904" cy="27699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COFFEE3</a:t>
                </a:r>
                <a:endPara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文本框 142">
                <a:extLst>
                  <a:ext uri="{FF2B5EF4-FFF2-40B4-BE49-F238E27FC236}">
                    <a16:creationId xmlns:a16="http://schemas.microsoft.com/office/drawing/2014/main" id="{5A36197D-6FF3-4273-8F95-E1500A3303B0}"/>
                  </a:ext>
                </a:extLst>
              </p:cNvPr>
              <p:cNvSpPr txBox="1"/>
              <p:nvPr/>
            </p:nvSpPr>
            <p:spPr>
              <a:xfrm>
                <a:off x="8626477" y="4477378"/>
                <a:ext cx="1071904" cy="27699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CHiR</a:t>
                </a: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_x</a:t>
                </a:r>
                <a:endPara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文本框 143">
                <a:extLst>
                  <a:ext uri="{FF2B5EF4-FFF2-40B4-BE49-F238E27FC236}">
                    <a16:creationId xmlns:a16="http://schemas.microsoft.com/office/drawing/2014/main" id="{82A78605-A524-4E6C-9FEC-B1432EC34158}"/>
                  </a:ext>
                </a:extLst>
              </p:cNvPr>
              <p:cNvSpPr txBox="1"/>
              <p:nvPr/>
            </p:nvSpPr>
            <p:spPr>
              <a:xfrm>
                <a:off x="10424542" y="4514826"/>
                <a:ext cx="1071904" cy="27699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2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Final</a:t>
                </a:r>
                <a:r>
                  <a:rPr lang="zh-CN" altLang="en-US" sz="12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version</a:t>
                </a:r>
                <a:endPara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箭头: 右 112">
                <a:extLst>
                  <a:ext uri="{FF2B5EF4-FFF2-40B4-BE49-F238E27FC236}">
                    <a16:creationId xmlns:a16="http://schemas.microsoft.com/office/drawing/2014/main" id="{9AFB29C5-4A71-425E-97A8-596C89817E6C}"/>
                  </a:ext>
                </a:extLst>
              </p:cNvPr>
              <p:cNvSpPr/>
              <p:nvPr/>
            </p:nvSpPr>
            <p:spPr>
              <a:xfrm>
                <a:off x="681256" y="5929173"/>
                <a:ext cx="11255116" cy="485333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4" name="文本框 145">
                <a:extLst>
                  <a:ext uri="{FF2B5EF4-FFF2-40B4-BE49-F238E27FC236}">
                    <a16:creationId xmlns:a16="http://schemas.microsoft.com/office/drawing/2014/main" id="{50FA2F50-471C-40C8-920A-67A1B5A07A49}"/>
                  </a:ext>
                </a:extLst>
              </p:cNvPr>
              <p:cNvSpPr txBox="1"/>
              <p:nvPr/>
            </p:nvSpPr>
            <p:spPr>
              <a:xfrm>
                <a:off x="5399796" y="6031637"/>
                <a:ext cx="933118" cy="30777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2025.01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文本框 146">
                <a:extLst>
                  <a:ext uri="{FF2B5EF4-FFF2-40B4-BE49-F238E27FC236}">
                    <a16:creationId xmlns:a16="http://schemas.microsoft.com/office/drawing/2014/main" id="{EE24E74A-B409-4F61-A9B1-2B5241B5065A}"/>
                  </a:ext>
                </a:extLst>
              </p:cNvPr>
              <p:cNvSpPr txBox="1"/>
              <p:nvPr/>
            </p:nvSpPr>
            <p:spPr>
              <a:xfrm>
                <a:off x="9784474" y="6031637"/>
                <a:ext cx="933118" cy="30777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2027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文本框 147">
                <a:extLst>
                  <a:ext uri="{FF2B5EF4-FFF2-40B4-BE49-F238E27FC236}">
                    <a16:creationId xmlns:a16="http://schemas.microsoft.com/office/drawing/2014/main" id="{039CAF36-276C-4A56-B8EF-F98F317870EB}"/>
                  </a:ext>
                </a:extLst>
              </p:cNvPr>
              <p:cNvSpPr txBox="1"/>
              <p:nvPr/>
            </p:nvSpPr>
            <p:spPr>
              <a:xfrm>
                <a:off x="2796045" y="5619157"/>
                <a:ext cx="1944819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55nm HV-CMOS process</a:t>
                </a:r>
              </a:p>
            </p:txBody>
          </p:sp>
          <p:sp>
            <p:nvSpPr>
              <p:cNvPr id="138" name="文本框 148">
                <a:extLst>
                  <a:ext uri="{FF2B5EF4-FFF2-40B4-BE49-F238E27FC236}">
                    <a16:creationId xmlns:a16="http://schemas.microsoft.com/office/drawing/2014/main" id="{CD707CCF-918E-41B3-B06D-E9540B96E3F9}"/>
                  </a:ext>
                </a:extLst>
              </p:cNvPr>
              <p:cNvSpPr txBox="1"/>
              <p:nvPr/>
            </p:nvSpPr>
            <p:spPr>
              <a:xfrm>
                <a:off x="5063016" y="5649158"/>
                <a:ext cx="161977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Small prototype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2" name="文本框 149">
                    <a:extLst>
                      <a:ext uri="{FF2B5EF4-FFF2-40B4-BE49-F238E27FC236}">
                        <a16:creationId xmlns:a16="http://schemas.microsoft.com/office/drawing/2014/main" id="{8D5BD3B3-80DB-4B0F-924D-0F7C067B9D70}"/>
                      </a:ext>
                    </a:extLst>
                  </p:cNvPr>
                  <p:cNvSpPr txBox="1"/>
                  <p:nvPr/>
                </p:nvSpPr>
                <p:spPr>
                  <a:xfrm>
                    <a:off x="10541349" y="5014055"/>
                    <a:ext cx="1032529" cy="26161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a:t>2cm </a:t>
                    </a:r>
                    <a14:m>
                      <m:oMath xmlns:m="http://schemas.openxmlformats.org/officeDocument/2006/math">
                        <m:r>
                          <a:rPr kumimoji="0" lang="en-US" altLang="zh-CN" sz="11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</m:oMath>
                    </a14:m>
                    <a:r>
                      <a:rPr kumimoji="0" lang="en-US" altLang="zh-CN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a:t> 2cm</a:t>
                    </a:r>
                  </a:p>
                </p:txBody>
              </p:sp>
            </mc:Choice>
            <mc:Fallback>
              <p:sp>
                <p:nvSpPr>
                  <p:cNvPr id="152" name="文本框 149">
                    <a:extLst>
                      <a:ext uri="{FF2B5EF4-FFF2-40B4-BE49-F238E27FC236}">
                        <a16:creationId xmlns:a16="http://schemas.microsoft.com/office/drawing/2014/main" id="{8D5BD3B3-80DB-4B0F-924D-0F7C067B9D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41349" y="5014055"/>
                    <a:ext cx="1032529" cy="26161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9525"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4" name="文本框 150">
                <a:extLst>
                  <a:ext uri="{FF2B5EF4-FFF2-40B4-BE49-F238E27FC236}">
                    <a16:creationId xmlns:a16="http://schemas.microsoft.com/office/drawing/2014/main" id="{1BB2087B-47F2-4C2D-81A5-95F9597B2C82}"/>
                  </a:ext>
                </a:extLst>
              </p:cNvPr>
              <p:cNvSpPr txBox="1"/>
              <p:nvPr/>
            </p:nvSpPr>
            <p:spPr>
              <a:xfrm>
                <a:off x="10594063" y="5643030"/>
                <a:ext cx="1510866" cy="2539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105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Full size sensor</a:t>
                </a:r>
                <a:endPara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矩形: 圆角 157">
                <a:extLst>
                  <a:ext uri="{FF2B5EF4-FFF2-40B4-BE49-F238E27FC236}">
                    <a16:creationId xmlns:a16="http://schemas.microsoft.com/office/drawing/2014/main" id="{EC38EDBB-B7BE-4632-A192-67EEF47B8CAE}"/>
                  </a:ext>
                </a:extLst>
              </p:cNvPr>
              <p:cNvSpPr/>
              <p:nvPr/>
            </p:nvSpPr>
            <p:spPr>
              <a:xfrm>
                <a:off x="8955276" y="4889286"/>
                <a:ext cx="426339" cy="682516"/>
              </a:xfrm>
              <a:prstGeom prst="roundRect">
                <a:avLst/>
              </a:prstGeom>
              <a:solidFill>
                <a:srgbClr val="0000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文本框 155">
                <a:extLst>
                  <a:ext uri="{FF2B5EF4-FFF2-40B4-BE49-F238E27FC236}">
                    <a16:creationId xmlns:a16="http://schemas.microsoft.com/office/drawing/2014/main" id="{C95F491F-C131-4A75-AB45-86F8777ABC78}"/>
                  </a:ext>
                </a:extLst>
              </p:cNvPr>
              <p:cNvSpPr txBox="1"/>
              <p:nvPr/>
            </p:nvSpPr>
            <p:spPr>
              <a:xfrm>
                <a:off x="8202527" y="5028106"/>
                <a:ext cx="74590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……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0" name="文本框 156">
                <a:extLst>
                  <a:ext uri="{FF2B5EF4-FFF2-40B4-BE49-F238E27FC236}">
                    <a16:creationId xmlns:a16="http://schemas.microsoft.com/office/drawing/2014/main" id="{4B57E516-9B7B-4E6C-90E2-3E73E6C7AFB3}"/>
                  </a:ext>
                </a:extLst>
              </p:cNvPr>
              <p:cNvSpPr txBox="1"/>
              <p:nvPr/>
            </p:nvSpPr>
            <p:spPr>
              <a:xfrm>
                <a:off x="9717504" y="5031012"/>
                <a:ext cx="6344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+mn-cs"/>
                  </a:rPr>
                  <a:t>……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0" name="文本框 118">
              <a:extLst>
                <a:ext uri="{FF2B5EF4-FFF2-40B4-BE49-F238E27FC236}">
                  <a16:creationId xmlns:a16="http://schemas.microsoft.com/office/drawing/2014/main" id="{0BEE04BE-0F42-4D1E-8CB7-10003CD616C5}"/>
                </a:ext>
              </a:extLst>
            </p:cNvPr>
            <p:cNvSpPr txBox="1"/>
            <p:nvPr/>
          </p:nvSpPr>
          <p:spPr>
            <a:xfrm>
              <a:off x="6927055" y="3271948"/>
              <a:ext cx="1071904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CHiR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1.0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1" name="文本框 120">
              <a:extLst>
                <a:ext uri="{FF2B5EF4-FFF2-40B4-BE49-F238E27FC236}">
                  <a16:creationId xmlns:a16="http://schemas.microsoft.com/office/drawing/2014/main" id="{AE5EA408-3B63-43CB-8F84-4267F92FCAD8}"/>
                </a:ext>
              </a:extLst>
            </p:cNvPr>
            <p:cNvSpPr txBox="1"/>
            <p:nvPr/>
          </p:nvSpPr>
          <p:spPr>
            <a:xfrm>
              <a:off x="6527178" y="4453390"/>
              <a:ext cx="2409470" cy="2616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Process modification </a:t>
              </a:r>
              <a:r>
                <a:rPr lang="en-US" altLang="zh-CN" sz="11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and</a:t>
              </a:r>
              <a:r>
                <a:rPr lang="zh-CN" altLang="en-US" sz="11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1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validation</a:t>
              </a:r>
              <a:endPara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92" name="直接箭头连接符 91">
              <a:extLst>
                <a:ext uri="{FF2B5EF4-FFF2-40B4-BE49-F238E27FC236}">
                  <a16:creationId xmlns:a16="http://schemas.microsoft.com/office/drawing/2014/main" id="{E3E508E7-E91E-4BDB-A189-36A7EC02E10B}"/>
                </a:ext>
              </a:extLst>
            </p:cNvPr>
            <p:cNvCxnSpPr/>
            <p:nvPr/>
          </p:nvCxnSpPr>
          <p:spPr>
            <a:xfrm>
              <a:off x="6353064" y="4009074"/>
              <a:ext cx="31865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文本框 122">
              <a:extLst>
                <a:ext uri="{FF2B5EF4-FFF2-40B4-BE49-F238E27FC236}">
                  <a16:creationId xmlns:a16="http://schemas.microsoft.com/office/drawing/2014/main" id="{F69E553F-9F44-48FA-B7B4-FCB749B098E8}"/>
                </a:ext>
              </a:extLst>
            </p:cNvPr>
            <p:cNvSpPr txBox="1"/>
            <p:nvPr/>
          </p:nvSpPr>
          <p:spPr>
            <a:xfrm>
              <a:off x="7307275" y="4830691"/>
              <a:ext cx="933118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2026.01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714A5660-909C-4C76-908A-1805CC3AE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03" b="11556"/>
            <a:stretch>
              <a:fillRect/>
            </a:stretch>
          </p:blipFill>
          <p:spPr>
            <a:xfrm>
              <a:off x="5010162" y="3574297"/>
              <a:ext cx="1393692" cy="829639"/>
            </a:xfrm>
            <a:prstGeom prst="rect">
              <a:avLst/>
            </a:prstGeom>
          </p:spPr>
        </p:pic>
        <p:sp>
          <p:nvSpPr>
            <p:cNvPr id="95" name="文本框 124">
              <a:extLst>
                <a:ext uri="{FF2B5EF4-FFF2-40B4-BE49-F238E27FC236}">
                  <a16:creationId xmlns:a16="http://schemas.microsoft.com/office/drawing/2014/main" id="{462769FC-617A-4709-A292-69078013E739}"/>
                </a:ext>
              </a:extLst>
            </p:cNvPr>
            <p:cNvSpPr txBox="1"/>
            <p:nvPr/>
          </p:nvSpPr>
          <p:spPr>
            <a:xfrm>
              <a:off x="8793951" y="4417118"/>
              <a:ext cx="1271336" cy="2539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¼</a:t>
              </a:r>
              <a:r>
                <a:rPr lang="zh-CN" altLang="en-US" sz="105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050" b="1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full size sensor</a:t>
              </a:r>
              <a:endPara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6" name="文本框 125">
                  <a:extLst>
                    <a:ext uri="{FF2B5EF4-FFF2-40B4-BE49-F238E27FC236}">
                      <a16:creationId xmlns:a16="http://schemas.microsoft.com/office/drawing/2014/main" id="{7E14AF61-072F-4F30-A067-D586B7FA7F80}"/>
                    </a:ext>
                  </a:extLst>
                </p:cNvPr>
                <p:cNvSpPr txBox="1"/>
                <p:nvPr/>
              </p:nvSpPr>
              <p:spPr>
                <a:xfrm>
                  <a:off x="8890581" y="3816845"/>
                  <a:ext cx="591916" cy="43088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lang="en-US" altLang="zh-CN" sz="11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0.5</a:t>
                  </a:r>
                  <a:r>
                    <a:rPr kumimoji="0" lang="en-US" altLang="zh-CN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cm </a:t>
                  </a:r>
                  <a14:m>
                    <m:oMath xmlns:m="http://schemas.openxmlformats.org/officeDocument/2006/math">
                      <m:r>
                        <a:rPr kumimoji="0" lang="en-US" altLang="zh-CN" sz="11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a14:m>
                  <a:r>
                    <a:rPr kumimoji="0" lang="en-US" altLang="zh-CN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rPr>
                    <a:t> 2cm</a:t>
                  </a:r>
                </a:p>
              </p:txBody>
            </p:sp>
          </mc:Choice>
          <mc:Fallback>
            <p:sp>
              <p:nvSpPr>
                <p:cNvPr id="96" name="文本框 125">
                  <a:extLst>
                    <a:ext uri="{FF2B5EF4-FFF2-40B4-BE49-F238E27FC236}">
                      <a16:creationId xmlns:a16="http://schemas.microsoft.com/office/drawing/2014/main" id="{7E14AF61-072F-4F30-A067-D586B7FA7F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90581" y="3816845"/>
                  <a:ext cx="591916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直接箭头连接符 96">
              <a:extLst>
                <a:ext uri="{FF2B5EF4-FFF2-40B4-BE49-F238E27FC236}">
                  <a16:creationId xmlns:a16="http://schemas.microsoft.com/office/drawing/2014/main" id="{1A643678-B7BD-40B0-B3BE-DF7A812C621A}"/>
                </a:ext>
              </a:extLst>
            </p:cNvPr>
            <p:cNvCxnSpPr/>
            <p:nvPr/>
          </p:nvCxnSpPr>
          <p:spPr>
            <a:xfrm flipH="1">
              <a:off x="3880751" y="5070606"/>
              <a:ext cx="127000" cy="3535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箭头连接符 98">
              <a:extLst>
                <a:ext uri="{FF2B5EF4-FFF2-40B4-BE49-F238E27FC236}">
                  <a16:creationId xmlns:a16="http://schemas.microsoft.com/office/drawing/2014/main" id="{E447F355-B5F2-4C57-B0BE-7547EFB30547}"/>
                </a:ext>
              </a:extLst>
            </p:cNvPr>
            <p:cNvCxnSpPr/>
            <p:nvPr/>
          </p:nvCxnSpPr>
          <p:spPr>
            <a:xfrm>
              <a:off x="5826857" y="5092125"/>
              <a:ext cx="261370" cy="3150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箭头连接符 100">
              <a:extLst>
                <a:ext uri="{FF2B5EF4-FFF2-40B4-BE49-F238E27FC236}">
                  <a16:creationId xmlns:a16="http://schemas.microsoft.com/office/drawing/2014/main" id="{FEBB1573-F66C-4E66-B228-074F040CE884}"/>
                </a:ext>
              </a:extLst>
            </p:cNvPr>
            <p:cNvCxnSpPr/>
            <p:nvPr/>
          </p:nvCxnSpPr>
          <p:spPr>
            <a:xfrm>
              <a:off x="7806455" y="5125925"/>
              <a:ext cx="347145" cy="2326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1" name="图片 160">
            <a:extLst>
              <a:ext uri="{FF2B5EF4-FFF2-40B4-BE49-F238E27FC236}">
                <a16:creationId xmlns:a16="http://schemas.microsoft.com/office/drawing/2014/main" id="{7F090BF9-7B86-48BC-AA1F-DEC47315B63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70" y="2352722"/>
            <a:ext cx="1360123" cy="81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文本框 44">
            <a:extLst>
              <a:ext uri="{FF2B5EF4-FFF2-40B4-BE49-F238E27FC236}">
                <a16:creationId xmlns:a16="http://schemas.microsoft.com/office/drawing/2014/main" id="{A6E94384-DFB0-49B6-9537-38ACAABAE7C9}"/>
              </a:ext>
            </a:extLst>
          </p:cNvPr>
          <p:cNvSpPr txBox="1"/>
          <p:nvPr/>
        </p:nvSpPr>
        <p:spPr>
          <a:xfrm>
            <a:off x="813257" y="1870013"/>
            <a:ext cx="1071904" cy="27699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COFFEE1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3" name="文本框 45">
            <a:extLst>
              <a:ext uri="{FF2B5EF4-FFF2-40B4-BE49-F238E27FC236}">
                <a16:creationId xmlns:a16="http://schemas.microsoft.com/office/drawing/2014/main" id="{A1007999-530A-456E-8129-6E6AF5C8EE56}"/>
              </a:ext>
            </a:extLst>
          </p:cNvPr>
          <p:cNvSpPr txBox="1"/>
          <p:nvPr/>
        </p:nvSpPr>
        <p:spPr>
          <a:xfrm>
            <a:off x="558506" y="3374189"/>
            <a:ext cx="1944819" cy="276999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55nm </a:t>
            </a:r>
            <a:r>
              <a: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LL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-CMOS process</a:t>
            </a:r>
          </a:p>
        </p:txBody>
      </p:sp>
      <p:sp>
        <p:nvSpPr>
          <p:cNvPr id="164" name="文本框 46">
            <a:extLst>
              <a:ext uri="{FF2B5EF4-FFF2-40B4-BE49-F238E27FC236}">
                <a16:creationId xmlns:a16="http://schemas.microsoft.com/office/drawing/2014/main" id="{DA796262-2055-4342-8CBE-0218FF87F769}"/>
              </a:ext>
            </a:extLst>
          </p:cNvPr>
          <p:cNvSpPr txBox="1"/>
          <p:nvPr/>
        </p:nvSpPr>
        <p:spPr>
          <a:xfrm>
            <a:off x="1145340" y="3888419"/>
            <a:ext cx="933118" cy="307777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2022.10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5" name="文本框 164">
            <a:extLst>
              <a:ext uri="{FF2B5EF4-FFF2-40B4-BE49-F238E27FC236}">
                <a16:creationId xmlns:a16="http://schemas.microsoft.com/office/drawing/2014/main" id="{9646C465-36D1-4A73-A5E9-CF4B09DB30D2}"/>
              </a:ext>
            </a:extLst>
          </p:cNvPr>
          <p:cNvSpPr txBox="1"/>
          <p:nvPr/>
        </p:nvSpPr>
        <p:spPr>
          <a:xfrm>
            <a:off x="2078458" y="4819925"/>
            <a:ext cx="3161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Verified the technical principles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61CDFB8E-68BC-47C6-B5C6-77E3E545B8D6}"/>
              </a:ext>
            </a:extLst>
          </p:cNvPr>
          <p:cNvSpPr txBox="1"/>
          <p:nvPr/>
        </p:nvSpPr>
        <p:spPr>
          <a:xfrm>
            <a:off x="4990070" y="4816900"/>
            <a:ext cx="3161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ASIC design architecture verification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076E3BCA-D371-422B-8CDD-59D667F72B7F}"/>
              </a:ext>
            </a:extLst>
          </p:cNvPr>
          <p:cNvSpPr txBox="1"/>
          <p:nvPr/>
        </p:nvSpPr>
        <p:spPr>
          <a:xfrm>
            <a:off x="8079807" y="4816900"/>
            <a:ext cx="3163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Process modification and verification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4F89BD49-F54F-422C-9EC0-EAF98F9BBC47}"/>
              </a:ext>
            </a:extLst>
          </p:cNvPr>
          <p:cNvSpPr txBox="1"/>
          <p:nvPr/>
        </p:nvSpPr>
        <p:spPr>
          <a:xfrm>
            <a:off x="473178" y="4746618"/>
            <a:ext cx="1677420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progress</a:t>
            </a:r>
            <a:r>
              <a:rPr lang="en-US" altLang="zh-CN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9" name="直接箭头连接符 168">
            <a:extLst>
              <a:ext uri="{FF2B5EF4-FFF2-40B4-BE49-F238E27FC236}">
                <a16:creationId xmlns:a16="http://schemas.microsoft.com/office/drawing/2014/main" id="{BCB637A4-DDCE-437A-B664-883AE361EC28}"/>
              </a:ext>
            </a:extLst>
          </p:cNvPr>
          <p:cNvCxnSpPr>
            <a:cxnSpLocks/>
          </p:cNvCxnSpPr>
          <p:nvPr/>
        </p:nvCxnSpPr>
        <p:spPr>
          <a:xfrm>
            <a:off x="1516562" y="4237641"/>
            <a:ext cx="776231" cy="3968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0" name="图片 169">
            <a:extLst>
              <a:ext uri="{FF2B5EF4-FFF2-40B4-BE49-F238E27FC236}">
                <a16:creationId xmlns:a16="http://schemas.microsoft.com/office/drawing/2014/main" id="{F6AA7BD7-7B9C-4478-82AC-C800725EA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068" y="2193652"/>
            <a:ext cx="708477" cy="116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48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A228-CD32-EA44-9BD5-4CAA7579E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esign Overview of COFFEE2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A7F0F-9D7C-ED40-8288-3312443A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E209-2380-6E4F-88BA-E6C88AA8F942}" type="slidenum">
              <a:rPr lang="en-US" smtClean="0"/>
              <a:t>7</a:t>
            </a:fld>
            <a:endParaRPr 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103C19D-69D1-4346-838C-630390CBE8FE}"/>
              </a:ext>
            </a:extLst>
          </p:cNvPr>
          <p:cNvSpPr txBox="1"/>
          <p:nvPr/>
        </p:nvSpPr>
        <p:spPr>
          <a:xfrm>
            <a:off x="7201583" y="5012339"/>
            <a:ext cx="3985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COFFEE2 design includes three independent regions.</a:t>
            </a: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9219F433-7DEA-444C-99CD-7E4019EA8AE8}"/>
              </a:ext>
            </a:extLst>
          </p:cNvPr>
          <p:cNvGrpSpPr/>
          <p:nvPr/>
        </p:nvGrpSpPr>
        <p:grpSpPr>
          <a:xfrm>
            <a:off x="6822649" y="1484784"/>
            <a:ext cx="4742943" cy="3373084"/>
            <a:chOff x="15861921" y="21841621"/>
            <a:chExt cx="6688576" cy="4546483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F6CE5D28-2635-4884-946B-0682CB87B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61921" y="21841621"/>
              <a:ext cx="6688576" cy="4546483"/>
            </a:xfrm>
            <a:prstGeom prst="rect">
              <a:avLst/>
            </a:prstGeom>
          </p:spPr>
        </p:pic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F4AFC15E-AD31-4D99-9D89-755982DAF816}"/>
                </a:ext>
              </a:extLst>
            </p:cNvPr>
            <p:cNvSpPr/>
            <p:nvPr/>
          </p:nvSpPr>
          <p:spPr>
            <a:xfrm>
              <a:off x="16146010" y="22043394"/>
              <a:ext cx="3684397" cy="4253822"/>
            </a:xfrm>
            <a:prstGeom prst="roundRect">
              <a:avLst>
                <a:gd name="adj" fmla="val 7454"/>
              </a:avLst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7">
              <a:extLst>
                <a:ext uri="{FF2B5EF4-FFF2-40B4-BE49-F238E27FC236}">
                  <a16:creationId xmlns:a16="http://schemas.microsoft.com/office/drawing/2014/main" id="{A65FC2D6-33EC-40D9-985A-A0120F82B7A2}"/>
                </a:ext>
              </a:extLst>
            </p:cNvPr>
            <p:cNvSpPr/>
            <p:nvPr/>
          </p:nvSpPr>
          <p:spPr>
            <a:xfrm>
              <a:off x="19994111" y="22236508"/>
              <a:ext cx="2116850" cy="1660845"/>
            </a:xfrm>
            <a:prstGeom prst="roundRect">
              <a:avLst>
                <a:gd name="adj" fmla="val 7454"/>
              </a:avLst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8">
              <a:extLst>
                <a:ext uri="{FF2B5EF4-FFF2-40B4-BE49-F238E27FC236}">
                  <a16:creationId xmlns:a16="http://schemas.microsoft.com/office/drawing/2014/main" id="{B6B50E30-CAE7-4C68-99C6-901B12A6F234}"/>
                </a:ext>
              </a:extLst>
            </p:cNvPr>
            <p:cNvSpPr/>
            <p:nvPr/>
          </p:nvSpPr>
          <p:spPr>
            <a:xfrm>
              <a:off x="19989834" y="24015823"/>
              <a:ext cx="2116850" cy="1964523"/>
            </a:xfrm>
            <a:prstGeom prst="roundRect">
              <a:avLst>
                <a:gd name="adj" fmla="val 7454"/>
              </a:avLst>
            </a:pr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26AF6C14-C52A-4540-8176-22329CCD5ABF}"/>
                </a:ext>
              </a:extLst>
            </p:cNvPr>
            <p:cNvSpPr txBox="1"/>
            <p:nvPr/>
          </p:nvSpPr>
          <p:spPr>
            <a:xfrm>
              <a:off x="17761454" y="23551753"/>
              <a:ext cx="1262758" cy="112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2</a:t>
              </a: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E79F90BB-0F7E-4F3D-9CEE-C6C96E90E7E0}"/>
                </a:ext>
              </a:extLst>
            </p:cNvPr>
            <p:cNvSpPr txBox="1"/>
            <p:nvPr/>
          </p:nvSpPr>
          <p:spPr>
            <a:xfrm>
              <a:off x="20642231" y="22456640"/>
              <a:ext cx="1262758" cy="112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1</a:t>
              </a: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33E06094-60D9-47A9-B0E8-3B31E1523EF2}"/>
                </a:ext>
              </a:extLst>
            </p:cNvPr>
            <p:cNvSpPr txBox="1"/>
            <p:nvPr/>
          </p:nvSpPr>
          <p:spPr>
            <a:xfrm>
              <a:off x="20642231" y="24359770"/>
              <a:ext cx="1262759" cy="1024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ea"/>
                  <a:ea typeface="+mj-ea"/>
                </a:rPr>
                <a:t>3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BC255DBC-209D-4B30-9A6F-023379883206}"/>
              </a:ext>
            </a:extLst>
          </p:cNvPr>
          <p:cNvSpPr txBox="1"/>
          <p:nvPr/>
        </p:nvSpPr>
        <p:spPr>
          <a:xfrm>
            <a:off x="280332" y="1247392"/>
            <a:ext cx="6319723" cy="454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Three independent regions in COFFEE2</a:t>
            </a:r>
            <a:r>
              <a:rPr lang="zh-CN" altLang="en-US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endParaRPr lang="en-US" altLang="zh-CN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Passive</a:t>
            </a:r>
            <a:r>
              <a:rPr lang="zh-CN" alt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diode arrays</a:t>
            </a:r>
            <a:r>
              <a:rPr lang="zh-CN" alt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endParaRPr lang="en-US" altLang="zh-CN" sz="1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Various sensing structures: DNW size, distances, with/without P-stop 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2"/>
            </a:pP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 active pixel matrix including 3 variations of pixel design</a:t>
            </a:r>
            <a:r>
              <a:rPr lang="zh-CN" alt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endParaRPr lang="en-US" altLang="zh-CN" sz="1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 quantitatively evaluate the “cross-talk" issue of HV-CMOS pixel sensor technology in the new process and guide the overall design of the future detector chip</a:t>
            </a:r>
          </a:p>
          <a:p>
            <a:pPr marL="800100" lvl="1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3"/>
            </a:pPr>
            <a:r>
              <a:rPr lang="en-US" altLang="zh-CN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 active pixel matrix with a new readout architecture</a:t>
            </a:r>
            <a:r>
              <a:rPr lang="zh-CN" alt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：</a:t>
            </a:r>
            <a:endParaRPr lang="en-US" altLang="zh-CN" sz="1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Very small pixel size 25×25</a:t>
            </a:r>
            <a:r>
              <a:rPr lang="el-GR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μ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</a:t>
            </a:r>
            <a:r>
              <a:rPr lang="en-US" altLang="zh-CN" sz="1400" baseline="30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(for a HV-CMOS pixel sensor)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New matrix readout architecture;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Digital peripheral data processing included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；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74CDD34-25F9-4B05-BBFB-BB22357EF2B3}"/>
              </a:ext>
            </a:extLst>
          </p:cNvPr>
          <p:cNvSpPr txBox="1"/>
          <p:nvPr/>
        </p:nvSpPr>
        <p:spPr>
          <a:xfrm rot="21103042">
            <a:off x="1674743" y="2065931"/>
            <a:ext cx="5407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commercial process 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characteristics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study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7E13565-34F2-44F6-9F38-CDD151AECBFE}"/>
              </a:ext>
            </a:extLst>
          </p:cNvPr>
          <p:cNvSpPr txBox="1"/>
          <p:nvPr/>
        </p:nvSpPr>
        <p:spPr>
          <a:xfrm rot="21073189">
            <a:off x="1002333" y="3431013"/>
            <a:ext cx="5391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charge sensing diode + in-pixel AFE study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7766ADF-2A21-40EB-B80C-C53339B336B2}"/>
              </a:ext>
            </a:extLst>
          </p:cNvPr>
          <p:cNvSpPr txBox="1"/>
          <p:nvPr/>
        </p:nvSpPr>
        <p:spPr>
          <a:xfrm rot="21042576">
            <a:off x="501152" y="50318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new architectures in 55nm process @ Designed by KIT 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C4C2F51-A8A0-4001-BC3A-D2B368457874}"/>
              </a:ext>
            </a:extLst>
          </p:cNvPr>
          <p:cNvSpPr txBox="1"/>
          <p:nvPr/>
        </p:nvSpPr>
        <p:spPr>
          <a:xfrm>
            <a:off x="5175218" y="5425285"/>
            <a:ext cx="6075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 paper: 1.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NIMA Volume 1069 P169905 (2024)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https://doi.org/10.1016/j.nima.2024.169905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2025 JINST 20 C03023 .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-apple-system"/>
                <a:hlinkClick r:id="rId4"/>
              </a:rPr>
              <a:t>10.1088/1748-0221/20/03/C03023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-apple-system"/>
              </a:rPr>
              <a:t>; 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2025 JINST 20 C10011.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https://doi.org/10.1088/1748-0221/20/10/C10011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Espace réservé du numéro de diapositive 2">
            <a:extLst>
              <a:ext uri="{FF2B5EF4-FFF2-40B4-BE49-F238E27FC236}">
                <a16:creationId xmlns:a16="http://schemas.microsoft.com/office/drawing/2014/main" id="{E966CE3E-EEFB-4350-81C3-C7C33C06D7B8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17691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125816"/>
            <a:ext cx="9433048" cy="9906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of the Commercial Standard Process: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COFFEE2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8</a:t>
            </a:fld>
            <a:endParaRPr 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CC88213-1520-403F-AC27-BDD35FA5F88D}"/>
              </a:ext>
            </a:extLst>
          </p:cNvPr>
          <p:cNvSpPr txBox="1"/>
          <p:nvPr/>
        </p:nvSpPr>
        <p:spPr>
          <a:xfrm>
            <a:off x="479376" y="3789949"/>
            <a:ext cx="5909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297180">
              <a:buFont typeface="Wingdings" panose="05000000000000000000" pitchFamily="2" charset="2"/>
              <a:buChar char="Ø"/>
              <a:defRPr sz="3455" b="1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response to laser/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55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 /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 sources:</a:t>
            </a:r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51D16770-6F5A-41AB-AA2A-D31C300F5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41" y="137098"/>
            <a:ext cx="1612056" cy="1118442"/>
          </a:xfrm>
          <a:prstGeom prst="rect">
            <a:avLst/>
          </a:prstGeom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C8D7ED74-BF71-4D13-B8C8-5E47FB232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936" y="4294569"/>
            <a:ext cx="2736304" cy="20066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1DA032-438C-43AA-9440-FBE577FB5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701" y="4279106"/>
            <a:ext cx="2852382" cy="19717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C894147-5CC4-46E8-B4B3-CCD581705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083" y="4279106"/>
            <a:ext cx="2852382" cy="2017906"/>
          </a:xfrm>
          <a:prstGeom prst="rect">
            <a:avLst/>
          </a:prstGeom>
        </p:spPr>
      </p:pic>
      <p:pic>
        <p:nvPicPr>
          <p:cNvPr id="29" name="Picture 19">
            <a:extLst>
              <a:ext uri="{FF2B5EF4-FFF2-40B4-BE49-F238E27FC236}">
                <a16:creationId xmlns:a16="http://schemas.microsoft.com/office/drawing/2014/main" id="{8D2DC420-BC69-442D-9F4B-59469E1EE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312" y="1637945"/>
            <a:ext cx="5184576" cy="190285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EF8341F-8FC6-428F-902E-9F22DF03D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3764" y="1674657"/>
            <a:ext cx="2887508" cy="183156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5958A81-AEEA-4A7B-B5B6-4EDF4CDA20D0}"/>
              </a:ext>
            </a:extLst>
          </p:cNvPr>
          <p:cNvSpPr txBox="1"/>
          <p:nvPr/>
        </p:nvSpPr>
        <p:spPr>
          <a:xfrm>
            <a:off x="479376" y="1155589"/>
            <a:ext cx="755755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in-pixel amplifier &amp; comparators work as the simulation predicts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E66AE4E4-CD50-402E-BFA2-72DAA9CD881A}"/>
              </a:ext>
            </a:extLst>
          </p:cNvPr>
          <p:cNvSpPr txBox="1"/>
          <p:nvPr/>
        </p:nvSpPr>
        <p:spPr>
          <a:xfrm>
            <a:off x="1473765" y="3472932"/>
            <a:ext cx="3492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600"/>
            </a:lvl1pPr>
          </a:lstStyle>
          <a:p>
            <a:r>
              <a:rPr lang="en-US" altLang="zh-CN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CSA output versus different injection voltages</a:t>
            </a:r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66088357-6D3D-4BF8-885B-7BBBEE1BF70A}"/>
              </a:ext>
            </a:extLst>
          </p:cNvPr>
          <p:cNvSpPr txBox="1"/>
          <p:nvPr/>
        </p:nvSpPr>
        <p:spPr>
          <a:xfrm>
            <a:off x="6414433" y="3513573"/>
            <a:ext cx="2604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600"/>
            </a:lvl1pPr>
          </a:lstStyle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CSA output as function of charge injection</a:t>
            </a: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5880151D-0752-4995-BBF0-2051C66349D1}"/>
              </a:ext>
            </a:extLst>
          </p:cNvPr>
          <p:cNvSpPr txBox="1"/>
          <p:nvPr/>
        </p:nvSpPr>
        <p:spPr>
          <a:xfrm>
            <a:off x="6556765" y="2494471"/>
            <a:ext cx="946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600"/>
            </a:lvl1pPr>
          </a:lstStyle>
          <a:p>
            <a:r>
              <a:rPr lang="en-US" sz="1000" dirty="0"/>
              <a:t>Measurement </a:t>
            </a:r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172319F7-FA34-4289-B36C-AC55671EE172}"/>
              </a:ext>
            </a:extLst>
          </p:cNvPr>
          <p:cNvSpPr txBox="1"/>
          <p:nvPr/>
        </p:nvSpPr>
        <p:spPr>
          <a:xfrm>
            <a:off x="8929274" y="2589334"/>
            <a:ext cx="94631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1600"/>
            </a:lvl1pPr>
          </a:lstStyle>
          <a:p>
            <a:r>
              <a:rPr lang="en-US" sz="1000" dirty="0"/>
              <a:t>Simulation 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AC94E99-FC79-4D48-859E-BD52F930CED0}"/>
              </a:ext>
            </a:extLst>
          </p:cNvPr>
          <p:cNvSpPr txBox="1"/>
          <p:nvPr/>
        </p:nvSpPr>
        <p:spPr>
          <a:xfrm>
            <a:off x="2852599" y="4960212"/>
            <a:ext cx="938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861458C-9B73-4BD6-A13B-0E79C7F5811B}"/>
              </a:ext>
            </a:extLst>
          </p:cNvPr>
          <p:cNvSpPr txBox="1"/>
          <p:nvPr/>
        </p:nvSpPr>
        <p:spPr>
          <a:xfrm>
            <a:off x="6388384" y="5066357"/>
            <a:ext cx="73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E8148DB-E696-449F-9BA0-71C1AFCE2E8C}"/>
              </a:ext>
            </a:extLst>
          </p:cNvPr>
          <p:cNvSpPr txBox="1"/>
          <p:nvPr/>
        </p:nvSpPr>
        <p:spPr>
          <a:xfrm>
            <a:off x="9362384" y="5080313"/>
            <a:ext cx="788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endParaRPr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5D6B487-B64E-42C3-9F4C-93E31EAD282D}"/>
              </a:ext>
            </a:extLst>
          </p:cNvPr>
          <p:cNvSpPr txBox="1"/>
          <p:nvPr/>
        </p:nvSpPr>
        <p:spPr>
          <a:xfrm>
            <a:off x="5880617" y="3805338"/>
            <a:ext cx="4679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depleted depth ~ 10 </a:t>
            </a:r>
            <a:r>
              <a:rPr lang="el-GR" altLang="zh-CN" sz="18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1800" dirty="0">
                <a:solidFill>
                  <a:srgbClr val="00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@ sensor bias -30V</a:t>
            </a:r>
            <a:r>
              <a:rPr lang="en-US" altLang="zh-CN" sz="18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sp>
        <p:nvSpPr>
          <p:cNvPr id="48" name="Espace réservé du numéro de diapositive 2">
            <a:extLst>
              <a:ext uri="{FF2B5EF4-FFF2-40B4-BE49-F238E27FC236}">
                <a16:creationId xmlns:a16="http://schemas.microsoft.com/office/drawing/2014/main" id="{4657DC10-0DEE-4FAC-AF31-97B46BF94C7C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127948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125816"/>
            <a:ext cx="10369152" cy="99060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of the Commercial Standard Process: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COFFEE2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862BE-5619-7743-AF6C-700AF04A4E3D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0C21F4A-9A10-48C3-ADE8-A6F08165087D}"/>
              </a:ext>
            </a:extLst>
          </p:cNvPr>
          <p:cNvSpPr txBox="1"/>
          <p:nvPr/>
        </p:nvSpPr>
        <p:spPr>
          <a:xfrm>
            <a:off x="263352" y="1251746"/>
            <a:ext cx="10182963" cy="424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Breakdown voltage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-70V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regular resistivity wafer (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l-GR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Ω·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16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F6AE56C6-CC29-47DA-A16A-58DC38E4DCA1}"/>
              </a:ext>
            </a:extLst>
          </p:cNvPr>
          <p:cNvSpPr txBox="1"/>
          <p:nvPr/>
        </p:nvSpPr>
        <p:spPr>
          <a:xfrm>
            <a:off x="1240753" y="4543748"/>
            <a:ext cx="1758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curve test result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5766E751-6687-4D26-9322-B4F3B54DD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3" y="3429000"/>
            <a:ext cx="3024335" cy="2595457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BFC5C0CD-A842-4287-8858-4C4C074538D9}"/>
              </a:ext>
            </a:extLst>
          </p:cNvPr>
          <p:cNvSpPr txBox="1"/>
          <p:nvPr/>
        </p:nvSpPr>
        <p:spPr>
          <a:xfrm>
            <a:off x="4818655" y="4497582"/>
            <a:ext cx="1697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Simulated</a:t>
            </a:r>
          </a:p>
          <a:p>
            <a:r>
              <a:rPr lang="en-US" altLang="zh-CN" sz="1000" dirty="0"/>
              <a:t>IV</a:t>
            </a:r>
            <a:r>
              <a:rPr lang="zh-CN" altLang="en-US" sz="1000" dirty="0"/>
              <a:t> </a:t>
            </a:r>
            <a:r>
              <a:rPr lang="en-US" altLang="zh-CN" sz="1000" dirty="0"/>
              <a:t>curve</a:t>
            </a:r>
            <a:endParaRPr lang="en-US" sz="1000" dirty="0"/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5F1A796A-8C8E-49C2-8E3E-840D45ECA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364" y="1772334"/>
            <a:ext cx="3187573" cy="1634392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51D16770-6F5A-41AB-AA2A-D31C300F5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6441" y="137098"/>
            <a:ext cx="1612056" cy="111844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79BF175-D764-4E4C-BB82-FB167E43F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068" y="1801445"/>
            <a:ext cx="3645278" cy="205668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CF3A8FEF-D431-44FF-8AAC-CD2057445180}"/>
              </a:ext>
            </a:extLst>
          </p:cNvPr>
          <p:cNvSpPr txBox="1"/>
          <p:nvPr/>
        </p:nvSpPr>
        <p:spPr>
          <a:xfrm>
            <a:off x="7995138" y="3883257"/>
            <a:ext cx="3804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1C1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 test results of  a pixel with or without P-well inside.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2B9BC47-4A98-4255-9576-1A437B4187D5}"/>
              </a:ext>
            </a:extLst>
          </p:cNvPr>
          <p:cNvSpPr txBox="1"/>
          <p:nvPr/>
        </p:nvSpPr>
        <p:spPr>
          <a:xfrm>
            <a:off x="7877254" y="4126252"/>
            <a:ext cx="40015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 layout size:40×145 </a:t>
            </a:r>
            <a:r>
              <a:rPr lang="el-GR" altLang="zh-CN" sz="14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P-WELL inside version cover ~50% area of the pixel</a:t>
            </a:r>
            <a:endParaRPr lang="zh-CN" altLang="en-US" sz="1400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947B50A-376B-46FF-83DB-8E4E2A7DA81E}"/>
              </a:ext>
            </a:extLst>
          </p:cNvPr>
          <p:cNvGrpSpPr/>
          <p:nvPr/>
        </p:nvGrpSpPr>
        <p:grpSpPr>
          <a:xfrm>
            <a:off x="7712774" y="4667755"/>
            <a:ext cx="2199650" cy="1497549"/>
            <a:chOff x="6924721" y="2523925"/>
            <a:chExt cx="3541010" cy="307112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F61FB2B6-0DB1-4605-8563-7889DC86D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4721" y="2523925"/>
              <a:ext cx="3356901" cy="3071126"/>
            </a:xfrm>
            <a:prstGeom prst="rect">
              <a:avLst/>
            </a:prstGeom>
          </p:spPr>
        </p:pic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0266B075-C8DE-471C-BA49-051847771285}"/>
                </a:ext>
              </a:extLst>
            </p:cNvPr>
            <p:cNvGrpSpPr/>
            <p:nvPr/>
          </p:nvGrpSpPr>
          <p:grpSpPr>
            <a:xfrm>
              <a:off x="8149966" y="3873991"/>
              <a:ext cx="307557" cy="621462"/>
              <a:chOff x="4815840" y="242393"/>
              <a:chExt cx="567820" cy="1145894"/>
            </a:xfrm>
          </p:grpSpPr>
          <p:sp>
            <p:nvSpPr>
              <p:cNvPr id="39" name="等腰三角形 38">
                <a:extLst>
                  <a:ext uri="{FF2B5EF4-FFF2-40B4-BE49-F238E27FC236}">
                    <a16:creationId xmlns:a16="http://schemas.microsoft.com/office/drawing/2014/main" id="{1363F743-BB10-4468-936A-9201B8FC268D}"/>
                  </a:ext>
                </a:extLst>
              </p:cNvPr>
              <p:cNvSpPr/>
              <p:nvPr/>
            </p:nvSpPr>
            <p:spPr>
              <a:xfrm>
                <a:off x="4815840" y="563880"/>
                <a:ext cx="567820" cy="502920"/>
              </a:xfrm>
              <a:prstGeom prst="triangl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76F6D1AB-BEB1-4BC0-86D1-80A2057B2A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800" y="563880"/>
                <a:ext cx="45212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30FE2F3D-F658-4131-8EC4-3E90BF223915}"/>
                  </a:ext>
                </a:extLst>
              </p:cNvPr>
              <p:cNvCxnSpPr>
                <a:cxnSpLocks/>
                <a:stCxn id="39" idx="0"/>
              </p:cNvCxnSpPr>
              <p:nvPr/>
            </p:nvCxnSpPr>
            <p:spPr>
              <a:xfrm flipV="1">
                <a:off x="5099750" y="242393"/>
                <a:ext cx="0" cy="32148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0D7FDF0C-DD9A-4BD8-BC1A-F0FCD35E23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9340" y="1066800"/>
                <a:ext cx="0" cy="32148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098FA068-3526-4A54-A658-4BB1741C98FE}"/>
                </a:ext>
              </a:extLst>
            </p:cNvPr>
            <p:cNvSpPr txBox="1"/>
            <p:nvPr/>
          </p:nvSpPr>
          <p:spPr>
            <a:xfrm>
              <a:off x="8457523" y="4059488"/>
              <a:ext cx="20082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/>
                <a:t>Charge collection node</a:t>
              </a:r>
              <a:endParaRPr lang="zh-CN" altLang="en-US" sz="1100" b="1" dirty="0"/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47D76AF-34DE-4174-B5CC-65B2153CE9C2}"/>
                </a:ext>
              </a:extLst>
            </p:cNvPr>
            <p:cNvGrpSpPr/>
            <p:nvPr/>
          </p:nvGrpSpPr>
          <p:grpSpPr>
            <a:xfrm>
              <a:off x="7373671" y="4544983"/>
              <a:ext cx="202176" cy="174355"/>
              <a:chOff x="8951011" y="4495453"/>
              <a:chExt cx="202176" cy="174355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1D01BF50-D15E-4F8A-A47F-560ADF7FA540}"/>
                  </a:ext>
                </a:extLst>
              </p:cNvPr>
              <p:cNvSpPr/>
              <p:nvPr/>
            </p:nvSpPr>
            <p:spPr>
              <a:xfrm>
                <a:off x="8951011" y="4495453"/>
                <a:ext cx="202176" cy="17435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F1C4E5D8-F8D3-4F1D-8163-C89AF4EE48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2366" y="4579250"/>
                <a:ext cx="12115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连接符: 曲线 35">
              <a:extLst>
                <a:ext uri="{FF2B5EF4-FFF2-40B4-BE49-F238E27FC236}">
                  <a16:creationId xmlns:a16="http://schemas.microsoft.com/office/drawing/2014/main" id="{E963B60D-10AE-42AB-BEEA-336FAA6DD704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298295" y="4213555"/>
              <a:ext cx="722061" cy="131990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83AB3921-1CED-454F-AF74-767F7F675E7C}"/>
              </a:ext>
            </a:extLst>
          </p:cNvPr>
          <p:cNvSpPr txBox="1"/>
          <p:nvPr/>
        </p:nvSpPr>
        <p:spPr>
          <a:xfrm>
            <a:off x="9798057" y="4927975"/>
            <a:ext cx="1907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4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diode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200 </a:t>
            </a:r>
            <a:r>
              <a:rPr lang="en-US" altLang="zh-CN" sz="1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dominated by P‑well‑to‑DNW capacitance.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3C3F114-E6E1-4767-AB7A-1B99B1A58262}"/>
              </a:ext>
            </a:extLst>
          </p:cNvPr>
          <p:cNvSpPr txBox="1"/>
          <p:nvPr/>
        </p:nvSpPr>
        <p:spPr>
          <a:xfrm>
            <a:off x="271286" y="4936495"/>
            <a:ext cx="373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Breakdown takes place between DNW and p‑type surface.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Lowering p‑type concentration at DNW edge (using high‑resistivity wafers) improves breakdown voltage.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0E08B25-11E6-480F-8010-4D5CE12B6E09}"/>
              </a:ext>
            </a:extLst>
          </p:cNvPr>
          <p:cNvSpPr txBox="1"/>
          <p:nvPr/>
        </p:nvSpPr>
        <p:spPr>
          <a:xfrm>
            <a:off x="5087888" y="6024457"/>
            <a:ext cx="1528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TCAD simulation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273B2312-92FA-40FF-82F3-05FDB4BA5800}"/>
              </a:ext>
            </a:extLst>
          </p:cNvPr>
          <p:cNvCxnSpPr>
            <a:cxnSpLocks/>
          </p:cNvCxnSpPr>
          <p:nvPr/>
        </p:nvCxnSpPr>
        <p:spPr>
          <a:xfrm flipH="1" flipV="1">
            <a:off x="3787474" y="2924944"/>
            <a:ext cx="2776578" cy="933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8D467F0-C09D-4B1F-A0FF-5DE011F12E2C}"/>
              </a:ext>
            </a:extLst>
          </p:cNvPr>
          <p:cNvGrpSpPr/>
          <p:nvPr/>
        </p:nvGrpSpPr>
        <p:grpSpPr>
          <a:xfrm>
            <a:off x="92304" y="1915760"/>
            <a:ext cx="3695169" cy="2581822"/>
            <a:chOff x="92304" y="1915760"/>
            <a:chExt cx="3695169" cy="2581822"/>
          </a:xfrm>
        </p:grpSpPr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D2EA154E-F1C2-4339-B0F9-BD5CDD08B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2476"/>
            <a:stretch>
              <a:fillRect/>
            </a:stretch>
          </p:blipFill>
          <p:spPr>
            <a:xfrm>
              <a:off x="92304" y="1915760"/>
              <a:ext cx="3695169" cy="2581822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78124500-2113-4A12-A1AC-CE6ACDBF8C72}"/>
                </a:ext>
              </a:extLst>
            </p:cNvPr>
            <p:cNvSpPr txBox="1"/>
            <p:nvPr/>
          </p:nvSpPr>
          <p:spPr>
            <a:xfrm>
              <a:off x="1183967" y="2517457"/>
              <a:ext cx="219079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Leakage current: ~10pA/pixel </a:t>
              </a:r>
              <a:endParaRPr lang="zh-CN" altLang="en-US" sz="1200" dirty="0"/>
            </a:p>
          </p:txBody>
        </p:sp>
      </p:grpSp>
      <p:sp>
        <p:nvSpPr>
          <p:cNvPr id="49" name="Espace réservé du numéro de diapositive 2">
            <a:extLst>
              <a:ext uri="{FF2B5EF4-FFF2-40B4-BE49-F238E27FC236}">
                <a16:creationId xmlns:a16="http://schemas.microsoft.com/office/drawing/2014/main" id="{F93A4CF5-CEF2-4D90-8CDE-EDE1C3A73F63}"/>
              </a:ext>
            </a:extLst>
          </p:cNvPr>
          <p:cNvSpPr txBox="1">
            <a:spLocks/>
          </p:cNvSpPr>
          <p:nvPr/>
        </p:nvSpPr>
        <p:spPr>
          <a:xfrm>
            <a:off x="3935760" y="6386426"/>
            <a:ext cx="5256584" cy="365760"/>
          </a:xfrm>
          <a:prstGeom prst="rect">
            <a:avLst/>
          </a:prstGeom>
        </p:spPr>
        <p:txBody>
          <a:bodyPr vert="horz"/>
          <a:lstStyle>
            <a:defPPr>
              <a:defRPr lang="fr-FR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ZHOU –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 FEE 2026, Paris, France, 18-22 May, 2026</a:t>
            </a:r>
          </a:p>
        </p:txBody>
      </p:sp>
    </p:spTree>
    <p:extLst>
      <p:ext uri="{BB962C8B-B14F-4D97-AF65-F5344CB8AC3E}">
        <p14:creationId xmlns:p14="http://schemas.microsoft.com/office/powerpoint/2010/main" val="2112883918"/>
      </p:ext>
    </p:extLst>
  </p:cSld>
  <p:clrMapOvr>
    <a:masterClrMapping/>
  </p:clrMapOvr>
</p:sld>
</file>

<file path=ppt/theme/theme1.xml><?xml version="1.0" encoding="utf-8"?>
<a:theme xmlns:a="http://schemas.openxmlformats.org/drawingml/2006/main" name="Origine">
  <a:themeElements>
    <a:clrScheme name="Origin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/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15091</TotalTime>
  <Words>3918</Words>
  <Application>Microsoft Office PowerPoint</Application>
  <PresentationFormat>宽屏</PresentationFormat>
  <Paragraphs>474</Paragraphs>
  <Slides>35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0" baseType="lpstr">
      <vt:lpstr>-apple-system</vt:lpstr>
      <vt:lpstr>等线</vt:lpstr>
      <vt:lpstr>华文楷体</vt:lpstr>
      <vt:lpstr>SimSun</vt:lpstr>
      <vt:lpstr>SimSun</vt:lpstr>
      <vt:lpstr>Arial</vt:lpstr>
      <vt:lpstr>Bookman Old Style</vt:lpstr>
      <vt:lpstr>Calibri</vt:lpstr>
      <vt:lpstr>Cambria Math</vt:lpstr>
      <vt:lpstr>Gill Sans MT</vt:lpstr>
      <vt:lpstr>Helvetica</vt:lpstr>
      <vt:lpstr>Times New Roman</vt:lpstr>
      <vt:lpstr>Wingdings</vt:lpstr>
      <vt:lpstr>Wingdings 3</vt:lpstr>
      <vt:lpstr>Origine</vt:lpstr>
      <vt:lpstr>PowerPoint 演示文稿</vt:lpstr>
      <vt:lpstr>Background &amp; Motivation</vt:lpstr>
      <vt:lpstr>Key Performance Metrics for Both Applications</vt:lpstr>
      <vt:lpstr>HV-CMOS Pixel Sensor：a promising candidate for both applications</vt:lpstr>
      <vt:lpstr>Main Tasks Carried Out in Parallel</vt:lpstr>
      <vt:lpstr>COFFEE Series Development Roadmap</vt:lpstr>
      <vt:lpstr>Design Overview of COFFEE2</vt:lpstr>
      <vt:lpstr>Investigation of the Commercial Standard Process: results from COFFEE2 </vt:lpstr>
      <vt:lpstr>Investigation of the Commercial Standard Process: results from COFFEE2 </vt:lpstr>
      <vt:lpstr>Investigation of the Commercial Standard Process: results from COFFEE2 </vt:lpstr>
      <vt:lpstr>Layout and Targets of COFFEE3</vt:lpstr>
      <vt:lpstr>Readout Architectures</vt:lpstr>
      <vt:lpstr>Design Specifications：Chip System‑Level Simulation</vt:lpstr>
      <vt:lpstr>Architecture 1: design for Higher Hit Density Processing Capability</vt:lpstr>
      <vt:lpstr>Architecture 2: for more possibilities &amp; High hit density processing capability</vt:lpstr>
      <vt:lpstr>Architecture 2: Low-Power Design Considerations</vt:lpstr>
      <vt:lpstr>Common design: In-pixel Analogue Front-end</vt:lpstr>
      <vt:lpstr>Common design: In-pixel Analogue Front-end</vt:lpstr>
      <vt:lpstr>Timing Resolution Budget</vt:lpstr>
      <vt:lpstr>Common design: In-pixel Analogue Front-end</vt:lpstr>
      <vt:lpstr>Preliminary Estimation of Chip Power Consumption and Area</vt:lpstr>
      <vt:lpstr>PowerPoint 演示文稿</vt:lpstr>
      <vt:lpstr>Response of Full Readout Chain with Laser Test</vt:lpstr>
      <vt:lpstr>Test Results of Functional Modules</vt:lpstr>
      <vt:lpstr>In Pixel Analog Front-End Test Results</vt:lpstr>
      <vt:lpstr>In Pixel Analog Front-End Test Results</vt:lpstr>
      <vt:lpstr>Laser Response of Dual-Column Pixels</vt:lpstr>
      <vt:lpstr>PowerPoint 演示文稿</vt:lpstr>
      <vt:lpstr>Process Modifications for better Sensor Performances</vt:lpstr>
      <vt:lpstr>First Design based on Modified Process: CHiR 1.0</vt:lpstr>
      <vt:lpstr>Summary and Outlook</vt:lpstr>
      <vt:lpstr>Acknowledgements</vt:lpstr>
      <vt:lpstr>PowerPoint 演示文稿</vt:lpstr>
      <vt:lpstr>Power Dissipation</vt:lpstr>
      <vt:lpstr>Architecture 1: a simple in-pixel design leads a small Cdiode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Zhou</dc:creator>
  <cp:lastModifiedBy>扬 周</cp:lastModifiedBy>
  <cp:revision>5176</cp:revision>
  <cp:lastPrinted>2018-06-15T13:22:00Z</cp:lastPrinted>
  <dcterms:created xsi:type="dcterms:W3CDTF">2011-08-29T09:22:00Z</dcterms:created>
  <dcterms:modified xsi:type="dcterms:W3CDTF">2026-05-21T23:18:53Z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31E57541818E44779FD57AB84267F8B9_12</vt:lpwstr>
  </property>
  <property fmtid="{D5CDD505-2E9C-101B-9397-08002B2CF9AE}" pid="3" name="KSOProductBuildVer">
    <vt:lpwstr>2052-12.1.0.21171</vt:lpwstr>
  </property>
</Properties>
</file>