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4" r:id="rId2"/>
  </p:sldMasterIdLst>
  <p:notesMasterIdLst>
    <p:notesMasterId r:id="rId33"/>
  </p:notesMasterIdLst>
  <p:handoutMasterIdLst>
    <p:handoutMasterId r:id="rId34"/>
  </p:handoutMasterIdLst>
  <p:sldIdLst>
    <p:sldId id="284" r:id="rId3"/>
    <p:sldId id="468" r:id="rId4"/>
    <p:sldId id="480" r:id="rId5"/>
    <p:sldId id="294" r:id="rId6"/>
    <p:sldId id="300" r:id="rId7"/>
    <p:sldId id="288" r:id="rId8"/>
    <p:sldId id="297" r:id="rId9"/>
    <p:sldId id="489" r:id="rId10"/>
    <p:sldId id="488" r:id="rId11"/>
    <p:sldId id="464" r:id="rId12"/>
    <p:sldId id="450" r:id="rId13"/>
    <p:sldId id="472" r:id="rId14"/>
    <p:sldId id="467" r:id="rId15"/>
    <p:sldId id="485" r:id="rId16"/>
    <p:sldId id="475" r:id="rId17"/>
    <p:sldId id="477" r:id="rId18"/>
    <p:sldId id="493" r:id="rId19"/>
    <p:sldId id="494" r:id="rId20"/>
    <p:sldId id="291" r:id="rId21"/>
    <p:sldId id="486" r:id="rId22"/>
    <p:sldId id="458" r:id="rId23"/>
    <p:sldId id="463" r:id="rId24"/>
    <p:sldId id="471" r:id="rId25"/>
    <p:sldId id="490" r:id="rId26"/>
    <p:sldId id="305" r:id="rId27"/>
    <p:sldId id="449" r:id="rId28"/>
    <p:sldId id="492" r:id="rId29"/>
    <p:sldId id="282" r:id="rId30"/>
    <p:sldId id="479"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66D12C8-A82A-431B-90E6-BDF6D5DD12AA}">
          <p14:sldIdLst>
            <p14:sldId id="284"/>
            <p14:sldId id="468"/>
            <p14:sldId id="480"/>
            <p14:sldId id="294"/>
            <p14:sldId id="300"/>
            <p14:sldId id="288"/>
            <p14:sldId id="297"/>
            <p14:sldId id="489"/>
            <p14:sldId id="488"/>
            <p14:sldId id="464"/>
            <p14:sldId id="450"/>
            <p14:sldId id="472"/>
            <p14:sldId id="467"/>
            <p14:sldId id="485"/>
            <p14:sldId id="475"/>
            <p14:sldId id="477"/>
            <p14:sldId id="493"/>
            <p14:sldId id="494"/>
            <p14:sldId id="291"/>
            <p14:sldId id="486"/>
            <p14:sldId id="458"/>
            <p14:sldId id="463"/>
            <p14:sldId id="471"/>
            <p14:sldId id="490"/>
            <p14:sldId id="305"/>
            <p14:sldId id="449"/>
            <p14:sldId id="492"/>
            <p14:sldId id="282"/>
            <p14:sldId id="479"/>
            <p14:sldId id="286"/>
          </p14:sldIdLst>
        </p14:section>
      </p14:sectionLst>
    </p:ext>
    <p:ext uri="{EFAFB233-063F-42B5-8137-9DF3F51BA10A}">
      <p15:sldGuideLst xmlns:p15="http://schemas.microsoft.com/office/powerpoint/2012/main">
        <p15:guide id="1" orient="horz" pos="709" userDrawn="1">
          <p15:clr>
            <a:srgbClr val="A4A3A4"/>
          </p15:clr>
        </p15:guide>
        <p15:guide id="2" pos="234" userDrawn="1">
          <p15:clr>
            <a:srgbClr val="A4A3A4"/>
          </p15:clr>
        </p15:guide>
        <p15:guide id="3" pos="5201" userDrawn="1">
          <p15:clr>
            <a:srgbClr val="A4A3A4"/>
          </p15:clr>
        </p15:guide>
        <p15:guide id="4" orient="horz" pos="3430" userDrawn="1">
          <p15:clr>
            <a:srgbClr val="A4A3A4"/>
          </p15:clr>
        </p15:guide>
        <p15:guide id="5" pos="5292" userDrawn="1">
          <p15:clr>
            <a:srgbClr val="A4A3A4"/>
          </p15:clr>
        </p15:guide>
        <p15:guide id="6" orient="horz" pos="4110" userDrawn="1">
          <p15:clr>
            <a:srgbClr val="A4A3A4"/>
          </p15:clr>
        </p15:guide>
        <p15:guide id="7" orient="horz" pos="3793" userDrawn="1">
          <p15:clr>
            <a:srgbClr val="A4A3A4"/>
          </p15:clr>
        </p15:guide>
        <p15:guide id="8" orient="horz" pos="3067" userDrawn="1">
          <p15:clr>
            <a:srgbClr val="A4A3A4"/>
          </p15:clr>
        </p15:guide>
        <p15:guide id="9" orient="horz" pos="1071" userDrawn="1">
          <p15:clr>
            <a:srgbClr val="A4A3A4"/>
          </p15:clr>
        </p15:guide>
        <p15:guide id="10" pos="393" userDrawn="1">
          <p15:clr>
            <a:srgbClr val="A4A3A4"/>
          </p15:clr>
        </p15:guide>
        <p15:guide id="11" orient="horz" pos="2160" userDrawn="1">
          <p15:clr>
            <a:srgbClr val="A4A3A4"/>
          </p15:clr>
        </p15:guide>
        <p15:guide id="12" orient="horz" pos="21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5DD59C-BA4F-A766-CEFA-D81E99AFAE0A}" name="Vliex, Patrick" initials="PaV" userId="Vliex, Patric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9E2"/>
    <a:srgbClr val="023D6B"/>
    <a:srgbClr val="EC5E71"/>
    <a:srgbClr val="BAD25E"/>
    <a:srgbClr val="C85261"/>
    <a:srgbClr val="FBF9D3"/>
    <a:srgbClr val="B183B9"/>
    <a:srgbClr val="F9B45B"/>
    <a:srgbClr val="ADBDE3"/>
    <a:srgbClr val="FBE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8" autoAdjust="0"/>
    <p:restoredTop sz="97442" autoAdjust="0"/>
  </p:normalViewPr>
  <p:slideViewPr>
    <p:cSldViewPr showGuides="1">
      <p:cViewPr varScale="1">
        <p:scale>
          <a:sx n="110" d="100"/>
          <a:sy n="110" d="100"/>
        </p:scale>
        <p:origin x="528" y="108"/>
      </p:cViewPr>
      <p:guideLst>
        <p:guide orient="horz" pos="709"/>
        <p:guide pos="234"/>
        <p:guide pos="5201"/>
        <p:guide orient="horz" pos="3430"/>
        <p:guide pos="5292"/>
        <p:guide orient="horz" pos="4110"/>
        <p:guide orient="horz" pos="3793"/>
        <p:guide orient="horz" pos="3067"/>
        <p:guide orient="horz" pos="1071"/>
        <p:guide pos="393"/>
        <p:guide orient="horz" pos="2160"/>
        <p:guide orient="horz" pos="210"/>
      </p:guideLst>
    </p:cSldViewPr>
  </p:slideViewPr>
  <p:outlineViewPr>
    <p:cViewPr>
      <p:scale>
        <a:sx n="33" d="100"/>
        <a:sy n="33" d="100"/>
      </p:scale>
      <p:origin x="0" y="-10554"/>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6" d="100"/>
          <a:sy n="86" d="100"/>
        </p:scale>
        <p:origin x="261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21.05.2026</a:t>
            </a:fld>
            <a:endParaRPr lang="de-DE"/>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‹Nr.›</a:t>
            </a:fld>
            <a:endParaRPr lang="de-DE"/>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21.05.2026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‹Nr.›</a:t>
            </a:fld>
            <a:endParaRPr lang="de-DE"/>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4</a:t>
            </a:fld>
            <a:endParaRPr lang="de-DE"/>
          </a:p>
        </p:txBody>
      </p:sp>
    </p:spTree>
    <p:extLst>
      <p:ext uri="{BB962C8B-B14F-4D97-AF65-F5344CB8AC3E}">
        <p14:creationId xmlns:p14="http://schemas.microsoft.com/office/powerpoint/2010/main" val="299553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t>32-Bit RISCV with 3 Pipeline Stages </a:t>
            </a:r>
          </a:p>
          <a:p>
            <a:endParaRPr lang="en-GB" sz="1200" dirty="0"/>
          </a:p>
          <a:p>
            <a:r>
              <a:rPr lang="en-GB" sz="1200" dirty="0"/>
              <a:t>2x32kB SRAM (Data and Instructions)</a:t>
            </a:r>
          </a:p>
          <a:p>
            <a:endParaRPr lang="en-GB" sz="1200" dirty="0"/>
          </a:p>
          <a:p>
            <a:r>
              <a:rPr lang="en-GB" sz="1200" dirty="0"/>
              <a:t>Single Clock Access Over (modified) APB</a:t>
            </a:r>
          </a:p>
          <a:p>
            <a:endParaRPr lang="en-GB" sz="1200" dirty="0"/>
          </a:p>
          <a:p>
            <a:pPr marL="0" algn="l" rtl="0" eaLnBrk="1" fontAlgn="t" latinLnBrk="0" hangingPunct="1">
              <a:buNone/>
            </a:pPr>
            <a:r>
              <a:rPr lang="de-DE" sz="1800" b="1" i="0" u="none" strike="noStrike" kern="1200" dirty="0">
                <a:solidFill>
                  <a:srgbClr val="003D66"/>
                </a:solidFill>
                <a:effectLst/>
                <a:latin typeface="Arial" panose="020B0604020202020204" pitchFamily="34" charset="0"/>
              </a:rPr>
              <a:t>Area:</a:t>
            </a:r>
            <a:endParaRPr lang="de-DE" sz="1800" b="0" i="0" u="none" strike="noStrike" dirty="0">
              <a:effectLst/>
              <a:latin typeface="Arial" panose="020B0604020202020204" pitchFamily="34" charset="0"/>
            </a:endParaRPr>
          </a:p>
          <a:p>
            <a:pPr marL="0" marR="0" indent="0" algn="l" rtl="0" eaLnBrk="1" fontAlgn="auto" latinLnBrk="0" hangingPunct="1">
              <a:buNone/>
            </a:pPr>
            <a:r>
              <a:rPr lang="en-GB" sz="1800" b="1" i="0" u="none" strike="noStrike" kern="1200" dirty="0">
                <a:solidFill>
                  <a:srgbClr val="FFFFFF"/>
                </a:solidFill>
                <a:effectLst/>
                <a:latin typeface="Arial" panose="020B0604020202020204" pitchFamily="34" charset="0"/>
              </a:rPr>
              <a:t>700 µm x 300 µm</a:t>
            </a:r>
            <a:endParaRPr lang="de-DE" sz="1800" b="0" i="0" u="none" strike="noStrike" dirty="0">
              <a:effectLst/>
              <a:latin typeface="Arial" panose="020B0604020202020204" pitchFamily="34" charset="0"/>
            </a:endParaRPr>
          </a:p>
          <a:p>
            <a:pPr marL="0" algn="l" rtl="0" eaLnBrk="1" fontAlgn="t" latinLnBrk="0" hangingPunct="1">
              <a:buNone/>
            </a:pPr>
            <a:r>
              <a:rPr lang="de-DE" sz="1800" b="1" i="0" u="none" strike="noStrike" kern="1200" dirty="0">
                <a:solidFill>
                  <a:srgbClr val="003D66"/>
                </a:solidFill>
                <a:effectLst/>
                <a:latin typeface="Arial" panose="020B0604020202020204" pitchFamily="34" charset="0"/>
              </a:rPr>
              <a:t>Gate Count: 	</a:t>
            </a:r>
            <a:endParaRPr lang="de-DE" sz="1800" b="0" i="0" u="none" strike="noStrike" dirty="0">
              <a:effectLst/>
              <a:latin typeface="Arial" panose="020B0604020202020204" pitchFamily="34" charset="0"/>
            </a:endParaRPr>
          </a:p>
          <a:p>
            <a:pPr marL="0" marR="0" indent="0" algn="l" rtl="0" eaLnBrk="1" fontAlgn="auto" latinLnBrk="0" hangingPunct="1">
              <a:buNone/>
            </a:pPr>
            <a:r>
              <a:rPr lang="en-GB" sz="1800" b="0" i="0" u="none" strike="noStrike" kern="1200" dirty="0">
                <a:solidFill>
                  <a:srgbClr val="000000"/>
                </a:solidFill>
                <a:effectLst/>
                <a:latin typeface="Arial" panose="020B0604020202020204" pitchFamily="34" charset="0"/>
              </a:rPr>
              <a:t>19628</a:t>
            </a:r>
            <a:endParaRPr lang="de-DE" sz="1800" b="0" i="0" u="none" strike="noStrike" dirty="0">
              <a:effectLst/>
              <a:latin typeface="Arial" panose="020B0604020202020204" pitchFamily="34" charset="0"/>
            </a:endParaRPr>
          </a:p>
          <a:p>
            <a:pPr marL="0" algn="l" rtl="0" eaLnBrk="1" fontAlgn="t" latinLnBrk="0" hangingPunct="1">
              <a:buNone/>
            </a:pPr>
            <a:r>
              <a:rPr lang="en-GB" sz="1800" b="1" i="0" u="none" strike="noStrike" kern="1200" dirty="0">
                <a:solidFill>
                  <a:srgbClr val="003D66"/>
                </a:solidFill>
                <a:effectLst/>
                <a:latin typeface="Arial" panose="020B0604020202020204" pitchFamily="34" charset="0"/>
              </a:rPr>
              <a:t>Dynamic Power @25°C: </a:t>
            </a:r>
            <a:endParaRPr lang="de-DE" sz="1800" b="0" i="0" u="none" strike="noStrike" dirty="0">
              <a:effectLst/>
              <a:latin typeface="Arial" panose="020B0604020202020204" pitchFamily="34" charset="0"/>
            </a:endParaRPr>
          </a:p>
          <a:p>
            <a:pPr marL="0" marR="0" indent="0" algn="l" rtl="0" eaLnBrk="1" fontAlgn="auto" latinLnBrk="0" hangingPunct="1">
              <a:buNone/>
            </a:pPr>
            <a:r>
              <a:rPr lang="en-GB" sz="1800" b="0" i="0" u="none" strike="noStrike" kern="1200" dirty="0">
                <a:solidFill>
                  <a:srgbClr val="000000"/>
                </a:solidFill>
                <a:effectLst/>
                <a:latin typeface="Arial" panose="020B0604020202020204" pitchFamily="34" charset="0"/>
              </a:rPr>
              <a:t>0.13 </a:t>
            </a:r>
            <a:r>
              <a:rPr lang="en-GB" sz="1800" b="0" i="0" u="none" strike="noStrike" kern="1200" dirty="0" err="1">
                <a:solidFill>
                  <a:srgbClr val="000000"/>
                </a:solidFill>
                <a:effectLst/>
                <a:latin typeface="Arial" panose="020B0604020202020204" pitchFamily="34" charset="0"/>
              </a:rPr>
              <a:t>mW</a:t>
            </a:r>
            <a:r>
              <a:rPr lang="en-GB" sz="1800" b="0" i="0" u="none" strike="noStrike" kern="1200" dirty="0">
                <a:solidFill>
                  <a:srgbClr val="000000"/>
                </a:solidFill>
                <a:effectLst/>
                <a:latin typeface="Arial" panose="020B0604020202020204" pitchFamily="34" charset="0"/>
              </a:rPr>
              <a:t>   (5MHz, 0.8V)</a:t>
            </a:r>
            <a:endParaRPr lang="de-DE" sz="1800" b="0" i="0" u="none" strike="noStrike" dirty="0">
              <a:effectLst/>
              <a:latin typeface="Arial" panose="020B0604020202020204" pitchFamily="34" charset="0"/>
            </a:endParaRPr>
          </a:p>
          <a:p>
            <a:pPr marL="0" algn="l" rtl="0" eaLnBrk="1" fontAlgn="t" latinLnBrk="0" hangingPunct="1">
              <a:buNone/>
            </a:pPr>
            <a:r>
              <a:rPr lang="en-GB" sz="1800" b="1" i="0" u="none" strike="noStrike" kern="1200" dirty="0">
                <a:solidFill>
                  <a:srgbClr val="003D66"/>
                </a:solidFill>
                <a:effectLst/>
                <a:latin typeface="Arial" panose="020B0604020202020204" pitchFamily="34" charset="0"/>
              </a:rPr>
              <a:t>Leakage Power @25°C: </a:t>
            </a:r>
            <a:endParaRPr lang="de-DE" sz="1800" b="0" i="0" u="none" strike="noStrike" dirty="0">
              <a:effectLst/>
              <a:latin typeface="Arial" panose="020B0604020202020204" pitchFamily="34" charset="0"/>
            </a:endParaRPr>
          </a:p>
          <a:p>
            <a:pPr marL="0" marR="0" indent="0" algn="l" rtl="0" eaLnBrk="1" fontAlgn="auto" latinLnBrk="0" hangingPunct="1"/>
            <a:r>
              <a:rPr lang="en-GB" sz="1800" b="0" i="0" u="none" strike="noStrike" kern="1200" dirty="0">
                <a:solidFill>
                  <a:srgbClr val="000000"/>
                </a:solidFill>
                <a:effectLst/>
                <a:latin typeface="Arial" panose="020B0604020202020204" pitchFamily="34" charset="0"/>
              </a:rPr>
              <a:t>0.70 </a:t>
            </a:r>
            <a:r>
              <a:rPr lang="en-GB" sz="1800" b="0" i="0" u="none" strike="noStrike" kern="1200" dirty="0" err="1">
                <a:solidFill>
                  <a:srgbClr val="000000"/>
                </a:solidFill>
                <a:effectLst/>
                <a:latin typeface="Arial" panose="020B0604020202020204" pitchFamily="34" charset="0"/>
              </a:rPr>
              <a:t>mW</a:t>
            </a:r>
            <a:r>
              <a:rPr lang="en-GB" sz="1800" b="0" i="0" u="none" strike="noStrike" kern="1200" dirty="0">
                <a:solidFill>
                  <a:srgbClr val="000000"/>
                </a:solidFill>
                <a:effectLst/>
                <a:latin typeface="Arial" panose="020B0604020202020204" pitchFamily="34" charset="0"/>
              </a:rPr>
              <a:t>   (0.8V)</a:t>
            </a:r>
            <a:endParaRPr lang="de-DE" sz="1800" b="0" i="0" u="none" strike="noStrike" dirty="0">
              <a:effectLst/>
              <a:latin typeface="Arial" panose="020B0604020202020204" pitchFamily="34" charset="0"/>
            </a:endParaRPr>
          </a:p>
          <a:p>
            <a:endParaRPr lang="en-GB" sz="1200" dirty="0"/>
          </a:p>
          <a:p>
            <a:endParaRPr lang="en-US" dirty="0"/>
          </a:p>
        </p:txBody>
      </p:sp>
      <p:sp>
        <p:nvSpPr>
          <p:cNvPr id="4" name="Foliennummernplatzhalter 3"/>
          <p:cNvSpPr>
            <a:spLocks noGrp="1"/>
          </p:cNvSpPr>
          <p:nvPr>
            <p:ph type="sldNum" sz="quarter" idx="5"/>
          </p:nvPr>
        </p:nvSpPr>
        <p:spPr/>
        <p:txBody>
          <a:bodyPr/>
          <a:lstStyle/>
          <a:p>
            <a:fld id="{FF66CAD1-FD47-46B0-9C16-1B81F4E690E0}" type="slidenum">
              <a:rPr lang="de-DE" smtClean="0"/>
              <a:t>20</a:t>
            </a:fld>
            <a:endParaRPr lang="de-DE"/>
          </a:p>
        </p:txBody>
      </p:sp>
    </p:spTree>
    <p:extLst>
      <p:ext uri="{BB962C8B-B14F-4D97-AF65-F5344CB8AC3E}">
        <p14:creationId xmlns:p14="http://schemas.microsoft.com/office/powerpoint/2010/main" val="375346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34F3D-8C74-6B37-1CB3-B8602BD77D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57BC456-E570-0745-933B-EFA1F19721A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5B100B-2DBD-4A02-6170-07424177F35D}"/>
              </a:ext>
            </a:extLst>
          </p:cNvPr>
          <p:cNvSpPr>
            <a:spLocks noGrp="1"/>
          </p:cNvSpPr>
          <p:nvPr>
            <p:ph type="body" idx="1"/>
          </p:nvPr>
        </p:nvSpPr>
        <p:spPr/>
        <p:txBody>
          <a:bodyPr/>
          <a:lstStyle/>
          <a:p>
            <a:pPr marL="0" indent="0">
              <a:buNone/>
            </a:pPr>
            <a:endParaRPr lang="en-US" dirty="0"/>
          </a:p>
        </p:txBody>
      </p:sp>
      <p:sp>
        <p:nvSpPr>
          <p:cNvPr id="4" name="Foliennummernplatzhalter 3">
            <a:extLst>
              <a:ext uri="{FF2B5EF4-FFF2-40B4-BE49-F238E27FC236}">
                <a16:creationId xmlns:a16="http://schemas.microsoft.com/office/drawing/2014/main" id="{983F6DC3-F6E6-AEAD-9AA0-B866776D7C5A}"/>
              </a:ext>
            </a:extLst>
          </p:cNvPr>
          <p:cNvSpPr>
            <a:spLocks noGrp="1"/>
          </p:cNvSpPr>
          <p:nvPr>
            <p:ph type="sldNum" sz="quarter" idx="10"/>
          </p:nvPr>
        </p:nvSpPr>
        <p:spPr/>
        <p:txBody>
          <a:bodyPr/>
          <a:lstStyle/>
          <a:p>
            <a:fld id="{FF66CAD1-FD47-46B0-9C16-1B81F4E690E0}" type="slidenum">
              <a:rPr lang="de-DE" smtClean="0"/>
              <a:t>24</a:t>
            </a:fld>
            <a:endParaRPr lang="de-DE"/>
          </a:p>
        </p:txBody>
      </p:sp>
    </p:spTree>
    <p:extLst>
      <p:ext uri="{BB962C8B-B14F-4D97-AF65-F5344CB8AC3E}">
        <p14:creationId xmlns:p14="http://schemas.microsoft.com/office/powerpoint/2010/main" val="1152419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FF66CAD1-FD47-46B0-9C16-1B81F4E690E0}" type="slidenum">
              <a:rPr lang="de-DE" smtClean="0"/>
              <a:t>26</a:t>
            </a:fld>
            <a:endParaRPr lang="de-DE"/>
          </a:p>
        </p:txBody>
      </p:sp>
    </p:spTree>
    <p:extLst>
      <p:ext uri="{BB962C8B-B14F-4D97-AF65-F5344CB8AC3E}">
        <p14:creationId xmlns:p14="http://schemas.microsoft.com/office/powerpoint/2010/main" val="85048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FF66CAD1-FD47-46B0-9C16-1B81F4E690E0}" type="slidenum">
              <a:rPr lang="de-DE" smtClean="0"/>
              <a:t>5</a:t>
            </a:fld>
            <a:endParaRPr lang="de-DE"/>
          </a:p>
        </p:txBody>
      </p:sp>
    </p:spTree>
    <p:extLst>
      <p:ext uri="{BB962C8B-B14F-4D97-AF65-F5344CB8AC3E}">
        <p14:creationId xmlns:p14="http://schemas.microsoft.com/office/powerpoint/2010/main" val="182992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415994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10</a:t>
            </a:r>
            <a:r>
              <a:rPr lang="en-US" baseline="0" noProof="0" dirty="0"/>
              <a:t> Hz to 300kHz noise bandwidth</a:t>
            </a:r>
            <a:endParaRPr lang="en-US" noProof="0" dirty="0"/>
          </a:p>
        </p:txBody>
      </p:sp>
      <p:sp>
        <p:nvSpPr>
          <p:cNvPr id="4" name="Foliennummernplatzhalter 3"/>
          <p:cNvSpPr>
            <a:spLocks noGrp="1"/>
          </p:cNvSpPr>
          <p:nvPr>
            <p:ph type="sldNum" sz="quarter" idx="10"/>
          </p:nvPr>
        </p:nvSpPr>
        <p:spPr/>
        <p:txBody>
          <a:bodyPr/>
          <a:lstStyle/>
          <a:p>
            <a:fld id="{FF66CAD1-FD47-46B0-9C16-1B81F4E690E0}" type="slidenum">
              <a:rPr lang="de-DE" smtClean="0"/>
              <a:t>9</a:t>
            </a:fld>
            <a:endParaRPr lang="de-DE"/>
          </a:p>
        </p:txBody>
      </p:sp>
    </p:spTree>
    <p:extLst>
      <p:ext uri="{BB962C8B-B14F-4D97-AF65-F5344CB8AC3E}">
        <p14:creationId xmlns:p14="http://schemas.microsoft.com/office/powerpoint/2010/main" val="268923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Triboelectric effect (vibration induced)</a:t>
            </a:r>
          </a:p>
          <a:p>
            <a:r>
              <a:rPr lang="en-US" dirty="0"/>
              <a:t>Gap Pad 500S35 (for space applications)</a:t>
            </a:r>
          </a:p>
          <a:p>
            <a:r>
              <a:rPr lang="en-US" dirty="0"/>
              <a:t>Shorter connections (through shroud)</a:t>
            </a:r>
          </a:p>
          <a:p>
            <a:r>
              <a:rPr lang="en-US" dirty="0"/>
              <a:t>Break GND loops (also USB isolators)</a:t>
            </a:r>
          </a:p>
          <a:p>
            <a:r>
              <a:rPr lang="en-US" dirty="0"/>
              <a:t>RLC low-pass filters</a:t>
            </a:r>
          </a:p>
          <a:p>
            <a:r>
              <a:rPr lang="en-US" dirty="0"/>
              <a:t>EMC electro magnetic compatibility</a:t>
            </a:r>
          </a:p>
        </p:txBody>
      </p:sp>
      <p:sp>
        <p:nvSpPr>
          <p:cNvPr id="4" name="Foliennummernplatzhalter 3"/>
          <p:cNvSpPr>
            <a:spLocks noGrp="1"/>
          </p:cNvSpPr>
          <p:nvPr>
            <p:ph type="sldNum" sz="quarter" idx="5"/>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170961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BF0D-85AE-D690-84C9-3D4CA7FE9A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C26784-06EF-9C41-D229-D0A3611F79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A1A283-7442-EBB0-CD5E-BF13A49CC032}"/>
              </a:ext>
            </a:extLst>
          </p:cNvPr>
          <p:cNvSpPr>
            <a:spLocks noGrp="1"/>
          </p:cNvSpPr>
          <p:nvPr>
            <p:ph type="body" idx="1"/>
          </p:nvPr>
        </p:nvSpPr>
        <p:spPr/>
        <p:txBody>
          <a:bodyPr/>
          <a:lstStyle/>
          <a:p>
            <a:pPr marL="0" indent="0">
              <a:buNone/>
            </a:pPr>
            <a:endParaRPr lang="en-US" dirty="0"/>
          </a:p>
        </p:txBody>
      </p:sp>
      <p:sp>
        <p:nvSpPr>
          <p:cNvPr id="4" name="Foliennummernplatzhalter 3">
            <a:extLst>
              <a:ext uri="{FF2B5EF4-FFF2-40B4-BE49-F238E27FC236}">
                <a16:creationId xmlns:a16="http://schemas.microsoft.com/office/drawing/2014/main" id="{1D177089-9DF3-0ABB-46C6-8B6F09DCF591}"/>
              </a:ext>
            </a:extLst>
          </p:cNvPr>
          <p:cNvSpPr>
            <a:spLocks noGrp="1"/>
          </p:cNvSpPr>
          <p:nvPr>
            <p:ph type="sldNum" sz="quarter" idx="10"/>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249868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14C13-3867-E74A-97F2-1A24929FFA0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4D92A5-581D-A4CB-F876-FF20FBBDC9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EB65E6B-4361-0D24-EB63-55A4A9192F90}"/>
              </a:ext>
            </a:extLst>
          </p:cNvPr>
          <p:cNvSpPr>
            <a:spLocks noGrp="1"/>
          </p:cNvSpPr>
          <p:nvPr>
            <p:ph type="body" idx="1"/>
          </p:nvPr>
        </p:nvSpPr>
        <p:spPr/>
        <p:txBody>
          <a:bodyPr/>
          <a:lstStyle/>
          <a:p>
            <a:pPr marL="0" indent="0">
              <a:buNone/>
            </a:pPr>
            <a:endParaRPr lang="en-US" dirty="0"/>
          </a:p>
        </p:txBody>
      </p:sp>
      <p:sp>
        <p:nvSpPr>
          <p:cNvPr id="4" name="Foliennummernplatzhalter 3">
            <a:extLst>
              <a:ext uri="{FF2B5EF4-FFF2-40B4-BE49-F238E27FC236}">
                <a16:creationId xmlns:a16="http://schemas.microsoft.com/office/drawing/2014/main" id="{AD7A42FD-2636-93E3-6B09-A919495FAA2F}"/>
              </a:ext>
            </a:extLst>
          </p:cNvPr>
          <p:cNvSpPr>
            <a:spLocks noGrp="1"/>
          </p:cNvSpPr>
          <p:nvPr>
            <p:ph type="sldNum" sz="quarter" idx="10"/>
          </p:nvPr>
        </p:nvSpPr>
        <p:spPr/>
        <p:txBody>
          <a:bodyPr/>
          <a:lstStyle/>
          <a:p>
            <a:fld id="{FF66CAD1-FD47-46B0-9C16-1B81F4E690E0}" type="slidenum">
              <a:rPr lang="de-DE" smtClean="0"/>
              <a:t>15</a:t>
            </a:fld>
            <a:endParaRPr lang="de-DE"/>
          </a:p>
        </p:txBody>
      </p:sp>
    </p:spTree>
    <p:extLst>
      <p:ext uri="{BB962C8B-B14F-4D97-AF65-F5344CB8AC3E}">
        <p14:creationId xmlns:p14="http://schemas.microsoft.com/office/powerpoint/2010/main" val="155443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17428-0B3F-E874-4E5E-1581871FEA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A92DDA-9ECE-44DE-A524-2B8BED20E0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F6B102C-3C73-3514-BB7A-1691E4FDAC50}"/>
              </a:ext>
            </a:extLst>
          </p:cNvPr>
          <p:cNvSpPr>
            <a:spLocks noGrp="1"/>
          </p:cNvSpPr>
          <p:nvPr>
            <p:ph type="body" idx="1"/>
          </p:nvPr>
        </p:nvSpPr>
        <p:spPr/>
        <p:txBody>
          <a:bodyPr/>
          <a:lstStyle/>
          <a:p>
            <a:pPr marL="0" indent="0">
              <a:buNone/>
            </a:pPr>
            <a:endParaRPr lang="en-US" dirty="0"/>
          </a:p>
        </p:txBody>
      </p:sp>
      <p:sp>
        <p:nvSpPr>
          <p:cNvPr id="4" name="Foliennummernplatzhalter 3">
            <a:extLst>
              <a:ext uri="{FF2B5EF4-FFF2-40B4-BE49-F238E27FC236}">
                <a16:creationId xmlns:a16="http://schemas.microsoft.com/office/drawing/2014/main" id="{1756975A-BC20-7DF8-0FD7-D6439237243C}"/>
              </a:ext>
            </a:extLst>
          </p:cNvPr>
          <p:cNvSpPr>
            <a:spLocks noGrp="1"/>
          </p:cNvSpPr>
          <p:nvPr>
            <p:ph type="sldNum" sz="quarter" idx="10"/>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3600851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0756-6656-3520-C268-5A3A116AFD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A924E1E-04E1-CF80-7226-114E2725693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AE079C6-5F93-1C7A-ADD6-9F946AA17C22}"/>
              </a:ext>
            </a:extLst>
          </p:cNvPr>
          <p:cNvSpPr>
            <a:spLocks noGrp="1"/>
          </p:cNvSpPr>
          <p:nvPr>
            <p:ph type="body" idx="1"/>
          </p:nvPr>
        </p:nvSpPr>
        <p:spPr/>
        <p:txBody>
          <a:bodyPr/>
          <a:lstStyle/>
          <a:p>
            <a:pPr marL="0" indent="0">
              <a:buNone/>
            </a:pPr>
            <a:endParaRPr lang="en-US" dirty="0"/>
          </a:p>
        </p:txBody>
      </p:sp>
      <p:sp>
        <p:nvSpPr>
          <p:cNvPr id="4" name="Foliennummernplatzhalter 3">
            <a:extLst>
              <a:ext uri="{FF2B5EF4-FFF2-40B4-BE49-F238E27FC236}">
                <a16:creationId xmlns:a16="http://schemas.microsoft.com/office/drawing/2014/main" id="{E39B5146-F5B5-2EF8-38E8-7B9404CDCAB8}"/>
              </a:ext>
            </a:extLst>
          </p:cNvPr>
          <p:cNvSpPr>
            <a:spLocks noGrp="1"/>
          </p:cNvSpPr>
          <p:nvPr>
            <p:ph type="sldNum" sz="quarter" idx="10"/>
          </p:nvPr>
        </p:nvSpPr>
        <p:spPr/>
        <p:txBody>
          <a:bodyPr/>
          <a:lstStyle/>
          <a:p>
            <a:fld id="{FF66CAD1-FD47-46B0-9C16-1B81F4E690E0}" type="slidenum">
              <a:rPr lang="de-DE" smtClean="0"/>
              <a:t>17</a:t>
            </a:fld>
            <a:endParaRPr lang="de-DE"/>
          </a:p>
        </p:txBody>
      </p:sp>
    </p:spTree>
    <p:extLst>
      <p:ext uri="{BB962C8B-B14F-4D97-AF65-F5344CB8AC3E}">
        <p14:creationId xmlns:p14="http://schemas.microsoft.com/office/powerpoint/2010/main" val="4246584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1838" y="537344"/>
            <a:ext cx="10728324" cy="586466"/>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8" y="2444192"/>
            <a:ext cx="10728324" cy="486137"/>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088740"/>
            <a:ext cx="10728324" cy="684076"/>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3" name="Grafik 92">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59C710A2-689B-4180-A3CE-494B65ADAF22}" type="datetime1">
              <a:rPr lang="de-DE" smtClean="0"/>
              <a:t>21.05.2026</a:t>
            </a:fld>
            <a:endParaRPr lang="de-DE" dirty="0"/>
          </a:p>
        </p:txBody>
      </p:sp>
      <p:sp>
        <p:nvSpPr>
          <p:cNvPr id="95"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1" name="Grafik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spTree>
    <p:extLst>
      <p:ext uri="{BB962C8B-B14F-4D97-AF65-F5344CB8AC3E}">
        <p14:creationId xmlns:p14="http://schemas.microsoft.com/office/powerpoint/2010/main" val="4195520137"/>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a:xfrm>
            <a:off x="371474" y="324000"/>
            <a:ext cx="11437575"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fld id="{A52F4D17-1AD6-42D9-B93A-EB002C62F438}" type="slidenum">
              <a:rPr lang="de-DE" smtClean="0"/>
              <a:pPr/>
              <a:t>‹Nr.›</a:t>
            </a:fld>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71475" y="1628775"/>
            <a:ext cx="5437188" cy="3168377"/>
          </a:xfrm>
          <a:solidFill>
            <a:schemeClr val="bg2"/>
          </a:solidFill>
        </p:spPr>
        <p:txBody>
          <a:bodyPr anchor="ctr"/>
          <a:lstStyle>
            <a:lvl1pPr marL="0" indent="0" algn="ctr">
              <a:buNone/>
              <a:defRPr sz="1600">
                <a:solidFill>
                  <a:schemeClr val="tx1"/>
                </a:solidFill>
              </a:defRPr>
            </a:lvl1pPr>
          </a:lstStyle>
          <a:p>
            <a:r>
              <a:rPr lang="de-DE" dirty="0"/>
              <a:t>Bild durch Klicken auf Symbol hinzufügen</a:t>
            </a:r>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71474" y="4900254"/>
            <a:ext cx="5437189" cy="868722"/>
          </a:xfrm>
        </p:spPr>
        <p:txBody>
          <a:bodyPr/>
          <a:lstStyle>
            <a:lvl1pPr marL="0" indent="0">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6383338" y="1628775"/>
            <a:ext cx="5437187" cy="3168377"/>
          </a:xfrm>
          <a:solidFill>
            <a:schemeClr val="bg2"/>
          </a:solidFill>
        </p:spPr>
        <p:txBody>
          <a:bodyPr anchor="ctr"/>
          <a:lstStyle>
            <a:lvl1pPr marL="0" indent="0" algn="ctr">
              <a:buNone/>
              <a:defRPr sz="1600">
                <a:solidFill>
                  <a:schemeClr val="tx1"/>
                </a:solidFill>
              </a:defRPr>
            </a:lvl1pPr>
          </a:lstStyle>
          <a:p>
            <a:r>
              <a:rPr lang="de-DE"/>
              <a:t>Bild durch Klicken auf Symbol hinzufügen</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6383338" y="4900254"/>
            <a:ext cx="5437187" cy="868722"/>
          </a:xfrm>
        </p:spPr>
        <p:txBody>
          <a:bodyPr/>
          <a:lstStyle>
            <a:lvl1pPr marL="0" indent="0">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8D87DCD3-D230-4056-A20A-D9CBA549CE9C}"/>
              </a:ext>
            </a:extLst>
          </p:cNvPr>
          <p:cNvSpPr>
            <a:spLocks noGrp="1"/>
          </p:cNvSpPr>
          <p:nvPr>
            <p:ph type="body" sz="quarter" idx="17" hasCustomPrompt="1"/>
          </p:nvPr>
        </p:nvSpPr>
        <p:spPr>
          <a:xfrm>
            <a:off x="371474" y="908720"/>
            <a:ext cx="11436349"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1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093C6647-A68A-4B3A-8930-24C4FE5C0241}" type="datetime1">
              <a:rPr lang="de-DE" smtClean="0"/>
              <a:t>21.05.2026</a:t>
            </a:fld>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371474" y="324000"/>
            <a:ext cx="11437575"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p:txBody>
          <a:bodyPr/>
          <a:lstStyle/>
          <a:p>
            <a:fld id="{A52F4D17-1AD6-42D9-B93A-EB002C62F438}" type="slidenum">
              <a:rPr lang="de-DE" smtClean="0"/>
              <a:pPr/>
              <a:t>‹Nr.›</a:t>
            </a:fld>
            <a:endParaRPr lang="de-DE" dirty="0"/>
          </a:p>
        </p:txBody>
      </p:sp>
      <p:sp>
        <p:nvSpPr>
          <p:cNvPr id="9"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71475" y="908720"/>
            <a:ext cx="11436348"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8"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C215EED7-639C-49AF-AB09-A2098A7C28CD}" type="datetime1">
              <a:rPr lang="de-DE" smtClean="0"/>
              <a:t>21.05.2026</a:t>
            </a:fld>
            <a:endParaRPr lang="de-DE" dirty="0"/>
          </a:p>
        </p:txBody>
      </p:sp>
    </p:spTree>
    <p:extLst>
      <p:ext uri="{BB962C8B-B14F-4D97-AF65-F5344CB8AC3E}">
        <p14:creationId xmlns:p14="http://schemas.microsoft.com/office/powerpoint/2010/main" val="261187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fld id="{A52F4D17-1AD6-42D9-B93A-EB002C62F438}" type="slidenum">
              <a:rPr lang="de-DE" smtClean="0"/>
              <a:pPr/>
              <a:t>‹Nr.›</a:t>
            </a:fld>
            <a:endParaRPr lang="de-DE"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5F232B37-1A75-42F8-97D1-2A092FAF018B}" type="datetime1">
              <a:rPr lang="de-DE" smtClean="0"/>
              <a:t>21.05.2026</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p:spTree>
      <p:nvGrpSpPr>
        <p:cNvPr id="1" name=""/>
        <p:cNvGrpSpPr/>
        <p:nvPr/>
      </p:nvGrpSpPr>
      <p:grpSpPr>
        <a:xfrm>
          <a:off x="0" y="0"/>
          <a:ext cx="0" cy="0"/>
          <a:chOff x="0" y="0"/>
          <a:chExt cx="0" cy="0"/>
        </a:xfrm>
      </p:grpSpPr>
      <p:sp>
        <p:nvSpPr>
          <p:cNvPr id="2" name="Titel 1"/>
          <p:cNvSpPr>
            <a:spLocks noGrp="1"/>
          </p:cNvSpPr>
          <p:nvPr>
            <p:ph type="title"/>
          </p:nvPr>
        </p:nvSpPr>
        <p:spPr>
          <a:xfrm>
            <a:off x="371475" y="2348880"/>
            <a:ext cx="11449050" cy="1124780"/>
          </a:xfrm>
        </p:spPr>
        <p:txBody>
          <a:bodyPr anchor="ctr" anchorCtr="0"/>
          <a:lstStyle>
            <a:lvl1pPr algn="ctr">
              <a:defRPr lang="en-US" sz="3200" b="1" kern="1200" cap="all" spc="0" baseline="0" dirty="0">
                <a:solidFill>
                  <a:schemeClr val="tx2"/>
                </a:solidFill>
                <a:latin typeface="+mj-lt"/>
                <a:ea typeface="+mj-ea"/>
                <a:cs typeface="+mj-cs"/>
              </a:defRPr>
            </a:lvl1p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0BC2FE07-2EE1-4CCE-9E96-86953D0F28BC}" type="datetime1">
              <a:rPr lang="de-DE" smtClean="0"/>
              <a:t>21.05.2026</a:t>
            </a:fld>
            <a:endParaRPr lang="de-DE" dirty="0"/>
          </a:p>
        </p:txBody>
      </p:sp>
      <p:sp>
        <p:nvSpPr>
          <p:cNvPr id="4" name="Foliennummernplatzhalter 3"/>
          <p:cNvSpPr>
            <a:spLocks noGrp="1"/>
          </p:cNvSpPr>
          <p:nvPr>
            <p:ph type="sldNum" sz="quarter" idx="11"/>
          </p:nvPr>
        </p:nvSpPr>
        <p:spPr/>
        <p:txBody>
          <a:bodyPr/>
          <a:lstStyle/>
          <a:p>
            <a:fld id="{A52F4D17-1AD6-42D9-B93A-EB002C62F438}" type="slidenum">
              <a:rPr lang="de-DE" smtClean="0"/>
              <a:pPr/>
              <a:t>‹Nr.›</a:t>
            </a:fld>
            <a:endParaRPr lang="de-DE" dirty="0"/>
          </a:p>
        </p:txBody>
      </p:sp>
    </p:spTree>
    <p:extLst>
      <p:ext uri="{BB962C8B-B14F-4D97-AF65-F5344CB8AC3E}">
        <p14:creationId xmlns:p14="http://schemas.microsoft.com/office/powerpoint/2010/main" val="310301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rennfolie">
    <p:spTree>
      <p:nvGrpSpPr>
        <p:cNvPr id="1" name=""/>
        <p:cNvGrpSpPr/>
        <p:nvPr/>
      </p:nvGrpSpPr>
      <p:grpSpPr>
        <a:xfrm>
          <a:off x="0" y="0"/>
          <a:ext cx="0" cy="0"/>
          <a:chOff x="0" y="0"/>
          <a:chExt cx="0" cy="0"/>
        </a:xfrm>
      </p:grpSpPr>
      <p:sp>
        <p:nvSpPr>
          <p:cNvPr id="2" name="Titel 1"/>
          <p:cNvSpPr>
            <a:spLocks noGrp="1"/>
          </p:cNvSpPr>
          <p:nvPr>
            <p:ph type="title"/>
          </p:nvPr>
        </p:nvSpPr>
        <p:spPr>
          <a:xfrm>
            <a:off x="371475" y="2348880"/>
            <a:ext cx="11449050" cy="1124780"/>
          </a:xfrm>
        </p:spPr>
        <p:txBody>
          <a:bodyPr anchor="ctr" anchorCtr="0"/>
          <a:lstStyle>
            <a:lvl1pPr algn="ctr">
              <a:defRPr lang="en-US" sz="3200" b="1" kern="1200" cap="all" spc="0" baseline="0" dirty="0">
                <a:solidFill>
                  <a:schemeClr val="tx2"/>
                </a:solidFill>
                <a:latin typeface="+mj-lt"/>
                <a:ea typeface="+mj-ea"/>
                <a:cs typeface="+mj-cs"/>
              </a:defRPr>
            </a:lvl1pPr>
          </a:lstStyle>
          <a:p>
            <a:r>
              <a:rPr lang="de-DE" dirty="0"/>
              <a:t>Titelmasterformat durch Klicken bearbeiten</a:t>
            </a:r>
            <a:endParaRPr lang="en-US" dirty="0"/>
          </a:p>
        </p:txBody>
      </p:sp>
      <p:sp>
        <p:nvSpPr>
          <p:cNvPr id="3" name="Datumsplatzhalter 2"/>
          <p:cNvSpPr>
            <a:spLocks noGrp="1"/>
          </p:cNvSpPr>
          <p:nvPr>
            <p:ph type="dt" sz="half" idx="10"/>
          </p:nvPr>
        </p:nvSpPr>
        <p:spPr/>
        <p:txBody>
          <a:bodyPr/>
          <a:lstStyle/>
          <a:p>
            <a:fld id="{F712330E-F477-45B7-9DA3-91630EA22165}" type="datetime1">
              <a:rPr lang="de-DE" smtClean="0"/>
              <a:t>21.05.2026</a:t>
            </a:fld>
            <a:endParaRPr lang="de-DE" dirty="0"/>
          </a:p>
        </p:txBody>
      </p:sp>
      <p:sp>
        <p:nvSpPr>
          <p:cNvPr id="4" name="Foliennummernplatzhalter 3"/>
          <p:cNvSpPr>
            <a:spLocks noGrp="1"/>
          </p:cNvSpPr>
          <p:nvPr>
            <p:ph type="sldNum" sz="quarter" idx="11"/>
          </p:nvPr>
        </p:nvSpPr>
        <p:spPr/>
        <p:txBody>
          <a:bodyPr/>
          <a:lstStyle/>
          <a:p>
            <a:fld id="{A52F4D17-1AD6-42D9-B93A-EB002C62F438}" type="slidenum">
              <a:rPr lang="de-DE" smtClean="0"/>
              <a:pPr/>
              <a:t>‹Nr.›</a:t>
            </a:fld>
            <a:endParaRPr lang="de-DE" dirty="0"/>
          </a:p>
        </p:txBody>
      </p:sp>
      <p:sp>
        <p:nvSpPr>
          <p:cNvPr id="5" name="Textplatzhalter 10">
            <a:extLst>
              <a:ext uri="{FF2B5EF4-FFF2-40B4-BE49-F238E27FC236}">
                <a16:creationId xmlns:a16="http://schemas.microsoft.com/office/drawing/2014/main" id="{F63E2467-CDE8-4456-BDC8-2E6458C092A7}"/>
              </a:ext>
            </a:extLst>
          </p:cNvPr>
          <p:cNvSpPr>
            <a:spLocks noGrp="1"/>
          </p:cNvSpPr>
          <p:nvPr>
            <p:ph type="body" sz="quarter" idx="15" hasCustomPrompt="1"/>
          </p:nvPr>
        </p:nvSpPr>
        <p:spPr>
          <a:xfrm>
            <a:off x="371476" y="3789040"/>
            <a:ext cx="11449049" cy="509994"/>
          </a:xfrm>
        </p:spPr>
        <p:txBody>
          <a:bodyPr/>
          <a:lstStyle>
            <a:lvl1pPr marL="0" indent="0" algn="ctr">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84367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71475" y="1578311"/>
            <a:ext cx="11449050" cy="4190666"/>
          </a:xfrm>
        </p:spPr>
        <p:txBody>
          <a:bodyPr/>
          <a:lstStyle>
            <a:lvl1pPr marL="177815" indent="-177815">
              <a:defRPr sz="1800"/>
            </a:lvl1pPr>
            <a:lvl2pPr marL="361981" indent="-184166">
              <a:defRPr sz="1800"/>
            </a:lvl2pPr>
            <a:lvl3pPr marL="539796" indent="-177815">
              <a:defRPr sz="1800"/>
            </a:lvl3pPr>
            <a:lvl4pPr marL="717610" indent="-177815">
              <a:defRPr sz="1800"/>
            </a:lvl4pPr>
            <a:lvl5pPr marL="895425" indent="-177815">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371475" y="908720"/>
            <a:ext cx="11449050"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8"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38AB3D90-980C-48A5-B5AC-188136F75E32}" type="datetime1">
              <a:rPr lang="de-DE" smtClean="0"/>
              <a:t>21.05.2026</a:t>
            </a:fld>
            <a:endParaRPr lang="de-DE" dirty="0"/>
          </a:p>
        </p:txBody>
      </p:sp>
      <p:sp>
        <p:nvSpPr>
          <p:cNvPr id="9"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spTree>
    <p:extLst>
      <p:ext uri="{BB962C8B-B14F-4D97-AF65-F5344CB8AC3E}">
        <p14:creationId xmlns:p14="http://schemas.microsoft.com/office/powerpoint/2010/main" val="108547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12" name="Picture Placeholder 11"/>
          <p:cNvSpPr>
            <a:spLocks noGrp="1"/>
          </p:cNvSpPr>
          <p:nvPr>
            <p:ph type="pic" sz="quarter" idx="10"/>
          </p:nvPr>
        </p:nvSpPr>
        <p:spPr>
          <a:xfrm>
            <a:off x="6076950" y="2463038"/>
            <a:ext cx="5276850" cy="2728911"/>
          </a:xfrm>
          <a:prstGeom prst="rect">
            <a:avLst/>
          </a:prstGeom>
        </p:spPr>
        <p:txBody>
          <a:bodyPr/>
          <a:lstStyle>
            <a:lvl1pPr marL="0" indent="0">
              <a:buNone/>
              <a:defRPr/>
            </a:lvl1pPr>
          </a:lstStyle>
          <a:p>
            <a:endParaRPr lang="en-US" dirty="0"/>
          </a:p>
        </p:txBody>
      </p:sp>
      <p:sp>
        <p:nvSpPr>
          <p:cNvPr id="16" name="Text Placeholder 15"/>
          <p:cNvSpPr>
            <a:spLocks noGrp="1"/>
          </p:cNvSpPr>
          <p:nvPr>
            <p:ph type="body" sz="quarter" idx="11"/>
          </p:nvPr>
        </p:nvSpPr>
        <p:spPr>
          <a:xfrm>
            <a:off x="819390" y="2463038"/>
            <a:ext cx="4427520" cy="2728911"/>
          </a:xfrm>
          <a:prstGeom prst="rect">
            <a:avLst/>
          </a:prstGeom>
        </p:spPr>
        <p:txBody>
          <a:bodyPr/>
          <a:lstStyle>
            <a:lvl1pPr marL="342900" indent="-342900">
              <a:buClr>
                <a:schemeClr val="tx1"/>
              </a:buClr>
              <a:buFont typeface="Courier New" panose="02070309020205020404" pitchFamily="49" charset="0"/>
              <a:buChar char="o"/>
              <a:defRPr sz="2000">
                <a:solidFill>
                  <a:schemeClr val="bg2"/>
                </a:solidFill>
              </a:defRPr>
            </a:lvl1pPr>
          </a:lstStyle>
          <a:p>
            <a:pPr lvl="0"/>
            <a:endParaRPr lang="en-US" dirty="0"/>
          </a:p>
        </p:txBody>
      </p:sp>
      <p:sp>
        <p:nvSpPr>
          <p:cNvPr id="18" name="Text Placeholder 17"/>
          <p:cNvSpPr>
            <a:spLocks noGrp="1"/>
          </p:cNvSpPr>
          <p:nvPr>
            <p:ph type="body" sz="quarter" idx="12"/>
          </p:nvPr>
        </p:nvSpPr>
        <p:spPr>
          <a:xfrm>
            <a:off x="819390" y="1193032"/>
            <a:ext cx="10515120" cy="1001528"/>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20" name="Text Placeholder 19"/>
          <p:cNvSpPr>
            <a:spLocks noGrp="1"/>
          </p:cNvSpPr>
          <p:nvPr>
            <p:ph type="body" sz="quarter" idx="13"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 name="Date Placeholder 1"/>
          <p:cNvSpPr>
            <a:spLocks noGrp="1"/>
          </p:cNvSpPr>
          <p:nvPr>
            <p:ph type="dt" sz="half" idx="14"/>
          </p:nvPr>
        </p:nvSpPr>
        <p:spPr/>
        <p:txBody>
          <a:bodyPr/>
          <a:lstStyle/>
          <a:p>
            <a:fld id="{3B2D4D21-BBDD-4D56-919E-6C4DFF7AAE1D}" type="datetime1">
              <a:rPr lang="de-DE" smtClean="0"/>
              <a:t>21.05.2026</a:t>
            </a:fld>
            <a:endParaRPr lang="en-US"/>
          </a:p>
        </p:txBody>
      </p:sp>
      <p:sp>
        <p:nvSpPr>
          <p:cNvPr id="4" name="Slide Number Placeholder 3"/>
          <p:cNvSpPr>
            <a:spLocks noGrp="1"/>
          </p:cNvSpPr>
          <p:nvPr>
            <p:ph type="sldNum" sz="quarter" idx="15"/>
          </p:nvPr>
        </p:nvSpPr>
        <p:spPr>
          <a:xfrm>
            <a:off x="9639379" y="6356350"/>
            <a:ext cx="1714421" cy="374083"/>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394132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cxnSp>
        <p:nvCxnSpPr>
          <p:cNvPr id="11" name="Gerade Verbindung mit Pfeil 20"/>
          <p:cNvCxnSpPr>
            <a:stCxn id="18" idx="3"/>
          </p:cNvCxnSpPr>
          <p:nvPr userDrawn="1"/>
        </p:nvCxnSpPr>
        <p:spPr>
          <a:xfrm>
            <a:off x="3502855" y="3060717"/>
            <a:ext cx="582065" cy="0"/>
          </a:xfrm>
          <a:prstGeom prst="straightConnector1">
            <a:avLst/>
          </a:prstGeom>
          <a:ln w="0">
            <a:solidFill>
              <a:srgbClr val="FFFFFF"/>
            </a:solidFill>
          </a:ln>
        </p:spPr>
      </p:cxnSp>
      <p:sp>
        <p:nvSpPr>
          <p:cNvPr id="16"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17" name="Picture Placeholder 11"/>
          <p:cNvSpPr>
            <a:spLocks noGrp="1"/>
          </p:cNvSpPr>
          <p:nvPr>
            <p:ph type="pic" sz="quarter" idx="10"/>
          </p:nvPr>
        </p:nvSpPr>
        <p:spPr>
          <a:xfrm>
            <a:off x="4234082" y="2463038"/>
            <a:ext cx="3716696" cy="3029487"/>
          </a:xfrm>
          <a:prstGeom prst="rect">
            <a:avLst/>
          </a:prstGeom>
        </p:spPr>
        <p:txBody>
          <a:bodyPr/>
          <a:lstStyle>
            <a:lvl1pPr marL="0" indent="0">
              <a:buNone/>
              <a:defRPr/>
            </a:lvl1pPr>
          </a:lstStyle>
          <a:p>
            <a:endParaRPr lang="en-US" dirty="0"/>
          </a:p>
        </p:txBody>
      </p:sp>
      <p:sp>
        <p:nvSpPr>
          <p:cNvPr id="18" name="Text Placeholder 15"/>
          <p:cNvSpPr>
            <a:spLocks noGrp="1"/>
          </p:cNvSpPr>
          <p:nvPr>
            <p:ph type="body" sz="quarter" idx="11"/>
          </p:nvPr>
        </p:nvSpPr>
        <p:spPr>
          <a:xfrm>
            <a:off x="819390" y="2463039"/>
            <a:ext cx="2683465" cy="1195356"/>
          </a:xfrm>
          <a:prstGeom prst="rect">
            <a:avLst/>
          </a:prstGeom>
        </p:spPr>
        <p:txBody>
          <a:bodyPr/>
          <a:lstStyle>
            <a:lvl1pPr marL="0" indent="0">
              <a:buClr>
                <a:schemeClr val="tx1"/>
              </a:buClr>
              <a:buFont typeface="Courier New" panose="02070309020205020404" pitchFamily="49" charset="0"/>
              <a:buNone/>
              <a:defRPr sz="2000">
                <a:solidFill>
                  <a:schemeClr val="bg2"/>
                </a:solidFill>
              </a:defRPr>
            </a:lvl1pPr>
          </a:lstStyle>
          <a:p>
            <a:pPr lvl="0"/>
            <a:endParaRPr lang="en-US" dirty="0"/>
          </a:p>
        </p:txBody>
      </p:sp>
      <p:sp>
        <p:nvSpPr>
          <p:cNvPr id="19" name="Text Placeholder 17"/>
          <p:cNvSpPr>
            <a:spLocks noGrp="1"/>
          </p:cNvSpPr>
          <p:nvPr>
            <p:ph type="body" sz="quarter" idx="12"/>
          </p:nvPr>
        </p:nvSpPr>
        <p:spPr>
          <a:xfrm>
            <a:off x="819390" y="1193032"/>
            <a:ext cx="10515120" cy="1001528"/>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20" name="Text Placeholder 19"/>
          <p:cNvSpPr>
            <a:spLocks noGrp="1"/>
          </p:cNvSpPr>
          <p:nvPr>
            <p:ph type="body" sz="quarter" idx="13"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1" name="Text Placeholder 15"/>
          <p:cNvSpPr>
            <a:spLocks noGrp="1"/>
          </p:cNvSpPr>
          <p:nvPr>
            <p:ph type="body" sz="quarter" idx="14"/>
          </p:nvPr>
        </p:nvSpPr>
        <p:spPr>
          <a:xfrm>
            <a:off x="819389" y="4297169"/>
            <a:ext cx="2683465" cy="1195356"/>
          </a:xfrm>
          <a:prstGeom prst="rect">
            <a:avLst/>
          </a:prstGeom>
        </p:spPr>
        <p:txBody>
          <a:bodyPr/>
          <a:lstStyle>
            <a:lvl1pPr marL="0" indent="0">
              <a:buClr>
                <a:schemeClr val="tx1"/>
              </a:buClr>
              <a:buFont typeface="Courier New" panose="02070309020205020404" pitchFamily="49" charset="0"/>
              <a:buNone/>
              <a:defRPr sz="2000">
                <a:solidFill>
                  <a:schemeClr val="bg2"/>
                </a:solidFill>
              </a:defRPr>
            </a:lvl1pPr>
          </a:lstStyle>
          <a:p>
            <a:pPr lvl="0"/>
            <a:endParaRPr lang="en-US" dirty="0"/>
          </a:p>
        </p:txBody>
      </p:sp>
      <p:cxnSp>
        <p:nvCxnSpPr>
          <p:cNvPr id="22" name="Gerade Verbindung mit Pfeil 20"/>
          <p:cNvCxnSpPr>
            <a:stCxn id="21" idx="3"/>
          </p:cNvCxnSpPr>
          <p:nvPr userDrawn="1"/>
        </p:nvCxnSpPr>
        <p:spPr>
          <a:xfrm>
            <a:off x="3502854" y="4894847"/>
            <a:ext cx="582066" cy="0"/>
          </a:xfrm>
          <a:prstGeom prst="straightConnector1">
            <a:avLst/>
          </a:prstGeom>
          <a:ln w="0">
            <a:solidFill>
              <a:srgbClr val="FFFFFF"/>
            </a:solidFill>
          </a:ln>
        </p:spPr>
      </p:cxnSp>
      <p:sp>
        <p:nvSpPr>
          <p:cNvPr id="23" name="Text Placeholder 15"/>
          <p:cNvSpPr>
            <a:spLocks noGrp="1"/>
          </p:cNvSpPr>
          <p:nvPr>
            <p:ph type="body" sz="quarter" idx="15"/>
          </p:nvPr>
        </p:nvSpPr>
        <p:spPr>
          <a:xfrm>
            <a:off x="8651045" y="3380103"/>
            <a:ext cx="2683465" cy="1195356"/>
          </a:xfrm>
          <a:prstGeom prst="rect">
            <a:avLst/>
          </a:prstGeom>
        </p:spPr>
        <p:txBody>
          <a:bodyPr/>
          <a:lstStyle>
            <a:lvl1pPr marL="0" indent="0">
              <a:buClr>
                <a:schemeClr val="tx1"/>
              </a:buClr>
              <a:buFont typeface="Courier New" panose="02070309020205020404" pitchFamily="49" charset="0"/>
              <a:buNone/>
              <a:defRPr sz="2000">
                <a:solidFill>
                  <a:schemeClr val="bg2"/>
                </a:solidFill>
              </a:defRPr>
            </a:lvl1pPr>
          </a:lstStyle>
          <a:p>
            <a:pPr lvl="0"/>
            <a:endParaRPr lang="en-US" dirty="0"/>
          </a:p>
        </p:txBody>
      </p:sp>
      <p:cxnSp>
        <p:nvCxnSpPr>
          <p:cNvPr id="24" name="Gerade Verbindung mit Pfeil 20"/>
          <p:cNvCxnSpPr>
            <a:endCxn id="23" idx="1"/>
          </p:cNvCxnSpPr>
          <p:nvPr userDrawn="1"/>
        </p:nvCxnSpPr>
        <p:spPr>
          <a:xfrm>
            <a:off x="8215532" y="3977781"/>
            <a:ext cx="435513" cy="0"/>
          </a:xfrm>
          <a:prstGeom prst="straightConnector1">
            <a:avLst/>
          </a:prstGeom>
          <a:ln w="0">
            <a:solidFill>
              <a:srgbClr val="FFFFFF"/>
            </a:solidFill>
          </a:ln>
        </p:spPr>
      </p:cxnSp>
      <p:sp>
        <p:nvSpPr>
          <p:cNvPr id="2" name="Date Placeholder 1"/>
          <p:cNvSpPr>
            <a:spLocks noGrp="1"/>
          </p:cNvSpPr>
          <p:nvPr>
            <p:ph type="dt" sz="half" idx="16"/>
          </p:nvPr>
        </p:nvSpPr>
        <p:spPr/>
        <p:txBody>
          <a:bodyPr/>
          <a:lstStyle/>
          <a:p>
            <a:fld id="{8C69A5EB-016E-476E-BD77-5C46FB3F3656}" type="datetime1">
              <a:rPr lang="de-DE" smtClean="0"/>
              <a:t>21.05.2026</a:t>
            </a:fld>
            <a:endParaRPr lang="en-US"/>
          </a:p>
        </p:txBody>
      </p:sp>
      <p:sp>
        <p:nvSpPr>
          <p:cNvPr id="4" name="Slide Number Placeholder 3"/>
          <p:cNvSpPr>
            <a:spLocks noGrp="1"/>
          </p:cNvSpPr>
          <p:nvPr>
            <p:ph type="sldNum" sz="quarter" idx="17"/>
          </p:nvPr>
        </p:nvSpPr>
        <p:spPr>
          <a:xfrm>
            <a:off x="9639378" y="6356350"/>
            <a:ext cx="1714421" cy="365125"/>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28854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additive="repl">
                                        <p:cTn id="7" dur="500"/>
                                        <p:tgtEl>
                                          <p:spTgt spid="11"/>
                                        </p:tgtEl>
                                      </p:cBhvr>
                                    </p:animEffect>
                                  </p:childTnLst>
                                </p:cTn>
                              </p:par>
                              <p:par>
                                <p:cTn id="8" presetID="10" presetClass="entr"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additive="repl">
                                        <p:cTn id="10" dur="500"/>
                                        <p:tgtEl>
                                          <p:spTgt spid="22"/>
                                        </p:tgtEl>
                                      </p:cBhvr>
                                    </p:animEffect>
                                  </p:childTnLst>
                                </p:cTn>
                              </p:par>
                              <p:par>
                                <p:cTn id="11" presetID="10" presetClass="entr"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additive="repl">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7" name="Text Placeholder 17"/>
          <p:cNvSpPr>
            <a:spLocks noGrp="1"/>
          </p:cNvSpPr>
          <p:nvPr>
            <p:ph type="body" sz="quarter" idx="13"/>
          </p:nvPr>
        </p:nvSpPr>
        <p:spPr>
          <a:xfrm>
            <a:off x="819390" y="1193032"/>
            <a:ext cx="10515120" cy="1001528"/>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8" name="Text Placeholder 19"/>
          <p:cNvSpPr>
            <a:spLocks noGrp="1"/>
          </p:cNvSpPr>
          <p:nvPr>
            <p:ph type="body" sz="quarter" idx="18"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 name="Date Placeholder 1"/>
          <p:cNvSpPr>
            <a:spLocks noGrp="1"/>
          </p:cNvSpPr>
          <p:nvPr>
            <p:ph type="dt" sz="half" idx="19"/>
          </p:nvPr>
        </p:nvSpPr>
        <p:spPr/>
        <p:txBody>
          <a:bodyPr/>
          <a:lstStyle/>
          <a:p>
            <a:fld id="{E42DE2A2-FBA3-4C5D-9DB8-9E91ECA89870}" type="datetime1">
              <a:rPr lang="de-DE" smtClean="0"/>
              <a:t>21.05.2026</a:t>
            </a:fld>
            <a:endParaRPr lang="en-US"/>
          </a:p>
        </p:txBody>
      </p:sp>
      <p:sp>
        <p:nvSpPr>
          <p:cNvPr id="9" name="Slide Number Placeholder 8"/>
          <p:cNvSpPr>
            <a:spLocks noGrp="1"/>
          </p:cNvSpPr>
          <p:nvPr>
            <p:ph type="sldNum" sz="quarter" idx="20"/>
          </p:nvPr>
        </p:nvSpPr>
        <p:spPr>
          <a:xfrm>
            <a:off x="9639378" y="6356350"/>
            <a:ext cx="1714421" cy="365125"/>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2253286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es">
    <p:spTree>
      <p:nvGrpSpPr>
        <p:cNvPr id="1" name=""/>
        <p:cNvGrpSpPr/>
        <p:nvPr/>
      </p:nvGrpSpPr>
      <p:grpSpPr>
        <a:xfrm>
          <a:off x="0" y="0"/>
          <a:ext cx="0" cy="0"/>
          <a:chOff x="0" y="0"/>
          <a:chExt cx="0" cy="0"/>
        </a:xfrm>
      </p:grpSpPr>
      <p:sp>
        <p:nvSpPr>
          <p:cNvPr id="12"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13" name="Text Placeholder 17"/>
          <p:cNvSpPr>
            <a:spLocks noGrp="1"/>
          </p:cNvSpPr>
          <p:nvPr>
            <p:ph type="body" sz="quarter" idx="17"/>
          </p:nvPr>
        </p:nvSpPr>
        <p:spPr>
          <a:xfrm>
            <a:off x="819390" y="1193032"/>
            <a:ext cx="10515120" cy="1001528"/>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14" name="Text Placeholder 19"/>
          <p:cNvSpPr>
            <a:spLocks noGrp="1"/>
          </p:cNvSpPr>
          <p:nvPr>
            <p:ph type="body" sz="quarter" idx="18"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16" name="Text Placeholder 15"/>
          <p:cNvSpPr>
            <a:spLocks noGrp="1"/>
          </p:cNvSpPr>
          <p:nvPr>
            <p:ph type="body" sz="quarter" idx="19"/>
          </p:nvPr>
        </p:nvSpPr>
        <p:spPr>
          <a:xfrm>
            <a:off x="4783136" y="3246603"/>
            <a:ext cx="6105525" cy="381000"/>
          </a:xfrm>
          <a:prstGeom prst="rect">
            <a:avLst/>
          </a:prstGeom>
        </p:spPr>
        <p:txBody>
          <a:bodyPr/>
          <a:lstStyle>
            <a:lvl1pPr marL="0" indent="0">
              <a:buNone/>
              <a:defRPr sz="2400" b="0">
                <a:solidFill>
                  <a:schemeClr val="bg2"/>
                </a:solidFill>
              </a:defRPr>
            </a:lvl1pPr>
            <a:lvl2pPr>
              <a:defRPr b="1">
                <a:solidFill>
                  <a:schemeClr val="bg2"/>
                </a:solidFill>
              </a:defRPr>
            </a:lvl2pPr>
            <a:lvl3pPr>
              <a:defRPr b="1">
                <a:solidFill>
                  <a:schemeClr val="bg2"/>
                </a:solidFill>
              </a:defRPr>
            </a:lvl3pPr>
            <a:lvl4pPr>
              <a:defRPr b="1">
                <a:solidFill>
                  <a:schemeClr val="bg2"/>
                </a:solidFill>
              </a:defRPr>
            </a:lvl4pPr>
            <a:lvl5pPr>
              <a:defRPr b="1">
                <a:solidFill>
                  <a:schemeClr val="bg2"/>
                </a:solidFill>
              </a:defRPr>
            </a:lvl5pPr>
          </a:lstStyle>
          <a:p>
            <a:pPr lvl="0"/>
            <a:endParaRPr lang="en-US" dirty="0"/>
          </a:p>
        </p:txBody>
      </p:sp>
      <p:sp>
        <p:nvSpPr>
          <p:cNvPr id="17" name="Text Placeholder 15"/>
          <p:cNvSpPr>
            <a:spLocks noGrp="1"/>
          </p:cNvSpPr>
          <p:nvPr>
            <p:ph type="body" sz="quarter" idx="20"/>
          </p:nvPr>
        </p:nvSpPr>
        <p:spPr>
          <a:xfrm>
            <a:off x="4783137" y="4689615"/>
            <a:ext cx="6105525" cy="381000"/>
          </a:xfrm>
          <a:prstGeom prst="rect">
            <a:avLst/>
          </a:prstGeom>
        </p:spPr>
        <p:txBody>
          <a:bodyPr/>
          <a:lstStyle>
            <a:lvl1pPr marL="0" indent="0">
              <a:buNone/>
              <a:defRPr sz="2400" b="0">
                <a:solidFill>
                  <a:schemeClr val="bg2"/>
                </a:solidFill>
              </a:defRPr>
            </a:lvl1pPr>
            <a:lvl2pPr>
              <a:defRPr b="1">
                <a:solidFill>
                  <a:schemeClr val="bg2"/>
                </a:solidFill>
              </a:defRPr>
            </a:lvl2pPr>
            <a:lvl3pPr>
              <a:defRPr b="1">
                <a:solidFill>
                  <a:schemeClr val="bg2"/>
                </a:solidFill>
              </a:defRPr>
            </a:lvl3pPr>
            <a:lvl4pPr>
              <a:defRPr b="1">
                <a:solidFill>
                  <a:schemeClr val="bg2"/>
                </a:solidFill>
              </a:defRPr>
            </a:lvl4pPr>
            <a:lvl5pPr>
              <a:defRPr b="1">
                <a:solidFill>
                  <a:schemeClr val="bg2"/>
                </a:solidFill>
              </a:defRPr>
            </a:lvl5pPr>
          </a:lstStyle>
          <a:p>
            <a:pPr lvl="0"/>
            <a:endParaRPr lang="en-US" dirty="0"/>
          </a:p>
        </p:txBody>
      </p:sp>
      <p:sp>
        <p:nvSpPr>
          <p:cNvPr id="19" name="Text Placeholder 18"/>
          <p:cNvSpPr>
            <a:spLocks noGrp="1"/>
          </p:cNvSpPr>
          <p:nvPr>
            <p:ph type="body" sz="quarter" idx="21" hasCustomPrompt="1"/>
          </p:nvPr>
        </p:nvSpPr>
        <p:spPr>
          <a:xfrm>
            <a:off x="819150" y="2954338"/>
            <a:ext cx="2810315" cy="984250"/>
          </a:xfrm>
          <a:prstGeom prst="rect">
            <a:avLst/>
          </a:prstGeom>
        </p:spPr>
        <p:txBody>
          <a:bodyPr/>
          <a:lstStyle>
            <a:lvl1pPr marL="0" indent="0">
              <a:buNone/>
              <a:defRPr sz="6000" b="1">
                <a:latin typeface="+mj-lt"/>
              </a:defRPr>
            </a:lvl1pPr>
            <a:lvl2pPr marL="457200" indent="0">
              <a:buNone/>
              <a:defRPr sz="7200">
                <a:latin typeface="+mj-lt"/>
              </a:defRPr>
            </a:lvl2pPr>
            <a:lvl3pPr marL="914400" indent="0">
              <a:buNone/>
              <a:defRPr sz="6600">
                <a:latin typeface="+mj-lt"/>
              </a:defRPr>
            </a:lvl3pPr>
            <a:lvl4pPr marL="1371600" indent="0">
              <a:buNone/>
              <a:defRPr sz="6000">
                <a:latin typeface="+mj-lt"/>
              </a:defRPr>
            </a:lvl4pPr>
            <a:lvl5pPr marL="1828800" indent="0">
              <a:buNone/>
              <a:defRPr sz="6000">
                <a:latin typeface="+mj-lt"/>
              </a:defRPr>
            </a:lvl5pPr>
          </a:lstStyle>
          <a:p>
            <a:pPr lvl="0"/>
            <a:r>
              <a:rPr lang="en-US" dirty="0"/>
              <a:t>$ 30M</a:t>
            </a:r>
          </a:p>
        </p:txBody>
      </p:sp>
      <p:sp>
        <p:nvSpPr>
          <p:cNvPr id="20" name="Text Placeholder 18"/>
          <p:cNvSpPr>
            <a:spLocks noGrp="1"/>
          </p:cNvSpPr>
          <p:nvPr>
            <p:ph type="body" sz="quarter" idx="22" hasCustomPrompt="1"/>
          </p:nvPr>
        </p:nvSpPr>
        <p:spPr>
          <a:xfrm>
            <a:off x="819150" y="4387990"/>
            <a:ext cx="2810315" cy="984250"/>
          </a:xfrm>
          <a:prstGeom prst="rect">
            <a:avLst/>
          </a:prstGeom>
        </p:spPr>
        <p:txBody>
          <a:bodyPr/>
          <a:lstStyle>
            <a:lvl1pPr marL="0" indent="0">
              <a:buNone/>
              <a:defRPr sz="6000" b="1">
                <a:latin typeface="+mj-lt"/>
              </a:defRPr>
            </a:lvl1pPr>
            <a:lvl2pPr marL="457200" indent="0">
              <a:buNone/>
              <a:defRPr sz="7200">
                <a:latin typeface="+mj-lt"/>
              </a:defRPr>
            </a:lvl2pPr>
            <a:lvl3pPr marL="914400" indent="0">
              <a:buNone/>
              <a:defRPr sz="6600">
                <a:latin typeface="+mj-lt"/>
              </a:defRPr>
            </a:lvl3pPr>
            <a:lvl4pPr marL="1371600" indent="0">
              <a:buNone/>
              <a:defRPr sz="6000">
                <a:latin typeface="+mj-lt"/>
              </a:defRPr>
            </a:lvl4pPr>
            <a:lvl5pPr marL="1828800" indent="0">
              <a:buNone/>
              <a:defRPr sz="6000">
                <a:latin typeface="+mj-lt"/>
              </a:defRPr>
            </a:lvl5pPr>
          </a:lstStyle>
          <a:p>
            <a:pPr lvl="0"/>
            <a:r>
              <a:rPr lang="en-US" dirty="0"/>
              <a:t>$ 30M</a:t>
            </a:r>
          </a:p>
        </p:txBody>
      </p:sp>
      <p:cxnSp>
        <p:nvCxnSpPr>
          <p:cNvPr id="22" name="Gerade Verbindung mit Pfeil 14"/>
          <p:cNvCxnSpPr/>
          <p:nvPr userDrawn="1"/>
        </p:nvCxnSpPr>
        <p:spPr>
          <a:xfrm>
            <a:off x="3629465" y="3429578"/>
            <a:ext cx="1132560" cy="360"/>
          </a:xfrm>
          <a:prstGeom prst="straightConnector1">
            <a:avLst/>
          </a:prstGeom>
          <a:ln w="0">
            <a:solidFill>
              <a:srgbClr val="FFFFFF"/>
            </a:solidFill>
          </a:ln>
        </p:spPr>
      </p:cxnSp>
      <p:cxnSp>
        <p:nvCxnSpPr>
          <p:cNvPr id="23" name="Gerade Verbindung mit Pfeil 14"/>
          <p:cNvCxnSpPr/>
          <p:nvPr userDrawn="1"/>
        </p:nvCxnSpPr>
        <p:spPr>
          <a:xfrm>
            <a:off x="3640021" y="4879326"/>
            <a:ext cx="1132560" cy="360"/>
          </a:xfrm>
          <a:prstGeom prst="straightConnector1">
            <a:avLst/>
          </a:prstGeom>
          <a:ln w="0">
            <a:solidFill>
              <a:srgbClr val="FFFFFF"/>
            </a:solidFill>
          </a:ln>
        </p:spPr>
      </p:cxnSp>
      <p:sp>
        <p:nvSpPr>
          <p:cNvPr id="2" name="Date Placeholder 1"/>
          <p:cNvSpPr>
            <a:spLocks noGrp="1"/>
          </p:cNvSpPr>
          <p:nvPr>
            <p:ph type="dt" sz="half" idx="23"/>
          </p:nvPr>
        </p:nvSpPr>
        <p:spPr/>
        <p:txBody>
          <a:bodyPr/>
          <a:lstStyle/>
          <a:p>
            <a:fld id="{85AF7C8B-A5BF-4E16-9037-DA702D013FFC}" type="datetime1">
              <a:rPr lang="de-DE" smtClean="0"/>
              <a:t>21.05.2026</a:t>
            </a:fld>
            <a:endParaRPr lang="en-US"/>
          </a:p>
        </p:txBody>
      </p:sp>
      <p:sp>
        <p:nvSpPr>
          <p:cNvPr id="6" name="Slide Number Placeholder 5"/>
          <p:cNvSpPr>
            <a:spLocks noGrp="1"/>
          </p:cNvSpPr>
          <p:nvPr>
            <p:ph type="sldNum" sz="quarter" idx="24"/>
          </p:nvPr>
        </p:nvSpPr>
        <p:spPr>
          <a:xfrm>
            <a:off x="9639378" y="6356350"/>
            <a:ext cx="1714421" cy="365125"/>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356735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12192000" cy="50672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0" y="537344"/>
            <a:ext cx="1072775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2660216"/>
            <a:ext cx="107283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1124744"/>
            <a:ext cx="10728326" cy="1361802"/>
          </a:xfrm>
        </p:spPr>
        <p:txBody>
          <a:bodyPr/>
          <a:lstStyle>
            <a:lvl1pPr marL="0" indent="0">
              <a:lnSpc>
                <a:spcPct val="114000"/>
              </a:lnSpc>
              <a:spcBef>
                <a:spcPts val="0"/>
              </a:spcBef>
              <a:spcAft>
                <a:spcPts val="0"/>
              </a:spcAft>
              <a:buNone/>
              <a:defRPr sz="1800" b="1" cap="none" spc="0" baseline="0">
                <a:solidFill>
                  <a:schemeClr val="accent1"/>
                </a:solidFill>
              </a:defRPr>
            </a:lvl1pPr>
          </a:lstStyle>
          <a:p>
            <a:pPr lvl="0"/>
            <a:r>
              <a:rPr lang="de-DE" dirty="0" err="1"/>
              <a:t>Subline</a:t>
            </a:r>
            <a:r>
              <a:rPr lang="de-DE" dirty="0"/>
              <a:t> der Präsentation</a:t>
            </a:r>
          </a:p>
        </p:txBody>
      </p:sp>
      <p:pic>
        <p:nvPicPr>
          <p:cNvPr id="94" name="Grafik 93">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5"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2A0D302B-2B52-4A22-9173-878BB662CC5D}" type="datetime1">
              <a:rPr lang="de-DE" smtClean="0"/>
              <a:t>21.05.2026</a:t>
            </a:fld>
            <a:endParaRPr lang="de-DE" dirty="0"/>
          </a:p>
        </p:txBody>
      </p:sp>
      <p:sp>
        <p:nvSpPr>
          <p:cNvPr id="9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1" name="Grafik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spTree>
    <p:extLst>
      <p:ext uri="{BB962C8B-B14F-4D97-AF65-F5344CB8AC3E}">
        <p14:creationId xmlns:p14="http://schemas.microsoft.com/office/powerpoint/2010/main" val="2389604393"/>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6" name="Gerade Verbindung mit Pfeil 21"/>
          <p:cNvCxnSpPr/>
          <p:nvPr userDrawn="1"/>
        </p:nvCxnSpPr>
        <p:spPr>
          <a:xfrm>
            <a:off x="2631020" y="2831306"/>
            <a:ext cx="2953440" cy="1440"/>
          </a:xfrm>
          <a:prstGeom prst="straightConnector1">
            <a:avLst/>
          </a:prstGeom>
          <a:ln w="0">
            <a:solidFill>
              <a:srgbClr val="00BBBB"/>
            </a:solidFill>
          </a:ln>
        </p:spPr>
      </p:cxnSp>
      <p:cxnSp>
        <p:nvCxnSpPr>
          <p:cNvPr id="7" name="Gerade Verbindung mit Pfeil 21"/>
          <p:cNvCxnSpPr/>
          <p:nvPr userDrawn="1"/>
        </p:nvCxnSpPr>
        <p:spPr>
          <a:xfrm>
            <a:off x="6561500" y="2831306"/>
            <a:ext cx="2953440" cy="1440"/>
          </a:xfrm>
          <a:prstGeom prst="straightConnector1">
            <a:avLst/>
          </a:prstGeom>
          <a:ln w="0">
            <a:solidFill>
              <a:srgbClr val="00BBBB"/>
            </a:solidFill>
          </a:ln>
        </p:spPr>
      </p:cxnSp>
      <p:sp>
        <p:nvSpPr>
          <p:cNvPr id="9" name="PlaceHolder 2"/>
          <p:cNvSpPr txBox="1">
            <a:spLocks/>
          </p:cNvSpPr>
          <p:nvPr userDrawn="1"/>
        </p:nvSpPr>
        <p:spPr>
          <a:xfrm>
            <a:off x="803160" y="1625760"/>
            <a:ext cx="4462560" cy="626140"/>
          </a:xfrm>
          <a:prstGeom prst="rect">
            <a:avLst/>
          </a:prstGeom>
          <a:noFill/>
          <a:ln w="0">
            <a:noFill/>
          </a:ln>
        </p:spPr>
        <p:txBody>
          <a:bodyPr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1001"/>
              </a:spcBef>
              <a:buFont typeface="Arial" panose="020B0604020202020204" pitchFamily="34" charset="0"/>
              <a:buNone/>
              <a:tabLst>
                <a:tab pos="0" algn="l"/>
              </a:tabLst>
            </a:pPr>
            <a:r>
              <a:rPr lang="en-US" sz="2000" b="1" spc="-1" dirty="0">
                <a:solidFill>
                  <a:schemeClr val="dk1"/>
                </a:solidFill>
                <a:latin typeface="Segoe UI Light"/>
              </a:rPr>
              <a:t>Subtitle</a:t>
            </a:r>
            <a:endParaRPr lang="en-US" sz="2000" spc="-1" dirty="0">
              <a:solidFill>
                <a:srgbClr val="FFFFFF"/>
              </a:solidFill>
              <a:latin typeface="Calibri"/>
            </a:endParaRPr>
          </a:p>
        </p:txBody>
      </p:sp>
      <p:sp>
        <p:nvSpPr>
          <p:cNvPr id="10" name="Text Placeholder 9"/>
          <p:cNvSpPr/>
          <p:nvPr userDrawn="1"/>
        </p:nvSpPr>
        <p:spPr>
          <a:xfrm>
            <a:off x="1653980" y="2345926"/>
            <a:ext cx="977040" cy="977040"/>
          </a:xfrm>
          <a:prstGeom prst="ellipse">
            <a:avLst/>
          </a:prstGeom>
          <a:noFill/>
          <a:ln w="6350">
            <a:solidFill>
              <a:srgbClr val="00BBBB"/>
            </a:solidFill>
            <a:round/>
          </a:ln>
        </p:spPr>
        <p:style>
          <a:lnRef idx="0">
            <a:scrgbClr r="0" g="0" b="0"/>
          </a:lnRef>
          <a:fillRef idx="0">
            <a:scrgbClr r="0" g="0" b="0"/>
          </a:fillRef>
          <a:effectRef idx="0">
            <a:scrgbClr r="0" g="0" b="0"/>
          </a:effectRef>
          <a:fontRef idx="minor"/>
        </p:style>
        <p:txBody>
          <a:bodyPr lIns="0" tIns="0" rIns="0" bIns="0" anchor="ctr">
            <a:noAutofit/>
          </a:bodyPr>
          <a:lstStyle/>
          <a:p>
            <a:pPr algn="ctr" defTabSz="914400">
              <a:lnSpc>
                <a:spcPct val="90000"/>
              </a:lnSpc>
              <a:spcBef>
                <a:spcPts val="1001"/>
              </a:spcBef>
              <a:tabLst>
                <a:tab pos="0" algn="l"/>
              </a:tabLst>
            </a:pPr>
            <a:r>
              <a:rPr lang="en-US" sz="7000" b="1" strike="noStrike" spc="-1" dirty="0">
                <a:solidFill>
                  <a:schemeClr val="dk1"/>
                </a:solidFill>
                <a:latin typeface="Gill Sans MT"/>
              </a:rPr>
              <a:t>1</a:t>
            </a:r>
            <a:endParaRPr lang="de-DE" sz="7000" b="0" strike="noStrike" spc="-1" dirty="0">
              <a:solidFill>
                <a:srgbClr val="FFFFFF"/>
              </a:solidFill>
              <a:latin typeface="Calibri"/>
            </a:endParaRPr>
          </a:p>
        </p:txBody>
      </p:sp>
      <p:sp>
        <p:nvSpPr>
          <p:cNvPr id="11" name="Text Placeholder 9"/>
          <p:cNvSpPr/>
          <p:nvPr userDrawn="1"/>
        </p:nvSpPr>
        <p:spPr>
          <a:xfrm>
            <a:off x="5584460" y="2342786"/>
            <a:ext cx="977040" cy="977040"/>
          </a:xfrm>
          <a:prstGeom prst="ellipse">
            <a:avLst/>
          </a:prstGeom>
          <a:noFill/>
          <a:ln w="6350">
            <a:solidFill>
              <a:srgbClr val="00BBBB"/>
            </a:solidFill>
            <a:round/>
          </a:ln>
        </p:spPr>
        <p:style>
          <a:lnRef idx="0">
            <a:scrgbClr r="0" g="0" b="0"/>
          </a:lnRef>
          <a:fillRef idx="0">
            <a:scrgbClr r="0" g="0" b="0"/>
          </a:fillRef>
          <a:effectRef idx="0">
            <a:scrgbClr r="0" g="0" b="0"/>
          </a:effectRef>
          <a:fontRef idx="minor"/>
        </p:style>
        <p:txBody>
          <a:bodyPr lIns="0" tIns="0" rIns="0" bIns="0" anchor="ctr">
            <a:noAutofit/>
          </a:bodyPr>
          <a:lstStyle/>
          <a:p>
            <a:pPr algn="ctr" defTabSz="914400">
              <a:lnSpc>
                <a:spcPct val="90000"/>
              </a:lnSpc>
              <a:spcBef>
                <a:spcPts val="1001"/>
              </a:spcBef>
              <a:tabLst>
                <a:tab pos="0" algn="l"/>
              </a:tabLst>
            </a:pPr>
            <a:r>
              <a:rPr lang="en-US" sz="7000" b="1" strike="noStrike" spc="-1" dirty="0">
                <a:solidFill>
                  <a:schemeClr val="dk1"/>
                </a:solidFill>
                <a:latin typeface="Gill Sans MT"/>
              </a:rPr>
              <a:t>2</a:t>
            </a:r>
            <a:endParaRPr lang="de-DE" sz="7000" b="0" strike="noStrike" spc="-1" dirty="0">
              <a:solidFill>
                <a:srgbClr val="FFFFFF"/>
              </a:solidFill>
              <a:latin typeface="Calibri"/>
            </a:endParaRPr>
          </a:p>
        </p:txBody>
      </p:sp>
      <p:sp>
        <p:nvSpPr>
          <p:cNvPr id="12" name="Text Placeholder 9"/>
          <p:cNvSpPr/>
          <p:nvPr userDrawn="1"/>
        </p:nvSpPr>
        <p:spPr>
          <a:xfrm>
            <a:off x="9514940" y="2342786"/>
            <a:ext cx="977040" cy="977040"/>
          </a:xfrm>
          <a:prstGeom prst="ellipse">
            <a:avLst/>
          </a:prstGeom>
          <a:noFill/>
          <a:ln w="6350">
            <a:solidFill>
              <a:srgbClr val="00BBBB"/>
            </a:solidFill>
            <a:round/>
          </a:ln>
        </p:spPr>
        <p:style>
          <a:lnRef idx="0">
            <a:scrgbClr r="0" g="0" b="0"/>
          </a:lnRef>
          <a:fillRef idx="0">
            <a:scrgbClr r="0" g="0" b="0"/>
          </a:fillRef>
          <a:effectRef idx="0">
            <a:scrgbClr r="0" g="0" b="0"/>
          </a:effectRef>
          <a:fontRef idx="minor"/>
        </p:style>
        <p:txBody>
          <a:bodyPr lIns="0" tIns="0" rIns="0" bIns="0" anchor="ctr">
            <a:noAutofit/>
          </a:bodyPr>
          <a:lstStyle/>
          <a:p>
            <a:pPr algn="ctr" defTabSz="914400">
              <a:lnSpc>
                <a:spcPct val="90000"/>
              </a:lnSpc>
              <a:spcBef>
                <a:spcPts val="1001"/>
              </a:spcBef>
              <a:tabLst>
                <a:tab pos="0" algn="l"/>
              </a:tabLst>
            </a:pPr>
            <a:r>
              <a:rPr lang="en-US" sz="7000" b="1" strike="noStrike" spc="-1" dirty="0">
                <a:solidFill>
                  <a:schemeClr val="dk1"/>
                </a:solidFill>
                <a:latin typeface="Gill Sans MT"/>
              </a:rPr>
              <a:t>3</a:t>
            </a:r>
            <a:endParaRPr lang="de-DE" sz="7000" b="0" strike="noStrike" spc="-1" dirty="0">
              <a:solidFill>
                <a:srgbClr val="FFFFFF"/>
              </a:solidFill>
              <a:latin typeface="Calibri"/>
            </a:endParaRPr>
          </a:p>
        </p:txBody>
      </p:sp>
      <p:sp>
        <p:nvSpPr>
          <p:cNvPr id="15" name="PlaceHolder 6"/>
          <p:cNvSpPr>
            <a:spLocks noGrp="1"/>
          </p:cNvSpPr>
          <p:nvPr>
            <p:ph idx="13" hasCustomPrompt="1"/>
          </p:nvPr>
        </p:nvSpPr>
        <p:spPr>
          <a:xfrm>
            <a:off x="671000" y="3943564"/>
            <a:ext cx="2943000" cy="756360"/>
          </a:xfrm>
          <a:prstGeom prst="rect">
            <a:avLst/>
          </a:prstGeom>
          <a:noFill/>
          <a:ln w="0">
            <a:noFill/>
          </a:ln>
        </p:spPr>
        <p:txBody>
          <a:bodyPr lIns="0" tIns="0" rIns="0" bIns="0" anchor="t">
            <a:normAutofit/>
          </a:bodyPr>
          <a:lstStyle>
            <a:lvl1pPr>
              <a:defRPr baseline="0"/>
            </a:lvl1pPr>
          </a:lstStyle>
          <a:p>
            <a:pPr indent="0" defTabSz="914400">
              <a:lnSpc>
                <a:spcPct val="100000"/>
              </a:lnSpc>
              <a:spcBef>
                <a:spcPts val="601"/>
              </a:spcBef>
              <a:buNone/>
              <a:tabLst>
                <a:tab pos="0" algn="l"/>
              </a:tabLst>
            </a:pPr>
            <a:r>
              <a:rPr lang="de-DE" sz="1800" b="0" strike="noStrike" spc="-1" dirty="0" err="1">
                <a:solidFill>
                  <a:srgbClr val="FFFFFF"/>
                </a:solidFill>
                <a:latin typeface="Calibri"/>
              </a:rPr>
              <a:t>Step</a:t>
            </a:r>
            <a:r>
              <a:rPr lang="de-DE" sz="1800" b="0" strike="noStrike" spc="-1" dirty="0">
                <a:solidFill>
                  <a:srgbClr val="FFFFFF"/>
                </a:solidFill>
                <a:latin typeface="Calibri"/>
              </a:rPr>
              <a:t> 1</a:t>
            </a:r>
          </a:p>
        </p:txBody>
      </p:sp>
      <p:sp>
        <p:nvSpPr>
          <p:cNvPr id="16" name="PlaceHolder 6"/>
          <p:cNvSpPr>
            <a:spLocks noGrp="1"/>
          </p:cNvSpPr>
          <p:nvPr>
            <p:ph idx="14" hasCustomPrompt="1"/>
          </p:nvPr>
        </p:nvSpPr>
        <p:spPr>
          <a:xfrm>
            <a:off x="4624500" y="3943564"/>
            <a:ext cx="2943000" cy="756360"/>
          </a:xfrm>
          <a:prstGeom prst="rect">
            <a:avLst/>
          </a:prstGeom>
          <a:noFill/>
          <a:ln w="0">
            <a:noFill/>
          </a:ln>
        </p:spPr>
        <p:txBody>
          <a:bodyPr lIns="0" tIns="0" rIns="0" bIns="0" anchor="t">
            <a:normAutofit/>
          </a:bodyPr>
          <a:lstStyle>
            <a:lvl1pPr>
              <a:defRPr/>
            </a:lvl1pPr>
          </a:lstStyle>
          <a:p>
            <a:pPr indent="0" defTabSz="914400">
              <a:lnSpc>
                <a:spcPct val="100000"/>
              </a:lnSpc>
              <a:spcBef>
                <a:spcPts val="601"/>
              </a:spcBef>
              <a:buNone/>
              <a:tabLst>
                <a:tab pos="0" algn="l"/>
              </a:tabLst>
            </a:pPr>
            <a:r>
              <a:rPr lang="de-DE" sz="1800" b="0" strike="noStrike" spc="-1" dirty="0" err="1">
                <a:solidFill>
                  <a:schemeClr val="lt2"/>
                </a:solidFill>
                <a:latin typeface="Segoe UI Light"/>
              </a:rPr>
              <a:t>Step</a:t>
            </a:r>
            <a:r>
              <a:rPr lang="de-DE" sz="1800" b="0" strike="noStrike" spc="-1" dirty="0">
                <a:solidFill>
                  <a:schemeClr val="lt2"/>
                </a:solidFill>
                <a:latin typeface="Segoe UI Light"/>
              </a:rPr>
              <a:t> 2</a:t>
            </a:r>
            <a:endParaRPr lang="de-DE" sz="1800" b="0" strike="noStrike" spc="-1" dirty="0">
              <a:solidFill>
                <a:srgbClr val="FFFFFF"/>
              </a:solidFill>
              <a:latin typeface="Calibri"/>
            </a:endParaRPr>
          </a:p>
        </p:txBody>
      </p:sp>
      <p:sp>
        <p:nvSpPr>
          <p:cNvPr id="17" name="PlaceHolder 6"/>
          <p:cNvSpPr>
            <a:spLocks noGrp="1"/>
          </p:cNvSpPr>
          <p:nvPr>
            <p:ph idx="15" hasCustomPrompt="1"/>
          </p:nvPr>
        </p:nvSpPr>
        <p:spPr>
          <a:xfrm>
            <a:off x="8531960" y="3943564"/>
            <a:ext cx="2943000" cy="756360"/>
          </a:xfrm>
          <a:prstGeom prst="rect">
            <a:avLst/>
          </a:prstGeom>
          <a:noFill/>
          <a:ln w="0">
            <a:noFill/>
          </a:ln>
        </p:spPr>
        <p:txBody>
          <a:bodyPr lIns="0" tIns="0" rIns="0" bIns="0" anchor="t">
            <a:normAutofit/>
          </a:bodyPr>
          <a:lstStyle>
            <a:lvl1pPr>
              <a:defRPr baseline="0"/>
            </a:lvl1pPr>
          </a:lstStyle>
          <a:p>
            <a:pPr indent="0" defTabSz="914400">
              <a:lnSpc>
                <a:spcPct val="100000"/>
              </a:lnSpc>
              <a:spcBef>
                <a:spcPts val="601"/>
              </a:spcBef>
              <a:buNone/>
              <a:tabLst>
                <a:tab pos="0" algn="l"/>
              </a:tabLst>
            </a:pPr>
            <a:r>
              <a:rPr lang="de-DE" sz="1800" b="0" strike="noStrike" spc="-1" dirty="0" err="1">
                <a:solidFill>
                  <a:schemeClr val="lt2"/>
                </a:solidFill>
                <a:latin typeface="Segoe UI Light"/>
              </a:rPr>
              <a:t>Step</a:t>
            </a:r>
            <a:r>
              <a:rPr lang="de-DE" sz="1800" b="0" strike="noStrike" spc="-1" dirty="0">
                <a:solidFill>
                  <a:schemeClr val="lt2"/>
                </a:solidFill>
                <a:latin typeface="Segoe UI Light"/>
              </a:rPr>
              <a:t> 2</a:t>
            </a:r>
            <a:endParaRPr lang="de-DE" sz="1800" b="0" strike="noStrike" spc="-1" dirty="0">
              <a:solidFill>
                <a:srgbClr val="FFFFFF"/>
              </a:solidFill>
              <a:latin typeface="Calibri"/>
            </a:endParaRPr>
          </a:p>
        </p:txBody>
      </p:sp>
      <p:sp>
        <p:nvSpPr>
          <p:cNvPr id="20"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18" name="Text Placeholder 19"/>
          <p:cNvSpPr>
            <a:spLocks noGrp="1"/>
          </p:cNvSpPr>
          <p:nvPr>
            <p:ph type="body" sz="quarter" idx="18"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 name="Date Placeholder 1"/>
          <p:cNvSpPr>
            <a:spLocks noGrp="1"/>
          </p:cNvSpPr>
          <p:nvPr>
            <p:ph type="dt" sz="half" idx="19"/>
          </p:nvPr>
        </p:nvSpPr>
        <p:spPr/>
        <p:txBody>
          <a:bodyPr/>
          <a:lstStyle/>
          <a:p>
            <a:fld id="{E56B4744-0810-4129-A835-CF4089983B40}" type="datetime1">
              <a:rPr lang="de-DE" smtClean="0"/>
              <a:t>21.05.2026</a:t>
            </a:fld>
            <a:endParaRPr lang="en-US"/>
          </a:p>
        </p:txBody>
      </p:sp>
      <p:sp>
        <p:nvSpPr>
          <p:cNvPr id="8" name="Slide Number Placeholder 7"/>
          <p:cNvSpPr>
            <a:spLocks noGrp="1"/>
          </p:cNvSpPr>
          <p:nvPr>
            <p:ph type="sldNum" sz="quarter" idx="20"/>
          </p:nvPr>
        </p:nvSpPr>
        <p:spPr>
          <a:xfrm>
            <a:off x="9639378" y="6356350"/>
            <a:ext cx="1714421" cy="365125"/>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397057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additive="repl">
                                        <p:cTn id="7" dur="500"/>
                                        <p:tgtEl>
                                          <p:spTgt spid="15"/>
                                        </p:tgtEl>
                                      </p:cBhvr>
                                    </p:animEffect>
                                  </p:childTnLst>
                                </p:cTn>
                              </p:par>
                              <p:par>
                                <p:cTn id="8" presetID="10" presetClass="entr"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additive="repl">
                                        <p:cTn id="10" dur="500"/>
                                        <p:tgtEl>
                                          <p:spTgt spid="16"/>
                                        </p:tgtEl>
                                      </p:cBhvr>
                                    </p:animEffect>
                                  </p:childTnLst>
                                </p:cTn>
                              </p:par>
                              <p:par>
                                <p:cTn id="11" presetID="10"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additive="repl">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ular Process">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7" name="Curved Down Arrow 6"/>
          <p:cNvSpPr/>
          <p:nvPr userDrawn="1"/>
        </p:nvSpPr>
        <p:spPr>
          <a:xfrm>
            <a:off x="4649467" y="2292975"/>
            <a:ext cx="2446415" cy="1471528"/>
          </a:xfrm>
          <a:prstGeom prst="curved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8" name="Curved Down Arrow 7"/>
          <p:cNvSpPr/>
          <p:nvPr userDrawn="1"/>
        </p:nvSpPr>
        <p:spPr>
          <a:xfrm rot="10800000">
            <a:off x="4472044" y="4156523"/>
            <a:ext cx="2446415" cy="1471528"/>
          </a:xfrm>
          <a:prstGeom prst="curved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cxnSp>
        <p:nvCxnSpPr>
          <p:cNvPr id="9" name="Gerade Verbindung mit Pfeil 29"/>
          <p:cNvCxnSpPr/>
          <p:nvPr userDrawn="1"/>
        </p:nvCxnSpPr>
        <p:spPr>
          <a:xfrm>
            <a:off x="3213696" y="2409953"/>
            <a:ext cx="1116720" cy="720"/>
          </a:xfrm>
          <a:prstGeom prst="straightConnector1">
            <a:avLst/>
          </a:prstGeom>
          <a:ln w="0">
            <a:solidFill>
              <a:srgbClr val="00BBBB"/>
            </a:solidFill>
          </a:ln>
        </p:spPr>
      </p:cxnSp>
      <p:cxnSp>
        <p:nvCxnSpPr>
          <p:cNvPr id="10" name="Gerade Verbindung mit Pfeil 29"/>
          <p:cNvCxnSpPr/>
          <p:nvPr userDrawn="1"/>
        </p:nvCxnSpPr>
        <p:spPr>
          <a:xfrm>
            <a:off x="3218959" y="4298937"/>
            <a:ext cx="1116720" cy="720"/>
          </a:xfrm>
          <a:prstGeom prst="straightConnector1">
            <a:avLst/>
          </a:prstGeom>
          <a:ln w="0">
            <a:solidFill>
              <a:srgbClr val="00BBBB"/>
            </a:solidFill>
          </a:ln>
        </p:spPr>
      </p:cxnSp>
      <p:cxnSp>
        <p:nvCxnSpPr>
          <p:cNvPr id="11" name="Gerade Verbindung mit Pfeil 29"/>
          <p:cNvCxnSpPr/>
          <p:nvPr userDrawn="1"/>
        </p:nvCxnSpPr>
        <p:spPr>
          <a:xfrm>
            <a:off x="7128291" y="4236451"/>
            <a:ext cx="1116720" cy="720"/>
          </a:xfrm>
          <a:prstGeom prst="straightConnector1">
            <a:avLst/>
          </a:prstGeom>
          <a:ln w="0">
            <a:solidFill>
              <a:srgbClr val="00BBBB"/>
            </a:solidFill>
          </a:ln>
        </p:spPr>
      </p:cxnSp>
      <p:cxnSp>
        <p:nvCxnSpPr>
          <p:cNvPr id="12" name="Gerade Verbindung mit Pfeil 29"/>
          <p:cNvCxnSpPr/>
          <p:nvPr userDrawn="1"/>
        </p:nvCxnSpPr>
        <p:spPr>
          <a:xfrm>
            <a:off x="7057362" y="2422489"/>
            <a:ext cx="1116720" cy="720"/>
          </a:xfrm>
          <a:prstGeom prst="straightConnector1">
            <a:avLst/>
          </a:prstGeom>
          <a:ln w="0">
            <a:solidFill>
              <a:srgbClr val="00BBBB"/>
            </a:solidFill>
          </a:ln>
        </p:spPr>
      </p:cxnSp>
      <p:sp>
        <p:nvSpPr>
          <p:cNvPr id="14" name="Text Placeholder 13"/>
          <p:cNvSpPr>
            <a:spLocks noGrp="1"/>
          </p:cNvSpPr>
          <p:nvPr>
            <p:ph type="body" sz="quarter" idx="13"/>
          </p:nvPr>
        </p:nvSpPr>
        <p:spPr>
          <a:xfrm>
            <a:off x="777767" y="2211108"/>
            <a:ext cx="2233613" cy="422763"/>
          </a:xfrm>
          <a:prstGeom prst="rect">
            <a:avLst/>
          </a:prstGeom>
        </p:spPr>
        <p:txBody>
          <a:bodyPr/>
          <a:lstStyle>
            <a:lvl1pPr marL="0" indent="0">
              <a:buNone/>
              <a:defRPr sz="2000" b="1">
                <a:solidFill>
                  <a:schemeClr val="bg2"/>
                </a:solidFill>
                <a:latin typeface="+mj-lt"/>
              </a:defRPr>
            </a:lvl1pPr>
            <a:lvl2pPr>
              <a:defRPr sz="2000" b="1">
                <a:solidFill>
                  <a:schemeClr val="bg2"/>
                </a:solidFill>
                <a:latin typeface="+mj-lt"/>
              </a:defRPr>
            </a:lvl2pPr>
            <a:lvl3pPr>
              <a:defRPr sz="2000" b="1">
                <a:solidFill>
                  <a:schemeClr val="bg2"/>
                </a:solidFill>
                <a:latin typeface="+mj-lt"/>
              </a:defRPr>
            </a:lvl3pPr>
            <a:lvl4pPr>
              <a:defRPr sz="2000" b="1">
                <a:solidFill>
                  <a:schemeClr val="bg2"/>
                </a:solidFill>
                <a:latin typeface="+mj-lt"/>
              </a:defRPr>
            </a:lvl4pPr>
            <a:lvl5pPr>
              <a:defRPr sz="2000" b="1">
                <a:solidFill>
                  <a:schemeClr val="bg2"/>
                </a:solidFill>
                <a:latin typeface="+mj-lt"/>
              </a:defRPr>
            </a:lvl5pPr>
          </a:lstStyle>
          <a:p>
            <a:pPr lvl="0"/>
            <a:endParaRPr lang="en-US" dirty="0"/>
          </a:p>
        </p:txBody>
      </p:sp>
      <p:sp>
        <p:nvSpPr>
          <p:cNvPr id="15" name="Text Placeholder 13"/>
          <p:cNvSpPr>
            <a:spLocks noGrp="1"/>
          </p:cNvSpPr>
          <p:nvPr>
            <p:ph type="body" sz="quarter" idx="14"/>
          </p:nvPr>
        </p:nvSpPr>
        <p:spPr>
          <a:xfrm>
            <a:off x="777767" y="4087555"/>
            <a:ext cx="2435929" cy="422763"/>
          </a:xfrm>
          <a:prstGeom prst="rect">
            <a:avLst/>
          </a:prstGeom>
        </p:spPr>
        <p:txBody>
          <a:bodyPr/>
          <a:lstStyle>
            <a:lvl1pPr marL="0" indent="0">
              <a:buNone/>
              <a:defRPr sz="2000" b="1">
                <a:solidFill>
                  <a:schemeClr val="bg2"/>
                </a:solidFill>
                <a:latin typeface="+mj-lt"/>
              </a:defRPr>
            </a:lvl1pPr>
            <a:lvl2pPr>
              <a:defRPr sz="2000" b="1">
                <a:solidFill>
                  <a:schemeClr val="bg2"/>
                </a:solidFill>
                <a:latin typeface="+mj-lt"/>
              </a:defRPr>
            </a:lvl2pPr>
            <a:lvl3pPr>
              <a:defRPr sz="2000" b="1">
                <a:solidFill>
                  <a:schemeClr val="bg2"/>
                </a:solidFill>
                <a:latin typeface="+mj-lt"/>
              </a:defRPr>
            </a:lvl3pPr>
            <a:lvl4pPr>
              <a:defRPr sz="2000" b="1">
                <a:solidFill>
                  <a:schemeClr val="bg2"/>
                </a:solidFill>
                <a:latin typeface="+mj-lt"/>
              </a:defRPr>
            </a:lvl4pPr>
            <a:lvl5pPr>
              <a:defRPr sz="2000" b="1">
                <a:solidFill>
                  <a:schemeClr val="bg2"/>
                </a:solidFill>
                <a:latin typeface="+mj-lt"/>
              </a:defRPr>
            </a:lvl5pPr>
          </a:lstStyle>
          <a:p>
            <a:pPr lvl="0"/>
            <a:endParaRPr lang="en-US" dirty="0"/>
          </a:p>
        </p:txBody>
      </p:sp>
      <p:sp>
        <p:nvSpPr>
          <p:cNvPr id="16" name="Text Placeholder 13"/>
          <p:cNvSpPr>
            <a:spLocks noGrp="1"/>
          </p:cNvSpPr>
          <p:nvPr>
            <p:ph type="body" sz="quarter" idx="15"/>
          </p:nvPr>
        </p:nvSpPr>
        <p:spPr>
          <a:xfrm>
            <a:off x="8384113" y="2211108"/>
            <a:ext cx="2233613" cy="422763"/>
          </a:xfrm>
          <a:prstGeom prst="rect">
            <a:avLst/>
          </a:prstGeom>
        </p:spPr>
        <p:txBody>
          <a:bodyPr/>
          <a:lstStyle>
            <a:lvl1pPr marL="0" indent="0">
              <a:buNone/>
              <a:defRPr sz="2000" b="1">
                <a:solidFill>
                  <a:schemeClr val="bg2"/>
                </a:solidFill>
                <a:latin typeface="+mj-lt"/>
              </a:defRPr>
            </a:lvl1pPr>
            <a:lvl2pPr>
              <a:defRPr sz="2000" b="1">
                <a:solidFill>
                  <a:schemeClr val="bg2"/>
                </a:solidFill>
                <a:latin typeface="+mj-lt"/>
              </a:defRPr>
            </a:lvl2pPr>
            <a:lvl3pPr>
              <a:defRPr sz="2000" b="1">
                <a:solidFill>
                  <a:schemeClr val="bg2"/>
                </a:solidFill>
                <a:latin typeface="+mj-lt"/>
              </a:defRPr>
            </a:lvl3pPr>
            <a:lvl4pPr>
              <a:defRPr sz="2000" b="1">
                <a:solidFill>
                  <a:schemeClr val="bg2"/>
                </a:solidFill>
                <a:latin typeface="+mj-lt"/>
              </a:defRPr>
            </a:lvl4pPr>
            <a:lvl5pPr>
              <a:defRPr sz="2000" b="1">
                <a:solidFill>
                  <a:schemeClr val="bg2"/>
                </a:solidFill>
                <a:latin typeface="+mj-lt"/>
              </a:defRPr>
            </a:lvl5pPr>
          </a:lstStyle>
          <a:p>
            <a:pPr lvl="0"/>
            <a:endParaRPr lang="en-US" dirty="0"/>
          </a:p>
        </p:txBody>
      </p:sp>
      <p:sp>
        <p:nvSpPr>
          <p:cNvPr id="17" name="Text Placeholder 13"/>
          <p:cNvSpPr>
            <a:spLocks noGrp="1"/>
          </p:cNvSpPr>
          <p:nvPr>
            <p:ph type="body" sz="quarter" idx="16"/>
          </p:nvPr>
        </p:nvSpPr>
        <p:spPr>
          <a:xfrm>
            <a:off x="8384113" y="4033089"/>
            <a:ext cx="2233613" cy="422763"/>
          </a:xfrm>
          <a:prstGeom prst="rect">
            <a:avLst/>
          </a:prstGeom>
        </p:spPr>
        <p:txBody>
          <a:bodyPr/>
          <a:lstStyle>
            <a:lvl1pPr marL="0" indent="0">
              <a:buNone/>
              <a:defRPr sz="2000" b="1">
                <a:solidFill>
                  <a:schemeClr val="bg2"/>
                </a:solidFill>
                <a:latin typeface="+mj-lt"/>
              </a:defRPr>
            </a:lvl1pPr>
            <a:lvl2pPr>
              <a:defRPr sz="2000" b="1">
                <a:solidFill>
                  <a:schemeClr val="bg2"/>
                </a:solidFill>
                <a:latin typeface="+mj-lt"/>
              </a:defRPr>
            </a:lvl2pPr>
            <a:lvl3pPr>
              <a:defRPr sz="2000" b="1">
                <a:solidFill>
                  <a:schemeClr val="bg2"/>
                </a:solidFill>
                <a:latin typeface="+mj-lt"/>
              </a:defRPr>
            </a:lvl3pPr>
            <a:lvl4pPr>
              <a:defRPr sz="2000" b="1">
                <a:solidFill>
                  <a:schemeClr val="bg2"/>
                </a:solidFill>
                <a:latin typeface="+mj-lt"/>
              </a:defRPr>
            </a:lvl4pPr>
            <a:lvl5pPr>
              <a:defRPr sz="2000" b="1">
                <a:solidFill>
                  <a:schemeClr val="bg2"/>
                </a:solidFill>
                <a:latin typeface="+mj-lt"/>
              </a:defRPr>
            </a:lvl5pPr>
          </a:lstStyle>
          <a:p>
            <a:pPr lvl="0"/>
            <a:endParaRPr lang="en-US" dirty="0"/>
          </a:p>
        </p:txBody>
      </p:sp>
      <p:sp>
        <p:nvSpPr>
          <p:cNvPr id="19" name="Text Placeholder 18"/>
          <p:cNvSpPr>
            <a:spLocks noGrp="1"/>
          </p:cNvSpPr>
          <p:nvPr>
            <p:ph type="body" sz="quarter" idx="17"/>
          </p:nvPr>
        </p:nvSpPr>
        <p:spPr>
          <a:xfrm>
            <a:off x="777767" y="2800212"/>
            <a:ext cx="3265770" cy="964291"/>
          </a:xfrm>
          <a:prstGeom prst="rect">
            <a:avLst/>
          </a:prstGeom>
        </p:spPr>
        <p:txBody>
          <a:bodyPr/>
          <a:lstStyle>
            <a:lvl1pPr marL="0" indent="0">
              <a:buNone/>
              <a:defRPr sz="20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endParaRPr lang="en-US" dirty="0"/>
          </a:p>
        </p:txBody>
      </p:sp>
      <p:sp>
        <p:nvSpPr>
          <p:cNvPr id="20" name="Text Placeholder 18"/>
          <p:cNvSpPr>
            <a:spLocks noGrp="1"/>
          </p:cNvSpPr>
          <p:nvPr>
            <p:ph type="body" sz="quarter" idx="18"/>
          </p:nvPr>
        </p:nvSpPr>
        <p:spPr>
          <a:xfrm>
            <a:off x="778680" y="4689196"/>
            <a:ext cx="3265770" cy="964291"/>
          </a:xfrm>
          <a:prstGeom prst="rect">
            <a:avLst/>
          </a:prstGeom>
        </p:spPr>
        <p:txBody>
          <a:bodyPr/>
          <a:lstStyle>
            <a:lvl1pPr marL="0" indent="0">
              <a:buNone/>
              <a:defRPr sz="20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endParaRPr lang="en-US" dirty="0"/>
          </a:p>
        </p:txBody>
      </p:sp>
      <p:sp>
        <p:nvSpPr>
          <p:cNvPr id="21" name="Text Placeholder 18"/>
          <p:cNvSpPr>
            <a:spLocks noGrp="1"/>
          </p:cNvSpPr>
          <p:nvPr>
            <p:ph type="body" sz="quarter" idx="19"/>
          </p:nvPr>
        </p:nvSpPr>
        <p:spPr>
          <a:xfrm>
            <a:off x="8384113" y="2829505"/>
            <a:ext cx="3265770" cy="964291"/>
          </a:xfrm>
          <a:prstGeom prst="rect">
            <a:avLst/>
          </a:prstGeom>
        </p:spPr>
        <p:txBody>
          <a:bodyPr/>
          <a:lstStyle>
            <a:lvl1pPr marL="0" indent="0">
              <a:buNone/>
              <a:defRPr sz="20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endParaRPr lang="en-US" dirty="0"/>
          </a:p>
        </p:txBody>
      </p:sp>
      <p:sp>
        <p:nvSpPr>
          <p:cNvPr id="22" name="Text Placeholder 18"/>
          <p:cNvSpPr>
            <a:spLocks noGrp="1"/>
          </p:cNvSpPr>
          <p:nvPr>
            <p:ph type="body" sz="quarter" idx="20"/>
          </p:nvPr>
        </p:nvSpPr>
        <p:spPr>
          <a:xfrm>
            <a:off x="8344810" y="4695145"/>
            <a:ext cx="3265770" cy="964291"/>
          </a:xfrm>
          <a:prstGeom prst="rect">
            <a:avLst/>
          </a:prstGeom>
        </p:spPr>
        <p:txBody>
          <a:bodyPr/>
          <a:lstStyle>
            <a:lvl1pPr marL="0" indent="0">
              <a:buNone/>
              <a:defRPr sz="2000">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endParaRPr lang="en-US" dirty="0"/>
          </a:p>
        </p:txBody>
      </p:sp>
      <p:sp>
        <p:nvSpPr>
          <p:cNvPr id="24" name="Text Placeholder 17"/>
          <p:cNvSpPr>
            <a:spLocks noGrp="1"/>
          </p:cNvSpPr>
          <p:nvPr>
            <p:ph type="body" sz="quarter" idx="21"/>
          </p:nvPr>
        </p:nvSpPr>
        <p:spPr>
          <a:xfrm>
            <a:off x="819390" y="1193032"/>
            <a:ext cx="10515120" cy="822442"/>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23" name="Text Placeholder 19"/>
          <p:cNvSpPr>
            <a:spLocks noGrp="1"/>
          </p:cNvSpPr>
          <p:nvPr>
            <p:ph type="body" sz="quarter" idx="22"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 name="Date Placeholder 1"/>
          <p:cNvSpPr>
            <a:spLocks noGrp="1"/>
          </p:cNvSpPr>
          <p:nvPr>
            <p:ph type="dt" sz="half" idx="23"/>
          </p:nvPr>
        </p:nvSpPr>
        <p:spPr/>
        <p:txBody>
          <a:bodyPr/>
          <a:lstStyle/>
          <a:p>
            <a:fld id="{843139FD-AEB4-4137-9DE3-46B22DCA7615}" type="datetime1">
              <a:rPr lang="de-DE" smtClean="0"/>
              <a:t>21.05.2026</a:t>
            </a:fld>
            <a:endParaRPr lang="en-US"/>
          </a:p>
        </p:txBody>
      </p:sp>
      <p:sp>
        <p:nvSpPr>
          <p:cNvPr id="13" name="Slide Number Placeholder 12"/>
          <p:cNvSpPr>
            <a:spLocks noGrp="1"/>
          </p:cNvSpPr>
          <p:nvPr>
            <p:ph type="sldNum" sz="quarter" idx="24"/>
          </p:nvPr>
        </p:nvSpPr>
        <p:spPr>
          <a:xfrm>
            <a:off x="9639378" y="6351308"/>
            <a:ext cx="1714421" cy="370167"/>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41431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additive="repl">
                                        <p:cTn id="7" dur="500"/>
                                        <p:tgtEl>
                                          <p:spTgt spid="9"/>
                                        </p:tgtEl>
                                      </p:cBhvr>
                                    </p:animEffect>
                                  </p:childTnLst>
                                </p:cTn>
                              </p:par>
                              <p:par>
                                <p:cTn id="8" presetID="10" presetClass="entr"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additive="repl">
                                        <p:cTn id="10" dur="500"/>
                                        <p:tgtEl>
                                          <p:spTgt spid="10"/>
                                        </p:tgtEl>
                                      </p:cBhvr>
                                    </p:animEffect>
                                  </p:childTnLst>
                                </p:cTn>
                              </p:par>
                              <p:par>
                                <p:cTn id="11" presetID="10" presetClass="entr"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additive="repl">
                                        <p:cTn id="13" dur="500"/>
                                        <p:tgtEl>
                                          <p:spTgt spid="11"/>
                                        </p:tgtEl>
                                      </p:cBhvr>
                                    </p:animEffect>
                                  </p:childTnLst>
                                </p:cTn>
                              </p:par>
                              <p:par>
                                <p:cTn id="14" presetID="10" presetClass="entr"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additive="repl">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sing Process">
    <p:spTree>
      <p:nvGrpSpPr>
        <p:cNvPr id="1" name=""/>
        <p:cNvGrpSpPr/>
        <p:nvPr/>
      </p:nvGrpSpPr>
      <p:grpSpPr>
        <a:xfrm>
          <a:off x="0" y="0"/>
          <a:ext cx="0" cy="0"/>
          <a:chOff x="0" y="0"/>
          <a:chExt cx="0" cy="0"/>
        </a:xfrm>
      </p:grpSpPr>
      <p:cxnSp>
        <p:nvCxnSpPr>
          <p:cNvPr id="9" name="Gerade Verbindung mit Pfeil 24"/>
          <p:cNvCxnSpPr/>
          <p:nvPr userDrawn="1"/>
        </p:nvCxnSpPr>
        <p:spPr>
          <a:xfrm>
            <a:off x="819390" y="3107902"/>
            <a:ext cx="2756795" cy="0"/>
          </a:xfrm>
          <a:prstGeom prst="straightConnector1">
            <a:avLst/>
          </a:prstGeom>
          <a:ln w="0">
            <a:solidFill>
              <a:srgbClr val="00BBBB"/>
            </a:solidFill>
          </a:ln>
        </p:spPr>
      </p:cxnSp>
      <p:sp>
        <p:nvSpPr>
          <p:cNvPr id="10" name="Title 8"/>
          <p:cNvSpPr>
            <a:spLocks noGrp="1"/>
          </p:cNvSpPr>
          <p:nvPr>
            <p:ph type="title" hasCustomPrompt="1"/>
          </p:nvPr>
        </p:nvSpPr>
        <p:spPr>
          <a:xfrm>
            <a:off x="819390" y="331451"/>
            <a:ext cx="10515600" cy="593103"/>
          </a:xfrm>
          <a:prstGeom prst="rect">
            <a:avLst/>
          </a:prstGeom>
        </p:spPr>
        <p:txBody>
          <a:bodyPr/>
          <a:lstStyle>
            <a:lvl1pPr>
              <a:defRPr sz="3600" b="1">
                <a:solidFill>
                  <a:schemeClr val="bg2"/>
                </a:solidFill>
              </a:defRPr>
            </a:lvl1pPr>
          </a:lstStyle>
          <a:p>
            <a:r>
              <a:rPr lang="en-US" dirty="0"/>
              <a:t>TITLE</a:t>
            </a:r>
          </a:p>
        </p:txBody>
      </p:sp>
      <p:sp>
        <p:nvSpPr>
          <p:cNvPr id="11" name="Text Placeholder 17"/>
          <p:cNvSpPr>
            <a:spLocks noGrp="1"/>
          </p:cNvSpPr>
          <p:nvPr>
            <p:ph type="body" sz="quarter" idx="13"/>
          </p:nvPr>
        </p:nvSpPr>
        <p:spPr>
          <a:xfrm>
            <a:off x="819390" y="1193032"/>
            <a:ext cx="10515120" cy="577127"/>
          </a:xfrm>
          <a:prstGeom prst="rect">
            <a:avLst/>
          </a:prstGeom>
        </p:spPr>
        <p:txBody>
          <a:bodyPr/>
          <a:lstStyle>
            <a:lvl1pPr marL="0" indent="0">
              <a:buNone/>
              <a:defRPr sz="2400">
                <a:solidFill>
                  <a:schemeClr val="tx1">
                    <a:lumMod val="60000"/>
                    <a:lumOff val="40000"/>
                  </a:schemeClr>
                </a:solidFill>
              </a:defRPr>
            </a:lvl1pPr>
          </a:lstStyle>
          <a:p>
            <a:pPr lvl="0"/>
            <a:endParaRPr lang="en-US" dirty="0"/>
          </a:p>
        </p:txBody>
      </p:sp>
      <p:sp>
        <p:nvSpPr>
          <p:cNvPr id="13" name="Text Placeholder 12"/>
          <p:cNvSpPr>
            <a:spLocks noGrp="1"/>
          </p:cNvSpPr>
          <p:nvPr>
            <p:ph type="body" sz="quarter" idx="14"/>
          </p:nvPr>
        </p:nvSpPr>
        <p:spPr>
          <a:xfrm>
            <a:off x="819390" y="2695726"/>
            <a:ext cx="2743200" cy="365760"/>
          </a:xfrm>
          <a:prstGeom prst="rect">
            <a:avLst/>
          </a:prstGeom>
        </p:spPr>
        <p:txBody>
          <a:bodyPr/>
          <a:lstStyle>
            <a:lvl1pPr marL="0" indent="0">
              <a:buNone/>
              <a:defRPr lang="en-US" sz="2000" b="1" strike="noStrike" kern="1200" spc="-1" dirty="0">
                <a:solidFill>
                  <a:schemeClr val="lt2"/>
                </a:solidFill>
                <a:latin typeface="Gill Sans MT"/>
                <a:ea typeface="+mn-ea"/>
                <a:cs typeface="+mn-cs"/>
              </a:defRPr>
            </a:lvl1pPr>
          </a:lstStyle>
          <a:p>
            <a:pPr lvl="0"/>
            <a:endParaRPr lang="en-US" dirty="0"/>
          </a:p>
        </p:txBody>
      </p:sp>
      <p:sp>
        <p:nvSpPr>
          <p:cNvPr id="15" name="Text Placeholder 14"/>
          <p:cNvSpPr>
            <a:spLocks noGrp="1"/>
          </p:cNvSpPr>
          <p:nvPr>
            <p:ph type="body" sz="quarter" idx="15"/>
          </p:nvPr>
        </p:nvSpPr>
        <p:spPr>
          <a:xfrm>
            <a:off x="819390" y="3237567"/>
            <a:ext cx="2743200" cy="274320"/>
          </a:xfrm>
          <a:prstGeom prst="rect">
            <a:avLst/>
          </a:prstGeom>
        </p:spPr>
        <p:txBody>
          <a:bodyPr/>
          <a:lstStyle>
            <a:lvl1pPr marL="0" indent="0">
              <a:buNone/>
              <a:defRPr lang="en-US" sz="1600" b="0" i="1" strike="noStrike" kern="1200" spc="-1" dirty="0">
                <a:solidFill>
                  <a:schemeClr val="dk1"/>
                </a:solidFill>
                <a:latin typeface="Segoe UI Light"/>
                <a:ea typeface="+mn-ea"/>
                <a:cs typeface="+mn-cs"/>
              </a:defRPr>
            </a:lvl1pPr>
          </a:lstStyle>
          <a:p>
            <a:pPr lvl="0"/>
            <a:endParaRPr lang="en-US" dirty="0"/>
          </a:p>
        </p:txBody>
      </p:sp>
      <p:sp>
        <p:nvSpPr>
          <p:cNvPr id="16" name="Text Placeholder 15"/>
          <p:cNvSpPr>
            <a:spLocks noGrp="1"/>
          </p:cNvSpPr>
          <p:nvPr>
            <p:ph type="body" sz="quarter" idx="16"/>
          </p:nvPr>
        </p:nvSpPr>
        <p:spPr>
          <a:xfrm>
            <a:off x="819391" y="3708410"/>
            <a:ext cx="2743200" cy="2286000"/>
          </a:xfrm>
          <a:prstGeom prst="rect">
            <a:avLst/>
          </a:prstGeom>
        </p:spPr>
        <p:txBody>
          <a:bodyPr/>
          <a:lstStyle>
            <a:lvl1pPr marL="342900" indent="-342900">
              <a:buClr>
                <a:schemeClr val="tx1"/>
              </a:buClr>
              <a:buFont typeface="Courier New" panose="02070309020205020404" pitchFamily="49" charset="0"/>
              <a:buChar char="o"/>
              <a:defRPr sz="1800">
                <a:solidFill>
                  <a:schemeClr val="bg2"/>
                </a:solidFill>
              </a:defRPr>
            </a:lvl1pPr>
          </a:lstStyle>
          <a:p>
            <a:pPr lvl="0"/>
            <a:endParaRPr lang="en-US" dirty="0"/>
          </a:p>
        </p:txBody>
      </p:sp>
      <p:sp>
        <p:nvSpPr>
          <p:cNvPr id="17" name="Text Placeholder 12"/>
          <p:cNvSpPr>
            <a:spLocks noGrp="1"/>
          </p:cNvSpPr>
          <p:nvPr>
            <p:ph type="body" sz="quarter" idx="17"/>
          </p:nvPr>
        </p:nvSpPr>
        <p:spPr>
          <a:xfrm>
            <a:off x="4698552" y="2350781"/>
            <a:ext cx="2743200" cy="365760"/>
          </a:xfrm>
          <a:prstGeom prst="rect">
            <a:avLst/>
          </a:prstGeom>
        </p:spPr>
        <p:txBody>
          <a:bodyPr/>
          <a:lstStyle>
            <a:lvl1pPr marL="0" indent="0">
              <a:buNone/>
              <a:defRPr lang="en-US" sz="2000" b="1" strike="noStrike" kern="1200" spc="-1" dirty="0">
                <a:solidFill>
                  <a:schemeClr val="lt2"/>
                </a:solidFill>
                <a:latin typeface="Gill Sans MT"/>
                <a:ea typeface="+mn-ea"/>
                <a:cs typeface="+mn-cs"/>
              </a:defRPr>
            </a:lvl1pPr>
          </a:lstStyle>
          <a:p>
            <a:pPr lvl="0"/>
            <a:endParaRPr lang="en-US" dirty="0"/>
          </a:p>
        </p:txBody>
      </p:sp>
      <p:sp>
        <p:nvSpPr>
          <p:cNvPr id="18" name="Text Placeholder 14"/>
          <p:cNvSpPr>
            <a:spLocks noGrp="1"/>
          </p:cNvSpPr>
          <p:nvPr>
            <p:ph type="body" sz="quarter" idx="18"/>
          </p:nvPr>
        </p:nvSpPr>
        <p:spPr>
          <a:xfrm>
            <a:off x="4684958" y="2878606"/>
            <a:ext cx="2743200" cy="274320"/>
          </a:xfrm>
          <a:prstGeom prst="rect">
            <a:avLst/>
          </a:prstGeom>
        </p:spPr>
        <p:txBody>
          <a:bodyPr/>
          <a:lstStyle>
            <a:lvl1pPr marL="0" indent="0">
              <a:buNone/>
              <a:defRPr lang="en-US" sz="1600" b="0" i="1" strike="noStrike" kern="1200" spc="-1" dirty="0">
                <a:solidFill>
                  <a:schemeClr val="dk1"/>
                </a:solidFill>
                <a:latin typeface="Segoe UI Light"/>
                <a:ea typeface="+mn-ea"/>
                <a:cs typeface="+mn-cs"/>
              </a:defRPr>
            </a:lvl1pPr>
          </a:lstStyle>
          <a:p>
            <a:pPr lvl="0"/>
            <a:endParaRPr lang="en-US" dirty="0"/>
          </a:p>
        </p:txBody>
      </p:sp>
      <p:sp>
        <p:nvSpPr>
          <p:cNvPr id="19" name="Text Placeholder 15"/>
          <p:cNvSpPr>
            <a:spLocks noGrp="1"/>
          </p:cNvSpPr>
          <p:nvPr>
            <p:ph type="body" sz="quarter" idx="19"/>
          </p:nvPr>
        </p:nvSpPr>
        <p:spPr>
          <a:xfrm>
            <a:off x="4698552" y="3350429"/>
            <a:ext cx="2743200" cy="2286000"/>
          </a:xfrm>
          <a:prstGeom prst="rect">
            <a:avLst/>
          </a:prstGeom>
        </p:spPr>
        <p:txBody>
          <a:bodyPr/>
          <a:lstStyle>
            <a:lvl1pPr marL="342900" indent="-342900">
              <a:buClr>
                <a:schemeClr val="tx1"/>
              </a:buClr>
              <a:buFont typeface="Courier New" panose="02070309020205020404" pitchFamily="49" charset="0"/>
              <a:buChar char="o"/>
              <a:defRPr sz="1800">
                <a:solidFill>
                  <a:schemeClr val="bg2"/>
                </a:solidFill>
              </a:defRPr>
            </a:lvl1pPr>
          </a:lstStyle>
          <a:p>
            <a:pPr lvl="0"/>
            <a:endParaRPr lang="en-US" dirty="0"/>
          </a:p>
        </p:txBody>
      </p:sp>
      <p:sp>
        <p:nvSpPr>
          <p:cNvPr id="20" name="Text Placeholder 12"/>
          <p:cNvSpPr>
            <a:spLocks noGrp="1"/>
          </p:cNvSpPr>
          <p:nvPr>
            <p:ph type="body" sz="quarter" idx="20"/>
          </p:nvPr>
        </p:nvSpPr>
        <p:spPr>
          <a:xfrm>
            <a:off x="8577715" y="2005836"/>
            <a:ext cx="2743200" cy="365760"/>
          </a:xfrm>
          <a:prstGeom prst="rect">
            <a:avLst/>
          </a:prstGeom>
        </p:spPr>
        <p:txBody>
          <a:bodyPr/>
          <a:lstStyle>
            <a:lvl1pPr marL="0" indent="0">
              <a:buNone/>
              <a:defRPr lang="en-US" sz="2000" b="1" strike="noStrike" kern="1200" spc="-1" dirty="0">
                <a:solidFill>
                  <a:schemeClr val="lt2"/>
                </a:solidFill>
                <a:latin typeface="Gill Sans MT"/>
                <a:ea typeface="+mn-ea"/>
                <a:cs typeface="+mn-cs"/>
              </a:defRPr>
            </a:lvl1pPr>
          </a:lstStyle>
          <a:p>
            <a:pPr lvl="0"/>
            <a:endParaRPr lang="en-US" dirty="0"/>
          </a:p>
        </p:txBody>
      </p:sp>
      <p:sp>
        <p:nvSpPr>
          <p:cNvPr id="21" name="Text Placeholder 14"/>
          <p:cNvSpPr>
            <a:spLocks noGrp="1"/>
          </p:cNvSpPr>
          <p:nvPr>
            <p:ph type="body" sz="quarter" idx="21"/>
          </p:nvPr>
        </p:nvSpPr>
        <p:spPr>
          <a:xfrm>
            <a:off x="8564120" y="2580280"/>
            <a:ext cx="2743200" cy="274320"/>
          </a:xfrm>
          <a:prstGeom prst="rect">
            <a:avLst/>
          </a:prstGeom>
        </p:spPr>
        <p:txBody>
          <a:bodyPr/>
          <a:lstStyle>
            <a:lvl1pPr marL="0" indent="0">
              <a:buNone/>
              <a:defRPr lang="en-US" sz="1600" b="0" i="1" strike="noStrike" kern="1200" spc="-1" dirty="0">
                <a:solidFill>
                  <a:schemeClr val="dk1"/>
                </a:solidFill>
                <a:latin typeface="Segoe UI Light"/>
                <a:ea typeface="+mn-ea"/>
                <a:cs typeface="+mn-cs"/>
              </a:defRPr>
            </a:lvl1pPr>
          </a:lstStyle>
          <a:p>
            <a:pPr lvl="0"/>
            <a:endParaRPr lang="en-US" dirty="0"/>
          </a:p>
        </p:txBody>
      </p:sp>
      <p:sp>
        <p:nvSpPr>
          <p:cNvPr id="22" name="Text Placeholder 15"/>
          <p:cNvSpPr>
            <a:spLocks noGrp="1"/>
          </p:cNvSpPr>
          <p:nvPr>
            <p:ph type="body" sz="quarter" idx="22"/>
          </p:nvPr>
        </p:nvSpPr>
        <p:spPr>
          <a:xfrm>
            <a:off x="8577716" y="3018520"/>
            <a:ext cx="2743200" cy="2286000"/>
          </a:xfrm>
          <a:prstGeom prst="rect">
            <a:avLst/>
          </a:prstGeom>
        </p:spPr>
        <p:txBody>
          <a:bodyPr/>
          <a:lstStyle>
            <a:lvl1pPr marL="342900" indent="-342900">
              <a:buClr>
                <a:schemeClr val="tx1"/>
              </a:buClr>
              <a:buFont typeface="Courier New" panose="02070309020205020404" pitchFamily="49" charset="0"/>
              <a:buChar char="o"/>
              <a:defRPr sz="1800">
                <a:solidFill>
                  <a:schemeClr val="bg2"/>
                </a:solidFill>
              </a:defRPr>
            </a:lvl1pPr>
          </a:lstStyle>
          <a:p>
            <a:pPr lvl="0"/>
            <a:endParaRPr lang="en-US" dirty="0"/>
          </a:p>
        </p:txBody>
      </p:sp>
      <p:cxnSp>
        <p:nvCxnSpPr>
          <p:cNvPr id="25" name="Gerade Verbindung mit Pfeil 24"/>
          <p:cNvCxnSpPr/>
          <p:nvPr userDrawn="1"/>
        </p:nvCxnSpPr>
        <p:spPr>
          <a:xfrm>
            <a:off x="4698552" y="2749921"/>
            <a:ext cx="2756795" cy="0"/>
          </a:xfrm>
          <a:prstGeom prst="straightConnector1">
            <a:avLst/>
          </a:prstGeom>
          <a:ln w="0">
            <a:solidFill>
              <a:srgbClr val="00BBBB"/>
            </a:solidFill>
          </a:ln>
        </p:spPr>
      </p:cxnSp>
      <p:cxnSp>
        <p:nvCxnSpPr>
          <p:cNvPr id="26" name="Gerade Verbindung mit Pfeil 24"/>
          <p:cNvCxnSpPr/>
          <p:nvPr userDrawn="1"/>
        </p:nvCxnSpPr>
        <p:spPr>
          <a:xfrm>
            <a:off x="8596525" y="2409402"/>
            <a:ext cx="2756795" cy="0"/>
          </a:xfrm>
          <a:prstGeom prst="straightConnector1">
            <a:avLst/>
          </a:prstGeom>
          <a:ln w="0">
            <a:solidFill>
              <a:srgbClr val="00BBBB"/>
            </a:solidFill>
          </a:ln>
        </p:spPr>
      </p:cxnSp>
      <p:sp>
        <p:nvSpPr>
          <p:cNvPr id="27" name="Text Placeholder 19"/>
          <p:cNvSpPr>
            <a:spLocks noGrp="1"/>
          </p:cNvSpPr>
          <p:nvPr>
            <p:ph type="body" sz="quarter" idx="23" hasCustomPrompt="1"/>
          </p:nvPr>
        </p:nvSpPr>
        <p:spPr>
          <a:xfrm>
            <a:off x="4462541" y="6132627"/>
            <a:ext cx="5176838" cy="592268"/>
          </a:xfrm>
          <a:prstGeom prst="rect">
            <a:avLst/>
          </a:prstGeom>
        </p:spPr>
        <p:txBody>
          <a:bodyPr/>
          <a:lstStyle>
            <a:lvl1pPr marL="0" indent="0">
              <a:buNone/>
              <a:defRPr sz="1400">
                <a:solidFill>
                  <a:schemeClr val="tx2"/>
                </a:solidFill>
              </a:defRPr>
            </a:lvl1pPr>
            <a:lvl2pPr>
              <a:defRPr sz="1200"/>
            </a:lvl2pPr>
            <a:lvl3pPr>
              <a:defRPr sz="1100"/>
            </a:lvl3pPr>
            <a:lvl4pPr>
              <a:defRPr sz="1050"/>
            </a:lvl4pPr>
            <a:lvl5pPr>
              <a:defRPr sz="1050"/>
            </a:lvl5pPr>
          </a:lstStyle>
          <a:p>
            <a:pPr lvl="0"/>
            <a:r>
              <a:rPr lang="en-US" dirty="0"/>
              <a:t>[1] Source</a:t>
            </a:r>
          </a:p>
        </p:txBody>
      </p:sp>
      <p:sp>
        <p:nvSpPr>
          <p:cNvPr id="28" name="Date Placeholder 27"/>
          <p:cNvSpPr>
            <a:spLocks noGrp="1"/>
          </p:cNvSpPr>
          <p:nvPr>
            <p:ph type="dt" sz="half" idx="24"/>
          </p:nvPr>
        </p:nvSpPr>
        <p:spPr/>
        <p:txBody>
          <a:bodyPr/>
          <a:lstStyle/>
          <a:p>
            <a:fld id="{661F4F2F-AEFC-49E2-9A3F-581E8943D129}" type="datetime1">
              <a:rPr lang="de-DE" smtClean="0"/>
              <a:t>21.05.2026</a:t>
            </a:fld>
            <a:endParaRPr lang="en-US"/>
          </a:p>
        </p:txBody>
      </p:sp>
      <p:sp>
        <p:nvSpPr>
          <p:cNvPr id="29" name="Slide Number Placeholder 28"/>
          <p:cNvSpPr>
            <a:spLocks noGrp="1"/>
          </p:cNvSpPr>
          <p:nvPr>
            <p:ph type="sldNum" sz="quarter" idx="25"/>
          </p:nvPr>
        </p:nvSpPr>
        <p:spPr>
          <a:xfrm>
            <a:off x="9639378" y="6356350"/>
            <a:ext cx="1714421" cy="365125"/>
          </a:xfrm>
        </p:spPr>
        <p:txBody>
          <a:bodyPr/>
          <a:lstStyle/>
          <a:p>
            <a:fld id="{9094203C-3407-46AA-AD0C-EB819AC9AD43}" type="slidenum">
              <a:rPr lang="en-US" smtClean="0"/>
              <a:t>‹Nr.›</a:t>
            </a:fld>
            <a:endParaRPr lang="en-US"/>
          </a:p>
        </p:txBody>
      </p:sp>
    </p:spTree>
    <p:extLst>
      <p:ext uri="{BB962C8B-B14F-4D97-AF65-F5344CB8AC3E}">
        <p14:creationId xmlns:p14="http://schemas.microsoft.com/office/powerpoint/2010/main" val="293116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oodby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3E0FEE-C4D2-4950-A1FF-7D81FD16826C}" type="datetime1">
              <a:rPr lang="de-DE" smtClean="0"/>
              <a:t>21.05.2026</a:t>
            </a:fld>
            <a:endParaRPr lang="en-US"/>
          </a:p>
        </p:txBody>
      </p:sp>
      <p:sp>
        <p:nvSpPr>
          <p:cNvPr id="4" name="Slide Number Placeholder 3"/>
          <p:cNvSpPr>
            <a:spLocks noGrp="1"/>
          </p:cNvSpPr>
          <p:nvPr>
            <p:ph type="sldNum" sz="quarter" idx="11"/>
          </p:nvPr>
        </p:nvSpPr>
        <p:spPr/>
        <p:txBody>
          <a:bodyPr/>
          <a:lstStyle/>
          <a:p>
            <a:fld id="{9094203C-3407-46AA-AD0C-EB819AC9AD43}" type="slidenum">
              <a:rPr lang="en-US" smtClean="0"/>
              <a:t>‹Nr.›</a:t>
            </a:fld>
            <a:endParaRPr lang="en-US"/>
          </a:p>
        </p:txBody>
      </p:sp>
      <p:sp>
        <p:nvSpPr>
          <p:cNvPr id="11" name="Picture Placeholder 10"/>
          <p:cNvSpPr>
            <a:spLocks noGrp="1"/>
          </p:cNvSpPr>
          <p:nvPr>
            <p:ph type="pic" sz="quarter" idx="12"/>
          </p:nvPr>
        </p:nvSpPr>
        <p:spPr>
          <a:xfrm>
            <a:off x="7112000" y="1395414"/>
            <a:ext cx="4241800" cy="4127932"/>
          </a:xfrm>
          <a:prstGeom prst="rect">
            <a:avLst/>
          </a:prstGeom>
        </p:spPr>
        <p:txBody>
          <a:bodyPr/>
          <a:lstStyle/>
          <a:p>
            <a:endParaRPr lang="en-US"/>
          </a:p>
        </p:txBody>
      </p:sp>
      <p:sp>
        <p:nvSpPr>
          <p:cNvPr id="14" name="Title 13"/>
          <p:cNvSpPr>
            <a:spLocks noGrp="1"/>
          </p:cNvSpPr>
          <p:nvPr>
            <p:ph type="title" hasCustomPrompt="1"/>
          </p:nvPr>
        </p:nvSpPr>
        <p:spPr>
          <a:xfrm>
            <a:off x="458819" y="2198255"/>
            <a:ext cx="6468454" cy="905424"/>
          </a:xfr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sz="6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Scale up with us!</a:t>
            </a:r>
          </a:p>
        </p:txBody>
      </p:sp>
      <p:sp>
        <p:nvSpPr>
          <p:cNvPr id="18" name="Text Placeholder 17"/>
          <p:cNvSpPr>
            <a:spLocks noGrp="1"/>
          </p:cNvSpPr>
          <p:nvPr>
            <p:ph type="body" sz="quarter" idx="13" hasCustomPrompt="1"/>
          </p:nvPr>
        </p:nvSpPr>
        <p:spPr>
          <a:xfrm>
            <a:off x="458819" y="3452524"/>
            <a:ext cx="4316381" cy="327917"/>
          </a:xfrm>
          <a:prstGeom prst="rect">
            <a:avLst/>
          </a:prstGeom>
        </p:spPr>
        <p:txBody>
          <a:bodyPr/>
          <a:lstStyle>
            <a:lvl1pPr marL="0" indent="0">
              <a:buNone/>
              <a:defRPr lang="en-US" sz="1700" b="0" i="1" strike="noStrike" kern="1200" spc="-1" dirty="0">
                <a:solidFill>
                  <a:schemeClr val="dk1"/>
                </a:solidFill>
                <a:latin typeface="Segoe UI Light"/>
                <a:ea typeface="+mn-ea"/>
                <a:cs typeface="+mn-cs"/>
              </a:defRPr>
            </a:lvl1pPr>
          </a:lstStyle>
          <a:p>
            <a:pPr lvl="0"/>
            <a:r>
              <a:rPr lang="en-US" dirty="0"/>
              <a:t>Mail</a:t>
            </a:r>
          </a:p>
        </p:txBody>
      </p:sp>
      <p:sp>
        <p:nvSpPr>
          <p:cNvPr id="19" name="Text Placeholder 17"/>
          <p:cNvSpPr>
            <a:spLocks noGrp="1"/>
          </p:cNvSpPr>
          <p:nvPr>
            <p:ph type="body" sz="quarter" idx="14" hasCustomPrompt="1"/>
          </p:nvPr>
        </p:nvSpPr>
        <p:spPr>
          <a:xfrm>
            <a:off x="458819" y="3873395"/>
            <a:ext cx="4316381" cy="327917"/>
          </a:xfrm>
          <a:prstGeom prst="rect">
            <a:avLst/>
          </a:prstGeom>
        </p:spPr>
        <p:txBody>
          <a:bodyPr/>
          <a:lstStyle>
            <a:lvl1pPr marL="0" indent="0">
              <a:buNone/>
              <a:defRPr lang="en-US" sz="2000" b="1" strike="noStrike" kern="1200" spc="-1" dirty="0">
                <a:solidFill>
                  <a:schemeClr val="lt2"/>
                </a:solidFill>
                <a:latin typeface="Gill Sans MT"/>
                <a:ea typeface="+mn-ea"/>
                <a:cs typeface="+mn-cs"/>
              </a:defRPr>
            </a:lvl1pPr>
          </a:lstStyle>
          <a:p>
            <a:pPr lvl="0"/>
            <a:r>
              <a:rPr lang="en-US" dirty="0"/>
              <a:t>info@icecirc.com</a:t>
            </a:r>
          </a:p>
          <a:p>
            <a:pPr lvl="0"/>
            <a:endParaRPr lang="en-US" dirty="0"/>
          </a:p>
        </p:txBody>
      </p:sp>
      <p:sp>
        <p:nvSpPr>
          <p:cNvPr id="20" name="Text Placeholder 17"/>
          <p:cNvSpPr>
            <a:spLocks noGrp="1"/>
          </p:cNvSpPr>
          <p:nvPr>
            <p:ph type="body" sz="quarter" idx="15" hasCustomPrompt="1"/>
          </p:nvPr>
        </p:nvSpPr>
        <p:spPr>
          <a:xfrm>
            <a:off x="458819" y="4294266"/>
            <a:ext cx="4316381" cy="327917"/>
          </a:xfrm>
          <a:prstGeom prst="rect">
            <a:avLst/>
          </a:prstGeom>
        </p:spPr>
        <p:txBody>
          <a:bodyPr/>
          <a:lstStyle>
            <a:lvl1pPr marL="0" indent="0">
              <a:buNone/>
              <a:defRPr lang="en-US" sz="1700" b="0" i="1" strike="noStrike" kern="1200" spc="-1" dirty="0">
                <a:solidFill>
                  <a:schemeClr val="dk1"/>
                </a:solidFill>
                <a:latin typeface="Segoe UI Light"/>
                <a:ea typeface="+mn-ea"/>
                <a:cs typeface="+mn-cs"/>
              </a:defRPr>
            </a:lvl1pPr>
          </a:lstStyle>
          <a:p>
            <a:pPr lvl="0"/>
            <a:r>
              <a:rPr lang="en-US" dirty="0"/>
              <a:t>Website</a:t>
            </a:r>
          </a:p>
        </p:txBody>
      </p:sp>
      <p:sp>
        <p:nvSpPr>
          <p:cNvPr id="21" name="Text Placeholder 17"/>
          <p:cNvSpPr>
            <a:spLocks noGrp="1"/>
          </p:cNvSpPr>
          <p:nvPr>
            <p:ph type="body" sz="quarter" idx="16" hasCustomPrompt="1"/>
          </p:nvPr>
        </p:nvSpPr>
        <p:spPr>
          <a:xfrm>
            <a:off x="458819" y="4715137"/>
            <a:ext cx="4316381" cy="327917"/>
          </a:xfrm>
          <a:prstGeom prst="rect">
            <a:avLst/>
          </a:prstGeom>
        </p:spPr>
        <p:txBody>
          <a:bodyPr/>
          <a:lstStyle>
            <a:lvl1pPr marL="0" indent="0">
              <a:buNone/>
              <a:defRPr lang="en-US" sz="2000" b="1" strike="noStrike" kern="1200" spc="-1" dirty="0">
                <a:solidFill>
                  <a:schemeClr val="lt2"/>
                </a:solidFill>
                <a:latin typeface="Gill Sans MT"/>
                <a:ea typeface="+mn-ea"/>
                <a:cs typeface="+mn-cs"/>
              </a:defRPr>
            </a:lvl1pPr>
          </a:lstStyle>
          <a:p>
            <a:pPr lvl="0"/>
            <a:r>
              <a:rPr lang="en-US" dirty="0"/>
              <a:t>www.icecirc.com</a:t>
            </a:r>
          </a:p>
        </p:txBody>
      </p:sp>
    </p:spTree>
    <p:extLst>
      <p:ext uri="{BB962C8B-B14F-4D97-AF65-F5344CB8AC3E}">
        <p14:creationId xmlns:p14="http://schemas.microsoft.com/office/powerpoint/2010/main" val="3514875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Title and Content Layout ver 2">
    <p:spTree>
      <p:nvGrpSpPr>
        <p:cNvPr id="1" name=""/>
        <p:cNvGrpSpPr/>
        <p:nvPr/>
      </p:nvGrpSpPr>
      <p:grpSpPr>
        <a:xfrm>
          <a:off x="0" y="0"/>
          <a:ext cx="0" cy="0"/>
          <a:chOff x="0" y="0"/>
          <a:chExt cx="0" cy="0"/>
        </a:xfrm>
      </p:grpSpPr>
      <p:sp>
        <p:nvSpPr>
          <p:cNvPr id="2" name="PlaceHolder 1"/>
          <p:cNvSpPr>
            <a:spLocks noGrp="1"/>
          </p:cNvSpPr>
          <p:nvPr>
            <p:ph type="ftr" idx="97"/>
          </p:nvPr>
        </p:nvSpPr>
        <p:spPr/>
        <p:txBody>
          <a:bodyPr/>
          <a:lstStyle/>
          <a:p>
            <a:endParaRPr/>
          </a:p>
        </p:txBody>
      </p:sp>
      <p:sp>
        <p:nvSpPr>
          <p:cNvPr id="3" name="PlaceHolder 2"/>
          <p:cNvSpPr>
            <a:spLocks noGrp="1"/>
          </p:cNvSpPr>
          <p:nvPr>
            <p:ph type="sldNum" idx="98"/>
          </p:nvPr>
        </p:nvSpPr>
        <p:spPr/>
        <p:txBody>
          <a:bodyPr/>
          <a:lstStyle/>
          <a:p>
            <a:fld id="{755713B8-DA3F-4804-B598-225676B410A1}" type="slidenum">
              <a:t>‹Nr.›</a:t>
            </a:fld>
            <a:endParaRPr/>
          </a:p>
        </p:txBody>
      </p:sp>
      <p:sp>
        <p:nvSpPr>
          <p:cNvPr id="4" name="PlaceHolder 3"/>
          <p:cNvSpPr>
            <a:spLocks noGrp="1"/>
          </p:cNvSpPr>
          <p:nvPr>
            <p:ph type="dt" idx="99"/>
          </p:nvPr>
        </p:nvSpPr>
        <p:spPr/>
        <p:txBody>
          <a:bodyPr/>
          <a:lstStyle/>
          <a:p>
            <a:fld id="{43D0ED21-A9D2-4F92-A256-99BB69A26A80}" type="datetime1">
              <a:rPr lang="de-DE" smtClean="0"/>
              <a:t>21.05.2026</a:t>
            </a:fld>
            <a:endParaRPr/>
          </a:p>
        </p:txBody>
      </p:sp>
    </p:spTree>
    <p:extLst>
      <p:ext uri="{BB962C8B-B14F-4D97-AF65-F5344CB8AC3E}">
        <p14:creationId xmlns:p14="http://schemas.microsoft.com/office/powerpoint/2010/main" val="419874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CA ">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1" y="3633688"/>
            <a:ext cx="1072777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75" y="4970822"/>
            <a:ext cx="10729418"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4185084"/>
            <a:ext cx="10728326"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6" name="Grafik 95">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7"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FA83384D-EB0D-4DB5-9951-970A30E5B209}" type="datetime1">
              <a:rPr lang="de-DE" smtClean="0"/>
              <a:t>21.05.2026</a:t>
            </a:fld>
            <a:endParaRPr lang="de-DE" dirty="0"/>
          </a:p>
        </p:txBody>
      </p:sp>
      <p:sp>
        <p:nvSpPr>
          <p:cNvPr id="98"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7" name="Grafik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pic>
        <p:nvPicPr>
          <p:cNvPr id="18" name="Grafik 17">
            <a:extLst>
              <a:ext uri="{FF2B5EF4-FFF2-40B4-BE49-F238E27FC236}">
                <a16:creationId xmlns:a16="http://schemas.microsoft.com/office/drawing/2014/main" id="{290AE19E-8B1D-16A0-12FE-05D0C5054E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2067" y="329088"/>
            <a:ext cx="11448458" cy="3099912"/>
          </a:xfrm>
          <a:prstGeom prst="rect">
            <a:avLst/>
          </a:prstGeom>
        </p:spPr>
      </p:pic>
    </p:spTree>
    <p:extLst>
      <p:ext uri="{BB962C8B-B14F-4D97-AF65-F5344CB8AC3E}">
        <p14:creationId xmlns:p14="http://schemas.microsoft.com/office/powerpoint/2010/main" val="2073494238"/>
      </p:ext>
    </p:extLst>
  </p:cSld>
  <p:clrMapOvr>
    <a:masterClrMapping/>
  </p:clrMapOvr>
  <p:extLst>
    <p:ext uri="{DCECCB84-F9BA-43D5-87BE-67443E8EF086}">
      <p15:sldGuideLst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CA -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1" y="3633688"/>
            <a:ext cx="1072777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75" y="4970822"/>
            <a:ext cx="10729418"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4185084"/>
            <a:ext cx="10728326"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6" name="Grafik 95">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7"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5F908B5B-FEEC-4229-8DB2-99DFDC17626B}" type="datetime1">
              <a:rPr lang="de-DE" smtClean="0"/>
              <a:t>21.05.2026</a:t>
            </a:fld>
            <a:endParaRPr lang="de-DE" dirty="0"/>
          </a:p>
        </p:txBody>
      </p:sp>
      <p:sp>
        <p:nvSpPr>
          <p:cNvPr id="98"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7" name="Grafik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pic>
        <p:nvPicPr>
          <p:cNvPr id="22" name="Grafik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309" y="342750"/>
            <a:ext cx="11449050" cy="3086250"/>
          </a:xfrm>
          <a:prstGeom prst="rect">
            <a:avLst/>
          </a:prstGeom>
        </p:spPr>
      </p:pic>
    </p:spTree>
    <p:extLst>
      <p:ext uri="{BB962C8B-B14F-4D97-AF65-F5344CB8AC3E}">
        <p14:creationId xmlns:p14="http://schemas.microsoft.com/office/powerpoint/2010/main" val="1429727409"/>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NC &amp; QC">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1" y="3633688"/>
            <a:ext cx="1072777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75" y="4970822"/>
            <a:ext cx="10729418"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4185084"/>
            <a:ext cx="10728326"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6" name="Grafik 95">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7"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11E5356F-D94C-4DC8-ADDD-664C4F05ED6D}" type="datetime1">
              <a:rPr lang="de-DE" smtClean="0"/>
              <a:t>21.05.2026</a:t>
            </a:fld>
            <a:endParaRPr lang="de-DE" dirty="0"/>
          </a:p>
        </p:txBody>
      </p:sp>
      <p:sp>
        <p:nvSpPr>
          <p:cNvPr id="98"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7" name="Grafik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475" y="352632"/>
            <a:ext cx="11449050" cy="3076368"/>
          </a:xfrm>
          <a:prstGeom prst="rect">
            <a:avLst/>
          </a:prstGeom>
        </p:spPr>
      </p:pic>
    </p:spTree>
    <p:extLst>
      <p:ext uri="{BB962C8B-B14F-4D97-AF65-F5344CB8AC3E}">
        <p14:creationId xmlns:p14="http://schemas.microsoft.com/office/powerpoint/2010/main" val="3699890270"/>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QC">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1" y="3633688"/>
            <a:ext cx="1072777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75" y="4970822"/>
            <a:ext cx="10729418"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4185084"/>
            <a:ext cx="10728326"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6" name="Grafik 95">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7"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72CB39F0-D087-4015-8425-94255E37667F}" type="datetime1">
              <a:rPr lang="de-DE" smtClean="0"/>
              <a:t>21.05.2026</a:t>
            </a:fld>
            <a:endParaRPr lang="de-DE" dirty="0"/>
          </a:p>
        </p:txBody>
      </p:sp>
      <p:sp>
        <p:nvSpPr>
          <p:cNvPr id="98"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7" name="Grafik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pic>
        <p:nvPicPr>
          <p:cNvPr id="4" name="Grafik 3">
            <a:extLst>
              <a:ext uri="{FF2B5EF4-FFF2-40B4-BE49-F238E27FC236}">
                <a16:creationId xmlns:a16="http://schemas.microsoft.com/office/drawing/2014/main" id="{7D7035FB-F666-52B4-84C6-C82FFC11EC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309" y="342750"/>
            <a:ext cx="11449050" cy="3086250"/>
          </a:xfrm>
          <a:prstGeom prst="rect">
            <a:avLst/>
          </a:prstGeom>
        </p:spPr>
      </p:pic>
    </p:spTree>
    <p:extLst>
      <p:ext uri="{BB962C8B-B14F-4D97-AF65-F5344CB8AC3E}">
        <p14:creationId xmlns:p14="http://schemas.microsoft.com/office/powerpoint/2010/main" val="2921349427"/>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NC">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ctrTitle" hasCustomPrompt="1"/>
          </p:nvPr>
        </p:nvSpPr>
        <p:spPr>
          <a:xfrm>
            <a:off x="732411" y="3633688"/>
            <a:ext cx="10727772"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75" y="4970822"/>
            <a:ext cx="10729418"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8" y="4185084"/>
            <a:ext cx="10728326" cy="727162"/>
          </a:xfrm>
        </p:spPr>
        <p:txBody>
          <a:bodyPr/>
          <a:lstStyle>
            <a:lvl1pPr marL="0" indent="0">
              <a:lnSpc>
                <a:spcPct val="114000"/>
              </a:lnSpc>
              <a:spcBef>
                <a:spcPts val="0"/>
              </a:spcBef>
              <a:spcAft>
                <a:spcPts val="0"/>
              </a:spcAft>
              <a:buNone/>
              <a:defRPr sz="3200" b="1" cap="all" spc="0" baseline="0">
                <a:solidFill>
                  <a:schemeClr val="accent1"/>
                </a:solidFill>
              </a:defRPr>
            </a:lvl1pPr>
          </a:lstStyle>
          <a:p>
            <a:pPr lvl="0"/>
            <a:r>
              <a:rPr lang="de-DE" dirty="0" err="1"/>
              <a:t>Subline</a:t>
            </a:r>
            <a:r>
              <a:rPr lang="de-DE" dirty="0"/>
              <a:t> der Präsentation</a:t>
            </a:r>
          </a:p>
        </p:txBody>
      </p:sp>
      <p:pic>
        <p:nvPicPr>
          <p:cNvPr id="96" name="Grafik 95">
            <a:extLst>
              <a:ext uri="{FF2B5EF4-FFF2-40B4-BE49-F238E27FC236}">
                <a16:creationId xmlns:a16="http://schemas.microsoft.com/office/drawing/2014/main" id="{EF6C8115-8683-472F-BE9F-3E71902344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sp>
        <p:nvSpPr>
          <p:cNvPr id="97"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BB1AA463-291A-40D1-8F0B-5ABC0F4311D9}" type="datetime1">
              <a:rPr lang="de-DE" smtClean="0"/>
              <a:t>21.05.2026</a:t>
            </a:fld>
            <a:endParaRPr lang="de-DE" dirty="0"/>
          </a:p>
        </p:txBody>
      </p:sp>
      <p:sp>
        <p:nvSpPr>
          <p:cNvPr id="98"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pic>
        <p:nvPicPr>
          <p:cNvPr id="17" name="Grafik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pic>
        <p:nvPicPr>
          <p:cNvPr id="15" name="Grafik 1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1475" y="321106"/>
            <a:ext cx="11447884" cy="3107894"/>
          </a:xfrm>
          <a:prstGeom prst="rect">
            <a:avLst/>
          </a:prstGeom>
        </p:spPr>
      </p:pic>
    </p:spTree>
    <p:extLst>
      <p:ext uri="{BB962C8B-B14F-4D97-AF65-F5344CB8AC3E}">
        <p14:creationId xmlns:p14="http://schemas.microsoft.com/office/powerpoint/2010/main" val="3049009045"/>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371474" y="324000"/>
            <a:ext cx="11437575"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71474" y="1563143"/>
            <a:ext cx="11449051" cy="421425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71475" y="908720"/>
            <a:ext cx="11436348"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8"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B82CFD1A-5E3E-445D-98C2-822D111C9BA9}" type="datetime1">
              <a:rPr lang="de-DE" smtClean="0"/>
              <a:t>21.05.2026</a:t>
            </a:fld>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71474" y="324000"/>
            <a:ext cx="11437575" cy="1124780"/>
          </a:xfrm>
        </p:spPr>
        <p:txBody>
          <a:bodyPr/>
          <a:lstStyle>
            <a:lvl1pPr>
              <a:defRPr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71474" y="1578310"/>
            <a:ext cx="11437575"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fld id="{A52F4D17-1AD6-42D9-B93A-EB002C62F438}" type="slidenum">
              <a:rPr lang="de-DE" smtClean="0"/>
              <a:pPr/>
              <a:t>‹Nr.›</a:t>
            </a:fld>
            <a:endParaRPr lang="de-DE" dirty="0"/>
          </a:p>
        </p:txBody>
      </p:sp>
      <p:sp>
        <p:nvSpPr>
          <p:cNvPr id="7" name="Textplatzhalter 10">
            <a:extLst>
              <a:ext uri="{FF2B5EF4-FFF2-40B4-BE49-F238E27FC236}">
                <a16:creationId xmlns:a16="http://schemas.microsoft.com/office/drawing/2014/main" id="{29624FD4-E8F5-4C76-8AB0-019D7FCEAADC}"/>
              </a:ext>
            </a:extLst>
          </p:cNvPr>
          <p:cNvSpPr>
            <a:spLocks noGrp="1"/>
          </p:cNvSpPr>
          <p:nvPr>
            <p:ph type="body" sz="quarter" idx="15" hasCustomPrompt="1"/>
          </p:nvPr>
        </p:nvSpPr>
        <p:spPr>
          <a:xfrm>
            <a:off x="371475" y="908720"/>
            <a:ext cx="11436348" cy="509994"/>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
        <p:nvSpPr>
          <p:cNvPr id="8"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3168BE74-B230-4833-A343-2006DBB014FB}" type="datetime1">
              <a:rPr lang="de-DE" smtClean="0"/>
              <a:t>21.05.2026</a:t>
            </a:fld>
            <a:endParaRPr lang="de-DE" dirty="0"/>
          </a:p>
        </p:txBody>
      </p:sp>
    </p:spTree>
    <p:extLst>
      <p:ext uri="{BB962C8B-B14F-4D97-AF65-F5344CB8AC3E}">
        <p14:creationId xmlns:p14="http://schemas.microsoft.com/office/powerpoint/2010/main" val="743926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7.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1475" y="1563143"/>
            <a:ext cx="11449050"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76105" y="6381328"/>
            <a:ext cx="1600508" cy="221109"/>
          </a:xfrm>
          <a:prstGeom prst="rect">
            <a:avLst/>
          </a:prstGeom>
        </p:spPr>
        <p:txBody>
          <a:bodyPr vert="horz" lIns="0" tIns="0" rIns="0" bIns="0" rtlCol="0" anchor="t" anchorCtr="0">
            <a:noAutofit/>
          </a:bodyPr>
          <a:lstStyle>
            <a:lvl1pPr algn="l">
              <a:defRPr sz="1200">
                <a:solidFill>
                  <a:schemeClr val="tx2"/>
                </a:solidFill>
              </a:defRPr>
            </a:lvl1pPr>
          </a:lstStyle>
          <a:p>
            <a:fld id="{5EE57839-6557-48D8-9039-136F2F524F9C}" type="datetime1">
              <a:rPr lang="de-DE" smtClean="0"/>
              <a:t>21.05.2026</a:t>
            </a:fld>
            <a:endParaRPr lang="de-DE" dirty="0"/>
          </a:p>
        </p:txBody>
      </p:sp>
      <p:sp>
        <p:nvSpPr>
          <p:cNvPr id="6" name="Slide Number Placeholder 5"/>
          <p:cNvSpPr>
            <a:spLocks noGrp="1"/>
          </p:cNvSpPr>
          <p:nvPr>
            <p:ph type="sldNum" sz="quarter" idx="4"/>
          </p:nvPr>
        </p:nvSpPr>
        <p:spPr>
          <a:xfrm>
            <a:off x="5818290" y="6381328"/>
            <a:ext cx="720000" cy="221109"/>
          </a:xfrm>
          <a:prstGeom prst="rect">
            <a:avLst/>
          </a:prstGeom>
        </p:spPr>
        <p:txBody>
          <a:bodyPr vert="horz" lIns="0" tIns="0" rIns="0" bIns="0" rtlCol="0" anchor="t" anchorCtr="0">
            <a:noAutofit/>
          </a:bodyPr>
          <a:lstStyle>
            <a:lvl1pPr algn="l">
              <a:defRPr sz="1200">
                <a:solidFill>
                  <a:schemeClr val="tx2"/>
                </a:solidFill>
              </a:defRPr>
            </a:lvl1pPr>
          </a:lstStyle>
          <a:p>
            <a:fld id="{A52F4D17-1AD6-42D9-B93A-EB002C62F438}" type="slidenum">
              <a:rPr lang="de-DE" smtClean="0"/>
              <a:pPr/>
              <a:t>‹Nr.›</a:t>
            </a:fld>
            <a:endParaRPr lang="de-DE" dirty="0"/>
          </a:p>
        </p:txBody>
      </p:sp>
      <p:sp>
        <p:nvSpPr>
          <p:cNvPr id="2" name="Title Placeholder 1"/>
          <p:cNvSpPr>
            <a:spLocks noGrp="1"/>
          </p:cNvSpPr>
          <p:nvPr>
            <p:ph type="title"/>
          </p:nvPr>
        </p:nvSpPr>
        <p:spPr>
          <a:xfrm>
            <a:off x="371475" y="324000"/>
            <a:ext cx="11449050" cy="1124780"/>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92" name="Grafik 91">
            <a:extLst>
              <a:ext uri="{FF2B5EF4-FFF2-40B4-BE49-F238E27FC236}">
                <a16:creationId xmlns:a16="http://schemas.microsoft.com/office/drawing/2014/main" id="{EF6C8115-8683-472F-BE9F-3E71902344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372067" y="6424763"/>
            <a:ext cx="2303553" cy="91462"/>
          </a:xfrm>
          <a:prstGeom prst="rect">
            <a:avLst/>
          </a:prstGeom>
        </p:spPr>
      </p:pic>
      <p:pic>
        <p:nvPicPr>
          <p:cNvPr id="9" name="Grafik 8"/>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7317339" y="5952227"/>
            <a:ext cx="4683317" cy="717132"/>
          </a:xfrm>
          <a:prstGeom prst="rect">
            <a:avLst/>
          </a:prstGeom>
        </p:spPr>
      </p:pic>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81" r:id="rId4"/>
    <p:sldLayoutId id="2147483682" r:id="rId5"/>
    <p:sldLayoutId id="2147483683" r:id="rId6"/>
    <p:sldLayoutId id="2147483680" r:id="rId7"/>
    <p:sldLayoutId id="2147483662" r:id="rId8"/>
    <p:sldLayoutId id="2147483672" r:id="rId9"/>
    <p:sldLayoutId id="2147483673" r:id="rId10"/>
    <p:sldLayoutId id="2147483666" r:id="rId11"/>
    <p:sldLayoutId id="2147483667" r:id="rId12"/>
    <p:sldLayoutId id="2147483674" r:id="rId13"/>
    <p:sldLayoutId id="2147483675" r:id="rId14"/>
    <p:sldLayoutId id="2147483679" r:id="rId15"/>
  </p:sldLayoutIdLst>
  <p:hf hdr="0" ftr="0"/>
  <p:txStyles>
    <p:title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p:titleStyle>
    <p:body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234" userDrawn="1">
          <p15:clr>
            <a:srgbClr val="F26B43"/>
          </p15:clr>
        </p15:guide>
        <p15:guide id="3" pos="7446" userDrawn="1">
          <p15:clr>
            <a:srgbClr val="F26B43"/>
          </p15:clr>
        </p15:guide>
        <p15:guide id="4" orient="horz" pos="278" userDrawn="1">
          <p15:clr>
            <a:srgbClr val="F26B43"/>
          </p15:clr>
        </p15:guide>
        <p15:guide id="6" pos="3659" userDrawn="1">
          <p15:clr>
            <a:srgbClr val="F26B43"/>
          </p15:clr>
        </p15:guide>
        <p15:guide id="7" pos="4021" userDrawn="1">
          <p15:clr>
            <a:srgbClr val="F26B43"/>
          </p15:clr>
        </p15:guide>
        <p15:guide id="8" orient="horz" pos="36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blipFill>
        <a:effectLst/>
      </p:bgPr>
    </p:bg>
    <p:spTree>
      <p:nvGrpSpPr>
        <p:cNvPr id="1" name=""/>
        <p:cNvGrpSpPr/>
        <p:nvPr/>
      </p:nvGrpSpPr>
      <p:grpSpPr>
        <a:xfrm>
          <a:off x="0" y="0"/>
          <a:ext cx="0" cy="0"/>
          <a:chOff x="0" y="0"/>
          <a:chExt cx="0" cy="0"/>
        </a:xfrm>
      </p:grpSpPr>
      <p:pic>
        <p:nvPicPr>
          <p:cNvPr id="10" name="Picture Placeholder 12"/>
          <p:cNvPicPr/>
          <p:nvPr userDrawn="1"/>
        </p:nvPicPr>
        <p:blipFill>
          <a:blip r:embed="rId12"/>
          <a:stretch/>
        </p:blipFill>
        <p:spPr>
          <a:xfrm>
            <a:off x="10309680" y="426240"/>
            <a:ext cx="1077480" cy="318240"/>
          </a:xfrm>
          <a:prstGeom prst="rect">
            <a:avLst/>
          </a:prstGeom>
          <a:noFill/>
          <a:ln w="0">
            <a:noFill/>
          </a:ln>
        </p:spPr>
      </p:pic>
      <p:sp>
        <p:nvSpPr>
          <p:cNvPr id="2" name="Title Placeholder 1"/>
          <p:cNvSpPr>
            <a:spLocks noGrp="1"/>
          </p:cNvSpPr>
          <p:nvPr>
            <p:ph type="title"/>
          </p:nvPr>
        </p:nvSpPr>
        <p:spPr>
          <a:xfrm>
            <a:off x="822960" y="329916"/>
            <a:ext cx="10515600" cy="594360"/>
          </a:xfrm>
          <a:prstGeom prst="rect">
            <a:avLst/>
          </a:prstGeom>
        </p:spPr>
        <p:txBody>
          <a:bodyPr vert="horz" lIns="91440" tIns="45720" rIns="91440" bIns="45720" rtlCol="0" anchor="ctr">
            <a:normAutofit/>
          </a:body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C8933-E5B0-4B58-A2FA-59FD85E02B92}" type="datetime1">
              <a:rPr lang="de-DE" smtClean="0"/>
              <a:t>21.05.2026</a:t>
            </a:fld>
            <a:endParaRPr lang="en-US"/>
          </a:p>
        </p:txBody>
      </p:sp>
      <p:sp>
        <p:nvSpPr>
          <p:cNvPr id="11" name="Slide Number Placeholder 10"/>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4203C-3407-46AA-AD0C-EB819AC9AD43}" type="slidenum">
              <a:rPr lang="en-US" smtClean="0"/>
              <a:t>‹Nr.›</a:t>
            </a:fld>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59446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p:txStyles>
    <p:titleStyle>
      <a:lvl1pPr algn="l" defTabSz="914400" rtl="0" eaLnBrk="1" latinLnBrk="0" hangingPunct="1">
        <a:lnSpc>
          <a:spcPct val="90000"/>
        </a:lnSpc>
        <a:spcBef>
          <a:spcPct val="0"/>
        </a:spcBef>
        <a:buNone/>
        <a:defRPr lang="en-US" sz="3600" b="1" kern="1200" dirty="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e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26.emf"/><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5.emf"/></Relationships>
</file>

<file path=ppt/slides/_rels/slide15.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7.png"/><Relationship Id="rId11" Type="http://schemas.openxmlformats.org/officeDocument/2006/relationships/image" Target="../media/image42.png"/><Relationship Id="rId5" Type="http://schemas.openxmlformats.org/officeDocument/2006/relationships/image" Target="../media/image46.emf"/><Relationship Id="rId10" Type="http://schemas.openxmlformats.org/officeDocument/2006/relationships/image" Target="../media/image41.png"/><Relationship Id="rId4" Type="http://schemas.openxmlformats.org/officeDocument/2006/relationships/image" Target="../media/image43.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8.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hyperlink" Target="https://summit.aps.org/smt/2026/events/MAR-Z17/15" TargetMode="Externa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6.emf"/><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cid:21c8181a-b730-4cbd-a02e-3582cc71bb49@rwth-ad.de" TargetMode="External"/><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75.wmf"/><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80.jpe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79.jpeg"/><Relationship Id="rId5" Type="http://schemas.openxmlformats.org/officeDocument/2006/relationships/image" Target="../media/image75.wmf"/><Relationship Id="rId10" Type="http://schemas.openxmlformats.org/officeDocument/2006/relationships/image" Target="../media/image84.jpg"/><Relationship Id="rId4" Type="http://schemas.openxmlformats.org/officeDocument/2006/relationships/image" Target="../media/image74.jpeg"/><Relationship Id="rId9" Type="http://schemas.openxmlformats.org/officeDocument/2006/relationships/image" Target="../media/image83.wmf"/></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jpeg"/><Relationship Id="rId2" Type="http://schemas.openxmlformats.org/officeDocument/2006/relationships/image" Target="../media/image85.jpeg"/><Relationship Id="rId16" Type="http://schemas.openxmlformats.org/officeDocument/2006/relationships/image" Target="../media/image99.jpeg"/><Relationship Id="rId1" Type="http://schemas.openxmlformats.org/officeDocument/2006/relationships/slideLayout" Target="../slideLayouts/slideLayout11.xml"/><Relationship Id="rId6" Type="http://schemas.openxmlformats.org/officeDocument/2006/relationships/image" Target="../media/image89.png"/><Relationship Id="rId11" Type="http://schemas.openxmlformats.org/officeDocument/2006/relationships/image" Target="../media/image94.jpe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jpeg"/><Relationship Id="rId7" Type="http://schemas.openxmlformats.org/officeDocument/2006/relationships/image" Target="../media/image104.emf"/><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103.jpeg"/><Relationship Id="rId9"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1.png"/><Relationship Id="rId12" Type="http://schemas.microsoft.com/office/2007/relationships/hdphoto" Target="../media/hdphoto2.wdp"/><Relationship Id="rId2" Type="http://schemas.openxmlformats.org/officeDocument/2006/relationships/image" Target="../media/image107.emf"/><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114.png"/><Relationship Id="rId5" Type="http://schemas.openxmlformats.org/officeDocument/2006/relationships/image" Target="../media/image110.jpeg"/><Relationship Id="rId15" Type="http://schemas.openxmlformats.org/officeDocument/2006/relationships/image" Target="../media/image117.png"/><Relationship Id="rId10" Type="http://schemas.openxmlformats.org/officeDocument/2006/relationships/image" Target="../media/image26.emf"/><Relationship Id="rId4" Type="http://schemas.openxmlformats.org/officeDocument/2006/relationships/image" Target="../media/image109.png"/><Relationship Id="rId9" Type="http://schemas.openxmlformats.org/officeDocument/2006/relationships/image" Target="../media/image113.png"/><Relationship Id="rId1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package" Target="../embeddings/Microsoft_Visio_Drawing.vsdx"/><Relationship Id="rId7" Type="http://schemas.microsoft.com/office/2007/relationships/hdphoto" Target="../media/hdphoto1.wdp"/><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8.png"/><Relationship Id="rId1" Type="http://schemas.openxmlformats.org/officeDocument/2006/relationships/slideLayout" Target="../slideLayouts/slideLayout24.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5.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Cryogenic CMOS Design </a:t>
            </a:r>
            <a:br>
              <a:rPr lang="en-US" dirty="0"/>
            </a:br>
            <a:r>
              <a:rPr lang="en-US" dirty="0"/>
              <a:t>for Scalable Qubit Control and Readout</a:t>
            </a:r>
            <a:endParaRPr lang="de-DE" dirty="0"/>
          </a:p>
        </p:txBody>
      </p:sp>
      <p:sp>
        <p:nvSpPr>
          <p:cNvPr id="3" name="Subtitle 2"/>
          <p:cNvSpPr>
            <a:spLocks noGrp="1"/>
          </p:cNvSpPr>
          <p:nvPr>
            <p:ph type="subTitle" idx="1"/>
          </p:nvPr>
        </p:nvSpPr>
        <p:spPr>
          <a:xfrm>
            <a:off x="731875" y="4797192"/>
            <a:ext cx="10729418" cy="360000"/>
          </a:xfrm>
        </p:spPr>
        <p:txBody>
          <a:bodyPr/>
          <a:lstStyle/>
          <a:p>
            <a:r>
              <a:rPr lang="de-DE"/>
              <a:t>2026-05-21 </a:t>
            </a:r>
            <a:r>
              <a:rPr lang="de-DE" smtClean="0"/>
              <a:t>|Dennis </a:t>
            </a:r>
            <a:r>
              <a:rPr lang="de-DE" dirty="0"/>
              <a:t>Nielinger, </a:t>
            </a:r>
            <a:r>
              <a:rPr lang="en-US" cap="none" dirty="0"/>
              <a:t>Jonas Bühler, Phanish Chava, Carsten Degenhardt, Andre Kruth, Sabitha Kusuma, Daniel Liebau, Jonas Mair, Lea </a:t>
            </a:r>
            <a:r>
              <a:rPr lang="en-US" cap="none" dirty="0" err="1"/>
              <a:t>Schreckenberg</a:t>
            </a:r>
            <a:r>
              <a:rPr lang="en-US" cap="none" dirty="0"/>
              <a:t>, Patrick </a:t>
            </a:r>
            <a:r>
              <a:rPr lang="en-US" cap="none" dirty="0" err="1"/>
              <a:t>Vliex</a:t>
            </a:r>
            <a:r>
              <a:rPr lang="en-US" cap="none" dirty="0"/>
              <a:t>, Stefan van </a:t>
            </a:r>
            <a:r>
              <a:rPr lang="en-US" cap="none" dirty="0" err="1"/>
              <a:t>Waasen</a:t>
            </a:r>
            <a:endParaRPr lang="de-DE" dirty="0"/>
          </a:p>
        </p:txBody>
      </p:sp>
      <p:sp>
        <p:nvSpPr>
          <p:cNvPr id="4" name="Datumsplatzhalter 3">
            <a:extLst>
              <a:ext uri="{FF2B5EF4-FFF2-40B4-BE49-F238E27FC236}">
                <a16:creationId xmlns:a16="http://schemas.microsoft.com/office/drawing/2014/main" id="{5C4C7DD8-6B13-5933-4C2E-3049BDFC7BE7}"/>
              </a:ext>
            </a:extLst>
          </p:cNvPr>
          <p:cNvSpPr>
            <a:spLocks noGrp="1"/>
          </p:cNvSpPr>
          <p:nvPr>
            <p:ph type="dt" sz="half" idx="2"/>
          </p:nvPr>
        </p:nvSpPr>
        <p:spPr/>
        <p:txBody>
          <a:bodyPr/>
          <a:lstStyle/>
          <a:p>
            <a:fld id="{6AE1FBFD-A8B4-473A-A916-1789DB1A0410}" type="datetime1">
              <a:rPr lang="de-DE" smtClean="0"/>
              <a:t>21.05.2026</a:t>
            </a:fld>
            <a:endParaRPr lang="de-DE" dirty="0"/>
          </a:p>
        </p:txBody>
      </p:sp>
      <p:sp>
        <p:nvSpPr>
          <p:cNvPr id="5" name="Foliennummernplatzhalter 4">
            <a:extLst>
              <a:ext uri="{FF2B5EF4-FFF2-40B4-BE49-F238E27FC236}">
                <a16:creationId xmlns:a16="http://schemas.microsoft.com/office/drawing/2014/main" id="{E2AD794F-BCE3-2C65-7C35-9ED5399F9CC7}"/>
              </a:ext>
            </a:extLst>
          </p:cNvPr>
          <p:cNvSpPr>
            <a:spLocks noGrp="1"/>
          </p:cNvSpPr>
          <p:nvPr>
            <p:ph type="sldNum" sz="quarter" idx="4"/>
          </p:nvPr>
        </p:nvSpPr>
        <p:spPr/>
        <p:txBody>
          <a:bodyPr/>
          <a:lstStyle/>
          <a:p>
            <a:fld id="{A52F4D17-1AD6-42D9-B93A-EB002C62F438}" type="slidenum">
              <a:rPr lang="de-DE" smtClean="0"/>
              <a:pPr/>
              <a:t>1</a:t>
            </a:fld>
            <a:endParaRPr lang="de-DE" dirty="0"/>
          </a:p>
        </p:txBody>
      </p:sp>
    </p:spTree>
    <p:extLst>
      <p:ext uri="{BB962C8B-B14F-4D97-AF65-F5344CB8AC3E}">
        <p14:creationId xmlns:p14="http://schemas.microsoft.com/office/powerpoint/2010/main" val="127909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4D694-A1EF-81C7-F1FD-A2030F09B7D3}"/>
              </a:ext>
            </a:extLst>
          </p:cNvPr>
          <p:cNvSpPr>
            <a:spLocks noGrp="1"/>
          </p:cNvSpPr>
          <p:nvPr>
            <p:ph type="title"/>
          </p:nvPr>
        </p:nvSpPr>
        <p:spPr/>
        <p:txBody>
          <a:bodyPr/>
          <a:lstStyle/>
          <a:p>
            <a:r>
              <a:rPr lang="en-US" dirty="0"/>
              <a:t>Power draw in </a:t>
            </a:r>
            <a:r>
              <a:rPr lang="en-US" dirty="0" err="1"/>
              <a:t>padframe</a:t>
            </a:r>
            <a:r>
              <a:rPr lang="en-US" dirty="0"/>
              <a:t/>
            </a:r>
            <a:br>
              <a:rPr lang="en-US" dirty="0"/>
            </a:br>
            <a:endParaRPr lang="en-US" dirty="0"/>
          </a:p>
        </p:txBody>
      </p:sp>
      <p:sp>
        <p:nvSpPr>
          <p:cNvPr id="3" name="Inhaltsplatzhalter 2">
            <a:extLst>
              <a:ext uri="{FF2B5EF4-FFF2-40B4-BE49-F238E27FC236}">
                <a16:creationId xmlns:a16="http://schemas.microsoft.com/office/drawing/2014/main" id="{DFB55C2D-2B56-BB9C-A78C-12806E2BADFD}"/>
              </a:ext>
            </a:extLst>
          </p:cNvPr>
          <p:cNvSpPr>
            <a:spLocks noGrp="1"/>
          </p:cNvSpPr>
          <p:nvPr>
            <p:ph idx="1"/>
          </p:nvPr>
        </p:nvSpPr>
        <p:spPr>
          <a:xfrm>
            <a:off x="371474" y="1628775"/>
            <a:ext cx="5792656" cy="4148623"/>
          </a:xfrm>
        </p:spPr>
        <p:txBody>
          <a:bodyPr/>
          <a:lstStyle/>
          <a:p>
            <a:r>
              <a:rPr lang="en-US" sz="1800" dirty="0" err="1"/>
              <a:t>Padframe</a:t>
            </a:r>
            <a:r>
              <a:rPr lang="en-US" sz="1800" dirty="0"/>
              <a:t> IP is not made for </a:t>
            </a:r>
            <a:r>
              <a:rPr lang="en-US" sz="1800" dirty="0" err="1"/>
              <a:t>cryo</a:t>
            </a:r>
            <a:r>
              <a:rPr lang="en-US" sz="1800" dirty="0"/>
              <a:t>. temperature</a:t>
            </a:r>
          </a:p>
          <a:p>
            <a:r>
              <a:rPr lang="en-US" sz="1800" b="1" dirty="0"/>
              <a:t>Analog pads</a:t>
            </a:r>
            <a:r>
              <a:rPr lang="en-US" sz="1800" dirty="0"/>
              <a:t> are good</a:t>
            </a:r>
          </a:p>
          <a:p>
            <a:pPr marL="536575" lvl="2" indent="-269875"/>
            <a:r>
              <a:rPr lang="en-US" sz="1800" dirty="0"/>
              <a:t>Typically less leakage in ESD structures</a:t>
            </a:r>
          </a:p>
          <a:p>
            <a:pPr lvl="2"/>
            <a:endParaRPr lang="en-US" sz="1800" dirty="0"/>
          </a:p>
          <a:p>
            <a:r>
              <a:rPr lang="en-US" sz="1800" b="1" dirty="0"/>
              <a:t>Digital pads</a:t>
            </a:r>
            <a:r>
              <a:rPr lang="en-US" sz="1800" dirty="0"/>
              <a:t>:</a:t>
            </a:r>
          </a:p>
          <a:p>
            <a:pPr marL="536575" lvl="2" indent="-269875"/>
            <a:r>
              <a:rPr lang="en-US" sz="1800" dirty="0"/>
              <a:t>Functionality (mostly fine)</a:t>
            </a:r>
          </a:p>
          <a:p>
            <a:pPr marL="717550" lvl="3">
              <a:tabLst>
                <a:tab pos="984250" algn="l"/>
              </a:tabLst>
            </a:pPr>
            <a:r>
              <a:rPr lang="en-US" sz="1800" dirty="0"/>
              <a:t>even with complex internal circuitry</a:t>
            </a:r>
          </a:p>
          <a:p>
            <a:pPr marL="536575" lvl="2" indent="-269875"/>
            <a:r>
              <a:rPr lang="en-US" sz="1800" dirty="0"/>
              <a:t>Power (every µW counts at </a:t>
            </a:r>
            <a:r>
              <a:rPr lang="en-US" sz="1800" dirty="0" err="1"/>
              <a:t>mK</a:t>
            </a:r>
            <a:r>
              <a:rPr lang="en-US" sz="1800" dirty="0"/>
              <a:t>)</a:t>
            </a:r>
          </a:p>
          <a:p>
            <a:pPr marL="717550" lvl="3"/>
            <a:r>
              <a:rPr lang="en-US" sz="1800" dirty="0"/>
              <a:t>Consider internal power OK generation</a:t>
            </a:r>
          </a:p>
          <a:p>
            <a:pPr marL="717550" lvl="3"/>
            <a:r>
              <a:rPr lang="en-US" sz="1800" dirty="0"/>
              <a:t>May generate internal bias voltages </a:t>
            </a:r>
            <a:br>
              <a:rPr lang="en-US" sz="1800" dirty="0"/>
            </a:br>
            <a:r>
              <a:rPr lang="en-US" sz="1800" dirty="0"/>
              <a:t>(e.g. for IO ↔ core voltage </a:t>
            </a:r>
            <a:r>
              <a:rPr lang="en-US" sz="1800" dirty="0" err="1"/>
              <a:t>levelshifter</a:t>
            </a:r>
            <a:r>
              <a:rPr lang="en-US" sz="1800" dirty="0"/>
              <a:t>)</a:t>
            </a:r>
          </a:p>
          <a:p>
            <a:endParaRPr lang="en-US" sz="1800" dirty="0"/>
          </a:p>
          <a:p>
            <a:endParaRPr lang="en-US" sz="1800" dirty="0"/>
          </a:p>
        </p:txBody>
      </p:sp>
      <p:sp>
        <p:nvSpPr>
          <p:cNvPr id="4" name="Foliennummernplatzhalter 3">
            <a:extLst>
              <a:ext uri="{FF2B5EF4-FFF2-40B4-BE49-F238E27FC236}">
                <a16:creationId xmlns:a16="http://schemas.microsoft.com/office/drawing/2014/main" id="{826C55AB-6A73-C414-0B82-C4C777936677}"/>
              </a:ext>
            </a:extLst>
          </p:cNvPr>
          <p:cNvSpPr>
            <a:spLocks noGrp="1"/>
          </p:cNvSpPr>
          <p:nvPr>
            <p:ph type="sldNum" sz="quarter" idx="14"/>
          </p:nvPr>
        </p:nvSpPr>
        <p:spPr/>
        <p:txBody>
          <a:bodyPr/>
          <a:lstStyle/>
          <a:p>
            <a:fld id="{A52F4D17-1AD6-42D9-B93A-EB002C62F438}" type="slidenum">
              <a:rPr lang="de-DE" smtClean="0"/>
              <a:pPr/>
              <a:t>10</a:t>
            </a:fld>
            <a:endParaRPr lang="de-DE" dirty="0"/>
          </a:p>
        </p:txBody>
      </p:sp>
      <p:sp>
        <p:nvSpPr>
          <p:cNvPr id="5" name="Textplatzhalter 4">
            <a:extLst>
              <a:ext uri="{FF2B5EF4-FFF2-40B4-BE49-F238E27FC236}">
                <a16:creationId xmlns:a16="http://schemas.microsoft.com/office/drawing/2014/main" id="{B7837912-D484-E85A-CF4C-421BFF1D12C6}"/>
              </a:ext>
            </a:extLst>
          </p:cNvPr>
          <p:cNvSpPr>
            <a:spLocks noGrp="1"/>
          </p:cNvSpPr>
          <p:nvPr>
            <p:ph type="body" sz="quarter" idx="15"/>
          </p:nvPr>
        </p:nvSpPr>
        <p:spPr/>
        <p:txBody>
          <a:bodyPr/>
          <a:lstStyle/>
          <a:p>
            <a:r>
              <a:rPr lang="en-US" dirty="0" err="1"/>
              <a:t>Padframe</a:t>
            </a:r>
            <a:r>
              <a:rPr lang="en-US" dirty="0"/>
              <a:t> IP Considerations</a:t>
            </a:r>
          </a:p>
        </p:txBody>
      </p:sp>
      <p:sp>
        <p:nvSpPr>
          <p:cNvPr id="18" name="Rechteck 17">
            <a:extLst>
              <a:ext uri="{FF2B5EF4-FFF2-40B4-BE49-F238E27FC236}">
                <a16:creationId xmlns:a16="http://schemas.microsoft.com/office/drawing/2014/main" id="{F0EABA7F-ACC0-7A2A-5BAF-23B527983330}"/>
              </a:ext>
            </a:extLst>
          </p:cNvPr>
          <p:cNvSpPr/>
          <p:nvPr/>
        </p:nvSpPr>
        <p:spPr>
          <a:xfrm flipH="1" flipV="1">
            <a:off x="8112222" y="333374"/>
            <a:ext cx="3714987" cy="5444009"/>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grpSp>
        <p:nvGrpSpPr>
          <p:cNvPr id="21" name="Gruppieren 20"/>
          <p:cNvGrpSpPr/>
          <p:nvPr/>
        </p:nvGrpSpPr>
        <p:grpSpPr>
          <a:xfrm>
            <a:off x="8681418" y="440668"/>
            <a:ext cx="2576597" cy="2556284"/>
            <a:chOff x="6312025" y="2204864"/>
            <a:chExt cx="2576597" cy="2556284"/>
          </a:xfrm>
        </p:grpSpPr>
        <p:pic>
          <p:nvPicPr>
            <p:cNvPr id="22" name="Picture 13">
              <a:extLst>
                <a:ext uri="{FF2B5EF4-FFF2-40B4-BE49-F238E27FC236}">
                  <a16:creationId xmlns:a16="http://schemas.microsoft.com/office/drawing/2014/main" id="{A13BB76C-9598-4409-A641-9B2B59A0189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12025" y="2204864"/>
              <a:ext cx="2576597" cy="2556284"/>
            </a:xfrm>
            <a:prstGeom prst="rect">
              <a:avLst/>
            </a:prstGeom>
          </p:spPr>
        </p:pic>
        <p:sp>
          <p:nvSpPr>
            <p:cNvPr id="23" name="Rechteck 22">
              <a:extLst>
                <a:ext uri="{FF2B5EF4-FFF2-40B4-BE49-F238E27FC236}">
                  <a16:creationId xmlns:a16="http://schemas.microsoft.com/office/drawing/2014/main" id="{03E585AB-4572-C620-5749-BFB135F1263A}"/>
                </a:ext>
              </a:extLst>
            </p:cNvPr>
            <p:cNvSpPr/>
            <p:nvPr/>
          </p:nvSpPr>
          <p:spPr>
            <a:xfrm>
              <a:off x="6532401" y="2412130"/>
              <a:ext cx="2131925" cy="214175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grpSp>
        <p:nvGrpSpPr>
          <p:cNvPr id="24" name="Gruppieren 23"/>
          <p:cNvGrpSpPr/>
          <p:nvPr/>
        </p:nvGrpSpPr>
        <p:grpSpPr>
          <a:xfrm>
            <a:off x="8664783" y="3104964"/>
            <a:ext cx="2609867" cy="2556284"/>
            <a:chOff x="9215436" y="2204864"/>
            <a:chExt cx="2609867" cy="2556284"/>
          </a:xfrm>
        </p:grpSpPr>
        <p:pic>
          <p:nvPicPr>
            <p:cNvPr id="25" name="Grafik 21" descr="Ein Bild, das Muster, Farbigkeit, Screenshot, Quadrat enthält.&#10;&#10;Automatisch generierte Beschreibung">
              <a:extLst>
                <a:ext uri="{FF2B5EF4-FFF2-40B4-BE49-F238E27FC236}">
                  <a16:creationId xmlns:a16="http://schemas.microsoft.com/office/drawing/2014/main" id="{F4FB90B7-4D31-3AF1-DED1-BC168B48DE9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086" t="17564" r="13802" b="18655"/>
            <a:stretch/>
          </p:blipFill>
          <p:spPr>
            <a:xfrm>
              <a:off x="9215436" y="2204864"/>
              <a:ext cx="2609867" cy="2556284"/>
            </a:xfrm>
            <a:prstGeom prst="rect">
              <a:avLst/>
            </a:prstGeom>
          </p:spPr>
        </p:pic>
        <p:sp>
          <p:nvSpPr>
            <p:cNvPr id="26" name="Rechteck 25">
              <a:extLst>
                <a:ext uri="{FF2B5EF4-FFF2-40B4-BE49-F238E27FC236}">
                  <a16:creationId xmlns:a16="http://schemas.microsoft.com/office/drawing/2014/main" id="{4C9761A8-701C-969B-2B09-85249E31E21C}"/>
                </a:ext>
              </a:extLst>
            </p:cNvPr>
            <p:cNvSpPr/>
            <p:nvPr/>
          </p:nvSpPr>
          <p:spPr>
            <a:xfrm>
              <a:off x="9424303" y="2432692"/>
              <a:ext cx="2176190" cy="214175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sp>
        <p:nvSpPr>
          <p:cNvPr id="27" name="Date Placeholder 5"/>
          <p:cNvSpPr>
            <a:spLocks noGrp="1"/>
          </p:cNvSpPr>
          <p:nvPr>
            <p:ph type="dt" sz="half" idx="2"/>
          </p:nvPr>
        </p:nvSpPr>
        <p:spPr>
          <a:xfrm>
            <a:off x="3776105" y="6381328"/>
            <a:ext cx="1600508" cy="221109"/>
          </a:xfrm>
        </p:spPr>
        <p:txBody>
          <a:bodyPr/>
          <a:lstStyle/>
          <a:p>
            <a:fld id="{FFDD006E-1564-4C0F-939E-CFE41D377705}" type="datetime1">
              <a:rPr lang="de-DE" smtClean="0"/>
              <a:t>21.05.2026</a:t>
            </a:fld>
            <a:endParaRPr lang="de-DE" dirty="0"/>
          </a:p>
        </p:txBody>
      </p:sp>
    </p:spTree>
    <p:extLst>
      <p:ext uri="{BB962C8B-B14F-4D97-AF65-F5344CB8AC3E}">
        <p14:creationId xmlns:p14="http://schemas.microsoft.com/office/powerpoint/2010/main" val="364345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711827C-E989-B6E9-A05C-D062553C6FCA}"/>
              </a:ext>
            </a:extLst>
          </p:cNvPr>
          <p:cNvSpPr>
            <a:spLocks noGrp="1"/>
          </p:cNvSpPr>
          <p:nvPr>
            <p:ph type="title"/>
          </p:nvPr>
        </p:nvSpPr>
        <p:spPr/>
        <p:txBody>
          <a:bodyPr/>
          <a:lstStyle/>
          <a:p>
            <a:r>
              <a:rPr lang="en-US" dirty="0"/>
              <a:t>OPAMP</a:t>
            </a:r>
          </a:p>
        </p:txBody>
      </p:sp>
      <p:sp>
        <p:nvSpPr>
          <p:cNvPr id="7" name="Inhaltsplatzhalter 6">
            <a:extLst>
              <a:ext uri="{FF2B5EF4-FFF2-40B4-BE49-F238E27FC236}">
                <a16:creationId xmlns:a16="http://schemas.microsoft.com/office/drawing/2014/main" id="{0C71407D-18A9-0233-2F94-A05D7C9B773E}"/>
              </a:ext>
            </a:extLst>
          </p:cNvPr>
          <p:cNvSpPr>
            <a:spLocks noGrp="1"/>
          </p:cNvSpPr>
          <p:nvPr>
            <p:ph idx="1"/>
          </p:nvPr>
        </p:nvSpPr>
        <p:spPr>
          <a:xfrm>
            <a:off x="371474" y="1628775"/>
            <a:ext cx="5356293" cy="4148623"/>
          </a:xfrm>
        </p:spPr>
        <p:txBody>
          <a:bodyPr/>
          <a:lstStyle/>
          <a:p>
            <a:r>
              <a:rPr lang="en-US" sz="1800" dirty="0"/>
              <a:t>Clipping of </a:t>
            </a:r>
            <a:r>
              <a:rPr lang="de-DE" sz="1800" dirty="0" err="1"/>
              <a:t>Opamp</a:t>
            </a:r>
            <a:r>
              <a:rPr lang="en-US" sz="1800" dirty="0"/>
              <a:t> output at </a:t>
            </a:r>
            <a:r>
              <a:rPr lang="en-US" sz="1800" dirty="0" err="1"/>
              <a:t>cryo</a:t>
            </a:r>
            <a:r>
              <a:rPr lang="en-US" sz="1800" dirty="0"/>
              <a:t> temp.</a:t>
            </a:r>
          </a:p>
          <a:p>
            <a:pPr marL="447675" lvl="2"/>
            <a:r>
              <a:rPr lang="en-US" sz="1800" dirty="0"/>
              <a:t>Subthreshold operation </a:t>
            </a:r>
            <a:r>
              <a:rPr lang="en-US" sz="1800" dirty="0" err="1"/>
              <a:t>problemetic</a:t>
            </a:r>
            <a:endParaRPr lang="en-US" sz="1800" dirty="0"/>
          </a:p>
          <a:p>
            <a:pPr marL="447675" lvl="2"/>
            <a:r>
              <a:rPr lang="en-US" sz="1800" dirty="0"/>
              <a:t>Due to steep SS</a:t>
            </a:r>
          </a:p>
          <a:p>
            <a:endParaRPr lang="en-US" sz="1800" dirty="0"/>
          </a:p>
          <a:p>
            <a:r>
              <a:rPr lang="en-US" sz="1800" dirty="0"/>
              <a:t>Increase supply for extra headroom</a:t>
            </a:r>
          </a:p>
          <a:p>
            <a:pPr marL="447675" lvl="2"/>
            <a:r>
              <a:rPr lang="en-US" sz="1800" dirty="0"/>
              <a:t>Use </a:t>
            </a:r>
            <a:r>
              <a:rPr lang="en-US" sz="1800" b="1" dirty="0"/>
              <a:t>low supply circuit topologies</a:t>
            </a:r>
          </a:p>
          <a:p>
            <a:endParaRPr lang="en-US" sz="1800" b="1" dirty="0"/>
          </a:p>
          <a:p>
            <a:r>
              <a:rPr lang="en-US" sz="1800" b="1" dirty="0"/>
              <a:t>Pay extra attention to stay in strong inversion</a:t>
            </a:r>
          </a:p>
          <a:p>
            <a:pPr marL="447675" lvl="2"/>
            <a:r>
              <a:rPr lang="en-US" sz="1800" dirty="0"/>
              <a:t>Compensate or be aware of </a:t>
            </a:r>
            <a:r>
              <a:rPr lang="en-US" sz="1800" i="1" dirty="0"/>
              <a:t>V</a:t>
            </a:r>
            <a:r>
              <a:rPr lang="en-US" sz="1800" i="1" baseline="-25000" dirty="0"/>
              <a:t>TH</a:t>
            </a:r>
            <a:r>
              <a:rPr lang="en-US" sz="1800" i="1" dirty="0"/>
              <a:t> </a:t>
            </a:r>
            <a:r>
              <a:rPr lang="en-US" sz="1800" dirty="0"/>
              <a:t>shift</a:t>
            </a:r>
          </a:p>
          <a:p>
            <a:pPr lvl="2"/>
            <a:endParaRPr lang="en-US" sz="1800" dirty="0"/>
          </a:p>
        </p:txBody>
      </p:sp>
      <p:sp>
        <p:nvSpPr>
          <p:cNvPr id="3" name="Foliennummernplatzhalter 2">
            <a:extLst>
              <a:ext uri="{FF2B5EF4-FFF2-40B4-BE49-F238E27FC236}">
                <a16:creationId xmlns:a16="http://schemas.microsoft.com/office/drawing/2014/main" id="{C2CDF9CD-7E72-C01F-46B4-3C450F48FF98}"/>
              </a:ext>
            </a:extLst>
          </p:cNvPr>
          <p:cNvSpPr>
            <a:spLocks noGrp="1"/>
          </p:cNvSpPr>
          <p:nvPr>
            <p:ph type="sldNum" sz="quarter" idx="14"/>
          </p:nvPr>
        </p:nvSpPr>
        <p:spPr/>
        <p:txBody>
          <a:bodyPr/>
          <a:lstStyle/>
          <a:p>
            <a:fld id="{A52F4D17-1AD6-42D9-B93A-EB002C62F438}" type="slidenum">
              <a:rPr lang="de-DE" smtClean="0"/>
              <a:pPr/>
              <a:t>11</a:t>
            </a:fld>
            <a:endParaRPr lang="de-DE" dirty="0"/>
          </a:p>
        </p:txBody>
      </p:sp>
      <p:sp>
        <p:nvSpPr>
          <p:cNvPr id="8" name="Textplatzhalter 7">
            <a:extLst>
              <a:ext uri="{FF2B5EF4-FFF2-40B4-BE49-F238E27FC236}">
                <a16:creationId xmlns:a16="http://schemas.microsoft.com/office/drawing/2014/main" id="{61A38596-49A7-47CA-6C9A-C13613F95207}"/>
              </a:ext>
            </a:extLst>
          </p:cNvPr>
          <p:cNvSpPr>
            <a:spLocks noGrp="1"/>
          </p:cNvSpPr>
          <p:nvPr>
            <p:ph type="body" sz="quarter" idx="15"/>
          </p:nvPr>
        </p:nvSpPr>
        <p:spPr/>
        <p:txBody>
          <a:bodyPr/>
          <a:lstStyle/>
          <a:p>
            <a:endParaRPr lang="en-US" dirty="0"/>
          </a:p>
        </p:txBody>
      </p:sp>
      <p:pic>
        <p:nvPicPr>
          <p:cNvPr id="12" name="Grafik 11">
            <a:extLst>
              <a:ext uri="{FF2B5EF4-FFF2-40B4-BE49-F238E27FC236}">
                <a16:creationId xmlns:a16="http://schemas.microsoft.com/office/drawing/2014/main" id="{CD2A7FB1-53EC-C5FF-5291-42A58768E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924" y="3496457"/>
            <a:ext cx="2917982" cy="2016203"/>
          </a:xfrm>
          <a:prstGeom prst="rect">
            <a:avLst/>
          </a:prstGeom>
        </p:spPr>
      </p:pic>
      <p:pic>
        <p:nvPicPr>
          <p:cNvPr id="11" name="Grafik 10">
            <a:extLst>
              <a:ext uri="{FF2B5EF4-FFF2-40B4-BE49-F238E27FC236}">
                <a16:creationId xmlns:a16="http://schemas.microsoft.com/office/drawing/2014/main" id="{E07A2984-9AD4-C210-8E69-5ECC2086FC9B}"/>
              </a:ext>
            </a:extLst>
          </p:cNvPr>
          <p:cNvPicPr>
            <a:picLocks noChangeAspect="1"/>
          </p:cNvPicPr>
          <p:nvPr/>
        </p:nvPicPr>
        <p:blipFill>
          <a:blip r:embed="rId4"/>
          <a:stretch>
            <a:fillRect/>
          </a:stretch>
        </p:blipFill>
        <p:spPr>
          <a:xfrm>
            <a:off x="6448925" y="763541"/>
            <a:ext cx="5232033" cy="2266558"/>
          </a:xfrm>
          <a:prstGeom prst="rect">
            <a:avLst/>
          </a:prstGeom>
        </p:spPr>
      </p:pic>
      <p:sp>
        <p:nvSpPr>
          <p:cNvPr id="13" name="Textfeld 12">
            <a:extLst>
              <a:ext uri="{FF2B5EF4-FFF2-40B4-BE49-F238E27FC236}">
                <a16:creationId xmlns:a16="http://schemas.microsoft.com/office/drawing/2014/main" id="{FC24F8C6-7D4A-79D8-5BF0-257DCDAF8F5A}"/>
              </a:ext>
            </a:extLst>
          </p:cNvPr>
          <p:cNvSpPr txBox="1"/>
          <p:nvPr/>
        </p:nvSpPr>
        <p:spPr>
          <a:xfrm>
            <a:off x="7764896" y="4573071"/>
            <a:ext cx="1079288" cy="277375"/>
          </a:xfrm>
          <a:prstGeom prst="rect">
            <a:avLst/>
          </a:prstGeom>
          <a:solidFill>
            <a:srgbClr val="BAD25E"/>
          </a:solidFill>
        </p:spPr>
        <p:txBody>
          <a:bodyPr wrap="square" tIns="36000" bIns="36000" rtlCol="0">
            <a:spAutoFit/>
          </a:bodyPr>
          <a:lstStyle/>
          <a:p>
            <a:pPr algn="ctr">
              <a:lnSpc>
                <a:spcPct val="95000"/>
              </a:lnSpc>
            </a:pPr>
            <a:r>
              <a:rPr lang="en-US" sz="1400" b="1" dirty="0">
                <a:solidFill>
                  <a:schemeClr val="bg1"/>
                </a:solidFill>
              </a:rPr>
              <a:t>Steep SS</a:t>
            </a:r>
          </a:p>
        </p:txBody>
      </p:sp>
      <p:sp>
        <p:nvSpPr>
          <p:cNvPr id="14" name="Ellipse 13">
            <a:extLst>
              <a:ext uri="{FF2B5EF4-FFF2-40B4-BE49-F238E27FC236}">
                <a16:creationId xmlns:a16="http://schemas.microsoft.com/office/drawing/2014/main" id="{2CA4A072-3F90-3972-4C48-5D4A16878254}"/>
              </a:ext>
            </a:extLst>
          </p:cNvPr>
          <p:cNvSpPr/>
          <p:nvPr/>
        </p:nvSpPr>
        <p:spPr>
          <a:xfrm>
            <a:off x="7199823" y="4032233"/>
            <a:ext cx="451251" cy="1352846"/>
          </a:xfrm>
          <a:prstGeom prst="ellipse">
            <a:avLst/>
          </a:prstGeom>
          <a:no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5" name="Grafik 14">
            <a:extLst>
              <a:ext uri="{FF2B5EF4-FFF2-40B4-BE49-F238E27FC236}">
                <a16:creationId xmlns:a16="http://schemas.microsoft.com/office/drawing/2014/main" id="{CC3EC449-8D1E-65F3-973A-15C3171BCD73}"/>
              </a:ext>
            </a:extLst>
          </p:cNvPr>
          <p:cNvPicPr>
            <a:picLocks noChangeAspect="1"/>
          </p:cNvPicPr>
          <p:nvPr/>
        </p:nvPicPr>
        <p:blipFill>
          <a:blip r:embed="rId5">
            <a:extLst>
              <a:ext uri="{28A0092B-C50C-407E-A947-70E740481C1C}">
                <a14:useLocalDpi xmlns:a14="http://schemas.microsoft.com/office/drawing/2010/main" val="0"/>
              </a:ext>
            </a:extLst>
          </a:blip>
          <a:srcRect l="-1" r="8778"/>
          <a:stretch/>
        </p:blipFill>
        <p:spPr>
          <a:xfrm>
            <a:off x="9076741" y="3501029"/>
            <a:ext cx="2661826" cy="2016203"/>
          </a:xfrm>
          <a:prstGeom prst="rect">
            <a:avLst/>
          </a:prstGeom>
        </p:spPr>
      </p:pic>
      <p:cxnSp>
        <p:nvCxnSpPr>
          <p:cNvPr id="16" name="Gerader Verbinder 15">
            <a:extLst>
              <a:ext uri="{FF2B5EF4-FFF2-40B4-BE49-F238E27FC236}">
                <a16:creationId xmlns:a16="http://schemas.microsoft.com/office/drawing/2014/main" id="{56B8A00A-532A-AD27-2772-6DA2961623F9}"/>
              </a:ext>
            </a:extLst>
          </p:cNvPr>
          <p:cNvCxnSpPr>
            <a:cxnSpLocks/>
          </p:cNvCxnSpPr>
          <p:nvPr/>
        </p:nvCxnSpPr>
        <p:spPr>
          <a:xfrm flipV="1">
            <a:off x="9902480" y="3670596"/>
            <a:ext cx="0" cy="1616651"/>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Pfeil: nach rechts 16">
            <a:extLst>
              <a:ext uri="{FF2B5EF4-FFF2-40B4-BE49-F238E27FC236}">
                <a16:creationId xmlns:a16="http://schemas.microsoft.com/office/drawing/2014/main" id="{D9E65332-227C-4A9A-81AC-D729F9796258}"/>
              </a:ext>
            </a:extLst>
          </p:cNvPr>
          <p:cNvSpPr/>
          <p:nvPr/>
        </p:nvSpPr>
        <p:spPr>
          <a:xfrm>
            <a:off x="9928517" y="4223280"/>
            <a:ext cx="180485" cy="19781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cxnSp>
        <p:nvCxnSpPr>
          <p:cNvPr id="18" name="Gerader Verbinder 17">
            <a:extLst>
              <a:ext uri="{FF2B5EF4-FFF2-40B4-BE49-F238E27FC236}">
                <a16:creationId xmlns:a16="http://schemas.microsoft.com/office/drawing/2014/main" id="{B8D13C5E-9201-9936-A647-145AA6648502}"/>
              </a:ext>
            </a:extLst>
          </p:cNvPr>
          <p:cNvCxnSpPr>
            <a:cxnSpLocks/>
          </p:cNvCxnSpPr>
          <p:nvPr/>
        </p:nvCxnSpPr>
        <p:spPr>
          <a:xfrm flipV="1">
            <a:off x="10135039" y="3670596"/>
            <a:ext cx="0" cy="162228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93853AE8-68F0-8CA0-8165-7D8954E99D67}"/>
              </a:ext>
            </a:extLst>
          </p:cNvPr>
          <p:cNvSpPr txBox="1"/>
          <p:nvPr/>
        </p:nvSpPr>
        <p:spPr>
          <a:xfrm>
            <a:off x="10195424" y="4160374"/>
            <a:ext cx="595187" cy="297004"/>
          </a:xfrm>
          <a:prstGeom prst="rect">
            <a:avLst/>
          </a:prstGeom>
          <a:solidFill>
            <a:srgbClr val="EC5E71"/>
          </a:solidFill>
        </p:spPr>
        <p:txBody>
          <a:bodyPr wrap="square" rtlCol="0">
            <a:spAutoFit/>
          </a:bodyPr>
          <a:lstStyle/>
          <a:p>
            <a:pPr algn="ctr">
              <a:lnSpc>
                <a:spcPct val="95000"/>
              </a:lnSpc>
            </a:pPr>
            <a:r>
              <a:rPr lang="en-US" sz="1400" b="1" i="1" dirty="0">
                <a:solidFill>
                  <a:schemeClr val="bg1"/>
                </a:solidFill>
              </a:rPr>
              <a:t>V</a:t>
            </a:r>
            <a:r>
              <a:rPr lang="en-US" sz="1400" b="1" i="1" baseline="-25000" dirty="0">
                <a:solidFill>
                  <a:schemeClr val="bg1"/>
                </a:solidFill>
              </a:rPr>
              <a:t>TH</a:t>
            </a:r>
            <a:r>
              <a:rPr lang="en-US" sz="1400" b="1" dirty="0">
                <a:solidFill>
                  <a:schemeClr val="bg1"/>
                </a:solidFill>
              </a:rPr>
              <a:t>↑</a:t>
            </a:r>
          </a:p>
        </p:txBody>
      </p:sp>
      <p:graphicFrame>
        <p:nvGraphicFramePr>
          <p:cNvPr id="9" name="Objekt 8">
            <a:extLst>
              <a:ext uri="{FF2B5EF4-FFF2-40B4-BE49-F238E27FC236}">
                <a16:creationId xmlns:a16="http://schemas.microsoft.com/office/drawing/2014/main" id="{A02928F9-BF6F-6B03-FBE4-BDE623DDD39C}"/>
              </a:ext>
            </a:extLst>
          </p:cNvPr>
          <p:cNvGraphicFramePr>
            <a:graphicFrameLocks noChangeAspect="1"/>
          </p:cNvGraphicFramePr>
          <p:nvPr>
            <p:extLst>
              <p:ext uri="{D42A27DB-BD31-4B8C-83A1-F6EECF244321}">
                <p14:modId xmlns:p14="http://schemas.microsoft.com/office/powerpoint/2010/main" val="246034363"/>
              </p:ext>
            </p:extLst>
          </p:nvPr>
        </p:nvGraphicFramePr>
        <p:xfrm>
          <a:off x="10344279" y="1158250"/>
          <a:ext cx="1395351" cy="1384813"/>
        </p:xfrm>
        <a:graphic>
          <a:graphicData uri="http://schemas.openxmlformats.org/presentationml/2006/ole">
            <mc:AlternateContent xmlns:mc="http://schemas.openxmlformats.org/markup-compatibility/2006">
              <mc:Choice xmlns:v="urn:schemas-microsoft-com:vml" Requires="v">
                <p:oleObj spid="_x0000_s2052" name="Visio" r:id="rId6" imgW="2619359" imgH="2581260" progId="Visio.Drawing.11">
                  <p:embed/>
                </p:oleObj>
              </mc:Choice>
              <mc:Fallback>
                <p:oleObj name="Visio" r:id="rId6" imgW="2619359" imgH="2581260" progId="Visio.Drawing.11">
                  <p:embed/>
                  <p:pic>
                    <p:nvPicPr>
                      <p:cNvPr id="4" name="Objekt 3"/>
                      <p:cNvPicPr/>
                      <p:nvPr/>
                    </p:nvPicPr>
                    <p:blipFill>
                      <a:blip r:embed="rId7"/>
                      <a:stretch>
                        <a:fillRect/>
                      </a:stretch>
                    </p:blipFill>
                    <p:spPr>
                      <a:xfrm>
                        <a:off x="10344279" y="1158250"/>
                        <a:ext cx="1395351" cy="1384813"/>
                      </a:xfrm>
                      <a:prstGeom prst="rect">
                        <a:avLst/>
                      </a:prstGeom>
                    </p:spPr>
                  </p:pic>
                </p:oleObj>
              </mc:Fallback>
            </mc:AlternateContent>
          </a:graphicData>
        </a:graphic>
      </p:graphicFrame>
      <p:sp>
        <p:nvSpPr>
          <p:cNvPr id="25" name="Rechteck 24">
            <a:extLst>
              <a:ext uri="{FF2B5EF4-FFF2-40B4-BE49-F238E27FC236}">
                <a16:creationId xmlns:a16="http://schemas.microsoft.com/office/drawing/2014/main" id="{F0EABA7F-ACC0-7A2A-5BAF-23B527983330}"/>
              </a:ext>
            </a:extLst>
          </p:cNvPr>
          <p:cNvSpPr/>
          <p:nvPr/>
        </p:nvSpPr>
        <p:spPr>
          <a:xfrm>
            <a:off x="6383338" y="333375"/>
            <a:ext cx="5439056" cy="5435600"/>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6" name="Date Placeholder 5"/>
          <p:cNvSpPr>
            <a:spLocks noGrp="1"/>
          </p:cNvSpPr>
          <p:nvPr>
            <p:ph type="dt" sz="half" idx="2"/>
          </p:nvPr>
        </p:nvSpPr>
        <p:spPr>
          <a:xfrm>
            <a:off x="3776105" y="6381328"/>
            <a:ext cx="1600508" cy="221109"/>
          </a:xfrm>
        </p:spPr>
        <p:txBody>
          <a:bodyPr/>
          <a:lstStyle/>
          <a:p>
            <a:fld id="{59795D18-91D5-42BB-8D28-F3536EEA9A5F}" type="datetime1">
              <a:rPr lang="de-DE" smtClean="0"/>
              <a:t>21.05.2026</a:t>
            </a:fld>
            <a:endParaRPr lang="de-DE" dirty="0"/>
          </a:p>
        </p:txBody>
      </p:sp>
    </p:spTree>
    <p:extLst>
      <p:ext uri="{BB962C8B-B14F-4D97-AF65-F5344CB8AC3E}">
        <p14:creationId xmlns:p14="http://schemas.microsoft.com/office/powerpoint/2010/main" val="287666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9DCD3-3345-A400-17A2-D58FEB18A48A}"/>
            </a:ext>
          </a:extLst>
        </p:cNvPr>
        <p:cNvGrpSpPr/>
        <p:nvPr/>
      </p:nvGrpSpPr>
      <p:grpSpPr>
        <a:xfrm>
          <a:off x="0" y="0"/>
          <a:ext cx="0" cy="0"/>
          <a:chOff x="0" y="0"/>
          <a:chExt cx="0" cy="0"/>
        </a:xfrm>
      </p:grpSpPr>
      <p:pic>
        <p:nvPicPr>
          <p:cNvPr id="16" name="Inhaltsplatzhalter 6">
            <a:extLst>
              <a:ext uri="{FF2B5EF4-FFF2-40B4-BE49-F238E27FC236}">
                <a16:creationId xmlns:a16="http://schemas.microsoft.com/office/drawing/2014/main" id="{A0CC1C65-FD47-6DC5-6BD1-27EAF395CF6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151205" y="3327696"/>
            <a:ext cx="4061027" cy="2405560"/>
          </a:xfrm>
        </p:spPr>
      </p:pic>
      <p:pic>
        <p:nvPicPr>
          <p:cNvPr id="17" name="Grafik 16" descr="Ein Bild, das Menschliches Gesicht, Person, Kinn, Vorderkopf enthält.&#10;&#10;KI-generierte Inhalte können fehlerhaft sein.">
            <a:extLst>
              <a:ext uri="{FF2B5EF4-FFF2-40B4-BE49-F238E27FC236}">
                <a16:creationId xmlns:a16="http://schemas.microsoft.com/office/drawing/2014/main" id="{F243F684-2A3F-255C-06D0-2B549ADD63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2525" y="333282"/>
            <a:ext cx="828000" cy="828000"/>
          </a:xfrm>
          <a:prstGeom prst="ellipse">
            <a:avLst/>
          </a:prstGeom>
        </p:spPr>
      </p:pic>
      <p:sp>
        <p:nvSpPr>
          <p:cNvPr id="4" name="Foliennummernplatzhalter 3">
            <a:extLst>
              <a:ext uri="{FF2B5EF4-FFF2-40B4-BE49-F238E27FC236}">
                <a16:creationId xmlns:a16="http://schemas.microsoft.com/office/drawing/2014/main" id="{F739867C-231C-7CF2-FBE0-DC7D94BD4B7B}"/>
              </a:ext>
            </a:extLst>
          </p:cNvPr>
          <p:cNvSpPr>
            <a:spLocks noGrp="1"/>
          </p:cNvSpPr>
          <p:nvPr>
            <p:ph type="sldNum" sz="quarter" idx="14"/>
          </p:nvPr>
        </p:nvSpPr>
        <p:spPr/>
        <p:txBody>
          <a:bodyPr/>
          <a:lstStyle/>
          <a:p>
            <a:fld id="{A52F4D17-1AD6-42D9-B93A-EB002C62F438}" type="slidenum">
              <a:rPr lang="de-DE" smtClean="0"/>
              <a:pPr/>
              <a:t>12</a:t>
            </a:fld>
            <a:endParaRPr lang="de-DE" dirty="0"/>
          </a:p>
        </p:txBody>
      </p:sp>
      <p:sp>
        <p:nvSpPr>
          <p:cNvPr id="5" name="Textplatzhalter 4">
            <a:extLst>
              <a:ext uri="{FF2B5EF4-FFF2-40B4-BE49-F238E27FC236}">
                <a16:creationId xmlns:a16="http://schemas.microsoft.com/office/drawing/2014/main" id="{7AF195B6-FECD-9F85-5237-55A0A420795B}"/>
              </a:ext>
            </a:extLst>
          </p:cNvPr>
          <p:cNvSpPr>
            <a:spLocks noGrp="1"/>
          </p:cNvSpPr>
          <p:nvPr>
            <p:ph type="body" sz="quarter" idx="15"/>
          </p:nvPr>
        </p:nvSpPr>
        <p:spPr/>
        <p:txBody>
          <a:bodyPr/>
          <a:lstStyle/>
          <a:p>
            <a:r>
              <a:rPr lang="en-US" dirty="0"/>
              <a:t>Voltage Reference and Regulator Circuit in 22nm FD-SOI</a:t>
            </a:r>
          </a:p>
        </p:txBody>
      </p:sp>
      <p:pic>
        <p:nvPicPr>
          <p:cNvPr id="10" name="Grafik 9">
            <a:extLst>
              <a:ext uri="{FF2B5EF4-FFF2-40B4-BE49-F238E27FC236}">
                <a16:creationId xmlns:a16="http://schemas.microsoft.com/office/drawing/2014/main" id="{78DE2A2E-2CB2-E553-8F54-1F2F562ECA8F}"/>
              </a:ext>
            </a:extLst>
          </p:cNvPr>
          <p:cNvPicPr>
            <a:picLocks noChangeAspect="1"/>
          </p:cNvPicPr>
          <p:nvPr/>
        </p:nvPicPr>
        <p:blipFill>
          <a:blip r:embed="rId4"/>
          <a:stretch>
            <a:fillRect/>
          </a:stretch>
        </p:blipFill>
        <p:spPr>
          <a:xfrm>
            <a:off x="576092" y="2060848"/>
            <a:ext cx="4824040" cy="3227496"/>
          </a:xfrm>
          <a:prstGeom prst="rect">
            <a:avLst/>
          </a:prstGeom>
          <a:ln w="25400">
            <a:noFill/>
          </a:ln>
        </p:spPr>
      </p:pic>
      <p:pic>
        <p:nvPicPr>
          <p:cNvPr id="11" name="Grafik 10">
            <a:extLst>
              <a:ext uri="{FF2B5EF4-FFF2-40B4-BE49-F238E27FC236}">
                <a16:creationId xmlns:a16="http://schemas.microsoft.com/office/drawing/2014/main" id="{DC72A31A-DDE8-AC30-C5B3-AFDEC467992A}"/>
              </a:ext>
            </a:extLst>
          </p:cNvPr>
          <p:cNvPicPr>
            <a:picLocks noChangeAspect="1"/>
          </p:cNvPicPr>
          <p:nvPr/>
        </p:nvPicPr>
        <p:blipFill>
          <a:blip r:embed="rId5"/>
          <a:stretch>
            <a:fillRect/>
          </a:stretch>
        </p:blipFill>
        <p:spPr>
          <a:xfrm>
            <a:off x="7104112" y="1250941"/>
            <a:ext cx="3946958" cy="2178059"/>
          </a:xfrm>
          <a:prstGeom prst="rect">
            <a:avLst/>
          </a:prstGeom>
          <a:ln w="25400">
            <a:noFill/>
          </a:ln>
        </p:spPr>
      </p:pic>
      <p:sp>
        <p:nvSpPr>
          <p:cNvPr id="2" name="Titel 3">
            <a:extLst>
              <a:ext uri="{FF2B5EF4-FFF2-40B4-BE49-F238E27FC236}">
                <a16:creationId xmlns:a16="http://schemas.microsoft.com/office/drawing/2014/main" id="{1A725509-EEF1-6AFD-B63D-97ECC053639D}"/>
              </a:ext>
            </a:extLst>
          </p:cNvPr>
          <p:cNvSpPr>
            <a:spLocks noGrp="1"/>
          </p:cNvSpPr>
          <p:nvPr>
            <p:ph type="title"/>
          </p:nvPr>
        </p:nvSpPr>
        <p:spPr>
          <a:xfrm>
            <a:off x="371474" y="324000"/>
            <a:ext cx="11437575" cy="614786"/>
          </a:xfrm>
        </p:spPr>
        <p:txBody>
          <a:bodyPr/>
          <a:lstStyle/>
          <a:p>
            <a:r>
              <a:rPr lang="en-US" dirty="0"/>
              <a:t>Voltage references</a:t>
            </a:r>
          </a:p>
        </p:txBody>
      </p:sp>
      <p:sp>
        <p:nvSpPr>
          <p:cNvPr id="18" name="Rechteck 17">
            <a:extLst>
              <a:ext uri="{FF2B5EF4-FFF2-40B4-BE49-F238E27FC236}">
                <a16:creationId xmlns:a16="http://schemas.microsoft.com/office/drawing/2014/main" id="{F0EABA7F-ACC0-7A2A-5BAF-23B527983330}"/>
              </a:ext>
            </a:extLst>
          </p:cNvPr>
          <p:cNvSpPr/>
          <p:nvPr/>
        </p:nvSpPr>
        <p:spPr>
          <a:xfrm flipV="1">
            <a:off x="375141" y="1275000"/>
            <a:ext cx="11445383" cy="4493971"/>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19" name="Date Placeholder 5"/>
          <p:cNvSpPr>
            <a:spLocks noGrp="1"/>
          </p:cNvSpPr>
          <p:nvPr>
            <p:ph type="dt" sz="half" idx="2"/>
          </p:nvPr>
        </p:nvSpPr>
        <p:spPr>
          <a:xfrm>
            <a:off x="3776105" y="6381328"/>
            <a:ext cx="1600508" cy="221109"/>
          </a:xfrm>
        </p:spPr>
        <p:txBody>
          <a:bodyPr/>
          <a:lstStyle/>
          <a:p>
            <a:fld id="{EBEBCC3C-BCB2-4F3A-9A8D-9EDB63062BDD}" type="datetime1">
              <a:rPr lang="de-DE" smtClean="0"/>
              <a:t>21.05.2026</a:t>
            </a:fld>
            <a:endParaRPr lang="de-DE" dirty="0"/>
          </a:p>
        </p:txBody>
      </p:sp>
      <p:sp>
        <p:nvSpPr>
          <p:cNvPr id="20" name="Rechteck 19">
            <a:extLst>
              <a:ext uri="{FF2B5EF4-FFF2-40B4-BE49-F238E27FC236}">
                <a16:creationId xmlns:a16="http://schemas.microsoft.com/office/drawing/2014/main" id="{EF9CAF82-FBBD-D2D9-B9DC-26089DF4DB1E}"/>
              </a:ext>
            </a:extLst>
          </p:cNvPr>
          <p:cNvSpPr/>
          <p:nvPr/>
        </p:nvSpPr>
        <p:spPr>
          <a:xfrm>
            <a:off x="371474" y="6021388"/>
            <a:ext cx="6166816" cy="246221"/>
          </a:xfrm>
          <a:prstGeom prst="rect">
            <a:avLst/>
          </a:prstGeom>
        </p:spPr>
        <p:txBody>
          <a:bodyPr wrap="square" lIns="0" tIns="0" rIns="0" bIns="0">
            <a:spAutoFit/>
          </a:bodyPr>
          <a:lstStyle/>
          <a:p>
            <a:pPr defTabSz="179388"/>
            <a:r>
              <a:rPr lang="de-DE" sz="800" dirty="0">
                <a:solidFill>
                  <a:schemeClr val="tx1">
                    <a:lumMod val="50000"/>
                    <a:lumOff val="50000"/>
                  </a:schemeClr>
                </a:solidFill>
              </a:rPr>
              <a:t>[2] 	A. R. Cabrera-Galicia, et.al, "</a:t>
            </a:r>
            <a:r>
              <a:rPr lang="de-DE" sz="800" dirty="0" err="1">
                <a:solidFill>
                  <a:schemeClr val="tx1">
                    <a:lumMod val="50000"/>
                    <a:lumOff val="50000"/>
                  </a:schemeClr>
                </a:solidFill>
              </a:rPr>
              <a:t>Voltage</a:t>
            </a:r>
            <a:r>
              <a:rPr lang="de-DE" sz="800" dirty="0">
                <a:solidFill>
                  <a:schemeClr val="tx1">
                    <a:lumMod val="50000"/>
                    <a:lumOff val="50000"/>
                  </a:schemeClr>
                </a:solidFill>
              </a:rPr>
              <a:t> Reference and </a:t>
            </a:r>
            <a:r>
              <a:rPr lang="de-DE" sz="800" dirty="0" err="1">
                <a:solidFill>
                  <a:schemeClr val="tx1">
                    <a:lumMod val="50000"/>
                    <a:lumOff val="50000"/>
                  </a:schemeClr>
                </a:solidFill>
              </a:rPr>
              <a:t>Voltage</a:t>
            </a:r>
            <a:r>
              <a:rPr lang="de-DE" sz="800" dirty="0">
                <a:solidFill>
                  <a:schemeClr val="tx1">
                    <a:lumMod val="50000"/>
                    <a:lumOff val="50000"/>
                  </a:schemeClr>
                </a:solidFill>
              </a:rPr>
              <a:t> Regulator </a:t>
            </a:r>
            <a:r>
              <a:rPr lang="de-DE" sz="800" dirty="0" err="1">
                <a:solidFill>
                  <a:schemeClr val="tx1">
                    <a:lumMod val="50000"/>
                    <a:lumOff val="50000"/>
                  </a:schemeClr>
                </a:solidFill>
              </a:rPr>
              <a:t>for</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a:t>
            </a:r>
            <a:r>
              <a:rPr lang="de-DE" sz="800" dirty="0" err="1">
                <a:solidFill>
                  <a:schemeClr val="tx1">
                    <a:lumMod val="50000"/>
                    <a:lumOff val="50000"/>
                  </a:schemeClr>
                </a:solidFill>
              </a:rPr>
              <a:t>Cryogenic</a:t>
            </a:r>
            <a:r>
              <a:rPr lang="de-DE" sz="800" dirty="0">
                <a:solidFill>
                  <a:schemeClr val="tx1">
                    <a:lumMod val="50000"/>
                    <a:lumOff val="50000"/>
                  </a:schemeClr>
                </a:solidFill>
              </a:rPr>
              <a:t> Performance Evaluation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22nm 	FDSOI Technology," in IEEE Open Journal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Circuits</a:t>
            </a:r>
            <a:r>
              <a:rPr lang="de-DE" sz="800" dirty="0">
                <a:solidFill>
                  <a:schemeClr val="tx1">
                    <a:lumMod val="50000"/>
                    <a:lumOff val="50000"/>
                  </a:schemeClr>
                </a:solidFill>
              </a:rPr>
              <a:t> and Systems, vol. 5, pp. 377-386, 2024, </a:t>
            </a:r>
            <a:r>
              <a:rPr lang="de-DE" sz="800" dirty="0" err="1">
                <a:solidFill>
                  <a:schemeClr val="tx1">
                    <a:lumMod val="50000"/>
                    <a:lumOff val="50000"/>
                  </a:schemeClr>
                </a:solidFill>
              </a:rPr>
              <a:t>doi</a:t>
            </a:r>
            <a:r>
              <a:rPr lang="de-DE" sz="800" dirty="0">
                <a:solidFill>
                  <a:schemeClr val="tx1">
                    <a:lumMod val="50000"/>
                    <a:lumOff val="50000"/>
                  </a:schemeClr>
                </a:solidFill>
              </a:rPr>
              <a:t>: 10.1109/OJCAS.2024.3466395</a:t>
            </a:r>
          </a:p>
        </p:txBody>
      </p:sp>
    </p:spTree>
    <p:extLst>
      <p:ext uri="{BB962C8B-B14F-4D97-AF65-F5344CB8AC3E}">
        <p14:creationId xmlns:p14="http://schemas.microsoft.com/office/powerpoint/2010/main" val="206781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0EABA7F-ACC0-7A2A-5BAF-23B527983330}"/>
              </a:ext>
            </a:extLst>
          </p:cNvPr>
          <p:cNvSpPr/>
          <p:nvPr/>
        </p:nvSpPr>
        <p:spPr>
          <a:xfrm flipV="1">
            <a:off x="375141" y="1125416"/>
            <a:ext cx="11445383" cy="4643557"/>
          </a:xfrm>
          <a:custGeom>
            <a:avLst/>
            <a:gdLst>
              <a:gd name="connsiteX0" fmla="*/ 0 w 11445383"/>
              <a:gd name="connsiteY0" fmla="*/ 0 h 2807492"/>
              <a:gd name="connsiteX1" fmla="*/ 11445383 w 11445383"/>
              <a:gd name="connsiteY1" fmla="*/ 0 h 2807492"/>
              <a:gd name="connsiteX2" fmla="*/ 11445383 w 11445383"/>
              <a:gd name="connsiteY2" fmla="*/ 2807492 h 2807492"/>
              <a:gd name="connsiteX3" fmla="*/ 0 w 11445383"/>
              <a:gd name="connsiteY3" fmla="*/ 2807492 h 2807492"/>
              <a:gd name="connsiteX4" fmla="*/ 0 w 11445383"/>
              <a:gd name="connsiteY4" fmla="*/ 0 h 2807492"/>
              <a:gd name="connsiteX0" fmla="*/ 0 w 11445383"/>
              <a:gd name="connsiteY0" fmla="*/ 0 h 2814759"/>
              <a:gd name="connsiteX1" fmla="*/ 11445383 w 11445383"/>
              <a:gd name="connsiteY1" fmla="*/ 0 h 2814759"/>
              <a:gd name="connsiteX2" fmla="*/ 11445383 w 11445383"/>
              <a:gd name="connsiteY2" fmla="*/ 2807492 h 2814759"/>
              <a:gd name="connsiteX3" fmla="*/ 6630570 w 11445383"/>
              <a:gd name="connsiteY3" fmla="*/ 2814759 h 2814759"/>
              <a:gd name="connsiteX4" fmla="*/ 0 w 11445383"/>
              <a:gd name="connsiteY4" fmla="*/ 2807492 h 2814759"/>
              <a:gd name="connsiteX5" fmla="*/ 0 w 11445383"/>
              <a:gd name="connsiteY5" fmla="*/ 0 h 2814759"/>
              <a:gd name="connsiteX0" fmla="*/ 0 w 11445383"/>
              <a:gd name="connsiteY0" fmla="*/ 0 h 2814759"/>
              <a:gd name="connsiteX1" fmla="*/ 11445383 w 11445383"/>
              <a:gd name="connsiteY1" fmla="*/ 0 h 2814759"/>
              <a:gd name="connsiteX2" fmla="*/ 11445383 w 11445383"/>
              <a:gd name="connsiteY2" fmla="*/ 2807492 h 2814759"/>
              <a:gd name="connsiteX3" fmla="*/ 7010397 w 11445383"/>
              <a:gd name="connsiteY3" fmla="*/ 2807724 h 2814759"/>
              <a:gd name="connsiteX4" fmla="*/ 6630570 w 11445383"/>
              <a:gd name="connsiteY4" fmla="*/ 2814759 h 2814759"/>
              <a:gd name="connsiteX5" fmla="*/ 0 w 11445383"/>
              <a:gd name="connsiteY5" fmla="*/ 2807492 h 2814759"/>
              <a:gd name="connsiteX6" fmla="*/ 0 w 11445383"/>
              <a:gd name="connsiteY6" fmla="*/ 0 h 2814759"/>
              <a:gd name="connsiteX0" fmla="*/ 0 w 11445383"/>
              <a:gd name="connsiteY0" fmla="*/ 0 h 2814759"/>
              <a:gd name="connsiteX1" fmla="*/ 11445383 w 11445383"/>
              <a:gd name="connsiteY1" fmla="*/ 0 h 2814759"/>
              <a:gd name="connsiteX2" fmla="*/ 11445383 w 11445383"/>
              <a:gd name="connsiteY2" fmla="*/ 2807492 h 2814759"/>
              <a:gd name="connsiteX3" fmla="*/ 7151074 w 11445383"/>
              <a:gd name="connsiteY3" fmla="*/ 2807724 h 2814759"/>
              <a:gd name="connsiteX4" fmla="*/ 7010397 w 11445383"/>
              <a:gd name="connsiteY4" fmla="*/ 2807724 h 2814759"/>
              <a:gd name="connsiteX5" fmla="*/ 6630570 w 11445383"/>
              <a:gd name="connsiteY5" fmla="*/ 2814759 h 2814759"/>
              <a:gd name="connsiteX6" fmla="*/ 0 w 11445383"/>
              <a:gd name="connsiteY6" fmla="*/ 2807492 h 2814759"/>
              <a:gd name="connsiteX7" fmla="*/ 0 w 11445383"/>
              <a:gd name="connsiteY7" fmla="*/ 0 h 2814759"/>
              <a:gd name="connsiteX0" fmla="*/ 0 w 11445383"/>
              <a:gd name="connsiteY0" fmla="*/ 0 h 4650591"/>
              <a:gd name="connsiteX1" fmla="*/ 11445383 w 11445383"/>
              <a:gd name="connsiteY1" fmla="*/ 0 h 4650591"/>
              <a:gd name="connsiteX2" fmla="*/ 11445383 w 11445383"/>
              <a:gd name="connsiteY2" fmla="*/ 2807492 h 4650591"/>
              <a:gd name="connsiteX3" fmla="*/ 6989296 w 11445383"/>
              <a:gd name="connsiteY3" fmla="*/ 4650591 h 4650591"/>
              <a:gd name="connsiteX4" fmla="*/ 7010397 w 11445383"/>
              <a:gd name="connsiteY4" fmla="*/ 2807724 h 4650591"/>
              <a:gd name="connsiteX5" fmla="*/ 6630570 w 11445383"/>
              <a:gd name="connsiteY5" fmla="*/ 2814759 h 4650591"/>
              <a:gd name="connsiteX6" fmla="*/ 0 w 11445383"/>
              <a:gd name="connsiteY6" fmla="*/ 2807492 h 4650591"/>
              <a:gd name="connsiteX7" fmla="*/ 0 w 11445383"/>
              <a:gd name="connsiteY7" fmla="*/ 0 h 4650591"/>
              <a:gd name="connsiteX0" fmla="*/ 0 w 11445383"/>
              <a:gd name="connsiteY0" fmla="*/ 0 h 4650591"/>
              <a:gd name="connsiteX1" fmla="*/ 11445383 w 11445383"/>
              <a:gd name="connsiteY1" fmla="*/ 0 h 4650591"/>
              <a:gd name="connsiteX2" fmla="*/ 11445383 w 11445383"/>
              <a:gd name="connsiteY2" fmla="*/ 4636292 h 4650591"/>
              <a:gd name="connsiteX3" fmla="*/ 6989296 w 11445383"/>
              <a:gd name="connsiteY3" fmla="*/ 4650591 h 4650591"/>
              <a:gd name="connsiteX4" fmla="*/ 7010397 w 11445383"/>
              <a:gd name="connsiteY4" fmla="*/ 2807724 h 4650591"/>
              <a:gd name="connsiteX5" fmla="*/ 6630570 w 11445383"/>
              <a:gd name="connsiteY5" fmla="*/ 2814759 h 4650591"/>
              <a:gd name="connsiteX6" fmla="*/ 0 w 11445383"/>
              <a:gd name="connsiteY6" fmla="*/ 2807492 h 4650591"/>
              <a:gd name="connsiteX7" fmla="*/ 0 w 11445383"/>
              <a:gd name="connsiteY7" fmla="*/ 0 h 4650591"/>
              <a:gd name="connsiteX0" fmla="*/ 0 w 11445383"/>
              <a:gd name="connsiteY0" fmla="*/ 0 h 4643557"/>
              <a:gd name="connsiteX1" fmla="*/ 11445383 w 11445383"/>
              <a:gd name="connsiteY1" fmla="*/ 0 h 4643557"/>
              <a:gd name="connsiteX2" fmla="*/ 11445383 w 11445383"/>
              <a:gd name="connsiteY2" fmla="*/ 4636292 h 4643557"/>
              <a:gd name="connsiteX3" fmla="*/ 7010397 w 11445383"/>
              <a:gd name="connsiteY3" fmla="*/ 4643557 h 4643557"/>
              <a:gd name="connsiteX4" fmla="*/ 7010397 w 11445383"/>
              <a:gd name="connsiteY4" fmla="*/ 2807724 h 4643557"/>
              <a:gd name="connsiteX5" fmla="*/ 6630570 w 11445383"/>
              <a:gd name="connsiteY5" fmla="*/ 2814759 h 4643557"/>
              <a:gd name="connsiteX6" fmla="*/ 0 w 11445383"/>
              <a:gd name="connsiteY6" fmla="*/ 2807492 h 4643557"/>
              <a:gd name="connsiteX7" fmla="*/ 0 w 11445383"/>
              <a:gd name="connsiteY7" fmla="*/ 0 h 46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45383" h="4643557">
                <a:moveTo>
                  <a:pt x="0" y="0"/>
                </a:moveTo>
                <a:lnTo>
                  <a:pt x="11445383" y="0"/>
                </a:lnTo>
                <a:lnTo>
                  <a:pt x="11445383" y="4636292"/>
                </a:lnTo>
                <a:lnTo>
                  <a:pt x="7010397" y="4643557"/>
                </a:lnTo>
                <a:lnTo>
                  <a:pt x="7010397" y="2807724"/>
                </a:lnTo>
                <a:lnTo>
                  <a:pt x="6630570" y="2814759"/>
                </a:lnTo>
                <a:lnTo>
                  <a:pt x="0" y="2807492"/>
                </a:lnTo>
                <a:lnTo>
                  <a:pt x="0" y="0"/>
                </a:lnTo>
                <a:close/>
              </a:path>
            </a:pathLst>
          </a:cu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 name="Titel 1">
            <a:extLst>
              <a:ext uri="{FF2B5EF4-FFF2-40B4-BE49-F238E27FC236}">
                <a16:creationId xmlns:a16="http://schemas.microsoft.com/office/drawing/2014/main" id="{35B3A83C-02C1-15EB-3D61-7D457E72B7B2}"/>
              </a:ext>
            </a:extLst>
          </p:cNvPr>
          <p:cNvSpPr>
            <a:spLocks noGrp="1"/>
          </p:cNvSpPr>
          <p:nvPr>
            <p:ph type="title"/>
          </p:nvPr>
        </p:nvSpPr>
        <p:spPr/>
        <p:txBody>
          <a:bodyPr/>
          <a:lstStyle/>
          <a:p>
            <a:r>
              <a:rPr lang="en-US" dirty="0"/>
              <a:t>NOISE</a:t>
            </a:r>
          </a:p>
        </p:txBody>
      </p:sp>
      <p:sp>
        <p:nvSpPr>
          <p:cNvPr id="3" name="Foliennummernplatzhalter 2">
            <a:extLst>
              <a:ext uri="{FF2B5EF4-FFF2-40B4-BE49-F238E27FC236}">
                <a16:creationId xmlns:a16="http://schemas.microsoft.com/office/drawing/2014/main" id="{C3906124-B30F-8D7F-E7E6-1F3967E3591E}"/>
              </a:ext>
            </a:extLst>
          </p:cNvPr>
          <p:cNvSpPr>
            <a:spLocks noGrp="1"/>
          </p:cNvSpPr>
          <p:nvPr>
            <p:ph type="sldNum" sz="quarter" idx="11"/>
          </p:nvPr>
        </p:nvSpPr>
        <p:spPr/>
        <p:txBody>
          <a:bodyPr/>
          <a:lstStyle/>
          <a:p>
            <a:fld id="{A52F4D17-1AD6-42D9-B93A-EB002C62F438}" type="slidenum">
              <a:rPr lang="de-DE" smtClean="0"/>
              <a:pPr/>
              <a:t>13</a:t>
            </a:fld>
            <a:endParaRPr lang="de-DE" dirty="0"/>
          </a:p>
        </p:txBody>
      </p:sp>
      <p:sp>
        <p:nvSpPr>
          <p:cNvPr id="4" name="Textplatzhalter 3">
            <a:extLst>
              <a:ext uri="{FF2B5EF4-FFF2-40B4-BE49-F238E27FC236}">
                <a16:creationId xmlns:a16="http://schemas.microsoft.com/office/drawing/2014/main" id="{1F08B0C7-59CA-F9B0-E695-2FC1FCF6D56E}"/>
              </a:ext>
            </a:extLst>
          </p:cNvPr>
          <p:cNvSpPr>
            <a:spLocks noGrp="1"/>
          </p:cNvSpPr>
          <p:nvPr>
            <p:ph type="body" sz="quarter" idx="15"/>
          </p:nvPr>
        </p:nvSpPr>
        <p:spPr/>
        <p:txBody>
          <a:bodyPr/>
          <a:lstStyle/>
          <a:p>
            <a:r>
              <a:rPr lang="en-US" dirty="0"/>
              <a:t>Cryostat and Voltage Reference &amp; Regulator</a:t>
            </a:r>
          </a:p>
        </p:txBody>
      </p:sp>
      <p:pic>
        <p:nvPicPr>
          <p:cNvPr id="17" name="Inhaltsplatzhalter 9">
            <a:extLst>
              <a:ext uri="{FF2B5EF4-FFF2-40B4-BE49-F238E27FC236}">
                <a16:creationId xmlns:a16="http://schemas.microsoft.com/office/drawing/2014/main" id="{ED701909-D176-7E60-92AE-117F89824E3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046"/>
          <a:stretch/>
        </p:blipFill>
        <p:spPr>
          <a:xfrm>
            <a:off x="7680195" y="1248763"/>
            <a:ext cx="4065037" cy="2244703"/>
          </a:xfrm>
          <a:prstGeom prst="rect">
            <a:avLst/>
          </a:prstGeom>
        </p:spPr>
      </p:pic>
      <p:cxnSp>
        <p:nvCxnSpPr>
          <p:cNvPr id="18" name="Gerade Verbindung mit Pfeil 17">
            <a:extLst>
              <a:ext uri="{FF2B5EF4-FFF2-40B4-BE49-F238E27FC236}">
                <a16:creationId xmlns:a16="http://schemas.microsoft.com/office/drawing/2014/main" id="{C111D6E5-C9AE-236F-F290-B6373DF3E328}"/>
              </a:ext>
            </a:extLst>
          </p:cNvPr>
          <p:cNvCxnSpPr>
            <a:cxnSpLocks/>
          </p:cNvCxnSpPr>
          <p:nvPr/>
        </p:nvCxnSpPr>
        <p:spPr>
          <a:xfrm>
            <a:off x="8976339" y="1023078"/>
            <a:ext cx="1" cy="1073323"/>
          </a:xfrm>
          <a:prstGeom prst="straightConnector1">
            <a:avLst/>
          </a:prstGeom>
          <a:ln w="25400">
            <a:solidFill>
              <a:srgbClr val="97B9E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E63E6A2D-8BAA-8706-0221-7A809E581CE8}"/>
              </a:ext>
            </a:extLst>
          </p:cNvPr>
          <p:cNvCxnSpPr>
            <a:cxnSpLocks/>
            <a:stCxn id="20" idx="3"/>
          </p:cNvCxnSpPr>
          <p:nvPr/>
        </p:nvCxnSpPr>
        <p:spPr>
          <a:xfrm>
            <a:off x="7681428" y="1618021"/>
            <a:ext cx="719195" cy="15377"/>
          </a:xfrm>
          <a:prstGeom prst="straightConnector1">
            <a:avLst/>
          </a:prstGeom>
          <a:ln w="25400">
            <a:solidFill>
              <a:srgbClr val="97B9E2"/>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67E84FB8-A9F8-4A09-E831-41674108CFD8}"/>
              </a:ext>
            </a:extLst>
          </p:cNvPr>
          <p:cNvSpPr/>
          <p:nvPr/>
        </p:nvSpPr>
        <p:spPr>
          <a:xfrm>
            <a:off x="5856937" y="1308705"/>
            <a:ext cx="1824491" cy="618631"/>
          </a:xfrm>
          <a:prstGeom prst="rect">
            <a:avLst/>
          </a:prstGeom>
          <a:solidFill>
            <a:srgbClr val="97B9E2"/>
          </a:solidFill>
          <a:ln w="25400">
            <a:noFill/>
          </a:ln>
        </p:spPr>
        <p:txBody>
          <a:bodyPr wrap="square">
            <a:spAutoFit/>
          </a:bodyPr>
          <a:lstStyle/>
          <a:p>
            <a:pPr algn="ctr">
              <a:lnSpc>
                <a:spcPct val="95000"/>
              </a:lnSpc>
            </a:pPr>
            <a:r>
              <a:rPr lang="en-US" sz="1200" b="1" dirty="0">
                <a:solidFill>
                  <a:schemeClr val="bg1"/>
                </a:solidFill>
              </a:rPr>
              <a:t>Ground loop noise is coupled to regulator output via cold plate.</a:t>
            </a:r>
            <a:endParaRPr lang="en-US" sz="1400" b="1" dirty="0">
              <a:solidFill>
                <a:schemeClr val="bg1"/>
              </a:solidFill>
            </a:endParaRPr>
          </a:p>
        </p:txBody>
      </p:sp>
      <p:sp>
        <p:nvSpPr>
          <p:cNvPr id="21" name="Rechteck 20">
            <a:extLst>
              <a:ext uri="{FF2B5EF4-FFF2-40B4-BE49-F238E27FC236}">
                <a16:creationId xmlns:a16="http://schemas.microsoft.com/office/drawing/2014/main" id="{F84A1E2E-E30F-017D-8613-0EC651BD3A0B}"/>
              </a:ext>
            </a:extLst>
          </p:cNvPr>
          <p:cNvSpPr/>
          <p:nvPr/>
        </p:nvSpPr>
        <p:spPr>
          <a:xfrm>
            <a:off x="8003615" y="476672"/>
            <a:ext cx="1976364" cy="794064"/>
          </a:xfrm>
          <a:prstGeom prst="rect">
            <a:avLst/>
          </a:prstGeom>
          <a:solidFill>
            <a:srgbClr val="97B9E2"/>
          </a:solidFill>
          <a:ln w="25400">
            <a:noFill/>
          </a:ln>
        </p:spPr>
        <p:txBody>
          <a:bodyPr wrap="square">
            <a:spAutoFit/>
          </a:bodyPr>
          <a:lstStyle/>
          <a:p>
            <a:pPr algn="ctr">
              <a:lnSpc>
                <a:spcPct val="95000"/>
              </a:lnSpc>
            </a:pPr>
            <a:r>
              <a:rPr lang="en-US" sz="1200" b="1" dirty="0">
                <a:solidFill>
                  <a:schemeClr val="bg1"/>
                </a:solidFill>
              </a:rPr>
              <a:t>Ground loop noise is removed by electrically detaching the regulator from the cold plate.</a:t>
            </a:r>
            <a:endParaRPr lang="en-US" sz="1400" b="1" dirty="0">
              <a:solidFill>
                <a:schemeClr val="bg1"/>
              </a:solidFill>
            </a:endParaRPr>
          </a:p>
        </p:txBody>
      </p:sp>
      <p:sp>
        <p:nvSpPr>
          <p:cNvPr id="22" name="Rechteck 21">
            <a:extLst>
              <a:ext uri="{FF2B5EF4-FFF2-40B4-BE49-F238E27FC236}">
                <a16:creationId xmlns:a16="http://schemas.microsoft.com/office/drawing/2014/main" id="{D8379275-086A-542A-492B-7FEF88D9B543}"/>
              </a:ext>
            </a:extLst>
          </p:cNvPr>
          <p:cNvSpPr/>
          <p:nvPr/>
        </p:nvSpPr>
        <p:spPr>
          <a:xfrm>
            <a:off x="10025144" y="1763288"/>
            <a:ext cx="1751383" cy="1144929"/>
          </a:xfrm>
          <a:prstGeom prst="rect">
            <a:avLst/>
          </a:prstGeom>
          <a:solidFill>
            <a:srgbClr val="97B9E2"/>
          </a:solidFill>
          <a:ln w="25400">
            <a:noFill/>
          </a:ln>
        </p:spPr>
        <p:txBody>
          <a:bodyPr wrap="square">
            <a:spAutoFit/>
          </a:bodyPr>
          <a:lstStyle/>
          <a:p>
            <a:pPr algn="ctr">
              <a:lnSpc>
                <a:spcPct val="95000"/>
              </a:lnSpc>
            </a:pPr>
            <a:r>
              <a:rPr lang="en-US" sz="1200" b="1" dirty="0">
                <a:solidFill>
                  <a:schemeClr val="bg1"/>
                </a:solidFill>
              </a:rPr>
              <a:t>Higher temp. due to thermal pad and imperfect </a:t>
            </a:r>
            <a:r>
              <a:rPr lang="en-US" sz="1200" b="1" dirty="0" err="1">
                <a:solidFill>
                  <a:schemeClr val="bg1"/>
                </a:solidFill>
              </a:rPr>
              <a:t>thermalization</a:t>
            </a:r>
            <a:r>
              <a:rPr lang="en-US" sz="1200" b="1" dirty="0">
                <a:solidFill>
                  <a:schemeClr val="bg1"/>
                </a:solidFill>
              </a:rPr>
              <a:t> of cables; improvement on progress.</a:t>
            </a:r>
            <a:endParaRPr lang="en-US" sz="1400" b="1" dirty="0">
              <a:solidFill>
                <a:schemeClr val="bg1"/>
              </a:solidFill>
            </a:endParaRPr>
          </a:p>
        </p:txBody>
      </p:sp>
      <p:sp>
        <p:nvSpPr>
          <p:cNvPr id="28" name="Inhaltsplatzhalter 2">
            <a:extLst>
              <a:ext uri="{FF2B5EF4-FFF2-40B4-BE49-F238E27FC236}">
                <a16:creationId xmlns:a16="http://schemas.microsoft.com/office/drawing/2014/main" id="{E4DA3D12-CC31-3898-CA59-BB4FB58BB040}"/>
              </a:ext>
            </a:extLst>
          </p:cNvPr>
          <p:cNvSpPr txBox="1">
            <a:spLocks/>
          </p:cNvSpPr>
          <p:nvPr/>
        </p:nvSpPr>
        <p:spPr>
          <a:xfrm>
            <a:off x="371475" y="1628775"/>
            <a:ext cx="6084565" cy="1272121"/>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Avoid GND loops in the cryostat</a:t>
            </a:r>
          </a:p>
          <a:p>
            <a:pPr marL="447675" lvl="2">
              <a:tabLst>
                <a:tab pos="808038" algn="l"/>
              </a:tabLst>
            </a:pPr>
            <a:r>
              <a:rPr lang="en-US" sz="1800" dirty="0"/>
              <a:t>Counteracting the wish to thermal couple</a:t>
            </a:r>
          </a:p>
          <a:p>
            <a:r>
              <a:rPr lang="en-US" sz="1800" dirty="0"/>
              <a:t>Increased 1/f noise; decreased thermal noise</a:t>
            </a:r>
          </a:p>
          <a:p>
            <a:endParaRPr lang="en-US" sz="1800" dirty="0"/>
          </a:p>
          <a:p>
            <a:endParaRPr lang="en-US" sz="1800" dirty="0"/>
          </a:p>
        </p:txBody>
      </p:sp>
      <p:pic>
        <p:nvPicPr>
          <p:cNvPr id="32" name="Grafik 31">
            <a:extLst>
              <a:ext uri="{FF2B5EF4-FFF2-40B4-BE49-F238E27FC236}">
                <a16:creationId xmlns:a16="http://schemas.microsoft.com/office/drawing/2014/main" id="{0AC2BCD0-E986-4078-F331-E50D037CBDEC}"/>
              </a:ext>
            </a:extLst>
          </p:cNvPr>
          <p:cNvPicPr>
            <a:picLocks noChangeAspect="1"/>
          </p:cNvPicPr>
          <p:nvPr/>
        </p:nvPicPr>
        <p:blipFill>
          <a:blip r:embed="rId4"/>
          <a:stretch>
            <a:fillRect/>
          </a:stretch>
        </p:blipFill>
        <p:spPr>
          <a:xfrm>
            <a:off x="3719755" y="3448184"/>
            <a:ext cx="3888433" cy="2200284"/>
          </a:xfrm>
          <a:prstGeom prst="rect">
            <a:avLst/>
          </a:prstGeom>
        </p:spPr>
      </p:pic>
      <p:pic>
        <p:nvPicPr>
          <p:cNvPr id="34" name="Grafik 33">
            <a:extLst>
              <a:ext uri="{FF2B5EF4-FFF2-40B4-BE49-F238E27FC236}">
                <a16:creationId xmlns:a16="http://schemas.microsoft.com/office/drawing/2014/main" id="{8DA71E99-E5AD-7100-9938-1CDA37337790}"/>
              </a:ext>
            </a:extLst>
          </p:cNvPr>
          <p:cNvPicPr>
            <a:picLocks noChangeAspect="1"/>
          </p:cNvPicPr>
          <p:nvPr/>
        </p:nvPicPr>
        <p:blipFill>
          <a:blip r:embed="rId5"/>
          <a:stretch>
            <a:fillRect/>
          </a:stretch>
        </p:blipFill>
        <p:spPr>
          <a:xfrm>
            <a:off x="7608188" y="3476199"/>
            <a:ext cx="3845519" cy="2176000"/>
          </a:xfrm>
          <a:prstGeom prst="rect">
            <a:avLst/>
          </a:prstGeom>
        </p:spPr>
      </p:pic>
      <p:sp>
        <p:nvSpPr>
          <p:cNvPr id="35" name="Rechteck 34">
            <a:extLst>
              <a:ext uri="{FF2B5EF4-FFF2-40B4-BE49-F238E27FC236}">
                <a16:creationId xmlns:a16="http://schemas.microsoft.com/office/drawing/2014/main" id="{055339AB-DF08-9C54-AE33-81B653419107}"/>
              </a:ext>
            </a:extLst>
          </p:cNvPr>
          <p:cNvSpPr/>
          <p:nvPr/>
        </p:nvSpPr>
        <p:spPr>
          <a:xfrm>
            <a:off x="5283290" y="4040617"/>
            <a:ext cx="1976364" cy="267766"/>
          </a:xfrm>
          <a:prstGeom prst="rect">
            <a:avLst/>
          </a:prstGeom>
          <a:solidFill>
            <a:srgbClr val="97B9E2"/>
          </a:solidFill>
          <a:ln w="25400">
            <a:noFill/>
          </a:ln>
        </p:spPr>
        <p:txBody>
          <a:bodyPr wrap="square">
            <a:spAutoFit/>
          </a:bodyPr>
          <a:lstStyle/>
          <a:p>
            <a:pPr algn="ctr">
              <a:lnSpc>
                <a:spcPct val="95000"/>
              </a:lnSpc>
            </a:pPr>
            <a:r>
              <a:rPr lang="en-US" sz="1200" b="1" dirty="0">
                <a:solidFill>
                  <a:schemeClr val="bg1"/>
                </a:solidFill>
              </a:rPr>
              <a:t>Voltage reference noise</a:t>
            </a:r>
            <a:endParaRPr lang="en-US" sz="1400" b="1" dirty="0">
              <a:solidFill>
                <a:schemeClr val="bg1"/>
              </a:solidFill>
            </a:endParaRPr>
          </a:p>
        </p:txBody>
      </p:sp>
      <p:sp>
        <p:nvSpPr>
          <p:cNvPr id="36" name="Rechteck 35">
            <a:extLst>
              <a:ext uri="{FF2B5EF4-FFF2-40B4-BE49-F238E27FC236}">
                <a16:creationId xmlns:a16="http://schemas.microsoft.com/office/drawing/2014/main" id="{C6B3523D-B712-7C67-E450-5D7F1269785A}"/>
              </a:ext>
            </a:extLst>
          </p:cNvPr>
          <p:cNvSpPr/>
          <p:nvPr/>
        </p:nvSpPr>
        <p:spPr>
          <a:xfrm>
            <a:off x="8688528" y="4770732"/>
            <a:ext cx="1976364" cy="267766"/>
          </a:xfrm>
          <a:prstGeom prst="rect">
            <a:avLst/>
          </a:prstGeom>
          <a:solidFill>
            <a:srgbClr val="97B9E2"/>
          </a:solidFill>
          <a:ln w="25400">
            <a:noFill/>
          </a:ln>
        </p:spPr>
        <p:txBody>
          <a:bodyPr wrap="square">
            <a:spAutoFit/>
          </a:bodyPr>
          <a:lstStyle/>
          <a:p>
            <a:pPr algn="ctr">
              <a:lnSpc>
                <a:spcPct val="95000"/>
              </a:lnSpc>
            </a:pPr>
            <a:r>
              <a:rPr lang="en-US" sz="1200" b="1" dirty="0">
                <a:solidFill>
                  <a:schemeClr val="bg1"/>
                </a:solidFill>
              </a:rPr>
              <a:t>Voltage regulator noise</a:t>
            </a:r>
            <a:endParaRPr lang="en-US" sz="1400" b="1" dirty="0">
              <a:solidFill>
                <a:schemeClr val="bg1"/>
              </a:solidFill>
            </a:endParaRPr>
          </a:p>
        </p:txBody>
      </p:sp>
      <p:pic>
        <p:nvPicPr>
          <p:cNvPr id="42" name="Grafik 41">
            <a:extLst>
              <a:ext uri="{FF2B5EF4-FFF2-40B4-BE49-F238E27FC236}">
                <a16:creationId xmlns:a16="http://schemas.microsoft.com/office/drawing/2014/main" id="{4ADC0E6A-B808-3153-A232-1DB2F6E19800}"/>
              </a:ext>
            </a:extLst>
          </p:cNvPr>
          <p:cNvPicPr>
            <a:picLocks noChangeAspect="1"/>
          </p:cNvPicPr>
          <p:nvPr/>
        </p:nvPicPr>
        <p:blipFill>
          <a:blip r:embed="rId6"/>
          <a:stretch>
            <a:fillRect/>
          </a:stretch>
        </p:blipFill>
        <p:spPr>
          <a:xfrm>
            <a:off x="451270" y="3070371"/>
            <a:ext cx="2579340" cy="2579340"/>
          </a:xfrm>
          <a:prstGeom prst="rect">
            <a:avLst/>
          </a:prstGeom>
        </p:spPr>
      </p:pic>
      <p:pic>
        <p:nvPicPr>
          <p:cNvPr id="41" name="Grafik 40" descr="Ein Bild, das Menschliches Gesicht, Person, Kinn, Vorderkopf enthält.&#10;&#10;KI-generierte Inhalte können fehlerhaft sein.">
            <a:extLst>
              <a:ext uri="{FF2B5EF4-FFF2-40B4-BE49-F238E27FC236}">
                <a16:creationId xmlns:a16="http://schemas.microsoft.com/office/drawing/2014/main" id="{F6E9E90F-86C8-4E55-1BB5-C42ECA1F0F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92525" y="333282"/>
            <a:ext cx="828000" cy="828000"/>
          </a:xfrm>
          <a:prstGeom prst="ellipse">
            <a:avLst/>
          </a:prstGeom>
        </p:spPr>
      </p:pic>
      <p:sp>
        <p:nvSpPr>
          <p:cNvPr id="43" name="Date Placeholder 5"/>
          <p:cNvSpPr>
            <a:spLocks noGrp="1"/>
          </p:cNvSpPr>
          <p:nvPr>
            <p:ph type="dt" sz="half" idx="2"/>
          </p:nvPr>
        </p:nvSpPr>
        <p:spPr>
          <a:xfrm>
            <a:off x="3776105" y="6381328"/>
            <a:ext cx="1600508" cy="221109"/>
          </a:xfrm>
        </p:spPr>
        <p:txBody>
          <a:bodyPr/>
          <a:lstStyle/>
          <a:p>
            <a:fld id="{CA771BC8-D5FC-4E46-BAB8-D199AE293862}" type="datetime1">
              <a:rPr lang="de-DE" smtClean="0"/>
              <a:t>21.05.2026</a:t>
            </a:fld>
            <a:endParaRPr lang="de-DE" dirty="0"/>
          </a:p>
        </p:txBody>
      </p:sp>
      <p:sp>
        <p:nvSpPr>
          <p:cNvPr id="44" name="Rechteck 43">
            <a:extLst>
              <a:ext uri="{FF2B5EF4-FFF2-40B4-BE49-F238E27FC236}">
                <a16:creationId xmlns:a16="http://schemas.microsoft.com/office/drawing/2014/main" id="{EF9CAF82-FBBD-D2D9-B9DC-26089DF4DB1E}"/>
              </a:ext>
            </a:extLst>
          </p:cNvPr>
          <p:cNvSpPr/>
          <p:nvPr/>
        </p:nvSpPr>
        <p:spPr>
          <a:xfrm>
            <a:off x="371474" y="6021388"/>
            <a:ext cx="6166816" cy="246221"/>
          </a:xfrm>
          <a:prstGeom prst="rect">
            <a:avLst/>
          </a:prstGeom>
        </p:spPr>
        <p:txBody>
          <a:bodyPr wrap="square" lIns="0" tIns="0" rIns="0" bIns="0">
            <a:spAutoFit/>
          </a:bodyPr>
          <a:lstStyle/>
          <a:p>
            <a:pPr defTabSz="179388"/>
            <a:r>
              <a:rPr lang="de-DE" sz="800" dirty="0">
                <a:solidFill>
                  <a:schemeClr val="tx1">
                    <a:lumMod val="50000"/>
                    <a:lumOff val="50000"/>
                  </a:schemeClr>
                </a:solidFill>
              </a:rPr>
              <a:t>[2] 	A. R. Cabrera-Galicia, et.al, "</a:t>
            </a:r>
            <a:r>
              <a:rPr lang="de-DE" sz="800" dirty="0" err="1">
                <a:solidFill>
                  <a:schemeClr val="tx1">
                    <a:lumMod val="50000"/>
                    <a:lumOff val="50000"/>
                  </a:schemeClr>
                </a:solidFill>
              </a:rPr>
              <a:t>Voltage</a:t>
            </a:r>
            <a:r>
              <a:rPr lang="de-DE" sz="800" dirty="0">
                <a:solidFill>
                  <a:schemeClr val="tx1">
                    <a:lumMod val="50000"/>
                    <a:lumOff val="50000"/>
                  </a:schemeClr>
                </a:solidFill>
              </a:rPr>
              <a:t> Reference and </a:t>
            </a:r>
            <a:r>
              <a:rPr lang="de-DE" sz="800" dirty="0" err="1">
                <a:solidFill>
                  <a:schemeClr val="tx1">
                    <a:lumMod val="50000"/>
                    <a:lumOff val="50000"/>
                  </a:schemeClr>
                </a:solidFill>
              </a:rPr>
              <a:t>Voltage</a:t>
            </a:r>
            <a:r>
              <a:rPr lang="de-DE" sz="800" dirty="0">
                <a:solidFill>
                  <a:schemeClr val="tx1">
                    <a:lumMod val="50000"/>
                    <a:lumOff val="50000"/>
                  </a:schemeClr>
                </a:solidFill>
              </a:rPr>
              <a:t> Regulator </a:t>
            </a:r>
            <a:r>
              <a:rPr lang="de-DE" sz="800" dirty="0" err="1">
                <a:solidFill>
                  <a:schemeClr val="tx1">
                    <a:lumMod val="50000"/>
                    <a:lumOff val="50000"/>
                  </a:schemeClr>
                </a:solidFill>
              </a:rPr>
              <a:t>for</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a:t>
            </a:r>
            <a:r>
              <a:rPr lang="de-DE" sz="800" dirty="0" err="1">
                <a:solidFill>
                  <a:schemeClr val="tx1">
                    <a:lumMod val="50000"/>
                    <a:lumOff val="50000"/>
                  </a:schemeClr>
                </a:solidFill>
              </a:rPr>
              <a:t>Cryogenic</a:t>
            </a:r>
            <a:r>
              <a:rPr lang="de-DE" sz="800" dirty="0">
                <a:solidFill>
                  <a:schemeClr val="tx1">
                    <a:lumMod val="50000"/>
                    <a:lumOff val="50000"/>
                  </a:schemeClr>
                </a:solidFill>
              </a:rPr>
              <a:t> Performance Evaluation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22nm 	FDSOI Technology," in IEEE Open Journal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Circuits</a:t>
            </a:r>
            <a:r>
              <a:rPr lang="de-DE" sz="800" dirty="0">
                <a:solidFill>
                  <a:schemeClr val="tx1">
                    <a:lumMod val="50000"/>
                    <a:lumOff val="50000"/>
                  </a:schemeClr>
                </a:solidFill>
              </a:rPr>
              <a:t> and Systems, vol. 5, pp. 377-386, 2024, </a:t>
            </a:r>
            <a:r>
              <a:rPr lang="de-DE" sz="800" dirty="0" err="1">
                <a:solidFill>
                  <a:schemeClr val="tx1">
                    <a:lumMod val="50000"/>
                    <a:lumOff val="50000"/>
                  </a:schemeClr>
                </a:solidFill>
              </a:rPr>
              <a:t>doi</a:t>
            </a:r>
            <a:r>
              <a:rPr lang="de-DE" sz="800" dirty="0">
                <a:solidFill>
                  <a:schemeClr val="tx1">
                    <a:lumMod val="50000"/>
                    <a:lumOff val="50000"/>
                  </a:schemeClr>
                </a:solidFill>
              </a:rPr>
              <a:t>: 10.1109/OJCAS.2024.3466395</a:t>
            </a:r>
          </a:p>
        </p:txBody>
      </p:sp>
    </p:spTree>
    <p:extLst>
      <p:ext uri="{BB962C8B-B14F-4D97-AF65-F5344CB8AC3E}">
        <p14:creationId xmlns:p14="http://schemas.microsoft.com/office/powerpoint/2010/main" val="38813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33A7-3388-6BB7-D137-E217B104AA9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7F83A59-4859-729B-B37B-67199E8A008B}"/>
              </a:ext>
            </a:extLst>
          </p:cNvPr>
          <p:cNvSpPr>
            <a:spLocks noGrp="1"/>
          </p:cNvSpPr>
          <p:nvPr>
            <p:ph type="title"/>
          </p:nvPr>
        </p:nvSpPr>
        <p:spPr/>
        <p:txBody>
          <a:bodyPr/>
          <a:lstStyle/>
          <a:p>
            <a:r>
              <a:rPr lang="de-DE" dirty="0"/>
              <a:t>Qubit </a:t>
            </a:r>
            <a:r>
              <a:rPr lang="de-DE" dirty="0" err="1"/>
              <a:t>Readout</a:t>
            </a:r>
            <a:endParaRPr lang="en-US" dirty="0"/>
          </a:p>
        </p:txBody>
      </p:sp>
      <p:sp>
        <p:nvSpPr>
          <p:cNvPr id="44" name="Foliennummernplatzhalter 3">
            <a:extLst>
              <a:ext uri="{FF2B5EF4-FFF2-40B4-BE49-F238E27FC236}">
                <a16:creationId xmlns:a16="http://schemas.microsoft.com/office/drawing/2014/main" id="{0E0B9E58-FD0A-76A0-0364-84B97F6763BA}"/>
              </a:ext>
            </a:extLst>
          </p:cNvPr>
          <p:cNvSpPr>
            <a:spLocks noGrp="1"/>
          </p:cNvSpPr>
          <p:nvPr>
            <p:ph type="sldNum" sz="quarter" idx="11"/>
          </p:nvPr>
        </p:nvSpPr>
        <p:spPr/>
        <p:txBody>
          <a:bodyPr/>
          <a:lstStyle/>
          <a:p>
            <a:fld id="{A52F4D17-1AD6-42D9-B93A-EB002C62F438}" type="slidenum">
              <a:rPr lang="de-DE" smtClean="0"/>
              <a:pPr/>
              <a:t>14</a:t>
            </a:fld>
            <a:endParaRPr lang="de-DE" dirty="0"/>
          </a:p>
        </p:txBody>
      </p:sp>
      <p:sp>
        <p:nvSpPr>
          <p:cNvPr id="110" name="Textplatzhalter 4">
            <a:extLst>
              <a:ext uri="{FF2B5EF4-FFF2-40B4-BE49-F238E27FC236}">
                <a16:creationId xmlns:a16="http://schemas.microsoft.com/office/drawing/2014/main" id="{3E86B8AC-52D7-3553-71A9-0821A1AB0303}"/>
              </a:ext>
            </a:extLst>
          </p:cNvPr>
          <p:cNvSpPr>
            <a:spLocks noGrp="1"/>
          </p:cNvSpPr>
          <p:nvPr>
            <p:ph type="body" sz="quarter" idx="15"/>
          </p:nvPr>
        </p:nvSpPr>
        <p:spPr/>
        <p:txBody>
          <a:bodyPr/>
          <a:lstStyle/>
          <a:p>
            <a:r>
              <a:rPr lang="de-DE" dirty="0"/>
              <a:t>Qubit </a:t>
            </a:r>
            <a:r>
              <a:rPr lang="de-DE" dirty="0" err="1"/>
              <a:t>Readout</a:t>
            </a:r>
            <a:r>
              <a:rPr lang="de-DE" dirty="0"/>
              <a:t> - QUOCCA.SET: A Scalable </a:t>
            </a:r>
            <a:r>
              <a:rPr lang="de-DE" dirty="0" err="1"/>
              <a:t>Readout</a:t>
            </a:r>
            <a:r>
              <a:rPr lang="de-DE" dirty="0"/>
              <a:t> IC </a:t>
            </a:r>
            <a:r>
              <a:rPr lang="de-DE" dirty="0" err="1"/>
              <a:t>for</a:t>
            </a:r>
            <a:r>
              <a:rPr lang="de-DE" dirty="0"/>
              <a:t> Semiconductor Quantum Dots</a:t>
            </a:r>
          </a:p>
        </p:txBody>
      </p:sp>
      <p:sp>
        <p:nvSpPr>
          <p:cNvPr id="53" name="Rechteck 52">
            <a:extLst>
              <a:ext uri="{FF2B5EF4-FFF2-40B4-BE49-F238E27FC236}">
                <a16:creationId xmlns:a16="http://schemas.microsoft.com/office/drawing/2014/main" id="{56D95A7D-6474-1015-1E6D-71B690766C94}"/>
              </a:ext>
            </a:extLst>
          </p:cNvPr>
          <p:cNvSpPr/>
          <p:nvPr/>
        </p:nvSpPr>
        <p:spPr>
          <a:xfrm>
            <a:off x="5403817" y="6193434"/>
            <a:ext cx="288032" cy="24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9" name="Picture 13">
            <a:extLst>
              <a:ext uri="{FF2B5EF4-FFF2-40B4-BE49-F238E27FC236}">
                <a16:creationId xmlns:a16="http://schemas.microsoft.com/office/drawing/2014/main" id="{381AA37D-182F-D8BB-17D4-FA8D1BCCDB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61397" y="3761989"/>
            <a:ext cx="1986931" cy="1971267"/>
          </a:xfrm>
          <a:prstGeom prst="rect">
            <a:avLst/>
          </a:prstGeom>
        </p:spPr>
      </p:pic>
      <p:pic>
        <p:nvPicPr>
          <p:cNvPr id="5" name="Grafik 4" descr="Ein Bild, das Menschliches Gesicht, Person, Kleidung, Porträt enthält.&#10;&#10;KI-generierte Inhalte können fehlerhaft sein.">
            <a:extLst>
              <a:ext uri="{FF2B5EF4-FFF2-40B4-BE49-F238E27FC236}">
                <a16:creationId xmlns:a16="http://schemas.microsoft.com/office/drawing/2014/main" id="{84945D58-75C0-CD49-5E2F-EA6D1B91E0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3" name="Inhaltsplatzhalter 2">
            <a:extLst>
              <a:ext uri="{FF2B5EF4-FFF2-40B4-BE49-F238E27FC236}">
                <a16:creationId xmlns:a16="http://schemas.microsoft.com/office/drawing/2014/main" id="{FFF637BC-72E1-7473-B2F2-951E51347D70}"/>
              </a:ext>
            </a:extLst>
          </p:cNvPr>
          <p:cNvSpPr txBox="1">
            <a:spLocks/>
          </p:cNvSpPr>
          <p:nvPr/>
        </p:nvSpPr>
        <p:spPr>
          <a:xfrm>
            <a:off x="371475" y="1628775"/>
            <a:ext cx="5446815" cy="4148623"/>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Target: Current readout of quantum dots</a:t>
            </a:r>
          </a:p>
          <a:p>
            <a:r>
              <a:rPr lang="en-US" sz="1800" dirty="0"/>
              <a:t>Pauli spin blockade to convert spin to charge</a:t>
            </a:r>
          </a:p>
          <a:p>
            <a:r>
              <a:rPr lang="en-US" sz="1800" dirty="0"/>
              <a:t>Single electron transistor (SET) to convert charge to current (signal ca. 250 </a:t>
            </a:r>
            <a:r>
              <a:rPr lang="en-US" sz="1800" dirty="0" err="1"/>
              <a:t>pA</a:t>
            </a:r>
            <a:r>
              <a:rPr lang="en-US" sz="1800" dirty="0"/>
              <a:t>) </a:t>
            </a:r>
          </a:p>
        </p:txBody>
      </p:sp>
      <p:pic>
        <p:nvPicPr>
          <p:cNvPr id="6" name="Picture 8">
            <a:extLst>
              <a:ext uri="{FF2B5EF4-FFF2-40B4-BE49-F238E27FC236}">
                <a16:creationId xmlns:a16="http://schemas.microsoft.com/office/drawing/2014/main" id="{7226CE41-09E6-1A67-175C-3C0776AA029D}"/>
              </a:ext>
            </a:extLst>
          </p:cNvPr>
          <p:cNvPicPr>
            <a:picLocks noChangeAspect="1"/>
          </p:cNvPicPr>
          <p:nvPr/>
        </p:nvPicPr>
        <p:blipFill>
          <a:blip r:embed="rId5"/>
          <a:stretch>
            <a:fillRect/>
          </a:stretch>
        </p:blipFill>
        <p:spPr>
          <a:xfrm>
            <a:off x="407369" y="3668020"/>
            <a:ext cx="3050860" cy="2095949"/>
          </a:xfrm>
          <a:prstGeom prst="rect">
            <a:avLst/>
          </a:prstGeom>
        </p:spPr>
      </p:pic>
      <p:pic>
        <p:nvPicPr>
          <p:cNvPr id="13" name="Picture 17">
            <a:extLst>
              <a:ext uri="{FF2B5EF4-FFF2-40B4-BE49-F238E27FC236}">
                <a16:creationId xmlns:a16="http://schemas.microsoft.com/office/drawing/2014/main" id="{04D0356D-AFBB-1FB7-4116-44BD6B98E05F}"/>
              </a:ext>
            </a:extLst>
          </p:cNvPr>
          <p:cNvPicPr>
            <a:picLocks noChangeAspect="1"/>
          </p:cNvPicPr>
          <p:nvPr/>
        </p:nvPicPr>
        <p:blipFill rotWithShape="1">
          <a:blip r:embed="rId6"/>
          <a:srcRect l="51239"/>
          <a:stretch/>
        </p:blipFill>
        <p:spPr>
          <a:xfrm>
            <a:off x="3783921" y="3501007"/>
            <a:ext cx="2168063" cy="2288341"/>
          </a:xfrm>
          <a:prstGeom prst="rect">
            <a:avLst/>
          </a:prstGeom>
        </p:spPr>
      </p:pic>
      <p:sp>
        <p:nvSpPr>
          <p:cNvPr id="14" name="Rechteck 13">
            <a:extLst>
              <a:ext uri="{FF2B5EF4-FFF2-40B4-BE49-F238E27FC236}">
                <a16:creationId xmlns:a16="http://schemas.microsoft.com/office/drawing/2014/main" id="{4BDE447A-1A7B-B76A-0354-1B3082447EA9}"/>
              </a:ext>
            </a:extLst>
          </p:cNvPr>
          <p:cNvSpPr/>
          <p:nvPr/>
        </p:nvSpPr>
        <p:spPr>
          <a:xfrm>
            <a:off x="371474" y="6021388"/>
            <a:ext cx="6300589" cy="369332"/>
          </a:xfrm>
          <a:prstGeom prst="rect">
            <a:avLst/>
          </a:prstGeom>
        </p:spPr>
        <p:txBody>
          <a:bodyPr wrap="square" lIns="0" tIns="0" rIns="0" bIns="0">
            <a:spAutoFit/>
          </a:bodyPr>
          <a:lstStyle/>
          <a:p>
            <a:pPr defTabSz="179388"/>
            <a:r>
              <a:rPr lang="de-DE" sz="800" dirty="0">
                <a:solidFill>
                  <a:schemeClr val="tx1">
                    <a:lumMod val="50000"/>
                    <a:lumOff val="50000"/>
                  </a:schemeClr>
                </a:solidFill>
              </a:rPr>
              <a:t>[3] 	</a:t>
            </a:r>
            <a:r>
              <a:rPr lang="de-DE" sz="800" dirty="0" err="1">
                <a:solidFill>
                  <a:schemeClr val="tx1">
                    <a:lumMod val="50000"/>
                    <a:lumOff val="50000"/>
                  </a:schemeClr>
                </a:solidFill>
              </a:rPr>
              <a:t>J.Buehler</a:t>
            </a:r>
            <a:r>
              <a:rPr lang="de-DE" sz="800" dirty="0">
                <a:solidFill>
                  <a:schemeClr val="tx1">
                    <a:lumMod val="50000"/>
                    <a:lumOff val="50000"/>
                  </a:schemeClr>
                </a:solidFill>
              </a:rPr>
              <a:t> et al., "QUOCCA.SET: A </a:t>
            </a:r>
            <a:r>
              <a:rPr lang="de-DE" sz="800" dirty="0" err="1">
                <a:solidFill>
                  <a:schemeClr val="tx1">
                    <a:lumMod val="50000"/>
                    <a:lumOff val="50000"/>
                  </a:schemeClr>
                </a:solidFill>
              </a:rPr>
              <a:t>Scalable</a:t>
            </a:r>
            <a:r>
              <a:rPr lang="de-DE" sz="800" dirty="0">
                <a:solidFill>
                  <a:schemeClr val="tx1">
                    <a:lumMod val="50000"/>
                    <a:lumOff val="50000"/>
                  </a:schemeClr>
                </a:solidFill>
              </a:rPr>
              <a:t> </a:t>
            </a:r>
            <a:r>
              <a:rPr lang="de-DE" sz="800" dirty="0" err="1">
                <a:solidFill>
                  <a:schemeClr val="tx1">
                    <a:lumMod val="50000"/>
                    <a:lumOff val="50000"/>
                  </a:schemeClr>
                </a:solidFill>
              </a:rPr>
              <a:t>Readout</a:t>
            </a:r>
            <a:r>
              <a:rPr lang="de-DE" sz="800" dirty="0">
                <a:solidFill>
                  <a:schemeClr val="tx1">
                    <a:lumMod val="50000"/>
                    <a:lumOff val="50000"/>
                  </a:schemeClr>
                </a:solidFill>
              </a:rPr>
              <a:t> IC </a:t>
            </a:r>
            <a:r>
              <a:rPr lang="de-DE" sz="800" dirty="0" err="1">
                <a:solidFill>
                  <a:schemeClr val="tx1">
                    <a:lumMod val="50000"/>
                    <a:lumOff val="50000"/>
                  </a:schemeClr>
                </a:solidFill>
              </a:rPr>
              <a:t>for</a:t>
            </a:r>
            <a:r>
              <a:rPr lang="de-DE" sz="800" dirty="0">
                <a:solidFill>
                  <a:schemeClr val="tx1">
                    <a:lumMod val="50000"/>
                    <a:lumOff val="50000"/>
                  </a:schemeClr>
                </a:solidFill>
              </a:rPr>
              <a:t> Semiconductor Quantum Dots", Global Physics Summit 2025, </a:t>
            </a:r>
            <a:r>
              <a:rPr lang="de-DE" sz="800" dirty="0" smtClean="0">
                <a:solidFill>
                  <a:schemeClr val="tx1">
                    <a:lumMod val="50000"/>
                    <a:lumOff val="50000"/>
                  </a:schemeClr>
                </a:solidFill>
              </a:rPr>
              <a:t>MAR-G19/4</a:t>
            </a:r>
          </a:p>
          <a:p>
            <a:pPr defTabSz="179388"/>
            <a:r>
              <a:rPr lang="de-DE" sz="800" dirty="0" smtClean="0">
                <a:solidFill>
                  <a:schemeClr val="tx1">
                    <a:lumMod val="50000"/>
                    <a:lumOff val="50000"/>
                  </a:schemeClr>
                </a:solidFill>
              </a:rPr>
              <a:t>[[10</a:t>
            </a:r>
            <a:r>
              <a:rPr lang="de-DE" sz="800" dirty="0">
                <a:solidFill>
                  <a:schemeClr val="tx1">
                    <a:lumMod val="50000"/>
                    <a:lumOff val="50000"/>
                  </a:schemeClr>
                </a:solidFill>
              </a:rPr>
              <a:t>] </a:t>
            </a:r>
            <a:r>
              <a:rPr lang="de-DE" sz="800" dirty="0" err="1">
                <a:solidFill>
                  <a:schemeClr val="tx1">
                    <a:lumMod val="50000"/>
                    <a:lumOff val="50000"/>
                  </a:schemeClr>
                </a:solidFill>
              </a:rPr>
              <a:t>Kammerloher</a:t>
            </a:r>
            <a:r>
              <a:rPr lang="de-DE" sz="800" dirty="0">
                <a:solidFill>
                  <a:schemeClr val="tx1">
                    <a:lumMod val="50000"/>
                    <a:lumOff val="50000"/>
                  </a:schemeClr>
                </a:solidFill>
              </a:rPr>
              <a:t>, E. (2022) </a:t>
            </a:r>
            <a:r>
              <a:rPr lang="de-DE" sz="800" dirty="0" err="1">
                <a:solidFill>
                  <a:schemeClr val="tx1">
                    <a:lumMod val="50000"/>
                    <a:lumOff val="50000"/>
                  </a:schemeClr>
                </a:solidFill>
              </a:rPr>
              <a:t>Improving</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a:t>
            </a:r>
            <a:r>
              <a:rPr lang="de-DE" sz="800" dirty="0" err="1">
                <a:solidFill>
                  <a:schemeClr val="tx1">
                    <a:lumMod val="50000"/>
                    <a:lumOff val="50000"/>
                  </a:schemeClr>
                </a:solidFill>
              </a:rPr>
              <a:t>output</a:t>
            </a:r>
            <a:r>
              <a:rPr lang="de-DE" sz="800" dirty="0">
                <a:solidFill>
                  <a:schemeClr val="tx1">
                    <a:lumMod val="50000"/>
                    <a:lumOff val="50000"/>
                  </a:schemeClr>
                </a:solidFill>
              </a:rPr>
              <a:t> </a:t>
            </a:r>
            <a:r>
              <a:rPr lang="de-DE" sz="800" dirty="0" err="1">
                <a:solidFill>
                  <a:schemeClr val="tx1">
                    <a:lumMod val="50000"/>
                    <a:lumOff val="50000"/>
                  </a:schemeClr>
                </a:solidFill>
              </a:rPr>
              <a:t>signal</a:t>
            </a:r>
            <a:r>
              <a:rPr lang="de-DE" sz="800" dirty="0">
                <a:solidFill>
                  <a:schemeClr val="tx1">
                    <a:lumMod val="50000"/>
                    <a:lumOff val="50000"/>
                  </a:schemeClr>
                </a:solidFill>
              </a:rPr>
              <a:t>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charge</a:t>
            </a:r>
            <a:r>
              <a:rPr lang="de-DE" sz="800" dirty="0">
                <a:solidFill>
                  <a:schemeClr val="tx1">
                    <a:lumMod val="50000"/>
                    <a:lumOff val="50000"/>
                  </a:schemeClr>
                </a:solidFill>
              </a:rPr>
              <a:t> </a:t>
            </a:r>
            <a:r>
              <a:rPr lang="de-DE" sz="800" dirty="0" err="1">
                <a:solidFill>
                  <a:schemeClr val="tx1">
                    <a:lumMod val="50000"/>
                    <a:lumOff val="50000"/>
                  </a:schemeClr>
                </a:solidFill>
              </a:rPr>
              <a:t>readout</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a:t>
            </a:r>
            <a:r>
              <a:rPr lang="de-DE" sz="800" dirty="0" err="1">
                <a:solidFill>
                  <a:schemeClr val="tx1">
                    <a:lumMod val="50000"/>
                    <a:lumOff val="50000"/>
                  </a:schemeClr>
                </a:solidFill>
              </a:rPr>
              <a:t>quantum</a:t>
            </a:r>
            <a:r>
              <a:rPr lang="de-DE" sz="800" dirty="0">
                <a:solidFill>
                  <a:schemeClr val="tx1">
                    <a:lumMod val="50000"/>
                    <a:lumOff val="50000"/>
                  </a:schemeClr>
                </a:solidFill>
              </a:rPr>
              <a:t> </a:t>
            </a:r>
            <a:r>
              <a:rPr lang="de-DE" sz="800" dirty="0" err="1">
                <a:solidFill>
                  <a:schemeClr val="tx1">
                    <a:lumMod val="50000"/>
                    <a:lumOff val="50000"/>
                  </a:schemeClr>
                </a:solidFill>
              </a:rPr>
              <a:t>computing</a:t>
            </a:r>
            <a:r>
              <a:rPr lang="de-DE" sz="800" dirty="0">
                <a:solidFill>
                  <a:schemeClr val="tx1">
                    <a:lumMod val="50000"/>
                    <a:lumOff val="50000"/>
                  </a:schemeClr>
                </a:solidFill>
              </a:rPr>
              <a:t> in </a:t>
            </a:r>
            <a:r>
              <a:rPr lang="de-DE" sz="800" dirty="0" err="1">
                <a:solidFill>
                  <a:schemeClr val="tx1">
                    <a:lumMod val="50000"/>
                    <a:lumOff val="50000"/>
                  </a:schemeClr>
                </a:solidFill>
              </a:rPr>
              <a:t>electrostatically</a:t>
            </a:r>
            <a:r>
              <a:rPr lang="de-DE" sz="800" dirty="0">
                <a:solidFill>
                  <a:schemeClr val="tx1">
                    <a:lumMod val="50000"/>
                    <a:lumOff val="50000"/>
                  </a:schemeClr>
                </a:solidFill>
              </a:rPr>
              <a:t> </a:t>
            </a:r>
            <a:r>
              <a:rPr lang="de-DE" sz="800" dirty="0" err="1">
                <a:solidFill>
                  <a:schemeClr val="tx1">
                    <a:lumMod val="50000"/>
                    <a:lumOff val="50000"/>
                  </a:schemeClr>
                </a:solidFill>
              </a:rPr>
              <a:t>defined</a:t>
            </a:r>
            <a:r>
              <a:rPr lang="de-DE" sz="800" dirty="0">
                <a:solidFill>
                  <a:schemeClr val="tx1">
                    <a:lumMod val="50000"/>
                    <a:lumOff val="50000"/>
                  </a:schemeClr>
                </a:solidFill>
              </a:rPr>
              <a:t> </a:t>
            </a:r>
            <a:r>
              <a:rPr lang="de-DE" sz="800" dirty="0" err="1">
                <a:solidFill>
                  <a:schemeClr val="tx1">
                    <a:lumMod val="50000"/>
                    <a:lumOff val="50000"/>
                  </a:schemeClr>
                </a:solidFill>
              </a:rPr>
              <a:t>quantum</a:t>
            </a:r>
            <a:r>
              <a:rPr lang="de-DE" sz="800" dirty="0">
                <a:solidFill>
                  <a:schemeClr val="tx1">
                    <a:lumMod val="50000"/>
                    <a:lumOff val="50000"/>
                  </a:schemeClr>
                </a:solidFill>
              </a:rPr>
              <a:t> </a:t>
            </a:r>
            <a:r>
              <a:rPr lang="de-DE" sz="800" dirty="0" err="1" smtClean="0">
                <a:solidFill>
                  <a:schemeClr val="tx1">
                    <a:lumMod val="50000"/>
                    <a:lumOff val="50000"/>
                  </a:schemeClr>
                </a:solidFill>
              </a:rPr>
              <a:t>dots</a:t>
            </a:r>
            <a:r>
              <a:rPr lang="de-DE" sz="800" dirty="0" smtClean="0">
                <a:solidFill>
                  <a:schemeClr val="tx1">
                    <a:lumMod val="50000"/>
                    <a:lumOff val="50000"/>
                  </a:schemeClr>
                </a:solidFill>
              </a:rPr>
              <a:t> </a:t>
            </a:r>
            <a:r>
              <a:rPr lang="de-DE" sz="800" dirty="0" err="1" smtClean="0">
                <a:solidFill>
                  <a:schemeClr val="tx1">
                    <a:lumMod val="50000"/>
                    <a:lumOff val="50000"/>
                  </a:schemeClr>
                </a:solidFill>
              </a:rPr>
              <a:t>with</a:t>
            </a:r>
            <a:r>
              <a:rPr lang="de-DE" sz="800" dirty="0" smtClean="0">
                <a:solidFill>
                  <a:schemeClr val="tx1">
                    <a:lumMod val="50000"/>
                    <a:lumOff val="50000"/>
                  </a:schemeClr>
                </a:solidFill>
              </a:rPr>
              <a:t> </a:t>
            </a:r>
            <a:r>
              <a:rPr lang="de-DE" sz="800" dirty="0">
                <a:solidFill>
                  <a:schemeClr val="tx1">
                    <a:lumMod val="50000"/>
                    <a:lumOff val="50000"/>
                  </a:schemeClr>
                </a:solidFill>
              </a:rPr>
              <a:t>a </a:t>
            </a:r>
            <a:r>
              <a:rPr lang="de-DE" sz="800" dirty="0" err="1">
                <a:solidFill>
                  <a:schemeClr val="tx1">
                    <a:lumMod val="50000"/>
                    <a:lumOff val="50000"/>
                  </a:schemeClr>
                </a:solidFill>
              </a:rPr>
              <a:t>new</a:t>
            </a:r>
            <a:r>
              <a:rPr lang="de-DE" sz="800" dirty="0">
                <a:solidFill>
                  <a:schemeClr val="tx1">
                    <a:lumMod val="50000"/>
                    <a:lumOff val="50000"/>
                  </a:schemeClr>
                </a:solidFill>
              </a:rPr>
              <a:t> </a:t>
            </a:r>
            <a:r>
              <a:rPr lang="de-DE" sz="800" dirty="0" err="1">
                <a:solidFill>
                  <a:schemeClr val="tx1">
                    <a:lumMod val="50000"/>
                    <a:lumOff val="50000"/>
                  </a:schemeClr>
                </a:solidFill>
              </a:rPr>
              <a:t>sensing</a:t>
            </a:r>
            <a:r>
              <a:rPr lang="de-DE" sz="800" dirty="0">
                <a:solidFill>
                  <a:schemeClr val="tx1">
                    <a:lumMod val="50000"/>
                    <a:lumOff val="50000"/>
                  </a:schemeClr>
                </a:solidFill>
              </a:rPr>
              <a:t> </a:t>
            </a:r>
            <a:r>
              <a:rPr lang="de-DE" sz="800" dirty="0" err="1">
                <a:solidFill>
                  <a:schemeClr val="tx1">
                    <a:lumMod val="50000"/>
                    <a:lumOff val="50000"/>
                  </a:schemeClr>
                </a:solidFill>
              </a:rPr>
              <a:t>dot</a:t>
            </a:r>
            <a:r>
              <a:rPr lang="de-DE" sz="800" dirty="0">
                <a:solidFill>
                  <a:schemeClr val="tx1">
                    <a:lumMod val="50000"/>
                    <a:lumOff val="50000"/>
                  </a:schemeClr>
                </a:solidFill>
              </a:rPr>
              <a:t> </a:t>
            </a:r>
            <a:r>
              <a:rPr lang="de-DE" sz="800" dirty="0" err="1">
                <a:solidFill>
                  <a:schemeClr val="tx1">
                    <a:lumMod val="50000"/>
                    <a:lumOff val="50000"/>
                  </a:schemeClr>
                </a:solidFill>
              </a:rPr>
              <a:t>concept</a:t>
            </a:r>
            <a:r>
              <a:rPr lang="de-DE" sz="800" dirty="0">
                <a:solidFill>
                  <a:schemeClr val="tx1">
                    <a:lumMod val="50000"/>
                    <a:lumOff val="50000"/>
                  </a:schemeClr>
                </a:solidFill>
              </a:rPr>
              <a:t>. </a:t>
            </a:r>
            <a:endParaRPr lang="de-DE" sz="800" dirty="0">
              <a:solidFill>
                <a:schemeClr val="tx1">
                  <a:lumMod val="50000"/>
                  <a:lumOff val="50000"/>
                </a:schemeClr>
              </a:solidFill>
            </a:endParaRPr>
          </a:p>
        </p:txBody>
      </p:sp>
      <p:pic>
        <p:nvPicPr>
          <p:cNvPr id="15" name="Picture 9">
            <a:extLst>
              <a:ext uri="{FF2B5EF4-FFF2-40B4-BE49-F238E27FC236}">
                <a16:creationId xmlns:a16="http://schemas.microsoft.com/office/drawing/2014/main" id="{1C65F8FC-BDC4-0837-C094-2CA01C807B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91357" y="434514"/>
            <a:ext cx="2110600" cy="358362"/>
          </a:xfrm>
          <a:prstGeom prst="rect">
            <a:avLst/>
          </a:prstGeom>
        </p:spPr>
      </p:pic>
      <p:pic>
        <p:nvPicPr>
          <p:cNvPr id="16" name="Picture 2">
            <a:extLst>
              <a:ext uri="{FF2B5EF4-FFF2-40B4-BE49-F238E27FC236}">
                <a16:creationId xmlns:a16="http://schemas.microsoft.com/office/drawing/2014/main" id="{34473FE7-A67A-AC54-75D7-0EC23142950C}"/>
              </a:ext>
            </a:extLst>
          </p:cNvPr>
          <p:cNvPicPr>
            <a:picLocks noChangeAspect="1"/>
          </p:cNvPicPr>
          <p:nvPr/>
        </p:nvPicPr>
        <p:blipFill>
          <a:blip r:embed="rId8"/>
          <a:stretch>
            <a:fillRect/>
          </a:stretch>
        </p:blipFill>
        <p:spPr>
          <a:xfrm>
            <a:off x="7645375" y="1360212"/>
            <a:ext cx="3273844" cy="2067827"/>
          </a:xfrm>
          <a:prstGeom prst="rect">
            <a:avLst/>
          </a:prstGeom>
        </p:spPr>
      </p:pic>
      <p:pic>
        <p:nvPicPr>
          <p:cNvPr id="17" name="Picture 5">
            <a:extLst>
              <a:ext uri="{FF2B5EF4-FFF2-40B4-BE49-F238E27FC236}">
                <a16:creationId xmlns:a16="http://schemas.microsoft.com/office/drawing/2014/main" id="{1401D9CE-6739-D443-8DD0-E44D5E876C0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552384" y="3754542"/>
            <a:ext cx="1979238" cy="1971268"/>
          </a:xfrm>
          <a:prstGeom prst="rect">
            <a:avLst/>
          </a:prstGeom>
        </p:spPr>
      </p:pic>
      <p:cxnSp>
        <p:nvCxnSpPr>
          <p:cNvPr id="18" name="Straight Arrow Connector 23">
            <a:extLst>
              <a:ext uri="{FF2B5EF4-FFF2-40B4-BE49-F238E27FC236}">
                <a16:creationId xmlns:a16="http://schemas.microsoft.com/office/drawing/2014/main" id="{6914C449-A293-5D3F-DB14-49CBDE68A9A4}"/>
              </a:ext>
            </a:extLst>
          </p:cNvPr>
          <p:cNvCxnSpPr>
            <a:cxnSpLocks/>
          </p:cNvCxnSpPr>
          <p:nvPr/>
        </p:nvCxnSpPr>
        <p:spPr>
          <a:xfrm flipV="1">
            <a:off x="9552384" y="3717032"/>
            <a:ext cx="1988639" cy="3535"/>
          </a:xfrm>
          <a:prstGeom prst="straightConnector1">
            <a:avLst/>
          </a:prstGeom>
          <a:ln w="952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4">
            <a:extLst>
              <a:ext uri="{FF2B5EF4-FFF2-40B4-BE49-F238E27FC236}">
                <a16:creationId xmlns:a16="http://schemas.microsoft.com/office/drawing/2014/main" id="{F50D2E34-BBB4-2929-9B2C-57EA02C4E8C1}"/>
              </a:ext>
            </a:extLst>
          </p:cNvPr>
          <p:cNvSpPr txBox="1"/>
          <p:nvPr/>
        </p:nvSpPr>
        <p:spPr>
          <a:xfrm>
            <a:off x="9552384" y="3574493"/>
            <a:ext cx="1981639" cy="180049"/>
          </a:xfrm>
          <a:prstGeom prst="rect">
            <a:avLst/>
          </a:prstGeom>
          <a:noFill/>
        </p:spPr>
        <p:txBody>
          <a:bodyPr wrap="square" rtlCol="0">
            <a:spAutoFit/>
          </a:bodyPr>
          <a:lstStyle/>
          <a:p>
            <a:pPr algn="ctr">
              <a:lnSpc>
                <a:spcPct val="95000"/>
              </a:lnSpc>
            </a:pPr>
            <a:r>
              <a:rPr lang="en-US" sz="600" b="1" dirty="0">
                <a:solidFill>
                  <a:schemeClr val="bg1">
                    <a:lumMod val="75000"/>
                  </a:schemeClr>
                </a:solidFill>
              </a:rPr>
              <a:t>1,25 mm</a:t>
            </a:r>
            <a:endParaRPr lang="en-US" sz="600" dirty="0">
              <a:solidFill>
                <a:schemeClr val="bg1">
                  <a:lumMod val="75000"/>
                </a:schemeClr>
              </a:solidFill>
            </a:endParaRPr>
          </a:p>
        </p:txBody>
      </p:sp>
      <p:sp>
        <p:nvSpPr>
          <p:cNvPr id="26" name="Rechteck 25">
            <a:extLst>
              <a:ext uri="{FF2B5EF4-FFF2-40B4-BE49-F238E27FC236}">
                <a16:creationId xmlns:a16="http://schemas.microsoft.com/office/drawing/2014/main" id="{F0EABA7F-ACC0-7A2A-5BAF-23B527983330}"/>
              </a:ext>
            </a:extLst>
          </p:cNvPr>
          <p:cNvSpPr/>
          <p:nvPr/>
        </p:nvSpPr>
        <p:spPr>
          <a:xfrm flipV="1">
            <a:off x="6744072" y="1271887"/>
            <a:ext cx="5076451" cy="2229119"/>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9" name="Rechteck 28">
            <a:extLst>
              <a:ext uri="{FF2B5EF4-FFF2-40B4-BE49-F238E27FC236}">
                <a16:creationId xmlns:a16="http://schemas.microsoft.com/office/drawing/2014/main" id="{F0EABA7F-ACC0-7A2A-5BAF-23B527983330}"/>
              </a:ext>
            </a:extLst>
          </p:cNvPr>
          <p:cNvSpPr/>
          <p:nvPr/>
        </p:nvSpPr>
        <p:spPr>
          <a:xfrm flipV="1">
            <a:off x="6745190" y="3562397"/>
            <a:ext cx="5076451" cy="2214999"/>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7" name="Date Placeholder 5"/>
          <p:cNvSpPr>
            <a:spLocks noGrp="1"/>
          </p:cNvSpPr>
          <p:nvPr>
            <p:ph type="dt" sz="half" idx="2"/>
          </p:nvPr>
        </p:nvSpPr>
        <p:spPr>
          <a:xfrm>
            <a:off x="3776105" y="6381328"/>
            <a:ext cx="1600508" cy="221109"/>
          </a:xfrm>
        </p:spPr>
        <p:txBody>
          <a:bodyPr/>
          <a:lstStyle/>
          <a:p>
            <a:fld id="{1578125B-3550-41D9-89F2-93472A35823D}" type="datetime1">
              <a:rPr lang="de-DE" smtClean="0"/>
              <a:t>21.05.2026</a:t>
            </a:fld>
            <a:endParaRPr lang="de-DE" dirty="0"/>
          </a:p>
        </p:txBody>
      </p:sp>
      <p:sp>
        <p:nvSpPr>
          <p:cNvPr id="28" name="Rechteck 27"/>
          <p:cNvSpPr/>
          <p:nvPr/>
        </p:nvSpPr>
        <p:spPr>
          <a:xfrm>
            <a:off x="3719736" y="5647589"/>
            <a:ext cx="1080120" cy="2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1" name="Rechteck 30">
            <a:extLst>
              <a:ext uri="{FF2B5EF4-FFF2-40B4-BE49-F238E27FC236}">
                <a16:creationId xmlns:a16="http://schemas.microsoft.com/office/drawing/2014/main" id="{F0EABA7F-ACC0-7A2A-5BAF-23B527983330}"/>
              </a:ext>
            </a:extLst>
          </p:cNvPr>
          <p:cNvSpPr/>
          <p:nvPr/>
        </p:nvSpPr>
        <p:spPr>
          <a:xfrm flipV="1">
            <a:off x="371475" y="3562396"/>
            <a:ext cx="6011863" cy="221499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Tree>
    <p:extLst>
      <p:ext uri="{BB962C8B-B14F-4D97-AF65-F5344CB8AC3E}">
        <p14:creationId xmlns:p14="http://schemas.microsoft.com/office/powerpoint/2010/main" val="1801492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50A31-1AB5-5E5D-A970-4B6C711A3E5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3F3CDB3-6C2B-D6DC-28C3-306E93FB7FF2}"/>
              </a:ext>
            </a:extLst>
          </p:cNvPr>
          <p:cNvSpPr>
            <a:spLocks noGrp="1"/>
          </p:cNvSpPr>
          <p:nvPr>
            <p:ph type="title"/>
          </p:nvPr>
        </p:nvSpPr>
        <p:spPr/>
        <p:txBody>
          <a:bodyPr/>
          <a:lstStyle/>
          <a:p>
            <a:r>
              <a:rPr lang="de-DE" dirty="0"/>
              <a:t>Qubit </a:t>
            </a:r>
            <a:r>
              <a:rPr lang="de-DE" dirty="0" err="1"/>
              <a:t>Readout</a:t>
            </a:r>
            <a:endParaRPr lang="en-US" dirty="0"/>
          </a:p>
        </p:txBody>
      </p:sp>
      <p:sp>
        <p:nvSpPr>
          <p:cNvPr id="44" name="Foliennummernplatzhalter 3">
            <a:extLst>
              <a:ext uri="{FF2B5EF4-FFF2-40B4-BE49-F238E27FC236}">
                <a16:creationId xmlns:a16="http://schemas.microsoft.com/office/drawing/2014/main" id="{BB88C27E-C0B7-9C0C-A10B-2FA66E99FD33}"/>
              </a:ext>
            </a:extLst>
          </p:cNvPr>
          <p:cNvSpPr>
            <a:spLocks noGrp="1"/>
          </p:cNvSpPr>
          <p:nvPr>
            <p:ph type="sldNum" sz="quarter" idx="11"/>
          </p:nvPr>
        </p:nvSpPr>
        <p:spPr/>
        <p:txBody>
          <a:bodyPr/>
          <a:lstStyle/>
          <a:p>
            <a:fld id="{A52F4D17-1AD6-42D9-B93A-EB002C62F438}" type="slidenum">
              <a:rPr lang="de-DE" smtClean="0"/>
              <a:pPr/>
              <a:t>15</a:t>
            </a:fld>
            <a:endParaRPr lang="de-DE" dirty="0"/>
          </a:p>
        </p:txBody>
      </p:sp>
      <p:sp>
        <p:nvSpPr>
          <p:cNvPr id="110" name="Textplatzhalter 4">
            <a:extLst>
              <a:ext uri="{FF2B5EF4-FFF2-40B4-BE49-F238E27FC236}">
                <a16:creationId xmlns:a16="http://schemas.microsoft.com/office/drawing/2014/main" id="{6E9558DD-AEA3-BB39-257B-A69F3611DC12}"/>
              </a:ext>
            </a:extLst>
          </p:cNvPr>
          <p:cNvSpPr>
            <a:spLocks noGrp="1"/>
          </p:cNvSpPr>
          <p:nvPr>
            <p:ph type="body" sz="quarter" idx="15"/>
          </p:nvPr>
        </p:nvSpPr>
        <p:spPr/>
        <p:txBody>
          <a:bodyPr/>
          <a:lstStyle/>
          <a:p>
            <a:r>
              <a:rPr lang="de-DE" dirty="0"/>
              <a:t>Qubit </a:t>
            </a:r>
            <a:r>
              <a:rPr lang="de-DE" dirty="0" err="1"/>
              <a:t>Readout</a:t>
            </a:r>
            <a:r>
              <a:rPr lang="de-DE" dirty="0"/>
              <a:t> - QUOCCA.SET: A </a:t>
            </a:r>
            <a:r>
              <a:rPr lang="de-DE" dirty="0" err="1"/>
              <a:t>Scalable</a:t>
            </a:r>
            <a:r>
              <a:rPr lang="de-DE" dirty="0"/>
              <a:t> </a:t>
            </a:r>
            <a:r>
              <a:rPr lang="de-DE" dirty="0" err="1"/>
              <a:t>Readout</a:t>
            </a:r>
            <a:r>
              <a:rPr lang="de-DE" dirty="0"/>
              <a:t> IC </a:t>
            </a:r>
            <a:r>
              <a:rPr lang="de-DE" dirty="0" err="1"/>
              <a:t>for</a:t>
            </a:r>
            <a:r>
              <a:rPr lang="de-DE" dirty="0"/>
              <a:t> Semiconductor Quantum Dots</a:t>
            </a:r>
          </a:p>
        </p:txBody>
      </p:sp>
      <p:sp>
        <p:nvSpPr>
          <p:cNvPr id="53" name="Rechteck 52">
            <a:extLst>
              <a:ext uri="{FF2B5EF4-FFF2-40B4-BE49-F238E27FC236}">
                <a16:creationId xmlns:a16="http://schemas.microsoft.com/office/drawing/2014/main" id="{25953466-CD8A-0F7C-4029-18D80188BDE1}"/>
              </a:ext>
            </a:extLst>
          </p:cNvPr>
          <p:cNvSpPr/>
          <p:nvPr/>
        </p:nvSpPr>
        <p:spPr>
          <a:xfrm>
            <a:off x="5403817" y="6193434"/>
            <a:ext cx="288032" cy="24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5" name="Grafik 4" descr="Ein Bild, das Menschliches Gesicht, Person, Kleidung, Porträt enthält.&#10;&#10;KI-generierte Inhalte können fehlerhaft sein.">
            <a:extLst>
              <a:ext uri="{FF2B5EF4-FFF2-40B4-BE49-F238E27FC236}">
                <a16:creationId xmlns:a16="http://schemas.microsoft.com/office/drawing/2014/main" id="{4858ECDB-E972-C115-72EF-9C00C0D946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3" name="Inhaltsplatzhalter 2">
            <a:extLst>
              <a:ext uri="{FF2B5EF4-FFF2-40B4-BE49-F238E27FC236}">
                <a16:creationId xmlns:a16="http://schemas.microsoft.com/office/drawing/2014/main" id="{5C7BFEC7-9EEC-4958-427C-26CE325048C9}"/>
              </a:ext>
            </a:extLst>
          </p:cNvPr>
          <p:cNvSpPr txBox="1">
            <a:spLocks/>
          </p:cNvSpPr>
          <p:nvPr/>
        </p:nvSpPr>
        <p:spPr>
          <a:xfrm>
            <a:off x="371475" y="1634838"/>
            <a:ext cx="6084565" cy="1530686"/>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Correlated Double Sampling (CDS)</a:t>
            </a:r>
          </a:p>
          <a:p>
            <a:pPr marL="447675" lvl="2"/>
            <a:r>
              <a:rPr lang="en-US" sz="1800" dirty="0"/>
              <a:t>1st sample after qubit initialization</a:t>
            </a:r>
          </a:p>
          <a:p>
            <a:pPr marL="447675" lvl="2"/>
            <a:r>
              <a:rPr lang="en-US" sz="1800" dirty="0"/>
              <a:t>2nd sample after qubit operation</a:t>
            </a:r>
          </a:p>
          <a:p>
            <a:pPr marL="447675" lvl="2"/>
            <a:r>
              <a:rPr lang="en-US" sz="1800" dirty="0"/>
              <a:t>Cancellation of low frequency noise</a:t>
            </a:r>
          </a:p>
        </p:txBody>
      </p:sp>
      <p:pic>
        <p:nvPicPr>
          <p:cNvPr id="15" name="Picture 9">
            <a:extLst>
              <a:ext uri="{FF2B5EF4-FFF2-40B4-BE49-F238E27FC236}">
                <a16:creationId xmlns:a16="http://schemas.microsoft.com/office/drawing/2014/main" id="{044A99FC-D2AA-DD17-BE5F-8CE350E86A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91357" y="434514"/>
            <a:ext cx="2110600" cy="358362"/>
          </a:xfrm>
          <a:prstGeom prst="rect">
            <a:avLst/>
          </a:prstGeom>
        </p:spPr>
      </p:pic>
      <p:grpSp>
        <p:nvGrpSpPr>
          <p:cNvPr id="71" name="Group 9">
            <a:extLst>
              <a:ext uri="{FF2B5EF4-FFF2-40B4-BE49-F238E27FC236}">
                <a16:creationId xmlns:a16="http://schemas.microsoft.com/office/drawing/2014/main" id="{2A7D2ABD-426D-A078-E40B-E3176D0240B1}"/>
              </a:ext>
            </a:extLst>
          </p:cNvPr>
          <p:cNvGrpSpPr/>
          <p:nvPr/>
        </p:nvGrpSpPr>
        <p:grpSpPr>
          <a:xfrm>
            <a:off x="6990197" y="1689318"/>
            <a:ext cx="4439441" cy="1470136"/>
            <a:chOff x="263352" y="2342349"/>
            <a:chExt cx="5944703" cy="2349476"/>
          </a:xfrm>
        </p:grpSpPr>
        <p:sp>
          <p:nvSpPr>
            <p:cNvPr id="72" name="Oval 15">
              <a:extLst>
                <a:ext uri="{FF2B5EF4-FFF2-40B4-BE49-F238E27FC236}">
                  <a16:creationId xmlns:a16="http://schemas.microsoft.com/office/drawing/2014/main" id="{80000984-BC28-6033-4DF0-82FDFB6FFD70}"/>
                </a:ext>
              </a:extLst>
            </p:cNvPr>
            <p:cNvSpPr/>
            <p:nvPr/>
          </p:nvSpPr>
          <p:spPr>
            <a:xfrm>
              <a:off x="2055249" y="4087292"/>
              <a:ext cx="504056"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73" name="Oval 18">
              <a:extLst>
                <a:ext uri="{FF2B5EF4-FFF2-40B4-BE49-F238E27FC236}">
                  <a16:creationId xmlns:a16="http://schemas.microsoft.com/office/drawing/2014/main" id="{4A2F4704-0911-F34F-8742-FB1F6BC3B8D2}"/>
                </a:ext>
              </a:extLst>
            </p:cNvPr>
            <p:cNvSpPr/>
            <p:nvPr/>
          </p:nvSpPr>
          <p:spPr>
            <a:xfrm>
              <a:off x="2063552" y="3079180"/>
              <a:ext cx="504056" cy="199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74" name="Picture 4">
              <a:extLst>
                <a:ext uri="{FF2B5EF4-FFF2-40B4-BE49-F238E27FC236}">
                  <a16:creationId xmlns:a16="http://schemas.microsoft.com/office/drawing/2014/main" id="{3CD45F62-650B-040C-4FD1-495EB33AFD40}"/>
                </a:ext>
              </a:extLst>
            </p:cNvPr>
            <p:cNvPicPr>
              <a:picLocks noChangeAspect="1"/>
            </p:cNvPicPr>
            <p:nvPr/>
          </p:nvPicPr>
          <p:blipFill>
            <a:blip r:embed="rId5"/>
            <a:stretch>
              <a:fillRect/>
            </a:stretch>
          </p:blipFill>
          <p:spPr>
            <a:xfrm>
              <a:off x="263352" y="2342349"/>
              <a:ext cx="5934801" cy="2349476"/>
            </a:xfrm>
            <a:prstGeom prst="rect">
              <a:avLst/>
            </a:prstGeom>
          </p:spPr>
        </p:pic>
        <p:sp>
          <p:nvSpPr>
            <p:cNvPr id="75" name="TextBox 26">
              <a:extLst>
                <a:ext uri="{FF2B5EF4-FFF2-40B4-BE49-F238E27FC236}">
                  <a16:creationId xmlns:a16="http://schemas.microsoft.com/office/drawing/2014/main" id="{66B2722C-E01E-E1B3-B30E-83D6DA53CBCC}"/>
                </a:ext>
              </a:extLst>
            </p:cNvPr>
            <p:cNvSpPr txBox="1"/>
            <p:nvPr/>
          </p:nvSpPr>
          <p:spPr>
            <a:xfrm>
              <a:off x="2187374" y="3428999"/>
              <a:ext cx="1028306" cy="327092"/>
            </a:xfrm>
            <a:prstGeom prst="rect">
              <a:avLst/>
            </a:prstGeom>
            <a:noFill/>
          </p:spPr>
          <p:txBody>
            <a:bodyPr wrap="square" lIns="0" tIns="0" rIns="0" bIns="0" rtlCol="0">
              <a:spAutoFit/>
            </a:bodyPr>
            <a:lstStyle/>
            <a:p>
              <a:pPr algn="r">
                <a:lnSpc>
                  <a:spcPct val="95000"/>
                </a:lnSpc>
              </a:pPr>
              <a:r>
                <a:rPr lang="en-US" sz="1400" dirty="0">
                  <a:solidFill>
                    <a:schemeClr val="accent6"/>
                  </a:solidFill>
                </a:rPr>
                <a:t>Signal</a:t>
              </a:r>
              <a:endParaRPr lang="en-US" sz="2400" dirty="0">
                <a:solidFill>
                  <a:schemeClr val="accent6"/>
                </a:solidFill>
              </a:endParaRPr>
            </a:p>
          </p:txBody>
        </p:sp>
        <p:sp>
          <p:nvSpPr>
            <p:cNvPr id="76" name="TextBox 26">
              <a:extLst>
                <a:ext uri="{FF2B5EF4-FFF2-40B4-BE49-F238E27FC236}">
                  <a16:creationId xmlns:a16="http://schemas.microsoft.com/office/drawing/2014/main" id="{94692136-FA49-1C73-2B3E-6681C59600AA}"/>
                </a:ext>
              </a:extLst>
            </p:cNvPr>
            <p:cNvSpPr txBox="1"/>
            <p:nvPr/>
          </p:nvSpPr>
          <p:spPr>
            <a:xfrm>
              <a:off x="5415967" y="3230205"/>
              <a:ext cx="792088" cy="331196"/>
            </a:xfrm>
            <a:prstGeom prst="rect">
              <a:avLst/>
            </a:prstGeom>
            <a:solidFill>
              <a:schemeClr val="bg1"/>
            </a:solidFill>
          </p:spPr>
          <p:txBody>
            <a:bodyPr wrap="square" lIns="0" tIns="0" rIns="0" bIns="0" rtlCol="0">
              <a:spAutoFit/>
            </a:bodyPr>
            <a:lstStyle/>
            <a:p>
              <a:pPr algn="ctr">
                <a:lnSpc>
                  <a:spcPct val="95000"/>
                </a:lnSpc>
              </a:pPr>
              <a:r>
                <a:rPr lang="en-US" b="1" dirty="0"/>
                <a:t>OUT</a:t>
              </a:r>
            </a:p>
          </p:txBody>
        </p:sp>
        <p:sp>
          <p:nvSpPr>
            <p:cNvPr id="77" name="TextBox 26">
              <a:extLst>
                <a:ext uri="{FF2B5EF4-FFF2-40B4-BE49-F238E27FC236}">
                  <a16:creationId xmlns:a16="http://schemas.microsoft.com/office/drawing/2014/main" id="{80406887-4885-EA04-5526-FF8A784DB005}"/>
                </a:ext>
              </a:extLst>
            </p:cNvPr>
            <p:cNvSpPr txBox="1"/>
            <p:nvPr/>
          </p:nvSpPr>
          <p:spPr>
            <a:xfrm>
              <a:off x="377224" y="3230205"/>
              <a:ext cx="383620" cy="331196"/>
            </a:xfrm>
            <a:prstGeom prst="rect">
              <a:avLst/>
            </a:prstGeom>
            <a:solidFill>
              <a:schemeClr val="bg1"/>
            </a:solidFill>
          </p:spPr>
          <p:txBody>
            <a:bodyPr wrap="square" lIns="0" tIns="0" rIns="0" bIns="0" rtlCol="0">
              <a:spAutoFit/>
            </a:bodyPr>
            <a:lstStyle/>
            <a:p>
              <a:pPr algn="ctr">
                <a:lnSpc>
                  <a:spcPct val="95000"/>
                </a:lnSpc>
              </a:pPr>
              <a:r>
                <a:rPr lang="en-US" b="1" dirty="0"/>
                <a:t>IN</a:t>
              </a:r>
            </a:p>
          </p:txBody>
        </p:sp>
        <p:sp>
          <p:nvSpPr>
            <p:cNvPr id="78" name="TextBox 26">
              <a:extLst>
                <a:ext uri="{FF2B5EF4-FFF2-40B4-BE49-F238E27FC236}">
                  <a16:creationId xmlns:a16="http://schemas.microsoft.com/office/drawing/2014/main" id="{CB474024-0521-5F0D-66CF-F83C690DE384}"/>
                </a:ext>
              </a:extLst>
            </p:cNvPr>
            <p:cNvSpPr txBox="1"/>
            <p:nvPr/>
          </p:nvSpPr>
          <p:spPr>
            <a:xfrm>
              <a:off x="2582326" y="3031582"/>
              <a:ext cx="695460" cy="331196"/>
            </a:xfrm>
            <a:prstGeom prst="rect">
              <a:avLst/>
            </a:prstGeom>
            <a:solidFill>
              <a:schemeClr val="bg1"/>
            </a:solidFill>
          </p:spPr>
          <p:txBody>
            <a:bodyPr wrap="square" lIns="0" tIns="0" rIns="0" bIns="0" rtlCol="0">
              <a:spAutoFit/>
            </a:bodyPr>
            <a:lstStyle/>
            <a:p>
              <a:pPr algn="ctr">
                <a:lnSpc>
                  <a:spcPct val="95000"/>
                </a:lnSpc>
              </a:pPr>
              <a:r>
                <a:rPr lang="en-US" b="1" dirty="0"/>
                <a:t>S/H1</a:t>
              </a:r>
            </a:p>
          </p:txBody>
        </p:sp>
        <p:sp>
          <p:nvSpPr>
            <p:cNvPr id="79" name="TextBox 26">
              <a:extLst>
                <a:ext uri="{FF2B5EF4-FFF2-40B4-BE49-F238E27FC236}">
                  <a16:creationId xmlns:a16="http://schemas.microsoft.com/office/drawing/2014/main" id="{5EAAD420-677F-2151-8AE4-4CD413AB38B8}"/>
                </a:ext>
              </a:extLst>
            </p:cNvPr>
            <p:cNvSpPr txBox="1"/>
            <p:nvPr/>
          </p:nvSpPr>
          <p:spPr>
            <a:xfrm>
              <a:off x="2582326" y="4043269"/>
              <a:ext cx="695460" cy="331196"/>
            </a:xfrm>
            <a:prstGeom prst="rect">
              <a:avLst/>
            </a:prstGeom>
            <a:solidFill>
              <a:schemeClr val="bg1"/>
            </a:solidFill>
          </p:spPr>
          <p:txBody>
            <a:bodyPr wrap="square" lIns="0" tIns="0" rIns="0" bIns="0" rtlCol="0">
              <a:spAutoFit/>
            </a:bodyPr>
            <a:lstStyle/>
            <a:p>
              <a:pPr algn="ctr">
                <a:lnSpc>
                  <a:spcPct val="95000"/>
                </a:lnSpc>
              </a:pPr>
              <a:r>
                <a:rPr lang="en-US" b="1" dirty="0"/>
                <a:t>S/H2</a:t>
              </a:r>
            </a:p>
          </p:txBody>
        </p:sp>
        <p:cxnSp>
          <p:nvCxnSpPr>
            <p:cNvPr id="80" name="Straight Arrow Connector 24">
              <a:extLst>
                <a:ext uri="{FF2B5EF4-FFF2-40B4-BE49-F238E27FC236}">
                  <a16:creationId xmlns:a16="http://schemas.microsoft.com/office/drawing/2014/main" id="{96263DEA-03E9-CAFC-E62A-C91B37854094}"/>
                </a:ext>
              </a:extLst>
            </p:cNvPr>
            <p:cNvCxnSpPr/>
            <p:nvPr/>
          </p:nvCxnSpPr>
          <p:spPr>
            <a:xfrm>
              <a:off x="3287688" y="2868001"/>
              <a:ext cx="0" cy="107527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D942D611-CA7B-91EE-916F-211B44F0A47E}"/>
              </a:ext>
            </a:extLst>
          </p:cNvPr>
          <p:cNvGrpSpPr/>
          <p:nvPr/>
        </p:nvGrpSpPr>
        <p:grpSpPr>
          <a:xfrm>
            <a:off x="6600804" y="3140968"/>
            <a:ext cx="4895796" cy="2661159"/>
            <a:chOff x="6312024" y="2861052"/>
            <a:chExt cx="5166518" cy="2808312"/>
          </a:xfrm>
        </p:grpSpPr>
        <p:grpSp>
          <p:nvGrpSpPr>
            <p:cNvPr id="52" name="Group 13">
              <a:extLst>
                <a:ext uri="{FF2B5EF4-FFF2-40B4-BE49-F238E27FC236}">
                  <a16:creationId xmlns:a16="http://schemas.microsoft.com/office/drawing/2014/main" id="{75023374-06BA-9BE6-ED91-1657FA7189EB}"/>
                </a:ext>
              </a:extLst>
            </p:cNvPr>
            <p:cNvGrpSpPr/>
            <p:nvPr/>
          </p:nvGrpSpPr>
          <p:grpSpPr>
            <a:xfrm>
              <a:off x="6365974" y="2861052"/>
              <a:ext cx="5112568" cy="2808312"/>
              <a:chOff x="6672479" y="3020948"/>
              <a:chExt cx="5112568" cy="2808312"/>
            </a:xfrm>
          </p:grpSpPr>
          <p:cxnSp>
            <p:nvCxnSpPr>
              <p:cNvPr id="54" name="Straight Connector 35">
                <a:extLst>
                  <a:ext uri="{FF2B5EF4-FFF2-40B4-BE49-F238E27FC236}">
                    <a16:creationId xmlns:a16="http://schemas.microsoft.com/office/drawing/2014/main" id="{228E922E-4CAF-02D7-874C-39A3641C72A8}"/>
                  </a:ext>
                </a:extLst>
              </p:cNvPr>
              <p:cNvCxnSpPr/>
              <p:nvPr/>
            </p:nvCxnSpPr>
            <p:spPr>
              <a:xfrm>
                <a:off x="8069179" y="3878307"/>
                <a:ext cx="174338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36">
                <a:extLst>
                  <a:ext uri="{FF2B5EF4-FFF2-40B4-BE49-F238E27FC236}">
                    <a16:creationId xmlns:a16="http://schemas.microsoft.com/office/drawing/2014/main" id="{02C250E9-1AA3-0133-A3E1-F33B2C8BC6FB}"/>
                  </a:ext>
                </a:extLst>
              </p:cNvPr>
              <p:cNvCxnSpPr/>
              <p:nvPr/>
            </p:nvCxnSpPr>
            <p:spPr>
              <a:xfrm flipV="1">
                <a:off x="8025175" y="3902861"/>
                <a:ext cx="1549679"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6" name="Oval 37">
                <a:extLst>
                  <a:ext uri="{FF2B5EF4-FFF2-40B4-BE49-F238E27FC236}">
                    <a16:creationId xmlns:a16="http://schemas.microsoft.com/office/drawing/2014/main" id="{015BD2C6-4E5B-F7E2-9D85-90C3BFDB4B26}"/>
                  </a:ext>
                </a:extLst>
              </p:cNvPr>
              <p:cNvSpPr/>
              <p:nvPr/>
            </p:nvSpPr>
            <p:spPr>
              <a:xfrm>
                <a:off x="7875469" y="3765654"/>
                <a:ext cx="258280" cy="225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57" name="Oval 38">
                <a:extLst>
                  <a:ext uri="{FF2B5EF4-FFF2-40B4-BE49-F238E27FC236}">
                    <a16:creationId xmlns:a16="http://schemas.microsoft.com/office/drawing/2014/main" id="{2BBC267D-2A1F-A5B2-B693-516BB4B352B6}"/>
                  </a:ext>
                </a:extLst>
              </p:cNvPr>
              <p:cNvSpPr/>
              <p:nvPr/>
            </p:nvSpPr>
            <p:spPr>
              <a:xfrm>
                <a:off x="9747997" y="3765654"/>
                <a:ext cx="258280" cy="225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58" name="Oval 39">
                <a:extLst>
                  <a:ext uri="{FF2B5EF4-FFF2-40B4-BE49-F238E27FC236}">
                    <a16:creationId xmlns:a16="http://schemas.microsoft.com/office/drawing/2014/main" id="{06654DF9-D5F2-1242-0901-537B7D8300A1}"/>
                  </a:ext>
                </a:extLst>
              </p:cNvPr>
              <p:cNvSpPr/>
              <p:nvPr/>
            </p:nvSpPr>
            <p:spPr>
              <a:xfrm>
                <a:off x="9513557" y="3761828"/>
                <a:ext cx="258280" cy="2253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cxnSp>
            <p:nvCxnSpPr>
              <p:cNvPr id="59" name="Straight Connector 12">
                <a:extLst>
                  <a:ext uri="{FF2B5EF4-FFF2-40B4-BE49-F238E27FC236}">
                    <a16:creationId xmlns:a16="http://schemas.microsoft.com/office/drawing/2014/main" id="{E3EA1603-9B36-A0E0-5336-85E4FD800637}"/>
                  </a:ext>
                </a:extLst>
              </p:cNvPr>
              <p:cNvCxnSpPr/>
              <p:nvPr/>
            </p:nvCxnSpPr>
            <p:spPr>
              <a:xfrm>
                <a:off x="8093018" y="4981710"/>
                <a:ext cx="174338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21">
                <a:extLst>
                  <a:ext uri="{FF2B5EF4-FFF2-40B4-BE49-F238E27FC236}">
                    <a16:creationId xmlns:a16="http://schemas.microsoft.com/office/drawing/2014/main" id="{A2A97774-2F32-1C78-AE1F-B1EC1D64894F}"/>
                  </a:ext>
                </a:extLst>
              </p:cNvPr>
              <p:cNvCxnSpPr/>
              <p:nvPr/>
            </p:nvCxnSpPr>
            <p:spPr>
              <a:xfrm flipV="1">
                <a:off x="8093018" y="5333748"/>
                <a:ext cx="1549679"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Oval 19">
                <a:extLst>
                  <a:ext uri="{FF2B5EF4-FFF2-40B4-BE49-F238E27FC236}">
                    <a16:creationId xmlns:a16="http://schemas.microsoft.com/office/drawing/2014/main" id="{D641ECA8-F5B9-AD42-F513-A18DA220EE99}"/>
                  </a:ext>
                </a:extLst>
              </p:cNvPr>
              <p:cNvSpPr/>
              <p:nvPr/>
            </p:nvSpPr>
            <p:spPr>
              <a:xfrm>
                <a:off x="7899308" y="4869058"/>
                <a:ext cx="258280" cy="225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2" name="Oval 20">
                <a:extLst>
                  <a:ext uri="{FF2B5EF4-FFF2-40B4-BE49-F238E27FC236}">
                    <a16:creationId xmlns:a16="http://schemas.microsoft.com/office/drawing/2014/main" id="{9AABB6C9-1FEB-3AE0-7255-DA3A257FA9AA}"/>
                  </a:ext>
                </a:extLst>
              </p:cNvPr>
              <p:cNvSpPr/>
              <p:nvPr/>
            </p:nvSpPr>
            <p:spPr>
              <a:xfrm>
                <a:off x="9771836" y="4869058"/>
                <a:ext cx="258280" cy="2253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3" name="Oval 10">
                <a:extLst>
                  <a:ext uri="{FF2B5EF4-FFF2-40B4-BE49-F238E27FC236}">
                    <a16:creationId xmlns:a16="http://schemas.microsoft.com/office/drawing/2014/main" id="{375A9455-8F1A-8525-3FF7-93D9BA456B57}"/>
                  </a:ext>
                </a:extLst>
              </p:cNvPr>
              <p:cNvSpPr/>
              <p:nvPr/>
            </p:nvSpPr>
            <p:spPr>
              <a:xfrm>
                <a:off x="9513557" y="5221096"/>
                <a:ext cx="258280" cy="22530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64" name="Picture 11">
                <a:extLst>
                  <a:ext uri="{FF2B5EF4-FFF2-40B4-BE49-F238E27FC236}">
                    <a16:creationId xmlns:a16="http://schemas.microsoft.com/office/drawing/2014/main" id="{9E1D80BE-EF3A-C582-79DC-DD502D81E7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72479" y="3020948"/>
                <a:ext cx="5112568" cy="2808312"/>
              </a:xfrm>
              <a:prstGeom prst="rect">
                <a:avLst/>
              </a:prstGeom>
            </p:spPr>
          </p:pic>
          <p:cxnSp>
            <p:nvCxnSpPr>
              <p:cNvPr id="65" name="Straight Arrow Connector 6">
                <a:extLst>
                  <a:ext uri="{FF2B5EF4-FFF2-40B4-BE49-F238E27FC236}">
                    <a16:creationId xmlns:a16="http://schemas.microsoft.com/office/drawing/2014/main" id="{C3B8A5E9-826C-C03B-2767-C5937F9535F5}"/>
                  </a:ext>
                </a:extLst>
              </p:cNvPr>
              <p:cNvCxnSpPr/>
              <p:nvPr/>
            </p:nvCxnSpPr>
            <p:spPr>
              <a:xfrm>
                <a:off x="8996997" y="4982292"/>
                <a:ext cx="0" cy="33795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27">
                <a:extLst>
                  <a:ext uri="{FF2B5EF4-FFF2-40B4-BE49-F238E27FC236}">
                    <a16:creationId xmlns:a16="http://schemas.microsoft.com/office/drawing/2014/main" id="{188D07A3-3181-C3D3-C6C9-99301990A66F}"/>
                  </a:ext>
                </a:extLst>
              </p:cNvPr>
              <p:cNvSpPr txBox="1"/>
              <p:nvPr/>
            </p:nvSpPr>
            <p:spPr>
              <a:xfrm>
                <a:off x="8349682" y="5026513"/>
                <a:ext cx="1291399" cy="232323"/>
              </a:xfrm>
              <a:prstGeom prst="rect">
                <a:avLst/>
              </a:prstGeom>
              <a:noFill/>
            </p:spPr>
            <p:txBody>
              <a:bodyPr wrap="square" rtlCol="0">
                <a:spAutoFit/>
              </a:bodyPr>
              <a:lstStyle/>
              <a:p>
                <a:pPr algn="l">
                  <a:lnSpc>
                    <a:spcPct val="95000"/>
                  </a:lnSpc>
                </a:pPr>
                <a:r>
                  <a:rPr lang="en-US" sz="1400" dirty="0">
                    <a:solidFill>
                      <a:schemeClr val="accent6"/>
                    </a:solidFill>
                  </a:rPr>
                  <a:t>Signal</a:t>
                </a:r>
                <a:endParaRPr lang="en-US" sz="2400" dirty="0">
                  <a:solidFill>
                    <a:schemeClr val="accent6"/>
                  </a:solidFill>
                </a:endParaRPr>
              </a:p>
            </p:txBody>
          </p:sp>
          <p:sp>
            <p:nvSpPr>
              <p:cNvPr id="67" name="TextBox 26">
                <a:extLst>
                  <a:ext uri="{FF2B5EF4-FFF2-40B4-BE49-F238E27FC236}">
                    <a16:creationId xmlns:a16="http://schemas.microsoft.com/office/drawing/2014/main" id="{65F732B4-7727-09AB-9133-B61098160063}"/>
                  </a:ext>
                </a:extLst>
              </p:cNvPr>
              <p:cNvSpPr txBox="1"/>
              <p:nvPr/>
            </p:nvSpPr>
            <p:spPr>
              <a:xfrm>
                <a:off x="7318178" y="3076641"/>
                <a:ext cx="4326186" cy="330708"/>
              </a:xfrm>
              <a:prstGeom prst="rect">
                <a:avLst/>
              </a:prstGeom>
              <a:solidFill>
                <a:schemeClr val="bg1"/>
              </a:solidFill>
            </p:spPr>
            <p:txBody>
              <a:bodyPr wrap="square" lIns="0" tIns="108000" rIns="0" bIns="108000" rtlCol="0">
                <a:spAutoFit/>
              </a:bodyPr>
              <a:lstStyle/>
              <a:p>
                <a:pPr algn="ctr">
                  <a:lnSpc>
                    <a:spcPct val="95000"/>
                  </a:lnSpc>
                </a:pPr>
                <a:r>
                  <a:rPr lang="en-US" sz="1400" b="1" dirty="0"/>
                  <a:t>SET-Signals Singlet</a:t>
                </a:r>
                <a:endParaRPr lang="en-US" sz="2400" b="1" dirty="0"/>
              </a:p>
            </p:txBody>
          </p:sp>
          <p:sp>
            <p:nvSpPr>
              <p:cNvPr id="68" name="TextBox 26">
                <a:extLst>
                  <a:ext uri="{FF2B5EF4-FFF2-40B4-BE49-F238E27FC236}">
                    <a16:creationId xmlns:a16="http://schemas.microsoft.com/office/drawing/2014/main" id="{5C4E7A92-66FE-603D-587A-D630AC033317}"/>
                  </a:ext>
                </a:extLst>
              </p:cNvPr>
              <p:cNvSpPr txBox="1"/>
              <p:nvPr/>
            </p:nvSpPr>
            <p:spPr>
              <a:xfrm>
                <a:off x="8996997" y="4329099"/>
                <a:ext cx="1420539" cy="160098"/>
              </a:xfrm>
              <a:prstGeom prst="rect">
                <a:avLst/>
              </a:prstGeom>
              <a:solidFill>
                <a:schemeClr val="bg1"/>
              </a:solidFill>
            </p:spPr>
            <p:txBody>
              <a:bodyPr wrap="square" lIns="0" tIns="0" rIns="0" bIns="0" rtlCol="0">
                <a:spAutoFit/>
              </a:bodyPr>
              <a:lstStyle/>
              <a:p>
                <a:pPr algn="ctr">
                  <a:lnSpc>
                    <a:spcPct val="95000"/>
                  </a:lnSpc>
                </a:pPr>
                <a:r>
                  <a:rPr lang="en-US" sz="1400" b="1" dirty="0"/>
                  <a:t>Triplet</a:t>
                </a:r>
                <a:endParaRPr lang="en-US" sz="2400" b="1" dirty="0"/>
              </a:p>
            </p:txBody>
          </p:sp>
          <p:sp>
            <p:nvSpPr>
              <p:cNvPr id="69" name="Rectangle 5">
                <a:extLst>
                  <a:ext uri="{FF2B5EF4-FFF2-40B4-BE49-F238E27FC236}">
                    <a16:creationId xmlns:a16="http://schemas.microsoft.com/office/drawing/2014/main" id="{7E9378A8-57A3-4274-2518-C0A2973A9B2B}"/>
                  </a:ext>
                </a:extLst>
              </p:cNvPr>
              <p:cNvSpPr/>
              <p:nvPr/>
            </p:nvSpPr>
            <p:spPr>
              <a:xfrm>
                <a:off x="7605550" y="3471557"/>
                <a:ext cx="414085" cy="27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70" name="TextBox 3">
                <a:extLst>
                  <a:ext uri="{FF2B5EF4-FFF2-40B4-BE49-F238E27FC236}">
                    <a16:creationId xmlns:a16="http://schemas.microsoft.com/office/drawing/2014/main" id="{61FA0B07-C620-D854-44A1-ADF8BBDF4B78}"/>
                  </a:ext>
                </a:extLst>
              </p:cNvPr>
              <p:cNvSpPr txBox="1"/>
              <p:nvPr/>
            </p:nvSpPr>
            <p:spPr>
              <a:xfrm>
                <a:off x="7617189" y="3453631"/>
                <a:ext cx="516560" cy="326243"/>
              </a:xfrm>
              <a:prstGeom prst="rect">
                <a:avLst/>
              </a:prstGeom>
              <a:noFill/>
            </p:spPr>
            <p:txBody>
              <a:bodyPr wrap="square" rtlCol="0">
                <a:spAutoFit/>
              </a:bodyPr>
              <a:lstStyle/>
              <a:p>
                <a:pPr algn="l">
                  <a:lnSpc>
                    <a:spcPct val="95000"/>
                  </a:lnSpc>
                </a:pPr>
                <a:r>
                  <a:rPr lang="en-US" sz="800" dirty="0"/>
                  <a:t>Real</a:t>
                </a:r>
                <a:br>
                  <a:rPr lang="en-US" sz="800" dirty="0"/>
                </a:br>
                <a:r>
                  <a:rPr lang="en-US" sz="800" dirty="0"/>
                  <a:t>Ideal</a:t>
                </a:r>
              </a:p>
            </p:txBody>
          </p:sp>
        </p:grpSp>
        <p:sp>
          <p:nvSpPr>
            <p:cNvPr id="81" name="Rectangle 14">
              <a:extLst>
                <a:ext uri="{FF2B5EF4-FFF2-40B4-BE49-F238E27FC236}">
                  <a16:creationId xmlns:a16="http://schemas.microsoft.com/office/drawing/2014/main" id="{DE50A681-C477-E7D8-85C2-67B2B7B137BB}"/>
                </a:ext>
              </a:extLst>
            </p:cNvPr>
            <p:cNvSpPr/>
            <p:nvPr/>
          </p:nvSpPr>
          <p:spPr>
            <a:xfrm>
              <a:off x="9062444" y="4188581"/>
              <a:ext cx="703045" cy="14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82" name="Rectangle 16">
              <a:extLst>
                <a:ext uri="{FF2B5EF4-FFF2-40B4-BE49-F238E27FC236}">
                  <a16:creationId xmlns:a16="http://schemas.microsoft.com/office/drawing/2014/main" id="{10BB3137-C951-515F-7475-132F4E7660C9}"/>
                </a:ext>
              </a:extLst>
            </p:cNvPr>
            <p:cNvSpPr/>
            <p:nvPr/>
          </p:nvSpPr>
          <p:spPr>
            <a:xfrm>
              <a:off x="6312024" y="3082099"/>
              <a:ext cx="699649" cy="237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83" name="Rectangle 42">
              <a:extLst>
                <a:ext uri="{FF2B5EF4-FFF2-40B4-BE49-F238E27FC236}">
                  <a16:creationId xmlns:a16="http://schemas.microsoft.com/office/drawing/2014/main" id="{0C69FE05-5030-41C5-E171-E9328899E8D4}"/>
                </a:ext>
              </a:extLst>
            </p:cNvPr>
            <p:cNvSpPr/>
            <p:nvPr/>
          </p:nvSpPr>
          <p:spPr>
            <a:xfrm>
              <a:off x="8825490" y="5426980"/>
              <a:ext cx="699649" cy="10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84" name="Rectangle 44">
              <a:extLst>
                <a:ext uri="{FF2B5EF4-FFF2-40B4-BE49-F238E27FC236}">
                  <a16:creationId xmlns:a16="http://schemas.microsoft.com/office/drawing/2014/main" id="{04525CFE-E7B3-B635-FF4D-AE962B4E0919}"/>
                </a:ext>
              </a:extLst>
            </p:cNvPr>
            <p:cNvSpPr/>
            <p:nvPr/>
          </p:nvSpPr>
          <p:spPr>
            <a:xfrm>
              <a:off x="8239241" y="2924944"/>
              <a:ext cx="1871790" cy="30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mc:AlternateContent xmlns:mc="http://schemas.openxmlformats.org/markup-compatibility/2006" xmlns:a14="http://schemas.microsoft.com/office/drawing/2010/main">
          <mc:Choice Requires="a14">
            <p:sp>
              <p:nvSpPr>
                <p:cNvPr id="85" name="TextBox 45">
                  <a:extLst>
                    <a:ext uri="{FF2B5EF4-FFF2-40B4-BE49-F238E27FC236}">
                      <a16:creationId xmlns:a16="http://schemas.microsoft.com/office/drawing/2014/main" id="{D1B625B2-8193-27B6-EA0E-8B535AC90B74}"/>
                    </a:ext>
                  </a:extLst>
                </p:cNvPr>
                <p:cNvSpPr txBox="1"/>
                <p:nvPr/>
              </p:nvSpPr>
              <p:spPr>
                <a:xfrm>
                  <a:off x="7011673" y="4104853"/>
                  <a:ext cx="4326186" cy="297004"/>
                </a:xfrm>
                <a:prstGeom prst="rect">
                  <a:avLst/>
                </a:prstGeom>
                <a:noFill/>
              </p:spPr>
              <p:txBody>
                <a:bodyPr wrap="square" rtlCol="0">
                  <a:spAutoFit/>
                </a:bodyPr>
                <a:lstStyle/>
                <a:p>
                  <a:pPr algn="ctr">
                    <a:lnSpc>
                      <a:spcPct val="95000"/>
                    </a:lnSpc>
                  </a:pPr>
                  <a:r>
                    <a:rPr lang="en-US" sz="1400" dirty="0">
                      <a:solidFill>
                        <a:schemeClr val="tx1"/>
                      </a:solidFill>
                    </a:rPr>
                    <a:t>SET drain current for </a:t>
                  </a:r>
                  <a14:m>
                    <m:oMath xmlns:m="http://schemas.openxmlformats.org/officeDocument/2006/math">
                      <m:d>
                        <m:dPr>
                          <m:begChr m:val="|"/>
                          <m:endChr m:val="⟩"/>
                          <m:ctrlPr>
                            <a:rPr lang="de-DE" sz="1400" i="1" smtClean="0">
                              <a:solidFill>
                                <a:schemeClr val="tx1"/>
                              </a:solidFill>
                              <a:latin typeface="Cambria Math" panose="02040503050406030204" pitchFamily="18" charset="0"/>
                            </a:rPr>
                          </m:ctrlPr>
                        </m:dPr>
                        <m:e>
                          <m:r>
                            <a:rPr lang="de-DE" sz="1400" b="0" i="1" smtClean="0">
                              <a:solidFill>
                                <a:schemeClr val="tx1"/>
                              </a:solidFill>
                              <a:latin typeface="Cambria Math" panose="02040503050406030204" pitchFamily="18" charset="0"/>
                            </a:rPr>
                            <m:t>0</m:t>
                          </m:r>
                        </m:e>
                      </m:d>
                    </m:oMath>
                  </a14:m>
                  <a:endParaRPr lang="de-DE" sz="2400" dirty="0"/>
                </a:p>
              </p:txBody>
            </p:sp>
          </mc:Choice>
          <mc:Fallback xmlns="">
            <p:sp>
              <p:nvSpPr>
                <p:cNvPr id="85" name="TextBox 45">
                  <a:extLst>
                    <a:ext uri="{FF2B5EF4-FFF2-40B4-BE49-F238E27FC236}">
                      <a16:creationId xmlns:a16="http://schemas.microsoft.com/office/drawing/2014/main" id="{D1B625B2-8193-27B6-EA0E-8B535AC90B74}"/>
                    </a:ext>
                  </a:extLst>
                </p:cNvPr>
                <p:cNvSpPr txBox="1">
                  <a:spLocks noRot="1" noChangeAspect="1" noMove="1" noResize="1" noEditPoints="1" noAdjustHandles="1" noChangeArrowheads="1" noChangeShapeType="1" noTextEdit="1"/>
                </p:cNvSpPr>
                <p:nvPr/>
              </p:nvSpPr>
              <p:spPr>
                <a:xfrm>
                  <a:off x="7011673" y="4104853"/>
                  <a:ext cx="4326186" cy="297004"/>
                </a:xfrm>
                <a:prstGeom prst="rect">
                  <a:avLst/>
                </a:prstGeom>
                <a:blipFill>
                  <a:blip r:embed="rId8"/>
                  <a:stretch>
                    <a:fillRect t="-6122"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46">
                  <a:extLst>
                    <a:ext uri="{FF2B5EF4-FFF2-40B4-BE49-F238E27FC236}">
                      <a16:creationId xmlns:a16="http://schemas.microsoft.com/office/drawing/2014/main" id="{946693A8-7340-932D-A22F-9F0F47CC1020}"/>
                    </a:ext>
                  </a:extLst>
                </p:cNvPr>
                <p:cNvSpPr txBox="1"/>
                <p:nvPr/>
              </p:nvSpPr>
              <p:spPr>
                <a:xfrm>
                  <a:off x="6999334" y="3006775"/>
                  <a:ext cx="4326186" cy="297004"/>
                </a:xfrm>
                <a:prstGeom prst="rect">
                  <a:avLst/>
                </a:prstGeom>
                <a:noFill/>
              </p:spPr>
              <p:txBody>
                <a:bodyPr wrap="square" rtlCol="0">
                  <a:spAutoFit/>
                </a:bodyPr>
                <a:lstStyle/>
                <a:p>
                  <a:pPr algn="ctr">
                    <a:lnSpc>
                      <a:spcPct val="95000"/>
                    </a:lnSpc>
                  </a:pPr>
                  <a:r>
                    <a:rPr lang="en-US" sz="1400" dirty="0">
                      <a:solidFill>
                        <a:schemeClr val="tx1"/>
                      </a:solidFill>
                    </a:rPr>
                    <a:t>SET drain current for </a:t>
                  </a:r>
                  <a14:m>
                    <m:oMath xmlns:m="http://schemas.openxmlformats.org/officeDocument/2006/math">
                      <m:d>
                        <m:dPr>
                          <m:begChr m:val="|"/>
                          <m:endChr m:val="⟩"/>
                          <m:ctrlPr>
                            <a:rPr lang="de-DE" sz="1400" i="1" smtClean="0">
                              <a:solidFill>
                                <a:schemeClr val="tx1"/>
                              </a:solidFill>
                              <a:latin typeface="Cambria Math" panose="02040503050406030204" pitchFamily="18" charset="0"/>
                            </a:rPr>
                          </m:ctrlPr>
                        </m:dPr>
                        <m:e>
                          <m:r>
                            <a:rPr lang="de-DE" sz="1400" b="0" i="1" smtClean="0">
                              <a:solidFill>
                                <a:schemeClr val="tx1"/>
                              </a:solidFill>
                              <a:latin typeface="Cambria Math" panose="02040503050406030204" pitchFamily="18" charset="0"/>
                            </a:rPr>
                            <m:t>1</m:t>
                          </m:r>
                        </m:e>
                      </m:d>
                    </m:oMath>
                  </a14:m>
                  <a:endParaRPr lang="de-DE" sz="2400" dirty="0"/>
                </a:p>
              </p:txBody>
            </p:sp>
          </mc:Choice>
          <mc:Fallback xmlns="">
            <p:sp>
              <p:nvSpPr>
                <p:cNvPr id="86" name="TextBox 46">
                  <a:extLst>
                    <a:ext uri="{FF2B5EF4-FFF2-40B4-BE49-F238E27FC236}">
                      <a16:creationId xmlns:a16="http://schemas.microsoft.com/office/drawing/2014/main" id="{946693A8-7340-932D-A22F-9F0F47CC1020}"/>
                    </a:ext>
                  </a:extLst>
                </p:cNvPr>
                <p:cNvSpPr txBox="1">
                  <a:spLocks noRot="1" noChangeAspect="1" noMove="1" noResize="1" noEditPoints="1" noAdjustHandles="1" noChangeArrowheads="1" noChangeShapeType="1" noTextEdit="1"/>
                </p:cNvSpPr>
                <p:nvPr/>
              </p:nvSpPr>
              <p:spPr>
                <a:xfrm>
                  <a:off x="6999334" y="3006775"/>
                  <a:ext cx="4326186" cy="297004"/>
                </a:xfrm>
                <a:prstGeom prst="rect">
                  <a:avLst/>
                </a:prstGeom>
                <a:blipFill>
                  <a:blip r:embed="rId9"/>
                  <a:stretch>
                    <a:fillRect t="-6122" b="-20408"/>
                  </a:stretch>
                </a:blipFill>
              </p:spPr>
              <p:txBody>
                <a:bodyPr/>
                <a:lstStyle/>
                <a:p>
                  <a:r>
                    <a:rPr lang="en-US">
                      <a:noFill/>
                    </a:rPr>
                    <a:t> </a:t>
                  </a:r>
                </a:p>
              </p:txBody>
            </p:sp>
          </mc:Fallback>
        </mc:AlternateContent>
        <p:sp>
          <p:nvSpPr>
            <p:cNvPr id="87" name="TextBox 47">
              <a:extLst>
                <a:ext uri="{FF2B5EF4-FFF2-40B4-BE49-F238E27FC236}">
                  <a16:creationId xmlns:a16="http://schemas.microsoft.com/office/drawing/2014/main" id="{EE15A2C5-8546-B79A-2DCC-C800B0C1A737}"/>
                </a:ext>
              </a:extLst>
            </p:cNvPr>
            <p:cNvSpPr txBox="1"/>
            <p:nvPr/>
          </p:nvSpPr>
          <p:spPr>
            <a:xfrm rot="16200000">
              <a:off x="6342954" y="3613893"/>
              <a:ext cx="1017572" cy="253146"/>
            </a:xfrm>
            <a:prstGeom prst="rect">
              <a:avLst/>
            </a:prstGeom>
            <a:noFill/>
          </p:spPr>
          <p:txBody>
            <a:bodyPr wrap="square" rtlCol="0">
              <a:spAutoFit/>
            </a:bodyPr>
            <a:lstStyle/>
            <a:p>
              <a:pPr algn="ctr">
                <a:lnSpc>
                  <a:spcPct val="95000"/>
                </a:lnSpc>
              </a:pPr>
              <a:r>
                <a:rPr lang="de-DE" sz="1100" dirty="0"/>
                <a:t>Signal (</a:t>
              </a:r>
              <a:r>
                <a:rPr lang="de-DE" sz="1100" dirty="0" err="1"/>
                <a:t>a.u</a:t>
              </a:r>
              <a:r>
                <a:rPr lang="de-DE" sz="1100" dirty="0"/>
                <a:t>.)</a:t>
              </a:r>
            </a:p>
          </p:txBody>
        </p:sp>
        <p:sp>
          <p:nvSpPr>
            <p:cNvPr id="88" name="TextBox 48">
              <a:extLst>
                <a:ext uri="{FF2B5EF4-FFF2-40B4-BE49-F238E27FC236}">
                  <a16:creationId xmlns:a16="http://schemas.microsoft.com/office/drawing/2014/main" id="{9AFBC3EF-ECD4-EFA2-7F16-EDA181C0A723}"/>
                </a:ext>
              </a:extLst>
            </p:cNvPr>
            <p:cNvSpPr txBox="1"/>
            <p:nvPr/>
          </p:nvSpPr>
          <p:spPr>
            <a:xfrm rot="16200000">
              <a:off x="6320083" y="4695241"/>
              <a:ext cx="1017572" cy="253146"/>
            </a:xfrm>
            <a:prstGeom prst="rect">
              <a:avLst/>
            </a:prstGeom>
            <a:noFill/>
          </p:spPr>
          <p:txBody>
            <a:bodyPr wrap="square" rtlCol="0">
              <a:spAutoFit/>
            </a:bodyPr>
            <a:lstStyle/>
            <a:p>
              <a:pPr algn="ctr">
                <a:lnSpc>
                  <a:spcPct val="95000"/>
                </a:lnSpc>
              </a:pPr>
              <a:r>
                <a:rPr lang="de-DE" sz="1100" dirty="0"/>
                <a:t>Signal (</a:t>
              </a:r>
              <a:r>
                <a:rPr lang="de-DE" sz="1100" dirty="0" err="1"/>
                <a:t>a.u</a:t>
              </a:r>
              <a:r>
                <a:rPr lang="de-DE" sz="1100" dirty="0"/>
                <a:t>.)</a:t>
              </a:r>
            </a:p>
          </p:txBody>
        </p:sp>
        <p:sp>
          <p:nvSpPr>
            <p:cNvPr id="89" name="TextBox 49">
              <a:extLst>
                <a:ext uri="{FF2B5EF4-FFF2-40B4-BE49-F238E27FC236}">
                  <a16:creationId xmlns:a16="http://schemas.microsoft.com/office/drawing/2014/main" id="{DD524B5B-BFA5-2B02-A418-8684D5F4C05A}"/>
                </a:ext>
              </a:extLst>
            </p:cNvPr>
            <p:cNvSpPr txBox="1"/>
            <p:nvPr/>
          </p:nvSpPr>
          <p:spPr>
            <a:xfrm>
              <a:off x="7009392" y="5336283"/>
              <a:ext cx="4316127" cy="253146"/>
            </a:xfrm>
            <a:prstGeom prst="rect">
              <a:avLst/>
            </a:prstGeom>
            <a:noFill/>
          </p:spPr>
          <p:txBody>
            <a:bodyPr wrap="square" rtlCol="0">
              <a:spAutoFit/>
            </a:bodyPr>
            <a:lstStyle/>
            <a:p>
              <a:pPr algn="ctr">
                <a:lnSpc>
                  <a:spcPct val="95000"/>
                </a:lnSpc>
              </a:pPr>
              <a:r>
                <a:rPr lang="de-DE" sz="1100" dirty="0"/>
                <a:t>Time (</a:t>
              </a:r>
              <a:r>
                <a:rPr lang="de-DE" sz="1100" dirty="0" err="1"/>
                <a:t>a.u</a:t>
              </a:r>
              <a:r>
                <a:rPr lang="de-DE" sz="1100" dirty="0"/>
                <a:t>.)</a:t>
              </a:r>
            </a:p>
          </p:txBody>
        </p:sp>
      </p:grpSp>
      <p:pic>
        <p:nvPicPr>
          <p:cNvPr id="91" name="Picture 8">
            <a:extLst>
              <a:ext uri="{FF2B5EF4-FFF2-40B4-BE49-F238E27FC236}">
                <a16:creationId xmlns:a16="http://schemas.microsoft.com/office/drawing/2014/main" id="{7226CE41-09E6-1A67-175C-3C0776AA029D}"/>
              </a:ext>
            </a:extLst>
          </p:cNvPr>
          <p:cNvPicPr>
            <a:picLocks noChangeAspect="1"/>
          </p:cNvPicPr>
          <p:nvPr/>
        </p:nvPicPr>
        <p:blipFill>
          <a:blip r:embed="rId10"/>
          <a:stretch>
            <a:fillRect/>
          </a:stretch>
        </p:blipFill>
        <p:spPr>
          <a:xfrm>
            <a:off x="407369" y="3668020"/>
            <a:ext cx="3050860" cy="2095949"/>
          </a:xfrm>
          <a:prstGeom prst="rect">
            <a:avLst/>
          </a:prstGeom>
        </p:spPr>
      </p:pic>
      <p:pic>
        <p:nvPicPr>
          <p:cNvPr id="93" name="Picture 17">
            <a:extLst>
              <a:ext uri="{FF2B5EF4-FFF2-40B4-BE49-F238E27FC236}">
                <a16:creationId xmlns:a16="http://schemas.microsoft.com/office/drawing/2014/main" id="{04D0356D-AFBB-1FB7-4116-44BD6B98E05F}"/>
              </a:ext>
            </a:extLst>
          </p:cNvPr>
          <p:cNvPicPr>
            <a:picLocks noChangeAspect="1"/>
          </p:cNvPicPr>
          <p:nvPr/>
        </p:nvPicPr>
        <p:blipFill rotWithShape="1">
          <a:blip r:embed="rId11"/>
          <a:srcRect l="51239"/>
          <a:stretch/>
        </p:blipFill>
        <p:spPr>
          <a:xfrm>
            <a:off x="3783921" y="3501007"/>
            <a:ext cx="2168063" cy="2288341"/>
          </a:xfrm>
          <a:prstGeom prst="rect">
            <a:avLst/>
          </a:prstGeom>
        </p:spPr>
      </p:pic>
      <p:sp>
        <p:nvSpPr>
          <p:cNvPr id="95" name="Rechteck 94">
            <a:extLst>
              <a:ext uri="{FF2B5EF4-FFF2-40B4-BE49-F238E27FC236}">
                <a16:creationId xmlns:a16="http://schemas.microsoft.com/office/drawing/2014/main" id="{F0EABA7F-ACC0-7A2A-5BAF-23B527983330}"/>
              </a:ext>
            </a:extLst>
          </p:cNvPr>
          <p:cNvSpPr/>
          <p:nvPr/>
        </p:nvSpPr>
        <p:spPr>
          <a:xfrm flipV="1">
            <a:off x="6745190" y="1628774"/>
            <a:ext cx="5076451" cy="4148621"/>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96" name="Date Placeholder 5"/>
          <p:cNvSpPr>
            <a:spLocks noGrp="1"/>
          </p:cNvSpPr>
          <p:nvPr>
            <p:ph type="dt" sz="half" idx="2"/>
          </p:nvPr>
        </p:nvSpPr>
        <p:spPr>
          <a:xfrm>
            <a:off x="3776105" y="6381328"/>
            <a:ext cx="1600508" cy="221109"/>
          </a:xfrm>
        </p:spPr>
        <p:txBody>
          <a:bodyPr/>
          <a:lstStyle/>
          <a:p>
            <a:fld id="{F3CBC2FD-F2F8-4414-A912-07A779BFBE71}" type="datetime1">
              <a:rPr lang="de-DE" smtClean="0"/>
              <a:t>21.05.2026</a:t>
            </a:fld>
            <a:endParaRPr lang="de-DE" dirty="0"/>
          </a:p>
        </p:txBody>
      </p:sp>
      <p:sp>
        <p:nvSpPr>
          <p:cNvPr id="97" name="Rechteck 96">
            <a:extLst>
              <a:ext uri="{FF2B5EF4-FFF2-40B4-BE49-F238E27FC236}">
                <a16:creationId xmlns:a16="http://schemas.microsoft.com/office/drawing/2014/main" id="{4BDE447A-1A7B-B76A-0354-1B3082447EA9}"/>
              </a:ext>
            </a:extLst>
          </p:cNvPr>
          <p:cNvSpPr/>
          <p:nvPr/>
        </p:nvSpPr>
        <p:spPr>
          <a:xfrm>
            <a:off x="371474" y="6021388"/>
            <a:ext cx="6300589" cy="123111"/>
          </a:xfrm>
          <a:prstGeom prst="rect">
            <a:avLst/>
          </a:prstGeom>
        </p:spPr>
        <p:txBody>
          <a:bodyPr wrap="square" lIns="0" tIns="0" rIns="0" bIns="0">
            <a:spAutoFit/>
          </a:bodyPr>
          <a:lstStyle/>
          <a:p>
            <a:pPr defTabSz="179388"/>
            <a:r>
              <a:rPr lang="de-DE" sz="800" dirty="0">
                <a:solidFill>
                  <a:schemeClr val="tx1">
                    <a:lumMod val="50000"/>
                    <a:lumOff val="50000"/>
                  </a:schemeClr>
                </a:solidFill>
              </a:rPr>
              <a:t>[3] 	</a:t>
            </a:r>
            <a:r>
              <a:rPr lang="de-DE" sz="800" dirty="0" err="1">
                <a:solidFill>
                  <a:schemeClr val="tx1">
                    <a:lumMod val="50000"/>
                    <a:lumOff val="50000"/>
                  </a:schemeClr>
                </a:solidFill>
              </a:rPr>
              <a:t>J.Buehler</a:t>
            </a:r>
            <a:r>
              <a:rPr lang="de-DE" sz="800" dirty="0">
                <a:solidFill>
                  <a:schemeClr val="tx1">
                    <a:lumMod val="50000"/>
                    <a:lumOff val="50000"/>
                  </a:schemeClr>
                </a:solidFill>
              </a:rPr>
              <a:t> et al., "QUOCCA.SET: A </a:t>
            </a:r>
            <a:r>
              <a:rPr lang="de-DE" sz="800" dirty="0" err="1">
                <a:solidFill>
                  <a:schemeClr val="tx1">
                    <a:lumMod val="50000"/>
                    <a:lumOff val="50000"/>
                  </a:schemeClr>
                </a:solidFill>
              </a:rPr>
              <a:t>Scalable</a:t>
            </a:r>
            <a:r>
              <a:rPr lang="de-DE" sz="800" dirty="0">
                <a:solidFill>
                  <a:schemeClr val="tx1">
                    <a:lumMod val="50000"/>
                    <a:lumOff val="50000"/>
                  </a:schemeClr>
                </a:solidFill>
              </a:rPr>
              <a:t> </a:t>
            </a:r>
            <a:r>
              <a:rPr lang="de-DE" sz="800" dirty="0" err="1">
                <a:solidFill>
                  <a:schemeClr val="tx1">
                    <a:lumMod val="50000"/>
                    <a:lumOff val="50000"/>
                  </a:schemeClr>
                </a:solidFill>
              </a:rPr>
              <a:t>Readout</a:t>
            </a:r>
            <a:r>
              <a:rPr lang="de-DE" sz="800" dirty="0">
                <a:solidFill>
                  <a:schemeClr val="tx1">
                    <a:lumMod val="50000"/>
                    <a:lumOff val="50000"/>
                  </a:schemeClr>
                </a:solidFill>
              </a:rPr>
              <a:t> IC </a:t>
            </a:r>
            <a:r>
              <a:rPr lang="de-DE" sz="800" dirty="0" err="1">
                <a:solidFill>
                  <a:schemeClr val="tx1">
                    <a:lumMod val="50000"/>
                    <a:lumOff val="50000"/>
                  </a:schemeClr>
                </a:solidFill>
              </a:rPr>
              <a:t>for</a:t>
            </a:r>
            <a:r>
              <a:rPr lang="de-DE" sz="800" dirty="0">
                <a:solidFill>
                  <a:schemeClr val="tx1">
                    <a:lumMod val="50000"/>
                    <a:lumOff val="50000"/>
                  </a:schemeClr>
                </a:solidFill>
              </a:rPr>
              <a:t> Semiconductor Quantum Dots", Global Physics Summit 2025, MAR-G19/4</a:t>
            </a:r>
          </a:p>
        </p:txBody>
      </p:sp>
      <p:sp>
        <p:nvSpPr>
          <p:cNvPr id="6" name="Rechteck 5"/>
          <p:cNvSpPr/>
          <p:nvPr/>
        </p:nvSpPr>
        <p:spPr>
          <a:xfrm>
            <a:off x="3719736" y="5647589"/>
            <a:ext cx="1080120" cy="2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98" name="Rechteck 97">
            <a:extLst>
              <a:ext uri="{FF2B5EF4-FFF2-40B4-BE49-F238E27FC236}">
                <a16:creationId xmlns:a16="http://schemas.microsoft.com/office/drawing/2014/main" id="{F0EABA7F-ACC0-7A2A-5BAF-23B527983330}"/>
              </a:ext>
            </a:extLst>
          </p:cNvPr>
          <p:cNvSpPr/>
          <p:nvPr/>
        </p:nvSpPr>
        <p:spPr>
          <a:xfrm flipV="1">
            <a:off x="371475" y="3562396"/>
            <a:ext cx="6011863" cy="221499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Tree>
    <p:extLst>
      <p:ext uri="{BB962C8B-B14F-4D97-AF65-F5344CB8AC3E}">
        <p14:creationId xmlns:p14="http://schemas.microsoft.com/office/powerpoint/2010/main" val="1107973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ED628-4EA6-D00E-05DA-658BD068E24E}"/>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4393442B-5BC9-FBC2-CD61-8E3C08BA7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617" y="3310896"/>
            <a:ext cx="3325824" cy="2494368"/>
          </a:xfrm>
          <a:prstGeom prst="rect">
            <a:avLst/>
          </a:prstGeom>
        </p:spPr>
      </p:pic>
      <p:pic>
        <p:nvPicPr>
          <p:cNvPr id="6" name="Picture 4">
            <a:extLst>
              <a:ext uri="{FF2B5EF4-FFF2-40B4-BE49-F238E27FC236}">
                <a16:creationId xmlns:a16="http://schemas.microsoft.com/office/drawing/2014/main" id="{E9B1C9C8-9B2D-41CA-F96B-E5890F7117CB}"/>
              </a:ext>
            </a:extLst>
          </p:cNvPr>
          <p:cNvPicPr>
            <a:picLocks noChangeAspect="1"/>
          </p:cNvPicPr>
          <p:nvPr/>
        </p:nvPicPr>
        <p:blipFill>
          <a:blip r:embed="rId4"/>
          <a:stretch>
            <a:fillRect/>
          </a:stretch>
        </p:blipFill>
        <p:spPr>
          <a:xfrm>
            <a:off x="4932676" y="3310896"/>
            <a:ext cx="3179548" cy="2489805"/>
          </a:xfrm>
          <a:prstGeom prst="rect">
            <a:avLst/>
          </a:prstGeom>
        </p:spPr>
      </p:pic>
      <p:pic>
        <p:nvPicPr>
          <p:cNvPr id="9" name="Picture 12">
            <a:extLst>
              <a:ext uri="{FF2B5EF4-FFF2-40B4-BE49-F238E27FC236}">
                <a16:creationId xmlns:a16="http://schemas.microsoft.com/office/drawing/2014/main" id="{E237861C-62E2-B531-EF8C-60319410FCD9}"/>
              </a:ext>
            </a:extLst>
          </p:cNvPr>
          <p:cNvPicPr>
            <a:picLocks noChangeAspect="1"/>
          </p:cNvPicPr>
          <p:nvPr/>
        </p:nvPicPr>
        <p:blipFill>
          <a:blip r:embed="rId5"/>
          <a:stretch>
            <a:fillRect/>
          </a:stretch>
        </p:blipFill>
        <p:spPr>
          <a:xfrm>
            <a:off x="5657975" y="1628775"/>
            <a:ext cx="5161533" cy="1763738"/>
          </a:xfrm>
          <a:prstGeom prst="rect">
            <a:avLst/>
          </a:prstGeom>
        </p:spPr>
      </p:pic>
      <p:sp>
        <p:nvSpPr>
          <p:cNvPr id="21" name="Rechteck 20">
            <a:extLst>
              <a:ext uri="{FF2B5EF4-FFF2-40B4-BE49-F238E27FC236}">
                <a16:creationId xmlns:a16="http://schemas.microsoft.com/office/drawing/2014/main" id="{F0EABA7F-ACC0-7A2A-5BAF-23B527983330}"/>
              </a:ext>
            </a:extLst>
          </p:cNvPr>
          <p:cNvSpPr/>
          <p:nvPr/>
        </p:nvSpPr>
        <p:spPr>
          <a:xfrm flipV="1">
            <a:off x="4655840" y="1628773"/>
            <a:ext cx="7165802" cy="414861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4" name="Titel 3">
            <a:extLst>
              <a:ext uri="{FF2B5EF4-FFF2-40B4-BE49-F238E27FC236}">
                <a16:creationId xmlns:a16="http://schemas.microsoft.com/office/drawing/2014/main" id="{3CF3BBEE-A69F-2EBB-52D0-BEDECDF421AB}"/>
              </a:ext>
            </a:extLst>
          </p:cNvPr>
          <p:cNvSpPr>
            <a:spLocks noGrp="1"/>
          </p:cNvSpPr>
          <p:nvPr>
            <p:ph type="title"/>
          </p:nvPr>
        </p:nvSpPr>
        <p:spPr/>
        <p:txBody>
          <a:bodyPr/>
          <a:lstStyle/>
          <a:p>
            <a:r>
              <a:rPr lang="de-DE" dirty="0"/>
              <a:t>Qubit </a:t>
            </a:r>
            <a:r>
              <a:rPr lang="de-DE" dirty="0" err="1"/>
              <a:t>Readout</a:t>
            </a:r>
            <a:endParaRPr lang="en-US" dirty="0"/>
          </a:p>
        </p:txBody>
      </p:sp>
      <p:sp>
        <p:nvSpPr>
          <p:cNvPr id="44" name="Foliennummernplatzhalter 3">
            <a:extLst>
              <a:ext uri="{FF2B5EF4-FFF2-40B4-BE49-F238E27FC236}">
                <a16:creationId xmlns:a16="http://schemas.microsoft.com/office/drawing/2014/main" id="{9DCA14B1-F6E5-4E79-58A2-27F6433096DC}"/>
              </a:ext>
            </a:extLst>
          </p:cNvPr>
          <p:cNvSpPr>
            <a:spLocks noGrp="1"/>
          </p:cNvSpPr>
          <p:nvPr>
            <p:ph type="sldNum" sz="quarter" idx="11"/>
          </p:nvPr>
        </p:nvSpPr>
        <p:spPr/>
        <p:txBody>
          <a:bodyPr/>
          <a:lstStyle/>
          <a:p>
            <a:fld id="{A52F4D17-1AD6-42D9-B93A-EB002C62F438}" type="slidenum">
              <a:rPr lang="de-DE" smtClean="0"/>
              <a:pPr/>
              <a:t>16</a:t>
            </a:fld>
            <a:endParaRPr lang="de-DE" dirty="0"/>
          </a:p>
        </p:txBody>
      </p:sp>
      <p:sp>
        <p:nvSpPr>
          <p:cNvPr id="110" name="Textplatzhalter 4">
            <a:extLst>
              <a:ext uri="{FF2B5EF4-FFF2-40B4-BE49-F238E27FC236}">
                <a16:creationId xmlns:a16="http://schemas.microsoft.com/office/drawing/2014/main" id="{EFFC9C5F-ADCE-0D65-450B-4B81D6FD43A5}"/>
              </a:ext>
            </a:extLst>
          </p:cNvPr>
          <p:cNvSpPr>
            <a:spLocks noGrp="1"/>
          </p:cNvSpPr>
          <p:nvPr>
            <p:ph type="body" sz="quarter" idx="15"/>
          </p:nvPr>
        </p:nvSpPr>
        <p:spPr/>
        <p:txBody>
          <a:bodyPr/>
          <a:lstStyle/>
          <a:p>
            <a:r>
              <a:rPr lang="de-DE" dirty="0"/>
              <a:t>Qubit </a:t>
            </a:r>
            <a:r>
              <a:rPr lang="de-DE" dirty="0" err="1"/>
              <a:t>Readout</a:t>
            </a:r>
            <a:r>
              <a:rPr lang="de-DE" dirty="0"/>
              <a:t> - QUOCCA.SET: A </a:t>
            </a:r>
            <a:r>
              <a:rPr lang="de-DE" dirty="0" err="1"/>
              <a:t>Scalable</a:t>
            </a:r>
            <a:r>
              <a:rPr lang="de-DE" dirty="0"/>
              <a:t> </a:t>
            </a:r>
            <a:r>
              <a:rPr lang="de-DE" dirty="0" err="1"/>
              <a:t>Readout</a:t>
            </a:r>
            <a:r>
              <a:rPr lang="de-DE" dirty="0"/>
              <a:t> IC </a:t>
            </a:r>
            <a:r>
              <a:rPr lang="de-DE" dirty="0" err="1"/>
              <a:t>for</a:t>
            </a:r>
            <a:r>
              <a:rPr lang="de-DE" dirty="0"/>
              <a:t> Semiconductor Quantum Dots</a:t>
            </a:r>
          </a:p>
        </p:txBody>
      </p:sp>
      <p:sp>
        <p:nvSpPr>
          <p:cNvPr id="53" name="Rechteck 52">
            <a:extLst>
              <a:ext uri="{FF2B5EF4-FFF2-40B4-BE49-F238E27FC236}">
                <a16:creationId xmlns:a16="http://schemas.microsoft.com/office/drawing/2014/main" id="{1AA46E29-4643-DE4D-DE1D-4379FB83D9EE}"/>
              </a:ext>
            </a:extLst>
          </p:cNvPr>
          <p:cNvSpPr/>
          <p:nvPr/>
        </p:nvSpPr>
        <p:spPr>
          <a:xfrm>
            <a:off x="5403817" y="6193434"/>
            <a:ext cx="288032" cy="24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5" name="Grafik 4" descr="Ein Bild, das Menschliches Gesicht, Person, Kleidung, Porträt enthält.&#10;&#10;KI-generierte Inhalte können fehlerhaft sein.">
            <a:extLst>
              <a:ext uri="{FF2B5EF4-FFF2-40B4-BE49-F238E27FC236}">
                <a16:creationId xmlns:a16="http://schemas.microsoft.com/office/drawing/2014/main" id="{B4DC3455-73FB-0E99-F5F3-5A5285D0935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3" name="Inhaltsplatzhalter 2">
            <a:extLst>
              <a:ext uri="{FF2B5EF4-FFF2-40B4-BE49-F238E27FC236}">
                <a16:creationId xmlns:a16="http://schemas.microsoft.com/office/drawing/2014/main" id="{B321DD0E-47BA-D0DE-8F1B-80147ABF0B5E}"/>
              </a:ext>
            </a:extLst>
          </p:cNvPr>
          <p:cNvSpPr txBox="1">
            <a:spLocks/>
          </p:cNvSpPr>
          <p:nvPr/>
        </p:nvSpPr>
        <p:spPr>
          <a:xfrm>
            <a:off x="371475" y="1628776"/>
            <a:ext cx="6084565" cy="1609206"/>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223 </a:t>
            </a:r>
            <a:r>
              <a:rPr lang="en-US" sz="1800" dirty="0" err="1"/>
              <a:t>pA</a:t>
            </a:r>
            <a:r>
              <a:rPr lang="en-US" sz="1800" dirty="0"/>
              <a:t> RMS @ 1 µs, max. BW</a:t>
            </a:r>
          </a:p>
          <a:p>
            <a:r>
              <a:rPr lang="en-US" sz="1800" dirty="0"/>
              <a:t>111 </a:t>
            </a:r>
            <a:r>
              <a:rPr lang="en-US" sz="1800" dirty="0" err="1"/>
              <a:t>pA</a:t>
            </a:r>
            <a:r>
              <a:rPr lang="en-US" sz="1800" dirty="0"/>
              <a:t> RMS @ 1 µs, 1 kHz BW</a:t>
            </a:r>
          </a:p>
          <a:p>
            <a:r>
              <a:rPr lang="en-US" sz="1800" dirty="0"/>
              <a:t>Digital Power: 	41 µW</a:t>
            </a:r>
          </a:p>
          <a:p>
            <a:r>
              <a:rPr lang="en-US" sz="1800" dirty="0"/>
              <a:t>Analog Power: 	33.6 µW/SET</a:t>
            </a:r>
          </a:p>
        </p:txBody>
      </p:sp>
      <p:pic>
        <p:nvPicPr>
          <p:cNvPr id="15" name="Picture 9">
            <a:extLst>
              <a:ext uri="{FF2B5EF4-FFF2-40B4-BE49-F238E27FC236}">
                <a16:creationId xmlns:a16="http://schemas.microsoft.com/office/drawing/2014/main" id="{804AF014-34FE-FF21-75F5-549317FBEC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91357" y="434514"/>
            <a:ext cx="2110600" cy="358362"/>
          </a:xfrm>
          <a:prstGeom prst="rect">
            <a:avLst/>
          </a:prstGeom>
        </p:spPr>
      </p:pic>
      <p:pic>
        <p:nvPicPr>
          <p:cNvPr id="8" name="Picture 14">
            <a:extLst>
              <a:ext uri="{FF2B5EF4-FFF2-40B4-BE49-F238E27FC236}">
                <a16:creationId xmlns:a16="http://schemas.microsoft.com/office/drawing/2014/main" id="{CFD2FC51-427E-839F-6B88-902F819AB48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4323" b="27045"/>
          <a:stretch/>
        </p:blipFill>
        <p:spPr>
          <a:xfrm>
            <a:off x="372077" y="3255113"/>
            <a:ext cx="3707699" cy="2513862"/>
          </a:xfrm>
          <a:prstGeom prst="rect">
            <a:avLst/>
          </a:prstGeom>
        </p:spPr>
      </p:pic>
      <p:sp>
        <p:nvSpPr>
          <p:cNvPr id="25" name="Date Placeholder 5"/>
          <p:cNvSpPr>
            <a:spLocks noGrp="1"/>
          </p:cNvSpPr>
          <p:nvPr>
            <p:ph type="dt" sz="half" idx="2"/>
          </p:nvPr>
        </p:nvSpPr>
        <p:spPr>
          <a:xfrm>
            <a:off x="3776105" y="6381328"/>
            <a:ext cx="1600508" cy="221109"/>
          </a:xfrm>
        </p:spPr>
        <p:txBody>
          <a:bodyPr/>
          <a:lstStyle/>
          <a:p>
            <a:fld id="{3F78BF86-B121-4738-A2B1-EA17AFAF54B8}" type="datetime1">
              <a:rPr lang="de-DE" smtClean="0"/>
              <a:t>21.05.2026</a:t>
            </a:fld>
            <a:endParaRPr lang="de-DE" dirty="0"/>
          </a:p>
        </p:txBody>
      </p:sp>
      <p:sp>
        <p:nvSpPr>
          <p:cNvPr id="26" name="Rechteck 25">
            <a:extLst>
              <a:ext uri="{FF2B5EF4-FFF2-40B4-BE49-F238E27FC236}">
                <a16:creationId xmlns:a16="http://schemas.microsoft.com/office/drawing/2014/main" id="{4BDE447A-1A7B-B76A-0354-1B3082447EA9}"/>
              </a:ext>
            </a:extLst>
          </p:cNvPr>
          <p:cNvSpPr/>
          <p:nvPr/>
        </p:nvSpPr>
        <p:spPr>
          <a:xfrm>
            <a:off x="371474" y="6021388"/>
            <a:ext cx="6300589" cy="123111"/>
          </a:xfrm>
          <a:prstGeom prst="rect">
            <a:avLst/>
          </a:prstGeom>
        </p:spPr>
        <p:txBody>
          <a:bodyPr wrap="square" lIns="0" tIns="0" rIns="0" bIns="0">
            <a:spAutoFit/>
          </a:bodyPr>
          <a:lstStyle/>
          <a:p>
            <a:pPr defTabSz="179388"/>
            <a:r>
              <a:rPr lang="de-DE" sz="800" dirty="0">
                <a:solidFill>
                  <a:schemeClr val="tx1">
                    <a:lumMod val="50000"/>
                    <a:lumOff val="50000"/>
                  </a:schemeClr>
                </a:solidFill>
              </a:rPr>
              <a:t>[3] 	</a:t>
            </a:r>
            <a:r>
              <a:rPr lang="de-DE" sz="800" dirty="0" err="1">
                <a:solidFill>
                  <a:schemeClr val="tx1">
                    <a:lumMod val="50000"/>
                    <a:lumOff val="50000"/>
                  </a:schemeClr>
                </a:solidFill>
              </a:rPr>
              <a:t>J.Buehler</a:t>
            </a:r>
            <a:r>
              <a:rPr lang="de-DE" sz="800" dirty="0">
                <a:solidFill>
                  <a:schemeClr val="tx1">
                    <a:lumMod val="50000"/>
                    <a:lumOff val="50000"/>
                  </a:schemeClr>
                </a:solidFill>
              </a:rPr>
              <a:t> et al., "QUOCCA.SET: A </a:t>
            </a:r>
            <a:r>
              <a:rPr lang="de-DE" sz="800" dirty="0" err="1">
                <a:solidFill>
                  <a:schemeClr val="tx1">
                    <a:lumMod val="50000"/>
                    <a:lumOff val="50000"/>
                  </a:schemeClr>
                </a:solidFill>
              </a:rPr>
              <a:t>Scalable</a:t>
            </a:r>
            <a:r>
              <a:rPr lang="de-DE" sz="800" dirty="0">
                <a:solidFill>
                  <a:schemeClr val="tx1">
                    <a:lumMod val="50000"/>
                    <a:lumOff val="50000"/>
                  </a:schemeClr>
                </a:solidFill>
              </a:rPr>
              <a:t> </a:t>
            </a:r>
            <a:r>
              <a:rPr lang="de-DE" sz="800" dirty="0" err="1">
                <a:solidFill>
                  <a:schemeClr val="tx1">
                    <a:lumMod val="50000"/>
                    <a:lumOff val="50000"/>
                  </a:schemeClr>
                </a:solidFill>
              </a:rPr>
              <a:t>Readout</a:t>
            </a:r>
            <a:r>
              <a:rPr lang="de-DE" sz="800" dirty="0">
                <a:solidFill>
                  <a:schemeClr val="tx1">
                    <a:lumMod val="50000"/>
                    <a:lumOff val="50000"/>
                  </a:schemeClr>
                </a:solidFill>
              </a:rPr>
              <a:t> IC </a:t>
            </a:r>
            <a:r>
              <a:rPr lang="de-DE" sz="800" dirty="0" err="1">
                <a:solidFill>
                  <a:schemeClr val="tx1">
                    <a:lumMod val="50000"/>
                    <a:lumOff val="50000"/>
                  </a:schemeClr>
                </a:solidFill>
              </a:rPr>
              <a:t>for</a:t>
            </a:r>
            <a:r>
              <a:rPr lang="de-DE" sz="800" dirty="0">
                <a:solidFill>
                  <a:schemeClr val="tx1">
                    <a:lumMod val="50000"/>
                    <a:lumOff val="50000"/>
                  </a:schemeClr>
                </a:solidFill>
              </a:rPr>
              <a:t> Semiconductor Quantum Dots", Global Physics Summit 2025, MAR-G19/4</a:t>
            </a:r>
          </a:p>
        </p:txBody>
      </p:sp>
    </p:spTree>
    <p:extLst>
      <p:ext uri="{BB962C8B-B14F-4D97-AF65-F5344CB8AC3E}">
        <p14:creationId xmlns:p14="http://schemas.microsoft.com/office/powerpoint/2010/main" val="2425217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E1D1F-0A89-F508-1F0B-4E7B723472D9}"/>
            </a:ext>
          </a:extLst>
        </p:cNvPr>
        <p:cNvGrpSpPr/>
        <p:nvPr/>
      </p:nvGrpSpPr>
      <p:grpSpPr>
        <a:xfrm>
          <a:off x="0" y="0"/>
          <a:ext cx="0" cy="0"/>
          <a:chOff x="0" y="0"/>
          <a:chExt cx="0" cy="0"/>
        </a:xfrm>
      </p:grpSpPr>
      <p:pic>
        <p:nvPicPr>
          <p:cNvPr id="19" name="Picture 6">
            <a:extLst>
              <a:ext uri="{FF2B5EF4-FFF2-40B4-BE49-F238E27FC236}">
                <a16:creationId xmlns:a16="http://schemas.microsoft.com/office/drawing/2014/main" id="{D8404C26-78F7-BC98-60D1-C5C352EAD509}"/>
              </a:ext>
            </a:extLst>
          </p:cNvPr>
          <p:cNvPicPr>
            <a:picLocks noChangeAspect="1"/>
          </p:cNvPicPr>
          <p:nvPr/>
        </p:nvPicPr>
        <p:blipFill>
          <a:blip r:embed="rId3"/>
          <a:stretch>
            <a:fillRect/>
          </a:stretch>
        </p:blipFill>
        <p:spPr>
          <a:xfrm>
            <a:off x="418361" y="3479588"/>
            <a:ext cx="4275251" cy="2344492"/>
          </a:xfrm>
          <a:prstGeom prst="rect">
            <a:avLst/>
          </a:prstGeom>
        </p:spPr>
      </p:pic>
      <p:sp>
        <p:nvSpPr>
          <p:cNvPr id="4" name="Titel 3">
            <a:extLst>
              <a:ext uri="{FF2B5EF4-FFF2-40B4-BE49-F238E27FC236}">
                <a16:creationId xmlns:a16="http://schemas.microsoft.com/office/drawing/2014/main" id="{A623DC0A-E6C3-9816-7132-3B6F8F73A943}"/>
              </a:ext>
            </a:extLst>
          </p:cNvPr>
          <p:cNvSpPr>
            <a:spLocks noGrp="1"/>
          </p:cNvSpPr>
          <p:nvPr>
            <p:ph type="title"/>
          </p:nvPr>
        </p:nvSpPr>
        <p:spPr/>
        <p:txBody>
          <a:bodyPr/>
          <a:lstStyle/>
          <a:p>
            <a:r>
              <a:rPr lang="de-DE" dirty="0"/>
              <a:t>Qubit </a:t>
            </a:r>
            <a:r>
              <a:rPr lang="de-DE" dirty="0" err="1"/>
              <a:t>Readout</a:t>
            </a:r>
            <a:endParaRPr lang="en-US" dirty="0"/>
          </a:p>
        </p:txBody>
      </p:sp>
      <p:sp>
        <p:nvSpPr>
          <p:cNvPr id="44" name="Foliennummernplatzhalter 3">
            <a:extLst>
              <a:ext uri="{FF2B5EF4-FFF2-40B4-BE49-F238E27FC236}">
                <a16:creationId xmlns:a16="http://schemas.microsoft.com/office/drawing/2014/main" id="{0C201AF6-B298-1A19-F6DA-0225D57E32E4}"/>
              </a:ext>
            </a:extLst>
          </p:cNvPr>
          <p:cNvSpPr>
            <a:spLocks noGrp="1"/>
          </p:cNvSpPr>
          <p:nvPr>
            <p:ph type="sldNum" sz="quarter" idx="11"/>
          </p:nvPr>
        </p:nvSpPr>
        <p:spPr/>
        <p:txBody>
          <a:bodyPr/>
          <a:lstStyle/>
          <a:p>
            <a:fld id="{A52F4D17-1AD6-42D9-B93A-EB002C62F438}" type="slidenum">
              <a:rPr lang="de-DE" smtClean="0"/>
              <a:pPr/>
              <a:t>17</a:t>
            </a:fld>
            <a:endParaRPr lang="de-DE" dirty="0"/>
          </a:p>
        </p:txBody>
      </p:sp>
      <p:sp>
        <p:nvSpPr>
          <p:cNvPr id="110" name="Textplatzhalter 4">
            <a:extLst>
              <a:ext uri="{FF2B5EF4-FFF2-40B4-BE49-F238E27FC236}">
                <a16:creationId xmlns:a16="http://schemas.microsoft.com/office/drawing/2014/main" id="{D4377734-62EE-7A89-FB45-11B9E00DCEFE}"/>
              </a:ext>
            </a:extLst>
          </p:cNvPr>
          <p:cNvSpPr>
            <a:spLocks noGrp="1"/>
          </p:cNvSpPr>
          <p:nvPr>
            <p:ph type="body" sz="quarter" idx="15"/>
          </p:nvPr>
        </p:nvSpPr>
        <p:spPr/>
        <p:txBody>
          <a:bodyPr/>
          <a:lstStyle/>
          <a:p>
            <a:r>
              <a:rPr lang="de-DE" dirty="0"/>
              <a:t>Qubit </a:t>
            </a:r>
            <a:r>
              <a:rPr lang="de-DE" dirty="0" err="1"/>
              <a:t>Readout</a:t>
            </a:r>
            <a:r>
              <a:rPr lang="de-DE" dirty="0"/>
              <a:t> - QUOCCA.SET: A Scalable </a:t>
            </a:r>
            <a:r>
              <a:rPr lang="de-DE" dirty="0" err="1"/>
              <a:t>Readout</a:t>
            </a:r>
            <a:r>
              <a:rPr lang="de-DE" dirty="0"/>
              <a:t> IC </a:t>
            </a:r>
            <a:r>
              <a:rPr lang="de-DE" dirty="0" err="1"/>
              <a:t>for</a:t>
            </a:r>
            <a:r>
              <a:rPr lang="de-DE" dirty="0"/>
              <a:t> Semiconductor Quantum Dots</a:t>
            </a:r>
          </a:p>
        </p:txBody>
      </p:sp>
      <p:sp>
        <p:nvSpPr>
          <p:cNvPr id="53" name="Rechteck 52">
            <a:extLst>
              <a:ext uri="{FF2B5EF4-FFF2-40B4-BE49-F238E27FC236}">
                <a16:creationId xmlns:a16="http://schemas.microsoft.com/office/drawing/2014/main" id="{23F84037-2633-13BC-7CA8-9ECA52FA773D}"/>
              </a:ext>
            </a:extLst>
          </p:cNvPr>
          <p:cNvSpPr/>
          <p:nvPr/>
        </p:nvSpPr>
        <p:spPr>
          <a:xfrm>
            <a:off x="5403817" y="6193434"/>
            <a:ext cx="288032" cy="24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5" name="Grafik 4" descr="Ein Bild, das Menschliches Gesicht, Person, Kleidung, Porträt enthält.&#10;&#10;KI-generierte Inhalte können fehlerhaft sein.">
            <a:extLst>
              <a:ext uri="{FF2B5EF4-FFF2-40B4-BE49-F238E27FC236}">
                <a16:creationId xmlns:a16="http://schemas.microsoft.com/office/drawing/2014/main" id="{41BF3739-9A46-5AC1-FFCA-0AD4F55D13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3" name="Inhaltsplatzhalter 2">
            <a:extLst>
              <a:ext uri="{FF2B5EF4-FFF2-40B4-BE49-F238E27FC236}">
                <a16:creationId xmlns:a16="http://schemas.microsoft.com/office/drawing/2014/main" id="{6C6F670B-E9EA-E5CB-48D3-A3FB7B7DC4A6}"/>
              </a:ext>
            </a:extLst>
          </p:cNvPr>
          <p:cNvSpPr txBox="1">
            <a:spLocks/>
          </p:cNvSpPr>
          <p:nvPr/>
        </p:nvSpPr>
        <p:spPr>
          <a:xfrm>
            <a:off x="371475" y="1628776"/>
            <a:ext cx="6166815" cy="1742174"/>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Target: Voltage readout of quantum dots</a:t>
            </a:r>
          </a:p>
          <a:p>
            <a:pPr>
              <a:lnSpc>
                <a:spcPct val="150000"/>
              </a:lnSpc>
            </a:pPr>
            <a:r>
              <a:rPr lang="en-US" sz="1800" dirty="0"/>
              <a:t>Pauli spin blockade to convert spin to charge</a:t>
            </a:r>
          </a:p>
          <a:p>
            <a:pPr>
              <a:lnSpc>
                <a:spcPct val="150000"/>
              </a:lnSpc>
            </a:pPr>
            <a:r>
              <a:rPr lang="en-US" sz="1800" dirty="0"/>
              <a:t>Single electron transistor to convert charge to voltage</a:t>
            </a:r>
          </a:p>
          <a:p>
            <a:pPr>
              <a:lnSpc>
                <a:spcPct val="150000"/>
              </a:lnSpc>
            </a:pPr>
            <a:r>
              <a:rPr lang="en-US" sz="1800" dirty="0"/>
              <a:t>Signal: ≈ 3 mV </a:t>
            </a:r>
            <a:r>
              <a:rPr lang="en-US" sz="1800" baseline="30000" dirty="0"/>
              <a:t>[5]</a:t>
            </a:r>
            <a:endParaRPr lang="en-US" sz="1800" baseline="30000" dirty="0">
              <a:solidFill>
                <a:schemeClr val="bg1">
                  <a:lumMod val="65000"/>
                </a:schemeClr>
              </a:solidFill>
            </a:endParaRPr>
          </a:p>
        </p:txBody>
      </p:sp>
      <p:sp>
        <p:nvSpPr>
          <p:cNvPr id="14" name="Rechteck 13">
            <a:extLst>
              <a:ext uri="{FF2B5EF4-FFF2-40B4-BE49-F238E27FC236}">
                <a16:creationId xmlns:a16="http://schemas.microsoft.com/office/drawing/2014/main" id="{D66A6643-DBC3-A08A-E29B-BA1610B5FF1C}"/>
              </a:ext>
            </a:extLst>
          </p:cNvPr>
          <p:cNvSpPr/>
          <p:nvPr/>
        </p:nvSpPr>
        <p:spPr>
          <a:xfrm>
            <a:off x="371474" y="6063099"/>
            <a:ext cx="6300589" cy="492443"/>
          </a:xfrm>
          <a:prstGeom prst="rect">
            <a:avLst/>
          </a:prstGeom>
        </p:spPr>
        <p:txBody>
          <a:bodyPr wrap="square" lIns="0" tIns="0" rIns="0" bIns="0">
            <a:spAutoFit/>
          </a:bodyPr>
          <a:lstStyle/>
          <a:p>
            <a:pPr defTabSz="179388"/>
            <a:r>
              <a:rPr lang="de-DE" sz="800" dirty="0">
                <a:solidFill>
                  <a:schemeClr val="tx1">
                    <a:lumMod val="50000"/>
                    <a:lumOff val="50000"/>
                  </a:schemeClr>
                </a:solidFill>
              </a:rPr>
              <a:t>[4] 	</a:t>
            </a:r>
            <a:r>
              <a:rPr lang="de-DE" sz="800" dirty="0" err="1">
                <a:solidFill>
                  <a:schemeClr val="tx1">
                    <a:lumMod val="50000"/>
                    <a:lumOff val="50000"/>
                  </a:schemeClr>
                </a:solidFill>
              </a:rPr>
              <a:t>J.Buehler</a:t>
            </a:r>
            <a:r>
              <a:rPr lang="de-DE" sz="800" dirty="0">
                <a:solidFill>
                  <a:schemeClr val="tx1">
                    <a:lumMod val="50000"/>
                    <a:lumOff val="50000"/>
                  </a:schemeClr>
                </a:solidFill>
              </a:rPr>
              <a:t> et al., "</a:t>
            </a:r>
            <a:r>
              <a:rPr lang="en-US" sz="800" dirty="0">
                <a:solidFill>
                  <a:schemeClr val="tx1">
                    <a:lumMod val="50000"/>
                    <a:lumOff val="50000"/>
                  </a:schemeClr>
                </a:solidFill>
              </a:rPr>
              <a:t>Scalable integrated readout of semiconductor quantum dots using current </a:t>
            </a:r>
            <a:r>
              <a:rPr lang="en-US" sz="800" dirty="0" err="1">
                <a:solidFill>
                  <a:schemeClr val="tx1">
                    <a:lumMod val="50000"/>
                    <a:lumOff val="50000"/>
                  </a:schemeClr>
                </a:solidFill>
              </a:rPr>
              <a:t>biasinG</a:t>
            </a:r>
            <a:r>
              <a:rPr lang="de-DE" sz="800" dirty="0">
                <a:solidFill>
                  <a:schemeClr val="tx1">
                    <a:lumMod val="50000"/>
                    <a:lumOff val="50000"/>
                  </a:schemeClr>
                </a:solidFill>
              </a:rPr>
              <a:t>", Global </a:t>
            </a:r>
            <a:r>
              <a:rPr lang="de-DE" sz="800" dirty="0" err="1">
                <a:solidFill>
                  <a:schemeClr val="tx1">
                    <a:lumMod val="50000"/>
                    <a:lumOff val="50000"/>
                  </a:schemeClr>
                </a:solidFill>
              </a:rPr>
              <a:t>Physics</a:t>
            </a:r>
            <a:r>
              <a:rPr lang="de-DE" sz="800" dirty="0">
                <a:solidFill>
                  <a:schemeClr val="tx1">
                    <a:lumMod val="50000"/>
                    <a:lumOff val="50000"/>
                  </a:schemeClr>
                </a:solidFill>
              </a:rPr>
              <a:t> </a:t>
            </a:r>
            <a:r>
              <a:rPr lang="de-DE" sz="800" dirty="0" err="1">
                <a:solidFill>
                  <a:schemeClr val="tx1">
                    <a:lumMod val="50000"/>
                    <a:lumOff val="50000"/>
                  </a:schemeClr>
                </a:solidFill>
              </a:rPr>
              <a:t>Summit</a:t>
            </a:r>
            <a:r>
              <a:rPr lang="de-DE" sz="800" dirty="0">
                <a:solidFill>
                  <a:schemeClr val="tx1">
                    <a:lumMod val="50000"/>
                    <a:lumOff val="50000"/>
                  </a:schemeClr>
                </a:solidFill>
              </a:rPr>
              <a:t> 2026  </a:t>
            </a:r>
          </a:p>
          <a:p>
            <a:pPr defTabSz="179388"/>
            <a:r>
              <a:rPr lang="de-DE" sz="800" dirty="0">
                <a:solidFill>
                  <a:schemeClr val="tx1">
                    <a:lumMod val="50000"/>
                    <a:lumOff val="50000"/>
                  </a:schemeClr>
                </a:solidFill>
                <a:hlinkClick r:id="rId5"/>
              </a:rPr>
              <a:t>https://</a:t>
            </a:r>
            <a:r>
              <a:rPr lang="de-DE" sz="800" dirty="0" smtClean="0">
                <a:solidFill>
                  <a:schemeClr val="tx1">
                    <a:lumMod val="50000"/>
                    <a:lumOff val="50000"/>
                  </a:schemeClr>
                </a:solidFill>
                <a:hlinkClick r:id="rId5"/>
              </a:rPr>
              <a:t>summit.aps.org/smt/2026/events/MAR-Z17/15</a:t>
            </a:r>
            <a:endParaRPr lang="de-DE" sz="800" dirty="0" smtClean="0">
              <a:solidFill>
                <a:schemeClr val="tx1">
                  <a:lumMod val="50000"/>
                  <a:lumOff val="50000"/>
                </a:schemeClr>
              </a:solidFill>
            </a:endParaRPr>
          </a:p>
          <a:p>
            <a:pPr defTabSz="179388"/>
            <a:r>
              <a:rPr lang="de-DE" sz="800" dirty="0">
                <a:solidFill>
                  <a:schemeClr val="tx1">
                    <a:lumMod val="50000"/>
                    <a:lumOff val="50000"/>
                  </a:schemeClr>
                </a:solidFill>
              </a:rPr>
              <a:t>10] </a:t>
            </a:r>
            <a:r>
              <a:rPr lang="de-DE" sz="800" dirty="0" err="1">
                <a:solidFill>
                  <a:schemeClr val="tx1">
                    <a:lumMod val="50000"/>
                    <a:lumOff val="50000"/>
                  </a:schemeClr>
                </a:solidFill>
              </a:rPr>
              <a:t>Kammerloher</a:t>
            </a:r>
            <a:r>
              <a:rPr lang="de-DE" sz="800" dirty="0">
                <a:solidFill>
                  <a:schemeClr val="tx1">
                    <a:lumMod val="50000"/>
                    <a:lumOff val="50000"/>
                  </a:schemeClr>
                </a:solidFill>
              </a:rPr>
              <a:t>, E. (2022) </a:t>
            </a:r>
            <a:r>
              <a:rPr lang="de-DE" sz="800" dirty="0" err="1">
                <a:solidFill>
                  <a:schemeClr val="tx1">
                    <a:lumMod val="50000"/>
                    <a:lumOff val="50000"/>
                  </a:schemeClr>
                </a:solidFill>
              </a:rPr>
              <a:t>Improving</a:t>
            </a:r>
            <a:r>
              <a:rPr lang="de-DE" sz="800" dirty="0">
                <a:solidFill>
                  <a:schemeClr val="tx1">
                    <a:lumMod val="50000"/>
                    <a:lumOff val="50000"/>
                  </a:schemeClr>
                </a:solidFill>
              </a:rPr>
              <a:t> </a:t>
            </a:r>
            <a:r>
              <a:rPr lang="de-DE" sz="800" dirty="0" err="1">
                <a:solidFill>
                  <a:schemeClr val="tx1">
                    <a:lumMod val="50000"/>
                    <a:lumOff val="50000"/>
                  </a:schemeClr>
                </a:solidFill>
              </a:rPr>
              <a:t>the</a:t>
            </a:r>
            <a:r>
              <a:rPr lang="de-DE" sz="800" dirty="0">
                <a:solidFill>
                  <a:schemeClr val="tx1">
                    <a:lumMod val="50000"/>
                    <a:lumOff val="50000"/>
                  </a:schemeClr>
                </a:solidFill>
              </a:rPr>
              <a:t> </a:t>
            </a:r>
            <a:r>
              <a:rPr lang="de-DE" sz="800" dirty="0" err="1">
                <a:solidFill>
                  <a:schemeClr val="tx1">
                    <a:lumMod val="50000"/>
                    <a:lumOff val="50000"/>
                  </a:schemeClr>
                </a:solidFill>
              </a:rPr>
              <a:t>output</a:t>
            </a:r>
            <a:r>
              <a:rPr lang="de-DE" sz="800" dirty="0">
                <a:solidFill>
                  <a:schemeClr val="tx1">
                    <a:lumMod val="50000"/>
                    <a:lumOff val="50000"/>
                  </a:schemeClr>
                </a:solidFill>
              </a:rPr>
              <a:t> </a:t>
            </a:r>
            <a:r>
              <a:rPr lang="de-DE" sz="800" dirty="0" err="1">
                <a:solidFill>
                  <a:schemeClr val="tx1">
                    <a:lumMod val="50000"/>
                    <a:lumOff val="50000"/>
                  </a:schemeClr>
                </a:solidFill>
              </a:rPr>
              <a:t>signal</a:t>
            </a:r>
            <a:r>
              <a:rPr lang="de-DE" sz="800" dirty="0">
                <a:solidFill>
                  <a:schemeClr val="tx1">
                    <a:lumMod val="50000"/>
                    <a:lumOff val="50000"/>
                  </a:schemeClr>
                </a:solidFill>
              </a:rPr>
              <a:t>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charge</a:t>
            </a:r>
            <a:r>
              <a:rPr lang="de-DE" sz="800" dirty="0">
                <a:solidFill>
                  <a:schemeClr val="tx1">
                    <a:lumMod val="50000"/>
                    <a:lumOff val="50000"/>
                  </a:schemeClr>
                </a:solidFill>
              </a:rPr>
              <a:t> </a:t>
            </a:r>
            <a:r>
              <a:rPr lang="de-DE" sz="800" dirty="0" err="1">
                <a:solidFill>
                  <a:schemeClr val="tx1">
                    <a:lumMod val="50000"/>
                    <a:lumOff val="50000"/>
                  </a:schemeClr>
                </a:solidFill>
              </a:rPr>
              <a:t>readout</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a:t>
            </a:r>
            <a:r>
              <a:rPr lang="de-DE" sz="800" dirty="0" err="1">
                <a:solidFill>
                  <a:schemeClr val="tx1">
                    <a:lumMod val="50000"/>
                    <a:lumOff val="50000"/>
                  </a:schemeClr>
                </a:solidFill>
              </a:rPr>
              <a:t>quantum</a:t>
            </a:r>
            <a:r>
              <a:rPr lang="de-DE" sz="800" dirty="0">
                <a:solidFill>
                  <a:schemeClr val="tx1">
                    <a:lumMod val="50000"/>
                    <a:lumOff val="50000"/>
                  </a:schemeClr>
                </a:solidFill>
              </a:rPr>
              <a:t> </a:t>
            </a:r>
            <a:r>
              <a:rPr lang="de-DE" sz="800" dirty="0" err="1">
                <a:solidFill>
                  <a:schemeClr val="tx1">
                    <a:lumMod val="50000"/>
                    <a:lumOff val="50000"/>
                  </a:schemeClr>
                </a:solidFill>
              </a:rPr>
              <a:t>computing</a:t>
            </a:r>
            <a:r>
              <a:rPr lang="de-DE" sz="800" dirty="0">
                <a:solidFill>
                  <a:schemeClr val="tx1">
                    <a:lumMod val="50000"/>
                    <a:lumOff val="50000"/>
                  </a:schemeClr>
                </a:solidFill>
              </a:rPr>
              <a:t> in </a:t>
            </a:r>
            <a:r>
              <a:rPr lang="de-DE" sz="800" dirty="0" err="1">
                <a:solidFill>
                  <a:schemeClr val="tx1">
                    <a:lumMod val="50000"/>
                    <a:lumOff val="50000"/>
                  </a:schemeClr>
                </a:solidFill>
              </a:rPr>
              <a:t>electrostatically</a:t>
            </a:r>
            <a:r>
              <a:rPr lang="de-DE" sz="800" dirty="0">
                <a:solidFill>
                  <a:schemeClr val="tx1">
                    <a:lumMod val="50000"/>
                    <a:lumOff val="50000"/>
                  </a:schemeClr>
                </a:solidFill>
              </a:rPr>
              <a:t> </a:t>
            </a:r>
            <a:r>
              <a:rPr lang="de-DE" sz="800" dirty="0" err="1">
                <a:solidFill>
                  <a:schemeClr val="tx1">
                    <a:lumMod val="50000"/>
                    <a:lumOff val="50000"/>
                  </a:schemeClr>
                </a:solidFill>
              </a:rPr>
              <a:t>defined</a:t>
            </a:r>
            <a:r>
              <a:rPr lang="de-DE" sz="800" dirty="0">
                <a:solidFill>
                  <a:schemeClr val="tx1">
                    <a:lumMod val="50000"/>
                    <a:lumOff val="50000"/>
                  </a:schemeClr>
                </a:solidFill>
              </a:rPr>
              <a:t> </a:t>
            </a:r>
            <a:r>
              <a:rPr lang="de-DE" sz="800" dirty="0" err="1">
                <a:solidFill>
                  <a:schemeClr val="tx1">
                    <a:lumMod val="50000"/>
                    <a:lumOff val="50000"/>
                  </a:schemeClr>
                </a:solidFill>
              </a:rPr>
              <a:t>quantum</a:t>
            </a:r>
            <a:r>
              <a:rPr lang="de-DE" sz="800" dirty="0">
                <a:solidFill>
                  <a:schemeClr val="tx1">
                    <a:lumMod val="50000"/>
                    <a:lumOff val="50000"/>
                  </a:schemeClr>
                </a:solidFill>
              </a:rPr>
              <a:t> </a:t>
            </a:r>
            <a:r>
              <a:rPr lang="de-DE" sz="800" dirty="0" err="1">
                <a:solidFill>
                  <a:schemeClr val="tx1">
                    <a:lumMod val="50000"/>
                    <a:lumOff val="50000"/>
                  </a:schemeClr>
                </a:solidFill>
              </a:rPr>
              <a:t>dots</a:t>
            </a:r>
            <a:r>
              <a:rPr lang="de-DE" sz="800" dirty="0">
                <a:solidFill>
                  <a:schemeClr val="tx1">
                    <a:lumMod val="50000"/>
                    <a:lumOff val="50000"/>
                  </a:schemeClr>
                </a:solidFill>
              </a:rPr>
              <a:t> </a:t>
            </a:r>
            <a:r>
              <a:rPr lang="de-DE" sz="800" dirty="0" err="1">
                <a:solidFill>
                  <a:schemeClr val="tx1">
                    <a:lumMod val="50000"/>
                    <a:lumOff val="50000"/>
                  </a:schemeClr>
                </a:solidFill>
              </a:rPr>
              <a:t>with</a:t>
            </a:r>
            <a:r>
              <a:rPr lang="de-DE" sz="800" dirty="0">
                <a:solidFill>
                  <a:schemeClr val="tx1">
                    <a:lumMod val="50000"/>
                    <a:lumOff val="50000"/>
                  </a:schemeClr>
                </a:solidFill>
              </a:rPr>
              <a:t> a </a:t>
            </a:r>
            <a:r>
              <a:rPr lang="de-DE" sz="800" dirty="0" err="1">
                <a:solidFill>
                  <a:schemeClr val="tx1">
                    <a:lumMod val="50000"/>
                    <a:lumOff val="50000"/>
                  </a:schemeClr>
                </a:solidFill>
              </a:rPr>
              <a:t>new</a:t>
            </a:r>
            <a:r>
              <a:rPr lang="de-DE" sz="800" dirty="0">
                <a:solidFill>
                  <a:schemeClr val="tx1">
                    <a:lumMod val="50000"/>
                    <a:lumOff val="50000"/>
                  </a:schemeClr>
                </a:solidFill>
              </a:rPr>
              <a:t> </a:t>
            </a:r>
            <a:r>
              <a:rPr lang="de-DE" sz="800" dirty="0" err="1">
                <a:solidFill>
                  <a:schemeClr val="tx1">
                    <a:lumMod val="50000"/>
                    <a:lumOff val="50000"/>
                  </a:schemeClr>
                </a:solidFill>
              </a:rPr>
              <a:t>sensing</a:t>
            </a:r>
            <a:r>
              <a:rPr lang="de-DE" sz="800" dirty="0">
                <a:solidFill>
                  <a:schemeClr val="tx1">
                    <a:lumMod val="50000"/>
                    <a:lumOff val="50000"/>
                  </a:schemeClr>
                </a:solidFill>
              </a:rPr>
              <a:t> </a:t>
            </a:r>
            <a:r>
              <a:rPr lang="de-DE" sz="800" dirty="0" err="1">
                <a:solidFill>
                  <a:schemeClr val="tx1">
                    <a:lumMod val="50000"/>
                    <a:lumOff val="50000"/>
                  </a:schemeClr>
                </a:solidFill>
              </a:rPr>
              <a:t>dot</a:t>
            </a:r>
            <a:r>
              <a:rPr lang="de-DE" sz="800" dirty="0">
                <a:solidFill>
                  <a:schemeClr val="tx1">
                    <a:lumMod val="50000"/>
                    <a:lumOff val="50000"/>
                  </a:schemeClr>
                </a:solidFill>
              </a:rPr>
              <a:t> </a:t>
            </a:r>
            <a:r>
              <a:rPr lang="de-DE" sz="800" dirty="0" err="1">
                <a:solidFill>
                  <a:schemeClr val="tx1">
                    <a:lumMod val="50000"/>
                    <a:lumOff val="50000"/>
                  </a:schemeClr>
                </a:solidFill>
              </a:rPr>
              <a:t>concept</a:t>
            </a:r>
            <a:r>
              <a:rPr lang="de-DE" sz="800" dirty="0">
                <a:solidFill>
                  <a:schemeClr val="tx1">
                    <a:lumMod val="50000"/>
                    <a:lumOff val="50000"/>
                  </a:schemeClr>
                </a:solidFill>
              </a:rPr>
              <a:t>.</a:t>
            </a:r>
            <a:endParaRPr lang="de-DE" sz="800" dirty="0">
              <a:solidFill>
                <a:schemeClr val="tx1">
                  <a:lumMod val="50000"/>
                  <a:lumOff val="50000"/>
                </a:schemeClr>
              </a:solidFill>
            </a:endParaRPr>
          </a:p>
        </p:txBody>
      </p:sp>
      <p:pic>
        <p:nvPicPr>
          <p:cNvPr id="15" name="Picture 9">
            <a:extLst>
              <a:ext uri="{FF2B5EF4-FFF2-40B4-BE49-F238E27FC236}">
                <a16:creationId xmlns:a16="http://schemas.microsoft.com/office/drawing/2014/main" id="{5183B9B2-DB94-61C5-E449-796477F0581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58602" y="434514"/>
            <a:ext cx="1376110" cy="358362"/>
          </a:xfrm>
          <a:prstGeom prst="rect">
            <a:avLst/>
          </a:prstGeom>
        </p:spPr>
      </p:pic>
      <p:sp>
        <p:nvSpPr>
          <p:cNvPr id="27" name="Date Placeholder 5">
            <a:extLst>
              <a:ext uri="{FF2B5EF4-FFF2-40B4-BE49-F238E27FC236}">
                <a16:creationId xmlns:a16="http://schemas.microsoft.com/office/drawing/2014/main" id="{59A1CABA-C28A-763D-CD1B-7D74424CE221}"/>
              </a:ext>
            </a:extLst>
          </p:cNvPr>
          <p:cNvSpPr>
            <a:spLocks noGrp="1"/>
          </p:cNvSpPr>
          <p:nvPr>
            <p:ph type="dt" sz="half" idx="2"/>
          </p:nvPr>
        </p:nvSpPr>
        <p:spPr>
          <a:xfrm>
            <a:off x="3776105" y="6381328"/>
            <a:ext cx="1600508" cy="221109"/>
          </a:xfrm>
        </p:spPr>
        <p:txBody>
          <a:bodyPr/>
          <a:lstStyle/>
          <a:p>
            <a:fld id="{CC16AF90-21B9-43AD-AEE9-992A7AE2AE31}" type="datetime1">
              <a:rPr lang="de-DE" smtClean="0"/>
              <a:t>21.05.2026</a:t>
            </a:fld>
            <a:endParaRPr lang="de-DE" dirty="0"/>
          </a:p>
        </p:txBody>
      </p:sp>
      <p:sp>
        <p:nvSpPr>
          <p:cNvPr id="28" name="Rechteck 27">
            <a:extLst>
              <a:ext uri="{FF2B5EF4-FFF2-40B4-BE49-F238E27FC236}">
                <a16:creationId xmlns:a16="http://schemas.microsoft.com/office/drawing/2014/main" id="{19ABDD38-A79C-12E1-9A22-B59539F69BF1}"/>
              </a:ext>
            </a:extLst>
          </p:cNvPr>
          <p:cNvSpPr/>
          <p:nvPr/>
        </p:nvSpPr>
        <p:spPr>
          <a:xfrm>
            <a:off x="3419678" y="5610183"/>
            <a:ext cx="1080120" cy="22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1" name="Rechteck 30">
            <a:extLst>
              <a:ext uri="{FF2B5EF4-FFF2-40B4-BE49-F238E27FC236}">
                <a16:creationId xmlns:a16="http://schemas.microsoft.com/office/drawing/2014/main" id="{A4ECFAEA-4BE2-1B03-14A1-54AE01D0699C}"/>
              </a:ext>
            </a:extLst>
          </p:cNvPr>
          <p:cNvSpPr/>
          <p:nvPr/>
        </p:nvSpPr>
        <p:spPr>
          <a:xfrm flipV="1">
            <a:off x="371476" y="3468056"/>
            <a:ext cx="4275251" cy="238134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pic>
        <p:nvPicPr>
          <p:cNvPr id="52" name="Grafik 51">
            <a:extLst>
              <a:ext uri="{FF2B5EF4-FFF2-40B4-BE49-F238E27FC236}">
                <a16:creationId xmlns:a16="http://schemas.microsoft.com/office/drawing/2014/main" id="{CF8382F8-A756-00C9-DD34-E25BE3B7A702}"/>
              </a:ext>
            </a:extLst>
          </p:cNvPr>
          <p:cNvPicPr>
            <a:picLocks noChangeAspect="1"/>
          </p:cNvPicPr>
          <p:nvPr/>
        </p:nvPicPr>
        <p:blipFill>
          <a:blip r:embed="rId7"/>
          <a:stretch>
            <a:fillRect/>
          </a:stretch>
        </p:blipFill>
        <p:spPr>
          <a:xfrm>
            <a:off x="9510592" y="3533156"/>
            <a:ext cx="2255033" cy="2242954"/>
          </a:xfrm>
          <a:prstGeom prst="rect">
            <a:avLst/>
          </a:prstGeom>
        </p:spPr>
      </p:pic>
      <p:pic>
        <p:nvPicPr>
          <p:cNvPr id="55" name="Grafik 54">
            <a:extLst>
              <a:ext uri="{FF2B5EF4-FFF2-40B4-BE49-F238E27FC236}">
                <a16:creationId xmlns:a16="http://schemas.microsoft.com/office/drawing/2014/main" id="{71AAEEF1-37B2-7E94-0BD2-77448776E169}"/>
              </a:ext>
            </a:extLst>
          </p:cNvPr>
          <p:cNvPicPr>
            <a:picLocks noChangeAspect="1"/>
          </p:cNvPicPr>
          <p:nvPr/>
        </p:nvPicPr>
        <p:blipFill>
          <a:blip r:embed="rId8"/>
          <a:stretch>
            <a:fillRect/>
          </a:stretch>
        </p:blipFill>
        <p:spPr>
          <a:xfrm>
            <a:off x="8307115" y="1295358"/>
            <a:ext cx="3469925" cy="2091087"/>
          </a:xfrm>
          <a:prstGeom prst="rect">
            <a:avLst/>
          </a:prstGeom>
        </p:spPr>
      </p:pic>
      <p:sp>
        <p:nvSpPr>
          <p:cNvPr id="56" name="Inhaltsplatzhalter 2">
            <a:extLst>
              <a:ext uri="{FF2B5EF4-FFF2-40B4-BE49-F238E27FC236}">
                <a16:creationId xmlns:a16="http://schemas.microsoft.com/office/drawing/2014/main" id="{CC1EF22F-42E4-AE53-58C2-30DC88B00B77}"/>
              </a:ext>
            </a:extLst>
          </p:cNvPr>
          <p:cNvSpPr txBox="1">
            <a:spLocks/>
          </p:cNvSpPr>
          <p:nvPr/>
        </p:nvSpPr>
        <p:spPr>
          <a:xfrm>
            <a:off x="7248336" y="4104913"/>
            <a:ext cx="1872000" cy="1268303"/>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t>S/H with variable Capacitances</a:t>
            </a:r>
          </a:p>
          <a:p>
            <a:pPr>
              <a:lnSpc>
                <a:spcPct val="100000"/>
              </a:lnSpc>
              <a:spcAft>
                <a:spcPts val="0"/>
              </a:spcAft>
            </a:pPr>
            <a:endParaRPr lang="en-US" sz="1200" b="1" dirty="0"/>
          </a:p>
          <a:p>
            <a:pPr>
              <a:lnSpc>
                <a:spcPct val="100000"/>
              </a:lnSpc>
              <a:spcAft>
                <a:spcPts val="0"/>
              </a:spcAft>
            </a:pPr>
            <a:endParaRPr lang="en-US" sz="1200" b="1" dirty="0"/>
          </a:p>
          <a:p>
            <a:pPr>
              <a:lnSpc>
                <a:spcPct val="100000"/>
              </a:lnSpc>
              <a:spcAft>
                <a:spcPts val="0"/>
              </a:spcAft>
            </a:pPr>
            <a:endParaRPr lang="en-US" sz="1200" b="1" dirty="0"/>
          </a:p>
          <a:p>
            <a:pPr>
              <a:lnSpc>
                <a:spcPct val="100000"/>
              </a:lnSpc>
              <a:spcAft>
                <a:spcPts val="0"/>
              </a:spcAft>
            </a:pPr>
            <a:r>
              <a:rPr lang="en-US" sz="1200" b="1" dirty="0"/>
              <a:t>Dynamic </a:t>
            </a:r>
            <a:r>
              <a:rPr lang="en-US" sz="1200" b="1" dirty="0" err="1"/>
              <a:t>Comperator</a:t>
            </a:r>
            <a:endParaRPr lang="en-US" sz="1200" b="1" dirty="0"/>
          </a:p>
          <a:p>
            <a:pPr>
              <a:lnSpc>
                <a:spcPct val="100000"/>
              </a:lnSpc>
              <a:spcAft>
                <a:spcPts val="0"/>
              </a:spcAft>
            </a:pPr>
            <a:r>
              <a:rPr lang="en-US" sz="1200" b="1" dirty="0"/>
              <a:t>7 bit SAR ADC</a:t>
            </a:r>
          </a:p>
          <a:p>
            <a:pPr>
              <a:lnSpc>
                <a:spcPct val="100000"/>
              </a:lnSpc>
              <a:spcAft>
                <a:spcPts val="0"/>
              </a:spcAft>
            </a:pPr>
            <a:endParaRPr lang="en-US" sz="1200" b="1" dirty="0"/>
          </a:p>
          <a:p>
            <a:pPr marL="0" indent="0">
              <a:lnSpc>
                <a:spcPct val="100000"/>
              </a:lnSpc>
              <a:spcAft>
                <a:spcPts val="0"/>
              </a:spcAft>
              <a:buNone/>
            </a:pPr>
            <a:endParaRPr lang="en-US" sz="1200" b="1" dirty="0"/>
          </a:p>
          <a:p>
            <a:pPr>
              <a:lnSpc>
                <a:spcPct val="100000"/>
              </a:lnSpc>
              <a:spcAft>
                <a:spcPts val="0"/>
              </a:spcAft>
            </a:pPr>
            <a:endParaRPr lang="en-US" sz="2000" baseline="30000" dirty="0">
              <a:solidFill>
                <a:schemeClr val="bg1">
                  <a:lumMod val="65000"/>
                </a:schemeClr>
              </a:solidFill>
            </a:endParaRPr>
          </a:p>
        </p:txBody>
      </p:sp>
      <p:sp>
        <p:nvSpPr>
          <p:cNvPr id="57" name="TextBox 17">
            <a:extLst>
              <a:ext uri="{FF2B5EF4-FFF2-40B4-BE49-F238E27FC236}">
                <a16:creationId xmlns:a16="http://schemas.microsoft.com/office/drawing/2014/main" id="{133FDF39-41B0-CC42-3CAF-399E21DC1B16}"/>
              </a:ext>
            </a:extLst>
          </p:cNvPr>
          <p:cNvSpPr txBox="1"/>
          <p:nvPr/>
        </p:nvSpPr>
        <p:spPr>
          <a:xfrm>
            <a:off x="4976141" y="3740040"/>
            <a:ext cx="1872000" cy="267766"/>
          </a:xfrm>
          <a:prstGeom prst="rect">
            <a:avLst/>
          </a:prstGeom>
          <a:solidFill>
            <a:schemeClr val="accent2"/>
          </a:solidFill>
        </p:spPr>
        <p:txBody>
          <a:bodyPr wrap="square" rtlCol="0">
            <a:spAutoFit/>
          </a:bodyPr>
          <a:lstStyle/>
          <a:p>
            <a:pPr algn="ctr">
              <a:lnSpc>
                <a:spcPct val="95000"/>
              </a:lnSpc>
            </a:pPr>
            <a:r>
              <a:rPr lang="en-US" sz="1200" b="1" dirty="0">
                <a:solidFill>
                  <a:schemeClr val="bg1"/>
                </a:solidFill>
              </a:rPr>
              <a:t>Digital</a:t>
            </a:r>
            <a:endParaRPr lang="en-US" dirty="0">
              <a:solidFill>
                <a:schemeClr val="bg1"/>
              </a:solidFill>
            </a:endParaRPr>
          </a:p>
        </p:txBody>
      </p:sp>
      <p:sp>
        <p:nvSpPr>
          <p:cNvPr id="26" name="Rechteck 25">
            <a:extLst>
              <a:ext uri="{FF2B5EF4-FFF2-40B4-BE49-F238E27FC236}">
                <a16:creationId xmlns:a16="http://schemas.microsoft.com/office/drawing/2014/main" id="{4286E1D3-2D29-3AD3-D8D3-4C0BCA15F079}"/>
              </a:ext>
            </a:extLst>
          </p:cNvPr>
          <p:cNvSpPr/>
          <p:nvPr/>
        </p:nvSpPr>
        <p:spPr>
          <a:xfrm flipV="1">
            <a:off x="8256588" y="1271885"/>
            <a:ext cx="3563935" cy="212704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 name="Inhaltsplatzhalter 2">
            <a:extLst>
              <a:ext uri="{FF2B5EF4-FFF2-40B4-BE49-F238E27FC236}">
                <a16:creationId xmlns:a16="http://schemas.microsoft.com/office/drawing/2014/main" id="{FDAD837C-9110-97ED-79E9-4B80C58252A2}"/>
              </a:ext>
            </a:extLst>
          </p:cNvPr>
          <p:cNvSpPr txBox="1">
            <a:spLocks/>
          </p:cNvSpPr>
          <p:nvPr/>
        </p:nvSpPr>
        <p:spPr>
          <a:xfrm>
            <a:off x="4976141" y="4104913"/>
            <a:ext cx="1872000" cy="1147454"/>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err="1"/>
              <a:t>Triggerd</a:t>
            </a:r>
            <a:r>
              <a:rPr lang="en-US" sz="1200" b="1" dirty="0"/>
              <a:t> FSM</a:t>
            </a:r>
          </a:p>
          <a:p>
            <a:pPr>
              <a:lnSpc>
                <a:spcPct val="100000"/>
              </a:lnSpc>
              <a:spcAft>
                <a:spcPts val="0"/>
              </a:spcAft>
            </a:pPr>
            <a:r>
              <a:rPr lang="en-US" sz="1200" b="1" dirty="0"/>
              <a:t>JTAG and UART</a:t>
            </a:r>
          </a:p>
          <a:p>
            <a:pPr>
              <a:lnSpc>
                <a:spcPct val="100000"/>
              </a:lnSpc>
              <a:spcAft>
                <a:spcPts val="0"/>
              </a:spcAft>
            </a:pPr>
            <a:endParaRPr lang="en-US" sz="1200" b="1" dirty="0"/>
          </a:p>
          <a:p>
            <a:pPr>
              <a:lnSpc>
                <a:spcPct val="100000"/>
              </a:lnSpc>
              <a:spcAft>
                <a:spcPts val="0"/>
              </a:spcAft>
            </a:pPr>
            <a:endParaRPr lang="en-US" sz="1200" b="1" dirty="0"/>
          </a:p>
          <a:p>
            <a:pPr>
              <a:lnSpc>
                <a:spcPct val="100000"/>
              </a:lnSpc>
              <a:spcAft>
                <a:spcPts val="0"/>
              </a:spcAft>
            </a:pPr>
            <a:endParaRPr lang="en-US" sz="1200" b="1" dirty="0"/>
          </a:p>
          <a:p>
            <a:pPr>
              <a:lnSpc>
                <a:spcPct val="100000"/>
              </a:lnSpc>
              <a:spcAft>
                <a:spcPts val="0"/>
              </a:spcAft>
            </a:pPr>
            <a:r>
              <a:rPr lang="en-US" sz="1200" b="1" dirty="0"/>
              <a:t>Current-mirror bank</a:t>
            </a:r>
            <a:endParaRPr lang="en-US" sz="2000" baseline="30000" dirty="0">
              <a:solidFill>
                <a:schemeClr val="bg1">
                  <a:lumMod val="65000"/>
                </a:schemeClr>
              </a:solidFill>
            </a:endParaRPr>
          </a:p>
        </p:txBody>
      </p:sp>
      <p:sp>
        <p:nvSpPr>
          <p:cNvPr id="6" name="TextBox 19">
            <a:extLst>
              <a:ext uri="{FF2B5EF4-FFF2-40B4-BE49-F238E27FC236}">
                <a16:creationId xmlns:a16="http://schemas.microsoft.com/office/drawing/2014/main" id="{0D70DFF3-6286-DCB1-6D27-809FA3B236AD}"/>
              </a:ext>
            </a:extLst>
          </p:cNvPr>
          <p:cNvSpPr txBox="1"/>
          <p:nvPr/>
        </p:nvSpPr>
        <p:spPr>
          <a:xfrm>
            <a:off x="7248336" y="3740040"/>
            <a:ext cx="1872000" cy="267766"/>
          </a:xfrm>
          <a:prstGeom prst="rect">
            <a:avLst/>
          </a:prstGeom>
          <a:solidFill>
            <a:srgbClr val="F9B45B"/>
          </a:solidFill>
        </p:spPr>
        <p:txBody>
          <a:bodyPr wrap="square" rtlCol="0">
            <a:spAutoFit/>
          </a:bodyPr>
          <a:lstStyle/>
          <a:p>
            <a:pPr algn="ctr">
              <a:lnSpc>
                <a:spcPct val="95000"/>
              </a:lnSpc>
            </a:pPr>
            <a:r>
              <a:rPr lang="en-US" sz="1200" b="1" dirty="0">
                <a:solidFill>
                  <a:schemeClr val="bg1"/>
                </a:solidFill>
              </a:rPr>
              <a:t>Front-End</a:t>
            </a:r>
            <a:endParaRPr lang="en-US" sz="1100" dirty="0">
              <a:solidFill>
                <a:schemeClr val="bg1"/>
              </a:solidFill>
            </a:endParaRPr>
          </a:p>
        </p:txBody>
      </p:sp>
      <p:sp>
        <p:nvSpPr>
          <p:cNvPr id="8" name="Rechteck 7">
            <a:extLst>
              <a:ext uri="{FF2B5EF4-FFF2-40B4-BE49-F238E27FC236}">
                <a16:creationId xmlns:a16="http://schemas.microsoft.com/office/drawing/2014/main" id="{38356580-9599-5114-643C-C12EF5F3C30B}"/>
              </a:ext>
            </a:extLst>
          </p:cNvPr>
          <p:cNvSpPr/>
          <p:nvPr/>
        </p:nvSpPr>
        <p:spPr>
          <a:xfrm flipV="1">
            <a:off x="4799856" y="3468055"/>
            <a:ext cx="7020670" cy="238134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9" name="TextBox 18">
            <a:extLst>
              <a:ext uri="{FF2B5EF4-FFF2-40B4-BE49-F238E27FC236}">
                <a16:creationId xmlns:a16="http://schemas.microsoft.com/office/drawing/2014/main" id="{BF2DAD73-1BDE-710D-EFB4-F85B207E6C43}"/>
              </a:ext>
            </a:extLst>
          </p:cNvPr>
          <p:cNvSpPr txBox="1"/>
          <p:nvPr/>
        </p:nvSpPr>
        <p:spPr>
          <a:xfrm>
            <a:off x="4976141" y="4601394"/>
            <a:ext cx="1872000" cy="267766"/>
          </a:xfrm>
          <a:prstGeom prst="rect">
            <a:avLst/>
          </a:prstGeom>
          <a:solidFill>
            <a:schemeClr val="accent3"/>
          </a:solidFill>
        </p:spPr>
        <p:txBody>
          <a:bodyPr wrap="square" rtlCol="0">
            <a:spAutoFit/>
          </a:bodyPr>
          <a:lstStyle/>
          <a:p>
            <a:pPr algn="ctr">
              <a:lnSpc>
                <a:spcPct val="95000"/>
              </a:lnSpc>
            </a:pPr>
            <a:r>
              <a:rPr lang="en-US" sz="1200" b="1" dirty="0">
                <a:solidFill>
                  <a:schemeClr val="bg1"/>
                </a:solidFill>
              </a:rPr>
              <a:t>Biasing</a:t>
            </a:r>
            <a:endParaRPr lang="en-US" sz="1050" dirty="0">
              <a:solidFill>
                <a:schemeClr val="bg1"/>
              </a:solidFill>
            </a:endParaRPr>
          </a:p>
        </p:txBody>
      </p:sp>
      <p:sp>
        <p:nvSpPr>
          <p:cNvPr id="10" name="TextBox 20">
            <a:extLst>
              <a:ext uri="{FF2B5EF4-FFF2-40B4-BE49-F238E27FC236}">
                <a16:creationId xmlns:a16="http://schemas.microsoft.com/office/drawing/2014/main" id="{43945FB0-633F-C6D5-75D4-EADA69B16325}"/>
              </a:ext>
            </a:extLst>
          </p:cNvPr>
          <p:cNvSpPr txBox="1"/>
          <p:nvPr/>
        </p:nvSpPr>
        <p:spPr>
          <a:xfrm>
            <a:off x="7248336" y="4601394"/>
            <a:ext cx="1872000" cy="267766"/>
          </a:xfrm>
          <a:prstGeom prst="rect">
            <a:avLst/>
          </a:prstGeom>
          <a:solidFill>
            <a:schemeClr val="accent6"/>
          </a:solidFill>
        </p:spPr>
        <p:txBody>
          <a:bodyPr wrap="square" rtlCol="0">
            <a:spAutoFit/>
          </a:bodyPr>
          <a:lstStyle/>
          <a:p>
            <a:pPr algn="ctr">
              <a:lnSpc>
                <a:spcPct val="95000"/>
              </a:lnSpc>
            </a:pPr>
            <a:r>
              <a:rPr lang="en-US" sz="1200" b="1" dirty="0">
                <a:solidFill>
                  <a:schemeClr val="bg1"/>
                </a:solidFill>
              </a:rPr>
              <a:t>Back-End</a:t>
            </a:r>
            <a:endParaRPr lang="en-US" sz="1100" dirty="0">
              <a:solidFill>
                <a:schemeClr val="bg1"/>
              </a:solidFill>
            </a:endParaRPr>
          </a:p>
        </p:txBody>
      </p:sp>
      <p:cxnSp>
        <p:nvCxnSpPr>
          <p:cNvPr id="11" name="Straight Arrow Connector 23">
            <a:extLst>
              <a:ext uri="{FF2B5EF4-FFF2-40B4-BE49-F238E27FC236}">
                <a16:creationId xmlns:a16="http://schemas.microsoft.com/office/drawing/2014/main" id="{7295BAA7-BCE0-3FF6-4A9B-43FAEC37763C}"/>
              </a:ext>
            </a:extLst>
          </p:cNvPr>
          <p:cNvCxnSpPr>
            <a:cxnSpLocks/>
          </p:cNvCxnSpPr>
          <p:nvPr/>
        </p:nvCxnSpPr>
        <p:spPr>
          <a:xfrm rot="16200000">
            <a:off x="8331166" y="4654632"/>
            <a:ext cx="2255439" cy="0"/>
          </a:xfrm>
          <a:prstGeom prst="straightConnector1">
            <a:avLst/>
          </a:prstGeom>
          <a:ln w="952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24">
            <a:extLst>
              <a:ext uri="{FF2B5EF4-FFF2-40B4-BE49-F238E27FC236}">
                <a16:creationId xmlns:a16="http://schemas.microsoft.com/office/drawing/2014/main" id="{A14DA0E2-9C5F-A159-5A47-6A7422B02046}"/>
              </a:ext>
            </a:extLst>
          </p:cNvPr>
          <p:cNvSpPr txBox="1"/>
          <p:nvPr/>
        </p:nvSpPr>
        <p:spPr>
          <a:xfrm rot="5400000">
            <a:off x="8310980" y="4581890"/>
            <a:ext cx="2122682" cy="180049"/>
          </a:xfrm>
          <a:prstGeom prst="rect">
            <a:avLst/>
          </a:prstGeom>
          <a:noFill/>
        </p:spPr>
        <p:txBody>
          <a:bodyPr wrap="square" rtlCol="0">
            <a:spAutoFit/>
          </a:bodyPr>
          <a:lstStyle/>
          <a:p>
            <a:pPr algn="ctr">
              <a:lnSpc>
                <a:spcPct val="95000"/>
              </a:lnSpc>
            </a:pPr>
            <a:r>
              <a:rPr lang="en-US" sz="600" b="1" dirty="0">
                <a:solidFill>
                  <a:schemeClr val="bg1">
                    <a:lumMod val="75000"/>
                  </a:schemeClr>
                </a:solidFill>
              </a:rPr>
              <a:t>1 mm</a:t>
            </a:r>
            <a:endParaRPr lang="en-US" sz="600" dirty="0">
              <a:solidFill>
                <a:schemeClr val="bg1">
                  <a:lumMod val="75000"/>
                </a:schemeClr>
              </a:solidFill>
            </a:endParaRPr>
          </a:p>
        </p:txBody>
      </p:sp>
    </p:spTree>
    <p:extLst>
      <p:ext uri="{BB962C8B-B14F-4D97-AF65-F5344CB8AC3E}">
        <p14:creationId xmlns:p14="http://schemas.microsoft.com/office/powerpoint/2010/main" val="748977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Qubit </a:t>
            </a:r>
            <a:r>
              <a:rPr lang="de-DE" dirty="0" err="1"/>
              <a:t>Readout</a:t>
            </a:r>
            <a:endParaRPr lang="en-US" dirty="0"/>
          </a:p>
        </p:txBody>
      </p:sp>
      <p:sp>
        <p:nvSpPr>
          <p:cNvPr id="5" name="Date Placeholder 4"/>
          <p:cNvSpPr>
            <a:spLocks noGrp="1"/>
          </p:cNvSpPr>
          <p:nvPr>
            <p:ph type="dt" sz="half" idx="2"/>
          </p:nvPr>
        </p:nvSpPr>
        <p:spPr/>
        <p:txBody>
          <a:bodyPr/>
          <a:lstStyle/>
          <a:p>
            <a:fld id="{9758EE19-E579-4DA7-9BF0-65753FC8DD10}" type="datetime1">
              <a:rPr lang="de-DE" smtClean="0"/>
              <a:t>21.05.2026</a:t>
            </a:fld>
            <a:endParaRPr lang="de-DE" dirty="0"/>
          </a:p>
        </p:txBody>
      </p:sp>
      <p:sp>
        <p:nvSpPr>
          <p:cNvPr id="11" name="Foliennummernplatzhalter 3">
            <a:extLst>
              <a:ext uri="{FF2B5EF4-FFF2-40B4-BE49-F238E27FC236}">
                <a16:creationId xmlns:a16="http://schemas.microsoft.com/office/drawing/2014/main" id="{CA2F2EF5-7ADD-550B-24BE-6BE9DA1A06A1}"/>
              </a:ext>
            </a:extLst>
          </p:cNvPr>
          <p:cNvSpPr>
            <a:spLocks noGrp="1"/>
          </p:cNvSpPr>
          <p:nvPr>
            <p:ph type="sldNum" sz="quarter" idx="4294967295"/>
          </p:nvPr>
        </p:nvSpPr>
        <p:spPr>
          <a:xfrm>
            <a:off x="5818290" y="6381328"/>
            <a:ext cx="720000" cy="221109"/>
          </a:xfrm>
          <a:prstGeom prst="rect">
            <a:avLst/>
          </a:prstGeom>
        </p:spPr>
        <p:txBody>
          <a:bodyPr lIns="0" tIns="0" rIns="0" bIns="0"/>
          <a:lstStyle/>
          <a:p>
            <a:fld id="{A52F4D17-1AD6-42D9-B93A-EB002C62F438}" type="slidenum">
              <a:rPr lang="de-DE" sz="1200" smtClean="0">
                <a:solidFill>
                  <a:srgbClr val="023D6B"/>
                </a:solidFill>
              </a:rPr>
              <a:pPr/>
              <a:t>18</a:t>
            </a:fld>
            <a:endParaRPr lang="de-DE" sz="1200" dirty="0">
              <a:solidFill>
                <a:srgbClr val="023D6B"/>
              </a:solidFill>
            </a:endParaRPr>
          </a:p>
        </p:txBody>
      </p:sp>
      <p:sp>
        <p:nvSpPr>
          <p:cNvPr id="17" name="Text Placeholder 16"/>
          <p:cNvSpPr>
            <a:spLocks noGrp="1"/>
          </p:cNvSpPr>
          <p:nvPr>
            <p:ph type="body" sz="quarter" idx="15"/>
          </p:nvPr>
        </p:nvSpPr>
        <p:spPr/>
        <p:txBody>
          <a:bodyPr/>
          <a:lstStyle/>
          <a:p>
            <a:r>
              <a:rPr lang="en-US" dirty="0"/>
              <a:t>Amplifier Measurements at 8 K</a:t>
            </a:r>
          </a:p>
        </p:txBody>
      </p:sp>
      <p:pic>
        <p:nvPicPr>
          <p:cNvPr id="3" name="Picture 2"/>
          <p:cNvPicPr>
            <a:picLocks noChangeAspect="1"/>
          </p:cNvPicPr>
          <p:nvPr/>
        </p:nvPicPr>
        <p:blipFill>
          <a:blip r:embed="rId2"/>
          <a:stretch>
            <a:fillRect/>
          </a:stretch>
        </p:blipFill>
        <p:spPr>
          <a:xfrm>
            <a:off x="6178290" y="2087274"/>
            <a:ext cx="5580399" cy="3620584"/>
          </a:xfrm>
          <a:prstGeom prst="rect">
            <a:avLst/>
          </a:prstGeom>
        </p:spPr>
      </p:pic>
      <p:pic>
        <p:nvPicPr>
          <p:cNvPr id="4" name="Picture 3"/>
          <p:cNvPicPr>
            <a:picLocks noChangeAspect="1"/>
          </p:cNvPicPr>
          <p:nvPr/>
        </p:nvPicPr>
        <p:blipFill>
          <a:blip r:embed="rId3"/>
          <a:stretch>
            <a:fillRect/>
          </a:stretch>
        </p:blipFill>
        <p:spPr>
          <a:xfrm>
            <a:off x="226370" y="3284984"/>
            <a:ext cx="6229670" cy="2387723"/>
          </a:xfrm>
          <a:prstGeom prst="rect">
            <a:avLst/>
          </a:prstGeom>
        </p:spPr>
      </p:pic>
      <mc:AlternateContent xmlns:mc="http://schemas.openxmlformats.org/markup-compatibility/2006" xmlns:a14="http://schemas.microsoft.com/office/drawing/2010/main">
        <mc:Choice Requires="a14">
          <p:sp>
            <p:nvSpPr>
              <p:cNvPr id="27" name="Content Placeholder 2"/>
              <p:cNvSpPr>
                <a:spLocks noGrp="1"/>
              </p:cNvSpPr>
              <p:nvPr>
                <p:ph idx="1"/>
              </p:nvPr>
            </p:nvSpPr>
            <p:spPr>
              <a:xfrm>
                <a:off x="623888" y="1640374"/>
                <a:ext cx="5711462" cy="1428586"/>
              </a:xfrm>
            </p:spPr>
            <p:txBody>
              <a:bodyPr/>
              <a:lstStyle/>
              <a:p>
                <a:pPr>
                  <a:tabLst>
                    <a:tab pos="1524000" algn="l"/>
                  </a:tabLst>
                </a:pPr>
                <a:r>
                  <a:rPr lang="en-US" sz="1800" dirty="0"/>
                  <a:t>Power: 	</a:t>
                </a:r>
                <a14:m>
                  <m:oMath xmlns:m="http://schemas.openxmlformats.org/officeDocument/2006/math">
                    <m:r>
                      <m:rPr>
                        <m:nor/>
                      </m:rPr>
                      <a:rPr lang="en-US" sz="1800" dirty="0"/>
                      <m:t>≈</m:t>
                    </m:r>
                    <m:r>
                      <a:rPr lang="en-US" sz="1800" i="1" dirty="0">
                        <a:latin typeface="Cambria Math" panose="02040503050406030204" pitchFamily="18" charset="0"/>
                      </a:rPr>
                      <m:t> </m:t>
                    </m:r>
                  </m:oMath>
                </a14:m>
                <a:r>
                  <a:rPr lang="en-US" sz="1800" dirty="0"/>
                  <a:t>57 µW</a:t>
                </a:r>
                <a:endParaRPr lang="en-US" sz="800" dirty="0"/>
              </a:p>
              <a:p>
                <a:pPr>
                  <a:tabLst>
                    <a:tab pos="1524000" algn="l"/>
                  </a:tabLst>
                </a:pPr>
                <a:r>
                  <a:rPr lang="en-US" sz="1800" dirty="0">
                    <a:sym typeface="Wingdings" panose="05000000000000000000" pitchFamily="2" charset="2"/>
                  </a:rPr>
                  <a:t>Gain: 	</a:t>
                </a:r>
                <a14:m>
                  <m:oMath xmlns:m="http://schemas.openxmlformats.org/officeDocument/2006/math">
                    <m:r>
                      <m:rPr>
                        <m:nor/>
                      </m:rPr>
                      <a:rPr lang="en-US" sz="1800" dirty="0"/>
                      <m:t>≈</m:t>
                    </m:r>
                    <m:r>
                      <a:rPr lang="en-US" sz="1800" i="1" dirty="0">
                        <a:latin typeface="Cambria Math" panose="02040503050406030204" pitchFamily="18" charset="0"/>
                      </a:rPr>
                      <m:t> </m:t>
                    </m:r>
                  </m:oMath>
                </a14:m>
                <a:r>
                  <a:rPr lang="en-US" sz="1800" dirty="0">
                    <a:sym typeface="Wingdings" panose="05000000000000000000" pitchFamily="2" charset="2"/>
                  </a:rPr>
                  <a:t>8 - 45 dB</a:t>
                </a:r>
              </a:p>
              <a:p>
                <a:pPr>
                  <a:tabLst>
                    <a:tab pos="1524000" algn="l"/>
                  </a:tabLst>
                </a:pPr>
                <a:r>
                  <a:rPr lang="en-US" sz="1800" dirty="0">
                    <a:sym typeface="Wingdings" panose="05000000000000000000" pitchFamily="2" charset="2"/>
                  </a:rPr>
                  <a:t>Bandwidth: 	</a:t>
                </a:r>
                <a14:m>
                  <m:oMath xmlns:m="http://schemas.openxmlformats.org/officeDocument/2006/math">
                    <m:r>
                      <m:rPr>
                        <m:nor/>
                      </m:rPr>
                      <a:rPr lang="en-US" sz="1800" dirty="0"/>
                      <m:t>≈</m:t>
                    </m:r>
                    <m:r>
                      <a:rPr lang="de-DE" sz="1800" b="0" i="0" dirty="0" smtClean="0">
                        <a:latin typeface="Cambria Math" panose="02040503050406030204" pitchFamily="18" charset="0"/>
                      </a:rPr>
                      <m:t> </m:t>
                    </m:r>
                  </m:oMath>
                </a14:m>
                <a:r>
                  <a:rPr lang="en-US" sz="1800" dirty="0">
                    <a:sym typeface="Wingdings" panose="05000000000000000000" pitchFamily="2" charset="2"/>
                  </a:rPr>
                  <a:t>1.5 - 5.5 MHz</a:t>
                </a:r>
              </a:p>
              <a:p>
                <a:pPr>
                  <a:tabLst>
                    <a:tab pos="1524000" algn="l"/>
                  </a:tabLst>
                </a:pPr>
                <a:r>
                  <a:rPr lang="en-US" sz="1800" dirty="0">
                    <a:sym typeface="Wingdings" panose="05000000000000000000" pitchFamily="2" charset="2"/>
                  </a:rPr>
                  <a:t>Active area: 	</a:t>
                </a:r>
                <a14:m>
                  <m:oMath xmlns:m="http://schemas.openxmlformats.org/officeDocument/2006/math">
                    <m:r>
                      <m:rPr>
                        <m:nor/>
                      </m:rPr>
                      <a:rPr lang="en-US" sz="1800" dirty="0"/>
                      <m:t>≈</m:t>
                    </m:r>
                  </m:oMath>
                </a14:m>
                <a:r>
                  <a:rPr lang="en-US" sz="1800" dirty="0">
                    <a:sym typeface="Wingdings" panose="05000000000000000000" pitchFamily="2" charset="2"/>
                  </a:rPr>
                  <a:t> 1500 µm²</a:t>
                </a:r>
              </a:p>
              <a:p>
                <a:endParaRPr lang="en-US" sz="1800" dirty="0">
                  <a:sym typeface="Wingdings" panose="05000000000000000000" pitchFamily="2" charset="2"/>
                </a:endParaRPr>
              </a:p>
              <a:p>
                <a:endParaRPr lang="en-US" sz="1800" dirty="0"/>
              </a:p>
            </p:txBody>
          </p:sp>
        </mc:Choice>
        <mc:Fallback xmlns="">
          <p:sp>
            <p:nvSpPr>
              <p:cNvPr id="27" name="Content Placeholder 2"/>
              <p:cNvSpPr>
                <a:spLocks noGrp="1" noRot="1" noChangeAspect="1" noMove="1" noResize="1" noEditPoints="1" noAdjustHandles="1" noChangeArrowheads="1" noChangeShapeType="1" noTextEdit="1"/>
              </p:cNvSpPr>
              <p:nvPr>
                <p:ph idx="1"/>
              </p:nvPr>
            </p:nvSpPr>
            <p:spPr>
              <a:xfrm>
                <a:off x="623888" y="1640374"/>
                <a:ext cx="5711462" cy="1428586"/>
              </a:xfrm>
              <a:blipFill>
                <a:blip r:embed="rId4"/>
                <a:stretch>
                  <a:fillRect l="-2455" t="-4701" b="-12821"/>
                </a:stretch>
              </a:blipFill>
            </p:spPr>
            <p:txBody>
              <a:bodyPr/>
              <a:lstStyle/>
              <a:p>
                <a:r>
                  <a:rPr lang="de-DE">
                    <a:noFill/>
                  </a:rPr>
                  <a:t> </a:t>
                </a:r>
              </a:p>
            </p:txBody>
          </p:sp>
        </mc:Fallback>
      </mc:AlternateContent>
      <p:pic>
        <p:nvPicPr>
          <p:cNvPr id="6" name="Grafik 5" descr="Ein Bild, das Menschliches Gesicht, Person, Kleidung, Porträt enthält.&#10;&#10;KI-generierte Inhalte können fehlerhaft sein.">
            <a:extLst>
              <a:ext uri="{FF2B5EF4-FFF2-40B4-BE49-F238E27FC236}">
                <a16:creationId xmlns:a16="http://schemas.microsoft.com/office/drawing/2014/main" id="{E55A78E9-C1C1-C84C-841A-9417F62157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10" name="Rechteck 9">
            <a:extLst>
              <a:ext uri="{FF2B5EF4-FFF2-40B4-BE49-F238E27FC236}">
                <a16:creationId xmlns:a16="http://schemas.microsoft.com/office/drawing/2014/main" id="{D66A6643-DBC3-A08A-E29B-BA1610B5FF1C}"/>
              </a:ext>
            </a:extLst>
          </p:cNvPr>
          <p:cNvSpPr/>
          <p:nvPr/>
        </p:nvSpPr>
        <p:spPr>
          <a:xfrm>
            <a:off x="371474" y="6063099"/>
            <a:ext cx="6300589" cy="246221"/>
          </a:xfrm>
          <a:prstGeom prst="rect">
            <a:avLst/>
          </a:prstGeom>
        </p:spPr>
        <p:txBody>
          <a:bodyPr wrap="square" lIns="0" tIns="0" rIns="0" bIns="0">
            <a:spAutoFit/>
          </a:bodyPr>
          <a:lstStyle/>
          <a:p>
            <a:pPr defTabSz="179388"/>
            <a:r>
              <a:rPr lang="de-DE" sz="800" dirty="0">
                <a:solidFill>
                  <a:schemeClr val="tx1">
                    <a:lumMod val="50000"/>
                    <a:lumOff val="50000"/>
                  </a:schemeClr>
                </a:solidFill>
              </a:rPr>
              <a:t>[4] 	</a:t>
            </a:r>
            <a:r>
              <a:rPr lang="de-DE" sz="800" dirty="0" err="1">
                <a:solidFill>
                  <a:schemeClr val="tx1">
                    <a:lumMod val="50000"/>
                    <a:lumOff val="50000"/>
                  </a:schemeClr>
                </a:solidFill>
              </a:rPr>
              <a:t>J.Buehler</a:t>
            </a:r>
            <a:r>
              <a:rPr lang="de-DE" sz="800" dirty="0">
                <a:solidFill>
                  <a:schemeClr val="tx1">
                    <a:lumMod val="50000"/>
                    <a:lumOff val="50000"/>
                  </a:schemeClr>
                </a:solidFill>
              </a:rPr>
              <a:t> et al., "</a:t>
            </a:r>
            <a:r>
              <a:rPr lang="en-US" sz="800" dirty="0">
                <a:solidFill>
                  <a:schemeClr val="tx1">
                    <a:lumMod val="50000"/>
                    <a:lumOff val="50000"/>
                  </a:schemeClr>
                </a:solidFill>
              </a:rPr>
              <a:t>Scalable integrated readout of semiconductor quantum dots using current </a:t>
            </a:r>
            <a:r>
              <a:rPr lang="en-US" sz="800" dirty="0" err="1">
                <a:solidFill>
                  <a:schemeClr val="tx1">
                    <a:lumMod val="50000"/>
                    <a:lumOff val="50000"/>
                  </a:schemeClr>
                </a:solidFill>
              </a:rPr>
              <a:t>biasinG</a:t>
            </a:r>
            <a:r>
              <a:rPr lang="de-DE" sz="800" dirty="0">
                <a:solidFill>
                  <a:schemeClr val="tx1">
                    <a:lumMod val="50000"/>
                    <a:lumOff val="50000"/>
                  </a:schemeClr>
                </a:solidFill>
              </a:rPr>
              <a:t>", Global </a:t>
            </a:r>
            <a:r>
              <a:rPr lang="de-DE" sz="800" dirty="0" err="1">
                <a:solidFill>
                  <a:schemeClr val="tx1">
                    <a:lumMod val="50000"/>
                    <a:lumOff val="50000"/>
                  </a:schemeClr>
                </a:solidFill>
              </a:rPr>
              <a:t>Physics</a:t>
            </a:r>
            <a:r>
              <a:rPr lang="de-DE" sz="800" dirty="0">
                <a:solidFill>
                  <a:schemeClr val="tx1">
                    <a:lumMod val="50000"/>
                    <a:lumOff val="50000"/>
                  </a:schemeClr>
                </a:solidFill>
              </a:rPr>
              <a:t> </a:t>
            </a:r>
            <a:r>
              <a:rPr lang="de-DE" sz="800" dirty="0" err="1">
                <a:solidFill>
                  <a:schemeClr val="tx1">
                    <a:lumMod val="50000"/>
                    <a:lumOff val="50000"/>
                  </a:schemeClr>
                </a:solidFill>
              </a:rPr>
              <a:t>Summit</a:t>
            </a:r>
            <a:r>
              <a:rPr lang="de-DE" sz="800" dirty="0">
                <a:solidFill>
                  <a:schemeClr val="tx1">
                    <a:lumMod val="50000"/>
                    <a:lumOff val="50000"/>
                  </a:schemeClr>
                </a:solidFill>
              </a:rPr>
              <a:t> 2026  </a:t>
            </a:r>
          </a:p>
          <a:p>
            <a:pPr defTabSz="179388"/>
            <a:r>
              <a:rPr lang="de-DE" sz="800" dirty="0">
                <a:solidFill>
                  <a:schemeClr val="tx1">
                    <a:lumMod val="50000"/>
                    <a:lumOff val="50000"/>
                  </a:schemeClr>
                </a:solidFill>
              </a:rPr>
              <a:t>https://summit.aps.org/smt/2026/events/MAR-Z17/15</a:t>
            </a:r>
          </a:p>
        </p:txBody>
      </p:sp>
      <p:sp>
        <p:nvSpPr>
          <p:cNvPr id="19" name="Freihandform: Form 18">
            <a:extLst>
              <a:ext uri="{FF2B5EF4-FFF2-40B4-BE49-F238E27FC236}">
                <a16:creationId xmlns:a16="http://schemas.microsoft.com/office/drawing/2014/main" id="{1ED65850-DDDE-C688-C3FD-5A534316CAE8}"/>
              </a:ext>
            </a:extLst>
          </p:cNvPr>
          <p:cNvSpPr/>
          <p:nvPr/>
        </p:nvSpPr>
        <p:spPr>
          <a:xfrm>
            <a:off x="360000" y="1628775"/>
            <a:ext cx="11461642" cy="4141081"/>
          </a:xfrm>
          <a:custGeom>
            <a:avLst/>
            <a:gdLst>
              <a:gd name="csX0" fmla="*/ 5869712 w 11461642"/>
              <a:gd name="csY0" fmla="*/ 0 h 4069643"/>
              <a:gd name="csX1" fmla="*/ 11461642 w 11461642"/>
              <a:gd name="csY1" fmla="*/ 0 h 4069643"/>
              <a:gd name="csX2" fmla="*/ 11461642 w 11461642"/>
              <a:gd name="csY2" fmla="*/ 4069643 h 4069643"/>
              <a:gd name="csX3" fmla="*/ 0 w 11461642"/>
              <a:gd name="csY3" fmla="*/ 4069643 h 4069643"/>
              <a:gd name="csX4" fmla="*/ 0 w 11461642"/>
              <a:gd name="csY4" fmla="*/ 1622249 h 4069643"/>
              <a:gd name="csX5" fmla="*/ 5869712 w 11461642"/>
              <a:gd name="csY5" fmla="*/ 1622249 h 4069643"/>
              <a:gd name="csX6" fmla="*/ 5869712 w 11461642"/>
              <a:gd name="csY6" fmla="*/ 0 h 406964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461642" h="4069643">
                <a:moveTo>
                  <a:pt x="5869712" y="0"/>
                </a:moveTo>
                <a:lnTo>
                  <a:pt x="11461642" y="0"/>
                </a:lnTo>
                <a:lnTo>
                  <a:pt x="11461642" y="4069643"/>
                </a:lnTo>
                <a:lnTo>
                  <a:pt x="0" y="4069643"/>
                </a:lnTo>
                <a:lnTo>
                  <a:pt x="0" y="1622249"/>
                </a:lnTo>
                <a:lnTo>
                  <a:pt x="5869712" y="1622249"/>
                </a:lnTo>
                <a:lnTo>
                  <a:pt x="5869712"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5000"/>
              </a:lnSpc>
            </a:pPr>
            <a:endParaRPr lang="de-DE" sz="2400" dirty="0" err="1"/>
          </a:p>
        </p:txBody>
      </p:sp>
    </p:spTree>
    <p:extLst>
      <p:ext uri="{BB962C8B-B14F-4D97-AF65-F5344CB8AC3E}">
        <p14:creationId xmlns:p14="http://schemas.microsoft.com/office/powerpoint/2010/main" val="179270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Qubit </a:t>
            </a:r>
            <a:r>
              <a:rPr lang="de-DE" dirty="0" err="1"/>
              <a:t>Readout</a:t>
            </a:r>
            <a:endParaRPr lang="en-US" dirty="0"/>
          </a:p>
        </p:txBody>
      </p:sp>
      <p:sp>
        <p:nvSpPr>
          <p:cNvPr id="4" name="Text Placeholder 3"/>
          <p:cNvSpPr>
            <a:spLocks noGrp="1"/>
          </p:cNvSpPr>
          <p:nvPr>
            <p:ph type="body" sz="quarter" idx="15"/>
          </p:nvPr>
        </p:nvSpPr>
        <p:spPr>
          <a:xfrm>
            <a:off x="358774" y="902782"/>
            <a:ext cx="11449049" cy="509994"/>
          </a:xfrm>
        </p:spPr>
        <p:txBody>
          <a:bodyPr/>
          <a:lstStyle/>
          <a:p>
            <a:r>
              <a:rPr lang="en-US" dirty="0"/>
              <a:t>Performance of 1-Bit readout</a:t>
            </a:r>
          </a:p>
        </p:txBody>
      </p:sp>
      <p:sp>
        <p:nvSpPr>
          <p:cNvPr id="5" name="Date Placeholder 4"/>
          <p:cNvSpPr>
            <a:spLocks noGrp="1"/>
          </p:cNvSpPr>
          <p:nvPr>
            <p:ph type="dt" sz="half" idx="2"/>
          </p:nvPr>
        </p:nvSpPr>
        <p:spPr/>
        <p:txBody>
          <a:bodyPr/>
          <a:lstStyle/>
          <a:p>
            <a:fld id="{4D51792F-3111-4CBF-97A4-A6A378C43F4D}" type="datetime1">
              <a:rPr lang="de-DE" smtClean="0"/>
              <a:t>21.05.2026</a:t>
            </a:fld>
            <a:endParaRPr lang="de-DE" dirty="0"/>
          </a:p>
        </p:txBody>
      </p:sp>
      <p:sp>
        <p:nvSpPr>
          <p:cNvPr id="11" name="Foliennummernplatzhalter 3">
            <a:extLst>
              <a:ext uri="{FF2B5EF4-FFF2-40B4-BE49-F238E27FC236}">
                <a16:creationId xmlns:a16="http://schemas.microsoft.com/office/drawing/2014/main" id="{CA2F2EF5-7ADD-550B-24BE-6BE9DA1A06A1}"/>
              </a:ext>
            </a:extLst>
          </p:cNvPr>
          <p:cNvSpPr>
            <a:spLocks noGrp="1"/>
          </p:cNvSpPr>
          <p:nvPr>
            <p:ph type="sldNum" sz="quarter" idx="4294967295"/>
          </p:nvPr>
        </p:nvSpPr>
        <p:spPr>
          <a:xfrm>
            <a:off x="5818290" y="6381328"/>
            <a:ext cx="720000" cy="221109"/>
          </a:xfrm>
          <a:prstGeom prst="rect">
            <a:avLst/>
          </a:prstGeom>
        </p:spPr>
        <p:txBody>
          <a:bodyPr lIns="0" tIns="0" rIns="0" bIns="0"/>
          <a:lstStyle/>
          <a:p>
            <a:fld id="{A52F4D17-1AD6-42D9-B93A-EB002C62F438}" type="slidenum">
              <a:rPr lang="de-DE" sz="1200" smtClean="0">
                <a:solidFill>
                  <a:srgbClr val="023D6B"/>
                </a:solidFill>
              </a:rPr>
              <a:pPr/>
              <a:t>19</a:t>
            </a:fld>
            <a:endParaRPr lang="de-DE" sz="1200" dirty="0">
              <a:solidFill>
                <a:srgbClr val="023D6B"/>
              </a:solidFill>
            </a:endParaRPr>
          </a:p>
        </p:txBody>
      </p:sp>
      <p:sp>
        <p:nvSpPr>
          <p:cNvPr id="7" name="Rectangle 6"/>
          <p:cNvSpPr/>
          <p:nvPr/>
        </p:nvSpPr>
        <p:spPr>
          <a:xfrm>
            <a:off x="6193179" y="4987976"/>
            <a:ext cx="709798" cy="25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4" name="Rectangle 13"/>
          <p:cNvSpPr/>
          <p:nvPr/>
        </p:nvSpPr>
        <p:spPr>
          <a:xfrm>
            <a:off x="11157565" y="2122532"/>
            <a:ext cx="599361" cy="25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 name="Rechteck 17"/>
          <p:cNvSpPr/>
          <p:nvPr/>
        </p:nvSpPr>
        <p:spPr>
          <a:xfrm>
            <a:off x="358774" y="1628800"/>
            <a:ext cx="5449889" cy="324000"/>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mc:AlternateContent xmlns:mc="http://schemas.openxmlformats.org/markup-compatibility/2006" xmlns:a14="http://schemas.microsoft.com/office/drawing/2010/main">
        <mc:Choice Requires="a14">
          <p:sp>
            <p:nvSpPr>
              <p:cNvPr id="19" name="Content Placeholder 5"/>
              <p:cNvSpPr txBox="1">
                <a:spLocks/>
              </p:cNvSpPr>
              <p:nvPr/>
            </p:nvSpPr>
            <p:spPr>
              <a:xfrm>
                <a:off x="648000" y="1664804"/>
                <a:ext cx="4536460" cy="1260140"/>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Font typeface="Calibri" panose="020F0502020204030204" pitchFamily="34" charset="0"/>
                  <a:buNone/>
                </a:pPr>
                <a:r>
                  <a:rPr lang="en-US" sz="1800" b="1" dirty="0">
                    <a:solidFill>
                      <a:schemeClr val="bg1"/>
                    </a:solidFill>
                  </a:rPr>
                  <a:t>500 ns Sampling Time</a:t>
                </a:r>
              </a:p>
              <a:p>
                <a:pPr marL="230400" lvl="1" indent="-230400">
                  <a:lnSpc>
                    <a:spcPct val="100000"/>
                  </a:lnSpc>
                  <a:spcAft>
                    <a:spcPts val="0"/>
                  </a:spcAft>
                </a:pPr>
                <a:r>
                  <a:rPr lang="en-US" sz="1800" dirty="0"/>
                  <a:t>138 µV RMS @ </a:t>
                </a:r>
                <a14:m>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𝐶</m:t>
                        </m:r>
                      </m:e>
                      <m:sub>
                        <m:r>
                          <a:rPr lang="de-DE" sz="1800" b="0" i="1" smtClean="0">
                            <a:latin typeface="Cambria Math" panose="02040503050406030204" pitchFamily="18" charset="0"/>
                          </a:rPr>
                          <m:t>𝑠𝑎𝑚𝑝𝑙𝑒</m:t>
                        </m:r>
                      </m:sub>
                    </m:sSub>
                    <m:r>
                      <m:rPr>
                        <m:nor/>
                      </m:rPr>
                      <a:rPr lang="de-DE" sz="1800" b="0" i="0" smtClean="0">
                        <a:latin typeface="Cambria Math" panose="02040503050406030204" pitchFamily="18" charset="0"/>
                      </a:rPr>
                      <m:t> </m:t>
                    </m:r>
                    <m:r>
                      <m:rPr>
                        <m:nor/>
                      </m:rPr>
                      <a:rPr lang="en-US" sz="1800" dirty="0"/>
                      <m:t>≈</m:t>
                    </m:r>
                  </m:oMath>
                </a14:m>
                <a:r>
                  <a:rPr lang="en-US" sz="1800" dirty="0"/>
                  <a:t>  20 pF</a:t>
                </a:r>
              </a:p>
              <a:p>
                <a:pPr marL="230400" lvl="1" indent="-230400">
                  <a:lnSpc>
                    <a:spcPct val="100000"/>
                  </a:lnSpc>
                  <a:spcAft>
                    <a:spcPts val="0"/>
                  </a:spcAft>
                </a:pPr>
                <a:r>
                  <a:rPr lang="en-US" sz="1800" dirty="0"/>
                  <a:t>318 µV RMS @ </a:t>
                </a:r>
                <a14:m>
                  <m:oMath xmlns:m="http://schemas.openxmlformats.org/officeDocument/2006/math">
                    <m:sSub>
                      <m:sSubPr>
                        <m:ctrlPr>
                          <a:rPr lang="de-DE" sz="1800" i="1">
                            <a:latin typeface="Cambria Math" panose="02040503050406030204" pitchFamily="18" charset="0"/>
                          </a:rPr>
                        </m:ctrlPr>
                      </m:sSubPr>
                      <m:e>
                        <m:r>
                          <a:rPr lang="de-DE" sz="1800" i="1">
                            <a:latin typeface="Cambria Math" panose="02040503050406030204" pitchFamily="18" charset="0"/>
                          </a:rPr>
                          <m:t>𝐶</m:t>
                        </m:r>
                      </m:e>
                      <m:sub>
                        <m:r>
                          <a:rPr lang="de-DE" sz="1800" i="1">
                            <a:latin typeface="Cambria Math" panose="02040503050406030204" pitchFamily="18" charset="0"/>
                          </a:rPr>
                          <m:t>𝑠𝑎𝑚𝑝𝑙𝑒</m:t>
                        </m:r>
                      </m:sub>
                    </m:sSub>
                    <m:r>
                      <m:rPr>
                        <m:nor/>
                      </m:rPr>
                      <a:rPr lang="de-DE" sz="1800" b="0" i="0" smtClean="0">
                        <a:latin typeface="Cambria Math" panose="02040503050406030204" pitchFamily="18" charset="0"/>
                      </a:rPr>
                      <m:t> </m:t>
                    </m:r>
                    <m:r>
                      <m:rPr>
                        <m:nor/>
                      </m:rPr>
                      <a:rPr lang="en-US" sz="1800" dirty="0"/>
                      <m:t>≈</m:t>
                    </m:r>
                  </m:oMath>
                </a14:m>
                <a:r>
                  <a:rPr lang="en-US" sz="1800" dirty="0"/>
                  <a:t>  0,2 pF</a:t>
                </a:r>
              </a:p>
              <a:p>
                <a:pPr lvl="1">
                  <a:lnSpc>
                    <a:spcPct val="100000"/>
                  </a:lnSpc>
                  <a:spcAft>
                    <a:spcPts val="0"/>
                  </a:spcAft>
                </a:pPr>
                <a:endParaRPr lang="en-US" sz="1800" dirty="0"/>
              </a:p>
            </p:txBody>
          </p:sp>
        </mc:Choice>
        <mc:Fallback xmlns="">
          <p:sp>
            <p:nvSpPr>
              <p:cNvPr id="19" name="Content Placeholder 5"/>
              <p:cNvSpPr txBox="1">
                <a:spLocks noRot="1" noChangeAspect="1" noMove="1" noResize="1" noEditPoints="1" noAdjustHandles="1" noChangeArrowheads="1" noChangeShapeType="1" noTextEdit="1"/>
              </p:cNvSpPr>
              <p:nvPr/>
            </p:nvSpPr>
            <p:spPr>
              <a:xfrm>
                <a:off x="648000" y="1664804"/>
                <a:ext cx="4536460" cy="1260140"/>
              </a:xfrm>
              <a:prstGeom prst="rect">
                <a:avLst/>
              </a:prstGeom>
              <a:blipFill>
                <a:blip r:embed="rId2"/>
                <a:stretch>
                  <a:fillRect l="-3091" t="-6280"/>
                </a:stretch>
              </a:blipFill>
            </p:spPr>
            <p:txBody>
              <a:bodyPr/>
              <a:lstStyle/>
              <a:p>
                <a:r>
                  <a:rPr lang="de-DE">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077" y="1918520"/>
            <a:ext cx="5718735" cy="3661440"/>
          </a:xfrm>
          <a:prstGeom prst="rect">
            <a:avLst/>
          </a:prstGeom>
        </p:spPr>
      </p:pic>
      <p:pic>
        <p:nvPicPr>
          <p:cNvPr id="9" name="Picture 8"/>
          <p:cNvPicPr>
            <a:picLocks noChangeAspect="1"/>
          </p:cNvPicPr>
          <p:nvPr/>
        </p:nvPicPr>
        <p:blipFill>
          <a:blip r:embed="rId4"/>
          <a:stretch>
            <a:fillRect/>
          </a:stretch>
        </p:blipFill>
        <p:spPr>
          <a:xfrm>
            <a:off x="615544" y="3781026"/>
            <a:ext cx="4761069" cy="2099632"/>
          </a:xfrm>
          <a:prstGeom prst="rect">
            <a:avLst/>
          </a:prstGeom>
        </p:spPr>
      </p:pic>
      <p:pic>
        <p:nvPicPr>
          <p:cNvPr id="3" name="Grafik 2" descr="Ein Bild, das Menschliches Gesicht, Person, Kleidung, Porträt enthält.&#10;&#10;KI-generierte Inhalte können fehlerhaft sein.">
            <a:extLst>
              <a:ext uri="{FF2B5EF4-FFF2-40B4-BE49-F238E27FC236}">
                <a16:creationId xmlns:a16="http://schemas.microsoft.com/office/drawing/2014/main" id="{D78ED4E4-C701-BBB8-E723-8403588C00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79823" y="333375"/>
            <a:ext cx="828000" cy="828000"/>
          </a:xfrm>
          <a:prstGeom prst="ellipse">
            <a:avLst/>
          </a:prstGeom>
        </p:spPr>
      </p:pic>
      <p:sp>
        <p:nvSpPr>
          <p:cNvPr id="16" name="Rechteck 15">
            <a:extLst>
              <a:ext uri="{FF2B5EF4-FFF2-40B4-BE49-F238E27FC236}">
                <a16:creationId xmlns:a16="http://schemas.microsoft.com/office/drawing/2014/main" id="{D66A6643-DBC3-A08A-E29B-BA1610B5FF1C}"/>
              </a:ext>
            </a:extLst>
          </p:cNvPr>
          <p:cNvSpPr/>
          <p:nvPr/>
        </p:nvSpPr>
        <p:spPr>
          <a:xfrm>
            <a:off x="371474" y="6093296"/>
            <a:ext cx="6300589" cy="246221"/>
          </a:xfrm>
          <a:prstGeom prst="rect">
            <a:avLst/>
          </a:prstGeom>
        </p:spPr>
        <p:txBody>
          <a:bodyPr wrap="square" lIns="0" tIns="0" rIns="0" bIns="0">
            <a:spAutoFit/>
          </a:bodyPr>
          <a:lstStyle/>
          <a:p>
            <a:pPr defTabSz="179388"/>
            <a:r>
              <a:rPr lang="de-DE" sz="800" dirty="0">
                <a:solidFill>
                  <a:schemeClr val="tx1">
                    <a:lumMod val="50000"/>
                    <a:lumOff val="50000"/>
                  </a:schemeClr>
                </a:solidFill>
              </a:rPr>
              <a:t>43] 	</a:t>
            </a:r>
            <a:r>
              <a:rPr lang="de-DE" sz="800" dirty="0" err="1">
                <a:solidFill>
                  <a:schemeClr val="tx1">
                    <a:lumMod val="50000"/>
                    <a:lumOff val="50000"/>
                  </a:schemeClr>
                </a:solidFill>
              </a:rPr>
              <a:t>J.Buehler</a:t>
            </a:r>
            <a:r>
              <a:rPr lang="de-DE" sz="800" dirty="0">
                <a:solidFill>
                  <a:schemeClr val="tx1">
                    <a:lumMod val="50000"/>
                    <a:lumOff val="50000"/>
                  </a:schemeClr>
                </a:solidFill>
              </a:rPr>
              <a:t> et al., "</a:t>
            </a:r>
            <a:r>
              <a:rPr lang="en-US" sz="800" dirty="0">
                <a:solidFill>
                  <a:schemeClr val="tx1">
                    <a:lumMod val="50000"/>
                    <a:lumOff val="50000"/>
                  </a:schemeClr>
                </a:solidFill>
              </a:rPr>
              <a:t>Scalable integrated readout of semiconductor quantum dots using current </a:t>
            </a:r>
            <a:r>
              <a:rPr lang="en-US" sz="800" dirty="0" err="1">
                <a:solidFill>
                  <a:schemeClr val="tx1">
                    <a:lumMod val="50000"/>
                    <a:lumOff val="50000"/>
                  </a:schemeClr>
                </a:solidFill>
              </a:rPr>
              <a:t>biasinG</a:t>
            </a:r>
            <a:r>
              <a:rPr lang="de-DE" sz="800" dirty="0">
                <a:solidFill>
                  <a:schemeClr val="tx1">
                    <a:lumMod val="50000"/>
                    <a:lumOff val="50000"/>
                  </a:schemeClr>
                </a:solidFill>
              </a:rPr>
              <a:t>", Global </a:t>
            </a:r>
            <a:r>
              <a:rPr lang="de-DE" sz="800" dirty="0" err="1">
                <a:solidFill>
                  <a:schemeClr val="tx1">
                    <a:lumMod val="50000"/>
                    <a:lumOff val="50000"/>
                  </a:schemeClr>
                </a:solidFill>
              </a:rPr>
              <a:t>Physics</a:t>
            </a:r>
            <a:r>
              <a:rPr lang="de-DE" sz="800" dirty="0">
                <a:solidFill>
                  <a:schemeClr val="tx1">
                    <a:lumMod val="50000"/>
                    <a:lumOff val="50000"/>
                  </a:schemeClr>
                </a:solidFill>
              </a:rPr>
              <a:t> </a:t>
            </a:r>
            <a:r>
              <a:rPr lang="de-DE" sz="800" dirty="0" err="1">
                <a:solidFill>
                  <a:schemeClr val="tx1">
                    <a:lumMod val="50000"/>
                    <a:lumOff val="50000"/>
                  </a:schemeClr>
                </a:solidFill>
              </a:rPr>
              <a:t>Summit</a:t>
            </a:r>
            <a:r>
              <a:rPr lang="de-DE" sz="800" dirty="0">
                <a:solidFill>
                  <a:schemeClr val="tx1">
                    <a:lumMod val="50000"/>
                    <a:lumOff val="50000"/>
                  </a:schemeClr>
                </a:solidFill>
              </a:rPr>
              <a:t> 2026  </a:t>
            </a:r>
          </a:p>
          <a:p>
            <a:pPr defTabSz="179388"/>
            <a:r>
              <a:rPr lang="de-DE" sz="800" dirty="0">
                <a:solidFill>
                  <a:schemeClr val="tx1">
                    <a:lumMod val="50000"/>
                    <a:lumOff val="50000"/>
                  </a:schemeClr>
                </a:solidFill>
              </a:rPr>
              <a:t>https://summit.aps.org/smt/2026/events/MAR-Z17/15</a:t>
            </a:r>
          </a:p>
        </p:txBody>
      </p:sp>
      <p:sp>
        <p:nvSpPr>
          <p:cNvPr id="12" name="Rechteck 11"/>
          <p:cNvSpPr/>
          <p:nvPr/>
        </p:nvSpPr>
        <p:spPr>
          <a:xfrm>
            <a:off x="371475" y="2708920"/>
            <a:ext cx="5449889" cy="324000"/>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13" name="Content Placeholder 5"/>
          <p:cNvSpPr txBox="1">
            <a:spLocks/>
          </p:cNvSpPr>
          <p:nvPr/>
        </p:nvSpPr>
        <p:spPr>
          <a:xfrm>
            <a:off x="648000" y="2735605"/>
            <a:ext cx="4233008" cy="945459"/>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0"/>
              </a:spcAft>
              <a:buNone/>
            </a:pPr>
            <a:r>
              <a:rPr lang="en-US" sz="1800" b="1" dirty="0">
                <a:solidFill>
                  <a:schemeClr val="bg1"/>
                </a:solidFill>
              </a:rPr>
              <a:t>Power:</a:t>
            </a:r>
          </a:p>
          <a:p>
            <a:pPr marL="230400" lvl="1" indent="-230400" defTabSz="1074738">
              <a:lnSpc>
                <a:spcPct val="100000"/>
              </a:lnSpc>
              <a:spcAft>
                <a:spcPts val="0"/>
              </a:spcAft>
              <a:tabLst>
                <a:tab pos="2155825" algn="l"/>
              </a:tabLst>
            </a:pPr>
            <a:r>
              <a:rPr lang="en-US" sz="1800" dirty="0"/>
              <a:t>Digital Power: 	8.5 µW</a:t>
            </a:r>
          </a:p>
          <a:p>
            <a:pPr marL="230400" lvl="1" indent="-230400" defTabSz="1074738">
              <a:lnSpc>
                <a:spcPct val="100000"/>
              </a:lnSpc>
              <a:spcAft>
                <a:spcPts val="0"/>
              </a:spcAft>
              <a:tabLst>
                <a:tab pos="2155825" algn="l"/>
              </a:tabLst>
            </a:pPr>
            <a:r>
              <a:rPr lang="en-US" sz="1800" dirty="0"/>
              <a:t>Analog Power: 	115 µW</a:t>
            </a:r>
          </a:p>
        </p:txBody>
      </p:sp>
      <p:sp>
        <p:nvSpPr>
          <p:cNvPr id="15" name="Rechteck 14">
            <a:extLst>
              <a:ext uri="{FF2B5EF4-FFF2-40B4-BE49-F238E27FC236}">
                <a16:creationId xmlns:a16="http://schemas.microsoft.com/office/drawing/2014/main" id="{CAC7B339-443A-5217-88CC-70D4A0852273}"/>
              </a:ext>
            </a:extLst>
          </p:cNvPr>
          <p:cNvSpPr/>
          <p:nvPr/>
        </p:nvSpPr>
        <p:spPr>
          <a:xfrm flipV="1">
            <a:off x="6096001" y="1637872"/>
            <a:ext cx="5737226" cy="4131102"/>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17" name="Rechteck 16">
            <a:extLst>
              <a:ext uri="{FF2B5EF4-FFF2-40B4-BE49-F238E27FC236}">
                <a16:creationId xmlns:a16="http://schemas.microsoft.com/office/drawing/2014/main" id="{03302C51-92C0-98DB-6E18-0512F2D7ABDE}"/>
              </a:ext>
            </a:extLst>
          </p:cNvPr>
          <p:cNvSpPr/>
          <p:nvPr/>
        </p:nvSpPr>
        <p:spPr>
          <a:xfrm flipV="1">
            <a:off x="365331" y="3789038"/>
            <a:ext cx="5449889" cy="1976703"/>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Tree>
    <p:extLst>
      <p:ext uri="{BB962C8B-B14F-4D97-AF65-F5344CB8AC3E}">
        <p14:creationId xmlns:p14="http://schemas.microsoft.com/office/powerpoint/2010/main" val="333277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20438-84BC-8A85-C200-D84BAC16C23A}"/>
              </a:ext>
            </a:extLst>
          </p:cNvPr>
          <p:cNvSpPr>
            <a:spLocks noGrp="1"/>
          </p:cNvSpPr>
          <p:nvPr>
            <p:ph type="title"/>
          </p:nvPr>
        </p:nvSpPr>
        <p:spPr/>
        <p:txBody>
          <a:bodyPr/>
          <a:lstStyle/>
          <a:p>
            <a:r>
              <a:rPr lang="en-US" dirty="0"/>
              <a:t>CONTENT</a:t>
            </a:r>
          </a:p>
        </p:txBody>
      </p:sp>
      <p:sp>
        <p:nvSpPr>
          <p:cNvPr id="3" name="Inhaltsplatzhalter 2">
            <a:extLst>
              <a:ext uri="{FF2B5EF4-FFF2-40B4-BE49-F238E27FC236}">
                <a16:creationId xmlns:a16="http://schemas.microsoft.com/office/drawing/2014/main" id="{C432F463-CA5E-703D-B478-FA543A08D7C8}"/>
              </a:ext>
            </a:extLst>
          </p:cNvPr>
          <p:cNvSpPr>
            <a:spLocks noGrp="1"/>
          </p:cNvSpPr>
          <p:nvPr>
            <p:ph idx="1"/>
          </p:nvPr>
        </p:nvSpPr>
        <p:spPr>
          <a:xfrm>
            <a:off x="371474" y="1628775"/>
            <a:ext cx="5446816" cy="4148623"/>
          </a:xfrm>
        </p:spPr>
        <p:txBody>
          <a:bodyPr/>
          <a:lstStyle/>
          <a:p>
            <a:r>
              <a:rPr lang="en-US" sz="1800" b="1" dirty="0"/>
              <a:t>Designs in 65nm bulk and 22 nm FD-SOI</a:t>
            </a:r>
          </a:p>
          <a:p>
            <a:pPr marL="447675" lvl="2"/>
            <a:r>
              <a:rPr lang="en-US" sz="1800" dirty="0"/>
              <a:t>Cryogenic measurement results</a:t>
            </a:r>
          </a:p>
          <a:p>
            <a:pPr marL="447675" lvl="2"/>
            <a:r>
              <a:rPr lang="en-US" sz="1800" dirty="0"/>
              <a:t>Lessons learned (what to watch out for)</a:t>
            </a:r>
            <a:br>
              <a:rPr lang="en-US" sz="1800" dirty="0"/>
            </a:br>
            <a:endParaRPr lang="en-US" sz="1800" dirty="0"/>
          </a:p>
          <a:p>
            <a:r>
              <a:rPr lang="en-US" sz="1800" b="1" dirty="0"/>
              <a:t>Co-integration experiment with qubits at </a:t>
            </a:r>
            <a:r>
              <a:rPr lang="en-US" sz="1800" b="1" dirty="0" err="1"/>
              <a:t>mK</a:t>
            </a:r>
            <a:endParaRPr lang="en-US" sz="1800" b="1" dirty="0"/>
          </a:p>
          <a:p>
            <a:pPr marL="447675" lvl="2"/>
            <a:r>
              <a:rPr lang="en-US" sz="1800" dirty="0"/>
              <a:t>Thermal management</a:t>
            </a:r>
          </a:p>
          <a:p>
            <a:endParaRPr lang="en-US" sz="1800" dirty="0"/>
          </a:p>
          <a:p>
            <a:r>
              <a:rPr lang="en-US" sz="1800" b="1" dirty="0"/>
              <a:t>Other activities at ICA for QC:</a:t>
            </a:r>
          </a:p>
          <a:p>
            <a:pPr marL="447675" lvl="2"/>
            <a:r>
              <a:rPr lang="en-US" sz="1800" dirty="0"/>
              <a:t>Cryogenic device measurement and modelling</a:t>
            </a:r>
          </a:p>
          <a:p>
            <a:pPr marL="447675" lvl="2"/>
            <a:r>
              <a:rPr lang="en-US" sz="1800" dirty="0"/>
              <a:t>Cryogenic photonic link (for superconducting qubits and </a:t>
            </a:r>
            <a:r>
              <a:rPr lang="en-US" sz="1800" dirty="0" err="1"/>
              <a:t>cryo</a:t>
            </a:r>
            <a:r>
              <a:rPr lang="en-US" sz="1800" dirty="0"/>
              <a:t>. electronics)</a:t>
            </a:r>
          </a:p>
        </p:txBody>
      </p:sp>
      <p:sp>
        <p:nvSpPr>
          <p:cNvPr id="4" name="Foliennummernplatzhalter 3">
            <a:extLst>
              <a:ext uri="{FF2B5EF4-FFF2-40B4-BE49-F238E27FC236}">
                <a16:creationId xmlns:a16="http://schemas.microsoft.com/office/drawing/2014/main" id="{5121BBFC-1A56-3C5B-0F21-95875742C1C2}"/>
              </a:ext>
            </a:extLst>
          </p:cNvPr>
          <p:cNvSpPr>
            <a:spLocks noGrp="1"/>
          </p:cNvSpPr>
          <p:nvPr>
            <p:ph type="sldNum" sz="quarter" idx="14"/>
          </p:nvPr>
        </p:nvSpPr>
        <p:spPr/>
        <p:txBody>
          <a:bodyPr/>
          <a:lstStyle/>
          <a:p>
            <a:fld id="{A52F4D17-1AD6-42D9-B93A-EB002C62F438}" type="slidenum">
              <a:rPr lang="de-DE" smtClean="0"/>
              <a:pPr/>
              <a:t>2</a:t>
            </a:fld>
            <a:endParaRPr lang="de-DE" dirty="0"/>
          </a:p>
        </p:txBody>
      </p:sp>
      <p:sp>
        <p:nvSpPr>
          <p:cNvPr id="5" name="Textplatzhalter 4">
            <a:extLst>
              <a:ext uri="{FF2B5EF4-FFF2-40B4-BE49-F238E27FC236}">
                <a16:creationId xmlns:a16="http://schemas.microsoft.com/office/drawing/2014/main" id="{059321A5-4681-244C-8272-CDEBB00263C0}"/>
              </a:ext>
            </a:extLst>
          </p:cNvPr>
          <p:cNvSpPr>
            <a:spLocks noGrp="1"/>
          </p:cNvSpPr>
          <p:nvPr>
            <p:ph type="body" sz="quarter" idx="15"/>
          </p:nvPr>
        </p:nvSpPr>
        <p:spPr/>
        <p:txBody>
          <a:bodyPr/>
          <a:lstStyle/>
          <a:p>
            <a:endParaRPr lang="en-US"/>
          </a:p>
        </p:txBody>
      </p:sp>
      <p:pic>
        <p:nvPicPr>
          <p:cNvPr id="7" name="Bildplatzhalter 5">
            <a:extLst>
              <a:ext uri="{FF2B5EF4-FFF2-40B4-BE49-F238E27FC236}">
                <a16:creationId xmlns:a16="http://schemas.microsoft.com/office/drawing/2014/main" id="{27E6E821-9CC1-022B-D801-A826C912FDAB}"/>
              </a:ext>
            </a:extLst>
          </p:cNvPr>
          <p:cNvPicPr>
            <a:picLocks noChangeAspect="1"/>
          </p:cNvPicPr>
          <p:nvPr/>
        </p:nvPicPr>
        <p:blipFill rotWithShape="1">
          <a:blip r:embed="rId2">
            <a:extLst>
              <a:ext uri="{28A0092B-C50C-407E-A947-70E740481C1C}">
                <a14:useLocalDpi xmlns:a14="http://schemas.microsoft.com/office/drawing/2010/main" val="0"/>
              </a:ext>
            </a:extLst>
          </a:blip>
          <a:srcRect t="5138" b="2139"/>
          <a:stretch/>
        </p:blipFill>
        <p:spPr>
          <a:xfrm>
            <a:off x="6396040" y="332656"/>
            <a:ext cx="5424485" cy="5444742"/>
          </a:xfrm>
          <a:prstGeom prst="rect">
            <a:avLst/>
          </a:prstGeom>
          <a:solidFill>
            <a:schemeClr val="bg2"/>
          </a:solidFill>
        </p:spPr>
      </p:pic>
      <p:sp>
        <p:nvSpPr>
          <p:cNvPr id="8" name="Date Placeholder 5"/>
          <p:cNvSpPr>
            <a:spLocks noGrp="1"/>
          </p:cNvSpPr>
          <p:nvPr>
            <p:ph type="dt" sz="half" idx="2"/>
          </p:nvPr>
        </p:nvSpPr>
        <p:spPr>
          <a:xfrm>
            <a:off x="3776105" y="6381328"/>
            <a:ext cx="1600508" cy="221109"/>
          </a:xfrm>
        </p:spPr>
        <p:txBody>
          <a:bodyPr/>
          <a:lstStyle/>
          <a:p>
            <a:fld id="{78A53107-5C9B-4F95-8743-C36985FBAB5E}" type="datetime1">
              <a:rPr lang="de-DE" smtClean="0"/>
              <a:t>21.05.2026</a:t>
            </a:fld>
            <a:endParaRPr lang="de-DE" dirty="0"/>
          </a:p>
        </p:txBody>
      </p:sp>
    </p:spTree>
    <p:extLst>
      <p:ext uri="{BB962C8B-B14F-4D97-AF65-F5344CB8AC3E}">
        <p14:creationId xmlns:p14="http://schemas.microsoft.com/office/powerpoint/2010/main" val="315533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CA030-F04F-C61B-82F1-87F4921D0161}"/>
              </a:ext>
            </a:extLst>
          </p:cNvPr>
          <p:cNvSpPr>
            <a:spLocks noGrp="1"/>
          </p:cNvSpPr>
          <p:nvPr>
            <p:ph type="title"/>
          </p:nvPr>
        </p:nvSpPr>
        <p:spPr/>
        <p:txBody>
          <a:bodyPr/>
          <a:lstStyle/>
          <a:p>
            <a:r>
              <a:rPr lang="en-US" dirty="0"/>
              <a:t>Integrated RISC-V</a:t>
            </a:r>
          </a:p>
        </p:txBody>
      </p:sp>
      <p:sp>
        <p:nvSpPr>
          <p:cNvPr id="3" name="Foliennummernplatzhalter 2">
            <a:extLst>
              <a:ext uri="{FF2B5EF4-FFF2-40B4-BE49-F238E27FC236}">
                <a16:creationId xmlns:a16="http://schemas.microsoft.com/office/drawing/2014/main" id="{BD6050AF-31B6-82AE-560A-0C27E20584BD}"/>
              </a:ext>
            </a:extLst>
          </p:cNvPr>
          <p:cNvSpPr>
            <a:spLocks noGrp="1"/>
          </p:cNvSpPr>
          <p:nvPr>
            <p:ph type="sldNum" sz="quarter" idx="11"/>
          </p:nvPr>
        </p:nvSpPr>
        <p:spPr/>
        <p:txBody>
          <a:bodyPr/>
          <a:lstStyle/>
          <a:p>
            <a:fld id="{A52F4D17-1AD6-42D9-B93A-EB002C62F438}" type="slidenum">
              <a:rPr lang="de-DE" smtClean="0"/>
              <a:pPr/>
              <a:t>20</a:t>
            </a:fld>
            <a:endParaRPr lang="de-DE" dirty="0"/>
          </a:p>
        </p:txBody>
      </p:sp>
      <p:sp>
        <p:nvSpPr>
          <p:cNvPr id="4" name="Textplatzhalter 3">
            <a:extLst>
              <a:ext uri="{FF2B5EF4-FFF2-40B4-BE49-F238E27FC236}">
                <a16:creationId xmlns:a16="http://schemas.microsoft.com/office/drawing/2014/main" id="{A8FB1DEA-7E99-6932-62BB-FF8D37797F40}"/>
              </a:ext>
            </a:extLst>
          </p:cNvPr>
          <p:cNvSpPr>
            <a:spLocks noGrp="1"/>
          </p:cNvSpPr>
          <p:nvPr>
            <p:ph type="body" sz="quarter" idx="15"/>
          </p:nvPr>
        </p:nvSpPr>
        <p:spPr/>
        <p:txBody>
          <a:bodyPr/>
          <a:lstStyle/>
          <a:p>
            <a:r>
              <a:rPr lang="en-US" dirty="0"/>
              <a:t>Rapid Prototyping Platform for Integrated Circuits for Quantum Computing</a:t>
            </a:r>
          </a:p>
        </p:txBody>
      </p:sp>
      <p:pic>
        <p:nvPicPr>
          <p:cNvPr id="6" name="Grafik 5">
            <a:extLst>
              <a:ext uri="{FF2B5EF4-FFF2-40B4-BE49-F238E27FC236}">
                <a16:creationId xmlns:a16="http://schemas.microsoft.com/office/drawing/2014/main" id="{82184C5D-84D2-BF82-3141-D0B23F2CCA4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80000" y="334800"/>
            <a:ext cx="828000" cy="828000"/>
          </a:xfrm>
          <a:prstGeom prst="ellipse">
            <a:avLst/>
          </a:prstGeom>
        </p:spPr>
      </p:pic>
      <p:pic>
        <p:nvPicPr>
          <p:cNvPr id="7" name="Picture 8">
            <a:extLst>
              <a:ext uri="{FF2B5EF4-FFF2-40B4-BE49-F238E27FC236}">
                <a16:creationId xmlns:a16="http://schemas.microsoft.com/office/drawing/2014/main" id="{FE2A02BC-8F5B-13BA-20DE-9F64243295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87776" y="1484784"/>
            <a:ext cx="3739435" cy="1923216"/>
          </a:xfrm>
          <a:prstGeom prst="rect">
            <a:avLst/>
          </a:prstGeom>
        </p:spPr>
      </p:pic>
      <p:sp>
        <p:nvSpPr>
          <p:cNvPr id="8" name="Rechteck 7">
            <a:extLst>
              <a:ext uri="{FF2B5EF4-FFF2-40B4-BE49-F238E27FC236}">
                <a16:creationId xmlns:a16="http://schemas.microsoft.com/office/drawing/2014/main" id="{CA691763-F24C-6113-6C0D-5262460EE7CF}"/>
              </a:ext>
            </a:extLst>
          </p:cNvPr>
          <p:cNvSpPr/>
          <p:nvPr/>
        </p:nvSpPr>
        <p:spPr>
          <a:xfrm>
            <a:off x="371474" y="6021388"/>
            <a:ext cx="6084566" cy="369332"/>
          </a:xfrm>
          <a:prstGeom prst="rect">
            <a:avLst/>
          </a:prstGeom>
        </p:spPr>
        <p:txBody>
          <a:bodyPr wrap="square" lIns="0" tIns="0" rIns="0" bIns="0">
            <a:spAutoFit/>
          </a:bodyPr>
          <a:lstStyle/>
          <a:p>
            <a:pPr defTabSz="268288">
              <a:tabLst>
                <a:tab pos="177800" algn="l"/>
              </a:tabLst>
            </a:pPr>
            <a:r>
              <a:rPr lang="de-DE" sz="800" dirty="0">
                <a:solidFill>
                  <a:schemeClr val="tx1">
                    <a:lumMod val="50000"/>
                    <a:lumOff val="50000"/>
                  </a:schemeClr>
                </a:solidFill>
              </a:rPr>
              <a:t>[5] 	J. Mair et al., "Rapid </a:t>
            </a:r>
            <a:r>
              <a:rPr lang="de-DE" sz="800" dirty="0" err="1">
                <a:solidFill>
                  <a:schemeClr val="tx1">
                    <a:lumMod val="50000"/>
                    <a:lumOff val="50000"/>
                  </a:schemeClr>
                </a:solidFill>
              </a:rPr>
              <a:t>Prototyping</a:t>
            </a:r>
            <a:r>
              <a:rPr lang="de-DE" sz="800" dirty="0">
                <a:solidFill>
                  <a:schemeClr val="tx1">
                    <a:lumMod val="50000"/>
                    <a:lumOff val="50000"/>
                  </a:schemeClr>
                </a:solidFill>
              </a:rPr>
              <a:t> </a:t>
            </a:r>
            <a:r>
              <a:rPr lang="de-DE" sz="800" dirty="0" err="1">
                <a:solidFill>
                  <a:schemeClr val="tx1">
                    <a:lumMod val="50000"/>
                    <a:lumOff val="50000"/>
                  </a:schemeClr>
                </a:solidFill>
              </a:rPr>
              <a:t>Platform</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Integrated </a:t>
            </a:r>
            <a:r>
              <a:rPr lang="de-DE" sz="800" dirty="0" err="1">
                <a:solidFill>
                  <a:schemeClr val="tx1">
                    <a:lumMod val="50000"/>
                    <a:lumOff val="50000"/>
                  </a:schemeClr>
                </a:solidFill>
              </a:rPr>
              <a:t>Circuits</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Quantum Computing," 2024 20th International Conference on 	Synthesis, Modeling, Analysis and Simulation Methods and </a:t>
            </a:r>
            <a:r>
              <a:rPr lang="de-DE" sz="800" dirty="0" err="1">
                <a:solidFill>
                  <a:schemeClr val="tx1">
                    <a:lumMod val="50000"/>
                    <a:lumOff val="50000"/>
                  </a:schemeClr>
                </a:solidFill>
              </a:rPr>
              <a:t>Applications</a:t>
            </a:r>
            <a:r>
              <a:rPr lang="de-DE" sz="800" dirty="0">
                <a:solidFill>
                  <a:schemeClr val="tx1">
                    <a:lumMod val="50000"/>
                    <a:lumOff val="50000"/>
                  </a:schemeClr>
                </a:solidFill>
              </a:rPr>
              <a:t> </a:t>
            </a:r>
            <a:r>
              <a:rPr lang="de-DE" sz="800" dirty="0" err="1">
                <a:solidFill>
                  <a:schemeClr val="tx1">
                    <a:lumMod val="50000"/>
                    <a:lumOff val="50000"/>
                  </a:schemeClr>
                </a:solidFill>
              </a:rPr>
              <a:t>to</a:t>
            </a:r>
            <a:r>
              <a:rPr lang="de-DE" sz="800" dirty="0">
                <a:solidFill>
                  <a:schemeClr val="tx1">
                    <a:lumMod val="50000"/>
                    <a:lumOff val="50000"/>
                  </a:schemeClr>
                </a:solidFill>
              </a:rPr>
              <a:t> Circuit Design (SMACD), Volos, </a:t>
            </a:r>
            <a:r>
              <a:rPr lang="de-DE" sz="800" dirty="0" err="1">
                <a:solidFill>
                  <a:schemeClr val="tx1">
                    <a:lumMod val="50000"/>
                    <a:lumOff val="50000"/>
                  </a:schemeClr>
                </a:solidFill>
              </a:rPr>
              <a:t>Greece</a:t>
            </a:r>
            <a:r>
              <a:rPr lang="de-DE" sz="800" dirty="0">
                <a:solidFill>
                  <a:schemeClr val="tx1">
                    <a:lumMod val="50000"/>
                    <a:lumOff val="50000"/>
                  </a:schemeClr>
                </a:solidFill>
              </a:rPr>
              <a:t>, 2024, </a:t>
            </a:r>
            <a:br>
              <a:rPr lang="de-DE" sz="800" dirty="0">
                <a:solidFill>
                  <a:schemeClr val="tx1">
                    <a:lumMod val="50000"/>
                    <a:lumOff val="50000"/>
                  </a:schemeClr>
                </a:solidFill>
              </a:rPr>
            </a:br>
            <a:r>
              <a:rPr lang="de-DE" sz="800" dirty="0">
                <a:solidFill>
                  <a:schemeClr val="tx1">
                    <a:lumMod val="50000"/>
                    <a:lumOff val="50000"/>
                  </a:schemeClr>
                </a:solidFill>
              </a:rPr>
              <a:t>	pp. 1-4, </a:t>
            </a:r>
            <a:r>
              <a:rPr lang="de-DE" sz="800" dirty="0" err="1">
                <a:solidFill>
                  <a:schemeClr val="tx1">
                    <a:lumMod val="50000"/>
                    <a:lumOff val="50000"/>
                  </a:schemeClr>
                </a:solidFill>
              </a:rPr>
              <a:t>doi</a:t>
            </a:r>
            <a:r>
              <a:rPr lang="de-DE" sz="800" dirty="0">
                <a:solidFill>
                  <a:schemeClr val="tx1">
                    <a:lumMod val="50000"/>
                    <a:lumOff val="50000"/>
                  </a:schemeClr>
                </a:solidFill>
              </a:rPr>
              <a:t>: 10.1109/SMACD61181.2024.10745395.</a:t>
            </a:r>
          </a:p>
        </p:txBody>
      </p:sp>
      <p:pic>
        <p:nvPicPr>
          <p:cNvPr id="9" name="Picture 6">
            <a:extLst>
              <a:ext uri="{FF2B5EF4-FFF2-40B4-BE49-F238E27FC236}">
                <a16:creationId xmlns:a16="http://schemas.microsoft.com/office/drawing/2014/main" id="{A1A0E893-512A-9B9A-569F-DD43C89F4C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8194" y="3429000"/>
            <a:ext cx="3662268" cy="2304256"/>
          </a:xfrm>
          <a:prstGeom prst="rect">
            <a:avLst/>
          </a:prstGeom>
        </p:spPr>
      </p:pic>
      <p:sp>
        <p:nvSpPr>
          <p:cNvPr id="13" name="Inhaltsplatzhalter 2">
            <a:extLst>
              <a:ext uri="{FF2B5EF4-FFF2-40B4-BE49-F238E27FC236}">
                <a16:creationId xmlns:a16="http://schemas.microsoft.com/office/drawing/2014/main" id="{B49399A7-D89C-E7FF-E338-DBCB17688F81}"/>
              </a:ext>
            </a:extLst>
          </p:cNvPr>
          <p:cNvSpPr txBox="1">
            <a:spLocks/>
          </p:cNvSpPr>
          <p:nvPr/>
        </p:nvSpPr>
        <p:spPr>
          <a:xfrm>
            <a:off x="371475" y="1628774"/>
            <a:ext cx="6084565" cy="1284277"/>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noProof="0" dirty="0"/>
              <a:t>RISC-V with SRAM and APB</a:t>
            </a:r>
          </a:p>
          <a:p>
            <a:r>
              <a:rPr lang="en-US" sz="1800" noProof="0" dirty="0"/>
              <a:t>Enables flexibility in control (algorithms)</a:t>
            </a:r>
          </a:p>
          <a:p>
            <a:r>
              <a:rPr lang="en-US" sz="1800" noProof="0" dirty="0"/>
              <a:t>Leakage negligible at </a:t>
            </a:r>
            <a:r>
              <a:rPr lang="en-US" sz="1800" noProof="0" dirty="0" err="1"/>
              <a:t>cryo</a:t>
            </a:r>
            <a:endParaRPr lang="en-US" sz="1800" noProof="0" dirty="0"/>
          </a:p>
        </p:txBody>
      </p:sp>
      <p:cxnSp>
        <p:nvCxnSpPr>
          <p:cNvPr id="22" name="Gerade Verbindung mit Pfeil 21">
            <a:extLst>
              <a:ext uri="{FF2B5EF4-FFF2-40B4-BE49-F238E27FC236}">
                <a16:creationId xmlns:a16="http://schemas.microsoft.com/office/drawing/2014/main" id="{D856E3CB-C4E2-24B9-F1FA-FF2F7A4EE6E4}"/>
              </a:ext>
            </a:extLst>
          </p:cNvPr>
          <p:cNvCxnSpPr>
            <a:cxnSpLocks/>
          </p:cNvCxnSpPr>
          <p:nvPr/>
        </p:nvCxnSpPr>
        <p:spPr>
          <a:xfrm>
            <a:off x="4835338" y="2204864"/>
            <a:ext cx="3096000" cy="0"/>
          </a:xfrm>
          <a:prstGeom prst="straightConnector1">
            <a:avLst/>
          </a:prstGeom>
          <a:ln w="3810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1" name="Gruppieren 20"/>
          <p:cNvGrpSpPr/>
          <p:nvPr/>
        </p:nvGrpSpPr>
        <p:grpSpPr>
          <a:xfrm>
            <a:off x="823484" y="3028593"/>
            <a:ext cx="6332674" cy="2644605"/>
            <a:chOff x="623392" y="2961613"/>
            <a:chExt cx="6492295" cy="2711265"/>
          </a:xfrm>
        </p:grpSpPr>
        <p:pic>
          <p:nvPicPr>
            <p:cNvPr id="16" name="Picture 13">
              <a:extLst>
                <a:ext uri="{FF2B5EF4-FFF2-40B4-BE49-F238E27FC236}">
                  <a16:creationId xmlns:a16="http://schemas.microsoft.com/office/drawing/2014/main" id="{3EB4DDC2-0850-22B8-A90E-B64D9D8829A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3392" y="3789259"/>
              <a:ext cx="1898587" cy="1883619"/>
            </a:xfrm>
            <a:prstGeom prst="rect">
              <a:avLst/>
            </a:prstGeom>
          </p:spPr>
        </p:pic>
        <p:pic>
          <p:nvPicPr>
            <p:cNvPr id="12" name="Picture 7">
              <a:extLst>
                <a:ext uri="{FF2B5EF4-FFF2-40B4-BE49-F238E27FC236}">
                  <a16:creationId xmlns:a16="http://schemas.microsoft.com/office/drawing/2014/main" id="{9F2825D4-67C1-E579-0FF5-FB868EAF9B3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83719" y="2961613"/>
              <a:ext cx="3631968" cy="2708586"/>
            </a:xfrm>
            <a:prstGeom prst="rect">
              <a:avLst/>
            </a:prstGeom>
            <a:ln w="28575">
              <a:solidFill>
                <a:srgbClr val="97B9E2"/>
              </a:solidFill>
            </a:ln>
          </p:spPr>
        </p:pic>
        <p:cxnSp>
          <p:nvCxnSpPr>
            <p:cNvPr id="14" name="Gerader Verbinder 13">
              <a:extLst>
                <a:ext uri="{FF2B5EF4-FFF2-40B4-BE49-F238E27FC236}">
                  <a16:creationId xmlns:a16="http://schemas.microsoft.com/office/drawing/2014/main" id="{02F1BB4C-9832-2D22-E3F6-A6151EF93E4C}"/>
                </a:ext>
              </a:extLst>
            </p:cNvPr>
            <p:cNvCxnSpPr>
              <a:cxnSpLocks/>
            </p:cNvCxnSpPr>
            <p:nvPr/>
          </p:nvCxnSpPr>
          <p:spPr>
            <a:xfrm flipV="1">
              <a:off x="1920000" y="2961613"/>
              <a:ext cx="1563719" cy="994133"/>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33089C34-F990-A3E8-6B4B-51A2B155C03E}"/>
                </a:ext>
              </a:extLst>
            </p:cNvPr>
            <p:cNvCxnSpPr>
              <a:cxnSpLocks/>
            </p:cNvCxnSpPr>
            <p:nvPr/>
          </p:nvCxnSpPr>
          <p:spPr>
            <a:xfrm>
              <a:off x="1920000" y="4557612"/>
              <a:ext cx="1563719" cy="1112587"/>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CAD2E698-FB58-B848-DCD1-5A8C3627E5C0}"/>
                </a:ext>
              </a:extLst>
            </p:cNvPr>
            <p:cNvSpPr/>
            <p:nvPr/>
          </p:nvSpPr>
          <p:spPr>
            <a:xfrm>
              <a:off x="817883" y="3955746"/>
              <a:ext cx="1102117" cy="604545"/>
            </a:xfrm>
            <a:prstGeom prst="rect">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5000"/>
                </a:lnSpc>
              </a:pPr>
              <a:endParaRPr lang="en-US" sz="2400" dirty="0" err="1"/>
            </a:p>
          </p:txBody>
        </p:sp>
      </p:grpSp>
      <p:sp>
        <p:nvSpPr>
          <p:cNvPr id="23" name="Rechteck 22">
            <a:extLst>
              <a:ext uri="{FF2B5EF4-FFF2-40B4-BE49-F238E27FC236}">
                <a16:creationId xmlns:a16="http://schemas.microsoft.com/office/drawing/2014/main" id="{F0EABA7F-ACC0-7A2A-5BAF-23B527983330}"/>
              </a:ext>
            </a:extLst>
          </p:cNvPr>
          <p:cNvSpPr/>
          <p:nvPr/>
        </p:nvSpPr>
        <p:spPr>
          <a:xfrm flipH="1" flipV="1">
            <a:off x="8004565" y="1458721"/>
            <a:ext cx="3822646" cy="4318665"/>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4" name="Rechteck 23">
            <a:extLst>
              <a:ext uri="{FF2B5EF4-FFF2-40B4-BE49-F238E27FC236}">
                <a16:creationId xmlns:a16="http://schemas.microsoft.com/office/drawing/2014/main" id="{F0EABA7F-ACC0-7A2A-5BAF-23B527983330}"/>
              </a:ext>
            </a:extLst>
          </p:cNvPr>
          <p:cNvSpPr/>
          <p:nvPr/>
        </p:nvSpPr>
        <p:spPr>
          <a:xfrm flipV="1">
            <a:off x="371475" y="2924404"/>
            <a:ext cx="7236693" cy="2852982"/>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7" name="Date Placeholder 5"/>
          <p:cNvSpPr>
            <a:spLocks noGrp="1"/>
          </p:cNvSpPr>
          <p:nvPr>
            <p:ph type="dt" sz="half" idx="2"/>
          </p:nvPr>
        </p:nvSpPr>
        <p:spPr>
          <a:xfrm>
            <a:off x="3776105" y="6381328"/>
            <a:ext cx="1600508" cy="221109"/>
          </a:xfrm>
        </p:spPr>
        <p:txBody>
          <a:bodyPr/>
          <a:lstStyle/>
          <a:p>
            <a:fld id="{64B6179F-F0BF-4894-828C-3575F1048CE2}" type="datetime1">
              <a:rPr lang="de-DE" smtClean="0"/>
              <a:t>21.05.2026</a:t>
            </a:fld>
            <a:endParaRPr lang="de-DE" dirty="0"/>
          </a:p>
        </p:txBody>
      </p:sp>
    </p:spTree>
    <p:extLst>
      <p:ext uri="{BB962C8B-B14F-4D97-AF65-F5344CB8AC3E}">
        <p14:creationId xmlns:p14="http://schemas.microsoft.com/office/powerpoint/2010/main" val="200779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64766-88CE-8C05-03C3-29E7AE75545B}"/>
              </a:ext>
            </a:extLst>
          </p:cNvPr>
          <p:cNvSpPr>
            <a:spLocks noGrp="1"/>
          </p:cNvSpPr>
          <p:nvPr>
            <p:ph type="title"/>
          </p:nvPr>
        </p:nvSpPr>
        <p:spPr/>
        <p:txBody>
          <a:bodyPr/>
          <a:lstStyle/>
          <a:p>
            <a:r>
              <a:rPr lang="en-US" dirty="0"/>
              <a:t>Digital Interface</a:t>
            </a:r>
          </a:p>
        </p:txBody>
      </p:sp>
      <p:sp>
        <p:nvSpPr>
          <p:cNvPr id="6" name="Inhaltsplatzhalter 5">
            <a:extLst>
              <a:ext uri="{FF2B5EF4-FFF2-40B4-BE49-F238E27FC236}">
                <a16:creationId xmlns:a16="http://schemas.microsoft.com/office/drawing/2014/main" id="{7BE7779C-F9B2-5A20-9518-563DE20BDBC1}"/>
              </a:ext>
            </a:extLst>
          </p:cNvPr>
          <p:cNvSpPr>
            <a:spLocks noGrp="1"/>
          </p:cNvSpPr>
          <p:nvPr>
            <p:ph idx="1"/>
          </p:nvPr>
        </p:nvSpPr>
        <p:spPr>
          <a:xfrm>
            <a:off x="8112224" y="1628775"/>
            <a:ext cx="3695599" cy="4148623"/>
          </a:xfrm>
        </p:spPr>
        <p:txBody>
          <a:bodyPr/>
          <a:lstStyle/>
          <a:p>
            <a:r>
              <a:rPr lang="en-US" sz="1800" dirty="0"/>
              <a:t>Write &amp; read IC config regs</a:t>
            </a:r>
          </a:p>
          <a:p>
            <a:r>
              <a:rPr lang="en-US" sz="1800" dirty="0"/>
              <a:t>Configuration of IC blocks</a:t>
            </a:r>
          </a:p>
        </p:txBody>
      </p:sp>
      <p:sp>
        <p:nvSpPr>
          <p:cNvPr id="3" name="Foliennummernplatzhalter 2">
            <a:extLst>
              <a:ext uri="{FF2B5EF4-FFF2-40B4-BE49-F238E27FC236}">
                <a16:creationId xmlns:a16="http://schemas.microsoft.com/office/drawing/2014/main" id="{0E2A4AD8-477B-DF46-55BA-8BF4A0FEC003}"/>
              </a:ext>
            </a:extLst>
          </p:cNvPr>
          <p:cNvSpPr>
            <a:spLocks noGrp="1"/>
          </p:cNvSpPr>
          <p:nvPr>
            <p:ph type="sldNum" sz="quarter" idx="14"/>
          </p:nvPr>
        </p:nvSpPr>
        <p:spPr/>
        <p:txBody>
          <a:bodyPr/>
          <a:lstStyle/>
          <a:p>
            <a:fld id="{A52F4D17-1AD6-42D9-B93A-EB002C62F438}" type="slidenum">
              <a:rPr lang="de-DE" smtClean="0"/>
              <a:pPr/>
              <a:t>21</a:t>
            </a:fld>
            <a:endParaRPr lang="de-DE" dirty="0"/>
          </a:p>
        </p:txBody>
      </p:sp>
      <p:sp>
        <p:nvSpPr>
          <p:cNvPr id="7" name="Textplatzhalter 6">
            <a:extLst>
              <a:ext uri="{FF2B5EF4-FFF2-40B4-BE49-F238E27FC236}">
                <a16:creationId xmlns:a16="http://schemas.microsoft.com/office/drawing/2014/main" id="{B3AB2D9A-DFDB-E610-BD86-916113691404}"/>
              </a:ext>
            </a:extLst>
          </p:cNvPr>
          <p:cNvSpPr>
            <a:spLocks noGrp="1"/>
          </p:cNvSpPr>
          <p:nvPr>
            <p:ph type="body" sz="quarter" idx="15"/>
          </p:nvPr>
        </p:nvSpPr>
        <p:spPr/>
        <p:txBody>
          <a:bodyPr/>
          <a:lstStyle/>
          <a:p>
            <a:r>
              <a:rPr lang="en-US" dirty="0"/>
              <a:t>Comparison of Industry Standard Protocols</a:t>
            </a:r>
          </a:p>
          <a:p>
            <a:endParaRPr lang="en-US" dirty="0"/>
          </a:p>
        </p:txBody>
      </p:sp>
      <p:graphicFrame>
        <p:nvGraphicFramePr>
          <p:cNvPr id="13" name="Tabelle 12">
            <a:extLst>
              <a:ext uri="{FF2B5EF4-FFF2-40B4-BE49-F238E27FC236}">
                <a16:creationId xmlns:a16="http://schemas.microsoft.com/office/drawing/2014/main" id="{009E9853-8100-3B27-8817-865D760109C0}"/>
              </a:ext>
            </a:extLst>
          </p:cNvPr>
          <p:cNvGraphicFramePr>
            <a:graphicFrameLocks noGrp="1"/>
          </p:cNvGraphicFramePr>
          <p:nvPr>
            <p:extLst>
              <p:ext uri="{D42A27DB-BD31-4B8C-83A1-F6EECF244321}">
                <p14:modId xmlns:p14="http://schemas.microsoft.com/office/powerpoint/2010/main" val="1212347971"/>
              </p:ext>
            </p:extLst>
          </p:nvPr>
        </p:nvGraphicFramePr>
        <p:xfrm>
          <a:off x="371475" y="1628775"/>
          <a:ext cx="7452719" cy="3840480"/>
        </p:xfrm>
        <a:graphic>
          <a:graphicData uri="http://schemas.openxmlformats.org/drawingml/2006/table">
            <a:tbl>
              <a:tblPr firstRow="1" bandRow="1">
                <a:tableStyleId>{5C22544A-7EE6-4342-B048-85BDC9FD1C3A}</a:tableStyleId>
              </a:tblPr>
              <a:tblGrid>
                <a:gridCol w="1146571">
                  <a:extLst>
                    <a:ext uri="{9D8B030D-6E8A-4147-A177-3AD203B41FA5}">
                      <a16:colId xmlns:a16="http://schemas.microsoft.com/office/drawing/2014/main" val="1022349746"/>
                    </a:ext>
                  </a:extLst>
                </a:gridCol>
                <a:gridCol w="3153074">
                  <a:extLst>
                    <a:ext uri="{9D8B030D-6E8A-4147-A177-3AD203B41FA5}">
                      <a16:colId xmlns:a16="http://schemas.microsoft.com/office/drawing/2014/main" val="2324507511"/>
                    </a:ext>
                  </a:extLst>
                </a:gridCol>
                <a:gridCol w="3153074">
                  <a:extLst>
                    <a:ext uri="{9D8B030D-6E8A-4147-A177-3AD203B41FA5}">
                      <a16:colId xmlns:a16="http://schemas.microsoft.com/office/drawing/2014/main" val="55238734"/>
                    </a:ext>
                  </a:extLst>
                </a:gridCol>
              </a:tblGrid>
              <a:tr h="363462">
                <a:tc>
                  <a:txBody>
                    <a:bodyPr/>
                    <a:lstStyle/>
                    <a:p>
                      <a:r>
                        <a:rPr lang="en-US" dirty="0">
                          <a:solidFill>
                            <a:schemeClr val="bg1"/>
                          </a:solidFill>
                        </a:rPr>
                        <a:t>Protocol</a:t>
                      </a:r>
                    </a:p>
                  </a:txBody>
                  <a:tcPr anchor="ctr">
                    <a:solidFill>
                      <a:srgbClr val="023D6B"/>
                    </a:solidFill>
                  </a:tcPr>
                </a:tc>
                <a:tc>
                  <a:txBody>
                    <a:bodyPr/>
                    <a:lstStyle/>
                    <a:p>
                      <a:r>
                        <a:rPr lang="en-US" dirty="0">
                          <a:solidFill>
                            <a:schemeClr val="bg1"/>
                          </a:solidFill>
                        </a:rPr>
                        <a:t>Pro </a:t>
                      </a:r>
                      <a:r>
                        <a:rPr lang="en-US" dirty="0">
                          <a:solidFill>
                            <a:schemeClr val="bg1"/>
                          </a:solidFill>
                          <a:sym typeface="Wingdings" panose="05000000000000000000" pitchFamily="2" charset="2"/>
                        </a:rPr>
                        <a:t></a:t>
                      </a:r>
                      <a:endParaRPr lang="en-US" dirty="0">
                        <a:solidFill>
                          <a:schemeClr val="bg1"/>
                        </a:solidFill>
                      </a:endParaRPr>
                    </a:p>
                  </a:txBody>
                  <a:tcPr anchor="ctr">
                    <a:solidFill>
                      <a:srgbClr val="BAD25E"/>
                    </a:solidFill>
                  </a:tcPr>
                </a:tc>
                <a:tc>
                  <a:txBody>
                    <a:bodyPr/>
                    <a:lstStyle/>
                    <a:p>
                      <a:r>
                        <a:rPr lang="en-US" dirty="0">
                          <a:solidFill>
                            <a:schemeClr val="bg1"/>
                          </a:solidFill>
                        </a:rPr>
                        <a:t>Cons </a:t>
                      </a:r>
                      <a:r>
                        <a:rPr lang="en-US" dirty="0">
                          <a:solidFill>
                            <a:schemeClr val="bg1"/>
                          </a:solidFill>
                          <a:sym typeface="Wingdings" panose="05000000000000000000" pitchFamily="2" charset="2"/>
                        </a:rPr>
                        <a:t></a:t>
                      </a:r>
                      <a:endParaRPr lang="en-US" dirty="0">
                        <a:solidFill>
                          <a:schemeClr val="bg1"/>
                        </a:solidFill>
                      </a:endParaRPr>
                    </a:p>
                  </a:txBody>
                  <a:tcPr anchor="ctr">
                    <a:solidFill>
                      <a:srgbClr val="EC5E71"/>
                    </a:solidFill>
                  </a:tcPr>
                </a:tc>
                <a:extLst>
                  <a:ext uri="{0D108BD9-81ED-4DB2-BD59-A6C34878D82A}">
                    <a16:rowId xmlns:a16="http://schemas.microsoft.com/office/drawing/2014/main" val="2683413021"/>
                  </a:ext>
                </a:extLst>
              </a:tr>
              <a:tr h="636058">
                <a:tc>
                  <a:txBody>
                    <a:bodyPr/>
                    <a:lstStyle/>
                    <a:p>
                      <a:r>
                        <a:rPr lang="en-US" b="1" dirty="0">
                          <a:solidFill>
                            <a:srgbClr val="023D6B"/>
                          </a:solidFill>
                        </a:rPr>
                        <a:t>UART</a:t>
                      </a:r>
                    </a:p>
                  </a:txBody>
                  <a:tcPr anchor="ctr"/>
                </a:tc>
                <a:tc>
                  <a:txBody>
                    <a:bodyPr/>
                    <a:lstStyle/>
                    <a:p>
                      <a:r>
                        <a:rPr lang="en-US" dirty="0"/>
                        <a:t>2-wire interface (RX TX)</a:t>
                      </a:r>
                    </a:p>
                    <a:p>
                      <a:r>
                        <a:rPr lang="en-US" dirty="0"/>
                        <a:t>No pull-up/down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Requires sync.</a:t>
                      </a:r>
                    </a:p>
                    <a:p>
                      <a:endParaRPr lang="en-US" dirty="0"/>
                    </a:p>
                  </a:txBody>
                  <a:tcPr anchor="ctr"/>
                </a:tc>
                <a:extLst>
                  <a:ext uri="{0D108BD9-81ED-4DB2-BD59-A6C34878D82A}">
                    <a16:rowId xmlns:a16="http://schemas.microsoft.com/office/drawing/2014/main" val="2047882355"/>
                  </a:ext>
                </a:extLst>
              </a:tr>
              <a:tr h="363462">
                <a:tc>
                  <a:txBody>
                    <a:bodyPr/>
                    <a:lstStyle/>
                    <a:p>
                      <a:r>
                        <a:rPr lang="en-US" b="1" dirty="0">
                          <a:solidFill>
                            <a:srgbClr val="023D6B"/>
                          </a:solidFill>
                        </a:rPr>
                        <a:t>I²C</a:t>
                      </a:r>
                    </a:p>
                  </a:txBody>
                  <a:tcPr anchor="ctr"/>
                </a:tc>
                <a:tc>
                  <a:txBody>
                    <a:bodyPr/>
                    <a:lstStyle/>
                    <a:p>
                      <a:r>
                        <a:rPr lang="en-US" dirty="0"/>
                        <a:t>2-wire interface (SDA SCL)</a:t>
                      </a:r>
                    </a:p>
                  </a:txBody>
                  <a:tcPr anchor="ctr"/>
                </a:tc>
                <a:tc>
                  <a:txBody>
                    <a:bodyPr/>
                    <a:lstStyle/>
                    <a:p>
                      <a:r>
                        <a:rPr lang="en-US" dirty="0"/>
                        <a:t>Pull-ups</a:t>
                      </a:r>
                    </a:p>
                  </a:txBody>
                  <a:tcPr anchor="ctr"/>
                </a:tc>
                <a:extLst>
                  <a:ext uri="{0D108BD9-81ED-4DB2-BD59-A6C34878D82A}">
                    <a16:rowId xmlns:a16="http://schemas.microsoft.com/office/drawing/2014/main" val="1443898814"/>
                  </a:ext>
                </a:extLst>
              </a:tr>
              <a:tr h="636058">
                <a:tc>
                  <a:txBody>
                    <a:bodyPr/>
                    <a:lstStyle/>
                    <a:p>
                      <a:r>
                        <a:rPr lang="en-US" b="1" dirty="0">
                          <a:solidFill>
                            <a:srgbClr val="023D6B"/>
                          </a:solidFill>
                        </a:rPr>
                        <a:t>SPI</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pull-up/down</a:t>
                      </a:r>
                    </a:p>
                  </a:txBody>
                  <a:tcPr anchor="ctr"/>
                </a:tc>
                <a:tc>
                  <a:txBody>
                    <a:bodyPr/>
                    <a:lstStyle/>
                    <a:p>
                      <a:r>
                        <a:rPr lang="en-US" dirty="0"/>
                        <a:t>3[4]-wire interface </a:t>
                      </a:r>
                      <a:br>
                        <a:rPr lang="en-US" dirty="0"/>
                      </a:br>
                      <a:r>
                        <a:rPr lang="en-US" dirty="0"/>
                        <a:t>(SCLK MOSI MISO [CE])</a:t>
                      </a:r>
                    </a:p>
                  </a:txBody>
                  <a:tcPr anchor="ctr"/>
                </a:tc>
                <a:extLst>
                  <a:ext uri="{0D108BD9-81ED-4DB2-BD59-A6C34878D82A}">
                    <a16:rowId xmlns:a16="http://schemas.microsoft.com/office/drawing/2014/main" val="2611861280"/>
                  </a:ext>
                </a:extLst>
              </a:tr>
              <a:tr h="908655">
                <a:tc>
                  <a:txBody>
                    <a:bodyPr/>
                    <a:lstStyle/>
                    <a:p>
                      <a:r>
                        <a:rPr lang="en-US" b="1" dirty="0">
                          <a:solidFill>
                            <a:srgbClr val="023D6B"/>
                          </a:solidFill>
                        </a:rPr>
                        <a:t>JTAG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No pull-up/down</a:t>
                      </a:r>
                    </a:p>
                  </a:txBody>
                  <a:tcPr anchor="ctr"/>
                </a:tc>
                <a:tc>
                  <a:txBody>
                    <a:bodyPr/>
                    <a:lstStyle/>
                    <a:p>
                      <a:r>
                        <a:rPr lang="en-US" sz="1800" kern="1200" dirty="0">
                          <a:solidFill>
                            <a:schemeClr val="dk1"/>
                          </a:solidFill>
                          <a:latin typeface="+mn-lt"/>
                          <a:ea typeface="+mn-ea"/>
                          <a:cs typeface="+mn-cs"/>
                        </a:rPr>
                        <a:t>4-wire interface </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a:t>
                      </a:r>
                      <a:r>
                        <a:rPr lang="de-DE" sz="1800" kern="1200" dirty="0">
                          <a:solidFill>
                            <a:schemeClr val="dk1"/>
                          </a:solidFill>
                          <a:latin typeface="+mn-lt"/>
                          <a:ea typeface="+mn-ea"/>
                          <a:cs typeface="+mn-cs"/>
                        </a:rPr>
                        <a:t>TCK TMS TDI TDO</a:t>
                      </a:r>
                      <a:r>
                        <a:rPr lang="en-US" sz="1800" kern="1200" dirty="0">
                          <a:solidFill>
                            <a:schemeClr val="dk1"/>
                          </a:solidFill>
                          <a:latin typeface="+mn-lt"/>
                          <a:ea typeface="+mn-ea"/>
                          <a:cs typeface="+mn-cs"/>
                        </a:rPr>
                        <a:t>)</a:t>
                      </a:r>
                    </a:p>
                    <a:p>
                      <a:r>
                        <a:rPr lang="en-US" sz="1800" kern="1200" dirty="0">
                          <a:solidFill>
                            <a:schemeClr val="dk1"/>
                          </a:solidFill>
                          <a:latin typeface="+mn-lt"/>
                          <a:ea typeface="+mn-ea"/>
                          <a:cs typeface="+mn-cs"/>
                        </a:rPr>
                        <a:t>Complex state-machine</a:t>
                      </a:r>
                    </a:p>
                  </a:txBody>
                  <a:tcPr anchor="ctr"/>
                </a:tc>
                <a:extLst>
                  <a:ext uri="{0D108BD9-81ED-4DB2-BD59-A6C34878D82A}">
                    <a16:rowId xmlns:a16="http://schemas.microsoft.com/office/drawing/2014/main" val="2087063217"/>
                  </a:ext>
                </a:extLst>
              </a:tr>
              <a:tr h="908655">
                <a:tc>
                  <a:txBody>
                    <a:bodyPr/>
                    <a:lstStyle/>
                    <a:p>
                      <a:r>
                        <a:rPr lang="en-US" b="1" dirty="0" err="1">
                          <a:solidFill>
                            <a:srgbClr val="023D6B"/>
                          </a:solidFill>
                        </a:rPr>
                        <a:t>cJTAG</a:t>
                      </a:r>
                      <a:endParaRPr lang="en-US" b="1" dirty="0">
                        <a:solidFill>
                          <a:srgbClr val="023D6B"/>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2-wire interface </a:t>
                      </a:r>
                      <a:br>
                        <a:rPr lang="en-US" sz="1800" kern="1200" dirty="0">
                          <a:solidFill>
                            <a:schemeClr val="dk1"/>
                          </a:solidFill>
                          <a:latin typeface="+mn-lt"/>
                          <a:ea typeface="+mn-ea"/>
                          <a:cs typeface="+mn-cs"/>
                        </a:rPr>
                      </a:br>
                      <a:r>
                        <a:rPr lang="en-US" sz="1800" kern="1200" dirty="0">
                          <a:solidFill>
                            <a:schemeClr val="dk1"/>
                          </a:solidFill>
                          <a:latin typeface="+mn-lt"/>
                          <a:ea typeface="+mn-ea"/>
                          <a:cs typeface="+mn-cs"/>
                        </a:rPr>
                        <a:t>(</a:t>
                      </a:r>
                      <a:r>
                        <a:rPr lang="de-DE" dirty="0"/>
                        <a:t>TCKC TMSC</a:t>
                      </a:r>
                      <a:r>
                        <a:rPr lang="en-US" sz="1800" kern="1200" dirty="0">
                          <a:solidFill>
                            <a:schemeClr val="dk1"/>
                          </a:solidFill>
                          <a:latin typeface="+mn-lt"/>
                          <a:ea typeface="+mn-ea"/>
                          <a:cs typeface="+mn-cs"/>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Complex state-machine</a:t>
                      </a:r>
                    </a:p>
                    <a:p>
                      <a:r>
                        <a:rPr lang="en-US" dirty="0"/>
                        <a:t>Less established</a:t>
                      </a:r>
                    </a:p>
                    <a:p>
                      <a:r>
                        <a:rPr lang="en-US" dirty="0"/>
                        <a:t>Optional Pull-ups/downs</a:t>
                      </a:r>
                    </a:p>
                  </a:txBody>
                  <a:tcPr anchor="ctr"/>
                </a:tc>
                <a:extLst>
                  <a:ext uri="{0D108BD9-81ED-4DB2-BD59-A6C34878D82A}">
                    <a16:rowId xmlns:a16="http://schemas.microsoft.com/office/drawing/2014/main" val="1792560703"/>
                  </a:ext>
                </a:extLst>
              </a:tr>
            </a:tbl>
          </a:graphicData>
        </a:graphic>
      </p:graphicFrame>
      <p:pic>
        <p:nvPicPr>
          <p:cNvPr id="17" name="Grafik 16">
            <a:extLst>
              <a:ext uri="{FF2B5EF4-FFF2-40B4-BE49-F238E27FC236}">
                <a16:creationId xmlns:a16="http://schemas.microsoft.com/office/drawing/2014/main" id="{3907582B-719C-2153-91E8-5CC40DF3E355}"/>
              </a:ext>
            </a:extLst>
          </p:cNvPr>
          <p:cNvPicPr>
            <a:picLocks noChangeAspect="1"/>
          </p:cNvPicPr>
          <p:nvPr/>
        </p:nvPicPr>
        <p:blipFill>
          <a:blip r:embed="rId2"/>
          <a:stretch>
            <a:fillRect/>
          </a:stretch>
        </p:blipFill>
        <p:spPr>
          <a:xfrm>
            <a:off x="8040216" y="2485022"/>
            <a:ext cx="2811125" cy="1887956"/>
          </a:xfrm>
          <a:prstGeom prst="rect">
            <a:avLst/>
          </a:prstGeom>
        </p:spPr>
      </p:pic>
      <p:pic>
        <p:nvPicPr>
          <p:cNvPr id="23" name="Grafik 22">
            <a:extLst>
              <a:ext uri="{FF2B5EF4-FFF2-40B4-BE49-F238E27FC236}">
                <a16:creationId xmlns:a16="http://schemas.microsoft.com/office/drawing/2014/main" id="{ABF66269-BEAD-5118-BE18-BD1D2A8C5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269" y="2967415"/>
            <a:ext cx="2811125" cy="2811125"/>
          </a:xfrm>
          <a:prstGeom prst="rect">
            <a:avLst/>
          </a:prstGeom>
        </p:spPr>
      </p:pic>
      <p:sp>
        <p:nvSpPr>
          <p:cNvPr id="15" name="Date Placeholder 5"/>
          <p:cNvSpPr>
            <a:spLocks noGrp="1"/>
          </p:cNvSpPr>
          <p:nvPr>
            <p:ph type="dt" sz="half" idx="2"/>
          </p:nvPr>
        </p:nvSpPr>
        <p:spPr>
          <a:xfrm>
            <a:off x="3776105" y="6381328"/>
            <a:ext cx="1600508" cy="221109"/>
          </a:xfrm>
        </p:spPr>
        <p:txBody>
          <a:bodyPr/>
          <a:lstStyle/>
          <a:p>
            <a:fld id="{C72BE574-37F4-4C11-9370-B3C2656C3DA8}" type="datetime1">
              <a:rPr lang="de-DE" smtClean="0"/>
              <a:t>21.05.2026</a:t>
            </a:fld>
            <a:endParaRPr lang="de-DE" dirty="0"/>
          </a:p>
        </p:txBody>
      </p:sp>
    </p:spTree>
    <p:extLst>
      <p:ext uri="{BB962C8B-B14F-4D97-AF65-F5344CB8AC3E}">
        <p14:creationId xmlns:p14="http://schemas.microsoft.com/office/powerpoint/2010/main" val="364549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F6D46-E1E7-15E8-637C-A46AA037D5C5}"/>
            </a:ext>
          </a:extLst>
        </p:cNvPr>
        <p:cNvGrpSpPr/>
        <p:nvPr/>
      </p:nvGrpSpPr>
      <p:grpSpPr>
        <a:xfrm>
          <a:off x="0" y="0"/>
          <a:ext cx="0" cy="0"/>
          <a:chOff x="0" y="0"/>
          <a:chExt cx="0" cy="0"/>
        </a:xfrm>
      </p:grpSpPr>
      <p:sp>
        <p:nvSpPr>
          <p:cNvPr id="67" name="Rechteck 66">
            <a:extLst>
              <a:ext uri="{FF2B5EF4-FFF2-40B4-BE49-F238E27FC236}">
                <a16:creationId xmlns:a16="http://schemas.microsoft.com/office/drawing/2014/main" id="{F0EABA7F-ACC0-7A2A-5BAF-23B527983330}"/>
              </a:ext>
            </a:extLst>
          </p:cNvPr>
          <p:cNvSpPr/>
          <p:nvPr/>
        </p:nvSpPr>
        <p:spPr>
          <a:xfrm flipV="1">
            <a:off x="8569049" y="1640491"/>
            <a:ext cx="3249680" cy="4140000"/>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66" name="Rechteck 65">
            <a:extLst>
              <a:ext uri="{FF2B5EF4-FFF2-40B4-BE49-F238E27FC236}">
                <a16:creationId xmlns:a16="http://schemas.microsoft.com/office/drawing/2014/main" id="{F0EABA7F-ACC0-7A2A-5BAF-23B527983330}"/>
              </a:ext>
            </a:extLst>
          </p:cNvPr>
          <p:cNvSpPr/>
          <p:nvPr/>
        </p:nvSpPr>
        <p:spPr>
          <a:xfrm flipV="1">
            <a:off x="4476000" y="1640491"/>
            <a:ext cx="3249680" cy="4140000"/>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65" name="Rechteck 64">
            <a:extLst>
              <a:ext uri="{FF2B5EF4-FFF2-40B4-BE49-F238E27FC236}">
                <a16:creationId xmlns:a16="http://schemas.microsoft.com/office/drawing/2014/main" id="{F0EABA7F-ACC0-7A2A-5BAF-23B527983330}"/>
              </a:ext>
            </a:extLst>
          </p:cNvPr>
          <p:cNvSpPr/>
          <p:nvPr/>
        </p:nvSpPr>
        <p:spPr>
          <a:xfrm flipV="1">
            <a:off x="382951" y="1640491"/>
            <a:ext cx="3249680" cy="4140000"/>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 name="Titel 1">
            <a:extLst>
              <a:ext uri="{FF2B5EF4-FFF2-40B4-BE49-F238E27FC236}">
                <a16:creationId xmlns:a16="http://schemas.microsoft.com/office/drawing/2014/main" id="{0A054DB3-6ADE-E505-DDCD-CC5F6911F926}"/>
              </a:ext>
            </a:extLst>
          </p:cNvPr>
          <p:cNvSpPr>
            <a:spLocks noGrp="1"/>
          </p:cNvSpPr>
          <p:nvPr>
            <p:ph type="title"/>
          </p:nvPr>
        </p:nvSpPr>
        <p:spPr/>
        <p:txBody>
          <a:bodyPr/>
          <a:lstStyle/>
          <a:p>
            <a:r>
              <a:rPr lang="de-DE" dirty="0" err="1"/>
              <a:t>Cryogenic</a:t>
            </a:r>
            <a:r>
              <a:rPr lang="de-DE" dirty="0"/>
              <a:t> </a:t>
            </a:r>
            <a:r>
              <a:rPr lang="de-DE" dirty="0" err="1"/>
              <a:t>co</a:t>
            </a:r>
            <a:r>
              <a:rPr lang="de-DE" dirty="0"/>
              <a:t>-integration</a:t>
            </a:r>
            <a:endParaRPr lang="en-US" dirty="0"/>
          </a:p>
        </p:txBody>
      </p:sp>
      <p:sp>
        <p:nvSpPr>
          <p:cNvPr id="4" name="Foliennummernplatzhalter 3">
            <a:extLst>
              <a:ext uri="{FF2B5EF4-FFF2-40B4-BE49-F238E27FC236}">
                <a16:creationId xmlns:a16="http://schemas.microsoft.com/office/drawing/2014/main" id="{71B818D3-C095-D568-61D7-2D06277FE01C}"/>
              </a:ext>
            </a:extLst>
          </p:cNvPr>
          <p:cNvSpPr>
            <a:spLocks noGrp="1"/>
          </p:cNvSpPr>
          <p:nvPr>
            <p:ph type="sldNum" sz="quarter" idx="14"/>
          </p:nvPr>
        </p:nvSpPr>
        <p:spPr/>
        <p:txBody>
          <a:bodyPr/>
          <a:lstStyle/>
          <a:p>
            <a:fld id="{A52F4D17-1AD6-42D9-B93A-EB002C62F438}" type="slidenum">
              <a:rPr lang="de-DE" smtClean="0"/>
              <a:pPr/>
              <a:t>22</a:t>
            </a:fld>
            <a:endParaRPr lang="de-DE" dirty="0"/>
          </a:p>
        </p:txBody>
      </p:sp>
      <p:sp>
        <p:nvSpPr>
          <p:cNvPr id="5" name="Textplatzhalter 4">
            <a:extLst>
              <a:ext uri="{FF2B5EF4-FFF2-40B4-BE49-F238E27FC236}">
                <a16:creationId xmlns:a16="http://schemas.microsoft.com/office/drawing/2014/main" id="{25AAF62B-FF57-3620-25FC-F9CD95369EC9}"/>
              </a:ext>
            </a:extLst>
          </p:cNvPr>
          <p:cNvSpPr>
            <a:spLocks noGrp="1"/>
          </p:cNvSpPr>
          <p:nvPr>
            <p:ph type="body" sz="quarter" idx="15"/>
          </p:nvPr>
        </p:nvSpPr>
        <p:spPr/>
        <p:txBody>
          <a:bodyPr/>
          <a:lstStyle/>
          <a:p>
            <a:r>
              <a:rPr lang="en-US" dirty="0"/>
              <a:t>Multiple Approaches</a:t>
            </a:r>
          </a:p>
        </p:txBody>
      </p:sp>
      <p:pic>
        <p:nvPicPr>
          <p:cNvPr id="3" name="Grafik 2">
            <a:extLst>
              <a:ext uri="{FF2B5EF4-FFF2-40B4-BE49-F238E27FC236}">
                <a16:creationId xmlns:a16="http://schemas.microsoft.com/office/drawing/2014/main" id="{EEDB0F51-8CEE-14C4-8B19-F82C452D3EC4}"/>
              </a:ext>
            </a:extLst>
          </p:cNvPr>
          <p:cNvPicPr>
            <a:picLocks noChangeAspect="1"/>
          </p:cNvPicPr>
          <p:nvPr/>
        </p:nvPicPr>
        <p:blipFill>
          <a:blip r:embed="rId2"/>
          <a:stretch>
            <a:fillRect/>
          </a:stretch>
        </p:blipFill>
        <p:spPr>
          <a:xfrm>
            <a:off x="455639" y="2392680"/>
            <a:ext cx="2387635" cy="1059914"/>
          </a:xfrm>
          <a:prstGeom prst="rect">
            <a:avLst/>
          </a:prstGeom>
        </p:spPr>
      </p:pic>
      <p:cxnSp>
        <p:nvCxnSpPr>
          <p:cNvPr id="37" name="Gerader Verbinder 36">
            <a:extLst>
              <a:ext uri="{FF2B5EF4-FFF2-40B4-BE49-F238E27FC236}">
                <a16:creationId xmlns:a16="http://schemas.microsoft.com/office/drawing/2014/main" id="{DAD4E01D-DECC-D967-4DFB-41B274778D07}"/>
              </a:ext>
            </a:extLst>
          </p:cNvPr>
          <p:cNvCxnSpPr>
            <a:cxnSpLocks/>
          </p:cNvCxnSpPr>
          <p:nvPr/>
        </p:nvCxnSpPr>
        <p:spPr>
          <a:xfrm>
            <a:off x="1410525" y="2775462"/>
            <a:ext cx="2067602" cy="264611"/>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BB8FDD12-331E-D030-7EB2-D13B0AF4DE97}"/>
              </a:ext>
            </a:extLst>
          </p:cNvPr>
          <p:cNvCxnSpPr>
            <a:cxnSpLocks/>
          </p:cNvCxnSpPr>
          <p:nvPr/>
        </p:nvCxnSpPr>
        <p:spPr>
          <a:xfrm>
            <a:off x="1242747" y="2825936"/>
            <a:ext cx="813421" cy="1557728"/>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pic>
        <p:nvPicPr>
          <p:cNvPr id="41" name="Grafik 40" descr="Ein Bild, das Text, Elektronik, Schaltkreis enthält.&#10;&#10;Automatisch generierte Beschreibung">
            <a:extLst>
              <a:ext uri="{FF2B5EF4-FFF2-40B4-BE49-F238E27FC236}">
                <a16:creationId xmlns:a16="http://schemas.microsoft.com/office/drawing/2014/main" id="{B4906FD8-F98C-16F4-C9CA-CFD5919EA79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189" r="15330"/>
          <a:stretch/>
        </p:blipFill>
        <p:spPr>
          <a:xfrm>
            <a:off x="1992797" y="3019337"/>
            <a:ext cx="1519552" cy="1406279"/>
          </a:xfrm>
          <a:prstGeom prst="rect">
            <a:avLst/>
          </a:prstGeom>
          <a:ln w="28575">
            <a:solidFill>
              <a:srgbClr val="97B9E2"/>
            </a:solidFill>
          </a:ln>
        </p:spPr>
      </p:pic>
      <p:sp>
        <p:nvSpPr>
          <p:cNvPr id="46" name="Rechteck 45">
            <a:extLst>
              <a:ext uri="{FF2B5EF4-FFF2-40B4-BE49-F238E27FC236}">
                <a16:creationId xmlns:a16="http://schemas.microsoft.com/office/drawing/2014/main" id="{EE76955C-054D-668F-231F-9BF9EC450646}"/>
              </a:ext>
            </a:extLst>
          </p:cNvPr>
          <p:cNvSpPr/>
          <p:nvPr/>
        </p:nvSpPr>
        <p:spPr>
          <a:xfrm>
            <a:off x="385338" y="5103382"/>
            <a:ext cx="3240000" cy="677109"/>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b="1" dirty="0"/>
              <a:t> </a:t>
            </a:r>
            <a:r>
              <a:rPr lang="de-DE" b="1" dirty="0" err="1">
                <a:sym typeface="Wingdings" panose="05000000000000000000" pitchFamily="2" charset="2"/>
              </a:rPr>
              <a:t>Electron</a:t>
            </a:r>
            <a:r>
              <a:rPr lang="de-DE" b="1" dirty="0">
                <a:sym typeface="Wingdings" panose="05000000000000000000" pitchFamily="2" charset="2"/>
              </a:rPr>
              <a:t> </a:t>
            </a:r>
            <a:r>
              <a:rPr lang="de-DE" b="1" dirty="0" err="1">
                <a:sym typeface="Wingdings" panose="05000000000000000000" pitchFamily="2" charset="2"/>
              </a:rPr>
              <a:t>Temperature</a:t>
            </a:r>
            <a:r>
              <a:rPr lang="de-DE" b="1" dirty="0">
                <a:sym typeface="Wingdings" panose="05000000000000000000" pitchFamily="2" charset="2"/>
              </a:rPr>
              <a:t> </a:t>
            </a:r>
            <a:r>
              <a:rPr lang="de-DE" b="1" dirty="0" err="1">
                <a:sym typeface="Wingdings" panose="05000000000000000000" pitchFamily="2" charset="2"/>
              </a:rPr>
              <a:t>Qubit</a:t>
            </a:r>
            <a:r>
              <a:rPr lang="de-DE" b="1" dirty="0">
                <a:sym typeface="Wingdings" panose="05000000000000000000" pitchFamily="2" charset="2"/>
              </a:rPr>
              <a:t>: ca. 2-3K </a:t>
            </a:r>
            <a:endParaRPr lang="de-DE" b="1" dirty="0"/>
          </a:p>
        </p:txBody>
      </p:sp>
      <p:pic>
        <p:nvPicPr>
          <p:cNvPr id="48" name="Grafik 47">
            <a:extLst>
              <a:ext uri="{FF2B5EF4-FFF2-40B4-BE49-F238E27FC236}">
                <a16:creationId xmlns:a16="http://schemas.microsoft.com/office/drawing/2014/main" id="{3BC6FB89-74C0-8A0C-6A24-B601C41D64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00" t="39900" r="34200" b="35950"/>
          <a:stretch/>
        </p:blipFill>
        <p:spPr>
          <a:xfrm>
            <a:off x="4602072" y="2176916"/>
            <a:ext cx="1685501" cy="1336777"/>
          </a:xfrm>
          <a:prstGeom prst="rect">
            <a:avLst/>
          </a:prstGeom>
          <a:ln w="38100">
            <a:solidFill>
              <a:srgbClr val="97B9E2"/>
            </a:solidFill>
          </a:ln>
        </p:spPr>
      </p:pic>
      <p:pic>
        <p:nvPicPr>
          <p:cNvPr id="47" name="Picture 1" descr="cid:21c8181a-b730-4cbd-a02e-3582cc71bb49@rwth-ad.de">
            <a:extLst>
              <a:ext uri="{FF2B5EF4-FFF2-40B4-BE49-F238E27FC236}">
                <a16:creationId xmlns:a16="http://schemas.microsoft.com/office/drawing/2014/main" id="{5E65E137-1FB5-095C-FA14-96EDE17A268B}"/>
              </a:ext>
            </a:extLst>
          </p:cNvPr>
          <p:cNvPicPr>
            <a:picLocks noChangeAspect="1" noChangeArrowheads="1"/>
          </p:cNvPicPr>
          <p:nvPr/>
        </p:nvPicPr>
        <p:blipFill rotWithShape="1">
          <a:blip r:embed="rId5" r:link="rId6" cstate="hqprint">
            <a:extLst>
              <a:ext uri="{28A0092B-C50C-407E-A947-70E740481C1C}">
                <a14:useLocalDpi xmlns:a14="http://schemas.microsoft.com/office/drawing/2010/main" val="0"/>
              </a:ext>
            </a:extLst>
          </a:blip>
          <a:srcRect l="30187" t="29249" r="24438" b="1752"/>
          <a:stretch>
            <a:fillRect/>
          </a:stretch>
        </p:blipFill>
        <p:spPr bwMode="auto">
          <a:xfrm rot="5400000">
            <a:off x="6069808" y="2991332"/>
            <a:ext cx="1418165" cy="161741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Gerade Verbindung mit Pfeil 48">
            <a:extLst>
              <a:ext uri="{FF2B5EF4-FFF2-40B4-BE49-F238E27FC236}">
                <a16:creationId xmlns:a16="http://schemas.microsoft.com/office/drawing/2014/main" id="{46090665-F972-F8F7-B53C-6CD6BF437AD5}"/>
              </a:ext>
            </a:extLst>
          </p:cNvPr>
          <p:cNvCxnSpPr>
            <a:cxnSpLocks/>
          </p:cNvCxnSpPr>
          <p:nvPr/>
        </p:nvCxnSpPr>
        <p:spPr>
          <a:xfrm>
            <a:off x="7392144" y="2845305"/>
            <a:ext cx="0" cy="114747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D1B760A0-D82E-015D-D2A2-3D47EC38A8D0}"/>
              </a:ext>
            </a:extLst>
          </p:cNvPr>
          <p:cNvSpPr txBox="1"/>
          <p:nvPr/>
        </p:nvSpPr>
        <p:spPr>
          <a:xfrm>
            <a:off x="6663964" y="2188020"/>
            <a:ext cx="1301790" cy="618631"/>
          </a:xfrm>
          <a:prstGeom prst="rect">
            <a:avLst/>
          </a:prstGeom>
          <a:solidFill>
            <a:schemeClr val="tx2"/>
          </a:solidFill>
        </p:spPr>
        <p:txBody>
          <a:bodyPr wrap="square" rtlCol="0">
            <a:spAutoFit/>
          </a:bodyPr>
          <a:lstStyle/>
          <a:p>
            <a:pPr algn="l">
              <a:lnSpc>
                <a:spcPct val="95000"/>
              </a:lnSpc>
            </a:pPr>
            <a:r>
              <a:rPr lang="de-DE" b="1" dirty="0" err="1">
                <a:solidFill>
                  <a:schemeClr val="bg1"/>
                </a:solidFill>
              </a:rPr>
              <a:t>Divided</a:t>
            </a:r>
            <a:r>
              <a:rPr lang="de-DE" b="1" dirty="0">
                <a:solidFill>
                  <a:schemeClr val="bg1"/>
                </a:solidFill>
              </a:rPr>
              <a:t> </a:t>
            </a:r>
            <a:r>
              <a:rPr lang="de-DE" b="1" dirty="0" err="1">
                <a:solidFill>
                  <a:schemeClr val="bg1"/>
                </a:solidFill>
              </a:rPr>
              <a:t>Interposer</a:t>
            </a:r>
            <a:endParaRPr lang="de-DE" b="1" dirty="0">
              <a:solidFill>
                <a:schemeClr val="bg1"/>
              </a:solidFill>
            </a:endParaRPr>
          </a:p>
        </p:txBody>
      </p:sp>
      <p:sp>
        <p:nvSpPr>
          <p:cNvPr id="53" name="Rechteck 52">
            <a:extLst>
              <a:ext uri="{FF2B5EF4-FFF2-40B4-BE49-F238E27FC236}">
                <a16:creationId xmlns:a16="http://schemas.microsoft.com/office/drawing/2014/main" id="{0594F29B-A133-DB3E-A006-931B46642B8A}"/>
              </a:ext>
            </a:extLst>
          </p:cNvPr>
          <p:cNvSpPr/>
          <p:nvPr/>
        </p:nvSpPr>
        <p:spPr>
          <a:xfrm>
            <a:off x="4476000" y="5106024"/>
            <a:ext cx="3240000" cy="674467"/>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b="1" dirty="0"/>
              <a:t> </a:t>
            </a:r>
            <a:r>
              <a:rPr lang="de-DE" b="1" dirty="0" err="1">
                <a:sym typeface="Wingdings" panose="05000000000000000000" pitchFamily="2" charset="2"/>
              </a:rPr>
              <a:t>Electron</a:t>
            </a:r>
            <a:r>
              <a:rPr lang="de-DE" b="1" dirty="0">
                <a:sym typeface="Wingdings" panose="05000000000000000000" pitchFamily="2" charset="2"/>
              </a:rPr>
              <a:t> </a:t>
            </a:r>
            <a:r>
              <a:rPr lang="de-DE" b="1" dirty="0" err="1">
                <a:sym typeface="Wingdings" panose="05000000000000000000" pitchFamily="2" charset="2"/>
              </a:rPr>
              <a:t>Temperature</a:t>
            </a:r>
            <a:r>
              <a:rPr lang="de-DE" b="1" dirty="0">
                <a:sym typeface="Wingdings" panose="05000000000000000000" pitchFamily="2" charset="2"/>
              </a:rPr>
              <a:t> </a:t>
            </a:r>
            <a:r>
              <a:rPr lang="de-DE" b="1" dirty="0" err="1">
                <a:sym typeface="Wingdings" panose="05000000000000000000" pitchFamily="2" charset="2"/>
              </a:rPr>
              <a:t>Qubit</a:t>
            </a:r>
            <a:r>
              <a:rPr lang="de-DE" b="1" dirty="0">
                <a:sym typeface="Wingdings" panose="05000000000000000000" pitchFamily="2" charset="2"/>
              </a:rPr>
              <a:t>: ca. 0.5-1K </a:t>
            </a:r>
            <a:endParaRPr lang="de-DE" b="1" dirty="0"/>
          </a:p>
        </p:txBody>
      </p:sp>
      <p:pic>
        <p:nvPicPr>
          <p:cNvPr id="54" name="Grafik 53">
            <a:extLst>
              <a:ext uri="{FF2B5EF4-FFF2-40B4-BE49-F238E27FC236}">
                <a16:creationId xmlns:a16="http://schemas.microsoft.com/office/drawing/2014/main" id="{E9FDE790-6F75-8A45-4B91-E08185AC9D7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018"/>
          <a:stretch/>
        </p:blipFill>
        <p:spPr>
          <a:xfrm rot="5400000">
            <a:off x="7989177" y="2624278"/>
            <a:ext cx="2440631" cy="1161214"/>
          </a:xfrm>
          <a:prstGeom prst="rect">
            <a:avLst/>
          </a:prstGeom>
        </p:spPr>
      </p:pic>
      <p:cxnSp>
        <p:nvCxnSpPr>
          <p:cNvPr id="56" name="Gerader Verbinder 55">
            <a:extLst>
              <a:ext uri="{FF2B5EF4-FFF2-40B4-BE49-F238E27FC236}">
                <a16:creationId xmlns:a16="http://schemas.microsoft.com/office/drawing/2014/main" id="{E629756D-DA52-8CCA-F1E5-BB617D2A7ECC}"/>
              </a:ext>
            </a:extLst>
          </p:cNvPr>
          <p:cNvCxnSpPr>
            <a:cxnSpLocks/>
          </p:cNvCxnSpPr>
          <p:nvPr/>
        </p:nvCxnSpPr>
        <p:spPr>
          <a:xfrm flipV="1">
            <a:off x="9081456" y="2629581"/>
            <a:ext cx="768481" cy="401404"/>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C58851F3-39BC-7B5B-465C-45664441CEC5}"/>
              </a:ext>
            </a:extLst>
          </p:cNvPr>
          <p:cNvCxnSpPr>
            <a:cxnSpLocks/>
          </p:cNvCxnSpPr>
          <p:nvPr/>
        </p:nvCxnSpPr>
        <p:spPr>
          <a:xfrm>
            <a:off x="9081456" y="3241649"/>
            <a:ext cx="768481" cy="630962"/>
          </a:xfrm>
          <a:prstGeom prst="line">
            <a:avLst/>
          </a:prstGeom>
          <a:ln w="38100">
            <a:solidFill>
              <a:srgbClr val="97B9E2"/>
            </a:solidFill>
            <a:prstDash val="sysDash"/>
          </a:ln>
        </p:spPr>
        <p:style>
          <a:lnRef idx="1">
            <a:schemeClr val="accent1"/>
          </a:lnRef>
          <a:fillRef idx="0">
            <a:schemeClr val="accent1"/>
          </a:fillRef>
          <a:effectRef idx="0">
            <a:schemeClr val="accent1"/>
          </a:effectRef>
          <a:fontRef idx="minor">
            <a:schemeClr val="tx1"/>
          </a:fontRef>
        </p:style>
      </p:cxnSp>
      <p:pic>
        <p:nvPicPr>
          <p:cNvPr id="55" name="Grafik 54">
            <a:extLst>
              <a:ext uri="{FF2B5EF4-FFF2-40B4-BE49-F238E27FC236}">
                <a16:creationId xmlns:a16="http://schemas.microsoft.com/office/drawing/2014/main" id="{4B14B7AB-3A30-4FDD-3C7E-A87959455B3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45441" t="43393" r="46051" b="23619"/>
          <a:stretch/>
        </p:blipFill>
        <p:spPr>
          <a:xfrm rot="5400000">
            <a:off x="10332757" y="2146761"/>
            <a:ext cx="1224137" cy="2189777"/>
          </a:xfrm>
          <a:prstGeom prst="rect">
            <a:avLst/>
          </a:prstGeom>
          <a:ln w="28575">
            <a:solidFill>
              <a:srgbClr val="97B9E2"/>
            </a:solidFill>
          </a:ln>
        </p:spPr>
      </p:pic>
      <p:sp>
        <p:nvSpPr>
          <p:cNvPr id="63" name="Rechteck 62">
            <a:extLst>
              <a:ext uri="{FF2B5EF4-FFF2-40B4-BE49-F238E27FC236}">
                <a16:creationId xmlns:a16="http://schemas.microsoft.com/office/drawing/2014/main" id="{B57E2E8F-C517-A1AB-7DE5-BE03A5EE3F5A}"/>
              </a:ext>
            </a:extLst>
          </p:cNvPr>
          <p:cNvSpPr/>
          <p:nvPr/>
        </p:nvSpPr>
        <p:spPr>
          <a:xfrm>
            <a:off x="8559369" y="5106024"/>
            <a:ext cx="3268087" cy="674467"/>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b="1" dirty="0"/>
              <a:t> </a:t>
            </a:r>
            <a:r>
              <a:rPr lang="de-DE" b="1" dirty="0" err="1">
                <a:sym typeface="Wingdings" panose="05000000000000000000" pitchFamily="2" charset="2"/>
              </a:rPr>
              <a:t>Electron</a:t>
            </a:r>
            <a:r>
              <a:rPr lang="de-DE" b="1" dirty="0">
                <a:sym typeface="Wingdings" panose="05000000000000000000" pitchFamily="2" charset="2"/>
              </a:rPr>
              <a:t> </a:t>
            </a:r>
            <a:r>
              <a:rPr lang="de-DE" b="1" dirty="0" err="1">
                <a:sym typeface="Wingdings" panose="05000000000000000000" pitchFamily="2" charset="2"/>
              </a:rPr>
              <a:t>Temperature</a:t>
            </a:r>
            <a:r>
              <a:rPr lang="de-DE" b="1" dirty="0">
                <a:sym typeface="Wingdings" panose="05000000000000000000" pitchFamily="2" charset="2"/>
              </a:rPr>
              <a:t> </a:t>
            </a:r>
            <a:r>
              <a:rPr lang="de-DE" b="1" dirty="0" err="1">
                <a:sym typeface="Wingdings" panose="05000000000000000000" pitchFamily="2" charset="2"/>
              </a:rPr>
              <a:t>Qubit</a:t>
            </a:r>
            <a:r>
              <a:rPr lang="de-DE" b="1" dirty="0">
                <a:sym typeface="Wingdings" panose="05000000000000000000" pitchFamily="2" charset="2"/>
              </a:rPr>
              <a:t>: &lt; 0.4K </a:t>
            </a:r>
            <a:endParaRPr lang="de-DE" b="1" dirty="0"/>
          </a:p>
        </p:txBody>
      </p:sp>
      <p:pic>
        <p:nvPicPr>
          <p:cNvPr id="64" name="Grafik 63" descr="Ein Bild, das Menschliches Gesicht, Lächeln, Person, Porträt enthält.&#10;&#10;KI-generierte Inhalte können fehlerhaft sein.">
            <a:extLst>
              <a:ext uri="{FF2B5EF4-FFF2-40B4-BE49-F238E27FC236}">
                <a16:creationId xmlns:a16="http://schemas.microsoft.com/office/drawing/2014/main" id="{B80C8445-3DFA-5DD5-C6C5-F951351C30E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58039" y="331764"/>
            <a:ext cx="828000" cy="828000"/>
          </a:xfrm>
          <a:prstGeom prst="ellipse">
            <a:avLst/>
          </a:prstGeom>
        </p:spPr>
      </p:pic>
      <p:sp>
        <p:nvSpPr>
          <p:cNvPr id="58" name="Date Placeholder 5"/>
          <p:cNvSpPr>
            <a:spLocks noGrp="1"/>
          </p:cNvSpPr>
          <p:nvPr>
            <p:ph type="dt" sz="half" idx="2"/>
          </p:nvPr>
        </p:nvSpPr>
        <p:spPr>
          <a:xfrm>
            <a:off x="3776105" y="6381328"/>
            <a:ext cx="1600508" cy="221109"/>
          </a:xfrm>
        </p:spPr>
        <p:txBody>
          <a:bodyPr/>
          <a:lstStyle/>
          <a:p>
            <a:fld id="{9161533C-E5DD-4B51-9945-5EDE20297CA7}" type="datetime1">
              <a:rPr lang="de-DE" smtClean="0"/>
              <a:t>21.05.2026</a:t>
            </a:fld>
            <a:endParaRPr lang="de-DE" dirty="0"/>
          </a:p>
        </p:txBody>
      </p:sp>
      <p:grpSp>
        <p:nvGrpSpPr>
          <p:cNvPr id="68" name="Gruppieren 67">
            <a:extLst>
              <a:ext uri="{FF2B5EF4-FFF2-40B4-BE49-F238E27FC236}">
                <a16:creationId xmlns:a16="http://schemas.microsoft.com/office/drawing/2014/main" id="{F62353FD-7554-E944-0339-1AB9577BB0FE}"/>
              </a:ext>
            </a:extLst>
          </p:cNvPr>
          <p:cNvGrpSpPr/>
          <p:nvPr/>
        </p:nvGrpSpPr>
        <p:grpSpPr>
          <a:xfrm>
            <a:off x="1235092" y="1268760"/>
            <a:ext cx="1245318" cy="834929"/>
            <a:chOff x="386186" y="3573016"/>
            <a:chExt cx="3168000" cy="2124000"/>
          </a:xfrm>
        </p:grpSpPr>
        <p:sp>
          <p:nvSpPr>
            <p:cNvPr id="69" name="Rechteck 68">
              <a:extLst>
                <a:ext uri="{FF2B5EF4-FFF2-40B4-BE49-F238E27FC236}">
                  <a16:creationId xmlns:a16="http://schemas.microsoft.com/office/drawing/2014/main" id="{1AE9ACE2-BD98-5552-369D-AC24E6E13A72}"/>
                </a:ext>
              </a:extLst>
            </p:cNvPr>
            <p:cNvSpPr/>
            <p:nvPr/>
          </p:nvSpPr>
          <p:spPr>
            <a:xfrm>
              <a:off x="386186" y="3573016"/>
              <a:ext cx="3168000" cy="2124000"/>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600" dirty="0" err="1"/>
            </a:p>
          </p:txBody>
        </p:sp>
        <p:grpSp>
          <p:nvGrpSpPr>
            <p:cNvPr id="70" name="Gruppieren 69">
              <a:extLst>
                <a:ext uri="{FF2B5EF4-FFF2-40B4-BE49-F238E27FC236}">
                  <a16:creationId xmlns:a16="http://schemas.microsoft.com/office/drawing/2014/main" id="{BB3F4BB2-1765-22F4-EB60-279CCBAF7E1B}"/>
                </a:ext>
              </a:extLst>
            </p:cNvPr>
            <p:cNvGrpSpPr/>
            <p:nvPr/>
          </p:nvGrpSpPr>
          <p:grpSpPr>
            <a:xfrm>
              <a:off x="479376" y="3681072"/>
              <a:ext cx="2952000" cy="1908168"/>
              <a:chOff x="479376" y="3681072"/>
              <a:chExt cx="2952000" cy="1908168"/>
            </a:xfrm>
          </p:grpSpPr>
          <p:sp>
            <p:nvSpPr>
              <p:cNvPr id="71" name="Rechteck 70">
                <a:extLst>
                  <a:ext uri="{FF2B5EF4-FFF2-40B4-BE49-F238E27FC236}">
                    <a16:creationId xmlns:a16="http://schemas.microsoft.com/office/drawing/2014/main" id="{148A0D81-DB40-CA70-CFA8-AB2A0C2614D5}"/>
                  </a:ext>
                </a:extLst>
              </p:cNvPr>
              <p:cNvSpPr/>
              <p:nvPr/>
            </p:nvSpPr>
            <p:spPr>
              <a:xfrm>
                <a:off x="479376" y="5193240"/>
                <a:ext cx="29520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Copper</a:t>
                </a:r>
                <a:endParaRPr lang="de-DE" sz="600" b="1" dirty="0"/>
              </a:p>
            </p:txBody>
          </p:sp>
          <p:sp>
            <p:nvSpPr>
              <p:cNvPr id="72" name="Rechteck 71">
                <a:extLst>
                  <a:ext uri="{FF2B5EF4-FFF2-40B4-BE49-F238E27FC236}">
                    <a16:creationId xmlns:a16="http://schemas.microsoft.com/office/drawing/2014/main" id="{525866D3-F007-79CD-1413-FCA7EA8D455D}"/>
                  </a:ext>
                </a:extLst>
              </p:cNvPr>
              <p:cNvSpPr/>
              <p:nvPr/>
            </p:nvSpPr>
            <p:spPr>
              <a:xfrm>
                <a:off x="479376" y="4689184"/>
                <a:ext cx="2952000" cy="3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a:t>PCB Material</a:t>
                </a:r>
              </a:p>
            </p:txBody>
          </p:sp>
          <p:sp>
            <p:nvSpPr>
              <p:cNvPr id="73" name="Rechteck 72">
                <a:extLst>
                  <a:ext uri="{FF2B5EF4-FFF2-40B4-BE49-F238E27FC236}">
                    <a16:creationId xmlns:a16="http://schemas.microsoft.com/office/drawing/2014/main" id="{BDA7B9DA-4500-6ED0-3A97-A21A5355F2F2}"/>
                  </a:ext>
                </a:extLst>
              </p:cNvPr>
              <p:cNvSpPr/>
              <p:nvPr/>
            </p:nvSpPr>
            <p:spPr>
              <a:xfrm>
                <a:off x="479376" y="4185128"/>
                <a:ext cx="2952000" cy="396000"/>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Interposer</a:t>
                </a:r>
                <a:endParaRPr lang="de-DE" sz="600" b="1" dirty="0"/>
              </a:p>
            </p:txBody>
          </p:sp>
          <p:sp>
            <p:nvSpPr>
              <p:cNvPr id="74" name="Rechteck 73">
                <a:extLst>
                  <a:ext uri="{FF2B5EF4-FFF2-40B4-BE49-F238E27FC236}">
                    <a16:creationId xmlns:a16="http://schemas.microsoft.com/office/drawing/2014/main" id="{88628DC8-B692-4282-B64F-3D283F7E12DF}"/>
                  </a:ext>
                </a:extLst>
              </p:cNvPr>
              <p:cNvSpPr/>
              <p:nvPr/>
            </p:nvSpPr>
            <p:spPr>
              <a:xfrm>
                <a:off x="479376" y="3681072"/>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a:t>IC</a:t>
                </a:r>
              </a:p>
            </p:txBody>
          </p:sp>
          <p:sp>
            <p:nvSpPr>
              <p:cNvPr id="75" name="Rechteck 74">
                <a:extLst>
                  <a:ext uri="{FF2B5EF4-FFF2-40B4-BE49-F238E27FC236}">
                    <a16:creationId xmlns:a16="http://schemas.microsoft.com/office/drawing/2014/main" id="{0CF31340-CC53-DE57-D5C0-024CFB277311}"/>
                  </a:ext>
                </a:extLst>
              </p:cNvPr>
              <p:cNvSpPr/>
              <p:nvPr/>
            </p:nvSpPr>
            <p:spPr>
              <a:xfrm>
                <a:off x="2423264" y="3681072"/>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Qubit</a:t>
                </a:r>
                <a:endParaRPr lang="de-DE" sz="600" b="1" dirty="0"/>
              </a:p>
            </p:txBody>
          </p:sp>
        </p:grpSp>
      </p:grpSp>
      <p:grpSp>
        <p:nvGrpSpPr>
          <p:cNvPr id="76" name="Gruppieren 75">
            <a:extLst>
              <a:ext uri="{FF2B5EF4-FFF2-40B4-BE49-F238E27FC236}">
                <a16:creationId xmlns:a16="http://schemas.microsoft.com/office/drawing/2014/main" id="{3257B57A-EFC4-222C-6145-BADB59A9F073}"/>
              </a:ext>
            </a:extLst>
          </p:cNvPr>
          <p:cNvGrpSpPr/>
          <p:nvPr/>
        </p:nvGrpSpPr>
        <p:grpSpPr>
          <a:xfrm>
            <a:off x="5444823" y="1364994"/>
            <a:ext cx="1223960" cy="642460"/>
            <a:chOff x="4512000" y="4034125"/>
            <a:chExt cx="3168000" cy="1662892"/>
          </a:xfrm>
        </p:grpSpPr>
        <p:sp>
          <p:nvSpPr>
            <p:cNvPr id="77" name="Rechteck 76">
              <a:extLst>
                <a:ext uri="{FF2B5EF4-FFF2-40B4-BE49-F238E27FC236}">
                  <a16:creationId xmlns:a16="http://schemas.microsoft.com/office/drawing/2014/main" id="{8EA4877D-6162-73CD-B827-6F6C54527298}"/>
                </a:ext>
              </a:extLst>
            </p:cNvPr>
            <p:cNvSpPr/>
            <p:nvPr/>
          </p:nvSpPr>
          <p:spPr>
            <a:xfrm>
              <a:off x="4512000" y="4034125"/>
              <a:ext cx="3168000" cy="1662892"/>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600" dirty="0" err="1"/>
            </a:p>
          </p:txBody>
        </p:sp>
        <p:grpSp>
          <p:nvGrpSpPr>
            <p:cNvPr id="78" name="Gruppieren 77">
              <a:extLst>
                <a:ext uri="{FF2B5EF4-FFF2-40B4-BE49-F238E27FC236}">
                  <a16:creationId xmlns:a16="http://schemas.microsoft.com/office/drawing/2014/main" id="{98A0A638-2CEA-3ADD-97E0-3E882E6385C3}"/>
                </a:ext>
              </a:extLst>
            </p:cNvPr>
            <p:cNvGrpSpPr/>
            <p:nvPr/>
          </p:nvGrpSpPr>
          <p:grpSpPr>
            <a:xfrm>
              <a:off x="4620000" y="4185128"/>
              <a:ext cx="2952000" cy="1404112"/>
              <a:chOff x="4620000" y="4185128"/>
              <a:chExt cx="2952000" cy="1404112"/>
            </a:xfrm>
          </p:grpSpPr>
          <p:sp>
            <p:nvSpPr>
              <p:cNvPr id="79" name="Rechteck 78">
                <a:extLst>
                  <a:ext uri="{FF2B5EF4-FFF2-40B4-BE49-F238E27FC236}">
                    <a16:creationId xmlns:a16="http://schemas.microsoft.com/office/drawing/2014/main" id="{583C2BA1-D386-DA17-6F45-D112D21DAC76}"/>
                  </a:ext>
                </a:extLst>
              </p:cNvPr>
              <p:cNvSpPr/>
              <p:nvPr/>
            </p:nvSpPr>
            <p:spPr>
              <a:xfrm>
                <a:off x="4620000" y="5193240"/>
                <a:ext cx="29520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a:t>Copper</a:t>
                </a:r>
              </a:p>
            </p:txBody>
          </p:sp>
          <p:sp>
            <p:nvSpPr>
              <p:cNvPr id="80" name="Rechteck 79">
                <a:extLst>
                  <a:ext uri="{FF2B5EF4-FFF2-40B4-BE49-F238E27FC236}">
                    <a16:creationId xmlns:a16="http://schemas.microsoft.com/office/drawing/2014/main" id="{79C291B6-0F2E-B807-5781-3A2BE10B10F8}"/>
                  </a:ext>
                </a:extLst>
              </p:cNvPr>
              <p:cNvSpPr/>
              <p:nvPr/>
            </p:nvSpPr>
            <p:spPr>
              <a:xfrm>
                <a:off x="4620000" y="4689184"/>
                <a:ext cx="1440000" cy="396000"/>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Interposer</a:t>
                </a:r>
                <a:endParaRPr lang="de-DE" sz="600" b="1" dirty="0"/>
              </a:p>
            </p:txBody>
          </p:sp>
          <p:sp>
            <p:nvSpPr>
              <p:cNvPr id="81" name="Rechteck 80">
                <a:extLst>
                  <a:ext uri="{FF2B5EF4-FFF2-40B4-BE49-F238E27FC236}">
                    <a16:creationId xmlns:a16="http://schemas.microsoft.com/office/drawing/2014/main" id="{96AA1E3B-5D5B-175C-F4A9-304419F18B5D}"/>
                  </a:ext>
                </a:extLst>
              </p:cNvPr>
              <p:cNvSpPr/>
              <p:nvPr/>
            </p:nvSpPr>
            <p:spPr>
              <a:xfrm>
                <a:off x="4620000" y="4185128"/>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a:t>IC</a:t>
                </a:r>
              </a:p>
            </p:txBody>
          </p:sp>
          <p:sp>
            <p:nvSpPr>
              <p:cNvPr id="82" name="Rechteck 81">
                <a:extLst>
                  <a:ext uri="{FF2B5EF4-FFF2-40B4-BE49-F238E27FC236}">
                    <a16:creationId xmlns:a16="http://schemas.microsoft.com/office/drawing/2014/main" id="{3747C765-2299-A7CE-5BAC-9504DB8E0DEB}"/>
                  </a:ext>
                </a:extLst>
              </p:cNvPr>
              <p:cNvSpPr/>
              <p:nvPr/>
            </p:nvSpPr>
            <p:spPr>
              <a:xfrm>
                <a:off x="6563888" y="4185128"/>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Qubit</a:t>
                </a:r>
                <a:endParaRPr lang="de-DE" sz="600" b="1" dirty="0"/>
              </a:p>
            </p:txBody>
          </p:sp>
          <p:sp>
            <p:nvSpPr>
              <p:cNvPr id="83" name="Rechteck 82">
                <a:extLst>
                  <a:ext uri="{FF2B5EF4-FFF2-40B4-BE49-F238E27FC236}">
                    <a16:creationId xmlns:a16="http://schemas.microsoft.com/office/drawing/2014/main" id="{AF032F25-8665-8AF4-1C53-73D2641CCC80}"/>
                  </a:ext>
                </a:extLst>
              </p:cNvPr>
              <p:cNvSpPr/>
              <p:nvPr/>
            </p:nvSpPr>
            <p:spPr>
              <a:xfrm>
                <a:off x="6132000" y="4689184"/>
                <a:ext cx="1440000" cy="396000"/>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Interposer</a:t>
                </a:r>
                <a:endParaRPr lang="de-DE" sz="600" b="1" dirty="0"/>
              </a:p>
            </p:txBody>
          </p:sp>
        </p:grpSp>
      </p:grpSp>
      <p:grpSp>
        <p:nvGrpSpPr>
          <p:cNvPr id="84" name="Gruppieren 83">
            <a:extLst>
              <a:ext uri="{FF2B5EF4-FFF2-40B4-BE49-F238E27FC236}">
                <a16:creationId xmlns:a16="http://schemas.microsoft.com/office/drawing/2014/main" id="{92F433C2-3F5A-5FD7-C8D3-3405A4F879DD}"/>
              </a:ext>
            </a:extLst>
          </p:cNvPr>
          <p:cNvGrpSpPr/>
          <p:nvPr/>
        </p:nvGrpSpPr>
        <p:grpSpPr>
          <a:xfrm>
            <a:off x="9696492" y="1470693"/>
            <a:ext cx="1223784" cy="431062"/>
            <a:chOff x="8616632" y="4581129"/>
            <a:chExt cx="3168000" cy="1115888"/>
          </a:xfrm>
        </p:grpSpPr>
        <p:sp>
          <p:nvSpPr>
            <p:cNvPr id="85" name="Rechteck 84">
              <a:extLst>
                <a:ext uri="{FF2B5EF4-FFF2-40B4-BE49-F238E27FC236}">
                  <a16:creationId xmlns:a16="http://schemas.microsoft.com/office/drawing/2014/main" id="{69F17CA5-9E1E-0F7A-9EFD-159A32EFD1A3}"/>
                </a:ext>
              </a:extLst>
            </p:cNvPr>
            <p:cNvSpPr/>
            <p:nvPr/>
          </p:nvSpPr>
          <p:spPr>
            <a:xfrm>
              <a:off x="8616632" y="4581129"/>
              <a:ext cx="3168000" cy="111588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600" dirty="0" err="1"/>
            </a:p>
          </p:txBody>
        </p:sp>
        <p:grpSp>
          <p:nvGrpSpPr>
            <p:cNvPr id="86" name="Gruppieren 85">
              <a:extLst>
                <a:ext uri="{FF2B5EF4-FFF2-40B4-BE49-F238E27FC236}">
                  <a16:creationId xmlns:a16="http://schemas.microsoft.com/office/drawing/2014/main" id="{80C8C8C4-0698-3D4D-CF98-CD48EE95A681}"/>
                </a:ext>
              </a:extLst>
            </p:cNvPr>
            <p:cNvGrpSpPr/>
            <p:nvPr/>
          </p:nvGrpSpPr>
          <p:grpSpPr>
            <a:xfrm>
              <a:off x="8732750" y="4689184"/>
              <a:ext cx="2952000" cy="900056"/>
              <a:chOff x="8732750" y="4689184"/>
              <a:chExt cx="2952000" cy="900056"/>
            </a:xfrm>
          </p:grpSpPr>
          <p:sp>
            <p:nvSpPr>
              <p:cNvPr id="87" name="Rechteck 86">
                <a:extLst>
                  <a:ext uri="{FF2B5EF4-FFF2-40B4-BE49-F238E27FC236}">
                    <a16:creationId xmlns:a16="http://schemas.microsoft.com/office/drawing/2014/main" id="{87EAF4C5-047A-E29E-DF02-580B8F4F3EA0}"/>
                  </a:ext>
                </a:extLst>
              </p:cNvPr>
              <p:cNvSpPr/>
              <p:nvPr/>
            </p:nvSpPr>
            <p:spPr>
              <a:xfrm>
                <a:off x="8732750" y="5193240"/>
                <a:ext cx="29520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Copper</a:t>
                </a:r>
                <a:endParaRPr lang="de-DE" sz="600" b="1" dirty="0"/>
              </a:p>
            </p:txBody>
          </p:sp>
          <p:sp>
            <p:nvSpPr>
              <p:cNvPr id="88" name="Rechteck 87">
                <a:extLst>
                  <a:ext uri="{FF2B5EF4-FFF2-40B4-BE49-F238E27FC236}">
                    <a16:creationId xmlns:a16="http://schemas.microsoft.com/office/drawing/2014/main" id="{BE759326-D215-E726-D350-A0983A7EA0B3}"/>
                  </a:ext>
                </a:extLst>
              </p:cNvPr>
              <p:cNvSpPr/>
              <p:nvPr/>
            </p:nvSpPr>
            <p:spPr>
              <a:xfrm>
                <a:off x="8732750" y="4689184"/>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a:t>IC</a:t>
                </a:r>
              </a:p>
            </p:txBody>
          </p:sp>
          <p:sp>
            <p:nvSpPr>
              <p:cNvPr id="89" name="Rechteck 88">
                <a:extLst>
                  <a:ext uri="{FF2B5EF4-FFF2-40B4-BE49-F238E27FC236}">
                    <a16:creationId xmlns:a16="http://schemas.microsoft.com/office/drawing/2014/main" id="{348E2EBF-0D7D-2D31-2CB9-DB70B8005085}"/>
                  </a:ext>
                </a:extLst>
              </p:cNvPr>
              <p:cNvSpPr/>
              <p:nvPr/>
            </p:nvSpPr>
            <p:spPr>
              <a:xfrm>
                <a:off x="10676638" y="4689184"/>
                <a:ext cx="1008112" cy="3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600" b="1" dirty="0" err="1"/>
                  <a:t>Qubit</a:t>
                </a:r>
                <a:endParaRPr lang="de-DE" sz="600" b="1" dirty="0"/>
              </a:p>
            </p:txBody>
          </p:sp>
        </p:grpSp>
      </p:grpSp>
      <p:sp>
        <p:nvSpPr>
          <p:cNvPr id="90" name="Pfeil nach rechts 22">
            <a:extLst>
              <a:ext uri="{FF2B5EF4-FFF2-40B4-BE49-F238E27FC236}">
                <a16:creationId xmlns:a16="http://schemas.microsoft.com/office/drawing/2014/main" id="{56223CCF-692E-7F7E-3A53-A19B52772258}"/>
              </a:ext>
            </a:extLst>
          </p:cNvPr>
          <p:cNvSpPr/>
          <p:nvPr/>
        </p:nvSpPr>
        <p:spPr>
          <a:xfrm>
            <a:off x="7896256" y="3224956"/>
            <a:ext cx="504000" cy="444328"/>
          </a:xfrm>
          <a:prstGeom prst="rightArrow">
            <a:avLst/>
          </a:prstGeom>
          <a:solidFill>
            <a:srgbClr val="B1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91" name="Pfeil nach rechts 28">
            <a:extLst>
              <a:ext uri="{FF2B5EF4-FFF2-40B4-BE49-F238E27FC236}">
                <a16:creationId xmlns:a16="http://schemas.microsoft.com/office/drawing/2014/main" id="{7C6550F9-7851-9D6C-817A-88390856EAAC}"/>
              </a:ext>
            </a:extLst>
          </p:cNvPr>
          <p:cNvSpPr/>
          <p:nvPr/>
        </p:nvSpPr>
        <p:spPr>
          <a:xfrm>
            <a:off x="3791744" y="3224956"/>
            <a:ext cx="504000" cy="444328"/>
          </a:xfrm>
          <a:prstGeom prst="rightArrow">
            <a:avLst/>
          </a:prstGeom>
          <a:solidFill>
            <a:srgbClr val="B1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93" name="Rechteck 92"/>
          <p:cNvSpPr/>
          <p:nvPr/>
        </p:nvSpPr>
        <p:spPr>
          <a:xfrm>
            <a:off x="371475" y="6026024"/>
            <a:ext cx="7767549" cy="123111"/>
          </a:xfrm>
          <a:prstGeom prst="rect">
            <a:avLst/>
          </a:prstGeom>
        </p:spPr>
        <p:txBody>
          <a:bodyPr wrap="square" lIns="0" tIns="0" rIns="0" bIns="0">
            <a:spAutoFit/>
          </a:bodyPr>
          <a:lstStyle/>
          <a:p>
            <a:pPr defTabSz="179388"/>
            <a:r>
              <a:rPr lang="de-DE" sz="800" dirty="0">
                <a:solidFill>
                  <a:schemeClr val="tx1">
                    <a:lumMod val="50000"/>
                    <a:lumOff val="50000"/>
                  </a:schemeClr>
                </a:solidFill>
              </a:rPr>
              <a:t>[6]	L. Schreckenberg et al., "</a:t>
            </a:r>
            <a:r>
              <a:rPr lang="de-DE" sz="800" dirty="0" err="1">
                <a:solidFill>
                  <a:schemeClr val="tx1">
                    <a:lumMod val="50000"/>
                    <a:lumOff val="50000"/>
                  </a:schemeClr>
                </a:solidFill>
              </a:rPr>
              <a:t>SiGe</a:t>
            </a:r>
            <a:r>
              <a:rPr lang="de-DE" sz="800" dirty="0">
                <a:solidFill>
                  <a:schemeClr val="tx1">
                    <a:lumMod val="50000"/>
                    <a:lumOff val="50000"/>
                  </a:schemeClr>
                </a:solidFill>
              </a:rPr>
              <a:t> </a:t>
            </a:r>
            <a:r>
              <a:rPr lang="de-DE" sz="800" dirty="0" err="1">
                <a:solidFill>
                  <a:schemeClr val="tx1">
                    <a:lumMod val="50000"/>
                    <a:lumOff val="50000"/>
                  </a:schemeClr>
                </a:solidFill>
              </a:rPr>
              <a:t>Qubit</a:t>
            </a:r>
            <a:r>
              <a:rPr lang="de-DE" sz="800" dirty="0">
                <a:solidFill>
                  <a:schemeClr val="tx1">
                    <a:lumMod val="50000"/>
                    <a:lumOff val="50000"/>
                  </a:schemeClr>
                </a:solidFill>
              </a:rPr>
              <a:t> </a:t>
            </a:r>
            <a:r>
              <a:rPr lang="de-DE" sz="800" dirty="0" err="1">
                <a:solidFill>
                  <a:schemeClr val="tx1">
                    <a:lumMod val="50000"/>
                    <a:lumOff val="50000"/>
                  </a:schemeClr>
                </a:solidFill>
              </a:rPr>
              <a:t>Biasing</a:t>
            </a:r>
            <a:r>
              <a:rPr lang="de-DE" sz="800" dirty="0">
                <a:solidFill>
                  <a:schemeClr val="tx1">
                    <a:lumMod val="50000"/>
                    <a:lumOff val="50000"/>
                  </a:schemeClr>
                </a:solidFill>
              </a:rPr>
              <a:t> </a:t>
            </a:r>
            <a:r>
              <a:rPr lang="de-DE" sz="800" dirty="0" err="1">
                <a:solidFill>
                  <a:schemeClr val="tx1">
                    <a:lumMod val="50000"/>
                    <a:lumOff val="50000"/>
                  </a:schemeClr>
                </a:solidFill>
              </a:rPr>
              <a:t>with</a:t>
            </a:r>
            <a:r>
              <a:rPr lang="de-DE" sz="800" dirty="0">
                <a:solidFill>
                  <a:schemeClr val="tx1">
                    <a:lumMod val="50000"/>
                    <a:lumOff val="50000"/>
                  </a:schemeClr>
                </a:solidFill>
              </a:rPr>
              <a:t> a </a:t>
            </a:r>
            <a:r>
              <a:rPr lang="de-DE" sz="800" dirty="0" err="1">
                <a:solidFill>
                  <a:schemeClr val="tx1">
                    <a:lumMod val="50000"/>
                    <a:lumOff val="50000"/>
                  </a:schemeClr>
                </a:solidFill>
              </a:rPr>
              <a:t>Cryogenic</a:t>
            </a:r>
            <a:r>
              <a:rPr lang="de-DE" sz="800" dirty="0">
                <a:solidFill>
                  <a:schemeClr val="tx1">
                    <a:lumMod val="50000"/>
                    <a:lumOff val="50000"/>
                  </a:schemeClr>
                </a:solidFill>
              </a:rPr>
              <a:t> CMOS DAC at </a:t>
            </a:r>
            <a:r>
              <a:rPr lang="de-DE" sz="800" dirty="0" err="1">
                <a:solidFill>
                  <a:schemeClr val="tx1">
                    <a:lumMod val="50000"/>
                    <a:lumOff val="50000"/>
                  </a:schemeClr>
                </a:solidFill>
              </a:rPr>
              <a:t>mK</a:t>
            </a:r>
            <a:r>
              <a:rPr lang="de-DE" sz="800" dirty="0">
                <a:solidFill>
                  <a:schemeClr val="tx1">
                    <a:lumMod val="50000"/>
                    <a:lumOff val="50000"/>
                  </a:schemeClr>
                </a:solidFill>
              </a:rPr>
              <a:t> </a:t>
            </a:r>
            <a:r>
              <a:rPr lang="de-DE" sz="800" dirty="0" err="1">
                <a:solidFill>
                  <a:schemeClr val="tx1">
                    <a:lumMod val="50000"/>
                    <a:lumOff val="50000"/>
                  </a:schemeClr>
                </a:solidFill>
              </a:rPr>
              <a:t>Temperature</a:t>
            </a:r>
            <a:r>
              <a:rPr lang="de-DE" sz="800" dirty="0">
                <a:solidFill>
                  <a:schemeClr val="tx1">
                    <a:lumMod val="50000"/>
                    <a:lumOff val="50000"/>
                  </a:schemeClr>
                </a:solidFill>
              </a:rPr>
              <a:t>," ESSCIRC 2023</a:t>
            </a:r>
          </a:p>
        </p:txBody>
      </p:sp>
      <p:sp>
        <p:nvSpPr>
          <p:cNvPr id="94" name="Textfeld 93">
            <a:extLst>
              <a:ext uri="{FF2B5EF4-FFF2-40B4-BE49-F238E27FC236}">
                <a16:creationId xmlns:a16="http://schemas.microsoft.com/office/drawing/2014/main" id="{4F4DEDFB-25C4-A2EB-E37C-78B15668DF95}"/>
              </a:ext>
            </a:extLst>
          </p:cNvPr>
          <p:cNvSpPr txBox="1"/>
          <p:nvPr/>
        </p:nvSpPr>
        <p:spPr>
          <a:xfrm>
            <a:off x="8587456" y="4466553"/>
            <a:ext cx="3240000" cy="618631"/>
          </a:xfrm>
          <a:prstGeom prst="rect">
            <a:avLst/>
          </a:prstGeom>
          <a:noFill/>
        </p:spPr>
        <p:txBody>
          <a:bodyPr wrap="square" rtlCol="0">
            <a:spAutoFit/>
          </a:bodyPr>
          <a:lstStyle/>
          <a:p>
            <a:pPr algn="ctr">
              <a:lnSpc>
                <a:spcPct val="95000"/>
              </a:lnSpc>
            </a:pPr>
            <a:r>
              <a:rPr lang="de-DE" dirty="0">
                <a:solidFill>
                  <a:srgbClr val="023D6B"/>
                </a:solidFill>
              </a:rPr>
              <a:t>IC </a:t>
            </a:r>
            <a:r>
              <a:rPr lang="de-DE" dirty="0" err="1">
                <a:solidFill>
                  <a:srgbClr val="023D6B"/>
                </a:solidFill>
              </a:rPr>
              <a:t>and</a:t>
            </a:r>
            <a:r>
              <a:rPr lang="de-DE" dirty="0">
                <a:solidFill>
                  <a:srgbClr val="023D6B"/>
                </a:solidFill>
              </a:rPr>
              <a:t> </a:t>
            </a:r>
            <a:r>
              <a:rPr lang="de-DE" dirty="0" err="1">
                <a:solidFill>
                  <a:srgbClr val="023D6B"/>
                </a:solidFill>
              </a:rPr>
              <a:t>Qubit</a:t>
            </a:r>
            <a:r>
              <a:rPr lang="de-DE" dirty="0">
                <a:solidFill>
                  <a:srgbClr val="023D6B"/>
                </a:solidFill>
              </a:rPr>
              <a:t>:</a:t>
            </a:r>
          </a:p>
          <a:p>
            <a:pPr algn="ctr">
              <a:lnSpc>
                <a:spcPct val="95000"/>
              </a:lnSpc>
            </a:pPr>
            <a:r>
              <a:rPr lang="de-DE" b="1" dirty="0" err="1">
                <a:solidFill>
                  <a:srgbClr val="023D6B"/>
                </a:solidFill>
              </a:rPr>
              <a:t>Direct</a:t>
            </a:r>
            <a:r>
              <a:rPr lang="de-DE" b="1" dirty="0">
                <a:solidFill>
                  <a:srgbClr val="023D6B"/>
                </a:solidFill>
              </a:rPr>
              <a:t> </a:t>
            </a:r>
            <a:r>
              <a:rPr lang="de-DE" b="1" dirty="0" err="1">
                <a:solidFill>
                  <a:srgbClr val="023D6B"/>
                </a:solidFill>
              </a:rPr>
              <a:t>Copper</a:t>
            </a:r>
            <a:endParaRPr lang="de-DE" b="1" dirty="0">
              <a:solidFill>
                <a:srgbClr val="023D6B"/>
              </a:solidFill>
            </a:endParaRPr>
          </a:p>
        </p:txBody>
      </p:sp>
      <p:sp>
        <p:nvSpPr>
          <p:cNvPr id="95" name="Textfeld 94">
            <a:extLst>
              <a:ext uri="{FF2B5EF4-FFF2-40B4-BE49-F238E27FC236}">
                <a16:creationId xmlns:a16="http://schemas.microsoft.com/office/drawing/2014/main" id="{0456FAED-E45A-3A72-8FAE-99964778149B}"/>
              </a:ext>
            </a:extLst>
          </p:cNvPr>
          <p:cNvSpPr txBox="1"/>
          <p:nvPr/>
        </p:nvSpPr>
        <p:spPr>
          <a:xfrm>
            <a:off x="385338" y="4466553"/>
            <a:ext cx="3240000" cy="618631"/>
          </a:xfrm>
          <a:prstGeom prst="rect">
            <a:avLst/>
          </a:prstGeom>
          <a:noFill/>
        </p:spPr>
        <p:txBody>
          <a:bodyPr wrap="square" rtlCol="0">
            <a:spAutoFit/>
          </a:bodyPr>
          <a:lstStyle/>
          <a:p>
            <a:pPr algn="ctr">
              <a:lnSpc>
                <a:spcPct val="95000"/>
              </a:lnSpc>
            </a:pPr>
            <a:r>
              <a:rPr lang="de-DE" dirty="0">
                <a:solidFill>
                  <a:srgbClr val="023D6B"/>
                </a:solidFill>
              </a:rPr>
              <a:t>IC </a:t>
            </a:r>
            <a:r>
              <a:rPr lang="de-DE" dirty="0" err="1">
                <a:solidFill>
                  <a:srgbClr val="023D6B"/>
                </a:solidFill>
              </a:rPr>
              <a:t>and</a:t>
            </a:r>
            <a:r>
              <a:rPr lang="de-DE" dirty="0">
                <a:solidFill>
                  <a:srgbClr val="023D6B"/>
                </a:solidFill>
              </a:rPr>
              <a:t> </a:t>
            </a:r>
            <a:r>
              <a:rPr lang="de-DE" dirty="0" err="1">
                <a:solidFill>
                  <a:srgbClr val="023D6B"/>
                </a:solidFill>
              </a:rPr>
              <a:t>Qubit</a:t>
            </a:r>
            <a:r>
              <a:rPr lang="de-DE" dirty="0">
                <a:solidFill>
                  <a:srgbClr val="023D6B"/>
                </a:solidFill>
              </a:rPr>
              <a:t>:</a:t>
            </a:r>
          </a:p>
          <a:p>
            <a:pPr algn="ctr">
              <a:lnSpc>
                <a:spcPct val="95000"/>
              </a:lnSpc>
            </a:pPr>
            <a:r>
              <a:rPr lang="de-DE" b="1" dirty="0">
                <a:solidFill>
                  <a:srgbClr val="023D6B"/>
                </a:solidFill>
              </a:rPr>
              <a:t>Same </a:t>
            </a:r>
            <a:r>
              <a:rPr lang="de-DE" b="1" dirty="0" err="1">
                <a:solidFill>
                  <a:srgbClr val="023D6B"/>
                </a:solidFill>
              </a:rPr>
              <a:t>Interposer</a:t>
            </a:r>
            <a:endParaRPr lang="de-DE" b="1" dirty="0">
              <a:solidFill>
                <a:srgbClr val="023D6B"/>
              </a:solidFill>
            </a:endParaRPr>
          </a:p>
        </p:txBody>
      </p:sp>
      <p:sp>
        <p:nvSpPr>
          <p:cNvPr id="96" name="Textfeld 95">
            <a:extLst>
              <a:ext uri="{FF2B5EF4-FFF2-40B4-BE49-F238E27FC236}">
                <a16:creationId xmlns:a16="http://schemas.microsoft.com/office/drawing/2014/main" id="{EA8DB2AA-658C-40DB-3666-245CBECCDDC9}"/>
              </a:ext>
            </a:extLst>
          </p:cNvPr>
          <p:cNvSpPr txBox="1"/>
          <p:nvPr/>
        </p:nvSpPr>
        <p:spPr>
          <a:xfrm>
            <a:off x="4476000" y="4466553"/>
            <a:ext cx="3240000" cy="618631"/>
          </a:xfrm>
          <a:prstGeom prst="rect">
            <a:avLst/>
          </a:prstGeom>
          <a:noFill/>
        </p:spPr>
        <p:txBody>
          <a:bodyPr wrap="square" rtlCol="0">
            <a:spAutoFit/>
          </a:bodyPr>
          <a:lstStyle/>
          <a:p>
            <a:pPr algn="ctr">
              <a:lnSpc>
                <a:spcPct val="95000"/>
              </a:lnSpc>
            </a:pPr>
            <a:r>
              <a:rPr lang="de-DE" dirty="0">
                <a:solidFill>
                  <a:srgbClr val="023D6B"/>
                </a:solidFill>
              </a:rPr>
              <a:t>IC </a:t>
            </a:r>
            <a:r>
              <a:rPr lang="de-DE" dirty="0" err="1">
                <a:solidFill>
                  <a:srgbClr val="023D6B"/>
                </a:solidFill>
              </a:rPr>
              <a:t>and</a:t>
            </a:r>
            <a:r>
              <a:rPr lang="de-DE" dirty="0">
                <a:solidFill>
                  <a:srgbClr val="023D6B"/>
                </a:solidFill>
              </a:rPr>
              <a:t> </a:t>
            </a:r>
            <a:r>
              <a:rPr lang="de-DE" dirty="0" err="1">
                <a:solidFill>
                  <a:srgbClr val="023D6B"/>
                </a:solidFill>
              </a:rPr>
              <a:t>Qubit</a:t>
            </a:r>
            <a:r>
              <a:rPr lang="de-DE" dirty="0">
                <a:solidFill>
                  <a:srgbClr val="023D6B"/>
                </a:solidFill>
              </a:rPr>
              <a:t>:</a:t>
            </a:r>
          </a:p>
          <a:p>
            <a:pPr algn="ctr">
              <a:lnSpc>
                <a:spcPct val="95000"/>
              </a:lnSpc>
            </a:pPr>
            <a:r>
              <a:rPr lang="de-DE" b="1" dirty="0" err="1">
                <a:solidFill>
                  <a:srgbClr val="023D6B"/>
                </a:solidFill>
              </a:rPr>
              <a:t>Two</a:t>
            </a:r>
            <a:r>
              <a:rPr lang="de-DE" b="1" dirty="0">
                <a:solidFill>
                  <a:srgbClr val="023D6B"/>
                </a:solidFill>
              </a:rPr>
              <a:t> </a:t>
            </a:r>
            <a:r>
              <a:rPr lang="de-DE" b="1" dirty="0" err="1">
                <a:solidFill>
                  <a:srgbClr val="023D6B"/>
                </a:solidFill>
              </a:rPr>
              <a:t>Interposer</a:t>
            </a:r>
            <a:endParaRPr lang="de-DE" b="1" dirty="0">
              <a:solidFill>
                <a:srgbClr val="023D6B"/>
              </a:solidFill>
            </a:endParaRPr>
          </a:p>
        </p:txBody>
      </p:sp>
    </p:spTree>
    <p:extLst>
      <p:ext uri="{BB962C8B-B14F-4D97-AF65-F5344CB8AC3E}">
        <p14:creationId xmlns:p14="http://schemas.microsoft.com/office/powerpoint/2010/main" val="3923308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DF11-954D-CECB-3823-6029731D852E}"/>
            </a:ext>
          </a:extLst>
        </p:cNvPr>
        <p:cNvGrpSpPr/>
        <p:nvPr/>
      </p:nvGrpSpPr>
      <p:grpSpPr>
        <a:xfrm>
          <a:off x="0" y="0"/>
          <a:ext cx="0" cy="0"/>
          <a:chOff x="0" y="0"/>
          <a:chExt cx="0" cy="0"/>
        </a:xfrm>
      </p:grpSpPr>
      <p:pic>
        <p:nvPicPr>
          <p:cNvPr id="52" name="Grafik 51">
            <a:extLst>
              <a:ext uri="{FF2B5EF4-FFF2-40B4-BE49-F238E27FC236}">
                <a16:creationId xmlns:a16="http://schemas.microsoft.com/office/drawing/2014/main" id="{FB78B293-284D-E719-6930-0EF414EB9577}"/>
              </a:ext>
            </a:extLst>
          </p:cNvPr>
          <p:cNvPicPr>
            <a:picLocks noChangeAspect="1"/>
          </p:cNvPicPr>
          <p:nvPr/>
        </p:nvPicPr>
        <p:blipFill rotWithShape="1">
          <a:blip r:embed="rId2"/>
          <a:srcRect l="6552" t="26345" r="63309" b="10859"/>
          <a:stretch/>
        </p:blipFill>
        <p:spPr>
          <a:xfrm>
            <a:off x="524130" y="3948455"/>
            <a:ext cx="1656184" cy="1800200"/>
          </a:xfrm>
          <a:prstGeom prst="rect">
            <a:avLst/>
          </a:prstGeom>
        </p:spPr>
      </p:pic>
      <p:sp>
        <p:nvSpPr>
          <p:cNvPr id="9" name="Rechteck 8"/>
          <p:cNvSpPr/>
          <p:nvPr/>
        </p:nvSpPr>
        <p:spPr>
          <a:xfrm>
            <a:off x="460036" y="3908455"/>
            <a:ext cx="105040" cy="1635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30" name="Grafik 29">
            <a:extLst>
              <a:ext uri="{FF2B5EF4-FFF2-40B4-BE49-F238E27FC236}">
                <a16:creationId xmlns:a16="http://schemas.microsoft.com/office/drawing/2014/main" id="{DDEBDA1B-A311-146F-BAF1-D16FF64CF1CB}"/>
              </a:ext>
            </a:extLst>
          </p:cNvPr>
          <p:cNvPicPr>
            <a:picLocks noChangeAspect="1"/>
          </p:cNvPicPr>
          <p:nvPr/>
        </p:nvPicPr>
        <p:blipFill rotWithShape="1">
          <a:blip r:embed="rId3"/>
          <a:srcRect b="17066"/>
          <a:stretch/>
        </p:blipFill>
        <p:spPr>
          <a:xfrm>
            <a:off x="3355840" y="3934751"/>
            <a:ext cx="2303644" cy="1611881"/>
          </a:xfrm>
          <a:prstGeom prst="rect">
            <a:avLst/>
          </a:prstGeom>
          <a:ln w="25400">
            <a:noFill/>
            <a:prstDash val="sysDash"/>
          </a:ln>
        </p:spPr>
      </p:pic>
      <p:sp>
        <p:nvSpPr>
          <p:cNvPr id="3" name="Rechteck 2"/>
          <p:cNvSpPr/>
          <p:nvPr/>
        </p:nvSpPr>
        <p:spPr>
          <a:xfrm>
            <a:off x="4522609" y="5512479"/>
            <a:ext cx="1199440" cy="250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 name="Titel 1">
            <a:extLst>
              <a:ext uri="{FF2B5EF4-FFF2-40B4-BE49-F238E27FC236}">
                <a16:creationId xmlns:a16="http://schemas.microsoft.com/office/drawing/2014/main" id="{488C2D78-A4AA-C086-FC19-C932013D55CB}"/>
              </a:ext>
            </a:extLst>
          </p:cNvPr>
          <p:cNvSpPr>
            <a:spLocks noGrp="1"/>
          </p:cNvSpPr>
          <p:nvPr>
            <p:ph type="title"/>
          </p:nvPr>
        </p:nvSpPr>
        <p:spPr/>
        <p:txBody>
          <a:bodyPr/>
          <a:lstStyle/>
          <a:p>
            <a:r>
              <a:rPr lang="de-DE" dirty="0" err="1"/>
              <a:t>Cryogenic</a:t>
            </a:r>
            <a:r>
              <a:rPr lang="de-DE" dirty="0"/>
              <a:t> </a:t>
            </a:r>
            <a:r>
              <a:rPr lang="de-DE" dirty="0" err="1"/>
              <a:t>co</a:t>
            </a:r>
            <a:r>
              <a:rPr lang="de-DE" dirty="0"/>
              <a:t>-integration</a:t>
            </a:r>
            <a:endParaRPr lang="en-US" dirty="0"/>
          </a:p>
        </p:txBody>
      </p:sp>
      <p:sp>
        <p:nvSpPr>
          <p:cNvPr id="4" name="Foliennummernplatzhalter 3">
            <a:extLst>
              <a:ext uri="{FF2B5EF4-FFF2-40B4-BE49-F238E27FC236}">
                <a16:creationId xmlns:a16="http://schemas.microsoft.com/office/drawing/2014/main" id="{A2FD90FC-EB44-DD22-CD22-3E567D7D46E7}"/>
              </a:ext>
            </a:extLst>
          </p:cNvPr>
          <p:cNvSpPr>
            <a:spLocks noGrp="1"/>
          </p:cNvSpPr>
          <p:nvPr>
            <p:ph type="sldNum" sz="quarter" idx="14"/>
          </p:nvPr>
        </p:nvSpPr>
        <p:spPr/>
        <p:txBody>
          <a:bodyPr/>
          <a:lstStyle/>
          <a:p>
            <a:fld id="{A52F4D17-1AD6-42D9-B93A-EB002C62F438}" type="slidenum">
              <a:rPr lang="de-DE" smtClean="0"/>
              <a:pPr/>
              <a:t>23</a:t>
            </a:fld>
            <a:endParaRPr lang="de-DE" dirty="0"/>
          </a:p>
        </p:txBody>
      </p:sp>
      <p:sp>
        <p:nvSpPr>
          <p:cNvPr id="5" name="Textplatzhalter 4">
            <a:extLst>
              <a:ext uri="{FF2B5EF4-FFF2-40B4-BE49-F238E27FC236}">
                <a16:creationId xmlns:a16="http://schemas.microsoft.com/office/drawing/2014/main" id="{C3C72495-FE82-FBBF-AC4F-16A09040C850}"/>
              </a:ext>
            </a:extLst>
          </p:cNvPr>
          <p:cNvSpPr>
            <a:spLocks noGrp="1"/>
          </p:cNvSpPr>
          <p:nvPr>
            <p:ph type="body" sz="quarter" idx="15"/>
          </p:nvPr>
        </p:nvSpPr>
        <p:spPr/>
        <p:txBody>
          <a:bodyPr/>
          <a:lstStyle/>
          <a:p>
            <a:r>
              <a:rPr lang="en-US" dirty="0"/>
              <a:t>Ultra-low Leakage Currents</a:t>
            </a:r>
          </a:p>
        </p:txBody>
      </p:sp>
      <p:pic>
        <p:nvPicPr>
          <p:cNvPr id="64" name="Grafik 63" descr="Ein Bild, das Menschliches Gesicht, Lächeln, Person, Porträt enthält.&#10;&#10;KI-generierte Inhalte können fehlerhaft sein.">
            <a:extLst>
              <a:ext uri="{FF2B5EF4-FFF2-40B4-BE49-F238E27FC236}">
                <a16:creationId xmlns:a16="http://schemas.microsoft.com/office/drawing/2014/main" id="{297EA1BD-0699-46DF-666F-A0B919E83C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8039" y="331764"/>
            <a:ext cx="828000" cy="828000"/>
          </a:xfrm>
          <a:prstGeom prst="ellipse">
            <a:avLst/>
          </a:prstGeom>
        </p:spPr>
      </p:pic>
      <p:pic>
        <p:nvPicPr>
          <p:cNvPr id="43" name="Grafik 42">
            <a:extLst>
              <a:ext uri="{FF2B5EF4-FFF2-40B4-BE49-F238E27FC236}">
                <a16:creationId xmlns:a16="http://schemas.microsoft.com/office/drawing/2014/main" id="{F0922749-CA83-AA9E-504A-BE87675B69EF}"/>
              </a:ext>
            </a:extLst>
          </p:cNvPr>
          <p:cNvPicPr>
            <a:picLocks noChangeAspect="1"/>
          </p:cNvPicPr>
          <p:nvPr/>
        </p:nvPicPr>
        <p:blipFill>
          <a:blip r:embed="rId5"/>
          <a:stretch>
            <a:fillRect/>
          </a:stretch>
        </p:blipFill>
        <p:spPr>
          <a:xfrm>
            <a:off x="6172401" y="3501008"/>
            <a:ext cx="5729713" cy="2249638"/>
          </a:xfrm>
          <a:prstGeom prst="rect">
            <a:avLst/>
          </a:prstGeom>
        </p:spPr>
      </p:pic>
      <p:pic>
        <p:nvPicPr>
          <p:cNvPr id="45" name="Grafik 44">
            <a:extLst>
              <a:ext uri="{FF2B5EF4-FFF2-40B4-BE49-F238E27FC236}">
                <a16:creationId xmlns:a16="http://schemas.microsoft.com/office/drawing/2014/main" id="{A5191118-D84E-309C-063E-FC906AB973D7}"/>
              </a:ext>
            </a:extLst>
          </p:cNvPr>
          <p:cNvPicPr>
            <a:picLocks noChangeAspect="1"/>
          </p:cNvPicPr>
          <p:nvPr/>
        </p:nvPicPr>
        <p:blipFill>
          <a:blip r:embed="rId6"/>
          <a:stretch>
            <a:fillRect/>
          </a:stretch>
        </p:blipFill>
        <p:spPr>
          <a:xfrm>
            <a:off x="6319452" y="1340768"/>
            <a:ext cx="5456502" cy="2261950"/>
          </a:xfrm>
          <a:prstGeom prst="rect">
            <a:avLst/>
          </a:prstGeom>
        </p:spPr>
      </p:pic>
      <p:sp>
        <p:nvSpPr>
          <p:cNvPr id="51" name="Inhaltsplatzhalter 2">
            <a:extLst>
              <a:ext uri="{FF2B5EF4-FFF2-40B4-BE49-F238E27FC236}">
                <a16:creationId xmlns:a16="http://schemas.microsoft.com/office/drawing/2014/main" id="{2D703B05-DAAE-BDF0-2AE1-8393896F4441}"/>
              </a:ext>
            </a:extLst>
          </p:cNvPr>
          <p:cNvSpPr>
            <a:spLocks noGrp="1"/>
          </p:cNvSpPr>
          <p:nvPr>
            <p:ph idx="1"/>
          </p:nvPr>
        </p:nvSpPr>
        <p:spPr>
          <a:xfrm>
            <a:off x="371474" y="1628776"/>
            <a:ext cx="5792656" cy="2380864"/>
          </a:xfrm>
        </p:spPr>
        <p:txBody>
          <a:bodyPr/>
          <a:lstStyle/>
          <a:p>
            <a:pPr>
              <a:lnSpc>
                <a:spcPct val="100000"/>
              </a:lnSpc>
            </a:pPr>
            <a:r>
              <a:rPr lang="en-US" sz="1800" dirty="0"/>
              <a:t>Bias DAC cycling through 7 metal electrodes</a:t>
            </a:r>
          </a:p>
          <a:p>
            <a:pPr marL="536575" lvl="2" indent="-269875">
              <a:lnSpc>
                <a:spcPct val="100000"/>
              </a:lnSpc>
            </a:pPr>
            <a:r>
              <a:rPr lang="en-US" sz="1800" dirty="0"/>
              <a:t>SET used as measurement amplifier</a:t>
            </a:r>
          </a:p>
          <a:p>
            <a:pPr marL="536575" lvl="2" indent="-269875">
              <a:lnSpc>
                <a:spcPct val="100000"/>
              </a:lnSpc>
            </a:pPr>
            <a:r>
              <a:rPr lang="en-US" sz="1800" dirty="0"/>
              <a:t>Visible cross-talk depending on location</a:t>
            </a:r>
            <a:endParaRPr lang="en-US" sz="800" dirty="0"/>
          </a:p>
          <a:p>
            <a:pPr>
              <a:lnSpc>
                <a:spcPct val="100000"/>
              </a:lnSpc>
            </a:pPr>
            <a:r>
              <a:rPr lang="en-US" sz="1800" dirty="0"/>
              <a:t>Leakage rates on metal electrodes meas.</a:t>
            </a:r>
          </a:p>
          <a:p>
            <a:pPr marL="536575" lvl="2" indent="-269875">
              <a:lnSpc>
                <a:spcPct val="100000"/>
              </a:lnSpc>
            </a:pPr>
            <a:r>
              <a:rPr lang="en-US" sz="1800" dirty="0"/>
              <a:t>2 pF on-chip cap.; ca. 300 </a:t>
            </a:r>
            <a:r>
              <a:rPr lang="en-US" sz="1800" dirty="0" err="1"/>
              <a:t>fF</a:t>
            </a:r>
            <a:r>
              <a:rPr lang="en-US" sz="1800" dirty="0"/>
              <a:t> off-chip cap.</a:t>
            </a:r>
          </a:p>
          <a:p>
            <a:pPr marL="536575" lvl="2" indent="-269875">
              <a:lnSpc>
                <a:spcPct val="100000"/>
              </a:lnSpc>
            </a:pPr>
            <a:r>
              <a:rPr lang="en-US" sz="1800" dirty="0"/>
              <a:t>Ultra-low voltage drift of &lt;1 µV/s </a:t>
            </a:r>
          </a:p>
        </p:txBody>
      </p:sp>
      <p:pic>
        <p:nvPicPr>
          <p:cNvPr id="58" name="Grafik 57">
            <a:extLst>
              <a:ext uri="{FF2B5EF4-FFF2-40B4-BE49-F238E27FC236}">
                <a16:creationId xmlns:a16="http://schemas.microsoft.com/office/drawing/2014/main" id="{343B0676-ED6C-7384-2DC0-C00AB96D32F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282262" y="3955921"/>
            <a:ext cx="984365" cy="1583542"/>
          </a:xfrm>
          <a:prstGeom prst="rect">
            <a:avLst/>
          </a:prstGeom>
          <a:ln w="38100">
            <a:noFill/>
          </a:ln>
        </p:spPr>
      </p:pic>
      <p:sp>
        <p:nvSpPr>
          <p:cNvPr id="59" name="Rechteck 58">
            <a:extLst>
              <a:ext uri="{FF2B5EF4-FFF2-40B4-BE49-F238E27FC236}">
                <a16:creationId xmlns:a16="http://schemas.microsoft.com/office/drawing/2014/main" id="{2CAF6CDC-4945-090F-87BB-592CA1E7F1D1}"/>
              </a:ext>
            </a:extLst>
          </p:cNvPr>
          <p:cNvSpPr/>
          <p:nvPr/>
        </p:nvSpPr>
        <p:spPr>
          <a:xfrm>
            <a:off x="557162" y="3922683"/>
            <a:ext cx="1661383" cy="1616779"/>
          </a:xfrm>
          <a:prstGeom prst="rect">
            <a:avLst/>
          </a:prstGeom>
          <a:noFill/>
          <a:ln w="28575">
            <a:solidFill>
              <a:srgbClr val="EC5E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0" name="Rechteck 59">
            <a:extLst>
              <a:ext uri="{FF2B5EF4-FFF2-40B4-BE49-F238E27FC236}">
                <a16:creationId xmlns:a16="http://schemas.microsoft.com/office/drawing/2014/main" id="{6D9ED63D-FA74-AFDF-7FF4-B733C47B5BAC}"/>
              </a:ext>
            </a:extLst>
          </p:cNvPr>
          <p:cNvSpPr/>
          <p:nvPr/>
        </p:nvSpPr>
        <p:spPr>
          <a:xfrm>
            <a:off x="2619888" y="5037624"/>
            <a:ext cx="368411" cy="360040"/>
          </a:xfrm>
          <a:prstGeom prst="rect">
            <a:avLst/>
          </a:prstGeom>
          <a:noFill/>
          <a:ln w="28575">
            <a:solidFill>
              <a:srgbClr val="EC5E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1" name="Rechteck 60">
            <a:extLst>
              <a:ext uri="{FF2B5EF4-FFF2-40B4-BE49-F238E27FC236}">
                <a16:creationId xmlns:a16="http://schemas.microsoft.com/office/drawing/2014/main" id="{7D62CEBB-06E1-1218-FB0B-A6D768970A55}"/>
              </a:ext>
            </a:extLst>
          </p:cNvPr>
          <p:cNvSpPr/>
          <p:nvPr/>
        </p:nvSpPr>
        <p:spPr>
          <a:xfrm>
            <a:off x="2619888" y="4131103"/>
            <a:ext cx="368411" cy="360040"/>
          </a:xfrm>
          <a:prstGeom prst="rect">
            <a:avLst/>
          </a:prstGeom>
          <a:noFill/>
          <a:ln w="28575">
            <a:solidFill>
              <a:srgbClr val="CECEC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6" name="Rechteck 65">
            <a:extLst>
              <a:ext uri="{FF2B5EF4-FFF2-40B4-BE49-F238E27FC236}">
                <a16:creationId xmlns:a16="http://schemas.microsoft.com/office/drawing/2014/main" id="{7B1C4401-4BF7-8464-B0BD-5D32573E3B0B}"/>
              </a:ext>
            </a:extLst>
          </p:cNvPr>
          <p:cNvSpPr/>
          <p:nvPr/>
        </p:nvSpPr>
        <p:spPr>
          <a:xfrm>
            <a:off x="3454383" y="5493651"/>
            <a:ext cx="157671" cy="10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cxnSp>
        <p:nvCxnSpPr>
          <p:cNvPr id="67" name="Gerader Verbinder 66">
            <a:extLst>
              <a:ext uri="{FF2B5EF4-FFF2-40B4-BE49-F238E27FC236}">
                <a16:creationId xmlns:a16="http://schemas.microsoft.com/office/drawing/2014/main" id="{B6732C5D-22F0-1F01-0358-17E97BD76A0F}"/>
              </a:ext>
            </a:extLst>
          </p:cNvPr>
          <p:cNvCxnSpPr/>
          <p:nvPr/>
        </p:nvCxnSpPr>
        <p:spPr>
          <a:xfrm>
            <a:off x="2203152" y="3922182"/>
            <a:ext cx="408465" cy="1103756"/>
          </a:xfrm>
          <a:prstGeom prst="line">
            <a:avLst/>
          </a:prstGeom>
          <a:ln w="25400">
            <a:solidFill>
              <a:srgbClr val="EC5E71"/>
            </a:solidFill>
            <a:prstDash val="sysDash"/>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D36DDFB3-62C7-982E-8774-8550EDE14532}"/>
              </a:ext>
            </a:extLst>
          </p:cNvPr>
          <p:cNvCxnSpPr/>
          <p:nvPr/>
        </p:nvCxnSpPr>
        <p:spPr>
          <a:xfrm flipV="1">
            <a:off x="2218545" y="5397664"/>
            <a:ext cx="401115" cy="114816"/>
          </a:xfrm>
          <a:prstGeom prst="line">
            <a:avLst/>
          </a:prstGeom>
          <a:ln w="25400">
            <a:solidFill>
              <a:srgbClr val="EC5E71"/>
            </a:solidFill>
            <a:prstDash val="sysDash"/>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A1F656EF-D062-DF94-9276-2E2D54A28985}"/>
              </a:ext>
            </a:extLst>
          </p:cNvPr>
          <p:cNvCxnSpPr>
            <a:cxnSpLocks/>
          </p:cNvCxnSpPr>
          <p:nvPr/>
        </p:nvCxnSpPr>
        <p:spPr>
          <a:xfrm flipV="1">
            <a:off x="2988299" y="3942123"/>
            <a:ext cx="362482" cy="185731"/>
          </a:xfrm>
          <a:prstGeom prst="line">
            <a:avLst/>
          </a:prstGeom>
          <a:ln w="25400">
            <a:solidFill>
              <a:srgbClr val="CECECE"/>
            </a:solidFill>
            <a:prstDash val="sysDash"/>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47052FCB-CD60-0478-250A-606EB68D5952}"/>
              </a:ext>
            </a:extLst>
          </p:cNvPr>
          <p:cNvCxnSpPr>
            <a:cxnSpLocks/>
          </p:cNvCxnSpPr>
          <p:nvPr/>
        </p:nvCxnSpPr>
        <p:spPr>
          <a:xfrm>
            <a:off x="2979558" y="4489736"/>
            <a:ext cx="364309" cy="1045677"/>
          </a:xfrm>
          <a:prstGeom prst="line">
            <a:avLst/>
          </a:prstGeom>
          <a:ln w="25400">
            <a:solidFill>
              <a:srgbClr val="CECECE"/>
            </a:solidFill>
            <a:prstDash val="sysDash"/>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752BD93D-B209-8C1E-4ECE-47BE1286DD77}"/>
              </a:ext>
            </a:extLst>
          </p:cNvPr>
          <p:cNvSpPr/>
          <p:nvPr/>
        </p:nvSpPr>
        <p:spPr>
          <a:xfrm>
            <a:off x="3356709" y="3942122"/>
            <a:ext cx="2295429" cy="1570357"/>
          </a:xfrm>
          <a:prstGeom prst="rect">
            <a:avLst/>
          </a:prstGeom>
          <a:ln w="25400">
            <a:solidFill>
              <a:srgbClr val="CECECE"/>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5000"/>
              </a:lnSpc>
            </a:pPr>
            <a:endParaRPr lang="en-US" sz="2400" dirty="0" err="1"/>
          </a:p>
        </p:txBody>
      </p:sp>
      <p:sp>
        <p:nvSpPr>
          <p:cNvPr id="28" name="Rechteck 27">
            <a:extLst>
              <a:ext uri="{FF2B5EF4-FFF2-40B4-BE49-F238E27FC236}">
                <a16:creationId xmlns:a16="http://schemas.microsoft.com/office/drawing/2014/main" id="{F0EABA7F-ACC0-7A2A-5BAF-23B527983330}"/>
              </a:ext>
            </a:extLst>
          </p:cNvPr>
          <p:cNvSpPr/>
          <p:nvPr/>
        </p:nvSpPr>
        <p:spPr>
          <a:xfrm>
            <a:off x="6189399" y="1340768"/>
            <a:ext cx="5641041" cy="4428207"/>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9" name="Rechteck 28">
            <a:extLst>
              <a:ext uri="{FF2B5EF4-FFF2-40B4-BE49-F238E27FC236}">
                <a16:creationId xmlns:a16="http://schemas.microsoft.com/office/drawing/2014/main" id="{F0EABA7F-ACC0-7A2A-5BAF-23B527983330}"/>
              </a:ext>
            </a:extLst>
          </p:cNvPr>
          <p:cNvSpPr/>
          <p:nvPr/>
        </p:nvSpPr>
        <p:spPr>
          <a:xfrm>
            <a:off x="371475" y="3789040"/>
            <a:ext cx="5446815" cy="1979935"/>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7" name="Textfeld 6"/>
          <p:cNvSpPr txBox="1"/>
          <p:nvPr/>
        </p:nvSpPr>
        <p:spPr>
          <a:xfrm>
            <a:off x="4873012" y="3992742"/>
            <a:ext cx="720000" cy="144000"/>
          </a:xfrm>
          <a:prstGeom prst="rect">
            <a:avLst/>
          </a:prstGeom>
          <a:solidFill>
            <a:srgbClr val="EC5E71"/>
          </a:solidFill>
        </p:spPr>
        <p:txBody>
          <a:bodyPr wrap="none" lIns="0" tIns="0" rIns="0" bIns="0" rtlCol="0" anchor="ctr">
            <a:noAutofit/>
          </a:bodyPr>
          <a:lstStyle/>
          <a:p>
            <a:pPr algn="ctr">
              <a:lnSpc>
                <a:spcPct val="95000"/>
              </a:lnSpc>
            </a:pPr>
            <a:r>
              <a:rPr lang="de-DE" sz="700" b="1" dirty="0" err="1">
                <a:solidFill>
                  <a:schemeClr val="bg1"/>
                </a:solidFill>
              </a:rPr>
              <a:t>Cryo</a:t>
            </a:r>
            <a:r>
              <a:rPr lang="de-DE" sz="700" b="1" dirty="0">
                <a:solidFill>
                  <a:schemeClr val="bg1"/>
                </a:solidFill>
              </a:rPr>
              <a:t> Bias-DAC</a:t>
            </a:r>
          </a:p>
        </p:txBody>
      </p:sp>
      <p:sp>
        <p:nvSpPr>
          <p:cNvPr id="33" name="Textfeld 32"/>
          <p:cNvSpPr txBox="1"/>
          <p:nvPr/>
        </p:nvSpPr>
        <p:spPr>
          <a:xfrm>
            <a:off x="4873012" y="4151077"/>
            <a:ext cx="720000" cy="144000"/>
          </a:xfrm>
          <a:prstGeom prst="rect">
            <a:avLst/>
          </a:prstGeom>
          <a:solidFill>
            <a:srgbClr val="023D6B"/>
          </a:solidFill>
        </p:spPr>
        <p:txBody>
          <a:bodyPr wrap="none" lIns="0" tIns="0" rIns="0" bIns="0" rtlCol="0" anchor="ctr">
            <a:noAutofit/>
          </a:bodyPr>
          <a:lstStyle/>
          <a:p>
            <a:pPr algn="ctr">
              <a:lnSpc>
                <a:spcPct val="95000"/>
              </a:lnSpc>
            </a:pPr>
            <a:r>
              <a:rPr lang="de-DE" sz="700" b="1" dirty="0">
                <a:solidFill>
                  <a:schemeClr val="bg1"/>
                </a:solidFill>
              </a:rPr>
              <a:t>RT DAC</a:t>
            </a:r>
          </a:p>
        </p:txBody>
      </p:sp>
      <p:sp>
        <p:nvSpPr>
          <p:cNvPr id="37" name="Date Placeholder 5"/>
          <p:cNvSpPr>
            <a:spLocks noGrp="1"/>
          </p:cNvSpPr>
          <p:nvPr>
            <p:ph type="dt" sz="half" idx="2"/>
          </p:nvPr>
        </p:nvSpPr>
        <p:spPr>
          <a:xfrm>
            <a:off x="3776105" y="6381328"/>
            <a:ext cx="1600508" cy="221109"/>
          </a:xfrm>
        </p:spPr>
        <p:txBody>
          <a:bodyPr/>
          <a:lstStyle/>
          <a:p>
            <a:fld id="{2D3B5CCC-8D87-4603-83E1-011381D4FADE}" type="datetime1">
              <a:rPr lang="de-DE" smtClean="0"/>
              <a:t>21.05.2026</a:t>
            </a:fld>
            <a:endParaRPr lang="de-DE" dirty="0"/>
          </a:p>
        </p:txBody>
      </p:sp>
      <p:sp>
        <p:nvSpPr>
          <p:cNvPr id="41" name="Rechteck 40"/>
          <p:cNvSpPr/>
          <p:nvPr/>
        </p:nvSpPr>
        <p:spPr>
          <a:xfrm>
            <a:off x="371475" y="6026024"/>
            <a:ext cx="7767549" cy="123111"/>
          </a:xfrm>
          <a:prstGeom prst="rect">
            <a:avLst/>
          </a:prstGeom>
        </p:spPr>
        <p:txBody>
          <a:bodyPr wrap="square" lIns="0" tIns="0" rIns="0" bIns="0">
            <a:spAutoFit/>
          </a:bodyPr>
          <a:lstStyle/>
          <a:p>
            <a:pPr defTabSz="179388"/>
            <a:r>
              <a:rPr lang="de-DE" sz="800" dirty="0">
                <a:solidFill>
                  <a:schemeClr val="tx1">
                    <a:lumMod val="50000"/>
                    <a:lumOff val="50000"/>
                  </a:schemeClr>
                </a:solidFill>
              </a:rPr>
              <a:t>[6]	L. Schreckenberg et al., "</a:t>
            </a:r>
            <a:r>
              <a:rPr lang="de-DE" sz="800" dirty="0" err="1">
                <a:solidFill>
                  <a:schemeClr val="tx1">
                    <a:lumMod val="50000"/>
                    <a:lumOff val="50000"/>
                  </a:schemeClr>
                </a:solidFill>
              </a:rPr>
              <a:t>SiGe</a:t>
            </a:r>
            <a:r>
              <a:rPr lang="de-DE" sz="800" dirty="0">
                <a:solidFill>
                  <a:schemeClr val="tx1">
                    <a:lumMod val="50000"/>
                    <a:lumOff val="50000"/>
                  </a:schemeClr>
                </a:solidFill>
              </a:rPr>
              <a:t> </a:t>
            </a:r>
            <a:r>
              <a:rPr lang="de-DE" sz="800" dirty="0" err="1">
                <a:solidFill>
                  <a:schemeClr val="tx1">
                    <a:lumMod val="50000"/>
                    <a:lumOff val="50000"/>
                  </a:schemeClr>
                </a:solidFill>
              </a:rPr>
              <a:t>Qubit</a:t>
            </a:r>
            <a:r>
              <a:rPr lang="de-DE" sz="800" dirty="0">
                <a:solidFill>
                  <a:schemeClr val="tx1">
                    <a:lumMod val="50000"/>
                    <a:lumOff val="50000"/>
                  </a:schemeClr>
                </a:solidFill>
              </a:rPr>
              <a:t> </a:t>
            </a:r>
            <a:r>
              <a:rPr lang="de-DE" sz="800" dirty="0" err="1">
                <a:solidFill>
                  <a:schemeClr val="tx1">
                    <a:lumMod val="50000"/>
                    <a:lumOff val="50000"/>
                  </a:schemeClr>
                </a:solidFill>
              </a:rPr>
              <a:t>Biasing</a:t>
            </a:r>
            <a:r>
              <a:rPr lang="de-DE" sz="800" dirty="0">
                <a:solidFill>
                  <a:schemeClr val="tx1">
                    <a:lumMod val="50000"/>
                    <a:lumOff val="50000"/>
                  </a:schemeClr>
                </a:solidFill>
              </a:rPr>
              <a:t> </a:t>
            </a:r>
            <a:r>
              <a:rPr lang="de-DE" sz="800" dirty="0" err="1">
                <a:solidFill>
                  <a:schemeClr val="tx1">
                    <a:lumMod val="50000"/>
                    <a:lumOff val="50000"/>
                  </a:schemeClr>
                </a:solidFill>
              </a:rPr>
              <a:t>with</a:t>
            </a:r>
            <a:r>
              <a:rPr lang="de-DE" sz="800" dirty="0">
                <a:solidFill>
                  <a:schemeClr val="tx1">
                    <a:lumMod val="50000"/>
                    <a:lumOff val="50000"/>
                  </a:schemeClr>
                </a:solidFill>
              </a:rPr>
              <a:t> a </a:t>
            </a:r>
            <a:r>
              <a:rPr lang="de-DE" sz="800" dirty="0" err="1">
                <a:solidFill>
                  <a:schemeClr val="tx1">
                    <a:lumMod val="50000"/>
                    <a:lumOff val="50000"/>
                  </a:schemeClr>
                </a:solidFill>
              </a:rPr>
              <a:t>Cryogenic</a:t>
            </a:r>
            <a:r>
              <a:rPr lang="de-DE" sz="800" dirty="0">
                <a:solidFill>
                  <a:schemeClr val="tx1">
                    <a:lumMod val="50000"/>
                    <a:lumOff val="50000"/>
                  </a:schemeClr>
                </a:solidFill>
              </a:rPr>
              <a:t> CMOS DAC at </a:t>
            </a:r>
            <a:r>
              <a:rPr lang="de-DE" sz="800" dirty="0" err="1">
                <a:solidFill>
                  <a:schemeClr val="tx1">
                    <a:lumMod val="50000"/>
                    <a:lumOff val="50000"/>
                  </a:schemeClr>
                </a:solidFill>
              </a:rPr>
              <a:t>mK</a:t>
            </a:r>
            <a:r>
              <a:rPr lang="de-DE" sz="800" dirty="0">
                <a:solidFill>
                  <a:schemeClr val="tx1">
                    <a:lumMod val="50000"/>
                    <a:lumOff val="50000"/>
                  </a:schemeClr>
                </a:solidFill>
              </a:rPr>
              <a:t> </a:t>
            </a:r>
            <a:r>
              <a:rPr lang="de-DE" sz="800" dirty="0" err="1">
                <a:solidFill>
                  <a:schemeClr val="tx1">
                    <a:lumMod val="50000"/>
                    <a:lumOff val="50000"/>
                  </a:schemeClr>
                </a:solidFill>
              </a:rPr>
              <a:t>Temperature</a:t>
            </a:r>
            <a:r>
              <a:rPr lang="de-DE" sz="800" dirty="0">
                <a:solidFill>
                  <a:schemeClr val="tx1">
                    <a:lumMod val="50000"/>
                    <a:lumOff val="50000"/>
                  </a:schemeClr>
                </a:solidFill>
              </a:rPr>
              <a:t>," ESSCIRC 2023</a:t>
            </a:r>
          </a:p>
        </p:txBody>
      </p:sp>
    </p:spTree>
    <p:extLst>
      <p:ext uri="{BB962C8B-B14F-4D97-AF65-F5344CB8AC3E}">
        <p14:creationId xmlns:p14="http://schemas.microsoft.com/office/powerpoint/2010/main" val="27510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B513-97FD-77C5-468F-5490DD40BBD5}"/>
            </a:ext>
          </a:extLst>
        </p:cNvPr>
        <p:cNvGrpSpPr/>
        <p:nvPr/>
      </p:nvGrpSpPr>
      <p:grpSpPr>
        <a:xfrm>
          <a:off x="0" y="0"/>
          <a:ext cx="0" cy="0"/>
          <a:chOff x="0" y="0"/>
          <a:chExt cx="0" cy="0"/>
        </a:xfrm>
      </p:grpSpPr>
      <p:pic>
        <p:nvPicPr>
          <p:cNvPr id="10" name="Grafik 9" descr="Ein Bild, das Menschliches Gesicht, Person, Lächeln, Vorderkopf enthält.&#10;&#10;KI-generierte Inhalte können fehlerhaft sein.">
            <a:extLst>
              <a:ext uri="{FF2B5EF4-FFF2-40B4-BE49-F238E27FC236}">
                <a16:creationId xmlns:a16="http://schemas.microsoft.com/office/drawing/2014/main" id="{BB0EA186-A56A-8F7C-E54E-EB723E7EA8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86330" y="333375"/>
            <a:ext cx="828000" cy="828000"/>
          </a:xfrm>
          <a:prstGeom prst="ellipse">
            <a:avLst/>
          </a:prstGeom>
        </p:spPr>
      </p:pic>
      <p:pic>
        <p:nvPicPr>
          <p:cNvPr id="14" name="Grafik 13" descr="Ein Bild, das Menschliches Gesicht, Lächeln, Person, Porträt enthält.&#10;&#10;KI-generierte Inhalte können fehlerhaft sein.">
            <a:extLst>
              <a:ext uri="{FF2B5EF4-FFF2-40B4-BE49-F238E27FC236}">
                <a16:creationId xmlns:a16="http://schemas.microsoft.com/office/drawing/2014/main" id="{828DF447-42F3-6D91-7BE5-1BAABDD8F8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58039" y="331764"/>
            <a:ext cx="828000" cy="828000"/>
          </a:xfrm>
          <a:prstGeom prst="ellipse">
            <a:avLst/>
          </a:prstGeom>
        </p:spPr>
      </p:pic>
      <p:pic>
        <p:nvPicPr>
          <p:cNvPr id="57" name="Grafik 56">
            <a:extLst>
              <a:ext uri="{FF2B5EF4-FFF2-40B4-BE49-F238E27FC236}">
                <a16:creationId xmlns:a16="http://schemas.microsoft.com/office/drawing/2014/main" id="{D2F3D33D-91F5-AC12-AEA8-8EE0FA79300D}"/>
              </a:ext>
            </a:extLst>
          </p:cNvPr>
          <p:cNvPicPr>
            <a:picLocks noChangeAspect="1"/>
          </p:cNvPicPr>
          <p:nvPr/>
        </p:nvPicPr>
        <p:blipFill rotWithShape="1">
          <a:blip r:embed="rId5"/>
          <a:srcRect t="26623" r="62520" b="8347"/>
          <a:stretch/>
        </p:blipFill>
        <p:spPr>
          <a:xfrm>
            <a:off x="3977828" y="1852795"/>
            <a:ext cx="2059604" cy="1864238"/>
          </a:xfrm>
          <a:prstGeom prst="rect">
            <a:avLst/>
          </a:prstGeom>
        </p:spPr>
      </p:pic>
      <p:sp>
        <p:nvSpPr>
          <p:cNvPr id="4" name="Titel 3">
            <a:extLst>
              <a:ext uri="{FF2B5EF4-FFF2-40B4-BE49-F238E27FC236}">
                <a16:creationId xmlns:a16="http://schemas.microsoft.com/office/drawing/2014/main" id="{84E5682C-F029-581B-19A9-64ED75B862BF}"/>
              </a:ext>
            </a:extLst>
          </p:cNvPr>
          <p:cNvSpPr>
            <a:spLocks noGrp="1"/>
          </p:cNvSpPr>
          <p:nvPr>
            <p:ph type="title"/>
          </p:nvPr>
        </p:nvSpPr>
        <p:spPr/>
        <p:txBody>
          <a:bodyPr/>
          <a:lstStyle/>
          <a:p>
            <a:r>
              <a:rPr lang="de-DE" dirty="0" err="1"/>
              <a:t>Cryogenic</a:t>
            </a:r>
            <a:r>
              <a:rPr lang="de-DE" dirty="0"/>
              <a:t> </a:t>
            </a:r>
            <a:r>
              <a:rPr lang="de-DE" dirty="0" err="1"/>
              <a:t>co</a:t>
            </a:r>
            <a:r>
              <a:rPr lang="de-DE" dirty="0"/>
              <a:t>-integration</a:t>
            </a:r>
            <a:endParaRPr lang="en-US" dirty="0"/>
          </a:p>
        </p:txBody>
      </p:sp>
      <p:sp>
        <p:nvSpPr>
          <p:cNvPr id="44" name="Foliennummernplatzhalter 3">
            <a:extLst>
              <a:ext uri="{FF2B5EF4-FFF2-40B4-BE49-F238E27FC236}">
                <a16:creationId xmlns:a16="http://schemas.microsoft.com/office/drawing/2014/main" id="{9B1AFC5B-B385-09D7-D9AC-00145BE6E897}"/>
              </a:ext>
            </a:extLst>
          </p:cNvPr>
          <p:cNvSpPr>
            <a:spLocks noGrp="1"/>
          </p:cNvSpPr>
          <p:nvPr>
            <p:ph type="sldNum" sz="quarter" idx="11"/>
          </p:nvPr>
        </p:nvSpPr>
        <p:spPr/>
        <p:txBody>
          <a:bodyPr/>
          <a:lstStyle/>
          <a:p>
            <a:fld id="{A52F4D17-1AD6-42D9-B93A-EB002C62F438}" type="slidenum">
              <a:rPr lang="de-DE" smtClean="0"/>
              <a:pPr/>
              <a:t>24</a:t>
            </a:fld>
            <a:endParaRPr lang="de-DE" dirty="0"/>
          </a:p>
        </p:txBody>
      </p:sp>
      <p:sp>
        <p:nvSpPr>
          <p:cNvPr id="110" name="Textplatzhalter 4">
            <a:extLst>
              <a:ext uri="{FF2B5EF4-FFF2-40B4-BE49-F238E27FC236}">
                <a16:creationId xmlns:a16="http://schemas.microsoft.com/office/drawing/2014/main" id="{9028F766-EE28-67FE-4CB4-2E3049EF8EC2}"/>
              </a:ext>
            </a:extLst>
          </p:cNvPr>
          <p:cNvSpPr>
            <a:spLocks noGrp="1"/>
          </p:cNvSpPr>
          <p:nvPr>
            <p:ph type="body" sz="quarter" idx="15"/>
          </p:nvPr>
        </p:nvSpPr>
        <p:spPr/>
        <p:txBody>
          <a:bodyPr/>
          <a:lstStyle/>
          <a:p>
            <a:r>
              <a:rPr lang="de-DE" dirty="0" err="1"/>
              <a:t>Qubit</a:t>
            </a:r>
            <a:r>
              <a:rPr lang="de-DE" dirty="0"/>
              <a:t> DC </a:t>
            </a:r>
            <a:r>
              <a:rPr lang="de-DE" dirty="0" err="1"/>
              <a:t>Biasing</a:t>
            </a:r>
            <a:endParaRPr lang="de-DE" dirty="0"/>
          </a:p>
        </p:txBody>
      </p:sp>
      <p:sp>
        <p:nvSpPr>
          <p:cNvPr id="26" name="Rechteck 25">
            <a:extLst>
              <a:ext uri="{FF2B5EF4-FFF2-40B4-BE49-F238E27FC236}">
                <a16:creationId xmlns:a16="http://schemas.microsoft.com/office/drawing/2014/main" id="{1F3E903F-5800-D8F4-CE0B-62BF688667F9}"/>
              </a:ext>
            </a:extLst>
          </p:cNvPr>
          <p:cNvSpPr/>
          <p:nvPr/>
        </p:nvSpPr>
        <p:spPr>
          <a:xfrm>
            <a:off x="369610" y="1618695"/>
            <a:ext cx="9130066" cy="4160014"/>
          </a:xfrm>
          <a:custGeom>
            <a:avLst/>
            <a:gdLst>
              <a:gd name="connsiteX0" fmla="*/ 0 w 9326790"/>
              <a:gd name="connsiteY0" fmla="*/ 0 h 2016249"/>
              <a:gd name="connsiteX1" fmla="*/ 9326790 w 9326790"/>
              <a:gd name="connsiteY1" fmla="*/ 0 h 2016249"/>
              <a:gd name="connsiteX2" fmla="*/ 9326790 w 9326790"/>
              <a:gd name="connsiteY2" fmla="*/ 2016249 h 2016249"/>
              <a:gd name="connsiteX3" fmla="*/ 0 w 9326790"/>
              <a:gd name="connsiteY3" fmla="*/ 2016249 h 2016249"/>
              <a:gd name="connsiteX4" fmla="*/ 0 w 9326790"/>
              <a:gd name="connsiteY4" fmla="*/ 0 h 2016249"/>
              <a:gd name="connsiteX0" fmla="*/ 0 w 9326790"/>
              <a:gd name="connsiteY0" fmla="*/ 0 h 2031411"/>
              <a:gd name="connsiteX1" fmla="*/ 9326790 w 9326790"/>
              <a:gd name="connsiteY1" fmla="*/ 0 h 2031411"/>
              <a:gd name="connsiteX2" fmla="*/ 9326790 w 9326790"/>
              <a:gd name="connsiteY2" fmla="*/ 2016249 h 2031411"/>
              <a:gd name="connsiteX3" fmla="*/ 6271033 w 9326790"/>
              <a:gd name="connsiteY3" fmla="*/ 2031411 h 2031411"/>
              <a:gd name="connsiteX4" fmla="*/ 0 w 9326790"/>
              <a:gd name="connsiteY4" fmla="*/ 2016249 h 2031411"/>
              <a:gd name="connsiteX5" fmla="*/ 0 w 9326790"/>
              <a:gd name="connsiteY5" fmla="*/ 0 h 2031411"/>
              <a:gd name="connsiteX0" fmla="*/ 0 w 9326790"/>
              <a:gd name="connsiteY0" fmla="*/ 0 h 2046401"/>
              <a:gd name="connsiteX1" fmla="*/ 9326790 w 9326790"/>
              <a:gd name="connsiteY1" fmla="*/ 0 h 2046401"/>
              <a:gd name="connsiteX2" fmla="*/ 9326790 w 9326790"/>
              <a:gd name="connsiteY2" fmla="*/ 2016249 h 2046401"/>
              <a:gd name="connsiteX3" fmla="*/ 6031191 w 9326790"/>
              <a:gd name="connsiteY3" fmla="*/ 2046401 h 2046401"/>
              <a:gd name="connsiteX4" fmla="*/ 0 w 9326790"/>
              <a:gd name="connsiteY4" fmla="*/ 2016249 h 2046401"/>
              <a:gd name="connsiteX5" fmla="*/ 0 w 9326790"/>
              <a:gd name="connsiteY5" fmla="*/ 0 h 2046401"/>
              <a:gd name="connsiteX0" fmla="*/ 0 w 9326790"/>
              <a:gd name="connsiteY0" fmla="*/ 0 h 2046401"/>
              <a:gd name="connsiteX1" fmla="*/ 9326790 w 9326790"/>
              <a:gd name="connsiteY1" fmla="*/ 0 h 2046401"/>
              <a:gd name="connsiteX2" fmla="*/ 9326790 w 9326790"/>
              <a:gd name="connsiteY2" fmla="*/ 2016249 h 2046401"/>
              <a:gd name="connsiteX3" fmla="*/ 6900620 w 9326790"/>
              <a:gd name="connsiteY3" fmla="*/ 2016421 h 2046401"/>
              <a:gd name="connsiteX4" fmla="*/ 6031191 w 9326790"/>
              <a:gd name="connsiteY4" fmla="*/ 2046401 h 2046401"/>
              <a:gd name="connsiteX5" fmla="*/ 0 w 9326790"/>
              <a:gd name="connsiteY5" fmla="*/ 2016249 h 2046401"/>
              <a:gd name="connsiteX6" fmla="*/ 0 w 9326790"/>
              <a:gd name="connsiteY6" fmla="*/ 0 h 2046401"/>
              <a:gd name="connsiteX0" fmla="*/ 0 w 9326790"/>
              <a:gd name="connsiteY0" fmla="*/ 0 h 2046401"/>
              <a:gd name="connsiteX1" fmla="*/ 9326790 w 9326790"/>
              <a:gd name="connsiteY1" fmla="*/ 0 h 2046401"/>
              <a:gd name="connsiteX2" fmla="*/ 9326790 w 9326790"/>
              <a:gd name="connsiteY2" fmla="*/ 2016249 h 2046401"/>
              <a:gd name="connsiteX3" fmla="*/ 7020541 w 9326790"/>
              <a:gd name="connsiteY3" fmla="*/ 2016421 h 2046401"/>
              <a:gd name="connsiteX4" fmla="*/ 6900620 w 9326790"/>
              <a:gd name="connsiteY4" fmla="*/ 2016421 h 2046401"/>
              <a:gd name="connsiteX5" fmla="*/ 6031191 w 9326790"/>
              <a:gd name="connsiteY5" fmla="*/ 2046401 h 2046401"/>
              <a:gd name="connsiteX6" fmla="*/ 0 w 9326790"/>
              <a:gd name="connsiteY6" fmla="*/ 2016249 h 2046401"/>
              <a:gd name="connsiteX7" fmla="*/ 0 w 9326790"/>
              <a:gd name="connsiteY7" fmla="*/ 0 h 2046401"/>
              <a:gd name="connsiteX0" fmla="*/ 0 w 9326790"/>
              <a:gd name="connsiteY0" fmla="*/ 0 h 4160014"/>
              <a:gd name="connsiteX1" fmla="*/ 9326790 w 9326790"/>
              <a:gd name="connsiteY1" fmla="*/ 0 h 4160014"/>
              <a:gd name="connsiteX2" fmla="*/ 9326790 w 9326790"/>
              <a:gd name="connsiteY2" fmla="*/ 2016249 h 4160014"/>
              <a:gd name="connsiteX3" fmla="*/ 6915610 w 9326790"/>
              <a:gd name="connsiteY3" fmla="*/ 4160014 h 4160014"/>
              <a:gd name="connsiteX4" fmla="*/ 6900620 w 9326790"/>
              <a:gd name="connsiteY4" fmla="*/ 2016421 h 4160014"/>
              <a:gd name="connsiteX5" fmla="*/ 6031191 w 9326790"/>
              <a:gd name="connsiteY5" fmla="*/ 2046401 h 4160014"/>
              <a:gd name="connsiteX6" fmla="*/ 0 w 9326790"/>
              <a:gd name="connsiteY6" fmla="*/ 2016249 h 4160014"/>
              <a:gd name="connsiteX7" fmla="*/ 0 w 9326790"/>
              <a:gd name="connsiteY7" fmla="*/ 0 h 4160014"/>
              <a:gd name="connsiteX0" fmla="*/ 0 w 9341780"/>
              <a:gd name="connsiteY0" fmla="*/ 0 h 4160014"/>
              <a:gd name="connsiteX1" fmla="*/ 9326790 w 9341780"/>
              <a:gd name="connsiteY1" fmla="*/ 0 h 4160014"/>
              <a:gd name="connsiteX2" fmla="*/ 9341780 w 9341780"/>
              <a:gd name="connsiteY2" fmla="*/ 4159842 h 4160014"/>
              <a:gd name="connsiteX3" fmla="*/ 6915610 w 9341780"/>
              <a:gd name="connsiteY3" fmla="*/ 4160014 h 4160014"/>
              <a:gd name="connsiteX4" fmla="*/ 6900620 w 9341780"/>
              <a:gd name="connsiteY4" fmla="*/ 2016421 h 4160014"/>
              <a:gd name="connsiteX5" fmla="*/ 6031191 w 9341780"/>
              <a:gd name="connsiteY5" fmla="*/ 2046401 h 4160014"/>
              <a:gd name="connsiteX6" fmla="*/ 0 w 9341780"/>
              <a:gd name="connsiteY6" fmla="*/ 2016249 h 4160014"/>
              <a:gd name="connsiteX7" fmla="*/ 0 w 9341780"/>
              <a:gd name="connsiteY7" fmla="*/ 0 h 4160014"/>
              <a:gd name="connsiteX0" fmla="*/ 0 w 9341780"/>
              <a:gd name="connsiteY0" fmla="*/ 0 h 4160014"/>
              <a:gd name="connsiteX1" fmla="*/ 9326790 w 9341780"/>
              <a:gd name="connsiteY1" fmla="*/ 0 h 4160014"/>
              <a:gd name="connsiteX2" fmla="*/ 9341780 w 9341780"/>
              <a:gd name="connsiteY2" fmla="*/ 4159842 h 4160014"/>
              <a:gd name="connsiteX3" fmla="*/ 6915610 w 9341780"/>
              <a:gd name="connsiteY3" fmla="*/ 4160014 h 4160014"/>
              <a:gd name="connsiteX4" fmla="*/ 6885630 w 9341780"/>
              <a:gd name="connsiteY4" fmla="*/ 2053896 h 4160014"/>
              <a:gd name="connsiteX5" fmla="*/ 6031191 w 9341780"/>
              <a:gd name="connsiteY5" fmla="*/ 2046401 h 4160014"/>
              <a:gd name="connsiteX6" fmla="*/ 0 w 9341780"/>
              <a:gd name="connsiteY6" fmla="*/ 2016249 h 4160014"/>
              <a:gd name="connsiteX7" fmla="*/ 0 w 9341780"/>
              <a:gd name="connsiteY7" fmla="*/ 0 h 4160014"/>
              <a:gd name="connsiteX0" fmla="*/ 0 w 9341780"/>
              <a:gd name="connsiteY0" fmla="*/ 0 h 4160014"/>
              <a:gd name="connsiteX1" fmla="*/ 9326790 w 9341780"/>
              <a:gd name="connsiteY1" fmla="*/ 0 h 4160014"/>
              <a:gd name="connsiteX2" fmla="*/ 9341780 w 9341780"/>
              <a:gd name="connsiteY2" fmla="*/ 4159842 h 4160014"/>
              <a:gd name="connsiteX3" fmla="*/ 6915610 w 9341780"/>
              <a:gd name="connsiteY3" fmla="*/ 4160014 h 4160014"/>
              <a:gd name="connsiteX4" fmla="*/ 6900620 w 9341780"/>
              <a:gd name="connsiteY4" fmla="*/ 2053896 h 4160014"/>
              <a:gd name="connsiteX5" fmla="*/ 6031191 w 9341780"/>
              <a:gd name="connsiteY5" fmla="*/ 2046401 h 4160014"/>
              <a:gd name="connsiteX6" fmla="*/ 0 w 9341780"/>
              <a:gd name="connsiteY6" fmla="*/ 2016249 h 4160014"/>
              <a:gd name="connsiteX7" fmla="*/ 0 w 9341780"/>
              <a:gd name="connsiteY7" fmla="*/ 0 h 4160014"/>
              <a:gd name="connsiteX0" fmla="*/ 0 w 9341780"/>
              <a:gd name="connsiteY0" fmla="*/ 0 h 4160014"/>
              <a:gd name="connsiteX1" fmla="*/ 9326790 w 9341780"/>
              <a:gd name="connsiteY1" fmla="*/ 0 h 4160014"/>
              <a:gd name="connsiteX2" fmla="*/ 9341780 w 9341780"/>
              <a:gd name="connsiteY2" fmla="*/ 4159842 h 4160014"/>
              <a:gd name="connsiteX3" fmla="*/ 6915610 w 9341780"/>
              <a:gd name="connsiteY3" fmla="*/ 4160014 h 4160014"/>
              <a:gd name="connsiteX4" fmla="*/ 6633523 w 9341780"/>
              <a:gd name="connsiteY4" fmla="*/ 2053896 h 4160014"/>
              <a:gd name="connsiteX5" fmla="*/ 6031191 w 9341780"/>
              <a:gd name="connsiteY5" fmla="*/ 2046401 h 4160014"/>
              <a:gd name="connsiteX6" fmla="*/ 0 w 9341780"/>
              <a:gd name="connsiteY6" fmla="*/ 2016249 h 4160014"/>
              <a:gd name="connsiteX7" fmla="*/ 0 w 9341780"/>
              <a:gd name="connsiteY7" fmla="*/ 0 h 4160014"/>
              <a:gd name="connsiteX0" fmla="*/ 0 w 9341780"/>
              <a:gd name="connsiteY0" fmla="*/ 0 h 4178121"/>
              <a:gd name="connsiteX1" fmla="*/ 9326790 w 9341780"/>
              <a:gd name="connsiteY1" fmla="*/ 0 h 4178121"/>
              <a:gd name="connsiteX2" fmla="*/ 9341780 w 9341780"/>
              <a:gd name="connsiteY2" fmla="*/ 4159842 h 4178121"/>
              <a:gd name="connsiteX3" fmla="*/ 6666935 w 9341780"/>
              <a:gd name="connsiteY3" fmla="*/ 4178121 h 4178121"/>
              <a:gd name="connsiteX4" fmla="*/ 6633523 w 9341780"/>
              <a:gd name="connsiteY4" fmla="*/ 2053896 h 4178121"/>
              <a:gd name="connsiteX5" fmla="*/ 6031191 w 9341780"/>
              <a:gd name="connsiteY5" fmla="*/ 2046401 h 4178121"/>
              <a:gd name="connsiteX6" fmla="*/ 0 w 9341780"/>
              <a:gd name="connsiteY6" fmla="*/ 2016249 h 4178121"/>
              <a:gd name="connsiteX7" fmla="*/ 0 w 9341780"/>
              <a:gd name="connsiteY7" fmla="*/ 0 h 4178121"/>
              <a:gd name="connsiteX0" fmla="*/ 0 w 9341780"/>
              <a:gd name="connsiteY0" fmla="*/ 0 h 4160014"/>
              <a:gd name="connsiteX1" fmla="*/ 9326790 w 9341780"/>
              <a:gd name="connsiteY1" fmla="*/ 0 h 4160014"/>
              <a:gd name="connsiteX2" fmla="*/ 9341780 w 9341780"/>
              <a:gd name="connsiteY2" fmla="*/ 4159842 h 4160014"/>
              <a:gd name="connsiteX3" fmla="*/ 6666936 w 9341780"/>
              <a:gd name="connsiteY3" fmla="*/ 4160014 h 4160014"/>
              <a:gd name="connsiteX4" fmla="*/ 6633523 w 9341780"/>
              <a:gd name="connsiteY4" fmla="*/ 2053896 h 4160014"/>
              <a:gd name="connsiteX5" fmla="*/ 6031191 w 9341780"/>
              <a:gd name="connsiteY5" fmla="*/ 2046401 h 4160014"/>
              <a:gd name="connsiteX6" fmla="*/ 0 w 9341780"/>
              <a:gd name="connsiteY6" fmla="*/ 2016249 h 4160014"/>
              <a:gd name="connsiteX7" fmla="*/ 0 w 9341780"/>
              <a:gd name="connsiteY7" fmla="*/ 0 h 4160014"/>
              <a:gd name="connsiteX0" fmla="*/ 0 w 9341780"/>
              <a:gd name="connsiteY0" fmla="*/ 0 h 4160014"/>
              <a:gd name="connsiteX1" fmla="*/ 9326790 w 9341780"/>
              <a:gd name="connsiteY1" fmla="*/ 0 h 4160014"/>
              <a:gd name="connsiteX2" fmla="*/ 9341780 w 9341780"/>
              <a:gd name="connsiteY2" fmla="*/ 4159842 h 4160014"/>
              <a:gd name="connsiteX3" fmla="*/ 6666936 w 9341780"/>
              <a:gd name="connsiteY3" fmla="*/ 4160014 h 4160014"/>
              <a:gd name="connsiteX4" fmla="*/ 6633523 w 9341780"/>
              <a:gd name="connsiteY4" fmla="*/ 2053896 h 4160014"/>
              <a:gd name="connsiteX5" fmla="*/ 0 w 9341780"/>
              <a:gd name="connsiteY5" fmla="*/ 2016249 h 4160014"/>
              <a:gd name="connsiteX6" fmla="*/ 0 w 9341780"/>
              <a:gd name="connsiteY6" fmla="*/ 0 h 4160014"/>
              <a:gd name="connsiteX0" fmla="*/ 0 w 9341780"/>
              <a:gd name="connsiteY0" fmla="*/ 0 h 4160014"/>
              <a:gd name="connsiteX1" fmla="*/ 9326790 w 9341780"/>
              <a:gd name="connsiteY1" fmla="*/ 0 h 4160014"/>
              <a:gd name="connsiteX2" fmla="*/ 9341780 w 9341780"/>
              <a:gd name="connsiteY2" fmla="*/ 4159842 h 4160014"/>
              <a:gd name="connsiteX3" fmla="*/ 6666936 w 9341780"/>
              <a:gd name="connsiteY3" fmla="*/ 4160014 h 4160014"/>
              <a:gd name="connsiteX4" fmla="*/ 6633523 w 9341780"/>
              <a:gd name="connsiteY4" fmla="*/ 2026736 h 4160014"/>
              <a:gd name="connsiteX5" fmla="*/ 0 w 9341780"/>
              <a:gd name="connsiteY5" fmla="*/ 2016249 h 4160014"/>
              <a:gd name="connsiteX6" fmla="*/ 0 w 9341780"/>
              <a:gd name="connsiteY6" fmla="*/ 0 h 416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1780" h="4160014">
                <a:moveTo>
                  <a:pt x="0" y="0"/>
                </a:moveTo>
                <a:lnTo>
                  <a:pt x="9326790" y="0"/>
                </a:lnTo>
                <a:cubicBezTo>
                  <a:pt x="9331787" y="1386614"/>
                  <a:pt x="9336783" y="2773228"/>
                  <a:pt x="9341780" y="4159842"/>
                </a:cubicBezTo>
                <a:lnTo>
                  <a:pt x="6666936" y="4160014"/>
                </a:lnTo>
                <a:lnTo>
                  <a:pt x="6633523" y="2026736"/>
                </a:lnTo>
                <a:lnTo>
                  <a:pt x="0" y="2016249"/>
                </a:lnTo>
                <a:lnTo>
                  <a:pt x="0" y="0"/>
                </a:lnTo>
                <a:close/>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29" name="Grafik 28">
            <a:extLst>
              <a:ext uri="{FF2B5EF4-FFF2-40B4-BE49-F238E27FC236}">
                <a16:creationId xmlns:a16="http://schemas.microsoft.com/office/drawing/2014/main" id="{393E4F60-657A-52FC-BC1A-27CC459914D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96000" y="1852291"/>
            <a:ext cx="984365" cy="1583542"/>
          </a:xfrm>
          <a:prstGeom prst="rect">
            <a:avLst/>
          </a:prstGeom>
          <a:ln w="38100">
            <a:noFill/>
          </a:ln>
        </p:spPr>
      </p:pic>
      <p:grpSp>
        <p:nvGrpSpPr>
          <p:cNvPr id="32" name="Gruppieren 31">
            <a:extLst>
              <a:ext uri="{FF2B5EF4-FFF2-40B4-BE49-F238E27FC236}">
                <a16:creationId xmlns:a16="http://schemas.microsoft.com/office/drawing/2014/main" id="{1EF84B6E-A7D4-F10D-948F-C568799EFF10}"/>
              </a:ext>
            </a:extLst>
          </p:cNvPr>
          <p:cNvGrpSpPr/>
          <p:nvPr/>
        </p:nvGrpSpPr>
        <p:grpSpPr>
          <a:xfrm>
            <a:off x="847511" y="1804443"/>
            <a:ext cx="4080667" cy="1599994"/>
            <a:chOff x="551384" y="1639878"/>
            <a:chExt cx="4410955" cy="1729496"/>
          </a:xfrm>
        </p:grpSpPr>
        <p:sp>
          <p:nvSpPr>
            <p:cNvPr id="33" name="Rechteck 32">
              <a:extLst>
                <a:ext uri="{FF2B5EF4-FFF2-40B4-BE49-F238E27FC236}">
                  <a16:creationId xmlns:a16="http://schemas.microsoft.com/office/drawing/2014/main" id="{8C000D6A-C455-82C7-89CD-98B16EF766A1}"/>
                </a:ext>
              </a:extLst>
            </p:cNvPr>
            <p:cNvSpPr/>
            <p:nvPr/>
          </p:nvSpPr>
          <p:spPr>
            <a:xfrm>
              <a:off x="551384" y="1639878"/>
              <a:ext cx="3062068" cy="1713810"/>
            </a:xfrm>
            <a:prstGeom prst="rect">
              <a:avLst/>
            </a:prstGeom>
            <a:noFill/>
            <a:ln w="38100">
              <a:solidFill>
                <a:srgbClr val="97B9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34" name="Grafik 33">
              <a:extLst>
                <a:ext uri="{FF2B5EF4-FFF2-40B4-BE49-F238E27FC236}">
                  <a16:creationId xmlns:a16="http://schemas.microsoft.com/office/drawing/2014/main" id="{E7264F6D-0402-46A1-87B8-F9DBCAB80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946" y="1639878"/>
              <a:ext cx="2830766" cy="1646654"/>
            </a:xfrm>
            <a:prstGeom prst="rect">
              <a:avLst/>
            </a:prstGeom>
            <a:ln w="44450">
              <a:noFill/>
              <a:prstDash val="sysDash"/>
            </a:ln>
          </p:spPr>
        </p:pic>
        <p:cxnSp>
          <p:nvCxnSpPr>
            <p:cNvPr id="36" name="Gerader Verbinder 35">
              <a:extLst>
                <a:ext uri="{FF2B5EF4-FFF2-40B4-BE49-F238E27FC236}">
                  <a16:creationId xmlns:a16="http://schemas.microsoft.com/office/drawing/2014/main" id="{5F493D20-D71D-8F72-E4C2-756CE8032112}"/>
                </a:ext>
              </a:extLst>
            </p:cNvPr>
            <p:cNvCxnSpPr/>
            <p:nvPr/>
          </p:nvCxnSpPr>
          <p:spPr>
            <a:xfrm>
              <a:off x="3577774" y="1639878"/>
              <a:ext cx="1384565" cy="304292"/>
            </a:xfrm>
            <a:prstGeom prst="line">
              <a:avLst/>
            </a:prstGeom>
            <a:ln w="25400">
              <a:solidFill>
                <a:srgbClr val="97B9E2"/>
              </a:solidFill>
              <a:prstDash val="sysDash"/>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8989D12C-77D4-F415-BBD9-8DE49638FA99}"/>
                </a:ext>
              </a:extLst>
            </p:cNvPr>
            <p:cNvCxnSpPr/>
            <p:nvPr/>
          </p:nvCxnSpPr>
          <p:spPr>
            <a:xfrm flipV="1">
              <a:off x="3613452" y="2183200"/>
              <a:ext cx="1348886" cy="1186174"/>
            </a:xfrm>
            <a:prstGeom prst="line">
              <a:avLst/>
            </a:prstGeom>
            <a:ln w="25400">
              <a:solidFill>
                <a:srgbClr val="97B9E2"/>
              </a:solidFill>
              <a:prstDash val="sysDash"/>
            </a:ln>
          </p:spPr>
          <p:style>
            <a:lnRef idx="1">
              <a:schemeClr val="accent1"/>
            </a:lnRef>
            <a:fillRef idx="0">
              <a:schemeClr val="accent1"/>
            </a:fillRef>
            <a:effectRef idx="0">
              <a:schemeClr val="accent1"/>
            </a:effectRef>
            <a:fontRef idx="minor">
              <a:schemeClr val="tx1"/>
            </a:fontRef>
          </p:style>
        </p:cxnSp>
      </p:grpSp>
      <p:sp>
        <p:nvSpPr>
          <p:cNvPr id="38" name="Textfeld 37">
            <a:extLst>
              <a:ext uri="{FF2B5EF4-FFF2-40B4-BE49-F238E27FC236}">
                <a16:creationId xmlns:a16="http://schemas.microsoft.com/office/drawing/2014/main" id="{526A18EC-BF0D-4E8D-1F35-44BEF34D99D2}"/>
              </a:ext>
            </a:extLst>
          </p:cNvPr>
          <p:cNvSpPr txBox="1"/>
          <p:nvPr/>
        </p:nvSpPr>
        <p:spPr>
          <a:xfrm>
            <a:off x="8444668" y="3848247"/>
            <a:ext cx="325730" cy="238527"/>
          </a:xfrm>
          <a:prstGeom prst="rect">
            <a:avLst/>
          </a:prstGeom>
          <a:noFill/>
        </p:spPr>
        <p:txBody>
          <a:bodyPr wrap="none" rtlCol="0">
            <a:spAutoFit/>
          </a:bodyPr>
          <a:lstStyle/>
          <a:p>
            <a:pPr algn="l">
              <a:lnSpc>
                <a:spcPct val="95000"/>
              </a:lnSpc>
            </a:pPr>
            <a:r>
              <a:rPr lang="en-US" sz="1000" dirty="0">
                <a:solidFill>
                  <a:schemeClr val="bg1"/>
                </a:solidFill>
              </a:rPr>
              <a:t>[3]</a:t>
            </a:r>
          </a:p>
        </p:txBody>
      </p:sp>
      <p:sp>
        <p:nvSpPr>
          <p:cNvPr id="53" name="Rechteck 52">
            <a:extLst>
              <a:ext uri="{FF2B5EF4-FFF2-40B4-BE49-F238E27FC236}">
                <a16:creationId xmlns:a16="http://schemas.microsoft.com/office/drawing/2014/main" id="{E19EDC66-A717-A081-A958-217D88DAC3A8}"/>
              </a:ext>
            </a:extLst>
          </p:cNvPr>
          <p:cNvSpPr/>
          <p:nvPr/>
        </p:nvSpPr>
        <p:spPr>
          <a:xfrm>
            <a:off x="5403817" y="6193434"/>
            <a:ext cx="288032" cy="24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nvGrpSpPr>
          <p:cNvPr id="63" name="Gruppieren 62">
            <a:extLst>
              <a:ext uri="{FF2B5EF4-FFF2-40B4-BE49-F238E27FC236}">
                <a16:creationId xmlns:a16="http://schemas.microsoft.com/office/drawing/2014/main" id="{56AD822F-37BB-0392-9333-EFC1B282EA59}"/>
              </a:ext>
            </a:extLst>
          </p:cNvPr>
          <p:cNvGrpSpPr/>
          <p:nvPr/>
        </p:nvGrpSpPr>
        <p:grpSpPr>
          <a:xfrm>
            <a:off x="9810778" y="1431157"/>
            <a:ext cx="2062541" cy="4347233"/>
            <a:chOff x="9810778" y="1431157"/>
            <a:chExt cx="2062541" cy="4347233"/>
          </a:xfrm>
        </p:grpSpPr>
        <p:sp>
          <p:nvSpPr>
            <p:cNvPr id="76" name="Rechteck 75">
              <a:extLst>
                <a:ext uri="{FF2B5EF4-FFF2-40B4-BE49-F238E27FC236}">
                  <a16:creationId xmlns:a16="http://schemas.microsoft.com/office/drawing/2014/main" id="{2EA8FD2B-89AD-6EF2-2DBD-71811366895A}"/>
                </a:ext>
              </a:extLst>
            </p:cNvPr>
            <p:cNvSpPr/>
            <p:nvPr/>
          </p:nvSpPr>
          <p:spPr>
            <a:xfrm>
              <a:off x="9810778" y="1628775"/>
              <a:ext cx="2062541" cy="414961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30" name="Grafik 29">
              <a:extLst>
                <a:ext uri="{FF2B5EF4-FFF2-40B4-BE49-F238E27FC236}">
                  <a16:creationId xmlns:a16="http://schemas.microsoft.com/office/drawing/2014/main" id="{DC68F1C2-118F-F907-A9BC-A9D453B3FF2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rot="5400000">
              <a:off x="8865689" y="2747769"/>
              <a:ext cx="3952718" cy="1874245"/>
            </a:xfrm>
            <a:prstGeom prst="rect">
              <a:avLst/>
            </a:prstGeom>
          </p:spPr>
        </p:pic>
        <p:sp>
          <p:nvSpPr>
            <p:cNvPr id="52" name="Textfeld 51">
              <a:extLst>
                <a:ext uri="{FF2B5EF4-FFF2-40B4-BE49-F238E27FC236}">
                  <a16:creationId xmlns:a16="http://schemas.microsoft.com/office/drawing/2014/main" id="{4907B586-B9E0-7D77-9BA4-ADF82FC23072}"/>
                </a:ext>
              </a:extLst>
            </p:cNvPr>
            <p:cNvSpPr txBox="1"/>
            <p:nvPr/>
          </p:nvSpPr>
          <p:spPr>
            <a:xfrm>
              <a:off x="10120248" y="1431157"/>
              <a:ext cx="1443600" cy="482046"/>
            </a:xfrm>
            <a:prstGeom prst="rect">
              <a:avLst/>
            </a:prstGeom>
            <a:solidFill>
              <a:srgbClr val="023D6B"/>
            </a:solidFill>
          </p:spPr>
          <p:txBody>
            <a:bodyPr wrap="none" tIns="36000" bIns="36000" rtlCol="0">
              <a:spAutoFit/>
            </a:bodyPr>
            <a:lstStyle/>
            <a:p>
              <a:pPr algn="ctr">
                <a:lnSpc>
                  <a:spcPct val="95000"/>
                </a:lnSpc>
              </a:pPr>
              <a:r>
                <a:rPr lang="en-US" sz="1400" b="1" cap="all" dirty="0" err="1">
                  <a:solidFill>
                    <a:schemeClr val="bg1"/>
                  </a:solidFill>
                </a:rPr>
                <a:t>Cryo</a:t>
              </a:r>
              <a:r>
                <a:rPr lang="en-US" sz="1400" b="1" cap="all" dirty="0">
                  <a:solidFill>
                    <a:schemeClr val="bg1"/>
                  </a:solidFill>
                </a:rPr>
                <a:t> setup </a:t>
              </a:r>
            </a:p>
            <a:p>
              <a:pPr algn="ctr">
                <a:lnSpc>
                  <a:spcPct val="95000"/>
                </a:lnSpc>
              </a:pPr>
              <a:r>
                <a:rPr lang="en-US" sz="1400" b="1" cap="all" dirty="0">
                  <a:solidFill>
                    <a:schemeClr val="bg1"/>
                  </a:solidFill>
                </a:rPr>
                <a:t>at </a:t>
              </a:r>
              <a:r>
                <a:rPr lang="en-US" sz="1400" b="1" dirty="0" err="1">
                  <a:solidFill>
                    <a:schemeClr val="bg1"/>
                  </a:solidFill>
                </a:rPr>
                <a:t>mK</a:t>
              </a:r>
              <a:r>
                <a:rPr lang="en-US" sz="1400" b="1" cap="all" dirty="0">
                  <a:solidFill>
                    <a:schemeClr val="bg1"/>
                  </a:solidFill>
                </a:rPr>
                <a:t> stage </a:t>
              </a:r>
            </a:p>
          </p:txBody>
        </p:sp>
      </p:grpSp>
      <p:sp>
        <p:nvSpPr>
          <p:cNvPr id="18" name="Rechteck 17">
            <a:extLst>
              <a:ext uri="{FF2B5EF4-FFF2-40B4-BE49-F238E27FC236}">
                <a16:creationId xmlns:a16="http://schemas.microsoft.com/office/drawing/2014/main" id="{C252F265-527D-60F1-81B4-71F2DF10A26D}"/>
              </a:ext>
            </a:extLst>
          </p:cNvPr>
          <p:cNvSpPr/>
          <p:nvPr/>
        </p:nvSpPr>
        <p:spPr>
          <a:xfrm>
            <a:off x="4370900" y="1819053"/>
            <a:ext cx="1661383" cy="1616779"/>
          </a:xfrm>
          <a:prstGeom prst="rect">
            <a:avLst/>
          </a:prstGeom>
          <a:noFill/>
          <a:ln w="28575">
            <a:solidFill>
              <a:srgbClr val="EC5E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1" name="Rechteck 60">
            <a:extLst>
              <a:ext uri="{FF2B5EF4-FFF2-40B4-BE49-F238E27FC236}">
                <a16:creationId xmlns:a16="http://schemas.microsoft.com/office/drawing/2014/main" id="{ECC6FF29-D0EA-193A-9170-290243530FDE}"/>
              </a:ext>
            </a:extLst>
          </p:cNvPr>
          <p:cNvSpPr/>
          <p:nvPr/>
        </p:nvSpPr>
        <p:spPr>
          <a:xfrm>
            <a:off x="6433626" y="2933994"/>
            <a:ext cx="368411" cy="360040"/>
          </a:xfrm>
          <a:prstGeom prst="rect">
            <a:avLst/>
          </a:prstGeom>
          <a:noFill/>
          <a:ln w="28575">
            <a:solidFill>
              <a:srgbClr val="EC5E7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2" name="Rechteck 61">
            <a:extLst>
              <a:ext uri="{FF2B5EF4-FFF2-40B4-BE49-F238E27FC236}">
                <a16:creationId xmlns:a16="http://schemas.microsoft.com/office/drawing/2014/main" id="{1932D305-1D54-25D7-06EE-47952F1C67C6}"/>
              </a:ext>
            </a:extLst>
          </p:cNvPr>
          <p:cNvSpPr/>
          <p:nvPr/>
        </p:nvSpPr>
        <p:spPr>
          <a:xfrm>
            <a:off x="6433626" y="2027473"/>
            <a:ext cx="368411" cy="360040"/>
          </a:xfrm>
          <a:prstGeom prst="rect">
            <a:avLst/>
          </a:prstGeom>
          <a:noFill/>
          <a:ln w="28575">
            <a:solidFill>
              <a:srgbClr val="CECEC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9" name="Rechteck 18">
            <a:extLst>
              <a:ext uri="{FF2B5EF4-FFF2-40B4-BE49-F238E27FC236}">
                <a16:creationId xmlns:a16="http://schemas.microsoft.com/office/drawing/2014/main" id="{3BD3811C-4DB6-A231-1C43-BD0A5C243FFF}"/>
              </a:ext>
            </a:extLst>
          </p:cNvPr>
          <p:cNvSpPr/>
          <p:nvPr/>
        </p:nvSpPr>
        <p:spPr>
          <a:xfrm>
            <a:off x="7242979" y="1841953"/>
            <a:ext cx="45719" cy="309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grpSp>
        <p:nvGrpSpPr>
          <p:cNvPr id="65" name="Gruppieren 64">
            <a:extLst>
              <a:ext uri="{FF2B5EF4-FFF2-40B4-BE49-F238E27FC236}">
                <a16:creationId xmlns:a16="http://schemas.microsoft.com/office/drawing/2014/main" id="{63925F1F-B4EE-E07D-3FB1-EFF0956ADFE3}"/>
              </a:ext>
            </a:extLst>
          </p:cNvPr>
          <p:cNvGrpSpPr/>
          <p:nvPr/>
        </p:nvGrpSpPr>
        <p:grpSpPr>
          <a:xfrm>
            <a:off x="369609" y="3683069"/>
            <a:ext cx="5662674" cy="2083954"/>
            <a:chOff x="369609" y="3683069"/>
            <a:chExt cx="5662674" cy="2083954"/>
          </a:xfrm>
        </p:grpSpPr>
        <p:sp>
          <p:nvSpPr>
            <p:cNvPr id="28" name="Rechteck 27">
              <a:extLst>
                <a:ext uri="{FF2B5EF4-FFF2-40B4-BE49-F238E27FC236}">
                  <a16:creationId xmlns:a16="http://schemas.microsoft.com/office/drawing/2014/main" id="{E6FB0B52-D389-EFD0-7F41-DAD85DB7BC6E}"/>
                </a:ext>
              </a:extLst>
            </p:cNvPr>
            <p:cNvSpPr/>
            <p:nvPr/>
          </p:nvSpPr>
          <p:spPr>
            <a:xfrm>
              <a:off x="369609" y="3783099"/>
              <a:ext cx="5662674" cy="1983924"/>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pic>
          <p:nvPicPr>
            <p:cNvPr id="31" name="Grafik 30">
              <a:extLst>
                <a:ext uri="{FF2B5EF4-FFF2-40B4-BE49-F238E27FC236}">
                  <a16:creationId xmlns:a16="http://schemas.microsoft.com/office/drawing/2014/main" id="{72FCDE03-ADED-EBD9-9732-88E98028B31B}"/>
                </a:ext>
              </a:extLst>
            </p:cNvPr>
            <p:cNvPicPr>
              <a:picLocks noChangeAspect="1"/>
            </p:cNvPicPr>
            <p:nvPr/>
          </p:nvPicPr>
          <p:blipFill>
            <a:blip r:embed="rId9"/>
            <a:stretch>
              <a:fillRect/>
            </a:stretch>
          </p:blipFill>
          <p:spPr>
            <a:xfrm>
              <a:off x="667020" y="3978206"/>
              <a:ext cx="5024829" cy="1786097"/>
            </a:xfrm>
            <a:prstGeom prst="rect">
              <a:avLst/>
            </a:prstGeom>
          </p:spPr>
        </p:pic>
        <p:sp>
          <p:nvSpPr>
            <p:cNvPr id="71" name="Textfeld 70">
              <a:extLst>
                <a:ext uri="{FF2B5EF4-FFF2-40B4-BE49-F238E27FC236}">
                  <a16:creationId xmlns:a16="http://schemas.microsoft.com/office/drawing/2014/main" id="{D98EAF9F-F27E-D53B-CC7F-780627570C12}"/>
                </a:ext>
              </a:extLst>
            </p:cNvPr>
            <p:cNvSpPr txBox="1"/>
            <p:nvPr/>
          </p:nvSpPr>
          <p:spPr>
            <a:xfrm>
              <a:off x="453912" y="3683069"/>
              <a:ext cx="5490681" cy="277375"/>
            </a:xfrm>
            <a:prstGeom prst="rect">
              <a:avLst/>
            </a:prstGeom>
            <a:solidFill>
              <a:srgbClr val="023D6B"/>
            </a:solidFill>
          </p:spPr>
          <p:txBody>
            <a:bodyPr wrap="square" tIns="36000" bIns="36000" rtlCol="0">
              <a:spAutoFit/>
            </a:bodyPr>
            <a:lstStyle/>
            <a:p>
              <a:pPr algn="ctr">
                <a:lnSpc>
                  <a:spcPct val="95000"/>
                </a:lnSpc>
              </a:pPr>
              <a:r>
                <a:rPr lang="en-US" sz="1400" b="1" cap="all" dirty="0">
                  <a:solidFill>
                    <a:schemeClr val="bg1"/>
                  </a:solidFill>
                </a:rPr>
                <a:t>Charge sensing of single and double quantum dot</a:t>
              </a:r>
            </a:p>
          </p:txBody>
        </p:sp>
      </p:grpSp>
      <p:sp>
        <p:nvSpPr>
          <p:cNvPr id="77" name="Textfeld 76">
            <a:extLst>
              <a:ext uri="{FF2B5EF4-FFF2-40B4-BE49-F238E27FC236}">
                <a16:creationId xmlns:a16="http://schemas.microsoft.com/office/drawing/2014/main" id="{EDACFFB6-BB3C-34B6-1286-09B5F4147476}"/>
              </a:ext>
            </a:extLst>
          </p:cNvPr>
          <p:cNvSpPr txBox="1"/>
          <p:nvPr/>
        </p:nvSpPr>
        <p:spPr>
          <a:xfrm>
            <a:off x="9096818" y="5422724"/>
            <a:ext cx="325730" cy="238527"/>
          </a:xfrm>
          <a:prstGeom prst="rect">
            <a:avLst/>
          </a:prstGeom>
          <a:noFill/>
        </p:spPr>
        <p:txBody>
          <a:bodyPr wrap="none" rtlCol="0">
            <a:spAutoFit/>
          </a:bodyPr>
          <a:lstStyle/>
          <a:p>
            <a:pPr algn="l">
              <a:lnSpc>
                <a:spcPct val="95000"/>
              </a:lnSpc>
            </a:pPr>
            <a:r>
              <a:rPr lang="en-US" sz="1000" dirty="0">
                <a:solidFill>
                  <a:schemeClr val="tx1">
                    <a:lumMod val="50000"/>
                    <a:lumOff val="50000"/>
                  </a:schemeClr>
                </a:solidFill>
              </a:rPr>
              <a:t>[6]</a:t>
            </a:r>
          </a:p>
        </p:txBody>
      </p:sp>
      <p:sp>
        <p:nvSpPr>
          <p:cNvPr id="78" name="Textfeld 77">
            <a:extLst>
              <a:ext uri="{FF2B5EF4-FFF2-40B4-BE49-F238E27FC236}">
                <a16:creationId xmlns:a16="http://schemas.microsoft.com/office/drawing/2014/main" id="{9EC32A84-48DD-F547-811C-1330DA12F2B2}"/>
              </a:ext>
            </a:extLst>
          </p:cNvPr>
          <p:cNvSpPr txBox="1"/>
          <p:nvPr/>
        </p:nvSpPr>
        <p:spPr>
          <a:xfrm>
            <a:off x="3444171" y="3393890"/>
            <a:ext cx="325730" cy="238527"/>
          </a:xfrm>
          <a:prstGeom prst="rect">
            <a:avLst/>
          </a:prstGeom>
          <a:noFill/>
        </p:spPr>
        <p:txBody>
          <a:bodyPr wrap="none" rtlCol="0">
            <a:spAutoFit/>
          </a:bodyPr>
          <a:lstStyle/>
          <a:p>
            <a:pPr algn="l">
              <a:lnSpc>
                <a:spcPct val="95000"/>
              </a:lnSpc>
            </a:pPr>
            <a:r>
              <a:rPr lang="en-US" sz="1000" dirty="0">
                <a:solidFill>
                  <a:schemeClr val="tx1">
                    <a:lumMod val="50000"/>
                    <a:lumOff val="50000"/>
                  </a:schemeClr>
                </a:solidFill>
              </a:rPr>
              <a:t>[5]</a:t>
            </a:r>
          </a:p>
        </p:txBody>
      </p:sp>
      <p:sp>
        <p:nvSpPr>
          <p:cNvPr id="60" name="Pfeil nach rechts 59">
            <a:extLst>
              <a:ext uri="{FF2B5EF4-FFF2-40B4-BE49-F238E27FC236}">
                <a16:creationId xmlns:a16="http://schemas.microsoft.com/office/drawing/2014/main" id="{F6F45D1D-BCEC-66A6-A5A5-8402366D9AE0}"/>
              </a:ext>
            </a:extLst>
          </p:cNvPr>
          <p:cNvSpPr/>
          <p:nvPr/>
        </p:nvSpPr>
        <p:spPr>
          <a:xfrm>
            <a:off x="9437918" y="3619199"/>
            <a:ext cx="322392" cy="359007"/>
          </a:xfrm>
          <a:prstGeom prst="rightArrow">
            <a:avLst/>
          </a:prstGeom>
          <a:solidFill>
            <a:srgbClr val="EC5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5" name="Rechteck 4">
            <a:extLst>
              <a:ext uri="{FF2B5EF4-FFF2-40B4-BE49-F238E27FC236}">
                <a16:creationId xmlns:a16="http://schemas.microsoft.com/office/drawing/2014/main" id="{62C10503-D951-37D9-17D9-E14E39DCC164}"/>
              </a:ext>
            </a:extLst>
          </p:cNvPr>
          <p:cNvSpPr/>
          <p:nvPr/>
        </p:nvSpPr>
        <p:spPr>
          <a:xfrm>
            <a:off x="371475" y="6026024"/>
            <a:ext cx="7767549" cy="246221"/>
          </a:xfrm>
          <a:prstGeom prst="rect">
            <a:avLst/>
          </a:prstGeom>
        </p:spPr>
        <p:txBody>
          <a:bodyPr wrap="square" lIns="0" tIns="0" rIns="0" bIns="0">
            <a:spAutoFit/>
          </a:bodyPr>
          <a:lstStyle/>
          <a:p>
            <a:pPr defTabSz="179388"/>
            <a:r>
              <a:rPr lang="de-DE" sz="800" dirty="0">
                <a:solidFill>
                  <a:schemeClr val="tx1">
                    <a:lumMod val="50000"/>
                    <a:lumOff val="50000"/>
                  </a:schemeClr>
                </a:solidFill>
              </a:rPr>
              <a:t>[7]	P. Vliex et al., "Bias </a:t>
            </a:r>
            <a:r>
              <a:rPr lang="de-DE" sz="800" dirty="0" err="1">
                <a:solidFill>
                  <a:schemeClr val="tx1">
                    <a:lumMod val="50000"/>
                    <a:lumOff val="50000"/>
                  </a:schemeClr>
                </a:solidFill>
              </a:rPr>
              <a:t>Voltage</a:t>
            </a:r>
            <a:r>
              <a:rPr lang="de-DE" sz="800" dirty="0">
                <a:solidFill>
                  <a:schemeClr val="tx1">
                    <a:lumMod val="50000"/>
                    <a:lumOff val="50000"/>
                  </a:schemeClr>
                </a:solidFill>
              </a:rPr>
              <a:t> DAC Operating at </a:t>
            </a:r>
            <a:r>
              <a:rPr lang="de-DE" sz="800" dirty="0" err="1">
                <a:solidFill>
                  <a:schemeClr val="tx1">
                    <a:lumMod val="50000"/>
                    <a:lumOff val="50000"/>
                  </a:schemeClr>
                </a:solidFill>
              </a:rPr>
              <a:t>Cryogenic</a:t>
            </a:r>
            <a:r>
              <a:rPr lang="de-DE" sz="800" dirty="0">
                <a:solidFill>
                  <a:schemeClr val="tx1">
                    <a:lumMod val="50000"/>
                    <a:lumOff val="50000"/>
                  </a:schemeClr>
                </a:solidFill>
              </a:rPr>
              <a:t> </a:t>
            </a:r>
            <a:r>
              <a:rPr lang="de-DE" sz="800" dirty="0" err="1">
                <a:solidFill>
                  <a:schemeClr val="tx1">
                    <a:lumMod val="50000"/>
                    <a:lumOff val="50000"/>
                  </a:schemeClr>
                </a:solidFill>
              </a:rPr>
              <a:t>Temperatures</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Solid-State </a:t>
            </a:r>
            <a:r>
              <a:rPr lang="de-DE" sz="800" dirty="0" err="1">
                <a:solidFill>
                  <a:schemeClr val="tx1">
                    <a:lumMod val="50000"/>
                    <a:lumOff val="50000"/>
                  </a:schemeClr>
                </a:solidFill>
              </a:rPr>
              <a:t>Qubit</a:t>
            </a:r>
            <a:r>
              <a:rPr lang="de-DE" sz="800" dirty="0">
                <a:solidFill>
                  <a:schemeClr val="tx1">
                    <a:lumMod val="50000"/>
                    <a:lumOff val="50000"/>
                  </a:schemeClr>
                </a:solidFill>
              </a:rPr>
              <a:t> </a:t>
            </a:r>
            <a:r>
              <a:rPr lang="de-DE" sz="800" dirty="0" err="1">
                <a:solidFill>
                  <a:schemeClr val="tx1">
                    <a:lumMod val="50000"/>
                    <a:lumOff val="50000"/>
                  </a:schemeClr>
                </a:solidFill>
              </a:rPr>
              <a:t>Applications</a:t>
            </a:r>
            <a:r>
              <a:rPr lang="de-DE" sz="800" dirty="0">
                <a:solidFill>
                  <a:schemeClr val="tx1">
                    <a:lumMod val="50000"/>
                    <a:lumOff val="50000"/>
                  </a:schemeClr>
                </a:solidFill>
              </a:rPr>
              <a:t>," IEEE Solid-State </a:t>
            </a:r>
            <a:r>
              <a:rPr lang="de-DE" sz="800" dirty="0" err="1">
                <a:solidFill>
                  <a:schemeClr val="tx1">
                    <a:lumMod val="50000"/>
                    <a:lumOff val="50000"/>
                  </a:schemeClr>
                </a:solidFill>
              </a:rPr>
              <a:t>Circuits</a:t>
            </a:r>
            <a:r>
              <a:rPr lang="de-DE" sz="800" dirty="0">
                <a:solidFill>
                  <a:schemeClr val="tx1">
                    <a:lumMod val="50000"/>
                    <a:lumOff val="50000"/>
                  </a:schemeClr>
                </a:solidFill>
              </a:rPr>
              <a:t> Letters, 2020</a:t>
            </a:r>
          </a:p>
          <a:p>
            <a:pPr defTabSz="179388"/>
            <a:r>
              <a:rPr lang="de-DE" sz="800" dirty="0">
                <a:solidFill>
                  <a:schemeClr val="tx1">
                    <a:lumMod val="50000"/>
                    <a:lumOff val="50000"/>
                  </a:schemeClr>
                </a:solidFill>
              </a:rPr>
              <a:t>[6]	L. Schreckenberg et al., "</a:t>
            </a:r>
            <a:r>
              <a:rPr lang="de-DE" sz="800" dirty="0" err="1">
                <a:solidFill>
                  <a:schemeClr val="tx1">
                    <a:lumMod val="50000"/>
                    <a:lumOff val="50000"/>
                  </a:schemeClr>
                </a:solidFill>
              </a:rPr>
              <a:t>SiGe</a:t>
            </a:r>
            <a:r>
              <a:rPr lang="de-DE" sz="800" dirty="0">
                <a:solidFill>
                  <a:schemeClr val="tx1">
                    <a:lumMod val="50000"/>
                    <a:lumOff val="50000"/>
                  </a:schemeClr>
                </a:solidFill>
              </a:rPr>
              <a:t> </a:t>
            </a:r>
            <a:r>
              <a:rPr lang="de-DE" sz="800" dirty="0" err="1">
                <a:solidFill>
                  <a:schemeClr val="tx1">
                    <a:lumMod val="50000"/>
                    <a:lumOff val="50000"/>
                  </a:schemeClr>
                </a:solidFill>
              </a:rPr>
              <a:t>Qubit</a:t>
            </a:r>
            <a:r>
              <a:rPr lang="de-DE" sz="800" dirty="0">
                <a:solidFill>
                  <a:schemeClr val="tx1">
                    <a:lumMod val="50000"/>
                    <a:lumOff val="50000"/>
                  </a:schemeClr>
                </a:solidFill>
              </a:rPr>
              <a:t> </a:t>
            </a:r>
            <a:r>
              <a:rPr lang="de-DE" sz="800" dirty="0" err="1">
                <a:solidFill>
                  <a:schemeClr val="tx1">
                    <a:lumMod val="50000"/>
                    <a:lumOff val="50000"/>
                  </a:schemeClr>
                </a:solidFill>
              </a:rPr>
              <a:t>Biasing</a:t>
            </a:r>
            <a:r>
              <a:rPr lang="de-DE" sz="800" dirty="0">
                <a:solidFill>
                  <a:schemeClr val="tx1">
                    <a:lumMod val="50000"/>
                    <a:lumOff val="50000"/>
                  </a:schemeClr>
                </a:solidFill>
              </a:rPr>
              <a:t> </a:t>
            </a:r>
            <a:r>
              <a:rPr lang="de-DE" sz="800" dirty="0" err="1">
                <a:solidFill>
                  <a:schemeClr val="tx1">
                    <a:lumMod val="50000"/>
                    <a:lumOff val="50000"/>
                  </a:schemeClr>
                </a:solidFill>
              </a:rPr>
              <a:t>with</a:t>
            </a:r>
            <a:r>
              <a:rPr lang="de-DE" sz="800" dirty="0">
                <a:solidFill>
                  <a:schemeClr val="tx1">
                    <a:lumMod val="50000"/>
                    <a:lumOff val="50000"/>
                  </a:schemeClr>
                </a:solidFill>
              </a:rPr>
              <a:t> a </a:t>
            </a:r>
            <a:r>
              <a:rPr lang="de-DE" sz="800" dirty="0" err="1">
                <a:solidFill>
                  <a:schemeClr val="tx1">
                    <a:lumMod val="50000"/>
                    <a:lumOff val="50000"/>
                  </a:schemeClr>
                </a:solidFill>
              </a:rPr>
              <a:t>Cryogenic</a:t>
            </a:r>
            <a:r>
              <a:rPr lang="de-DE" sz="800" dirty="0">
                <a:solidFill>
                  <a:schemeClr val="tx1">
                    <a:lumMod val="50000"/>
                    <a:lumOff val="50000"/>
                  </a:schemeClr>
                </a:solidFill>
              </a:rPr>
              <a:t> CMOS DAC at </a:t>
            </a:r>
            <a:r>
              <a:rPr lang="de-DE" sz="800" dirty="0" err="1">
                <a:solidFill>
                  <a:schemeClr val="tx1">
                    <a:lumMod val="50000"/>
                    <a:lumOff val="50000"/>
                  </a:schemeClr>
                </a:solidFill>
              </a:rPr>
              <a:t>mK</a:t>
            </a:r>
            <a:r>
              <a:rPr lang="de-DE" sz="800" dirty="0">
                <a:solidFill>
                  <a:schemeClr val="tx1">
                    <a:lumMod val="50000"/>
                    <a:lumOff val="50000"/>
                  </a:schemeClr>
                </a:solidFill>
              </a:rPr>
              <a:t> </a:t>
            </a:r>
            <a:r>
              <a:rPr lang="de-DE" sz="800" dirty="0" err="1">
                <a:solidFill>
                  <a:schemeClr val="tx1">
                    <a:lumMod val="50000"/>
                    <a:lumOff val="50000"/>
                  </a:schemeClr>
                </a:solidFill>
              </a:rPr>
              <a:t>Temperature</a:t>
            </a:r>
            <a:r>
              <a:rPr lang="de-DE" sz="800" dirty="0">
                <a:solidFill>
                  <a:schemeClr val="tx1">
                    <a:lumMod val="50000"/>
                    <a:lumOff val="50000"/>
                  </a:schemeClr>
                </a:solidFill>
              </a:rPr>
              <a:t>," ESSCIRC 2023</a:t>
            </a:r>
          </a:p>
        </p:txBody>
      </p:sp>
      <p:grpSp>
        <p:nvGrpSpPr>
          <p:cNvPr id="6" name="Gruppieren 5">
            <a:extLst>
              <a:ext uri="{FF2B5EF4-FFF2-40B4-BE49-F238E27FC236}">
                <a16:creationId xmlns:a16="http://schemas.microsoft.com/office/drawing/2014/main" id="{E4A72B78-4101-66B1-EA70-C67EACB04624}"/>
              </a:ext>
            </a:extLst>
          </p:cNvPr>
          <p:cNvGrpSpPr/>
          <p:nvPr/>
        </p:nvGrpSpPr>
        <p:grpSpPr>
          <a:xfrm>
            <a:off x="7248272" y="1669912"/>
            <a:ext cx="2189501" cy="3775213"/>
            <a:chOff x="7248272" y="1669912"/>
            <a:chExt cx="2189501" cy="3775213"/>
          </a:xfrm>
        </p:grpSpPr>
        <p:pic>
          <p:nvPicPr>
            <p:cNvPr id="56" name="Grafik 55">
              <a:extLst>
                <a:ext uri="{FF2B5EF4-FFF2-40B4-BE49-F238E27FC236}">
                  <a16:creationId xmlns:a16="http://schemas.microsoft.com/office/drawing/2014/main" id="{0A69A6E4-35E1-B323-910D-A9831CC13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272" y="1669912"/>
              <a:ext cx="2189501" cy="3775213"/>
            </a:xfrm>
            <a:prstGeom prst="rect">
              <a:avLst/>
            </a:prstGeom>
          </p:spPr>
        </p:pic>
        <p:sp>
          <p:nvSpPr>
            <p:cNvPr id="3" name="Rechteck 2">
              <a:extLst>
                <a:ext uri="{FF2B5EF4-FFF2-40B4-BE49-F238E27FC236}">
                  <a16:creationId xmlns:a16="http://schemas.microsoft.com/office/drawing/2014/main" id="{2960FEB3-6B9B-ED32-2897-6D945F26FA12}"/>
                </a:ext>
              </a:extLst>
            </p:cNvPr>
            <p:cNvSpPr/>
            <p:nvPr/>
          </p:nvSpPr>
          <p:spPr>
            <a:xfrm>
              <a:off x="7288512" y="5157192"/>
              <a:ext cx="31965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cxnSp>
        <p:nvCxnSpPr>
          <p:cNvPr id="39" name="Gerader Verbinder 38">
            <a:extLst>
              <a:ext uri="{FF2B5EF4-FFF2-40B4-BE49-F238E27FC236}">
                <a16:creationId xmlns:a16="http://schemas.microsoft.com/office/drawing/2014/main" id="{A13D189D-5B7E-ECBD-EFAE-590875B3F011}"/>
              </a:ext>
            </a:extLst>
          </p:cNvPr>
          <p:cNvCxnSpPr/>
          <p:nvPr/>
        </p:nvCxnSpPr>
        <p:spPr>
          <a:xfrm>
            <a:off x="6016890" y="1818552"/>
            <a:ext cx="408465" cy="1103756"/>
          </a:xfrm>
          <a:prstGeom prst="line">
            <a:avLst/>
          </a:prstGeom>
          <a:ln w="25400">
            <a:solidFill>
              <a:srgbClr val="EC5E71"/>
            </a:solidFill>
            <a:prstDash val="sysDash"/>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2B437A95-8CCF-100F-3F33-492E0B551144}"/>
              </a:ext>
            </a:extLst>
          </p:cNvPr>
          <p:cNvCxnSpPr/>
          <p:nvPr/>
        </p:nvCxnSpPr>
        <p:spPr>
          <a:xfrm flipV="1">
            <a:off x="6032283" y="3294034"/>
            <a:ext cx="401115" cy="114816"/>
          </a:xfrm>
          <a:prstGeom prst="line">
            <a:avLst/>
          </a:prstGeom>
          <a:ln w="25400">
            <a:solidFill>
              <a:srgbClr val="EC5E71"/>
            </a:solidFill>
            <a:prstDash val="sysDash"/>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13A91A93-E80E-B5A5-5FC3-30357B54649B}"/>
              </a:ext>
            </a:extLst>
          </p:cNvPr>
          <p:cNvCxnSpPr/>
          <p:nvPr/>
        </p:nvCxnSpPr>
        <p:spPr>
          <a:xfrm flipV="1">
            <a:off x="6802037" y="1937607"/>
            <a:ext cx="486475" cy="86617"/>
          </a:xfrm>
          <a:prstGeom prst="line">
            <a:avLst/>
          </a:prstGeom>
          <a:ln w="25400">
            <a:solidFill>
              <a:srgbClr val="CECECE"/>
            </a:solidFill>
            <a:prstDash val="sysDash"/>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5E6AA7D9-88A3-C2D1-3AAB-228102C8C9DF}"/>
              </a:ext>
            </a:extLst>
          </p:cNvPr>
          <p:cNvCxnSpPr/>
          <p:nvPr/>
        </p:nvCxnSpPr>
        <p:spPr>
          <a:xfrm>
            <a:off x="6793296" y="2386106"/>
            <a:ext cx="556354" cy="2466187"/>
          </a:xfrm>
          <a:prstGeom prst="line">
            <a:avLst/>
          </a:prstGeom>
          <a:ln w="25400">
            <a:solidFill>
              <a:srgbClr val="CECECE"/>
            </a:solidFill>
            <a:prstDash val="sysDash"/>
          </a:ln>
        </p:spPr>
        <p:style>
          <a:lnRef idx="1">
            <a:schemeClr val="accent1"/>
          </a:lnRef>
          <a:fillRef idx="0">
            <a:schemeClr val="accent1"/>
          </a:fillRef>
          <a:effectRef idx="0">
            <a:schemeClr val="accent1"/>
          </a:effectRef>
          <a:fontRef idx="minor">
            <a:schemeClr val="tx1"/>
          </a:fontRef>
        </p:style>
      </p:cxnSp>
      <p:sp>
        <p:nvSpPr>
          <p:cNvPr id="74" name="Textfeld 73">
            <a:extLst>
              <a:ext uri="{FF2B5EF4-FFF2-40B4-BE49-F238E27FC236}">
                <a16:creationId xmlns:a16="http://schemas.microsoft.com/office/drawing/2014/main" id="{57CCBC3E-14CD-500E-145D-A9ABD7CB151F}"/>
              </a:ext>
            </a:extLst>
          </p:cNvPr>
          <p:cNvSpPr txBox="1"/>
          <p:nvPr/>
        </p:nvSpPr>
        <p:spPr>
          <a:xfrm>
            <a:off x="4651356" y="1431157"/>
            <a:ext cx="4568366" cy="277375"/>
          </a:xfrm>
          <a:prstGeom prst="rect">
            <a:avLst/>
          </a:prstGeom>
          <a:solidFill>
            <a:srgbClr val="023D6B"/>
          </a:solidFill>
        </p:spPr>
        <p:txBody>
          <a:bodyPr wrap="none" tIns="36000" bIns="36000" rtlCol="0">
            <a:spAutoFit/>
          </a:bodyPr>
          <a:lstStyle/>
          <a:p>
            <a:pPr algn="l">
              <a:lnSpc>
                <a:spcPct val="95000"/>
              </a:lnSpc>
            </a:pPr>
            <a:r>
              <a:rPr lang="en-US" sz="1400" b="1" cap="all" dirty="0">
                <a:solidFill>
                  <a:schemeClr val="bg1"/>
                </a:solidFill>
              </a:rPr>
              <a:t>Co-integration bias DAC with </a:t>
            </a:r>
            <a:r>
              <a:rPr lang="en-US" sz="1400" b="1" dirty="0">
                <a:solidFill>
                  <a:schemeClr val="bg1"/>
                </a:solidFill>
              </a:rPr>
              <a:t>Si / </a:t>
            </a:r>
            <a:r>
              <a:rPr lang="en-US" sz="1400" b="1" dirty="0" err="1">
                <a:solidFill>
                  <a:schemeClr val="bg1"/>
                </a:solidFill>
              </a:rPr>
              <a:t>SiGe</a:t>
            </a:r>
            <a:r>
              <a:rPr lang="en-US" sz="1400" b="1" dirty="0">
                <a:solidFill>
                  <a:schemeClr val="bg1"/>
                </a:solidFill>
              </a:rPr>
              <a:t> </a:t>
            </a:r>
            <a:r>
              <a:rPr lang="en-US" sz="1400" b="1" cap="all" dirty="0">
                <a:solidFill>
                  <a:schemeClr val="bg1"/>
                </a:solidFill>
              </a:rPr>
              <a:t>qubit</a:t>
            </a:r>
          </a:p>
        </p:txBody>
      </p:sp>
      <p:sp>
        <p:nvSpPr>
          <p:cNvPr id="51" name="Date Placeholder 5">
            <a:extLst>
              <a:ext uri="{FF2B5EF4-FFF2-40B4-BE49-F238E27FC236}">
                <a16:creationId xmlns:a16="http://schemas.microsoft.com/office/drawing/2014/main" id="{A0828DA5-F78B-A685-E256-92BDDF0790B7}"/>
              </a:ext>
            </a:extLst>
          </p:cNvPr>
          <p:cNvSpPr>
            <a:spLocks noGrp="1"/>
          </p:cNvSpPr>
          <p:nvPr>
            <p:ph type="dt" sz="half" idx="2"/>
          </p:nvPr>
        </p:nvSpPr>
        <p:spPr>
          <a:xfrm>
            <a:off x="3776105" y="6381328"/>
            <a:ext cx="1600508" cy="221109"/>
          </a:xfrm>
        </p:spPr>
        <p:txBody>
          <a:bodyPr/>
          <a:lstStyle/>
          <a:p>
            <a:fld id="{198F9480-BEF0-47C6-B7BF-D6CE384E3C41}" type="datetime1">
              <a:rPr lang="de-DE" smtClean="0"/>
              <a:t>21.05.2026</a:t>
            </a:fld>
            <a:endParaRPr lang="de-DE" dirty="0"/>
          </a:p>
        </p:txBody>
      </p:sp>
    </p:spTree>
    <p:extLst>
      <p:ext uri="{BB962C8B-B14F-4D97-AF65-F5344CB8AC3E}">
        <p14:creationId xmlns:p14="http://schemas.microsoft.com/office/powerpoint/2010/main" val="28684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Cryogenic</a:t>
            </a:r>
            <a:r>
              <a:rPr lang="de-DE" dirty="0"/>
              <a:t> </a:t>
            </a:r>
            <a:r>
              <a:rPr lang="de-DE" dirty="0" err="1"/>
              <a:t>Measurements</a:t>
            </a:r>
            <a:endParaRPr lang="de-DE" dirty="0"/>
          </a:p>
        </p:txBody>
      </p:sp>
      <p:sp>
        <p:nvSpPr>
          <p:cNvPr id="61" name="Foliennummernplatzhalter 3"/>
          <p:cNvSpPr>
            <a:spLocks noGrp="1"/>
          </p:cNvSpPr>
          <p:nvPr>
            <p:ph type="sldNum" sz="quarter" idx="11"/>
          </p:nvPr>
        </p:nvSpPr>
        <p:spPr/>
        <p:txBody>
          <a:bodyPr/>
          <a:lstStyle/>
          <a:p>
            <a:fld id="{A52F4D17-1AD6-42D9-B93A-EB002C62F438}" type="slidenum">
              <a:rPr lang="de-DE" smtClean="0"/>
              <a:pPr/>
              <a:t>25</a:t>
            </a:fld>
            <a:endParaRPr lang="de-DE" dirty="0"/>
          </a:p>
        </p:txBody>
      </p:sp>
      <p:sp>
        <p:nvSpPr>
          <p:cNvPr id="5" name="Textplatzhalter 4"/>
          <p:cNvSpPr>
            <a:spLocks noGrp="1"/>
          </p:cNvSpPr>
          <p:nvPr>
            <p:ph type="body" sz="quarter" idx="15"/>
          </p:nvPr>
        </p:nvSpPr>
        <p:spPr/>
        <p:txBody>
          <a:bodyPr/>
          <a:lstStyle/>
          <a:p>
            <a:r>
              <a:rPr lang="de-DE" dirty="0"/>
              <a:t>Inputs </a:t>
            </a:r>
            <a:r>
              <a:rPr lang="de-DE" dirty="0" err="1"/>
              <a:t>for</a:t>
            </a:r>
            <a:r>
              <a:rPr lang="de-DE" dirty="0"/>
              <a:t> a </a:t>
            </a:r>
            <a:r>
              <a:rPr lang="de-DE" dirty="0" err="1"/>
              <a:t>Cryo</a:t>
            </a:r>
            <a:r>
              <a:rPr lang="de-DE" dirty="0"/>
              <a:t>-PDK </a:t>
            </a:r>
            <a:r>
              <a:rPr lang="de-DE" dirty="0" err="1"/>
              <a:t>for</a:t>
            </a:r>
            <a:r>
              <a:rPr lang="de-DE" dirty="0"/>
              <a:t> 22 </a:t>
            </a:r>
            <a:r>
              <a:rPr lang="de-DE" dirty="0" err="1"/>
              <a:t>nm</a:t>
            </a:r>
            <a:r>
              <a:rPr lang="de-DE" dirty="0"/>
              <a:t> CMOS</a:t>
            </a:r>
            <a:endParaRPr lang="en-IN" dirty="0"/>
          </a:p>
        </p:txBody>
      </p:sp>
      <p:pic>
        <p:nvPicPr>
          <p:cNvPr id="11" name="Picture 4" descr="https://lh3.googleusercontent.com/vf6eN9I-_9lhcTvcvCdq7KLg8AE48JckaOIxYZaIL7DbZ8Y6sohUIF5nH7UZvgSBmEU93Wa4OAsert0UlfcdV4ZXV8L-a1Hx8qJVW2fwKii45Ndk_vDCEjGAYLxzjRpLQ-ai80d2iYYiHFUACJIDmXmpsDC585LU9mINWlSGyBi6NYG1oUUM6zRBcVWc-LxjTWku2wseMqKh15N-j7QK3yuT3BRut463G0nEubqbiGJIomSqEkaV3icMcdV2GkecAU9-BOQOVBHxf5-yzXIqHz4Aj_6mgd2ihksYNkRSgkuS9FRxmPQ4n5nIubiHaULdS3qD69eO4SOTvE1AnwXZcENaaRSbAHCsUs9zDkEcIQw9iiVj-_64Zsf5YVAx0ellTv1XCRzLuhG17Ua7K3RXi9QCbznSJBjm0PL2m5Zptyo5hiKf2JT_gP85j00RrrDl9McMvgUPu1Qf0MAAl4PItZRHKSjcHKAnJtOWgmCDDrAKWBCrEh3MVC8TEqVQSbO_27O4A62ZLBr_wk3IQaB3fhlWe2Wkpt2QqsxNd6QmpecOJhoRyu7ifPfLvaNFk-CY70LNV1Yd6QLKMin9HSk2t9ODMnDmWwCBlWmNGn9sKBD8CHAAkXEeqp0M_ix2ubqZ_V4Xz8C1joGRi539PSMlzZIgLoyEmwkyik8QGnjkTTmq5sA10-dOG8BcVfq2PlKpoduIs4iGEYvY7gJAQKa_FXgqj3ZnOgdTRVu9m68qPXDrW56O7xn0uujpRZHmYd_r4lN9DrKtABdMNkJQvLtCeLBZ_JHSvWmOeqB2WdlcRhdLfjChjPm0YzGVs-DPxJonY01HsvvB9UhEvPEkmNI43fcM7HPbkm_zQEIYA9DngVYgvdpbW3W8IOpwWFEtkckytc-gwI-k4ebZpDFdVULzv-B7_sPs6kOpMd8lShYJ9YfwcYWrOGpJW1wBDnV1LNon09YP-yRimeOFf6u9UQ=w2363-h1329-s-no?authuser=0">
            <a:extLst>
              <a:ext uri="{FF2B5EF4-FFF2-40B4-BE49-F238E27FC236}">
                <a16:creationId xmlns:a16="http://schemas.microsoft.com/office/drawing/2014/main" id="{C3C930EE-28EB-FB7A-2B29-135D003393EC}"/>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1852" r="14183"/>
          <a:stretch/>
        </p:blipFill>
        <p:spPr bwMode="auto">
          <a:xfrm>
            <a:off x="443681" y="1980591"/>
            <a:ext cx="3004441" cy="2284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3.googleusercontent.com/9TfU-UAgVtsoeLg-zIq8_tRzO7KM_E6zocxG5ZQ5xgbPaz3qV-puUea5HUTOLpKaV5U6iixAj9CVb5A-baBBXNGIxPOygPKlFT-K1WhUIwQTJCKSDAqzPyxBYQnGZtzHWKpglsvI80bl7IznfhVdKstavDdc_tI6_k3u4mmyfIbi_rAeMgSNs9E-Drt2qqIitaI4ahh_ttQ37yQLGO4v2YPU5h1_lZ-02u_1GQWGYbLGZtT4M6P_4dBwG_Sqa0NJxk-OPYdnPNef9nApZNxFRKcmujLMm9x8q1d85RwG7MxoRMjQ9mGjMy_YY8KBzH6yDKCSXq9FpciKQaQnnN4fRMcMgYnHxEzWVqWuHLvhZ-8o0V8BwfNUC_WeOGAKDpHCTLj-r3l7lffFlm64JhWIk1m0uQWYul91aTamFyrkPQVzN8H67T2n0AUV3OTtTOeZxrRNNm8_FDWE2RRGz2ONwg8CrUZ8pRpAiXYO6lArUArTSZvqxe-m77KA4W6WD0MqOebkilfm00HYwiHh82J2zUFhzeX-k0-bolZTZmo60v7yGnJYsdliiuSturRhPMlXRkCvKhuo431Eh2bCXqW7LLs5YTkt4eqi6gDntoh5YS3NIm1cLL7CNPBKZZzDzPIZqUEhdZN7etigzQ9NozfFL_eSI-AIHfmdb8PC_nFrr6qOCUh8AcnpeW3llO9sbuuqAZ7Y51Hc3cY9RxzIojDhCXLSJ15a8GRZQzpjwnA3CJbSHiJ4R0bfpgtfL1ehRhD6uu1WyUI7M0_L0cLBh2ckCr0PRO7WD_vFs-63qNsnGNbxXv1WBszu6ZuAkmsQlXmHKFdgHqXO99_4W252988rz-UjsKSWYJ9WAXY_k0DyKuy8_tT60YPOL3CerExHDp_1pPWL_7J3YMa_WYg8zTVytSLAfrKeX1_HmOJUHCOmiI4_fKLlVZTmXGYboAf33J2eyFEyVOgjNQ0GzUxr2g=w2363-h1329-s-no?authuser=0">
            <a:extLst>
              <a:ext uri="{FF2B5EF4-FFF2-40B4-BE49-F238E27FC236}">
                <a16:creationId xmlns:a16="http://schemas.microsoft.com/office/drawing/2014/main" id="{958F662D-6F56-988A-82B9-EB3863E0AB1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5283" r="4332"/>
          <a:stretch/>
        </p:blipFill>
        <p:spPr bwMode="auto">
          <a:xfrm>
            <a:off x="3537433" y="1980591"/>
            <a:ext cx="2860020" cy="2285366"/>
          </a:xfrm>
          <a:prstGeom prst="rect">
            <a:avLst/>
          </a:prstGeom>
          <a:noFill/>
          <a:ln w="31750">
            <a:noFill/>
            <a:prstDash val="dash"/>
          </a:ln>
          <a:extLst>
            <a:ext uri="{909E8E84-426E-40DD-AFC4-6F175D3DCCD1}">
              <a14:hiddenFill xmlns:a14="http://schemas.microsoft.com/office/drawing/2010/main">
                <a:solidFill>
                  <a:srgbClr val="FFFFFF"/>
                </a:solidFill>
              </a14:hiddenFill>
            </a:ext>
          </a:extLst>
        </p:spPr>
      </p:pic>
      <p:sp>
        <p:nvSpPr>
          <p:cNvPr id="14" name="Rechteck 13"/>
          <p:cNvSpPr/>
          <p:nvPr/>
        </p:nvSpPr>
        <p:spPr>
          <a:xfrm>
            <a:off x="384175" y="1547500"/>
            <a:ext cx="6075593" cy="2773569"/>
          </a:xfrm>
          <a:prstGeom prst="rect">
            <a:avLst/>
          </a:prstGeom>
          <a:noFill/>
          <a:ln>
            <a:solidFill>
              <a:srgbClr val="97B9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16" name="Rechteck 15"/>
          <p:cNvSpPr/>
          <p:nvPr/>
        </p:nvSpPr>
        <p:spPr>
          <a:xfrm>
            <a:off x="4698029" y="2545051"/>
            <a:ext cx="622548" cy="584049"/>
          </a:xfrm>
          <a:prstGeom prst="rect">
            <a:avLst/>
          </a:prstGeom>
          <a:noFill/>
          <a:ln w="19050">
            <a:solidFill>
              <a:srgbClr val="97B9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2" name="TextBox 33"/>
          <p:cNvSpPr txBox="1"/>
          <p:nvPr/>
        </p:nvSpPr>
        <p:spPr>
          <a:xfrm>
            <a:off x="471751" y="2881334"/>
            <a:ext cx="731644" cy="246136"/>
          </a:xfrm>
          <a:prstGeom prst="rect">
            <a:avLst/>
          </a:prstGeom>
          <a:solidFill>
            <a:schemeClr val="bg1">
              <a:lumMod val="75000"/>
              <a:alpha val="76000"/>
            </a:schemeClr>
          </a:solidFill>
        </p:spPr>
        <p:txBody>
          <a:bodyPr wrap="none" rtlCol="0">
            <a:spAutoFit/>
          </a:bodyPr>
          <a:lstStyle/>
          <a:p>
            <a:pPr algn="l">
              <a:lnSpc>
                <a:spcPct val="95000"/>
              </a:lnSpc>
            </a:pPr>
            <a:r>
              <a:rPr lang="en-GB" sz="900" b="1" dirty="0">
                <a:solidFill>
                  <a:srgbClr val="023D6B"/>
                </a:solidFill>
              </a:rPr>
              <a:t>Analyzer</a:t>
            </a:r>
          </a:p>
        </p:txBody>
      </p:sp>
      <p:cxnSp>
        <p:nvCxnSpPr>
          <p:cNvPr id="23" name="Straight Arrow Connector 34"/>
          <p:cNvCxnSpPr/>
          <p:nvPr/>
        </p:nvCxnSpPr>
        <p:spPr>
          <a:xfrm>
            <a:off x="972634" y="3122872"/>
            <a:ext cx="240190" cy="541461"/>
          </a:xfrm>
          <a:prstGeom prst="straightConnector1">
            <a:avLst/>
          </a:prstGeom>
          <a:ln w="19050">
            <a:solidFill>
              <a:srgbClr val="023D6B"/>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39"/>
          <p:cNvSpPr txBox="1"/>
          <p:nvPr/>
        </p:nvSpPr>
        <p:spPr>
          <a:xfrm>
            <a:off x="451197" y="1979548"/>
            <a:ext cx="826804" cy="355482"/>
          </a:xfrm>
          <a:prstGeom prst="rect">
            <a:avLst/>
          </a:prstGeom>
          <a:solidFill>
            <a:schemeClr val="bg1">
              <a:lumMod val="75000"/>
              <a:alpha val="76000"/>
            </a:schemeClr>
          </a:solidFill>
        </p:spPr>
        <p:txBody>
          <a:bodyPr wrap="square" rtlCol="0">
            <a:spAutoFit/>
          </a:bodyPr>
          <a:lstStyle/>
          <a:p>
            <a:pPr algn="ctr">
              <a:lnSpc>
                <a:spcPct val="95000"/>
              </a:lnSpc>
            </a:pPr>
            <a:r>
              <a:rPr lang="en-GB" sz="900" b="1" dirty="0">
                <a:solidFill>
                  <a:srgbClr val="023D6B"/>
                </a:solidFill>
              </a:rPr>
              <a:t>Transistor Arrays</a:t>
            </a:r>
          </a:p>
        </p:txBody>
      </p:sp>
      <p:cxnSp>
        <p:nvCxnSpPr>
          <p:cNvPr id="25" name="Straight Arrow Connector 40"/>
          <p:cNvCxnSpPr/>
          <p:nvPr/>
        </p:nvCxnSpPr>
        <p:spPr>
          <a:xfrm>
            <a:off x="1285316" y="2226714"/>
            <a:ext cx="464730" cy="253638"/>
          </a:xfrm>
          <a:prstGeom prst="straightConnector1">
            <a:avLst/>
          </a:prstGeom>
          <a:ln w="19050">
            <a:solidFill>
              <a:srgbClr val="023D6B"/>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42"/>
          <p:cNvSpPr txBox="1"/>
          <p:nvPr/>
        </p:nvSpPr>
        <p:spPr>
          <a:xfrm>
            <a:off x="5489671" y="2026991"/>
            <a:ext cx="885978" cy="223907"/>
          </a:xfrm>
          <a:prstGeom prst="rect">
            <a:avLst/>
          </a:prstGeom>
          <a:solidFill>
            <a:schemeClr val="bg1">
              <a:lumMod val="75000"/>
              <a:alpha val="76000"/>
            </a:schemeClr>
          </a:solidFill>
        </p:spPr>
        <p:txBody>
          <a:bodyPr wrap="square" rtlCol="0">
            <a:spAutoFit/>
          </a:bodyPr>
          <a:lstStyle/>
          <a:p>
            <a:pPr algn="ctr">
              <a:lnSpc>
                <a:spcPct val="95000"/>
              </a:lnSpc>
            </a:pPr>
            <a:r>
              <a:rPr lang="en-GB" sz="900" b="1" dirty="0">
                <a:solidFill>
                  <a:srgbClr val="023D6B"/>
                </a:solidFill>
              </a:rPr>
              <a:t>60 K Stage</a:t>
            </a:r>
          </a:p>
        </p:txBody>
      </p:sp>
      <p:sp>
        <p:nvSpPr>
          <p:cNvPr id="27" name="TextBox 43"/>
          <p:cNvSpPr txBox="1"/>
          <p:nvPr/>
        </p:nvSpPr>
        <p:spPr>
          <a:xfrm>
            <a:off x="3572750" y="3986415"/>
            <a:ext cx="938633" cy="223907"/>
          </a:xfrm>
          <a:prstGeom prst="rect">
            <a:avLst/>
          </a:prstGeom>
          <a:solidFill>
            <a:schemeClr val="bg1">
              <a:lumMod val="75000"/>
              <a:alpha val="76000"/>
            </a:schemeClr>
          </a:solidFill>
        </p:spPr>
        <p:txBody>
          <a:bodyPr wrap="square" rtlCol="0">
            <a:spAutoFit/>
          </a:bodyPr>
          <a:lstStyle/>
          <a:p>
            <a:pPr algn="ctr">
              <a:lnSpc>
                <a:spcPct val="95000"/>
              </a:lnSpc>
            </a:pPr>
            <a:r>
              <a:rPr lang="en-GB" sz="900" b="1" dirty="0">
                <a:solidFill>
                  <a:srgbClr val="023D6B"/>
                </a:solidFill>
              </a:rPr>
              <a:t>300 K Stage</a:t>
            </a:r>
          </a:p>
        </p:txBody>
      </p:sp>
      <p:cxnSp>
        <p:nvCxnSpPr>
          <p:cNvPr id="28" name="Straight Arrow Connector 44"/>
          <p:cNvCxnSpPr/>
          <p:nvPr/>
        </p:nvCxnSpPr>
        <p:spPr>
          <a:xfrm flipH="1">
            <a:off x="5649676" y="2253926"/>
            <a:ext cx="241928" cy="424106"/>
          </a:xfrm>
          <a:prstGeom prst="straightConnector1">
            <a:avLst/>
          </a:prstGeom>
          <a:ln w="19050">
            <a:solidFill>
              <a:srgbClr val="023D6B"/>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46"/>
          <p:cNvCxnSpPr/>
          <p:nvPr/>
        </p:nvCxnSpPr>
        <p:spPr>
          <a:xfrm flipV="1">
            <a:off x="3857148" y="3743537"/>
            <a:ext cx="275551" cy="242878"/>
          </a:xfrm>
          <a:prstGeom prst="straightConnector1">
            <a:avLst/>
          </a:prstGeom>
          <a:ln w="19050">
            <a:solidFill>
              <a:srgbClr val="023D6B"/>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51"/>
          <p:cNvGrpSpPr/>
          <p:nvPr/>
        </p:nvGrpSpPr>
        <p:grpSpPr>
          <a:xfrm>
            <a:off x="7143426" y="1529254"/>
            <a:ext cx="4742396" cy="2259786"/>
            <a:chOff x="191344" y="2062425"/>
            <a:chExt cx="8462512" cy="4032448"/>
          </a:xfrm>
        </p:grpSpPr>
        <p:grpSp>
          <p:nvGrpSpPr>
            <p:cNvPr id="32" name="Group 13"/>
            <p:cNvGrpSpPr/>
            <p:nvPr/>
          </p:nvGrpSpPr>
          <p:grpSpPr>
            <a:xfrm>
              <a:off x="191344" y="2062425"/>
              <a:ext cx="8462512" cy="4032448"/>
              <a:chOff x="377876" y="1700808"/>
              <a:chExt cx="7985421" cy="3805111"/>
            </a:xfrm>
          </p:grpSpPr>
          <p:grpSp>
            <p:nvGrpSpPr>
              <p:cNvPr id="36" name="Group 20"/>
              <p:cNvGrpSpPr/>
              <p:nvPr/>
            </p:nvGrpSpPr>
            <p:grpSpPr>
              <a:xfrm>
                <a:off x="377876" y="1700808"/>
                <a:ext cx="7985421" cy="3805111"/>
                <a:chOff x="-24397" y="0"/>
                <a:chExt cx="12216397" cy="5821200"/>
              </a:xfrm>
            </p:grpSpPr>
            <p:pic>
              <p:nvPicPr>
                <p:cNvPr id="41" name="Picture 21"/>
                <p:cNvPicPr>
                  <a:picLocks noChangeAspect="1"/>
                </p:cNvPicPr>
                <p:nvPr/>
              </p:nvPicPr>
              <p:blipFill>
                <a:blip r:embed="rId4"/>
                <a:stretch>
                  <a:fillRect/>
                </a:stretch>
              </p:blipFill>
              <p:spPr>
                <a:xfrm>
                  <a:off x="5857107" y="0"/>
                  <a:ext cx="6334893" cy="5821200"/>
                </a:xfrm>
                <a:prstGeom prst="rect">
                  <a:avLst/>
                </a:prstGeom>
              </p:spPr>
            </p:pic>
            <p:grpSp>
              <p:nvGrpSpPr>
                <p:cNvPr id="42" name="Group 22"/>
                <p:cNvGrpSpPr/>
                <p:nvPr/>
              </p:nvGrpSpPr>
              <p:grpSpPr>
                <a:xfrm>
                  <a:off x="-24397" y="0"/>
                  <a:ext cx="11890402" cy="5821200"/>
                  <a:chOff x="-24397" y="0"/>
                  <a:chExt cx="11890402" cy="5821200"/>
                </a:xfrm>
              </p:grpSpPr>
              <p:pic>
                <p:nvPicPr>
                  <p:cNvPr id="43" name="Picture 23"/>
                  <p:cNvPicPr>
                    <a:picLocks noChangeAspect="1"/>
                  </p:cNvPicPr>
                  <p:nvPr/>
                </p:nvPicPr>
                <p:blipFill>
                  <a:blip r:embed="rId5"/>
                  <a:stretch>
                    <a:fillRect/>
                  </a:stretch>
                </p:blipFill>
                <p:spPr>
                  <a:xfrm>
                    <a:off x="-24397" y="0"/>
                    <a:ext cx="6334894" cy="5821200"/>
                  </a:xfrm>
                  <a:prstGeom prst="rect">
                    <a:avLst/>
                  </a:prstGeom>
                </p:spPr>
              </p:pic>
              <p:grpSp>
                <p:nvGrpSpPr>
                  <p:cNvPr id="44" name="Group 24"/>
                  <p:cNvGrpSpPr/>
                  <p:nvPr/>
                </p:nvGrpSpPr>
                <p:grpSpPr>
                  <a:xfrm>
                    <a:off x="1477896" y="1272539"/>
                    <a:ext cx="1450658" cy="2100114"/>
                    <a:chOff x="1673542" y="956310"/>
                    <a:chExt cx="2276476" cy="3295648"/>
                  </a:xfrm>
                </p:grpSpPr>
                <p:pic>
                  <p:nvPicPr>
                    <p:cNvPr id="48" name="Picture 28"/>
                    <p:cNvPicPr>
                      <a:picLocks noChangeAspect="1"/>
                    </p:cNvPicPr>
                    <p:nvPr/>
                  </p:nvPicPr>
                  <p:blipFill>
                    <a:blip r:embed="rId6"/>
                    <a:stretch>
                      <a:fillRect/>
                    </a:stretch>
                  </p:blipFill>
                  <p:spPr>
                    <a:xfrm>
                      <a:off x="1673542" y="2747008"/>
                      <a:ext cx="2257422" cy="1504950"/>
                    </a:xfrm>
                    <a:prstGeom prst="rect">
                      <a:avLst/>
                    </a:prstGeom>
                  </p:spPr>
                </p:pic>
                <p:pic>
                  <p:nvPicPr>
                    <p:cNvPr id="49" name="Picture 29"/>
                    <p:cNvPicPr>
                      <a:picLocks noChangeAspect="1"/>
                    </p:cNvPicPr>
                    <p:nvPr/>
                  </p:nvPicPr>
                  <p:blipFill>
                    <a:blip r:embed="rId7"/>
                    <a:stretch>
                      <a:fillRect/>
                    </a:stretch>
                  </p:blipFill>
                  <p:spPr>
                    <a:xfrm>
                      <a:off x="1673542" y="956310"/>
                      <a:ext cx="2276476" cy="1485901"/>
                    </a:xfrm>
                    <a:prstGeom prst="rect">
                      <a:avLst/>
                    </a:prstGeom>
                  </p:spPr>
                </p:pic>
              </p:grpSp>
              <p:grpSp>
                <p:nvGrpSpPr>
                  <p:cNvPr id="45" name="Group 25"/>
                  <p:cNvGrpSpPr/>
                  <p:nvPr/>
                </p:nvGrpSpPr>
                <p:grpSpPr>
                  <a:xfrm>
                    <a:off x="10431780" y="1272539"/>
                    <a:ext cx="1434225" cy="2100115"/>
                    <a:chOff x="4497705" y="932497"/>
                    <a:chExt cx="2266950" cy="3319463"/>
                  </a:xfrm>
                </p:grpSpPr>
                <p:pic>
                  <p:nvPicPr>
                    <p:cNvPr id="46" name="Picture 26"/>
                    <p:cNvPicPr>
                      <a:picLocks noChangeAspect="1"/>
                    </p:cNvPicPr>
                    <p:nvPr/>
                  </p:nvPicPr>
                  <p:blipFill>
                    <a:blip r:embed="rId8"/>
                    <a:stretch>
                      <a:fillRect/>
                    </a:stretch>
                  </p:blipFill>
                  <p:spPr>
                    <a:xfrm>
                      <a:off x="4497705" y="932497"/>
                      <a:ext cx="2266950" cy="1533525"/>
                    </a:xfrm>
                    <a:prstGeom prst="rect">
                      <a:avLst/>
                    </a:prstGeom>
                  </p:spPr>
                </p:pic>
                <p:pic>
                  <p:nvPicPr>
                    <p:cNvPr id="47" name="Picture 27"/>
                    <p:cNvPicPr>
                      <a:picLocks noChangeAspect="1"/>
                    </p:cNvPicPr>
                    <p:nvPr/>
                  </p:nvPicPr>
                  <p:blipFill>
                    <a:blip r:embed="rId9"/>
                    <a:stretch>
                      <a:fillRect/>
                    </a:stretch>
                  </p:blipFill>
                  <p:spPr>
                    <a:xfrm>
                      <a:off x="4497705" y="2718435"/>
                      <a:ext cx="2209800" cy="1533525"/>
                    </a:xfrm>
                    <a:prstGeom prst="rect">
                      <a:avLst/>
                    </a:prstGeom>
                  </p:spPr>
                </p:pic>
              </p:grpSp>
            </p:grpSp>
          </p:grpSp>
          <p:sp>
            <p:nvSpPr>
              <p:cNvPr id="37" name="Rectangle 6"/>
              <p:cNvSpPr/>
              <p:nvPr/>
            </p:nvSpPr>
            <p:spPr>
              <a:xfrm>
                <a:off x="1271464" y="4653136"/>
                <a:ext cx="187220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IN" sz="2400" dirty="0" err="1"/>
              </a:p>
            </p:txBody>
          </p:sp>
          <p:sp>
            <p:nvSpPr>
              <p:cNvPr id="38" name="Rectangle 30"/>
              <p:cNvSpPr/>
              <p:nvPr/>
            </p:nvSpPr>
            <p:spPr>
              <a:xfrm>
                <a:off x="6312024" y="4653136"/>
                <a:ext cx="187220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IN" sz="2400" dirty="0" err="1"/>
              </a:p>
            </p:txBody>
          </p:sp>
          <p:sp>
            <p:nvSpPr>
              <p:cNvPr id="39" name="Rectangle 31"/>
              <p:cNvSpPr/>
              <p:nvPr/>
            </p:nvSpPr>
            <p:spPr>
              <a:xfrm rot="16200000">
                <a:off x="-749419" y="3020971"/>
                <a:ext cx="3057679" cy="679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i="1" dirty="0">
                    <a:solidFill>
                      <a:schemeClr val="tx1"/>
                    </a:solidFill>
                    <a:latin typeface="Calibri" panose="020F0502020204030204" pitchFamily="34" charset="0"/>
                    <a:cs typeface="Calibri" panose="020F0502020204030204" pitchFamily="34" charset="0"/>
                  </a:rPr>
                  <a:t>I</a:t>
                </a:r>
                <a:r>
                  <a:rPr lang="de-DE" i="1" baseline="-25000" dirty="0">
                    <a:solidFill>
                      <a:schemeClr val="tx1"/>
                    </a:solidFill>
                    <a:latin typeface="Calibri" panose="020F0502020204030204" pitchFamily="34" charset="0"/>
                    <a:cs typeface="Calibri" panose="020F0502020204030204" pitchFamily="34" charset="0"/>
                  </a:rPr>
                  <a:t>D </a:t>
                </a:r>
                <a:r>
                  <a:rPr lang="de-DE" i="1" dirty="0">
                    <a:solidFill>
                      <a:schemeClr val="tx1"/>
                    </a:solidFill>
                    <a:latin typeface="Calibri" panose="020F0502020204030204" pitchFamily="34" charset="0"/>
                    <a:cs typeface="Calibri" panose="020F0502020204030204" pitchFamily="34" charset="0"/>
                  </a:rPr>
                  <a:t>[a.u.]</a:t>
                </a:r>
                <a:endParaRPr lang="en-IN" i="1" dirty="0" err="1">
                  <a:solidFill>
                    <a:schemeClr val="tx1"/>
                  </a:solidFill>
                  <a:latin typeface="Calibri" panose="020F0502020204030204" pitchFamily="34" charset="0"/>
                  <a:cs typeface="Calibri" panose="020F0502020204030204" pitchFamily="34" charset="0"/>
                </a:endParaRPr>
              </a:p>
            </p:txBody>
          </p:sp>
          <p:sp>
            <p:nvSpPr>
              <p:cNvPr id="40" name="Rectangle 32"/>
              <p:cNvSpPr/>
              <p:nvPr/>
            </p:nvSpPr>
            <p:spPr>
              <a:xfrm>
                <a:off x="4550720" y="1875130"/>
                <a:ext cx="427745" cy="2891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IN" sz="2400" dirty="0" err="1"/>
              </a:p>
            </p:txBody>
          </p:sp>
        </p:grpSp>
        <p:sp>
          <p:nvSpPr>
            <p:cNvPr id="33" name="Rectangle 49"/>
            <p:cNvSpPr/>
            <p:nvPr/>
          </p:nvSpPr>
          <p:spPr>
            <a:xfrm>
              <a:off x="1749911" y="3731173"/>
              <a:ext cx="267901" cy="138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ct val="95000"/>
                </a:lnSpc>
              </a:pPr>
              <a:r>
                <a:rPr lang="de-DE" sz="700" dirty="0">
                  <a:solidFill>
                    <a:schemeClr val="tx1"/>
                  </a:solidFill>
                  <a:latin typeface="Calibri" panose="020F0502020204030204" pitchFamily="34" charset="0"/>
                  <a:cs typeface="Calibri" panose="020F0502020204030204" pitchFamily="34" charset="0"/>
                </a:rPr>
                <a:t>7 K</a:t>
              </a:r>
              <a:endParaRPr lang="en-IN" sz="700" dirty="0" err="1">
                <a:solidFill>
                  <a:schemeClr val="tx1"/>
                </a:solidFill>
                <a:latin typeface="Calibri" panose="020F0502020204030204" pitchFamily="34" charset="0"/>
                <a:cs typeface="Calibri" panose="020F0502020204030204" pitchFamily="34" charset="0"/>
              </a:endParaRPr>
            </a:p>
          </p:txBody>
        </p:sp>
        <p:sp>
          <p:nvSpPr>
            <p:cNvPr id="34" name="Rectangle 35"/>
            <p:cNvSpPr/>
            <p:nvPr/>
          </p:nvSpPr>
          <p:spPr>
            <a:xfrm>
              <a:off x="7930382" y="3731173"/>
              <a:ext cx="258724" cy="138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ct val="95000"/>
                </a:lnSpc>
              </a:pPr>
              <a:r>
                <a:rPr lang="de-DE" sz="700" dirty="0">
                  <a:solidFill>
                    <a:schemeClr val="tx1"/>
                  </a:solidFill>
                  <a:latin typeface="Calibri" panose="020F0502020204030204" pitchFamily="34" charset="0"/>
                  <a:cs typeface="Calibri" panose="020F0502020204030204" pitchFamily="34" charset="0"/>
                </a:rPr>
                <a:t>7 K</a:t>
              </a:r>
              <a:endParaRPr lang="en-IN" sz="700" dirty="0" err="1">
                <a:solidFill>
                  <a:schemeClr val="tx1"/>
                </a:solidFill>
                <a:latin typeface="Calibri" panose="020F0502020204030204" pitchFamily="34" charset="0"/>
                <a:cs typeface="Calibri" panose="020F0502020204030204" pitchFamily="34" charset="0"/>
              </a:endParaRPr>
            </a:p>
          </p:txBody>
        </p:sp>
      </p:grpSp>
      <p:sp>
        <p:nvSpPr>
          <p:cNvPr id="50" name="TextBox 15"/>
          <p:cNvSpPr txBox="1"/>
          <p:nvPr/>
        </p:nvSpPr>
        <p:spPr>
          <a:xfrm>
            <a:off x="7518367" y="3874553"/>
            <a:ext cx="4302158" cy="297004"/>
          </a:xfrm>
          <a:prstGeom prst="rect">
            <a:avLst/>
          </a:prstGeom>
          <a:solidFill>
            <a:schemeClr val="accent1"/>
          </a:solidFill>
          <a:ln w="3175">
            <a:noFill/>
          </a:ln>
        </p:spPr>
        <p:txBody>
          <a:bodyPr wrap="square" rtlCol="0">
            <a:spAutoFit/>
          </a:bodyPr>
          <a:lstStyle/>
          <a:p>
            <a:pPr algn="ctr">
              <a:lnSpc>
                <a:spcPct val="95000"/>
              </a:lnSpc>
            </a:pPr>
            <a:r>
              <a:rPr lang="de-DE" sz="1400" b="1" dirty="0">
                <a:solidFill>
                  <a:schemeClr val="bg1"/>
                </a:solidFill>
              </a:rPr>
              <a:t>Input Data for BSIM-IMG </a:t>
            </a:r>
            <a:r>
              <a:rPr lang="de-DE" sz="1400" b="1" dirty="0" err="1">
                <a:solidFill>
                  <a:schemeClr val="bg1"/>
                </a:solidFill>
              </a:rPr>
              <a:t>Based</a:t>
            </a:r>
            <a:r>
              <a:rPr lang="de-DE" sz="1400" b="1" dirty="0">
                <a:solidFill>
                  <a:schemeClr val="bg1"/>
                </a:solidFill>
              </a:rPr>
              <a:t> Modeling</a:t>
            </a:r>
            <a:endParaRPr lang="en-IN" sz="1400" b="1" dirty="0" err="1">
              <a:solidFill>
                <a:schemeClr val="bg1"/>
              </a:solidFill>
            </a:endParaRPr>
          </a:p>
        </p:txBody>
      </p:sp>
      <p:sp>
        <p:nvSpPr>
          <p:cNvPr id="51" name="Right Arrow 16"/>
          <p:cNvSpPr/>
          <p:nvPr/>
        </p:nvSpPr>
        <p:spPr>
          <a:xfrm rot="5400000">
            <a:off x="9297006" y="4563974"/>
            <a:ext cx="898838" cy="28759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IN" sz="2400" dirty="0" err="1"/>
          </a:p>
        </p:txBody>
      </p:sp>
      <p:sp>
        <p:nvSpPr>
          <p:cNvPr id="52" name="TextBox 47"/>
          <p:cNvSpPr txBox="1"/>
          <p:nvPr/>
        </p:nvSpPr>
        <p:spPr>
          <a:xfrm>
            <a:off x="9849643" y="4544452"/>
            <a:ext cx="1552747" cy="443198"/>
          </a:xfrm>
          <a:prstGeom prst="rect">
            <a:avLst/>
          </a:prstGeom>
          <a:noFill/>
        </p:spPr>
        <p:txBody>
          <a:bodyPr wrap="square" rtlCol="0">
            <a:spAutoFit/>
          </a:bodyPr>
          <a:lstStyle/>
          <a:p>
            <a:pPr algn="l">
              <a:lnSpc>
                <a:spcPct val="95000"/>
              </a:lnSpc>
            </a:pPr>
            <a:r>
              <a:rPr lang="en-GB" sz="1200" dirty="0">
                <a:solidFill>
                  <a:srgbClr val="023D6B"/>
                </a:solidFill>
              </a:rPr>
              <a:t>done</a:t>
            </a:r>
            <a:r>
              <a:rPr lang="de-DE" sz="1200" dirty="0">
                <a:solidFill>
                  <a:srgbClr val="023D6B"/>
                </a:solidFill>
              </a:rPr>
              <a:t> </a:t>
            </a:r>
            <a:r>
              <a:rPr lang="en-GB" sz="1200" dirty="0">
                <a:solidFill>
                  <a:srgbClr val="023D6B"/>
                </a:solidFill>
              </a:rPr>
              <a:t>by</a:t>
            </a:r>
            <a:r>
              <a:rPr lang="de-DE" sz="1200" dirty="0">
                <a:solidFill>
                  <a:srgbClr val="023D6B"/>
                </a:solidFill>
              </a:rPr>
              <a:t> </a:t>
            </a:r>
            <a:br>
              <a:rPr lang="de-DE" sz="1200" dirty="0">
                <a:solidFill>
                  <a:srgbClr val="023D6B"/>
                </a:solidFill>
              </a:rPr>
            </a:br>
            <a:r>
              <a:rPr lang="de-DE" sz="1200" dirty="0" err="1">
                <a:solidFill>
                  <a:srgbClr val="023D6B"/>
                </a:solidFill>
              </a:rPr>
              <a:t>AdMOS</a:t>
            </a:r>
            <a:r>
              <a:rPr lang="de-DE" sz="1200" dirty="0">
                <a:solidFill>
                  <a:srgbClr val="023D6B"/>
                </a:solidFill>
              </a:rPr>
              <a:t> GmbH</a:t>
            </a:r>
            <a:endParaRPr lang="en-IN" sz="1200" dirty="0" err="1">
              <a:solidFill>
                <a:srgbClr val="023D6B"/>
              </a:solidFill>
            </a:endParaRPr>
          </a:p>
        </p:txBody>
      </p:sp>
      <p:pic>
        <p:nvPicPr>
          <p:cNvPr id="53"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0373" y="4563445"/>
            <a:ext cx="1264621" cy="405213"/>
          </a:xfrm>
          <a:prstGeom prst="rect">
            <a:avLst/>
          </a:prstGeom>
        </p:spPr>
      </p:pic>
      <p:sp>
        <p:nvSpPr>
          <p:cNvPr id="54" name="TextBox 45"/>
          <p:cNvSpPr txBox="1"/>
          <p:nvPr/>
        </p:nvSpPr>
        <p:spPr>
          <a:xfrm>
            <a:off x="7518367" y="5192911"/>
            <a:ext cx="4302158" cy="576064"/>
          </a:xfrm>
          <a:prstGeom prst="rect">
            <a:avLst/>
          </a:prstGeom>
          <a:solidFill>
            <a:srgbClr val="023D6B"/>
          </a:solidFill>
          <a:ln w="3175">
            <a:noFill/>
          </a:ln>
        </p:spPr>
        <p:txBody>
          <a:bodyPr wrap="square" rtlCol="0" anchor="ctr">
            <a:noAutofit/>
          </a:bodyPr>
          <a:lstStyle/>
          <a:p>
            <a:pPr algn="ctr">
              <a:lnSpc>
                <a:spcPct val="95000"/>
              </a:lnSpc>
            </a:pPr>
            <a:r>
              <a:rPr lang="de-DE" sz="2000" b="1" dirty="0">
                <a:solidFill>
                  <a:schemeClr val="bg1"/>
                </a:solidFill>
              </a:rPr>
              <a:t>Cryogenic Model Library  </a:t>
            </a:r>
            <a:endParaRPr lang="en-IN" sz="2000" b="1" dirty="0" err="1">
              <a:solidFill>
                <a:schemeClr val="bg1"/>
              </a:solidFill>
            </a:endParaRPr>
          </a:p>
        </p:txBody>
      </p:sp>
      <p:sp>
        <p:nvSpPr>
          <p:cNvPr id="55" name="Right Arrow 16"/>
          <p:cNvSpPr/>
          <p:nvPr/>
        </p:nvSpPr>
        <p:spPr>
          <a:xfrm>
            <a:off x="6606007" y="2853371"/>
            <a:ext cx="646102" cy="28759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IN" sz="2400" dirty="0" err="1"/>
          </a:p>
        </p:txBody>
      </p:sp>
      <p:sp>
        <p:nvSpPr>
          <p:cNvPr id="57" name="Textfeld 56"/>
          <p:cNvSpPr txBox="1"/>
          <p:nvPr/>
        </p:nvSpPr>
        <p:spPr>
          <a:xfrm>
            <a:off x="8512139" y="1297508"/>
            <a:ext cx="2279342" cy="267766"/>
          </a:xfrm>
          <a:prstGeom prst="rect">
            <a:avLst/>
          </a:prstGeom>
          <a:noFill/>
        </p:spPr>
        <p:txBody>
          <a:bodyPr wrap="none" rtlCol="0">
            <a:spAutoFit/>
          </a:bodyPr>
          <a:lstStyle/>
          <a:p>
            <a:pPr algn="ctr">
              <a:lnSpc>
                <a:spcPct val="95000"/>
              </a:lnSpc>
            </a:pPr>
            <a:r>
              <a:rPr lang="de-DE" sz="1200" b="1" dirty="0">
                <a:solidFill>
                  <a:schemeClr val="bg1">
                    <a:lumMod val="65000"/>
                  </a:schemeClr>
                </a:solidFill>
              </a:rPr>
              <a:t>Short-Channel I-V-</a:t>
            </a:r>
            <a:r>
              <a:rPr lang="de-DE" sz="1200" b="1" dirty="0" err="1">
                <a:solidFill>
                  <a:schemeClr val="bg1">
                    <a:lumMod val="65000"/>
                  </a:schemeClr>
                </a:solidFill>
              </a:rPr>
              <a:t>Curves</a:t>
            </a:r>
            <a:r>
              <a:rPr lang="de-DE" sz="1200" b="1" dirty="0">
                <a:solidFill>
                  <a:schemeClr val="bg1">
                    <a:lumMod val="65000"/>
                  </a:schemeClr>
                </a:solidFill>
              </a:rPr>
              <a:t> [8]</a:t>
            </a:r>
          </a:p>
        </p:txBody>
      </p:sp>
      <p:pic>
        <p:nvPicPr>
          <p:cNvPr id="15" name="Grafik 14"/>
          <p:cNvPicPr>
            <a:picLocks noChangeAspect="1"/>
          </p:cNvPicPr>
          <p:nvPr/>
        </p:nvPicPr>
        <p:blipFill rotWithShape="1">
          <a:blip r:embed="rId11" cstate="hqprint">
            <a:extLst>
              <a:ext uri="{28A0092B-C50C-407E-A947-70E740481C1C}">
                <a14:useLocalDpi xmlns:a14="http://schemas.microsoft.com/office/drawing/2010/main" val="0"/>
              </a:ext>
            </a:extLst>
          </a:blip>
          <a:srcRect l="1819" t="3097" r="7937" b="16580"/>
          <a:stretch/>
        </p:blipFill>
        <p:spPr>
          <a:xfrm>
            <a:off x="4925013" y="4077258"/>
            <a:ext cx="1927903" cy="1692680"/>
          </a:xfrm>
          <a:prstGeom prst="rect">
            <a:avLst/>
          </a:prstGeom>
          <a:ln>
            <a:solidFill>
              <a:srgbClr val="97B9E2"/>
            </a:solidFill>
          </a:ln>
        </p:spPr>
      </p:pic>
      <p:sp>
        <p:nvSpPr>
          <p:cNvPr id="17" name="Oval 7"/>
          <p:cNvSpPr/>
          <p:nvPr/>
        </p:nvSpPr>
        <p:spPr>
          <a:xfrm>
            <a:off x="5687047" y="4885023"/>
            <a:ext cx="261357" cy="261357"/>
          </a:xfrm>
          <a:prstGeom prst="ellipse">
            <a:avLst/>
          </a:prstGeom>
          <a:noFill/>
          <a:ln w="19050">
            <a:solidFill>
              <a:srgbClr val="97B9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cxnSp>
        <p:nvCxnSpPr>
          <p:cNvPr id="18" name="Straight Arrow Connector 11"/>
          <p:cNvCxnSpPr>
            <a:stCxn id="17" idx="3"/>
            <a:endCxn id="19" idx="3"/>
          </p:cNvCxnSpPr>
          <p:nvPr/>
        </p:nvCxnSpPr>
        <p:spPr>
          <a:xfrm flipH="1">
            <a:off x="4749589" y="5108105"/>
            <a:ext cx="975733" cy="43164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2"/>
          <p:cNvSpPr txBox="1"/>
          <p:nvPr/>
        </p:nvSpPr>
        <p:spPr>
          <a:xfrm>
            <a:off x="4273177" y="5413179"/>
            <a:ext cx="476412" cy="253146"/>
          </a:xfrm>
          <a:prstGeom prst="rect">
            <a:avLst/>
          </a:prstGeom>
          <a:solidFill>
            <a:schemeClr val="bg1">
              <a:lumMod val="75000"/>
              <a:alpha val="36000"/>
            </a:schemeClr>
          </a:solidFill>
        </p:spPr>
        <p:txBody>
          <a:bodyPr wrap="none" rtlCol="0">
            <a:spAutoFit/>
          </a:bodyPr>
          <a:lstStyle/>
          <a:p>
            <a:pPr algn="l">
              <a:lnSpc>
                <a:spcPct val="95000"/>
              </a:lnSpc>
            </a:pPr>
            <a:r>
              <a:rPr lang="en-GB" sz="1100" b="1" dirty="0">
                <a:solidFill>
                  <a:srgbClr val="023D6B"/>
                </a:solidFill>
              </a:rPr>
              <a:t>DUT</a:t>
            </a:r>
          </a:p>
        </p:txBody>
      </p:sp>
      <p:cxnSp>
        <p:nvCxnSpPr>
          <p:cNvPr id="20" name="Straight Connector 29"/>
          <p:cNvCxnSpPr/>
          <p:nvPr/>
        </p:nvCxnSpPr>
        <p:spPr>
          <a:xfrm>
            <a:off x="4698029" y="3122872"/>
            <a:ext cx="226984" cy="26470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p:cNvCxnSpPr/>
          <p:nvPr/>
        </p:nvCxnSpPr>
        <p:spPr>
          <a:xfrm>
            <a:off x="5327332" y="2545051"/>
            <a:ext cx="1522934" cy="153220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4" name="Rechteck 83"/>
          <p:cNvSpPr/>
          <p:nvPr/>
        </p:nvSpPr>
        <p:spPr>
          <a:xfrm>
            <a:off x="371475" y="5858688"/>
            <a:ext cx="6532691" cy="738664"/>
          </a:xfrm>
          <a:prstGeom prst="rect">
            <a:avLst/>
          </a:prstGeom>
        </p:spPr>
        <p:txBody>
          <a:bodyPr wrap="square" lIns="0" tIns="0" rIns="0" bIns="0">
            <a:spAutoFit/>
          </a:bodyPr>
          <a:lstStyle/>
          <a:p>
            <a:pPr defTabSz="179388">
              <a:tabLst>
                <a:tab pos="179388" algn="l"/>
              </a:tabLst>
            </a:pPr>
            <a:r>
              <a:rPr lang="de-DE" sz="800" dirty="0">
                <a:solidFill>
                  <a:schemeClr val="tx1">
                    <a:lumMod val="50000"/>
                    <a:lumOff val="50000"/>
                  </a:schemeClr>
                </a:solidFill>
              </a:rPr>
              <a:t>[8] 	Chava, Phanish, et al. "Evaluation </a:t>
            </a:r>
            <a:r>
              <a:rPr lang="de-DE" sz="800" dirty="0" err="1">
                <a:solidFill>
                  <a:schemeClr val="tx1">
                    <a:lumMod val="50000"/>
                    <a:lumOff val="50000"/>
                  </a:schemeClr>
                </a:solidFill>
              </a:rPr>
              <a:t>of</a:t>
            </a:r>
            <a:r>
              <a:rPr lang="de-DE" sz="800" dirty="0">
                <a:solidFill>
                  <a:schemeClr val="tx1">
                    <a:lumMod val="50000"/>
                    <a:lumOff val="50000"/>
                  </a:schemeClr>
                </a:solidFill>
              </a:rPr>
              <a:t> </a:t>
            </a:r>
            <a:r>
              <a:rPr lang="de-DE" sz="800" dirty="0" err="1">
                <a:solidFill>
                  <a:schemeClr val="tx1">
                    <a:lumMod val="50000"/>
                    <a:lumOff val="50000"/>
                  </a:schemeClr>
                </a:solidFill>
              </a:rPr>
              <a:t>cryogenic</a:t>
            </a:r>
            <a:r>
              <a:rPr lang="de-DE" sz="800" dirty="0">
                <a:solidFill>
                  <a:schemeClr val="tx1">
                    <a:lumMod val="50000"/>
                    <a:lumOff val="50000"/>
                  </a:schemeClr>
                </a:solidFill>
              </a:rPr>
              <a:t> </a:t>
            </a:r>
            <a:r>
              <a:rPr lang="de-DE" sz="800" dirty="0" err="1">
                <a:solidFill>
                  <a:schemeClr val="tx1">
                    <a:lumMod val="50000"/>
                    <a:lumOff val="50000"/>
                  </a:schemeClr>
                </a:solidFill>
              </a:rPr>
              <a:t>models</a:t>
            </a:r>
            <a:r>
              <a:rPr lang="de-DE" sz="800" dirty="0">
                <a:solidFill>
                  <a:schemeClr val="tx1">
                    <a:lumMod val="50000"/>
                    <a:lumOff val="50000"/>
                  </a:schemeClr>
                </a:solidFill>
              </a:rPr>
              <a:t> </a:t>
            </a:r>
            <a:r>
              <a:rPr lang="de-DE" sz="800" dirty="0" err="1">
                <a:solidFill>
                  <a:schemeClr val="tx1">
                    <a:lumMod val="50000"/>
                    <a:lumOff val="50000"/>
                  </a:schemeClr>
                </a:solidFill>
              </a:rPr>
              <a:t>for</a:t>
            </a:r>
            <a:r>
              <a:rPr lang="de-DE" sz="800" dirty="0">
                <a:solidFill>
                  <a:schemeClr val="tx1">
                    <a:lumMod val="50000"/>
                    <a:lumOff val="50000"/>
                  </a:schemeClr>
                </a:solidFill>
              </a:rPr>
              <a:t> FDSOI CMOS </a:t>
            </a:r>
            <a:r>
              <a:rPr lang="de-DE" sz="800" dirty="0" err="1">
                <a:solidFill>
                  <a:schemeClr val="tx1">
                    <a:lumMod val="50000"/>
                    <a:lumOff val="50000"/>
                  </a:schemeClr>
                </a:solidFill>
              </a:rPr>
              <a:t>transistors</a:t>
            </a:r>
            <a:r>
              <a:rPr lang="de-DE" sz="800" dirty="0">
                <a:solidFill>
                  <a:schemeClr val="tx1">
                    <a:lumMod val="50000"/>
                    <a:lumOff val="50000"/>
                  </a:schemeClr>
                </a:solidFill>
              </a:rPr>
              <a:t>." 16th IEEE Workshop on Low </a:t>
            </a:r>
            <a:r>
              <a:rPr lang="de-DE" sz="800" dirty="0" err="1">
                <a:solidFill>
                  <a:schemeClr val="tx1">
                    <a:lumMod val="50000"/>
                    <a:lumOff val="50000"/>
                  </a:schemeClr>
                </a:solidFill>
              </a:rPr>
              <a:t>Temperature</a:t>
            </a:r>
            <a:r>
              <a:rPr lang="de-DE" sz="800" dirty="0">
                <a:solidFill>
                  <a:schemeClr val="tx1">
                    <a:lumMod val="50000"/>
                    <a:lumOff val="50000"/>
                  </a:schemeClr>
                </a:solidFill>
              </a:rPr>
              <a:t> 	</a:t>
            </a:r>
            <a:r>
              <a:rPr lang="de-DE" sz="800" dirty="0" err="1">
                <a:solidFill>
                  <a:schemeClr val="tx1">
                    <a:lumMod val="50000"/>
                    <a:lumOff val="50000"/>
                  </a:schemeClr>
                </a:solidFill>
              </a:rPr>
              <a:t>electronics</a:t>
            </a:r>
            <a:r>
              <a:rPr lang="de-DE" sz="800" dirty="0">
                <a:solidFill>
                  <a:schemeClr val="tx1">
                    <a:lumMod val="50000"/>
                    <a:lumOff val="50000"/>
                  </a:schemeClr>
                </a:solidFill>
              </a:rPr>
              <a:t>. </a:t>
            </a:r>
            <a:r>
              <a:rPr lang="de-DE" sz="800" dirty="0" err="1">
                <a:solidFill>
                  <a:schemeClr val="tx1">
                    <a:lumMod val="50000"/>
                    <a:lumOff val="50000"/>
                  </a:schemeClr>
                </a:solidFill>
              </a:rPr>
              <a:t>No</a:t>
            </a:r>
            <a:r>
              <a:rPr lang="de-DE" sz="800" dirty="0">
                <a:solidFill>
                  <a:schemeClr val="tx1">
                    <a:lumMod val="50000"/>
                    <a:lumOff val="50000"/>
                  </a:schemeClr>
                </a:solidFill>
              </a:rPr>
              <a:t>. FZJ-2024-05369. Zentralinstitut für Elektronik, 2024.</a:t>
            </a:r>
          </a:p>
          <a:p>
            <a:pPr defTabSz="179388">
              <a:tabLst>
                <a:tab pos="179388" algn="l"/>
              </a:tabLst>
            </a:pPr>
            <a:r>
              <a:rPr lang="en-US" sz="800" dirty="0">
                <a:solidFill>
                  <a:schemeClr val="tx1">
                    <a:lumMod val="50000"/>
                    <a:lumOff val="50000"/>
                  </a:schemeClr>
                </a:solidFill>
              </a:rPr>
              <a:t>	The </a:t>
            </a:r>
            <a:r>
              <a:rPr lang="en-US" sz="800" dirty="0" err="1">
                <a:solidFill>
                  <a:schemeClr val="tx1">
                    <a:lumMod val="50000"/>
                    <a:lumOff val="50000"/>
                  </a:schemeClr>
                </a:solidFill>
              </a:rPr>
              <a:t>QSolid</a:t>
            </a:r>
            <a:r>
              <a:rPr lang="en-US" sz="800" dirty="0">
                <a:solidFill>
                  <a:schemeClr val="tx1">
                    <a:lumMod val="50000"/>
                    <a:lumOff val="50000"/>
                  </a:schemeClr>
                </a:solidFill>
              </a:rPr>
              <a:t> project acknowledges the support of the Federal Ministry of Education and Research (BMBF) within the framework 	</a:t>
            </a:r>
            <a:r>
              <a:rPr lang="en-US" sz="800" dirty="0" err="1">
                <a:solidFill>
                  <a:schemeClr val="tx1">
                    <a:lumMod val="50000"/>
                    <a:lumOff val="50000"/>
                  </a:schemeClr>
                </a:solidFill>
              </a:rPr>
              <a:t>programme</a:t>
            </a:r>
            <a:r>
              <a:rPr lang="en-US" sz="800" dirty="0">
                <a:solidFill>
                  <a:schemeClr val="tx1">
                    <a:lumMod val="50000"/>
                    <a:lumOff val="50000"/>
                  </a:schemeClr>
                </a:solidFill>
              </a:rPr>
              <a:t> 	“Quantum technologies – from basic research to market” (Grant No. 13N16149).</a:t>
            </a:r>
          </a:p>
          <a:p>
            <a:pPr defTabSz="268288"/>
            <a:endParaRPr lang="en-US" sz="800" dirty="0">
              <a:solidFill>
                <a:schemeClr val="tx1">
                  <a:lumMod val="50000"/>
                  <a:lumOff val="50000"/>
                </a:schemeClr>
              </a:solidFill>
            </a:endParaRPr>
          </a:p>
          <a:p>
            <a:pPr defTabSz="268288"/>
            <a:endParaRPr lang="de-DE" sz="800" dirty="0">
              <a:solidFill>
                <a:schemeClr val="tx1">
                  <a:lumMod val="50000"/>
                  <a:lumOff val="50000"/>
                </a:schemeClr>
              </a:solidFill>
            </a:endParaRPr>
          </a:p>
        </p:txBody>
      </p:sp>
      <p:pic>
        <p:nvPicPr>
          <p:cNvPr id="85" name="Picture 24"/>
          <p:cNvPicPr>
            <a:picLocks noChangeAspect="1"/>
          </p:cNvPicPr>
          <p:nvPr/>
        </p:nvPicPr>
        <p:blipFill rotWithShape="1">
          <a:blip r:embed="rId12"/>
          <a:srcRect l="12076" r="14682"/>
          <a:stretch/>
        </p:blipFill>
        <p:spPr>
          <a:xfrm>
            <a:off x="7576309" y="1530340"/>
            <a:ext cx="2016396" cy="2257033"/>
          </a:xfrm>
          <a:prstGeom prst="rect">
            <a:avLst/>
          </a:prstGeom>
        </p:spPr>
      </p:pic>
      <p:pic>
        <p:nvPicPr>
          <p:cNvPr id="86" name="Picture 23"/>
          <p:cNvPicPr>
            <a:picLocks noChangeAspect="1"/>
          </p:cNvPicPr>
          <p:nvPr/>
        </p:nvPicPr>
        <p:blipFill rotWithShape="1">
          <a:blip r:embed="rId13"/>
          <a:srcRect l="15006" r="12439"/>
          <a:stretch/>
        </p:blipFill>
        <p:spPr>
          <a:xfrm>
            <a:off x="9871937" y="1531298"/>
            <a:ext cx="1986842" cy="2246289"/>
          </a:xfrm>
          <a:prstGeom prst="rect">
            <a:avLst/>
          </a:prstGeom>
        </p:spPr>
      </p:pic>
      <p:pic>
        <p:nvPicPr>
          <p:cNvPr id="87" name="Picture 36"/>
          <p:cNvPicPr>
            <a:picLocks noChangeAspect="1"/>
          </p:cNvPicPr>
          <p:nvPr/>
        </p:nvPicPr>
        <p:blipFill rotWithShape="1">
          <a:blip r:embed="rId14"/>
          <a:srcRect l="64708" t="36788" r="15251" b="47536"/>
          <a:stretch/>
        </p:blipFill>
        <p:spPr>
          <a:xfrm>
            <a:off x="9097535" y="1623241"/>
            <a:ext cx="426498" cy="273898"/>
          </a:xfrm>
          <a:prstGeom prst="rect">
            <a:avLst/>
          </a:prstGeom>
        </p:spPr>
      </p:pic>
      <p:pic>
        <p:nvPicPr>
          <p:cNvPr id="88" name="Picture 36"/>
          <p:cNvPicPr>
            <a:picLocks noChangeAspect="1"/>
          </p:cNvPicPr>
          <p:nvPr/>
        </p:nvPicPr>
        <p:blipFill rotWithShape="1">
          <a:blip r:embed="rId14"/>
          <a:srcRect l="64708" t="36788" r="15251" b="47536"/>
          <a:stretch/>
        </p:blipFill>
        <p:spPr>
          <a:xfrm>
            <a:off x="11352980" y="2888296"/>
            <a:ext cx="426498" cy="273898"/>
          </a:xfrm>
          <a:prstGeom prst="rect">
            <a:avLst/>
          </a:prstGeom>
        </p:spPr>
      </p:pic>
      <p:sp>
        <p:nvSpPr>
          <p:cNvPr id="91" name="Bogen 90"/>
          <p:cNvSpPr/>
          <p:nvPr/>
        </p:nvSpPr>
        <p:spPr>
          <a:xfrm rot="13500000">
            <a:off x="7299671" y="2430368"/>
            <a:ext cx="2736304" cy="3099384"/>
          </a:xfrm>
          <a:prstGeom prst="arc">
            <a:avLst>
              <a:gd name="adj1" fmla="val 16200000"/>
              <a:gd name="adj2" fmla="val 20737967"/>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6" name="Grafik 5" descr="Ein Bild, das Menschliches Gesicht, Person, Kleidung, Bart enthält.&#10;&#10;KI-generierte Inhalte können fehlerhaft sein.">
            <a:extLst>
              <a:ext uri="{FF2B5EF4-FFF2-40B4-BE49-F238E27FC236}">
                <a16:creationId xmlns:a16="http://schemas.microsoft.com/office/drawing/2014/main" id="{8709D31C-2BD1-32E7-5D10-16AF6A1AB63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979478" y="329634"/>
            <a:ext cx="828000" cy="828000"/>
          </a:xfrm>
          <a:prstGeom prst="ellipse">
            <a:avLst/>
          </a:prstGeom>
        </p:spPr>
      </p:pic>
      <p:pic>
        <p:nvPicPr>
          <p:cNvPr id="8" name="Grafik 7" descr="Ein Bild, das Menschliches Gesicht, Person, Lächeln, Kinn enthält.&#10;&#10;KI-generierte Inhalte können fehlerhaft sein.">
            <a:extLst>
              <a:ext uri="{FF2B5EF4-FFF2-40B4-BE49-F238E27FC236}">
                <a16:creationId xmlns:a16="http://schemas.microsoft.com/office/drawing/2014/main" id="{E1D362B5-58C1-01EF-A3CD-CEE506A072C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951478" y="329634"/>
            <a:ext cx="828000" cy="828000"/>
          </a:xfrm>
          <a:prstGeom prst="ellipse">
            <a:avLst/>
          </a:prstGeom>
        </p:spPr>
      </p:pic>
      <p:sp>
        <p:nvSpPr>
          <p:cNvPr id="70" name="Rectangle 21"/>
          <p:cNvSpPr/>
          <p:nvPr/>
        </p:nvSpPr>
        <p:spPr>
          <a:xfrm>
            <a:off x="384175" y="1547500"/>
            <a:ext cx="6075593" cy="369332"/>
          </a:xfrm>
          <a:prstGeom prst="rect">
            <a:avLst/>
          </a:prstGeom>
          <a:solidFill>
            <a:srgbClr val="023D6B"/>
          </a:solidFill>
        </p:spPr>
        <p:txBody>
          <a:bodyPr wrap="square">
            <a:spAutoFit/>
          </a:bodyPr>
          <a:lstStyle/>
          <a:p>
            <a:r>
              <a:rPr lang="en-IN" sz="1700" b="1" dirty="0">
                <a:solidFill>
                  <a:schemeClr val="bg1"/>
                </a:solidFill>
                <a:latin typeface="Arial" panose="020B0604020202020204" pitchFamily="34" charset="0"/>
              </a:rPr>
              <a:t>Setup @ ICA | FZJ</a:t>
            </a:r>
            <a:r>
              <a:rPr lang="en-IN" sz="1100" dirty="0">
                <a:solidFill>
                  <a:schemeClr val="bg1"/>
                </a:solidFill>
                <a:latin typeface="Arial" panose="020B0604020202020204" pitchFamily="34" charset="0"/>
              </a:rPr>
              <a:t>: </a:t>
            </a:r>
            <a:r>
              <a:rPr lang="en-IN" dirty="0" err="1">
                <a:solidFill>
                  <a:schemeClr val="bg1"/>
                </a:solidFill>
                <a:latin typeface="Arial" panose="020B0604020202020204" pitchFamily="34" charset="0"/>
              </a:rPr>
              <a:t>T</a:t>
            </a:r>
            <a:r>
              <a:rPr lang="en-IN" baseline="-25000" dirty="0" err="1">
                <a:solidFill>
                  <a:schemeClr val="bg1"/>
                </a:solidFill>
                <a:latin typeface="Arial" panose="020B0604020202020204" pitchFamily="34" charset="0"/>
              </a:rPr>
              <a:t>min</a:t>
            </a:r>
            <a:r>
              <a:rPr lang="en-IN" dirty="0">
                <a:solidFill>
                  <a:schemeClr val="bg1"/>
                </a:solidFill>
                <a:latin typeface="Arial" panose="020B0604020202020204" pitchFamily="34" charset="0"/>
              </a:rPr>
              <a:t> ~ 7 K</a:t>
            </a:r>
          </a:p>
        </p:txBody>
      </p:sp>
      <p:pic>
        <p:nvPicPr>
          <p:cNvPr id="69" name="Grafik 68">
            <a:extLst>
              <a:ext uri="{FF2B5EF4-FFF2-40B4-BE49-F238E27FC236}">
                <a16:creationId xmlns:a16="http://schemas.microsoft.com/office/drawing/2014/main" id="{A3567038-EBEE-500F-36C4-884006487C9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04166" y="141501"/>
            <a:ext cx="1530501" cy="1052727"/>
          </a:xfrm>
          <a:prstGeom prst="rect">
            <a:avLst/>
          </a:prstGeom>
        </p:spPr>
      </p:pic>
      <p:pic>
        <p:nvPicPr>
          <p:cNvPr id="71" name="Picture 6">
            <a:extLst>
              <a:ext uri="{FF2B5EF4-FFF2-40B4-BE49-F238E27FC236}">
                <a16:creationId xmlns:a16="http://schemas.microsoft.com/office/drawing/2014/main" id="{42DD4366-82F7-8B13-4CDF-5284DD4396BE}"/>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247262" y="385048"/>
            <a:ext cx="1521146" cy="512168"/>
          </a:xfrm>
          <a:prstGeom prst="rect">
            <a:avLst/>
          </a:prstGeom>
        </p:spPr>
      </p:pic>
      <p:sp>
        <p:nvSpPr>
          <p:cNvPr id="72" name="Date Placeholder 5"/>
          <p:cNvSpPr>
            <a:spLocks noGrp="1"/>
          </p:cNvSpPr>
          <p:nvPr>
            <p:ph type="dt" sz="half" idx="2"/>
          </p:nvPr>
        </p:nvSpPr>
        <p:spPr>
          <a:xfrm>
            <a:off x="3776105" y="6381328"/>
            <a:ext cx="1600508" cy="221109"/>
          </a:xfrm>
        </p:spPr>
        <p:txBody>
          <a:bodyPr/>
          <a:lstStyle/>
          <a:p>
            <a:fld id="{6F61AA71-FB98-43F9-89EA-410F6ED314D4}" type="datetime1">
              <a:rPr lang="de-DE" smtClean="0"/>
              <a:t>21.05.2026</a:t>
            </a:fld>
            <a:endParaRPr lang="de-DE" dirty="0"/>
          </a:p>
        </p:txBody>
      </p:sp>
    </p:spTree>
    <p:extLst>
      <p:ext uri="{BB962C8B-B14F-4D97-AF65-F5344CB8AC3E}">
        <p14:creationId xmlns:p14="http://schemas.microsoft.com/office/powerpoint/2010/main" val="17121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4" grpId="0" animBg="1"/>
      <p:bldP spid="55" grpId="0" animBg="1"/>
      <p:bldP spid="57" grpId="0"/>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28C5EF-1FDF-1232-EA52-AD650078D357}"/>
              </a:ext>
            </a:extLst>
          </p:cNvPr>
          <p:cNvSpPr>
            <a:spLocks noGrp="1"/>
          </p:cNvSpPr>
          <p:nvPr>
            <p:ph type="title"/>
          </p:nvPr>
        </p:nvSpPr>
        <p:spPr/>
        <p:txBody>
          <a:bodyPr/>
          <a:lstStyle/>
          <a:p>
            <a:r>
              <a:rPr lang="de-DE" dirty="0" err="1"/>
              <a:t>Qsolid</a:t>
            </a:r>
            <a:r>
              <a:rPr lang="de-DE" dirty="0"/>
              <a:t> – </a:t>
            </a:r>
            <a:r>
              <a:rPr lang="de-DE" dirty="0" err="1"/>
              <a:t>Photonic</a:t>
            </a:r>
            <a:r>
              <a:rPr lang="de-DE" dirty="0"/>
              <a:t> link</a:t>
            </a:r>
            <a:endParaRPr lang="en-US" dirty="0"/>
          </a:p>
        </p:txBody>
      </p:sp>
      <p:sp>
        <p:nvSpPr>
          <p:cNvPr id="3" name="Foliennummernplatzhalter 2">
            <a:extLst>
              <a:ext uri="{FF2B5EF4-FFF2-40B4-BE49-F238E27FC236}">
                <a16:creationId xmlns:a16="http://schemas.microsoft.com/office/drawing/2014/main" id="{AC84395F-FE95-92F3-158B-09448D692A73}"/>
              </a:ext>
            </a:extLst>
          </p:cNvPr>
          <p:cNvSpPr>
            <a:spLocks noGrp="1"/>
          </p:cNvSpPr>
          <p:nvPr>
            <p:ph type="sldNum" sz="quarter" idx="11"/>
          </p:nvPr>
        </p:nvSpPr>
        <p:spPr/>
        <p:txBody>
          <a:bodyPr/>
          <a:lstStyle/>
          <a:p>
            <a:fld id="{A52F4D17-1AD6-42D9-B93A-EB002C62F438}" type="slidenum">
              <a:rPr lang="de-DE" smtClean="0"/>
              <a:pPr/>
              <a:t>26</a:t>
            </a:fld>
            <a:endParaRPr lang="de-DE" dirty="0"/>
          </a:p>
        </p:txBody>
      </p:sp>
      <p:sp>
        <p:nvSpPr>
          <p:cNvPr id="4" name="Textplatzhalter 3">
            <a:extLst>
              <a:ext uri="{FF2B5EF4-FFF2-40B4-BE49-F238E27FC236}">
                <a16:creationId xmlns:a16="http://schemas.microsoft.com/office/drawing/2014/main" id="{5B54050D-3C11-0945-644B-00D1949EEAFB}"/>
              </a:ext>
            </a:extLst>
          </p:cNvPr>
          <p:cNvSpPr>
            <a:spLocks noGrp="1"/>
          </p:cNvSpPr>
          <p:nvPr>
            <p:ph type="body" sz="quarter" idx="15"/>
          </p:nvPr>
        </p:nvSpPr>
        <p:spPr/>
        <p:txBody>
          <a:bodyPr/>
          <a:lstStyle/>
          <a:p>
            <a:r>
              <a:rPr lang="en-US" dirty="0"/>
              <a:t>Optical Data and Power Link to </a:t>
            </a:r>
            <a:r>
              <a:rPr lang="en-US" dirty="0" err="1"/>
              <a:t>Cryo</a:t>
            </a:r>
            <a:endParaRPr lang="en-US" dirty="0"/>
          </a:p>
        </p:txBody>
      </p:sp>
      <p:sp>
        <p:nvSpPr>
          <p:cNvPr id="6" name="Inhaltsplatzhalter 1">
            <a:extLst>
              <a:ext uri="{FF2B5EF4-FFF2-40B4-BE49-F238E27FC236}">
                <a16:creationId xmlns:a16="http://schemas.microsoft.com/office/drawing/2014/main" id="{1F8DB976-20B2-3617-DCEC-8BFD030A239C}"/>
              </a:ext>
            </a:extLst>
          </p:cNvPr>
          <p:cNvSpPr txBox="1">
            <a:spLocks/>
          </p:cNvSpPr>
          <p:nvPr/>
        </p:nvSpPr>
        <p:spPr>
          <a:xfrm>
            <a:off x="371473" y="1628775"/>
            <a:ext cx="6732639" cy="1872233"/>
          </a:xfrm>
          <a:prstGeom prst="rect">
            <a:avLst/>
          </a:prstGeom>
        </p:spPr>
        <p:txBody>
          <a:bodyPr vert="horz" lIns="0" tIns="0" rIns="0" bIns="0" rtlCol="0" anchor="t" anchorCtr="0">
            <a:noAutofit/>
          </a:bodyPr>
          <a:lstStyle>
            <a:lvl1pPr marL="228600" indent="-228600" defTabSz="914400">
              <a:lnSpc>
                <a:spcPct val="114000"/>
              </a:lnSpc>
              <a:spcBef>
                <a:spcPts val="0"/>
              </a:spcBef>
              <a:spcAft>
                <a:spcPts val="600"/>
              </a:spcAft>
              <a:buFont typeface="Calibri" panose="020F0502020204030204" pitchFamily="34" charset="0"/>
              <a:buChar char="•"/>
              <a:defRPr sz="2200"/>
            </a:lvl1pPr>
            <a:lvl2pPr marL="450850" indent="-234950" defTabSz="914400">
              <a:lnSpc>
                <a:spcPct val="114000"/>
              </a:lnSpc>
              <a:spcBef>
                <a:spcPts val="0"/>
              </a:spcBef>
              <a:spcAft>
                <a:spcPts val="600"/>
              </a:spcAft>
              <a:buFont typeface="Calibri" panose="020F0502020204030204" pitchFamily="34" charset="0"/>
              <a:buChar char="•"/>
              <a:defRPr sz="2200"/>
            </a:lvl2pPr>
            <a:lvl3pPr marL="450850" lvl="2" indent="0" defTabSz="914400">
              <a:lnSpc>
                <a:spcPct val="114000"/>
              </a:lnSpc>
              <a:spcBef>
                <a:spcPts val="0"/>
              </a:spcBef>
              <a:spcAft>
                <a:spcPts val="600"/>
              </a:spcAft>
              <a:buFont typeface="Calibri" panose="020F0502020204030204" pitchFamily="34" charset="0"/>
              <a:buNone/>
              <a:defRPr sz="2200"/>
            </a:lvl3pPr>
            <a:lvl4pPr marL="895350" indent="-215900" defTabSz="914400">
              <a:lnSpc>
                <a:spcPct val="114000"/>
              </a:lnSpc>
              <a:spcBef>
                <a:spcPts val="0"/>
              </a:spcBef>
              <a:spcAft>
                <a:spcPts val="600"/>
              </a:spcAft>
              <a:buFont typeface="Calibri" panose="020F0502020204030204" pitchFamily="34" charset="0"/>
              <a:buChar char="•"/>
              <a:defRPr sz="2200"/>
            </a:lvl4pPr>
            <a:lvl5pPr marL="1117600" indent="-215900" defTabSz="914400">
              <a:lnSpc>
                <a:spcPct val="114000"/>
              </a:lnSpc>
              <a:spcBef>
                <a:spcPts val="0"/>
              </a:spcBef>
              <a:spcAft>
                <a:spcPts val="600"/>
              </a:spcAft>
              <a:buFont typeface="Calibri" panose="020F0502020204030204" pitchFamily="34" charset="0"/>
              <a:buChar char="•"/>
              <a:defRPr sz="22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00000"/>
              </a:lnSpc>
            </a:pPr>
            <a:r>
              <a:rPr lang="en-DE" sz="1800" dirty="0"/>
              <a:t>Passive optical </a:t>
            </a:r>
            <a:r>
              <a:rPr lang="de-DE" sz="1800" dirty="0" err="1"/>
              <a:t>photodiode</a:t>
            </a:r>
            <a:r>
              <a:rPr lang="de-DE" sz="1800" dirty="0"/>
              <a:t> l</a:t>
            </a:r>
            <a:r>
              <a:rPr lang="en-DE" sz="1800" dirty="0"/>
              <a:t>ink as alternative approach</a:t>
            </a:r>
            <a:endParaRPr lang="de-DE" sz="1800" dirty="0"/>
          </a:p>
          <a:p>
            <a:pPr lvl="1" indent="-184150">
              <a:lnSpc>
                <a:spcPct val="100000"/>
              </a:lnSpc>
            </a:pPr>
            <a:r>
              <a:rPr lang="de-DE" sz="1800" dirty="0" err="1"/>
              <a:t>Significantly</a:t>
            </a:r>
            <a:r>
              <a:rPr lang="de-DE" sz="1800" dirty="0"/>
              <a:t> i</a:t>
            </a:r>
            <a:r>
              <a:rPr lang="en-DE" sz="1800" dirty="0"/>
              <a:t>mproved bandwidth &amp; dark currents at cryo</a:t>
            </a:r>
            <a:endParaRPr lang="de-DE" sz="1800" dirty="0"/>
          </a:p>
          <a:p>
            <a:pPr lvl="1" indent="-184150">
              <a:lnSpc>
                <a:spcPct val="100000"/>
              </a:lnSpc>
            </a:pPr>
            <a:r>
              <a:rPr lang="de-DE" sz="1800" dirty="0" err="1"/>
              <a:t>Purely</a:t>
            </a:r>
            <a:r>
              <a:rPr lang="de-DE" sz="1800" dirty="0"/>
              <a:t> passive </a:t>
            </a:r>
            <a:r>
              <a:rPr lang="de-DE" sz="1800" dirty="0" err="1"/>
              <a:t>operation</a:t>
            </a:r>
            <a:r>
              <a:rPr lang="de-DE" sz="1800" dirty="0"/>
              <a:t>, n</a:t>
            </a:r>
            <a:r>
              <a:rPr lang="en-DE" sz="1800" dirty="0"/>
              <a:t>o bias needed</a:t>
            </a:r>
          </a:p>
          <a:p>
            <a:pPr lvl="1" indent="-184150">
              <a:lnSpc>
                <a:spcPct val="100000"/>
              </a:lnSpc>
            </a:pPr>
            <a:r>
              <a:rPr lang="en-DE" sz="1800" dirty="0"/>
              <a:t>Power and data communication envisioned </a:t>
            </a:r>
          </a:p>
          <a:p>
            <a:pPr>
              <a:lnSpc>
                <a:spcPct val="100000"/>
              </a:lnSpc>
            </a:pPr>
            <a:r>
              <a:rPr lang="de-DE" sz="1800" dirty="0"/>
              <a:t>Measurement </a:t>
            </a:r>
            <a:r>
              <a:rPr lang="de-DE" sz="1800" dirty="0" err="1"/>
              <a:t>with</a:t>
            </a:r>
            <a:r>
              <a:rPr lang="de-DE" sz="1800" dirty="0"/>
              <a:t> SC Qubit in Munich </a:t>
            </a:r>
            <a:r>
              <a:rPr lang="de-DE" sz="1800" dirty="0" err="1"/>
              <a:t>ongoing</a:t>
            </a:r>
            <a:endParaRPr lang="en-DE" sz="1800" dirty="0"/>
          </a:p>
        </p:txBody>
      </p:sp>
      <p:pic>
        <p:nvPicPr>
          <p:cNvPr id="31" name="Picture 202">
            <a:extLst>
              <a:ext uri="{FF2B5EF4-FFF2-40B4-BE49-F238E27FC236}">
                <a16:creationId xmlns:a16="http://schemas.microsoft.com/office/drawing/2014/main" id="{7CDCF66A-805B-2812-D047-04BFA7E86E3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349" t="30924" r="21435" b="11891"/>
          <a:stretch/>
        </p:blipFill>
        <p:spPr>
          <a:xfrm>
            <a:off x="4453724" y="3968350"/>
            <a:ext cx="2482639" cy="1619980"/>
          </a:xfrm>
          <a:prstGeom prst="rect">
            <a:avLst/>
          </a:prstGeom>
        </p:spPr>
      </p:pic>
      <p:pic>
        <p:nvPicPr>
          <p:cNvPr id="10" name="Grafik 9" descr="Ein Bild, das Menschliches Gesicht, Person, Vorderkopf, Kinn enthält.&#10;&#10;KI-generierte Inhalte können fehlerhaft sein.">
            <a:extLst>
              <a:ext uri="{FF2B5EF4-FFF2-40B4-BE49-F238E27FC236}">
                <a16:creationId xmlns:a16="http://schemas.microsoft.com/office/drawing/2014/main" id="{DBB63F7B-DC8A-9468-4B77-5366ADA372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88224" y="325373"/>
            <a:ext cx="828000" cy="828000"/>
          </a:xfrm>
          <a:prstGeom prst="ellipse">
            <a:avLst/>
          </a:prstGeom>
        </p:spPr>
      </p:pic>
      <p:pic>
        <p:nvPicPr>
          <p:cNvPr id="9" name="Grafik 8">
            <a:extLst>
              <a:ext uri="{FF2B5EF4-FFF2-40B4-BE49-F238E27FC236}">
                <a16:creationId xmlns:a16="http://schemas.microsoft.com/office/drawing/2014/main" id="{5DF25A38-DE0D-8815-97B8-EF4816E88F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485" y="255564"/>
            <a:ext cx="1734771" cy="1193230"/>
          </a:xfrm>
          <a:prstGeom prst="rect">
            <a:avLst/>
          </a:prstGeom>
        </p:spPr>
      </p:pic>
      <p:pic>
        <p:nvPicPr>
          <p:cNvPr id="11" name="Picture 6">
            <a:extLst>
              <a:ext uri="{FF2B5EF4-FFF2-40B4-BE49-F238E27FC236}">
                <a16:creationId xmlns:a16="http://schemas.microsoft.com/office/drawing/2014/main" id="{012437AE-AA0F-9CCB-502F-D1DBEDF02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91914" y="372968"/>
            <a:ext cx="1724167" cy="580525"/>
          </a:xfrm>
          <a:prstGeom prst="rect">
            <a:avLst/>
          </a:prstGeom>
        </p:spPr>
      </p:pic>
      <p:pic>
        <p:nvPicPr>
          <p:cNvPr id="13" name="Picture 5">
            <a:extLst>
              <a:ext uri="{FF2B5EF4-FFF2-40B4-BE49-F238E27FC236}">
                <a16:creationId xmlns:a16="http://schemas.microsoft.com/office/drawing/2014/main" id="{34F8D49C-189D-9CE0-1865-9CC6BF4A06D5}"/>
              </a:ext>
            </a:extLst>
          </p:cNvPr>
          <p:cNvPicPr>
            <a:picLocks noChangeAspect="1"/>
          </p:cNvPicPr>
          <p:nvPr/>
        </p:nvPicPr>
        <p:blipFill>
          <a:blip r:embed="rId7"/>
          <a:stretch>
            <a:fillRect/>
          </a:stretch>
        </p:blipFill>
        <p:spPr>
          <a:xfrm>
            <a:off x="8114431" y="1517216"/>
            <a:ext cx="3289475" cy="4122254"/>
          </a:xfrm>
          <a:prstGeom prst="rect">
            <a:avLst/>
          </a:prstGeom>
        </p:spPr>
      </p:pic>
      <p:pic>
        <p:nvPicPr>
          <p:cNvPr id="20" name="Picture 11">
            <a:extLst>
              <a:ext uri="{FF2B5EF4-FFF2-40B4-BE49-F238E27FC236}">
                <a16:creationId xmlns:a16="http://schemas.microsoft.com/office/drawing/2014/main" id="{85652B9F-7C8D-9714-2AA5-AFFA52D7A48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4" y="3637938"/>
            <a:ext cx="2085607" cy="2186294"/>
          </a:xfrm>
          <a:prstGeom prst="rect">
            <a:avLst/>
          </a:prstGeom>
        </p:spPr>
      </p:pic>
      <p:pic>
        <p:nvPicPr>
          <p:cNvPr id="21" name="Picture 12">
            <a:extLst>
              <a:ext uri="{FF2B5EF4-FFF2-40B4-BE49-F238E27FC236}">
                <a16:creationId xmlns:a16="http://schemas.microsoft.com/office/drawing/2014/main" id="{D131DB12-5E0D-3255-73FD-AC63D611A4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96128" y="3637939"/>
            <a:ext cx="2059526" cy="2186294"/>
          </a:xfrm>
          <a:prstGeom prst="rect">
            <a:avLst/>
          </a:prstGeom>
        </p:spPr>
      </p:pic>
      <p:sp>
        <p:nvSpPr>
          <p:cNvPr id="7" name="Rechteck 6">
            <a:extLst>
              <a:ext uri="{FF2B5EF4-FFF2-40B4-BE49-F238E27FC236}">
                <a16:creationId xmlns:a16="http://schemas.microsoft.com/office/drawing/2014/main" id="{550F6AE6-2D02-1591-E933-156E9946B268}"/>
              </a:ext>
            </a:extLst>
          </p:cNvPr>
          <p:cNvSpPr/>
          <p:nvPr/>
        </p:nvSpPr>
        <p:spPr>
          <a:xfrm>
            <a:off x="371475" y="5858688"/>
            <a:ext cx="6732637" cy="492443"/>
          </a:xfrm>
          <a:prstGeom prst="rect">
            <a:avLst/>
          </a:prstGeom>
        </p:spPr>
        <p:txBody>
          <a:bodyPr wrap="square" lIns="0" tIns="0" rIns="0" bIns="0">
            <a:spAutoFit/>
          </a:bodyPr>
          <a:lstStyle/>
          <a:p>
            <a:pPr defTabSz="179388"/>
            <a:r>
              <a:rPr lang="de-DE" sz="800" dirty="0">
                <a:solidFill>
                  <a:schemeClr val="tx1">
                    <a:lumMod val="50000"/>
                    <a:lumOff val="50000"/>
                  </a:schemeClr>
                </a:solidFill>
              </a:rPr>
              <a:t>[9] 	</a:t>
            </a:r>
            <a:r>
              <a:rPr lang="de-DE" sz="800" dirty="0" err="1">
                <a:solidFill>
                  <a:schemeClr val="tx1">
                    <a:lumMod val="50000"/>
                    <a:lumOff val="50000"/>
                  </a:schemeClr>
                </a:solidFill>
              </a:rPr>
              <a:t>S.Mutum</a:t>
            </a:r>
            <a:r>
              <a:rPr lang="de-DE" sz="800" dirty="0">
                <a:solidFill>
                  <a:schemeClr val="tx1">
                    <a:lumMod val="50000"/>
                    <a:lumOff val="50000"/>
                  </a:schemeClr>
                </a:solidFill>
              </a:rPr>
              <a:t>, et. Al, "A </a:t>
            </a:r>
            <a:r>
              <a:rPr lang="de-DE" sz="800" dirty="0" err="1">
                <a:solidFill>
                  <a:schemeClr val="tx1">
                    <a:lumMod val="50000"/>
                    <a:lumOff val="50000"/>
                  </a:schemeClr>
                </a:solidFill>
              </a:rPr>
              <a:t>Photonic</a:t>
            </a:r>
            <a:r>
              <a:rPr lang="de-DE" sz="800" dirty="0">
                <a:solidFill>
                  <a:schemeClr val="tx1">
                    <a:lumMod val="50000"/>
                    <a:lumOff val="50000"/>
                  </a:schemeClr>
                </a:solidFill>
              </a:rPr>
              <a:t> Link at 4.7K </a:t>
            </a:r>
            <a:r>
              <a:rPr lang="de-DE" sz="800" dirty="0" err="1">
                <a:solidFill>
                  <a:schemeClr val="tx1">
                    <a:lumMod val="50000"/>
                    <a:lumOff val="50000"/>
                  </a:schemeClr>
                </a:solidFill>
              </a:rPr>
              <a:t>with</a:t>
            </a:r>
            <a:r>
              <a:rPr lang="de-DE" sz="800" dirty="0">
                <a:solidFill>
                  <a:schemeClr val="tx1">
                    <a:lumMod val="50000"/>
                    <a:lumOff val="50000"/>
                  </a:schemeClr>
                </a:solidFill>
              </a:rPr>
              <a:t> &gt;1 GHz </a:t>
            </a:r>
            <a:r>
              <a:rPr lang="de-DE" sz="800" dirty="0" err="1">
                <a:solidFill>
                  <a:schemeClr val="tx1">
                    <a:lumMod val="50000"/>
                    <a:lumOff val="50000"/>
                  </a:schemeClr>
                </a:solidFill>
              </a:rPr>
              <a:t>bandwidth</a:t>
            </a:r>
            <a:r>
              <a:rPr lang="de-DE" sz="800" dirty="0">
                <a:solidFill>
                  <a:schemeClr val="tx1">
                    <a:lumMod val="50000"/>
                    <a:lumOff val="50000"/>
                  </a:schemeClr>
                </a:solidFill>
              </a:rPr>
              <a:t> </a:t>
            </a:r>
            <a:r>
              <a:rPr lang="de-DE" sz="800" dirty="0" err="1">
                <a:solidFill>
                  <a:schemeClr val="tx1">
                    <a:lumMod val="50000"/>
                    <a:lumOff val="50000"/>
                  </a:schemeClr>
                </a:solidFill>
              </a:rPr>
              <a:t>towards</a:t>
            </a:r>
            <a:r>
              <a:rPr lang="de-DE" sz="800" dirty="0">
                <a:solidFill>
                  <a:schemeClr val="tx1">
                    <a:lumMod val="50000"/>
                    <a:lumOff val="50000"/>
                  </a:schemeClr>
                </a:solidFill>
              </a:rPr>
              <a:t> an Optical Quantum Computing Interface", IEEE MTT-S International 	</a:t>
            </a:r>
            <a:r>
              <a:rPr lang="de-DE" sz="800" dirty="0" err="1">
                <a:solidFill>
                  <a:schemeClr val="tx1">
                    <a:lumMod val="50000"/>
                    <a:lumOff val="50000"/>
                  </a:schemeClr>
                </a:solidFill>
              </a:rPr>
              <a:t>Microwave</a:t>
            </a:r>
            <a:r>
              <a:rPr lang="de-DE" sz="800" dirty="0">
                <a:solidFill>
                  <a:schemeClr val="tx1">
                    <a:lumMod val="50000"/>
                    <a:lumOff val="50000"/>
                  </a:schemeClr>
                </a:solidFill>
              </a:rPr>
              <a:t> Symposium (IMS) 15-20 June 2025, Moscone Center, San Francisco, CA</a:t>
            </a:r>
          </a:p>
          <a:p>
            <a:pPr defTabSz="179388"/>
            <a:r>
              <a:rPr lang="en-US" sz="800" dirty="0">
                <a:solidFill>
                  <a:schemeClr val="tx1">
                    <a:lumMod val="50000"/>
                    <a:lumOff val="50000"/>
                  </a:schemeClr>
                </a:solidFill>
              </a:rPr>
              <a:t>	The </a:t>
            </a:r>
            <a:r>
              <a:rPr lang="en-US" sz="800" dirty="0" err="1">
                <a:solidFill>
                  <a:schemeClr val="tx1">
                    <a:lumMod val="50000"/>
                    <a:lumOff val="50000"/>
                  </a:schemeClr>
                </a:solidFill>
              </a:rPr>
              <a:t>QSolid</a:t>
            </a:r>
            <a:r>
              <a:rPr lang="en-US" sz="800" dirty="0">
                <a:solidFill>
                  <a:schemeClr val="tx1">
                    <a:lumMod val="50000"/>
                    <a:lumOff val="50000"/>
                  </a:schemeClr>
                </a:solidFill>
              </a:rPr>
              <a:t> project acknowledges the support of the Federal Ministry of Education and Research (BMBF) within the framework </a:t>
            </a:r>
            <a:r>
              <a:rPr lang="en-US" sz="800" dirty="0" err="1">
                <a:solidFill>
                  <a:schemeClr val="tx1">
                    <a:lumMod val="50000"/>
                    <a:lumOff val="50000"/>
                  </a:schemeClr>
                </a:solidFill>
              </a:rPr>
              <a:t>programme</a:t>
            </a:r>
            <a:r>
              <a:rPr lang="en-US" sz="800" dirty="0">
                <a:solidFill>
                  <a:schemeClr val="tx1">
                    <a:lumMod val="50000"/>
                    <a:lumOff val="50000"/>
                  </a:schemeClr>
                </a:solidFill>
              </a:rPr>
              <a:t> 	“Quantum technologies – from basic research to market” (Grant No. 13N16149).</a:t>
            </a:r>
          </a:p>
        </p:txBody>
      </p:sp>
      <p:sp>
        <p:nvSpPr>
          <p:cNvPr id="22" name="Rechteck 21">
            <a:extLst>
              <a:ext uri="{FF2B5EF4-FFF2-40B4-BE49-F238E27FC236}">
                <a16:creationId xmlns:a16="http://schemas.microsoft.com/office/drawing/2014/main" id="{F0EABA7F-ACC0-7A2A-5BAF-23B527983330}"/>
              </a:ext>
            </a:extLst>
          </p:cNvPr>
          <p:cNvSpPr/>
          <p:nvPr/>
        </p:nvSpPr>
        <p:spPr>
          <a:xfrm>
            <a:off x="7557291" y="1362114"/>
            <a:ext cx="4271663" cy="4406861"/>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3" name="Rechteck 22">
            <a:extLst>
              <a:ext uri="{FF2B5EF4-FFF2-40B4-BE49-F238E27FC236}">
                <a16:creationId xmlns:a16="http://schemas.microsoft.com/office/drawing/2014/main" id="{F0EABA7F-ACC0-7A2A-5BAF-23B527983330}"/>
              </a:ext>
            </a:extLst>
          </p:cNvPr>
          <p:cNvSpPr/>
          <p:nvPr/>
        </p:nvSpPr>
        <p:spPr>
          <a:xfrm>
            <a:off x="371475" y="3531204"/>
            <a:ext cx="6732637" cy="2237771"/>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4" name="Date Placeholder 5"/>
          <p:cNvSpPr>
            <a:spLocks noGrp="1"/>
          </p:cNvSpPr>
          <p:nvPr>
            <p:ph type="dt" sz="half" idx="2"/>
          </p:nvPr>
        </p:nvSpPr>
        <p:spPr>
          <a:xfrm>
            <a:off x="3776105" y="6381328"/>
            <a:ext cx="1600508" cy="221109"/>
          </a:xfrm>
        </p:spPr>
        <p:txBody>
          <a:bodyPr/>
          <a:lstStyle/>
          <a:p>
            <a:fld id="{6AC715E0-6AF1-4583-9EA6-DFBD632946A6}" type="datetime1">
              <a:rPr lang="de-DE" smtClean="0"/>
              <a:t>21.05.2026</a:t>
            </a:fld>
            <a:endParaRPr lang="de-DE" dirty="0"/>
          </a:p>
        </p:txBody>
      </p:sp>
    </p:spTree>
    <p:extLst>
      <p:ext uri="{BB962C8B-B14F-4D97-AF65-F5344CB8AC3E}">
        <p14:creationId xmlns:p14="http://schemas.microsoft.com/office/powerpoint/2010/main" val="233679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Summary</a:t>
            </a:r>
          </a:p>
        </p:txBody>
      </p:sp>
      <p:sp>
        <p:nvSpPr>
          <p:cNvPr id="111" name="Inhaltsplatzhalter 110"/>
          <p:cNvSpPr>
            <a:spLocks noGrp="1"/>
          </p:cNvSpPr>
          <p:nvPr>
            <p:ph idx="1"/>
          </p:nvPr>
        </p:nvSpPr>
        <p:spPr>
          <a:xfrm>
            <a:off x="371475" y="1632226"/>
            <a:ext cx="8388821" cy="811576"/>
          </a:xfrm>
        </p:spPr>
        <p:txBody>
          <a:bodyPr vert="horz" lIns="0" tIns="0" rIns="0" bIns="0" rtlCol="0" anchor="t" anchorCtr="0">
            <a:noAutofit/>
          </a:bodyPr>
          <a:lstStyle/>
          <a:p>
            <a:r>
              <a:rPr lang="de-DE" sz="1800" dirty="0" err="1"/>
              <a:t>Cryo</a:t>
            </a:r>
            <a:r>
              <a:rPr lang="de-DE" sz="1800" dirty="0"/>
              <a:t>-CMOS </a:t>
            </a:r>
            <a:r>
              <a:rPr lang="de-DE" sz="1800" dirty="0" err="1"/>
              <a:t>readout</a:t>
            </a:r>
            <a:r>
              <a:rPr lang="de-DE" sz="1800" dirty="0"/>
              <a:t> </a:t>
            </a:r>
            <a:r>
              <a:rPr lang="de-DE" sz="1800" dirty="0" err="1"/>
              <a:t>shown</a:t>
            </a:r>
            <a:r>
              <a:rPr lang="de-DE" sz="1800" dirty="0"/>
              <a:t> </a:t>
            </a:r>
            <a:r>
              <a:rPr lang="de-DE" sz="1800" dirty="0" err="1"/>
              <a:t>with</a:t>
            </a:r>
            <a:r>
              <a:rPr lang="de-DE" sz="1800" dirty="0"/>
              <a:t> </a:t>
            </a:r>
            <a:r>
              <a:rPr lang="de-DE" sz="1800" dirty="0" err="1"/>
              <a:t>current</a:t>
            </a:r>
            <a:r>
              <a:rPr lang="de-DE" sz="1800" dirty="0"/>
              <a:t> and </a:t>
            </a:r>
            <a:r>
              <a:rPr lang="de-DE" sz="1800" dirty="0" err="1"/>
              <a:t>voltage</a:t>
            </a:r>
            <a:r>
              <a:rPr lang="de-DE" sz="1800" dirty="0"/>
              <a:t> </a:t>
            </a:r>
            <a:r>
              <a:rPr lang="de-DE" sz="1800" dirty="0" err="1"/>
              <a:t>biasing</a:t>
            </a:r>
            <a:r>
              <a:rPr lang="de-DE" sz="1800" dirty="0"/>
              <a:t>.</a:t>
            </a:r>
          </a:p>
          <a:p>
            <a:r>
              <a:rPr lang="de-DE" sz="1800" dirty="0"/>
              <a:t>DC </a:t>
            </a:r>
            <a:r>
              <a:rPr lang="de-DE" sz="1800" dirty="0" err="1"/>
              <a:t>qubit</a:t>
            </a:r>
            <a:r>
              <a:rPr lang="de-DE" sz="1800" dirty="0"/>
              <a:t> </a:t>
            </a:r>
            <a:r>
              <a:rPr lang="de-DE" sz="1800" dirty="0" err="1"/>
              <a:t>biasing</a:t>
            </a:r>
            <a:r>
              <a:rPr lang="de-DE" sz="1800" dirty="0"/>
              <a:t> </a:t>
            </a:r>
            <a:r>
              <a:rPr lang="de-DE" sz="1800" dirty="0" err="1"/>
              <a:t>demonstrated</a:t>
            </a:r>
            <a:r>
              <a:rPr lang="de-DE" sz="1800" dirty="0"/>
              <a:t> in 22 </a:t>
            </a:r>
            <a:r>
              <a:rPr lang="de-DE" sz="1800" dirty="0" err="1"/>
              <a:t>nm</a:t>
            </a:r>
            <a:r>
              <a:rPr lang="de-DE" sz="1800" dirty="0"/>
              <a:t> and 65 </a:t>
            </a:r>
            <a:r>
              <a:rPr lang="de-DE" sz="1800" dirty="0" err="1"/>
              <a:t>nm</a:t>
            </a:r>
            <a:r>
              <a:rPr lang="de-DE" sz="1800" dirty="0"/>
              <a:t>, at </a:t>
            </a:r>
            <a:r>
              <a:rPr lang="de-DE" sz="1800" dirty="0" err="1"/>
              <a:t>cryo</a:t>
            </a:r>
            <a:r>
              <a:rPr lang="de-DE" sz="1800" dirty="0"/>
              <a:t> and </a:t>
            </a:r>
            <a:r>
              <a:rPr lang="de-DE" sz="1800" dirty="0" err="1"/>
              <a:t>with</a:t>
            </a:r>
            <a:r>
              <a:rPr lang="de-DE" sz="1800" dirty="0"/>
              <a:t> </a:t>
            </a:r>
            <a:r>
              <a:rPr lang="de-DE" sz="1800" dirty="0" err="1"/>
              <a:t>qubits</a:t>
            </a:r>
            <a:endParaRPr lang="de-DE" sz="1800" dirty="0"/>
          </a:p>
        </p:txBody>
      </p:sp>
      <p:sp>
        <p:nvSpPr>
          <p:cNvPr id="112" name="Foliennummernplatzhalter 3"/>
          <p:cNvSpPr>
            <a:spLocks noGrp="1"/>
          </p:cNvSpPr>
          <p:nvPr>
            <p:ph type="sldNum" sz="quarter" idx="14"/>
          </p:nvPr>
        </p:nvSpPr>
        <p:spPr/>
        <p:txBody>
          <a:bodyPr/>
          <a:lstStyle/>
          <a:p>
            <a:fld id="{A52F4D17-1AD6-42D9-B93A-EB002C62F438}" type="slidenum">
              <a:rPr lang="de-DE" smtClean="0"/>
              <a:pPr/>
              <a:t>27</a:t>
            </a:fld>
            <a:endParaRPr lang="de-DE" dirty="0"/>
          </a:p>
        </p:txBody>
      </p:sp>
      <p:sp>
        <p:nvSpPr>
          <p:cNvPr id="3" name="Textplatzhalter 2">
            <a:extLst>
              <a:ext uri="{FF2B5EF4-FFF2-40B4-BE49-F238E27FC236}">
                <a16:creationId xmlns:a16="http://schemas.microsoft.com/office/drawing/2014/main" id="{D0C6CCC9-C0E7-72A9-4246-1090E4308384}"/>
              </a:ext>
            </a:extLst>
          </p:cNvPr>
          <p:cNvSpPr>
            <a:spLocks noGrp="1"/>
          </p:cNvSpPr>
          <p:nvPr>
            <p:ph type="body" sz="quarter" idx="15"/>
          </p:nvPr>
        </p:nvSpPr>
        <p:spPr/>
        <p:txBody>
          <a:bodyPr/>
          <a:lstStyle/>
          <a:p>
            <a:endParaRPr lang="en-US" dirty="0"/>
          </a:p>
        </p:txBody>
      </p:sp>
      <p:grpSp>
        <p:nvGrpSpPr>
          <p:cNvPr id="86" name="Gruppieren 85"/>
          <p:cNvGrpSpPr/>
          <p:nvPr/>
        </p:nvGrpSpPr>
        <p:grpSpPr>
          <a:xfrm>
            <a:off x="4583832" y="3308464"/>
            <a:ext cx="7223755" cy="2424792"/>
            <a:chOff x="437991" y="1628334"/>
            <a:chExt cx="11369596" cy="3816424"/>
          </a:xfrm>
        </p:grpSpPr>
        <p:grpSp>
          <p:nvGrpSpPr>
            <p:cNvPr id="46" name="Gruppieren 45"/>
            <p:cNvGrpSpPr/>
            <p:nvPr/>
          </p:nvGrpSpPr>
          <p:grpSpPr>
            <a:xfrm>
              <a:off x="437991" y="1628334"/>
              <a:ext cx="2633673" cy="3816424"/>
              <a:chOff x="437991" y="1628334"/>
              <a:chExt cx="2633673" cy="3816424"/>
            </a:xfrm>
          </p:grpSpPr>
          <p:sp>
            <p:nvSpPr>
              <p:cNvPr id="47" name="Rechteck 46">
                <a:extLst>
                  <a:ext uri="{FF2B5EF4-FFF2-40B4-BE49-F238E27FC236}">
                    <a16:creationId xmlns:a16="http://schemas.microsoft.com/office/drawing/2014/main" id="{30CD964B-650A-BF5F-9D63-B028DE5F5ADD}"/>
                  </a:ext>
                </a:extLst>
              </p:cNvPr>
              <p:cNvSpPr/>
              <p:nvPr/>
            </p:nvSpPr>
            <p:spPr>
              <a:xfrm>
                <a:off x="437991" y="1628334"/>
                <a:ext cx="2633673" cy="381642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48" name="Textfeld 47"/>
              <p:cNvSpPr txBox="1"/>
              <p:nvPr/>
            </p:nvSpPr>
            <p:spPr>
              <a:xfrm>
                <a:off x="437991" y="4990425"/>
                <a:ext cx="2633671" cy="405078"/>
              </a:xfrm>
              <a:prstGeom prst="rect">
                <a:avLst/>
              </a:prstGeom>
              <a:solidFill>
                <a:srgbClr val="023D6B"/>
              </a:solidFill>
              <a:ln w="57150">
                <a:solidFill>
                  <a:srgbClr val="023D6B"/>
                </a:solidFill>
              </a:ln>
            </p:spPr>
            <p:txBody>
              <a:bodyPr wrap="square" lIns="72000" tIns="36000" rIns="72000" bIns="36000" rtlCol="0" anchor="ctr">
                <a:spAutoFit/>
              </a:bodyPr>
              <a:lstStyle/>
              <a:p>
                <a:pPr algn="ctr"/>
                <a:r>
                  <a:rPr lang="en-US" sz="1200" b="1" dirty="0">
                    <a:solidFill>
                      <a:schemeClr val="bg1"/>
                    </a:solidFill>
                  </a:rPr>
                  <a:t>System Modeling</a:t>
                </a:r>
              </a:p>
            </p:txBody>
          </p:sp>
          <p:pic>
            <p:nvPicPr>
              <p:cNvPr id="49" name="complete">
                <a:extLst>
                  <a:ext uri="{FF2B5EF4-FFF2-40B4-BE49-F238E27FC236}">
                    <a16:creationId xmlns:a16="http://schemas.microsoft.com/office/drawing/2014/main" id="{4C04D041-8528-8F1B-E9A2-7ADD6491F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48" y="1852241"/>
                <a:ext cx="2213163" cy="1306496"/>
              </a:xfrm>
              <a:prstGeom prst="rect">
                <a:avLst/>
              </a:prstGeom>
            </p:spPr>
          </p:pic>
          <p:pic>
            <p:nvPicPr>
              <p:cNvPr id="50" name="Grafik 49">
                <a:extLst>
                  <a:ext uri="{FF2B5EF4-FFF2-40B4-BE49-F238E27FC236}">
                    <a16:creationId xmlns:a16="http://schemas.microsoft.com/office/drawing/2014/main" id="{D82F5426-A523-8FA0-22B3-FC3EE4B901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3756" y="3500542"/>
                <a:ext cx="1040170" cy="1234954"/>
              </a:xfrm>
              <a:prstGeom prst="rect">
                <a:avLst/>
              </a:prstGeom>
            </p:spPr>
          </p:pic>
          <p:pic>
            <p:nvPicPr>
              <p:cNvPr id="51" name="Grafik 50"/>
              <p:cNvPicPr>
                <a:picLocks noChangeAspect="1"/>
              </p:cNvPicPr>
              <p:nvPr/>
            </p:nvPicPr>
            <p:blipFill rotWithShape="1">
              <a:blip r:embed="rId4">
                <a:clrChange>
                  <a:clrFrom>
                    <a:srgbClr val="FFFFFF"/>
                  </a:clrFrom>
                  <a:clrTo>
                    <a:srgbClr val="FFFFFF">
                      <a:alpha val="0"/>
                    </a:srgbClr>
                  </a:clrTo>
                </a:clrChange>
              </a:blip>
              <a:srcRect r="13619"/>
              <a:stretch/>
            </p:blipFill>
            <p:spPr>
              <a:xfrm>
                <a:off x="1714880" y="3500542"/>
                <a:ext cx="1212957" cy="720546"/>
              </a:xfrm>
              <a:prstGeom prst="rect">
                <a:avLst/>
              </a:prstGeom>
            </p:spPr>
          </p:pic>
        </p:grpSp>
        <p:grpSp>
          <p:nvGrpSpPr>
            <p:cNvPr id="52" name="Gruppieren 51"/>
            <p:cNvGrpSpPr/>
            <p:nvPr/>
          </p:nvGrpSpPr>
          <p:grpSpPr>
            <a:xfrm>
              <a:off x="6260593" y="1628334"/>
              <a:ext cx="2635019" cy="3816424"/>
              <a:chOff x="6260593" y="1628334"/>
              <a:chExt cx="2635019" cy="3816424"/>
            </a:xfrm>
          </p:grpSpPr>
          <p:sp>
            <p:nvSpPr>
              <p:cNvPr id="53" name="Rechteck 52">
                <a:extLst>
                  <a:ext uri="{FF2B5EF4-FFF2-40B4-BE49-F238E27FC236}">
                    <a16:creationId xmlns:a16="http://schemas.microsoft.com/office/drawing/2014/main" id="{30CD964B-650A-BF5F-9D63-B028DE5F5ADD}"/>
                  </a:ext>
                </a:extLst>
              </p:cNvPr>
              <p:cNvSpPr/>
              <p:nvPr/>
            </p:nvSpPr>
            <p:spPr>
              <a:xfrm>
                <a:off x="6260593" y="1628334"/>
                <a:ext cx="2635019" cy="381642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54" name="Textfeld 53"/>
              <p:cNvSpPr txBox="1"/>
              <p:nvPr/>
            </p:nvSpPr>
            <p:spPr>
              <a:xfrm>
                <a:off x="6260593" y="4990425"/>
                <a:ext cx="2635019" cy="405078"/>
              </a:xfrm>
              <a:prstGeom prst="rect">
                <a:avLst/>
              </a:prstGeom>
              <a:solidFill>
                <a:schemeClr val="accent4"/>
              </a:solidFill>
              <a:ln w="57150">
                <a:solidFill>
                  <a:schemeClr val="accent4"/>
                </a:solidFill>
              </a:ln>
            </p:spPr>
            <p:txBody>
              <a:bodyPr wrap="square" lIns="72000" tIns="36000" rIns="72000" bIns="36000" rtlCol="0" anchor="ctr">
                <a:spAutoFit/>
              </a:bodyPr>
              <a:lstStyle/>
              <a:p>
                <a:pPr algn="ctr"/>
                <a:r>
                  <a:rPr lang="en-US" sz="1200" b="1" dirty="0" err="1">
                    <a:solidFill>
                      <a:schemeClr val="bg1"/>
                    </a:solidFill>
                  </a:rPr>
                  <a:t>Cryo</a:t>
                </a:r>
                <a:r>
                  <a:rPr lang="en-US" sz="1200" b="1" dirty="0">
                    <a:solidFill>
                      <a:schemeClr val="bg1"/>
                    </a:solidFill>
                  </a:rPr>
                  <a:t> Measurement</a:t>
                </a:r>
              </a:p>
            </p:txBody>
          </p:sp>
          <p:pic>
            <p:nvPicPr>
              <p:cNvPr id="55" name="Grafik 2" descr="image010">
                <a:extLst>
                  <a:ext uri="{FF2B5EF4-FFF2-40B4-BE49-F238E27FC236}">
                    <a16:creationId xmlns:a16="http://schemas.microsoft.com/office/drawing/2014/main" id="{7AE637E5-2EF5-37F0-7133-263567ECFB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47160" y="1806754"/>
                <a:ext cx="1861884" cy="139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5">
                <a:extLst>
                  <a:ext uri="{FF2B5EF4-FFF2-40B4-BE49-F238E27FC236}">
                    <a16:creationId xmlns:a16="http://schemas.microsoft.com/office/drawing/2014/main" id="{5879D524-ED41-B00A-404C-0F1476B8B8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320827" y="3241737"/>
                <a:ext cx="1652197" cy="1141599"/>
              </a:xfrm>
              <a:prstGeom prst="rect">
                <a:avLst/>
              </a:prstGeom>
              <a:ln w="38100">
                <a:noFill/>
              </a:ln>
            </p:spPr>
          </p:pic>
          <p:pic>
            <p:nvPicPr>
              <p:cNvPr id="57" name="Grafik 56">
                <a:extLst>
                  <a:ext uri="{FF2B5EF4-FFF2-40B4-BE49-F238E27FC236}">
                    <a16:creationId xmlns:a16="http://schemas.microsoft.com/office/drawing/2014/main" id="{E3AF9BAA-9549-97BD-0C0C-706A2383D1C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608168" y="3902443"/>
                <a:ext cx="1173585" cy="907984"/>
              </a:xfrm>
              <a:prstGeom prst="rect">
                <a:avLst/>
              </a:prstGeom>
              <a:ln w="57150">
                <a:noFill/>
              </a:ln>
            </p:spPr>
          </p:pic>
        </p:grpSp>
        <p:grpSp>
          <p:nvGrpSpPr>
            <p:cNvPr id="58" name="Gruppieren 57"/>
            <p:cNvGrpSpPr/>
            <p:nvPr/>
          </p:nvGrpSpPr>
          <p:grpSpPr>
            <a:xfrm>
              <a:off x="3348620" y="1628334"/>
              <a:ext cx="2635017" cy="3816424"/>
              <a:chOff x="3348620" y="1628334"/>
              <a:chExt cx="2635017" cy="3816424"/>
            </a:xfrm>
          </p:grpSpPr>
          <p:pic>
            <p:nvPicPr>
              <p:cNvPr id="59" name="Grafik 58">
                <a:extLst>
                  <a:ext uri="{FF2B5EF4-FFF2-40B4-BE49-F238E27FC236}">
                    <a16:creationId xmlns:a16="http://schemas.microsoft.com/office/drawing/2014/main" id="{8DB3098D-376C-B53F-9A7B-79E83689D11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45389" y="1853521"/>
                <a:ext cx="2500957" cy="1124235"/>
              </a:xfrm>
              <a:prstGeom prst="rect">
                <a:avLst/>
              </a:prstGeom>
            </p:spPr>
          </p:pic>
          <p:sp>
            <p:nvSpPr>
              <p:cNvPr id="60" name="Rechteck 59">
                <a:extLst>
                  <a:ext uri="{FF2B5EF4-FFF2-40B4-BE49-F238E27FC236}">
                    <a16:creationId xmlns:a16="http://schemas.microsoft.com/office/drawing/2014/main" id="{30CD964B-650A-BF5F-9D63-B028DE5F5ADD}"/>
                  </a:ext>
                </a:extLst>
              </p:cNvPr>
              <p:cNvSpPr/>
              <p:nvPr/>
            </p:nvSpPr>
            <p:spPr>
              <a:xfrm>
                <a:off x="3348620" y="1628334"/>
                <a:ext cx="2635017" cy="381642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1" name="Textfeld 60"/>
              <p:cNvSpPr txBox="1"/>
              <p:nvPr/>
            </p:nvSpPr>
            <p:spPr>
              <a:xfrm>
                <a:off x="3348620" y="4990425"/>
                <a:ext cx="2635017" cy="405078"/>
              </a:xfrm>
              <a:prstGeom prst="rect">
                <a:avLst/>
              </a:prstGeom>
              <a:solidFill>
                <a:schemeClr val="accent6"/>
              </a:solidFill>
              <a:ln w="57150">
                <a:solidFill>
                  <a:schemeClr val="accent6"/>
                </a:solidFill>
              </a:ln>
            </p:spPr>
            <p:txBody>
              <a:bodyPr wrap="square" lIns="72000" tIns="36000" rIns="72000" bIns="36000" rtlCol="0" anchor="ctr">
                <a:spAutoFit/>
              </a:bodyPr>
              <a:lstStyle/>
              <a:p>
                <a:pPr algn="ctr"/>
                <a:r>
                  <a:rPr lang="en-US" sz="1200" b="1" dirty="0">
                    <a:solidFill>
                      <a:schemeClr val="bg1"/>
                    </a:solidFill>
                  </a:rPr>
                  <a:t>Cryogenic IC Design</a:t>
                </a:r>
              </a:p>
            </p:txBody>
          </p:sp>
          <p:grpSp>
            <p:nvGrpSpPr>
              <p:cNvPr id="62" name="Gruppieren 61"/>
              <p:cNvGrpSpPr/>
              <p:nvPr/>
            </p:nvGrpSpPr>
            <p:grpSpPr>
              <a:xfrm>
                <a:off x="3438399" y="3020711"/>
                <a:ext cx="1191357" cy="1171765"/>
                <a:chOff x="1463830" y="2400788"/>
                <a:chExt cx="3233287" cy="3180115"/>
              </a:xfrm>
            </p:grpSpPr>
            <p:pic>
              <p:nvPicPr>
                <p:cNvPr id="64" name="Grafik 63"/>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463830" y="2400788"/>
                  <a:ext cx="3233287" cy="3180115"/>
                </a:xfrm>
                <a:prstGeom prst="rect">
                  <a:avLst/>
                </a:prstGeom>
                <a:ln w="25400">
                  <a:noFill/>
                </a:ln>
              </p:spPr>
            </p:pic>
            <p:sp>
              <p:nvSpPr>
                <p:cNvPr id="65" name="Rechteck 64"/>
                <p:cNvSpPr/>
                <p:nvPr/>
              </p:nvSpPr>
              <p:spPr>
                <a:xfrm>
                  <a:off x="4316142" y="3684131"/>
                  <a:ext cx="240667" cy="1692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pic>
            <p:nvPicPr>
              <p:cNvPr id="63" name="Picture 6"/>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549990" y="3490675"/>
                <a:ext cx="1323690" cy="1333096"/>
              </a:xfrm>
              <a:prstGeom prst="rect">
                <a:avLst/>
              </a:prstGeom>
            </p:spPr>
          </p:pic>
        </p:grpSp>
        <p:grpSp>
          <p:nvGrpSpPr>
            <p:cNvPr id="66" name="Gruppieren 65"/>
            <p:cNvGrpSpPr/>
            <p:nvPr/>
          </p:nvGrpSpPr>
          <p:grpSpPr>
            <a:xfrm>
              <a:off x="9172568" y="1628334"/>
              <a:ext cx="2635019" cy="3816424"/>
              <a:chOff x="9172568" y="1628334"/>
              <a:chExt cx="2635019" cy="3816424"/>
            </a:xfrm>
          </p:grpSpPr>
          <p:sp>
            <p:nvSpPr>
              <p:cNvPr id="67" name="Rechteck 66">
                <a:extLst>
                  <a:ext uri="{FF2B5EF4-FFF2-40B4-BE49-F238E27FC236}">
                    <a16:creationId xmlns:a16="http://schemas.microsoft.com/office/drawing/2014/main" id="{30CD964B-650A-BF5F-9D63-B028DE5F5ADD}"/>
                  </a:ext>
                </a:extLst>
              </p:cNvPr>
              <p:cNvSpPr/>
              <p:nvPr/>
            </p:nvSpPr>
            <p:spPr>
              <a:xfrm>
                <a:off x="9173914" y="1628334"/>
                <a:ext cx="2633673" cy="3816424"/>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68" name="Textfeld 67"/>
              <p:cNvSpPr txBox="1"/>
              <p:nvPr/>
            </p:nvSpPr>
            <p:spPr>
              <a:xfrm>
                <a:off x="9172568" y="4995070"/>
                <a:ext cx="2635019" cy="405078"/>
              </a:xfrm>
              <a:prstGeom prst="rect">
                <a:avLst/>
              </a:prstGeom>
              <a:solidFill>
                <a:schemeClr val="accent2"/>
              </a:solidFill>
              <a:ln w="57150">
                <a:solidFill>
                  <a:schemeClr val="accent2"/>
                </a:solidFill>
              </a:ln>
            </p:spPr>
            <p:txBody>
              <a:bodyPr wrap="square" lIns="72000" tIns="36000" rIns="72000" bIns="36000" rtlCol="0" anchor="ctr">
                <a:spAutoFit/>
              </a:bodyPr>
              <a:lstStyle/>
              <a:p>
                <a:pPr algn="ctr"/>
                <a:r>
                  <a:rPr lang="en-US" sz="1200" b="1" dirty="0">
                    <a:solidFill>
                      <a:schemeClr val="bg1"/>
                    </a:solidFill>
                  </a:rPr>
                  <a:t>System Engineering</a:t>
                </a:r>
              </a:p>
            </p:txBody>
          </p:sp>
          <p:pic>
            <p:nvPicPr>
              <p:cNvPr id="69" name="Grafik 68" descr="Ein Bild, das Elektronik, Elektronisches Bauteil, Schaltung, Elektrisches Bauelement enthält.&#10;&#10;Automatisch generierte Beschreibung">
                <a:extLst>
                  <a:ext uri="{FF2B5EF4-FFF2-40B4-BE49-F238E27FC236}">
                    <a16:creationId xmlns:a16="http://schemas.microsoft.com/office/drawing/2014/main" id="{C4F79373-0F35-6C43-8DDB-DCF2A884B226}"/>
                  </a:ext>
                </a:extLst>
              </p:cNvPr>
              <p:cNvPicPr>
                <a:picLocks noChangeAspect="1"/>
              </p:cNvPicPr>
              <p:nvPr/>
            </p:nvPicPr>
            <p:blipFill rotWithShape="1">
              <a:blip r:embed="rId11" cstate="hqprint">
                <a:clrChange>
                  <a:clrFrom>
                    <a:srgbClr val="FFFFFF"/>
                  </a:clrFrom>
                  <a:clrTo>
                    <a:srgbClr val="FFFFFF">
                      <a:alpha val="0"/>
                    </a:srgbClr>
                  </a:clrTo>
                </a:clrChange>
                <a:extLst>
                  <a:ext uri="{BEBA8EAE-BF5A-486C-A8C5-ECC9F3942E4B}">
                    <a14:imgProps xmlns:a14="http://schemas.microsoft.com/office/drawing/2010/main">
                      <a14:imgLayer r:embed="rId12">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1943" r="27799" b="3140"/>
              <a:stretch/>
            </p:blipFill>
            <p:spPr>
              <a:xfrm>
                <a:off x="9238367" y="1828293"/>
                <a:ext cx="1669156" cy="1760048"/>
              </a:xfrm>
              <a:prstGeom prst="rect">
                <a:avLst/>
              </a:prstGeom>
            </p:spPr>
          </p:pic>
          <p:grpSp>
            <p:nvGrpSpPr>
              <p:cNvPr id="70" name="Gruppieren 69">
                <a:extLst>
                  <a:ext uri="{FF2B5EF4-FFF2-40B4-BE49-F238E27FC236}">
                    <a16:creationId xmlns:a16="http://schemas.microsoft.com/office/drawing/2014/main" id="{96E64932-2424-B0F0-3B87-9001FFBB7245}"/>
                  </a:ext>
                </a:extLst>
              </p:cNvPr>
              <p:cNvGrpSpPr/>
              <p:nvPr/>
            </p:nvGrpSpPr>
            <p:grpSpPr>
              <a:xfrm>
                <a:off x="9984432" y="3645077"/>
                <a:ext cx="1691102" cy="1210958"/>
                <a:chOff x="2099018" y="2862668"/>
                <a:chExt cx="3809231" cy="2727703"/>
              </a:xfrm>
            </p:grpSpPr>
            <p:pic>
              <p:nvPicPr>
                <p:cNvPr id="71" name="Grafik 70">
                  <a:extLst>
                    <a:ext uri="{FF2B5EF4-FFF2-40B4-BE49-F238E27FC236}">
                      <a16:creationId xmlns:a16="http://schemas.microsoft.com/office/drawing/2014/main" id="{0F71DE65-E295-45C0-818F-61B872C345C7}"/>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099018" y="3215679"/>
                  <a:ext cx="903069" cy="1891072"/>
                </a:xfrm>
                <a:prstGeom prst="rect">
                  <a:avLst/>
                </a:prstGeom>
              </p:spPr>
            </p:pic>
            <p:pic>
              <p:nvPicPr>
                <p:cNvPr id="72" name="Grafik 71">
                  <a:extLst>
                    <a:ext uri="{FF2B5EF4-FFF2-40B4-BE49-F238E27FC236}">
                      <a16:creationId xmlns:a16="http://schemas.microsoft.com/office/drawing/2014/main" id="{571B0138-0DBB-64D5-DCFB-8295B16ACC8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238680" y="3185281"/>
                  <a:ext cx="932101" cy="1951869"/>
                </a:xfrm>
                <a:prstGeom prst="rect">
                  <a:avLst/>
                </a:prstGeom>
              </p:spPr>
            </p:pic>
            <p:pic>
              <p:nvPicPr>
                <p:cNvPr id="73" name="Grafik 72">
                  <a:extLst>
                    <a:ext uri="{FF2B5EF4-FFF2-40B4-BE49-F238E27FC236}">
                      <a16:creationId xmlns:a16="http://schemas.microsoft.com/office/drawing/2014/main" id="{AA0725C2-072D-8963-C2E2-B2581E07D7B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382571" y="3162240"/>
                  <a:ext cx="956750" cy="2003485"/>
                </a:xfrm>
                <a:prstGeom prst="rect">
                  <a:avLst/>
                </a:prstGeom>
              </p:spPr>
            </p:pic>
            <p:pic>
              <p:nvPicPr>
                <p:cNvPr id="74" name="Grafik 73">
                  <a:extLst>
                    <a:ext uri="{FF2B5EF4-FFF2-40B4-BE49-F238E27FC236}">
                      <a16:creationId xmlns:a16="http://schemas.microsoft.com/office/drawing/2014/main" id="{0C99667F-595F-1ADC-A53A-7CF5BBD03C4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522479" y="3136208"/>
                  <a:ext cx="984345" cy="2061267"/>
                </a:xfrm>
                <a:prstGeom prst="rect">
                  <a:avLst/>
                </a:prstGeom>
              </p:spPr>
            </p:pic>
            <p:pic>
              <p:nvPicPr>
                <p:cNvPr id="75" name="Grafik 74">
                  <a:extLst>
                    <a:ext uri="{FF2B5EF4-FFF2-40B4-BE49-F238E27FC236}">
                      <a16:creationId xmlns:a16="http://schemas.microsoft.com/office/drawing/2014/main" id="{341A9477-19E3-AA6D-F2FE-E45E8316E27A}"/>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663848" y="3114915"/>
                  <a:ext cx="1009295" cy="2113517"/>
                </a:xfrm>
                <a:prstGeom prst="rect">
                  <a:avLst/>
                </a:prstGeom>
              </p:spPr>
            </p:pic>
            <p:pic>
              <p:nvPicPr>
                <p:cNvPr id="76" name="Grafik 75">
                  <a:extLst>
                    <a:ext uri="{FF2B5EF4-FFF2-40B4-BE49-F238E27FC236}">
                      <a16:creationId xmlns:a16="http://schemas.microsoft.com/office/drawing/2014/main" id="{372E02E9-2BAF-CC54-0325-4C80FB12955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756999" y="3074283"/>
                  <a:ext cx="1086339" cy="2170709"/>
                </a:xfrm>
                <a:prstGeom prst="rect">
                  <a:avLst/>
                </a:prstGeom>
              </p:spPr>
            </p:pic>
            <p:pic>
              <p:nvPicPr>
                <p:cNvPr id="77" name="Grafik 76">
                  <a:extLst>
                    <a:ext uri="{FF2B5EF4-FFF2-40B4-BE49-F238E27FC236}">
                      <a16:creationId xmlns:a16="http://schemas.microsoft.com/office/drawing/2014/main" id="{5DBE81E9-9771-8FEE-DF6F-8536F574574B}"/>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901654" y="3040946"/>
                  <a:ext cx="1116411" cy="2230799"/>
                </a:xfrm>
                <a:prstGeom prst="rect">
                  <a:avLst/>
                </a:prstGeom>
              </p:spPr>
            </p:pic>
            <p:pic>
              <p:nvPicPr>
                <p:cNvPr id="78" name="Grafik 77">
                  <a:extLst>
                    <a:ext uri="{FF2B5EF4-FFF2-40B4-BE49-F238E27FC236}">
                      <a16:creationId xmlns:a16="http://schemas.microsoft.com/office/drawing/2014/main" id="{460AD3EA-51B3-DDB0-82B9-287FE49ED356}"/>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059464" y="3020240"/>
                  <a:ext cx="1146217" cy="2290357"/>
                </a:xfrm>
                <a:prstGeom prst="rect">
                  <a:avLst/>
                </a:prstGeom>
              </p:spPr>
            </p:pic>
            <p:pic>
              <p:nvPicPr>
                <p:cNvPr id="79" name="Grafik 78">
                  <a:extLst>
                    <a:ext uri="{FF2B5EF4-FFF2-40B4-BE49-F238E27FC236}">
                      <a16:creationId xmlns:a16="http://schemas.microsoft.com/office/drawing/2014/main" id="{735A2F6C-DEC5-1B99-2904-9BCF9345354D}"/>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210214" y="3000014"/>
                  <a:ext cx="1176338" cy="2350545"/>
                </a:xfrm>
                <a:prstGeom prst="rect">
                  <a:avLst/>
                </a:prstGeom>
              </p:spPr>
            </p:pic>
            <p:pic>
              <p:nvPicPr>
                <p:cNvPr id="80" name="Grafik 79">
                  <a:extLst>
                    <a:ext uri="{FF2B5EF4-FFF2-40B4-BE49-F238E27FC236}">
                      <a16:creationId xmlns:a16="http://schemas.microsoft.com/office/drawing/2014/main" id="{151CF2A4-F3D7-BCE1-01C6-FC0898B0987C}"/>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381689" y="3235013"/>
                  <a:ext cx="526560" cy="1673537"/>
                </a:xfrm>
                <a:prstGeom prst="rect">
                  <a:avLst/>
                </a:prstGeom>
              </p:spPr>
            </p:pic>
            <p:pic>
              <p:nvPicPr>
                <p:cNvPr id="81" name="Grafik 80">
                  <a:extLst>
                    <a:ext uri="{FF2B5EF4-FFF2-40B4-BE49-F238E27FC236}">
                      <a16:creationId xmlns:a16="http://schemas.microsoft.com/office/drawing/2014/main" id="{3E92E745-0E76-50AE-9A45-7D3AF706B48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416226" y="2981897"/>
                  <a:ext cx="1156589" cy="2421954"/>
                </a:xfrm>
                <a:prstGeom prst="rect">
                  <a:avLst/>
                </a:prstGeom>
              </p:spPr>
            </p:pic>
            <p:pic>
              <p:nvPicPr>
                <p:cNvPr id="82" name="Grafik 81">
                  <a:extLst>
                    <a:ext uri="{FF2B5EF4-FFF2-40B4-BE49-F238E27FC236}">
                      <a16:creationId xmlns:a16="http://schemas.microsoft.com/office/drawing/2014/main" id="{74286F78-166E-BFA8-4FFD-1DD8BD99CED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583727" y="2954743"/>
                  <a:ext cx="1189136" cy="2490108"/>
                </a:xfrm>
                <a:prstGeom prst="rect">
                  <a:avLst/>
                </a:prstGeom>
              </p:spPr>
            </p:pic>
            <p:pic>
              <p:nvPicPr>
                <p:cNvPr id="83" name="Grafik 82">
                  <a:extLst>
                    <a:ext uri="{FF2B5EF4-FFF2-40B4-BE49-F238E27FC236}">
                      <a16:creationId xmlns:a16="http://schemas.microsoft.com/office/drawing/2014/main" id="{24C1B444-C60B-D963-A226-8679EC96590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753858" y="2925918"/>
                  <a:ext cx="1225774" cy="2566831"/>
                </a:xfrm>
                <a:prstGeom prst="rect">
                  <a:avLst/>
                </a:prstGeom>
              </p:spPr>
            </p:pic>
            <p:pic>
              <p:nvPicPr>
                <p:cNvPr id="84" name="Grafik 83">
                  <a:extLst>
                    <a:ext uri="{FF2B5EF4-FFF2-40B4-BE49-F238E27FC236}">
                      <a16:creationId xmlns:a16="http://schemas.microsoft.com/office/drawing/2014/main" id="{6619624A-875D-1B37-6A9B-6F56E52C763A}"/>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932912" y="2895376"/>
                  <a:ext cx="1261387" cy="2641408"/>
                </a:xfrm>
                <a:prstGeom prst="rect">
                  <a:avLst/>
                </a:prstGeom>
              </p:spPr>
            </p:pic>
            <p:pic>
              <p:nvPicPr>
                <p:cNvPr id="85" name="Grafik 84">
                  <a:extLst>
                    <a:ext uri="{FF2B5EF4-FFF2-40B4-BE49-F238E27FC236}">
                      <a16:creationId xmlns:a16="http://schemas.microsoft.com/office/drawing/2014/main" id="{48D72053-7DE5-7BB5-DF92-A4BBB8E8257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120302" y="2862668"/>
                  <a:ext cx="1302597" cy="2727703"/>
                </a:xfrm>
                <a:prstGeom prst="rect">
                  <a:avLst/>
                </a:prstGeom>
              </p:spPr>
            </p:pic>
          </p:grpSp>
        </p:grpSp>
      </p:grpSp>
      <p:sp>
        <p:nvSpPr>
          <p:cNvPr id="90" name="Date Placeholder 5"/>
          <p:cNvSpPr>
            <a:spLocks noGrp="1"/>
          </p:cNvSpPr>
          <p:nvPr>
            <p:ph type="dt" sz="half" idx="2"/>
          </p:nvPr>
        </p:nvSpPr>
        <p:spPr>
          <a:xfrm>
            <a:off x="3776105" y="6381328"/>
            <a:ext cx="1600508" cy="221109"/>
          </a:xfrm>
        </p:spPr>
        <p:txBody>
          <a:bodyPr/>
          <a:lstStyle/>
          <a:p>
            <a:fld id="{ED6D8EE9-D5B1-4B39-B6C8-3D6D2D5CA974}" type="datetime1">
              <a:rPr lang="de-DE" smtClean="0"/>
              <a:t>21.05.2026</a:t>
            </a:fld>
            <a:endParaRPr lang="de-DE" dirty="0"/>
          </a:p>
        </p:txBody>
      </p:sp>
      <p:sp>
        <p:nvSpPr>
          <p:cNvPr id="4" name="Rechteck 3">
            <a:extLst>
              <a:ext uri="{FF2B5EF4-FFF2-40B4-BE49-F238E27FC236}">
                <a16:creationId xmlns:a16="http://schemas.microsoft.com/office/drawing/2014/main" id="{8A20D020-7526-5ABF-E835-76BA9469F3DD}"/>
              </a:ext>
            </a:extLst>
          </p:cNvPr>
          <p:cNvSpPr/>
          <p:nvPr/>
        </p:nvSpPr>
        <p:spPr>
          <a:xfrm>
            <a:off x="374101" y="3278097"/>
            <a:ext cx="3996536" cy="2490878"/>
          </a:xfrm>
          <a:prstGeom prst="rect">
            <a:avLst/>
          </a:prstGeom>
          <a:solidFill>
            <a:srgbClr val="97B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err="1"/>
          </a:p>
        </p:txBody>
      </p:sp>
      <p:sp>
        <p:nvSpPr>
          <p:cNvPr id="5" name="Inhaltsplatzhalter 110">
            <a:extLst>
              <a:ext uri="{FF2B5EF4-FFF2-40B4-BE49-F238E27FC236}">
                <a16:creationId xmlns:a16="http://schemas.microsoft.com/office/drawing/2014/main" id="{BB8F7A31-6021-9A5A-0568-B6BCAC5A744F}"/>
              </a:ext>
            </a:extLst>
          </p:cNvPr>
          <p:cNvSpPr txBox="1">
            <a:spLocks/>
          </p:cNvSpPr>
          <p:nvPr/>
        </p:nvSpPr>
        <p:spPr>
          <a:xfrm>
            <a:off x="605214" y="3308464"/>
            <a:ext cx="3673166" cy="2393497"/>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dirty="0" err="1">
                <a:solidFill>
                  <a:schemeClr val="bg1"/>
                </a:solidFill>
              </a:rPr>
              <a:t>Cryogenic</a:t>
            </a:r>
            <a:r>
              <a:rPr lang="de-DE" sz="1800" b="1" dirty="0">
                <a:solidFill>
                  <a:schemeClr val="bg1"/>
                </a:solidFill>
              </a:rPr>
              <a:t> </a:t>
            </a:r>
            <a:r>
              <a:rPr lang="de-DE" sz="1800" b="1" dirty="0" err="1">
                <a:solidFill>
                  <a:schemeClr val="bg1"/>
                </a:solidFill>
              </a:rPr>
              <a:t>Pitfalls</a:t>
            </a:r>
            <a:r>
              <a:rPr lang="de-DE" sz="1800" b="1" dirty="0">
                <a:solidFill>
                  <a:schemeClr val="bg1"/>
                </a:solidFill>
              </a:rPr>
              <a:t>:</a:t>
            </a:r>
          </a:p>
          <a:p>
            <a:pPr marL="355600" lvl="1" indent="-246063"/>
            <a:r>
              <a:rPr lang="de-DE" sz="1800" dirty="0">
                <a:solidFill>
                  <a:schemeClr val="bg1"/>
                </a:solidFill>
              </a:rPr>
              <a:t>Hidden IP power</a:t>
            </a:r>
          </a:p>
          <a:p>
            <a:pPr marL="355600" lvl="1" indent="-246063"/>
            <a:r>
              <a:rPr lang="de-DE" sz="1800" dirty="0" err="1">
                <a:solidFill>
                  <a:schemeClr val="bg1"/>
                </a:solidFill>
              </a:rPr>
              <a:t>Cryo</a:t>
            </a:r>
            <a:r>
              <a:rPr lang="de-DE" sz="1800" dirty="0">
                <a:solidFill>
                  <a:schemeClr val="bg1"/>
                </a:solidFill>
              </a:rPr>
              <a:t> </a:t>
            </a:r>
            <a:r>
              <a:rPr lang="de-DE" sz="1800" dirty="0" err="1">
                <a:solidFill>
                  <a:schemeClr val="bg1"/>
                </a:solidFill>
              </a:rPr>
              <a:t>model</a:t>
            </a:r>
            <a:r>
              <a:rPr lang="de-DE" sz="1800" dirty="0">
                <a:solidFill>
                  <a:schemeClr val="bg1"/>
                </a:solidFill>
              </a:rPr>
              <a:t> </a:t>
            </a:r>
            <a:r>
              <a:rPr lang="de-DE" sz="1800" dirty="0" err="1">
                <a:solidFill>
                  <a:schemeClr val="bg1"/>
                </a:solidFill>
              </a:rPr>
              <a:t>shifts</a:t>
            </a:r>
            <a:endParaRPr lang="de-DE" sz="1800" dirty="0">
              <a:solidFill>
                <a:schemeClr val="bg1"/>
              </a:solidFill>
            </a:endParaRPr>
          </a:p>
          <a:p>
            <a:pPr marL="355600" lvl="1" indent="-246063"/>
            <a:r>
              <a:rPr lang="de-DE" sz="1800" dirty="0">
                <a:solidFill>
                  <a:schemeClr val="bg1"/>
                </a:solidFill>
              </a:rPr>
              <a:t>Ground </a:t>
            </a:r>
            <a:r>
              <a:rPr lang="de-DE" sz="1800" dirty="0" err="1">
                <a:solidFill>
                  <a:schemeClr val="bg1"/>
                </a:solidFill>
              </a:rPr>
              <a:t>loops</a:t>
            </a:r>
            <a:r>
              <a:rPr lang="de-DE" sz="1800" dirty="0">
                <a:solidFill>
                  <a:schemeClr val="bg1"/>
                </a:solidFill>
              </a:rPr>
              <a:t> in </a:t>
            </a:r>
            <a:r>
              <a:rPr lang="de-DE" sz="1800" dirty="0" err="1">
                <a:solidFill>
                  <a:schemeClr val="bg1"/>
                </a:solidFill>
              </a:rPr>
              <a:t>the</a:t>
            </a:r>
            <a:r>
              <a:rPr lang="de-DE" sz="1800" dirty="0">
                <a:solidFill>
                  <a:schemeClr val="bg1"/>
                </a:solidFill>
              </a:rPr>
              <a:t> </a:t>
            </a:r>
            <a:r>
              <a:rPr lang="de-DE" sz="1800" dirty="0" err="1">
                <a:solidFill>
                  <a:schemeClr val="bg1"/>
                </a:solidFill>
              </a:rPr>
              <a:t>cryostat</a:t>
            </a:r>
            <a:endParaRPr lang="de-DE" sz="1800" dirty="0">
              <a:solidFill>
                <a:schemeClr val="bg1"/>
              </a:solidFill>
            </a:endParaRPr>
          </a:p>
          <a:p>
            <a:pPr marL="355600" lvl="1" indent="-246063"/>
            <a:r>
              <a:rPr lang="de-DE" sz="1800" dirty="0">
                <a:solidFill>
                  <a:schemeClr val="bg1"/>
                </a:solidFill>
              </a:rPr>
              <a:t>Steep </a:t>
            </a:r>
            <a:r>
              <a:rPr lang="de-DE" sz="1800" dirty="0" err="1">
                <a:solidFill>
                  <a:schemeClr val="bg1"/>
                </a:solidFill>
              </a:rPr>
              <a:t>subthreshold</a:t>
            </a:r>
            <a:r>
              <a:rPr lang="de-DE" sz="1800" dirty="0">
                <a:solidFill>
                  <a:schemeClr val="bg1"/>
                </a:solidFill>
              </a:rPr>
              <a:t> </a:t>
            </a:r>
            <a:r>
              <a:rPr lang="de-DE" sz="1800" dirty="0" err="1">
                <a:solidFill>
                  <a:schemeClr val="bg1"/>
                </a:solidFill>
              </a:rPr>
              <a:t>slope</a:t>
            </a:r>
            <a:endParaRPr lang="de-DE" sz="1800" dirty="0">
              <a:solidFill>
                <a:schemeClr val="bg1"/>
              </a:solidFill>
            </a:endParaRPr>
          </a:p>
          <a:p>
            <a:pPr marL="355600" lvl="1" indent="-246063"/>
            <a:r>
              <a:rPr lang="en-US" sz="1800" dirty="0">
                <a:solidFill>
                  <a:schemeClr val="bg1"/>
                </a:solidFill>
              </a:rPr>
              <a:t>Thermal anchoring</a:t>
            </a:r>
            <a:endParaRPr lang="de-DE" sz="1800" dirty="0">
              <a:solidFill>
                <a:schemeClr val="bg1"/>
              </a:solidFill>
            </a:endParaRPr>
          </a:p>
        </p:txBody>
      </p:sp>
    </p:spTree>
    <p:extLst>
      <p:ext uri="{BB962C8B-B14F-4D97-AF65-F5344CB8AC3E}">
        <p14:creationId xmlns:p14="http://schemas.microsoft.com/office/powerpoint/2010/main" val="1296933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0" y="1628775"/>
            <a:ext cx="12192000" cy="414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 name="Title 1"/>
          <p:cNvSpPr>
            <a:spLocks noGrp="1"/>
          </p:cNvSpPr>
          <p:nvPr>
            <p:ph type="title"/>
          </p:nvPr>
        </p:nvSpPr>
        <p:spPr/>
        <p:txBody>
          <a:bodyPr/>
          <a:lstStyle/>
          <a:p>
            <a:r>
              <a:rPr lang="en-US" dirty="0"/>
              <a:t>Follow Us!</a:t>
            </a:r>
          </a:p>
        </p:txBody>
      </p:sp>
      <p:sp>
        <p:nvSpPr>
          <p:cNvPr id="4" name="Slide Number Placeholder 3"/>
          <p:cNvSpPr>
            <a:spLocks noGrp="1"/>
          </p:cNvSpPr>
          <p:nvPr>
            <p:ph type="sldNum" sz="quarter" idx="14"/>
          </p:nvPr>
        </p:nvSpPr>
        <p:spPr/>
        <p:txBody>
          <a:bodyPr/>
          <a:lstStyle/>
          <a:p>
            <a:fld id="{A52F4D17-1AD6-42D9-B93A-EB002C62F438}" type="slidenum">
              <a:rPr lang="de-DE" smtClean="0"/>
              <a:pPr/>
              <a:t>28</a:t>
            </a:fld>
            <a:endParaRPr lang="de-DE" dirty="0"/>
          </a:p>
        </p:txBody>
      </p:sp>
      <p:sp>
        <p:nvSpPr>
          <p:cNvPr id="5" name="Text Placeholder 4"/>
          <p:cNvSpPr>
            <a:spLocks noGrp="1"/>
          </p:cNvSpPr>
          <p:nvPr>
            <p:ph type="body" sz="quarter" idx="15"/>
          </p:nvPr>
        </p:nvSpPr>
        <p:spPr>
          <a:xfrm>
            <a:off x="358774" y="908720"/>
            <a:ext cx="11449049" cy="509994"/>
          </a:xfrm>
        </p:spPr>
        <p:txBody>
          <a:bodyPr/>
          <a:lstStyle/>
          <a:p>
            <a:r>
              <a:rPr lang="en-US" dirty="0"/>
              <a:t>Jobs &amp; Social Media Accounts @ ICA</a:t>
            </a:r>
          </a:p>
        </p:txBody>
      </p:sp>
      <p:sp>
        <p:nvSpPr>
          <p:cNvPr id="6" name="Date Placeholder 5"/>
          <p:cNvSpPr>
            <a:spLocks noGrp="1"/>
          </p:cNvSpPr>
          <p:nvPr>
            <p:ph type="dt" sz="half" idx="2"/>
          </p:nvPr>
        </p:nvSpPr>
        <p:spPr/>
        <p:txBody>
          <a:bodyPr/>
          <a:lstStyle/>
          <a:p>
            <a:fld id="{65F79CB5-7AAB-4DF2-91EE-EE81BD231C5D}" type="datetime1">
              <a:rPr lang="de-DE" smtClean="0"/>
              <a:t>21.05.2026</a:t>
            </a:fld>
            <a:endParaRPr lang="de-DE" dirty="0"/>
          </a:p>
        </p:txBody>
      </p:sp>
      <p:sp>
        <p:nvSpPr>
          <p:cNvPr id="11" name="Inhaltsplatzhalter 2">
            <a:extLst>
              <a:ext uri="{FF2B5EF4-FFF2-40B4-BE49-F238E27FC236}">
                <a16:creationId xmlns:a16="http://schemas.microsoft.com/office/drawing/2014/main" id="{FC7F136C-5420-0F74-6E8C-55EE79FE9F63}"/>
              </a:ext>
            </a:extLst>
          </p:cNvPr>
          <p:cNvSpPr>
            <a:spLocks noGrp="1"/>
          </p:cNvSpPr>
          <p:nvPr>
            <p:ph idx="1"/>
          </p:nvPr>
        </p:nvSpPr>
        <p:spPr>
          <a:xfrm>
            <a:off x="9660526" y="5157166"/>
            <a:ext cx="2147297" cy="288058"/>
          </a:xfrm>
        </p:spPr>
        <p:txBody>
          <a:bodyPr/>
          <a:lstStyle/>
          <a:p>
            <a:pPr marL="0" indent="0" algn="ctr">
              <a:lnSpc>
                <a:spcPct val="100000"/>
              </a:lnSpc>
              <a:buNone/>
            </a:pPr>
            <a:r>
              <a:rPr lang="en-US" sz="1000" i="1" dirty="0">
                <a:solidFill>
                  <a:srgbClr val="023D6B"/>
                </a:solidFill>
              </a:rPr>
              <a:t>www.threads.com/@fzj_ica</a:t>
            </a:r>
          </a:p>
        </p:txBody>
      </p:sp>
      <p:sp>
        <p:nvSpPr>
          <p:cNvPr id="12" name="Inhaltsplatzhalter 2">
            <a:extLst>
              <a:ext uri="{FF2B5EF4-FFF2-40B4-BE49-F238E27FC236}">
                <a16:creationId xmlns:a16="http://schemas.microsoft.com/office/drawing/2014/main" id="{FC7F136C-5420-0F74-6E8C-55EE79FE9F63}"/>
              </a:ext>
            </a:extLst>
          </p:cNvPr>
          <p:cNvSpPr txBox="1">
            <a:spLocks/>
          </p:cNvSpPr>
          <p:nvPr/>
        </p:nvSpPr>
        <p:spPr>
          <a:xfrm>
            <a:off x="371475" y="5157166"/>
            <a:ext cx="2160000" cy="288058"/>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i="1" dirty="0">
                <a:solidFill>
                  <a:srgbClr val="023D6B"/>
                </a:solidFill>
              </a:rPr>
              <a:t>www.ica.fz-juelich.de</a:t>
            </a:r>
            <a:endParaRPr lang="en-US" sz="1050" i="1" dirty="0"/>
          </a:p>
        </p:txBody>
      </p:sp>
      <p:sp>
        <p:nvSpPr>
          <p:cNvPr id="13" name="Inhaltsplatzhalter 2">
            <a:extLst>
              <a:ext uri="{FF2B5EF4-FFF2-40B4-BE49-F238E27FC236}">
                <a16:creationId xmlns:a16="http://schemas.microsoft.com/office/drawing/2014/main" id="{FC7F136C-5420-0F74-6E8C-55EE79FE9F63}"/>
              </a:ext>
            </a:extLst>
          </p:cNvPr>
          <p:cNvSpPr txBox="1">
            <a:spLocks/>
          </p:cNvSpPr>
          <p:nvPr/>
        </p:nvSpPr>
        <p:spPr>
          <a:xfrm>
            <a:off x="3479789" y="5157166"/>
            <a:ext cx="2159999" cy="288058"/>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i="1" dirty="0">
                <a:solidFill>
                  <a:srgbClr val="023D6B"/>
                </a:solidFill>
              </a:rPr>
              <a:t>www.linkedin.com/showcase/ica-pgi4</a:t>
            </a:r>
          </a:p>
        </p:txBody>
      </p:sp>
      <p:sp>
        <p:nvSpPr>
          <p:cNvPr id="14" name="Inhaltsplatzhalter 2">
            <a:extLst>
              <a:ext uri="{FF2B5EF4-FFF2-40B4-BE49-F238E27FC236}">
                <a16:creationId xmlns:a16="http://schemas.microsoft.com/office/drawing/2014/main" id="{FC7F136C-5420-0F74-6E8C-55EE79FE9F63}"/>
              </a:ext>
            </a:extLst>
          </p:cNvPr>
          <p:cNvSpPr txBox="1">
            <a:spLocks/>
          </p:cNvSpPr>
          <p:nvPr/>
        </p:nvSpPr>
        <p:spPr>
          <a:xfrm>
            <a:off x="6624218" y="5157166"/>
            <a:ext cx="2160000" cy="288058"/>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000" i="1" dirty="0">
                <a:solidFill>
                  <a:srgbClr val="023D6B"/>
                </a:solidFill>
              </a:rPr>
              <a:t>https://social.fz-juelich.de/@fzj_ica</a:t>
            </a:r>
          </a:p>
        </p:txBody>
      </p:sp>
      <p:sp>
        <p:nvSpPr>
          <p:cNvPr id="16" name="Inhaltsplatzhalter 2">
            <a:extLst>
              <a:ext uri="{FF2B5EF4-FFF2-40B4-BE49-F238E27FC236}">
                <a16:creationId xmlns:a16="http://schemas.microsoft.com/office/drawing/2014/main" id="{FC7F136C-5420-0F74-6E8C-55EE79FE9F63}"/>
              </a:ext>
            </a:extLst>
          </p:cNvPr>
          <p:cNvSpPr txBox="1">
            <a:spLocks/>
          </p:cNvSpPr>
          <p:nvPr/>
        </p:nvSpPr>
        <p:spPr>
          <a:xfrm>
            <a:off x="9660526" y="2060822"/>
            <a:ext cx="2147297" cy="360066"/>
          </a:xfrm>
          <a:prstGeom prst="rect">
            <a:avLst/>
          </a:prstGeom>
          <a:solidFill>
            <a:srgbClr val="023D6B"/>
          </a:solidFill>
        </p:spPr>
        <p:txBody>
          <a:bodyPr vert="horz" lIns="0" tIns="36000" rIns="0" bIns="10800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Calibri" panose="020F0502020204030204" pitchFamily="34" charset="0"/>
              <a:buNone/>
            </a:pPr>
            <a:r>
              <a:rPr lang="en-US" sz="1600" b="1" dirty="0">
                <a:solidFill>
                  <a:schemeClr val="bg1"/>
                </a:solidFill>
              </a:rPr>
              <a:t>Threads:</a:t>
            </a:r>
            <a:endParaRPr lang="en-US" sz="2000" dirty="0">
              <a:solidFill>
                <a:schemeClr val="bg1"/>
              </a:solidFill>
            </a:endParaRPr>
          </a:p>
        </p:txBody>
      </p:sp>
      <p:sp>
        <p:nvSpPr>
          <p:cNvPr id="17" name="Inhaltsplatzhalter 2">
            <a:extLst>
              <a:ext uri="{FF2B5EF4-FFF2-40B4-BE49-F238E27FC236}">
                <a16:creationId xmlns:a16="http://schemas.microsoft.com/office/drawing/2014/main" id="{FC7F136C-5420-0F74-6E8C-55EE79FE9F63}"/>
              </a:ext>
            </a:extLst>
          </p:cNvPr>
          <p:cNvSpPr txBox="1">
            <a:spLocks/>
          </p:cNvSpPr>
          <p:nvPr/>
        </p:nvSpPr>
        <p:spPr>
          <a:xfrm>
            <a:off x="371475" y="2060822"/>
            <a:ext cx="2160000" cy="360066"/>
          </a:xfrm>
          <a:prstGeom prst="rect">
            <a:avLst/>
          </a:prstGeom>
          <a:solidFill>
            <a:srgbClr val="023D6B"/>
          </a:solidFill>
        </p:spPr>
        <p:txBody>
          <a:bodyPr vert="horz" lIns="0" tIns="36000" rIns="0" bIns="10800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Calibri" panose="020F0502020204030204" pitchFamily="34" charset="0"/>
              <a:buNone/>
            </a:pPr>
            <a:r>
              <a:rPr lang="en-US" sz="1600" b="1" dirty="0">
                <a:solidFill>
                  <a:schemeClr val="bg1"/>
                </a:solidFill>
              </a:rPr>
              <a:t>Current Vacancies:</a:t>
            </a:r>
            <a:endParaRPr lang="en-US" sz="2000" dirty="0">
              <a:solidFill>
                <a:schemeClr val="bg1"/>
              </a:solidFill>
            </a:endParaRPr>
          </a:p>
        </p:txBody>
      </p:sp>
      <p:sp>
        <p:nvSpPr>
          <p:cNvPr id="18" name="Inhaltsplatzhalter 2">
            <a:extLst>
              <a:ext uri="{FF2B5EF4-FFF2-40B4-BE49-F238E27FC236}">
                <a16:creationId xmlns:a16="http://schemas.microsoft.com/office/drawing/2014/main" id="{FC7F136C-5420-0F74-6E8C-55EE79FE9F63}"/>
              </a:ext>
            </a:extLst>
          </p:cNvPr>
          <p:cNvSpPr txBox="1">
            <a:spLocks/>
          </p:cNvSpPr>
          <p:nvPr/>
        </p:nvSpPr>
        <p:spPr>
          <a:xfrm>
            <a:off x="3479789" y="2060822"/>
            <a:ext cx="2159999" cy="360066"/>
          </a:xfrm>
          <a:prstGeom prst="rect">
            <a:avLst/>
          </a:prstGeom>
          <a:solidFill>
            <a:srgbClr val="023D6B"/>
          </a:solidFill>
        </p:spPr>
        <p:txBody>
          <a:bodyPr vert="horz" lIns="0" tIns="36000" rIns="0" bIns="10800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Calibri" panose="020F0502020204030204" pitchFamily="34" charset="0"/>
              <a:buNone/>
            </a:pPr>
            <a:r>
              <a:rPr lang="en-US" sz="1600" b="1" dirty="0">
                <a:solidFill>
                  <a:schemeClr val="bg1"/>
                </a:solidFill>
              </a:rPr>
              <a:t>LinkedIn:</a:t>
            </a:r>
            <a:endParaRPr lang="en-US" sz="2000" dirty="0">
              <a:solidFill>
                <a:schemeClr val="bg1"/>
              </a:solidFill>
            </a:endParaRPr>
          </a:p>
        </p:txBody>
      </p:sp>
      <p:sp>
        <p:nvSpPr>
          <p:cNvPr id="19" name="Inhaltsplatzhalter 2">
            <a:extLst>
              <a:ext uri="{FF2B5EF4-FFF2-40B4-BE49-F238E27FC236}">
                <a16:creationId xmlns:a16="http://schemas.microsoft.com/office/drawing/2014/main" id="{FC7F136C-5420-0F74-6E8C-55EE79FE9F63}"/>
              </a:ext>
            </a:extLst>
          </p:cNvPr>
          <p:cNvSpPr txBox="1">
            <a:spLocks/>
          </p:cNvSpPr>
          <p:nvPr/>
        </p:nvSpPr>
        <p:spPr>
          <a:xfrm>
            <a:off x="6624218" y="2060822"/>
            <a:ext cx="2160000" cy="360066"/>
          </a:xfrm>
          <a:prstGeom prst="rect">
            <a:avLst/>
          </a:prstGeom>
          <a:solidFill>
            <a:srgbClr val="023D6B"/>
          </a:solidFill>
        </p:spPr>
        <p:txBody>
          <a:bodyPr vert="horz" lIns="0" tIns="36000" rIns="0" bIns="10800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Calibri" panose="020F0502020204030204" pitchFamily="34" charset="0"/>
              <a:buNone/>
            </a:pPr>
            <a:r>
              <a:rPr lang="en-US" sz="1600" b="1" dirty="0">
                <a:solidFill>
                  <a:schemeClr val="bg1"/>
                </a:solidFill>
              </a:rPr>
              <a:t>Mastodon:</a:t>
            </a:r>
            <a:endParaRPr lang="en-US" sz="2000" dirty="0">
              <a:solidFill>
                <a:schemeClr val="bg1"/>
              </a:solidFill>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75" y="2715237"/>
            <a:ext cx="2160000" cy="2160000"/>
          </a:xfrm>
          <a:prstGeom prst="rect">
            <a:avLst/>
          </a:prstGeom>
        </p:spPr>
      </p:pic>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788" y="2715237"/>
            <a:ext cx="2160000" cy="2160000"/>
          </a:xfrm>
          <a:prstGeom prst="rect">
            <a:avLst/>
          </a:prstGeom>
        </p:spPr>
      </p:pic>
      <p:pic>
        <p:nvPicPr>
          <p:cNvPr id="21" name="Grafik 2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24218" y="2715237"/>
            <a:ext cx="2160000" cy="2160000"/>
          </a:xfrm>
          <a:prstGeom prst="rect">
            <a:avLst/>
          </a:prstGeom>
        </p:spPr>
      </p:pic>
      <p:pic>
        <p:nvPicPr>
          <p:cNvPr id="22" name="Grafik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0526" y="2715237"/>
            <a:ext cx="2160000" cy="2160000"/>
          </a:xfrm>
          <a:prstGeom prst="rect">
            <a:avLst/>
          </a:prstGeom>
        </p:spPr>
      </p:pic>
    </p:spTree>
    <p:extLst>
      <p:ext uri="{BB962C8B-B14F-4D97-AF65-F5344CB8AC3E}">
        <p14:creationId xmlns:p14="http://schemas.microsoft.com/office/powerpoint/2010/main" val="3184312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63CBE-B87A-E78C-BC2C-C50358A205DC}"/>
              </a:ext>
            </a:extLst>
          </p:cNvPr>
          <p:cNvSpPr>
            <a:spLocks noGrp="1"/>
          </p:cNvSpPr>
          <p:nvPr>
            <p:ph type="title"/>
          </p:nvPr>
        </p:nvSpPr>
        <p:spPr/>
        <p:txBody>
          <a:bodyPr/>
          <a:lstStyle/>
          <a:p>
            <a:r>
              <a:rPr lang="en-US" dirty="0"/>
              <a:t>References</a:t>
            </a:r>
          </a:p>
        </p:txBody>
      </p:sp>
      <p:sp>
        <p:nvSpPr>
          <p:cNvPr id="3" name="Inhaltsplatzhalter 2">
            <a:extLst>
              <a:ext uri="{FF2B5EF4-FFF2-40B4-BE49-F238E27FC236}">
                <a16:creationId xmlns:a16="http://schemas.microsoft.com/office/drawing/2014/main" id="{8A841C52-C6A7-C028-8549-2BCF658E6047}"/>
              </a:ext>
            </a:extLst>
          </p:cNvPr>
          <p:cNvSpPr>
            <a:spLocks noGrp="1"/>
          </p:cNvSpPr>
          <p:nvPr>
            <p:ph idx="1"/>
          </p:nvPr>
        </p:nvSpPr>
        <p:spPr>
          <a:xfrm>
            <a:off x="371474" y="1628775"/>
            <a:ext cx="11449051" cy="4140200"/>
          </a:xfrm>
        </p:spPr>
        <p:txBody>
          <a:bodyPr/>
          <a:lstStyle/>
          <a:p>
            <a:pPr defTabSz="542925">
              <a:lnSpc>
                <a:spcPct val="100000"/>
              </a:lnSpc>
              <a:spcAft>
                <a:spcPts val="400"/>
              </a:spcAft>
            </a:pPr>
            <a:r>
              <a:rPr lang="en-US" sz="1400" dirty="0"/>
              <a:t>[1] 	H. Banba et al. “A CMOS bandgap reference circuit with sub-1-V operation”. In: IEEE Journal of Solid-State Circuits 34.5 (May 1999), pp. 	670–674. </a:t>
            </a:r>
            <a:r>
              <a:rPr lang="en-US" sz="1400" dirty="0" err="1"/>
              <a:t>doi</a:t>
            </a:r>
            <a:r>
              <a:rPr lang="en-US" sz="1400" dirty="0"/>
              <a:t>: 10.1109/4.760378.</a:t>
            </a:r>
          </a:p>
          <a:p>
            <a:pPr defTabSz="542925">
              <a:lnSpc>
                <a:spcPct val="100000"/>
              </a:lnSpc>
              <a:spcAft>
                <a:spcPts val="400"/>
              </a:spcAft>
            </a:pPr>
            <a:r>
              <a:rPr lang="en-US" sz="1400" dirty="0"/>
              <a:t>[2] 	A. R. Cabrera-Galicia, et.al, "Voltage Reference and Voltage Regulator for the Cryogenic Performance Evaluation of the 22nm FDSOI 	Technology," in IEEE Open Journal of Circuits and Systems, vol. 5, pp. 377-386, 2024, </a:t>
            </a:r>
            <a:r>
              <a:rPr lang="en-US" sz="1400" dirty="0" err="1"/>
              <a:t>doi</a:t>
            </a:r>
            <a:r>
              <a:rPr lang="en-US" sz="1400" dirty="0"/>
              <a:t>: 10.1109/OJCAS.2024.3466395</a:t>
            </a:r>
          </a:p>
          <a:p>
            <a:pPr defTabSz="542925">
              <a:lnSpc>
                <a:spcPct val="100000"/>
              </a:lnSpc>
              <a:spcAft>
                <a:spcPts val="400"/>
              </a:spcAft>
            </a:pPr>
            <a:r>
              <a:rPr lang="en-US" sz="1400" dirty="0"/>
              <a:t>[3] 	</a:t>
            </a:r>
            <a:r>
              <a:rPr lang="en-US" sz="1400" dirty="0" err="1"/>
              <a:t>J.Buehler</a:t>
            </a:r>
            <a:r>
              <a:rPr lang="en-US" sz="1400" dirty="0"/>
              <a:t> et al., "QUOCCA.SET: A Scalable Readout IC for Semiconductor Quantum Dots", Global Physics Summit 2025, MAR-G19/4</a:t>
            </a:r>
          </a:p>
          <a:p>
            <a:pPr defTabSz="542925">
              <a:lnSpc>
                <a:spcPct val="100000"/>
              </a:lnSpc>
              <a:spcAft>
                <a:spcPts val="400"/>
              </a:spcAft>
            </a:pPr>
            <a:r>
              <a:rPr lang="en-US" sz="1400" dirty="0"/>
              <a:t>[4] 	</a:t>
            </a:r>
            <a:r>
              <a:rPr lang="en-US" sz="1400" dirty="0" err="1"/>
              <a:t>J.Buehler</a:t>
            </a:r>
            <a:r>
              <a:rPr lang="en-US" sz="1400" dirty="0"/>
              <a:t> et al., "Scalable integrated readout of semiconductor quantum dots using current </a:t>
            </a:r>
            <a:r>
              <a:rPr lang="en-US" sz="1400" dirty="0" err="1"/>
              <a:t>biasinG</a:t>
            </a:r>
            <a:r>
              <a:rPr lang="en-US" sz="1400" dirty="0"/>
              <a:t>", Global Physics Summit 2026 	https://summit.aps.org/smt/2026/events/MAR-Z17/15</a:t>
            </a:r>
          </a:p>
          <a:p>
            <a:pPr defTabSz="542925">
              <a:lnSpc>
                <a:spcPct val="100000"/>
              </a:lnSpc>
              <a:spcAft>
                <a:spcPts val="400"/>
              </a:spcAft>
            </a:pPr>
            <a:r>
              <a:rPr lang="en-US" sz="1400" dirty="0"/>
              <a:t>[5]	 J. Mair et al., "Rapid Prototyping Platform for Integrated Circuits for Quantum Computing," 2024 20th International Conference on 	Synthesis, Modeling, Analysis and Simulation Methods and Applications to Circuit Design (SMACD), Volos, Greece, 2024, pp. 1-4, </a:t>
            </a:r>
            <a:r>
              <a:rPr lang="en-US" sz="1400" dirty="0" err="1"/>
              <a:t>doi</a:t>
            </a:r>
            <a:r>
              <a:rPr lang="en-US" sz="1400" dirty="0"/>
              <a:t>: 	10.1109/SMACD61181.2024.10745395.</a:t>
            </a:r>
          </a:p>
          <a:p>
            <a:pPr defTabSz="542925">
              <a:lnSpc>
                <a:spcPct val="100000"/>
              </a:lnSpc>
              <a:spcAft>
                <a:spcPts val="400"/>
              </a:spcAft>
            </a:pPr>
            <a:r>
              <a:rPr lang="en-US" sz="1400" dirty="0"/>
              <a:t>[6] 	L. Schreckenberg et al., "</a:t>
            </a:r>
            <a:r>
              <a:rPr lang="en-US" sz="1400" dirty="0" err="1"/>
              <a:t>SiGe</a:t>
            </a:r>
            <a:r>
              <a:rPr lang="en-US" sz="1400" dirty="0"/>
              <a:t> Qubit Biasing with a Cryogenic CMOS DAC at </a:t>
            </a:r>
            <a:r>
              <a:rPr lang="en-US" sz="1400" dirty="0" err="1"/>
              <a:t>mK</a:t>
            </a:r>
            <a:r>
              <a:rPr lang="en-US" sz="1400" dirty="0"/>
              <a:t> Temperature," ESSCIRC 2023</a:t>
            </a:r>
          </a:p>
          <a:p>
            <a:pPr defTabSz="542925">
              <a:lnSpc>
                <a:spcPct val="100000"/>
              </a:lnSpc>
              <a:spcAft>
                <a:spcPts val="400"/>
              </a:spcAft>
            </a:pPr>
            <a:r>
              <a:rPr lang="en-US" sz="1400" dirty="0"/>
              <a:t>[7]  P. Vliex et al., "Bias Voltage DAC Operating at Cryogenic Temperatures for Solid-State Qubit Applications," IEEE Solid-State Circuits 	Letters, 2020</a:t>
            </a:r>
          </a:p>
          <a:p>
            <a:pPr defTabSz="542925">
              <a:lnSpc>
                <a:spcPct val="100000"/>
              </a:lnSpc>
              <a:spcAft>
                <a:spcPts val="400"/>
              </a:spcAft>
            </a:pPr>
            <a:r>
              <a:rPr lang="en-US" sz="1400" dirty="0"/>
              <a:t>[8] 	Chava, Phanish, et al. "Evaluation of cryogenic models for FDSOI CMOS transistors." 16th IEEE Workshop on Low Temperature 	electronics. No. FZJ-2024-05369. </a:t>
            </a:r>
            <a:r>
              <a:rPr lang="en-US" sz="1400" dirty="0" err="1"/>
              <a:t>Zentralinstitut</a:t>
            </a:r>
            <a:r>
              <a:rPr lang="en-US" sz="1400" dirty="0"/>
              <a:t> für Elektronik, 2024.</a:t>
            </a:r>
          </a:p>
          <a:p>
            <a:pPr defTabSz="542925">
              <a:lnSpc>
                <a:spcPct val="100000"/>
              </a:lnSpc>
              <a:spcAft>
                <a:spcPts val="400"/>
              </a:spcAft>
            </a:pPr>
            <a:r>
              <a:rPr lang="en-US" sz="1400" dirty="0"/>
              <a:t>[9] 	</a:t>
            </a:r>
            <a:r>
              <a:rPr lang="en-US" sz="1400" dirty="0" err="1"/>
              <a:t>S.Mutum</a:t>
            </a:r>
            <a:r>
              <a:rPr lang="en-US" sz="1400" dirty="0"/>
              <a:t>, et. Al, "A Photonic Link at 4.7K with &gt;1 GHz bandwidth towards an Optical Quantum Computing Interface", IEEE MTT-S 	International Microwave Symposium (IMS) 15-20 June 2025, Moscone Center, San Francisco, </a:t>
            </a:r>
            <a:r>
              <a:rPr lang="en-US" sz="1400" dirty="0" smtClean="0"/>
              <a:t>CA</a:t>
            </a:r>
          </a:p>
          <a:p>
            <a:pPr defTabSz="542925">
              <a:lnSpc>
                <a:spcPct val="100000"/>
              </a:lnSpc>
              <a:spcAft>
                <a:spcPts val="400"/>
              </a:spcAft>
            </a:pPr>
            <a:r>
              <a:rPr lang="de-DE" sz="1400" dirty="0" smtClean="0"/>
              <a:t>[10] </a:t>
            </a:r>
            <a:r>
              <a:rPr lang="de-DE" sz="1400" dirty="0" err="1" smtClean="0"/>
              <a:t>Kammerloher</a:t>
            </a:r>
            <a:r>
              <a:rPr lang="de-DE" sz="1400" dirty="0"/>
              <a:t>, E. </a:t>
            </a:r>
            <a:r>
              <a:rPr lang="de-DE" sz="1400" dirty="0" smtClean="0"/>
              <a:t>(2022) </a:t>
            </a:r>
            <a:r>
              <a:rPr lang="de-DE" sz="1400" dirty="0" err="1"/>
              <a:t>Improving</a:t>
            </a:r>
            <a:r>
              <a:rPr lang="de-DE" sz="1400" dirty="0"/>
              <a:t> </a:t>
            </a:r>
            <a:r>
              <a:rPr lang="de-DE" sz="1400" dirty="0" err="1"/>
              <a:t>the</a:t>
            </a:r>
            <a:r>
              <a:rPr lang="de-DE" sz="1400" dirty="0"/>
              <a:t> </a:t>
            </a:r>
            <a:r>
              <a:rPr lang="de-DE" sz="1400" dirty="0" err="1"/>
              <a:t>output</a:t>
            </a:r>
            <a:r>
              <a:rPr lang="de-DE" sz="1400" dirty="0"/>
              <a:t> </a:t>
            </a:r>
            <a:r>
              <a:rPr lang="de-DE" sz="1400" dirty="0" err="1"/>
              <a:t>signal</a:t>
            </a:r>
            <a:r>
              <a:rPr lang="de-DE" sz="1400" dirty="0"/>
              <a:t> </a:t>
            </a:r>
            <a:r>
              <a:rPr lang="de-DE" sz="1400" dirty="0" err="1"/>
              <a:t>of</a:t>
            </a:r>
            <a:r>
              <a:rPr lang="de-DE" sz="1400" dirty="0"/>
              <a:t> </a:t>
            </a:r>
            <a:r>
              <a:rPr lang="de-DE" sz="1400" dirty="0" err="1"/>
              <a:t>charge</a:t>
            </a:r>
            <a:r>
              <a:rPr lang="de-DE" sz="1400" dirty="0"/>
              <a:t> </a:t>
            </a:r>
            <a:r>
              <a:rPr lang="de-DE" sz="1400" dirty="0" err="1"/>
              <a:t>readout</a:t>
            </a:r>
            <a:r>
              <a:rPr lang="de-DE" sz="1400" dirty="0"/>
              <a:t> </a:t>
            </a:r>
            <a:r>
              <a:rPr lang="de-DE" sz="1400" dirty="0" err="1"/>
              <a:t>for</a:t>
            </a:r>
            <a:r>
              <a:rPr lang="de-DE" sz="1400" dirty="0"/>
              <a:t> </a:t>
            </a:r>
            <a:r>
              <a:rPr lang="de-DE" sz="1400" dirty="0" err="1"/>
              <a:t>quantum</a:t>
            </a:r>
            <a:r>
              <a:rPr lang="de-DE" sz="1400" dirty="0"/>
              <a:t> </a:t>
            </a:r>
            <a:r>
              <a:rPr lang="de-DE" sz="1400" dirty="0" err="1"/>
              <a:t>computing</a:t>
            </a:r>
            <a:r>
              <a:rPr lang="de-DE" sz="1400" dirty="0"/>
              <a:t> in </a:t>
            </a:r>
            <a:r>
              <a:rPr lang="de-DE" sz="1400" dirty="0" err="1"/>
              <a:t>electrostatically</a:t>
            </a:r>
            <a:r>
              <a:rPr lang="de-DE" sz="1400" dirty="0"/>
              <a:t> </a:t>
            </a:r>
            <a:r>
              <a:rPr lang="de-DE" sz="1400" dirty="0" err="1"/>
              <a:t>defined</a:t>
            </a:r>
            <a:r>
              <a:rPr lang="de-DE" sz="1400" dirty="0"/>
              <a:t> </a:t>
            </a:r>
            <a:r>
              <a:rPr lang="de-DE" sz="1400" dirty="0" err="1"/>
              <a:t>quantum</a:t>
            </a:r>
            <a:r>
              <a:rPr lang="de-DE" sz="1400" dirty="0"/>
              <a:t> </a:t>
            </a:r>
            <a:r>
              <a:rPr lang="de-DE" sz="1400" dirty="0" err="1"/>
              <a:t>dots</a:t>
            </a:r>
            <a:r>
              <a:rPr lang="de-DE" sz="1400" dirty="0"/>
              <a:t> </a:t>
            </a:r>
            <a:r>
              <a:rPr lang="de-DE" sz="1400" dirty="0" smtClean="0"/>
              <a:t>	 	</a:t>
            </a:r>
            <a:r>
              <a:rPr lang="de-DE" sz="1400" dirty="0" err="1" smtClean="0"/>
              <a:t>with</a:t>
            </a:r>
            <a:r>
              <a:rPr lang="de-DE" sz="1400" dirty="0" smtClean="0"/>
              <a:t> </a:t>
            </a:r>
            <a:r>
              <a:rPr lang="de-DE" sz="1400" dirty="0"/>
              <a:t>a </a:t>
            </a:r>
            <a:r>
              <a:rPr lang="de-DE" sz="1400" dirty="0" err="1"/>
              <a:t>new</a:t>
            </a:r>
            <a:r>
              <a:rPr lang="de-DE" sz="1400" dirty="0"/>
              <a:t> </a:t>
            </a:r>
            <a:r>
              <a:rPr lang="de-DE" sz="1400" dirty="0" err="1"/>
              <a:t>sensing</a:t>
            </a:r>
            <a:r>
              <a:rPr lang="de-DE" sz="1400" dirty="0"/>
              <a:t> </a:t>
            </a:r>
            <a:r>
              <a:rPr lang="de-DE" sz="1400" dirty="0" err="1"/>
              <a:t>dot</a:t>
            </a:r>
            <a:r>
              <a:rPr lang="de-DE" sz="1400" dirty="0"/>
              <a:t> </a:t>
            </a:r>
            <a:r>
              <a:rPr lang="de-DE" sz="1400" dirty="0" err="1"/>
              <a:t>concept</a:t>
            </a:r>
            <a:r>
              <a:rPr lang="de-DE" sz="1400" dirty="0"/>
              <a:t>. Dissertation/</a:t>
            </a:r>
            <a:r>
              <a:rPr lang="de-DE" sz="1400" dirty="0" err="1"/>
              <a:t>PhD</a:t>
            </a:r>
            <a:r>
              <a:rPr lang="de-DE" sz="1400" dirty="0"/>
              <a:t> </a:t>
            </a:r>
            <a:r>
              <a:rPr lang="de-DE" sz="1400" dirty="0" err="1"/>
              <a:t>thesis</a:t>
            </a:r>
            <a:r>
              <a:rPr lang="de-DE" sz="1400" dirty="0"/>
              <a:t>. Aachen: RWTH Aachen University. DOI: </a:t>
            </a:r>
            <a:r>
              <a:rPr lang="de-DE" sz="1400" dirty="0" smtClean="0"/>
              <a:t>10.18154/RWTH-2022-01567.</a:t>
            </a:r>
            <a:endParaRPr lang="en-US" sz="1400" dirty="0"/>
          </a:p>
        </p:txBody>
      </p:sp>
      <p:sp>
        <p:nvSpPr>
          <p:cNvPr id="4" name="Foliennummernplatzhalter 3">
            <a:extLst>
              <a:ext uri="{FF2B5EF4-FFF2-40B4-BE49-F238E27FC236}">
                <a16:creationId xmlns:a16="http://schemas.microsoft.com/office/drawing/2014/main" id="{C873B631-42D2-4B48-10DB-E96A320FA140}"/>
              </a:ext>
            </a:extLst>
          </p:cNvPr>
          <p:cNvSpPr>
            <a:spLocks noGrp="1"/>
          </p:cNvSpPr>
          <p:nvPr>
            <p:ph type="sldNum" sz="quarter" idx="14"/>
          </p:nvPr>
        </p:nvSpPr>
        <p:spPr/>
        <p:txBody>
          <a:bodyPr/>
          <a:lstStyle/>
          <a:p>
            <a:fld id="{A52F4D17-1AD6-42D9-B93A-EB002C62F438}" type="slidenum">
              <a:rPr lang="de-DE" smtClean="0"/>
              <a:pPr/>
              <a:t>29</a:t>
            </a:fld>
            <a:endParaRPr lang="de-DE" dirty="0"/>
          </a:p>
        </p:txBody>
      </p:sp>
      <p:sp>
        <p:nvSpPr>
          <p:cNvPr id="8" name="Date Placeholder 5"/>
          <p:cNvSpPr>
            <a:spLocks noGrp="1"/>
          </p:cNvSpPr>
          <p:nvPr>
            <p:ph type="dt" sz="half" idx="2"/>
          </p:nvPr>
        </p:nvSpPr>
        <p:spPr>
          <a:xfrm>
            <a:off x="3776105" y="6381328"/>
            <a:ext cx="1600508" cy="221109"/>
          </a:xfrm>
        </p:spPr>
        <p:txBody>
          <a:bodyPr/>
          <a:lstStyle/>
          <a:p>
            <a:fld id="{C2E6B294-AEAF-4007-A1D5-B3B1BB3EAF10}" type="datetime1">
              <a:rPr lang="de-DE" smtClean="0"/>
              <a:t>21.05.2026</a:t>
            </a:fld>
            <a:endParaRPr lang="de-DE" dirty="0"/>
          </a:p>
        </p:txBody>
      </p:sp>
      <p:sp>
        <p:nvSpPr>
          <p:cNvPr id="7" name="Rechteck 6">
            <a:extLst>
              <a:ext uri="{FF2B5EF4-FFF2-40B4-BE49-F238E27FC236}">
                <a16:creationId xmlns:a16="http://schemas.microsoft.com/office/drawing/2014/main" id="{D66A6643-DBC3-A08A-E29B-BA1610B5FF1C}"/>
              </a:ext>
            </a:extLst>
          </p:cNvPr>
          <p:cNvSpPr/>
          <p:nvPr/>
        </p:nvSpPr>
        <p:spPr>
          <a:xfrm>
            <a:off x="371474" y="6021388"/>
            <a:ext cx="6300589" cy="123111"/>
          </a:xfrm>
          <a:prstGeom prst="rect">
            <a:avLst/>
          </a:prstGeom>
        </p:spPr>
        <p:txBody>
          <a:bodyPr wrap="square" lIns="0" tIns="0" rIns="0" bIns="0">
            <a:spAutoFit/>
          </a:bodyPr>
          <a:lstStyle/>
          <a:p>
            <a:pPr defTabSz="179388"/>
            <a:endParaRPr lang="de-DE" sz="800" dirty="0">
              <a:solidFill>
                <a:schemeClr val="tx1">
                  <a:lumMod val="50000"/>
                  <a:lumOff val="50000"/>
                </a:schemeClr>
              </a:solidFill>
            </a:endParaRPr>
          </a:p>
        </p:txBody>
      </p:sp>
    </p:spTree>
    <p:extLst>
      <p:ext uri="{BB962C8B-B14F-4D97-AF65-F5344CB8AC3E}">
        <p14:creationId xmlns:p14="http://schemas.microsoft.com/office/powerpoint/2010/main" val="176260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F6AD2-16A3-C5D9-5D76-666924B8B472}"/>
              </a:ext>
            </a:extLst>
          </p:cNvPr>
          <p:cNvSpPr>
            <a:spLocks noGrp="1"/>
          </p:cNvSpPr>
          <p:nvPr>
            <p:ph type="title"/>
          </p:nvPr>
        </p:nvSpPr>
        <p:spPr/>
        <p:txBody>
          <a:bodyPr/>
          <a:lstStyle/>
          <a:p>
            <a:r>
              <a:rPr lang="en-US" dirty="0"/>
              <a:t>Cryogenic CMOS Design</a:t>
            </a:r>
          </a:p>
        </p:txBody>
      </p:sp>
      <p:sp>
        <p:nvSpPr>
          <p:cNvPr id="3" name="Foliennummernplatzhalter 2">
            <a:extLst>
              <a:ext uri="{FF2B5EF4-FFF2-40B4-BE49-F238E27FC236}">
                <a16:creationId xmlns:a16="http://schemas.microsoft.com/office/drawing/2014/main" id="{14655F78-E194-D33F-04C9-1FBA049E9D05}"/>
              </a:ext>
            </a:extLst>
          </p:cNvPr>
          <p:cNvSpPr>
            <a:spLocks noGrp="1"/>
          </p:cNvSpPr>
          <p:nvPr>
            <p:ph type="sldNum" sz="quarter" idx="11"/>
          </p:nvPr>
        </p:nvSpPr>
        <p:spPr/>
        <p:txBody>
          <a:bodyPr/>
          <a:lstStyle/>
          <a:p>
            <a:fld id="{A52F4D17-1AD6-42D9-B93A-EB002C62F438}" type="slidenum">
              <a:rPr lang="de-DE" smtClean="0"/>
              <a:pPr/>
              <a:t>3</a:t>
            </a:fld>
            <a:endParaRPr lang="de-DE" dirty="0"/>
          </a:p>
        </p:txBody>
      </p:sp>
      <p:graphicFrame>
        <p:nvGraphicFramePr>
          <p:cNvPr id="6" name="Objekt 5">
            <a:extLst>
              <a:ext uri="{FF2B5EF4-FFF2-40B4-BE49-F238E27FC236}">
                <a16:creationId xmlns:a16="http://schemas.microsoft.com/office/drawing/2014/main" id="{7A439F07-47F7-ABF9-F62A-3D9F0127DB53}"/>
              </a:ext>
            </a:extLst>
          </p:cNvPr>
          <p:cNvGraphicFramePr>
            <a:graphicFrameLocks noChangeAspect="1"/>
          </p:cNvGraphicFramePr>
          <p:nvPr>
            <p:extLst>
              <p:ext uri="{D42A27DB-BD31-4B8C-83A1-F6EECF244321}">
                <p14:modId xmlns:p14="http://schemas.microsoft.com/office/powerpoint/2010/main" val="3221155889"/>
              </p:ext>
            </p:extLst>
          </p:nvPr>
        </p:nvGraphicFramePr>
        <p:xfrm>
          <a:off x="6511150" y="1913208"/>
          <a:ext cx="5293811" cy="3704101"/>
        </p:xfrm>
        <a:graphic>
          <a:graphicData uri="http://schemas.openxmlformats.org/presentationml/2006/ole">
            <mc:AlternateContent xmlns:mc="http://schemas.openxmlformats.org/markup-compatibility/2006">
              <mc:Choice xmlns:v="urn:schemas-microsoft-com:vml" Requires="v">
                <p:oleObj spid="_x0000_s1028" name="Visio" r:id="rId3" imgW="6438703" imgH="4505340" progId="Visio.Drawing.15">
                  <p:embed/>
                </p:oleObj>
              </mc:Choice>
              <mc:Fallback>
                <p:oleObj name="Visio" r:id="rId3" imgW="6438703" imgH="4505340" progId="Visio.Drawing.15">
                  <p:embed/>
                  <p:pic>
                    <p:nvPicPr>
                      <p:cNvPr id="6" name="Objekt 5">
                        <a:extLst>
                          <a:ext uri="{FF2B5EF4-FFF2-40B4-BE49-F238E27FC236}">
                            <a16:creationId xmlns:a16="http://schemas.microsoft.com/office/drawing/2014/main" id="{7A439F07-47F7-ABF9-F62A-3D9F0127DB53}"/>
                          </a:ext>
                        </a:extLst>
                      </p:cNvPr>
                      <p:cNvPicPr/>
                      <p:nvPr/>
                    </p:nvPicPr>
                    <p:blipFill>
                      <a:blip r:embed="rId4"/>
                      <a:stretch>
                        <a:fillRect/>
                      </a:stretch>
                    </p:blipFill>
                    <p:spPr>
                      <a:xfrm>
                        <a:off x="6511150" y="1913208"/>
                        <a:ext cx="5293811" cy="3704101"/>
                      </a:xfrm>
                      <a:prstGeom prst="rect">
                        <a:avLst/>
                      </a:prstGeom>
                    </p:spPr>
                  </p:pic>
                </p:oleObj>
              </mc:Fallback>
            </mc:AlternateContent>
          </a:graphicData>
        </a:graphic>
      </p:graphicFrame>
      <p:grpSp>
        <p:nvGrpSpPr>
          <p:cNvPr id="7" name="Gruppieren 6">
            <a:extLst>
              <a:ext uri="{FF2B5EF4-FFF2-40B4-BE49-F238E27FC236}">
                <a16:creationId xmlns:a16="http://schemas.microsoft.com/office/drawing/2014/main" id="{C064648C-1803-D9D7-D707-3D7FD920E65E}"/>
              </a:ext>
            </a:extLst>
          </p:cNvPr>
          <p:cNvGrpSpPr/>
          <p:nvPr/>
        </p:nvGrpSpPr>
        <p:grpSpPr>
          <a:xfrm>
            <a:off x="375142" y="1458680"/>
            <a:ext cx="5648850" cy="2330360"/>
            <a:chOff x="6885300" y="3874680"/>
            <a:chExt cx="5648850" cy="2330360"/>
          </a:xfrm>
        </p:grpSpPr>
        <p:pic>
          <p:nvPicPr>
            <p:cNvPr id="8" name="Grafik 7" descr="Ein Bild, das Zylinder, Metall, Im Haus enthält.&#10;&#10;Automatisch generierte Beschreibung">
              <a:extLst>
                <a:ext uri="{FF2B5EF4-FFF2-40B4-BE49-F238E27FC236}">
                  <a16:creationId xmlns:a16="http://schemas.microsoft.com/office/drawing/2014/main" id="{55220D5C-4797-6C28-33C0-1CCE025229BF}"/>
                </a:ext>
              </a:extLst>
            </p:cNvPr>
            <p:cNvPicPr/>
            <p:nvPr/>
          </p:nvPicPr>
          <p:blipFill>
            <a:blip r:embed="rId5"/>
            <a:stretch/>
          </p:blipFill>
          <p:spPr>
            <a:xfrm>
              <a:off x="7455240" y="4151880"/>
              <a:ext cx="1566360" cy="1844640"/>
            </a:xfrm>
            <a:prstGeom prst="rect">
              <a:avLst/>
            </a:prstGeom>
            <a:noFill/>
            <a:ln w="0">
              <a:noFill/>
            </a:ln>
          </p:spPr>
        </p:pic>
        <p:sp>
          <p:nvSpPr>
            <p:cNvPr id="9" name="Connettore diritto 28">
              <a:extLst>
                <a:ext uri="{FF2B5EF4-FFF2-40B4-BE49-F238E27FC236}">
                  <a16:creationId xmlns:a16="http://schemas.microsoft.com/office/drawing/2014/main" id="{582B8C01-8A28-3594-C22B-F1977B3E2A58}"/>
                </a:ext>
              </a:extLst>
            </p:cNvPr>
            <p:cNvSpPr/>
            <p:nvPr/>
          </p:nvSpPr>
          <p:spPr>
            <a:xfrm>
              <a:off x="7954560" y="5136120"/>
              <a:ext cx="253440" cy="430200"/>
            </a:xfrm>
            <a:prstGeom prst="line">
              <a:avLst/>
            </a:prstGeom>
            <a:ln w="44450">
              <a:solidFill>
                <a:srgbClr val="A20E47"/>
              </a:solidFill>
            </a:ln>
          </p:spPr>
          <p:style>
            <a:lnRef idx="1">
              <a:schemeClr val="accent1"/>
            </a:lnRef>
            <a:fillRef idx="0">
              <a:schemeClr val="accent1"/>
            </a:fillRef>
            <a:effectRef idx="0">
              <a:schemeClr val="accent1"/>
            </a:effectRef>
            <a:fontRef idx="minor"/>
          </p:style>
          <p:txBody>
            <a:bodyPr lIns="90000" tIns="45000" rIns="90000" bIns="45000" anchor="ctr" anchorCtr="1">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b="0" strike="noStrike" spc="-1">
                <a:solidFill>
                  <a:srgbClr val="000000"/>
                </a:solidFill>
                <a:latin typeface="Calibri"/>
              </a:endParaRPr>
            </a:p>
          </p:txBody>
        </p:sp>
        <p:sp>
          <p:nvSpPr>
            <p:cNvPr id="10" name="Connettore curvo 22">
              <a:extLst>
                <a:ext uri="{FF2B5EF4-FFF2-40B4-BE49-F238E27FC236}">
                  <a16:creationId xmlns:a16="http://schemas.microsoft.com/office/drawing/2014/main" id="{36D26C0E-45C9-F003-0FDC-5F0035D3DC16}"/>
                </a:ext>
              </a:extLst>
            </p:cNvPr>
            <p:cNvSpPr/>
            <p:nvPr/>
          </p:nvSpPr>
          <p:spPr>
            <a:xfrm flipH="1" flipV="1">
              <a:off x="7954200" y="4501080"/>
              <a:ext cx="1788480" cy="402840"/>
            </a:xfrm>
            <a:custGeom>
              <a:avLst/>
              <a:gdLst>
                <a:gd name="textAreaLeft" fmla="*/ 720 w 1788480"/>
                <a:gd name="textAreaRight" fmla="*/ 1790280 w 1788480"/>
                <a:gd name="textAreaTop" fmla="*/ -720 h 402840"/>
                <a:gd name="textAreaBottom" fmla="*/ 403200 h 402840"/>
              </a:gdLst>
              <a:ahLst/>
              <a:cxnLst/>
              <a:rect l="textAreaLeft" t="textAreaTop" r="textAreaRight" b="textAreaBottom"/>
              <a:pathLst>
                <a:path w="1789582" h="404074" fill="none">
                  <a:moveTo>
                    <a:pt x="0" y="118179"/>
                  </a:moveTo>
                  <a:cubicBezTo>
                    <a:pt x="231993" y="219168"/>
                    <a:pt x="802556" y="430820"/>
                    <a:pt x="1183103" y="401273"/>
                  </a:cubicBezTo>
                  <a:cubicBezTo>
                    <a:pt x="1434190" y="401273"/>
                    <a:pt x="1789582" y="362308"/>
                    <a:pt x="1789582" y="0"/>
                  </a:cubicBezTo>
                </a:path>
              </a:pathLst>
            </a:custGeom>
            <a:solidFill>
              <a:srgbClr val="000000">
                <a:alpha val="5000"/>
              </a:srgbClr>
            </a:solidFill>
            <a:ln w="44450">
              <a:solidFill>
                <a:srgbClr val="A20E47"/>
              </a:solidFill>
            </a:ln>
          </p:spPr>
          <p:style>
            <a:lnRef idx="1">
              <a:schemeClr val="accent1"/>
            </a:lnRef>
            <a:fillRef idx="0">
              <a:schemeClr val="accent1"/>
            </a:fillRef>
            <a:effectRef idx="0">
              <a:schemeClr val="accent1"/>
            </a:effectRef>
            <a:fontRef idx="minor"/>
          </p:style>
          <p:txBody>
            <a:bodyPr wrap="none" lIns="90000" tIns="45000" rIns="90000" bIns="45000" anchor="ctr" anchorCtr="1">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endParaRPr lang="en-US" sz="1800" b="0" strike="noStrike" spc="-1">
                <a:solidFill>
                  <a:srgbClr val="000000"/>
                </a:solidFill>
                <a:latin typeface="Calibri"/>
              </a:endParaRPr>
            </a:p>
          </p:txBody>
        </p:sp>
        <p:sp>
          <p:nvSpPr>
            <p:cNvPr id="11" name="Connettore curvo 22">
              <a:extLst>
                <a:ext uri="{FF2B5EF4-FFF2-40B4-BE49-F238E27FC236}">
                  <a16:creationId xmlns:a16="http://schemas.microsoft.com/office/drawing/2014/main" id="{9AFF36B1-1EED-ACD9-071C-DA455AD5C254}"/>
                </a:ext>
              </a:extLst>
            </p:cNvPr>
            <p:cNvSpPr/>
            <p:nvPr/>
          </p:nvSpPr>
          <p:spPr>
            <a:xfrm flipH="1">
              <a:off x="8317440" y="4878360"/>
              <a:ext cx="1398600" cy="810360"/>
            </a:xfrm>
            <a:custGeom>
              <a:avLst/>
              <a:gdLst>
                <a:gd name="textAreaLeft" fmla="*/ -720 w 1398600"/>
                <a:gd name="textAreaRight" fmla="*/ 1398960 w 1398600"/>
                <a:gd name="textAreaTop" fmla="*/ 0 h 810360"/>
                <a:gd name="textAreaBottom" fmla="*/ 811440 h 810360"/>
              </a:gdLst>
              <a:ahLst/>
              <a:cxnLst/>
              <a:rect l="textAreaLeft" t="textAreaTop" r="textAreaRight" b="textAreaBottom"/>
              <a:pathLst>
                <a:path w="1399706" h="811520" fill="none">
                  <a:moveTo>
                    <a:pt x="0" y="70960"/>
                  </a:moveTo>
                  <a:cubicBezTo>
                    <a:pt x="221958" y="70960"/>
                    <a:pt x="817557" y="-41012"/>
                    <a:pt x="1174045" y="16356"/>
                  </a:cubicBezTo>
                  <a:cubicBezTo>
                    <a:pt x="1530533" y="73724"/>
                    <a:pt x="1361922" y="602980"/>
                    <a:pt x="1346219" y="811520"/>
                  </a:cubicBezTo>
                </a:path>
              </a:pathLst>
            </a:custGeom>
            <a:solidFill>
              <a:srgbClr val="000000">
                <a:alpha val="5000"/>
              </a:srgbClr>
            </a:solidFill>
            <a:ln w="44450">
              <a:solidFill>
                <a:srgbClr val="A20E47"/>
              </a:solidFill>
            </a:ln>
          </p:spPr>
          <p:style>
            <a:lnRef idx="1">
              <a:schemeClr val="accent1"/>
            </a:lnRef>
            <a:fillRef idx="0">
              <a:schemeClr val="accent1"/>
            </a:fillRef>
            <a:effectRef idx="0">
              <a:schemeClr val="accent1"/>
            </a:effectRef>
            <a:fontRef idx="minor"/>
          </p:style>
          <p:txBody>
            <a:bodyPr wrap="none" lIns="90000" tIns="45000" rIns="90000" bIns="45000" anchor="ctr" anchorCtr="1">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endParaRPr lang="en-US" sz="1800" b="0" strike="noStrike" spc="-1">
                <a:solidFill>
                  <a:srgbClr val="000000"/>
                </a:solidFill>
                <a:latin typeface="Calibri"/>
              </a:endParaRPr>
            </a:p>
          </p:txBody>
        </p:sp>
        <p:pic>
          <p:nvPicPr>
            <p:cNvPr id="12" name="Grafik 11">
              <a:extLst>
                <a:ext uri="{FF2B5EF4-FFF2-40B4-BE49-F238E27FC236}">
                  <a16:creationId xmlns:a16="http://schemas.microsoft.com/office/drawing/2014/main" id="{890BEA15-3C35-A072-3BE6-6DFDBB8A7DE8}"/>
                </a:ext>
              </a:extLst>
            </p:cNvPr>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6196" t="26877"/>
            <a:stretch/>
          </p:blipFill>
          <p:spPr>
            <a:xfrm>
              <a:off x="9464400" y="3874680"/>
              <a:ext cx="2287080" cy="2330360"/>
            </a:xfrm>
            <a:prstGeom prst="rect">
              <a:avLst/>
            </a:prstGeom>
            <a:noFill/>
            <a:ln w="0">
              <a:noFill/>
            </a:ln>
          </p:spPr>
        </p:pic>
        <p:sp>
          <p:nvSpPr>
            <p:cNvPr id="13" name="Rechteck 12">
              <a:extLst>
                <a:ext uri="{FF2B5EF4-FFF2-40B4-BE49-F238E27FC236}">
                  <a16:creationId xmlns:a16="http://schemas.microsoft.com/office/drawing/2014/main" id="{F0EABA7F-ACC0-7A2A-5BAF-23B527983330}"/>
                </a:ext>
              </a:extLst>
            </p:cNvPr>
            <p:cNvSpPr/>
            <p:nvPr/>
          </p:nvSpPr>
          <p:spPr>
            <a:xfrm>
              <a:off x="6885300" y="3925303"/>
              <a:ext cx="5648850" cy="2229112"/>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pic>
          <p:nvPicPr>
            <p:cNvPr id="14" name="Picture 2">
              <a:extLst>
                <a:ext uri="{FF2B5EF4-FFF2-40B4-BE49-F238E27FC236}">
                  <a16:creationId xmlns:a16="http://schemas.microsoft.com/office/drawing/2014/main" id="{F8DDEFE3-D7CE-1D02-9DE9-A8B0DBB17B61}"/>
                </a:ext>
              </a:extLst>
            </p:cNvPr>
            <p:cNvPicPr/>
            <p:nvPr/>
          </p:nvPicPr>
          <p:blipFill>
            <a:blip r:embed="rId8"/>
            <a:srcRect l="11546" t="11725" r="17165" b="5975"/>
            <a:stretch/>
          </p:blipFill>
          <p:spPr>
            <a:xfrm>
              <a:off x="7665120" y="4796280"/>
              <a:ext cx="573480" cy="457920"/>
            </a:xfrm>
            <a:prstGeom prst="rect">
              <a:avLst/>
            </a:prstGeom>
            <a:noFill/>
            <a:ln w="19050">
              <a:solidFill>
                <a:srgbClr val="A20E47"/>
              </a:solidFill>
              <a:round/>
            </a:ln>
          </p:spPr>
        </p:pic>
        <p:pic>
          <p:nvPicPr>
            <p:cNvPr id="15" name="Picture 2">
              <a:extLst>
                <a:ext uri="{FF2B5EF4-FFF2-40B4-BE49-F238E27FC236}">
                  <a16:creationId xmlns:a16="http://schemas.microsoft.com/office/drawing/2014/main" id="{53EA19FA-D375-16E8-0DA1-8B4E5F33B482}"/>
                </a:ext>
              </a:extLst>
            </p:cNvPr>
            <p:cNvPicPr/>
            <p:nvPr/>
          </p:nvPicPr>
          <p:blipFill>
            <a:blip r:embed="rId8"/>
            <a:srcRect l="11546" t="11725" r="17165" b="5975"/>
            <a:stretch/>
          </p:blipFill>
          <p:spPr>
            <a:xfrm>
              <a:off x="8082720" y="5566680"/>
              <a:ext cx="573480" cy="457920"/>
            </a:xfrm>
            <a:prstGeom prst="rect">
              <a:avLst/>
            </a:prstGeom>
            <a:noFill/>
            <a:ln w="19050">
              <a:solidFill>
                <a:srgbClr val="A20E47"/>
              </a:solidFill>
              <a:round/>
            </a:ln>
          </p:spPr>
        </p:pic>
      </p:grpSp>
      <p:sp>
        <p:nvSpPr>
          <p:cNvPr id="16" name="Inhaltsplatzhalter 6">
            <a:extLst>
              <a:ext uri="{FF2B5EF4-FFF2-40B4-BE49-F238E27FC236}">
                <a16:creationId xmlns:a16="http://schemas.microsoft.com/office/drawing/2014/main" id="{9637F14D-EA23-1A9D-3F20-155467B2C139}"/>
              </a:ext>
            </a:extLst>
          </p:cNvPr>
          <p:cNvSpPr txBox="1">
            <a:spLocks/>
          </p:cNvSpPr>
          <p:nvPr/>
        </p:nvSpPr>
        <p:spPr>
          <a:xfrm>
            <a:off x="371474" y="3812827"/>
            <a:ext cx="5796533" cy="2208461"/>
          </a:xfrm>
          <a:prstGeom prst="rect">
            <a:avLst/>
          </a:prstGeom>
        </p:spPr>
        <p:txBody>
          <a:bodyPr lIns="0" tIns="0" rIns="0" bIns="0"/>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Move (parts) of classical control &amp; readout electronics closer to the qubit</a:t>
            </a:r>
          </a:p>
          <a:p>
            <a:pPr>
              <a:lnSpc>
                <a:spcPct val="100000"/>
              </a:lnSpc>
            </a:pPr>
            <a:r>
              <a:rPr lang="en-US" sz="1800" dirty="0"/>
              <a:t>Consequence </a:t>
            </a:r>
            <a:r>
              <a:rPr lang="en-US" sz="1800" dirty="0">
                <a:sym typeface="Wingdings" panose="05000000000000000000" pitchFamily="2" charset="2"/>
              </a:rPr>
              <a:t></a:t>
            </a:r>
            <a:r>
              <a:rPr lang="en-US" sz="1800" dirty="0"/>
              <a:t> operate at cryogenic temperature</a:t>
            </a:r>
          </a:p>
          <a:p>
            <a:pPr>
              <a:lnSpc>
                <a:spcPct val="100000"/>
              </a:lnSpc>
            </a:pPr>
            <a:r>
              <a:rPr lang="en-US" sz="1800" dirty="0"/>
              <a:t>Cryogenic CMOS enables high-integration</a:t>
            </a:r>
          </a:p>
          <a:p>
            <a:pPr marL="447675" lvl="2">
              <a:lnSpc>
                <a:spcPct val="100000"/>
              </a:lnSpc>
            </a:pPr>
            <a:r>
              <a:rPr lang="en-US" sz="1800" dirty="0"/>
              <a:t>Comply to ultra strict cooling power budget</a:t>
            </a:r>
          </a:p>
          <a:p>
            <a:pPr>
              <a:lnSpc>
                <a:spcPct val="100000"/>
              </a:lnSpc>
            </a:pPr>
            <a:r>
              <a:rPr lang="en-US" sz="1800" dirty="0"/>
              <a:t>Qubits are evolving quickly </a:t>
            </a:r>
            <a:r>
              <a:rPr lang="en-US" sz="1800" dirty="0">
                <a:sym typeface="Wingdings" panose="05000000000000000000" pitchFamily="2" charset="2"/>
              </a:rPr>
              <a:t> modular IC framework</a:t>
            </a:r>
            <a:endParaRPr lang="en-US" sz="1800" dirty="0"/>
          </a:p>
        </p:txBody>
      </p:sp>
      <p:sp>
        <p:nvSpPr>
          <p:cNvPr id="22" name="Rechteck 21">
            <a:extLst>
              <a:ext uri="{FF2B5EF4-FFF2-40B4-BE49-F238E27FC236}">
                <a16:creationId xmlns:a16="http://schemas.microsoft.com/office/drawing/2014/main" id="{F0EABA7F-ACC0-7A2A-5BAF-23B527983330}"/>
              </a:ext>
            </a:extLst>
          </p:cNvPr>
          <p:cNvSpPr/>
          <p:nvPr/>
        </p:nvSpPr>
        <p:spPr>
          <a:xfrm>
            <a:off x="6383338" y="1509302"/>
            <a:ext cx="5439056" cy="4259671"/>
          </a:xfrm>
          <a:prstGeom prst="rect">
            <a:avLst/>
          </a:prstGeom>
          <a:noFill/>
          <a:ln>
            <a:solidFill>
              <a:srgbClr val="ADBDE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lnSpc>
                <a:spcPct val="100000"/>
              </a:lnSpc>
              <a:tabLst>
                <a:tab pos="0" algn="l"/>
              </a:tabLst>
            </a:pPr>
            <a:endParaRPr lang="de-DE" sz="1800" b="0" strike="noStrike" spc="-1">
              <a:solidFill>
                <a:srgbClr val="FFFFFF"/>
              </a:solidFill>
              <a:latin typeface="Calibri"/>
            </a:endParaRPr>
          </a:p>
        </p:txBody>
      </p:sp>
      <p:sp>
        <p:nvSpPr>
          <p:cNvPr id="23" name="Date Placeholder 5"/>
          <p:cNvSpPr>
            <a:spLocks noGrp="1"/>
          </p:cNvSpPr>
          <p:nvPr>
            <p:ph type="dt" sz="half" idx="2"/>
          </p:nvPr>
        </p:nvSpPr>
        <p:spPr>
          <a:xfrm>
            <a:off x="3776105" y="6381328"/>
            <a:ext cx="1600508" cy="221109"/>
          </a:xfrm>
        </p:spPr>
        <p:txBody>
          <a:bodyPr/>
          <a:lstStyle/>
          <a:p>
            <a:fld id="{EEDF593E-8237-4669-8A35-1F27F379EAEC}" type="datetime1">
              <a:rPr lang="de-DE" smtClean="0"/>
              <a:t>21.05.2026</a:t>
            </a:fld>
            <a:endParaRPr lang="de-DE" dirty="0"/>
          </a:p>
        </p:txBody>
      </p:sp>
    </p:spTree>
    <p:extLst>
      <p:ext uri="{BB962C8B-B14F-4D97-AF65-F5344CB8AC3E}">
        <p14:creationId xmlns:p14="http://schemas.microsoft.com/office/powerpoint/2010/main" val="428127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laceHolder 1"/>
          <p:cNvSpPr>
            <a:spLocks noGrp="1"/>
          </p:cNvSpPr>
          <p:nvPr>
            <p:ph type="title" idx="4294967295"/>
          </p:nvPr>
        </p:nvSpPr>
        <p:spPr>
          <a:xfrm>
            <a:off x="623888" y="836640"/>
            <a:ext cx="5470912" cy="666720"/>
          </a:xfrm>
          <a:prstGeom prst="rect">
            <a:avLst/>
          </a:prstGeom>
          <a:noFill/>
          <a:ln w="0">
            <a:noFill/>
          </a:ln>
        </p:spPr>
        <p:txBody>
          <a:bodyPr lIns="0" tIns="0" rIns="0" bIns="0" anchor="t">
            <a:noAutofit/>
          </a:bodyPr>
          <a:lstStyle/>
          <a:p>
            <a:pPr indent="0" defTabSz="914400">
              <a:lnSpc>
                <a:spcPct val="90000"/>
              </a:lnSpc>
              <a:buNone/>
              <a:tabLst>
                <a:tab pos="0" algn="l"/>
              </a:tabLst>
            </a:pPr>
            <a:r>
              <a:rPr lang="en-US" sz="3600" b="1" spc="-1" dirty="0">
                <a:solidFill>
                  <a:schemeClr val="lt2"/>
                </a:solidFill>
                <a:latin typeface="Gill Sans MT"/>
              </a:rPr>
              <a:t>New Spin-Off:</a:t>
            </a:r>
            <a:endParaRPr lang="de-DE" sz="3600" b="0" strike="noStrike" spc="-1" dirty="0">
              <a:solidFill>
                <a:srgbClr val="FFFFFF"/>
              </a:solidFill>
              <a:latin typeface="Calibri"/>
            </a:endParaRPr>
          </a:p>
        </p:txBody>
      </p:sp>
      <p:pic>
        <p:nvPicPr>
          <p:cNvPr id="230" name="Picture Placeholder 12"/>
          <p:cNvPicPr/>
          <p:nvPr/>
        </p:nvPicPr>
        <p:blipFill>
          <a:blip r:embed="rId2"/>
          <a:stretch/>
        </p:blipFill>
        <p:spPr>
          <a:xfrm>
            <a:off x="10309680" y="426240"/>
            <a:ext cx="1077840" cy="318600"/>
          </a:xfrm>
          <a:prstGeom prst="rect">
            <a:avLst/>
          </a:prstGeom>
          <a:noFill/>
          <a:ln w="0">
            <a:noFill/>
          </a:ln>
        </p:spPr>
      </p:pic>
      <p:sp>
        <p:nvSpPr>
          <p:cNvPr id="231" name="PlaceHolder 4"/>
          <p:cNvSpPr>
            <a:spLocks noGrp="1"/>
          </p:cNvSpPr>
          <p:nvPr>
            <p:ph type="sldNum" idx="4294967295"/>
          </p:nvPr>
        </p:nvSpPr>
        <p:spPr>
          <a:xfrm>
            <a:off x="623888" y="6192360"/>
            <a:ext cx="532792" cy="296280"/>
          </a:xfrm>
          <a:prstGeom prst="rect">
            <a:avLst/>
          </a:prstGeom>
          <a:noFill/>
          <a:ln w="0">
            <a:noFill/>
          </a:ln>
        </p:spPr>
        <p:txBody>
          <a:bodyPr lIns="0" tIns="45720" rIns="91440" bIns="45720" anchor="ctr">
            <a:noAutofit/>
          </a:bodyPr>
          <a:lstStyle>
            <a:lvl1pPr indent="0" algn="ctr" defTabSz="914400">
              <a:lnSpc>
                <a:spcPct val="100000"/>
              </a:lnSpc>
              <a:buNone/>
              <a:tabLst>
                <a:tab pos="0" algn="l"/>
              </a:tabLst>
              <a:defRPr lang="en-US" sz="1000" b="0" strike="noStrike" spc="-1">
                <a:solidFill>
                  <a:schemeClr val="lt2"/>
                </a:solidFill>
                <a:latin typeface="Segoe UI Light"/>
              </a:defRPr>
            </a:lvl1p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fld id="{4C5A2B69-B955-45E4-A32B-CA0736C3D5B0}" type="slidenum">
              <a:rPr kumimoji="0" lang="en-US" sz="1000" b="0" i="0" u="none" strike="noStrike" kern="1200" cap="none" spc="-1" normalizeH="0" baseline="0" noProof="0">
                <a:ln>
                  <a:noFill/>
                </a:ln>
                <a:solidFill>
                  <a:srgbClr val="FFFFFF"/>
                </a:solidFill>
                <a:effectLst/>
                <a:uLnTx/>
                <a:uFillTx/>
                <a:latin typeface="Segoe U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0" algn="l"/>
                </a:tabLst>
                <a:defRPr/>
              </a:pPr>
              <a:t>30</a:t>
            </a:fld>
            <a:endParaRPr kumimoji="0" lang="de-DE" sz="1000" b="0" i="0" u="none" strike="noStrike" kern="1200" cap="none" spc="-1" normalizeH="0" baseline="0" noProof="0" dirty="0">
              <a:ln>
                <a:noFill/>
              </a:ln>
              <a:solidFill>
                <a:srgbClr val="FFFFFF"/>
              </a:solidFill>
              <a:effectLst/>
              <a:uLnTx/>
              <a:uFillTx/>
              <a:latin typeface="Calibri"/>
              <a:ea typeface="+mn-ea"/>
              <a:cs typeface="+mn-cs"/>
            </a:endParaRPr>
          </a:p>
        </p:txBody>
      </p:sp>
      <p:sp>
        <p:nvSpPr>
          <p:cNvPr id="232" name="PlaceHolder 5"/>
          <p:cNvSpPr>
            <a:spLocks noGrp="1"/>
          </p:cNvSpPr>
          <p:nvPr>
            <p:ph type="dt" idx="4294967295"/>
          </p:nvPr>
        </p:nvSpPr>
        <p:spPr>
          <a:xfrm>
            <a:off x="10017000" y="6191640"/>
            <a:ext cx="1370880" cy="297720"/>
          </a:xfrm>
          <a:prstGeom prst="rect">
            <a:avLst/>
          </a:prstGeom>
          <a:noFill/>
          <a:ln w="0">
            <a:noFill/>
          </a:ln>
        </p:spPr>
        <p:txBody>
          <a:bodyPr lIns="0" tIns="0" rIns="0" bIns="0" anchor="ctr">
            <a:noAutofit/>
          </a:bodyPr>
          <a:lstStyle>
            <a:lvl1pPr indent="0" algn="r" defTabSz="914400">
              <a:lnSpc>
                <a:spcPct val="100000"/>
              </a:lnSpc>
              <a:buNone/>
              <a:tabLst>
                <a:tab pos="0" algn="l"/>
              </a:tabLst>
              <a:defRPr lang="en-US" sz="1000" b="0" strike="noStrike" spc="-1">
                <a:solidFill>
                  <a:schemeClr val="lt1">
                    <a:lumMod val="50000"/>
                    <a:lumOff val="50000"/>
                  </a:schemeClr>
                </a:solidFill>
                <a:latin typeface="Segoe UI Light"/>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662A0A55-2D4F-48C9-8E64-80497ED845E0}" type="datetime1">
              <a:rPr kumimoji="0" lang="de-DE" sz="1000" b="0" i="0" u="none" strike="noStrike" kern="1200" cap="none" spc="-1" normalizeH="0" baseline="0" noProof="0" smtClean="0">
                <a:ln>
                  <a:noFill/>
                </a:ln>
                <a:solidFill>
                  <a:srgbClr val="000000">
                    <a:lumMod val="50000"/>
                    <a:lumOff val="50000"/>
                  </a:srgbClr>
                </a:solidFill>
                <a:effectLst/>
                <a:uLnTx/>
                <a:uFillTx/>
                <a:latin typeface="Segoe UI Light"/>
                <a:ea typeface="+mn-ea"/>
                <a:cs typeface="+mn-cs"/>
              </a:rPr>
              <a:t>21.05.2026</a:t>
            </a:fld>
            <a:endParaRPr kumimoji="0" lang="de-DE" sz="1000" b="0" i="0" u="none" strike="noStrike" kern="1200" cap="none" spc="-1" normalizeH="0" baseline="0" noProof="0">
              <a:ln>
                <a:noFill/>
              </a:ln>
              <a:solidFill>
                <a:srgbClr val="FFFFFF"/>
              </a:solidFill>
              <a:effectLst/>
              <a:uLnTx/>
              <a:uFillTx/>
              <a:latin typeface="Calibri"/>
              <a:ea typeface="+mn-ea"/>
              <a:cs typeface="+mn-cs"/>
            </a:endParaRPr>
          </a:p>
        </p:txBody>
      </p:sp>
      <p:pic>
        <p:nvPicPr>
          <p:cNvPr id="14" name="Picture Placeholder 12"/>
          <p:cNvPicPr/>
          <p:nvPr/>
        </p:nvPicPr>
        <p:blipFill>
          <a:blip r:embed="rId2"/>
          <a:stretch/>
        </p:blipFill>
        <p:spPr>
          <a:xfrm>
            <a:off x="3719736" y="722268"/>
            <a:ext cx="2232248" cy="667936"/>
          </a:xfrm>
          <a:prstGeom prst="rect">
            <a:avLst/>
          </a:prstGeom>
          <a:noFill/>
          <a:ln w="0">
            <a:noFill/>
          </a:ln>
        </p:spPr>
      </p:pic>
      <p:pic>
        <p:nvPicPr>
          <p:cNvPr id="15" name="Picture 14"/>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p:blipFill>
        <p:spPr>
          <a:xfrm>
            <a:off x="7098563" y="1700213"/>
            <a:ext cx="4321175" cy="4321175"/>
          </a:xfrm>
          <a:prstGeom prst="rect">
            <a:avLst/>
          </a:prstGeom>
          <a:noFill/>
          <a:ln w="0">
            <a:noFill/>
          </a:ln>
        </p:spPr>
      </p:pic>
      <p:sp>
        <p:nvSpPr>
          <p:cNvPr id="16" name="PlaceHolder 4"/>
          <p:cNvSpPr>
            <a:spLocks noGrp="1"/>
          </p:cNvSpPr>
          <p:nvPr/>
        </p:nvSpPr>
        <p:spPr>
          <a:xfrm>
            <a:off x="371475" y="1772816"/>
            <a:ext cx="4686416" cy="974520"/>
          </a:xfrm>
          <a:prstGeom prst="rect">
            <a:avLst/>
          </a:prstGeom>
          <a:noFill/>
          <a:ln w="0">
            <a:noFill/>
          </a:ln>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100000"/>
              </a:lnSpc>
              <a:spcBef>
                <a:spcPts val="1001"/>
              </a:spcBef>
              <a:spcAft>
                <a:spcPts val="0"/>
              </a:spcAft>
              <a:buClrTx/>
              <a:buSzTx/>
              <a:buFont typeface="Arial" panose="020B0604020202020204" pitchFamily="34" charset="0"/>
              <a:buNone/>
              <a:tabLst>
                <a:tab pos="0" algn="l"/>
              </a:tabLst>
              <a:defRPr/>
            </a:pPr>
            <a:r>
              <a:rPr lang="en-US" sz="2000" b="1" spc="-1" dirty="0">
                <a:solidFill>
                  <a:srgbClr val="00BBBB"/>
                </a:solidFill>
                <a:latin typeface="Segoe UI Light"/>
              </a:rPr>
              <a:t>I</a:t>
            </a:r>
            <a:r>
              <a:rPr kumimoji="0" lang="en-US" sz="2000" b="1" i="0" u="none" strike="noStrike" kern="1200" cap="none" spc="-1" normalizeH="0" baseline="0" noProof="0" dirty="0" err="1">
                <a:ln>
                  <a:noFill/>
                </a:ln>
                <a:solidFill>
                  <a:srgbClr val="00BBBB"/>
                </a:solidFill>
                <a:effectLst/>
                <a:uLnTx/>
                <a:uFillTx/>
                <a:latin typeface="Segoe UI Light"/>
                <a:ea typeface="+mn-ea"/>
                <a:cs typeface="+mn-cs"/>
              </a:rPr>
              <a:t>ceCirc</a:t>
            </a:r>
            <a:r>
              <a:rPr kumimoji="0" lang="en-US" sz="2000" b="1" i="0" u="none" strike="noStrike" kern="1200" cap="none" spc="-1" normalizeH="0" baseline="0" noProof="0" dirty="0">
                <a:ln>
                  <a:noFill/>
                </a:ln>
                <a:solidFill>
                  <a:srgbClr val="00BBBB"/>
                </a:solidFill>
                <a:effectLst/>
                <a:uLnTx/>
                <a:uFillTx/>
                <a:latin typeface="Segoe UI Light"/>
                <a:ea typeface="+mn-ea"/>
                <a:cs typeface="+mn-cs"/>
              </a:rPr>
              <a:t> is a spin-off of the Institute for Integrated Computing Architectures </a:t>
            </a:r>
            <a:r>
              <a:rPr kumimoji="0" sz="2000" b="0" i="0" u="none" strike="noStrike" kern="1200" cap="none" spc="0" normalizeH="0" baseline="0" noProof="0" dirty="0">
                <a:ln>
                  <a:noFill/>
                </a:ln>
                <a:solidFill>
                  <a:srgbClr val="00BBBB"/>
                </a:solidFill>
                <a:effectLst/>
                <a:uLnTx/>
                <a:uFillTx/>
                <a:latin typeface="Segoe UI Light"/>
                <a:ea typeface="+mn-ea"/>
                <a:cs typeface="+mn-cs"/>
              </a:rPr>
              <a:t/>
            </a:r>
            <a:br>
              <a:rPr kumimoji="0" sz="2000" b="0" i="0" u="none" strike="noStrike" kern="1200" cap="none" spc="0" normalizeH="0" baseline="0" noProof="0" dirty="0">
                <a:ln>
                  <a:noFill/>
                </a:ln>
                <a:solidFill>
                  <a:srgbClr val="00BBBB"/>
                </a:solidFill>
                <a:effectLst/>
                <a:uLnTx/>
                <a:uFillTx/>
                <a:latin typeface="Segoe UI Light"/>
                <a:ea typeface="+mn-ea"/>
                <a:cs typeface="+mn-cs"/>
              </a:rPr>
            </a:br>
            <a:r>
              <a:rPr kumimoji="0" lang="en-US" sz="2000" b="1" i="0" u="none" strike="noStrike" kern="1200" cap="none" spc="-1" normalizeH="0" baseline="0" noProof="0" dirty="0">
                <a:ln>
                  <a:noFill/>
                </a:ln>
                <a:solidFill>
                  <a:srgbClr val="00BBBB"/>
                </a:solidFill>
                <a:effectLst/>
                <a:uLnTx/>
                <a:uFillTx/>
                <a:latin typeface="Segoe UI Light"/>
                <a:ea typeface="+mn-ea"/>
                <a:cs typeface="+mn-cs"/>
              </a:rPr>
              <a:t>at Research Center </a:t>
            </a:r>
            <a:r>
              <a:rPr kumimoji="0" lang="en-US" sz="2000" b="1" i="0" u="none" strike="noStrike" kern="1200" cap="none" spc="-1" normalizeH="0" baseline="0" noProof="0" dirty="0" err="1">
                <a:ln>
                  <a:noFill/>
                </a:ln>
                <a:solidFill>
                  <a:srgbClr val="00BBBB"/>
                </a:solidFill>
                <a:effectLst/>
                <a:uLnTx/>
                <a:uFillTx/>
                <a:latin typeface="Segoe UI Light"/>
                <a:ea typeface="+mn-ea"/>
                <a:cs typeface="+mn-cs"/>
              </a:rPr>
              <a:t>Jülich</a:t>
            </a:r>
            <a:r>
              <a:rPr kumimoji="0" lang="en-US" sz="2000" b="1" i="0" u="none" strike="noStrike" kern="1200" cap="none" spc="-1" normalizeH="0" baseline="0" noProof="0" dirty="0">
                <a:ln>
                  <a:noFill/>
                </a:ln>
                <a:solidFill>
                  <a:srgbClr val="00BBBB"/>
                </a:solidFill>
                <a:effectLst/>
                <a:uLnTx/>
                <a:uFillTx/>
                <a:latin typeface="Segoe UI Light"/>
                <a:ea typeface="+mn-ea"/>
                <a:cs typeface="+mn-cs"/>
              </a:rPr>
              <a:t> which:</a:t>
            </a:r>
            <a:endParaRPr kumimoji="0" lang="de-DE" sz="2000" b="0" i="0" u="none" strike="noStrike" kern="1200" cap="none" spc="-1" normalizeH="0" baseline="0" noProof="0" dirty="0">
              <a:ln>
                <a:noFill/>
              </a:ln>
              <a:solidFill>
                <a:srgbClr val="FFFFFF"/>
              </a:solidFill>
              <a:effectLst/>
              <a:uLnTx/>
              <a:uFillTx/>
              <a:latin typeface="Calibri"/>
              <a:ea typeface="+mn-ea"/>
              <a:cs typeface="+mn-cs"/>
            </a:endParaRPr>
          </a:p>
        </p:txBody>
      </p:sp>
      <p:sp>
        <p:nvSpPr>
          <p:cNvPr id="17" name="PlaceHolder 5"/>
          <p:cNvSpPr>
            <a:spLocks noGrp="1"/>
          </p:cNvSpPr>
          <p:nvPr/>
        </p:nvSpPr>
        <p:spPr>
          <a:xfrm>
            <a:off x="623888" y="3016792"/>
            <a:ext cx="5470912" cy="2644456"/>
          </a:xfrm>
          <a:prstGeom prst="rect">
            <a:avLst/>
          </a:prstGeom>
          <a:noFill/>
          <a:ln w="0">
            <a:noFill/>
          </a:ln>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16000" algn="l" defTabSz="914400" rtl="0" eaLnBrk="1" fontAlgn="auto" latinLnBrk="0" hangingPunct="1">
              <a:lnSpc>
                <a:spcPct val="100000"/>
              </a:lnSpc>
              <a:spcBef>
                <a:spcPts val="601"/>
              </a:spcBef>
              <a:spcAft>
                <a:spcPts val="0"/>
              </a:spcAft>
              <a:buClr>
                <a:srgbClr val="00BBBB"/>
              </a:buClr>
              <a:buSzTx/>
              <a:buFont typeface="Courier New"/>
              <a:buChar char="o"/>
              <a:tabLst/>
              <a:defRPr/>
            </a:pPr>
            <a:r>
              <a:rPr kumimoji="0" lang="en-US" sz="1800" b="0" i="0" u="none" strike="noStrike" kern="1200" cap="none" spc="-1" normalizeH="0" baseline="0" noProof="0" dirty="0">
                <a:ln>
                  <a:noFill/>
                </a:ln>
                <a:solidFill>
                  <a:srgbClr val="FFFFFF"/>
                </a:solidFill>
                <a:effectLst/>
                <a:uLnTx/>
                <a:uFillTx/>
                <a:latin typeface="Segoe UI Light"/>
                <a:ea typeface="+mn-ea"/>
                <a:cs typeface="+mn-cs"/>
              </a:rPr>
              <a:t>Has 10 years of experience in cryogenic IC design</a:t>
            </a:r>
            <a:endParaRPr kumimoji="0" lang="de-DE" sz="1800" b="0" i="0" u="none" strike="noStrike" kern="1200" cap="none" spc="-1" normalizeH="0" baseline="0" noProof="0" dirty="0">
              <a:ln>
                <a:noFill/>
              </a:ln>
              <a:solidFill>
                <a:srgbClr val="FFFFFF"/>
              </a:solidFill>
              <a:effectLst/>
              <a:uLnTx/>
              <a:uFillTx/>
              <a:latin typeface="Calibri"/>
              <a:ea typeface="+mn-ea"/>
              <a:cs typeface="+mn-cs"/>
            </a:endParaRPr>
          </a:p>
          <a:p>
            <a:pPr marL="216000" marR="0" lvl="0" indent="-216000" algn="l" defTabSz="914400" rtl="0" eaLnBrk="1" fontAlgn="auto" latinLnBrk="0" hangingPunct="1">
              <a:lnSpc>
                <a:spcPct val="100000"/>
              </a:lnSpc>
              <a:spcBef>
                <a:spcPts val="601"/>
              </a:spcBef>
              <a:spcAft>
                <a:spcPts val="0"/>
              </a:spcAft>
              <a:buClr>
                <a:srgbClr val="00BBBB"/>
              </a:buClr>
              <a:buSzTx/>
              <a:buFont typeface="Courier New"/>
              <a:buChar char="o"/>
              <a:tabLst/>
              <a:defRPr/>
            </a:pPr>
            <a:r>
              <a:rPr kumimoji="0" lang="en-US" sz="1800" b="0" i="0" u="none" strike="noStrike" kern="1200" cap="none" spc="-1" normalizeH="0" baseline="0" noProof="0" dirty="0">
                <a:ln>
                  <a:noFill/>
                </a:ln>
                <a:solidFill>
                  <a:srgbClr val="FFFFFF"/>
                </a:solidFill>
                <a:effectLst/>
                <a:uLnTx/>
                <a:uFillTx/>
                <a:latin typeface="Segoe UI Light"/>
                <a:ea typeface="+mn-ea"/>
                <a:cs typeface="+mn-cs"/>
              </a:rPr>
              <a:t>Employs state of the art semiconductor technology</a:t>
            </a:r>
            <a:endParaRPr kumimoji="0" lang="de-DE" sz="1800" b="0" i="0" u="none" strike="noStrike" kern="1200" cap="none" spc="-1" normalizeH="0" baseline="0" noProof="0" dirty="0">
              <a:ln>
                <a:noFill/>
              </a:ln>
              <a:solidFill>
                <a:srgbClr val="FFFFFF"/>
              </a:solidFill>
              <a:effectLst/>
              <a:uLnTx/>
              <a:uFillTx/>
              <a:latin typeface="Calibri"/>
              <a:ea typeface="+mn-ea"/>
              <a:cs typeface="+mn-cs"/>
            </a:endParaRPr>
          </a:p>
          <a:p>
            <a:pPr marL="216000" marR="0" lvl="0" indent="-216000" algn="l" defTabSz="914400" rtl="0" eaLnBrk="1" fontAlgn="auto" latinLnBrk="0" hangingPunct="1">
              <a:lnSpc>
                <a:spcPct val="100000"/>
              </a:lnSpc>
              <a:spcBef>
                <a:spcPts val="601"/>
              </a:spcBef>
              <a:spcAft>
                <a:spcPts val="0"/>
              </a:spcAft>
              <a:buClr>
                <a:srgbClr val="00BBBB"/>
              </a:buClr>
              <a:buSzTx/>
              <a:buFont typeface="Courier New"/>
              <a:buChar char="o"/>
              <a:tabLst/>
              <a:defRPr/>
            </a:pPr>
            <a:r>
              <a:rPr kumimoji="0" lang="en-US" sz="1800" b="0" i="0" u="none" strike="noStrike" kern="1200" cap="none" spc="-1" normalizeH="0" baseline="0" noProof="0" dirty="0">
                <a:ln>
                  <a:noFill/>
                </a:ln>
                <a:solidFill>
                  <a:srgbClr val="FFFFFF"/>
                </a:solidFill>
                <a:effectLst/>
                <a:uLnTx/>
                <a:uFillTx/>
                <a:latin typeface="Segoe UI Light"/>
                <a:ea typeface="+mn-ea"/>
                <a:cs typeface="+mn-cs"/>
              </a:rPr>
              <a:t>Has demonstrated integration of cryogenic electronics with qubits</a:t>
            </a:r>
            <a:endParaRPr kumimoji="0" lang="en-US" sz="1800" b="0" i="0" u="none" strike="noStrike" kern="1200" cap="none" spc="-1" normalizeH="0" baseline="30000" noProof="0" dirty="0">
              <a:ln>
                <a:noFill/>
              </a:ln>
              <a:solidFill>
                <a:srgbClr val="FFFFFF"/>
              </a:solidFill>
              <a:effectLst/>
              <a:uLnTx/>
              <a:uFillTx/>
              <a:latin typeface="Segoe UI Light"/>
              <a:ea typeface="+mn-ea"/>
              <a:cs typeface="+mn-cs"/>
            </a:endParaRPr>
          </a:p>
          <a:p>
            <a:pPr marL="216000" marR="0" lvl="0" indent="-216000" algn="l" defTabSz="914400" rtl="0" eaLnBrk="1" fontAlgn="auto" latinLnBrk="0" hangingPunct="1">
              <a:lnSpc>
                <a:spcPct val="100000"/>
              </a:lnSpc>
              <a:spcBef>
                <a:spcPts val="601"/>
              </a:spcBef>
              <a:spcAft>
                <a:spcPts val="0"/>
              </a:spcAft>
              <a:buClr>
                <a:srgbClr val="00BBBB"/>
              </a:buClr>
              <a:buSzTx/>
              <a:buFont typeface="Courier New"/>
              <a:buChar char="o"/>
              <a:tabLst/>
              <a:defRPr/>
            </a:pPr>
            <a:r>
              <a:rPr kumimoji="0" lang="en-US" sz="1800" b="0" i="0" u="none" strike="noStrike" kern="1200" cap="none" spc="-1" normalizeH="0" baseline="0" noProof="0" dirty="0">
                <a:ln>
                  <a:noFill/>
                </a:ln>
                <a:solidFill>
                  <a:srgbClr val="FFFFFF"/>
                </a:solidFill>
                <a:effectLst/>
                <a:uLnTx/>
                <a:uFillTx/>
                <a:latin typeface="Segoe UI Light"/>
                <a:ea typeface="+mn-ea"/>
                <a:cs typeface="+mn-cs"/>
              </a:rPr>
              <a:t>Provides electronic design service for cryogenic integrated electronics</a:t>
            </a:r>
          </a:p>
          <a:p>
            <a:pPr marL="216000" marR="0" lvl="0" indent="-216000" algn="l" defTabSz="914400" rtl="0" eaLnBrk="1" fontAlgn="auto" latinLnBrk="0" hangingPunct="1">
              <a:lnSpc>
                <a:spcPct val="100000"/>
              </a:lnSpc>
              <a:spcBef>
                <a:spcPts val="601"/>
              </a:spcBef>
              <a:spcAft>
                <a:spcPts val="0"/>
              </a:spcAft>
              <a:buClr>
                <a:srgbClr val="00BBBB"/>
              </a:buClr>
              <a:buSzTx/>
              <a:buFont typeface="Courier New"/>
              <a:buChar char="o"/>
              <a:tabLst/>
              <a:defRPr/>
            </a:pPr>
            <a:endParaRPr lang="en-US" sz="2000" spc="-1" dirty="0">
              <a:solidFill>
                <a:srgbClr val="FFFFFF"/>
              </a:solidFill>
              <a:latin typeface="Segoe UI Light"/>
            </a:endParaRPr>
          </a:p>
          <a:p>
            <a:pPr marL="0" marR="0" lvl="0" indent="0" algn="l" defTabSz="914400" rtl="0" eaLnBrk="1" fontAlgn="auto" latinLnBrk="0" hangingPunct="1">
              <a:lnSpc>
                <a:spcPct val="100000"/>
              </a:lnSpc>
              <a:spcBef>
                <a:spcPts val="601"/>
              </a:spcBef>
              <a:spcAft>
                <a:spcPts val="0"/>
              </a:spcAft>
              <a:buClr>
                <a:srgbClr val="00BBBB"/>
              </a:buClr>
              <a:buSzTx/>
              <a:buNone/>
              <a:tabLst/>
              <a:defRPr/>
            </a:pPr>
            <a:r>
              <a:rPr lang="en-US" sz="2000" b="1" spc="-1" dirty="0">
                <a:solidFill>
                  <a:schemeClr val="bg2"/>
                </a:solidFill>
                <a:latin typeface="Segoe UI Light"/>
              </a:rPr>
              <a:t>Visit us at </a:t>
            </a:r>
            <a:r>
              <a:rPr lang="en-US" sz="2000" b="1" u="sng" spc="-1" dirty="0">
                <a:solidFill>
                  <a:schemeClr val="bg2"/>
                </a:solidFill>
                <a:latin typeface="Segoe UI Light"/>
              </a:rPr>
              <a:t>icecirc.com</a:t>
            </a:r>
            <a:endParaRPr lang="de-DE" sz="2000" b="1" u="sng" spc="-1" dirty="0">
              <a:solidFill>
                <a:schemeClr val="bg2"/>
              </a:solidFill>
              <a:latin typeface="Segoe UI Light"/>
            </a:endParaRPr>
          </a:p>
          <a:p>
            <a:pPr marL="228600" marR="0" lvl="0" indent="0" algn="l" defTabSz="914400" rtl="0" eaLnBrk="1" fontAlgn="auto" latinLnBrk="0" hangingPunct="1">
              <a:lnSpc>
                <a:spcPct val="100000"/>
              </a:lnSpc>
              <a:spcBef>
                <a:spcPts val="601"/>
              </a:spcBef>
              <a:spcAft>
                <a:spcPts val="0"/>
              </a:spcAft>
              <a:buClrTx/>
              <a:buSzTx/>
              <a:buFont typeface="Arial" panose="020B0604020202020204" pitchFamily="34" charset="0"/>
              <a:buNone/>
              <a:tabLst>
                <a:tab pos="0" algn="l"/>
              </a:tabLst>
              <a:defRPr/>
            </a:pPr>
            <a:endParaRPr kumimoji="0" lang="de-DE" sz="1400" b="0" i="0" u="none" strike="noStrike" kern="1200" cap="none" spc="-1"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2879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DC Bias</a:t>
            </a:r>
          </a:p>
        </p:txBody>
      </p:sp>
      <p:sp>
        <p:nvSpPr>
          <p:cNvPr id="4" name="Foliennummernplatzhalter 3"/>
          <p:cNvSpPr>
            <a:spLocks noGrp="1"/>
          </p:cNvSpPr>
          <p:nvPr>
            <p:ph type="sldNum" sz="quarter" idx="14"/>
          </p:nvPr>
        </p:nvSpPr>
        <p:spPr/>
        <p:txBody>
          <a:bodyPr/>
          <a:lstStyle/>
          <a:p>
            <a:fld id="{A52F4D17-1AD6-42D9-B93A-EB002C62F438}" type="slidenum">
              <a:rPr lang="de-DE" smtClean="0"/>
              <a:pPr/>
              <a:t>4</a:t>
            </a:fld>
            <a:endParaRPr lang="de-DE" dirty="0"/>
          </a:p>
        </p:txBody>
      </p:sp>
      <p:sp>
        <p:nvSpPr>
          <p:cNvPr id="5" name="Textplatzhalter 4"/>
          <p:cNvSpPr>
            <a:spLocks noGrp="1"/>
          </p:cNvSpPr>
          <p:nvPr>
            <p:ph type="body" sz="quarter" idx="15"/>
          </p:nvPr>
        </p:nvSpPr>
        <p:spPr/>
        <p:txBody>
          <a:bodyPr/>
          <a:lstStyle/>
          <a:p>
            <a:r>
              <a:rPr lang="en-US" dirty="0"/>
              <a:t>Specification</a:t>
            </a:r>
          </a:p>
        </p:txBody>
      </p:sp>
      <p:grpSp>
        <p:nvGrpSpPr>
          <p:cNvPr id="7" name="Group 21">
            <a:extLst>
              <a:ext uri="{FF2B5EF4-FFF2-40B4-BE49-F238E27FC236}">
                <a16:creationId xmlns:a16="http://schemas.microsoft.com/office/drawing/2014/main" id="{FCB27CBE-CFED-4DF7-A226-B2E8BB8770B9}"/>
              </a:ext>
            </a:extLst>
          </p:cNvPr>
          <p:cNvGrpSpPr/>
          <p:nvPr/>
        </p:nvGrpSpPr>
        <p:grpSpPr>
          <a:xfrm>
            <a:off x="7425821" y="2030256"/>
            <a:ext cx="4392488" cy="3312368"/>
            <a:chOff x="7356140" y="3136108"/>
            <a:chExt cx="3195353" cy="2443312"/>
          </a:xfrm>
        </p:grpSpPr>
        <p:pic>
          <p:nvPicPr>
            <p:cNvPr id="8" name="Grafik 2">
              <a:extLst>
                <a:ext uri="{FF2B5EF4-FFF2-40B4-BE49-F238E27FC236}">
                  <a16:creationId xmlns:a16="http://schemas.microsoft.com/office/drawing/2014/main" id="{1276D0C6-BED7-4353-B2FF-1A27361A26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96" t="9431"/>
            <a:stretch/>
          </p:blipFill>
          <p:spPr>
            <a:xfrm>
              <a:off x="7422599" y="3418590"/>
              <a:ext cx="3127368" cy="2160830"/>
            </a:xfrm>
            <a:prstGeom prst="rect">
              <a:avLst/>
            </a:prstGeom>
            <a:ln>
              <a:noFill/>
            </a:ln>
          </p:spPr>
        </p:pic>
        <p:sp>
          <p:nvSpPr>
            <p:cNvPr id="9" name="Rectangle 23">
              <a:extLst>
                <a:ext uri="{FF2B5EF4-FFF2-40B4-BE49-F238E27FC236}">
                  <a16:creationId xmlns:a16="http://schemas.microsoft.com/office/drawing/2014/main" id="{F283095D-53B0-4359-A186-87A3EBBDCE4B}"/>
                </a:ext>
              </a:extLst>
            </p:cNvPr>
            <p:cNvSpPr/>
            <p:nvPr/>
          </p:nvSpPr>
          <p:spPr bwMode="auto">
            <a:xfrm>
              <a:off x="7356140" y="3373462"/>
              <a:ext cx="1350150" cy="5996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69900" marR="0" indent="-469900" algn="l" defTabSz="914400" rtl="0" eaLnBrk="1" fontAlgn="base" latinLnBrk="0" hangingPunct="1">
                <a:lnSpc>
                  <a:spcPct val="90000"/>
                </a:lnSpc>
                <a:spcBef>
                  <a:spcPct val="20000"/>
                </a:spcBef>
                <a:spcAft>
                  <a:spcPct val="0"/>
                </a:spcAft>
                <a:buClr>
                  <a:schemeClr val="accent2"/>
                </a:buClr>
                <a:buSzTx/>
                <a:buFont typeface="Wingdings" pitchFamily="2" charset="2"/>
                <a:buChar char="o"/>
                <a:tabLst/>
              </a:pPr>
              <a:endParaRPr kumimoji="0" lang="en-US" sz="2000" b="0" i="0" u="none" strike="noStrike" cap="none" normalizeH="0" baseline="0">
                <a:ln>
                  <a:noFill/>
                </a:ln>
                <a:solidFill>
                  <a:schemeClr val="tx1"/>
                </a:solidFill>
                <a:effectLst/>
                <a:latin typeface="Verdana" pitchFamily="34" charset="0"/>
                <a:ea typeface="ＭＳ Ｐゴシック" pitchFamily="50" charset="-128"/>
              </a:endParaRPr>
            </a:p>
          </p:txBody>
        </p:sp>
        <p:pic>
          <p:nvPicPr>
            <p:cNvPr id="10" name="Picture 24">
              <a:extLst>
                <a:ext uri="{FF2B5EF4-FFF2-40B4-BE49-F238E27FC236}">
                  <a16:creationId xmlns:a16="http://schemas.microsoft.com/office/drawing/2014/main" id="{8E73B610-5DB7-48DE-B881-AB20D0A2A616}"/>
                </a:ext>
              </a:extLst>
            </p:cNvPr>
            <p:cNvPicPr>
              <a:picLocks noChangeAspect="1"/>
            </p:cNvPicPr>
            <p:nvPr/>
          </p:nvPicPr>
          <p:blipFill rotWithShape="1">
            <a:blip r:embed="rId4">
              <a:extLst>
                <a:ext uri="{28A0092B-C50C-407E-A947-70E740481C1C}">
                  <a14:useLocalDpi xmlns:a14="http://schemas.microsoft.com/office/drawing/2010/main" val="0"/>
                </a:ext>
              </a:extLst>
            </a:blip>
            <a:srcRect l="19395" t="38196" r="16156" b="31486"/>
            <a:stretch/>
          </p:blipFill>
          <p:spPr>
            <a:xfrm flipH="1">
              <a:off x="7424124" y="3136108"/>
              <a:ext cx="3127369" cy="1109887"/>
            </a:xfrm>
            <a:prstGeom prst="rect">
              <a:avLst/>
            </a:prstGeom>
            <a:ln>
              <a:noFill/>
            </a:ln>
            <a:scene3d>
              <a:camera prst="orthographicFront">
                <a:rot lat="18888792" lon="3268232" rev="18911250"/>
              </a:camera>
              <a:lightRig rig="threePt" dir="t"/>
            </a:scene3d>
          </p:spPr>
        </p:pic>
      </p:grpSp>
      <mc:AlternateContent xmlns:mc="http://schemas.openxmlformats.org/markup-compatibility/2006" xmlns:a14="http://schemas.microsoft.com/office/drawing/2010/main">
        <mc:Choice Requires="a14">
          <p:sp>
            <p:nvSpPr>
              <p:cNvPr id="14" name="Textfeld 13"/>
              <p:cNvSpPr txBox="1"/>
              <p:nvPr/>
            </p:nvSpPr>
            <p:spPr>
              <a:xfrm>
                <a:off x="375691" y="3085725"/>
                <a:ext cx="5442599" cy="1927451"/>
              </a:xfrm>
              <a:prstGeom prst="rect">
                <a:avLst/>
              </a:prstGeom>
              <a:noFill/>
              <a:ln w="19050">
                <a:solidFill>
                  <a:srgbClr val="023D6B"/>
                </a:solidFill>
              </a:ln>
            </p:spPr>
            <p:txBody>
              <a:bodyPr wrap="square" rtlCol="0">
                <a:spAutoFit/>
              </a:bodyPr>
              <a:lstStyle/>
              <a:p>
                <a:pPr>
                  <a:lnSpc>
                    <a:spcPct val="150000"/>
                  </a:lnSpc>
                </a:pPr>
                <a:endParaRPr lang="en-US" sz="900" u="sng" dirty="0"/>
              </a:p>
              <a:p>
                <a:pPr marL="179388" indent="-179388">
                  <a:buFont typeface="Arial" panose="020B0604020202020204" pitchFamily="34" charset="0"/>
                  <a:buChar char="•"/>
                </a:pPr>
                <a:r>
                  <a:rPr lang="en-US" dirty="0"/>
                  <a:t>Several uncorrelated bias voltage per qubit </a:t>
                </a:r>
                <a:br>
                  <a:rPr lang="en-US" dirty="0"/>
                </a:br>
                <a:r>
                  <a:rPr lang="en-US" dirty="0"/>
                  <a:t>to form potential wells</a:t>
                </a:r>
              </a:p>
              <a:p>
                <a:pPr marL="179388" indent="-179388">
                  <a:lnSpc>
                    <a:spcPct val="150000"/>
                  </a:lnSpc>
                  <a:buFont typeface="Arial" panose="020B0604020202020204" pitchFamily="34" charset="0"/>
                  <a:buChar char="•"/>
                </a:pPr>
                <a:r>
                  <a:rPr lang="en-US" dirty="0"/>
                  <a:t>Voltage range up to approx. 1.7V</a:t>
                </a:r>
              </a:p>
              <a:p>
                <a:pPr marL="179388" indent="-179388">
                  <a:lnSpc>
                    <a:spcPct val="150000"/>
                  </a:lnSpc>
                  <a:buFont typeface="Arial" panose="020B0604020202020204" pitchFamily="34" charset="0"/>
                  <a:buChar char="•"/>
                </a:pPr>
                <a:r>
                  <a:rPr lang="en-US" dirty="0"/>
                  <a:t>A step size in the hundreds of </a:t>
                </a:r>
                <a14:m>
                  <m:oMath xmlns:m="http://schemas.openxmlformats.org/officeDocument/2006/math">
                    <m:r>
                      <m:rPr>
                        <m:sty m:val="p"/>
                      </m:rPr>
                      <a:rPr lang="de-DE" i="0">
                        <a:latin typeface="Cambria Math" panose="02040503050406030204" pitchFamily="18" charset="0"/>
                      </a:rPr>
                      <m:t>μV</m:t>
                    </m:r>
                  </m:oMath>
                </a14:m>
                <a:endParaRPr lang="de-DE" dirty="0"/>
              </a:p>
              <a:p>
                <a:pPr>
                  <a:lnSpc>
                    <a:spcPct val="150000"/>
                  </a:lnSpc>
                </a:pPr>
                <a:endParaRPr lang="en-US" sz="1000" i="1" dirty="0"/>
              </a:p>
            </p:txBody>
          </p:sp>
        </mc:Choice>
        <mc:Fallback xmlns="">
          <p:sp>
            <p:nvSpPr>
              <p:cNvPr id="14" name="Textfeld 13"/>
              <p:cNvSpPr txBox="1">
                <a:spLocks noRot="1" noChangeAspect="1" noMove="1" noResize="1" noEditPoints="1" noAdjustHandles="1" noChangeArrowheads="1" noChangeShapeType="1" noTextEdit="1"/>
              </p:cNvSpPr>
              <p:nvPr/>
            </p:nvSpPr>
            <p:spPr>
              <a:xfrm>
                <a:off x="375691" y="3085725"/>
                <a:ext cx="5442599" cy="1927451"/>
              </a:xfrm>
              <a:prstGeom prst="rect">
                <a:avLst/>
              </a:prstGeom>
              <a:blipFill>
                <a:blip r:embed="rId5"/>
                <a:stretch>
                  <a:fillRect l="-670"/>
                </a:stretch>
              </a:blipFill>
              <a:ln w="19050">
                <a:solidFill>
                  <a:srgbClr val="023D6B"/>
                </a:solidFill>
              </a:ln>
            </p:spPr>
            <p:txBody>
              <a:bodyPr/>
              <a:lstStyle/>
              <a:p>
                <a:r>
                  <a:rPr lang="de-DE">
                    <a:noFill/>
                  </a:rPr>
                  <a:t> </a:t>
                </a:r>
              </a:p>
            </p:txBody>
          </p:sp>
        </mc:Fallback>
      </mc:AlternateContent>
      <p:sp>
        <p:nvSpPr>
          <p:cNvPr id="15" name="Rechteck 14"/>
          <p:cNvSpPr/>
          <p:nvPr/>
        </p:nvSpPr>
        <p:spPr>
          <a:xfrm>
            <a:off x="7517180" y="1700213"/>
            <a:ext cx="4290644" cy="384721"/>
          </a:xfrm>
          <a:prstGeom prst="rect">
            <a:avLst/>
          </a:prstGeom>
          <a:solidFill>
            <a:srgbClr val="023D6B"/>
          </a:solidFill>
        </p:spPr>
        <p:txBody>
          <a:bodyPr wrap="square">
            <a:spAutoFit/>
          </a:bodyPr>
          <a:lstStyle/>
          <a:p>
            <a:pPr algn="ctr">
              <a:lnSpc>
                <a:spcPct val="95000"/>
              </a:lnSpc>
            </a:pPr>
            <a:r>
              <a:rPr lang="de-DE" sz="2000" b="1" dirty="0">
                <a:solidFill>
                  <a:schemeClr val="bg1"/>
                </a:solidFill>
              </a:rPr>
              <a:t>Si/</a:t>
            </a:r>
            <a:r>
              <a:rPr lang="de-DE" sz="2000" b="1" dirty="0" err="1">
                <a:solidFill>
                  <a:schemeClr val="bg1"/>
                </a:solidFill>
              </a:rPr>
              <a:t>SiGe</a:t>
            </a:r>
            <a:r>
              <a:rPr lang="de-DE" sz="2000" b="1" dirty="0">
                <a:solidFill>
                  <a:schemeClr val="bg1"/>
                </a:solidFill>
              </a:rPr>
              <a:t> </a:t>
            </a:r>
            <a:r>
              <a:rPr lang="en-US" sz="2000" b="1" dirty="0">
                <a:solidFill>
                  <a:schemeClr val="bg1"/>
                </a:solidFill>
              </a:rPr>
              <a:t>Architecture</a:t>
            </a:r>
            <a:r>
              <a:rPr lang="en-US" sz="2000" b="1" baseline="30000" dirty="0">
                <a:solidFill>
                  <a:schemeClr val="bg1"/>
                </a:solidFill>
              </a:rPr>
              <a:t>[3]</a:t>
            </a:r>
            <a:endParaRPr lang="en-GB" sz="2000" b="1" dirty="0" err="1">
              <a:solidFill>
                <a:schemeClr val="bg1"/>
              </a:solidFill>
            </a:endParaRPr>
          </a:p>
        </p:txBody>
      </p:sp>
      <p:sp>
        <p:nvSpPr>
          <p:cNvPr id="3" name="Textfeld 2"/>
          <p:cNvSpPr txBox="1"/>
          <p:nvPr/>
        </p:nvSpPr>
        <p:spPr>
          <a:xfrm>
            <a:off x="375691" y="1700213"/>
            <a:ext cx="5432972" cy="384721"/>
          </a:xfrm>
          <a:prstGeom prst="rect">
            <a:avLst/>
          </a:prstGeom>
          <a:solidFill>
            <a:srgbClr val="023D6B"/>
          </a:solidFill>
        </p:spPr>
        <p:txBody>
          <a:bodyPr wrap="square" rtlCol="0">
            <a:spAutoFit/>
          </a:bodyPr>
          <a:lstStyle/>
          <a:p>
            <a:pPr algn="ctr">
              <a:lnSpc>
                <a:spcPct val="95000"/>
              </a:lnSpc>
            </a:pPr>
            <a:r>
              <a:rPr lang="en-US" sz="2000" b="1" dirty="0">
                <a:solidFill>
                  <a:schemeClr val="bg1"/>
                </a:solidFill>
              </a:rPr>
              <a:t>Specification for DC Bias via DAC</a:t>
            </a:r>
            <a:endParaRPr lang="de-DE" sz="2000" b="1" dirty="0">
              <a:solidFill>
                <a:schemeClr val="bg1"/>
              </a:solidFill>
            </a:endParaRPr>
          </a:p>
        </p:txBody>
      </p:sp>
      <p:sp>
        <p:nvSpPr>
          <p:cNvPr id="11" name="Rechteck 10">
            <a:extLst>
              <a:ext uri="{FF2B5EF4-FFF2-40B4-BE49-F238E27FC236}">
                <a16:creationId xmlns:a16="http://schemas.microsoft.com/office/drawing/2014/main" id="{1B7A207F-31E3-D03B-13E7-42D0CA26901D}"/>
              </a:ext>
            </a:extLst>
          </p:cNvPr>
          <p:cNvSpPr/>
          <p:nvPr/>
        </p:nvSpPr>
        <p:spPr>
          <a:xfrm>
            <a:off x="371474" y="6021388"/>
            <a:ext cx="6084566" cy="246221"/>
          </a:xfrm>
          <a:prstGeom prst="rect">
            <a:avLst/>
          </a:prstGeom>
        </p:spPr>
        <p:txBody>
          <a:bodyPr wrap="square" lIns="0" tIns="0" rIns="0" bIns="0">
            <a:spAutoFit/>
          </a:bodyPr>
          <a:lstStyle/>
          <a:p>
            <a:pPr defTabSz="446088"/>
            <a:r>
              <a:rPr lang="en-US" sz="800" dirty="0"/>
              <a:t>[3] I. Seidler, T. Struck, R. Xue et al., ”Conveyor-mode single-electron shuttling in Si/</a:t>
            </a:r>
            <a:r>
              <a:rPr lang="en-US" sz="800" dirty="0" err="1"/>
              <a:t>SiGe</a:t>
            </a:r>
            <a:r>
              <a:rPr lang="en-US" sz="800" dirty="0"/>
              <a:t> for a scalable quantum computing 	architecture,” </a:t>
            </a:r>
            <a:r>
              <a:rPr lang="en-US" sz="800" dirty="0" err="1"/>
              <a:t>npj</a:t>
            </a:r>
            <a:r>
              <a:rPr lang="en-US" sz="800" dirty="0"/>
              <a:t> Quantum Inf 8, 100, 2022.</a:t>
            </a:r>
          </a:p>
        </p:txBody>
      </p:sp>
      <p:sp>
        <p:nvSpPr>
          <p:cNvPr id="12" name="Datumsplatzhalter 11">
            <a:extLst>
              <a:ext uri="{FF2B5EF4-FFF2-40B4-BE49-F238E27FC236}">
                <a16:creationId xmlns:a16="http://schemas.microsoft.com/office/drawing/2014/main" id="{CB6FF429-F794-A3D4-028B-BFC65D47AC5E}"/>
              </a:ext>
            </a:extLst>
          </p:cNvPr>
          <p:cNvSpPr>
            <a:spLocks noGrp="1"/>
          </p:cNvSpPr>
          <p:nvPr>
            <p:ph type="dt" sz="half" idx="2"/>
          </p:nvPr>
        </p:nvSpPr>
        <p:spPr/>
        <p:txBody>
          <a:bodyPr/>
          <a:lstStyle/>
          <a:p>
            <a:fld id="{3E024F65-1EFD-4FFB-8665-C395425A919A}" type="datetime1">
              <a:rPr lang="de-DE" smtClean="0"/>
              <a:t>21.05.2026</a:t>
            </a:fld>
            <a:endParaRPr lang="de-DE" dirty="0"/>
          </a:p>
        </p:txBody>
      </p:sp>
    </p:spTree>
    <p:extLst>
      <p:ext uri="{BB962C8B-B14F-4D97-AF65-F5344CB8AC3E}">
        <p14:creationId xmlns:p14="http://schemas.microsoft.com/office/powerpoint/2010/main" val="250306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DC Bias</a:t>
            </a:r>
          </a:p>
        </p:txBody>
      </p:sp>
      <p:sp>
        <p:nvSpPr>
          <p:cNvPr id="4" name="Foliennummernplatzhalter 3"/>
          <p:cNvSpPr>
            <a:spLocks noGrp="1"/>
          </p:cNvSpPr>
          <p:nvPr>
            <p:ph type="sldNum" sz="quarter" idx="14"/>
          </p:nvPr>
        </p:nvSpPr>
        <p:spPr/>
        <p:txBody>
          <a:bodyPr/>
          <a:lstStyle/>
          <a:p>
            <a:fld id="{A52F4D17-1AD6-42D9-B93A-EB002C62F438}" type="slidenum">
              <a:rPr lang="de-DE" smtClean="0"/>
              <a:pPr/>
              <a:t>5</a:t>
            </a:fld>
            <a:endParaRPr lang="de-DE" dirty="0"/>
          </a:p>
        </p:txBody>
      </p:sp>
      <p:sp>
        <p:nvSpPr>
          <p:cNvPr id="20" name="Rechteck 19"/>
          <p:cNvSpPr/>
          <p:nvPr/>
        </p:nvSpPr>
        <p:spPr>
          <a:xfrm>
            <a:off x="394040" y="3715467"/>
            <a:ext cx="5421010" cy="646331"/>
          </a:xfrm>
          <a:prstGeom prst="rect">
            <a:avLst/>
          </a:prstGeom>
        </p:spPr>
        <p:txBody>
          <a:bodyPr wrap="square" lIns="0">
            <a:spAutoFit/>
          </a:bodyPr>
          <a:lstStyle/>
          <a:p>
            <a:pPr marL="179388" indent="-179388">
              <a:buFont typeface="Arial" panose="020B0604020202020204" pitchFamily="34" charset="0"/>
              <a:buChar char="•"/>
            </a:pPr>
            <a:r>
              <a:rPr lang="de-DE" kern="0" dirty="0"/>
              <a:t>Charge-redistribution </a:t>
            </a:r>
            <a:r>
              <a:rPr lang="en-US" kern="0" dirty="0"/>
              <a:t>topology</a:t>
            </a:r>
          </a:p>
          <a:p>
            <a:pPr marL="627063" lvl="1" indent="-266700">
              <a:buFont typeface="Arial" panose="020B0604020202020204" pitchFamily="34" charset="0"/>
              <a:buChar char="•"/>
            </a:pPr>
            <a:r>
              <a:rPr lang="en-US" kern="0" dirty="0"/>
              <a:t>Negligible static power</a:t>
            </a:r>
            <a:endParaRPr lang="en-US" sz="2000" kern="0" dirty="0"/>
          </a:p>
        </p:txBody>
      </p:sp>
      <p:grpSp>
        <p:nvGrpSpPr>
          <p:cNvPr id="3" name="Gruppieren 2"/>
          <p:cNvGrpSpPr/>
          <p:nvPr/>
        </p:nvGrpSpPr>
        <p:grpSpPr>
          <a:xfrm>
            <a:off x="6512531" y="441325"/>
            <a:ext cx="5327650" cy="5327650"/>
            <a:chOff x="6816080" y="900064"/>
            <a:chExt cx="4401144" cy="4401144"/>
          </a:xfrm>
        </p:grpSpPr>
        <p:pic>
          <p:nvPicPr>
            <p:cNvPr id="19" name="Grafik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16080" y="900064"/>
              <a:ext cx="4401144" cy="4401144"/>
            </a:xfrm>
            <a:prstGeom prst="rect">
              <a:avLst/>
            </a:prstGeom>
          </p:spPr>
        </p:pic>
        <p:sp>
          <p:nvSpPr>
            <p:cNvPr id="36" name="Rechteck 35"/>
            <p:cNvSpPr/>
            <p:nvPr/>
          </p:nvSpPr>
          <p:spPr>
            <a:xfrm>
              <a:off x="7377608" y="1362013"/>
              <a:ext cx="2462305" cy="113408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38" name="Rechteck 37"/>
            <p:cNvSpPr/>
            <p:nvPr/>
          </p:nvSpPr>
          <p:spPr>
            <a:xfrm>
              <a:off x="8136412" y="4553837"/>
              <a:ext cx="2496091" cy="373685"/>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39" name="Rechteck 38"/>
            <p:cNvSpPr/>
            <p:nvPr/>
          </p:nvSpPr>
          <p:spPr>
            <a:xfrm rot="5400000">
              <a:off x="9336800" y="3129647"/>
              <a:ext cx="2383538" cy="464841"/>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5000"/>
                </a:lnSpc>
              </a:pPr>
              <a:endParaRPr lang="en-US" sz="2400" dirty="0" err="1"/>
            </a:p>
          </p:txBody>
        </p:sp>
        <p:sp>
          <p:nvSpPr>
            <p:cNvPr id="40" name="Textfeld 39"/>
            <p:cNvSpPr txBox="1"/>
            <p:nvPr/>
          </p:nvSpPr>
          <p:spPr>
            <a:xfrm>
              <a:off x="7377608" y="1691836"/>
              <a:ext cx="2462305" cy="297004"/>
            </a:xfrm>
            <a:prstGeom prst="rect">
              <a:avLst/>
            </a:prstGeom>
            <a:noFill/>
          </p:spPr>
          <p:txBody>
            <a:bodyPr wrap="square" rtlCol="0">
              <a:spAutoFit/>
            </a:bodyPr>
            <a:lstStyle/>
            <a:p>
              <a:pPr algn="ctr">
                <a:lnSpc>
                  <a:spcPct val="95000"/>
                </a:lnSpc>
              </a:pPr>
              <a:r>
                <a:rPr lang="de-DE" sz="1400" b="1" dirty="0">
                  <a:solidFill>
                    <a:schemeClr val="bg1"/>
                  </a:solidFill>
                </a:rPr>
                <a:t>Digital</a:t>
              </a:r>
              <a:endParaRPr lang="en-US" sz="1400" b="1" dirty="0" err="1">
                <a:solidFill>
                  <a:schemeClr val="bg1"/>
                </a:solidFill>
              </a:endParaRPr>
            </a:p>
          </p:txBody>
        </p:sp>
        <p:sp>
          <p:nvSpPr>
            <p:cNvPr id="42" name="Rechteck 41"/>
            <p:cNvSpPr/>
            <p:nvPr/>
          </p:nvSpPr>
          <p:spPr>
            <a:xfrm>
              <a:off x="9120336" y="2919327"/>
              <a:ext cx="999479" cy="144577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3" name="Textfeld 42"/>
            <p:cNvSpPr txBox="1"/>
            <p:nvPr/>
          </p:nvSpPr>
          <p:spPr>
            <a:xfrm>
              <a:off x="9120336" y="3692233"/>
              <a:ext cx="999479" cy="297004"/>
            </a:xfrm>
            <a:prstGeom prst="rect">
              <a:avLst/>
            </a:prstGeom>
            <a:noFill/>
          </p:spPr>
          <p:txBody>
            <a:bodyPr wrap="square" rtlCol="0">
              <a:spAutoFit/>
            </a:bodyPr>
            <a:lstStyle/>
            <a:p>
              <a:pPr algn="ctr">
                <a:lnSpc>
                  <a:spcPct val="95000"/>
                </a:lnSpc>
              </a:pPr>
              <a:r>
                <a:rPr lang="de-DE" sz="1400" b="1" dirty="0">
                  <a:solidFill>
                    <a:schemeClr val="bg1"/>
                  </a:solidFill>
                </a:rPr>
                <a:t>DAC</a:t>
              </a:r>
              <a:endParaRPr lang="en-US" sz="1600" b="1" dirty="0" err="1">
                <a:solidFill>
                  <a:schemeClr val="bg1"/>
                </a:solidFill>
              </a:endParaRPr>
            </a:p>
          </p:txBody>
        </p:sp>
        <p:sp>
          <p:nvSpPr>
            <p:cNvPr id="44" name="Textfeld 43"/>
            <p:cNvSpPr txBox="1"/>
            <p:nvPr/>
          </p:nvSpPr>
          <p:spPr>
            <a:xfrm>
              <a:off x="8040216" y="4293096"/>
              <a:ext cx="1863948" cy="297004"/>
            </a:xfrm>
            <a:prstGeom prst="rect">
              <a:avLst/>
            </a:prstGeom>
            <a:noFill/>
          </p:spPr>
          <p:txBody>
            <a:bodyPr wrap="square" rtlCol="0">
              <a:spAutoFit/>
            </a:bodyPr>
            <a:lstStyle/>
            <a:p>
              <a:pPr algn="l">
                <a:lnSpc>
                  <a:spcPct val="95000"/>
                </a:lnSpc>
              </a:pPr>
              <a:r>
                <a:rPr lang="en-US" sz="1400" b="1" dirty="0">
                  <a:solidFill>
                    <a:schemeClr val="bg1"/>
                  </a:solidFill>
                </a:rPr>
                <a:t>S&amp;H &amp; OPA</a:t>
              </a:r>
              <a:endParaRPr lang="en-US" sz="1600" b="1" dirty="0">
                <a:solidFill>
                  <a:schemeClr val="bg1"/>
                </a:solidFill>
              </a:endParaRPr>
            </a:p>
          </p:txBody>
        </p:sp>
      </p:grpSp>
      <p:sp>
        <p:nvSpPr>
          <p:cNvPr id="45" name="Textplatzhalter 4"/>
          <p:cNvSpPr>
            <a:spLocks noGrp="1"/>
          </p:cNvSpPr>
          <p:nvPr>
            <p:ph type="body" sz="quarter" idx="15"/>
          </p:nvPr>
        </p:nvSpPr>
        <p:spPr>
          <a:xfrm>
            <a:off x="358774" y="938786"/>
            <a:ext cx="11449049" cy="509994"/>
          </a:xfrm>
        </p:spPr>
        <p:txBody>
          <a:bodyPr/>
          <a:lstStyle/>
          <a:p>
            <a:r>
              <a:rPr lang="de-DE" dirty="0"/>
              <a:t>QUOCCA </a:t>
            </a:r>
            <a:endParaRPr lang="en-US" dirty="0"/>
          </a:p>
        </p:txBody>
      </p:sp>
      <p:sp>
        <p:nvSpPr>
          <p:cNvPr id="47" name="Textfeld 46"/>
          <p:cNvSpPr txBox="1"/>
          <p:nvPr/>
        </p:nvSpPr>
        <p:spPr>
          <a:xfrm>
            <a:off x="382997" y="2149255"/>
            <a:ext cx="5446815" cy="881780"/>
          </a:xfrm>
          <a:prstGeom prst="rect">
            <a:avLst/>
          </a:prstGeom>
          <a:noFill/>
        </p:spPr>
        <p:txBody>
          <a:bodyPr wrap="square" lIns="0" rtlCol="0">
            <a:spAutoFit/>
          </a:bodyPr>
          <a:lstStyle/>
          <a:p>
            <a:pPr marL="179388" indent="-179388" algn="l">
              <a:lnSpc>
                <a:spcPct val="95000"/>
              </a:lnSpc>
              <a:buFont typeface="Arial" panose="020B0604020202020204" pitchFamily="34" charset="0"/>
              <a:buChar char="•"/>
            </a:pPr>
            <a:r>
              <a:rPr lang="de-DE" dirty="0"/>
              <a:t>JTAG Interface</a:t>
            </a:r>
          </a:p>
          <a:p>
            <a:pPr marL="179388" indent="-179388" algn="l">
              <a:lnSpc>
                <a:spcPct val="95000"/>
              </a:lnSpc>
              <a:buFont typeface="Arial" panose="020B0604020202020204" pitchFamily="34" charset="0"/>
              <a:buChar char="•"/>
            </a:pPr>
            <a:r>
              <a:rPr lang="de-DE" dirty="0"/>
              <a:t>RISC-V </a:t>
            </a:r>
            <a:r>
              <a:rPr lang="en-US" dirty="0"/>
              <a:t>Processor</a:t>
            </a:r>
          </a:p>
          <a:p>
            <a:pPr marL="179388" indent="-179388" algn="l">
              <a:lnSpc>
                <a:spcPct val="95000"/>
              </a:lnSpc>
              <a:buFont typeface="Arial" panose="020B0604020202020204" pitchFamily="34" charset="0"/>
              <a:buChar char="•"/>
            </a:pPr>
            <a:r>
              <a:rPr lang="de-DE" dirty="0"/>
              <a:t>DAC FSM</a:t>
            </a:r>
            <a:endParaRPr lang="en-US" dirty="0" err="1"/>
          </a:p>
        </p:txBody>
      </p:sp>
      <p:sp>
        <p:nvSpPr>
          <p:cNvPr id="17" name="Rechteck 16"/>
          <p:cNvSpPr/>
          <p:nvPr/>
        </p:nvSpPr>
        <p:spPr>
          <a:xfrm>
            <a:off x="371474" y="5047112"/>
            <a:ext cx="5446815" cy="646331"/>
          </a:xfrm>
          <a:prstGeom prst="rect">
            <a:avLst/>
          </a:prstGeom>
        </p:spPr>
        <p:txBody>
          <a:bodyPr wrap="square" lIns="0">
            <a:spAutoFit/>
          </a:bodyPr>
          <a:lstStyle/>
          <a:p>
            <a:pPr marL="179388" indent="-179388">
              <a:buFont typeface="Arial" panose="020B0604020202020204" pitchFamily="34" charset="0"/>
              <a:buChar char="•"/>
            </a:pPr>
            <a:r>
              <a:rPr lang="de-DE" kern="0" dirty="0"/>
              <a:t>Individual </a:t>
            </a:r>
            <a:r>
              <a:rPr lang="en-US" kern="0" dirty="0"/>
              <a:t>refreshable</a:t>
            </a:r>
            <a:r>
              <a:rPr lang="de-DE" kern="0" dirty="0"/>
              <a:t> </a:t>
            </a:r>
          </a:p>
          <a:p>
            <a:pPr marL="179388" indent="-179388">
              <a:buFont typeface="Arial" panose="020B0604020202020204" pitchFamily="34" charset="0"/>
              <a:buChar char="•"/>
            </a:pPr>
            <a:r>
              <a:rPr lang="en-US" kern="0" dirty="0"/>
              <a:t>Testing amplifier</a:t>
            </a:r>
          </a:p>
        </p:txBody>
      </p:sp>
      <p:sp>
        <p:nvSpPr>
          <p:cNvPr id="18" name="Textfeld 17"/>
          <p:cNvSpPr txBox="1"/>
          <p:nvPr/>
        </p:nvSpPr>
        <p:spPr>
          <a:xfrm>
            <a:off x="382096" y="1700728"/>
            <a:ext cx="5432972" cy="384721"/>
          </a:xfrm>
          <a:prstGeom prst="rect">
            <a:avLst/>
          </a:prstGeom>
          <a:solidFill>
            <a:srgbClr val="023D6B"/>
          </a:solidFill>
        </p:spPr>
        <p:txBody>
          <a:bodyPr wrap="square" rtlCol="0">
            <a:spAutoFit/>
          </a:bodyPr>
          <a:lstStyle/>
          <a:p>
            <a:pPr algn="ctr">
              <a:lnSpc>
                <a:spcPct val="95000"/>
              </a:lnSpc>
            </a:pPr>
            <a:r>
              <a:rPr lang="de-DE" sz="2000" b="1" dirty="0">
                <a:solidFill>
                  <a:schemeClr val="bg1"/>
                </a:solidFill>
              </a:rPr>
              <a:t>Digital</a:t>
            </a:r>
            <a:r>
              <a:rPr lang="de-DE" sz="2000" b="1" baseline="30000" dirty="0">
                <a:solidFill>
                  <a:schemeClr val="bg1"/>
                </a:solidFill>
              </a:rPr>
              <a:t>[4]</a:t>
            </a:r>
            <a:r>
              <a:rPr lang="de-DE" sz="2000" b="1" dirty="0">
                <a:solidFill>
                  <a:schemeClr val="bg1"/>
                </a:solidFill>
              </a:rPr>
              <a:t>:</a:t>
            </a:r>
          </a:p>
        </p:txBody>
      </p:sp>
      <p:sp>
        <p:nvSpPr>
          <p:cNvPr id="21" name="Textfeld 20"/>
          <p:cNvSpPr txBox="1"/>
          <p:nvPr/>
        </p:nvSpPr>
        <p:spPr>
          <a:xfrm>
            <a:off x="371475" y="3212976"/>
            <a:ext cx="5432071" cy="400110"/>
          </a:xfrm>
          <a:prstGeom prst="rect">
            <a:avLst/>
          </a:prstGeom>
          <a:solidFill>
            <a:srgbClr val="023D6B"/>
          </a:solidFill>
        </p:spPr>
        <p:txBody>
          <a:bodyPr wrap="square" rtlCol="0">
            <a:spAutoFit/>
          </a:bodyPr>
          <a:lstStyle/>
          <a:p>
            <a:pPr algn="ctr"/>
            <a:r>
              <a:rPr lang="de-DE" sz="2000" b="1" kern="0" dirty="0">
                <a:solidFill>
                  <a:schemeClr val="bg1"/>
                </a:solidFill>
              </a:rPr>
              <a:t>Bias DAC:</a:t>
            </a:r>
          </a:p>
        </p:txBody>
      </p:sp>
      <p:sp>
        <p:nvSpPr>
          <p:cNvPr id="22" name="Textfeld 21"/>
          <p:cNvSpPr txBox="1"/>
          <p:nvPr/>
        </p:nvSpPr>
        <p:spPr>
          <a:xfrm>
            <a:off x="378846" y="4600286"/>
            <a:ext cx="5432071" cy="400110"/>
          </a:xfrm>
          <a:prstGeom prst="rect">
            <a:avLst/>
          </a:prstGeom>
          <a:solidFill>
            <a:srgbClr val="023D6B"/>
          </a:solidFill>
        </p:spPr>
        <p:txBody>
          <a:bodyPr wrap="square" rtlCol="0">
            <a:spAutoFit/>
          </a:bodyPr>
          <a:lstStyle/>
          <a:p>
            <a:pPr algn="ctr"/>
            <a:r>
              <a:rPr lang="en-US" sz="2000" b="1" kern="0" dirty="0">
                <a:solidFill>
                  <a:schemeClr val="bg1"/>
                </a:solidFill>
              </a:rPr>
              <a:t>Sample &amp; Hold Output Channel:</a:t>
            </a:r>
          </a:p>
        </p:txBody>
      </p:sp>
      <p:sp>
        <p:nvSpPr>
          <p:cNvPr id="5" name="Datumsplatzhalter 4">
            <a:extLst>
              <a:ext uri="{FF2B5EF4-FFF2-40B4-BE49-F238E27FC236}">
                <a16:creationId xmlns:a16="http://schemas.microsoft.com/office/drawing/2014/main" id="{2031CE9B-5CE3-5090-3A1B-C6EBEAC9CCAB}"/>
              </a:ext>
            </a:extLst>
          </p:cNvPr>
          <p:cNvSpPr>
            <a:spLocks noGrp="1"/>
          </p:cNvSpPr>
          <p:nvPr>
            <p:ph type="dt" sz="half" idx="2"/>
          </p:nvPr>
        </p:nvSpPr>
        <p:spPr/>
        <p:txBody>
          <a:bodyPr/>
          <a:lstStyle/>
          <a:p>
            <a:fld id="{3B18BB8A-58CB-425A-BC2B-0ED3BD843C9C}" type="datetime1">
              <a:rPr lang="de-DE" smtClean="0"/>
              <a:t>21.05.2026</a:t>
            </a:fld>
            <a:endParaRPr lang="de-DE" dirty="0"/>
          </a:p>
        </p:txBody>
      </p:sp>
    </p:spTree>
    <p:extLst>
      <p:ext uri="{BB962C8B-B14F-4D97-AF65-F5344CB8AC3E}">
        <p14:creationId xmlns:p14="http://schemas.microsoft.com/office/powerpoint/2010/main" val="98975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6" name="Tabelle 15">
                <a:extLst>
                  <a:ext uri="{FF2B5EF4-FFF2-40B4-BE49-F238E27FC236}">
                    <a16:creationId xmlns:a16="http://schemas.microsoft.com/office/drawing/2014/main" id="{48311D12-F950-4D07-9A6C-A4F747D4EBF4}"/>
                  </a:ext>
                </a:extLst>
              </p:cNvPr>
              <p:cNvGraphicFramePr>
                <a:graphicFrameLocks noGrp="1"/>
              </p:cNvGraphicFramePr>
              <p:nvPr>
                <p:extLst>
                  <p:ext uri="{D42A27DB-BD31-4B8C-83A1-F6EECF244321}">
                    <p14:modId xmlns:p14="http://schemas.microsoft.com/office/powerpoint/2010/main" val="1686830801"/>
                  </p:ext>
                </p:extLst>
              </p:nvPr>
            </p:nvGraphicFramePr>
            <p:xfrm>
              <a:off x="8838146" y="4248800"/>
              <a:ext cx="2988222" cy="1524000"/>
            </p:xfrm>
            <a:graphic>
              <a:graphicData uri="http://schemas.openxmlformats.org/drawingml/2006/table">
                <a:tbl>
                  <a:tblPr firstRow="1" bandRow="1"/>
                  <a:tblGrid>
                    <a:gridCol w="1583546">
                      <a:extLst>
                        <a:ext uri="{9D8B030D-6E8A-4147-A177-3AD203B41FA5}">
                          <a16:colId xmlns:a16="http://schemas.microsoft.com/office/drawing/2014/main" val="1536746347"/>
                        </a:ext>
                      </a:extLst>
                    </a:gridCol>
                    <a:gridCol w="1404676">
                      <a:extLst>
                        <a:ext uri="{9D8B030D-6E8A-4147-A177-3AD203B41FA5}">
                          <a16:colId xmlns:a16="http://schemas.microsoft.com/office/drawing/2014/main" val="1824760963"/>
                        </a:ext>
                      </a:extLst>
                    </a:gridCol>
                  </a:tblGrid>
                  <a:tr h="18109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400" noProof="0" dirty="0">
                              <a:latin typeface="+mj-lt"/>
                            </a:rPr>
                            <a:t>Characteristics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noProof="0" dirty="0">
                              <a:latin typeface="+mj-lt"/>
                            </a:rPr>
                            <a:t>Specification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582844478"/>
                      </a:ext>
                    </a:extLst>
                  </a:tr>
                  <a:tr h="1810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noProof="0" dirty="0">
                              <a:latin typeface="+mj-lt"/>
                            </a:rPr>
                            <a:t>Output</a:t>
                          </a:r>
                          <a:r>
                            <a:rPr lang="en-US" sz="1400" baseline="0" noProof="0" dirty="0">
                              <a:latin typeface="+mj-lt"/>
                            </a:rPr>
                            <a:t> Channels</a:t>
                          </a:r>
                          <a:endParaRPr lang="en-US" sz="1400" noProof="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400" dirty="0">
                              <a:latin typeface="+mj-lt"/>
                            </a:rPr>
                            <a:t>12</a:t>
                          </a:r>
                          <a:endParaRPr lang="en-GB" sz="16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858171025"/>
                      </a:ext>
                    </a:extLst>
                  </a:tr>
                  <a:tr h="1810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latin typeface="+mj-lt"/>
                            </a:rPr>
                            <a:t>Voltage Range</a:t>
                          </a:r>
                          <a:endParaRPr lang="en-US" sz="14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400" dirty="0">
                              <a:latin typeface="+mj-lt"/>
                            </a:rPr>
                            <a:t>0V</a:t>
                          </a:r>
                          <a:r>
                            <a:rPr lang="de-DE" sz="1400" baseline="0" dirty="0">
                              <a:latin typeface="+mj-lt"/>
                            </a:rPr>
                            <a:t> </a:t>
                          </a:r>
                          <a:r>
                            <a:rPr lang="de-DE" sz="1400" baseline="0" dirty="0" err="1">
                              <a:latin typeface="+mj-lt"/>
                            </a:rPr>
                            <a:t>to</a:t>
                          </a:r>
                          <a:r>
                            <a:rPr lang="de-DE" sz="1400" baseline="0" dirty="0">
                              <a:latin typeface="+mj-lt"/>
                            </a:rPr>
                            <a:t> 1.8V</a:t>
                          </a:r>
                          <a:endParaRPr lang="en-GB"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875698268"/>
                      </a:ext>
                    </a:extLst>
                  </a:tr>
                  <a:tr h="1810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mj-lt"/>
                            </a:rPr>
                            <a:t>Resolution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400" dirty="0">
                              <a:latin typeface="+mj-lt"/>
                            </a:rPr>
                            <a:t>12</a:t>
                          </a:r>
                          <a:r>
                            <a:rPr lang="en-GB" sz="1400" baseline="0" dirty="0">
                              <a:latin typeface="+mj-lt"/>
                            </a:rPr>
                            <a:t> </a:t>
                          </a:r>
                          <a:r>
                            <a:rPr lang="en-GB" sz="1400" dirty="0">
                              <a:latin typeface="+mj-lt"/>
                            </a:rPr>
                            <a:t>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077234047"/>
                      </a:ext>
                    </a:extLst>
                  </a:tr>
                  <a:tr h="18904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noProof="0" dirty="0">
                              <a:latin typeface="+mj-lt"/>
                            </a:rPr>
                            <a:t>Step Size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400" dirty="0">
                              <a:latin typeface="+mj-lt"/>
                            </a:rPr>
                            <a:t>~ 439 </a:t>
                          </a:r>
                          <a14:m>
                            <m:oMath xmlns:m="http://schemas.openxmlformats.org/officeDocument/2006/math">
                              <m:r>
                                <m:rPr>
                                  <m:sty m:val="p"/>
                                </m:rPr>
                                <a:rPr lang="de-DE" sz="1400" b="0" i="1" smtClean="0">
                                  <a:latin typeface="Cambria Math" panose="02040503050406030204" pitchFamily="18" charset="0"/>
                                </a:rPr>
                                <m:t>μ</m:t>
                              </m:r>
                            </m:oMath>
                          </a14:m>
                          <a:r>
                            <a:rPr lang="de-DE" sz="1400" dirty="0">
                              <a:latin typeface="+mj-lt"/>
                            </a:rPr>
                            <a:t>V</a:t>
                          </a:r>
                          <a:endParaRPr lang="en-GB"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910292618"/>
                      </a:ext>
                    </a:extLst>
                  </a:tr>
                </a:tbl>
              </a:graphicData>
            </a:graphic>
          </p:graphicFrame>
        </mc:Choice>
        <mc:Fallback xmlns="">
          <p:graphicFrame>
            <p:nvGraphicFramePr>
              <p:cNvPr id="36" name="Tabelle 15">
                <a:extLst>
                  <a:ext uri="{FF2B5EF4-FFF2-40B4-BE49-F238E27FC236}">
                    <a16:creationId xmlns:a16="http://schemas.microsoft.com/office/drawing/2014/main" id="{48311D12-F950-4D07-9A6C-A4F747D4EBF4}"/>
                  </a:ext>
                </a:extLst>
              </p:cNvPr>
              <p:cNvGraphicFramePr>
                <a:graphicFrameLocks noGrp="1"/>
              </p:cNvGraphicFramePr>
              <p:nvPr>
                <p:extLst>
                  <p:ext uri="{D42A27DB-BD31-4B8C-83A1-F6EECF244321}">
                    <p14:modId xmlns:p14="http://schemas.microsoft.com/office/powerpoint/2010/main" val="1686830801"/>
                  </p:ext>
                </p:extLst>
              </p:nvPr>
            </p:nvGraphicFramePr>
            <p:xfrm>
              <a:off x="8838146" y="4248800"/>
              <a:ext cx="2988222" cy="1524000"/>
            </p:xfrm>
            <a:graphic>
              <a:graphicData uri="http://schemas.openxmlformats.org/drawingml/2006/table">
                <a:tbl>
                  <a:tblPr firstRow="1" bandRow="1"/>
                  <a:tblGrid>
                    <a:gridCol w="1583546">
                      <a:extLst>
                        <a:ext uri="{9D8B030D-6E8A-4147-A177-3AD203B41FA5}">
                          <a16:colId xmlns:a16="http://schemas.microsoft.com/office/drawing/2014/main" val="1536746347"/>
                        </a:ext>
                      </a:extLst>
                    </a:gridCol>
                    <a:gridCol w="1404676">
                      <a:extLst>
                        <a:ext uri="{9D8B030D-6E8A-4147-A177-3AD203B41FA5}">
                          <a16:colId xmlns:a16="http://schemas.microsoft.com/office/drawing/2014/main" val="1824760963"/>
                        </a:ext>
                      </a:extLst>
                    </a:gridCol>
                  </a:tblGrid>
                  <a:tr h="3048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400" noProof="0" dirty="0">
                              <a:latin typeface="+mj-lt"/>
                            </a:rPr>
                            <a:t>Characteristics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400" noProof="0" dirty="0">
                              <a:latin typeface="+mj-lt"/>
                            </a:rPr>
                            <a:t>Specification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582844478"/>
                      </a:ext>
                    </a:extLst>
                  </a:tr>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noProof="0" dirty="0">
                              <a:latin typeface="+mj-lt"/>
                            </a:rPr>
                            <a:t>Output</a:t>
                          </a:r>
                          <a:r>
                            <a:rPr lang="en-US" sz="1400" baseline="0" noProof="0" dirty="0">
                              <a:latin typeface="+mj-lt"/>
                            </a:rPr>
                            <a:t> Channels</a:t>
                          </a:r>
                          <a:endParaRPr lang="en-US" sz="1400" noProof="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400" dirty="0">
                              <a:latin typeface="+mj-lt"/>
                            </a:rPr>
                            <a:t>12</a:t>
                          </a:r>
                          <a:endParaRPr lang="en-GB" sz="16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858171025"/>
                      </a:ext>
                    </a:extLst>
                  </a:tr>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latin typeface="+mj-lt"/>
                            </a:rPr>
                            <a:t>Voltage Range</a:t>
                          </a:r>
                          <a:endParaRPr lang="en-US" sz="14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400" dirty="0">
                              <a:latin typeface="+mj-lt"/>
                            </a:rPr>
                            <a:t>0V</a:t>
                          </a:r>
                          <a:r>
                            <a:rPr lang="de-DE" sz="1400" baseline="0" dirty="0">
                              <a:latin typeface="+mj-lt"/>
                            </a:rPr>
                            <a:t> </a:t>
                          </a:r>
                          <a:r>
                            <a:rPr lang="de-DE" sz="1400" baseline="0" dirty="0" err="1">
                              <a:latin typeface="+mj-lt"/>
                            </a:rPr>
                            <a:t>to</a:t>
                          </a:r>
                          <a:r>
                            <a:rPr lang="de-DE" sz="1400" baseline="0" dirty="0">
                              <a:latin typeface="+mj-lt"/>
                            </a:rPr>
                            <a:t> 1.8V</a:t>
                          </a:r>
                          <a:endParaRPr lang="en-GB"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875698268"/>
                      </a:ext>
                    </a:extLst>
                  </a:tr>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mj-lt"/>
                            </a:rPr>
                            <a:t>Resolution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400" dirty="0">
                              <a:latin typeface="+mj-lt"/>
                            </a:rPr>
                            <a:t>12</a:t>
                          </a:r>
                          <a:r>
                            <a:rPr lang="en-GB" sz="1400" baseline="0" dirty="0">
                              <a:latin typeface="+mj-lt"/>
                            </a:rPr>
                            <a:t> </a:t>
                          </a:r>
                          <a:r>
                            <a:rPr lang="en-GB" sz="1400" dirty="0">
                              <a:latin typeface="+mj-lt"/>
                            </a:rPr>
                            <a:t>Bit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077234047"/>
                      </a:ext>
                    </a:extLst>
                  </a:tr>
                  <a:tr h="3048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400" noProof="0" dirty="0">
                              <a:latin typeface="+mj-lt"/>
                            </a:rPr>
                            <a:t>Step Size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p>
                          <a:endParaRPr lang="de-DE"/>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2"/>
                          <a:stretch>
                            <a:fillRect l="-113420" t="-404000" r="-1732" b="-20000"/>
                          </a:stretch>
                        </a:blipFill>
                      </a:tcPr>
                    </a:tc>
                    <a:extLst>
                      <a:ext uri="{0D108BD9-81ED-4DB2-BD59-A6C34878D82A}">
                        <a16:rowId xmlns:a16="http://schemas.microsoft.com/office/drawing/2014/main" val="3910292618"/>
                      </a:ext>
                    </a:extLst>
                  </a:tr>
                </a:tbl>
              </a:graphicData>
            </a:graphic>
          </p:graphicFrame>
        </mc:Fallback>
      </mc:AlternateContent>
      <p:sp>
        <p:nvSpPr>
          <p:cNvPr id="2" name="Titel 1"/>
          <p:cNvSpPr>
            <a:spLocks noGrp="1"/>
          </p:cNvSpPr>
          <p:nvPr>
            <p:ph type="title"/>
          </p:nvPr>
        </p:nvSpPr>
        <p:spPr/>
        <p:txBody>
          <a:bodyPr/>
          <a:lstStyle/>
          <a:p>
            <a:r>
              <a:rPr lang="en-US" dirty="0"/>
              <a:t>DC Bias</a:t>
            </a:r>
          </a:p>
        </p:txBody>
      </p:sp>
      <p:sp>
        <p:nvSpPr>
          <p:cNvPr id="4" name="Foliennummernplatzhalter 3"/>
          <p:cNvSpPr>
            <a:spLocks noGrp="1"/>
          </p:cNvSpPr>
          <p:nvPr>
            <p:ph type="sldNum" sz="quarter" idx="14"/>
          </p:nvPr>
        </p:nvSpPr>
        <p:spPr/>
        <p:txBody>
          <a:bodyPr/>
          <a:lstStyle/>
          <a:p>
            <a:fld id="{A52F4D17-1AD6-42D9-B93A-EB002C62F438}" type="slidenum">
              <a:rPr lang="de-DE" smtClean="0"/>
              <a:pPr/>
              <a:t>6</a:t>
            </a:fld>
            <a:endParaRPr lang="de-DE" dirty="0"/>
          </a:p>
        </p:txBody>
      </p:sp>
      <p:grpSp>
        <p:nvGrpSpPr>
          <p:cNvPr id="33" name="Gruppieren 32"/>
          <p:cNvGrpSpPr/>
          <p:nvPr/>
        </p:nvGrpSpPr>
        <p:grpSpPr>
          <a:xfrm>
            <a:off x="9048328" y="1636291"/>
            <a:ext cx="2415296" cy="2400487"/>
            <a:chOff x="8777179" y="222754"/>
            <a:chExt cx="2963048" cy="2944879"/>
          </a:xfrm>
        </p:grpSpPr>
        <p:grpSp>
          <p:nvGrpSpPr>
            <p:cNvPr id="22" name="Gruppieren 21"/>
            <p:cNvGrpSpPr/>
            <p:nvPr/>
          </p:nvGrpSpPr>
          <p:grpSpPr>
            <a:xfrm>
              <a:off x="9268306" y="222754"/>
              <a:ext cx="2471921" cy="2471921"/>
              <a:chOff x="9268306" y="222754"/>
              <a:chExt cx="2471921" cy="2471921"/>
            </a:xfrm>
          </p:grpSpPr>
          <p:pic>
            <p:nvPicPr>
              <p:cNvPr id="12" name="Grafik 11"/>
              <p:cNvPicPr>
                <a:picLocks noChangeAspect="1"/>
              </p:cNvPicPr>
              <p:nvPr/>
            </p:nvPicPr>
            <p:blipFill rotWithShape="1">
              <a:blip r:embed="rId3" cstate="hqprint">
                <a:extLst>
                  <a:ext uri="{28A0092B-C50C-407E-A947-70E740481C1C}">
                    <a14:useLocalDpi xmlns:a14="http://schemas.microsoft.com/office/drawing/2010/main" val="0"/>
                  </a:ext>
                </a:extLst>
              </a:blip>
              <a:srcRect l="31100" t="15350" r="19288" b="18500"/>
              <a:stretch/>
            </p:blipFill>
            <p:spPr>
              <a:xfrm rot="5400000">
                <a:off x="9268306" y="222754"/>
                <a:ext cx="2471921" cy="2471921"/>
              </a:xfrm>
              <a:prstGeom prst="rect">
                <a:avLst/>
              </a:prstGeom>
            </p:spPr>
          </p:pic>
          <p:sp>
            <p:nvSpPr>
              <p:cNvPr id="13" name="Rechteck 12"/>
              <p:cNvSpPr/>
              <p:nvPr/>
            </p:nvSpPr>
            <p:spPr>
              <a:xfrm>
                <a:off x="9597703" y="619419"/>
                <a:ext cx="1340054" cy="628612"/>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4" name="Rechteck 13"/>
              <p:cNvSpPr/>
              <p:nvPr/>
            </p:nvSpPr>
            <p:spPr>
              <a:xfrm>
                <a:off x="9611104" y="327370"/>
                <a:ext cx="894605" cy="200581"/>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5" name="Rechteck 14"/>
              <p:cNvSpPr/>
              <p:nvPr/>
            </p:nvSpPr>
            <p:spPr>
              <a:xfrm>
                <a:off x="10361693" y="2479857"/>
                <a:ext cx="857382" cy="167952"/>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6" name="Rechteck 15"/>
              <p:cNvSpPr/>
              <p:nvPr/>
            </p:nvSpPr>
            <p:spPr>
              <a:xfrm rot="5400000">
                <a:off x="10984769" y="1471777"/>
                <a:ext cx="1224136" cy="200581"/>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5000"/>
                  </a:lnSpc>
                </a:pPr>
                <a:endParaRPr lang="en-US" sz="2400" dirty="0" err="1"/>
              </a:p>
            </p:txBody>
          </p:sp>
          <p:sp>
            <p:nvSpPr>
              <p:cNvPr id="17" name="Textfeld 16"/>
              <p:cNvSpPr txBox="1"/>
              <p:nvPr/>
            </p:nvSpPr>
            <p:spPr>
              <a:xfrm>
                <a:off x="9611104" y="703177"/>
                <a:ext cx="1341939" cy="395677"/>
              </a:xfrm>
              <a:prstGeom prst="rect">
                <a:avLst/>
              </a:prstGeom>
              <a:noFill/>
            </p:spPr>
            <p:txBody>
              <a:bodyPr wrap="square" rtlCol="0">
                <a:spAutoFit/>
              </a:bodyPr>
              <a:lstStyle/>
              <a:p>
                <a:pPr algn="ctr">
                  <a:lnSpc>
                    <a:spcPct val="95000"/>
                  </a:lnSpc>
                </a:pPr>
                <a:r>
                  <a:rPr lang="de-DE" sz="1400" b="1" dirty="0">
                    <a:solidFill>
                      <a:schemeClr val="bg1"/>
                    </a:solidFill>
                  </a:rPr>
                  <a:t>Digital</a:t>
                </a:r>
                <a:endParaRPr lang="en-US" sz="1400" b="1" dirty="0" err="1">
                  <a:solidFill>
                    <a:schemeClr val="bg1"/>
                  </a:solidFill>
                </a:endParaRPr>
              </a:p>
            </p:txBody>
          </p:sp>
          <p:sp>
            <p:nvSpPr>
              <p:cNvPr id="18" name="Textfeld 17"/>
              <p:cNvSpPr txBox="1"/>
              <p:nvPr/>
            </p:nvSpPr>
            <p:spPr>
              <a:xfrm>
                <a:off x="10438963" y="235634"/>
                <a:ext cx="1105381" cy="395677"/>
              </a:xfrm>
              <a:prstGeom prst="rect">
                <a:avLst/>
              </a:prstGeom>
              <a:noFill/>
            </p:spPr>
            <p:txBody>
              <a:bodyPr wrap="square" rtlCol="0">
                <a:spAutoFit/>
              </a:bodyPr>
              <a:lstStyle/>
              <a:p>
                <a:pPr algn="l">
                  <a:lnSpc>
                    <a:spcPct val="95000"/>
                  </a:lnSpc>
                </a:pPr>
                <a:r>
                  <a:rPr lang="de-DE" sz="1400" b="1" dirty="0">
                    <a:solidFill>
                      <a:schemeClr val="bg1"/>
                    </a:solidFill>
                  </a:rPr>
                  <a:t>JTAG</a:t>
                </a:r>
                <a:endParaRPr lang="en-US" b="1" dirty="0" err="1">
                  <a:solidFill>
                    <a:schemeClr val="bg1"/>
                  </a:solidFill>
                </a:endParaRPr>
              </a:p>
            </p:txBody>
          </p:sp>
          <p:sp>
            <p:nvSpPr>
              <p:cNvPr id="19" name="Rechteck 18"/>
              <p:cNvSpPr/>
              <p:nvPr/>
            </p:nvSpPr>
            <p:spPr>
              <a:xfrm>
                <a:off x="10793741" y="1464055"/>
                <a:ext cx="374981" cy="696020"/>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0" name="Textfeld 19"/>
              <p:cNvSpPr txBox="1"/>
              <p:nvPr/>
            </p:nvSpPr>
            <p:spPr>
              <a:xfrm>
                <a:off x="9997672" y="1674601"/>
                <a:ext cx="854874" cy="395677"/>
              </a:xfrm>
              <a:prstGeom prst="rect">
                <a:avLst/>
              </a:prstGeom>
              <a:noFill/>
            </p:spPr>
            <p:txBody>
              <a:bodyPr wrap="square" rtlCol="0">
                <a:spAutoFit/>
              </a:bodyPr>
              <a:lstStyle/>
              <a:p>
                <a:pPr algn="ctr">
                  <a:lnSpc>
                    <a:spcPct val="95000"/>
                  </a:lnSpc>
                </a:pPr>
                <a:r>
                  <a:rPr lang="de-DE" sz="1400" b="1" dirty="0">
                    <a:solidFill>
                      <a:schemeClr val="bg1"/>
                    </a:solidFill>
                  </a:rPr>
                  <a:t>DAC</a:t>
                </a:r>
                <a:endParaRPr lang="en-US" sz="1600" b="1" dirty="0" err="1">
                  <a:solidFill>
                    <a:schemeClr val="bg1"/>
                  </a:solidFill>
                </a:endParaRPr>
              </a:p>
            </p:txBody>
          </p:sp>
          <p:sp>
            <p:nvSpPr>
              <p:cNvPr id="21" name="Textfeld 20"/>
              <p:cNvSpPr txBox="1"/>
              <p:nvPr/>
            </p:nvSpPr>
            <p:spPr>
              <a:xfrm>
                <a:off x="9518018" y="2154256"/>
                <a:ext cx="2204148" cy="395677"/>
              </a:xfrm>
              <a:prstGeom prst="rect">
                <a:avLst/>
              </a:prstGeom>
              <a:noFill/>
            </p:spPr>
            <p:txBody>
              <a:bodyPr wrap="square" rtlCol="0">
                <a:spAutoFit/>
              </a:bodyPr>
              <a:lstStyle/>
              <a:p>
                <a:pPr algn="l">
                  <a:lnSpc>
                    <a:spcPct val="95000"/>
                  </a:lnSpc>
                </a:pPr>
                <a:r>
                  <a:rPr lang="en-US" sz="1400" b="1" dirty="0">
                    <a:solidFill>
                      <a:schemeClr val="bg1"/>
                    </a:solidFill>
                  </a:rPr>
                  <a:t>Voltage Outputs</a:t>
                </a:r>
                <a:endParaRPr lang="en-US" sz="1600" b="1" dirty="0">
                  <a:solidFill>
                    <a:schemeClr val="bg1"/>
                  </a:solidFill>
                </a:endParaRPr>
              </a:p>
            </p:txBody>
          </p:sp>
        </p:grpSp>
        <p:cxnSp>
          <p:nvCxnSpPr>
            <p:cNvPr id="24" name="Gerade Verbindung mit Pfeil 23"/>
            <p:cNvCxnSpPr/>
            <p:nvPr/>
          </p:nvCxnSpPr>
          <p:spPr>
            <a:xfrm>
              <a:off x="9268306" y="2780928"/>
              <a:ext cx="2471921" cy="0"/>
            </a:xfrm>
            <a:prstGeom prst="straightConnector1">
              <a:avLst/>
            </a:prstGeom>
            <a:ln w="12700">
              <a:solidFill>
                <a:srgbClr val="023D6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flipV="1">
              <a:off x="9192344" y="222755"/>
              <a:ext cx="7139" cy="2471920"/>
            </a:xfrm>
            <a:prstGeom prst="straightConnector1">
              <a:avLst/>
            </a:prstGeom>
            <a:ln w="12700">
              <a:solidFill>
                <a:srgbClr val="023D6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9268307" y="2771956"/>
              <a:ext cx="2453859" cy="395677"/>
            </a:xfrm>
            <a:prstGeom prst="rect">
              <a:avLst/>
            </a:prstGeom>
            <a:noFill/>
          </p:spPr>
          <p:txBody>
            <a:bodyPr wrap="square" rtlCol="0">
              <a:spAutoFit/>
            </a:bodyPr>
            <a:lstStyle/>
            <a:p>
              <a:pPr algn="ctr">
                <a:lnSpc>
                  <a:spcPct val="95000"/>
                </a:lnSpc>
              </a:pPr>
              <a:r>
                <a:rPr lang="de-DE" sz="1400" dirty="0">
                  <a:solidFill>
                    <a:srgbClr val="002060"/>
                  </a:solidFill>
                </a:rPr>
                <a:t>1.25 mm</a:t>
              </a:r>
              <a:endParaRPr lang="en-US" sz="1400" dirty="0" err="1">
                <a:solidFill>
                  <a:srgbClr val="002060"/>
                </a:solidFill>
              </a:endParaRPr>
            </a:p>
          </p:txBody>
        </p:sp>
        <p:sp>
          <p:nvSpPr>
            <p:cNvPr id="32" name="Textfeld 31"/>
            <p:cNvSpPr txBox="1"/>
            <p:nvPr/>
          </p:nvSpPr>
          <p:spPr>
            <a:xfrm rot="16200000">
              <a:off x="7745497" y="1267316"/>
              <a:ext cx="2459042" cy="395677"/>
            </a:xfrm>
            <a:prstGeom prst="rect">
              <a:avLst/>
            </a:prstGeom>
            <a:noFill/>
          </p:spPr>
          <p:txBody>
            <a:bodyPr wrap="square" rtlCol="0">
              <a:spAutoFit/>
            </a:bodyPr>
            <a:lstStyle/>
            <a:p>
              <a:pPr algn="ctr">
                <a:lnSpc>
                  <a:spcPct val="95000"/>
                </a:lnSpc>
              </a:pPr>
              <a:r>
                <a:rPr lang="de-DE" sz="1400" dirty="0">
                  <a:solidFill>
                    <a:srgbClr val="002060"/>
                  </a:solidFill>
                </a:rPr>
                <a:t>1.25 mm</a:t>
              </a:r>
              <a:endParaRPr lang="en-US" sz="1400" dirty="0" err="1">
                <a:solidFill>
                  <a:srgbClr val="002060"/>
                </a:solidFill>
              </a:endParaRPr>
            </a:p>
          </p:txBody>
        </p:sp>
      </p:grpSp>
      <p:pic>
        <p:nvPicPr>
          <p:cNvPr id="34" name="Grafik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61" y="1699943"/>
            <a:ext cx="7985860" cy="2267985"/>
          </a:xfrm>
          <a:prstGeom prst="rect">
            <a:avLst/>
          </a:prstGeom>
        </p:spPr>
      </p:pic>
      <p:sp>
        <p:nvSpPr>
          <p:cNvPr id="38" name="Rechteck 37"/>
          <p:cNvSpPr/>
          <p:nvPr/>
        </p:nvSpPr>
        <p:spPr>
          <a:xfrm>
            <a:off x="371475" y="4437215"/>
            <a:ext cx="5437188" cy="1446550"/>
          </a:xfrm>
          <a:prstGeom prst="rect">
            <a:avLst/>
          </a:prstGeom>
        </p:spPr>
        <p:txBody>
          <a:bodyPr wrap="square" lIns="0">
            <a:spAutoFit/>
          </a:bodyPr>
          <a:lstStyle/>
          <a:p>
            <a:pPr marL="230400" indent="-230400">
              <a:buFont typeface="Arial" panose="020B0604020202020204" pitchFamily="34" charset="0"/>
              <a:buChar char="•"/>
            </a:pPr>
            <a:r>
              <a:rPr lang="en-US" kern="0" dirty="0"/>
              <a:t>No output buffer needed due to low</a:t>
            </a:r>
            <a:r>
              <a:rPr lang="de-DE" kern="0" dirty="0"/>
              <a:t> </a:t>
            </a:r>
            <a:r>
              <a:rPr lang="en-US" kern="0" dirty="0"/>
              <a:t>leakage</a:t>
            </a:r>
          </a:p>
          <a:p>
            <a:pPr marL="504000" lvl="1" indent="-230400">
              <a:buFont typeface="Arial" panose="020B0604020202020204" pitchFamily="34" charset="0"/>
              <a:buChar char="•"/>
            </a:pPr>
            <a:r>
              <a:rPr lang="en-US" kern="0" dirty="0"/>
              <a:t>Reduce power and noise</a:t>
            </a:r>
          </a:p>
          <a:p>
            <a:pPr marL="285750" indent="-285750">
              <a:buFont typeface="Arial" panose="020B0604020202020204" pitchFamily="34" charset="0"/>
              <a:buChar char="•"/>
            </a:pPr>
            <a:endParaRPr lang="de-DE" sz="1600" kern="0" dirty="0"/>
          </a:p>
          <a:p>
            <a:pPr marL="230400" indent="-230400">
              <a:buFont typeface="Arial" panose="020B0604020202020204" pitchFamily="34" charset="0"/>
              <a:buChar char="•"/>
            </a:pPr>
            <a:r>
              <a:rPr lang="en-US" dirty="0"/>
              <a:t>Defined control of the DAC refresh </a:t>
            </a:r>
          </a:p>
          <a:p>
            <a:pPr marL="504000" lvl="1" indent="-230400">
              <a:buFont typeface="Arial" panose="020B0604020202020204" pitchFamily="34" charset="0"/>
              <a:buChar char="•"/>
            </a:pPr>
            <a:r>
              <a:rPr lang="en-US" dirty="0"/>
              <a:t>Internal or external trigger signal  </a:t>
            </a:r>
          </a:p>
        </p:txBody>
      </p:sp>
      <p:sp>
        <p:nvSpPr>
          <p:cNvPr id="3" name="Rechteck 2"/>
          <p:cNvSpPr/>
          <p:nvPr/>
        </p:nvSpPr>
        <p:spPr>
          <a:xfrm>
            <a:off x="371476" y="1484887"/>
            <a:ext cx="8303640" cy="2592288"/>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5" name="Rechteck 24"/>
          <p:cNvSpPr/>
          <p:nvPr/>
        </p:nvSpPr>
        <p:spPr>
          <a:xfrm flipH="1">
            <a:off x="8838146" y="1484887"/>
            <a:ext cx="2982380" cy="2592288"/>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7" name="Rechteck 26"/>
          <p:cNvSpPr/>
          <p:nvPr/>
        </p:nvSpPr>
        <p:spPr>
          <a:xfrm flipH="1" flipV="1">
            <a:off x="8838146" y="4248800"/>
            <a:ext cx="2988222" cy="1525642"/>
          </a:xfrm>
          <a:prstGeom prst="rect">
            <a:avLst/>
          </a:prstGeom>
          <a:noFill/>
          <a:ln>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9" name="Textplatzhalter 8">
            <a:extLst>
              <a:ext uri="{FF2B5EF4-FFF2-40B4-BE49-F238E27FC236}">
                <a16:creationId xmlns:a16="http://schemas.microsoft.com/office/drawing/2014/main" id="{279EADD6-60A9-9971-04F0-0C963B7739C8}"/>
              </a:ext>
            </a:extLst>
          </p:cNvPr>
          <p:cNvSpPr>
            <a:spLocks noGrp="1"/>
          </p:cNvSpPr>
          <p:nvPr>
            <p:ph type="body" sz="quarter" idx="15"/>
          </p:nvPr>
        </p:nvSpPr>
        <p:spPr/>
        <p:txBody>
          <a:bodyPr/>
          <a:lstStyle/>
          <a:p>
            <a:r>
              <a:rPr lang="de-DE" dirty="0"/>
              <a:t>CMOS Bias DAC</a:t>
            </a:r>
            <a:endParaRPr lang="en-US" dirty="0"/>
          </a:p>
        </p:txBody>
      </p:sp>
      <p:sp>
        <p:nvSpPr>
          <p:cNvPr id="5" name="Datumsplatzhalter 4">
            <a:extLst>
              <a:ext uri="{FF2B5EF4-FFF2-40B4-BE49-F238E27FC236}">
                <a16:creationId xmlns:a16="http://schemas.microsoft.com/office/drawing/2014/main" id="{43A0B55A-6ABA-0B3D-67B8-164DB137C3C7}"/>
              </a:ext>
            </a:extLst>
          </p:cNvPr>
          <p:cNvSpPr>
            <a:spLocks noGrp="1"/>
          </p:cNvSpPr>
          <p:nvPr>
            <p:ph type="dt" sz="half" idx="2"/>
          </p:nvPr>
        </p:nvSpPr>
        <p:spPr/>
        <p:txBody>
          <a:bodyPr/>
          <a:lstStyle/>
          <a:p>
            <a:fld id="{367AB386-1A08-4449-A515-2CAC3DB01CA8}" type="datetime1">
              <a:rPr lang="de-DE" smtClean="0"/>
              <a:t>21.05.2026</a:t>
            </a:fld>
            <a:endParaRPr lang="de-DE" dirty="0"/>
          </a:p>
        </p:txBody>
      </p:sp>
    </p:spTree>
    <p:extLst>
      <p:ext uri="{BB962C8B-B14F-4D97-AF65-F5344CB8AC3E}">
        <p14:creationId xmlns:p14="http://schemas.microsoft.com/office/powerpoint/2010/main" val="315913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4"/>
          </p:nvPr>
        </p:nvSpPr>
        <p:spPr/>
        <p:txBody>
          <a:bodyPr/>
          <a:lstStyle/>
          <a:p>
            <a:fld id="{A52F4D17-1AD6-42D9-B93A-EB002C62F438}" type="slidenum">
              <a:rPr lang="de-DE" smtClean="0"/>
              <a:pPr/>
              <a:t>7</a:t>
            </a:fld>
            <a:endParaRPr lang="de-DE" dirty="0"/>
          </a:p>
        </p:txBody>
      </p:sp>
      <p:sp>
        <p:nvSpPr>
          <p:cNvPr id="15" name="Rechteck 14"/>
          <p:cNvSpPr/>
          <p:nvPr/>
        </p:nvSpPr>
        <p:spPr>
          <a:xfrm>
            <a:off x="381661" y="5250954"/>
            <a:ext cx="5446815" cy="518021"/>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algn="ctr">
              <a:lnSpc>
                <a:spcPct val="95000"/>
              </a:lnSpc>
            </a:pPr>
            <a:r>
              <a:rPr lang="en-US" b="1" dirty="0"/>
              <a:t>506 skipped input words </a:t>
            </a:r>
            <a:r>
              <a:rPr lang="en-US" b="1" dirty="0">
                <a:sym typeface="Wingdings" panose="05000000000000000000" pitchFamily="2" charset="2"/>
              </a:rPr>
              <a:t></a:t>
            </a:r>
            <a:r>
              <a:rPr lang="de-DE" b="1" dirty="0"/>
              <a:t> 11.81 Bit</a:t>
            </a:r>
          </a:p>
        </p:txBody>
      </p:sp>
      <p:sp>
        <p:nvSpPr>
          <p:cNvPr id="14" name="Rechteck 13"/>
          <p:cNvSpPr/>
          <p:nvPr/>
        </p:nvSpPr>
        <p:spPr>
          <a:xfrm>
            <a:off x="6672064" y="1628775"/>
            <a:ext cx="5112568" cy="4140199"/>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9" name="Rechteck 18"/>
          <p:cNvSpPr/>
          <p:nvPr/>
        </p:nvSpPr>
        <p:spPr>
          <a:xfrm>
            <a:off x="371475" y="1628775"/>
            <a:ext cx="5437188" cy="4140200"/>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4" name="Pfeil nach rechts 23"/>
          <p:cNvSpPr/>
          <p:nvPr/>
        </p:nvSpPr>
        <p:spPr>
          <a:xfrm>
            <a:off x="5807836" y="3356992"/>
            <a:ext cx="720080" cy="4320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89" y="1880827"/>
            <a:ext cx="4157430" cy="3118073"/>
          </a:xfrm>
          <a:prstGeom prst="rect">
            <a:avLst/>
          </a:prstGeom>
          <a:ln>
            <a:noFill/>
          </a:ln>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049" y="3820885"/>
            <a:ext cx="4445551" cy="1824429"/>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2104" y="1772816"/>
            <a:ext cx="4461485" cy="1840363"/>
          </a:xfrm>
          <a:prstGeom prst="rect">
            <a:avLst/>
          </a:prstGeom>
        </p:spPr>
      </p:pic>
      <p:sp>
        <p:nvSpPr>
          <p:cNvPr id="17" name="Pfeil nach rechts 16"/>
          <p:cNvSpPr/>
          <p:nvPr/>
        </p:nvSpPr>
        <p:spPr>
          <a:xfrm rot="5400000">
            <a:off x="9080160" y="3545343"/>
            <a:ext cx="296375" cy="4320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1" name="Titel 1">
            <a:extLst>
              <a:ext uri="{FF2B5EF4-FFF2-40B4-BE49-F238E27FC236}">
                <a16:creationId xmlns:a16="http://schemas.microsoft.com/office/drawing/2014/main" id="{927E0D4C-C2DE-AB45-9A10-F62FB85DBE74}"/>
              </a:ext>
            </a:extLst>
          </p:cNvPr>
          <p:cNvSpPr>
            <a:spLocks noGrp="1"/>
          </p:cNvSpPr>
          <p:nvPr>
            <p:ph type="title"/>
          </p:nvPr>
        </p:nvSpPr>
        <p:spPr>
          <a:xfrm>
            <a:off x="371474" y="324000"/>
            <a:ext cx="11437575" cy="1124780"/>
          </a:xfrm>
        </p:spPr>
        <p:txBody>
          <a:bodyPr/>
          <a:lstStyle/>
          <a:p>
            <a:r>
              <a:rPr lang="en-US" dirty="0"/>
              <a:t>DC Bias</a:t>
            </a:r>
          </a:p>
        </p:txBody>
      </p:sp>
      <p:sp>
        <p:nvSpPr>
          <p:cNvPr id="12" name="Textplatzhalter 4">
            <a:extLst>
              <a:ext uri="{FF2B5EF4-FFF2-40B4-BE49-F238E27FC236}">
                <a16:creationId xmlns:a16="http://schemas.microsoft.com/office/drawing/2014/main" id="{CA7F2F34-783B-212F-CF60-B6BDB222E897}"/>
              </a:ext>
            </a:extLst>
          </p:cNvPr>
          <p:cNvSpPr>
            <a:spLocks noGrp="1"/>
          </p:cNvSpPr>
          <p:nvPr>
            <p:ph type="body" sz="quarter" idx="15"/>
          </p:nvPr>
        </p:nvSpPr>
        <p:spPr>
          <a:xfrm>
            <a:off x="371475" y="908720"/>
            <a:ext cx="11436348" cy="509994"/>
          </a:xfrm>
        </p:spPr>
        <p:txBody>
          <a:bodyPr/>
          <a:lstStyle/>
          <a:p>
            <a:r>
              <a:rPr lang="en-US" dirty="0"/>
              <a:t>DAC Output</a:t>
            </a:r>
          </a:p>
        </p:txBody>
      </p:sp>
      <p:sp>
        <p:nvSpPr>
          <p:cNvPr id="2" name="Datumsplatzhalter 1">
            <a:extLst>
              <a:ext uri="{FF2B5EF4-FFF2-40B4-BE49-F238E27FC236}">
                <a16:creationId xmlns:a16="http://schemas.microsoft.com/office/drawing/2014/main" id="{4ACC1794-A71B-037D-606C-23670E06F4EE}"/>
              </a:ext>
            </a:extLst>
          </p:cNvPr>
          <p:cNvSpPr>
            <a:spLocks noGrp="1"/>
          </p:cNvSpPr>
          <p:nvPr>
            <p:ph type="dt" sz="half" idx="2"/>
          </p:nvPr>
        </p:nvSpPr>
        <p:spPr/>
        <p:txBody>
          <a:bodyPr/>
          <a:lstStyle/>
          <a:p>
            <a:fld id="{F701AE20-080E-4DC6-A0EF-3245288B789C}" type="datetime1">
              <a:rPr lang="de-DE" smtClean="0"/>
              <a:t>21.05.2026</a:t>
            </a:fld>
            <a:endParaRPr lang="de-DE" dirty="0"/>
          </a:p>
        </p:txBody>
      </p:sp>
    </p:spTree>
    <p:extLst>
      <p:ext uri="{BB962C8B-B14F-4D97-AF65-F5344CB8AC3E}">
        <p14:creationId xmlns:p14="http://schemas.microsoft.com/office/powerpoint/2010/main" val="3155513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Measurements</a:t>
            </a:r>
            <a:endParaRPr lang="en-US" dirty="0"/>
          </a:p>
        </p:txBody>
      </p:sp>
      <p:sp>
        <p:nvSpPr>
          <p:cNvPr id="4" name="Foliennummernplatzhalter 3"/>
          <p:cNvSpPr>
            <a:spLocks noGrp="1"/>
          </p:cNvSpPr>
          <p:nvPr>
            <p:ph type="sldNum" sz="quarter" idx="14"/>
          </p:nvPr>
        </p:nvSpPr>
        <p:spPr/>
        <p:txBody>
          <a:bodyPr/>
          <a:lstStyle/>
          <a:p>
            <a:fld id="{A52F4D17-1AD6-42D9-B93A-EB002C62F438}" type="slidenum">
              <a:rPr lang="de-DE" smtClean="0"/>
              <a:pPr/>
              <a:t>8</a:t>
            </a:fld>
            <a:endParaRPr lang="de-DE" dirty="0"/>
          </a:p>
        </p:txBody>
      </p:sp>
      <p:sp>
        <p:nvSpPr>
          <p:cNvPr id="5" name="Textplatzhalter 4"/>
          <p:cNvSpPr>
            <a:spLocks noGrp="1"/>
          </p:cNvSpPr>
          <p:nvPr>
            <p:ph type="body" sz="quarter" idx="15"/>
          </p:nvPr>
        </p:nvSpPr>
        <p:spPr/>
        <p:txBody>
          <a:bodyPr/>
          <a:lstStyle/>
          <a:p>
            <a:r>
              <a:rPr lang="en-US" dirty="0"/>
              <a:t>Defined hold trigger for qubit operation between refresh</a:t>
            </a:r>
          </a:p>
        </p:txBody>
      </p:sp>
      <p:pic>
        <p:nvPicPr>
          <p:cNvPr id="8" name="Grafik 7"/>
          <p:cNvPicPr>
            <a:picLocks noChangeAspect="1"/>
          </p:cNvPicPr>
          <p:nvPr/>
        </p:nvPicPr>
        <p:blipFill>
          <a:blip r:embed="rId2"/>
          <a:stretch>
            <a:fillRect/>
          </a:stretch>
        </p:blipFill>
        <p:spPr>
          <a:xfrm>
            <a:off x="3653576" y="2096029"/>
            <a:ext cx="2648905" cy="2016224"/>
          </a:xfrm>
          <a:prstGeom prst="rect">
            <a:avLst/>
          </a:prstGeom>
          <a:ln w="19050">
            <a:noFill/>
          </a:ln>
        </p:spPr>
      </p:pic>
      <p:sp>
        <p:nvSpPr>
          <p:cNvPr id="9" name="Textfeld 8"/>
          <p:cNvSpPr txBox="1"/>
          <p:nvPr/>
        </p:nvSpPr>
        <p:spPr>
          <a:xfrm>
            <a:off x="5958935" y="4417695"/>
            <a:ext cx="333746" cy="253916"/>
          </a:xfrm>
          <a:prstGeom prst="rect">
            <a:avLst/>
          </a:prstGeom>
          <a:noFill/>
        </p:spPr>
        <p:txBody>
          <a:bodyPr wrap="none" rtlCol="0">
            <a:spAutoFit/>
          </a:bodyPr>
          <a:lstStyle/>
          <a:p>
            <a:r>
              <a:rPr lang="de-DE" sz="1050" dirty="0"/>
              <a:t>[5]</a:t>
            </a:r>
            <a:endParaRPr lang="en-US" sz="1050" dirty="0"/>
          </a:p>
        </p:txBody>
      </p:sp>
      <p:sp>
        <p:nvSpPr>
          <p:cNvPr id="12" name="Textfeld 11"/>
          <p:cNvSpPr txBox="1"/>
          <p:nvPr/>
        </p:nvSpPr>
        <p:spPr>
          <a:xfrm>
            <a:off x="371475" y="1718792"/>
            <a:ext cx="3130895" cy="3416320"/>
          </a:xfrm>
          <a:prstGeom prst="rect">
            <a:avLst/>
          </a:prstGeom>
          <a:noFill/>
        </p:spPr>
        <p:txBody>
          <a:bodyPr wrap="square" lIns="0" rtlCol="0">
            <a:spAutoFit/>
          </a:bodyPr>
          <a:lstStyle/>
          <a:p>
            <a:pPr marL="230400" indent="-230400">
              <a:buFont typeface="Arial" panose="020B0604020202020204" pitchFamily="34" charset="0"/>
              <a:buChar char="•"/>
            </a:pPr>
            <a:r>
              <a:rPr lang="en-US" dirty="0"/>
              <a:t>Defined hold trigger for qubit operation between refresh</a:t>
            </a:r>
          </a:p>
          <a:p>
            <a:pPr marL="230400" indent="-230400">
              <a:buFont typeface="Arial" panose="020B0604020202020204" pitchFamily="34" charset="0"/>
              <a:buChar char="•"/>
            </a:pPr>
            <a:endParaRPr lang="en-US" dirty="0"/>
          </a:p>
          <a:p>
            <a:pPr marL="230400" indent="-230400">
              <a:buFont typeface="Arial" panose="020B0604020202020204" pitchFamily="34" charset="0"/>
              <a:buChar char="•"/>
            </a:pPr>
            <a:r>
              <a:rPr lang="en-US" dirty="0"/>
              <a:t>Periodical refresh due to </a:t>
            </a:r>
            <a:br>
              <a:rPr lang="en-US" dirty="0"/>
            </a:br>
            <a:r>
              <a:rPr lang="en-US" dirty="0"/>
              <a:t>leakage in S&amp;H channels</a:t>
            </a:r>
            <a:br>
              <a:rPr lang="en-US" dirty="0"/>
            </a:br>
            <a:endParaRPr lang="en-US" dirty="0"/>
          </a:p>
          <a:p>
            <a:pPr marL="230400" indent="-230400" algn="l">
              <a:buFont typeface="Arial" panose="020B0604020202020204" pitchFamily="34" charset="0"/>
              <a:buChar char="•"/>
            </a:pPr>
            <a:r>
              <a:rPr lang="en-US" dirty="0"/>
              <a:t>Refresh increases noise at qubit gates </a:t>
            </a:r>
            <a:br>
              <a:rPr lang="en-US" dirty="0"/>
            </a:br>
            <a:endParaRPr lang="en-US" dirty="0"/>
          </a:p>
          <a:p>
            <a:pPr marL="230400" indent="-230400" algn="l">
              <a:buFont typeface="Arial" panose="020B0604020202020204" pitchFamily="34" charset="0"/>
              <a:buChar char="•"/>
            </a:pPr>
            <a:r>
              <a:rPr lang="de-DE" dirty="0"/>
              <a:t>Low </a:t>
            </a:r>
            <a:r>
              <a:rPr lang="en-US" dirty="0"/>
              <a:t>temperature makes long </a:t>
            </a:r>
            <a:r>
              <a:rPr lang="de-DE" dirty="0"/>
              <a:t>hold time </a:t>
            </a:r>
            <a:r>
              <a:rPr lang="en-US" dirty="0"/>
              <a:t>possible</a:t>
            </a:r>
          </a:p>
        </p:txBody>
      </p:sp>
      <p:sp>
        <p:nvSpPr>
          <p:cNvPr id="13" name="Rechteck 12"/>
          <p:cNvSpPr/>
          <p:nvPr/>
        </p:nvSpPr>
        <p:spPr>
          <a:xfrm>
            <a:off x="6695141" y="1628775"/>
            <a:ext cx="5112568" cy="4140200"/>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mc:AlternateContent xmlns:mc="http://schemas.openxmlformats.org/markup-compatibility/2006" xmlns:a14="http://schemas.microsoft.com/office/drawing/2010/main">
        <mc:Choice Requires="a14">
          <p:sp>
            <p:nvSpPr>
              <p:cNvPr id="14" name="Rechteck 13"/>
              <p:cNvSpPr/>
              <p:nvPr/>
            </p:nvSpPr>
            <p:spPr>
              <a:xfrm>
                <a:off x="6693800" y="5308618"/>
                <a:ext cx="5113909" cy="468000"/>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algn="ctr">
                  <a:lnSpc>
                    <a:spcPct val="95000"/>
                  </a:lnSpc>
                </a:pPr>
                <a:r>
                  <a:rPr lang="de-DE" b="1" dirty="0" err="1"/>
                  <a:t>Voltage</a:t>
                </a:r>
                <a:r>
                  <a:rPr lang="de-DE" b="1" dirty="0"/>
                  <a:t> </a:t>
                </a:r>
                <a:r>
                  <a:rPr lang="en-US" b="1" dirty="0"/>
                  <a:t>drift</a:t>
                </a:r>
                <a:r>
                  <a:rPr lang="de-DE" b="1" dirty="0"/>
                  <a:t>: 746  </a:t>
                </a:r>
                <a14:m>
                  <m:oMath xmlns:m="http://schemas.openxmlformats.org/officeDocument/2006/math">
                    <m:f>
                      <m:fPr>
                        <m:type m:val="skw"/>
                        <m:ctrlPr>
                          <a:rPr lang="de-DE" b="1" i="1" smtClean="0">
                            <a:latin typeface="Cambria Math" panose="02040503050406030204" pitchFamily="18" charset="0"/>
                          </a:rPr>
                        </m:ctrlPr>
                      </m:fPr>
                      <m:num>
                        <m:r>
                          <a:rPr lang="de-DE" b="1" i="1" smtClean="0">
                            <a:latin typeface="Cambria Math" panose="02040503050406030204" pitchFamily="18" charset="0"/>
                          </a:rPr>
                          <m:t>𝝁</m:t>
                        </m:r>
                        <m:r>
                          <a:rPr lang="de-DE" b="1" i="1" smtClean="0">
                            <a:latin typeface="Cambria Math" panose="02040503050406030204" pitchFamily="18" charset="0"/>
                          </a:rPr>
                          <m:t>𝑽</m:t>
                        </m:r>
                      </m:num>
                      <m:den>
                        <m:r>
                          <a:rPr lang="de-DE" b="1" i="1" smtClean="0">
                            <a:latin typeface="Cambria Math" panose="02040503050406030204" pitchFamily="18" charset="0"/>
                          </a:rPr>
                          <m:t>𝒔</m:t>
                        </m:r>
                      </m:den>
                    </m:f>
                  </m:oMath>
                </a14:m>
                <a:endParaRPr lang="en-US" sz="2400" b="1" dirty="0"/>
              </a:p>
            </p:txBody>
          </p:sp>
        </mc:Choice>
        <mc:Fallback xmlns="">
          <p:sp>
            <p:nvSpPr>
              <p:cNvPr id="14" name="Rechteck 13"/>
              <p:cNvSpPr>
                <a:spLocks noRot="1" noChangeAspect="1" noMove="1" noResize="1" noEditPoints="1" noAdjustHandles="1" noChangeArrowheads="1" noChangeShapeType="1" noTextEdit="1"/>
              </p:cNvSpPr>
              <p:nvPr/>
            </p:nvSpPr>
            <p:spPr>
              <a:xfrm>
                <a:off x="6693800" y="5308618"/>
                <a:ext cx="5113909" cy="468000"/>
              </a:xfrm>
              <a:prstGeom prst="rect">
                <a:avLst/>
              </a:prstGeom>
              <a:blipFill>
                <a:blip r:embed="rId3"/>
                <a:stretch>
                  <a:fillRect t="-84416" b="-125974"/>
                </a:stretch>
              </a:blipFill>
              <a:ln>
                <a:noFill/>
              </a:ln>
            </p:spPr>
            <p:txBody>
              <a:bodyPr/>
              <a:lstStyle/>
              <a:p>
                <a:r>
                  <a:rPr lang="en-US">
                    <a:noFill/>
                  </a:rPr>
                  <a:t> </a:t>
                </a:r>
              </a:p>
            </p:txBody>
          </p:sp>
        </mc:Fallback>
      </mc:AlternateContent>
      <p:sp>
        <p:nvSpPr>
          <p:cNvPr id="15" name="Rechteck 14"/>
          <p:cNvSpPr/>
          <p:nvPr/>
        </p:nvSpPr>
        <p:spPr>
          <a:xfrm>
            <a:off x="3503711" y="1628775"/>
            <a:ext cx="2879627" cy="3168377"/>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120" y="1822402"/>
            <a:ext cx="4392488" cy="3294366"/>
          </a:xfrm>
          <a:prstGeom prst="rect">
            <a:avLst/>
          </a:prstGeom>
        </p:spPr>
      </p:pic>
      <p:sp>
        <p:nvSpPr>
          <p:cNvPr id="3" name="Datumsplatzhalter 2">
            <a:extLst>
              <a:ext uri="{FF2B5EF4-FFF2-40B4-BE49-F238E27FC236}">
                <a16:creationId xmlns:a16="http://schemas.microsoft.com/office/drawing/2014/main" id="{59CFE099-DF0F-888D-1151-78A67F03EDED}"/>
              </a:ext>
            </a:extLst>
          </p:cNvPr>
          <p:cNvSpPr>
            <a:spLocks noGrp="1"/>
          </p:cNvSpPr>
          <p:nvPr>
            <p:ph type="dt" sz="half" idx="2"/>
          </p:nvPr>
        </p:nvSpPr>
        <p:spPr/>
        <p:txBody>
          <a:bodyPr/>
          <a:lstStyle/>
          <a:p>
            <a:fld id="{7CBC33C5-1FE4-4A34-B3B0-9AF4AFAB39A6}" type="datetime1">
              <a:rPr lang="de-DE" smtClean="0"/>
              <a:t>21.05.2026</a:t>
            </a:fld>
            <a:endParaRPr lang="de-DE" dirty="0"/>
          </a:p>
        </p:txBody>
      </p:sp>
    </p:spTree>
    <p:extLst>
      <p:ext uri="{BB962C8B-B14F-4D97-AF65-F5344CB8AC3E}">
        <p14:creationId xmlns:p14="http://schemas.microsoft.com/office/powerpoint/2010/main" val="2342479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DC Bias</a:t>
            </a:r>
          </a:p>
        </p:txBody>
      </p:sp>
      <p:sp>
        <p:nvSpPr>
          <p:cNvPr id="4" name="Foliennummernplatzhalter 3"/>
          <p:cNvSpPr>
            <a:spLocks noGrp="1"/>
          </p:cNvSpPr>
          <p:nvPr>
            <p:ph type="sldNum" sz="quarter" idx="14"/>
          </p:nvPr>
        </p:nvSpPr>
        <p:spPr/>
        <p:txBody>
          <a:bodyPr/>
          <a:lstStyle/>
          <a:p>
            <a:fld id="{A52F4D17-1AD6-42D9-B93A-EB002C62F438}" type="slidenum">
              <a:rPr lang="de-DE" smtClean="0"/>
              <a:pPr/>
              <a:t>9</a:t>
            </a:fld>
            <a:endParaRPr lang="de-DE" dirty="0"/>
          </a:p>
        </p:txBody>
      </p:sp>
      <p:sp>
        <p:nvSpPr>
          <p:cNvPr id="5" name="Textplatzhalter 4"/>
          <p:cNvSpPr>
            <a:spLocks noGrp="1"/>
          </p:cNvSpPr>
          <p:nvPr>
            <p:ph type="body" sz="quarter" idx="15"/>
          </p:nvPr>
        </p:nvSpPr>
        <p:spPr/>
        <p:txBody>
          <a:bodyPr/>
          <a:lstStyle/>
          <a:p>
            <a:r>
              <a:rPr lang="de-DE" dirty="0"/>
              <a:t>Power </a:t>
            </a:r>
            <a:r>
              <a:rPr lang="en-US" dirty="0"/>
              <a:t>Consumption And Noise</a:t>
            </a:r>
          </a:p>
        </p:txBody>
      </p:sp>
      <mc:AlternateContent xmlns:mc="http://schemas.openxmlformats.org/markup-compatibility/2006" xmlns:a14="http://schemas.microsoft.com/office/drawing/2010/main">
        <mc:Choice Requires="a14">
          <p:graphicFrame>
            <p:nvGraphicFramePr>
              <p:cNvPr id="9" name="Tabelle 15">
                <a:extLst>
                  <a:ext uri="{FF2B5EF4-FFF2-40B4-BE49-F238E27FC236}">
                    <a16:creationId xmlns:a16="http://schemas.microsoft.com/office/drawing/2014/main" id="{48311D12-F950-4D07-9A6C-A4F747D4EBF4}"/>
                  </a:ext>
                </a:extLst>
              </p:cNvPr>
              <p:cNvGraphicFramePr>
                <a:graphicFrameLocks noGrp="1"/>
              </p:cNvGraphicFramePr>
              <p:nvPr/>
            </p:nvGraphicFramePr>
            <p:xfrm>
              <a:off x="371475" y="1628777"/>
              <a:ext cx="6753767" cy="3096366"/>
            </p:xfrm>
            <a:graphic>
              <a:graphicData uri="http://schemas.openxmlformats.org/drawingml/2006/table">
                <a:tbl>
                  <a:tblPr firstRow="1" bandRow="1"/>
                  <a:tblGrid>
                    <a:gridCol w="3009352">
                      <a:extLst>
                        <a:ext uri="{9D8B030D-6E8A-4147-A177-3AD203B41FA5}">
                          <a16:colId xmlns:a16="http://schemas.microsoft.com/office/drawing/2014/main" val="1536746347"/>
                        </a:ext>
                      </a:extLst>
                    </a:gridCol>
                    <a:gridCol w="3744415">
                      <a:extLst>
                        <a:ext uri="{9D8B030D-6E8A-4147-A177-3AD203B41FA5}">
                          <a16:colId xmlns:a16="http://schemas.microsoft.com/office/drawing/2014/main" val="1824760963"/>
                        </a:ext>
                      </a:extLst>
                    </a:gridCol>
                  </a:tblGrid>
                  <a:tr h="6991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noProof="0" dirty="0">
                              <a:latin typeface="+mj-lt"/>
                            </a:rPr>
                            <a:t>Component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noProof="0" dirty="0">
                              <a:latin typeface="+mj-lt"/>
                            </a:rPr>
                            <a:t>Power</a:t>
                          </a:r>
                          <a:r>
                            <a:rPr lang="en-US" sz="1800" baseline="0" noProof="0" dirty="0">
                              <a:latin typeface="+mj-lt"/>
                            </a:rPr>
                            <a:t> Consumption </a:t>
                          </a:r>
                        </a:p>
                        <a:p>
                          <a:pPr algn="ctr"/>
                          <a:r>
                            <a:rPr lang="en-US" sz="1800" baseline="0" noProof="0" dirty="0">
                              <a:latin typeface="+mj-lt"/>
                            </a:rPr>
                            <a:t>@ 5 MHz Clock</a:t>
                          </a:r>
                          <a:endParaRPr lang="en-US" sz="18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582844478"/>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800" noProof="0" dirty="0">
                              <a:latin typeface="+mj-lt"/>
                            </a:rPr>
                            <a:t>Analog</a:t>
                          </a:r>
                          <a:r>
                            <a:rPr lang="en-US" sz="1800" baseline="0" noProof="0" dirty="0">
                              <a:latin typeface="+mj-lt"/>
                            </a:rPr>
                            <a:t> DAC   </a:t>
                          </a:r>
                          <a:endParaRPr lang="en-US" sz="1800" noProof="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800" dirty="0">
                              <a:latin typeface="+mj-lt"/>
                            </a:rPr>
                            <a:t>0.96</a:t>
                          </a:r>
                          <a:r>
                            <a:rPr lang="de-DE" sz="1800" baseline="0" dirty="0">
                              <a:latin typeface="+mj-lt"/>
                            </a:rPr>
                            <a:t> </a:t>
                          </a:r>
                          <a14:m>
                            <m:oMath xmlns:m="http://schemas.openxmlformats.org/officeDocument/2006/math">
                              <m:r>
                                <m:rPr>
                                  <m:sty m:val="p"/>
                                </m:rPr>
                                <a:rPr lang="de-DE" sz="1800" b="0" i="0" baseline="0" smtClean="0">
                                  <a:latin typeface="Cambria Math" panose="02040503050406030204" pitchFamily="18" charset="0"/>
                                </a:rPr>
                                <m:t>μW</m:t>
                              </m:r>
                            </m:oMath>
                          </a14:m>
                          <a:endParaRPr lang="en-GB" sz="2000" i="0" dirty="0">
                            <a:latin typeface="+mn-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858171025"/>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noProof="0" dirty="0">
                              <a:latin typeface="+mj-lt"/>
                            </a:rPr>
                            <a:t>Analog DAC </a:t>
                          </a:r>
                          <a:r>
                            <a:rPr lang="en-US" sz="1800" noProof="0" dirty="0">
                              <a:latin typeface="+mj-lt"/>
                            </a:rPr>
                            <a:t>reference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800" dirty="0">
                              <a:latin typeface="+mj-lt"/>
                            </a:rPr>
                            <a:t>0.86 </a:t>
                          </a:r>
                          <a14:m>
                            <m:oMath xmlns:m="http://schemas.openxmlformats.org/officeDocument/2006/math">
                              <m:r>
                                <m:rPr>
                                  <m:sty m:val="p"/>
                                </m:rPr>
                                <a:rPr lang="de-DE" sz="1800" b="0" i="0" baseline="0" smtClean="0">
                                  <a:latin typeface="Cambria Math" panose="02040503050406030204" pitchFamily="18" charset="0"/>
                                </a:rPr>
                                <m:t>μW</m:t>
                              </m:r>
                            </m:oMath>
                          </a14:m>
                          <a:endParaRPr lang="en-GB" sz="1800" i="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875698268"/>
                      </a:ext>
                    </a:extLst>
                  </a:tr>
                  <a:tr h="399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noProof="0" dirty="0">
                              <a:latin typeface="+mj-lt"/>
                            </a:rPr>
                            <a:t>Analog</a:t>
                          </a:r>
                          <a:r>
                            <a:rPr lang="de-DE" sz="1800" baseline="0" noProof="0" dirty="0">
                              <a:latin typeface="+mj-lt"/>
                            </a:rPr>
                            <a:t> DAC total</a:t>
                          </a:r>
                          <a:endParaRPr lang="en-US" sz="1800" noProof="0" dirty="0">
                            <a:latin typeface="+mj-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mj-lt"/>
                            </a:rPr>
                            <a:t>1.8 </a:t>
                          </a:r>
                          <a14:m>
                            <m:oMath xmlns:m="http://schemas.openxmlformats.org/officeDocument/2006/math">
                              <m:r>
                                <m:rPr>
                                  <m:sty m:val="p"/>
                                </m:rPr>
                                <a:rPr lang="de-DE" sz="1800" b="0" i="0" baseline="0" smtClean="0">
                                  <a:latin typeface="Cambria Math" panose="02040503050406030204" pitchFamily="18" charset="0"/>
                                </a:rPr>
                                <m:t>μW</m:t>
                              </m:r>
                            </m:oMath>
                          </a14:m>
                          <a:r>
                            <a:rPr lang="en-GB" sz="1800" kern="1200" dirty="0">
                              <a:solidFill>
                                <a:schemeClr val="tx1"/>
                              </a:solidFill>
                              <a:latin typeface="+mn-lt"/>
                              <a:ea typeface="+mn-ea"/>
                              <a:cs typeface="+mn-cs"/>
                            </a:rPr>
                            <a:t> (152 </a:t>
                          </a:r>
                          <a14:m>
                            <m:oMath xmlns:m="http://schemas.openxmlformats.org/officeDocument/2006/math">
                              <m:r>
                                <m:rPr>
                                  <m:sty m:val="p"/>
                                </m:rPr>
                                <a:rPr lang="de-DE" sz="1800" b="0" i="0" baseline="0" smtClean="0">
                                  <a:latin typeface="Cambria Math" panose="02040503050406030204" pitchFamily="18" charset="0"/>
                                </a:rPr>
                                <m:t>nW</m:t>
                              </m:r>
                            </m:oMath>
                          </a14:m>
                          <a:r>
                            <a:rPr lang="en-GB" sz="1800" i="0" kern="1200" dirty="0">
                              <a:solidFill>
                                <a:schemeClr val="tx1"/>
                              </a:solidFill>
                              <a:latin typeface="+mn-lt"/>
                              <a:ea typeface="+mn-ea"/>
                              <a:cs typeface="+mn-cs"/>
                            </a:rPr>
                            <a:t> </a:t>
                          </a:r>
                          <a:r>
                            <a:rPr lang="en-GB" sz="1800" kern="1200" dirty="0">
                              <a:solidFill>
                                <a:schemeClr val="tx1"/>
                              </a:solidFill>
                              <a:latin typeface="+mn-lt"/>
                              <a:ea typeface="+mn-ea"/>
                              <a:cs typeface="+mn-cs"/>
                            </a:rPr>
                            <a:t>per channel)</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413856673"/>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mj-lt"/>
                            </a:rPr>
                            <a:t>Digital IO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800" dirty="0">
                              <a:latin typeface="+mj-lt"/>
                            </a:rPr>
                            <a:t>24.9 </a:t>
                          </a:r>
                          <a14:m>
                            <m:oMath xmlns:m="http://schemas.openxmlformats.org/officeDocument/2006/math">
                              <m:r>
                                <m:rPr>
                                  <m:sty m:val="p"/>
                                </m:rPr>
                                <a:rPr lang="de-DE" sz="1800" b="0" i="0" baseline="0" smtClean="0">
                                  <a:latin typeface="Cambria Math" panose="02040503050406030204" pitchFamily="18" charset="0"/>
                                </a:rPr>
                                <m:t>μW</m:t>
                              </m:r>
                            </m:oMath>
                          </a14:m>
                          <a:endParaRPr lang="en-GB" sz="1800" i="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2077234047"/>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baseline="0" noProof="0" dirty="0">
                              <a:solidFill>
                                <a:schemeClr val="dk1"/>
                              </a:solidFill>
                              <a:latin typeface="Arial"/>
                              <a:ea typeface="+mn-ea"/>
                              <a:cs typeface="+mn-cs"/>
                            </a:rPr>
                            <a:t>Digital Core</a:t>
                          </a:r>
                          <a:endParaRPr lang="en-US" sz="1800" kern="1200" noProof="0" dirty="0">
                            <a:solidFill>
                              <a:schemeClr val="dk1"/>
                            </a:solidFill>
                            <a:latin typeface="Arial"/>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de-DE" sz="1800" dirty="0">
                              <a:latin typeface="+mj-lt"/>
                            </a:rPr>
                            <a:t>26.4</a:t>
                          </a:r>
                          <a14:m>
                            <m:oMath xmlns:m="http://schemas.openxmlformats.org/officeDocument/2006/math">
                              <m:r>
                                <a:rPr lang="de-DE" sz="1800" b="0" i="0" baseline="0" smtClean="0">
                                  <a:latin typeface="Cambria Math" panose="02040503050406030204" pitchFamily="18" charset="0"/>
                                </a:rPr>
                                <m:t> </m:t>
                              </m:r>
                              <m:r>
                                <m:rPr>
                                  <m:sty m:val="p"/>
                                </m:rPr>
                                <a:rPr lang="de-DE" sz="1800" b="0" i="0" baseline="0" smtClean="0">
                                  <a:latin typeface="Cambria Math" panose="02040503050406030204" pitchFamily="18" charset="0"/>
                                </a:rPr>
                                <m:t>μW</m:t>
                              </m:r>
                            </m:oMath>
                          </a14:m>
                          <a:endParaRPr lang="en-GB" sz="1800" i="0" dirty="0">
                            <a:latin typeface="+mn-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910292618"/>
                      </a:ext>
                    </a:extLst>
                  </a:tr>
                  <a:tr h="399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noProof="0" dirty="0">
                              <a:solidFill>
                                <a:schemeClr val="tx1"/>
                              </a:solidFill>
                              <a:latin typeface="+mn-lt"/>
                              <a:ea typeface="+mn-ea"/>
                              <a:cs typeface="+mn-cs"/>
                            </a:rPr>
                            <a:t>Total</a:t>
                          </a:r>
                          <a:endParaRPr lang="en-US" sz="1800" kern="1200" noProof="0" dirty="0">
                            <a:solidFill>
                              <a:schemeClr val="tx1"/>
                            </a:solidFill>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7B9E2">
                            <a:alpha val="20000"/>
                          </a:srgbClr>
                        </a:solidFill>
                      </a:tcPr>
                    </a:tc>
                    <a:tc>
                      <a:txBody>
                        <a:bodyPr/>
                        <a:lstStyle/>
                        <a:p>
                          <a:pPr algn="ctr"/>
                          <a:r>
                            <a:rPr lang="en-GB" sz="1800" dirty="0">
                              <a:latin typeface="+mj-lt"/>
                            </a:rPr>
                            <a:t>53.1 </a:t>
                          </a:r>
                          <a14:m>
                            <m:oMath xmlns:m="http://schemas.openxmlformats.org/officeDocument/2006/math">
                              <m:r>
                                <m:rPr>
                                  <m:sty m:val="p"/>
                                </m:rPr>
                                <a:rPr lang="de-DE" sz="1800" b="0" i="0" baseline="0" smtClean="0">
                                  <a:latin typeface="Cambria Math" panose="02040503050406030204" pitchFamily="18" charset="0"/>
                                </a:rPr>
                                <m:t>μW</m:t>
                              </m:r>
                            </m:oMath>
                          </a14:m>
                          <a:endParaRPr lang="en-GB" sz="1800" i="0" dirty="0">
                            <a:latin typeface="+mn-lt"/>
                          </a:endParaRPr>
                        </a:p>
                      </a:txBody>
                      <a:tcPr>
                        <a:lnL w="12700" cap="flat" cmpd="sng" algn="ctr">
                          <a:no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extLst>
                      <a:ext uri="{0D108BD9-81ED-4DB2-BD59-A6C34878D82A}">
                        <a16:rowId xmlns:a16="http://schemas.microsoft.com/office/drawing/2014/main" val="538529726"/>
                      </a:ext>
                    </a:extLst>
                  </a:tr>
                </a:tbl>
              </a:graphicData>
            </a:graphic>
          </p:graphicFrame>
        </mc:Choice>
        <mc:Fallback xmlns="">
          <p:graphicFrame>
            <p:nvGraphicFramePr>
              <p:cNvPr id="9" name="Tabelle 15">
                <a:extLst>
                  <a:ext uri="{FF2B5EF4-FFF2-40B4-BE49-F238E27FC236}">
                    <a16:creationId xmlns:a16="http://schemas.microsoft.com/office/drawing/2014/main" id="{48311D12-F950-4D07-9A6C-A4F747D4EBF4}"/>
                  </a:ext>
                </a:extLst>
              </p:cNvPr>
              <p:cNvGraphicFramePr>
                <a:graphicFrameLocks noGrp="1"/>
              </p:cNvGraphicFramePr>
              <p:nvPr>
                <p:extLst>
                  <p:ext uri="{D42A27DB-BD31-4B8C-83A1-F6EECF244321}">
                    <p14:modId xmlns:p14="http://schemas.microsoft.com/office/powerpoint/2010/main" val="1846939965"/>
                  </p:ext>
                </p:extLst>
              </p:nvPr>
            </p:nvGraphicFramePr>
            <p:xfrm>
              <a:off x="371475" y="1628777"/>
              <a:ext cx="6753767" cy="3096366"/>
            </p:xfrm>
            <a:graphic>
              <a:graphicData uri="http://schemas.openxmlformats.org/drawingml/2006/table">
                <a:tbl>
                  <a:tblPr firstRow="1" bandRow="1"/>
                  <a:tblGrid>
                    <a:gridCol w="3009352">
                      <a:extLst>
                        <a:ext uri="{9D8B030D-6E8A-4147-A177-3AD203B41FA5}">
                          <a16:colId xmlns:a16="http://schemas.microsoft.com/office/drawing/2014/main" val="1536746347"/>
                        </a:ext>
                      </a:extLst>
                    </a:gridCol>
                    <a:gridCol w="3744415">
                      <a:extLst>
                        <a:ext uri="{9D8B030D-6E8A-4147-A177-3AD203B41FA5}">
                          <a16:colId xmlns:a16="http://schemas.microsoft.com/office/drawing/2014/main" val="1824760963"/>
                        </a:ext>
                      </a:extLst>
                    </a:gridCol>
                  </a:tblGrid>
                  <a:tr h="6991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noProof="0" dirty="0" smtClean="0">
                              <a:latin typeface="+mj-lt"/>
                            </a:rPr>
                            <a:t>Component</a:t>
                          </a:r>
                          <a:endParaRPr lang="en-US" sz="18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800" noProof="0" dirty="0" smtClean="0">
                              <a:latin typeface="+mj-lt"/>
                            </a:rPr>
                            <a:t>Power</a:t>
                          </a:r>
                          <a:r>
                            <a:rPr lang="en-US" sz="1800" baseline="0" noProof="0" dirty="0" smtClean="0">
                              <a:latin typeface="+mj-lt"/>
                            </a:rPr>
                            <a:t> Consumption </a:t>
                          </a:r>
                        </a:p>
                        <a:p>
                          <a:pPr algn="ctr"/>
                          <a:r>
                            <a:rPr lang="en-US" sz="1800" baseline="0" noProof="0" dirty="0" smtClean="0">
                              <a:latin typeface="+mj-lt"/>
                            </a:rPr>
                            <a:t>@ 5 MHz Clock</a:t>
                          </a:r>
                          <a:endParaRPr lang="en-US" sz="18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582844478"/>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800" noProof="0" dirty="0" smtClean="0">
                              <a:latin typeface="+mj-lt"/>
                            </a:rPr>
                            <a:t>Analog</a:t>
                          </a:r>
                          <a:r>
                            <a:rPr lang="en-US" sz="1800" baseline="0" noProof="0" dirty="0" smtClean="0">
                              <a:latin typeface="+mj-lt"/>
                            </a:rPr>
                            <a:t> DAC   </a:t>
                          </a:r>
                          <a:endParaRPr lang="en-US" sz="1800" noProof="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80488" t="-181818" r="-813" b="-512121"/>
                          </a:stretch>
                        </a:blipFill>
                      </a:tcPr>
                    </a:tc>
                    <a:extLst>
                      <a:ext uri="{0D108BD9-81ED-4DB2-BD59-A6C34878D82A}">
                        <a16:rowId xmlns:a16="http://schemas.microsoft.com/office/drawing/2014/main" val="2858171025"/>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noProof="0" dirty="0" smtClean="0">
                              <a:latin typeface="+mj-lt"/>
                            </a:rPr>
                            <a:t>Analog DAC </a:t>
                          </a:r>
                          <a:r>
                            <a:rPr lang="en-US" sz="1800" noProof="0" dirty="0" smtClean="0">
                              <a:latin typeface="+mj-lt"/>
                            </a:rPr>
                            <a:t>reference</a:t>
                          </a:r>
                          <a:endParaRPr lang="en-US" sz="18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alpha val="20000"/>
                          </a:schemeClr>
                        </a:solidFill>
                      </a:tcPr>
                    </a:tc>
                    <a:tc>
                      <a:txBody>
                        <a:body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80488" t="-286154" r="-813" b="-420000"/>
                          </a:stretch>
                        </a:blipFill>
                      </a:tcPr>
                    </a:tc>
                    <a:extLst>
                      <a:ext uri="{0D108BD9-81ED-4DB2-BD59-A6C34878D82A}">
                        <a16:rowId xmlns:a16="http://schemas.microsoft.com/office/drawing/2014/main" val="1875698268"/>
                      </a:ext>
                    </a:extLst>
                  </a:tr>
                  <a:tr h="399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noProof="0" dirty="0" smtClean="0">
                              <a:latin typeface="+mj-lt"/>
                            </a:rPr>
                            <a:t>Analog</a:t>
                          </a:r>
                          <a:r>
                            <a:rPr lang="de-DE" sz="1800" baseline="0" noProof="0" dirty="0" smtClean="0">
                              <a:latin typeface="+mj-lt"/>
                            </a:rPr>
                            <a:t> DAC total</a:t>
                          </a:r>
                          <a:endParaRPr lang="en-US" sz="1800" noProof="0" dirty="0">
                            <a:latin typeface="+mj-lt"/>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p>
                          <a:endParaRPr lang="en-US"/>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3"/>
                          <a:stretch>
                            <a:fillRect l="-80488" t="-380303" r="-813" b="-313636"/>
                          </a:stretch>
                        </a:blipFill>
                      </a:tcPr>
                    </a:tc>
                    <a:extLst>
                      <a:ext uri="{0D108BD9-81ED-4DB2-BD59-A6C34878D82A}">
                        <a16:rowId xmlns:a16="http://schemas.microsoft.com/office/drawing/2014/main" val="2413856673"/>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latin typeface="+mj-lt"/>
                            </a:rPr>
                            <a:t>Digital IO</a:t>
                          </a:r>
                          <a:endParaRPr lang="en-US" sz="1800" noProof="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7B9E2">
                            <a:alpha val="20000"/>
                          </a:srgbClr>
                        </a:solidFill>
                      </a:tcPr>
                    </a:tc>
                    <a:tc>
                      <a:txBody>
                        <a:body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80488" t="-480303" r="-813" b="-213636"/>
                          </a:stretch>
                        </a:blipFill>
                      </a:tcPr>
                    </a:tc>
                    <a:extLst>
                      <a:ext uri="{0D108BD9-81ED-4DB2-BD59-A6C34878D82A}">
                        <a16:rowId xmlns:a16="http://schemas.microsoft.com/office/drawing/2014/main" val="2077234047"/>
                      </a:ext>
                    </a:extLst>
                  </a:tr>
                  <a:tr h="3995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baseline="0" noProof="0" dirty="0" smtClean="0">
                              <a:solidFill>
                                <a:schemeClr val="dk1"/>
                              </a:solidFill>
                              <a:latin typeface="Arial"/>
                              <a:ea typeface="+mn-ea"/>
                              <a:cs typeface="+mn-cs"/>
                            </a:rPr>
                            <a:t>Digital Core</a:t>
                          </a:r>
                          <a:endParaRPr lang="en-US" sz="1800" kern="1200" noProof="0" dirty="0" smtClean="0">
                            <a:solidFill>
                              <a:schemeClr val="dk1"/>
                            </a:solidFill>
                            <a:latin typeface="Arial"/>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80488" t="-589231" r="-813" b="-116923"/>
                          </a:stretch>
                        </a:blipFill>
                      </a:tcPr>
                    </a:tc>
                    <a:extLst>
                      <a:ext uri="{0D108BD9-81ED-4DB2-BD59-A6C34878D82A}">
                        <a16:rowId xmlns:a16="http://schemas.microsoft.com/office/drawing/2014/main" val="3910292618"/>
                      </a:ext>
                    </a:extLst>
                  </a:tr>
                  <a:tr h="399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noProof="0" dirty="0" smtClean="0">
                              <a:solidFill>
                                <a:schemeClr val="tx1"/>
                              </a:solidFill>
                              <a:latin typeface="+mn-lt"/>
                              <a:ea typeface="+mn-ea"/>
                              <a:cs typeface="+mn-cs"/>
                            </a:rPr>
                            <a:t>Total</a:t>
                          </a:r>
                          <a:endParaRPr lang="en-US" sz="1800" kern="1200" noProof="0" dirty="0" smtClean="0">
                            <a:solidFill>
                              <a:schemeClr val="tx1"/>
                            </a:solidFill>
                            <a:latin typeface="+mn-lt"/>
                            <a:ea typeface="+mn-ea"/>
                            <a:cs typeface="+mn-cs"/>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97B9E2">
                            <a:alpha val="20000"/>
                          </a:srgbClr>
                        </a:solidFill>
                      </a:tcPr>
                    </a:tc>
                    <a:tc>
                      <a:txBody>
                        <a:bodyPr/>
                        <a:lstStyle/>
                        <a:p>
                          <a:endParaRPr lang="en-US"/>
                        </a:p>
                      </a:txBody>
                      <a:tcPr>
                        <a:lnL w="12700" cap="flat" cmpd="sng" algn="ctr">
                          <a:noFill/>
                          <a:prstDash val="solid"/>
                          <a:round/>
                          <a:headEnd type="none" w="med" len="med"/>
                          <a:tailEnd type="none" w="med" len="med"/>
                        </a:lnL>
                        <a:lnR w="12700" cmpd="sng">
                          <a:solidFill>
                            <a:sysClr val="window" lastClr="FFFFFF"/>
                          </a:solidFill>
                        </a:lnR>
                        <a:lnT w="12700" cap="flat" cmpd="sng" algn="ctr">
                          <a:solidFill>
                            <a:schemeClr val="tx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blipFill>
                          <a:blip r:embed="rId3"/>
                          <a:stretch>
                            <a:fillRect l="-80488" t="-678788" r="-813" b="-15152"/>
                          </a:stretch>
                        </a:blipFill>
                      </a:tcPr>
                    </a:tc>
                    <a:extLst>
                      <a:ext uri="{0D108BD9-81ED-4DB2-BD59-A6C34878D82A}">
                        <a16:rowId xmlns:a16="http://schemas.microsoft.com/office/drawing/2014/main" val="538529726"/>
                      </a:ext>
                    </a:extLst>
                  </a:tr>
                </a:tbl>
              </a:graphicData>
            </a:graphic>
          </p:graphicFrame>
        </mc:Fallback>
      </mc:AlternateContent>
      <mc:AlternateContent xmlns:mc="http://schemas.openxmlformats.org/markup-compatibility/2006" xmlns:a14="http://schemas.microsoft.com/office/drawing/2010/main">
        <mc:Choice Requires="a14">
          <p:sp>
            <p:nvSpPr>
              <p:cNvPr id="11" name="Rechteck 10"/>
              <p:cNvSpPr/>
              <p:nvPr/>
            </p:nvSpPr>
            <p:spPr>
              <a:xfrm>
                <a:off x="371474" y="5085184"/>
                <a:ext cx="11449050" cy="684024"/>
              </a:xfrm>
              <a:prstGeom prst="rect">
                <a:avLst/>
              </a:prstGeom>
              <a:solidFill>
                <a:srgbClr val="023D6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algn="ctr">
                  <a:lnSpc>
                    <a:spcPct val="95000"/>
                  </a:lnSpc>
                </a:pPr>
                <a:r>
                  <a:rPr lang="en-US" b="1" dirty="0"/>
                  <a:t>12 Channel running at 24 kHz channel refresh rate at 5 MHz Clock</a:t>
                </a:r>
              </a:p>
              <a:p>
                <a:pPr algn="ctr">
                  <a:lnSpc>
                    <a:spcPct val="95000"/>
                  </a:lnSpc>
                </a:pPr>
                <a:r>
                  <a:rPr lang="en-US" b="1" dirty="0"/>
                  <a:t>Integrated noise added by DAC @ 1MHz Clock </a:t>
                </a:r>
                <a14:m>
                  <m:oMath xmlns:m="http://schemas.openxmlformats.org/officeDocument/2006/math">
                    <m:r>
                      <a:rPr lang="de-DE" b="1" i="1" smtClean="0">
                        <a:latin typeface="Cambria Math" panose="02040503050406030204" pitchFamily="18" charset="0"/>
                      </a:rPr>
                      <m:t>≈</m:t>
                    </m:r>
                    <m:r>
                      <a:rPr lang="de-DE" b="1" i="0" smtClean="0">
                        <a:latin typeface="Cambria Math" panose="02040503050406030204" pitchFamily="18" charset="0"/>
                      </a:rPr>
                      <m:t>𝟏𝟏𝟗</m:t>
                    </m:r>
                    <m:r>
                      <a:rPr lang="de-DE" b="1" i="0" smtClean="0">
                        <a:latin typeface="Cambria Math" panose="02040503050406030204" pitchFamily="18" charset="0"/>
                      </a:rPr>
                      <m:t> </m:t>
                    </m:r>
                    <m:sSub>
                      <m:sSubPr>
                        <m:ctrlPr>
                          <a:rPr lang="de-DE" b="1" i="1" smtClean="0">
                            <a:latin typeface="Cambria Math" panose="02040503050406030204" pitchFamily="18" charset="0"/>
                          </a:rPr>
                        </m:ctrlPr>
                      </m:sSubPr>
                      <m:e>
                        <m:r>
                          <a:rPr lang="de-DE" b="1" i="0" smtClean="0">
                            <a:latin typeface="Cambria Math" panose="02040503050406030204" pitchFamily="18" charset="0"/>
                          </a:rPr>
                          <m:t>𝛍</m:t>
                        </m:r>
                        <m:r>
                          <a:rPr lang="de-DE" b="1" i="0" smtClean="0">
                            <a:latin typeface="Cambria Math" panose="02040503050406030204" pitchFamily="18" charset="0"/>
                          </a:rPr>
                          <m:t>𝐕</m:t>
                        </m:r>
                      </m:e>
                      <m:sub>
                        <m:r>
                          <a:rPr lang="de-DE" b="1" i="0" smtClean="0">
                            <a:latin typeface="Cambria Math" panose="02040503050406030204" pitchFamily="18" charset="0"/>
                          </a:rPr>
                          <m:t>𝐫𝐦𝐬</m:t>
                        </m:r>
                      </m:sub>
                    </m:sSub>
                  </m:oMath>
                </a14:m>
                <a:r>
                  <a:rPr lang="de-DE" b="1" dirty="0"/>
                  <a:t> </a:t>
                </a:r>
              </a:p>
            </p:txBody>
          </p:sp>
        </mc:Choice>
        <mc:Fallback xmlns="">
          <p:sp>
            <p:nvSpPr>
              <p:cNvPr id="11" name="Rechteck 10"/>
              <p:cNvSpPr>
                <a:spLocks noRot="1" noChangeAspect="1" noMove="1" noResize="1" noEditPoints="1" noAdjustHandles="1" noChangeArrowheads="1" noChangeShapeType="1" noTextEdit="1"/>
              </p:cNvSpPr>
              <p:nvPr/>
            </p:nvSpPr>
            <p:spPr>
              <a:xfrm>
                <a:off x="371474" y="5085184"/>
                <a:ext cx="11449050" cy="684024"/>
              </a:xfrm>
              <a:prstGeom prst="rect">
                <a:avLst/>
              </a:prstGeom>
              <a:blipFill>
                <a:blip r:embed="rId4"/>
                <a:stretch>
                  <a:fillRect t="-893" b="-9821"/>
                </a:stretch>
              </a:blipFill>
              <a:ln>
                <a:noFill/>
              </a:ln>
            </p:spPr>
            <p:txBody>
              <a:bodyPr/>
              <a:lstStyle/>
              <a:p>
                <a:r>
                  <a:rPr lang="de-DE">
                    <a:noFill/>
                  </a:rPr>
                  <a:t> </a:t>
                </a:r>
              </a:p>
            </p:txBody>
          </p:sp>
        </mc:Fallback>
      </mc:AlternateContent>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2184" y="1589941"/>
            <a:ext cx="3936540" cy="2952405"/>
          </a:xfrm>
          <a:prstGeom prst="rect">
            <a:avLst/>
          </a:prstGeom>
        </p:spPr>
      </p:pic>
      <p:sp>
        <p:nvSpPr>
          <p:cNvPr id="10" name="Rechteck 9"/>
          <p:cNvSpPr/>
          <p:nvPr/>
        </p:nvSpPr>
        <p:spPr>
          <a:xfrm>
            <a:off x="7464152" y="1628775"/>
            <a:ext cx="4320480" cy="3096369"/>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4" name="Rechteck 13"/>
          <p:cNvSpPr/>
          <p:nvPr/>
        </p:nvSpPr>
        <p:spPr>
          <a:xfrm>
            <a:off x="371475" y="1628776"/>
            <a:ext cx="6753767" cy="3096368"/>
          </a:xfrm>
          <a:prstGeom prst="rect">
            <a:avLst/>
          </a:prstGeom>
          <a:noFill/>
          <a:ln w="19050">
            <a:solidFill>
              <a:srgbClr val="023D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3" name="Datumsplatzhalter 2">
            <a:extLst>
              <a:ext uri="{FF2B5EF4-FFF2-40B4-BE49-F238E27FC236}">
                <a16:creationId xmlns:a16="http://schemas.microsoft.com/office/drawing/2014/main" id="{07C590DB-972C-ED2A-46B1-8849F852E172}"/>
              </a:ext>
            </a:extLst>
          </p:cNvPr>
          <p:cNvSpPr>
            <a:spLocks noGrp="1"/>
          </p:cNvSpPr>
          <p:nvPr>
            <p:ph type="dt" sz="half" idx="2"/>
          </p:nvPr>
        </p:nvSpPr>
        <p:spPr/>
        <p:txBody>
          <a:bodyPr/>
          <a:lstStyle/>
          <a:p>
            <a:fld id="{274E362F-8844-4CB5-841C-CB1C3ADF8291}" type="datetime1">
              <a:rPr lang="de-DE" smtClean="0"/>
              <a:t>21.05.2026</a:t>
            </a:fld>
            <a:endParaRPr lang="de-DE" dirty="0"/>
          </a:p>
        </p:txBody>
      </p:sp>
    </p:spTree>
    <p:extLst>
      <p:ext uri="{BB962C8B-B14F-4D97-AF65-F5344CB8AC3E}">
        <p14:creationId xmlns:p14="http://schemas.microsoft.com/office/powerpoint/2010/main" val="4288272967"/>
      </p:ext>
    </p:extLst>
  </p:cSld>
  <p:clrMapOvr>
    <a:masterClrMapping/>
  </p:clrMapOvr>
</p:sld>
</file>

<file path=ppt/theme/theme1.xml><?xml version="1.0" encoding="utf-8"?>
<a:theme xmlns:a="http://schemas.openxmlformats.org/drawingml/2006/main" name="Jülich">
  <a:themeElements>
    <a:clrScheme name="CD-Farben Forschungszentrum Jülich">
      <a:dk1>
        <a:srgbClr val="000000"/>
      </a:dk1>
      <a:lt1>
        <a:srgbClr val="FFFFFF"/>
      </a:lt1>
      <a:dk2>
        <a:srgbClr val="023D6B"/>
      </a:dk2>
      <a:lt2>
        <a:srgbClr val="EBEBEB"/>
      </a:lt2>
      <a:accent1>
        <a:srgbClr val="ADBDE3"/>
      </a:accent1>
      <a:accent2>
        <a:srgbClr val="EB5F73"/>
      </a:accent2>
      <a:accent3>
        <a:srgbClr val="AF82B9"/>
      </a:accent3>
      <a:accent4>
        <a:srgbClr val="FAB45A"/>
      </a:accent4>
      <a:accent5>
        <a:srgbClr val="FAEB5A"/>
      </a:accent5>
      <a:accent6>
        <a:srgbClr val="B9D25F"/>
      </a:accent6>
      <a:hlink>
        <a:srgbClr val="ADBDE3"/>
      </a:hlink>
      <a:folHlink>
        <a:srgbClr val="023D6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16x9.potx" id="{96E3BAF4-763A-4252-96EB-429A37E76C9B}" vid="{FC15072B-1A6B-4630-9ABB-3D2D56FD5EF8}"/>
    </a:ext>
  </a:extLst>
</a:theme>
</file>

<file path=ppt/theme/theme2.xml><?xml version="1.0" encoding="utf-8"?>
<a:theme xmlns:a="http://schemas.openxmlformats.org/drawingml/2006/main" name="IceCirc Dark">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Juelich_PowerPoint_16x9</Template>
  <TotalTime>0</TotalTime>
  <Words>2696</Words>
  <Application>Microsoft Office PowerPoint</Application>
  <PresentationFormat>Breitbild</PresentationFormat>
  <Paragraphs>456</Paragraphs>
  <Slides>30</Slides>
  <Notes>12</Notes>
  <HiddenSlides>0</HiddenSlides>
  <MMClips>0</MMClips>
  <ScaleCrop>false</ScaleCrop>
  <HeadingPairs>
    <vt:vector size="8" baseType="variant">
      <vt:variant>
        <vt:lpstr>Verwendete Schriftarten</vt:lpstr>
      </vt:variant>
      <vt:variant>
        <vt:i4>9</vt:i4>
      </vt:variant>
      <vt:variant>
        <vt:lpstr>Design</vt:lpstr>
      </vt:variant>
      <vt:variant>
        <vt:i4>2</vt:i4>
      </vt:variant>
      <vt:variant>
        <vt:lpstr>Eingebettete OLE-Server</vt:lpstr>
      </vt:variant>
      <vt:variant>
        <vt:i4>1</vt:i4>
      </vt:variant>
      <vt:variant>
        <vt:lpstr>Folientitel</vt:lpstr>
      </vt:variant>
      <vt:variant>
        <vt:i4>30</vt:i4>
      </vt:variant>
    </vt:vector>
  </HeadingPairs>
  <TitlesOfParts>
    <vt:vector size="42" baseType="lpstr">
      <vt:lpstr>ＭＳ Ｐゴシック</vt:lpstr>
      <vt:lpstr>Arial</vt:lpstr>
      <vt:lpstr>Calibri</vt:lpstr>
      <vt:lpstr>Cambria Math</vt:lpstr>
      <vt:lpstr>Courier New</vt:lpstr>
      <vt:lpstr>Gill Sans MT</vt:lpstr>
      <vt:lpstr>Segoe UI Light</vt:lpstr>
      <vt:lpstr>Verdana</vt:lpstr>
      <vt:lpstr>Wingdings</vt:lpstr>
      <vt:lpstr>Jülich</vt:lpstr>
      <vt:lpstr>IceCirc Dark</vt:lpstr>
      <vt:lpstr>Visio</vt:lpstr>
      <vt:lpstr>Cryogenic CMOS Design  for Scalable Qubit Control and Readout</vt:lpstr>
      <vt:lpstr>CONTENT</vt:lpstr>
      <vt:lpstr>Cryogenic CMOS Design</vt:lpstr>
      <vt:lpstr>DC Bias</vt:lpstr>
      <vt:lpstr>DC Bias</vt:lpstr>
      <vt:lpstr>DC Bias</vt:lpstr>
      <vt:lpstr>DC Bias</vt:lpstr>
      <vt:lpstr>Measurements</vt:lpstr>
      <vt:lpstr>DC Bias</vt:lpstr>
      <vt:lpstr>Power draw in padframe </vt:lpstr>
      <vt:lpstr>OPAMP</vt:lpstr>
      <vt:lpstr>Voltage references</vt:lpstr>
      <vt:lpstr>NOISE</vt:lpstr>
      <vt:lpstr>Qubit Readout</vt:lpstr>
      <vt:lpstr>Qubit Readout</vt:lpstr>
      <vt:lpstr>Qubit Readout</vt:lpstr>
      <vt:lpstr>Qubit Readout</vt:lpstr>
      <vt:lpstr>Qubit Readout</vt:lpstr>
      <vt:lpstr>Qubit Readout</vt:lpstr>
      <vt:lpstr>Integrated RISC-V</vt:lpstr>
      <vt:lpstr>Digital Interface</vt:lpstr>
      <vt:lpstr>Cryogenic co-integration</vt:lpstr>
      <vt:lpstr>Cryogenic co-integration</vt:lpstr>
      <vt:lpstr>Cryogenic co-integration</vt:lpstr>
      <vt:lpstr>Cryogenic Measurements</vt:lpstr>
      <vt:lpstr>Qsolid – Photonic link</vt:lpstr>
      <vt:lpstr>Summary</vt:lpstr>
      <vt:lpstr>Follow Us!</vt:lpstr>
      <vt:lpstr>References</vt:lpstr>
      <vt:lpstr>New Spin-Off: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admin.reisen</dc:creator>
  <cp:lastModifiedBy> </cp:lastModifiedBy>
  <cp:revision>625</cp:revision>
  <cp:lastPrinted>2025-12-05T05:57:17Z</cp:lastPrinted>
  <dcterms:created xsi:type="dcterms:W3CDTF">2019-11-11T12:51:38Z</dcterms:created>
  <dcterms:modified xsi:type="dcterms:W3CDTF">2026-05-21T09:16:23Z</dcterms:modified>
</cp:coreProperties>
</file>