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84" r:id="rId2"/>
    <p:sldId id="322" r:id="rId3"/>
    <p:sldId id="380" r:id="rId4"/>
    <p:sldId id="302" r:id="rId5"/>
    <p:sldId id="341" r:id="rId6"/>
    <p:sldId id="295" r:id="rId7"/>
    <p:sldId id="299" r:id="rId8"/>
    <p:sldId id="317" r:id="rId9"/>
    <p:sldId id="362" r:id="rId10"/>
    <p:sldId id="332" r:id="rId11"/>
    <p:sldId id="363" r:id="rId12"/>
    <p:sldId id="352" r:id="rId13"/>
    <p:sldId id="365" r:id="rId14"/>
    <p:sldId id="345" r:id="rId15"/>
    <p:sldId id="306" r:id="rId16"/>
    <p:sldId id="327" r:id="rId17"/>
    <p:sldId id="367" r:id="rId18"/>
    <p:sldId id="368" r:id="rId19"/>
    <p:sldId id="369" r:id="rId20"/>
    <p:sldId id="384" r:id="rId21"/>
    <p:sldId id="343" r:id="rId22"/>
    <p:sldId id="312" r:id="rId23"/>
    <p:sldId id="385" r:id="rId24"/>
    <p:sldId id="388" r:id="rId25"/>
    <p:sldId id="370" r:id="rId26"/>
    <p:sldId id="359" r:id="rId27"/>
    <p:sldId id="386" r:id="rId28"/>
    <p:sldId id="382" r:id="rId29"/>
    <p:sldId id="324" r:id="rId30"/>
    <p:sldId id="349" r:id="rId31"/>
    <p:sldId id="376" r:id="rId32"/>
    <p:sldId id="381" r:id="rId33"/>
    <p:sldId id="387" r:id="rId34"/>
    <p:sldId id="320" r:id="rId35"/>
    <p:sldId id="350" r:id="rId36"/>
    <p:sldId id="372" r:id="rId37"/>
    <p:sldId id="373" r:id="rId38"/>
    <p:sldId id="371" r:id="rId39"/>
    <p:sldId id="378" r:id="rId40"/>
    <p:sldId id="37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66D12C8-A82A-431B-90E6-BDF6D5DD12AA}">
          <p14:sldIdLst>
            <p14:sldId id="284"/>
            <p14:sldId id="322"/>
            <p14:sldId id="380"/>
            <p14:sldId id="302"/>
            <p14:sldId id="341"/>
            <p14:sldId id="295"/>
            <p14:sldId id="299"/>
            <p14:sldId id="317"/>
            <p14:sldId id="362"/>
            <p14:sldId id="332"/>
            <p14:sldId id="363"/>
            <p14:sldId id="352"/>
            <p14:sldId id="365"/>
            <p14:sldId id="345"/>
            <p14:sldId id="306"/>
            <p14:sldId id="327"/>
            <p14:sldId id="367"/>
            <p14:sldId id="368"/>
            <p14:sldId id="369"/>
            <p14:sldId id="384"/>
            <p14:sldId id="343"/>
            <p14:sldId id="312"/>
            <p14:sldId id="385"/>
            <p14:sldId id="388"/>
            <p14:sldId id="370"/>
            <p14:sldId id="359"/>
            <p14:sldId id="386"/>
            <p14:sldId id="382"/>
            <p14:sldId id="324"/>
            <p14:sldId id="349"/>
            <p14:sldId id="376"/>
            <p14:sldId id="381"/>
            <p14:sldId id="387"/>
            <p14:sldId id="320"/>
            <p14:sldId id="350"/>
            <p14:sldId id="372"/>
            <p14:sldId id="373"/>
            <p14:sldId id="371"/>
            <p14:sldId id="378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pos="5201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  <p15:guide id="5" pos="5292" userDrawn="1">
          <p15:clr>
            <a:srgbClr val="A4A3A4"/>
          </p15:clr>
        </p15:guide>
        <p15:guide id="6" orient="horz" pos="4110" userDrawn="1">
          <p15:clr>
            <a:srgbClr val="A4A3A4"/>
          </p15:clr>
        </p15:guide>
        <p15:guide id="7" orient="horz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C860"/>
    <a:srgbClr val="0030E2"/>
    <a:srgbClr val="7FB9FB"/>
    <a:srgbClr val="F3F045"/>
    <a:srgbClr val="D4CF0E"/>
    <a:srgbClr val="CDA9DB"/>
    <a:srgbClr val="AC70C4"/>
    <a:srgbClr val="F7F485"/>
    <a:srgbClr val="7DE39F"/>
    <a:srgbClr val="E05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7442" autoAdjust="0"/>
  </p:normalViewPr>
  <p:slideViewPr>
    <p:cSldViewPr showGuides="1">
      <p:cViewPr varScale="1">
        <p:scale>
          <a:sx n="91" d="100"/>
          <a:sy n="91" d="100"/>
        </p:scale>
        <p:origin x="442" y="72"/>
      </p:cViewPr>
      <p:guideLst>
        <p:guide orient="horz" pos="709"/>
        <p:guide pos="211"/>
        <p:guide pos="5201"/>
        <p:guide orient="horz" pos="3430"/>
        <p:guide pos="5292"/>
        <p:guide orient="horz" pos="4110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21.05.2026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21.05.2026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207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8" y="537344"/>
            <a:ext cx="10728324" cy="586466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444192"/>
            <a:ext cx="10728324" cy="486137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088740"/>
            <a:ext cx="10728324" cy="684076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3" name="Grafik 92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437575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4" y="4900254"/>
            <a:ext cx="5437189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1474" y="938786"/>
            <a:ext cx="114363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437575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938786"/>
            <a:ext cx="11436348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2348880"/>
            <a:ext cx="11449050" cy="1124780"/>
          </a:xfrm>
        </p:spPr>
        <p:txBody>
          <a:bodyPr anchor="ctr" anchorCtr="0"/>
          <a:lstStyle>
            <a:lvl1pPr algn="ctr">
              <a:defRPr lang="en-US" sz="3200" b="1" kern="1200" cap="all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015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2348880"/>
            <a:ext cx="11449050" cy="1124780"/>
          </a:xfrm>
        </p:spPr>
        <p:txBody>
          <a:bodyPr anchor="ctr" anchorCtr="0"/>
          <a:lstStyle>
            <a:lvl1pPr algn="ctr">
              <a:defRPr lang="en-US" sz="3200" b="1" kern="1200" cap="all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6" y="3789040"/>
            <a:ext cx="11449049" cy="509994"/>
          </a:xfrm>
        </p:spPr>
        <p:txBody>
          <a:bodyPr/>
          <a:lstStyle>
            <a:lvl1pPr marL="0" indent="0" algn="ctr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679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1"/>
            <a:ext cx="11449050" cy="4190666"/>
          </a:xfrm>
        </p:spPr>
        <p:txBody>
          <a:bodyPr/>
          <a:lstStyle>
            <a:lvl1pPr marL="177815" indent="-177815">
              <a:defRPr sz="1800"/>
            </a:lvl1pPr>
            <a:lvl2pPr marL="361981" indent="-184166">
              <a:defRPr sz="1800"/>
            </a:lvl2pPr>
            <a:lvl3pPr marL="539796" indent="-177815">
              <a:defRPr sz="1800"/>
            </a:lvl3pPr>
            <a:lvl4pPr marL="717610" indent="-177815">
              <a:defRPr sz="1800"/>
            </a:lvl4pPr>
            <a:lvl5pPr marL="895425" indent="-177815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938786"/>
            <a:ext cx="11449050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54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0" y="537344"/>
            <a:ext cx="1072775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660216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6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5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9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C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1" y="3633688"/>
            <a:ext cx="1072777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75" y="4970822"/>
            <a:ext cx="10729418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6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90AE19E-8B1D-16A0-12FE-05D0C5054E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329088"/>
            <a:ext cx="11448458" cy="309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C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1" y="3633688"/>
            <a:ext cx="1072777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75" y="4970822"/>
            <a:ext cx="10729418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6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9" y="342750"/>
            <a:ext cx="11449050" cy="30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2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C &amp; Q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1" y="3633688"/>
            <a:ext cx="1072777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75" y="4970822"/>
            <a:ext cx="10729418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6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52632"/>
            <a:ext cx="11449050" cy="307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90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Q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1" y="3633688"/>
            <a:ext cx="1072777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75" y="4970822"/>
            <a:ext cx="10729418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6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9" y="342750"/>
            <a:ext cx="11449050" cy="30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1" y="3633688"/>
            <a:ext cx="1072777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75" y="4970822"/>
            <a:ext cx="10729418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6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21106"/>
            <a:ext cx="11447884" cy="31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09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437575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" y="1563143"/>
            <a:ext cx="11449051" cy="421425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938786"/>
            <a:ext cx="11436348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437575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" y="1578310"/>
            <a:ext cx="11437575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938786"/>
            <a:ext cx="11436348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21/05/2026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92" name="Grafik 91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81" r:id="rId4"/>
    <p:sldLayoutId id="2147483682" r:id="rId5"/>
    <p:sldLayoutId id="2147483683" r:id="rId6"/>
    <p:sldLayoutId id="2147483680" r:id="rId7"/>
    <p:sldLayoutId id="2147483662" r:id="rId8"/>
    <p:sldLayoutId id="2147483672" r:id="rId9"/>
    <p:sldLayoutId id="2147483673" r:id="rId10"/>
    <p:sldLayoutId id="2147483666" r:id="rId11"/>
    <p:sldLayoutId id="2147483667" r:id="rId12"/>
    <p:sldLayoutId id="2147483674" r:id="rId13"/>
    <p:sldLayoutId id="2147483675" r:id="rId14"/>
    <p:sldLayoutId id="2147483679" r:id="rId15"/>
  </p:sldLayoutIdLst>
  <p:hf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3.jpg"/><Relationship Id="rId7" Type="http://schemas.openxmlformats.org/officeDocument/2006/relationships/image" Target="../media/image4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0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48.pn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39.jp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g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7" Type="http://schemas.openxmlformats.org/officeDocument/2006/relationships/image" Target="../media/image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56.png"/><Relationship Id="rId4" Type="http://schemas.openxmlformats.org/officeDocument/2006/relationships/image" Target="../media/image7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0.png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0.png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1.png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7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8" y="3501008"/>
            <a:ext cx="10475310" cy="1091924"/>
          </a:xfrm>
        </p:spPr>
        <p:txBody>
          <a:bodyPr/>
          <a:lstStyle/>
          <a:p>
            <a:r>
              <a:rPr lang="en-US" dirty="0"/>
              <a:t>Cryogenic modeling and Process Design Kit for a CMOS 28-nm bulk technology</a:t>
            </a:r>
            <a:endParaRPr lang="de-DE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31838" y="5085184"/>
            <a:ext cx="10475310" cy="36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31837" y="4592932"/>
            <a:ext cx="11088687" cy="492252"/>
          </a:xfrm>
        </p:spPr>
        <p:txBody>
          <a:bodyPr anchor="ctr"/>
          <a:lstStyle/>
          <a:p>
            <a:r>
              <a:rPr lang="it-IT" sz="2600" dirty="0"/>
              <a:t>Luca castellani – </a:t>
            </a:r>
            <a:r>
              <a:rPr lang="de-DE" sz="2800" dirty="0"/>
              <a:t>FEE 2026 Paris</a:t>
            </a:r>
            <a:endParaRPr lang="de-DE" sz="2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887D33-C93C-2267-51C8-2AEFEFEB5ACD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AA54F-73F6-C602-AAE2-5BB738A21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940A9-6371-F72C-B894-341D098E84F4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0FB58D-2646-BE7E-4633-3FBEC4BAC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5BF024E-8FA0-6740-3FFA-A2475E714E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FFB1A19-3D99-455D-BCD6-093A49F3BB52}" type="datetime1">
              <a:rPr lang="it-IT" smtClean="0"/>
              <a:t>21/05/2026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909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Transfer currents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649" y="1524260"/>
            <a:ext cx="6096000" cy="45254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375304" y="1628775"/>
                <a:ext cx="5433360" cy="2289452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de-DE" sz="1800" dirty="0"/>
                  <a:t>Measured @ </a:t>
                </a:r>
                <a:r>
                  <a:rPr lang="de-DE" sz="1800" b="1" dirty="0">
                    <a:solidFill>
                      <a:srgbClr val="E0515A"/>
                    </a:solidFill>
                  </a:rPr>
                  <a:t>300K</a:t>
                </a:r>
                <a:r>
                  <a:rPr lang="de-DE" sz="1800" dirty="0"/>
                  <a:t>, </a:t>
                </a:r>
                <a:r>
                  <a:rPr lang="de-DE" sz="1800" b="1" dirty="0">
                    <a:solidFill>
                      <a:srgbClr val="AC70C4"/>
                    </a:solidFill>
                  </a:rPr>
                  <a:t>77K</a:t>
                </a:r>
                <a:r>
                  <a:rPr lang="de-DE" sz="1800" dirty="0"/>
                  <a:t>, </a:t>
                </a:r>
                <a:r>
                  <a:rPr lang="de-DE" sz="1800" b="1" dirty="0">
                    <a:solidFill>
                      <a:srgbClr val="2BC860"/>
                    </a:solidFill>
                  </a:rPr>
                  <a:t>30K</a:t>
                </a:r>
                <a:r>
                  <a:rPr lang="de-DE" sz="1800" dirty="0"/>
                  <a:t>, </a:t>
                </a:r>
                <a:r>
                  <a:rPr lang="de-DE" sz="1800" b="1" dirty="0">
                    <a:solidFill>
                      <a:srgbClr val="FBED37"/>
                    </a:solidFill>
                  </a:rPr>
                  <a:t>18K</a:t>
                </a:r>
                <a:r>
                  <a:rPr lang="de-DE" sz="1800" dirty="0"/>
                  <a:t>, </a:t>
                </a:r>
                <a:r>
                  <a:rPr lang="de-DE" sz="1800" b="1" dirty="0">
                    <a:solidFill>
                      <a:srgbClr val="0331ED"/>
                    </a:solidFill>
                  </a:rPr>
                  <a:t>8K</a:t>
                </a: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de-DE" sz="1800" dirty="0"/>
                  <a:t>Different geometries and threshold flavours (svt, lvt, ulvt)</a:t>
                </a:r>
                <a:endParaRPr lang="de-DE" sz="1800" b="1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de-DE" sz="1800" dirty="0"/>
                  <a:t>Example: Standard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800" dirty="0"/>
                  <a:t>nMOS 180/30</a:t>
                </a: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de-DE" sz="1800" dirty="0"/>
                  <a:t>Dashed lines – log scale; solid lines – lin scale</a:t>
                </a: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de-DE" sz="1800" dirty="0"/>
                  <a:t>Evident increase of subthreshold slope @cryo T</a:t>
                </a:r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04" y="1628775"/>
                <a:ext cx="5433360" cy="2289452"/>
              </a:xfrm>
              <a:prstGeom prst="rect">
                <a:avLst/>
              </a:prstGeom>
              <a:blipFill>
                <a:blip r:embed="rId4"/>
                <a:stretch>
                  <a:fillRect l="-2694" t="-3457" b="-5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FF736AF-A34F-7FDE-5C69-D8A006F03AB6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886D9-5F6C-568B-29CF-A9C6DA242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BA2189-81DB-87A7-E1CC-9503984E5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7580CC-E3B4-823F-E752-8A5733641E19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5FE5A1-F7AF-2F6D-3ECB-7867498CF00B}"/>
              </a:ext>
            </a:extLst>
          </p:cNvPr>
          <p:cNvSpPr txBox="1"/>
          <p:nvPr/>
        </p:nvSpPr>
        <p:spPr>
          <a:xfrm>
            <a:off x="7562363" y="3135393"/>
            <a:ext cx="906725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it-IT" sz="2400" dirty="0"/>
              <a:t>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073C10-341F-CD36-B108-122AA211BA63}"/>
              </a:ext>
            </a:extLst>
          </p:cNvPr>
          <p:cNvCxnSpPr>
            <a:cxnSpLocks/>
          </p:cNvCxnSpPr>
          <p:nvPr/>
        </p:nvCxnSpPr>
        <p:spPr>
          <a:xfrm flipH="1">
            <a:off x="7968208" y="3356992"/>
            <a:ext cx="13681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E821BFF-0FED-D353-730D-25B02CDEAE9A}"/>
              </a:ext>
            </a:extLst>
          </p:cNvPr>
          <p:cNvSpPr txBox="1"/>
          <p:nvPr/>
        </p:nvSpPr>
        <p:spPr>
          <a:xfrm>
            <a:off x="10848528" y="3250932"/>
            <a:ext cx="906725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it-IT" sz="2400" dirty="0"/>
              <a:t>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BF4E98-5F44-F598-6955-4B714CBE5011}"/>
              </a:ext>
            </a:extLst>
          </p:cNvPr>
          <p:cNvCxnSpPr>
            <a:cxnSpLocks/>
          </p:cNvCxnSpPr>
          <p:nvPr/>
        </p:nvCxnSpPr>
        <p:spPr>
          <a:xfrm>
            <a:off x="10627497" y="2584139"/>
            <a:ext cx="293039" cy="666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B091618-819E-35E6-562E-3461DFC3F3E6}"/>
              </a:ext>
            </a:extLst>
          </p:cNvPr>
          <p:cNvSpPr/>
          <p:nvPr/>
        </p:nvSpPr>
        <p:spPr>
          <a:xfrm>
            <a:off x="8616280" y="4023562"/>
            <a:ext cx="720080" cy="14929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A9B16AF-F338-610D-DC41-6041F34C44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105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6371-319F-AA54-932A-50342EB1A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E094D-08B9-7322-41EF-0ECF25A1D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Transfer currents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234B4B-894C-8372-9CE4-6B8C89BF60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35759C-B50C-39ED-999B-9FD843C90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649" y="1498074"/>
            <a:ext cx="6092970" cy="45254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4F172D8-7F87-B64D-1F7F-203AE57718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5304" y="1628775"/>
                <a:ext cx="5433360" cy="2289452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de-DE" sz="1800" dirty="0"/>
                  <a:t>Measured @ </a:t>
                </a:r>
                <a:r>
                  <a:rPr lang="de-DE" sz="1800" b="1" dirty="0">
                    <a:solidFill>
                      <a:srgbClr val="E0515A"/>
                    </a:solidFill>
                  </a:rPr>
                  <a:t>300K</a:t>
                </a:r>
                <a:r>
                  <a:rPr lang="de-DE" sz="1800" dirty="0"/>
                  <a:t>, </a:t>
                </a:r>
                <a:r>
                  <a:rPr lang="de-DE" sz="1800" b="1" dirty="0">
                    <a:solidFill>
                      <a:srgbClr val="AC70C4"/>
                    </a:solidFill>
                  </a:rPr>
                  <a:t>77K</a:t>
                </a:r>
                <a:r>
                  <a:rPr lang="de-DE" sz="1800" dirty="0"/>
                  <a:t>, </a:t>
                </a:r>
                <a:r>
                  <a:rPr lang="de-DE" sz="1800" b="1" dirty="0">
                    <a:solidFill>
                      <a:srgbClr val="2BC860"/>
                    </a:solidFill>
                  </a:rPr>
                  <a:t>30K</a:t>
                </a:r>
                <a:r>
                  <a:rPr lang="de-DE" sz="1800" dirty="0"/>
                  <a:t>, </a:t>
                </a:r>
                <a:r>
                  <a:rPr lang="de-DE" sz="1800" b="1" dirty="0">
                    <a:solidFill>
                      <a:srgbClr val="FBED37"/>
                    </a:solidFill>
                  </a:rPr>
                  <a:t>18K</a:t>
                </a:r>
                <a:r>
                  <a:rPr lang="de-DE" sz="1800" dirty="0"/>
                  <a:t>, </a:t>
                </a:r>
                <a:r>
                  <a:rPr lang="de-DE" sz="1800" b="1" dirty="0">
                    <a:solidFill>
                      <a:srgbClr val="0331ED"/>
                    </a:solidFill>
                  </a:rPr>
                  <a:t>8K</a:t>
                </a: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de-DE" sz="1800" dirty="0"/>
                  <a:t>Different geometries and threshold flavours (svt, lvt, ulvt)</a:t>
                </a:r>
                <a:endParaRPr lang="de-DE" sz="1800" b="1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de-DE" sz="1800" dirty="0"/>
                  <a:t>Example: Ultra-low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de-DE" sz="1800" dirty="0"/>
                  <a:t>MOS 100/40</a:t>
                </a: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de-DE" sz="1800" dirty="0"/>
                  <a:t>Dashed lines – log scale; solid lines – lin scale</a:t>
                </a: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de-DE" sz="1800" dirty="0"/>
                  <a:t>Evident increase of subthreshold slope @cryo T</a:t>
                </a: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endParaRPr lang="de-DE" sz="1800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4F172D8-7F87-B64D-1F7F-203AE5771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04" y="1628775"/>
                <a:ext cx="5433360" cy="2289452"/>
              </a:xfrm>
              <a:prstGeom prst="rect">
                <a:avLst/>
              </a:prstGeom>
              <a:blipFill>
                <a:blip r:embed="rId4"/>
                <a:stretch>
                  <a:fillRect l="-2694" t="-3457" b="-5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50169E7-4E70-E067-EC2B-2B028BF5D668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C7439-1D21-4987-AD1A-B850A54B7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91E22E-DEAE-BC4A-BECF-A3D206F92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734D6B-1ABA-60FB-6A8B-C456F01063B1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20C9F50-328D-BD50-D5CF-3B3C0675CE92}"/>
              </a:ext>
            </a:extLst>
          </p:cNvPr>
          <p:cNvSpPr txBox="1"/>
          <p:nvPr/>
        </p:nvSpPr>
        <p:spPr>
          <a:xfrm>
            <a:off x="10056440" y="3379694"/>
            <a:ext cx="906725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it-IT" sz="2400" dirty="0"/>
              <a:t>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233769-6539-4D76-477C-4D0D3EAD4452}"/>
              </a:ext>
            </a:extLst>
          </p:cNvPr>
          <p:cNvCxnSpPr>
            <a:cxnSpLocks/>
          </p:cNvCxnSpPr>
          <p:nvPr/>
        </p:nvCxnSpPr>
        <p:spPr>
          <a:xfrm>
            <a:off x="8544272" y="3601293"/>
            <a:ext cx="15121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7B06191-D50C-9563-2773-3E8306F225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012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9D1BB-E7B8-D023-96D3-AFB52E8C9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239D-785E-E7D8-D2AC-577B1E36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Thresholds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2BFBA-E3DB-5356-FAC4-BC01F9C2E8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en-US" dirty="0"/>
              <a:t>LE (Linear Extrapolation) Method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5C462-2508-E192-792E-052869B8C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1162" y="1894976"/>
            <a:ext cx="4824537" cy="3581269"/>
          </a:xfrm>
          <a:prstGeom prst="rect">
            <a:avLst/>
          </a:prstGeom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0A8CD81F-09F2-9D13-C186-7EFB4E57B7EC}"/>
              </a:ext>
            </a:extLst>
          </p:cNvPr>
          <p:cNvSpPr txBox="1">
            <a:spLocks/>
          </p:cNvSpPr>
          <p:nvPr/>
        </p:nvSpPr>
        <p:spPr>
          <a:xfrm>
            <a:off x="371475" y="1448779"/>
            <a:ext cx="11341149" cy="43286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de-DE" sz="1800" dirty="0"/>
              <a:t>Threshold increase of more than 100mV @cryo T observed for every device</a:t>
            </a:r>
          </a:p>
          <a:p>
            <a:pPr>
              <a:spcAft>
                <a:spcPts val="1200"/>
              </a:spcAft>
            </a:pPr>
            <a:endParaRPr lang="de-DE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52B409-C539-572D-2523-231138CA97BA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56909-B36C-5E12-D193-D84F9DCEE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F1613-D069-279D-BB84-49C8BFCDB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3A3D85-13B0-152F-4D3E-E99CFE836325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1">
            <a:extLst>
              <a:ext uri="{FF2B5EF4-FFF2-40B4-BE49-F238E27FC236}">
                <a16:creationId xmlns:a16="http://schemas.microsoft.com/office/drawing/2014/main" id="{5070278F-6124-E6FA-8FD5-602F2F92B6B4}"/>
              </a:ext>
            </a:extLst>
          </p:cNvPr>
          <p:cNvSpPr txBox="1"/>
          <p:nvPr/>
        </p:nvSpPr>
        <p:spPr>
          <a:xfrm>
            <a:off x="325301" y="5556876"/>
            <a:ext cx="6011864" cy="270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“Revisiting MOSFET threshold voltage extraction methods” Ortiz-Conde et al., 2013</a:t>
            </a:r>
          </a:p>
          <a:p>
            <a:pPr>
              <a:lnSpc>
                <a:spcPct val="95000"/>
              </a:lnSpc>
            </a:pP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83876C-20BA-A95C-B3A0-507D898F4653}"/>
              </a:ext>
            </a:extLst>
          </p:cNvPr>
          <p:cNvSpPr/>
          <p:nvPr/>
        </p:nvSpPr>
        <p:spPr>
          <a:xfrm>
            <a:off x="4007768" y="823665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[1]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3BEFCA-4599-4EEA-ABD6-B92391D40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4" y="1894976"/>
            <a:ext cx="4824536" cy="3581269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FA6498A-6427-E27C-B664-EE897971D2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914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C90F5-189B-28B4-9463-ED689E22E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322224-4E2A-5E94-F1CB-862615C58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610" y="1331396"/>
            <a:ext cx="4583832" cy="3406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65D36-7B56-296C-8790-59BCB2DA4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Free-carrier mobilities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A2D8A1CE-FE1B-35DB-9F7A-0C458C8787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474" y="4862014"/>
                <a:ext cx="11917212" cy="1005040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  <a:spcAft>
                    <a:spcPts val="1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≅−2∙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den>
                    </m:f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𝑜𝑥</m:t>
                            </m:r>
                          </m:sub>
                        </m:sSub>
                      </m:den>
                    </m:f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𝑑𝑠</m:t>
                            </m:r>
                          </m:sub>
                        </m:sSub>
                      </m:num>
                      <m:den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𝐷𝑆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1800" b="0" dirty="0">
                    <a:ea typeface="Cambria Math" panose="02040503050406030204" pitchFamily="18" charset="0"/>
                  </a:rPr>
                  <a:t> 	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𝑜𝑥</m:t>
                        </m:r>
                      </m:sub>
                    </m:sSub>
                  </m:oMath>
                </a14:m>
                <a:r>
                  <a:rPr lang="it-IT" sz="1800" b="0" dirty="0">
                    <a:ea typeface="Cambria Math" panose="02040503050406030204" pitchFamily="18" charset="0"/>
                  </a:rPr>
                  <a:t> is the gate-oxide capacitance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𝑑𝑠</m:t>
                            </m:r>
                          </m:sub>
                        </m:sSub>
                      </m:num>
                      <m:den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𝐷𝑆</m:t>
                            </m:r>
                          </m:sub>
                        </m:sSub>
                      </m:den>
                    </m:f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800" b="0" dirty="0">
                    <a:ea typeface="Cambria Math" panose="02040503050406030204" pitchFamily="18" charset="0"/>
                  </a:rPr>
                  <a:t>is fitted 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𝐺𝑆</m:t>
                            </m:r>
                          </m:sub>
                        </m:sSub>
                      </m:e>
                    </m:d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=900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𝑚𝑉</m:t>
                    </m:r>
                  </m:oMath>
                </a14:m>
                <a:r>
                  <a:rPr lang="it-IT" sz="1800" b="0" dirty="0">
                    <a:ea typeface="Cambria Math" panose="02040503050406030204" pitchFamily="18" charset="0"/>
                  </a:rPr>
                  <a:t> (strong inversion)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𝐷𝑆</m:t>
                            </m:r>
                          </m:sub>
                        </m:sSub>
                      </m:e>
                    </m:d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𝑚𝑉</m:t>
                    </m:r>
                  </m:oMath>
                </a14:m>
                <a:r>
                  <a:rPr lang="it-IT" sz="1800" b="0" dirty="0">
                    <a:ea typeface="Cambria Math" panose="02040503050406030204" pitchFamily="18" charset="0"/>
                  </a:rPr>
                  <a:t> (linear region)</a:t>
                </a:r>
              </a:p>
              <a:p>
                <a:pPr>
                  <a:lnSpc>
                    <a:spcPct val="100000"/>
                  </a:lnSpc>
                  <a:spcAft>
                    <a:spcPts val="1800"/>
                  </a:spcAft>
                </a:pPr>
                <a:endParaRPr lang="it-IT" sz="18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A2D8A1CE-FE1B-35DB-9F7A-0C458C8787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4" y="4862014"/>
                <a:ext cx="11917212" cy="1005040"/>
              </a:xfrm>
              <a:blipFill>
                <a:blip r:embed="rId4"/>
                <a:stretch>
                  <a:fillRect l="-1228" t="-12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0215E21-7726-36ED-89E9-0578123582F7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>
              <a:xfrm>
                <a:off x="371475" y="908720"/>
                <a:ext cx="11436348" cy="509994"/>
              </a:xfrm>
            </p:spPr>
            <p:txBody>
              <a:bodyPr/>
              <a:lstStyle/>
              <a:p>
                <a:r>
                  <a:rPr lang="de-DE" dirty="0"/>
                  <a:t>Jazaeri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𝑑𝑠</m:t>
                        </m:r>
                      </m:sub>
                    </m:sSub>
                  </m:oMath>
                </a14:m>
                <a:r>
                  <a:rPr lang="de-DE" dirty="0"/>
                  <a:t> method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0215E21-7726-36ED-89E9-0578123582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xfrm>
                <a:off x="371475" y="908720"/>
                <a:ext cx="11436348" cy="509994"/>
              </a:xfrm>
              <a:blipFill>
                <a:blip r:embed="rId3"/>
                <a:stretch>
                  <a:fillRect l="-1279" t="-130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B196945-2B87-07E4-F5BF-E0A0CD82969D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8FFDC-B9C7-9D69-69FF-A377BFDF6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1772E-E640-2920-A630-31DBD3DE1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336C6E-0BB0-C25A-7A7C-45DAFC326106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1">
            <a:extLst>
              <a:ext uri="{FF2B5EF4-FFF2-40B4-BE49-F238E27FC236}">
                <a16:creationId xmlns:a16="http://schemas.microsoft.com/office/drawing/2014/main" id="{00AB6859-C788-7E0C-71B8-147DC5A738AF}"/>
              </a:ext>
            </a:extLst>
          </p:cNvPr>
          <p:cNvSpPr txBox="1"/>
          <p:nvPr/>
        </p:nvSpPr>
        <p:spPr>
          <a:xfrm>
            <a:off x="509696" y="5750099"/>
            <a:ext cx="6011864" cy="1169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[1] „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Free Carrier Mobility Extraction in FETs”, F.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Jazaeri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et al., 2017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10B98-AC1F-4CDD-B51E-9D8A00C80D59}"/>
              </a:ext>
            </a:extLst>
          </p:cNvPr>
          <p:cNvSpPr txBox="1"/>
          <p:nvPr/>
        </p:nvSpPr>
        <p:spPr>
          <a:xfrm>
            <a:off x="2387588" y="805820"/>
            <a:ext cx="648072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[1]</a:t>
            </a:r>
            <a:endParaRPr lang="en-US" sz="1000" dirty="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3A081B-82D9-0790-2185-4F8451D5E2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560" y="1331396"/>
            <a:ext cx="4583830" cy="3406477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02D80E6-83EB-FAA3-C435-C387217E2B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303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BAB8D0-2552-6256-B949-9FE0DD04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36" y="441325"/>
            <a:ext cx="4980991" cy="5327650"/>
          </a:xfrm>
          <a:solidFill>
            <a:schemeClr val="tx2"/>
          </a:solidFill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DE" dirty="0">
                <a:solidFill>
                  <a:schemeClr val="bg1"/>
                </a:solidFill>
              </a:rPr>
              <a:t>Threshold adjustment in bulk technology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accent3"/>
                </a:solidFill>
              </a:rPr>
              <a:t>Forschungszentrum</a:t>
            </a:r>
            <a:br>
              <a:rPr lang="de-DE" dirty="0">
                <a:solidFill>
                  <a:schemeClr val="accent3"/>
                </a:solidFill>
              </a:rPr>
            </a:br>
            <a:r>
              <a:rPr lang="de-DE" dirty="0">
                <a:solidFill>
                  <a:schemeClr val="accent3"/>
                </a:solidFill>
              </a:rPr>
              <a:t> juelich  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508" y="1017252"/>
            <a:ext cx="5903830" cy="4427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B27E18-FD0E-FF04-0122-13E950184007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37F3DE-1DB1-58E1-224B-232F0F914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1FC5C4-6EC0-70CC-BA44-40094238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B0700C-F29F-51EC-3D2D-CF8B869834A3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68C4F-52F7-8681-E632-751C0D924B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208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D599892-C81C-0C62-2045-B8B32AB50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952" y="4177717"/>
            <a:ext cx="3414200" cy="1784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5264DD-0669-E8E3-37D0-118C16685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177717"/>
            <a:ext cx="3414200" cy="1784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Forward body biasing for TUNING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𝒕𝒉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186" t="-91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3" t="21152" r="41541" b="13939"/>
          <a:stretch/>
        </p:blipFill>
        <p:spPr>
          <a:xfrm>
            <a:off x="7896200" y="2024844"/>
            <a:ext cx="3414026" cy="2808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135161" y="4681117"/>
                <a:ext cx="93610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US" sz="2000" dirty="0" err="1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161" y="4681117"/>
                <a:ext cx="936104" cy="384721"/>
              </a:xfrm>
              <a:prstGeom prst="rect">
                <a:avLst/>
              </a:prstGeom>
              <a:blipFill>
                <a:blip r:embed="rId6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1209772" y="2276872"/>
            <a:ext cx="648072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[1]</a:t>
            </a:r>
            <a:endParaRPr lang="en-US" sz="10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2"/>
              <p:cNvSpPr txBox="1">
                <a:spLocks/>
              </p:cNvSpPr>
              <p:nvPr/>
            </p:nvSpPr>
            <p:spPr>
              <a:xfrm>
                <a:off x="371474" y="1631844"/>
                <a:ext cx="6871678" cy="2575939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b="1" dirty="0">
                    <a:solidFill>
                      <a:schemeClr val="tx1"/>
                    </a:solidFill>
                  </a:rPr>
                  <a:t>In a Bulk Tech</a:t>
                </a:r>
                <a:r>
                  <a:rPr lang="de-DE" sz="1800" b="1" dirty="0"/>
                  <a:t>: </a:t>
                </a:r>
                <a:r>
                  <a:rPr lang="de-DE" sz="1800" dirty="0"/>
                  <a:t>i</a:t>
                </a:r>
                <a:r>
                  <a:rPr lang="de-DE" sz="1800" dirty="0">
                    <a:solidFill>
                      <a:schemeClr val="tx1"/>
                    </a:solidFill>
                  </a:rPr>
                  <a:t>ncreasing the Source-Bulk potential</a:t>
                </a:r>
                <a:r>
                  <a:rPr lang="de-DE" sz="1800" dirty="0"/>
                  <a:t>: </a:t>
                </a:r>
                <a:r>
                  <a:rPr lang="de-DE" sz="18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Forward body biasing (FBB)</a:t>
                </a:r>
                <a:r>
                  <a:rPr lang="de-DE" sz="1800" dirty="0">
                    <a:solidFill>
                      <a:schemeClr val="tx1"/>
                    </a:solidFill>
                  </a:rPr>
                  <a:t> </a:t>
                </a:r>
                <a:r>
                  <a:rPr lang="de-DE" sz="18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de-DE" sz="1800" dirty="0">
                    <a:solidFill>
                      <a:schemeClr val="tx1"/>
                    </a:solidFill>
                  </a:rPr>
                  <a:t>Compensation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de-DE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𝒕𝒉</m:t>
                        </m:r>
                        <m:r>
                          <a:rPr lang="de-DE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 sz="1800" dirty="0">
                    <a:solidFill>
                      <a:schemeClr val="tx1"/>
                    </a:solidFill>
                  </a:rPr>
                  <a:t>(bigger tech nodes)</a:t>
                </a:r>
                <a:br>
                  <a:rPr lang="de-DE" sz="1800" b="1" dirty="0">
                    <a:solidFill>
                      <a:schemeClr val="tx1"/>
                    </a:solidFill>
                  </a:rPr>
                </a:br>
                <a:endParaRPr lang="de-DE" sz="400" b="1" dirty="0">
                  <a:solidFill>
                    <a:schemeClr val="tx1"/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de-DE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𝒕𝒉</m:t>
                          </m:r>
                          <m:r>
                            <a:rPr lang="de-DE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de-DE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de-DE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de-DE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de-DE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de-DE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de-DE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𝑺𝑩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de-DE" sz="1800" b="1" dirty="0">
                  <a:solidFill>
                    <a:schemeClr val="tx1"/>
                  </a:solidFill>
                </a:endParaRPr>
              </a:p>
              <a:p>
                <a:pPr marL="0" indent="0" algn="ctr">
                  <a:buNone/>
                </a:pPr>
                <a:endParaRPr lang="de-DE" sz="1800" dirty="0">
                  <a:solidFill>
                    <a:schemeClr val="tx1"/>
                  </a:solidFill>
                </a:endParaRPr>
              </a:p>
              <a:p>
                <a:r>
                  <a:rPr lang="de-DE" sz="1800" dirty="0">
                    <a:solidFill>
                      <a:schemeClr val="tx1"/>
                    </a:solidFill>
                  </a:rPr>
                  <a:t>Demonstrated in 40 nm Tech </a:t>
                </a:r>
                <a:r>
                  <a:rPr lang="de-DE" sz="18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possible because of increas</a:t>
                </a:r>
                <a:r>
                  <a:rPr lang="de-DE" sz="1800" dirty="0">
                    <a:sym typeface="Wingdings" panose="05000000000000000000" pitchFamily="2" charset="2"/>
                  </a:rPr>
                  <a:t>ing built-in potentials and depletion regions at cryo T</a:t>
                </a:r>
                <a:r>
                  <a:rPr lang="de-DE" sz="1800" dirty="0">
                    <a:solidFill>
                      <a:schemeClr val="tx1"/>
                    </a:solidFill>
                  </a:rPr>
                  <a:t> </a:t>
                </a:r>
                <a:r>
                  <a:rPr lang="de-DE" sz="1800" baseline="30000" dirty="0">
                    <a:solidFill>
                      <a:schemeClr val="tx1"/>
                    </a:solidFill>
                  </a:rPr>
                  <a:t>[1]</a:t>
                </a:r>
              </a:p>
              <a:p>
                <a:r>
                  <a:rPr lang="en-US" sz="1800" dirty="0">
                    <a:sym typeface="Wingdings" panose="05000000000000000000" pitchFamily="2" charset="2"/>
                  </a:rPr>
                  <a:t>First time test on 28-nm, only </a:t>
                </a:r>
                <a:r>
                  <a:rPr lang="en-US" sz="1800" dirty="0" err="1">
                    <a:sym typeface="Wingdings" panose="05000000000000000000" pitchFamily="2" charset="2"/>
                  </a:rPr>
                  <a:t>pMOS</a:t>
                </a:r>
                <a:r>
                  <a:rPr lang="en-US" sz="1800" dirty="0">
                    <a:sym typeface="Wingdings" panose="05000000000000000000" pitchFamily="2" charset="2"/>
                  </a:rPr>
                  <a:t> FBB </a:t>
                </a:r>
                <a:endParaRPr lang="en-US" sz="1800" dirty="0"/>
              </a:p>
              <a:p>
                <a:endParaRPr lang="de-DE" sz="1800" baseline="30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4" name="Content Placeholder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74" y="1631844"/>
                <a:ext cx="6871678" cy="2575939"/>
              </a:xfrm>
              <a:prstGeom prst="rect">
                <a:avLst/>
              </a:prstGeom>
              <a:blipFill>
                <a:blip r:embed="rId7"/>
                <a:stretch>
                  <a:fillRect l="-2130" t="-2607" b="-73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1"/>
          <p:cNvSpPr txBox="1"/>
          <p:nvPr/>
        </p:nvSpPr>
        <p:spPr>
          <a:xfrm>
            <a:off x="7256218" y="5533942"/>
            <a:ext cx="6011864" cy="1169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[1] TU Delft :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Cryogenic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-Aware Forward Body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Biasing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Bulk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CMOS,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Overwater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et al.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0E42FC-A18E-E582-5B90-681152280ACD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C06BB7-E1F8-0CEA-6B48-CA9271703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4E1B42-723F-2209-8714-189F86B576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69D53D-9981-86EC-C9F3-8415B1CBC514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DAA9E-0455-3E07-9BB2-106EA2C892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775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153742"/>
            <a:ext cx="11163460" cy="714948"/>
          </a:xfrm>
        </p:spPr>
        <p:txBody>
          <a:bodyPr/>
          <a:lstStyle/>
          <a:p>
            <a:r>
              <a:rPr lang="de-DE" dirty="0"/>
              <a:t>Forward Body biasing limits and leakages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2"/>
              <p:cNvSpPr>
                <a:spLocks noGrp="1"/>
              </p:cNvSpPr>
              <p:nvPr>
                <p:ph idx="1"/>
              </p:nvPr>
            </p:nvSpPr>
            <p:spPr>
              <a:xfrm>
                <a:off x="387947" y="3760145"/>
                <a:ext cx="5437188" cy="1956727"/>
              </a:xfrm>
            </p:spPr>
            <p:txBody>
              <a:bodyPr/>
              <a:lstStyle/>
              <a:p>
                <a:pPr>
                  <a:lnSpc>
                    <a:spcPct val="95000"/>
                  </a:lnSpc>
                </a:pPr>
                <a:r>
                  <a:rPr lang="de-DE" sz="1800" dirty="0"/>
                  <a:t>All off/on leakages monitored,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𝑆𝐵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de-DE" sz="1800" dirty="0"/>
                  <a:t> swept until S-B diode turned on (beyond tech limits at 8K)</a:t>
                </a:r>
              </a:p>
              <a:p>
                <a:pPr>
                  <a:lnSpc>
                    <a:spcPct val="95000"/>
                  </a:lnSpc>
                </a:pPr>
                <a:r>
                  <a:rPr lang="de-DE" sz="1800" dirty="0"/>
                  <a:t>Significant </a:t>
                </a:r>
                <a:r>
                  <a:rPr lang="de-DE" sz="1800" dirty="0">
                    <a:solidFill>
                      <a:schemeClr val="tx2"/>
                    </a:solidFill>
                  </a:rPr>
                  <a:t>rev-leakage current reduction </a:t>
                </a:r>
                <a:r>
                  <a:rPr lang="de-DE" sz="1800" dirty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de-DE" sz="1800" dirty="0">
                    <a:sym typeface="Wingdings" panose="05000000000000000000" pitchFamily="2" charset="2"/>
                  </a:rPr>
                  <a:t>ulvt </a:t>
                </a:r>
                <a:r>
                  <a:rPr lang="de-DE" sz="1800" dirty="0">
                    <a:solidFill>
                      <a:srgbClr val="2BC860"/>
                    </a:solidFill>
                    <a:sym typeface="Wingdings" panose="05000000000000000000" pitchFamily="2" charset="2"/>
                  </a:rPr>
                  <a:t>more viable </a:t>
                </a:r>
                <a:r>
                  <a:rPr lang="de-DE" sz="1800" dirty="0">
                    <a:sym typeface="Wingdings" panose="05000000000000000000" pitchFamily="2" charset="2"/>
                  </a:rPr>
                  <a:t>(of interest because of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𝑇𝐻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2BC860"/>
                    </a:solidFill>
                  </a:rPr>
                  <a:t> </a:t>
                </a:r>
                <a:r>
                  <a:rPr lang="en-US" sz="1800" dirty="0"/>
                  <a:t>and lower doping </a:t>
                </a:r>
                <a:r>
                  <a:rPr lang="en-US" sz="1800" dirty="0">
                    <a:sym typeface="Wingdings" panose="05000000000000000000" pitchFamily="2" charset="2"/>
                  </a:rPr>
                  <a:t> less freeze-out impact)</a:t>
                </a:r>
              </a:p>
            </p:txBody>
          </p:sp>
        </mc:Choice>
        <mc:Fallback xmlns="">
          <p:sp>
            <p:nvSpPr>
              <p:cNvPr id="10" name="Content Placeholder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7947" y="3760145"/>
                <a:ext cx="5437188" cy="1956727"/>
              </a:xfrm>
              <a:blipFill>
                <a:blip r:embed="rId3"/>
                <a:stretch>
                  <a:fillRect l="-2691" t="-4673" r="-2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79019" y="777347"/>
            <a:ext cx="11162262" cy="521892"/>
          </a:xfrm>
        </p:spPr>
        <p:txBody>
          <a:bodyPr/>
          <a:lstStyle/>
          <a:p>
            <a:r>
              <a:rPr lang="de-DE" dirty="0"/>
              <a:t>Example UL threshold pMOS 310/40 @T=8K</a:t>
            </a:r>
          </a:p>
          <a:p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198722"/>
            <a:ext cx="6053081" cy="4460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0683491"/>
                  </p:ext>
                </p:extLst>
              </p:nvPr>
            </p:nvGraphicFramePr>
            <p:xfrm>
              <a:off x="371475" y="1628774"/>
              <a:ext cx="5437187" cy="18269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4597">
                      <a:extLst>
                        <a:ext uri="{9D8B030D-6E8A-4147-A177-3AD203B41FA5}">
                          <a16:colId xmlns:a16="http://schemas.microsoft.com/office/drawing/2014/main" val="3147104287"/>
                        </a:ext>
                      </a:extLst>
                    </a:gridCol>
                    <a:gridCol w="1366807">
                      <a:extLst>
                        <a:ext uri="{9D8B030D-6E8A-4147-A177-3AD203B41FA5}">
                          <a16:colId xmlns:a16="http://schemas.microsoft.com/office/drawing/2014/main" val="2877739807"/>
                        </a:ext>
                      </a:extLst>
                    </a:gridCol>
                    <a:gridCol w="1887153">
                      <a:extLst>
                        <a:ext uri="{9D8B030D-6E8A-4147-A177-3AD203B41FA5}">
                          <a16:colId xmlns:a16="http://schemas.microsoft.com/office/drawing/2014/main" val="3210926167"/>
                        </a:ext>
                      </a:extLst>
                    </a:gridCol>
                    <a:gridCol w="1258630">
                      <a:extLst>
                        <a:ext uri="{9D8B030D-6E8A-4147-A177-3AD203B41FA5}">
                          <a16:colId xmlns:a16="http://schemas.microsoft.com/office/drawing/2014/main" val="4012500994"/>
                        </a:ext>
                      </a:extLst>
                    </a:gridCol>
                  </a:tblGrid>
                  <a:tr h="4567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T 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𝑺𝑩</m:t>
                                    </m:r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𝒔𝒕𝒂𝒓𝒕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𝑺𝑩</m:t>
                                    </m:r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𝒔𝒕𝒐𝒑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𝒔𝒕𝒆𝒑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7408517"/>
                      </a:ext>
                    </a:extLst>
                  </a:tr>
                  <a:tr h="4567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8K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0V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900mV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100mV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74776272"/>
                      </a:ext>
                    </a:extLst>
                  </a:tr>
                  <a:tr h="4567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30K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0V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800mV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100mV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9642447"/>
                      </a:ext>
                    </a:extLst>
                  </a:tr>
                  <a:tr h="4567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77K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0V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800mV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100mV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5234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0683491"/>
                  </p:ext>
                </p:extLst>
              </p:nvPr>
            </p:nvGraphicFramePr>
            <p:xfrm>
              <a:off x="371475" y="1628774"/>
              <a:ext cx="5437187" cy="18269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4597">
                      <a:extLst>
                        <a:ext uri="{9D8B030D-6E8A-4147-A177-3AD203B41FA5}">
                          <a16:colId xmlns:a16="http://schemas.microsoft.com/office/drawing/2014/main" val="3147104287"/>
                        </a:ext>
                      </a:extLst>
                    </a:gridCol>
                    <a:gridCol w="1366807">
                      <a:extLst>
                        <a:ext uri="{9D8B030D-6E8A-4147-A177-3AD203B41FA5}">
                          <a16:colId xmlns:a16="http://schemas.microsoft.com/office/drawing/2014/main" val="2877739807"/>
                        </a:ext>
                      </a:extLst>
                    </a:gridCol>
                    <a:gridCol w="1887153">
                      <a:extLst>
                        <a:ext uri="{9D8B030D-6E8A-4147-A177-3AD203B41FA5}">
                          <a16:colId xmlns:a16="http://schemas.microsoft.com/office/drawing/2014/main" val="3210926167"/>
                        </a:ext>
                      </a:extLst>
                    </a:gridCol>
                    <a:gridCol w="1258630">
                      <a:extLst>
                        <a:ext uri="{9D8B030D-6E8A-4147-A177-3AD203B41FA5}">
                          <a16:colId xmlns:a16="http://schemas.microsoft.com/office/drawing/2014/main" val="4012500994"/>
                        </a:ext>
                      </a:extLst>
                    </a:gridCol>
                  </a:tblGrid>
                  <a:tr h="4567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T 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8304" t="-1333" r="-233036" b="-3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1613" t="-1333" r="-68387" b="-3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31884" t="-1333" r="-2415" b="-31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7408517"/>
                      </a:ext>
                    </a:extLst>
                  </a:tr>
                  <a:tr h="4567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8K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0V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900mV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100mV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74776272"/>
                      </a:ext>
                    </a:extLst>
                  </a:tr>
                  <a:tr h="4567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30K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0V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800mV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100mV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9642447"/>
                      </a:ext>
                    </a:extLst>
                  </a:tr>
                  <a:tr h="4567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77K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0V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800mV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dirty="0"/>
                            <a:t>100mV</a:t>
                          </a:r>
                          <a:endParaRPr 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5234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0FBB8CF-AC4D-E5E6-CFDF-4504B4EF79FB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53C9A5-FFF8-117D-E549-93E54012F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3CAE8-24D3-4684-B898-CE32AE4E8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181169-0FFC-1F03-66E5-611173BEEFA0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30198-5707-74F3-9DD3-79C2BBE8E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762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8A3DB-A723-23D1-0846-BD39F684A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CC9E-CC47-957D-86FE-7A135E55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3742"/>
            <a:ext cx="11163460" cy="714948"/>
          </a:xfrm>
        </p:spPr>
        <p:txBody>
          <a:bodyPr/>
          <a:lstStyle/>
          <a:p>
            <a:r>
              <a:rPr lang="de-DE" dirty="0"/>
              <a:t>Forward Body biasing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2">
                <a:extLst>
                  <a:ext uri="{FF2B5EF4-FFF2-40B4-BE49-F238E27FC236}">
                    <a16:creationId xmlns:a16="http://schemas.microsoft.com/office/drawing/2014/main" id="{C4010E4C-EA47-CF88-6944-082FA96F92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475" y="1299239"/>
                <a:ext cx="5437188" cy="1726222"/>
              </a:xfrm>
            </p:spPr>
            <p:txBody>
              <a:bodyPr/>
              <a:lstStyle/>
              <a:p>
                <a:pPr>
                  <a:lnSpc>
                    <a:spcPct val="95000"/>
                  </a:lnSpc>
                </a:pPr>
                <a:r>
                  <a:rPr lang="it-IT" sz="1800" dirty="0"/>
                  <a:t>Color legend: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mtClean="0">
                            <a:solidFill>
                              <a:srgbClr val="FBED3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solidFill>
                              <a:srgbClr val="FBED37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sz="1800" b="1" i="1" smtClean="0">
                            <a:solidFill>
                              <a:srgbClr val="FBED37"/>
                            </a:solidFill>
                            <a:latin typeface="Cambria Math" panose="02040503050406030204" pitchFamily="18" charset="0"/>
                          </a:rPr>
                          <m:t>𝑺𝑩</m:t>
                        </m:r>
                      </m:sub>
                    </m:sSub>
                    <m:r>
                      <a:rPr lang="it-IT" sz="1800" b="1" i="1" smtClean="0">
                        <a:solidFill>
                          <a:srgbClr val="FBED3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1" i="1" smtClean="0">
                        <a:solidFill>
                          <a:srgbClr val="FBED37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1800" b="1" i="1" smtClean="0">
                        <a:solidFill>
                          <a:srgbClr val="FBED37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mtClean="0">
                            <a:solidFill>
                              <a:srgbClr val="0331E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solidFill>
                              <a:srgbClr val="0331ED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sz="1800" b="1" i="1" smtClean="0">
                            <a:solidFill>
                              <a:srgbClr val="0331ED"/>
                            </a:solidFill>
                            <a:latin typeface="Cambria Math" panose="02040503050406030204" pitchFamily="18" charset="0"/>
                          </a:rPr>
                          <m:t>𝑺𝑩</m:t>
                        </m:r>
                      </m:sub>
                    </m:sSub>
                    <m:r>
                      <a:rPr lang="it-IT" sz="1800" b="1" i="1" smtClean="0">
                        <a:solidFill>
                          <a:srgbClr val="0331ED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1" i="1" smtClean="0">
                        <a:solidFill>
                          <a:srgbClr val="0331ED"/>
                        </a:solidFill>
                        <a:latin typeface="Cambria Math" panose="02040503050406030204" pitchFamily="18" charset="0"/>
                      </a:rPr>
                      <m:t>𝟗𝟎𝟎</m:t>
                    </m:r>
                    <m:r>
                      <a:rPr lang="it-IT" sz="1800" b="1" i="1" smtClean="0">
                        <a:solidFill>
                          <a:srgbClr val="0331ED"/>
                        </a:solidFill>
                        <a:latin typeface="Cambria Math" panose="02040503050406030204" pitchFamily="18" charset="0"/>
                      </a:rPr>
                      <m:t>𝒎𝑽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mtClean="0">
                            <a:solidFill>
                              <a:srgbClr val="7FB9F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solidFill>
                              <a:srgbClr val="7FB9FB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sz="1800" b="1" i="1" smtClean="0">
                            <a:solidFill>
                              <a:srgbClr val="7FB9FB"/>
                            </a:solidFill>
                            <a:latin typeface="Cambria Math" panose="02040503050406030204" pitchFamily="18" charset="0"/>
                          </a:rPr>
                          <m:t>𝑺𝑩</m:t>
                        </m:r>
                      </m:sub>
                    </m:sSub>
                    <m:r>
                      <a:rPr lang="it-IT" sz="1800" b="1" i="1" smtClean="0">
                        <a:solidFill>
                          <a:srgbClr val="7FB9FB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800" b="1" i="1" smtClean="0">
                        <a:solidFill>
                          <a:srgbClr val="7FB9FB"/>
                        </a:solidFill>
                        <a:latin typeface="Cambria Math" panose="02040503050406030204" pitchFamily="18" charset="0"/>
                      </a:rPr>
                      <m:t>𝒊𝒏𝒄𝒓𝒆𝒂𝒔𝒊𝒏𝒈</m:t>
                    </m:r>
                  </m:oMath>
                </a14:m>
                <a:r>
                  <a:rPr lang="en-US" sz="18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mtClean="0">
                            <a:solidFill>
                              <a:srgbClr val="E051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solidFill>
                              <a:srgbClr val="E0515A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sz="1800" b="1" i="1" smtClean="0">
                            <a:solidFill>
                              <a:srgbClr val="E0515A"/>
                            </a:solidFill>
                            <a:latin typeface="Cambria Math" panose="02040503050406030204" pitchFamily="18" charset="0"/>
                          </a:rPr>
                          <m:t>𝑺𝑩</m:t>
                        </m:r>
                      </m:sub>
                    </m:sSub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𝒂𝒏𝒅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𝟑𝟎𝟎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endParaRPr lang="en-US" sz="1800" b="1" dirty="0">
                  <a:solidFill>
                    <a:srgbClr val="2BC860"/>
                  </a:solidFill>
                </a:endParaRPr>
              </a:p>
              <a:p>
                <a:pPr>
                  <a:lnSpc>
                    <a:spcPct val="95000"/>
                  </a:lnSpc>
                </a:pPr>
                <a:endParaRPr lang="en-US" sz="1800" b="1" dirty="0">
                  <a:solidFill>
                    <a:srgbClr val="2BC860"/>
                  </a:solidFill>
                </a:endParaRPr>
              </a:p>
              <a:p>
                <a:pPr>
                  <a:lnSpc>
                    <a:spcPct val="95000"/>
                  </a:lnSpc>
                </a:pPr>
                <a:r>
                  <a:rPr lang="en-US" sz="1800" dirty="0"/>
                  <a:t>Transfer and strong inversion output characteristics shown, exhibiting threshold decrease and output current increase</a:t>
                </a:r>
              </a:p>
            </p:txBody>
          </p:sp>
        </mc:Choice>
        <mc:Fallback xmlns="">
          <p:sp>
            <p:nvSpPr>
              <p:cNvPr id="10" name="Content Placeholder 12">
                <a:extLst>
                  <a:ext uri="{FF2B5EF4-FFF2-40B4-BE49-F238E27FC236}">
                    <a16:creationId xmlns:a16="http://schemas.microsoft.com/office/drawing/2014/main" id="{C4010E4C-EA47-CF88-6944-082FA96F92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1299239"/>
                <a:ext cx="5437188" cy="1726222"/>
              </a:xfrm>
              <a:blipFill>
                <a:blip r:embed="rId3"/>
                <a:stretch>
                  <a:fillRect l="-2691" t="-5300" r="-3363" b="-81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39AE9-CA8C-ABD5-C354-E258AA98BF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019" y="777347"/>
            <a:ext cx="11162262" cy="521892"/>
          </a:xfrm>
        </p:spPr>
        <p:txBody>
          <a:bodyPr/>
          <a:lstStyle/>
          <a:p>
            <a:r>
              <a:rPr lang="de-DE" dirty="0"/>
              <a:t>Example UL threshold pMOS 310/40 @T=8K</a:t>
            </a:r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AABE03F-300E-1DC2-C9B2-9889BA6B8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836" y="1198722"/>
            <a:ext cx="5947408" cy="44605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580EF1-9E54-D8A2-5D28-5BB0C8E076BD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8D4938-C1D4-80C8-E2E5-D5861E56E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516F5D-C6F6-0275-2A82-2847E86AA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D09144-C833-6B3B-D024-30CAE9B9F4CC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00D50-7F46-8E15-BF2D-F07C9F173E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2078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DDC7B-907C-3AE2-1CDA-369DA28D0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6B6E-5DD4-59FB-A1A4-7AF8D40D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3742"/>
            <a:ext cx="11163460" cy="714948"/>
          </a:xfrm>
        </p:spPr>
        <p:txBody>
          <a:bodyPr/>
          <a:lstStyle/>
          <a:p>
            <a:r>
              <a:rPr lang="de-DE" dirty="0"/>
              <a:t>Forward Body biasing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2">
                <a:extLst>
                  <a:ext uri="{FF2B5EF4-FFF2-40B4-BE49-F238E27FC236}">
                    <a16:creationId xmlns:a16="http://schemas.microsoft.com/office/drawing/2014/main" id="{DFF83B63-4B70-6316-2968-567A7861A2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475" y="1299239"/>
                <a:ext cx="5437188" cy="1726222"/>
              </a:xfrm>
            </p:spPr>
            <p:txBody>
              <a:bodyPr/>
              <a:lstStyle/>
              <a:p>
                <a:pPr>
                  <a:lnSpc>
                    <a:spcPct val="95000"/>
                  </a:lnSpc>
                </a:pPr>
                <a:r>
                  <a:rPr lang="it-IT" sz="1800" dirty="0"/>
                  <a:t>Color legend: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mtClean="0">
                            <a:solidFill>
                              <a:srgbClr val="FBED3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solidFill>
                              <a:srgbClr val="FBED37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sz="1800" b="1" i="1" smtClean="0">
                            <a:solidFill>
                              <a:srgbClr val="FBED37"/>
                            </a:solidFill>
                            <a:latin typeface="Cambria Math" panose="02040503050406030204" pitchFamily="18" charset="0"/>
                          </a:rPr>
                          <m:t>𝑺𝑩</m:t>
                        </m:r>
                      </m:sub>
                    </m:sSub>
                    <m:r>
                      <a:rPr lang="it-IT" sz="1800" b="1" i="1" smtClean="0">
                        <a:solidFill>
                          <a:srgbClr val="FBED3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1" i="1" smtClean="0">
                        <a:solidFill>
                          <a:srgbClr val="FBED37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1800" b="1" i="1" smtClean="0">
                        <a:solidFill>
                          <a:srgbClr val="FBED37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mtClean="0">
                            <a:solidFill>
                              <a:srgbClr val="0331E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solidFill>
                              <a:srgbClr val="0331ED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sz="1800" b="1" i="1" smtClean="0">
                            <a:solidFill>
                              <a:srgbClr val="0331ED"/>
                            </a:solidFill>
                            <a:latin typeface="Cambria Math" panose="02040503050406030204" pitchFamily="18" charset="0"/>
                          </a:rPr>
                          <m:t>𝑺𝑩</m:t>
                        </m:r>
                      </m:sub>
                    </m:sSub>
                    <m:r>
                      <a:rPr lang="it-IT" sz="1800" b="1" i="1" smtClean="0">
                        <a:solidFill>
                          <a:srgbClr val="0331ED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1" i="1" smtClean="0">
                        <a:solidFill>
                          <a:srgbClr val="0331ED"/>
                        </a:solidFill>
                        <a:latin typeface="Cambria Math" panose="02040503050406030204" pitchFamily="18" charset="0"/>
                      </a:rPr>
                      <m:t>𝟗𝟎𝟎</m:t>
                    </m:r>
                    <m:r>
                      <a:rPr lang="it-IT" sz="1800" b="1" i="1" smtClean="0">
                        <a:solidFill>
                          <a:srgbClr val="0331ED"/>
                        </a:solidFill>
                        <a:latin typeface="Cambria Math" panose="02040503050406030204" pitchFamily="18" charset="0"/>
                      </a:rPr>
                      <m:t>𝒎𝑽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mtClean="0">
                            <a:solidFill>
                              <a:srgbClr val="7FB9F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solidFill>
                              <a:srgbClr val="7FB9FB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sz="1800" b="1" i="1" smtClean="0">
                            <a:solidFill>
                              <a:srgbClr val="7FB9FB"/>
                            </a:solidFill>
                            <a:latin typeface="Cambria Math" panose="02040503050406030204" pitchFamily="18" charset="0"/>
                          </a:rPr>
                          <m:t>𝑺𝑩</m:t>
                        </m:r>
                      </m:sub>
                    </m:sSub>
                    <m:r>
                      <a:rPr lang="it-IT" sz="1800" b="1" i="1" smtClean="0">
                        <a:solidFill>
                          <a:srgbClr val="7FB9FB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800" b="1" i="1" smtClean="0">
                        <a:solidFill>
                          <a:srgbClr val="7FB9FB"/>
                        </a:solidFill>
                        <a:latin typeface="Cambria Math" panose="02040503050406030204" pitchFamily="18" charset="0"/>
                      </a:rPr>
                      <m:t>𝒊𝒏𝒄𝒓𝒆𝒂𝒔𝒊𝒏𝒈</m:t>
                    </m:r>
                  </m:oMath>
                </a14:m>
                <a:r>
                  <a:rPr lang="en-US" sz="18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mtClean="0">
                            <a:solidFill>
                              <a:srgbClr val="E051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solidFill>
                              <a:srgbClr val="E0515A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sz="1800" b="1" i="1" smtClean="0">
                            <a:solidFill>
                              <a:srgbClr val="E0515A"/>
                            </a:solidFill>
                            <a:latin typeface="Cambria Math" panose="02040503050406030204" pitchFamily="18" charset="0"/>
                          </a:rPr>
                          <m:t>𝑺𝑩</m:t>
                        </m:r>
                      </m:sub>
                    </m:sSub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𝒂𝒏𝒅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𝟑𝟎𝟎</m:t>
                    </m:r>
                    <m:r>
                      <a:rPr lang="it-IT" sz="1800" b="1" i="1" smtClean="0">
                        <a:solidFill>
                          <a:srgbClr val="E0515A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endParaRPr lang="en-US" sz="1800" b="1" dirty="0">
                  <a:solidFill>
                    <a:srgbClr val="2BC860"/>
                  </a:solidFill>
                </a:endParaRPr>
              </a:p>
              <a:p>
                <a:pPr>
                  <a:lnSpc>
                    <a:spcPct val="95000"/>
                  </a:lnSpc>
                </a:pPr>
                <a:endParaRPr lang="en-US" sz="1800" b="1" dirty="0">
                  <a:solidFill>
                    <a:srgbClr val="2BC860"/>
                  </a:solidFill>
                </a:endParaRPr>
              </a:p>
              <a:p>
                <a:pPr>
                  <a:lnSpc>
                    <a:spcPct val="95000"/>
                  </a:lnSpc>
                </a:pPr>
                <a:r>
                  <a:rPr lang="en-US" sz="1800" dirty="0"/>
                  <a:t>Transfer and strong inversion output characteristics shown, exhibiting threshold decrease and output current increase</a:t>
                </a:r>
              </a:p>
            </p:txBody>
          </p:sp>
        </mc:Choice>
        <mc:Fallback xmlns="">
          <p:sp>
            <p:nvSpPr>
              <p:cNvPr id="10" name="Content Placeholder 12">
                <a:extLst>
                  <a:ext uri="{FF2B5EF4-FFF2-40B4-BE49-F238E27FC236}">
                    <a16:creationId xmlns:a16="http://schemas.microsoft.com/office/drawing/2014/main" id="{DFF83B63-4B70-6316-2968-567A7861A2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1299239"/>
                <a:ext cx="5437188" cy="1726222"/>
              </a:xfrm>
              <a:blipFill>
                <a:blip r:embed="rId3"/>
                <a:stretch>
                  <a:fillRect l="-2691" t="-5300" r="-3363" b="-81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9F603-1F86-4C17-CE31-90C06202DE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019" y="777347"/>
            <a:ext cx="11162262" cy="521892"/>
          </a:xfrm>
        </p:spPr>
        <p:txBody>
          <a:bodyPr/>
          <a:lstStyle/>
          <a:p>
            <a:r>
              <a:rPr lang="de-DE" dirty="0"/>
              <a:t>Example UL threshold pMOS 310/40 @T=8K</a:t>
            </a:r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074C9F8-F948-F8DE-3317-752BD002B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836" y="1198722"/>
            <a:ext cx="5947408" cy="44605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6D9603-9422-82F0-8943-AEC1596CB78E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668BBD-C3BB-149B-766B-CCED38119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DFF4F4-A9CA-D563-CD79-3F4477F6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D6356C-F8A1-B02E-E045-B9620C96C7A6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4FABA-DDD8-33BB-998A-22416A0EFD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2121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4597F-1A37-83E9-40E4-9D49F7007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78E9DA-DD30-9AB0-9476-E5FA6077EC0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71475" y="153742"/>
                <a:ext cx="11163460" cy="714948"/>
              </a:xfrm>
            </p:spPr>
            <p:txBody>
              <a:bodyPr/>
              <a:lstStyle/>
              <a:p>
                <a:r>
                  <a:rPr lang="de-DE" dirty="0"/>
                  <a:t>Forward Body biasing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dirty="0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b="1" i="1" dirty="0" smtClean="0">
                            <a:latin typeface="Cambria Math" panose="02040503050406030204" pitchFamily="18" charset="0"/>
                          </a:rPr>
                          <m:t>𝑻𝑯</m:t>
                        </m:r>
                      </m:sub>
                    </m:sSub>
                  </m:oMath>
                </a14:m>
                <a:r>
                  <a:rPr lang="en-US" dirty="0"/>
                  <a:t> tuning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78E9DA-DD30-9AB0-9476-E5FA6077E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71475" y="153742"/>
                <a:ext cx="11163460" cy="714948"/>
              </a:xfrm>
              <a:blipFill>
                <a:blip r:embed="rId2"/>
                <a:stretch>
                  <a:fillRect l="-2239" t="-14407" b="-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2">
                <a:extLst>
                  <a:ext uri="{FF2B5EF4-FFF2-40B4-BE49-F238E27FC236}">
                    <a16:creationId xmlns:a16="http://schemas.microsoft.com/office/drawing/2014/main" id="{FDAB0977-DC2D-079E-F18C-8A78D3D7CA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475" y="1299238"/>
                <a:ext cx="5437188" cy="2417793"/>
              </a:xfrm>
            </p:spPr>
            <p:txBody>
              <a:bodyPr/>
              <a:lstStyle/>
              <a:p>
                <a:pPr>
                  <a:lnSpc>
                    <a:spcPct val="9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sz="1800" dirty="0"/>
                  <a:t> with LE (Linear Extrapolation) Method</a:t>
                </a:r>
              </a:p>
              <a:p>
                <a:pPr>
                  <a:lnSpc>
                    <a:spcPct val="95000"/>
                  </a:lnSpc>
                </a:pPr>
                <a:endParaRPr lang="en-US" sz="1800" dirty="0"/>
              </a:p>
              <a:p>
                <a:pPr>
                  <a:lnSpc>
                    <a:spcPct val="95000"/>
                  </a:lnSpc>
                </a:pPr>
                <a:r>
                  <a:rPr lang="en-US" sz="1800" dirty="0"/>
                  <a:t>For no measured device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𝑇𝐻</m:t>
                        </m:r>
                      </m:sub>
                    </m:sSub>
                  </m:oMath>
                </a14:m>
                <a:r>
                  <a:rPr lang="en-US" sz="1800" dirty="0"/>
                  <a:t> reached room T level of operation</a:t>
                </a:r>
              </a:p>
              <a:p>
                <a:pPr>
                  <a:lnSpc>
                    <a:spcPct val="95000"/>
                  </a:lnSpc>
                </a:pPr>
                <a:r>
                  <a:rPr lang="en-US" sz="1800" dirty="0"/>
                  <a:t>A significant threshold voltage reduction of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it-IT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𝑚𝑉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 </a:t>
                </a:r>
                <a:r>
                  <a:rPr lang="en-US" sz="1800" dirty="0"/>
                  <a:t>is obtained, similarly at every temperature</a:t>
                </a:r>
              </a:p>
              <a:p>
                <a:pPr>
                  <a:lnSpc>
                    <a:spcPct val="95000"/>
                  </a:lnSpc>
                </a:pPr>
                <a:endParaRPr lang="en-US" sz="1800" b="1" dirty="0">
                  <a:solidFill>
                    <a:srgbClr val="2BC860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12">
                <a:extLst>
                  <a:ext uri="{FF2B5EF4-FFF2-40B4-BE49-F238E27FC236}">
                    <a16:creationId xmlns:a16="http://schemas.microsoft.com/office/drawing/2014/main" id="{FDAB0977-DC2D-079E-F18C-8A78D3D7CA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1299238"/>
                <a:ext cx="5437188" cy="2417793"/>
              </a:xfrm>
              <a:blipFill>
                <a:blip r:embed="rId4"/>
                <a:stretch>
                  <a:fillRect l="-2691" t="-3778" r="-2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B84F0-905C-6B43-00EA-BCD74EA8C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019" y="777347"/>
            <a:ext cx="11162262" cy="521892"/>
          </a:xfrm>
        </p:spPr>
        <p:txBody>
          <a:bodyPr/>
          <a:lstStyle/>
          <a:p>
            <a:r>
              <a:rPr lang="de-DE" dirty="0"/>
              <a:t>Example UL threshold pMOS 310/40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5A5A8A5-9CB3-5AB2-53C7-61BA5151B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6195" y="1198722"/>
            <a:ext cx="5632690" cy="44605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FD9C0B-85E7-D4A9-32E3-48FFF1A7ABED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95080B-B883-CBEC-DD62-3609A0992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34C288-70E9-DEB6-CDA8-0A3D18C373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45CC83-DDCD-CD07-65BE-8D8C1AB037E4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9">
            <a:extLst>
              <a:ext uri="{FF2B5EF4-FFF2-40B4-BE49-F238E27FC236}">
                <a16:creationId xmlns:a16="http://schemas.microsoft.com/office/drawing/2014/main" id="{FA684644-F4F6-C698-8604-16C15B7FE6A2}"/>
              </a:ext>
            </a:extLst>
          </p:cNvPr>
          <p:cNvSpPr txBox="1"/>
          <p:nvPr/>
        </p:nvSpPr>
        <p:spPr>
          <a:xfrm>
            <a:off x="7392144" y="4221088"/>
            <a:ext cx="3096344" cy="384721"/>
          </a:xfrm>
          <a:prstGeom prst="rect">
            <a:avLst/>
          </a:prstGeom>
          <a:solidFill>
            <a:srgbClr val="EC5E71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dirty="0">
                <a:solidFill>
                  <a:schemeClr val="bg1"/>
                </a:solidFill>
              </a:rPr>
              <a:t>Vth @ T=300K, </a:t>
            </a:r>
            <a:r>
              <a:rPr lang="de-DE" sz="2000" b="1" dirty="0">
                <a:solidFill>
                  <a:schemeClr val="bg1"/>
                </a:solidFill>
              </a:rPr>
              <a:t>Vsb = 0</a:t>
            </a:r>
            <a:endParaRPr lang="en-US" sz="2000" b="1" dirty="0" err="1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C4C584-A986-2661-5659-225B280E17F9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8688288" y="4605809"/>
            <a:ext cx="252028" cy="22868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291D9AE-DC14-16A4-CD3D-E14A7351F2B0}"/>
              </a:ext>
            </a:extLst>
          </p:cNvPr>
          <p:cNvSpPr/>
          <p:nvPr/>
        </p:nvSpPr>
        <p:spPr>
          <a:xfrm>
            <a:off x="4812764" y="1298353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[1] 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D1690683-5B4F-52DE-BF57-5394260E1DFE}"/>
              </a:ext>
            </a:extLst>
          </p:cNvPr>
          <p:cNvSpPr txBox="1"/>
          <p:nvPr/>
        </p:nvSpPr>
        <p:spPr>
          <a:xfrm>
            <a:off x="325301" y="5556876"/>
            <a:ext cx="6011864" cy="270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“Revisiting MOSFET threshold voltage extraction methods” Ortiz-Conde et al., 2013</a:t>
            </a:r>
          </a:p>
          <a:p>
            <a:pPr>
              <a:lnSpc>
                <a:spcPct val="95000"/>
              </a:lnSpc>
            </a:pP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F45227-0918-65D6-8D6F-7D6A468943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236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E15E787-23FF-9F4A-02CB-157E8D81F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/>
          <a:stretch>
            <a:fillRect/>
          </a:stretch>
        </p:blipFill>
        <p:spPr>
          <a:xfrm>
            <a:off x="9561714" y="3235999"/>
            <a:ext cx="2246109" cy="2564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Reason for cryogenic pdk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6" y="1628775"/>
            <a:ext cx="7219050" cy="302436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1800" dirty="0"/>
              <a:t>Cryogenic ICs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/>
              <a:t>cryogenic particle detectors readout and quantum computing control</a:t>
            </a:r>
          </a:p>
          <a:p>
            <a:pPr>
              <a:spcAft>
                <a:spcPts val="1200"/>
              </a:spcAft>
            </a:pPr>
            <a:r>
              <a:rPr lang="de-DE" sz="1800" dirty="0"/>
              <a:t>Dark matter/neutrino detectors </a:t>
            </a:r>
            <a:r>
              <a:rPr lang="de-DE" sz="18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de-DE" sz="1800" dirty="0">
                <a:sym typeface="Wingdings" panose="05000000000000000000" pitchFamily="2" charset="2"/>
              </a:rPr>
              <a:t> scalability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quantum processors </a:t>
            </a:r>
            <a:r>
              <a:rPr lang="de-DE" sz="18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de-DE" sz="1800" dirty="0">
                <a:sym typeface="Wingdings" panose="05000000000000000000" pitchFamily="2" charset="2"/>
              </a:rPr>
              <a:t> interconnect</a:t>
            </a:r>
            <a:endParaRPr lang="de-DE" sz="1800" dirty="0"/>
          </a:p>
          <a:p>
            <a:pPr>
              <a:spcAft>
                <a:spcPts val="1200"/>
              </a:spcAft>
            </a:pPr>
            <a:r>
              <a:rPr lang="de-DE" sz="1800" dirty="0"/>
              <a:t>Si Foundries </a:t>
            </a:r>
            <a:r>
              <a:rPr lang="de-DE" sz="18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de-DE" sz="1800" dirty="0"/>
              <a:t> </a:t>
            </a:r>
            <a:r>
              <a:rPr lang="de-DE" sz="1800" b="1" dirty="0"/>
              <a:t>PDK</a:t>
            </a:r>
            <a:r>
              <a:rPr lang="de-DE" sz="1800" dirty="0"/>
              <a:t> (Process Design Kits) for a CMOS tech node.</a:t>
            </a:r>
            <a:br>
              <a:rPr lang="de-DE" sz="1800" dirty="0"/>
            </a:br>
            <a:r>
              <a:rPr lang="de-DE" sz="1800" dirty="0"/>
              <a:t>Valid only down to -40° C</a:t>
            </a:r>
          </a:p>
          <a:p>
            <a:pPr>
              <a:spcAft>
                <a:spcPts val="1200"/>
              </a:spcAft>
            </a:pPr>
            <a:r>
              <a:rPr lang="de-DE" sz="1800" dirty="0"/>
              <a:t>Cryogenic Designs </a:t>
            </a:r>
            <a:r>
              <a:rPr lang="de-DE" sz="18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de-DE" sz="1800" dirty="0">
                <a:sym typeface="Wingdings" panose="05000000000000000000" pitchFamily="2" charset="2"/>
              </a:rPr>
              <a:t> custom models</a:t>
            </a:r>
            <a:endParaRPr lang="de-DE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de-DE" dirty="0"/>
              <a:t>Thesis Goal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90" y="886390"/>
            <a:ext cx="2246109" cy="2754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04888" y="1866660"/>
            <a:ext cx="1803005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/>
              <a:t>Darkside20k liquid Ar cryo-TPC</a:t>
            </a:r>
          </a:p>
          <a:p>
            <a:pPr algn="ctr">
              <a:lnSpc>
                <a:spcPct val="95000"/>
              </a:lnSpc>
            </a:pPr>
            <a:r>
              <a:rPr lang="de-DE" sz="1200" dirty="0"/>
              <a:t> in construction @LNGS, Italy</a:t>
            </a:r>
            <a:endParaRPr lang="en-US" sz="12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395845" y="5683395"/>
            <a:ext cx="3908269" cy="1169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DarkSide-20k sensitivity to light dark matter particles,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Acerbi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et al. 2024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0528" y="3379684"/>
            <a:ext cx="3600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000" dirty="0"/>
              <a:t>[1]</a:t>
            </a:r>
            <a:endParaRPr lang="en-US" sz="1000" dirty="0" err="1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1474" y="4454377"/>
            <a:ext cx="7219052" cy="997596"/>
          </a:xfrm>
          <a:prstGeom prst="rect">
            <a:avLst/>
          </a:prstGeom>
          <a:solidFill>
            <a:schemeClr val="tx2"/>
          </a:solidFill>
        </p:spPr>
        <p:txBody>
          <a:bodyPr vert="horz" lIns="216000" tIns="0" rIns="18000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de-DE" sz="1800" b="1" dirty="0">
                <a:solidFill>
                  <a:schemeClr val="bg1"/>
                </a:solidFill>
              </a:rPr>
              <a:t>Goal : 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establish a cryo characterization and extraction methodology for a 28nm bulk CMOS technology </a:t>
            </a:r>
            <a:r>
              <a:rPr lang="de-DE" sz="1800" dirty="0">
                <a:solidFill>
                  <a:schemeClr val="bg1"/>
                </a:solidFill>
                <a:sym typeface="Wingdings" panose="05000000000000000000" pitchFamily="2" charset="2"/>
              </a:rPr>
              <a:t> partial cryo-PDK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F17A41-308A-D0D3-E037-977CF9588AD2}"/>
              </a:ext>
            </a:extLst>
          </p:cNvPr>
          <p:cNvSpPr txBox="1"/>
          <p:nvPr/>
        </p:nvSpPr>
        <p:spPr>
          <a:xfrm>
            <a:off x="7699690" y="4256104"/>
            <a:ext cx="1803005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/>
              <a:t>Example of fixed cryo-T dilution cryostat for quantum computing prototypes</a:t>
            </a:r>
            <a:endParaRPr lang="en-US" sz="1200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C61AB6-4DEB-4199-4E04-F55E85B50F09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EA2287-2FEE-F42E-D949-7A0376A27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5920CB-1F88-9597-5CFF-640E5A9D0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80DA25-0E23-C832-FFEA-353C860DD805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F4A4F-5C8B-32F0-A475-35157E8AB4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872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C6905-D23D-5585-9A45-348687867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BDB8-8797-2FB2-D3F6-257ACD9F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3742"/>
            <a:ext cx="11163460" cy="714948"/>
          </a:xfrm>
        </p:spPr>
        <p:txBody>
          <a:bodyPr/>
          <a:lstStyle/>
          <a:p>
            <a:r>
              <a:rPr lang="en-IT" dirty="0"/>
              <a:t>Experimental Data – </a:t>
            </a:r>
            <a:r>
              <a:rPr lang="it-IT" dirty="0"/>
              <a:t>in a nutshell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CE4D69-0D6E-1457-42CE-0F4EAD3967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04F320-113C-9B20-BDCC-EA4FB72C7E73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6C9E76-90AA-E38E-8AA6-1F14CC9F4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7E4856-D5EC-A82E-B6FD-D9739D1E7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DDC046-B054-610F-55BC-FDB1743CDCFA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262A6D6-BEBA-C4B5-B53F-5107F2916961}"/>
              </a:ext>
            </a:extLst>
          </p:cNvPr>
          <p:cNvSpPr/>
          <p:nvPr/>
        </p:nvSpPr>
        <p:spPr>
          <a:xfrm>
            <a:off x="4522062" y="2254008"/>
            <a:ext cx="2880320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b="1" dirty="0">
                <a:solidFill>
                  <a:schemeClr val="bg1"/>
                </a:solidFill>
              </a:rPr>
              <a:t>T Characterization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0973F2-E268-0EAE-1F85-F1464718DAAE}"/>
              </a:ext>
            </a:extLst>
          </p:cNvPr>
          <p:cNvSpPr/>
          <p:nvPr/>
        </p:nvSpPr>
        <p:spPr>
          <a:xfrm>
            <a:off x="8509396" y="927939"/>
            <a:ext cx="3134678" cy="21787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600" b="1" dirty="0">
                <a:solidFill>
                  <a:schemeClr val="bg1"/>
                </a:solidFill>
              </a:rPr>
              <a:t>Measured short-channel devices:</a:t>
            </a:r>
          </a:p>
          <a:p>
            <a:pPr algn="ctr">
              <a:lnSpc>
                <a:spcPct val="95000"/>
              </a:lnSpc>
            </a:pPr>
            <a:endParaRPr lang="it-IT" sz="16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</a:rPr>
              <a:t>9 nMOS and 9 pMOS svt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</a:rPr>
              <a:t>8 nMOS and 8 pMOS lvt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</a:rPr>
              <a:t>8 nMOS and 8 pMOS ulvt</a:t>
            </a:r>
          </a:p>
          <a:p>
            <a:pPr>
              <a:lnSpc>
                <a:spcPct val="95000"/>
              </a:lnSpc>
            </a:pPr>
            <a:endParaRPr lang="it-IT" sz="1600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</a:pPr>
            <a:r>
              <a:rPr lang="it-IT" sz="1600" dirty="0">
                <a:solidFill>
                  <a:schemeClr val="bg1"/>
                </a:solidFill>
              </a:rPr>
              <a:t>Different W/L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3B6CED-C6AB-08F8-CD4B-8C81B2DD5F72}"/>
              </a:ext>
            </a:extLst>
          </p:cNvPr>
          <p:cNvSpPr/>
          <p:nvPr/>
        </p:nvSpPr>
        <p:spPr>
          <a:xfrm>
            <a:off x="4392811" y="927939"/>
            <a:ext cx="3134678" cy="624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600" dirty="0">
                <a:solidFill>
                  <a:schemeClr val="bg1"/>
                </a:solidFill>
              </a:rPr>
              <a:t>Measurement repeated at 8K, 18K, 30K 77K and 300K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2CA0B80-836A-DCAA-FC61-38309B5ABC72}"/>
                  </a:ext>
                </a:extLst>
              </p:cNvPr>
              <p:cNvSpPr/>
              <p:nvPr/>
            </p:nvSpPr>
            <p:spPr>
              <a:xfrm>
                <a:off x="432371" y="927940"/>
                <a:ext cx="3134678" cy="217871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it-IT" sz="1600" b="1" dirty="0">
                    <a:solidFill>
                      <a:schemeClr val="bg1"/>
                    </a:solidFill>
                  </a:rPr>
                  <a:t>For each device:</a:t>
                </a:r>
              </a:p>
              <a:p>
                <a:pPr>
                  <a:lnSpc>
                    <a:spcPct val="95000"/>
                  </a:lnSpc>
                </a:pPr>
                <a:endParaRPr lang="it-IT" sz="1600" b="0" dirty="0">
                  <a:solidFill>
                    <a:schemeClr val="bg1"/>
                  </a:solidFill>
                </a:endParaRPr>
              </a:p>
              <a:p>
                <a:pPr marL="342900" indent="-34290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it-IT" sz="1600" b="0" dirty="0">
                    <a:solidFill>
                      <a:schemeClr val="bg1"/>
                    </a:solidFill>
                  </a:rPr>
                  <a:t>6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 transfer curves        @ 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𝐷𝑆</m:t>
                        </m:r>
                      </m:sub>
                    </m:sSub>
                  </m:oMath>
                </a14:m>
                <a:endParaRPr lang="it-IT" sz="1600" dirty="0">
                  <a:solidFill>
                    <a:schemeClr val="bg1"/>
                  </a:solidFill>
                </a:endParaRPr>
              </a:p>
              <a:p>
                <a:pPr marL="342900" indent="-34290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bg1"/>
                    </a:solidFill>
                  </a:rPr>
                  <a:t>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it-IT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 output curves        @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it-IT" sz="1600" dirty="0">
                  <a:solidFill>
                    <a:schemeClr val="bg1"/>
                  </a:solidFill>
                </a:endParaRPr>
              </a:p>
              <a:p>
                <a:pPr marL="342900" indent="-34290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bg1"/>
                    </a:solidFill>
                  </a:rPr>
                  <a:t>Leakage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𝑛𝑀𝑂𝑆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𝑝𝑀𝑂𝑆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 acquired during each measurement</a:t>
                </a:r>
                <a:endParaRPr lang="it-IT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2CA0B80-836A-DCAA-FC61-38309B5AB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1" y="927940"/>
                <a:ext cx="3134678" cy="2178715"/>
              </a:xfrm>
              <a:prstGeom prst="rect">
                <a:avLst/>
              </a:prstGeom>
              <a:blipFill>
                <a:blip r:embed="rId4"/>
                <a:stretch>
                  <a:fillRect l="-778" t="-1676" b="-39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A16AB922-A37D-0F68-7755-7EFC3925C96D}"/>
              </a:ext>
            </a:extLst>
          </p:cNvPr>
          <p:cNvCxnSpPr>
            <a:cxnSpLocks/>
            <a:stCxn id="19" idx="1"/>
            <a:endCxn id="61" idx="3"/>
          </p:cNvCxnSpPr>
          <p:nvPr/>
        </p:nvCxnSpPr>
        <p:spPr>
          <a:xfrm rot="10800000">
            <a:off x="3567050" y="2017298"/>
            <a:ext cx="955013" cy="560746"/>
          </a:xfrm>
          <a:prstGeom prst="bentConnector3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BBF93E6E-3AF5-EF0A-464E-4C8EA62A82F1}"/>
              </a:ext>
            </a:extLst>
          </p:cNvPr>
          <p:cNvCxnSpPr>
            <a:cxnSpLocks/>
            <a:stCxn id="19" idx="3"/>
            <a:endCxn id="25" idx="1"/>
          </p:cNvCxnSpPr>
          <p:nvPr/>
        </p:nvCxnSpPr>
        <p:spPr>
          <a:xfrm flipV="1">
            <a:off x="7402382" y="2017297"/>
            <a:ext cx="1107014" cy="560747"/>
          </a:xfrm>
          <a:prstGeom prst="bentConnector3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7139C83-60E4-986D-750F-7F0DC025F00A}"/>
              </a:ext>
            </a:extLst>
          </p:cNvPr>
          <p:cNvCxnSpPr>
            <a:cxnSpLocks/>
            <a:stCxn id="19" idx="0"/>
            <a:endCxn id="35" idx="2"/>
          </p:cNvCxnSpPr>
          <p:nvPr/>
        </p:nvCxnSpPr>
        <p:spPr>
          <a:xfrm flipH="1" flipV="1">
            <a:off x="5960150" y="1552067"/>
            <a:ext cx="2072" cy="70194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FDB830E6-52A7-7249-FA46-6327531D9404}"/>
              </a:ext>
            </a:extLst>
          </p:cNvPr>
          <p:cNvSpPr/>
          <p:nvPr/>
        </p:nvSpPr>
        <p:spPr>
          <a:xfrm>
            <a:off x="4519990" y="3313772"/>
            <a:ext cx="2880320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b="1" dirty="0">
                <a:solidFill>
                  <a:schemeClr val="bg1"/>
                </a:solidFill>
              </a:rPr>
              <a:t>FBB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6DA2BC3-0C5B-89C0-25B4-C847B4F2B733}"/>
                  </a:ext>
                </a:extLst>
              </p:cNvPr>
              <p:cNvSpPr/>
              <p:nvPr/>
            </p:nvSpPr>
            <p:spPr>
              <a:xfrm>
                <a:off x="430299" y="3654119"/>
                <a:ext cx="3134678" cy="2194863"/>
              </a:xfrm>
              <a:prstGeom prst="rect">
                <a:avLst/>
              </a:prstGeom>
              <a:solidFill>
                <a:srgbClr val="2BC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it-IT" sz="1600" b="1" dirty="0">
                    <a:solidFill>
                      <a:schemeClr val="bg1"/>
                    </a:solidFill>
                  </a:rPr>
                  <a:t>For each device:</a:t>
                </a:r>
              </a:p>
              <a:p>
                <a:pPr>
                  <a:lnSpc>
                    <a:spcPct val="95000"/>
                  </a:lnSpc>
                </a:pPr>
                <a:endParaRPr lang="it-IT" sz="16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it-IT" sz="1600" b="0" dirty="0">
                    <a:solidFill>
                      <a:schemeClr val="bg1"/>
                    </a:solidFill>
                  </a:rPr>
                  <a:t>6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 transfer curves        @ 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𝐷𝑆</m:t>
                        </m:r>
                      </m:sub>
                    </m:sSub>
                  </m:oMath>
                </a14:m>
                <a:endParaRPr lang="it-IT" sz="1600" dirty="0">
                  <a:solidFill>
                    <a:schemeClr val="bg1"/>
                  </a:solidFill>
                </a:endParaRPr>
              </a:p>
              <a:p>
                <a:pPr marL="342900" indent="-34290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bg1"/>
                    </a:solidFill>
                  </a:rPr>
                  <a:t>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it-IT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 output curves        @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it-IT" sz="1600" dirty="0">
                  <a:solidFill>
                    <a:schemeClr val="bg1"/>
                  </a:solidFill>
                </a:endParaRPr>
              </a:p>
              <a:p>
                <a:pPr marL="342900" indent="-34290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bg1"/>
                    </a:solidFill>
                  </a:rPr>
                  <a:t>Leakage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𝑛𝑀𝑂𝑆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𝑝𝑀𝑂𝑆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 acquired during each measurement</a:t>
                </a:r>
                <a:endParaRPr lang="it-IT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6DA2BC3-0C5B-89C0-25B4-C847B4F2B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99" y="3654119"/>
                <a:ext cx="3134678" cy="2194863"/>
              </a:xfrm>
              <a:prstGeom prst="rect">
                <a:avLst/>
              </a:prstGeom>
              <a:blipFill>
                <a:blip r:embed="rId5"/>
                <a:stretch>
                  <a:fillRect l="-778" t="-1389" r="-7977" b="-36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660065CC-6F66-5BA8-F3C1-15C0003281E7}"/>
              </a:ext>
            </a:extLst>
          </p:cNvPr>
          <p:cNvSpPr/>
          <p:nvPr/>
        </p:nvSpPr>
        <p:spPr>
          <a:xfrm>
            <a:off x="4390739" y="5343131"/>
            <a:ext cx="3134678" cy="505851"/>
          </a:xfrm>
          <a:prstGeom prst="rect">
            <a:avLst/>
          </a:prstGeom>
          <a:solidFill>
            <a:srgbClr val="2B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600" dirty="0">
                <a:solidFill>
                  <a:schemeClr val="bg1"/>
                </a:solidFill>
              </a:rPr>
              <a:t>Measurement repeated at 8K, 30K and 77K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BCF7304-3C49-E070-5FFA-9500A29BE1AD}"/>
                  </a:ext>
                </a:extLst>
              </p:cNvPr>
              <p:cNvSpPr/>
              <p:nvPr/>
            </p:nvSpPr>
            <p:spPr>
              <a:xfrm>
                <a:off x="4390739" y="4321820"/>
                <a:ext cx="3134678" cy="697275"/>
              </a:xfrm>
              <a:prstGeom prst="rect">
                <a:avLst/>
              </a:prstGeom>
              <a:solidFill>
                <a:srgbClr val="2BC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it-IT" sz="1600" dirty="0">
                    <a:solidFill>
                      <a:schemeClr val="bg1"/>
                    </a:solidFill>
                  </a:rPr>
                  <a:t>Measurement repeated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𝑆𝐵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𝑆𝐵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=100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𝑚𝑉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𝑆𝐵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=900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𝑚𝑉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(or compliance)</a:t>
                </a: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BCF7304-3C49-E070-5FFA-9500A29BE1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739" y="4321820"/>
                <a:ext cx="3134678" cy="697275"/>
              </a:xfrm>
              <a:prstGeom prst="rect">
                <a:avLst/>
              </a:prstGeom>
              <a:blipFill>
                <a:blip r:embed="rId6"/>
                <a:stretch>
                  <a:fillRect l="-584" t="-10526"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38572C4-8D0D-6C84-4293-24A3A798218F}"/>
              </a:ext>
            </a:extLst>
          </p:cNvPr>
          <p:cNvCxnSpPr>
            <a:cxnSpLocks/>
            <a:stCxn id="70" idx="2"/>
            <a:endCxn id="74" idx="0"/>
          </p:cNvCxnSpPr>
          <p:nvPr/>
        </p:nvCxnSpPr>
        <p:spPr>
          <a:xfrm flipH="1">
            <a:off x="5958078" y="3961844"/>
            <a:ext cx="2072" cy="35997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D6C4755-A10D-4443-0F45-AB45D8813EF3}"/>
              </a:ext>
            </a:extLst>
          </p:cNvPr>
          <p:cNvCxnSpPr>
            <a:cxnSpLocks/>
            <a:stCxn id="74" idx="2"/>
            <a:endCxn id="73" idx="0"/>
          </p:cNvCxnSpPr>
          <p:nvPr/>
        </p:nvCxnSpPr>
        <p:spPr>
          <a:xfrm>
            <a:off x="5958078" y="5019095"/>
            <a:ext cx="0" cy="32403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F1224CAC-B855-67CD-5B5B-42D9B993637B}"/>
              </a:ext>
            </a:extLst>
          </p:cNvPr>
          <p:cNvCxnSpPr>
            <a:cxnSpLocks/>
            <a:stCxn id="70" idx="1"/>
            <a:endCxn id="72" idx="3"/>
          </p:cNvCxnSpPr>
          <p:nvPr/>
        </p:nvCxnSpPr>
        <p:spPr>
          <a:xfrm rot="10800000" flipV="1">
            <a:off x="3564978" y="3637807"/>
            <a:ext cx="955013" cy="1113743"/>
          </a:xfrm>
          <a:prstGeom prst="bentConnector3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9CE817B1-98CB-D419-E391-E02A265F05B0}"/>
              </a:ext>
            </a:extLst>
          </p:cNvPr>
          <p:cNvSpPr/>
          <p:nvPr/>
        </p:nvSpPr>
        <p:spPr>
          <a:xfrm>
            <a:off x="8507324" y="3640636"/>
            <a:ext cx="3134678" cy="2208346"/>
          </a:xfrm>
          <a:prstGeom prst="rect">
            <a:avLst/>
          </a:prstGeom>
          <a:solidFill>
            <a:srgbClr val="2B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600" b="1" dirty="0">
                <a:solidFill>
                  <a:schemeClr val="bg1"/>
                </a:solidFill>
              </a:rPr>
              <a:t>Measured short-channel devices:</a:t>
            </a:r>
          </a:p>
          <a:p>
            <a:pPr algn="ctr">
              <a:lnSpc>
                <a:spcPct val="95000"/>
              </a:lnSpc>
            </a:pPr>
            <a:endParaRPr lang="it-IT" sz="16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</a:rPr>
              <a:t>4 pMOS lvt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</a:rPr>
              <a:t>4 pMOS ulvt</a:t>
            </a:r>
          </a:p>
          <a:p>
            <a:pPr>
              <a:lnSpc>
                <a:spcPct val="95000"/>
              </a:lnSpc>
            </a:pPr>
            <a:endParaRPr lang="it-IT" sz="1600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</a:pPr>
            <a:r>
              <a:rPr lang="it-IT" sz="1600" dirty="0">
                <a:solidFill>
                  <a:schemeClr val="bg1"/>
                </a:solidFill>
              </a:rPr>
              <a:t>Different W/L </a:t>
            </a:r>
          </a:p>
        </p:txBody>
      </p: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6808C7D9-BF2E-E120-FA5F-38F620199DF0}"/>
              </a:ext>
            </a:extLst>
          </p:cNvPr>
          <p:cNvCxnSpPr>
            <a:cxnSpLocks/>
            <a:stCxn id="70" idx="3"/>
            <a:endCxn id="86" idx="1"/>
          </p:cNvCxnSpPr>
          <p:nvPr/>
        </p:nvCxnSpPr>
        <p:spPr>
          <a:xfrm>
            <a:off x="7400310" y="3637808"/>
            <a:ext cx="1107014" cy="1107001"/>
          </a:xfrm>
          <a:prstGeom prst="bentConnector3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2C3BE-264D-D0C2-1A7A-A80DE2DE24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299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648" y="441325"/>
            <a:ext cx="6247819" cy="533904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139642" y="441325"/>
            <a:ext cx="4680885" cy="5327650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lang="en-US" sz="3200" b="1" kern="1200" cap="all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DE" dirty="0">
                <a:solidFill>
                  <a:schemeClr val="bg1"/>
                </a:solidFill>
              </a:rPr>
              <a:t>Method for cryogenic cmos model extension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DE" dirty="0">
                <a:solidFill>
                  <a:srgbClr val="AC70C4"/>
                </a:solidFill>
              </a:rPr>
              <a:t>INFN TORINO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F007B6-5997-C588-DCE6-EFA8E53278B9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8ED49-35C4-1776-6768-D258D3AA3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8EFE2-1D86-631E-36D6-4342DA601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D62763-29AC-9723-B050-D59AD4578126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3AE9-F206-FE70-D2DD-DDF91BCB9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9174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partial cryo-PDK procedure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de-DE" dirty="0"/>
              <a:t>Software Setup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1473" y="2826621"/>
            <a:ext cx="5724527" cy="2114547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de-DE" dirty="0"/>
              <a:t>SW Setup: </a:t>
            </a:r>
            <a:r>
              <a:rPr lang="de-DE" dirty="0" err="1"/>
              <a:t>Cadence</a:t>
            </a:r>
            <a:r>
              <a:rPr lang="de-DE" dirty="0"/>
              <a:t> </a:t>
            </a:r>
            <a:r>
              <a:rPr lang="de-DE" dirty="0" err="1"/>
              <a:t>Spectre</a:t>
            </a:r>
            <a:r>
              <a:rPr lang="de-DE" dirty="0"/>
              <a:t> + Python </a:t>
            </a:r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>
                <a:solidFill>
                  <a:schemeClr val="tx2"/>
                </a:solidFill>
              </a:rPr>
              <a:t>pyspectre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err="1">
                <a:solidFill>
                  <a:schemeClr val="tx2"/>
                </a:solidFill>
              </a:rPr>
              <a:t>interface</a:t>
            </a:r>
            <a:endParaRPr lang="de-DE" b="1" dirty="0">
              <a:solidFill>
                <a:schemeClr val="tx2"/>
              </a:solidFill>
            </a:endParaRPr>
          </a:p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de-DE" dirty="0"/>
              <a:t>Model: </a:t>
            </a:r>
            <a:r>
              <a:rPr lang="de-DE" b="1" dirty="0">
                <a:solidFill>
                  <a:schemeClr val="tx2"/>
                </a:solidFill>
              </a:rPr>
              <a:t>BSIM-BULK </a:t>
            </a:r>
            <a:r>
              <a:rPr lang="de-DE" dirty="0"/>
              <a:t>(former BSIM-6)</a:t>
            </a:r>
          </a:p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de-DE" dirty="0"/>
              <a:t>Workspace was tested @ FZJ and setup @ INFN Torino</a:t>
            </a:r>
            <a:endParaRPr lang="en-US" dirty="0"/>
          </a:p>
        </p:txBody>
      </p:sp>
      <p:sp>
        <p:nvSpPr>
          <p:cNvPr id="12" name="Rectangle 9"/>
          <p:cNvSpPr/>
          <p:nvPr/>
        </p:nvSpPr>
        <p:spPr>
          <a:xfrm>
            <a:off x="371473" y="1628774"/>
            <a:ext cx="5724527" cy="964231"/>
          </a:xfrm>
          <a:prstGeom prst="rect">
            <a:avLst/>
          </a:prstGeom>
          <a:solidFill>
            <a:srgbClr val="2BC860"/>
          </a:solidFill>
        </p:spPr>
        <p:txBody>
          <a:bodyPr wrap="square" lIns="0" rIns="36000" anchor="ctr">
            <a:noAutofit/>
          </a:bodyPr>
          <a:lstStyle/>
          <a:p>
            <a:pPr marL="265113"/>
            <a:r>
              <a:rPr lang="de-DE" b="1" dirty="0">
                <a:solidFill>
                  <a:schemeClr val="bg1"/>
                </a:solidFill>
              </a:rPr>
              <a:t>Goal: partial PDK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establish a </a:t>
            </a:r>
            <a:r>
              <a:rPr lang="de-DE" b="1" dirty="0">
                <a:solidFill>
                  <a:schemeClr val="bg1"/>
                </a:solidFill>
              </a:rPr>
              <a:t>procedure</a:t>
            </a:r>
            <a:r>
              <a:rPr lang="de-DE" dirty="0">
                <a:solidFill>
                  <a:schemeClr val="bg1"/>
                </a:solidFill>
              </a:rPr>
              <a:t> to create </a:t>
            </a:r>
            <a:r>
              <a:rPr lang="de-DE" b="1" dirty="0">
                <a:solidFill>
                  <a:schemeClr val="bg1"/>
                </a:solidFill>
              </a:rPr>
              <a:t>cryo-corners</a:t>
            </a:r>
            <a:r>
              <a:rPr lang="de-DE" dirty="0">
                <a:solidFill>
                  <a:schemeClr val="bg1"/>
                </a:solidFill>
              </a:rPr>
              <a:t> in 28-nm, valid at fixed thermal states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10FC56-DED0-8ED8-9446-C3C62D529948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E859A-67B8-C965-9F3F-F42202F39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A5D694-D98D-E19D-FB09-7BFAE5645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FE3B7E-78AF-A1EF-571D-85437A2B2D68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AB1E213-D32E-8A37-31B0-4936AF25FF82}"/>
              </a:ext>
            </a:extLst>
          </p:cNvPr>
          <p:cNvSpPr txBox="1"/>
          <p:nvPr/>
        </p:nvSpPr>
        <p:spPr>
          <a:xfrm>
            <a:off x="368243" y="5543490"/>
            <a:ext cx="3404629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[1] “PySpectre: Python interface for Cadence Spectre” GitHub repository. Y. Uhlmann., Version 1.2.0. 2024</a:t>
            </a:r>
          </a:p>
          <a:p>
            <a:pPr>
              <a:lnSpc>
                <a:spcPct val="95000"/>
              </a:lnSpc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[2]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“BSIM-BULK 107.2.1 MOSFET Compact Model”. Berkeley, CA, 2025</a:t>
            </a:r>
          </a:p>
          <a:p>
            <a:pPr>
              <a:lnSpc>
                <a:spcPct val="95000"/>
              </a:lnSpc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69F85-CC57-D469-3A4B-861358189C91}"/>
              </a:ext>
            </a:extLst>
          </p:cNvPr>
          <p:cNvSpPr/>
          <p:nvPr/>
        </p:nvSpPr>
        <p:spPr>
          <a:xfrm>
            <a:off x="4395861" y="3575764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[2]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492A52-FE94-61CB-4B13-614B0345210F}"/>
              </a:ext>
            </a:extLst>
          </p:cNvPr>
          <p:cNvSpPr/>
          <p:nvPr/>
        </p:nvSpPr>
        <p:spPr>
          <a:xfrm>
            <a:off x="3758183" y="3073822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[1]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A9EA265-B942-C4C0-9E25-4D79EF154D05}"/>
                  </a:ext>
                </a:extLst>
              </p:cNvPr>
              <p:cNvSpPr/>
              <p:nvPr/>
            </p:nvSpPr>
            <p:spPr>
              <a:xfrm>
                <a:off x="6083296" y="2851900"/>
                <a:ext cx="5724527" cy="3168377"/>
              </a:xfrm>
              <a:prstGeom prst="rect">
                <a:avLst/>
              </a:prstGeom>
            </p:spPr>
            <p:txBody>
              <a:bodyPr wrap="square" lIns="0">
                <a:noAutofit/>
              </a:bodyPr>
              <a:lstStyle/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chemeClr val="tx2"/>
                    </a:solidFill>
                  </a:rPr>
                  <a:t>5 </a:t>
                </a:r>
                <a:r>
                  <a:rPr lang="de-DE" dirty="0"/>
                  <a:t>BSIM-BULK T dependent parameters chosen</a:t>
                </a:r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de-DE" dirty="0"/>
                  <a:t>Additive components in custom model files </a:t>
                </a:r>
                <a:r>
                  <a:rPr lang="de-DE" dirty="0">
                    <a:sym typeface="Wingdings" panose="05000000000000000000" pitchFamily="2" charset="2"/>
                  </a:rPr>
                  <a:t>    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𝑝𝑎𝑟</m:t>
                    </m:r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𝑝𝑎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28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𝑛𝑚</m:t>
                        </m:r>
                      </m:sub>
                    </m:sSub>
                    <m:r>
                      <a:rPr lang="it-IT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it-IT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𝒑𝒂</m:t>
                    </m:r>
                    <m:sSub>
                      <m:sSubPr>
                        <m:ctrlPr>
                          <a:rPr lang="it-IT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e>
                      <m:sub>
                        <m:r>
                          <a:rPr lang="it-IT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𝑪𝑹𝒀𝑶</m:t>
                        </m:r>
                      </m:sub>
                    </m:sSub>
                  </m:oMath>
                </a14:m>
                <a:endParaRPr lang="en-US" b="1" dirty="0"/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dirty="0"/>
                  <a:t>Custom model files accessible via </a:t>
                </a:r>
                <a:r>
                  <a:rPr lang="en-US" dirty="0" err="1"/>
                  <a:t>pyspectre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A9EA265-B942-C4C0-9E25-4D79EF154D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296" y="2851900"/>
                <a:ext cx="5724527" cy="3168377"/>
              </a:xfrm>
              <a:prstGeom prst="rect">
                <a:avLst/>
              </a:prstGeom>
              <a:blipFill>
                <a:blip r:embed="rId4"/>
                <a:stretch>
                  <a:fillRect l="-2982" t="-28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7EAF3B-25F8-FB63-F700-D7EC325B8C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726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FE8BE-8EF6-CCEC-5FE7-CE39785E1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F8C0-6A29-D9B4-27B7-E11BCFA1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Parameter extraction PROCESS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36F98-30E4-4D7F-7C37-D14835080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en-US" dirty="0" err="1"/>
              <a:t>Pyspectre</a:t>
            </a:r>
            <a:r>
              <a:rPr lang="en-US" dirty="0"/>
              <a:t> flow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99C595AB-5505-6690-D272-90DF66CD9374}"/>
              </a:ext>
            </a:extLst>
          </p:cNvPr>
          <p:cNvGrpSpPr/>
          <p:nvPr/>
        </p:nvGrpSpPr>
        <p:grpSpPr>
          <a:xfrm>
            <a:off x="479379" y="1595005"/>
            <a:ext cx="10909099" cy="4130247"/>
            <a:chOff x="371477" y="1439907"/>
            <a:chExt cx="11458684" cy="4338323"/>
          </a:xfrm>
        </p:grpSpPr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E6E17482-784C-3271-32ED-9A2C033884AD}"/>
                </a:ext>
              </a:extLst>
            </p:cNvPr>
            <p:cNvCxnSpPr>
              <a:cxnSpLocks/>
              <a:stCxn id="9" idx="2"/>
              <a:endCxn id="58" idx="0"/>
            </p:cNvCxnSpPr>
            <p:nvPr/>
          </p:nvCxnSpPr>
          <p:spPr>
            <a:xfrm>
              <a:off x="10146354" y="2845588"/>
              <a:ext cx="0" cy="199664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FDB9408D-569E-1450-3363-9D05EC4F5BC2}"/>
                </a:ext>
              </a:extLst>
            </p:cNvPr>
            <p:cNvCxnSpPr>
              <a:cxnSpLocks/>
            </p:cNvCxnSpPr>
            <p:nvPr/>
          </p:nvCxnSpPr>
          <p:spPr>
            <a:xfrm>
              <a:off x="7536160" y="2028399"/>
              <a:ext cx="936105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winkelter Verbinder 30">
              <a:extLst>
                <a:ext uri="{FF2B5EF4-FFF2-40B4-BE49-F238E27FC236}">
                  <a16:creationId xmlns:a16="http://schemas.microsoft.com/office/drawing/2014/main" id="{78997CBD-CE61-3A97-95EF-D23C6919145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05961" y="2276070"/>
              <a:ext cx="2324665" cy="225637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winkelter Verbinder 22">
              <a:extLst>
                <a:ext uri="{FF2B5EF4-FFF2-40B4-BE49-F238E27FC236}">
                  <a16:creationId xmlns:a16="http://schemas.microsoft.com/office/drawing/2014/main" id="{B1F9B101-327E-8848-536B-78C992AC30F1}"/>
                </a:ext>
              </a:extLst>
            </p:cNvPr>
            <p:cNvCxnSpPr>
              <a:stCxn id="39" idx="0"/>
              <a:endCxn id="8" idx="1"/>
            </p:cNvCxnSpPr>
            <p:nvPr/>
          </p:nvCxnSpPr>
          <p:spPr>
            <a:xfrm rot="5400000" flipH="1" flipV="1">
              <a:off x="3170543" y="2091353"/>
              <a:ext cx="1332225" cy="1206319"/>
            </a:xfrm>
            <a:prstGeom prst="bentConnector2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winkelter Verbinder 32">
              <a:extLst>
                <a:ext uri="{FF2B5EF4-FFF2-40B4-BE49-F238E27FC236}">
                  <a16:creationId xmlns:a16="http://schemas.microsoft.com/office/drawing/2014/main" id="{D67E8001-7114-2B20-E49C-18B1E0E5F24B}"/>
                </a:ext>
              </a:extLst>
            </p:cNvPr>
            <p:cNvCxnSpPr>
              <a:cxnSpLocks/>
              <a:stCxn id="13" idx="0"/>
              <a:endCxn id="6" idx="2"/>
            </p:cNvCxnSpPr>
            <p:nvPr/>
          </p:nvCxnSpPr>
          <p:spPr>
            <a:xfrm rot="16200000" flipV="1">
              <a:off x="5142236" y="3592932"/>
              <a:ext cx="1945240" cy="208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150624D-2F97-333D-7E4D-8F12E8B0B9D0}"/>
                </a:ext>
              </a:extLst>
            </p:cNvPr>
            <p:cNvSpPr/>
            <p:nvPr/>
          </p:nvSpPr>
          <p:spPr>
            <a:xfrm>
              <a:off x="8472264" y="4842230"/>
              <a:ext cx="3348180" cy="936000"/>
            </a:xfrm>
            <a:prstGeom prst="rect">
              <a:avLst/>
            </a:prstGeom>
            <a:solidFill>
              <a:srgbClr val="EC5E7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16CF746A-CDB3-BF49-108C-F5A6CAFEB1B3}"/>
                </a:ext>
              </a:extLst>
            </p:cNvPr>
            <p:cNvGrpSpPr/>
            <p:nvPr/>
          </p:nvGrpSpPr>
          <p:grpSpPr>
            <a:xfrm>
              <a:off x="1559496" y="3035205"/>
              <a:ext cx="3348000" cy="1261419"/>
              <a:chOff x="1637705" y="3035205"/>
              <a:chExt cx="3240000" cy="1261419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0B07946-E8DB-9841-71FF-C50E7A6F0524}"/>
                  </a:ext>
                </a:extLst>
              </p:cNvPr>
              <p:cNvSpPr/>
              <p:nvPr/>
            </p:nvSpPr>
            <p:spPr>
              <a:xfrm>
                <a:off x="1637705" y="3360624"/>
                <a:ext cx="3240000" cy="9360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Netlist loaded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154E63-CFE2-5941-1633-DCABAA3B37EC}"/>
                  </a:ext>
                </a:extLst>
              </p:cNvPr>
              <p:cNvSpPr txBox="1"/>
              <p:nvPr/>
            </p:nvSpPr>
            <p:spPr>
              <a:xfrm>
                <a:off x="1637705" y="3035205"/>
                <a:ext cx="3240000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normAutofit lnSpcReduction="10000"/>
              </a:bodyPr>
              <a:lstStyle/>
              <a:p>
                <a:pPr algn="ctr"/>
                <a:r>
                  <a:rPr lang="it-IT" sz="2000" b="1" dirty="0" err="1">
                    <a:solidFill>
                      <a:schemeClr val="bg1"/>
                    </a:solidFill>
                  </a:rPr>
                  <a:t>Netlist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loaded</a:t>
                </a:r>
                <a:endParaRPr lang="it-IT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D851CE7-172E-F376-7033-44AA41E9083C}"/>
                </a:ext>
              </a:extLst>
            </p:cNvPr>
            <p:cNvGrpSpPr/>
            <p:nvPr/>
          </p:nvGrpSpPr>
          <p:grpSpPr>
            <a:xfrm>
              <a:off x="4439815" y="1439907"/>
              <a:ext cx="3347999" cy="1181446"/>
              <a:chOff x="4516750" y="1640020"/>
              <a:chExt cx="3240000" cy="118144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CCE61C-6332-B4EB-942A-CF3D84BABB81}"/>
                  </a:ext>
                </a:extLst>
              </p:cNvPr>
              <p:cNvSpPr/>
              <p:nvPr/>
            </p:nvSpPr>
            <p:spPr>
              <a:xfrm>
                <a:off x="4516750" y="1640020"/>
                <a:ext cx="3240000" cy="1181446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6C836A-A68B-61B8-7035-52A16C465DC8}"/>
                  </a:ext>
                </a:extLst>
              </p:cNvPr>
              <p:cNvSpPr txBox="1"/>
              <p:nvPr/>
            </p:nvSpPr>
            <p:spPr>
              <a:xfrm>
                <a:off x="4516750" y="1774002"/>
                <a:ext cx="3240000" cy="909021"/>
              </a:xfrm>
              <a:prstGeom prst="rect">
                <a:avLst/>
              </a:prstGeom>
              <a:noFill/>
            </p:spPr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de-DE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|Ids| vs Vgs simulation @ different Vds</a:t>
                </a:r>
              </a:p>
              <a:p>
                <a:pPr algn="ctr"/>
                <a:endParaRPr lang="de-DE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68DD25-0192-F78A-4936-C144A5BF38E9}"/>
                </a:ext>
              </a:extLst>
            </p:cNvPr>
            <p:cNvSpPr/>
            <p:nvPr/>
          </p:nvSpPr>
          <p:spPr>
            <a:xfrm>
              <a:off x="8472264" y="1439908"/>
              <a:ext cx="3348180" cy="140568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BF442A-C4BD-5675-E7DE-A20B99EF238E}"/>
                </a:ext>
              </a:extLst>
            </p:cNvPr>
            <p:cNvSpPr txBox="1"/>
            <p:nvPr/>
          </p:nvSpPr>
          <p:spPr>
            <a:xfrm>
              <a:off x="8578686" y="1530372"/>
              <a:ext cx="3204123" cy="1405682"/>
            </a:xfrm>
            <a:prstGeom prst="rect">
              <a:avLst/>
            </a:prstGeom>
            <a:noFill/>
          </p:spPr>
          <p:txBody>
            <a:bodyPr wrap="square" lIns="72000" rtlCol="0" anchor="ctr">
              <a:norm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Measured vs simulated metric check</a:t>
              </a:r>
            </a:p>
            <a:p>
              <a:endParaRPr lang="de-DE" dirty="0">
                <a:solidFill>
                  <a:schemeClr val="bg1"/>
                </a:solidFill>
              </a:endParaRPr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FF7A228D-77A1-2E2B-E3FA-180E85E1710B}"/>
                </a:ext>
              </a:extLst>
            </p:cNvPr>
            <p:cNvGrpSpPr/>
            <p:nvPr/>
          </p:nvGrpSpPr>
          <p:grpSpPr>
            <a:xfrm>
              <a:off x="4069848" y="4566593"/>
              <a:ext cx="4092096" cy="1195695"/>
              <a:chOff x="2585544" y="4566593"/>
              <a:chExt cx="3960093" cy="119569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03D2D5-78D2-68E0-6C3F-F2CBD2C22FDE}"/>
                  </a:ext>
                </a:extLst>
              </p:cNvPr>
              <p:cNvSpPr/>
              <p:nvPr/>
            </p:nvSpPr>
            <p:spPr>
              <a:xfrm>
                <a:off x="2585544" y="4566593"/>
                <a:ext cx="3960093" cy="1195695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F76E25-E2C2-8A75-3191-B21D661D9356}"/>
                  </a:ext>
                </a:extLst>
              </p:cNvPr>
              <p:cNvSpPr txBox="1"/>
              <p:nvPr/>
            </p:nvSpPr>
            <p:spPr>
              <a:xfrm>
                <a:off x="2943576" y="4825885"/>
                <a:ext cx="3240000" cy="6771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it-IT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Algorithm changes 5 additive parameters in model files</a:t>
                </a:r>
                <a:endParaRPr lang="en-US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8932E772-FF5A-8830-C85D-FB2EE56E18A1}"/>
                </a:ext>
              </a:extLst>
            </p:cNvPr>
            <p:cNvSpPr/>
            <p:nvPr/>
          </p:nvSpPr>
          <p:spPr>
            <a:xfrm>
              <a:off x="398330" y="3582447"/>
              <a:ext cx="1116014" cy="492351"/>
            </a:xfrm>
            <a:prstGeom prst="rightArrow">
              <a:avLst/>
            </a:prstGeom>
            <a:solidFill>
              <a:srgbClr val="EC5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4D103AA-2E26-B613-38AC-6C20503CF62E}"/>
                </a:ext>
              </a:extLst>
            </p:cNvPr>
            <p:cNvSpPr txBox="1"/>
            <p:nvPr/>
          </p:nvSpPr>
          <p:spPr>
            <a:xfrm>
              <a:off x="371477" y="3374195"/>
              <a:ext cx="899989" cy="2631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2000" b="1" dirty="0">
                  <a:solidFill>
                    <a:schemeClr val="accent2"/>
                  </a:solidFill>
                  <a:cs typeface="Times New Roman" panose="02020603050405020304" pitchFamily="18" charset="0"/>
                </a:rPr>
                <a:t>START</a:t>
              </a:r>
              <a:endParaRPr lang="en-US" sz="2000" b="1" dirty="0" err="1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9683975-EAD3-7089-E52A-D7444811D708}"/>
                </a:ext>
              </a:extLst>
            </p:cNvPr>
            <p:cNvSpPr txBox="1"/>
            <p:nvPr/>
          </p:nvSpPr>
          <p:spPr>
            <a:xfrm>
              <a:off x="8590161" y="5117870"/>
              <a:ext cx="3240000" cy="38472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Parameters</a:t>
              </a:r>
              <a:endParaRPr lang="en-US" b="1" dirty="0" err="1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" name="TextBox 46">
              <a:extLst>
                <a:ext uri="{FF2B5EF4-FFF2-40B4-BE49-F238E27FC236}">
                  <a16:creationId xmlns:a16="http://schemas.microsoft.com/office/drawing/2014/main" id="{9C55C29C-BEA1-EBD7-B8FE-F47AE7206D7B}"/>
                </a:ext>
              </a:extLst>
            </p:cNvPr>
            <p:cNvSpPr txBox="1"/>
            <p:nvPr/>
          </p:nvSpPr>
          <p:spPr>
            <a:xfrm>
              <a:off x="6491122" y="3143439"/>
              <a:ext cx="1785170" cy="69889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7B9E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2000" dirty="0" err="1">
                  <a:cs typeface="Times New Roman" panose="02020603050405020304" pitchFamily="18" charset="0"/>
                </a:rPr>
                <a:t>Metric</a:t>
              </a:r>
              <a:r>
                <a:rPr lang="de-DE" sz="2000" dirty="0">
                  <a:cs typeface="Times New Roman" panose="02020603050405020304" pitchFamily="18" charset="0"/>
                </a:rPr>
                <a:t> </a:t>
              </a:r>
              <a:r>
                <a:rPr lang="de-DE" sz="2000" dirty="0" err="1">
                  <a:cs typeface="Times New Roman" panose="02020603050405020304" pitchFamily="18" charset="0"/>
                </a:rPr>
                <a:t>unsatisfied</a:t>
              </a:r>
              <a:endParaRPr lang="en-US" sz="2000" dirty="0" err="1">
                <a:cs typeface="Times New Roman" panose="02020603050405020304" pitchFamily="18" charset="0"/>
              </a:endParaRPr>
            </a:p>
          </p:txBody>
        </p:sp>
        <p:sp>
          <p:nvSpPr>
            <p:cNvPr id="50" name="TextBox 45">
              <a:extLst>
                <a:ext uri="{FF2B5EF4-FFF2-40B4-BE49-F238E27FC236}">
                  <a16:creationId xmlns:a16="http://schemas.microsoft.com/office/drawing/2014/main" id="{E0DA2E05-A1B0-AB1B-6A51-B0AADE4BAACC}"/>
                </a:ext>
              </a:extLst>
            </p:cNvPr>
            <p:cNvSpPr txBox="1"/>
            <p:nvPr/>
          </p:nvSpPr>
          <p:spPr>
            <a:xfrm>
              <a:off x="9455562" y="3527017"/>
              <a:ext cx="1381583" cy="6007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7B9E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2000" dirty="0" err="1">
                  <a:cs typeface="Times New Roman" panose="02020603050405020304" pitchFamily="18" charset="0"/>
                </a:rPr>
                <a:t>Metric</a:t>
              </a:r>
              <a:r>
                <a:rPr lang="de-DE" sz="2000" dirty="0">
                  <a:cs typeface="Times New Roman" panose="02020603050405020304" pitchFamily="18" charset="0"/>
                </a:rPr>
                <a:t> </a:t>
              </a:r>
              <a:r>
                <a:rPr lang="de-DE" sz="2000" dirty="0" err="1">
                  <a:cs typeface="Times New Roman" panose="02020603050405020304" pitchFamily="18" charset="0"/>
                </a:rPr>
                <a:t>satisfied</a:t>
              </a:r>
              <a:endParaRPr lang="en-US" sz="2000" dirty="0" err="1"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9C260EB-4F1F-4089-2995-6D1CAFCD7380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F2D4F5-F383-86DF-DE78-AA4E22965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EB8B3-440A-62A8-7885-76592AD06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250AA2-A43C-1BA2-DA1D-734A1A6AFDAD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C6DC223-0E53-95F3-C65C-03B8702EB6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7186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0DBBC-476A-8AA9-A320-DA67A09D7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2C79-A4B9-EDDA-F9D9-FE351AFE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Metric and multiple fitting algorithm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EEFB4-06BB-0053-F347-B7530016F6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svt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pMOS</a:t>
            </a:r>
            <a:r>
              <a:rPr lang="en-US" dirty="0">
                <a:sym typeface="Wingdings" panose="05000000000000000000" pitchFamily="2" charset="2"/>
              </a:rPr>
              <a:t> W/L = 100/35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5C9DB4-21C6-7E04-0950-98B55F38783E}"/>
              </a:ext>
            </a:extLst>
          </p:cNvPr>
          <p:cNvSpPr/>
          <p:nvPr/>
        </p:nvSpPr>
        <p:spPr>
          <a:xfrm>
            <a:off x="371473" y="1418715"/>
            <a:ext cx="5724527" cy="3522454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CDBC51-8CB0-BF8D-3620-3809C8474AA1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34C0AA-1634-FF77-3CBF-37A3589B7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BC8DC-90CE-55AE-7737-F23A3C597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FC2835-5818-EFC9-334F-A2510E11DE92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1A41B1E-E428-76AC-FA87-45D9C2927E7C}"/>
                  </a:ext>
                </a:extLst>
              </p:cNvPr>
              <p:cNvSpPr/>
              <p:nvPr/>
            </p:nvSpPr>
            <p:spPr>
              <a:xfrm>
                <a:off x="227039" y="1628775"/>
                <a:ext cx="6076160" cy="3168377"/>
              </a:xfrm>
              <a:prstGeom prst="rect">
                <a:avLst/>
              </a:prstGeom>
            </p:spPr>
            <p:txBody>
              <a:bodyPr wrap="square" lIns="0">
                <a:noAutofit/>
              </a:bodyPr>
              <a:lstStyle/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anose="05000000000000000000" pitchFamily="2" charset="2"/>
                  </a:rPr>
                  <a:t>Procedure tested on a single </a:t>
                </a:r>
                <a:r>
                  <a:rPr lang="en-US" dirty="0" err="1">
                    <a:sym typeface="Wingdings" panose="05000000000000000000" pitchFamily="2" charset="2"/>
                  </a:rPr>
                  <a:t>svt</a:t>
                </a:r>
                <a:r>
                  <a:rPr lang="en-US" dirty="0">
                    <a:sym typeface="Wingdings" panose="05000000000000000000" pitchFamily="2" charset="2"/>
                  </a:rPr>
                  <a:t> </a:t>
                </a:r>
                <a:r>
                  <a:rPr lang="en-US" dirty="0" err="1">
                    <a:sym typeface="Wingdings" panose="05000000000000000000" pitchFamily="2" charset="2"/>
                  </a:rPr>
                  <a:t>pMOS</a:t>
                </a:r>
                <a:r>
                  <a:rPr lang="en-US" dirty="0">
                    <a:sym typeface="Wingdings" panose="05000000000000000000" pitchFamily="2" charset="2"/>
                  </a:rPr>
                  <a:t> W/L = 100/35 </a:t>
                </a:r>
                <a:endParaRPr lang="en-US" dirty="0"/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dirty="0"/>
                  <a:t>Chosen </a:t>
                </a:r>
                <a:r>
                  <a:rPr lang="en-US" dirty="0">
                    <a:solidFill>
                      <a:schemeClr val="tx2"/>
                    </a:solidFill>
                  </a:rPr>
                  <a:t>metric</a:t>
                </a:r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mean square error sum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[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]</m:t>
                    </m:r>
                  </m:oMath>
                </a14:m>
                <a:r>
                  <a:rPr lang="en-US" dirty="0"/>
                  <a:t> with weightintg: moderate (50x) in strong inversion, heavy (150x) in sharp moderate inversion, light (0.5x) for sub-threshold noise</a:t>
                </a:r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/>
                    </a:solidFill>
                  </a:rPr>
                  <a:t>Algorithms</a:t>
                </a:r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two </a:t>
                </a:r>
                <a:r>
                  <a:rPr lang="en-US" dirty="0" err="1">
                    <a:sym typeface="Wingdings" panose="05000000000000000000" pitchFamily="2" charset="2"/>
                  </a:rPr>
                  <a:t>multidim</a:t>
                </a:r>
                <a:r>
                  <a:rPr lang="en-US" dirty="0">
                    <a:sym typeface="Wingdings" panose="05000000000000000000" pitchFamily="2" charset="2"/>
                  </a:rPr>
                  <a:t> tested: Levenberg-Marquardt and Nelder-Mead</a:t>
                </a:r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84E11C4-7509-3C06-60F4-BB452A629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39" y="1628775"/>
                <a:ext cx="6076160" cy="3168377"/>
              </a:xfrm>
              <a:prstGeom prst="rect">
                <a:avLst/>
              </a:prstGeom>
              <a:blipFill>
                <a:blip r:embed="rId4"/>
                <a:stretch>
                  <a:fillRect l="-2708" t="-2692" r="-18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33897DC-FB4E-7EE4-1A16-7E2107FF8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99" y="1256147"/>
            <a:ext cx="5297424" cy="3913632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7AD99C6-5ADD-D2D7-76F7-7CC742B783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9521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16F83-49B2-E6F1-ECC2-81E88F49E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86A3-4452-0C39-26DC-70B2505A0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Metric and multiple fitting algorithm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FA6FB-1978-CA32-867A-F36D659484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svt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pMOS</a:t>
            </a:r>
            <a:r>
              <a:rPr lang="en-US" dirty="0">
                <a:sym typeface="Wingdings" panose="05000000000000000000" pitchFamily="2" charset="2"/>
              </a:rPr>
              <a:t> W/L = 100/35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25CAB-254F-70B3-C763-DC5A2A52CE4F}"/>
              </a:ext>
            </a:extLst>
          </p:cNvPr>
          <p:cNvSpPr/>
          <p:nvPr/>
        </p:nvSpPr>
        <p:spPr>
          <a:xfrm>
            <a:off x="371473" y="1418715"/>
            <a:ext cx="5724527" cy="3522454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C452E7-37C1-337B-37A3-F78CE86E8F6E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0D2FEE-77AA-2A36-CECB-514629270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71BC55-14FA-D977-9137-CB30C2624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CFFD5E-1D2A-25C5-1FDF-ECE1F7C9DBE5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84E11C4-7509-3C06-60F4-BB452A629571}"/>
                  </a:ext>
                </a:extLst>
              </p:cNvPr>
              <p:cNvSpPr/>
              <p:nvPr/>
            </p:nvSpPr>
            <p:spPr>
              <a:xfrm>
                <a:off x="227039" y="1628775"/>
                <a:ext cx="6076160" cy="3168377"/>
              </a:xfrm>
              <a:prstGeom prst="rect">
                <a:avLst/>
              </a:prstGeom>
            </p:spPr>
            <p:txBody>
              <a:bodyPr wrap="square" lIns="0">
                <a:noAutofit/>
              </a:bodyPr>
              <a:lstStyle/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anose="05000000000000000000" pitchFamily="2" charset="2"/>
                  </a:rPr>
                  <a:t>Procedure tested on a single </a:t>
                </a:r>
                <a:r>
                  <a:rPr lang="en-US" dirty="0" err="1">
                    <a:sym typeface="Wingdings" panose="05000000000000000000" pitchFamily="2" charset="2"/>
                  </a:rPr>
                  <a:t>svt</a:t>
                </a:r>
                <a:r>
                  <a:rPr lang="en-US" dirty="0">
                    <a:sym typeface="Wingdings" panose="05000000000000000000" pitchFamily="2" charset="2"/>
                  </a:rPr>
                  <a:t> </a:t>
                </a:r>
                <a:r>
                  <a:rPr lang="en-US" dirty="0" err="1">
                    <a:sym typeface="Wingdings" panose="05000000000000000000" pitchFamily="2" charset="2"/>
                  </a:rPr>
                  <a:t>pMOS</a:t>
                </a:r>
                <a:r>
                  <a:rPr lang="en-US" dirty="0">
                    <a:sym typeface="Wingdings" panose="05000000000000000000" pitchFamily="2" charset="2"/>
                  </a:rPr>
                  <a:t> W/L = 100/35 </a:t>
                </a:r>
                <a:endParaRPr lang="en-US" dirty="0"/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dirty="0"/>
                  <a:t>Chosen </a:t>
                </a:r>
                <a:r>
                  <a:rPr lang="en-US" dirty="0">
                    <a:solidFill>
                      <a:schemeClr val="tx2"/>
                    </a:solidFill>
                  </a:rPr>
                  <a:t>metric</a:t>
                </a:r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mean square error sum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[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]</m:t>
                    </m:r>
                  </m:oMath>
                </a14:m>
                <a:r>
                  <a:rPr lang="en-US" dirty="0"/>
                  <a:t> with weightintg: moderate (50x) in strong inversion, heavy (150x) in sharp moderate inversion, light (0.5x) for sub-threshold noise</a:t>
                </a:r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/>
                    </a:solidFill>
                  </a:rPr>
                  <a:t>Algorithms</a:t>
                </a:r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two </a:t>
                </a:r>
                <a:r>
                  <a:rPr lang="en-US" dirty="0" err="1">
                    <a:sym typeface="Wingdings" panose="05000000000000000000" pitchFamily="2" charset="2"/>
                  </a:rPr>
                  <a:t>multidim</a:t>
                </a:r>
                <a:r>
                  <a:rPr lang="en-US" dirty="0">
                    <a:sym typeface="Wingdings" panose="05000000000000000000" pitchFamily="2" charset="2"/>
                  </a:rPr>
                  <a:t> tested: Levenberg-Marquardt and Nelder-Mead</a:t>
                </a:r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SzPct val="130000"/>
                  <a:buFont typeface="Arial" panose="020B0604020202020204" pitchFamily="34" charset="0"/>
                  <a:buChar char="•"/>
                </a:pPr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84E11C4-7509-3C06-60F4-BB452A629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39" y="1628775"/>
                <a:ext cx="6076160" cy="3168377"/>
              </a:xfrm>
              <a:prstGeom prst="rect">
                <a:avLst/>
              </a:prstGeom>
              <a:blipFill>
                <a:blip r:embed="rId4"/>
                <a:stretch>
                  <a:fillRect l="-2708" t="-2692" r="-18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38B37E11-94C6-7134-3170-E6B999880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99" y="1256147"/>
            <a:ext cx="5297424" cy="39136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7AA45BE-628A-74A2-E6B3-319ECB3AF8FE}"/>
              </a:ext>
            </a:extLst>
          </p:cNvPr>
          <p:cNvSpPr/>
          <p:nvPr/>
        </p:nvSpPr>
        <p:spPr>
          <a:xfrm>
            <a:off x="9103283" y="3387853"/>
            <a:ext cx="1313198" cy="942935"/>
          </a:xfrm>
          <a:prstGeom prst="ellipse">
            <a:avLst/>
          </a:prstGeom>
          <a:noFill/>
          <a:ln w="28575">
            <a:solidFill>
              <a:srgbClr val="AC70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3B03C-DA91-808D-D998-372D325630D0}"/>
              </a:ext>
            </a:extLst>
          </p:cNvPr>
          <p:cNvSpPr txBox="1"/>
          <p:nvPr/>
        </p:nvSpPr>
        <p:spPr>
          <a:xfrm>
            <a:off x="10033652" y="2892218"/>
            <a:ext cx="1180055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it-IT" dirty="0">
                <a:solidFill>
                  <a:srgbClr val="AC70C4"/>
                </a:solidFill>
              </a:rPr>
              <a:t>Freeze-out kinks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9621166-099D-8394-7CD9-2BC2267525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7855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E9A09-19AB-0B8E-DE0F-E16910EC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29D2-7DB3-040A-0D07-F481F4D40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 vs meas data – 8K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B1A86-7DCD-A743-EEBB-51ED0044C3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svt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pMOS</a:t>
            </a:r>
            <a:r>
              <a:rPr lang="en-US" dirty="0">
                <a:sym typeface="Wingdings" panose="05000000000000000000" pitchFamily="2" charset="2"/>
              </a:rPr>
              <a:t> W/L = 100/35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9168BB-0EAF-BCF0-6197-3A60D2CFB84E}"/>
              </a:ext>
            </a:extLst>
          </p:cNvPr>
          <p:cNvSpPr/>
          <p:nvPr/>
        </p:nvSpPr>
        <p:spPr>
          <a:xfrm>
            <a:off x="371473" y="1418715"/>
            <a:ext cx="5724527" cy="3522454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E913F3-C1E8-7AB3-2588-D7531DCC009C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DF9356-FC0D-184B-90D9-824F63426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E91336-D310-2320-4F19-8D5DFFDEB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90C879-50D6-90A8-91EE-C0AA176C84C7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986094AE-CAEA-2A4F-1A32-20C0BD5CF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r="1339"/>
          <a:stretch/>
        </p:blipFill>
        <p:spPr>
          <a:xfrm>
            <a:off x="6383338" y="1628775"/>
            <a:ext cx="5437187" cy="4140200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093CE9A7-9658-51F5-5015-0D6FA9554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r="1377"/>
          <a:stretch/>
        </p:blipFill>
        <p:spPr>
          <a:xfrm>
            <a:off x="802482" y="1628775"/>
            <a:ext cx="5437187" cy="41402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35D11-13BB-DFB2-B8A5-370BC93D28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402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6F258-20B6-E72C-08B7-AB2E3A7AD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72DC0-4497-C588-C509-96674429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3742"/>
            <a:ext cx="11163460" cy="714948"/>
          </a:xfrm>
        </p:spPr>
        <p:txBody>
          <a:bodyPr/>
          <a:lstStyle/>
          <a:p>
            <a:r>
              <a:rPr lang="it-IT" dirty="0"/>
              <a:t>PARTIAL CRYO-PDK </a:t>
            </a:r>
            <a:r>
              <a:rPr lang="en-IT" dirty="0"/>
              <a:t>– </a:t>
            </a:r>
            <a:r>
              <a:rPr lang="it-IT" dirty="0"/>
              <a:t>in a nutshell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6A0023-C510-872A-F1DE-1A0E968A562E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13851E-9EAE-F7DE-CC6A-F3D219D1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587EEF-3F0D-4818-33E9-B0F8CAACD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A50344-B08A-46A9-A574-CDD34CA8BFBB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ADC69F6-1358-6AEC-2363-EBB762F8A8E0}"/>
              </a:ext>
            </a:extLst>
          </p:cNvPr>
          <p:cNvSpPr/>
          <p:nvPr/>
        </p:nvSpPr>
        <p:spPr>
          <a:xfrm>
            <a:off x="279293" y="1219033"/>
            <a:ext cx="2088232" cy="1293881"/>
          </a:xfrm>
          <a:prstGeom prst="rect">
            <a:avLst/>
          </a:prstGeom>
          <a:solidFill>
            <a:srgbClr val="7FB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600" dirty="0"/>
              <a:t>Foundry BSIM complete model (.scs) files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473DC-2AB9-00C3-7842-0411CF3D762B}"/>
              </a:ext>
            </a:extLst>
          </p:cNvPr>
          <p:cNvSpPr/>
          <p:nvPr/>
        </p:nvSpPr>
        <p:spPr>
          <a:xfrm>
            <a:off x="1870592" y="2729293"/>
            <a:ext cx="1600508" cy="10441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600" dirty="0"/>
              <a:t>Transistor netlist (.scs)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A79D00-C7AE-B12A-132A-F37D5AEA450A}"/>
                  </a:ext>
                </a:extLst>
              </p:cNvPr>
              <p:cNvSpPr/>
              <p:nvPr/>
            </p:nvSpPr>
            <p:spPr>
              <a:xfrm>
                <a:off x="2927645" y="1215385"/>
                <a:ext cx="2088232" cy="1293880"/>
              </a:xfrm>
              <a:prstGeom prst="rect">
                <a:avLst/>
              </a:prstGeom>
              <a:solidFill>
                <a:srgbClr val="7FB9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it-IT" sz="1600" dirty="0"/>
                  <a:t>Custom BSIM transistor model (.scs) files with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𝑝𝑎𝑟</m:t>
                    </m:r>
                    <m:r>
                      <a:rPr lang="it-IT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it-IT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𝑝𝑎</m:t>
                    </m:r>
                    <m:sSub>
                      <m:sSubPr>
                        <m:ctrlP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e>
                      <m:sub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28</m:t>
                        </m:r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𝑛𝑚</m:t>
                        </m:r>
                      </m:sub>
                    </m:sSub>
                    <m:r>
                      <a:rPr lang="it-IT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it-IT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𝒑𝒂</m:t>
                    </m:r>
                    <m:sSub>
                      <m:sSubPr>
                        <m:ctrlPr>
                          <a:rPr lang="it-IT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e>
                      <m:sub>
                        <m:r>
                          <a:rPr lang="it-IT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𝑪𝑹𝒀𝑶</m:t>
                        </m:r>
                      </m:sub>
                    </m:sSub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A79D00-C7AE-B12A-132A-F37D5AEA4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645" y="1215385"/>
                <a:ext cx="2088232" cy="1293880"/>
              </a:xfrm>
              <a:prstGeom prst="rect">
                <a:avLst/>
              </a:prstGeom>
              <a:blipFill>
                <a:blip r:embed="rId4"/>
                <a:stretch>
                  <a:fillRect t="-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AE4771C-401C-69CA-DD46-F5790F6DC1D0}"/>
              </a:ext>
            </a:extLst>
          </p:cNvPr>
          <p:cNvSpPr/>
          <p:nvPr/>
        </p:nvSpPr>
        <p:spPr>
          <a:xfrm>
            <a:off x="3415369" y="4087152"/>
            <a:ext cx="1600508" cy="1044116"/>
          </a:xfrm>
          <a:prstGeom prst="rect">
            <a:avLst/>
          </a:prstGeom>
          <a:solidFill>
            <a:srgbClr val="7FB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600" dirty="0"/>
              <a:t>Multiple fitting procedure run</a:t>
            </a:r>
            <a:br>
              <a:rPr lang="it-IT" sz="1600" dirty="0"/>
            </a:br>
            <a:r>
              <a:rPr lang="it-IT" sz="1600" dirty="0"/>
              <a:t>(python scripts)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B6B456-86AF-886B-CF8D-02BE04B2516F}"/>
              </a:ext>
            </a:extLst>
          </p:cNvPr>
          <p:cNvSpPr/>
          <p:nvPr/>
        </p:nvSpPr>
        <p:spPr>
          <a:xfrm>
            <a:off x="191344" y="1484784"/>
            <a:ext cx="6912765" cy="388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A2AFA-0B02-9A4C-5577-D542A21B8EF9}"/>
              </a:ext>
            </a:extLst>
          </p:cNvPr>
          <p:cNvSpPr/>
          <p:nvPr/>
        </p:nvSpPr>
        <p:spPr>
          <a:xfrm>
            <a:off x="371475" y="3076210"/>
            <a:ext cx="1042725" cy="360040"/>
          </a:xfrm>
          <a:prstGeom prst="rect">
            <a:avLst/>
          </a:prstGeom>
          <a:noFill/>
          <a:ln w="38100">
            <a:solidFill>
              <a:srgbClr val="7FB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200" b="1" dirty="0">
                <a:solidFill>
                  <a:schemeClr val="tx2"/>
                </a:solidFill>
              </a:rPr>
              <a:t>INCLUDED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05CDE6-A96E-CC5B-1713-F5E33C120BCE}"/>
              </a:ext>
            </a:extLst>
          </p:cNvPr>
          <p:cNvSpPr/>
          <p:nvPr/>
        </p:nvSpPr>
        <p:spPr>
          <a:xfrm>
            <a:off x="3927492" y="3063607"/>
            <a:ext cx="1042725" cy="360040"/>
          </a:xfrm>
          <a:prstGeom prst="rect">
            <a:avLst/>
          </a:prstGeom>
          <a:noFill/>
          <a:ln w="38100">
            <a:solidFill>
              <a:srgbClr val="7FB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200" b="1" dirty="0">
                <a:solidFill>
                  <a:schemeClr val="tx2"/>
                </a:solidFill>
              </a:rPr>
              <a:t>INCLUDED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D4AD8C-A1AE-B874-83A8-590553449841}"/>
              </a:ext>
            </a:extLst>
          </p:cNvPr>
          <p:cNvCxnSpPr>
            <a:stCxn id="11" idx="3"/>
            <a:endCxn id="4" idx="1"/>
          </p:cNvCxnSpPr>
          <p:nvPr/>
        </p:nvCxnSpPr>
        <p:spPr>
          <a:xfrm flipV="1">
            <a:off x="1414200" y="3251351"/>
            <a:ext cx="456392" cy="4879"/>
          </a:xfrm>
          <a:prstGeom prst="straightConnector1">
            <a:avLst/>
          </a:prstGeom>
          <a:ln w="38100">
            <a:solidFill>
              <a:srgbClr val="7FB9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B56F896-136F-C837-57C2-9BF58A20D339}"/>
              </a:ext>
            </a:extLst>
          </p:cNvPr>
          <p:cNvCxnSpPr>
            <a:stCxn id="17" idx="1"/>
            <a:endCxn id="4" idx="3"/>
          </p:cNvCxnSpPr>
          <p:nvPr/>
        </p:nvCxnSpPr>
        <p:spPr>
          <a:xfrm flipH="1">
            <a:off x="3471100" y="3243627"/>
            <a:ext cx="456392" cy="7724"/>
          </a:xfrm>
          <a:prstGeom prst="straightConnector1">
            <a:avLst/>
          </a:prstGeom>
          <a:ln w="38100">
            <a:solidFill>
              <a:srgbClr val="7FB9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4E7D90CF-1A82-F74D-0485-2DAB04884914}"/>
              </a:ext>
            </a:extLst>
          </p:cNvPr>
          <p:cNvCxnSpPr>
            <a:stCxn id="3" idx="2"/>
            <a:endCxn id="11" idx="0"/>
          </p:cNvCxnSpPr>
          <p:nvPr/>
        </p:nvCxnSpPr>
        <p:spPr>
          <a:xfrm rot="5400000">
            <a:off x="826476" y="2579277"/>
            <a:ext cx="563296" cy="430571"/>
          </a:xfrm>
          <a:prstGeom prst="bentConnector3">
            <a:avLst/>
          </a:prstGeom>
          <a:ln w="38100">
            <a:solidFill>
              <a:srgbClr val="7FB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E9B1EB1F-18D9-498E-AF54-E5A9FB38E476}"/>
              </a:ext>
            </a:extLst>
          </p:cNvPr>
          <p:cNvCxnSpPr>
            <a:stCxn id="6" idx="2"/>
            <a:endCxn id="17" idx="0"/>
          </p:cNvCxnSpPr>
          <p:nvPr/>
        </p:nvCxnSpPr>
        <p:spPr>
          <a:xfrm rot="16200000" flipH="1">
            <a:off x="3933137" y="2547889"/>
            <a:ext cx="554342" cy="477094"/>
          </a:xfrm>
          <a:prstGeom prst="bentConnector3">
            <a:avLst/>
          </a:prstGeom>
          <a:ln w="38100">
            <a:solidFill>
              <a:srgbClr val="7FB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FEEE993-920A-31D9-7B1D-15FF83E7247E}"/>
              </a:ext>
            </a:extLst>
          </p:cNvPr>
          <p:cNvSpPr/>
          <p:nvPr/>
        </p:nvSpPr>
        <p:spPr>
          <a:xfrm>
            <a:off x="191344" y="2636912"/>
            <a:ext cx="4968535" cy="273630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503ADD-EE28-61CF-06C5-2D6913BFB6AD}"/>
              </a:ext>
            </a:extLst>
          </p:cNvPr>
          <p:cNvSpPr/>
          <p:nvPr/>
        </p:nvSpPr>
        <p:spPr>
          <a:xfrm>
            <a:off x="279293" y="4087152"/>
            <a:ext cx="1600508" cy="1044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600" dirty="0"/>
              <a:t>Experimental data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2DA84AEA-9029-4D8E-0BE7-D2B79ADE81ED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rot="16200000" flipH="1">
            <a:off x="3286363" y="3157891"/>
            <a:ext cx="313743" cy="1544777"/>
          </a:xfrm>
          <a:prstGeom prst="bent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989EB16-224E-7DDE-D7F5-1B2A3CE3C6B0}"/>
              </a:ext>
            </a:extLst>
          </p:cNvPr>
          <p:cNvCxnSpPr>
            <a:stCxn id="42" idx="3"/>
            <a:endCxn id="7" idx="1"/>
          </p:cNvCxnSpPr>
          <p:nvPr/>
        </p:nvCxnSpPr>
        <p:spPr>
          <a:xfrm>
            <a:off x="1879801" y="4609210"/>
            <a:ext cx="153556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2FFA3F2-BC42-1227-BB59-7100AC7B7357}"/>
              </a:ext>
            </a:extLst>
          </p:cNvPr>
          <p:cNvSpPr txBox="1"/>
          <p:nvPr/>
        </p:nvSpPr>
        <p:spPr>
          <a:xfrm>
            <a:off x="3197217" y="5371008"/>
            <a:ext cx="2591854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it-IT" sz="1600" b="1" dirty="0">
                <a:solidFill>
                  <a:schemeClr val="tx2"/>
                </a:solidFill>
              </a:rPr>
              <a:t>pyspectre interface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A767FFB-E1D9-8EC8-0681-A75B4907F70E}"/>
                  </a:ext>
                </a:extLst>
              </p:cNvPr>
              <p:cNvSpPr/>
              <p:nvPr/>
            </p:nvSpPr>
            <p:spPr>
              <a:xfrm>
                <a:off x="6014897" y="1219033"/>
                <a:ext cx="2088232" cy="1293881"/>
              </a:xfrm>
              <a:prstGeom prst="rect">
                <a:avLst/>
              </a:prstGeom>
              <a:solidFill>
                <a:srgbClr val="7FB9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it-IT" sz="1600" dirty="0"/>
                  <a:t>Custom BSIM transistor model (.scs) files with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𝑝𝑎𝑟</m:t>
                    </m:r>
                    <m:r>
                      <a:rPr lang="it-IT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it-IT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𝑝𝑎</m:t>
                    </m:r>
                    <m:sSub>
                      <m:sSubPr>
                        <m:ctrlP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e>
                      <m:sub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28</m:t>
                        </m:r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𝑛𝑚</m:t>
                        </m:r>
                      </m:sub>
                    </m:sSub>
                    <m:r>
                      <a:rPr lang="it-IT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it-IT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𝒑𝒂</m:t>
                    </m:r>
                    <m:sSub>
                      <m:sSubPr>
                        <m:ctrlPr>
                          <a:rPr lang="it-IT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e>
                      <m:sub>
                        <m:r>
                          <a:rPr lang="it-IT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𝑪𝑹𝒀𝑶</m:t>
                        </m:r>
                      </m:sub>
                    </m:sSub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A767FFB-E1D9-8EC8-0681-A75B4907F7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897" y="1219033"/>
                <a:ext cx="2088232" cy="1293881"/>
              </a:xfrm>
              <a:prstGeom prst="rect">
                <a:avLst/>
              </a:prstGeom>
              <a:blipFill>
                <a:blip r:embed="rId5"/>
                <a:stretch>
                  <a:fillRect t="-472" b="-4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665215D-1917-7CD1-8AD9-057FC693304D}"/>
                  </a:ext>
                </a:extLst>
              </p:cNvPr>
              <p:cNvSpPr/>
              <p:nvPr/>
            </p:nvSpPr>
            <p:spPr>
              <a:xfrm>
                <a:off x="6014897" y="2844983"/>
                <a:ext cx="2088232" cy="57773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14:m>
                  <m:oMath xmlns:m="http://schemas.openxmlformats.org/officeDocument/2006/math">
                    <m:r>
                      <a:rPr lang="it-IT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𝒑𝒂</m:t>
                    </m:r>
                    <m:sSub>
                      <m:sSubPr>
                        <m:ctrlPr>
                          <a:rPr lang="it-IT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e>
                      <m:sub>
                        <m:r>
                          <a:rPr lang="it-IT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𝑪𝑹𝒀𝑶</m:t>
                        </m:r>
                      </m:sub>
                    </m:sSub>
                  </m:oMath>
                </a14:m>
                <a:r>
                  <a:rPr lang="it-IT" sz="1600" b="1" dirty="0"/>
                  <a:t> OBTAINED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665215D-1917-7CD1-8AD9-057FC69330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897" y="2844983"/>
                <a:ext cx="2088232" cy="5777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tangle 67">
            <a:extLst>
              <a:ext uri="{FF2B5EF4-FFF2-40B4-BE49-F238E27FC236}">
                <a16:creationId xmlns:a16="http://schemas.microsoft.com/office/drawing/2014/main" id="{21B14D92-6BA1-4A6C-4D58-6538BD106BE5}"/>
              </a:ext>
            </a:extLst>
          </p:cNvPr>
          <p:cNvSpPr/>
          <p:nvPr/>
        </p:nvSpPr>
        <p:spPr>
          <a:xfrm>
            <a:off x="5815171" y="998730"/>
            <a:ext cx="2523672" cy="3725065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3DEA8BE6-687D-0374-AD66-02D2BF775C12}"/>
              </a:ext>
            </a:extLst>
          </p:cNvPr>
          <p:cNvCxnSpPr>
            <a:stCxn id="7" idx="3"/>
            <a:endCxn id="57" idx="1"/>
          </p:cNvCxnSpPr>
          <p:nvPr/>
        </p:nvCxnSpPr>
        <p:spPr>
          <a:xfrm flipV="1">
            <a:off x="5015877" y="3133848"/>
            <a:ext cx="999020" cy="1475362"/>
          </a:xfrm>
          <a:prstGeom prst="bentConnector3">
            <a:avLst>
              <a:gd name="adj1" fmla="val 50000"/>
            </a:avLst>
          </a:prstGeom>
          <a:ln w="38100">
            <a:solidFill>
              <a:srgbClr val="7FB9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EFB80F1-1985-9CB8-1DF7-569F29E34ACF}"/>
                  </a:ext>
                </a:extLst>
              </p:cNvPr>
              <p:cNvSpPr/>
              <p:nvPr/>
            </p:nvSpPr>
            <p:spPr>
              <a:xfrm>
                <a:off x="6014897" y="3741211"/>
                <a:ext cx="2088232" cy="7510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it-IT" sz="1600" dirty="0"/>
                  <a:t>Repeated @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it-IT" sz="1600" dirty="0"/>
                  <a:t> W/L of nMOS-pMOS</a:t>
                </a: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EFB80F1-1985-9CB8-1DF7-569F29E34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897" y="3741211"/>
                <a:ext cx="2088232" cy="751004"/>
              </a:xfrm>
              <a:prstGeom prst="rect">
                <a:avLst/>
              </a:prstGeom>
              <a:blipFill>
                <a:blip r:embed="rId7"/>
                <a:stretch>
                  <a:fillRect r="-8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7B1E10DB-BE3E-050A-E3AB-1B522C6DF00D}"/>
              </a:ext>
            </a:extLst>
          </p:cNvPr>
          <p:cNvSpPr txBox="1"/>
          <p:nvPr/>
        </p:nvSpPr>
        <p:spPr>
          <a:xfrm>
            <a:off x="5789071" y="4732661"/>
            <a:ext cx="2566703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it-IT" sz="1600" b="1" dirty="0">
                <a:solidFill>
                  <a:schemeClr val="accent3"/>
                </a:solidFill>
              </a:rPr>
              <a:t>Partial cryo-PDK files valid @ fixed T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460E9D5-E46F-6098-73BB-29366FC0DFE1}"/>
              </a:ext>
            </a:extLst>
          </p:cNvPr>
          <p:cNvSpPr/>
          <p:nvPr/>
        </p:nvSpPr>
        <p:spPr>
          <a:xfrm>
            <a:off x="9329384" y="1219033"/>
            <a:ext cx="2671272" cy="1293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600" dirty="0"/>
              <a:t>Enhance the PDK to cover continuous T ranges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B6B8B21-4171-7898-E338-1F85E48E98A1}"/>
              </a:ext>
            </a:extLst>
          </p:cNvPr>
          <p:cNvSpPr/>
          <p:nvPr/>
        </p:nvSpPr>
        <p:spPr>
          <a:xfrm>
            <a:off x="9329383" y="3198335"/>
            <a:ext cx="2671271" cy="1293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it-IT" sz="1600" b="1" dirty="0"/>
              <a:t>Cryo CMOS IP libraries</a:t>
            </a:r>
          </a:p>
        </p:txBody>
      </p: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210E2A0D-320B-1586-9D31-4FE370199C03}"/>
              </a:ext>
            </a:extLst>
          </p:cNvPr>
          <p:cNvCxnSpPr>
            <a:cxnSpLocks/>
            <a:stCxn id="68" idx="3"/>
            <a:endCxn id="91" idx="1"/>
          </p:cNvCxnSpPr>
          <p:nvPr/>
        </p:nvCxnSpPr>
        <p:spPr>
          <a:xfrm flipV="1">
            <a:off x="8338843" y="1865973"/>
            <a:ext cx="990541" cy="99529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3F4489BE-3703-A536-05D5-C3D4C0B67913}"/>
              </a:ext>
            </a:extLst>
          </p:cNvPr>
          <p:cNvCxnSpPr>
            <a:cxnSpLocks/>
            <a:stCxn id="68" idx="3"/>
            <a:endCxn id="96" idx="1"/>
          </p:cNvCxnSpPr>
          <p:nvPr/>
        </p:nvCxnSpPr>
        <p:spPr>
          <a:xfrm>
            <a:off x="8338843" y="2861263"/>
            <a:ext cx="990540" cy="984012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E582B15-A17D-2C31-CE6B-34662BB0F08A}"/>
              </a:ext>
            </a:extLst>
          </p:cNvPr>
          <p:cNvCxnSpPr>
            <a:stCxn id="91" idx="2"/>
            <a:endCxn id="96" idx="0"/>
          </p:cNvCxnSpPr>
          <p:nvPr/>
        </p:nvCxnSpPr>
        <p:spPr>
          <a:xfrm flipH="1">
            <a:off x="10665019" y="2512913"/>
            <a:ext cx="1" cy="68542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7947D08-B37D-E12D-43BA-7DA7FE51222A}"/>
              </a:ext>
            </a:extLst>
          </p:cNvPr>
          <p:cNvCxnSpPr>
            <a:stCxn id="57" idx="0"/>
            <a:endCxn id="56" idx="2"/>
          </p:cNvCxnSpPr>
          <p:nvPr/>
        </p:nvCxnSpPr>
        <p:spPr>
          <a:xfrm flipV="1">
            <a:off x="7059013" y="2512914"/>
            <a:ext cx="0" cy="332069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0D62A2F-50DE-5006-82B7-C78F76E9CA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2694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5ACC4-FEB0-7F62-9FBA-2A164F35A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7DC80-AD18-A633-9761-AEC702D1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Conclusions and outlook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4CB4D-D252-F73F-3E13-8BCFFDBC46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A15A31-342D-CF07-548B-69856F60182B}"/>
                  </a:ext>
                </a:extLst>
              </p:cNvPr>
              <p:cNvSpPr/>
              <p:nvPr/>
            </p:nvSpPr>
            <p:spPr>
              <a:xfrm>
                <a:off x="359995" y="1485875"/>
                <a:ext cx="5580510" cy="1703505"/>
              </a:xfrm>
              <a:prstGeom prst="rect">
                <a:avLst/>
              </a:prstGeom>
            </p:spPr>
            <p:txBody>
              <a:bodyPr wrap="square" lIns="0">
                <a:noAutofit/>
              </a:bodyPr>
              <a:lstStyle/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SzPct val="130000"/>
                  <a:buFont typeface="Arial" panose="020B0604020202020204" pitchFamily="34" charset="0"/>
                  <a:buChar char="•"/>
                </a:pPr>
                <a:r>
                  <a:rPr lang="de-DE" dirty="0">
                    <a:sym typeface="Wingdings" panose="05000000000000000000" pitchFamily="2" charset="2"/>
                  </a:rPr>
                  <a:t>Collaborative research between UniTO, INFN and FZJ; 4 months on site at Julich for cryogenic data extraction.</a:t>
                </a:r>
                <a:endParaRPr lang="it-IT" dirty="0">
                  <a:sym typeface="Wingdings" panose="05000000000000000000" pitchFamily="2" charset="2"/>
                </a:endParaRPr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SzPct val="130000"/>
                  <a:buFont typeface="Arial" panose="020B0604020202020204" pitchFamily="34" charset="0"/>
                  <a:buChar char="•"/>
                </a:pPr>
                <a:r>
                  <a:rPr lang="it-IT" dirty="0" err="1">
                    <a:sym typeface="Wingdings" panose="05000000000000000000" pitchFamily="2" charset="2"/>
                  </a:rPr>
                  <a:t>Implementation</a:t>
                </a:r>
                <a:r>
                  <a:rPr lang="it-IT" dirty="0">
                    <a:sym typeface="Wingdings" panose="05000000000000000000" pitchFamily="2" charset="2"/>
                  </a:rPr>
                  <a:t> of a </a:t>
                </a:r>
                <a:r>
                  <a:rPr lang="it-IT" dirty="0" err="1">
                    <a:sym typeface="Wingdings" panose="05000000000000000000" pitchFamily="2" charset="2"/>
                  </a:rPr>
                  <a:t>partial</a:t>
                </a:r>
                <a:r>
                  <a:rPr lang="it-IT" dirty="0">
                    <a:sym typeface="Wingdings" panose="05000000000000000000" pitchFamily="2" charset="2"/>
                  </a:rPr>
                  <a:t> </a:t>
                </a:r>
                <a:r>
                  <a:rPr lang="it-IT" dirty="0" err="1">
                    <a:sym typeface="Wingdings" panose="05000000000000000000" pitchFamily="2" charset="2"/>
                  </a:rPr>
                  <a:t>cryo</a:t>
                </a:r>
                <a:r>
                  <a:rPr lang="it-IT" dirty="0">
                    <a:sym typeface="Wingdings" panose="05000000000000000000" pitchFamily="2" charset="2"/>
                  </a:rPr>
                  <a:t>-PDK for a 28-nm bulk CMOS </a:t>
                </a:r>
                <a:r>
                  <a:rPr lang="it-IT" dirty="0" err="1">
                    <a:sym typeface="Wingdings" panose="05000000000000000000" pitchFamily="2" charset="2"/>
                  </a:rPr>
                  <a:t>technology</a:t>
                </a:r>
                <a:r>
                  <a:rPr lang="it-IT" dirty="0">
                    <a:sym typeface="Wingdings" panose="05000000000000000000" pitchFamily="2" charset="2"/>
                  </a:rPr>
                  <a:t>, </a:t>
                </a:r>
                <a:r>
                  <a:rPr lang="it-IT" dirty="0" err="1">
                    <a:sym typeface="Wingdings" panose="05000000000000000000" pitchFamily="2" charset="2"/>
                  </a:rPr>
                  <a:t>using</a:t>
                </a:r>
                <a:r>
                  <a:rPr lang="it-IT" dirty="0">
                    <a:sym typeface="Wingdings" panose="05000000000000000000" pitchFamily="2" charset="2"/>
                  </a:rPr>
                  <a:t> </a:t>
                </a:r>
                <a:r>
                  <a:rPr lang="it-IT" dirty="0" err="1">
                    <a:sym typeface="Wingdings" panose="05000000000000000000" pitchFamily="2" charset="2"/>
                  </a:rPr>
                  <a:t>experimental</a:t>
                </a:r>
                <a:r>
                  <a:rPr lang="it-IT" dirty="0">
                    <a:sym typeface="Wingdings" panose="05000000000000000000" pitchFamily="2" charset="2"/>
                  </a:rPr>
                  <a:t> data </a:t>
                </a:r>
                <a:r>
                  <a:rPr lang="it-IT" dirty="0" err="1">
                    <a:sym typeface="Wingdings" panose="05000000000000000000" pitchFamily="2" charset="2"/>
                  </a:rPr>
                  <a:t>at</a:t>
                </a:r>
                <a:r>
                  <a:rPr lang="it-IT" dirty="0">
                    <a:sym typeface="Wingdings" panose="05000000000000000000" pitchFamily="2" charset="2"/>
                  </a:rPr>
                  <a:t> 8-18-30-77K and state-of-the-art </a:t>
                </a:r>
                <a:r>
                  <a:rPr lang="de-DE" dirty="0">
                    <a:sym typeface="Wingdings" panose="05000000000000000000" pitchFamily="2" charset="2"/>
                  </a:rPr>
                  <a:t>methodology for a model extension at fixed temperatures.</a:t>
                </a:r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SzPct val="130000"/>
                  <a:buFont typeface="Arial" panose="020B0604020202020204" pitchFamily="34" charset="0"/>
                  <a:buChar char="•"/>
                </a:pPr>
                <a:r>
                  <a:rPr lang="it-IT" dirty="0">
                    <a:sym typeface="Wingdings" panose="05000000000000000000" pitchFamily="2" charset="2"/>
                  </a:rPr>
                  <a:t>First test of the cyo-FBB technique (used for trimming the device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𝑇𝐻</m:t>
                        </m:r>
                      </m:sub>
                    </m:sSub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) </a:t>
                </a:r>
                <a:r>
                  <a:rPr lang="it-IT" dirty="0">
                    <a:sym typeface="Wingdings" panose="05000000000000000000" pitchFamily="2" charset="2"/>
                  </a:rPr>
                  <a:t>on a bulk 28nm CMOS technology node.</a:t>
                </a:r>
                <a:endParaRPr lang="de-DE" dirty="0">
                  <a:sym typeface="Wingdings" panose="05000000000000000000" pitchFamily="2" charset="2"/>
                </a:endParaRPr>
              </a:p>
              <a:p>
                <a:pPr marL="265113" indent="-265113">
                  <a:spcBef>
                    <a:spcPts val="600"/>
                  </a:spcBef>
                  <a:spcAft>
                    <a:spcPts val="1200"/>
                  </a:spcAft>
                  <a:buSzPct val="130000"/>
                  <a:buFont typeface="Arial" panose="020B0604020202020204" pitchFamily="34" charset="0"/>
                  <a:buChar char="•"/>
                </a:pPr>
                <a:endParaRPr lang="en-US" sz="11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A15A31-342D-CF07-548B-69856F6018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5" y="1485875"/>
                <a:ext cx="5580510" cy="1703505"/>
              </a:xfrm>
              <a:prstGeom prst="rect">
                <a:avLst/>
              </a:prstGeom>
              <a:blipFill>
                <a:blip r:embed="rId2"/>
                <a:stretch>
                  <a:fillRect l="-2951" t="-5376" r="-1202" b="-9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B161C06-542C-E495-BA5C-67E5FA21B3F2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A29ADE-B615-17DE-A8BF-41C0637D0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02910-FA82-0A00-DAB1-A591C6FF7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8BB704-03E4-1696-C608-69B6598B7396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>
              <a:ext uri="{FF2B5EF4-FFF2-40B4-BE49-F238E27FC236}">
                <a16:creationId xmlns:a16="http://schemas.microsoft.com/office/drawing/2014/main" id="{1B0AC605-590A-8057-7FC7-1DF06550D177}"/>
              </a:ext>
            </a:extLst>
          </p:cNvPr>
          <p:cNvSpPr/>
          <p:nvPr/>
        </p:nvSpPr>
        <p:spPr>
          <a:xfrm>
            <a:off x="359995" y="878813"/>
            <a:ext cx="5724527" cy="602568"/>
          </a:xfrm>
          <a:prstGeom prst="rect">
            <a:avLst/>
          </a:prstGeom>
          <a:solidFill>
            <a:schemeClr val="tx2"/>
          </a:solidFill>
        </p:spPr>
        <p:txBody>
          <a:bodyPr wrap="square" lIns="0" rIns="36000" anchor="ctr">
            <a:noAutofit/>
          </a:bodyPr>
          <a:lstStyle/>
          <a:p>
            <a:pPr marL="265113"/>
            <a:r>
              <a:rPr lang="de-DE" b="1" dirty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EB9476-5A0C-F815-7615-0571B7E8E135}"/>
              </a:ext>
            </a:extLst>
          </p:cNvPr>
          <p:cNvSpPr/>
          <p:nvPr/>
        </p:nvSpPr>
        <p:spPr>
          <a:xfrm>
            <a:off x="382716" y="4632084"/>
            <a:ext cx="5580510" cy="1631867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EDEBCB5D-7C2C-0068-60D2-206211C7D077}"/>
              </a:ext>
            </a:extLst>
          </p:cNvPr>
          <p:cNvSpPr/>
          <p:nvPr/>
        </p:nvSpPr>
        <p:spPr>
          <a:xfrm>
            <a:off x="6076356" y="878813"/>
            <a:ext cx="5724527" cy="602568"/>
          </a:xfrm>
          <a:prstGeom prst="rect">
            <a:avLst/>
          </a:prstGeom>
          <a:solidFill>
            <a:schemeClr val="accent2"/>
          </a:solidFill>
        </p:spPr>
        <p:txBody>
          <a:bodyPr wrap="square" lIns="0" rIns="36000" anchor="ctr">
            <a:noAutofit/>
          </a:bodyPr>
          <a:lstStyle/>
          <a:p>
            <a:pPr marL="265113"/>
            <a:r>
              <a:rPr lang="de-DE" b="1" dirty="0">
                <a:solidFill>
                  <a:schemeClr val="bg1"/>
                </a:solidFill>
              </a:rPr>
              <a:t>Outlook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206509-E798-D678-FDE5-B07A1268B9D9}"/>
              </a:ext>
            </a:extLst>
          </p:cNvPr>
          <p:cNvSpPr/>
          <p:nvPr/>
        </p:nvSpPr>
        <p:spPr>
          <a:xfrm>
            <a:off x="6096000" y="1485875"/>
            <a:ext cx="5580510" cy="2636158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Development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 err="1">
                <a:sym typeface="Wingdings" panose="05000000000000000000" pitchFamily="2" charset="2"/>
              </a:rPr>
              <a:t>new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cryogenic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device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model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allowing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simulation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over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 err="1">
                <a:sym typeface="Wingdings" panose="05000000000000000000" pitchFamily="2" charset="2"/>
              </a:rPr>
              <a:t>continuous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temperature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range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instead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fixed</a:t>
            </a:r>
            <a:r>
              <a:rPr lang="de-DE" dirty="0">
                <a:sym typeface="Wingdings" panose="05000000000000000000" pitchFamily="2" charset="2"/>
              </a:rPr>
              <a:t> thermal </a:t>
            </a:r>
            <a:r>
              <a:rPr lang="de-DE" dirty="0" err="1">
                <a:sym typeface="Wingdings" panose="05000000000000000000" pitchFamily="2" charset="2"/>
              </a:rPr>
              <a:t>states</a:t>
            </a:r>
            <a:r>
              <a:rPr lang="de-DE" dirty="0">
                <a:sym typeface="Wingdings" panose="05000000000000000000" pitchFamily="2" charset="2"/>
              </a:rPr>
              <a:t>), in </a:t>
            </a:r>
            <a:r>
              <a:rPr lang="de-DE" dirty="0" err="1">
                <a:sym typeface="Wingdings" panose="05000000000000000000" pitchFamily="2" charset="2"/>
              </a:rPr>
              <a:t>collaboration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TU Graz (Austria).</a:t>
            </a:r>
          </a:p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Design of a new DUT (bulk-28nm, other techs) optimised for cryogenic measurements – current measurement campaign used a DUT developed for radiation hardness studies.</a:t>
            </a:r>
          </a:p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Design of a cryo-IP (bulk 28-nm) prototype using the partial PDK developed and available for the complete demonstration of the cryo-PDK.</a:t>
            </a:r>
          </a:p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de-DE" sz="1000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SzPct val="130000"/>
            </a:pPr>
            <a:endParaRPr lang="de-DE" sz="1000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SzPct val="130000"/>
            </a:pPr>
            <a:endParaRPr lang="de-DE" sz="1000" dirty="0">
              <a:sym typeface="Wingdings" panose="05000000000000000000" pitchFamily="2" charset="2"/>
            </a:endParaRPr>
          </a:p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de-DE" sz="1000" dirty="0">
              <a:sym typeface="Wingdings" panose="05000000000000000000" pitchFamily="2" charset="2"/>
            </a:endParaRPr>
          </a:p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1879DC9-72A1-69C8-CD8B-A901F71D6B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5426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" y="1628775"/>
            <a:ext cx="5437189" cy="404965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600" dirty="0"/>
              <a:t>“DarkSide-20k sensitivity to light dark matter particles” Acerbi et al. 2024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“Characterization and Modeling of 28 nm Bulk CMOS Technology down to 4.2K” Beckers et al., 2018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“Revisiting MOSFET threshold voltage extraction methods” Ortiz-Conde et al., 2013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“BSIM-BULK 107.2.1 MOSFET Compact Model”. Berkeley, CA, 2025.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“</a:t>
            </a:r>
            <a:r>
              <a:rPr lang="en-US" sz="1600" dirty="0" err="1"/>
              <a:t>PySpectre</a:t>
            </a:r>
            <a:r>
              <a:rPr lang="en-US" sz="1600" dirty="0"/>
              <a:t>: Python interface for Cadence </a:t>
            </a:r>
            <a:r>
              <a:rPr lang="en-US" sz="1600" dirty="0" err="1"/>
              <a:t>Spectre</a:t>
            </a:r>
            <a:r>
              <a:rPr lang="en-US" sz="1600" dirty="0"/>
              <a:t>” GitHub repository. Y. Uhlmann., Version 1.2.0. 2024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en-US" dirty="0"/>
              <a:t>Presentation references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83338" y="1628775"/>
            <a:ext cx="5437187" cy="403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 dirty="0"/>
              <a:t> “Free Carrier Mobility Extraction in FETs”, F. </a:t>
            </a:r>
            <a:r>
              <a:rPr lang="en-US" sz="1600" dirty="0" err="1"/>
              <a:t>Jazaeri</a:t>
            </a:r>
            <a:r>
              <a:rPr lang="en-US" sz="1600" dirty="0"/>
              <a:t> et al., 2017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“Characterization and modeling of 28-nm FDSOI CMOS technology down to cryogenic temperatures” Beckers et al. 2019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“Cryogenic-Aware Forward Body Biasing in Bulk CMOS” Overwater et al. 2024</a:t>
            </a:r>
          </a:p>
          <a:p>
            <a:pPr>
              <a:spcBef>
                <a:spcPts val="600"/>
              </a:spcBef>
            </a:pPr>
            <a:endParaRPr lang="en-US" sz="1600" dirty="0"/>
          </a:p>
          <a:p>
            <a:pPr marL="0" indent="0">
              <a:spcBef>
                <a:spcPts val="600"/>
              </a:spcBef>
              <a:buNone/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E983C2-FD8F-F3B5-C093-C267C93EB3BF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02EC39-14BD-2167-DF1C-4E9E3AA09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02B908-32F2-14CD-A821-ED2436134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FFAD71-5434-7921-A30F-6845ED2AF56F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CF6812-548F-02FD-43F2-81F7059410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263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E724C-2AB7-F981-B073-32AE20082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7220-16A1-510E-B285-D311A24BD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cryogenic phenomena - cmos electronics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3CC29C-EB15-90F5-51E0-ED4FB607C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476" y="1628775"/>
                <a:ext cx="4212356" cy="4024554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de-DE" sz="1800" dirty="0"/>
                  <a:t>Threshold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𝑇𝐻</m:t>
                        </m:r>
                      </m:sub>
                    </m:sSub>
                  </m:oMath>
                </a14:m>
                <a:r>
                  <a:rPr lang="de-DE" sz="1800" dirty="0"/>
                  <a:t> </a:t>
                </a:r>
                <a:r>
                  <a:rPr lang="de-DE" sz="1800" dirty="0">
                    <a:solidFill>
                      <a:schemeClr val="accent2"/>
                    </a:solidFill>
                  </a:rPr>
                  <a:t>increases</a:t>
                </a:r>
              </a:p>
              <a:p>
                <a:pPr>
                  <a:spcAft>
                    <a:spcPts val="1200"/>
                  </a:spcAft>
                </a:pPr>
                <a:r>
                  <a:rPr lang="de-DE" sz="1800" dirty="0"/>
                  <a:t>Subthreshold swing (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𝑆𝑆</m:t>
                    </m:r>
                  </m:oMath>
                </a14:m>
                <a:r>
                  <a:rPr lang="de-DE" sz="1800" dirty="0"/>
                  <a:t>) </a:t>
                </a:r>
                <a:r>
                  <a:rPr lang="de-DE" sz="1800" dirty="0">
                    <a:solidFill>
                      <a:srgbClr val="2BC860"/>
                    </a:solidFill>
                  </a:rPr>
                  <a:t>decreases</a:t>
                </a:r>
                <a:r>
                  <a:rPr lang="de-DE" sz="1800" dirty="0"/>
                  <a:t> </a:t>
                </a:r>
                <a:r>
                  <a:rPr lang="de-DE" sz="1800" dirty="0">
                    <a:sym typeface="Wingdings" panose="05000000000000000000" pitchFamily="2" charset="2"/>
                  </a:rPr>
                  <a:t> slope increases</a:t>
                </a:r>
              </a:p>
              <a:p>
                <a:pPr>
                  <a:spcAft>
                    <a:spcPts val="1200"/>
                  </a:spcAft>
                </a:pPr>
                <a:r>
                  <a:rPr lang="de-DE" sz="1800" dirty="0">
                    <a:sym typeface="Wingdings" panose="05000000000000000000" pitchFamily="2" charset="2"/>
                  </a:rPr>
                  <a:t>Mobility</a:t>
                </a:r>
                <a:r>
                  <a:rPr lang="de-DE" sz="1800" dirty="0">
                    <a:solidFill>
                      <a:srgbClr val="2BC860"/>
                    </a:solidFill>
                    <a:sym typeface="Wingdings" panose="05000000000000000000" pitchFamily="2" charset="2"/>
                  </a:rPr>
                  <a:t> increases </a:t>
                </a:r>
                <a:r>
                  <a:rPr lang="de-DE" sz="1800" dirty="0">
                    <a:sym typeface="Wingdings" panose="05000000000000000000" pitchFamily="2" charset="2"/>
                  </a:rPr>
                  <a:t>(phonon scatt. red.)</a:t>
                </a:r>
              </a:p>
              <a:p>
                <a:pPr>
                  <a:spcAft>
                    <a:spcPts val="1200"/>
                  </a:spcAft>
                </a:pPr>
                <a:r>
                  <a:rPr lang="de-DE" sz="1800" dirty="0">
                    <a:sym typeface="Wingdings" panose="05000000000000000000" pitchFamily="2" charset="2"/>
                  </a:rPr>
                  <a:t>Dopant </a:t>
                </a:r>
                <a:r>
                  <a:rPr lang="de-DE" sz="1800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freeze-out</a:t>
                </a:r>
              </a:p>
              <a:p>
                <a:pPr>
                  <a:spcAft>
                    <a:spcPts val="1200"/>
                  </a:spcAft>
                </a:pPr>
                <a:r>
                  <a:rPr lang="de-DE" sz="1800" dirty="0">
                    <a:sym typeface="Wingdings" panose="05000000000000000000" pitchFamily="2" charset="2"/>
                  </a:rPr>
                  <a:t>Built-in potentials</a:t>
                </a:r>
                <a:r>
                  <a:rPr lang="de-DE" sz="1800" dirty="0">
                    <a:solidFill>
                      <a:srgbClr val="2BC860"/>
                    </a:solidFill>
                    <a:sym typeface="Wingdings" panose="05000000000000000000" pitchFamily="2" charset="2"/>
                  </a:rPr>
                  <a:t> increrase </a:t>
                </a:r>
                <a:r>
                  <a:rPr lang="de-DE" sz="1800" dirty="0">
                    <a:sym typeface="Wingdings" panose="05000000000000000000" pitchFamily="2" charset="2"/>
                  </a:rPr>
                  <a:t> PN junction depletion regions widen</a:t>
                </a:r>
              </a:p>
              <a:p>
                <a:pPr>
                  <a:spcAft>
                    <a:spcPts val="1200"/>
                  </a:spcAft>
                </a:pPr>
                <a:r>
                  <a:rPr lang="de-DE" sz="1800" dirty="0"/>
                  <a:t>Thermal noise </a:t>
                </a:r>
                <a:r>
                  <a:rPr lang="de-DE" sz="1800" dirty="0">
                    <a:solidFill>
                      <a:srgbClr val="2BC860"/>
                    </a:solidFill>
                  </a:rPr>
                  <a:t>reduction</a:t>
                </a:r>
              </a:p>
              <a:p>
                <a:pPr>
                  <a:spcAft>
                    <a:spcPts val="1200"/>
                  </a:spcAft>
                </a:pPr>
                <a:r>
                  <a:rPr lang="de-DE" sz="1800" dirty="0"/>
                  <a:t>(+ short channel effects!)</a:t>
                </a:r>
                <a:br>
                  <a:rPr lang="de-DE" sz="1800" dirty="0">
                    <a:solidFill>
                      <a:srgbClr val="2BC860"/>
                    </a:solidFill>
                  </a:rPr>
                </a:br>
                <a:endParaRPr lang="de-DE" sz="1800" dirty="0">
                  <a:solidFill>
                    <a:srgbClr val="2BC86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3CC29C-EB15-90F5-51E0-ED4FB607C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6" y="1628775"/>
                <a:ext cx="4212356" cy="4024554"/>
              </a:xfrm>
              <a:blipFill>
                <a:blip r:embed="rId3"/>
                <a:stretch>
                  <a:fillRect l="-3473" t="-1667" r="-5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D6DB9-1B61-3D4A-CE29-E886A3B202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54601-E035-A20E-B08D-03C8F36AA706}"/>
              </a:ext>
            </a:extLst>
          </p:cNvPr>
          <p:cNvSpPr txBox="1"/>
          <p:nvPr/>
        </p:nvSpPr>
        <p:spPr>
          <a:xfrm>
            <a:off x="395845" y="5683395"/>
            <a:ext cx="3971963" cy="350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“Characterization and Modeling of 28 nm Bulk CMOS Technology down to 4.2K” Beckers et al., 2018</a:t>
            </a:r>
          </a:p>
          <a:p>
            <a:pPr>
              <a:lnSpc>
                <a:spcPct val="95000"/>
              </a:lnSpc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473AA-440D-3090-C50D-C44DCFF34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268760"/>
            <a:ext cx="3067050" cy="22574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660980-041D-B940-D076-5BDFC4901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79" y="1297334"/>
            <a:ext cx="3095625" cy="2200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D75A34-BEBC-B701-A81F-2519A15EE4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03" y="3686048"/>
            <a:ext cx="3000375" cy="21240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F82096-AEE0-4118-2D4F-156E98C0B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49" y="3659765"/>
            <a:ext cx="2903365" cy="21852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6A10720-17F3-A4F0-E95A-C23CDDF1D6A8}"/>
              </a:ext>
            </a:extLst>
          </p:cNvPr>
          <p:cNvSpPr txBox="1"/>
          <p:nvPr/>
        </p:nvSpPr>
        <p:spPr>
          <a:xfrm>
            <a:off x="5196593" y="2934587"/>
            <a:ext cx="3600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000" dirty="0"/>
              <a:t>[1]</a:t>
            </a:r>
            <a:endParaRPr lang="en-US" sz="10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8E76EF-BD8D-AF8B-984D-827662D867D2}"/>
              </a:ext>
            </a:extLst>
          </p:cNvPr>
          <p:cNvSpPr txBox="1"/>
          <p:nvPr/>
        </p:nvSpPr>
        <p:spPr>
          <a:xfrm>
            <a:off x="5183755" y="5309982"/>
            <a:ext cx="3600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000" dirty="0"/>
              <a:t>[1]</a:t>
            </a:r>
            <a:endParaRPr lang="en-US" sz="1000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B508BC-EC38-6A58-DA0E-29E72EAF2D42}"/>
              </a:ext>
            </a:extLst>
          </p:cNvPr>
          <p:cNvSpPr txBox="1"/>
          <p:nvPr/>
        </p:nvSpPr>
        <p:spPr>
          <a:xfrm>
            <a:off x="8555627" y="5309982"/>
            <a:ext cx="3600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000" dirty="0"/>
              <a:t>[1]</a:t>
            </a:r>
            <a:endParaRPr lang="en-US" sz="1000" dirty="0" err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0F4489-E8FD-7150-6446-2A3123145E02}"/>
              </a:ext>
            </a:extLst>
          </p:cNvPr>
          <p:cNvSpPr txBox="1"/>
          <p:nvPr/>
        </p:nvSpPr>
        <p:spPr>
          <a:xfrm>
            <a:off x="8555627" y="2922256"/>
            <a:ext cx="3600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000" dirty="0"/>
              <a:t>[1]</a:t>
            </a:r>
            <a:endParaRPr lang="en-US" sz="1000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5543AB-1EE3-ED10-BA76-47A53F788948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0B94CC-84C7-61E0-E02A-106FBCA9D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ED0A9E-0082-DEF0-65A6-84726B68A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325E2A-515B-6E93-DCD2-FE89A70347EC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3ED67-E903-D089-314D-46CD0B97DB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4261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6383339" y="441325"/>
            <a:ext cx="5446103" cy="2051572"/>
          </a:xfrm>
          <a:prstGeom prst="rect">
            <a:avLst/>
          </a:prstGeom>
          <a:solidFill>
            <a:srgbClr val="EC5E7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6804646" cy="1124780"/>
          </a:xfrm>
        </p:spPr>
        <p:txBody>
          <a:bodyPr/>
          <a:lstStyle/>
          <a:p>
            <a:r>
              <a:rPr lang="it-IT" dirty="0"/>
              <a:t>Backup - discarded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" y="1628775"/>
            <a:ext cx="5437189" cy="1080145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it-IT" sz="1800" b="1" dirty="0">
                <a:solidFill>
                  <a:schemeClr val="accent2"/>
                </a:solidFill>
              </a:rPr>
              <a:t>TID</a:t>
            </a:r>
            <a:r>
              <a:rPr lang="it-IT" sz="1800" dirty="0">
                <a:solidFill>
                  <a:schemeClr val="accent2"/>
                </a:solidFill>
              </a:rPr>
              <a:t> </a:t>
            </a:r>
            <a:r>
              <a:rPr lang="it-IT" sz="1800" dirty="0"/>
              <a:t>damage live monitoring: </a:t>
            </a:r>
            <a:br>
              <a:rPr lang="it-IT" sz="1800" dirty="0"/>
            </a:br>
            <a:r>
              <a:rPr lang="it-IT" sz="1800" dirty="0"/>
              <a:t>many devices contacted on the same cycle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it-IT" sz="1800" dirty="0" err="1"/>
              <a:t>Contact</a:t>
            </a:r>
            <a:r>
              <a:rPr lang="it-IT" sz="1800" dirty="0"/>
              <a:t> @CERN: 2 </a:t>
            </a:r>
            <a:r>
              <a:rPr lang="it-IT" sz="1800" dirty="0" err="1"/>
              <a:t>entire</a:t>
            </a:r>
            <a:r>
              <a:rPr lang="it-IT" sz="1800" dirty="0"/>
              <a:t> </a:t>
            </a:r>
            <a:r>
              <a:rPr lang="it-IT" sz="1800" dirty="0" err="1"/>
              <a:t>columns</a:t>
            </a:r>
            <a:r>
              <a:rPr lang="it-IT" sz="1800" dirty="0"/>
              <a:t> </a:t>
            </a:r>
            <a:r>
              <a:rPr lang="it-IT" sz="1800" dirty="0" err="1"/>
              <a:t>sim</a:t>
            </a:r>
            <a:r>
              <a:rPr lang="it-IT" sz="1800" dirty="0"/>
              <a:t>. !!</a:t>
            </a:r>
            <a:endParaRPr lang="it-IT" sz="20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it-IT" dirty="0"/>
              <a:t>16L + 16R </a:t>
            </a:r>
            <a:r>
              <a:rPr lang="it-IT" dirty="0" err="1"/>
              <a:t>Needle</a:t>
            </a:r>
            <a:r>
              <a:rPr lang="it-IT" dirty="0"/>
              <a:t> </a:t>
            </a:r>
            <a:r>
              <a:rPr lang="it-IT" dirty="0" err="1"/>
              <a:t>Probes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4" b="9622"/>
          <a:stretch/>
        </p:blipFill>
        <p:spPr>
          <a:xfrm>
            <a:off x="371475" y="2708921"/>
            <a:ext cx="5428270" cy="3060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54" y="2708920"/>
            <a:ext cx="5428271" cy="306005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672064" y="620689"/>
            <a:ext cx="5157378" cy="18722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it-IT" sz="1800" dirty="0" err="1">
                <a:solidFill>
                  <a:schemeClr val="bg1"/>
                </a:solidFill>
              </a:rPr>
              <a:t>Tried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but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b="1" dirty="0" err="1">
                <a:solidFill>
                  <a:schemeClr val="bg1"/>
                </a:solidFill>
              </a:rPr>
              <a:t>discarded</a:t>
            </a:r>
            <a:r>
              <a:rPr lang="it-IT" sz="180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Hard </a:t>
            </a:r>
            <a:r>
              <a:rPr lang="it-IT" sz="1800" dirty="0" err="1">
                <a:solidFill>
                  <a:schemeClr val="bg1"/>
                </a:solidFill>
              </a:rPr>
              <a:t>repeated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contacts</a:t>
            </a:r>
            <a:r>
              <a:rPr lang="it-IT" sz="1800" dirty="0">
                <a:solidFill>
                  <a:schemeClr val="bg1"/>
                </a:solidFill>
              </a:rPr>
              <a:t> @</a:t>
            </a:r>
            <a:r>
              <a:rPr lang="it-IT" sz="1800" dirty="0" err="1">
                <a:solidFill>
                  <a:schemeClr val="bg1"/>
                </a:solidFill>
              </a:rPr>
              <a:t>cryo</a:t>
            </a:r>
            <a:endParaRPr lang="it-IT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Vertical bending @</a:t>
            </a:r>
            <a:r>
              <a:rPr lang="it-IT" sz="1800" dirty="0" err="1">
                <a:solidFill>
                  <a:schemeClr val="bg1"/>
                </a:solidFill>
              </a:rPr>
              <a:t>cryo</a:t>
            </a:r>
            <a:endParaRPr lang="it-IT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Lack of cryostat feedthroughs</a:t>
            </a:r>
          </a:p>
          <a:p>
            <a:pPr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chemeClr val="bg1"/>
                </a:solidFill>
              </a:rPr>
              <a:t>Heavy</a:t>
            </a:r>
            <a:r>
              <a:rPr lang="it-IT" sz="1800" dirty="0">
                <a:solidFill>
                  <a:schemeClr val="bg1"/>
                </a:solidFill>
              </a:rPr>
              <a:t> T </a:t>
            </a:r>
            <a:r>
              <a:rPr lang="it-IT" sz="1800" dirty="0" err="1">
                <a:solidFill>
                  <a:schemeClr val="bg1"/>
                </a:solidFill>
              </a:rPr>
              <a:t>load</a:t>
            </a:r>
            <a:endParaRPr lang="it-IT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6BC46-6A4F-E8EE-F817-B35E45D75CC3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9408D7-E7DF-030E-1E6D-1C41730CB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D5AF08-8C75-40CE-E937-921D1114E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22A85D-5E44-C35E-16F4-CC2EE24C9C35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749738-992C-29D8-17C3-844E81D3D41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3309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74E62-8AB2-B969-697E-2594AB09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9129-9407-B184-6447-73FCC8F1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- transconductances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8B0B8-F1E6-E4D8-1F2F-FED28AD2FB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B0D459-FFF3-0B89-7C4E-2ACE44D719C6}"/>
              </a:ext>
            </a:extLst>
          </p:cNvPr>
          <p:cNvSpPr/>
          <p:nvPr/>
        </p:nvSpPr>
        <p:spPr>
          <a:xfrm>
            <a:off x="371473" y="1418715"/>
            <a:ext cx="5724527" cy="3522454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C90BB3-48F4-7274-D94D-40938F23ABA1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0FB25F-7BD3-F8E9-91D3-7BC86B648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F79F9A-AA68-9A1E-D020-7F350D897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270528-D4A7-1731-A54F-04AAEA867313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28CA6C2F-E7CD-2E53-BA12-2744D2196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r="1068"/>
          <a:stretch/>
        </p:blipFill>
        <p:spPr>
          <a:xfrm>
            <a:off x="6383338" y="1628775"/>
            <a:ext cx="5437187" cy="4140200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EE169D5E-F417-F454-31BA-E6C852DB1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r="1068"/>
          <a:stretch/>
        </p:blipFill>
        <p:spPr>
          <a:xfrm>
            <a:off x="802482" y="1628775"/>
            <a:ext cx="5437187" cy="41402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473A3-66D4-84E5-2B52-C8517EB33A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8058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FBD1E-B2EB-BE87-B82F-094B04E47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05F86-74EB-655B-5CED-5FA8B6203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- Mobilities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D8F3A-2FB6-B4BB-BD97-1379A42AB1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E7EF1-A265-9E96-7F25-6A7CA4BA23B8}"/>
              </a:ext>
            </a:extLst>
          </p:cNvPr>
          <p:cNvSpPr/>
          <p:nvPr/>
        </p:nvSpPr>
        <p:spPr>
          <a:xfrm>
            <a:off x="371473" y="1418715"/>
            <a:ext cx="5724527" cy="3522454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3737C4-40B0-977E-BFA3-4EF38B803FC5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02913E-AE06-D007-EF89-621B8A27B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E2588C-1916-4BE5-2206-AB16CF09A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858E2F-9C2B-6584-D20E-E056B7837C2B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205BD8BD-E4ED-7DDA-CE97-E76FFA8D9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r="1202"/>
          <a:stretch/>
        </p:blipFill>
        <p:spPr>
          <a:xfrm>
            <a:off x="8119760" y="1950552"/>
            <a:ext cx="3688063" cy="2808312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CEDF7BB1-025A-35DC-C650-50C548564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r="1202"/>
          <a:stretch/>
        </p:blipFill>
        <p:spPr>
          <a:xfrm>
            <a:off x="284737" y="1946452"/>
            <a:ext cx="3688063" cy="28083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E1DDBE-CEFA-63D2-2E6F-34F357069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01" y="1987375"/>
            <a:ext cx="3848604" cy="27673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8F647A-9B44-75B0-EA80-FB20FD3E677C}"/>
              </a:ext>
            </a:extLst>
          </p:cNvPr>
          <p:cNvSpPr txBox="1"/>
          <p:nvPr/>
        </p:nvSpPr>
        <p:spPr>
          <a:xfrm>
            <a:off x="4295442" y="4221088"/>
            <a:ext cx="3600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000" dirty="0"/>
              <a:t>[1]</a:t>
            </a:r>
            <a:endParaRPr lang="en-US" sz="10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9C18FE-B14D-3001-67B6-CCB8C21BD678}"/>
              </a:ext>
            </a:extLst>
          </p:cNvPr>
          <p:cNvSpPr txBox="1"/>
          <p:nvPr/>
        </p:nvSpPr>
        <p:spPr>
          <a:xfrm>
            <a:off x="395845" y="5683395"/>
            <a:ext cx="3971963" cy="350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“Characterization and Modeling of 28 nm Bulk CMOS Technology down to 4.2K” Beckers et al., 2018</a:t>
            </a:r>
          </a:p>
          <a:p>
            <a:pPr>
              <a:lnSpc>
                <a:spcPct val="95000"/>
              </a:lnSpc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5C0A8-A4D0-604D-1082-E92E8EA055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452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75BA6-AA16-CB26-A208-AE042795B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FD6C-4DB0-ED04-0C71-A640290E6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– short channel effects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62EFA-5C61-0B57-FA32-4EC2B38D03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F3CEE-C111-AFAF-7668-A53E5107FE91}"/>
              </a:ext>
            </a:extLst>
          </p:cNvPr>
          <p:cNvSpPr/>
          <p:nvPr/>
        </p:nvSpPr>
        <p:spPr>
          <a:xfrm>
            <a:off x="371473" y="1418715"/>
            <a:ext cx="5724527" cy="3522454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C9D9E0-8158-A742-A208-E3E970DF9FA9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1B6845-3782-F941-8E83-0359CA50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5596C7-198A-0A15-44FA-47E27EC15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154453-D7E2-7791-4690-A58DF16A4D2F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A2F657A-1953-EBC2-2660-42CC47436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2" y="2282362"/>
            <a:ext cx="5384659" cy="2813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73F994-3225-9C70-0CEC-A29FB6ACB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25" y="2282363"/>
            <a:ext cx="5384658" cy="28136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0AF843-84DB-2E8E-4BE8-3A368F5A295F}"/>
              </a:ext>
            </a:extLst>
          </p:cNvPr>
          <p:cNvSpPr txBox="1"/>
          <p:nvPr/>
        </p:nvSpPr>
        <p:spPr>
          <a:xfrm>
            <a:off x="975235" y="2278446"/>
            <a:ext cx="451700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it-IT" dirty="0">
                <a:solidFill>
                  <a:schemeClr val="tx2"/>
                </a:solidFill>
              </a:rPr>
              <a:t>Drain-induced barrier lowering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85DBFE-4E07-A38F-5A41-86EC937246F6}"/>
              </a:ext>
            </a:extLst>
          </p:cNvPr>
          <p:cNvSpPr txBox="1"/>
          <p:nvPr/>
        </p:nvSpPr>
        <p:spPr>
          <a:xfrm>
            <a:off x="6359893" y="2278446"/>
            <a:ext cx="451700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it-IT" dirty="0">
                <a:solidFill>
                  <a:schemeClr val="tx2"/>
                </a:solidFill>
              </a:rPr>
              <a:t>Halo dopings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23FE50-B4A7-A54E-0C4F-5754A00F73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9679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BACKUP - FD-SOI backgate tuning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𝒕𝒉</m:t>
                        </m:r>
                      </m:sub>
                    </m:sSub>
                  </m:oMath>
                </a14:m>
                <a:r>
                  <a:rPr lang="de-DE" dirty="0"/>
                  <a:t>  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86" t="-91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2"/>
              <p:cNvSpPr>
                <a:spLocks noGrp="1"/>
              </p:cNvSpPr>
              <p:nvPr>
                <p:ph idx="1"/>
              </p:nvPr>
            </p:nvSpPr>
            <p:spPr>
              <a:xfrm>
                <a:off x="371474" y="1096967"/>
                <a:ext cx="6117591" cy="1316018"/>
              </a:xfrm>
            </p:spPr>
            <p:txBody>
              <a:bodyPr/>
              <a:lstStyle/>
              <a:p>
                <a:r>
                  <a:rPr lang="de-DE" sz="1800" dirty="0"/>
                  <a:t>Increase </a:t>
                </a:r>
                <a:r>
                  <a:rPr lang="de-DE" sz="1800" dirty="0" err="1"/>
                  <a:t>of</a:t>
                </a:r>
                <a:r>
                  <a:rPr lang="de-DE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de-DE" sz="1800" dirty="0"/>
                  <a:t> in </a:t>
                </a:r>
                <a:r>
                  <a:rPr lang="de-DE" sz="1800" dirty="0" err="1"/>
                  <a:t>cryo</a:t>
                </a:r>
                <a:endParaRPr lang="de-DE" sz="1800" dirty="0"/>
              </a:p>
              <a:p>
                <a:r>
                  <a:rPr lang="de-DE" sz="1800" dirty="0"/>
                  <a:t>Adjusted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𝑏𝑎𝑐𝑘</m:t>
                        </m:r>
                      </m:sub>
                    </m:sSub>
                  </m:oMath>
                </a14:m>
                <a:endParaRPr lang="de-DE" sz="1800" dirty="0">
                  <a:solidFill>
                    <a:schemeClr val="tx2"/>
                  </a:solidFill>
                </a:endParaRPr>
              </a:p>
              <a:p>
                <a:r>
                  <a:rPr lang="en-US" sz="1800" dirty="0"/>
                  <a:t>One of the </a:t>
                </a:r>
                <a:r>
                  <a:rPr lang="en-US" sz="1800" b="1" dirty="0">
                    <a:solidFill>
                      <a:srgbClr val="2BC860"/>
                    </a:solidFill>
                  </a:rPr>
                  <a:t>advantages of SOI </a:t>
                </a:r>
                <a:r>
                  <a:rPr lang="en-US" sz="1800" dirty="0"/>
                  <a:t>for </a:t>
                </a:r>
                <a:r>
                  <a:rPr lang="en-US" sz="1800" dirty="0" err="1"/>
                  <a:t>cryo</a:t>
                </a:r>
                <a:r>
                  <a:rPr lang="en-US" sz="1800" dirty="0"/>
                  <a:t> ICs   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2" name="Content Placeholder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4" y="1096967"/>
                <a:ext cx="6117591" cy="1316018"/>
              </a:xfrm>
              <a:blipFill>
                <a:blip r:embed="rId4"/>
                <a:stretch>
                  <a:fillRect l="-2393" t="-5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9" t="34727" r="11275" b="14805"/>
          <a:stretch/>
        </p:blipFill>
        <p:spPr>
          <a:xfrm>
            <a:off x="851278" y="2680112"/>
            <a:ext cx="3960440" cy="28047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31220" y="3429000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[1] </a:t>
            </a:r>
          </a:p>
        </p:txBody>
      </p:sp>
      <p:sp>
        <p:nvSpPr>
          <p:cNvPr id="18" name="TextBox 11"/>
          <p:cNvSpPr txBox="1"/>
          <p:nvPr/>
        </p:nvSpPr>
        <p:spPr>
          <a:xfrm>
            <a:off x="371474" y="5637206"/>
            <a:ext cx="6011864" cy="1169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[1] Characterization and modeling of 28-nm FDSOI CMOS technology down to cryogenic temperatures, Beckers et al.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A0C3B-3F63-ABE4-F5F1-F35C45419B32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59F3F2-52F0-E5FB-E18C-7DD81C18D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B6393C-88BB-822D-05C9-8A45A0819E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BF448E-4B36-683B-ED9E-A29D69D96B53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419642A-C4DC-9AD0-6991-602D32CCA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448780"/>
            <a:ext cx="4976541" cy="45683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C2976-B8C9-5FB0-8665-ADB77388A7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85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- PMOS FBB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475" y="1628775"/>
                <a:ext cx="5796534" cy="4333791"/>
              </a:xfrm>
            </p:spPr>
            <p:txBody>
              <a:bodyPr/>
              <a:lstStyle/>
              <a:p>
                <a:pPr defTabSz="927100"/>
                <a:r>
                  <a:rPr lang="de-DE" sz="1800" b="1" dirty="0"/>
                  <a:t>Only pMOS FBB because:</a:t>
                </a:r>
              </a:p>
              <a:p>
                <a:pPr marL="444500" defTabSz="927100">
                  <a:buClr>
                    <a:schemeClr val="tx1"/>
                  </a:buClr>
                </a:pPr>
                <a:r>
                  <a:rPr lang="de-DE" sz="1800" dirty="0"/>
                  <a:t>Substrate in contact with the cold plate </a:t>
                </a:r>
              </a:p>
              <a:p>
                <a:pPr marL="444500" defTabSz="927100">
                  <a:buClr>
                    <a:schemeClr val="tx1"/>
                  </a:buClr>
                </a:pPr>
                <a:r>
                  <a:rPr lang="de-DE" sz="1800" dirty="0"/>
                  <a:t>CERN Chip: no triple well nMOS devices</a:t>
                </a:r>
              </a:p>
              <a:p>
                <a:pPr marL="0" indent="0" defTabSz="927100">
                  <a:buNone/>
                </a:pPr>
                <a:endParaRPr lang="de-DE" sz="1800" dirty="0"/>
              </a:p>
              <a:p>
                <a:pPr defTabSz="896938"/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𝑛𝑀𝑂𝑆</m:t>
                        </m:r>
                      </m:sub>
                    </m:sSub>
                  </m:oMath>
                </a14:m>
                <a:r>
                  <a:rPr lang="de-DE" sz="1800" dirty="0"/>
                  <a:t>    	</a:t>
                </a:r>
                <a:r>
                  <a:rPr lang="de-DE" sz="1800" dirty="0">
                    <a:sym typeface="Wingdings" panose="05000000000000000000" pitchFamily="2" charset="2"/>
                  </a:rPr>
                  <a:t></a:t>
                </a:r>
                <a:r>
                  <a:rPr lang="de-DE" sz="1800" dirty="0"/>
                  <a:t> 	</a:t>
                </a:r>
                <a:r>
                  <a:rPr lang="de-DE" sz="1800" dirty="0" err="1"/>
                  <a:t>Ground</a:t>
                </a:r>
                <a:r>
                  <a:rPr lang="de-DE" sz="1800" dirty="0"/>
                  <a:t> Loop</a:t>
                </a:r>
              </a:p>
              <a:p>
                <a:pPr defTabSz="896938"/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𝑛𝑀𝑂𝑆</m:t>
                        </m:r>
                      </m:sub>
                    </m:sSub>
                  </m:oMath>
                </a14:m>
                <a:r>
                  <a:rPr lang="de-DE" sz="1800" dirty="0"/>
                  <a:t>     	</a:t>
                </a:r>
                <a:r>
                  <a:rPr lang="de-DE" sz="1800" dirty="0">
                    <a:sym typeface="Wingdings" panose="05000000000000000000" pitchFamily="2" charset="2"/>
                  </a:rPr>
                  <a:t></a:t>
                </a:r>
                <a:r>
                  <a:rPr lang="de-DE" sz="18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𝑆𝑆</m:t>
                        </m:r>
                      </m:sub>
                    </m:sSub>
                  </m:oMath>
                </a14:m>
                <a:r>
                  <a:rPr lang="de-DE" sz="1800" dirty="0"/>
                  <a:t>  -&gt; ESD Diode on S</a:t>
                </a:r>
              </a:p>
              <a:p>
                <a:pPr marL="0" indent="0" defTabSz="927100">
                  <a:buNone/>
                </a:pPr>
                <a:r>
                  <a:rPr lang="de-DE" sz="2000" dirty="0"/>
                  <a:t>  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1628775"/>
                <a:ext cx="5796534" cy="4333791"/>
              </a:xfrm>
              <a:blipFill>
                <a:blip r:embed="rId2"/>
                <a:stretch>
                  <a:fillRect l="-2524" t="-15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71475" y="868469"/>
            <a:ext cx="11436348" cy="509994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775520" y="3188295"/>
            <a:ext cx="4512" cy="360040"/>
          </a:xfrm>
          <a:prstGeom prst="straightConnector1">
            <a:avLst/>
          </a:prstGeom>
          <a:ln w="38100">
            <a:solidFill>
              <a:srgbClr val="FBED37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780032" y="3764359"/>
            <a:ext cx="0" cy="312713"/>
          </a:xfrm>
          <a:prstGeom prst="straightConnector1">
            <a:avLst/>
          </a:prstGeom>
          <a:ln w="38100">
            <a:solidFill>
              <a:srgbClr val="AC70C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9" name="Gruppieren 8"/>
          <p:cNvGrpSpPr/>
          <p:nvPr/>
        </p:nvGrpSpPr>
        <p:grpSpPr>
          <a:xfrm>
            <a:off x="6383338" y="441325"/>
            <a:ext cx="5435081" cy="5336074"/>
            <a:chOff x="7581363" y="1378463"/>
            <a:chExt cx="4035382" cy="39733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63" y="1378463"/>
              <a:ext cx="4035382" cy="397337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401050" y="4461068"/>
              <a:ext cx="2492682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dirty="0" err="1">
                  <a:solidFill>
                    <a:schemeClr val="bg1"/>
                  </a:solidFill>
                </a:rPr>
                <a:t>Cu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Alloy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Cold</a:t>
              </a:r>
              <a:r>
                <a:rPr lang="de-DE" dirty="0">
                  <a:solidFill>
                    <a:schemeClr val="bg1"/>
                  </a:solidFill>
                </a:rPr>
                <a:t> Plate</a:t>
              </a:r>
              <a:endParaRPr lang="en-US" dirty="0" err="1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76320" y="2670528"/>
              <a:ext cx="1452326" cy="264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dirty="0">
                  <a:solidFill>
                    <a:srgbClr val="FBED37"/>
                  </a:solidFill>
                </a:rPr>
                <a:t>DUT Chip</a:t>
              </a:r>
              <a:endParaRPr lang="en-US" dirty="0" err="1">
                <a:solidFill>
                  <a:srgbClr val="FBED37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9795102" y="2054223"/>
              <a:ext cx="981418" cy="34915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197005" y="1793042"/>
              <a:ext cx="1224136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dirty="0" err="1">
                  <a:solidFill>
                    <a:schemeClr val="bg1"/>
                  </a:solidFill>
                </a:rPr>
                <a:t>Ag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Glue</a:t>
              </a:r>
              <a:endParaRPr lang="en-US" dirty="0" err="1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10724416" y="2054222"/>
              <a:ext cx="169315" cy="126404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894349" y="2186475"/>
            <a:ext cx="127366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C8D0344-D48B-1782-1D43-BEDCE1F789F5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01B600-B063-CBE4-9EAC-3DE45DEB3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7CA47B-F6F3-4103-7680-32159FE15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F3E3A0-D233-6D20-8DCF-A1F9F4464708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B251D8-0260-C29E-7822-33C0FC0EA6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4904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4C419-49DD-57CD-9BE7-E0BFE049B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C736-CB45-63E7-B549-4D77E0FA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– Statystical testing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997FB-0B66-1394-35F2-22A0B8D0F2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svt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pMOS</a:t>
            </a:r>
            <a:r>
              <a:rPr lang="en-US" dirty="0">
                <a:sym typeface="Wingdings" panose="05000000000000000000" pitchFamily="2" charset="2"/>
              </a:rPr>
              <a:t> W/L = 100/35, Levenberg Marquardt algorithm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EA00E8-8689-D672-A5B8-556421F4D39C}"/>
              </a:ext>
            </a:extLst>
          </p:cNvPr>
          <p:cNvSpPr/>
          <p:nvPr/>
        </p:nvSpPr>
        <p:spPr>
          <a:xfrm>
            <a:off x="371473" y="1418715"/>
            <a:ext cx="5724527" cy="3522454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07B9FB-0871-4489-4D39-EFAE0BE60468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FAE20-79C6-C27E-6D5B-D78C845F9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F34C59-2224-A676-A4C2-F792DCA62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196D3-22F8-9197-91F7-455B675C40B9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2E6F986-5529-A15E-9CDC-2FB87241B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14" y="1446584"/>
            <a:ext cx="3989907" cy="2840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0177F8-5971-5EB1-4EF2-5CCEF1345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702" y="1534435"/>
            <a:ext cx="4001355" cy="2902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B28A83-272F-B054-6BF6-122C8C4A9A68}"/>
                  </a:ext>
                </a:extLst>
              </p:cNvPr>
              <p:cNvSpPr txBox="1"/>
              <p:nvPr/>
            </p:nvSpPr>
            <p:spPr>
              <a:xfrm>
                <a:off x="1621714" y="4585687"/>
                <a:ext cx="6912768" cy="35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⁡{10% ∙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,  0.1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B28A83-272F-B054-6BF6-122C8C4A9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714" y="4585687"/>
                <a:ext cx="6912768" cy="355482"/>
              </a:xfrm>
              <a:prstGeom prst="rect">
                <a:avLst/>
              </a:prstGeom>
              <a:blipFill>
                <a:blip r:embed="rId6"/>
                <a:stretch>
                  <a:fillRect l="-529" t="-5085" b="-203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A55884-691A-1285-D80E-D2463816C9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4458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86605-6F1D-3D95-4F3E-C2F7FEEBA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2E987-26E4-9FF3-7951-6BE2F4C0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– Statystical testing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A381-F894-BD9E-4334-1E3083FFD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svt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pMOS</a:t>
            </a:r>
            <a:r>
              <a:rPr lang="en-US" dirty="0">
                <a:sym typeface="Wingdings" panose="05000000000000000000" pitchFamily="2" charset="2"/>
              </a:rPr>
              <a:t> W/L = 100/35, Levenberg Marquardt algorithm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89D68F-AF51-944A-5773-E34DF4BC83E0}"/>
              </a:ext>
            </a:extLst>
          </p:cNvPr>
          <p:cNvSpPr/>
          <p:nvPr/>
        </p:nvSpPr>
        <p:spPr>
          <a:xfrm>
            <a:off x="371473" y="1418715"/>
            <a:ext cx="5724527" cy="3522454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15BE6A-904B-E6C3-9906-9D3B9CB7D5BF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33CA88-B3AF-6BD2-1746-2F2AF2882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6F5A28-9792-44A5-1503-AFAC76A88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879540-ECB3-15A3-C204-978090A6D10F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C67F21F-D825-95E3-0514-BE9A05EA1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14" y="1446584"/>
            <a:ext cx="3989907" cy="2840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BE8999-1D16-26FB-90C3-77E2A0E4A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702" y="1534435"/>
            <a:ext cx="4001355" cy="2902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F8F544-AC2F-4D4D-3B15-F3C81DB5C39C}"/>
                  </a:ext>
                </a:extLst>
              </p:cNvPr>
              <p:cNvSpPr txBox="1"/>
              <p:nvPr/>
            </p:nvSpPr>
            <p:spPr>
              <a:xfrm>
                <a:off x="1621714" y="4585687"/>
                <a:ext cx="6912768" cy="618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⁡{10% ∙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,  0.1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it-IT" dirty="0"/>
              </a:p>
              <a:p>
                <a:pPr marL="285750" indent="-28575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solidFill>
                      <a:srgbClr val="E0515A"/>
                    </a:solidFill>
                  </a:rPr>
                  <a:t>not passed </a:t>
                </a:r>
                <a:r>
                  <a:rPr lang="it-IT" dirty="0">
                    <a:sym typeface="Wingdings" panose="05000000000000000000" pitchFamily="2" charset="2"/>
                  </a:rPr>
                  <a:t> model extension weakness in linear region</a:t>
                </a:r>
                <a:endParaRPr lang="it-IT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F8F544-AC2F-4D4D-3B15-F3C81DB5C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714" y="4585687"/>
                <a:ext cx="6912768" cy="618631"/>
              </a:xfrm>
              <a:prstGeom prst="rect">
                <a:avLst/>
              </a:prstGeom>
              <a:blipFill>
                <a:blip r:embed="rId6"/>
                <a:stretch>
                  <a:fillRect l="-529" t="-2941" b="-147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157A63A7-7D5F-028F-DDA6-9AF88C6B1C85}"/>
              </a:ext>
            </a:extLst>
          </p:cNvPr>
          <p:cNvSpPr/>
          <p:nvPr/>
        </p:nvSpPr>
        <p:spPr>
          <a:xfrm>
            <a:off x="2279576" y="1844824"/>
            <a:ext cx="2232248" cy="288032"/>
          </a:xfrm>
          <a:prstGeom prst="rect">
            <a:avLst/>
          </a:prstGeom>
          <a:noFill/>
          <a:ln w="38100">
            <a:solidFill>
              <a:srgbClr val="E05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E97A7-4E6B-5B69-68AA-9FAD5525CA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558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C8D86-FC27-FE72-310A-E2BFE4765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9869-2E49-8EEF-BBD4-241BA36E5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– Statystical testing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5900C-91EA-8123-D10E-05AE2E139D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svt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pMOS</a:t>
            </a:r>
            <a:r>
              <a:rPr lang="en-US" dirty="0">
                <a:sym typeface="Wingdings" panose="05000000000000000000" pitchFamily="2" charset="2"/>
              </a:rPr>
              <a:t> W/L = 100/35, Levenberg Marquardt algorithm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236226-A277-14CD-21EF-1AE37F80C492}"/>
              </a:ext>
            </a:extLst>
          </p:cNvPr>
          <p:cNvSpPr/>
          <p:nvPr/>
        </p:nvSpPr>
        <p:spPr>
          <a:xfrm>
            <a:off x="371473" y="1418715"/>
            <a:ext cx="5724527" cy="3522454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C02281-3EB1-4F51-4387-69A451080982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91D654-0F93-E781-ED21-BAC044655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A627D8-A94F-F6EA-947B-7839C5692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D1411E-E120-0BDC-3905-F3F6FE22779F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F3B0AEB-8AC3-F720-A8B2-282E8480F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14" y="1446584"/>
            <a:ext cx="3989907" cy="2840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8147EF-5595-FFFF-C160-0AFC8555F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702" y="1534435"/>
            <a:ext cx="4001355" cy="2902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C610C0-F889-2593-774E-43563F30B5C0}"/>
                  </a:ext>
                </a:extLst>
              </p:cNvPr>
              <p:cNvSpPr txBox="1"/>
              <p:nvPr/>
            </p:nvSpPr>
            <p:spPr>
              <a:xfrm>
                <a:off x="1621714" y="4585687"/>
                <a:ext cx="6912768" cy="618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⁡{10% ∙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,  0.1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it-IT" dirty="0"/>
              </a:p>
              <a:p>
                <a:pPr marL="285750" indent="-285750" algn="l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solidFill>
                      <a:srgbClr val="2BC860"/>
                    </a:solidFill>
                  </a:rPr>
                  <a:t>passed</a:t>
                </a:r>
                <a:r>
                  <a:rPr lang="it-IT" dirty="0"/>
                  <a:t>, or barely </a:t>
                </a:r>
                <a:r>
                  <a:rPr lang="it-IT" dirty="0">
                    <a:solidFill>
                      <a:srgbClr val="AC70C4"/>
                    </a:solidFill>
                  </a:rPr>
                  <a:t>not</a:t>
                </a:r>
                <a:r>
                  <a:rPr lang="it-IT" dirty="0"/>
                  <a:t> (low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it-IT" dirty="0">
                    <a:solidFill>
                      <a:schemeClr val="accent6"/>
                    </a:solidFill>
                  </a:rPr>
                  <a:t> </a:t>
                </a:r>
                <a:r>
                  <a:rPr lang="it-IT" dirty="0"/>
                  <a:t>regime)</a:t>
                </a:r>
                <a:endParaRPr lang="it-IT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C610C0-F889-2593-774E-43563F30B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714" y="4585687"/>
                <a:ext cx="6912768" cy="618631"/>
              </a:xfrm>
              <a:prstGeom prst="rect">
                <a:avLst/>
              </a:prstGeom>
              <a:blipFill>
                <a:blip r:embed="rId6"/>
                <a:stretch>
                  <a:fillRect l="-529" t="-2941" b="-147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C71EB709-7AE7-49D7-29E0-42CD191A6659}"/>
              </a:ext>
            </a:extLst>
          </p:cNvPr>
          <p:cNvSpPr/>
          <p:nvPr/>
        </p:nvSpPr>
        <p:spPr>
          <a:xfrm>
            <a:off x="2423592" y="2132855"/>
            <a:ext cx="1872208" cy="1274471"/>
          </a:xfrm>
          <a:prstGeom prst="rect">
            <a:avLst/>
          </a:prstGeom>
          <a:noFill/>
          <a:ln w="38100">
            <a:solidFill>
              <a:srgbClr val="2BC8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DAD7C-4319-2F65-CDDA-E1650A6BAA5F}"/>
              </a:ext>
            </a:extLst>
          </p:cNvPr>
          <p:cNvSpPr/>
          <p:nvPr/>
        </p:nvSpPr>
        <p:spPr>
          <a:xfrm>
            <a:off x="7943798" y="2033500"/>
            <a:ext cx="1032521" cy="1373827"/>
          </a:xfrm>
          <a:prstGeom prst="rect">
            <a:avLst/>
          </a:prstGeom>
          <a:noFill/>
          <a:ln w="38100">
            <a:solidFill>
              <a:srgbClr val="2BC8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38F23D-1072-7F5A-80F7-DE4ADC050707}"/>
              </a:ext>
            </a:extLst>
          </p:cNvPr>
          <p:cNvCxnSpPr/>
          <p:nvPr/>
        </p:nvCxnSpPr>
        <p:spPr>
          <a:xfrm>
            <a:off x="7392144" y="2708920"/>
            <a:ext cx="648072" cy="0"/>
          </a:xfrm>
          <a:prstGeom prst="line">
            <a:avLst/>
          </a:prstGeom>
          <a:ln w="19050" cap="flat" cmpd="sng" algn="ctr">
            <a:solidFill>
              <a:srgbClr val="AC70C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4E08EE-3DFE-84CE-74CE-FB69E34C08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725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D7B39-7CF9-5ED2-3AC5-22517909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36C4A206-7DE3-A928-256F-811EBB8FE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r="1489"/>
          <a:stretch/>
        </p:blipFill>
        <p:spPr>
          <a:xfrm>
            <a:off x="6719832" y="908221"/>
            <a:ext cx="4464159" cy="33992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3DA9AB-87CE-22B4-A9E8-4A280FDFD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8" t="4909" r="33508" b="18080"/>
          <a:stretch>
            <a:fillRect/>
          </a:stretch>
        </p:blipFill>
        <p:spPr>
          <a:xfrm>
            <a:off x="5019217" y="3738048"/>
            <a:ext cx="2206776" cy="2406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9C6431-9C18-AFDB-77FA-3014B8A8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– Statystical testing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B4938-06F9-E5FC-199F-47C08C46B2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38635B-9257-63A7-C522-D1EE48BD48CD}"/>
              </a:ext>
            </a:extLst>
          </p:cNvPr>
          <p:cNvSpPr/>
          <p:nvPr/>
        </p:nvSpPr>
        <p:spPr>
          <a:xfrm>
            <a:off x="371473" y="1418715"/>
            <a:ext cx="5724527" cy="3522454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373CB-B32E-B51E-C120-458F69F26BF1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4EFFD1-8C76-56EA-140C-9BDC0450F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D35F8B-40B5-CAD1-5EE7-39C53E78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304A65-3B1C-C16F-4776-02CBDB7E504E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CB466170-4D53-FE57-0871-55D13EB76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r="1489"/>
          <a:stretch/>
        </p:blipFill>
        <p:spPr>
          <a:xfrm>
            <a:off x="370247" y="908719"/>
            <a:ext cx="4464159" cy="33992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C1DE85-8C99-F480-6F58-EAD20DD857BC}"/>
              </a:ext>
            </a:extLst>
          </p:cNvPr>
          <p:cNvCxnSpPr>
            <a:cxnSpLocks/>
          </p:cNvCxnSpPr>
          <p:nvPr/>
        </p:nvCxnSpPr>
        <p:spPr>
          <a:xfrm>
            <a:off x="6960096" y="3414972"/>
            <a:ext cx="4223895" cy="1402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31450F0D-8591-669F-DB3E-79C06914B9EA}"/>
              </a:ext>
            </a:extLst>
          </p:cNvPr>
          <p:cNvSpPr/>
          <p:nvPr/>
        </p:nvSpPr>
        <p:spPr>
          <a:xfrm>
            <a:off x="2013806" y="2774097"/>
            <a:ext cx="1762299" cy="942935"/>
          </a:xfrm>
          <a:prstGeom prst="ellipse">
            <a:avLst/>
          </a:prstGeom>
          <a:noFill/>
          <a:ln w="28575">
            <a:solidFill>
              <a:srgbClr val="AC70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735468-C6B0-048F-2944-2F2B873F0E2B}"/>
              </a:ext>
            </a:extLst>
          </p:cNvPr>
          <p:cNvSpPr txBox="1"/>
          <p:nvPr/>
        </p:nvSpPr>
        <p:spPr>
          <a:xfrm>
            <a:off x="955505" y="2896881"/>
            <a:ext cx="1180055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it-IT" dirty="0">
                <a:solidFill>
                  <a:srgbClr val="AC70C4"/>
                </a:solidFill>
              </a:rPr>
              <a:t>Freeze-out kinks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8FD541-248B-AEF6-89E8-0F838F1F0F32}"/>
                  </a:ext>
                </a:extLst>
              </p:cNvPr>
              <p:cNvSpPr txBox="1"/>
              <p:nvPr/>
            </p:nvSpPr>
            <p:spPr>
              <a:xfrm>
                <a:off x="5351702" y="2988110"/>
                <a:ext cx="1490919" cy="881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it-IT" dirty="0">
                    <a:solidFill>
                      <a:srgbClr val="E0515A"/>
                    </a:solidFill>
                  </a:rPr>
                  <a:t>Max noise levels </a:t>
                </a:r>
                <a:br>
                  <a:rPr lang="it-IT" i="1" dirty="0">
                    <a:solidFill>
                      <a:srgbClr val="E0515A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E051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 smtClean="0">
                          <a:solidFill>
                            <a:srgbClr val="E051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3∙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E051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E051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E051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E051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dirty="0" err="1">
                  <a:solidFill>
                    <a:srgbClr val="E0515A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8FD541-248B-AEF6-89E8-0F838F1F0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702" y="2988110"/>
                <a:ext cx="1490919" cy="881780"/>
              </a:xfrm>
              <a:prstGeom prst="rect">
                <a:avLst/>
              </a:prstGeom>
              <a:blipFill>
                <a:blip r:embed="rId7"/>
                <a:stretch>
                  <a:fillRect l="-3689" t="-48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8B6EFA-54BE-BFD1-F939-F7CCD0121F18}"/>
              </a:ext>
            </a:extLst>
          </p:cNvPr>
          <p:cNvCxnSpPr>
            <a:cxnSpLocks/>
          </p:cNvCxnSpPr>
          <p:nvPr/>
        </p:nvCxnSpPr>
        <p:spPr>
          <a:xfrm>
            <a:off x="955505" y="2492896"/>
            <a:ext cx="10228486" cy="0"/>
          </a:xfrm>
          <a:prstGeom prst="line">
            <a:avLst/>
          </a:prstGeom>
          <a:ln w="28575">
            <a:solidFill>
              <a:srgbClr val="2BC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0EAFDB2-518E-22F2-F98D-F553FC82C39F}"/>
              </a:ext>
            </a:extLst>
          </p:cNvPr>
          <p:cNvCxnSpPr>
            <a:cxnSpLocks/>
          </p:cNvCxnSpPr>
          <p:nvPr/>
        </p:nvCxnSpPr>
        <p:spPr>
          <a:xfrm flipV="1">
            <a:off x="3665172" y="3421196"/>
            <a:ext cx="1429137" cy="780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1F0C251-F0D8-BCD0-6652-A96E60236A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536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B147CCA-AB8C-1E85-25B7-FEC20EE22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9" y="325243"/>
            <a:ext cx="6590791" cy="2532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7A6BB3-69DF-50DE-2D60-3EA5CE771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60" y="2693040"/>
            <a:ext cx="5857923" cy="3272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28-nm Bulk CMOS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628775"/>
            <a:ext cx="5076453" cy="208825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1800" dirty="0" err="1"/>
              <a:t>Mature</a:t>
            </a:r>
            <a:r>
              <a:rPr lang="de-DE" sz="1800" dirty="0"/>
              <a:t> </a:t>
            </a:r>
            <a:r>
              <a:rPr lang="de-DE" sz="1800" dirty="0" err="1"/>
              <a:t>commercial</a:t>
            </a:r>
            <a:r>
              <a:rPr lang="de-DE" sz="1800" dirty="0"/>
              <a:t> </a:t>
            </a:r>
            <a:r>
              <a:rPr lang="de-DE" sz="1800" dirty="0" err="1"/>
              <a:t>tech</a:t>
            </a:r>
            <a:r>
              <a:rPr lang="de-DE" sz="1800" dirty="0"/>
              <a:t>, 2011 </a:t>
            </a:r>
          </a:p>
          <a:p>
            <a:pPr>
              <a:spcAft>
                <a:spcPts val="1200"/>
              </a:spcAft>
            </a:pPr>
            <a:r>
              <a:rPr lang="de-DE" sz="1800" dirty="0"/>
              <a:t>Balance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b="1" dirty="0" err="1"/>
              <a:t>cost</a:t>
            </a:r>
            <a:r>
              <a:rPr lang="de-DE" sz="1800" dirty="0"/>
              <a:t>, </a:t>
            </a:r>
            <a:r>
              <a:rPr lang="de-DE" sz="1800" b="1" dirty="0"/>
              <a:t>power </a:t>
            </a:r>
            <a:r>
              <a:rPr lang="de-DE" sz="1800" b="1" dirty="0" err="1"/>
              <a:t>consumption</a:t>
            </a:r>
            <a:r>
              <a:rPr lang="de-DE" sz="1800" dirty="0"/>
              <a:t> and </a:t>
            </a:r>
            <a:r>
              <a:rPr lang="de-DE" sz="1800" b="1" dirty="0" err="1"/>
              <a:t>performance</a:t>
            </a:r>
            <a:endParaRPr lang="de-DE" sz="1800" b="1" dirty="0"/>
          </a:p>
          <a:p>
            <a:pPr>
              <a:spcAft>
                <a:spcPts val="1200"/>
              </a:spcAft>
            </a:pPr>
            <a:r>
              <a:rPr lang="de-DE" sz="1800" dirty="0"/>
              <a:t>Dominant in many applications (Detector ASICs, Analog/Mixed-Signal Ics, scientific R&amp;D)</a:t>
            </a:r>
          </a:p>
          <a:p>
            <a:pPr>
              <a:spcAft>
                <a:spcPts val="1200"/>
              </a:spcAft>
            </a:pPr>
            <a:r>
              <a:rPr lang="de-DE" sz="1800" dirty="0"/>
              <a:t> One of the last av. planar CMOS nodes</a:t>
            </a:r>
            <a:endParaRPr lang="de-DE" sz="2000" dirty="0"/>
          </a:p>
          <a:p>
            <a:pPr marL="0" indent="0">
              <a:spcAft>
                <a:spcPts val="1200"/>
              </a:spcAft>
              <a:buNone/>
            </a:pPr>
            <a:endParaRPr lang="de-DE" sz="2000" dirty="0"/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0" indent="0">
              <a:spcAft>
                <a:spcPts val="1200"/>
              </a:spcAft>
              <a:buNone/>
            </a:pPr>
            <a:endParaRPr lang="de-DE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de-DE" dirty="0"/>
              <a:t>Technology Overview @cryo 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1474" y="4329368"/>
            <a:ext cx="5508499" cy="129604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pPr marL="182563" indent="-90488"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 BULK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vs</a:t>
            </a:r>
            <a:r>
              <a:rPr lang="de-DE" dirty="0">
                <a:solidFill>
                  <a:schemeClr val="bg1"/>
                </a:solidFill>
              </a:rPr>
              <a:t> FD-SOI @CRYO:</a:t>
            </a:r>
          </a:p>
        </p:txBody>
      </p:sp>
      <p:sp>
        <p:nvSpPr>
          <p:cNvPr id="19" name="Rechteck 18"/>
          <p:cNvSpPr/>
          <p:nvPr/>
        </p:nvSpPr>
        <p:spPr>
          <a:xfrm>
            <a:off x="5946148" y="320800"/>
            <a:ext cx="5940549" cy="5296092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3139133" y="4630175"/>
                <a:ext cx="3028873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b="1" dirty="0">
                    <a:solidFill>
                      <a:schemeClr val="bg1"/>
                    </a:solidFill>
                  </a:rPr>
                  <a:t>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𝑻𝑯</m:t>
                        </m:r>
                      </m:sub>
                    </m:sSub>
                  </m:oMath>
                </a14:m>
                <a:r>
                  <a:rPr lang="de-DE" b="1" dirty="0">
                    <a:solidFill>
                      <a:schemeClr val="bg1"/>
                    </a:solidFill>
                  </a:rPr>
                  <a:t> </a:t>
                </a:r>
                <a:r>
                  <a:rPr lang="de-DE" dirty="0">
                    <a:solidFill>
                      <a:schemeClr val="bg1"/>
                    </a:solidFill>
                  </a:rPr>
                  <a:t>control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𝑏𝑎𝑐𝑘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)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b="1" dirty="0" err="1">
                    <a:solidFill>
                      <a:schemeClr val="bg1"/>
                    </a:solidFill>
                  </a:rPr>
                  <a:t>Freeze</a:t>
                </a:r>
                <a:r>
                  <a:rPr lang="de-DE" b="1" dirty="0">
                    <a:solidFill>
                      <a:schemeClr val="bg1"/>
                    </a:solidFill>
                  </a:rPr>
                  <a:t> out</a:t>
                </a:r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33" y="4630175"/>
                <a:ext cx="3028873" cy="872034"/>
              </a:xfrm>
              <a:prstGeom prst="rect">
                <a:avLst/>
              </a:prstGeom>
              <a:blipFill>
                <a:blip r:embed="rId4"/>
                <a:stretch>
                  <a:fillRect l="-1408" b="-104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feld 30"/>
          <p:cNvSpPr txBox="1"/>
          <p:nvPr/>
        </p:nvSpPr>
        <p:spPr>
          <a:xfrm>
            <a:off x="619370" y="4630175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Cost</a:t>
            </a:r>
            <a:r>
              <a:rPr lang="en-US" dirty="0">
                <a:solidFill>
                  <a:schemeClr val="bg1"/>
                </a:solidFill>
              </a:rPr>
              <a:t> effective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Less</a:t>
            </a:r>
            <a:r>
              <a:rPr lang="en-US" dirty="0">
                <a:solidFill>
                  <a:schemeClr val="bg1"/>
                </a:solidFill>
              </a:rPr>
              <a:t> self heating</a:t>
            </a:r>
          </a:p>
        </p:txBody>
      </p:sp>
      <p:grpSp>
        <p:nvGrpSpPr>
          <p:cNvPr id="32" name="Gruppieren 31"/>
          <p:cNvGrpSpPr/>
          <p:nvPr/>
        </p:nvGrpSpPr>
        <p:grpSpPr>
          <a:xfrm>
            <a:off x="604138" y="4758785"/>
            <a:ext cx="288032" cy="288032"/>
            <a:chOff x="3776105" y="-1035496"/>
            <a:chExt cx="807727" cy="807727"/>
          </a:xfrm>
          <a:solidFill>
            <a:srgbClr val="2BC860"/>
          </a:solidFill>
        </p:grpSpPr>
        <p:sp>
          <p:nvSpPr>
            <p:cNvPr id="33" name="Ellipse 32"/>
            <p:cNvSpPr/>
            <p:nvPr/>
          </p:nvSpPr>
          <p:spPr>
            <a:xfrm>
              <a:off x="3776105" y="-1035496"/>
              <a:ext cx="807727" cy="80772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34" name="Abgerundetes Rechteck 33"/>
            <p:cNvSpPr/>
            <p:nvPr/>
          </p:nvSpPr>
          <p:spPr>
            <a:xfrm rot="2700000">
              <a:off x="3967143" y="-636981"/>
              <a:ext cx="261876" cy="10955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35" name="Abgerundetes Rechteck 34"/>
            <p:cNvSpPr/>
            <p:nvPr/>
          </p:nvSpPr>
          <p:spPr>
            <a:xfrm rot="18900000">
              <a:off x="4070917" y="-686411"/>
              <a:ext cx="401690" cy="10955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608502" y="5151155"/>
            <a:ext cx="288032" cy="288032"/>
            <a:chOff x="3776105" y="-1035496"/>
            <a:chExt cx="807727" cy="807727"/>
          </a:xfrm>
          <a:solidFill>
            <a:srgbClr val="2BC860"/>
          </a:solidFill>
        </p:grpSpPr>
        <p:sp>
          <p:nvSpPr>
            <p:cNvPr id="37" name="Ellipse 36"/>
            <p:cNvSpPr/>
            <p:nvPr/>
          </p:nvSpPr>
          <p:spPr>
            <a:xfrm>
              <a:off x="3776105" y="-1035496"/>
              <a:ext cx="807727" cy="80772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38" name="Abgerundetes Rechteck 37"/>
            <p:cNvSpPr/>
            <p:nvPr/>
          </p:nvSpPr>
          <p:spPr>
            <a:xfrm rot="2700000">
              <a:off x="3967143" y="-636981"/>
              <a:ext cx="261876" cy="10955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39" name="Abgerundetes Rechteck 38"/>
            <p:cNvSpPr/>
            <p:nvPr/>
          </p:nvSpPr>
          <p:spPr>
            <a:xfrm rot="18900000">
              <a:off x="4070917" y="-686411"/>
              <a:ext cx="401690" cy="10955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3123901" y="4803840"/>
            <a:ext cx="288000" cy="288000"/>
            <a:chOff x="4799856" y="-1030946"/>
            <a:chExt cx="807727" cy="807727"/>
          </a:xfrm>
          <a:solidFill>
            <a:srgbClr val="E0515A"/>
          </a:solidFill>
        </p:grpSpPr>
        <p:sp>
          <p:nvSpPr>
            <p:cNvPr id="41" name="Ellipse 40"/>
            <p:cNvSpPr/>
            <p:nvPr/>
          </p:nvSpPr>
          <p:spPr>
            <a:xfrm>
              <a:off x="4799856" y="-1030946"/>
              <a:ext cx="807727" cy="80772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grpSp>
          <p:nvGrpSpPr>
            <p:cNvPr id="42" name="Gruppieren 41"/>
            <p:cNvGrpSpPr/>
            <p:nvPr/>
          </p:nvGrpSpPr>
          <p:grpSpPr>
            <a:xfrm rot="2700000">
              <a:off x="5002874" y="-827928"/>
              <a:ext cx="401690" cy="401690"/>
              <a:chOff x="1631504" y="-2331640"/>
              <a:chExt cx="792088" cy="792088"/>
            </a:xfrm>
            <a:grpFill/>
          </p:grpSpPr>
          <p:sp>
            <p:nvSpPr>
              <p:cNvPr id="43" name="Abgerundetes Rechteck 42"/>
              <p:cNvSpPr/>
              <p:nvPr/>
            </p:nvSpPr>
            <p:spPr>
              <a:xfrm>
                <a:off x="1631504" y="-2043608"/>
                <a:ext cx="792088" cy="21602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  <p:sp>
            <p:nvSpPr>
              <p:cNvPr id="44" name="Abgerundetes Rechteck 43"/>
              <p:cNvSpPr/>
              <p:nvPr/>
            </p:nvSpPr>
            <p:spPr>
              <a:xfrm rot="16200000">
                <a:off x="1631504" y="-2043608"/>
                <a:ext cx="792088" cy="21602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</p:grpSp>
      </p:grpSp>
      <p:grpSp>
        <p:nvGrpSpPr>
          <p:cNvPr id="45" name="Gruppieren 44"/>
          <p:cNvGrpSpPr/>
          <p:nvPr/>
        </p:nvGrpSpPr>
        <p:grpSpPr>
          <a:xfrm>
            <a:off x="3119905" y="5152486"/>
            <a:ext cx="288000" cy="288000"/>
            <a:chOff x="4799856" y="-1030946"/>
            <a:chExt cx="807727" cy="807727"/>
          </a:xfrm>
          <a:solidFill>
            <a:srgbClr val="E0515A"/>
          </a:solidFill>
        </p:grpSpPr>
        <p:sp>
          <p:nvSpPr>
            <p:cNvPr id="46" name="Ellipse 45"/>
            <p:cNvSpPr/>
            <p:nvPr/>
          </p:nvSpPr>
          <p:spPr>
            <a:xfrm>
              <a:off x="4799856" y="-1030946"/>
              <a:ext cx="807727" cy="80772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grpSp>
          <p:nvGrpSpPr>
            <p:cNvPr id="47" name="Gruppieren 46"/>
            <p:cNvGrpSpPr/>
            <p:nvPr/>
          </p:nvGrpSpPr>
          <p:grpSpPr>
            <a:xfrm rot="2700000">
              <a:off x="5002874" y="-827928"/>
              <a:ext cx="401690" cy="401690"/>
              <a:chOff x="1631504" y="-2331640"/>
              <a:chExt cx="792088" cy="792088"/>
            </a:xfrm>
            <a:grpFill/>
          </p:grpSpPr>
          <p:sp>
            <p:nvSpPr>
              <p:cNvPr id="48" name="Abgerundetes Rechteck 47"/>
              <p:cNvSpPr/>
              <p:nvPr/>
            </p:nvSpPr>
            <p:spPr>
              <a:xfrm>
                <a:off x="1631504" y="-2043608"/>
                <a:ext cx="792088" cy="21602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  <p:sp>
            <p:nvSpPr>
              <p:cNvPr id="49" name="Abgerundetes Rechteck 48"/>
              <p:cNvSpPr/>
              <p:nvPr/>
            </p:nvSpPr>
            <p:spPr>
              <a:xfrm rot="16200000">
                <a:off x="1631504" y="-2043608"/>
                <a:ext cx="792088" cy="21602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87BADCD-BF3D-D3B9-AC56-A1D885F3FF57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1C34A2-1A15-01B3-38C1-09903DFF3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4BDE3E-A5E0-52D6-C6F0-D67281C4C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0CD9B9-2550-6CEF-53A5-B363E9C88519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435B362-37DC-8D3B-DD41-93F46D42DB3D}"/>
              </a:ext>
            </a:extLst>
          </p:cNvPr>
          <p:cNvSpPr txBox="1"/>
          <p:nvPr/>
        </p:nvSpPr>
        <p:spPr>
          <a:xfrm>
            <a:off x="7800297" y="431721"/>
            <a:ext cx="2232248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it-IT" sz="1400" b="1" dirty="0">
                <a:solidFill>
                  <a:srgbClr val="2BC860"/>
                </a:solidFill>
              </a:rPr>
              <a:t>Bulk CMOS schematic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822DAC-0BC2-72CF-4C43-1EEDD7D894DF}"/>
              </a:ext>
            </a:extLst>
          </p:cNvPr>
          <p:cNvSpPr txBox="1"/>
          <p:nvPr/>
        </p:nvSpPr>
        <p:spPr>
          <a:xfrm>
            <a:off x="7680337" y="2750993"/>
            <a:ext cx="2472167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it-IT" sz="1400" b="1" dirty="0">
                <a:solidFill>
                  <a:schemeClr val="accent2"/>
                </a:solidFill>
              </a:rPr>
              <a:t>FD-SOI CMOS schematic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F28C15-7A1D-7894-C287-98B72CAA02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5547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90A35-E52A-3B14-6086-6C81112F0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8674-ECC1-03A8-347C-3E03063F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- Algorithms comparison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65F17-EDBD-EF31-FD73-B4AD74A631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de-DE" dirty="0"/>
              <a:t>8K optimization 5 parameters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BB0F9-A20F-51C5-27CD-40EC224118A4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ACFD2F-55D0-98AC-60C7-143C3B63B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7E0A46-A98A-AD19-1118-3F2959B5F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0A29A6C6-3C23-89AA-9870-6F5C7A230B9A}"/>
              </a:ext>
            </a:extLst>
          </p:cNvPr>
          <p:cNvSpPr/>
          <p:nvPr/>
        </p:nvSpPr>
        <p:spPr>
          <a:xfrm>
            <a:off x="2810242" y="1418714"/>
            <a:ext cx="6571516" cy="1008138"/>
          </a:xfrm>
          <a:prstGeom prst="rect">
            <a:avLst/>
          </a:prstGeom>
          <a:solidFill>
            <a:srgbClr val="023D6B"/>
          </a:solidFill>
        </p:spPr>
        <p:txBody>
          <a:bodyPr wrap="square" lIns="0" rIns="36000" anchor="t">
            <a:noAutofit/>
          </a:bodyPr>
          <a:lstStyle/>
          <a:p>
            <a:pPr marL="55086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Same initial guess, same 5 pars</a:t>
            </a:r>
          </a:p>
          <a:p>
            <a:pPr marL="55086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Same target RMS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 adherence sim-meas</a:t>
            </a:r>
          </a:p>
          <a:p>
            <a:pPr marL="55086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>
              <a:solidFill>
                <a:schemeClr val="bg1"/>
              </a:solidFill>
            </a:endParaRPr>
          </a:p>
          <a:p>
            <a:pPr marL="550863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1FA0A4-58A0-FE20-35B4-398753F0EFC3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B564289-6C07-1EBD-7E69-1217D3FD12AD}"/>
                  </a:ext>
                </a:extLst>
              </p:cNvPr>
              <p:cNvSpPr/>
              <p:nvPr/>
            </p:nvSpPr>
            <p:spPr>
              <a:xfrm>
                <a:off x="1487489" y="2641429"/>
                <a:ext cx="4629073" cy="323439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US" b="1" dirty="0">
                    <a:solidFill>
                      <a:schemeClr val="tx1"/>
                    </a:solidFill>
                  </a:rPr>
                  <a:t>Levenberg-Marquardt</a:t>
                </a:r>
              </a:p>
              <a:p>
                <a:pPr algn="ctr">
                  <a:lnSpc>
                    <a:spcPct val="95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95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 algn="just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Total time:        	</a:t>
                </a:r>
                <a:r>
                  <a:rPr lang="en-US" b="1" dirty="0">
                    <a:solidFill>
                      <a:schemeClr val="tx1"/>
                    </a:solidFill>
                  </a:rPr>
                  <a:t>30.43 s </a:t>
                </a:r>
              </a:p>
              <a:p>
                <a:pPr marL="285750" indent="-285750" algn="just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Function evals:    	29</a:t>
                </a:r>
              </a:p>
              <a:p>
                <a:pPr marL="285750" indent="-285750" algn="just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Time per eval:     	1.05 s</a:t>
                </a:r>
              </a:p>
              <a:p>
                <a:pPr marL="285750" indent="-285750" algn="just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Final cost:        	9.4e-07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 algn="just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Final RMS:		3.5e-05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Quadratic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5000"/>
                  </a:lnSpc>
                </a:pPr>
                <a:r>
                  <a:rPr lang="en-US" b="1" dirty="0">
                    <a:solidFill>
                      <a:schemeClr val="tx1"/>
                    </a:solidFill>
                  </a:rPr>
                  <a:t>Faster</a:t>
                </a:r>
                <a:r>
                  <a:rPr lang="en-US" dirty="0">
                    <a:solidFill>
                      <a:schemeClr val="tx1"/>
                    </a:solidFill>
                  </a:rPr>
                  <a:t> but </a:t>
                </a:r>
                <a:r>
                  <a:rPr lang="en-US" b="1" dirty="0">
                    <a:solidFill>
                      <a:schemeClr val="tx1"/>
                    </a:solidFill>
                  </a:rPr>
                  <a:t>more sensitive</a:t>
                </a:r>
                <a:r>
                  <a:rPr lang="en-US" dirty="0">
                    <a:solidFill>
                      <a:schemeClr val="tx1"/>
                    </a:solidFill>
                  </a:rPr>
                  <a:t> to loc. min. and initial guess</a:t>
                </a:r>
                <a:endParaRPr lang="it-IT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B564289-6C07-1EBD-7E69-1217D3FD1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9" y="2641429"/>
                <a:ext cx="4629073" cy="3234395"/>
              </a:xfrm>
              <a:prstGeom prst="rect">
                <a:avLst/>
              </a:prstGeom>
              <a:blipFill>
                <a:blip r:embed="rId4"/>
                <a:stretch>
                  <a:fillRect l="-1054" t="-1130" r="-395" b="-28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420B46C-A6DF-F0A4-5CA5-F8AD53596771}"/>
                  </a:ext>
                </a:extLst>
              </p:cNvPr>
              <p:cNvSpPr/>
              <p:nvPr/>
            </p:nvSpPr>
            <p:spPr>
              <a:xfrm>
                <a:off x="6095999" y="2642876"/>
                <a:ext cx="4629073" cy="3234396"/>
              </a:xfrm>
              <a:prstGeom prst="rect">
                <a:avLst/>
              </a:prstGeom>
              <a:solidFill>
                <a:srgbClr val="AC70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US" b="1" dirty="0">
                    <a:solidFill>
                      <a:schemeClr val="tx1"/>
                    </a:solidFill>
                  </a:rPr>
                  <a:t>Nelder-Mead</a:t>
                </a:r>
              </a:p>
              <a:p>
                <a:pPr algn="ctr">
                  <a:lnSpc>
                    <a:spcPct val="95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5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Total time:        	</a:t>
                </a:r>
                <a:r>
                  <a:rPr lang="en-US" b="1" dirty="0">
                    <a:solidFill>
                      <a:schemeClr val="tx1"/>
                    </a:solidFill>
                  </a:rPr>
                  <a:t>113.50 s </a:t>
                </a:r>
              </a:p>
              <a:p>
                <a:pPr marL="285750" indent="-28575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Function evals:    	149</a:t>
                </a:r>
              </a:p>
              <a:p>
                <a:pPr marL="285750" indent="-28575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Time per eval:    	0.46 s</a:t>
                </a:r>
              </a:p>
              <a:p>
                <a:pPr marL="285750" indent="-28575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Final cost:        	9.4e-07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Final RMS: 		3.5e-05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Linear</a:t>
                </a:r>
              </a:p>
              <a:p>
                <a:pPr>
                  <a:lnSpc>
                    <a:spcPct val="95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5000"/>
                  </a:lnSpc>
                </a:pPr>
                <a:r>
                  <a:rPr lang="en-US" b="1" dirty="0">
                    <a:solidFill>
                      <a:schemeClr val="tx1"/>
                    </a:solidFill>
                  </a:rPr>
                  <a:t>Less sensitive </a:t>
                </a:r>
                <a:r>
                  <a:rPr lang="en-US" dirty="0">
                    <a:solidFill>
                      <a:schemeClr val="tx1"/>
                    </a:solidFill>
                  </a:rPr>
                  <a:t>to loc. min. and initial guess but </a:t>
                </a:r>
                <a:r>
                  <a:rPr lang="en-US" b="1" dirty="0">
                    <a:solidFill>
                      <a:schemeClr val="tx1"/>
                    </a:solidFill>
                  </a:rPr>
                  <a:t>slower</a:t>
                </a:r>
                <a:endParaRPr lang="it-IT" b="1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420B46C-A6DF-F0A4-5CA5-F8AD535967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2642876"/>
                <a:ext cx="4629073" cy="3234396"/>
              </a:xfrm>
              <a:prstGeom prst="rect">
                <a:avLst/>
              </a:prstGeom>
              <a:blipFill>
                <a:blip r:embed="rId5"/>
                <a:stretch>
                  <a:fillRect l="-1054" t="-1321" r="-2108" b="-28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56BC23-2C65-698B-DA55-BA2510F190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976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41757"/>
            <a:ext cx="7380709" cy="5326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9536" y="441325"/>
            <a:ext cx="4980991" cy="5327650"/>
          </a:xfrm>
          <a:solidFill>
            <a:schemeClr val="tx2"/>
          </a:solidFill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DE" dirty="0">
                <a:solidFill>
                  <a:schemeClr val="bg1"/>
                </a:solidFill>
              </a:rPr>
              <a:t>Cryogenic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measurement setup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accent3"/>
                </a:solidFill>
              </a:rPr>
              <a:t>Forschungszentrum</a:t>
            </a:r>
            <a:br>
              <a:rPr lang="de-DE" dirty="0">
                <a:solidFill>
                  <a:schemeClr val="accent3"/>
                </a:solidFill>
              </a:rPr>
            </a:br>
            <a:r>
              <a:rPr lang="de-DE" dirty="0">
                <a:solidFill>
                  <a:schemeClr val="accent3"/>
                </a:solidFill>
              </a:rPr>
              <a:t> juelich 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93B3FB-ECCA-6242-8074-07D75D4693E9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A31C3-61A4-36B9-2E93-324401141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79621-3E06-315A-E308-B06376A6F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5F45D5-9278-24FA-1CD4-5688513D8A87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C397E-8D4E-DC23-2E97-9629B56B7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315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0" t="32959" r="33827" b="6485"/>
          <a:stretch>
            <a:fillRect/>
          </a:stretch>
        </p:blipFill>
        <p:spPr>
          <a:xfrm>
            <a:off x="2135560" y="3861048"/>
            <a:ext cx="1800200" cy="1728192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sample DUT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" y="1628775"/>
            <a:ext cx="5437189" cy="4148623"/>
          </a:xfrm>
        </p:spPr>
        <p:txBody>
          <a:bodyPr/>
          <a:lstStyle/>
          <a:p>
            <a:r>
              <a:rPr lang="it-IT" sz="1800" dirty="0"/>
              <a:t>Courtesy of Giulio Borghello – </a:t>
            </a:r>
            <a:r>
              <a:rPr lang="it-IT" sz="1800" dirty="0">
                <a:solidFill>
                  <a:schemeClr val="tx2"/>
                </a:solidFill>
              </a:rPr>
              <a:t>DRD7, CERN</a:t>
            </a:r>
          </a:p>
          <a:p>
            <a:r>
              <a:rPr lang="it-IT" sz="1800" dirty="0"/>
              <a:t>pMOS and nMOS Test-transistors on p-sub</a:t>
            </a:r>
          </a:p>
          <a:p>
            <a:r>
              <a:rPr lang="it-IT" sz="1800" dirty="0"/>
              <a:t>Intended for Total Ionizing Dose (TID) tests</a:t>
            </a:r>
          </a:p>
          <a:p>
            <a:pPr>
              <a:buClr>
                <a:schemeClr val="tx1"/>
              </a:buClr>
            </a:pPr>
            <a:r>
              <a:rPr lang="it-IT" sz="1800" dirty="0">
                <a:solidFill>
                  <a:schemeClr val="tx2"/>
                </a:solidFill>
              </a:rPr>
              <a:t>28-nm</a:t>
            </a:r>
            <a:r>
              <a:rPr lang="it-IT" sz="1800" dirty="0"/>
              <a:t>, 16 pads per Column</a:t>
            </a:r>
          </a:p>
          <a:p>
            <a:endParaRPr lang="it-IT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5723299" cy="509994"/>
          </a:xfrm>
        </p:spPr>
        <p:txBody>
          <a:bodyPr/>
          <a:lstStyle/>
          <a:p>
            <a:r>
              <a:rPr lang="it-IT" dirty="0"/>
              <a:t>28-nm CMOS multi-geometry chip for needle probing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143672" y="4286408"/>
            <a:ext cx="324000" cy="324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14" name="Straight Connector 13"/>
          <p:cNvCxnSpPr>
            <a:stCxn id="12" idx="6"/>
          </p:cNvCxnSpPr>
          <p:nvPr/>
        </p:nvCxnSpPr>
        <p:spPr>
          <a:xfrm flipV="1">
            <a:off x="3467672" y="2113430"/>
            <a:ext cx="4716560" cy="233497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" b="450"/>
          <a:stretch/>
        </p:blipFill>
        <p:spPr>
          <a:xfrm>
            <a:off x="6383338" y="441325"/>
            <a:ext cx="5424485" cy="53479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E75D53-A685-F79E-5894-BA326DCA8CDC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4C627D-05DB-BB7E-32DD-5C9FCFBB3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151C9D-E856-4D71-C23A-314B67BE2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0E74A3-219D-55A8-43D3-3A536CF11457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87AE49-BD9E-694C-D888-EF1016B89046}"/>
              </a:ext>
            </a:extLst>
          </p:cNvPr>
          <p:cNvCxnSpPr>
            <a:cxnSpLocks/>
          </p:cNvCxnSpPr>
          <p:nvPr/>
        </p:nvCxnSpPr>
        <p:spPr>
          <a:xfrm>
            <a:off x="6096000" y="620688"/>
            <a:ext cx="0" cy="496855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5D733-89A1-36D7-D118-AB5ADCDC74B2}"/>
              </a:ext>
            </a:extLst>
          </p:cNvPr>
          <p:cNvCxnSpPr/>
          <p:nvPr/>
        </p:nvCxnSpPr>
        <p:spPr>
          <a:xfrm>
            <a:off x="5844319" y="620688"/>
            <a:ext cx="50336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2CFE9B-0E39-1375-31CD-3D90C22BD09A}"/>
              </a:ext>
            </a:extLst>
          </p:cNvPr>
          <p:cNvCxnSpPr/>
          <p:nvPr/>
        </p:nvCxnSpPr>
        <p:spPr>
          <a:xfrm>
            <a:off x="5844319" y="5589240"/>
            <a:ext cx="50336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4EB045-4107-C380-3061-C0DF590E239B}"/>
              </a:ext>
            </a:extLst>
          </p:cNvPr>
          <p:cNvSpPr txBox="1"/>
          <p:nvPr/>
        </p:nvSpPr>
        <p:spPr>
          <a:xfrm>
            <a:off x="5141218" y="4226810"/>
            <a:ext cx="115212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it-IT" sz="2400" dirty="0">
                <a:solidFill>
                  <a:schemeClr val="accent3"/>
                </a:solidFill>
              </a:rPr>
              <a:t>1 mm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5A64114-F884-C87C-E716-B5276F6F84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730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Attodry800 dry cryostat workstation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80" y="1658067"/>
            <a:ext cx="6361641" cy="4123728"/>
          </a:xfrm>
          <a:prstGeom prst="rect">
            <a:avLst/>
          </a:prstGeom>
        </p:spPr>
      </p:pic>
      <p:cxnSp>
        <p:nvCxnSpPr>
          <p:cNvPr id="58" name="Straight Connector 33"/>
          <p:cNvCxnSpPr/>
          <p:nvPr/>
        </p:nvCxnSpPr>
        <p:spPr>
          <a:xfrm flipH="1" flipV="1">
            <a:off x="8619346" y="4639703"/>
            <a:ext cx="932475" cy="13409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37"/>
          <p:cNvCxnSpPr/>
          <p:nvPr/>
        </p:nvCxnSpPr>
        <p:spPr>
          <a:xfrm flipH="1">
            <a:off x="6243577" y="4004797"/>
            <a:ext cx="3308243" cy="15497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43"/>
          <p:cNvCxnSpPr/>
          <p:nvPr/>
        </p:nvCxnSpPr>
        <p:spPr>
          <a:xfrm flipV="1">
            <a:off x="6243577" y="5349429"/>
            <a:ext cx="4352243" cy="1450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33"/>
          <p:cNvCxnSpPr/>
          <p:nvPr/>
        </p:nvCxnSpPr>
        <p:spPr>
          <a:xfrm flipH="1" flipV="1">
            <a:off x="8627905" y="3072042"/>
            <a:ext cx="932475" cy="13409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3"/>
          <p:cNvCxnSpPr/>
          <p:nvPr/>
        </p:nvCxnSpPr>
        <p:spPr>
          <a:xfrm flipH="1" flipV="1">
            <a:off x="7464152" y="2138716"/>
            <a:ext cx="2232000" cy="13409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15"/>
          <p:cNvCxnSpPr/>
          <p:nvPr/>
        </p:nvCxnSpPr>
        <p:spPr>
          <a:xfrm>
            <a:off x="3215679" y="4401224"/>
            <a:ext cx="0" cy="1008000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33"/>
          <p:cNvCxnSpPr/>
          <p:nvPr/>
        </p:nvCxnSpPr>
        <p:spPr>
          <a:xfrm flipH="1" flipV="1">
            <a:off x="2267379" y="5013200"/>
            <a:ext cx="932475" cy="13409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33"/>
          <p:cNvCxnSpPr/>
          <p:nvPr/>
        </p:nvCxnSpPr>
        <p:spPr>
          <a:xfrm flipH="1" flipV="1">
            <a:off x="2234596" y="3301451"/>
            <a:ext cx="3672000" cy="13409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33"/>
          <p:cNvCxnSpPr/>
          <p:nvPr/>
        </p:nvCxnSpPr>
        <p:spPr>
          <a:xfrm flipH="1" flipV="1">
            <a:off x="2482849" y="4184258"/>
            <a:ext cx="932475" cy="13409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22"/>
          <p:cNvSpPr txBox="1"/>
          <p:nvPr/>
        </p:nvSpPr>
        <p:spPr>
          <a:xfrm>
            <a:off x="9551024" y="1950105"/>
            <a:ext cx="2089592" cy="432000"/>
          </a:xfrm>
          <a:prstGeom prst="rect">
            <a:avLst/>
          </a:prstGeom>
          <a:solidFill>
            <a:srgbClr val="97B9E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Probing</a:t>
            </a:r>
            <a:r>
              <a:rPr lang="de-DE" b="1" dirty="0">
                <a:solidFill>
                  <a:schemeClr val="bg1"/>
                </a:solidFill>
              </a:rPr>
              <a:t> Screen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75" name="TextBox 25"/>
          <p:cNvSpPr txBox="1"/>
          <p:nvPr/>
        </p:nvSpPr>
        <p:spPr>
          <a:xfrm>
            <a:off x="9551820" y="2869451"/>
            <a:ext cx="2088000" cy="432000"/>
          </a:xfrm>
          <a:prstGeom prst="rect">
            <a:avLst/>
          </a:prstGeom>
          <a:solidFill>
            <a:srgbClr val="97B9E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Control PC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76" name="TextBox 32"/>
          <p:cNvSpPr txBox="1"/>
          <p:nvPr/>
        </p:nvSpPr>
        <p:spPr>
          <a:xfrm>
            <a:off x="9551820" y="4437112"/>
            <a:ext cx="2088000" cy="432000"/>
          </a:xfrm>
          <a:prstGeom prst="rect">
            <a:avLst/>
          </a:prstGeom>
          <a:solidFill>
            <a:srgbClr val="97B9E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N2 </a:t>
            </a:r>
            <a:r>
              <a:rPr lang="de-DE" b="1" dirty="0" err="1">
                <a:solidFill>
                  <a:schemeClr val="bg1"/>
                </a:solidFill>
              </a:rPr>
              <a:t>Bottle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77" name="TextBox 35"/>
          <p:cNvSpPr txBox="1"/>
          <p:nvPr/>
        </p:nvSpPr>
        <p:spPr>
          <a:xfrm>
            <a:off x="9551820" y="3788797"/>
            <a:ext cx="2088000" cy="432000"/>
          </a:xfrm>
          <a:prstGeom prst="rect">
            <a:avLst/>
          </a:prstGeom>
          <a:solidFill>
            <a:srgbClr val="97B9E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Cryostat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78" name="TextBox 42"/>
          <p:cNvSpPr txBox="1"/>
          <p:nvPr/>
        </p:nvSpPr>
        <p:spPr>
          <a:xfrm>
            <a:off x="9565461" y="5102111"/>
            <a:ext cx="2088000" cy="432000"/>
          </a:xfrm>
          <a:prstGeom prst="rect">
            <a:avLst/>
          </a:prstGeom>
          <a:solidFill>
            <a:srgbClr val="97B9E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Vacuum</a:t>
            </a:r>
            <a:r>
              <a:rPr lang="de-DE" b="1" dirty="0">
                <a:solidFill>
                  <a:schemeClr val="bg1"/>
                </a:solidFill>
              </a:rPr>
              <a:t> Circuit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79" name="TextBox 12"/>
          <p:cNvSpPr txBox="1"/>
          <p:nvPr/>
        </p:nvSpPr>
        <p:spPr>
          <a:xfrm>
            <a:off x="551384" y="4005064"/>
            <a:ext cx="2088000" cy="432000"/>
          </a:xfrm>
          <a:prstGeom prst="rect">
            <a:avLst/>
          </a:prstGeom>
          <a:solidFill>
            <a:srgbClr val="97B9E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Fischer Lines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97506" y="3069008"/>
            <a:ext cx="2088000" cy="432000"/>
          </a:xfrm>
          <a:prstGeom prst="rect">
            <a:avLst/>
          </a:prstGeom>
          <a:solidFill>
            <a:srgbClr val="97B9E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Microscope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81" name="TextBox 21"/>
          <p:cNvSpPr txBox="1"/>
          <p:nvPr/>
        </p:nvSpPr>
        <p:spPr>
          <a:xfrm>
            <a:off x="551384" y="4797200"/>
            <a:ext cx="2088000" cy="432000"/>
          </a:xfrm>
          <a:prstGeom prst="rect">
            <a:avLst/>
          </a:prstGeom>
          <a:solidFill>
            <a:srgbClr val="97B9E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Piezo</a:t>
            </a:r>
            <a:r>
              <a:rPr lang="de-DE" b="1" dirty="0">
                <a:solidFill>
                  <a:schemeClr val="bg1"/>
                </a:solidFill>
              </a:rPr>
              <a:t> Modules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EC9419-A861-7156-7CFF-B23CAB879ACC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011A6-A98F-3FCE-F06A-F51E0ABFD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FB4C5B-CD7C-ED36-8EA5-E16C5CDD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46EE27-417A-B08B-452B-30E813DA75D3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AAB94-7342-32C3-38FA-D460A55315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069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attodry800 </a:t>
            </a:r>
            <a:r>
              <a:rPr lang="it-IT" dirty="0" err="1"/>
              <a:t>cryostat</a:t>
            </a:r>
            <a:r>
              <a:rPr lang="it-IT" dirty="0"/>
              <a:t> setup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371474" y="1644894"/>
            <a:ext cx="5437189" cy="164009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1800" dirty="0"/>
              <a:t>AttoDRY800 dry cryostat @FZJ</a:t>
            </a:r>
          </a:p>
          <a:p>
            <a:pPr>
              <a:spcAft>
                <a:spcPts val="1200"/>
              </a:spcAft>
            </a:pPr>
            <a:r>
              <a:rPr lang="de-DE" sz="1800" dirty="0"/>
              <a:t>Configuration with 3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b="1" dirty="0">
                <a:solidFill>
                  <a:schemeClr val="tx2"/>
                </a:solidFill>
              </a:rPr>
              <a:t>Piezo Positioners</a:t>
            </a:r>
            <a:r>
              <a:rPr lang="de-DE" sz="1800" dirty="0"/>
              <a:t>, </a:t>
            </a:r>
            <a:br>
              <a:rPr lang="de-DE" sz="1800" dirty="0"/>
            </a:br>
            <a:r>
              <a:rPr lang="de-DE" sz="1800" dirty="0"/>
              <a:t>mounting a needle probe</a:t>
            </a:r>
          </a:p>
          <a:p>
            <a:pPr>
              <a:spcAft>
                <a:spcPts val="1200"/>
              </a:spcAft>
            </a:pPr>
            <a:r>
              <a:rPr lang="de-DE" sz="1800" dirty="0"/>
              <a:t>DC signal through </a:t>
            </a:r>
            <a:r>
              <a:rPr lang="de-DE" sz="1800" b="1" dirty="0">
                <a:solidFill>
                  <a:schemeClr val="accent2"/>
                </a:solidFill>
              </a:rPr>
              <a:t>Fischer</a:t>
            </a:r>
            <a:r>
              <a:rPr lang="de-DE" sz="1800" b="1" dirty="0"/>
              <a:t> </a:t>
            </a:r>
            <a:r>
              <a:rPr lang="de-DE" sz="1800" b="1" dirty="0">
                <a:solidFill>
                  <a:schemeClr val="accent2"/>
                </a:solidFill>
              </a:rPr>
              <a:t>Lines</a:t>
            </a:r>
          </a:p>
          <a:p>
            <a:pPr>
              <a:spcAft>
                <a:spcPts val="1200"/>
              </a:spcAft>
            </a:pPr>
            <a:r>
              <a:rPr lang="de-DE" sz="1800" dirty="0"/>
              <a:t>Outer shield: thermalized at </a:t>
            </a:r>
            <a:r>
              <a:rPr lang="de-DE" sz="1800" b="1" dirty="0">
                <a:solidFill>
                  <a:srgbClr val="97B9E2"/>
                </a:solidFill>
              </a:rPr>
              <a:t>60K</a:t>
            </a:r>
            <a:endParaRPr lang="de-DE" sz="1800" dirty="0"/>
          </a:p>
          <a:p>
            <a:pPr>
              <a:spcAft>
                <a:spcPts val="1200"/>
              </a:spcAft>
            </a:pPr>
            <a:r>
              <a:rPr lang="de-DE" sz="1800" dirty="0"/>
              <a:t>Probes, Fischer slots and sample chip </a:t>
            </a:r>
            <a:br>
              <a:rPr lang="de-DE" sz="1800" dirty="0"/>
            </a:br>
            <a:r>
              <a:rPr lang="de-DE" sz="1800" dirty="0"/>
              <a:t>thermalized @8K</a:t>
            </a:r>
          </a:p>
          <a:p>
            <a:pPr>
              <a:spcAft>
                <a:spcPts val="1800"/>
              </a:spcAft>
              <a:buClr>
                <a:schemeClr val="tx1"/>
              </a:buClr>
            </a:pPr>
            <a:r>
              <a:rPr lang="de-DE" sz="1800" dirty="0" err="1"/>
              <a:t>Heater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T </a:t>
            </a:r>
            <a:r>
              <a:rPr lang="de-DE" sz="1800" dirty="0" err="1"/>
              <a:t>sensor</a:t>
            </a:r>
            <a:r>
              <a:rPr lang="de-DE" sz="1800" dirty="0"/>
              <a:t> </a:t>
            </a:r>
            <a:r>
              <a:rPr lang="de-DE" sz="1800" dirty="0" err="1"/>
              <a:t>under</a:t>
            </a:r>
            <a:r>
              <a:rPr lang="de-DE" sz="1800" dirty="0"/>
              <a:t> sample </a:t>
            </a:r>
            <a:r>
              <a:rPr lang="de-DE" sz="1800" dirty="0" err="1"/>
              <a:t>base</a:t>
            </a:r>
            <a:endParaRPr lang="de-DE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71475" y="908720"/>
            <a:ext cx="11436348" cy="509994"/>
          </a:xfrm>
        </p:spPr>
        <p:txBody>
          <a:bodyPr/>
          <a:lstStyle/>
          <a:p>
            <a:r>
              <a:rPr lang="de-DE" dirty="0" err="1"/>
              <a:t>Needle</a:t>
            </a:r>
            <a:r>
              <a:rPr lang="de-DE" dirty="0"/>
              <a:t> </a:t>
            </a:r>
            <a:r>
              <a:rPr lang="de-DE" dirty="0" err="1"/>
              <a:t>Probing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37" y="1628775"/>
            <a:ext cx="5424485" cy="41402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460302" y="3586429"/>
            <a:ext cx="260395" cy="318916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10207275" y="4902186"/>
            <a:ext cx="1433341" cy="396000"/>
          </a:xfrm>
          <a:prstGeom prst="rect">
            <a:avLst/>
          </a:prstGeom>
          <a:solidFill>
            <a:srgbClr val="97B9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Cold</a:t>
            </a:r>
            <a:r>
              <a:rPr lang="de-DE" b="1" dirty="0">
                <a:solidFill>
                  <a:schemeClr val="bg1"/>
                </a:solidFill>
              </a:rPr>
              <a:t> Plate</a:t>
            </a:r>
            <a:endParaRPr lang="en-US" b="1" dirty="0" err="1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7955464" y="3824047"/>
            <a:ext cx="1256841" cy="897382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16413" y="3779144"/>
            <a:ext cx="1074872" cy="917923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88088" y="4679555"/>
            <a:ext cx="2037438" cy="618631"/>
          </a:xfrm>
          <a:prstGeom prst="rect">
            <a:avLst/>
          </a:prstGeom>
          <a:solidFill>
            <a:srgbClr val="97B9E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Thermal </a:t>
            </a:r>
            <a:r>
              <a:rPr lang="de-DE" b="1" dirty="0" err="1">
                <a:solidFill>
                  <a:schemeClr val="bg1"/>
                </a:solidFill>
              </a:rPr>
              <a:t>Contact</a:t>
            </a:r>
            <a:r>
              <a:rPr lang="de-DE" b="1" dirty="0">
                <a:solidFill>
                  <a:schemeClr val="bg1"/>
                </a:solidFill>
              </a:rPr>
              <a:t> w/ </a:t>
            </a:r>
            <a:r>
              <a:rPr lang="de-DE" b="1" dirty="0" err="1">
                <a:solidFill>
                  <a:schemeClr val="bg1"/>
                </a:solidFill>
              </a:rPr>
              <a:t>Cold</a:t>
            </a:r>
            <a:r>
              <a:rPr lang="de-DE" b="1" dirty="0">
                <a:solidFill>
                  <a:schemeClr val="bg1"/>
                </a:solidFill>
              </a:rPr>
              <a:t> Plate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760296" y="5229200"/>
            <a:ext cx="700006" cy="370766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1"/>
          </p:cNvCxnSpPr>
          <p:nvPr/>
        </p:nvCxnSpPr>
        <p:spPr>
          <a:xfrm flipH="1" flipV="1">
            <a:off x="7955464" y="2060848"/>
            <a:ext cx="1542972" cy="1572285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20696" y="4553296"/>
            <a:ext cx="586302" cy="380257"/>
          </a:xfrm>
          <a:prstGeom prst="line">
            <a:avLst/>
          </a:prstGeom>
          <a:ln w="28575">
            <a:solidFill>
              <a:srgbClr val="97B9E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18"/>
          <p:cNvSpPr txBox="1"/>
          <p:nvPr/>
        </p:nvSpPr>
        <p:spPr>
          <a:xfrm>
            <a:off x="6888088" y="1794629"/>
            <a:ext cx="1555157" cy="396000"/>
          </a:xfrm>
          <a:prstGeom prst="rect">
            <a:avLst/>
          </a:prstGeom>
          <a:solidFill>
            <a:srgbClr val="EC5E7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DUT</a:t>
            </a:r>
            <a:r>
              <a:rPr lang="de-DE" sz="2000" b="1" dirty="0">
                <a:solidFill>
                  <a:schemeClr val="bg1"/>
                </a:solidFill>
              </a:rPr>
              <a:t> Chip</a:t>
            </a: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23393" y="3635889"/>
            <a:ext cx="5185271" cy="12332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buNone/>
            </a:pPr>
            <a:r>
              <a:rPr lang="de-DE" sz="1800" b="1" dirty="0">
                <a:solidFill>
                  <a:schemeClr val="bg1"/>
                </a:solidFill>
              </a:rPr>
              <a:t>3 </a:t>
            </a:r>
            <a:r>
              <a:rPr lang="de-DE" sz="1800" b="1" dirty="0" err="1">
                <a:solidFill>
                  <a:schemeClr val="bg1"/>
                </a:solidFill>
              </a:rPr>
              <a:t>Probes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used</a:t>
            </a:r>
            <a:r>
              <a:rPr lang="de-DE" sz="1800" b="1" dirty="0">
                <a:solidFill>
                  <a:schemeClr val="bg1"/>
                </a:solidFill>
              </a:rPr>
              <a:t>:</a:t>
            </a:r>
          </a:p>
          <a:p>
            <a:pPr lvl="1" defTabSz="1016000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bg1"/>
                </a:solidFill>
              </a:rPr>
              <a:t>Left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and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right</a:t>
            </a:r>
            <a:r>
              <a:rPr lang="de-DE" sz="1800" dirty="0">
                <a:solidFill>
                  <a:schemeClr val="bg1"/>
                </a:solidFill>
              </a:rPr>
              <a:t> Probe: 	4 </a:t>
            </a:r>
            <a:r>
              <a:rPr lang="de-DE" sz="1800" dirty="0" err="1">
                <a:solidFill>
                  <a:schemeClr val="bg1"/>
                </a:solidFill>
              </a:rPr>
              <a:t>Needles</a:t>
            </a:r>
            <a:endParaRPr lang="de-DE" sz="1800" dirty="0">
              <a:solidFill>
                <a:schemeClr val="bg1"/>
              </a:solidFill>
            </a:endParaRPr>
          </a:p>
          <a:p>
            <a:pPr lvl="1" defTabSz="1016000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bg1"/>
                </a:solidFill>
              </a:rPr>
              <a:t>Upper</a:t>
            </a:r>
            <a:r>
              <a:rPr lang="de-DE" sz="1800" dirty="0">
                <a:solidFill>
                  <a:schemeClr val="bg1"/>
                </a:solidFill>
              </a:rPr>
              <a:t> Probe: 		1 </a:t>
            </a:r>
            <a:r>
              <a:rPr lang="de-DE" sz="1800" dirty="0" err="1">
                <a:solidFill>
                  <a:schemeClr val="bg1"/>
                </a:solidFill>
              </a:rPr>
              <a:t>Needle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863DC9-14AA-A1B4-AA87-3B3C27F0AF04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8154E-558A-6D65-D6A1-112E77FC9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C0D09-E2A6-2683-F806-3C482AA52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F034AC-99EF-7333-9212-9C38E5607DE6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36057-8E29-4832-F475-A907D7D00F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0825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72DD5-A9BC-56AF-DD81-FBD7D7D93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389569-A7C3-A0F6-6161-4E455D32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36" y="441325"/>
            <a:ext cx="4980991" cy="5327650"/>
          </a:xfrm>
          <a:solidFill>
            <a:schemeClr val="tx2"/>
          </a:solidFill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DE" dirty="0">
                <a:solidFill>
                  <a:schemeClr val="bg1"/>
                </a:solidFill>
              </a:rPr>
              <a:t>Cryogenic temperature dependence characterization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accent3"/>
                </a:solidFill>
              </a:rPr>
              <a:t>Forschungszentrum</a:t>
            </a:r>
            <a:br>
              <a:rPr lang="de-DE" dirty="0">
                <a:solidFill>
                  <a:schemeClr val="accent3"/>
                </a:solidFill>
              </a:rPr>
            </a:br>
            <a:r>
              <a:rPr lang="de-DE" dirty="0">
                <a:solidFill>
                  <a:schemeClr val="accent3"/>
                </a:solidFill>
              </a:rPr>
              <a:t> juelich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BD774-E134-4300-D7EB-890FE2BE8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509" y="1031428"/>
            <a:ext cx="5903830" cy="4399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FBFAD9-8695-6668-408D-750CCAF208EE}"/>
              </a:ext>
            </a:extLst>
          </p:cNvPr>
          <p:cNvSpPr/>
          <p:nvPr/>
        </p:nvSpPr>
        <p:spPr>
          <a:xfrm>
            <a:off x="191344" y="6296552"/>
            <a:ext cx="2520280" cy="305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it-IT" sz="2400" dirty="0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11A0F2-F7AC-20A7-F642-3831D2D00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" y="6021288"/>
            <a:ext cx="1591299" cy="6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0587E5-1604-C1E5-867B-D8B0E3AEC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46208"/>
            <a:ext cx="1679908" cy="7578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7C2CAE-909F-D0E8-6FBC-6092F11E0952}"/>
              </a:ext>
            </a:extLst>
          </p:cNvPr>
          <p:cNvCxnSpPr/>
          <p:nvPr/>
        </p:nvCxnSpPr>
        <p:spPr>
          <a:xfrm>
            <a:off x="1973660" y="6049731"/>
            <a:ext cx="0" cy="535659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55A83-69A9-204D-3839-C821CDDC0D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5166522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ustom 2">
      <a:dk1>
        <a:srgbClr val="000000"/>
      </a:dk1>
      <a:lt1>
        <a:srgbClr val="FFFFFF"/>
      </a:lt1>
      <a:dk2>
        <a:srgbClr val="0030E2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2BC860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2962</TotalTime>
  <Words>2336</Words>
  <Application>Microsoft Office PowerPoint</Application>
  <PresentationFormat>Widescreen</PresentationFormat>
  <Paragraphs>372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Cambria Math</vt:lpstr>
      <vt:lpstr>Times New Roman</vt:lpstr>
      <vt:lpstr>Wingdings</vt:lpstr>
      <vt:lpstr>Jülich</vt:lpstr>
      <vt:lpstr>Cryogenic modeling and Process Design Kit for a CMOS 28-nm bulk technology</vt:lpstr>
      <vt:lpstr>Reason for cryogenic pdk development</vt:lpstr>
      <vt:lpstr>cryogenic phenomena - cmos electronics</vt:lpstr>
      <vt:lpstr>28-nm Bulk CMOS </vt:lpstr>
      <vt:lpstr>Cryogenic  measurement setup  Forschungszentrum  juelich  </vt:lpstr>
      <vt:lpstr>sample DUT  </vt:lpstr>
      <vt:lpstr>Attodry800 dry cryostat workstation</vt:lpstr>
      <vt:lpstr>attodry800 cryostat setup</vt:lpstr>
      <vt:lpstr>Cryogenic temperature dependence characterization  Forschungszentrum  juelich</vt:lpstr>
      <vt:lpstr>Transfer currents</vt:lpstr>
      <vt:lpstr>Transfer currents</vt:lpstr>
      <vt:lpstr>Thresholds</vt:lpstr>
      <vt:lpstr>Free-carrier mobilities</vt:lpstr>
      <vt:lpstr>Threshold adjustment in bulk technology  Forschungszentrum  juelich  </vt:lpstr>
      <vt:lpstr>Forward body biasing for TUNING V_th </vt:lpstr>
      <vt:lpstr>Forward Body biasing limits and leakages</vt:lpstr>
      <vt:lpstr>Forward Body biasing results</vt:lpstr>
      <vt:lpstr>Forward Body biasing results</vt:lpstr>
      <vt:lpstr>Forward Body biasing V_TH tuning</vt:lpstr>
      <vt:lpstr>Experimental Data – in a nutshell</vt:lpstr>
      <vt:lpstr>PowerPoint Presentation</vt:lpstr>
      <vt:lpstr>The partial cryo-PDK procedure</vt:lpstr>
      <vt:lpstr>The Parameter extraction PROCESS</vt:lpstr>
      <vt:lpstr>Metric and multiple fitting algorithm</vt:lpstr>
      <vt:lpstr>Metric and multiple fitting algorithm</vt:lpstr>
      <vt:lpstr>Sim vs meas data – 8K</vt:lpstr>
      <vt:lpstr>PARTIAL CRYO-PDK – in a nutshell</vt:lpstr>
      <vt:lpstr>Conclusions and outlook</vt:lpstr>
      <vt:lpstr>REFERENCEs</vt:lpstr>
      <vt:lpstr>Backup - discarded setup</vt:lpstr>
      <vt:lpstr>Backup - transconductances</vt:lpstr>
      <vt:lpstr>Backup - Mobilities</vt:lpstr>
      <vt:lpstr>Backup – short channel effects</vt:lpstr>
      <vt:lpstr>BACKUP - FD-SOI backgate tuning of V_th   </vt:lpstr>
      <vt:lpstr>backup - PMOS FBB</vt:lpstr>
      <vt:lpstr>Backup – Statystical testing</vt:lpstr>
      <vt:lpstr>Backup – Statystical testing</vt:lpstr>
      <vt:lpstr>Backup – Statystical testing</vt:lpstr>
      <vt:lpstr>Backup – Statystical testing</vt:lpstr>
      <vt:lpstr>Backup - Algorithms 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admin.reisen</dc:creator>
  <cp:lastModifiedBy>Luca Castellani</cp:lastModifiedBy>
  <cp:revision>904</cp:revision>
  <dcterms:created xsi:type="dcterms:W3CDTF">2019-11-11T12:51:38Z</dcterms:created>
  <dcterms:modified xsi:type="dcterms:W3CDTF">2026-05-21T09:09:33Z</dcterms:modified>
</cp:coreProperties>
</file>