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1" r:id="rId1"/>
    <p:sldMasterId id="2147483883" r:id="rId2"/>
    <p:sldMasterId id="2147483895" r:id="rId3"/>
    <p:sldMasterId id="2147483907" r:id="rId4"/>
    <p:sldMasterId id="2147483919" r:id="rId5"/>
    <p:sldMasterId id="2147483931" r:id="rId6"/>
    <p:sldMasterId id="2147483943" r:id="rId7"/>
    <p:sldMasterId id="2147483955" r:id="rId8"/>
    <p:sldMasterId id="2147483979" r:id="rId9"/>
    <p:sldMasterId id="2147483992" r:id="rId10"/>
  </p:sldMasterIdLst>
  <p:notesMasterIdLst>
    <p:notesMasterId r:id="rId40"/>
  </p:notesMasterIdLst>
  <p:handoutMasterIdLst>
    <p:handoutMasterId r:id="rId41"/>
  </p:handoutMasterIdLst>
  <p:sldIdLst>
    <p:sldId id="568" r:id="rId11"/>
    <p:sldId id="699" r:id="rId12"/>
    <p:sldId id="683" r:id="rId13"/>
    <p:sldId id="693" r:id="rId14"/>
    <p:sldId id="694" r:id="rId15"/>
    <p:sldId id="696" r:id="rId16"/>
    <p:sldId id="678" r:id="rId17"/>
    <p:sldId id="704" r:id="rId18"/>
    <p:sldId id="705" r:id="rId19"/>
    <p:sldId id="706" r:id="rId20"/>
    <p:sldId id="708" r:id="rId21"/>
    <p:sldId id="737" r:id="rId22"/>
    <p:sldId id="750" r:id="rId23"/>
    <p:sldId id="738" r:id="rId24"/>
    <p:sldId id="739" r:id="rId25"/>
    <p:sldId id="751" r:id="rId26"/>
    <p:sldId id="742" r:id="rId27"/>
    <p:sldId id="714" r:id="rId28"/>
    <p:sldId id="743" r:id="rId29"/>
    <p:sldId id="744" r:id="rId30"/>
    <p:sldId id="745" r:id="rId31"/>
    <p:sldId id="746" r:id="rId32"/>
    <p:sldId id="732" r:id="rId33"/>
    <p:sldId id="733" r:id="rId34"/>
    <p:sldId id="687" r:id="rId35"/>
    <p:sldId id="690" r:id="rId36"/>
    <p:sldId id="667" r:id="rId37"/>
    <p:sldId id="710" r:id="rId38"/>
    <p:sldId id="752" r:id="rId39"/>
  </p:sldIdLst>
  <p:sldSz cx="12192000" cy="6858000"/>
  <p:notesSz cx="6731000" cy="98552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4" userDrawn="1">
          <p15:clr>
            <a:srgbClr val="A4A3A4"/>
          </p15:clr>
        </p15:guide>
        <p15:guide id="2" pos="212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CC0000"/>
    <a:srgbClr val="808080"/>
    <a:srgbClr val="33CC33"/>
    <a:srgbClr val="666699"/>
    <a:srgbClr val="FFCC66"/>
    <a:srgbClr val="FFCC00"/>
    <a:srgbClr val="339933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08" autoAdjust="0"/>
    <p:restoredTop sz="94394" autoAdjust="0"/>
  </p:normalViewPr>
  <p:slideViewPr>
    <p:cSldViewPr>
      <p:cViewPr varScale="1">
        <p:scale>
          <a:sx n="79" d="100"/>
          <a:sy n="79" d="100"/>
        </p:scale>
        <p:origin x="328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8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12"/>
    </p:cViewPr>
  </p:sorterViewPr>
  <p:notesViewPr>
    <p:cSldViewPr>
      <p:cViewPr varScale="1">
        <p:scale>
          <a:sx n="82" d="100"/>
          <a:sy n="82" d="100"/>
        </p:scale>
        <p:origin x="2382" y="102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17500" cy="49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6" rIns="94751" bIns="47376" numCol="1" anchor="t" anchorCtr="0" compatLnSpc="1">
            <a:prstTxWarp prst="textNoShape">
              <a:avLst/>
            </a:prstTxWarp>
          </a:bodyPr>
          <a:lstStyle>
            <a:lvl1pPr defTabSz="94762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931" y="2"/>
            <a:ext cx="2917500" cy="49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6" rIns="94751" bIns="47376" numCol="1" anchor="t" anchorCtr="0" compatLnSpc="1">
            <a:prstTxWarp prst="textNoShape">
              <a:avLst/>
            </a:prstTxWarp>
          </a:bodyPr>
          <a:lstStyle>
            <a:lvl1pPr algn="r" defTabSz="94762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360315"/>
            <a:ext cx="2917500" cy="49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6" rIns="94751" bIns="47376" numCol="1" anchor="b" anchorCtr="0" compatLnSpc="1">
            <a:prstTxWarp prst="textNoShape">
              <a:avLst/>
            </a:prstTxWarp>
          </a:bodyPr>
          <a:lstStyle>
            <a:lvl1pPr defTabSz="94762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931" y="9360315"/>
            <a:ext cx="2917500" cy="49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6" rIns="94751" bIns="47376" numCol="1" anchor="b" anchorCtr="0" compatLnSpc="1">
            <a:prstTxWarp prst="textNoShape">
              <a:avLst/>
            </a:prstTxWarp>
          </a:bodyPr>
          <a:lstStyle>
            <a:lvl1pPr algn="r" defTabSz="947629">
              <a:defRPr sz="1200">
                <a:latin typeface="Arial" charset="0"/>
              </a:defRPr>
            </a:lvl1pPr>
          </a:lstStyle>
          <a:p>
            <a:pPr>
              <a:defRPr/>
            </a:pPr>
            <a:fld id="{19E14790-E3AA-44A9-AC30-9F3910EB56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2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17500" cy="49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504" tIns="44251" rIns="88504" bIns="44251" numCol="1" anchor="t" anchorCtr="0" compatLnSpc="1">
            <a:prstTxWarp prst="textNoShape">
              <a:avLst/>
            </a:prstTxWarp>
          </a:bodyPr>
          <a:lstStyle>
            <a:lvl1pPr defTabSz="884665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931" y="2"/>
            <a:ext cx="2917500" cy="49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504" tIns="44251" rIns="88504" bIns="44251" numCol="1" anchor="t" anchorCtr="0" compatLnSpc="1">
            <a:prstTxWarp prst="textNoShape">
              <a:avLst/>
            </a:prstTxWarp>
          </a:bodyPr>
          <a:lstStyle>
            <a:lvl1pPr algn="r" defTabSz="884665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2550" y="738188"/>
            <a:ext cx="6567488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2788" y="4680946"/>
            <a:ext cx="5385428" cy="443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504" tIns="44251" rIns="88504" bIns="442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360315"/>
            <a:ext cx="2917500" cy="49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504" tIns="44251" rIns="88504" bIns="44251" numCol="1" anchor="b" anchorCtr="0" compatLnSpc="1">
            <a:prstTxWarp prst="textNoShape">
              <a:avLst/>
            </a:prstTxWarp>
          </a:bodyPr>
          <a:lstStyle>
            <a:lvl1pPr defTabSz="884665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931" y="9360315"/>
            <a:ext cx="2917500" cy="49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504" tIns="44251" rIns="88504" bIns="44251" numCol="1" anchor="b" anchorCtr="0" compatLnSpc="1">
            <a:prstTxWarp prst="textNoShape">
              <a:avLst/>
            </a:prstTxWarp>
          </a:bodyPr>
          <a:lstStyle>
            <a:lvl1pPr algn="r" defTabSz="884665">
              <a:defRPr sz="1100">
                <a:latin typeface="Arial" charset="0"/>
              </a:defRPr>
            </a:lvl1pPr>
          </a:lstStyle>
          <a:p>
            <a:pPr>
              <a:defRPr/>
            </a:pPr>
            <a:fld id="{9831BB6A-A0DD-468D-BA33-5CDE4EAAAC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368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1763" y="762000"/>
            <a:ext cx="6767512" cy="38068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8607">
              <a:defRPr/>
            </a:pPr>
            <a:fld id="{9831BB6A-A0DD-468D-BA33-5CDE4EAAACD5}" type="slidenum">
              <a:rPr lang="fr-FR" smtClean="0">
                <a:solidFill>
                  <a:srgbClr val="000000"/>
                </a:solidFill>
              </a:rPr>
              <a:pPr defTabSz="888607">
                <a:defRPr/>
              </a:pPr>
              <a:t>1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22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849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408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45308-BACE-B74F-8E33-ED600531AADC}" type="slidenum">
              <a:rPr lang="fr-FR" smtClean="0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2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45308-BACE-B74F-8E33-ED600531AAD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956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45308-BACE-B74F-8E33-ED600531AADC}" type="slidenum">
              <a:rPr lang="fr-FR" smtClean="0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53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9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EICROC FEE Paris  21 may 2026</a:t>
            </a:r>
            <a:endParaRPr kumimoji="0"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916032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017" y="6405121"/>
            <a:ext cx="2743200" cy="365125"/>
          </a:xfrm>
        </p:spPr>
        <p:txBody>
          <a:bodyPr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fld id="{515FD98D-72B3-3D49-9BC1-B5043B0D15BE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1450" y="0"/>
            <a:ext cx="3052415" cy="919592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 flipH="1">
            <a:off x="0" y="895350"/>
            <a:ext cx="10787065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006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67119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017" y="6405121"/>
            <a:ext cx="2743200" cy="365125"/>
          </a:xfrm>
        </p:spPr>
        <p:txBody>
          <a:bodyPr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fld id="{515FD98D-72B3-3D49-9BC1-B5043B0D15BE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50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CdLT EICROC FEE Paris  21 may 2026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D98D-72B3-3D49-9BC1-B5043B0D1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8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5650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CdLT EICROC FEE Paris  21 may 2026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D98D-72B3-3D49-9BC1-B5043B0D1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581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CdLT EICROC FEE Paris  21 may 2026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D98D-72B3-3D49-9BC1-B5043B0D1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13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CdLT EICROC FEE Paris  21 may 2026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D98D-72B3-3D49-9BC1-B5043B0D1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6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buClr>
                <a:srgbClr val="0F75BD"/>
              </a:buClr>
              <a:defRPr sz="3200"/>
            </a:lvl1pPr>
            <a:lvl2pPr>
              <a:buClr>
                <a:srgbClr val="0F75BD"/>
              </a:buClr>
              <a:defRPr sz="2800"/>
            </a:lvl2pPr>
            <a:lvl3pPr>
              <a:buClr>
                <a:srgbClr val="0F75BD"/>
              </a:buClr>
              <a:defRPr sz="2400"/>
            </a:lvl3pPr>
            <a:lvl4pPr>
              <a:buClr>
                <a:srgbClr val="0F75BD"/>
              </a:buClr>
              <a:defRPr sz="2000"/>
            </a:lvl4pPr>
            <a:lvl5pPr>
              <a:buClr>
                <a:srgbClr val="0F75BD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CdLT EICROC FEE Paris  21 may 2026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D98D-72B3-3D49-9BC1-B5043B0D1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33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CdLT EICROC FEE Paris  21 may 2026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D98D-72B3-3D49-9BC1-B5043B0D1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013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CdLT EICROC FEE Paris  21 may 2026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D98D-72B3-3D49-9BC1-B5043B0D1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89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CdLT EICROC FEE Paris  21 may 2026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CdLT EICROC FEE Paris  21 may 2026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D98D-72B3-3D49-9BC1-B5043B0D1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88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que hor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10769600" y="6593428"/>
            <a:ext cx="1422400" cy="2603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ECBF993-0C26-42CE-B6CC-A847CA7D06C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8"/>
          <p:cNvSpPr txBox="1">
            <a:spLocks/>
          </p:cNvSpPr>
          <p:nvPr userDrawn="1"/>
        </p:nvSpPr>
        <p:spPr>
          <a:xfrm>
            <a:off x="-68888" y="6410865"/>
            <a:ext cx="792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15FD98D-72B3-3D49-9BC1-B5043B0D15BE}" type="slidenum">
              <a:rPr lang="en-US" smtClean="0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1450" y="0"/>
            <a:ext cx="3052415" cy="919592"/>
          </a:xfrm>
          <a:prstGeom prst="rect">
            <a:avLst/>
          </a:prstGeom>
        </p:spPr>
      </p:pic>
      <p:cxnSp>
        <p:nvCxnSpPr>
          <p:cNvPr id="6" name="Connecteur droit 5"/>
          <p:cNvCxnSpPr/>
          <p:nvPr userDrawn="1"/>
        </p:nvCxnSpPr>
        <p:spPr>
          <a:xfrm flipH="1">
            <a:off x="0" y="895350"/>
            <a:ext cx="10787065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14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30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20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84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02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29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06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0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CdLT EICROC FEE Paris  21 may 2026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06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37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2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00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38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5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97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18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29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64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7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EICROC FEE Paris  21 may 2026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99641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87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2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31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5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416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34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927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71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35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2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EICROC FEE Paris  21 may 2026</a:t>
            </a:r>
            <a:endParaRPr kumimoji="0"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5786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709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450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41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44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664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522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00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1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1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5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0" lang="en-US" smtClean="0"/>
              <a:t>CdLT EICROC FEE Paris  21 may 2026</a:t>
            </a:r>
            <a:endParaRPr kumimoji="0"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29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316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826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47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108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7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652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398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768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84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EICROC FEE Paris  21 may 2026</a:t>
            </a:r>
            <a:endParaRPr kumimoji="0"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059188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364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057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773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711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113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05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512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714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176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75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EICROC FEE Paris  21 may 2026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6577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911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480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088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265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639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5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230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51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156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EICROC FEE Paris  21 may 2026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848120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215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289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505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537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404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990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148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495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282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191999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49" y="120155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7511" y="31735"/>
            <a:ext cx="864095" cy="149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48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CdLT EICROC FEE Paris  21 may 2026</a:t>
            </a:r>
            <a:endParaRPr kumimoji="0"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895582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020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50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21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3835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538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07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768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406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827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69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/>
              <a:t>CdLT EICROC FEE Paris  21 may 2026</a:t>
            </a:r>
            <a:endParaRPr lang="fr-FR" dirty="0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172088"/>
            <a:ext cx="10515600" cy="600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168401"/>
            <a:ext cx="10515600" cy="500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CdLT EICROC FEE Paris  21 may 2026</a:t>
            </a: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2462" y="64742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15FD98D-72B3-3D49-9BC1-B5043B0D15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6294904"/>
            <a:ext cx="11179132" cy="5630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" y="6353614"/>
            <a:ext cx="11211950" cy="5016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F9584D-61BD-0242-A1CB-7D184EB32603}"/>
              </a:ext>
            </a:extLst>
          </p:cNvPr>
          <p:cNvSpPr txBox="1"/>
          <p:nvPr userDrawn="1"/>
        </p:nvSpPr>
        <p:spPr>
          <a:xfrm>
            <a:off x="11179131" y="6406577"/>
            <a:ext cx="980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EICROC</a:t>
            </a:r>
            <a:endParaRPr lang="en-US" b="1" dirty="0">
              <a:solidFill>
                <a:srgbClr val="ED7D31">
                  <a:lumMod val="75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2031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9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7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3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5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8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1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7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7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5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5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9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tmp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tmp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57" t="34525" r="-57" b="39189"/>
          <a:stretch/>
        </p:blipFill>
        <p:spPr>
          <a:xfrm>
            <a:off x="-17760" y="1556792"/>
            <a:ext cx="12192000" cy="4824536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3719736" y="1856918"/>
            <a:ext cx="5400600" cy="250818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>
                <a:solidFill>
                  <a:srgbClr val="FFFF00"/>
                </a:solidFill>
              </a:rPr>
              <a:t>EICROC : AC-LGAD readout chip for EIC</a:t>
            </a:r>
            <a:br>
              <a:rPr lang="en-US" sz="3100" dirty="0" smtClean="0">
                <a:solidFill>
                  <a:srgbClr val="FFFF00"/>
                </a:solidFill>
              </a:rPr>
            </a:br>
            <a:r>
              <a:rPr lang="en-US" sz="3100" dirty="0" smtClean="0">
                <a:solidFill>
                  <a:srgbClr val="FFFF00"/>
                </a:solidFill>
              </a:rPr>
              <a:t/>
            </a:r>
            <a:br>
              <a:rPr lang="en-US" sz="3100" dirty="0" smtClean="0">
                <a:solidFill>
                  <a:srgbClr val="FFFF00"/>
                </a:solidFill>
              </a:rPr>
            </a:br>
            <a:r>
              <a:rPr lang="en-US" sz="3100" dirty="0" smtClean="0">
                <a:solidFill>
                  <a:srgbClr val="FFFF00"/>
                </a:solidFill>
              </a:rPr>
              <a:t>FEE workshop 21 may 2026</a:t>
            </a:r>
            <a:br>
              <a:rPr lang="en-US" sz="3100" dirty="0" smtClean="0">
                <a:solidFill>
                  <a:srgbClr val="FFFF00"/>
                </a:solidFill>
              </a:rPr>
            </a:b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 bwMode="auto">
          <a:xfrm>
            <a:off x="2567608" y="4431267"/>
            <a:ext cx="8208913" cy="130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D3121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000" b="0" kern="0" dirty="0">
                <a:solidFill>
                  <a:schemeClr val="bg1"/>
                </a:solidFill>
              </a:rPr>
              <a:t>F. </a:t>
            </a:r>
            <a:r>
              <a:rPr lang="fr-FR" sz="2000" b="0" kern="0" dirty="0" err="1">
                <a:solidFill>
                  <a:schemeClr val="bg1"/>
                </a:solidFill>
              </a:rPr>
              <a:t>Bouyjou</a:t>
            </a:r>
            <a:r>
              <a:rPr lang="fr-FR" sz="2000" b="0" kern="0" dirty="0" smtClean="0">
                <a:solidFill>
                  <a:schemeClr val="bg1"/>
                </a:solidFill>
              </a:rPr>
              <a:t>, H. </a:t>
            </a:r>
            <a:r>
              <a:rPr lang="fr-FR" sz="2000" b="0" kern="0" dirty="0" err="1" smtClean="0">
                <a:solidFill>
                  <a:schemeClr val="bg1"/>
                </a:solidFill>
              </a:rPr>
              <a:t>Chanal</a:t>
            </a:r>
            <a:r>
              <a:rPr lang="fr-FR" sz="2000" b="0" kern="0" dirty="0" smtClean="0">
                <a:solidFill>
                  <a:schemeClr val="bg1"/>
                </a:solidFill>
              </a:rPr>
              <a:t>, F</a:t>
            </a:r>
            <a:r>
              <a:rPr lang="fr-FR" sz="2000" b="0" kern="0" dirty="0">
                <a:solidFill>
                  <a:schemeClr val="bg1"/>
                </a:solidFill>
              </a:rPr>
              <a:t>. </a:t>
            </a:r>
            <a:r>
              <a:rPr lang="fr-FR" sz="2000" b="0" kern="0" dirty="0" err="1">
                <a:solidFill>
                  <a:schemeClr val="bg1"/>
                </a:solidFill>
              </a:rPr>
              <a:t>Dulucq</a:t>
            </a:r>
            <a:r>
              <a:rPr lang="fr-FR" sz="2000" b="0" kern="0" dirty="0" smtClean="0">
                <a:solidFill>
                  <a:schemeClr val="bg1"/>
                </a:solidFill>
              </a:rPr>
              <a:t>, M. El Berni, S. </a:t>
            </a:r>
            <a:r>
              <a:rPr lang="fr-FR" sz="2000" b="0" kern="0" dirty="0" err="1" smtClean="0">
                <a:solidFill>
                  <a:schemeClr val="bg1"/>
                </a:solidFill>
              </a:rPr>
              <a:t>Extier</a:t>
            </a:r>
            <a:r>
              <a:rPr lang="fr-FR" sz="2000" b="0" kern="0" dirty="0" smtClean="0">
                <a:solidFill>
                  <a:schemeClr val="bg1"/>
                </a:solidFill>
              </a:rPr>
              <a:t>, M</a:t>
            </a:r>
            <a:r>
              <a:rPr lang="fr-FR" sz="2000" b="0" kern="0" dirty="0">
                <a:solidFill>
                  <a:schemeClr val="bg1"/>
                </a:solidFill>
              </a:rPr>
              <a:t>. </a:t>
            </a:r>
            <a:r>
              <a:rPr lang="fr-FR" sz="2000" b="0" kern="0" dirty="0" err="1">
                <a:solidFill>
                  <a:schemeClr val="bg1"/>
                </a:solidFill>
              </a:rPr>
              <a:t>Firlej</a:t>
            </a:r>
            <a:r>
              <a:rPr lang="fr-FR" sz="2000" b="0" kern="0" dirty="0">
                <a:solidFill>
                  <a:schemeClr val="bg1"/>
                </a:solidFill>
              </a:rPr>
              <a:t>, T. </a:t>
            </a:r>
            <a:r>
              <a:rPr lang="fr-FR" sz="2000" b="0" kern="0" dirty="0" err="1">
                <a:solidFill>
                  <a:schemeClr val="bg1"/>
                </a:solidFill>
              </a:rPr>
              <a:t>Fiutowski</a:t>
            </a:r>
            <a:r>
              <a:rPr lang="fr-FR" sz="2000" b="0" kern="0" dirty="0" smtClean="0">
                <a:solidFill>
                  <a:schemeClr val="bg1"/>
                </a:solidFill>
              </a:rPr>
              <a:t>, K. </a:t>
            </a:r>
            <a:r>
              <a:rPr lang="fr-FR" sz="2000" b="0" kern="0" dirty="0" err="1" smtClean="0">
                <a:solidFill>
                  <a:schemeClr val="bg1"/>
                </a:solidFill>
              </a:rPr>
              <a:t>Guillossou</a:t>
            </a:r>
            <a:r>
              <a:rPr lang="fr-FR" sz="2000" b="0" kern="0" dirty="0" smtClean="0">
                <a:solidFill>
                  <a:schemeClr val="bg1"/>
                </a:solidFill>
              </a:rPr>
              <a:t>, </a:t>
            </a:r>
            <a:r>
              <a:rPr lang="fr-FR" sz="2000" b="0" kern="0" dirty="0">
                <a:solidFill>
                  <a:schemeClr val="bg1"/>
                </a:solidFill>
              </a:rPr>
              <a:t>F. Guilloux, M. </a:t>
            </a:r>
            <a:r>
              <a:rPr lang="fr-FR" sz="2000" b="0" kern="0" dirty="0" err="1" smtClean="0">
                <a:solidFill>
                  <a:schemeClr val="bg1"/>
                </a:solidFill>
              </a:rPr>
              <a:t>Idzik</a:t>
            </a:r>
            <a:r>
              <a:rPr lang="fr-FR" sz="2000" b="0" kern="0" dirty="0" smtClean="0">
                <a:solidFill>
                  <a:schemeClr val="bg1"/>
                </a:solidFill>
              </a:rPr>
              <a:t>, N. </a:t>
            </a:r>
            <a:r>
              <a:rPr lang="fr-FR" sz="2000" b="0" kern="0" dirty="0" err="1" smtClean="0">
                <a:solidFill>
                  <a:schemeClr val="bg1"/>
                </a:solidFill>
              </a:rPr>
              <a:t>Kachkachi</a:t>
            </a:r>
            <a:r>
              <a:rPr lang="fr-FR" sz="2000" b="0" kern="0" dirty="0" smtClean="0">
                <a:solidFill>
                  <a:schemeClr val="bg1"/>
                </a:solidFill>
              </a:rPr>
              <a:t>, B.-Y. Ki, C</a:t>
            </a:r>
            <a:r>
              <a:rPr lang="fr-FR" sz="2000" b="0" kern="0" dirty="0">
                <a:solidFill>
                  <a:schemeClr val="bg1"/>
                </a:solidFill>
              </a:rPr>
              <a:t>. de La Taille</a:t>
            </a:r>
            <a:r>
              <a:rPr lang="fr-FR" sz="2000" b="0" kern="0" dirty="0" smtClean="0">
                <a:solidFill>
                  <a:schemeClr val="bg1"/>
                </a:solidFill>
              </a:rPr>
              <a:t>, J</a:t>
            </a:r>
            <a:r>
              <a:rPr lang="fr-FR" sz="2000" b="0" kern="0" dirty="0">
                <a:solidFill>
                  <a:schemeClr val="bg1"/>
                </a:solidFill>
              </a:rPr>
              <a:t>. Moron</a:t>
            </a:r>
            <a:r>
              <a:rPr lang="fr-FR" sz="2000" b="0" kern="0" dirty="0" smtClean="0">
                <a:solidFill>
                  <a:schemeClr val="bg1"/>
                </a:solidFill>
              </a:rPr>
              <a:t>, D. Marchand, L. Royer, N. Seguin-Moreau, L. </a:t>
            </a:r>
            <a:r>
              <a:rPr lang="fr-FR" sz="2000" b="0" kern="0" dirty="0">
                <a:solidFill>
                  <a:schemeClr val="bg1"/>
                </a:solidFill>
              </a:rPr>
              <a:t>Serin, </a:t>
            </a:r>
            <a:r>
              <a:rPr lang="fr-FR" sz="2000" b="0" kern="0" dirty="0" smtClean="0">
                <a:solidFill>
                  <a:schemeClr val="bg1"/>
                </a:solidFill>
              </a:rPr>
              <a:t>A. Shama, A. Soulier, K</a:t>
            </a:r>
            <a:r>
              <a:rPr lang="fr-FR" sz="2000" b="0" kern="0" dirty="0">
                <a:solidFill>
                  <a:schemeClr val="bg1"/>
                </a:solidFill>
              </a:rPr>
              <a:t>. </a:t>
            </a:r>
            <a:r>
              <a:rPr lang="fr-FR" sz="2000" b="0" kern="0" dirty="0" err="1">
                <a:solidFill>
                  <a:schemeClr val="bg1"/>
                </a:solidFill>
              </a:rPr>
              <a:t>Swientek</a:t>
            </a:r>
            <a:r>
              <a:rPr lang="fr-FR" sz="2000" b="0" kern="0" dirty="0">
                <a:solidFill>
                  <a:schemeClr val="bg1"/>
                </a:solidFill>
              </a:rPr>
              <a:t>, </a:t>
            </a:r>
            <a:r>
              <a:rPr lang="fr-FR" sz="2000" b="0" kern="0" dirty="0" smtClean="0">
                <a:solidFill>
                  <a:schemeClr val="bg1"/>
                </a:solidFill>
              </a:rPr>
              <a:t>D</a:t>
            </a:r>
            <a:r>
              <a:rPr lang="fr-FR" sz="2000" b="0" kern="0" dirty="0">
                <a:solidFill>
                  <a:schemeClr val="bg1"/>
                </a:solidFill>
              </a:rPr>
              <a:t>. </a:t>
            </a:r>
            <a:r>
              <a:rPr lang="fr-FR" sz="2000" b="0" kern="0" dirty="0" smtClean="0">
                <a:solidFill>
                  <a:schemeClr val="bg1"/>
                </a:solidFill>
              </a:rPr>
              <a:t>Thienpont, A. Verplancke</a:t>
            </a:r>
            <a:endParaRPr lang="fr-FR" sz="2000" b="0" kern="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972D1E0-E7C8-4E84-A15A-75B64D0C04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6" y="3156531"/>
            <a:ext cx="1306631" cy="9250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102" y="2194858"/>
            <a:ext cx="1849458" cy="80209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053077"/>
            <a:ext cx="671526" cy="113200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8568" y="1991634"/>
            <a:ext cx="801388" cy="80138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537" y="4275245"/>
            <a:ext cx="1892021" cy="97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5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pc="-1" dirty="0">
                <a:solidFill>
                  <a:srgbClr val="C9211E"/>
                </a:solidFill>
              </a:rPr>
              <a:t>EICROC0 measurements : TDC </a:t>
            </a:r>
            <a:r>
              <a:rPr lang="en-US" spc="-1" dirty="0" err="1" smtClean="0">
                <a:solidFill>
                  <a:srgbClr val="C9211E"/>
                </a:solidFill>
              </a:rPr>
              <a:t>ToA</a:t>
            </a:r>
            <a:r>
              <a:rPr lang="en-US" spc="-1" dirty="0" smtClean="0">
                <a:solidFill>
                  <a:srgbClr val="C9211E"/>
                </a:solidFill>
              </a:rPr>
              <a:t>	</a:t>
            </a:r>
            <a:endParaRPr lang="en-US" spc="-1" dirty="0">
              <a:solidFill>
                <a:srgbClr val="C9211E"/>
              </a:solidFill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292839" y="830086"/>
            <a:ext cx="11099468" cy="5265738"/>
          </a:xfrm>
        </p:spPr>
        <p:txBody>
          <a:bodyPr/>
          <a:lstStyle/>
          <a:p>
            <a:r>
              <a:rPr lang="fr-FR" dirty="0" smtClean="0"/>
              <a:t>Time </a:t>
            </a:r>
            <a:r>
              <a:rPr lang="fr-FR" dirty="0" err="1" smtClean="0"/>
              <a:t>walk</a:t>
            </a:r>
            <a:r>
              <a:rPr lang="fr-FR" dirty="0" smtClean="0"/>
              <a:t> </a:t>
            </a:r>
            <a:r>
              <a:rPr lang="fr-FR" dirty="0" err="1" smtClean="0"/>
              <a:t>measurement</a:t>
            </a:r>
            <a:r>
              <a:rPr lang="fr-FR" dirty="0" smtClean="0"/>
              <a:t> :~400 </a:t>
            </a:r>
            <a:r>
              <a:rPr lang="fr-FR" dirty="0" err="1" smtClean="0"/>
              <a:t>ps</a:t>
            </a:r>
            <a:endParaRPr lang="fr-FR" dirty="0"/>
          </a:p>
        </p:txBody>
      </p:sp>
      <p:sp>
        <p:nvSpPr>
          <p:cNvPr id="3" name="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CdLT EICROC FEE Paris  21 may 2026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F90FD9-C5D5-43B8-AC7C-4489FA107734}" type="slidenum">
              <a:t>10</a:t>
            </a:fld>
            <a:endParaRPr/>
          </a:p>
        </p:txBody>
      </p:sp>
      <p:sp>
        <p:nvSpPr>
          <p:cNvPr id="87" name="ZoneTexte 86"/>
          <p:cNvSpPr txBox="1"/>
          <p:nvPr/>
        </p:nvSpPr>
        <p:spPr>
          <a:xfrm>
            <a:off x="401168" y="2160288"/>
            <a:ext cx="5257800" cy="409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pc="-1">
                <a:solidFill>
                  <a:srgbClr val="000000"/>
                </a:solidFill>
                <a:latin typeface="Lato"/>
                <a:ea typeface="Noto Sans CJK SC"/>
              </a:rPr>
              <a:t>TDC ToA – no sensor</a:t>
            </a:r>
            <a:endParaRPr lang="en-US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" name="Image 87"/>
          <p:cNvPicPr/>
          <p:nvPr/>
        </p:nvPicPr>
        <p:blipFill>
          <a:blip r:embed="rId2"/>
          <a:stretch/>
        </p:blipFill>
        <p:spPr>
          <a:xfrm>
            <a:off x="6168008" y="2780928"/>
            <a:ext cx="5725080" cy="3674880"/>
          </a:xfrm>
          <a:prstGeom prst="rect">
            <a:avLst/>
          </a:prstGeom>
          <a:ln w="0">
            <a:noFill/>
          </a:ln>
        </p:spPr>
      </p:pic>
      <p:sp>
        <p:nvSpPr>
          <p:cNvPr id="89" name="ZoneTexte 88"/>
          <p:cNvSpPr txBox="1"/>
          <p:nvPr/>
        </p:nvSpPr>
        <p:spPr>
          <a:xfrm>
            <a:off x="6344768" y="2160288"/>
            <a:ext cx="5257800" cy="409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pc="-1">
                <a:solidFill>
                  <a:srgbClr val="000000"/>
                </a:solidFill>
                <a:latin typeface="Lato"/>
                <a:ea typeface="Noto Sans CJK SC"/>
              </a:rPr>
              <a:t>TDC ToA – BNL Flipchip sensor</a:t>
            </a:r>
            <a:endParaRPr lang="en-US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61716" y="2751876"/>
            <a:ext cx="5727600" cy="3675600"/>
            <a:chOff x="119336" y="1782468"/>
            <a:chExt cx="5727600" cy="3675600"/>
          </a:xfrm>
        </p:grpSpPr>
        <p:pic>
          <p:nvPicPr>
            <p:cNvPr id="86" name="Image 85"/>
            <p:cNvPicPr/>
            <p:nvPr/>
          </p:nvPicPr>
          <p:blipFill>
            <a:blip r:embed="rId3"/>
            <a:stretch/>
          </p:blipFill>
          <p:spPr>
            <a:xfrm>
              <a:off x="119336" y="1782468"/>
              <a:ext cx="5727600" cy="3675600"/>
            </a:xfrm>
            <a:prstGeom prst="rect">
              <a:avLst/>
            </a:prstGeom>
            <a:ln w="0">
              <a:noFill/>
            </a:ln>
          </p:spPr>
        </p:pic>
        <p:cxnSp>
          <p:nvCxnSpPr>
            <p:cNvPr id="10" name="Connecteur droit avec flèche 9"/>
            <p:cNvCxnSpPr/>
            <p:nvPr/>
          </p:nvCxnSpPr>
          <p:spPr>
            <a:xfrm>
              <a:off x="4871864" y="2399402"/>
              <a:ext cx="0" cy="259228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4106886" y="3422588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FF0000"/>
                  </a:solidFill>
                </a:rPr>
                <a:t>500 </a:t>
              </a:r>
              <a:r>
                <a:rPr lang="fr-FR" sz="1600" dirty="0" err="1" smtClean="0">
                  <a:solidFill>
                    <a:srgbClr val="FF0000"/>
                  </a:solidFill>
                </a:rPr>
                <a:t>ps</a:t>
              </a:r>
              <a:endParaRPr lang="fr-FR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5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pc="-1" dirty="0">
                <a:solidFill>
                  <a:srgbClr val="C9211E"/>
                </a:solidFill>
              </a:rPr>
              <a:t>EICROC0 measurements : TDC </a:t>
            </a:r>
            <a:r>
              <a:rPr lang="en-US" spc="-1" dirty="0" smtClean="0">
                <a:solidFill>
                  <a:srgbClr val="C9211E"/>
                </a:solidFill>
              </a:rPr>
              <a:t>jitter	</a:t>
            </a:r>
            <a:endParaRPr lang="en-US" spc="-1" dirty="0">
              <a:solidFill>
                <a:srgbClr val="C9211E"/>
              </a:solidFill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CdLT EICROC FEE Paris  21 may 2026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7F7C32-4197-4A85-8B08-C7602535C5AE}" type="slidenum">
              <a:t>11</a:t>
            </a:fld>
            <a:endParaRPr/>
          </a:p>
        </p:txBody>
      </p:sp>
      <p:sp>
        <p:nvSpPr>
          <p:cNvPr id="97" name="ZoneTexte 96"/>
          <p:cNvSpPr txBox="1"/>
          <p:nvPr/>
        </p:nvSpPr>
        <p:spPr>
          <a:xfrm>
            <a:off x="458788" y="1190880"/>
            <a:ext cx="5257800" cy="409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pc="-1">
                <a:solidFill>
                  <a:srgbClr val="000000"/>
                </a:solidFill>
                <a:latin typeface="Lato"/>
                <a:ea typeface="Noto Sans CJK SC"/>
              </a:rPr>
              <a:t>TDC jitter – no sensor</a:t>
            </a:r>
            <a:endParaRPr lang="en-US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6402388" y="1190880"/>
            <a:ext cx="5257800" cy="409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pc="-1">
                <a:solidFill>
                  <a:srgbClr val="000000"/>
                </a:solidFill>
                <a:latin typeface="Lato"/>
                <a:ea typeface="Noto Sans CJK SC"/>
              </a:rPr>
              <a:t>TDC jitter – BNL Flipchip sensor</a:t>
            </a:r>
            <a:endParaRPr lang="en-US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9" name="Image 98"/>
          <p:cNvPicPr/>
          <p:nvPr/>
        </p:nvPicPr>
        <p:blipFill>
          <a:blip r:embed="rId2"/>
          <a:stretch/>
        </p:blipFill>
        <p:spPr>
          <a:xfrm>
            <a:off x="6205468" y="1828800"/>
            <a:ext cx="5683320" cy="3684960"/>
          </a:xfrm>
          <a:prstGeom prst="rect">
            <a:avLst/>
          </a:prstGeom>
          <a:ln w="0">
            <a:noFill/>
          </a:ln>
        </p:spPr>
      </p:pic>
      <p:pic>
        <p:nvPicPr>
          <p:cNvPr id="100" name="Image 99"/>
          <p:cNvPicPr/>
          <p:nvPr/>
        </p:nvPicPr>
        <p:blipFill>
          <a:blip r:embed="rId3"/>
          <a:stretch/>
        </p:blipFill>
        <p:spPr>
          <a:xfrm>
            <a:off x="274828" y="1828800"/>
            <a:ext cx="5828760" cy="3778200"/>
          </a:xfrm>
          <a:prstGeom prst="rect">
            <a:avLst/>
          </a:prstGeom>
          <a:ln w="0">
            <a:noFill/>
          </a:ln>
        </p:spPr>
      </p:pic>
      <p:sp>
        <p:nvSpPr>
          <p:cNvPr id="101" name="ZoneTexte 100"/>
          <p:cNvSpPr txBox="1"/>
          <p:nvPr/>
        </p:nvSpPr>
        <p:spPr>
          <a:xfrm>
            <a:off x="1830388" y="5715000"/>
            <a:ext cx="9144000" cy="685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pc="-1">
                <a:solidFill>
                  <a:srgbClr val="000000"/>
                </a:solidFill>
                <a:latin typeface="Lato"/>
                <a:ea typeface="Noto Sans CJK SC"/>
              </a:rPr>
              <a:t>Charge range degraded with sensor, still need to properly calibrate the TDC for each channel and remove correlated noise</a:t>
            </a:r>
            <a:endParaRPr lang="en-US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1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28D56CF-3F4A-3522-CE23-F9CF3F718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ZoneTexte 38">
            <a:extLst>
              <a:ext uri="{FF2B5EF4-FFF2-40B4-BE49-F238E27FC236}">
                <a16:creationId xmlns="" xmlns:a16="http://schemas.microsoft.com/office/drawing/2014/main" id="{D338261A-43EC-C63F-2804-D9DF697B53CD}"/>
              </a:ext>
            </a:extLst>
          </p:cNvPr>
          <p:cNvSpPr txBox="1"/>
          <p:nvPr/>
        </p:nvSpPr>
        <p:spPr>
          <a:xfrm>
            <a:off x="8843894" y="4434054"/>
            <a:ext cx="3333266" cy="1554272"/>
          </a:xfrm>
          <a:prstGeom prst="rect">
            <a:avLst/>
          </a:prstGeom>
          <a:solidFill>
            <a:srgbClr val="C6F8FE"/>
          </a:solidFill>
        </p:spPr>
        <p:txBody>
          <a:bodyPr wrap="square">
            <a:spAutoFit/>
          </a:bodyPr>
          <a:lstStyle/>
          <a:p>
            <a:pPr marL="179388" indent="-179388" fontAlgn="auto">
              <a:lnSpc>
                <a:spcPts val="18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rgbClr val="002060"/>
                </a:solidFill>
                <a:latin typeface="Calibri Light" panose="020F0302020204030204"/>
                <a:ea typeface="Times New Roman"/>
                <a:cs typeface="Times New Roman"/>
              </a:rPr>
              <a:t>ADC pedestal subtraction</a:t>
            </a:r>
            <a:br>
              <a:rPr lang="en-US" sz="1600" dirty="0">
                <a:solidFill>
                  <a:srgbClr val="002060"/>
                </a:solidFill>
                <a:latin typeface="Calibri Light" panose="020F0302020204030204"/>
                <a:ea typeface="Times New Roman"/>
                <a:cs typeface="Times New Roman"/>
              </a:rPr>
            </a:br>
            <a:r>
              <a:rPr lang="en-US" sz="1600" dirty="0">
                <a:solidFill>
                  <a:srgbClr val="002060"/>
                </a:solidFill>
                <a:latin typeface="Calibri Light" panose="020F0302020204030204"/>
                <a:ea typeface="Times New Roman"/>
                <a:cs typeface="Times New Roman"/>
              </a:rPr>
              <a:t>computed from “far” pixel</a:t>
            </a:r>
          </a:p>
          <a:p>
            <a:pPr marL="179388" indent="-179388" fontAlgn="auto">
              <a:lnSpc>
                <a:spcPts val="18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rgbClr val="002060"/>
                </a:solidFill>
                <a:latin typeface="Calibri Light" panose="020F0302020204030204"/>
                <a:ea typeface="Times New Roman"/>
                <a:cs typeface="Times New Roman"/>
              </a:rPr>
              <a:t>More charge sharing (~23%)</a:t>
            </a:r>
            <a:br>
              <a:rPr lang="en-US" sz="1600" dirty="0">
                <a:solidFill>
                  <a:srgbClr val="002060"/>
                </a:solidFill>
                <a:latin typeface="Calibri Light" panose="020F0302020204030204"/>
                <a:ea typeface="Times New Roman"/>
                <a:cs typeface="Times New Roman"/>
              </a:rPr>
            </a:br>
            <a:r>
              <a:rPr lang="en-US" sz="1600" dirty="0">
                <a:solidFill>
                  <a:srgbClr val="002060"/>
                </a:solidFill>
                <a:latin typeface="Calibri Light" panose="020F0302020204030204"/>
                <a:ea typeface="Times New Roman"/>
                <a:cs typeface="Times New Roman"/>
              </a:rPr>
              <a:t>for adjacent neighbors</a:t>
            </a:r>
            <a:endParaRPr lang="en-US" sz="1600" dirty="0">
              <a:solidFill>
                <a:srgbClr val="002060"/>
              </a:solidFill>
              <a:latin typeface="Calibri Light" panose="020F0302020204030204"/>
              <a:cs typeface="Times New Roman"/>
            </a:endParaRPr>
          </a:p>
          <a:p>
            <a:pPr marL="179388" indent="-179388" fontAlgn="auto">
              <a:lnSpc>
                <a:spcPts val="1800"/>
              </a:lnSpc>
              <a:spcBef>
                <a:spcPts val="300"/>
              </a:spcBef>
              <a:spcAft>
                <a:spcPts val="0"/>
              </a:spcAft>
              <a:buClr>
                <a:srgbClr val="00AA4D"/>
              </a:buClr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AA4D"/>
                </a:solidFill>
                <a:latin typeface="Calibri Light" panose="020F0302020204030204"/>
                <a:ea typeface="Times New Roman"/>
                <a:cs typeface="Times New Roman"/>
              </a:rPr>
              <a:t>Time walk correction applied successfully to TDC data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4B733634-125E-DC46-8F67-D4CA145CB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022" y="1506776"/>
            <a:ext cx="3241433" cy="28739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B01A4C7-7B65-EAF6-2626-ED6F5C449828}"/>
              </a:ext>
            </a:extLst>
          </p:cNvPr>
          <p:cNvSpPr/>
          <p:nvPr/>
        </p:nvSpPr>
        <p:spPr>
          <a:xfrm>
            <a:off x="0" y="6313713"/>
            <a:ext cx="12192000" cy="544287"/>
          </a:xfrm>
          <a:prstGeom prst="rect">
            <a:avLst/>
          </a:prstGeom>
          <a:gradFill flip="none" rotWithShape="1">
            <a:gsLst>
              <a:gs pos="0">
                <a:srgbClr val="FF8B00"/>
              </a:gs>
              <a:gs pos="51000">
                <a:schemeClr val="accent2">
                  <a:lumMod val="65000"/>
                  <a:lumOff val="35000"/>
                </a:schemeClr>
              </a:gs>
              <a:gs pos="100000">
                <a:srgbClr val="FF8B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prstClr val="white"/>
                </a:solidFill>
              </a:rPr>
              <a:t>A. Sharma, B.-Y. Ky, D. Marchand, L. Serin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="" xmlns:a16="http://schemas.microsoft.com/office/drawing/2014/main" id="{70369769-593C-FC70-E88D-CFDDE275C1D2}"/>
              </a:ext>
            </a:extLst>
          </p:cNvPr>
          <p:cNvGrpSpPr>
            <a:grpSpLocks noChangeAspect="1"/>
          </p:cNvGrpSpPr>
          <p:nvPr/>
        </p:nvGrpSpPr>
        <p:grpSpPr>
          <a:xfrm>
            <a:off x="10851823" y="36139"/>
            <a:ext cx="1340177" cy="553998"/>
            <a:chOff x="2383653" y="5108028"/>
            <a:chExt cx="1566909" cy="647724"/>
          </a:xfrm>
        </p:grpSpPr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5CC60DED-6B7E-D1F7-5D5B-A1E39F601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393" t="7381" r="4887" b="44117"/>
            <a:stretch/>
          </p:blipFill>
          <p:spPr>
            <a:xfrm>
              <a:off x="2383653" y="5108028"/>
              <a:ext cx="1566909" cy="63138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35D2F2B3-A05D-F71E-E00A-9B7A8D9FB740}"/>
                </a:ext>
              </a:extLst>
            </p:cNvPr>
            <p:cNvSpPr/>
            <p:nvPr/>
          </p:nvSpPr>
          <p:spPr>
            <a:xfrm>
              <a:off x="2467992" y="5699464"/>
              <a:ext cx="24857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C16571DD-CD19-EB62-BDDF-70BE980C92BC}"/>
                </a:ext>
              </a:extLst>
            </p:cNvPr>
            <p:cNvSpPr/>
            <p:nvPr/>
          </p:nvSpPr>
          <p:spPr>
            <a:xfrm>
              <a:off x="2990359" y="5710033"/>
              <a:ext cx="84196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>
                <a:solidFill>
                  <a:prstClr val="white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860596A5-F6FA-6D8B-3ED6-E6F25A2AFD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543" b="75023"/>
          <a:stretch/>
        </p:blipFill>
        <p:spPr>
          <a:xfrm>
            <a:off x="1224643" y="0"/>
            <a:ext cx="9632622" cy="11430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B4F654D2-72F8-76EA-C7B7-5C438ABAA77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58558" y="640329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 sz="2000" b="1" dirty="0">
                <a:solidFill>
                  <a:prstClr val="black"/>
                </a:solidFill>
              </a:rPr>
              <a:t>7</a:t>
            </a:r>
          </a:p>
        </p:txBody>
      </p:sp>
      <p:pic>
        <p:nvPicPr>
          <p:cNvPr id="4" name="Image 3" descr="ePIC_logo.png">
            <a:extLst>
              <a:ext uri="{FF2B5EF4-FFF2-40B4-BE49-F238E27FC236}">
                <a16:creationId xmlns="" xmlns:a16="http://schemas.microsoft.com/office/drawing/2014/main" id="{80AF1293-53C1-FB60-D030-3183ED3E8DD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9108" t="8690" b="8760"/>
          <a:stretch>
            <a:fillRect/>
          </a:stretch>
        </p:blipFill>
        <p:spPr bwMode="auto">
          <a:xfrm>
            <a:off x="-13608" y="216672"/>
            <a:ext cx="1224643" cy="74693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4DF0BA18-EBF2-6039-23BD-8A5F9E535BDC}"/>
              </a:ext>
            </a:extLst>
          </p:cNvPr>
          <p:cNvSpPr txBox="1"/>
          <p:nvPr/>
        </p:nvSpPr>
        <p:spPr>
          <a:xfrm>
            <a:off x="1162398" y="13835"/>
            <a:ext cx="96598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3000" dirty="0" err="1">
                <a:solidFill>
                  <a:srgbClr val="FFFF00"/>
                </a:solidFill>
                <a:latin typeface="Britannic Bold" panose="020B0903060703020204" pitchFamily="34" charset="0"/>
              </a:rPr>
              <a:t>Pixelated</a:t>
            </a:r>
            <a:r>
              <a:rPr lang="fr-FR" sz="3000" dirty="0">
                <a:solidFill>
                  <a:srgbClr val="FFFF00"/>
                </a:solidFill>
                <a:latin typeface="Britannic Bold" panose="020B0903060703020204" pitchFamily="34" charset="0"/>
              </a:rPr>
              <a:t> AC-LGAD </a:t>
            </a:r>
            <a:r>
              <a:rPr lang="fr-FR" sz="2800" dirty="0" err="1">
                <a:solidFill>
                  <a:srgbClr val="FFFF00"/>
                </a:solidFill>
                <a:latin typeface="Britannic Bold" panose="020B0903060703020204" pitchFamily="34" charset="0"/>
              </a:rPr>
              <a:t>read</a:t>
            </a:r>
            <a:r>
              <a:rPr lang="fr-FR" sz="2800" dirty="0">
                <a:solidFill>
                  <a:srgbClr val="FFFF00"/>
                </a:solidFill>
                <a:latin typeface="Britannic Bold" panose="020B0903060703020204" pitchFamily="34" charset="0"/>
              </a:rPr>
              <a:t>-out</a:t>
            </a:r>
            <a:r>
              <a:rPr lang="fr-FR" sz="3000" dirty="0">
                <a:solidFill>
                  <a:srgbClr val="FFFF00"/>
                </a:solidFill>
                <a:latin typeface="Britannic Bold" panose="020B0903060703020204" pitchFamily="34" charset="0"/>
              </a:rPr>
              <a:t> </a:t>
            </a:r>
            <a:r>
              <a:rPr lang="fr-FR" sz="3000" dirty="0" err="1">
                <a:solidFill>
                  <a:srgbClr val="FFFF00"/>
                </a:solidFill>
                <a:latin typeface="Britannic Bold" panose="020B0903060703020204" pitchFamily="34" charset="0"/>
              </a:rPr>
              <a:t>characterization</a:t>
            </a:r>
            <a:r>
              <a:rPr lang="fr-FR" sz="3000" dirty="0">
                <a:solidFill>
                  <a:srgbClr val="FFFF00"/>
                </a:solidFill>
                <a:latin typeface="Britannic Bold" panose="020B0903060703020204" pitchFamily="34" charset="0"/>
              </a:rPr>
              <a:t>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CE26A555-D5BE-9E8E-D675-A9ED39BA56C9}"/>
              </a:ext>
            </a:extLst>
          </p:cNvPr>
          <p:cNvSpPr txBox="1"/>
          <p:nvPr/>
        </p:nvSpPr>
        <p:spPr>
          <a:xfrm>
            <a:off x="1228754" y="662844"/>
            <a:ext cx="9614903" cy="473976"/>
          </a:xfrm>
          <a:prstGeom prst="rect">
            <a:avLst/>
          </a:prstGeom>
          <a:solidFill>
            <a:srgbClr val="FFFF00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480" b="1" dirty="0" err="1">
                <a:solidFill>
                  <a:prstClr val="black"/>
                </a:solidFill>
                <a:latin typeface="Calibri" panose="020F0502020204030204"/>
              </a:rPr>
              <a:t>Measurements</a:t>
            </a:r>
            <a:r>
              <a:rPr lang="fr-FR" sz="248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480" b="1" dirty="0" err="1">
                <a:solidFill>
                  <a:prstClr val="black"/>
                </a:solidFill>
                <a:latin typeface="Calibri" panose="020F0502020204030204"/>
              </a:rPr>
              <a:t>with</a:t>
            </a:r>
            <a:r>
              <a:rPr lang="fr-FR" sz="248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480" b="1" baseline="30000" dirty="0">
                <a:solidFill>
                  <a:srgbClr val="0070C0"/>
                </a:solidFill>
                <a:latin typeface="Calibri" panose="020F0502020204030204"/>
              </a:rPr>
              <a:t>90</a:t>
            </a:r>
            <a:r>
              <a:rPr lang="fr-FR" sz="2480" b="1" dirty="0">
                <a:solidFill>
                  <a:srgbClr val="0070C0"/>
                </a:solidFill>
                <a:latin typeface="Calibri" panose="020F0502020204030204"/>
              </a:rPr>
              <a:t>Sr 𝛃 source </a:t>
            </a:r>
            <a:r>
              <a:rPr lang="fr-FR" sz="2480" b="1" dirty="0">
                <a:solidFill>
                  <a:srgbClr val="FF0000"/>
                </a:solidFill>
                <a:latin typeface="Calibri" panose="020F0502020204030204"/>
              </a:rPr>
              <a:t>at </a:t>
            </a:r>
            <a:r>
              <a:rPr lang="fr-FR" sz="2480" b="1" dirty="0" err="1">
                <a:solidFill>
                  <a:srgbClr val="FF0000"/>
                </a:solidFill>
                <a:latin typeface="Calibri" panose="020F0502020204030204"/>
              </a:rPr>
              <a:t>IJCLab</a:t>
            </a:r>
            <a:r>
              <a:rPr lang="fr-FR" sz="2480" b="1" dirty="0">
                <a:solidFill>
                  <a:srgbClr val="FF0000"/>
                </a:solidFill>
                <a:latin typeface="Calibri" panose="020F0502020204030204"/>
              </a:rPr>
              <a:t> PSI platform </a:t>
            </a:r>
            <a:r>
              <a:rPr lang="fr-FR" sz="248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(July ‘25)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435C3BE7-CED2-F7E3-06EB-6C7CBD484C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1723673"/>
            <a:ext cx="4381981" cy="255442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74060D12-856A-DF80-325F-9995E7872B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9368"/>
          <a:stretch/>
        </p:blipFill>
        <p:spPr>
          <a:xfrm>
            <a:off x="14841" y="4367741"/>
            <a:ext cx="2505206" cy="14191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E8CF5286-5F68-7C7F-89D0-FF2372EABD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0808" y="4265927"/>
            <a:ext cx="2198079" cy="1458022"/>
          </a:xfrm>
          <a:prstGeom prst="rect">
            <a:avLst/>
          </a:prstGeom>
        </p:spPr>
      </p:pic>
      <p:sp>
        <p:nvSpPr>
          <p:cNvPr id="16" name="Flèche vers le haut 15">
            <a:extLst>
              <a:ext uri="{FF2B5EF4-FFF2-40B4-BE49-F238E27FC236}">
                <a16:creationId xmlns="" xmlns:a16="http://schemas.microsoft.com/office/drawing/2014/main" id="{FAB75844-9F7E-67B1-4F67-40B9DFC6680C}"/>
              </a:ext>
            </a:extLst>
          </p:cNvPr>
          <p:cNvSpPr/>
          <p:nvPr/>
        </p:nvSpPr>
        <p:spPr>
          <a:xfrm rot="2338720">
            <a:off x="3379963" y="5203278"/>
            <a:ext cx="262384" cy="614398"/>
          </a:xfrm>
          <a:prstGeom prst="upArrow">
            <a:avLst/>
          </a:prstGeom>
          <a:solidFill>
            <a:srgbClr val="BEFB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E2081A24-15FC-766D-C68D-E0BFA89645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8376" y="4426334"/>
            <a:ext cx="2198079" cy="167748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="" xmlns:a16="http://schemas.microsoft.com/office/drawing/2014/main" id="{ED5E82E8-EF6F-59BD-066B-BD78C7DD43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6326" y="4373201"/>
            <a:ext cx="2198079" cy="1730614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="" xmlns:a16="http://schemas.microsoft.com/office/drawing/2014/main" id="{CE80DA38-98F9-0459-53BE-73D29129224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5387"/>
          <a:stretch/>
        </p:blipFill>
        <p:spPr>
          <a:xfrm>
            <a:off x="4837128" y="1745903"/>
            <a:ext cx="3618414" cy="255442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37" name="Flèche vers la droite 36">
            <a:extLst>
              <a:ext uri="{FF2B5EF4-FFF2-40B4-BE49-F238E27FC236}">
                <a16:creationId xmlns="" xmlns:a16="http://schemas.microsoft.com/office/drawing/2014/main" id="{0A3CBBB9-BA3A-AA7A-25EC-6E545FB51644}"/>
              </a:ext>
            </a:extLst>
          </p:cNvPr>
          <p:cNvSpPr/>
          <p:nvPr/>
        </p:nvSpPr>
        <p:spPr>
          <a:xfrm>
            <a:off x="8553160" y="2863515"/>
            <a:ext cx="303362" cy="3150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98D24F64-9119-1551-40FB-63E8A835E736}"/>
              </a:ext>
            </a:extLst>
          </p:cNvPr>
          <p:cNvSpPr txBox="1"/>
          <p:nvPr/>
        </p:nvSpPr>
        <p:spPr>
          <a:xfrm>
            <a:off x="2055563" y="5474050"/>
            <a:ext cx="1967017" cy="816117"/>
          </a:xfrm>
          <a:prstGeom prst="rect">
            <a:avLst/>
          </a:prstGeom>
          <a:solidFill>
            <a:srgbClr val="BEFBB2"/>
          </a:solidFill>
        </p:spPr>
        <p:txBody>
          <a:bodyPr wrap="square" lIns="0" tIns="36000" rIns="0" bIns="0" rtlCol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200" b="1" dirty="0">
                <a:solidFill>
                  <a:srgbClr val="C00000"/>
                </a:solidFill>
                <a:latin typeface="Calibri" panose="020F0502020204030204"/>
              </a:rPr>
              <a:t>EICROC0</a:t>
            </a:r>
            <a:br>
              <a:rPr lang="fr-FR" sz="2200" b="1" dirty="0">
                <a:solidFill>
                  <a:srgbClr val="C00000"/>
                </a:solidFill>
                <a:latin typeface="Calibri" panose="020F0502020204030204"/>
              </a:rPr>
            </a:br>
            <a:r>
              <a:rPr lang="fr-FR" sz="2200" dirty="0">
                <a:solidFill>
                  <a:prstClr val="black"/>
                </a:solidFill>
                <a:latin typeface="Calibri" panose="020F0502020204030204"/>
              </a:rPr>
              <a:t>(4 x 4 channels)</a:t>
            </a:r>
            <a:br>
              <a:rPr lang="fr-FR" sz="22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fr-FR" sz="2200" i="1" dirty="0">
                <a:solidFill>
                  <a:prstClr val="black"/>
                </a:solidFill>
                <a:latin typeface="Calibri" panose="020F0502020204030204"/>
              </a:rPr>
              <a:t>CMOS 130 nm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="" xmlns:a16="http://schemas.microsoft.com/office/drawing/2014/main" id="{3A02E366-51C9-22FD-3B49-66B059EF861D}"/>
              </a:ext>
            </a:extLst>
          </p:cNvPr>
          <p:cNvSpPr txBox="1"/>
          <p:nvPr/>
        </p:nvSpPr>
        <p:spPr>
          <a:xfrm rot="16200000">
            <a:off x="3621204" y="2678849"/>
            <a:ext cx="20273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ADC data</a:t>
            </a:r>
            <a:endParaRPr lang="fr-FR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713166C8-91C9-83CE-8BC6-4B71D64D5C05}"/>
              </a:ext>
            </a:extLst>
          </p:cNvPr>
          <p:cNvSpPr txBox="1"/>
          <p:nvPr/>
        </p:nvSpPr>
        <p:spPr>
          <a:xfrm>
            <a:off x="-29028" y="1233287"/>
            <a:ext cx="12333064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1) digital data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stored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when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the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PreAmp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signal amplitude of at least 1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channel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among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the 16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is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passing the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discriminator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threshold</a:t>
            </a:r>
            <a:endParaRPr lang="fr-F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CdLT EICROC FEE Paris  21 may 2026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7AC5229D-AB4B-A6C0-86F5-1B4A959062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780" y="5831812"/>
            <a:ext cx="1723554" cy="4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82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F5D23E5-C8C8-52A7-446C-D4618F40C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8C63309-459C-A841-5056-B7EB519F2394}"/>
              </a:ext>
            </a:extLst>
          </p:cNvPr>
          <p:cNvSpPr/>
          <p:nvPr/>
        </p:nvSpPr>
        <p:spPr>
          <a:xfrm>
            <a:off x="0" y="6313713"/>
            <a:ext cx="12192000" cy="544287"/>
          </a:xfrm>
          <a:prstGeom prst="rect">
            <a:avLst/>
          </a:prstGeom>
          <a:gradFill flip="none" rotWithShape="1">
            <a:gsLst>
              <a:gs pos="0">
                <a:srgbClr val="FF8B00"/>
              </a:gs>
              <a:gs pos="51000">
                <a:schemeClr val="accent2">
                  <a:lumMod val="65000"/>
                  <a:lumOff val="35000"/>
                </a:schemeClr>
              </a:gs>
              <a:gs pos="100000">
                <a:srgbClr val="FF8B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fr-FR" dirty="0"/>
              <a:t>A. Sharma &amp; D. Marchand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="" xmlns:a16="http://schemas.microsoft.com/office/drawing/2014/main" id="{014AAA37-17C5-4944-3F12-EE3311390BF0}"/>
              </a:ext>
            </a:extLst>
          </p:cNvPr>
          <p:cNvGrpSpPr>
            <a:grpSpLocks noChangeAspect="1"/>
          </p:cNvGrpSpPr>
          <p:nvPr/>
        </p:nvGrpSpPr>
        <p:grpSpPr>
          <a:xfrm>
            <a:off x="10851823" y="150824"/>
            <a:ext cx="1340177" cy="553998"/>
            <a:chOff x="2383653" y="5108028"/>
            <a:chExt cx="1566909" cy="647724"/>
          </a:xfrm>
        </p:grpSpPr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0AE5191B-BF1A-B746-AEE9-CE558E67D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393" t="7381" r="4887" b="44117"/>
            <a:stretch/>
          </p:blipFill>
          <p:spPr>
            <a:xfrm>
              <a:off x="2383653" y="5108028"/>
              <a:ext cx="1566909" cy="63138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B2716450-9DD7-BD88-D3F4-069139B48E06}"/>
                </a:ext>
              </a:extLst>
            </p:cNvPr>
            <p:cNvSpPr/>
            <p:nvPr/>
          </p:nvSpPr>
          <p:spPr>
            <a:xfrm>
              <a:off x="2467992" y="5699464"/>
              <a:ext cx="24857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81A9913E-DF4D-C020-076F-8D6E9E567F8D}"/>
                </a:ext>
              </a:extLst>
            </p:cNvPr>
            <p:cNvSpPr/>
            <p:nvPr/>
          </p:nvSpPr>
          <p:spPr>
            <a:xfrm>
              <a:off x="2990359" y="5710033"/>
              <a:ext cx="84196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ADE1BF80-7B53-DB56-3C46-B863968407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543" b="75023"/>
          <a:stretch/>
        </p:blipFill>
        <p:spPr>
          <a:xfrm>
            <a:off x="1224643" y="0"/>
            <a:ext cx="9632622" cy="11430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BDC54536-CADE-C911-490A-9357C8D50C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11168" y="6511779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 sz="2000" b="1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4" name="Image 3" descr="ePIC_logo.png">
            <a:extLst>
              <a:ext uri="{FF2B5EF4-FFF2-40B4-BE49-F238E27FC236}">
                <a16:creationId xmlns="" xmlns:a16="http://schemas.microsoft.com/office/drawing/2014/main" id="{B174AE39-8396-0FE4-A6C8-BBFB5B54FC6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9108" t="8690" b="8760"/>
          <a:stretch>
            <a:fillRect/>
          </a:stretch>
        </p:blipFill>
        <p:spPr bwMode="auto">
          <a:xfrm>
            <a:off x="-29936" y="223594"/>
            <a:ext cx="1224643" cy="74693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3240E3D6-5C20-655E-DD59-AF7E0A0F5425}"/>
              </a:ext>
            </a:extLst>
          </p:cNvPr>
          <p:cNvSpPr txBox="1"/>
          <p:nvPr/>
        </p:nvSpPr>
        <p:spPr>
          <a:xfrm>
            <a:off x="1197428" y="57994"/>
            <a:ext cx="9659838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fr-FR" sz="3000" dirty="0" err="1">
                <a:solidFill>
                  <a:srgbClr val="FFFF00"/>
                </a:solidFill>
                <a:latin typeface="Britannic Bold" panose="020B0903060703020204" pitchFamily="34" charset="0"/>
              </a:rPr>
              <a:t>Pixelated</a:t>
            </a:r>
            <a:r>
              <a:rPr lang="fr-FR" sz="3000" dirty="0">
                <a:solidFill>
                  <a:srgbClr val="FFFF00"/>
                </a:solidFill>
                <a:latin typeface="Britannic Bold" panose="020B0903060703020204" pitchFamily="34" charset="0"/>
              </a:rPr>
              <a:t> AC-LGAD </a:t>
            </a:r>
            <a:r>
              <a:rPr lang="fr-FR" sz="2800" dirty="0" err="1">
                <a:solidFill>
                  <a:srgbClr val="FFFF00"/>
                </a:solidFill>
                <a:latin typeface="Britannic Bold" panose="020B0903060703020204" pitchFamily="34" charset="0"/>
              </a:rPr>
              <a:t>read</a:t>
            </a:r>
            <a:r>
              <a:rPr lang="fr-FR" sz="2800" dirty="0">
                <a:solidFill>
                  <a:srgbClr val="FFFF00"/>
                </a:solidFill>
                <a:latin typeface="Britannic Bold" panose="020B0903060703020204" pitchFamily="34" charset="0"/>
              </a:rPr>
              <a:t>-out</a:t>
            </a:r>
            <a:r>
              <a:rPr lang="fr-FR" sz="3000" dirty="0">
                <a:solidFill>
                  <a:srgbClr val="FFFF00"/>
                </a:solidFill>
                <a:latin typeface="Britannic Bold" panose="020B0903060703020204" pitchFamily="34" charset="0"/>
              </a:rPr>
              <a:t> </a:t>
            </a:r>
            <a:r>
              <a:rPr lang="fr-FR" sz="3000" dirty="0" err="1">
                <a:solidFill>
                  <a:srgbClr val="FFFF00"/>
                </a:solidFill>
                <a:latin typeface="Britannic Bold" panose="020B0903060703020204" pitchFamily="34" charset="0"/>
              </a:rPr>
              <a:t>characterization</a:t>
            </a:r>
            <a:endParaRPr lang="fr-FR" sz="3000" dirty="0">
              <a:solidFill>
                <a:srgbClr val="FFFF00"/>
              </a:solidFill>
              <a:latin typeface="Britannic Bold" panose="020B0903060703020204" pitchFamily="34" charset="0"/>
            </a:endParaRPr>
          </a:p>
          <a:p>
            <a:pPr algn="ctr"/>
            <a:r>
              <a:rPr lang="fr-FR" sz="3000" dirty="0">
                <a:solidFill>
                  <a:schemeClr val="bg1"/>
                </a:solidFill>
                <a:latin typeface="Britannic Bold" panose="020B0903060703020204" pitchFamily="34" charset="0"/>
              </a:rPr>
              <a:t>Preliminary</a:t>
            </a:r>
            <a:r>
              <a:rPr lang="fr-FR" sz="3000" dirty="0">
                <a:solidFill>
                  <a:srgbClr val="FFB300"/>
                </a:solidFill>
                <a:latin typeface="Britannic Bold" panose="020B0903060703020204" pitchFamily="34" charset="0"/>
              </a:rPr>
              <a:t> </a:t>
            </a:r>
            <a:r>
              <a:rPr lang="fr-FR" sz="3000" dirty="0" err="1">
                <a:solidFill>
                  <a:srgbClr val="FFB300"/>
                </a:solidFill>
                <a:latin typeface="Britannic Bold" panose="020B0903060703020204" pitchFamily="34" charset="0"/>
              </a:rPr>
              <a:t>results</a:t>
            </a:r>
            <a:r>
              <a:rPr lang="fr-FR" sz="3000" dirty="0">
                <a:solidFill>
                  <a:srgbClr val="FFB300"/>
                </a:solidFill>
                <a:latin typeface="Britannic Bold" panose="020B0903060703020204" pitchFamily="34" charset="0"/>
              </a:rPr>
              <a:t> </a:t>
            </a:r>
            <a:r>
              <a:rPr lang="fr-FR" sz="3000" dirty="0" err="1">
                <a:solidFill>
                  <a:srgbClr val="FFB300"/>
                </a:solidFill>
                <a:latin typeface="Britannic Bold" panose="020B0903060703020204" pitchFamily="34" charset="0"/>
              </a:rPr>
              <a:t>with</a:t>
            </a:r>
            <a:r>
              <a:rPr lang="fr-FR" sz="3000" dirty="0">
                <a:solidFill>
                  <a:srgbClr val="FFB300"/>
                </a:solidFill>
                <a:latin typeface="Britannic Bold" panose="020B0903060703020204" pitchFamily="34" charset="0"/>
              </a:rPr>
              <a:t> </a:t>
            </a:r>
            <a:r>
              <a:rPr lang="fr-FR" sz="3000" dirty="0" err="1">
                <a:solidFill>
                  <a:srgbClr val="FFB300"/>
                </a:solidFill>
                <a:latin typeface="Britannic Bold" panose="020B0903060703020204" pitchFamily="34" charset="0"/>
              </a:rPr>
              <a:t>Infrared</a:t>
            </a:r>
            <a:r>
              <a:rPr lang="fr-FR" sz="3000" dirty="0">
                <a:solidFill>
                  <a:srgbClr val="FFB300"/>
                </a:solidFill>
                <a:latin typeface="Britannic Bold" panose="020B0903060703020204" pitchFamily="34" charset="0"/>
              </a:rPr>
              <a:t> Laser (1/2)</a:t>
            </a:r>
          </a:p>
          <a:p>
            <a:pPr algn="ctr"/>
            <a:endParaRPr lang="fr-FR" sz="3000" b="1" dirty="0">
              <a:solidFill>
                <a:srgbClr val="FFFF00"/>
              </a:solidFill>
              <a:latin typeface="Chalkboard" panose="03050602040202020205" pitchFamily="66" charset="77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E443C165-5786-D1CF-47A6-BED0A682B713}"/>
              </a:ext>
            </a:extLst>
          </p:cNvPr>
          <p:cNvSpPr txBox="1"/>
          <p:nvPr/>
        </p:nvSpPr>
        <p:spPr>
          <a:xfrm>
            <a:off x="997766" y="1323878"/>
            <a:ext cx="1008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ADC </a:t>
            </a:r>
            <a:r>
              <a:rPr lang="fr-FR" b="1" dirty="0" err="1">
                <a:solidFill>
                  <a:srgbClr val="0070C0"/>
                </a:solidFill>
              </a:rPr>
              <a:t>waveforms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dirty="0"/>
              <a:t>(8 time </a:t>
            </a:r>
            <a:r>
              <a:rPr lang="fr-FR" dirty="0" err="1"/>
              <a:t>samples</a:t>
            </a:r>
            <a:r>
              <a:rPr lang="fr-FR" dirty="0"/>
              <a:t> = 8 points/</a:t>
            </a:r>
            <a:r>
              <a:rPr lang="fr-FR" dirty="0" err="1"/>
              <a:t>event</a:t>
            </a:r>
            <a:r>
              <a:rPr lang="fr-FR" dirty="0"/>
              <a:t>): </a:t>
            </a:r>
            <a:r>
              <a:rPr lang="fr-FR" b="1" dirty="0">
                <a:solidFill>
                  <a:srgbClr val="C00000"/>
                </a:solidFill>
              </a:rPr>
              <a:t>BEFORE</a:t>
            </a:r>
            <a:r>
              <a:rPr lang="fr-FR" dirty="0"/>
              <a:t> &amp; </a:t>
            </a:r>
            <a:r>
              <a:rPr lang="fr-FR" b="1" dirty="0">
                <a:solidFill>
                  <a:srgbClr val="00B050"/>
                </a:solidFill>
              </a:rPr>
              <a:t>AFTER</a:t>
            </a:r>
            <a:r>
              <a:rPr lang="fr-FR" dirty="0"/>
              <a:t> </a:t>
            </a:r>
            <a:r>
              <a:rPr lang="fr-FR" b="1" dirty="0" err="1">
                <a:solidFill>
                  <a:srgbClr val="7030A0"/>
                </a:solidFill>
              </a:rPr>
              <a:t>pedestal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subtraction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dirty="0"/>
              <a:t>(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b="1" dirty="0">
                <a:solidFill>
                  <a:srgbClr val="FF0078"/>
                </a:solidFill>
                <a:highlight>
                  <a:srgbClr val="FFFF00"/>
                </a:highlight>
              </a:rPr>
              <a:t>« far » pixel </a:t>
            </a:r>
            <a:r>
              <a:rPr lang="fr-FR" b="1" dirty="0" err="1">
                <a:solidFill>
                  <a:srgbClr val="FF0078"/>
                </a:solidFill>
                <a:highlight>
                  <a:srgbClr val="FFFF00"/>
                </a:highlight>
              </a:rPr>
              <a:t>evt</a:t>
            </a:r>
            <a:r>
              <a:rPr lang="fr-FR" b="1" dirty="0">
                <a:solidFill>
                  <a:srgbClr val="FF0078"/>
                </a:solidFill>
                <a:highlight>
                  <a:srgbClr val="FFFF00"/>
                </a:highlight>
              </a:rPr>
              <a:t> by </a:t>
            </a:r>
            <a:r>
              <a:rPr lang="fr-FR" b="1" dirty="0" err="1">
                <a:solidFill>
                  <a:srgbClr val="FF0078"/>
                </a:solidFill>
                <a:highlight>
                  <a:srgbClr val="FFFF00"/>
                </a:highlight>
              </a:rPr>
              <a:t>evt</a:t>
            </a:r>
            <a:r>
              <a:rPr lang="fr-FR" dirty="0"/>
              <a:t>)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="" xmlns:a16="http://schemas.microsoft.com/office/drawing/2014/main" id="{5A74950C-5B77-CA82-FF2D-768AA41EB3DB}"/>
              </a:ext>
            </a:extLst>
          </p:cNvPr>
          <p:cNvGrpSpPr/>
          <p:nvPr/>
        </p:nvGrpSpPr>
        <p:grpSpPr>
          <a:xfrm>
            <a:off x="2319634" y="1968577"/>
            <a:ext cx="9769480" cy="4116560"/>
            <a:chOff x="-1072" y="1833695"/>
            <a:chExt cx="12155440" cy="4289036"/>
          </a:xfrm>
        </p:grpSpPr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2708E46A-0E71-61C5-72A1-2ABD87DAE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72" y="1833695"/>
              <a:ext cx="6028419" cy="4278233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D1B20E98-B9A0-2D62-7054-A8EF8BAA4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25949" y="1833695"/>
              <a:ext cx="6028419" cy="4289036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sp>
          <p:nvSpPr>
            <p:cNvPr id="20" name="Rectangle : coins arrondis 19">
              <a:extLst>
                <a:ext uri="{FF2B5EF4-FFF2-40B4-BE49-F238E27FC236}">
                  <a16:creationId xmlns="" xmlns:a16="http://schemas.microsoft.com/office/drawing/2014/main" id="{8E938D82-D632-0D33-D154-29E50CB0FC72}"/>
                </a:ext>
              </a:extLst>
            </p:cNvPr>
            <p:cNvSpPr/>
            <p:nvPr/>
          </p:nvSpPr>
          <p:spPr>
            <a:xfrm>
              <a:off x="6164655" y="2867891"/>
              <a:ext cx="4531054" cy="2156521"/>
            </a:xfrm>
            <a:prstGeom prst="roundRect">
              <a:avLst/>
            </a:prstGeom>
            <a:noFill/>
            <a:ln w="57150">
              <a:solidFill>
                <a:srgbClr val="EF00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A126EEAE-348C-F283-820E-5055567234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86" t="-722" r="32346" b="722"/>
          <a:stretch/>
        </p:blipFill>
        <p:spPr>
          <a:xfrm>
            <a:off x="0" y="2661014"/>
            <a:ext cx="3744416" cy="4030229"/>
          </a:xfrm>
          <a:prstGeom prst="rect">
            <a:avLst/>
          </a:prstGeom>
        </p:spPr>
      </p:pic>
      <p:sp>
        <p:nvSpPr>
          <p:cNvPr id="11" name="Espace réservé du pied de pag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40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EF0D6CE-6B63-E813-383E-45CB372BC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56C08D-189A-3C8A-1349-9EABE33935A9}"/>
              </a:ext>
            </a:extLst>
          </p:cNvPr>
          <p:cNvSpPr/>
          <p:nvPr/>
        </p:nvSpPr>
        <p:spPr>
          <a:xfrm>
            <a:off x="0" y="6313713"/>
            <a:ext cx="12192000" cy="544287"/>
          </a:xfrm>
          <a:prstGeom prst="rect">
            <a:avLst/>
          </a:prstGeom>
          <a:gradFill flip="none" rotWithShape="1">
            <a:gsLst>
              <a:gs pos="0">
                <a:srgbClr val="FF8B00"/>
              </a:gs>
              <a:gs pos="51000">
                <a:schemeClr val="accent2">
                  <a:lumMod val="65000"/>
                  <a:lumOff val="35000"/>
                </a:schemeClr>
              </a:gs>
              <a:gs pos="100000">
                <a:srgbClr val="FF8B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prstClr val="white"/>
                </a:solidFill>
              </a:rPr>
              <a:t>A. Sharma, D. Marchand &amp; L. Serin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="" xmlns:a16="http://schemas.microsoft.com/office/drawing/2014/main" id="{42A8F73B-EA98-4F3E-21D3-0DD3E07AF9C1}"/>
              </a:ext>
            </a:extLst>
          </p:cNvPr>
          <p:cNvGrpSpPr>
            <a:grpSpLocks noChangeAspect="1"/>
          </p:cNvGrpSpPr>
          <p:nvPr/>
        </p:nvGrpSpPr>
        <p:grpSpPr>
          <a:xfrm>
            <a:off x="10857265" y="21169"/>
            <a:ext cx="1340177" cy="553998"/>
            <a:chOff x="2383653" y="5108028"/>
            <a:chExt cx="1566909" cy="647724"/>
          </a:xfrm>
        </p:grpSpPr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9B6847D2-5F62-1E73-1106-306166A96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393" t="7381" r="4887" b="44117"/>
            <a:stretch/>
          </p:blipFill>
          <p:spPr>
            <a:xfrm>
              <a:off x="2383653" y="5108028"/>
              <a:ext cx="1566909" cy="63138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AE313BAE-10B5-8A88-96AA-52C06DB7577C}"/>
                </a:ext>
              </a:extLst>
            </p:cNvPr>
            <p:cNvSpPr/>
            <p:nvPr/>
          </p:nvSpPr>
          <p:spPr>
            <a:xfrm>
              <a:off x="2467992" y="5699464"/>
              <a:ext cx="24857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625862E7-4B36-DF00-0DA5-001BE1EFC7D2}"/>
                </a:ext>
              </a:extLst>
            </p:cNvPr>
            <p:cNvSpPr/>
            <p:nvPr/>
          </p:nvSpPr>
          <p:spPr>
            <a:xfrm>
              <a:off x="2990359" y="5710033"/>
              <a:ext cx="84196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>
                <a:solidFill>
                  <a:prstClr val="white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B01889F2-8C62-83D1-5421-3D58FA84C2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543" b="75023"/>
          <a:stretch/>
        </p:blipFill>
        <p:spPr>
          <a:xfrm>
            <a:off x="1224643" y="0"/>
            <a:ext cx="9632622" cy="11430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595F3E71-501B-4D35-FB35-AAE15F3F68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11168" y="640329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 sz="2000" b="1" dirty="0">
                <a:solidFill>
                  <a:prstClr val="black"/>
                </a:solidFill>
              </a:rPr>
              <a:t>9</a:t>
            </a:r>
          </a:p>
        </p:txBody>
      </p:sp>
      <p:pic>
        <p:nvPicPr>
          <p:cNvPr id="4" name="Image 3" descr="ePIC_logo.png">
            <a:extLst>
              <a:ext uri="{FF2B5EF4-FFF2-40B4-BE49-F238E27FC236}">
                <a16:creationId xmlns="" xmlns:a16="http://schemas.microsoft.com/office/drawing/2014/main" id="{4D870ABE-DE11-B1AC-26B9-BCABC68A279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9108" t="8690" b="8760"/>
          <a:stretch>
            <a:fillRect/>
          </a:stretch>
        </p:blipFill>
        <p:spPr bwMode="auto">
          <a:xfrm>
            <a:off x="0" y="169225"/>
            <a:ext cx="1224643" cy="74693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6AC6671B-4F4C-9432-80E4-E493061B3017}"/>
              </a:ext>
            </a:extLst>
          </p:cNvPr>
          <p:cNvSpPr txBox="1"/>
          <p:nvPr/>
        </p:nvSpPr>
        <p:spPr>
          <a:xfrm>
            <a:off x="1197428" y="57994"/>
            <a:ext cx="9659838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3000" dirty="0" err="1">
                <a:solidFill>
                  <a:srgbClr val="FFFF00"/>
                </a:solidFill>
                <a:latin typeface="Britannic Bold" panose="020B0903060703020204" pitchFamily="34" charset="0"/>
              </a:rPr>
              <a:t>Pixelated</a:t>
            </a:r>
            <a:r>
              <a:rPr lang="fr-FR" sz="3000" dirty="0">
                <a:solidFill>
                  <a:srgbClr val="FFFF00"/>
                </a:solidFill>
                <a:latin typeface="Britannic Bold" panose="020B0903060703020204" pitchFamily="34" charset="0"/>
              </a:rPr>
              <a:t> AC-LGAD </a:t>
            </a:r>
            <a:r>
              <a:rPr lang="fr-FR" sz="2800" dirty="0" err="1">
                <a:solidFill>
                  <a:srgbClr val="FFFF00"/>
                </a:solidFill>
                <a:latin typeface="Britannic Bold" panose="020B0903060703020204" pitchFamily="34" charset="0"/>
              </a:rPr>
              <a:t>read</a:t>
            </a:r>
            <a:r>
              <a:rPr lang="fr-FR" sz="2800" dirty="0">
                <a:solidFill>
                  <a:srgbClr val="FFFF00"/>
                </a:solidFill>
                <a:latin typeface="Britannic Bold" panose="020B0903060703020204" pitchFamily="34" charset="0"/>
              </a:rPr>
              <a:t>-out</a:t>
            </a:r>
            <a:r>
              <a:rPr lang="fr-FR" sz="3000" dirty="0">
                <a:solidFill>
                  <a:srgbClr val="FFFF00"/>
                </a:solidFill>
                <a:latin typeface="Britannic Bold" panose="020B0903060703020204" pitchFamily="34" charset="0"/>
              </a:rPr>
              <a:t> </a:t>
            </a:r>
            <a:r>
              <a:rPr lang="fr-FR" sz="3000" dirty="0" err="1">
                <a:solidFill>
                  <a:srgbClr val="FFFF00"/>
                </a:solidFill>
                <a:latin typeface="Britannic Bold" panose="020B0903060703020204" pitchFamily="34" charset="0"/>
              </a:rPr>
              <a:t>characteriza</a:t>
            </a:r>
            <a:r>
              <a:rPr lang="fr-FR" sz="3000" b="1" dirty="0" err="1">
                <a:solidFill>
                  <a:srgbClr val="FFFF00"/>
                </a:solidFill>
                <a:latin typeface="Britannic Bold" panose="020B0903060703020204" pitchFamily="34" charset="0"/>
              </a:rPr>
              <a:t>tion</a:t>
            </a:r>
            <a:endParaRPr lang="fr-FR" sz="3000" b="1" dirty="0">
              <a:solidFill>
                <a:srgbClr val="FFFF00"/>
              </a:solidFill>
              <a:latin typeface="Britannic Bold" panose="020B0903060703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3000" dirty="0">
                <a:solidFill>
                  <a:prstClr val="white"/>
                </a:solidFill>
                <a:latin typeface="Britannic Bold" panose="020B0903060703020204" pitchFamily="34" charset="0"/>
              </a:rPr>
              <a:t>Preliminary</a:t>
            </a:r>
            <a:r>
              <a:rPr lang="fr-FR" sz="3000" dirty="0">
                <a:solidFill>
                  <a:srgbClr val="FFB300"/>
                </a:solidFill>
                <a:latin typeface="Britannic Bold" panose="020B0903060703020204" pitchFamily="34" charset="0"/>
              </a:rPr>
              <a:t> </a:t>
            </a:r>
            <a:r>
              <a:rPr lang="fr-FR" sz="3000" dirty="0" err="1">
                <a:solidFill>
                  <a:srgbClr val="FFB300"/>
                </a:solidFill>
                <a:latin typeface="Britannic Bold" panose="020B0903060703020204" pitchFamily="34" charset="0"/>
              </a:rPr>
              <a:t>results</a:t>
            </a:r>
            <a:r>
              <a:rPr lang="fr-FR" sz="3000" dirty="0">
                <a:solidFill>
                  <a:srgbClr val="FFB300"/>
                </a:solidFill>
                <a:latin typeface="Britannic Bold" panose="020B0903060703020204" pitchFamily="34" charset="0"/>
              </a:rPr>
              <a:t> </a:t>
            </a:r>
            <a:r>
              <a:rPr lang="fr-FR" sz="3000" dirty="0" err="1">
                <a:solidFill>
                  <a:srgbClr val="FFB300"/>
                </a:solidFill>
                <a:latin typeface="Britannic Bold" panose="020B0903060703020204" pitchFamily="34" charset="0"/>
              </a:rPr>
              <a:t>with</a:t>
            </a:r>
            <a:r>
              <a:rPr lang="fr-FR" sz="3000" dirty="0">
                <a:solidFill>
                  <a:srgbClr val="FFB300"/>
                </a:solidFill>
                <a:latin typeface="Britannic Bold" panose="020B0903060703020204" pitchFamily="34" charset="0"/>
              </a:rPr>
              <a:t> </a:t>
            </a:r>
            <a:r>
              <a:rPr lang="fr-FR" sz="3000" dirty="0" err="1">
                <a:solidFill>
                  <a:srgbClr val="FFB300"/>
                </a:solidFill>
                <a:latin typeface="Britannic Bold" panose="020B0903060703020204" pitchFamily="34" charset="0"/>
              </a:rPr>
              <a:t>Infrared</a:t>
            </a:r>
            <a:r>
              <a:rPr lang="fr-FR" sz="3000" dirty="0">
                <a:solidFill>
                  <a:srgbClr val="FFB300"/>
                </a:solidFill>
                <a:latin typeface="Britannic Bold" panose="020B0903060703020204" pitchFamily="34" charset="0"/>
              </a:rPr>
              <a:t> Laser</a:t>
            </a:r>
            <a:endParaRPr lang="fr-FR" sz="3000" dirty="0">
              <a:solidFill>
                <a:srgbClr val="FFFF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9DF9C051-A46B-0B4C-030F-1C20B0014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405" y="2029899"/>
            <a:ext cx="3709292" cy="297411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E6FE9C2E-6AAB-CCCA-2927-3482CB46F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3968" y="2047939"/>
            <a:ext cx="6134100" cy="35433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C1D7C1EA-1398-6F36-CC90-750B3D004847}"/>
              </a:ext>
            </a:extLst>
          </p:cNvPr>
          <p:cNvSpPr txBox="1"/>
          <p:nvPr/>
        </p:nvSpPr>
        <p:spPr>
          <a:xfrm>
            <a:off x="-91314" y="1175393"/>
            <a:ext cx="121930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500" b="1" dirty="0" err="1">
                <a:solidFill>
                  <a:srgbClr val="0070C0"/>
                </a:solidFill>
                <a:latin typeface="Calibri" panose="020F0502020204030204"/>
              </a:rPr>
              <a:t>Barycenter</a:t>
            </a:r>
            <a:r>
              <a:rPr lang="fr-FR" sz="2500" b="1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fr-FR" sz="2500" b="1" dirty="0" err="1">
                <a:solidFill>
                  <a:srgbClr val="0070C0"/>
                </a:solidFill>
                <a:latin typeface="Calibri" panose="020F0502020204030204"/>
              </a:rPr>
              <a:t>calculation</a:t>
            </a:r>
            <a:r>
              <a:rPr lang="fr-FR" sz="2500" b="1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fr-FR" sz="2500" b="1" dirty="0" err="1">
                <a:solidFill>
                  <a:srgbClr val="0070C0"/>
                </a:solidFill>
                <a:latin typeface="Calibri" panose="020F0502020204030204"/>
              </a:rPr>
              <a:t>from</a:t>
            </a:r>
            <a:r>
              <a:rPr lang="fr-FR" sz="2500" b="1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fr-FR" sz="2500" b="1" dirty="0">
                <a:solidFill>
                  <a:srgbClr val="C00000"/>
                </a:solidFill>
                <a:latin typeface="Calibri" panose="020F0502020204030204"/>
              </a:rPr>
              <a:t>ADC </a:t>
            </a:r>
            <a:r>
              <a:rPr lang="fr-FR" sz="2500" b="1" dirty="0" smtClean="0">
                <a:solidFill>
                  <a:srgbClr val="C00000"/>
                </a:solidFill>
                <a:latin typeface="Calibri" panose="020F0502020204030204"/>
              </a:rPr>
              <a:t>data</a:t>
            </a:r>
            <a:endParaRPr lang="fr-FR" sz="2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DD768A18-C790-FD2C-E8B0-252488A75F24}"/>
              </a:ext>
            </a:extLst>
          </p:cNvPr>
          <p:cNvSpPr txBox="1"/>
          <p:nvPr/>
        </p:nvSpPr>
        <p:spPr>
          <a:xfrm>
            <a:off x="90242" y="1544322"/>
            <a:ext cx="12270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Considering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pixels </a:t>
            </a:r>
            <a:r>
              <a:rPr lang="fr-FR" sz="2000" b="1" dirty="0">
                <a:solidFill>
                  <a:srgbClr val="233DF4"/>
                </a:solidFill>
                <a:latin typeface="Calibri" panose="020F0502020204030204"/>
              </a:rPr>
              <a:t>#01, #05 &amp; #09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="" xmlns:a16="http://schemas.microsoft.com/office/drawing/2014/main" id="{202B0980-8007-CDD2-1C2D-6919B29E06D5}"/>
              </a:ext>
            </a:extLst>
          </p:cNvPr>
          <p:cNvSpPr txBox="1"/>
          <p:nvPr/>
        </p:nvSpPr>
        <p:spPr>
          <a:xfrm>
            <a:off x="6366076" y="5386969"/>
            <a:ext cx="5015547" cy="30777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Amplitude Ratio = (A9-A1)/(A1+A5+A9)</a:t>
            </a:r>
            <a:endParaRPr lang="fr-FR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Flèche vers la droite 22">
            <a:extLst>
              <a:ext uri="{FF2B5EF4-FFF2-40B4-BE49-F238E27FC236}">
                <a16:creationId xmlns="" xmlns:a16="http://schemas.microsoft.com/office/drawing/2014/main" id="{D88B7BE1-8CEA-AE52-6070-6F453D93DD10}"/>
              </a:ext>
            </a:extLst>
          </p:cNvPr>
          <p:cNvSpPr/>
          <p:nvPr/>
        </p:nvSpPr>
        <p:spPr>
          <a:xfrm>
            <a:off x="8484552" y="3530831"/>
            <a:ext cx="487170" cy="28875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8465BC27-A99B-C27D-87F8-6E8D86AF2DAB}"/>
              </a:ext>
            </a:extLst>
          </p:cNvPr>
          <p:cNvSpPr txBox="1"/>
          <p:nvPr/>
        </p:nvSpPr>
        <p:spPr>
          <a:xfrm>
            <a:off x="8974090" y="3410528"/>
            <a:ext cx="3217910" cy="91307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Horizontally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the laser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is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shooting the center of pixel #05 </a:t>
            </a:r>
          </a:p>
          <a:p>
            <a:pPr algn="just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fr-FR" b="1" dirty="0" err="1">
                <a:solidFill>
                  <a:srgbClr val="C00000"/>
                </a:solidFill>
                <a:latin typeface="Calibri" panose="020F0502020204030204"/>
              </a:rPr>
              <a:t>Mean</a:t>
            </a:r>
            <a:r>
              <a:rPr lang="fr-FR" b="1" dirty="0">
                <a:solidFill>
                  <a:srgbClr val="C00000"/>
                </a:solidFill>
                <a:latin typeface="Calibri" panose="020F0502020204030204"/>
              </a:rPr>
              <a:t> = </a:t>
            </a:r>
            <a:r>
              <a:rPr lang="fr-FR" b="1" dirty="0" smtClean="0">
                <a:solidFill>
                  <a:srgbClr val="C00000"/>
                </a:solidFill>
                <a:latin typeface="Calibri" panose="020F0502020204030204"/>
              </a:rPr>
              <a:t>0.0022</a:t>
            </a:r>
          </a:p>
          <a:p>
            <a:pPr algn="just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fr-FR" b="1" dirty="0" smtClean="0">
                <a:solidFill>
                  <a:srgbClr val="C00000"/>
                </a:solidFill>
                <a:latin typeface="Calibri" panose="020F0502020204030204"/>
              </a:rPr>
              <a:t>RMS = 0.065 = 33 µm</a:t>
            </a:r>
            <a:endParaRPr lang="fr-FR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CdLT EICROC FEE Paris  21 may 2026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52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="" xmlns:a16="http://schemas.microsoft.com/office/drawing/2014/main" id="{4A433677-12C2-5225-ADDE-EE68607151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61234" y="6434881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 sz="1800" b="1" dirty="0">
                <a:solidFill>
                  <a:prstClr val="black">
                    <a:tint val="75000"/>
                  </a:prstClr>
                </a:solidFill>
              </a:rPr>
              <a:t>10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="" xmlns:a16="http://schemas.microsoft.com/office/drawing/2014/main" id="{2F1FAB5B-E2A0-431C-BB30-81023D79EE60}"/>
              </a:ext>
            </a:extLst>
          </p:cNvPr>
          <p:cNvGrpSpPr/>
          <p:nvPr/>
        </p:nvGrpSpPr>
        <p:grpSpPr>
          <a:xfrm>
            <a:off x="2544900" y="1386355"/>
            <a:ext cx="7098100" cy="5202909"/>
            <a:chOff x="723265" y="946790"/>
            <a:chExt cx="7098100" cy="5202909"/>
          </a:xfrm>
        </p:grpSpPr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3AA9AAE9-337A-38F1-F3A5-59B8045D0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3265" y="3485699"/>
              <a:ext cx="3549050" cy="266400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C6AB3666-FE12-4DDD-3535-3DF5D6308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2315" y="946790"/>
              <a:ext cx="3549050" cy="266400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1A550EC0-243F-F4BC-A7F5-32F754B7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2315" y="3485699"/>
              <a:ext cx="3549050" cy="2664000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8619A8E1-72A9-DFEA-EF69-7104FF68D3B7}"/>
              </a:ext>
            </a:extLst>
          </p:cNvPr>
          <p:cNvSpPr txBox="1"/>
          <p:nvPr/>
        </p:nvSpPr>
        <p:spPr>
          <a:xfrm>
            <a:off x="2546950" y="616487"/>
            <a:ext cx="7337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7030A0"/>
                </a:solidFill>
                <a:latin typeface="Calibri" panose="020F0502020204030204"/>
              </a:rPr>
              <a:t>TDC values </a:t>
            </a:r>
            <a:r>
              <a:rPr lang="fr-FR" b="1" dirty="0" err="1">
                <a:solidFill>
                  <a:srgbClr val="7030A0"/>
                </a:solidFill>
                <a:latin typeface="Calibri" panose="020F0502020204030204"/>
              </a:rPr>
              <a:t>difference</a:t>
            </a:r>
            <a:r>
              <a:rPr lang="fr-FR" b="1" dirty="0">
                <a:solidFill>
                  <a:srgbClr val="7030A0"/>
                </a:solidFill>
                <a:latin typeface="Calibri" panose="020F0502020204030204"/>
              </a:rPr>
              <a:t> [</a:t>
            </a:r>
            <a:r>
              <a:rPr lang="fr-FR" b="1" dirty="0" err="1">
                <a:solidFill>
                  <a:srgbClr val="7030A0"/>
                </a:solidFill>
                <a:latin typeface="Calibri" panose="020F0502020204030204"/>
              </a:rPr>
              <a:t>DACu</a:t>
            </a:r>
            <a:r>
              <a:rPr lang="fr-FR" b="1" dirty="0">
                <a:solidFill>
                  <a:srgbClr val="7030A0"/>
                </a:solidFill>
                <a:latin typeface="Calibri" panose="020F0502020204030204"/>
              </a:rPr>
              <a:t>] </a:t>
            </a:r>
            <a:r>
              <a:rPr lang="fr-FR" b="1" dirty="0" err="1">
                <a:solidFill>
                  <a:srgbClr val="7030A0"/>
                </a:solidFill>
                <a:latin typeface="Calibri" panose="020F0502020204030204"/>
              </a:rPr>
              <a:t>between</a:t>
            </a:r>
            <a:r>
              <a:rPr lang="fr-FR" b="1" dirty="0">
                <a:solidFill>
                  <a:srgbClr val="7030A0"/>
                </a:solidFill>
                <a:latin typeface="Calibri" panose="020F0502020204030204"/>
              </a:rPr>
              <a:t> hit pixels </a:t>
            </a:r>
            <a:r>
              <a:rPr lang="fr-FR" b="1" dirty="0" err="1">
                <a:solidFill>
                  <a:srgbClr val="7030A0"/>
                </a:solidFill>
                <a:latin typeface="Calibri" panose="020F0502020204030204"/>
              </a:rPr>
              <a:t>w.r.t</a:t>
            </a:r>
            <a:r>
              <a:rPr lang="fr-FR" b="1" dirty="0">
                <a:solidFill>
                  <a:srgbClr val="7030A0"/>
                </a:solidFill>
                <a:latin typeface="Calibri" panose="020F0502020204030204"/>
              </a:rPr>
              <a:t>. pixel #05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ECDB2E98-7657-AA3F-0858-7C4049E3170F}"/>
              </a:ext>
            </a:extLst>
          </p:cNvPr>
          <p:cNvSpPr txBox="1"/>
          <p:nvPr/>
        </p:nvSpPr>
        <p:spPr>
          <a:xfrm>
            <a:off x="0" y="4310838"/>
            <a:ext cx="2559021" cy="87716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36000" rIns="3600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>𝜎 [pix05 – pix06]</a:t>
            </a:r>
            <a:r>
              <a:rPr lang="fr-FR" sz="1700" baseline="-25000" dirty="0" err="1">
                <a:solidFill>
                  <a:prstClr val="black"/>
                </a:solidFill>
                <a:latin typeface="Calibri" panose="020F0502020204030204"/>
              </a:rPr>
              <a:t>DACu</a:t>
            </a: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> = </a:t>
            </a:r>
            <a:r>
              <a:rPr lang="fr-FR" sz="1700" dirty="0">
                <a:solidFill>
                  <a:srgbClr val="C00000"/>
                </a:solidFill>
                <a:latin typeface="Calibri" panose="020F0502020204030204"/>
              </a:rPr>
              <a:t>1.623</a:t>
            </a: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fr-FR" sz="17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>➜ TDC </a:t>
            </a:r>
            <a:r>
              <a:rPr lang="fr-FR" sz="1700" dirty="0" err="1">
                <a:solidFill>
                  <a:prstClr val="black"/>
                </a:solidFill>
                <a:latin typeface="Calibri" panose="020F0502020204030204"/>
              </a:rPr>
              <a:t>jitter</a:t>
            </a: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> for </a:t>
            </a:r>
            <a:r>
              <a:rPr lang="fr-FR" sz="1700" dirty="0" err="1">
                <a:solidFill>
                  <a:prstClr val="black"/>
                </a:solidFill>
                <a:latin typeface="Calibri" panose="020F0502020204030204"/>
              </a:rPr>
              <a:t>individual</a:t>
            </a: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fr-FR" sz="17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>pixel [= 𝜎 / √2]: </a:t>
            </a:r>
            <a:r>
              <a:rPr lang="fr-FR" sz="1700" b="1" dirty="0" smtClean="0">
                <a:solidFill>
                  <a:srgbClr val="C00000"/>
                </a:solidFill>
                <a:latin typeface="Calibri" panose="020F0502020204030204"/>
              </a:rPr>
              <a:t>28.7 </a:t>
            </a:r>
            <a:r>
              <a:rPr lang="fr-FR" sz="1700" b="1" dirty="0" err="1">
                <a:solidFill>
                  <a:srgbClr val="C00000"/>
                </a:solidFill>
                <a:latin typeface="Calibri" panose="020F0502020204030204"/>
              </a:rPr>
              <a:t>ps</a:t>
            </a:r>
            <a:endParaRPr lang="fr-FR" sz="1700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557037B7-D438-06A4-B025-14ADD6E1E80B}"/>
              </a:ext>
            </a:extLst>
          </p:cNvPr>
          <p:cNvSpPr txBox="1"/>
          <p:nvPr/>
        </p:nvSpPr>
        <p:spPr>
          <a:xfrm>
            <a:off x="9628879" y="4058241"/>
            <a:ext cx="2559021" cy="87716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36000" rIns="3600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>𝜎 [pix05 – pix10]</a:t>
            </a:r>
            <a:r>
              <a:rPr lang="fr-FR" sz="1700" baseline="-25000" dirty="0" err="1">
                <a:solidFill>
                  <a:prstClr val="black"/>
                </a:solidFill>
                <a:latin typeface="Calibri" panose="020F0502020204030204"/>
              </a:rPr>
              <a:t>DACu</a:t>
            </a: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> = </a:t>
            </a:r>
            <a:r>
              <a:rPr lang="fr-FR" sz="1700" dirty="0">
                <a:solidFill>
                  <a:srgbClr val="C00000"/>
                </a:solidFill>
                <a:latin typeface="Calibri" panose="020F0502020204030204"/>
              </a:rPr>
              <a:t>1.059</a:t>
            </a: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fr-FR" sz="17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>➜ TDC </a:t>
            </a:r>
            <a:r>
              <a:rPr lang="fr-FR" sz="1700" dirty="0" err="1">
                <a:solidFill>
                  <a:prstClr val="black"/>
                </a:solidFill>
                <a:latin typeface="Calibri" panose="020F0502020204030204"/>
              </a:rPr>
              <a:t>jitter</a:t>
            </a: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> for </a:t>
            </a:r>
            <a:r>
              <a:rPr lang="fr-FR" sz="1700" dirty="0" err="1">
                <a:solidFill>
                  <a:prstClr val="black"/>
                </a:solidFill>
                <a:latin typeface="Calibri" panose="020F0502020204030204"/>
              </a:rPr>
              <a:t>individual</a:t>
            </a: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fr-FR" sz="17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>pixel [= 𝜎 / √2]: </a:t>
            </a:r>
            <a:r>
              <a:rPr lang="fr-FR" sz="1700" b="1" dirty="0" smtClean="0">
                <a:solidFill>
                  <a:srgbClr val="C00000"/>
                </a:solidFill>
                <a:latin typeface="Calibri" panose="020F0502020204030204"/>
              </a:rPr>
              <a:t>18.7 </a:t>
            </a:r>
            <a:r>
              <a:rPr lang="fr-FR" sz="1700" b="1" dirty="0" err="1">
                <a:solidFill>
                  <a:srgbClr val="C00000"/>
                </a:solidFill>
                <a:latin typeface="Calibri" panose="020F0502020204030204"/>
              </a:rPr>
              <a:t>ps</a:t>
            </a:r>
            <a:endParaRPr lang="fr-FR" sz="1700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1219AE1F-002F-505E-41C8-E306D990DE3D}"/>
              </a:ext>
            </a:extLst>
          </p:cNvPr>
          <p:cNvSpPr txBox="1"/>
          <p:nvPr/>
        </p:nvSpPr>
        <p:spPr>
          <a:xfrm>
            <a:off x="9645050" y="1524815"/>
            <a:ext cx="2559021" cy="87716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36000" rIns="3600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>𝜎 [pix05 – pix09]</a:t>
            </a:r>
            <a:r>
              <a:rPr lang="fr-FR" sz="1700" baseline="-25000" dirty="0" err="1">
                <a:solidFill>
                  <a:prstClr val="black"/>
                </a:solidFill>
                <a:latin typeface="Calibri" panose="020F0502020204030204"/>
              </a:rPr>
              <a:t>DACu</a:t>
            </a: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> = </a:t>
            </a:r>
            <a:r>
              <a:rPr lang="fr-FR" sz="1700" dirty="0">
                <a:solidFill>
                  <a:srgbClr val="C00000"/>
                </a:solidFill>
                <a:latin typeface="Calibri" panose="020F0502020204030204"/>
              </a:rPr>
              <a:t>1.387</a:t>
            </a: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fr-FR" sz="17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>➜ TDC </a:t>
            </a:r>
            <a:r>
              <a:rPr lang="fr-FR" sz="1700" dirty="0" err="1">
                <a:solidFill>
                  <a:prstClr val="black"/>
                </a:solidFill>
                <a:latin typeface="Calibri" panose="020F0502020204030204"/>
              </a:rPr>
              <a:t>jitter</a:t>
            </a: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> for </a:t>
            </a:r>
            <a:r>
              <a:rPr lang="fr-FR" sz="1700" dirty="0" err="1">
                <a:solidFill>
                  <a:prstClr val="black"/>
                </a:solidFill>
                <a:latin typeface="Calibri" panose="020F0502020204030204"/>
              </a:rPr>
              <a:t>individual</a:t>
            </a: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fr-FR" sz="17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fr-FR" sz="1700" dirty="0">
                <a:solidFill>
                  <a:prstClr val="black"/>
                </a:solidFill>
                <a:latin typeface="Calibri" panose="020F0502020204030204"/>
              </a:rPr>
              <a:t>pixel [= 𝜎 / √2]: </a:t>
            </a:r>
            <a:r>
              <a:rPr lang="fr-FR" sz="1700" b="1" dirty="0" smtClean="0">
                <a:solidFill>
                  <a:srgbClr val="C00000"/>
                </a:solidFill>
                <a:latin typeface="Calibri" panose="020F0502020204030204"/>
              </a:rPr>
              <a:t>24.5 </a:t>
            </a:r>
            <a:r>
              <a:rPr lang="fr-FR" sz="1700" b="1" dirty="0" err="1">
                <a:solidFill>
                  <a:srgbClr val="C00000"/>
                </a:solidFill>
                <a:latin typeface="Calibri" panose="020F0502020204030204"/>
              </a:rPr>
              <a:t>ps</a:t>
            </a:r>
            <a:endParaRPr lang="fr-FR" sz="1700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="" xmlns:a16="http://schemas.microsoft.com/office/drawing/2014/main" id="{CE4C2AB4-0F00-4D5C-A4DB-F77E2C80D0D7}"/>
              </a:ext>
            </a:extLst>
          </p:cNvPr>
          <p:cNvGrpSpPr>
            <a:grpSpLocks noChangeAspect="1"/>
          </p:cNvGrpSpPr>
          <p:nvPr/>
        </p:nvGrpSpPr>
        <p:grpSpPr>
          <a:xfrm>
            <a:off x="10863894" y="41629"/>
            <a:ext cx="1340177" cy="553998"/>
            <a:chOff x="2383653" y="5108028"/>
            <a:chExt cx="1566909" cy="647724"/>
          </a:xfrm>
        </p:grpSpPr>
        <p:pic>
          <p:nvPicPr>
            <p:cNvPr id="13" name="Image 12">
              <a:extLst>
                <a:ext uri="{FF2B5EF4-FFF2-40B4-BE49-F238E27FC236}">
                  <a16:creationId xmlns="" xmlns:a16="http://schemas.microsoft.com/office/drawing/2014/main" id="{B8CD9E7A-FADE-1A24-FFBE-BE6BD805D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393" t="7381" r="4887" b="44117"/>
            <a:stretch/>
          </p:blipFill>
          <p:spPr>
            <a:xfrm>
              <a:off x="2383653" y="5108028"/>
              <a:ext cx="1566909" cy="63138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80AE10-E29A-3191-DF93-87E97AD835C6}"/>
                </a:ext>
              </a:extLst>
            </p:cNvPr>
            <p:cNvSpPr/>
            <p:nvPr/>
          </p:nvSpPr>
          <p:spPr>
            <a:xfrm>
              <a:off x="2467992" y="5699464"/>
              <a:ext cx="24857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274670D4-87C9-67A6-6FA1-2B53F89BA692}"/>
                </a:ext>
              </a:extLst>
            </p:cNvPr>
            <p:cNvSpPr/>
            <p:nvPr/>
          </p:nvSpPr>
          <p:spPr>
            <a:xfrm>
              <a:off x="2990359" y="5710033"/>
              <a:ext cx="84196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>
                <a:solidFill>
                  <a:prstClr val="white"/>
                </a:solidFill>
              </a:endParaRPr>
            </a:p>
          </p:txBody>
        </p:sp>
      </p:grpSp>
      <p:pic>
        <p:nvPicPr>
          <p:cNvPr id="16" name="Image 15" descr="ePIC_logo.png">
            <a:extLst>
              <a:ext uri="{FF2B5EF4-FFF2-40B4-BE49-F238E27FC236}">
                <a16:creationId xmlns="" xmlns:a16="http://schemas.microsoft.com/office/drawing/2014/main" id="{1819DD46-5DAD-7E65-E2D8-7079A9CA9EB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9108" t="8690" b="8760"/>
          <a:stretch>
            <a:fillRect/>
          </a:stretch>
        </p:blipFill>
        <p:spPr bwMode="auto">
          <a:xfrm>
            <a:off x="0" y="169225"/>
            <a:ext cx="1224643" cy="74693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5C6BB590-00B4-5B4A-5AC5-351BF7B466B4}"/>
              </a:ext>
            </a:extLst>
          </p:cNvPr>
          <p:cNvSpPr txBox="1"/>
          <p:nvPr/>
        </p:nvSpPr>
        <p:spPr>
          <a:xfrm>
            <a:off x="1204056" y="-3675"/>
            <a:ext cx="9659838" cy="101566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0" r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3000" dirty="0" err="1">
                <a:solidFill>
                  <a:srgbClr val="FFFF00"/>
                </a:solidFill>
                <a:latin typeface="Britannic Bold" panose="020B0903060703020204" pitchFamily="34" charset="0"/>
              </a:rPr>
              <a:t>Pixelated</a:t>
            </a:r>
            <a:r>
              <a:rPr lang="fr-FR" sz="3000" dirty="0">
                <a:solidFill>
                  <a:srgbClr val="FFFF00"/>
                </a:solidFill>
                <a:latin typeface="Britannic Bold" panose="020B0903060703020204" pitchFamily="34" charset="0"/>
              </a:rPr>
              <a:t> AC-LGAD </a:t>
            </a:r>
            <a:r>
              <a:rPr lang="fr-FR" sz="2800" dirty="0" err="1">
                <a:solidFill>
                  <a:srgbClr val="FFFF00"/>
                </a:solidFill>
                <a:latin typeface="Britannic Bold" panose="020B0903060703020204" pitchFamily="34" charset="0"/>
              </a:rPr>
              <a:t>read</a:t>
            </a:r>
            <a:r>
              <a:rPr lang="fr-FR" sz="2800" dirty="0">
                <a:solidFill>
                  <a:srgbClr val="FFFF00"/>
                </a:solidFill>
                <a:latin typeface="Britannic Bold" panose="020B0903060703020204" pitchFamily="34" charset="0"/>
              </a:rPr>
              <a:t>-out</a:t>
            </a:r>
            <a:r>
              <a:rPr lang="fr-FR" sz="3000" dirty="0">
                <a:solidFill>
                  <a:srgbClr val="FFFF00"/>
                </a:solidFill>
                <a:latin typeface="Britannic Bold" panose="020B0903060703020204" pitchFamily="34" charset="0"/>
              </a:rPr>
              <a:t> </a:t>
            </a:r>
            <a:r>
              <a:rPr lang="fr-FR" sz="3000" dirty="0" err="1">
                <a:solidFill>
                  <a:srgbClr val="FFFF00"/>
                </a:solidFill>
                <a:latin typeface="Britannic Bold" panose="020B0903060703020204" pitchFamily="34" charset="0"/>
              </a:rPr>
              <a:t>characterization</a:t>
            </a:r>
            <a:endParaRPr lang="fr-FR" sz="3000" dirty="0">
              <a:solidFill>
                <a:srgbClr val="FFFF00"/>
              </a:solidFill>
              <a:latin typeface="Britannic Bold" panose="020B0903060703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3000" dirty="0" err="1">
                <a:solidFill>
                  <a:srgbClr val="FFB300"/>
                </a:solidFill>
                <a:latin typeface="Britannic Bold" panose="020B0903060703020204" pitchFamily="34" charset="0"/>
              </a:rPr>
              <a:t>With</a:t>
            </a:r>
            <a:r>
              <a:rPr lang="fr-FR" sz="3000" dirty="0">
                <a:solidFill>
                  <a:srgbClr val="FFB300"/>
                </a:solidFill>
                <a:latin typeface="Britannic Bold" panose="020B0903060703020204" pitchFamily="34" charset="0"/>
              </a:rPr>
              <a:t> </a:t>
            </a:r>
            <a:r>
              <a:rPr lang="fr-FR" sz="3000" dirty="0" err="1">
                <a:solidFill>
                  <a:srgbClr val="FFB300"/>
                </a:solidFill>
                <a:latin typeface="Britannic Bold" panose="020B0903060703020204" pitchFamily="34" charset="0"/>
              </a:rPr>
              <a:t>Infrared</a:t>
            </a:r>
            <a:r>
              <a:rPr lang="fr-FR" sz="3000" dirty="0">
                <a:solidFill>
                  <a:srgbClr val="FFB300"/>
                </a:solidFill>
                <a:latin typeface="Britannic Bold" panose="020B0903060703020204" pitchFamily="34" charset="0"/>
              </a:rPr>
              <a:t> </a:t>
            </a:r>
            <a:r>
              <a:rPr lang="fr-FR" sz="3000" dirty="0" smtClean="0">
                <a:solidFill>
                  <a:srgbClr val="FFB300"/>
                </a:solidFill>
                <a:latin typeface="Britannic Bold" panose="020B0903060703020204" pitchFamily="34" charset="0"/>
              </a:rPr>
              <a:t>Laser</a:t>
            </a:r>
            <a:endParaRPr lang="fr-FR" sz="3000" dirty="0">
              <a:solidFill>
                <a:srgbClr val="FFFF00"/>
              </a:solidFill>
              <a:latin typeface="Britannic Bold" panose="020B0903060703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90DE67C1-1D14-CCCC-9D9A-01BE1D9FE8E8}"/>
              </a:ext>
            </a:extLst>
          </p:cNvPr>
          <p:cNvSpPr txBox="1"/>
          <p:nvPr/>
        </p:nvSpPr>
        <p:spPr>
          <a:xfrm>
            <a:off x="0" y="1139733"/>
            <a:ext cx="6781837" cy="47705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500" b="1" dirty="0">
                <a:solidFill>
                  <a:srgbClr val="FFFF00"/>
                </a:solidFill>
                <a:latin typeface="Calibri" panose="020F0502020204030204"/>
              </a:rPr>
              <a:t>TDC </a:t>
            </a:r>
            <a:r>
              <a:rPr lang="fr-FR" sz="2500" b="1" dirty="0" err="1">
                <a:solidFill>
                  <a:srgbClr val="FFFF00"/>
                </a:solidFill>
                <a:latin typeface="Calibri" panose="020F0502020204030204"/>
              </a:rPr>
              <a:t>differences</a:t>
            </a:r>
            <a:r>
              <a:rPr lang="fr-FR" sz="25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fr-FR" sz="2500" b="1" dirty="0" err="1">
                <a:solidFill>
                  <a:srgbClr val="FFFF00"/>
                </a:solidFill>
                <a:latin typeface="Calibri" panose="020F0502020204030204"/>
              </a:rPr>
              <a:t>between</a:t>
            </a:r>
            <a:r>
              <a:rPr lang="fr-FR" sz="2500" b="1" dirty="0">
                <a:solidFill>
                  <a:srgbClr val="FFFF00"/>
                </a:solidFill>
                <a:latin typeface="Calibri" panose="020F0502020204030204"/>
              </a:rPr>
              <a:t> 2 hit </a:t>
            </a:r>
            <a:r>
              <a:rPr lang="fr-FR" sz="2500" b="1" dirty="0" err="1">
                <a:solidFill>
                  <a:srgbClr val="FFFF00"/>
                </a:solidFill>
                <a:latin typeface="Calibri" panose="020F0502020204030204"/>
              </a:rPr>
              <a:t>neighboring</a:t>
            </a:r>
            <a:r>
              <a:rPr lang="fr-FR" sz="2500" b="1" dirty="0">
                <a:solidFill>
                  <a:srgbClr val="FFFF00"/>
                </a:solidFill>
                <a:latin typeface="Calibri" panose="020F0502020204030204"/>
              </a:rPr>
              <a:t> pixels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45DC4496-4757-A0AB-4094-F01AD0F547C9}"/>
              </a:ext>
            </a:extLst>
          </p:cNvPr>
          <p:cNvSpPr txBox="1"/>
          <p:nvPr/>
        </p:nvSpPr>
        <p:spPr>
          <a:xfrm>
            <a:off x="3976372" y="6509960"/>
            <a:ext cx="4479012" cy="369332"/>
          </a:xfrm>
          <a:prstGeom prst="rect">
            <a:avLst/>
          </a:prstGeom>
          <a:solidFill>
            <a:srgbClr val="019E47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err="1">
                <a:solidFill>
                  <a:srgbClr val="FFFF00"/>
                </a:solidFill>
                <a:latin typeface="Calibri" panose="020F0502020204030204"/>
              </a:rPr>
              <a:t>Individual</a:t>
            </a:r>
            <a:r>
              <a:rPr lang="fr-FR" b="1" dirty="0">
                <a:solidFill>
                  <a:srgbClr val="FFFF00"/>
                </a:solidFill>
                <a:latin typeface="Calibri" panose="020F0502020204030204"/>
              </a:rPr>
              <a:t> Pixel </a:t>
            </a:r>
            <a:r>
              <a:rPr lang="fr-FR" b="1" dirty="0" err="1">
                <a:solidFill>
                  <a:srgbClr val="FFFF00"/>
                </a:solidFill>
                <a:latin typeface="Calibri" panose="020F0502020204030204"/>
              </a:rPr>
              <a:t>jitter</a:t>
            </a:r>
            <a:r>
              <a:rPr lang="fr-FR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fr-FR" b="1" dirty="0" err="1">
                <a:solidFill>
                  <a:srgbClr val="FFFF00"/>
                </a:solidFill>
                <a:latin typeface="Calibri" panose="020F0502020204030204"/>
              </a:rPr>
              <a:t>from</a:t>
            </a:r>
            <a:r>
              <a:rPr lang="fr-FR" b="1" dirty="0">
                <a:solidFill>
                  <a:srgbClr val="FFFF00"/>
                </a:solidFill>
                <a:latin typeface="Calibri" panose="020F0502020204030204"/>
              </a:rPr>
              <a:t> 19 </a:t>
            </a:r>
            <a:r>
              <a:rPr lang="fr-FR" b="1" dirty="0" err="1">
                <a:solidFill>
                  <a:srgbClr val="FFFF00"/>
                </a:solidFill>
                <a:latin typeface="Calibri" panose="020F0502020204030204"/>
              </a:rPr>
              <a:t>ps</a:t>
            </a:r>
            <a:r>
              <a:rPr lang="fr-FR" b="1" dirty="0">
                <a:solidFill>
                  <a:srgbClr val="FFFF00"/>
                </a:solidFill>
                <a:latin typeface="Calibri" panose="020F0502020204030204"/>
              </a:rPr>
              <a:t> up to 29 </a:t>
            </a:r>
            <a:r>
              <a:rPr lang="fr-FR" b="1" dirty="0" err="1">
                <a:solidFill>
                  <a:srgbClr val="FFFF00"/>
                </a:solidFill>
                <a:latin typeface="Calibri" panose="020F0502020204030204"/>
              </a:rPr>
              <a:t>ps</a:t>
            </a:r>
            <a:endParaRPr lang="fr-FR" b="1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="" xmlns:a16="http://schemas.microsoft.com/office/drawing/2014/main" id="{CAF17AC6-00CF-0873-9DCE-EB988118B48A}"/>
              </a:ext>
            </a:extLst>
          </p:cNvPr>
          <p:cNvSpPr txBox="1"/>
          <p:nvPr/>
        </p:nvSpPr>
        <p:spPr>
          <a:xfrm>
            <a:off x="1450092" y="3336972"/>
            <a:ext cx="430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292DF3"/>
                </a:solidFill>
                <a:latin typeface="Calibri" panose="020F0502020204030204"/>
              </a:rPr>
              <a:t>BNL </a:t>
            </a:r>
            <a:r>
              <a:rPr lang="fr-FR" dirty="0" err="1">
                <a:solidFill>
                  <a:srgbClr val="292DF3"/>
                </a:solidFill>
                <a:latin typeface="Calibri" panose="020F0502020204030204"/>
              </a:rPr>
              <a:t>sensor</a:t>
            </a:r>
            <a:r>
              <a:rPr lang="fr-FR" dirty="0">
                <a:solidFill>
                  <a:srgbClr val="292DF3"/>
                </a:solidFill>
                <a:latin typeface="Calibri" panose="020F0502020204030204"/>
              </a:rPr>
              <a:t> </a:t>
            </a:r>
            <a:r>
              <a:rPr lang="fr-FR" dirty="0" err="1">
                <a:solidFill>
                  <a:srgbClr val="292DF3"/>
                </a:solidFill>
                <a:latin typeface="Calibri" panose="020F0502020204030204"/>
              </a:rPr>
              <a:t>biased</a:t>
            </a:r>
            <a:r>
              <a:rPr lang="fr-FR" dirty="0">
                <a:solidFill>
                  <a:srgbClr val="292DF3"/>
                </a:solidFill>
                <a:latin typeface="Calibri" panose="020F0502020204030204"/>
              </a:rPr>
              <a:t> at HV = -190V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05C531DA-2B79-834D-A4F0-4F2309E826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255" t="45407" r="26618" b="17543"/>
          <a:stretch/>
        </p:blipFill>
        <p:spPr bwMode="auto">
          <a:xfrm>
            <a:off x="2540000" y="2070465"/>
            <a:ext cx="2509048" cy="1223831"/>
          </a:xfrm>
          <a:prstGeom prst="rect">
            <a:avLst/>
          </a:prstGeom>
        </p:spPr>
      </p:pic>
      <p:sp>
        <p:nvSpPr>
          <p:cNvPr id="25" name="Espace réservé du pied de page 2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89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EICROC prototypes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14" y="847743"/>
            <a:ext cx="5152147" cy="5101537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9336" y="976313"/>
            <a:ext cx="7416824" cy="5265738"/>
          </a:xfrm>
        </p:spPr>
        <p:txBody>
          <a:bodyPr/>
          <a:lstStyle/>
          <a:p>
            <a:r>
              <a:rPr lang="fr-FR" dirty="0" smtClean="0"/>
              <a:t>EICROC0 : 4x4 pixels </a:t>
            </a:r>
            <a:r>
              <a:rPr lang="fr-FR" dirty="0" err="1" smtClean="0"/>
              <a:t>with</a:t>
            </a:r>
            <a:r>
              <a:rPr lang="fr-FR" dirty="0" smtClean="0"/>
              <a:t> simple </a:t>
            </a:r>
            <a:r>
              <a:rPr lang="fr-FR" dirty="0" err="1" smtClean="0"/>
              <a:t>readout</a:t>
            </a:r>
            <a:r>
              <a:rPr lang="fr-FR" dirty="0" smtClean="0"/>
              <a:t> (2022)</a:t>
            </a:r>
          </a:p>
          <a:p>
            <a:endParaRPr lang="fr-FR" dirty="0"/>
          </a:p>
          <a:p>
            <a:r>
              <a:rPr lang="fr-FR" dirty="0" smtClean="0"/>
              <a:t>EICROC OA/0B 1/1B </a:t>
            </a:r>
            <a:r>
              <a:rPr lang="fr-FR" dirty="0" err="1" smtClean="0"/>
              <a:t>fabricated</a:t>
            </a:r>
            <a:r>
              <a:rPr lang="fr-FR" dirty="0" smtClean="0"/>
              <a:t> in 2025 </a:t>
            </a:r>
            <a:r>
              <a:rPr lang="fr-FR" dirty="0" smtClean="0"/>
              <a:t>« ATLAS/ EIC » engineering </a:t>
            </a:r>
            <a:r>
              <a:rPr lang="fr-FR" dirty="0" err="1" smtClean="0"/>
              <a:t>run</a:t>
            </a:r>
            <a:r>
              <a:rPr lang="fr-FR" dirty="0" smtClean="0"/>
              <a:t> TSMC 130n</a:t>
            </a:r>
          </a:p>
          <a:p>
            <a:pPr lvl="1"/>
            <a:r>
              <a:rPr lang="fr-FR" dirty="0"/>
              <a:t>EICROC0A/B : 4x4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improved</a:t>
            </a:r>
            <a:r>
              <a:rPr lang="fr-FR" dirty="0"/>
              <a:t> </a:t>
            </a:r>
            <a:r>
              <a:rPr lang="fr-FR" dirty="0" smtClean="0"/>
              <a:t>blocks and </a:t>
            </a:r>
            <a:r>
              <a:rPr lang="fr-FR" dirty="0" err="1" smtClean="0"/>
              <a:t>testability</a:t>
            </a:r>
            <a:endParaRPr lang="fr-FR" dirty="0"/>
          </a:p>
          <a:p>
            <a:pPr lvl="1"/>
            <a:r>
              <a:rPr lang="fr-FR" dirty="0" smtClean="0"/>
              <a:t>EICROC1/1A </a:t>
            </a:r>
            <a:r>
              <a:rPr lang="fr-FR" dirty="0"/>
              <a:t>: 32x32 and 4x32 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EICROC2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fabricated</a:t>
            </a:r>
            <a:r>
              <a:rPr lang="fr-FR" dirty="0" smtClean="0"/>
              <a:t> Q1 </a:t>
            </a:r>
            <a:r>
              <a:rPr lang="fr-FR" dirty="0" smtClean="0"/>
              <a:t>2027</a:t>
            </a:r>
          </a:p>
          <a:p>
            <a:pPr lvl="1"/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the final chip…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642309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First </a:t>
            </a:r>
            <a:r>
              <a:rPr lang="fr-FR" dirty="0" err="1" smtClean="0"/>
              <a:t>measurements</a:t>
            </a:r>
            <a:r>
              <a:rPr lang="fr-FR" dirty="0" smtClean="0"/>
              <a:t> of EICROC0A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1344" y="620714"/>
            <a:ext cx="11099468" cy="1296118"/>
          </a:xfrm>
        </p:spPr>
        <p:txBody>
          <a:bodyPr/>
          <a:lstStyle/>
          <a:p>
            <a:r>
              <a:rPr lang="fr-FR" sz="2000" dirty="0" err="1" smtClean="0"/>
              <a:t>Only</a:t>
            </a:r>
            <a:r>
              <a:rPr lang="fr-FR" sz="2000" dirty="0" smtClean="0"/>
              <a:t> partial configuration </a:t>
            </a:r>
            <a:r>
              <a:rPr lang="fr-FR" sz="2000" dirty="0" err="1" smtClean="0"/>
              <a:t>is</a:t>
            </a:r>
            <a:r>
              <a:rPr lang="fr-FR" sz="2000" dirty="0" smtClean="0"/>
              <a:t> possible : look at ADC data and s-</a:t>
            </a:r>
            <a:r>
              <a:rPr lang="fr-FR" sz="2000" dirty="0" err="1" smtClean="0"/>
              <a:t>curves</a:t>
            </a:r>
            <a:endParaRPr lang="fr-FR" sz="2000" dirty="0" smtClean="0"/>
          </a:p>
          <a:p>
            <a:pPr lvl="1"/>
            <a:r>
              <a:rPr lang="fr-FR" sz="1800" dirty="0" err="1" smtClean="0"/>
              <a:t>Improved</a:t>
            </a:r>
            <a:r>
              <a:rPr lang="fr-FR" sz="1800" dirty="0" smtClean="0"/>
              <a:t> ADC </a:t>
            </a:r>
            <a:r>
              <a:rPr lang="fr-FR" sz="1800" dirty="0" err="1" smtClean="0"/>
              <a:t>baseline</a:t>
            </a:r>
            <a:r>
              <a:rPr lang="fr-FR" sz="1800" dirty="0" smtClean="0"/>
              <a:t>, </a:t>
            </a:r>
            <a:r>
              <a:rPr lang="fr-FR" sz="1800" dirty="0" err="1" smtClean="0"/>
              <a:t>similar</a:t>
            </a:r>
            <a:r>
              <a:rPr lang="fr-FR" sz="1800" dirty="0" smtClean="0"/>
              <a:t> minimum </a:t>
            </a:r>
            <a:r>
              <a:rPr lang="fr-FR" sz="1800" dirty="0" err="1" smtClean="0"/>
              <a:t>threshold</a:t>
            </a:r>
            <a:r>
              <a:rPr lang="fr-FR" sz="1800" dirty="0" smtClean="0"/>
              <a:t> (3 </a:t>
            </a:r>
            <a:r>
              <a:rPr lang="fr-FR" sz="1800" dirty="0" err="1" smtClean="0"/>
              <a:t>fC</a:t>
            </a:r>
            <a:r>
              <a:rPr lang="fr-FR" sz="1800" dirty="0" smtClean="0"/>
              <a:t>)</a:t>
            </a:r>
            <a:endParaRPr lang="fr-FR" sz="1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4402221"/>
            <a:ext cx="4104456" cy="22356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28279"/>
            <a:ext cx="4249562" cy="22870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1772816"/>
            <a:ext cx="4875503" cy="217741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421346"/>
            <a:ext cx="4752528" cy="21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52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588" y="0"/>
            <a:ext cx="10055880" cy="58608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91440"/>
            <a:r>
              <a:rPr lang="en-US" spc="-1" dirty="0">
                <a:solidFill>
                  <a:srgbClr val="C9211E"/>
                </a:solidFill>
              </a:rPr>
              <a:t>EICROC0 Coupling investigation</a:t>
            </a: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263352" y="901803"/>
            <a:ext cx="5352840" cy="480060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pc="-1" dirty="0">
                <a:solidFill>
                  <a:srgbClr val="000000"/>
                </a:solidFill>
                <a:latin typeface="+mn-lt"/>
              </a:rPr>
              <a:t>Large coupling seen on the ADC data which was completely hiding the signal up to 20 </a:t>
            </a:r>
            <a:r>
              <a:rPr lang="en-US" sz="2000" b="0" spc="-1" dirty="0" err="1">
                <a:solidFill>
                  <a:srgbClr val="000000"/>
                </a:solidFill>
                <a:latin typeface="+mn-lt"/>
              </a:rPr>
              <a:t>fC</a:t>
            </a:r>
            <a:endParaRPr lang="en-US" sz="2000" b="0" spc="-1" dirty="0">
              <a:solidFill>
                <a:srgbClr val="000000"/>
              </a:solidFill>
              <a:latin typeface="+mn-lt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pc="-1" dirty="0">
                <a:solidFill>
                  <a:srgbClr val="000000"/>
                </a:solidFill>
                <a:latin typeface="+mn-lt"/>
              </a:rPr>
              <a:t>Large coupling capacitance between local (pixel) digital block and preamp / shaper bias lines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pc="-1" dirty="0">
                <a:solidFill>
                  <a:srgbClr val="000000"/>
                </a:solidFill>
                <a:latin typeface="+mn-lt"/>
              </a:rPr>
              <a:t>Layout </a:t>
            </a:r>
            <a:r>
              <a:rPr lang="en-US" sz="2000" b="0" spc="-1" dirty="0" smtClean="0">
                <a:solidFill>
                  <a:srgbClr val="000000"/>
                </a:solidFill>
                <a:latin typeface="+mn-lt"/>
              </a:rPr>
              <a:t>improved </a:t>
            </a:r>
            <a:r>
              <a:rPr lang="en-US" sz="2000" b="0" spc="-1" dirty="0">
                <a:solidFill>
                  <a:srgbClr val="000000"/>
                </a:solidFill>
                <a:latin typeface="+mn-lt"/>
              </a:rPr>
              <a:t>by adding exclusion zones and a shield between bias </a:t>
            </a:r>
            <a:r>
              <a:rPr lang="en-US" sz="2000" b="0" spc="-1" dirty="0" smtClean="0">
                <a:solidFill>
                  <a:srgbClr val="000000"/>
                </a:solidFill>
                <a:latin typeface="+mn-lt"/>
              </a:rPr>
              <a:t>lines and </a:t>
            </a:r>
            <a:r>
              <a:rPr lang="en-US" sz="2000" b="0" spc="-1" dirty="0">
                <a:solidFill>
                  <a:srgbClr val="000000"/>
                </a:solidFill>
                <a:latin typeface="+mn-lt"/>
              </a:rPr>
              <a:t>digital</a:t>
            </a:r>
          </a:p>
        </p:txBody>
      </p:sp>
      <p:pic>
        <p:nvPicPr>
          <p:cNvPr id="122" name="Image 121"/>
          <p:cNvPicPr/>
          <p:nvPr/>
        </p:nvPicPr>
        <p:blipFill>
          <a:blip r:embed="rId2"/>
          <a:srcRect l="36185" t="20028" r="15894" b="16633"/>
          <a:stretch/>
        </p:blipFill>
        <p:spPr>
          <a:xfrm>
            <a:off x="6402748" y="903960"/>
            <a:ext cx="5257440" cy="4343040"/>
          </a:xfrm>
          <a:prstGeom prst="rect">
            <a:avLst/>
          </a:prstGeom>
          <a:ln w="0">
            <a:noFill/>
          </a:ln>
        </p:spPr>
      </p:pic>
      <p:sp>
        <p:nvSpPr>
          <p:cNvPr id="123" name="ZoneTexte 122"/>
          <p:cNvSpPr txBox="1"/>
          <p:nvPr/>
        </p:nvSpPr>
        <p:spPr>
          <a:xfrm>
            <a:off x="6630988" y="5486400"/>
            <a:ext cx="4572000" cy="639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pc="-1">
                <a:solidFill>
                  <a:srgbClr val="000000"/>
                </a:solidFill>
                <a:latin typeface="Lato"/>
              </a:rPr>
              <a:t>Bias / digital block layout in new EICROC ASICs</a:t>
            </a:r>
            <a:endParaRPr lang="en-US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294967295"/>
          </p:nvPr>
        </p:nvSpPr>
        <p:spPr>
          <a:xfrm>
            <a:off x="11352748" y="6400800"/>
            <a:ext cx="837360" cy="457200"/>
          </a:xfrm>
          <a:prstGeom prst="rect">
            <a:avLst/>
          </a:prstGeom>
        </p:spPr>
        <p:txBody>
          <a:bodyPr/>
          <a:lstStyle/>
          <a:p>
            <a:fld id="{1B3E3CD2-32DA-47D8-B5CF-82CA8280C0DB}" type="slidenum">
              <a:t>18</a:t>
            </a:fld>
            <a:endParaRPr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3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EICROC1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1344" y="976313"/>
            <a:ext cx="6912768" cy="5265738"/>
          </a:xfrm>
        </p:spPr>
        <p:txBody>
          <a:bodyPr/>
          <a:lstStyle/>
          <a:p>
            <a:r>
              <a:rPr lang="fr-FR" dirty="0" smtClean="0">
                <a:solidFill>
                  <a:srgbClr val="0000FF"/>
                </a:solidFill>
              </a:rPr>
              <a:t>32x32</a:t>
            </a:r>
            <a:r>
              <a:rPr lang="fr-FR" dirty="0" smtClean="0"/>
              <a:t> chip : final dimensions</a:t>
            </a:r>
          </a:p>
          <a:p>
            <a:endParaRPr lang="fr-FR" dirty="0" smtClean="0"/>
          </a:p>
          <a:p>
            <a:r>
              <a:rPr lang="fr-FR" dirty="0" smtClean="0"/>
              <a:t>Goal : </a:t>
            </a:r>
          </a:p>
          <a:p>
            <a:pPr lvl="1"/>
            <a:r>
              <a:rPr lang="fr-FR" dirty="0" smtClean="0">
                <a:solidFill>
                  <a:srgbClr val="0000FF"/>
                </a:solidFill>
              </a:rPr>
              <a:t>test full-</a:t>
            </a:r>
            <a:r>
              <a:rPr lang="fr-FR" dirty="0" err="1" smtClean="0">
                <a:solidFill>
                  <a:srgbClr val="0000FF"/>
                </a:solidFill>
              </a:rPr>
              <a:t>scale</a:t>
            </a:r>
            <a:r>
              <a:rPr lang="fr-FR" dirty="0" smtClean="0">
                <a:solidFill>
                  <a:srgbClr val="0000FF"/>
                </a:solidFill>
              </a:rPr>
              <a:t> chip </a:t>
            </a:r>
            <a:r>
              <a:rPr lang="fr-FR" dirty="0" err="1" smtClean="0">
                <a:solidFill>
                  <a:srgbClr val="0000FF"/>
                </a:solidFill>
              </a:rPr>
              <a:t>analog</a:t>
            </a:r>
            <a:r>
              <a:rPr lang="fr-FR" dirty="0" smtClean="0">
                <a:solidFill>
                  <a:srgbClr val="0000FF"/>
                </a:solidFill>
              </a:rPr>
              <a:t> performance </a:t>
            </a:r>
            <a:r>
              <a:rPr lang="fr-FR" dirty="0" smtClean="0"/>
              <a:t>(IR drops)</a:t>
            </a:r>
          </a:p>
          <a:p>
            <a:pPr lvl="1"/>
            <a:r>
              <a:rPr lang="fr-FR" dirty="0" err="1" smtClean="0"/>
              <a:t>Allow</a:t>
            </a:r>
            <a:r>
              <a:rPr lang="fr-FR" dirty="0" smtClean="0"/>
              <a:t> final sensor </a:t>
            </a:r>
            <a:r>
              <a:rPr lang="fr-FR" dirty="0" err="1" smtClean="0"/>
              <a:t>characterization</a:t>
            </a:r>
            <a:endParaRPr lang="fr-FR" dirty="0" smtClean="0"/>
          </a:p>
          <a:p>
            <a:pPr lvl="1"/>
            <a:r>
              <a:rPr lang="fr-FR" dirty="0" smtClean="0"/>
              <a:t>Test interface </a:t>
            </a:r>
            <a:r>
              <a:rPr lang="fr-FR" dirty="0" err="1" smtClean="0"/>
              <a:t>with</a:t>
            </a:r>
            <a:r>
              <a:rPr lang="fr-FR" dirty="0" smtClean="0"/>
              <a:t> DAQ : </a:t>
            </a:r>
            <a:r>
              <a:rPr lang="fr-FR" dirty="0" err="1" smtClean="0"/>
              <a:t>fast</a:t>
            </a:r>
            <a:r>
              <a:rPr lang="fr-FR" dirty="0" smtClean="0"/>
              <a:t> </a:t>
            </a:r>
            <a:r>
              <a:rPr lang="fr-FR" dirty="0" err="1" smtClean="0"/>
              <a:t>commands</a:t>
            </a:r>
            <a:r>
              <a:rPr lang="fr-FR" dirty="0" smtClean="0"/>
              <a:t> and 320 Mb/s data output</a:t>
            </a:r>
          </a:p>
          <a:p>
            <a:pPr lvl="1"/>
            <a:r>
              <a:rPr lang="fr-FR" dirty="0" smtClean="0">
                <a:solidFill>
                  <a:srgbClr val="0000FF"/>
                </a:solidFill>
              </a:rPr>
              <a:t>Progress on module/front-end </a:t>
            </a:r>
            <a:r>
              <a:rPr lang="fr-FR" dirty="0" err="1" smtClean="0">
                <a:solidFill>
                  <a:srgbClr val="0000FF"/>
                </a:solidFill>
              </a:rPr>
              <a:t>boards</a:t>
            </a:r>
            <a:endParaRPr lang="fr-FR" dirty="0" smtClean="0">
              <a:solidFill>
                <a:srgbClr val="0000FF"/>
              </a:solidFill>
            </a:endParaRPr>
          </a:p>
          <a:p>
            <a:pPr lvl="1"/>
            <a:endParaRPr lang="fr-FR" dirty="0" smtClean="0"/>
          </a:p>
          <a:p>
            <a:r>
              <a:rPr lang="fr-FR" dirty="0" err="1" smtClean="0">
                <a:solidFill>
                  <a:srgbClr val="FF0000"/>
                </a:solidFill>
              </a:rPr>
              <a:t>Caveats</a:t>
            </a:r>
            <a:r>
              <a:rPr lang="fr-FR" dirty="0" smtClean="0"/>
              <a:t> :</a:t>
            </a:r>
          </a:p>
          <a:p>
            <a:pPr lvl="1"/>
            <a:r>
              <a:rPr lang="fr-FR" dirty="0" smtClean="0">
                <a:solidFill>
                  <a:srgbClr val="FF0000"/>
                </a:solidFill>
              </a:rPr>
              <a:t>Not (</a:t>
            </a:r>
            <a:r>
              <a:rPr lang="fr-FR" dirty="0" err="1" smtClean="0">
                <a:solidFill>
                  <a:srgbClr val="FF0000"/>
                </a:solidFill>
              </a:rPr>
              <a:t>yet</a:t>
            </a:r>
            <a:r>
              <a:rPr lang="fr-FR" dirty="0" smtClean="0">
                <a:solidFill>
                  <a:srgbClr val="FF0000"/>
                </a:solidFill>
              </a:rPr>
              <a:t>) </a:t>
            </a:r>
            <a:r>
              <a:rPr lang="fr-FR" dirty="0" err="1" smtClean="0">
                <a:solidFill>
                  <a:srgbClr val="FF0000"/>
                </a:solidFill>
              </a:rPr>
              <a:t>zero-suppressed</a:t>
            </a:r>
            <a:r>
              <a:rPr lang="fr-FR" dirty="0" smtClean="0">
                <a:solidFill>
                  <a:srgbClr val="FF0000"/>
                </a:solidFill>
              </a:rPr>
              <a:t> data</a:t>
            </a:r>
          </a:p>
          <a:p>
            <a:pPr lvl="1"/>
            <a:r>
              <a:rPr lang="fr-FR" dirty="0" err="1" smtClean="0">
                <a:solidFill>
                  <a:srgbClr val="FF0000"/>
                </a:solidFill>
              </a:rPr>
              <a:t>Still</a:t>
            </a:r>
            <a:r>
              <a:rPr lang="fr-FR" dirty="0" smtClean="0">
                <a:solidFill>
                  <a:srgbClr val="FF0000"/>
                </a:solidFill>
              </a:rPr>
              <a:t> 2mW/</a:t>
            </a:r>
            <a:r>
              <a:rPr lang="fr-FR" dirty="0" err="1" smtClean="0">
                <a:solidFill>
                  <a:srgbClr val="FF0000"/>
                </a:solidFill>
              </a:rPr>
              <a:t>ch</a:t>
            </a:r>
            <a:endParaRPr lang="fr-FR" dirty="0" smtClean="0">
              <a:solidFill>
                <a:srgbClr val="FF0000"/>
              </a:solidFill>
            </a:endParaRPr>
          </a:p>
          <a:p>
            <a:pPr lvl="1"/>
            <a:r>
              <a:rPr lang="fr-FR" dirty="0" err="1" smtClean="0">
                <a:solidFill>
                  <a:srgbClr val="FF0000"/>
                </a:solidFill>
              </a:rPr>
              <a:t>Still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analog</a:t>
            </a:r>
            <a:r>
              <a:rPr lang="fr-FR" dirty="0" smtClean="0">
                <a:solidFill>
                  <a:srgbClr val="FF0000"/>
                </a:solidFill>
              </a:rPr>
              <a:t>-on-top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804761"/>
            <a:ext cx="529590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0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88" y="0"/>
            <a:ext cx="10055880" cy="58608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91440"/>
            <a:r>
              <a:rPr lang="en-US" spc="-1" dirty="0" err="1">
                <a:solidFill>
                  <a:srgbClr val="C9211E"/>
                </a:solidFill>
              </a:rPr>
              <a:t>ePIC</a:t>
            </a:r>
            <a:r>
              <a:rPr lang="en-US" spc="-1" dirty="0">
                <a:solidFill>
                  <a:srgbClr val="C9211E"/>
                </a:solidFill>
              </a:rPr>
              <a:t> experiment far-forward </a:t>
            </a:r>
            <a:r>
              <a:rPr lang="en-US" spc="-1" dirty="0" smtClean="0">
                <a:solidFill>
                  <a:srgbClr val="C9211E"/>
                </a:solidFill>
              </a:rPr>
              <a:t>region</a:t>
            </a:r>
            <a:endParaRPr lang="en-US" spc="-1" dirty="0">
              <a:solidFill>
                <a:srgbClr val="C9211E"/>
              </a:solidFill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191344" y="271208"/>
            <a:ext cx="5152320" cy="569088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numCol="1" spcCol="0" anchor="ctr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ts val="479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fr-FR" b="0" spc="-1" dirty="0">
                <a:solidFill>
                  <a:schemeClr val="dk1"/>
                </a:solidFill>
                <a:latin typeface="+mn-lt"/>
              </a:rPr>
              <a:t>Roman Pots for </a:t>
            </a:r>
            <a:r>
              <a:rPr lang="fr-FR" b="0" spc="-1" dirty="0" err="1">
                <a:solidFill>
                  <a:schemeClr val="dk1"/>
                </a:solidFill>
                <a:latin typeface="+mn-lt"/>
              </a:rPr>
              <a:t>ePIC</a:t>
            </a:r>
            <a:r>
              <a:rPr lang="fr-FR" b="0" spc="-1" dirty="0">
                <a:solidFill>
                  <a:schemeClr val="dk1"/>
                </a:solidFill>
                <a:latin typeface="+mn-lt"/>
              </a:rPr>
              <a:t> </a:t>
            </a:r>
            <a:r>
              <a:rPr lang="fr-FR" b="0" spc="-1" dirty="0" err="1" smtClean="0">
                <a:solidFill>
                  <a:schemeClr val="dk1"/>
                </a:solidFill>
                <a:latin typeface="+mn-lt"/>
              </a:rPr>
              <a:t>experiment</a:t>
            </a:r>
            <a:endParaRPr lang="fr-FR" b="0" spc="-1" dirty="0">
              <a:solidFill>
                <a:schemeClr val="dk1"/>
              </a:solidFill>
              <a:latin typeface="+mn-lt"/>
            </a:endParaRPr>
          </a:p>
          <a:p>
            <a:pPr marL="800100" lvl="5" indent="-342900">
              <a:spcBef>
                <a:spcPts val="479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fr-FR" sz="2000" b="0" spc="-1" dirty="0" err="1" smtClean="0">
                <a:solidFill>
                  <a:schemeClr val="dk1"/>
                </a:solidFill>
                <a:latin typeface="+mn-lt"/>
              </a:rPr>
              <a:t>Used</a:t>
            </a:r>
            <a:r>
              <a:rPr lang="fr-FR" sz="2000" b="0" spc="-1" dirty="0" smtClean="0">
                <a:solidFill>
                  <a:schemeClr val="dk1"/>
                </a:solidFill>
                <a:latin typeface="+mn-lt"/>
              </a:rPr>
              <a:t> </a:t>
            </a:r>
            <a:r>
              <a:rPr lang="fr-FR" sz="2000" b="0" spc="-1" dirty="0">
                <a:solidFill>
                  <a:schemeClr val="dk1"/>
                </a:solidFill>
                <a:latin typeface="+mn-lt"/>
              </a:rPr>
              <a:t>in the far </a:t>
            </a:r>
            <a:r>
              <a:rPr lang="fr-FR" sz="2000" b="0" spc="-1" dirty="0" err="1">
                <a:solidFill>
                  <a:schemeClr val="dk1"/>
                </a:solidFill>
                <a:latin typeface="+mn-lt"/>
              </a:rPr>
              <a:t>forward</a:t>
            </a:r>
            <a:r>
              <a:rPr lang="fr-FR" sz="2000" b="0" spc="-1" dirty="0">
                <a:solidFill>
                  <a:schemeClr val="dk1"/>
                </a:solidFill>
                <a:latin typeface="+mn-lt"/>
              </a:rPr>
              <a:t> </a:t>
            </a:r>
            <a:r>
              <a:rPr lang="fr-FR" sz="2000" b="0" spc="-1" dirty="0" err="1">
                <a:solidFill>
                  <a:schemeClr val="dk1"/>
                </a:solidFill>
                <a:latin typeface="+mn-lt"/>
              </a:rPr>
              <a:t>tracking</a:t>
            </a:r>
            <a:r>
              <a:rPr lang="fr-FR" sz="2000" b="0" spc="-1" dirty="0">
                <a:solidFill>
                  <a:schemeClr val="dk1"/>
                </a:solidFill>
                <a:latin typeface="+mn-lt"/>
              </a:rPr>
              <a:t> of </a:t>
            </a:r>
            <a:r>
              <a:rPr lang="fr-FR" sz="2000" b="0" spc="-1" dirty="0" err="1">
                <a:solidFill>
                  <a:schemeClr val="dk1"/>
                </a:solidFill>
                <a:latin typeface="+mn-lt"/>
              </a:rPr>
              <a:t>particle</a:t>
            </a:r>
            <a:r>
              <a:rPr lang="fr-FR" sz="2000" b="0" spc="-1" dirty="0">
                <a:solidFill>
                  <a:schemeClr val="dk1"/>
                </a:solidFill>
                <a:latin typeface="+mn-lt"/>
              </a:rPr>
              <a:t> collisions, </a:t>
            </a:r>
            <a:r>
              <a:rPr lang="fr-FR" sz="2000" b="0" spc="-1" dirty="0" err="1">
                <a:solidFill>
                  <a:schemeClr val="dk1"/>
                </a:solidFill>
                <a:latin typeface="+mn-lt"/>
              </a:rPr>
              <a:t>mandatory</a:t>
            </a:r>
            <a:r>
              <a:rPr lang="fr-FR" sz="2000" b="0" spc="-1" dirty="0">
                <a:solidFill>
                  <a:schemeClr val="dk1"/>
                </a:solidFill>
                <a:latin typeface="+mn-lt"/>
              </a:rPr>
              <a:t> for exclusive </a:t>
            </a:r>
            <a:r>
              <a:rPr lang="fr-FR" sz="2000" b="0" spc="-1" dirty="0" err="1" smtClean="0">
                <a:solidFill>
                  <a:schemeClr val="dk1"/>
                </a:solidFill>
                <a:latin typeface="+mn-lt"/>
              </a:rPr>
              <a:t>reactions</a:t>
            </a:r>
            <a:endParaRPr lang="fr-FR" sz="2000" b="0" spc="-1" dirty="0" smtClean="0">
              <a:solidFill>
                <a:schemeClr val="dk1"/>
              </a:solidFill>
              <a:latin typeface="+mn-lt"/>
            </a:endParaRPr>
          </a:p>
          <a:p>
            <a:pPr marL="800100" lvl="5" indent="-342900">
              <a:spcBef>
                <a:spcPts val="479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2000" b="0" spc="-1" dirty="0">
              <a:solidFill>
                <a:srgbClr val="000000"/>
              </a:solidFill>
              <a:latin typeface="+mn-lt"/>
            </a:endParaRPr>
          </a:p>
          <a:p>
            <a:pPr marL="343080" indent="-343080"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fr-FR" b="0" spc="-1" dirty="0">
                <a:solidFill>
                  <a:schemeClr val="dk1"/>
                </a:solidFill>
                <a:latin typeface="+mn-lt"/>
              </a:rPr>
              <a:t>2 stations ~2m </a:t>
            </a:r>
            <a:r>
              <a:rPr lang="fr-FR" b="0" spc="-1" dirty="0" err="1">
                <a:solidFill>
                  <a:schemeClr val="dk1"/>
                </a:solidFill>
                <a:latin typeface="+mn-lt"/>
              </a:rPr>
              <a:t>apart</a:t>
            </a:r>
            <a:endParaRPr lang="en-US" b="0" spc="-1" dirty="0">
              <a:solidFill>
                <a:srgbClr val="000000"/>
              </a:solidFill>
              <a:latin typeface="+mn-lt"/>
            </a:endParaRPr>
          </a:p>
          <a:p>
            <a:pPr marL="743040" lvl="1" indent="-285840"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fr-FR" sz="2000" b="0" spc="-1" dirty="0">
                <a:solidFill>
                  <a:schemeClr val="dk1"/>
                </a:solidFill>
                <a:latin typeface="+mn-lt"/>
              </a:rPr>
              <a:t>2-3 </a:t>
            </a:r>
            <a:r>
              <a:rPr lang="fr-FR" sz="2000" b="0" spc="-1" dirty="0" err="1">
                <a:solidFill>
                  <a:schemeClr val="dk1"/>
                </a:solidFill>
                <a:latin typeface="+mn-lt"/>
              </a:rPr>
              <a:t>layers</a:t>
            </a:r>
            <a:r>
              <a:rPr lang="fr-FR" sz="2000" b="0" spc="-1" dirty="0">
                <a:solidFill>
                  <a:schemeClr val="dk1"/>
                </a:solidFill>
                <a:latin typeface="+mn-lt"/>
              </a:rPr>
              <a:t> of </a:t>
            </a:r>
            <a:r>
              <a:rPr lang="fr-FR" sz="2000" b="0" spc="-1" dirty="0" err="1">
                <a:solidFill>
                  <a:schemeClr val="dk1"/>
                </a:solidFill>
                <a:latin typeface="+mn-lt"/>
              </a:rPr>
              <a:t>sensors</a:t>
            </a:r>
            <a:r>
              <a:rPr lang="fr-FR" sz="2000" b="0" spc="-1" dirty="0">
                <a:solidFill>
                  <a:schemeClr val="dk1"/>
                </a:solidFill>
                <a:latin typeface="+mn-lt"/>
              </a:rPr>
              <a:t> per station</a:t>
            </a:r>
            <a:endParaRPr lang="en-US" sz="2000" b="0" spc="-1" dirty="0">
              <a:solidFill>
                <a:srgbClr val="000000"/>
              </a:solidFill>
              <a:latin typeface="+mn-lt"/>
            </a:endParaRPr>
          </a:p>
          <a:p>
            <a:pPr marL="743040" lvl="1" indent="-285840"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fr-FR" sz="2000" b="0" spc="-1" dirty="0" smtClean="0">
                <a:solidFill>
                  <a:schemeClr val="dk1"/>
                </a:solidFill>
                <a:latin typeface="+mn-lt"/>
              </a:rPr>
              <a:t>Square pixels of (500µm)²</a:t>
            </a:r>
          </a:p>
          <a:p>
            <a:pPr marL="743040" lvl="1" indent="-285840"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</a:pPr>
            <a:endParaRPr lang="en-US" sz="2000" b="0" spc="-1" dirty="0">
              <a:solidFill>
                <a:srgbClr val="000000"/>
              </a:solidFill>
              <a:latin typeface="+mn-lt"/>
            </a:endParaRPr>
          </a:p>
          <a:p>
            <a:pPr marL="343080" indent="-343080"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fr-FR" b="0" spc="-1" dirty="0" err="1">
                <a:solidFill>
                  <a:schemeClr val="dk1"/>
                </a:solidFill>
                <a:latin typeface="+mn-lt"/>
              </a:rPr>
              <a:t>Stringent</a:t>
            </a:r>
            <a:r>
              <a:rPr lang="fr-FR" b="0" spc="-1" dirty="0">
                <a:solidFill>
                  <a:schemeClr val="dk1"/>
                </a:solidFill>
                <a:latin typeface="+mn-lt"/>
              </a:rPr>
              <a:t> </a:t>
            </a:r>
            <a:r>
              <a:rPr lang="fr-FR" b="0" spc="-1" dirty="0" err="1" smtClean="0">
                <a:solidFill>
                  <a:schemeClr val="dk1"/>
                </a:solidFill>
                <a:latin typeface="+mn-lt"/>
              </a:rPr>
              <a:t>requirements</a:t>
            </a:r>
            <a:r>
              <a:rPr lang="fr-FR" b="0" spc="-1" dirty="0" smtClean="0">
                <a:solidFill>
                  <a:schemeClr val="dk1"/>
                </a:solidFill>
                <a:latin typeface="+mn-lt"/>
              </a:rPr>
              <a:t> </a:t>
            </a:r>
            <a:endParaRPr lang="en-US" b="0" spc="-1" dirty="0">
              <a:solidFill>
                <a:srgbClr val="000000"/>
              </a:solidFill>
              <a:latin typeface="+mn-lt"/>
            </a:endParaRPr>
          </a:p>
          <a:p>
            <a:pPr marL="743040" lvl="1" indent="-285840"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fr-FR" sz="2000" b="0" spc="-1" dirty="0">
                <a:solidFill>
                  <a:schemeClr val="dk1"/>
                </a:solidFill>
                <a:latin typeface="+mn-lt"/>
              </a:rPr>
              <a:t>AC-LGAD </a:t>
            </a:r>
            <a:r>
              <a:rPr lang="fr-FR" sz="2000" b="0" spc="-1" dirty="0" err="1">
                <a:solidFill>
                  <a:schemeClr val="dk1"/>
                </a:solidFill>
                <a:latin typeface="+mn-lt"/>
              </a:rPr>
              <a:t>sensors</a:t>
            </a:r>
            <a:r>
              <a:rPr lang="fr-FR" sz="2000" b="0" spc="-1" dirty="0">
                <a:solidFill>
                  <a:schemeClr val="dk1"/>
                </a:solidFill>
                <a:latin typeface="+mn-lt"/>
              </a:rPr>
              <a:t> will </a:t>
            </a:r>
            <a:r>
              <a:rPr lang="fr-FR" sz="2000" b="0" spc="-1" dirty="0" err="1">
                <a:solidFill>
                  <a:schemeClr val="dk1"/>
                </a:solidFill>
                <a:latin typeface="+mn-lt"/>
              </a:rPr>
              <a:t>be</a:t>
            </a:r>
            <a:r>
              <a:rPr lang="fr-FR" sz="2000" b="0" spc="-1" dirty="0">
                <a:solidFill>
                  <a:schemeClr val="dk1"/>
                </a:solidFill>
                <a:latin typeface="+mn-lt"/>
              </a:rPr>
              <a:t> </a:t>
            </a:r>
            <a:r>
              <a:rPr lang="fr-FR" sz="2000" b="0" spc="-1" dirty="0" err="1">
                <a:solidFill>
                  <a:schemeClr val="dk1"/>
                </a:solidFill>
                <a:latin typeface="+mn-lt"/>
              </a:rPr>
              <a:t>used</a:t>
            </a:r>
            <a:r>
              <a:rPr lang="fr-FR" sz="2000" b="0" spc="-1" dirty="0">
                <a:solidFill>
                  <a:schemeClr val="dk1"/>
                </a:solidFill>
                <a:latin typeface="+mn-lt"/>
              </a:rPr>
              <a:t> </a:t>
            </a:r>
            <a:r>
              <a:rPr lang="fr-FR" sz="2000" b="0" spc="-1" dirty="0" err="1">
                <a:solidFill>
                  <a:schemeClr val="dk1"/>
                </a:solidFill>
                <a:latin typeface="+mn-lt"/>
              </a:rPr>
              <a:t>because</a:t>
            </a:r>
            <a:r>
              <a:rPr lang="fr-FR" sz="2000" b="0" spc="-1" dirty="0">
                <a:solidFill>
                  <a:schemeClr val="dk1"/>
                </a:solidFill>
                <a:latin typeface="+mn-lt"/>
              </a:rPr>
              <a:t> of </a:t>
            </a:r>
            <a:r>
              <a:rPr lang="fr-FR" sz="2000" b="0" spc="-1" dirty="0" err="1">
                <a:solidFill>
                  <a:schemeClr val="dk1"/>
                </a:solidFill>
                <a:latin typeface="+mn-lt"/>
              </a:rPr>
              <a:t>their</a:t>
            </a:r>
            <a:r>
              <a:rPr lang="fr-FR" sz="2000" b="0" spc="-1" dirty="0">
                <a:solidFill>
                  <a:schemeClr val="dk1"/>
                </a:solidFill>
                <a:latin typeface="+mn-lt"/>
              </a:rPr>
              <a:t> </a:t>
            </a:r>
            <a:r>
              <a:rPr lang="fr-FR" sz="2000" b="0" spc="-1" dirty="0" err="1">
                <a:solidFill>
                  <a:schemeClr val="dk1"/>
                </a:solidFill>
                <a:latin typeface="+mn-lt"/>
              </a:rPr>
              <a:t>capability</a:t>
            </a:r>
            <a:r>
              <a:rPr lang="fr-FR" sz="2000" b="0" spc="-1" dirty="0">
                <a:solidFill>
                  <a:schemeClr val="dk1"/>
                </a:solidFill>
                <a:latin typeface="+mn-lt"/>
              </a:rPr>
              <a:t> to </a:t>
            </a:r>
            <a:r>
              <a:rPr lang="fr-FR" sz="2000" b="0" spc="-1" dirty="0" err="1">
                <a:solidFill>
                  <a:schemeClr val="dk1"/>
                </a:solidFill>
                <a:latin typeface="+mn-lt"/>
              </a:rPr>
              <a:t>provide</a:t>
            </a:r>
            <a:r>
              <a:rPr lang="fr-FR" sz="2000" b="0" spc="-1" dirty="0">
                <a:solidFill>
                  <a:schemeClr val="dk1"/>
                </a:solidFill>
                <a:latin typeface="+mn-lt"/>
              </a:rPr>
              <a:t> excellent </a:t>
            </a:r>
            <a:r>
              <a:rPr lang="fr-FR" sz="2000" b="0" spc="-1" dirty="0" err="1">
                <a:solidFill>
                  <a:schemeClr val="dk1"/>
                </a:solidFill>
                <a:latin typeface="+mn-lt"/>
              </a:rPr>
              <a:t>resolution</a:t>
            </a:r>
            <a:r>
              <a:rPr lang="fr-FR" sz="2000" b="0" spc="-1" dirty="0">
                <a:solidFill>
                  <a:schemeClr val="dk1"/>
                </a:solidFill>
                <a:latin typeface="+mn-lt"/>
              </a:rPr>
              <a:t> in timing and spatial </a:t>
            </a:r>
            <a:r>
              <a:rPr lang="fr-FR" sz="2000" b="0" spc="-1" dirty="0" err="1" smtClean="0">
                <a:solidFill>
                  <a:schemeClr val="dk1"/>
                </a:solidFill>
                <a:latin typeface="+mn-lt"/>
              </a:rPr>
              <a:t>resolution</a:t>
            </a:r>
            <a:r>
              <a:rPr lang="fr-FR" sz="2000" b="0" spc="-1" dirty="0" smtClean="0">
                <a:solidFill>
                  <a:schemeClr val="dk1"/>
                </a:solidFill>
                <a:latin typeface="+mn-lt"/>
              </a:rPr>
              <a:t>.</a:t>
            </a:r>
            <a:endParaRPr lang="en-US" sz="2000" b="0" spc="-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0" name="Image 7"/>
          <p:cNvPicPr/>
          <p:nvPr/>
        </p:nvPicPr>
        <p:blipFill>
          <a:blip r:embed="rId2"/>
          <a:stretch/>
        </p:blipFill>
        <p:spPr>
          <a:xfrm>
            <a:off x="5715148" y="4478040"/>
            <a:ext cx="5633640" cy="1495440"/>
          </a:xfrm>
          <a:prstGeom prst="rect">
            <a:avLst/>
          </a:prstGeom>
          <a:ln w="0">
            <a:noFill/>
          </a:ln>
        </p:spPr>
      </p:pic>
      <p:sp>
        <p:nvSpPr>
          <p:cNvPr id="51" name="ZoneTexte 3"/>
          <p:cNvSpPr/>
          <p:nvPr/>
        </p:nvSpPr>
        <p:spPr>
          <a:xfrm>
            <a:off x="7020148" y="5973480"/>
            <a:ext cx="3023280" cy="25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100" spc="-1">
                <a:solidFill>
                  <a:schemeClr val="dk1"/>
                </a:solidFill>
                <a:latin typeface="Arial"/>
              </a:rPr>
              <a:t>EIC Conceptual Design Report, 2021</a:t>
            </a:r>
            <a:endParaRPr lang="en-US" sz="11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" name="Image 8"/>
          <p:cNvPicPr/>
          <p:nvPr/>
        </p:nvPicPr>
        <p:blipFill>
          <a:blip r:embed="rId3"/>
          <a:stretch/>
        </p:blipFill>
        <p:spPr>
          <a:xfrm>
            <a:off x="5519668" y="802800"/>
            <a:ext cx="6258240" cy="3671280"/>
          </a:xfrm>
          <a:prstGeom prst="rect">
            <a:avLst/>
          </a:prstGeom>
          <a:ln w="0">
            <a:noFill/>
          </a:ln>
        </p:spPr>
      </p:pic>
      <p:sp>
        <p:nvSpPr>
          <p:cNvPr id="53" name="Ellipse 1"/>
          <p:cNvSpPr/>
          <p:nvPr/>
        </p:nvSpPr>
        <p:spPr>
          <a:xfrm>
            <a:off x="7463668" y="2744640"/>
            <a:ext cx="1799640" cy="1620360"/>
          </a:xfrm>
          <a:prstGeom prst="ellipse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pc="-1">
              <a:solidFill>
                <a:schemeClr val="dk1"/>
              </a:solidFill>
              <a:latin typeface="Cambri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294967295"/>
          </p:nvPr>
        </p:nvSpPr>
        <p:spPr>
          <a:xfrm>
            <a:off x="11352748" y="6400800"/>
            <a:ext cx="837360" cy="457200"/>
          </a:xfrm>
          <a:prstGeom prst="rect">
            <a:avLst/>
          </a:prstGeom>
        </p:spPr>
        <p:txBody>
          <a:bodyPr/>
          <a:lstStyle/>
          <a:p>
            <a:fld id="{B842FD7E-73C4-40FE-8D15-C59684B313BE}" type="slidenum">
              <a:t>2</a:t>
            </a:fld>
            <a:endParaRPr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EICROC1 description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99" y="799044"/>
            <a:ext cx="10691521" cy="5265738"/>
          </a:xfrm>
        </p:spPr>
        <p:txBody>
          <a:bodyPr/>
          <a:lstStyle/>
          <a:p>
            <a:r>
              <a:rPr lang="fr-FR" dirty="0" err="1" smtClean="0"/>
              <a:t>Designed</a:t>
            </a:r>
            <a:r>
              <a:rPr lang="fr-FR" dirty="0" smtClean="0"/>
              <a:t> as 8 blocks of 4x32</a:t>
            </a:r>
          </a:p>
          <a:p>
            <a:pPr lvl="1"/>
            <a:r>
              <a:rPr lang="fr-FR" dirty="0" smtClean="0"/>
              <a:t>Read out </a:t>
            </a:r>
            <a:r>
              <a:rPr lang="fr-FR" dirty="0" err="1" smtClean="0"/>
              <a:t>sequentially</a:t>
            </a:r>
            <a:r>
              <a:rPr lang="fr-FR" dirty="0" smtClean="0"/>
              <a:t>, </a:t>
            </a:r>
            <a:r>
              <a:rPr lang="fr-FR" dirty="0" err="1" smtClean="0"/>
              <a:t>like</a:t>
            </a:r>
            <a:r>
              <a:rPr lang="fr-FR" dirty="0" smtClean="0"/>
              <a:t> EICROC0</a:t>
            </a:r>
          </a:p>
          <a:p>
            <a:pPr lvl="1"/>
            <a:r>
              <a:rPr lang="fr-FR" dirty="0" smtClean="0"/>
              <a:t>Pixel </a:t>
            </a:r>
            <a:r>
              <a:rPr lang="fr-FR" dirty="0" err="1" smtClean="0"/>
              <a:t>similar</a:t>
            </a:r>
            <a:r>
              <a:rPr lang="fr-FR" dirty="0" smtClean="0"/>
              <a:t> to EICROC0A</a:t>
            </a:r>
          </a:p>
          <a:p>
            <a:pPr lvl="1"/>
            <a:r>
              <a:rPr lang="fr-FR" dirty="0" smtClean="0"/>
              <a:t>8 CLPS outputs at 40 MHz</a:t>
            </a:r>
          </a:p>
          <a:p>
            <a:pPr lvl="1"/>
            <a:r>
              <a:rPr lang="fr-FR" dirty="0" err="1" smtClean="0"/>
              <a:t>Clock</a:t>
            </a:r>
            <a:r>
              <a:rPr lang="fr-FR" dirty="0" smtClean="0"/>
              <a:t> </a:t>
            </a:r>
            <a:r>
              <a:rPr lang="fr-FR" dirty="0" err="1" smtClean="0"/>
              <a:t>tree</a:t>
            </a:r>
            <a:r>
              <a:rPr lang="fr-FR" dirty="0" smtClean="0"/>
              <a:t> for </a:t>
            </a:r>
            <a:r>
              <a:rPr lang="fr-FR" dirty="0" err="1" smtClean="0"/>
              <a:t>isochronous</a:t>
            </a:r>
            <a:r>
              <a:rPr lang="fr-FR" dirty="0" smtClean="0"/>
              <a:t> </a:t>
            </a:r>
            <a:r>
              <a:rPr lang="fr-FR" dirty="0" err="1" smtClean="0"/>
              <a:t>calib_pulse</a:t>
            </a:r>
            <a:r>
              <a:rPr lang="fr-FR" dirty="0" smtClean="0"/>
              <a:t> distribution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Common </a:t>
            </a:r>
            <a:r>
              <a:rPr lang="fr-FR" dirty="0" err="1" smtClean="0"/>
              <a:t>balcony</a:t>
            </a:r>
            <a:r>
              <a:rPr lang="fr-FR" dirty="0" smtClean="0"/>
              <a:t> (End of </a:t>
            </a:r>
            <a:r>
              <a:rPr lang="fr-FR" dirty="0" err="1" smtClean="0"/>
              <a:t>column</a:t>
            </a:r>
            <a:r>
              <a:rPr lang="fr-FR" dirty="0" smtClean="0"/>
              <a:t>)</a:t>
            </a:r>
          </a:p>
          <a:p>
            <a:pPr lvl="1"/>
            <a:r>
              <a:rPr lang="fr-FR" dirty="0" err="1" smtClean="0"/>
              <a:t>Biases</a:t>
            </a:r>
            <a:r>
              <a:rPr lang="fr-FR" dirty="0" smtClean="0"/>
              <a:t> and slow control</a:t>
            </a:r>
          </a:p>
          <a:p>
            <a:pPr lvl="1"/>
            <a:r>
              <a:rPr lang="fr-FR" dirty="0" smtClean="0">
                <a:solidFill>
                  <a:srgbClr val="0000FF"/>
                </a:solidFill>
              </a:rPr>
              <a:t>New : </a:t>
            </a:r>
            <a:r>
              <a:rPr lang="fr-FR" dirty="0" err="1" smtClean="0">
                <a:solidFill>
                  <a:srgbClr val="0000FF"/>
                </a:solidFill>
              </a:rPr>
              <a:t>fast</a:t>
            </a:r>
            <a:r>
              <a:rPr lang="fr-FR" dirty="0" smtClean="0">
                <a:solidFill>
                  <a:srgbClr val="0000FF"/>
                </a:solidFill>
              </a:rPr>
              <a:t> command </a:t>
            </a:r>
            <a:r>
              <a:rPr lang="fr-FR" dirty="0" err="1" smtClean="0"/>
              <a:t>decoder</a:t>
            </a:r>
            <a:r>
              <a:rPr lang="fr-FR" dirty="0" smtClean="0"/>
              <a:t> (</a:t>
            </a:r>
            <a:r>
              <a:rPr lang="fr-FR" dirty="0" err="1" smtClean="0"/>
              <a:t>clock</a:t>
            </a:r>
            <a:r>
              <a:rPr lang="fr-FR" dirty="0" smtClean="0"/>
              <a:t>, </a:t>
            </a:r>
            <a:r>
              <a:rPr lang="fr-FR" dirty="0" err="1" smtClean="0"/>
              <a:t>calib_pulse</a:t>
            </a:r>
            <a:r>
              <a:rPr lang="fr-FR" dirty="0" smtClean="0"/>
              <a:t>, </a:t>
            </a:r>
            <a:r>
              <a:rPr lang="fr-FR" dirty="0" err="1" smtClean="0"/>
              <a:t>enable_acquisition</a:t>
            </a:r>
            <a:r>
              <a:rPr lang="fr-FR" dirty="0" smtClean="0"/>
              <a:t>, </a:t>
            </a:r>
            <a:r>
              <a:rPr lang="fr-FR" dirty="0" err="1" smtClean="0"/>
              <a:t>start</a:t>
            </a:r>
            <a:r>
              <a:rPr lang="fr-FR" dirty="0" err="1"/>
              <a:t>_</a:t>
            </a:r>
            <a:r>
              <a:rPr lang="fr-FR" dirty="0" err="1" smtClean="0"/>
              <a:t>readout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Backup </a:t>
            </a:r>
            <a:r>
              <a:rPr lang="fr-FR" dirty="0" err="1" smtClean="0"/>
              <a:t>clock</a:t>
            </a:r>
            <a:r>
              <a:rPr lang="fr-FR" dirty="0" smtClean="0"/>
              <a:t> and </a:t>
            </a:r>
            <a:r>
              <a:rPr lang="fr-FR" dirty="0" err="1" smtClean="0"/>
              <a:t>cmd_pulse</a:t>
            </a:r>
            <a:r>
              <a:rPr lang="fr-FR" dirty="0" smtClean="0"/>
              <a:t> inputs </a:t>
            </a:r>
            <a:r>
              <a:rPr lang="fr-FR" dirty="0" err="1" smtClean="0"/>
              <a:t>available</a:t>
            </a:r>
            <a:endParaRPr lang="fr-FR" dirty="0" smtClean="0"/>
          </a:p>
          <a:p>
            <a:pPr lvl="1"/>
            <a:r>
              <a:rPr lang="fr-FR" dirty="0" smtClean="0"/>
              <a:t>New : 320 MHz </a:t>
            </a:r>
            <a:r>
              <a:rPr lang="fr-FR" dirty="0" err="1" smtClean="0"/>
              <a:t>serializer</a:t>
            </a:r>
            <a:r>
              <a:rPr lang="fr-FR" dirty="0" smtClean="0"/>
              <a:t> for 1 CLPS output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799044"/>
            <a:ext cx="983721" cy="56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6D44B88-526B-4981-A8B3-FAAE27796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First </a:t>
            </a:r>
            <a:r>
              <a:rPr lang="fr-FR" dirty="0" err="1" smtClean="0"/>
              <a:t>measurements</a:t>
            </a:r>
            <a:r>
              <a:rPr lang="fr-FR" dirty="0" smtClean="0"/>
              <a:t> of EICROC1 </a:t>
            </a:r>
            <a:r>
              <a:rPr lang="fr-FR" dirty="0"/>
              <a:t>ADC&amp;TDC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44CA2AE2-51C3-4118-BDA8-6AD30D92CC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57E99CD4-230A-417E-AB83-0A81BAEC3E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" t="6944" r="8333"/>
          <a:stretch/>
        </p:blipFill>
        <p:spPr>
          <a:xfrm>
            <a:off x="407368" y="840521"/>
            <a:ext cx="4621760" cy="29485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9BC86AFA-A8C4-4403-B9B8-C6EFFE7FAA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t="5566" r="8021"/>
          <a:stretch/>
        </p:blipFill>
        <p:spPr>
          <a:xfrm>
            <a:off x="479376" y="4107842"/>
            <a:ext cx="4591468" cy="248980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B6AB42B3-5100-4FB6-9CD1-8DBBB74DED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t="4912" r="8380"/>
          <a:stretch/>
        </p:blipFill>
        <p:spPr>
          <a:xfrm>
            <a:off x="6422473" y="842628"/>
            <a:ext cx="5342130" cy="291212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68512079-9F8A-455B-AFF2-11159CB5EC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t="4487" r="8020"/>
          <a:stretch/>
        </p:blipFill>
        <p:spPr>
          <a:xfrm>
            <a:off x="6487330" y="3823987"/>
            <a:ext cx="5266774" cy="2912127"/>
          </a:xfrm>
          <a:prstGeom prst="rect">
            <a:avLst/>
          </a:prstGeom>
        </p:spPr>
      </p:pic>
      <p:sp>
        <p:nvSpPr>
          <p:cNvPr id="46" name="Espace réservé du pied de page 3">
            <a:extLst>
              <a:ext uri="{FF2B5EF4-FFF2-40B4-BE49-F238E27FC236}">
                <a16:creationId xmlns="" xmlns:a16="http://schemas.microsoft.com/office/drawing/2014/main" id="{D9AC102D-A259-4982-8865-384F86C20F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4963" y="6597650"/>
            <a:ext cx="10179050" cy="215900"/>
          </a:xfrm>
        </p:spPr>
        <p:txBody>
          <a:bodyPr/>
          <a:lstStyle/>
          <a:p>
            <a:r>
              <a:rPr lang="en-US" smtClean="0"/>
              <a:t>CdLT EICROC FEE Paris  21 may 2026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82267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next</a:t>
            </a:r>
            <a:r>
              <a:rPr lang="fr-FR" dirty="0" smtClean="0"/>
              <a:t> EICROC2 (2027)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1344" y="764704"/>
            <a:ext cx="11737304" cy="5265738"/>
          </a:xfrm>
        </p:spPr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missing</a:t>
            </a:r>
            <a:r>
              <a:rPr lang="fr-FR" dirty="0" smtClean="0"/>
              <a:t> in EICROC1 ?</a:t>
            </a:r>
          </a:p>
          <a:p>
            <a:pPr lvl="1"/>
            <a:r>
              <a:rPr lang="fr-FR" dirty="0" err="1" smtClean="0"/>
              <a:t>Larger</a:t>
            </a:r>
            <a:r>
              <a:rPr lang="fr-FR" dirty="0" smtClean="0"/>
              <a:t> rate compatibility ?</a:t>
            </a:r>
          </a:p>
          <a:p>
            <a:pPr lvl="1"/>
            <a:r>
              <a:rPr lang="fr-FR" dirty="0" err="1" smtClean="0">
                <a:solidFill>
                  <a:srgbClr val="0000FF"/>
                </a:solidFill>
              </a:rPr>
              <a:t>Derandomizer</a:t>
            </a:r>
            <a:r>
              <a:rPr lang="fr-FR" dirty="0" smtClean="0"/>
              <a:t> for successive </a:t>
            </a:r>
            <a:r>
              <a:rPr lang="fr-FR" dirty="0" err="1" smtClean="0"/>
              <a:t>events</a:t>
            </a:r>
            <a:r>
              <a:rPr lang="fr-FR" dirty="0" smtClean="0"/>
              <a:t> (how </a:t>
            </a:r>
            <a:r>
              <a:rPr lang="fr-FR" dirty="0" err="1" smtClean="0"/>
              <a:t>many</a:t>
            </a:r>
            <a:r>
              <a:rPr lang="fr-FR" dirty="0" smtClean="0"/>
              <a:t> ?)</a:t>
            </a:r>
          </a:p>
          <a:p>
            <a:pPr lvl="1"/>
            <a:r>
              <a:rPr lang="fr-FR" dirty="0" smtClean="0">
                <a:solidFill>
                  <a:srgbClr val="0000FF"/>
                </a:solidFill>
              </a:rPr>
              <a:t>Digital on Top </a:t>
            </a:r>
            <a:r>
              <a:rPr lang="fr-FR" dirty="0" smtClean="0"/>
              <a:t>(</a:t>
            </a:r>
            <a:r>
              <a:rPr lang="fr-FR" dirty="0" err="1" smtClean="0"/>
              <a:t>DoT</a:t>
            </a:r>
            <a:r>
              <a:rPr lang="fr-FR" dirty="0" smtClean="0"/>
              <a:t>) design for digital power </a:t>
            </a:r>
            <a:r>
              <a:rPr lang="fr-FR" dirty="0" err="1" smtClean="0"/>
              <a:t>reduction</a:t>
            </a:r>
            <a:r>
              <a:rPr lang="fr-FR" dirty="0" smtClean="0"/>
              <a:t> and timing </a:t>
            </a:r>
            <a:r>
              <a:rPr lang="fr-FR" dirty="0" err="1" smtClean="0"/>
              <a:t>verification</a:t>
            </a:r>
            <a:r>
              <a:rPr lang="fr-FR" dirty="0" smtClean="0"/>
              <a:t> on large area : more </a:t>
            </a:r>
            <a:r>
              <a:rPr lang="fr-FR" dirty="0" err="1" smtClean="0"/>
              <a:t>powerful</a:t>
            </a:r>
            <a:r>
              <a:rPr lang="fr-FR" dirty="0" smtClean="0"/>
              <a:t> </a:t>
            </a:r>
            <a:r>
              <a:rPr lang="fr-FR" dirty="0" err="1" smtClean="0"/>
              <a:t>tools</a:t>
            </a:r>
            <a:r>
              <a:rPr lang="fr-FR" dirty="0" smtClean="0"/>
              <a:t> </a:t>
            </a:r>
            <a:r>
              <a:rPr lang="fr-FR" dirty="0" err="1" smtClean="0"/>
              <a:t>available</a:t>
            </a:r>
            <a:r>
              <a:rPr lang="fr-FR" dirty="0" smtClean="0"/>
              <a:t> (UVM)</a:t>
            </a:r>
          </a:p>
          <a:p>
            <a:pPr lvl="1"/>
            <a:r>
              <a:rPr lang="fr-FR" dirty="0" smtClean="0"/>
              <a:t>Auto-trigger and </a:t>
            </a:r>
            <a:r>
              <a:rPr lang="fr-FR" dirty="0" err="1" smtClean="0"/>
              <a:t>zero_suppressed</a:t>
            </a:r>
            <a:r>
              <a:rPr lang="fr-FR" dirty="0" smtClean="0"/>
              <a:t> data</a:t>
            </a:r>
          </a:p>
          <a:p>
            <a:pPr lvl="1"/>
            <a:r>
              <a:rPr lang="fr-FR" dirty="0" smtClean="0"/>
              <a:t>Power </a:t>
            </a:r>
            <a:r>
              <a:rPr lang="fr-FR" dirty="0" err="1" smtClean="0"/>
              <a:t>reduction</a:t>
            </a:r>
            <a:r>
              <a:rPr lang="fr-FR" dirty="0" smtClean="0"/>
              <a:t> if </a:t>
            </a:r>
            <a:r>
              <a:rPr lang="fr-FR" smtClean="0"/>
              <a:t>possible </a:t>
            </a:r>
            <a:r>
              <a:rPr lang="fr-FR" smtClean="0"/>
              <a:t>below 2</a:t>
            </a:r>
            <a:r>
              <a:rPr lang="fr-FR" smtClean="0"/>
              <a:t> </a:t>
            </a:r>
            <a:r>
              <a:rPr lang="fr-FR" dirty="0" smtClean="0"/>
              <a:t>mW/</a:t>
            </a:r>
            <a:r>
              <a:rPr lang="fr-FR" dirty="0" err="1" smtClean="0"/>
              <a:t>ch</a:t>
            </a:r>
            <a:endParaRPr lang="fr-FR" dirty="0" smtClean="0"/>
          </a:p>
          <a:p>
            <a:pPr lvl="1"/>
            <a:endParaRPr lang="fr-FR" dirty="0" smtClean="0"/>
          </a:p>
          <a:p>
            <a:r>
              <a:rPr lang="fr-FR" dirty="0" smtClean="0"/>
              <a:t>Clermont Ferrand </a:t>
            </a:r>
            <a:r>
              <a:rPr lang="fr-FR" dirty="0" err="1" smtClean="0"/>
              <a:t>lab</a:t>
            </a:r>
            <a:r>
              <a:rPr lang="fr-FR" dirty="0" smtClean="0"/>
              <a:t> has </a:t>
            </a:r>
            <a:r>
              <a:rPr lang="fr-FR" dirty="0" err="1" smtClean="0"/>
              <a:t>joined</a:t>
            </a:r>
            <a:r>
              <a:rPr lang="fr-FR" dirty="0" smtClean="0"/>
              <a:t> to </a:t>
            </a:r>
            <a:r>
              <a:rPr lang="fr-FR" dirty="0" err="1" smtClean="0"/>
              <a:t>take</a:t>
            </a:r>
            <a:r>
              <a:rPr lang="fr-FR" dirty="0" smtClean="0"/>
              <a:t> </a:t>
            </a:r>
            <a:r>
              <a:rPr lang="fr-FR" dirty="0" err="1" smtClean="0"/>
              <a:t>responsibility</a:t>
            </a:r>
            <a:r>
              <a:rPr lang="fr-FR" dirty="0" smtClean="0"/>
              <a:t> for the </a:t>
            </a:r>
            <a:r>
              <a:rPr lang="fr-FR" dirty="0" err="1" smtClean="0"/>
              <a:t>DoT</a:t>
            </a:r>
            <a:endParaRPr lang="fr-FR" dirty="0" smtClean="0"/>
          </a:p>
          <a:p>
            <a:pPr lvl="1"/>
            <a:r>
              <a:rPr lang="fr-FR" dirty="0" err="1" smtClean="0"/>
              <a:t>Already</a:t>
            </a:r>
            <a:r>
              <a:rPr lang="fr-FR" dirty="0" smtClean="0"/>
              <a:t> </a:t>
            </a:r>
            <a:r>
              <a:rPr lang="fr-FR" dirty="0" err="1" smtClean="0"/>
              <a:t>participated</a:t>
            </a:r>
            <a:r>
              <a:rPr lang="fr-FR" dirty="0" smtClean="0"/>
              <a:t> in ATLAS ALTIROC</a:t>
            </a:r>
          </a:p>
          <a:p>
            <a:pPr lvl="1"/>
            <a:r>
              <a:rPr lang="fr-FR" dirty="0" smtClean="0"/>
              <a:t>The design </a:t>
            </a:r>
            <a:r>
              <a:rPr lang="fr-FR" dirty="0" smtClean="0">
                <a:solidFill>
                  <a:srgbClr val="0000FF"/>
                </a:solidFill>
              </a:rPr>
              <a:t>and </a:t>
            </a:r>
            <a:r>
              <a:rPr lang="fr-FR" dirty="0" err="1" smtClean="0">
                <a:solidFill>
                  <a:srgbClr val="0000FF"/>
                </a:solidFill>
              </a:rPr>
              <a:t>verification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take</a:t>
            </a:r>
            <a:r>
              <a:rPr lang="fr-FR" dirty="0" smtClean="0"/>
              <a:t> ~9 </a:t>
            </a:r>
            <a:r>
              <a:rPr lang="fr-FR" dirty="0" err="1" smtClean="0"/>
              <a:t>months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now</a:t>
            </a:r>
          </a:p>
          <a:p>
            <a:pPr lvl="1"/>
            <a:endParaRPr lang="fr-FR" dirty="0"/>
          </a:p>
          <a:p>
            <a:r>
              <a:rPr lang="fr-FR" dirty="0" err="1" smtClean="0"/>
              <a:t>Technology</a:t>
            </a:r>
            <a:r>
              <a:rPr lang="fr-FR" dirty="0" smtClean="0"/>
              <a:t> </a:t>
            </a:r>
            <a:r>
              <a:rPr lang="fr-FR" dirty="0" err="1" smtClean="0"/>
              <a:t>choice</a:t>
            </a:r>
            <a:r>
              <a:rPr lang="fr-FR" dirty="0" smtClean="0"/>
              <a:t> </a:t>
            </a:r>
          </a:p>
          <a:p>
            <a:pPr lvl="1"/>
            <a:r>
              <a:rPr lang="fr-FR" dirty="0" err="1" smtClean="0"/>
              <a:t>Seems</a:t>
            </a:r>
            <a:r>
              <a:rPr lang="fr-FR" dirty="0" smtClean="0"/>
              <a:t> to converge to 130n </a:t>
            </a:r>
            <a:r>
              <a:rPr lang="fr-FR" dirty="0" err="1" smtClean="0"/>
              <a:t>provided</a:t>
            </a:r>
            <a:r>
              <a:rPr lang="fr-FR" dirty="0" smtClean="0"/>
              <a:t> rate </a:t>
            </a:r>
            <a:r>
              <a:rPr lang="fr-FR" dirty="0" err="1" smtClean="0"/>
              <a:t>remains</a:t>
            </a:r>
            <a:r>
              <a:rPr lang="fr-FR" dirty="0" smtClean="0"/>
              <a:t>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enough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401" y="3573016"/>
            <a:ext cx="1892021" cy="97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6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9955" y="923179"/>
            <a:ext cx="7434173" cy="519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Goals</a:t>
            </a:r>
          </a:p>
          <a:p>
            <a:pPr marL="7429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Less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digital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logic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possible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inside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pixel/matrix</a:t>
            </a:r>
          </a:p>
          <a:p>
            <a:pPr marL="7429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Less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signals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possible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between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matrix and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periphery</a:t>
            </a:r>
            <a:endParaRPr lang="fr-FR" sz="17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7429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Triplication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of sensitive circuits (configuration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registers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for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example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1200150" lvl="2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No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triplication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on data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path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7429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Complexity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on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periphery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side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, simple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logic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inside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pixel</a:t>
            </a:r>
          </a:p>
          <a:p>
            <a:pPr marL="7429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7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Proposal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: </a:t>
            </a:r>
            <a:r>
              <a:rPr lang="fr-FR" sz="1700" b="1" dirty="0" err="1">
                <a:solidFill>
                  <a:prstClr val="black"/>
                </a:solidFill>
                <a:latin typeface="Calibri" panose="020F0502020204030204"/>
              </a:rPr>
              <a:t>Based</a:t>
            </a:r>
            <a:r>
              <a:rPr lang="fr-FR" sz="1700" b="1" dirty="0">
                <a:solidFill>
                  <a:prstClr val="black"/>
                </a:solidFill>
                <a:latin typeface="Calibri" panose="020F0502020204030204"/>
              </a:rPr>
              <a:t> on clusters of 4 </a:t>
            </a:r>
            <a:r>
              <a:rPr lang="fr-FR" sz="1700" b="1" dirty="0" smtClean="0">
                <a:solidFill>
                  <a:prstClr val="black"/>
                </a:solidFill>
                <a:latin typeface="Calibri" panose="020F0502020204030204"/>
              </a:rPr>
              <a:t>pixels, </a:t>
            </a:r>
            <a:r>
              <a:rPr lang="fr-FR" sz="1700" b="1" dirty="0" err="1" smtClean="0">
                <a:solidFill>
                  <a:prstClr val="black"/>
                </a:solidFill>
                <a:latin typeface="Calibri" panose="020F0502020204030204"/>
              </a:rPr>
              <a:t>controlled</a:t>
            </a:r>
            <a:r>
              <a:rPr lang="fr-FR" sz="1700" b="1" dirty="0" smtClean="0">
                <a:solidFill>
                  <a:prstClr val="black"/>
                </a:solidFill>
                <a:latin typeface="Calibri" panose="020F0502020204030204"/>
              </a:rPr>
              <a:t> by the </a:t>
            </a:r>
            <a:r>
              <a:rPr lang="fr-FR" sz="1700" b="1" dirty="0" err="1" smtClean="0">
                <a:solidFill>
                  <a:prstClr val="black"/>
                </a:solidFill>
                <a:latin typeface="Calibri" panose="020F0502020204030204"/>
              </a:rPr>
              <a:t>periphery</a:t>
            </a:r>
            <a:endParaRPr lang="fr-FR" sz="17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7429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Some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logic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shared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at cluster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level</a:t>
            </a:r>
            <a:endParaRPr lang="fr-FR" sz="17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7429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Shared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data bus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between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2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columns</a:t>
            </a:r>
            <a:endParaRPr lang="fr-FR" sz="17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7429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700" dirty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700" b="1" dirty="0" smtClean="0">
                <a:solidFill>
                  <a:srgbClr val="FF0000"/>
                </a:solidFill>
                <a:latin typeface="Calibri" panose="020F0502020204030204"/>
              </a:rPr>
              <a:t>First </a:t>
            </a:r>
            <a:r>
              <a:rPr lang="fr-FR" sz="1700" b="1" dirty="0" err="1" smtClean="0">
                <a:solidFill>
                  <a:srgbClr val="FF0000"/>
                </a:solidFill>
                <a:latin typeface="Calibri" panose="020F0502020204030204"/>
              </a:rPr>
              <a:t>iteration</a:t>
            </a:r>
            <a:r>
              <a:rPr lang="fr-FR" sz="1700" b="1" dirty="0" smtClean="0">
                <a:solidFill>
                  <a:srgbClr val="FF0000"/>
                </a:solidFill>
                <a:latin typeface="Calibri" panose="020F0502020204030204"/>
              </a:rPr>
              <a:t> of </a:t>
            </a:r>
            <a:r>
              <a:rPr lang="fr-FR" sz="1700" b="1" dirty="0" err="1" smtClean="0">
                <a:solidFill>
                  <a:srgbClr val="FF0000"/>
                </a:solidFill>
                <a:latin typeface="Calibri" panose="020F0502020204030204"/>
              </a:rPr>
              <a:t>this</a:t>
            </a:r>
            <a:r>
              <a:rPr lang="fr-FR" sz="1700" b="1" dirty="0" smtClean="0">
                <a:solidFill>
                  <a:srgbClr val="FF0000"/>
                </a:solidFill>
                <a:latin typeface="Calibri" panose="020F0502020204030204"/>
              </a:rPr>
              <a:t> architecture </a:t>
            </a:r>
            <a:r>
              <a:rPr lang="fr-FR" sz="1700" b="1" dirty="0" err="1" smtClean="0">
                <a:solidFill>
                  <a:srgbClr val="FF0000"/>
                </a:solidFill>
                <a:latin typeface="Calibri" panose="020F0502020204030204"/>
              </a:rPr>
              <a:t>is</a:t>
            </a:r>
            <a:r>
              <a:rPr lang="fr-FR" sz="1700" b="1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fr-FR" sz="1700" b="1" dirty="0" err="1" smtClean="0">
                <a:solidFill>
                  <a:srgbClr val="FF0000"/>
                </a:solidFill>
                <a:latin typeface="Calibri" panose="020F0502020204030204"/>
              </a:rPr>
              <a:t>ready</a:t>
            </a:r>
            <a:r>
              <a:rPr lang="fr-FR" sz="1700" b="1" dirty="0" smtClean="0">
                <a:solidFill>
                  <a:srgbClr val="FF0000"/>
                </a:solidFill>
                <a:latin typeface="Calibri" panose="020F0502020204030204"/>
              </a:rPr>
              <a:t> at RTL </a:t>
            </a:r>
            <a:r>
              <a:rPr lang="fr-FR" sz="1700" b="1" dirty="0" err="1" smtClean="0">
                <a:solidFill>
                  <a:srgbClr val="FF0000"/>
                </a:solidFill>
                <a:latin typeface="Calibri" panose="020F0502020204030204"/>
              </a:rPr>
              <a:t>level</a:t>
            </a:r>
            <a:r>
              <a:rPr lang="fr-FR" sz="1700" b="1" dirty="0" smtClean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fr-FR" sz="1700" b="1" dirty="0" err="1" smtClean="0">
                <a:solidFill>
                  <a:srgbClr val="FF0000"/>
                </a:solidFill>
                <a:latin typeface="Calibri" panose="020F0502020204030204"/>
              </a:rPr>
              <a:t>some</a:t>
            </a:r>
            <a:r>
              <a:rPr lang="fr-FR" sz="1700" b="1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fr-FR" sz="1700" b="1" dirty="0" err="1" smtClean="0">
                <a:solidFill>
                  <a:srgbClr val="FF0000"/>
                </a:solidFill>
                <a:latin typeface="Calibri" panose="020F0502020204030204"/>
              </a:rPr>
              <a:t>debug</a:t>
            </a:r>
            <a:r>
              <a:rPr lang="fr-FR" sz="1700" b="1" dirty="0" smtClean="0">
                <a:solidFill>
                  <a:srgbClr val="FF0000"/>
                </a:solidFill>
                <a:latin typeface="Calibri" panose="020F0502020204030204"/>
              </a:rPr>
              <a:t> in </a:t>
            </a:r>
            <a:r>
              <a:rPr lang="fr-FR" sz="1700" b="1" dirty="0" err="1" smtClean="0">
                <a:solidFill>
                  <a:srgbClr val="FF0000"/>
                </a:solidFill>
                <a:latin typeface="Calibri" panose="020F0502020204030204"/>
              </a:rPr>
              <a:t>progress</a:t>
            </a:r>
            <a:endParaRPr lang="fr-FR" sz="1700" b="1" dirty="0" smtClean="0">
              <a:solidFill>
                <a:srgbClr val="FF0000"/>
              </a:solidFill>
              <a:latin typeface="Calibri" panose="020F0502020204030204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 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Physical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implementation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can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reveal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new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constraints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, architecture </a:t>
            </a:r>
            <a:r>
              <a:rPr lang="fr-FR" sz="1700" dirty="0" err="1" smtClean="0">
                <a:solidFill>
                  <a:prstClr val="black"/>
                </a:solidFill>
                <a:latin typeface="Calibri" panose="020F0502020204030204"/>
              </a:rPr>
              <a:t>may</a:t>
            </a:r>
            <a:r>
              <a:rPr lang="fr-FR" sz="1700" dirty="0" smtClean="0">
                <a:solidFill>
                  <a:prstClr val="black"/>
                </a:solidFill>
                <a:latin typeface="Calibri" panose="020F0502020204030204"/>
              </a:rPr>
              <a:t> change</a:t>
            </a:r>
            <a:endParaRPr lang="fr-FR" sz="1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402" y="2211594"/>
            <a:ext cx="4455648" cy="4464283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8454820" y="2832539"/>
            <a:ext cx="57150" cy="571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8601663" y="2970652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8458788" y="2970652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8596901" y="2832539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8601663" y="2694427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449263" y="2694427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8315913" y="2694427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23851" y="2832539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8325438" y="2970652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33363" y="2611877"/>
            <a:ext cx="79375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09109" y="2611876"/>
            <a:ext cx="79375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33363" y="2884133"/>
            <a:ext cx="79375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11489" y="2884133"/>
            <a:ext cx="79375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9834994" y="3377845"/>
            <a:ext cx="57150" cy="571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9976438" y="3377845"/>
            <a:ext cx="57150" cy="571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9695451" y="3377845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9696245" y="3527864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9695451" y="3245686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9831976" y="3245686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9976438" y="3245686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10112963" y="3245686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10112963" y="3377845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10112963" y="3527864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9976438" y="3527864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9831976" y="3527864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610520" y="3159961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883570" y="3159961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156620" y="3159960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163211" y="3434995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883694" y="3434995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610570" y="3434995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 flipH="1" flipV="1">
            <a:off x="7617336" y="1688714"/>
            <a:ext cx="146050" cy="1577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7620341" y="1418043"/>
            <a:ext cx="150132" cy="15013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7617166" y="1122865"/>
            <a:ext cx="153307" cy="15330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624679" y="1966987"/>
            <a:ext cx="151946" cy="16410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7789863" y="1011593"/>
            <a:ext cx="2614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Triggered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Pixel (TP)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Neighbor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pixel (TL1)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Busy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cluster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Cluster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waiting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for hit</a:t>
            </a:r>
            <a:endParaRPr lang="fr-F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10920844" y="4489095"/>
            <a:ext cx="57150" cy="571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45" name="Ellipse 44"/>
          <p:cNvSpPr/>
          <p:nvPr/>
        </p:nvSpPr>
        <p:spPr>
          <a:xfrm>
            <a:off x="11082769" y="4489095"/>
            <a:ext cx="57150" cy="571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10920844" y="4631866"/>
            <a:ext cx="57150" cy="571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10795589" y="4356936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10795589" y="4489888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10798608" y="4631866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10795589" y="4764664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10923863" y="4764664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11073560" y="4635041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10920844" y="4356656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54" name="Ellipse 53"/>
          <p:cNvSpPr/>
          <p:nvPr/>
        </p:nvSpPr>
        <p:spPr>
          <a:xfrm>
            <a:off x="11076579" y="4357794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11206674" y="4357794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56" name="Ellipse 55"/>
          <p:cNvSpPr/>
          <p:nvPr/>
        </p:nvSpPr>
        <p:spPr>
          <a:xfrm>
            <a:off x="11209773" y="4483883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57" name="Ellipse 56"/>
          <p:cNvSpPr/>
          <p:nvPr/>
        </p:nvSpPr>
        <p:spPr>
          <a:xfrm>
            <a:off x="11206674" y="4631866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11082769" y="4764664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710658" y="4264465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0710658" y="4536961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717562" y="4814450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985610" y="4270814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993713" y="4539778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267675" y="4270931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1264858" y="4539777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0993712" y="4815347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8874706" y="4479811"/>
            <a:ext cx="57150" cy="571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9008056" y="4486609"/>
            <a:ext cx="57150" cy="571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8724449" y="4486609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0" name="Ellipse 69"/>
          <p:cNvSpPr/>
          <p:nvPr/>
        </p:nvSpPr>
        <p:spPr>
          <a:xfrm>
            <a:off x="8722862" y="4363580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1" name="Ellipse 70"/>
          <p:cNvSpPr/>
          <p:nvPr/>
        </p:nvSpPr>
        <p:spPr>
          <a:xfrm>
            <a:off x="8874706" y="4363580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2" name="Ellipse 71"/>
          <p:cNvSpPr/>
          <p:nvPr/>
        </p:nvSpPr>
        <p:spPr>
          <a:xfrm>
            <a:off x="9005831" y="4361439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3" name="Ellipse 72"/>
          <p:cNvSpPr/>
          <p:nvPr/>
        </p:nvSpPr>
        <p:spPr>
          <a:xfrm>
            <a:off x="9158391" y="4356656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9158313" y="4488091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5" name="Ellipse 74"/>
          <p:cNvSpPr/>
          <p:nvPr/>
        </p:nvSpPr>
        <p:spPr>
          <a:xfrm>
            <a:off x="8722862" y="4629725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6" name="Ellipse 75"/>
          <p:cNvSpPr/>
          <p:nvPr/>
        </p:nvSpPr>
        <p:spPr>
          <a:xfrm>
            <a:off x="8874706" y="4627584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7" name="Ellipse 76"/>
          <p:cNvSpPr/>
          <p:nvPr/>
        </p:nvSpPr>
        <p:spPr>
          <a:xfrm>
            <a:off x="9010669" y="4629725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8" name="Ellipse 77"/>
          <p:cNvSpPr/>
          <p:nvPr/>
        </p:nvSpPr>
        <p:spPr>
          <a:xfrm>
            <a:off x="9143373" y="4628377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8781599" y="4270931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9057346" y="4264465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787074" y="4543310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9064781" y="4543759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10779871" y="5590360"/>
            <a:ext cx="57150" cy="571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4" name="Ellipse 83"/>
          <p:cNvSpPr/>
          <p:nvPr/>
        </p:nvSpPr>
        <p:spPr>
          <a:xfrm>
            <a:off x="10941796" y="5590360"/>
            <a:ext cx="57150" cy="571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5" name="Ellipse 84"/>
          <p:cNvSpPr/>
          <p:nvPr/>
        </p:nvSpPr>
        <p:spPr>
          <a:xfrm>
            <a:off x="10779871" y="5733131"/>
            <a:ext cx="57150" cy="571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6" name="Ellipse 85"/>
          <p:cNvSpPr/>
          <p:nvPr/>
        </p:nvSpPr>
        <p:spPr>
          <a:xfrm>
            <a:off x="10654616" y="5458201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10654616" y="5591153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10657635" y="5733131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9" name="Ellipse 88"/>
          <p:cNvSpPr/>
          <p:nvPr/>
        </p:nvSpPr>
        <p:spPr>
          <a:xfrm>
            <a:off x="10654616" y="5865929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90" name="Ellipse 89"/>
          <p:cNvSpPr/>
          <p:nvPr/>
        </p:nvSpPr>
        <p:spPr>
          <a:xfrm>
            <a:off x="10782890" y="5865929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91" name="Ellipse 90"/>
          <p:cNvSpPr/>
          <p:nvPr/>
        </p:nvSpPr>
        <p:spPr>
          <a:xfrm>
            <a:off x="10932587" y="5736306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92" name="Ellipse 91"/>
          <p:cNvSpPr/>
          <p:nvPr/>
        </p:nvSpPr>
        <p:spPr>
          <a:xfrm>
            <a:off x="10779871" y="5457921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93" name="Ellipse 92"/>
          <p:cNvSpPr/>
          <p:nvPr/>
        </p:nvSpPr>
        <p:spPr>
          <a:xfrm>
            <a:off x="10935606" y="5459059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94" name="Ellipse 93"/>
          <p:cNvSpPr/>
          <p:nvPr/>
        </p:nvSpPr>
        <p:spPr>
          <a:xfrm>
            <a:off x="11065701" y="5459059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95" name="Ellipse 94"/>
          <p:cNvSpPr/>
          <p:nvPr/>
        </p:nvSpPr>
        <p:spPr>
          <a:xfrm>
            <a:off x="11068800" y="5585148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96" name="Ellipse 95"/>
          <p:cNvSpPr/>
          <p:nvPr/>
        </p:nvSpPr>
        <p:spPr>
          <a:xfrm>
            <a:off x="11065701" y="5733131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97" name="Ellipse 96"/>
          <p:cNvSpPr/>
          <p:nvPr/>
        </p:nvSpPr>
        <p:spPr>
          <a:xfrm>
            <a:off x="10941796" y="5865929"/>
            <a:ext cx="57150" cy="571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10709701" y="5367330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0709701" y="5639826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10716605" y="5917315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0984653" y="5373679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0992756" y="5642643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10992755" y="5918212"/>
            <a:ext cx="84931" cy="857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04" name="ZoneTexte 103"/>
          <p:cNvSpPr txBox="1"/>
          <p:nvPr/>
        </p:nvSpPr>
        <p:spPr>
          <a:xfrm>
            <a:off x="238702" y="285459"/>
            <a:ext cx="9531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320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Architecture </a:t>
            </a:r>
            <a:r>
              <a:rPr lang="fr-FR" sz="3200" dirty="0" err="1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proposal</a:t>
            </a:r>
            <a:r>
              <a:rPr lang="fr-FR" sz="320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		</a:t>
            </a:r>
            <a:r>
              <a:rPr lang="fr-FR" sz="200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[A. Soulier et al.]</a:t>
            </a:r>
            <a:endParaRPr lang="fr-FR" sz="3200" dirty="0">
              <a:solidFill>
                <a:srgbClr val="ED7D31">
                  <a:lumMod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ECBF993-0C26-42CE-B6CC-A847CA7D06C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8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32508" y="1128157"/>
            <a:ext cx="114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prstClr val="black"/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b="1" dirty="0">
              <a:solidFill>
                <a:prstClr val="black"/>
              </a:solidFill>
              <a:latin typeface="Calibri" panose="020F0502020204030204"/>
              <a:sym typeface="Wingdings" panose="05000000000000000000" pitchFamily="2" charset="2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193" y="0"/>
            <a:ext cx="676369" cy="604921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2535" r="3124"/>
          <a:stretch/>
        </p:blipFill>
        <p:spPr>
          <a:xfrm>
            <a:off x="7584500" y="1128158"/>
            <a:ext cx="2814918" cy="284364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32508" y="1213217"/>
            <a:ext cx="94579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First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physical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implementation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done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in </a:t>
            </a:r>
            <a:r>
              <a:rPr lang="fr-FR" b="1" dirty="0">
                <a:solidFill>
                  <a:prstClr val="black"/>
                </a:solidFill>
                <a:latin typeface="Calibri" panose="020F0502020204030204"/>
              </a:rPr>
              <a:t>130nm</a:t>
            </a:r>
          </a:p>
          <a:p>
            <a:pPr marL="7429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Check if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we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manage to fit digital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readout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inside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pixel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Preliminary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layout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of the cluster of 4 pixels and the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column</a:t>
            </a:r>
            <a:endParaRPr lang="fr-FR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Triplication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of cluster (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probably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need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some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refinement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Using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a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pixel_analog_dummy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macro, not the real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analog</a:t>
            </a: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 front-end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1" dirty="0" err="1" smtClean="0">
                <a:solidFill>
                  <a:prstClr val="black"/>
                </a:solidFill>
                <a:latin typeface="Calibri" panose="020F0502020204030204"/>
              </a:rPr>
              <a:t>Need</a:t>
            </a:r>
            <a:r>
              <a:rPr lang="fr-FR" b="1" dirty="0" smtClean="0">
                <a:solidFill>
                  <a:prstClr val="black"/>
                </a:solidFill>
                <a:latin typeface="Calibri" panose="020F0502020204030204"/>
              </a:rPr>
              <a:t> more time to </a:t>
            </a:r>
            <a:r>
              <a:rPr lang="fr-FR" b="1" dirty="0" err="1" smtClean="0">
                <a:solidFill>
                  <a:prstClr val="black"/>
                </a:solidFill>
                <a:latin typeface="Calibri" panose="020F0502020204030204"/>
              </a:rPr>
              <a:t>validate</a:t>
            </a:r>
            <a:r>
              <a:rPr lang="fr-FR" b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b="1" dirty="0" err="1" smtClean="0">
                <a:solidFill>
                  <a:prstClr val="black"/>
                </a:solidFill>
                <a:latin typeface="Calibri" panose="020F0502020204030204"/>
              </a:rPr>
              <a:t>that</a:t>
            </a:r>
            <a:r>
              <a:rPr lang="fr-FR" b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b="1" dirty="0" err="1" smtClean="0">
                <a:solidFill>
                  <a:prstClr val="black"/>
                </a:solidFill>
                <a:latin typeface="Calibri" panose="020F0502020204030204"/>
              </a:rPr>
              <a:t>this</a:t>
            </a:r>
            <a:r>
              <a:rPr lang="fr-FR" b="1" dirty="0" smtClean="0">
                <a:solidFill>
                  <a:prstClr val="black"/>
                </a:solidFill>
                <a:latin typeface="Calibri" panose="020F0502020204030204"/>
              </a:rPr>
              <a:t> architecture </a:t>
            </a:r>
            <a:r>
              <a:rPr lang="fr-FR" b="1" dirty="0" err="1" smtClean="0">
                <a:solidFill>
                  <a:prstClr val="black"/>
                </a:solidFill>
                <a:latin typeface="Calibri" panose="020F0502020204030204"/>
              </a:rPr>
              <a:t>can</a:t>
            </a:r>
            <a:r>
              <a:rPr lang="fr-FR" b="1" dirty="0" smtClean="0">
                <a:solidFill>
                  <a:prstClr val="black"/>
                </a:solidFill>
                <a:latin typeface="Calibri" panose="020F0502020204030204"/>
              </a:rPr>
              <a:t> fit </a:t>
            </a:r>
            <a:r>
              <a:rPr lang="fr-FR" b="1" dirty="0" err="1" smtClean="0">
                <a:solidFill>
                  <a:prstClr val="black"/>
                </a:solidFill>
                <a:latin typeface="Calibri" panose="020F0502020204030204"/>
              </a:rPr>
              <a:t>using</a:t>
            </a:r>
            <a:r>
              <a:rPr lang="fr-FR" b="1" dirty="0" smtClean="0">
                <a:solidFill>
                  <a:prstClr val="black"/>
                </a:solidFill>
                <a:latin typeface="Calibri" panose="020F0502020204030204"/>
              </a:rPr>
              <a:t> 130nm </a:t>
            </a:r>
            <a:r>
              <a:rPr lang="fr-FR" b="1" dirty="0" err="1" smtClean="0">
                <a:solidFill>
                  <a:prstClr val="black"/>
                </a:solidFill>
                <a:latin typeface="Calibri" panose="020F0502020204030204"/>
              </a:rPr>
              <a:t>technology</a:t>
            </a:r>
            <a:endParaRPr lang="fr-FR" b="1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10399059" y="1128158"/>
            <a:ext cx="573741" cy="8978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10399059" y="2354730"/>
            <a:ext cx="573741" cy="1617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10399059" y="5988639"/>
            <a:ext cx="1631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Double </a:t>
            </a:r>
            <a:r>
              <a:rPr lang="fr-FR" dirty="0" err="1" smtClean="0">
                <a:solidFill>
                  <a:prstClr val="black"/>
                </a:solidFill>
                <a:latin typeface="Calibri" panose="020F0502020204030204"/>
              </a:rPr>
              <a:t>column</a:t>
            </a:r>
            <a:endParaRPr lang="fr-F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8019107" y="3971798"/>
            <a:ext cx="227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black"/>
                </a:solidFill>
                <a:latin typeface="Calibri" panose="020F0502020204030204"/>
              </a:rPr>
              <a:t>Cluster of 4 pixels</a:t>
            </a:r>
            <a:endParaRPr lang="fr-F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38702" y="285459"/>
            <a:ext cx="9531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320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Physical </a:t>
            </a:r>
            <a:r>
              <a:rPr lang="fr-FR" sz="3200" dirty="0" err="1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implementation</a:t>
            </a:r>
            <a:endParaRPr lang="fr-FR" sz="3200" dirty="0">
              <a:solidFill>
                <a:srgbClr val="ED7D31">
                  <a:lumMod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ECBF993-0C26-42CE-B6CC-A847CA7D06C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1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Path </a:t>
            </a:r>
            <a:r>
              <a:rPr lang="fr-FR" dirty="0" err="1" smtClean="0"/>
              <a:t>towards</a:t>
            </a:r>
            <a:r>
              <a:rPr lang="fr-FR" dirty="0" smtClean="0"/>
              <a:t> production and QC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914" y="836712"/>
            <a:ext cx="11099468" cy="5265738"/>
          </a:xfrm>
        </p:spPr>
        <p:txBody>
          <a:bodyPr/>
          <a:lstStyle/>
          <a:p>
            <a:r>
              <a:rPr lang="fr-FR" dirty="0" smtClean="0"/>
              <a:t>For roman pots ~500 chips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needed</a:t>
            </a:r>
            <a:r>
              <a:rPr lang="fr-FR" dirty="0" smtClean="0"/>
              <a:t> (500 k </a:t>
            </a:r>
            <a:r>
              <a:rPr lang="fr-FR" dirty="0" err="1" smtClean="0"/>
              <a:t>ch</a:t>
            </a:r>
            <a:r>
              <a:rPr lang="fr-FR" dirty="0" smtClean="0"/>
              <a:t>) = 6 wafers</a:t>
            </a:r>
          </a:p>
          <a:p>
            <a:r>
              <a:rPr lang="fr-FR" dirty="0" smtClean="0"/>
              <a:t>For </a:t>
            </a:r>
            <a:r>
              <a:rPr lang="fr-FR" dirty="0" err="1"/>
              <a:t>F</a:t>
            </a:r>
            <a:r>
              <a:rPr lang="fr-FR" dirty="0" err="1" smtClean="0"/>
              <a:t>ToF</a:t>
            </a:r>
            <a:r>
              <a:rPr lang="fr-FR" dirty="0" smtClean="0"/>
              <a:t> 10k chips  ~100 wafers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EICROC2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a final version (all </a:t>
            </a:r>
            <a:r>
              <a:rPr lang="fr-FR" dirty="0" err="1" smtClean="0"/>
              <a:t>features</a:t>
            </a:r>
            <a:r>
              <a:rPr lang="fr-FR" dirty="0" smtClean="0"/>
              <a:t> </a:t>
            </a:r>
            <a:r>
              <a:rPr lang="fr-FR" dirty="0" err="1" smtClean="0"/>
              <a:t>implemented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Schedule </a:t>
            </a:r>
            <a:r>
              <a:rPr lang="fr-FR" dirty="0" err="1" smtClean="0"/>
              <a:t>accomodates</a:t>
            </a:r>
            <a:r>
              <a:rPr lang="fr-FR" dirty="0" smtClean="0"/>
              <a:t> a possible </a:t>
            </a:r>
            <a:r>
              <a:rPr lang="fr-FR" dirty="0" smtClean="0"/>
              <a:t>EICROC3 to </a:t>
            </a:r>
            <a:r>
              <a:rPr lang="fr-FR" dirty="0" err="1" smtClean="0"/>
              <a:t>fix</a:t>
            </a:r>
            <a:r>
              <a:rPr lang="fr-FR" dirty="0" smtClean="0"/>
              <a:t> </a:t>
            </a:r>
            <a:r>
              <a:rPr lang="fr-FR" dirty="0" smtClean="0"/>
              <a:t>bugs </a:t>
            </a:r>
            <a:r>
              <a:rPr lang="fr-FR" dirty="0" smtClean="0"/>
              <a:t>in </a:t>
            </a:r>
            <a:r>
              <a:rPr lang="fr-FR" dirty="0" smtClean="0"/>
              <a:t>EICROC2</a:t>
            </a:r>
            <a:endParaRPr lang="fr-FR" dirty="0" smtClean="0"/>
          </a:p>
          <a:p>
            <a:pPr lvl="1"/>
            <a:r>
              <a:rPr lang="fr-FR" dirty="0" smtClean="0"/>
              <a:t>~1 </a:t>
            </a:r>
            <a:r>
              <a:rPr lang="fr-FR" dirty="0" err="1" smtClean="0"/>
              <a:t>year</a:t>
            </a:r>
            <a:r>
              <a:rPr lang="fr-FR" dirty="0" smtClean="0"/>
              <a:t> </a:t>
            </a:r>
            <a:r>
              <a:rPr lang="fr-FR" dirty="0" err="1" smtClean="0"/>
              <a:t>after</a:t>
            </a:r>
            <a:r>
              <a:rPr lang="fr-FR" dirty="0" smtClean="0"/>
              <a:t> EICROC2 tests and system tests </a:t>
            </a:r>
            <a:r>
              <a:rPr lang="fr-FR" dirty="0" err="1" smtClean="0"/>
              <a:t>complete</a:t>
            </a:r>
            <a:endParaRPr lang="fr-FR" dirty="0" smtClean="0"/>
          </a:p>
          <a:p>
            <a:pPr lvl="1"/>
            <a:endParaRPr lang="fr-FR" dirty="0"/>
          </a:p>
          <a:p>
            <a:r>
              <a:rPr lang="fr-FR" dirty="0" smtClean="0"/>
              <a:t>Wafer </a:t>
            </a:r>
            <a:r>
              <a:rPr lang="fr-FR" dirty="0" err="1" smtClean="0"/>
              <a:t>probing</a:t>
            </a:r>
            <a:r>
              <a:rPr lang="fr-FR" dirty="0" smtClean="0"/>
              <a:t> station and test setup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needed</a:t>
            </a:r>
            <a:endParaRPr lang="fr-FR" dirty="0" smtClean="0"/>
          </a:p>
          <a:p>
            <a:pPr lvl="1"/>
            <a:r>
              <a:rPr lang="fr-FR" dirty="0" smtClean="0"/>
              <a:t>Can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inspired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ALTIROC setup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3224978"/>
            <a:ext cx="3279254" cy="27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9336" y="764704"/>
            <a:ext cx="12072664" cy="5265738"/>
          </a:xfrm>
        </p:spPr>
        <p:txBody>
          <a:bodyPr/>
          <a:lstStyle/>
          <a:p>
            <a:r>
              <a:rPr lang="fr-FR" dirty="0" smtClean="0"/>
              <a:t>EICROC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reached</a:t>
            </a:r>
            <a:r>
              <a:rPr lang="fr-FR" dirty="0" smtClean="0"/>
              <a:t> full </a:t>
            </a:r>
            <a:r>
              <a:rPr lang="fr-FR" dirty="0" err="1" smtClean="0"/>
              <a:t>scale</a:t>
            </a:r>
            <a:r>
              <a:rPr lang="fr-FR" dirty="0" smtClean="0"/>
              <a:t> 32x32 </a:t>
            </a:r>
            <a:r>
              <a:rPr lang="fr-FR" dirty="0" err="1" smtClean="0"/>
              <a:t>with</a:t>
            </a:r>
            <a:r>
              <a:rPr lang="fr-FR" dirty="0" smtClean="0"/>
              <a:t> EICROC1</a:t>
            </a:r>
          </a:p>
          <a:p>
            <a:pPr lvl="1"/>
            <a:r>
              <a:rPr lang="fr-FR" dirty="0" smtClean="0"/>
              <a:t>Important for </a:t>
            </a:r>
            <a:r>
              <a:rPr lang="fr-FR" dirty="0" err="1" smtClean="0"/>
              <a:t>analog</a:t>
            </a:r>
            <a:r>
              <a:rPr lang="fr-FR" dirty="0" smtClean="0"/>
              <a:t> performance and sensor test</a:t>
            </a:r>
          </a:p>
          <a:p>
            <a:pPr lvl="1"/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allows</a:t>
            </a:r>
            <a:r>
              <a:rPr lang="fr-FR" dirty="0" smtClean="0"/>
              <a:t> to </a:t>
            </a:r>
            <a:r>
              <a:rPr lang="fr-FR" dirty="0" err="1" smtClean="0"/>
              <a:t>progress</a:t>
            </a:r>
            <a:r>
              <a:rPr lang="fr-FR" dirty="0" smtClean="0"/>
              <a:t> on system design</a:t>
            </a:r>
          </a:p>
          <a:p>
            <a:endParaRPr lang="fr-FR" dirty="0"/>
          </a:p>
          <a:p>
            <a:r>
              <a:rPr lang="fr-FR" dirty="0" smtClean="0"/>
              <a:t>Small </a:t>
            </a:r>
            <a:r>
              <a:rPr lang="fr-FR" dirty="0" err="1" smtClean="0"/>
              <a:t>scale</a:t>
            </a:r>
            <a:r>
              <a:rPr lang="fr-FR" dirty="0" smtClean="0"/>
              <a:t> </a:t>
            </a:r>
            <a:r>
              <a:rPr lang="fr-FR" dirty="0" smtClean="0"/>
              <a:t>EICROC0s </a:t>
            </a:r>
            <a:r>
              <a:rPr lang="fr-FR" dirty="0" smtClean="0"/>
              <a:t>4x4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under</a:t>
            </a:r>
            <a:r>
              <a:rPr lang="fr-FR" dirty="0" smtClean="0"/>
              <a:t> test to </a:t>
            </a:r>
            <a:r>
              <a:rPr lang="fr-FR" dirty="0" err="1" smtClean="0"/>
              <a:t>improve</a:t>
            </a:r>
            <a:r>
              <a:rPr lang="fr-FR" dirty="0" smtClean="0"/>
              <a:t> performance and </a:t>
            </a:r>
            <a:r>
              <a:rPr lang="fr-FR" dirty="0" err="1" smtClean="0"/>
              <a:t>reduce</a:t>
            </a:r>
            <a:r>
              <a:rPr lang="fr-FR" dirty="0" smtClean="0"/>
              <a:t> power</a:t>
            </a:r>
          </a:p>
          <a:p>
            <a:pPr lvl="1"/>
            <a:r>
              <a:rPr lang="fr-FR" dirty="0" smtClean="0"/>
              <a:t>Tests to </a:t>
            </a:r>
            <a:r>
              <a:rPr lang="fr-FR" dirty="0" err="1" smtClean="0"/>
              <a:t>start</a:t>
            </a:r>
            <a:r>
              <a:rPr lang="fr-FR" dirty="0" smtClean="0"/>
              <a:t> </a:t>
            </a:r>
            <a:r>
              <a:rPr lang="fr-FR" dirty="0" err="1" smtClean="0"/>
              <a:t>soon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sensors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EICROC2 now </a:t>
            </a:r>
            <a:r>
              <a:rPr lang="fr-FR" dirty="0" err="1" smtClean="0"/>
              <a:t>needs</a:t>
            </a:r>
            <a:r>
              <a:rPr lang="fr-FR" dirty="0" smtClean="0"/>
              <a:t> </a:t>
            </a:r>
            <a:r>
              <a:rPr lang="fr-FR" dirty="0" err="1" smtClean="0"/>
              <a:t>its</a:t>
            </a:r>
            <a:r>
              <a:rPr lang="fr-FR" dirty="0" smtClean="0"/>
              <a:t> digital design </a:t>
            </a:r>
            <a:r>
              <a:rPr lang="fr-FR" dirty="0" err="1" smtClean="0"/>
              <a:t>DoT</a:t>
            </a:r>
            <a:r>
              <a:rPr lang="fr-FR" dirty="0" smtClean="0"/>
              <a:t> : ~6 </a:t>
            </a:r>
            <a:r>
              <a:rPr lang="fr-FR" dirty="0" err="1" smtClean="0"/>
              <a:t>months</a:t>
            </a:r>
            <a:r>
              <a:rPr lang="fr-FR" dirty="0" smtClean="0"/>
              <a:t> </a:t>
            </a:r>
            <a:r>
              <a:rPr lang="fr-FR" dirty="0" smtClean="0"/>
              <a:t>design time </a:t>
            </a:r>
            <a:r>
              <a:rPr lang="fr-FR" dirty="0" err="1" smtClean="0"/>
              <a:t>from</a:t>
            </a:r>
            <a:r>
              <a:rPr lang="fr-FR" dirty="0" smtClean="0"/>
              <a:t> now</a:t>
            </a:r>
          </a:p>
          <a:p>
            <a:pPr lvl="1"/>
            <a:r>
              <a:rPr lang="fr-FR" dirty="0" err="1" smtClean="0"/>
              <a:t>Responsibility</a:t>
            </a:r>
            <a:r>
              <a:rPr lang="fr-FR" dirty="0" smtClean="0"/>
              <a:t> of </a:t>
            </a:r>
            <a:r>
              <a:rPr lang="fr-FR" dirty="0" smtClean="0"/>
              <a:t>Clermont Ferrand </a:t>
            </a:r>
            <a:r>
              <a:rPr lang="fr-FR" dirty="0" err="1" smtClean="0"/>
              <a:t>lab</a:t>
            </a:r>
            <a:endParaRPr lang="fr-FR" dirty="0" smtClean="0"/>
          </a:p>
          <a:p>
            <a:pPr lvl="1"/>
            <a:r>
              <a:rPr lang="fr-FR" dirty="0" smtClean="0"/>
              <a:t>Main </a:t>
            </a:r>
            <a:r>
              <a:rPr lang="fr-FR" dirty="0" err="1" smtClean="0"/>
              <a:t>driving</a:t>
            </a:r>
            <a:r>
              <a:rPr lang="fr-FR" dirty="0" smtClean="0"/>
              <a:t> </a:t>
            </a:r>
            <a:r>
              <a:rPr lang="fr-FR" dirty="0" err="1" smtClean="0"/>
              <a:t>specification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smtClean="0"/>
              <a:t>power </a:t>
            </a:r>
            <a:r>
              <a:rPr lang="fr-FR" dirty="0" err="1" smtClean="0"/>
              <a:t>minimization</a:t>
            </a:r>
            <a:r>
              <a:rPr lang="fr-FR" dirty="0" smtClean="0"/>
              <a:t> and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smtClean="0"/>
              <a:t>hit </a:t>
            </a:r>
            <a:r>
              <a:rPr lang="fr-FR" dirty="0" smtClean="0"/>
              <a:t>rate (&lt; 100 Hz/pixel)</a:t>
            </a:r>
          </a:p>
          <a:p>
            <a:pPr lvl="1"/>
            <a:r>
              <a:rPr lang="fr-FR" dirty="0" err="1" smtClean="0"/>
              <a:t>Submission</a:t>
            </a:r>
            <a:r>
              <a:rPr lang="fr-FR" dirty="0" smtClean="0"/>
              <a:t> in Engineering </a:t>
            </a:r>
            <a:r>
              <a:rPr lang="fr-FR" dirty="0" err="1" smtClean="0"/>
              <a:t>run</a:t>
            </a:r>
            <a:r>
              <a:rPr lang="fr-FR" dirty="0" smtClean="0"/>
              <a:t> in TSMC130n Q1 2027</a:t>
            </a:r>
            <a:endParaRPr lang="fr-FR" dirty="0" smtClean="0"/>
          </a:p>
          <a:p>
            <a:pPr lvl="1"/>
            <a:endParaRPr lang="fr-FR" dirty="0"/>
          </a:p>
          <a:p>
            <a:r>
              <a:rPr lang="fr-FR" dirty="0" smtClean="0"/>
              <a:t>System tests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smtClean="0"/>
              <a:t>(as </a:t>
            </a:r>
            <a:r>
              <a:rPr lang="fr-FR" dirty="0" err="1" smtClean="0"/>
              <a:t>always</a:t>
            </a:r>
            <a:r>
              <a:rPr lang="fr-FR" dirty="0" smtClean="0"/>
              <a:t>) an important input for chip(s) </a:t>
            </a:r>
            <a:r>
              <a:rPr lang="fr-FR" dirty="0" err="1" smtClean="0"/>
              <a:t>finalization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2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backup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8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91440"/>
            <a:r>
              <a:rPr lang="en-US" spc="-1" dirty="0">
                <a:solidFill>
                  <a:srgbClr val="C9211E"/>
                </a:solidFill>
              </a:rPr>
              <a:t>EICROC0 </a:t>
            </a:r>
            <a:r>
              <a:rPr lang="en-US" spc="-1" dirty="0" smtClean="0">
                <a:solidFill>
                  <a:srgbClr val="C9211E"/>
                </a:solidFill>
              </a:rPr>
              <a:t>: </a:t>
            </a:r>
            <a:r>
              <a:rPr lang="en-US" spc="-1" dirty="0">
                <a:solidFill>
                  <a:srgbClr val="C9211E"/>
                </a:solidFill>
              </a:rPr>
              <a:t>discriminator jitter measured on probe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CF5682E1-BB66-4ACF-9A58-EE37D10E457D}" type="slidenum">
              <a:t>28</a:t>
            </a:fld>
            <a:endParaRPr dirty="0"/>
          </a:p>
        </p:txBody>
      </p:sp>
      <p:pic>
        <p:nvPicPr>
          <p:cNvPr id="108" name="Image 107"/>
          <p:cNvPicPr/>
          <p:nvPr/>
        </p:nvPicPr>
        <p:blipFill>
          <a:blip r:embed="rId2"/>
          <a:stretch/>
        </p:blipFill>
        <p:spPr>
          <a:xfrm>
            <a:off x="458788" y="1143000"/>
            <a:ext cx="8507880" cy="5257800"/>
          </a:xfrm>
          <a:prstGeom prst="rect">
            <a:avLst/>
          </a:prstGeom>
          <a:ln w="0">
            <a:noFill/>
          </a:ln>
        </p:spPr>
      </p:pic>
      <p:pic>
        <p:nvPicPr>
          <p:cNvPr id="109" name="Image 108"/>
          <p:cNvPicPr/>
          <p:nvPr/>
        </p:nvPicPr>
        <p:blipFill>
          <a:blip r:embed="rId3"/>
          <a:srcRect l="51799" b="31856"/>
          <a:stretch/>
        </p:blipFill>
        <p:spPr>
          <a:xfrm>
            <a:off x="7316788" y="2972160"/>
            <a:ext cx="4572000" cy="2514240"/>
          </a:xfrm>
          <a:prstGeom prst="rect">
            <a:avLst/>
          </a:prstGeom>
          <a:ln w="0">
            <a:noFill/>
          </a:ln>
        </p:spPr>
      </p:pic>
      <p:sp>
        <p:nvSpPr>
          <p:cNvPr id="110" name="ZoneTexte 109"/>
          <p:cNvSpPr txBox="1"/>
          <p:nvPr/>
        </p:nvSpPr>
        <p:spPr>
          <a:xfrm>
            <a:off x="9145588" y="914400"/>
            <a:ext cx="2743200" cy="1828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pc="-1" dirty="0">
                <a:solidFill>
                  <a:srgbClr val="000000"/>
                </a:solidFill>
                <a:latin typeface="Lato"/>
              </a:rPr>
              <a:t>Measurements done with the oscilloscope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990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A02E7A-FBD3-1192-37B4-B5424BE4A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7C03155-7DA8-DCB1-A44B-6F86C096CC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543" b="75023"/>
          <a:stretch/>
        </p:blipFill>
        <p:spPr>
          <a:xfrm>
            <a:off x="1224641" y="0"/>
            <a:ext cx="10967359" cy="746931"/>
          </a:xfrm>
          <a:prstGeom prst="rect">
            <a:avLst/>
          </a:prstGeom>
        </p:spPr>
      </p:pic>
      <p:pic>
        <p:nvPicPr>
          <p:cNvPr id="4" name="Image 3" descr="ePIC_logo.png">
            <a:extLst>
              <a:ext uri="{FF2B5EF4-FFF2-40B4-BE49-F238E27FC236}">
                <a16:creationId xmlns:a16="http://schemas.microsoft.com/office/drawing/2014/main" xmlns="" id="{A11590D7-A7AE-84DC-BEAF-4794F69D75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9108" t="8690" b="8760"/>
          <a:stretch>
            <a:fillRect/>
          </a:stretch>
        </p:blipFill>
        <p:spPr bwMode="auto">
          <a:xfrm>
            <a:off x="0" y="0"/>
            <a:ext cx="1224643" cy="74693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3B1E7B4-1EFB-FC17-7843-521E4160C504}"/>
              </a:ext>
            </a:extLst>
          </p:cNvPr>
          <p:cNvSpPr txBox="1"/>
          <p:nvPr/>
        </p:nvSpPr>
        <p:spPr>
          <a:xfrm>
            <a:off x="1132112" y="57994"/>
            <a:ext cx="1096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35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ePIC</a:t>
            </a:r>
            <a:r>
              <a:rPr lang="fr-FR" sz="35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Detectors &amp; Far-</a:t>
            </a:r>
            <a:r>
              <a:rPr lang="fr-FR" sz="35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Forward</a:t>
            </a:r>
            <a:r>
              <a:rPr lang="fr-FR" sz="35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5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fr-FR" sz="35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xmlns="" id="{764128EE-0D35-0668-7F75-9EB03E9C3F42}"/>
              </a:ext>
            </a:extLst>
          </p:cNvPr>
          <p:cNvGrpSpPr/>
          <p:nvPr/>
        </p:nvGrpSpPr>
        <p:grpSpPr>
          <a:xfrm>
            <a:off x="0" y="612441"/>
            <a:ext cx="12578863" cy="2933093"/>
            <a:chOff x="0" y="661837"/>
            <a:chExt cx="12578863" cy="29330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B07E744-8341-4D6B-3956-94F91BC58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96494"/>
              <a:ext cx="12192000" cy="2498436"/>
            </a:xfrm>
            <a:prstGeom prst="rect">
              <a:avLst/>
            </a:prstGeom>
          </p:spPr>
        </p:pic>
        <p:pic>
          <p:nvPicPr>
            <p:cNvPr id="6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218795EC-FA94-4D05-0C78-55C1E6405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5992" y="661837"/>
              <a:ext cx="860016" cy="618734"/>
            </a:xfrm>
            <a:prstGeom prst="rect">
              <a:avLst/>
            </a:prstGeom>
          </p:spPr>
        </p:pic>
        <p:cxnSp>
          <p:nvCxnSpPr>
            <p:cNvPr id="9" name="Straight Arrow Connector 13">
              <a:extLst>
                <a:ext uri="{FF2B5EF4-FFF2-40B4-BE49-F238E27FC236}">
                  <a16:creationId xmlns:a16="http://schemas.microsoft.com/office/drawing/2014/main" xmlns="" id="{C0367A2A-61BA-05A6-5C1A-E593EEA54A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8704" y="1518765"/>
              <a:ext cx="1655930" cy="136714"/>
            </a:xfrm>
            <a:prstGeom prst="straightConnector1">
              <a:avLst/>
            </a:prstGeom>
            <a:ln w="38100">
              <a:solidFill>
                <a:srgbClr val="FF9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14">
              <a:extLst>
                <a:ext uri="{FF2B5EF4-FFF2-40B4-BE49-F238E27FC236}">
                  <a16:creationId xmlns:a16="http://schemas.microsoft.com/office/drawing/2014/main" xmlns="" id="{1ED009D5-232E-DBF0-97D5-DCEDD5C597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0689" y="1184075"/>
              <a:ext cx="1883701" cy="183214"/>
            </a:xfrm>
            <a:prstGeom prst="straightConnector1">
              <a:avLst/>
            </a:prstGeom>
            <a:ln w="38100">
              <a:solidFill>
                <a:srgbClr val="FF85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5">
              <a:extLst>
                <a:ext uri="{FF2B5EF4-FFF2-40B4-BE49-F238E27FC236}">
                  <a16:creationId xmlns:a16="http://schemas.microsoft.com/office/drawing/2014/main" xmlns="" id="{6773F813-D320-111E-BA26-675C3ED79353}"/>
                </a:ext>
              </a:extLst>
            </p:cNvPr>
            <p:cNvSpPr txBox="1"/>
            <p:nvPr/>
          </p:nvSpPr>
          <p:spPr>
            <a:xfrm rot="21264767">
              <a:off x="7760083" y="967194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Arial" panose="020B0604020202020204"/>
                </a:rPr>
                <a:t>electron beam</a:t>
              </a:r>
            </a:p>
          </p:txBody>
        </p: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xmlns="" id="{7B96D397-5DF8-C957-A894-CC02572B8AA4}"/>
                </a:ext>
              </a:extLst>
            </p:cNvPr>
            <p:cNvSpPr txBox="1"/>
            <p:nvPr/>
          </p:nvSpPr>
          <p:spPr>
            <a:xfrm rot="21333826">
              <a:off x="3777056" y="1231140"/>
              <a:ext cx="1231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Arial" panose="020B0604020202020204"/>
                </a:rPr>
                <a:t>p/A beam</a:t>
              </a:r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xmlns="" id="{75F8E5B3-C34A-F449-1169-B02B8E12C9B6}"/>
                </a:ext>
              </a:extLst>
            </p:cNvPr>
            <p:cNvSpPr/>
            <p:nvPr/>
          </p:nvSpPr>
          <p:spPr>
            <a:xfrm>
              <a:off x="3021980" y="1892618"/>
              <a:ext cx="629905" cy="729353"/>
            </a:xfrm>
            <a:prstGeom prst="line">
              <a:avLst/>
            </a:prstGeom>
            <a:ln w="19050">
              <a:solidFill>
                <a:schemeClr val="tx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" name="Line">
              <a:extLst>
                <a:ext uri="{FF2B5EF4-FFF2-40B4-BE49-F238E27FC236}">
                  <a16:creationId xmlns:a16="http://schemas.microsoft.com/office/drawing/2014/main" xmlns="" id="{BD89AA45-8379-D6B7-396A-0E6CE4B22BF6}"/>
                </a:ext>
              </a:extLst>
            </p:cNvPr>
            <p:cNvSpPr/>
            <p:nvPr/>
          </p:nvSpPr>
          <p:spPr>
            <a:xfrm>
              <a:off x="1990805" y="1892618"/>
              <a:ext cx="73567" cy="944528"/>
            </a:xfrm>
            <a:prstGeom prst="line">
              <a:avLst/>
            </a:prstGeom>
            <a:ln w="19050">
              <a:solidFill>
                <a:schemeClr val="tx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xmlns="" id="{63A853F1-99E8-731D-1B38-FC3515EE9538}"/>
                </a:ext>
              </a:extLst>
            </p:cNvPr>
            <p:cNvSpPr/>
            <p:nvPr/>
          </p:nvSpPr>
          <p:spPr>
            <a:xfrm flipH="1">
              <a:off x="319230" y="1892618"/>
              <a:ext cx="198231" cy="1000506"/>
            </a:xfrm>
            <a:prstGeom prst="line">
              <a:avLst/>
            </a:prstGeom>
            <a:ln w="19050">
              <a:solidFill>
                <a:schemeClr val="tx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6" name="TextBox 33">
              <a:extLst>
                <a:ext uri="{FF2B5EF4-FFF2-40B4-BE49-F238E27FC236}">
                  <a16:creationId xmlns:a16="http://schemas.microsoft.com/office/drawing/2014/main" xmlns="" id="{FDC177D1-DF81-5D08-778B-B446F8FE7D83}"/>
                </a:ext>
              </a:extLst>
            </p:cNvPr>
            <p:cNvSpPr txBox="1"/>
            <p:nvPr/>
          </p:nvSpPr>
          <p:spPr>
            <a:xfrm>
              <a:off x="314186" y="1402841"/>
              <a:ext cx="936051" cy="553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tIns="91439" bIns="91439">
              <a:sp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30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sz="12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Luminosity</a:t>
              </a:r>
              <a:r>
                <a:rPr lang="en-US" sz="12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fontAlgn="auto">
                <a:spcAft>
                  <a:spcPts val="0"/>
                </a:spcAft>
                <a:defRPr/>
              </a:pPr>
              <a:r>
                <a:rPr lang="en-US" sz="12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sz="12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ystem </a:t>
              </a:r>
            </a:p>
          </p:txBody>
        </p:sp>
        <p:sp>
          <p:nvSpPr>
            <p:cNvPr id="17" name="TextBox 33">
              <a:extLst>
                <a:ext uri="{FF2B5EF4-FFF2-40B4-BE49-F238E27FC236}">
                  <a16:creationId xmlns:a16="http://schemas.microsoft.com/office/drawing/2014/main" xmlns="" id="{83A00B80-162E-F917-417A-9F5AC96755B3}"/>
                </a:ext>
              </a:extLst>
            </p:cNvPr>
            <p:cNvSpPr txBox="1"/>
            <p:nvPr/>
          </p:nvSpPr>
          <p:spPr>
            <a:xfrm>
              <a:off x="1854226" y="1600178"/>
              <a:ext cx="1780505" cy="369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tIns="91439" bIns="91439">
              <a:sp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30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sz="12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Low-Q2 </a:t>
              </a:r>
              <a:r>
                <a:rPr lang="en-US" sz="12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sz="12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aggers</a:t>
              </a:r>
            </a:p>
          </p:txBody>
        </p:sp>
        <p:sp>
          <p:nvSpPr>
            <p:cNvPr id="18" name="TextBox 33">
              <a:extLst>
                <a:ext uri="{FF2B5EF4-FFF2-40B4-BE49-F238E27FC236}">
                  <a16:creationId xmlns:a16="http://schemas.microsoft.com/office/drawing/2014/main" xmlns="" id="{14C757EB-EFC3-3BD1-0F2A-017E333C37A2}"/>
                </a:ext>
              </a:extLst>
            </p:cNvPr>
            <p:cNvSpPr txBox="1"/>
            <p:nvPr/>
          </p:nvSpPr>
          <p:spPr>
            <a:xfrm>
              <a:off x="9847373" y="872221"/>
              <a:ext cx="1883701" cy="369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tIns="91439" bIns="91439">
              <a:sp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30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1200" b="0" dirty="0">
                  <a:solidFill>
                    <a:srgbClr val="000000"/>
                  </a:solidFill>
                </a:rPr>
                <a:t>Zero Degree Calorimeter</a:t>
              </a:r>
              <a:endParaRPr sz="1200" b="0" dirty="0">
                <a:solidFill>
                  <a:srgbClr val="000000"/>
                </a:solidFill>
              </a:endParaRPr>
            </a:p>
          </p:txBody>
        </p:sp>
        <p:sp>
          <p:nvSpPr>
            <p:cNvPr id="19" name="Line">
              <a:extLst>
                <a:ext uri="{FF2B5EF4-FFF2-40B4-BE49-F238E27FC236}">
                  <a16:creationId xmlns:a16="http://schemas.microsoft.com/office/drawing/2014/main" xmlns="" id="{6E89BE4C-F84F-0C9F-0B30-67B09D6302D2}"/>
                </a:ext>
              </a:extLst>
            </p:cNvPr>
            <p:cNvSpPr/>
            <p:nvPr/>
          </p:nvSpPr>
          <p:spPr>
            <a:xfrm flipH="1" flipV="1">
              <a:off x="9754840" y="1840260"/>
              <a:ext cx="357697" cy="543466"/>
            </a:xfrm>
            <a:prstGeom prst="line">
              <a:avLst/>
            </a:prstGeom>
            <a:ln w="76200">
              <a:solidFill>
                <a:srgbClr val="7030A0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0" name="Line">
              <a:extLst>
                <a:ext uri="{FF2B5EF4-FFF2-40B4-BE49-F238E27FC236}">
                  <a16:creationId xmlns:a16="http://schemas.microsoft.com/office/drawing/2014/main" xmlns="" id="{9C75403A-67DF-CD4F-36D7-C57095851F5C}"/>
                </a:ext>
              </a:extLst>
            </p:cNvPr>
            <p:cNvSpPr/>
            <p:nvPr/>
          </p:nvSpPr>
          <p:spPr>
            <a:xfrm>
              <a:off x="10691115" y="1143094"/>
              <a:ext cx="361757" cy="553996"/>
            </a:xfrm>
            <a:prstGeom prst="line">
              <a:avLst/>
            </a:prstGeom>
            <a:ln w="19050">
              <a:solidFill>
                <a:schemeClr val="tx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xmlns="" id="{3B9DCB60-D182-62FB-5425-4151E72FDEFA}"/>
                </a:ext>
              </a:extLst>
            </p:cNvPr>
            <p:cNvSpPr txBox="1"/>
            <p:nvPr/>
          </p:nvSpPr>
          <p:spPr>
            <a:xfrm>
              <a:off x="8350719" y="2434672"/>
              <a:ext cx="1173719" cy="553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none" tIns="91439" bIns="91439">
              <a:sp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3000" b="1">
                  <a:solidFill>
                    <a:srgbClr val="01010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sz="1200" dirty="0"/>
                <a:t>B0 </a:t>
              </a:r>
              <a:r>
                <a:rPr lang="en-US" sz="1200" dirty="0"/>
                <a:t>M</a:t>
              </a:r>
              <a:r>
                <a:rPr sz="1200" dirty="0"/>
                <a:t>agnet</a:t>
              </a:r>
              <a:r>
                <a:rPr lang="en-US" sz="1200" dirty="0"/>
                <a:t> </a:t>
              </a:r>
            </a:p>
            <a:p>
              <a:pPr fontAlgn="auto">
                <a:spcAft>
                  <a:spcPts val="0"/>
                </a:spcAft>
                <a:defRPr/>
              </a:pPr>
              <a:r>
                <a:rPr lang="en-US" sz="1200" dirty="0"/>
                <a:t>Spectrometer</a:t>
              </a:r>
              <a:endParaRPr sz="1200" dirty="0"/>
            </a:p>
          </p:txBody>
        </p:sp>
        <p:sp>
          <p:nvSpPr>
            <p:cNvPr id="22" name="Line">
              <a:extLst>
                <a:ext uri="{FF2B5EF4-FFF2-40B4-BE49-F238E27FC236}">
                  <a16:creationId xmlns:a16="http://schemas.microsoft.com/office/drawing/2014/main" xmlns="" id="{CDE699B7-852A-05B8-0E6F-57F01BC98FB9}"/>
                </a:ext>
              </a:extLst>
            </p:cNvPr>
            <p:cNvSpPr/>
            <p:nvPr/>
          </p:nvSpPr>
          <p:spPr>
            <a:xfrm flipH="1" flipV="1">
              <a:off x="7502279" y="2177301"/>
              <a:ext cx="1017711" cy="330816"/>
            </a:xfrm>
            <a:prstGeom prst="line">
              <a:avLst/>
            </a:prstGeom>
            <a:ln w="19050">
              <a:solidFill>
                <a:schemeClr val="tx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3" name="TextBox 33">
              <a:extLst>
                <a:ext uri="{FF2B5EF4-FFF2-40B4-BE49-F238E27FC236}">
                  <a16:creationId xmlns:a16="http://schemas.microsoft.com/office/drawing/2014/main" xmlns="" id="{476B2FDE-DCBE-A0C7-0C29-9ED62C62411B}"/>
                </a:ext>
              </a:extLst>
            </p:cNvPr>
            <p:cNvSpPr txBox="1"/>
            <p:nvPr/>
          </p:nvSpPr>
          <p:spPr>
            <a:xfrm>
              <a:off x="9331565" y="2311965"/>
              <a:ext cx="1959970" cy="62068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tIns="91439" bIns="91439">
              <a:sp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30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 fontAlgn="auto">
                <a:lnSpc>
                  <a:spcPts val="1700"/>
                </a:lnSpc>
                <a:spcAft>
                  <a:spcPts val="0"/>
                </a:spcAft>
                <a:defRPr/>
              </a:pPr>
              <a:r>
                <a:rPr lang="fr-FR" sz="1600" dirty="0">
                  <a:solidFill>
                    <a:srgbClr val="7030A0"/>
                  </a:solidFill>
                </a:rPr>
                <a:t>Off-Momentum</a:t>
              </a:r>
              <a:br>
                <a:rPr lang="fr-FR" sz="1600" dirty="0">
                  <a:solidFill>
                    <a:srgbClr val="7030A0"/>
                  </a:solidFill>
                </a:rPr>
              </a:br>
              <a:r>
                <a:rPr lang="fr-FR" sz="1600" dirty="0">
                  <a:solidFill>
                    <a:srgbClr val="7030A0"/>
                  </a:solidFill>
                </a:rPr>
                <a:t>Detectors (</a:t>
              </a:r>
              <a:r>
                <a:rPr lang="fr-FR" sz="1600" dirty="0" err="1">
                  <a:solidFill>
                    <a:srgbClr val="7030A0"/>
                  </a:solidFill>
                </a:rPr>
                <a:t>OMDs</a:t>
              </a:r>
              <a:r>
                <a:rPr lang="fr-FR" sz="1600" dirty="0">
                  <a:solidFill>
                    <a:srgbClr val="7030A0"/>
                  </a:solidFill>
                </a:rPr>
                <a:t>)</a:t>
              </a:r>
              <a:endParaRPr sz="1600" b="0" dirty="0">
                <a:solidFill>
                  <a:srgbClr val="000000"/>
                </a:solidFill>
              </a:endParaRPr>
            </a:p>
          </p:txBody>
        </p:sp>
        <p:sp>
          <p:nvSpPr>
            <p:cNvPr id="24" name="Line">
              <a:extLst>
                <a:ext uri="{FF2B5EF4-FFF2-40B4-BE49-F238E27FC236}">
                  <a16:creationId xmlns:a16="http://schemas.microsoft.com/office/drawing/2014/main" xmlns="" id="{851FFF99-9246-E8EE-4E01-C38401A88FE8}"/>
                </a:ext>
              </a:extLst>
            </p:cNvPr>
            <p:cNvSpPr/>
            <p:nvPr/>
          </p:nvSpPr>
          <p:spPr>
            <a:xfrm flipH="1" flipV="1">
              <a:off x="10810753" y="1788364"/>
              <a:ext cx="381097" cy="553996"/>
            </a:xfrm>
            <a:prstGeom prst="line">
              <a:avLst/>
            </a:prstGeom>
            <a:ln w="76200">
              <a:solidFill>
                <a:srgbClr val="0070C0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25" name="Double flèche horizontale 24">
              <a:extLst>
                <a:ext uri="{FF2B5EF4-FFF2-40B4-BE49-F238E27FC236}">
                  <a16:creationId xmlns:a16="http://schemas.microsoft.com/office/drawing/2014/main" xmlns="" id="{B1DBFC1E-6C7C-DA9D-EA97-EB851A95A083}"/>
                </a:ext>
              </a:extLst>
            </p:cNvPr>
            <p:cNvSpPr/>
            <p:nvPr/>
          </p:nvSpPr>
          <p:spPr>
            <a:xfrm>
              <a:off x="8519990" y="2905126"/>
              <a:ext cx="3445587" cy="536049"/>
            </a:xfrm>
            <a:prstGeom prst="left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dirty="0">
                  <a:solidFill>
                    <a:srgbClr val="FFFF00"/>
                  </a:solidFill>
                </a:rPr>
                <a:t>Far-</a:t>
              </a:r>
              <a:r>
                <a:rPr lang="fr-FR" dirty="0" err="1">
                  <a:solidFill>
                    <a:srgbClr val="FFFF00"/>
                  </a:solidFill>
                </a:rPr>
                <a:t>Forward</a:t>
              </a:r>
              <a:r>
                <a:rPr lang="fr-FR" dirty="0">
                  <a:solidFill>
                    <a:srgbClr val="FFFF00"/>
                  </a:solidFill>
                </a:rPr>
                <a:t> </a:t>
              </a:r>
              <a:r>
                <a:rPr lang="fr-FR" dirty="0" err="1">
                  <a:solidFill>
                    <a:srgbClr val="FFFF00"/>
                  </a:solidFill>
                </a:rPr>
                <a:t>Region</a:t>
              </a:r>
              <a:endParaRPr lang="fr-FR" dirty="0">
                <a:solidFill>
                  <a:srgbClr val="FFFF00"/>
                </a:solidFill>
              </a:endParaRP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xmlns="" id="{C18C27A6-B661-EB04-D0A4-EE877762344A}"/>
                </a:ext>
              </a:extLst>
            </p:cNvPr>
            <p:cNvSpPr txBox="1"/>
            <p:nvPr/>
          </p:nvSpPr>
          <p:spPr>
            <a:xfrm>
              <a:off x="11118789" y="2347532"/>
              <a:ext cx="1460074" cy="52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828800" fontAlgn="auto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>
                  <a:solidFill>
                    <a:srgbClr val="0070C0"/>
                  </a:solidFill>
                  <a:latin typeface="Arial"/>
                  <a:cs typeface="Arial"/>
                  <a:sym typeface="Arial"/>
                </a:rPr>
                <a:t>Roman</a:t>
              </a:r>
              <a:br>
                <a:rPr lang="fr-FR" sz="1600" b="1" dirty="0">
                  <a:solidFill>
                    <a:srgbClr val="0070C0"/>
                  </a:solidFill>
                  <a:latin typeface="Arial"/>
                  <a:cs typeface="Arial"/>
                  <a:sym typeface="Arial"/>
                </a:rPr>
              </a:br>
              <a:r>
                <a:rPr lang="fr-FR" sz="1600" b="1" dirty="0">
                  <a:solidFill>
                    <a:srgbClr val="0070C0"/>
                  </a:solidFill>
                  <a:latin typeface="Arial"/>
                  <a:cs typeface="Arial"/>
                  <a:sym typeface="Arial"/>
                </a:rPr>
                <a:t>Pots (</a:t>
              </a:r>
              <a:r>
                <a:rPr lang="fr-FR" sz="1600" b="1" dirty="0" err="1">
                  <a:solidFill>
                    <a:srgbClr val="0070C0"/>
                  </a:solidFill>
                  <a:latin typeface="Arial"/>
                  <a:cs typeface="Arial"/>
                  <a:sym typeface="Arial"/>
                </a:rPr>
                <a:t>RPs</a:t>
              </a:r>
              <a:r>
                <a:rPr lang="fr-FR" sz="1600" b="1" dirty="0">
                  <a:solidFill>
                    <a:srgbClr val="0070C0"/>
                  </a:solidFill>
                  <a:latin typeface="Arial"/>
                  <a:cs typeface="Arial"/>
                  <a:sym typeface="Arial"/>
                </a:rPr>
                <a:t>)</a:t>
              </a:r>
              <a:endParaRPr lang="fr-FR" sz="160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PlaceHolder 2">
            <a:extLst>
              <a:ext uri="{FF2B5EF4-FFF2-40B4-BE49-F238E27FC236}">
                <a16:creationId xmlns:a16="http://schemas.microsoft.com/office/drawing/2014/main" xmlns="" id="{7EBD943C-6B8F-EB1F-A35E-8D74A8AE5E90}"/>
              </a:ext>
            </a:extLst>
          </p:cNvPr>
          <p:cNvSpPr txBox="1">
            <a:spLocks/>
          </p:cNvSpPr>
          <p:nvPr/>
        </p:nvSpPr>
        <p:spPr>
          <a:xfrm>
            <a:off x="6754927" y="4369128"/>
            <a:ext cx="5437073" cy="2329716"/>
          </a:xfrm>
          <a:prstGeom prst="rect">
            <a:avLst/>
          </a:prstGeom>
          <a:solidFill>
            <a:srgbClr val="FFEAF8"/>
          </a:solidFill>
          <a:ln w="0">
            <a:noFill/>
          </a:ln>
        </p:spPr>
        <p:txBody>
          <a:bodyPr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22250" fontAlgn="auto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fr-FR" sz="2000" b="1" spc="-1" dirty="0">
                <a:solidFill>
                  <a:srgbClr val="7030A0"/>
                </a:solidFill>
                <a:latin typeface="Ubuntu"/>
              </a:rPr>
              <a:t>Off-Momentum Detectors (OMD)</a:t>
            </a:r>
          </a:p>
          <a:p>
            <a:pPr marL="450850" lvl="1" indent="-184150" fontAlgn="auto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itchFamily="2" charset="2"/>
              <a:buChar char="Ø"/>
            </a:pP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Detect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 </a:t>
            </a: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small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 angle </a:t>
            </a: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particles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 </a:t>
            </a: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with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 a </a:t>
            </a: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different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 </a:t>
            </a: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rigidity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 </a:t>
            </a: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than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 the </a:t>
            </a: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beam</a:t>
            </a:r>
            <a:endParaRPr lang="fr-FR" sz="1800" spc="-1" dirty="0">
              <a:solidFill>
                <a:srgbClr val="456487"/>
              </a:solidFill>
              <a:latin typeface="Ubuntu"/>
            </a:endParaRPr>
          </a:p>
          <a:p>
            <a:pPr marL="671513" lvl="2" indent="-220663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1" spc="-1" dirty="0">
                <a:solidFill>
                  <a:srgbClr val="456487"/>
                </a:solidFill>
                <a:latin typeface="Ubuntu"/>
              </a:rPr>
              <a:t>Access angles down to 0 for </a:t>
            </a:r>
            <a:r>
              <a:rPr lang="fr-FR" sz="1800" b="1" spc="-1" dirty="0" err="1">
                <a:solidFill>
                  <a:srgbClr val="456487"/>
                </a:solidFill>
                <a:latin typeface="Ubuntu"/>
              </a:rPr>
              <a:t>rigidity</a:t>
            </a:r>
            <a:r>
              <a:rPr lang="fr-FR" sz="1800" b="1" spc="-1" dirty="0">
                <a:solidFill>
                  <a:srgbClr val="456487"/>
                </a:solidFill>
                <a:latin typeface="Ubuntu"/>
              </a:rPr>
              <a:t> &lt; 0.65</a:t>
            </a:r>
          </a:p>
          <a:p>
            <a:pPr marL="450850" lvl="1" indent="-1841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itchFamily="2" charset="2"/>
              <a:buChar char="Ø"/>
            </a:pP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Necessary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 for all </a:t>
            </a: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tagged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 </a:t>
            </a: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measurements</a:t>
            </a:r>
            <a:endParaRPr lang="fr-FR" sz="1800" spc="-1" dirty="0">
              <a:solidFill>
                <a:srgbClr val="456487"/>
              </a:solidFill>
              <a:latin typeface="Ubuntu"/>
            </a:endParaRPr>
          </a:p>
          <a:p>
            <a:pPr marL="671513" lvl="2" indent="-220663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1" spc="-1" dirty="0" err="1">
                <a:solidFill>
                  <a:srgbClr val="456487"/>
                </a:solidFill>
                <a:latin typeface="Ubuntu"/>
              </a:rPr>
              <a:t>Study</a:t>
            </a:r>
            <a:r>
              <a:rPr lang="fr-FR" sz="1800" b="1" spc="-1" dirty="0">
                <a:solidFill>
                  <a:srgbClr val="456487"/>
                </a:solidFill>
                <a:latin typeface="Ubuntu"/>
              </a:rPr>
              <a:t> of </a:t>
            </a:r>
            <a:r>
              <a:rPr lang="fr-FR" sz="1800" b="1" spc="-1" dirty="0" err="1">
                <a:solidFill>
                  <a:srgbClr val="456487"/>
                </a:solidFill>
                <a:latin typeface="Ubuntu"/>
              </a:rPr>
              <a:t>nuclear</a:t>
            </a:r>
            <a:r>
              <a:rPr lang="fr-FR" sz="1800" b="1" spc="-1" dirty="0">
                <a:solidFill>
                  <a:srgbClr val="456487"/>
                </a:solidFill>
                <a:latin typeface="Ubuntu"/>
              </a:rPr>
              <a:t> </a:t>
            </a:r>
            <a:r>
              <a:rPr lang="fr-FR" sz="1800" b="1" spc="-1" dirty="0" err="1">
                <a:solidFill>
                  <a:srgbClr val="456487"/>
                </a:solidFill>
                <a:latin typeface="Ubuntu"/>
              </a:rPr>
              <a:t>effects</a:t>
            </a:r>
            <a:r>
              <a:rPr lang="fr-FR" sz="1800" b="1" spc="-1" dirty="0">
                <a:solidFill>
                  <a:srgbClr val="456487"/>
                </a:solidFill>
                <a:latin typeface="Ubuntu"/>
              </a:rPr>
              <a:t> </a:t>
            </a:r>
          </a:p>
          <a:p>
            <a:pPr marL="671513" lvl="2" indent="-220663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1" spc="-1" dirty="0">
                <a:solidFill>
                  <a:srgbClr val="456487"/>
                </a:solidFill>
                <a:latin typeface="Ubuntu"/>
              </a:rPr>
              <a:t>Effective neutron </a:t>
            </a:r>
            <a:r>
              <a:rPr lang="fr-FR" sz="1800" b="1" spc="-1" dirty="0" err="1">
                <a:solidFill>
                  <a:srgbClr val="456487"/>
                </a:solidFill>
                <a:latin typeface="Ubuntu"/>
              </a:rPr>
              <a:t>target</a:t>
            </a:r>
            <a:endParaRPr lang="fr-FR" sz="1800" b="1" spc="-1" dirty="0">
              <a:solidFill>
                <a:srgbClr val="456487"/>
              </a:solidFill>
              <a:latin typeface="Ubuntu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24CFF507-EF88-919E-BBAF-82A11C43BD45}"/>
              </a:ext>
            </a:extLst>
          </p:cNvPr>
          <p:cNvSpPr txBox="1"/>
          <p:nvPr/>
        </p:nvSpPr>
        <p:spPr>
          <a:xfrm>
            <a:off x="0" y="3654684"/>
            <a:ext cx="12192000" cy="605294"/>
          </a:xfrm>
          <a:prstGeom prst="rect">
            <a:avLst/>
          </a:prstGeom>
          <a:solidFill>
            <a:srgbClr val="FDF0E1"/>
          </a:solidFill>
        </p:spPr>
        <p:txBody>
          <a:bodyPr wrap="square" anchor="ctr" anchorCtr="0">
            <a:spAutoFit/>
          </a:bodyPr>
          <a:lstStyle/>
          <a:p>
            <a:pPr marL="0" lvl="1" algn="just" fontAlgn="auto">
              <a:lnSpc>
                <a:spcPts val="2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00000"/>
            </a:pPr>
            <a:r>
              <a:rPr lang="fr-FR" b="1" spc="-1" dirty="0">
                <a:solidFill>
                  <a:srgbClr val="C00000"/>
                </a:solidFill>
                <a:latin typeface="Ubuntu"/>
              </a:rPr>
              <a:t>Far-</a:t>
            </a:r>
            <a:r>
              <a:rPr lang="fr-FR" b="1" spc="-1" dirty="0" err="1">
                <a:solidFill>
                  <a:srgbClr val="C00000"/>
                </a:solidFill>
                <a:latin typeface="Ubuntu"/>
              </a:rPr>
              <a:t>Forward</a:t>
            </a:r>
            <a:r>
              <a:rPr lang="fr-FR" b="1" spc="-1" dirty="0">
                <a:solidFill>
                  <a:srgbClr val="C00000"/>
                </a:solidFill>
                <a:latin typeface="Ubuntu"/>
              </a:rPr>
              <a:t> detectors</a:t>
            </a:r>
            <a:r>
              <a:rPr lang="fr-FR" b="1" spc="-1" dirty="0">
                <a:solidFill>
                  <a:srgbClr val="002060"/>
                </a:solidFill>
                <a:latin typeface="Ubuntu"/>
              </a:rPr>
              <a:t> are </a:t>
            </a:r>
            <a:r>
              <a:rPr lang="fr-FR" b="1" spc="-1" dirty="0">
                <a:solidFill>
                  <a:srgbClr val="C00000"/>
                </a:solidFill>
                <a:latin typeface="Ubuntu"/>
              </a:rPr>
              <a:t>essential</a:t>
            </a:r>
            <a:r>
              <a:rPr lang="fr-FR" b="1" spc="-1" dirty="0">
                <a:solidFill>
                  <a:srgbClr val="002060"/>
                </a:solidFill>
                <a:latin typeface="Ubuntu"/>
              </a:rPr>
              <a:t> to </a:t>
            </a:r>
            <a:r>
              <a:rPr lang="fr-FR" b="1" spc="-1" dirty="0" err="1">
                <a:solidFill>
                  <a:srgbClr val="002060"/>
                </a:solidFill>
                <a:latin typeface="Ubuntu"/>
              </a:rPr>
              <a:t>measure</a:t>
            </a:r>
            <a:r>
              <a:rPr lang="fr-FR" b="1" spc="-1" dirty="0">
                <a:solidFill>
                  <a:srgbClr val="002060"/>
                </a:solidFill>
                <a:latin typeface="Ubuntu"/>
              </a:rPr>
              <a:t> </a:t>
            </a:r>
            <a:r>
              <a:rPr lang="fr-FR" b="1" spc="-1" dirty="0">
                <a:solidFill>
                  <a:srgbClr val="C00000"/>
                </a:solidFill>
                <a:latin typeface="Ubuntu"/>
              </a:rPr>
              <a:t>exclusive </a:t>
            </a:r>
            <a:r>
              <a:rPr lang="fr-FR" b="1" spc="-1" dirty="0" err="1">
                <a:solidFill>
                  <a:srgbClr val="C00000"/>
                </a:solidFill>
                <a:latin typeface="Ubuntu"/>
              </a:rPr>
              <a:t>processes</a:t>
            </a:r>
            <a:r>
              <a:rPr lang="fr-FR" b="1" spc="-1" dirty="0">
                <a:solidFill>
                  <a:srgbClr val="002060"/>
                </a:solidFill>
                <a:latin typeface="Ubuntu"/>
              </a:rPr>
              <a:t>, as Deep Virtual Compton </a:t>
            </a:r>
            <a:r>
              <a:rPr lang="fr-FR" b="1" spc="-1" dirty="0" err="1">
                <a:solidFill>
                  <a:srgbClr val="002060"/>
                </a:solidFill>
                <a:latin typeface="Ubuntu"/>
              </a:rPr>
              <a:t>Scattering</a:t>
            </a:r>
            <a:r>
              <a:rPr lang="fr-FR" b="1" spc="-1" dirty="0">
                <a:solidFill>
                  <a:srgbClr val="002060"/>
                </a:solidFill>
                <a:latin typeface="Ubuntu"/>
              </a:rPr>
              <a:t> (DVCS) ➜ </a:t>
            </a:r>
            <a:r>
              <a:rPr lang="fr-FR" b="1" spc="-1" dirty="0" err="1">
                <a:solidFill>
                  <a:srgbClr val="002060"/>
                </a:solidFill>
                <a:latin typeface="Ubuntu"/>
              </a:rPr>
              <a:t>Generalized</a:t>
            </a:r>
            <a:r>
              <a:rPr lang="fr-FR" b="1" spc="-1" dirty="0">
                <a:solidFill>
                  <a:srgbClr val="002060"/>
                </a:solidFill>
                <a:latin typeface="Ubuntu"/>
              </a:rPr>
              <a:t> Parton Distributions (</a:t>
            </a:r>
            <a:r>
              <a:rPr lang="fr-FR" b="1" spc="-1" dirty="0" err="1">
                <a:solidFill>
                  <a:srgbClr val="002060"/>
                </a:solidFill>
                <a:latin typeface="Ubuntu"/>
              </a:rPr>
              <a:t>GPDs</a:t>
            </a:r>
            <a:r>
              <a:rPr lang="fr-FR" b="1" spc="-1" dirty="0">
                <a:solidFill>
                  <a:srgbClr val="002060"/>
                </a:solidFill>
                <a:latin typeface="Ubuntu"/>
              </a:rPr>
              <a:t>)</a:t>
            </a:r>
          </a:p>
        </p:txBody>
      </p:sp>
      <p:sp>
        <p:nvSpPr>
          <p:cNvPr id="48" name="PlaceHolder 2">
            <a:extLst>
              <a:ext uri="{FF2B5EF4-FFF2-40B4-BE49-F238E27FC236}">
                <a16:creationId xmlns:a16="http://schemas.microsoft.com/office/drawing/2014/main" xmlns="" id="{5A743069-56F4-A610-FA12-A302AB4461D1}"/>
              </a:ext>
            </a:extLst>
          </p:cNvPr>
          <p:cNvSpPr txBox="1">
            <a:spLocks/>
          </p:cNvSpPr>
          <p:nvPr/>
        </p:nvSpPr>
        <p:spPr>
          <a:xfrm>
            <a:off x="46974" y="4369127"/>
            <a:ext cx="6707953" cy="2329716"/>
          </a:xfrm>
          <a:prstGeom prst="rect">
            <a:avLst/>
          </a:prstGeom>
          <a:solidFill>
            <a:srgbClr val="DBF8FE"/>
          </a:solidFill>
          <a:ln w="0">
            <a:noFill/>
          </a:ln>
        </p:spPr>
        <p:txBody>
          <a:bodyPr wrap="squar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22250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v"/>
              <a:tabLst>
                <a:tab pos="128588" algn="l"/>
              </a:tabLst>
            </a:pPr>
            <a:r>
              <a:rPr lang="fr-FR" sz="2000" b="1" spc="-1" dirty="0">
                <a:solidFill>
                  <a:srgbClr val="0070C0"/>
                </a:solidFill>
                <a:latin typeface="Ubuntu"/>
              </a:rPr>
              <a:t>Roman pots (RP)</a:t>
            </a:r>
          </a:p>
          <a:p>
            <a:pPr marL="496888" lvl="1" indent="-230188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itchFamily="2" charset="2"/>
              <a:buChar char="Ø"/>
            </a:pP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Detect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 </a:t>
            </a: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particles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 </a:t>
            </a: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scattered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 at </a:t>
            </a: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very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 </a:t>
            </a: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small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 angle (&lt; 5 </a:t>
            </a: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mrad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)</a:t>
            </a:r>
          </a:p>
          <a:p>
            <a:pPr marL="496888" lvl="1" indent="-230188" fontAlgn="auto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itchFamily="2" charset="2"/>
              <a:buChar char="Ø"/>
            </a:pP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Required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 to </a:t>
            </a: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measure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 </a:t>
            </a: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exlusive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 </a:t>
            </a: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processes</a:t>
            </a:r>
            <a:r>
              <a:rPr lang="fr-FR" sz="1800" spc="-1" dirty="0">
                <a:solidFill>
                  <a:srgbClr val="456487"/>
                </a:solidFill>
                <a:latin typeface="Ubuntu"/>
              </a:rPr>
              <a:t> on proton </a:t>
            </a:r>
            <a:r>
              <a:rPr lang="fr-FR" sz="1800" spc="-1" dirty="0" err="1">
                <a:solidFill>
                  <a:srgbClr val="456487"/>
                </a:solidFill>
                <a:latin typeface="Ubuntu"/>
              </a:rPr>
              <a:t>targets</a:t>
            </a:r>
            <a:endParaRPr lang="fr-FR" sz="1800" spc="-1" dirty="0">
              <a:solidFill>
                <a:srgbClr val="456487"/>
              </a:solidFill>
              <a:latin typeface="Ubuntu"/>
            </a:endParaRPr>
          </a:p>
          <a:p>
            <a:pPr marL="671513" lvl="2" indent="-174625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1" spc="-1" dirty="0">
                <a:solidFill>
                  <a:srgbClr val="456487"/>
                </a:solidFill>
                <a:latin typeface="Ubuntu"/>
              </a:rPr>
              <a:t>DVCS, DVMP…</a:t>
            </a:r>
          </a:p>
          <a:p>
            <a:pPr marL="671513" lvl="2" indent="-174625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1" spc="-1" dirty="0">
                <a:solidFill>
                  <a:srgbClr val="456487"/>
                </a:solidFill>
                <a:latin typeface="Ubuntu"/>
              </a:rPr>
              <a:t>All the channels relevant to </a:t>
            </a:r>
            <a:r>
              <a:rPr lang="fr-FR" sz="1800" b="1" spc="-1" dirty="0" err="1">
                <a:solidFill>
                  <a:srgbClr val="456487"/>
                </a:solidFill>
                <a:latin typeface="Ubuntu"/>
              </a:rPr>
              <a:t>GPDs</a:t>
            </a:r>
            <a:r>
              <a:rPr lang="fr-FR" sz="1800" b="1" spc="-1" dirty="0">
                <a:solidFill>
                  <a:srgbClr val="456487"/>
                </a:solidFill>
                <a:latin typeface="Ubuntu"/>
              </a:rPr>
              <a:t> of quarks and gluons</a:t>
            </a:r>
          </a:p>
          <a:p>
            <a:pPr marL="266700" indent="-222250" fontAlgn="auto">
              <a:spcBef>
                <a:spcPts val="1417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fr-FR" sz="2200" b="1" spc="-1" dirty="0">
              <a:solidFill>
                <a:srgbClr val="456487"/>
              </a:solidFill>
              <a:latin typeface="Ubuntu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0D9093DA-FE93-E2C1-BFB4-342D8DFEEF6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56640" y="6516280"/>
            <a:ext cx="321024" cy="365125"/>
          </a:xfrm>
          <a:prstGeom prst="rect">
            <a:avLst/>
          </a:prstGeom>
        </p:spPr>
        <p:txBody>
          <a:bodyPr/>
          <a:lstStyle/>
          <a:p>
            <a:fld id="{F8A45D1D-BDF2-194B-BC04-3DCE38044A71}" type="slidenum">
              <a:rPr lang="fr-FR" sz="2000" b="1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fr-FR" sz="2000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14872" y="6598636"/>
            <a:ext cx="3977421" cy="249237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CdLT EICROC FEE Paris  21 may 2026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91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ePIC</a:t>
            </a:r>
            <a:r>
              <a:rPr lang="fr-FR" dirty="0" smtClean="0"/>
              <a:t> AC-LGAD detectors</a:t>
            </a:r>
            <a:endParaRPr lang="fr-FR" dirty="0"/>
          </a:p>
        </p:txBody>
      </p:sp>
      <p:pic>
        <p:nvPicPr>
          <p:cNvPr id="6" name="Espace réservé du contenu 5" descr="Capture d’écran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713"/>
            <a:ext cx="12192000" cy="6075781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479376" y="6125558"/>
            <a:ext cx="11521280" cy="3661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alt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9120716" y="1340768"/>
            <a:ext cx="1581951" cy="3661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8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DC LGAD and AC LGAD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Espace réservé du contenu 5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3284" y="1376102"/>
            <a:ext cx="6608715" cy="406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-25913" y="1237294"/>
            <a:ext cx="5266277" cy="5265738"/>
          </a:xfrm>
        </p:spPr>
        <p:txBody>
          <a:bodyPr/>
          <a:lstStyle/>
          <a:p>
            <a:r>
              <a:rPr lang="fr-FR" dirty="0" smtClean="0"/>
              <a:t>MIP timing detectors (HGTD, ETL) use DC LGAD </a:t>
            </a:r>
            <a:r>
              <a:rPr lang="fr-FR" dirty="0" err="1" smtClean="0"/>
              <a:t>sensors</a:t>
            </a:r>
            <a:endParaRPr lang="fr-FR" dirty="0" smtClean="0"/>
          </a:p>
          <a:p>
            <a:pPr lvl="1"/>
            <a:r>
              <a:rPr lang="fr-FR" dirty="0" smtClean="0"/>
              <a:t>~10 </a:t>
            </a:r>
            <a:r>
              <a:rPr lang="fr-FR" dirty="0" err="1" smtClean="0"/>
              <a:t>fC</a:t>
            </a:r>
            <a:r>
              <a:rPr lang="fr-FR" dirty="0" smtClean="0"/>
              <a:t>/MIP</a:t>
            </a:r>
          </a:p>
          <a:p>
            <a:pPr lvl="1"/>
            <a:r>
              <a:rPr lang="fr-FR" dirty="0" smtClean="0"/>
              <a:t>Area : (1.3 mm)²</a:t>
            </a:r>
          </a:p>
          <a:p>
            <a:pPr lvl="1"/>
            <a:r>
              <a:rPr lang="fr-FR" dirty="0" smtClean="0"/>
              <a:t>Good timing </a:t>
            </a:r>
            <a:r>
              <a:rPr lang="fr-FR" dirty="0" err="1"/>
              <a:t>resolution</a:t>
            </a:r>
            <a:r>
              <a:rPr lang="fr-FR" dirty="0"/>
              <a:t> </a:t>
            </a:r>
            <a:r>
              <a:rPr lang="fr-FR" dirty="0" smtClean="0"/>
              <a:t>: 30-50 </a:t>
            </a:r>
            <a:r>
              <a:rPr lang="fr-FR" dirty="0" err="1" smtClean="0"/>
              <a:t>ps</a:t>
            </a:r>
            <a:endParaRPr lang="fr-FR" dirty="0" smtClean="0"/>
          </a:p>
          <a:p>
            <a:pPr lvl="1"/>
            <a:r>
              <a:rPr lang="fr-FR" dirty="0" smtClean="0"/>
              <a:t>Poor position </a:t>
            </a:r>
            <a:r>
              <a:rPr lang="fr-FR" dirty="0" err="1" smtClean="0"/>
              <a:t>resolution</a:t>
            </a:r>
            <a:r>
              <a:rPr lang="fr-FR" dirty="0" smtClean="0"/>
              <a:t> : ~400 µm</a:t>
            </a:r>
          </a:p>
          <a:p>
            <a:pPr lvl="1"/>
            <a:r>
              <a:rPr lang="fr-FR" dirty="0" smtClean="0"/>
              <a:t>« </a:t>
            </a:r>
            <a:r>
              <a:rPr lang="fr-FR" dirty="0" err="1" smtClean="0"/>
              <a:t>dead</a:t>
            </a:r>
            <a:r>
              <a:rPr lang="fr-FR" dirty="0" smtClean="0"/>
              <a:t> zone » </a:t>
            </a:r>
            <a:r>
              <a:rPr lang="fr-FR" dirty="0" err="1" smtClean="0"/>
              <a:t>between</a:t>
            </a:r>
            <a:r>
              <a:rPr lang="fr-FR" dirty="0" smtClean="0"/>
              <a:t> pixels</a:t>
            </a:r>
          </a:p>
          <a:p>
            <a:pPr lvl="1"/>
            <a:endParaRPr lang="fr-FR" dirty="0"/>
          </a:p>
          <a:p>
            <a:r>
              <a:rPr lang="fr-FR" dirty="0" smtClean="0"/>
              <a:t>AC </a:t>
            </a:r>
            <a:r>
              <a:rPr lang="fr-FR" dirty="0" err="1" smtClean="0"/>
              <a:t>LGADs</a:t>
            </a:r>
            <a:r>
              <a:rPr lang="fr-FR" dirty="0" smtClean="0"/>
              <a:t> for EIC</a:t>
            </a:r>
          </a:p>
          <a:p>
            <a:pPr lvl="1"/>
            <a:r>
              <a:rPr lang="fr-FR" dirty="0" err="1" smtClean="0"/>
              <a:t>Resistive</a:t>
            </a:r>
            <a:r>
              <a:rPr lang="fr-FR" dirty="0" smtClean="0"/>
              <a:t> layer to </a:t>
            </a:r>
            <a:r>
              <a:rPr lang="fr-FR" dirty="0" err="1" smtClean="0"/>
              <a:t>get</a:t>
            </a:r>
            <a:r>
              <a:rPr lang="fr-FR" dirty="0" smtClean="0"/>
              <a:t> signal sharing</a:t>
            </a:r>
          </a:p>
          <a:p>
            <a:pPr lvl="1"/>
            <a:r>
              <a:rPr lang="fr-FR" dirty="0" smtClean="0"/>
              <a:t>Area (500 µm)²</a:t>
            </a:r>
          </a:p>
          <a:p>
            <a:pPr lvl="1"/>
            <a:r>
              <a:rPr lang="fr-FR" dirty="0" smtClean="0"/>
              <a:t>Good position </a:t>
            </a:r>
            <a:r>
              <a:rPr lang="fr-FR" dirty="0" err="1" smtClean="0"/>
              <a:t>resolution</a:t>
            </a:r>
            <a:r>
              <a:rPr lang="fr-FR" dirty="0" smtClean="0"/>
              <a:t> : &lt; 50 µm</a:t>
            </a:r>
          </a:p>
          <a:p>
            <a:pPr lvl="1"/>
            <a:r>
              <a:rPr lang="fr-FR" dirty="0" smtClean="0"/>
              <a:t>No </a:t>
            </a:r>
            <a:r>
              <a:rPr lang="fr-FR" dirty="0" err="1" smtClean="0"/>
              <a:t>dead</a:t>
            </a:r>
            <a:r>
              <a:rPr lang="fr-FR" dirty="0" smtClean="0"/>
              <a:t> area</a:t>
            </a:r>
          </a:p>
          <a:p>
            <a:pPr lvl="1"/>
            <a:r>
              <a:rPr lang="fr-FR" dirty="0" smtClean="0"/>
              <a:t>Good timing </a:t>
            </a:r>
            <a:r>
              <a:rPr lang="fr-FR" dirty="0" err="1" smtClean="0"/>
              <a:t>resolution</a:t>
            </a:r>
            <a:r>
              <a:rPr lang="fr-FR" dirty="0" smtClean="0"/>
              <a:t> (as DC LGAD)</a:t>
            </a:r>
            <a:endParaRPr lang="fr-FR" sz="2400" dirty="0"/>
          </a:p>
          <a:p>
            <a:pPr lvl="1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91344" y="692696"/>
            <a:ext cx="92890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i="1" dirty="0" err="1" smtClean="0">
                <a:solidFill>
                  <a:srgbClr val="0070C0"/>
                </a:solidFill>
              </a:rPr>
              <a:t>From</a:t>
            </a:r>
            <a:r>
              <a:rPr lang="fr-FR" sz="2000" i="1" dirty="0">
                <a:solidFill>
                  <a:srgbClr val="0070C0"/>
                </a:solidFill>
              </a:rPr>
              <a:t> </a:t>
            </a:r>
            <a:r>
              <a:rPr lang="fr-FR" sz="2000" i="1" dirty="0" smtClean="0">
                <a:solidFill>
                  <a:srgbClr val="0070C0"/>
                </a:solidFill>
              </a:rPr>
              <a:t>S. </a:t>
            </a:r>
            <a:r>
              <a:rPr lang="fr-FR" sz="2000" i="1" dirty="0" err="1" smtClean="0">
                <a:solidFill>
                  <a:srgbClr val="0070C0"/>
                </a:solidFill>
              </a:rPr>
              <a:t>Nanda</a:t>
            </a:r>
            <a:r>
              <a:rPr lang="fr-FR" sz="2000" i="1" dirty="0" smtClean="0">
                <a:solidFill>
                  <a:srgbClr val="0070C0"/>
                </a:solidFill>
              </a:rPr>
              <a:t> : https</a:t>
            </a:r>
            <a:r>
              <a:rPr lang="fr-FR" sz="2000" i="1" dirty="0">
                <a:solidFill>
                  <a:srgbClr val="0070C0"/>
                </a:solidFill>
              </a:rPr>
              <a:t>://indico.cern.ch/event/1232761/contributions/5321425/</a:t>
            </a:r>
          </a:p>
        </p:txBody>
      </p:sp>
    </p:spTree>
    <p:extLst>
      <p:ext uri="{BB962C8B-B14F-4D97-AF65-F5344CB8AC3E}">
        <p14:creationId xmlns:p14="http://schemas.microsoft.com/office/powerpoint/2010/main" val="105202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 LGAD performance   </a:t>
            </a:r>
            <a:r>
              <a:rPr lang="fr-FR" sz="2000" b="0" i="1" dirty="0" smtClean="0"/>
              <a:t>[FNAL]</a:t>
            </a:r>
            <a:endParaRPr lang="fr-FR" sz="2000" b="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9336" y="1196752"/>
            <a:ext cx="5688632" cy="5265738"/>
          </a:xfrm>
        </p:spPr>
        <p:txBody>
          <a:bodyPr/>
          <a:lstStyle/>
          <a:p>
            <a:r>
              <a:rPr lang="fr-FR" dirty="0" err="1" smtClean="0"/>
              <a:t>Here</a:t>
            </a:r>
            <a:r>
              <a:rPr lang="fr-FR" dirty="0" smtClean="0"/>
              <a:t> for </a:t>
            </a:r>
            <a:r>
              <a:rPr lang="fr-FR" dirty="0" err="1" smtClean="0"/>
              <a:t>strips</a:t>
            </a:r>
            <a:r>
              <a:rPr lang="fr-FR" dirty="0" smtClean="0"/>
              <a:t> : 500 µm x 5 mm</a:t>
            </a:r>
          </a:p>
          <a:p>
            <a:pPr lvl="1"/>
            <a:r>
              <a:rPr lang="fr-FR" dirty="0" smtClean="0"/>
              <a:t>~30-35 </a:t>
            </a:r>
            <a:r>
              <a:rPr lang="fr-FR" dirty="0" err="1" smtClean="0"/>
              <a:t>ps</a:t>
            </a:r>
            <a:r>
              <a:rPr lang="fr-FR" dirty="0" smtClean="0"/>
              <a:t> timing </a:t>
            </a:r>
            <a:r>
              <a:rPr lang="fr-FR" dirty="0" err="1" smtClean="0"/>
              <a:t>resolution</a:t>
            </a:r>
            <a:endParaRPr lang="fr-FR" dirty="0" smtClean="0"/>
          </a:p>
          <a:p>
            <a:pPr lvl="1"/>
            <a:r>
              <a:rPr lang="fr-FR" dirty="0" smtClean="0"/>
              <a:t>~10 µm position </a:t>
            </a:r>
            <a:r>
              <a:rPr lang="fr-FR" dirty="0" err="1" smtClean="0"/>
              <a:t>resolution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Oscilloscope </a:t>
            </a:r>
            <a:r>
              <a:rPr lang="fr-FR" dirty="0" err="1" smtClean="0"/>
              <a:t>readout</a:t>
            </a:r>
            <a:endParaRPr lang="fr-FR" dirty="0" smtClean="0"/>
          </a:p>
          <a:p>
            <a:pPr lvl="1"/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preliminary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and </a:t>
            </a:r>
            <a:r>
              <a:rPr lang="fr-FR" dirty="0" err="1" smtClean="0"/>
              <a:t>improvements</a:t>
            </a:r>
            <a:r>
              <a:rPr lang="fr-FR" dirty="0" smtClean="0"/>
              <a:t> </a:t>
            </a:r>
            <a:r>
              <a:rPr lang="fr-FR" dirty="0" err="1" smtClean="0"/>
              <a:t>underway</a:t>
            </a:r>
            <a:r>
              <a:rPr lang="fr-FR" dirty="0" smtClean="0"/>
              <a:t> on gain </a:t>
            </a:r>
            <a:r>
              <a:rPr lang="fr-FR" dirty="0" err="1" smtClean="0"/>
              <a:t>uniformity</a:t>
            </a:r>
            <a:endParaRPr lang="fr-FR" dirty="0" smtClean="0"/>
          </a:p>
          <a:p>
            <a:pPr lvl="1"/>
            <a:r>
              <a:rPr lang="fr-FR" dirty="0" err="1" smtClean="0"/>
              <a:t>Chosen</a:t>
            </a:r>
            <a:r>
              <a:rPr lang="fr-FR" dirty="0" smtClean="0"/>
              <a:t> as </a:t>
            </a:r>
            <a:r>
              <a:rPr lang="fr-FR" dirty="0" err="1" smtClean="0"/>
              <a:t>baseline</a:t>
            </a:r>
            <a:r>
              <a:rPr lang="fr-FR" dirty="0" smtClean="0"/>
              <a:t> for </a:t>
            </a:r>
            <a:r>
              <a:rPr lang="fr-FR" dirty="0" err="1" smtClean="0"/>
              <a:t>several</a:t>
            </a:r>
            <a:r>
              <a:rPr lang="fr-FR" dirty="0" smtClean="0"/>
              <a:t> EIC detectors</a:t>
            </a:r>
          </a:p>
          <a:p>
            <a:pPr lvl="1"/>
            <a:endParaRPr lang="fr-FR" dirty="0"/>
          </a:p>
          <a:p>
            <a:r>
              <a:rPr lang="fr-FR" dirty="0" smtClean="0">
                <a:solidFill>
                  <a:srgbClr val="0000FF"/>
                </a:solidFill>
              </a:rPr>
              <a:t>New and </a:t>
            </a:r>
            <a:r>
              <a:rPr lang="fr-FR" dirty="0" err="1" smtClean="0">
                <a:solidFill>
                  <a:srgbClr val="0000FF"/>
                </a:solidFill>
              </a:rPr>
              <a:t>promising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smtClean="0">
                <a:solidFill>
                  <a:srgbClr val="0000FF"/>
                </a:solidFill>
              </a:rPr>
              <a:t>detector</a:t>
            </a:r>
          </a:p>
          <a:p>
            <a:pPr lvl="1"/>
            <a:r>
              <a:rPr lang="fr-FR" dirty="0" err="1" smtClean="0"/>
              <a:t>Need</a:t>
            </a:r>
            <a:r>
              <a:rPr lang="fr-FR" dirty="0" smtClean="0"/>
              <a:t> </a:t>
            </a:r>
            <a:r>
              <a:rPr lang="fr-FR" dirty="0" err="1" smtClean="0"/>
              <a:t>readout</a:t>
            </a:r>
            <a:r>
              <a:rPr lang="fr-FR" dirty="0" smtClean="0"/>
              <a:t> chip </a:t>
            </a:r>
            <a:endParaRPr lang="fr-FR" dirty="0" smtClean="0"/>
          </a:p>
          <a:p>
            <a:pPr lvl="1"/>
            <a:r>
              <a:rPr lang="fr-FR" dirty="0" err="1" smtClean="0"/>
              <a:t>Strips</a:t>
            </a:r>
            <a:r>
              <a:rPr lang="fr-FR" dirty="0" smtClean="0"/>
              <a:t> (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next</a:t>
            </a:r>
            <a:r>
              <a:rPr lang="fr-FR" dirty="0" smtClean="0"/>
              <a:t> talk by A. </a:t>
            </a:r>
            <a:r>
              <a:rPr lang="fr-FR" dirty="0" err="1" smtClean="0"/>
              <a:t>Apresyan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Pixels 500 µm x 500 µm : EICROC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040322"/>
            <a:ext cx="6304900" cy="511256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91344" y="692696"/>
            <a:ext cx="92890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i="1" dirty="0" err="1" smtClean="0">
                <a:solidFill>
                  <a:srgbClr val="0070C0"/>
                </a:solidFill>
              </a:rPr>
              <a:t>From</a:t>
            </a:r>
            <a:r>
              <a:rPr lang="fr-FR" sz="2000" i="1" dirty="0">
                <a:solidFill>
                  <a:srgbClr val="0070C0"/>
                </a:solidFill>
              </a:rPr>
              <a:t> </a:t>
            </a:r>
            <a:r>
              <a:rPr lang="fr-FR" sz="2000" i="1" dirty="0" smtClean="0">
                <a:solidFill>
                  <a:srgbClr val="0070C0"/>
                </a:solidFill>
              </a:rPr>
              <a:t>S. </a:t>
            </a:r>
            <a:r>
              <a:rPr lang="fr-FR" sz="2000" i="1" dirty="0" err="1" smtClean="0">
                <a:solidFill>
                  <a:srgbClr val="0070C0"/>
                </a:solidFill>
              </a:rPr>
              <a:t>Nanda</a:t>
            </a:r>
            <a:r>
              <a:rPr lang="fr-FR" sz="2000" i="1" dirty="0" smtClean="0">
                <a:solidFill>
                  <a:srgbClr val="0070C0"/>
                </a:solidFill>
              </a:rPr>
              <a:t> : https</a:t>
            </a:r>
            <a:r>
              <a:rPr lang="fr-FR" sz="2000" i="1" dirty="0">
                <a:solidFill>
                  <a:srgbClr val="0070C0"/>
                </a:solidFill>
              </a:rPr>
              <a:t>://indico.cern.ch/event/1232761/contributions/5321425/</a:t>
            </a:r>
          </a:p>
        </p:txBody>
      </p:sp>
    </p:spTree>
    <p:extLst>
      <p:ext uri="{BB962C8B-B14F-4D97-AF65-F5344CB8AC3E}">
        <p14:creationId xmlns:p14="http://schemas.microsoft.com/office/powerpoint/2010/main" val="21334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ADB2A1-EC40-A278-E045-6282F534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	ALTIROC </a:t>
            </a:r>
            <a:r>
              <a:rPr lang="en-GB" dirty="0" smtClean="0"/>
              <a:t>: DC-LGAD readout chip</a:t>
            </a:r>
            <a:endParaRPr lang="en-GB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xmlns="" id="{18521CF1-30A5-81C0-242B-C6A0E852CF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966975"/>
            <a:ext cx="7393033" cy="1876384"/>
          </a:xfrm>
          <a:prstGeom prst="rect">
            <a:avLst/>
          </a:prstGeom>
        </p:spPr>
      </p:pic>
      <p:sp>
        <p:nvSpPr>
          <p:cNvPr id="5" name="ZoneTexte 11">
            <a:extLst>
              <a:ext uri="{FF2B5EF4-FFF2-40B4-BE49-F238E27FC236}">
                <a16:creationId xmlns:a16="http://schemas.microsoft.com/office/drawing/2014/main" xmlns="" id="{54D1368C-8028-975E-03AF-A89A737EB8E7}"/>
              </a:ext>
            </a:extLst>
          </p:cNvPr>
          <p:cNvSpPr txBox="1"/>
          <p:nvPr/>
        </p:nvSpPr>
        <p:spPr>
          <a:xfrm>
            <a:off x="1415480" y="2616676"/>
            <a:ext cx="11291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smtClean="0">
                <a:solidFill>
                  <a:srgbClr val="00B0F0"/>
                </a:solidFill>
              </a:rPr>
              <a:t>1 GHz </a:t>
            </a:r>
            <a:r>
              <a:rPr lang="fr-FR" sz="1600" b="1" dirty="0" err="1" smtClean="0">
                <a:solidFill>
                  <a:srgbClr val="00B0F0"/>
                </a:solidFill>
              </a:rPr>
              <a:t>preamplifier</a:t>
            </a:r>
            <a:r>
              <a:rPr lang="fr-FR" sz="1600" b="1" dirty="0" smtClean="0">
                <a:solidFill>
                  <a:srgbClr val="00B0F0"/>
                </a:solidFill>
              </a:rPr>
              <a:t> and </a:t>
            </a:r>
            <a:r>
              <a:rPr lang="fr-FR" sz="1600" b="1" dirty="0" err="1" smtClean="0">
                <a:solidFill>
                  <a:srgbClr val="00B0F0"/>
                </a:solidFill>
              </a:rPr>
              <a:t>discriminator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smtClean="0">
                <a:solidFill>
                  <a:srgbClr val="00B0F0"/>
                </a:solidFill>
              </a:rPr>
              <a:t>2 vernier </a:t>
            </a:r>
            <a:r>
              <a:rPr lang="fr-FR" sz="1600" b="1" dirty="0" err="1" smtClean="0">
                <a:solidFill>
                  <a:srgbClr val="00B0F0"/>
                </a:solidFill>
              </a:rPr>
              <a:t>TDCs</a:t>
            </a:r>
            <a:r>
              <a:rPr lang="fr-FR" sz="1600" b="1" dirty="0" smtClean="0">
                <a:solidFill>
                  <a:srgbClr val="00B0F0"/>
                </a:solidFill>
              </a:rPr>
              <a:t> for </a:t>
            </a:r>
            <a:r>
              <a:rPr lang="fr-FR" sz="1600" b="1" dirty="0" err="1" smtClean="0">
                <a:solidFill>
                  <a:srgbClr val="00B0F0"/>
                </a:solidFill>
              </a:rPr>
              <a:t>ToA</a:t>
            </a:r>
            <a:r>
              <a:rPr lang="fr-FR" sz="1600" b="1" dirty="0" smtClean="0">
                <a:solidFill>
                  <a:srgbClr val="00B0F0"/>
                </a:solidFill>
              </a:rPr>
              <a:t> and </a:t>
            </a:r>
            <a:r>
              <a:rPr lang="fr-FR" sz="1600" b="1" dirty="0" err="1" smtClean="0">
                <a:solidFill>
                  <a:srgbClr val="00B0F0"/>
                </a:solidFill>
              </a:rPr>
              <a:t>ToT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smtClean="0">
                <a:solidFill>
                  <a:srgbClr val="00B0F0"/>
                </a:solidFill>
              </a:rPr>
              <a:t>Hit </a:t>
            </a:r>
            <a:r>
              <a:rPr lang="fr-FR" sz="1600" b="1" dirty="0">
                <a:solidFill>
                  <a:srgbClr val="00B0F0"/>
                </a:solidFill>
              </a:rPr>
              <a:t>buffer:</a:t>
            </a:r>
            <a:r>
              <a:rPr lang="fr-FR" sz="1600" dirty="0"/>
              <a:t> SRAM 1536 x 19 </a:t>
            </a:r>
            <a:r>
              <a:rPr lang="fr-FR" sz="1600" dirty="0" smtClean="0"/>
              <a:t>bit (38 µs </a:t>
            </a:r>
            <a:r>
              <a:rPr lang="fr-FR" sz="1600" dirty="0" err="1" smtClean="0"/>
              <a:t>latenccy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7498B-612F-E2F0-E669-1CBB7A1707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CdLT EICROC FEE Paris  21 may 2026</a:t>
            </a:r>
            <a:endParaRPr lang="en-US" dirty="0"/>
          </a:p>
        </p:txBody>
      </p:sp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958" y="966975"/>
            <a:ext cx="3733713" cy="3758169"/>
          </a:xfrm>
          <a:prstGeom prst="rect">
            <a:avLst/>
          </a:prstGeom>
        </p:spPr>
      </p:pic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9469368" y="4389483"/>
            <a:ext cx="2088232" cy="31750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fr-FR" altLang="en-US" sz="1400" dirty="0" smtClean="0">
                <a:solidFill>
                  <a:srgbClr val="FF0000"/>
                </a:solidFill>
              </a:rPr>
              <a:t>One pixel : 1.3x1.3mm²</a:t>
            </a:r>
            <a:endParaRPr lang="en-US" altLang="en-US" sz="1400" dirty="0">
              <a:solidFill>
                <a:srgbClr val="FF0000"/>
              </a:solidFill>
            </a:endParaRPr>
          </a:p>
        </p:txBody>
      </p:sp>
      <p:pic>
        <p:nvPicPr>
          <p:cNvPr id="12" name="Image 11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9" y="3722738"/>
            <a:ext cx="3441513" cy="280831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"/>
          <a:stretch/>
        </p:blipFill>
        <p:spPr>
          <a:xfrm>
            <a:off x="9330548" y="4819688"/>
            <a:ext cx="1875716" cy="192354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9822917" y="5497043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00"/>
                </a:solidFill>
              </a:rPr>
              <a:t>15 x 15 pixels</a:t>
            </a:r>
          </a:p>
          <a:p>
            <a:r>
              <a:rPr lang="fr-FR" sz="1200" dirty="0">
                <a:solidFill>
                  <a:srgbClr val="FFFF00"/>
                </a:solidFill>
              </a:rPr>
              <a:t>2 x 2 cm</a:t>
            </a:r>
            <a:r>
              <a:rPr lang="fr-FR" sz="1200" baseline="30000" dirty="0">
                <a:solidFill>
                  <a:srgbClr val="FFFF00"/>
                </a:solidFill>
              </a:rPr>
              <a:t>2</a:t>
            </a:r>
            <a:endParaRPr lang="en-US" sz="1200" baseline="30000" dirty="0">
              <a:solidFill>
                <a:srgbClr val="FFFF00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9677" y="3645025"/>
            <a:ext cx="4208532" cy="296374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682"/>
            <a:ext cx="911424" cy="47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7D1F7C40-DBFC-C5F3-7BD7-FF0D290C2B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710" t="10379" r="10702" b="12400"/>
          <a:stretch/>
        </p:blipFill>
        <p:spPr>
          <a:xfrm>
            <a:off x="10632504" y="614551"/>
            <a:ext cx="638138" cy="33426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6E19C267-1CB2-B61B-6554-BFD4CF62FF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011" y="614551"/>
            <a:ext cx="483812" cy="34387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D6995E20-F314-D235-4884-921133144A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0" b="25213"/>
          <a:stretch/>
        </p:blipFill>
        <p:spPr>
          <a:xfrm>
            <a:off x="9340358" y="632450"/>
            <a:ext cx="578002" cy="24121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D0541304-0858-DEAB-EC7B-8FBDE95D7B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438" y="618246"/>
            <a:ext cx="402328" cy="33227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8235B026-A2E7-F47B-4626-13C64AEE3C8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73" y="653056"/>
            <a:ext cx="565532" cy="24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6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EICROC0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456" y="701449"/>
            <a:ext cx="7716736" cy="5265738"/>
          </a:xfrm>
        </p:spPr>
        <p:txBody>
          <a:bodyPr/>
          <a:lstStyle/>
          <a:p>
            <a:r>
              <a:rPr lang="fr-FR" dirty="0" err="1" smtClean="0"/>
              <a:t>Analog</a:t>
            </a:r>
            <a:r>
              <a:rPr lang="fr-FR" dirty="0" smtClean="0"/>
              <a:t> </a:t>
            </a:r>
            <a:r>
              <a:rPr lang="fr-FR" dirty="0" err="1" smtClean="0"/>
              <a:t>frontend</a:t>
            </a:r>
            <a:r>
              <a:rPr lang="fr-FR" dirty="0" smtClean="0"/>
              <a:t> </a:t>
            </a:r>
            <a:r>
              <a:rPr lang="fr-FR" dirty="0" err="1" smtClean="0"/>
              <a:t>similar</a:t>
            </a:r>
            <a:r>
              <a:rPr lang="fr-FR" dirty="0" smtClean="0"/>
              <a:t> to ATLAS ALTIROC</a:t>
            </a:r>
          </a:p>
          <a:p>
            <a:pPr lvl="1"/>
            <a:r>
              <a:rPr lang="fr-FR" dirty="0" smtClean="0"/>
              <a:t>Cd = 1 pF (max 3 pF)</a:t>
            </a:r>
          </a:p>
          <a:p>
            <a:r>
              <a:rPr lang="fr-FR" dirty="0" err="1" smtClean="0">
                <a:solidFill>
                  <a:srgbClr val="0000FF"/>
                </a:solidFill>
              </a:rPr>
              <a:t>Need</a:t>
            </a:r>
            <a:r>
              <a:rPr lang="fr-FR" dirty="0" smtClean="0">
                <a:solidFill>
                  <a:srgbClr val="0000FF"/>
                </a:solidFill>
              </a:rPr>
              <a:t> ADC </a:t>
            </a:r>
            <a:r>
              <a:rPr lang="fr-FR" dirty="0" err="1" smtClean="0">
                <a:solidFill>
                  <a:srgbClr val="0000FF"/>
                </a:solidFill>
              </a:rPr>
              <a:t>instead</a:t>
            </a:r>
            <a:r>
              <a:rPr lang="fr-FR" dirty="0" smtClean="0">
                <a:solidFill>
                  <a:srgbClr val="0000FF"/>
                </a:solidFill>
              </a:rPr>
              <a:t> of </a:t>
            </a:r>
            <a:r>
              <a:rPr lang="fr-FR" dirty="0" err="1" smtClean="0">
                <a:solidFill>
                  <a:srgbClr val="0000FF"/>
                </a:solidFill>
              </a:rPr>
              <a:t>ToT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smtClean="0"/>
              <a:t>for charge </a:t>
            </a:r>
            <a:r>
              <a:rPr lang="fr-FR" dirty="0" err="1" smtClean="0"/>
              <a:t>measurement</a:t>
            </a:r>
            <a:r>
              <a:rPr lang="fr-FR" dirty="0" smtClean="0"/>
              <a:t> : 8bit 40 MHz </a:t>
            </a:r>
            <a:r>
              <a:rPr lang="fr-FR" dirty="0" err="1" smtClean="0"/>
              <a:t>from</a:t>
            </a:r>
            <a:r>
              <a:rPr lang="fr-FR" dirty="0" smtClean="0"/>
              <a:t> AGH Krakow</a:t>
            </a:r>
          </a:p>
          <a:p>
            <a:r>
              <a:rPr lang="fr-FR" dirty="0" smtClean="0"/>
              <a:t>TDC </a:t>
            </a:r>
            <a:r>
              <a:rPr lang="fr-FR" dirty="0" err="1" smtClean="0"/>
              <a:t>taken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HGCROC by CEA Saclay</a:t>
            </a:r>
          </a:p>
          <a:p>
            <a:r>
              <a:rPr lang="fr-FR" dirty="0" smtClean="0"/>
              <a:t>Simple digital </a:t>
            </a:r>
            <a:r>
              <a:rPr lang="fr-FR" dirty="0" err="1" smtClean="0"/>
              <a:t>readout</a:t>
            </a:r>
            <a:r>
              <a:rPr lang="fr-FR" dirty="0" smtClean="0"/>
              <a:t> but SEE-proof I²C slow control</a:t>
            </a:r>
          </a:p>
          <a:p>
            <a:r>
              <a:rPr lang="fr-FR" dirty="0" smtClean="0"/>
              <a:t>~2 mW/pixel</a:t>
            </a:r>
          </a:p>
          <a:p>
            <a:r>
              <a:rPr lang="fr-FR" dirty="0" err="1" smtClean="0"/>
              <a:t>Fabricated</a:t>
            </a:r>
            <a:r>
              <a:rPr lang="fr-FR" dirty="0" smtClean="0"/>
              <a:t> in </a:t>
            </a:r>
            <a:r>
              <a:rPr lang="fr-FR" dirty="0" err="1" smtClean="0"/>
              <a:t>spring</a:t>
            </a:r>
            <a:r>
              <a:rPr lang="fr-FR" dirty="0" smtClean="0"/>
              <a:t> 2022 in TSMC 130nm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CdLT EICROC FEE Paris  21 may 2026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7680176" y="764703"/>
            <a:ext cx="4550098" cy="5817795"/>
            <a:chOff x="6857712" y="652166"/>
            <a:chExt cx="4891734" cy="6107993"/>
          </a:xfrm>
        </p:grpSpPr>
        <p:pic>
          <p:nvPicPr>
            <p:cNvPr id="6" name="Picture 22">
              <a:extLst>
                <a:ext uri="{FF2B5EF4-FFF2-40B4-BE49-F238E27FC236}">
                  <a16:creationId xmlns="" xmlns:a16="http://schemas.microsoft.com/office/drawing/2014/main" id="{13D9BE38-C0F8-46C5-A8DE-816F993AE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7712" y="652166"/>
              <a:ext cx="4891734" cy="5375447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50" y="6101564"/>
              <a:ext cx="370014" cy="623739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76520" y="6066710"/>
              <a:ext cx="693449" cy="693449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0176" y="6173564"/>
              <a:ext cx="1008112" cy="437209"/>
            </a:xfrm>
            <a:prstGeom prst="rect">
              <a:avLst/>
            </a:prstGeom>
          </p:spPr>
        </p:pic>
      </p:grpSp>
      <p:pic>
        <p:nvPicPr>
          <p:cNvPr id="11" name="Picture 1">
            <a:extLst>
              <a:ext uri="{FF2B5EF4-FFF2-40B4-BE49-F238E27FC236}">
                <a16:creationId xmlns="" xmlns:a16="http://schemas.microsoft.com/office/drawing/2014/main" id="{05BF1A84-4716-45D9-94E6-22E81C9FA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56" y="4101433"/>
            <a:ext cx="7477484" cy="250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1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pc="-1" dirty="0">
                <a:solidFill>
                  <a:srgbClr val="C9211E"/>
                </a:solidFill>
              </a:rPr>
              <a:t>EICROC0 measurements : </a:t>
            </a:r>
            <a:r>
              <a:rPr lang="en-US" spc="-1" dirty="0" smtClean="0">
                <a:solidFill>
                  <a:srgbClr val="C9211E"/>
                </a:solidFill>
              </a:rPr>
              <a:t>S-Curves	</a:t>
            </a:r>
            <a:endParaRPr lang="en-US" sz="1800" b="0" spc="-1" dirty="0">
              <a:solidFill>
                <a:srgbClr val="C9211E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91344" y="816572"/>
            <a:ext cx="11099468" cy="5265738"/>
          </a:xfrm>
        </p:spPr>
        <p:txBody>
          <a:bodyPr/>
          <a:lstStyle/>
          <a:p>
            <a:r>
              <a:rPr lang="fr-FR" dirty="0" smtClean="0"/>
              <a:t>6-bit DAC for </a:t>
            </a:r>
            <a:r>
              <a:rPr lang="fr-FR" dirty="0" err="1" smtClean="0"/>
              <a:t>channel-wise</a:t>
            </a:r>
            <a:r>
              <a:rPr lang="fr-FR" dirty="0" smtClean="0"/>
              <a:t> </a:t>
            </a:r>
            <a:r>
              <a:rPr lang="fr-FR" dirty="0" err="1" smtClean="0"/>
              <a:t>threshold</a:t>
            </a:r>
            <a:r>
              <a:rPr lang="fr-FR" dirty="0" smtClean="0"/>
              <a:t> alignement</a:t>
            </a:r>
            <a:endParaRPr lang="fr-FR" dirty="0"/>
          </a:p>
        </p:txBody>
      </p:sp>
      <p:sp>
        <p:nvSpPr>
          <p:cNvPr id="3" name="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CdLT EICROC FEE Paris  21 may 2026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AAC864-640E-4F64-9727-378F89EB4864}" type="slidenum">
              <a:t>8</a:t>
            </a:fld>
            <a:endParaRPr/>
          </a:p>
        </p:txBody>
      </p:sp>
      <p:sp>
        <p:nvSpPr>
          <p:cNvPr id="77" name="ZoneTexte 76"/>
          <p:cNvSpPr txBox="1"/>
          <p:nvPr/>
        </p:nvSpPr>
        <p:spPr>
          <a:xfrm>
            <a:off x="3401392" y="2094392"/>
            <a:ext cx="7231112" cy="409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rial"/>
                <a:ea typeface="Noto Sans CJK SC"/>
              </a:rPr>
              <a:t>Correction of channels for a charge of </a:t>
            </a:r>
            <a:r>
              <a:rPr lang="en-US" spc="-1" dirty="0" smtClean="0">
                <a:solidFill>
                  <a:srgbClr val="000000"/>
                </a:solidFill>
                <a:latin typeface="Arial"/>
                <a:ea typeface="Noto Sans CJK SC"/>
              </a:rPr>
              <a:t>5 </a:t>
            </a:r>
            <a:r>
              <a:rPr lang="en-US" spc="-1" dirty="0" err="1" smtClean="0">
                <a:solidFill>
                  <a:srgbClr val="000000"/>
                </a:solidFill>
                <a:latin typeface="Arial"/>
                <a:ea typeface="Noto Sans CJK SC"/>
              </a:rPr>
              <a:t>fC</a:t>
            </a:r>
            <a:r>
              <a:rPr lang="en-US" spc="-1" dirty="0" smtClean="0">
                <a:solidFill>
                  <a:srgbClr val="000000"/>
                </a:solidFill>
                <a:latin typeface="Arial"/>
                <a:ea typeface="Noto Sans CJK SC"/>
              </a:rPr>
              <a:t>  (ASIC </a:t>
            </a:r>
            <a:r>
              <a:rPr lang="en-US" spc="-1" dirty="0" err="1" smtClean="0">
                <a:solidFill>
                  <a:srgbClr val="000000"/>
                </a:solidFill>
                <a:latin typeface="Arial"/>
                <a:ea typeface="Noto Sans CJK SC"/>
              </a:rPr>
              <a:t>alond</a:t>
            </a:r>
            <a:r>
              <a:rPr lang="en-US" spc="-1" dirty="0" smtClean="0">
                <a:solidFill>
                  <a:srgbClr val="000000"/>
                </a:solidFill>
                <a:latin typeface="Arial"/>
                <a:ea typeface="Noto Sans CJK SC"/>
              </a:rPr>
              <a:t>)</a:t>
            </a:r>
            <a:r>
              <a:rPr lang="en-US" spc="-1" dirty="0" smtClean="0">
                <a:solidFill>
                  <a:srgbClr val="000000"/>
                </a:solidFill>
                <a:latin typeface="Arial"/>
                <a:ea typeface="Noto Sans CJK SC"/>
              </a:rPr>
              <a:t>	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8" name="Image 77"/>
          <p:cNvPicPr/>
          <p:nvPr/>
        </p:nvPicPr>
        <p:blipFill>
          <a:blip r:embed="rId2"/>
          <a:stretch/>
        </p:blipFill>
        <p:spPr>
          <a:xfrm>
            <a:off x="6023992" y="2636912"/>
            <a:ext cx="5865480" cy="3764880"/>
          </a:xfrm>
          <a:prstGeom prst="rect">
            <a:avLst/>
          </a:prstGeom>
          <a:ln w="0">
            <a:noFill/>
          </a:ln>
        </p:spPr>
      </p:pic>
      <p:pic>
        <p:nvPicPr>
          <p:cNvPr id="79" name="Image 78"/>
          <p:cNvPicPr/>
          <p:nvPr/>
        </p:nvPicPr>
        <p:blipFill>
          <a:blip r:embed="rId3"/>
          <a:stretch/>
        </p:blipFill>
        <p:spPr>
          <a:xfrm>
            <a:off x="393592" y="2661752"/>
            <a:ext cx="5826960" cy="37400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377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pc="-1" dirty="0">
                <a:solidFill>
                  <a:srgbClr val="C9211E"/>
                </a:solidFill>
              </a:rPr>
              <a:t>EICROC0 measurements : ADC </a:t>
            </a:r>
            <a:r>
              <a:rPr lang="en-US" spc="-1" dirty="0" smtClean="0">
                <a:solidFill>
                  <a:srgbClr val="C9211E"/>
                </a:solidFill>
              </a:rPr>
              <a:t>linearity	</a:t>
            </a:r>
            <a:endParaRPr lang="en-US" spc="-1" dirty="0">
              <a:solidFill>
                <a:srgbClr val="C9211E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4999" y="764718"/>
            <a:ext cx="11099468" cy="5265738"/>
          </a:xfrm>
        </p:spPr>
        <p:txBody>
          <a:bodyPr/>
          <a:lstStyle/>
          <a:p>
            <a:r>
              <a:rPr lang="fr-FR" dirty="0" smtClean="0"/>
              <a:t>8 bit 40 MHz SAR ADC [Krakow]</a:t>
            </a:r>
          </a:p>
          <a:p>
            <a:pPr lvl="1"/>
            <a:r>
              <a:rPr lang="fr-FR" dirty="0" smtClean="0"/>
              <a:t>Noise ~1 UADC but large </a:t>
            </a:r>
            <a:r>
              <a:rPr lang="fr-FR" dirty="0" err="1" smtClean="0"/>
              <a:t>common</a:t>
            </a:r>
            <a:r>
              <a:rPr lang="fr-FR" dirty="0" smtClean="0"/>
              <a:t> mode </a:t>
            </a:r>
            <a:r>
              <a:rPr lang="fr-FR" dirty="0" smtClean="0"/>
              <a:t>noise (</a:t>
            </a:r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substracted</a:t>
            </a:r>
            <a:r>
              <a:rPr lang="fr-FR" dirty="0" smtClean="0"/>
              <a:t>)</a:t>
            </a:r>
            <a:endParaRPr lang="fr-FR" dirty="0" smtClean="0"/>
          </a:p>
          <a:p>
            <a:pPr lvl="1"/>
            <a:r>
              <a:rPr lang="fr-FR" dirty="0" smtClean="0"/>
              <a:t>Signal 50 UADC ~500 </a:t>
            </a:r>
            <a:r>
              <a:rPr lang="fr-FR" dirty="0" err="1" smtClean="0"/>
              <a:t>um</a:t>
            </a:r>
            <a:r>
              <a:rPr lang="fr-FR" dirty="0" smtClean="0"/>
              <a:t>  =&gt; 1 UADC ~10 </a:t>
            </a:r>
            <a:r>
              <a:rPr lang="fr-FR" dirty="0" err="1" smtClean="0"/>
              <a:t>um</a:t>
            </a:r>
            <a:endParaRPr lang="fr-FR" dirty="0"/>
          </a:p>
        </p:txBody>
      </p:sp>
      <p:sp>
        <p:nvSpPr>
          <p:cNvPr id="3" name="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CdLT EICROC FEE Paris  21 may 2026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557975-1BE5-4120-9C9E-359AE70D0316}" type="slidenum">
              <a:t>9</a:t>
            </a:fld>
            <a:endParaRPr/>
          </a:p>
        </p:txBody>
      </p:sp>
      <p:sp>
        <p:nvSpPr>
          <p:cNvPr id="81" name="ZoneTexte 80"/>
          <p:cNvSpPr txBox="1"/>
          <p:nvPr/>
        </p:nvSpPr>
        <p:spPr>
          <a:xfrm>
            <a:off x="598824" y="2092246"/>
            <a:ext cx="5257800" cy="409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pc="-1">
                <a:solidFill>
                  <a:srgbClr val="000000"/>
                </a:solidFill>
                <a:latin typeface="Lato"/>
                <a:ea typeface="Noto Sans CJK SC"/>
              </a:rPr>
              <a:t>ADC mean &amp; residuals – no sensor</a:t>
            </a:r>
            <a:endParaRPr lang="en-US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6542424" y="2092246"/>
            <a:ext cx="5257800" cy="409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pc="-1">
                <a:solidFill>
                  <a:srgbClr val="000000"/>
                </a:solidFill>
                <a:latin typeface="Lato"/>
                <a:ea typeface="Noto Sans CJK SC"/>
              </a:rPr>
              <a:t>ADC mean &amp; residuals – BNL Flipchip sensor</a:t>
            </a:r>
            <a:endParaRPr lang="en-US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" name="Image 82"/>
          <p:cNvPicPr/>
          <p:nvPr/>
        </p:nvPicPr>
        <p:blipFill>
          <a:blip r:embed="rId2"/>
          <a:stretch/>
        </p:blipFill>
        <p:spPr>
          <a:xfrm>
            <a:off x="204984" y="2501566"/>
            <a:ext cx="6000120" cy="3952080"/>
          </a:xfrm>
          <a:prstGeom prst="rect">
            <a:avLst/>
          </a:prstGeom>
          <a:ln w="0">
            <a:noFill/>
          </a:ln>
        </p:spPr>
      </p:pic>
      <p:pic>
        <p:nvPicPr>
          <p:cNvPr id="84" name="Image 83"/>
          <p:cNvPicPr/>
          <p:nvPr/>
        </p:nvPicPr>
        <p:blipFill>
          <a:blip r:embed="rId3"/>
          <a:stretch/>
        </p:blipFill>
        <p:spPr>
          <a:xfrm>
            <a:off x="6312024" y="2423446"/>
            <a:ext cx="6018480" cy="3964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52388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omega2013</Template>
  <TotalTime>167462</TotalTime>
  <Words>1782</Words>
  <Application>Microsoft Office PowerPoint</Application>
  <PresentationFormat>Grand écran</PresentationFormat>
  <Paragraphs>305</Paragraphs>
  <Slides>29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29</vt:i4>
      </vt:variant>
    </vt:vector>
  </HeadingPairs>
  <TitlesOfParts>
    <vt:vector size="54" baseType="lpstr">
      <vt:lpstr>Arial</vt:lpstr>
      <vt:lpstr>Britannic Bold</vt:lpstr>
      <vt:lpstr>Bryant Medium Compressed</vt:lpstr>
      <vt:lpstr>Calibri</vt:lpstr>
      <vt:lpstr>Calibri Light</vt:lpstr>
      <vt:lpstr>Cambria</vt:lpstr>
      <vt:lpstr>Chalkboard</vt:lpstr>
      <vt:lpstr>Lato</vt:lpstr>
      <vt:lpstr>Liberation Sans</vt:lpstr>
      <vt:lpstr>Lohit Devanagari</vt:lpstr>
      <vt:lpstr>Noto Sans CJK SC</vt:lpstr>
      <vt:lpstr>Symbol</vt:lpstr>
      <vt:lpstr>Times New Roman</vt:lpstr>
      <vt:lpstr>Ubuntu</vt:lpstr>
      <vt:lpstr>Wingdings</vt:lpstr>
      <vt:lpstr>OMEGA</vt:lpstr>
      <vt:lpstr>1_OMEGA</vt:lpstr>
      <vt:lpstr>2_OMEGA</vt:lpstr>
      <vt:lpstr>3_OMEGA</vt:lpstr>
      <vt:lpstr>4_OMEGA</vt:lpstr>
      <vt:lpstr>5_OMEGA</vt:lpstr>
      <vt:lpstr>6_OMEGA</vt:lpstr>
      <vt:lpstr>7_OMEGA</vt:lpstr>
      <vt:lpstr>8_OMEGA</vt:lpstr>
      <vt:lpstr>Office Theme</vt:lpstr>
      <vt:lpstr>  EICROC : AC-LGAD readout chip for EIC  FEE workshop 21 may 2026 </vt:lpstr>
      <vt:lpstr>ePIC experiment far-forward region</vt:lpstr>
      <vt:lpstr>ePIC AC-LGAD detectors</vt:lpstr>
      <vt:lpstr>DC LGAD and AC LGAD</vt:lpstr>
      <vt:lpstr>AC LGAD performance   [FNAL]</vt:lpstr>
      <vt:lpstr> ALTIROC : DC-LGAD readout chip</vt:lpstr>
      <vt:lpstr>EICROC0</vt:lpstr>
      <vt:lpstr>EICROC0 measurements : S-Curves </vt:lpstr>
      <vt:lpstr>EICROC0 measurements : ADC linearity </vt:lpstr>
      <vt:lpstr>EICROC0 measurements : TDC ToA </vt:lpstr>
      <vt:lpstr>EICROC0 measurements : TDC jitter </vt:lpstr>
      <vt:lpstr>Présentation PowerPoint</vt:lpstr>
      <vt:lpstr>Présentation PowerPoint</vt:lpstr>
      <vt:lpstr>Présentation PowerPoint</vt:lpstr>
      <vt:lpstr>Présentation PowerPoint</vt:lpstr>
      <vt:lpstr>EICROC prototypes</vt:lpstr>
      <vt:lpstr>First measurements of EICROC0A</vt:lpstr>
      <vt:lpstr>EICROC0 Coupling investigation</vt:lpstr>
      <vt:lpstr>EICROC1</vt:lpstr>
      <vt:lpstr>EICROC1 description</vt:lpstr>
      <vt:lpstr>First measurements of EICROC1 ADC&amp;TDC</vt:lpstr>
      <vt:lpstr>next EICROC2 (2027)</vt:lpstr>
      <vt:lpstr>Présentation PowerPoint</vt:lpstr>
      <vt:lpstr>Présentation PowerPoint</vt:lpstr>
      <vt:lpstr>Path towards production and QC</vt:lpstr>
      <vt:lpstr>summary</vt:lpstr>
      <vt:lpstr>backup</vt:lpstr>
      <vt:lpstr>EICROC0 : discriminator jitter measured on probe</vt:lpstr>
      <vt:lpstr>Présentation PowerPoint</vt:lpstr>
    </vt:vector>
  </TitlesOfParts>
  <Company>LAL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OMEGA</dc:creator>
  <cp:lastModifiedBy>Compte Microsoft</cp:lastModifiedBy>
  <cp:revision>1958</cp:revision>
  <cp:lastPrinted>2025-12-10T08:15:05Z</cp:lastPrinted>
  <dcterms:created xsi:type="dcterms:W3CDTF">2013-06-17T16:24:05Z</dcterms:created>
  <dcterms:modified xsi:type="dcterms:W3CDTF">2026-05-21T07:12:25Z</dcterms:modified>
</cp:coreProperties>
</file>