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svg" ContentType="image/svg+xml"/>
  <Default Extension="wmf" ContentType="image/x-wmf"/>
  <Default Extension="bin" ContentType="application/vnd.openxmlformats-officedocument.oleObject"/>
  <Default Extension="rels" ContentType="application/vnd.openxmlformats-package.relationships+xml"/>
  <Default Extension="jpeg" ContentType="image/jpeg"/>
  <Default Extension="png" ContentType="image/png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slides/slide17.xml" ContentType="application/vnd.openxmlformats-officedocument.presentationml.slide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notesSlides/notesSlide32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s/slide11.xml" ContentType="application/vnd.openxmlformats-officedocument.presentationml.slide+xml"/>
  <Override PartName="/ppt/theme/theme2.xml" ContentType="application/vnd.openxmlformats-officedocument.them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docProps/core.xml" ContentType="application/vnd.openxmlformats-package.core-properties+xml"/>
  <Override PartName="/ppt/notesSlides/notesSlide15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notesSlides/notesSlide2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notesSlides/notesSlide21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5.xml" ContentType="application/vnd.openxmlformats-officedocument.presentationml.slide+xml"/>
  <Override PartName="/ppt/slides/slide29.xml" ContentType="application/vnd.openxmlformats-officedocument.presentationml.slide+xml"/>
  <Override PartName="/ppt/slides/slide3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notesMasterIdLst>
    <p:notesMasterId r:id="rId3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9144000" cy="5143500" type="screen16x9"/>
  <p:notesSz cx="5143500" cy="9144000"/>
  <p:defaultTextStyle>
    <a:lvl1pPr marL="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No Style, Table Grid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dk1"/>
              </a:solidFill>
            </a:ln>
          </a:left>
          <a:right>
            <a:ln w="12700">
              <a:solidFill>
                <a:schemeClr val="dk1"/>
              </a:solidFill>
            </a:ln>
          </a:right>
          <a:top>
            <a:ln w="12700">
              <a:solidFill>
                <a:schemeClr val="dk1"/>
              </a:solidFill>
            </a:ln>
          </a:top>
          <a:bottom>
            <a:ln w="12700">
              <a:solidFill>
                <a:schemeClr val="dk1"/>
              </a:solidFill>
            </a:ln>
          </a:bottom>
          <a:insideH>
            <a:ln w="12700">
              <a:solidFill>
                <a:schemeClr val="dk1"/>
              </a:solidFill>
            </a:ln>
          </a:insideH>
          <a:insideV>
            <a:ln w="12700">
              <a:solidFill>
                <a:schemeClr val="dk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  <a:fill>
          <a:solidFill>
            <a:schemeClr val="lt1"/>
          </a:solidFill>
        </a:fill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12700">
              <a:solidFill>
                <a:schemeClr val="lt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 w="12700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napToObjects="1">
      <p:cViewPr varScale="1">
        <p:scale>
          <a:sx n="125" d="100"/>
          <a:sy n="125" d="100"/>
        </p:scale>
        <p:origin x="456" y="612"/>
      </p:cViewPr>
      <p:guideLst>
        <p:guide pos="2880"/>
        <p:guide pos="1620" orient="horz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notesMaster" Target="notesMasters/notesMaster1.xml"/><Relationship Id="rId37" Type="http://schemas.openxmlformats.org/officeDocument/2006/relationships/presProps" Target="presProps.xml" /><Relationship Id="rId38" Type="http://schemas.openxmlformats.org/officeDocument/2006/relationships/tableStyles" Target="tableStyles.xml" /><Relationship Id="rId39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 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 ?>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 ?>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 ?>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 ?>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 ?>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 ?>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234601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8684262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221097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089363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4745497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5414888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107325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59049433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28001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200E31F-E185-1EDB-8C0B-91BBBDA740D4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372543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8938804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686730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612695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8610948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283727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753E861-F9DE-16E4-0DBC-1BDE26531F00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532954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05715440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9839737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1F3042C-5893-A321-7A7C-8F26B02185F1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09871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7258465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3788902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8C70878-B1CA-1F88-6B36-FD0A8F01B1E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548401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97348906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2448759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212ED85-F7A9-2461-D89C-6158C4A3F30A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333295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02431679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147189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9B0A7DE-5159-4E0C-C227-3649E0139334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960226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4830546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8542023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37B3374-346D-7CD9-8202-E200EE41F0A4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947433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62300455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161916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AF43DA9-4258-7512-57CB-7856084BFE08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158350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63951654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0790999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596714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4017372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7380114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EE69EA1-627B-85B8-84AE-C3B171252866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139518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60121376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869661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7FAD1CB-185A-6DA4-DBE4-B0B74F1FE111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116054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49561018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560464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327548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44562201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8693619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FE3240-7F14-568D-47B4-F866059C81C7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927322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27045110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6326491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834938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45506471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3347080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D084868-A7A9-1B9F-0A62-C7C53E0B82A0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795364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85055922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80650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12DD24B-A0F6-81F5-FB30-9A972C58ACA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264021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9461323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2696671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EC3FE58-BBA7-C4EC-57A2-030813623FF3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310386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92319755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9803823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90A55E0-260A-0BAE-2BFC-CA1269CDE2D6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478406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27332971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5241135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CBF2A9B-AF6A-BB42-2147-BC7D57887746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061646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25620047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213119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9D93BDB-EFC7-2713-0B85-3A3FA5A422C3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059033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4679525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811543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86A2151-8B88-DFD6-97BE-829E6E086A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764669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73887263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1963880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EBFE4BC-BE9E-3DCF-1DFA-28342DE713CD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848672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6188367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1733835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1FD6565-73D1-3180-A181-E626020BB35C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49863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10971904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1268178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DAD2178-C4BD-C500-BD3F-1FDAD125BB7C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139243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1242846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855451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5EFE5D2-4D56-317F-6A2A-86D44D15F77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8398122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8586891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9932141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2E6DCC6-5F08-BB8B-9436-B9A6AACDDC60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582708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05222276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8422296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46EEF1D-8B64-F6D3-C13C-C2BDBB663D99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253112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5835079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4153405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879656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47271095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6835039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47E0C3F-1937-8166-D7F9-27C99C3EE292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0D1B2A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dt="0" ftr="0" hdr="0" sldNum="0"/>
  <p:txStyles>
    <p:titleStyle>
      <a:lvl1pPr algn="ctr" defTabSz="914400" rtl="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media1.svg"/><Relationship Id="rId5" Type="http://schemas.openxmlformats.org/officeDocument/2006/relationships/image" Target="../media/image2.png"/><Relationship Id="rId6" Type="http://schemas.openxmlformats.org/officeDocument/2006/relationships/image" Target="../media/media2.svg"/><Relationship Id="rId7" Type="http://schemas.openxmlformats.org/officeDocument/2006/relationships/image" Target="../media/image3.png"/><Relationship Id="rId8" Type="http://schemas.openxmlformats.org/officeDocument/2006/relationships/image" Target="../media/media3.svg"/><Relationship Id="rId9" Type="http://schemas.openxmlformats.org/officeDocument/2006/relationships/image" Target="../media/image4.png"/><Relationship Id="rId10" Type="http://schemas.openxmlformats.org/officeDocument/2006/relationships/image" Target="../media/media4.svg"/><Relationship Id="rId11" Type="http://schemas.openxmlformats.org/officeDocument/2006/relationships/image" Target="../media/image5.png"/><Relationship Id="rId12" Type="http://schemas.openxmlformats.org/officeDocument/2006/relationships/image" Target="../media/media5.sv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media11.svg"/><Relationship Id="rId5" Type="http://schemas.openxmlformats.org/officeDocument/2006/relationships/image" Target="../media/image22.png"/><Relationship Id="rId6" Type="http://schemas.openxmlformats.org/officeDocument/2006/relationships/image" Target="../media/media12.svg"/><Relationship Id="rId7" Type="http://schemas.openxmlformats.org/officeDocument/2006/relationships/image" Target="../media/image23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media13.svg"/><Relationship Id="rId5" Type="http://schemas.openxmlformats.org/officeDocument/2006/relationships/image" Target="../media/image25.png"/><Relationship Id="rId6" Type="http://schemas.openxmlformats.org/officeDocument/2006/relationships/image" Target="../media/media14.svg"/><Relationship Id="rId7" Type="http://schemas.openxmlformats.org/officeDocument/2006/relationships/image" Target="../media/image26.png"/><Relationship Id="rId8" Type="http://schemas.openxmlformats.org/officeDocument/2006/relationships/image" Target="../media/media15.sv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media16.sv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23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0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0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media6.sv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media17.sv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0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jpg"/><Relationship Id="rId6" Type="http://schemas.openxmlformats.org/officeDocument/2006/relationships/image" Target="../media/image54.jpg"/><Relationship Id="rId7" Type="http://schemas.openxmlformats.org/officeDocument/2006/relationships/image" Target="../media/image55.png"/><Relationship Id="rId8" Type="http://schemas.openxmlformats.org/officeDocument/2006/relationships/image" Target="../media/image56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5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6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png"/><Relationship Id="rId4" Type="http://schemas.openxmlformats.org/officeDocument/2006/relationships/image" Target="../media/image67.png"/><Relationship Id="rId5" Type="http://schemas.openxmlformats.org/officeDocument/2006/relationships/image" Target="../media/image12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64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1" Type="http://schemas.openxmlformats.org/officeDocument/2006/relationships/image" Target="../media/image72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media7.svg"/><Relationship Id="rId5" Type="http://schemas.openxmlformats.org/officeDocument/2006/relationships/image" Target="../media/image9.png"/><Relationship Id="rId6" Type="http://schemas.openxmlformats.org/officeDocument/2006/relationships/image" Target="../media/media8.sv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media9.svg"/><Relationship Id="rId7" Type="http://schemas.openxmlformats.org/officeDocument/2006/relationships/image" Target="../media/image19.png"/><Relationship Id="rId8" Type="http://schemas.openxmlformats.org/officeDocument/2006/relationships/image" Target="../media/media10.sv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0286448" name="Shape 0"/>
          <p:cNvSpPr/>
          <p:nvPr/>
        </p:nvSpPr>
        <p:spPr bwMode="auto">
          <a:xfrm>
            <a:off x="6858000" y="-457200"/>
            <a:ext cx="3200400" cy="3200400"/>
          </a:xfrm>
          <a:prstGeom prst="line">
            <a:avLst/>
          </a:prstGeom>
          <a:solidFill>
            <a:srgbClr val="0891B2">
              <a:alpha val="12000"/>
            </a:srgbClr>
          </a:solidFill>
          <a:ln w="12700">
            <a:solidFill>
              <a:srgbClr val="0891B2">
                <a:alpha val="30000"/>
              </a:srgbClr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5835271" name="Shape 1"/>
          <p:cNvSpPr/>
          <p:nvPr/>
        </p:nvSpPr>
        <p:spPr bwMode="auto">
          <a:xfrm>
            <a:off x="7772400" y="2743200"/>
            <a:ext cx="1828800" cy="1828800"/>
          </a:xfrm>
          <a:prstGeom prst="line">
            <a:avLst/>
          </a:prstGeom>
          <a:solidFill>
            <a:srgbClr val="D97706">
              <a:alpha val="10000"/>
            </a:srgbClr>
          </a:solidFill>
          <a:ln w="12700">
            <a:solidFill>
              <a:srgbClr val="D97706">
                <a:alpha val="30000"/>
              </a:srgbClr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2297177" name="Text 2"/>
          <p:cNvSpPr/>
          <p:nvPr/>
        </p:nvSpPr>
        <p:spPr bwMode="auto">
          <a:xfrm>
            <a:off x="457200" y="45720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1100" b="1" spc="398">
                <a:solidFill>
                  <a:srgbClr val="0891B2"/>
                </a:solidFill>
              </a:rPr>
              <a:t>XIII </a:t>
            </a:r>
            <a:r>
              <a:rPr lang="en-US" sz="1100" b="1" spc="400">
                <a:solidFill>
                  <a:srgbClr val="0891B2"/>
                </a:solidFill>
              </a:rPr>
              <a:t>FEE Workshop 2026</a:t>
            </a:r>
            <a:r>
              <a:rPr lang="it" sz="1100" b="1" spc="398">
                <a:solidFill>
                  <a:srgbClr val="0891B2"/>
                </a:solidFill>
              </a:rPr>
              <a:t> </a:t>
            </a:r>
            <a:r>
              <a:rPr lang="it" sz="1100" b="1" spc="398">
                <a:solidFill>
                  <a:srgbClr val="0891B2"/>
                </a:solidFill>
              </a:rPr>
              <a:t>- Paris </a:t>
            </a:r>
            <a:endParaRPr lang="en-US" sz="1100"/>
          </a:p>
        </p:txBody>
      </p:sp>
      <p:sp>
        <p:nvSpPr>
          <p:cNvPr id="1678951151" name="Text 3"/>
          <p:cNvSpPr/>
          <p:nvPr/>
        </p:nvSpPr>
        <p:spPr bwMode="auto">
          <a:xfrm flipH="0" flipV="0">
            <a:off x="457200" y="1386839"/>
            <a:ext cx="8229600" cy="11277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  <a:defRPr/>
            </a:pPr>
            <a:r>
              <a:rPr lang="en-US" sz="30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 Low-Power Fully Depleted Monolithic CMOS Pixel Detector with Time and Charge Measurement</a:t>
            </a:r>
            <a:endParaRPr lang="en-US" sz="3000"/>
          </a:p>
        </p:txBody>
      </p:sp>
      <p:sp>
        <p:nvSpPr>
          <p:cNvPr id="1306949673" name="Text 4"/>
          <p:cNvSpPr/>
          <p:nvPr/>
        </p:nvSpPr>
        <p:spPr bwMode="auto">
          <a:xfrm>
            <a:off x="457200" y="2331720"/>
            <a:ext cx="8229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3000" b="1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for Space-Based Compton Imaging</a:t>
            </a:r>
            <a:endParaRPr lang="en-US" sz="3000" b="1"/>
          </a:p>
        </p:txBody>
      </p:sp>
      <p:sp>
        <p:nvSpPr>
          <p:cNvPr id="1623744288" name="Shape 5"/>
          <p:cNvSpPr/>
          <p:nvPr/>
        </p:nvSpPr>
        <p:spPr bwMode="auto">
          <a:xfrm>
            <a:off x="457200" y="2880360"/>
            <a:ext cx="2286000" cy="36576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906554" name="Text 6"/>
          <p:cNvSpPr/>
          <p:nvPr/>
        </p:nvSpPr>
        <p:spPr bwMode="auto">
          <a:xfrm>
            <a:off x="457200" y="301751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defRPr/>
            </a:pPr>
            <a:r>
              <a:rPr lang="en-US" sz="1300" b="1">
                <a:solidFill>
                  <a:srgbClr val="C9DEF0"/>
                </a:solidFill>
              </a:rPr>
              <a:t>Matteo Barbagiovanni</a:t>
            </a:r>
            <a:r>
              <a:rPr lang="en-US" sz="1300" b="1" baseline="30000">
                <a:solidFill>
                  <a:srgbClr val="C9DEF0"/>
                </a:solidFill>
              </a:rPr>
              <a:t>(1,2)</a:t>
            </a:r>
            <a:r>
              <a:rPr lang="it" sz="1300" b="1" baseline="30000">
                <a:solidFill>
                  <a:srgbClr val="C9DEF0"/>
                </a:solidFill>
              </a:rPr>
              <a:t> </a:t>
            </a:r>
            <a:r>
              <a:rPr lang="it" sz="1300" b="1">
                <a:solidFill>
                  <a:srgbClr val="C9DEF0"/>
                </a:solidFill>
              </a:rPr>
              <a:t> on behalf of the Space it Up! collaboration</a:t>
            </a:r>
            <a:endParaRPr sz="1300"/>
          </a:p>
        </p:txBody>
      </p:sp>
      <p:sp>
        <p:nvSpPr>
          <p:cNvPr id="218692732" name="Text 7"/>
          <p:cNvSpPr/>
          <p:nvPr/>
        </p:nvSpPr>
        <p:spPr bwMode="auto">
          <a:xfrm>
            <a:off x="457200" y="3291840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defRPr/>
            </a:pPr>
            <a:r>
              <a:rPr lang="en-US" sz="1100">
                <a:solidFill>
                  <a:srgbClr val="8BAEC5"/>
                </a:solidFill>
              </a:rPr>
              <a:t>Politecnico</a:t>
            </a:r>
            <a:r>
              <a:rPr lang="en-US" sz="1100">
                <a:solidFill>
                  <a:srgbClr val="8BAEC5"/>
                </a:solidFill>
              </a:rPr>
              <a:t> di Torino</a:t>
            </a:r>
            <a:r>
              <a:rPr lang="en-US" sz="1100" baseline="30000">
                <a:solidFill>
                  <a:srgbClr val="8BAEC5"/>
                </a:solidFill>
              </a:rPr>
              <a:t>(1)</a:t>
            </a:r>
            <a:r>
              <a:rPr lang="en-US" sz="1100">
                <a:solidFill>
                  <a:srgbClr val="8BAEC5"/>
                </a:solidFill>
              </a:rPr>
              <a:t> / INFN </a:t>
            </a:r>
            <a:r>
              <a:rPr lang="en-US" sz="1100">
                <a:solidFill>
                  <a:srgbClr val="8BAEC5"/>
                </a:solidFill>
              </a:rPr>
              <a:t>Sezione</a:t>
            </a:r>
            <a:r>
              <a:rPr lang="en-US" sz="1100">
                <a:solidFill>
                  <a:srgbClr val="8BAEC5"/>
                </a:solidFill>
              </a:rPr>
              <a:t> di Torino</a:t>
            </a:r>
            <a:r>
              <a:rPr lang="en-US" sz="1100" baseline="30000">
                <a:solidFill>
                  <a:srgbClr val="8BAEC5"/>
                </a:solidFill>
              </a:rPr>
              <a:t>(2)</a:t>
            </a:r>
            <a:endParaRPr lang="en-US" sz="1100"/>
          </a:p>
        </p:txBody>
      </p:sp>
      <p:pic>
        <p:nvPicPr>
          <p:cNvPr id="2065493664" name="Graphic 10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2709541" y="4313769"/>
            <a:ext cx="1416685" cy="417511"/>
          </a:xfrm>
          <a:prstGeom prst="rect">
            <a:avLst/>
          </a:prstGeom>
        </p:spPr>
      </p:pic>
      <p:pic>
        <p:nvPicPr>
          <p:cNvPr id="265669146" name="Graphic 12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6337974" y="4116271"/>
            <a:ext cx="1160103" cy="812507"/>
          </a:xfrm>
          <a:prstGeom prst="rect">
            <a:avLst/>
          </a:prstGeom>
        </p:spPr>
      </p:pic>
      <p:pic>
        <p:nvPicPr>
          <p:cNvPr id="1219861335" name="Graphic 14"/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1372935" y="4302396"/>
            <a:ext cx="1062285" cy="536179"/>
          </a:xfrm>
          <a:prstGeom prst="rect">
            <a:avLst/>
          </a:prstGeom>
        </p:spPr>
      </p:pic>
      <p:pic>
        <p:nvPicPr>
          <p:cNvPr id="1128914827" name="Graphic 17"/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/>
        </p:blipFill>
        <p:spPr bwMode="auto">
          <a:xfrm>
            <a:off x="4400550" y="4161823"/>
            <a:ext cx="1663103" cy="730179"/>
          </a:xfrm>
          <a:prstGeom prst="rect">
            <a:avLst/>
          </a:prstGeom>
        </p:spPr>
      </p:pic>
      <p:pic>
        <p:nvPicPr>
          <p:cNvPr id="1200569455" name="Graphic 19"/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/>
        </p:blipFill>
        <p:spPr bwMode="auto">
          <a:xfrm>
            <a:off x="7772400" y="3636076"/>
            <a:ext cx="1044495" cy="1308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9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2612297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60388413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900" b="1" spc="300">
                <a:solidFill>
                  <a:srgbClr val="0891B2"/>
                </a:solidFill>
              </a:rPr>
              <a:t>DIGITAL </a:t>
            </a:r>
            <a:r>
              <a:rPr lang="it" sz="900" b="1" spc="299">
                <a:solidFill>
                  <a:srgbClr val="0891B2"/>
                </a:solidFill>
              </a:rPr>
              <a:t>WORKING PRINCIPLES</a:t>
            </a:r>
            <a:endParaRPr lang="en-US" sz="900"/>
          </a:p>
        </p:txBody>
      </p:sp>
      <p:sp>
        <p:nvSpPr>
          <p:cNvPr id="1658282110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Timing Reconstruction in EOC</a:t>
            </a:r>
            <a:endParaRPr lang="en-US" sz="2800"/>
          </a:p>
        </p:txBody>
      </p:sp>
      <p:sp>
        <p:nvSpPr>
          <p:cNvPr id="1811592324" name="Shape 16"/>
          <p:cNvSpPr/>
          <p:nvPr/>
        </p:nvSpPr>
        <p:spPr bwMode="auto">
          <a:xfrm flipH="0" flipV="0">
            <a:off x="2578510" y="1062990"/>
            <a:ext cx="6188664" cy="2556509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10482829" name="Text 17"/>
          <p:cNvSpPr/>
          <p:nvPr/>
        </p:nvSpPr>
        <p:spPr bwMode="auto">
          <a:xfrm flipH="0" flipV="0">
            <a:off x="2961975" y="1200150"/>
            <a:ext cx="5576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1200" b="1">
                <a:solidFill>
                  <a:srgbClr val="0891B2"/>
                </a:solidFill>
              </a:rPr>
              <a:t>EOC timing reconstruction</a:t>
            </a:r>
            <a:endParaRPr lang="en-US" sz="1200"/>
          </a:p>
        </p:txBody>
      </p:sp>
      <p:sp>
        <p:nvSpPr>
          <p:cNvPr id="1737207618" name="Text 18"/>
          <p:cNvSpPr/>
          <p:nvPr/>
        </p:nvSpPr>
        <p:spPr bwMode="auto">
          <a:xfrm flipH="0" flipV="0">
            <a:off x="2917400" y="1520190"/>
            <a:ext cx="5712615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1200" b="1" i="1">
                <a:solidFill>
                  <a:srgbClr val="FCD34D"/>
                </a:solidFill>
              </a:rPr>
              <a:t>T_event = T_</a:t>
            </a:r>
            <a:r>
              <a:rPr lang="en-US" sz="1200" b="1" i="1">
                <a:solidFill>
                  <a:srgbClr val="FCD34D"/>
                </a:solidFill>
              </a:rPr>
              <a:t>global </a:t>
            </a:r>
            <a:r>
              <a:rPr lang="en-US" sz="1200" b="1" i="1">
                <a:solidFill>
                  <a:srgbClr val="FCD34D"/>
                </a:solidFill>
              </a:rPr>
              <a:t>− (N_words_waited + 1) × T_word − (12 − transmit_counter)</a:t>
            </a:r>
            <a:endParaRPr sz="1200"/>
          </a:p>
        </p:txBody>
      </p:sp>
      <p:sp>
        <p:nvSpPr>
          <p:cNvPr id="930253561" name="Text 19"/>
          <p:cNvSpPr/>
          <p:nvPr/>
        </p:nvSpPr>
        <p:spPr bwMode="auto">
          <a:xfrm flipH="0" flipV="0">
            <a:off x="2917400" y="2432077"/>
            <a:ext cx="5712615" cy="1006982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>
              <a:defRPr/>
            </a:pPr>
            <a:r>
              <a:rPr lang="it" sz="1100">
                <a:solidFill>
                  <a:srgbClr val="C9DEF0"/>
                </a:solidFill>
              </a:rPr>
              <a:t>Word arrives with fixed delay (calibration routine at startup) on a dedicated wire (Macropixel to EOC)</a:t>
            </a:r>
            <a:endParaRPr sz="1100">
              <a:solidFill>
                <a:srgbClr val="C9DEF0"/>
              </a:solidFill>
            </a:endParaRPr>
          </a:p>
          <a:p>
            <a:pPr marL="184750" indent="-184750">
              <a:buAutoNum type="arabicPeriod"/>
              <a:defRPr/>
            </a:pPr>
            <a:r>
              <a:rPr lang="it" sz="1100">
                <a:solidFill>
                  <a:srgbClr val="C9DEF0"/>
                </a:solidFill>
              </a:rPr>
              <a:t>Global timestamp is latched at EOC on time word arrival</a:t>
            </a:r>
            <a:endParaRPr sz="1100">
              <a:solidFill>
                <a:srgbClr val="C9DEF0"/>
              </a:solidFill>
            </a:endParaRPr>
          </a:p>
          <a:p>
            <a:pPr marL="184750" indent="-184750">
              <a:buAutoNum type="arabicPeriod"/>
              <a:defRPr/>
            </a:pPr>
            <a:r>
              <a:rPr lang="it" sz="1100">
                <a:solidFill>
                  <a:srgbClr val="C9DEF0"/>
                </a:solidFill>
              </a:rPr>
              <a:t>Transmit count track position </a:t>
            </a:r>
            <a:r>
              <a:rPr lang="en-US" sz="1100" b="0" i="0" u="none" strike="noStrike" cap="none" spc="0">
                <a:solidFill>
                  <a:srgbClr val="C9DEF0"/>
                </a:solidFill>
                <a:latin typeface="+mn-lt"/>
                <a:ea typeface="+mn-ea"/>
                <a:cs typeface="+mn-cs"/>
              </a:rPr>
              <a:t>within the current word</a:t>
            </a:r>
            <a:endParaRPr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184750" indent="-184750">
              <a:buAutoNum type="arabicPeriod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Word counter counts how many </a:t>
            </a:r>
            <a:r>
              <a:rPr lang="en-US" sz="1100" b="0" i="0" u="none" strike="noStrike" cap="none" spc="0">
                <a:solidFill>
                  <a:srgbClr val="C9DEF0"/>
                </a:solidFill>
                <a:latin typeface="+mn-lt"/>
                <a:ea typeface="+mn-ea"/>
                <a:cs typeface="+mn-cs"/>
              </a:rPr>
              <a:t>words elapsed since event</a:t>
            </a:r>
            <a:endParaRPr lang="it" sz="9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900"/>
          </a:p>
        </p:txBody>
      </p:sp>
      <p:pic>
        <p:nvPicPr>
          <p:cNvPr id="1340363311" name=""/>
          <p:cNvPicPr>
            <a:picLocks noChangeAspect="1"/>
          </p:cNvPicPr>
          <p:nvPr/>
        </p:nvPicPr>
        <p:blipFill rotWithShape="1">
          <a:blip r:embed="rId3"/>
          <a:srcRect l="-87" t="-2284" r="35167" b="2284"/>
        </p:blipFill>
        <p:spPr bwMode="auto">
          <a:xfrm rot="5400000" flipH="0" flipV="0">
            <a:off x="-4171" y="1255856"/>
            <a:ext cx="2497639" cy="1871344"/>
          </a:xfrm>
          <a:prstGeom prst="rect">
            <a:avLst/>
          </a:prstGeom>
        </p:spPr>
      </p:pic>
      <p:sp>
        <p:nvSpPr>
          <p:cNvPr id="894819393" name=""/>
          <p:cNvSpPr/>
          <p:nvPr/>
        </p:nvSpPr>
        <p:spPr bwMode="auto">
          <a:xfrm rot="0" flipH="0" flipV="0">
            <a:off x="3381135" y="3884333"/>
            <a:ext cx="947656" cy="186764"/>
          </a:xfrm>
          <a:prstGeom prst="flowChartProcess">
            <a:avLst/>
          </a:prstGeom>
          <a:solidFill>
            <a:srgbClr val="0070C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it" sz="1200"/>
              <a:t>IDLE</a:t>
            </a:r>
            <a:endParaRPr sz="1200"/>
          </a:p>
        </p:txBody>
      </p:sp>
      <p:sp>
        <p:nvSpPr>
          <p:cNvPr id="1478701197" name=""/>
          <p:cNvSpPr/>
          <p:nvPr/>
        </p:nvSpPr>
        <p:spPr bwMode="auto">
          <a:xfrm rot="0" flipH="0" flipV="0">
            <a:off x="4328791" y="3884333"/>
            <a:ext cx="947655" cy="186763"/>
          </a:xfrm>
          <a:prstGeom prst="flowChartProcess">
            <a:avLst/>
          </a:prstGeom>
          <a:solidFill>
            <a:srgbClr val="0070C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it" sz="1200"/>
              <a:t>OTHER</a:t>
            </a:r>
            <a:endParaRPr sz="1200"/>
          </a:p>
        </p:txBody>
      </p:sp>
      <p:sp>
        <p:nvSpPr>
          <p:cNvPr id="1894803266" name=""/>
          <p:cNvSpPr/>
          <p:nvPr/>
        </p:nvSpPr>
        <p:spPr bwMode="auto">
          <a:xfrm rot="0" flipH="0" flipV="0">
            <a:off x="5276447" y="3884333"/>
            <a:ext cx="947655" cy="186763"/>
          </a:xfrm>
          <a:prstGeom prst="flowChartProcess">
            <a:avLst/>
          </a:prstGeom>
          <a:solidFill>
            <a:srgbClr val="0070C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it" sz="1200"/>
              <a:t>OTHER</a:t>
            </a:r>
            <a:endParaRPr sz="1200"/>
          </a:p>
        </p:txBody>
      </p:sp>
      <p:sp>
        <p:nvSpPr>
          <p:cNvPr id="1037034021" name=""/>
          <p:cNvSpPr/>
          <p:nvPr/>
        </p:nvSpPr>
        <p:spPr bwMode="auto">
          <a:xfrm rot="0" flipH="0" flipV="0">
            <a:off x="6224103" y="3884333"/>
            <a:ext cx="947655" cy="186763"/>
          </a:xfrm>
          <a:prstGeom prst="flowChartProcess">
            <a:avLst/>
          </a:prstGeom>
          <a:solidFill>
            <a:srgbClr val="0070C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it" sz="1200"/>
              <a:t>TIME WORD</a:t>
            </a:r>
            <a:endParaRPr sz="1200"/>
          </a:p>
        </p:txBody>
      </p:sp>
      <p:sp>
        <p:nvSpPr>
          <p:cNvPr id="236425894" name=""/>
          <p:cNvSpPr/>
          <p:nvPr/>
        </p:nvSpPr>
        <p:spPr bwMode="auto">
          <a:xfrm rot="0" flipH="0" flipV="0">
            <a:off x="7171759" y="3884333"/>
            <a:ext cx="947655" cy="186763"/>
          </a:xfrm>
          <a:prstGeom prst="flowChartProcess">
            <a:avLst/>
          </a:prstGeom>
          <a:solidFill>
            <a:srgbClr val="0070C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it" sz="1200"/>
              <a:t>IDLE</a:t>
            </a:r>
            <a:endParaRPr sz="1200"/>
          </a:p>
        </p:txBody>
      </p:sp>
      <p:pic>
        <p:nvPicPr>
          <p:cNvPr id="1282093428" name=""/>
          <p:cNvPicPr>
            <a:picLocks noChangeAspect="1"/>
          </p:cNvPicPr>
          <p:nvPr/>
        </p:nvPicPr>
        <p:blipFill rotWithShape="1">
          <a:blip r:embed="rId3"/>
          <a:srcRect l="65129" t="0" r="0" b="0"/>
          <a:stretch/>
        </p:blipFill>
        <p:spPr bwMode="auto">
          <a:xfrm rot="0" flipH="0" flipV="0">
            <a:off x="232408" y="2916517"/>
            <a:ext cx="1865039" cy="2601638"/>
          </a:xfrm>
          <a:prstGeom prst="rect">
            <a:avLst/>
          </a:prstGeom>
        </p:spPr>
      </p:pic>
      <p:sp>
        <p:nvSpPr>
          <p:cNvPr id="793598314" name=""/>
          <p:cNvSpPr/>
          <p:nvPr/>
        </p:nvSpPr>
        <p:spPr bwMode="auto">
          <a:xfrm rot="0" flipH="0" flipV="0">
            <a:off x="5793516" y="1828800"/>
            <a:ext cx="514349" cy="76199"/>
          </a:xfrm>
          <a:prstGeom prst="flowChartProcess">
            <a:avLst/>
          </a:prstGeom>
          <a:solidFill>
            <a:srgbClr val="0070C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sp>
        <p:nvSpPr>
          <p:cNvPr id="1979596293" name=""/>
          <p:cNvSpPr/>
          <p:nvPr/>
        </p:nvSpPr>
        <p:spPr bwMode="auto">
          <a:xfrm rot="0" flipH="0" flipV="0">
            <a:off x="4259016" y="1981199"/>
            <a:ext cx="2048848" cy="76199"/>
          </a:xfrm>
          <a:prstGeom prst="flowChartProcess">
            <a:avLst/>
          </a:prstGeom>
          <a:solidFill>
            <a:srgbClr val="10B981"/>
          </a:solidFill>
          <a:ln w="12700" cap="flat" cmpd="sng" algn="ctr">
            <a:solidFill>
              <a:srgbClr val="14EDA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sp>
        <p:nvSpPr>
          <p:cNvPr id="1778998276" name=""/>
          <p:cNvSpPr/>
          <p:nvPr/>
        </p:nvSpPr>
        <p:spPr bwMode="auto">
          <a:xfrm rot="0" flipH="0" flipV="0">
            <a:off x="6460264" y="1828800"/>
            <a:ext cx="1475400" cy="76199"/>
          </a:xfrm>
          <a:prstGeom prst="flowChartProcess">
            <a:avLst/>
          </a:prstGeom>
          <a:solidFill>
            <a:srgbClr val="D97706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sp>
        <p:nvSpPr>
          <p:cNvPr id="323031171" name=""/>
          <p:cNvSpPr/>
          <p:nvPr/>
        </p:nvSpPr>
        <p:spPr bwMode="auto">
          <a:xfrm rot="0" flipH="0" flipV="0">
            <a:off x="4328791" y="4160187"/>
            <a:ext cx="2842967" cy="76199"/>
          </a:xfrm>
          <a:prstGeom prst="flowChartProcess">
            <a:avLst/>
          </a:prstGeom>
          <a:solidFill>
            <a:srgbClr val="10B981"/>
          </a:solidFill>
          <a:ln w="12700" cap="flat" cmpd="sng" algn="ctr">
            <a:solidFill>
              <a:srgbClr val="14EDA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sp>
        <p:nvSpPr>
          <p:cNvPr id="1122287737" name=""/>
          <p:cNvSpPr/>
          <p:nvPr/>
        </p:nvSpPr>
        <p:spPr bwMode="auto">
          <a:xfrm rot="0" flipH="0" flipV="0">
            <a:off x="4001841" y="4160187"/>
            <a:ext cx="326950" cy="76199"/>
          </a:xfrm>
          <a:prstGeom prst="flowChartProcess">
            <a:avLst/>
          </a:prstGeom>
          <a:solidFill>
            <a:srgbClr val="D97706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cxnSp>
        <p:nvCxnSpPr>
          <p:cNvPr id="497880130" name=""/>
          <p:cNvCxnSpPr/>
          <p:nvPr/>
        </p:nvCxnSpPr>
        <p:spPr bwMode="auto">
          <a:xfrm flipH="0" flipV="1">
            <a:off x="4001841" y="4295919"/>
            <a:ext cx="0" cy="259412"/>
          </a:xfrm>
          <a:prstGeom prst="line">
            <a:avLst/>
          </a:prstGeom>
          <a:ln w="28575" cap="flat" cmpd="sng" algn="ctr">
            <a:solidFill>
              <a:srgbClr val="C6DBEE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1095829" name="Text 17"/>
          <p:cNvSpPr/>
          <p:nvPr/>
        </p:nvSpPr>
        <p:spPr bwMode="auto">
          <a:xfrm flipH="0" flipV="0">
            <a:off x="3541192" y="4546378"/>
            <a:ext cx="921297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C6DBEE"/>
                </a:solidFill>
              </a:rPr>
              <a:t>Event Arrival</a:t>
            </a:r>
            <a:endParaRPr lang="en-US" sz="1200"/>
          </a:p>
        </p:txBody>
      </p:sp>
      <p:cxnSp>
        <p:nvCxnSpPr>
          <p:cNvPr id="1939112073" name=""/>
          <p:cNvCxnSpPr/>
          <p:nvPr/>
        </p:nvCxnSpPr>
        <p:spPr bwMode="auto">
          <a:xfrm flipH="0" flipV="1">
            <a:off x="7171759" y="4286966"/>
            <a:ext cx="0" cy="259411"/>
          </a:xfrm>
          <a:prstGeom prst="line">
            <a:avLst/>
          </a:prstGeom>
          <a:ln w="28575" cap="flat" cmpd="sng" algn="ctr">
            <a:solidFill>
              <a:srgbClr val="C6DBEE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8256618" name="Text 17"/>
          <p:cNvSpPr/>
          <p:nvPr/>
        </p:nvSpPr>
        <p:spPr bwMode="auto">
          <a:xfrm flipH="0" flipV="0">
            <a:off x="6584363" y="4555332"/>
            <a:ext cx="1174791" cy="3690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C6DBEE"/>
                </a:solidFill>
              </a:rPr>
              <a:t>EOC receives event time word</a:t>
            </a:r>
            <a:endParaRPr lang="en-US" sz="1200"/>
          </a:p>
        </p:txBody>
      </p:sp>
      <p:cxnSp>
        <p:nvCxnSpPr>
          <p:cNvPr id="1404395806" name=""/>
          <p:cNvCxnSpPr/>
          <p:nvPr/>
        </p:nvCxnSpPr>
        <p:spPr bwMode="auto">
          <a:xfrm rot="16199998" flipH="1" flipV="0">
            <a:off x="5598053" y="2919069"/>
            <a:ext cx="0" cy="2865474"/>
          </a:xfrm>
          <a:prstGeom prst="line">
            <a:avLst/>
          </a:prstGeom>
          <a:ln w="28575" cap="flat" cmpd="sng" algn="ctr">
            <a:solidFill>
              <a:srgbClr val="C6DBEE"/>
            </a:solidFill>
            <a:prstDash val="solid"/>
            <a:miter lim="800000"/>
            <a:headEnd type="arrow" len="med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9811525" name="Text 17"/>
          <p:cNvSpPr/>
          <p:nvPr/>
        </p:nvSpPr>
        <p:spPr bwMode="auto">
          <a:xfrm flipH="0" flipV="0">
            <a:off x="4859403" y="4351806"/>
            <a:ext cx="178174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C6DBEE"/>
                </a:solidFill>
              </a:rPr>
              <a:t>Time to subtract</a:t>
            </a:r>
            <a:endParaRPr lang="en-US" sz="1200"/>
          </a:p>
        </p:txBody>
      </p:sp>
      <p:sp>
        <p:nvSpPr>
          <p:cNvPr id="1229071896" name=""/>
          <p:cNvSpPr txBox="1"/>
          <p:nvPr/>
        </p:nvSpPr>
        <p:spPr bwMode="auto">
          <a:xfrm rot="0" flipH="0" flipV="0">
            <a:off x="8761306" y="4857748"/>
            <a:ext cx="37461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C6DBEE"/>
                </a:solidFill>
              </a:rPr>
              <a:t>8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5348328" name="Shape 0"/>
          <p:cNvSpPr/>
          <p:nvPr/>
        </p:nvSpPr>
        <p:spPr bwMode="auto">
          <a:xfrm>
            <a:off x="6858000" y="-457200"/>
            <a:ext cx="3200400" cy="3200400"/>
          </a:xfrm>
          <a:prstGeom prst="line">
            <a:avLst/>
          </a:prstGeom>
          <a:solidFill>
            <a:srgbClr val="0891B2">
              <a:alpha val="12000"/>
            </a:srgbClr>
          </a:solidFill>
          <a:ln w="12700">
            <a:solidFill>
              <a:srgbClr val="0891B2">
                <a:alpha val="30000"/>
              </a:srgbClr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96245491" name="Shape 1"/>
          <p:cNvSpPr/>
          <p:nvPr/>
        </p:nvSpPr>
        <p:spPr bwMode="auto">
          <a:xfrm>
            <a:off x="7772400" y="2743200"/>
            <a:ext cx="1828800" cy="1828800"/>
          </a:xfrm>
          <a:prstGeom prst="line">
            <a:avLst/>
          </a:prstGeom>
          <a:solidFill>
            <a:srgbClr val="D97706">
              <a:alpha val="10000"/>
            </a:srgbClr>
          </a:solidFill>
          <a:ln w="12700">
            <a:solidFill>
              <a:srgbClr val="D97706">
                <a:alpha val="30000"/>
              </a:srgbClr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49658374" name="Text 4"/>
          <p:cNvSpPr/>
          <p:nvPr/>
        </p:nvSpPr>
        <p:spPr bwMode="auto">
          <a:xfrm>
            <a:off x="457200" y="2331720"/>
            <a:ext cx="8229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3000" b="1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Sensor Design</a:t>
            </a:r>
            <a:endParaRPr lang="en-US" sz="3000" b="1"/>
          </a:p>
        </p:txBody>
      </p:sp>
      <p:sp>
        <p:nvSpPr>
          <p:cNvPr id="800351135" name="Shape 5"/>
          <p:cNvSpPr/>
          <p:nvPr/>
        </p:nvSpPr>
        <p:spPr bwMode="auto">
          <a:xfrm>
            <a:off x="457200" y="2880360"/>
            <a:ext cx="2286000" cy="36576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7916250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7624336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900" b="1" spc="300">
                <a:solidFill>
                  <a:srgbClr val="0891B2"/>
                </a:solidFill>
              </a:rPr>
              <a:t>SENSOR DESIGN</a:t>
            </a:r>
            <a:endParaRPr lang="en-US" sz="900"/>
          </a:p>
        </p:txBody>
      </p:sp>
      <p:sp>
        <p:nvSpPr>
          <p:cNvPr id="960621837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Fully depleted n-on-n sensor structure</a:t>
            </a:r>
            <a:endParaRPr lang="en-US" sz="2800"/>
          </a:p>
        </p:txBody>
      </p:sp>
      <p:sp>
        <p:nvSpPr>
          <p:cNvPr id="1169022750" name="Text 3"/>
          <p:cNvSpPr/>
          <p:nvPr/>
        </p:nvSpPr>
        <p:spPr bwMode="auto">
          <a:xfrm>
            <a:off x="365760" y="896112"/>
            <a:ext cx="8412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1300">
                <a:solidFill>
                  <a:srgbClr val="8BAEC5"/>
                </a:solidFill>
                <a:latin typeface="Calibri"/>
                <a:ea typeface="Calibri"/>
                <a:cs typeface="Calibri"/>
              </a:rPr>
              <a:t>Synopsys TCAD Sentaurus simulations — 110 nm LFoundry process</a:t>
            </a:r>
            <a:endParaRPr lang="en-US" sz="1300"/>
          </a:p>
        </p:txBody>
      </p:sp>
      <p:sp>
        <p:nvSpPr>
          <p:cNvPr id="1908108751" name="Shape 4"/>
          <p:cNvSpPr/>
          <p:nvPr/>
        </p:nvSpPr>
        <p:spPr bwMode="auto">
          <a:xfrm>
            <a:off x="320040" y="1234440"/>
            <a:ext cx="4023360" cy="3520440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20320045" name="Text 5"/>
          <p:cNvSpPr/>
          <p:nvPr/>
        </p:nvSpPr>
        <p:spPr bwMode="auto">
          <a:xfrm>
            <a:off x="502920" y="1371600"/>
            <a:ext cx="3657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1100" i="1">
                <a:solidFill>
                  <a:srgbClr val="8BAEC5"/>
                </a:solidFill>
              </a:rPr>
              <a:t>Cross-section schematic</a:t>
            </a:r>
            <a:endParaRPr lang="en-US" sz="1100"/>
          </a:p>
        </p:txBody>
      </p:sp>
      <p:sp>
        <p:nvSpPr>
          <p:cNvPr id="1254628392" name="Shape 21"/>
          <p:cNvSpPr/>
          <p:nvPr/>
        </p:nvSpPr>
        <p:spPr bwMode="auto">
          <a:xfrm flipH="0" flipV="0">
            <a:off x="4572000" y="1234439"/>
            <a:ext cx="4251960" cy="2603498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32210624" name="Text 22"/>
          <p:cNvSpPr/>
          <p:nvPr/>
        </p:nvSpPr>
        <p:spPr bwMode="auto">
          <a:xfrm>
            <a:off x="4754880" y="1371600"/>
            <a:ext cx="38404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1300" b="1">
                <a:solidFill>
                  <a:srgbClr val="0891B2"/>
                </a:solidFill>
              </a:rPr>
              <a:t>Design choices</a:t>
            </a:r>
            <a:endParaRPr lang="en-US" sz="1300"/>
          </a:p>
        </p:txBody>
      </p:sp>
      <p:sp>
        <p:nvSpPr>
          <p:cNvPr id="685637720" name="Text 23"/>
          <p:cNvSpPr/>
          <p:nvPr/>
        </p:nvSpPr>
        <p:spPr bwMode="auto">
          <a:xfrm flipH="0" flipV="0">
            <a:off x="4754879" y="1673352"/>
            <a:ext cx="3931920" cy="2164586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buNone/>
              <a:defRPr/>
            </a:pPr>
            <a:r>
              <a:rPr lang="it" sz="1100" b="1">
                <a:solidFill>
                  <a:srgbClr val="FCD34D"/>
                </a:solidFill>
              </a:rPr>
              <a:t>Pitch</a:t>
            </a:r>
            <a:r>
              <a:rPr lang="it" sz="1100" b="1" i="0" u="none" strike="noStrike" cap="none" spc="0">
                <a:solidFill>
                  <a:srgbClr val="FCD34D"/>
                </a:solidFill>
                <a:latin typeface="+mn-lt"/>
                <a:ea typeface="+mn-ea"/>
                <a:cs typeface="+mn-cs"/>
              </a:rPr>
              <a:t>  </a:t>
            </a:r>
            <a:r>
              <a:rPr lang="it" sz="1100" b="1" i="0" u="none" strike="noStrike" cap="none" spc="0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→</a:t>
            </a:r>
            <a:r>
              <a:rPr lang="it" sz="1100" b="1">
                <a:solidFill>
                  <a:srgbClr val="FCD34D"/>
                </a:solidFill>
              </a:rPr>
              <a:t>  250 </a:t>
            </a:r>
            <a:r>
              <a:rPr lang="it" sz="1100" b="1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100" b="1">
                <a:solidFill>
                  <a:srgbClr val="FCD34D"/>
                </a:solidFill>
              </a:rPr>
              <a:t>m </a:t>
            </a:r>
            <a:r>
              <a:rPr lang="it" sz="1100" b="1" i="0" u="none" strike="noStrike" cap="none" spc="0">
                <a:solidFill>
                  <a:srgbClr val="FCD34D"/>
                </a:solidFill>
                <a:latin typeface="Calibri"/>
                <a:ea typeface="Arial"/>
                <a:cs typeface="Arial"/>
              </a:rPr>
              <a:t> </a:t>
            </a:r>
            <a:r>
              <a:rPr lang="it" sz="1100" b="1" i="0" u="none" strike="noStrike" cap="none" spc="0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→</a:t>
            </a:r>
            <a:r>
              <a:rPr lang="it" sz="1100" b="1" i="0" u="none" strike="noStrike" cap="none" spc="0">
                <a:solidFill>
                  <a:srgbClr val="FCD34D"/>
                </a:solidFill>
                <a:latin typeface="+mn-lt"/>
                <a:ea typeface="+mn-ea"/>
                <a:cs typeface="+mn-cs"/>
              </a:rPr>
              <a:t>  6.25 </a:t>
            </a:r>
            <a:r>
              <a:rPr lang="it" sz="1100" b="1" i="0" u="none" strike="noStrike" cap="none" spc="0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100" b="1" i="0" u="none" strike="noStrike" cap="none" spc="0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W/channel</a:t>
            </a:r>
            <a:endParaRPr lang="it" sz="1100" b="1">
              <a:solidFill>
                <a:srgbClr val="FCD34D"/>
              </a:solidFill>
            </a:endParaRPr>
          </a:p>
          <a:p>
            <a:pPr marL="206777" indent="-206777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Limit the number of channels for power constraints</a:t>
            </a:r>
            <a:endParaRPr lang="it"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206777" indent="-206777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No sacrifice on reconstruction capabilities</a:t>
            </a:r>
            <a:endParaRPr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it" sz="1100" b="1">
                <a:solidFill>
                  <a:srgbClr val="FCD34D"/>
                </a:solidFill>
              </a:rPr>
              <a:t>Thickness  </a:t>
            </a:r>
            <a:r>
              <a:rPr lang="it" sz="1100" b="1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→  715 </a:t>
            </a:r>
            <a:r>
              <a:rPr lang="it" sz="1100" b="1" i="0" u="none" strike="noStrike" cap="none" spc="0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100" b="1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m</a:t>
            </a:r>
            <a:endParaRPr lang="it" sz="1100" b="1">
              <a:solidFill>
                <a:srgbClr val="FCD34D"/>
              </a:solidFill>
              <a:latin typeface="Calibri"/>
              <a:ea typeface="Calibri"/>
              <a:cs typeface="Calibri"/>
            </a:endParaRPr>
          </a:p>
          <a:p>
            <a:pPr marL="206777" indent="-206777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Electrical Characterization</a:t>
            </a:r>
            <a:endParaRPr lang="it"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206777" indent="-206777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On going tests on new substrates</a:t>
            </a:r>
            <a:endParaRPr lang="it" sz="1100" b="1">
              <a:solidFill>
                <a:srgbClr val="FCD34D"/>
              </a:solidFill>
            </a:endParaRPr>
          </a:p>
          <a:p>
            <a:pPr marL="0" indent="0">
              <a:buNone/>
              <a:defRPr/>
            </a:pPr>
            <a:r>
              <a:rPr lang="it" sz="1100" b="1">
                <a:solidFill>
                  <a:srgbClr val="FCD34D"/>
                </a:solidFill>
              </a:rPr>
              <a:t>Capacitance</a:t>
            </a:r>
            <a:r>
              <a:rPr lang="it" sz="1100" b="1" i="0" u="none" strike="noStrike" cap="none" spc="0">
                <a:solidFill>
                  <a:srgbClr val="FCD34D"/>
                </a:solidFill>
                <a:latin typeface="Calibri"/>
                <a:ea typeface="Arial"/>
                <a:cs typeface="Arial"/>
              </a:rPr>
              <a:t>  </a:t>
            </a:r>
            <a:r>
              <a:rPr lang="it" sz="1100" b="1" i="0" u="none" strike="noStrike" cap="none" spc="0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→  &lt; 250 fF</a:t>
            </a:r>
            <a:endParaRPr lang="it" sz="1100" b="1" i="0" u="none" strike="noStrike" cap="none" spc="0">
              <a:solidFill>
                <a:srgbClr val="FCD34D"/>
              </a:solidFill>
              <a:latin typeface="Times New Roman"/>
              <a:cs typeface="Times New Roman"/>
            </a:endParaRPr>
          </a:p>
          <a:p>
            <a:pPr marL="206777" indent="-206777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gap</a:t>
            </a: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 optimization</a:t>
            </a:r>
            <a:endParaRPr lang="it"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206777" indent="-206777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p-well/n</a:t>
            </a:r>
            <a:r>
              <a:rPr lang="it" sz="1100" b="0" i="0" u="none" strike="noStrike" cap="none" spc="0" baseline="30000">
                <a:solidFill>
                  <a:srgbClr val="C9DEF0"/>
                </a:solidFill>
                <a:latin typeface="Calibri"/>
                <a:ea typeface="Arial"/>
                <a:cs typeface="Arial"/>
              </a:rPr>
              <a:t>+</a:t>
            </a: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 ratio</a:t>
            </a:r>
            <a:endParaRPr lang="it" sz="1100" b="0" i="0" u="none" strike="noStrike" cap="none" spc="0">
              <a:solidFill>
                <a:srgbClr val="C9DEF0"/>
              </a:solidFill>
              <a:latin typeface="Calibri"/>
              <a:ea typeface="Arial"/>
              <a:cs typeface="Arial"/>
            </a:endParaRPr>
          </a:p>
          <a:p>
            <a:pPr marL="0" indent="0">
              <a:buNone/>
              <a:defRPr/>
            </a:pPr>
            <a:r>
              <a:rPr lang="it" sz="1100" b="1" i="0" u="none" strike="noStrike" cap="none" spc="0">
                <a:solidFill>
                  <a:srgbClr val="FCD34D"/>
                </a:solidFill>
                <a:latin typeface="+mn-lt"/>
                <a:ea typeface="+mn-ea"/>
                <a:cs typeface="+mn-cs"/>
              </a:rPr>
              <a:t>Pixel Layout</a:t>
            </a:r>
            <a:endParaRPr sz="1100" b="1" i="0" u="none" strike="noStrike" cap="none" spc="0">
              <a:solidFill>
                <a:srgbClr val="FCD34D"/>
              </a:solidFill>
              <a:latin typeface="Times New Roman"/>
              <a:cs typeface="Times New Roman"/>
            </a:endParaRPr>
          </a:p>
          <a:p>
            <a:pPr marL="206776" indent="-206776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Single pad</a:t>
            </a:r>
            <a:endParaRPr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206776" indent="-206776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Subpixels</a:t>
            </a:r>
            <a:endParaRPr lang="it"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en-US" sz="1100"/>
          </a:p>
        </p:txBody>
      </p:sp>
      <p:pic>
        <p:nvPicPr>
          <p:cNvPr id="889982762" name="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flipH="0" flipV="0">
            <a:off x="781979" y="1813330"/>
            <a:ext cx="3099479" cy="2847291"/>
          </a:xfrm>
          <a:prstGeom prst="rect">
            <a:avLst/>
          </a:prstGeom>
        </p:spPr>
      </p:pic>
      <p:cxnSp>
        <p:nvCxnSpPr>
          <p:cNvPr id="542992990" name=""/>
          <p:cNvCxnSpPr/>
          <p:nvPr/>
        </p:nvCxnSpPr>
        <p:spPr bwMode="auto">
          <a:xfrm flipH="0" flipV="0">
            <a:off x="4009249" y="2000248"/>
            <a:ext cx="0" cy="682623"/>
          </a:xfrm>
          <a:prstGeom prst="line">
            <a:avLst/>
          </a:prstGeom>
          <a:ln>
            <a:headEnd type="arrow" len="med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824672" name="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</p:blipFill>
        <p:spPr bwMode="auto">
          <a:xfrm flipH="0" flipV="0">
            <a:off x="6761479" y="2920999"/>
            <a:ext cx="1833879" cy="1833879"/>
          </a:xfrm>
          <a:prstGeom prst="rect">
            <a:avLst/>
          </a:prstGeom>
          <a:effectLst>
            <a:outerShdw blurRad="50800" dist="0" dir="0" sx="106000" sy="106000" algn="ctr" rotWithShape="0">
              <a:srgbClr val="0AC5F3">
                <a:alpha val="40000"/>
              </a:srgbClr>
            </a:outerShdw>
          </a:effectLst>
        </p:spPr>
      </p:pic>
      <p:pic>
        <p:nvPicPr>
          <p:cNvPr id="1987743786" name=""/>
          <p:cNvPicPr>
            <a:picLocks noChangeAspect="1"/>
          </p:cNvPicPr>
          <p:nvPr/>
        </p:nvPicPr>
        <p:blipFill rotWithShape="1">
          <a:blip r:embed="rId7"/>
        </p:blipFill>
        <p:spPr bwMode="auto">
          <a:xfrm rot="0" flipH="0" flipV="0">
            <a:off x="4754880" y="3581399"/>
            <a:ext cx="1785377" cy="1260473"/>
          </a:xfrm>
          <a:prstGeom prst="flowChartAlternateProcess">
            <a:avLst/>
          </a:prstGeom>
        </p:spPr>
      </p:pic>
      <p:sp>
        <p:nvSpPr>
          <p:cNvPr id="2001830433" name=""/>
          <p:cNvSpPr txBox="1"/>
          <p:nvPr/>
        </p:nvSpPr>
        <p:spPr bwMode="auto">
          <a:xfrm rot="0" flipH="0" flipV="0">
            <a:off x="8761306" y="4857748"/>
            <a:ext cx="37461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C6DBEE"/>
                </a:solidFill>
              </a:rPr>
              <a:t>9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8097395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69116368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900" b="1" spc="299">
                <a:solidFill>
                  <a:srgbClr val="0891B2"/>
                </a:solidFill>
              </a:rPr>
              <a:t>SENSOR DESIGN</a:t>
            </a:r>
            <a:endParaRPr lang="en-US" sz="900"/>
          </a:p>
        </p:txBody>
      </p:sp>
      <p:sp>
        <p:nvSpPr>
          <p:cNvPr id="2112905946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Sensor Layout</a:t>
            </a:r>
            <a:r>
              <a:rPr lang="en-US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</a:t>
            </a:r>
            <a:r>
              <a:rPr lang="en-US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ptimi</a:t>
            </a:r>
            <a:r>
              <a:rPr lang="it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z</a:t>
            </a:r>
            <a:r>
              <a:rPr lang="en-US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ation</a:t>
            </a:r>
            <a:endParaRPr lang="en-US" sz="2800"/>
          </a:p>
        </p:txBody>
      </p:sp>
      <p:sp>
        <p:nvSpPr>
          <p:cNvPr id="1536888290" name="Text 3"/>
          <p:cNvSpPr/>
          <p:nvPr/>
        </p:nvSpPr>
        <p:spPr bwMode="auto">
          <a:xfrm>
            <a:off x="365760" y="896112"/>
            <a:ext cx="8412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1300">
                <a:solidFill>
                  <a:srgbClr val="8BAEC5"/>
                </a:solidFill>
                <a:latin typeface="Calibri"/>
                <a:ea typeface="Calibri"/>
                <a:cs typeface="Calibri"/>
              </a:rPr>
              <a:t>Key figure of merit: lateral n⁺/p-well junction capacitance</a:t>
            </a:r>
            <a:endParaRPr lang="en-US" sz="1300"/>
          </a:p>
        </p:txBody>
      </p:sp>
      <p:sp>
        <p:nvSpPr>
          <p:cNvPr id="1809500922" name="Shape 13"/>
          <p:cNvSpPr/>
          <p:nvPr/>
        </p:nvSpPr>
        <p:spPr bwMode="auto">
          <a:xfrm flipH="0" flipV="0">
            <a:off x="365758" y="1325880"/>
            <a:ext cx="4817789" cy="3424091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1511691" name="Text 15"/>
          <p:cNvSpPr/>
          <p:nvPr/>
        </p:nvSpPr>
        <p:spPr bwMode="auto">
          <a:xfrm flipH="0" flipV="0">
            <a:off x="548640" y="1386946"/>
            <a:ext cx="4582645" cy="776588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buNone/>
              <a:defRPr/>
            </a:pPr>
            <a:r>
              <a:rPr lang="it" sz="1000" b="1" i="0" u="none" strike="noStrike" cap="none" spc="0">
                <a:solidFill>
                  <a:srgbClr val="0891B2"/>
                </a:solidFill>
                <a:latin typeface="Calibri"/>
                <a:ea typeface="Arial"/>
                <a:cs typeface="Arial"/>
              </a:rPr>
              <a:t>Electrical Characterization</a:t>
            </a:r>
            <a:r>
              <a:rPr lang="en-US" sz="1000" b="0" i="0" u="none" strike="noStrike" cap="none" spc="0">
                <a:solidFill>
                  <a:srgbClr val="C9DEF0"/>
                </a:solidFill>
                <a:latin typeface="+mn-lt"/>
                <a:ea typeface="+mn-ea"/>
                <a:cs typeface="+mn-cs"/>
              </a:rPr>
              <a:t> </a:t>
            </a:r>
            <a:endParaRPr lang="en-US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PT shifts with thickness but remains accessible across 300-700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m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.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C(V) identified FD as capacitance plateau; well-defined working range also for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700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m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.</a:t>
            </a:r>
            <a:endParaRPr lang="en-US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</a:t>
            </a:r>
            <a:endParaRPr lang="en-US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  <a:defRPr/>
            </a:pPr>
            <a:endParaRPr sz="1000"/>
          </a:p>
          <a:p>
            <a:pPr marL="0" indent="0">
              <a:buNone/>
              <a:defRPr/>
            </a:pPr>
            <a:endParaRPr lang="en-US"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1000">
              <a:solidFill>
                <a:srgbClr val="C9DEF0"/>
              </a:solidFill>
            </a:endParaRPr>
          </a:p>
          <a:p>
            <a:pPr marL="190257" indent="-190257">
              <a:buFont typeface="Arial"/>
              <a:buChar char="•"/>
              <a:defRPr/>
            </a:pPr>
            <a:endParaRPr lang="en-US" sz="950">
              <a:solidFill>
                <a:srgbClr val="C9DEF0"/>
              </a:solidFill>
            </a:endParaRPr>
          </a:p>
          <a:p>
            <a:pPr marL="190257" indent="-190257">
              <a:buFont typeface="Arial"/>
              <a:buChar char="•"/>
              <a:defRPr/>
            </a:pPr>
            <a:endParaRPr lang="en-US" sz="950"/>
          </a:p>
        </p:txBody>
      </p:sp>
      <p:pic>
        <p:nvPicPr>
          <p:cNvPr id="829419425" name="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flipH="0" flipV="0">
            <a:off x="5414999" y="224027"/>
            <a:ext cx="3363237" cy="2690590"/>
          </a:xfrm>
          <a:prstGeom prst="rect">
            <a:avLst/>
          </a:prstGeom>
          <a:effectLst>
            <a:outerShdw blurRad="50800" dist="0" dir="0" sx="104000" sy="104000" algn="ctr" rotWithShape="0">
              <a:srgbClr val="0AC5F3">
                <a:alpha val="40000"/>
              </a:srgbClr>
            </a:outerShdw>
          </a:effectLst>
        </p:spPr>
      </p:pic>
      <p:pic>
        <p:nvPicPr>
          <p:cNvPr id="902275691" name="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 flipH="0" flipV="0">
            <a:off x="5906056" y="3026663"/>
            <a:ext cx="2872182" cy="1723309"/>
          </a:xfrm>
          <a:prstGeom prst="rect">
            <a:avLst/>
          </a:prstGeom>
          <a:effectLst>
            <a:outerShdw blurRad="50800" dist="0" dir="0" sx="104000" sy="104000" algn="ctr" rotWithShape="0">
              <a:srgbClr val="0AC5F3">
                <a:alpha val="25000"/>
              </a:srgbClr>
            </a:outerShdw>
          </a:effectLst>
        </p:spPr>
      </p:pic>
      <p:pic>
        <p:nvPicPr>
          <p:cNvPr id="2039572108" name=""/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</p:blipFill>
        <p:spPr bwMode="auto">
          <a:xfrm flipH="0" flipV="0">
            <a:off x="3756783" y="3021854"/>
            <a:ext cx="2023446" cy="1732926"/>
          </a:xfrm>
          <a:prstGeom prst="rect">
            <a:avLst/>
          </a:prstGeom>
          <a:effectLst>
            <a:outerShdw blurRad="50800" dist="0" dir="0" sx="104000" sy="104000" algn="ctr" rotWithShape="0">
              <a:srgbClr val="0AC5F3">
                <a:alpha val="40000"/>
              </a:srgbClr>
            </a:outerShdw>
          </a:effectLst>
        </p:spPr>
      </p:pic>
      <p:sp>
        <p:nvSpPr>
          <p:cNvPr id="213929955" name=""/>
          <p:cNvSpPr txBox="1"/>
          <p:nvPr/>
        </p:nvSpPr>
        <p:spPr bwMode="auto">
          <a:xfrm rot="0" flipH="0" flipV="0">
            <a:off x="365759" y="5282260"/>
            <a:ext cx="3147911" cy="20729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indent="0" algn="l">
              <a:buNone/>
              <a:defRPr/>
            </a:pPr>
            <a:r>
              <a:rPr lang="en-US" sz="1000" b="1" i="0" u="none" strike="noStrike" cap="none" spc="0">
                <a:solidFill>
                  <a:srgbClr val="0891B2"/>
                </a:solidFill>
                <a:latin typeface="Calibri"/>
                <a:ea typeface="Arial"/>
                <a:cs typeface="Arial"/>
              </a:rPr>
              <a:t>Key findings</a:t>
            </a:r>
            <a:r>
              <a:rPr lang="en-US" sz="1000">
                <a:solidFill>
                  <a:srgbClr val="C9DEF0"/>
                </a:solidFill>
              </a:rPr>
              <a:t> </a:t>
            </a:r>
            <a:endParaRPr sz="1000">
              <a:solidFill>
                <a:srgbClr val="C9DEF0"/>
              </a:solidFill>
            </a:endParaRPr>
          </a:p>
          <a:p>
            <a:pPr marL="190256" indent="-190256" algn="l">
              <a:buFont typeface="Arial"/>
              <a:buChar char="•"/>
              <a:defRPr/>
            </a:pPr>
            <a:r>
              <a:rPr lang="en-US" sz="1000">
                <a:solidFill>
                  <a:srgbClr val="C9DEF0"/>
                </a:solidFill>
              </a:rPr>
              <a:t>Segmented pixels increase perimeter capacitance until 6×6 sub-pixel layouts improve scaling — but routing complexity grows</a:t>
            </a:r>
            <a:endParaRPr sz="1000">
              <a:solidFill>
                <a:srgbClr val="C9DEF0"/>
              </a:solidFill>
            </a:endParaRPr>
          </a:p>
          <a:p>
            <a:pPr marL="190256" indent="-190256" algn="l">
              <a:buFont typeface="Arial"/>
              <a:buChar char="•"/>
              <a:defRPr/>
            </a:pP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Single-pad selected: superior field uniformity, simpler routing, space for MIM decoupling capacitor</a:t>
            </a:r>
            <a:endParaRPr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190256" indent="-190256" algn="l">
              <a:buFont typeface="Arial"/>
              <a:buChar char="•"/>
              <a:defRPr/>
            </a:pP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C(V) sweep identifies full depletion as capacitance plateau; working range well-defined for all thicknesses up to 700 µm</a:t>
            </a:r>
            <a:endParaRPr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190256" indent="-190256" algn="l">
              <a:buFont typeface="Arial"/>
              <a:buChar char="•"/>
              <a:defRPr/>
            </a:pP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 Punch-through sets upper bias limit — shifts with thickness but remains accessible across 300–700 µm range</a:t>
            </a:r>
            <a:endParaRPr sz="1000"/>
          </a:p>
          <a:p>
            <a:pPr marL="190256" indent="-190256" algn="l">
              <a:buFont typeface="Arial"/>
              <a:buChar char="•"/>
              <a:defRPr/>
            </a:pPr>
            <a:endParaRPr sz="1000">
              <a:solidFill>
                <a:srgbClr val="C9DEF0"/>
              </a:solidFill>
            </a:endParaRPr>
          </a:p>
        </p:txBody>
      </p:sp>
      <p:sp>
        <p:nvSpPr>
          <p:cNvPr id="564735070" name="Text 15"/>
          <p:cNvSpPr/>
          <p:nvPr/>
        </p:nvSpPr>
        <p:spPr bwMode="auto">
          <a:xfrm flipH="0" flipV="0">
            <a:off x="548640" y="3000906"/>
            <a:ext cx="3085858" cy="1645748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buNone/>
              <a:defRPr/>
            </a:pPr>
            <a:r>
              <a:rPr lang="it" sz="1000" b="1" i="0" u="none" strike="noStrike" cap="none" spc="0">
                <a:solidFill>
                  <a:srgbClr val="0891B2"/>
                </a:solidFill>
                <a:latin typeface="Calibri"/>
                <a:ea typeface="Arial"/>
                <a:cs typeface="Arial"/>
              </a:rPr>
              <a:t>Predictive Capacitance Modeling</a:t>
            </a: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 </a:t>
            </a:r>
            <a:endParaRPr lang="en-US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Developed geometry-based models to accelerate layout optimization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Main capacitance contribution is the lateral one for the 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n</a:t>
            </a:r>
            <a:r>
              <a:rPr lang="it" sz="1000" b="0" i="0" u="none" strike="noStrike" cap="none" spc="0" baseline="30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+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/p-well junction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Gap optimization leads to half of the capacitance wrt default value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0255" indent="-190255" algn="l">
              <a:buFont typeface="Arial"/>
              <a:buChar char="•"/>
              <a:defRPr/>
            </a:pPr>
            <a:r>
              <a:rPr lang="en-US" sz="1000" b="0" i="0" u="none" strike="noStrike" cap="none" spc="0">
                <a:solidFill>
                  <a:srgbClr val="C9DEF0"/>
                </a:solidFill>
                <a:latin typeface="+mn-lt"/>
                <a:ea typeface="+mn-ea"/>
                <a:cs typeface="+mn-cs"/>
              </a:rPr>
              <a:t>Segmented pixels increase perimeter capacitance until 6×6 sub-pixel layouts improve scaling — but routing complexity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and parasitic capacitance grows</a:t>
            </a:r>
            <a:endParaRPr sz="1000">
              <a:solidFill>
                <a:srgbClr val="C9DEF0"/>
              </a:solidFill>
            </a:endParaRPr>
          </a:p>
          <a:p>
            <a:pPr>
              <a:defRPr/>
            </a:pPr>
            <a:endParaRPr lang="en-US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</a:t>
            </a:r>
            <a:endParaRPr lang="en-US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  <a:defRPr/>
            </a:pPr>
            <a:endParaRPr sz="1000"/>
          </a:p>
          <a:p>
            <a:pPr marL="0" indent="0">
              <a:buNone/>
              <a:defRPr/>
            </a:pPr>
            <a:endParaRPr lang="en-US"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1000">
              <a:solidFill>
                <a:srgbClr val="C9DEF0"/>
              </a:solidFill>
            </a:endParaRPr>
          </a:p>
          <a:p>
            <a:pPr marL="190256" indent="-190256">
              <a:buFont typeface="Arial"/>
              <a:buChar char="•"/>
              <a:defRPr/>
            </a:pPr>
            <a:endParaRPr lang="en-US" sz="950">
              <a:solidFill>
                <a:srgbClr val="C9DEF0"/>
              </a:solidFill>
            </a:endParaRPr>
          </a:p>
          <a:p>
            <a:pPr marL="190256" indent="-190256">
              <a:buFont typeface="Arial"/>
              <a:buChar char="•"/>
              <a:defRPr/>
            </a:pPr>
            <a:endParaRPr lang="en-US" sz="950"/>
          </a:p>
        </p:txBody>
      </p:sp>
      <p:graphicFrame>
        <p:nvGraphicFramePr>
          <p:cNvPr id="1067616551" name=""/>
          <p:cNvGraphicFramePr>
            <a:graphicFrameLocks xmlns:a="http://schemas.openxmlformats.org/drawingml/2006/main"/>
          </p:cNvGraphicFramePr>
          <p:nvPr/>
        </p:nvGraphicFramePr>
        <p:xfrm rot="0">
          <a:off x="722390" y="1939257"/>
          <a:ext cx="3648454" cy="975359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{5940675A-B579-460E-94D1-54222C63F5DA}</a:tableStyleId>
              </a:tblPr>
              <a:tblGrid>
                <a:gridCol w="1216151"/>
                <a:gridCol w="1216151"/>
                <a:gridCol w="1216151"/>
              </a:tblGrid>
              <a:tr h="24384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>
                          <a:solidFill>
                            <a:srgbClr val="C6DBEE"/>
                          </a:solidFill>
                        </a:rPr>
                        <a:t>Thickness [</a:t>
                      </a:r>
                      <a:r>
                        <a:rPr lang="it" sz="1000" b="1" i="0" u="none" strike="noStrike" cap="none" spc="0">
                          <a:solidFill>
                            <a:srgbClr val="C9DEF0"/>
                          </a:solidFill>
                          <a:latin typeface="Calibri"/>
                          <a:ea typeface="Calibri"/>
                          <a:cs typeface="Calibri"/>
                        </a:rPr>
                        <a:t>μ</a:t>
                      </a:r>
                      <a:r>
                        <a:rPr lang="it" sz="1000">
                          <a:solidFill>
                            <a:srgbClr val="C6DBEE"/>
                          </a:solidFill>
                        </a:rPr>
                        <a:t>m]</a:t>
                      </a:r>
                      <a:endParaRPr sz="1000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132237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>
                          <a:solidFill>
                            <a:srgbClr val="C6DBEE"/>
                          </a:solidFill>
                        </a:rPr>
                        <a:t>V</a:t>
                      </a:r>
                      <a:r>
                        <a:rPr lang="it" sz="1000" baseline="-25000">
                          <a:solidFill>
                            <a:srgbClr val="C6DBEE"/>
                          </a:solidFill>
                        </a:rPr>
                        <a:t>Full Depletion </a:t>
                      </a:r>
                      <a:r>
                        <a:rPr lang="it" sz="1000">
                          <a:solidFill>
                            <a:srgbClr val="C6DBEE"/>
                          </a:solidFill>
                        </a:rPr>
                        <a:t>[V]</a:t>
                      </a:r>
                      <a:endParaRPr sz="1000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132237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>
                          <a:solidFill>
                            <a:srgbClr val="C6DBEE"/>
                          </a:solidFill>
                        </a:rPr>
                        <a:t>V</a:t>
                      </a:r>
                      <a:r>
                        <a:rPr lang="it" sz="1000" baseline="-25000">
                          <a:solidFill>
                            <a:srgbClr val="C6DBEE"/>
                          </a:solidFill>
                        </a:rPr>
                        <a:t>Punch-Through</a:t>
                      </a:r>
                      <a:r>
                        <a:rPr lang="it" sz="1000" b="1" i="0" u="none" strike="noStrike" cap="none" spc="0" baseline="-25000">
                          <a:solidFill>
                            <a:srgbClr val="C6DBEE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" sz="1000" b="1" i="0" u="none" strike="noStrike" cap="none" spc="0">
                          <a:solidFill>
                            <a:srgbClr val="C6DBEE"/>
                          </a:solidFill>
                          <a:latin typeface="+mn-lt"/>
                          <a:ea typeface="+mn-ea"/>
                          <a:cs typeface="+mn-cs"/>
                        </a:rPr>
                        <a:t>[V]</a:t>
                      </a:r>
                      <a:endParaRPr sz="1000" baseline="-25000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132237"/>
                    </a:solidFill>
                  </a:tcPr>
                </a:tc>
              </a:tr>
              <a:tr h="64008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 b="1">
                          <a:solidFill>
                            <a:srgbClr val="C6DBEE"/>
                          </a:solidFill>
                        </a:rPr>
                        <a:t>300</a:t>
                      </a:r>
                      <a:endParaRPr sz="10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 b="1">
                          <a:solidFill>
                            <a:srgbClr val="C6DBEE"/>
                          </a:solidFill>
                        </a:rPr>
                        <a:t>30</a:t>
                      </a:r>
                      <a:endParaRPr sz="10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 b="1">
                          <a:solidFill>
                            <a:srgbClr val="C6DBEE"/>
                          </a:solidFill>
                        </a:rPr>
                        <a:t>70</a:t>
                      </a:r>
                      <a:endParaRPr sz="10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</a:tr>
              <a:tr h="64008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 b="1">
                          <a:solidFill>
                            <a:srgbClr val="C6DBEE"/>
                          </a:solidFill>
                        </a:rPr>
                        <a:t>500</a:t>
                      </a:r>
                      <a:endParaRPr sz="10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 b="1">
                          <a:solidFill>
                            <a:srgbClr val="C6DBEE"/>
                          </a:solidFill>
                        </a:rPr>
                        <a:t>80</a:t>
                      </a:r>
                      <a:endParaRPr sz="10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 b="1">
                          <a:solidFill>
                            <a:srgbClr val="C6DBEE"/>
                          </a:solidFill>
                        </a:rPr>
                        <a:t>140</a:t>
                      </a:r>
                      <a:endParaRPr sz="10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</a:tr>
              <a:tr h="64008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 b="1">
                          <a:solidFill>
                            <a:srgbClr val="0B1B2B"/>
                          </a:solidFill>
                        </a:rPr>
                        <a:t>700</a:t>
                      </a:r>
                      <a:endParaRPr sz="1000" b="1">
                        <a:solidFill>
                          <a:srgbClr val="0B1B2B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 b="1">
                          <a:solidFill>
                            <a:srgbClr val="0B1B2B"/>
                          </a:solidFill>
                        </a:rPr>
                        <a:t>125</a:t>
                      </a:r>
                      <a:endParaRPr sz="1000" b="1">
                        <a:solidFill>
                          <a:srgbClr val="0B1B2B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 b="1">
                          <a:solidFill>
                            <a:srgbClr val="0B1B2B"/>
                          </a:solidFill>
                        </a:rPr>
                        <a:t>210</a:t>
                      </a:r>
                      <a:endParaRPr sz="1000" b="1">
                        <a:solidFill>
                          <a:srgbClr val="0B1B2B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1244686120" name=""/>
          <p:cNvSpPr txBox="1"/>
          <p:nvPr/>
        </p:nvSpPr>
        <p:spPr bwMode="auto">
          <a:xfrm rot="0" flipH="0" flipV="0">
            <a:off x="8761306" y="4857748"/>
            <a:ext cx="37461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C6DBEE"/>
                </a:solidFill>
              </a:rPr>
              <a:t>10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3446055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9929475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900" b="1" spc="298">
                <a:solidFill>
                  <a:srgbClr val="0891B2"/>
                </a:solidFill>
              </a:rPr>
              <a:t>SENSOR DESIG</a:t>
            </a:r>
            <a:r>
              <a:rPr lang="it" sz="900" b="1" spc="297">
                <a:solidFill>
                  <a:srgbClr val="0891B2"/>
                </a:solidFill>
              </a:rPr>
              <a:t>N</a:t>
            </a:r>
            <a:endParaRPr lang="en-US" sz="900"/>
          </a:p>
        </p:txBody>
      </p:sp>
      <p:sp>
        <p:nvSpPr>
          <p:cNvPr id="867629291" name="Text 2"/>
          <p:cNvSpPr/>
          <p:nvPr/>
        </p:nvSpPr>
        <p:spPr bwMode="auto">
          <a:xfrm flipH="0" flipV="0">
            <a:off x="365760" y="384048"/>
            <a:ext cx="4454681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Sensor</a:t>
            </a:r>
            <a:r>
              <a:rPr lang="it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MC Testing</a:t>
            </a:r>
            <a:endParaRPr lang="en-US" sz="2800"/>
          </a:p>
        </p:txBody>
      </p:sp>
      <p:sp>
        <p:nvSpPr>
          <p:cNvPr id="1545553872" name="Text 3"/>
          <p:cNvSpPr/>
          <p:nvPr/>
        </p:nvSpPr>
        <p:spPr bwMode="auto">
          <a:xfrm flipH="0" flipV="0">
            <a:off x="6336667" y="2572505"/>
            <a:ext cx="249933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1000">
                <a:solidFill>
                  <a:srgbClr val="8BAEC5"/>
                </a:solidFill>
                <a:latin typeface="Calibri"/>
                <a:ea typeface="Calibri"/>
                <a:cs typeface="Calibri"/>
              </a:rPr>
              <a:t>99</a:t>
            </a:r>
            <a:r>
              <a:rPr lang="it" sz="1000" baseline="30000">
                <a:solidFill>
                  <a:srgbClr val="8BAEC5"/>
                </a:solidFill>
                <a:latin typeface="Calibri"/>
                <a:ea typeface="Calibri"/>
                <a:cs typeface="Calibri"/>
              </a:rPr>
              <a:t>th </a:t>
            </a:r>
            <a:r>
              <a:rPr lang="it" sz="1000">
                <a:solidFill>
                  <a:srgbClr val="8BAEC5"/>
                </a:solidFill>
                <a:latin typeface="Calibri"/>
                <a:ea typeface="Calibri"/>
                <a:cs typeface="Calibri"/>
              </a:rPr>
              <a:t>percentile of</a:t>
            </a:r>
            <a:r>
              <a:rPr lang="it" sz="1000">
                <a:solidFill>
                  <a:srgbClr val="8BAEC5"/>
                </a:solidFill>
                <a:latin typeface="Calibri"/>
                <a:ea typeface="Calibri"/>
                <a:cs typeface="Calibri"/>
              </a:rPr>
              <a:t> Energy released in one pixel </a:t>
            </a:r>
            <a:endParaRPr sz="1000"/>
          </a:p>
        </p:txBody>
      </p:sp>
      <p:sp>
        <p:nvSpPr>
          <p:cNvPr id="1067909138" name="Shape 13"/>
          <p:cNvSpPr/>
          <p:nvPr/>
        </p:nvSpPr>
        <p:spPr bwMode="auto">
          <a:xfrm flipH="0" flipV="0">
            <a:off x="365753" y="1045732"/>
            <a:ext cx="3415787" cy="1779268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85754503" name="Text 15"/>
          <p:cNvSpPr/>
          <p:nvPr/>
        </p:nvSpPr>
        <p:spPr bwMode="auto">
          <a:xfrm flipH="0" flipV="0">
            <a:off x="548637" y="1106797"/>
            <a:ext cx="3232903" cy="1718202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buNone/>
              <a:defRPr/>
            </a:pPr>
            <a:r>
              <a:rPr lang="it" sz="1000" b="1" i="0" u="none" strike="noStrike" cap="none" spc="0">
                <a:solidFill>
                  <a:srgbClr val="0891B2"/>
                </a:solidFill>
                <a:latin typeface="Calibri"/>
                <a:ea typeface="Arial"/>
                <a:cs typeface="Arial"/>
              </a:rPr>
              <a:t>TCAD</a:t>
            </a:r>
            <a:endParaRPr lang="en-US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Device layout and simulation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→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export following maps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Doping Concentration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Electrostatic Potential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→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Weigthing Potential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Electric Field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4" indent="-195764">
              <a:buFont typeface="Arial"/>
              <a:buChar char="•"/>
              <a:defRPr/>
            </a:pPr>
            <a:endParaRPr lang="en-US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  <a:defRPr/>
            </a:pPr>
            <a:r>
              <a:rPr lang="it" sz="1000" b="1" i="0" u="none" strike="noStrike" cap="none" spc="0">
                <a:solidFill>
                  <a:srgbClr val="0891B2"/>
                </a:solidFill>
                <a:latin typeface="Calibri"/>
                <a:ea typeface="Arial"/>
                <a:cs typeface="Arial"/>
              </a:rPr>
              <a:t>Monte Carlo Framework</a:t>
            </a:r>
            <a:endParaRPr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Particle transport and interactions simulations</a:t>
            </a:r>
            <a:endParaRPr lang="it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Energy deposition and ionization modeling</a:t>
            </a:r>
            <a:endParaRPr lang="it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Charge carrier drift and signal induciton computations</a:t>
            </a:r>
            <a:endParaRPr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endParaRPr lang="en-US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  <a:defRPr/>
            </a:pPr>
            <a:endParaRPr sz="1000"/>
          </a:p>
          <a:p>
            <a:pPr marL="0" indent="0">
              <a:buNone/>
              <a:defRPr/>
            </a:pPr>
            <a:endParaRPr lang="en-US"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1000">
              <a:solidFill>
                <a:srgbClr val="C9DEF0"/>
              </a:solidFill>
            </a:endParaRPr>
          </a:p>
          <a:p>
            <a:pPr marL="190256" indent="-190256">
              <a:buFont typeface="Arial"/>
              <a:buChar char="•"/>
              <a:defRPr/>
            </a:pPr>
            <a:endParaRPr lang="en-US" sz="950">
              <a:solidFill>
                <a:srgbClr val="C9DEF0"/>
              </a:solidFill>
            </a:endParaRPr>
          </a:p>
          <a:p>
            <a:pPr marL="190256" indent="-190256">
              <a:buFont typeface="Arial"/>
              <a:buChar char="•"/>
              <a:defRPr/>
            </a:pPr>
            <a:endParaRPr lang="en-US" sz="950"/>
          </a:p>
        </p:txBody>
      </p:sp>
      <p:sp>
        <p:nvSpPr>
          <p:cNvPr id="1997210184" name=""/>
          <p:cNvSpPr txBox="1"/>
          <p:nvPr/>
        </p:nvSpPr>
        <p:spPr bwMode="auto">
          <a:xfrm rot="0" flipH="0" flipV="0">
            <a:off x="365758" y="5282259"/>
            <a:ext cx="3148270" cy="6035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indent="0" algn="l">
              <a:buNone/>
              <a:defRPr/>
            </a:pPr>
            <a:r>
              <a:rPr lang="en-US" sz="1000" b="1" i="0" u="none" strike="noStrike" cap="none" spc="0">
                <a:solidFill>
                  <a:srgbClr val="0891B2"/>
                </a:solidFill>
                <a:latin typeface="Calibri"/>
                <a:ea typeface="Arial"/>
                <a:cs typeface="Arial"/>
              </a:rPr>
              <a:t>Key findings</a:t>
            </a:r>
            <a:r>
              <a:rPr lang="en-US" sz="1000">
                <a:solidFill>
                  <a:srgbClr val="C9DEF0"/>
                </a:solidFill>
              </a:rPr>
              <a:t> </a:t>
            </a:r>
            <a:endParaRPr sz="1000">
              <a:solidFill>
                <a:srgbClr val="C9DEF0"/>
              </a:solidFill>
            </a:endParaRPr>
          </a:p>
          <a:p>
            <a:pPr>
              <a:defRPr/>
            </a:pP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Signal Integrity</a:t>
            </a: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Unipolar signals ensure full charge collection without cancellation effects from bipolar induction — critical for accurate energy and timing measurements</a:t>
            </a: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Weighting Potential Uniformity</a:t>
            </a: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More uniform weighting potential across the pixel area means the induced signal is less dependent on the track hit position, giving consistent response over the full 250 µm pitch</a:t>
            </a: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Charge Collection Equivalence</a:t>
            </a: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Since integrated collected charge is identical between the two layouts, the capacitance penalty (200 fF vs 50 fF) is the only real drawback of the single pad — and it is a known, manageable trade-off</a:t>
            </a: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Simpler Signal Processing</a:t>
            </a: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Unipolar pulses are easier to threshold, integrate, and time-stamp; bipolar signals require more careful shaping and can cause baseline shifts or undershoot at high rates</a:t>
            </a: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Reduced Risk of Partial Signal Loss</a:t>
            </a: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In bipolar signals, if the negative lobe is clipped or the shaping time is poorly matched, net collected charge is underestimated; the single pad avoids this risk entirely</a:t>
            </a: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Design Simplicity &amp; Yield</a:t>
            </a: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 marL="190255" indent="-190255" algn="l">
              <a:buFont typeface="Arial"/>
              <a:buChar char="•"/>
              <a:defRPr/>
            </a:pP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A single large pad has no inter-subpad routing, fewer lithographic constraints, and is more robust against process variation in a thick fully-depleted substrate</a:t>
            </a:r>
            <a:endParaRPr sz="1000"/>
          </a:p>
          <a:p>
            <a:pPr marL="190255" indent="-190255" algn="l">
              <a:buFont typeface="Arial"/>
              <a:buChar char="•"/>
              <a:defRPr/>
            </a:pPr>
            <a:endParaRPr sz="1000">
              <a:solidFill>
                <a:srgbClr val="C9DEF0"/>
              </a:solidFill>
            </a:endParaRPr>
          </a:p>
        </p:txBody>
      </p:sp>
      <p:graphicFrame>
        <p:nvGraphicFramePr>
          <p:cNvPr id="379643855" name=""/>
          <p:cNvGraphicFramePr>
            <a:graphicFrameLocks xmlns:a="http://schemas.openxmlformats.org/drawingml/2006/main"/>
          </p:cNvGraphicFramePr>
          <p:nvPr/>
        </p:nvGraphicFramePr>
        <p:xfrm rot="0">
          <a:off x="3781543" y="5898668"/>
          <a:ext cx="3648454" cy="975359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{5940675A-B579-460E-94D1-54222C63F5DA}</a:tableStyleId>
              </a:tblPr>
              <a:tblGrid>
                <a:gridCol w="1216151"/>
                <a:gridCol w="1216151"/>
                <a:gridCol w="1216151"/>
              </a:tblGrid>
              <a:tr h="24384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>
                          <a:solidFill>
                            <a:srgbClr val="C6DBEE"/>
                          </a:solidFill>
                        </a:rPr>
                        <a:t>Thickness [</a:t>
                      </a:r>
                      <a:r>
                        <a:rPr lang="it" sz="1000" b="1" i="0" u="none" strike="noStrike" cap="none" spc="0">
                          <a:solidFill>
                            <a:srgbClr val="C9DEF0"/>
                          </a:solidFill>
                          <a:latin typeface="Calibri"/>
                          <a:ea typeface="Calibri"/>
                          <a:cs typeface="Calibri"/>
                        </a:rPr>
                        <a:t>μ</a:t>
                      </a:r>
                      <a:r>
                        <a:rPr lang="it" sz="1000">
                          <a:solidFill>
                            <a:srgbClr val="C6DBEE"/>
                          </a:solidFill>
                        </a:rPr>
                        <a:t>m]</a:t>
                      </a:r>
                      <a:endParaRPr sz="1000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132237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>
                          <a:solidFill>
                            <a:srgbClr val="C6DBEE"/>
                          </a:solidFill>
                        </a:rPr>
                        <a:t>V</a:t>
                      </a:r>
                      <a:r>
                        <a:rPr lang="it" sz="1000" baseline="-25000">
                          <a:solidFill>
                            <a:srgbClr val="C6DBEE"/>
                          </a:solidFill>
                        </a:rPr>
                        <a:t>Full Depletion </a:t>
                      </a:r>
                      <a:r>
                        <a:rPr lang="it" sz="1000">
                          <a:solidFill>
                            <a:srgbClr val="C6DBEE"/>
                          </a:solidFill>
                        </a:rPr>
                        <a:t>[V]</a:t>
                      </a:r>
                      <a:endParaRPr sz="1000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132237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>
                          <a:solidFill>
                            <a:srgbClr val="C6DBEE"/>
                          </a:solidFill>
                        </a:rPr>
                        <a:t>V</a:t>
                      </a:r>
                      <a:r>
                        <a:rPr lang="it" sz="1000" baseline="-25000">
                          <a:solidFill>
                            <a:srgbClr val="C6DBEE"/>
                          </a:solidFill>
                        </a:rPr>
                        <a:t>Punch-Through</a:t>
                      </a:r>
                      <a:r>
                        <a:rPr lang="it" sz="1000" b="1" i="0" u="none" strike="noStrike" cap="none" spc="0" baseline="-25000">
                          <a:solidFill>
                            <a:srgbClr val="C6DBEE"/>
                          </a:solidFill>
                          <a:latin typeface="Calibri"/>
                          <a:ea typeface="Arial"/>
                          <a:cs typeface="Arial"/>
                        </a:rPr>
                        <a:t> </a:t>
                      </a:r>
                      <a:r>
                        <a:rPr lang="it" sz="1000" b="1" i="0" u="none" strike="noStrike" cap="none" spc="0">
                          <a:solidFill>
                            <a:srgbClr val="C6DBEE"/>
                          </a:solidFill>
                          <a:latin typeface="Calibri"/>
                          <a:ea typeface="Arial"/>
                          <a:cs typeface="Arial"/>
                        </a:rPr>
                        <a:t>[V]</a:t>
                      </a:r>
                      <a:endParaRPr sz="1000" baseline="-25000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132237"/>
                    </a:solidFill>
                  </a:tcPr>
                </a:tc>
              </a:tr>
              <a:tr h="64008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 b="1">
                          <a:solidFill>
                            <a:srgbClr val="C6DBEE"/>
                          </a:solidFill>
                        </a:rPr>
                        <a:t>300</a:t>
                      </a:r>
                      <a:endParaRPr sz="10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 b="1">
                          <a:solidFill>
                            <a:srgbClr val="C6DBEE"/>
                          </a:solidFill>
                        </a:rPr>
                        <a:t>30</a:t>
                      </a:r>
                      <a:endParaRPr sz="10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 b="1">
                          <a:solidFill>
                            <a:srgbClr val="C6DBEE"/>
                          </a:solidFill>
                        </a:rPr>
                        <a:t>70</a:t>
                      </a:r>
                      <a:endParaRPr sz="10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</a:tr>
              <a:tr h="64008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 b="1">
                          <a:solidFill>
                            <a:srgbClr val="C6DBEE"/>
                          </a:solidFill>
                        </a:rPr>
                        <a:t>500</a:t>
                      </a:r>
                      <a:endParaRPr sz="10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 b="1">
                          <a:solidFill>
                            <a:srgbClr val="C6DBEE"/>
                          </a:solidFill>
                        </a:rPr>
                        <a:t>80</a:t>
                      </a:r>
                      <a:endParaRPr sz="10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 b="1">
                          <a:solidFill>
                            <a:srgbClr val="C6DBEE"/>
                          </a:solidFill>
                        </a:rPr>
                        <a:t>140</a:t>
                      </a:r>
                      <a:endParaRPr sz="10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</a:tr>
              <a:tr h="64008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 b="1">
                          <a:solidFill>
                            <a:srgbClr val="0B1B2B"/>
                          </a:solidFill>
                        </a:rPr>
                        <a:t>700</a:t>
                      </a:r>
                      <a:endParaRPr sz="1000" b="1">
                        <a:solidFill>
                          <a:srgbClr val="0B1B2B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 b="1">
                          <a:solidFill>
                            <a:srgbClr val="0B1B2B"/>
                          </a:solidFill>
                        </a:rPr>
                        <a:t>125</a:t>
                      </a:r>
                      <a:endParaRPr sz="1000" b="1">
                        <a:solidFill>
                          <a:srgbClr val="0B1B2B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000" b="1">
                          <a:solidFill>
                            <a:srgbClr val="0B1B2B"/>
                          </a:solidFill>
                        </a:rPr>
                        <a:t>210</a:t>
                      </a:r>
                      <a:endParaRPr sz="1000" b="1">
                        <a:solidFill>
                          <a:srgbClr val="0B1B2B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id="1546367130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1747671" y="4186303"/>
            <a:ext cx="2824328" cy="1095956"/>
          </a:xfrm>
          <a:prstGeom prst="rect">
            <a:avLst/>
          </a:prstGeom>
        </p:spPr>
      </p:pic>
      <p:pic>
        <p:nvPicPr>
          <p:cNvPr id="1704271710" name=""/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 flipH="0" flipV="0">
            <a:off x="6336667" y="2828537"/>
            <a:ext cx="2499333" cy="1874499"/>
          </a:xfrm>
          <a:prstGeom prst="rect">
            <a:avLst/>
          </a:prstGeom>
          <a:effectLst>
            <a:outerShdw blurRad="50800" dist="0" dir="0" sx="104000" sy="104000" algn="ctr" rotWithShape="0">
              <a:srgbClr val="00B0F0">
                <a:alpha val="40000"/>
              </a:srgbClr>
            </a:outerShdw>
          </a:effectLst>
        </p:spPr>
      </p:pic>
      <p:pic>
        <p:nvPicPr>
          <p:cNvPr id="1058374272" name="Picture 44" descr="A rainbow colored grid with black arrows&#10;&#10;AI-generated content may be incorrect.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 flipH="0" flipV="0">
            <a:off x="1535854" y="3247612"/>
            <a:ext cx="807720" cy="807720"/>
          </a:xfrm>
          <a:prstGeom prst="rect">
            <a:avLst/>
          </a:prstGeom>
        </p:spPr>
      </p:pic>
      <p:pic>
        <p:nvPicPr>
          <p:cNvPr id="1629981623" name=""/>
          <p:cNvPicPr>
            <a:picLocks noChangeAspect="1"/>
          </p:cNvPicPr>
          <p:nvPr/>
        </p:nvPicPr>
        <p:blipFill rotWithShape="1">
          <a:blip r:embed="rId7"/>
          <a:srcRect l="9511" t="0" r="0" b="9700"/>
          <a:stretch/>
        </p:blipFill>
        <p:spPr bwMode="auto">
          <a:xfrm flipH="0" flipV="0">
            <a:off x="4883662" y="1030950"/>
            <a:ext cx="1583836" cy="1402175"/>
          </a:xfrm>
          <a:prstGeom prst="rect">
            <a:avLst/>
          </a:prstGeom>
          <a:effectLst>
            <a:outerShdw blurRad="50800" dist="0" dir="0" sx="103000" sy="103000" algn="ctr" rotWithShape="0">
              <a:srgbClr val="D97706">
                <a:alpha val="100000"/>
              </a:srgbClr>
            </a:outerShdw>
          </a:effectLst>
        </p:spPr>
      </p:pic>
      <p:pic>
        <p:nvPicPr>
          <p:cNvPr id="2046369990" name=""/>
          <p:cNvPicPr>
            <a:picLocks noChangeAspect="1"/>
          </p:cNvPicPr>
          <p:nvPr/>
        </p:nvPicPr>
        <p:blipFill rotWithShape="1">
          <a:blip r:embed="rId8"/>
          <a:srcRect l="11181" t="7115" r="0" b="10351"/>
          <a:stretch/>
        </p:blipFill>
        <p:spPr bwMode="auto">
          <a:xfrm flipH="0" flipV="0">
            <a:off x="3987574" y="1661432"/>
            <a:ext cx="1552935" cy="1171972"/>
          </a:xfrm>
          <a:prstGeom prst="rect">
            <a:avLst/>
          </a:prstGeom>
          <a:effectLst>
            <a:outerShdw blurRad="50800" dist="0" dir="0" sx="104000" sy="104000" algn="ctr" rotWithShape="0">
              <a:srgbClr val="0070C0">
                <a:alpha val="100000"/>
              </a:srgbClr>
            </a:outerShdw>
          </a:effectLst>
        </p:spPr>
      </p:pic>
      <p:pic>
        <p:nvPicPr>
          <p:cNvPr id="988275448" name="Picture 76" descr="A green rectangular object with a red square&#10;&#10;AI-generated content may be incorrect."/>
          <p:cNvPicPr>
            <a:picLocks noChangeAspect="1"/>
          </p:cNvPicPr>
          <p:nvPr/>
        </p:nvPicPr>
        <p:blipFill rotWithShape="1">
          <a:blip r:embed="rId9"/>
          <a:stretch/>
        </p:blipFill>
        <p:spPr bwMode="auto">
          <a:xfrm flipH="1" flipV="0">
            <a:off x="4095865" y="1106797"/>
            <a:ext cx="553875" cy="455517"/>
          </a:xfrm>
          <a:prstGeom prst="rect">
            <a:avLst/>
          </a:prstGeom>
        </p:spPr>
      </p:pic>
      <p:pic>
        <p:nvPicPr>
          <p:cNvPr id="718320047" name=""/>
          <p:cNvPicPr>
            <a:picLocks noChangeAspect="1"/>
          </p:cNvPicPr>
          <p:nvPr/>
        </p:nvPicPr>
        <p:blipFill rotWithShape="1">
          <a:blip r:embed="rId10"/>
        </p:blipFill>
        <p:spPr bwMode="auto">
          <a:xfrm rot="0" flipH="0" flipV="0">
            <a:off x="5721075" y="2496807"/>
            <a:ext cx="566966" cy="400276"/>
          </a:xfrm>
          <a:prstGeom prst="flowChartAlternateProcess">
            <a:avLst/>
          </a:prstGeom>
        </p:spPr>
      </p:pic>
      <p:pic>
        <p:nvPicPr>
          <p:cNvPr id="582109882" name=""/>
          <p:cNvPicPr>
            <a:picLocks noChangeAspect="1"/>
          </p:cNvPicPr>
          <p:nvPr/>
        </p:nvPicPr>
        <p:blipFill rotWithShape="1">
          <a:blip r:embed="rId11"/>
          <a:stretch/>
        </p:blipFill>
        <p:spPr bwMode="auto">
          <a:xfrm flipH="1" flipV="0">
            <a:off x="0" y="4136166"/>
            <a:ext cx="1275634" cy="1007333"/>
          </a:xfrm>
          <a:prstGeom prst="rect">
            <a:avLst/>
          </a:prstGeom>
        </p:spPr>
      </p:pic>
      <p:sp>
        <p:nvSpPr>
          <p:cNvPr id="1423590788" name=""/>
          <p:cNvSpPr/>
          <p:nvPr/>
        </p:nvSpPr>
        <p:spPr bwMode="auto">
          <a:xfrm rot="5399999" flipH="1" flipV="0">
            <a:off x="548638" y="3475789"/>
            <a:ext cx="457200" cy="457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sp>
        <p:nvSpPr>
          <p:cNvPr id="659976543" name=""/>
          <p:cNvSpPr/>
          <p:nvPr/>
        </p:nvSpPr>
        <p:spPr bwMode="auto">
          <a:xfrm rot="10799998" flipH="1" flipV="0">
            <a:off x="3010386" y="3543299"/>
            <a:ext cx="457200" cy="457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pic>
        <p:nvPicPr>
          <p:cNvPr id="706643330" name=""/>
          <p:cNvPicPr>
            <a:picLocks noChangeAspect="1"/>
          </p:cNvPicPr>
          <p:nvPr/>
        </p:nvPicPr>
        <p:blipFill rotWithShape="1">
          <a:blip r:embed="rId12"/>
          <a:stretch/>
        </p:blipFill>
        <p:spPr bwMode="auto">
          <a:xfrm flipH="0" flipV="0">
            <a:off x="6616168" y="1045732"/>
            <a:ext cx="2219832" cy="1387395"/>
          </a:xfrm>
          <a:prstGeom prst="rect">
            <a:avLst/>
          </a:prstGeom>
          <a:effectLst>
            <a:outerShdw blurRad="50800" dist="0" dir="0" sx="103000" sy="103000" algn="ctr" rotWithShape="0">
              <a:srgbClr val="00B0F0">
                <a:alpha val="40000"/>
              </a:srgbClr>
            </a:outerShdw>
          </a:effectLst>
        </p:spPr>
      </p:pic>
      <p:sp>
        <p:nvSpPr>
          <p:cNvPr id="1655264289" name=""/>
          <p:cNvSpPr txBox="1"/>
          <p:nvPr/>
        </p:nvSpPr>
        <p:spPr bwMode="auto">
          <a:xfrm rot="0" flipH="0" flipV="0">
            <a:off x="4764042" y="2589204"/>
            <a:ext cx="565059" cy="244199"/>
          </a:xfrm>
          <a:prstGeom prst="rect">
            <a:avLst/>
          </a:prstGeom>
          <a:solidFill>
            <a:srgbClr val="1A2E42"/>
          </a:solidFill>
          <a:ln w="12700">
            <a:noFill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000" b="1">
                <a:solidFill>
                  <a:srgbClr val="D95007"/>
                </a:solidFill>
              </a:rPr>
              <a:t>200 fF</a:t>
            </a:r>
            <a:endParaRPr sz="1000"/>
          </a:p>
        </p:txBody>
      </p:sp>
      <p:sp>
        <p:nvSpPr>
          <p:cNvPr id="1836088659" name=""/>
          <p:cNvSpPr txBox="1"/>
          <p:nvPr/>
        </p:nvSpPr>
        <p:spPr bwMode="auto">
          <a:xfrm rot="0" flipH="0" flipV="0">
            <a:off x="5675580" y="2169501"/>
            <a:ext cx="566859" cy="244199"/>
          </a:xfrm>
          <a:prstGeom prst="rect">
            <a:avLst/>
          </a:prstGeom>
          <a:solidFill>
            <a:srgbClr val="1A2E42"/>
          </a:solidFill>
          <a:ln w="12700">
            <a:noFill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000" b="1">
                <a:solidFill>
                  <a:srgbClr val="D95007"/>
                </a:solidFill>
              </a:rPr>
              <a:t>50 fF</a:t>
            </a:r>
            <a:endParaRPr sz="1000"/>
          </a:p>
        </p:txBody>
      </p:sp>
      <p:graphicFrame>
        <p:nvGraphicFramePr>
          <p:cNvPr id="758970557" name=""/>
          <p:cNvGraphicFramePr>
            <a:graphicFrameLocks xmlns:a="http://schemas.openxmlformats.org/drawingml/2006/main"/>
          </p:cNvGraphicFramePr>
          <p:nvPr/>
        </p:nvGraphicFramePr>
        <p:xfrm rot="0">
          <a:off x="3987574" y="2967464"/>
          <a:ext cx="1971489" cy="1167011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{5940675A-B579-460E-94D1-54222C63F5DA}</a:tableStyleId>
              </a:tblPr>
              <a:tblGrid>
                <a:gridCol w="567231"/>
                <a:gridCol w="1404257"/>
              </a:tblGrid>
              <a:tr h="18000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900">
                          <a:solidFill>
                            <a:srgbClr val="C6DBEE"/>
                          </a:solidFill>
                        </a:rPr>
                        <a:t>E</a:t>
                      </a:r>
                      <a:r>
                        <a:rPr lang="it" sz="900" baseline="-25000">
                          <a:solidFill>
                            <a:srgbClr val="C6DBEE"/>
                          </a:solidFill>
                          <a:latin typeface="Calibri"/>
                          <a:ea typeface="Calibri"/>
                          <a:cs typeface="Calibri"/>
                        </a:rPr>
                        <a:t>γ</a:t>
                      </a:r>
                      <a:r>
                        <a:rPr lang="it" sz="900">
                          <a:solidFill>
                            <a:srgbClr val="C6DBEE"/>
                          </a:solidFill>
                        </a:rPr>
                        <a:t> [keV]</a:t>
                      </a:r>
                      <a:endParaRPr sz="900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132237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900">
                          <a:solidFill>
                            <a:srgbClr val="C6DBEE"/>
                          </a:solidFill>
                        </a:rPr>
                        <a:t>99</a:t>
                      </a:r>
                      <a:r>
                        <a:rPr lang="it" sz="900" baseline="30000">
                          <a:solidFill>
                            <a:srgbClr val="C6DBEE"/>
                          </a:solidFill>
                        </a:rPr>
                        <a:t>th</a:t>
                      </a:r>
                      <a:r>
                        <a:rPr lang="it" sz="900">
                          <a:solidFill>
                            <a:srgbClr val="C6DBEE"/>
                          </a:solidFill>
                        </a:rPr>
                        <a:t> percentile [keV]</a:t>
                      </a:r>
                      <a:endParaRPr sz="900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132237"/>
                    </a:solidFill>
                  </a:tcPr>
                </a:tc>
              </a:tr>
              <a:tr h="180547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900" b="1">
                          <a:solidFill>
                            <a:srgbClr val="C6DBEE"/>
                          </a:solidFill>
                        </a:rPr>
                        <a:t>1e1</a:t>
                      </a:r>
                      <a:endParaRPr sz="9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900" b="1">
                          <a:solidFill>
                            <a:srgbClr val="C6DBEE"/>
                          </a:solidFill>
                        </a:rPr>
                        <a:t>10 </a:t>
                      </a:r>
                      <a:r>
                        <a:rPr lang="it" sz="900" b="1">
                          <a:solidFill>
                            <a:srgbClr val="C6DBEE"/>
                          </a:solidFill>
                          <a:latin typeface="Calibri"/>
                          <a:ea typeface="Calibri"/>
                          <a:cs typeface="Calibri"/>
                        </a:rPr>
                        <a:t>→</a:t>
                      </a:r>
                      <a:r>
                        <a:rPr lang="it" sz="900" b="1">
                          <a:solidFill>
                            <a:srgbClr val="C6DBEE"/>
                          </a:solidFill>
                        </a:rPr>
                        <a:t> 3k e</a:t>
                      </a:r>
                      <a:r>
                        <a:rPr lang="it" sz="900" b="1" baseline="30000">
                          <a:solidFill>
                            <a:srgbClr val="C6DBEE"/>
                          </a:solidFill>
                        </a:rPr>
                        <a:t>-</a:t>
                      </a:r>
                      <a:endParaRPr sz="9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</a:tr>
              <a:tr h="17280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900" b="1">
                          <a:solidFill>
                            <a:srgbClr val="C6DBEE"/>
                          </a:solidFill>
                        </a:rPr>
                        <a:t>1e3</a:t>
                      </a:r>
                      <a:endParaRPr sz="9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900" b="1">
                          <a:solidFill>
                            <a:srgbClr val="C6DBEE"/>
                          </a:solidFill>
                        </a:rPr>
                        <a:t>400</a:t>
                      </a:r>
                      <a:r>
                        <a:rPr lang="it" sz="900" b="1" i="0" u="none" strike="noStrike" cap="none" spc="0">
                          <a:solidFill>
                            <a:srgbClr val="C6DBEE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" sz="900" b="1" i="0" u="none" strike="noStrike" cap="none" spc="0">
                          <a:solidFill>
                            <a:srgbClr val="C6DBEE"/>
                          </a:solidFill>
                          <a:latin typeface="Calibri"/>
                          <a:ea typeface="Calibri"/>
                          <a:cs typeface="Calibri"/>
                        </a:rPr>
                        <a:t>→</a:t>
                      </a:r>
                      <a:r>
                        <a:rPr lang="it" sz="900" b="1" i="0" u="none" strike="noStrike" cap="none" spc="0">
                          <a:solidFill>
                            <a:srgbClr val="C6DBEE"/>
                          </a:solidFill>
                          <a:latin typeface="+mn-lt"/>
                          <a:ea typeface="+mn-ea"/>
                          <a:cs typeface="+mn-cs"/>
                        </a:rPr>
                        <a:t> 110k e</a:t>
                      </a:r>
                      <a:r>
                        <a:rPr lang="it" sz="900" b="1" i="0" u="none" strike="noStrike" cap="none" spc="0" baseline="30000">
                          <a:solidFill>
                            <a:srgbClr val="C6DBEE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sz="9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</a:tr>
              <a:tr h="12420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900" b="1">
                          <a:solidFill>
                            <a:srgbClr val="0B1B2B"/>
                          </a:solidFill>
                        </a:rPr>
                        <a:t>1e4</a:t>
                      </a:r>
                      <a:endParaRPr sz="900" b="1">
                        <a:solidFill>
                          <a:srgbClr val="0B1B2B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900" b="1">
                          <a:solidFill>
                            <a:srgbClr val="0B1B2B"/>
                          </a:solidFill>
                        </a:rPr>
                        <a:t>450</a:t>
                      </a:r>
                      <a:r>
                        <a:rPr lang="it" sz="900" b="1" i="0" u="none" strike="noStrike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" sz="900" b="1" i="0" u="none" strike="noStrike" cap="none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→</a:t>
                      </a:r>
                      <a:r>
                        <a:rPr lang="it" sz="900" b="1" i="0" u="none" strike="noStrike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125k e</a:t>
                      </a:r>
                      <a:r>
                        <a:rPr lang="it" sz="900" b="1" i="0" u="none" strike="noStrike" cap="none" spc="0" baseline="300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sz="900" b="1">
                        <a:solidFill>
                          <a:srgbClr val="0B1B2B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252612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900" b="1">
                          <a:solidFill>
                            <a:srgbClr val="0B1B2B"/>
                          </a:solidFill>
                        </a:rPr>
                        <a:t>1e5</a:t>
                      </a:r>
                      <a:endParaRPr sz="900" b="1">
                        <a:solidFill>
                          <a:srgbClr val="0B1B2B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900" b="1">
                          <a:solidFill>
                            <a:srgbClr val="0B1B2B"/>
                          </a:solidFill>
                        </a:rPr>
                        <a:t>570</a:t>
                      </a:r>
                      <a:r>
                        <a:rPr lang="it" sz="900" b="1" i="0" u="none" strike="noStrike" cap="none" spc="0">
                          <a:solidFill>
                            <a:srgbClr val="0B1B2B"/>
                          </a:solidFill>
                          <a:latin typeface="Calibri"/>
                          <a:ea typeface="Calibri"/>
                          <a:cs typeface="Calibri"/>
                        </a:rPr>
                        <a:t> → 160k e-</a:t>
                      </a:r>
                      <a:endParaRPr sz="900" b="1">
                        <a:solidFill>
                          <a:srgbClr val="0B1B2B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2101055989" name="Text 3"/>
          <p:cNvSpPr/>
          <p:nvPr/>
        </p:nvSpPr>
        <p:spPr bwMode="auto">
          <a:xfrm flipH="0" flipV="0">
            <a:off x="6616168" y="653676"/>
            <a:ext cx="2275742" cy="3920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1000">
                <a:solidFill>
                  <a:srgbClr val="8BAEC5"/>
                </a:solidFill>
                <a:latin typeface="Calibri"/>
                <a:ea typeface="Calibri"/>
                <a:cs typeface="Calibri"/>
              </a:rPr>
              <a:t>Allpix signals for 30 ke</a:t>
            </a:r>
            <a:r>
              <a:rPr lang="it" sz="1000" baseline="30000">
                <a:solidFill>
                  <a:srgbClr val="8BAEC5"/>
                </a:solidFill>
                <a:latin typeface="Calibri"/>
                <a:ea typeface="Calibri"/>
                <a:cs typeface="Calibri"/>
              </a:rPr>
              <a:t>- </a:t>
            </a:r>
            <a:r>
              <a:rPr lang="it" sz="1000">
                <a:solidFill>
                  <a:srgbClr val="8BAEC5"/>
                </a:solidFill>
                <a:latin typeface="Calibri"/>
                <a:ea typeface="Calibri"/>
                <a:cs typeface="Calibri"/>
              </a:rPr>
              <a:t>released at 100 </a:t>
            </a:r>
            <a:r>
              <a:rPr lang="it" sz="1000">
                <a:solidFill>
                  <a:srgbClr val="8BAEC5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000">
                <a:solidFill>
                  <a:srgbClr val="8BAEC5"/>
                </a:solidFill>
                <a:latin typeface="Calibri"/>
                <a:ea typeface="Calibri"/>
                <a:cs typeface="Calibri"/>
              </a:rPr>
              <a:t>m</a:t>
            </a:r>
            <a:endParaRPr lang="it" sz="1000">
              <a:solidFill>
                <a:srgbClr val="8BAEC5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  <a:defRPr/>
            </a:pPr>
            <a:r>
              <a:rPr lang="it" sz="1000">
                <a:solidFill>
                  <a:srgbClr val="8BAEC5"/>
                </a:solidFill>
                <a:latin typeface="Calibri"/>
                <a:ea typeface="Calibri"/>
                <a:cs typeface="Calibri"/>
              </a:rPr>
              <a:t>Depth at the center of one pixel</a:t>
            </a:r>
            <a:endParaRPr sz="1000"/>
          </a:p>
        </p:txBody>
      </p:sp>
      <p:sp>
        <p:nvSpPr>
          <p:cNvPr id="1525444856" name=""/>
          <p:cNvSpPr txBox="1"/>
          <p:nvPr/>
        </p:nvSpPr>
        <p:spPr bwMode="auto">
          <a:xfrm rot="0" flipH="0" flipV="0">
            <a:off x="8761306" y="4857748"/>
            <a:ext cx="37533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C6DBEE"/>
                </a:solidFill>
              </a:rPr>
              <a:t>11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4507186" name="Shape 0"/>
          <p:cNvSpPr/>
          <p:nvPr/>
        </p:nvSpPr>
        <p:spPr bwMode="auto">
          <a:xfrm>
            <a:off x="6858000" y="-457200"/>
            <a:ext cx="3200400" cy="3200400"/>
          </a:xfrm>
          <a:prstGeom prst="line">
            <a:avLst/>
          </a:prstGeom>
          <a:solidFill>
            <a:srgbClr val="0891B2">
              <a:alpha val="12000"/>
            </a:srgbClr>
          </a:solidFill>
          <a:ln w="12700">
            <a:solidFill>
              <a:srgbClr val="0891B2">
                <a:alpha val="30000"/>
              </a:srgbClr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22869597" name="Shape 1"/>
          <p:cNvSpPr/>
          <p:nvPr/>
        </p:nvSpPr>
        <p:spPr bwMode="auto">
          <a:xfrm>
            <a:off x="7772400" y="2743200"/>
            <a:ext cx="1828800" cy="1828800"/>
          </a:xfrm>
          <a:prstGeom prst="line">
            <a:avLst/>
          </a:prstGeom>
          <a:solidFill>
            <a:srgbClr val="D97706">
              <a:alpha val="10000"/>
            </a:srgbClr>
          </a:solidFill>
          <a:ln w="12700">
            <a:solidFill>
              <a:srgbClr val="D97706">
                <a:alpha val="30000"/>
              </a:srgbClr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4055950" name="Text 4"/>
          <p:cNvSpPr/>
          <p:nvPr/>
        </p:nvSpPr>
        <p:spPr bwMode="auto">
          <a:xfrm>
            <a:off x="457200" y="2331720"/>
            <a:ext cx="8229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3000" b="1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Front-End Implementation</a:t>
            </a:r>
            <a:endParaRPr lang="en-US" sz="3000" b="1"/>
          </a:p>
        </p:txBody>
      </p:sp>
      <p:sp>
        <p:nvSpPr>
          <p:cNvPr id="190854560" name="Shape 5"/>
          <p:cNvSpPr/>
          <p:nvPr/>
        </p:nvSpPr>
        <p:spPr bwMode="auto">
          <a:xfrm>
            <a:off x="457200" y="2880360"/>
            <a:ext cx="2286000" cy="36576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1066385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11787935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900" b="1" spc="299">
                <a:solidFill>
                  <a:srgbClr val="0891B2"/>
                </a:solidFill>
              </a:rPr>
              <a:t>FONRT-END IMPLEMENTATION</a:t>
            </a:r>
            <a:endParaRPr lang="en-US" sz="900"/>
          </a:p>
        </p:txBody>
      </p:sp>
      <p:sp>
        <p:nvSpPr>
          <p:cNvPr id="1060669417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Pixel Architecture Overview</a:t>
            </a:r>
            <a:endParaRPr lang="en-US" sz="2800"/>
          </a:p>
        </p:txBody>
      </p:sp>
      <p:sp>
        <p:nvSpPr>
          <p:cNvPr id="706088860" name="Shape 10"/>
          <p:cNvSpPr/>
          <p:nvPr/>
        </p:nvSpPr>
        <p:spPr bwMode="auto">
          <a:xfrm flipH="0" flipV="0">
            <a:off x="393191" y="3893920"/>
            <a:ext cx="1427072" cy="1048620"/>
          </a:xfrm>
          <a:prstGeom prst="rect">
            <a:avLst/>
          </a:prstGeom>
          <a:solidFill>
            <a:srgbClr val="065073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4131333" name="Text 11"/>
          <p:cNvSpPr/>
          <p:nvPr/>
        </p:nvSpPr>
        <p:spPr bwMode="auto">
          <a:xfrm flipH="0" flipV="0">
            <a:off x="722869" y="4031080"/>
            <a:ext cx="767718" cy="9587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0891B2"/>
                </a:solidFill>
              </a:rPr>
              <a:t>Pixel</a:t>
            </a:r>
            <a:endParaRPr lang="en-US" sz="1200"/>
          </a:p>
        </p:txBody>
      </p:sp>
      <p:sp>
        <p:nvSpPr>
          <p:cNvPr id="2055439343" name="Text 6"/>
          <p:cNvSpPr/>
          <p:nvPr/>
        </p:nvSpPr>
        <p:spPr bwMode="auto">
          <a:xfrm flipH="0" flipV="0">
            <a:off x="521628" y="4289562"/>
            <a:ext cx="1170198" cy="652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  <a:defRPr/>
            </a:pPr>
            <a:r>
              <a:rPr lang="en-US" sz="950">
                <a:solidFill>
                  <a:srgbClr val="C9DEF0"/>
                </a:solidFill>
              </a:rPr>
              <a:t>250×250 µm²</a:t>
            </a:r>
            <a:endParaRPr lang="en-US" sz="950"/>
          </a:p>
          <a:p>
            <a:pPr marL="0" indent="0" algn="ctr">
              <a:buNone/>
              <a:defRPr/>
            </a:pPr>
            <a:r>
              <a:rPr lang="en-US" sz="950">
                <a:solidFill>
                  <a:srgbClr val="C9DEF0"/>
                </a:solidFill>
              </a:rPr>
              <a:t>CSA</a:t>
            </a:r>
            <a:endParaRPr lang="en-US" sz="950">
              <a:solidFill>
                <a:srgbClr val="C9DEF0"/>
              </a:solidFill>
            </a:endParaRPr>
          </a:p>
          <a:p>
            <a:pPr marL="0" indent="0" algn="ctr">
              <a:buNone/>
              <a:defRPr/>
            </a:pPr>
            <a:r>
              <a:rPr lang="en-US" sz="950">
                <a:solidFill>
                  <a:srgbClr val="C9DEF0"/>
                </a:solidFill>
              </a:rPr>
              <a:t>PDH</a:t>
            </a:r>
            <a:endParaRPr lang="en-US" sz="950">
              <a:solidFill>
                <a:srgbClr val="C9DEF0"/>
              </a:solidFill>
            </a:endParaRPr>
          </a:p>
          <a:p>
            <a:pPr marL="0" indent="0" algn="ctr">
              <a:buNone/>
              <a:defRPr/>
            </a:pPr>
            <a:r>
              <a:rPr lang="en-US" sz="950">
                <a:solidFill>
                  <a:srgbClr val="C9DEF0"/>
                </a:solidFill>
              </a:rPr>
              <a:t>Discriminator</a:t>
            </a:r>
            <a:endParaRPr lang="en-US" sz="950"/>
          </a:p>
        </p:txBody>
      </p:sp>
      <p:sp>
        <p:nvSpPr>
          <p:cNvPr id="994293514" name="Shape 10"/>
          <p:cNvSpPr/>
          <p:nvPr/>
        </p:nvSpPr>
        <p:spPr bwMode="auto">
          <a:xfrm flipH="0" flipV="0">
            <a:off x="2270892" y="3893920"/>
            <a:ext cx="1427072" cy="1048619"/>
          </a:xfrm>
          <a:prstGeom prst="rect">
            <a:avLst/>
          </a:prstGeom>
          <a:solidFill>
            <a:srgbClr val="0D1B2A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65571737" name="Text 11"/>
          <p:cNvSpPr/>
          <p:nvPr/>
        </p:nvSpPr>
        <p:spPr bwMode="auto">
          <a:xfrm flipH="0" flipV="0">
            <a:off x="2600570" y="4031080"/>
            <a:ext cx="767718" cy="95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0891B2"/>
                </a:solidFill>
              </a:rPr>
              <a:t>MacroPixel</a:t>
            </a:r>
            <a:endParaRPr lang="en-US" sz="1200"/>
          </a:p>
        </p:txBody>
      </p:sp>
      <p:sp>
        <p:nvSpPr>
          <p:cNvPr id="1918384702" name="Text 6"/>
          <p:cNvSpPr/>
          <p:nvPr/>
        </p:nvSpPr>
        <p:spPr bwMode="auto">
          <a:xfrm flipH="0" flipV="0">
            <a:off x="2399329" y="4289562"/>
            <a:ext cx="1170198" cy="652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  <a:defRPr/>
            </a:pPr>
            <a:r>
              <a:rPr lang="en-US" sz="950">
                <a:solidFill>
                  <a:srgbClr val="C9DEF0"/>
                </a:solidFill>
              </a:rPr>
              <a:t>2×2 </a:t>
            </a:r>
            <a:r>
              <a:rPr lang="it" sz="950">
                <a:solidFill>
                  <a:srgbClr val="C9DEF0"/>
                </a:solidFill>
              </a:rPr>
              <a:t>pixels</a:t>
            </a:r>
            <a:endParaRPr lang="en-US" sz="950"/>
          </a:p>
          <a:p>
            <a:pPr marL="0" indent="0" algn="ctr">
              <a:buNone/>
              <a:defRPr/>
            </a:pPr>
            <a:r>
              <a:rPr lang="it" sz="950">
                <a:solidFill>
                  <a:srgbClr val="C9DEF0"/>
                </a:solidFill>
              </a:rPr>
              <a:t>Shared ADC</a:t>
            </a:r>
            <a:endParaRPr lang="en-US" sz="950">
              <a:solidFill>
                <a:srgbClr val="C9DEF0"/>
              </a:solidFill>
            </a:endParaRPr>
          </a:p>
          <a:p>
            <a:pPr marL="0" indent="0" algn="ctr">
              <a:buNone/>
              <a:defRPr/>
            </a:pPr>
            <a:r>
              <a:rPr lang="it" sz="950">
                <a:solidFill>
                  <a:srgbClr val="C9DEF0"/>
                </a:solidFill>
              </a:rPr>
              <a:t>FE Logic</a:t>
            </a:r>
            <a:endParaRPr lang="en-US" sz="950">
              <a:solidFill>
                <a:srgbClr val="C9DEF0"/>
              </a:solidFill>
            </a:endParaRPr>
          </a:p>
          <a:p>
            <a:pPr marL="0" indent="0" algn="ctr">
              <a:buNone/>
              <a:defRPr/>
            </a:pPr>
            <a:r>
              <a:rPr lang="it" sz="950">
                <a:solidFill>
                  <a:srgbClr val="C9DEF0"/>
                </a:solidFill>
              </a:rPr>
              <a:t>*Serializer</a:t>
            </a:r>
            <a:endParaRPr lang="en-US" sz="950"/>
          </a:p>
        </p:txBody>
      </p:sp>
      <p:sp>
        <p:nvSpPr>
          <p:cNvPr id="304124002" name="Shape 10"/>
          <p:cNvSpPr/>
          <p:nvPr/>
        </p:nvSpPr>
        <p:spPr bwMode="auto">
          <a:xfrm flipH="0" flipV="0">
            <a:off x="4132953" y="3893920"/>
            <a:ext cx="1427072" cy="1048619"/>
          </a:xfrm>
          <a:prstGeom prst="rect">
            <a:avLst/>
          </a:prstGeom>
          <a:solidFill>
            <a:srgbClr val="0D1B2A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24772103" name="Text 11"/>
          <p:cNvSpPr/>
          <p:nvPr/>
        </p:nvSpPr>
        <p:spPr bwMode="auto">
          <a:xfrm flipH="0" flipV="0">
            <a:off x="4462631" y="4031080"/>
            <a:ext cx="767718" cy="95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0891B2"/>
                </a:solidFill>
              </a:rPr>
              <a:t>Serializer</a:t>
            </a:r>
            <a:endParaRPr lang="en-US" sz="1200"/>
          </a:p>
        </p:txBody>
      </p:sp>
      <p:sp>
        <p:nvSpPr>
          <p:cNvPr id="1080244245" name="Text 6"/>
          <p:cNvSpPr/>
          <p:nvPr/>
        </p:nvSpPr>
        <p:spPr bwMode="auto">
          <a:xfrm flipH="0" flipV="0">
            <a:off x="4261390" y="4289562"/>
            <a:ext cx="1170198" cy="652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  <a:defRPr/>
            </a:pPr>
            <a:r>
              <a:rPr lang="it" sz="950">
                <a:solidFill>
                  <a:srgbClr val="C9DEF0"/>
                </a:solidFill>
              </a:rPr>
              <a:t>24-bit words</a:t>
            </a:r>
            <a:endParaRPr lang="en-US" sz="950"/>
          </a:p>
          <a:p>
            <a:pPr marL="0" indent="0" algn="ctr">
              <a:buNone/>
              <a:defRPr/>
            </a:pPr>
            <a:r>
              <a:rPr lang="it" sz="950">
                <a:solidFill>
                  <a:srgbClr val="C9DEF0"/>
                </a:solidFill>
              </a:rPr>
              <a:t>DDR - 12 CLK</a:t>
            </a:r>
            <a:endParaRPr lang="it" sz="950">
              <a:solidFill>
                <a:srgbClr val="C9DEF0"/>
              </a:solidFill>
            </a:endParaRPr>
          </a:p>
          <a:p>
            <a:pPr marL="0" indent="0" algn="ctr">
              <a:buNone/>
              <a:defRPr/>
            </a:pPr>
            <a:r>
              <a:rPr lang="it" sz="950">
                <a:solidFill>
                  <a:srgbClr val="C9DEF0"/>
                </a:solidFill>
              </a:rPr>
              <a:t>32 ser./chip</a:t>
            </a:r>
            <a:endParaRPr lang="en-US" sz="950">
              <a:solidFill>
                <a:srgbClr val="C9DEF0"/>
              </a:solidFill>
            </a:endParaRPr>
          </a:p>
          <a:p>
            <a:pPr marL="0" indent="0" algn="ctr">
              <a:buNone/>
              <a:defRPr/>
            </a:pPr>
            <a:endParaRPr lang="en-US" sz="950"/>
          </a:p>
        </p:txBody>
      </p:sp>
      <p:sp>
        <p:nvSpPr>
          <p:cNvPr id="1557330620" name="Shape 10"/>
          <p:cNvSpPr/>
          <p:nvPr/>
        </p:nvSpPr>
        <p:spPr bwMode="auto">
          <a:xfrm flipH="0" flipV="0">
            <a:off x="5989741" y="3893920"/>
            <a:ext cx="1427072" cy="1048619"/>
          </a:xfrm>
          <a:prstGeom prst="rect">
            <a:avLst/>
          </a:prstGeom>
          <a:solidFill>
            <a:srgbClr val="0D1B2A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64060671" name="Text 11"/>
          <p:cNvSpPr/>
          <p:nvPr/>
        </p:nvSpPr>
        <p:spPr bwMode="auto">
          <a:xfrm flipH="0" flipV="0">
            <a:off x="6319420" y="4031080"/>
            <a:ext cx="767718" cy="95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0891B2"/>
                </a:solidFill>
              </a:rPr>
              <a:t>EOC</a:t>
            </a:r>
            <a:endParaRPr lang="en-US" sz="1200"/>
          </a:p>
        </p:txBody>
      </p:sp>
      <p:sp>
        <p:nvSpPr>
          <p:cNvPr id="1183097828" name="Text 6"/>
          <p:cNvSpPr/>
          <p:nvPr/>
        </p:nvSpPr>
        <p:spPr bwMode="auto">
          <a:xfrm flipH="0" flipV="0">
            <a:off x="6118179" y="4289562"/>
            <a:ext cx="1170198" cy="652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  <a:defRPr/>
            </a:pPr>
            <a:r>
              <a:rPr lang="it" sz="950">
                <a:solidFill>
                  <a:srgbClr val="C9DEF0"/>
                </a:solidFill>
              </a:rPr>
              <a:t>Time reconstruction</a:t>
            </a:r>
            <a:endParaRPr lang="en-US" sz="950"/>
          </a:p>
          <a:p>
            <a:pPr marL="0" indent="0" algn="ctr">
              <a:buNone/>
              <a:defRPr/>
            </a:pPr>
            <a:r>
              <a:rPr lang="it" sz="950">
                <a:solidFill>
                  <a:srgbClr val="C9DEF0"/>
                </a:solidFill>
              </a:rPr>
              <a:t>Sparse readout</a:t>
            </a:r>
            <a:endParaRPr lang="it" sz="950">
              <a:solidFill>
                <a:srgbClr val="C9DEF0"/>
              </a:solidFill>
            </a:endParaRPr>
          </a:p>
          <a:p>
            <a:pPr marL="0" indent="0" algn="ctr">
              <a:buNone/>
              <a:defRPr/>
            </a:pPr>
            <a:r>
              <a:rPr lang="it" sz="950">
                <a:solidFill>
                  <a:srgbClr val="C9DEF0"/>
                </a:solidFill>
              </a:rPr>
              <a:t>Configuration</a:t>
            </a:r>
            <a:endParaRPr lang="en-US" sz="950">
              <a:solidFill>
                <a:srgbClr val="C9DEF0"/>
              </a:solidFill>
            </a:endParaRPr>
          </a:p>
          <a:p>
            <a:pPr marL="0" indent="0" algn="ctr">
              <a:buNone/>
              <a:defRPr/>
            </a:pPr>
            <a:endParaRPr lang="en-US" sz="950"/>
          </a:p>
        </p:txBody>
      </p:sp>
      <p:sp>
        <p:nvSpPr>
          <p:cNvPr id="791179889" name="Shape 18"/>
          <p:cNvSpPr/>
          <p:nvPr/>
        </p:nvSpPr>
        <p:spPr bwMode="auto">
          <a:xfrm rot="0" flipH="0" flipV="0">
            <a:off x="3697965" y="4400850"/>
            <a:ext cx="334326" cy="360"/>
          </a:xfrm>
          <a:prstGeom prst="line">
            <a:avLst/>
          </a:prstGeom>
          <a:noFill/>
          <a:ln w="12700">
            <a:solidFill>
              <a:srgbClr val="D97706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8233525" name="Text 19"/>
          <p:cNvSpPr/>
          <p:nvPr/>
        </p:nvSpPr>
        <p:spPr bwMode="auto">
          <a:xfrm rot="0" flipH="0" flipV="0">
            <a:off x="3941300" y="4289562"/>
            <a:ext cx="184954" cy="2205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1000">
                <a:solidFill>
                  <a:srgbClr val="D97706"/>
                </a:solidFill>
              </a:rPr>
              <a:t>   ▶</a:t>
            </a:r>
            <a:endParaRPr lang="en-US" sz="1000"/>
          </a:p>
        </p:txBody>
      </p:sp>
      <p:sp>
        <p:nvSpPr>
          <p:cNvPr id="729601520" name="Shape 18"/>
          <p:cNvSpPr/>
          <p:nvPr/>
        </p:nvSpPr>
        <p:spPr bwMode="auto">
          <a:xfrm rot="0" flipH="0" flipV="0">
            <a:off x="5560026" y="4419224"/>
            <a:ext cx="334325" cy="360"/>
          </a:xfrm>
          <a:prstGeom prst="line">
            <a:avLst/>
          </a:prstGeom>
          <a:noFill/>
          <a:ln w="12700">
            <a:solidFill>
              <a:srgbClr val="D97706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1472294" name="Text 19"/>
          <p:cNvSpPr/>
          <p:nvPr/>
        </p:nvSpPr>
        <p:spPr bwMode="auto">
          <a:xfrm rot="0" flipH="0" flipV="0">
            <a:off x="5803361" y="4307935"/>
            <a:ext cx="184954" cy="2205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1000">
                <a:solidFill>
                  <a:srgbClr val="D97706"/>
                </a:solidFill>
              </a:rPr>
              <a:t>   ▶</a:t>
            </a:r>
            <a:endParaRPr lang="en-US" sz="1000"/>
          </a:p>
        </p:txBody>
      </p:sp>
      <p:sp>
        <p:nvSpPr>
          <p:cNvPr id="729774606" name="Shape 18"/>
          <p:cNvSpPr/>
          <p:nvPr/>
        </p:nvSpPr>
        <p:spPr bwMode="auto">
          <a:xfrm rot="0" flipH="0" flipV="0">
            <a:off x="1820264" y="4399498"/>
            <a:ext cx="334325" cy="360"/>
          </a:xfrm>
          <a:prstGeom prst="line">
            <a:avLst/>
          </a:prstGeom>
          <a:noFill/>
          <a:ln w="12700">
            <a:solidFill>
              <a:srgbClr val="D97706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21117869" name="Text 19"/>
          <p:cNvSpPr/>
          <p:nvPr/>
        </p:nvSpPr>
        <p:spPr bwMode="auto">
          <a:xfrm rot="0" flipH="0" flipV="0">
            <a:off x="2063599" y="4288208"/>
            <a:ext cx="184954" cy="2205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1000">
                <a:solidFill>
                  <a:srgbClr val="D97706"/>
                </a:solidFill>
              </a:rPr>
              <a:t>   ▶</a:t>
            </a:r>
            <a:endParaRPr lang="en-US" sz="1000"/>
          </a:p>
        </p:txBody>
      </p:sp>
      <p:sp>
        <p:nvSpPr>
          <p:cNvPr id="225317598" name="Shape 18"/>
          <p:cNvSpPr/>
          <p:nvPr/>
        </p:nvSpPr>
        <p:spPr bwMode="auto">
          <a:xfrm rot="10800000" flipH="0" flipV="0">
            <a:off x="3776380" y="4830638"/>
            <a:ext cx="2211935" cy="360"/>
          </a:xfrm>
          <a:prstGeom prst="line">
            <a:avLst/>
          </a:prstGeom>
          <a:noFill/>
          <a:ln w="12700">
            <a:solidFill>
              <a:srgbClr val="7694A7"/>
            </a:solidFill>
            <a:prstDash val="solid"/>
          </a:ln>
        </p:spPr>
        <p:txBody>
          <a:bodyPr/>
          <a:lstStyle/>
          <a:p>
            <a:pPr>
              <a:defRPr/>
            </a:pPr>
            <a:endParaRPr>
              <a:solidFill>
                <a:srgbClr val="7694A7"/>
              </a:solidFill>
            </a:endParaRPr>
          </a:p>
        </p:txBody>
      </p:sp>
      <p:sp>
        <p:nvSpPr>
          <p:cNvPr id="1235815032" name="Text 19"/>
          <p:cNvSpPr/>
          <p:nvPr/>
        </p:nvSpPr>
        <p:spPr bwMode="auto">
          <a:xfrm rot="10800000" flipH="0" flipV="0">
            <a:off x="3682416" y="4721695"/>
            <a:ext cx="184954" cy="2205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1000">
                <a:solidFill>
                  <a:srgbClr val="7694A7"/>
                </a:solidFill>
              </a:rPr>
              <a:t>   ▶</a:t>
            </a:r>
            <a:endParaRPr sz="1000">
              <a:solidFill>
                <a:srgbClr val="7694A7"/>
              </a:solidFill>
            </a:endParaRPr>
          </a:p>
        </p:txBody>
      </p:sp>
      <p:pic>
        <p:nvPicPr>
          <p:cNvPr id="463368622" name=""/>
          <p:cNvPicPr>
            <a:picLocks noChangeAspect="1"/>
          </p:cNvPicPr>
          <p:nvPr/>
        </p:nvPicPr>
        <p:blipFill rotWithShape="1">
          <a:blip r:embed="rId3"/>
        </p:blipFill>
        <p:spPr bwMode="auto">
          <a:xfrm flipH="0" flipV="0">
            <a:off x="442837" y="862731"/>
            <a:ext cx="5142275" cy="2852018"/>
          </a:xfrm>
          <a:prstGeom prst="rect">
            <a:avLst/>
          </a:prstGeom>
        </p:spPr>
      </p:pic>
      <p:sp>
        <p:nvSpPr>
          <p:cNvPr id="2072893327" name="Text 11"/>
          <p:cNvSpPr/>
          <p:nvPr/>
        </p:nvSpPr>
        <p:spPr bwMode="auto">
          <a:xfrm flipH="0" flipV="0">
            <a:off x="1236060" y="2255242"/>
            <a:ext cx="404043" cy="95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0AC5F3"/>
                </a:solidFill>
              </a:rPr>
              <a:t>CSA</a:t>
            </a:r>
            <a:endParaRPr lang="en-US" sz="1200"/>
          </a:p>
        </p:txBody>
      </p:sp>
      <p:sp>
        <p:nvSpPr>
          <p:cNvPr id="1220655535" name="Text 11"/>
          <p:cNvSpPr/>
          <p:nvPr/>
        </p:nvSpPr>
        <p:spPr bwMode="auto">
          <a:xfrm flipH="0" flipV="0">
            <a:off x="2216804" y="1234440"/>
            <a:ext cx="566928" cy="95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0AC5F3"/>
                </a:solidFill>
              </a:rPr>
              <a:t>DAC</a:t>
            </a:r>
            <a:endParaRPr lang="en-US" sz="1200"/>
          </a:p>
        </p:txBody>
      </p:sp>
      <p:sp>
        <p:nvSpPr>
          <p:cNvPr id="1980606761" name="Text 11"/>
          <p:cNvSpPr/>
          <p:nvPr/>
        </p:nvSpPr>
        <p:spPr bwMode="auto">
          <a:xfrm flipH="0" flipV="0">
            <a:off x="1159375" y="1791022"/>
            <a:ext cx="241159" cy="95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0AC5F3"/>
                </a:solidFill>
              </a:rPr>
              <a:t>Cf</a:t>
            </a:r>
            <a:endParaRPr lang="en-US" sz="1200"/>
          </a:p>
        </p:txBody>
      </p:sp>
      <p:sp>
        <p:nvSpPr>
          <p:cNvPr id="1446130377" name="Text 11"/>
          <p:cNvSpPr/>
          <p:nvPr/>
        </p:nvSpPr>
        <p:spPr bwMode="auto">
          <a:xfrm flipH="0" flipV="0">
            <a:off x="1344060" y="1234440"/>
            <a:ext cx="274632" cy="95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0AC5F3"/>
                </a:solidFill>
              </a:rPr>
              <a:t>Rf</a:t>
            </a:r>
            <a:endParaRPr lang="en-US" sz="1200"/>
          </a:p>
        </p:txBody>
      </p:sp>
      <p:sp>
        <p:nvSpPr>
          <p:cNvPr id="509454544" name="Text 11"/>
          <p:cNvSpPr/>
          <p:nvPr/>
        </p:nvSpPr>
        <p:spPr bwMode="auto">
          <a:xfrm flipH="0" flipV="0">
            <a:off x="2600120" y="2441139"/>
            <a:ext cx="969407" cy="95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0AC5F3"/>
                </a:solidFill>
              </a:rPr>
              <a:t>Discriminator</a:t>
            </a:r>
            <a:endParaRPr lang="en-US" sz="1200"/>
          </a:p>
        </p:txBody>
      </p:sp>
      <p:sp>
        <p:nvSpPr>
          <p:cNvPr id="1166410495" name="Text 11"/>
          <p:cNvSpPr/>
          <p:nvPr/>
        </p:nvSpPr>
        <p:spPr bwMode="auto">
          <a:xfrm flipH="0" flipV="0">
            <a:off x="4261390" y="2885011"/>
            <a:ext cx="310053" cy="95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0AC5F3"/>
                </a:solidFill>
              </a:rPr>
              <a:t>ADC</a:t>
            </a:r>
            <a:endParaRPr lang="en-US" sz="1200"/>
          </a:p>
        </p:txBody>
      </p:sp>
      <p:sp>
        <p:nvSpPr>
          <p:cNvPr id="1358606334" name="Text 11"/>
          <p:cNvSpPr/>
          <p:nvPr/>
        </p:nvSpPr>
        <p:spPr bwMode="auto">
          <a:xfrm flipH="0" flipV="0">
            <a:off x="2872362" y="2885011"/>
            <a:ext cx="566928" cy="95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0AC5F3"/>
                </a:solidFill>
              </a:rPr>
              <a:t>PDH</a:t>
            </a:r>
            <a:endParaRPr lang="en-US" sz="1200"/>
          </a:p>
        </p:txBody>
      </p:sp>
      <p:sp>
        <p:nvSpPr>
          <p:cNvPr id="421534160" name="Text 11"/>
          <p:cNvSpPr/>
          <p:nvPr/>
        </p:nvSpPr>
        <p:spPr bwMode="auto">
          <a:xfrm flipH="0" flipV="0">
            <a:off x="3867372" y="939053"/>
            <a:ext cx="1058496" cy="95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0AC5F3"/>
                </a:solidFill>
              </a:rPr>
              <a:t>MacroPixel</a:t>
            </a:r>
            <a:endParaRPr lang="en-US" sz="1200"/>
          </a:p>
        </p:txBody>
      </p:sp>
      <p:sp>
        <p:nvSpPr>
          <p:cNvPr id="1752908667" name="Text 11"/>
          <p:cNvSpPr/>
          <p:nvPr/>
        </p:nvSpPr>
        <p:spPr bwMode="auto">
          <a:xfrm flipH="0" flipV="0">
            <a:off x="3084824" y="1090630"/>
            <a:ext cx="566928" cy="95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0AC5F3"/>
                </a:solidFill>
              </a:rPr>
              <a:t>Pixel</a:t>
            </a:r>
            <a:endParaRPr lang="en-US" sz="1200"/>
          </a:p>
        </p:txBody>
      </p:sp>
      <p:sp>
        <p:nvSpPr>
          <p:cNvPr id="1464126973" name="Shape 3"/>
          <p:cNvSpPr/>
          <p:nvPr/>
        </p:nvSpPr>
        <p:spPr bwMode="auto">
          <a:xfrm flipH="0" flipV="0">
            <a:off x="6192873" y="862730"/>
            <a:ext cx="2651123" cy="2771418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16563623" name="Text 15"/>
          <p:cNvSpPr/>
          <p:nvPr/>
        </p:nvSpPr>
        <p:spPr bwMode="auto">
          <a:xfrm flipH="0" flipV="0">
            <a:off x="6310701" y="973092"/>
            <a:ext cx="2415467" cy="2608307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buNone/>
              <a:defRPr/>
            </a:pPr>
            <a:r>
              <a:rPr lang="it" sz="1100" b="1">
                <a:solidFill>
                  <a:srgbClr val="D97706"/>
                </a:solidFill>
                <a:latin typeface="Calibri"/>
                <a:ea typeface="Calibri"/>
                <a:cs typeface="Calibri"/>
              </a:rPr>
              <a:t>Sensor Capacitance</a:t>
            </a:r>
            <a:endParaRPr sz="1100" b="1">
              <a:solidFill>
                <a:srgbClr val="D97706"/>
              </a:solidFill>
              <a:latin typeface="Calibri"/>
              <a:ea typeface="Calibri"/>
              <a:cs typeface="Calibri"/>
            </a:endParaRPr>
          </a:p>
          <a:p>
            <a:pPr marL="195762" lvl="0" indent="-195762">
              <a:buFont typeface="Arial"/>
              <a:buChar char="•"/>
              <a:defRPr/>
            </a:pP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Single pad layout </a:t>
            </a: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→</a:t>
            </a: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200 fF</a:t>
            </a:r>
            <a:endParaRPr lang="it" sz="1100" b="1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it" sz="1100" b="1" i="0" u="none" strike="noStrike" cap="none" spc="0">
                <a:solidFill>
                  <a:srgbClr val="D97706"/>
                </a:solidFill>
                <a:latin typeface="Calibri"/>
                <a:ea typeface="Calibri"/>
                <a:cs typeface="Calibri"/>
              </a:rPr>
              <a:t>Dynamic Range</a:t>
            </a:r>
            <a:endParaRPr sz="1100" b="1">
              <a:solidFill>
                <a:srgbClr val="D97706"/>
              </a:solidFill>
              <a:latin typeface="Calibri"/>
              <a:ea typeface="Calibri"/>
              <a:cs typeface="Calibri"/>
            </a:endParaRPr>
          </a:p>
          <a:p>
            <a:pPr marL="206777" lvl="0" indent="-206777">
              <a:buFont typeface="Arial"/>
              <a:buChar char="•"/>
              <a:defRPr/>
            </a:pP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3k - 160k electrons in sensor</a:t>
            </a:r>
            <a:endParaRPr sz="1100" b="1">
              <a:solidFill>
                <a:srgbClr val="C6DBEE"/>
              </a:solidFill>
              <a:latin typeface="Calibri"/>
              <a:cs typeface="Calibri"/>
            </a:endParaRPr>
          </a:p>
          <a:p>
            <a:pPr marL="206777" lvl="0" indent="-206777">
              <a:buFont typeface="Arial"/>
              <a:buChar char="•"/>
              <a:defRPr/>
            </a:pPr>
            <a:r>
              <a:rPr lang="it" sz="1100" b="1">
                <a:solidFill>
                  <a:srgbClr val="C6DBEE"/>
                </a:solidFill>
                <a:latin typeface="Calibri"/>
                <a:cs typeface="Calibri"/>
              </a:rPr>
              <a:t>Focus on 3k - 100k electrons</a:t>
            </a:r>
            <a:endParaRPr lang="it" sz="1100" b="1">
              <a:solidFill>
                <a:srgbClr val="C6DBEE"/>
              </a:solidFill>
              <a:latin typeface="Calibri"/>
              <a:cs typeface="Calibri"/>
            </a:endParaRPr>
          </a:p>
          <a:p>
            <a:pPr marL="0" indent="0">
              <a:buNone/>
              <a:defRPr/>
            </a:pPr>
            <a:r>
              <a:rPr lang="it" sz="1100" b="1" i="0" u="none" strike="noStrike" cap="none" spc="0">
                <a:solidFill>
                  <a:srgbClr val="D97706"/>
                </a:solidFill>
                <a:latin typeface="Calibri"/>
                <a:ea typeface="Calibri"/>
                <a:cs typeface="Calibri"/>
              </a:rPr>
              <a:t>Temperature Range</a:t>
            </a:r>
            <a:endParaRPr sz="1100" b="1">
              <a:solidFill>
                <a:srgbClr val="D97706"/>
              </a:solidFill>
              <a:latin typeface="Calibri"/>
              <a:ea typeface="Calibri"/>
              <a:cs typeface="Calibri"/>
            </a:endParaRPr>
          </a:p>
          <a:p>
            <a:pPr lvl="0">
              <a:defRPr/>
            </a:pP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Space grading </a:t>
            </a: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→</a:t>
            </a: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[-35,50] </a:t>
            </a:r>
            <a:r>
              <a:rPr lang="it" sz="1100" b="1" i="0" u="none" strike="noStrike" cap="none" spc="0">
                <a:solidFill>
                  <a:srgbClr val="C6DBEE"/>
                </a:solidFill>
                <a:latin typeface="Arial"/>
                <a:ea typeface="Arial"/>
                <a:cs typeface="Arial"/>
              </a:rPr>
              <a:t>°</a:t>
            </a: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C</a:t>
            </a:r>
            <a:endParaRPr lang="it" sz="1100" b="1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lvl="0">
              <a:defRPr/>
            </a:pPr>
            <a:endParaRPr lang="it" sz="1100" b="1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it" sz="1100" b="1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PreAmplifier</a:t>
            </a:r>
            <a:endParaRPr lang="it" sz="1100" b="1">
              <a:solidFill>
                <a:srgbClr val="FCD34D"/>
              </a:solidFill>
              <a:latin typeface="Calibri"/>
              <a:ea typeface="Calibri"/>
              <a:cs typeface="Calibri"/>
            </a:endParaRPr>
          </a:p>
          <a:p>
            <a:pPr marL="195763" lvl="0" indent="-195763">
              <a:buFont typeface="Arial"/>
              <a:buChar char="•"/>
              <a:defRPr/>
            </a:pPr>
            <a:r>
              <a:rPr lang="it" sz="1000" b="1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CSA</a:t>
            </a:r>
            <a:endParaRPr sz="1000" b="1">
              <a:solidFill>
                <a:srgbClr val="C6DBEE"/>
              </a:solidFill>
              <a:latin typeface="Calibri"/>
              <a:cs typeface="Calibri"/>
            </a:endParaRPr>
          </a:p>
          <a:p>
            <a:pPr marL="195763" lvl="0" indent="-195763">
              <a:buFont typeface="Arial"/>
              <a:buChar char="•"/>
              <a:defRPr/>
            </a:pPr>
            <a:r>
              <a:rPr lang="it" sz="1000" b="1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TP injection</a:t>
            </a:r>
            <a:endParaRPr sz="1000" b="1">
              <a:solidFill>
                <a:srgbClr val="C6DBEE"/>
              </a:solidFill>
              <a:latin typeface="Calibri"/>
              <a:cs typeface="Calibri"/>
            </a:endParaRPr>
          </a:p>
          <a:p>
            <a:pPr marL="0" indent="0">
              <a:buNone/>
              <a:defRPr/>
            </a:pPr>
            <a:r>
              <a:rPr lang="it" sz="1000" b="1" i="0" u="none" strike="noStrike" cap="none" spc="0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Energy Branch</a:t>
            </a:r>
            <a:endParaRPr sz="1000" b="1" i="0" u="none" strike="noStrike" cap="none" spc="0">
              <a:solidFill>
                <a:srgbClr val="FCD34D"/>
              </a:solidFill>
              <a:latin typeface="Calibri"/>
              <a:cs typeface="Calibri"/>
            </a:endParaRPr>
          </a:p>
          <a:p>
            <a:pPr marL="195763" indent="-195763">
              <a:buFont typeface="Arial"/>
              <a:buChar char="•"/>
              <a:defRPr/>
            </a:pPr>
            <a:r>
              <a:rPr lang="it" sz="10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Peak Detector and Hold circuit</a:t>
            </a:r>
            <a:endParaRPr sz="1000" b="1" i="0" u="none" strike="noStrike" cap="none" spc="0">
              <a:solidFill>
                <a:srgbClr val="C6DBEE"/>
              </a:solidFill>
              <a:latin typeface="Calibri"/>
              <a:cs typeface="Calibri"/>
            </a:endParaRPr>
          </a:p>
          <a:p>
            <a:pPr marL="195763" indent="-195763">
              <a:buFont typeface="Arial"/>
              <a:buChar char="•"/>
              <a:defRPr/>
            </a:pPr>
            <a:r>
              <a:rPr lang="it" sz="10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Shared Wilkinson ADC</a:t>
            </a:r>
            <a:endParaRPr sz="1000" b="1" i="0" u="none" strike="noStrike" cap="none" spc="0">
              <a:solidFill>
                <a:srgbClr val="C6DBEE"/>
              </a:solidFill>
              <a:latin typeface="Calibri"/>
              <a:cs typeface="Calibri"/>
            </a:endParaRPr>
          </a:p>
          <a:p>
            <a:pPr marL="0" indent="0">
              <a:buNone/>
              <a:defRPr/>
            </a:pPr>
            <a:r>
              <a:rPr lang="it" sz="1000" b="1" i="0" u="none" strike="noStrike" cap="none" spc="0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Time Branch</a:t>
            </a:r>
            <a:endParaRPr sz="1000" b="1" i="0" u="none" strike="noStrike" cap="none" spc="0">
              <a:solidFill>
                <a:srgbClr val="FCD34D"/>
              </a:solidFill>
              <a:latin typeface="Calibri"/>
              <a:cs typeface="Calibri"/>
            </a:endParaRPr>
          </a:p>
          <a:p>
            <a:pPr marL="195763" indent="-195763">
              <a:buFont typeface="Arial"/>
              <a:buChar char="•"/>
              <a:defRPr/>
            </a:pPr>
            <a:r>
              <a:rPr lang="it" sz="10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Timing Discriminator</a:t>
            </a:r>
            <a:endParaRPr sz="1000" b="1" i="0" u="none" strike="noStrike" cap="none" spc="0">
              <a:solidFill>
                <a:srgbClr val="C6DBEE"/>
              </a:solidFill>
              <a:latin typeface="Calibri"/>
              <a:cs typeface="Calibri"/>
            </a:endParaRPr>
          </a:p>
        </p:txBody>
      </p:sp>
      <p:sp>
        <p:nvSpPr>
          <p:cNvPr id="556067710" name="Text 22"/>
          <p:cNvSpPr/>
          <p:nvPr/>
        </p:nvSpPr>
        <p:spPr bwMode="auto">
          <a:xfrm flipH="0" flipV="0">
            <a:off x="7830217" y="4265021"/>
            <a:ext cx="840150" cy="764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en-US" sz="900">
                <a:solidFill>
                  <a:srgbClr val="D97706"/>
                </a:solidFill>
              </a:rPr>
              <a:t>Data flow →</a:t>
            </a:r>
            <a:endParaRPr lang="en-US" sz="900"/>
          </a:p>
        </p:txBody>
      </p:sp>
      <p:sp>
        <p:nvSpPr>
          <p:cNvPr id="350759954" name="Text 23"/>
          <p:cNvSpPr/>
          <p:nvPr/>
        </p:nvSpPr>
        <p:spPr bwMode="auto">
          <a:xfrm flipH="0" flipV="0">
            <a:off x="7518435" y="4419581"/>
            <a:ext cx="1536152" cy="764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en-US" sz="900">
                <a:solidFill>
                  <a:srgbClr val="8BAEC5"/>
                </a:solidFill>
              </a:rPr>
              <a:t>← Configuration (token ring)</a:t>
            </a:r>
            <a:endParaRPr lang="en-US" sz="900"/>
          </a:p>
        </p:txBody>
      </p:sp>
      <p:sp>
        <p:nvSpPr>
          <p:cNvPr id="2041773423" name="Text 5"/>
          <p:cNvSpPr/>
          <p:nvPr/>
        </p:nvSpPr>
        <p:spPr bwMode="auto">
          <a:xfrm flipH="0" flipV="0">
            <a:off x="4882347" y="2710266"/>
            <a:ext cx="611037" cy="174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000" b="0">
                <a:solidFill>
                  <a:srgbClr val="D97706"/>
                </a:solidFill>
              </a:rPr>
              <a:t>Energy</a:t>
            </a:r>
            <a:endParaRPr lang="en-US" sz="1200"/>
          </a:p>
        </p:txBody>
      </p:sp>
      <p:sp>
        <p:nvSpPr>
          <p:cNvPr id="42608381" name="Text 5"/>
          <p:cNvSpPr/>
          <p:nvPr/>
        </p:nvSpPr>
        <p:spPr bwMode="auto">
          <a:xfrm flipH="0" flipV="0">
            <a:off x="4882347" y="1886893"/>
            <a:ext cx="611037" cy="174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000" b="0">
                <a:solidFill>
                  <a:srgbClr val="D97706"/>
                </a:solidFill>
              </a:rPr>
              <a:t>Time Flag</a:t>
            </a:r>
            <a:endParaRPr lang="en-US" sz="1200"/>
          </a:p>
        </p:txBody>
      </p:sp>
      <p:sp>
        <p:nvSpPr>
          <p:cNvPr id="1640280623" name=""/>
          <p:cNvSpPr txBox="1"/>
          <p:nvPr/>
        </p:nvSpPr>
        <p:spPr bwMode="auto">
          <a:xfrm rot="0" flipH="0" flipV="0">
            <a:off x="8761306" y="4857748"/>
            <a:ext cx="37533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C6DBEE"/>
                </a:solidFill>
              </a:rPr>
              <a:t>12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0733872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Charge Sensitive Amplifier</a:t>
            </a:r>
            <a:endParaRPr lang="en-US" sz="2800"/>
          </a:p>
        </p:txBody>
      </p:sp>
      <p:sp>
        <p:nvSpPr>
          <p:cNvPr id="1155502508" name=""/>
          <p:cNvSpPr/>
          <p:nvPr/>
        </p:nvSpPr>
        <p:spPr bwMode="auto">
          <a:xfrm rot="0" flipH="0" flipV="0">
            <a:off x="4895146" y="3735"/>
            <a:ext cx="5991035" cy="5136028"/>
          </a:xfrm>
          <a:prstGeom prst="parallelogram">
            <a:avLst>
              <a:gd name="adj" fmla="val 159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6075437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27800625" name=""/>
          <p:cNvPicPr>
            <a:picLocks noChangeAspect="1"/>
          </p:cNvPicPr>
          <p:nvPr/>
        </p:nvPicPr>
        <p:blipFill rotWithShape="1">
          <a:blip r:embed="rId3"/>
        </p:blipFill>
        <p:spPr bwMode="auto">
          <a:xfrm flipH="0" flipV="0">
            <a:off x="5523656" y="36576"/>
            <a:ext cx="3071701" cy="2947173"/>
          </a:xfrm>
          <a:prstGeom prst="rect">
            <a:avLst/>
          </a:prstGeom>
        </p:spPr>
      </p:pic>
      <p:sp>
        <p:nvSpPr>
          <p:cNvPr id="739506526" name="Shape 13"/>
          <p:cNvSpPr/>
          <p:nvPr/>
        </p:nvSpPr>
        <p:spPr bwMode="auto">
          <a:xfrm flipH="0" flipV="0">
            <a:off x="365755" y="889317"/>
            <a:ext cx="4469859" cy="1658619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0193874" name="Text 15"/>
          <p:cNvSpPr/>
          <p:nvPr/>
        </p:nvSpPr>
        <p:spPr bwMode="auto">
          <a:xfrm flipH="0" flipV="0">
            <a:off x="548640" y="950383"/>
            <a:ext cx="3833746" cy="1487872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buNone/>
              <a:defRPr/>
            </a:pPr>
            <a:r>
              <a:rPr lang="it" sz="1000" b="1" i="0" u="none" strike="noStrike" cap="none" spc="0">
                <a:solidFill>
                  <a:srgbClr val="0891B2"/>
                </a:solidFill>
                <a:latin typeface="Calibri"/>
                <a:ea typeface="Arial"/>
                <a:cs typeface="Arial"/>
              </a:rPr>
              <a:t>CSA Features</a:t>
            </a:r>
            <a:endParaRPr lang="en-US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Telescopic cascode with split bias current branch and PMOS input transistor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595814" lvl="1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</a:t>
            </a:r>
            <a:r>
              <a:rPr lang="it" sz="1000" b="0" i="0" u="none" strike="noStrike" cap="none" spc="0" baseline="-25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Detector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= 200 fF</a:t>
            </a:r>
            <a:endParaRPr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595814" lvl="1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</a:t>
            </a:r>
            <a:r>
              <a:rPr lang="it" sz="1000" b="0" i="0" u="none" strike="noStrike" cap="none" spc="0" baseline="-25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Feedback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=   45 fF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→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expected gain 22 mV/fC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595814" lvl="1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[3, 160] kelectrons input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→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[10, 570] mV output swing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4" lvl="0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Sensor cathode needs at least 0.7 V bias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595814" lvl="1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Active feedback network to give enough room for the output 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995864" lvl="2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τ</a:t>
            </a:r>
            <a:r>
              <a:rPr lang="it" sz="1000" b="0" i="0" u="none" strike="noStrike" cap="none" spc="0" baseline="-25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RC 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= 3.5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s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995864" lvl="2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Peaking Time = 150 ns</a:t>
            </a:r>
            <a:endParaRPr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0255" indent="-190255">
              <a:buFont typeface="Arial"/>
              <a:buChar char="•"/>
              <a:defRPr/>
            </a:pPr>
            <a:endParaRPr lang="en-US" sz="950"/>
          </a:p>
        </p:txBody>
      </p:sp>
      <p:pic>
        <p:nvPicPr>
          <p:cNvPr id="144454843" name=""/>
          <p:cNvPicPr>
            <a:picLocks noChangeAspect="1"/>
          </p:cNvPicPr>
          <p:nvPr/>
        </p:nvPicPr>
        <p:blipFill rotWithShape="1">
          <a:blip r:embed="rId4"/>
        </p:blipFill>
        <p:spPr bwMode="auto">
          <a:xfrm flipH="0" flipV="0">
            <a:off x="3107833" y="2903346"/>
            <a:ext cx="1691145" cy="1886427"/>
          </a:xfrm>
          <a:prstGeom prst="rect">
            <a:avLst/>
          </a:prstGeom>
          <a:effectLst>
            <a:outerShdw blurRad="50800" dist="0" dir="0" sx="104000" sy="104000" algn="ctr" rotWithShape="0">
              <a:srgbClr val="00B0F0">
                <a:alpha val="40000"/>
              </a:srgbClr>
            </a:outerShdw>
          </a:effectLst>
        </p:spPr>
      </p:pic>
      <p:pic>
        <p:nvPicPr>
          <p:cNvPr id="1394013813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flipH="0" flipV="0">
            <a:off x="411809" y="2903346"/>
            <a:ext cx="2486189" cy="1864642"/>
          </a:xfrm>
          <a:prstGeom prst="rect">
            <a:avLst/>
          </a:prstGeom>
          <a:effectLst>
            <a:outerShdw blurRad="50800" dist="0" dir="0" sx="103000" sy="103000" algn="ctr" rotWithShape="0">
              <a:srgbClr val="00B0F0">
                <a:alpha val="40000"/>
              </a:srgbClr>
            </a:outerShdw>
          </a:effectLst>
        </p:spPr>
      </p:pic>
      <p:pic>
        <p:nvPicPr>
          <p:cNvPr id="1175862975" name="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 flipH="0" flipV="0">
            <a:off x="5016026" y="2903346"/>
            <a:ext cx="1886426" cy="1886426"/>
          </a:xfrm>
          <a:prstGeom prst="rect">
            <a:avLst/>
          </a:prstGeom>
          <a:effectLst>
            <a:outerShdw blurRad="50800" dist="0" dir="0" sx="103000" sy="103000" algn="ctr" rotWithShape="0">
              <a:srgbClr val="00B0F0">
                <a:alpha val="40000"/>
              </a:srgbClr>
            </a:outerShdw>
          </a:effectLst>
        </p:spPr>
      </p:pic>
      <p:sp>
        <p:nvSpPr>
          <p:cNvPr id="105559209" name="Shape 13"/>
          <p:cNvSpPr/>
          <p:nvPr/>
        </p:nvSpPr>
        <p:spPr bwMode="auto">
          <a:xfrm flipH="0" flipV="0">
            <a:off x="4382385" y="746282"/>
            <a:ext cx="804530" cy="408199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482531271" name="Image 3" descr="preencoded.png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 flipH="0" flipV="0">
            <a:off x="4435302" y="847978"/>
            <a:ext cx="204808" cy="204808"/>
          </a:xfrm>
          <a:prstGeom prst="rect">
            <a:avLst/>
          </a:prstGeom>
        </p:spPr>
      </p:pic>
      <p:sp>
        <p:nvSpPr>
          <p:cNvPr id="1932338459" name=""/>
          <p:cNvSpPr txBox="1"/>
          <p:nvPr/>
        </p:nvSpPr>
        <p:spPr bwMode="auto">
          <a:xfrm rot="0" flipH="0" flipV="0">
            <a:off x="4587194" y="813042"/>
            <a:ext cx="662187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F3BA04"/>
                </a:solidFill>
              </a:rPr>
              <a:t>1.2 </a:t>
            </a:r>
            <a:r>
              <a:rPr lang="it" sz="1200" b="1">
                <a:solidFill>
                  <a:srgbClr val="F3BA04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200" b="1">
                <a:solidFill>
                  <a:srgbClr val="F3BA04"/>
                </a:solidFill>
              </a:rPr>
              <a:t>W</a:t>
            </a:r>
            <a:endParaRPr>
              <a:solidFill>
                <a:srgbClr val="F3BA04"/>
              </a:solidFill>
            </a:endParaRPr>
          </a:p>
        </p:txBody>
      </p:sp>
      <p:sp>
        <p:nvSpPr>
          <p:cNvPr id="1377924161" name="Shape 13"/>
          <p:cNvSpPr/>
          <p:nvPr/>
        </p:nvSpPr>
        <p:spPr bwMode="auto">
          <a:xfrm flipH="0" flipV="0">
            <a:off x="7059507" y="2903346"/>
            <a:ext cx="1851080" cy="1864641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9276372" name="Text 15"/>
          <p:cNvSpPr/>
          <p:nvPr/>
        </p:nvSpPr>
        <p:spPr bwMode="auto">
          <a:xfrm flipH="0" flipV="0">
            <a:off x="7140305" y="2964411"/>
            <a:ext cx="1637933" cy="1734586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lnSpc>
                <a:spcPct val="114999"/>
              </a:lnSpc>
              <a:buNone/>
              <a:defRPr/>
            </a:pPr>
            <a:r>
              <a:rPr lang="it" sz="1000" b="1" i="0" u="none" strike="noStrike" cap="none" spc="0">
                <a:solidFill>
                  <a:srgbClr val="0891B2"/>
                </a:solidFill>
                <a:latin typeface="Calibri"/>
                <a:ea typeface="Arial"/>
                <a:cs typeface="Arial"/>
              </a:rPr>
              <a:t>CSA Simulations</a:t>
            </a:r>
            <a:endParaRPr lang="it" sz="1000" b="1" i="0" u="none" strike="noStrike" cap="none" spc="0">
              <a:solidFill>
                <a:srgbClr val="0891B2"/>
              </a:solidFill>
              <a:latin typeface="Calibri"/>
              <a:ea typeface="Arial"/>
              <a:cs typeface="Arial"/>
            </a:endParaRPr>
          </a:p>
          <a:p>
            <a:pPr>
              <a:lnSpc>
                <a:spcPct val="114999"/>
              </a:lnSpc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DC Levels:</a:t>
            </a:r>
            <a:endParaRPr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4" indent="-195764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V</a:t>
            </a:r>
            <a:r>
              <a:rPr lang="it" sz="1000" b="0" i="0" u="none" strike="noStrike" cap="none" spc="0" baseline="-25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in  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&gt; 0.8 V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4" indent="-195764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V</a:t>
            </a:r>
            <a:r>
              <a:rPr lang="it" sz="1000" b="0" i="0" u="none" strike="noStrike" cap="none" spc="0" baseline="-25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out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~ 450 mV</a:t>
            </a:r>
            <a:endParaRPr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4" indent="-195764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V</a:t>
            </a:r>
            <a:r>
              <a:rPr lang="it" sz="1000" b="0" i="0" u="none" strike="noStrike" cap="none" spc="0" baseline="-25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out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~ 40 mV change </a:t>
            </a:r>
            <a:endParaRPr lang="it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195764" indent="-195764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Need for baseline holder</a:t>
            </a:r>
            <a:endParaRPr lang="en-US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>
              <a:lnSpc>
                <a:spcPct val="114999"/>
              </a:lnSpc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Linearity: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3" indent="-195763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21.8 mV/fC measured gain</a:t>
            </a:r>
            <a:endParaRPr lang="it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195763" indent="-195763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INL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Arial"/>
                <a:ea typeface="Arial"/>
                <a:cs typeface="Arial"/>
              </a:rPr>
              <a:t>±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0.2% @ [3-100] ke</a:t>
            </a:r>
            <a:r>
              <a:rPr lang="it" sz="1000" b="0" i="0" u="none" strike="noStrike" cap="none" spc="0" baseline="30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-</a:t>
            </a:r>
            <a:endParaRPr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</p:txBody>
      </p:sp>
      <p:sp>
        <p:nvSpPr>
          <p:cNvPr id="1395283319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900" b="1" spc="298">
                <a:solidFill>
                  <a:srgbClr val="0891B2"/>
                </a:solidFill>
              </a:rPr>
              <a:t>FRONT-END IMPLEMENTATION</a:t>
            </a:r>
            <a:endParaRPr lang="en-US" sz="900"/>
          </a:p>
        </p:txBody>
      </p:sp>
      <p:sp>
        <p:nvSpPr>
          <p:cNvPr id="115358508" name=""/>
          <p:cNvSpPr txBox="1"/>
          <p:nvPr/>
        </p:nvSpPr>
        <p:spPr bwMode="auto">
          <a:xfrm rot="0" flipH="0" flipV="0">
            <a:off x="8761306" y="4857748"/>
            <a:ext cx="37569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132237"/>
                </a:solidFill>
              </a:rPr>
              <a:t>13</a:t>
            </a:r>
            <a:endParaRPr>
              <a:solidFill>
                <a:srgbClr val="13223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2692984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Peak Detector and Hold</a:t>
            </a:r>
            <a:endParaRPr lang="en-US" sz="2800"/>
          </a:p>
        </p:txBody>
      </p:sp>
      <p:sp>
        <p:nvSpPr>
          <p:cNvPr id="1923769961" name=""/>
          <p:cNvSpPr/>
          <p:nvPr/>
        </p:nvSpPr>
        <p:spPr bwMode="auto">
          <a:xfrm rot="0" flipH="0" flipV="0">
            <a:off x="3961323" y="0"/>
            <a:ext cx="5991033" cy="5136026"/>
          </a:xfrm>
          <a:prstGeom prst="parallelogram">
            <a:avLst>
              <a:gd name="adj" fmla="val 159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6121536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948741097" name=""/>
          <p:cNvPicPr>
            <a:picLocks noChangeAspect="1"/>
          </p:cNvPicPr>
          <p:nvPr/>
        </p:nvPicPr>
        <p:blipFill rotWithShape="1">
          <a:blip r:embed="rId3"/>
        </p:blipFill>
        <p:spPr bwMode="auto">
          <a:xfrm flipH="0" flipV="0">
            <a:off x="4980850" y="195335"/>
            <a:ext cx="4001908" cy="2352598"/>
          </a:xfrm>
          <a:prstGeom prst="rect">
            <a:avLst/>
          </a:prstGeom>
        </p:spPr>
      </p:pic>
      <p:pic>
        <p:nvPicPr>
          <p:cNvPr id="1187214943" name=""/>
          <p:cNvPicPr>
            <a:picLocks noChangeAspect="1"/>
          </p:cNvPicPr>
          <p:nvPr/>
        </p:nvPicPr>
        <p:blipFill rotWithShape="1">
          <a:blip r:embed="rId4"/>
        </p:blipFill>
        <p:spPr bwMode="auto">
          <a:xfrm flipH="0" flipV="0">
            <a:off x="6505191" y="2922852"/>
            <a:ext cx="1903041" cy="1825627"/>
          </a:xfrm>
          <a:prstGeom prst="rect">
            <a:avLst/>
          </a:prstGeom>
        </p:spPr>
      </p:pic>
      <p:sp>
        <p:nvSpPr>
          <p:cNvPr id="1524599036" name=""/>
          <p:cNvSpPr/>
          <p:nvPr/>
        </p:nvSpPr>
        <p:spPr bwMode="auto">
          <a:xfrm rot="0" flipH="0" flipV="0">
            <a:off x="6696302" y="3536654"/>
            <a:ext cx="740016" cy="527536"/>
          </a:xfrm>
          <a:prstGeom prst="rect">
            <a:avLst/>
          </a:prstGeom>
          <a:noFill/>
          <a:ln w="19050" cap="flat" cmpd="sng" algn="ctr">
            <a:solidFill>
              <a:srgbClr val="D9770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5861183" name=""/>
          <p:cNvSpPr/>
          <p:nvPr/>
        </p:nvSpPr>
        <p:spPr bwMode="auto">
          <a:xfrm rot="0" flipH="0" flipV="0">
            <a:off x="4980850" y="280091"/>
            <a:ext cx="3951977" cy="2267842"/>
          </a:xfrm>
          <a:prstGeom prst="rect">
            <a:avLst/>
          </a:prstGeom>
          <a:noFill/>
          <a:ln w="19050" cap="flat" cmpd="sng" algn="ctr">
            <a:solidFill>
              <a:srgbClr val="D9770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8432246" name="Shape 13"/>
          <p:cNvSpPr/>
          <p:nvPr/>
        </p:nvSpPr>
        <p:spPr bwMode="auto">
          <a:xfrm flipH="0" flipV="0">
            <a:off x="365754" y="889315"/>
            <a:ext cx="3826460" cy="1658619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57723108" name="Text 15"/>
          <p:cNvSpPr/>
          <p:nvPr/>
        </p:nvSpPr>
        <p:spPr bwMode="auto">
          <a:xfrm flipH="0" flipV="0">
            <a:off x="548640" y="950382"/>
            <a:ext cx="3487596" cy="1487870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buNone/>
              <a:defRPr/>
            </a:pPr>
            <a:r>
              <a:rPr lang="it" sz="1000" b="1" i="0" u="none" strike="noStrike" cap="none" spc="0">
                <a:solidFill>
                  <a:srgbClr val="0891B2"/>
                </a:solidFill>
                <a:latin typeface="Calibri"/>
                <a:ea typeface="Arial"/>
                <a:cs typeface="Arial"/>
              </a:rPr>
              <a:t>PDH Features</a:t>
            </a:r>
            <a:endParaRPr lang="en-US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Class AB OTA</a:t>
            </a:r>
            <a:endParaRPr lang="en-US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195762" indent="-195762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Adaptive Biasing via Positive Feedback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595812" lvl="1" indent="-195762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Boost current during pulse edges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2" indent="-195762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Enhanced Slew-Rate/Power Ratio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2" indent="-195762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Weak-Inversion Quiescent Operation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Cascoded rectifing current mirror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3" indent="-195763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Prevent voltage drop and leakage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3" indent="-195763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Limit baseline pedestal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995861" lvl="2" indent="-195762">
              <a:buFont typeface="Arial"/>
              <a:buChar char="•"/>
              <a:defRPr/>
            </a:pPr>
            <a:endParaRPr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0254" indent="-190254">
              <a:buFont typeface="Arial"/>
              <a:buChar char="•"/>
              <a:defRPr/>
            </a:pPr>
            <a:endParaRPr lang="en-US" sz="950"/>
          </a:p>
        </p:txBody>
      </p:sp>
      <p:pic>
        <p:nvPicPr>
          <p:cNvPr id="1054751250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flipH="0" flipV="0">
            <a:off x="411807" y="2749328"/>
            <a:ext cx="2691545" cy="2018658"/>
          </a:xfrm>
          <a:prstGeom prst="rect">
            <a:avLst/>
          </a:prstGeom>
          <a:effectLst>
            <a:outerShdw blurRad="50800" dist="0" dir="0" sx="103000" sy="103000" algn="ctr" rotWithShape="0">
              <a:srgbClr val="00B0F0">
                <a:alpha val="40000"/>
              </a:srgbClr>
            </a:outerShdw>
          </a:effectLst>
        </p:spPr>
      </p:pic>
      <p:pic>
        <p:nvPicPr>
          <p:cNvPr id="611423188" name="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 flipH="0" flipV="0">
            <a:off x="3291669" y="2733775"/>
            <a:ext cx="2730079" cy="2047559"/>
          </a:xfrm>
          <a:prstGeom prst="rect">
            <a:avLst/>
          </a:prstGeom>
          <a:effectLst>
            <a:outerShdw blurRad="50800" dist="0" dir="0" sx="103000" sy="103000" algn="ctr" rotWithShape="0">
              <a:srgbClr val="00B0F0">
                <a:alpha val="40000"/>
              </a:srgbClr>
            </a:outerShdw>
          </a:effectLst>
        </p:spPr>
      </p:pic>
      <p:sp>
        <p:nvSpPr>
          <p:cNvPr id="1741479303" name="Shape 13"/>
          <p:cNvSpPr/>
          <p:nvPr/>
        </p:nvSpPr>
        <p:spPr bwMode="auto">
          <a:xfrm flipH="0" flipV="0">
            <a:off x="3800302" y="746282"/>
            <a:ext cx="804529" cy="408198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737950213" name="Image 3" descr="preencoded.png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 flipH="0" flipV="0">
            <a:off x="3853218" y="847977"/>
            <a:ext cx="204807" cy="204807"/>
          </a:xfrm>
          <a:prstGeom prst="rect">
            <a:avLst/>
          </a:prstGeom>
        </p:spPr>
      </p:pic>
      <p:sp>
        <p:nvSpPr>
          <p:cNvPr id="1757511436" name=""/>
          <p:cNvSpPr txBox="1"/>
          <p:nvPr/>
        </p:nvSpPr>
        <p:spPr bwMode="auto">
          <a:xfrm rot="0" flipH="0" flipV="0">
            <a:off x="4005109" y="813042"/>
            <a:ext cx="663265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F3BA04"/>
                </a:solidFill>
              </a:rPr>
              <a:t>1.8 </a:t>
            </a:r>
            <a:r>
              <a:rPr lang="it" sz="1200" b="1">
                <a:solidFill>
                  <a:srgbClr val="F3BA04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200" b="1">
                <a:solidFill>
                  <a:srgbClr val="F3BA04"/>
                </a:solidFill>
              </a:rPr>
              <a:t>W</a:t>
            </a:r>
            <a:endParaRPr>
              <a:solidFill>
                <a:srgbClr val="F3BA04"/>
              </a:solidFill>
            </a:endParaRPr>
          </a:p>
        </p:txBody>
      </p:sp>
      <p:sp>
        <p:nvSpPr>
          <p:cNvPr id="1012739878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900" b="1" spc="297">
                <a:solidFill>
                  <a:srgbClr val="0891B2"/>
                </a:solidFill>
              </a:rPr>
              <a:t>FRONT-END IMPLEMENTATION</a:t>
            </a:r>
            <a:endParaRPr lang="en-US" sz="900"/>
          </a:p>
        </p:txBody>
      </p:sp>
      <p:sp>
        <p:nvSpPr>
          <p:cNvPr id="486575793" name=""/>
          <p:cNvSpPr txBox="1"/>
          <p:nvPr/>
        </p:nvSpPr>
        <p:spPr bwMode="auto">
          <a:xfrm rot="0" flipH="0" flipV="0">
            <a:off x="3961323" y="4847165"/>
            <a:ext cx="4916512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600" b="0" i="0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[1] </a:t>
            </a:r>
            <a:r>
              <a:rPr sz="600" b="0" i="0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Ah-Reum Kim</a:t>
            </a:r>
            <a:r>
              <a:rPr lang="it" sz="600" b="0" i="0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 et al.</a:t>
            </a:r>
            <a:r>
              <a:rPr lang="it" sz="600" b="0" i="0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 </a:t>
            </a:r>
            <a:r>
              <a:rPr sz="600" b="0" i="0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"Low-power class-AB CMOS OTA with high slew-rate," </a:t>
            </a:r>
            <a:r>
              <a:rPr sz="600" b="0" i="1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2009 International SoC Design Conference (ISOCC)</a:t>
            </a:r>
            <a:r>
              <a:rPr sz="600" b="0" i="0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, Busan, 2009, pp. 313-316, doi: 10.1109/SOCDC.2009.5423790</a:t>
            </a:r>
            <a:endParaRPr/>
          </a:p>
        </p:txBody>
      </p:sp>
      <p:sp>
        <p:nvSpPr>
          <p:cNvPr id="1630198374" name=""/>
          <p:cNvSpPr txBox="1"/>
          <p:nvPr/>
        </p:nvSpPr>
        <p:spPr bwMode="auto">
          <a:xfrm rot="0" flipH="0" flipV="0">
            <a:off x="8761306" y="4857748"/>
            <a:ext cx="37533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132237"/>
                </a:solidFill>
              </a:rPr>
              <a:t>14</a:t>
            </a:r>
            <a:endParaRPr>
              <a:solidFill>
                <a:srgbClr val="13223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7475455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Peak Detector and Hold</a:t>
            </a:r>
            <a:endParaRPr lang="en-US" sz="2800"/>
          </a:p>
        </p:txBody>
      </p:sp>
      <p:sp>
        <p:nvSpPr>
          <p:cNvPr id="2080480397" name=""/>
          <p:cNvSpPr/>
          <p:nvPr/>
        </p:nvSpPr>
        <p:spPr bwMode="auto">
          <a:xfrm rot="0" flipH="0" flipV="0">
            <a:off x="3961323" y="0"/>
            <a:ext cx="5991032" cy="5136025"/>
          </a:xfrm>
          <a:prstGeom prst="parallelogram">
            <a:avLst>
              <a:gd name="adj" fmla="val 159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664447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356062021" name=""/>
          <p:cNvPicPr>
            <a:picLocks noChangeAspect="1"/>
          </p:cNvPicPr>
          <p:nvPr/>
        </p:nvPicPr>
        <p:blipFill rotWithShape="1">
          <a:blip r:embed="rId3"/>
        </p:blipFill>
        <p:spPr bwMode="auto">
          <a:xfrm flipH="0" flipV="0">
            <a:off x="4980849" y="195334"/>
            <a:ext cx="4001907" cy="2352597"/>
          </a:xfrm>
          <a:prstGeom prst="rect">
            <a:avLst/>
          </a:prstGeom>
        </p:spPr>
      </p:pic>
      <p:sp>
        <p:nvSpPr>
          <p:cNvPr id="2013239172" name="Shape 13"/>
          <p:cNvSpPr/>
          <p:nvPr/>
        </p:nvSpPr>
        <p:spPr bwMode="auto">
          <a:xfrm flipH="0" flipV="0">
            <a:off x="365753" y="889314"/>
            <a:ext cx="3826459" cy="1658619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59861658" name="Text 15"/>
          <p:cNvSpPr/>
          <p:nvPr/>
        </p:nvSpPr>
        <p:spPr bwMode="auto">
          <a:xfrm flipH="0" flipV="0">
            <a:off x="548640" y="950382"/>
            <a:ext cx="3487595" cy="1487869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buNone/>
              <a:defRPr/>
            </a:pPr>
            <a:r>
              <a:rPr lang="it" sz="1000" b="1" i="0" u="none" strike="noStrike" cap="none" spc="0">
                <a:solidFill>
                  <a:srgbClr val="0891B2"/>
                </a:solidFill>
                <a:latin typeface="Calibri"/>
                <a:ea typeface="Arial"/>
                <a:cs typeface="Arial"/>
              </a:rPr>
              <a:t>PDH Features</a:t>
            </a:r>
            <a:endParaRPr lang="en-US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Class AB OTA</a:t>
            </a:r>
            <a:endParaRPr lang="en-US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195761" indent="-195761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Adaptive Biasing via Positive Feedback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595811" lvl="1" indent="-195761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Boost current during pulse edges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1" indent="-195761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Enhanced Slew-Rate/Power Ratio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1" indent="-195761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Weak-Inversion Quiescent Operation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Cascoded rectifing current mirror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2" indent="-195762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Prevent voltage drop and leakage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2" indent="-195762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Limit baseline pedestal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995860" lvl="2" indent="-195761">
              <a:buFont typeface="Arial"/>
              <a:buChar char="•"/>
              <a:defRPr/>
            </a:pPr>
            <a:endParaRPr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0253" indent="-190253">
              <a:buFont typeface="Arial"/>
              <a:buChar char="•"/>
              <a:defRPr/>
            </a:pPr>
            <a:endParaRPr lang="en-US" sz="950"/>
          </a:p>
        </p:txBody>
      </p:sp>
      <p:pic>
        <p:nvPicPr>
          <p:cNvPr id="940425758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0">
            <a:off x="411806" y="2749327"/>
            <a:ext cx="2691544" cy="2018657"/>
          </a:xfrm>
          <a:prstGeom prst="rect">
            <a:avLst/>
          </a:prstGeom>
          <a:effectLst>
            <a:outerShdw blurRad="50800" dist="0" dir="0" sx="103000" sy="103000" algn="ctr" rotWithShape="0">
              <a:srgbClr val="00B0F0">
                <a:alpha val="40000"/>
              </a:srgbClr>
            </a:outerShdw>
          </a:effectLst>
        </p:spPr>
      </p:pic>
      <p:pic>
        <p:nvPicPr>
          <p:cNvPr id="1624626741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flipH="0" flipV="0">
            <a:off x="3291669" y="2733774"/>
            <a:ext cx="2730078" cy="2047558"/>
          </a:xfrm>
          <a:prstGeom prst="rect">
            <a:avLst/>
          </a:prstGeom>
          <a:effectLst>
            <a:outerShdw blurRad="50800" dist="0" dir="0" sx="103000" sy="103000" algn="ctr" rotWithShape="0">
              <a:srgbClr val="00B0F0">
                <a:alpha val="40000"/>
              </a:srgbClr>
            </a:outerShdw>
          </a:effectLst>
        </p:spPr>
      </p:pic>
      <p:sp>
        <p:nvSpPr>
          <p:cNvPr id="1692214235" name="Shape 13"/>
          <p:cNvSpPr/>
          <p:nvPr/>
        </p:nvSpPr>
        <p:spPr bwMode="auto">
          <a:xfrm flipH="0" flipV="0">
            <a:off x="3800301" y="746281"/>
            <a:ext cx="804528" cy="408197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81048223" name="Image 3" descr="preencoded.png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 flipH="0" flipV="0">
            <a:off x="3853217" y="847976"/>
            <a:ext cx="204806" cy="204806"/>
          </a:xfrm>
          <a:prstGeom prst="rect">
            <a:avLst/>
          </a:prstGeom>
        </p:spPr>
      </p:pic>
      <p:sp>
        <p:nvSpPr>
          <p:cNvPr id="2007804146" name=""/>
          <p:cNvSpPr txBox="1"/>
          <p:nvPr/>
        </p:nvSpPr>
        <p:spPr bwMode="auto">
          <a:xfrm rot="0" flipH="0" flipV="0">
            <a:off x="4005109" y="813042"/>
            <a:ext cx="663265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F3BA04"/>
                </a:solidFill>
              </a:rPr>
              <a:t>1.8 </a:t>
            </a:r>
            <a:r>
              <a:rPr lang="it" sz="1200" b="1">
                <a:solidFill>
                  <a:srgbClr val="F3BA04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200" b="1">
                <a:solidFill>
                  <a:srgbClr val="F3BA04"/>
                </a:solidFill>
              </a:rPr>
              <a:t>W</a:t>
            </a:r>
            <a:endParaRPr>
              <a:solidFill>
                <a:srgbClr val="F3BA04"/>
              </a:solidFill>
            </a:endParaRPr>
          </a:p>
        </p:txBody>
      </p:sp>
      <p:sp>
        <p:nvSpPr>
          <p:cNvPr id="532497179" name="Shape 13"/>
          <p:cNvSpPr/>
          <p:nvPr/>
        </p:nvSpPr>
        <p:spPr bwMode="auto">
          <a:xfrm flipH="0" flipV="0">
            <a:off x="6956838" y="2733774"/>
            <a:ext cx="1953748" cy="2034211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36414138" name="Text 15"/>
          <p:cNvSpPr/>
          <p:nvPr/>
        </p:nvSpPr>
        <p:spPr bwMode="auto">
          <a:xfrm flipH="0" flipV="0">
            <a:off x="7049458" y="2806666"/>
            <a:ext cx="1728779" cy="1892329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lnSpc>
                <a:spcPct val="114999"/>
              </a:lnSpc>
              <a:buNone/>
              <a:defRPr/>
            </a:pPr>
            <a:r>
              <a:rPr lang="it" sz="1000" b="1" i="0" u="none" strike="noStrike" cap="none" spc="0">
                <a:solidFill>
                  <a:srgbClr val="0891B2"/>
                </a:solidFill>
                <a:latin typeface="Calibri"/>
                <a:ea typeface="Arial"/>
                <a:cs typeface="Arial"/>
              </a:rPr>
              <a:t>PDH Simulations</a:t>
            </a:r>
            <a:endParaRPr lang="it" sz="1000" b="1" i="0" u="none" strike="noStrike" cap="none" spc="0">
              <a:solidFill>
                <a:srgbClr val="0891B2"/>
              </a:solidFill>
              <a:latin typeface="Calibri"/>
              <a:ea typeface="Arial"/>
              <a:cs typeface="Arial"/>
            </a:endParaRPr>
          </a:p>
          <a:p>
            <a:pPr>
              <a:lnSpc>
                <a:spcPct val="114999"/>
              </a:lnSpc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it" sz="1000" b="0" i="0" u="none" strike="noStrike" cap="none" spc="0" baseline="-25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tail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= 40 nA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14999"/>
              </a:lnSpc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</a:t>
            </a:r>
            <a:r>
              <a:rPr lang="it" sz="1000" b="0" i="0" u="none" strike="noStrike" cap="none" spc="0" baseline="-25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h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 = 300 fF</a:t>
            </a:r>
            <a:endParaRPr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3" indent="-195763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Pedestal</a:t>
            </a:r>
            <a:r>
              <a:rPr lang="it" sz="1000" b="0" i="0" u="none" strike="noStrike" cap="none" spc="0" baseline="-25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 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&lt; 2 mV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3" indent="-195763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Settling time ~ 0.5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s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14999"/>
              </a:lnSpc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Linearity</a:t>
            </a:r>
            <a:endParaRPr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3" indent="-195763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PDH/CSA </a:t>
            </a:r>
            <a:r>
              <a:rPr lang="it" sz="1000" b="0" i="0" u="none" strike="noStrike" cap="none" spc="0" baseline="-25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Arial"/>
                <a:ea typeface="Arial"/>
                <a:cs typeface="Arial"/>
              </a:rPr>
              <a:t>±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3% @ [3, 100] ke</a:t>
            </a:r>
            <a:r>
              <a:rPr lang="it" sz="1000" b="0" i="0" u="none" strike="noStrike" cap="none" spc="0" baseline="30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-</a:t>
            </a:r>
            <a:endParaRPr lang="it" sz="1000" b="0" i="0" u="none" strike="noStrike" cap="none" spc="0" baseline="3000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195763" indent="-195763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Strong dependence on temperature for more energetic events</a:t>
            </a:r>
            <a:endParaRPr/>
          </a:p>
          <a:p>
            <a:pPr>
              <a:lnSpc>
                <a:spcPct val="114999"/>
              </a:lnSpc>
              <a:defRPr/>
            </a:pPr>
            <a:endParaRPr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</p:txBody>
      </p:sp>
      <p:sp>
        <p:nvSpPr>
          <p:cNvPr id="607551098" name=""/>
          <p:cNvSpPr/>
          <p:nvPr/>
        </p:nvSpPr>
        <p:spPr bwMode="auto">
          <a:xfrm rot="0" flipH="0" flipV="0">
            <a:off x="4980849" y="224026"/>
            <a:ext cx="3951976" cy="2347722"/>
          </a:xfrm>
          <a:prstGeom prst="rect">
            <a:avLst/>
          </a:prstGeom>
          <a:noFill/>
          <a:ln w="19050" cap="flat" cmpd="sng" algn="ctr">
            <a:solidFill>
              <a:srgbClr val="D9770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824430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900" b="1" spc="297">
                <a:solidFill>
                  <a:srgbClr val="0891B2"/>
                </a:solidFill>
              </a:rPr>
              <a:t>FRONT-END IMPLEMENTATION</a:t>
            </a:r>
            <a:endParaRPr lang="en-US" sz="900"/>
          </a:p>
        </p:txBody>
      </p:sp>
      <p:sp>
        <p:nvSpPr>
          <p:cNvPr id="965441894" name=""/>
          <p:cNvSpPr txBox="1"/>
          <p:nvPr/>
        </p:nvSpPr>
        <p:spPr bwMode="auto">
          <a:xfrm rot="0" flipH="0" flipV="0">
            <a:off x="3961323" y="4847166"/>
            <a:ext cx="491615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600" b="0" i="0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[1] </a:t>
            </a:r>
            <a:r>
              <a:rPr sz="600" b="0" i="0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Ah-Reum Kim</a:t>
            </a:r>
            <a:r>
              <a:rPr lang="it" sz="600" b="0" i="0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 et al.</a:t>
            </a:r>
            <a:r>
              <a:rPr lang="it" sz="600" b="0" i="0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 </a:t>
            </a:r>
            <a:r>
              <a:rPr sz="600" b="0" i="0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"Low-power class-AB CMOS OTA with high slew-rate," </a:t>
            </a:r>
            <a:r>
              <a:rPr sz="600" b="0" i="1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2009 International SoC Design Conference (ISOCC)</a:t>
            </a:r>
            <a:r>
              <a:rPr sz="600" b="0" i="0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, Busan, 2009, pp. 313-316, doi: 10.1109/SOCDC.2009.5423790</a:t>
            </a:r>
            <a:endParaRPr/>
          </a:p>
        </p:txBody>
      </p:sp>
      <p:sp>
        <p:nvSpPr>
          <p:cNvPr id="1801473950" name=""/>
          <p:cNvSpPr txBox="1"/>
          <p:nvPr/>
        </p:nvSpPr>
        <p:spPr bwMode="auto">
          <a:xfrm rot="0" flipH="0" flipV="0">
            <a:off x="8761306" y="4857748"/>
            <a:ext cx="37533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132237"/>
                </a:solidFill>
              </a:rPr>
              <a:t>15</a:t>
            </a:r>
            <a:endParaRPr>
              <a:solidFill>
                <a:srgbClr val="13223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8206209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441417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900" b="1" spc="300">
                <a:solidFill>
                  <a:srgbClr val="0891B2"/>
                </a:solidFill>
              </a:rPr>
              <a:t>MOTIVATION &amp; CONTEXT</a:t>
            </a:r>
            <a:endParaRPr lang="en-US" sz="900"/>
          </a:p>
        </p:txBody>
      </p:sp>
      <p:sp>
        <p:nvSpPr>
          <p:cNvPr id="1036044765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Space Compton Telescope</a:t>
            </a:r>
            <a:endParaRPr lang="en-US" sz="2800"/>
          </a:p>
        </p:txBody>
      </p:sp>
      <p:sp>
        <p:nvSpPr>
          <p:cNvPr id="1385807908" name="Shape 3"/>
          <p:cNvSpPr/>
          <p:nvPr/>
        </p:nvSpPr>
        <p:spPr bwMode="auto">
          <a:xfrm>
            <a:off x="365760" y="1234440"/>
            <a:ext cx="4114800" cy="3474720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6653856" name="Text 4"/>
          <p:cNvSpPr/>
          <p:nvPr/>
        </p:nvSpPr>
        <p:spPr bwMode="auto">
          <a:xfrm>
            <a:off x="502920" y="1371600"/>
            <a:ext cx="37490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1300" b="1">
                <a:solidFill>
                  <a:srgbClr val="0891B2"/>
                </a:solidFill>
              </a:rPr>
              <a:t>Science Driver</a:t>
            </a:r>
            <a:endParaRPr lang="en-US" sz="1300"/>
          </a:p>
        </p:txBody>
      </p:sp>
      <p:sp>
        <p:nvSpPr>
          <p:cNvPr id="1228843846" name="Text 5"/>
          <p:cNvSpPr/>
          <p:nvPr/>
        </p:nvSpPr>
        <p:spPr bwMode="auto">
          <a:xfrm flipH="0" flipV="0">
            <a:off x="502920" y="1755648"/>
            <a:ext cx="3749040" cy="2797301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buNone/>
              <a:defRPr/>
            </a:pPr>
            <a:r>
              <a:rPr lang="it" sz="1100" b="1">
                <a:solidFill>
                  <a:srgbClr val="FCD34D"/>
                </a:solidFill>
              </a:rPr>
              <a:t>MeV Gap</a:t>
            </a:r>
            <a:endParaRPr lang="en-US" sz="1100"/>
          </a:p>
          <a:p>
            <a:pPr marL="0" indent="0">
              <a:buNone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+mn-lt"/>
                <a:ea typeface="+mn-ea"/>
                <a:cs typeface="+mn-cs"/>
              </a:rPr>
              <a:t>Target </a:t>
            </a:r>
            <a:r>
              <a:rPr lang="en-US" sz="1000" b="0" i="0" u="none" strike="noStrike" cap="none" spc="0">
                <a:solidFill>
                  <a:srgbClr val="C9DEF0"/>
                </a:solidFill>
                <a:latin typeface="+mn-lt"/>
                <a:ea typeface="+mn-ea"/>
                <a:cs typeface="+mn-cs"/>
              </a:rPr>
              <a:t>the MeV gap (100 keV – 1 GeV) currently invisible to </a:t>
            </a:r>
            <a:r>
              <a:rPr lang="en-US" sz="1000" b="0" i="0" u="none" strike="noStrike" cap="none" spc="0">
                <a:solidFill>
                  <a:srgbClr val="C9DEF0"/>
                </a:solidFill>
                <a:latin typeface="+mn-lt"/>
                <a:ea typeface="+mn-ea"/>
                <a:cs typeface="+mn-cs"/>
              </a:rPr>
              <a:t>Fermi-LAT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+mn-lt"/>
                <a:ea typeface="+mn-ea"/>
                <a:cs typeface="+mn-cs"/>
              </a:rPr>
              <a:t> (20 MeV </a:t>
            </a: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–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+mn-lt"/>
                <a:ea typeface="+mn-ea"/>
                <a:cs typeface="+mn-cs"/>
              </a:rPr>
              <a:t> 300 GeV)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→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 AMEGO-X</a:t>
            </a:r>
            <a:endParaRPr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+mn-lt"/>
                <a:ea typeface="+mn-ea"/>
                <a:cs typeface="+mn-cs"/>
              </a:rPr>
              <a:t>Needed for studying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extreme accelerators and multimessenger sources, including supermassive black hole jets (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blazars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), 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binary neutron star mergers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(gravitational wave counterparts), and 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Galactic supernovae</a:t>
            </a:r>
            <a:endParaRPr lang="en-US" sz="1000" b="1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r>
              <a:rPr lang="it" sz="1000" b="1" i="0" u="none" strike="noStrike" cap="none" spc="0">
                <a:solidFill>
                  <a:srgbClr val="FCD34D"/>
                </a:solidFill>
                <a:latin typeface="Calibri"/>
                <a:ea typeface="Arial"/>
                <a:cs typeface="Arial"/>
              </a:rPr>
              <a:t>Detection Principle</a:t>
            </a:r>
            <a:endParaRPr lang="en-US" sz="10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Characterize gamma-rays:</a:t>
            </a:r>
            <a:endParaRPr lang="it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195763" indent="-195763">
              <a:buFont typeface="Arial"/>
              <a:buChar char="•"/>
              <a:defRPr/>
            </a:pP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Single-site  (&lt; 100 keV)</a:t>
            </a:r>
            <a:endParaRPr lang="it" sz="1000" b="1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595813" lvl="1" indent="-195763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Increases sensitivity for low-energy transients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, just triggers one pixel (Photo-electric effect)</a:t>
            </a:r>
            <a:endParaRPr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Compton Scattering (&lt; 10 MeV)</a:t>
            </a:r>
            <a:endParaRPr lang="it" sz="1000" b="1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595814" lvl="1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Measures the energy and position of the interaction to determine the initial scatter angle (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ϑ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)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Pairs Production (&gt; 10 MeV)</a:t>
            </a:r>
            <a:endParaRPr lang="it" sz="1000" b="1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595814" lvl="1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Tracks the electron-positron pair to reconstruct the incident photon's direction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4" indent="-195764">
              <a:buFont typeface="Arial"/>
              <a:buChar char="•"/>
              <a:defRPr/>
            </a:pPr>
            <a:endParaRPr lang="it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1100"/>
          </a:p>
        </p:txBody>
      </p:sp>
      <p:sp>
        <p:nvSpPr>
          <p:cNvPr id="1837394642" name="Shape 13"/>
          <p:cNvSpPr/>
          <p:nvPr/>
        </p:nvSpPr>
        <p:spPr bwMode="auto">
          <a:xfrm>
            <a:off x="4663440" y="1234440"/>
            <a:ext cx="4160519" cy="3474720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46849709" name="Graphic 27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6194039" y="1545799"/>
            <a:ext cx="2401321" cy="3053169"/>
          </a:xfrm>
          <a:prstGeom prst="rect">
            <a:avLst/>
          </a:prstGeom>
        </p:spPr>
      </p:pic>
      <p:sp>
        <p:nvSpPr>
          <p:cNvPr id="333125803" name=""/>
          <p:cNvSpPr txBox="1"/>
          <p:nvPr/>
        </p:nvSpPr>
        <p:spPr bwMode="auto">
          <a:xfrm rot="0" flipH="0" flipV="0">
            <a:off x="6478949" y="4247788"/>
            <a:ext cx="1165408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400" b="1">
                <a:solidFill>
                  <a:srgbClr val="C6DBEE"/>
                </a:solidFill>
              </a:rPr>
              <a:t>Calorimeter</a:t>
            </a:r>
            <a:endParaRPr sz="1400"/>
          </a:p>
        </p:txBody>
      </p:sp>
      <p:cxnSp>
        <p:nvCxnSpPr>
          <p:cNvPr id="1914329836" name=""/>
          <p:cNvCxnSpPr/>
          <p:nvPr/>
        </p:nvCxnSpPr>
        <p:spPr bwMode="auto">
          <a:xfrm flipH="0" flipV="0">
            <a:off x="5659799" y="2285999"/>
            <a:ext cx="609599" cy="323849"/>
          </a:xfrm>
          <a:prstGeom prst="line">
            <a:avLst/>
          </a:prstGeom>
          <a:ln w="19050" cap="flat" cmpd="sng" algn="ctr">
            <a:solidFill>
              <a:srgbClr val="D97706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0693969" name=""/>
          <p:cNvSpPr txBox="1"/>
          <p:nvPr/>
        </p:nvSpPr>
        <p:spPr bwMode="auto">
          <a:xfrm rot="0" flipH="0" flipV="0">
            <a:off x="4868190" y="1980839"/>
            <a:ext cx="1173328" cy="4575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D97706"/>
                </a:solidFill>
              </a:rPr>
              <a:t>Single-Site event</a:t>
            </a:r>
            <a:endParaRPr sz="1200">
              <a:solidFill>
                <a:srgbClr val="D97706"/>
              </a:solidFill>
            </a:endParaRPr>
          </a:p>
        </p:txBody>
      </p:sp>
      <p:cxnSp>
        <p:nvCxnSpPr>
          <p:cNvPr id="236109786" name=""/>
          <p:cNvCxnSpPr/>
          <p:nvPr/>
        </p:nvCxnSpPr>
        <p:spPr bwMode="auto">
          <a:xfrm flipH="0" flipV="0">
            <a:off x="5659799" y="2762249"/>
            <a:ext cx="895349" cy="438149"/>
          </a:xfrm>
          <a:prstGeom prst="line">
            <a:avLst/>
          </a:prstGeom>
          <a:ln w="19050" cap="flat" cmpd="sng" algn="ctr">
            <a:solidFill>
              <a:srgbClr val="D97706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6699382" name=""/>
          <p:cNvSpPr txBox="1"/>
          <p:nvPr/>
        </p:nvSpPr>
        <p:spPr bwMode="auto">
          <a:xfrm rot="0" flipH="0" flipV="0">
            <a:off x="4868190" y="2513858"/>
            <a:ext cx="1181967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D97706"/>
                </a:solidFill>
              </a:rPr>
              <a:t>Untracked Compton </a:t>
            </a:r>
            <a:endParaRPr lang="it" sz="1200" b="1">
              <a:solidFill>
                <a:srgbClr val="D97706"/>
              </a:solidFill>
            </a:endParaRPr>
          </a:p>
          <a:p>
            <a:pPr>
              <a:defRPr/>
            </a:pPr>
            <a:r>
              <a:rPr lang="it" sz="1200" b="1">
                <a:solidFill>
                  <a:srgbClr val="D97706"/>
                </a:solidFill>
              </a:rPr>
              <a:t>event</a:t>
            </a:r>
            <a:endParaRPr sz="1400">
              <a:solidFill>
                <a:srgbClr val="D97706"/>
              </a:solidFill>
            </a:endParaRPr>
          </a:p>
        </p:txBody>
      </p:sp>
      <p:cxnSp>
        <p:nvCxnSpPr>
          <p:cNvPr id="2070235250" name=""/>
          <p:cNvCxnSpPr/>
          <p:nvPr/>
        </p:nvCxnSpPr>
        <p:spPr bwMode="auto">
          <a:xfrm flipH="0" flipV="1">
            <a:off x="5735999" y="3444071"/>
            <a:ext cx="1238249" cy="213527"/>
          </a:xfrm>
          <a:prstGeom prst="line">
            <a:avLst/>
          </a:prstGeom>
          <a:ln w="19050" cap="flat" cmpd="sng" algn="ctr">
            <a:solidFill>
              <a:srgbClr val="D97706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2423611" name=""/>
          <p:cNvCxnSpPr/>
          <p:nvPr/>
        </p:nvCxnSpPr>
        <p:spPr bwMode="auto">
          <a:xfrm flipH="0" flipV="1">
            <a:off x="5659799" y="3815759"/>
            <a:ext cx="2152649" cy="380998"/>
          </a:xfrm>
          <a:prstGeom prst="line">
            <a:avLst/>
          </a:prstGeom>
          <a:ln w="19050" cap="flat" cmpd="sng" algn="ctr">
            <a:solidFill>
              <a:srgbClr val="D97706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8452089" name=""/>
          <p:cNvSpPr txBox="1"/>
          <p:nvPr/>
        </p:nvSpPr>
        <p:spPr bwMode="auto">
          <a:xfrm rot="0" flipH="0" flipV="0">
            <a:off x="4868190" y="3444071"/>
            <a:ext cx="1184486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D97706"/>
                </a:solidFill>
              </a:rPr>
              <a:t>Tracked Compton </a:t>
            </a:r>
            <a:endParaRPr lang="it" sz="1200" b="1">
              <a:solidFill>
                <a:srgbClr val="D97706"/>
              </a:solidFill>
            </a:endParaRPr>
          </a:p>
          <a:p>
            <a:pPr>
              <a:defRPr/>
            </a:pPr>
            <a:r>
              <a:rPr lang="it" sz="1200" b="1">
                <a:solidFill>
                  <a:srgbClr val="D97706"/>
                </a:solidFill>
              </a:rPr>
              <a:t>event</a:t>
            </a:r>
            <a:endParaRPr sz="1400">
              <a:solidFill>
                <a:srgbClr val="D97706"/>
              </a:solidFill>
            </a:endParaRPr>
          </a:p>
        </p:txBody>
      </p:sp>
      <p:sp>
        <p:nvSpPr>
          <p:cNvPr id="1027535347" name=""/>
          <p:cNvSpPr txBox="1"/>
          <p:nvPr/>
        </p:nvSpPr>
        <p:spPr bwMode="auto">
          <a:xfrm rot="0" flipH="0" flipV="0">
            <a:off x="4868190" y="4125688"/>
            <a:ext cx="1184846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D97706"/>
                </a:solidFill>
              </a:rPr>
              <a:t>Pair </a:t>
            </a:r>
            <a:r>
              <a:rPr lang="it" sz="1200" b="1">
                <a:solidFill>
                  <a:srgbClr val="D97706"/>
                </a:solidFill>
              </a:rPr>
              <a:t>event</a:t>
            </a:r>
            <a:endParaRPr lang="it" sz="1200" b="1">
              <a:solidFill>
                <a:srgbClr val="D97706"/>
              </a:solidFill>
            </a:endParaRPr>
          </a:p>
        </p:txBody>
      </p:sp>
      <p:sp>
        <p:nvSpPr>
          <p:cNvPr id="593854561" name=""/>
          <p:cNvSpPr txBox="1"/>
          <p:nvPr/>
        </p:nvSpPr>
        <p:spPr bwMode="auto">
          <a:xfrm rot="0" flipH="0" flipV="0">
            <a:off x="8537546" y="2762248"/>
            <a:ext cx="350879" cy="1418588"/>
          </a:xfrm>
          <a:prstGeom prst="rect">
            <a:avLst/>
          </a:prstGeom>
          <a:noFill/>
        </p:spPr>
        <p:txBody>
          <a:bodyPr vertOverflow="overflow" horzOverflow="overflow" vert="vert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400" b="1">
                <a:solidFill>
                  <a:srgbClr val="C6DBEE"/>
                </a:solidFill>
              </a:rPr>
              <a:t>Tracking Planes</a:t>
            </a:r>
            <a:endParaRPr/>
          </a:p>
        </p:txBody>
      </p:sp>
      <p:sp>
        <p:nvSpPr>
          <p:cNvPr id="1172202738" name=""/>
          <p:cNvSpPr txBox="1"/>
          <p:nvPr/>
        </p:nvSpPr>
        <p:spPr bwMode="auto">
          <a:xfrm rot="0" flipH="0" flipV="0">
            <a:off x="8761307" y="4857749"/>
            <a:ext cx="373894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C6DBEE"/>
                </a:solidFill>
              </a:rPr>
              <a:t>1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4660362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Peak Detector and Hold</a:t>
            </a:r>
            <a:endParaRPr lang="en-US" sz="2800"/>
          </a:p>
        </p:txBody>
      </p:sp>
      <p:sp>
        <p:nvSpPr>
          <p:cNvPr id="465426198" name=""/>
          <p:cNvSpPr/>
          <p:nvPr/>
        </p:nvSpPr>
        <p:spPr bwMode="auto">
          <a:xfrm rot="0" flipH="0" flipV="0">
            <a:off x="3961323" y="0"/>
            <a:ext cx="5991032" cy="5136025"/>
          </a:xfrm>
          <a:prstGeom prst="parallelogram">
            <a:avLst>
              <a:gd name="adj" fmla="val 159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9126011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66954240" name=""/>
          <p:cNvSpPr/>
          <p:nvPr/>
        </p:nvSpPr>
        <p:spPr bwMode="auto">
          <a:xfrm rot="0" flipH="0" flipV="0">
            <a:off x="4980850" y="280091"/>
            <a:ext cx="3951976" cy="2267841"/>
          </a:xfrm>
          <a:prstGeom prst="rect">
            <a:avLst/>
          </a:prstGeom>
          <a:noFill/>
          <a:ln w="19050" cap="flat" cmpd="sng" algn="ctr">
            <a:solidFill>
              <a:srgbClr val="D9770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896911" name="Shape 13"/>
          <p:cNvSpPr/>
          <p:nvPr/>
        </p:nvSpPr>
        <p:spPr bwMode="auto">
          <a:xfrm flipH="0" flipV="0">
            <a:off x="365753" y="889314"/>
            <a:ext cx="3826459" cy="1658619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60231509" name="Text 15"/>
          <p:cNvSpPr/>
          <p:nvPr/>
        </p:nvSpPr>
        <p:spPr bwMode="auto">
          <a:xfrm flipH="0" flipV="0">
            <a:off x="548640" y="950382"/>
            <a:ext cx="3487595" cy="1487869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buNone/>
              <a:defRPr/>
            </a:pPr>
            <a:r>
              <a:rPr lang="it" sz="1000" b="1" i="0" u="none" strike="noStrike" cap="none" spc="0">
                <a:solidFill>
                  <a:srgbClr val="0891B2"/>
                </a:solidFill>
                <a:latin typeface="Calibri"/>
                <a:ea typeface="Arial"/>
                <a:cs typeface="Arial"/>
              </a:rPr>
              <a:t>PDH Features</a:t>
            </a:r>
            <a:endParaRPr lang="en-US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Class AB OTA</a:t>
            </a:r>
            <a:endParaRPr lang="en-US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195761" indent="-195761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Adaptive Biasing via Positive Feedback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595811" lvl="1" indent="-195761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Boost current during pulse edges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1" indent="-195761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Enhanced Slew-Rate/Power Ratio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1" indent="-195761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Weak-Inversion Quiescent Operation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Cascoded rectifing current mirror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2" indent="-195762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Prevent voltage drop and leakage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2" indent="-195762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Limit baseline pedestal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995860" lvl="2" indent="-195761">
              <a:buFont typeface="Arial"/>
              <a:buChar char="•"/>
              <a:defRPr/>
            </a:pPr>
            <a:endParaRPr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0253" indent="-190253">
              <a:buFont typeface="Arial"/>
              <a:buChar char="•"/>
              <a:defRPr/>
            </a:pPr>
            <a:endParaRPr lang="en-US" sz="950"/>
          </a:p>
        </p:txBody>
      </p:sp>
      <p:pic>
        <p:nvPicPr>
          <p:cNvPr id="65028967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411807" y="2749328"/>
            <a:ext cx="2691545" cy="2018658"/>
          </a:xfrm>
          <a:prstGeom prst="rect">
            <a:avLst/>
          </a:prstGeom>
          <a:effectLst>
            <a:outerShdw blurRad="50800" dist="0" dir="0" sx="103000" sy="103000" algn="ctr" rotWithShape="0">
              <a:srgbClr val="00B0F0">
                <a:alpha val="40000"/>
              </a:srgbClr>
            </a:outerShdw>
          </a:effectLst>
        </p:spPr>
      </p:pic>
      <p:pic>
        <p:nvPicPr>
          <p:cNvPr id="787794252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0">
            <a:off x="3291669" y="2749327"/>
            <a:ext cx="2016783" cy="2016783"/>
          </a:xfrm>
          <a:prstGeom prst="rect">
            <a:avLst/>
          </a:prstGeom>
          <a:effectLst>
            <a:outerShdw blurRad="50800" dist="0" dir="0" sx="103000" sy="103000" algn="ctr" rotWithShape="0">
              <a:srgbClr val="00B0F0">
                <a:alpha val="40000"/>
              </a:srgbClr>
            </a:outerShdw>
          </a:effectLst>
        </p:spPr>
      </p:pic>
      <p:sp>
        <p:nvSpPr>
          <p:cNvPr id="1158457551" name="Shape 13"/>
          <p:cNvSpPr/>
          <p:nvPr/>
        </p:nvSpPr>
        <p:spPr bwMode="auto">
          <a:xfrm flipH="0" flipV="0">
            <a:off x="3800302" y="746282"/>
            <a:ext cx="804529" cy="408198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93548570" name="Image 3" descr="preencoded.png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flipH="0" flipV="0">
            <a:off x="3853218" y="847977"/>
            <a:ext cx="204807" cy="204807"/>
          </a:xfrm>
          <a:prstGeom prst="rect">
            <a:avLst/>
          </a:prstGeom>
        </p:spPr>
      </p:pic>
      <p:sp>
        <p:nvSpPr>
          <p:cNvPr id="1103188179" name=""/>
          <p:cNvSpPr txBox="1"/>
          <p:nvPr/>
        </p:nvSpPr>
        <p:spPr bwMode="auto">
          <a:xfrm rot="0" flipH="0" flipV="0">
            <a:off x="4005109" y="813042"/>
            <a:ext cx="663265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F3BA04"/>
                </a:solidFill>
              </a:rPr>
              <a:t>1.8 </a:t>
            </a:r>
            <a:r>
              <a:rPr lang="it" sz="1200" b="1">
                <a:solidFill>
                  <a:srgbClr val="F3BA04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200" b="1">
                <a:solidFill>
                  <a:srgbClr val="F3BA04"/>
                </a:solidFill>
              </a:rPr>
              <a:t>W</a:t>
            </a:r>
            <a:endParaRPr>
              <a:solidFill>
                <a:srgbClr val="F3BA04"/>
              </a:solidFill>
            </a:endParaRPr>
          </a:p>
        </p:txBody>
      </p:sp>
      <p:pic>
        <p:nvPicPr>
          <p:cNvPr id="1189800410" name=""/>
          <p:cNvPicPr>
            <a:picLocks noChangeAspect="1"/>
          </p:cNvPicPr>
          <p:nvPr/>
        </p:nvPicPr>
        <p:blipFill rotWithShape="1">
          <a:blip r:embed="rId6"/>
        </p:blipFill>
        <p:spPr bwMode="auto">
          <a:xfrm flipH="0" flipV="0">
            <a:off x="4980849" y="195334"/>
            <a:ext cx="4001907" cy="2352597"/>
          </a:xfrm>
          <a:prstGeom prst="rect">
            <a:avLst/>
          </a:prstGeom>
        </p:spPr>
      </p:pic>
      <p:sp>
        <p:nvSpPr>
          <p:cNvPr id="163637676" name="Shape 13"/>
          <p:cNvSpPr/>
          <p:nvPr/>
        </p:nvSpPr>
        <p:spPr bwMode="auto">
          <a:xfrm flipH="0" flipV="0">
            <a:off x="6956838" y="2733774"/>
            <a:ext cx="1953747" cy="2034210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15769469" name="Text 15"/>
          <p:cNvSpPr/>
          <p:nvPr/>
        </p:nvSpPr>
        <p:spPr bwMode="auto">
          <a:xfrm flipH="0" flipV="0">
            <a:off x="7049457" y="2806666"/>
            <a:ext cx="1728778" cy="1892328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lnSpc>
                <a:spcPct val="114999"/>
              </a:lnSpc>
              <a:buNone/>
              <a:defRPr/>
            </a:pPr>
            <a:r>
              <a:rPr lang="it" sz="1000" b="1" i="0" u="none" strike="noStrike" cap="none" spc="0">
                <a:solidFill>
                  <a:srgbClr val="0891B2"/>
                </a:solidFill>
                <a:latin typeface="Calibri"/>
                <a:ea typeface="Arial"/>
                <a:cs typeface="Arial"/>
              </a:rPr>
              <a:t>PDH Simulations</a:t>
            </a:r>
            <a:endParaRPr lang="it" sz="1000" b="1" i="0" u="none" strike="noStrike" cap="none" spc="0">
              <a:solidFill>
                <a:srgbClr val="0891B2"/>
              </a:solidFill>
              <a:latin typeface="Calibri"/>
              <a:ea typeface="Arial"/>
              <a:cs typeface="Arial"/>
            </a:endParaRPr>
          </a:p>
          <a:p>
            <a:pPr>
              <a:lnSpc>
                <a:spcPct val="114999"/>
              </a:lnSpc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it" sz="1000" b="0" i="0" u="none" strike="noStrike" cap="none" spc="0" baseline="-25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tail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= 40 nA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14999"/>
              </a:lnSpc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</a:t>
            </a:r>
            <a:r>
              <a:rPr lang="it" sz="1000" b="0" i="0" u="none" strike="noStrike" cap="none" spc="0" baseline="-25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h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 = 300 fF</a:t>
            </a:r>
            <a:endParaRPr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3" indent="-195763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Pedestal</a:t>
            </a:r>
            <a:r>
              <a:rPr lang="it" sz="1000" b="0" i="0" u="none" strike="noStrike" cap="none" spc="0" baseline="-25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 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&lt; 2 mV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3" indent="-195763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Settling time ~ 0.5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s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14999"/>
              </a:lnSpc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Linearity</a:t>
            </a:r>
            <a:endParaRPr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3" indent="-195763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PDH/CSA </a:t>
            </a:r>
            <a:r>
              <a:rPr lang="it" sz="1000" b="0" i="0" u="none" strike="noStrike" cap="none" spc="0" baseline="-25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Arial"/>
                <a:ea typeface="Arial"/>
                <a:cs typeface="Arial"/>
              </a:rPr>
              <a:t>±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3% @ [3, 100] ke</a:t>
            </a:r>
            <a:r>
              <a:rPr lang="it" sz="1000" b="0" i="0" u="none" strike="noStrike" cap="none" spc="0" baseline="30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-</a:t>
            </a:r>
            <a:endParaRPr lang="it" sz="1000" b="0" i="0" u="none" strike="noStrike" cap="none" spc="0" baseline="3000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195763" indent="-195763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Strong dependence on temperature for more energetic events</a:t>
            </a:r>
            <a:endParaRPr/>
          </a:p>
          <a:p>
            <a:pPr>
              <a:lnSpc>
                <a:spcPct val="114999"/>
              </a:lnSpc>
              <a:defRPr/>
            </a:pPr>
            <a:endParaRPr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</p:txBody>
      </p:sp>
      <p:sp>
        <p:nvSpPr>
          <p:cNvPr id="1284276788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900" b="1" spc="297">
                <a:solidFill>
                  <a:srgbClr val="0891B2"/>
                </a:solidFill>
              </a:rPr>
              <a:t>FRONT-END IMPLEMENTATION</a:t>
            </a:r>
            <a:endParaRPr lang="en-US" sz="900"/>
          </a:p>
        </p:txBody>
      </p:sp>
      <p:sp>
        <p:nvSpPr>
          <p:cNvPr id="1422657430" name=""/>
          <p:cNvSpPr txBox="1"/>
          <p:nvPr/>
        </p:nvSpPr>
        <p:spPr bwMode="auto">
          <a:xfrm rot="0" flipH="0" flipV="0">
            <a:off x="3961323" y="4847165"/>
            <a:ext cx="4916512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600" b="0" i="0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[1] </a:t>
            </a:r>
            <a:r>
              <a:rPr sz="600" b="0" i="0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Ah-Reum Kim</a:t>
            </a:r>
            <a:r>
              <a:rPr lang="it" sz="600" b="0" i="0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 et al.</a:t>
            </a:r>
            <a:r>
              <a:rPr lang="it" sz="600" b="0" i="0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 </a:t>
            </a:r>
            <a:r>
              <a:rPr sz="600" b="0" i="0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"Low-power class-AB CMOS OTA with high slew-rate," </a:t>
            </a:r>
            <a:r>
              <a:rPr sz="600" b="0" i="1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2009 International SoC Design Conference (ISOCC)</a:t>
            </a:r>
            <a:r>
              <a:rPr sz="600" b="0" i="0" u="none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, Busan, 2009, pp. 313-316, doi: 10.1109/SOCDC.2009.5423790</a:t>
            </a:r>
            <a:endParaRPr/>
          </a:p>
        </p:txBody>
      </p:sp>
      <p:sp>
        <p:nvSpPr>
          <p:cNvPr id="5286874" name=""/>
          <p:cNvSpPr txBox="1"/>
          <p:nvPr/>
        </p:nvSpPr>
        <p:spPr bwMode="auto">
          <a:xfrm rot="0" flipH="0" flipV="0">
            <a:off x="8761306" y="4857748"/>
            <a:ext cx="37605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132237"/>
                </a:solidFill>
              </a:rPr>
              <a:t>16</a:t>
            </a:r>
            <a:endParaRPr>
              <a:solidFill>
                <a:srgbClr val="13223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4561237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Timing Discriminator</a:t>
            </a:r>
            <a:endParaRPr lang="en-US" sz="2800"/>
          </a:p>
        </p:txBody>
      </p:sp>
      <p:sp>
        <p:nvSpPr>
          <p:cNvPr id="1869816210" name=""/>
          <p:cNvSpPr/>
          <p:nvPr/>
        </p:nvSpPr>
        <p:spPr bwMode="auto">
          <a:xfrm rot="0" flipH="0" flipV="0">
            <a:off x="3961323" y="0"/>
            <a:ext cx="5991035" cy="5136028"/>
          </a:xfrm>
          <a:prstGeom prst="parallelogram">
            <a:avLst>
              <a:gd name="adj" fmla="val 159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77332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16384559" name=""/>
          <p:cNvPicPr>
            <a:picLocks noChangeAspect="1"/>
          </p:cNvPicPr>
          <p:nvPr/>
        </p:nvPicPr>
        <p:blipFill rotWithShape="1">
          <a:blip r:embed="rId3"/>
        </p:blipFill>
        <p:spPr bwMode="auto">
          <a:xfrm flipH="0" flipV="0">
            <a:off x="5649675" y="384048"/>
            <a:ext cx="3337368" cy="4501100"/>
          </a:xfrm>
          <a:prstGeom prst="rect">
            <a:avLst/>
          </a:prstGeom>
        </p:spPr>
      </p:pic>
      <p:sp>
        <p:nvSpPr>
          <p:cNvPr id="1528966321" name="Shape 13"/>
          <p:cNvSpPr/>
          <p:nvPr/>
        </p:nvSpPr>
        <p:spPr bwMode="auto">
          <a:xfrm flipH="0" flipV="0">
            <a:off x="365753" y="889314"/>
            <a:ext cx="3826460" cy="1349059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30594482" name="Text 15"/>
          <p:cNvSpPr/>
          <p:nvPr/>
        </p:nvSpPr>
        <p:spPr bwMode="auto">
          <a:xfrm flipH="0" flipV="0">
            <a:off x="548640" y="950382"/>
            <a:ext cx="3487595" cy="1210179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buNone/>
              <a:defRPr/>
            </a:pPr>
            <a:r>
              <a:rPr lang="it" sz="1000" b="1" i="0" u="none" strike="noStrike" cap="none" spc="0">
                <a:solidFill>
                  <a:srgbClr val="0891B2"/>
                </a:solidFill>
                <a:latin typeface="Calibri"/>
                <a:ea typeface="Arial"/>
                <a:cs typeface="Arial"/>
              </a:rPr>
              <a:t>DiscirminatorFeature</a:t>
            </a:r>
            <a:r>
              <a:rPr lang="it" sz="1000" b="1" i="0" u="none" strike="noStrike" cap="none" spc="0">
                <a:solidFill>
                  <a:srgbClr val="0891B2"/>
                </a:solidFill>
                <a:latin typeface="Calibri"/>
                <a:ea typeface="Arial"/>
                <a:cs typeface="Arial"/>
              </a:rPr>
              <a:t>s</a:t>
            </a:r>
            <a:endParaRPr lang="it" sz="1000" b="1" i="0" u="none" strike="noStrike" cap="none" spc="0">
              <a:solidFill>
                <a:srgbClr val="0891B2"/>
              </a:solidFill>
              <a:latin typeface="Calibri"/>
              <a:ea typeface="Arial"/>
              <a:cs typeface="Arial"/>
            </a:endParaRPr>
          </a:p>
          <a:p>
            <a:pPr marL="0" indent="0">
              <a:buNone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Dual stage cascoded leading-edge discriminator</a:t>
            </a:r>
            <a:endParaRPr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195764" marR="0" indent="-19576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Cells connected with active biasing network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 marL="195764" marR="0" lvl="1" indent="-19576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Minimal quiescent current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Boost tail current of the second stage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 marL="195764" marR="0" indent="-19576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Fast recovery limiting voltage swing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3" indent="-195763">
              <a:buFont typeface="Arial"/>
              <a:buChar char="•"/>
              <a:defRPr/>
            </a:pP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995863" lvl="2" indent="-195763">
              <a:buFont typeface="Arial"/>
              <a:buChar char="•"/>
              <a:defRPr/>
            </a:pPr>
            <a:endParaRPr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0255" indent="-190255">
              <a:buFont typeface="Arial"/>
              <a:buChar char="•"/>
              <a:defRPr/>
            </a:pPr>
            <a:endParaRPr lang="en-US" sz="950"/>
          </a:p>
        </p:txBody>
      </p:sp>
      <p:pic>
        <p:nvPicPr>
          <p:cNvPr id="669289773" name=""/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 flipH="0" flipV="0">
            <a:off x="3825497" y="3829632"/>
            <a:ext cx="1631099" cy="1165071"/>
          </a:xfrm>
          <a:prstGeom prst="rect">
            <a:avLst/>
          </a:prstGeom>
          <a:effectLst>
            <a:outerShdw blurRad="50800" dist="0" dir="0" sx="104000" sy="104000" algn="ctr" rotWithShape="0">
              <a:srgbClr val="00B0F0">
                <a:alpha val="40000"/>
              </a:srgbClr>
            </a:outerShdw>
          </a:effectLst>
        </p:spPr>
      </p:pic>
      <p:pic>
        <p:nvPicPr>
          <p:cNvPr id="1072661540" name=""/>
          <p:cNvPicPr>
            <a:picLocks noChangeAspect="1"/>
          </p:cNvPicPr>
          <p:nvPr/>
        </p:nvPicPr>
        <p:blipFill rotWithShape="1">
          <a:blip r:embed="rId6"/>
        </p:blipFill>
        <p:spPr bwMode="auto">
          <a:xfrm flipH="0" flipV="0">
            <a:off x="411806" y="2519470"/>
            <a:ext cx="3256291" cy="2442217"/>
          </a:xfrm>
          <a:prstGeom prst="rect">
            <a:avLst/>
          </a:prstGeom>
          <a:effectLst>
            <a:outerShdw blurRad="50800" dist="0" dir="0" sx="103000" sy="103000" algn="ctr" rotWithShape="0">
              <a:srgbClr val="00B0F0">
                <a:alpha val="40000"/>
              </a:srgbClr>
            </a:outerShdw>
          </a:effectLst>
        </p:spPr>
      </p:pic>
      <p:pic>
        <p:nvPicPr>
          <p:cNvPr id="1622706510" name="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 flipH="0" flipV="0">
            <a:off x="3825497" y="2524124"/>
            <a:ext cx="1631098" cy="1223323"/>
          </a:xfrm>
          <a:prstGeom prst="rect">
            <a:avLst/>
          </a:prstGeom>
          <a:effectLst>
            <a:outerShdw blurRad="50800" dist="0" dir="0" sx="104000" sy="104000" algn="ctr" rotWithShape="0">
              <a:srgbClr val="00B0F0">
                <a:alpha val="40000"/>
              </a:srgbClr>
            </a:outerShdw>
          </a:effectLst>
        </p:spPr>
      </p:pic>
      <p:sp>
        <p:nvSpPr>
          <p:cNvPr id="1142933211" name="Shape 13"/>
          <p:cNvSpPr/>
          <p:nvPr/>
        </p:nvSpPr>
        <p:spPr bwMode="auto">
          <a:xfrm flipH="0" flipV="0">
            <a:off x="3800302" y="746282"/>
            <a:ext cx="804529" cy="408198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051899227" name="Image 3" descr="preencoded.png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 flipH="0" flipV="0">
            <a:off x="3853218" y="847977"/>
            <a:ext cx="204807" cy="204807"/>
          </a:xfrm>
          <a:prstGeom prst="rect">
            <a:avLst/>
          </a:prstGeom>
        </p:spPr>
      </p:pic>
      <p:sp>
        <p:nvSpPr>
          <p:cNvPr id="1831589869" name=""/>
          <p:cNvSpPr txBox="1"/>
          <p:nvPr/>
        </p:nvSpPr>
        <p:spPr bwMode="auto">
          <a:xfrm rot="0" flipH="0" flipV="0">
            <a:off x="4005109" y="813042"/>
            <a:ext cx="663265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F3BA04"/>
                </a:solidFill>
              </a:rPr>
              <a:t>1.5 </a:t>
            </a:r>
            <a:r>
              <a:rPr lang="it" sz="1200" b="1">
                <a:solidFill>
                  <a:srgbClr val="F3BA04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200" b="1">
                <a:solidFill>
                  <a:srgbClr val="F3BA04"/>
                </a:solidFill>
              </a:rPr>
              <a:t>W</a:t>
            </a:r>
            <a:endParaRPr>
              <a:solidFill>
                <a:srgbClr val="F3BA04"/>
              </a:solidFill>
            </a:endParaRPr>
          </a:p>
        </p:txBody>
      </p:sp>
      <p:sp>
        <p:nvSpPr>
          <p:cNvPr id="1897851825" name="Shape 13"/>
          <p:cNvSpPr/>
          <p:nvPr/>
        </p:nvSpPr>
        <p:spPr bwMode="auto">
          <a:xfrm flipH="0" flipV="0">
            <a:off x="3760597" y="1319579"/>
            <a:ext cx="1821398" cy="727027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2356966" name="Text 15"/>
          <p:cNvSpPr/>
          <p:nvPr/>
        </p:nvSpPr>
        <p:spPr bwMode="auto">
          <a:xfrm flipH="0" flipV="0">
            <a:off x="3853217" y="1392471"/>
            <a:ext cx="1728778" cy="654135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lnSpc>
                <a:spcPct val="114999"/>
              </a:lnSpc>
              <a:buNone/>
              <a:defRPr/>
            </a:pPr>
            <a:r>
              <a:rPr lang="it" sz="1000" b="1" i="0" u="none" strike="noStrike" cap="none" spc="0">
                <a:solidFill>
                  <a:srgbClr val="0891B2"/>
                </a:solidFill>
                <a:latin typeface="Calibri"/>
                <a:ea typeface="Arial"/>
                <a:cs typeface="Arial"/>
              </a:rPr>
              <a:t>Discriminator Simulations</a:t>
            </a:r>
            <a:endParaRPr lang="it" sz="1000" b="1" i="0" u="none" strike="noStrike" cap="none" spc="0">
              <a:solidFill>
                <a:srgbClr val="0891B2"/>
              </a:solidFill>
              <a:latin typeface="Calibri"/>
              <a:ea typeface="Arial"/>
              <a:cs typeface="Arial"/>
            </a:endParaRPr>
          </a:p>
          <a:p>
            <a:pPr marL="195763" indent="-195763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Jitter</a:t>
            </a:r>
            <a:r>
              <a:rPr lang="it" sz="1000" b="0" i="0" u="none" strike="noStrike" cap="none" spc="0" baseline="-25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 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&lt; 10 ns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3" indent="-195763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Timewalk &lt; 45 ns</a:t>
            </a:r>
            <a:endParaRPr lang="it"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14999"/>
              </a:lnSpc>
              <a:defRPr/>
            </a:pPr>
            <a:endParaRPr sz="10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</p:txBody>
      </p:sp>
      <p:sp>
        <p:nvSpPr>
          <p:cNvPr id="2136397729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900" b="1" spc="297">
                <a:solidFill>
                  <a:srgbClr val="0891B2"/>
                </a:solidFill>
              </a:rPr>
              <a:t>FRONT-END IMPLEMENTATION</a:t>
            </a:r>
            <a:endParaRPr lang="en-US" sz="900"/>
          </a:p>
        </p:txBody>
      </p:sp>
      <p:sp>
        <p:nvSpPr>
          <p:cNvPr id="311690922" name=""/>
          <p:cNvSpPr txBox="1"/>
          <p:nvPr/>
        </p:nvSpPr>
        <p:spPr bwMode="auto">
          <a:xfrm rot="0" flipH="0" flipV="0">
            <a:off x="4862336" y="4961686"/>
            <a:ext cx="4919392" cy="1832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600" b="0" i="0" u="none" strike="noStrike" cap="none" spc="0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[2] Menouni, Mohsine. “Low Power Discriminator for ATLAS Pixel Chip,” 2009. doi:10.5170/CERN-2009-006.606.</a:t>
            </a:r>
            <a:endParaRPr/>
          </a:p>
        </p:txBody>
      </p:sp>
      <p:sp>
        <p:nvSpPr>
          <p:cNvPr id="188560678" name=""/>
          <p:cNvSpPr txBox="1"/>
          <p:nvPr/>
        </p:nvSpPr>
        <p:spPr bwMode="auto">
          <a:xfrm rot="0" flipH="0" flipV="0">
            <a:off x="8761306" y="4857748"/>
            <a:ext cx="37605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132237"/>
                </a:solidFill>
              </a:rPr>
              <a:t>17</a:t>
            </a:r>
            <a:endParaRPr>
              <a:solidFill>
                <a:srgbClr val="13223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8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4160173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97564373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Front-end simulated results</a:t>
            </a:r>
            <a:endParaRPr lang="en-US" sz="2800"/>
          </a:p>
        </p:txBody>
      </p:sp>
      <p:sp>
        <p:nvSpPr>
          <p:cNvPr id="781876349" name="Text 3"/>
          <p:cNvSpPr/>
          <p:nvPr/>
        </p:nvSpPr>
        <p:spPr bwMode="auto">
          <a:xfrm>
            <a:off x="365760" y="896112"/>
            <a:ext cx="8412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1300">
                <a:solidFill>
                  <a:srgbClr val="8BAEC5"/>
                </a:solidFill>
                <a:latin typeface="Calibri"/>
                <a:ea typeface="Calibri"/>
                <a:cs typeface="Calibri"/>
              </a:rPr>
              <a:t>Front end response to </a:t>
            </a:r>
            <a:r>
              <a:rPr lang="en-US" sz="1300">
                <a:solidFill>
                  <a:srgbClr val="8BAEC5"/>
                </a:solidFill>
                <a:latin typeface="Calibri"/>
                <a:ea typeface="Calibri"/>
                <a:cs typeface="Calibri"/>
              </a:rPr>
              <a:t>Allpix²</a:t>
            </a:r>
            <a:r>
              <a:rPr lang="it" sz="1300">
                <a:solidFill>
                  <a:srgbClr val="8BAEC5"/>
                </a:solidFill>
                <a:latin typeface="Calibri"/>
                <a:ea typeface="Calibri"/>
                <a:cs typeface="Calibri"/>
              </a:rPr>
              <a:t> signals</a:t>
            </a:r>
            <a:endParaRPr lang="en-US" sz="1300"/>
          </a:p>
        </p:txBody>
      </p:sp>
      <p:pic>
        <p:nvPicPr>
          <p:cNvPr id="1490635740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365758" y="1234440"/>
            <a:ext cx="4303440" cy="3568708"/>
          </a:xfrm>
          <a:prstGeom prst="rect">
            <a:avLst/>
          </a:prstGeom>
          <a:effectLst>
            <a:outerShdw blurRad="50800" dist="0" dir="0" sx="103000" sy="103000" algn="ctr" rotWithShape="0">
              <a:srgbClr val="00B0F0">
                <a:alpha val="40000"/>
              </a:srgbClr>
            </a:outerShdw>
          </a:effectLst>
        </p:spPr>
      </p:pic>
      <p:sp>
        <p:nvSpPr>
          <p:cNvPr id="120600301" name="Shape 3"/>
          <p:cNvSpPr/>
          <p:nvPr/>
        </p:nvSpPr>
        <p:spPr bwMode="auto">
          <a:xfrm flipH="0" flipV="0">
            <a:off x="5037206" y="1152143"/>
            <a:ext cx="3919542" cy="3651004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61618255" name="Text 15"/>
          <p:cNvSpPr/>
          <p:nvPr/>
        </p:nvSpPr>
        <p:spPr bwMode="auto">
          <a:xfrm flipH="0" flipV="0">
            <a:off x="5207101" y="1282558"/>
            <a:ext cx="1789876" cy="1166726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buNone/>
              <a:defRPr/>
            </a:pPr>
            <a:r>
              <a:rPr lang="it" sz="1100" b="1">
                <a:solidFill>
                  <a:srgbClr val="D97706"/>
                </a:solidFill>
                <a:latin typeface="Calibri"/>
                <a:ea typeface="Calibri"/>
                <a:cs typeface="Calibri"/>
              </a:rPr>
              <a:t>Power Consumption:</a:t>
            </a:r>
            <a:endParaRPr lang="it" sz="1100" b="1">
              <a:solidFill>
                <a:srgbClr val="D97706"/>
              </a:solidFill>
              <a:latin typeface="Calibri"/>
              <a:ea typeface="Calibri"/>
              <a:cs typeface="Calibri"/>
            </a:endParaRPr>
          </a:p>
          <a:p>
            <a:pPr marL="195761" lvl="0" indent="-195761">
              <a:buFont typeface="Arial"/>
              <a:buChar char="•"/>
              <a:defRPr/>
            </a:pP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10 mW/cm</a:t>
            </a:r>
            <a:r>
              <a:rPr lang="it" sz="1100" b="1" i="0" u="none" strike="noStrike" cap="none" spc="0" baseline="3000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2</a:t>
            </a:r>
            <a:endParaRPr sz="1100" b="1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195761" lvl="0" indent="-195761">
              <a:buFont typeface="Arial"/>
              <a:buChar char="•"/>
              <a:defRPr/>
            </a:pP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250 </a:t>
            </a: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m pitch </a:t>
            </a:r>
            <a:endParaRPr lang="it" sz="1100" b="1" i="0" u="none" strike="noStrike" cap="none" spc="0">
              <a:solidFill>
                <a:srgbClr val="C6DBEE"/>
              </a:solidFill>
              <a:latin typeface="Calibri"/>
              <a:ea typeface="Calibri"/>
              <a:cs typeface="Calibri"/>
            </a:endParaRPr>
          </a:p>
          <a:p>
            <a:pPr lvl="0">
              <a:defRPr/>
            </a:pP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        →</a:t>
            </a: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6.25 </a:t>
            </a: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W/channel</a:t>
            </a:r>
            <a:endParaRPr lang="it" sz="1100" b="1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it" sz="1100" b="1" i="0" u="none" strike="noStrike" cap="none" spc="0">
                <a:solidFill>
                  <a:srgbClr val="D97706"/>
                </a:solidFill>
                <a:latin typeface="Calibri"/>
                <a:ea typeface="Calibri"/>
                <a:cs typeface="Calibri"/>
              </a:rPr>
              <a:t>Temperature Range</a:t>
            </a:r>
            <a:endParaRPr sz="1100" b="1">
              <a:solidFill>
                <a:srgbClr val="D97706"/>
              </a:solidFill>
              <a:latin typeface="Calibri"/>
              <a:ea typeface="Calibri"/>
              <a:cs typeface="Calibri"/>
            </a:endParaRPr>
          </a:p>
          <a:p>
            <a:pPr marL="206776" lvl="0" indent="-206776">
              <a:buFont typeface="Arial"/>
              <a:buChar char="•"/>
              <a:defRPr/>
            </a:pP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Space Application</a:t>
            </a:r>
            <a:endParaRPr lang="it" sz="1100" b="1" i="0" u="none" strike="noStrike" cap="none" spc="0">
              <a:solidFill>
                <a:srgbClr val="C6DBEE"/>
              </a:solidFill>
              <a:latin typeface="Calibri"/>
              <a:ea typeface="Calibri"/>
              <a:cs typeface="Calibri"/>
            </a:endParaRPr>
          </a:p>
          <a:p>
            <a:pPr lvl="0">
              <a:defRPr/>
            </a:pP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        →</a:t>
            </a: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[-35, 50]</a:t>
            </a:r>
            <a:r>
              <a:rPr lang="it" sz="1100" b="1" i="0" u="none" strike="noStrike" cap="none" spc="0">
                <a:solidFill>
                  <a:srgbClr val="C6DBEE"/>
                </a:solidFill>
                <a:latin typeface="Arial"/>
                <a:ea typeface="Arial"/>
                <a:cs typeface="Arial"/>
              </a:rPr>
              <a:t>°</a:t>
            </a: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C</a:t>
            </a:r>
            <a:endParaRPr lang="it" sz="1100" b="1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195762" lvl="0" indent="-195762">
              <a:buFont typeface="Arial"/>
              <a:buChar char="•"/>
              <a:defRPr/>
            </a:pPr>
            <a:endParaRPr sz="1000" b="1">
              <a:solidFill>
                <a:srgbClr val="C6DBEE"/>
              </a:solidFill>
              <a:latin typeface="Calibri"/>
              <a:cs typeface="Calibri"/>
            </a:endParaRPr>
          </a:p>
          <a:p>
            <a:pPr>
              <a:defRPr/>
            </a:pPr>
            <a:endParaRPr sz="1000" b="1" i="0" u="none" strike="noStrike" cap="none" spc="0">
              <a:solidFill>
                <a:srgbClr val="C6DBEE"/>
              </a:solidFill>
              <a:latin typeface="Calibri"/>
              <a:cs typeface="Calibri"/>
            </a:endParaRPr>
          </a:p>
        </p:txBody>
      </p:sp>
      <p:sp>
        <p:nvSpPr>
          <p:cNvPr id="338277570" name="Text 15"/>
          <p:cNvSpPr/>
          <p:nvPr/>
        </p:nvSpPr>
        <p:spPr bwMode="auto">
          <a:xfrm flipH="0" flipV="0">
            <a:off x="6996978" y="1282558"/>
            <a:ext cx="1789875" cy="1166726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buNone/>
              <a:defRPr/>
            </a:pPr>
            <a:r>
              <a:rPr lang="it" sz="1100" b="1">
                <a:solidFill>
                  <a:srgbClr val="D97706"/>
                </a:solidFill>
                <a:latin typeface="Calibri"/>
                <a:ea typeface="Calibri"/>
                <a:cs typeface="Calibri"/>
              </a:rPr>
              <a:t>Timing Resolution:</a:t>
            </a:r>
            <a:endParaRPr lang="it" sz="1100" b="1">
              <a:solidFill>
                <a:srgbClr val="D97706"/>
              </a:solidFill>
              <a:latin typeface="Calibri"/>
              <a:ea typeface="Calibri"/>
              <a:cs typeface="Calibri"/>
            </a:endParaRPr>
          </a:p>
          <a:p>
            <a:pPr marL="195761" marR="0" lvl="0" indent="-19576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200 </a:t>
            </a:r>
            <a:r>
              <a:rPr lang="it" sz="11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ns r.m.s.</a:t>
            </a:r>
            <a:endParaRPr sz="1100" b="1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sz="1100" b="1">
              <a:solidFill>
                <a:srgbClr val="D97706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  <a:defRPr/>
            </a:pPr>
            <a:endParaRPr lang="it" sz="1100" b="1" i="0" u="none" strike="noStrike" cap="none" spc="0">
              <a:solidFill>
                <a:srgbClr val="D97706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  <a:defRPr/>
            </a:pPr>
            <a:r>
              <a:rPr lang="it" sz="1100" b="1" i="0" u="none" strike="noStrike" cap="none" spc="0">
                <a:solidFill>
                  <a:srgbClr val="D97706"/>
                </a:solidFill>
                <a:latin typeface="Calibri"/>
                <a:ea typeface="Calibri"/>
                <a:cs typeface="Calibri"/>
              </a:rPr>
              <a:t>Dynamic Range</a:t>
            </a:r>
            <a:endParaRPr lang="it" sz="1100" b="1" i="0" u="none" strike="noStrike" cap="none" spc="0">
              <a:solidFill>
                <a:srgbClr val="D97706"/>
              </a:solidFill>
              <a:latin typeface="Calibri"/>
              <a:ea typeface="Calibri"/>
              <a:cs typeface="Calibri"/>
            </a:endParaRPr>
          </a:p>
          <a:p>
            <a:pPr marL="206776" lvl="0" indent="-206776">
              <a:buFont typeface="Arial"/>
              <a:buChar char="•"/>
              <a:defRPr/>
            </a:pPr>
            <a:r>
              <a:rPr lang="it" sz="1100" b="1">
                <a:solidFill>
                  <a:srgbClr val="C6DBEE"/>
                </a:solidFill>
                <a:latin typeface="Calibri"/>
                <a:cs typeface="Calibri"/>
              </a:rPr>
              <a:t>Main focus on 3k - 100k electrons</a:t>
            </a:r>
            <a:endParaRPr lang="it" sz="1100" b="1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it" sz="1100" b="1">
              <a:solidFill>
                <a:srgbClr val="FCD34D"/>
              </a:solidFill>
              <a:latin typeface="Calibri"/>
              <a:ea typeface="Calibri"/>
              <a:cs typeface="Calibri"/>
            </a:endParaRPr>
          </a:p>
          <a:p>
            <a:pPr marL="195762" indent="-195762">
              <a:buFont typeface="Arial"/>
              <a:buChar char="•"/>
              <a:defRPr/>
            </a:pPr>
            <a:endParaRPr sz="1000" b="1" i="0" u="none" strike="noStrike" cap="none" spc="0">
              <a:solidFill>
                <a:srgbClr val="C6DBEE"/>
              </a:solidFill>
              <a:latin typeface="Calibri"/>
              <a:cs typeface="Calibri"/>
            </a:endParaRPr>
          </a:p>
        </p:txBody>
      </p:sp>
      <p:graphicFrame>
        <p:nvGraphicFramePr>
          <p:cNvPr id="1827623648" name=""/>
          <p:cNvGraphicFramePr>
            <a:graphicFrameLocks xmlns:a="http://schemas.openxmlformats.org/drawingml/2006/main"/>
          </p:cNvGraphicFramePr>
          <p:nvPr/>
        </p:nvGraphicFramePr>
        <p:xfrm rot="0">
          <a:off x="5207101" y="2571750"/>
          <a:ext cx="1971488" cy="116701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{5940675A-B579-460E-94D1-54222C63F5DA}</a:tableStyleId>
              </a:tblPr>
              <a:tblGrid>
                <a:gridCol w="1530000"/>
                <a:gridCol w="2041137"/>
              </a:tblGrid>
              <a:tr h="254592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C6DBEE"/>
                          </a:solidFill>
                        </a:rPr>
                        <a:t>Technology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132237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C6DBEE"/>
                          </a:solidFill>
                        </a:rPr>
                        <a:t>LFoundry 110 nm CIS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132237"/>
                    </a:solidFill>
                  </a:tcPr>
                </a:tc>
              </a:tr>
              <a:tr h="254592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1">
                          <a:solidFill>
                            <a:srgbClr val="C6DBEE"/>
                          </a:solidFill>
                        </a:rPr>
                        <a:t>Power Supply</a:t>
                      </a:r>
                      <a:endParaRPr sz="11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1">
                          <a:solidFill>
                            <a:srgbClr val="C6DBEE"/>
                          </a:solidFill>
                        </a:rPr>
                        <a:t>1.2 V</a:t>
                      </a:r>
                      <a:endParaRPr sz="11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</a:tr>
              <a:tr h="254592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1">
                          <a:solidFill>
                            <a:srgbClr val="C6DBEE"/>
                          </a:solidFill>
                        </a:rPr>
                        <a:t>N</a:t>
                      </a:r>
                      <a:r>
                        <a:rPr lang="it" sz="1100" b="1" baseline="-25000">
                          <a:solidFill>
                            <a:srgbClr val="C6DBEE"/>
                          </a:solidFill>
                        </a:rPr>
                        <a:t>Channels</a:t>
                      </a:r>
                      <a:endParaRPr sz="1100" b="1" baseline="-25000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1">
                          <a:solidFill>
                            <a:srgbClr val="C6DBEE"/>
                          </a:solidFill>
                        </a:rPr>
                        <a:t>32 x 32 Pixels  / 16 x 16 MP</a:t>
                      </a:r>
                      <a:endParaRPr sz="11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</a:tr>
              <a:tr h="254592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1">
                          <a:solidFill>
                            <a:srgbClr val="C6DBEE"/>
                          </a:solidFill>
                        </a:rPr>
                        <a:t>Input Polarity</a:t>
                      </a:r>
                      <a:endParaRPr sz="11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1">
                          <a:solidFill>
                            <a:srgbClr val="C6DBEE"/>
                          </a:solidFill>
                        </a:rPr>
                        <a:t>Negative</a:t>
                      </a:r>
                      <a:endParaRPr sz="11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</a:tr>
              <a:tr h="26153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1">
                          <a:solidFill>
                            <a:srgbClr val="C6DBEE"/>
                          </a:solidFill>
                        </a:rPr>
                        <a:t>C</a:t>
                      </a:r>
                      <a:r>
                        <a:rPr lang="it" sz="1100" b="1" baseline="-25000">
                          <a:solidFill>
                            <a:srgbClr val="C6DBEE"/>
                          </a:solidFill>
                        </a:rPr>
                        <a:t>Sensor</a:t>
                      </a:r>
                      <a:endParaRPr sz="1100" b="1" baseline="-25000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1">
                          <a:solidFill>
                            <a:srgbClr val="C6DBEE"/>
                          </a:solidFill>
                        </a:rPr>
                        <a:t>200 fF</a:t>
                      </a:r>
                      <a:endParaRPr sz="11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</a:tr>
              <a:tr h="26153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1">
                          <a:solidFill>
                            <a:srgbClr val="C6DBEE"/>
                          </a:solidFill>
                        </a:rPr>
                        <a:t>ENC</a:t>
                      </a:r>
                      <a:endParaRPr sz="11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1">
                          <a:solidFill>
                            <a:srgbClr val="C6DBEE"/>
                          </a:solidFill>
                        </a:rPr>
                        <a:t>&lt; 200 e</a:t>
                      </a:r>
                      <a:r>
                        <a:rPr lang="it" sz="1100" b="1" baseline="30000">
                          <a:solidFill>
                            <a:srgbClr val="C6DBEE"/>
                          </a:solidFill>
                        </a:rPr>
                        <a:t>-</a:t>
                      </a:r>
                      <a:endParaRPr sz="11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</a:tr>
              <a:tr h="26153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1">
                          <a:solidFill>
                            <a:srgbClr val="C6DBEE"/>
                          </a:solidFill>
                        </a:rPr>
                        <a:t>SNR @ 3 ke</a:t>
                      </a:r>
                      <a:r>
                        <a:rPr lang="it" sz="1100" b="1" baseline="30000">
                          <a:solidFill>
                            <a:srgbClr val="C6DBEE"/>
                          </a:solidFill>
                        </a:rPr>
                        <a:t>-</a:t>
                      </a:r>
                      <a:endParaRPr sz="11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1">
                          <a:solidFill>
                            <a:srgbClr val="C6DBEE"/>
                          </a:solidFill>
                        </a:rPr>
                        <a:t>17</a:t>
                      </a:r>
                      <a:endParaRPr sz="11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</a:tr>
              <a:tr h="26153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1">
                          <a:solidFill>
                            <a:srgbClr val="C6DBEE"/>
                          </a:solidFill>
                        </a:rPr>
                        <a:t>FE Power Consumption</a:t>
                      </a:r>
                      <a:endParaRPr sz="11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1">
                          <a:solidFill>
                            <a:srgbClr val="C6DBEE"/>
                          </a:solidFill>
                        </a:rPr>
                        <a:t>4.5 </a:t>
                      </a:r>
                      <a:r>
                        <a:rPr lang="it" sz="1100" b="1">
                          <a:solidFill>
                            <a:srgbClr val="C6DBEE"/>
                          </a:solidFill>
                          <a:latin typeface="Calibri"/>
                          <a:ea typeface="Calibri"/>
                          <a:cs typeface="Calibri"/>
                        </a:rPr>
                        <a:t>μ</a:t>
                      </a:r>
                      <a:r>
                        <a:rPr lang="it" sz="1100" b="1">
                          <a:solidFill>
                            <a:srgbClr val="C6DBEE"/>
                          </a:solidFill>
                        </a:rPr>
                        <a:t>W/channel</a:t>
                      </a:r>
                      <a:endParaRPr sz="1100" b="1">
                        <a:solidFill>
                          <a:srgbClr val="C6DBEE"/>
                        </a:solidFill>
                      </a:endParaRPr>
                    </a:p>
                  </a:txBody>
                  <a:tcPr>
                    <a:solidFill>
                      <a:srgbClr val="065073"/>
                    </a:solidFill>
                  </a:tcPr>
                </a:tc>
              </a:tr>
            </a:tbl>
          </a:graphicData>
        </a:graphic>
      </p:graphicFrame>
      <p:sp>
        <p:nvSpPr>
          <p:cNvPr id="1295075526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900" b="1" spc="297">
                <a:solidFill>
                  <a:srgbClr val="0891B2"/>
                </a:solidFill>
              </a:rPr>
              <a:t>FRONT-END IMPLEMENTATION</a:t>
            </a:r>
            <a:endParaRPr lang="en-US" sz="900"/>
          </a:p>
        </p:txBody>
      </p:sp>
      <p:sp>
        <p:nvSpPr>
          <p:cNvPr id="681755127" name=""/>
          <p:cNvSpPr txBox="1"/>
          <p:nvPr/>
        </p:nvSpPr>
        <p:spPr bwMode="auto">
          <a:xfrm rot="0" flipH="0" flipV="0">
            <a:off x="8761306" y="4857748"/>
            <a:ext cx="37497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C6DBEE"/>
                </a:solidFill>
              </a:rPr>
              <a:t>18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4886492" name="Shape 0"/>
          <p:cNvSpPr/>
          <p:nvPr/>
        </p:nvSpPr>
        <p:spPr bwMode="auto">
          <a:xfrm>
            <a:off x="6858000" y="-457200"/>
            <a:ext cx="3200400" cy="3200400"/>
          </a:xfrm>
          <a:prstGeom prst="line">
            <a:avLst/>
          </a:prstGeom>
          <a:solidFill>
            <a:srgbClr val="0891B2">
              <a:alpha val="12000"/>
            </a:srgbClr>
          </a:solidFill>
          <a:ln w="12700">
            <a:solidFill>
              <a:srgbClr val="0891B2">
                <a:alpha val="30000"/>
              </a:srgbClr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92364817" name="Shape 1"/>
          <p:cNvSpPr/>
          <p:nvPr/>
        </p:nvSpPr>
        <p:spPr bwMode="auto">
          <a:xfrm>
            <a:off x="7772400" y="2743200"/>
            <a:ext cx="1828800" cy="1828800"/>
          </a:xfrm>
          <a:prstGeom prst="line">
            <a:avLst/>
          </a:prstGeom>
          <a:solidFill>
            <a:srgbClr val="D97706">
              <a:alpha val="10000"/>
            </a:srgbClr>
          </a:solidFill>
          <a:ln w="12700">
            <a:solidFill>
              <a:srgbClr val="D97706">
                <a:alpha val="30000"/>
              </a:srgbClr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68246722" name="Text 4"/>
          <p:cNvSpPr/>
          <p:nvPr/>
        </p:nvSpPr>
        <p:spPr bwMode="auto">
          <a:xfrm>
            <a:off x="457200" y="2331720"/>
            <a:ext cx="8229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3000" b="1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Substrates Characterisation</a:t>
            </a:r>
            <a:endParaRPr lang="en-US" sz="3000" b="1"/>
          </a:p>
        </p:txBody>
      </p:sp>
      <p:sp>
        <p:nvSpPr>
          <p:cNvPr id="1358190448" name="Shape 5"/>
          <p:cNvSpPr/>
          <p:nvPr/>
        </p:nvSpPr>
        <p:spPr bwMode="auto">
          <a:xfrm>
            <a:off x="457200" y="2880360"/>
            <a:ext cx="2286000" cy="36576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95422878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5263557" y="3959385"/>
            <a:ext cx="3514681" cy="865694"/>
          </a:xfrm>
          <a:prstGeom prst="rect">
            <a:avLst/>
          </a:prstGeom>
        </p:spPr>
      </p:pic>
      <p:sp>
        <p:nvSpPr>
          <p:cNvPr id="1830690530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86297673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900" b="1" spc="300">
                <a:solidFill>
                  <a:srgbClr val="0891B2"/>
                </a:solidFill>
              </a:rPr>
              <a:t>SUBSTRATES CHARACTERISATION</a:t>
            </a:r>
            <a:endParaRPr lang="en-US" sz="900"/>
          </a:p>
        </p:txBody>
      </p:sp>
      <p:sp>
        <p:nvSpPr>
          <p:cNvPr id="452514760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First test results</a:t>
            </a:r>
            <a:endParaRPr lang="en-US" sz="2800"/>
          </a:p>
        </p:txBody>
      </p:sp>
      <p:sp>
        <p:nvSpPr>
          <p:cNvPr id="1131766290" name="Shape 3"/>
          <p:cNvSpPr/>
          <p:nvPr/>
        </p:nvSpPr>
        <p:spPr bwMode="auto">
          <a:xfrm flipH="0" flipV="0">
            <a:off x="320039" y="983279"/>
            <a:ext cx="4501559" cy="3841801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6841637" name="Text 5"/>
          <p:cNvSpPr/>
          <p:nvPr/>
        </p:nvSpPr>
        <p:spPr bwMode="auto">
          <a:xfrm flipH="0" flipV="0">
            <a:off x="502920" y="1486199"/>
            <a:ext cx="2221229" cy="1085549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190257" indent="-190257">
              <a:buFont typeface="Wingdings"/>
              <a:buChar char="ü"/>
              <a:defRPr/>
            </a:pPr>
            <a:r>
              <a:rPr lang="it" sz="950">
                <a:solidFill>
                  <a:srgbClr val="C9DEF0"/>
                </a:solidFill>
              </a:rPr>
              <a:t>IV Characterisation at the MicroProbing station</a:t>
            </a:r>
            <a:r>
              <a:rPr lang="it" sz="95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(passive structures)</a:t>
            </a:r>
            <a:endParaRPr lang="en-US" sz="950"/>
          </a:p>
          <a:p>
            <a:pPr marL="590307" marR="0" lvl="2" indent="-19025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/>
              <a:buChar char="o"/>
              <a:defRPr/>
            </a:pPr>
            <a:r>
              <a:rPr lang="it" sz="95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500 </a:t>
            </a:r>
            <a:r>
              <a:rPr lang="it" sz="95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95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m – thick substrates</a:t>
            </a:r>
            <a:endParaRPr lang="it" sz="95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590307" marR="0" lvl="2" indent="-19025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/>
              <a:buChar char="o"/>
              <a:defRPr/>
            </a:pPr>
            <a:r>
              <a:rPr lang="it" sz="95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700 </a:t>
            </a:r>
            <a:r>
              <a:rPr lang="it" sz="95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95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m – thick substrates</a:t>
            </a:r>
            <a:endParaRPr lang="it" sz="95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0257" marR="0" lvl="1" indent="-19025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ü"/>
              <a:defRPr/>
            </a:pPr>
            <a:r>
              <a:rPr lang="it" sz="95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Testing of ARCADIA MD3 on thicker substrates</a:t>
            </a:r>
            <a:endParaRPr lang="en-US" sz="95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950"/>
          </a:p>
        </p:txBody>
      </p:sp>
      <p:pic>
        <p:nvPicPr>
          <p:cNvPr id="1737322463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0">
            <a:off x="5263558" y="992775"/>
            <a:ext cx="3544725" cy="26585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69485091" name=""/>
          <p:cNvSpPr/>
          <p:nvPr/>
        </p:nvSpPr>
        <p:spPr bwMode="auto">
          <a:xfrm rot="0" flipH="0" flipV="0">
            <a:off x="5263557" y="4240589"/>
            <a:ext cx="604816" cy="584489"/>
          </a:xfrm>
          <a:prstGeom prst="rect">
            <a:avLst/>
          </a:prstGeom>
          <a:noFill/>
          <a:ln w="19050" cap="flat" cmpd="sng" algn="ctr">
            <a:solidFill>
              <a:srgbClr val="D9770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sp>
        <p:nvSpPr>
          <p:cNvPr id="1362975017" name=""/>
          <p:cNvSpPr/>
          <p:nvPr/>
        </p:nvSpPr>
        <p:spPr bwMode="auto">
          <a:xfrm rot="0" flipH="0" flipV="0">
            <a:off x="5263558" y="983278"/>
            <a:ext cx="3544725" cy="2668646"/>
          </a:xfrm>
          <a:prstGeom prst="rect">
            <a:avLst/>
          </a:prstGeom>
          <a:noFill/>
          <a:ln w="28575" cap="flat" cmpd="sng" algn="ctr">
            <a:solidFill>
              <a:srgbClr val="D9770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3373420" name="Text 5"/>
          <p:cNvSpPr/>
          <p:nvPr/>
        </p:nvSpPr>
        <p:spPr bwMode="auto">
          <a:xfrm>
            <a:off x="502920" y="1120439"/>
            <a:ext cx="37490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1300" b="1">
                <a:solidFill>
                  <a:srgbClr val="0891B2"/>
                </a:solidFill>
              </a:rPr>
              <a:t>Substrate Characterisation</a:t>
            </a:r>
            <a:endParaRPr lang="en-US" sz="1300"/>
          </a:p>
        </p:txBody>
      </p:sp>
      <p:pic>
        <p:nvPicPr>
          <p:cNvPr id="659738933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flipH="0" flipV="0">
            <a:off x="446492" y="2608030"/>
            <a:ext cx="1332205" cy="2087793"/>
          </a:xfrm>
          <a:prstGeom prst="rect">
            <a:avLst/>
          </a:prstGeom>
          <a:effectLst>
            <a:outerShdw blurRad="50800" dist="0" dir="0" sx="103000" sy="103000" algn="ctr" rotWithShape="0">
              <a:srgbClr val="00B0F0">
                <a:alpha val="40000"/>
              </a:srgbClr>
            </a:outerShdw>
          </a:effectLst>
        </p:spPr>
      </p:pic>
      <p:pic>
        <p:nvPicPr>
          <p:cNvPr id="315325476" name=""/>
          <p:cNvPicPr>
            <a:picLocks noChangeAspect="1"/>
          </p:cNvPicPr>
          <p:nvPr/>
        </p:nvPicPr>
        <p:blipFill rotWithShape="1">
          <a:blip r:embed="rId6"/>
          <a:srcRect l="0" t="0" r="29718" b="0"/>
          <a:stretch/>
        </p:blipFill>
        <p:spPr bwMode="auto">
          <a:xfrm flipH="0" flipV="0">
            <a:off x="2944199" y="1120439"/>
            <a:ext cx="1753233" cy="1403135"/>
          </a:xfrm>
          <a:prstGeom prst="rect">
            <a:avLst/>
          </a:prstGeom>
          <a:effectLst>
            <a:outerShdw blurRad="50800" dist="0" dir="0" sx="103000" sy="103000" algn="ctr" rotWithShape="0">
              <a:srgbClr val="00B0F0">
                <a:alpha val="40000"/>
              </a:srgbClr>
            </a:outerShdw>
          </a:effectLst>
        </p:spPr>
      </p:pic>
      <p:pic>
        <p:nvPicPr>
          <p:cNvPr id="220018809" name="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 flipH="0" flipV="0">
            <a:off x="3332862" y="2608030"/>
            <a:ext cx="1364571" cy="1364571"/>
          </a:xfrm>
          <a:prstGeom prst="rect">
            <a:avLst/>
          </a:prstGeom>
          <a:effectLst>
            <a:outerShdw blurRad="50800" dist="0" dir="0" sx="103000" sy="103000" algn="ctr" rotWithShape="0">
              <a:srgbClr val="00B0F0">
                <a:alpha val="40000"/>
              </a:srgbClr>
            </a:outerShdw>
          </a:effectLst>
        </p:spPr>
      </p:pic>
      <p:pic>
        <p:nvPicPr>
          <p:cNvPr id="432245128" name="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 flipH="0" flipV="0">
            <a:off x="1888533" y="2608030"/>
            <a:ext cx="1364571" cy="1364571"/>
          </a:xfrm>
          <a:prstGeom prst="rect">
            <a:avLst/>
          </a:prstGeom>
          <a:effectLst>
            <a:outerShdw blurRad="50800" dist="0" dir="0" sx="103000" sy="103000" algn="ctr" rotWithShape="0">
              <a:srgbClr val="00B0F0">
                <a:alpha val="40000"/>
              </a:srgbClr>
            </a:outerShdw>
          </a:effectLst>
        </p:spPr>
      </p:pic>
      <p:sp>
        <p:nvSpPr>
          <p:cNvPr id="348937621" name="Text 5"/>
          <p:cNvSpPr/>
          <p:nvPr/>
        </p:nvSpPr>
        <p:spPr bwMode="auto">
          <a:xfrm flipH="0" flipV="0">
            <a:off x="1888533" y="4240590"/>
            <a:ext cx="2808900" cy="472317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190257" marR="0" lvl="1" indent="-19025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" sz="95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Uranium cup used as source </a:t>
            </a:r>
            <a:endParaRPr lang="it" sz="95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0257" marR="0" lvl="1" indent="-19025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" sz="95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Hitmaps: number of hits showed relatively to the 512x512 pixels MD3 matrix</a:t>
            </a:r>
            <a:endParaRPr lang="en-US" sz="95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950"/>
          </a:p>
        </p:txBody>
      </p:sp>
      <p:sp>
        <p:nvSpPr>
          <p:cNvPr id="932087318" name="Text 5"/>
          <p:cNvSpPr/>
          <p:nvPr/>
        </p:nvSpPr>
        <p:spPr bwMode="auto">
          <a:xfrm flipH="0" flipV="0">
            <a:off x="2083667" y="4007694"/>
            <a:ext cx="974304" cy="2534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000" b="1">
                <a:solidFill>
                  <a:srgbClr val="0891B2"/>
                </a:solidFill>
              </a:rPr>
              <a:t>500 </a:t>
            </a:r>
            <a:r>
              <a:rPr lang="it" sz="1000" b="1">
                <a:solidFill>
                  <a:srgbClr val="0891B2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000" b="1">
                <a:solidFill>
                  <a:srgbClr val="0891B2"/>
                </a:solidFill>
              </a:rPr>
              <a:t>m</a:t>
            </a:r>
            <a:endParaRPr lang="en-US" sz="2000"/>
          </a:p>
        </p:txBody>
      </p:sp>
      <p:sp>
        <p:nvSpPr>
          <p:cNvPr id="1753004047" name="Text 5"/>
          <p:cNvSpPr/>
          <p:nvPr/>
        </p:nvSpPr>
        <p:spPr bwMode="auto">
          <a:xfrm flipH="0" flipV="0">
            <a:off x="3527995" y="4004431"/>
            <a:ext cx="974304" cy="2534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000" b="1">
                <a:solidFill>
                  <a:srgbClr val="0891B2"/>
                </a:solidFill>
              </a:rPr>
              <a:t>700 </a:t>
            </a:r>
            <a:r>
              <a:rPr lang="it" sz="1000" b="1">
                <a:solidFill>
                  <a:srgbClr val="0891B2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000" b="1">
                <a:solidFill>
                  <a:srgbClr val="0891B2"/>
                </a:solidFill>
              </a:rPr>
              <a:t>m</a:t>
            </a:r>
            <a:endParaRPr lang="en-US" sz="2000"/>
          </a:p>
        </p:txBody>
      </p:sp>
      <p:sp>
        <p:nvSpPr>
          <p:cNvPr id="2145870652" name=""/>
          <p:cNvSpPr txBox="1"/>
          <p:nvPr/>
        </p:nvSpPr>
        <p:spPr bwMode="auto">
          <a:xfrm rot="0" flipH="0" flipV="0">
            <a:off x="6018573" y="1472751"/>
            <a:ext cx="1610286" cy="366119"/>
          </a:xfrm>
          <a:prstGeom prst="rect">
            <a:avLst/>
          </a:prstGeom>
          <a:solidFill>
            <a:srgbClr val="1A2E42"/>
          </a:solidFill>
          <a:ln w="12700">
            <a:noFill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b="1">
                <a:solidFill>
                  <a:srgbClr val="D97706"/>
                </a:solidFill>
              </a:rPr>
              <a:t>PRELIMINARY</a:t>
            </a:r>
            <a:endParaRPr>
              <a:solidFill>
                <a:srgbClr val="D97706"/>
              </a:solidFill>
            </a:endParaRPr>
          </a:p>
        </p:txBody>
      </p:sp>
      <p:sp>
        <p:nvSpPr>
          <p:cNvPr id="1237601359" name=""/>
          <p:cNvSpPr txBox="1"/>
          <p:nvPr/>
        </p:nvSpPr>
        <p:spPr bwMode="auto">
          <a:xfrm rot="0" flipH="0" flipV="0">
            <a:off x="8761306" y="4857748"/>
            <a:ext cx="37497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C6DBEE"/>
                </a:solidFill>
              </a:rPr>
              <a:t>19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1496053" name="Shape 0"/>
          <p:cNvSpPr/>
          <p:nvPr/>
        </p:nvSpPr>
        <p:spPr bwMode="auto">
          <a:xfrm>
            <a:off x="6858000" y="-457200"/>
            <a:ext cx="3200400" cy="3200400"/>
          </a:xfrm>
          <a:prstGeom prst="line">
            <a:avLst/>
          </a:prstGeom>
          <a:solidFill>
            <a:srgbClr val="0891B2">
              <a:alpha val="12000"/>
            </a:srgbClr>
          </a:solidFill>
          <a:ln w="12700">
            <a:solidFill>
              <a:srgbClr val="0891B2">
                <a:alpha val="30000"/>
              </a:srgbClr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18107007" name="Shape 1"/>
          <p:cNvSpPr/>
          <p:nvPr/>
        </p:nvSpPr>
        <p:spPr bwMode="auto">
          <a:xfrm>
            <a:off x="7772400" y="2743200"/>
            <a:ext cx="1828800" cy="1828800"/>
          </a:xfrm>
          <a:prstGeom prst="line">
            <a:avLst/>
          </a:prstGeom>
          <a:solidFill>
            <a:srgbClr val="D97706">
              <a:alpha val="10000"/>
            </a:srgbClr>
          </a:solidFill>
          <a:ln w="12700">
            <a:solidFill>
              <a:srgbClr val="D97706">
                <a:alpha val="30000"/>
              </a:srgbClr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41710004" name="Text 4"/>
          <p:cNvSpPr/>
          <p:nvPr/>
        </p:nvSpPr>
        <p:spPr bwMode="auto">
          <a:xfrm>
            <a:off x="457200" y="2331720"/>
            <a:ext cx="8229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3000" b="1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Status and Outlook</a:t>
            </a:r>
            <a:endParaRPr lang="en-US" sz="3000" b="1"/>
          </a:p>
        </p:txBody>
      </p:sp>
      <p:sp>
        <p:nvSpPr>
          <p:cNvPr id="329241678" name="Shape 5"/>
          <p:cNvSpPr/>
          <p:nvPr/>
        </p:nvSpPr>
        <p:spPr bwMode="auto">
          <a:xfrm>
            <a:off x="457200" y="2880360"/>
            <a:ext cx="2286000" cy="36576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7203658" name="Shape 3"/>
          <p:cNvSpPr/>
          <p:nvPr/>
        </p:nvSpPr>
        <p:spPr bwMode="auto">
          <a:xfrm flipH="0" flipV="0">
            <a:off x="365758" y="1104538"/>
            <a:ext cx="6801215" cy="3696058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48136437" name="Shape 3"/>
          <p:cNvSpPr/>
          <p:nvPr/>
        </p:nvSpPr>
        <p:spPr bwMode="auto">
          <a:xfrm flipH="0" flipV="0">
            <a:off x="496882" y="1180738"/>
            <a:ext cx="3143614" cy="2252317"/>
          </a:xfrm>
          <a:prstGeom prst="rect">
            <a:avLst/>
          </a:prstGeom>
          <a:solidFill>
            <a:srgbClr val="1A2E42"/>
          </a:solidFill>
          <a:ln w="12700">
            <a:solidFill>
              <a:srgbClr val="065073"/>
            </a:solidFill>
            <a:prstDash val="solid"/>
          </a:ln>
          <a:effectLst>
            <a:outerShdw blurRad="50800" dist="38100" dir="2700000" algn="tl" rotWithShape="0">
              <a:srgbClr val="132237">
                <a:alpha val="4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40715894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1118143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900" b="1" spc="298">
                <a:solidFill>
                  <a:srgbClr val="0891B2"/>
                </a:solidFill>
              </a:rPr>
              <a:t>STATUS AND OUTLOOK</a:t>
            </a:r>
            <a:endParaRPr lang="en-US" sz="900"/>
          </a:p>
        </p:txBody>
      </p:sp>
      <p:sp>
        <p:nvSpPr>
          <p:cNvPr id="1103885580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2800" b="1" i="0" u="none" strike="noStrike" cap="none" spc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 Low-Power FD-MAPS for Space Compton Imaging</a:t>
            </a:r>
            <a:endParaRPr lang="en-US" sz="2800"/>
          </a:p>
        </p:txBody>
      </p:sp>
      <p:sp>
        <p:nvSpPr>
          <p:cNvPr id="31645450" name="Text 5"/>
          <p:cNvSpPr/>
          <p:nvPr/>
        </p:nvSpPr>
        <p:spPr bwMode="auto">
          <a:xfrm flipH="0" flipV="0">
            <a:off x="538198" y="1226458"/>
            <a:ext cx="3123720" cy="2396488"/>
          </a:xfrm>
          <a:prstGeom prst="rect">
            <a:avLst/>
          </a:prstGeom>
          <a:noFill/>
          <a:ln/>
          <a:effectLst>
            <a:outerShdw blurRad="50800" dist="38100" dir="2700000" sx="102000" sy="102000" algn="tl" rotWithShape="0">
              <a:srgbClr val="132237">
                <a:alpha val="40000"/>
              </a:srgbClr>
            </a:outerShdw>
          </a:effectLst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lnSpc>
                <a:spcPct val="114999"/>
              </a:lnSpc>
              <a:buNone/>
              <a:defRPr/>
            </a:pPr>
            <a:r>
              <a:rPr lang="it" sz="1200" b="1" i="0" u="none" strike="noStrike" cap="none" spc="0">
                <a:solidFill>
                  <a:srgbClr val="14EDA6"/>
                </a:solidFill>
                <a:latin typeface="Calibri"/>
                <a:ea typeface="Arial"/>
                <a:cs typeface="Arial"/>
              </a:rPr>
              <a:t>Sensor</a:t>
            </a:r>
            <a:endParaRPr sz="1200">
              <a:solidFill>
                <a:srgbClr val="14EDA6"/>
              </a:solidFill>
            </a:endParaRPr>
          </a:p>
          <a:p>
            <a:pPr>
              <a:defRPr/>
            </a:pP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700 µm n-on-n TCAD pixel optimised at 250 µm pitc</a:t>
            </a: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h</a:t>
            </a:r>
            <a:endParaRPr lang="it" sz="11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206776" indent="-206776">
              <a:buFont typeface="Arial"/>
              <a:buChar char="•"/>
              <a:defRPr/>
            </a:pP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single-pad layout selected for field uniformity</a:t>
            </a:r>
            <a:endParaRPr lang="en-US" sz="11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206776" indent="-206776">
              <a:buFont typeface="Arial"/>
              <a:buChar char="•"/>
              <a:defRPr/>
            </a:pP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2</a:t>
            </a: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0</a:t>
            </a: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0 fF capacitance achieved</a:t>
            </a:r>
            <a:endParaRPr lang="en-US" sz="11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206776" indent="-206776">
              <a:buFont typeface="Arial"/>
              <a:buChar char="•"/>
              <a:defRPr/>
            </a:pP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full depletion at ~</a:t>
            </a: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8</a:t>
            </a: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0 V </a:t>
            </a: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on real </a:t>
            </a: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700 µm substrates</a:t>
            </a:r>
            <a:endParaRPr lang="en-US" sz="11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" sz="1200" b="1" i="0" u="none" strike="noStrike" cap="none" spc="0">
              <a:solidFill>
                <a:srgbClr val="14EDA6"/>
              </a:solidFill>
              <a:latin typeface="Calibri"/>
              <a:cs typeface="Calibri"/>
            </a:endParaRPr>
          </a:p>
          <a:p>
            <a:pPr marL="0" marR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" sz="1200" b="1" i="0" u="none" strike="noStrike" cap="none" spc="0">
                <a:solidFill>
                  <a:srgbClr val="14EDA6"/>
                </a:solidFill>
                <a:latin typeface="Calibri"/>
                <a:ea typeface="Calibri"/>
                <a:cs typeface="Calibri"/>
              </a:rPr>
              <a:t>Digital</a:t>
            </a:r>
            <a:endParaRPr sz="950">
              <a:solidFill>
                <a:srgbClr val="14EDA6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MacroPixel async event storage</a:t>
            </a: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</a:t>
            </a:r>
            <a:endParaRPr lang="it"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206778" indent="-206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time-priority round-robin arbitration</a:t>
            </a:r>
            <a:endParaRPr lang="en-US" sz="11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 marL="206778" marR="0" indent="-206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EOC sub-word timestamp reconstruction validated in simulation</a:t>
            </a:r>
            <a:endParaRPr lang="en-US" sz="11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 marL="206778" marR="0" indent="-206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24-bit DDR serialisation implemented</a:t>
            </a:r>
            <a:endParaRPr sz="95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 marL="0" indent="0">
              <a:buNone/>
              <a:defRPr/>
            </a:pPr>
            <a:endParaRPr lang="en-US" sz="950"/>
          </a:p>
        </p:txBody>
      </p:sp>
      <p:pic>
        <p:nvPicPr>
          <p:cNvPr id="139763737" name=""/>
          <p:cNvPicPr>
            <a:picLocks noChangeAspect="1"/>
          </p:cNvPicPr>
          <p:nvPr/>
        </p:nvPicPr>
        <p:blipFill rotWithShape="1">
          <a:blip r:embed="rId3"/>
          <a:srcRect l="-87" t="-2283" r="35167" b="2284"/>
        </p:blipFill>
        <p:spPr bwMode="auto">
          <a:xfrm rot="5400000" flipH="0" flipV="0">
            <a:off x="6943511" y="1338248"/>
            <a:ext cx="2395098" cy="1794515"/>
          </a:xfrm>
          <a:prstGeom prst="rect">
            <a:avLst/>
          </a:prstGeom>
        </p:spPr>
      </p:pic>
      <p:pic>
        <p:nvPicPr>
          <p:cNvPr id="966525814" name=""/>
          <p:cNvPicPr>
            <a:picLocks noChangeAspect="1"/>
          </p:cNvPicPr>
          <p:nvPr/>
        </p:nvPicPr>
        <p:blipFill rotWithShape="1">
          <a:blip r:embed="rId3"/>
          <a:srcRect l="65129" t="0" r="0" b="0"/>
          <a:stretch/>
        </p:blipFill>
        <p:spPr bwMode="auto">
          <a:xfrm rot="0" flipH="0" flipV="0">
            <a:off x="7298100" y="2962093"/>
            <a:ext cx="1657345" cy="2311916"/>
          </a:xfrm>
          <a:prstGeom prst="rect">
            <a:avLst/>
          </a:prstGeom>
        </p:spPr>
      </p:pic>
      <p:sp>
        <p:nvSpPr>
          <p:cNvPr id="728010319" name=""/>
          <p:cNvSpPr/>
          <p:nvPr/>
        </p:nvSpPr>
        <p:spPr bwMode="auto">
          <a:xfrm rot="0" flipH="0" flipV="0">
            <a:off x="420073" y="1177881"/>
            <a:ext cx="66673" cy="2257588"/>
          </a:xfrm>
          <a:prstGeom prst="flowChartProcess">
            <a:avLst/>
          </a:prstGeom>
          <a:solidFill>
            <a:srgbClr val="059669"/>
          </a:solidFill>
          <a:ln w="12700" cap="flat" cmpd="sng" algn="ctr">
            <a:solidFill>
              <a:srgbClr val="14EDA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sp>
        <p:nvSpPr>
          <p:cNvPr id="237842265" name="Shape 3"/>
          <p:cNvSpPr/>
          <p:nvPr/>
        </p:nvSpPr>
        <p:spPr bwMode="auto">
          <a:xfrm flipH="0" flipV="0">
            <a:off x="3880593" y="1177881"/>
            <a:ext cx="3143614" cy="2257588"/>
          </a:xfrm>
          <a:prstGeom prst="rect">
            <a:avLst/>
          </a:prstGeom>
          <a:solidFill>
            <a:srgbClr val="1A2E42"/>
          </a:solidFill>
          <a:ln w="12700">
            <a:solidFill>
              <a:srgbClr val="065073"/>
            </a:solidFill>
            <a:prstDash val="solid"/>
          </a:ln>
          <a:effectLst>
            <a:outerShdw blurRad="50800" dist="38100" dir="2700000" algn="tl" rotWithShape="0">
              <a:srgbClr val="132237">
                <a:alpha val="4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86922638" name=""/>
          <p:cNvSpPr/>
          <p:nvPr/>
        </p:nvSpPr>
        <p:spPr bwMode="auto">
          <a:xfrm rot="0" flipH="0" flipV="0">
            <a:off x="3803784" y="1175023"/>
            <a:ext cx="66672" cy="2262871"/>
          </a:xfrm>
          <a:prstGeom prst="flowChartProcess">
            <a:avLst/>
          </a:prstGeom>
          <a:solidFill>
            <a:srgbClr val="059669"/>
          </a:solidFill>
          <a:ln w="12700" cap="flat" cmpd="sng" algn="ctr">
            <a:solidFill>
              <a:srgbClr val="14EDA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sp>
        <p:nvSpPr>
          <p:cNvPr id="1146881625" name="Text 5"/>
          <p:cNvSpPr/>
          <p:nvPr/>
        </p:nvSpPr>
        <p:spPr bwMode="auto">
          <a:xfrm flipH="0" flipV="0">
            <a:off x="3929994" y="1226458"/>
            <a:ext cx="2159817" cy="2206597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lnSpc>
                <a:spcPct val="114999"/>
              </a:lnSpc>
              <a:buNone/>
              <a:defRPr/>
            </a:pPr>
            <a:endParaRPr sz="1100"/>
          </a:p>
          <a:p>
            <a:pPr marL="0" indent="0">
              <a:lnSpc>
                <a:spcPct val="114999"/>
              </a:lnSpc>
              <a:buNone/>
              <a:defRPr/>
            </a:pPr>
            <a:r>
              <a:rPr lang="it" sz="1100" b="1" i="0" u="none" strike="noStrike" cap="none" spc="0">
                <a:solidFill>
                  <a:srgbClr val="14EDA6"/>
                </a:solidFill>
                <a:latin typeface="Calibri"/>
                <a:ea typeface="Arial"/>
                <a:cs typeface="Arial"/>
              </a:rPr>
              <a:t>Front-End</a:t>
            </a:r>
            <a:endParaRPr sz="1100" b="1" i="0" u="none" strike="noStrike" cap="none" spc="0">
              <a:solidFill>
                <a:srgbClr val="14EDA6"/>
              </a:solidFill>
              <a:latin typeface="Times New Roman"/>
              <a:cs typeface="Times New Roman"/>
            </a:endParaRPr>
          </a:p>
          <a:p>
            <a:pPr marL="206776" indent="-206776">
              <a:buFont typeface="Arial"/>
              <a:buChar char="•"/>
              <a:defRPr/>
            </a:pP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CSA</a:t>
            </a:r>
            <a:endParaRPr lang="en-US"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606828" lvl="1" indent="-206778">
              <a:buFont typeface="Arial"/>
              <a:buChar char="•"/>
              <a:defRPr/>
            </a:pP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150 ns peaking</a:t>
            </a:r>
            <a:endParaRPr lang="en-US"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606828" lvl="1" indent="-206778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Output swing 10 - 600 mV</a:t>
            </a:r>
            <a:endParaRPr lang="en-US"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606828" lvl="1" indent="-206778">
              <a:buFont typeface="Arial"/>
              <a:buChar char="•"/>
              <a:defRPr/>
            </a:pP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±0.</a:t>
            </a: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2</a:t>
            </a: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% INL</a:t>
            </a:r>
            <a:endParaRPr sz="11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206776" indent="-206776">
              <a:buFont typeface="Arial"/>
              <a:buChar char="•"/>
              <a:defRPr/>
            </a:pP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PDH</a:t>
            </a:r>
            <a:endParaRPr lang="en-US"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606826" lvl="1" indent="-206776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0.5 us settling time</a:t>
            </a:r>
            <a:endParaRPr lang="en-US"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606826" lvl="1" indent="-206776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2 mV pedestal</a:t>
            </a:r>
            <a:endParaRPr sz="11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206776" indent="-206776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Time </a:t>
            </a: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D</a:t>
            </a: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iscriminator</a:t>
            </a:r>
            <a:endParaRPr sz="11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606827" lvl="1" indent="-206776">
              <a:buFont typeface="Arial"/>
              <a:buChar char="•"/>
              <a:defRPr/>
            </a:pP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timewalk &lt; 45 ns</a:t>
            </a:r>
            <a:endParaRPr lang="en-US"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606827" lvl="1" indent="-206776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Jitter &lt; 10 ns</a:t>
            </a:r>
            <a:endParaRPr lang="en-US"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sz="11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endParaRPr sz="11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</p:txBody>
      </p:sp>
      <p:sp>
        <p:nvSpPr>
          <p:cNvPr id="1513877006" name="Shape 3"/>
          <p:cNvSpPr/>
          <p:nvPr/>
        </p:nvSpPr>
        <p:spPr bwMode="auto">
          <a:xfrm flipH="0" flipV="0">
            <a:off x="486747" y="3622947"/>
            <a:ext cx="6537460" cy="1083520"/>
          </a:xfrm>
          <a:prstGeom prst="rect">
            <a:avLst/>
          </a:prstGeom>
          <a:solidFill>
            <a:srgbClr val="1A2E42"/>
          </a:solidFill>
          <a:ln w="12700">
            <a:solidFill>
              <a:srgbClr val="065073"/>
            </a:solidFill>
            <a:prstDash val="solid"/>
          </a:ln>
          <a:effectLst>
            <a:outerShdw blurRad="50800" dist="38100" dir="2700000" algn="tl" rotWithShape="0">
              <a:srgbClr val="132237">
                <a:alpha val="4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22296707" name=""/>
          <p:cNvSpPr txBox="1"/>
          <p:nvPr/>
        </p:nvSpPr>
        <p:spPr bwMode="auto">
          <a:xfrm rot="0" flipH="0" flipV="0">
            <a:off x="538198" y="3692088"/>
            <a:ext cx="6358364" cy="9452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en-US" sz="1200" b="1" i="0" u="none" strike="noStrike" cap="none" spc="0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Ongoing work</a:t>
            </a:r>
            <a:endParaRPr sz="1200" b="1" i="0" u="none" strike="noStrike" cap="none" spc="0">
              <a:solidFill>
                <a:srgbClr val="FCD34D"/>
              </a:solidFill>
              <a:latin typeface="Calibri"/>
              <a:cs typeface="Calibri"/>
            </a:endParaRPr>
          </a:p>
          <a:p>
            <a:pPr marL="206776" indent="-206776" algn="l">
              <a:buFont typeface="Arial"/>
              <a:buChar char="•"/>
              <a:defRPr/>
            </a:pP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Wilkinson ADC design: ramp linearity and power optimisation in progress</a:t>
            </a:r>
            <a:endParaRPr sz="11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 marL="206776" indent="-206776" algn="l">
              <a:buFont typeface="Arial"/>
              <a:buChar char="•"/>
              <a:defRPr/>
            </a:pP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Full analog–digital integration: floor-planning and mixed-signal verification upcoming</a:t>
            </a:r>
            <a:endParaRPr sz="11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 marL="206776" indent="-206776" algn="l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Complete </a:t>
            </a: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t</a:t>
            </a: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hick substrate qualification</a:t>
            </a: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on</a:t>
            </a:r>
            <a:r>
              <a:rPr lang="en-US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700 µm samples under way</a:t>
            </a:r>
            <a:endParaRPr lang="en-US" sz="11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206776" indent="-206776" algn="l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Module integration with multiple HIC options under study (PCB, FPC, FLEX)</a:t>
            </a:r>
            <a:endParaRPr sz="1100"/>
          </a:p>
        </p:txBody>
      </p:sp>
      <p:sp>
        <p:nvSpPr>
          <p:cNvPr id="1876936467" name=""/>
          <p:cNvSpPr/>
          <p:nvPr/>
        </p:nvSpPr>
        <p:spPr bwMode="auto">
          <a:xfrm rot="0" flipH="0" flipV="0">
            <a:off x="420073" y="3608298"/>
            <a:ext cx="66672" cy="1098170"/>
          </a:xfrm>
          <a:prstGeom prst="flowChartProcess">
            <a:avLst/>
          </a:prstGeom>
          <a:solidFill>
            <a:srgbClr val="FFC000"/>
          </a:solidFill>
          <a:ln w="12700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sp>
        <p:nvSpPr>
          <p:cNvPr id="847314554" name=""/>
          <p:cNvSpPr/>
          <p:nvPr/>
        </p:nvSpPr>
        <p:spPr bwMode="auto">
          <a:xfrm rot="0" flipH="0" flipV="0">
            <a:off x="5998530" y="1603374"/>
            <a:ext cx="341312" cy="1698624"/>
          </a:xfrm>
          <a:prstGeom prst="rightBrace">
            <a:avLst>
              <a:gd name="adj1" fmla="val 8333"/>
              <a:gd name="adj2" fmla="val 50000"/>
            </a:avLst>
          </a:prstGeom>
          <a:ln w="19050" cap="flat" cmpd="sng" algn="ctr">
            <a:solidFill>
              <a:srgbClr val="14EDA6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541844356" name="Text 5"/>
          <p:cNvSpPr/>
          <p:nvPr/>
        </p:nvSpPr>
        <p:spPr bwMode="auto">
          <a:xfrm flipH="0" flipV="0">
            <a:off x="6339843" y="2155038"/>
            <a:ext cx="781996" cy="595298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lnSpc>
                <a:spcPct val="114999"/>
              </a:lnSpc>
              <a:buNone/>
              <a:defRPr/>
            </a:pPr>
            <a:endParaRPr sz="1100"/>
          </a:p>
          <a:p>
            <a:pPr marL="0" indent="0" algn="ctr">
              <a:lnSpc>
                <a:spcPct val="114999"/>
              </a:lnSpc>
              <a:buNone/>
              <a:defRPr/>
            </a:pPr>
            <a:r>
              <a:rPr lang="it" sz="1100" b="1" i="0" u="none" strike="noStrike" cap="none" spc="0">
                <a:solidFill>
                  <a:srgbClr val="14EDA6"/>
                </a:solidFill>
                <a:latin typeface="Calibri"/>
                <a:ea typeface="Arial"/>
                <a:cs typeface="Arial"/>
              </a:rPr>
              <a:t>4.5 </a:t>
            </a:r>
            <a:r>
              <a:rPr lang="it" sz="1100" b="1" i="0" u="none" strike="noStrike" cap="none" spc="0">
                <a:solidFill>
                  <a:srgbClr val="14EDA6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100" b="1" i="0" u="none" strike="noStrike" cap="none" spc="0">
                <a:solidFill>
                  <a:srgbClr val="14EDA6"/>
                </a:solidFill>
                <a:latin typeface="Calibri"/>
                <a:ea typeface="Arial"/>
                <a:cs typeface="Arial"/>
              </a:rPr>
              <a:t>W</a:t>
            </a:r>
            <a:endParaRPr sz="1100" b="1" i="0" u="none" strike="noStrike" cap="none" spc="0">
              <a:solidFill>
                <a:srgbClr val="14EDA6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sz="11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endParaRPr sz="11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</p:txBody>
      </p:sp>
      <p:sp>
        <p:nvSpPr>
          <p:cNvPr id="401240362" name="Text 5"/>
          <p:cNvSpPr/>
          <p:nvPr/>
        </p:nvSpPr>
        <p:spPr bwMode="auto">
          <a:xfrm flipH="0" flipV="0">
            <a:off x="5998530" y="1418863"/>
            <a:ext cx="934396" cy="184510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 algn="ctr">
              <a:lnSpc>
                <a:spcPct val="114999"/>
              </a:lnSpc>
              <a:buNone/>
              <a:defRPr/>
            </a:pPr>
            <a:r>
              <a:rPr lang="it" sz="1100" b="1" i="0" u="none" strike="noStrike" cap="none" spc="0">
                <a:solidFill>
                  <a:srgbClr val="14EDA6"/>
                </a:solidFill>
                <a:latin typeface="Calibri"/>
                <a:ea typeface="Arial"/>
                <a:cs typeface="Arial"/>
              </a:rPr>
              <a:t>-35 to 50 </a:t>
            </a:r>
            <a:r>
              <a:rPr sz="1100" b="1" i="0" u="none" strike="noStrike" cap="none" spc="0">
                <a:solidFill>
                  <a:srgbClr val="14EDA6"/>
                </a:solidFill>
                <a:latin typeface="Arial"/>
                <a:ea typeface="Arial"/>
                <a:cs typeface="Arial"/>
              </a:rPr>
              <a:t>°</a:t>
            </a:r>
            <a:r>
              <a:rPr lang="it" sz="1100" b="1" i="0" u="none" strike="noStrike" cap="none" spc="0">
                <a:solidFill>
                  <a:srgbClr val="14EDA6"/>
                </a:solidFill>
                <a:latin typeface="Arial"/>
                <a:ea typeface="Arial"/>
                <a:cs typeface="Arial"/>
              </a:rPr>
              <a:t>C</a:t>
            </a:r>
            <a:endParaRPr sz="1100" b="1" i="0" u="none" strike="noStrike" cap="none" spc="0">
              <a:solidFill>
                <a:srgbClr val="14EDA6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sz="11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>
              <a:defRPr/>
            </a:pPr>
            <a:endParaRPr sz="11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2705846" name="Shape 0"/>
          <p:cNvSpPr/>
          <p:nvPr/>
        </p:nvSpPr>
        <p:spPr bwMode="auto">
          <a:xfrm>
            <a:off x="6858000" y="-457200"/>
            <a:ext cx="3200400" cy="3200400"/>
          </a:xfrm>
          <a:prstGeom prst="line">
            <a:avLst/>
          </a:prstGeom>
          <a:solidFill>
            <a:srgbClr val="0891B2">
              <a:alpha val="12000"/>
            </a:srgbClr>
          </a:solidFill>
          <a:ln w="12700">
            <a:solidFill>
              <a:srgbClr val="0891B2">
                <a:alpha val="30000"/>
              </a:srgbClr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1238038" name="Shape 1"/>
          <p:cNvSpPr/>
          <p:nvPr/>
        </p:nvSpPr>
        <p:spPr bwMode="auto">
          <a:xfrm>
            <a:off x="7772400" y="2743200"/>
            <a:ext cx="1828800" cy="1828800"/>
          </a:xfrm>
          <a:prstGeom prst="line">
            <a:avLst/>
          </a:prstGeom>
          <a:solidFill>
            <a:srgbClr val="D97706">
              <a:alpha val="10000"/>
            </a:srgbClr>
          </a:solidFill>
          <a:ln w="12700">
            <a:solidFill>
              <a:srgbClr val="D97706">
                <a:alpha val="30000"/>
              </a:srgbClr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53533919" name="Text 4"/>
          <p:cNvSpPr/>
          <p:nvPr/>
        </p:nvSpPr>
        <p:spPr bwMode="auto">
          <a:xfrm flipH="0" flipV="0">
            <a:off x="457199" y="902969"/>
            <a:ext cx="4114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3000" b="1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Thank you for your time!</a:t>
            </a:r>
            <a:endParaRPr lang="en-US" sz="3000" b="1"/>
          </a:p>
        </p:txBody>
      </p:sp>
      <p:sp>
        <p:nvSpPr>
          <p:cNvPr id="951223877" name="Shape 5"/>
          <p:cNvSpPr/>
          <p:nvPr/>
        </p:nvSpPr>
        <p:spPr bwMode="auto">
          <a:xfrm>
            <a:off x="457200" y="1451610"/>
            <a:ext cx="2286000" cy="36576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13651891" name="Shape 3"/>
          <p:cNvSpPr/>
          <p:nvPr/>
        </p:nvSpPr>
        <p:spPr bwMode="auto">
          <a:xfrm flipH="0" flipV="0">
            <a:off x="457199" y="1695449"/>
            <a:ext cx="6709774" cy="1523999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7949168" name="Text 5"/>
          <p:cNvSpPr/>
          <p:nvPr/>
        </p:nvSpPr>
        <p:spPr bwMode="auto">
          <a:xfrm flipH="0" flipV="0">
            <a:off x="595348" y="1855109"/>
            <a:ext cx="6359850" cy="1269089"/>
          </a:xfrm>
          <a:prstGeom prst="rect">
            <a:avLst/>
          </a:prstGeom>
          <a:noFill/>
          <a:ln/>
          <a:effectLst>
            <a:outerShdw blurRad="50800" dist="38100" dir="2700000" sx="102000" sy="102000" algn="tl" rotWithShape="0">
              <a:srgbClr val="132237">
                <a:alpha val="40000"/>
              </a:srgbClr>
            </a:outerShdw>
          </a:effectLst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lnSpc>
                <a:spcPct val="114999"/>
              </a:lnSpc>
              <a:buNone/>
              <a:defRPr/>
            </a:pPr>
            <a:r>
              <a:rPr lang="it" sz="1800" b="1" i="0" u="none" strike="noStrike" cap="none" spc="0">
                <a:solidFill>
                  <a:srgbClr val="14EDA6"/>
                </a:solidFill>
                <a:latin typeface="Calibri"/>
                <a:ea typeface="Arial"/>
                <a:cs typeface="Arial"/>
              </a:rPr>
              <a:t>Design, Simulation and Test Group</a:t>
            </a:r>
            <a:endParaRPr sz="1800">
              <a:solidFill>
                <a:srgbClr val="14EDA6"/>
              </a:solidFill>
            </a:endParaRPr>
          </a:p>
          <a:p>
            <a:pPr>
              <a:defRPr/>
            </a:pPr>
            <a:r>
              <a:rPr lang="it" sz="18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M. Barbagiovanni, </a:t>
            </a:r>
            <a:r>
              <a:rPr lang="it" sz="18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L. Baldini</a:t>
            </a:r>
            <a:r>
              <a:rPr lang="it" sz="18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,</a:t>
            </a:r>
            <a:r>
              <a:rPr lang="it" sz="18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M. Da Rocha Rolo, A. Di Salvo,</a:t>
            </a:r>
            <a:r>
              <a:rPr lang="it" sz="18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</a:t>
            </a:r>
            <a:endParaRPr lang="it" sz="18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it" sz="18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E. Posteraro, A. </a:t>
            </a:r>
            <a:r>
              <a:rPr lang="it" sz="18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Frassà, L. Latronico,</a:t>
            </a:r>
            <a:r>
              <a:rPr lang="it" sz="18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M. Mandurrino,</a:t>
            </a:r>
            <a:r>
              <a:rPr lang="it" sz="18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</a:t>
            </a:r>
            <a:endParaRPr lang="it" sz="18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it" sz="18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U. Savino</a:t>
            </a:r>
            <a:r>
              <a:rPr lang="it" sz="18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,</a:t>
            </a:r>
            <a:r>
              <a:rPr lang="it" sz="18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C. Sgrò</a:t>
            </a:r>
            <a:r>
              <a:rPr lang="it" sz="18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, E. Trossarello</a:t>
            </a:r>
            <a:endParaRPr lang="it" sz="18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606828" lvl="1" indent="-206777">
              <a:buFont typeface="Arial"/>
              <a:buChar char="•"/>
              <a:defRPr/>
            </a:pPr>
            <a:endParaRPr sz="11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 marL="0" indent="0">
              <a:buNone/>
              <a:defRPr/>
            </a:pPr>
            <a:endParaRPr lang="en-US" sz="950"/>
          </a:p>
        </p:txBody>
      </p:sp>
      <p:pic>
        <p:nvPicPr>
          <p:cNvPr id="1788563046" name="Graphic 10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2138040" y="4313768"/>
            <a:ext cx="1416684" cy="417510"/>
          </a:xfrm>
          <a:prstGeom prst="rect">
            <a:avLst/>
          </a:prstGeom>
        </p:spPr>
      </p:pic>
      <p:pic>
        <p:nvPicPr>
          <p:cNvPr id="744119979" name="Graphic 12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5766473" y="4116270"/>
            <a:ext cx="1160102" cy="812506"/>
          </a:xfrm>
          <a:prstGeom prst="rect">
            <a:avLst/>
          </a:prstGeom>
        </p:spPr>
      </p:pic>
      <p:pic>
        <p:nvPicPr>
          <p:cNvPr id="836780662" name="Graphic 14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801434" y="4302396"/>
            <a:ext cx="1062284" cy="536178"/>
          </a:xfrm>
          <a:prstGeom prst="rect">
            <a:avLst/>
          </a:prstGeom>
        </p:spPr>
      </p:pic>
      <p:pic>
        <p:nvPicPr>
          <p:cNvPr id="1970791633" name="Graphic 17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3829050" y="4161822"/>
            <a:ext cx="1663102" cy="730179"/>
          </a:xfrm>
          <a:prstGeom prst="rect">
            <a:avLst/>
          </a:prstGeom>
        </p:spPr>
      </p:pic>
      <p:pic>
        <p:nvPicPr>
          <p:cNvPr id="681924072" name="Graphic 19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7772400" y="3636075"/>
            <a:ext cx="1044495" cy="1308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0510289" name="Shape 0"/>
          <p:cNvSpPr/>
          <p:nvPr/>
        </p:nvSpPr>
        <p:spPr bwMode="auto">
          <a:xfrm>
            <a:off x="6858000" y="-457200"/>
            <a:ext cx="3200400" cy="3200400"/>
          </a:xfrm>
          <a:prstGeom prst="line">
            <a:avLst/>
          </a:prstGeom>
          <a:solidFill>
            <a:srgbClr val="0891B2">
              <a:alpha val="12000"/>
            </a:srgbClr>
          </a:solidFill>
          <a:ln w="12700">
            <a:solidFill>
              <a:srgbClr val="0891B2">
                <a:alpha val="30000"/>
              </a:srgbClr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15703691" name="Shape 1"/>
          <p:cNvSpPr/>
          <p:nvPr/>
        </p:nvSpPr>
        <p:spPr bwMode="auto">
          <a:xfrm>
            <a:off x="7772400" y="2743200"/>
            <a:ext cx="1828800" cy="1828800"/>
          </a:xfrm>
          <a:prstGeom prst="line">
            <a:avLst/>
          </a:prstGeom>
          <a:solidFill>
            <a:srgbClr val="D97706">
              <a:alpha val="10000"/>
            </a:srgbClr>
          </a:solidFill>
          <a:ln w="12700">
            <a:solidFill>
              <a:srgbClr val="D97706">
                <a:alpha val="30000"/>
              </a:srgbClr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36647348" name="Text 4"/>
          <p:cNvSpPr/>
          <p:nvPr/>
        </p:nvSpPr>
        <p:spPr bwMode="auto">
          <a:xfrm>
            <a:off x="457200" y="2331720"/>
            <a:ext cx="8229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3000" b="1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Backup Slides</a:t>
            </a:r>
            <a:endParaRPr lang="en-US" sz="3000" b="1"/>
          </a:p>
        </p:txBody>
      </p:sp>
      <p:sp>
        <p:nvSpPr>
          <p:cNvPr id="966530318" name="Shape 5"/>
          <p:cNvSpPr/>
          <p:nvPr/>
        </p:nvSpPr>
        <p:spPr bwMode="auto">
          <a:xfrm>
            <a:off x="457200" y="2880360"/>
            <a:ext cx="2286000" cy="36576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729196" name="Shape 3"/>
          <p:cNvSpPr/>
          <p:nvPr/>
        </p:nvSpPr>
        <p:spPr bwMode="auto">
          <a:xfrm flipH="0" flipV="0">
            <a:off x="365759" y="2876548"/>
            <a:ext cx="3429389" cy="2076450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6617976" name=""/>
          <p:cNvSpPr/>
          <p:nvPr/>
        </p:nvSpPr>
        <p:spPr bwMode="auto">
          <a:xfrm rot="0" flipH="0" flipV="0">
            <a:off x="3961323" y="0"/>
            <a:ext cx="5991031" cy="5136024"/>
          </a:xfrm>
          <a:prstGeom prst="parallelogram">
            <a:avLst>
              <a:gd name="adj" fmla="val 159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9025218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76490816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900" b="1" spc="298">
                <a:solidFill>
                  <a:srgbClr val="0891B2"/>
                </a:solidFill>
              </a:rPr>
              <a:t>BACKUP</a:t>
            </a:r>
            <a:endParaRPr lang="en-US" sz="900"/>
          </a:p>
        </p:txBody>
      </p:sp>
      <p:sp>
        <p:nvSpPr>
          <p:cNvPr id="1204322831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2800" b="1" i="0" u="none" strike="noStrike" cap="none" spc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GEANT Simulations</a:t>
            </a:r>
            <a:endParaRPr lang="en-US" sz="2800"/>
          </a:p>
        </p:txBody>
      </p:sp>
      <p:pic>
        <p:nvPicPr>
          <p:cNvPr id="914476919" name=""/>
          <p:cNvPicPr>
            <a:picLocks noChangeAspect="1"/>
          </p:cNvPicPr>
          <p:nvPr/>
        </p:nvPicPr>
        <p:blipFill rotWithShape="1">
          <a:blip r:embed="rId3"/>
        </p:blipFill>
        <p:spPr bwMode="auto">
          <a:xfrm flipH="0" flipV="0">
            <a:off x="365759" y="886968"/>
            <a:ext cx="3851076" cy="1780031"/>
          </a:xfrm>
          <a:prstGeom prst="rect">
            <a:avLst/>
          </a:prstGeom>
        </p:spPr>
      </p:pic>
      <p:pic>
        <p:nvPicPr>
          <p:cNvPr id="1615134687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0">
            <a:off x="5358048" y="1462676"/>
            <a:ext cx="3197579" cy="3673348"/>
          </a:xfrm>
          <a:prstGeom prst="rect">
            <a:avLst/>
          </a:prstGeom>
          <a:effectLst/>
        </p:spPr>
      </p:pic>
      <p:sp>
        <p:nvSpPr>
          <p:cNvPr id="425047247" name="Text 5"/>
          <p:cNvSpPr/>
          <p:nvPr/>
        </p:nvSpPr>
        <p:spPr bwMode="auto">
          <a:xfrm flipH="0" flipV="0">
            <a:off x="520044" y="3001738"/>
            <a:ext cx="3370354" cy="2008411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lnSpc>
                <a:spcPct val="114999"/>
              </a:lnSpc>
              <a:buNone/>
              <a:defRPr/>
            </a:pPr>
            <a:r>
              <a:rPr lang="it" sz="1200" b="1" i="0" u="none" strike="noStrike" cap="none" spc="0">
                <a:solidFill>
                  <a:srgbClr val="14EDA6"/>
                </a:solidFill>
                <a:latin typeface="Calibri"/>
                <a:ea typeface="Arial"/>
                <a:cs typeface="Arial"/>
              </a:rPr>
              <a:t>Tracker simulation details</a:t>
            </a:r>
            <a:endParaRPr lang="it" sz="1200" b="1" i="0" u="none" strike="noStrike" cap="none" spc="0">
              <a:solidFill>
                <a:srgbClr val="14EDA6"/>
              </a:solidFill>
              <a:latin typeface="Calibri"/>
              <a:ea typeface="Arial"/>
              <a:cs typeface="Arial"/>
            </a:endParaRPr>
          </a:p>
          <a:p>
            <a:pPr marL="206778" indent="-206778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Detector </a:t>
            </a:r>
            <a:endParaRPr lang="it" sz="11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606828" lvl="1" indent="-206778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simulated with worst case single block of all metallization on top of sensor</a:t>
            </a:r>
            <a:endParaRPr lang="it" sz="11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606828" lvl="1" indent="-206778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32x32 pixels</a:t>
            </a:r>
            <a:endParaRPr lang="it" sz="11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606828" lvl="1" indent="-206778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EOC</a:t>
            </a:r>
            <a:endParaRPr lang="it" sz="11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206778" lvl="0" indent="-206778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Hybrid Integrated Circuit</a:t>
            </a:r>
            <a:endParaRPr lang="it" sz="11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206778" indent="-206778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Multiplane tracker </a:t>
            </a:r>
            <a:endParaRPr lang="it" sz="11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606828" lvl="1" indent="-206778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1 m</a:t>
            </a:r>
            <a:r>
              <a:rPr lang="it" sz="1100" b="0" i="0" u="none" strike="noStrike" cap="none" spc="0" baseline="30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2 </a:t>
            </a: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chip planes</a:t>
            </a:r>
            <a:endParaRPr lang="it" sz="11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206778" lvl="0" indent="-206778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Monocromatic source </a:t>
            </a:r>
            <a:endParaRPr lang="it" sz="11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606828" lvl="1" indent="-206778"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100 keV - 1 GeV</a:t>
            </a:r>
            <a:endParaRPr lang="it" sz="11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endParaRPr sz="11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</p:txBody>
      </p:sp>
      <p:pic>
        <p:nvPicPr>
          <p:cNvPr id="1216711715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rot="257673" flipH="0" flipV="0">
            <a:off x="5368970" y="145441"/>
            <a:ext cx="2868990" cy="1774149"/>
          </a:xfrm>
          <a:prstGeom prst="rect">
            <a:avLst/>
          </a:prstGeom>
        </p:spPr>
      </p:pic>
      <p:sp>
        <p:nvSpPr>
          <p:cNvPr id="1642215806" name=""/>
          <p:cNvSpPr txBox="1"/>
          <p:nvPr/>
        </p:nvSpPr>
        <p:spPr bwMode="auto">
          <a:xfrm rot="0" flipH="0" flipV="0">
            <a:off x="7252587" y="269388"/>
            <a:ext cx="1543111" cy="259439"/>
          </a:xfrm>
          <a:prstGeom prst="rect">
            <a:avLst/>
          </a:prstGeom>
          <a:solidFill>
            <a:srgbClr val="1A2E42"/>
          </a:solidFill>
          <a:ln w="12700">
            <a:noFill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100" b="1">
                <a:solidFill>
                  <a:srgbClr val="D97706"/>
                </a:solidFill>
              </a:rPr>
              <a:t>Courtesy of A. Frassà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2848341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01738105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900" b="1" spc="299">
                <a:solidFill>
                  <a:srgbClr val="0891B2"/>
                </a:solidFill>
              </a:rPr>
              <a:t>MOTIVATION &amp; CONTEXT</a:t>
            </a:r>
            <a:endParaRPr lang="en-US" sz="900"/>
          </a:p>
        </p:txBody>
      </p:sp>
      <p:sp>
        <p:nvSpPr>
          <p:cNvPr id="1182311740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2800" b="1" i="0" u="none" strike="noStrike" cap="none" spc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Space Compton Telescope</a:t>
            </a:r>
            <a:endParaRPr lang="en-US" sz="2800"/>
          </a:p>
        </p:txBody>
      </p:sp>
      <p:sp>
        <p:nvSpPr>
          <p:cNvPr id="1339139439" name="Shape 3"/>
          <p:cNvSpPr/>
          <p:nvPr/>
        </p:nvSpPr>
        <p:spPr bwMode="auto">
          <a:xfrm>
            <a:off x="365760" y="1234440"/>
            <a:ext cx="4114800" cy="3474720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5534553" name="Text 4"/>
          <p:cNvSpPr/>
          <p:nvPr/>
        </p:nvSpPr>
        <p:spPr bwMode="auto">
          <a:xfrm>
            <a:off x="502920" y="1371600"/>
            <a:ext cx="37490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1300" b="1">
                <a:solidFill>
                  <a:srgbClr val="0891B2"/>
                </a:solidFill>
              </a:rPr>
              <a:t>Science Driver</a:t>
            </a:r>
            <a:endParaRPr lang="en-US" sz="1300"/>
          </a:p>
        </p:txBody>
      </p:sp>
      <p:sp>
        <p:nvSpPr>
          <p:cNvPr id="2133218668" name="Text 5"/>
          <p:cNvSpPr/>
          <p:nvPr/>
        </p:nvSpPr>
        <p:spPr bwMode="auto">
          <a:xfrm flipH="0" flipV="0">
            <a:off x="502920" y="1755648"/>
            <a:ext cx="3749040" cy="2797300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buNone/>
              <a:defRPr/>
            </a:pPr>
            <a:r>
              <a:rPr lang="it" sz="1100" b="1" i="0" u="none" strike="noStrike" cap="none" spc="0">
                <a:solidFill>
                  <a:srgbClr val="FCD34D"/>
                </a:solidFill>
                <a:latin typeface="+mn-lt"/>
                <a:ea typeface="+mn-ea"/>
                <a:cs typeface="+mn-cs"/>
              </a:rPr>
              <a:t>MeV Gap</a:t>
            </a:r>
            <a:endParaRPr sz="1100"/>
          </a:p>
          <a:p>
            <a:pPr marL="0" indent="0">
              <a:buNone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Target </a:t>
            </a: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the MeV gap (100 keV – 1 GeV) currently invisible to </a:t>
            </a: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Fermi-LAT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 (20 MeV </a:t>
            </a:r>
            <a:r>
              <a:rPr lang="en-US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–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 300 GeV)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)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→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 AMEGO-X</a:t>
            </a:r>
            <a:endParaRPr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Needed for studying 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extreme accelerators and multimessenger sources, including supermassive black hole jets (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blazars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), 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binary neutron star mergers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(gravitational wave counterparts), and 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Galactic supernovae</a:t>
            </a:r>
            <a:endParaRPr lang="en-US" sz="1000" b="1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r>
              <a:rPr lang="it" sz="1000" b="1" i="0" u="none" strike="noStrike" cap="none" spc="0">
                <a:solidFill>
                  <a:srgbClr val="FCD34D"/>
                </a:solidFill>
                <a:latin typeface="Calibri"/>
                <a:ea typeface="Arial"/>
                <a:cs typeface="Arial"/>
              </a:rPr>
              <a:t>Requirements:</a:t>
            </a:r>
            <a:endParaRPr lang="it" sz="1000" b="1" i="0" u="none" strike="noStrike" cap="none" spc="0">
              <a:solidFill>
                <a:srgbClr val="FCD34D"/>
              </a:solidFill>
              <a:latin typeface="Calibri"/>
              <a:ea typeface="Arial"/>
              <a:cs typeface="Arial"/>
            </a:endParaRPr>
          </a:p>
          <a:p>
            <a:pPr marL="195761" indent="-195761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Low power consumption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&lt; 10 mW/cm</a:t>
            </a:r>
            <a:r>
              <a:rPr lang="it" sz="1000" b="1" i="0" u="none" strike="noStrike" cap="none" spc="0" baseline="30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2</a:t>
            </a:r>
            <a:endParaRPr sz="1000" b="1" i="0" u="none" strike="noStrike" cap="none" spc="0" baseline="3000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595814" lvl="1" indent="-195764">
              <a:buFont typeface="Arial"/>
              <a:buChar char="•"/>
              <a:defRPr/>
            </a:pP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6.25 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W/channel @ pitch 250 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μ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m</a:t>
            </a:r>
            <a:endParaRPr lang="en-US" sz="10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95762" indent="-195762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High input energy dynamic range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[10</a:t>
            </a:r>
            <a:r>
              <a:rPr lang="it" sz="1000" b="1" i="0" u="none" strike="noStrike" cap="none" spc="0" baseline="30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1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10</a:t>
            </a:r>
            <a:r>
              <a:rPr lang="it" sz="1000" b="1" i="0" u="none" strike="noStrike" cap="none" spc="0" baseline="30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9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] keV</a:t>
            </a:r>
            <a:endParaRPr lang="it" sz="1000" b="1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1" indent="-195761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Low rate 10 Hz/cm</a:t>
            </a:r>
            <a:r>
              <a:rPr lang="it" sz="1000" b="1" i="0" u="none" strike="noStrike" cap="none" spc="0" baseline="30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2</a:t>
            </a:r>
            <a:endParaRPr sz="1000" b="1" i="0" u="none" strike="noStrike" cap="none" spc="0" baseline="3000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2" indent="-195762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Low noise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SNR &gt; 10 &amp; ENC &lt; 200 e</a:t>
            </a:r>
            <a:r>
              <a:rPr lang="it" sz="1000" b="1" i="0" u="none" strike="noStrike" cap="none" spc="0" baseline="300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-</a:t>
            </a:r>
            <a:endParaRPr lang="it" sz="1000" b="1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2" indent="-195762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Timing Resolution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200 ns rms</a:t>
            </a:r>
            <a:endParaRPr lang="it" sz="1000" b="1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2" indent="-195762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Energy Resolution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 10% @ 60 keV</a:t>
            </a:r>
            <a:endParaRPr lang="it" sz="1000" b="1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2" indent="-195762">
              <a:lnSpc>
                <a:spcPct val="114999"/>
              </a:lnSpc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Space graded working range 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[-35, 50]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Arial"/>
                <a:ea typeface="Arial"/>
                <a:cs typeface="Arial"/>
              </a:rPr>
              <a:t>°</a:t>
            </a:r>
            <a:r>
              <a:rPr lang="it" sz="1000" b="1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</a:t>
            </a:r>
            <a:endParaRPr sz="10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95762" indent="-195762">
              <a:buFont typeface="Arial"/>
              <a:buChar char="•"/>
              <a:defRPr/>
            </a:pPr>
            <a:endParaRPr lang="it" sz="1000" b="1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195763" indent="-195763">
              <a:buFont typeface="Arial"/>
              <a:buChar char="•"/>
              <a:defRPr/>
            </a:pPr>
            <a:endParaRPr lang="it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sz="10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1100"/>
          </a:p>
        </p:txBody>
      </p:sp>
      <p:sp>
        <p:nvSpPr>
          <p:cNvPr id="711878063" name="Shape 13"/>
          <p:cNvSpPr/>
          <p:nvPr/>
        </p:nvSpPr>
        <p:spPr bwMode="auto">
          <a:xfrm>
            <a:off x="4663440" y="1234440"/>
            <a:ext cx="4160518" cy="3474720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64113955" name="Graphic 2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6194038" y="1545798"/>
            <a:ext cx="2401320" cy="3053169"/>
          </a:xfrm>
          <a:prstGeom prst="rect">
            <a:avLst/>
          </a:prstGeom>
        </p:spPr>
      </p:pic>
      <p:sp>
        <p:nvSpPr>
          <p:cNvPr id="2041772527" name=""/>
          <p:cNvSpPr txBox="1"/>
          <p:nvPr/>
        </p:nvSpPr>
        <p:spPr bwMode="auto">
          <a:xfrm rot="0" flipH="0" flipV="0">
            <a:off x="6478948" y="4247787"/>
            <a:ext cx="1165407" cy="30515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400" b="1">
                <a:solidFill>
                  <a:srgbClr val="C6DBEE"/>
                </a:solidFill>
              </a:rPr>
              <a:t>Calorimeter</a:t>
            </a:r>
            <a:endParaRPr sz="1400"/>
          </a:p>
        </p:txBody>
      </p:sp>
      <p:sp>
        <p:nvSpPr>
          <p:cNvPr id="1996404342" name=""/>
          <p:cNvSpPr txBox="1"/>
          <p:nvPr/>
        </p:nvSpPr>
        <p:spPr bwMode="auto">
          <a:xfrm rot="0" flipH="0" flipV="0">
            <a:off x="8537546" y="2762249"/>
            <a:ext cx="350879" cy="1418229"/>
          </a:xfrm>
          <a:prstGeom prst="rect">
            <a:avLst/>
          </a:prstGeom>
          <a:noFill/>
        </p:spPr>
        <p:txBody>
          <a:bodyPr vertOverflow="overflow" horzOverflow="overflow" vert="vert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400" b="1">
                <a:solidFill>
                  <a:srgbClr val="C6DBEE"/>
                </a:solidFill>
              </a:rPr>
              <a:t>Tracking Planes</a:t>
            </a:r>
            <a:endParaRPr/>
          </a:p>
        </p:txBody>
      </p:sp>
      <p:cxnSp>
        <p:nvCxnSpPr>
          <p:cNvPr id="825727485" name=""/>
          <p:cNvCxnSpPr/>
          <p:nvPr/>
        </p:nvCxnSpPr>
        <p:spPr bwMode="auto">
          <a:xfrm flipH="0" flipV="0">
            <a:off x="5659798" y="2285998"/>
            <a:ext cx="609598" cy="323848"/>
          </a:xfrm>
          <a:prstGeom prst="line">
            <a:avLst/>
          </a:prstGeom>
          <a:ln w="19050" cap="flat" cmpd="sng" algn="ctr">
            <a:solidFill>
              <a:srgbClr val="D97706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6620451" name=""/>
          <p:cNvSpPr txBox="1"/>
          <p:nvPr/>
        </p:nvSpPr>
        <p:spPr bwMode="auto">
          <a:xfrm rot="0" flipH="0" flipV="0">
            <a:off x="4868190" y="1980838"/>
            <a:ext cx="1173327" cy="45755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D97706"/>
                </a:solidFill>
              </a:rPr>
              <a:t>Single-Site event</a:t>
            </a:r>
            <a:endParaRPr sz="1200">
              <a:solidFill>
                <a:srgbClr val="D97706"/>
              </a:solidFill>
            </a:endParaRPr>
          </a:p>
        </p:txBody>
      </p:sp>
      <p:cxnSp>
        <p:nvCxnSpPr>
          <p:cNvPr id="1195086085" name=""/>
          <p:cNvCxnSpPr/>
          <p:nvPr/>
        </p:nvCxnSpPr>
        <p:spPr bwMode="auto">
          <a:xfrm flipH="0" flipV="0">
            <a:off x="5659798" y="2762248"/>
            <a:ext cx="895348" cy="438148"/>
          </a:xfrm>
          <a:prstGeom prst="line">
            <a:avLst/>
          </a:prstGeom>
          <a:ln w="19050" cap="flat" cmpd="sng" algn="ctr">
            <a:solidFill>
              <a:srgbClr val="D97706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1307673" name=""/>
          <p:cNvSpPr txBox="1"/>
          <p:nvPr/>
        </p:nvSpPr>
        <p:spPr bwMode="auto">
          <a:xfrm rot="0" flipH="0" flipV="0">
            <a:off x="4868190" y="2513857"/>
            <a:ext cx="1181966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D97706"/>
                </a:solidFill>
              </a:rPr>
              <a:t>Untracked Compton </a:t>
            </a:r>
            <a:endParaRPr lang="it" sz="1200" b="1">
              <a:solidFill>
                <a:srgbClr val="D97706"/>
              </a:solidFill>
            </a:endParaRPr>
          </a:p>
          <a:p>
            <a:pPr>
              <a:defRPr/>
            </a:pPr>
            <a:r>
              <a:rPr lang="it" sz="1200" b="1">
                <a:solidFill>
                  <a:srgbClr val="D97706"/>
                </a:solidFill>
              </a:rPr>
              <a:t>event</a:t>
            </a:r>
            <a:endParaRPr sz="1400">
              <a:solidFill>
                <a:srgbClr val="D97706"/>
              </a:solidFill>
            </a:endParaRPr>
          </a:p>
        </p:txBody>
      </p:sp>
      <p:cxnSp>
        <p:nvCxnSpPr>
          <p:cNvPr id="1384401864" name=""/>
          <p:cNvCxnSpPr/>
          <p:nvPr/>
        </p:nvCxnSpPr>
        <p:spPr bwMode="auto">
          <a:xfrm flipH="0" flipV="1">
            <a:off x="5735998" y="3444069"/>
            <a:ext cx="1238248" cy="213526"/>
          </a:xfrm>
          <a:prstGeom prst="line">
            <a:avLst/>
          </a:prstGeom>
          <a:ln w="19050" cap="flat" cmpd="sng" algn="ctr">
            <a:solidFill>
              <a:srgbClr val="D97706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9419076" name=""/>
          <p:cNvCxnSpPr/>
          <p:nvPr/>
        </p:nvCxnSpPr>
        <p:spPr bwMode="auto">
          <a:xfrm flipH="0" flipV="1">
            <a:off x="5659798" y="3815758"/>
            <a:ext cx="2152648" cy="380997"/>
          </a:xfrm>
          <a:prstGeom prst="line">
            <a:avLst/>
          </a:prstGeom>
          <a:ln w="19050" cap="flat" cmpd="sng" algn="ctr">
            <a:solidFill>
              <a:srgbClr val="D97706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0287984" name=""/>
          <p:cNvSpPr txBox="1"/>
          <p:nvPr/>
        </p:nvSpPr>
        <p:spPr bwMode="auto">
          <a:xfrm rot="0" flipH="0" flipV="0">
            <a:off x="4868190" y="3444069"/>
            <a:ext cx="1184485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D97706"/>
                </a:solidFill>
              </a:rPr>
              <a:t>Tracked Compton </a:t>
            </a:r>
            <a:endParaRPr lang="it" sz="1200" b="1">
              <a:solidFill>
                <a:srgbClr val="D97706"/>
              </a:solidFill>
            </a:endParaRPr>
          </a:p>
          <a:p>
            <a:pPr>
              <a:defRPr/>
            </a:pPr>
            <a:r>
              <a:rPr lang="it" sz="1200" b="1">
                <a:solidFill>
                  <a:srgbClr val="D97706"/>
                </a:solidFill>
              </a:rPr>
              <a:t>event</a:t>
            </a:r>
            <a:endParaRPr sz="1400">
              <a:solidFill>
                <a:srgbClr val="D97706"/>
              </a:solidFill>
            </a:endParaRPr>
          </a:p>
        </p:txBody>
      </p:sp>
      <p:sp>
        <p:nvSpPr>
          <p:cNvPr id="1689973352" name=""/>
          <p:cNvSpPr txBox="1"/>
          <p:nvPr/>
        </p:nvSpPr>
        <p:spPr bwMode="auto">
          <a:xfrm rot="0" flipH="0" flipV="0">
            <a:off x="4868190" y="4125687"/>
            <a:ext cx="1184845" cy="27467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D97706"/>
                </a:solidFill>
              </a:rPr>
              <a:t>Pair </a:t>
            </a:r>
            <a:r>
              <a:rPr lang="it" sz="1200" b="1">
                <a:solidFill>
                  <a:srgbClr val="D97706"/>
                </a:solidFill>
              </a:rPr>
              <a:t>event</a:t>
            </a:r>
            <a:endParaRPr lang="it" sz="1200" b="1">
              <a:solidFill>
                <a:srgbClr val="D97706"/>
              </a:solidFill>
            </a:endParaRPr>
          </a:p>
        </p:txBody>
      </p:sp>
      <p:sp>
        <p:nvSpPr>
          <p:cNvPr id="505035930" name=""/>
          <p:cNvSpPr txBox="1"/>
          <p:nvPr/>
        </p:nvSpPr>
        <p:spPr bwMode="auto">
          <a:xfrm rot="0" flipH="0" flipV="0">
            <a:off x="8761306" y="4857748"/>
            <a:ext cx="37461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C6DBEE"/>
                </a:solidFill>
              </a:rPr>
              <a:t>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2204907" name=""/>
          <p:cNvSpPr/>
          <p:nvPr/>
        </p:nvSpPr>
        <p:spPr bwMode="auto">
          <a:xfrm rot="0" flipH="0" flipV="0">
            <a:off x="-1253099" y="0"/>
            <a:ext cx="11205454" cy="5136024"/>
          </a:xfrm>
          <a:prstGeom prst="parallelogram">
            <a:avLst>
              <a:gd name="adj" fmla="val 159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717916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96203423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900" b="1" spc="298">
                <a:solidFill>
                  <a:srgbClr val="0891B2"/>
                </a:solidFill>
              </a:rPr>
              <a:t>BACKUP</a:t>
            </a:r>
            <a:endParaRPr lang="en-US" sz="900"/>
          </a:p>
        </p:txBody>
      </p:sp>
      <p:sp>
        <p:nvSpPr>
          <p:cNvPr id="1419518751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2800" b="1" i="0" u="none" strike="noStrike" cap="none" spc="0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GEANT - </a:t>
            </a:r>
            <a:r>
              <a:rPr lang="it" sz="2800" b="1" i="0" u="none" strike="noStrike" cap="none" spc="0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E</a:t>
            </a:r>
            <a:r>
              <a:rPr lang="it" sz="2800" b="1" i="0" u="none" strike="noStrike" cap="none" spc="0" baseline="-25000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γ</a:t>
            </a:r>
            <a:r>
              <a:rPr lang="it" sz="2800" b="1" i="0" u="none" strike="noStrike" cap="none" spc="0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 = 100 </a:t>
            </a:r>
            <a:r>
              <a:rPr lang="it" sz="2800" b="1" i="0" u="none" strike="noStrike" cap="none" spc="0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k</a:t>
            </a:r>
            <a:r>
              <a:rPr lang="it" sz="2800" b="1" i="0" u="none" strike="noStrike" cap="none" spc="0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eV, E</a:t>
            </a:r>
            <a:r>
              <a:rPr lang="it" sz="2800" b="1" i="0" u="none" strike="noStrike" cap="none" spc="0" baseline="-25000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thr </a:t>
            </a:r>
            <a:r>
              <a:rPr lang="it" sz="2800" b="1" i="0" u="none" strike="noStrike" cap="none" spc="0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= 5 keV</a:t>
            </a:r>
            <a:endParaRPr sz="2800">
              <a:solidFill>
                <a:srgbClr val="132237"/>
              </a:solidFill>
            </a:endParaRPr>
          </a:p>
        </p:txBody>
      </p:sp>
      <p:pic>
        <p:nvPicPr>
          <p:cNvPr id="631729029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90574" y="933449"/>
            <a:ext cx="7562849" cy="4038599"/>
          </a:xfrm>
          <a:prstGeom prst="rect">
            <a:avLst/>
          </a:prstGeom>
        </p:spPr>
      </p:pic>
      <p:sp>
        <p:nvSpPr>
          <p:cNvPr id="2077249648" name=""/>
          <p:cNvSpPr txBox="1"/>
          <p:nvPr/>
        </p:nvSpPr>
        <p:spPr bwMode="auto">
          <a:xfrm rot="0" flipH="0" flipV="0">
            <a:off x="7252587" y="269388"/>
            <a:ext cx="1543470" cy="259439"/>
          </a:xfrm>
          <a:prstGeom prst="rect">
            <a:avLst/>
          </a:prstGeom>
          <a:solidFill>
            <a:srgbClr val="1A2E42"/>
          </a:solidFill>
          <a:ln w="12700">
            <a:noFill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100" b="1">
                <a:solidFill>
                  <a:srgbClr val="D97706"/>
                </a:solidFill>
              </a:rPr>
              <a:t>Courtesy of A. Frassà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6884593" name=""/>
          <p:cNvSpPr/>
          <p:nvPr/>
        </p:nvSpPr>
        <p:spPr bwMode="auto">
          <a:xfrm rot="0" flipH="0" flipV="0">
            <a:off x="-1253099" y="0"/>
            <a:ext cx="11205454" cy="5136024"/>
          </a:xfrm>
          <a:prstGeom prst="parallelogram">
            <a:avLst>
              <a:gd name="adj" fmla="val 159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3723482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45206236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900" b="1" spc="298">
                <a:solidFill>
                  <a:srgbClr val="0891B2"/>
                </a:solidFill>
              </a:rPr>
              <a:t>BACKUP</a:t>
            </a:r>
            <a:endParaRPr lang="en-US" sz="900"/>
          </a:p>
        </p:txBody>
      </p:sp>
      <p:sp>
        <p:nvSpPr>
          <p:cNvPr id="2060051094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2800" b="1" i="0" u="none" strike="noStrike" cap="none" spc="0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GEANT - </a:t>
            </a:r>
            <a:r>
              <a:rPr lang="it" sz="2800" b="1" i="0" u="none" strike="noStrike" cap="none" spc="0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E</a:t>
            </a:r>
            <a:r>
              <a:rPr lang="it" sz="2800" b="1" i="0" u="none" strike="noStrike" cap="none" spc="0" baseline="-25000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γ</a:t>
            </a:r>
            <a:r>
              <a:rPr lang="it" sz="2800" b="1" i="0" u="none" strike="noStrike" cap="none" spc="0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 = 100 </a:t>
            </a:r>
            <a:r>
              <a:rPr lang="it" sz="2800" b="1" i="0" u="none" strike="noStrike" cap="none" spc="0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MeV, E</a:t>
            </a:r>
            <a:r>
              <a:rPr lang="it" sz="2800" b="1" i="0" u="none" strike="noStrike" cap="none" spc="0" baseline="-25000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thr </a:t>
            </a:r>
            <a:r>
              <a:rPr lang="it" sz="2800" b="1" i="0" u="none" strike="noStrike" cap="none" spc="0">
                <a:solidFill>
                  <a:srgbClr val="132237"/>
                </a:solidFill>
                <a:latin typeface="Calibri"/>
                <a:ea typeface="Calibri"/>
                <a:cs typeface="Calibri"/>
              </a:rPr>
              <a:t>= 5 keV</a:t>
            </a:r>
            <a:endParaRPr sz="2800">
              <a:solidFill>
                <a:srgbClr val="132237"/>
              </a:solidFill>
            </a:endParaRPr>
          </a:p>
        </p:txBody>
      </p:sp>
      <p:pic>
        <p:nvPicPr>
          <p:cNvPr id="1544932311" name=""/>
          <p:cNvPicPr>
            <a:picLocks noChangeAspect="1"/>
          </p:cNvPicPr>
          <p:nvPr/>
        </p:nvPicPr>
        <p:blipFill rotWithShape="1">
          <a:blip r:embed="rId3"/>
        </p:blipFill>
        <p:spPr bwMode="auto">
          <a:xfrm>
            <a:off x="790574" y="933449"/>
            <a:ext cx="7562849" cy="4038599"/>
          </a:xfrm>
          <a:prstGeom prst="rect">
            <a:avLst/>
          </a:prstGeom>
        </p:spPr>
      </p:pic>
      <p:sp>
        <p:nvSpPr>
          <p:cNvPr id="1985998376" name=""/>
          <p:cNvSpPr txBox="1"/>
          <p:nvPr/>
        </p:nvSpPr>
        <p:spPr bwMode="auto">
          <a:xfrm rot="0" flipH="0" flipV="0">
            <a:off x="7252587" y="269388"/>
            <a:ext cx="1543470" cy="259439"/>
          </a:xfrm>
          <a:prstGeom prst="rect">
            <a:avLst/>
          </a:prstGeom>
          <a:solidFill>
            <a:srgbClr val="1A2E42"/>
          </a:solidFill>
          <a:ln w="12700">
            <a:noFill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100" b="1">
                <a:solidFill>
                  <a:srgbClr val="D97706"/>
                </a:solidFill>
              </a:rPr>
              <a:t>Courtesy of A. Frassà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3042810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92160739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900" b="1" spc="299">
                <a:solidFill>
                  <a:srgbClr val="0891B2"/>
                </a:solidFill>
              </a:rPr>
              <a:t>BACKUP</a:t>
            </a:r>
            <a:endParaRPr lang="en-US" sz="900"/>
          </a:p>
        </p:txBody>
      </p:sp>
      <p:sp>
        <p:nvSpPr>
          <p:cNvPr id="996082268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Module assembly options</a:t>
            </a:r>
            <a:endParaRPr lang="en-US" sz="2800"/>
          </a:p>
        </p:txBody>
      </p:sp>
      <p:pic>
        <p:nvPicPr>
          <p:cNvPr id="999256903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2313104" y="1585323"/>
            <a:ext cx="885194" cy="703473"/>
          </a:xfrm>
          <a:prstGeom prst="rect">
            <a:avLst/>
          </a:prstGeom>
        </p:spPr>
      </p:pic>
      <p:pic>
        <p:nvPicPr>
          <p:cNvPr id="2017222234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0">
            <a:off x="6730001" y="1345528"/>
            <a:ext cx="914904" cy="679840"/>
          </a:xfrm>
          <a:prstGeom prst="rect">
            <a:avLst/>
          </a:prstGeom>
        </p:spPr>
      </p:pic>
      <p:pic>
        <p:nvPicPr>
          <p:cNvPr id="247843250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flipH="0" flipV="0">
            <a:off x="4188416" y="1551621"/>
            <a:ext cx="1750731" cy="908438"/>
          </a:xfrm>
          <a:prstGeom prst="rect">
            <a:avLst/>
          </a:prstGeom>
        </p:spPr>
      </p:pic>
      <p:pic>
        <p:nvPicPr>
          <p:cNvPr id="2139233023" name="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 rot="1576608" flipH="0" flipV="0">
            <a:off x="480393" y="3005881"/>
            <a:ext cx="596512" cy="434236"/>
          </a:xfrm>
          <a:prstGeom prst="rect">
            <a:avLst/>
          </a:prstGeom>
        </p:spPr>
      </p:pic>
      <p:pic>
        <p:nvPicPr>
          <p:cNvPr id="321495274" name="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 rot="762147" flipH="0" flipV="0">
            <a:off x="2417037" y="3063776"/>
            <a:ext cx="834703" cy="393172"/>
          </a:xfrm>
          <a:prstGeom prst="rect">
            <a:avLst/>
          </a:prstGeom>
        </p:spPr>
      </p:pic>
      <p:pic>
        <p:nvPicPr>
          <p:cNvPr id="1760455960" name="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 rot="257673" flipH="0" flipV="0">
            <a:off x="4145150" y="2931510"/>
            <a:ext cx="1761826" cy="1089492"/>
          </a:xfrm>
          <a:prstGeom prst="rect">
            <a:avLst/>
          </a:prstGeom>
        </p:spPr>
      </p:pic>
      <p:sp>
        <p:nvSpPr>
          <p:cNvPr id="1490647485" name="Shape 5"/>
          <p:cNvSpPr/>
          <p:nvPr/>
        </p:nvSpPr>
        <p:spPr bwMode="auto">
          <a:xfrm flipH="0" flipV="0">
            <a:off x="320040" y="1043938"/>
            <a:ext cx="2367959" cy="457200"/>
          </a:xfrm>
          <a:prstGeom prst="rect">
            <a:avLst/>
          </a:prstGeom>
          <a:solidFill>
            <a:srgbClr val="065A82"/>
          </a:solidFill>
          <a:ln w="12700">
            <a:solidFill>
              <a:srgbClr val="065A8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44728459" name="Text 6"/>
          <p:cNvSpPr/>
          <p:nvPr/>
        </p:nvSpPr>
        <p:spPr bwMode="auto">
          <a:xfrm flipH="0" flipV="0">
            <a:off x="411480" y="1043939"/>
            <a:ext cx="2212683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1400" b="1">
                <a:solidFill>
                  <a:srgbClr val="FFFFFF"/>
                </a:solidFill>
              </a:rPr>
              <a:t>PCB</a:t>
            </a:r>
            <a:endParaRPr lang="en-US" sz="1400"/>
          </a:p>
        </p:txBody>
      </p:sp>
      <p:sp>
        <p:nvSpPr>
          <p:cNvPr id="2008035195" name="Text 7"/>
          <p:cNvSpPr/>
          <p:nvPr/>
        </p:nvSpPr>
        <p:spPr bwMode="auto">
          <a:xfrm flipH="0" flipV="0">
            <a:off x="411480" y="1299971"/>
            <a:ext cx="2212683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900">
                <a:solidFill>
                  <a:srgbClr val="E2EAF0"/>
                </a:solidFill>
              </a:rPr>
              <a:t>Printed circuit board</a:t>
            </a:r>
            <a:endParaRPr lang="en-US" sz="900"/>
          </a:p>
        </p:txBody>
      </p:sp>
      <p:sp>
        <p:nvSpPr>
          <p:cNvPr id="1547699722" name="Shape 11"/>
          <p:cNvSpPr/>
          <p:nvPr/>
        </p:nvSpPr>
        <p:spPr bwMode="auto">
          <a:xfrm flipH="0" flipV="0">
            <a:off x="6410464" y="1324065"/>
            <a:ext cx="2367957" cy="3681227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10735644" name="Shape 12"/>
          <p:cNvSpPr/>
          <p:nvPr/>
        </p:nvSpPr>
        <p:spPr bwMode="auto">
          <a:xfrm flipH="0" flipV="0">
            <a:off x="6410465" y="1324066"/>
            <a:ext cx="2367959" cy="457200"/>
          </a:xfrm>
          <a:prstGeom prst="rect">
            <a:avLst/>
          </a:prstGeom>
          <a:solidFill>
            <a:srgbClr val="065A82"/>
          </a:solidFill>
          <a:ln w="12700">
            <a:solidFill>
              <a:srgbClr val="065A8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59812553" name="Text 13"/>
          <p:cNvSpPr/>
          <p:nvPr/>
        </p:nvSpPr>
        <p:spPr bwMode="auto">
          <a:xfrm flipH="0" flipV="0">
            <a:off x="6501905" y="1324067"/>
            <a:ext cx="2212683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1400" b="1">
                <a:solidFill>
                  <a:srgbClr val="FFFFFF"/>
                </a:solidFill>
              </a:rPr>
              <a:t>Thermal Performances</a:t>
            </a:r>
            <a:endParaRPr lang="en-US" sz="1400"/>
          </a:p>
        </p:txBody>
      </p:sp>
      <p:sp>
        <p:nvSpPr>
          <p:cNvPr id="1910732984" name="Text 14"/>
          <p:cNvSpPr/>
          <p:nvPr/>
        </p:nvSpPr>
        <p:spPr bwMode="auto">
          <a:xfrm flipH="0" flipV="0">
            <a:off x="6501905" y="1580099"/>
            <a:ext cx="2212683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900">
                <a:solidFill>
                  <a:srgbClr val="E2EAF0"/>
                </a:solidFill>
              </a:rPr>
              <a:t>Steady-state thermal simulation</a:t>
            </a:r>
            <a:endParaRPr lang="en-US" sz="900"/>
          </a:p>
        </p:txBody>
      </p:sp>
      <p:sp>
        <p:nvSpPr>
          <p:cNvPr id="189956039" name="Text 15"/>
          <p:cNvSpPr/>
          <p:nvPr/>
        </p:nvSpPr>
        <p:spPr bwMode="auto">
          <a:xfrm flipH="0" flipV="0">
            <a:off x="6547623" y="1872705"/>
            <a:ext cx="2135043" cy="1165088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184750" indent="-184750">
              <a:buFont typeface="Arial"/>
              <a:buChar char="•"/>
              <a:defRPr/>
            </a:pPr>
            <a:r>
              <a:rPr lang="en-US" sz="9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32 chips (16 per </a:t>
            </a:r>
            <a:r>
              <a:rPr lang="en-US" sz="9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side)</a:t>
            </a:r>
            <a:endParaRPr lang="en-US" sz="9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584800" lvl="1" indent="-184750">
              <a:buFont typeface="Arial"/>
              <a:buChar char="•"/>
              <a:defRPr/>
            </a:pPr>
            <a:r>
              <a:rPr lang="it" sz="9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Dissipated power/chip 13mW</a:t>
            </a:r>
            <a:endParaRPr lang="en-US" sz="9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marL="184750" indent="-184750">
              <a:buFont typeface="Arial"/>
              <a:buChar char="•"/>
              <a:defRPr/>
            </a:pPr>
            <a:r>
              <a:rPr lang="en-US" sz="9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ideal thermal contact and a wall temperature fixed at 15°</a:t>
            </a:r>
            <a:r>
              <a:rPr lang="it" sz="9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</a:t>
            </a:r>
            <a:endParaRPr lang="en-US" sz="900" b="0" i="0" u="none" strike="noStrike" cap="none" spc="0">
              <a:solidFill>
                <a:srgbClr val="C9DEF0"/>
              </a:solidFill>
              <a:latin typeface="Calibri"/>
              <a:cs typeface="Calibri"/>
            </a:endParaRPr>
          </a:p>
          <a:p>
            <a:pPr marL="0" indent="0">
              <a:buNone/>
              <a:defRPr/>
            </a:pPr>
            <a:r>
              <a:rPr lang="it" sz="900">
                <a:solidFill>
                  <a:srgbClr val="C9DEF0"/>
                </a:solidFill>
              </a:rPr>
              <a:t>Maximum global variations:</a:t>
            </a:r>
            <a:endParaRPr lang="it" sz="900">
              <a:solidFill>
                <a:srgbClr val="C9DEF0"/>
              </a:solidFill>
            </a:endParaRPr>
          </a:p>
          <a:p>
            <a:pPr marL="184750" indent="-184750">
              <a:buFont typeface="Arial"/>
              <a:buChar char="•"/>
              <a:defRPr/>
            </a:pPr>
            <a:r>
              <a:rPr lang="it" sz="900">
                <a:solidFill>
                  <a:srgbClr val="C9DEF0"/>
                </a:solidFill>
              </a:rPr>
              <a:t>PCB  </a:t>
            </a:r>
            <a:r>
              <a:rPr lang="it" sz="9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→ 4.5</a:t>
            </a:r>
            <a:r>
              <a:rPr lang="it" sz="900">
                <a:solidFill>
                  <a:srgbClr val="C9DEF0"/>
                </a:solidFill>
                <a:latin typeface="Arial"/>
                <a:ea typeface="Arial"/>
                <a:cs typeface="Arial"/>
              </a:rPr>
              <a:t>°</a:t>
            </a:r>
            <a:r>
              <a:rPr lang="it" sz="9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</a:t>
            </a:r>
            <a:endParaRPr lang="it" sz="900">
              <a:solidFill>
                <a:srgbClr val="C9DEF0"/>
              </a:solidFill>
            </a:endParaRPr>
          </a:p>
          <a:p>
            <a:pPr marL="184750" indent="-184750">
              <a:buFont typeface="Arial"/>
              <a:buChar char="•"/>
              <a:defRPr/>
            </a:pPr>
            <a:r>
              <a:rPr lang="it" sz="900">
                <a:solidFill>
                  <a:srgbClr val="C9DEF0"/>
                </a:solidFill>
              </a:rPr>
              <a:t>FPC  </a:t>
            </a:r>
            <a:r>
              <a:rPr lang="it" sz="9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→ 2.5</a:t>
            </a:r>
            <a:r>
              <a:rPr lang="it" sz="900">
                <a:solidFill>
                  <a:srgbClr val="C9DEF0"/>
                </a:solidFill>
                <a:latin typeface="Arial"/>
                <a:ea typeface="Arial"/>
                <a:cs typeface="Arial"/>
              </a:rPr>
              <a:t>°</a:t>
            </a:r>
            <a:r>
              <a:rPr lang="it" sz="90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C</a:t>
            </a:r>
            <a:endParaRPr lang="it" sz="90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it" sz="900" b="1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Higher thermal drain for FPC</a:t>
            </a:r>
            <a:endParaRPr lang="en-US" sz="900"/>
          </a:p>
        </p:txBody>
      </p:sp>
      <p:pic>
        <p:nvPicPr>
          <p:cNvPr id="1346119294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0">
            <a:off x="486546" y="1720005"/>
            <a:ext cx="584206" cy="434107"/>
          </a:xfrm>
          <a:prstGeom prst="rect">
            <a:avLst/>
          </a:prstGeom>
        </p:spPr>
      </p:pic>
      <p:pic>
        <p:nvPicPr>
          <p:cNvPr id="1764059758" name=""/>
          <p:cNvPicPr>
            <a:picLocks noChangeAspect="1"/>
          </p:cNvPicPr>
          <p:nvPr/>
        </p:nvPicPr>
        <p:blipFill rotWithShape="1">
          <a:blip r:embed="rId9"/>
          <a:stretch/>
        </p:blipFill>
        <p:spPr bwMode="auto">
          <a:xfrm flipH="0" flipV="0">
            <a:off x="6716600" y="3037795"/>
            <a:ext cx="1856608" cy="954024"/>
          </a:xfrm>
          <a:prstGeom prst="rect">
            <a:avLst/>
          </a:prstGeom>
        </p:spPr>
      </p:pic>
      <p:pic>
        <p:nvPicPr>
          <p:cNvPr id="1842382622" name=""/>
          <p:cNvPicPr>
            <a:picLocks noChangeAspect="1"/>
          </p:cNvPicPr>
          <p:nvPr/>
        </p:nvPicPr>
        <p:blipFill rotWithShape="1">
          <a:blip r:embed="rId10"/>
          <a:stretch/>
        </p:blipFill>
        <p:spPr bwMode="auto">
          <a:xfrm flipH="0" flipV="0">
            <a:off x="6728072" y="4017717"/>
            <a:ext cx="1833688" cy="872964"/>
          </a:xfrm>
          <a:prstGeom prst="rect">
            <a:avLst/>
          </a:prstGeom>
        </p:spPr>
      </p:pic>
      <p:sp>
        <p:nvSpPr>
          <p:cNvPr id="1019791737" name=""/>
          <p:cNvSpPr/>
          <p:nvPr/>
        </p:nvSpPr>
        <p:spPr bwMode="auto">
          <a:xfrm rot="0" flipH="0" flipV="0">
            <a:off x="1658100" y="2455248"/>
            <a:ext cx="400048" cy="40957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A2E42"/>
          </a:solidFill>
          <a:ln w="12700" cap="flat" cmpd="sng" algn="ctr">
            <a:solidFill>
              <a:srgbClr val="06507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sp>
        <p:nvSpPr>
          <p:cNvPr id="481999911" name="Shape 4"/>
          <p:cNvSpPr/>
          <p:nvPr/>
        </p:nvSpPr>
        <p:spPr bwMode="auto">
          <a:xfrm flipH="0" flipV="0">
            <a:off x="320040" y="2502979"/>
            <a:ext cx="1025584" cy="314111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55612458" name="Text 5"/>
          <p:cNvSpPr/>
          <p:nvPr/>
        </p:nvSpPr>
        <p:spPr bwMode="auto">
          <a:xfrm flipH="0" flipV="0">
            <a:off x="345679" y="2533331"/>
            <a:ext cx="974304" cy="2534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000" b="1">
                <a:solidFill>
                  <a:srgbClr val="0891B2"/>
                </a:solidFill>
              </a:rPr>
              <a:t>2x2 chips layout</a:t>
            </a:r>
            <a:endParaRPr lang="en-US" sz="2000"/>
          </a:p>
        </p:txBody>
      </p:sp>
      <p:sp>
        <p:nvSpPr>
          <p:cNvPr id="1427955202" name="Shape 4"/>
          <p:cNvSpPr/>
          <p:nvPr/>
        </p:nvSpPr>
        <p:spPr bwMode="auto">
          <a:xfrm flipH="0" flipV="0">
            <a:off x="2292946" y="2501667"/>
            <a:ext cx="1025583" cy="314110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90159889" name="Text 5"/>
          <p:cNvSpPr/>
          <p:nvPr/>
        </p:nvSpPr>
        <p:spPr bwMode="auto">
          <a:xfrm flipH="0" flipV="0">
            <a:off x="2310448" y="2532019"/>
            <a:ext cx="974304" cy="2534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000" b="1">
                <a:solidFill>
                  <a:srgbClr val="0891B2"/>
                </a:solidFill>
              </a:rPr>
              <a:t>Hybrid Integrated Circuit</a:t>
            </a:r>
            <a:endParaRPr lang="en-US" sz="2000"/>
          </a:p>
        </p:txBody>
      </p:sp>
      <p:sp>
        <p:nvSpPr>
          <p:cNvPr id="1298092" name="Shape 4"/>
          <p:cNvSpPr/>
          <p:nvPr/>
        </p:nvSpPr>
        <p:spPr bwMode="auto">
          <a:xfrm flipH="0" flipV="0">
            <a:off x="4513271" y="2502979"/>
            <a:ext cx="1025583" cy="314110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94468104" name="Text 5"/>
          <p:cNvSpPr/>
          <p:nvPr/>
        </p:nvSpPr>
        <p:spPr bwMode="auto">
          <a:xfrm flipH="0" flipV="0">
            <a:off x="4530773" y="2533330"/>
            <a:ext cx="974304" cy="2534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000" b="1">
                <a:solidFill>
                  <a:srgbClr val="0891B2"/>
                </a:solidFill>
              </a:rPr>
              <a:t>HICs on Al Frame</a:t>
            </a:r>
            <a:endParaRPr lang="en-US" sz="2000"/>
          </a:p>
        </p:txBody>
      </p:sp>
      <p:sp>
        <p:nvSpPr>
          <p:cNvPr id="1782587948" name="Shape 5"/>
          <p:cNvSpPr/>
          <p:nvPr/>
        </p:nvSpPr>
        <p:spPr bwMode="auto">
          <a:xfrm flipH="0" flipV="0">
            <a:off x="256205" y="3724906"/>
            <a:ext cx="2367958" cy="457200"/>
          </a:xfrm>
          <a:prstGeom prst="rect">
            <a:avLst/>
          </a:prstGeom>
          <a:solidFill>
            <a:srgbClr val="065A82"/>
          </a:solidFill>
          <a:ln w="12700">
            <a:solidFill>
              <a:srgbClr val="065A8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85627189" name="Text 6"/>
          <p:cNvSpPr/>
          <p:nvPr/>
        </p:nvSpPr>
        <p:spPr bwMode="auto">
          <a:xfrm flipH="0" flipV="0">
            <a:off x="347645" y="3724907"/>
            <a:ext cx="221268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1400" b="1">
                <a:solidFill>
                  <a:srgbClr val="FFFFFF"/>
                </a:solidFill>
              </a:rPr>
              <a:t>FPC</a:t>
            </a:r>
            <a:endParaRPr lang="en-US" sz="1400"/>
          </a:p>
        </p:txBody>
      </p:sp>
      <p:sp>
        <p:nvSpPr>
          <p:cNvPr id="1213751308" name="Text 7"/>
          <p:cNvSpPr/>
          <p:nvPr/>
        </p:nvSpPr>
        <p:spPr bwMode="auto">
          <a:xfrm flipH="0" flipV="0">
            <a:off x="347645" y="3980939"/>
            <a:ext cx="2212682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900">
                <a:solidFill>
                  <a:srgbClr val="E2EAF0"/>
                </a:solidFill>
              </a:rPr>
              <a:t>Al flexible printed circuit</a:t>
            </a:r>
            <a:endParaRPr lang="en-US" sz="900"/>
          </a:p>
        </p:txBody>
      </p:sp>
      <p:sp>
        <p:nvSpPr>
          <p:cNvPr id="431617045" name=""/>
          <p:cNvSpPr txBox="1"/>
          <p:nvPr/>
        </p:nvSpPr>
        <p:spPr bwMode="auto">
          <a:xfrm rot="0" flipH="0" flipV="0">
            <a:off x="7252587" y="269388"/>
            <a:ext cx="1537352" cy="533759"/>
          </a:xfrm>
          <a:prstGeom prst="rect">
            <a:avLst/>
          </a:prstGeom>
          <a:solidFill>
            <a:srgbClr val="1A2E42"/>
          </a:solidFill>
          <a:ln w="12700">
            <a:noFill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b="1">
                <a:solidFill>
                  <a:srgbClr val="D97706"/>
                </a:solidFill>
              </a:rPr>
              <a:t>PRELIMINARY</a:t>
            </a:r>
            <a:endParaRPr lang="it" b="1">
              <a:solidFill>
                <a:srgbClr val="D97706"/>
              </a:solidFill>
            </a:endParaRPr>
          </a:p>
          <a:p>
            <a:pPr algn="ctr">
              <a:defRPr/>
            </a:pPr>
            <a:r>
              <a:rPr lang="it" sz="1100" b="1">
                <a:solidFill>
                  <a:srgbClr val="D97706"/>
                </a:solidFill>
              </a:rPr>
              <a:t>Courtesy of U. Savino</a:t>
            </a:r>
            <a:endParaRPr/>
          </a:p>
        </p:txBody>
      </p:sp>
      <p:sp>
        <p:nvSpPr>
          <p:cNvPr id="1227639173" name=""/>
          <p:cNvSpPr txBox="1"/>
          <p:nvPr/>
        </p:nvSpPr>
        <p:spPr bwMode="auto">
          <a:xfrm rot="0" flipH="0" flipV="0">
            <a:off x="8182606" y="3773516"/>
            <a:ext cx="392400" cy="244199"/>
          </a:xfrm>
          <a:prstGeom prst="rect">
            <a:avLst/>
          </a:prstGeom>
          <a:solidFill>
            <a:srgbClr val="1A2E42"/>
          </a:solidFill>
          <a:ln w="12700">
            <a:noFill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000" b="1">
                <a:solidFill>
                  <a:srgbClr val="D97706"/>
                </a:solidFill>
              </a:rPr>
              <a:t>PCB</a:t>
            </a:r>
            <a:endParaRPr sz="1000">
              <a:solidFill>
                <a:srgbClr val="D97706"/>
              </a:solidFill>
            </a:endParaRPr>
          </a:p>
        </p:txBody>
      </p:sp>
      <p:sp>
        <p:nvSpPr>
          <p:cNvPr id="1613835764" name=""/>
          <p:cNvSpPr txBox="1"/>
          <p:nvPr/>
        </p:nvSpPr>
        <p:spPr bwMode="auto">
          <a:xfrm rot="0" flipH="0" flipV="0">
            <a:off x="8204397" y="4628483"/>
            <a:ext cx="391320" cy="244199"/>
          </a:xfrm>
          <a:prstGeom prst="rect">
            <a:avLst/>
          </a:prstGeom>
          <a:solidFill>
            <a:srgbClr val="1A2E42"/>
          </a:solidFill>
          <a:ln w="12700">
            <a:noFill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000" b="1">
                <a:solidFill>
                  <a:srgbClr val="D97706"/>
                </a:solidFill>
              </a:rPr>
              <a:t>FPC</a:t>
            </a:r>
            <a:endParaRPr sz="1000"/>
          </a:p>
        </p:txBody>
      </p:sp>
      <p:sp>
        <p:nvSpPr>
          <p:cNvPr id="976223279" name="Shape 5"/>
          <p:cNvSpPr/>
          <p:nvPr/>
        </p:nvSpPr>
        <p:spPr bwMode="auto">
          <a:xfrm flipH="0" flipV="0">
            <a:off x="256205" y="4500466"/>
            <a:ext cx="2367957" cy="457200"/>
          </a:xfrm>
          <a:prstGeom prst="rect">
            <a:avLst/>
          </a:prstGeom>
          <a:solidFill>
            <a:srgbClr val="059669"/>
          </a:solidFill>
          <a:ln w="12700">
            <a:solidFill>
              <a:srgbClr val="065A8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03762285" name="Text 6"/>
          <p:cNvSpPr/>
          <p:nvPr/>
        </p:nvSpPr>
        <p:spPr bwMode="auto">
          <a:xfrm flipH="0" flipV="0">
            <a:off x="347645" y="4500466"/>
            <a:ext cx="2212681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1400" b="1">
                <a:solidFill>
                  <a:srgbClr val="FFFFFF"/>
                </a:solidFill>
              </a:rPr>
              <a:t>Flex embed</a:t>
            </a:r>
            <a:endParaRPr lang="en-US" sz="1400"/>
          </a:p>
        </p:txBody>
      </p:sp>
      <p:sp>
        <p:nvSpPr>
          <p:cNvPr id="807326496" name="Text 7"/>
          <p:cNvSpPr/>
          <p:nvPr/>
        </p:nvSpPr>
        <p:spPr bwMode="auto">
          <a:xfrm flipH="0" flipV="0">
            <a:off x="347645" y="4756500"/>
            <a:ext cx="2212681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900">
                <a:solidFill>
                  <a:srgbClr val="E2EAF0"/>
                </a:solidFill>
              </a:rPr>
              <a:t>Al </a:t>
            </a:r>
            <a:r>
              <a:rPr lang="en-US" sz="900" b="0" i="0" u="none" strike="noStrike" cap="none" spc="0">
                <a:solidFill>
                  <a:srgbClr val="E2EAF0"/>
                </a:solidFill>
                <a:latin typeface="+mn-lt"/>
                <a:ea typeface="+mn-ea"/>
                <a:cs typeface="+mn-cs"/>
              </a:rPr>
              <a:t>Chip embedded in flex</a:t>
            </a:r>
            <a:r>
              <a:rPr lang="it" sz="900" b="0" i="0" u="none" strike="noStrike" cap="none" spc="0">
                <a:solidFill>
                  <a:srgbClr val="E2EAF0"/>
                </a:solidFill>
                <a:latin typeface="Calibri"/>
                <a:ea typeface="Arial"/>
                <a:cs typeface="Arial"/>
              </a:rPr>
              <a:t> </a:t>
            </a:r>
            <a:r>
              <a:rPr lang="it" sz="900">
                <a:solidFill>
                  <a:srgbClr val="E2EAF0"/>
                </a:solidFill>
              </a:rPr>
              <a:t>printed circuit</a:t>
            </a:r>
            <a:endParaRPr sz="900"/>
          </a:p>
        </p:txBody>
      </p:sp>
      <p:sp>
        <p:nvSpPr>
          <p:cNvPr id="778984352" name=""/>
          <p:cNvSpPr/>
          <p:nvPr/>
        </p:nvSpPr>
        <p:spPr bwMode="auto">
          <a:xfrm rot="0" flipH="0" flipV="0">
            <a:off x="3586928" y="2455248"/>
            <a:ext cx="400047" cy="4095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A2E42"/>
          </a:solidFill>
          <a:ln w="12700" cap="flat" cmpd="sng" algn="ctr">
            <a:solidFill>
              <a:srgbClr val="06507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pic>
        <p:nvPicPr>
          <p:cNvPr id="1854428523" name=""/>
          <p:cNvPicPr>
            <a:picLocks noChangeAspect="1"/>
          </p:cNvPicPr>
          <p:nvPr/>
        </p:nvPicPr>
        <p:blipFill rotWithShape="1">
          <a:blip r:embed="rId11"/>
          <a:stretch/>
        </p:blipFill>
        <p:spPr bwMode="auto">
          <a:xfrm flipH="0" flipV="0">
            <a:off x="3353466" y="4213012"/>
            <a:ext cx="866973" cy="830940"/>
          </a:xfrm>
          <a:prstGeom prst="rect">
            <a:avLst/>
          </a:prstGeom>
        </p:spPr>
      </p:pic>
      <p:sp>
        <p:nvSpPr>
          <p:cNvPr id="799939690" name="Shape 4"/>
          <p:cNvSpPr/>
          <p:nvPr/>
        </p:nvSpPr>
        <p:spPr bwMode="auto">
          <a:xfrm flipH="0" flipV="0">
            <a:off x="4220439" y="4405312"/>
            <a:ext cx="1771190" cy="446340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6860967" name="Text 15"/>
          <p:cNvSpPr/>
          <p:nvPr/>
        </p:nvSpPr>
        <p:spPr bwMode="auto">
          <a:xfrm flipH="0" flipV="0">
            <a:off x="4275421" y="4405312"/>
            <a:ext cx="1669873" cy="484805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/>
          <a:p>
            <a:pPr algn="ctr">
              <a:defRPr/>
            </a:pPr>
            <a:r>
              <a:rPr lang="it" sz="9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FBK flex demonstator</a:t>
            </a:r>
            <a:endParaRPr lang="it" sz="9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it" sz="900" b="0" i="0" u="none" strike="noStrike" cap="none" spc="0">
                <a:solidFill>
                  <a:srgbClr val="C9DEF0"/>
                </a:solidFill>
                <a:latin typeface="Calibri"/>
                <a:ea typeface="Calibri"/>
                <a:cs typeface="Calibri"/>
              </a:rPr>
              <a:t>spTab bonded to ALPIDE chip</a:t>
            </a:r>
            <a:endParaRPr lang="en-US" sz="900" b="0" i="0" u="none" strike="noStrike" cap="none" spc="0">
              <a:solidFill>
                <a:srgbClr val="C9DEF0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2612871" name="Shape 3"/>
          <p:cNvSpPr/>
          <p:nvPr/>
        </p:nvSpPr>
        <p:spPr bwMode="auto">
          <a:xfrm>
            <a:off x="365760" y="1234440"/>
            <a:ext cx="4114800" cy="3474720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57872079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0436009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900" b="1" spc="299">
                <a:solidFill>
                  <a:srgbClr val="0891B2"/>
                </a:solidFill>
              </a:rPr>
              <a:t>MOTIVATION &amp; CONTEXT</a:t>
            </a:r>
            <a:endParaRPr lang="en-US" sz="900"/>
          </a:p>
        </p:txBody>
      </p:sp>
      <p:sp>
        <p:nvSpPr>
          <p:cNvPr id="1693611039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Why a MAPS for space-borne γ-ray detection?</a:t>
            </a:r>
            <a:endParaRPr lang="en-US" sz="2800"/>
          </a:p>
        </p:txBody>
      </p:sp>
      <p:sp>
        <p:nvSpPr>
          <p:cNvPr id="578281162" name="Text 14"/>
          <p:cNvSpPr/>
          <p:nvPr/>
        </p:nvSpPr>
        <p:spPr bwMode="auto">
          <a:xfrm>
            <a:off x="546153" y="1371600"/>
            <a:ext cx="37490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1300" b="1">
                <a:solidFill>
                  <a:srgbClr val="0891B2"/>
                </a:solidFill>
              </a:rPr>
              <a:t>ARCADIA FD-MAPS</a:t>
            </a:r>
            <a:endParaRPr lang="en-US" sz="1300"/>
          </a:p>
        </p:txBody>
      </p:sp>
      <p:sp>
        <p:nvSpPr>
          <p:cNvPr id="97162968" name="Text 15"/>
          <p:cNvSpPr/>
          <p:nvPr/>
        </p:nvSpPr>
        <p:spPr bwMode="auto">
          <a:xfrm flipH="0" flipV="0">
            <a:off x="546152" y="1755648"/>
            <a:ext cx="3749040" cy="2728149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buNone/>
              <a:defRPr/>
            </a:pPr>
            <a:r>
              <a:rPr lang="en-US" sz="1100" b="1">
                <a:solidFill>
                  <a:srgbClr val="FCD34D"/>
                </a:solidFill>
              </a:rPr>
              <a:t>Monolithic integration</a:t>
            </a:r>
            <a:endParaRPr lang="en-US" sz="1100" b="1">
              <a:solidFill>
                <a:srgbClr val="FCD34D"/>
              </a:solidFill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it" sz="1000" b="1">
                <a:solidFill>
                  <a:srgbClr val="C6DBEE"/>
                </a:solidFill>
              </a:rPr>
              <a:t>Sensor + Readout on same wafer</a:t>
            </a:r>
            <a:endParaRPr lang="it" sz="1000" b="1">
              <a:solidFill>
                <a:srgbClr val="C6DBEE"/>
              </a:solidFill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it" sz="1000" b="1">
                <a:solidFill>
                  <a:srgbClr val="C6DBEE"/>
                </a:solidFill>
              </a:rPr>
              <a:t>Electronics buried in deep p-wells</a:t>
            </a:r>
            <a:endParaRPr sz="1000" b="1">
              <a:solidFill>
                <a:srgbClr val="C6DBEE"/>
              </a:solidFill>
            </a:endParaRPr>
          </a:p>
          <a:p>
            <a:pPr marL="0" indent="0">
              <a:buNone/>
              <a:defRPr/>
            </a:pPr>
            <a:endParaRPr lang="en-US" sz="1100" b="1">
              <a:solidFill>
                <a:srgbClr val="FCD34D"/>
              </a:solidFill>
            </a:endParaRPr>
          </a:p>
          <a:p>
            <a:pPr marL="0" indent="0">
              <a:buNone/>
              <a:defRPr/>
            </a:pPr>
            <a:r>
              <a:rPr lang="it" sz="1100" b="1" i="0" u="none" strike="noStrike" cap="none" spc="0">
                <a:solidFill>
                  <a:srgbClr val="FCD34D"/>
                </a:solidFill>
                <a:latin typeface="Calibri"/>
                <a:ea typeface="Arial"/>
                <a:cs typeface="Arial"/>
              </a:rPr>
              <a:t>ARCADIA heritage</a:t>
            </a:r>
            <a:endParaRPr lang="en-US" sz="1100" b="1">
              <a:solidFill>
                <a:srgbClr val="FCD34D"/>
              </a:solidFill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it" sz="1000" b="1">
                <a:solidFill>
                  <a:srgbClr val="C6DBEE"/>
                </a:solidFill>
              </a:rPr>
              <a:t>110 nm</a:t>
            </a:r>
            <a:r>
              <a:rPr lang="it" sz="1000" b="0">
                <a:solidFill>
                  <a:srgbClr val="C6DBEE"/>
                </a:solidFill>
              </a:rPr>
              <a:t> CMOS custom process (LFoundry)</a:t>
            </a:r>
            <a:endParaRPr lang="it" sz="1000" b="0">
              <a:solidFill>
                <a:srgbClr val="C6DBEE"/>
              </a:solidFill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it" sz="1000" b="0">
                <a:solidFill>
                  <a:srgbClr val="C6DBEE"/>
                </a:solidFill>
              </a:rPr>
              <a:t>N-type high resistivity active region</a:t>
            </a:r>
            <a:endParaRPr lang="it" sz="1000" b="0">
              <a:solidFill>
                <a:srgbClr val="C6DBEE"/>
              </a:solidFill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it" sz="1000" b="0">
                <a:solidFill>
                  <a:srgbClr val="C6DBEE"/>
                </a:solidFill>
              </a:rPr>
              <a:t>Backside reverse biased juction</a:t>
            </a:r>
            <a:endParaRPr lang="it" sz="1000" b="0">
              <a:solidFill>
                <a:srgbClr val="C6DBEE"/>
              </a:solidFill>
            </a:endParaRPr>
          </a:p>
          <a:p>
            <a:pPr marL="595814" lvl="1" indent="-195764">
              <a:buFont typeface="Arial"/>
              <a:buChar char="•"/>
              <a:defRPr/>
            </a:pPr>
            <a:r>
              <a:rPr lang="it" sz="1000" b="0">
                <a:solidFill>
                  <a:srgbClr val="C6DBEE"/>
                </a:solidFill>
              </a:rPr>
              <a:t>Fully Depleted (FD)</a:t>
            </a:r>
            <a:endParaRPr lang="it" sz="1000" b="0">
              <a:solidFill>
                <a:srgbClr val="C6DBEE"/>
              </a:solidFill>
            </a:endParaRPr>
          </a:p>
          <a:p>
            <a:pPr marL="595814" lvl="1" indent="-195764">
              <a:buFont typeface="Arial"/>
              <a:buChar char="•"/>
              <a:defRPr/>
            </a:pPr>
            <a:r>
              <a:rPr lang="it" sz="1000" b="0">
                <a:solidFill>
                  <a:srgbClr val="C6DBEE"/>
                </a:solidFill>
              </a:rPr>
              <a:t>Depletion grows up to the top</a:t>
            </a:r>
            <a:endParaRPr lang="it" sz="1000" b="0">
              <a:solidFill>
                <a:srgbClr val="C6DBEE"/>
              </a:solidFill>
            </a:endParaRPr>
          </a:p>
          <a:p>
            <a:pPr marL="195764" lvl="0" indent="-195764">
              <a:buFont typeface="Arial"/>
              <a:buChar char="•"/>
              <a:defRPr/>
            </a:pPr>
            <a:r>
              <a:rPr lang="it" sz="1000" b="0">
                <a:solidFill>
                  <a:srgbClr val="C6DBEE"/>
                </a:solidFill>
              </a:rPr>
              <a:t>N-type epitaxial layer to limit punch-through current</a:t>
            </a:r>
            <a:endParaRPr lang="it" sz="1000" b="0">
              <a:solidFill>
                <a:srgbClr val="C6DBEE"/>
              </a:solidFill>
            </a:endParaRPr>
          </a:p>
          <a:p>
            <a:pPr marL="195764" lvl="0" indent="-195764">
              <a:buFont typeface="Arial"/>
              <a:buChar char="•"/>
              <a:defRPr/>
            </a:pPr>
            <a:r>
              <a:rPr lang="it" sz="1000" b="0">
                <a:solidFill>
                  <a:srgbClr val="C6DBEE"/>
                </a:solidFill>
              </a:rPr>
              <a:t>Proven up to 400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1000" b="0" i="0" u="none" strike="noStrike" cap="none" spc="0">
                <a:solidFill>
                  <a:srgbClr val="C9DEF0"/>
                </a:solidFill>
                <a:latin typeface="+mn-lt"/>
                <a:ea typeface="+mn-ea"/>
                <a:cs typeface="+mn-cs"/>
              </a:rPr>
              <a:t>µm</a:t>
            </a:r>
            <a:r>
              <a:rPr lang="it" sz="1000" b="0" i="0" u="none" strike="noStrike" cap="none" spc="0">
                <a:solidFill>
                  <a:srgbClr val="C9DEF0"/>
                </a:solidFill>
                <a:latin typeface="Calibri"/>
                <a:ea typeface="Arial"/>
                <a:cs typeface="Arial"/>
              </a:rPr>
              <a:t> FD substrates</a:t>
            </a:r>
            <a:endParaRPr lang="it" sz="1000" b="0">
              <a:solidFill>
                <a:srgbClr val="C6DBEE"/>
              </a:solidFill>
            </a:endParaRPr>
          </a:p>
          <a:p>
            <a:pPr marL="195764" lvl="0" indent="-195764">
              <a:buFont typeface="Arial"/>
              <a:buChar char="•"/>
              <a:defRPr/>
            </a:pPr>
            <a:endParaRPr lang="it" sz="10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it" sz="1000" b="1" i="0" u="none" strike="noStrike" cap="none" spc="0">
                <a:solidFill>
                  <a:srgbClr val="FCD34D"/>
                </a:solidFill>
                <a:latin typeface="Calibri"/>
                <a:ea typeface="Arial"/>
                <a:cs typeface="Arial"/>
              </a:rPr>
              <a:t>&gt;500</a:t>
            </a:r>
            <a:r>
              <a:rPr lang="it" sz="1000" b="1" i="0" u="none" strike="noStrike" cap="none" spc="0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 µm</a:t>
            </a:r>
            <a:r>
              <a:rPr lang="it" sz="1000" b="1" i="0" u="none" strike="noStrike" cap="none" spc="0">
                <a:solidFill>
                  <a:srgbClr val="FCD34D"/>
                </a:solidFill>
                <a:latin typeface="Calibri"/>
                <a:ea typeface="Arial"/>
                <a:cs typeface="Arial"/>
              </a:rPr>
              <a:t> - thick FD-MAPS</a:t>
            </a:r>
            <a:endParaRPr sz="1000" b="1">
              <a:solidFill>
                <a:srgbClr val="FCD34D"/>
              </a:solidFill>
            </a:endParaRPr>
          </a:p>
          <a:p>
            <a:pPr marL="195763" lvl="0" indent="-195763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6DBEE"/>
                </a:solidFill>
                <a:latin typeface="+mn-lt"/>
                <a:ea typeface="+mn-ea"/>
                <a:cs typeface="+mn-cs"/>
              </a:rPr>
              <a:t>Increase the interaction probability (</a:t>
            </a:r>
            <a:r>
              <a:rPr lang="it" sz="1000" b="1" i="0" u="none" strike="noStrike" cap="none" spc="0">
                <a:solidFill>
                  <a:srgbClr val="C6DBEE"/>
                </a:solidFill>
                <a:latin typeface="Calibri"/>
                <a:ea typeface="Arial"/>
                <a:cs typeface="Arial"/>
              </a:rPr>
              <a:t>stopping power</a:t>
            </a: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Arial"/>
                <a:cs typeface="Arial"/>
              </a:rPr>
              <a:t>)</a:t>
            </a:r>
            <a:endParaRPr lang="it" sz="1000" b="0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195763" lvl="0" indent="-195763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Arial"/>
                <a:cs typeface="Arial"/>
              </a:rPr>
              <a:t>Maintain low power consumption</a:t>
            </a:r>
            <a:endParaRPr lang="it" sz="1000" b="0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195763" lvl="0" indent="-195763">
              <a:buFont typeface="Arial"/>
              <a:buChar char="•"/>
              <a:defRPr/>
            </a:pPr>
            <a:endParaRPr sz="1000" b="0">
              <a:solidFill>
                <a:srgbClr val="C6DBEE"/>
              </a:solidFill>
            </a:endParaRPr>
          </a:p>
          <a:p>
            <a:pPr lvl="0">
              <a:defRPr/>
            </a:pPr>
            <a:endParaRPr lang="it" sz="1000" b="0">
              <a:solidFill>
                <a:srgbClr val="C6DBEE"/>
              </a:solidFill>
            </a:endParaRPr>
          </a:p>
          <a:p>
            <a:pPr marL="595813" lvl="1" indent="-195763">
              <a:buFont typeface="Arial"/>
              <a:buChar char="•"/>
              <a:defRPr/>
            </a:pPr>
            <a:endParaRPr lang="it"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en-US" sz="1100"/>
          </a:p>
        </p:txBody>
      </p:sp>
      <p:sp>
        <p:nvSpPr>
          <p:cNvPr id="628573778" name="Shape 13"/>
          <p:cNvSpPr/>
          <p:nvPr/>
        </p:nvSpPr>
        <p:spPr bwMode="auto">
          <a:xfrm>
            <a:off x="4663440" y="1234440"/>
            <a:ext cx="4160518" cy="3474720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497058889" name="Graphic 29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</p:blipFill>
        <p:spPr bwMode="auto">
          <a:xfrm flipH="0" flipV="0">
            <a:off x="4825919" y="1624061"/>
            <a:ext cx="990147" cy="801413"/>
          </a:xfrm>
          <a:prstGeom prst="rect">
            <a:avLst/>
          </a:prstGeom>
        </p:spPr>
      </p:pic>
      <p:pic>
        <p:nvPicPr>
          <p:cNvPr id="931135599" name="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 flipH="0" flipV="0">
            <a:off x="4825919" y="3514853"/>
            <a:ext cx="2582769" cy="968942"/>
          </a:xfrm>
          <a:prstGeom prst="rect">
            <a:avLst/>
          </a:prstGeom>
        </p:spPr>
      </p:pic>
      <p:sp>
        <p:nvSpPr>
          <p:cNvPr id="876634340" name=""/>
          <p:cNvSpPr txBox="1"/>
          <p:nvPr/>
        </p:nvSpPr>
        <p:spPr bwMode="auto">
          <a:xfrm rot="0" flipH="0" flipV="0">
            <a:off x="4840011" y="2571750"/>
            <a:ext cx="991679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100">
                <a:solidFill>
                  <a:srgbClr val="C6DBEE"/>
                </a:solidFill>
              </a:rPr>
              <a:t>Pixel Matrix</a:t>
            </a:r>
            <a:endParaRPr sz="1100">
              <a:solidFill>
                <a:srgbClr val="C6DBEE"/>
              </a:solidFill>
            </a:endParaRPr>
          </a:p>
        </p:txBody>
      </p:sp>
      <p:sp>
        <p:nvSpPr>
          <p:cNvPr id="968906738" name=""/>
          <p:cNvSpPr txBox="1"/>
          <p:nvPr/>
        </p:nvSpPr>
        <p:spPr bwMode="auto">
          <a:xfrm rot="0" flipH="0" flipV="0">
            <a:off x="6127887" y="2571750"/>
            <a:ext cx="997079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100">
                <a:solidFill>
                  <a:srgbClr val="C6DBEE"/>
                </a:solidFill>
              </a:rPr>
              <a:t>Chip Tiling</a:t>
            </a:r>
            <a:endParaRPr sz="1100">
              <a:solidFill>
                <a:srgbClr val="C6DBEE"/>
              </a:solidFill>
            </a:endParaRPr>
          </a:p>
        </p:txBody>
      </p:sp>
      <p:sp>
        <p:nvSpPr>
          <p:cNvPr id="1450924267" name=""/>
          <p:cNvSpPr txBox="1"/>
          <p:nvPr/>
        </p:nvSpPr>
        <p:spPr bwMode="auto">
          <a:xfrm rot="0" flipH="0" flipV="0">
            <a:off x="7699019" y="3572246"/>
            <a:ext cx="1003918" cy="427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100">
                <a:solidFill>
                  <a:srgbClr val="C6DBEE"/>
                </a:solidFill>
              </a:rPr>
              <a:t>Multi-plane HICs</a:t>
            </a:r>
            <a:endParaRPr sz="1100">
              <a:solidFill>
                <a:srgbClr val="C6DBEE"/>
              </a:solidFill>
            </a:endParaRPr>
          </a:p>
        </p:txBody>
      </p:sp>
      <p:pic>
        <p:nvPicPr>
          <p:cNvPr id="633237331" name="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 flipH="0" flipV="0">
            <a:off x="7224102" y="2623802"/>
            <a:ext cx="1595475" cy="948443"/>
          </a:xfrm>
          <a:prstGeom prst="rect">
            <a:avLst/>
          </a:prstGeom>
        </p:spPr>
      </p:pic>
      <p:pic>
        <p:nvPicPr>
          <p:cNvPr id="657123381" name="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 flipH="0" flipV="0">
            <a:off x="6166163" y="1673031"/>
            <a:ext cx="885193" cy="703472"/>
          </a:xfrm>
          <a:prstGeom prst="rect">
            <a:avLst/>
          </a:prstGeom>
        </p:spPr>
      </p:pic>
      <p:pic>
        <p:nvPicPr>
          <p:cNvPr id="340841330" name=""/>
          <p:cNvPicPr>
            <a:picLocks noChangeAspect="1"/>
          </p:cNvPicPr>
          <p:nvPr/>
        </p:nvPicPr>
        <p:blipFill rotWithShape="1">
          <a:blip r:embed="rId9"/>
          <a:stretch/>
        </p:blipFill>
        <p:spPr bwMode="auto">
          <a:xfrm flipH="0" flipV="0">
            <a:off x="7224102" y="1624061"/>
            <a:ext cx="1599855" cy="830151"/>
          </a:xfrm>
          <a:prstGeom prst="rect">
            <a:avLst/>
          </a:prstGeom>
        </p:spPr>
      </p:pic>
      <p:cxnSp>
        <p:nvCxnSpPr>
          <p:cNvPr id="1992730680" name=""/>
          <p:cNvCxnSpPr/>
          <p:nvPr/>
        </p:nvCxnSpPr>
        <p:spPr bwMode="auto">
          <a:xfrm flipH="0" flipV="0">
            <a:off x="5755199" y="3114674"/>
            <a:ext cx="0" cy="476249"/>
          </a:xfrm>
          <a:prstGeom prst="line">
            <a:avLst/>
          </a:prstGeom>
          <a:ln w="12700" cap="flat" cmpd="sng" algn="ctr">
            <a:solidFill>
              <a:srgbClr val="065073"/>
            </a:solidFill>
            <a:prstDash val="dash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1771539" name=""/>
          <p:cNvCxnSpPr/>
          <p:nvPr/>
        </p:nvCxnSpPr>
        <p:spPr bwMode="auto">
          <a:xfrm flipH="0" flipV="0">
            <a:off x="6221923" y="3114674"/>
            <a:ext cx="0" cy="476248"/>
          </a:xfrm>
          <a:prstGeom prst="line">
            <a:avLst/>
          </a:prstGeom>
          <a:ln w="12700" cap="flat" cmpd="sng" algn="ctr">
            <a:solidFill>
              <a:srgbClr val="065073"/>
            </a:solidFill>
            <a:prstDash val="dash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1678106" name=""/>
          <p:cNvCxnSpPr/>
          <p:nvPr/>
        </p:nvCxnSpPr>
        <p:spPr bwMode="auto">
          <a:xfrm flipH="0" flipV="0">
            <a:off x="6679123" y="3114674"/>
            <a:ext cx="0" cy="476248"/>
          </a:xfrm>
          <a:prstGeom prst="line">
            <a:avLst/>
          </a:prstGeom>
          <a:ln w="12700" cap="flat" cmpd="sng" algn="ctr">
            <a:solidFill>
              <a:srgbClr val="065073"/>
            </a:solidFill>
            <a:prstDash val="dash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2369120" name=""/>
          <p:cNvSpPr txBox="1"/>
          <p:nvPr/>
        </p:nvSpPr>
        <p:spPr bwMode="auto">
          <a:xfrm rot="0" flipH="0" flipV="0">
            <a:off x="6823026" y="3285893"/>
            <a:ext cx="401435" cy="2289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900">
                <a:solidFill>
                  <a:srgbClr val="14EDA6"/>
                </a:solidFill>
              </a:rPr>
              <a:t>MIP</a:t>
            </a:r>
            <a:endParaRPr sz="900">
              <a:solidFill>
                <a:srgbClr val="14EDA6"/>
              </a:solidFill>
            </a:endParaRPr>
          </a:p>
        </p:txBody>
      </p:sp>
      <p:sp>
        <p:nvSpPr>
          <p:cNvPr id="887311765" name=""/>
          <p:cNvSpPr txBox="1"/>
          <p:nvPr/>
        </p:nvSpPr>
        <p:spPr bwMode="auto">
          <a:xfrm rot="0" flipH="0" flipV="0">
            <a:off x="5816067" y="3171413"/>
            <a:ext cx="405034" cy="2289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900">
                <a:solidFill>
                  <a:srgbClr val="C6DBEE"/>
                </a:solidFill>
              </a:rPr>
              <a:t>Pixel </a:t>
            </a:r>
            <a:endParaRPr sz="900">
              <a:solidFill>
                <a:srgbClr val="C6DBEE"/>
              </a:solidFill>
            </a:endParaRPr>
          </a:p>
        </p:txBody>
      </p:sp>
      <p:sp>
        <p:nvSpPr>
          <p:cNvPr id="1471151448" name=""/>
          <p:cNvSpPr/>
          <p:nvPr/>
        </p:nvSpPr>
        <p:spPr bwMode="auto">
          <a:xfrm rot="0" flipH="0" flipV="0">
            <a:off x="5947708" y="1893006"/>
            <a:ext cx="218455" cy="2587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A2E42"/>
          </a:solidFill>
          <a:ln w="12700" cap="flat" cmpd="sng" algn="ctr">
            <a:solidFill>
              <a:srgbClr val="06507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sp>
        <p:nvSpPr>
          <p:cNvPr id="1852814378" name=""/>
          <p:cNvSpPr/>
          <p:nvPr/>
        </p:nvSpPr>
        <p:spPr bwMode="auto">
          <a:xfrm rot="0" flipH="0" flipV="0">
            <a:off x="7023744" y="1893006"/>
            <a:ext cx="218454" cy="25876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A2E42"/>
          </a:solidFill>
          <a:ln w="12700" cap="flat" cmpd="sng" algn="ctr">
            <a:solidFill>
              <a:srgbClr val="06507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sp>
        <p:nvSpPr>
          <p:cNvPr id="1768864975" name=""/>
          <p:cNvSpPr/>
          <p:nvPr/>
        </p:nvSpPr>
        <p:spPr bwMode="auto">
          <a:xfrm rot="5400000" flipH="0" flipV="0">
            <a:off x="7912612" y="2377850"/>
            <a:ext cx="218453" cy="25876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A2E42"/>
          </a:solidFill>
          <a:ln w="12700" cap="flat" cmpd="sng" algn="ctr">
            <a:solidFill>
              <a:srgbClr val="06507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sp>
        <p:nvSpPr>
          <p:cNvPr id="822013357" name=""/>
          <p:cNvSpPr txBox="1"/>
          <p:nvPr/>
        </p:nvSpPr>
        <p:spPr bwMode="auto">
          <a:xfrm rot="0" flipH="0" flipV="0">
            <a:off x="8761306" y="4857748"/>
            <a:ext cx="37461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C6DBEE"/>
                </a:solidFill>
              </a:rPr>
              <a:t>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9818849" name="Shape 3"/>
          <p:cNvSpPr/>
          <p:nvPr/>
        </p:nvSpPr>
        <p:spPr bwMode="auto">
          <a:xfrm flipH="0" flipV="0">
            <a:off x="365759" y="1234440"/>
            <a:ext cx="8412480" cy="3474720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7587134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0200396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900" b="1" spc="298">
                <a:solidFill>
                  <a:srgbClr val="0891B2"/>
                </a:solidFill>
              </a:rPr>
              <a:t>MOTIVATION &amp; CONTEXT</a:t>
            </a:r>
            <a:endParaRPr lang="en-US" sz="900"/>
          </a:p>
        </p:txBody>
      </p:sp>
      <p:sp>
        <p:nvSpPr>
          <p:cNvPr id="289433688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ARCADIA Collaboration</a:t>
            </a:r>
            <a:endParaRPr lang="en-US" sz="2800"/>
          </a:p>
        </p:txBody>
      </p:sp>
      <p:sp>
        <p:nvSpPr>
          <p:cNvPr id="219626360" name="Text 2"/>
          <p:cNvSpPr/>
          <p:nvPr/>
        </p:nvSpPr>
        <p:spPr bwMode="auto">
          <a:xfrm>
            <a:off x="365760" y="801623"/>
            <a:ext cx="8503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950" i="1">
                <a:solidFill>
                  <a:srgbClr val="607B8B"/>
                </a:solidFill>
                <a:latin typeface="Calibri"/>
                <a:ea typeface="Calibri"/>
                <a:cs typeface="Calibri"/>
              </a:rPr>
              <a:t>Advanced Readout CMOS Architectures with Depleted Integrated sensor Arrays  ·  INFN CSN5</a:t>
            </a:r>
            <a:endParaRPr lang="en-US" sz="950"/>
          </a:p>
        </p:txBody>
      </p:sp>
      <p:sp>
        <p:nvSpPr>
          <p:cNvPr id="532029728" name="Shape 3"/>
          <p:cNvSpPr/>
          <p:nvPr/>
        </p:nvSpPr>
        <p:spPr bwMode="auto">
          <a:xfrm flipH="0" flipV="0">
            <a:off x="486747" y="1305542"/>
            <a:ext cx="3561287" cy="1551956"/>
          </a:xfrm>
          <a:prstGeom prst="rect">
            <a:avLst/>
          </a:prstGeom>
          <a:solidFill>
            <a:srgbClr val="1A2E42"/>
          </a:solidFill>
          <a:ln w="12700">
            <a:solidFill>
              <a:srgbClr val="065073"/>
            </a:solidFill>
            <a:prstDash val="solid"/>
          </a:ln>
          <a:effectLst>
            <a:outerShdw blurRad="50800" dist="38100" dir="2700000" algn="tl" rotWithShape="0">
              <a:srgbClr val="132237">
                <a:alpha val="4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341636" name=""/>
          <p:cNvSpPr/>
          <p:nvPr/>
        </p:nvSpPr>
        <p:spPr bwMode="auto">
          <a:xfrm rot="0" flipH="0" flipV="0">
            <a:off x="420073" y="1293160"/>
            <a:ext cx="66673" cy="1564338"/>
          </a:xfrm>
          <a:prstGeom prst="flowChartProcess">
            <a:avLst/>
          </a:prstGeom>
          <a:solidFill>
            <a:srgbClr val="FFC000"/>
          </a:solidFill>
          <a:ln w="12700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sp>
        <p:nvSpPr>
          <p:cNvPr id="923973256" name="Shape 3"/>
          <p:cNvSpPr/>
          <p:nvPr/>
        </p:nvSpPr>
        <p:spPr bwMode="auto">
          <a:xfrm flipH="0" flipV="0">
            <a:off x="486747" y="3033842"/>
            <a:ext cx="3561286" cy="1526062"/>
          </a:xfrm>
          <a:prstGeom prst="rect">
            <a:avLst/>
          </a:prstGeom>
          <a:solidFill>
            <a:srgbClr val="1A2E42"/>
          </a:solidFill>
          <a:ln w="12700">
            <a:solidFill>
              <a:srgbClr val="065073"/>
            </a:solidFill>
            <a:prstDash val="solid"/>
          </a:ln>
          <a:effectLst>
            <a:outerShdw blurRad="50800" dist="38100" dir="2700000" algn="tl" rotWithShape="0">
              <a:srgbClr val="132237">
                <a:alpha val="4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66805620" name=""/>
          <p:cNvSpPr/>
          <p:nvPr/>
        </p:nvSpPr>
        <p:spPr bwMode="auto">
          <a:xfrm rot="0" flipH="0" flipV="0">
            <a:off x="420072" y="3019181"/>
            <a:ext cx="66673" cy="1546695"/>
          </a:xfrm>
          <a:prstGeom prst="flowChartProcess">
            <a:avLst/>
          </a:prstGeom>
          <a:solidFill>
            <a:srgbClr val="059669"/>
          </a:solidFill>
          <a:ln w="12700" cap="flat" cmpd="sng" algn="ctr">
            <a:solidFill>
              <a:srgbClr val="14EDA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sp>
        <p:nvSpPr>
          <p:cNvPr id="364988274" name="Text 15"/>
          <p:cNvSpPr/>
          <p:nvPr/>
        </p:nvSpPr>
        <p:spPr bwMode="auto">
          <a:xfrm flipH="0" flipV="0">
            <a:off x="616675" y="1378510"/>
            <a:ext cx="3431359" cy="3186579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buNone/>
              <a:defRPr/>
            </a:pPr>
            <a:r>
              <a:rPr lang="it" sz="1100" b="1">
                <a:solidFill>
                  <a:srgbClr val="FCD34D"/>
                </a:solidFill>
              </a:rPr>
              <a:t>Technology Platform</a:t>
            </a:r>
            <a:endParaRPr lang="it" sz="1100" b="1">
              <a:solidFill>
                <a:srgbClr val="FCD34D"/>
              </a:solidFill>
            </a:endParaRPr>
          </a:p>
          <a:p>
            <a:pPr>
              <a:defRPr/>
            </a:pP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R&amp;D in semiconductor sensor technology IP-core design, </a:t>
            </a:r>
            <a:endParaRPr lang="it" sz="1000" b="0" i="0" u="none" strike="noStrike" cap="none" spc="0">
              <a:solidFill>
                <a:srgbClr val="C6DBEE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mixed-signal ASICs, and advanced DAQ systems</a:t>
            </a:r>
            <a:endParaRPr lang="it" sz="1000" b="0" i="0" u="none" strike="noStrike" cap="none" spc="0">
              <a:solidFill>
                <a:srgbClr val="C6DBEE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all on the INFN-LFoundry 110 nm CIS process</a:t>
            </a:r>
            <a:endParaRPr sz="1000" b="0">
              <a:solidFill>
                <a:srgbClr val="C6DBEE"/>
              </a:solidFill>
            </a:endParaRPr>
          </a:p>
          <a:p>
            <a:pPr marL="0" indent="0">
              <a:buNone/>
              <a:defRPr/>
            </a:pPr>
            <a:endParaRPr lang="en-US" sz="1100" b="1">
              <a:solidFill>
                <a:srgbClr val="FCD34D"/>
              </a:solidFill>
            </a:endParaRPr>
          </a:p>
          <a:p>
            <a:pPr marL="0" indent="0">
              <a:buNone/>
              <a:defRPr/>
            </a:pPr>
            <a:r>
              <a:rPr lang="it" sz="1100" b="1" i="0" u="none" strike="noStrike" cap="none" spc="0">
                <a:solidFill>
                  <a:srgbClr val="FCD34D"/>
                </a:solidFill>
                <a:latin typeface="Calibri"/>
                <a:ea typeface="Arial"/>
                <a:cs typeface="Arial"/>
              </a:rPr>
              <a:t>Applications</a:t>
            </a:r>
            <a:endParaRPr lang="en-US" sz="1100" b="1">
              <a:solidFill>
                <a:srgbClr val="FCD34D"/>
              </a:solidFill>
            </a:endParaRPr>
          </a:p>
          <a:p>
            <a:pPr lvl="0">
              <a:defRPr/>
            </a:pP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High-energy particle physics (vertex &amp; tracking), astroparticle physics in space, medical instruments, nuclear imaging &amp; dosimetry</a:t>
            </a:r>
            <a:endParaRPr lang="it" sz="1000" b="0">
              <a:solidFill>
                <a:srgbClr val="C6DBEE"/>
              </a:solidFill>
            </a:endParaRPr>
          </a:p>
          <a:p>
            <a:pPr lvl="0">
              <a:defRPr/>
            </a:pPr>
            <a:endParaRPr lang="it" sz="1000" b="0">
              <a:solidFill>
                <a:srgbClr val="C6DBEE"/>
              </a:solidFill>
            </a:endParaRPr>
          </a:p>
          <a:p>
            <a:pPr marL="0" indent="0">
              <a:buNone/>
              <a:defRPr/>
            </a:pPr>
            <a:endParaRPr lang="it" sz="1000" b="1" i="0" u="none" strike="noStrike" cap="none" spc="0">
              <a:solidFill>
                <a:srgbClr val="14EDA6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it" sz="1000" b="1" i="0" u="none" strike="noStrike" cap="none" spc="0">
                <a:solidFill>
                  <a:srgbClr val="14EDA6"/>
                </a:solidFill>
                <a:latin typeface="Calibri"/>
                <a:ea typeface="Arial"/>
                <a:cs typeface="Arial"/>
              </a:rPr>
              <a:t>Key Achievements</a:t>
            </a:r>
            <a:endParaRPr lang="it" sz="1000" b="1" i="0" u="none" strike="noStrike" cap="none" spc="0">
              <a:solidFill>
                <a:srgbClr val="14EDA6"/>
              </a:solidFill>
              <a:latin typeface="Times New Roman"/>
              <a:cs typeface="Times New Roman"/>
            </a:endParaRPr>
          </a:p>
          <a:p>
            <a:pPr marL="195764" lvl="0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High-granularity MAPS down to</a:t>
            </a:r>
            <a:r>
              <a:rPr lang="it" sz="10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5 µm</a:t>
            </a: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spatial resolution</a:t>
            </a:r>
            <a:endParaRPr lang="it" sz="1000" b="0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195763" lvl="0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System-ready MD3 demonstrator</a:t>
            </a:r>
            <a:endParaRPr lang="it" sz="1000" b="0" i="0" u="none" strike="noStrike" cap="none" spc="0">
              <a:solidFill>
                <a:srgbClr val="C6DBEE"/>
              </a:solidFill>
              <a:latin typeface="Calibri"/>
              <a:ea typeface="Calibri"/>
              <a:cs typeface="Calibri"/>
            </a:endParaRPr>
          </a:p>
          <a:p>
            <a:pPr marL="595813" lvl="1" indent="-195763">
              <a:buFont typeface="Arial"/>
              <a:buChar char="•"/>
              <a:defRPr/>
            </a:pPr>
            <a:r>
              <a:rPr lang="it" sz="10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512×512</a:t>
            </a: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pixels, 1.64 cm², </a:t>
            </a:r>
            <a:endParaRPr lang="it" sz="1000" b="0" i="0" u="none" strike="noStrike" cap="none" spc="0">
              <a:solidFill>
                <a:srgbClr val="C6DBEE"/>
              </a:solidFill>
              <a:latin typeface="Calibri"/>
              <a:ea typeface="Calibri"/>
              <a:cs typeface="Calibri"/>
            </a:endParaRPr>
          </a:p>
          <a:p>
            <a:pPr marL="595813" lvl="1" indent="-195763">
              <a:buFont typeface="Arial"/>
              <a:buChar char="•"/>
              <a:defRPr/>
            </a:pPr>
            <a:r>
              <a:rPr lang="it" sz="10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17 mW/cm²</a:t>
            </a: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in low-rate mode</a:t>
            </a:r>
            <a:endParaRPr lang="it" sz="1000" b="0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195764" lvl="0" indent="-195764">
              <a:buFont typeface="Arial"/>
              <a:buChar char="•"/>
              <a:defRPr/>
            </a:pPr>
            <a:r>
              <a:rPr lang="it" sz="10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CMOS LGAD</a:t>
            </a: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targeting timing performances better than          </a:t>
            </a:r>
            <a:r>
              <a:rPr lang="it" sz="10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20 ps rms</a:t>
            </a:r>
            <a:endParaRPr sz="1000" b="1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195764" lvl="0" indent="-195764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Monolithic strip sensors with embedded electronics for  </a:t>
            </a: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space-borne applications</a:t>
            </a:r>
            <a:endParaRPr lang="it" sz="1000" b="0" i="0" u="none" strike="noStrike" cap="none" spc="0">
              <a:solidFill>
                <a:srgbClr val="C6DBEE"/>
              </a:solidFill>
              <a:latin typeface="Calibri"/>
              <a:ea typeface="Calibri"/>
              <a:cs typeface="Calibri"/>
            </a:endParaRPr>
          </a:p>
          <a:p>
            <a:pPr lvl="0">
              <a:defRPr/>
            </a:pPr>
            <a:endParaRPr lang="it" sz="1000" b="0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195762" lvl="0" indent="-195762">
              <a:buFont typeface="Arial"/>
              <a:buChar char="•"/>
              <a:defRPr/>
            </a:pPr>
            <a:endParaRPr sz="1000" b="0">
              <a:solidFill>
                <a:srgbClr val="C6DBEE"/>
              </a:solidFill>
            </a:endParaRPr>
          </a:p>
          <a:p>
            <a:pPr lvl="0">
              <a:defRPr/>
            </a:pPr>
            <a:endParaRPr lang="it" sz="1000" b="0">
              <a:solidFill>
                <a:srgbClr val="C6DBEE"/>
              </a:solidFill>
            </a:endParaRPr>
          </a:p>
          <a:p>
            <a:pPr marL="595812" lvl="1" indent="-195762">
              <a:buFont typeface="Arial"/>
              <a:buChar char="•"/>
              <a:defRPr/>
            </a:pPr>
            <a:endParaRPr lang="it"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en-US" sz="1100"/>
          </a:p>
        </p:txBody>
      </p:sp>
      <p:pic>
        <p:nvPicPr>
          <p:cNvPr id="1454916542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5773639" y="3413745"/>
            <a:ext cx="1262362" cy="1050908"/>
          </a:xfrm>
          <a:prstGeom prst="rect">
            <a:avLst/>
          </a:prstGeom>
          <a:effectLst>
            <a:outerShdw blurRad="50800" dist="0" dir="0" sx="103000" sy="103000" algn="ctr" rotWithShape="0">
              <a:srgbClr val="00B0F0">
                <a:alpha val="40000"/>
              </a:srgbClr>
            </a:outerShdw>
          </a:effectLst>
        </p:spPr>
      </p:pic>
      <p:pic>
        <p:nvPicPr>
          <p:cNvPr id="624754443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0">
            <a:off x="7177279" y="3413745"/>
            <a:ext cx="1262362" cy="1050908"/>
          </a:xfrm>
          <a:prstGeom prst="rect">
            <a:avLst/>
          </a:prstGeom>
          <a:effectLst>
            <a:outerShdw blurRad="50800" dist="0" dir="0" sx="103000" sy="103000" algn="ctr" rotWithShape="0">
              <a:srgbClr val="00B0F0">
                <a:alpha val="40000"/>
              </a:srgbClr>
            </a:outerShdw>
          </a:effectLst>
        </p:spPr>
      </p:pic>
      <p:grpSp>
        <p:nvGrpSpPr>
          <p:cNvPr id="518402912" name=""/>
          <p:cNvGrpSpPr/>
          <p:nvPr/>
        </p:nvGrpSpPr>
        <p:grpSpPr bwMode="auto">
          <a:xfrm flipH="0" flipV="0">
            <a:off x="6143294" y="1341167"/>
            <a:ext cx="1952548" cy="1395127"/>
            <a:chOff x="0" y="0"/>
            <a:chExt cx="1952548" cy="1395127"/>
          </a:xfrm>
        </p:grpSpPr>
        <p:pic>
          <p:nvPicPr>
            <p:cNvPr id="1860894413" name=""/>
            <p:cNvPicPr>
              <a:picLocks noChangeAspect="1"/>
            </p:cNvPicPr>
            <p:nvPr/>
          </p:nvPicPr>
          <p:blipFill rotWithShape="1">
            <a:blip r:embed="rId5"/>
            <a:stretch/>
          </p:blipFill>
          <p:spPr bwMode="auto">
            <a:xfrm flipH="0" flipV="0">
              <a:off x="0" y="0"/>
              <a:ext cx="1952548" cy="1395127"/>
            </a:xfrm>
            <a:prstGeom prst="rect">
              <a:avLst/>
            </a:prstGeom>
          </p:spPr>
        </p:pic>
        <p:sp>
          <p:nvSpPr>
            <p:cNvPr id="2056229760" name=""/>
            <p:cNvSpPr/>
            <p:nvPr/>
          </p:nvSpPr>
          <p:spPr bwMode="auto">
            <a:xfrm rot="0" flipH="0" flipV="0">
              <a:off x="68466" y="63050"/>
              <a:ext cx="1817978" cy="1269025"/>
            </a:xfrm>
            <a:prstGeom prst="flowChartProcess">
              <a:avLst/>
            </a:prstGeom>
            <a:noFill/>
            <a:ln w="28575" cap="flat" cmpd="sng" algn="ctr">
              <a:solidFill>
                <a:srgbClr val="D97706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921816557" name="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 flipH="0" flipV="0">
            <a:off x="4319433" y="3413745"/>
            <a:ext cx="1329139" cy="1056880"/>
          </a:xfrm>
          <a:prstGeom prst="rect">
            <a:avLst/>
          </a:prstGeom>
          <a:effectLst>
            <a:outerShdw blurRad="50800" dist="0" dir="0" sx="103000" sy="103000" algn="ctr" rotWithShape="0">
              <a:srgbClr val="00B0F0">
                <a:alpha val="40000"/>
              </a:srgbClr>
            </a:outerShdw>
          </a:effectLst>
        </p:spPr>
      </p:pic>
      <p:sp>
        <p:nvSpPr>
          <p:cNvPr id="778981168" name=""/>
          <p:cNvSpPr txBox="1"/>
          <p:nvPr/>
        </p:nvSpPr>
        <p:spPr bwMode="auto">
          <a:xfrm rot="0" flipH="0" flipV="0">
            <a:off x="4328142" y="3202394"/>
            <a:ext cx="1320429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000" b="1">
                <a:solidFill>
                  <a:srgbClr val="D97706"/>
                </a:solidFill>
              </a:rPr>
              <a:t>Detection Efficiency</a:t>
            </a:r>
            <a:endParaRPr sz="1000" b="1">
              <a:solidFill>
                <a:srgbClr val="D97706"/>
              </a:solidFill>
            </a:endParaRPr>
          </a:p>
        </p:txBody>
      </p:sp>
      <p:sp>
        <p:nvSpPr>
          <p:cNvPr id="209695970" name=""/>
          <p:cNvSpPr txBox="1"/>
          <p:nvPr/>
        </p:nvSpPr>
        <p:spPr bwMode="auto">
          <a:xfrm rot="0" flipH="0" flipV="0">
            <a:off x="5980378" y="3202394"/>
            <a:ext cx="84888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000" b="1">
                <a:solidFill>
                  <a:srgbClr val="D97706"/>
                </a:solidFill>
              </a:rPr>
              <a:t>Cluster Size</a:t>
            </a:r>
            <a:endParaRPr sz="1000" b="1">
              <a:solidFill>
                <a:srgbClr val="D97706"/>
              </a:solidFill>
            </a:endParaRPr>
          </a:p>
        </p:txBody>
      </p:sp>
      <p:sp>
        <p:nvSpPr>
          <p:cNvPr id="1698862704" name=""/>
          <p:cNvSpPr txBox="1"/>
          <p:nvPr/>
        </p:nvSpPr>
        <p:spPr bwMode="auto">
          <a:xfrm rot="0" flipH="0" flipV="0">
            <a:off x="7373556" y="3202394"/>
            <a:ext cx="85284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000" b="1">
                <a:solidFill>
                  <a:srgbClr val="D97706"/>
                </a:solidFill>
              </a:rPr>
              <a:t>Resolution</a:t>
            </a:r>
            <a:endParaRPr sz="1000" b="1">
              <a:solidFill>
                <a:srgbClr val="D97706"/>
              </a:solidFill>
            </a:endParaRPr>
          </a:p>
        </p:txBody>
      </p:sp>
      <p:grpSp>
        <p:nvGrpSpPr>
          <p:cNvPr id="2088951698" name=""/>
          <p:cNvGrpSpPr/>
          <p:nvPr/>
        </p:nvGrpSpPr>
        <p:grpSpPr bwMode="auto">
          <a:xfrm flipH="0" flipV="0">
            <a:off x="4331079" y="1369925"/>
            <a:ext cx="1338016" cy="1664857"/>
            <a:chOff x="0" y="0"/>
            <a:chExt cx="1338016" cy="1664857"/>
          </a:xfrm>
        </p:grpSpPr>
        <p:pic>
          <p:nvPicPr>
            <p:cNvPr id="788324282" name=""/>
            <p:cNvPicPr>
              <a:picLocks noChangeAspect="1"/>
            </p:cNvPicPr>
            <p:nvPr/>
          </p:nvPicPr>
          <p:blipFill rotWithShape="1">
            <a:blip r:embed="rId7"/>
            <a:stretch/>
          </p:blipFill>
          <p:spPr bwMode="auto">
            <a:xfrm flipH="0" flipV="0">
              <a:off x="0" y="0"/>
              <a:ext cx="1338016" cy="1664857"/>
            </a:xfrm>
            <a:prstGeom prst="rect">
              <a:avLst/>
            </a:prstGeom>
          </p:spPr>
        </p:pic>
        <p:sp>
          <p:nvSpPr>
            <p:cNvPr id="152738838" name=""/>
            <p:cNvSpPr/>
            <p:nvPr/>
          </p:nvSpPr>
          <p:spPr bwMode="auto">
            <a:xfrm rot="0" flipH="0" flipV="0">
              <a:off x="10479" y="941187"/>
              <a:ext cx="852504" cy="709405"/>
            </a:xfrm>
            <a:prstGeom prst="flowChartProcess">
              <a:avLst/>
            </a:prstGeom>
            <a:noFill/>
            <a:ln w="28575" cap="flat" cmpd="sng" algn="ctr">
              <a:solidFill>
                <a:srgbClr val="D97706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362854459" name=""/>
          <p:cNvCxnSpPr/>
          <p:nvPr/>
        </p:nvCxnSpPr>
        <p:spPr bwMode="auto">
          <a:xfrm flipH="1" flipV="1">
            <a:off x="4477833" y="4540249"/>
            <a:ext cx="1132416" cy="0"/>
          </a:xfrm>
          <a:prstGeom prst="line">
            <a:avLst/>
          </a:prstGeom>
          <a:ln w="19050" cap="flat" cmpd="sng" algn="ctr">
            <a:solidFill>
              <a:srgbClr val="C6DBEE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0451939" name=""/>
          <p:cNvSpPr txBox="1"/>
          <p:nvPr/>
        </p:nvSpPr>
        <p:spPr bwMode="auto">
          <a:xfrm rot="0" flipH="0" flipV="0">
            <a:off x="4784749" y="4470626"/>
            <a:ext cx="52326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000">
                <a:solidFill>
                  <a:srgbClr val="C6DBEE"/>
                </a:solidFill>
              </a:rPr>
              <a:t>V</a:t>
            </a:r>
            <a:r>
              <a:rPr lang="it" sz="1000" baseline="-25000">
                <a:solidFill>
                  <a:srgbClr val="C6DBEE"/>
                </a:solidFill>
              </a:rPr>
              <a:t>th</a:t>
            </a:r>
            <a:endParaRPr baseline="-25000"/>
          </a:p>
        </p:txBody>
      </p:sp>
      <p:cxnSp>
        <p:nvCxnSpPr>
          <p:cNvPr id="873301277" name=""/>
          <p:cNvCxnSpPr/>
          <p:nvPr/>
        </p:nvCxnSpPr>
        <p:spPr bwMode="auto">
          <a:xfrm flipH="1" flipV="1">
            <a:off x="5836093" y="4540249"/>
            <a:ext cx="1132416" cy="0"/>
          </a:xfrm>
          <a:prstGeom prst="line">
            <a:avLst/>
          </a:prstGeom>
          <a:ln w="19050" cap="flat" cmpd="sng" algn="ctr">
            <a:solidFill>
              <a:srgbClr val="C6DBEE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7345376" name=""/>
          <p:cNvSpPr txBox="1"/>
          <p:nvPr/>
        </p:nvSpPr>
        <p:spPr bwMode="auto">
          <a:xfrm rot="0" flipH="0" flipV="0">
            <a:off x="6143009" y="4470626"/>
            <a:ext cx="523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000">
                <a:solidFill>
                  <a:srgbClr val="C6DBEE"/>
                </a:solidFill>
              </a:rPr>
              <a:t>V</a:t>
            </a:r>
            <a:r>
              <a:rPr lang="it" sz="1000" baseline="-25000">
                <a:solidFill>
                  <a:srgbClr val="C6DBEE"/>
                </a:solidFill>
              </a:rPr>
              <a:t>th</a:t>
            </a:r>
            <a:endParaRPr baseline="-25000"/>
          </a:p>
        </p:txBody>
      </p:sp>
      <p:cxnSp>
        <p:nvCxnSpPr>
          <p:cNvPr id="484736969" name=""/>
          <p:cNvCxnSpPr/>
          <p:nvPr/>
        </p:nvCxnSpPr>
        <p:spPr bwMode="auto">
          <a:xfrm flipH="1" flipV="1">
            <a:off x="7242252" y="4540249"/>
            <a:ext cx="1132416" cy="0"/>
          </a:xfrm>
          <a:prstGeom prst="line">
            <a:avLst/>
          </a:prstGeom>
          <a:ln w="19050" cap="flat" cmpd="sng" algn="ctr">
            <a:solidFill>
              <a:srgbClr val="C6DBEE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4984273" name=""/>
          <p:cNvSpPr txBox="1"/>
          <p:nvPr/>
        </p:nvSpPr>
        <p:spPr bwMode="auto">
          <a:xfrm rot="0" flipH="0" flipV="0">
            <a:off x="7549168" y="4470626"/>
            <a:ext cx="523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000">
                <a:solidFill>
                  <a:srgbClr val="C6DBEE"/>
                </a:solidFill>
              </a:rPr>
              <a:t>V</a:t>
            </a:r>
            <a:r>
              <a:rPr lang="it" sz="1000" baseline="-25000">
                <a:solidFill>
                  <a:srgbClr val="C6DBEE"/>
                </a:solidFill>
              </a:rPr>
              <a:t>th</a:t>
            </a:r>
            <a:endParaRPr baseline="-25000"/>
          </a:p>
        </p:txBody>
      </p:sp>
      <p:sp>
        <p:nvSpPr>
          <p:cNvPr id="947152938" name="Text 15"/>
          <p:cNvSpPr/>
          <p:nvPr/>
        </p:nvSpPr>
        <p:spPr bwMode="auto">
          <a:xfrm flipH="0" flipV="0">
            <a:off x="6091139" y="2734584"/>
            <a:ext cx="3004600" cy="567415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195764" indent="-195764">
              <a:buFont typeface="Arial"/>
              <a:buChar char="•"/>
              <a:defRPr/>
            </a:pPr>
            <a:r>
              <a:rPr lang="en-US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Test beam at FNAL with 120 GeV protons </a:t>
            </a:r>
            <a:endParaRPr sz="1000" b="0">
              <a:solidFill>
                <a:srgbClr val="C6DBEE"/>
              </a:solidFill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en-US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Single-point resolution </a:t>
            </a:r>
            <a:r>
              <a:rPr lang="en-US" sz="10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~ 4.7 μm</a:t>
            </a:r>
            <a:endParaRPr sz="1000" b="0">
              <a:solidFill>
                <a:srgbClr val="C6DBEE"/>
              </a:solidFill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en-US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average efficiency</a:t>
            </a:r>
            <a:r>
              <a:rPr lang="en-US" sz="10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99.23%</a:t>
            </a:r>
            <a:endParaRPr sz="1000" b="0">
              <a:solidFill>
                <a:srgbClr val="C6DBEE"/>
              </a:solidFill>
            </a:endParaRPr>
          </a:p>
          <a:p>
            <a:pPr marL="195763" lvl="0" indent="-195763">
              <a:buFont typeface="Arial"/>
              <a:buChar char="•"/>
              <a:defRPr/>
            </a:pPr>
            <a:endParaRPr lang="it" sz="1000" b="0" i="0" u="none" strike="noStrike" cap="none" spc="0">
              <a:solidFill>
                <a:srgbClr val="C6DBEE"/>
              </a:solidFill>
              <a:latin typeface="Calibri"/>
              <a:ea typeface="Calibri"/>
              <a:cs typeface="Calibri"/>
            </a:endParaRPr>
          </a:p>
          <a:p>
            <a:pPr lvl="0">
              <a:defRPr/>
            </a:pPr>
            <a:endParaRPr lang="it" sz="1000" b="0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195762" lvl="0" indent="-195762">
              <a:buFont typeface="Arial"/>
              <a:buChar char="•"/>
              <a:defRPr/>
            </a:pPr>
            <a:endParaRPr sz="1000" b="0">
              <a:solidFill>
                <a:srgbClr val="C6DBEE"/>
              </a:solidFill>
            </a:endParaRPr>
          </a:p>
          <a:p>
            <a:pPr lvl="0">
              <a:defRPr/>
            </a:pPr>
            <a:endParaRPr lang="it" sz="1000" b="0">
              <a:solidFill>
                <a:srgbClr val="C6DBEE"/>
              </a:solidFill>
            </a:endParaRPr>
          </a:p>
          <a:p>
            <a:pPr marL="595812" lvl="1" indent="-195762">
              <a:buFont typeface="Arial"/>
              <a:buChar char="•"/>
              <a:defRPr/>
            </a:pPr>
            <a:endParaRPr lang="it"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en-US" sz="1100"/>
          </a:p>
        </p:txBody>
      </p:sp>
      <p:sp>
        <p:nvSpPr>
          <p:cNvPr id="1992403366" name=""/>
          <p:cNvSpPr txBox="1"/>
          <p:nvPr/>
        </p:nvSpPr>
        <p:spPr bwMode="auto">
          <a:xfrm rot="0" flipH="0" flipV="0">
            <a:off x="6219805" y="1770018"/>
            <a:ext cx="156738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000" b="1">
                <a:solidFill>
                  <a:schemeClr val="tx1"/>
                </a:solidFill>
              </a:rPr>
              <a:t>MD3</a:t>
            </a:r>
            <a:endParaRPr sz="1000" b="1">
              <a:solidFill>
                <a:schemeClr val="tx1"/>
              </a:solidFill>
            </a:endParaRPr>
          </a:p>
        </p:txBody>
      </p:sp>
      <p:sp>
        <p:nvSpPr>
          <p:cNvPr id="967570523" name=""/>
          <p:cNvSpPr txBox="1"/>
          <p:nvPr/>
        </p:nvSpPr>
        <p:spPr bwMode="auto">
          <a:xfrm rot="0" flipH="0" flipV="0">
            <a:off x="8761306" y="4857748"/>
            <a:ext cx="37461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C6DBEE"/>
                </a:solidFill>
              </a:rPr>
              <a:t>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7684864" name="Shape 3"/>
          <p:cNvSpPr/>
          <p:nvPr/>
        </p:nvSpPr>
        <p:spPr bwMode="auto">
          <a:xfrm flipH="0" flipV="0">
            <a:off x="365758" y="1234440"/>
            <a:ext cx="8412480" cy="3474720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45216586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50504866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900" b="1" spc="298">
                <a:solidFill>
                  <a:srgbClr val="0891B2"/>
                </a:solidFill>
              </a:rPr>
              <a:t>MOTIVATION &amp; CONTEXT</a:t>
            </a:r>
            <a:endParaRPr lang="en-US" sz="900"/>
          </a:p>
        </p:txBody>
      </p:sp>
      <p:sp>
        <p:nvSpPr>
          <p:cNvPr id="1055377468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ARCADIA Collaboration</a:t>
            </a:r>
            <a:endParaRPr lang="en-US" sz="2800"/>
          </a:p>
        </p:txBody>
      </p:sp>
      <p:sp>
        <p:nvSpPr>
          <p:cNvPr id="1868073532" name="Text 2"/>
          <p:cNvSpPr/>
          <p:nvPr/>
        </p:nvSpPr>
        <p:spPr bwMode="auto">
          <a:xfrm>
            <a:off x="365760" y="801622"/>
            <a:ext cx="8503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950" i="1">
                <a:solidFill>
                  <a:srgbClr val="607B8B"/>
                </a:solidFill>
                <a:latin typeface="Calibri"/>
                <a:ea typeface="Calibri"/>
                <a:cs typeface="Calibri"/>
              </a:rPr>
              <a:t>Advanced Readout CMOS Architectures with Depleted Integrated sensor Arrays  ·  INFN CSN5</a:t>
            </a:r>
            <a:endParaRPr lang="en-US" sz="950"/>
          </a:p>
        </p:txBody>
      </p:sp>
      <p:sp>
        <p:nvSpPr>
          <p:cNvPr id="1345460032" name="Shape 3"/>
          <p:cNvSpPr/>
          <p:nvPr/>
        </p:nvSpPr>
        <p:spPr bwMode="auto">
          <a:xfrm flipH="0" flipV="0">
            <a:off x="486747" y="1305542"/>
            <a:ext cx="3561286" cy="1551955"/>
          </a:xfrm>
          <a:prstGeom prst="rect">
            <a:avLst/>
          </a:prstGeom>
          <a:solidFill>
            <a:srgbClr val="1A2E42"/>
          </a:solidFill>
          <a:ln w="12700">
            <a:solidFill>
              <a:srgbClr val="065073"/>
            </a:solidFill>
            <a:prstDash val="solid"/>
          </a:ln>
          <a:effectLst>
            <a:outerShdw blurRad="50800" dist="38100" dir="2700000" algn="tl" rotWithShape="0">
              <a:srgbClr val="132237">
                <a:alpha val="4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6496333" name=""/>
          <p:cNvSpPr/>
          <p:nvPr/>
        </p:nvSpPr>
        <p:spPr bwMode="auto">
          <a:xfrm rot="0" flipH="0" flipV="0">
            <a:off x="420072" y="1293160"/>
            <a:ext cx="66673" cy="1564337"/>
          </a:xfrm>
          <a:prstGeom prst="flowChartProcess">
            <a:avLst/>
          </a:prstGeom>
          <a:solidFill>
            <a:srgbClr val="FFC000"/>
          </a:solidFill>
          <a:ln w="12700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sp>
        <p:nvSpPr>
          <p:cNvPr id="2086626545" name="Shape 3"/>
          <p:cNvSpPr/>
          <p:nvPr/>
        </p:nvSpPr>
        <p:spPr bwMode="auto">
          <a:xfrm flipH="0" flipV="0">
            <a:off x="486747" y="3033841"/>
            <a:ext cx="3561285" cy="1526061"/>
          </a:xfrm>
          <a:prstGeom prst="rect">
            <a:avLst/>
          </a:prstGeom>
          <a:solidFill>
            <a:srgbClr val="1A2E42"/>
          </a:solidFill>
          <a:ln w="12700">
            <a:solidFill>
              <a:srgbClr val="065073"/>
            </a:solidFill>
            <a:prstDash val="solid"/>
          </a:ln>
          <a:effectLst>
            <a:outerShdw blurRad="50800" dist="38100" dir="2700000" algn="tl" rotWithShape="0">
              <a:srgbClr val="132237">
                <a:alpha val="4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62073953" name=""/>
          <p:cNvSpPr/>
          <p:nvPr/>
        </p:nvSpPr>
        <p:spPr bwMode="auto">
          <a:xfrm rot="0" flipH="0" flipV="0">
            <a:off x="420071" y="3019180"/>
            <a:ext cx="66673" cy="1546695"/>
          </a:xfrm>
          <a:prstGeom prst="flowChartProcess">
            <a:avLst/>
          </a:prstGeom>
          <a:solidFill>
            <a:srgbClr val="059669"/>
          </a:solidFill>
          <a:ln w="12700" cap="flat" cmpd="sng" algn="ctr">
            <a:solidFill>
              <a:srgbClr val="14EDA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grpSp>
        <p:nvGrpSpPr>
          <p:cNvPr id="442652038" name=""/>
          <p:cNvGrpSpPr/>
          <p:nvPr/>
        </p:nvGrpSpPr>
        <p:grpSpPr bwMode="auto">
          <a:xfrm flipH="0" flipV="0">
            <a:off x="6143293" y="1341166"/>
            <a:ext cx="1952548" cy="1395126"/>
            <a:chOff x="0" y="0"/>
            <a:chExt cx="1952548" cy="1395126"/>
          </a:xfrm>
        </p:grpSpPr>
        <p:pic>
          <p:nvPicPr>
            <p:cNvPr id="2082448602" name=""/>
            <p:cNvPicPr>
              <a:picLocks noChangeAspect="1"/>
            </p:cNvPicPr>
            <p:nvPr/>
          </p:nvPicPr>
          <p:blipFill rotWithShape="1">
            <a:blip r:embed="rId3"/>
            <a:stretch/>
          </p:blipFill>
          <p:spPr bwMode="auto">
            <a:xfrm flipH="0" flipV="0">
              <a:off x="0" y="0"/>
              <a:ext cx="1952548" cy="1395126"/>
            </a:xfrm>
            <a:prstGeom prst="rect">
              <a:avLst/>
            </a:prstGeom>
          </p:spPr>
        </p:pic>
        <p:sp>
          <p:nvSpPr>
            <p:cNvPr id="1797922429" name=""/>
            <p:cNvSpPr/>
            <p:nvPr/>
          </p:nvSpPr>
          <p:spPr bwMode="auto">
            <a:xfrm rot="0" flipH="0" flipV="0">
              <a:off x="68465" y="63050"/>
              <a:ext cx="1817978" cy="1269024"/>
            </a:xfrm>
            <a:prstGeom prst="flowChartProcess">
              <a:avLst/>
            </a:prstGeom>
            <a:noFill/>
            <a:ln w="28575" cap="flat" cmpd="sng" algn="ctr">
              <a:solidFill>
                <a:srgbClr val="D97706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90216027" name=""/>
          <p:cNvGrpSpPr/>
          <p:nvPr/>
        </p:nvGrpSpPr>
        <p:grpSpPr bwMode="auto">
          <a:xfrm flipH="0" flipV="0">
            <a:off x="4331079" y="1369924"/>
            <a:ext cx="1338015" cy="1664856"/>
            <a:chOff x="0" y="0"/>
            <a:chExt cx="1338015" cy="1664856"/>
          </a:xfrm>
        </p:grpSpPr>
        <p:pic>
          <p:nvPicPr>
            <p:cNvPr id="1446589423" name=""/>
            <p:cNvPicPr>
              <a:picLocks noChangeAspect="1"/>
            </p:cNvPicPr>
            <p:nvPr/>
          </p:nvPicPr>
          <p:blipFill rotWithShape="1">
            <a:blip r:embed="rId4"/>
            <a:stretch/>
          </p:blipFill>
          <p:spPr bwMode="auto">
            <a:xfrm flipH="0" flipV="0">
              <a:off x="0" y="0"/>
              <a:ext cx="1338015" cy="1664856"/>
            </a:xfrm>
            <a:prstGeom prst="rect">
              <a:avLst/>
            </a:prstGeom>
          </p:spPr>
        </p:pic>
        <p:sp>
          <p:nvSpPr>
            <p:cNvPr id="187458580" name=""/>
            <p:cNvSpPr/>
            <p:nvPr/>
          </p:nvSpPr>
          <p:spPr bwMode="auto">
            <a:xfrm rot="0" flipH="0" flipV="0">
              <a:off x="10479" y="941187"/>
              <a:ext cx="852504" cy="709404"/>
            </a:xfrm>
            <a:prstGeom prst="flowChartProcess">
              <a:avLst/>
            </a:prstGeom>
            <a:noFill/>
            <a:ln w="28575" cap="flat" cmpd="sng" algn="ctr">
              <a:solidFill>
                <a:srgbClr val="D97706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78799829" name="Text 15"/>
          <p:cNvSpPr/>
          <p:nvPr/>
        </p:nvSpPr>
        <p:spPr bwMode="auto">
          <a:xfrm flipH="0" flipV="0">
            <a:off x="6091137" y="2734582"/>
            <a:ext cx="2504221" cy="567414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195764" indent="-195764">
              <a:buFont typeface="Arial"/>
              <a:buChar char="•"/>
              <a:defRPr/>
            </a:pPr>
            <a:r>
              <a:rPr lang="en-US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Molybdenum K</a:t>
            </a:r>
            <a:r>
              <a:rPr lang="en-US" sz="1000" b="0" i="0" u="none" strike="noStrike" cap="none" spc="0" baseline="-2500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α1</a:t>
            </a:r>
            <a:r>
              <a:rPr lang="en-US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and K</a:t>
            </a:r>
            <a:r>
              <a:rPr lang="en-US" sz="1000" b="0" i="0" u="none" strike="noStrike" cap="none" spc="0" baseline="-2500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α2</a:t>
            </a:r>
            <a:r>
              <a:rPr lang="en-US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X-rays (17 keV) </a:t>
            </a:r>
            <a:endParaRPr lang="en-US" sz="1000" b="0" i="0" u="none" strike="noStrike" cap="none" spc="0">
              <a:solidFill>
                <a:srgbClr val="C6DBEE"/>
              </a:solidFill>
              <a:latin typeface="Calibri"/>
              <a:cs typeface="Calibri"/>
            </a:endParaRPr>
          </a:p>
          <a:p>
            <a:pPr marL="195763" indent="-195763">
              <a:buFont typeface="Arial"/>
              <a:buChar char="•"/>
              <a:defRPr/>
            </a:pPr>
            <a:r>
              <a:rPr lang="en-US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X-ray microfocus (up to 140 keV) for radiography and CT setups </a:t>
            </a:r>
            <a:endParaRPr sz="1000" b="0">
              <a:solidFill>
                <a:srgbClr val="C6DBEE"/>
              </a:solidFill>
            </a:endParaRPr>
          </a:p>
          <a:p>
            <a:pPr marL="195763" lvl="0" indent="-195763">
              <a:buFont typeface="Arial"/>
              <a:buChar char="•"/>
              <a:defRPr/>
            </a:pPr>
            <a:endParaRPr lang="it" sz="1000" b="0" i="0" u="none" strike="noStrike" cap="none" spc="0">
              <a:solidFill>
                <a:srgbClr val="C6DBEE"/>
              </a:solidFill>
              <a:latin typeface="Calibri"/>
              <a:ea typeface="Calibri"/>
              <a:cs typeface="Calibri"/>
            </a:endParaRPr>
          </a:p>
          <a:p>
            <a:pPr lvl="0">
              <a:defRPr/>
            </a:pPr>
            <a:endParaRPr lang="it" sz="1000" b="0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195762" lvl="0" indent="-195762">
              <a:buFont typeface="Arial"/>
              <a:buChar char="•"/>
              <a:defRPr/>
            </a:pPr>
            <a:endParaRPr sz="1000" b="0">
              <a:solidFill>
                <a:srgbClr val="C6DBEE"/>
              </a:solidFill>
            </a:endParaRPr>
          </a:p>
          <a:p>
            <a:pPr lvl="0">
              <a:defRPr/>
            </a:pPr>
            <a:endParaRPr lang="it" sz="1000" b="0">
              <a:solidFill>
                <a:srgbClr val="C6DBEE"/>
              </a:solidFill>
            </a:endParaRPr>
          </a:p>
          <a:p>
            <a:pPr marL="595812" lvl="1" indent="-195762">
              <a:buFont typeface="Arial"/>
              <a:buChar char="•"/>
              <a:defRPr/>
            </a:pPr>
            <a:endParaRPr lang="it"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en-US" sz="1100"/>
          </a:p>
        </p:txBody>
      </p:sp>
      <p:pic>
        <p:nvPicPr>
          <p:cNvPr id="380745296" name="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 flipH="0" flipV="0">
            <a:off x="4301028" y="3431093"/>
            <a:ext cx="1339721" cy="1128807"/>
          </a:xfrm>
          <a:prstGeom prst="rect">
            <a:avLst/>
          </a:prstGeom>
        </p:spPr>
      </p:pic>
      <p:pic>
        <p:nvPicPr>
          <p:cNvPr id="1927869590" name=""/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47777" r="0" b="0"/>
          <a:stretch/>
        </p:blipFill>
        <p:spPr bwMode="auto">
          <a:xfrm flipH="0" flipV="0">
            <a:off x="6100743" y="3431092"/>
            <a:ext cx="2122205" cy="1134781"/>
          </a:xfrm>
          <a:prstGeom prst="rect">
            <a:avLst/>
          </a:prstGeom>
        </p:spPr>
      </p:pic>
      <p:sp>
        <p:nvSpPr>
          <p:cNvPr id="835139100" name=""/>
          <p:cNvSpPr txBox="1"/>
          <p:nvPr/>
        </p:nvSpPr>
        <p:spPr bwMode="auto">
          <a:xfrm rot="0" flipH="0" flipV="0">
            <a:off x="6219806" y="1770018"/>
            <a:ext cx="156702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000" b="1">
                <a:solidFill>
                  <a:schemeClr val="tx1"/>
                </a:solidFill>
              </a:rPr>
              <a:t>MD3</a:t>
            </a:r>
            <a:endParaRPr sz="1000" b="1">
              <a:solidFill>
                <a:schemeClr val="tx1"/>
              </a:solidFill>
            </a:endParaRPr>
          </a:p>
        </p:txBody>
      </p:sp>
      <p:sp>
        <p:nvSpPr>
          <p:cNvPr id="969346135" name="Text 15"/>
          <p:cNvSpPr/>
          <p:nvPr/>
        </p:nvSpPr>
        <p:spPr bwMode="auto">
          <a:xfrm flipH="0" flipV="0">
            <a:off x="616674" y="1378509"/>
            <a:ext cx="3431358" cy="3186578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buNone/>
              <a:defRPr/>
            </a:pPr>
            <a:r>
              <a:rPr lang="it" sz="1100" b="1">
                <a:solidFill>
                  <a:srgbClr val="FCD34D"/>
                </a:solidFill>
              </a:rPr>
              <a:t>Technology Platform</a:t>
            </a:r>
            <a:endParaRPr lang="it" sz="1100" b="1">
              <a:solidFill>
                <a:srgbClr val="FCD34D"/>
              </a:solidFill>
            </a:endParaRPr>
          </a:p>
          <a:p>
            <a:pPr>
              <a:defRPr/>
            </a:pP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R&amp;D in semiconductor sensor technology IP-core design, </a:t>
            </a:r>
            <a:endParaRPr lang="it" sz="1000" b="0" i="0" u="none" strike="noStrike" cap="none" spc="0">
              <a:solidFill>
                <a:srgbClr val="C6DBEE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mixed-signal ASICs, and advanced DAQ systems</a:t>
            </a:r>
            <a:endParaRPr lang="it" sz="1000" b="0" i="0" u="none" strike="noStrike" cap="none" spc="0">
              <a:solidFill>
                <a:srgbClr val="C6DBEE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all on the INFN-LFoundry 110 nm CIS process</a:t>
            </a:r>
            <a:endParaRPr sz="1000" b="0">
              <a:solidFill>
                <a:srgbClr val="C6DBEE"/>
              </a:solidFill>
            </a:endParaRPr>
          </a:p>
          <a:p>
            <a:pPr marL="0" indent="0">
              <a:buNone/>
              <a:defRPr/>
            </a:pPr>
            <a:endParaRPr lang="en-US" sz="1100" b="1">
              <a:solidFill>
                <a:srgbClr val="FCD34D"/>
              </a:solidFill>
            </a:endParaRPr>
          </a:p>
          <a:p>
            <a:pPr marL="0" indent="0">
              <a:buNone/>
              <a:defRPr/>
            </a:pPr>
            <a:r>
              <a:rPr lang="it" sz="1100" b="1" i="0" u="none" strike="noStrike" cap="none" spc="0">
                <a:solidFill>
                  <a:srgbClr val="FCD34D"/>
                </a:solidFill>
                <a:latin typeface="Calibri"/>
                <a:ea typeface="Arial"/>
                <a:cs typeface="Arial"/>
              </a:rPr>
              <a:t>Applications</a:t>
            </a:r>
            <a:endParaRPr lang="en-US" sz="1100" b="1">
              <a:solidFill>
                <a:srgbClr val="FCD34D"/>
              </a:solidFill>
            </a:endParaRPr>
          </a:p>
          <a:p>
            <a:pPr lvl="0">
              <a:defRPr/>
            </a:pP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High-energy particle physics (vertex &amp; tracking), astroparticle physics in space, medical instruments, nuclear imaging &amp; dosimetry</a:t>
            </a:r>
            <a:endParaRPr lang="it" sz="1000" b="0">
              <a:solidFill>
                <a:srgbClr val="C6DBEE"/>
              </a:solidFill>
            </a:endParaRPr>
          </a:p>
          <a:p>
            <a:pPr lvl="0">
              <a:defRPr/>
            </a:pPr>
            <a:endParaRPr lang="it" sz="1000" b="0">
              <a:solidFill>
                <a:srgbClr val="C6DBEE"/>
              </a:solidFill>
            </a:endParaRPr>
          </a:p>
          <a:p>
            <a:pPr marL="0" indent="0">
              <a:buNone/>
              <a:defRPr/>
            </a:pPr>
            <a:endParaRPr lang="it" sz="1000" b="1" i="0" u="none" strike="noStrike" cap="none" spc="0">
              <a:solidFill>
                <a:srgbClr val="14EDA6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it" sz="1000" b="1" i="0" u="none" strike="noStrike" cap="none" spc="0">
                <a:solidFill>
                  <a:srgbClr val="14EDA6"/>
                </a:solidFill>
                <a:latin typeface="Calibri"/>
                <a:ea typeface="Arial"/>
                <a:cs typeface="Arial"/>
              </a:rPr>
              <a:t>Key Achievements</a:t>
            </a:r>
            <a:endParaRPr lang="it" sz="1000" b="1" i="0" u="none" strike="noStrike" cap="none" spc="0">
              <a:solidFill>
                <a:srgbClr val="14EDA6"/>
              </a:solidFill>
              <a:latin typeface="Times New Roman"/>
              <a:cs typeface="Times New Roman"/>
            </a:endParaRPr>
          </a:p>
          <a:p>
            <a:pPr marL="195763" lvl="0" indent="-195763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High-granularity MAPS down to</a:t>
            </a:r>
            <a:r>
              <a:rPr lang="it" sz="10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5 µm</a:t>
            </a: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spatial resolution</a:t>
            </a:r>
            <a:endParaRPr lang="it" sz="1000" b="0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195763" lvl="0" indent="-195763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System-ready MD3 demonstrator</a:t>
            </a:r>
            <a:endParaRPr lang="it" sz="1000" b="0" i="0" u="none" strike="noStrike" cap="none" spc="0">
              <a:solidFill>
                <a:srgbClr val="C6DBEE"/>
              </a:solidFill>
              <a:latin typeface="Calibri"/>
              <a:ea typeface="Calibri"/>
              <a:cs typeface="Calibri"/>
            </a:endParaRPr>
          </a:p>
          <a:p>
            <a:pPr marL="595813" lvl="1" indent="-195763">
              <a:buFont typeface="Arial"/>
              <a:buChar char="•"/>
              <a:defRPr/>
            </a:pPr>
            <a:r>
              <a:rPr lang="it" sz="10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512×512</a:t>
            </a: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pixels, 1.64 cm², </a:t>
            </a:r>
            <a:endParaRPr lang="it" sz="1000" b="0" i="0" u="none" strike="noStrike" cap="none" spc="0">
              <a:solidFill>
                <a:srgbClr val="C6DBEE"/>
              </a:solidFill>
              <a:latin typeface="Calibri"/>
              <a:ea typeface="Calibri"/>
              <a:cs typeface="Calibri"/>
            </a:endParaRPr>
          </a:p>
          <a:p>
            <a:pPr marL="595813" lvl="1" indent="-195763">
              <a:buFont typeface="Arial"/>
              <a:buChar char="•"/>
              <a:defRPr/>
            </a:pPr>
            <a:r>
              <a:rPr lang="it" sz="10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17 mW/cm²</a:t>
            </a: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in low-rate mode</a:t>
            </a:r>
            <a:endParaRPr lang="it" sz="1000" b="0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195763" lvl="0" indent="-195763">
              <a:buFont typeface="Arial"/>
              <a:buChar char="•"/>
              <a:defRPr/>
            </a:pPr>
            <a:r>
              <a:rPr lang="it" sz="10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CMOS LGAD</a:t>
            </a: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 targeting timing performances better than          </a:t>
            </a:r>
            <a:r>
              <a:rPr lang="it" sz="10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20 ps rms</a:t>
            </a:r>
            <a:endParaRPr sz="1000" b="1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195763" lvl="0" indent="-195763">
              <a:buFont typeface="Arial"/>
              <a:buChar char="•"/>
              <a:defRPr/>
            </a:pP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Monolithic strip sensors with embedded electronics for  </a:t>
            </a:r>
            <a:r>
              <a:rPr lang="it" sz="1000" b="0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space-borne applications</a:t>
            </a:r>
            <a:endParaRPr lang="it" sz="1000" b="0" i="0" u="none" strike="noStrike" cap="none" spc="0">
              <a:solidFill>
                <a:srgbClr val="C6DBEE"/>
              </a:solidFill>
              <a:latin typeface="Calibri"/>
              <a:ea typeface="Calibri"/>
              <a:cs typeface="Calibri"/>
            </a:endParaRPr>
          </a:p>
          <a:p>
            <a:pPr lvl="0">
              <a:defRPr/>
            </a:pPr>
            <a:endParaRPr lang="it" sz="1000" b="0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195761" lvl="0" indent="-195761">
              <a:buFont typeface="Arial"/>
              <a:buChar char="•"/>
              <a:defRPr/>
            </a:pPr>
            <a:endParaRPr sz="1000" b="0">
              <a:solidFill>
                <a:srgbClr val="C6DBEE"/>
              </a:solidFill>
            </a:endParaRPr>
          </a:p>
          <a:p>
            <a:pPr lvl="0">
              <a:defRPr/>
            </a:pPr>
            <a:endParaRPr lang="it" sz="1000" b="0">
              <a:solidFill>
                <a:srgbClr val="C6DBEE"/>
              </a:solidFill>
            </a:endParaRPr>
          </a:p>
          <a:p>
            <a:pPr marL="595811" lvl="1" indent="-195761">
              <a:buFont typeface="Arial"/>
              <a:buChar char="•"/>
              <a:defRPr/>
            </a:pPr>
            <a:endParaRPr lang="it"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en-US" sz="1100"/>
          </a:p>
        </p:txBody>
      </p:sp>
      <p:sp>
        <p:nvSpPr>
          <p:cNvPr id="1298113574" name=""/>
          <p:cNvSpPr txBox="1"/>
          <p:nvPr/>
        </p:nvSpPr>
        <p:spPr bwMode="auto">
          <a:xfrm rot="0" flipH="0" flipV="0">
            <a:off x="8761306" y="4857748"/>
            <a:ext cx="37461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C6DBEE"/>
                </a:solidFill>
              </a:rPr>
              <a:t>5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9463098" name="Shape 0"/>
          <p:cNvSpPr/>
          <p:nvPr/>
        </p:nvSpPr>
        <p:spPr bwMode="auto">
          <a:xfrm>
            <a:off x="6858000" y="-457200"/>
            <a:ext cx="3200400" cy="3200400"/>
          </a:xfrm>
          <a:prstGeom prst="line">
            <a:avLst/>
          </a:prstGeom>
          <a:solidFill>
            <a:srgbClr val="0891B2">
              <a:alpha val="12000"/>
            </a:srgbClr>
          </a:solidFill>
          <a:ln w="12700">
            <a:solidFill>
              <a:srgbClr val="0891B2">
                <a:alpha val="30000"/>
              </a:srgbClr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96207608" name="Shape 1"/>
          <p:cNvSpPr/>
          <p:nvPr/>
        </p:nvSpPr>
        <p:spPr bwMode="auto">
          <a:xfrm>
            <a:off x="7772400" y="2743200"/>
            <a:ext cx="1828800" cy="1828800"/>
          </a:xfrm>
          <a:prstGeom prst="line">
            <a:avLst/>
          </a:prstGeom>
          <a:solidFill>
            <a:srgbClr val="D97706">
              <a:alpha val="10000"/>
            </a:srgbClr>
          </a:solidFill>
          <a:ln w="12700">
            <a:solidFill>
              <a:srgbClr val="D97706">
                <a:alpha val="30000"/>
              </a:srgbClr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01790123" name="Text 4"/>
          <p:cNvSpPr/>
          <p:nvPr/>
        </p:nvSpPr>
        <p:spPr bwMode="auto">
          <a:xfrm>
            <a:off x="457200" y="2331720"/>
            <a:ext cx="8229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3000" b="1">
                <a:solidFill>
                  <a:srgbClr val="FCD34D"/>
                </a:solidFill>
                <a:latin typeface="Calibri"/>
                <a:ea typeface="Calibri"/>
                <a:cs typeface="Calibri"/>
              </a:rPr>
              <a:t>System Architecture</a:t>
            </a:r>
            <a:endParaRPr lang="en-US" sz="3000" b="1"/>
          </a:p>
        </p:txBody>
      </p:sp>
      <p:sp>
        <p:nvSpPr>
          <p:cNvPr id="624709526" name="Shape 5"/>
          <p:cNvSpPr/>
          <p:nvPr/>
        </p:nvSpPr>
        <p:spPr bwMode="auto">
          <a:xfrm>
            <a:off x="457200" y="2880360"/>
            <a:ext cx="2286000" cy="36576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4810248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09482564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900" b="1" spc="300">
                <a:solidFill>
                  <a:srgbClr val="0891B2"/>
                </a:solidFill>
              </a:rPr>
              <a:t>SYSTEM ARCHITECTURE</a:t>
            </a:r>
            <a:endParaRPr lang="en-US" sz="900"/>
          </a:p>
        </p:txBody>
      </p:sp>
      <p:sp>
        <p:nvSpPr>
          <p:cNvPr id="697457416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Top-level block diagram</a:t>
            </a:r>
            <a:endParaRPr lang="en-US" sz="2800"/>
          </a:p>
        </p:txBody>
      </p:sp>
      <p:sp>
        <p:nvSpPr>
          <p:cNvPr id="1295113644" name="Shape 10"/>
          <p:cNvSpPr/>
          <p:nvPr/>
        </p:nvSpPr>
        <p:spPr bwMode="auto">
          <a:xfrm flipH="0" flipV="0">
            <a:off x="393191" y="3893920"/>
            <a:ext cx="1427072" cy="1048620"/>
          </a:xfrm>
          <a:prstGeom prst="rect">
            <a:avLst/>
          </a:prstGeom>
          <a:solidFill>
            <a:srgbClr val="065073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18613421" name="Text 11"/>
          <p:cNvSpPr/>
          <p:nvPr/>
        </p:nvSpPr>
        <p:spPr bwMode="auto">
          <a:xfrm flipH="0" flipV="0">
            <a:off x="722869" y="4031080"/>
            <a:ext cx="767718" cy="9587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0AC5F3"/>
                </a:solidFill>
              </a:rPr>
              <a:t>Pixel</a:t>
            </a:r>
            <a:endParaRPr lang="en-US" sz="1200"/>
          </a:p>
        </p:txBody>
      </p:sp>
      <p:sp>
        <p:nvSpPr>
          <p:cNvPr id="498052799" name="Text 22"/>
          <p:cNvSpPr/>
          <p:nvPr/>
        </p:nvSpPr>
        <p:spPr bwMode="auto">
          <a:xfrm flipH="0" flipV="0">
            <a:off x="7830219" y="4265023"/>
            <a:ext cx="840153" cy="764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en-US" sz="900">
                <a:solidFill>
                  <a:srgbClr val="D97706"/>
                </a:solidFill>
              </a:rPr>
              <a:t>Data flow →</a:t>
            </a:r>
            <a:endParaRPr lang="en-US" sz="900"/>
          </a:p>
        </p:txBody>
      </p:sp>
      <p:sp>
        <p:nvSpPr>
          <p:cNvPr id="26536958" name="Text 23"/>
          <p:cNvSpPr/>
          <p:nvPr/>
        </p:nvSpPr>
        <p:spPr bwMode="auto">
          <a:xfrm flipH="0" flipV="0">
            <a:off x="7518437" y="4419583"/>
            <a:ext cx="1536155" cy="764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en-US" sz="900">
                <a:solidFill>
                  <a:srgbClr val="8BAEC5"/>
                </a:solidFill>
              </a:rPr>
              <a:t>← Configuration (token ring)</a:t>
            </a:r>
            <a:endParaRPr lang="en-US" sz="900"/>
          </a:p>
        </p:txBody>
      </p:sp>
      <p:sp>
        <p:nvSpPr>
          <p:cNvPr id="1266959805" name="Text 6"/>
          <p:cNvSpPr/>
          <p:nvPr/>
        </p:nvSpPr>
        <p:spPr bwMode="auto">
          <a:xfrm flipH="0" flipV="0">
            <a:off x="521628" y="4289562"/>
            <a:ext cx="1170198" cy="652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  <a:defRPr/>
            </a:pPr>
            <a:r>
              <a:rPr lang="en-US" sz="950">
                <a:solidFill>
                  <a:srgbClr val="C9DEF0"/>
                </a:solidFill>
              </a:rPr>
              <a:t>250×250 µm²</a:t>
            </a:r>
            <a:endParaRPr lang="en-US" sz="950"/>
          </a:p>
          <a:p>
            <a:pPr marL="0" indent="0" algn="ctr">
              <a:buNone/>
              <a:defRPr/>
            </a:pPr>
            <a:r>
              <a:rPr lang="en-US" sz="950">
                <a:solidFill>
                  <a:srgbClr val="C9DEF0"/>
                </a:solidFill>
              </a:rPr>
              <a:t>CSA</a:t>
            </a:r>
            <a:endParaRPr lang="en-US" sz="950">
              <a:solidFill>
                <a:srgbClr val="C9DEF0"/>
              </a:solidFill>
            </a:endParaRPr>
          </a:p>
          <a:p>
            <a:pPr marL="0" indent="0" algn="ctr">
              <a:buNone/>
              <a:defRPr/>
            </a:pPr>
            <a:r>
              <a:rPr lang="en-US" sz="950">
                <a:solidFill>
                  <a:srgbClr val="C9DEF0"/>
                </a:solidFill>
              </a:rPr>
              <a:t>PDH</a:t>
            </a:r>
            <a:endParaRPr lang="en-US" sz="950">
              <a:solidFill>
                <a:srgbClr val="C9DEF0"/>
              </a:solidFill>
            </a:endParaRPr>
          </a:p>
          <a:p>
            <a:pPr marL="0" indent="0" algn="ctr">
              <a:buNone/>
              <a:defRPr/>
            </a:pPr>
            <a:r>
              <a:rPr lang="en-US" sz="950">
                <a:solidFill>
                  <a:srgbClr val="C9DEF0"/>
                </a:solidFill>
              </a:rPr>
              <a:t>Discriminator</a:t>
            </a:r>
            <a:endParaRPr lang="en-US" sz="950"/>
          </a:p>
        </p:txBody>
      </p:sp>
      <p:sp>
        <p:nvSpPr>
          <p:cNvPr id="707866591" name="Shape 10"/>
          <p:cNvSpPr/>
          <p:nvPr/>
        </p:nvSpPr>
        <p:spPr bwMode="auto">
          <a:xfrm flipH="0" flipV="0">
            <a:off x="2270892" y="3893920"/>
            <a:ext cx="1427072" cy="1048619"/>
          </a:xfrm>
          <a:prstGeom prst="rect">
            <a:avLst/>
          </a:prstGeom>
          <a:solidFill>
            <a:srgbClr val="0D1B2A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662816" name="Text 11"/>
          <p:cNvSpPr/>
          <p:nvPr/>
        </p:nvSpPr>
        <p:spPr bwMode="auto">
          <a:xfrm flipH="0" flipV="0">
            <a:off x="2600570" y="4031080"/>
            <a:ext cx="767718" cy="95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0891B2"/>
                </a:solidFill>
              </a:rPr>
              <a:t>MacroPixel</a:t>
            </a:r>
            <a:endParaRPr lang="en-US" sz="1200"/>
          </a:p>
        </p:txBody>
      </p:sp>
      <p:sp>
        <p:nvSpPr>
          <p:cNvPr id="206584628" name="Text 6"/>
          <p:cNvSpPr/>
          <p:nvPr/>
        </p:nvSpPr>
        <p:spPr bwMode="auto">
          <a:xfrm flipH="0" flipV="0">
            <a:off x="2399329" y="4289562"/>
            <a:ext cx="1170198" cy="652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  <a:defRPr/>
            </a:pPr>
            <a:r>
              <a:rPr lang="en-US" sz="950">
                <a:solidFill>
                  <a:srgbClr val="C9DEF0"/>
                </a:solidFill>
              </a:rPr>
              <a:t>2×2 </a:t>
            </a:r>
            <a:r>
              <a:rPr lang="it" sz="950">
                <a:solidFill>
                  <a:srgbClr val="C9DEF0"/>
                </a:solidFill>
              </a:rPr>
              <a:t>pixels</a:t>
            </a:r>
            <a:endParaRPr lang="en-US" sz="950"/>
          </a:p>
          <a:p>
            <a:pPr marL="0" indent="0" algn="ctr">
              <a:buNone/>
              <a:defRPr/>
            </a:pPr>
            <a:r>
              <a:rPr lang="it" sz="950">
                <a:solidFill>
                  <a:srgbClr val="C9DEF0"/>
                </a:solidFill>
              </a:rPr>
              <a:t>Shared ADC</a:t>
            </a:r>
            <a:endParaRPr lang="en-US" sz="950">
              <a:solidFill>
                <a:srgbClr val="C9DEF0"/>
              </a:solidFill>
            </a:endParaRPr>
          </a:p>
          <a:p>
            <a:pPr marL="0" indent="0" algn="ctr">
              <a:buNone/>
              <a:defRPr/>
            </a:pPr>
            <a:r>
              <a:rPr lang="it" sz="950">
                <a:solidFill>
                  <a:srgbClr val="C9DEF0"/>
                </a:solidFill>
              </a:rPr>
              <a:t>FE Logic</a:t>
            </a:r>
            <a:endParaRPr lang="en-US" sz="950">
              <a:solidFill>
                <a:srgbClr val="C9DEF0"/>
              </a:solidFill>
            </a:endParaRPr>
          </a:p>
          <a:p>
            <a:pPr marL="0" indent="0" algn="ctr">
              <a:buNone/>
              <a:defRPr/>
            </a:pPr>
            <a:r>
              <a:rPr lang="it" sz="950">
                <a:solidFill>
                  <a:srgbClr val="C9DEF0"/>
                </a:solidFill>
              </a:rPr>
              <a:t>*Serializer</a:t>
            </a:r>
            <a:endParaRPr lang="en-US" sz="950"/>
          </a:p>
        </p:txBody>
      </p:sp>
      <p:sp>
        <p:nvSpPr>
          <p:cNvPr id="106166124" name="Shape 10"/>
          <p:cNvSpPr/>
          <p:nvPr/>
        </p:nvSpPr>
        <p:spPr bwMode="auto">
          <a:xfrm flipH="0" flipV="0">
            <a:off x="4132953" y="3893920"/>
            <a:ext cx="1427072" cy="1048619"/>
          </a:xfrm>
          <a:prstGeom prst="rect">
            <a:avLst/>
          </a:prstGeom>
          <a:solidFill>
            <a:srgbClr val="0D1B2A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4115433" name="Text 11"/>
          <p:cNvSpPr/>
          <p:nvPr/>
        </p:nvSpPr>
        <p:spPr bwMode="auto">
          <a:xfrm flipH="0" flipV="0">
            <a:off x="4462631" y="4031080"/>
            <a:ext cx="767718" cy="95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0891B2"/>
                </a:solidFill>
              </a:rPr>
              <a:t>Serializer</a:t>
            </a:r>
            <a:endParaRPr lang="en-US" sz="1200"/>
          </a:p>
        </p:txBody>
      </p:sp>
      <p:sp>
        <p:nvSpPr>
          <p:cNvPr id="1004574618" name="Text 6"/>
          <p:cNvSpPr/>
          <p:nvPr/>
        </p:nvSpPr>
        <p:spPr bwMode="auto">
          <a:xfrm flipH="0" flipV="0">
            <a:off x="4261390" y="4289562"/>
            <a:ext cx="1170198" cy="652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  <a:defRPr/>
            </a:pPr>
            <a:r>
              <a:rPr lang="it" sz="950">
                <a:solidFill>
                  <a:srgbClr val="C9DEF0"/>
                </a:solidFill>
              </a:rPr>
              <a:t>24-bit words</a:t>
            </a:r>
            <a:endParaRPr lang="en-US" sz="950"/>
          </a:p>
          <a:p>
            <a:pPr marL="0" indent="0" algn="ctr">
              <a:buNone/>
              <a:defRPr/>
            </a:pPr>
            <a:r>
              <a:rPr lang="it" sz="950">
                <a:solidFill>
                  <a:srgbClr val="C9DEF0"/>
                </a:solidFill>
              </a:rPr>
              <a:t>DDR - 12 CLK</a:t>
            </a:r>
            <a:endParaRPr lang="it" sz="950">
              <a:solidFill>
                <a:srgbClr val="C9DEF0"/>
              </a:solidFill>
            </a:endParaRPr>
          </a:p>
          <a:p>
            <a:pPr marL="0" indent="0" algn="ctr">
              <a:buNone/>
              <a:defRPr/>
            </a:pPr>
            <a:r>
              <a:rPr lang="it" sz="950">
                <a:solidFill>
                  <a:srgbClr val="C9DEF0"/>
                </a:solidFill>
              </a:rPr>
              <a:t>16 ser./chip</a:t>
            </a:r>
            <a:endParaRPr lang="en-US" sz="950">
              <a:solidFill>
                <a:srgbClr val="C9DEF0"/>
              </a:solidFill>
            </a:endParaRPr>
          </a:p>
          <a:p>
            <a:pPr marL="0" indent="0" algn="ctr">
              <a:buNone/>
              <a:defRPr/>
            </a:pPr>
            <a:endParaRPr lang="en-US" sz="950"/>
          </a:p>
        </p:txBody>
      </p:sp>
      <p:sp>
        <p:nvSpPr>
          <p:cNvPr id="1542382793" name="Shape 10"/>
          <p:cNvSpPr/>
          <p:nvPr/>
        </p:nvSpPr>
        <p:spPr bwMode="auto">
          <a:xfrm flipH="0" flipV="0">
            <a:off x="5989741" y="3893920"/>
            <a:ext cx="1427072" cy="1048619"/>
          </a:xfrm>
          <a:prstGeom prst="rect">
            <a:avLst/>
          </a:prstGeom>
          <a:solidFill>
            <a:srgbClr val="0D1B2A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7859401" name="Text 11"/>
          <p:cNvSpPr/>
          <p:nvPr/>
        </p:nvSpPr>
        <p:spPr bwMode="auto">
          <a:xfrm flipH="0" flipV="0">
            <a:off x="6319420" y="4031080"/>
            <a:ext cx="767718" cy="95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0891B2"/>
                </a:solidFill>
              </a:rPr>
              <a:t>EOC</a:t>
            </a:r>
            <a:endParaRPr lang="en-US" sz="1200"/>
          </a:p>
        </p:txBody>
      </p:sp>
      <p:sp>
        <p:nvSpPr>
          <p:cNvPr id="1006065094" name="Text 6"/>
          <p:cNvSpPr/>
          <p:nvPr/>
        </p:nvSpPr>
        <p:spPr bwMode="auto">
          <a:xfrm flipH="0" flipV="0">
            <a:off x="6118179" y="4289562"/>
            <a:ext cx="1170198" cy="652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  <a:defRPr/>
            </a:pPr>
            <a:r>
              <a:rPr lang="it" sz="950">
                <a:solidFill>
                  <a:srgbClr val="C9DEF0"/>
                </a:solidFill>
              </a:rPr>
              <a:t>Time reconstruction</a:t>
            </a:r>
            <a:endParaRPr lang="en-US" sz="950"/>
          </a:p>
          <a:p>
            <a:pPr marL="0" indent="0" algn="ctr">
              <a:buNone/>
              <a:defRPr/>
            </a:pPr>
            <a:r>
              <a:rPr lang="it" sz="950">
                <a:solidFill>
                  <a:srgbClr val="C9DEF0"/>
                </a:solidFill>
              </a:rPr>
              <a:t>Sparse readout</a:t>
            </a:r>
            <a:endParaRPr lang="it" sz="950">
              <a:solidFill>
                <a:srgbClr val="C9DEF0"/>
              </a:solidFill>
            </a:endParaRPr>
          </a:p>
          <a:p>
            <a:pPr marL="0" indent="0" algn="ctr">
              <a:buNone/>
              <a:defRPr/>
            </a:pPr>
            <a:r>
              <a:rPr lang="it" sz="950">
                <a:solidFill>
                  <a:srgbClr val="C9DEF0"/>
                </a:solidFill>
              </a:rPr>
              <a:t>Configuration</a:t>
            </a:r>
            <a:endParaRPr lang="en-US" sz="950">
              <a:solidFill>
                <a:srgbClr val="C9DEF0"/>
              </a:solidFill>
            </a:endParaRPr>
          </a:p>
          <a:p>
            <a:pPr marL="0" indent="0" algn="ctr">
              <a:buNone/>
              <a:defRPr/>
            </a:pPr>
            <a:endParaRPr lang="en-US" sz="950"/>
          </a:p>
        </p:txBody>
      </p:sp>
      <p:sp>
        <p:nvSpPr>
          <p:cNvPr id="994735511" name="Shape 18"/>
          <p:cNvSpPr/>
          <p:nvPr/>
        </p:nvSpPr>
        <p:spPr bwMode="auto">
          <a:xfrm rot="0" flipH="0" flipV="0">
            <a:off x="3697965" y="4400850"/>
            <a:ext cx="334326" cy="360"/>
          </a:xfrm>
          <a:prstGeom prst="line">
            <a:avLst/>
          </a:prstGeom>
          <a:noFill/>
          <a:ln w="12700">
            <a:solidFill>
              <a:srgbClr val="D97706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889594" name="Text 19"/>
          <p:cNvSpPr/>
          <p:nvPr/>
        </p:nvSpPr>
        <p:spPr bwMode="auto">
          <a:xfrm rot="0" flipH="0" flipV="0">
            <a:off x="3941300" y="4289562"/>
            <a:ext cx="184954" cy="2205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1000">
                <a:solidFill>
                  <a:srgbClr val="D97706"/>
                </a:solidFill>
              </a:rPr>
              <a:t>   ▶</a:t>
            </a:r>
            <a:endParaRPr lang="en-US" sz="1000"/>
          </a:p>
        </p:txBody>
      </p:sp>
      <p:sp>
        <p:nvSpPr>
          <p:cNvPr id="942915190" name="Shape 18"/>
          <p:cNvSpPr/>
          <p:nvPr/>
        </p:nvSpPr>
        <p:spPr bwMode="auto">
          <a:xfrm rot="0" flipH="0" flipV="0">
            <a:off x="5560026" y="4419224"/>
            <a:ext cx="334325" cy="360"/>
          </a:xfrm>
          <a:prstGeom prst="line">
            <a:avLst/>
          </a:prstGeom>
          <a:noFill/>
          <a:ln w="12700">
            <a:solidFill>
              <a:srgbClr val="D97706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95434641" name="Text 19"/>
          <p:cNvSpPr/>
          <p:nvPr/>
        </p:nvSpPr>
        <p:spPr bwMode="auto">
          <a:xfrm rot="0" flipH="0" flipV="0">
            <a:off x="5803361" y="4307935"/>
            <a:ext cx="184954" cy="2205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1000">
                <a:solidFill>
                  <a:srgbClr val="D97706"/>
                </a:solidFill>
              </a:rPr>
              <a:t>   ▶</a:t>
            </a:r>
            <a:endParaRPr lang="en-US" sz="1000"/>
          </a:p>
        </p:txBody>
      </p:sp>
      <p:sp>
        <p:nvSpPr>
          <p:cNvPr id="519300154" name="Shape 18"/>
          <p:cNvSpPr/>
          <p:nvPr/>
        </p:nvSpPr>
        <p:spPr bwMode="auto">
          <a:xfrm rot="0" flipH="0" flipV="0">
            <a:off x="1820264" y="4399498"/>
            <a:ext cx="334325" cy="360"/>
          </a:xfrm>
          <a:prstGeom prst="line">
            <a:avLst/>
          </a:prstGeom>
          <a:noFill/>
          <a:ln w="12700">
            <a:solidFill>
              <a:srgbClr val="D97706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12865727" name="Text 19"/>
          <p:cNvSpPr/>
          <p:nvPr/>
        </p:nvSpPr>
        <p:spPr bwMode="auto">
          <a:xfrm rot="0" flipH="0" flipV="0">
            <a:off x="2063599" y="4288208"/>
            <a:ext cx="184954" cy="2205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1000">
                <a:solidFill>
                  <a:srgbClr val="D97706"/>
                </a:solidFill>
              </a:rPr>
              <a:t>   ▶</a:t>
            </a:r>
            <a:endParaRPr lang="en-US" sz="1000"/>
          </a:p>
        </p:txBody>
      </p:sp>
      <p:sp>
        <p:nvSpPr>
          <p:cNvPr id="796932101" name="Shape 18"/>
          <p:cNvSpPr/>
          <p:nvPr/>
        </p:nvSpPr>
        <p:spPr bwMode="auto">
          <a:xfrm rot="10800000" flipH="0" flipV="0">
            <a:off x="3776380" y="4830638"/>
            <a:ext cx="2211935" cy="360"/>
          </a:xfrm>
          <a:prstGeom prst="line">
            <a:avLst/>
          </a:prstGeom>
          <a:noFill/>
          <a:ln w="12700">
            <a:solidFill>
              <a:srgbClr val="7694A7"/>
            </a:solidFill>
            <a:prstDash val="solid"/>
          </a:ln>
        </p:spPr>
        <p:txBody>
          <a:bodyPr/>
          <a:lstStyle/>
          <a:p>
            <a:pPr>
              <a:defRPr/>
            </a:pPr>
            <a:endParaRPr>
              <a:solidFill>
                <a:srgbClr val="7694A7"/>
              </a:solidFill>
            </a:endParaRPr>
          </a:p>
        </p:txBody>
      </p:sp>
      <p:sp>
        <p:nvSpPr>
          <p:cNvPr id="1051295632" name="Text 19"/>
          <p:cNvSpPr/>
          <p:nvPr/>
        </p:nvSpPr>
        <p:spPr bwMode="auto">
          <a:xfrm rot="10800000" flipH="0" flipV="0">
            <a:off x="3682416" y="4721695"/>
            <a:ext cx="184954" cy="2205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1000">
                <a:solidFill>
                  <a:srgbClr val="7694A7"/>
                </a:solidFill>
              </a:rPr>
              <a:t>   ▶</a:t>
            </a:r>
            <a:endParaRPr sz="1000">
              <a:solidFill>
                <a:srgbClr val="7694A7"/>
              </a:solidFill>
            </a:endParaRPr>
          </a:p>
        </p:txBody>
      </p:sp>
      <p:grpSp>
        <p:nvGrpSpPr>
          <p:cNvPr id="221700463" name=""/>
          <p:cNvGrpSpPr/>
          <p:nvPr/>
        </p:nvGrpSpPr>
        <p:grpSpPr bwMode="auto">
          <a:xfrm>
            <a:off x="398201" y="997914"/>
            <a:ext cx="5483528" cy="2637457"/>
            <a:chOff x="0" y="0"/>
            <a:chExt cx="5483528" cy="2637457"/>
          </a:xfrm>
        </p:grpSpPr>
        <p:sp>
          <p:nvSpPr>
            <p:cNvPr id="280861003" name="Shape 7"/>
            <p:cNvSpPr/>
            <p:nvPr/>
          </p:nvSpPr>
          <p:spPr bwMode="auto">
            <a:xfrm rot="0" flipH="0" flipV="0">
              <a:off x="130210" y="119491"/>
              <a:ext cx="3866181" cy="2517966"/>
            </a:xfrm>
            <a:prstGeom prst="rect">
              <a:avLst/>
            </a:prstGeom>
            <a:solidFill>
              <a:srgbClr val="1A2E42"/>
            </a:solidFill>
            <a:ln w="12700">
              <a:solidFill>
                <a:srgbClr val="0891B2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9423623" name="Shape 7"/>
            <p:cNvSpPr/>
            <p:nvPr/>
          </p:nvSpPr>
          <p:spPr bwMode="auto">
            <a:xfrm rot="0" flipH="0" flipV="0">
              <a:off x="65106" y="63575"/>
              <a:ext cx="3866181" cy="2517966"/>
            </a:xfrm>
            <a:prstGeom prst="rect">
              <a:avLst/>
            </a:prstGeom>
            <a:solidFill>
              <a:srgbClr val="1A2E42"/>
            </a:solidFill>
            <a:ln w="12700">
              <a:solidFill>
                <a:srgbClr val="0891B2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389948" name="Shape 7"/>
            <p:cNvSpPr/>
            <p:nvPr/>
          </p:nvSpPr>
          <p:spPr bwMode="auto">
            <a:xfrm rot="0" flipH="0" flipV="0">
              <a:off x="0" y="0"/>
              <a:ext cx="3866181" cy="2517966"/>
            </a:xfrm>
            <a:prstGeom prst="rect">
              <a:avLst/>
            </a:prstGeom>
            <a:solidFill>
              <a:srgbClr val="1A2E42"/>
            </a:solidFill>
            <a:ln w="12700">
              <a:solidFill>
                <a:srgbClr val="0891B2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6737529" name="Shape 13"/>
            <p:cNvSpPr/>
            <p:nvPr/>
          </p:nvSpPr>
          <p:spPr bwMode="auto">
            <a:xfrm rot="0" flipH="0" flipV="0">
              <a:off x="322529" y="319227"/>
              <a:ext cx="2051328" cy="2037412"/>
            </a:xfrm>
            <a:prstGeom prst="rect">
              <a:avLst/>
            </a:prstGeom>
            <a:solidFill>
              <a:srgbClr val="0D1B2A"/>
            </a:solidFill>
            <a:ln w="12700">
              <a:solidFill>
                <a:srgbClr val="0891B2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5303929" name="Shape 13"/>
            <p:cNvSpPr/>
            <p:nvPr/>
          </p:nvSpPr>
          <p:spPr bwMode="auto">
            <a:xfrm rot="0" flipH="0" flipV="0">
              <a:off x="254426" y="252846"/>
              <a:ext cx="2051328" cy="2037412"/>
            </a:xfrm>
            <a:prstGeom prst="rect">
              <a:avLst/>
            </a:prstGeom>
            <a:solidFill>
              <a:srgbClr val="0D1B2A"/>
            </a:solidFill>
            <a:ln w="12700">
              <a:solidFill>
                <a:srgbClr val="0891B2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224662" name="Shape 13"/>
            <p:cNvSpPr/>
            <p:nvPr/>
          </p:nvSpPr>
          <p:spPr bwMode="auto">
            <a:xfrm rot="0" flipH="0" flipV="0">
              <a:off x="192318" y="186168"/>
              <a:ext cx="2051328" cy="2037412"/>
            </a:xfrm>
            <a:prstGeom prst="rect">
              <a:avLst/>
            </a:prstGeom>
            <a:solidFill>
              <a:srgbClr val="0D1B2A"/>
            </a:solidFill>
            <a:ln w="12700">
              <a:solidFill>
                <a:srgbClr val="0891B2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2884385" name="Shape 13"/>
            <p:cNvSpPr/>
            <p:nvPr/>
          </p:nvSpPr>
          <p:spPr bwMode="auto">
            <a:xfrm rot="0" flipH="0" flipV="0">
              <a:off x="130210" y="119491"/>
              <a:ext cx="2051328" cy="2037412"/>
            </a:xfrm>
            <a:prstGeom prst="rect">
              <a:avLst/>
            </a:prstGeom>
            <a:solidFill>
              <a:srgbClr val="0D1B2A"/>
            </a:solidFill>
            <a:ln w="12700">
              <a:solidFill>
                <a:srgbClr val="0891B2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5698770" name="Shape 13"/>
            <p:cNvSpPr/>
            <p:nvPr/>
          </p:nvSpPr>
          <p:spPr bwMode="auto">
            <a:xfrm rot="0" flipH="0" flipV="0">
              <a:off x="3009685" y="134768"/>
              <a:ext cx="719285" cy="2248428"/>
            </a:xfrm>
            <a:prstGeom prst="rect">
              <a:avLst/>
            </a:prstGeom>
            <a:solidFill>
              <a:srgbClr val="0D1B2A"/>
            </a:solidFill>
            <a:ln w="12700">
              <a:solidFill>
                <a:srgbClr val="0891B2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0640225" name="Shape 4"/>
            <p:cNvSpPr/>
            <p:nvPr/>
          </p:nvSpPr>
          <p:spPr bwMode="auto">
            <a:xfrm rot="0" flipH="0" flipV="0">
              <a:off x="324666" y="337015"/>
              <a:ext cx="625010" cy="625010"/>
            </a:xfrm>
            <a:prstGeom prst="rect">
              <a:avLst/>
            </a:prstGeom>
            <a:solidFill>
              <a:srgbClr val="065073"/>
            </a:solidFill>
            <a:ln w="12700">
              <a:solidFill>
                <a:srgbClr val="0891B2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090437" name="Shape 4"/>
            <p:cNvSpPr/>
            <p:nvPr/>
          </p:nvSpPr>
          <p:spPr bwMode="auto">
            <a:xfrm rot="0" flipH="0" flipV="0">
              <a:off x="1363369" y="337015"/>
              <a:ext cx="625010" cy="625010"/>
            </a:xfrm>
            <a:prstGeom prst="rect">
              <a:avLst/>
            </a:prstGeom>
            <a:solidFill>
              <a:srgbClr val="065073"/>
            </a:solidFill>
            <a:ln w="12700">
              <a:solidFill>
                <a:srgbClr val="0891B2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9259006" name="Shape 4"/>
            <p:cNvSpPr/>
            <p:nvPr/>
          </p:nvSpPr>
          <p:spPr bwMode="auto">
            <a:xfrm rot="0" flipH="0" flipV="0">
              <a:off x="322529" y="1337933"/>
              <a:ext cx="625010" cy="625010"/>
            </a:xfrm>
            <a:prstGeom prst="rect">
              <a:avLst/>
            </a:prstGeom>
            <a:solidFill>
              <a:srgbClr val="065073"/>
            </a:solidFill>
            <a:ln w="12700">
              <a:solidFill>
                <a:srgbClr val="0891B2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58289" name="Shape 4"/>
            <p:cNvSpPr/>
            <p:nvPr/>
          </p:nvSpPr>
          <p:spPr bwMode="auto">
            <a:xfrm rot="0" flipH="0" flipV="0">
              <a:off x="1363369" y="1337933"/>
              <a:ext cx="625010" cy="625010"/>
            </a:xfrm>
            <a:prstGeom prst="rect">
              <a:avLst/>
            </a:prstGeom>
            <a:solidFill>
              <a:srgbClr val="065073"/>
            </a:solidFill>
            <a:ln w="12700">
              <a:solidFill>
                <a:srgbClr val="0891B2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7022733" name="Shape 13"/>
            <p:cNvSpPr/>
            <p:nvPr/>
          </p:nvSpPr>
          <p:spPr bwMode="auto">
            <a:xfrm rot="0" flipH="0" flipV="0">
              <a:off x="4764243" y="119490"/>
              <a:ext cx="719285" cy="2248428"/>
            </a:xfrm>
            <a:prstGeom prst="rect">
              <a:avLst/>
            </a:prstGeom>
            <a:solidFill>
              <a:srgbClr val="0D1B2A"/>
            </a:solidFill>
            <a:ln w="12700">
              <a:solidFill>
                <a:srgbClr val="0891B2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7268652" name="Shape 18"/>
            <p:cNvSpPr/>
            <p:nvPr/>
          </p:nvSpPr>
          <p:spPr bwMode="auto">
            <a:xfrm rot="0" flipH="0" flipV="0">
              <a:off x="2379912" y="777683"/>
              <a:ext cx="546831" cy="0"/>
            </a:xfrm>
            <a:prstGeom prst="line">
              <a:avLst/>
            </a:prstGeom>
            <a:noFill/>
            <a:ln w="12700">
              <a:solidFill>
                <a:srgbClr val="D97706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4284525" name="Text 19"/>
            <p:cNvSpPr/>
            <p:nvPr/>
          </p:nvSpPr>
          <p:spPr bwMode="auto">
            <a:xfrm rot="0" flipH="0" flipV="0">
              <a:off x="2835752" y="666034"/>
              <a:ext cx="184955" cy="22059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  <a:defRPr/>
              </a:pPr>
              <a:r>
                <a:rPr lang="en-US" sz="1000">
                  <a:solidFill>
                    <a:srgbClr val="D97706"/>
                  </a:solidFill>
                </a:rPr>
                <a:t>   ▶</a:t>
              </a:r>
              <a:endParaRPr lang="en-US" sz="1000"/>
            </a:p>
          </p:txBody>
        </p:sp>
        <p:sp>
          <p:nvSpPr>
            <p:cNvPr id="768980847" name="Shape 18"/>
            <p:cNvSpPr/>
            <p:nvPr/>
          </p:nvSpPr>
          <p:spPr bwMode="auto">
            <a:xfrm rot="0" flipH="0" flipV="0">
              <a:off x="2378426" y="1139551"/>
              <a:ext cx="546831" cy="0"/>
            </a:xfrm>
            <a:prstGeom prst="line">
              <a:avLst/>
            </a:prstGeom>
            <a:noFill/>
            <a:ln w="12700">
              <a:solidFill>
                <a:srgbClr val="D97706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8153126" name="Text 19"/>
            <p:cNvSpPr/>
            <p:nvPr/>
          </p:nvSpPr>
          <p:spPr bwMode="auto">
            <a:xfrm rot="0" flipH="0" flipV="0">
              <a:off x="2834266" y="1027902"/>
              <a:ext cx="184955" cy="22059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  <a:defRPr/>
              </a:pPr>
              <a:r>
                <a:rPr lang="en-US" sz="1000">
                  <a:solidFill>
                    <a:srgbClr val="D97706"/>
                  </a:solidFill>
                </a:rPr>
                <a:t>   ▶</a:t>
              </a:r>
              <a:endParaRPr lang="en-US" sz="1000"/>
            </a:p>
          </p:txBody>
        </p:sp>
        <p:sp>
          <p:nvSpPr>
            <p:cNvPr id="2072098806" name="Shape 18"/>
            <p:cNvSpPr/>
            <p:nvPr/>
          </p:nvSpPr>
          <p:spPr bwMode="auto">
            <a:xfrm rot="0" flipH="0" flipV="0">
              <a:off x="2379912" y="1501418"/>
              <a:ext cx="546831" cy="0"/>
            </a:xfrm>
            <a:prstGeom prst="line">
              <a:avLst/>
            </a:prstGeom>
            <a:noFill/>
            <a:ln w="12700">
              <a:solidFill>
                <a:srgbClr val="D97706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3376974" name="Text 19"/>
            <p:cNvSpPr/>
            <p:nvPr/>
          </p:nvSpPr>
          <p:spPr bwMode="auto">
            <a:xfrm rot="0" flipH="0" flipV="0">
              <a:off x="2835752" y="1389769"/>
              <a:ext cx="184955" cy="22059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  <a:defRPr/>
              </a:pPr>
              <a:r>
                <a:rPr lang="en-US" sz="1000">
                  <a:solidFill>
                    <a:srgbClr val="D97706"/>
                  </a:solidFill>
                </a:rPr>
                <a:t>   ▶</a:t>
              </a:r>
              <a:endParaRPr lang="en-US" sz="1000"/>
            </a:p>
          </p:txBody>
        </p:sp>
        <p:cxnSp>
          <p:nvCxnSpPr>
            <p:cNvPr id="1235778355" name=""/>
            <p:cNvCxnSpPr>
              <a:stCxn id="1902884385" idx="0"/>
              <a:endCxn id="1902884385" idx="2"/>
            </p:cNvCxnSpPr>
            <p:nvPr/>
          </p:nvCxnSpPr>
          <p:spPr bwMode="auto">
            <a:xfrm rot="16199998" flipH="1" flipV="0">
              <a:off x="137169" y="1138198"/>
              <a:ext cx="2037412" cy="0"/>
            </a:xfrm>
            <a:prstGeom prst="line">
              <a:avLst/>
            </a:prstGeom>
            <a:ln w="6350" cap="flat" cmpd="sng" algn="ctr">
              <a:solidFill>
                <a:srgbClr val="0891B2"/>
              </a:solidFill>
              <a:prstDash val="dash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912834" name=""/>
            <p:cNvCxnSpPr/>
            <p:nvPr/>
          </p:nvCxnSpPr>
          <p:spPr bwMode="auto">
            <a:xfrm rot="0" flipH="1" flipV="0">
              <a:off x="130210" y="1138198"/>
              <a:ext cx="2037411" cy="0"/>
            </a:xfrm>
            <a:prstGeom prst="line">
              <a:avLst/>
            </a:prstGeom>
            <a:ln w="6350" cap="flat" cmpd="sng" algn="ctr">
              <a:solidFill>
                <a:srgbClr val="0891B2"/>
              </a:solidFill>
              <a:prstDash val="dash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3456969" name="Shape 4"/>
            <p:cNvSpPr/>
            <p:nvPr/>
          </p:nvSpPr>
          <p:spPr bwMode="auto">
            <a:xfrm rot="0" flipH="0" flipV="0">
              <a:off x="979704" y="979318"/>
              <a:ext cx="352343" cy="352343"/>
            </a:xfrm>
            <a:prstGeom prst="rect">
              <a:avLst/>
            </a:prstGeom>
            <a:solidFill>
              <a:srgbClr val="0D1B2A"/>
            </a:solidFill>
            <a:ln w="12700">
              <a:solidFill>
                <a:srgbClr val="0891B2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9057670" name="Text 5"/>
            <p:cNvSpPr/>
            <p:nvPr/>
          </p:nvSpPr>
          <p:spPr bwMode="auto">
            <a:xfrm flipH="0" flipV="0">
              <a:off x="408262" y="601584"/>
              <a:ext cx="457817" cy="958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  <a:defRPr/>
              </a:pPr>
              <a:r>
                <a:rPr lang="en-US" sz="1200" b="1">
                  <a:solidFill>
                    <a:srgbClr val="0AC5F3"/>
                  </a:solidFill>
                </a:rPr>
                <a:t>Pixel</a:t>
              </a:r>
              <a:endParaRPr lang="en-US" sz="1200"/>
            </a:p>
          </p:txBody>
        </p:sp>
        <p:sp>
          <p:nvSpPr>
            <p:cNvPr id="2079172155" name="Text 5"/>
            <p:cNvSpPr/>
            <p:nvPr/>
          </p:nvSpPr>
          <p:spPr bwMode="auto">
            <a:xfrm flipH="0" flipV="0">
              <a:off x="926965" y="1107553"/>
              <a:ext cx="457816" cy="958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  <a:defRPr/>
              </a:pPr>
              <a:r>
                <a:rPr lang="it" sz="1200" b="1">
                  <a:solidFill>
                    <a:srgbClr val="0891B2"/>
                  </a:solidFill>
                </a:rPr>
                <a:t>ADC</a:t>
              </a:r>
              <a:endParaRPr lang="en-US" sz="1200"/>
            </a:p>
          </p:txBody>
        </p:sp>
        <p:sp>
          <p:nvSpPr>
            <p:cNvPr id="1994488899" name="Text 5"/>
            <p:cNvSpPr/>
            <p:nvPr/>
          </p:nvSpPr>
          <p:spPr bwMode="auto">
            <a:xfrm flipH="0" flipV="0">
              <a:off x="1384783" y="186168"/>
              <a:ext cx="759353" cy="958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  <a:defRPr/>
              </a:pPr>
              <a:r>
                <a:rPr lang="it" sz="1200" b="1">
                  <a:solidFill>
                    <a:srgbClr val="0891B2"/>
                  </a:solidFill>
                </a:rPr>
                <a:t>MacroPixel</a:t>
              </a:r>
              <a:endParaRPr lang="en-US" sz="1200"/>
            </a:p>
          </p:txBody>
        </p:sp>
        <p:sp>
          <p:nvSpPr>
            <p:cNvPr id="1115464826" name="Text 5"/>
            <p:cNvSpPr/>
            <p:nvPr/>
          </p:nvSpPr>
          <p:spPr bwMode="auto">
            <a:xfrm flipH="0" flipV="0">
              <a:off x="2989651" y="1090261"/>
              <a:ext cx="759352" cy="958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  <a:defRPr/>
              </a:pPr>
              <a:r>
                <a:rPr lang="it" sz="1200" b="1">
                  <a:solidFill>
                    <a:srgbClr val="0891B2"/>
                  </a:solidFill>
                </a:rPr>
                <a:t>Serializer</a:t>
              </a:r>
              <a:endParaRPr lang="en-US" sz="1200"/>
            </a:p>
          </p:txBody>
        </p:sp>
        <p:sp>
          <p:nvSpPr>
            <p:cNvPr id="173236596" name="Text 5"/>
            <p:cNvSpPr/>
            <p:nvPr/>
          </p:nvSpPr>
          <p:spPr bwMode="auto">
            <a:xfrm flipH="0" flipV="0">
              <a:off x="2379912" y="558289"/>
              <a:ext cx="611038" cy="17474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  <a:defRPr/>
              </a:pPr>
              <a:r>
                <a:rPr lang="it" sz="1000" b="0">
                  <a:solidFill>
                    <a:srgbClr val="D97706"/>
                  </a:solidFill>
                </a:rPr>
                <a:t>Addr</a:t>
              </a:r>
              <a:endParaRPr lang="en-US" sz="1200"/>
            </a:p>
          </p:txBody>
        </p:sp>
        <p:sp>
          <p:nvSpPr>
            <p:cNvPr id="1698103443" name="Text 5"/>
            <p:cNvSpPr/>
            <p:nvPr/>
          </p:nvSpPr>
          <p:spPr bwMode="auto">
            <a:xfrm flipH="0" flipV="0">
              <a:off x="2379912" y="918730"/>
              <a:ext cx="611037" cy="17474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  <a:defRPr/>
              </a:pPr>
              <a:r>
                <a:rPr lang="it" sz="1000" b="0">
                  <a:solidFill>
                    <a:srgbClr val="D97706"/>
                  </a:solidFill>
                </a:rPr>
                <a:t>Energy</a:t>
              </a:r>
              <a:endParaRPr lang="en-US" sz="1200"/>
            </a:p>
          </p:txBody>
        </p:sp>
        <p:sp>
          <p:nvSpPr>
            <p:cNvPr id="157169200" name="Text 5"/>
            <p:cNvSpPr/>
            <p:nvPr/>
          </p:nvSpPr>
          <p:spPr bwMode="auto">
            <a:xfrm flipH="0" flipV="0">
              <a:off x="2379912" y="1288366"/>
              <a:ext cx="611037" cy="17474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  <a:defRPr/>
              </a:pPr>
              <a:r>
                <a:rPr lang="it" sz="1000" b="0">
                  <a:solidFill>
                    <a:srgbClr val="D97706"/>
                  </a:solidFill>
                </a:rPr>
                <a:t>TimeFlag</a:t>
              </a:r>
              <a:endParaRPr lang="en-US" sz="1200"/>
            </a:p>
          </p:txBody>
        </p:sp>
        <p:sp>
          <p:nvSpPr>
            <p:cNvPr id="490236770" name="Shape 18"/>
            <p:cNvSpPr/>
            <p:nvPr/>
          </p:nvSpPr>
          <p:spPr bwMode="auto">
            <a:xfrm rot="0" flipH="0" flipV="0">
              <a:off x="4017879" y="785823"/>
              <a:ext cx="639700" cy="360"/>
            </a:xfrm>
            <a:prstGeom prst="line">
              <a:avLst/>
            </a:prstGeom>
            <a:noFill/>
            <a:ln w="12700">
              <a:solidFill>
                <a:srgbClr val="D97706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6424460" name="Text 19"/>
            <p:cNvSpPr/>
            <p:nvPr/>
          </p:nvSpPr>
          <p:spPr bwMode="auto">
            <a:xfrm rot="0" flipH="0" flipV="0">
              <a:off x="4566587" y="674534"/>
              <a:ext cx="184954" cy="22059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  <a:defRPr/>
              </a:pPr>
              <a:r>
                <a:rPr lang="en-US" sz="1000">
                  <a:solidFill>
                    <a:srgbClr val="D97706"/>
                  </a:solidFill>
                </a:rPr>
                <a:t>   ▶</a:t>
              </a:r>
              <a:endParaRPr lang="en-US" sz="1000"/>
            </a:p>
          </p:txBody>
        </p:sp>
        <p:sp>
          <p:nvSpPr>
            <p:cNvPr id="50838651" name="Shape 18"/>
            <p:cNvSpPr/>
            <p:nvPr/>
          </p:nvSpPr>
          <p:spPr bwMode="auto">
            <a:xfrm rot="0" flipH="0" flipV="0">
              <a:off x="4017879" y="1509557"/>
              <a:ext cx="639700" cy="360"/>
            </a:xfrm>
            <a:prstGeom prst="line">
              <a:avLst/>
            </a:prstGeom>
            <a:noFill/>
            <a:ln w="12700">
              <a:solidFill>
                <a:srgbClr val="D97706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3991633" name="Text 19"/>
            <p:cNvSpPr/>
            <p:nvPr/>
          </p:nvSpPr>
          <p:spPr bwMode="auto">
            <a:xfrm rot="0" flipH="0" flipV="0">
              <a:off x="4566587" y="1398269"/>
              <a:ext cx="184954" cy="22059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  <a:defRPr/>
              </a:pPr>
              <a:r>
                <a:rPr lang="en-US" sz="1000">
                  <a:solidFill>
                    <a:srgbClr val="D97706"/>
                  </a:solidFill>
                </a:rPr>
                <a:t>   ▶</a:t>
              </a:r>
              <a:endParaRPr lang="en-US" sz="1000"/>
            </a:p>
          </p:txBody>
        </p:sp>
        <p:sp>
          <p:nvSpPr>
            <p:cNvPr id="884775093" name="Text 5"/>
            <p:cNvSpPr/>
            <p:nvPr/>
          </p:nvSpPr>
          <p:spPr bwMode="auto">
            <a:xfrm flipH="0" flipV="0">
              <a:off x="3994119" y="566789"/>
              <a:ext cx="757703" cy="17474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  <a:defRPr/>
              </a:pPr>
              <a:r>
                <a:rPr lang="it" sz="1000" b="0">
                  <a:solidFill>
                    <a:srgbClr val="D97706"/>
                  </a:solidFill>
                </a:rPr>
                <a:t>Addr+Energy</a:t>
              </a:r>
              <a:endParaRPr lang="en-US" sz="1200"/>
            </a:p>
          </p:txBody>
        </p:sp>
        <p:sp>
          <p:nvSpPr>
            <p:cNvPr id="870289830" name="Text 5"/>
            <p:cNvSpPr/>
            <p:nvPr/>
          </p:nvSpPr>
          <p:spPr bwMode="auto">
            <a:xfrm flipH="0" flipV="0">
              <a:off x="4067451" y="1296866"/>
              <a:ext cx="611037" cy="17474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  <a:defRPr/>
              </a:pPr>
              <a:r>
                <a:rPr lang="it" sz="1000" b="0">
                  <a:solidFill>
                    <a:srgbClr val="D97706"/>
                  </a:solidFill>
                </a:rPr>
                <a:t>Addr+Time</a:t>
              </a:r>
              <a:endParaRPr lang="en-US" sz="1200"/>
            </a:p>
          </p:txBody>
        </p:sp>
        <p:sp>
          <p:nvSpPr>
            <p:cNvPr id="857213248" name="Text 5"/>
            <p:cNvSpPr/>
            <p:nvPr/>
          </p:nvSpPr>
          <p:spPr bwMode="auto">
            <a:xfrm flipH="0" flipV="0">
              <a:off x="4065966" y="927851"/>
              <a:ext cx="611037" cy="17474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  <a:defRPr/>
              </a:pPr>
              <a:r>
                <a:rPr lang="it" sz="1000" b="0">
                  <a:solidFill>
                    <a:srgbClr val="7694A7"/>
                  </a:solidFill>
                </a:rPr>
                <a:t>Config</a:t>
              </a:r>
              <a:endParaRPr sz="1200">
                <a:solidFill>
                  <a:srgbClr val="7694A7"/>
                </a:solidFill>
              </a:endParaRPr>
            </a:p>
          </p:txBody>
        </p:sp>
        <p:sp>
          <p:nvSpPr>
            <p:cNvPr id="717163786" name="Shape 18"/>
            <p:cNvSpPr/>
            <p:nvPr/>
          </p:nvSpPr>
          <p:spPr bwMode="auto">
            <a:xfrm rot="10800000" flipH="0" flipV="0">
              <a:off x="4108869" y="1148260"/>
              <a:ext cx="639699" cy="360"/>
            </a:xfrm>
            <a:prstGeom prst="line">
              <a:avLst/>
            </a:prstGeom>
            <a:noFill/>
            <a:ln w="12700">
              <a:solidFill>
                <a:srgbClr val="7694A7"/>
              </a:solidFill>
              <a:prstDash val="solid"/>
            </a:ln>
          </p:spPr>
          <p:txBody>
            <a:bodyPr/>
            <a:lstStyle/>
            <a:p>
              <a:pPr>
                <a:defRPr/>
              </a:pPr>
              <a:endParaRPr>
                <a:solidFill>
                  <a:srgbClr val="7694A7"/>
                </a:solidFill>
              </a:endParaRPr>
            </a:p>
          </p:txBody>
        </p:sp>
        <p:sp>
          <p:nvSpPr>
            <p:cNvPr id="838214379" name="Text 19"/>
            <p:cNvSpPr/>
            <p:nvPr/>
          </p:nvSpPr>
          <p:spPr bwMode="auto">
            <a:xfrm rot="10800000" flipH="0" flipV="0">
              <a:off x="4014905" y="1039316"/>
              <a:ext cx="184954" cy="22059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  <a:defRPr/>
              </a:pPr>
              <a:r>
                <a:rPr lang="en-US" sz="1000">
                  <a:solidFill>
                    <a:srgbClr val="7694A7"/>
                  </a:solidFill>
                </a:rPr>
                <a:t>   ▶</a:t>
              </a:r>
              <a:endParaRPr sz="1000">
                <a:solidFill>
                  <a:srgbClr val="7694A7"/>
                </a:solidFill>
              </a:endParaRPr>
            </a:p>
          </p:txBody>
        </p:sp>
        <p:sp>
          <p:nvSpPr>
            <p:cNvPr id="366797997" name="Text 5"/>
            <p:cNvSpPr/>
            <p:nvPr/>
          </p:nvSpPr>
          <p:spPr bwMode="auto">
            <a:xfrm flipH="0" flipV="0">
              <a:off x="4919198" y="1101676"/>
              <a:ext cx="409374" cy="958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  <a:defRPr/>
              </a:pPr>
              <a:r>
                <a:rPr lang="it" sz="1200" b="1">
                  <a:solidFill>
                    <a:srgbClr val="0891B2"/>
                  </a:solidFill>
                </a:rPr>
                <a:t>EOC</a:t>
              </a:r>
              <a:endParaRPr lang="en-US" sz="1200"/>
            </a:p>
          </p:txBody>
        </p:sp>
        <p:sp>
          <p:nvSpPr>
            <p:cNvPr id="642760286" name="Text 26"/>
            <p:cNvSpPr/>
            <p:nvPr/>
          </p:nvSpPr>
          <p:spPr bwMode="auto">
            <a:xfrm flipH="0" flipV="0">
              <a:off x="65106" y="1962943"/>
              <a:ext cx="627528" cy="20397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  <a:defRPr/>
              </a:pPr>
              <a:r>
                <a:rPr lang="it" sz="1200" b="1">
                  <a:solidFill>
                    <a:srgbClr val="FFFFFF"/>
                  </a:solidFill>
                </a:rPr>
                <a:t>16</a:t>
              </a:r>
              <a:r>
                <a:rPr lang="en-US" sz="1200" b="1">
                  <a:solidFill>
                    <a:srgbClr val="FFFFFF"/>
                  </a:solidFill>
                </a:rPr>
                <a:t>×</a:t>
              </a:r>
              <a:r>
                <a:rPr lang="it" sz="1200" b="1">
                  <a:solidFill>
                    <a:srgbClr val="FFFFFF"/>
                  </a:solidFill>
                </a:rPr>
                <a:t>16</a:t>
              </a:r>
              <a:endParaRPr lang="en-US" sz="1800"/>
            </a:p>
          </p:txBody>
        </p:sp>
      </p:grpSp>
      <p:sp>
        <p:nvSpPr>
          <p:cNvPr id="660696301" name="Shape 3"/>
          <p:cNvSpPr/>
          <p:nvPr/>
        </p:nvSpPr>
        <p:spPr bwMode="auto">
          <a:xfrm flipH="0" flipV="0">
            <a:off x="6192874" y="968373"/>
            <a:ext cx="2651124" cy="2665778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78992147" name="Text 15"/>
          <p:cNvSpPr/>
          <p:nvPr/>
        </p:nvSpPr>
        <p:spPr bwMode="auto">
          <a:xfrm flipH="0" flipV="0">
            <a:off x="6362770" y="1033147"/>
            <a:ext cx="2415469" cy="2535422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buNone/>
              <a:defRPr/>
            </a:pPr>
            <a:r>
              <a:rPr lang="it" sz="1100" b="1">
                <a:solidFill>
                  <a:srgbClr val="FCD34D"/>
                </a:solidFill>
              </a:rPr>
              <a:t>Grouping</a:t>
            </a:r>
            <a:endParaRPr lang="en-US" sz="1100" b="1">
              <a:solidFill>
                <a:srgbClr val="FCD34D"/>
              </a:solidFill>
            </a:endParaRPr>
          </a:p>
          <a:p>
            <a:pPr marL="195763" indent="-195763">
              <a:buFont typeface="Arial"/>
              <a:buChar char="•"/>
              <a:defRPr/>
            </a:pPr>
            <a:r>
              <a:rPr lang="it" sz="1000" b="1">
                <a:solidFill>
                  <a:srgbClr val="C6DBEE"/>
                </a:solidFill>
              </a:rPr>
              <a:t>Macropixels composed of 2x2 pixels</a:t>
            </a:r>
            <a:endParaRPr lang="it" sz="1000" b="1">
              <a:solidFill>
                <a:srgbClr val="C6DBEE"/>
              </a:solidFill>
            </a:endParaRPr>
          </a:p>
          <a:p>
            <a:pPr marL="595813" lvl="1" indent="-195763">
              <a:buFont typeface="Arial"/>
              <a:buChar char="•"/>
              <a:defRPr/>
            </a:pPr>
            <a:r>
              <a:rPr lang="it" sz="1000" b="1">
                <a:solidFill>
                  <a:srgbClr val="C6DBEE"/>
                </a:solidFill>
              </a:rPr>
              <a:t>Low Hit occupancy</a:t>
            </a:r>
            <a:endParaRPr lang="it" sz="1000" b="1">
              <a:solidFill>
                <a:srgbClr val="C6DBEE"/>
              </a:solidFill>
            </a:endParaRPr>
          </a:p>
          <a:p>
            <a:pPr marL="595813" lvl="1" indent="-195763">
              <a:buFont typeface="Arial"/>
              <a:buChar char="•"/>
              <a:defRPr/>
            </a:pPr>
            <a:r>
              <a:rPr lang="it" sz="1000" b="1">
                <a:solidFill>
                  <a:srgbClr val="C6DBEE"/>
                </a:solidFill>
              </a:rPr>
              <a:t>Cluster size</a:t>
            </a:r>
            <a:endParaRPr lang="it" sz="1000" b="1">
              <a:solidFill>
                <a:srgbClr val="C6DBEE"/>
              </a:solidFill>
            </a:endParaRPr>
          </a:p>
          <a:p>
            <a:pPr marL="195763" indent="-195763">
              <a:buFont typeface="Arial"/>
              <a:buChar char="•"/>
              <a:defRPr/>
            </a:pPr>
            <a:r>
              <a:rPr lang="it" sz="1000" b="1">
                <a:solidFill>
                  <a:srgbClr val="C6DBEE"/>
                </a:solidFill>
              </a:rPr>
              <a:t>Resource sharing</a:t>
            </a:r>
            <a:endParaRPr lang="it" sz="1000" b="1">
              <a:solidFill>
                <a:srgbClr val="C6DBEE"/>
              </a:solidFill>
            </a:endParaRPr>
          </a:p>
          <a:p>
            <a:pPr marL="595813" lvl="1" indent="-195763">
              <a:buFont typeface="Arial"/>
              <a:buChar char="•"/>
              <a:defRPr/>
            </a:pPr>
            <a:r>
              <a:rPr lang="it" sz="1000" b="1">
                <a:solidFill>
                  <a:srgbClr val="C6DBEE"/>
                </a:solidFill>
              </a:rPr>
              <a:t>Wilkinson ADC</a:t>
            </a:r>
            <a:endParaRPr lang="it" sz="1000" b="1">
              <a:solidFill>
                <a:srgbClr val="C6DBEE"/>
              </a:solidFill>
            </a:endParaRPr>
          </a:p>
          <a:p>
            <a:pPr marL="595813" lvl="1" indent="-195763">
              <a:buFont typeface="Arial"/>
              <a:buChar char="•"/>
              <a:defRPr/>
            </a:pPr>
            <a:r>
              <a:rPr lang="it" sz="1000" b="1">
                <a:solidFill>
                  <a:srgbClr val="C6DBEE"/>
                </a:solidFill>
              </a:rPr>
              <a:t>Common Logic</a:t>
            </a:r>
            <a:endParaRPr lang="it" sz="1000" b="1">
              <a:solidFill>
                <a:srgbClr val="C6DBEE"/>
              </a:solidFill>
            </a:endParaRPr>
          </a:p>
          <a:p>
            <a:pPr marL="0" indent="0">
              <a:buNone/>
              <a:defRPr/>
            </a:pPr>
            <a:r>
              <a:rPr lang="it" sz="1000" b="1" i="0" u="none" strike="noStrike" cap="none" spc="0">
                <a:solidFill>
                  <a:srgbClr val="FCD34D"/>
                </a:solidFill>
                <a:latin typeface="+mn-lt"/>
                <a:ea typeface="+mn-ea"/>
                <a:cs typeface="+mn-cs"/>
              </a:rPr>
              <a:t>EOC</a:t>
            </a:r>
            <a:endParaRPr lang="it" sz="1000" b="1" i="0" u="none" strike="noStrike" cap="none" spc="0">
              <a:solidFill>
                <a:srgbClr val="FCD34D"/>
              </a:solidFill>
              <a:latin typeface="Times New Roman"/>
              <a:cs typeface="Times New Roman"/>
            </a:endParaRPr>
          </a:p>
          <a:p>
            <a:pPr marL="195764" indent="-195764">
              <a:buFont typeface="Arial"/>
              <a:buChar char="•"/>
              <a:defRPr/>
            </a:pPr>
            <a:r>
              <a:rPr lang="it" sz="1000" b="1" i="0" u="none" strike="noStrike" cap="none" spc="0">
                <a:solidFill>
                  <a:srgbClr val="C6DBEE"/>
                </a:solidFill>
                <a:latin typeface="+mn-lt"/>
                <a:ea typeface="+mn-ea"/>
                <a:cs typeface="+mn-cs"/>
              </a:rPr>
              <a:t>Sparse Readout</a:t>
            </a:r>
            <a:endParaRPr lang="it" sz="1000" b="1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195763" lvl="0" indent="-195763">
              <a:buFont typeface="Arial"/>
              <a:buChar char="•"/>
              <a:defRPr/>
            </a:pPr>
            <a:r>
              <a:rPr lang="it" sz="1000" b="1">
                <a:solidFill>
                  <a:srgbClr val="C6DBEE"/>
                </a:solidFill>
              </a:rPr>
              <a:t>Timestamping</a:t>
            </a:r>
            <a:endParaRPr lang="it" sz="1000" b="1">
              <a:solidFill>
                <a:srgbClr val="C6DBEE"/>
              </a:solidFill>
            </a:endParaRPr>
          </a:p>
          <a:p>
            <a:pPr marL="595813" lvl="1" indent="-195763">
              <a:buFont typeface="Arial"/>
              <a:buChar char="•"/>
              <a:defRPr/>
            </a:pPr>
            <a:r>
              <a:rPr lang="it" sz="1000" b="1">
                <a:solidFill>
                  <a:srgbClr val="C6DBEE"/>
                </a:solidFill>
              </a:rPr>
              <a:t>Global coarse timestamp</a:t>
            </a:r>
            <a:endParaRPr lang="it" sz="1000" b="1">
              <a:solidFill>
                <a:srgbClr val="C6DBEE"/>
              </a:solidFill>
            </a:endParaRPr>
          </a:p>
          <a:p>
            <a:pPr marL="595813" lvl="1" indent="-195763">
              <a:buFont typeface="Arial"/>
              <a:buChar char="•"/>
              <a:defRPr/>
            </a:pPr>
            <a:r>
              <a:rPr lang="it" sz="1000" b="1">
                <a:solidFill>
                  <a:srgbClr val="C6DBEE"/>
                </a:solidFill>
              </a:rPr>
              <a:t>Local fine-time</a:t>
            </a:r>
            <a:endParaRPr lang="it" sz="1000" b="1">
              <a:solidFill>
                <a:srgbClr val="C6DBEE"/>
              </a:solidFill>
            </a:endParaRPr>
          </a:p>
          <a:p>
            <a:pPr marL="195763" lvl="0" indent="-195763">
              <a:buFont typeface="Arial"/>
              <a:buChar char="•"/>
              <a:defRPr/>
            </a:pPr>
            <a:r>
              <a:rPr lang="it" sz="1000" b="1">
                <a:solidFill>
                  <a:srgbClr val="C6DBEE"/>
                </a:solidFill>
              </a:rPr>
              <a:t>Final data 24 bit words</a:t>
            </a:r>
            <a:endParaRPr lang="it" sz="1000" b="1">
              <a:solidFill>
                <a:srgbClr val="C6DBEE"/>
              </a:solidFill>
            </a:endParaRPr>
          </a:p>
          <a:p>
            <a:pPr marL="595813" lvl="1" indent="-195763">
              <a:buFont typeface="Arial"/>
              <a:buChar char="•"/>
              <a:defRPr/>
            </a:pPr>
            <a:r>
              <a:rPr lang="it" sz="1000" b="1">
                <a:solidFill>
                  <a:srgbClr val="C6DBEE"/>
                </a:solidFill>
              </a:rPr>
              <a:t>Address</a:t>
            </a:r>
            <a:endParaRPr lang="it" sz="1000" b="1">
              <a:solidFill>
                <a:srgbClr val="C6DBEE"/>
              </a:solidFill>
            </a:endParaRPr>
          </a:p>
          <a:p>
            <a:pPr marL="595813" lvl="1" indent="-195763">
              <a:buFont typeface="Arial"/>
              <a:buChar char="•"/>
              <a:defRPr/>
            </a:pPr>
            <a:r>
              <a:rPr lang="it" sz="1000" b="1">
                <a:solidFill>
                  <a:srgbClr val="C6DBEE"/>
                </a:solidFill>
              </a:rPr>
              <a:t>Fine Time</a:t>
            </a:r>
            <a:endParaRPr lang="it" sz="1000" b="1">
              <a:solidFill>
                <a:srgbClr val="C6DBEE"/>
              </a:solidFill>
            </a:endParaRPr>
          </a:p>
          <a:p>
            <a:pPr marL="595813" lvl="1" indent="-195763">
              <a:buFont typeface="Arial"/>
              <a:buChar char="•"/>
              <a:defRPr/>
            </a:pPr>
            <a:r>
              <a:rPr lang="it" sz="1000" b="1">
                <a:solidFill>
                  <a:srgbClr val="C6DBEE"/>
                </a:solidFill>
              </a:rPr>
              <a:t>Energy Value</a:t>
            </a:r>
            <a:endParaRPr lang="it" sz="1000" b="1">
              <a:solidFill>
                <a:srgbClr val="C6DBEE"/>
              </a:solidFill>
            </a:endParaRPr>
          </a:p>
          <a:p>
            <a:pPr marL="195762" lvl="0" indent="-195762">
              <a:buFont typeface="Arial"/>
              <a:buChar char="•"/>
              <a:defRPr/>
            </a:pPr>
            <a:endParaRPr sz="1000" b="0">
              <a:solidFill>
                <a:srgbClr val="C6DBEE"/>
              </a:solidFill>
            </a:endParaRPr>
          </a:p>
          <a:p>
            <a:pPr lvl="0">
              <a:defRPr/>
            </a:pPr>
            <a:endParaRPr lang="it" sz="1000" b="0">
              <a:solidFill>
                <a:srgbClr val="C6DBEE"/>
              </a:solidFill>
            </a:endParaRPr>
          </a:p>
          <a:p>
            <a:pPr marL="595812" lvl="1" indent="-195762">
              <a:buFont typeface="Arial"/>
              <a:buChar char="•"/>
              <a:defRPr/>
            </a:pPr>
            <a:endParaRPr lang="it" sz="1100" b="0" i="0" u="none" strike="noStrike" cap="none" spc="0">
              <a:solidFill>
                <a:srgbClr val="C9DEF0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en-US" sz="1100"/>
          </a:p>
        </p:txBody>
      </p:sp>
      <p:sp>
        <p:nvSpPr>
          <p:cNvPr id="1669580303" name="Text 26"/>
          <p:cNvSpPr/>
          <p:nvPr/>
        </p:nvSpPr>
        <p:spPr bwMode="auto">
          <a:xfrm flipH="0" flipV="0">
            <a:off x="629133" y="1758965"/>
            <a:ext cx="627527" cy="2039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  <a:defRPr/>
            </a:pPr>
            <a:r>
              <a:rPr lang="it" sz="1200" b="1">
                <a:solidFill>
                  <a:srgbClr val="FFFFFF"/>
                </a:solidFill>
              </a:rPr>
              <a:t>32x32</a:t>
            </a:r>
            <a:endParaRPr lang="en-US" sz="1800"/>
          </a:p>
        </p:txBody>
      </p:sp>
      <p:sp>
        <p:nvSpPr>
          <p:cNvPr id="86226748" name=""/>
          <p:cNvSpPr txBox="1"/>
          <p:nvPr/>
        </p:nvSpPr>
        <p:spPr bwMode="auto">
          <a:xfrm rot="0" flipH="0" flipV="0">
            <a:off x="8761306" y="4857748"/>
            <a:ext cx="37461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C6DBEE"/>
                </a:solidFill>
              </a:rPr>
              <a:t>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9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2934257" name="Shape 0"/>
          <p:cNvSpPr/>
          <p:nvPr/>
        </p:nvSpPr>
        <p:spPr bwMode="auto">
          <a:xfrm>
            <a:off x="0" y="0"/>
            <a:ext cx="9144000" cy="7315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38104411" name="Text 1"/>
          <p:cNvSpPr/>
          <p:nvPr/>
        </p:nvSpPr>
        <p:spPr bwMode="auto">
          <a:xfrm>
            <a:off x="365760" y="109728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en-US" sz="900" b="1" spc="299">
                <a:solidFill>
                  <a:srgbClr val="0891B2"/>
                </a:solidFill>
              </a:rPr>
              <a:t>DIGITAL </a:t>
            </a:r>
            <a:r>
              <a:rPr lang="it" sz="900" b="1" spc="298">
                <a:solidFill>
                  <a:srgbClr val="0891B2"/>
                </a:solidFill>
              </a:rPr>
              <a:t>WORKING PRINCIPLES</a:t>
            </a:r>
            <a:endParaRPr lang="en-US" sz="900"/>
          </a:p>
        </p:txBody>
      </p:sp>
      <p:sp>
        <p:nvSpPr>
          <p:cNvPr id="828230988" name="Text 2"/>
          <p:cNvSpPr/>
          <p:nvPr/>
        </p:nvSpPr>
        <p:spPr bwMode="auto">
          <a:xfrm>
            <a:off x="365760" y="38404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28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Macropixel Event Handling</a:t>
            </a:r>
            <a:endParaRPr lang="en-US" sz="2800"/>
          </a:p>
        </p:txBody>
      </p:sp>
      <p:sp>
        <p:nvSpPr>
          <p:cNvPr id="598003638" name="Shape 4"/>
          <p:cNvSpPr/>
          <p:nvPr/>
        </p:nvSpPr>
        <p:spPr bwMode="auto">
          <a:xfrm flipH="0" flipV="0">
            <a:off x="320040" y="1234440"/>
            <a:ext cx="2669647" cy="3520440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39542797" name="Text 6"/>
          <p:cNvSpPr/>
          <p:nvPr/>
        </p:nvSpPr>
        <p:spPr bwMode="auto">
          <a:xfrm flipH="0" flipV="0">
            <a:off x="502920" y="1314449"/>
            <a:ext cx="2343891" cy="3261283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0" indent="0">
              <a:lnSpc>
                <a:spcPct val="114999"/>
              </a:lnSpc>
              <a:buNone/>
              <a:defRPr/>
            </a:pPr>
            <a:r>
              <a:rPr lang="it" sz="1200" b="1">
                <a:solidFill>
                  <a:srgbClr val="FCD34D"/>
                </a:solidFill>
              </a:rPr>
              <a:t>Word Transmission</a:t>
            </a:r>
            <a:endParaRPr lang="it" sz="1200" b="1">
              <a:solidFill>
                <a:srgbClr val="FCD34D"/>
              </a:solidFill>
            </a:endParaRPr>
          </a:p>
          <a:p>
            <a:pPr marL="0" indent="0">
              <a:lnSpc>
                <a:spcPct val="114999"/>
              </a:lnSpc>
              <a:buNone/>
              <a:defRPr/>
            </a:pPr>
            <a:r>
              <a:rPr lang="it" sz="1200" b="0" i="0" u="none" strike="noStrike" cap="none" spc="0">
                <a:solidFill>
                  <a:srgbClr val="C6DBEE"/>
                </a:solidFill>
                <a:latin typeface="+mn-lt"/>
                <a:ea typeface="+mn-ea"/>
                <a:cs typeface="+mn-cs"/>
              </a:rPr>
              <a:t>24-bit words in DDR</a:t>
            </a:r>
            <a:r>
              <a:rPr lang="it" sz="1200">
                <a:solidFill>
                  <a:srgbClr val="C6DBEE"/>
                </a:solidFill>
              </a:rPr>
              <a:t>, same line for charge and time</a:t>
            </a:r>
            <a:endParaRPr sz="1200">
              <a:solidFill>
                <a:srgbClr val="C6DBEE"/>
              </a:solidFill>
            </a:endParaRPr>
          </a:p>
          <a:p>
            <a:pPr marL="0" indent="0">
              <a:lnSpc>
                <a:spcPct val="114999"/>
              </a:lnSpc>
              <a:buNone/>
              <a:defRPr/>
            </a:pPr>
            <a:r>
              <a:rPr lang="en-US" sz="1200" b="1">
                <a:solidFill>
                  <a:srgbClr val="FCD34D"/>
                </a:solidFill>
              </a:rPr>
              <a:t>Async trigger storage</a:t>
            </a:r>
            <a:endParaRPr lang="en-US" sz="1200" b="1">
              <a:solidFill>
                <a:srgbClr val="FCD34D"/>
              </a:solidFill>
            </a:endParaRPr>
          </a:p>
          <a:p>
            <a:pPr marL="0" indent="0">
              <a:lnSpc>
                <a:spcPct val="114999"/>
              </a:lnSpc>
              <a:buNone/>
              <a:defRPr/>
            </a:pPr>
            <a:r>
              <a:rPr lang="it" sz="1100">
                <a:solidFill>
                  <a:srgbClr val="C6DBEE"/>
                </a:solidFill>
              </a:rPr>
              <a:t>Event fires </a:t>
            </a:r>
            <a:r>
              <a:rPr lang="it" sz="110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→</a:t>
            </a:r>
            <a:r>
              <a:rPr lang="it" sz="1100">
                <a:solidFill>
                  <a:srgbClr val="C6DBEE"/>
                </a:solidFill>
              </a:rPr>
              <a:t> pixel stores arrival word position (0-11) and word counter at arrival (0-5), pixel is immediately blocked</a:t>
            </a:r>
            <a:endParaRPr lang="it" sz="1100">
              <a:solidFill>
                <a:srgbClr val="C6DBEE"/>
              </a:solidFill>
            </a:endParaRPr>
          </a:p>
          <a:p>
            <a:pPr marL="0" indent="0">
              <a:lnSpc>
                <a:spcPct val="114999"/>
              </a:lnSpc>
              <a:buNone/>
              <a:defRPr/>
            </a:pPr>
            <a:endParaRPr sz="1100">
              <a:solidFill>
                <a:srgbClr val="C6DBEE"/>
              </a:solidFill>
            </a:endParaRPr>
          </a:p>
          <a:p>
            <a:pPr marL="0" indent="0">
              <a:lnSpc>
                <a:spcPct val="114999"/>
              </a:lnSpc>
              <a:buNone/>
              <a:defRPr/>
            </a:pPr>
            <a:r>
              <a:rPr lang="it" sz="1100" b="1" i="0" u="none" strike="noStrike" cap="none" spc="0">
                <a:solidFill>
                  <a:srgbClr val="FCD34D"/>
                </a:solidFill>
                <a:latin typeface="+mn-lt"/>
                <a:ea typeface="+mn-ea"/>
                <a:cs typeface="+mn-cs"/>
              </a:rPr>
              <a:t>Round Robin scan</a:t>
            </a:r>
            <a:endParaRPr sz="1100"/>
          </a:p>
          <a:p>
            <a:pPr marL="0" indent="0">
              <a:lnSpc>
                <a:spcPct val="114999"/>
              </a:lnSpc>
              <a:buNone/>
              <a:defRPr/>
            </a:pPr>
            <a:r>
              <a:rPr lang="it" sz="1100" b="0" i="0" u="none" strike="noStrike" cap="none" spc="0">
                <a:solidFill>
                  <a:srgbClr val="C6DBEE"/>
                </a:solidFill>
                <a:latin typeface="+mn-lt"/>
                <a:ea typeface="+mn-ea"/>
                <a:cs typeface="+mn-cs"/>
              </a:rPr>
              <a:t>Two indipendent pointers scan all 4 pixel registers looking for valid events </a:t>
            </a:r>
            <a:endParaRPr lang="it" sz="1100" b="0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marL="206777" indent="-206777">
              <a:lnSpc>
                <a:spcPct val="114999"/>
              </a:lnSpc>
              <a:buFont typeface="Arial"/>
              <a:buChar char="•"/>
              <a:defRPr/>
            </a:pPr>
            <a:r>
              <a:rPr lang="it" sz="1100" b="0" i="0" u="none" strike="noStrike" cap="none" spc="0">
                <a:solidFill>
                  <a:srgbClr val="C6DBEE"/>
                </a:solidFill>
                <a:latin typeface="Calibri"/>
                <a:ea typeface="Arial"/>
                <a:cs typeface="Arial"/>
              </a:rPr>
              <a:t>Priority TIme &gt; Charge</a:t>
            </a:r>
            <a:endParaRPr sz="1100">
              <a:solidFill>
                <a:srgbClr val="C6DBEE"/>
              </a:solidFill>
            </a:endParaRPr>
          </a:p>
          <a:p>
            <a:pPr marL="0" indent="0">
              <a:lnSpc>
                <a:spcPct val="114999"/>
              </a:lnSpc>
              <a:buNone/>
              <a:defRPr/>
            </a:pPr>
            <a:endParaRPr lang="en-US" sz="1050"/>
          </a:p>
          <a:p>
            <a:pPr marL="0" indent="0">
              <a:lnSpc>
                <a:spcPct val="114999"/>
              </a:lnSpc>
              <a:buNone/>
              <a:defRPr/>
            </a:pPr>
            <a:r>
              <a:rPr lang="it" sz="1050" b="1" i="0" u="none" strike="noStrike" cap="none" spc="0">
                <a:solidFill>
                  <a:srgbClr val="FCD34D"/>
                </a:solidFill>
                <a:latin typeface="Calibri"/>
                <a:ea typeface="Arial"/>
                <a:cs typeface="Arial"/>
              </a:rPr>
              <a:t>Pixel release</a:t>
            </a:r>
            <a:endParaRPr sz="1050"/>
          </a:p>
          <a:p>
            <a:pPr marL="0" indent="0">
              <a:lnSpc>
                <a:spcPct val="114999"/>
              </a:lnSpc>
              <a:buNone/>
              <a:defRPr/>
            </a:pPr>
            <a:r>
              <a:rPr lang="it" sz="1050" b="0" i="0" u="none" strike="noStrike" cap="none" spc="0">
                <a:solidFill>
                  <a:srgbClr val="C6DBEE"/>
                </a:solidFill>
                <a:latin typeface="Calibri"/>
                <a:ea typeface="Arial"/>
                <a:cs typeface="Arial"/>
              </a:rPr>
              <a:t>After both time and charge are transmitted the pixel is unblocked and ready for the next hit</a:t>
            </a:r>
            <a:endParaRPr lang="en-US" sz="1050"/>
          </a:p>
        </p:txBody>
      </p:sp>
      <p:graphicFrame>
        <p:nvGraphicFramePr>
          <p:cNvPr id="166103088" name=""/>
          <p:cNvGraphicFramePr>
            <a:graphicFrameLocks xmlns:a="http://schemas.openxmlformats.org/drawingml/2006/main"/>
          </p:cNvGraphicFramePr>
          <p:nvPr/>
        </p:nvGraphicFramePr>
        <p:xfrm rot="0">
          <a:off x="3088374" y="1532095"/>
          <a:ext cx="3571697" cy="130631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{5940675A-B579-460E-94D1-54222C63F5DA}</a:tableStyleId>
              </a:tblPr>
              <a:tblGrid>
                <a:gridCol w="552704"/>
                <a:gridCol w="1067295"/>
                <a:gridCol w="867170"/>
                <a:gridCol w="488132"/>
                <a:gridCol w="596395"/>
              </a:tblGrid>
              <a:tr h="27000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C6DBEE"/>
                          </a:solidFill>
                        </a:rPr>
                        <a:t>Pixel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>
                    <a:lnL w="12699" algn="ctr">
                      <a:solidFill>
                        <a:srgbClr val="1E4060"/>
                      </a:solidFill>
                    </a:lnL>
                    <a:lnR w="12699" algn="ctr">
                      <a:solidFill>
                        <a:srgbClr val="1E4060"/>
                      </a:solidFill>
                    </a:lnR>
                    <a:lnT w="12699" algn="ctr">
                      <a:solidFill>
                        <a:srgbClr val="1E4060"/>
                      </a:solidFill>
                    </a:lnT>
                    <a:lnB w="12699" algn="ctr">
                      <a:solidFill>
                        <a:srgbClr val="1E4060"/>
                      </a:solidFill>
                    </a:lnB>
                    <a:solidFill>
                      <a:srgbClr val="132237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C6DBEE"/>
                          </a:solidFill>
                        </a:rPr>
                        <a:t>Arr. word pos.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>
                    <a:lnL w="12699" algn="ctr">
                      <a:solidFill>
                        <a:srgbClr val="1E4060"/>
                      </a:solidFill>
                    </a:lnL>
                    <a:lnR w="12699" algn="ctr">
                      <a:solidFill>
                        <a:srgbClr val="1E4060"/>
                      </a:solidFill>
                    </a:lnR>
                    <a:lnT w="12699" algn="ctr">
                      <a:solidFill>
                        <a:srgbClr val="1E4060"/>
                      </a:solidFill>
                    </a:lnT>
                    <a:lnB w="12699" algn="ctr">
                      <a:solidFill>
                        <a:srgbClr val="1E4060"/>
                      </a:solidFill>
                    </a:lnB>
                    <a:solidFill>
                      <a:srgbClr val="132237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C6DBEE"/>
                          </a:solidFill>
                        </a:rPr>
                        <a:t>Word Ctr.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>
                    <a:lnL w="12699" algn="ctr">
                      <a:solidFill>
                        <a:srgbClr val="1E4060"/>
                      </a:solidFill>
                    </a:lnL>
                    <a:lnR w="12699" algn="ctr">
                      <a:solidFill>
                        <a:srgbClr val="1E4060"/>
                      </a:solidFill>
                    </a:lnR>
                    <a:lnT w="12699" algn="ctr">
                      <a:solidFill>
                        <a:srgbClr val="1E4060"/>
                      </a:solidFill>
                    </a:lnT>
                    <a:lnB w="12699" algn="ctr">
                      <a:solidFill>
                        <a:srgbClr val="1E4060"/>
                      </a:solidFill>
                    </a:lnB>
                    <a:solidFill>
                      <a:srgbClr val="132237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C6DBEE"/>
                          </a:solidFill>
                        </a:rPr>
                        <a:t>Time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>
                    <a:lnL w="12699" algn="ctr">
                      <a:solidFill>
                        <a:srgbClr val="1E4060"/>
                      </a:solidFill>
                    </a:lnL>
                    <a:lnR w="12699" algn="ctr">
                      <a:solidFill>
                        <a:srgbClr val="1E4060"/>
                      </a:solidFill>
                    </a:lnR>
                    <a:lnT w="12699" algn="ctr">
                      <a:solidFill>
                        <a:srgbClr val="1E4060"/>
                      </a:solidFill>
                    </a:lnT>
                    <a:lnB w="12699" algn="ctr">
                      <a:solidFill>
                        <a:srgbClr val="1E4060"/>
                      </a:solidFill>
                    </a:lnB>
                    <a:solidFill>
                      <a:srgbClr val="132237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C6DBEE"/>
                          </a:solidFill>
                        </a:rPr>
                        <a:t>Charge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>
                    <a:lnL w="12699" algn="ctr">
                      <a:solidFill>
                        <a:srgbClr val="1E4060"/>
                      </a:solidFill>
                    </a:lnL>
                    <a:lnR w="12699" algn="ctr">
                      <a:solidFill>
                        <a:srgbClr val="1E4060"/>
                      </a:solidFill>
                    </a:lnR>
                    <a:lnT w="12699" algn="ctr">
                      <a:solidFill>
                        <a:srgbClr val="1E4060"/>
                      </a:solidFill>
                    </a:lnT>
                    <a:lnB w="12699" algn="ctr">
                      <a:solidFill>
                        <a:srgbClr val="1E4060"/>
                      </a:solidFill>
                    </a:lnB>
                    <a:solidFill>
                      <a:srgbClr val="132237"/>
                    </a:solidFill>
                  </a:tcPr>
                </a:tc>
              </a:tr>
              <a:tr h="25661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C6DBEE"/>
                          </a:solidFill>
                        </a:rPr>
                        <a:t>00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E4060"/>
                      </a:solidFill>
                    </a:lnL>
                    <a:lnR w="12699" algn="ctr">
                      <a:solidFill>
                        <a:srgbClr val="132237"/>
                      </a:solidFill>
                    </a:lnR>
                    <a:lnT w="12699" algn="ctr">
                      <a:solidFill>
                        <a:srgbClr val="1E4060"/>
                      </a:solidFill>
                    </a:lnT>
                    <a:lnB w="12699" algn="ctr">
                      <a:solidFill>
                        <a:srgbClr val="132237"/>
                      </a:solidFill>
                    </a:lnB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C6DBEE"/>
                          </a:solidFill>
                        </a:rPr>
                        <a:t>bbbb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32237"/>
                      </a:solidFill>
                    </a:lnL>
                    <a:lnR w="12699" algn="ctr">
                      <a:solidFill>
                        <a:srgbClr val="132237"/>
                      </a:solidFill>
                    </a:lnR>
                    <a:lnT w="12699" algn="ctr">
                      <a:solidFill>
                        <a:srgbClr val="1E4060"/>
                      </a:solidFill>
                    </a:lnT>
                    <a:lnB w="12699" algn="ctr">
                      <a:solidFill>
                        <a:srgbClr val="132237"/>
                      </a:solidFill>
                    </a:lnB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C6DBEE"/>
                          </a:solidFill>
                        </a:rPr>
                        <a:t>bbb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32237"/>
                      </a:solidFill>
                    </a:lnL>
                    <a:lnR w="12699" algn="ctr">
                      <a:solidFill>
                        <a:srgbClr val="132237"/>
                      </a:solidFill>
                    </a:lnR>
                    <a:lnT w="12699" algn="ctr">
                      <a:solidFill>
                        <a:srgbClr val="1E4060"/>
                      </a:solidFill>
                    </a:lnT>
                    <a:lnB w="12699" algn="ctr">
                      <a:solidFill>
                        <a:srgbClr val="132237"/>
                      </a:solidFill>
                    </a:lnB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FCD34D"/>
                          </a:solidFill>
                        </a:rPr>
                        <a:t>1</a:t>
                      </a:r>
                      <a:endParaRPr sz="1100">
                        <a:solidFill>
                          <a:srgbClr val="FCD34D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32237"/>
                      </a:solidFill>
                    </a:lnL>
                    <a:lnR w="12699" algn="ctr">
                      <a:solidFill>
                        <a:srgbClr val="132237"/>
                      </a:solidFill>
                    </a:lnR>
                    <a:lnT w="12699" algn="ctr">
                      <a:solidFill>
                        <a:srgbClr val="1E4060"/>
                      </a:solidFill>
                    </a:lnT>
                    <a:lnB w="12699" algn="ctr">
                      <a:solidFill>
                        <a:srgbClr val="132237"/>
                      </a:solidFill>
                    </a:lnB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D97706"/>
                          </a:solidFill>
                        </a:rPr>
                        <a:t>1</a:t>
                      </a:r>
                      <a:endParaRPr sz="1100">
                        <a:solidFill>
                          <a:srgbClr val="D97706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32237"/>
                      </a:solidFill>
                    </a:lnL>
                    <a:lnR w="12699" algn="ctr">
                      <a:solidFill>
                        <a:srgbClr val="1E4060"/>
                      </a:solidFill>
                    </a:lnR>
                    <a:lnT w="12699" algn="ctr">
                      <a:solidFill>
                        <a:srgbClr val="1E4060"/>
                      </a:solidFill>
                    </a:lnT>
                    <a:lnB w="12699" algn="ctr">
                      <a:solidFill>
                        <a:srgbClr val="132237"/>
                      </a:solidFill>
                    </a:lnB>
                    <a:solidFill>
                      <a:srgbClr val="065073"/>
                    </a:solidFill>
                  </a:tcPr>
                </a:tc>
              </a:tr>
              <a:tr h="25661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C6DBEE"/>
                          </a:solidFill>
                        </a:rPr>
                        <a:t>01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E4060"/>
                      </a:solidFill>
                    </a:lnL>
                    <a:lnR w="12699" algn="ctr">
                      <a:solidFill>
                        <a:srgbClr val="132237"/>
                      </a:solidFill>
                    </a:lnR>
                    <a:lnT w="12699" algn="ctr">
                      <a:solidFill>
                        <a:srgbClr val="132237"/>
                      </a:solidFill>
                    </a:lnT>
                    <a:lnB w="12699" algn="ctr">
                      <a:solidFill>
                        <a:srgbClr val="132237"/>
                      </a:solidFill>
                    </a:lnB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0" i="0" u="none" strike="noStrike" cap="none" spc="0">
                          <a:solidFill>
                            <a:srgbClr val="C6DBEE"/>
                          </a:solidFill>
                          <a:latin typeface="+mn-lt"/>
                          <a:ea typeface="+mn-ea"/>
                          <a:cs typeface="+mn-cs"/>
                        </a:rPr>
                        <a:t>bbbb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32237"/>
                      </a:solidFill>
                    </a:lnL>
                    <a:lnR w="12699" algn="ctr">
                      <a:solidFill>
                        <a:srgbClr val="132237"/>
                      </a:solidFill>
                    </a:lnR>
                    <a:lnT w="12699" algn="ctr">
                      <a:solidFill>
                        <a:srgbClr val="132237"/>
                      </a:solidFill>
                    </a:lnT>
                    <a:lnB w="12699" algn="ctr">
                      <a:solidFill>
                        <a:srgbClr val="132237"/>
                      </a:solidFill>
                    </a:lnB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0" i="0" u="none" strike="noStrike" cap="none" spc="0">
                          <a:solidFill>
                            <a:srgbClr val="C6DBEE"/>
                          </a:solidFill>
                          <a:latin typeface="+mn-lt"/>
                          <a:ea typeface="+mn-ea"/>
                          <a:cs typeface="+mn-cs"/>
                        </a:rPr>
                        <a:t>bbb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32237"/>
                      </a:solidFill>
                    </a:lnL>
                    <a:lnR w="12699" algn="ctr">
                      <a:solidFill>
                        <a:srgbClr val="132237"/>
                      </a:solidFill>
                    </a:lnR>
                    <a:lnT w="12699" algn="ctr">
                      <a:solidFill>
                        <a:srgbClr val="132237"/>
                      </a:solidFill>
                    </a:lnT>
                    <a:lnB w="12699" algn="ctr">
                      <a:solidFill>
                        <a:srgbClr val="132237"/>
                      </a:solidFill>
                    </a:lnB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FCD34D"/>
                          </a:solidFill>
                        </a:rPr>
                        <a:t>1</a:t>
                      </a:r>
                      <a:endParaRPr sz="1100">
                        <a:solidFill>
                          <a:srgbClr val="FCD34D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32237"/>
                      </a:solidFill>
                    </a:lnL>
                    <a:lnR w="12699" algn="ctr">
                      <a:solidFill>
                        <a:srgbClr val="132237"/>
                      </a:solidFill>
                    </a:lnR>
                    <a:lnT w="12699" algn="ctr">
                      <a:solidFill>
                        <a:srgbClr val="132237"/>
                      </a:solidFill>
                    </a:lnT>
                    <a:lnB w="12699" algn="ctr">
                      <a:solidFill>
                        <a:srgbClr val="132237"/>
                      </a:solidFill>
                    </a:lnB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D97706"/>
                          </a:solidFill>
                        </a:rPr>
                        <a:t>1</a:t>
                      </a:r>
                      <a:endParaRPr sz="1100">
                        <a:solidFill>
                          <a:srgbClr val="D97706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32237"/>
                      </a:solidFill>
                    </a:lnL>
                    <a:lnR w="12699" algn="ctr">
                      <a:solidFill>
                        <a:srgbClr val="1E4060"/>
                      </a:solidFill>
                    </a:lnR>
                    <a:lnT w="12699" algn="ctr">
                      <a:solidFill>
                        <a:srgbClr val="132237"/>
                      </a:solidFill>
                    </a:lnT>
                    <a:lnB w="12699" algn="ctr">
                      <a:solidFill>
                        <a:srgbClr val="132237"/>
                      </a:solidFill>
                    </a:lnB>
                    <a:solidFill>
                      <a:srgbClr val="065073"/>
                    </a:solidFill>
                  </a:tcPr>
                </a:tc>
              </a:tr>
              <a:tr h="25661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C6DBEE"/>
                          </a:solidFill>
                        </a:rPr>
                        <a:t>10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E4060"/>
                      </a:solidFill>
                    </a:lnL>
                    <a:lnR w="12699" algn="ctr">
                      <a:solidFill>
                        <a:srgbClr val="132237"/>
                      </a:solidFill>
                    </a:lnR>
                    <a:lnT w="12699" algn="ctr">
                      <a:solidFill>
                        <a:srgbClr val="132237"/>
                      </a:solidFill>
                    </a:lnT>
                    <a:lnB w="12699" algn="ctr">
                      <a:solidFill>
                        <a:srgbClr val="132237"/>
                      </a:solidFill>
                    </a:lnB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0" i="0" u="none" strike="noStrike" cap="none" spc="0">
                          <a:solidFill>
                            <a:srgbClr val="C6DBEE"/>
                          </a:solidFill>
                          <a:latin typeface="+mn-lt"/>
                          <a:ea typeface="+mn-ea"/>
                          <a:cs typeface="+mn-cs"/>
                        </a:rPr>
                        <a:t>bbbb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32237"/>
                      </a:solidFill>
                    </a:lnL>
                    <a:lnR w="12699" algn="ctr">
                      <a:solidFill>
                        <a:srgbClr val="132237"/>
                      </a:solidFill>
                    </a:lnR>
                    <a:lnT w="12699" algn="ctr">
                      <a:solidFill>
                        <a:srgbClr val="132237"/>
                      </a:solidFill>
                    </a:lnT>
                    <a:lnB w="12699" algn="ctr">
                      <a:solidFill>
                        <a:srgbClr val="132237"/>
                      </a:solidFill>
                    </a:lnB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0" i="0" u="none" strike="noStrike" cap="none" spc="0">
                          <a:solidFill>
                            <a:srgbClr val="C6DBEE"/>
                          </a:solidFill>
                          <a:latin typeface="+mn-lt"/>
                          <a:ea typeface="+mn-ea"/>
                          <a:cs typeface="+mn-cs"/>
                        </a:rPr>
                        <a:t>bbb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32237"/>
                      </a:solidFill>
                    </a:lnL>
                    <a:lnR w="12699" algn="ctr">
                      <a:solidFill>
                        <a:srgbClr val="132237"/>
                      </a:solidFill>
                    </a:lnR>
                    <a:lnT w="12699" algn="ctr">
                      <a:solidFill>
                        <a:srgbClr val="132237"/>
                      </a:solidFill>
                    </a:lnT>
                    <a:lnB w="12699" algn="ctr">
                      <a:solidFill>
                        <a:srgbClr val="132237"/>
                      </a:solidFill>
                    </a:lnB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FCD34D"/>
                          </a:solidFill>
                        </a:rPr>
                        <a:t>1</a:t>
                      </a:r>
                      <a:endParaRPr sz="1100">
                        <a:solidFill>
                          <a:srgbClr val="FCD34D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32237"/>
                      </a:solidFill>
                    </a:lnL>
                    <a:lnR w="12699" algn="ctr">
                      <a:solidFill>
                        <a:srgbClr val="132237"/>
                      </a:solidFill>
                    </a:lnR>
                    <a:lnT w="12699" algn="ctr">
                      <a:solidFill>
                        <a:srgbClr val="132237"/>
                      </a:solidFill>
                    </a:lnT>
                    <a:lnB w="12699" algn="ctr">
                      <a:solidFill>
                        <a:srgbClr val="132237"/>
                      </a:solidFill>
                    </a:lnB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D97706"/>
                          </a:solidFill>
                        </a:rPr>
                        <a:t>1</a:t>
                      </a:r>
                      <a:endParaRPr sz="1100">
                        <a:solidFill>
                          <a:srgbClr val="D97706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32237"/>
                      </a:solidFill>
                    </a:lnL>
                    <a:lnR w="12699" algn="ctr">
                      <a:solidFill>
                        <a:srgbClr val="1E4060"/>
                      </a:solidFill>
                    </a:lnR>
                    <a:lnT w="12699" algn="ctr">
                      <a:solidFill>
                        <a:srgbClr val="132237"/>
                      </a:solidFill>
                    </a:lnT>
                    <a:lnB w="12699" algn="ctr">
                      <a:solidFill>
                        <a:srgbClr val="132237"/>
                      </a:solidFill>
                    </a:lnB>
                    <a:solidFill>
                      <a:srgbClr val="065073"/>
                    </a:solidFill>
                  </a:tcPr>
                </a:tc>
              </a:tr>
              <a:tr h="25661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C6DBEE"/>
                          </a:solidFill>
                        </a:rPr>
                        <a:t>11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E4060"/>
                      </a:solidFill>
                    </a:lnL>
                    <a:lnR w="12699" algn="ctr">
                      <a:solidFill>
                        <a:srgbClr val="132237"/>
                      </a:solidFill>
                    </a:lnR>
                    <a:lnT w="12699" algn="ctr">
                      <a:solidFill>
                        <a:srgbClr val="132237"/>
                      </a:solidFill>
                    </a:lnT>
                    <a:lnB w="12699" algn="ctr">
                      <a:solidFill>
                        <a:srgbClr val="1E4060"/>
                      </a:solidFill>
                    </a:lnB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0" i="0" u="none" strike="noStrike" cap="none" spc="0">
                          <a:solidFill>
                            <a:srgbClr val="C6DBEE"/>
                          </a:solidFill>
                          <a:latin typeface="+mn-lt"/>
                          <a:ea typeface="+mn-ea"/>
                          <a:cs typeface="+mn-cs"/>
                        </a:rPr>
                        <a:t>bbbb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32237"/>
                      </a:solidFill>
                    </a:lnL>
                    <a:lnR w="12699" algn="ctr">
                      <a:solidFill>
                        <a:srgbClr val="132237"/>
                      </a:solidFill>
                    </a:lnR>
                    <a:lnT w="12699" algn="ctr">
                      <a:solidFill>
                        <a:srgbClr val="132237"/>
                      </a:solidFill>
                    </a:lnT>
                    <a:lnB w="12699" algn="ctr">
                      <a:solidFill>
                        <a:srgbClr val="1E4060"/>
                      </a:solidFill>
                    </a:lnB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 b="0" i="0" u="none" strike="noStrike" cap="none" spc="0">
                          <a:solidFill>
                            <a:srgbClr val="C6DBEE"/>
                          </a:solidFill>
                          <a:latin typeface="+mn-lt"/>
                          <a:ea typeface="+mn-ea"/>
                          <a:cs typeface="+mn-cs"/>
                        </a:rPr>
                        <a:t>bbb</a:t>
                      </a:r>
                      <a:endParaRPr sz="1100">
                        <a:solidFill>
                          <a:srgbClr val="C6DBEE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32237"/>
                      </a:solidFill>
                    </a:lnL>
                    <a:lnR w="12699" algn="ctr">
                      <a:solidFill>
                        <a:srgbClr val="132237"/>
                      </a:solidFill>
                    </a:lnR>
                    <a:lnT w="12699" algn="ctr">
                      <a:solidFill>
                        <a:srgbClr val="132237"/>
                      </a:solidFill>
                    </a:lnT>
                    <a:lnB w="12699" algn="ctr">
                      <a:solidFill>
                        <a:srgbClr val="1E4060"/>
                      </a:solidFill>
                    </a:lnB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FCD34D"/>
                          </a:solidFill>
                        </a:rPr>
                        <a:t>1</a:t>
                      </a:r>
                      <a:endParaRPr sz="1100">
                        <a:solidFill>
                          <a:srgbClr val="FCD34D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32237"/>
                      </a:solidFill>
                    </a:lnL>
                    <a:lnR w="12699" algn="ctr">
                      <a:solidFill>
                        <a:srgbClr val="132237"/>
                      </a:solidFill>
                    </a:lnR>
                    <a:lnT w="12699" algn="ctr">
                      <a:solidFill>
                        <a:srgbClr val="132237"/>
                      </a:solidFill>
                    </a:lnT>
                    <a:lnB w="12699" algn="ctr">
                      <a:solidFill>
                        <a:srgbClr val="1E4060"/>
                      </a:solidFill>
                    </a:lnB>
                    <a:solidFill>
                      <a:srgbClr val="065073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it" sz="1100">
                          <a:solidFill>
                            <a:srgbClr val="D97706"/>
                          </a:solidFill>
                        </a:rPr>
                        <a:t>1</a:t>
                      </a:r>
                      <a:endParaRPr sz="1100">
                        <a:solidFill>
                          <a:srgbClr val="D97706"/>
                        </a:solidFill>
                      </a:endParaRPr>
                    </a:p>
                  </a:txBody>
                  <a:tcPr anchor="ctr">
                    <a:lnL w="12699" algn="ctr">
                      <a:solidFill>
                        <a:srgbClr val="132237"/>
                      </a:solidFill>
                    </a:lnL>
                    <a:lnR w="12699" algn="ctr">
                      <a:solidFill>
                        <a:srgbClr val="1E4060"/>
                      </a:solidFill>
                    </a:lnR>
                    <a:lnT w="12699" algn="ctr">
                      <a:solidFill>
                        <a:srgbClr val="132237"/>
                      </a:solidFill>
                    </a:lnT>
                    <a:lnB w="12699" algn="ctr">
                      <a:solidFill>
                        <a:srgbClr val="1E4060"/>
                      </a:solidFill>
                    </a:lnB>
                    <a:solidFill>
                      <a:srgbClr val="065073"/>
                    </a:solidFill>
                  </a:tcPr>
                </a:tc>
              </a:tr>
            </a:tbl>
          </a:graphicData>
        </a:graphic>
      </p:graphicFrame>
      <p:sp>
        <p:nvSpPr>
          <p:cNvPr id="510135059" name=""/>
          <p:cNvSpPr txBox="1"/>
          <p:nvPr/>
        </p:nvSpPr>
        <p:spPr bwMode="auto">
          <a:xfrm rot="0" flipH="0" flipV="0">
            <a:off x="3088374" y="1234440"/>
            <a:ext cx="3583917" cy="274679"/>
          </a:xfrm>
          <a:prstGeom prst="rect">
            <a:avLst/>
          </a:prstGeom>
          <a:solidFill>
            <a:srgbClr val="FCD34D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it" sz="1200" b="1">
                <a:solidFill>
                  <a:srgbClr val="132237"/>
                </a:solidFill>
              </a:rPr>
              <a:t>Pixel Register State</a:t>
            </a:r>
            <a:endParaRPr sz="1200" b="1">
              <a:solidFill>
                <a:srgbClr val="132237"/>
              </a:solidFill>
            </a:endParaRPr>
          </a:p>
        </p:txBody>
      </p:sp>
      <p:sp>
        <p:nvSpPr>
          <p:cNvPr id="1192024509" name="Shape 4"/>
          <p:cNvSpPr/>
          <p:nvPr/>
        </p:nvSpPr>
        <p:spPr bwMode="auto">
          <a:xfrm flipH="0" flipV="0">
            <a:off x="6776043" y="1243580"/>
            <a:ext cx="2184996" cy="1142697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56728619" name="Shape 5"/>
          <p:cNvSpPr/>
          <p:nvPr/>
        </p:nvSpPr>
        <p:spPr bwMode="auto">
          <a:xfrm flipH="0" flipV="0">
            <a:off x="6776043" y="1234439"/>
            <a:ext cx="2184998" cy="265176"/>
          </a:xfrm>
          <a:prstGeom prst="rect">
            <a:avLst/>
          </a:prstGeom>
          <a:solidFill>
            <a:srgbClr val="065A82"/>
          </a:solidFill>
          <a:ln w="12700">
            <a:solidFill>
              <a:srgbClr val="065A8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85045118" name="Text 6"/>
          <p:cNvSpPr/>
          <p:nvPr/>
        </p:nvSpPr>
        <p:spPr bwMode="auto">
          <a:xfrm flipH="0" flipV="0">
            <a:off x="6867483" y="1243584"/>
            <a:ext cx="186004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1400" b="1">
                <a:solidFill>
                  <a:srgbClr val="FCD34D"/>
                </a:solidFill>
              </a:rPr>
              <a:t>Time Path</a:t>
            </a:r>
            <a:endParaRPr sz="1400">
              <a:solidFill>
                <a:srgbClr val="FCD34D"/>
              </a:solidFill>
            </a:endParaRPr>
          </a:p>
        </p:txBody>
      </p:sp>
      <p:sp>
        <p:nvSpPr>
          <p:cNvPr id="1471167301" name="Text 8"/>
          <p:cNvSpPr/>
          <p:nvPr/>
        </p:nvSpPr>
        <p:spPr bwMode="auto">
          <a:xfrm flipH="0" flipV="0">
            <a:off x="6913201" y="1568672"/>
            <a:ext cx="1970079" cy="785084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184748" indent="-184748">
              <a:lnSpc>
                <a:spcPct val="100000"/>
              </a:lnSpc>
              <a:buFont typeface="Arial"/>
              <a:buChar char="•"/>
              <a:defRPr/>
            </a:pPr>
            <a:r>
              <a:rPr lang="it" sz="900">
                <a:solidFill>
                  <a:srgbClr val="C9DEF0"/>
                </a:solidFill>
              </a:rPr>
              <a:t>12 clk cycles per word</a:t>
            </a:r>
            <a:endParaRPr lang="en-US" sz="900">
              <a:solidFill>
                <a:srgbClr val="C9DEF0"/>
              </a:solidFill>
            </a:endParaRPr>
          </a:p>
          <a:p>
            <a:pPr marL="184748" indent="-184748">
              <a:lnSpc>
                <a:spcPct val="100000"/>
              </a:lnSpc>
              <a:buFont typeface="Arial"/>
              <a:buChar char="•"/>
              <a:defRPr/>
            </a:pPr>
            <a:r>
              <a:rPr lang="it" sz="900">
                <a:solidFill>
                  <a:srgbClr val="C9DEF0"/>
                </a:solidFill>
              </a:rPr>
              <a:t>Transmit counter (0-11) encodes sub-word phase</a:t>
            </a:r>
            <a:endParaRPr lang="it" sz="900">
              <a:solidFill>
                <a:srgbClr val="C9DEF0"/>
              </a:solidFill>
            </a:endParaRPr>
          </a:p>
          <a:p>
            <a:pPr marL="184748" indent="-184748">
              <a:lnSpc>
                <a:spcPct val="100000"/>
              </a:lnSpc>
              <a:buFont typeface="Arial"/>
              <a:buChar char="•"/>
              <a:defRPr/>
            </a:pPr>
            <a:r>
              <a:rPr lang="it" sz="900">
                <a:solidFill>
                  <a:srgbClr val="C9DEF0"/>
                </a:solidFill>
              </a:rPr>
              <a:t>Word counter (0-5)</a:t>
            </a:r>
            <a:r>
              <a:rPr lang="it" sz="900">
                <a:solidFill>
                  <a:srgbClr val="C9DEF0"/>
                </a:solidFill>
              </a:rPr>
              <a:t> encodes inter word delay</a:t>
            </a:r>
            <a:endParaRPr lang="it" sz="9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900"/>
          </a:p>
          <a:p>
            <a:pPr marL="0" indent="0">
              <a:buNone/>
              <a:defRPr/>
            </a:pPr>
            <a:endParaRPr lang="en-US" sz="900"/>
          </a:p>
        </p:txBody>
      </p:sp>
      <p:sp>
        <p:nvSpPr>
          <p:cNvPr id="1963522133" name="Shape 4"/>
          <p:cNvSpPr/>
          <p:nvPr/>
        </p:nvSpPr>
        <p:spPr bwMode="auto">
          <a:xfrm flipH="0" flipV="0">
            <a:off x="6761585" y="2497014"/>
            <a:ext cx="2184994" cy="796489"/>
          </a:xfrm>
          <a:prstGeom prst="rect">
            <a:avLst/>
          </a:prstGeom>
          <a:solidFill>
            <a:srgbClr val="1A2E42"/>
          </a:solidFill>
          <a:ln w="12700">
            <a:solidFill>
              <a:srgbClr val="1E4060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37189486" name="Shape 5"/>
          <p:cNvSpPr/>
          <p:nvPr/>
        </p:nvSpPr>
        <p:spPr bwMode="auto">
          <a:xfrm flipH="0" flipV="0">
            <a:off x="6761586" y="2487873"/>
            <a:ext cx="2184998" cy="265176"/>
          </a:xfrm>
          <a:prstGeom prst="rect">
            <a:avLst/>
          </a:prstGeom>
          <a:solidFill>
            <a:srgbClr val="065A82"/>
          </a:solidFill>
          <a:ln w="12700">
            <a:solidFill>
              <a:srgbClr val="065A8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68842311" name="Text 6"/>
          <p:cNvSpPr/>
          <p:nvPr/>
        </p:nvSpPr>
        <p:spPr bwMode="auto">
          <a:xfrm flipH="0" flipV="0">
            <a:off x="6853026" y="2497018"/>
            <a:ext cx="186004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  <a:defRPr/>
            </a:pPr>
            <a:r>
              <a:rPr lang="it" sz="1400" b="1">
                <a:solidFill>
                  <a:srgbClr val="D97706"/>
                </a:solidFill>
              </a:rPr>
              <a:t>Charge Path</a:t>
            </a:r>
            <a:endParaRPr sz="1400">
              <a:solidFill>
                <a:srgbClr val="D97706"/>
              </a:solidFill>
            </a:endParaRPr>
          </a:p>
        </p:txBody>
      </p:sp>
      <p:sp>
        <p:nvSpPr>
          <p:cNvPr id="781316754" name="Text 8"/>
          <p:cNvSpPr/>
          <p:nvPr/>
        </p:nvSpPr>
        <p:spPr bwMode="auto">
          <a:xfrm flipH="0" flipV="0">
            <a:off x="6898743" y="2861793"/>
            <a:ext cx="1970077" cy="408456"/>
          </a:xfrm>
          <a:prstGeom prst="rect">
            <a:avLst/>
          </a:prstGeom>
          <a:noFill/>
          <a:ln/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/>
          <a:lstStyle/>
          <a:p>
            <a:pPr marL="184748" indent="-184748">
              <a:lnSpc>
                <a:spcPct val="100000"/>
              </a:lnSpc>
              <a:buFont typeface="Arial"/>
              <a:buChar char="•"/>
              <a:defRPr/>
            </a:pPr>
            <a:r>
              <a:rPr lang="it" sz="900">
                <a:solidFill>
                  <a:srgbClr val="C9DEF0"/>
                </a:solidFill>
              </a:rPr>
              <a:t>ADC digitizes  pixel analog memory</a:t>
            </a:r>
            <a:endParaRPr lang="it" sz="900">
              <a:solidFill>
                <a:srgbClr val="C9DEF0"/>
              </a:solidFill>
            </a:endParaRPr>
          </a:p>
          <a:p>
            <a:pPr marL="184748" indent="-184748">
              <a:lnSpc>
                <a:spcPct val="100000"/>
              </a:lnSpc>
              <a:buFont typeface="Arial"/>
              <a:buChar char="•"/>
              <a:defRPr/>
            </a:pPr>
            <a:r>
              <a:rPr lang="it" sz="900">
                <a:solidFill>
                  <a:srgbClr val="C9DEF0"/>
                </a:solidFill>
              </a:rPr>
              <a:t>Up to 256  cycles  ADC conversion</a:t>
            </a:r>
            <a:endParaRPr lang="en-US" sz="900">
              <a:solidFill>
                <a:srgbClr val="C9DEF0"/>
              </a:solidFill>
            </a:endParaRPr>
          </a:p>
          <a:p>
            <a:pPr>
              <a:lnSpc>
                <a:spcPct val="100000"/>
              </a:lnSpc>
              <a:defRPr/>
            </a:pPr>
            <a:endParaRPr lang="it" sz="900">
              <a:solidFill>
                <a:srgbClr val="C9DEF0"/>
              </a:solidFill>
            </a:endParaRPr>
          </a:p>
          <a:p>
            <a:pPr marL="0" indent="0">
              <a:buNone/>
              <a:defRPr/>
            </a:pPr>
            <a:endParaRPr lang="en-US" sz="900"/>
          </a:p>
          <a:p>
            <a:pPr marL="0" indent="0">
              <a:buNone/>
              <a:defRPr/>
            </a:pPr>
            <a:endParaRPr lang="en-US" sz="900"/>
          </a:p>
        </p:txBody>
      </p:sp>
      <p:sp>
        <p:nvSpPr>
          <p:cNvPr id="57785579" name=""/>
          <p:cNvSpPr/>
          <p:nvPr/>
        </p:nvSpPr>
        <p:spPr bwMode="auto">
          <a:xfrm rot="0" flipH="0" flipV="0">
            <a:off x="320040" y="2847979"/>
            <a:ext cx="2633382" cy="891048"/>
          </a:xfrm>
          <a:prstGeom prst="flowChartProcess">
            <a:avLst/>
          </a:prstGeom>
          <a:noFill/>
          <a:ln w="28575" cap="flat" cmpd="sng" algn="ctr">
            <a:solidFill>
              <a:srgbClr val="10B98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3881101" name=""/>
          <p:cNvSpPr/>
          <p:nvPr/>
        </p:nvSpPr>
        <p:spPr bwMode="auto">
          <a:xfrm rot="0" flipH="0" flipV="0">
            <a:off x="3564623" y="2932205"/>
            <a:ext cx="2522853" cy="976007"/>
          </a:xfrm>
          <a:prstGeom prst="flowChartProcess">
            <a:avLst/>
          </a:prstGeom>
          <a:solidFill>
            <a:srgbClr val="059669"/>
          </a:solidFill>
          <a:ln w="12700" cap="flat" cmpd="sng" algn="ctr">
            <a:solidFill>
              <a:srgbClr val="14EDA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it" sz="12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Time and charge information </a:t>
            </a:r>
            <a:endParaRPr sz="1200" b="1" i="0" u="none" strike="noStrike" cap="none" spc="0">
              <a:solidFill>
                <a:srgbClr val="C6DBEE"/>
              </a:solidFill>
              <a:latin typeface="Calibri"/>
              <a:cs typeface="Calibri"/>
            </a:endParaRPr>
          </a:p>
          <a:p>
            <a:pPr algn="ctr">
              <a:defRPr/>
            </a:pPr>
            <a:r>
              <a:rPr lang="it" sz="12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are processed in parallel if </a:t>
            </a:r>
            <a:r>
              <a:rPr lang="it" sz="12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present</a:t>
            </a:r>
            <a:endParaRPr sz="1200" b="1" i="0" u="none" strike="noStrike" cap="none" spc="0">
              <a:solidFill>
                <a:srgbClr val="C6DBEE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it" sz="1200" b="1" i="0" u="none" strike="noStrike" cap="none" spc="0">
                <a:solidFill>
                  <a:srgbClr val="C6DBEE"/>
                </a:solidFill>
                <a:latin typeface="Calibri"/>
                <a:ea typeface="Calibri"/>
                <a:cs typeface="Calibri"/>
              </a:rPr>
              <a:t>↓</a:t>
            </a:r>
            <a:endParaRPr sz="1200" b="0" i="0" u="none" strike="noStrike" cap="none" spc="0">
              <a:solidFill>
                <a:srgbClr val="C6DBEE"/>
              </a:solidFill>
              <a:latin typeface="Calibri"/>
              <a:cs typeface="Calibri"/>
            </a:endParaRPr>
          </a:p>
          <a:p>
            <a:pPr algn="ctr">
              <a:defRPr/>
            </a:pPr>
            <a:r>
              <a:rPr lang="it" sz="1200" b="1"/>
              <a:t>Round Robin Processing</a:t>
            </a:r>
            <a:endParaRPr sz="1200" b="1"/>
          </a:p>
        </p:txBody>
      </p:sp>
      <p:sp>
        <p:nvSpPr>
          <p:cNvPr id="117831897" name=""/>
          <p:cNvSpPr/>
          <p:nvPr/>
        </p:nvSpPr>
        <p:spPr bwMode="auto">
          <a:xfrm rot="0" flipH="0" flipV="0">
            <a:off x="3878394" y="4060612"/>
            <a:ext cx="693604" cy="301023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D9770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it" sz="1200" b="1">
                <a:solidFill>
                  <a:srgbClr val="132237"/>
                </a:solidFill>
              </a:rPr>
              <a:t>Charge</a:t>
            </a:r>
            <a:endParaRPr sz="1200" b="1">
              <a:solidFill>
                <a:srgbClr val="132237"/>
              </a:solidFill>
            </a:endParaRPr>
          </a:p>
        </p:txBody>
      </p:sp>
      <p:sp>
        <p:nvSpPr>
          <p:cNvPr id="2115666300" name=""/>
          <p:cNvSpPr/>
          <p:nvPr/>
        </p:nvSpPr>
        <p:spPr bwMode="auto">
          <a:xfrm rot="0" flipH="0" flipV="0">
            <a:off x="3878394" y="4604367"/>
            <a:ext cx="693604" cy="301023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it" sz="1200" b="1">
                <a:solidFill>
                  <a:srgbClr val="132237"/>
                </a:solidFill>
              </a:rPr>
              <a:t>Time</a:t>
            </a:r>
            <a:endParaRPr sz="1200" b="1">
              <a:solidFill>
                <a:srgbClr val="132237"/>
              </a:solidFill>
            </a:endParaRPr>
          </a:p>
        </p:txBody>
      </p:sp>
      <p:sp>
        <p:nvSpPr>
          <p:cNvPr id="1231887679" name=""/>
          <p:cNvSpPr/>
          <p:nvPr/>
        </p:nvSpPr>
        <p:spPr bwMode="auto">
          <a:xfrm rot="0" flipH="0" flipV="0">
            <a:off x="6087476" y="4062501"/>
            <a:ext cx="693604" cy="301023"/>
          </a:xfrm>
          <a:prstGeom prst="flowChartProcess">
            <a:avLst/>
          </a:prstGeom>
          <a:solidFill>
            <a:srgbClr val="059669"/>
          </a:solidFill>
          <a:ln w="12700" cap="flat" cmpd="sng" algn="ctr">
            <a:solidFill>
              <a:srgbClr val="14EDA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it" sz="1200" b="1">
                <a:solidFill>
                  <a:schemeClr val="bg1"/>
                </a:solidFill>
              </a:rPr>
              <a:t>ADC</a:t>
            </a:r>
            <a:endParaRPr sz="1200" b="1">
              <a:solidFill>
                <a:schemeClr val="bg1"/>
              </a:solidFill>
            </a:endParaRPr>
          </a:p>
        </p:txBody>
      </p:sp>
      <p:sp>
        <p:nvSpPr>
          <p:cNvPr id="664620136" name=""/>
          <p:cNvSpPr/>
          <p:nvPr/>
        </p:nvSpPr>
        <p:spPr bwMode="auto">
          <a:xfrm rot="0" flipH="0" flipV="0">
            <a:off x="7416470" y="4604367"/>
            <a:ext cx="875228" cy="301023"/>
          </a:xfrm>
          <a:prstGeom prst="flowChartProcess">
            <a:avLst/>
          </a:prstGeom>
          <a:solidFill>
            <a:srgbClr val="059669"/>
          </a:solidFill>
          <a:ln w="12700" cap="flat" cmpd="sng" algn="ctr">
            <a:solidFill>
              <a:srgbClr val="14EDA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it" sz="1200" b="1">
                <a:solidFill>
                  <a:schemeClr val="bg1"/>
                </a:solidFill>
              </a:rPr>
              <a:t>Serializer</a:t>
            </a:r>
            <a:endParaRPr sz="1200" b="1">
              <a:solidFill>
                <a:schemeClr val="bg1"/>
              </a:solidFill>
            </a:endParaRPr>
          </a:p>
        </p:txBody>
      </p:sp>
      <p:cxnSp>
        <p:nvCxnSpPr>
          <p:cNvPr id="1092201507" name=""/>
          <p:cNvCxnSpPr>
            <a:stCxn id="117831897" idx="3"/>
            <a:endCxn id="1231887679" idx="1"/>
          </p:cNvCxnSpPr>
          <p:nvPr/>
        </p:nvCxnSpPr>
        <p:spPr bwMode="auto">
          <a:xfrm rot="0" flipH="0" flipV="0">
            <a:off x="4572000" y="4212068"/>
            <a:ext cx="1515476" cy="0"/>
          </a:xfrm>
          <a:prstGeom prst="line">
            <a:avLst/>
          </a:prstGeom>
          <a:ln w="28575" cap="flat" cmpd="sng" algn="ctr">
            <a:solidFill>
              <a:srgbClr val="C6DBEE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457360" name=""/>
          <p:cNvCxnSpPr>
            <a:endCxn id="664620136" idx="1"/>
          </p:cNvCxnSpPr>
          <p:nvPr/>
        </p:nvCxnSpPr>
        <p:spPr bwMode="auto">
          <a:xfrm rot="0" flipH="0" flipV="0">
            <a:off x="4572000" y="4754880"/>
            <a:ext cx="2844470" cy="0"/>
          </a:xfrm>
          <a:prstGeom prst="line">
            <a:avLst/>
          </a:prstGeom>
          <a:ln w="28575" cap="flat" cmpd="sng" algn="ctr">
            <a:solidFill>
              <a:srgbClr val="C6DBEE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9412193" name=""/>
          <p:cNvCxnSpPr>
            <a:stCxn id="1231887679" idx="3"/>
            <a:endCxn id="664620136" idx="0"/>
          </p:cNvCxnSpPr>
          <p:nvPr/>
        </p:nvCxnSpPr>
        <p:spPr bwMode="auto">
          <a:xfrm rot="0" flipH="0" flipV="0">
            <a:off x="6781081" y="4213012"/>
            <a:ext cx="1073002" cy="391353"/>
          </a:xfrm>
          <a:prstGeom prst="bentConnector2">
            <a:avLst/>
          </a:prstGeom>
          <a:ln w="28575" cap="flat" cmpd="sng" algn="ctr">
            <a:solidFill>
              <a:srgbClr val="C6DBEE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4731507" name=""/>
          <p:cNvSpPr txBox="1"/>
          <p:nvPr/>
        </p:nvSpPr>
        <p:spPr bwMode="auto">
          <a:xfrm rot="0" flipH="0" flipV="0">
            <a:off x="5627023" y="4458171"/>
            <a:ext cx="920906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100" b="1">
                <a:solidFill>
                  <a:schemeClr val="bg1"/>
                </a:solidFill>
              </a:rPr>
              <a:t>12 clk cycles</a:t>
            </a:r>
            <a:endParaRPr/>
          </a:p>
        </p:txBody>
      </p:sp>
      <p:sp>
        <p:nvSpPr>
          <p:cNvPr id="1312046905" name=""/>
          <p:cNvSpPr txBox="1"/>
          <p:nvPr/>
        </p:nvSpPr>
        <p:spPr bwMode="auto">
          <a:xfrm rot="0" flipH="0" flipV="0">
            <a:off x="6853025" y="3927533"/>
            <a:ext cx="1435469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100" b="1">
                <a:solidFill>
                  <a:schemeClr val="bg1"/>
                </a:solidFill>
              </a:rPr>
              <a:t>Up to 256 clk cycles</a:t>
            </a:r>
            <a:endParaRPr/>
          </a:p>
        </p:txBody>
      </p:sp>
      <p:cxnSp>
        <p:nvCxnSpPr>
          <p:cNvPr id="534332204" name=""/>
          <p:cNvCxnSpPr>
            <a:endCxn id="2115666300" idx="1"/>
          </p:cNvCxnSpPr>
          <p:nvPr/>
        </p:nvCxnSpPr>
        <p:spPr bwMode="auto">
          <a:xfrm rot="5400000" flipH="0" flipV="1">
            <a:off x="3344698" y="4221183"/>
            <a:ext cx="870174" cy="197218"/>
          </a:xfrm>
          <a:prstGeom prst="bentConnector2">
            <a:avLst/>
          </a:prstGeom>
          <a:ln w="28575" cap="flat" cmpd="sng" algn="ctr">
            <a:solidFill>
              <a:srgbClr val="C6DBEE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6485202" name=""/>
          <p:cNvCxnSpPr>
            <a:endCxn id="117831897" idx="1"/>
          </p:cNvCxnSpPr>
          <p:nvPr/>
        </p:nvCxnSpPr>
        <p:spPr bwMode="auto">
          <a:xfrm rot="5400000" flipH="0" flipV="1">
            <a:off x="3625913" y="3958644"/>
            <a:ext cx="307742" cy="197218"/>
          </a:xfrm>
          <a:prstGeom prst="bentConnector2">
            <a:avLst/>
          </a:prstGeom>
          <a:ln w="28575" cap="flat" cmpd="sng" algn="ctr">
            <a:solidFill>
              <a:srgbClr val="C6DBEE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0251623" name=""/>
          <p:cNvSpPr txBox="1"/>
          <p:nvPr/>
        </p:nvSpPr>
        <p:spPr bwMode="auto">
          <a:xfrm rot="0" flipH="0" flipV="0">
            <a:off x="8761306" y="4857748"/>
            <a:ext cx="37461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it" sz="1200" b="1">
                <a:solidFill>
                  <a:srgbClr val="C6DBEE"/>
                </a:solidFill>
              </a:rPr>
              <a:t>7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ONLYOFFICE/9.3.1.8</Application>
  <PresentationFormat>On-screen Show (4:3)</PresentationFormat>
  <Paragraphs>0</Paragraphs>
  <Slides>32</Slides>
  <Notes>32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PptxGenJS</Company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FD-MAPS for Space-Based Compton Telescope — FEE Workshop</dc:title>
  <dc:subject>PptxGenJS Presentation</dc:subject>
  <dc:creator>Matteo Barbagiovanni et al., INFN Sezione di Torino</dc:creator>
  <cp:lastModifiedBy/>
  <cp:revision>30</cp:revision>
  <dcterms:created xsi:type="dcterms:W3CDTF">2026-04-29T11:32:58Z</dcterms:created>
  <dcterms:modified xsi:type="dcterms:W3CDTF">2026-05-20T22:19:58Z</dcterms:modified>
</cp:coreProperties>
</file>