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handoutMasterIdLst>
    <p:handoutMasterId r:id="rId73"/>
  </p:handoutMasterIdLst>
  <p:sldIdLst>
    <p:sldId id="1872" r:id="rId5"/>
    <p:sldId id="1873" r:id="rId6"/>
    <p:sldId id="1874" r:id="rId7"/>
    <p:sldId id="1875" r:id="rId8"/>
    <p:sldId id="1876" r:id="rId9"/>
    <p:sldId id="1877" r:id="rId10"/>
    <p:sldId id="1878" r:id="rId11"/>
    <p:sldId id="1879" r:id="rId12"/>
    <p:sldId id="1880" r:id="rId13"/>
    <p:sldId id="298" r:id="rId14"/>
    <p:sldId id="309" r:id="rId15"/>
    <p:sldId id="310" r:id="rId16"/>
    <p:sldId id="311" r:id="rId17"/>
    <p:sldId id="1881" r:id="rId18"/>
    <p:sldId id="1917" r:id="rId19"/>
    <p:sldId id="1854" r:id="rId20"/>
    <p:sldId id="1882" r:id="rId21"/>
    <p:sldId id="1883" r:id="rId22"/>
    <p:sldId id="1836" r:id="rId23"/>
    <p:sldId id="1871" r:id="rId24"/>
    <p:sldId id="1918" r:id="rId25"/>
    <p:sldId id="1919" r:id="rId26"/>
    <p:sldId id="1920" r:id="rId27"/>
    <p:sldId id="1921" r:id="rId28"/>
    <p:sldId id="1885" r:id="rId29"/>
    <p:sldId id="1922" r:id="rId30"/>
    <p:sldId id="1886" r:id="rId31"/>
    <p:sldId id="751" r:id="rId32"/>
    <p:sldId id="784" r:id="rId33"/>
    <p:sldId id="785" r:id="rId34"/>
    <p:sldId id="777" r:id="rId35"/>
    <p:sldId id="778" r:id="rId36"/>
    <p:sldId id="779" r:id="rId37"/>
    <p:sldId id="780" r:id="rId38"/>
    <p:sldId id="781" r:id="rId39"/>
    <p:sldId id="782" r:id="rId40"/>
    <p:sldId id="783" r:id="rId41"/>
    <p:sldId id="753" r:id="rId42"/>
    <p:sldId id="754" r:id="rId43"/>
    <p:sldId id="755" r:id="rId44"/>
    <p:sldId id="756" r:id="rId45"/>
    <p:sldId id="757" r:id="rId46"/>
    <p:sldId id="758" r:id="rId47"/>
    <p:sldId id="759" r:id="rId48"/>
    <p:sldId id="760" r:id="rId49"/>
    <p:sldId id="761" r:id="rId50"/>
    <p:sldId id="762" r:id="rId51"/>
    <p:sldId id="763" r:id="rId52"/>
    <p:sldId id="770" r:id="rId53"/>
    <p:sldId id="764" r:id="rId54"/>
    <p:sldId id="765" r:id="rId55"/>
    <p:sldId id="766" r:id="rId56"/>
    <p:sldId id="767" r:id="rId57"/>
    <p:sldId id="768" r:id="rId58"/>
    <p:sldId id="769" r:id="rId59"/>
    <p:sldId id="771" r:id="rId60"/>
    <p:sldId id="772" r:id="rId61"/>
    <p:sldId id="773" r:id="rId62"/>
    <p:sldId id="774" r:id="rId63"/>
    <p:sldId id="775" r:id="rId64"/>
    <p:sldId id="776" r:id="rId65"/>
    <p:sldId id="1892" r:id="rId66"/>
    <p:sldId id="1893" r:id="rId67"/>
    <p:sldId id="1894" r:id="rId68"/>
    <p:sldId id="1895" r:id="rId69"/>
    <p:sldId id="1896" r:id="rId70"/>
    <p:sldId id="1897" r:id="rId71"/>
  </p:sldIdLst>
  <p:sldSz cx="9144000" cy="6858000" type="screen4x3"/>
  <p:notesSz cx="6797675" cy="9928225"/>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803"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AE6"/>
    <a:srgbClr val="0000CC"/>
    <a:srgbClr val="FBFE80"/>
    <a:srgbClr val="FFFFCC"/>
    <a:srgbClr val="FFFF66"/>
    <a:srgbClr val="32A189"/>
    <a:srgbClr val="646464"/>
    <a:srgbClr val="009682"/>
    <a:srgbClr val="5A6EB4"/>
    <a:srgbClr val="A00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6" autoAdjust="0"/>
    <p:restoredTop sz="63329" autoAdjust="0"/>
  </p:normalViewPr>
  <p:slideViewPr>
    <p:cSldViewPr>
      <p:cViewPr varScale="1">
        <p:scale>
          <a:sx n="47" d="100"/>
          <a:sy n="47" d="100"/>
        </p:scale>
        <p:origin x="1740" y="30"/>
      </p:cViewPr>
      <p:guideLst>
        <p:guide orient="horz" pos="2160"/>
        <p:guide pos="4803"/>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8284"/>
    </p:cViewPr>
  </p:sorterViewPr>
  <p:notesViewPr>
    <p:cSldViewPr>
      <p:cViewPr>
        <p:scale>
          <a:sx n="100" d="100"/>
          <a:sy n="100" d="100"/>
        </p:scale>
        <p:origin x="3570" y="-2190"/>
      </p:cViewPr>
      <p:guideLst>
        <p:guide orient="horz" pos="3126"/>
        <p:guide pos="2141"/>
      </p:guideLst>
    </p:cSldViewPr>
  </p:notesViewPr>
  <p:gridSpacing cx="76330" cy="7633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9" name="Picture 6" descr="KITlogo_RGB"/>
          <p:cNvPicPr>
            <a:picLocks noChangeAspect="1" noChangeArrowheads="1"/>
          </p:cNvPicPr>
          <p:nvPr/>
        </p:nvPicPr>
        <p:blipFill>
          <a:blip r:embed="rId2" cstate="print"/>
          <a:srcRect/>
          <a:stretch>
            <a:fillRect/>
          </a:stretch>
        </p:blipFill>
        <p:spPr bwMode="auto">
          <a:xfrm>
            <a:off x="544444" y="117208"/>
            <a:ext cx="1071578" cy="703249"/>
          </a:xfrm>
          <a:prstGeom prst="rect">
            <a:avLst/>
          </a:prstGeom>
          <a:noFill/>
          <a:ln w="9525">
            <a:noFill/>
            <a:miter lim="800000"/>
            <a:headEnd/>
            <a:tailEnd/>
          </a:ln>
        </p:spPr>
      </p:pic>
    </p:spTree>
    <p:extLst>
      <p:ext uri="{BB962C8B-B14F-4D97-AF65-F5344CB8AC3E}">
        <p14:creationId xmlns:p14="http://schemas.microsoft.com/office/powerpoint/2010/main" val="2738998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3075" name="Rectangle 3"/>
          <p:cNvSpPr>
            <a:spLocks noGrp="1" noChangeArrowheads="1"/>
          </p:cNvSpPr>
          <p:nvPr>
            <p:ph type="dt" idx="1"/>
          </p:nvPr>
        </p:nvSpPr>
        <p:spPr bwMode="auto">
          <a:xfrm>
            <a:off x="3850444"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81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1"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r>
              <a:rPr lang="de-DE"/>
              <a:t>Prof. Dr. Max Mustermann | Musterfakultät</a:t>
            </a:r>
          </a:p>
        </p:txBody>
      </p:sp>
      <p:sp>
        <p:nvSpPr>
          <p:cNvPr id="3079" name="Rectangle 7"/>
          <p:cNvSpPr>
            <a:spLocks noGrp="1" noChangeArrowheads="1"/>
          </p:cNvSpPr>
          <p:nvPr>
            <p:ph type="sldNum" sz="quarter" idx="5"/>
          </p:nvPr>
        </p:nvSpPr>
        <p:spPr bwMode="auto">
          <a:xfrm>
            <a:off x="3850444"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1D630CB-DB41-4475-AE04-E9463A4441C7}" type="slidenum">
              <a:rPr lang="de-DE"/>
              <a:pPr>
                <a:defRPr/>
              </a:pPr>
              <a:t>‹Nr.›</a:t>
            </a:fld>
            <a:endParaRPr lang="de-DE"/>
          </a:p>
        </p:txBody>
      </p:sp>
    </p:spTree>
    <p:extLst>
      <p:ext uri="{BB962C8B-B14F-4D97-AF65-F5344CB8AC3E}">
        <p14:creationId xmlns:p14="http://schemas.microsoft.com/office/powerpoint/2010/main" val="319902969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scientificlib.com/en/Physics/LX/Barn.html" TargetMode="External"/><Relationship Id="rId3" Type="http://schemas.openxmlformats.org/officeDocument/2006/relationships/hyperlink" Target="https://en.wikipedia.org/wiki/Barn_(unit)" TargetMode="External"/><Relationship Id="rId7" Type="http://schemas.openxmlformats.org/officeDocument/2006/relationships/hyperlink" Target="https://www.britannica.com/science/barn-measurement"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home.cern/science/accelerators/large-hadron-collider/" TargetMode="External"/><Relationship Id="rId5" Type="http://schemas.openxmlformats.org/officeDocument/2006/relationships/hyperlink" Target="https://home.cern/news/news/accelerators/lhc-report-100-inverse-femtobarns-and-counting" TargetMode="External"/><Relationship Id="rId4" Type="http://schemas.openxmlformats.org/officeDocument/2006/relationships/hyperlink" Target="https://opendata.cern.ch/glossary/Barn" TargetMode="External"/><Relationship Id="rId9" Type="http://schemas.openxmlformats.org/officeDocument/2006/relationships/hyperlink" Target="https://rogerjbarlow.com/2018/07/21/lhcb-clocks-up-8-inverse-femtobarn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adl.ipe.kit.edu/downloads/IEEE_JSSC_HVCMOS.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adl.ipe.kit.edu/downloads/IEEE_JSSC_HVCMOS.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adl.ipe.kit.edu/downloads/IEEE_JSSC_HVCMOS.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adl.ipe.kit.edu/downloads/IEEE_JSSC_HVCMOS.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adl.ipe.kit.edu/downloads/IEEE_JSSC_HVCMOS.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The </a:t>
            </a:r>
            <a:r>
              <a:rPr lang="de-DE" b="1" dirty="0" err="1"/>
              <a:t>LHCb</a:t>
            </a:r>
            <a:r>
              <a:rPr lang="de-DE" b="1" dirty="0"/>
              <a:t> </a:t>
            </a:r>
            <a:r>
              <a:rPr lang="de-DE" b="1" dirty="0" err="1"/>
              <a:t>experiment</a:t>
            </a:r>
            <a:r>
              <a:rPr lang="de-DE" b="1" dirty="0"/>
              <a:t> </a:t>
            </a:r>
            <a:r>
              <a:rPr lang="de-DE" b="1" dirty="0" err="1"/>
              <a:t>is</a:t>
            </a:r>
            <a:r>
              <a:rPr lang="de-DE" b="1" dirty="0"/>
              <a:t> a </a:t>
            </a:r>
            <a:r>
              <a:rPr lang="de-DE" b="1" dirty="0" err="1"/>
              <a:t>forward</a:t>
            </a:r>
            <a:r>
              <a:rPr lang="de-DE" b="1" dirty="0"/>
              <a:t>-arm </a:t>
            </a:r>
            <a:r>
              <a:rPr lang="de-DE" b="1" dirty="0" err="1"/>
              <a:t>spectrometer</a:t>
            </a:r>
            <a:r>
              <a:rPr lang="de-DE" b="1" dirty="0"/>
              <a:t> at CERN </a:t>
            </a:r>
            <a:r>
              <a:rPr lang="de-DE" b="1" dirty="0" err="1"/>
              <a:t>designed</a:t>
            </a:r>
            <a:r>
              <a:rPr lang="de-DE" b="1" dirty="0"/>
              <a:t> </a:t>
            </a:r>
            <a:r>
              <a:rPr lang="de-DE" b="1" dirty="0" err="1"/>
              <a:t>for</a:t>
            </a:r>
            <a:r>
              <a:rPr lang="de-DE" b="1" dirty="0"/>
              <a:t> </a:t>
            </a:r>
            <a:r>
              <a:rPr lang="de-DE" b="1" dirty="0" err="1"/>
              <a:t>precision</a:t>
            </a:r>
            <a:r>
              <a:rPr lang="de-DE" b="1" dirty="0"/>
              <a:t> </a:t>
            </a:r>
            <a:r>
              <a:rPr lang="de-DE" b="1" dirty="0" err="1"/>
              <a:t>flavour</a:t>
            </a:r>
            <a:r>
              <a:rPr lang="de-DE" b="1" dirty="0"/>
              <a:t> </a:t>
            </a:r>
            <a:r>
              <a:rPr lang="de-DE" b="1" dirty="0" err="1"/>
              <a:t>physics</a:t>
            </a:r>
            <a:r>
              <a:rPr lang="de-DE" b="1" dirty="0"/>
              <a:t>.</a:t>
            </a:r>
          </a:p>
          <a:p>
            <a:endParaRPr lang="de-DE" dirty="0"/>
          </a:p>
          <a:p>
            <a:r>
              <a:rPr lang="de-DE" dirty="0" err="1"/>
              <a:t>Its</a:t>
            </a:r>
            <a:r>
              <a:rPr lang="de-DE" dirty="0"/>
              <a:t> </a:t>
            </a:r>
            <a:r>
              <a:rPr lang="de-DE" dirty="0" err="1"/>
              <a:t>physics</a:t>
            </a:r>
            <a:r>
              <a:rPr lang="de-DE" dirty="0"/>
              <a:t> </a:t>
            </a:r>
            <a:r>
              <a:rPr lang="de-DE" dirty="0" err="1"/>
              <a:t>program</a:t>
            </a:r>
            <a:r>
              <a:rPr lang="de-DE" dirty="0"/>
              <a:t> </a:t>
            </a:r>
            <a:r>
              <a:rPr lang="de-DE" dirty="0" err="1"/>
              <a:t>includes</a:t>
            </a:r>
            <a:r>
              <a:rPr lang="de-DE" dirty="0"/>
              <a:t> </a:t>
            </a:r>
            <a:r>
              <a:rPr lang="de-DE" dirty="0" err="1"/>
              <a:t>studies</a:t>
            </a:r>
            <a:r>
              <a:rPr lang="de-DE" dirty="0"/>
              <a:t> </a:t>
            </a:r>
            <a:r>
              <a:rPr lang="de-DE" dirty="0" err="1"/>
              <a:t>of</a:t>
            </a:r>
            <a:r>
              <a:rPr lang="de-DE" dirty="0"/>
              <a:t> </a:t>
            </a:r>
            <a:r>
              <a:rPr lang="de-DE" b="1" dirty="0"/>
              <a:t>CP </a:t>
            </a:r>
            <a:r>
              <a:rPr lang="de-DE" b="1" dirty="0" err="1"/>
              <a:t>violation</a:t>
            </a:r>
            <a:r>
              <a:rPr lang="de-DE" dirty="0"/>
              <a:t>, </a:t>
            </a:r>
            <a:r>
              <a:rPr lang="de-DE" dirty="0" err="1"/>
              <a:t>beauty</a:t>
            </a:r>
            <a:r>
              <a:rPr lang="de-DE" dirty="0"/>
              <a:t> and </a:t>
            </a:r>
            <a:r>
              <a:rPr lang="de-DE" dirty="0" err="1"/>
              <a:t>charm</a:t>
            </a:r>
            <a:r>
              <a:rPr lang="de-DE" dirty="0"/>
              <a:t> </a:t>
            </a:r>
            <a:r>
              <a:rPr lang="de-DE" dirty="0" err="1"/>
              <a:t>decays</a:t>
            </a:r>
            <a:r>
              <a:rPr lang="de-DE" dirty="0"/>
              <a:t>, </a:t>
            </a:r>
            <a:r>
              <a:rPr lang="de-DE" dirty="0" err="1"/>
              <a:t>hadron</a:t>
            </a:r>
            <a:r>
              <a:rPr lang="de-DE" dirty="0"/>
              <a:t> </a:t>
            </a:r>
            <a:r>
              <a:rPr lang="de-DE" dirty="0" err="1"/>
              <a:t>spectroscopy</a:t>
            </a:r>
            <a:r>
              <a:rPr lang="de-DE" dirty="0"/>
              <a:t>, and rare </a:t>
            </a:r>
            <a:r>
              <a:rPr lang="de-DE" dirty="0" err="1"/>
              <a:t>decays</a:t>
            </a:r>
            <a:r>
              <a:rPr lang="de-DE" dirty="0"/>
              <a:t> </a:t>
            </a:r>
            <a:r>
              <a:rPr lang="de-DE" dirty="0" err="1"/>
              <a:t>that</a:t>
            </a:r>
            <a:r>
              <a:rPr lang="de-DE" dirty="0"/>
              <a:t> </a:t>
            </a:r>
            <a:r>
              <a:rPr lang="de-DE" dirty="0" err="1"/>
              <a:t>are</a:t>
            </a:r>
            <a:r>
              <a:rPr lang="de-DE" dirty="0"/>
              <a:t> sensitive </a:t>
            </a:r>
            <a:r>
              <a:rPr lang="de-DE" dirty="0" err="1"/>
              <a:t>to</a:t>
            </a:r>
            <a:r>
              <a:rPr lang="de-DE" dirty="0"/>
              <a:t> </a:t>
            </a:r>
            <a:r>
              <a:rPr lang="de-DE" dirty="0" err="1"/>
              <a:t>physics</a:t>
            </a:r>
            <a:r>
              <a:rPr lang="de-DE" dirty="0"/>
              <a:t> </a:t>
            </a:r>
            <a:r>
              <a:rPr lang="de-DE" dirty="0" err="1"/>
              <a:t>beyond</a:t>
            </a:r>
            <a:r>
              <a:rPr lang="de-DE" dirty="0"/>
              <a:t> </a:t>
            </a:r>
            <a:r>
              <a:rPr lang="de-DE" dirty="0" err="1"/>
              <a:t>the</a:t>
            </a:r>
            <a:r>
              <a:rPr lang="de-DE" dirty="0"/>
              <a:t> Standard Model.</a:t>
            </a:r>
          </a:p>
          <a:p>
            <a:r>
              <a:rPr lang="de-DE" dirty="0" err="1"/>
              <a:t>During</a:t>
            </a:r>
            <a:r>
              <a:rPr lang="de-DE" dirty="0"/>
              <a:t> Run 1 and Run 2, </a:t>
            </a:r>
            <a:r>
              <a:rPr lang="de-DE" dirty="0" err="1"/>
              <a:t>LHCb</a:t>
            </a:r>
            <a:r>
              <a:rPr lang="de-DE" dirty="0"/>
              <a:t> </a:t>
            </a:r>
            <a:r>
              <a:rPr lang="de-DE" dirty="0" err="1"/>
              <a:t>recorded</a:t>
            </a:r>
            <a:r>
              <a:rPr lang="de-DE" dirty="0"/>
              <a:t> </a:t>
            </a:r>
            <a:r>
              <a:rPr lang="de-DE" dirty="0" err="1"/>
              <a:t>approximately</a:t>
            </a:r>
            <a:r>
              <a:rPr lang="de-DE" dirty="0"/>
              <a:t> 9 inverse </a:t>
            </a:r>
            <a:r>
              <a:rPr lang="de-DE" dirty="0" err="1"/>
              <a:t>femtobarns</a:t>
            </a:r>
            <a:r>
              <a:rPr lang="de-DE" dirty="0"/>
              <a:t> </a:t>
            </a:r>
            <a:r>
              <a:rPr lang="de-DE" dirty="0" err="1"/>
              <a:t>of</a:t>
            </a:r>
            <a:r>
              <a:rPr lang="de-DE" dirty="0"/>
              <a:t> </a:t>
            </a:r>
            <a:r>
              <a:rPr lang="de-DE" dirty="0" err="1"/>
              <a:t>data</a:t>
            </a:r>
            <a:r>
              <a:rPr lang="de-DE" dirty="0"/>
              <a:t>.</a:t>
            </a:r>
          </a:p>
          <a:p>
            <a:endParaRPr lang="de-DE" dirty="0"/>
          </a:p>
          <a:p>
            <a:pPr algn="l"/>
            <a:r>
              <a:rPr lang="de-DE" b="0" i="0" u="none" strike="noStrike" dirty="0">
                <a:solidFill>
                  <a:srgbClr val="000000"/>
                </a:solidFill>
                <a:effectLst/>
                <a:latin typeface="Google Sans"/>
              </a:rPr>
              <a:t>Yes, </a:t>
            </a:r>
            <a:r>
              <a:rPr lang="de-DE" b="0" i="0" u="none" strike="noStrike" dirty="0" err="1">
                <a:solidFill>
                  <a:srgbClr val="000000"/>
                </a:solidFill>
                <a:effectLst/>
                <a:latin typeface="Google Sans"/>
              </a:rPr>
              <a:t>the</a:t>
            </a:r>
            <a:r>
              <a:rPr lang="de-DE" b="0" i="0" u="none" strike="noStrike" dirty="0">
                <a:solidFill>
                  <a:srgbClr val="000000"/>
                </a:solidFill>
                <a:effectLst/>
                <a:latin typeface="Google Sans"/>
              </a:rPr>
              <a:t> </a:t>
            </a:r>
            <a:r>
              <a:rPr lang="de-DE" b="1" i="0" u="none" strike="noStrike" dirty="0">
                <a:solidFill>
                  <a:srgbClr val="000000"/>
                </a:solidFill>
                <a:effectLst/>
                <a:latin typeface="Google Sans"/>
              </a:rPr>
              <a:t>inverse </a:t>
            </a:r>
            <a:r>
              <a:rPr lang="de-DE" b="1" i="0" u="none" strike="noStrike" dirty="0" err="1">
                <a:solidFill>
                  <a:srgbClr val="000000"/>
                </a:solidFill>
                <a:effectLst/>
                <a:latin typeface="Google Sans"/>
              </a:rPr>
              <a:t>femtobarn</a:t>
            </a:r>
            <a:r>
              <a:rPr lang="de-DE" b="1" i="0" u="none" strike="noStrike" dirty="0">
                <a:solidFill>
                  <a:srgbClr val="000000"/>
                </a:solidFill>
                <a:effectLst/>
                <a:latin typeface="Google Sans"/>
              </a:rPr>
              <a:t> (\(</a:t>
            </a:r>
            <a:r>
              <a:rPr lang="de-DE" b="1" i="0" u="none" strike="noStrike" dirty="0" err="1">
                <a:solidFill>
                  <a:srgbClr val="000000"/>
                </a:solidFill>
                <a:effectLst/>
                <a:latin typeface="Google Sans"/>
              </a:rPr>
              <a:t>fb</a:t>
            </a:r>
            <a:r>
              <a:rPr lang="de-DE" b="1" i="0" u="none" strike="noStrike" dirty="0">
                <a:solidFill>
                  <a:srgbClr val="000000"/>
                </a:solidFill>
                <a:effectLst/>
                <a:latin typeface="Google Sans"/>
              </a:rPr>
              <a:t>^{-1}\))</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is</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standard</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unit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used</a:t>
            </a:r>
            <a:r>
              <a:rPr lang="de-DE" b="0" i="0" u="none" strike="noStrike" dirty="0">
                <a:solidFill>
                  <a:srgbClr val="000000"/>
                </a:solidFill>
                <a:effectLst/>
                <a:latin typeface="Google Sans"/>
              </a:rPr>
              <a:t> in </a:t>
            </a:r>
            <a:r>
              <a:rPr lang="de-DE" b="0" i="0" u="none" strike="noStrike" dirty="0" err="1">
                <a:solidFill>
                  <a:srgbClr val="000000"/>
                </a:solidFill>
                <a:effectLst/>
                <a:latin typeface="Google Sans"/>
              </a:rPr>
              <a:t>particle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physics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to</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measure</a:t>
            </a:r>
            <a:r>
              <a:rPr lang="de-DE" b="0" i="0" u="none" strike="noStrike" dirty="0">
                <a:solidFill>
                  <a:srgbClr val="000000"/>
                </a:solidFill>
                <a:effectLst/>
                <a:latin typeface="Google Sans"/>
              </a:rPr>
              <a:t> </a:t>
            </a:r>
            <a:r>
              <a:rPr lang="de-DE" b="1" i="0" u="none" strike="noStrike" dirty="0" err="1">
                <a:solidFill>
                  <a:srgbClr val="000000"/>
                </a:solidFill>
                <a:effectLst/>
                <a:latin typeface="Google Sans"/>
              </a:rPr>
              <a:t>integrated</a:t>
            </a:r>
            <a:r>
              <a:rPr lang="de-DE" b="1" i="0" u="none" strike="noStrike" dirty="0">
                <a:solidFill>
                  <a:srgbClr val="000000"/>
                </a:solidFill>
                <a:effectLst/>
                <a:latin typeface="Google Sans"/>
              </a:rPr>
              <a:t> </a:t>
            </a:r>
            <a:r>
              <a:rPr lang="de-DE" b="1" i="0" u="none" strike="noStrike" dirty="0" err="1">
                <a:solidFill>
                  <a:srgbClr val="000000"/>
                </a:solidFill>
                <a:effectLst/>
                <a:latin typeface="Google Sans"/>
              </a:rPr>
              <a:t>luminosity</a:t>
            </a:r>
            <a:r>
              <a:rPr lang="de-DE" b="0" i="0" u="none" strike="noStrike" dirty="0">
                <a:solidFill>
                  <a:srgbClr val="000000"/>
                </a:solidFill>
                <a:effectLst/>
                <a:latin typeface="Google Sans"/>
              </a:rPr>
              <a:t>. [</a:t>
            </a:r>
            <a:r>
              <a:rPr lang="de-DE" b="0" i="0" u="none" strike="noStrike" dirty="0">
                <a:solidFill>
                  <a:srgbClr val="000000"/>
                </a:solidFill>
                <a:effectLst/>
                <a:latin typeface="Google Sans"/>
                <a:hlinkClick r:id="rId3"/>
              </a:rPr>
              <a:t>1</a:t>
            </a:r>
            <a:r>
              <a:rPr lang="de-DE" b="0" i="0" u="none" strike="noStrike" dirty="0">
                <a:solidFill>
                  <a:srgbClr val="000000"/>
                </a:solidFill>
                <a:effectLst/>
                <a:latin typeface="Google Sans"/>
              </a:rPr>
              <a:t>, </a:t>
            </a:r>
            <a:r>
              <a:rPr lang="de-DE" b="0" i="0" u="none" strike="noStrike" dirty="0">
                <a:solidFill>
                  <a:srgbClr val="000000"/>
                </a:solidFill>
                <a:effectLst/>
                <a:latin typeface="Google Sans"/>
                <a:hlinkClick r:id="rId4"/>
              </a:rPr>
              <a:t>2</a:t>
            </a:r>
            <a:r>
              <a:rPr lang="de-DE" b="0" i="0" u="none" strike="noStrike" dirty="0">
                <a:solidFill>
                  <a:srgbClr val="000000"/>
                </a:solidFill>
                <a:effectLst/>
                <a:latin typeface="Google Sans"/>
              </a:rPr>
              <a:t>]</a:t>
            </a:r>
          </a:p>
          <a:p>
            <a:pPr algn="l"/>
            <a:r>
              <a:rPr lang="de-DE" b="0" i="0" u="none" strike="noStrike" dirty="0">
                <a:solidFill>
                  <a:srgbClr val="000000"/>
                </a:solidFill>
                <a:effectLst/>
                <a:latin typeface="Google Sans"/>
              </a:rPr>
              <a:t>Here </a:t>
            </a:r>
            <a:r>
              <a:rPr lang="de-DE" b="0" i="0" u="none" strike="noStrike" dirty="0" err="1">
                <a:solidFill>
                  <a:srgbClr val="000000"/>
                </a:solidFill>
                <a:effectLst/>
                <a:latin typeface="Google Sans"/>
              </a:rPr>
              <a:t>is</a:t>
            </a:r>
            <a:r>
              <a:rPr lang="de-DE" b="0" i="0" u="none" strike="noStrike" dirty="0">
                <a:solidFill>
                  <a:srgbClr val="000000"/>
                </a:solidFill>
                <a:effectLst/>
                <a:latin typeface="Google Sans"/>
              </a:rPr>
              <a:t> a breakdown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what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that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means</a:t>
            </a:r>
            <a:r>
              <a:rPr lang="de-DE" b="0" i="0" u="none" strike="noStrike" dirty="0">
                <a:solidFill>
                  <a:srgbClr val="000000"/>
                </a:solidFill>
                <a:effectLst/>
                <a:latin typeface="Google Sans"/>
              </a:rPr>
              <a:t>:</a:t>
            </a:r>
          </a:p>
          <a:p>
            <a:pPr algn="l">
              <a:buFont typeface="Arial" panose="020B0604020202020204" pitchFamily="34" charset="0"/>
              <a:buChar char="•"/>
            </a:pPr>
            <a:r>
              <a:rPr lang="de-DE" b="1" i="0" u="none" strike="noStrike" dirty="0" err="1">
                <a:solidFill>
                  <a:srgbClr val="000000"/>
                </a:solidFill>
                <a:effectLst/>
                <a:latin typeface="Google Sans"/>
              </a:rPr>
              <a:t>What</a:t>
            </a:r>
            <a:r>
              <a:rPr lang="de-DE" b="1" i="0" u="none" strike="noStrike" dirty="0">
                <a:solidFill>
                  <a:srgbClr val="000000"/>
                </a:solidFill>
                <a:effectLst/>
                <a:latin typeface="Google Sans"/>
              </a:rPr>
              <a:t> </a:t>
            </a:r>
            <a:r>
              <a:rPr lang="de-DE" b="1" i="0" u="none" strike="noStrike" dirty="0" err="1">
                <a:solidFill>
                  <a:srgbClr val="000000"/>
                </a:solidFill>
                <a:effectLst/>
                <a:latin typeface="Google Sans"/>
              </a:rPr>
              <a:t>it</a:t>
            </a:r>
            <a:r>
              <a:rPr lang="de-DE" b="1" i="0" u="none" strike="noStrike" dirty="0">
                <a:solidFill>
                  <a:srgbClr val="000000"/>
                </a:solidFill>
                <a:effectLst/>
                <a:latin typeface="Google Sans"/>
              </a:rPr>
              <a:t> </a:t>
            </a:r>
            <a:r>
              <a:rPr lang="de-DE" b="1" i="0" u="none" strike="noStrike" dirty="0" err="1">
                <a:solidFill>
                  <a:srgbClr val="000000"/>
                </a:solidFill>
                <a:effectLst/>
                <a:latin typeface="Google Sans"/>
              </a:rPr>
              <a:t>Measures</a:t>
            </a:r>
            <a:r>
              <a:rPr lang="de-DE" b="1" i="0" u="none" strike="noStrike" dirty="0">
                <a:solidFill>
                  <a:srgbClr val="000000"/>
                </a:solidFill>
                <a:effectLst/>
                <a:latin typeface="Google Sans"/>
              </a:rPr>
              <a: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It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represents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the</a:t>
            </a:r>
            <a:r>
              <a:rPr lang="de-DE" b="0" i="0" u="none" strike="noStrike" dirty="0">
                <a:solidFill>
                  <a:srgbClr val="000000"/>
                </a:solidFill>
                <a:effectLst/>
                <a:latin typeface="Google Sans"/>
              </a:rPr>
              <a:t> total </a:t>
            </a:r>
            <a:r>
              <a:rPr lang="de-DE" b="0" i="0" u="none" strike="noStrike" dirty="0" err="1">
                <a:solidFill>
                  <a:srgbClr val="000000"/>
                </a:solidFill>
                <a:effectLst/>
                <a:latin typeface="Google Sans"/>
              </a:rPr>
              <a:t>amount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data</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collected</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by</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particle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accelerator</a:t>
            </a:r>
            <a:r>
              <a:rPr lang="de-DE" b="0" i="0" u="none" strike="noStrike" dirty="0">
                <a:solidFill>
                  <a:srgbClr val="000000"/>
                </a:solidFill>
                <a:effectLst/>
                <a:latin typeface="Google Sans"/>
              </a:rPr>
              <a:t> (like </a:t>
            </a:r>
            <a:r>
              <a:rPr lang="de-DE" b="0" i="0" u="none" strike="noStrike" dirty="0" err="1">
                <a:solidFill>
                  <a:srgbClr val="000000"/>
                </a:solidFill>
                <a:effectLst/>
                <a:latin typeface="Google Sans"/>
              </a:rPr>
              <a:t>the</a:t>
            </a:r>
            <a:r>
              <a:rPr lang="de-DE" b="0" i="0" u="none" strike="noStrike" dirty="0">
                <a:solidFill>
                  <a:srgbClr val="000000"/>
                </a:solidFill>
                <a:effectLst/>
                <a:latin typeface="Google Sans"/>
              </a:rPr>
              <a:t> LHC) </a:t>
            </a:r>
            <a:r>
              <a:rPr lang="de-DE" b="0" i="0" u="none" strike="noStrike" dirty="0" err="1">
                <a:solidFill>
                  <a:srgbClr val="000000"/>
                </a:solidFill>
                <a:effectLst/>
                <a:latin typeface="Google Sans"/>
              </a:rPr>
              <a:t>over</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specific</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period</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essentially</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measuring</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the</a:t>
            </a:r>
            <a:r>
              <a:rPr lang="de-DE" b="0" i="0" u="none" strike="noStrike" dirty="0">
                <a:solidFill>
                  <a:srgbClr val="000000"/>
                </a:solidFill>
                <a:effectLst/>
                <a:latin typeface="Google Sans"/>
              </a:rPr>
              <a:t> potential </a:t>
            </a:r>
            <a:r>
              <a:rPr lang="de-DE" b="0" i="0" u="none" strike="noStrike" dirty="0" err="1">
                <a:solidFill>
                  <a:srgbClr val="000000"/>
                </a:solidFill>
                <a:effectLst/>
                <a:latin typeface="Google Sans"/>
              </a:rPr>
              <a:t>number</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collisions</a:t>
            </a:r>
            <a:r>
              <a:rPr lang="de-DE" b="0" i="0" u="none" strike="noStrike" dirty="0">
                <a:solidFill>
                  <a:srgbClr val="000000"/>
                </a:solidFill>
                <a:effectLst/>
                <a:latin typeface="Google Sans"/>
              </a:rPr>
              <a:t>.</a:t>
            </a:r>
          </a:p>
          <a:p>
            <a:pPr algn="l">
              <a:buFont typeface="Arial" panose="020B0604020202020204" pitchFamily="34" charset="0"/>
              <a:buChar char="•"/>
            </a:pPr>
            <a:r>
              <a:rPr lang="de-DE" b="1" i="0" u="none" strike="noStrike" dirty="0">
                <a:solidFill>
                  <a:srgbClr val="000000"/>
                </a:solidFill>
                <a:effectLst/>
                <a:latin typeface="Google Sans"/>
              </a:rPr>
              <a:t>The "Barn":</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barn</a:t>
            </a:r>
            <a:r>
              <a:rPr lang="de-DE" b="0" i="0" u="none" strike="noStrike" dirty="0">
                <a:solidFill>
                  <a:srgbClr val="000000"/>
                </a:solidFill>
                <a:effectLst/>
                <a:latin typeface="Google Sans"/>
              </a:rPr>
              <a:t>" (\(b\)) </a:t>
            </a:r>
            <a:r>
              <a:rPr lang="de-DE" b="0" i="0" u="none" strike="noStrike" dirty="0" err="1">
                <a:solidFill>
                  <a:srgbClr val="000000"/>
                </a:solidFill>
                <a:effectLst/>
                <a:latin typeface="Google Sans"/>
              </a:rPr>
              <a:t>is</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unit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area</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used</a:t>
            </a:r>
            <a:r>
              <a:rPr lang="de-DE" b="0" i="0" u="none" strike="noStrike" dirty="0">
                <a:solidFill>
                  <a:srgbClr val="000000"/>
                </a:solidFill>
                <a:effectLst/>
                <a:latin typeface="Google Sans"/>
              </a:rPr>
              <a:t> in </a:t>
            </a:r>
            <a:r>
              <a:rPr lang="de-DE" b="0" i="0" u="none" strike="noStrike" dirty="0" err="1">
                <a:solidFill>
                  <a:srgbClr val="000000"/>
                </a:solidFill>
                <a:effectLst/>
                <a:latin typeface="Google Sans"/>
              </a:rPr>
              <a:t>nuclear</a:t>
            </a:r>
            <a:r>
              <a:rPr lang="de-DE" b="0" i="0" u="none" strike="noStrike" dirty="0">
                <a:solidFill>
                  <a:srgbClr val="000000"/>
                </a:solidFill>
                <a:effectLst/>
                <a:latin typeface="Google Sans"/>
              </a:rPr>
              <a:t> and </a:t>
            </a:r>
            <a:r>
              <a:rPr lang="de-DE" b="0" i="0" u="none" strike="noStrike" dirty="0" err="1">
                <a:solidFill>
                  <a:srgbClr val="000000"/>
                </a:solidFill>
                <a:effectLst/>
                <a:latin typeface="Google Sans"/>
              </a:rPr>
              <a:t>particle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physics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to</a:t>
            </a:r>
            <a:r>
              <a:rPr lang="de-DE" b="0" i="0" u="none" strike="noStrike" dirty="0">
                <a:solidFill>
                  <a:srgbClr val="000000"/>
                </a:solidFill>
                <a:effectLst/>
                <a:latin typeface="Google Sans"/>
              </a:rPr>
              <a:t> express </a:t>
            </a:r>
            <a:r>
              <a:rPr lang="de-DE" b="0" i="0" u="none" strike="noStrike" dirty="0" err="1">
                <a:solidFill>
                  <a:srgbClr val="000000"/>
                </a:solidFill>
                <a:effectLst/>
                <a:latin typeface="Google Sans"/>
              </a:rPr>
              <a:t>the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cross-section</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the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likelihood</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particle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interaction</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It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is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equal</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to</a:t>
            </a:r>
            <a:r>
              <a:rPr lang="de-DE" b="0" i="0" u="none" strike="noStrike" dirty="0">
                <a:solidFill>
                  <a:srgbClr val="000000"/>
                </a:solidFill>
                <a:effectLst/>
                <a:latin typeface="Google Sans"/>
              </a:rPr>
              <a:t> \(10^{-28}\) </a:t>
            </a:r>
            <a:r>
              <a:rPr lang="de-DE" b="0" i="0" u="none" strike="noStrike" dirty="0" err="1">
                <a:solidFill>
                  <a:srgbClr val="000000"/>
                </a:solidFill>
                <a:effectLst/>
                <a:latin typeface="Google Sans"/>
              </a:rPr>
              <a:t>square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meters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or</a:t>
            </a:r>
            <a:r>
              <a:rPr lang="de-DE" b="0" i="0" u="none" strike="noStrike" dirty="0">
                <a:solidFill>
                  <a:srgbClr val="000000"/>
                </a:solidFill>
                <a:effectLst/>
                <a:latin typeface="Google Sans"/>
              </a:rPr>
              <a:t> 100 </a:t>
            </a:r>
            <a:r>
              <a:rPr lang="de-DE" b="0" i="0" u="none" strike="noStrike" dirty="0" err="1">
                <a:solidFill>
                  <a:srgbClr val="000000"/>
                </a:solidFill>
                <a:effectLst/>
                <a:latin typeface="Google Sans"/>
              </a:rPr>
              <a:t>square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femtometers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text</a:t>
            </a:r>
            <a:r>
              <a:rPr lang="de-DE" b="0" i="0" u="none" strike="noStrike" dirty="0">
                <a:solidFill>
                  <a:srgbClr val="000000"/>
                </a:solidFill>
                <a:effectLst/>
                <a:latin typeface="Google Sans"/>
              </a:rPr>
              <a:t>{fm}^{2}\)).</a:t>
            </a:r>
          </a:p>
          <a:p>
            <a:pPr algn="l">
              <a:buFont typeface="Arial" panose="020B0604020202020204" pitchFamily="34" charset="0"/>
              <a:buChar char="•"/>
            </a:pPr>
            <a:r>
              <a:rPr lang="de-DE" b="1" i="0" u="none" strike="noStrike" dirty="0" err="1">
                <a:solidFill>
                  <a:srgbClr val="000000"/>
                </a:solidFill>
                <a:effectLst/>
                <a:latin typeface="Google Sans"/>
              </a:rPr>
              <a:t>Femtobarn</a:t>
            </a:r>
            <a:r>
              <a:rPr lang="de-DE" b="1" i="0" u="none" strike="noStrike" dirty="0">
                <a:solidFill>
                  <a:srgbClr val="000000"/>
                </a:solidFill>
                <a:effectLst/>
                <a:latin typeface="Google Sans"/>
              </a:rPr>
              <a:t> (\(</a:t>
            </a:r>
            <a:r>
              <a:rPr lang="de-DE" b="1" i="0" u="none" strike="noStrike" dirty="0" err="1">
                <a:solidFill>
                  <a:srgbClr val="000000"/>
                </a:solidFill>
                <a:effectLst/>
                <a:latin typeface="Google Sans"/>
              </a:rPr>
              <a:t>fb</a:t>
            </a:r>
            <a:r>
              <a:rPr lang="de-DE" b="1" i="0" u="none" strike="noStrike" dirty="0">
                <a:solidFill>
                  <a:srgbClr val="000000"/>
                </a:solidFill>
                <a:effectLst/>
                <a:latin typeface="Google Sans"/>
              </a:rPr>
              <a:t>\)):</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femtobarn</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is</a:t>
            </a:r>
            <a:r>
              <a:rPr lang="de-DE" b="0" i="0" u="none" strike="noStrike" dirty="0">
                <a:solidFill>
                  <a:srgbClr val="000000"/>
                </a:solidFill>
                <a:effectLst/>
                <a:latin typeface="Google Sans"/>
              </a:rPr>
              <a:t> \(10^{-15}\) </a:t>
            </a:r>
            <a:r>
              <a:rPr lang="de-DE" b="0" i="0" u="none" strike="noStrike" dirty="0" err="1">
                <a:solidFill>
                  <a:srgbClr val="000000"/>
                </a:solidFill>
                <a:effectLst/>
                <a:latin typeface="Google Sans"/>
              </a:rPr>
              <a:t>barns</a:t>
            </a:r>
            <a:r>
              <a:rPr lang="de-DE" b="0" i="0" u="none" strike="noStrike" dirty="0">
                <a:solidFill>
                  <a:srgbClr val="000000"/>
                </a:solidFill>
                <a:effectLst/>
                <a:latin typeface="Google Sans"/>
              </a:rPr>
              <a:t>.</a:t>
            </a:r>
          </a:p>
          <a:p>
            <a:pPr algn="l">
              <a:buFont typeface="Arial" panose="020B0604020202020204" pitchFamily="34" charset="0"/>
              <a:buChar char="•"/>
            </a:pPr>
            <a:r>
              <a:rPr lang="de-DE" b="1" i="0" u="none" strike="noStrike" dirty="0">
                <a:solidFill>
                  <a:srgbClr val="000000"/>
                </a:solidFill>
                <a:effectLst/>
                <a:latin typeface="Google Sans"/>
              </a:rPr>
              <a:t>Inverse </a:t>
            </a:r>
            <a:r>
              <a:rPr lang="de-DE" b="1" i="0" u="none" strike="noStrike" dirty="0" err="1">
                <a:solidFill>
                  <a:srgbClr val="000000"/>
                </a:solidFill>
                <a:effectLst/>
                <a:latin typeface="Google Sans"/>
              </a:rPr>
              <a:t>Femtobarn</a:t>
            </a:r>
            <a:r>
              <a:rPr lang="de-DE" b="1" i="0" u="none" strike="noStrike" dirty="0">
                <a:solidFill>
                  <a:srgbClr val="000000"/>
                </a:solidFill>
                <a:effectLst/>
                <a:latin typeface="Google Sans"/>
              </a:rPr>
              <a:t> (\(</a:t>
            </a:r>
            <a:r>
              <a:rPr lang="de-DE" b="1" i="0" u="none" strike="noStrike" dirty="0" err="1">
                <a:solidFill>
                  <a:srgbClr val="000000"/>
                </a:solidFill>
                <a:effectLst/>
                <a:latin typeface="Google Sans"/>
              </a:rPr>
              <a:t>fb</a:t>
            </a:r>
            <a:r>
              <a:rPr lang="de-DE" b="1" i="0" u="none" strike="noStrike" dirty="0">
                <a:solidFill>
                  <a:srgbClr val="000000"/>
                </a:solidFill>
                <a:effectLst/>
                <a:latin typeface="Google Sans"/>
              </a:rPr>
              <a:t>^{-1}\)):</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Because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luminosity</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is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defined</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as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collisions</a:t>
            </a:r>
            <a:r>
              <a:rPr lang="de-DE" b="0" i="0" u="none" strike="noStrike" dirty="0">
                <a:solidFill>
                  <a:srgbClr val="000000"/>
                </a:solidFill>
                <a:effectLst/>
                <a:latin typeface="Google Sans"/>
              </a:rPr>
              <a:t> per </a:t>
            </a:r>
            <a:r>
              <a:rPr lang="de-DE" b="0" i="0" u="none" strike="noStrike" dirty="0" err="1">
                <a:solidFill>
                  <a:srgbClr val="000000"/>
                </a:solidFill>
                <a:effectLst/>
                <a:latin typeface="Google Sans"/>
              </a:rPr>
              <a:t>unit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area</a:t>
            </a:r>
            <a:r>
              <a:rPr lang="de-DE" b="0" i="0" u="none" strike="noStrike" dirty="0">
                <a:solidFill>
                  <a:srgbClr val="000000"/>
                </a:solidFill>
                <a:effectLst/>
                <a:latin typeface="Google Sans"/>
              </a:rPr>
              <a:t> per </a:t>
            </a:r>
            <a:r>
              <a:rPr lang="de-DE" b="0" i="0" u="none" strike="noStrike" dirty="0" err="1">
                <a:solidFill>
                  <a:srgbClr val="000000"/>
                </a:solidFill>
                <a:effectLst/>
                <a:latin typeface="Google Sans"/>
              </a:rPr>
              <a:t>unit</a:t>
            </a:r>
            <a:r>
              <a:rPr lang="de-DE" b="0" i="0" u="none" strike="noStrike" dirty="0">
                <a:solidFill>
                  <a:srgbClr val="000000"/>
                </a:solidFill>
                <a:effectLst/>
                <a:latin typeface="Google Sans"/>
              </a:rPr>
              <a:t> time, </a:t>
            </a:r>
            <a:r>
              <a:rPr lang="de-DE" b="0" i="0" u="none" strike="noStrike" dirty="0" err="1">
                <a:solidFill>
                  <a:srgbClr val="000000"/>
                </a:solidFill>
                <a:effectLst/>
                <a:latin typeface="Google Sans"/>
              </a:rPr>
              <a:t>integrating</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this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over</a:t>
            </a:r>
            <a:r>
              <a:rPr lang="de-DE" b="0" i="0" u="none" strike="noStrike" dirty="0">
                <a:solidFill>
                  <a:srgbClr val="000000"/>
                </a:solidFill>
                <a:effectLst/>
                <a:latin typeface="Google Sans"/>
              </a:rPr>
              <a:t> time </a:t>
            </a:r>
            <a:r>
              <a:rPr lang="de-DE" b="0" i="0" u="none" strike="noStrike" dirty="0" err="1">
                <a:solidFill>
                  <a:srgbClr val="000000"/>
                </a:solidFill>
                <a:effectLst/>
                <a:latin typeface="Google Sans"/>
              </a:rPr>
              <a:t>creates</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unit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"inverse </a:t>
            </a:r>
            <a:r>
              <a:rPr lang="de-DE" b="0" i="0" u="none" strike="noStrike" dirty="0" err="1">
                <a:solidFill>
                  <a:srgbClr val="000000"/>
                </a:solidFill>
                <a:effectLst/>
                <a:latin typeface="Google Sans"/>
              </a:rPr>
              <a:t>area</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One</a:t>
            </a:r>
            <a:r>
              <a:rPr lang="de-DE" b="0" i="0" u="none" strike="noStrike" dirty="0">
                <a:solidFill>
                  <a:srgbClr val="000000"/>
                </a:solidFill>
                <a:effectLst/>
                <a:latin typeface="Google Sans"/>
              </a:rPr>
              <a:t> inverse </a:t>
            </a:r>
            <a:r>
              <a:rPr lang="de-DE" b="0" i="0" u="none" strike="noStrike" dirty="0" err="1">
                <a:solidFill>
                  <a:srgbClr val="000000"/>
                </a:solidFill>
                <a:effectLst/>
                <a:latin typeface="Google Sans"/>
              </a:rPr>
              <a:t>femtobarn</a:t>
            </a:r>
            <a:r>
              <a:rPr lang="de-DE" b="0" i="0" u="none" strike="noStrike" dirty="0">
                <a:solidFill>
                  <a:srgbClr val="000000"/>
                </a:solidFill>
                <a:effectLst/>
                <a:latin typeface="Google Sans"/>
              </a:rPr>
              <a:t> (\(1\</a:t>
            </a:r>
            <a:r>
              <a:rPr lang="de-DE" b="0" i="0" u="none" strike="noStrike" dirty="0" err="1">
                <a:solidFill>
                  <a:srgbClr val="000000"/>
                </a:solidFill>
                <a:effectLst/>
                <a:latin typeface="Google Sans"/>
              </a:rPr>
              <a:t>text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fb</a:t>
            </a:r>
            <a:r>
              <a:rPr lang="de-DE" b="0" i="0" u="none" strike="noStrike" dirty="0">
                <a:solidFill>
                  <a:srgbClr val="000000"/>
                </a:solidFill>
                <a:effectLst/>
                <a:latin typeface="Google Sans"/>
              </a:rPr>
              <a:t>}^{-1}\)) </a:t>
            </a:r>
            <a:r>
              <a:rPr lang="de-DE" b="0" i="0" u="none" strike="noStrike" dirty="0" err="1">
                <a:solidFill>
                  <a:srgbClr val="000000"/>
                </a:solidFill>
                <a:effectLst/>
                <a:latin typeface="Google Sans"/>
              </a:rPr>
              <a:t>corresponds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to</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roughly</a:t>
            </a:r>
            <a:r>
              <a:rPr lang="de-DE" b="0" i="0" u="none" strike="noStrike" dirty="0">
                <a:solidFill>
                  <a:srgbClr val="000000"/>
                </a:solidFill>
                <a:effectLst/>
                <a:latin typeface="Google Sans"/>
              </a:rPr>
              <a:t> 100 </a:t>
            </a:r>
            <a:r>
              <a:rPr lang="de-DE" b="0" i="0" u="none" strike="noStrike" dirty="0" err="1">
                <a:solidFill>
                  <a:srgbClr val="000000"/>
                </a:solidFill>
                <a:effectLst/>
                <a:latin typeface="Google Sans"/>
              </a:rPr>
              <a:t>million</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million</a:t>
            </a:r>
            <a:r>
              <a:rPr lang="de-DE" b="0" i="0" u="none" strike="noStrike" dirty="0">
                <a:solidFill>
                  <a:srgbClr val="000000"/>
                </a:solidFill>
                <a:effectLst/>
                <a:latin typeface="Google Sans"/>
              </a:rPr>
              <a:t> (\(10^{14}\)) proton-proton </a:t>
            </a:r>
            <a:r>
              <a:rPr lang="de-DE" b="0" i="0" u="none" strike="noStrike" dirty="0" err="1">
                <a:solidFill>
                  <a:srgbClr val="000000"/>
                </a:solidFill>
                <a:effectLst/>
                <a:latin typeface="Google Sans"/>
              </a:rPr>
              <a:t>collisions</a:t>
            </a:r>
            <a:r>
              <a:rPr lang="de-DE" b="0" i="0" u="none" strike="noStrike" dirty="0">
                <a:solidFill>
                  <a:srgbClr val="000000"/>
                </a:solidFill>
                <a:effectLst/>
                <a:latin typeface="Google Sans"/>
              </a:rPr>
              <a:t>. [</a:t>
            </a:r>
            <a:r>
              <a:rPr lang="de-DE" b="0" i="0" u="none" strike="noStrike" dirty="0">
                <a:solidFill>
                  <a:srgbClr val="000000"/>
                </a:solidFill>
                <a:effectLst/>
                <a:latin typeface="Google Sans"/>
                <a:hlinkClick r:id="rId5"/>
              </a:rPr>
              <a:t>1</a:t>
            </a:r>
            <a:r>
              <a:rPr lang="de-DE" b="0" i="0" u="none" strike="noStrike" dirty="0">
                <a:solidFill>
                  <a:srgbClr val="000000"/>
                </a:solidFill>
                <a:effectLst/>
                <a:latin typeface="Google Sans"/>
              </a:rPr>
              <a:t>, </a:t>
            </a:r>
            <a:r>
              <a:rPr lang="de-DE" b="0" i="0" u="none" strike="noStrike" dirty="0">
                <a:solidFill>
                  <a:srgbClr val="000000"/>
                </a:solidFill>
                <a:effectLst/>
                <a:latin typeface="Google Sans"/>
                <a:hlinkClick r:id="rId6"/>
              </a:rPr>
              <a:t>2</a:t>
            </a:r>
            <a:r>
              <a:rPr lang="de-DE" b="0" i="0" u="none" strike="noStrike" dirty="0">
                <a:solidFill>
                  <a:srgbClr val="000000"/>
                </a:solidFill>
                <a:effectLst/>
                <a:latin typeface="Google Sans"/>
              </a:rPr>
              <a:t>, </a:t>
            </a:r>
            <a:r>
              <a:rPr lang="de-DE" b="0" i="0" u="none" strike="noStrike" dirty="0">
                <a:solidFill>
                  <a:srgbClr val="000000"/>
                </a:solidFill>
                <a:effectLst/>
                <a:latin typeface="Google Sans"/>
                <a:hlinkClick r:id="rId7"/>
              </a:rPr>
              <a:t>3</a:t>
            </a:r>
            <a:r>
              <a:rPr lang="de-DE" b="0" i="0" u="none" strike="noStrike" dirty="0">
                <a:solidFill>
                  <a:srgbClr val="000000"/>
                </a:solidFill>
                <a:effectLst/>
                <a:latin typeface="Google Sans"/>
              </a:rPr>
              <a:t>, </a:t>
            </a:r>
            <a:r>
              <a:rPr lang="de-DE" b="0" i="0" u="none" strike="noStrike" dirty="0">
                <a:solidFill>
                  <a:srgbClr val="000000"/>
                </a:solidFill>
                <a:effectLst/>
                <a:latin typeface="Google Sans"/>
                <a:hlinkClick r:id="rId8"/>
              </a:rPr>
              <a:t>4</a:t>
            </a:r>
            <a:r>
              <a:rPr lang="de-DE" b="0" i="0" u="none" strike="noStrike" dirty="0">
                <a:solidFill>
                  <a:srgbClr val="000000"/>
                </a:solidFill>
                <a:effectLst/>
                <a:latin typeface="Google Sans"/>
              </a:rPr>
              <a:t>, </a:t>
            </a:r>
            <a:r>
              <a:rPr lang="de-DE" b="0" i="0" u="none" strike="noStrike" dirty="0">
                <a:solidFill>
                  <a:srgbClr val="000000"/>
                </a:solidFill>
                <a:effectLst/>
                <a:latin typeface="Google Sans"/>
                <a:hlinkClick r:id="rId9"/>
              </a:rPr>
              <a:t>5</a:t>
            </a:r>
            <a:r>
              <a:rPr lang="de-DE" b="0" i="0" u="none" strike="noStrike" dirty="0">
                <a:solidFill>
                  <a:srgbClr val="000000"/>
                </a:solidFill>
                <a:effectLst/>
                <a:latin typeface="Google Sans"/>
              </a:rPr>
              <a:t>]</a:t>
            </a:r>
          </a:p>
          <a:p>
            <a:pPr algn="l"/>
            <a:r>
              <a:rPr lang="de-DE" b="1" i="0" u="none" strike="noStrike" dirty="0" err="1">
                <a:solidFill>
                  <a:srgbClr val="000000"/>
                </a:solidFill>
                <a:effectLst/>
                <a:latin typeface="Google Sans"/>
              </a:rPr>
              <a:t>Why</a:t>
            </a:r>
            <a:r>
              <a:rPr lang="de-DE" b="1" i="0" u="none" strike="noStrike" dirty="0">
                <a:solidFill>
                  <a:srgbClr val="000000"/>
                </a:solidFill>
                <a:effectLst/>
                <a:latin typeface="Google Sans"/>
              </a:rPr>
              <a:t> </a:t>
            </a:r>
            <a:r>
              <a:rPr lang="de-DE" b="1" i="0" u="none" strike="noStrike" dirty="0" err="1">
                <a:solidFill>
                  <a:srgbClr val="000000"/>
                </a:solidFill>
                <a:effectLst/>
                <a:latin typeface="Google Sans"/>
              </a:rPr>
              <a:t>it</a:t>
            </a:r>
            <a:r>
              <a:rPr lang="de-DE" b="1" i="0" u="none" strike="noStrike" dirty="0">
                <a:solidFill>
                  <a:srgbClr val="000000"/>
                </a:solidFill>
                <a:effectLst/>
                <a:latin typeface="Google Sans"/>
              </a:rPr>
              <a:t> </a:t>
            </a:r>
            <a:r>
              <a:rPr lang="de-DE" b="1" i="0" u="none" strike="noStrike" dirty="0" err="1">
                <a:solidFill>
                  <a:srgbClr val="000000"/>
                </a:solidFill>
                <a:effectLst/>
                <a:latin typeface="Google Sans"/>
              </a:rPr>
              <a:t>matters</a:t>
            </a:r>
            <a:r>
              <a:rPr lang="de-DE" b="1" i="0" u="none" strike="noStrike" dirty="0">
                <a:solidFill>
                  <a:srgbClr val="000000"/>
                </a:solidFill>
                <a:effectLst/>
                <a:latin typeface="Google Sans"/>
              </a:rPr>
              <a:t>:</a:t>
            </a:r>
            <a:br>
              <a:rPr lang="de-DE" b="0" i="0" u="none" strike="noStrike" dirty="0">
                <a:solidFill>
                  <a:srgbClr val="000000"/>
                </a:solidFill>
                <a:effectLst/>
                <a:latin typeface="Google Sans"/>
              </a:rPr>
            </a:br>
            <a:r>
              <a:rPr lang="de-DE" b="0" i="0" u="none" strike="noStrike" dirty="0" err="1">
                <a:solidFill>
                  <a:srgbClr val="000000"/>
                </a:solidFill>
                <a:effectLst/>
                <a:latin typeface="Google Sans"/>
              </a:rPr>
              <a:t>If</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specific</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particle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process</a:t>
            </a:r>
            <a:r>
              <a:rPr lang="de-DE" b="0" i="0" u="none" strike="noStrike" dirty="0">
                <a:solidFill>
                  <a:srgbClr val="000000"/>
                </a:solidFill>
                <a:effectLst/>
                <a:latin typeface="Google Sans"/>
              </a:rPr>
              <a:t> (like Higgs </a:t>
            </a:r>
            <a:r>
              <a:rPr lang="de-DE" b="0" i="0" u="none" strike="noStrike" dirty="0" err="1">
                <a:solidFill>
                  <a:srgbClr val="000000"/>
                </a:solidFill>
                <a:effectLst/>
                <a:latin typeface="Google Sans"/>
              </a:rPr>
              <a:t>boson</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production</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has</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cross-section</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\(1\</a:t>
            </a:r>
            <a:r>
              <a:rPr lang="de-DE" b="0" i="0" u="none" strike="noStrike" dirty="0" err="1">
                <a:solidFill>
                  <a:srgbClr val="000000"/>
                </a:solidFill>
                <a:effectLst/>
                <a:latin typeface="Google Sans"/>
              </a:rPr>
              <a:t>text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fb</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then</a:t>
            </a:r>
            <a:r>
              <a:rPr lang="de-DE" b="0" i="0" u="none" strike="noStrike" dirty="0">
                <a:solidFill>
                  <a:srgbClr val="000000"/>
                </a:solidFill>
                <a:effectLst/>
                <a:latin typeface="Google Sans"/>
              </a:rPr>
              <a:t> a </a:t>
            </a:r>
            <a:r>
              <a:rPr lang="de-DE" b="0" i="0" u="none" strike="noStrike" dirty="0" err="1">
                <a:solidFill>
                  <a:srgbClr val="000000"/>
                </a:solidFill>
                <a:effectLst/>
                <a:latin typeface="Google Sans"/>
              </a:rPr>
              <a:t>detector</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that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has</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accumulated</a:t>
            </a:r>
            <a:r>
              <a:rPr lang="de-DE" b="0" i="0" u="none" strike="noStrike" dirty="0">
                <a:solidFill>
                  <a:srgbClr val="000000"/>
                </a:solidFill>
                <a:effectLst/>
                <a:latin typeface="Google Sans"/>
              </a:rPr>
              <a:t> an </a:t>
            </a:r>
            <a:r>
              <a:rPr lang="de-DE" b="0" i="0" u="none" strike="noStrike" dirty="0" err="1">
                <a:solidFill>
                  <a:srgbClr val="000000"/>
                </a:solidFill>
                <a:effectLst/>
                <a:latin typeface="Google Sans"/>
              </a:rPr>
              <a:t>integrated</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luminosity</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\(100\</a:t>
            </a:r>
            <a:r>
              <a:rPr lang="de-DE" b="0" i="0" u="none" strike="noStrike" dirty="0" err="1">
                <a:solidFill>
                  <a:srgbClr val="000000"/>
                </a:solidFill>
                <a:effectLst/>
                <a:latin typeface="Google Sans"/>
              </a:rPr>
              <a:t>text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fb</a:t>
            </a:r>
            <a:r>
              <a:rPr lang="de-DE" b="0" i="0" u="none" strike="noStrike" dirty="0">
                <a:solidFill>
                  <a:srgbClr val="000000"/>
                </a:solidFill>
                <a:effectLst/>
                <a:latin typeface="Google Sans"/>
              </a:rPr>
              <a:t>}^{-1}\) </a:t>
            </a:r>
            <a:r>
              <a:rPr lang="de-DE" b="0" i="0" u="none" strike="noStrike" dirty="0" err="1">
                <a:solidFill>
                  <a:srgbClr val="000000"/>
                </a:solidFill>
                <a:effectLst/>
                <a:latin typeface="Google Sans"/>
              </a:rPr>
              <a:t>would</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expect</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to</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record</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roughly</a:t>
            </a:r>
            <a:r>
              <a:rPr lang="de-DE" b="0" i="0" u="none" strike="noStrike" dirty="0">
                <a:solidFill>
                  <a:srgbClr val="000000"/>
                </a:solidFill>
                <a:effectLst/>
                <a:latin typeface="Google Sans"/>
              </a:rPr>
              <a:t> 100 </a:t>
            </a:r>
            <a:r>
              <a:rPr lang="de-DE" b="0" i="0" u="none" strike="noStrike" dirty="0" err="1">
                <a:solidFill>
                  <a:srgbClr val="000000"/>
                </a:solidFill>
                <a:effectLst/>
                <a:latin typeface="Google Sans"/>
              </a:rPr>
              <a:t>of</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those</a:t>
            </a:r>
            <a:r>
              <a:rPr lang="de-DE" b="0" i="0" u="none" strike="noStrike" dirty="0">
                <a:solidFill>
                  <a:srgbClr val="000000"/>
                </a:solidFill>
                <a:effectLst/>
                <a:latin typeface="Google Sans"/>
              </a:rPr>
              <a:t> </a:t>
            </a:r>
            <a:r>
              <a:rPr lang="de-DE" b="0" i="0" u="none" strike="noStrike" dirty="0" err="1">
                <a:solidFill>
                  <a:srgbClr val="000000"/>
                </a:solidFill>
                <a:effectLst/>
                <a:latin typeface="Google Sans"/>
              </a:rPr>
              <a:t>events</a:t>
            </a:r>
            <a:endParaRPr lang="de-DE" b="0" i="0" u="none" strike="noStrike" dirty="0">
              <a:solidFill>
                <a:srgbClr val="000000"/>
              </a:solidFill>
              <a:effectLst/>
              <a:latin typeface="Google Sans"/>
            </a:endParaRPr>
          </a:p>
          <a:p>
            <a:endParaRPr lang="de-DE" dirty="0"/>
          </a:p>
          <a:p>
            <a:endParaRPr lang="en-GB" dirty="0"/>
          </a:p>
        </p:txBody>
      </p:sp>
      <p:sp>
        <p:nvSpPr>
          <p:cNvPr id="4" name="Fußzeilenplatzhalter 3"/>
          <p:cNvSpPr>
            <a:spLocks noGrp="1"/>
          </p:cNvSpPr>
          <p:nvPr>
            <p:ph type="ftr" sz="quarter" idx="4"/>
          </p:nvPr>
        </p:nvSpPr>
        <p:spPr/>
        <p:txBody>
          <a:bodyPr/>
          <a:lstStyle/>
          <a:p>
            <a:pPr>
              <a:defRPr/>
            </a:pPr>
            <a:r>
              <a:rPr lang="de-DE" dirty="0"/>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a:t>
            </a:fld>
            <a:endParaRPr lang="de-DE" dirty="0"/>
          </a:p>
        </p:txBody>
      </p:sp>
    </p:spTree>
    <p:extLst>
      <p:ext uri="{BB962C8B-B14F-4D97-AF65-F5344CB8AC3E}">
        <p14:creationId xmlns:p14="http://schemas.microsoft.com/office/powerpoint/2010/main" val="203275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a </a:t>
            </a:r>
            <a:r>
              <a:rPr lang="de-DE" dirty="0" err="1"/>
              <a:t>charge</a:t>
            </a:r>
            <a:r>
              <a:rPr lang="de-DE" dirty="0"/>
              <a:t> sensitive </a:t>
            </a:r>
            <a:r>
              <a:rPr lang="de-DE" dirty="0" err="1"/>
              <a:t>amplifier</a:t>
            </a:r>
            <a:r>
              <a:rPr lang="de-DE" dirty="0"/>
              <a:t>, </a:t>
            </a:r>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11</a:t>
            </a:fld>
            <a:endParaRPr lang="de-DE"/>
          </a:p>
        </p:txBody>
      </p:sp>
    </p:spTree>
    <p:extLst>
      <p:ext uri="{BB962C8B-B14F-4D97-AF65-F5344CB8AC3E}">
        <p14:creationId xmlns:p14="http://schemas.microsoft.com/office/powerpoint/2010/main" val="1026940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a </a:t>
            </a:r>
            <a:r>
              <a:rPr lang="de-DE" dirty="0" err="1"/>
              <a:t>comparator</a:t>
            </a:r>
            <a:r>
              <a:rPr lang="de-DE" dirty="0"/>
              <a:t>, a </a:t>
            </a:r>
            <a:r>
              <a:rPr lang="de-DE" dirty="0" err="1"/>
              <a:t>threshold</a:t>
            </a:r>
            <a:r>
              <a:rPr lang="de-DE" dirty="0"/>
              <a:t> </a:t>
            </a:r>
            <a:r>
              <a:rPr lang="de-DE" dirty="0" err="1"/>
              <a:t>tuning</a:t>
            </a:r>
            <a:r>
              <a:rPr lang="de-DE" dirty="0"/>
              <a:t> DAC, and </a:t>
            </a:r>
            <a:r>
              <a:rPr lang="de-DE" dirty="0" err="1"/>
              <a:t>local</a:t>
            </a:r>
            <a:r>
              <a:rPr lang="de-DE" dirty="0"/>
              <a:t> RAM </a:t>
            </a:r>
            <a:r>
              <a:rPr lang="de-DE" dirty="0" err="1"/>
              <a:t>used</a:t>
            </a:r>
            <a:r>
              <a:rPr lang="de-DE" dirty="0"/>
              <a:t> </a:t>
            </a:r>
            <a:r>
              <a:rPr lang="de-DE" dirty="0" err="1"/>
              <a:t>for</a:t>
            </a:r>
            <a:r>
              <a:rPr lang="de-DE" dirty="0"/>
              <a:t> </a:t>
            </a:r>
            <a:r>
              <a:rPr lang="de-DE" dirty="0" err="1"/>
              <a:t>storing</a:t>
            </a:r>
            <a:r>
              <a:rPr lang="de-DE" dirty="0"/>
              <a:t> </a:t>
            </a:r>
            <a:r>
              <a:rPr lang="de-DE" dirty="0" err="1"/>
              <a:t>the</a:t>
            </a:r>
            <a:r>
              <a:rPr lang="de-DE" dirty="0"/>
              <a:t> </a:t>
            </a:r>
            <a:r>
              <a:rPr lang="de-DE" dirty="0" err="1"/>
              <a:t>tuning</a:t>
            </a:r>
            <a:r>
              <a:rPr lang="de-DE" dirty="0"/>
              <a:t> </a:t>
            </a:r>
            <a:r>
              <a:rPr lang="de-DE" dirty="0" err="1"/>
              <a:t>bits</a:t>
            </a:r>
            <a:endParaRPr lang="de-DE" dirty="0"/>
          </a:p>
          <a:p>
            <a:endParaRPr lang="de-DE"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12</a:t>
            </a:fld>
            <a:endParaRPr lang="de-DE"/>
          </a:p>
        </p:txBody>
      </p:sp>
    </p:spTree>
    <p:extLst>
      <p:ext uri="{BB962C8B-B14F-4D97-AF65-F5344CB8AC3E}">
        <p14:creationId xmlns:p14="http://schemas.microsoft.com/office/powerpoint/2010/main" val="2740315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The </a:t>
            </a:r>
            <a:r>
              <a:rPr lang="de-DE" b="1" dirty="0" err="1"/>
              <a:t>sensing</a:t>
            </a:r>
            <a:r>
              <a:rPr lang="de-DE" b="1" dirty="0"/>
              <a:t> </a:t>
            </a:r>
            <a:r>
              <a:rPr lang="de-DE" b="1" dirty="0" err="1"/>
              <a:t>element</a:t>
            </a:r>
            <a:r>
              <a:rPr lang="de-DE" b="1" dirty="0"/>
              <a:t> </a:t>
            </a:r>
            <a:r>
              <a:rPr lang="de-DE" b="1" dirty="0" err="1"/>
              <a:t>is</a:t>
            </a:r>
            <a:r>
              <a:rPr lang="de-DE" b="1" dirty="0"/>
              <a:t> a </a:t>
            </a:r>
            <a:r>
              <a:rPr lang="de-DE" b="1" dirty="0" err="1"/>
              <a:t>pn</a:t>
            </a:r>
            <a:r>
              <a:rPr lang="de-DE" b="1" dirty="0"/>
              <a:t> </a:t>
            </a:r>
            <a:r>
              <a:rPr lang="de-DE" b="1" dirty="0" err="1"/>
              <a:t>diode</a:t>
            </a:r>
            <a:r>
              <a:rPr lang="de-DE" b="1" dirty="0"/>
              <a:t> </a:t>
            </a:r>
            <a:r>
              <a:rPr lang="de-DE" b="1" dirty="0" err="1"/>
              <a:t>formed</a:t>
            </a:r>
            <a:r>
              <a:rPr lang="de-DE" b="1" dirty="0"/>
              <a:t> </a:t>
            </a:r>
            <a:r>
              <a:rPr lang="de-DE" b="1" dirty="0" err="1"/>
              <a:t>by</a:t>
            </a:r>
            <a:r>
              <a:rPr lang="de-DE" b="1" dirty="0"/>
              <a:t> a </a:t>
            </a:r>
            <a:r>
              <a:rPr lang="de-DE" b="1" dirty="0" err="1"/>
              <a:t>deep</a:t>
            </a:r>
            <a:r>
              <a:rPr lang="de-DE" b="1" dirty="0"/>
              <a:t> </a:t>
            </a:r>
            <a:r>
              <a:rPr lang="de-DE" b="1" dirty="0" err="1"/>
              <a:t>n-well</a:t>
            </a:r>
            <a:r>
              <a:rPr lang="de-DE" b="1" dirty="0"/>
              <a:t> </a:t>
            </a:r>
            <a:r>
              <a:rPr lang="de-DE" b="1" dirty="0" err="1"/>
              <a:t>implanted</a:t>
            </a:r>
            <a:r>
              <a:rPr lang="de-DE" b="1" dirty="0"/>
              <a:t> in a high-</a:t>
            </a:r>
            <a:r>
              <a:rPr lang="de-DE" b="1" dirty="0" err="1"/>
              <a:t>resistivity</a:t>
            </a:r>
            <a:r>
              <a:rPr lang="de-DE" b="1" dirty="0"/>
              <a:t> </a:t>
            </a:r>
            <a:r>
              <a:rPr lang="de-DE" b="1" dirty="0" err="1"/>
              <a:t>substrate</a:t>
            </a:r>
            <a:r>
              <a:rPr lang="de-DE" dirty="0"/>
              <a:t>.</a:t>
            </a:r>
          </a:p>
          <a:p>
            <a:r>
              <a:rPr lang="de-DE" dirty="0"/>
              <a:t>The </a:t>
            </a:r>
            <a:r>
              <a:rPr lang="de-DE" dirty="0" err="1"/>
              <a:t>diode</a:t>
            </a:r>
            <a:r>
              <a:rPr lang="de-DE" dirty="0"/>
              <a:t> </a:t>
            </a:r>
            <a:r>
              <a:rPr lang="de-DE" dirty="0" err="1"/>
              <a:t>is</a:t>
            </a:r>
            <a:r>
              <a:rPr lang="de-DE" dirty="0"/>
              <a:t> reverse </a:t>
            </a:r>
            <a:r>
              <a:rPr lang="de-DE" dirty="0" err="1"/>
              <a:t>biased</a:t>
            </a:r>
            <a:r>
              <a:rPr lang="de-DE" dirty="0"/>
              <a:t> </a:t>
            </a:r>
            <a:r>
              <a:rPr lang="de-DE" dirty="0" err="1"/>
              <a:t>up</a:t>
            </a:r>
            <a:r>
              <a:rPr lang="de-DE" dirty="0"/>
              <a:t> </a:t>
            </a:r>
            <a:r>
              <a:rPr lang="de-DE" dirty="0" err="1"/>
              <a:t>to</a:t>
            </a:r>
            <a:r>
              <a:rPr lang="de-DE" dirty="0"/>
              <a:t> </a:t>
            </a:r>
            <a:r>
              <a:rPr lang="de-DE" b="1" dirty="0" err="1"/>
              <a:t>approximately</a:t>
            </a:r>
            <a:r>
              <a:rPr lang="de-DE" b="1" dirty="0"/>
              <a:t> 260 </a:t>
            </a:r>
            <a:r>
              <a:rPr lang="de-DE" b="1" dirty="0" err="1"/>
              <a:t>volts</a:t>
            </a:r>
            <a:r>
              <a:rPr lang="de-DE" b="1" dirty="0"/>
              <a:t>, </a:t>
            </a:r>
            <a:r>
              <a:rPr lang="de-DE" dirty="0" err="1"/>
              <a:t>creating</a:t>
            </a:r>
            <a:r>
              <a:rPr lang="de-DE" dirty="0"/>
              <a:t> a </a:t>
            </a:r>
            <a:r>
              <a:rPr lang="de-DE" dirty="0" err="1"/>
              <a:t>depletion</a:t>
            </a:r>
            <a:r>
              <a:rPr lang="de-DE" dirty="0"/>
              <a:t> </a:t>
            </a:r>
            <a:r>
              <a:rPr lang="de-DE" dirty="0" err="1"/>
              <a:t>region</a:t>
            </a:r>
            <a:r>
              <a:rPr lang="de-DE" dirty="0"/>
              <a:t> </a:t>
            </a:r>
            <a:r>
              <a:rPr lang="de-DE" dirty="0" err="1"/>
              <a:t>of</a:t>
            </a:r>
            <a:r>
              <a:rPr lang="de-DE" dirty="0"/>
              <a:t> </a:t>
            </a:r>
            <a:r>
              <a:rPr lang="de-DE" dirty="0" err="1"/>
              <a:t>about</a:t>
            </a:r>
            <a:r>
              <a:rPr lang="de-DE" dirty="0"/>
              <a:t> </a:t>
            </a:r>
            <a:r>
              <a:rPr lang="de-DE" b="1" dirty="0"/>
              <a:t>90 </a:t>
            </a:r>
            <a:r>
              <a:rPr lang="de-DE" b="1" dirty="0" err="1"/>
              <a:t>micrometers</a:t>
            </a:r>
            <a:r>
              <a:rPr lang="de-DE" b="1" dirty="0"/>
              <a:t>.</a:t>
            </a:r>
          </a:p>
          <a:p>
            <a:r>
              <a:rPr lang="de-DE" dirty="0"/>
              <a:t>Charge </a:t>
            </a:r>
            <a:r>
              <a:rPr lang="de-DE" dirty="0" err="1"/>
              <a:t>generated</a:t>
            </a:r>
            <a:r>
              <a:rPr lang="de-DE" dirty="0"/>
              <a:t> </a:t>
            </a:r>
            <a:r>
              <a:rPr lang="de-DE" dirty="0" err="1"/>
              <a:t>by</a:t>
            </a:r>
            <a:r>
              <a:rPr lang="de-DE" dirty="0"/>
              <a:t> </a:t>
            </a:r>
            <a:r>
              <a:rPr lang="de-DE" dirty="0" err="1"/>
              <a:t>incident</a:t>
            </a:r>
            <a:r>
              <a:rPr lang="de-DE" dirty="0"/>
              <a:t> </a:t>
            </a:r>
            <a:r>
              <a:rPr lang="de-DE" dirty="0" err="1"/>
              <a:t>particles</a:t>
            </a:r>
            <a:r>
              <a:rPr lang="de-DE" dirty="0"/>
              <a:t> </a:t>
            </a:r>
            <a:r>
              <a:rPr lang="de-DE" dirty="0" err="1"/>
              <a:t>is</a:t>
            </a:r>
            <a:r>
              <a:rPr lang="de-DE" dirty="0"/>
              <a:t> </a:t>
            </a:r>
            <a:r>
              <a:rPr lang="de-DE" dirty="0" err="1"/>
              <a:t>collected</a:t>
            </a:r>
            <a:r>
              <a:rPr lang="de-DE" dirty="0"/>
              <a:t> </a:t>
            </a:r>
            <a:r>
              <a:rPr lang="de-DE" dirty="0" err="1"/>
              <a:t>by</a:t>
            </a:r>
            <a:r>
              <a:rPr lang="de-DE" dirty="0"/>
              <a:t> </a:t>
            </a:r>
            <a:r>
              <a:rPr lang="de-DE" dirty="0" err="1"/>
              <a:t>drift</a:t>
            </a:r>
            <a:r>
              <a:rPr lang="de-DE" dirty="0"/>
              <a:t> </a:t>
            </a:r>
            <a:r>
              <a:rPr lang="de-DE" dirty="0" err="1"/>
              <a:t>toward</a:t>
            </a:r>
            <a:r>
              <a:rPr lang="de-DE" dirty="0"/>
              <a:t> </a:t>
            </a:r>
            <a:r>
              <a:rPr lang="de-DE" dirty="0" err="1"/>
              <a:t>the</a:t>
            </a:r>
            <a:r>
              <a:rPr lang="de-DE" dirty="0"/>
              <a:t> </a:t>
            </a:r>
            <a:r>
              <a:rPr lang="de-DE" dirty="0" err="1"/>
              <a:t>deep</a:t>
            </a:r>
            <a:r>
              <a:rPr lang="de-DE" dirty="0"/>
              <a:t> </a:t>
            </a:r>
            <a:r>
              <a:rPr lang="de-DE" dirty="0" err="1"/>
              <a:t>n-well</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14</a:t>
            </a:fld>
            <a:endParaRPr lang="de-DE"/>
          </a:p>
        </p:txBody>
      </p:sp>
    </p:spTree>
    <p:extLst>
      <p:ext uri="{BB962C8B-B14F-4D97-AF65-F5344CB8AC3E}">
        <p14:creationId xmlns:p14="http://schemas.microsoft.com/office/powerpoint/2010/main" val="3615540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US" dirty="0"/>
                  <a:t>To avoid signal loss, we bias the deep n-well through a high-ohmic device.</a:t>
                </a:r>
              </a:p>
              <a:p>
                <a:r>
                  <a:rPr lang="en-US" dirty="0"/>
                  <a:t>This resistor keeps the deep n-well at the correct DC potential while avoiding a low-impedance path that could drain away the collected signal charge.</a:t>
                </a:r>
              </a:p>
            </p:txBody>
          </p:sp>
        </mc:Choice>
        <mc:Fallback xmlns="">
          <p:sp>
            <p:nvSpPr>
              <p:cNvPr id="3" name="Notizenplatzhalter 2"/>
              <p:cNvSpPr>
                <a:spLocks noGrp="1"/>
              </p:cNvSpPr>
              <p:nvPr>
                <p:ph type="body" idx="1"/>
              </p:nvPr>
            </p:nvSpPr>
            <p:spPr/>
            <p:txBody>
              <a:bodyPr/>
              <a:lstStyle/>
              <a:p>
                <a:r>
                  <a:rPr lang="en-US" b="1" dirty="0"/>
                  <a:t>1. Electronics Placement in the N-Well</a:t>
                </a:r>
              </a:p>
              <a:p>
                <a:r>
                  <a:rPr lang="en-US" dirty="0">
                    <a:effectLst/>
                  </a:rPr>
                  <a:t>In our HVCMOS sensors, the </a:t>
                </a:r>
                <a:r>
                  <a:rPr lang="en-US" b="1" dirty="0">
                    <a:effectLst/>
                  </a:rPr>
                  <a:t>readout electronics</a:t>
                </a:r>
                <a:r>
                  <a:rPr lang="en-US" dirty="0">
                    <a:effectLst/>
                  </a:rPr>
                  <a:t> are integrated within the </a:t>
                </a:r>
                <a:r>
                  <a:rPr lang="en-US" b="1" dirty="0">
                    <a:effectLst/>
                  </a:rPr>
                  <a:t>n-well</a:t>
                </a:r>
                <a:r>
                  <a:rPr lang="en-US" dirty="0">
                    <a:effectLst/>
                  </a:rPr>
                  <a:t>, a shallow n-doped region implanted in a p-type substrate that forms the signal-collecting diode. This design choice has significant implications for the sensor’s operation and electrical isolation.</a:t>
                </a:r>
              </a:p>
              <a:p>
                <a:r>
                  <a:rPr lang="en-US" b="1" dirty="0"/>
                  <a:t>Potential Requirements</a:t>
                </a:r>
                <a:r>
                  <a:rPr lang="en-US" dirty="0"/>
                  <a:t>: To prevent </a:t>
                </a:r>
                <a:r>
                  <a:rPr lang="en-US" b="1" dirty="0"/>
                  <a:t>forward-biased junctions</a:t>
                </a:r>
                <a:r>
                  <a:rPr lang="en-US" dirty="0"/>
                  <a:t>, the potential of the n-well must be maintained </a:t>
                </a:r>
                <a:r>
                  <a:rPr lang="en-US" b="1" dirty="0"/>
                  <a:t>higher</a:t>
                </a:r>
                <a:r>
                  <a:rPr lang="en-US" dirty="0"/>
                  <a:t> or at lease not lower than the potential of any </a:t>
                </a:r>
                <a:r>
                  <a:rPr lang="en-US" b="1" dirty="0"/>
                  <a:t>p+ diffusion</a:t>
                </a:r>
                <a:r>
                  <a:rPr lang="en-US" dirty="0"/>
                  <a:t> – 100mV (e.g., p-type regions forming transistor source/drain). Forward-biased junctions would lead to unwanted current flow, degrading sensor performance. </a:t>
                </a:r>
              </a:p>
              <a:p>
                <a:pPr lvl="1"/>
                <a:r>
                  <a:rPr lang="en-US" b="1" dirty="0"/>
                  <a:t>Our Structure</a:t>
                </a:r>
                <a:r>
                  <a:rPr lang="en-US" dirty="0"/>
                  <a:t>: The n-well potential is set to approximately </a:t>
                </a:r>
                <a:r>
                  <a:rPr lang="en-US" b="1" dirty="0"/>
                  <a:t>1.7-1.8 V</a:t>
                </a:r>
                <a:r>
                  <a:rPr lang="en-US" dirty="0"/>
                  <a:t>, ensuring isolation from p+ diffusions</a:t>
                </a:r>
              </a:p>
              <a:p>
                <a:pPr lvl="1"/>
                <a:endParaRPr lang="en-US" dirty="0"/>
              </a:p>
              <a:p>
                <a:r>
                  <a:rPr lang="en-US" b="1" dirty="0"/>
                  <a:t>Isolation</a:t>
                </a:r>
                <a:r>
                  <a:rPr lang="en-US" dirty="0"/>
                  <a:t>: Placing electronics in the n-well isolates them from the p-type substrate, allowing high bias voltages without damaging the circuitry. </a:t>
                </a:r>
                <a:r>
                  <a:rPr lang="en-US" b="1" dirty="0"/>
                  <a:t>Signal Collection</a:t>
                </a:r>
                <a:r>
                  <a:rPr lang="en-US" dirty="0"/>
                  <a:t>: The n-well serves as both the sensor diode and the housing for electronics, enabling monolithic integration and fast charge collection. </a:t>
                </a:r>
                <a:r>
                  <a:rPr lang="en-US" b="1" dirty="0"/>
                  <a:t>Design Constraint</a:t>
                </a:r>
                <a:r>
                  <a:rPr lang="en-US" dirty="0"/>
                  <a:t>: Careful potential management is required to maintain the n-well at a higher voltage than surrounding p+ regions, necessitating precise biasing circuits.</a:t>
                </a:r>
              </a:p>
              <a:p>
                <a:endParaRPr lang="en-US" dirty="0"/>
              </a:p>
              <a:p>
                <a:r>
                  <a:rPr lang="en-US" dirty="0">
                    <a:effectLst/>
                  </a:rPr>
                  <a:t>Our HVCMOS sensor employs an </a:t>
                </a:r>
                <a:r>
                  <a:rPr lang="en-US" b="1" dirty="0">
                    <a:effectLst/>
                  </a:rPr>
                  <a:t>AC-coupled</a:t>
                </a:r>
                <a:r>
                  <a:rPr lang="en-US" dirty="0">
                    <a:effectLst/>
                  </a:rPr>
                  <a:t> connection between the </a:t>
                </a:r>
                <a:r>
                  <a:rPr lang="en-US" b="1" dirty="0">
                    <a:effectLst/>
                  </a:rPr>
                  <a:t>sensor diode</a:t>
                </a:r>
                <a:r>
                  <a:rPr lang="en-US" dirty="0">
                    <a:effectLst/>
                  </a:rPr>
                  <a:t> and the </a:t>
                </a:r>
                <a:r>
                  <a:rPr lang="en-US" b="1" dirty="0">
                    <a:effectLst/>
                  </a:rPr>
                  <a:t>charge-sensitive amplifier (CSA)</a:t>
                </a:r>
                <a:r>
                  <a:rPr lang="en-US" dirty="0">
                    <a:effectLst/>
                  </a:rPr>
                  <a:t>, which amplifies the current pulse induced by particle interactions.</a:t>
                </a:r>
              </a:p>
              <a:p>
                <a:r>
                  <a:rPr lang="en-US" b="1" dirty="0"/>
                  <a:t>Purpose</a:t>
                </a:r>
                <a:r>
                  <a:rPr lang="en-US" dirty="0"/>
                  <a:t>: AC coupling isolates the high DC bias voltage of the n-well (~1.8 V plus the high bias voltage) from the amplifier’s input, protecting the CSA and allowing independent biasing of the sensor and electronics.</a:t>
                </a:r>
              </a:p>
              <a:p>
                <a:endParaRPr lang="en-GB" dirty="0"/>
              </a:p>
              <a:p>
                <a:endParaRPr lang="en-GB" dirty="0"/>
              </a:p>
              <a:p>
                <a:r>
                  <a:rPr lang="en-US" dirty="0">
                    <a:effectLst/>
                  </a:rPr>
                  <a:t>The CSA in our HVCMOS sensor uses a </a:t>
                </a:r>
                <a:r>
                  <a:rPr lang="en-US" b="1" dirty="0">
                    <a:effectLst/>
                  </a:rPr>
                  <a:t>folded </a:t>
                </a:r>
                <a:r>
                  <a:rPr lang="en-US" b="1" dirty="0" err="1">
                    <a:effectLst/>
                  </a:rPr>
                  <a:t>cascode</a:t>
                </a:r>
                <a:r>
                  <a:rPr lang="en-US" b="1" dirty="0">
                    <a:effectLst/>
                  </a:rPr>
                  <a:t> topology</a:t>
                </a:r>
                <a:r>
                  <a:rPr lang="en-US" dirty="0">
                    <a:effectLst/>
                  </a:rPr>
                  <a:t>, a common choice for high-performance analog circuits.</a:t>
                </a:r>
              </a:p>
              <a:p>
                <a:r>
                  <a:rPr lang="en-US" b="1" dirty="0"/>
                  <a:t>Description</a:t>
                </a:r>
                <a:r>
                  <a:rPr lang="en-US" dirty="0"/>
                  <a:t>: The folded </a:t>
                </a:r>
                <a:r>
                  <a:rPr lang="en-US" dirty="0" err="1"/>
                  <a:t>cascode</a:t>
                </a:r>
                <a:r>
                  <a:rPr lang="en-US" dirty="0"/>
                  <a:t> is a single-stage amplifier with a </a:t>
                </a:r>
                <a:r>
                  <a:rPr lang="en-US" dirty="0" err="1"/>
                  <a:t>cascode</a:t>
                </a:r>
                <a:r>
                  <a:rPr lang="en-US" dirty="0"/>
                  <a:t> transistor configuration that “folds” the current path to improve gain and bandwidth.</a:t>
                </a:r>
              </a:p>
              <a:p>
                <a:r>
                  <a:rPr lang="en-US" b="1" dirty="0"/>
                  <a:t>Key Features</a:t>
                </a:r>
                <a:r>
                  <a:rPr lang="en-US" dirty="0"/>
                  <a:t>: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dirty="0"/>
                  <a:t>High Gain</a:t>
                </a:r>
                <a:r>
                  <a:rPr lang="en-US" dirty="0"/>
                  <a:t>: The topology provides high open-loop gain (A), essential for achieving a closed-loop gain close to</a:t>
                </a:r>
                <a:r>
                  <a:rPr lang="de-DE" sz="1200" b="0" i="0" kern="1200">
                    <a:solidFill>
                      <a:schemeClr val="tx1"/>
                    </a:solidFill>
                    <a:effectLst/>
                    <a:latin typeface="Cambria Math" panose="02040503050406030204" pitchFamily="18" charset="0"/>
                    <a:ea typeface="+mn-ea"/>
                    <a:cs typeface="+mn-cs"/>
                  </a:rPr>
                  <a:t> </a:t>
                </a:r>
                <a:r>
                  <a:rPr lang="en-GB" sz="1200" i="0" kern="1200">
                    <a:solidFill>
                      <a:schemeClr val="tx1"/>
                    </a:solidFill>
                    <a:effectLst/>
                    <a:latin typeface="Cambria Math" panose="02040503050406030204" pitchFamily="18" charset="0"/>
                    <a:ea typeface="+mn-ea"/>
                    <a:cs typeface="+mn-cs"/>
                  </a:rPr>
                  <a:t> 1</a:t>
                </a:r>
                <a:r>
                  <a:rPr lang="de-DE" sz="1200" i="0" kern="1200">
                    <a:solidFill>
                      <a:schemeClr val="tx1"/>
                    </a:solidFill>
                    <a:effectLst/>
                    <a:latin typeface="Cambria Math" panose="02040503050406030204" pitchFamily="18" charset="0"/>
                    <a:ea typeface="+mn-ea"/>
                    <a:cs typeface="+mn-cs"/>
                  </a:rPr>
                  <a:t>/(</a:t>
                </a:r>
                <a:r>
                  <a:rPr lang="en-GB" sz="1200" i="0" kern="1200">
                    <a:solidFill>
                      <a:schemeClr val="tx1"/>
                    </a:solidFill>
                    <a:effectLst/>
                    <a:latin typeface="Cambria Math" panose="02040503050406030204" pitchFamily="18" charset="0"/>
                    <a:ea typeface="+mn-ea"/>
                    <a:cs typeface="+mn-cs"/>
                  </a:rPr>
                  <a:t>𝑠𝐶</a:t>
                </a:r>
                <a:r>
                  <a:rPr lang="de-DE" sz="1200" i="0" kern="1200">
                    <a:solidFill>
                      <a:schemeClr val="tx1"/>
                    </a:solidFill>
                    <a:effectLst/>
                    <a:latin typeface="Cambria Math" panose="02040503050406030204" pitchFamily="18" charset="0"/>
                    <a:ea typeface="+mn-ea"/>
                    <a:cs typeface="+mn-cs"/>
                  </a:rPr>
                  <a:t>_</a:t>
                </a:r>
                <a:r>
                  <a:rPr lang="en-GB" sz="1200" i="0" kern="1200">
                    <a:solidFill>
                      <a:schemeClr val="tx1"/>
                    </a:solidFill>
                    <a:effectLst/>
                    <a:latin typeface="Cambria Math" panose="02040503050406030204" pitchFamily="18" charset="0"/>
                    <a:ea typeface="+mn-ea"/>
                    <a:cs typeface="+mn-cs"/>
                  </a:rPr>
                  <a:t>𝑓 </a:t>
                </a:r>
                <a:r>
                  <a:rPr lang="de-DE" sz="1200" i="0" kern="1200">
                    <a:solidFill>
                      <a:schemeClr val="tx1"/>
                    </a:solidFill>
                    <a:effectLst/>
                    <a:latin typeface="Cambria Math" panose="02040503050406030204" pitchFamily="18" charset="0"/>
                    <a:ea typeface="+mn-ea"/>
                    <a:cs typeface="+mn-cs"/>
                  </a:rPr>
                  <a:t>)</a:t>
                </a:r>
                <a:r>
                  <a:rPr lang="en-US" dirty="0"/>
                  <a:t> (as discussed in prior CSA lectures).</a:t>
                </a:r>
              </a:p>
              <a:p>
                <a:pPr lvl="1"/>
                <a:r>
                  <a:rPr lang="en-US" b="1" dirty="0"/>
                  <a:t>Compact Design</a:t>
                </a:r>
                <a:r>
                  <a:rPr lang="en-US" dirty="0"/>
                  <a:t>: Suitable for in-pixel integration within the n-well, balancing performance with area constraints.</a:t>
                </a:r>
              </a:p>
              <a:p>
                <a:pPr lvl="1"/>
                <a:endParaRPr lang="en-US" dirty="0"/>
              </a:p>
              <a:p>
                <a:r>
                  <a:rPr lang="en-US" dirty="0">
                    <a:effectLst/>
                  </a:rPr>
                  <a:t>he CSA’s feedback network is critical for signal integration and noise performance. In our design, both the </a:t>
                </a:r>
                <a:r>
                  <a:rPr lang="en-US" b="1" dirty="0">
                    <a:effectLst/>
                  </a:rPr>
                  <a:t>feedback capacitance</a:t>
                </a:r>
                <a:r>
                  <a:rPr lang="en-US" dirty="0">
                    <a:effectLst/>
                  </a:rPr>
                  <a:t> and </a:t>
                </a:r>
                <a:r>
                  <a:rPr lang="en-US" b="1" dirty="0">
                    <a:effectLst/>
                  </a:rPr>
                  <a:t>feedback resistance</a:t>
                </a:r>
                <a:r>
                  <a:rPr lang="en-US" dirty="0">
                    <a:effectLst/>
                  </a:rPr>
                  <a:t> are implemented with specific techniques to optimize performance.</a:t>
                </a:r>
              </a:p>
              <a:p>
                <a:r>
                  <a:rPr lang="en-US" b="1" dirty="0"/>
                  <a:t>Feedback Capacitance (</a:t>
                </a:r>
                <a:r>
                  <a:rPr lang="en-US" b="1" dirty="0" err="1"/>
                  <a:t>Cf</a:t>
                </a:r>
                <a:r>
                  <a:rPr lang="en-US" b="1" dirty="0"/>
                  <a:t>)</a:t>
                </a:r>
                <a:r>
                  <a:rPr lang="en-US" dirty="0"/>
                  <a:t>: </a:t>
                </a:r>
              </a:p>
              <a:p>
                <a:pPr lvl="1"/>
                <a:r>
                  <a:rPr lang="en-US" b="1" dirty="0"/>
                  <a:t>Implementation</a:t>
                </a:r>
                <a:r>
                  <a:rPr lang="en-US" dirty="0"/>
                  <a:t>: </a:t>
                </a:r>
                <a:r>
                  <a:rPr lang="en-US" dirty="0" err="1"/>
                  <a:t>Cf</a:t>
                </a:r>
                <a:r>
                  <a:rPr lang="en-US" dirty="0"/>
                  <a:t> is realized using the </a:t>
                </a:r>
                <a:r>
                  <a:rPr lang="en-US" b="1" dirty="0"/>
                  <a:t>parasitic drain diffusion capacitance</a:t>
                </a:r>
                <a:r>
                  <a:rPr lang="en-US" dirty="0"/>
                  <a:t> of a MOSFET. This leverages the inherent capacitance of the transistor’s drain region, reducing the need for additional components and saving area.</a:t>
                </a:r>
              </a:p>
              <a:p>
                <a:pPr lvl="1"/>
                <a:endParaRPr lang="en-US" dirty="0"/>
              </a:p>
              <a:p>
                <a:r>
                  <a:rPr lang="en-US" b="1" dirty="0"/>
                  <a:t>Implications</a:t>
                </a:r>
                <a:r>
                  <a:rPr lang="en-US" dirty="0"/>
                  <a:t>: Compact design suitable for in-pixel integration.</a:t>
                </a:r>
              </a:p>
              <a:p>
                <a:r>
                  <a:rPr lang="en-US" dirty="0"/>
                  <a:t>The capacitance value is process-dependent, requiring careful calibration to ensure consistent gain </a:t>
                </a:r>
              </a:p>
              <a:p>
                <a:endParaRPr lang="en-US" dirty="0"/>
              </a:p>
              <a:p>
                <a:endParaRPr lang="en-US"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"out" =𝑄/𝐶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pPr lvl="1"/>
                <a:endParaRPr lang="en-US" dirty="0"/>
              </a:p>
              <a:p>
                <a:pPr lvl="1"/>
                <a:endParaRPr lang="en-US" dirty="0"/>
              </a:p>
              <a:p>
                <a:r>
                  <a:rPr lang="en-US" b="1" dirty="0"/>
                  <a:t>Implementation</a:t>
                </a:r>
                <a:r>
                  <a:rPr lang="en-US" dirty="0"/>
                  <a:t>: Rf</a:t>
                </a:r>
              </a:p>
              <a:p>
                <a:endParaRPr lang="en-US" dirty="0">
                  <a:effectLst/>
                </a:endParaRPr>
              </a:p>
              <a:p>
                <a:r>
                  <a:rPr lang="en-US" dirty="0">
                    <a:effectLst/>
                  </a:rPr>
                  <a:t>Rf</a:t>
                </a:r>
                <a:r>
                  <a:rPr lang="en-US" dirty="0"/>
                  <a:t>​ is implemented as a </a:t>
                </a:r>
                <a:r>
                  <a:rPr lang="en-US" b="1" dirty="0"/>
                  <a:t>MOSFET</a:t>
                </a:r>
                <a:r>
                  <a:rPr lang="en-US" dirty="0"/>
                  <a:t> operating in the </a:t>
                </a:r>
                <a:r>
                  <a:rPr lang="en-US" b="1" dirty="0"/>
                  <a:t>active-biased</a:t>
                </a:r>
                <a:r>
                  <a:rPr lang="en-US" dirty="0"/>
                  <a:t> region, as detailed in the IEEE JSSC paper</a:t>
                </a:r>
                <a:endParaRPr lang="en-US" dirty="0">
                  <a:hlinkClick r:id="rId4"/>
                </a:endParaRPr>
              </a:p>
              <a:p>
                <a:endParaRPr lang="en-US" b="1" dirty="0"/>
              </a:p>
              <a:p>
                <a:r>
                  <a:rPr lang="en-US" b="1" dirty="0"/>
                  <a:t>Advantages</a:t>
                </a:r>
                <a:r>
                  <a:rPr lang="en-US" dirty="0"/>
                  <a:t>: Tunable resistance via bias adjustment, allowing optimization of the feedback time constant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𝑓=𝑅</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endParaRPr lang="en-US" dirty="0"/>
              </a:p>
              <a:p>
                <a:endParaRPr lang="en-US" dirty="0"/>
              </a:p>
              <a:p>
                <a:r>
                  <a:rPr lang="en-US" dirty="0"/>
                  <a:t>Compact integration within the pixel, avoiding large physical resistors.</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The bias resistance for the n-well sensor diode is also implemented with a specific technique to ensure proper operation.</a:t>
                </a:r>
              </a:p>
              <a:p>
                <a:endParaRPr lang="en-US" dirty="0"/>
              </a:p>
              <a:p>
                <a:endParaRPr lang="en-US" dirty="0"/>
              </a:p>
              <a:p>
                <a:r>
                  <a:rPr lang="en-US" b="1" dirty="0"/>
                  <a:t>Implementation</a:t>
                </a:r>
                <a:r>
                  <a:rPr lang="en-US" dirty="0"/>
                  <a:t>: The bias resistance is realized as a </a:t>
                </a:r>
                <a:r>
                  <a:rPr lang="en-US" b="1" dirty="0"/>
                  <a:t>MOSFET</a:t>
                </a:r>
                <a:r>
                  <a:rPr lang="en-US" dirty="0"/>
                  <a:t> in the </a:t>
                </a:r>
                <a:r>
                  <a:rPr lang="en-US" b="1" dirty="0"/>
                  <a:t>active-biased</a:t>
                </a:r>
                <a:r>
                  <a:rPr lang="en-US" dirty="0"/>
                  <a:t> region, as described in the IEEE JSSC paper. </a:t>
                </a:r>
                <a:r>
                  <a:rPr lang="en-US" b="1" dirty="0"/>
                  <a:t>Operation</a:t>
                </a:r>
                <a:r>
                  <a:rPr lang="en-US" dirty="0"/>
                  <a:t>: The MOSFET provides a high-impedance path to set the n-well’s DC bias voltage (~1.8 V plus high voltage), while allowing the AC signal to be coupled to the CSA.</a:t>
                </a:r>
              </a:p>
              <a:p>
                <a:pPr lvl="1"/>
                <a:endParaRPr lang="en-US" dirty="0"/>
              </a:p>
              <a:p>
                <a:endParaRPr lang="en-GB" dirty="0"/>
              </a:p>
            </p:txBody>
          </p:sp>
        </mc:Fallback>
      </mc:AlternateContent>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15</a:t>
            </a:fld>
            <a:endParaRPr lang="de-DE"/>
          </a:p>
        </p:txBody>
      </p:sp>
    </p:spTree>
    <p:extLst>
      <p:ext uri="{BB962C8B-B14F-4D97-AF65-F5344CB8AC3E}">
        <p14:creationId xmlns:p14="http://schemas.microsoft.com/office/powerpoint/2010/main" val="5190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US" dirty="0"/>
                  <a:t>The bias device is realized by a MOSFET.</a:t>
                </a:r>
              </a:p>
              <a:p>
                <a:r>
                  <a:rPr lang="en-US" dirty="0"/>
                  <a:t>Circuit maintains a nearly constant small-signal AC resistance even in the presence of sensor leakage current.</a:t>
                </a:r>
              </a:p>
              <a:p>
                <a:r>
                  <a:rPr lang="en-US" dirty="0"/>
                  <a:t>In this implementation, transistor T2 provides the effective bias resistance, while transistor T1 carries the leakage current component.</a:t>
                </a:r>
              </a:p>
              <a:p>
                <a:pPr lvl="1"/>
                <a:endParaRPr lang="en-US" dirty="0"/>
              </a:p>
              <a:p>
                <a:endParaRPr lang="en-GB" dirty="0"/>
              </a:p>
            </p:txBody>
          </p:sp>
        </mc:Choice>
        <mc:Fallback xmlns="">
          <p:sp>
            <p:nvSpPr>
              <p:cNvPr id="3" name="Notizenplatzhalter 2"/>
              <p:cNvSpPr>
                <a:spLocks noGrp="1"/>
              </p:cNvSpPr>
              <p:nvPr>
                <p:ph type="body" idx="1"/>
              </p:nvPr>
            </p:nvSpPr>
            <p:spPr/>
            <p:txBody>
              <a:bodyPr/>
              <a:lstStyle/>
              <a:p>
                <a:r>
                  <a:rPr lang="en-US" b="1" dirty="0"/>
                  <a:t>1. Electronics Placement in the N-Well</a:t>
                </a:r>
              </a:p>
              <a:p>
                <a:r>
                  <a:rPr lang="en-US" dirty="0">
                    <a:effectLst/>
                  </a:rPr>
                  <a:t>In our HVCMOS sensors, the </a:t>
                </a:r>
                <a:r>
                  <a:rPr lang="en-US" b="1" dirty="0">
                    <a:effectLst/>
                  </a:rPr>
                  <a:t>readout electronics</a:t>
                </a:r>
                <a:r>
                  <a:rPr lang="en-US" dirty="0">
                    <a:effectLst/>
                  </a:rPr>
                  <a:t> are integrated within the </a:t>
                </a:r>
                <a:r>
                  <a:rPr lang="en-US" b="1" dirty="0">
                    <a:effectLst/>
                  </a:rPr>
                  <a:t>n-well</a:t>
                </a:r>
                <a:r>
                  <a:rPr lang="en-US" dirty="0">
                    <a:effectLst/>
                  </a:rPr>
                  <a:t>, a shallow n-doped region implanted in a p-type substrate that forms the signal-collecting diode. This design choice has significant implications for the sensor’s operation and electrical isolation.</a:t>
                </a:r>
              </a:p>
              <a:p>
                <a:r>
                  <a:rPr lang="en-US" b="1" dirty="0"/>
                  <a:t>Potential Requirements</a:t>
                </a:r>
                <a:r>
                  <a:rPr lang="en-US" dirty="0"/>
                  <a:t>: To prevent </a:t>
                </a:r>
                <a:r>
                  <a:rPr lang="en-US" b="1" dirty="0"/>
                  <a:t>forward-biased junctions</a:t>
                </a:r>
                <a:r>
                  <a:rPr lang="en-US" dirty="0"/>
                  <a:t>, the potential of the n-well must be maintained </a:t>
                </a:r>
                <a:r>
                  <a:rPr lang="en-US" b="1" dirty="0"/>
                  <a:t>higher</a:t>
                </a:r>
                <a:r>
                  <a:rPr lang="en-US" dirty="0"/>
                  <a:t> or at lease not lower than the potential of any </a:t>
                </a:r>
                <a:r>
                  <a:rPr lang="en-US" b="1" dirty="0"/>
                  <a:t>p+ diffusion</a:t>
                </a:r>
                <a:r>
                  <a:rPr lang="en-US" dirty="0"/>
                  <a:t> – 100mV (e.g., p-type regions forming transistor source/drain). Forward-biased junctions would lead to unwanted current flow, degrading sensor performance. </a:t>
                </a:r>
              </a:p>
              <a:p>
                <a:pPr lvl="1"/>
                <a:r>
                  <a:rPr lang="en-US" b="1" dirty="0"/>
                  <a:t>Our Structure</a:t>
                </a:r>
                <a:r>
                  <a:rPr lang="en-US" dirty="0"/>
                  <a:t>: The n-well potential is set to approximately </a:t>
                </a:r>
                <a:r>
                  <a:rPr lang="en-US" b="1" dirty="0"/>
                  <a:t>1.7-1.8 V</a:t>
                </a:r>
                <a:r>
                  <a:rPr lang="en-US" dirty="0"/>
                  <a:t>, ensuring isolation from p+ diffusions</a:t>
                </a:r>
              </a:p>
              <a:p>
                <a:pPr lvl="1"/>
                <a:endParaRPr lang="en-US" dirty="0"/>
              </a:p>
              <a:p>
                <a:r>
                  <a:rPr lang="en-US" b="1" dirty="0"/>
                  <a:t>Isolation</a:t>
                </a:r>
                <a:r>
                  <a:rPr lang="en-US" dirty="0"/>
                  <a:t>: Placing electronics in the n-well isolates them from the p-type substrate, allowing high bias voltages without damaging the circuitry. </a:t>
                </a:r>
                <a:r>
                  <a:rPr lang="en-US" b="1" dirty="0"/>
                  <a:t>Signal Collection</a:t>
                </a:r>
                <a:r>
                  <a:rPr lang="en-US" dirty="0"/>
                  <a:t>: The n-well serves as both the sensor diode and the housing for electronics, enabling monolithic integration and fast charge collection. </a:t>
                </a:r>
                <a:r>
                  <a:rPr lang="en-US" b="1" dirty="0"/>
                  <a:t>Design Constraint</a:t>
                </a:r>
                <a:r>
                  <a:rPr lang="en-US" dirty="0"/>
                  <a:t>: Careful potential management is required to maintain the n-well at a higher voltage than surrounding p+ regions, necessitating precise biasing circuits.</a:t>
                </a:r>
              </a:p>
              <a:p>
                <a:endParaRPr lang="en-US" dirty="0"/>
              </a:p>
              <a:p>
                <a:r>
                  <a:rPr lang="en-US" dirty="0">
                    <a:effectLst/>
                  </a:rPr>
                  <a:t>Our HVCMOS sensor employs an </a:t>
                </a:r>
                <a:r>
                  <a:rPr lang="en-US" b="1" dirty="0">
                    <a:effectLst/>
                  </a:rPr>
                  <a:t>AC-coupled</a:t>
                </a:r>
                <a:r>
                  <a:rPr lang="en-US" dirty="0">
                    <a:effectLst/>
                  </a:rPr>
                  <a:t> connection between the </a:t>
                </a:r>
                <a:r>
                  <a:rPr lang="en-US" b="1" dirty="0">
                    <a:effectLst/>
                  </a:rPr>
                  <a:t>sensor diode</a:t>
                </a:r>
                <a:r>
                  <a:rPr lang="en-US" dirty="0">
                    <a:effectLst/>
                  </a:rPr>
                  <a:t> and the </a:t>
                </a:r>
                <a:r>
                  <a:rPr lang="en-US" b="1" dirty="0">
                    <a:effectLst/>
                  </a:rPr>
                  <a:t>charge-sensitive amplifier (CSA)</a:t>
                </a:r>
                <a:r>
                  <a:rPr lang="en-US" dirty="0">
                    <a:effectLst/>
                  </a:rPr>
                  <a:t>, which amplifies the current pulse induced by particle interactions.</a:t>
                </a:r>
              </a:p>
              <a:p>
                <a:r>
                  <a:rPr lang="en-US" b="1" dirty="0"/>
                  <a:t>Purpose</a:t>
                </a:r>
                <a:r>
                  <a:rPr lang="en-US" dirty="0"/>
                  <a:t>: AC coupling isolates the high DC bias voltage of the n-well (~1.8 V plus the high bias voltage) from the amplifier’s input, protecting the CSA and allowing independent biasing of the sensor and electronics.</a:t>
                </a:r>
              </a:p>
              <a:p>
                <a:endParaRPr lang="en-GB" dirty="0"/>
              </a:p>
              <a:p>
                <a:endParaRPr lang="en-GB" dirty="0"/>
              </a:p>
              <a:p>
                <a:r>
                  <a:rPr lang="en-US" dirty="0">
                    <a:effectLst/>
                  </a:rPr>
                  <a:t>The CSA in our HVCMOS sensor uses a </a:t>
                </a:r>
                <a:r>
                  <a:rPr lang="en-US" b="1" dirty="0">
                    <a:effectLst/>
                  </a:rPr>
                  <a:t>folded </a:t>
                </a:r>
                <a:r>
                  <a:rPr lang="en-US" b="1" dirty="0" err="1">
                    <a:effectLst/>
                  </a:rPr>
                  <a:t>cascode</a:t>
                </a:r>
                <a:r>
                  <a:rPr lang="en-US" b="1" dirty="0">
                    <a:effectLst/>
                  </a:rPr>
                  <a:t> topology</a:t>
                </a:r>
                <a:r>
                  <a:rPr lang="en-US" dirty="0">
                    <a:effectLst/>
                  </a:rPr>
                  <a:t>, a common choice for high-performance analog circuits.</a:t>
                </a:r>
              </a:p>
              <a:p>
                <a:r>
                  <a:rPr lang="en-US" b="1" dirty="0"/>
                  <a:t>Description</a:t>
                </a:r>
                <a:r>
                  <a:rPr lang="en-US" dirty="0"/>
                  <a:t>: The folded </a:t>
                </a:r>
                <a:r>
                  <a:rPr lang="en-US" dirty="0" err="1"/>
                  <a:t>cascode</a:t>
                </a:r>
                <a:r>
                  <a:rPr lang="en-US" dirty="0"/>
                  <a:t> is a single-stage amplifier with a </a:t>
                </a:r>
                <a:r>
                  <a:rPr lang="en-US" dirty="0" err="1"/>
                  <a:t>cascode</a:t>
                </a:r>
                <a:r>
                  <a:rPr lang="en-US" dirty="0"/>
                  <a:t> transistor configuration that “folds” the current path to improve gain and bandwidth.</a:t>
                </a:r>
              </a:p>
              <a:p>
                <a:r>
                  <a:rPr lang="en-US" b="1" dirty="0"/>
                  <a:t>Key Features</a:t>
                </a:r>
                <a:r>
                  <a:rPr lang="en-US" dirty="0"/>
                  <a:t>: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dirty="0"/>
                  <a:t>High Gain</a:t>
                </a:r>
                <a:r>
                  <a:rPr lang="en-US" dirty="0"/>
                  <a:t>: The topology provides high open-loop gain (A), essential for achieving a closed-loop gain close to</a:t>
                </a:r>
                <a:r>
                  <a:rPr lang="de-DE" sz="1200" b="0" i="0" kern="1200">
                    <a:solidFill>
                      <a:schemeClr val="tx1"/>
                    </a:solidFill>
                    <a:effectLst/>
                    <a:latin typeface="Cambria Math" panose="02040503050406030204" pitchFamily="18" charset="0"/>
                    <a:ea typeface="+mn-ea"/>
                    <a:cs typeface="+mn-cs"/>
                  </a:rPr>
                  <a:t> </a:t>
                </a:r>
                <a:r>
                  <a:rPr lang="en-GB" sz="1200" i="0" kern="1200">
                    <a:solidFill>
                      <a:schemeClr val="tx1"/>
                    </a:solidFill>
                    <a:effectLst/>
                    <a:latin typeface="Cambria Math" panose="02040503050406030204" pitchFamily="18" charset="0"/>
                    <a:ea typeface="+mn-ea"/>
                    <a:cs typeface="+mn-cs"/>
                  </a:rPr>
                  <a:t> 1</a:t>
                </a:r>
                <a:r>
                  <a:rPr lang="de-DE" sz="1200" i="0" kern="1200">
                    <a:solidFill>
                      <a:schemeClr val="tx1"/>
                    </a:solidFill>
                    <a:effectLst/>
                    <a:latin typeface="Cambria Math" panose="02040503050406030204" pitchFamily="18" charset="0"/>
                    <a:ea typeface="+mn-ea"/>
                    <a:cs typeface="+mn-cs"/>
                  </a:rPr>
                  <a:t>/(</a:t>
                </a:r>
                <a:r>
                  <a:rPr lang="en-GB" sz="1200" i="0" kern="1200">
                    <a:solidFill>
                      <a:schemeClr val="tx1"/>
                    </a:solidFill>
                    <a:effectLst/>
                    <a:latin typeface="Cambria Math" panose="02040503050406030204" pitchFamily="18" charset="0"/>
                    <a:ea typeface="+mn-ea"/>
                    <a:cs typeface="+mn-cs"/>
                  </a:rPr>
                  <a:t>𝑠𝐶</a:t>
                </a:r>
                <a:r>
                  <a:rPr lang="de-DE" sz="1200" i="0" kern="1200">
                    <a:solidFill>
                      <a:schemeClr val="tx1"/>
                    </a:solidFill>
                    <a:effectLst/>
                    <a:latin typeface="Cambria Math" panose="02040503050406030204" pitchFamily="18" charset="0"/>
                    <a:ea typeface="+mn-ea"/>
                    <a:cs typeface="+mn-cs"/>
                  </a:rPr>
                  <a:t>_</a:t>
                </a:r>
                <a:r>
                  <a:rPr lang="en-GB" sz="1200" i="0" kern="1200">
                    <a:solidFill>
                      <a:schemeClr val="tx1"/>
                    </a:solidFill>
                    <a:effectLst/>
                    <a:latin typeface="Cambria Math" panose="02040503050406030204" pitchFamily="18" charset="0"/>
                    <a:ea typeface="+mn-ea"/>
                    <a:cs typeface="+mn-cs"/>
                  </a:rPr>
                  <a:t>𝑓 </a:t>
                </a:r>
                <a:r>
                  <a:rPr lang="de-DE" sz="1200" i="0" kern="1200">
                    <a:solidFill>
                      <a:schemeClr val="tx1"/>
                    </a:solidFill>
                    <a:effectLst/>
                    <a:latin typeface="Cambria Math" panose="02040503050406030204" pitchFamily="18" charset="0"/>
                    <a:ea typeface="+mn-ea"/>
                    <a:cs typeface="+mn-cs"/>
                  </a:rPr>
                  <a:t>)</a:t>
                </a:r>
                <a:r>
                  <a:rPr lang="en-US" dirty="0"/>
                  <a:t> (as discussed in prior CSA lectures).</a:t>
                </a:r>
              </a:p>
              <a:p>
                <a:pPr lvl="1"/>
                <a:r>
                  <a:rPr lang="en-US" b="1" dirty="0"/>
                  <a:t>Compact Design</a:t>
                </a:r>
                <a:r>
                  <a:rPr lang="en-US" dirty="0"/>
                  <a:t>: Suitable for in-pixel integration within the n-well, balancing performance with area constraints.</a:t>
                </a:r>
              </a:p>
              <a:p>
                <a:pPr lvl="1"/>
                <a:endParaRPr lang="en-US" dirty="0"/>
              </a:p>
              <a:p>
                <a:r>
                  <a:rPr lang="en-US" dirty="0">
                    <a:effectLst/>
                  </a:rPr>
                  <a:t>he CSA’s feedback network is critical for signal integration and noise performance. In our design, both the </a:t>
                </a:r>
                <a:r>
                  <a:rPr lang="en-US" b="1" dirty="0">
                    <a:effectLst/>
                  </a:rPr>
                  <a:t>feedback capacitance</a:t>
                </a:r>
                <a:r>
                  <a:rPr lang="en-US" dirty="0">
                    <a:effectLst/>
                  </a:rPr>
                  <a:t> and </a:t>
                </a:r>
                <a:r>
                  <a:rPr lang="en-US" b="1" dirty="0">
                    <a:effectLst/>
                  </a:rPr>
                  <a:t>feedback resistance</a:t>
                </a:r>
                <a:r>
                  <a:rPr lang="en-US" dirty="0">
                    <a:effectLst/>
                  </a:rPr>
                  <a:t> are implemented with specific techniques to optimize performance.</a:t>
                </a:r>
              </a:p>
              <a:p>
                <a:r>
                  <a:rPr lang="en-US" b="1" dirty="0"/>
                  <a:t>Feedback Capacitance (</a:t>
                </a:r>
                <a:r>
                  <a:rPr lang="en-US" b="1" dirty="0" err="1"/>
                  <a:t>Cf</a:t>
                </a:r>
                <a:r>
                  <a:rPr lang="en-US" b="1" dirty="0"/>
                  <a:t>)</a:t>
                </a:r>
                <a:r>
                  <a:rPr lang="en-US" dirty="0"/>
                  <a:t>: </a:t>
                </a:r>
              </a:p>
              <a:p>
                <a:pPr lvl="1"/>
                <a:r>
                  <a:rPr lang="en-US" b="1" dirty="0"/>
                  <a:t>Implementation</a:t>
                </a:r>
                <a:r>
                  <a:rPr lang="en-US" dirty="0"/>
                  <a:t>: </a:t>
                </a:r>
                <a:r>
                  <a:rPr lang="en-US" dirty="0" err="1"/>
                  <a:t>Cf</a:t>
                </a:r>
                <a:r>
                  <a:rPr lang="en-US" dirty="0"/>
                  <a:t> is realized using the </a:t>
                </a:r>
                <a:r>
                  <a:rPr lang="en-US" b="1" dirty="0"/>
                  <a:t>parasitic drain diffusion capacitance</a:t>
                </a:r>
                <a:r>
                  <a:rPr lang="en-US" dirty="0"/>
                  <a:t> of a MOSFET. This leverages the inherent capacitance of the transistor’s drain region, reducing the need for additional components and saving area.</a:t>
                </a:r>
              </a:p>
              <a:p>
                <a:pPr lvl="1"/>
                <a:endParaRPr lang="en-US" dirty="0"/>
              </a:p>
              <a:p>
                <a:r>
                  <a:rPr lang="en-US" b="1" dirty="0"/>
                  <a:t>Implications</a:t>
                </a:r>
                <a:r>
                  <a:rPr lang="en-US" dirty="0"/>
                  <a:t>: Compact design suitable for in-pixel integration.</a:t>
                </a:r>
              </a:p>
              <a:p>
                <a:r>
                  <a:rPr lang="en-US" dirty="0"/>
                  <a:t>The capacitance value is process-dependent, requiring careful calibration to ensure consistent gain </a:t>
                </a:r>
              </a:p>
              <a:p>
                <a:endParaRPr lang="en-US" dirty="0"/>
              </a:p>
              <a:p>
                <a:endParaRPr lang="en-US"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"out" =𝑄/𝐶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pPr lvl="1"/>
                <a:endParaRPr lang="en-US" dirty="0"/>
              </a:p>
              <a:p>
                <a:pPr lvl="1"/>
                <a:endParaRPr lang="en-US" dirty="0"/>
              </a:p>
              <a:p>
                <a:r>
                  <a:rPr lang="en-US" b="1" dirty="0"/>
                  <a:t>Implementation</a:t>
                </a:r>
                <a:r>
                  <a:rPr lang="en-US" dirty="0"/>
                  <a:t>: Rf</a:t>
                </a:r>
              </a:p>
              <a:p>
                <a:endParaRPr lang="en-US" dirty="0">
                  <a:effectLst/>
                </a:endParaRPr>
              </a:p>
              <a:p>
                <a:r>
                  <a:rPr lang="en-US" dirty="0">
                    <a:effectLst/>
                  </a:rPr>
                  <a:t>Rf</a:t>
                </a:r>
                <a:r>
                  <a:rPr lang="en-US" dirty="0"/>
                  <a:t>​ is implemented as a </a:t>
                </a:r>
                <a:r>
                  <a:rPr lang="en-US" b="1" dirty="0"/>
                  <a:t>MOSFET</a:t>
                </a:r>
                <a:r>
                  <a:rPr lang="en-US" dirty="0"/>
                  <a:t> operating in the </a:t>
                </a:r>
                <a:r>
                  <a:rPr lang="en-US" b="1" dirty="0"/>
                  <a:t>active-biased</a:t>
                </a:r>
                <a:r>
                  <a:rPr lang="en-US" dirty="0"/>
                  <a:t> region, as detailed in the IEEE JSSC paper</a:t>
                </a:r>
                <a:endParaRPr lang="en-US" dirty="0">
                  <a:hlinkClick r:id="rId4"/>
                </a:endParaRPr>
              </a:p>
              <a:p>
                <a:endParaRPr lang="en-US" b="1" dirty="0"/>
              </a:p>
              <a:p>
                <a:r>
                  <a:rPr lang="en-US" b="1" dirty="0"/>
                  <a:t>Advantages</a:t>
                </a:r>
                <a:r>
                  <a:rPr lang="en-US" dirty="0"/>
                  <a:t>: Tunable resistance via bias adjustment, allowing optimization of the feedback time constant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𝑓=𝑅</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endParaRPr lang="en-US" dirty="0"/>
              </a:p>
              <a:p>
                <a:endParaRPr lang="en-US" dirty="0"/>
              </a:p>
              <a:p>
                <a:r>
                  <a:rPr lang="en-US" dirty="0"/>
                  <a:t>Compact integration within the pixel, avoiding large physical resistors.</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The bias resistance for the n-well sensor diode is also implemented with a specific technique to ensure proper operation.</a:t>
                </a:r>
              </a:p>
              <a:p>
                <a:endParaRPr lang="en-US" dirty="0"/>
              </a:p>
              <a:p>
                <a:endParaRPr lang="en-US" dirty="0"/>
              </a:p>
              <a:p>
                <a:r>
                  <a:rPr lang="en-US" b="1" dirty="0"/>
                  <a:t>Implementation</a:t>
                </a:r>
                <a:r>
                  <a:rPr lang="en-US" dirty="0"/>
                  <a:t>: The bias resistance is realized as a </a:t>
                </a:r>
                <a:r>
                  <a:rPr lang="en-US" b="1" dirty="0"/>
                  <a:t>MOSFET</a:t>
                </a:r>
                <a:r>
                  <a:rPr lang="en-US" dirty="0"/>
                  <a:t> in the </a:t>
                </a:r>
                <a:r>
                  <a:rPr lang="en-US" b="1" dirty="0"/>
                  <a:t>active-biased</a:t>
                </a:r>
                <a:r>
                  <a:rPr lang="en-US" dirty="0"/>
                  <a:t> region, as described in the IEEE JSSC paper. </a:t>
                </a:r>
                <a:r>
                  <a:rPr lang="en-US" b="1" dirty="0"/>
                  <a:t>Operation</a:t>
                </a:r>
                <a:r>
                  <a:rPr lang="en-US" dirty="0"/>
                  <a:t>: The MOSFET provides a high-impedance path to set the n-well’s DC bias voltage (~1.8 V plus high voltage), while allowing the AC signal to be coupled to the CSA.</a:t>
                </a:r>
              </a:p>
              <a:p>
                <a:pPr lvl="1"/>
                <a:endParaRPr lang="en-US" dirty="0"/>
              </a:p>
              <a:p>
                <a:endParaRPr lang="en-GB" dirty="0"/>
              </a:p>
            </p:txBody>
          </p:sp>
        </mc:Fallback>
      </mc:AlternateContent>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16</a:t>
            </a:fld>
            <a:endParaRPr lang="de-DE"/>
          </a:p>
        </p:txBody>
      </p:sp>
    </p:spTree>
    <p:extLst>
      <p:ext uri="{BB962C8B-B14F-4D97-AF65-F5344CB8AC3E}">
        <p14:creationId xmlns:p14="http://schemas.microsoft.com/office/powerpoint/2010/main" val="62040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The CSA </a:t>
            </a:r>
            <a:r>
              <a:rPr lang="de-DE" b="1" dirty="0" err="1"/>
              <a:t>uses</a:t>
            </a:r>
            <a:r>
              <a:rPr lang="de-DE" b="1" dirty="0"/>
              <a:t> a </a:t>
            </a:r>
            <a:r>
              <a:rPr lang="de-DE" b="1" dirty="0" err="1"/>
              <a:t>cascode</a:t>
            </a:r>
            <a:r>
              <a:rPr lang="de-DE" b="1" dirty="0"/>
              <a:t> </a:t>
            </a:r>
            <a:r>
              <a:rPr lang="de-DE" b="1" dirty="0" err="1"/>
              <a:t>architecture</a:t>
            </a:r>
            <a:r>
              <a:rPr lang="de-DE" b="1" dirty="0"/>
              <a:t> </a:t>
            </a:r>
            <a:r>
              <a:rPr lang="de-DE" b="1" dirty="0" err="1"/>
              <a:t>with</a:t>
            </a:r>
            <a:r>
              <a:rPr lang="de-DE" b="1" dirty="0"/>
              <a:t> </a:t>
            </a:r>
            <a:r>
              <a:rPr lang="de-DE" b="1" dirty="0" err="1"/>
              <a:t>both</a:t>
            </a:r>
            <a:r>
              <a:rPr lang="de-DE" b="1" dirty="0"/>
              <a:t> NFET and PFET </a:t>
            </a:r>
            <a:r>
              <a:rPr lang="de-DE" b="1" dirty="0" err="1"/>
              <a:t>input</a:t>
            </a:r>
            <a:r>
              <a:rPr lang="de-DE" b="1" dirty="0"/>
              <a:t> </a:t>
            </a:r>
            <a:r>
              <a:rPr lang="de-DE" b="1" dirty="0" err="1"/>
              <a:t>transistors</a:t>
            </a:r>
            <a:r>
              <a:rPr lang="de-DE" b="1" dirty="0"/>
              <a:t> in </a:t>
            </a:r>
            <a:r>
              <a:rPr lang="de-DE" b="1" dirty="0" err="1"/>
              <a:t>order</a:t>
            </a:r>
            <a:r>
              <a:rPr lang="de-DE" b="1" dirty="0"/>
              <a:t> </a:t>
            </a:r>
            <a:r>
              <a:rPr lang="de-DE" b="1" dirty="0" err="1"/>
              <a:t>to</a:t>
            </a:r>
            <a:r>
              <a:rPr lang="de-DE" b="1" dirty="0"/>
              <a:t> </a:t>
            </a:r>
            <a:r>
              <a:rPr lang="de-DE" b="1" dirty="0" err="1"/>
              <a:t>increase</a:t>
            </a:r>
            <a:r>
              <a:rPr lang="de-DE" b="1" dirty="0"/>
              <a:t> </a:t>
            </a:r>
            <a:r>
              <a:rPr lang="de-DE" b="1" dirty="0" err="1"/>
              <a:t>the</a:t>
            </a:r>
            <a:r>
              <a:rPr lang="de-DE" b="1" dirty="0"/>
              <a:t> </a:t>
            </a:r>
            <a:r>
              <a:rPr lang="de-DE" b="1" dirty="0" err="1"/>
              <a:t>effective</a:t>
            </a:r>
            <a:r>
              <a:rPr lang="de-DE" b="1" dirty="0"/>
              <a:t> </a:t>
            </a:r>
            <a:r>
              <a:rPr lang="de-DE" b="1" dirty="0" err="1"/>
              <a:t>transconductance</a:t>
            </a:r>
            <a:r>
              <a:rPr lang="de-DE" b="1" dirty="0"/>
              <a:t>.</a:t>
            </a:r>
          </a:p>
          <a:p>
            <a:r>
              <a:rPr lang="de-DE" dirty="0" err="1"/>
              <a:t>Effectively</a:t>
            </a:r>
            <a:r>
              <a:rPr lang="de-DE" dirty="0"/>
              <a:t>, </a:t>
            </a:r>
            <a:r>
              <a:rPr lang="de-DE" dirty="0" err="1"/>
              <a:t>the</a:t>
            </a:r>
            <a:r>
              <a:rPr lang="de-DE" dirty="0"/>
              <a:t> </a:t>
            </a:r>
            <a:r>
              <a:rPr lang="de-DE" dirty="0" err="1"/>
              <a:t>transconductances</a:t>
            </a:r>
            <a:r>
              <a:rPr lang="de-DE" dirty="0"/>
              <a:t> </a:t>
            </a:r>
            <a:r>
              <a:rPr lang="de-DE" dirty="0" err="1"/>
              <a:t>of</a:t>
            </a:r>
            <a:r>
              <a:rPr lang="de-DE" dirty="0"/>
              <a:t> </a:t>
            </a:r>
            <a:r>
              <a:rPr lang="de-DE" dirty="0" err="1"/>
              <a:t>both</a:t>
            </a:r>
            <a:r>
              <a:rPr lang="de-DE" dirty="0"/>
              <a:t> </a:t>
            </a:r>
            <a:r>
              <a:rPr lang="de-DE" dirty="0" err="1"/>
              <a:t>devices</a:t>
            </a:r>
            <a:r>
              <a:rPr lang="de-DE" dirty="0"/>
              <a:t> </a:t>
            </a:r>
            <a:r>
              <a:rPr lang="de-DE" dirty="0" err="1"/>
              <a:t>are</a:t>
            </a:r>
            <a:r>
              <a:rPr lang="de-DE" dirty="0"/>
              <a:t> </a:t>
            </a:r>
            <a:r>
              <a:rPr lang="de-DE" dirty="0" err="1"/>
              <a:t>added</a:t>
            </a:r>
            <a:r>
              <a:rPr lang="de-DE" dirty="0"/>
              <a:t>, </a:t>
            </a:r>
            <a:r>
              <a:rPr lang="de-DE" dirty="0" err="1"/>
              <a:t>improving</a:t>
            </a:r>
            <a:r>
              <a:rPr lang="de-DE" dirty="0"/>
              <a:t> </a:t>
            </a:r>
            <a:r>
              <a:rPr lang="de-DE" dirty="0" err="1"/>
              <a:t>speed</a:t>
            </a:r>
            <a:r>
              <a:rPr lang="de-DE" dirty="0"/>
              <a:t> and </a:t>
            </a:r>
            <a:r>
              <a:rPr lang="de-DE" dirty="0" err="1"/>
              <a:t>timing</a:t>
            </a:r>
            <a:r>
              <a:rPr lang="de-DE" dirty="0"/>
              <a:t> </a:t>
            </a:r>
            <a:r>
              <a:rPr lang="de-DE" dirty="0" err="1"/>
              <a:t>performance</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17</a:t>
            </a:fld>
            <a:endParaRPr lang="de-DE"/>
          </a:p>
        </p:txBody>
      </p:sp>
    </p:spTree>
    <p:extLst>
      <p:ext uri="{BB962C8B-B14F-4D97-AF65-F5344CB8AC3E}">
        <p14:creationId xmlns:p14="http://schemas.microsoft.com/office/powerpoint/2010/main" val="3989228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gate</a:t>
            </a:r>
            <a:r>
              <a:rPr lang="de-DE" dirty="0"/>
              <a:t>-source </a:t>
            </a:r>
            <a:r>
              <a:rPr lang="de-DE" dirty="0" err="1"/>
              <a:t>voltage</a:t>
            </a:r>
            <a:r>
              <a:rPr lang="de-DE" dirty="0"/>
              <a:t> </a:t>
            </a:r>
            <a:r>
              <a:rPr lang="de-DE" dirty="0" err="1"/>
              <a:t>of</a:t>
            </a:r>
            <a:r>
              <a:rPr lang="de-DE" dirty="0"/>
              <a:t> </a:t>
            </a:r>
            <a:r>
              <a:rPr lang="de-DE" dirty="0" err="1"/>
              <a:t>the</a:t>
            </a:r>
            <a:r>
              <a:rPr lang="de-DE" dirty="0"/>
              <a:t> NMOS </a:t>
            </a:r>
            <a:r>
              <a:rPr lang="de-DE" dirty="0" err="1"/>
              <a:t>transistor</a:t>
            </a:r>
            <a:r>
              <a:rPr lang="de-DE" dirty="0"/>
              <a:t> </a:t>
            </a:r>
            <a:r>
              <a:rPr lang="de-DE" dirty="0" err="1"/>
              <a:t>is</a:t>
            </a:r>
            <a:r>
              <a:rPr lang="de-DE" dirty="0"/>
              <a:t> </a:t>
            </a:r>
            <a:r>
              <a:rPr lang="de-DE" dirty="0" err="1"/>
              <a:t>controlled</a:t>
            </a:r>
            <a:r>
              <a:rPr lang="de-DE" dirty="0"/>
              <a:t> </a:t>
            </a:r>
            <a:r>
              <a:rPr lang="de-DE" dirty="0" err="1"/>
              <a:t>by</a:t>
            </a:r>
            <a:r>
              <a:rPr lang="de-DE" dirty="0"/>
              <a:t> </a:t>
            </a:r>
            <a:r>
              <a:rPr lang="de-DE" dirty="0" err="1"/>
              <a:t>the</a:t>
            </a:r>
            <a:r>
              <a:rPr lang="de-DE" dirty="0"/>
              <a:t> DC </a:t>
            </a:r>
            <a:r>
              <a:rPr lang="de-DE" dirty="0" err="1"/>
              <a:t>feedback</a:t>
            </a:r>
            <a:r>
              <a:rPr lang="de-DE" dirty="0"/>
              <a:t> loop, </a:t>
            </a:r>
            <a:r>
              <a:rPr lang="de-DE" dirty="0" err="1"/>
              <a:t>while</a:t>
            </a:r>
            <a:r>
              <a:rPr lang="de-DE" dirty="0"/>
              <a:t> </a:t>
            </a:r>
            <a:r>
              <a:rPr lang="de-DE" dirty="0" err="1"/>
              <a:t>the</a:t>
            </a:r>
            <a:r>
              <a:rPr lang="de-DE" dirty="0"/>
              <a:t> </a:t>
            </a:r>
            <a:r>
              <a:rPr lang="de-DE" dirty="0" err="1"/>
              <a:t>current</a:t>
            </a:r>
            <a:r>
              <a:rPr lang="de-DE" dirty="0"/>
              <a:t> source </a:t>
            </a:r>
            <a:r>
              <a:rPr lang="de-DE" dirty="0" err="1"/>
              <a:t>defines</a:t>
            </a:r>
            <a:r>
              <a:rPr lang="de-DE" dirty="0"/>
              <a:t> </a:t>
            </a:r>
            <a:r>
              <a:rPr lang="de-DE" dirty="0" err="1"/>
              <a:t>the</a:t>
            </a:r>
            <a:r>
              <a:rPr lang="de-DE" dirty="0"/>
              <a:t> </a:t>
            </a:r>
            <a:r>
              <a:rPr lang="de-DE" dirty="0" err="1"/>
              <a:t>bias</a:t>
            </a:r>
            <a:r>
              <a:rPr lang="de-DE" dirty="0"/>
              <a:t> </a:t>
            </a:r>
            <a:r>
              <a:rPr lang="de-DE" dirty="0" err="1"/>
              <a:t>current</a:t>
            </a:r>
            <a:r>
              <a:rPr lang="de-DE" dirty="0"/>
              <a:t>.</a:t>
            </a:r>
          </a:p>
          <a:p>
            <a:r>
              <a:rPr lang="de-DE" b="1" dirty="0"/>
              <a:t>The PMOS </a:t>
            </a:r>
            <a:r>
              <a:rPr lang="de-DE" b="1" dirty="0" err="1"/>
              <a:t>input</a:t>
            </a:r>
            <a:r>
              <a:rPr lang="de-DE" b="1" dirty="0"/>
              <a:t> </a:t>
            </a:r>
            <a:r>
              <a:rPr lang="de-DE" b="1" dirty="0" err="1"/>
              <a:t>transistor</a:t>
            </a:r>
            <a:r>
              <a:rPr lang="de-DE" b="1" dirty="0"/>
              <a:t> </a:t>
            </a:r>
            <a:r>
              <a:rPr lang="de-DE" b="1" dirty="0" err="1"/>
              <a:t>is</a:t>
            </a:r>
            <a:r>
              <a:rPr lang="de-DE" b="1" dirty="0"/>
              <a:t> </a:t>
            </a:r>
            <a:r>
              <a:rPr lang="de-DE" b="1" dirty="0" err="1"/>
              <a:t>connected</a:t>
            </a:r>
            <a:r>
              <a:rPr lang="de-DE" b="1" dirty="0"/>
              <a:t> in </a:t>
            </a:r>
            <a:r>
              <a:rPr lang="de-DE" b="1" dirty="0" err="1"/>
              <a:t>series</a:t>
            </a:r>
            <a:r>
              <a:rPr lang="de-DE" b="1" dirty="0"/>
              <a:t> </a:t>
            </a:r>
            <a:r>
              <a:rPr lang="de-DE" b="1" dirty="0" err="1"/>
              <a:t>with</a:t>
            </a:r>
            <a:r>
              <a:rPr lang="de-DE" b="1" dirty="0"/>
              <a:t> </a:t>
            </a:r>
            <a:r>
              <a:rPr lang="de-DE" b="1" dirty="0" err="1"/>
              <a:t>the</a:t>
            </a:r>
            <a:r>
              <a:rPr lang="de-DE" b="1" dirty="0"/>
              <a:t> NMOS </a:t>
            </a:r>
            <a:r>
              <a:rPr lang="de-DE" b="1" dirty="0" err="1"/>
              <a:t>device</a:t>
            </a:r>
            <a:r>
              <a:rPr lang="de-DE" b="1" dirty="0"/>
              <a:t>, </a:t>
            </a:r>
            <a:r>
              <a:rPr lang="de-DE" b="1" dirty="0" err="1"/>
              <a:t>meaning</a:t>
            </a:r>
            <a:r>
              <a:rPr lang="de-DE" b="1" dirty="0"/>
              <a:t> </a:t>
            </a:r>
            <a:r>
              <a:rPr lang="de-DE" b="1" dirty="0" err="1"/>
              <a:t>that</a:t>
            </a:r>
            <a:r>
              <a:rPr lang="de-DE" b="1" dirty="0"/>
              <a:t> </a:t>
            </a:r>
            <a:r>
              <a:rPr lang="de-DE" b="1" dirty="0" err="1"/>
              <a:t>both</a:t>
            </a:r>
            <a:r>
              <a:rPr lang="de-DE" b="1" dirty="0"/>
              <a:t> </a:t>
            </a:r>
            <a:r>
              <a:rPr lang="de-DE" b="1" dirty="0" err="1"/>
              <a:t>transistors</a:t>
            </a:r>
            <a:r>
              <a:rPr lang="de-DE" b="1" dirty="0"/>
              <a:t> </a:t>
            </a:r>
            <a:r>
              <a:rPr lang="de-DE" b="1" dirty="0" err="1"/>
              <a:t>share</a:t>
            </a:r>
            <a:r>
              <a:rPr lang="de-DE" b="1" dirty="0"/>
              <a:t> </a:t>
            </a:r>
            <a:r>
              <a:rPr lang="de-DE" b="1" dirty="0" err="1"/>
              <a:t>the</a:t>
            </a:r>
            <a:r>
              <a:rPr lang="de-DE" b="1" dirty="0"/>
              <a:t> same </a:t>
            </a:r>
            <a:r>
              <a:rPr lang="de-DE" b="1" dirty="0" err="1"/>
              <a:t>bias</a:t>
            </a:r>
            <a:r>
              <a:rPr lang="de-DE" b="1" dirty="0"/>
              <a:t> </a:t>
            </a:r>
            <a:r>
              <a:rPr lang="de-DE" b="1" dirty="0" err="1"/>
              <a:t>current</a:t>
            </a:r>
            <a:r>
              <a:rPr lang="de-DE" b="1" dirty="0"/>
              <a:t>.</a:t>
            </a:r>
          </a:p>
          <a:p>
            <a:r>
              <a:rPr lang="de-DE" b="1" dirty="0"/>
              <a:t>The source </a:t>
            </a:r>
            <a:r>
              <a:rPr lang="de-DE" b="1" dirty="0" err="1"/>
              <a:t>of</a:t>
            </a:r>
            <a:r>
              <a:rPr lang="de-DE" b="1" dirty="0"/>
              <a:t> PMOS </a:t>
            </a:r>
            <a:r>
              <a:rPr lang="de-DE" b="1" dirty="0" err="1"/>
              <a:t>is</a:t>
            </a:r>
            <a:r>
              <a:rPr lang="de-DE" b="1" dirty="0"/>
              <a:t> </a:t>
            </a:r>
            <a:r>
              <a:rPr lang="de-DE" b="1" dirty="0" err="1"/>
              <a:t>common</a:t>
            </a:r>
            <a:r>
              <a:rPr lang="de-DE" b="1" dirty="0"/>
              <a:t> </a:t>
            </a:r>
            <a:r>
              <a:rPr lang="de-DE" b="1" dirty="0" err="1"/>
              <a:t>to</a:t>
            </a:r>
            <a:r>
              <a:rPr lang="de-DE" b="1" dirty="0"/>
              <a:t> all </a:t>
            </a:r>
            <a:r>
              <a:rPr lang="de-DE" b="1" dirty="0" err="1"/>
              <a:t>pixels</a:t>
            </a:r>
            <a:r>
              <a:rPr lang="de-DE" b="1" dirty="0"/>
              <a:t> and </a:t>
            </a:r>
            <a:r>
              <a:rPr lang="de-DE" b="1" dirty="0" err="1"/>
              <a:t>has</a:t>
            </a:r>
            <a:r>
              <a:rPr lang="de-DE" b="1" dirty="0"/>
              <a:t> a large </a:t>
            </a:r>
            <a:r>
              <a:rPr lang="de-DE" b="1" dirty="0" err="1"/>
              <a:t>capacitance</a:t>
            </a:r>
            <a:r>
              <a:rPr lang="de-DE" b="1" dirty="0"/>
              <a:t>. </a:t>
            </a:r>
            <a:r>
              <a:rPr lang="de-DE" b="1" dirty="0" err="1"/>
              <a:t>Therefore</a:t>
            </a:r>
            <a:r>
              <a:rPr lang="de-DE" b="1" dirty="0"/>
              <a:t>, </a:t>
            </a:r>
            <a:r>
              <a:rPr lang="de-DE" b="1" dirty="0" err="1"/>
              <a:t>for</a:t>
            </a:r>
            <a:r>
              <a:rPr lang="de-DE" b="1" dirty="0"/>
              <a:t> AC </a:t>
            </a:r>
            <a:r>
              <a:rPr lang="de-DE" b="1" dirty="0" err="1"/>
              <a:t>signals</a:t>
            </a:r>
            <a:r>
              <a:rPr lang="de-DE" b="1" dirty="0"/>
              <a:t>, </a:t>
            </a:r>
            <a:r>
              <a:rPr lang="de-DE" b="1" dirty="0" err="1"/>
              <a:t>this</a:t>
            </a:r>
            <a:r>
              <a:rPr lang="de-DE" b="1" dirty="0"/>
              <a:t> </a:t>
            </a:r>
            <a:r>
              <a:rPr lang="de-DE" b="1" dirty="0" err="1"/>
              <a:t>node</a:t>
            </a:r>
            <a:r>
              <a:rPr lang="de-DE" b="1" dirty="0"/>
              <a:t> </a:t>
            </a:r>
            <a:r>
              <a:rPr lang="de-DE" b="1" dirty="0" err="1"/>
              <a:t>behaves</a:t>
            </a:r>
            <a:r>
              <a:rPr lang="de-DE" b="1" dirty="0"/>
              <a:t> </a:t>
            </a:r>
            <a:r>
              <a:rPr lang="de-DE" b="1" dirty="0" err="1"/>
              <a:t>approximately</a:t>
            </a:r>
            <a:r>
              <a:rPr lang="de-DE" b="1" dirty="0"/>
              <a:t> </a:t>
            </a:r>
            <a:r>
              <a:rPr lang="de-DE" b="1" dirty="0" err="1"/>
              <a:t>as</a:t>
            </a:r>
            <a:r>
              <a:rPr lang="de-DE" b="1" dirty="0"/>
              <a:t> an AC </a:t>
            </a:r>
            <a:r>
              <a:rPr lang="de-DE" b="1" dirty="0" err="1"/>
              <a:t>ground</a:t>
            </a:r>
            <a:r>
              <a:rPr lang="de-DE" b="1" dirty="0"/>
              <a:t>.</a:t>
            </a:r>
          </a:p>
          <a:p>
            <a:r>
              <a:rPr lang="de-DE" dirty="0"/>
              <a:t>As a </a:t>
            </a:r>
            <a:r>
              <a:rPr lang="de-DE" dirty="0" err="1"/>
              <a:t>result</a:t>
            </a:r>
            <a:r>
              <a:rPr lang="de-DE" dirty="0"/>
              <a:t>, </a:t>
            </a:r>
            <a:r>
              <a:rPr lang="de-DE" dirty="0" err="1"/>
              <a:t>the</a:t>
            </a:r>
            <a:r>
              <a:rPr lang="de-DE" dirty="0"/>
              <a:t> </a:t>
            </a:r>
            <a:r>
              <a:rPr lang="de-DE" b="1" dirty="0"/>
              <a:t>AC </a:t>
            </a:r>
            <a:r>
              <a:rPr lang="de-DE" b="1" dirty="0" err="1"/>
              <a:t>currents</a:t>
            </a:r>
            <a:r>
              <a:rPr lang="de-DE" b="1" dirty="0"/>
              <a:t> </a:t>
            </a:r>
            <a:r>
              <a:rPr lang="de-DE" b="1" dirty="0" err="1"/>
              <a:t>of</a:t>
            </a:r>
            <a:r>
              <a:rPr lang="de-DE" b="1" dirty="0"/>
              <a:t> </a:t>
            </a:r>
            <a:r>
              <a:rPr lang="de-DE" b="1" dirty="0" err="1"/>
              <a:t>the</a:t>
            </a:r>
            <a:r>
              <a:rPr lang="de-DE" b="1" dirty="0"/>
              <a:t> NMOS and PMOS </a:t>
            </a:r>
            <a:r>
              <a:rPr lang="de-DE" b="1" dirty="0" err="1"/>
              <a:t>transistors</a:t>
            </a:r>
            <a:r>
              <a:rPr lang="de-DE" b="1" dirty="0"/>
              <a:t> </a:t>
            </a:r>
            <a:r>
              <a:rPr lang="de-DE" b="1" dirty="0" err="1"/>
              <a:t>add</a:t>
            </a:r>
            <a:r>
              <a:rPr lang="de-DE" dirty="0"/>
              <a:t>, so </a:t>
            </a:r>
            <a:r>
              <a:rPr lang="de-DE" dirty="0" err="1"/>
              <a:t>the</a:t>
            </a:r>
            <a:r>
              <a:rPr lang="de-DE" dirty="0"/>
              <a:t> </a:t>
            </a:r>
            <a:r>
              <a:rPr lang="de-DE" dirty="0" err="1"/>
              <a:t>amplifier</a:t>
            </a:r>
            <a:r>
              <a:rPr lang="de-DE" dirty="0"/>
              <a:t> </a:t>
            </a:r>
            <a:r>
              <a:rPr lang="de-DE" dirty="0" err="1"/>
              <a:t>behaves</a:t>
            </a:r>
            <a:r>
              <a:rPr lang="de-DE" dirty="0"/>
              <a:t> like </a:t>
            </a:r>
            <a:r>
              <a:rPr lang="de-DE" dirty="0" err="1"/>
              <a:t>two</a:t>
            </a:r>
            <a:r>
              <a:rPr lang="de-DE" dirty="0"/>
              <a:t> parallel </a:t>
            </a:r>
            <a:r>
              <a:rPr lang="de-DE" dirty="0" err="1"/>
              <a:t>transistors</a:t>
            </a:r>
            <a:r>
              <a:rPr lang="de-DE" dirty="0"/>
              <a:t> </a:t>
            </a:r>
            <a:r>
              <a:rPr lang="de-DE" dirty="0" err="1"/>
              <a:t>with</a:t>
            </a:r>
            <a:r>
              <a:rPr lang="de-DE" dirty="0"/>
              <a:t> </a:t>
            </a:r>
            <a:r>
              <a:rPr lang="de-DE" dirty="0" err="1"/>
              <a:t>combined</a:t>
            </a:r>
            <a:r>
              <a:rPr lang="de-DE" dirty="0"/>
              <a:t> </a:t>
            </a:r>
            <a:r>
              <a:rPr lang="de-DE" dirty="0" err="1"/>
              <a:t>transconductance</a:t>
            </a:r>
            <a:r>
              <a:rPr lang="de-DE" dirty="0"/>
              <a:t>.</a:t>
            </a:r>
          </a:p>
          <a:p>
            <a:r>
              <a:rPr lang="de-DE" dirty="0" err="1"/>
              <a:t>To</a:t>
            </a:r>
            <a:r>
              <a:rPr lang="de-DE" dirty="0"/>
              <a:t> </a:t>
            </a:r>
            <a:r>
              <a:rPr lang="de-DE" b="1" dirty="0" err="1"/>
              <a:t>improve</a:t>
            </a:r>
            <a:r>
              <a:rPr lang="de-DE" b="1" dirty="0"/>
              <a:t> </a:t>
            </a:r>
            <a:r>
              <a:rPr lang="de-DE" b="1" dirty="0" err="1"/>
              <a:t>bandwidth</a:t>
            </a:r>
            <a:r>
              <a:rPr lang="de-DE" b="1" dirty="0"/>
              <a:t> </a:t>
            </a:r>
            <a:r>
              <a:rPr lang="de-DE" dirty="0"/>
              <a:t>and </a:t>
            </a:r>
            <a:r>
              <a:rPr lang="de-DE" dirty="0" err="1"/>
              <a:t>reduce</a:t>
            </a:r>
            <a:r>
              <a:rPr lang="de-DE" dirty="0"/>
              <a:t> </a:t>
            </a:r>
            <a:r>
              <a:rPr lang="de-DE" dirty="0" err="1"/>
              <a:t>the</a:t>
            </a:r>
            <a:r>
              <a:rPr lang="de-DE" dirty="0"/>
              <a:t> </a:t>
            </a:r>
            <a:r>
              <a:rPr lang="de-DE" dirty="0" err="1"/>
              <a:t>amplifier</a:t>
            </a:r>
            <a:r>
              <a:rPr lang="de-DE" dirty="0"/>
              <a:t> time </a:t>
            </a:r>
            <a:r>
              <a:rPr lang="de-DE" dirty="0" err="1"/>
              <a:t>constant</a:t>
            </a:r>
            <a:r>
              <a:rPr lang="de-DE" dirty="0"/>
              <a:t>, </a:t>
            </a:r>
            <a:r>
              <a:rPr lang="de-DE" dirty="0" err="1"/>
              <a:t>we</a:t>
            </a:r>
            <a:r>
              <a:rPr lang="de-DE" dirty="0"/>
              <a:t> </a:t>
            </a:r>
            <a:r>
              <a:rPr lang="de-DE" dirty="0" err="1"/>
              <a:t>use</a:t>
            </a:r>
            <a:r>
              <a:rPr lang="de-DE" dirty="0"/>
              <a:t> a </a:t>
            </a:r>
            <a:r>
              <a:rPr lang="de-DE" b="1" dirty="0"/>
              <a:t>source </a:t>
            </a:r>
            <a:r>
              <a:rPr lang="de-DE" b="1" dirty="0" err="1"/>
              <a:t>follower</a:t>
            </a:r>
            <a:r>
              <a:rPr lang="de-DE" b="1" dirty="0"/>
              <a:t> </a:t>
            </a:r>
            <a:r>
              <a:rPr lang="de-DE" b="1" dirty="0" err="1"/>
              <a:t>stage</a:t>
            </a:r>
            <a:r>
              <a:rPr lang="de-DE" dirty="0"/>
              <a:t>.</a:t>
            </a:r>
          </a:p>
          <a:p>
            <a:r>
              <a:rPr lang="de-DE" dirty="0"/>
              <a:t>The </a:t>
            </a:r>
            <a:r>
              <a:rPr lang="de-DE" dirty="0" err="1"/>
              <a:t>entire</a:t>
            </a:r>
            <a:r>
              <a:rPr lang="de-DE" dirty="0"/>
              <a:t> analog front-end </a:t>
            </a:r>
            <a:r>
              <a:rPr lang="de-DE" dirty="0" err="1"/>
              <a:t>is</a:t>
            </a:r>
            <a:r>
              <a:rPr lang="de-DE" dirty="0"/>
              <a:t> </a:t>
            </a:r>
            <a:r>
              <a:rPr lang="de-DE" b="1" dirty="0" err="1"/>
              <a:t>optimized</a:t>
            </a:r>
            <a:r>
              <a:rPr lang="de-DE" b="1" dirty="0"/>
              <a:t> </a:t>
            </a:r>
            <a:r>
              <a:rPr lang="de-DE" b="1" dirty="0" err="1"/>
              <a:t>for</a:t>
            </a:r>
            <a:r>
              <a:rPr lang="de-DE" b="1" dirty="0"/>
              <a:t> </a:t>
            </a:r>
            <a:r>
              <a:rPr lang="de-DE" b="1" dirty="0" err="1"/>
              <a:t>low</a:t>
            </a:r>
            <a:r>
              <a:rPr lang="de-DE" b="1" dirty="0"/>
              <a:t> </a:t>
            </a:r>
            <a:r>
              <a:rPr lang="de-DE" b="1" dirty="0" err="1"/>
              <a:t>timing</a:t>
            </a:r>
            <a:r>
              <a:rPr lang="de-DE" b="1" dirty="0"/>
              <a:t> </a:t>
            </a:r>
            <a:r>
              <a:rPr lang="de-DE" b="1" dirty="0" err="1"/>
              <a:t>jitter</a:t>
            </a:r>
            <a:r>
              <a:rPr lang="de-DE" b="1" dirty="0"/>
              <a:t> </a:t>
            </a:r>
            <a:r>
              <a:rPr lang="de-DE" dirty="0"/>
              <a:t>at </a:t>
            </a:r>
            <a:r>
              <a:rPr lang="de-DE" dirty="0" err="1"/>
              <a:t>the</a:t>
            </a:r>
            <a:r>
              <a:rPr lang="de-DE" dirty="0"/>
              <a:t> </a:t>
            </a:r>
            <a:r>
              <a:rPr lang="de-DE" dirty="0" err="1"/>
              <a:t>discriminator</a:t>
            </a:r>
            <a:r>
              <a:rPr lang="de-DE" dirty="0"/>
              <a:t> </a:t>
            </a:r>
            <a:r>
              <a:rPr lang="de-DE" dirty="0" err="1"/>
              <a:t>threshold</a:t>
            </a:r>
            <a:r>
              <a:rPr lang="de-DE" dirty="0"/>
              <a:t> </a:t>
            </a:r>
            <a:r>
              <a:rPr lang="de-DE" dirty="0" err="1"/>
              <a:t>crossing</a:t>
            </a:r>
            <a:r>
              <a:rPr lang="de-DE" dirty="0"/>
              <a:t>.</a:t>
            </a:r>
          </a:p>
          <a:p>
            <a:endParaRPr lang="de-DE" dirty="0"/>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18</a:t>
            </a:fld>
            <a:endParaRPr lang="de-DE"/>
          </a:p>
        </p:txBody>
      </p:sp>
    </p:spTree>
    <p:extLst>
      <p:ext uri="{BB962C8B-B14F-4D97-AF65-F5344CB8AC3E}">
        <p14:creationId xmlns:p14="http://schemas.microsoft.com/office/powerpoint/2010/main" val="1442169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US" b="1" dirty="0"/>
                  <a:t>Feedback Capacitance (</a:t>
                </a:r>
                <a:r>
                  <a:rPr lang="en-US" b="1" dirty="0" err="1"/>
                  <a:t>C</a:t>
                </a:r>
                <a:r>
                  <a:rPr lang="en-US" b="1" baseline="-25000" dirty="0" err="1"/>
                  <a:t>f</a:t>
                </a:r>
                <a:r>
                  <a:rPr lang="en-US" b="1" dirty="0"/>
                  <a:t>)</a:t>
                </a:r>
                <a:r>
                  <a:rPr lang="en-US" dirty="0"/>
                  <a:t>: </a:t>
                </a:r>
              </a:p>
              <a:p>
                <a:pPr lvl="1"/>
                <a:r>
                  <a:rPr lang="en-US" dirty="0"/>
                  <a:t>C</a:t>
                </a:r>
                <a:r>
                  <a:rPr lang="en-US" baseline="-25000" dirty="0"/>
                  <a:t>f</a:t>
                </a:r>
                <a:r>
                  <a:rPr lang="en-US" dirty="0"/>
                  <a:t> is realized using the </a:t>
                </a:r>
                <a:r>
                  <a:rPr lang="en-US" b="1" dirty="0"/>
                  <a:t>parasitic drain diffusion capacitance</a:t>
                </a:r>
                <a:r>
                  <a:rPr lang="en-US" dirty="0"/>
                  <a:t> of a MOSFET. </a:t>
                </a:r>
                <a:endParaRPr lang="en-GB" dirty="0"/>
              </a:p>
            </p:txBody>
          </p:sp>
        </mc:Choice>
        <mc:Fallback xmlns="">
          <p:sp>
            <p:nvSpPr>
              <p:cNvPr id="3" name="Notizenplatzhalter 2"/>
              <p:cNvSpPr>
                <a:spLocks noGrp="1"/>
              </p:cNvSpPr>
              <p:nvPr>
                <p:ph type="body" idx="1"/>
              </p:nvPr>
            </p:nvSpPr>
            <p:spPr/>
            <p:txBody>
              <a:bodyPr/>
              <a:lstStyle/>
              <a:p>
                <a:r>
                  <a:rPr lang="en-US" b="1" dirty="0"/>
                  <a:t>1. Electronics Placement in the N-Well</a:t>
                </a:r>
              </a:p>
              <a:p>
                <a:r>
                  <a:rPr lang="en-US" dirty="0">
                    <a:effectLst/>
                  </a:rPr>
                  <a:t>In our HVCMOS sensors, the </a:t>
                </a:r>
                <a:r>
                  <a:rPr lang="en-US" b="1" dirty="0">
                    <a:effectLst/>
                  </a:rPr>
                  <a:t>readout electronics</a:t>
                </a:r>
                <a:r>
                  <a:rPr lang="en-US" dirty="0">
                    <a:effectLst/>
                  </a:rPr>
                  <a:t> are integrated within the </a:t>
                </a:r>
                <a:r>
                  <a:rPr lang="en-US" b="1" dirty="0">
                    <a:effectLst/>
                  </a:rPr>
                  <a:t>n-well</a:t>
                </a:r>
                <a:r>
                  <a:rPr lang="en-US" dirty="0">
                    <a:effectLst/>
                  </a:rPr>
                  <a:t>, a shallow n-doped region implanted in a p-type substrate that forms the signal-collecting diode. This design choice has significant implications for the sensor’s operation and electrical isolation.</a:t>
                </a:r>
              </a:p>
              <a:p>
                <a:r>
                  <a:rPr lang="en-US" b="1" dirty="0"/>
                  <a:t>Potential Requirements</a:t>
                </a:r>
                <a:r>
                  <a:rPr lang="en-US" dirty="0"/>
                  <a:t>: To prevent </a:t>
                </a:r>
                <a:r>
                  <a:rPr lang="en-US" b="1" dirty="0"/>
                  <a:t>forward-biased junctions</a:t>
                </a:r>
                <a:r>
                  <a:rPr lang="en-US" dirty="0"/>
                  <a:t>, the potential of the n-well must be maintained </a:t>
                </a:r>
                <a:r>
                  <a:rPr lang="en-US" b="1" dirty="0"/>
                  <a:t>higher</a:t>
                </a:r>
                <a:r>
                  <a:rPr lang="en-US" dirty="0"/>
                  <a:t> or at lease not lower than the potential of any </a:t>
                </a:r>
                <a:r>
                  <a:rPr lang="en-US" b="1" dirty="0"/>
                  <a:t>p+ diffusion</a:t>
                </a:r>
                <a:r>
                  <a:rPr lang="en-US" dirty="0"/>
                  <a:t> – 100mV (e.g., p-type regions forming transistor source/drain). Forward-biased junctions would lead to unwanted current flow, degrading sensor performance. </a:t>
                </a:r>
              </a:p>
              <a:p>
                <a:pPr lvl="1"/>
                <a:r>
                  <a:rPr lang="en-US" b="1" dirty="0"/>
                  <a:t>Our Structure</a:t>
                </a:r>
                <a:r>
                  <a:rPr lang="en-US" dirty="0"/>
                  <a:t>: The n-well potential is set to approximately </a:t>
                </a:r>
                <a:r>
                  <a:rPr lang="en-US" b="1" dirty="0"/>
                  <a:t>1.7-1.8 V</a:t>
                </a:r>
                <a:r>
                  <a:rPr lang="en-US" dirty="0"/>
                  <a:t>, ensuring isolation from p+ diffusions</a:t>
                </a:r>
              </a:p>
              <a:p>
                <a:pPr lvl="1"/>
                <a:endParaRPr lang="en-US" dirty="0"/>
              </a:p>
              <a:p>
                <a:r>
                  <a:rPr lang="en-US" b="1" dirty="0"/>
                  <a:t>Isolation</a:t>
                </a:r>
                <a:r>
                  <a:rPr lang="en-US" dirty="0"/>
                  <a:t>: Placing electronics in the n-well isolates them from the p-type substrate, allowing high bias voltages without damaging the circuitry. </a:t>
                </a:r>
                <a:r>
                  <a:rPr lang="en-US" b="1" dirty="0"/>
                  <a:t>Signal Collection</a:t>
                </a:r>
                <a:r>
                  <a:rPr lang="en-US" dirty="0"/>
                  <a:t>: The n-well serves as both the sensor diode and the housing for electronics, enabling monolithic integration and fast charge collection. </a:t>
                </a:r>
                <a:r>
                  <a:rPr lang="en-US" b="1" dirty="0"/>
                  <a:t>Design Constraint</a:t>
                </a:r>
                <a:r>
                  <a:rPr lang="en-US" dirty="0"/>
                  <a:t>: Careful potential management is required to maintain the n-well at a higher voltage than surrounding p+ regions, necessitating precise biasing circuits.</a:t>
                </a:r>
              </a:p>
              <a:p>
                <a:endParaRPr lang="en-US" dirty="0"/>
              </a:p>
              <a:p>
                <a:r>
                  <a:rPr lang="en-US" dirty="0">
                    <a:effectLst/>
                  </a:rPr>
                  <a:t>Our HVCMOS sensor employs an </a:t>
                </a:r>
                <a:r>
                  <a:rPr lang="en-US" b="1" dirty="0">
                    <a:effectLst/>
                  </a:rPr>
                  <a:t>AC-coupled</a:t>
                </a:r>
                <a:r>
                  <a:rPr lang="en-US" dirty="0">
                    <a:effectLst/>
                  </a:rPr>
                  <a:t> connection between the </a:t>
                </a:r>
                <a:r>
                  <a:rPr lang="en-US" b="1" dirty="0">
                    <a:effectLst/>
                  </a:rPr>
                  <a:t>sensor diode</a:t>
                </a:r>
                <a:r>
                  <a:rPr lang="en-US" dirty="0">
                    <a:effectLst/>
                  </a:rPr>
                  <a:t> and the </a:t>
                </a:r>
                <a:r>
                  <a:rPr lang="en-US" b="1" dirty="0">
                    <a:effectLst/>
                  </a:rPr>
                  <a:t>charge-sensitive amplifier (CSA)</a:t>
                </a:r>
                <a:r>
                  <a:rPr lang="en-US" dirty="0">
                    <a:effectLst/>
                  </a:rPr>
                  <a:t>, which amplifies the current pulse induced by particle interactions.</a:t>
                </a:r>
              </a:p>
              <a:p>
                <a:r>
                  <a:rPr lang="en-US" b="1" dirty="0"/>
                  <a:t>Purpose</a:t>
                </a:r>
                <a:r>
                  <a:rPr lang="en-US" dirty="0"/>
                  <a:t>: AC coupling isolates the high DC bias voltage of the n-well (~1.8 V plus the high bias voltage) from the amplifier’s input, protecting the CSA and allowing independent biasing of the sensor and electronics.</a:t>
                </a:r>
              </a:p>
              <a:p>
                <a:endParaRPr lang="en-GB" dirty="0"/>
              </a:p>
              <a:p>
                <a:endParaRPr lang="en-GB" dirty="0"/>
              </a:p>
              <a:p>
                <a:r>
                  <a:rPr lang="en-US" dirty="0">
                    <a:effectLst/>
                  </a:rPr>
                  <a:t>The CSA in our HVCMOS sensor uses a </a:t>
                </a:r>
                <a:r>
                  <a:rPr lang="en-US" b="1" dirty="0">
                    <a:effectLst/>
                  </a:rPr>
                  <a:t>folded </a:t>
                </a:r>
                <a:r>
                  <a:rPr lang="en-US" b="1" dirty="0" err="1">
                    <a:effectLst/>
                  </a:rPr>
                  <a:t>cascode</a:t>
                </a:r>
                <a:r>
                  <a:rPr lang="en-US" b="1" dirty="0">
                    <a:effectLst/>
                  </a:rPr>
                  <a:t> topology</a:t>
                </a:r>
                <a:r>
                  <a:rPr lang="en-US" dirty="0">
                    <a:effectLst/>
                  </a:rPr>
                  <a:t>, a common choice for high-performance analog circuits.</a:t>
                </a:r>
              </a:p>
              <a:p>
                <a:r>
                  <a:rPr lang="en-US" b="1" dirty="0"/>
                  <a:t>Description</a:t>
                </a:r>
                <a:r>
                  <a:rPr lang="en-US" dirty="0"/>
                  <a:t>: The folded </a:t>
                </a:r>
                <a:r>
                  <a:rPr lang="en-US" dirty="0" err="1"/>
                  <a:t>cascode</a:t>
                </a:r>
                <a:r>
                  <a:rPr lang="en-US" dirty="0"/>
                  <a:t> is a single-stage amplifier with a </a:t>
                </a:r>
                <a:r>
                  <a:rPr lang="en-US" dirty="0" err="1"/>
                  <a:t>cascode</a:t>
                </a:r>
                <a:r>
                  <a:rPr lang="en-US" dirty="0"/>
                  <a:t> transistor configuration that “folds” the current path to improve gain and bandwidth.</a:t>
                </a:r>
              </a:p>
              <a:p>
                <a:r>
                  <a:rPr lang="en-US" b="1" dirty="0"/>
                  <a:t>Key Features</a:t>
                </a:r>
                <a:r>
                  <a:rPr lang="en-US" dirty="0"/>
                  <a:t>: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dirty="0"/>
                  <a:t>High Gain</a:t>
                </a:r>
                <a:r>
                  <a:rPr lang="en-US" dirty="0"/>
                  <a:t>: The topology provides high open-loop gain (A), essential for achieving a closed-loop gain close to</a:t>
                </a:r>
                <a:r>
                  <a:rPr lang="de-DE" sz="1200" b="0" i="0" kern="1200">
                    <a:solidFill>
                      <a:schemeClr val="tx1"/>
                    </a:solidFill>
                    <a:effectLst/>
                    <a:latin typeface="Cambria Math" panose="02040503050406030204" pitchFamily="18" charset="0"/>
                    <a:ea typeface="+mn-ea"/>
                    <a:cs typeface="+mn-cs"/>
                  </a:rPr>
                  <a:t> </a:t>
                </a:r>
                <a:r>
                  <a:rPr lang="en-GB" sz="1200" i="0" kern="1200">
                    <a:solidFill>
                      <a:schemeClr val="tx1"/>
                    </a:solidFill>
                    <a:effectLst/>
                    <a:latin typeface="Cambria Math" panose="02040503050406030204" pitchFamily="18" charset="0"/>
                    <a:ea typeface="+mn-ea"/>
                    <a:cs typeface="+mn-cs"/>
                  </a:rPr>
                  <a:t> 1</a:t>
                </a:r>
                <a:r>
                  <a:rPr lang="de-DE" sz="1200" i="0" kern="1200">
                    <a:solidFill>
                      <a:schemeClr val="tx1"/>
                    </a:solidFill>
                    <a:effectLst/>
                    <a:latin typeface="Cambria Math" panose="02040503050406030204" pitchFamily="18" charset="0"/>
                    <a:ea typeface="+mn-ea"/>
                    <a:cs typeface="+mn-cs"/>
                  </a:rPr>
                  <a:t>/(</a:t>
                </a:r>
                <a:r>
                  <a:rPr lang="en-GB" sz="1200" i="0" kern="1200">
                    <a:solidFill>
                      <a:schemeClr val="tx1"/>
                    </a:solidFill>
                    <a:effectLst/>
                    <a:latin typeface="Cambria Math" panose="02040503050406030204" pitchFamily="18" charset="0"/>
                    <a:ea typeface="+mn-ea"/>
                    <a:cs typeface="+mn-cs"/>
                  </a:rPr>
                  <a:t>𝑠𝐶</a:t>
                </a:r>
                <a:r>
                  <a:rPr lang="de-DE" sz="1200" i="0" kern="1200">
                    <a:solidFill>
                      <a:schemeClr val="tx1"/>
                    </a:solidFill>
                    <a:effectLst/>
                    <a:latin typeface="Cambria Math" panose="02040503050406030204" pitchFamily="18" charset="0"/>
                    <a:ea typeface="+mn-ea"/>
                    <a:cs typeface="+mn-cs"/>
                  </a:rPr>
                  <a:t>_</a:t>
                </a:r>
                <a:r>
                  <a:rPr lang="en-GB" sz="1200" i="0" kern="1200">
                    <a:solidFill>
                      <a:schemeClr val="tx1"/>
                    </a:solidFill>
                    <a:effectLst/>
                    <a:latin typeface="Cambria Math" panose="02040503050406030204" pitchFamily="18" charset="0"/>
                    <a:ea typeface="+mn-ea"/>
                    <a:cs typeface="+mn-cs"/>
                  </a:rPr>
                  <a:t>𝑓 </a:t>
                </a:r>
                <a:r>
                  <a:rPr lang="de-DE" sz="1200" i="0" kern="1200">
                    <a:solidFill>
                      <a:schemeClr val="tx1"/>
                    </a:solidFill>
                    <a:effectLst/>
                    <a:latin typeface="Cambria Math" panose="02040503050406030204" pitchFamily="18" charset="0"/>
                    <a:ea typeface="+mn-ea"/>
                    <a:cs typeface="+mn-cs"/>
                  </a:rPr>
                  <a:t>)</a:t>
                </a:r>
                <a:r>
                  <a:rPr lang="en-US" dirty="0"/>
                  <a:t> (as discussed in prior CSA lectures).</a:t>
                </a:r>
              </a:p>
              <a:p>
                <a:pPr lvl="1"/>
                <a:r>
                  <a:rPr lang="en-US" b="1" dirty="0"/>
                  <a:t>Compact Design</a:t>
                </a:r>
                <a:r>
                  <a:rPr lang="en-US" dirty="0"/>
                  <a:t>: Suitable for in-pixel integration within the n-well, balancing performance with area constraints.</a:t>
                </a:r>
              </a:p>
              <a:p>
                <a:pPr lvl="1"/>
                <a:endParaRPr lang="en-US" dirty="0"/>
              </a:p>
              <a:p>
                <a:r>
                  <a:rPr lang="en-US" dirty="0">
                    <a:effectLst/>
                  </a:rPr>
                  <a:t>he CSA’s feedback network is critical for signal integration and noise performance. In our design, both the </a:t>
                </a:r>
                <a:r>
                  <a:rPr lang="en-US" b="1" dirty="0">
                    <a:effectLst/>
                  </a:rPr>
                  <a:t>feedback capacitance</a:t>
                </a:r>
                <a:r>
                  <a:rPr lang="en-US" dirty="0">
                    <a:effectLst/>
                  </a:rPr>
                  <a:t> and </a:t>
                </a:r>
                <a:r>
                  <a:rPr lang="en-US" b="1" dirty="0">
                    <a:effectLst/>
                  </a:rPr>
                  <a:t>feedback resistance</a:t>
                </a:r>
                <a:r>
                  <a:rPr lang="en-US" dirty="0">
                    <a:effectLst/>
                  </a:rPr>
                  <a:t> are implemented with specific techniques to optimize performance.</a:t>
                </a:r>
              </a:p>
              <a:p>
                <a:r>
                  <a:rPr lang="en-US" b="1" dirty="0"/>
                  <a:t>Feedback Capacitance (</a:t>
                </a:r>
                <a:r>
                  <a:rPr lang="en-US" b="1" dirty="0" err="1"/>
                  <a:t>Cf</a:t>
                </a:r>
                <a:r>
                  <a:rPr lang="en-US" b="1" dirty="0"/>
                  <a:t>)</a:t>
                </a:r>
                <a:r>
                  <a:rPr lang="en-US" dirty="0"/>
                  <a:t>: </a:t>
                </a:r>
              </a:p>
              <a:p>
                <a:pPr lvl="1"/>
                <a:r>
                  <a:rPr lang="en-US" b="1" dirty="0"/>
                  <a:t>Implementation</a:t>
                </a:r>
                <a:r>
                  <a:rPr lang="en-US" dirty="0"/>
                  <a:t>: </a:t>
                </a:r>
                <a:r>
                  <a:rPr lang="en-US" dirty="0" err="1"/>
                  <a:t>Cf</a:t>
                </a:r>
                <a:r>
                  <a:rPr lang="en-US" dirty="0"/>
                  <a:t> is realized using the </a:t>
                </a:r>
                <a:r>
                  <a:rPr lang="en-US" b="1" dirty="0"/>
                  <a:t>parasitic drain diffusion capacitance</a:t>
                </a:r>
                <a:r>
                  <a:rPr lang="en-US" dirty="0"/>
                  <a:t> of a MOSFET. This leverages the inherent capacitance of the transistor’s drain region, reducing the need for additional components and saving area.</a:t>
                </a:r>
              </a:p>
              <a:p>
                <a:pPr lvl="1"/>
                <a:endParaRPr lang="en-US" dirty="0"/>
              </a:p>
              <a:p>
                <a:r>
                  <a:rPr lang="en-US" b="1" dirty="0"/>
                  <a:t>Implications</a:t>
                </a:r>
                <a:r>
                  <a:rPr lang="en-US" dirty="0"/>
                  <a:t>: Compact design suitable for in-pixel integration.</a:t>
                </a:r>
              </a:p>
              <a:p>
                <a:r>
                  <a:rPr lang="en-US" dirty="0"/>
                  <a:t>The capacitance value is process-dependent, requiring careful calibration to ensure consistent gain </a:t>
                </a:r>
              </a:p>
              <a:p>
                <a:endParaRPr lang="en-US" dirty="0"/>
              </a:p>
              <a:p>
                <a:endParaRPr lang="en-US"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"out" =𝑄/𝐶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pPr lvl="1"/>
                <a:endParaRPr lang="en-US" dirty="0"/>
              </a:p>
              <a:p>
                <a:pPr lvl="1"/>
                <a:endParaRPr lang="en-US" dirty="0"/>
              </a:p>
              <a:p>
                <a:r>
                  <a:rPr lang="en-US" b="1" dirty="0"/>
                  <a:t>Implementation</a:t>
                </a:r>
                <a:r>
                  <a:rPr lang="en-US" dirty="0"/>
                  <a:t>: Rf</a:t>
                </a:r>
              </a:p>
              <a:p>
                <a:endParaRPr lang="en-US" dirty="0">
                  <a:effectLst/>
                </a:endParaRPr>
              </a:p>
              <a:p>
                <a:r>
                  <a:rPr lang="en-US" dirty="0">
                    <a:effectLst/>
                  </a:rPr>
                  <a:t>Rf</a:t>
                </a:r>
                <a:r>
                  <a:rPr lang="en-US" dirty="0"/>
                  <a:t>​ is implemented as a </a:t>
                </a:r>
                <a:r>
                  <a:rPr lang="en-US" b="1" dirty="0"/>
                  <a:t>MOSFET</a:t>
                </a:r>
                <a:r>
                  <a:rPr lang="en-US" dirty="0"/>
                  <a:t> operating in the </a:t>
                </a:r>
                <a:r>
                  <a:rPr lang="en-US" b="1" dirty="0"/>
                  <a:t>active-biased</a:t>
                </a:r>
                <a:r>
                  <a:rPr lang="en-US" dirty="0"/>
                  <a:t> region, as detailed in the IEEE JSSC paper</a:t>
                </a:r>
                <a:endParaRPr lang="en-US" dirty="0">
                  <a:hlinkClick r:id="rId4"/>
                </a:endParaRPr>
              </a:p>
              <a:p>
                <a:endParaRPr lang="en-US" b="1" dirty="0"/>
              </a:p>
              <a:p>
                <a:r>
                  <a:rPr lang="en-US" b="1" dirty="0"/>
                  <a:t>Advantages</a:t>
                </a:r>
                <a:r>
                  <a:rPr lang="en-US" dirty="0"/>
                  <a:t>: Tunable resistance via bias adjustment, allowing optimization of the feedback time constant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𝑓=𝑅</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endParaRPr lang="en-US" dirty="0"/>
              </a:p>
              <a:p>
                <a:endParaRPr lang="en-US" dirty="0"/>
              </a:p>
              <a:p>
                <a:r>
                  <a:rPr lang="en-US" dirty="0"/>
                  <a:t>Compact integration within the pixel, avoiding large physical resistors.</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The bias resistance for the n-well sensor diode is also implemented with a specific technique to ensure proper operation.</a:t>
                </a:r>
              </a:p>
              <a:p>
                <a:endParaRPr lang="en-US" dirty="0"/>
              </a:p>
              <a:p>
                <a:endParaRPr lang="en-US" dirty="0"/>
              </a:p>
              <a:p>
                <a:r>
                  <a:rPr lang="en-US" b="1" dirty="0"/>
                  <a:t>Implementation</a:t>
                </a:r>
                <a:r>
                  <a:rPr lang="en-US" dirty="0"/>
                  <a:t>: The bias resistance is realized as a </a:t>
                </a:r>
                <a:r>
                  <a:rPr lang="en-US" b="1" dirty="0"/>
                  <a:t>MOSFET</a:t>
                </a:r>
                <a:r>
                  <a:rPr lang="en-US" dirty="0"/>
                  <a:t> in the </a:t>
                </a:r>
                <a:r>
                  <a:rPr lang="en-US" b="1" dirty="0"/>
                  <a:t>active-biased</a:t>
                </a:r>
                <a:r>
                  <a:rPr lang="en-US" dirty="0"/>
                  <a:t> region, as described in the IEEE JSSC paper. </a:t>
                </a:r>
                <a:r>
                  <a:rPr lang="en-US" b="1" dirty="0"/>
                  <a:t>Operation</a:t>
                </a:r>
                <a:r>
                  <a:rPr lang="en-US" dirty="0"/>
                  <a:t>: The MOSFET provides a high-impedance path to set the n-well’s DC bias voltage (~1.8 V plus high voltage), while allowing the AC signal to be coupled to the CSA.</a:t>
                </a:r>
              </a:p>
              <a:p>
                <a:pPr lvl="1"/>
                <a:endParaRPr lang="en-US" dirty="0"/>
              </a:p>
              <a:p>
                <a:endParaRPr lang="en-GB" dirty="0"/>
              </a:p>
            </p:txBody>
          </p:sp>
        </mc:Fallback>
      </mc:AlternateContent>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19</a:t>
            </a:fld>
            <a:endParaRPr lang="de-DE"/>
          </a:p>
        </p:txBody>
      </p:sp>
    </p:spTree>
    <p:extLst>
      <p:ext uri="{BB962C8B-B14F-4D97-AF65-F5344CB8AC3E}">
        <p14:creationId xmlns:p14="http://schemas.microsoft.com/office/powerpoint/2010/main" val="143278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US" dirty="0"/>
                  <a:t>The feedback resistor Rf​ is implemented using a MOSFET </a:t>
                </a:r>
              </a:p>
              <a:p>
                <a:r>
                  <a:rPr lang="en-US" dirty="0"/>
                  <a:t>In the simplest implementation, the gate voltage controlling the feedback transistor, labeled </a:t>
                </a:r>
                <a:r>
                  <a:rPr lang="en-US" dirty="0" err="1"/>
                  <a:t>Tfb</a:t>
                </a:r>
                <a:r>
                  <a:rPr lang="en-US" dirty="0"/>
                  <a:t>, is generated outside the pixel matrix and distributed globally to all pixels.</a:t>
                </a:r>
              </a:p>
              <a:p>
                <a:endParaRPr lang="en-US" dirty="0"/>
              </a:p>
              <a:p>
                <a:r>
                  <a:rPr lang="en-US" dirty="0"/>
                  <a:t>However, in this configuration the conductivity of the feedback transistor depends strongly on the local VDD value.</a:t>
                </a:r>
              </a:p>
              <a:p>
                <a:r>
                  <a:rPr lang="en-US" dirty="0"/>
                  <a:t>Since the power rails carry substantial current, the local VDD voltage can vary significantly across the matrix.</a:t>
                </a:r>
              </a:p>
              <a:p>
                <a:r>
                  <a:rPr lang="en-US" dirty="0"/>
                  <a:t>These voltage variations can therefore affect the effective feedback resistance and influence the analog front-end behavior.</a:t>
                </a:r>
              </a:p>
              <a:p>
                <a:endParaRPr lang="en-US" b="1" dirty="0"/>
              </a:p>
              <a:p>
                <a:endParaRPr lang="en-GB" dirty="0"/>
              </a:p>
            </p:txBody>
          </p:sp>
        </mc:Choice>
        <mc:Fallback xmlns="">
          <p:sp>
            <p:nvSpPr>
              <p:cNvPr id="3" name="Notizenplatzhalter 2"/>
              <p:cNvSpPr>
                <a:spLocks noGrp="1"/>
              </p:cNvSpPr>
              <p:nvPr>
                <p:ph type="body" idx="1"/>
              </p:nvPr>
            </p:nvSpPr>
            <p:spPr/>
            <p:txBody>
              <a:bodyPr/>
              <a:lstStyle/>
              <a:p>
                <a:r>
                  <a:rPr lang="en-US" b="1" dirty="0"/>
                  <a:t>1. Electronics Placement in the N-Well</a:t>
                </a:r>
              </a:p>
              <a:p>
                <a:r>
                  <a:rPr lang="en-US" dirty="0">
                    <a:effectLst/>
                  </a:rPr>
                  <a:t>In our HVCMOS sensors, the </a:t>
                </a:r>
                <a:r>
                  <a:rPr lang="en-US" b="1" dirty="0">
                    <a:effectLst/>
                  </a:rPr>
                  <a:t>readout electronics</a:t>
                </a:r>
                <a:r>
                  <a:rPr lang="en-US" dirty="0">
                    <a:effectLst/>
                  </a:rPr>
                  <a:t> are integrated within the </a:t>
                </a:r>
                <a:r>
                  <a:rPr lang="en-US" b="1" dirty="0">
                    <a:effectLst/>
                  </a:rPr>
                  <a:t>n-well</a:t>
                </a:r>
                <a:r>
                  <a:rPr lang="en-US" dirty="0">
                    <a:effectLst/>
                  </a:rPr>
                  <a:t>, a shallow n-doped region implanted in a p-type substrate that forms the signal-collecting diode. This design choice has significant implications for the sensor’s operation and electrical isolation.</a:t>
                </a:r>
              </a:p>
              <a:p>
                <a:r>
                  <a:rPr lang="en-US" b="1" dirty="0"/>
                  <a:t>Potential Requirements</a:t>
                </a:r>
                <a:r>
                  <a:rPr lang="en-US" dirty="0"/>
                  <a:t>: To prevent </a:t>
                </a:r>
                <a:r>
                  <a:rPr lang="en-US" b="1" dirty="0"/>
                  <a:t>forward-biased junctions</a:t>
                </a:r>
                <a:r>
                  <a:rPr lang="en-US" dirty="0"/>
                  <a:t>, the potential of the n-well must be maintained </a:t>
                </a:r>
                <a:r>
                  <a:rPr lang="en-US" b="1" dirty="0"/>
                  <a:t>higher</a:t>
                </a:r>
                <a:r>
                  <a:rPr lang="en-US" dirty="0"/>
                  <a:t> or at lease not lower than the potential of any </a:t>
                </a:r>
                <a:r>
                  <a:rPr lang="en-US" b="1" dirty="0"/>
                  <a:t>p+ diffusion</a:t>
                </a:r>
                <a:r>
                  <a:rPr lang="en-US" dirty="0"/>
                  <a:t> – 100mV (e.g., p-type regions forming transistor source/drain). Forward-biased junctions would lead to unwanted current flow, degrading sensor performance. </a:t>
                </a:r>
              </a:p>
              <a:p>
                <a:pPr lvl="1"/>
                <a:r>
                  <a:rPr lang="en-US" b="1" dirty="0"/>
                  <a:t>Our Structure</a:t>
                </a:r>
                <a:r>
                  <a:rPr lang="en-US" dirty="0"/>
                  <a:t>: The n-well potential is set to approximately </a:t>
                </a:r>
                <a:r>
                  <a:rPr lang="en-US" b="1" dirty="0"/>
                  <a:t>1.7-1.8 V</a:t>
                </a:r>
                <a:r>
                  <a:rPr lang="en-US" dirty="0"/>
                  <a:t>, ensuring isolation from p+ diffusions</a:t>
                </a:r>
              </a:p>
              <a:p>
                <a:pPr lvl="1"/>
                <a:endParaRPr lang="en-US" dirty="0"/>
              </a:p>
              <a:p>
                <a:r>
                  <a:rPr lang="en-US" b="1" dirty="0"/>
                  <a:t>Isolation</a:t>
                </a:r>
                <a:r>
                  <a:rPr lang="en-US" dirty="0"/>
                  <a:t>: Placing electronics in the n-well isolates them from the p-type substrate, allowing high bias voltages without damaging the circuitry. </a:t>
                </a:r>
                <a:r>
                  <a:rPr lang="en-US" b="1" dirty="0"/>
                  <a:t>Signal Collection</a:t>
                </a:r>
                <a:r>
                  <a:rPr lang="en-US" dirty="0"/>
                  <a:t>: The n-well serves as both the sensor diode and the housing for electronics, enabling monolithic integration and fast charge collection. </a:t>
                </a:r>
                <a:r>
                  <a:rPr lang="en-US" b="1" dirty="0"/>
                  <a:t>Design Constraint</a:t>
                </a:r>
                <a:r>
                  <a:rPr lang="en-US" dirty="0"/>
                  <a:t>: Careful potential management is required to maintain the n-well at a higher voltage than surrounding p+ regions, necessitating precise biasing circuits.</a:t>
                </a:r>
              </a:p>
              <a:p>
                <a:endParaRPr lang="en-US" dirty="0"/>
              </a:p>
              <a:p>
                <a:r>
                  <a:rPr lang="en-US" dirty="0">
                    <a:effectLst/>
                  </a:rPr>
                  <a:t>Our HVCMOS sensor employs an </a:t>
                </a:r>
                <a:r>
                  <a:rPr lang="en-US" b="1" dirty="0">
                    <a:effectLst/>
                  </a:rPr>
                  <a:t>AC-coupled</a:t>
                </a:r>
                <a:r>
                  <a:rPr lang="en-US" dirty="0">
                    <a:effectLst/>
                  </a:rPr>
                  <a:t> connection between the </a:t>
                </a:r>
                <a:r>
                  <a:rPr lang="en-US" b="1" dirty="0">
                    <a:effectLst/>
                  </a:rPr>
                  <a:t>sensor diode</a:t>
                </a:r>
                <a:r>
                  <a:rPr lang="en-US" dirty="0">
                    <a:effectLst/>
                  </a:rPr>
                  <a:t> and the </a:t>
                </a:r>
                <a:r>
                  <a:rPr lang="en-US" b="1" dirty="0">
                    <a:effectLst/>
                  </a:rPr>
                  <a:t>charge-sensitive amplifier (CSA)</a:t>
                </a:r>
                <a:r>
                  <a:rPr lang="en-US" dirty="0">
                    <a:effectLst/>
                  </a:rPr>
                  <a:t>, which amplifies the current pulse induced by particle interactions.</a:t>
                </a:r>
              </a:p>
              <a:p>
                <a:r>
                  <a:rPr lang="en-US" b="1" dirty="0"/>
                  <a:t>Purpose</a:t>
                </a:r>
                <a:r>
                  <a:rPr lang="en-US" dirty="0"/>
                  <a:t>: AC coupling isolates the high DC bias voltage of the n-well (~1.8 V plus the high bias voltage) from the amplifier’s input, protecting the CSA and allowing independent biasing of the sensor and electronics.</a:t>
                </a:r>
              </a:p>
              <a:p>
                <a:endParaRPr lang="en-GB" dirty="0"/>
              </a:p>
              <a:p>
                <a:endParaRPr lang="en-GB" dirty="0"/>
              </a:p>
              <a:p>
                <a:r>
                  <a:rPr lang="en-US" dirty="0">
                    <a:effectLst/>
                  </a:rPr>
                  <a:t>The CSA in our HVCMOS sensor uses a </a:t>
                </a:r>
                <a:r>
                  <a:rPr lang="en-US" b="1" dirty="0">
                    <a:effectLst/>
                  </a:rPr>
                  <a:t>folded </a:t>
                </a:r>
                <a:r>
                  <a:rPr lang="en-US" b="1" dirty="0" err="1">
                    <a:effectLst/>
                  </a:rPr>
                  <a:t>cascode</a:t>
                </a:r>
                <a:r>
                  <a:rPr lang="en-US" b="1" dirty="0">
                    <a:effectLst/>
                  </a:rPr>
                  <a:t> topology</a:t>
                </a:r>
                <a:r>
                  <a:rPr lang="en-US" dirty="0">
                    <a:effectLst/>
                  </a:rPr>
                  <a:t>, a common choice for high-performance analog circuits.</a:t>
                </a:r>
              </a:p>
              <a:p>
                <a:r>
                  <a:rPr lang="en-US" b="1" dirty="0"/>
                  <a:t>Description</a:t>
                </a:r>
                <a:r>
                  <a:rPr lang="en-US" dirty="0"/>
                  <a:t>: The folded </a:t>
                </a:r>
                <a:r>
                  <a:rPr lang="en-US" dirty="0" err="1"/>
                  <a:t>cascode</a:t>
                </a:r>
                <a:r>
                  <a:rPr lang="en-US" dirty="0"/>
                  <a:t> is a single-stage amplifier with a </a:t>
                </a:r>
                <a:r>
                  <a:rPr lang="en-US" dirty="0" err="1"/>
                  <a:t>cascode</a:t>
                </a:r>
                <a:r>
                  <a:rPr lang="en-US" dirty="0"/>
                  <a:t> transistor configuration that “folds” the current path to improve gain and bandwidth.</a:t>
                </a:r>
              </a:p>
              <a:p>
                <a:r>
                  <a:rPr lang="en-US" b="1" dirty="0"/>
                  <a:t>Key Features</a:t>
                </a:r>
                <a:r>
                  <a:rPr lang="en-US" dirty="0"/>
                  <a:t>: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dirty="0"/>
                  <a:t>High Gain</a:t>
                </a:r>
                <a:r>
                  <a:rPr lang="en-US" dirty="0"/>
                  <a:t>: The topology provides high open-loop gain (A), essential for achieving a closed-loop gain close to</a:t>
                </a:r>
                <a:r>
                  <a:rPr lang="de-DE" sz="1200" b="0" i="0" kern="1200">
                    <a:solidFill>
                      <a:schemeClr val="tx1"/>
                    </a:solidFill>
                    <a:effectLst/>
                    <a:latin typeface="Cambria Math" panose="02040503050406030204" pitchFamily="18" charset="0"/>
                    <a:ea typeface="+mn-ea"/>
                    <a:cs typeface="+mn-cs"/>
                  </a:rPr>
                  <a:t> </a:t>
                </a:r>
                <a:r>
                  <a:rPr lang="en-GB" sz="1200" i="0" kern="1200">
                    <a:solidFill>
                      <a:schemeClr val="tx1"/>
                    </a:solidFill>
                    <a:effectLst/>
                    <a:latin typeface="Cambria Math" panose="02040503050406030204" pitchFamily="18" charset="0"/>
                    <a:ea typeface="+mn-ea"/>
                    <a:cs typeface="+mn-cs"/>
                  </a:rPr>
                  <a:t> 1</a:t>
                </a:r>
                <a:r>
                  <a:rPr lang="de-DE" sz="1200" i="0" kern="1200">
                    <a:solidFill>
                      <a:schemeClr val="tx1"/>
                    </a:solidFill>
                    <a:effectLst/>
                    <a:latin typeface="Cambria Math" panose="02040503050406030204" pitchFamily="18" charset="0"/>
                    <a:ea typeface="+mn-ea"/>
                    <a:cs typeface="+mn-cs"/>
                  </a:rPr>
                  <a:t>/(</a:t>
                </a:r>
                <a:r>
                  <a:rPr lang="en-GB" sz="1200" i="0" kern="1200">
                    <a:solidFill>
                      <a:schemeClr val="tx1"/>
                    </a:solidFill>
                    <a:effectLst/>
                    <a:latin typeface="Cambria Math" panose="02040503050406030204" pitchFamily="18" charset="0"/>
                    <a:ea typeface="+mn-ea"/>
                    <a:cs typeface="+mn-cs"/>
                  </a:rPr>
                  <a:t>𝑠𝐶</a:t>
                </a:r>
                <a:r>
                  <a:rPr lang="de-DE" sz="1200" i="0" kern="1200">
                    <a:solidFill>
                      <a:schemeClr val="tx1"/>
                    </a:solidFill>
                    <a:effectLst/>
                    <a:latin typeface="Cambria Math" panose="02040503050406030204" pitchFamily="18" charset="0"/>
                    <a:ea typeface="+mn-ea"/>
                    <a:cs typeface="+mn-cs"/>
                  </a:rPr>
                  <a:t>_</a:t>
                </a:r>
                <a:r>
                  <a:rPr lang="en-GB" sz="1200" i="0" kern="1200">
                    <a:solidFill>
                      <a:schemeClr val="tx1"/>
                    </a:solidFill>
                    <a:effectLst/>
                    <a:latin typeface="Cambria Math" panose="02040503050406030204" pitchFamily="18" charset="0"/>
                    <a:ea typeface="+mn-ea"/>
                    <a:cs typeface="+mn-cs"/>
                  </a:rPr>
                  <a:t>𝑓 </a:t>
                </a:r>
                <a:r>
                  <a:rPr lang="de-DE" sz="1200" i="0" kern="1200">
                    <a:solidFill>
                      <a:schemeClr val="tx1"/>
                    </a:solidFill>
                    <a:effectLst/>
                    <a:latin typeface="Cambria Math" panose="02040503050406030204" pitchFamily="18" charset="0"/>
                    <a:ea typeface="+mn-ea"/>
                    <a:cs typeface="+mn-cs"/>
                  </a:rPr>
                  <a:t>)</a:t>
                </a:r>
                <a:r>
                  <a:rPr lang="en-US" dirty="0"/>
                  <a:t> (as discussed in prior CSA lectures).</a:t>
                </a:r>
              </a:p>
              <a:p>
                <a:pPr lvl="1"/>
                <a:r>
                  <a:rPr lang="en-US" b="1" dirty="0"/>
                  <a:t>Compact Design</a:t>
                </a:r>
                <a:r>
                  <a:rPr lang="en-US" dirty="0"/>
                  <a:t>: Suitable for in-pixel integration within the n-well, balancing performance with area constraints.</a:t>
                </a:r>
              </a:p>
              <a:p>
                <a:pPr lvl="1"/>
                <a:endParaRPr lang="en-US" dirty="0"/>
              </a:p>
              <a:p>
                <a:r>
                  <a:rPr lang="en-US" dirty="0">
                    <a:effectLst/>
                  </a:rPr>
                  <a:t>he CSA’s feedback network is critical for signal integration and noise performance. In our design, both the </a:t>
                </a:r>
                <a:r>
                  <a:rPr lang="en-US" b="1" dirty="0">
                    <a:effectLst/>
                  </a:rPr>
                  <a:t>feedback capacitance</a:t>
                </a:r>
                <a:r>
                  <a:rPr lang="en-US" dirty="0">
                    <a:effectLst/>
                  </a:rPr>
                  <a:t> and </a:t>
                </a:r>
                <a:r>
                  <a:rPr lang="en-US" b="1" dirty="0">
                    <a:effectLst/>
                  </a:rPr>
                  <a:t>feedback resistance</a:t>
                </a:r>
                <a:r>
                  <a:rPr lang="en-US" dirty="0">
                    <a:effectLst/>
                  </a:rPr>
                  <a:t> are implemented with specific techniques to optimize performance.</a:t>
                </a:r>
              </a:p>
              <a:p>
                <a:r>
                  <a:rPr lang="en-US" b="1" dirty="0"/>
                  <a:t>Feedback Capacitance (</a:t>
                </a:r>
                <a:r>
                  <a:rPr lang="en-US" b="1" dirty="0" err="1"/>
                  <a:t>Cf</a:t>
                </a:r>
                <a:r>
                  <a:rPr lang="en-US" b="1" dirty="0"/>
                  <a:t>)</a:t>
                </a:r>
                <a:r>
                  <a:rPr lang="en-US" dirty="0"/>
                  <a:t>: </a:t>
                </a:r>
              </a:p>
              <a:p>
                <a:pPr lvl="1"/>
                <a:r>
                  <a:rPr lang="en-US" b="1" dirty="0"/>
                  <a:t>Implementation</a:t>
                </a:r>
                <a:r>
                  <a:rPr lang="en-US" dirty="0"/>
                  <a:t>: </a:t>
                </a:r>
                <a:r>
                  <a:rPr lang="en-US" dirty="0" err="1"/>
                  <a:t>Cf</a:t>
                </a:r>
                <a:r>
                  <a:rPr lang="en-US" dirty="0"/>
                  <a:t> is realized using the </a:t>
                </a:r>
                <a:r>
                  <a:rPr lang="en-US" b="1" dirty="0"/>
                  <a:t>parasitic drain diffusion capacitance</a:t>
                </a:r>
                <a:r>
                  <a:rPr lang="en-US" dirty="0"/>
                  <a:t> of a MOSFET. This leverages the inherent capacitance of the transistor’s drain region, reducing the need for additional components and saving area.</a:t>
                </a:r>
              </a:p>
              <a:p>
                <a:pPr lvl="1"/>
                <a:endParaRPr lang="en-US" dirty="0"/>
              </a:p>
              <a:p>
                <a:r>
                  <a:rPr lang="en-US" b="1" dirty="0"/>
                  <a:t>Implications</a:t>
                </a:r>
                <a:r>
                  <a:rPr lang="en-US" dirty="0"/>
                  <a:t>: Compact design suitable for in-pixel integration.</a:t>
                </a:r>
              </a:p>
              <a:p>
                <a:r>
                  <a:rPr lang="en-US" dirty="0"/>
                  <a:t>The capacitance value is process-dependent, requiring careful calibration to ensure consistent gain </a:t>
                </a:r>
              </a:p>
              <a:p>
                <a:endParaRPr lang="en-US" dirty="0"/>
              </a:p>
              <a:p>
                <a:endParaRPr lang="en-US"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"out" =𝑄/𝐶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pPr lvl="1"/>
                <a:endParaRPr lang="en-US" dirty="0"/>
              </a:p>
              <a:p>
                <a:pPr lvl="1"/>
                <a:endParaRPr lang="en-US" dirty="0"/>
              </a:p>
              <a:p>
                <a:r>
                  <a:rPr lang="en-US" b="1" dirty="0"/>
                  <a:t>Implementation</a:t>
                </a:r>
                <a:r>
                  <a:rPr lang="en-US" dirty="0"/>
                  <a:t>: Rf</a:t>
                </a:r>
              </a:p>
              <a:p>
                <a:endParaRPr lang="en-US" dirty="0">
                  <a:effectLst/>
                </a:endParaRPr>
              </a:p>
              <a:p>
                <a:r>
                  <a:rPr lang="en-US" dirty="0">
                    <a:effectLst/>
                  </a:rPr>
                  <a:t>Rf</a:t>
                </a:r>
                <a:r>
                  <a:rPr lang="en-US" dirty="0"/>
                  <a:t>​ is implemented as a </a:t>
                </a:r>
                <a:r>
                  <a:rPr lang="en-US" b="1" dirty="0"/>
                  <a:t>MOSFET</a:t>
                </a:r>
                <a:r>
                  <a:rPr lang="en-US" dirty="0"/>
                  <a:t> operating in the </a:t>
                </a:r>
                <a:r>
                  <a:rPr lang="en-US" b="1" dirty="0"/>
                  <a:t>active-biased</a:t>
                </a:r>
                <a:r>
                  <a:rPr lang="en-US" dirty="0"/>
                  <a:t> region, as detailed in the IEEE JSSC paper</a:t>
                </a:r>
                <a:endParaRPr lang="en-US" dirty="0">
                  <a:hlinkClick r:id="rId4"/>
                </a:endParaRPr>
              </a:p>
              <a:p>
                <a:endParaRPr lang="en-US" b="1" dirty="0"/>
              </a:p>
              <a:p>
                <a:r>
                  <a:rPr lang="en-US" b="1" dirty="0"/>
                  <a:t>Advantages</a:t>
                </a:r>
                <a:r>
                  <a:rPr lang="en-US" dirty="0"/>
                  <a:t>: Tunable resistance via bias adjustment, allowing optimization of the feedback time constant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𝑓=𝑅</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endParaRPr lang="en-US" dirty="0"/>
              </a:p>
              <a:p>
                <a:endParaRPr lang="en-US" dirty="0"/>
              </a:p>
              <a:p>
                <a:r>
                  <a:rPr lang="en-US" dirty="0"/>
                  <a:t>Compact integration within the pixel, avoiding large physical resistors.</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The bias resistance for the n-well sensor diode is also implemented with a specific technique to ensure proper operation.</a:t>
                </a:r>
              </a:p>
              <a:p>
                <a:endParaRPr lang="en-US" dirty="0"/>
              </a:p>
              <a:p>
                <a:endParaRPr lang="en-US" dirty="0"/>
              </a:p>
              <a:p>
                <a:r>
                  <a:rPr lang="en-US" b="1" dirty="0"/>
                  <a:t>Implementation</a:t>
                </a:r>
                <a:r>
                  <a:rPr lang="en-US" dirty="0"/>
                  <a:t>: The bias resistance is realized as a </a:t>
                </a:r>
                <a:r>
                  <a:rPr lang="en-US" b="1" dirty="0"/>
                  <a:t>MOSFET</a:t>
                </a:r>
                <a:r>
                  <a:rPr lang="en-US" dirty="0"/>
                  <a:t> in the </a:t>
                </a:r>
                <a:r>
                  <a:rPr lang="en-US" b="1" dirty="0"/>
                  <a:t>active-biased</a:t>
                </a:r>
                <a:r>
                  <a:rPr lang="en-US" dirty="0"/>
                  <a:t> region, as described in the IEEE JSSC paper. </a:t>
                </a:r>
                <a:r>
                  <a:rPr lang="en-US" b="1" dirty="0"/>
                  <a:t>Operation</a:t>
                </a:r>
                <a:r>
                  <a:rPr lang="en-US" dirty="0"/>
                  <a:t>: The MOSFET provides a high-impedance path to set the n-well’s DC bias voltage (~1.8 V plus high voltage), while allowing the AC signal to be coupled to the CSA.</a:t>
                </a:r>
              </a:p>
              <a:p>
                <a:pPr lvl="1"/>
                <a:endParaRPr lang="en-US" dirty="0"/>
              </a:p>
              <a:p>
                <a:endParaRPr lang="en-GB" dirty="0"/>
              </a:p>
            </p:txBody>
          </p:sp>
        </mc:Fallback>
      </mc:AlternateContent>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20</a:t>
            </a:fld>
            <a:endParaRPr lang="de-DE"/>
          </a:p>
        </p:txBody>
      </p:sp>
    </p:spTree>
    <p:extLst>
      <p:ext uri="{BB962C8B-B14F-4D97-AF65-F5344CB8AC3E}">
        <p14:creationId xmlns:p14="http://schemas.microsoft.com/office/powerpoint/2010/main" val="777135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US" dirty="0"/>
                  <a:t>The solution shown here avoids the dependence of the feedback resistance on local VDD variations.</a:t>
                </a:r>
              </a:p>
              <a:p>
                <a:r>
                  <a:rPr lang="en-US" dirty="0"/>
                  <a:t>A dedicated transistor, labeled </a:t>
                </a:r>
                <a:r>
                  <a:rPr lang="en-US" dirty="0" err="1"/>
                  <a:t>Tbias</a:t>
                </a:r>
                <a:r>
                  <a:rPr lang="en-US" dirty="0"/>
                  <a:t>, generates a very small bias current, typically around 100 picoamperes.</a:t>
                </a:r>
              </a:p>
              <a:p>
                <a:r>
                  <a:rPr lang="en-US" dirty="0"/>
                  <a:t>This current produces the gate voltage for the feedback transistor </a:t>
                </a:r>
                <a:r>
                  <a:rPr lang="en-US" dirty="0" err="1"/>
                  <a:t>Tfb</a:t>
                </a:r>
                <a:r>
                  <a:rPr lang="en-US" dirty="0"/>
                  <a:t> locally inside the pixel.</a:t>
                </a:r>
              </a:p>
              <a:p>
                <a:r>
                  <a:rPr lang="en-US" dirty="0"/>
                  <a:t>As a result, the operating point of the feedback transistor becomes significantly less sensitive to variations of the supply voltage across the matrix.</a:t>
                </a:r>
              </a:p>
              <a:p>
                <a:r>
                  <a:rPr lang="en-US" dirty="0"/>
                  <a:t>The global control voltage PFB is generated off-matrix using a bias DAC, allowing programmable adjustment of the feedback operating point</a:t>
                </a:r>
              </a:p>
              <a:p>
                <a:endParaRPr lang="en-US" dirty="0"/>
              </a:p>
              <a:p>
                <a:endParaRPr lang="en-US" dirty="0"/>
              </a:p>
              <a:p>
                <a:endParaRPr lang="en-US" dirty="0"/>
              </a:p>
              <a:p>
                <a:endParaRPr lang="en-US" dirty="0"/>
              </a:p>
              <a:p>
                <a:endParaRPr lang="en-GB" dirty="0"/>
              </a:p>
            </p:txBody>
          </p:sp>
        </mc:Choice>
        <mc:Fallback xmlns="">
          <p:sp>
            <p:nvSpPr>
              <p:cNvPr id="3" name="Notizenplatzhalter 2"/>
              <p:cNvSpPr>
                <a:spLocks noGrp="1"/>
              </p:cNvSpPr>
              <p:nvPr>
                <p:ph type="body" idx="1"/>
              </p:nvPr>
            </p:nvSpPr>
            <p:spPr/>
            <p:txBody>
              <a:bodyPr/>
              <a:lstStyle/>
              <a:p>
                <a:r>
                  <a:rPr lang="en-US" b="1" dirty="0"/>
                  <a:t>1. Electronics Placement in the N-Well</a:t>
                </a:r>
              </a:p>
              <a:p>
                <a:r>
                  <a:rPr lang="en-US" dirty="0">
                    <a:effectLst/>
                  </a:rPr>
                  <a:t>In our HVCMOS sensors, the </a:t>
                </a:r>
                <a:r>
                  <a:rPr lang="en-US" b="1" dirty="0">
                    <a:effectLst/>
                  </a:rPr>
                  <a:t>readout electronics</a:t>
                </a:r>
                <a:r>
                  <a:rPr lang="en-US" dirty="0">
                    <a:effectLst/>
                  </a:rPr>
                  <a:t> are integrated within the </a:t>
                </a:r>
                <a:r>
                  <a:rPr lang="en-US" b="1" dirty="0">
                    <a:effectLst/>
                  </a:rPr>
                  <a:t>n-well</a:t>
                </a:r>
                <a:r>
                  <a:rPr lang="en-US" dirty="0">
                    <a:effectLst/>
                  </a:rPr>
                  <a:t>, a shallow n-doped region implanted in a p-type substrate that forms the signal-collecting diode. This design choice has significant implications for the sensor’s operation and electrical isolation.</a:t>
                </a:r>
              </a:p>
              <a:p>
                <a:r>
                  <a:rPr lang="en-US" b="1" dirty="0"/>
                  <a:t>Potential Requirements</a:t>
                </a:r>
                <a:r>
                  <a:rPr lang="en-US" dirty="0"/>
                  <a:t>: To prevent </a:t>
                </a:r>
                <a:r>
                  <a:rPr lang="en-US" b="1" dirty="0"/>
                  <a:t>forward-biased junctions</a:t>
                </a:r>
                <a:r>
                  <a:rPr lang="en-US" dirty="0"/>
                  <a:t>, the potential of the n-well must be maintained </a:t>
                </a:r>
                <a:r>
                  <a:rPr lang="en-US" b="1" dirty="0"/>
                  <a:t>higher</a:t>
                </a:r>
                <a:r>
                  <a:rPr lang="en-US" dirty="0"/>
                  <a:t> or at lease not lower than the potential of any </a:t>
                </a:r>
                <a:r>
                  <a:rPr lang="en-US" b="1" dirty="0"/>
                  <a:t>p+ diffusion</a:t>
                </a:r>
                <a:r>
                  <a:rPr lang="en-US" dirty="0"/>
                  <a:t> – 100mV (e.g., p-type regions forming transistor source/drain). Forward-biased junctions would lead to unwanted current flow, degrading sensor performance. </a:t>
                </a:r>
              </a:p>
              <a:p>
                <a:pPr lvl="1"/>
                <a:r>
                  <a:rPr lang="en-US" b="1" dirty="0"/>
                  <a:t>Our Structure</a:t>
                </a:r>
                <a:r>
                  <a:rPr lang="en-US" dirty="0"/>
                  <a:t>: The n-well potential is set to approximately </a:t>
                </a:r>
                <a:r>
                  <a:rPr lang="en-US" b="1" dirty="0"/>
                  <a:t>1.7-1.8 V</a:t>
                </a:r>
                <a:r>
                  <a:rPr lang="en-US" dirty="0"/>
                  <a:t>, ensuring isolation from p+ diffusions</a:t>
                </a:r>
              </a:p>
              <a:p>
                <a:pPr lvl="1"/>
                <a:endParaRPr lang="en-US" dirty="0"/>
              </a:p>
              <a:p>
                <a:r>
                  <a:rPr lang="en-US" b="1" dirty="0"/>
                  <a:t>Isolation</a:t>
                </a:r>
                <a:r>
                  <a:rPr lang="en-US" dirty="0"/>
                  <a:t>: Placing electronics in the n-well isolates them from the p-type substrate, allowing high bias voltages without damaging the circuitry. </a:t>
                </a:r>
                <a:r>
                  <a:rPr lang="en-US" b="1" dirty="0"/>
                  <a:t>Signal Collection</a:t>
                </a:r>
                <a:r>
                  <a:rPr lang="en-US" dirty="0"/>
                  <a:t>: The n-well serves as both the sensor diode and the housing for electronics, enabling monolithic integration and fast charge collection. </a:t>
                </a:r>
                <a:r>
                  <a:rPr lang="en-US" b="1" dirty="0"/>
                  <a:t>Design Constraint</a:t>
                </a:r>
                <a:r>
                  <a:rPr lang="en-US" dirty="0"/>
                  <a:t>: Careful potential management is required to maintain the n-well at a higher voltage than surrounding p+ regions, necessitating precise biasing circuits.</a:t>
                </a:r>
              </a:p>
              <a:p>
                <a:endParaRPr lang="en-US" dirty="0"/>
              </a:p>
              <a:p>
                <a:r>
                  <a:rPr lang="en-US" dirty="0">
                    <a:effectLst/>
                  </a:rPr>
                  <a:t>Our HVCMOS sensor employs an </a:t>
                </a:r>
                <a:r>
                  <a:rPr lang="en-US" b="1" dirty="0">
                    <a:effectLst/>
                  </a:rPr>
                  <a:t>AC-coupled</a:t>
                </a:r>
                <a:r>
                  <a:rPr lang="en-US" dirty="0">
                    <a:effectLst/>
                  </a:rPr>
                  <a:t> connection between the </a:t>
                </a:r>
                <a:r>
                  <a:rPr lang="en-US" b="1" dirty="0">
                    <a:effectLst/>
                  </a:rPr>
                  <a:t>sensor diode</a:t>
                </a:r>
                <a:r>
                  <a:rPr lang="en-US" dirty="0">
                    <a:effectLst/>
                  </a:rPr>
                  <a:t> and the </a:t>
                </a:r>
                <a:r>
                  <a:rPr lang="en-US" b="1" dirty="0">
                    <a:effectLst/>
                  </a:rPr>
                  <a:t>charge-sensitive amplifier (CSA)</a:t>
                </a:r>
                <a:r>
                  <a:rPr lang="en-US" dirty="0">
                    <a:effectLst/>
                  </a:rPr>
                  <a:t>, which amplifies the current pulse induced by particle interactions.</a:t>
                </a:r>
              </a:p>
              <a:p>
                <a:r>
                  <a:rPr lang="en-US" b="1" dirty="0"/>
                  <a:t>Purpose</a:t>
                </a:r>
                <a:r>
                  <a:rPr lang="en-US" dirty="0"/>
                  <a:t>: AC coupling isolates the high DC bias voltage of the n-well (~1.8 V plus the high bias voltage) from the amplifier’s input, protecting the CSA and allowing independent biasing of the sensor and electronics.</a:t>
                </a:r>
              </a:p>
              <a:p>
                <a:endParaRPr lang="en-GB" dirty="0"/>
              </a:p>
              <a:p>
                <a:endParaRPr lang="en-GB" dirty="0"/>
              </a:p>
              <a:p>
                <a:r>
                  <a:rPr lang="en-US" dirty="0">
                    <a:effectLst/>
                  </a:rPr>
                  <a:t>The CSA in our HVCMOS sensor uses a </a:t>
                </a:r>
                <a:r>
                  <a:rPr lang="en-US" b="1" dirty="0">
                    <a:effectLst/>
                  </a:rPr>
                  <a:t>folded </a:t>
                </a:r>
                <a:r>
                  <a:rPr lang="en-US" b="1" dirty="0" err="1">
                    <a:effectLst/>
                  </a:rPr>
                  <a:t>cascode</a:t>
                </a:r>
                <a:r>
                  <a:rPr lang="en-US" b="1" dirty="0">
                    <a:effectLst/>
                  </a:rPr>
                  <a:t> topology</a:t>
                </a:r>
                <a:r>
                  <a:rPr lang="en-US" dirty="0">
                    <a:effectLst/>
                  </a:rPr>
                  <a:t>, a common choice for high-performance analog circuits.</a:t>
                </a:r>
              </a:p>
              <a:p>
                <a:r>
                  <a:rPr lang="en-US" b="1" dirty="0"/>
                  <a:t>Description</a:t>
                </a:r>
                <a:r>
                  <a:rPr lang="en-US" dirty="0"/>
                  <a:t>: The folded </a:t>
                </a:r>
                <a:r>
                  <a:rPr lang="en-US" dirty="0" err="1"/>
                  <a:t>cascode</a:t>
                </a:r>
                <a:r>
                  <a:rPr lang="en-US" dirty="0"/>
                  <a:t> is a single-stage amplifier with a </a:t>
                </a:r>
                <a:r>
                  <a:rPr lang="en-US" dirty="0" err="1"/>
                  <a:t>cascode</a:t>
                </a:r>
                <a:r>
                  <a:rPr lang="en-US" dirty="0"/>
                  <a:t> transistor configuration that “folds” the current path to improve gain and bandwidth.</a:t>
                </a:r>
              </a:p>
              <a:p>
                <a:r>
                  <a:rPr lang="en-US" b="1" dirty="0"/>
                  <a:t>Key Features</a:t>
                </a:r>
                <a:r>
                  <a:rPr lang="en-US" dirty="0"/>
                  <a:t>: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dirty="0"/>
                  <a:t>High Gain</a:t>
                </a:r>
                <a:r>
                  <a:rPr lang="en-US" dirty="0"/>
                  <a:t>: The topology provides high open-loop gain (A), essential for achieving a closed-loop gain close to</a:t>
                </a:r>
                <a:r>
                  <a:rPr lang="de-DE" sz="1200" b="0" i="0" kern="1200">
                    <a:solidFill>
                      <a:schemeClr val="tx1"/>
                    </a:solidFill>
                    <a:effectLst/>
                    <a:latin typeface="Cambria Math" panose="02040503050406030204" pitchFamily="18" charset="0"/>
                    <a:ea typeface="+mn-ea"/>
                    <a:cs typeface="+mn-cs"/>
                  </a:rPr>
                  <a:t> </a:t>
                </a:r>
                <a:r>
                  <a:rPr lang="en-GB" sz="1200" i="0" kern="1200">
                    <a:solidFill>
                      <a:schemeClr val="tx1"/>
                    </a:solidFill>
                    <a:effectLst/>
                    <a:latin typeface="Cambria Math" panose="02040503050406030204" pitchFamily="18" charset="0"/>
                    <a:ea typeface="+mn-ea"/>
                    <a:cs typeface="+mn-cs"/>
                  </a:rPr>
                  <a:t> 1</a:t>
                </a:r>
                <a:r>
                  <a:rPr lang="de-DE" sz="1200" i="0" kern="1200">
                    <a:solidFill>
                      <a:schemeClr val="tx1"/>
                    </a:solidFill>
                    <a:effectLst/>
                    <a:latin typeface="Cambria Math" panose="02040503050406030204" pitchFamily="18" charset="0"/>
                    <a:ea typeface="+mn-ea"/>
                    <a:cs typeface="+mn-cs"/>
                  </a:rPr>
                  <a:t>/(</a:t>
                </a:r>
                <a:r>
                  <a:rPr lang="en-GB" sz="1200" i="0" kern="1200">
                    <a:solidFill>
                      <a:schemeClr val="tx1"/>
                    </a:solidFill>
                    <a:effectLst/>
                    <a:latin typeface="Cambria Math" panose="02040503050406030204" pitchFamily="18" charset="0"/>
                    <a:ea typeface="+mn-ea"/>
                    <a:cs typeface="+mn-cs"/>
                  </a:rPr>
                  <a:t>𝑠𝐶</a:t>
                </a:r>
                <a:r>
                  <a:rPr lang="de-DE" sz="1200" i="0" kern="1200">
                    <a:solidFill>
                      <a:schemeClr val="tx1"/>
                    </a:solidFill>
                    <a:effectLst/>
                    <a:latin typeface="Cambria Math" panose="02040503050406030204" pitchFamily="18" charset="0"/>
                    <a:ea typeface="+mn-ea"/>
                    <a:cs typeface="+mn-cs"/>
                  </a:rPr>
                  <a:t>_</a:t>
                </a:r>
                <a:r>
                  <a:rPr lang="en-GB" sz="1200" i="0" kern="1200">
                    <a:solidFill>
                      <a:schemeClr val="tx1"/>
                    </a:solidFill>
                    <a:effectLst/>
                    <a:latin typeface="Cambria Math" panose="02040503050406030204" pitchFamily="18" charset="0"/>
                    <a:ea typeface="+mn-ea"/>
                    <a:cs typeface="+mn-cs"/>
                  </a:rPr>
                  <a:t>𝑓 </a:t>
                </a:r>
                <a:r>
                  <a:rPr lang="de-DE" sz="1200" i="0" kern="1200">
                    <a:solidFill>
                      <a:schemeClr val="tx1"/>
                    </a:solidFill>
                    <a:effectLst/>
                    <a:latin typeface="Cambria Math" panose="02040503050406030204" pitchFamily="18" charset="0"/>
                    <a:ea typeface="+mn-ea"/>
                    <a:cs typeface="+mn-cs"/>
                  </a:rPr>
                  <a:t>)</a:t>
                </a:r>
                <a:r>
                  <a:rPr lang="en-US" dirty="0"/>
                  <a:t> (as discussed in prior CSA lectures).</a:t>
                </a:r>
              </a:p>
              <a:p>
                <a:pPr lvl="1"/>
                <a:r>
                  <a:rPr lang="en-US" b="1" dirty="0"/>
                  <a:t>Compact Design</a:t>
                </a:r>
                <a:r>
                  <a:rPr lang="en-US" dirty="0"/>
                  <a:t>: Suitable for in-pixel integration within the n-well, balancing performance with area constraints.</a:t>
                </a:r>
              </a:p>
              <a:p>
                <a:pPr lvl="1"/>
                <a:endParaRPr lang="en-US" dirty="0"/>
              </a:p>
              <a:p>
                <a:r>
                  <a:rPr lang="en-US" dirty="0">
                    <a:effectLst/>
                  </a:rPr>
                  <a:t>he CSA’s feedback network is critical for signal integration and noise performance. In our design, both the </a:t>
                </a:r>
                <a:r>
                  <a:rPr lang="en-US" b="1" dirty="0">
                    <a:effectLst/>
                  </a:rPr>
                  <a:t>feedback capacitance</a:t>
                </a:r>
                <a:r>
                  <a:rPr lang="en-US" dirty="0">
                    <a:effectLst/>
                  </a:rPr>
                  <a:t> and </a:t>
                </a:r>
                <a:r>
                  <a:rPr lang="en-US" b="1" dirty="0">
                    <a:effectLst/>
                  </a:rPr>
                  <a:t>feedback resistance</a:t>
                </a:r>
                <a:r>
                  <a:rPr lang="en-US" dirty="0">
                    <a:effectLst/>
                  </a:rPr>
                  <a:t> are implemented with specific techniques to optimize performance.</a:t>
                </a:r>
              </a:p>
              <a:p>
                <a:r>
                  <a:rPr lang="en-US" b="1" dirty="0"/>
                  <a:t>Feedback Capacitance (</a:t>
                </a:r>
                <a:r>
                  <a:rPr lang="en-US" b="1" dirty="0" err="1"/>
                  <a:t>Cf</a:t>
                </a:r>
                <a:r>
                  <a:rPr lang="en-US" b="1" dirty="0"/>
                  <a:t>)</a:t>
                </a:r>
                <a:r>
                  <a:rPr lang="en-US" dirty="0"/>
                  <a:t>: </a:t>
                </a:r>
              </a:p>
              <a:p>
                <a:pPr lvl="1"/>
                <a:r>
                  <a:rPr lang="en-US" b="1" dirty="0"/>
                  <a:t>Implementation</a:t>
                </a:r>
                <a:r>
                  <a:rPr lang="en-US" dirty="0"/>
                  <a:t>: </a:t>
                </a:r>
                <a:r>
                  <a:rPr lang="en-US" dirty="0" err="1"/>
                  <a:t>Cf</a:t>
                </a:r>
                <a:r>
                  <a:rPr lang="en-US" dirty="0"/>
                  <a:t> is realized using the </a:t>
                </a:r>
                <a:r>
                  <a:rPr lang="en-US" b="1" dirty="0"/>
                  <a:t>parasitic drain diffusion capacitance</a:t>
                </a:r>
                <a:r>
                  <a:rPr lang="en-US" dirty="0"/>
                  <a:t> of a MOSFET. This leverages the inherent capacitance of the transistor’s drain region, reducing the need for additional components and saving area.</a:t>
                </a:r>
              </a:p>
              <a:p>
                <a:pPr lvl="1"/>
                <a:endParaRPr lang="en-US" dirty="0"/>
              </a:p>
              <a:p>
                <a:r>
                  <a:rPr lang="en-US" b="1" dirty="0"/>
                  <a:t>Implications</a:t>
                </a:r>
                <a:r>
                  <a:rPr lang="en-US" dirty="0"/>
                  <a:t>: Compact design suitable for in-pixel integration.</a:t>
                </a:r>
              </a:p>
              <a:p>
                <a:r>
                  <a:rPr lang="en-US" dirty="0"/>
                  <a:t>The capacitance value is process-dependent, requiring careful calibration to ensure consistent gain </a:t>
                </a:r>
              </a:p>
              <a:p>
                <a:endParaRPr lang="en-US" dirty="0"/>
              </a:p>
              <a:p>
                <a:endParaRPr lang="en-US"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"out" =𝑄/𝐶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pPr lvl="1"/>
                <a:endParaRPr lang="en-US" dirty="0"/>
              </a:p>
              <a:p>
                <a:pPr lvl="1"/>
                <a:endParaRPr lang="en-US" dirty="0"/>
              </a:p>
              <a:p>
                <a:r>
                  <a:rPr lang="en-US" b="1" dirty="0"/>
                  <a:t>Implementation</a:t>
                </a:r>
                <a:r>
                  <a:rPr lang="en-US" dirty="0"/>
                  <a:t>: Rf</a:t>
                </a:r>
              </a:p>
              <a:p>
                <a:endParaRPr lang="en-US" dirty="0">
                  <a:effectLst/>
                </a:endParaRPr>
              </a:p>
              <a:p>
                <a:r>
                  <a:rPr lang="en-US" dirty="0">
                    <a:effectLst/>
                  </a:rPr>
                  <a:t>Rf</a:t>
                </a:r>
                <a:r>
                  <a:rPr lang="en-US" dirty="0"/>
                  <a:t>​ is implemented as a </a:t>
                </a:r>
                <a:r>
                  <a:rPr lang="en-US" b="1" dirty="0"/>
                  <a:t>MOSFET</a:t>
                </a:r>
                <a:r>
                  <a:rPr lang="en-US" dirty="0"/>
                  <a:t> operating in the </a:t>
                </a:r>
                <a:r>
                  <a:rPr lang="en-US" b="1" dirty="0"/>
                  <a:t>active-biased</a:t>
                </a:r>
                <a:r>
                  <a:rPr lang="en-US" dirty="0"/>
                  <a:t> region, as detailed in the IEEE JSSC paper</a:t>
                </a:r>
                <a:endParaRPr lang="en-US" dirty="0">
                  <a:hlinkClick r:id="rId4"/>
                </a:endParaRPr>
              </a:p>
              <a:p>
                <a:endParaRPr lang="en-US" b="1" dirty="0"/>
              </a:p>
              <a:p>
                <a:r>
                  <a:rPr lang="en-US" b="1" dirty="0"/>
                  <a:t>Advantages</a:t>
                </a:r>
                <a:r>
                  <a:rPr lang="en-US" dirty="0"/>
                  <a:t>: Tunable resistance via bias adjustment, allowing optimization of the feedback time constant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𝑓=𝑅</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a:t>
                </a:r>
                <a:endParaRPr lang="de-DE" sz="1200" kern="1200" dirty="0">
                  <a:solidFill>
                    <a:schemeClr val="tx1"/>
                  </a:solidFill>
                  <a:effectLst/>
                  <a:latin typeface="Arial" charset="0"/>
                  <a:ea typeface="+mn-ea"/>
                  <a:cs typeface="+mn-cs"/>
                </a:endParaRPr>
              </a:p>
              <a:p>
                <a:endParaRPr lang="en-US" dirty="0"/>
              </a:p>
              <a:p>
                <a:endParaRPr lang="en-US" dirty="0"/>
              </a:p>
              <a:p>
                <a:r>
                  <a:rPr lang="en-US" dirty="0"/>
                  <a:t>Compact integration within the pixel, avoiding large physical resistors.</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The bias resistance for the n-well sensor diode is also implemented with a specific technique to ensure proper operation.</a:t>
                </a:r>
              </a:p>
              <a:p>
                <a:endParaRPr lang="en-US" dirty="0"/>
              </a:p>
              <a:p>
                <a:endParaRPr lang="en-US" dirty="0"/>
              </a:p>
              <a:p>
                <a:r>
                  <a:rPr lang="en-US" b="1" dirty="0"/>
                  <a:t>Implementation</a:t>
                </a:r>
                <a:r>
                  <a:rPr lang="en-US" dirty="0"/>
                  <a:t>: The bias resistance is realized as a </a:t>
                </a:r>
                <a:r>
                  <a:rPr lang="en-US" b="1" dirty="0"/>
                  <a:t>MOSFET</a:t>
                </a:r>
                <a:r>
                  <a:rPr lang="en-US" dirty="0"/>
                  <a:t> in the </a:t>
                </a:r>
                <a:r>
                  <a:rPr lang="en-US" b="1" dirty="0"/>
                  <a:t>active-biased</a:t>
                </a:r>
                <a:r>
                  <a:rPr lang="en-US" dirty="0"/>
                  <a:t> region, as described in the IEEE JSSC paper. </a:t>
                </a:r>
                <a:r>
                  <a:rPr lang="en-US" b="1" dirty="0"/>
                  <a:t>Operation</a:t>
                </a:r>
                <a:r>
                  <a:rPr lang="en-US" dirty="0"/>
                  <a:t>: The MOSFET provides a high-impedance path to set the n-well’s DC bias voltage (~1.8 V plus high voltage), while allowing the AC signal to be coupled to the CSA.</a:t>
                </a:r>
              </a:p>
              <a:p>
                <a:pPr lvl="1"/>
                <a:endParaRPr lang="en-US" dirty="0"/>
              </a:p>
              <a:p>
                <a:endParaRPr lang="en-GB" dirty="0"/>
              </a:p>
            </p:txBody>
          </p:sp>
        </mc:Fallback>
      </mc:AlternateContent>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21</a:t>
            </a:fld>
            <a:endParaRPr lang="de-DE"/>
          </a:p>
        </p:txBody>
      </p:sp>
    </p:spTree>
    <p:extLst>
      <p:ext uri="{BB962C8B-B14F-4D97-AF65-F5344CB8AC3E}">
        <p14:creationId xmlns:p14="http://schemas.microsoft.com/office/powerpoint/2010/main" val="290830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main</a:t>
            </a:r>
            <a:r>
              <a:rPr lang="de-DE" dirty="0"/>
              <a:t> </a:t>
            </a:r>
            <a:r>
              <a:rPr lang="de-DE" b="1" dirty="0" err="1"/>
              <a:t>challenges</a:t>
            </a:r>
            <a:r>
              <a:rPr lang="de-DE" dirty="0"/>
              <a:t> </a:t>
            </a:r>
            <a:r>
              <a:rPr lang="de-DE" dirty="0" err="1"/>
              <a:t>of</a:t>
            </a:r>
            <a:r>
              <a:rPr lang="de-DE" dirty="0"/>
              <a:t> Upgrade II </a:t>
            </a:r>
            <a:r>
              <a:rPr lang="de-DE" dirty="0" err="1"/>
              <a:t>are</a:t>
            </a:r>
            <a:r>
              <a:rPr lang="de-DE" dirty="0"/>
              <a:t> </a:t>
            </a:r>
            <a:r>
              <a:rPr lang="de-DE" dirty="0" err="1"/>
              <a:t>significantly</a:t>
            </a:r>
            <a:r>
              <a:rPr lang="de-DE" dirty="0"/>
              <a:t> </a:t>
            </a:r>
            <a:r>
              <a:rPr lang="de-DE" b="1" dirty="0" err="1"/>
              <a:t>higher</a:t>
            </a:r>
            <a:r>
              <a:rPr lang="de-DE" b="1" dirty="0"/>
              <a:t> </a:t>
            </a:r>
            <a:r>
              <a:rPr lang="de-DE" b="1" dirty="0" err="1"/>
              <a:t>radiation</a:t>
            </a:r>
            <a:r>
              <a:rPr lang="de-DE" b="1" dirty="0"/>
              <a:t> </a:t>
            </a:r>
            <a:r>
              <a:rPr lang="de-DE" b="1" dirty="0" err="1"/>
              <a:t>levels</a:t>
            </a:r>
            <a:r>
              <a:rPr lang="de-DE" dirty="0"/>
              <a:t>, </a:t>
            </a:r>
            <a:r>
              <a:rPr lang="de-DE" dirty="0" err="1"/>
              <a:t>increased</a:t>
            </a:r>
            <a:r>
              <a:rPr lang="de-DE" dirty="0"/>
              <a:t> </a:t>
            </a:r>
            <a:r>
              <a:rPr lang="de-DE" dirty="0" err="1"/>
              <a:t>particle</a:t>
            </a:r>
            <a:r>
              <a:rPr lang="de-DE" dirty="0"/>
              <a:t> </a:t>
            </a:r>
            <a:r>
              <a:rPr lang="de-DE" dirty="0" err="1"/>
              <a:t>multiplicities</a:t>
            </a:r>
            <a:r>
              <a:rPr lang="de-DE" dirty="0"/>
              <a:t>, and </a:t>
            </a:r>
            <a:r>
              <a:rPr lang="de-DE" b="1" dirty="0" err="1"/>
              <a:t>much</a:t>
            </a:r>
            <a:r>
              <a:rPr lang="de-DE" b="1" dirty="0"/>
              <a:t> </a:t>
            </a:r>
            <a:r>
              <a:rPr lang="de-DE" b="1" dirty="0" err="1"/>
              <a:t>higher</a:t>
            </a:r>
            <a:r>
              <a:rPr lang="de-DE" b="1" dirty="0"/>
              <a:t> </a:t>
            </a:r>
            <a:r>
              <a:rPr lang="de-DE" b="1" dirty="0" err="1"/>
              <a:t>hit</a:t>
            </a:r>
            <a:r>
              <a:rPr lang="de-DE" b="1" dirty="0"/>
              <a:t> </a:t>
            </a:r>
            <a:r>
              <a:rPr lang="de-DE" b="1" dirty="0" err="1"/>
              <a:t>rates</a:t>
            </a:r>
            <a:r>
              <a:rPr lang="de-DE" dirty="0"/>
              <a:t>.</a:t>
            </a:r>
          </a:p>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err="1"/>
              <a:t>To</a:t>
            </a:r>
            <a:r>
              <a:rPr lang="de-DE" dirty="0"/>
              <a:t> </a:t>
            </a:r>
            <a:r>
              <a:rPr lang="de-DE" dirty="0" err="1"/>
              <a:t>cope</a:t>
            </a:r>
            <a:r>
              <a:rPr lang="de-DE" dirty="0"/>
              <a:t> </a:t>
            </a:r>
            <a:r>
              <a:rPr lang="de-DE" dirty="0" err="1"/>
              <a:t>with</a:t>
            </a:r>
            <a:r>
              <a:rPr lang="de-DE" dirty="0"/>
              <a:t> </a:t>
            </a:r>
            <a:r>
              <a:rPr lang="de-DE" dirty="0" err="1"/>
              <a:t>the</a:t>
            </a:r>
            <a:r>
              <a:rPr lang="de-DE" dirty="0"/>
              <a:t> </a:t>
            </a:r>
            <a:r>
              <a:rPr lang="de-DE" dirty="0" err="1"/>
              <a:t>operating</a:t>
            </a:r>
            <a:r>
              <a:rPr lang="de-DE" dirty="0"/>
              <a:t> </a:t>
            </a:r>
            <a:r>
              <a:rPr lang="de-DE" dirty="0" err="1"/>
              <a:t>conditions</a:t>
            </a:r>
            <a:r>
              <a:rPr lang="de-DE" dirty="0"/>
              <a:t> </a:t>
            </a:r>
            <a:r>
              <a:rPr lang="de-DE" dirty="0" err="1"/>
              <a:t>of</a:t>
            </a:r>
            <a:r>
              <a:rPr lang="de-DE" dirty="0"/>
              <a:t> Upgrade II, </a:t>
            </a:r>
            <a:r>
              <a:rPr lang="de-DE" dirty="0" err="1"/>
              <a:t>the</a:t>
            </a:r>
            <a:r>
              <a:rPr lang="de-DE" dirty="0"/>
              <a:t> </a:t>
            </a:r>
            <a:r>
              <a:rPr lang="de-DE" dirty="0" err="1"/>
              <a:t>LHCb</a:t>
            </a:r>
            <a:r>
              <a:rPr lang="de-DE" dirty="0"/>
              <a:t> </a:t>
            </a:r>
            <a:r>
              <a:rPr lang="de-DE" dirty="0" err="1"/>
              <a:t>detector</a:t>
            </a:r>
            <a:r>
              <a:rPr lang="de-DE" dirty="0"/>
              <a:t> </a:t>
            </a:r>
            <a:r>
              <a:rPr lang="de-DE" dirty="0" err="1"/>
              <a:t>requires</a:t>
            </a:r>
            <a:r>
              <a:rPr lang="de-DE" dirty="0"/>
              <a:t> substantial </a:t>
            </a:r>
            <a:r>
              <a:rPr lang="de-DE" dirty="0" err="1"/>
              <a:t>upgrades</a:t>
            </a:r>
            <a:r>
              <a:rPr lang="de-DE" dirty="0"/>
              <a:t>.</a:t>
            </a:r>
          </a:p>
          <a:p>
            <a:endParaRPr lang="de-DE" dirty="0"/>
          </a:p>
          <a:p>
            <a:r>
              <a:rPr lang="de-DE" dirty="0"/>
              <a:t>The upgrade </a:t>
            </a:r>
            <a:r>
              <a:rPr lang="de-DE" dirty="0" err="1"/>
              <a:t>of</a:t>
            </a:r>
            <a:r>
              <a:rPr lang="de-DE" dirty="0"/>
              <a:t> </a:t>
            </a:r>
            <a:r>
              <a:rPr lang="de-DE" dirty="0" err="1"/>
              <a:t>the</a:t>
            </a:r>
            <a:r>
              <a:rPr lang="de-DE" dirty="0"/>
              <a:t> </a:t>
            </a:r>
            <a:r>
              <a:rPr lang="de-DE" dirty="0" err="1"/>
              <a:t>downstream</a:t>
            </a:r>
            <a:r>
              <a:rPr lang="de-DE" dirty="0"/>
              <a:t> </a:t>
            </a:r>
            <a:r>
              <a:rPr lang="de-DE" dirty="0" err="1"/>
              <a:t>tracking</a:t>
            </a:r>
            <a:r>
              <a:rPr lang="de-DE" dirty="0"/>
              <a:t> </a:t>
            </a:r>
            <a:r>
              <a:rPr lang="de-DE" dirty="0" err="1"/>
              <a:t>detector</a:t>
            </a:r>
            <a:r>
              <a:rPr lang="de-DE" dirty="0"/>
              <a:t> </a:t>
            </a:r>
            <a:r>
              <a:rPr lang="de-DE" dirty="0" err="1"/>
              <a:t>is</a:t>
            </a:r>
            <a:r>
              <a:rPr lang="de-DE" dirty="0"/>
              <a:t> </a:t>
            </a:r>
            <a:r>
              <a:rPr lang="de-DE" dirty="0" err="1"/>
              <a:t>called</a:t>
            </a:r>
            <a:r>
              <a:rPr lang="de-DE" dirty="0"/>
              <a:t> </a:t>
            </a:r>
            <a:r>
              <a:rPr lang="de-DE" dirty="0" err="1"/>
              <a:t>the</a:t>
            </a:r>
            <a:r>
              <a:rPr lang="de-DE" dirty="0"/>
              <a:t> Mighty Tracker.</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3</a:t>
            </a:fld>
            <a:endParaRPr lang="de-DE"/>
          </a:p>
        </p:txBody>
      </p:sp>
    </p:spTree>
    <p:extLst>
      <p:ext uri="{BB962C8B-B14F-4D97-AF65-F5344CB8AC3E}">
        <p14:creationId xmlns:p14="http://schemas.microsoft.com/office/powerpoint/2010/main" val="701149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GB" sz="1200" kern="1200" dirty="0">
                    <a:solidFill>
                      <a:schemeClr val="tx1"/>
                    </a:solidFill>
                    <a:effectLst/>
                    <a:latin typeface="Arial" charset="0"/>
                    <a:ea typeface="+mn-ea"/>
                    <a:cs typeface="+mn-cs"/>
                  </a:rPr>
                  <a:t>We start from</a:t>
                </a:r>
                <a:r>
                  <a:rPr lang="en-GB" sz="1200" kern="1200" baseline="0" dirty="0">
                    <a:solidFill>
                      <a:schemeClr val="tx1"/>
                    </a:solidFill>
                    <a:effectLst/>
                    <a:latin typeface="Arial" charset="0"/>
                    <a:ea typeface="+mn-ea"/>
                    <a:cs typeface="+mn-cs"/>
                  </a:rPr>
                  <a:t> the formula for </a:t>
                </a:r>
                <a:r>
                  <a:rPr lang="en-GB" sz="1200" b="1" kern="1200" dirty="0">
                    <a:solidFill>
                      <a:schemeClr val="tx1"/>
                    </a:solidFill>
                    <a:effectLst/>
                    <a:latin typeface="Arial" charset="0"/>
                    <a:ea typeface="+mn-ea"/>
                    <a:cs typeface="+mn-cs"/>
                  </a:rPr>
                  <a:t>time jitter</a:t>
                </a:r>
                <a:r>
                  <a:rPr lang="en-GB" sz="1200" b="0" kern="1200" baseline="0" dirty="0">
                    <a:solidFill>
                      <a:schemeClr val="tx1"/>
                    </a:solidFill>
                    <a:effectLst/>
                    <a:latin typeface="Arial" charset="0"/>
                    <a:ea typeface="+mn-ea"/>
                    <a:cs typeface="+mn-cs"/>
                  </a:rPr>
                  <a:t> </a:t>
                </a:r>
                <a14:m>
                  <m:oMath xmlns:m="http://schemas.openxmlformats.org/officeDocument/2006/math">
                    <m:r>
                      <m:rPr>
                        <m:nor/>
                      </m:rPr>
                      <a:rPr lang="en-GB" sz="1200" kern="1200">
                        <a:solidFill>
                          <a:schemeClr val="tx1"/>
                        </a:solidFill>
                        <a:effectLst/>
                        <a:latin typeface="Arial" charset="0"/>
                        <a:ea typeface="+mn-ea"/>
                        <a:cs typeface="+mn-cs"/>
                      </a:rPr>
                      <m:t>TJ</m:t>
                    </m:r>
                    <m:r>
                      <a:rPr lang="en-GB" sz="1200" kern="1200">
                        <a:solidFill>
                          <a:schemeClr val="tx1"/>
                        </a:solidFill>
                        <a:effectLst/>
                        <a:latin typeface="Cambria Math" panose="02040503050406030204" pitchFamily="18" charset="0"/>
                        <a:ea typeface="+mn-ea"/>
                        <a:cs typeface="+mn-cs"/>
                      </a:rPr>
                      <m:t>≈</m:t>
                    </m:r>
                    <m:sSub>
                      <m:sSubPr>
                        <m:ctrlPr>
                          <a:rPr lang="de-DE" sz="1200" i="1" kern="1200">
                            <a:solidFill>
                              <a:schemeClr val="tx1"/>
                            </a:solidFill>
                            <a:effectLst/>
                            <a:latin typeface="Cambria Math" panose="02040503050406030204" pitchFamily="18" charset="0"/>
                            <a:ea typeface="+mn-ea"/>
                            <a:cs typeface="+mn-cs"/>
                          </a:rPr>
                        </m:ctrlPr>
                      </m:sSubPr>
                      <m:e>
                        <m:r>
                          <m:rPr>
                            <m:sty m:val="p"/>
                          </m:rPr>
                          <a:rPr lang="en-GB" sz="1200" kern="1200">
                            <a:solidFill>
                              <a:schemeClr val="tx1"/>
                            </a:solidFill>
                            <a:effectLst/>
                            <a:latin typeface="Cambria Math" panose="02040503050406030204" pitchFamily="18" charset="0"/>
                            <a:ea typeface="+mn-ea"/>
                            <a:cs typeface="+mn-cs"/>
                          </a:rPr>
                          <m:t>T</m:t>
                        </m:r>
                      </m:e>
                      <m:sub>
                        <m:r>
                          <m:rPr>
                            <m:sty m:val="p"/>
                          </m:rPr>
                          <a:rPr lang="en-GB" sz="1200" kern="1200">
                            <a:solidFill>
                              <a:schemeClr val="tx1"/>
                            </a:solidFill>
                            <a:effectLst/>
                            <a:latin typeface="Cambria Math" panose="02040503050406030204" pitchFamily="18" charset="0"/>
                            <a:ea typeface="+mn-ea"/>
                            <a:cs typeface="+mn-cs"/>
                          </a:rPr>
                          <m:t>r</m:t>
                        </m:r>
                      </m:sub>
                    </m:sSub>
                    <m:r>
                      <a:rPr lang="en-GB" sz="1200"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r>
                          <m:rPr>
                            <m:sty m:val="p"/>
                          </m:rPr>
                          <a:rPr lang="en-GB" sz="1200" kern="1200">
                            <a:solidFill>
                              <a:schemeClr val="tx1"/>
                            </a:solidFill>
                            <a:effectLst/>
                            <a:latin typeface="Cambria Math" panose="02040503050406030204" pitchFamily="18" charset="0"/>
                            <a:ea typeface="+mn-ea"/>
                            <a:cs typeface="+mn-cs"/>
                          </a:rPr>
                          <m:t>N</m:t>
                        </m:r>
                      </m:num>
                      <m:den>
                        <m:sSub>
                          <m:sSubPr>
                            <m:ctrlPr>
                              <a:rPr lang="de-DE" sz="1200" i="1" kern="1200">
                                <a:solidFill>
                                  <a:schemeClr val="tx1"/>
                                </a:solidFill>
                                <a:effectLst/>
                                <a:latin typeface="Cambria Math" panose="02040503050406030204" pitchFamily="18" charset="0"/>
                                <a:ea typeface="+mn-ea"/>
                                <a:cs typeface="+mn-cs"/>
                              </a:rPr>
                            </m:ctrlPr>
                          </m:sSubPr>
                          <m:e>
                            <m:r>
                              <m:rPr>
                                <m:sty m:val="p"/>
                              </m:rPr>
                              <a:rPr lang="en-GB" sz="1200" kern="1200">
                                <a:solidFill>
                                  <a:schemeClr val="tx1"/>
                                </a:solidFill>
                                <a:effectLst/>
                                <a:latin typeface="Cambria Math" panose="02040503050406030204" pitchFamily="18" charset="0"/>
                                <a:ea typeface="+mn-ea"/>
                                <a:cs typeface="+mn-cs"/>
                              </a:rPr>
                              <m:t>V</m:t>
                            </m:r>
                          </m:e>
                          <m:sub>
                            <m:r>
                              <m:rPr>
                                <m:sty m:val="p"/>
                              </m:rPr>
                              <a:rPr lang="en-GB" sz="1200" kern="1200">
                                <a:solidFill>
                                  <a:schemeClr val="tx1"/>
                                </a:solidFill>
                                <a:effectLst/>
                                <a:latin typeface="Cambria Math" panose="02040503050406030204" pitchFamily="18" charset="0"/>
                                <a:ea typeface="+mn-ea"/>
                                <a:cs typeface="+mn-cs"/>
                              </a:rPr>
                              <m:t>sig</m:t>
                            </m:r>
                          </m:sub>
                        </m:sSub>
                        <m:r>
                          <a:rPr lang="en-GB" sz="1200" i="1" kern="1200">
                            <a:solidFill>
                              <a:schemeClr val="tx1"/>
                            </a:solidFill>
                            <a:effectLst/>
                            <a:latin typeface="Cambria Math" panose="02040503050406030204" pitchFamily="18" charset="0"/>
                            <a:ea typeface="+mn-ea"/>
                            <a:cs typeface="+mn-cs"/>
                          </a:rPr>
                          <m:t>−</m:t>
                        </m:r>
                        <m:sSub>
                          <m:sSubPr>
                            <m:ctrlPr>
                              <a:rPr lang="de-DE" sz="1200" i="1" kern="1200">
                                <a:solidFill>
                                  <a:schemeClr val="tx1"/>
                                </a:solidFill>
                                <a:effectLst/>
                                <a:latin typeface="Cambria Math" panose="02040503050406030204" pitchFamily="18" charset="0"/>
                                <a:ea typeface="+mn-ea"/>
                                <a:cs typeface="+mn-cs"/>
                              </a:rPr>
                            </m:ctrlPr>
                          </m:sSubPr>
                          <m:e>
                            <m:r>
                              <m:rPr>
                                <m:sty m:val="p"/>
                              </m:rPr>
                              <a:rPr lang="en-GB" sz="1200" kern="1200">
                                <a:solidFill>
                                  <a:schemeClr val="tx1"/>
                                </a:solidFill>
                                <a:effectLst/>
                                <a:latin typeface="Cambria Math" panose="02040503050406030204" pitchFamily="18" charset="0"/>
                                <a:ea typeface="+mn-ea"/>
                                <a:cs typeface="+mn-cs"/>
                              </a:rPr>
                              <m:t>V</m:t>
                            </m:r>
                          </m:e>
                          <m:sub>
                            <m:r>
                              <m:rPr>
                                <m:sty m:val="p"/>
                              </m:rPr>
                              <a:rPr lang="en-GB" sz="1200" kern="1200">
                                <a:solidFill>
                                  <a:schemeClr val="tx1"/>
                                </a:solidFill>
                                <a:effectLst/>
                                <a:latin typeface="Cambria Math" panose="02040503050406030204" pitchFamily="18" charset="0"/>
                                <a:ea typeface="+mn-ea"/>
                                <a:cs typeface="+mn-cs"/>
                              </a:rPr>
                              <m:t>TH</m:t>
                            </m:r>
                          </m:sub>
                        </m:sSub>
                      </m:den>
                    </m:f>
                  </m:oMath>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Here, </a:t>
                </a:r>
                <a:r>
                  <a:rPr lang="en-GB" sz="1200" i="1" kern="1200" dirty="0">
                    <a:solidFill>
                      <a:schemeClr val="tx1"/>
                    </a:solidFill>
                    <a:effectLst/>
                    <a:latin typeface="Arial" charset="0"/>
                    <a:ea typeface="+mn-ea"/>
                    <a:cs typeface="+mn-cs"/>
                  </a:rPr>
                  <a:t>Tr</a:t>
                </a:r>
                <a:r>
                  <a:rPr lang="en-GB" sz="1200" kern="1200" dirty="0">
                    <a:solidFill>
                      <a:schemeClr val="tx1"/>
                    </a:solidFill>
                    <a:effectLst/>
                    <a:latin typeface="Arial" charset="0"/>
                    <a:ea typeface="+mn-ea"/>
                    <a:cs typeface="+mn-cs"/>
                  </a:rPr>
                  <a:t> is the rise time of the amplifier, </a:t>
                </a:r>
                <a:r>
                  <a:rPr lang="en-GB" sz="1200" i="1" kern="1200" dirty="0">
                    <a:solidFill>
                      <a:schemeClr val="tx1"/>
                    </a:solidFill>
                    <a:effectLst/>
                    <a:latin typeface="Arial" charset="0"/>
                    <a:ea typeface="+mn-ea"/>
                    <a:cs typeface="+mn-cs"/>
                  </a:rPr>
                  <a:t>N</a:t>
                </a:r>
                <a:r>
                  <a:rPr lang="en-GB" sz="1200" kern="1200" dirty="0">
                    <a:solidFill>
                      <a:schemeClr val="tx1"/>
                    </a:solidFill>
                    <a:effectLst/>
                    <a:latin typeface="Arial" charset="0"/>
                    <a:ea typeface="+mn-ea"/>
                    <a:cs typeface="+mn-cs"/>
                  </a:rPr>
                  <a:t> is the noise, </a:t>
                </a:r>
                <a:r>
                  <a:rPr lang="en-GB" sz="1200" i="1" kern="1200" dirty="0" err="1">
                    <a:solidFill>
                      <a:schemeClr val="tx1"/>
                    </a:solidFill>
                    <a:effectLst/>
                    <a:latin typeface="Arial" charset="0"/>
                    <a:ea typeface="+mn-ea"/>
                    <a:cs typeface="+mn-cs"/>
                  </a:rPr>
                  <a:t>Vsig</a:t>
                </a:r>
                <a:r>
                  <a:rPr lang="en-GB" sz="1200" kern="1200" dirty="0">
                    <a:solidFill>
                      <a:schemeClr val="tx1"/>
                    </a:solidFill>
                    <a:effectLst/>
                    <a:latin typeface="Arial" charset="0"/>
                    <a:ea typeface="+mn-ea"/>
                    <a:cs typeface="+mn-cs"/>
                  </a:rPr>
                  <a:t> is the signal amplitude, and </a:t>
                </a:r>
                <a:r>
                  <a:rPr lang="en-GB" sz="1200" i="1" kern="1200" dirty="0">
                    <a:solidFill>
                      <a:schemeClr val="tx1"/>
                    </a:solidFill>
                    <a:effectLst/>
                    <a:latin typeface="Arial" charset="0"/>
                    <a:ea typeface="+mn-ea"/>
                    <a:cs typeface="+mn-cs"/>
                  </a:rPr>
                  <a:t>VTH</a:t>
                </a:r>
                <a:r>
                  <a:rPr lang="en-GB" sz="1200" kern="1200" dirty="0">
                    <a:solidFill>
                      <a:schemeClr val="tx1"/>
                    </a:solidFill>
                    <a:effectLst/>
                    <a:latin typeface="Arial" charset="0"/>
                    <a:ea typeface="+mn-ea"/>
                    <a:cs typeface="+mn-cs"/>
                  </a:rPr>
                  <a:t> is the threshold voltage.</a:t>
                </a:r>
                <a:br>
                  <a:rPr lang="en-GB" sz="1200" kern="1200" dirty="0">
                    <a:solidFill>
                      <a:schemeClr val="tx1"/>
                    </a:solidFill>
                    <a:effectLst/>
                    <a:latin typeface="Arial" charset="0"/>
                    <a:ea typeface="+mn-ea"/>
                    <a:cs typeface="+mn-cs"/>
                  </a:rPr>
                </a:br>
                <a:r>
                  <a:rPr lang="en-GB" sz="1200" kern="1200" dirty="0">
                    <a:solidFill>
                      <a:schemeClr val="tx1"/>
                    </a:solidFill>
                    <a:effectLst/>
                    <a:latin typeface="Arial" charset="0"/>
                    <a:ea typeface="+mn-ea"/>
                    <a:cs typeface="+mn-cs"/>
                  </a:rPr>
                  <a:t>Both the noise </a:t>
                </a:r>
                <a:r>
                  <a:rPr lang="en-GB" sz="1200" b="1" kern="1200" dirty="0">
                    <a:solidFill>
                      <a:schemeClr val="tx1"/>
                    </a:solidFill>
                    <a:effectLst/>
                    <a:latin typeface="Arial" charset="0"/>
                    <a:ea typeface="+mn-ea"/>
                    <a:cs typeface="+mn-cs"/>
                  </a:rPr>
                  <a:t>N</a:t>
                </a:r>
                <a:r>
                  <a:rPr lang="en-GB" sz="1200" kern="1200" dirty="0">
                    <a:solidFill>
                      <a:schemeClr val="tx1"/>
                    </a:solidFill>
                    <a:effectLst/>
                    <a:latin typeface="Arial" charset="0"/>
                    <a:ea typeface="+mn-ea"/>
                    <a:cs typeface="+mn-cs"/>
                  </a:rPr>
                  <a:t> and the </a:t>
                </a:r>
                <a:r>
                  <a:rPr lang="en-GB" sz="1200" b="1" kern="1200" dirty="0">
                    <a:solidFill>
                      <a:schemeClr val="tx1"/>
                    </a:solidFill>
                    <a:effectLst/>
                    <a:latin typeface="Arial" charset="0"/>
                    <a:ea typeface="+mn-ea"/>
                    <a:cs typeface="+mn-cs"/>
                  </a:rPr>
                  <a:t>threshold voltage</a:t>
                </a:r>
                <a:r>
                  <a:rPr lang="en-GB" sz="1200" kern="1200" dirty="0">
                    <a:solidFill>
                      <a:schemeClr val="tx1"/>
                    </a:solidFill>
                    <a:effectLst/>
                    <a:latin typeface="Arial" charset="0"/>
                    <a:ea typeface="+mn-ea"/>
                    <a:cs typeface="+mn-cs"/>
                  </a:rPr>
                  <a:t> VTH depend on </a:t>
                </a:r>
                <a:r>
                  <a:rPr lang="en-GB" sz="1200" i="1" kern="1200" dirty="0">
                    <a:solidFill>
                      <a:schemeClr val="tx1"/>
                    </a:solidFill>
                    <a:effectLst/>
                    <a:latin typeface="Arial" charset="0"/>
                    <a:ea typeface="+mn-ea"/>
                    <a:cs typeface="+mn-cs"/>
                  </a:rPr>
                  <a:t>Tr</a:t>
                </a:r>
                <a:r>
                  <a:rPr lang="en-GB" sz="1200" kern="1200" dirty="0">
                    <a:solidFill>
                      <a:schemeClr val="tx1"/>
                    </a:solidFill>
                    <a:effectLst/>
                    <a:latin typeface="Arial" charset="0"/>
                    <a:ea typeface="+mn-ea"/>
                    <a:cs typeface="+mn-cs"/>
                  </a:rPr>
                  <a:t>. </a:t>
                </a:r>
              </a:p>
              <a:p>
                <a:r>
                  <a:rPr lang="en-GB" sz="1200" kern="1200" dirty="0">
                    <a:solidFill>
                      <a:schemeClr val="tx1"/>
                    </a:solidFill>
                    <a:effectLst/>
                    <a:latin typeface="Arial" charset="0"/>
                    <a:ea typeface="+mn-ea"/>
                    <a:cs typeface="+mn-cs"/>
                  </a:rPr>
                  <a:t>We write simplified formula for noise in a charge-sensitive amplifier (we take into account only thermal noise of the input transistor):</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a:rPr lang="en-GB" sz="1200" i="1" kern="1200">
                          <a:solidFill>
                            <a:schemeClr val="tx1"/>
                          </a:solidFill>
                          <a:effectLst/>
                          <a:latin typeface="Cambria Math" panose="02040503050406030204" pitchFamily="18" charset="0"/>
                          <a:ea typeface="+mn-ea"/>
                          <a:cs typeface="+mn-cs"/>
                        </a:rPr>
                        <m:t>𝑁</m:t>
                      </m:r>
                      <m:r>
                        <a:rPr lang="de-DE"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r>
                            <a:rPr lang="en-GB" sz="1200" i="1" kern="1200">
                              <a:solidFill>
                                <a:schemeClr val="tx1"/>
                              </a:solidFill>
                              <a:effectLst/>
                              <a:latin typeface="Cambria Math" panose="02040503050406030204" pitchFamily="18" charset="0"/>
                              <a:ea typeface="+mn-ea"/>
                              <a:cs typeface="+mn-cs"/>
                            </a:rPr>
                            <m:t>𝐴</m:t>
                          </m:r>
                        </m:num>
                        <m:den>
                          <m:rad>
                            <m:radPr>
                              <m:degHide m:val="on"/>
                              <m:ctrlPr>
                                <a:rPr lang="de-DE" sz="1200" i="1" kern="1200">
                                  <a:solidFill>
                                    <a:schemeClr val="tx1"/>
                                  </a:solidFill>
                                  <a:effectLst/>
                                  <a:latin typeface="Cambria Math" panose="02040503050406030204" pitchFamily="18" charset="0"/>
                                  <a:ea typeface="+mn-ea"/>
                                  <a:cs typeface="+mn-cs"/>
                                </a:rPr>
                              </m:ctrlPr>
                            </m:radPr>
                            <m:deg/>
                            <m:e>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𝑇</m:t>
                                  </m:r>
                                </m:e>
                                <m:sub>
                                  <m:r>
                                    <a:rPr lang="en-GB" sz="1200" i="1" kern="1200">
                                      <a:solidFill>
                                        <a:schemeClr val="tx1"/>
                                      </a:solidFill>
                                      <a:effectLst/>
                                      <a:latin typeface="Cambria Math" panose="02040503050406030204" pitchFamily="18" charset="0"/>
                                      <a:ea typeface="+mn-ea"/>
                                      <a:cs typeface="+mn-cs"/>
                                    </a:rPr>
                                    <m:t>𝑟</m:t>
                                  </m:r>
                                </m:sub>
                              </m:sSub>
                            </m:e>
                          </m:rad>
                        </m:den>
                      </m:f>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Where </a:t>
                </a:r>
                <a:r>
                  <a:rPr lang="en-GB" sz="1200" b="1" kern="1200" dirty="0">
                    <a:solidFill>
                      <a:schemeClr val="tx1"/>
                    </a:solidFill>
                    <a:effectLst/>
                    <a:latin typeface="Arial" charset="0"/>
                    <a:ea typeface="+mn-ea"/>
                    <a:cs typeface="+mn-cs"/>
                  </a:rPr>
                  <a:t>A</a:t>
                </a:r>
                <a:r>
                  <a:rPr lang="en-GB" sz="1200" kern="1200" dirty="0">
                    <a:solidFill>
                      <a:schemeClr val="tx1"/>
                    </a:solidFill>
                    <a:effectLst/>
                    <a:latin typeface="Arial" charset="0"/>
                    <a:ea typeface="+mn-ea"/>
                    <a:cs typeface="+mn-cs"/>
                  </a:rPr>
                  <a:t> is a constant that includes detector and feedback capacitances, temperature, and transistor parameters. Specifically:</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a:rPr lang="en-GB" sz="1200" i="1" kern="1200">
                          <a:solidFill>
                            <a:schemeClr val="tx1"/>
                          </a:solidFill>
                          <a:effectLst/>
                          <a:latin typeface="Cambria Math" panose="02040503050406030204" pitchFamily="18" charset="0"/>
                          <a:ea typeface="+mn-ea"/>
                          <a:cs typeface="+mn-cs"/>
                        </a:rPr>
                        <m:t>𝐴</m:t>
                      </m:r>
                      <m:r>
                        <a:rPr lang="de-DE"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r>
                            <a:rPr lang="de-DE" sz="1200" i="1" kern="1200">
                              <a:solidFill>
                                <a:schemeClr val="tx1"/>
                              </a:solidFill>
                              <a:effectLst/>
                              <a:latin typeface="Cambria Math" panose="02040503050406030204" pitchFamily="18" charset="0"/>
                              <a:ea typeface="+mn-ea"/>
                              <a:cs typeface="+mn-cs"/>
                            </a:rPr>
                            <m:t>1</m:t>
                          </m:r>
                        </m:num>
                        <m:den>
                          <m:r>
                            <a:rPr lang="de-DE" sz="1200" i="1" kern="1200">
                              <a:solidFill>
                                <a:schemeClr val="tx1"/>
                              </a:solidFill>
                              <a:effectLst/>
                              <a:latin typeface="Cambria Math" panose="02040503050406030204" pitchFamily="18" charset="0"/>
                              <a:ea typeface="+mn-ea"/>
                              <a:cs typeface="+mn-cs"/>
                            </a:rPr>
                            <m:t>2</m:t>
                          </m:r>
                        </m:den>
                      </m:f>
                      <m:r>
                        <a:rPr lang="de-DE"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𝐶</m:t>
                              </m:r>
                            </m:e>
                            <m:sub>
                              <m:r>
                                <a:rPr lang="en-GB" sz="1200" i="1" kern="1200">
                                  <a:solidFill>
                                    <a:schemeClr val="tx1"/>
                                  </a:solidFill>
                                  <a:effectLst/>
                                  <a:latin typeface="Cambria Math" panose="02040503050406030204" pitchFamily="18" charset="0"/>
                                  <a:ea typeface="+mn-ea"/>
                                  <a:cs typeface="+mn-cs"/>
                                </a:rPr>
                                <m:t>𝑑𝑒𝑡</m:t>
                              </m:r>
                            </m:sub>
                          </m:sSub>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𝐶</m:t>
                              </m:r>
                            </m:e>
                            <m:sub>
                              <m:r>
                                <a:rPr lang="en-GB" sz="1200" i="1" kern="1200">
                                  <a:solidFill>
                                    <a:schemeClr val="tx1"/>
                                  </a:solidFill>
                                  <a:effectLst/>
                                  <a:latin typeface="Cambria Math" panose="02040503050406030204" pitchFamily="18" charset="0"/>
                                  <a:ea typeface="+mn-ea"/>
                                  <a:cs typeface="+mn-cs"/>
                                </a:rPr>
                                <m:t>𝑓</m:t>
                              </m:r>
                            </m:sub>
                          </m:sSub>
                        </m:den>
                      </m:f>
                      <m:rad>
                        <m:radPr>
                          <m:degHide m:val="on"/>
                          <m:ctrlPr>
                            <a:rPr lang="de-DE" sz="1200" i="1" kern="1200">
                              <a:solidFill>
                                <a:schemeClr val="tx1"/>
                              </a:solidFill>
                              <a:effectLst/>
                              <a:latin typeface="Cambria Math" panose="02040503050406030204" pitchFamily="18" charset="0"/>
                              <a:ea typeface="+mn-ea"/>
                              <a:cs typeface="+mn-cs"/>
                            </a:rPr>
                          </m:ctrlPr>
                        </m:radPr>
                        <m:deg/>
                        <m:e>
                          <m:f>
                            <m:fPr>
                              <m:ctrlPr>
                                <a:rPr lang="de-DE" sz="1200" i="1" kern="1200">
                                  <a:solidFill>
                                    <a:schemeClr val="tx1"/>
                                  </a:solidFill>
                                  <a:effectLst/>
                                  <a:latin typeface="Cambria Math" panose="02040503050406030204" pitchFamily="18" charset="0"/>
                                  <a:ea typeface="+mn-ea"/>
                                  <a:cs typeface="+mn-cs"/>
                                </a:rPr>
                              </m:ctrlPr>
                            </m:fPr>
                            <m:num>
                              <m:r>
                                <a:rPr lang="en-GB" sz="1200" i="1" kern="1200">
                                  <a:solidFill>
                                    <a:schemeClr val="tx1"/>
                                  </a:solidFill>
                                  <a:effectLst/>
                                  <a:latin typeface="Cambria Math" panose="02040503050406030204" pitchFamily="18" charset="0"/>
                                  <a:ea typeface="+mn-ea"/>
                                  <a:cs typeface="+mn-cs"/>
                                </a:rPr>
                                <m:t>4</m:t>
                              </m:r>
                              <m:r>
                                <a:rPr lang="en-GB" sz="1200" i="1" kern="1200">
                                  <a:solidFill>
                                    <a:schemeClr val="tx1"/>
                                  </a:solidFill>
                                  <a:effectLst/>
                                  <a:latin typeface="Cambria Math" panose="02040503050406030204" pitchFamily="18" charset="0"/>
                                  <a:ea typeface="+mn-ea"/>
                                  <a:cs typeface="+mn-cs"/>
                                </a:rPr>
                                <m:t>𝑘𝑇</m:t>
                              </m:r>
                              <m:r>
                                <a:rPr lang="en-GB" sz="1200" i="1" kern="1200">
                                  <a:solidFill>
                                    <a:schemeClr val="tx1"/>
                                  </a:solidFill>
                                  <a:effectLst/>
                                  <a:latin typeface="Cambria Math" panose="02040503050406030204" pitchFamily="18" charset="0"/>
                                  <a:ea typeface="+mn-ea"/>
                                  <a:cs typeface="+mn-cs"/>
                                </a:rPr>
                                <m:t>𝛾</m:t>
                              </m:r>
                              <m:r>
                                <a:rPr lang="en-GB" sz="1200" i="1" kern="1200">
                                  <a:solidFill>
                                    <a:schemeClr val="tx1"/>
                                  </a:solidFill>
                                  <a:effectLst/>
                                  <a:latin typeface="Cambria Math" panose="02040503050406030204" pitchFamily="18" charset="0"/>
                                  <a:ea typeface="+mn-ea"/>
                                  <a:cs typeface="+mn-cs"/>
                                </a:rPr>
                                <m:t>𝑛</m:t>
                              </m:r>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𝑔</m:t>
                                  </m:r>
                                </m:e>
                                <m:sub>
                                  <m:r>
                                    <a:rPr lang="en-GB" sz="1200" i="1" kern="1200">
                                      <a:solidFill>
                                        <a:schemeClr val="tx1"/>
                                      </a:solidFill>
                                      <a:effectLst/>
                                      <a:latin typeface="Cambria Math" panose="02040503050406030204" pitchFamily="18" charset="0"/>
                                      <a:ea typeface="+mn-ea"/>
                                      <a:cs typeface="+mn-cs"/>
                                    </a:rPr>
                                    <m:t>𝑚</m:t>
                                  </m:r>
                                </m:sub>
                              </m:sSub>
                            </m:den>
                          </m:f>
                        </m:e>
                      </m:rad>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Next, we assume that the </a:t>
                </a:r>
                <a:r>
                  <a:rPr lang="en-GB" sz="1200" b="1" kern="1200" dirty="0">
                    <a:solidFill>
                      <a:schemeClr val="tx1"/>
                    </a:solidFill>
                    <a:effectLst/>
                    <a:latin typeface="Arial" charset="0"/>
                    <a:ea typeface="+mn-ea"/>
                    <a:cs typeface="+mn-cs"/>
                  </a:rPr>
                  <a:t>threshold voltage VTH</a:t>
                </a:r>
                <a:r>
                  <a:rPr lang="en-GB" sz="1200" kern="1200" dirty="0">
                    <a:solidFill>
                      <a:schemeClr val="tx1"/>
                    </a:solidFill>
                    <a:effectLst/>
                    <a:latin typeface="Arial" charset="0"/>
                    <a:ea typeface="+mn-ea"/>
                    <a:cs typeface="+mn-cs"/>
                  </a:rPr>
                  <a:t> is set proportionally to the noise level. That is:</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m:rPr>
                              <m:nor/>
                            </m:rPr>
                            <a:rPr lang="en-GB" sz="1200" kern="1200">
                              <a:solidFill>
                                <a:schemeClr val="tx1"/>
                              </a:solidFill>
                              <a:effectLst/>
                              <a:latin typeface="Arial" charset="0"/>
                              <a:ea typeface="+mn-ea"/>
                              <a:cs typeface="+mn-cs"/>
                            </a:rPr>
                            <m:t>TH</m:t>
                          </m:r>
                        </m:sub>
                      </m:sSub>
                      <m:r>
                        <a:rPr lang="en-GB" sz="1200" i="1" kern="1200">
                          <a:solidFill>
                            <a:schemeClr val="tx1"/>
                          </a:solidFill>
                          <a:effectLst/>
                          <a:latin typeface="Cambria Math" panose="02040503050406030204" pitchFamily="18" charset="0"/>
                          <a:ea typeface="+mn-ea"/>
                          <a:cs typeface="+mn-cs"/>
                        </a:rPr>
                        <m:t>=</m:t>
                      </m:r>
                      <m:r>
                        <a:rPr lang="en-GB" sz="1200" i="1" kern="1200">
                          <a:solidFill>
                            <a:schemeClr val="tx1"/>
                          </a:solidFill>
                          <a:effectLst/>
                          <a:latin typeface="Cambria Math" panose="02040503050406030204" pitchFamily="18" charset="0"/>
                          <a:ea typeface="+mn-ea"/>
                          <a:cs typeface="+mn-cs"/>
                        </a:rPr>
                        <m:t>𝑚</m:t>
                      </m:r>
                      <m:r>
                        <a:rPr lang="en-GB" sz="1200" i="1" kern="1200">
                          <a:solidFill>
                            <a:schemeClr val="tx1"/>
                          </a:solidFill>
                          <a:effectLst/>
                          <a:latin typeface="Cambria Math" panose="02040503050406030204" pitchFamily="18" charset="0"/>
                          <a:ea typeface="+mn-ea"/>
                          <a:cs typeface="+mn-cs"/>
                        </a:rPr>
                        <m:t> </m:t>
                      </m:r>
                      <m:r>
                        <a:rPr lang="de-DE" sz="1200" i="1" kern="1200">
                          <a:solidFill>
                            <a:schemeClr val="tx1"/>
                          </a:solidFill>
                          <a:effectLst/>
                          <a:latin typeface="Cambria Math" panose="02040503050406030204" pitchFamily="18" charset="0"/>
                          <a:ea typeface="+mn-ea"/>
                          <a:cs typeface="+mn-cs"/>
                        </a:rPr>
                        <m:t>𝑁</m:t>
                      </m:r>
                    </m:oMath>
                  </m:oMathPara>
                </a14:m>
                <a:endParaRPr lang="de-DE" sz="1200" kern="1200" dirty="0">
                  <a:solidFill>
                    <a:schemeClr val="tx1"/>
                  </a:solidFill>
                  <a:effectLst/>
                  <a:latin typeface="Arial" charset="0"/>
                  <a:ea typeface="+mn-ea"/>
                  <a:cs typeface="+mn-cs"/>
                </a:endParaRPr>
              </a:p>
              <a:p>
                <a:br>
                  <a:rPr lang="en-GB" sz="1200" kern="1200" dirty="0">
                    <a:solidFill>
                      <a:schemeClr val="tx1"/>
                    </a:solidFill>
                    <a:effectLst/>
                    <a:latin typeface="Arial" charset="0"/>
                    <a:ea typeface="+mn-ea"/>
                    <a:cs typeface="+mn-cs"/>
                  </a:rPr>
                </a:br>
                <a:r>
                  <a:rPr lang="en-GB" sz="1200" kern="1200" dirty="0">
                    <a:solidFill>
                      <a:schemeClr val="tx1"/>
                    </a:solidFill>
                    <a:effectLst/>
                    <a:latin typeface="Arial" charset="0"/>
                    <a:ea typeface="+mn-ea"/>
                    <a:cs typeface="+mn-cs"/>
                  </a:rPr>
                  <a:t>with </a:t>
                </a:r>
                <a:r>
                  <a:rPr lang="en-GB" sz="1200" i="1" kern="1200" dirty="0">
                    <a:solidFill>
                      <a:schemeClr val="tx1"/>
                    </a:solidFill>
                    <a:effectLst/>
                    <a:latin typeface="Arial" charset="0"/>
                    <a:ea typeface="+mn-ea"/>
                    <a:cs typeface="+mn-cs"/>
                  </a:rPr>
                  <a:t>m</a:t>
                </a:r>
                <a:r>
                  <a:rPr lang="en-GB" sz="1200" kern="1200" dirty="0">
                    <a:solidFill>
                      <a:schemeClr val="tx1"/>
                    </a:solidFill>
                    <a:effectLst/>
                    <a:latin typeface="Arial" charset="0"/>
                    <a:ea typeface="+mn-ea"/>
                    <a:cs typeface="+mn-cs"/>
                  </a:rPr>
                  <a:t> being some empirical constant, typically around 10.</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Now we substitute these expressions into our formula for time jitter:</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m:rPr>
                          <m:nor/>
                        </m:rPr>
                        <a:rPr lang="de-DE" sz="1200" kern="1200">
                          <a:solidFill>
                            <a:schemeClr val="tx1"/>
                          </a:solidFill>
                          <a:effectLst/>
                          <a:latin typeface="Arial" charset="0"/>
                          <a:ea typeface="+mn-ea"/>
                          <a:cs typeface="+mn-cs"/>
                        </a:rPr>
                        <m:t>TJ</m:t>
                      </m:r>
                      <m:r>
                        <a:rPr lang="de-DE" sz="1200" i="1" kern="1200">
                          <a:solidFill>
                            <a:schemeClr val="tx1"/>
                          </a:solidFill>
                          <a:effectLst/>
                          <a:latin typeface="Cambria Math" panose="02040503050406030204" pitchFamily="18" charset="0"/>
                          <a:ea typeface="+mn-ea"/>
                          <a:cs typeface="+mn-cs"/>
                        </a:rPr>
                        <m:t>≈</m:t>
                      </m:r>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𝑇</m:t>
                          </m:r>
                        </m:e>
                        <m:sub>
                          <m:r>
                            <a:rPr lang="en-GB" sz="1200" i="1" kern="1200">
                              <a:solidFill>
                                <a:schemeClr val="tx1"/>
                              </a:solidFill>
                              <a:effectLst/>
                              <a:latin typeface="Cambria Math" panose="02040503050406030204" pitchFamily="18" charset="0"/>
                              <a:ea typeface="+mn-ea"/>
                              <a:cs typeface="+mn-cs"/>
                            </a:rPr>
                            <m:t>𝑟</m:t>
                          </m:r>
                        </m:sub>
                      </m:sSub>
                      <m:r>
                        <a:rPr lang="de-DE"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r>
                            <a:rPr lang="en-GB" sz="1200" i="1" kern="1200">
                              <a:solidFill>
                                <a:schemeClr val="tx1"/>
                              </a:solidFill>
                              <a:effectLst/>
                              <a:latin typeface="Cambria Math" panose="02040503050406030204" pitchFamily="18" charset="0"/>
                              <a:ea typeface="+mn-ea"/>
                              <a:cs typeface="+mn-cs"/>
                            </a:rPr>
                            <m:t>𝑁</m:t>
                          </m:r>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m:rPr>
                                  <m:nor/>
                                </m:rPr>
                                <a:rPr lang="de-DE" sz="1200" kern="1200">
                                  <a:solidFill>
                                    <a:schemeClr val="tx1"/>
                                  </a:solidFill>
                                  <a:effectLst/>
                                  <a:latin typeface="Arial" charset="0"/>
                                  <a:ea typeface="+mn-ea"/>
                                  <a:cs typeface="+mn-cs"/>
                                </a:rPr>
                                <m:t>sig</m:t>
                              </m:r>
                            </m:sub>
                          </m:sSub>
                          <m:r>
                            <a:rPr lang="de-DE" sz="1200" i="1" kern="1200">
                              <a:solidFill>
                                <a:schemeClr val="tx1"/>
                              </a:solidFill>
                              <a:effectLst/>
                              <a:latin typeface="Cambria Math" panose="02040503050406030204" pitchFamily="18" charset="0"/>
                              <a:ea typeface="+mn-ea"/>
                              <a:cs typeface="+mn-cs"/>
                            </a:rPr>
                            <m:t>−</m:t>
                          </m:r>
                          <m:r>
                            <a:rPr lang="en-GB" sz="1200" i="1" kern="1200">
                              <a:solidFill>
                                <a:schemeClr val="tx1"/>
                              </a:solidFill>
                              <a:effectLst/>
                              <a:latin typeface="Cambria Math" panose="02040503050406030204" pitchFamily="18" charset="0"/>
                              <a:ea typeface="+mn-ea"/>
                              <a:cs typeface="+mn-cs"/>
                            </a:rPr>
                            <m:t>𝑚</m:t>
                          </m:r>
                          <m:r>
                            <a:rPr lang="en-GB" sz="1200" i="1" kern="1200">
                              <a:solidFill>
                                <a:schemeClr val="tx1"/>
                              </a:solidFill>
                              <a:effectLst/>
                              <a:latin typeface="Cambria Math" panose="02040503050406030204" pitchFamily="18" charset="0"/>
                              <a:ea typeface="+mn-ea"/>
                              <a:cs typeface="+mn-cs"/>
                            </a:rPr>
                            <m:t> </m:t>
                          </m:r>
                          <m:r>
                            <a:rPr lang="de-DE" sz="1200" i="1" kern="1200">
                              <a:solidFill>
                                <a:schemeClr val="tx1"/>
                              </a:solidFill>
                              <a:effectLst/>
                              <a:latin typeface="Cambria Math" panose="02040503050406030204" pitchFamily="18" charset="0"/>
                              <a:ea typeface="+mn-ea"/>
                              <a:cs typeface="+mn-cs"/>
                            </a:rPr>
                            <m:t>𝑁</m:t>
                          </m:r>
                        </m:den>
                      </m:f>
                      <m:r>
                        <a:rPr lang="de-DE" sz="1200" i="1" kern="1200">
                          <a:solidFill>
                            <a:schemeClr val="tx1"/>
                          </a:solidFill>
                          <a:effectLst/>
                          <a:latin typeface="Cambria Math" panose="02040503050406030204" pitchFamily="18" charset="0"/>
                          <a:ea typeface="+mn-ea"/>
                          <a:cs typeface="+mn-cs"/>
                        </a:rPr>
                        <m:t>=</m:t>
                      </m:r>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𝑇</m:t>
                          </m:r>
                        </m:e>
                        <m:sub>
                          <m:r>
                            <a:rPr lang="en-GB" sz="1200" i="1" kern="1200">
                              <a:solidFill>
                                <a:schemeClr val="tx1"/>
                              </a:solidFill>
                              <a:effectLst/>
                              <a:latin typeface="Cambria Math" panose="02040503050406030204" pitchFamily="18" charset="0"/>
                              <a:ea typeface="+mn-ea"/>
                              <a:cs typeface="+mn-cs"/>
                            </a:rPr>
                            <m:t>𝑟</m:t>
                          </m:r>
                        </m:sub>
                      </m:sSub>
                      <m:r>
                        <a:rPr lang="de-DE"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f>
                            <m:fPr>
                              <m:ctrlPr>
                                <a:rPr lang="de-DE" sz="1200" i="1" kern="1200">
                                  <a:solidFill>
                                    <a:schemeClr val="tx1"/>
                                  </a:solidFill>
                                  <a:effectLst/>
                                  <a:latin typeface="Cambria Math" panose="02040503050406030204" pitchFamily="18" charset="0"/>
                                  <a:ea typeface="+mn-ea"/>
                                  <a:cs typeface="+mn-cs"/>
                                </a:rPr>
                              </m:ctrlPr>
                            </m:fPr>
                            <m:num>
                              <m:r>
                                <a:rPr lang="en-GB" sz="1200" i="1" kern="1200">
                                  <a:solidFill>
                                    <a:schemeClr val="tx1"/>
                                  </a:solidFill>
                                  <a:effectLst/>
                                  <a:latin typeface="Cambria Math" panose="02040503050406030204" pitchFamily="18" charset="0"/>
                                  <a:ea typeface="+mn-ea"/>
                                  <a:cs typeface="+mn-cs"/>
                                </a:rPr>
                                <m:t>𝐴</m:t>
                              </m:r>
                            </m:num>
                            <m:den>
                              <m:rad>
                                <m:radPr>
                                  <m:degHide m:val="on"/>
                                  <m:ctrlPr>
                                    <a:rPr lang="de-DE" sz="1200" i="1" kern="1200">
                                      <a:solidFill>
                                        <a:schemeClr val="tx1"/>
                                      </a:solidFill>
                                      <a:effectLst/>
                                      <a:latin typeface="Cambria Math" panose="02040503050406030204" pitchFamily="18" charset="0"/>
                                      <a:ea typeface="+mn-ea"/>
                                      <a:cs typeface="+mn-cs"/>
                                    </a:rPr>
                                  </m:ctrlPr>
                                </m:radPr>
                                <m:deg/>
                                <m:e>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𝑇</m:t>
                                      </m:r>
                                    </m:e>
                                    <m:sub>
                                      <m:r>
                                        <a:rPr lang="en-GB" sz="1200" i="1" kern="1200">
                                          <a:solidFill>
                                            <a:schemeClr val="tx1"/>
                                          </a:solidFill>
                                          <a:effectLst/>
                                          <a:latin typeface="Cambria Math" panose="02040503050406030204" pitchFamily="18" charset="0"/>
                                          <a:ea typeface="+mn-ea"/>
                                          <a:cs typeface="+mn-cs"/>
                                        </a:rPr>
                                        <m:t>𝑟</m:t>
                                      </m:r>
                                    </m:sub>
                                  </m:sSub>
                                </m:e>
                              </m:rad>
                            </m:den>
                          </m:f>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m:rPr>
                                  <m:nor/>
                                </m:rPr>
                                <a:rPr lang="de-DE" sz="1200" kern="1200">
                                  <a:solidFill>
                                    <a:schemeClr val="tx1"/>
                                  </a:solidFill>
                                  <a:effectLst/>
                                  <a:latin typeface="Arial" charset="0"/>
                                  <a:ea typeface="+mn-ea"/>
                                  <a:cs typeface="+mn-cs"/>
                                </a:rPr>
                                <m:t>sig</m:t>
                              </m:r>
                            </m:sub>
                          </m:sSub>
                          <m:r>
                            <a:rPr lang="de-DE"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r>
                                <a:rPr lang="en-GB" sz="1200" i="1" kern="1200">
                                  <a:solidFill>
                                    <a:schemeClr val="tx1"/>
                                  </a:solidFill>
                                  <a:effectLst/>
                                  <a:latin typeface="Cambria Math" panose="02040503050406030204" pitchFamily="18" charset="0"/>
                                  <a:ea typeface="+mn-ea"/>
                                  <a:cs typeface="+mn-cs"/>
                                </a:rPr>
                                <m:t>𝑚</m:t>
                              </m:r>
                              <m:r>
                                <a:rPr lang="en-GB" sz="1200" i="1" kern="1200">
                                  <a:solidFill>
                                    <a:schemeClr val="tx1"/>
                                  </a:solidFill>
                                  <a:effectLst/>
                                  <a:latin typeface="Cambria Math" panose="02040503050406030204" pitchFamily="18" charset="0"/>
                                  <a:ea typeface="+mn-ea"/>
                                  <a:cs typeface="+mn-cs"/>
                                </a:rPr>
                                <m:t> </m:t>
                              </m:r>
                              <m:r>
                                <a:rPr lang="en-GB" sz="1200" i="1" kern="1200">
                                  <a:solidFill>
                                    <a:schemeClr val="tx1"/>
                                  </a:solidFill>
                                  <a:effectLst/>
                                  <a:latin typeface="Cambria Math" panose="02040503050406030204" pitchFamily="18" charset="0"/>
                                  <a:ea typeface="+mn-ea"/>
                                  <a:cs typeface="+mn-cs"/>
                                </a:rPr>
                                <m:t>𝐴</m:t>
                              </m:r>
                            </m:num>
                            <m:den>
                              <m:rad>
                                <m:radPr>
                                  <m:degHide m:val="on"/>
                                  <m:ctrlPr>
                                    <a:rPr lang="de-DE" sz="1200" i="1" kern="1200">
                                      <a:solidFill>
                                        <a:schemeClr val="tx1"/>
                                      </a:solidFill>
                                      <a:effectLst/>
                                      <a:latin typeface="Cambria Math" panose="02040503050406030204" pitchFamily="18" charset="0"/>
                                      <a:ea typeface="+mn-ea"/>
                                      <a:cs typeface="+mn-cs"/>
                                    </a:rPr>
                                  </m:ctrlPr>
                                </m:radPr>
                                <m:deg/>
                                <m:e>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𝑇</m:t>
                                      </m:r>
                                    </m:e>
                                    <m:sub>
                                      <m:r>
                                        <a:rPr lang="en-GB" sz="1200" i="1" kern="1200">
                                          <a:solidFill>
                                            <a:schemeClr val="tx1"/>
                                          </a:solidFill>
                                          <a:effectLst/>
                                          <a:latin typeface="Cambria Math" panose="02040503050406030204" pitchFamily="18" charset="0"/>
                                          <a:ea typeface="+mn-ea"/>
                                          <a:cs typeface="+mn-cs"/>
                                        </a:rPr>
                                        <m:t>𝑟</m:t>
                                      </m:r>
                                    </m:sub>
                                  </m:sSub>
                                </m:e>
                              </m:rad>
                            </m:den>
                          </m:f>
                        </m:den>
                      </m:f>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This gives us an expression that explicitly shows how </a:t>
                </a:r>
                <a:r>
                  <a:rPr lang="en-GB" sz="1200" b="1" kern="1200" dirty="0">
                    <a:solidFill>
                      <a:schemeClr val="tx1"/>
                    </a:solidFill>
                    <a:effectLst/>
                    <a:latin typeface="Arial" charset="0"/>
                    <a:ea typeface="+mn-ea"/>
                    <a:cs typeface="+mn-cs"/>
                  </a:rPr>
                  <a:t>time jitter depends on the amplifier rise time Tr</a:t>
                </a:r>
                <a:r>
                  <a:rPr lang="en-GB" sz="1200" kern="1200" dirty="0">
                    <a:solidFill>
                      <a:schemeClr val="tx1"/>
                    </a:solidFill>
                    <a:effectLst/>
                    <a:latin typeface="Arial" charset="0"/>
                    <a:ea typeface="+mn-ea"/>
                    <a:cs typeface="+mn-cs"/>
                  </a:rPr>
                  <a:t>, and on the detector and electronics parameters embedded in A.</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This equation helps us search for an optimal Tr that minimizes time jitter. If Tr is too small, noise increases. If Tr is too large, the signal becomes slow, worsening jitter. So, there is a trade-off.</a:t>
                </a:r>
                <a:endParaRPr lang="de-DE" sz="1200" kern="1200" dirty="0">
                  <a:solidFill>
                    <a:schemeClr val="tx1"/>
                  </a:solidFill>
                  <a:effectLst/>
                  <a:latin typeface="Arial" charset="0"/>
                  <a:ea typeface="+mn-ea"/>
                  <a:cs typeface="+mn-cs"/>
                </a:endParaRPr>
              </a:p>
              <a:p>
                <a:endParaRPr lang="de-DE" dirty="0"/>
              </a:p>
            </p:txBody>
          </p:sp>
        </mc:Choice>
        <mc:Fallback xmlns="">
          <p:sp>
            <p:nvSpPr>
              <p:cNvPr id="3" name="Notizenplatzhalter 2"/>
              <p:cNvSpPr>
                <a:spLocks noGrp="1"/>
              </p:cNvSpPr>
              <p:nvPr>
                <p:ph type="body" idx="1"/>
              </p:nvPr>
            </p:nvSpPr>
            <p:spPr/>
            <p:txBody>
              <a:bodyPr/>
              <a:lstStyle/>
              <a:p>
                <a:r>
                  <a:rPr lang="en-GB" sz="1200" kern="1200" dirty="0">
                    <a:solidFill>
                      <a:schemeClr val="tx1"/>
                    </a:solidFill>
                    <a:effectLst/>
                    <a:latin typeface="Arial" charset="0"/>
                    <a:ea typeface="+mn-ea"/>
                    <a:cs typeface="+mn-cs"/>
                  </a:rPr>
                  <a:t>Let us now return to the formula for </a:t>
                </a:r>
                <a:r>
                  <a:rPr lang="en-GB" sz="1200" b="1" kern="1200" dirty="0">
                    <a:solidFill>
                      <a:schemeClr val="tx1"/>
                    </a:solidFill>
                    <a:effectLst/>
                    <a:latin typeface="Arial" charset="0"/>
                    <a:ea typeface="+mn-ea"/>
                    <a:cs typeface="+mn-cs"/>
                  </a:rPr>
                  <a:t>time jitter</a:t>
                </a:r>
                <a:r>
                  <a:rPr lang="en-GB" sz="1200" kern="1200" dirty="0">
                    <a:solidFill>
                      <a:schemeClr val="tx1"/>
                    </a:solidFill>
                    <a:effectLst/>
                    <a:latin typeface="Arial" charset="0"/>
                    <a:ea typeface="+mn-ea"/>
                    <a:cs typeface="+mn-cs"/>
                  </a:rPr>
                  <a:t>, which we’ve seen earlier:</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Cambria Math" panose="02040503050406030204" pitchFamily="18" charset="0"/>
                    <a:ea typeface="+mn-ea"/>
                    <a:cs typeface="+mn-cs"/>
                  </a:rPr>
                  <a:t>"TJ</a:t>
                </a:r>
                <a:r>
                  <a:rPr lang="en-GB" sz="1200" i="0" kern="1200">
                    <a:solidFill>
                      <a:schemeClr val="tx1"/>
                    </a:solidFill>
                    <a:effectLst/>
                    <a:latin typeface="Arial" charset="0"/>
                    <a:ea typeface="+mn-ea"/>
                    <a:cs typeface="+mn-cs"/>
                  </a:rPr>
                  <a:t>"≈T</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r⋅N</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V</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sig−V</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TH </a:t>
                </a:r>
                <a:r>
                  <a:rPr lang="de-DE" sz="1200" i="0" kern="1200">
                    <a:solidFill>
                      <a:schemeClr val="tx1"/>
                    </a:solidFill>
                    <a:effectLst/>
                    <a:latin typeface="Arial" charset="0"/>
                    <a:ea typeface="+mn-ea"/>
                    <a:cs typeface="+mn-cs"/>
                  </a:rPr>
                  <a:t>)</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Here, </a:t>
                </a:r>
                <a:r>
                  <a:rPr lang="en-GB" sz="1200" i="1" kern="1200" dirty="0">
                    <a:solidFill>
                      <a:schemeClr val="tx1"/>
                    </a:solidFill>
                    <a:effectLst/>
                    <a:latin typeface="Arial" charset="0"/>
                    <a:ea typeface="+mn-ea"/>
                    <a:cs typeface="+mn-cs"/>
                  </a:rPr>
                  <a:t>Tr</a:t>
                </a:r>
                <a:r>
                  <a:rPr lang="en-GB" sz="1200" kern="1200" dirty="0">
                    <a:solidFill>
                      <a:schemeClr val="tx1"/>
                    </a:solidFill>
                    <a:effectLst/>
                    <a:latin typeface="Arial" charset="0"/>
                    <a:ea typeface="+mn-ea"/>
                    <a:cs typeface="+mn-cs"/>
                  </a:rPr>
                  <a:t> is the rise time of the amplifier, </a:t>
                </a:r>
                <a:r>
                  <a:rPr lang="en-GB" sz="1200" i="1" kern="1200" dirty="0">
                    <a:solidFill>
                      <a:schemeClr val="tx1"/>
                    </a:solidFill>
                    <a:effectLst/>
                    <a:latin typeface="Arial" charset="0"/>
                    <a:ea typeface="+mn-ea"/>
                    <a:cs typeface="+mn-cs"/>
                  </a:rPr>
                  <a:t>N</a:t>
                </a:r>
                <a:r>
                  <a:rPr lang="en-GB" sz="1200" kern="1200" dirty="0">
                    <a:solidFill>
                      <a:schemeClr val="tx1"/>
                    </a:solidFill>
                    <a:effectLst/>
                    <a:latin typeface="Arial" charset="0"/>
                    <a:ea typeface="+mn-ea"/>
                    <a:cs typeface="+mn-cs"/>
                  </a:rPr>
                  <a:t> is the noise, </a:t>
                </a:r>
                <a:r>
                  <a:rPr lang="en-GB" sz="1200" i="1" kern="1200" dirty="0" err="1">
                    <a:solidFill>
                      <a:schemeClr val="tx1"/>
                    </a:solidFill>
                    <a:effectLst/>
                    <a:latin typeface="Arial" charset="0"/>
                    <a:ea typeface="+mn-ea"/>
                    <a:cs typeface="+mn-cs"/>
                  </a:rPr>
                  <a:t>Vsig</a:t>
                </a:r>
                <a:r>
                  <a:rPr lang="en-GB" sz="1200" kern="1200" dirty="0">
                    <a:solidFill>
                      <a:schemeClr val="tx1"/>
                    </a:solidFill>
                    <a:effectLst/>
                    <a:latin typeface="Arial" charset="0"/>
                    <a:ea typeface="+mn-ea"/>
                    <a:cs typeface="+mn-cs"/>
                  </a:rPr>
                  <a:t> is the signal amplitude, and </a:t>
                </a:r>
                <a:r>
                  <a:rPr lang="en-GB" sz="1200" i="1" kern="1200" dirty="0">
                    <a:solidFill>
                      <a:schemeClr val="tx1"/>
                    </a:solidFill>
                    <a:effectLst/>
                    <a:latin typeface="Arial" charset="0"/>
                    <a:ea typeface="+mn-ea"/>
                    <a:cs typeface="+mn-cs"/>
                  </a:rPr>
                  <a:t>VTH</a:t>
                </a:r>
                <a:r>
                  <a:rPr lang="en-GB" sz="1200" kern="1200" dirty="0">
                    <a:solidFill>
                      <a:schemeClr val="tx1"/>
                    </a:solidFill>
                    <a:effectLst/>
                    <a:latin typeface="Arial" charset="0"/>
                    <a:ea typeface="+mn-ea"/>
                    <a:cs typeface="+mn-cs"/>
                  </a:rPr>
                  <a:t> is the threshold voltage.</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But notice something important:</a:t>
                </a:r>
                <a:br>
                  <a:rPr lang="en-GB" sz="1200" kern="1200" dirty="0">
                    <a:solidFill>
                      <a:schemeClr val="tx1"/>
                    </a:solidFill>
                    <a:effectLst/>
                    <a:latin typeface="Arial" charset="0"/>
                    <a:ea typeface="+mn-ea"/>
                    <a:cs typeface="+mn-cs"/>
                  </a:rPr>
                </a:br>
                <a:r>
                  <a:rPr lang="en-GB" sz="1200" kern="1200" dirty="0">
                    <a:solidFill>
                      <a:schemeClr val="tx1"/>
                    </a:solidFill>
                    <a:effectLst/>
                    <a:latin typeface="Arial" charset="0"/>
                    <a:ea typeface="+mn-ea"/>
                    <a:cs typeface="+mn-cs"/>
                  </a:rPr>
                  <a:t>Both the noise </a:t>
                </a:r>
                <a:r>
                  <a:rPr lang="en-GB" sz="1200" b="1" kern="1200" dirty="0">
                    <a:solidFill>
                      <a:schemeClr val="tx1"/>
                    </a:solidFill>
                    <a:effectLst/>
                    <a:latin typeface="Arial" charset="0"/>
                    <a:ea typeface="+mn-ea"/>
                    <a:cs typeface="+mn-cs"/>
                  </a:rPr>
                  <a:t>N</a:t>
                </a:r>
                <a:r>
                  <a:rPr lang="en-GB" sz="1200" kern="1200" dirty="0">
                    <a:solidFill>
                      <a:schemeClr val="tx1"/>
                    </a:solidFill>
                    <a:effectLst/>
                    <a:latin typeface="Arial" charset="0"/>
                    <a:ea typeface="+mn-ea"/>
                    <a:cs typeface="+mn-cs"/>
                  </a:rPr>
                  <a:t> and the </a:t>
                </a:r>
                <a:r>
                  <a:rPr lang="en-GB" sz="1200" b="1" kern="1200" dirty="0">
                    <a:solidFill>
                      <a:schemeClr val="tx1"/>
                    </a:solidFill>
                    <a:effectLst/>
                    <a:latin typeface="Arial" charset="0"/>
                    <a:ea typeface="+mn-ea"/>
                    <a:cs typeface="+mn-cs"/>
                  </a:rPr>
                  <a:t>threshold voltage</a:t>
                </a:r>
                <a:r>
                  <a:rPr lang="en-GB" sz="1200" kern="1200" dirty="0">
                    <a:solidFill>
                      <a:schemeClr val="tx1"/>
                    </a:solidFill>
                    <a:effectLst/>
                    <a:latin typeface="Arial" charset="0"/>
                    <a:ea typeface="+mn-ea"/>
                    <a:cs typeface="+mn-cs"/>
                  </a:rPr>
                  <a:t> VTH actually depend on </a:t>
                </a:r>
                <a:r>
                  <a:rPr lang="en-GB" sz="1200" i="1" kern="1200" dirty="0">
                    <a:solidFill>
                      <a:schemeClr val="tx1"/>
                    </a:solidFill>
                    <a:effectLst/>
                    <a:latin typeface="Arial" charset="0"/>
                    <a:ea typeface="+mn-ea"/>
                    <a:cs typeface="+mn-cs"/>
                  </a:rPr>
                  <a:t>Tr</a:t>
                </a:r>
                <a:r>
                  <a:rPr lang="en-GB" sz="1200" kern="1200" dirty="0">
                    <a:solidFill>
                      <a:schemeClr val="tx1"/>
                    </a:solidFill>
                    <a:effectLst/>
                    <a:latin typeface="Arial" charset="0"/>
                    <a:ea typeface="+mn-ea"/>
                    <a:cs typeface="+mn-cs"/>
                  </a:rPr>
                  <a:t>. This gives us a great opportunity to think about optimization — particularly how to choose an </a:t>
                </a:r>
                <a:r>
                  <a:rPr lang="en-GB" sz="1200" i="1" kern="1200" dirty="0">
                    <a:solidFill>
                      <a:schemeClr val="tx1"/>
                    </a:solidFill>
                    <a:effectLst/>
                    <a:latin typeface="Arial" charset="0"/>
                    <a:ea typeface="+mn-ea"/>
                    <a:cs typeface="+mn-cs"/>
                  </a:rPr>
                  <a:t>optimal Tr</a:t>
                </a:r>
                <a:r>
                  <a:rPr lang="en-GB" sz="1200" kern="1200" dirty="0">
                    <a:solidFill>
                      <a:schemeClr val="tx1"/>
                    </a:solidFill>
                    <a:effectLst/>
                    <a:latin typeface="Arial" charset="0"/>
                    <a:ea typeface="+mn-ea"/>
                    <a:cs typeface="+mn-cs"/>
                  </a:rPr>
                  <a:t> that minimizes time jitter.</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So let's dig into this dependency.</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First, based on the formula for noise in a charge-sensitive amplifier — and here we’re simplifying by assuming that </a:t>
                </a:r>
                <a:r>
                  <a:rPr lang="en-GB" sz="1200" b="1" kern="1200" dirty="0">
                    <a:solidFill>
                      <a:schemeClr val="tx1"/>
                    </a:solidFill>
                    <a:effectLst/>
                    <a:latin typeface="Arial" charset="0"/>
                    <a:ea typeface="+mn-ea"/>
                    <a:cs typeface="+mn-cs"/>
                  </a:rPr>
                  <a:t>thermal noise of the input transistor dominates</a:t>
                </a:r>
                <a:r>
                  <a:rPr lang="en-GB" sz="1200" kern="1200" dirty="0">
                    <a:solidFill>
                      <a:schemeClr val="tx1"/>
                    </a:solidFill>
                    <a:effectLst/>
                    <a:latin typeface="Arial" charset="0"/>
                    <a:ea typeface="+mn-ea"/>
                    <a:cs typeface="+mn-cs"/>
                  </a:rPr>
                  <a:t> — we can write:</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Arial" charset="0"/>
                    <a:ea typeface="+mn-ea"/>
                    <a:cs typeface="+mn-cs"/>
                  </a:rPr>
                  <a:t>𝑁</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𝐴</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𝑟 </a:t>
                </a:r>
                <a:r>
                  <a:rPr lang="de-DE" sz="1200" i="0" kern="1200">
                    <a:solidFill>
                      <a:schemeClr val="tx1"/>
                    </a:solidFill>
                    <a:effectLst/>
                    <a:latin typeface="Arial" charset="0"/>
                    <a:ea typeface="+mn-ea"/>
                    <a:cs typeface="+mn-cs"/>
                  </a:rPr>
                  <a:t>)</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Where </a:t>
                </a:r>
                <a:r>
                  <a:rPr lang="en-GB" sz="1200" b="1" kern="1200" dirty="0">
                    <a:solidFill>
                      <a:schemeClr val="tx1"/>
                    </a:solidFill>
                    <a:effectLst/>
                    <a:latin typeface="Arial" charset="0"/>
                    <a:ea typeface="+mn-ea"/>
                    <a:cs typeface="+mn-cs"/>
                  </a:rPr>
                  <a:t>A</a:t>
                </a:r>
                <a:r>
                  <a:rPr lang="en-GB" sz="1200" kern="1200" dirty="0">
                    <a:solidFill>
                      <a:schemeClr val="tx1"/>
                    </a:solidFill>
                    <a:effectLst/>
                    <a:latin typeface="Arial" charset="0"/>
                    <a:ea typeface="+mn-ea"/>
                    <a:cs typeface="+mn-cs"/>
                  </a:rPr>
                  <a:t> is a constant that includes detector and feedback capacitances, temperature, and transistor parameters. Specifically:</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Arial" charset="0"/>
                    <a:ea typeface="+mn-ea"/>
                    <a:cs typeface="+mn-cs"/>
                  </a:rPr>
                  <a:t>𝐴</a:t>
                </a:r>
                <a:r>
                  <a:rPr lang="de-DE" sz="1200" i="0" kern="1200">
                    <a:solidFill>
                      <a:schemeClr val="tx1"/>
                    </a:solidFill>
                    <a:effectLst/>
                    <a:latin typeface="Arial" charset="0"/>
                    <a:ea typeface="+mn-ea"/>
                    <a:cs typeface="+mn-cs"/>
                  </a:rPr>
                  <a:t>=1/2⋅</a:t>
                </a:r>
                <a:r>
                  <a:rPr lang="en-GB" sz="1200" i="0" kern="1200">
                    <a:solidFill>
                      <a:schemeClr val="tx1"/>
                    </a:solidFill>
                    <a:effectLst/>
                    <a:latin typeface="Arial" charset="0"/>
                    <a:ea typeface="+mn-ea"/>
                    <a:cs typeface="+mn-cs"/>
                  </a:rPr>
                  <a:t>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𝑑𝑒𝑡</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 </a:t>
                </a:r>
                <a:r>
                  <a:rPr lang="de-DE" sz="1200" i="0" kern="1200">
                    <a:solidFill>
                      <a:schemeClr val="tx1"/>
                    </a:solidFill>
                    <a:effectLst/>
                    <a:latin typeface="Arial" charset="0"/>
                    <a:ea typeface="+mn-ea"/>
                    <a:cs typeface="+mn-cs"/>
                  </a:rPr>
                  <a:t> √(</a:t>
                </a:r>
                <a:r>
                  <a:rPr lang="en-GB" sz="1200" i="0" kern="1200">
                    <a:solidFill>
                      <a:schemeClr val="tx1"/>
                    </a:solidFill>
                    <a:effectLst/>
                    <a:latin typeface="Arial" charset="0"/>
                    <a:ea typeface="+mn-ea"/>
                    <a:cs typeface="+mn-cs"/>
                  </a:rPr>
                  <a:t>4𝑘𝑇𝛾𝑛</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𝑔</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𝑚 </a:t>
                </a:r>
                <a:r>
                  <a:rPr lang="de-DE" sz="1200" i="0" kern="1200">
                    <a:solidFill>
                      <a:schemeClr val="tx1"/>
                    </a:solidFill>
                    <a:effectLst/>
                    <a:latin typeface="Arial" charset="0"/>
                    <a:ea typeface="+mn-ea"/>
                    <a:cs typeface="+mn-cs"/>
                  </a:rPr>
                  <a:t>)</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Next, we assume that the </a:t>
                </a:r>
                <a:r>
                  <a:rPr lang="en-GB" sz="1200" b="1" kern="1200" dirty="0">
                    <a:solidFill>
                      <a:schemeClr val="tx1"/>
                    </a:solidFill>
                    <a:effectLst/>
                    <a:latin typeface="Arial" charset="0"/>
                    <a:ea typeface="+mn-ea"/>
                    <a:cs typeface="+mn-cs"/>
                  </a:rPr>
                  <a:t>threshold voltage VTH</a:t>
                </a:r>
                <a:r>
                  <a:rPr lang="en-GB" sz="1200" kern="1200" dirty="0">
                    <a:solidFill>
                      <a:schemeClr val="tx1"/>
                    </a:solidFill>
                    <a:effectLst/>
                    <a:latin typeface="Arial" charset="0"/>
                    <a:ea typeface="+mn-ea"/>
                    <a:cs typeface="+mn-cs"/>
                  </a:rPr>
                  <a:t> is set proportionally to the noise level. That is:</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"TH" =𝑚 </a:t>
                </a:r>
                <a:r>
                  <a:rPr lang="de-DE" sz="1200" i="0" kern="1200">
                    <a:solidFill>
                      <a:schemeClr val="tx1"/>
                    </a:solidFill>
                    <a:effectLst/>
                    <a:latin typeface="Arial" charset="0"/>
                    <a:ea typeface="+mn-ea"/>
                    <a:cs typeface="+mn-cs"/>
                  </a:rPr>
                  <a:t>𝑁</a:t>
                </a:r>
                <a:endParaRPr lang="de-DE" sz="1200" kern="1200" dirty="0">
                  <a:solidFill>
                    <a:schemeClr val="tx1"/>
                  </a:solidFill>
                  <a:effectLst/>
                  <a:latin typeface="Arial" charset="0"/>
                  <a:ea typeface="+mn-ea"/>
                  <a:cs typeface="+mn-cs"/>
                </a:endParaRPr>
              </a:p>
              <a:p>
                <a:br>
                  <a:rPr lang="en-GB" sz="1200" kern="1200" dirty="0">
                    <a:solidFill>
                      <a:schemeClr val="tx1"/>
                    </a:solidFill>
                    <a:effectLst/>
                    <a:latin typeface="Arial" charset="0"/>
                    <a:ea typeface="+mn-ea"/>
                    <a:cs typeface="+mn-cs"/>
                  </a:rPr>
                </a:br>
                <a:r>
                  <a:rPr lang="en-GB" sz="1200" kern="1200" dirty="0">
                    <a:solidFill>
                      <a:schemeClr val="tx1"/>
                    </a:solidFill>
                    <a:effectLst/>
                    <a:latin typeface="Arial" charset="0"/>
                    <a:ea typeface="+mn-ea"/>
                    <a:cs typeface="+mn-cs"/>
                  </a:rPr>
                  <a:t>with </a:t>
                </a:r>
                <a:r>
                  <a:rPr lang="en-GB" sz="1200" i="1" kern="1200" dirty="0">
                    <a:solidFill>
                      <a:schemeClr val="tx1"/>
                    </a:solidFill>
                    <a:effectLst/>
                    <a:latin typeface="Arial" charset="0"/>
                    <a:ea typeface="+mn-ea"/>
                    <a:cs typeface="+mn-cs"/>
                  </a:rPr>
                  <a:t>m</a:t>
                </a:r>
                <a:r>
                  <a:rPr lang="en-GB" sz="1200" kern="1200" dirty="0">
                    <a:solidFill>
                      <a:schemeClr val="tx1"/>
                    </a:solidFill>
                    <a:effectLst/>
                    <a:latin typeface="Arial" charset="0"/>
                    <a:ea typeface="+mn-ea"/>
                    <a:cs typeface="+mn-cs"/>
                  </a:rPr>
                  <a:t> being some empirical constant, typically around 10.</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Now we substitute these expressions into our formula for time jitter:</a:t>
                </a:r>
                <a:endParaRPr lang="de-DE" sz="1200" kern="1200" dirty="0">
                  <a:solidFill>
                    <a:schemeClr val="tx1"/>
                  </a:solidFill>
                  <a:effectLst/>
                  <a:latin typeface="Arial" charset="0"/>
                  <a:ea typeface="+mn-ea"/>
                  <a:cs typeface="+mn-cs"/>
                </a:endParaRPr>
              </a:p>
              <a:p>
                <a:r>
                  <a:rPr lang="de-DE" sz="1200" i="0" kern="1200">
                    <a:solidFill>
                      <a:schemeClr val="tx1"/>
                    </a:solidFill>
                    <a:effectLst/>
                    <a:latin typeface="Cambria Math" panose="02040503050406030204" pitchFamily="18" charset="0"/>
                    <a:ea typeface="+mn-ea"/>
                    <a:cs typeface="+mn-cs"/>
                  </a:rPr>
                  <a:t>"TJ</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𝑟</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𝑁</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_"sig" −</a:t>
                </a:r>
                <a:r>
                  <a:rPr lang="en-GB" sz="1200" i="0" kern="1200">
                    <a:solidFill>
                      <a:schemeClr val="tx1"/>
                    </a:solidFill>
                    <a:effectLst/>
                    <a:latin typeface="Arial" charset="0"/>
                    <a:ea typeface="+mn-ea"/>
                    <a:cs typeface="+mn-cs"/>
                  </a:rPr>
                  <a:t>𝑚 </a:t>
                </a:r>
                <a:r>
                  <a:rPr lang="de-DE" sz="1200" i="0" kern="1200">
                    <a:solidFill>
                      <a:schemeClr val="tx1"/>
                    </a:solidFill>
                    <a:effectLst/>
                    <a:latin typeface="Arial" charset="0"/>
                    <a:ea typeface="+mn-ea"/>
                    <a:cs typeface="+mn-cs"/>
                  </a:rPr>
                  <a:t>𝑁)=</a:t>
                </a: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𝑟</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𝐴</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𝑟 </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_"sig" −(</a:t>
                </a:r>
                <a:r>
                  <a:rPr lang="en-GB" sz="1200" i="0" kern="1200">
                    <a:solidFill>
                      <a:schemeClr val="tx1"/>
                    </a:solidFill>
                    <a:effectLst/>
                    <a:latin typeface="Arial" charset="0"/>
                    <a:ea typeface="+mn-ea"/>
                    <a:cs typeface="+mn-cs"/>
                  </a:rPr>
                  <a:t>𝑚 𝐴</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𝑟 </a:t>
                </a:r>
                <a:r>
                  <a:rPr lang="de-DE" sz="1200" i="0" kern="1200">
                    <a:solidFill>
                      <a:schemeClr val="tx1"/>
                    </a:solidFill>
                    <a:effectLst/>
                    <a:latin typeface="Arial" charset="0"/>
                    <a:ea typeface="+mn-ea"/>
                    <a:cs typeface="+mn-cs"/>
                  </a:rPr>
                  <a:t>))</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This gives us an expression that explicitly shows how </a:t>
                </a:r>
                <a:r>
                  <a:rPr lang="en-GB" sz="1200" b="1" kern="1200" dirty="0">
                    <a:solidFill>
                      <a:schemeClr val="tx1"/>
                    </a:solidFill>
                    <a:effectLst/>
                    <a:latin typeface="Arial" charset="0"/>
                    <a:ea typeface="+mn-ea"/>
                    <a:cs typeface="+mn-cs"/>
                  </a:rPr>
                  <a:t>time jitter depends on the amplifier rise time Tr</a:t>
                </a:r>
                <a:r>
                  <a:rPr lang="en-GB" sz="1200" kern="1200" dirty="0">
                    <a:solidFill>
                      <a:schemeClr val="tx1"/>
                    </a:solidFill>
                    <a:effectLst/>
                    <a:latin typeface="Arial" charset="0"/>
                    <a:ea typeface="+mn-ea"/>
                    <a:cs typeface="+mn-cs"/>
                  </a:rPr>
                  <a:t>, and on the detector and electronics parameters embedded in A.</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This equation is important because it helps us search for an optimal Tr that minimizes time jitter. If Tr is too small, noise increases. If Tr is too large, the signal becomes slow, worsening jitter. So, there is a trade-off.</a:t>
                </a:r>
                <a:endParaRPr lang="de-DE" sz="1200" kern="1200" dirty="0">
                  <a:solidFill>
                    <a:schemeClr val="tx1"/>
                  </a:solidFill>
                  <a:effectLst/>
                  <a:latin typeface="Arial" charset="0"/>
                  <a:ea typeface="+mn-ea"/>
                  <a:cs typeface="+mn-cs"/>
                </a:endParaRPr>
              </a:p>
              <a:p>
                <a:endParaRPr lang="de-DE" dirty="0"/>
              </a:p>
            </p:txBody>
          </p:sp>
        </mc:Fallback>
      </mc:AlternateContent>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22</a:t>
            </a:fld>
            <a:endParaRPr lang="de-DE"/>
          </a:p>
        </p:txBody>
      </p:sp>
    </p:spTree>
    <p:extLst>
      <p:ext uri="{BB962C8B-B14F-4D97-AF65-F5344CB8AC3E}">
        <p14:creationId xmlns:p14="http://schemas.microsoft.com/office/powerpoint/2010/main" val="995473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GB" sz="1200" kern="1200" dirty="0">
                    <a:solidFill>
                      <a:schemeClr val="tx1"/>
                    </a:solidFill>
                    <a:effectLst/>
                    <a:latin typeface="Arial" charset="0"/>
                    <a:ea typeface="+mn-ea"/>
                    <a:cs typeface="+mn-cs"/>
                  </a:rPr>
                  <a:t>By taking the derivative with respect to Tr​ and setting it to zero, we find the optimal rise time:</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𝑇</m:t>
                          </m:r>
                        </m:e>
                        <m:sub>
                          <m:r>
                            <a:rPr lang="en-GB" sz="1200" i="1" kern="1200">
                              <a:solidFill>
                                <a:schemeClr val="tx1"/>
                              </a:solidFill>
                              <a:effectLst/>
                              <a:latin typeface="Cambria Math" panose="02040503050406030204" pitchFamily="18" charset="0"/>
                              <a:ea typeface="+mn-ea"/>
                              <a:cs typeface="+mn-cs"/>
                            </a:rPr>
                            <m:t>𝑟</m:t>
                          </m:r>
                        </m:sub>
                      </m:sSub>
                      <m:r>
                        <a:rPr lang="en-GB" sz="1200" i="1" kern="1200">
                          <a:solidFill>
                            <a:schemeClr val="tx1"/>
                          </a:solidFill>
                          <a:effectLst/>
                          <a:latin typeface="Cambria Math" panose="02040503050406030204" pitchFamily="18" charset="0"/>
                          <a:ea typeface="+mn-ea"/>
                          <a:cs typeface="+mn-cs"/>
                        </a:rPr>
                        <m:t>=</m:t>
                      </m:r>
                      <m:sSup>
                        <m:sSupPr>
                          <m:ctrlPr>
                            <a:rPr lang="de-DE" sz="1200" i="1" kern="1200">
                              <a:solidFill>
                                <a:schemeClr val="tx1"/>
                              </a:solidFill>
                              <a:effectLst/>
                              <a:latin typeface="Cambria Math" panose="02040503050406030204" pitchFamily="18" charset="0"/>
                              <a:ea typeface="+mn-ea"/>
                              <a:cs typeface="+mn-cs"/>
                            </a:rPr>
                          </m:ctrlPr>
                        </m:sSupPr>
                        <m:e>
                          <m:d>
                            <m:dPr>
                              <m:ctrlPr>
                                <a:rPr lang="de-DE" sz="1200" i="1" kern="1200">
                                  <a:solidFill>
                                    <a:schemeClr val="tx1"/>
                                  </a:solidFill>
                                  <a:effectLst/>
                                  <a:latin typeface="Cambria Math" panose="02040503050406030204" pitchFamily="18" charset="0"/>
                                  <a:ea typeface="+mn-ea"/>
                                  <a:cs typeface="+mn-cs"/>
                                </a:rPr>
                              </m:ctrlPr>
                            </m:dPr>
                            <m:e>
                              <m:f>
                                <m:fPr>
                                  <m:ctrlPr>
                                    <a:rPr lang="de-DE" sz="1200" i="1" kern="1200">
                                      <a:solidFill>
                                        <a:schemeClr val="tx1"/>
                                      </a:solidFill>
                                      <a:effectLst/>
                                      <a:latin typeface="Cambria Math" panose="02040503050406030204" pitchFamily="18" charset="0"/>
                                      <a:ea typeface="+mn-ea"/>
                                      <a:cs typeface="+mn-cs"/>
                                    </a:rPr>
                                  </m:ctrlPr>
                                </m:fPr>
                                <m:num>
                                  <m:r>
                                    <a:rPr lang="en-GB" sz="1200" i="1" kern="1200">
                                      <a:solidFill>
                                        <a:schemeClr val="tx1"/>
                                      </a:solidFill>
                                      <a:effectLst/>
                                      <a:latin typeface="Cambria Math" panose="02040503050406030204" pitchFamily="18" charset="0"/>
                                      <a:ea typeface="+mn-ea"/>
                                      <a:cs typeface="+mn-cs"/>
                                    </a:rPr>
                                    <m:t>2 </m:t>
                                  </m:r>
                                  <m:r>
                                    <a:rPr lang="en-GB" sz="1200" i="1" kern="1200">
                                      <a:solidFill>
                                        <a:schemeClr val="tx1"/>
                                      </a:solidFill>
                                      <a:effectLst/>
                                      <a:latin typeface="Cambria Math" panose="02040503050406030204" pitchFamily="18" charset="0"/>
                                      <a:ea typeface="+mn-ea"/>
                                      <a:cs typeface="+mn-cs"/>
                                    </a:rPr>
                                    <m:t>𝑚</m:t>
                                  </m:r>
                                  <m:r>
                                    <a:rPr lang="en-GB" sz="1200" i="1" kern="1200">
                                      <a:solidFill>
                                        <a:schemeClr val="tx1"/>
                                      </a:solidFill>
                                      <a:effectLst/>
                                      <a:latin typeface="Cambria Math" panose="02040503050406030204" pitchFamily="18" charset="0"/>
                                      <a:ea typeface="+mn-ea"/>
                                      <a:cs typeface="+mn-cs"/>
                                    </a:rPr>
                                    <m:t> </m:t>
                                  </m:r>
                                  <m:r>
                                    <a:rPr lang="de-DE" sz="1200" i="1" kern="1200">
                                      <a:solidFill>
                                        <a:schemeClr val="tx1"/>
                                      </a:solidFill>
                                      <a:effectLst/>
                                      <a:latin typeface="Cambria Math" panose="02040503050406030204" pitchFamily="18" charset="0"/>
                                      <a:ea typeface="+mn-ea"/>
                                      <a:cs typeface="+mn-cs"/>
                                    </a:rPr>
                                    <m:t>𝐴</m:t>
                                  </m:r>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m:rPr>
                                          <m:nor/>
                                        </m:rPr>
                                        <a:rPr lang="en-GB" sz="1200" kern="1200">
                                          <a:solidFill>
                                            <a:schemeClr val="tx1"/>
                                          </a:solidFill>
                                          <a:effectLst/>
                                          <a:latin typeface="Arial" charset="0"/>
                                          <a:ea typeface="+mn-ea"/>
                                          <a:cs typeface="+mn-cs"/>
                                        </a:rPr>
                                        <m:t>sig</m:t>
                                      </m:r>
                                    </m:sub>
                                  </m:sSub>
                                </m:den>
                              </m:f>
                            </m:e>
                          </m:d>
                        </m:e>
                        <m:sup>
                          <m:r>
                            <a:rPr lang="en-GB" sz="1200" i="1" kern="1200">
                              <a:solidFill>
                                <a:schemeClr val="tx1"/>
                              </a:solidFill>
                              <a:effectLst/>
                              <a:latin typeface="Cambria Math" panose="02040503050406030204" pitchFamily="18" charset="0"/>
                              <a:ea typeface="+mn-ea"/>
                              <a:cs typeface="+mn-cs"/>
                            </a:rPr>
                            <m:t>2</m:t>
                          </m:r>
                        </m:sup>
                      </m:sSup>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At this optimum, the noise voltage becomes:</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a:rPr lang="de-DE" sz="1200" i="1" kern="1200">
                          <a:solidFill>
                            <a:schemeClr val="tx1"/>
                          </a:solidFill>
                          <a:effectLst/>
                          <a:latin typeface="Cambria Math" panose="02040503050406030204" pitchFamily="18" charset="0"/>
                          <a:ea typeface="+mn-ea"/>
                          <a:cs typeface="+mn-cs"/>
                        </a:rPr>
                        <m:t>𝑁</m:t>
                      </m:r>
                      <m:r>
                        <a:rPr lang="en-GB"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m:rPr>
                                  <m:nor/>
                                </m:rPr>
                                <a:rPr lang="en-GB" sz="1200" kern="1200">
                                  <a:solidFill>
                                    <a:schemeClr val="tx1"/>
                                  </a:solidFill>
                                  <a:effectLst/>
                                  <a:latin typeface="Arial" charset="0"/>
                                  <a:ea typeface="+mn-ea"/>
                                  <a:cs typeface="+mn-cs"/>
                                </a:rPr>
                                <m:t>sig</m:t>
                              </m:r>
                            </m:sub>
                          </m:sSub>
                        </m:num>
                        <m:den>
                          <m:r>
                            <a:rPr lang="en-GB" sz="1200" i="1" kern="1200">
                              <a:solidFill>
                                <a:schemeClr val="tx1"/>
                              </a:solidFill>
                              <a:effectLst/>
                              <a:latin typeface="Cambria Math" panose="02040503050406030204" pitchFamily="18" charset="0"/>
                              <a:ea typeface="+mn-ea"/>
                              <a:cs typeface="+mn-cs"/>
                            </a:rPr>
                            <m:t>2 </m:t>
                          </m:r>
                          <m:r>
                            <a:rPr lang="en-GB" sz="1200" i="1" kern="1200">
                              <a:solidFill>
                                <a:schemeClr val="tx1"/>
                              </a:solidFill>
                              <a:effectLst/>
                              <a:latin typeface="Cambria Math" panose="02040503050406030204" pitchFamily="18" charset="0"/>
                              <a:ea typeface="+mn-ea"/>
                              <a:cs typeface="+mn-cs"/>
                            </a:rPr>
                            <m:t>𝑚</m:t>
                          </m:r>
                        </m:den>
                      </m:f>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which means the signal-to-noise ratio, SNR, is:</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a:rPr lang="de-DE" sz="1200" i="1" kern="1200">
                          <a:solidFill>
                            <a:schemeClr val="tx1"/>
                          </a:solidFill>
                          <a:effectLst/>
                          <a:latin typeface="Cambria Math" panose="02040503050406030204" pitchFamily="18" charset="0"/>
                          <a:ea typeface="+mn-ea"/>
                          <a:cs typeface="+mn-cs"/>
                        </a:rPr>
                        <m:t>𝑆𝑁𝑅</m:t>
                      </m:r>
                      <m:r>
                        <a:rPr lang="en-GB"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m:rPr>
                                  <m:nor/>
                                </m:rPr>
                                <a:rPr lang="en-GB" sz="1200" kern="1200">
                                  <a:solidFill>
                                    <a:schemeClr val="tx1"/>
                                  </a:solidFill>
                                  <a:effectLst/>
                                  <a:latin typeface="Arial" charset="0"/>
                                  <a:ea typeface="+mn-ea"/>
                                  <a:cs typeface="+mn-cs"/>
                                </a:rPr>
                                <m:t>sig</m:t>
                              </m:r>
                            </m:sub>
                          </m:sSub>
                        </m:num>
                        <m:den>
                          <m:r>
                            <a:rPr lang="de-DE" sz="1200" i="1" kern="1200">
                              <a:solidFill>
                                <a:schemeClr val="tx1"/>
                              </a:solidFill>
                              <a:effectLst/>
                              <a:latin typeface="Cambria Math" panose="02040503050406030204" pitchFamily="18" charset="0"/>
                              <a:ea typeface="+mn-ea"/>
                              <a:cs typeface="+mn-cs"/>
                            </a:rPr>
                            <m:t>𝑁</m:t>
                          </m:r>
                        </m:den>
                      </m:f>
                      <m:r>
                        <a:rPr lang="en-GB" sz="1200" i="1" kern="1200">
                          <a:solidFill>
                            <a:schemeClr val="tx1"/>
                          </a:solidFill>
                          <a:effectLst/>
                          <a:latin typeface="Cambria Math" panose="02040503050406030204" pitchFamily="18" charset="0"/>
                          <a:ea typeface="+mn-ea"/>
                          <a:cs typeface="+mn-cs"/>
                        </a:rPr>
                        <m:t>=2</m:t>
                      </m:r>
                      <m:r>
                        <a:rPr lang="en-GB" sz="1200" i="1" kern="1200">
                          <a:solidFill>
                            <a:schemeClr val="tx1"/>
                          </a:solidFill>
                          <a:effectLst/>
                          <a:latin typeface="Cambria Math" panose="02040503050406030204" pitchFamily="18" charset="0"/>
                          <a:ea typeface="+mn-ea"/>
                          <a:cs typeface="+mn-cs"/>
                        </a:rPr>
                        <m:t>𝑚</m:t>
                      </m:r>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Finally, the timing jitter at this minimum simplifies to:</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m:rPr>
                          <m:nor/>
                        </m:rPr>
                        <a:rPr lang="en-GB" sz="1200" kern="1200">
                          <a:solidFill>
                            <a:schemeClr val="tx1"/>
                          </a:solidFill>
                          <a:effectLst/>
                          <a:latin typeface="Arial" charset="0"/>
                          <a:ea typeface="+mn-ea"/>
                          <a:cs typeface="+mn-cs"/>
                        </a:rPr>
                        <m:t>TJ</m:t>
                      </m:r>
                      <m:r>
                        <a:rPr lang="en-GB"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𝑇</m:t>
                              </m:r>
                            </m:e>
                            <m:sub>
                              <m:r>
                                <a:rPr lang="en-GB" sz="1200" i="1" kern="1200">
                                  <a:solidFill>
                                    <a:schemeClr val="tx1"/>
                                  </a:solidFill>
                                  <a:effectLst/>
                                  <a:latin typeface="Cambria Math" panose="02040503050406030204" pitchFamily="18" charset="0"/>
                                  <a:ea typeface="+mn-ea"/>
                                  <a:cs typeface="+mn-cs"/>
                                </a:rPr>
                                <m:t>𝑟</m:t>
                              </m:r>
                            </m:sub>
                          </m:sSub>
                        </m:num>
                        <m:den>
                          <m:r>
                            <a:rPr lang="en-GB" sz="1200" i="1" kern="1200">
                              <a:solidFill>
                                <a:schemeClr val="tx1"/>
                              </a:solidFill>
                              <a:effectLst/>
                              <a:latin typeface="Cambria Math" panose="02040503050406030204" pitchFamily="18" charset="0"/>
                              <a:ea typeface="+mn-ea"/>
                              <a:cs typeface="+mn-cs"/>
                            </a:rPr>
                            <m:t>𝑚</m:t>
                          </m:r>
                        </m:den>
                      </m:f>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Now, to evaluate A more explicitly, let's assume the transistor operates in the weak inversion region, where the transconductance is:</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𝑔</m:t>
                          </m:r>
                        </m:e>
                        <m:sub>
                          <m:r>
                            <a:rPr lang="en-GB" sz="1200" i="1" kern="1200">
                              <a:solidFill>
                                <a:schemeClr val="tx1"/>
                              </a:solidFill>
                              <a:effectLst/>
                              <a:latin typeface="Cambria Math" panose="02040503050406030204" pitchFamily="18" charset="0"/>
                              <a:ea typeface="+mn-ea"/>
                              <a:cs typeface="+mn-cs"/>
                            </a:rPr>
                            <m:t>𝑚</m:t>
                          </m:r>
                        </m:sub>
                      </m:sSub>
                      <m:r>
                        <a:rPr lang="en-GB"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𝐼</m:t>
                              </m:r>
                            </m:e>
                            <m:sub>
                              <m:r>
                                <a:rPr lang="en-GB" sz="1200" i="1" kern="1200">
                                  <a:solidFill>
                                    <a:schemeClr val="tx1"/>
                                  </a:solidFill>
                                  <a:effectLst/>
                                  <a:latin typeface="Cambria Math" panose="02040503050406030204" pitchFamily="18" charset="0"/>
                                  <a:ea typeface="+mn-ea"/>
                                  <a:cs typeface="+mn-cs"/>
                                </a:rPr>
                                <m:t>𝑏𝑖𝑎𝑠</m:t>
                              </m:r>
                            </m:sub>
                          </m:sSub>
                        </m:num>
                        <m:den>
                          <m:r>
                            <a:rPr lang="en-GB" sz="1200" i="1" kern="1200">
                              <a:solidFill>
                                <a:schemeClr val="tx1"/>
                              </a:solidFill>
                              <a:effectLst/>
                              <a:latin typeface="Cambria Math" panose="02040503050406030204" pitchFamily="18" charset="0"/>
                              <a:ea typeface="+mn-ea"/>
                              <a:cs typeface="+mn-cs"/>
                            </a:rPr>
                            <m:t>𝑛</m:t>
                          </m:r>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𝑈</m:t>
                              </m:r>
                            </m:e>
                            <m:sub>
                              <m:r>
                                <a:rPr lang="en-GB" sz="1200" i="1" kern="1200">
                                  <a:solidFill>
                                    <a:schemeClr val="tx1"/>
                                  </a:solidFill>
                                  <a:effectLst/>
                                  <a:latin typeface="Cambria Math" panose="02040503050406030204" pitchFamily="18" charset="0"/>
                                  <a:ea typeface="+mn-ea"/>
                                  <a:cs typeface="+mn-cs"/>
                                </a:rPr>
                                <m:t>𝑇</m:t>
                              </m:r>
                            </m:sub>
                          </m:sSub>
                        </m:den>
                      </m:f>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Here, </a:t>
                </a:r>
                <a:r>
                  <a:rPr lang="en-GB" sz="1200" kern="1200" dirty="0" err="1">
                    <a:solidFill>
                      <a:schemeClr val="tx1"/>
                    </a:solidFill>
                    <a:effectLst/>
                    <a:latin typeface="Arial" charset="0"/>
                    <a:ea typeface="+mn-ea"/>
                    <a:cs typeface="+mn-cs"/>
                  </a:rPr>
                  <a:t>Ibias</a:t>
                </a:r>
                <a:r>
                  <a:rPr lang="en-GB" sz="1200" kern="1200" dirty="0">
                    <a:solidFill>
                      <a:schemeClr val="tx1"/>
                    </a:solidFill>
                    <a:effectLst/>
                    <a:latin typeface="Arial" charset="0"/>
                    <a:ea typeface="+mn-ea"/>
                    <a:cs typeface="+mn-cs"/>
                  </a:rPr>
                  <a:t>​ is the bias current, n is the subthreshold slope factor, and UT​ is the thermal voltage, approximately 25 millivolts at room temperature.</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Substituting this into the expression for A, we get:</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a:rPr lang="en-GB" sz="1200" i="1" kern="1200">
                          <a:solidFill>
                            <a:schemeClr val="tx1"/>
                          </a:solidFill>
                          <a:effectLst/>
                          <a:latin typeface="Cambria Math" panose="02040503050406030204" pitchFamily="18" charset="0"/>
                          <a:ea typeface="+mn-ea"/>
                          <a:cs typeface="+mn-cs"/>
                        </a:rPr>
                        <m:t>𝐴</m:t>
                      </m:r>
                      <m:r>
                        <a:rPr lang="de-DE"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r>
                            <a:rPr lang="de-DE" sz="1200" i="1" kern="1200">
                              <a:solidFill>
                                <a:schemeClr val="tx1"/>
                              </a:solidFill>
                              <a:effectLst/>
                              <a:latin typeface="Cambria Math" panose="02040503050406030204" pitchFamily="18" charset="0"/>
                              <a:ea typeface="+mn-ea"/>
                              <a:cs typeface="+mn-cs"/>
                            </a:rPr>
                            <m:t>1</m:t>
                          </m:r>
                        </m:num>
                        <m:den>
                          <m:r>
                            <a:rPr lang="de-DE" sz="1200" i="1" kern="1200">
                              <a:solidFill>
                                <a:schemeClr val="tx1"/>
                              </a:solidFill>
                              <a:effectLst/>
                              <a:latin typeface="Cambria Math" panose="02040503050406030204" pitchFamily="18" charset="0"/>
                              <a:ea typeface="+mn-ea"/>
                              <a:cs typeface="+mn-cs"/>
                            </a:rPr>
                            <m:t>2</m:t>
                          </m:r>
                        </m:den>
                      </m:f>
                      <m:r>
                        <a:rPr lang="de-DE"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𝐶</m:t>
                              </m:r>
                            </m:e>
                            <m:sub>
                              <m:r>
                                <a:rPr lang="en-GB" sz="1200" i="1" kern="1200">
                                  <a:solidFill>
                                    <a:schemeClr val="tx1"/>
                                  </a:solidFill>
                                  <a:effectLst/>
                                  <a:latin typeface="Cambria Math" panose="02040503050406030204" pitchFamily="18" charset="0"/>
                                  <a:ea typeface="+mn-ea"/>
                                  <a:cs typeface="+mn-cs"/>
                                </a:rPr>
                                <m:t>𝑑𝑒𝑡</m:t>
                              </m:r>
                            </m:sub>
                          </m:sSub>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𝐶</m:t>
                              </m:r>
                            </m:e>
                            <m:sub>
                              <m:r>
                                <a:rPr lang="en-GB" sz="1200" i="1" kern="1200">
                                  <a:solidFill>
                                    <a:schemeClr val="tx1"/>
                                  </a:solidFill>
                                  <a:effectLst/>
                                  <a:latin typeface="Cambria Math" panose="02040503050406030204" pitchFamily="18" charset="0"/>
                                  <a:ea typeface="+mn-ea"/>
                                  <a:cs typeface="+mn-cs"/>
                                </a:rPr>
                                <m:t>𝑓</m:t>
                              </m:r>
                            </m:sub>
                          </m:sSub>
                        </m:den>
                      </m:f>
                      <m:rad>
                        <m:radPr>
                          <m:degHide m:val="on"/>
                          <m:ctrlPr>
                            <a:rPr lang="de-DE" sz="1200" i="1" kern="1200">
                              <a:solidFill>
                                <a:schemeClr val="tx1"/>
                              </a:solidFill>
                              <a:effectLst/>
                              <a:latin typeface="Cambria Math" panose="02040503050406030204" pitchFamily="18" charset="0"/>
                              <a:ea typeface="+mn-ea"/>
                              <a:cs typeface="+mn-cs"/>
                            </a:rPr>
                          </m:ctrlPr>
                        </m:radPr>
                        <m:deg/>
                        <m:e>
                          <m:f>
                            <m:fPr>
                              <m:ctrlPr>
                                <a:rPr lang="de-DE" sz="1200" i="1" kern="1200">
                                  <a:solidFill>
                                    <a:schemeClr val="tx1"/>
                                  </a:solidFill>
                                  <a:effectLst/>
                                  <a:latin typeface="Cambria Math" panose="02040503050406030204" pitchFamily="18" charset="0"/>
                                  <a:ea typeface="+mn-ea"/>
                                  <a:cs typeface="+mn-cs"/>
                                </a:rPr>
                              </m:ctrlPr>
                            </m:fPr>
                            <m:num>
                              <m:r>
                                <a:rPr lang="de-DE" sz="1200" i="1" kern="1200">
                                  <a:solidFill>
                                    <a:schemeClr val="tx1"/>
                                  </a:solidFill>
                                  <a:effectLst/>
                                  <a:latin typeface="Cambria Math" panose="02040503050406030204" pitchFamily="18" charset="0"/>
                                  <a:ea typeface="+mn-ea"/>
                                  <a:cs typeface="+mn-cs"/>
                                </a:rPr>
                                <m:t>4</m:t>
                              </m:r>
                              <m:r>
                                <a:rPr lang="en-GB" sz="1200" i="1" kern="1200">
                                  <a:solidFill>
                                    <a:schemeClr val="tx1"/>
                                  </a:solidFill>
                                  <a:effectLst/>
                                  <a:latin typeface="Cambria Math" panose="02040503050406030204" pitchFamily="18" charset="0"/>
                                  <a:ea typeface="+mn-ea"/>
                                  <a:cs typeface="+mn-cs"/>
                                </a:rPr>
                                <m:t>𝑘𝑇</m:t>
                              </m:r>
                              <m:r>
                                <a:rPr lang="en-GB" sz="1200" i="1" kern="1200">
                                  <a:solidFill>
                                    <a:schemeClr val="tx1"/>
                                  </a:solidFill>
                                  <a:effectLst/>
                                  <a:latin typeface="Cambria Math" panose="02040503050406030204" pitchFamily="18" charset="0"/>
                                  <a:ea typeface="+mn-ea"/>
                                  <a:cs typeface="+mn-cs"/>
                                </a:rPr>
                                <m:t>𝛾</m:t>
                              </m:r>
                              <m:r>
                                <a:rPr lang="en-GB" sz="1200" i="1" kern="1200">
                                  <a:solidFill>
                                    <a:schemeClr val="tx1"/>
                                  </a:solidFill>
                                  <a:effectLst/>
                                  <a:latin typeface="Cambria Math" panose="02040503050406030204" pitchFamily="18" charset="0"/>
                                  <a:ea typeface="+mn-ea"/>
                                  <a:cs typeface="+mn-cs"/>
                                </a:rPr>
                                <m:t>𝑛</m:t>
                              </m:r>
                            </m:num>
                            <m:den>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𝐼</m:t>
                                      </m:r>
                                    </m:e>
                                    <m:sub>
                                      <m:r>
                                        <a:rPr lang="en-GB" sz="1200" i="1" kern="1200">
                                          <a:solidFill>
                                            <a:schemeClr val="tx1"/>
                                          </a:solidFill>
                                          <a:effectLst/>
                                          <a:latin typeface="Cambria Math" panose="02040503050406030204" pitchFamily="18" charset="0"/>
                                          <a:ea typeface="+mn-ea"/>
                                          <a:cs typeface="+mn-cs"/>
                                        </a:rPr>
                                        <m:t>𝑏𝑖𝑎𝑠</m:t>
                                      </m:r>
                                    </m:sub>
                                  </m:sSub>
                                </m:num>
                                <m:den>
                                  <m:r>
                                    <a:rPr lang="en-GB" sz="1200" i="1" kern="1200">
                                      <a:solidFill>
                                        <a:schemeClr val="tx1"/>
                                      </a:solidFill>
                                      <a:effectLst/>
                                      <a:latin typeface="Cambria Math" panose="02040503050406030204" pitchFamily="18" charset="0"/>
                                      <a:ea typeface="+mn-ea"/>
                                      <a:cs typeface="+mn-cs"/>
                                    </a:rPr>
                                    <m:t>𝑛</m:t>
                                  </m:r>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𝑈</m:t>
                                      </m:r>
                                    </m:e>
                                    <m:sub>
                                      <m:r>
                                        <a:rPr lang="en-GB" sz="1200" i="1" kern="1200">
                                          <a:solidFill>
                                            <a:schemeClr val="tx1"/>
                                          </a:solidFill>
                                          <a:effectLst/>
                                          <a:latin typeface="Cambria Math" panose="02040503050406030204" pitchFamily="18" charset="0"/>
                                          <a:ea typeface="+mn-ea"/>
                                          <a:cs typeface="+mn-cs"/>
                                        </a:rPr>
                                        <m:t>𝑇</m:t>
                                      </m:r>
                                    </m:sub>
                                  </m:sSub>
                                </m:den>
                              </m:f>
                            </m:den>
                          </m:f>
                        </m:e>
                      </m:rad>
                      <m:r>
                        <a:rPr lang="de-DE" sz="1200" i="1" kern="1200">
                          <a:solidFill>
                            <a:schemeClr val="tx1"/>
                          </a:solidFill>
                          <a:effectLst/>
                          <a:latin typeface="Cambria Math" panose="02040503050406030204" pitchFamily="18" charset="0"/>
                          <a:ea typeface="+mn-ea"/>
                          <a:cs typeface="+mn-cs"/>
                        </a:rPr>
                        <m:t>=</m:t>
                      </m:r>
                      <m:r>
                        <a:rPr lang="de-DE" sz="1200" i="1" kern="1200">
                          <a:solidFill>
                            <a:schemeClr val="tx1"/>
                          </a:solidFill>
                          <a:effectLst/>
                          <a:latin typeface="Cambria Math" panose="02040503050406030204" pitchFamily="18" charset="0"/>
                          <a:ea typeface="+mn-ea"/>
                          <a:cs typeface="+mn-cs"/>
                        </a:rPr>
                        <m:t>𝑛</m:t>
                      </m:r>
                      <m:sSub>
                        <m:sSubPr>
                          <m:ctrlPr>
                            <a:rPr lang="de-DE" sz="1200" i="1" kern="1200">
                              <a:solidFill>
                                <a:schemeClr val="tx1"/>
                              </a:solidFill>
                              <a:effectLst/>
                              <a:latin typeface="Cambria Math" panose="02040503050406030204" pitchFamily="18" charset="0"/>
                              <a:ea typeface="+mn-ea"/>
                              <a:cs typeface="+mn-cs"/>
                            </a:rPr>
                          </m:ctrlPr>
                        </m:sSubPr>
                        <m:e>
                          <m:r>
                            <a:rPr lang="de-DE" sz="1200" i="1" kern="1200">
                              <a:solidFill>
                                <a:schemeClr val="tx1"/>
                              </a:solidFill>
                              <a:effectLst/>
                              <a:latin typeface="Cambria Math" panose="02040503050406030204" pitchFamily="18" charset="0"/>
                              <a:ea typeface="+mn-ea"/>
                              <a:cs typeface="+mn-cs"/>
                            </a:rPr>
                            <m:t>𝑈</m:t>
                          </m:r>
                        </m:e>
                        <m:sub>
                          <m:r>
                            <a:rPr lang="de-DE" sz="1200" i="1" kern="1200">
                              <a:solidFill>
                                <a:schemeClr val="tx1"/>
                              </a:solidFill>
                              <a:effectLst/>
                              <a:latin typeface="Cambria Math" panose="02040503050406030204" pitchFamily="18" charset="0"/>
                              <a:ea typeface="+mn-ea"/>
                              <a:cs typeface="+mn-cs"/>
                            </a:rPr>
                            <m:t>𝑇</m:t>
                          </m:r>
                        </m:sub>
                      </m:sSub>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𝐶</m:t>
                              </m:r>
                            </m:e>
                            <m:sub>
                              <m:r>
                                <a:rPr lang="en-GB" sz="1200" i="1" kern="1200">
                                  <a:solidFill>
                                    <a:schemeClr val="tx1"/>
                                  </a:solidFill>
                                  <a:effectLst/>
                                  <a:latin typeface="Cambria Math" panose="02040503050406030204" pitchFamily="18" charset="0"/>
                                  <a:ea typeface="+mn-ea"/>
                                  <a:cs typeface="+mn-cs"/>
                                </a:rPr>
                                <m:t>𝑑𝑒𝑡</m:t>
                              </m:r>
                            </m:sub>
                          </m:sSub>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𝐶</m:t>
                              </m:r>
                            </m:e>
                            <m:sub>
                              <m:r>
                                <a:rPr lang="en-GB" sz="1200" i="1" kern="1200">
                                  <a:solidFill>
                                    <a:schemeClr val="tx1"/>
                                  </a:solidFill>
                                  <a:effectLst/>
                                  <a:latin typeface="Cambria Math" panose="02040503050406030204" pitchFamily="18" charset="0"/>
                                  <a:ea typeface="+mn-ea"/>
                                  <a:cs typeface="+mn-cs"/>
                                </a:rPr>
                                <m:t>𝑓</m:t>
                              </m:r>
                            </m:sub>
                          </m:sSub>
                        </m:den>
                      </m:f>
                      <m:rad>
                        <m:radPr>
                          <m:degHide m:val="on"/>
                          <m:ctrlPr>
                            <a:rPr lang="de-DE" sz="1200" i="1" kern="1200">
                              <a:solidFill>
                                <a:schemeClr val="tx1"/>
                              </a:solidFill>
                              <a:effectLst/>
                              <a:latin typeface="Cambria Math" panose="02040503050406030204" pitchFamily="18" charset="0"/>
                              <a:ea typeface="+mn-ea"/>
                              <a:cs typeface="+mn-cs"/>
                            </a:rPr>
                          </m:ctrlPr>
                        </m:radPr>
                        <m:deg/>
                        <m:e>
                          <m:f>
                            <m:fPr>
                              <m:ctrlPr>
                                <a:rPr lang="de-DE" sz="1200" i="1" kern="1200">
                                  <a:solidFill>
                                    <a:schemeClr val="tx1"/>
                                  </a:solidFill>
                                  <a:effectLst/>
                                  <a:latin typeface="Cambria Math" panose="02040503050406030204" pitchFamily="18" charset="0"/>
                                  <a:ea typeface="+mn-ea"/>
                                  <a:cs typeface="+mn-cs"/>
                                </a:rPr>
                              </m:ctrlPr>
                            </m:fPr>
                            <m:num>
                              <m:r>
                                <a:rPr lang="de-DE" sz="1200" i="1" kern="1200">
                                  <a:solidFill>
                                    <a:schemeClr val="tx1"/>
                                  </a:solidFill>
                                  <a:effectLst/>
                                  <a:latin typeface="Cambria Math" panose="02040503050406030204" pitchFamily="18" charset="0"/>
                                  <a:ea typeface="+mn-ea"/>
                                  <a:cs typeface="+mn-cs"/>
                                </a:rPr>
                                <m:t>𝑒</m:t>
                              </m:r>
                              <m:r>
                                <a:rPr lang="en-GB" sz="1200" i="1" kern="1200">
                                  <a:solidFill>
                                    <a:schemeClr val="tx1"/>
                                  </a:solidFill>
                                  <a:effectLst/>
                                  <a:latin typeface="Cambria Math" panose="02040503050406030204" pitchFamily="18" charset="0"/>
                                  <a:ea typeface="+mn-ea"/>
                                  <a:cs typeface="+mn-cs"/>
                                </a:rPr>
                                <m:t>𝛾</m:t>
                              </m:r>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𝐼</m:t>
                                  </m:r>
                                </m:e>
                                <m:sub>
                                  <m:r>
                                    <a:rPr lang="en-GB" sz="1200" i="1" kern="1200">
                                      <a:solidFill>
                                        <a:schemeClr val="tx1"/>
                                      </a:solidFill>
                                      <a:effectLst/>
                                      <a:latin typeface="Cambria Math" panose="02040503050406030204" pitchFamily="18" charset="0"/>
                                      <a:ea typeface="+mn-ea"/>
                                      <a:cs typeface="+mn-cs"/>
                                    </a:rPr>
                                    <m:t>𝑏𝑖𝑎𝑠</m:t>
                                  </m:r>
                                </m:sub>
                              </m:sSub>
                            </m:den>
                          </m:f>
                        </m:e>
                      </m:rad>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Putting all these together, the timing jitter can be approximated as:</a:t>
                </a:r>
                <a:endParaRPr lang="de-DE"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m:rPr>
                          <m:nor/>
                        </m:rPr>
                        <a:rPr lang="en-GB" sz="1200" kern="1200">
                          <a:solidFill>
                            <a:schemeClr val="tx1"/>
                          </a:solidFill>
                          <a:effectLst/>
                          <a:latin typeface="Arial" charset="0"/>
                          <a:ea typeface="+mn-ea"/>
                          <a:cs typeface="+mn-cs"/>
                        </a:rPr>
                        <m:t>TJ</m:t>
                      </m:r>
                      <m:r>
                        <a:rPr lang="en-GB"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𝑇</m:t>
                              </m:r>
                            </m:e>
                            <m:sub>
                              <m:r>
                                <a:rPr lang="en-GB" sz="1200" i="1" kern="1200">
                                  <a:solidFill>
                                    <a:schemeClr val="tx1"/>
                                  </a:solidFill>
                                  <a:effectLst/>
                                  <a:latin typeface="Cambria Math" panose="02040503050406030204" pitchFamily="18" charset="0"/>
                                  <a:ea typeface="+mn-ea"/>
                                  <a:cs typeface="+mn-cs"/>
                                </a:rPr>
                                <m:t>𝑟</m:t>
                              </m:r>
                            </m:sub>
                          </m:sSub>
                        </m:num>
                        <m:den>
                          <m:r>
                            <a:rPr lang="en-GB" sz="1200" i="1" kern="1200">
                              <a:solidFill>
                                <a:schemeClr val="tx1"/>
                              </a:solidFill>
                              <a:effectLst/>
                              <a:latin typeface="Cambria Math" panose="02040503050406030204" pitchFamily="18" charset="0"/>
                              <a:ea typeface="+mn-ea"/>
                              <a:cs typeface="+mn-cs"/>
                            </a:rPr>
                            <m:t>𝑚</m:t>
                          </m:r>
                        </m:den>
                      </m:f>
                      <m:r>
                        <a:rPr lang="en-GB" sz="1200" i="1" kern="1200">
                          <a:solidFill>
                            <a:schemeClr val="tx1"/>
                          </a:solidFill>
                          <a:effectLst/>
                          <a:latin typeface="Cambria Math" panose="02040503050406030204" pitchFamily="18" charset="0"/>
                          <a:ea typeface="+mn-ea"/>
                          <a:cs typeface="+mn-cs"/>
                        </a:rPr>
                        <m:t>=</m:t>
                      </m:r>
                      <m:f>
                        <m:fPr>
                          <m:ctrlPr>
                            <a:rPr lang="de-DE" sz="1200" i="1" kern="1200">
                              <a:solidFill>
                                <a:schemeClr val="tx1"/>
                              </a:solidFill>
                              <a:effectLst/>
                              <a:latin typeface="Cambria Math" panose="02040503050406030204" pitchFamily="18" charset="0"/>
                              <a:ea typeface="+mn-ea"/>
                              <a:cs typeface="+mn-cs"/>
                            </a:rPr>
                          </m:ctrlPr>
                        </m:fPr>
                        <m:num>
                          <m:r>
                            <a:rPr lang="en-GB" sz="1200" i="1" kern="1200">
                              <a:solidFill>
                                <a:schemeClr val="tx1"/>
                              </a:solidFill>
                              <a:effectLst/>
                              <a:latin typeface="Cambria Math" panose="02040503050406030204" pitchFamily="18" charset="0"/>
                              <a:ea typeface="+mn-ea"/>
                              <a:cs typeface="+mn-cs"/>
                            </a:rPr>
                            <m:t>1</m:t>
                          </m:r>
                        </m:num>
                        <m:den>
                          <m:r>
                            <a:rPr lang="en-GB" sz="1200" i="1" kern="1200">
                              <a:solidFill>
                                <a:schemeClr val="tx1"/>
                              </a:solidFill>
                              <a:effectLst/>
                              <a:latin typeface="Cambria Math" panose="02040503050406030204" pitchFamily="18" charset="0"/>
                              <a:ea typeface="+mn-ea"/>
                              <a:cs typeface="+mn-cs"/>
                            </a:rPr>
                            <m:t>𝑚</m:t>
                          </m:r>
                        </m:den>
                      </m:f>
                      <m:sSup>
                        <m:sSupPr>
                          <m:ctrlPr>
                            <a:rPr lang="de-DE" sz="1200" i="1" kern="1200">
                              <a:solidFill>
                                <a:schemeClr val="tx1"/>
                              </a:solidFill>
                              <a:effectLst/>
                              <a:latin typeface="Cambria Math" panose="02040503050406030204" pitchFamily="18" charset="0"/>
                              <a:ea typeface="+mn-ea"/>
                              <a:cs typeface="+mn-cs"/>
                            </a:rPr>
                          </m:ctrlPr>
                        </m:sSupPr>
                        <m:e>
                          <m:d>
                            <m:dPr>
                              <m:ctrlPr>
                                <a:rPr lang="de-DE" sz="1200" i="1" kern="1200">
                                  <a:solidFill>
                                    <a:schemeClr val="tx1"/>
                                  </a:solidFill>
                                  <a:effectLst/>
                                  <a:latin typeface="Cambria Math" panose="02040503050406030204" pitchFamily="18" charset="0"/>
                                  <a:ea typeface="+mn-ea"/>
                                  <a:cs typeface="+mn-cs"/>
                                </a:rPr>
                              </m:ctrlPr>
                            </m:dPr>
                            <m:e>
                              <m:f>
                                <m:fPr>
                                  <m:ctrlPr>
                                    <a:rPr lang="de-DE" sz="1200" i="1" kern="1200">
                                      <a:solidFill>
                                        <a:schemeClr val="tx1"/>
                                      </a:solidFill>
                                      <a:effectLst/>
                                      <a:latin typeface="Cambria Math" panose="02040503050406030204" pitchFamily="18" charset="0"/>
                                      <a:ea typeface="+mn-ea"/>
                                      <a:cs typeface="+mn-cs"/>
                                    </a:rPr>
                                  </m:ctrlPr>
                                </m:fPr>
                                <m:num>
                                  <m:r>
                                    <a:rPr lang="en-GB" sz="1200" i="1" kern="1200">
                                      <a:solidFill>
                                        <a:schemeClr val="tx1"/>
                                      </a:solidFill>
                                      <a:effectLst/>
                                      <a:latin typeface="Cambria Math" panose="02040503050406030204" pitchFamily="18" charset="0"/>
                                      <a:ea typeface="+mn-ea"/>
                                      <a:cs typeface="+mn-cs"/>
                                    </a:rPr>
                                    <m:t>2</m:t>
                                  </m:r>
                                  <m:r>
                                    <a:rPr lang="en-GB" sz="1200" i="1" kern="1200">
                                      <a:solidFill>
                                        <a:schemeClr val="tx1"/>
                                      </a:solidFill>
                                      <a:effectLst/>
                                      <a:latin typeface="Cambria Math" panose="02040503050406030204" pitchFamily="18" charset="0"/>
                                      <a:ea typeface="+mn-ea"/>
                                      <a:cs typeface="+mn-cs"/>
                                    </a:rPr>
                                    <m:t>𝑚</m:t>
                                  </m:r>
                                  <m:r>
                                    <a:rPr lang="en-GB" sz="1200" i="1" kern="1200">
                                      <a:solidFill>
                                        <a:schemeClr val="tx1"/>
                                      </a:solidFill>
                                      <a:effectLst/>
                                      <a:latin typeface="Cambria Math" panose="02040503050406030204" pitchFamily="18" charset="0"/>
                                      <a:ea typeface="+mn-ea"/>
                                      <a:cs typeface="+mn-cs"/>
                                    </a:rPr>
                                    <m:t> </m:t>
                                  </m:r>
                                  <m:r>
                                    <a:rPr lang="de-DE" sz="1200" i="1" kern="1200">
                                      <a:solidFill>
                                        <a:schemeClr val="tx1"/>
                                      </a:solidFill>
                                      <a:effectLst/>
                                      <a:latin typeface="Cambria Math" panose="02040503050406030204" pitchFamily="18" charset="0"/>
                                      <a:ea typeface="+mn-ea"/>
                                      <a:cs typeface="+mn-cs"/>
                                    </a:rPr>
                                    <m:t>𝑛</m:t>
                                  </m:r>
                                  <m:r>
                                    <a:rPr lang="de-DE" sz="1200" i="1" kern="1200">
                                      <a:solidFill>
                                        <a:schemeClr val="tx1"/>
                                      </a:solidFill>
                                      <a:effectLst/>
                                      <a:latin typeface="Cambria Math" panose="02040503050406030204" pitchFamily="18" charset="0"/>
                                      <a:ea typeface="+mn-ea"/>
                                      <a:cs typeface="+mn-cs"/>
                                    </a:rPr>
                                    <m:t> </m:t>
                                  </m:r>
                                  <m:sSub>
                                    <m:sSubPr>
                                      <m:ctrlPr>
                                        <a:rPr lang="de-DE" sz="1200" i="1" kern="1200">
                                          <a:solidFill>
                                            <a:schemeClr val="tx1"/>
                                          </a:solidFill>
                                          <a:effectLst/>
                                          <a:latin typeface="Cambria Math" panose="02040503050406030204" pitchFamily="18" charset="0"/>
                                          <a:ea typeface="+mn-ea"/>
                                          <a:cs typeface="+mn-cs"/>
                                        </a:rPr>
                                      </m:ctrlPr>
                                    </m:sSubPr>
                                    <m:e>
                                      <m:r>
                                        <a:rPr lang="de-DE" sz="1200" i="1" kern="1200">
                                          <a:solidFill>
                                            <a:schemeClr val="tx1"/>
                                          </a:solidFill>
                                          <a:effectLst/>
                                          <a:latin typeface="Cambria Math" panose="02040503050406030204" pitchFamily="18" charset="0"/>
                                          <a:ea typeface="+mn-ea"/>
                                          <a:cs typeface="+mn-cs"/>
                                        </a:rPr>
                                        <m:t>𝑈</m:t>
                                      </m:r>
                                    </m:e>
                                    <m:sub>
                                      <m:r>
                                        <a:rPr lang="de-DE" sz="1200" i="1" kern="1200">
                                          <a:solidFill>
                                            <a:schemeClr val="tx1"/>
                                          </a:solidFill>
                                          <a:effectLst/>
                                          <a:latin typeface="Cambria Math" panose="02040503050406030204" pitchFamily="18" charset="0"/>
                                          <a:ea typeface="+mn-ea"/>
                                          <a:cs typeface="+mn-cs"/>
                                        </a:rPr>
                                        <m:t>𝑇</m:t>
                                      </m:r>
                                    </m:sub>
                                  </m:sSub>
                                </m:num>
                                <m:den>
                                  <m:sSub>
                                    <m:sSubPr>
                                      <m:ctrlPr>
                                        <a:rPr lang="de-DE" sz="1200" i="1" kern="1200">
                                          <a:solidFill>
                                            <a:schemeClr val="tx1"/>
                                          </a:solidFill>
                                          <a:effectLst/>
                                          <a:latin typeface="Cambria Math" panose="02040503050406030204" pitchFamily="18" charset="0"/>
                                          <a:ea typeface="+mn-ea"/>
                                          <a:cs typeface="+mn-cs"/>
                                        </a:rPr>
                                      </m:ctrlPr>
                                    </m:sSubPr>
                                    <m:e>
                                      <m:r>
                                        <a:rPr lang="de-DE" sz="1200" i="1" kern="1200">
                                          <a:solidFill>
                                            <a:schemeClr val="tx1"/>
                                          </a:solidFill>
                                          <a:effectLst/>
                                          <a:latin typeface="Cambria Math" panose="02040503050406030204" pitchFamily="18" charset="0"/>
                                          <a:ea typeface="+mn-ea"/>
                                          <a:cs typeface="+mn-cs"/>
                                        </a:rPr>
                                        <m:t>𝑉</m:t>
                                      </m:r>
                                    </m:e>
                                    <m:sub>
                                      <m:r>
                                        <a:rPr lang="de-DE" sz="1200" i="1" kern="1200">
                                          <a:solidFill>
                                            <a:schemeClr val="tx1"/>
                                          </a:solidFill>
                                          <a:effectLst/>
                                          <a:latin typeface="Cambria Math" panose="02040503050406030204" pitchFamily="18" charset="0"/>
                                          <a:ea typeface="+mn-ea"/>
                                          <a:cs typeface="+mn-cs"/>
                                        </a:rPr>
                                        <m:t>𝑠𝑖𝑔</m:t>
                                      </m:r>
                                    </m:sub>
                                  </m:sSub>
                                </m:den>
                              </m:f>
                              <m:f>
                                <m:fPr>
                                  <m:ctrlPr>
                                    <a:rPr lang="de-DE" sz="1200" i="1" kern="1200">
                                      <a:solidFill>
                                        <a:schemeClr val="tx1"/>
                                      </a:solidFill>
                                      <a:effectLst/>
                                      <a:latin typeface="Cambria Math" panose="02040503050406030204" pitchFamily="18" charset="0"/>
                                      <a:ea typeface="+mn-ea"/>
                                      <a:cs typeface="+mn-cs"/>
                                    </a:rPr>
                                  </m:ctrlPr>
                                </m:fPr>
                                <m:num>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𝐶</m:t>
                                      </m:r>
                                    </m:e>
                                    <m:sub>
                                      <m:r>
                                        <a:rPr lang="en-GB" sz="1200" i="1" kern="1200">
                                          <a:solidFill>
                                            <a:schemeClr val="tx1"/>
                                          </a:solidFill>
                                          <a:effectLst/>
                                          <a:latin typeface="Cambria Math" panose="02040503050406030204" pitchFamily="18" charset="0"/>
                                          <a:ea typeface="+mn-ea"/>
                                          <a:cs typeface="+mn-cs"/>
                                        </a:rPr>
                                        <m:t>𝑑𝑒𝑡</m:t>
                                      </m:r>
                                    </m:sub>
                                  </m:sSub>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𝐶</m:t>
                                      </m:r>
                                    </m:e>
                                    <m:sub>
                                      <m:r>
                                        <a:rPr lang="en-GB" sz="1200" i="1" kern="1200">
                                          <a:solidFill>
                                            <a:schemeClr val="tx1"/>
                                          </a:solidFill>
                                          <a:effectLst/>
                                          <a:latin typeface="Cambria Math" panose="02040503050406030204" pitchFamily="18" charset="0"/>
                                          <a:ea typeface="+mn-ea"/>
                                          <a:cs typeface="+mn-cs"/>
                                        </a:rPr>
                                        <m:t>𝑓</m:t>
                                      </m:r>
                                    </m:sub>
                                  </m:sSub>
                                </m:den>
                              </m:f>
                            </m:e>
                          </m:d>
                        </m:e>
                        <m:sup>
                          <m:r>
                            <a:rPr lang="en-GB" sz="1200" i="1" kern="1200">
                              <a:solidFill>
                                <a:schemeClr val="tx1"/>
                              </a:solidFill>
                              <a:effectLst/>
                              <a:latin typeface="Cambria Math" panose="02040503050406030204" pitchFamily="18" charset="0"/>
                              <a:ea typeface="+mn-ea"/>
                              <a:cs typeface="+mn-cs"/>
                            </a:rPr>
                            <m:t>2</m:t>
                          </m:r>
                        </m:sup>
                      </m:sSup>
                      <m:f>
                        <m:fPr>
                          <m:ctrlPr>
                            <a:rPr lang="de-DE" sz="1200" i="1" kern="1200">
                              <a:solidFill>
                                <a:schemeClr val="tx1"/>
                              </a:solidFill>
                              <a:effectLst/>
                              <a:latin typeface="Cambria Math" panose="02040503050406030204" pitchFamily="18" charset="0"/>
                              <a:ea typeface="+mn-ea"/>
                              <a:cs typeface="+mn-cs"/>
                            </a:rPr>
                          </m:ctrlPr>
                        </m:fPr>
                        <m:num>
                          <m:r>
                            <a:rPr lang="de-DE" sz="1200" i="1" kern="1200">
                              <a:solidFill>
                                <a:schemeClr val="tx1"/>
                              </a:solidFill>
                              <a:effectLst/>
                              <a:latin typeface="Cambria Math" panose="02040503050406030204" pitchFamily="18" charset="0"/>
                              <a:ea typeface="+mn-ea"/>
                              <a:cs typeface="+mn-cs"/>
                            </a:rPr>
                            <m:t>𝑒</m:t>
                          </m:r>
                          <m:r>
                            <a:rPr lang="en-GB" sz="1200" i="1" kern="1200">
                              <a:solidFill>
                                <a:schemeClr val="tx1"/>
                              </a:solidFill>
                              <a:effectLst/>
                              <a:latin typeface="Cambria Math" panose="02040503050406030204" pitchFamily="18" charset="0"/>
                              <a:ea typeface="+mn-ea"/>
                              <a:cs typeface="+mn-cs"/>
                            </a:rPr>
                            <m:t>𝛾</m:t>
                          </m:r>
                        </m:num>
                        <m:den>
                          <m:sSub>
                            <m:sSubPr>
                              <m:ctrlPr>
                                <a:rPr lang="de-DE"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𝐼</m:t>
                              </m:r>
                            </m:e>
                            <m:sub>
                              <m:r>
                                <a:rPr lang="en-GB" sz="1200" i="1" kern="1200">
                                  <a:solidFill>
                                    <a:schemeClr val="tx1"/>
                                  </a:solidFill>
                                  <a:effectLst/>
                                  <a:latin typeface="Cambria Math" panose="02040503050406030204" pitchFamily="18" charset="0"/>
                                  <a:ea typeface="+mn-ea"/>
                                  <a:cs typeface="+mn-cs"/>
                                </a:rPr>
                                <m:t>𝑏𝑖𝑎𝑠</m:t>
                              </m:r>
                            </m:sub>
                          </m:sSub>
                        </m:den>
                      </m:f>
                    </m:oMath>
                  </m:oMathPara>
                </a14:m>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To see what this means in practice, consider these realistic values:</a:t>
                </a:r>
                <a:endParaRPr lang="de-DE"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 = 10, </a:t>
                </a:r>
                <a:r>
                  <a:rPr lang="en-US" sz="1200" kern="1200" dirty="0" err="1">
                    <a:solidFill>
                      <a:schemeClr val="tx1"/>
                    </a:solidFill>
                    <a:effectLst/>
                    <a:latin typeface="Arial" charset="0"/>
                    <a:ea typeface="+mn-ea"/>
                    <a:cs typeface="+mn-cs"/>
                  </a:rPr>
                  <a:t>C</a:t>
                </a:r>
                <a:r>
                  <a:rPr lang="en-US" sz="1200" kern="1200" baseline="-25000" dirty="0" err="1">
                    <a:solidFill>
                      <a:schemeClr val="tx1"/>
                    </a:solidFill>
                    <a:effectLst/>
                    <a:latin typeface="Arial" charset="0"/>
                    <a:ea typeface="+mn-ea"/>
                    <a:cs typeface="+mn-cs"/>
                  </a:rPr>
                  <a:t>det</a:t>
                </a:r>
                <a:r>
                  <a:rPr lang="en-US" sz="1200" kern="1200" dirty="0">
                    <a:solidFill>
                      <a:schemeClr val="tx1"/>
                    </a:solidFill>
                    <a:effectLst/>
                    <a:latin typeface="Arial" charset="0"/>
                    <a:ea typeface="+mn-ea"/>
                    <a:cs typeface="+mn-cs"/>
                  </a:rPr>
                  <a:t> = 100fF, </a:t>
                </a:r>
                <a:r>
                  <a:rPr lang="en-US" sz="1200" kern="1200" dirty="0" err="1">
                    <a:solidFill>
                      <a:schemeClr val="tx1"/>
                    </a:solidFill>
                    <a:effectLst/>
                    <a:latin typeface="Arial" charset="0"/>
                    <a:ea typeface="+mn-ea"/>
                    <a:cs typeface="+mn-cs"/>
                  </a:rPr>
                  <a:t>C</a:t>
                </a:r>
                <a:r>
                  <a:rPr lang="en-US" sz="1200" kern="1200" baseline="-25000" dirty="0" err="1">
                    <a:solidFill>
                      <a:schemeClr val="tx1"/>
                    </a:solidFill>
                    <a:effectLst/>
                    <a:latin typeface="Arial" charset="0"/>
                    <a:ea typeface="+mn-ea"/>
                    <a:cs typeface="+mn-cs"/>
                  </a:rPr>
                  <a:t>f</a:t>
                </a:r>
                <a:r>
                  <a:rPr lang="en-US" sz="1200" kern="1200" dirty="0">
                    <a:solidFill>
                      <a:schemeClr val="tx1"/>
                    </a:solidFill>
                    <a:effectLst/>
                    <a:latin typeface="Arial" charset="0"/>
                    <a:ea typeface="+mn-ea"/>
                    <a:cs typeface="+mn-cs"/>
                  </a:rPr>
                  <a:t> = 2.5fF, </a:t>
                </a:r>
                <a:r>
                  <a:rPr lang="en-US" sz="1200" kern="1200" dirty="0" err="1">
                    <a:solidFill>
                      <a:schemeClr val="tx1"/>
                    </a:solidFill>
                    <a:effectLst/>
                    <a:latin typeface="Arial" charset="0"/>
                    <a:ea typeface="+mn-ea"/>
                    <a:cs typeface="+mn-cs"/>
                  </a:rPr>
                  <a:t>V</a:t>
                </a:r>
                <a:r>
                  <a:rPr lang="en-US" sz="1200" kern="1200" baseline="-25000" dirty="0" err="1">
                    <a:solidFill>
                      <a:schemeClr val="tx1"/>
                    </a:solidFill>
                    <a:effectLst/>
                    <a:latin typeface="Arial" charset="0"/>
                    <a:ea typeface="+mn-ea"/>
                    <a:cs typeface="+mn-cs"/>
                  </a:rPr>
                  <a:t>sig</a:t>
                </a:r>
                <a:r>
                  <a:rPr lang="en-US" sz="1200" kern="1200" dirty="0">
                    <a:solidFill>
                      <a:schemeClr val="tx1"/>
                    </a:solidFill>
                    <a:effectLst/>
                    <a:latin typeface="Arial" charset="0"/>
                    <a:ea typeface="+mn-ea"/>
                    <a:cs typeface="+mn-cs"/>
                  </a:rPr>
                  <a:t> = 0.1V (</a:t>
                </a:r>
                <a:r>
                  <a:rPr lang="en-US" sz="1200" kern="1200" dirty="0" err="1">
                    <a:solidFill>
                      <a:schemeClr val="tx1"/>
                    </a:solidFill>
                    <a:effectLst/>
                    <a:latin typeface="Arial" charset="0"/>
                    <a:ea typeface="+mn-ea"/>
                    <a:cs typeface="+mn-cs"/>
                  </a:rPr>
                  <a:t>Q</a:t>
                </a:r>
                <a:r>
                  <a:rPr lang="en-US" sz="1200" kern="1200" baseline="-25000" dirty="0" err="1">
                    <a:solidFill>
                      <a:schemeClr val="tx1"/>
                    </a:solidFill>
                    <a:effectLst/>
                    <a:latin typeface="Arial" charset="0"/>
                    <a:ea typeface="+mn-ea"/>
                    <a:cs typeface="+mn-cs"/>
                  </a:rPr>
                  <a:t>sig</a:t>
                </a:r>
                <a:r>
                  <a:rPr lang="en-US" sz="1200" kern="1200" dirty="0">
                    <a:solidFill>
                      <a:schemeClr val="tx1"/>
                    </a:solidFill>
                    <a:effectLst/>
                    <a:latin typeface="Arial" charset="0"/>
                    <a:ea typeface="+mn-ea"/>
                    <a:cs typeface="+mn-cs"/>
                  </a:rPr>
                  <a:t> = </a:t>
                </a:r>
                <a:r>
                  <a:rPr lang="en-US" sz="1200" kern="1200" dirty="0" err="1">
                    <a:solidFill>
                      <a:schemeClr val="tx1"/>
                    </a:solidFill>
                    <a:effectLst/>
                    <a:latin typeface="Arial" charset="0"/>
                    <a:ea typeface="+mn-ea"/>
                    <a:cs typeface="+mn-cs"/>
                  </a:rPr>
                  <a:t>C</a:t>
                </a:r>
                <a:r>
                  <a:rPr lang="en-US" sz="1200" kern="1200" baseline="-25000" dirty="0" err="1">
                    <a:solidFill>
                      <a:schemeClr val="tx1"/>
                    </a:solidFill>
                    <a:effectLst/>
                    <a:latin typeface="Arial" charset="0"/>
                    <a:ea typeface="+mn-ea"/>
                    <a:cs typeface="+mn-cs"/>
                  </a:rPr>
                  <a:t>f</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a:t>
                </a:r>
                <a:r>
                  <a:rPr lang="en-US" sz="1200" kern="1200" baseline="-25000" dirty="0" err="1">
                    <a:solidFill>
                      <a:schemeClr val="tx1"/>
                    </a:solidFill>
                    <a:effectLst/>
                    <a:latin typeface="Arial" charset="0"/>
                    <a:ea typeface="+mn-ea"/>
                    <a:cs typeface="+mn-cs"/>
                  </a:rPr>
                  <a:t>sig</a:t>
                </a:r>
                <a:r>
                  <a:rPr lang="en-US" sz="1200" kern="1200" dirty="0">
                    <a:solidFill>
                      <a:schemeClr val="tx1"/>
                    </a:solidFill>
                    <a:effectLst/>
                    <a:latin typeface="Arial" charset="0"/>
                    <a:ea typeface="+mn-ea"/>
                    <a:cs typeface="+mn-cs"/>
                  </a:rPr>
                  <a:t> ~ 1500e), </a:t>
                </a:r>
                <a:r>
                  <a:rPr lang="en-US" sz="1200" kern="1200" dirty="0" err="1">
                    <a:solidFill>
                      <a:schemeClr val="tx1"/>
                    </a:solidFill>
                    <a:effectLst/>
                    <a:latin typeface="Arial" charset="0"/>
                    <a:ea typeface="+mn-ea"/>
                    <a:cs typeface="+mn-cs"/>
                  </a:rPr>
                  <a:t>I</a:t>
                </a:r>
                <a:r>
                  <a:rPr lang="en-US" sz="1200" kern="1200" baseline="-25000" dirty="0" err="1">
                    <a:solidFill>
                      <a:schemeClr val="tx1"/>
                    </a:solidFill>
                    <a:effectLst/>
                    <a:latin typeface="Arial" charset="0"/>
                    <a:ea typeface="+mn-ea"/>
                    <a:cs typeface="+mn-cs"/>
                  </a:rPr>
                  <a:t>bias</a:t>
                </a:r>
                <a:r>
                  <a:rPr lang="en-US" sz="1200" kern="1200" dirty="0">
                    <a:solidFill>
                      <a:schemeClr val="tx1"/>
                    </a:solidFill>
                    <a:effectLst/>
                    <a:latin typeface="Arial" charset="0"/>
                    <a:ea typeface="+mn-ea"/>
                    <a:cs typeface="+mn-cs"/>
                  </a:rPr>
                  <a:t> = 10µA, n = 1.25, </a:t>
                </a:r>
                <a14:m>
                  <m:oMath xmlns:m="http://schemas.openxmlformats.org/officeDocument/2006/math">
                    <m:r>
                      <a:rPr lang="en-GB" sz="1200" i="1" kern="1200">
                        <a:solidFill>
                          <a:schemeClr val="tx1"/>
                        </a:solidFill>
                        <a:effectLst/>
                        <a:latin typeface="Cambria Math" panose="02040503050406030204" pitchFamily="18" charset="0"/>
                        <a:ea typeface="+mn-ea"/>
                        <a:cs typeface="+mn-cs"/>
                      </a:rPr>
                      <m:t>𝛾</m:t>
                    </m:r>
                  </m:oMath>
                </a14:m>
                <a:r>
                  <a:rPr lang="en-GB" sz="1200" kern="1200" dirty="0">
                    <a:solidFill>
                      <a:schemeClr val="tx1"/>
                    </a:solidFill>
                    <a:effectLst/>
                    <a:latin typeface="Arial" charset="0"/>
                    <a:ea typeface="+mn-ea"/>
                    <a:cs typeface="+mn-cs"/>
                  </a:rPr>
                  <a:t> = 2/3 </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Substituting these into the formula, the timing jitter is approximately:</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TJ∼66.75 </a:t>
                </a:r>
                <a:r>
                  <a:rPr lang="en-GB" sz="1200" kern="1200" dirty="0" err="1">
                    <a:solidFill>
                      <a:schemeClr val="tx1"/>
                    </a:solidFill>
                    <a:effectLst/>
                    <a:latin typeface="Arial" charset="0"/>
                    <a:ea typeface="+mn-ea"/>
                    <a:cs typeface="+mn-cs"/>
                  </a:rPr>
                  <a:t>ps</a:t>
                </a:r>
                <a:r>
                  <a:rPr lang="en-GB" sz="1200" kern="1200" dirty="0">
                    <a:solidFill>
                      <a:schemeClr val="tx1"/>
                    </a:solidFill>
                    <a:effectLst/>
                    <a:latin typeface="Arial" charset="0"/>
                    <a:ea typeface="+mn-ea"/>
                    <a:cs typeface="+mn-cs"/>
                  </a:rPr>
                  <a:t> </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This small timing jitter highlights how effective the design can be when these parameters are carefully optimized.</a:t>
                </a:r>
                <a:endParaRPr lang="de-DE" sz="1200" kern="1200" dirty="0">
                  <a:solidFill>
                    <a:schemeClr val="tx1"/>
                  </a:solidFill>
                  <a:effectLst/>
                  <a:latin typeface="Arial" charset="0"/>
                  <a:ea typeface="+mn-ea"/>
                  <a:cs typeface="+mn-cs"/>
                </a:endParaRPr>
              </a:p>
              <a:p>
                <a:endParaRPr lang="de-DE" dirty="0"/>
              </a:p>
            </p:txBody>
          </p:sp>
        </mc:Choice>
        <mc:Fallback xmlns="">
          <p:sp>
            <p:nvSpPr>
              <p:cNvPr id="3" name="Notizenplatzhalter 2"/>
              <p:cNvSpPr>
                <a:spLocks noGrp="1"/>
              </p:cNvSpPr>
              <p:nvPr>
                <p:ph type="body" idx="1"/>
              </p:nvPr>
            </p:nvSpPr>
            <p:spPr/>
            <p:txBody>
              <a:bodyPr/>
              <a:lstStyle/>
              <a:p>
                <a:r>
                  <a:rPr lang="en-GB" sz="1200" kern="1200" dirty="0">
                    <a:solidFill>
                      <a:schemeClr val="tx1"/>
                    </a:solidFill>
                    <a:effectLst/>
                    <a:latin typeface="Arial" charset="0"/>
                    <a:ea typeface="+mn-ea"/>
                    <a:cs typeface="+mn-cs"/>
                  </a:rPr>
                  <a:t>By taking the derivative with respect to Tr​ and setting it to zero, we find the optimal rise time:</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𝑟=</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2 𝑚 </a:t>
                </a:r>
                <a:r>
                  <a:rPr lang="de-DE" sz="1200" i="0" kern="1200">
                    <a:solidFill>
                      <a:schemeClr val="tx1"/>
                    </a:solidFill>
                    <a:effectLst/>
                    <a:latin typeface="Arial" charset="0"/>
                    <a:ea typeface="+mn-ea"/>
                    <a:cs typeface="+mn-cs"/>
                  </a:rPr>
                  <a:t>𝐴)/</a:t>
                </a: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"sig"  )</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2</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At this optimum, the noise voltage becomes:</a:t>
                </a:r>
                <a:endParaRPr lang="de-DE" sz="1200" kern="1200" dirty="0">
                  <a:solidFill>
                    <a:schemeClr val="tx1"/>
                  </a:solidFill>
                  <a:effectLst/>
                  <a:latin typeface="Arial" charset="0"/>
                  <a:ea typeface="+mn-ea"/>
                  <a:cs typeface="+mn-cs"/>
                </a:endParaRPr>
              </a:p>
              <a:p>
                <a:r>
                  <a:rPr lang="de-DE" sz="1200" i="0" kern="1200">
                    <a:solidFill>
                      <a:schemeClr val="tx1"/>
                    </a:solidFill>
                    <a:effectLst/>
                    <a:latin typeface="Arial" charset="0"/>
                    <a:ea typeface="+mn-ea"/>
                    <a:cs typeface="+mn-cs"/>
                  </a:rPr>
                  <a:t>𝑁</a:t>
                </a: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"sig" </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2 𝑚</a:t>
                </a:r>
                <a:r>
                  <a:rPr lang="de-DE" sz="1200" i="0" kern="1200">
                    <a:solidFill>
                      <a:schemeClr val="tx1"/>
                    </a:solidFill>
                    <a:effectLst/>
                    <a:latin typeface="Arial" charset="0"/>
                    <a:ea typeface="+mn-ea"/>
                    <a:cs typeface="+mn-cs"/>
                  </a:rPr>
                  <a:t>)</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which means the signal-to-noise ratio, SNR, is:</a:t>
                </a:r>
                <a:endParaRPr lang="de-DE" sz="1200" kern="1200" dirty="0">
                  <a:solidFill>
                    <a:schemeClr val="tx1"/>
                  </a:solidFill>
                  <a:effectLst/>
                  <a:latin typeface="Arial" charset="0"/>
                  <a:ea typeface="+mn-ea"/>
                  <a:cs typeface="+mn-cs"/>
                </a:endParaRPr>
              </a:p>
              <a:p>
                <a:r>
                  <a:rPr lang="de-DE" sz="1200" i="0" kern="1200">
                    <a:solidFill>
                      <a:schemeClr val="tx1"/>
                    </a:solidFill>
                    <a:effectLst/>
                    <a:latin typeface="Arial" charset="0"/>
                    <a:ea typeface="+mn-ea"/>
                    <a:cs typeface="+mn-cs"/>
                  </a:rPr>
                  <a:t>𝑆𝑁𝑅</a:t>
                </a:r>
                <a:r>
                  <a:rPr lang="en-GB" sz="1200" i="0" kern="1200">
                    <a:solidFill>
                      <a:schemeClr val="tx1"/>
                    </a:solidFill>
                    <a:effectLst/>
                    <a:latin typeface="Arial" charset="0"/>
                    <a:ea typeface="+mn-ea"/>
                    <a:cs typeface="+mn-cs"/>
                  </a:rPr>
                  <a:t>=𝑉</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"sig" </a:t>
                </a:r>
                <a:r>
                  <a:rPr lang="de-DE" sz="1200" i="0" kern="1200">
                    <a:solidFill>
                      <a:schemeClr val="tx1"/>
                    </a:solidFill>
                    <a:effectLst/>
                    <a:latin typeface="Arial" charset="0"/>
                    <a:ea typeface="+mn-ea"/>
                    <a:cs typeface="+mn-cs"/>
                  </a:rPr>
                  <a:t>/𝑁</a:t>
                </a:r>
                <a:r>
                  <a:rPr lang="en-GB" sz="1200" i="0" kern="1200">
                    <a:solidFill>
                      <a:schemeClr val="tx1"/>
                    </a:solidFill>
                    <a:effectLst/>
                    <a:latin typeface="Arial" charset="0"/>
                    <a:ea typeface="+mn-ea"/>
                    <a:cs typeface="+mn-cs"/>
                  </a:rPr>
                  <a:t>=2𝑚</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Finally, the timing jitter at this minimum simplifies to:</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Cambria Math" panose="02040503050406030204" pitchFamily="18" charset="0"/>
                    <a:ea typeface="+mn-ea"/>
                    <a:cs typeface="+mn-cs"/>
                  </a:rPr>
                  <a:t>"TJ</a:t>
                </a: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𝑟</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𝑚</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Now, to evaluate A more explicitly, let's assume the transistor operates in the weak inversion region, where the transconductance is:</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Arial" charset="0"/>
                    <a:ea typeface="+mn-ea"/>
                    <a:cs typeface="+mn-cs"/>
                  </a:rPr>
                  <a:t>𝑔</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𝑚=𝐼</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𝑏𝑖𝑎𝑠</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𝑛𝑈</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𝑇 </a:t>
                </a:r>
                <a:r>
                  <a:rPr lang="de-DE" sz="1200" i="0" kern="1200">
                    <a:solidFill>
                      <a:schemeClr val="tx1"/>
                    </a:solidFill>
                    <a:effectLst/>
                    <a:latin typeface="Arial" charset="0"/>
                    <a:ea typeface="+mn-ea"/>
                    <a:cs typeface="+mn-cs"/>
                  </a:rPr>
                  <a:t>)</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Here, </a:t>
                </a:r>
                <a:r>
                  <a:rPr lang="en-GB" sz="1200" kern="1200" dirty="0" err="1">
                    <a:solidFill>
                      <a:schemeClr val="tx1"/>
                    </a:solidFill>
                    <a:effectLst/>
                    <a:latin typeface="Arial" charset="0"/>
                    <a:ea typeface="+mn-ea"/>
                    <a:cs typeface="+mn-cs"/>
                  </a:rPr>
                  <a:t>Ibias</a:t>
                </a:r>
                <a:r>
                  <a:rPr lang="en-GB" sz="1200" kern="1200" dirty="0">
                    <a:solidFill>
                      <a:schemeClr val="tx1"/>
                    </a:solidFill>
                    <a:effectLst/>
                    <a:latin typeface="Arial" charset="0"/>
                    <a:ea typeface="+mn-ea"/>
                    <a:cs typeface="+mn-cs"/>
                  </a:rPr>
                  <a:t>​ is the bias current, n is the subthreshold slope factor, and UT​ is the thermal voltage, approximately 25 millivolts at room temperature.</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Substituting this into the expression for A, we get:</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Arial" charset="0"/>
                    <a:ea typeface="+mn-ea"/>
                    <a:cs typeface="+mn-cs"/>
                  </a:rPr>
                  <a:t>𝐴</a:t>
                </a:r>
                <a:r>
                  <a:rPr lang="de-DE" sz="1200" i="0" kern="1200">
                    <a:solidFill>
                      <a:schemeClr val="tx1"/>
                    </a:solidFill>
                    <a:effectLst/>
                    <a:latin typeface="Arial" charset="0"/>
                    <a:ea typeface="+mn-ea"/>
                    <a:cs typeface="+mn-cs"/>
                  </a:rPr>
                  <a:t>=1/2⋅</a:t>
                </a:r>
                <a:r>
                  <a:rPr lang="en-GB" sz="1200" i="0" kern="1200">
                    <a:solidFill>
                      <a:schemeClr val="tx1"/>
                    </a:solidFill>
                    <a:effectLst/>
                    <a:latin typeface="Arial" charset="0"/>
                    <a:ea typeface="+mn-ea"/>
                    <a:cs typeface="+mn-cs"/>
                  </a:rPr>
                  <a:t>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𝑑𝑒𝑡</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 </a:t>
                </a:r>
                <a:r>
                  <a:rPr lang="de-DE" sz="1200" i="0" kern="1200">
                    <a:solidFill>
                      <a:schemeClr val="tx1"/>
                    </a:solidFill>
                    <a:effectLst/>
                    <a:latin typeface="Arial" charset="0"/>
                    <a:ea typeface="+mn-ea"/>
                    <a:cs typeface="+mn-cs"/>
                  </a:rPr>
                  <a:t> √(4</a:t>
                </a:r>
                <a:r>
                  <a:rPr lang="en-GB" sz="1200" i="0" kern="1200">
                    <a:solidFill>
                      <a:schemeClr val="tx1"/>
                    </a:solidFill>
                    <a:effectLst/>
                    <a:latin typeface="Arial" charset="0"/>
                    <a:ea typeface="+mn-ea"/>
                    <a:cs typeface="+mn-cs"/>
                  </a:rPr>
                  <a:t>𝑘𝑇𝛾𝑛</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𝐼</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𝑏𝑖𝑎𝑠</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𝑛𝑈</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𝑇 </a:t>
                </a:r>
                <a:r>
                  <a:rPr lang="de-DE" sz="1200" i="0" kern="1200">
                    <a:solidFill>
                      <a:schemeClr val="tx1"/>
                    </a:solidFill>
                    <a:effectLst/>
                    <a:latin typeface="Arial" charset="0"/>
                    <a:ea typeface="+mn-ea"/>
                    <a:cs typeface="+mn-cs"/>
                  </a:rPr>
                  <a:t>)))=𝑛𝑈_𝑇  </a:t>
                </a:r>
                <a:r>
                  <a:rPr lang="en-GB" sz="1200" i="0" kern="1200">
                    <a:solidFill>
                      <a:schemeClr val="tx1"/>
                    </a:solidFill>
                    <a:effectLst/>
                    <a:latin typeface="Arial" charset="0"/>
                    <a:ea typeface="+mn-ea"/>
                    <a:cs typeface="+mn-cs"/>
                  </a:rPr>
                  <a:t>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𝑑𝑒𝑡</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 </a:t>
                </a:r>
                <a:r>
                  <a:rPr lang="de-DE" sz="1200" i="0" kern="1200">
                    <a:solidFill>
                      <a:schemeClr val="tx1"/>
                    </a:solidFill>
                    <a:effectLst/>
                    <a:latin typeface="Arial" charset="0"/>
                    <a:ea typeface="+mn-ea"/>
                    <a:cs typeface="+mn-cs"/>
                  </a:rPr>
                  <a:t> √(𝑒</a:t>
                </a:r>
                <a:r>
                  <a:rPr lang="en-GB" sz="1200" i="0" kern="1200">
                    <a:solidFill>
                      <a:schemeClr val="tx1"/>
                    </a:solidFill>
                    <a:effectLst/>
                    <a:latin typeface="Arial" charset="0"/>
                    <a:ea typeface="+mn-ea"/>
                    <a:cs typeface="+mn-cs"/>
                  </a:rPr>
                  <a:t>𝛾</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𝐼</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𝑏𝑖𝑎𝑠 </a:t>
                </a:r>
                <a:r>
                  <a:rPr lang="de-DE" sz="1200" i="0" kern="1200">
                    <a:solidFill>
                      <a:schemeClr val="tx1"/>
                    </a:solidFill>
                    <a:effectLst/>
                    <a:latin typeface="Arial" charset="0"/>
                    <a:ea typeface="+mn-ea"/>
                    <a:cs typeface="+mn-cs"/>
                  </a:rPr>
                  <a:t>)</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Putting all these together, the timing jitter can be approximated as:</a:t>
                </a:r>
                <a:endParaRPr lang="de-DE" sz="1200" kern="1200" dirty="0">
                  <a:solidFill>
                    <a:schemeClr val="tx1"/>
                  </a:solidFill>
                  <a:effectLst/>
                  <a:latin typeface="Arial" charset="0"/>
                  <a:ea typeface="+mn-ea"/>
                  <a:cs typeface="+mn-cs"/>
                </a:endParaRPr>
              </a:p>
              <a:p>
                <a:r>
                  <a:rPr lang="en-GB" sz="1200" i="0" kern="1200">
                    <a:solidFill>
                      <a:schemeClr val="tx1"/>
                    </a:solidFill>
                    <a:effectLst/>
                    <a:latin typeface="Cambria Math" panose="02040503050406030204" pitchFamily="18" charset="0"/>
                    <a:ea typeface="+mn-ea"/>
                    <a:cs typeface="+mn-cs"/>
                  </a:rPr>
                  <a:t>"TJ</a:t>
                </a:r>
                <a:r>
                  <a:rPr lang="en-GB" sz="1200" i="0" kern="1200">
                    <a:solidFill>
                      <a:schemeClr val="tx1"/>
                    </a:solidFill>
                    <a:effectLst/>
                    <a:latin typeface="Arial" charset="0"/>
                    <a:ea typeface="+mn-ea"/>
                    <a:cs typeface="+mn-cs"/>
                  </a:rPr>
                  <a:t>"≈𝑇</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𝑟</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𝑚=1</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𝑚</a:t>
                </a:r>
                <a:r>
                  <a:rPr lang="de-DE" sz="1200" i="0" kern="1200">
                    <a:solidFill>
                      <a:schemeClr val="tx1"/>
                    </a:solidFill>
                    <a:effectLst/>
                    <a:latin typeface="Arial" charset="0"/>
                    <a:ea typeface="+mn-ea"/>
                    <a:cs typeface="+mn-cs"/>
                  </a:rPr>
                  <a:t> ((</a:t>
                </a:r>
                <a:r>
                  <a:rPr lang="en-GB" sz="1200" i="0" kern="1200">
                    <a:solidFill>
                      <a:schemeClr val="tx1"/>
                    </a:solidFill>
                    <a:effectLst/>
                    <a:latin typeface="Arial" charset="0"/>
                    <a:ea typeface="+mn-ea"/>
                    <a:cs typeface="+mn-cs"/>
                  </a:rPr>
                  <a:t>2𝑚 </a:t>
                </a:r>
                <a:r>
                  <a:rPr lang="de-DE" sz="1200" i="0" kern="1200">
                    <a:solidFill>
                      <a:schemeClr val="tx1"/>
                    </a:solidFill>
                    <a:effectLst/>
                    <a:latin typeface="Arial" charset="0"/>
                    <a:ea typeface="+mn-ea"/>
                    <a:cs typeface="+mn-cs"/>
                  </a:rPr>
                  <a:t>𝑛 𝑈_𝑇)/𝑉_𝑠𝑖𝑔   </a:t>
                </a:r>
                <a:r>
                  <a:rPr lang="en-GB" sz="1200" i="0" kern="1200">
                    <a:solidFill>
                      <a:schemeClr val="tx1"/>
                    </a:solidFill>
                    <a:effectLst/>
                    <a:latin typeface="Arial" charset="0"/>
                    <a:ea typeface="+mn-ea"/>
                    <a:cs typeface="+mn-cs"/>
                  </a:rPr>
                  <a:t>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𝑑𝑒𝑡</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𝐶</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𝑓 )</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2</a:t>
                </a:r>
                <a:r>
                  <a:rPr lang="de-DE" sz="1200" i="0" kern="1200">
                    <a:solidFill>
                      <a:schemeClr val="tx1"/>
                    </a:solidFill>
                    <a:effectLst/>
                    <a:latin typeface="Arial" charset="0"/>
                    <a:ea typeface="+mn-ea"/>
                    <a:cs typeface="+mn-cs"/>
                  </a:rPr>
                  <a:t>  𝑒</a:t>
                </a:r>
                <a:r>
                  <a:rPr lang="en-GB" sz="1200" i="0" kern="1200">
                    <a:solidFill>
                      <a:schemeClr val="tx1"/>
                    </a:solidFill>
                    <a:effectLst/>
                    <a:latin typeface="Arial" charset="0"/>
                    <a:ea typeface="+mn-ea"/>
                    <a:cs typeface="+mn-cs"/>
                  </a:rPr>
                  <a:t>𝛾</a:t>
                </a:r>
                <a:r>
                  <a:rPr lang="de-DE" sz="1200" i="0" kern="1200">
                    <a:solidFill>
                      <a:schemeClr val="tx1"/>
                    </a:solidFill>
                    <a:effectLst/>
                    <a:latin typeface="Arial" charset="0"/>
                    <a:ea typeface="+mn-ea"/>
                    <a:cs typeface="+mn-cs"/>
                  </a:rPr>
                  <a:t>/</a:t>
                </a:r>
                <a:r>
                  <a:rPr lang="en-GB" sz="1200" i="0" kern="1200">
                    <a:solidFill>
                      <a:schemeClr val="tx1"/>
                    </a:solidFill>
                    <a:effectLst/>
                    <a:latin typeface="Arial" charset="0"/>
                    <a:ea typeface="+mn-ea"/>
                    <a:cs typeface="+mn-cs"/>
                  </a:rPr>
                  <a:t>𝐼</a:t>
                </a:r>
                <a:r>
                  <a:rPr lang="de-DE" sz="1200" i="0" kern="1200">
                    <a:solidFill>
                      <a:schemeClr val="tx1"/>
                    </a:solidFill>
                    <a:effectLst/>
                    <a:latin typeface="Arial" charset="0"/>
                    <a:ea typeface="+mn-ea"/>
                    <a:cs typeface="+mn-cs"/>
                  </a:rPr>
                  <a:t>_</a:t>
                </a:r>
                <a:r>
                  <a:rPr lang="en-GB" sz="1200" i="0" kern="1200">
                    <a:solidFill>
                      <a:schemeClr val="tx1"/>
                    </a:solidFill>
                    <a:effectLst/>
                    <a:latin typeface="Arial" charset="0"/>
                    <a:ea typeface="+mn-ea"/>
                    <a:cs typeface="+mn-cs"/>
                  </a:rPr>
                  <a:t>𝑏𝑖𝑎𝑠 </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To see what this means in practice, consider these realistic values:</a:t>
                </a:r>
                <a:endParaRPr lang="de-DE"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 = 10, </a:t>
                </a:r>
                <a:r>
                  <a:rPr lang="en-US" sz="1200" kern="1200" dirty="0" err="1">
                    <a:solidFill>
                      <a:schemeClr val="tx1"/>
                    </a:solidFill>
                    <a:effectLst/>
                    <a:latin typeface="Arial" charset="0"/>
                    <a:ea typeface="+mn-ea"/>
                    <a:cs typeface="+mn-cs"/>
                  </a:rPr>
                  <a:t>C</a:t>
                </a:r>
                <a:r>
                  <a:rPr lang="en-US" sz="1200" kern="1200" baseline="-25000" dirty="0" err="1">
                    <a:solidFill>
                      <a:schemeClr val="tx1"/>
                    </a:solidFill>
                    <a:effectLst/>
                    <a:latin typeface="Arial" charset="0"/>
                    <a:ea typeface="+mn-ea"/>
                    <a:cs typeface="+mn-cs"/>
                  </a:rPr>
                  <a:t>det</a:t>
                </a:r>
                <a:r>
                  <a:rPr lang="en-US" sz="1200" kern="1200" dirty="0">
                    <a:solidFill>
                      <a:schemeClr val="tx1"/>
                    </a:solidFill>
                    <a:effectLst/>
                    <a:latin typeface="Arial" charset="0"/>
                    <a:ea typeface="+mn-ea"/>
                    <a:cs typeface="+mn-cs"/>
                  </a:rPr>
                  <a:t> = 100fF, </a:t>
                </a:r>
                <a:r>
                  <a:rPr lang="en-US" sz="1200" kern="1200" dirty="0" err="1">
                    <a:solidFill>
                      <a:schemeClr val="tx1"/>
                    </a:solidFill>
                    <a:effectLst/>
                    <a:latin typeface="Arial" charset="0"/>
                    <a:ea typeface="+mn-ea"/>
                    <a:cs typeface="+mn-cs"/>
                  </a:rPr>
                  <a:t>C</a:t>
                </a:r>
                <a:r>
                  <a:rPr lang="en-US" sz="1200" kern="1200" baseline="-25000" dirty="0" err="1">
                    <a:solidFill>
                      <a:schemeClr val="tx1"/>
                    </a:solidFill>
                    <a:effectLst/>
                    <a:latin typeface="Arial" charset="0"/>
                    <a:ea typeface="+mn-ea"/>
                    <a:cs typeface="+mn-cs"/>
                  </a:rPr>
                  <a:t>f</a:t>
                </a:r>
                <a:r>
                  <a:rPr lang="en-US" sz="1200" kern="1200" dirty="0">
                    <a:solidFill>
                      <a:schemeClr val="tx1"/>
                    </a:solidFill>
                    <a:effectLst/>
                    <a:latin typeface="Arial" charset="0"/>
                    <a:ea typeface="+mn-ea"/>
                    <a:cs typeface="+mn-cs"/>
                  </a:rPr>
                  <a:t> = 2.5fF, </a:t>
                </a:r>
                <a:r>
                  <a:rPr lang="en-US" sz="1200" kern="1200" dirty="0" err="1">
                    <a:solidFill>
                      <a:schemeClr val="tx1"/>
                    </a:solidFill>
                    <a:effectLst/>
                    <a:latin typeface="Arial" charset="0"/>
                    <a:ea typeface="+mn-ea"/>
                    <a:cs typeface="+mn-cs"/>
                  </a:rPr>
                  <a:t>V</a:t>
                </a:r>
                <a:r>
                  <a:rPr lang="en-US" sz="1200" kern="1200" baseline="-25000" dirty="0" err="1">
                    <a:solidFill>
                      <a:schemeClr val="tx1"/>
                    </a:solidFill>
                    <a:effectLst/>
                    <a:latin typeface="Arial" charset="0"/>
                    <a:ea typeface="+mn-ea"/>
                    <a:cs typeface="+mn-cs"/>
                  </a:rPr>
                  <a:t>sig</a:t>
                </a:r>
                <a:r>
                  <a:rPr lang="en-US" sz="1200" kern="1200" dirty="0">
                    <a:solidFill>
                      <a:schemeClr val="tx1"/>
                    </a:solidFill>
                    <a:effectLst/>
                    <a:latin typeface="Arial" charset="0"/>
                    <a:ea typeface="+mn-ea"/>
                    <a:cs typeface="+mn-cs"/>
                  </a:rPr>
                  <a:t> = 0.1V (</a:t>
                </a:r>
                <a:r>
                  <a:rPr lang="en-US" sz="1200" kern="1200" dirty="0" err="1">
                    <a:solidFill>
                      <a:schemeClr val="tx1"/>
                    </a:solidFill>
                    <a:effectLst/>
                    <a:latin typeface="Arial" charset="0"/>
                    <a:ea typeface="+mn-ea"/>
                    <a:cs typeface="+mn-cs"/>
                  </a:rPr>
                  <a:t>Q</a:t>
                </a:r>
                <a:r>
                  <a:rPr lang="en-US" sz="1200" kern="1200" baseline="-25000" dirty="0" err="1">
                    <a:solidFill>
                      <a:schemeClr val="tx1"/>
                    </a:solidFill>
                    <a:effectLst/>
                    <a:latin typeface="Arial" charset="0"/>
                    <a:ea typeface="+mn-ea"/>
                    <a:cs typeface="+mn-cs"/>
                  </a:rPr>
                  <a:t>sig</a:t>
                </a:r>
                <a:r>
                  <a:rPr lang="en-US" sz="1200" kern="1200" dirty="0">
                    <a:solidFill>
                      <a:schemeClr val="tx1"/>
                    </a:solidFill>
                    <a:effectLst/>
                    <a:latin typeface="Arial" charset="0"/>
                    <a:ea typeface="+mn-ea"/>
                    <a:cs typeface="+mn-cs"/>
                  </a:rPr>
                  <a:t> = </a:t>
                </a:r>
                <a:r>
                  <a:rPr lang="en-US" sz="1200" kern="1200" dirty="0" err="1">
                    <a:solidFill>
                      <a:schemeClr val="tx1"/>
                    </a:solidFill>
                    <a:effectLst/>
                    <a:latin typeface="Arial" charset="0"/>
                    <a:ea typeface="+mn-ea"/>
                    <a:cs typeface="+mn-cs"/>
                  </a:rPr>
                  <a:t>C</a:t>
                </a:r>
                <a:r>
                  <a:rPr lang="en-US" sz="1200" kern="1200" baseline="-25000" dirty="0" err="1">
                    <a:solidFill>
                      <a:schemeClr val="tx1"/>
                    </a:solidFill>
                    <a:effectLst/>
                    <a:latin typeface="Arial" charset="0"/>
                    <a:ea typeface="+mn-ea"/>
                    <a:cs typeface="+mn-cs"/>
                  </a:rPr>
                  <a:t>f</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a:t>
                </a:r>
                <a:r>
                  <a:rPr lang="en-US" sz="1200" kern="1200" baseline="-25000" dirty="0" err="1">
                    <a:solidFill>
                      <a:schemeClr val="tx1"/>
                    </a:solidFill>
                    <a:effectLst/>
                    <a:latin typeface="Arial" charset="0"/>
                    <a:ea typeface="+mn-ea"/>
                    <a:cs typeface="+mn-cs"/>
                  </a:rPr>
                  <a:t>sig</a:t>
                </a:r>
                <a:r>
                  <a:rPr lang="en-US" sz="1200" kern="1200" dirty="0">
                    <a:solidFill>
                      <a:schemeClr val="tx1"/>
                    </a:solidFill>
                    <a:effectLst/>
                    <a:latin typeface="Arial" charset="0"/>
                    <a:ea typeface="+mn-ea"/>
                    <a:cs typeface="+mn-cs"/>
                  </a:rPr>
                  <a:t> ~ 1500e), </a:t>
                </a:r>
                <a:r>
                  <a:rPr lang="en-US" sz="1200" kern="1200" dirty="0" err="1">
                    <a:solidFill>
                      <a:schemeClr val="tx1"/>
                    </a:solidFill>
                    <a:effectLst/>
                    <a:latin typeface="Arial" charset="0"/>
                    <a:ea typeface="+mn-ea"/>
                    <a:cs typeface="+mn-cs"/>
                  </a:rPr>
                  <a:t>I</a:t>
                </a:r>
                <a:r>
                  <a:rPr lang="en-US" sz="1200" kern="1200" baseline="-25000" dirty="0" err="1">
                    <a:solidFill>
                      <a:schemeClr val="tx1"/>
                    </a:solidFill>
                    <a:effectLst/>
                    <a:latin typeface="Arial" charset="0"/>
                    <a:ea typeface="+mn-ea"/>
                    <a:cs typeface="+mn-cs"/>
                  </a:rPr>
                  <a:t>bias</a:t>
                </a:r>
                <a:r>
                  <a:rPr lang="en-US" sz="1200" kern="1200" dirty="0">
                    <a:solidFill>
                      <a:schemeClr val="tx1"/>
                    </a:solidFill>
                    <a:effectLst/>
                    <a:latin typeface="Arial" charset="0"/>
                    <a:ea typeface="+mn-ea"/>
                    <a:cs typeface="+mn-cs"/>
                  </a:rPr>
                  <a:t> = 10µA, n = 1.25, </a:t>
                </a:r>
                <a:r>
                  <a:rPr lang="en-GB" sz="1200" i="0" kern="1200">
                    <a:solidFill>
                      <a:schemeClr val="tx1"/>
                    </a:solidFill>
                    <a:effectLst/>
                    <a:latin typeface="Arial" charset="0"/>
                    <a:ea typeface="+mn-ea"/>
                    <a:cs typeface="+mn-cs"/>
                  </a:rPr>
                  <a:t>𝛾</a:t>
                </a:r>
                <a:r>
                  <a:rPr lang="en-GB" sz="1200" kern="1200" dirty="0">
                    <a:solidFill>
                      <a:schemeClr val="tx1"/>
                    </a:solidFill>
                    <a:effectLst/>
                    <a:latin typeface="Arial" charset="0"/>
                    <a:ea typeface="+mn-ea"/>
                    <a:cs typeface="+mn-cs"/>
                  </a:rPr>
                  <a:t> = 2/3 </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Substituting these into the formula, the timing jitter is approximately:</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TJ∼66.75 </a:t>
                </a:r>
                <a:r>
                  <a:rPr lang="en-GB" sz="1200" kern="1200" dirty="0" err="1">
                    <a:solidFill>
                      <a:schemeClr val="tx1"/>
                    </a:solidFill>
                    <a:effectLst/>
                    <a:latin typeface="Arial" charset="0"/>
                    <a:ea typeface="+mn-ea"/>
                    <a:cs typeface="+mn-cs"/>
                  </a:rPr>
                  <a:t>ps</a:t>
                </a:r>
                <a:r>
                  <a:rPr lang="en-GB" sz="1200" kern="1200" dirty="0">
                    <a:solidFill>
                      <a:schemeClr val="tx1"/>
                    </a:solidFill>
                    <a:effectLst/>
                    <a:latin typeface="Arial" charset="0"/>
                    <a:ea typeface="+mn-ea"/>
                    <a:cs typeface="+mn-cs"/>
                  </a:rPr>
                  <a:t> </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This small timing jitter highlights how effective the design can be when these parameters are carefully optimized.</a:t>
                </a:r>
                <a:endParaRPr lang="de-DE" sz="1200" kern="1200" dirty="0">
                  <a:solidFill>
                    <a:schemeClr val="tx1"/>
                  </a:solidFill>
                  <a:effectLst/>
                  <a:latin typeface="Arial" charset="0"/>
                  <a:ea typeface="+mn-ea"/>
                  <a:cs typeface="+mn-cs"/>
                </a:endParaRPr>
              </a:p>
              <a:p>
                <a:endParaRPr lang="de-DE" dirty="0"/>
              </a:p>
            </p:txBody>
          </p:sp>
        </mc:Fallback>
      </mc:AlternateContent>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23</a:t>
            </a:fld>
            <a:endParaRPr lang="de-DE"/>
          </a:p>
        </p:txBody>
      </p:sp>
    </p:spTree>
    <p:extLst>
      <p:ext uri="{BB962C8B-B14F-4D97-AF65-F5344CB8AC3E}">
        <p14:creationId xmlns:p14="http://schemas.microsoft.com/office/powerpoint/2010/main" val="1889426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Arial" charset="0"/>
                <a:ea typeface="+mn-ea"/>
                <a:cs typeface="+mn-cs"/>
              </a:rPr>
              <a:t>How to optimize timing performance in HVCMOS sensors?</a:t>
            </a:r>
          </a:p>
          <a:p>
            <a:endParaRPr lang="de-DE"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We assume that we reduced the detector capacitance as much as possible.</a:t>
            </a:r>
          </a:p>
          <a:p>
            <a:r>
              <a:rPr lang="en-GB" sz="1200" kern="1200" dirty="0">
                <a:solidFill>
                  <a:schemeClr val="tx1"/>
                </a:solidFill>
                <a:effectLst/>
                <a:latin typeface="Arial" charset="0"/>
                <a:ea typeface="+mn-ea"/>
                <a:cs typeface="+mn-cs"/>
              </a:rPr>
              <a:t>Let us start with the "minimum size" C</a:t>
            </a:r>
            <a:r>
              <a:rPr lang="en-GB" sz="1200" kern="1200" baseline="-25000" dirty="0">
                <a:solidFill>
                  <a:schemeClr val="tx1"/>
                </a:solidFill>
                <a:effectLst/>
                <a:latin typeface="Arial" charset="0"/>
                <a:ea typeface="+mn-ea"/>
                <a:cs typeface="+mn-cs"/>
              </a:rPr>
              <a:t>f</a:t>
            </a:r>
            <a:r>
              <a:rPr lang="en-GB" sz="1200" kern="1200" dirty="0">
                <a:solidFill>
                  <a:schemeClr val="tx1"/>
                </a:solidFill>
                <a:effectLst/>
                <a:latin typeface="Arial" charset="0"/>
                <a:ea typeface="+mn-ea"/>
                <a:cs typeface="+mn-cs"/>
              </a:rPr>
              <a:t> (e.g. 10 </a:t>
            </a:r>
            <a:r>
              <a:rPr lang="en-GB" sz="1200" kern="1200" dirty="0" err="1">
                <a:solidFill>
                  <a:schemeClr val="tx1"/>
                </a:solidFill>
                <a:effectLst/>
                <a:latin typeface="Arial" charset="0"/>
                <a:ea typeface="+mn-ea"/>
                <a:cs typeface="+mn-cs"/>
              </a:rPr>
              <a:t>fF</a:t>
            </a:r>
            <a:r>
              <a:rPr lang="en-GB" sz="1200" kern="1200" dirty="0">
                <a:solidFill>
                  <a:schemeClr val="tx1"/>
                </a:solidFill>
                <a:effectLst/>
                <a:latin typeface="Arial" charset="0"/>
                <a:ea typeface="+mn-ea"/>
                <a:cs typeface="+mn-cs"/>
              </a:rPr>
              <a:t>) and with a small transistor and small transistor current (e.g. 10 µA).</a:t>
            </a:r>
            <a:endParaRPr lang="de-DE" sz="1200" kern="1200" dirty="0">
              <a:solidFill>
                <a:schemeClr val="tx1"/>
              </a:solidFill>
              <a:effectLst/>
              <a:latin typeface="Arial" charset="0"/>
              <a:ea typeface="+mn-ea"/>
              <a:cs typeface="+mn-cs"/>
            </a:endParaRPr>
          </a:p>
          <a:p>
            <a:endParaRPr lang="en-GB"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First, we scale down C</a:t>
            </a:r>
            <a:r>
              <a:rPr lang="en-GB" sz="1200" kern="1200" baseline="-25000" dirty="0">
                <a:solidFill>
                  <a:schemeClr val="tx1"/>
                </a:solidFill>
                <a:effectLst/>
                <a:latin typeface="Arial" charset="0"/>
                <a:ea typeface="+mn-ea"/>
                <a:cs typeface="+mn-cs"/>
              </a:rPr>
              <a:t>f</a:t>
            </a:r>
            <a:r>
              <a:rPr lang="en-GB" sz="1200" kern="1200" dirty="0">
                <a:solidFill>
                  <a:schemeClr val="tx1"/>
                </a:solidFill>
                <a:effectLst/>
                <a:latin typeface="Arial" charset="0"/>
                <a:ea typeface="+mn-ea"/>
                <a:cs typeface="+mn-cs"/>
              </a:rPr>
              <a:t> until the R</a:t>
            </a:r>
            <a:r>
              <a:rPr lang="en-GB" sz="1200" kern="1200" baseline="-25000" dirty="0">
                <a:solidFill>
                  <a:schemeClr val="tx1"/>
                </a:solidFill>
                <a:effectLst/>
                <a:latin typeface="Arial" charset="0"/>
                <a:ea typeface="+mn-ea"/>
                <a:cs typeface="+mn-cs"/>
              </a:rPr>
              <a:t>f</a:t>
            </a:r>
            <a:r>
              <a:rPr lang="en-GB" sz="1200" kern="1200" dirty="0">
                <a:solidFill>
                  <a:schemeClr val="tx1"/>
                </a:solidFill>
                <a:effectLst/>
                <a:latin typeface="Arial" charset="0"/>
                <a:ea typeface="+mn-ea"/>
                <a:cs typeface="+mn-cs"/>
              </a:rPr>
              <a:t> - noise contribution becomes small enough. </a:t>
            </a:r>
            <a:endParaRPr lang="en-GB" dirty="0"/>
          </a:p>
          <a:p>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First, we adjust the rise time, Tr ​, by varying the output capacitance Co ​ so that we achieve a target signal-to-noise ratio—specifically, an SNR of 2m, where m is our empirical factor, often around 10.</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Once this optimal SNR is achieved, the next step involves transistor multiplication—that is, increasing the number of parallel transistors to raise the bias current </a:t>
            </a:r>
            <a:r>
              <a:rPr lang="en-GB" sz="1200" kern="1200" dirty="0" err="1">
                <a:solidFill>
                  <a:schemeClr val="tx1"/>
                </a:solidFill>
                <a:effectLst/>
                <a:latin typeface="Arial" charset="0"/>
                <a:ea typeface="+mn-ea"/>
                <a:cs typeface="+mn-cs"/>
              </a:rPr>
              <a:t>Ibias</a:t>
            </a:r>
            <a:r>
              <a:rPr lang="en-GB" sz="1200" kern="1200" dirty="0">
                <a:solidFill>
                  <a:schemeClr val="tx1"/>
                </a:solidFill>
                <a:effectLst/>
                <a:latin typeface="Arial" charset="0"/>
                <a:ea typeface="+mn-ea"/>
                <a:cs typeface="+mn-cs"/>
              </a:rPr>
              <a:t>​. This increase in </a:t>
            </a:r>
            <a:r>
              <a:rPr lang="en-GB" sz="1200" kern="1200" dirty="0" err="1">
                <a:solidFill>
                  <a:schemeClr val="tx1"/>
                </a:solidFill>
                <a:effectLst/>
                <a:latin typeface="Arial" charset="0"/>
                <a:ea typeface="+mn-ea"/>
                <a:cs typeface="+mn-cs"/>
              </a:rPr>
              <a:t>Ibias</a:t>
            </a:r>
            <a:r>
              <a:rPr lang="en-GB" sz="1200" kern="1200" dirty="0">
                <a:solidFill>
                  <a:schemeClr val="tx1"/>
                </a:solidFill>
                <a:effectLst/>
                <a:latin typeface="Arial" charset="0"/>
                <a:ea typeface="+mn-ea"/>
                <a:cs typeface="+mn-cs"/>
              </a:rPr>
              <a:t>​ allows us to reduce Tr​, since higher current improves the speed of the amplifier.</a:t>
            </a:r>
            <a:endParaRPr lang="de-DE"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By doing this, we keep the SNR optimal while pushing the timing jitter down. However, this comes at a cost: multiplying transistors and raising </a:t>
            </a:r>
            <a:r>
              <a:rPr lang="en-GB" sz="1200" kern="1200" dirty="0" err="1">
                <a:solidFill>
                  <a:schemeClr val="tx1"/>
                </a:solidFill>
                <a:effectLst/>
                <a:latin typeface="Arial" charset="0"/>
                <a:ea typeface="+mn-ea"/>
                <a:cs typeface="+mn-cs"/>
              </a:rPr>
              <a:t>Ibias</a:t>
            </a:r>
            <a:r>
              <a:rPr lang="en-GB" sz="1200" kern="1200" dirty="0">
                <a:solidFill>
                  <a:schemeClr val="tx1"/>
                </a:solidFill>
                <a:effectLst/>
                <a:latin typeface="Arial" charset="0"/>
                <a:ea typeface="+mn-ea"/>
                <a:cs typeface="+mn-cs"/>
              </a:rPr>
              <a:t>​ increases power consumption. </a:t>
            </a:r>
          </a:p>
          <a:p>
            <a:endParaRPr lang="de-DE"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24</a:t>
            </a:fld>
            <a:endParaRPr lang="de-DE"/>
          </a:p>
        </p:txBody>
      </p:sp>
    </p:spTree>
    <p:extLst>
      <p:ext uri="{BB962C8B-B14F-4D97-AF65-F5344CB8AC3E}">
        <p14:creationId xmlns:p14="http://schemas.microsoft.com/office/powerpoint/2010/main" val="4182914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comparator converts the small analog signal from the front-end amplifier into a digital signal suitable for the readout logic.</a:t>
            </a:r>
          </a:p>
          <a:p>
            <a:r>
              <a:rPr lang="en-US" dirty="0"/>
              <a:t>One challenge is that large fast signals appearing on PMOS diffusion contacts can produce parasitic charge injection into the sensing deep n-well.</a:t>
            </a:r>
          </a:p>
          <a:p>
            <a:r>
              <a:rPr lang="en-US" dirty="0"/>
              <a:t>For this reason, the comparator architecture strongly depends on the availability of isolated PMOS transistors.</a:t>
            </a:r>
          </a:p>
          <a:p>
            <a:r>
              <a:rPr lang="en-US" dirty="0"/>
              <a:t>An isolated n-well means that the PMOS n-well is electrically isolated from the sensing deep n-well.</a:t>
            </a:r>
          </a:p>
          <a:p>
            <a:r>
              <a:rPr lang="en-US" dirty="0"/>
              <a:t>This option was available in older AMS aH18 technologies, in the TSI 180 nanometer HV-CMOS process, and also in the </a:t>
            </a:r>
            <a:r>
              <a:rPr lang="en-US" dirty="0" err="1"/>
              <a:t>LFoundry</a:t>
            </a:r>
            <a:r>
              <a:rPr lang="en-US" dirty="0"/>
              <a:t> 150 nanometer process.</a:t>
            </a:r>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25</a:t>
            </a:fld>
            <a:endParaRPr lang="de-DE"/>
          </a:p>
        </p:txBody>
      </p:sp>
    </p:spTree>
    <p:extLst>
      <p:ext uri="{BB962C8B-B14F-4D97-AF65-F5344CB8AC3E}">
        <p14:creationId xmlns:p14="http://schemas.microsoft.com/office/powerpoint/2010/main" val="2311219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Unfortunately, the production version of the AMS technology used for MightyPix2 does not provide isolated PMOS devices.</a:t>
            </a:r>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26</a:t>
            </a:fld>
            <a:endParaRPr lang="de-DE"/>
          </a:p>
        </p:txBody>
      </p:sp>
    </p:spTree>
    <p:extLst>
      <p:ext uri="{BB962C8B-B14F-4D97-AF65-F5344CB8AC3E}">
        <p14:creationId xmlns:p14="http://schemas.microsoft.com/office/powerpoint/2010/main" val="1292418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The </a:t>
            </a:r>
            <a:r>
              <a:rPr lang="de-DE" b="1" dirty="0" err="1"/>
              <a:t>comparator</a:t>
            </a:r>
            <a:r>
              <a:rPr lang="de-DE" b="1" dirty="0"/>
              <a:t> </a:t>
            </a:r>
            <a:r>
              <a:rPr lang="de-DE" b="1" dirty="0" err="1"/>
              <a:t>consists</a:t>
            </a:r>
            <a:r>
              <a:rPr lang="de-DE" b="1" dirty="0"/>
              <a:t> </a:t>
            </a:r>
            <a:r>
              <a:rPr lang="de-DE" b="1" dirty="0" err="1"/>
              <a:t>of</a:t>
            </a:r>
            <a:r>
              <a:rPr lang="de-DE" b="1" dirty="0"/>
              <a:t> a </a:t>
            </a:r>
            <a:r>
              <a:rPr lang="de-DE" b="1" dirty="0" err="1"/>
              <a:t>cascade</a:t>
            </a:r>
            <a:r>
              <a:rPr lang="de-DE" b="1" dirty="0"/>
              <a:t> </a:t>
            </a:r>
            <a:r>
              <a:rPr lang="de-DE" b="1" dirty="0" err="1"/>
              <a:t>of</a:t>
            </a:r>
            <a:r>
              <a:rPr lang="de-DE" b="1" dirty="0"/>
              <a:t> </a:t>
            </a:r>
            <a:r>
              <a:rPr lang="de-DE" b="1" dirty="0" err="1"/>
              <a:t>three</a:t>
            </a:r>
            <a:r>
              <a:rPr lang="de-DE" b="1" dirty="0"/>
              <a:t> NFET differential </a:t>
            </a:r>
            <a:r>
              <a:rPr lang="de-DE" b="1" dirty="0" err="1"/>
              <a:t>amplifier</a:t>
            </a:r>
            <a:r>
              <a:rPr lang="de-DE" b="1" dirty="0"/>
              <a:t> </a:t>
            </a:r>
            <a:r>
              <a:rPr lang="de-DE" b="1" dirty="0" err="1"/>
              <a:t>stages</a:t>
            </a:r>
            <a:r>
              <a:rPr lang="de-DE" b="1" dirty="0"/>
              <a:t> </a:t>
            </a:r>
            <a:r>
              <a:rPr lang="de-DE" b="1" dirty="0" err="1"/>
              <a:t>with</a:t>
            </a:r>
            <a:r>
              <a:rPr lang="de-DE" b="1" dirty="0"/>
              <a:t> NFET </a:t>
            </a:r>
            <a:r>
              <a:rPr lang="de-DE" b="1" dirty="0" err="1"/>
              <a:t>loads</a:t>
            </a:r>
            <a:r>
              <a:rPr lang="de-DE" b="1" dirty="0"/>
              <a:t>.</a:t>
            </a:r>
          </a:p>
          <a:p>
            <a:r>
              <a:rPr lang="de-DE" dirty="0"/>
              <a:t>The </a:t>
            </a:r>
            <a:r>
              <a:rPr lang="de-DE" b="1" dirty="0" err="1"/>
              <a:t>cascade</a:t>
            </a:r>
            <a:r>
              <a:rPr lang="de-DE" b="1" dirty="0"/>
              <a:t> </a:t>
            </a:r>
            <a:r>
              <a:rPr lang="de-DE" b="1" dirty="0" err="1"/>
              <a:t>structure</a:t>
            </a:r>
            <a:r>
              <a:rPr lang="de-DE" b="1" dirty="0"/>
              <a:t> </a:t>
            </a:r>
            <a:r>
              <a:rPr lang="de-DE" b="1" dirty="0" err="1"/>
              <a:t>is</a:t>
            </a:r>
            <a:r>
              <a:rPr lang="de-DE" b="1" dirty="0"/>
              <a:t> </a:t>
            </a:r>
            <a:r>
              <a:rPr lang="de-DE" b="1" dirty="0" err="1"/>
              <a:t>necessary</a:t>
            </a:r>
            <a:r>
              <a:rPr lang="de-DE" b="1" dirty="0"/>
              <a:t> </a:t>
            </a:r>
            <a:r>
              <a:rPr lang="de-DE" b="1" dirty="0" err="1"/>
              <a:t>because</a:t>
            </a:r>
            <a:r>
              <a:rPr lang="de-DE" b="1" dirty="0"/>
              <a:t> </a:t>
            </a:r>
            <a:r>
              <a:rPr lang="de-DE" b="1" dirty="0" err="1"/>
              <a:t>the</a:t>
            </a:r>
            <a:r>
              <a:rPr lang="de-DE" b="1" dirty="0"/>
              <a:t> </a:t>
            </a:r>
            <a:r>
              <a:rPr lang="de-DE" b="1" dirty="0" err="1"/>
              <a:t>gain</a:t>
            </a:r>
            <a:r>
              <a:rPr lang="de-DE" b="1" dirty="0"/>
              <a:t> </a:t>
            </a:r>
            <a:r>
              <a:rPr lang="de-DE" b="1" dirty="0" err="1"/>
              <a:t>of</a:t>
            </a:r>
            <a:r>
              <a:rPr lang="de-DE" b="1" dirty="0"/>
              <a:t> a </a:t>
            </a:r>
            <a:r>
              <a:rPr lang="de-DE" b="1" dirty="0" err="1"/>
              <a:t>single</a:t>
            </a:r>
            <a:r>
              <a:rPr lang="de-DE" b="1" dirty="0"/>
              <a:t> </a:t>
            </a:r>
            <a:r>
              <a:rPr lang="de-DE" b="1" dirty="0" err="1"/>
              <a:t>stage</a:t>
            </a:r>
            <a:r>
              <a:rPr lang="de-DE" b="1" dirty="0"/>
              <a:t> </a:t>
            </a:r>
            <a:r>
              <a:rPr lang="de-DE" b="1" dirty="0" err="1"/>
              <a:t>is</a:t>
            </a:r>
            <a:r>
              <a:rPr lang="de-DE" b="1" dirty="0"/>
              <a:t> </a:t>
            </a:r>
            <a:r>
              <a:rPr lang="de-DE" b="1" dirty="0" err="1"/>
              <a:t>relatively</a:t>
            </a:r>
            <a:r>
              <a:rPr lang="de-DE" b="1" dirty="0"/>
              <a:t> </a:t>
            </a:r>
            <a:r>
              <a:rPr lang="de-DE" b="1" dirty="0" err="1"/>
              <a:t>small</a:t>
            </a:r>
            <a:r>
              <a:rPr lang="de-DE" dirty="0"/>
              <a:t>, </a:t>
            </a:r>
            <a:r>
              <a:rPr lang="de-DE" dirty="0" err="1"/>
              <a:t>approximately</a:t>
            </a:r>
            <a:r>
              <a:rPr lang="de-DE" dirty="0"/>
              <a:t> </a:t>
            </a:r>
            <a:r>
              <a:rPr lang="de-DE" dirty="0" err="1"/>
              <a:t>given</a:t>
            </a:r>
            <a:r>
              <a:rPr lang="de-DE" dirty="0"/>
              <a:t> </a:t>
            </a:r>
            <a:r>
              <a:rPr lang="de-DE" dirty="0" err="1"/>
              <a:t>by</a:t>
            </a:r>
            <a:r>
              <a:rPr lang="de-DE" dirty="0"/>
              <a:t> </a:t>
            </a:r>
            <a:r>
              <a:rPr lang="de-DE" dirty="0" err="1"/>
              <a:t>the</a:t>
            </a:r>
            <a:r>
              <a:rPr lang="de-DE" dirty="0"/>
              <a:t> </a:t>
            </a:r>
            <a:r>
              <a:rPr lang="de-DE" dirty="0" err="1"/>
              <a:t>ratio</a:t>
            </a:r>
            <a:r>
              <a:rPr lang="de-DE" dirty="0"/>
              <a:t> </a:t>
            </a:r>
            <a:r>
              <a:rPr lang="de-DE" dirty="0" err="1"/>
              <a:t>of</a:t>
            </a:r>
            <a:r>
              <a:rPr lang="de-DE" dirty="0"/>
              <a:t> </a:t>
            </a:r>
            <a:r>
              <a:rPr lang="de-DE" dirty="0" err="1"/>
              <a:t>the</a:t>
            </a:r>
            <a:r>
              <a:rPr lang="de-DE" dirty="0"/>
              <a:t> </a:t>
            </a:r>
            <a:r>
              <a:rPr lang="de-DE" dirty="0" err="1"/>
              <a:t>transconductance</a:t>
            </a:r>
            <a:r>
              <a:rPr lang="de-DE" dirty="0"/>
              <a:t> </a:t>
            </a:r>
            <a:r>
              <a:rPr lang="de-DE" dirty="0" err="1"/>
              <a:t>of</a:t>
            </a:r>
            <a:r>
              <a:rPr lang="de-DE" dirty="0"/>
              <a:t> </a:t>
            </a:r>
            <a:r>
              <a:rPr lang="de-DE" dirty="0" err="1"/>
              <a:t>the</a:t>
            </a:r>
            <a:r>
              <a:rPr lang="de-DE" dirty="0"/>
              <a:t> </a:t>
            </a:r>
            <a:r>
              <a:rPr lang="de-DE" dirty="0" err="1"/>
              <a:t>input</a:t>
            </a:r>
            <a:r>
              <a:rPr lang="de-DE" dirty="0"/>
              <a:t> </a:t>
            </a:r>
            <a:r>
              <a:rPr lang="de-DE" dirty="0" err="1"/>
              <a:t>transistor</a:t>
            </a:r>
            <a:r>
              <a:rPr lang="de-DE" dirty="0"/>
              <a:t> </a:t>
            </a:r>
            <a:r>
              <a:rPr lang="de-DE" dirty="0" err="1"/>
              <a:t>to</a:t>
            </a:r>
            <a:r>
              <a:rPr lang="de-DE" dirty="0"/>
              <a:t> </a:t>
            </a:r>
            <a:r>
              <a:rPr lang="de-DE" dirty="0" err="1"/>
              <a:t>the</a:t>
            </a:r>
            <a:r>
              <a:rPr lang="de-DE" dirty="0"/>
              <a:t> </a:t>
            </a:r>
            <a:r>
              <a:rPr lang="de-DE" dirty="0" err="1"/>
              <a:t>load</a:t>
            </a:r>
            <a:r>
              <a:rPr lang="de-DE" dirty="0"/>
              <a:t> </a:t>
            </a:r>
            <a:r>
              <a:rPr lang="de-DE" dirty="0" err="1"/>
              <a:t>transconductance</a:t>
            </a:r>
            <a:r>
              <a:rPr lang="de-DE" dirty="0"/>
              <a:t>.</a:t>
            </a:r>
          </a:p>
          <a:p>
            <a:r>
              <a:rPr lang="de-DE" b="1" dirty="0"/>
              <a:t>PFET </a:t>
            </a:r>
            <a:r>
              <a:rPr lang="de-DE" b="1" dirty="0" err="1"/>
              <a:t>load</a:t>
            </a:r>
            <a:r>
              <a:rPr lang="de-DE" b="1" dirty="0"/>
              <a:t> </a:t>
            </a:r>
            <a:r>
              <a:rPr lang="de-DE" b="1" dirty="0" err="1"/>
              <a:t>transistors</a:t>
            </a:r>
            <a:r>
              <a:rPr lang="de-DE" b="1" dirty="0"/>
              <a:t> </a:t>
            </a:r>
            <a:r>
              <a:rPr lang="de-DE" b="1" dirty="0" err="1"/>
              <a:t>are</a:t>
            </a:r>
            <a:r>
              <a:rPr lang="de-DE" b="1" dirty="0"/>
              <a:t> </a:t>
            </a:r>
            <a:r>
              <a:rPr lang="de-DE" b="1" dirty="0" err="1"/>
              <a:t>avoided</a:t>
            </a:r>
            <a:r>
              <a:rPr lang="de-DE" b="1" dirty="0"/>
              <a:t> in </a:t>
            </a:r>
            <a:r>
              <a:rPr lang="de-DE" b="1" dirty="0" err="1"/>
              <a:t>order</a:t>
            </a:r>
            <a:r>
              <a:rPr lang="de-DE" b="1" dirty="0"/>
              <a:t> </a:t>
            </a:r>
            <a:r>
              <a:rPr lang="de-DE" b="1" dirty="0" err="1"/>
              <a:t>to</a:t>
            </a:r>
            <a:r>
              <a:rPr lang="de-DE" b="1" dirty="0"/>
              <a:t> </a:t>
            </a:r>
            <a:r>
              <a:rPr lang="de-DE" b="1" dirty="0" err="1"/>
              <a:t>suppress</a:t>
            </a:r>
            <a:r>
              <a:rPr lang="de-DE" b="1" dirty="0"/>
              <a:t> </a:t>
            </a:r>
            <a:r>
              <a:rPr lang="de-DE" b="1" dirty="0" err="1"/>
              <a:t>parasitic</a:t>
            </a:r>
            <a:r>
              <a:rPr lang="de-DE" b="1" dirty="0"/>
              <a:t> </a:t>
            </a:r>
            <a:r>
              <a:rPr lang="de-DE" b="1" dirty="0" err="1"/>
              <a:t>charge</a:t>
            </a:r>
            <a:r>
              <a:rPr lang="de-DE" b="1" dirty="0"/>
              <a:t> </a:t>
            </a:r>
            <a:r>
              <a:rPr lang="de-DE" b="1" dirty="0" err="1"/>
              <a:t>injection</a:t>
            </a:r>
            <a:r>
              <a:rPr lang="de-DE" b="1" dirty="0"/>
              <a:t> </a:t>
            </a:r>
            <a:r>
              <a:rPr lang="de-DE" dirty="0"/>
              <a:t>and </a:t>
            </a:r>
            <a:r>
              <a:rPr lang="de-DE" dirty="0" err="1"/>
              <a:t>signal</a:t>
            </a:r>
            <a:r>
              <a:rPr lang="de-DE" dirty="0"/>
              <a:t> </a:t>
            </a:r>
            <a:r>
              <a:rPr lang="de-DE" dirty="0" err="1"/>
              <a:t>coupling</a:t>
            </a:r>
            <a:r>
              <a:rPr lang="de-DE" dirty="0"/>
              <a:t> </a:t>
            </a:r>
            <a:r>
              <a:rPr lang="de-DE" dirty="0" err="1"/>
              <a:t>into</a:t>
            </a:r>
            <a:r>
              <a:rPr lang="de-DE" dirty="0"/>
              <a:t> </a:t>
            </a:r>
            <a:r>
              <a:rPr lang="de-DE" dirty="0" err="1"/>
              <a:t>the</a:t>
            </a:r>
            <a:r>
              <a:rPr lang="de-DE" dirty="0"/>
              <a:t> </a:t>
            </a:r>
            <a:r>
              <a:rPr lang="de-DE" dirty="0" err="1"/>
              <a:t>sensing</a:t>
            </a:r>
            <a:r>
              <a:rPr lang="de-DE" dirty="0"/>
              <a:t> </a:t>
            </a:r>
            <a:r>
              <a:rPr lang="de-DE" dirty="0" err="1"/>
              <a:t>deep</a:t>
            </a:r>
            <a:r>
              <a:rPr lang="de-DE" dirty="0"/>
              <a:t> n-</a:t>
            </a:r>
            <a:r>
              <a:rPr lang="de-DE" dirty="0" err="1"/>
              <a:t>well</a:t>
            </a:r>
            <a:r>
              <a:rPr lang="de-DE" dirty="0"/>
              <a:t> </a:t>
            </a:r>
            <a:r>
              <a:rPr lang="de-DE" dirty="0" err="1"/>
              <a:t>caused</a:t>
            </a:r>
            <a:r>
              <a:rPr lang="de-DE" dirty="0"/>
              <a:t> </a:t>
            </a:r>
            <a:r>
              <a:rPr lang="de-DE" dirty="0" err="1"/>
              <a:t>by</a:t>
            </a:r>
            <a:r>
              <a:rPr lang="de-DE" dirty="0"/>
              <a:t> fast digital </a:t>
            </a:r>
            <a:r>
              <a:rPr lang="de-DE" dirty="0" err="1"/>
              <a:t>transitions</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27</a:t>
            </a:fld>
            <a:endParaRPr lang="de-DE"/>
          </a:p>
        </p:txBody>
      </p:sp>
    </p:spTree>
    <p:extLst>
      <p:ext uri="{BB962C8B-B14F-4D97-AF65-F5344CB8AC3E}">
        <p14:creationId xmlns:p14="http://schemas.microsoft.com/office/powerpoint/2010/main" val="2948878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Let</a:t>
            </a:r>
            <a:r>
              <a:rPr lang="de-DE" dirty="0"/>
              <a:t> </a:t>
            </a:r>
            <a:r>
              <a:rPr lang="de-DE" dirty="0" err="1"/>
              <a:t>me</a:t>
            </a:r>
            <a:r>
              <a:rPr lang="de-DE" dirty="0"/>
              <a:t> </a:t>
            </a:r>
            <a:r>
              <a:rPr lang="de-DE" dirty="0" err="1"/>
              <a:t>now</a:t>
            </a:r>
            <a:r>
              <a:rPr lang="de-DE" dirty="0"/>
              <a:t> </a:t>
            </a:r>
            <a:r>
              <a:rPr lang="de-DE" dirty="0" err="1"/>
              <a:t>move</a:t>
            </a:r>
            <a:r>
              <a:rPr lang="de-DE" dirty="0"/>
              <a:t> </a:t>
            </a:r>
            <a:r>
              <a:rPr lang="de-DE" dirty="0" err="1"/>
              <a:t>to</a:t>
            </a:r>
            <a:r>
              <a:rPr lang="de-DE" dirty="0"/>
              <a:t> </a:t>
            </a:r>
            <a:r>
              <a:rPr lang="de-DE" dirty="0" err="1"/>
              <a:t>the</a:t>
            </a:r>
            <a:r>
              <a:rPr lang="de-DE" dirty="0"/>
              <a:t> digital </a:t>
            </a:r>
            <a:r>
              <a:rPr lang="de-DE" dirty="0" err="1"/>
              <a:t>part</a:t>
            </a:r>
            <a:r>
              <a:rPr lang="de-DE" dirty="0"/>
              <a:t> </a:t>
            </a:r>
            <a:r>
              <a:rPr lang="de-DE" dirty="0" err="1"/>
              <a:t>located</a:t>
            </a:r>
            <a:r>
              <a:rPr lang="de-DE" dirty="0"/>
              <a:t> at </a:t>
            </a:r>
            <a:r>
              <a:rPr lang="de-DE" dirty="0" err="1"/>
              <a:t>the</a:t>
            </a:r>
            <a:r>
              <a:rPr lang="de-DE" dirty="0"/>
              <a:t> </a:t>
            </a:r>
            <a:r>
              <a:rPr lang="de-DE" dirty="0" err="1"/>
              <a:t>chip</a:t>
            </a:r>
            <a:r>
              <a:rPr lang="de-DE" dirty="0"/>
              <a:t> </a:t>
            </a:r>
            <a:r>
              <a:rPr lang="de-DE" dirty="0" err="1"/>
              <a:t>periphery</a:t>
            </a:r>
            <a:r>
              <a:rPr lang="de-DE" dirty="0"/>
              <a:t>.</a:t>
            </a:r>
          </a:p>
          <a:p>
            <a:r>
              <a:rPr lang="de-DE" b="1" dirty="0"/>
              <a:t>The digital </a:t>
            </a:r>
            <a:r>
              <a:rPr lang="de-DE" b="1" dirty="0" err="1"/>
              <a:t>architecture</a:t>
            </a:r>
            <a:r>
              <a:rPr lang="de-DE" b="1" dirty="0"/>
              <a:t> </a:t>
            </a:r>
            <a:r>
              <a:rPr lang="de-DE" b="1" dirty="0" err="1"/>
              <a:t>consists</a:t>
            </a:r>
            <a:r>
              <a:rPr lang="de-DE" b="1" dirty="0"/>
              <a:t> </a:t>
            </a:r>
            <a:r>
              <a:rPr lang="de-DE" b="1" dirty="0" err="1"/>
              <a:t>of</a:t>
            </a:r>
            <a:r>
              <a:rPr lang="de-DE" b="1" dirty="0"/>
              <a:t> </a:t>
            </a:r>
            <a:r>
              <a:rPr lang="de-DE" b="1" dirty="0" err="1"/>
              <a:t>three</a:t>
            </a:r>
            <a:r>
              <a:rPr lang="de-DE" b="1" dirty="0"/>
              <a:t> </a:t>
            </a:r>
            <a:r>
              <a:rPr lang="de-DE" b="1" dirty="0" err="1"/>
              <a:t>main</a:t>
            </a:r>
            <a:r>
              <a:rPr lang="de-DE" b="1" dirty="0"/>
              <a:t> </a:t>
            </a:r>
            <a:r>
              <a:rPr lang="de-DE" b="1" dirty="0" err="1"/>
              <a:t>blocks</a:t>
            </a:r>
            <a:r>
              <a:rPr lang="de-DE" b="1" dirty="0"/>
              <a:t>.</a:t>
            </a:r>
          </a:p>
          <a:p>
            <a:endParaRPr lang="en-US" dirty="0"/>
          </a:p>
          <a:p>
            <a:r>
              <a:rPr lang="en-US" dirty="0"/>
              <a:t>First, we have </a:t>
            </a:r>
            <a:r>
              <a:rPr lang="en-US" b="1" dirty="0"/>
              <a:t>the matrix of hit buffers located below the pixel matrix</a:t>
            </a:r>
            <a:r>
              <a:rPr lang="en-US" dirty="0"/>
              <a:t>, with one hit buffer assigned to each pixel. </a:t>
            </a:r>
            <a:r>
              <a:rPr lang="en-US" b="1" dirty="0"/>
              <a:t>Two columns of hit buffers share one End-of-Column</a:t>
            </a:r>
            <a:r>
              <a:rPr lang="en-US" dirty="0"/>
              <a:t>, or </a:t>
            </a:r>
            <a:r>
              <a:rPr lang="en-US" dirty="0" err="1"/>
              <a:t>EoC</a:t>
            </a:r>
            <a:r>
              <a:rPr lang="en-US" dirty="0"/>
              <a:t>, block. </a:t>
            </a:r>
            <a:r>
              <a:rPr lang="en-US" b="1" dirty="0"/>
              <a:t>The hit buffers and </a:t>
            </a:r>
            <a:r>
              <a:rPr lang="en-US" b="1" dirty="0" err="1"/>
              <a:t>EoCs</a:t>
            </a:r>
            <a:r>
              <a:rPr lang="en-US" b="1" dirty="0"/>
              <a:t> are implemented as full custom designs, while the Readout Control Unit, or RCU, is synthesized from RTL code. </a:t>
            </a:r>
            <a:endParaRPr lang="de-DE" b="1"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28</a:t>
            </a:fld>
            <a:endParaRPr lang="de-DE"/>
          </a:p>
        </p:txBody>
      </p:sp>
    </p:spTree>
    <p:extLst>
      <p:ext uri="{BB962C8B-B14F-4D97-AF65-F5344CB8AC3E}">
        <p14:creationId xmlns:p14="http://schemas.microsoft.com/office/powerpoint/2010/main" val="537327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output of each comparator is connected directly to a hit buffer. The hit buffer contains hit flags, synchronization logic, and priority selection circuitry. </a:t>
            </a:r>
          </a:p>
          <a:p>
            <a:r>
              <a:rPr lang="en-US" dirty="0"/>
              <a:t>At the </a:t>
            </a:r>
            <a:r>
              <a:rPr lang="en-US" b="1" dirty="0"/>
              <a:t>leading edge </a:t>
            </a:r>
            <a:r>
              <a:rPr lang="en-US" dirty="0"/>
              <a:t>of the discriminator pulse, a </a:t>
            </a:r>
            <a:r>
              <a:rPr lang="en-US" b="1" dirty="0"/>
              <a:t>12-bit time-of-arrival timestamp </a:t>
            </a:r>
            <a:r>
              <a:rPr lang="en-US" dirty="0"/>
              <a:t>is stored in DRAM cells. In LF-</a:t>
            </a:r>
            <a:r>
              <a:rPr lang="en-US" dirty="0" err="1"/>
              <a:t>MightyPix</a:t>
            </a:r>
            <a:r>
              <a:rPr lang="en-US" dirty="0"/>
              <a:t>, a 13-bit timestamp is used.</a:t>
            </a:r>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29</a:t>
            </a:fld>
            <a:endParaRPr lang="de-DE"/>
          </a:p>
        </p:txBody>
      </p:sp>
    </p:spTree>
    <p:extLst>
      <p:ext uri="{BB962C8B-B14F-4D97-AF65-F5344CB8AC3E}">
        <p14:creationId xmlns:p14="http://schemas.microsoft.com/office/powerpoint/2010/main" val="2827649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At the trailing edge, an additional 4-bit timestamp is captured </a:t>
            </a:r>
            <a:r>
              <a:rPr lang="en-US" dirty="0"/>
              <a:t>in order to determine the time-over-threshold, which is later used for time-walk compensation.</a:t>
            </a:r>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30</a:t>
            </a:fld>
            <a:endParaRPr lang="de-DE"/>
          </a:p>
        </p:txBody>
      </p:sp>
    </p:spTree>
    <p:extLst>
      <p:ext uri="{BB962C8B-B14F-4D97-AF65-F5344CB8AC3E}">
        <p14:creationId xmlns:p14="http://schemas.microsoft.com/office/powerpoint/2010/main" val="3718904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next</a:t>
            </a:r>
            <a:r>
              <a:rPr lang="de-DE" dirty="0"/>
              <a:t> </a:t>
            </a:r>
            <a:r>
              <a:rPr lang="de-DE" dirty="0" err="1"/>
              <a:t>hits</a:t>
            </a:r>
            <a:r>
              <a:rPr lang="de-DE" dirty="0"/>
              <a:t> </a:t>
            </a:r>
            <a:r>
              <a:rPr lang="de-DE" dirty="0" err="1"/>
              <a:t>entering</a:t>
            </a:r>
            <a:r>
              <a:rPr lang="de-DE" dirty="0"/>
              <a:t> </a:t>
            </a:r>
            <a:r>
              <a:rPr lang="de-DE" dirty="0" err="1"/>
              <a:t>the</a:t>
            </a:r>
            <a:r>
              <a:rPr lang="de-DE" dirty="0"/>
              <a:t> </a:t>
            </a:r>
            <a:r>
              <a:rPr lang="de-DE" dirty="0" err="1"/>
              <a:t>hit</a:t>
            </a:r>
            <a:r>
              <a:rPr lang="de-DE" dirty="0"/>
              <a:t> </a:t>
            </a:r>
            <a:r>
              <a:rPr lang="de-DE" dirty="0" err="1"/>
              <a:t>buffer</a:t>
            </a:r>
            <a:r>
              <a:rPr lang="de-DE" dirty="0"/>
              <a:t>.</a:t>
            </a:r>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31</a:t>
            </a:fld>
            <a:endParaRPr lang="de-DE"/>
          </a:p>
        </p:txBody>
      </p:sp>
    </p:spTree>
    <p:extLst>
      <p:ext uri="{BB962C8B-B14F-4D97-AF65-F5344CB8AC3E}">
        <p14:creationId xmlns:p14="http://schemas.microsoft.com/office/powerpoint/2010/main" val="247538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Mighty Tracker </a:t>
            </a:r>
            <a:r>
              <a:rPr lang="de-DE" dirty="0" err="1"/>
              <a:t>is</a:t>
            </a:r>
            <a:r>
              <a:rPr lang="de-DE" dirty="0"/>
              <a:t> a </a:t>
            </a:r>
            <a:r>
              <a:rPr lang="de-DE" b="1" dirty="0"/>
              <a:t>hybrid </a:t>
            </a:r>
            <a:r>
              <a:rPr lang="de-DE" b="1" dirty="0" err="1"/>
              <a:t>detector</a:t>
            </a:r>
            <a:r>
              <a:rPr lang="de-DE" b="1" dirty="0"/>
              <a:t> </a:t>
            </a:r>
            <a:r>
              <a:rPr lang="de-DE" dirty="0" err="1"/>
              <a:t>concept</a:t>
            </a:r>
            <a:r>
              <a:rPr lang="de-DE" dirty="0"/>
              <a:t> </a:t>
            </a:r>
            <a:r>
              <a:rPr lang="de-DE" dirty="0" err="1"/>
              <a:t>combining</a:t>
            </a:r>
            <a:r>
              <a:rPr lang="de-DE" dirty="0"/>
              <a:t> </a:t>
            </a:r>
            <a:r>
              <a:rPr lang="de-DE" b="1" dirty="0" err="1"/>
              <a:t>scintillating</a:t>
            </a:r>
            <a:r>
              <a:rPr lang="de-DE" b="1" dirty="0"/>
              <a:t> </a:t>
            </a:r>
            <a:r>
              <a:rPr lang="de-DE" b="1" dirty="0" err="1"/>
              <a:t>fibre</a:t>
            </a:r>
            <a:r>
              <a:rPr lang="de-DE" b="1" dirty="0"/>
              <a:t> </a:t>
            </a:r>
            <a:r>
              <a:rPr lang="de-DE" b="1" dirty="0" err="1"/>
              <a:t>technology</a:t>
            </a:r>
            <a:r>
              <a:rPr lang="de-DE" b="1" dirty="0"/>
              <a:t> </a:t>
            </a:r>
            <a:r>
              <a:rPr lang="de-DE" dirty="0" err="1"/>
              <a:t>with</a:t>
            </a:r>
            <a:r>
              <a:rPr lang="de-DE" dirty="0"/>
              <a:t> </a:t>
            </a:r>
            <a:r>
              <a:rPr lang="de-DE" b="1" dirty="0"/>
              <a:t>HV-MAPS </a:t>
            </a:r>
            <a:r>
              <a:rPr lang="de-DE" b="1" dirty="0" err="1"/>
              <a:t>pixel</a:t>
            </a:r>
            <a:r>
              <a:rPr lang="de-DE" b="1" dirty="0"/>
              <a:t> </a:t>
            </a:r>
            <a:r>
              <a:rPr lang="de-DE" b="1" dirty="0" err="1"/>
              <a:t>sensors</a:t>
            </a:r>
            <a:r>
              <a:rPr lang="de-DE" dirty="0"/>
              <a:t>.</a:t>
            </a:r>
          </a:p>
          <a:p>
            <a:r>
              <a:rPr lang="de-DE" dirty="0"/>
              <a:t>The </a:t>
            </a:r>
            <a:r>
              <a:rPr lang="de-DE" dirty="0" err="1"/>
              <a:t>detector</a:t>
            </a:r>
            <a:r>
              <a:rPr lang="de-DE" dirty="0"/>
              <a:t> </a:t>
            </a:r>
            <a:r>
              <a:rPr lang="de-DE" dirty="0" err="1"/>
              <a:t>consists</a:t>
            </a:r>
            <a:r>
              <a:rPr lang="de-DE" dirty="0"/>
              <a:t> </a:t>
            </a:r>
            <a:r>
              <a:rPr lang="de-DE" dirty="0" err="1"/>
              <a:t>of</a:t>
            </a:r>
            <a:r>
              <a:rPr lang="de-DE" dirty="0"/>
              <a:t> </a:t>
            </a:r>
            <a:r>
              <a:rPr lang="de-DE" dirty="0" err="1"/>
              <a:t>the</a:t>
            </a:r>
            <a:r>
              <a:rPr lang="de-DE" dirty="0"/>
              <a:t> </a:t>
            </a:r>
            <a:r>
              <a:rPr lang="de-DE" dirty="0" err="1"/>
              <a:t>SciFi</a:t>
            </a:r>
            <a:r>
              <a:rPr lang="de-DE" dirty="0"/>
              <a:t> </a:t>
            </a:r>
            <a:r>
              <a:rPr lang="de-DE" dirty="0" err="1"/>
              <a:t>tracker</a:t>
            </a:r>
            <a:r>
              <a:rPr lang="de-DE" dirty="0"/>
              <a:t> </a:t>
            </a:r>
            <a:r>
              <a:rPr lang="de-DE" dirty="0" err="1"/>
              <a:t>together</a:t>
            </a:r>
            <a:r>
              <a:rPr lang="de-DE" dirty="0"/>
              <a:t> </a:t>
            </a:r>
            <a:r>
              <a:rPr lang="de-DE" dirty="0" err="1"/>
              <a:t>with</a:t>
            </a:r>
            <a:r>
              <a:rPr lang="de-DE" dirty="0"/>
              <a:t> </a:t>
            </a:r>
            <a:r>
              <a:rPr lang="de-DE" dirty="0" err="1"/>
              <a:t>the</a:t>
            </a:r>
            <a:r>
              <a:rPr lang="de-DE" dirty="0"/>
              <a:t> </a:t>
            </a:r>
            <a:r>
              <a:rPr lang="de-DE" b="1" dirty="0" err="1"/>
              <a:t>Inner</a:t>
            </a:r>
            <a:r>
              <a:rPr lang="de-DE" b="1" dirty="0"/>
              <a:t> and Middle Tracker </a:t>
            </a:r>
            <a:r>
              <a:rPr lang="de-DE" dirty="0" err="1"/>
              <a:t>regions</a:t>
            </a:r>
            <a:r>
              <a:rPr lang="de-DE" dirty="0"/>
              <a:t> </a:t>
            </a:r>
            <a:r>
              <a:rPr lang="de-DE" dirty="0" err="1"/>
              <a:t>instrumented</a:t>
            </a:r>
            <a:r>
              <a:rPr lang="de-DE" dirty="0"/>
              <a:t> </a:t>
            </a:r>
            <a:r>
              <a:rPr lang="de-DE" dirty="0" err="1"/>
              <a:t>with</a:t>
            </a:r>
            <a:r>
              <a:rPr lang="de-DE" dirty="0"/>
              <a:t> </a:t>
            </a:r>
            <a:r>
              <a:rPr lang="de-DE" b="1" dirty="0" err="1"/>
              <a:t>pixel</a:t>
            </a:r>
            <a:r>
              <a:rPr lang="de-DE" b="1" dirty="0"/>
              <a:t> </a:t>
            </a:r>
            <a:r>
              <a:rPr lang="de-DE" b="1" dirty="0" err="1"/>
              <a:t>sensors</a:t>
            </a:r>
            <a:r>
              <a:rPr lang="de-DE" dirty="0"/>
              <a:t>.</a:t>
            </a:r>
          </a:p>
          <a:p>
            <a:endParaRPr lang="de-DE" dirty="0"/>
          </a:p>
          <a:p>
            <a:r>
              <a:rPr lang="de-DE" dirty="0"/>
              <a:t>This hybrid </a:t>
            </a:r>
            <a:r>
              <a:rPr lang="de-DE" dirty="0" err="1"/>
              <a:t>solution</a:t>
            </a:r>
            <a:r>
              <a:rPr lang="de-DE" dirty="0"/>
              <a:t> </a:t>
            </a:r>
            <a:r>
              <a:rPr lang="de-DE" dirty="0" err="1"/>
              <a:t>provides</a:t>
            </a:r>
            <a:r>
              <a:rPr lang="de-DE" dirty="0"/>
              <a:t> a </a:t>
            </a:r>
            <a:r>
              <a:rPr lang="de-DE" dirty="0" err="1"/>
              <a:t>good</a:t>
            </a:r>
            <a:r>
              <a:rPr lang="de-DE" dirty="0"/>
              <a:t> </a:t>
            </a:r>
            <a:r>
              <a:rPr lang="de-DE" dirty="0" err="1"/>
              <a:t>balance</a:t>
            </a:r>
            <a:r>
              <a:rPr lang="de-DE" dirty="0"/>
              <a:t> </a:t>
            </a:r>
            <a:r>
              <a:rPr lang="de-DE" dirty="0" err="1"/>
              <a:t>between</a:t>
            </a:r>
            <a:r>
              <a:rPr lang="de-DE" dirty="0"/>
              <a:t> </a:t>
            </a:r>
            <a:r>
              <a:rPr lang="de-DE" dirty="0" err="1"/>
              <a:t>cost</a:t>
            </a:r>
            <a:r>
              <a:rPr lang="de-DE" dirty="0"/>
              <a:t> and </a:t>
            </a:r>
            <a:r>
              <a:rPr lang="de-DE" dirty="0" err="1"/>
              <a:t>detector</a:t>
            </a:r>
            <a:r>
              <a:rPr lang="de-DE" dirty="0"/>
              <a:t> </a:t>
            </a:r>
            <a:r>
              <a:rPr lang="de-DE" dirty="0" err="1"/>
              <a:t>performance</a:t>
            </a:r>
            <a:r>
              <a:rPr lang="de-DE" dirty="0"/>
              <a:t>, </a:t>
            </a:r>
            <a:r>
              <a:rPr lang="de-DE" dirty="0" err="1"/>
              <a:t>while</a:t>
            </a:r>
            <a:r>
              <a:rPr lang="de-DE" dirty="0"/>
              <a:t> </a:t>
            </a:r>
            <a:r>
              <a:rPr lang="de-DE" dirty="0" err="1"/>
              <a:t>delivering</a:t>
            </a:r>
            <a:r>
              <a:rPr lang="de-DE" dirty="0"/>
              <a:t> high </a:t>
            </a:r>
            <a:r>
              <a:rPr lang="de-DE" dirty="0" err="1"/>
              <a:t>granularity</a:t>
            </a:r>
            <a:r>
              <a:rPr lang="de-DE" dirty="0"/>
              <a:t>, </a:t>
            </a:r>
            <a:r>
              <a:rPr lang="de-DE" dirty="0" err="1"/>
              <a:t>excellent</a:t>
            </a:r>
            <a:r>
              <a:rPr lang="de-DE" dirty="0"/>
              <a:t> </a:t>
            </a:r>
            <a:r>
              <a:rPr lang="de-DE" dirty="0" err="1"/>
              <a:t>timing</a:t>
            </a:r>
            <a:r>
              <a:rPr lang="de-DE" dirty="0"/>
              <a:t> </a:t>
            </a:r>
            <a:r>
              <a:rPr lang="de-DE" dirty="0" err="1"/>
              <a:t>resolution</a:t>
            </a:r>
            <a:r>
              <a:rPr lang="de-DE" dirty="0"/>
              <a:t>, and strong </a:t>
            </a:r>
            <a:r>
              <a:rPr lang="de-DE" dirty="0" err="1"/>
              <a:t>radiation</a:t>
            </a:r>
            <a:r>
              <a:rPr lang="de-DE" dirty="0"/>
              <a:t> </a:t>
            </a:r>
            <a:r>
              <a:rPr lang="de-DE" dirty="0" err="1"/>
              <a:t>hardness</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4</a:t>
            </a:fld>
            <a:endParaRPr lang="de-DE"/>
          </a:p>
        </p:txBody>
      </p:sp>
    </p:spTree>
    <p:extLst>
      <p:ext uri="{BB962C8B-B14F-4D97-AF65-F5344CB8AC3E}">
        <p14:creationId xmlns:p14="http://schemas.microsoft.com/office/powerpoint/2010/main" val="189011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hit buffer is loaded asynchronously by the hit signal, while the readout itself is synchronized.</a:t>
            </a:r>
          </a:p>
          <a:p>
            <a:endParaRPr lang="en-US" dirty="0"/>
          </a:p>
          <a:p>
            <a:r>
              <a:rPr lang="en-US" b="1" dirty="0" err="1"/>
              <a:t>Ldpix</a:t>
            </a:r>
            <a:r>
              <a:rPr lang="en-US" b="1" dirty="0"/>
              <a:t> signal is important for synchronizing the hit acquisition and readout process.</a:t>
            </a:r>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32</a:t>
            </a:fld>
            <a:endParaRPr lang="de-DE"/>
          </a:p>
        </p:txBody>
      </p:sp>
    </p:spTree>
    <p:extLst>
      <p:ext uri="{BB962C8B-B14F-4D97-AF65-F5344CB8AC3E}">
        <p14:creationId xmlns:p14="http://schemas.microsoft.com/office/powerpoint/2010/main" val="206083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HitFlag2 </a:t>
            </a:r>
            <a:r>
              <a:rPr lang="de-DE" dirty="0" err="1"/>
              <a:t>is</a:t>
            </a:r>
            <a:r>
              <a:rPr lang="de-DE" dirty="0"/>
              <a:t> </a:t>
            </a:r>
            <a:r>
              <a:rPr lang="de-DE" dirty="0" err="1"/>
              <a:t>set</a:t>
            </a:r>
            <a:r>
              <a:rPr lang="de-DE" dirty="0"/>
              <a:t>.</a:t>
            </a:r>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33</a:t>
            </a:fld>
            <a:endParaRPr lang="de-DE"/>
          </a:p>
        </p:txBody>
      </p:sp>
    </p:spTree>
    <p:extLst>
      <p:ext uri="{BB962C8B-B14F-4D97-AF65-F5344CB8AC3E}">
        <p14:creationId xmlns:p14="http://schemas.microsoft.com/office/powerpoint/2010/main" val="3438027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Priority logic is used to select the highest-priority full buffer within the column.</a:t>
            </a:r>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35</a:t>
            </a:fld>
            <a:endParaRPr lang="de-DE"/>
          </a:p>
        </p:txBody>
      </p:sp>
    </p:spTree>
    <p:extLst>
      <p:ext uri="{BB962C8B-B14F-4D97-AF65-F5344CB8AC3E}">
        <p14:creationId xmlns:p14="http://schemas.microsoft.com/office/powerpoint/2010/main" val="832914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Priority logic is used to select the highest-priority full buffer within the column.</a:t>
            </a:r>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36</a:t>
            </a:fld>
            <a:endParaRPr lang="de-DE"/>
          </a:p>
        </p:txBody>
      </p:sp>
    </p:spTree>
    <p:extLst>
      <p:ext uri="{BB962C8B-B14F-4D97-AF65-F5344CB8AC3E}">
        <p14:creationId xmlns:p14="http://schemas.microsoft.com/office/powerpoint/2010/main" val="2162802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Priority logic is used to select the highest-priority full buffer within the column.</a:t>
            </a:r>
            <a:endParaRPr lang="de-DE"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37</a:t>
            </a:fld>
            <a:endParaRPr lang="de-DE"/>
          </a:p>
        </p:txBody>
      </p:sp>
    </p:spTree>
    <p:extLst>
      <p:ext uri="{BB962C8B-B14F-4D97-AF65-F5344CB8AC3E}">
        <p14:creationId xmlns:p14="http://schemas.microsoft.com/office/powerpoint/2010/main" val="2996457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Outputs of all hit buffers in one column are connected to a shared data bus, or </a:t>
            </a:r>
            <a:r>
              <a:rPr lang="en-US" dirty="0" err="1"/>
              <a:t>bitline</a:t>
            </a:r>
            <a:r>
              <a:rPr lang="en-US" dirty="0"/>
              <a:t>.</a:t>
            </a:r>
            <a:endParaRPr lang="de-DE"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38</a:t>
            </a:fld>
            <a:endParaRPr lang="de-DE"/>
          </a:p>
        </p:txBody>
      </p:sp>
    </p:spTree>
    <p:extLst>
      <p:ext uri="{BB962C8B-B14F-4D97-AF65-F5344CB8AC3E}">
        <p14:creationId xmlns:p14="http://schemas.microsoft.com/office/powerpoint/2010/main" val="36060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the lower part of the slide we see the </a:t>
            </a:r>
            <a:r>
              <a:rPr lang="en-US" b="1" dirty="0"/>
              <a:t>End-of-Column buffer.</a:t>
            </a:r>
          </a:p>
          <a:p>
            <a:r>
              <a:rPr lang="en-US" b="1" dirty="0"/>
              <a:t>Its structure is similar to the hit buffer, but it operates at the column level </a:t>
            </a:r>
            <a:r>
              <a:rPr lang="en-US" dirty="0"/>
              <a:t>and temporarily stores the selected hit data before readout by the FSM.</a:t>
            </a:r>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39</a:t>
            </a:fld>
            <a:endParaRPr lang="de-DE"/>
          </a:p>
        </p:txBody>
      </p:sp>
    </p:spTree>
    <p:extLst>
      <p:ext uri="{BB962C8B-B14F-4D97-AF65-F5344CB8AC3E}">
        <p14:creationId xmlns:p14="http://schemas.microsoft.com/office/powerpoint/2010/main" val="1436450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 AND function between </a:t>
            </a:r>
            <a:r>
              <a:rPr lang="en-US" dirty="0" err="1"/>
              <a:t>PrioOut</a:t>
            </a:r>
            <a:r>
              <a:rPr lang="en-US" dirty="0"/>
              <a:t> and </a:t>
            </a:r>
            <a:r>
              <a:rPr lang="en-US" b="1" dirty="0" err="1"/>
              <a:t>LdCol</a:t>
            </a:r>
            <a:r>
              <a:rPr lang="en-US" b="1" dirty="0"/>
              <a:t> generates the signal </a:t>
            </a:r>
            <a:r>
              <a:rPr lang="en-US" b="1" dirty="0" err="1"/>
              <a:t>RdPixel</a:t>
            </a:r>
            <a:r>
              <a:rPr lang="en-US" dirty="0"/>
              <a:t>.</a:t>
            </a:r>
          </a:p>
          <a:p>
            <a:r>
              <a:rPr lang="en-US" b="1" dirty="0"/>
              <a:t>The data are then stored in the first </a:t>
            </a:r>
            <a:r>
              <a:rPr lang="en-US" b="1" dirty="0" err="1"/>
              <a:t>EoC</a:t>
            </a:r>
            <a:r>
              <a:rPr lang="en-US" b="1" dirty="0"/>
              <a:t> (preload) latch. Preloading flag is set. </a:t>
            </a:r>
            <a:endParaRPr lang="de-DE" b="1"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40</a:t>
            </a:fld>
            <a:endParaRPr lang="de-DE"/>
          </a:p>
        </p:txBody>
      </p:sp>
    </p:spTree>
    <p:extLst>
      <p:ext uri="{BB962C8B-B14F-4D97-AF65-F5344CB8AC3E}">
        <p14:creationId xmlns:p14="http://schemas.microsoft.com/office/powerpoint/2010/main" val="3293994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41</a:t>
            </a:fld>
            <a:endParaRPr lang="de-DE"/>
          </a:p>
        </p:txBody>
      </p:sp>
    </p:spTree>
    <p:extLst>
      <p:ext uri="{BB962C8B-B14F-4D97-AF65-F5344CB8AC3E}">
        <p14:creationId xmlns:p14="http://schemas.microsoft.com/office/powerpoint/2010/main" val="682516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t>
            </a:r>
            <a:r>
              <a:rPr lang="de-DE" dirty="0" err="1"/>
              <a:t>the</a:t>
            </a:r>
            <a:r>
              <a:rPr lang="de-DE" dirty="0"/>
              <a:t> same time, </a:t>
            </a:r>
            <a:r>
              <a:rPr lang="de-DE" b="1" dirty="0" err="1"/>
              <a:t>the</a:t>
            </a:r>
            <a:r>
              <a:rPr lang="de-DE" b="1" dirty="0"/>
              <a:t> </a:t>
            </a:r>
            <a:r>
              <a:rPr lang="de-DE" b="1" dirty="0" err="1"/>
              <a:t>read</a:t>
            </a:r>
            <a:r>
              <a:rPr lang="de-DE" b="1" dirty="0"/>
              <a:t> </a:t>
            </a:r>
            <a:r>
              <a:rPr lang="de-DE" b="1" dirty="0" err="1"/>
              <a:t>operation</a:t>
            </a:r>
            <a:r>
              <a:rPr lang="de-DE" b="1" dirty="0"/>
              <a:t> </a:t>
            </a:r>
            <a:r>
              <a:rPr lang="de-DE" b="1" dirty="0" err="1"/>
              <a:t>clears</a:t>
            </a:r>
            <a:r>
              <a:rPr lang="de-DE" b="1" dirty="0"/>
              <a:t> HitFlag1 and HitFlag2 </a:t>
            </a:r>
            <a:r>
              <a:rPr lang="de-DE" b="1" dirty="0" err="1"/>
              <a:t>inside</a:t>
            </a:r>
            <a:r>
              <a:rPr lang="de-DE" b="1" dirty="0"/>
              <a:t> </a:t>
            </a:r>
            <a:r>
              <a:rPr lang="de-DE" b="1" dirty="0" err="1"/>
              <a:t>the</a:t>
            </a:r>
            <a:r>
              <a:rPr lang="de-DE" b="1" dirty="0"/>
              <a:t> </a:t>
            </a:r>
            <a:r>
              <a:rPr lang="de-DE" b="1" dirty="0" err="1"/>
              <a:t>hit</a:t>
            </a:r>
            <a:r>
              <a:rPr lang="de-DE" b="1" dirty="0"/>
              <a:t> </a:t>
            </a:r>
            <a:r>
              <a:rPr lang="de-DE" b="1" dirty="0" err="1"/>
              <a:t>buffer</a:t>
            </a:r>
            <a:r>
              <a:rPr lang="de-DE" dirty="0"/>
              <a:t>.</a:t>
            </a:r>
          </a:p>
          <a:p>
            <a:r>
              <a:rPr lang="de-DE" dirty="0" err="1"/>
              <a:t>However</a:t>
            </a:r>
            <a:r>
              <a:rPr lang="de-DE" dirty="0"/>
              <a:t>, an internal </a:t>
            </a:r>
            <a:r>
              <a:rPr lang="de-DE" dirty="0" err="1"/>
              <a:t>latch</a:t>
            </a:r>
            <a:r>
              <a:rPr lang="de-DE" dirty="0"/>
              <a:t>, not </a:t>
            </a:r>
            <a:r>
              <a:rPr lang="de-DE" dirty="0" err="1"/>
              <a:t>shown</a:t>
            </a:r>
            <a:r>
              <a:rPr lang="de-DE" dirty="0"/>
              <a:t> </a:t>
            </a:r>
            <a:r>
              <a:rPr lang="de-DE" dirty="0" err="1"/>
              <a:t>here</a:t>
            </a:r>
            <a:r>
              <a:rPr lang="de-DE" dirty="0"/>
              <a:t>, </a:t>
            </a:r>
            <a:r>
              <a:rPr lang="de-DE" dirty="0" err="1"/>
              <a:t>keeps</a:t>
            </a:r>
            <a:r>
              <a:rPr lang="de-DE" dirty="0"/>
              <a:t> </a:t>
            </a:r>
            <a:r>
              <a:rPr lang="de-DE" dirty="0" err="1"/>
              <a:t>the</a:t>
            </a:r>
            <a:r>
              <a:rPr lang="de-DE" dirty="0"/>
              <a:t> Select </a:t>
            </a:r>
            <a:r>
              <a:rPr lang="de-DE" dirty="0" err="1"/>
              <a:t>signal</a:t>
            </a:r>
            <a:r>
              <a:rPr lang="de-DE" dirty="0"/>
              <a:t> </a:t>
            </a:r>
            <a:r>
              <a:rPr lang="de-DE" dirty="0" err="1"/>
              <a:t>active</a:t>
            </a:r>
            <a:r>
              <a:rPr lang="de-DE" dirty="0"/>
              <a:t> </a:t>
            </a:r>
            <a:r>
              <a:rPr lang="de-DE" dirty="0" err="1"/>
              <a:t>until</a:t>
            </a:r>
            <a:r>
              <a:rPr lang="de-DE" dirty="0"/>
              <a:t> </a:t>
            </a:r>
            <a:r>
              <a:rPr lang="de-DE" dirty="0" err="1"/>
              <a:t>RdPixel</a:t>
            </a:r>
            <a:r>
              <a:rPr lang="de-DE" dirty="0"/>
              <a:t> </a:t>
            </a:r>
            <a:r>
              <a:rPr lang="de-DE" dirty="0" err="1"/>
              <a:t>returns</a:t>
            </a:r>
            <a:r>
              <a:rPr lang="de-DE" dirty="0"/>
              <a:t> </a:t>
            </a:r>
            <a:r>
              <a:rPr lang="de-DE" dirty="0" err="1"/>
              <a:t>to</a:t>
            </a:r>
            <a:r>
              <a:rPr lang="de-DE" dirty="0"/>
              <a:t> </a:t>
            </a:r>
            <a:r>
              <a:rPr lang="de-DE" dirty="0" err="1"/>
              <a:t>zero</a:t>
            </a:r>
            <a:r>
              <a:rPr lang="de-DE" dirty="0"/>
              <a:t>.</a:t>
            </a:r>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42</a:t>
            </a:fld>
            <a:endParaRPr lang="de-DE"/>
          </a:p>
        </p:txBody>
      </p:sp>
    </p:spTree>
    <p:extLst>
      <p:ext uri="{BB962C8B-B14F-4D97-AF65-F5344CB8AC3E}">
        <p14:creationId xmlns:p14="http://schemas.microsoft.com/office/powerpoint/2010/main" val="328115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baseline</a:t>
            </a:r>
            <a:r>
              <a:rPr lang="de-DE" dirty="0"/>
              <a:t> </a:t>
            </a:r>
            <a:r>
              <a:rPr lang="de-DE" dirty="0" err="1"/>
              <a:t>for</a:t>
            </a:r>
            <a:r>
              <a:rPr lang="de-DE" dirty="0"/>
              <a:t> </a:t>
            </a:r>
            <a:r>
              <a:rPr lang="de-DE" dirty="0" err="1"/>
              <a:t>the</a:t>
            </a:r>
            <a:r>
              <a:rPr lang="de-DE" dirty="0"/>
              <a:t> </a:t>
            </a:r>
            <a:r>
              <a:rPr lang="de-DE" dirty="0" err="1"/>
              <a:t>pixel</a:t>
            </a:r>
            <a:r>
              <a:rPr lang="de-DE" dirty="0"/>
              <a:t> </a:t>
            </a:r>
            <a:r>
              <a:rPr lang="de-DE" dirty="0" err="1"/>
              <a:t>region</a:t>
            </a:r>
            <a:r>
              <a:rPr lang="de-DE" dirty="0"/>
              <a:t> </a:t>
            </a:r>
            <a:r>
              <a:rPr lang="de-DE" dirty="0" err="1"/>
              <a:t>is</a:t>
            </a:r>
            <a:r>
              <a:rPr lang="de-DE" dirty="0"/>
              <a:t> </a:t>
            </a:r>
            <a:r>
              <a:rPr lang="de-DE" dirty="0" err="1"/>
              <a:t>the</a:t>
            </a:r>
            <a:r>
              <a:rPr lang="de-DE" dirty="0"/>
              <a:t> </a:t>
            </a:r>
            <a:r>
              <a:rPr lang="de-DE" b="1" dirty="0"/>
              <a:t>HV-CMOS </a:t>
            </a:r>
            <a:r>
              <a:rPr lang="de-DE" b="1" dirty="0" err="1"/>
              <a:t>chip</a:t>
            </a:r>
            <a:r>
              <a:rPr lang="de-DE" b="1" dirty="0"/>
              <a:t> </a:t>
            </a:r>
            <a:r>
              <a:rPr lang="de-DE" b="1" dirty="0" err="1"/>
              <a:t>called</a:t>
            </a:r>
            <a:r>
              <a:rPr lang="de-DE" b="1" dirty="0"/>
              <a:t> </a:t>
            </a:r>
            <a:r>
              <a:rPr lang="de-DE" b="1" dirty="0" err="1"/>
              <a:t>MightyPix</a:t>
            </a:r>
            <a:r>
              <a:rPr lang="de-DE" dirty="0"/>
              <a:t>.</a:t>
            </a:r>
          </a:p>
          <a:p>
            <a:r>
              <a:rPr lang="de-DE" dirty="0"/>
              <a:t>In total, </a:t>
            </a:r>
            <a:r>
              <a:rPr lang="de-DE" dirty="0" err="1"/>
              <a:t>more</a:t>
            </a:r>
            <a:r>
              <a:rPr lang="de-DE" dirty="0"/>
              <a:t> </a:t>
            </a:r>
            <a:r>
              <a:rPr lang="de-DE" dirty="0" err="1"/>
              <a:t>than</a:t>
            </a:r>
            <a:r>
              <a:rPr lang="de-DE" dirty="0"/>
              <a:t> </a:t>
            </a:r>
            <a:r>
              <a:rPr lang="de-DE" b="1" dirty="0"/>
              <a:t>46 </a:t>
            </a:r>
            <a:r>
              <a:rPr lang="de-DE" b="1" dirty="0" err="1"/>
              <a:t>thousand</a:t>
            </a:r>
            <a:r>
              <a:rPr lang="de-DE" b="1" dirty="0"/>
              <a:t> </a:t>
            </a:r>
            <a:r>
              <a:rPr lang="de-DE" b="1" dirty="0" err="1"/>
              <a:t>silicon</a:t>
            </a:r>
            <a:r>
              <a:rPr lang="de-DE" b="1" dirty="0"/>
              <a:t> </a:t>
            </a:r>
            <a:r>
              <a:rPr lang="de-DE" b="1" dirty="0" err="1"/>
              <a:t>sensors</a:t>
            </a:r>
            <a:r>
              <a:rPr lang="de-DE" b="1" dirty="0"/>
              <a:t> </a:t>
            </a:r>
            <a:r>
              <a:rPr lang="de-DE" b="1" dirty="0" err="1"/>
              <a:t>are</a:t>
            </a:r>
            <a:r>
              <a:rPr lang="de-DE" b="1" dirty="0"/>
              <a:t> </a:t>
            </a:r>
            <a:r>
              <a:rPr lang="de-DE" b="1" dirty="0" err="1"/>
              <a:t>required</a:t>
            </a:r>
            <a:r>
              <a:rPr lang="de-DE" b="1" dirty="0"/>
              <a:t> </a:t>
            </a:r>
            <a:r>
              <a:rPr lang="de-DE" dirty="0" err="1"/>
              <a:t>to</a:t>
            </a:r>
            <a:r>
              <a:rPr lang="de-DE" dirty="0"/>
              <a:t> </a:t>
            </a:r>
            <a:r>
              <a:rPr lang="de-DE" dirty="0" err="1"/>
              <a:t>instrument</a:t>
            </a:r>
            <a:r>
              <a:rPr lang="de-DE" dirty="0"/>
              <a:t> an </a:t>
            </a:r>
            <a:r>
              <a:rPr lang="de-DE" dirty="0" err="1"/>
              <a:t>active</a:t>
            </a:r>
            <a:r>
              <a:rPr lang="de-DE" dirty="0"/>
              <a:t> </a:t>
            </a:r>
            <a:r>
              <a:rPr lang="de-DE" dirty="0" err="1"/>
              <a:t>area</a:t>
            </a:r>
            <a:r>
              <a:rPr lang="de-DE" dirty="0"/>
              <a:t> </a:t>
            </a:r>
            <a:r>
              <a:rPr lang="de-DE" dirty="0" err="1"/>
              <a:t>of</a:t>
            </a:r>
            <a:r>
              <a:rPr lang="de-DE" dirty="0"/>
              <a:t> </a:t>
            </a:r>
            <a:r>
              <a:rPr lang="de-DE" dirty="0" err="1"/>
              <a:t>approximately</a:t>
            </a:r>
            <a:r>
              <a:rPr lang="de-DE" dirty="0"/>
              <a:t> </a:t>
            </a:r>
            <a:r>
              <a:rPr lang="de-DE" b="1" dirty="0"/>
              <a:t>18 </a:t>
            </a:r>
            <a:r>
              <a:rPr lang="de-DE" b="1" dirty="0" err="1"/>
              <a:t>square</a:t>
            </a:r>
            <a:r>
              <a:rPr lang="de-DE" b="1" dirty="0"/>
              <a:t> </a:t>
            </a:r>
            <a:r>
              <a:rPr lang="de-DE" b="1" dirty="0" err="1"/>
              <a:t>meters</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5</a:t>
            </a:fld>
            <a:endParaRPr lang="de-DE"/>
          </a:p>
        </p:txBody>
      </p:sp>
    </p:spTree>
    <p:extLst>
      <p:ext uri="{BB962C8B-B14F-4D97-AF65-F5344CB8AC3E}">
        <p14:creationId xmlns:p14="http://schemas.microsoft.com/office/powerpoint/2010/main" val="2190715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err="1"/>
              <a:t>Ldpix</a:t>
            </a:r>
            <a:r>
              <a:rPr lang="en-US" b="1" dirty="0"/>
              <a:t> signal transfers the data from the preload latch into the main latch </a:t>
            </a:r>
            <a:r>
              <a:rPr lang="en-US" dirty="0"/>
              <a:t>and sets the corresponding main hit flag.</a:t>
            </a:r>
          </a:p>
          <a:p>
            <a:r>
              <a:rPr lang="en-US" b="1" dirty="0"/>
              <a:t>The preloaded hit becomes available for the normal End-of-Column readout process.</a:t>
            </a:r>
            <a:endParaRPr lang="en-GB" b="1"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44</a:t>
            </a:fld>
            <a:endParaRPr lang="de-DE"/>
          </a:p>
        </p:txBody>
      </p:sp>
    </p:spTree>
    <p:extLst>
      <p:ext uri="{BB962C8B-B14F-4D97-AF65-F5344CB8AC3E}">
        <p14:creationId xmlns:p14="http://schemas.microsoft.com/office/powerpoint/2010/main" val="2599630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state machine receives this </a:t>
            </a:r>
            <a:r>
              <a:rPr lang="en-US" b="1" dirty="0" err="1"/>
              <a:t>PrioOut</a:t>
            </a:r>
            <a:r>
              <a:rPr lang="en-US" b="1" dirty="0"/>
              <a:t> signal, which indicates that valid hit data are now stored </a:t>
            </a:r>
            <a:r>
              <a:rPr lang="en-US" dirty="0"/>
              <a:t>in the End-of-Column buffer.</a:t>
            </a:r>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46</a:t>
            </a:fld>
            <a:endParaRPr lang="de-DE"/>
          </a:p>
        </p:txBody>
      </p:sp>
    </p:spTree>
    <p:extLst>
      <p:ext uri="{BB962C8B-B14F-4D97-AF65-F5344CB8AC3E}">
        <p14:creationId xmlns:p14="http://schemas.microsoft.com/office/powerpoint/2010/main" val="345547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The state machine then generates the signal </a:t>
            </a:r>
            <a:r>
              <a:rPr lang="en-US" b="1" dirty="0" err="1"/>
              <a:t>RdCol</a:t>
            </a:r>
            <a:r>
              <a:rPr lang="en-US" b="1" dirty="0"/>
              <a:t> to read out the data </a:t>
            </a:r>
            <a:r>
              <a:rPr lang="en-US" dirty="0"/>
              <a:t>stored in the End-of-Column buffer.</a:t>
            </a:r>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47</a:t>
            </a:fld>
            <a:endParaRPr lang="de-DE"/>
          </a:p>
        </p:txBody>
      </p:sp>
    </p:spTree>
    <p:extLst>
      <p:ext uri="{BB962C8B-B14F-4D97-AF65-F5344CB8AC3E}">
        <p14:creationId xmlns:p14="http://schemas.microsoft.com/office/powerpoint/2010/main" val="1280863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48</a:t>
            </a:fld>
            <a:endParaRPr lang="de-DE"/>
          </a:p>
        </p:txBody>
      </p:sp>
    </p:spTree>
    <p:extLst>
      <p:ext uri="{BB962C8B-B14F-4D97-AF65-F5344CB8AC3E}">
        <p14:creationId xmlns:p14="http://schemas.microsoft.com/office/powerpoint/2010/main" val="1940877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Now we come to the preloading operation.</a:t>
            </a:r>
          </a:p>
          <a:p>
            <a:r>
              <a:rPr lang="en-US" b="1" dirty="0"/>
              <a:t>At the same time that the current </a:t>
            </a:r>
            <a:r>
              <a:rPr lang="en-US" b="1" dirty="0" err="1"/>
              <a:t>EoC</a:t>
            </a:r>
            <a:r>
              <a:rPr lang="en-US" b="1" dirty="0"/>
              <a:t> data are being read out, a new </a:t>
            </a:r>
            <a:r>
              <a:rPr lang="en-US" b="1" dirty="0" err="1"/>
              <a:t>RdPix</a:t>
            </a:r>
            <a:r>
              <a:rPr lang="en-US" b="1" dirty="0"/>
              <a:t> signal is already generated for the next hit.</a:t>
            </a:r>
          </a:p>
          <a:p>
            <a:r>
              <a:rPr lang="en-US" dirty="0"/>
              <a:t>As a result, the </a:t>
            </a:r>
            <a:r>
              <a:rPr lang="en-US" b="1" dirty="0"/>
              <a:t>next hit data are transferred from the hit buffer and stored into the preload latch </a:t>
            </a:r>
            <a:r>
              <a:rPr lang="en-US" dirty="0"/>
              <a:t>of the first </a:t>
            </a:r>
            <a:r>
              <a:rPr lang="en-US" dirty="0" err="1"/>
              <a:t>EoC</a:t>
            </a:r>
            <a:r>
              <a:rPr lang="en-US" dirty="0"/>
              <a:t> stage.</a:t>
            </a:r>
          </a:p>
          <a:p>
            <a:r>
              <a:rPr lang="en-US" dirty="0"/>
              <a:t>In this way, the </a:t>
            </a:r>
            <a:r>
              <a:rPr lang="en-US" b="1" dirty="0"/>
              <a:t>next readout cycle is prepared in parallel with the current one, </a:t>
            </a:r>
            <a:r>
              <a:rPr lang="en-US" dirty="0"/>
              <a:t>which </a:t>
            </a:r>
            <a:r>
              <a:rPr lang="en-US" b="1" dirty="0"/>
              <a:t>significantly improves the readout efficiency.</a:t>
            </a:r>
            <a:endParaRPr lang="de-DE" b="1"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49</a:t>
            </a:fld>
            <a:endParaRPr lang="de-DE"/>
          </a:p>
        </p:txBody>
      </p:sp>
    </p:spTree>
    <p:extLst>
      <p:ext uri="{BB962C8B-B14F-4D97-AF65-F5344CB8AC3E}">
        <p14:creationId xmlns:p14="http://schemas.microsoft.com/office/powerpoint/2010/main" val="1325685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50</a:t>
            </a:fld>
            <a:endParaRPr lang="de-DE"/>
          </a:p>
        </p:txBody>
      </p:sp>
    </p:spTree>
    <p:extLst>
      <p:ext uri="{BB962C8B-B14F-4D97-AF65-F5344CB8AC3E}">
        <p14:creationId xmlns:p14="http://schemas.microsoft.com/office/powerpoint/2010/main" val="3461205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51</a:t>
            </a:fld>
            <a:endParaRPr lang="de-DE"/>
          </a:p>
        </p:txBody>
      </p:sp>
    </p:spTree>
    <p:extLst>
      <p:ext uri="{BB962C8B-B14F-4D97-AF65-F5344CB8AC3E}">
        <p14:creationId xmlns:p14="http://schemas.microsoft.com/office/powerpoint/2010/main" val="3511278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52</a:t>
            </a:fld>
            <a:endParaRPr lang="de-DE"/>
          </a:p>
        </p:txBody>
      </p:sp>
    </p:spTree>
    <p:extLst>
      <p:ext uri="{BB962C8B-B14F-4D97-AF65-F5344CB8AC3E}">
        <p14:creationId xmlns:p14="http://schemas.microsoft.com/office/powerpoint/2010/main" val="41588738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53</a:t>
            </a:fld>
            <a:endParaRPr lang="de-DE"/>
          </a:p>
        </p:txBody>
      </p:sp>
    </p:spTree>
    <p:extLst>
      <p:ext uri="{BB962C8B-B14F-4D97-AF65-F5344CB8AC3E}">
        <p14:creationId xmlns:p14="http://schemas.microsoft.com/office/powerpoint/2010/main" val="2201341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208BD35-0C48-4086-B02B-19F81BCA167E}" type="slidenum">
              <a:rPr lang="de-DE" smtClean="0"/>
              <a:pPr>
                <a:defRPr/>
              </a:pPr>
              <a:t>54</a:t>
            </a:fld>
            <a:endParaRPr lang="de-DE"/>
          </a:p>
        </p:txBody>
      </p:sp>
    </p:spTree>
    <p:extLst>
      <p:ext uri="{BB962C8B-B14F-4D97-AF65-F5344CB8AC3E}">
        <p14:creationId xmlns:p14="http://schemas.microsoft.com/office/powerpoint/2010/main" val="774288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err="1"/>
              <a:t>Each</a:t>
            </a:r>
            <a:r>
              <a:rPr lang="de-DE" b="1" dirty="0"/>
              <a:t> </a:t>
            </a:r>
            <a:r>
              <a:rPr lang="de-DE" b="1" dirty="0" err="1"/>
              <a:t>of</a:t>
            </a:r>
            <a:r>
              <a:rPr lang="de-DE" b="1" dirty="0"/>
              <a:t> 6 </a:t>
            </a:r>
            <a:r>
              <a:rPr lang="de-DE" b="1" dirty="0" err="1"/>
              <a:t>tracking</a:t>
            </a:r>
            <a:r>
              <a:rPr lang="de-DE" b="1" dirty="0"/>
              <a:t> </a:t>
            </a:r>
            <a:r>
              <a:rPr lang="de-DE" b="1" dirty="0" err="1"/>
              <a:t>layer</a:t>
            </a:r>
            <a:r>
              <a:rPr lang="de-DE" b="1" dirty="0"/>
              <a:t> </a:t>
            </a:r>
            <a:r>
              <a:rPr lang="de-DE" b="1" dirty="0" err="1"/>
              <a:t>is</a:t>
            </a:r>
            <a:r>
              <a:rPr lang="de-DE" b="1" dirty="0"/>
              <a:t> </a:t>
            </a:r>
            <a:r>
              <a:rPr lang="de-DE" b="1" dirty="0" err="1"/>
              <a:t>divided</a:t>
            </a:r>
            <a:r>
              <a:rPr lang="de-DE" b="1" dirty="0"/>
              <a:t> </a:t>
            </a:r>
            <a:r>
              <a:rPr lang="de-DE" b="1" dirty="0" err="1"/>
              <a:t>into</a:t>
            </a:r>
            <a:r>
              <a:rPr lang="de-DE" b="1" dirty="0"/>
              <a:t> 28 </a:t>
            </a:r>
            <a:r>
              <a:rPr lang="de-DE" b="1" dirty="0" err="1"/>
              <a:t>modules</a:t>
            </a:r>
            <a:r>
              <a:rPr lang="de-DE" dirty="0"/>
              <a:t>, </a:t>
            </a:r>
            <a:r>
              <a:rPr lang="de-DE" dirty="0" err="1"/>
              <a:t>where</a:t>
            </a:r>
            <a:r>
              <a:rPr lang="de-DE" dirty="0"/>
              <a:t> </a:t>
            </a:r>
            <a:r>
              <a:rPr lang="de-DE" dirty="0" err="1"/>
              <a:t>each</a:t>
            </a:r>
            <a:r>
              <a:rPr lang="de-DE" dirty="0"/>
              <a:t> </a:t>
            </a:r>
            <a:r>
              <a:rPr lang="de-DE" dirty="0" err="1"/>
              <a:t>module</a:t>
            </a:r>
            <a:r>
              <a:rPr lang="de-DE" dirty="0"/>
              <a:t> </a:t>
            </a:r>
            <a:r>
              <a:rPr lang="de-DE" dirty="0" err="1"/>
              <a:t>covers</a:t>
            </a:r>
            <a:r>
              <a:rPr lang="de-DE" dirty="0"/>
              <a:t> an </a:t>
            </a:r>
            <a:r>
              <a:rPr lang="de-DE" dirty="0" err="1"/>
              <a:t>area</a:t>
            </a:r>
            <a:r>
              <a:rPr lang="de-DE" dirty="0"/>
              <a:t> </a:t>
            </a:r>
            <a:r>
              <a:rPr lang="de-DE" dirty="0" err="1"/>
              <a:t>of</a:t>
            </a:r>
            <a:r>
              <a:rPr lang="de-DE" dirty="0"/>
              <a:t> 20 </a:t>
            </a:r>
            <a:r>
              <a:rPr lang="de-DE" dirty="0" err="1"/>
              <a:t>by</a:t>
            </a:r>
            <a:r>
              <a:rPr lang="de-DE" dirty="0"/>
              <a:t> 54 </a:t>
            </a:r>
            <a:r>
              <a:rPr lang="de-DE" dirty="0" err="1"/>
              <a:t>centimeters</a:t>
            </a:r>
            <a:r>
              <a:rPr lang="de-DE" dirty="0"/>
              <a:t>. (252 </a:t>
            </a:r>
            <a:r>
              <a:rPr lang="de-DE" dirty="0" err="1"/>
              <a:t>chips</a:t>
            </a:r>
            <a:r>
              <a:rPr lang="de-DE" dirty="0"/>
              <a:t>)</a:t>
            </a:r>
          </a:p>
          <a:p>
            <a:r>
              <a:rPr lang="de-DE" dirty="0"/>
              <a:t>This </a:t>
            </a:r>
            <a:r>
              <a:rPr lang="de-DE" dirty="0" err="1"/>
              <a:t>slide</a:t>
            </a:r>
            <a:r>
              <a:rPr lang="de-DE" dirty="0"/>
              <a:t> </a:t>
            </a:r>
            <a:r>
              <a:rPr lang="de-DE" dirty="0" err="1"/>
              <a:t>shows</a:t>
            </a:r>
            <a:r>
              <a:rPr lang="de-DE" dirty="0"/>
              <a:t> </a:t>
            </a:r>
            <a:r>
              <a:rPr lang="de-DE" dirty="0" err="1"/>
              <a:t>the</a:t>
            </a:r>
            <a:r>
              <a:rPr lang="de-DE" dirty="0"/>
              <a:t> top </a:t>
            </a:r>
            <a:r>
              <a:rPr lang="de-DE" dirty="0" err="1"/>
              <a:t>view</a:t>
            </a:r>
            <a:r>
              <a:rPr lang="de-DE" dirty="0"/>
              <a:t> and </a:t>
            </a:r>
            <a:r>
              <a:rPr lang="de-DE" dirty="0" err="1"/>
              <a:t>cross</a:t>
            </a:r>
            <a:r>
              <a:rPr lang="de-DE" dirty="0"/>
              <a:t> </a:t>
            </a:r>
            <a:r>
              <a:rPr lang="de-DE" dirty="0" err="1"/>
              <a:t>section</a:t>
            </a:r>
            <a:r>
              <a:rPr lang="de-DE" dirty="0"/>
              <a:t> </a:t>
            </a:r>
            <a:r>
              <a:rPr lang="de-DE" dirty="0" err="1"/>
              <a:t>of</a:t>
            </a:r>
            <a:r>
              <a:rPr lang="de-DE" dirty="0"/>
              <a:t> </a:t>
            </a:r>
            <a:r>
              <a:rPr lang="de-DE" dirty="0" err="1"/>
              <a:t>one</a:t>
            </a:r>
            <a:r>
              <a:rPr lang="de-DE" dirty="0"/>
              <a:t> </a:t>
            </a:r>
            <a:r>
              <a:rPr lang="de-DE" dirty="0" err="1"/>
              <a:t>detector</a:t>
            </a:r>
            <a:r>
              <a:rPr lang="de-DE" dirty="0"/>
              <a:t> </a:t>
            </a:r>
            <a:r>
              <a:rPr lang="de-DE" dirty="0" err="1"/>
              <a:t>module</a:t>
            </a:r>
            <a:r>
              <a:rPr lang="de-DE" dirty="0"/>
              <a:t>.</a:t>
            </a:r>
          </a:p>
          <a:p>
            <a:r>
              <a:rPr lang="de-DE" dirty="0"/>
              <a:t>The </a:t>
            </a:r>
            <a:r>
              <a:rPr lang="de-DE" dirty="0" err="1"/>
              <a:t>blue</a:t>
            </a:r>
            <a:r>
              <a:rPr lang="de-DE" dirty="0"/>
              <a:t> </a:t>
            </a:r>
            <a:r>
              <a:rPr lang="de-DE" dirty="0" err="1"/>
              <a:t>regions</a:t>
            </a:r>
            <a:r>
              <a:rPr lang="de-DE" dirty="0"/>
              <a:t> </a:t>
            </a:r>
            <a:r>
              <a:rPr lang="de-DE" dirty="0" err="1"/>
              <a:t>correspond</a:t>
            </a:r>
            <a:r>
              <a:rPr lang="de-DE" dirty="0"/>
              <a:t> </a:t>
            </a:r>
            <a:r>
              <a:rPr lang="de-DE" dirty="0" err="1"/>
              <a:t>to</a:t>
            </a:r>
            <a:r>
              <a:rPr lang="de-DE" dirty="0"/>
              <a:t> </a:t>
            </a:r>
            <a:r>
              <a:rPr lang="de-DE" dirty="0" err="1"/>
              <a:t>the</a:t>
            </a:r>
            <a:r>
              <a:rPr lang="de-DE" dirty="0"/>
              <a:t> </a:t>
            </a:r>
            <a:r>
              <a:rPr lang="de-DE" dirty="0" err="1"/>
              <a:t>silicon</a:t>
            </a:r>
            <a:r>
              <a:rPr lang="de-DE" dirty="0"/>
              <a:t> </a:t>
            </a:r>
            <a:r>
              <a:rPr lang="de-DE" dirty="0" err="1"/>
              <a:t>sensors</a:t>
            </a:r>
            <a:r>
              <a:rPr lang="de-DE" dirty="0"/>
              <a:t>.</a:t>
            </a:r>
          </a:p>
          <a:p>
            <a:r>
              <a:rPr lang="de-DE" b="1" dirty="0"/>
              <a:t>The HV-MAPS </a:t>
            </a:r>
            <a:r>
              <a:rPr lang="de-DE" b="1" dirty="0" err="1"/>
              <a:t>chips</a:t>
            </a:r>
            <a:r>
              <a:rPr lang="de-DE" b="1" dirty="0"/>
              <a:t> </a:t>
            </a:r>
            <a:r>
              <a:rPr lang="de-DE" b="1" dirty="0" err="1"/>
              <a:t>are</a:t>
            </a:r>
            <a:r>
              <a:rPr lang="de-DE" b="1" dirty="0"/>
              <a:t> </a:t>
            </a:r>
            <a:r>
              <a:rPr lang="de-DE" b="1" dirty="0" err="1"/>
              <a:t>mounted</a:t>
            </a:r>
            <a:r>
              <a:rPr lang="de-DE" b="1" dirty="0"/>
              <a:t> on </a:t>
            </a:r>
            <a:r>
              <a:rPr lang="de-DE" b="1" dirty="0" err="1"/>
              <a:t>both</a:t>
            </a:r>
            <a:r>
              <a:rPr lang="de-DE" b="1" dirty="0"/>
              <a:t> </a:t>
            </a:r>
            <a:r>
              <a:rPr lang="de-DE" b="1" dirty="0" err="1"/>
              <a:t>sides</a:t>
            </a:r>
            <a:r>
              <a:rPr lang="de-DE" b="1" dirty="0"/>
              <a:t> </a:t>
            </a:r>
            <a:r>
              <a:rPr lang="de-DE" b="1" dirty="0" err="1"/>
              <a:t>of</a:t>
            </a:r>
            <a:r>
              <a:rPr lang="de-DE" b="1" dirty="0"/>
              <a:t> </a:t>
            </a:r>
            <a:r>
              <a:rPr lang="de-DE" b="1" dirty="0" err="1"/>
              <a:t>the</a:t>
            </a:r>
            <a:r>
              <a:rPr lang="de-DE" b="1" dirty="0"/>
              <a:t> </a:t>
            </a:r>
            <a:r>
              <a:rPr lang="de-DE" b="1" dirty="0" err="1"/>
              <a:t>mechanical</a:t>
            </a:r>
            <a:r>
              <a:rPr lang="de-DE" b="1" dirty="0"/>
              <a:t> support </a:t>
            </a:r>
            <a:r>
              <a:rPr lang="de-DE" b="1" dirty="0" err="1"/>
              <a:t>structure</a:t>
            </a:r>
            <a:r>
              <a:rPr lang="de-DE" dirty="0"/>
              <a:t>, </a:t>
            </a:r>
            <a:r>
              <a:rPr lang="de-DE" dirty="0" err="1"/>
              <a:t>while</a:t>
            </a:r>
            <a:r>
              <a:rPr lang="de-DE" dirty="0"/>
              <a:t> </a:t>
            </a:r>
            <a:r>
              <a:rPr lang="de-DE" dirty="0" err="1"/>
              <a:t>cooling</a:t>
            </a:r>
            <a:r>
              <a:rPr lang="de-DE" dirty="0"/>
              <a:t> </a:t>
            </a:r>
            <a:r>
              <a:rPr lang="de-DE" dirty="0" err="1"/>
              <a:t>pipes</a:t>
            </a:r>
            <a:r>
              <a:rPr lang="de-DE" dirty="0"/>
              <a:t> </a:t>
            </a:r>
            <a:r>
              <a:rPr lang="de-DE" dirty="0" err="1"/>
              <a:t>are</a:t>
            </a:r>
            <a:r>
              <a:rPr lang="de-DE" dirty="0"/>
              <a:t> </a:t>
            </a:r>
            <a:r>
              <a:rPr lang="de-DE" dirty="0" err="1"/>
              <a:t>integrated</a:t>
            </a:r>
            <a:r>
              <a:rPr lang="de-DE" dirty="0"/>
              <a:t> </a:t>
            </a:r>
            <a:r>
              <a:rPr lang="de-DE" dirty="0" err="1"/>
              <a:t>inside</a:t>
            </a:r>
            <a:r>
              <a:rPr lang="de-DE" dirty="0"/>
              <a:t> </a:t>
            </a:r>
            <a:r>
              <a:rPr lang="de-DE" dirty="0" err="1"/>
              <a:t>the</a:t>
            </a:r>
            <a:r>
              <a:rPr lang="de-DE" dirty="0"/>
              <a:t> </a:t>
            </a:r>
            <a:r>
              <a:rPr lang="de-DE" dirty="0" err="1"/>
              <a:t>module</a:t>
            </a:r>
            <a:r>
              <a:rPr lang="de-DE" dirty="0"/>
              <a:t>.</a:t>
            </a:r>
          </a:p>
          <a:p>
            <a:r>
              <a:rPr lang="de-DE" dirty="0"/>
              <a:t>This </a:t>
            </a:r>
            <a:r>
              <a:rPr lang="de-DE" dirty="0" err="1"/>
              <a:t>arrangement</a:t>
            </a:r>
            <a:r>
              <a:rPr lang="de-DE" dirty="0"/>
              <a:t> </a:t>
            </a:r>
            <a:r>
              <a:rPr lang="de-DE" dirty="0" err="1"/>
              <a:t>provides</a:t>
            </a:r>
            <a:r>
              <a:rPr lang="de-DE" dirty="0"/>
              <a:t> </a:t>
            </a:r>
            <a:r>
              <a:rPr lang="de-DE" dirty="0" err="1"/>
              <a:t>continuous</a:t>
            </a:r>
            <a:r>
              <a:rPr lang="de-DE" dirty="0"/>
              <a:t> </a:t>
            </a:r>
            <a:r>
              <a:rPr lang="de-DE" dirty="0" err="1"/>
              <a:t>active</a:t>
            </a:r>
            <a:r>
              <a:rPr lang="de-DE" dirty="0"/>
              <a:t> </a:t>
            </a:r>
            <a:r>
              <a:rPr lang="de-DE" dirty="0" err="1"/>
              <a:t>coverage</a:t>
            </a:r>
            <a:r>
              <a:rPr lang="de-DE" dirty="0"/>
              <a:t> </a:t>
            </a:r>
            <a:r>
              <a:rPr lang="de-DE" dirty="0" err="1"/>
              <a:t>over</a:t>
            </a:r>
            <a:r>
              <a:rPr lang="de-DE" dirty="0"/>
              <a:t> </a:t>
            </a:r>
            <a:r>
              <a:rPr lang="de-DE" dirty="0" err="1"/>
              <a:t>the</a:t>
            </a:r>
            <a:r>
              <a:rPr lang="de-DE" dirty="0"/>
              <a:t> </a:t>
            </a:r>
            <a:r>
              <a:rPr lang="de-DE" dirty="0" err="1"/>
              <a:t>entire</a:t>
            </a:r>
            <a:r>
              <a:rPr lang="de-DE" dirty="0"/>
              <a:t> </a:t>
            </a:r>
            <a:r>
              <a:rPr lang="de-DE" dirty="0" err="1"/>
              <a:t>module</a:t>
            </a:r>
            <a:r>
              <a:rPr lang="de-DE" dirty="0"/>
              <a:t> </a:t>
            </a:r>
            <a:r>
              <a:rPr lang="de-DE" dirty="0" err="1"/>
              <a:t>area</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6</a:t>
            </a:fld>
            <a:endParaRPr lang="de-DE"/>
          </a:p>
        </p:txBody>
      </p:sp>
    </p:spTree>
    <p:extLst>
      <p:ext uri="{BB962C8B-B14F-4D97-AF65-F5344CB8AC3E}">
        <p14:creationId xmlns:p14="http://schemas.microsoft.com/office/powerpoint/2010/main" val="2654556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Now</a:t>
            </a:r>
            <a:r>
              <a:rPr lang="de-DE" dirty="0"/>
              <a:t> </a:t>
            </a:r>
            <a:r>
              <a:rPr lang="de-DE" dirty="0" err="1"/>
              <a:t>the</a:t>
            </a:r>
            <a:r>
              <a:rPr lang="de-DE" dirty="0"/>
              <a:t> </a:t>
            </a:r>
            <a:r>
              <a:rPr lang="de-DE" dirty="0" err="1"/>
              <a:t>signal</a:t>
            </a:r>
            <a:r>
              <a:rPr lang="de-DE" dirty="0"/>
              <a:t> </a:t>
            </a:r>
            <a:r>
              <a:rPr lang="de-DE" dirty="0" err="1"/>
              <a:t>LdPix</a:t>
            </a:r>
            <a:r>
              <a:rPr lang="de-DE" dirty="0"/>
              <a:t> </a:t>
            </a:r>
            <a:r>
              <a:rPr lang="de-DE" dirty="0" err="1"/>
              <a:t>is</a:t>
            </a:r>
            <a:r>
              <a:rPr lang="de-DE" dirty="0"/>
              <a:t> </a:t>
            </a:r>
            <a:r>
              <a:rPr lang="de-DE" dirty="0" err="1"/>
              <a:t>generated</a:t>
            </a:r>
            <a:r>
              <a:rPr lang="de-DE" dirty="0"/>
              <a:t> </a:t>
            </a:r>
            <a:r>
              <a:rPr lang="de-DE" dirty="0" err="1"/>
              <a:t>again</a:t>
            </a:r>
            <a:r>
              <a:rPr lang="de-DE" dirty="0"/>
              <a:t>.</a:t>
            </a:r>
          </a:p>
          <a:p>
            <a:r>
              <a:rPr lang="de-DE" b="1" dirty="0"/>
              <a:t>This </a:t>
            </a:r>
            <a:r>
              <a:rPr lang="de-DE" b="1" dirty="0" err="1"/>
              <a:t>signal</a:t>
            </a:r>
            <a:r>
              <a:rPr lang="de-DE" b="1" dirty="0"/>
              <a:t> </a:t>
            </a:r>
            <a:r>
              <a:rPr lang="de-DE" b="1" dirty="0" err="1"/>
              <a:t>LdPix</a:t>
            </a:r>
            <a:r>
              <a:rPr lang="de-DE" b="1" dirty="0"/>
              <a:t> </a:t>
            </a:r>
            <a:r>
              <a:rPr lang="de-DE" b="1" dirty="0" err="1"/>
              <a:t>transfers</a:t>
            </a:r>
            <a:r>
              <a:rPr lang="de-DE" b="1" dirty="0"/>
              <a:t> </a:t>
            </a:r>
            <a:r>
              <a:rPr lang="de-DE" b="1" dirty="0" err="1"/>
              <a:t>the</a:t>
            </a:r>
            <a:r>
              <a:rPr lang="de-DE" b="1" dirty="0"/>
              <a:t> </a:t>
            </a:r>
            <a:r>
              <a:rPr lang="de-DE" b="1" dirty="0" err="1"/>
              <a:t>data</a:t>
            </a:r>
            <a:r>
              <a:rPr lang="de-DE" b="1" dirty="0"/>
              <a:t> </a:t>
            </a:r>
            <a:r>
              <a:rPr lang="de-DE" b="1" dirty="0" err="1"/>
              <a:t>from</a:t>
            </a:r>
            <a:r>
              <a:rPr lang="de-DE" b="1" dirty="0"/>
              <a:t> </a:t>
            </a:r>
            <a:r>
              <a:rPr lang="de-DE" b="1" dirty="0" err="1"/>
              <a:t>the</a:t>
            </a:r>
            <a:r>
              <a:rPr lang="de-DE" b="1" dirty="0"/>
              <a:t> </a:t>
            </a:r>
            <a:r>
              <a:rPr lang="de-DE" b="1" dirty="0" err="1"/>
              <a:t>first</a:t>
            </a:r>
            <a:r>
              <a:rPr lang="de-DE" b="1" dirty="0"/>
              <a:t>, </a:t>
            </a:r>
            <a:r>
              <a:rPr lang="de-DE" b="1" dirty="0" err="1"/>
              <a:t>or</a:t>
            </a:r>
            <a:r>
              <a:rPr lang="de-DE" b="1" dirty="0"/>
              <a:t> </a:t>
            </a:r>
            <a:r>
              <a:rPr lang="de-DE" b="1" dirty="0" err="1"/>
              <a:t>preload</a:t>
            </a:r>
            <a:r>
              <a:rPr lang="de-DE" b="1" dirty="0"/>
              <a:t>, </a:t>
            </a:r>
            <a:r>
              <a:rPr lang="de-DE" b="1" dirty="0" err="1"/>
              <a:t>latch</a:t>
            </a:r>
            <a:r>
              <a:rPr lang="de-DE" b="1" dirty="0"/>
              <a:t> </a:t>
            </a:r>
            <a:r>
              <a:rPr lang="de-DE" b="1" dirty="0" err="1"/>
              <a:t>into</a:t>
            </a:r>
            <a:r>
              <a:rPr lang="de-DE" b="1" dirty="0"/>
              <a:t> </a:t>
            </a:r>
            <a:r>
              <a:rPr lang="de-DE" b="1" dirty="0" err="1"/>
              <a:t>the</a:t>
            </a:r>
            <a:r>
              <a:rPr lang="de-DE" b="1" dirty="0"/>
              <a:t> </a:t>
            </a:r>
            <a:r>
              <a:rPr lang="de-DE" b="1" dirty="0" err="1"/>
              <a:t>second</a:t>
            </a:r>
            <a:r>
              <a:rPr lang="de-DE" b="1" dirty="0"/>
              <a:t> </a:t>
            </a:r>
            <a:r>
              <a:rPr lang="de-DE" b="1" dirty="0" err="1"/>
              <a:t>main</a:t>
            </a:r>
            <a:r>
              <a:rPr lang="de-DE" b="1" dirty="0"/>
              <a:t> </a:t>
            </a:r>
            <a:r>
              <a:rPr lang="de-DE" b="1" dirty="0" err="1"/>
              <a:t>latch</a:t>
            </a:r>
            <a:r>
              <a:rPr lang="de-DE" b="1" dirty="0"/>
              <a:t> </a:t>
            </a:r>
            <a:r>
              <a:rPr lang="de-DE" dirty="0"/>
              <a:t>and </a:t>
            </a:r>
            <a:r>
              <a:rPr lang="de-DE" dirty="0" err="1"/>
              <a:t>sets</a:t>
            </a:r>
            <a:r>
              <a:rPr lang="de-DE" dirty="0"/>
              <a:t> </a:t>
            </a:r>
            <a:r>
              <a:rPr lang="de-DE" dirty="0" err="1"/>
              <a:t>the</a:t>
            </a:r>
            <a:r>
              <a:rPr lang="de-DE" dirty="0"/>
              <a:t> </a:t>
            </a:r>
            <a:r>
              <a:rPr lang="de-DE" dirty="0" err="1"/>
              <a:t>corresponding</a:t>
            </a:r>
            <a:r>
              <a:rPr lang="de-DE" dirty="0"/>
              <a:t> </a:t>
            </a:r>
            <a:r>
              <a:rPr lang="de-DE" dirty="0" err="1"/>
              <a:t>main</a:t>
            </a:r>
            <a:r>
              <a:rPr lang="de-DE" dirty="0"/>
              <a:t> </a:t>
            </a:r>
            <a:r>
              <a:rPr lang="de-DE" dirty="0" err="1"/>
              <a:t>hit</a:t>
            </a:r>
            <a:r>
              <a:rPr lang="de-DE" dirty="0"/>
              <a:t> </a:t>
            </a:r>
            <a:r>
              <a:rPr lang="de-DE" dirty="0" err="1"/>
              <a:t>flag</a:t>
            </a:r>
            <a:r>
              <a:rPr lang="de-DE" dirty="0"/>
              <a:t>.</a:t>
            </a:r>
          </a:p>
          <a:p>
            <a:r>
              <a:rPr lang="de-DE" dirty="0"/>
              <a:t>As a </a:t>
            </a:r>
            <a:r>
              <a:rPr lang="de-DE" dirty="0" err="1"/>
              <a:t>result</a:t>
            </a:r>
            <a:r>
              <a:rPr lang="de-DE" dirty="0"/>
              <a:t>, </a:t>
            </a:r>
            <a:r>
              <a:rPr lang="de-DE" dirty="0" err="1"/>
              <a:t>the</a:t>
            </a:r>
            <a:r>
              <a:rPr lang="de-DE" dirty="0"/>
              <a:t> </a:t>
            </a:r>
            <a:r>
              <a:rPr lang="de-DE" b="1" dirty="0" err="1"/>
              <a:t>preloaded</a:t>
            </a:r>
            <a:r>
              <a:rPr lang="de-DE" b="1" dirty="0"/>
              <a:t> </a:t>
            </a:r>
            <a:r>
              <a:rPr lang="de-DE" b="1" dirty="0" err="1"/>
              <a:t>hit</a:t>
            </a:r>
            <a:r>
              <a:rPr lang="de-DE" b="1" dirty="0"/>
              <a:t> </a:t>
            </a:r>
            <a:r>
              <a:rPr lang="de-DE" b="1" dirty="0" err="1"/>
              <a:t>becomes</a:t>
            </a:r>
            <a:r>
              <a:rPr lang="de-DE" b="1" dirty="0"/>
              <a:t> fully </a:t>
            </a:r>
            <a:r>
              <a:rPr lang="de-DE" b="1" dirty="0" err="1"/>
              <a:t>available</a:t>
            </a:r>
            <a:r>
              <a:rPr lang="de-DE" b="1" dirty="0"/>
              <a:t> </a:t>
            </a:r>
            <a:r>
              <a:rPr lang="de-DE" b="1" dirty="0" err="1"/>
              <a:t>for</a:t>
            </a:r>
            <a:r>
              <a:rPr lang="de-DE" b="1" dirty="0"/>
              <a:t> </a:t>
            </a:r>
            <a:r>
              <a:rPr lang="de-DE" b="1" dirty="0" err="1"/>
              <a:t>the</a:t>
            </a:r>
            <a:r>
              <a:rPr lang="de-DE" b="1" dirty="0"/>
              <a:t> </a:t>
            </a:r>
            <a:r>
              <a:rPr lang="de-DE" b="1" dirty="0" err="1"/>
              <a:t>standard</a:t>
            </a:r>
            <a:r>
              <a:rPr lang="de-DE" b="1" dirty="0"/>
              <a:t> End-</a:t>
            </a:r>
            <a:r>
              <a:rPr lang="de-DE" b="1" dirty="0" err="1"/>
              <a:t>of</a:t>
            </a:r>
            <a:r>
              <a:rPr lang="de-DE" b="1" dirty="0"/>
              <a:t>-</a:t>
            </a:r>
            <a:r>
              <a:rPr lang="de-DE" b="1" dirty="0" err="1"/>
              <a:t>Column</a:t>
            </a:r>
            <a:r>
              <a:rPr lang="de-DE" b="1" dirty="0"/>
              <a:t> </a:t>
            </a:r>
            <a:r>
              <a:rPr lang="de-DE" b="1" dirty="0" err="1"/>
              <a:t>readout</a:t>
            </a:r>
            <a:r>
              <a:rPr lang="de-DE" b="1" dirty="0"/>
              <a:t> </a:t>
            </a:r>
            <a:r>
              <a:rPr lang="de-DE" b="1" dirty="0" err="1"/>
              <a:t>process</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56</a:t>
            </a:fld>
            <a:endParaRPr lang="de-DE"/>
          </a:p>
        </p:txBody>
      </p:sp>
    </p:spTree>
    <p:extLst>
      <p:ext uri="{BB962C8B-B14F-4D97-AF65-F5344CB8AC3E}">
        <p14:creationId xmlns:p14="http://schemas.microsoft.com/office/powerpoint/2010/main" val="1194789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The last </a:t>
            </a:r>
            <a:r>
              <a:rPr lang="de-DE" dirty="0" err="1"/>
              <a:t>data</a:t>
            </a:r>
            <a:r>
              <a:rPr lang="de-DE" dirty="0"/>
              <a:t> </a:t>
            </a:r>
            <a:r>
              <a:rPr lang="de-DE" dirty="0" err="1"/>
              <a:t>word</a:t>
            </a:r>
            <a:r>
              <a:rPr lang="de-DE" dirty="0"/>
              <a:t> </a:t>
            </a:r>
            <a:r>
              <a:rPr lang="de-DE" dirty="0" err="1"/>
              <a:t>is</a:t>
            </a:r>
            <a:r>
              <a:rPr lang="de-DE" dirty="0"/>
              <a:t> </a:t>
            </a:r>
            <a:r>
              <a:rPr lang="de-DE" dirty="0" err="1"/>
              <a:t>transferred</a:t>
            </a:r>
            <a:r>
              <a:rPr lang="de-DE" dirty="0"/>
              <a:t> </a:t>
            </a:r>
            <a:r>
              <a:rPr lang="de-DE" dirty="0" err="1"/>
              <a:t>to</a:t>
            </a:r>
            <a:r>
              <a:rPr lang="de-DE" dirty="0"/>
              <a:t> </a:t>
            </a:r>
            <a:r>
              <a:rPr lang="de-DE" dirty="0" err="1"/>
              <a:t>the</a:t>
            </a:r>
            <a:r>
              <a:rPr lang="de-DE" dirty="0"/>
              <a:t> </a:t>
            </a:r>
            <a:r>
              <a:rPr lang="de-DE" dirty="0" err="1"/>
              <a:t>readout</a:t>
            </a:r>
            <a:r>
              <a:rPr lang="de-DE" dirty="0"/>
              <a:t> </a:t>
            </a:r>
            <a:r>
              <a:rPr lang="de-DE" dirty="0" err="1"/>
              <a:t>bus</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59</a:t>
            </a:fld>
            <a:endParaRPr lang="de-DE"/>
          </a:p>
        </p:txBody>
      </p:sp>
    </p:spTree>
    <p:extLst>
      <p:ext uri="{BB962C8B-B14F-4D97-AF65-F5344CB8AC3E}">
        <p14:creationId xmlns:p14="http://schemas.microsoft.com/office/powerpoint/2010/main" val="33803804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The </a:t>
            </a:r>
            <a:r>
              <a:rPr lang="de-DE" b="1" dirty="0" err="1"/>
              <a:t>Readout</a:t>
            </a:r>
            <a:r>
              <a:rPr lang="de-DE" b="1" dirty="0"/>
              <a:t> Control Unit, </a:t>
            </a:r>
            <a:r>
              <a:rPr lang="de-DE" b="1" dirty="0" err="1"/>
              <a:t>or</a:t>
            </a:r>
            <a:r>
              <a:rPr lang="de-DE" b="1" dirty="0"/>
              <a:t> RCU, </a:t>
            </a:r>
            <a:r>
              <a:rPr lang="de-DE" b="1" dirty="0" err="1"/>
              <a:t>is</a:t>
            </a:r>
            <a:r>
              <a:rPr lang="de-DE" b="1" dirty="0"/>
              <a:t> a </a:t>
            </a:r>
            <a:r>
              <a:rPr lang="de-DE" b="1" dirty="0" err="1"/>
              <a:t>relatively</a:t>
            </a:r>
            <a:r>
              <a:rPr lang="de-DE" b="1" dirty="0"/>
              <a:t> </a:t>
            </a:r>
            <a:r>
              <a:rPr lang="de-DE" b="1" dirty="0" err="1"/>
              <a:t>complex</a:t>
            </a:r>
            <a:r>
              <a:rPr lang="de-DE" b="1" dirty="0"/>
              <a:t> digital block </a:t>
            </a:r>
            <a:r>
              <a:rPr lang="de-DE" b="1" dirty="0" err="1"/>
              <a:t>responsible</a:t>
            </a:r>
            <a:r>
              <a:rPr lang="de-DE" b="1" dirty="0"/>
              <a:t> </a:t>
            </a:r>
            <a:r>
              <a:rPr lang="de-DE" b="1" dirty="0" err="1"/>
              <a:t>for</a:t>
            </a:r>
            <a:r>
              <a:rPr lang="de-DE" b="1" dirty="0"/>
              <a:t> </a:t>
            </a:r>
            <a:r>
              <a:rPr lang="de-DE" b="1" dirty="0" err="1"/>
              <a:t>controlling</a:t>
            </a:r>
            <a:r>
              <a:rPr lang="de-DE" b="1" dirty="0"/>
              <a:t> </a:t>
            </a:r>
            <a:r>
              <a:rPr lang="de-DE" b="1" dirty="0" err="1"/>
              <a:t>the</a:t>
            </a:r>
            <a:r>
              <a:rPr lang="de-DE" b="1" dirty="0"/>
              <a:t> </a:t>
            </a:r>
            <a:r>
              <a:rPr lang="de-DE" b="1" dirty="0" err="1"/>
              <a:t>complete</a:t>
            </a:r>
            <a:r>
              <a:rPr lang="de-DE" b="1" dirty="0"/>
              <a:t> </a:t>
            </a:r>
            <a:r>
              <a:rPr lang="de-DE" b="1" dirty="0" err="1"/>
              <a:t>chip</a:t>
            </a:r>
            <a:r>
              <a:rPr lang="de-DE" b="1" dirty="0"/>
              <a:t> </a:t>
            </a:r>
            <a:r>
              <a:rPr lang="de-DE" b="1" dirty="0" err="1"/>
              <a:t>readout</a:t>
            </a:r>
            <a:r>
              <a:rPr lang="de-DE" b="1" dirty="0"/>
              <a:t>.</a:t>
            </a:r>
          </a:p>
          <a:p>
            <a:r>
              <a:rPr lang="de-DE" dirty="0" err="1"/>
              <a:t>It</a:t>
            </a:r>
            <a:r>
              <a:rPr lang="de-DE" dirty="0"/>
              <a:t> </a:t>
            </a:r>
            <a:r>
              <a:rPr lang="de-DE" dirty="0" err="1"/>
              <a:t>contains</a:t>
            </a:r>
            <a:r>
              <a:rPr lang="de-DE" dirty="0"/>
              <a:t> </a:t>
            </a:r>
            <a:r>
              <a:rPr lang="de-DE" dirty="0" err="1"/>
              <a:t>the</a:t>
            </a:r>
            <a:r>
              <a:rPr lang="de-DE" dirty="0"/>
              <a:t> </a:t>
            </a:r>
            <a:r>
              <a:rPr lang="de-DE" b="1" dirty="0" err="1"/>
              <a:t>readout</a:t>
            </a:r>
            <a:r>
              <a:rPr lang="de-DE" b="1" dirty="0"/>
              <a:t> finite </a:t>
            </a:r>
            <a:r>
              <a:rPr lang="de-DE" b="1" dirty="0" err="1"/>
              <a:t>state</a:t>
            </a:r>
            <a:r>
              <a:rPr lang="de-DE" b="1" dirty="0"/>
              <a:t> </a:t>
            </a:r>
            <a:r>
              <a:rPr lang="de-DE" b="1" dirty="0" err="1"/>
              <a:t>machines</a:t>
            </a:r>
            <a:r>
              <a:rPr lang="de-DE" dirty="0"/>
              <a:t>, </a:t>
            </a:r>
            <a:r>
              <a:rPr lang="de-DE" dirty="0" err="1"/>
              <a:t>asynchronous</a:t>
            </a:r>
            <a:r>
              <a:rPr lang="de-DE" dirty="0"/>
              <a:t> FIFOs, </a:t>
            </a:r>
            <a:r>
              <a:rPr lang="de-DE" dirty="0" err="1"/>
              <a:t>multiplexers</a:t>
            </a:r>
            <a:r>
              <a:rPr lang="de-DE" dirty="0"/>
              <a:t>, </a:t>
            </a:r>
            <a:r>
              <a:rPr lang="de-DE" dirty="0" err="1"/>
              <a:t>arbitration</a:t>
            </a:r>
            <a:r>
              <a:rPr lang="de-DE" dirty="0"/>
              <a:t> </a:t>
            </a:r>
            <a:r>
              <a:rPr lang="de-DE" dirty="0" err="1"/>
              <a:t>logic</a:t>
            </a:r>
            <a:r>
              <a:rPr lang="de-DE" dirty="0"/>
              <a:t>, </a:t>
            </a:r>
            <a:r>
              <a:rPr lang="de-DE" b="1" dirty="0" err="1"/>
              <a:t>gearbox</a:t>
            </a:r>
            <a:r>
              <a:rPr lang="de-DE" b="1" dirty="0"/>
              <a:t> </a:t>
            </a:r>
            <a:r>
              <a:rPr lang="de-DE" b="1" dirty="0" err="1"/>
              <a:t>circuits</a:t>
            </a:r>
            <a:r>
              <a:rPr lang="de-DE" dirty="0"/>
              <a:t>, </a:t>
            </a:r>
            <a:r>
              <a:rPr lang="de-DE" dirty="0" err="1"/>
              <a:t>scramblers</a:t>
            </a:r>
            <a:r>
              <a:rPr lang="de-DE" dirty="0"/>
              <a:t>, </a:t>
            </a:r>
            <a:r>
              <a:rPr lang="de-DE" dirty="0" err="1"/>
              <a:t>serializers</a:t>
            </a:r>
            <a:r>
              <a:rPr lang="de-DE" dirty="0"/>
              <a:t>, and </a:t>
            </a:r>
            <a:r>
              <a:rPr lang="de-DE" dirty="0" err="1"/>
              <a:t>the</a:t>
            </a:r>
            <a:r>
              <a:rPr lang="de-DE" dirty="0"/>
              <a:t> final DDR </a:t>
            </a:r>
            <a:r>
              <a:rPr lang="de-DE" dirty="0" err="1"/>
              <a:t>output</a:t>
            </a:r>
            <a:r>
              <a:rPr lang="de-DE" dirty="0"/>
              <a:t> </a:t>
            </a:r>
            <a:r>
              <a:rPr lang="de-DE" dirty="0" err="1"/>
              <a:t>stage</a:t>
            </a:r>
            <a:r>
              <a:rPr lang="de-DE" dirty="0"/>
              <a:t>.</a:t>
            </a:r>
          </a:p>
          <a:p>
            <a:r>
              <a:rPr lang="de-DE" dirty="0"/>
              <a:t>The </a:t>
            </a:r>
            <a:r>
              <a:rPr lang="de-DE" dirty="0" err="1"/>
              <a:t>chip</a:t>
            </a:r>
            <a:r>
              <a:rPr lang="de-DE" dirty="0"/>
              <a:t> also </a:t>
            </a:r>
            <a:r>
              <a:rPr lang="de-DE" dirty="0" err="1"/>
              <a:t>incorporates</a:t>
            </a:r>
            <a:r>
              <a:rPr lang="de-DE" dirty="0"/>
              <a:t> </a:t>
            </a:r>
            <a:r>
              <a:rPr lang="de-DE" b="1" dirty="0" err="1"/>
              <a:t>several</a:t>
            </a:r>
            <a:r>
              <a:rPr lang="de-DE" b="1" dirty="0"/>
              <a:t> slow-</a:t>
            </a:r>
            <a:r>
              <a:rPr lang="de-DE" b="1" dirty="0" err="1"/>
              <a:t>control</a:t>
            </a:r>
            <a:r>
              <a:rPr lang="de-DE" b="1" dirty="0"/>
              <a:t> </a:t>
            </a:r>
            <a:r>
              <a:rPr lang="de-DE" b="1" dirty="0" err="1"/>
              <a:t>interfaces</a:t>
            </a:r>
            <a:r>
              <a:rPr lang="de-DE" b="1" dirty="0"/>
              <a:t> </a:t>
            </a:r>
            <a:r>
              <a:rPr lang="de-DE" dirty="0" err="1"/>
              <a:t>that</a:t>
            </a:r>
            <a:r>
              <a:rPr lang="de-DE" dirty="0"/>
              <a:t> </a:t>
            </a:r>
            <a:r>
              <a:rPr lang="de-DE" dirty="0" err="1"/>
              <a:t>are</a:t>
            </a:r>
            <a:r>
              <a:rPr lang="de-DE" dirty="0"/>
              <a:t> </a:t>
            </a:r>
            <a:r>
              <a:rPr lang="de-DE" dirty="0" err="1"/>
              <a:t>primarily</a:t>
            </a:r>
            <a:r>
              <a:rPr lang="de-DE" dirty="0"/>
              <a:t> </a:t>
            </a:r>
            <a:r>
              <a:rPr lang="de-DE" dirty="0" err="1"/>
              <a:t>used</a:t>
            </a:r>
            <a:r>
              <a:rPr lang="de-DE" dirty="0"/>
              <a:t> </a:t>
            </a:r>
            <a:r>
              <a:rPr lang="de-DE" dirty="0" err="1"/>
              <a:t>for</a:t>
            </a:r>
            <a:r>
              <a:rPr lang="de-DE" dirty="0"/>
              <a:t> </a:t>
            </a:r>
            <a:r>
              <a:rPr lang="de-DE" dirty="0" err="1"/>
              <a:t>device</a:t>
            </a:r>
            <a:r>
              <a:rPr lang="de-DE" dirty="0"/>
              <a:t> </a:t>
            </a:r>
            <a:r>
              <a:rPr lang="de-DE" dirty="0" err="1"/>
              <a:t>configuration</a:t>
            </a:r>
            <a:r>
              <a:rPr lang="de-DE" dirty="0"/>
              <a:t>, </a:t>
            </a:r>
            <a:r>
              <a:rPr lang="de-DE" dirty="0" err="1"/>
              <a:t>monitoring</a:t>
            </a:r>
            <a:r>
              <a:rPr lang="de-DE" dirty="0"/>
              <a:t>, </a:t>
            </a:r>
            <a:r>
              <a:rPr lang="de-DE" dirty="0" err="1"/>
              <a:t>status</a:t>
            </a:r>
            <a:r>
              <a:rPr lang="de-DE" dirty="0"/>
              <a:t> </a:t>
            </a:r>
            <a:r>
              <a:rPr lang="de-DE" dirty="0" err="1"/>
              <a:t>register</a:t>
            </a:r>
            <a:r>
              <a:rPr lang="de-DE" dirty="0"/>
              <a:t> </a:t>
            </a:r>
            <a:r>
              <a:rPr lang="de-DE" dirty="0" err="1"/>
              <a:t>readback</a:t>
            </a:r>
            <a:r>
              <a:rPr lang="de-DE" dirty="0"/>
              <a:t>, and </a:t>
            </a:r>
            <a:r>
              <a:rPr lang="de-DE" dirty="0" err="1"/>
              <a:t>access</a:t>
            </a:r>
            <a:r>
              <a:rPr lang="de-DE" dirty="0"/>
              <a:t> </a:t>
            </a:r>
            <a:r>
              <a:rPr lang="de-DE" dirty="0" err="1"/>
              <a:t>to</a:t>
            </a:r>
            <a:r>
              <a:rPr lang="de-DE" dirty="0"/>
              <a:t> on-chip ADC </a:t>
            </a:r>
            <a:r>
              <a:rPr lang="de-DE" dirty="0" err="1"/>
              <a:t>data</a:t>
            </a:r>
            <a:r>
              <a:rPr lang="de-DE" dirty="0"/>
              <a:t>.</a:t>
            </a:r>
          </a:p>
          <a:p>
            <a:r>
              <a:rPr lang="de-DE" dirty="0"/>
              <a:t>The </a:t>
            </a:r>
            <a:r>
              <a:rPr lang="de-DE" dirty="0" err="1"/>
              <a:t>main</a:t>
            </a:r>
            <a:r>
              <a:rPr lang="de-DE" dirty="0"/>
              <a:t> </a:t>
            </a:r>
            <a:r>
              <a:rPr lang="de-DE" dirty="0" err="1"/>
              <a:t>control</a:t>
            </a:r>
            <a:r>
              <a:rPr lang="de-DE" dirty="0"/>
              <a:t> interface </a:t>
            </a:r>
            <a:r>
              <a:rPr lang="de-DE" dirty="0" err="1"/>
              <a:t>is</a:t>
            </a:r>
            <a:r>
              <a:rPr lang="de-DE" dirty="0"/>
              <a:t> </a:t>
            </a:r>
            <a:r>
              <a:rPr lang="de-DE" dirty="0" err="1"/>
              <a:t>the</a:t>
            </a:r>
            <a:r>
              <a:rPr lang="de-DE" dirty="0"/>
              <a:t> ECS </a:t>
            </a:r>
            <a:r>
              <a:rPr lang="de-DE" dirty="0" err="1"/>
              <a:t>downlink</a:t>
            </a:r>
            <a:r>
              <a:rPr lang="de-DE" dirty="0"/>
              <a:t> </a:t>
            </a:r>
            <a:r>
              <a:rPr lang="de-DE" dirty="0" err="1"/>
              <a:t>operating</a:t>
            </a:r>
            <a:r>
              <a:rPr lang="de-DE" dirty="0"/>
              <a:t> at 10 </a:t>
            </a:r>
            <a:r>
              <a:rPr lang="de-DE" dirty="0" err="1"/>
              <a:t>megabits</a:t>
            </a:r>
            <a:r>
              <a:rPr lang="de-DE" dirty="0"/>
              <a:t> per </a:t>
            </a:r>
            <a:r>
              <a:rPr lang="de-DE" dirty="0" err="1"/>
              <a:t>second</a:t>
            </a:r>
            <a:r>
              <a:rPr lang="de-DE" dirty="0"/>
              <a:t>.</a:t>
            </a:r>
          </a:p>
          <a:p>
            <a:endParaRPr lang="de-DE" dirty="0"/>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62</a:t>
            </a:fld>
            <a:endParaRPr lang="de-DE"/>
          </a:p>
        </p:txBody>
      </p:sp>
    </p:spTree>
    <p:extLst>
      <p:ext uri="{BB962C8B-B14F-4D97-AF65-F5344CB8AC3E}">
        <p14:creationId xmlns:p14="http://schemas.microsoft.com/office/powerpoint/2010/main" val="1212368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Finally</a:t>
            </a:r>
            <a:r>
              <a:rPr lang="de-DE" b="1" dirty="0"/>
              <a:t>, I </a:t>
            </a:r>
            <a:r>
              <a:rPr lang="de-DE" b="1" dirty="0" err="1"/>
              <a:t>would</a:t>
            </a:r>
            <a:r>
              <a:rPr lang="de-DE" b="1" dirty="0"/>
              <a:t> like </a:t>
            </a:r>
            <a:r>
              <a:rPr lang="de-DE" b="1" dirty="0" err="1"/>
              <a:t>to</a:t>
            </a:r>
            <a:r>
              <a:rPr lang="de-DE" b="1" dirty="0"/>
              <a:t> </a:t>
            </a:r>
            <a:r>
              <a:rPr lang="de-DE" b="1" dirty="0" err="1"/>
              <a:t>show</a:t>
            </a:r>
            <a:r>
              <a:rPr lang="de-DE" b="1" dirty="0"/>
              <a:t> </a:t>
            </a:r>
            <a:r>
              <a:rPr lang="de-DE" b="1" dirty="0" err="1"/>
              <a:t>some</a:t>
            </a:r>
            <a:r>
              <a:rPr lang="de-DE" b="1" dirty="0"/>
              <a:t> </a:t>
            </a:r>
            <a:r>
              <a:rPr lang="de-DE" b="1" dirty="0" err="1"/>
              <a:t>measurement</a:t>
            </a:r>
            <a:r>
              <a:rPr lang="de-DE" b="1" dirty="0"/>
              <a:t> </a:t>
            </a:r>
            <a:r>
              <a:rPr lang="de-DE" b="1" dirty="0" err="1"/>
              <a:t>results</a:t>
            </a:r>
            <a:r>
              <a:rPr lang="de-DE" b="1" dirty="0"/>
              <a:t>.</a:t>
            </a:r>
          </a:p>
          <a:p>
            <a:r>
              <a:rPr lang="de-DE" dirty="0"/>
              <a:t>So </a:t>
            </a:r>
            <a:r>
              <a:rPr lang="de-DE" dirty="0" err="1"/>
              <a:t>far</a:t>
            </a:r>
            <a:r>
              <a:rPr lang="de-DE" dirty="0"/>
              <a:t>, </a:t>
            </a:r>
            <a:r>
              <a:rPr lang="de-DE" dirty="0" err="1"/>
              <a:t>we</a:t>
            </a:r>
            <a:r>
              <a:rPr lang="de-DE" dirty="0"/>
              <a:t> </a:t>
            </a:r>
            <a:r>
              <a:rPr lang="de-DE" dirty="0" err="1"/>
              <a:t>have</a:t>
            </a:r>
            <a:r>
              <a:rPr lang="de-DE" dirty="0"/>
              <a:t> </a:t>
            </a:r>
            <a:r>
              <a:rPr lang="de-DE" dirty="0" err="1"/>
              <a:t>tested</a:t>
            </a:r>
            <a:r>
              <a:rPr lang="de-DE" dirty="0"/>
              <a:t> </a:t>
            </a:r>
            <a:r>
              <a:rPr lang="de-DE" dirty="0" err="1"/>
              <a:t>both</a:t>
            </a:r>
            <a:r>
              <a:rPr lang="de-DE" dirty="0"/>
              <a:t> MightyPix1 and LF-</a:t>
            </a:r>
            <a:r>
              <a:rPr lang="de-DE" dirty="0" err="1"/>
              <a:t>MightyPix</a:t>
            </a:r>
            <a:r>
              <a:rPr lang="de-DE" dirty="0"/>
              <a:t>.</a:t>
            </a:r>
          </a:p>
          <a:p>
            <a:r>
              <a:rPr lang="de-DE" dirty="0"/>
              <a:t>In </a:t>
            </a:r>
            <a:r>
              <a:rPr lang="de-DE" dirty="0" err="1"/>
              <a:t>the</a:t>
            </a:r>
            <a:r>
              <a:rPr lang="de-DE" dirty="0"/>
              <a:t> </a:t>
            </a:r>
            <a:r>
              <a:rPr lang="de-DE" dirty="0" err="1"/>
              <a:t>following</a:t>
            </a:r>
            <a:r>
              <a:rPr lang="de-DE" dirty="0"/>
              <a:t> </a:t>
            </a:r>
            <a:r>
              <a:rPr lang="de-DE" dirty="0" err="1"/>
              <a:t>slides</a:t>
            </a:r>
            <a:r>
              <a:rPr lang="de-DE" dirty="0"/>
              <a:t>, I will highlight </a:t>
            </a:r>
            <a:r>
              <a:rPr lang="de-DE" dirty="0" err="1"/>
              <a:t>several</a:t>
            </a:r>
            <a:r>
              <a:rPr lang="de-DE" dirty="0"/>
              <a:t> </a:t>
            </a:r>
            <a:r>
              <a:rPr lang="de-DE" dirty="0" err="1"/>
              <a:t>important</a:t>
            </a:r>
            <a:r>
              <a:rPr lang="de-DE" dirty="0"/>
              <a:t> </a:t>
            </a:r>
            <a:r>
              <a:rPr lang="de-DE" dirty="0" err="1"/>
              <a:t>results</a:t>
            </a:r>
            <a:r>
              <a:rPr lang="de-DE" dirty="0"/>
              <a:t> </a:t>
            </a:r>
            <a:r>
              <a:rPr lang="de-DE" dirty="0" err="1"/>
              <a:t>related</a:t>
            </a:r>
            <a:r>
              <a:rPr lang="de-DE" dirty="0"/>
              <a:t> </a:t>
            </a:r>
            <a:r>
              <a:rPr lang="de-DE" dirty="0" err="1"/>
              <a:t>to</a:t>
            </a:r>
            <a:r>
              <a:rPr lang="de-DE" dirty="0"/>
              <a:t> </a:t>
            </a:r>
            <a:r>
              <a:rPr lang="de-DE" dirty="0" err="1"/>
              <a:t>radiation</a:t>
            </a:r>
            <a:r>
              <a:rPr lang="de-DE" dirty="0"/>
              <a:t> </a:t>
            </a:r>
            <a:r>
              <a:rPr lang="de-DE" dirty="0" err="1"/>
              <a:t>hardness</a:t>
            </a:r>
            <a:r>
              <a:rPr lang="de-DE" dirty="0"/>
              <a:t>, </a:t>
            </a:r>
            <a:r>
              <a:rPr lang="de-DE" dirty="0" err="1"/>
              <a:t>hit</a:t>
            </a:r>
            <a:r>
              <a:rPr lang="de-DE" dirty="0"/>
              <a:t> </a:t>
            </a:r>
            <a:r>
              <a:rPr lang="de-DE" dirty="0" err="1"/>
              <a:t>efficiency</a:t>
            </a:r>
            <a:r>
              <a:rPr lang="de-DE" dirty="0"/>
              <a:t>, and </a:t>
            </a:r>
            <a:r>
              <a:rPr lang="de-DE" dirty="0" err="1"/>
              <a:t>timing</a:t>
            </a:r>
            <a:r>
              <a:rPr lang="de-DE" dirty="0"/>
              <a:t> </a:t>
            </a:r>
            <a:r>
              <a:rPr lang="de-DE" dirty="0" err="1"/>
              <a:t>performance</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63</a:t>
            </a:fld>
            <a:endParaRPr lang="de-DE"/>
          </a:p>
        </p:txBody>
      </p:sp>
    </p:spTree>
    <p:extLst>
      <p:ext uri="{BB962C8B-B14F-4D97-AF65-F5344CB8AC3E}">
        <p14:creationId xmlns:p14="http://schemas.microsoft.com/office/powerpoint/2010/main" val="2291494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These </a:t>
            </a:r>
            <a:r>
              <a:rPr lang="de-DE" dirty="0" err="1"/>
              <a:t>are</a:t>
            </a:r>
            <a:r>
              <a:rPr lang="de-DE" dirty="0"/>
              <a:t> </a:t>
            </a:r>
            <a:r>
              <a:rPr lang="de-DE" b="1" dirty="0" err="1"/>
              <a:t>preliminary</a:t>
            </a:r>
            <a:r>
              <a:rPr lang="de-DE" b="1" dirty="0"/>
              <a:t> </a:t>
            </a:r>
            <a:r>
              <a:rPr lang="de-DE" b="1" dirty="0" err="1"/>
              <a:t>results</a:t>
            </a:r>
            <a:r>
              <a:rPr lang="de-DE" b="1" dirty="0"/>
              <a:t> </a:t>
            </a:r>
            <a:r>
              <a:rPr lang="de-DE" b="1" dirty="0" err="1"/>
              <a:t>from</a:t>
            </a:r>
            <a:r>
              <a:rPr lang="de-DE" b="1" dirty="0"/>
              <a:t> </a:t>
            </a:r>
            <a:r>
              <a:rPr lang="de-DE" b="1" dirty="0" err="1"/>
              <a:t>our</a:t>
            </a:r>
            <a:r>
              <a:rPr lang="de-DE" b="1" dirty="0"/>
              <a:t> </a:t>
            </a:r>
            <a:r>
              <a:rPr lang="de-DE" b="1" dirty="0" err="1"/>
              <a:t>recent</a:t>
            </a:r>
            <a:r>
              <a:rPr lang="de-DE" b="1" dirty="0"/>
              <a:t> DESY </a:t>
            </a:r>
            <a:r>
              <a:rPr lang="de-DE" b="1" dirty="0" err="1"/>
              <a:t>test</a:t>
            </a:r>
            <a:r>
              <a:rPr lang="de-DE" b="1" dirty="0"/>
              <a:t> beam </a:t>
            </a:r>
            <a:r>
              <a:rPr lang="de-DE" dirty="0" err="1"/>
              <a:t>campaign</a:t>
            </a:r>
            <a:r>
              <a:rPr lang="de-DE" dirty="0"/>
              <a:t> </a:t>
            </a:r>
            <a:r>
              <a:rPr lang="de-DE" dirty="0" err="1"/>
              <a:t>investigating</a:t>
            </a:r>
            <a:r>
              <a:rPr lang="de-DE" dirty="0"/>
              <a:t> </a:t>
            </a:r>
            <a:r>
              <a:rPr lang="de-DE" dirty="0" err="1"/>
              <a:t>the</a:t>
            </a:r>
            <a:r>
              <a:rPr lang="de-DE" dirty="0"/>
              <a:t> </a:t>
            </a:r>
            <a:r>
              <a:rPr lang="de-DE" dirty="0" err="1"/>
              <a:t>radiation</a:t>
            </a:r>
            <a:r>
              <a:rPr lang="de-DE" dirty="0"/>
              <a:t> </a:t>
            </a:r>
            <a:r>
              <a:rPr lang="de-DE" dirty="0" err="1"/>
              <a:t>hardness</a:t>
            </a:r>
            <a:r>
              <a:rPr lang="de-DE" dirty="0"/>
              <a:t> </a:t>
            </a:r>
            <a:r>
              <a:rPr lang="de-DE" dirty="0" err="1"/>
              <a:t>of</a:t>
            </a:r>
            <a:r>
              <a:rPr lang="de-DE" dirty="0"/>
              <a:t> LF-</a:t>
            </a:r>
            <a:r>
              <a:rPr lang="de-DE" dirty="0" err="1"/>
              <a:t>MightyPix</a:t>
            </a:r>
            <a:r>
              <a:rPr lang="de-DE" dirty="0"/>
              <a:t>.</a:t>
            </a:r>
          </a:p>
          <a:p>
            <a:r>
              <a:rPr lang="de-DE" dirty="0" err="1"/>
              <a:t>We</a:t>
            </a:r>
            <a:r>
              <a:rPr lang="de-DE" dirty="0"/>
              <a:t> </a:t>
            </a:r>
            <a:r>
              <a:rPr lang="de-DE" dirty="0" err="1"/>
              <a:t>performed</a:t>
            </a:r>
            <a:r>
              <a:rPr lang="de-DE" dirty="0"/>
              <a:t> </a:t>
            </a:r>
            <a:r>
              <a:rPr lang="de-DE" dirty="0" err="1"/>
              <a:t>threshold</a:t>
            </a:r>
            <a:r>
              <a:rPr lang="de-DE" dirty="0"/>
              <a:t> </a:t>
            </a:r>
            <a:r>
              <a:rPr lang="de-DE" dirty="0" err="1"/>
              <a:t>scans</a:t>
            </a:r>
            <a:r>
              <a:rPr lang="de-DE" dirty="0"/>
              <a:t> at </a:t>
            </a:r>
            <a:r>
              <a:rPr lang="de-DE" b="1" dirty="0"/>
              <a:t>190 </a:t>
            </a:r>
            <a:r>
              <a:rPr lang="de-DE" b="1" dirty="0" err="1"/>
              <a:t>volts</a:t>
            </a:r>
            <a:r>
              <a:rPr lang="de-DE" b="1" dirty="0"/>
              <a:t> </a:t>
            </a:r>
            <a:r>
              <a:rPr lang="de-DE" dirty="0"/>
              <a:t>= </a:t>
            </a:r>
            <a:r>
              <a:rPr lang="de-DE" dirty="0" err="1"/>
              <a:t>the</a:t>
            </a:r>
            <a:r>
              <a:rPr lang="de-DE" dirty="0"/>
              <a:t> </a:t>
            </a:r>
            <a:r>
              <a:rPr lang="de-DE" dirty="0" err="1"/>
              <a:t>full</a:t>
            </a:r>
            <a:r>
              <a:rPr lang="de-DE" dirty="0"/>
              <a:t> </a:t>
            </a:r>
            <a:r>
              <a:rPr lang="de-DE" dirty="0" err="1"/>
              <a:t>unirradiated</a:t>
            </a:r>
            <a:r>
              <a:rPr lang="de-DE" dirty="0"/>
              <a:t> </a:t>
            </a:r>
            <a:r>
              <a:rPr lang="de-DE" dirty="0" err="1"/>
              <a:t>depletion</a:t>
            </a:r>
            <a:r>
              <a:rPr lang="de-DE" dirty="0"/>
              <a:t> </a:t>
            </a:r>
            <a:r>
              <a:rPr lang="de-DE" dirty="0" err="1"/>
              <a:t>voltage</a:t>
            </a:r>
            <a:r>
              <a:rPr lang="de-DE" dirty="0"/>
              <a:t>, </a:t>
            </a:r>
            <a:r>
              <a:rPr lang="de-DE" b="1" dirty="0"/>
              <a:t>and </a:t>
            </a:r>
            <a:r>
              <a:rPr lang="de-DE" b="1" dirty="0" err="1"/>
              <a:t>the</a:t>
            </a:r>
            <a:r>
              <a:rPr lang="de-DE" b="1" dirty="0"/>
              <a:t> maximum safe </a:t>
            </a:r>
            <a:r>
              <a:rPr lang="de-DE" b="1" dirty="0" err="1"/>
              <a:t>operating</a:t>
            </a:r>
            <a:r>
              <a:rPr lang="de-DE" b="1" dirty="0"/>
              <a:t> </a:t>
            </a:r>
            <a:r>
              <a:rPr lang="de-DE" b="1" dirty="0" err="1"/>
              <a:t>voltage</a:t>
            </a:r>
            <a:r>
              <a:rPr lang="de-DE" b="1" dirty="0"/>
              <a:t>, </a:t>
            </a:r>
            <a:r>
              <a:rPr lang="de-DE" b="1" dirty="0" err="1"/>
              <a:t>for</a:t>
            </a:r>
            <a:r>
              <a:rPr lang="de-DE" b="1" dirty="0"/>
              <a:t> </a:t>
            </a:r>
            <a:r>
              <a:rPr lang="de-DE" b="1" dirty="0" err="1"/>
              <a:t>each</a:t>
            </a:r>
            <a:r>
              <a:rPr lang="de-DE" b="1" dirty="0"/>
              <a:t> </a:t>
            </a:r>
            <a:r>
              <a:rPr lang="de-DE" b="1" dirty="0" err="1"/>
              <a:t>irradiation</a:t>
            </a:r>
            <a:r>
              <a:rPr lang="de-DE" b="1" dirty="0"/>
              <a:t> </a:t>
            </a:r>
            <a:r>
              <a:rPr lang="de-DE" b="1" dirty="0" err="1"/>
              <a:t>fluence</a:t>
            </a:r>
            <a:r>
              <a:rPr lang="de-DE" dirty="0"/>
              <a:t>.</a:t>
            </a:r>
          </a:p>
          <a:p>
            <a:r>
              <a:rPr lang="de-DE" dirty="0" err="1"/>
              <a:t>For</a:t>
            </a:r>
            <a:r>
              <a:rPr lang="de-DE" dirty="0"/>
              <a:t> </a:t>
            </a:r>
            <a:r>
              <a:rPr lang="de-DE" dirty="0" err="1"/>
              <a:t>fluences</a:t>
            </a:r>
            <a:r>
              <a:rPr lang="de-DE" dirty="0"/>
              <a:t> </a:t>
            </a:r>
            <a:r>
              <a:rPr lang="de-DE" dirty="0" err="1"/>
              <a:t>of</a:t>
            </a:r>
            <a:r>
              <a:rPr lang="de-DE" dirty="0"/>
              <a:t> 5 x 10</a:t>
            </a:r>
            <a:r>
              <a:rPr lang="de-DE" baseline="30000" dirty="0"/>
              <a:t>14</a:t>
            </a:r>
            <a:r>
              <a:rPr lang="de-DE" dirty="0"/>
              <a:t> and 10</a:t>
            </a:r>
            <a:r>
              <a:rPr lang="de-DE" baseline="30000" dirty="0"/>
              <a:t>15</a:t>
            </a:r>
            <a:r>
              <a:rPr lang="de-DE" dirty="0"/>
              <a:t> </a:t>
            </a:r>
            <a:r>
              <a:rPr lang="de-DE" dirty="0" err="1"/>
              <a:t>n</a:t>
            </a:r>
            <a:r>
              <a:rPr lang="de-DE" baseline="-25000" dirty="0" err="1"/>
              <a:t>eq</a:t>
            </a:r>
            <a:r>
              <a:rPr lang="de-DE" dirty="0"/>
              <a:t> /cm</a:t>
            </a:r>
            <a:r>
              <a:rPr lang="de-DE" baseline="30000" dirty="0"/>
              <a:t>2</a:t>
            </a:r>
            <a:r>
              <a:rPr lang="de-DE" dirty="0"/>
              <a:t>, additional </a:t>
            </a:r>
            <a:r>
              <a:rPr lang="de-DE" dirty="0" err="1"/>
              <a:t>scans</a:t>
            </a:r>
            <a:r>
              <a:rPr lang="de-DE" dirty="0"/>
              <a:t> </a:t>
            </a:r>
            <a:r>
              <a:rPr lang="de-DE" dirty="0" err="1"/>
              <a:t>of</a:t>
            </a:r>
            <a:r>
              <a:rPr lang="de-DE" dirty="0"/>
              <a:t> </a:t>
            </a:r>
            <a:r>
              <a:rPr lang="de-DE" dirty="0" err="1"/>
              <a:t>the</a:t>
            </a:r>
            <a:r>
              <a:rPr lang="de-DE" dirty="0"/>
              <a:t> </a:t>
            </a:r>
            <a:r>
              <a:rPr lang="de-DE" dirty="0" err="1"/>
              <a:t>bias</a:t>
            </a:r>
            <a:r>
              <a:rPr lang="de-DE" dirty="0"/>
              <a:t> </a:t>
            </a:r>
            <a:r>
              <a:rPr lang="de-DE" dirty="0" err="1"/>
              <a:t>voltage</a:t>
            </a:r>
            <a:r>
              <a:rPr lang="de-DE" dirty="0"/>
              <a:t> </a:t>
            </a:r>
            <a:r>
              <a:rPr lang="de-DE" dirty="0" err="1"/>
              <a:t>were</a:t>
            </a:r>
            <a:r>
              <a:rPr lang="de-DE" dirty="0"/>
              <a:t> </a:t>
            </a:r>
            <a:r>
              <a:rPr lang="de-DE" dirty="0" err="1"/>
              <a:t>performed</a:t>
            </a:r>
            <a:r>
              <a:rPr lang="de-DE" dirty="0"/>
              <a:t> at </a:t>
            </a:r>
            <a:r>
              <a:rPr lang="de-DE" dirty="0" err="1"/>
              <a:t>constant</a:t>
            </a:r>
            <a:r>
              <a:rPr lang="de-DE" dirty="0"/>
              <a:t> </a:t>
            </a:r>
            <a:r>
              <a:rPr lang="de-DE" dirty="0" err="1"/>
              <a:t>threshold</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64</a:t>
            </a:fld>
            <a:endParaRPr lang="de-DE"/>
          </a:p>
        </p:txBody>
      </p:sp>
    </p:spTree>
    <p:extLst>
      <p:ext uri="{BB962C8B-B14F-4D97-AF65-F5344CB8AC3E}">
        <p14:creationId xmlns:p14="http://schemas.microsoft.com/office/powerpoint/2010/main" val="1263170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LF-</a:t>
            </a:r>
            <a:r>
              <a:rPr lang="de-DE" dirty="0" err="1"/>
              <a:t>MightyPix</a:t>
            </a:r>
            <a:r>
              <a:rPr lang="de-DE" dirty="0"/>
              <a:t> </a:t>
            </a:r>
            <a:r>
              <a:rPr lang="de-DE" dirty="0" err="1"/>
              <a:t>achieves</a:t>
            </a:r>
            <a:r>
              <a:rPr lang="de-DE" dirty="0"/>
              <a:t> </a:t>
            </a:r>
            <a:r>
              <a:rPr lang="de-DE" dirty="0" err="1"/>
              <a:t>hit</a:t>
            </a:r>
            <a:r>
              <a:rPr lang="de-DE" dirty="0"/>
              <a:t> </a:t>
            </a:r>
            <a:r>
              <a:rPr lang="de-DE" dirty="0" err="1"/>
              <a:t>efficiencies</a:t>
            </a:r>
            <a:r>
              <a:rPr lang="de-DE" dirty="0"/>
              <a:t> </a:t>
            </a:r>
            <a:r>
              <a:rPr lang="de-DE" dirty="0" err="1"/>
              <a:t>above</a:t>
            </a:r>
            <a:r>
              <a:rPr lang="de-DE" dirty="0"/>
              <a:t> 99 % </a:t>
            </a:r>
            <a:r>
              <a:rPr lang="de-DE" dirty="0" err="1"/>
              <a:t>up</a:t>
            </a:r>
            <a:r>
              <a:rPr lang="de-DE" dirty="0"/>
              <a:t> </a:t>
            </a:r>
            <a:r>
              <a:rPr lang="de-DE" dirty="0" err="1"/>
              <a:t>to</a:t>
            </a:r>
            <a:r>
              <a:rPr lang="de-DE" dirty="0"/>
              <a:t> </a:t>
            </a:r>
            <a:r>
              <a:rPr lang="de-DE" dirty="0" err="1"/>
              <a:t>fluences</a:t>
            </a:r>
            <a:r>
              <a:rPr lang="de-DE" dirty="0"/>
              <a:t> </a:t>
            </a:r>
            <a:r>
              <a:rPr lang="de-DE" dirty="0" err="1"/>
              <a:t>of</a:t>
            </a:r>
            <a:r>
              <a:rPr lang="de-DE" dirty="0"/>
              <a:t> 3 x 10</a:t>
            </a:r>
            <a:r>
              <a:rPr lang="de-DE" baseline="30000" dirty="0"/>
              <a:t>15</a:t>
            </a:r>
            <a:r>
              <a:rPr lang="de-DE" dirty="0"/>
              <a:t> </a:t>
            </a:r>
            <a:r>
              <a:rPr lang="de-DE" dirty="0" err="1"/>
              <a:t>n</a:t>
            </a:r>
            <a:r>
              <a:rPr lang="de-DE" baseline="-25000" dirty="0" err="1"/>
              <a:t>eq</a:t>
            </a:r>
            <a:r>
              <a:rPr lang="de-DE" dirty="0"/>
              <a:t> /cm</a:t>
            </a:r>
            <a:r>
              <a:rPr lang="de-DE" baseline="30000" dirty="0"/>
              <a:t>2</a:t>
            </a:r>
            <a:r>
              <a:rPr lang="de-DE" dirty="0"/>
              <a:t>.</a:t>
            </a:r>
          </a:p>
          <a:p>
            <a:r>
              <a:rPr lang="de-DE" dirty="0"/>
              <a:t>This was </a:t>
            </a:r>
            <a:r>
              <a:rPr lang="de-DE" dirty="0" err="1"/>
              <a:t>achieved</a:t>
            </a:r>
            <a:r>
              <a:rPr lang="de-DE" dirty="0"/>
              <a:t> at </a:t>
            </a:r>
            <a:r>
              <a:rPr lang="de-DE" dirty="0" err="1"/>
              <a:t>bias</a:t>
            </a:r>
            <a:r>
              <a:rPr lang="de-DE" dirty="0"/>
              <a:t> </a:t>
            </a:r>
            <a:r>
              <a:rPr lang="de-DE" dirty="0" err="1"/>
              <a:t>voltages</a:t>
            </a:r>
            <a:r>
              <a:rPr lang="de-DE" dirty="0"/>
              <a:t> </a:t>
            </a:r>
            <a:r>
              <a:rPr lang="de-DE" dirty="0" err="1"/>
              <a:t>up</a:t>
            </a:r>
            <a:r>
              <a:rPr lang="de-DE" dirty="0"/>
              <a:t> </a:t>
            </a:r>
            <a:r>
              <a:rPr lang="de-DE" dirty="0" err="1"/>
              <a:t>to</a:t>
            </a:r>
            <a:r>
              <a:rPr lang="de-DE" dirty="0"/>
              <a:t> 480 </a:t>
            </a:r>
            <a:r>
              <a:rPr lang="de-DE" dirty="0" err="1"/>
              <a:t>volts</a:t>
            </a:r>
            <a:r>
              <a:rPr lang="de-DE" dirty="0"/>
              <a:t>.</a:t>
            </a:r>
          </a:p>
          <a:p>
            <a:r>
              <a:rPr lang="de-DE" dirty="0"/>
              <a:t>These </a:t>
            </a:r>
            <a:r>
              <a:rPr lang="de-DE" dirty="0" err="1"/>
              <a:t>results</a:t>
            </a:r>
            <a:r>
              <a:rPr lang="de-DE" dirty="0"/>
              <a:t> </a:t>
            </a:r>
            <a:r>
              <a:rPr lang="de-DE" dirty="0" err="1"/>
              <a:t>demonstrate</a:t>
            </a:r>
            <a:r>
              <a:rPr lang="de-DE" dirty="0"/>
              <a:t> </a:t>
            </a:r>
            <a:r>
              <a:rPr lang="de-DE" dirty="0" err="1"/>
              <a:t>radiation</a:t>
            </a:r>
            <a:r>
              <a:rPr lang="de-DE" dirty="0"/>
              <a:t> </a:t>
            </a:r>
            <a:r>
              <a:rPr lang="de-DE" dirty="0" err="1"/>
              <a:t>hardness</a:t>
            </a:r>
            <a:r>
              <a:rPr lang="de-DE" dirty="0"/>
              <a:t> and </a:t>
            </a:r>
            <a:r>
              <a:rPr lang="de-DE" dirty="0" err="1"/>
              <a:t>significantly</a:t>
            </a:r>
            <a:r>
              <a:rPr lang="de-DE" dirty="0"/>
              <a:t> </a:t>
            </a:r>
            <a:r>
              <a:rPr lang="de-DE" dirty="0" err="1"/>
              <a:t>exceed</a:t>
            </a:r>
            <a:r>
              <a:rPr lang="de-DE" dirty="0"/>
              <a:t> </a:t>
            </a:r>
            <a:r>
              <a:rPr lang="de-DE" dirty="0" err="1"/>
              <a:t>the</a:t>
            </a:r>
            <a:r>
              <a:rPr lang="de-DE" dirty="0"/>
              <a:t> original </a:t>
            </a:r>
            <a:r>
              <a:rPr lang="de-DE" dirty="0" err="1"/>
              <a:t>detector</a:t>
            </a:r>
            <a:r>
              <a:rPr lang="de-DE" dirty="0"/>
              <a:t> </a:t>
            </a:r>
            <a:r>
              <a:rPr lang="de-DE" dirty="0" err="1"/>
              <a:t>requirements</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65</a:t>
            </a:fld>
            <a:endParaRPr lang="de-DE"/>
          </a:p>
        </p:txBody>
      </p:sp>
    </p:spTree>
    <p:extLst>
      <p:ext uri="{BB962C8B-B14F-4D97-AF65-F5344CB8AC3E}">
        <p14:creationId xmlns:p14="http://schemas.microsoft.com/office/powerpoint/2010/main" val="13276177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high </a:t>
            </a:r>
            <a:r>
              <a:rPr lang="de-DE" dirty="0" err="1"/>
              <a:t>bias</a:t>
            </a:r>
            <a:r>
              <a:rPr lang="de-DE" dirty="0"/>
              <a:t> </a:t>
            </a:r>
            <a:r>
              <a:rPr lang="de-DE" dirty="0" err="1"/>
              <a:t>voltages</a:t>
            </a:r>
            <a:r>
              <a:rPr lang="de-DE" dirty="0"/>
              <a:t>, </a:t>
            </a:r>
            <a:r>
              <a:rPr lang="de-DE" dirty="0" err="1"/>
              <a:t>the</a:t>
            </a:r>
            <a:r>
              <a:rPr lang="de-DE" dirty="0"/>
              <a:t> </a:t>
            </a:r>
            <a:r>
              <a:rPr lang="de-DE" dirty="0" err="1"/>
              <a:t>measured</a:t>
            </a:r>
            <a:r>
              <a:rPr lang="de-DE" dirty="0"/>
              <a:t> time </a:t>
            </a:r>
            <a:r>
              <a:rPr lang="de-DE" dirty="0" err="1"/>
              <a:t>resolution</a:t>
            </a:r>
            <a:r>
              <a:rPr lang="de-DE" dirty="0"/>
              <a:t> </a:t>
            </a:r>
            <a:r>
              <a:rPr lang="de-DE" dirty="0" err="1"/>
              <a:t>is</a:t>
            </a:r>
            <a:r>
              <a:rPr lang="de-DE" dirty="0"/>
              <a:t> </a:t>
            </a:r>
            <a:r>
              <a:rPr lang="de-DE" dirty="0" err="1"/>
              <a:t>approximately</a:t>
            </a:r>
            <a:r>
              <a:rPr lang="de-DE" dirty="0"/>
              <a:t> 2.5 </a:t>
            </a:r>
            <a:r>
              <a:rPr lang="de-DE" dirty="0" err="1"/>
              <a:t>nanoseconds</a:t>
            </a:r>
            <a:r>
              <a:rPr lang="de-DE" dirty="0"/>
              <a:t> </a:t>
            </a:r>
            <a:r>
              <a:rPr lang="de-DE" dirty="0" err="1"/>
              <a:t>up</a:t>
            </a:r>
            <a:r>
              <a:rPr lang="de-DE" dirty="0"/>
              <a:t> </a:t>
            </a:r>
            <a:r>
              <a:rPr lang="de-DE" dirty="0" err="1"/>
              <a:t>to</a:t>
            </a:r>
            <a:r>
              <a:rPr lang="de-DE" dirty="0"/>
              <a:t> </a:t>
            </a:r>
            <a:r>
              <a:rPr lang="de-DE" dirty="0" err="1"/>
              <a:t>fluences</a:t>
            </a:r>
            <a:r>
              <a:rPr lang="de-DE" dirty="0"/>
              <a:t> </a:t>
            </a:r>
            <a:r>
              <a:rPr lang="de-DE" dirty="0" err="1"/>
              <a:t>of</a:t>
            </a:r>
            <a:r>
              <a:rPr lang="de-DE" dirty="0"/>
              <a:t> 10</a:t>
            </a:r>
            <a:r>
              <a:rPr lang="de-DE" baseline="30000" dirty="0"/>
              <a:t>15</a:t>
            </a:r>
            <a:r>
              <a:rPr lang="de-DE" dirty="0"/>
              <a:t> </a:t>
            </a:r>
            <a:r>
              <a:rPr lang="de-DE" dirty="0" err="1"/>
              <a:t>n</a:t>
            </a:r>
            <a:r>
              <a:rPr lang="de-DE" baseline="-25000" dirty="0" err="1"/>
              <a:t>eq</a:t>
            </a:r>
            <a:r>
              <a:rPr lang="de-DE" dirty="0"/>
              <a:t> /cm</a:t>
            </a:r>
            <a:r>
              <a:rPr lang="de-DE" baseline="30000" dirty="0"/>
              <a:t>2</a:t>
            </a:r>
            <a:r>
              <a:rPr lang="de-DE" dirty="0"/>
              <a:t>, </a:t>
            </a:r>
            <a:r>
              <a:rPr lang="de-DE" dirty="0" err="1"/>
              <a:t>even</a:t>
            </a:r>
            <a:r>
              <a:rPr lang="de-DE" dirty="0"/>
              <a:t> </a:t>
            </a:r>
            <a:r>
              <a:rPr lang="de-DE" dirty="0" err="1"/>
              <a:t>without</a:t>
            </a:r>
            <a:r>
              <a:rPr lang="de-DE" dirty="0"/>
              <a:t> </a:t>
            </a:r>
            <a:r>
              <a:rPr lang="de-DE" dirty="0" err="1"/>
              <a:t>applying</a:t>
            </a:r>
            <a:r>
              <a:rPr lang="de-DE" dirty="0"/>
              <a:t> </a:t>
            </a:r>
            <a:r>
              <a:rPr lang="de-DE" dirty="0" err="1"/>
              <a:t>timewalk</a:t>
            </a:r>
            <a:r>
              <a:rPr lang="de-DE" dirty="0"/>
              <a:t> </a:t>
            </a:r>
            <a:r>
              <a:rPr lang="de-DE" dirty="0" err="1"/>
              <a:t>correction</a:t>
            </a:r>
            <a:r>
              <a:rPr lang="de-DE" dirty="0"/>
              <a:t>.</a:t>
            </a:r>
          </a:p>
          <a:p>
            <a:r>
              <a:rPr lang="de-DE" dirty="0"/>
              <a:t>At </a:t>
            </a:r>
            <a:r>
              <a:rPr lang="de-DE" dirty="0" err="1"/>
              <a:t>the</a:t>
            </a:r>
            <a:r>
              <a:rPr lang="de-DE" dirty="0"/>
              <a:t> </a:t>
            </a:r>
            <a:r>
              <a:rPr lang="de-DE" dirty="0" err="1"/>
              <a:t>highest</a:t>
            </a:r>
            <a:r>
              <a:rPr lang="de-DE" dirty="0"/>
              <a:t> </a:t>
            </a:r>
            <a:r>
              <a:rPr lang="de-DE" dirty="0" err="1"/>
              <a:t>tested</a:t>
            </a:r>
            <a:r>
              <a:rPr lang="de-DE" dirty="0"/>
              <a:t> </a:t>
            </a:r>
            <a:r>
              <a:rPr lang="de-DE" dirty="0" err="1"/>
              <a:t>fluence</a:t>
            </a:r>
            <a:r>
              <a:rPr lang="de-DE" dirty="0"/>
              <a:t> </a:t>
            </a:r>
            <a:r>
              <a:rPr lang="de-DE" dirty="0" err="1"/>
              <a:t>of</a:t>
            </a:r>
            <a:r>
              <a:rPr lang="de-DE" dirty="0"/>
              <a:t> 3 x 10</a:t>
            </a:r>
            <a:r>
              <a:rPr lang="de-DE" baseline="30000" dirty="0"/>
              <a:t>15</a:t>
            </a:r>
            <a:r>
              <a:rPr lang="de-DE" dirty="0"/>
              <a:t> </a:t>
            </a:r>
            <a:r>
              <a:rPr lang="de-DE" dirty="0" err="1"/>
              <a:t>n</a:t>
            </a:r>
            <a:r>
              <a:rPr lang="de-DE" baseline="-25000" dirty="0" err="1"/>
              <a:t>eq</a:t>
            </a:r>
            <a:r>
              <a:rPr lang="de-DE" dirty="0"/>
              <a:t> /cm</a:t>
            </a:r>
            <a:r>
              <a:rPr lang="de-DE" baseline="30000" dirty="0"/>
              <a:t>2</a:t>
            </a:r>
            <a:r>
              <a:rPr lang="de-DE" dirty="0"/>
              <a:t>, </a:t>
            </a:r>
            <a:r>
              <a:rPr lang="de-DE" dirty="0" err="1"/>
              <a:t>the</a:t>
            </a:r>
            <a:r>
              <a:rPr lang="de-DE" dirty="0"/>
              <a:t> </a:t>
            </a:r>
            <a:r>
              <a:rPr lang="de-DE" dirty="0" err="1"/>
              <a:t>timing</a:t>
            </a:r>
            <a:r>
              <a:rPr lang="de-DE" dirty="0"/>
              <a:t> </a:t>
            </a:r>
            <a:r>
              <a:rPr lang="de-DE" dirty="0" err="1"/>
              <a:t>resolution</a:t>
            </a:r>
            <a:r>
              <a:rPr lang="de-DE" dirty="0"/>
              <a:t> </a:t>
            </a:r>
            <a:r>
              <a:rPr lang="de-DE" dirty="0" err="1"/>
              <a:t>degrades</a:t>
            </a:r>
            <a:r>
              <a:rPr lang="de-DE" dirty="0"/>
              <a:t> </a:t>
            </a:r>
            <a:r>
              <a:rPr lang="de-DE" dirty="0" err="1"/>
              <a:t>to</a:t>
            </a:r>
            <a:r>
              <a:rPr lang="de-DE" dirty="0"/>
              <a:t> </a:t>
            </a:r>
            <a:r>
              <a:rPr lang="de-DE" dirty="0" err="1"/>
              <a:t>approximately</a:t>
            </a:r>
            <a:r>
              <a:rPr lang="de-DE" dirty="0"/>
              <a:t> 4.5 </a:t>
            </a:r>
            <a:r>
              <a:rPr lang="de-DE" dirty="0" err="1"/>
              <a:t>nanoseconds</a:t>
            </a:r>
            <a:r>
              <a:rPr lang="de-DE" dirty="0"/>
              <a:t>.</a:t>
            </a:r>
            <a:endParaRPr lang="en-GB" dirty="0"/>
          </a:p>
          <a:p>
            <a:r>
              <a:rPr lang="de-DE" dirty="0" err="1"/>
              <a:t>We</a:t>
            </a:r>
            <a:r>
              <a:rPr lang="de-DE" dirty="0"/>
              <a:t> also </a:t>
            </a:r>
            <a:r>
              <a:rPr lang="de-DE" dirty="0" err="1"/>
              <a:t>evaluated</a:t>
            </a:r>
            <a:r>
              <a:rPr lang="de-DE" dirty="0"/>
              <a:t> </a:t>
            </a:r>
            <a:r>
              <a:rPr lang="de-DE" dirty="0" err="1"/>
              <a:t>the</a:t>
            </a:r>
            <a:r>
              <a:rPr lang="de-DE" dirty="0"/>
              <a:t> </a:t>
            </a:r>
            <a:r>
              <a:rPr lang="de-DE" b="1" dirty="0"/>
              <a:t>in-time </a:t>
            </a:r>
            <a:r>
              <a:rPr lang="de-DE" b="1" dirty="0" err="1"/>
              <a:t>efficiency</a:t>
            </a:r>
            <a:r>
              <a:rPr lang="de-DE" b="1" dirty="0"/>
              <a:t> </a:t>
            </a:r>
            <a:r>
              <a:rPr lang="de-DE" b="1" dirty="0" err="1"/>
              <a:t>within</a:t>
            </a:r>
            <a:r>
              <a:rPr lang="de-DE" b="1" dirty="0"/>
              <a:t> </a:t>
            </a:r>
            <a:r>
              <a:rPr lang="de-DE" b="1" dirty="0" err="1"/>
              <a:t>the</a:t>
            </a:r>
            <a:r>
              <a:rPr lang="de-DE" b="1" dirty="0"/>
              <a:t> 25 </a:t>
            </a:r>
            <a:r>
              <a:rPr lang="de-DE" b="1" dirty="0" err="1"/>
              <a:t>nanosecond</a:t>
            </a:r>
            <a:r>
              <a:rPr lang="de-DE" b="1" dirty="0"/>
              <a:t> </a:t>
            </a:r>
            <a:r>
              <a:rPr lang="de-DE" dirty="0" err="1"/>
              <a:t>bunch-crossing</a:t>
            </a:r>
            <a:r>
              <a:rPr lang="de-DE" dirty="0"/>
              <a:t> </a:t>
            </a:r>
            <a:r>
              <a:rPr lang="de-DE" dirty="0" err="1"/>
              <a:t>interval</a:t>
            </a:r>
            <a:r>
              <a:rPr lang="de-DE" dirty="0"/>
              <a:t>.</a:t>
            </a:r>
          </a:p>
          <a:p>
            <a:r>
              <a:rPr lang="de-DE" dirty="0"/>
              <a:t>The </a:t>
            </a:r>
            <a:r>
              <a:rPr lang="de-DE" dirty="0" err="1"/>
              <a:t>LHCb</a:t>
            </a:r>
            <a:r>
              <a:rPr lang="de-DE" dirty="0"/>
              <a:t> </a:t>
            </a:r>
            <a:r>
              <a:rPr lang="de-DE" dirty="0" err="1"/>
              <a:t>requirement</a:t>
            </a:r>
            <a:r>
              <a:rPr lang="de-DE" dirty="0"/>
              <a:t> </a:t>
            </a:r>
            <a:r>
              <a:rPr lang="de-DE" dirty="0" err="1"/>
              <a:t>of</a:t>
            </a:r>
            <a:r>
              <a:rPr lang="de-DE" dirty="0"/>
              <a:t> </a:t>
            </a:r>
            <a:r>
              <a:rPr lang="de-DE" b="1" dirty="0"/>
              <a:t>99 % </a:t>
            </a:r>
            <a:r>
              <a:rPr lang="de-DE" b="1" dirty="0" err="1"/>
              <a:t>efficiency</a:t>
            </a:r>
            <a:r>
              <a:rPr lang="de-DE" b="1" dirty="0"/>
              <a:t> </a:t>
            </a:r>
            <a:r>
              <a:rPr lang="de-DE" b="1" dirty="0" err="1"/>
              <a:t>within</a:t>
            </a:r>
            <a:r>
              <a:rPr lang="de-DE" b="1" dirty="0"/>
              <a:t> 25 </a:t>
            </a:r>
            <a:r>
              <a:rPr lang="de-DE" b="1" dirty="0" err="1"/>
              <a:t>nanoseconds</a:t>
            </a:r>
            <a:r>
              <a:rPr lang="de-DE" b="1" dirty="0"/>
              <a:t> </a:t>
            </a:r>
            <a:r>
              <a:rPr lang="de-DE" b="1" dirty="0" err="1"/>
              <a:t>is</a:t>
            </a:r>
            <a:r>
              <a:rPr lang="de-DE" b="1" dirty="0"/>
              <a:t> </a:t>
            </a:r>
            <a:r>
              <a:rPr lang="de-DE" b="1" dirty="0" err="1"/>
              <a:t>fulfilled</a:t>
            </a:r>
            <a:r>
              <a:rPr lang="de-DE" b="1" dirty="0"/>
              <a:t> </a:t>
            </a:r>
            <a:r>
              <a:rPr lang="de-DE" b="1" dirty="0" err="1"/>
              <a:t>up</a:t>
            </a:r>
            <a:r>
              <a:rPr lang="de-DE" b="1" dirty="0"/>
              <a:t> </a:t>
            </a:r>
            <a:r>
              <a:rPr lang="de-DE" b="1" dirty="0" err="1"/>
              <a:t>to</a:t>
            </a:r>
            <a:r>
              <a:rPr lang="de-DE" b="1" dirty="0"/>
              <a:t> </a:t>
            </a:r>
            <a:r>
              <a:rPr lang="de-DE" b="1" dirty="0" err="1"/>
              <a:t>fluences</a:t>
            </a:r>
            <a:r>
              <a:rPr lang="de-DE" b="1" dirty="0"/>
              <a:t> </a:t>
            </a:r>
            <a:r>
              <a:rPr lang="de-DE" b="1" dirty="0" err="1"/>
              <a:t>of</a:t>
            </a:r>
            <a:r>
              <a:rPr lang="de-DE" b="1" dirty="0"/>
              <a:t> 10</a:t>
            </a:r>
            <a:r>
              <a:rPr lang="de-DE" b="1" baseline="30000" dirty="0"/>
              <a:t>15</a:t>
            </a:r>
            <a:r>
              <a:rPr lang="de-DE" b="1" dirty="0"/>
              <a:t> </a:t>
            </a:r>
            <a:r>
              <a:rPr lang="de-DE" b="1" dirty="0" err="1"/>
              <a:t>n</a:t>
            </a:r>
            <a:r>
              <a:rPr lang="de-DE" b="1" baseline="-25000" dirty="0" err="1"/>
              <a:t>eq</a:t>
            </a:r>
            <a:r>
              <a:rPr lang="de-DE" b="1" dirty="0"/>
              <a:t> /cm</a:t>
            </a:r>
            <a:r>
              <a:rPr lang="de-DE" b="1" baseline="30000" dirty="0"/>
              <a:t>2</a:t>
            </a:r>
            <a:r>
              <a:rPr lang="de-DE" dirty="0"/>
              <a:t>.</a:t>
            </a:r>
          </a:p>
          <a:p>
            <a:r>
              <a:rPr lang="de-DE" dirty="0"/>
              <a:t>Even at </a:t>
            </a:r>
            <a:r>
              <a:rPr lang="de-DE" dirty="0" err="1"/>
              <a:t>the</a:t>
            </a:r>
            <a:r>
              <a:rPr lang="de-DE" dirty="0"/>
              <a:t> </a:t>
            </a:r>
            <a:r>
              <a:rPr lang="de-DE" dirty="0" err="1"/>
              <a:t>highest</a:t>
            </a:r>
            <a:r>
              <a:rPr lang="de-DE" dirty="0"/>
              <a:t> </a:t>
            </a:r>
            <a:r>
              <a:rPr lang="de-DE" dirty="0" err="1"/>
              <a:t>fluence</a:t>
            </a:r>
            <a:r>
              <a:rPr lang="de-DE" dirty="0"/>
              <a:t>, </a:t>
            </a:r>
            <a:r>
              <a:rPr lang="de-DE" dirty="0" err="1"/>
              <a:t>we</a:t>
            </a:r>
            <a:r>
              <a:rPr lang="de-DE" dirty="0"/>
              <a:t> still </a:t>
            </a:r>
            <a:r>
              <a:rPr lang="de-DE" dirty="0" err="1"/>
              <a:t>measure</a:t>
            </a:r>
            <a:r>
              <a:rPr lang="de-DE" dirty="0"/>
              <a:t> 98.6 % in-time </a:t>
            </a:r>
            <a:r>
              <a:rPr lang="de-DE" dirty="0" err="1"/>
              <a:t>efficiency</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66</a:t>
            </a:fld>
            <a:endParaRPr lang="de-DE"/>
          </a:p>
        </p:txBody>
      </p:sp>
    </p:spTree>
    <p:extLst>
      <p:ext uri="{BB962C8B-B14F-4D97-AF65-F5344CB8AC3E}">
        <p14:creationId xmlns:p14="http://schemas.microsoft.com/office/powerpoint/2010/main" val="19350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In </a:t>
            </a:r>
            <a:r>
              <a:rPr lang="de-DE" b="1" dirty="0" err="1"/>
              <a:t>conclusion</a:t>
            </a:r>
            <a:r>
              <a:rPr lang="de-DE" b="1" dirty="0"/>
              <a:t>, </a:t>
            </a:r>
            <a:r>
              <a:rPr lang="de-DE" b="1" dirty="0" err="1"/>
              <a:t>MightyPix</a:t>
            </a:r>
            <a:r>
              <a:rPr lang="de-DE" b="1" dirty="0"/>
              <a:t> </a:t>
            </a:r>
            <a:r>
              <a:rPr lang="de-DE" b="1" dirty="0" err="1"/>
              <a:t>demonstrates</a:t>
            </a:r>
            <a:r>
              <a:rPr lang="de-DE" b="1" dirty="0"/>
              <a:t> </a:t>
            </a:r>
            <a:r>
              <a:rPr lang="de-DE" b="1" dirty="0" err="1"/>
              <a:t>that</a:t>
            </a:r>
            <a:r>
              <a:rPr lang="de-DE" b="1" dirty="0"/>
              <a:t> HV-CMOS </a:t>
            </a:r>
            <a:r>
              <a:rPr lang="de-DE" b="1" dirty="0" err="1"/>
              <a:t>technology</a:t>
            </a:r>
            <a:r>
              <a:rPr lang="de-DE" b="1" dirty="0"/>
              <a:t> </a:t>
            </a:r>
            <a:r>
              <a:rPr lang="de-DE" b="1" dirty="0" err="1"/>
              <a:t>is</a:t>
            </a:r>
            <a:r>
              <a:rPr lang="de-DE" b="1" dirty="0"/>
              <a:t> a strong </a:t>
            </a:r>
            <a:r>
              <a:rPr lang="de-DE" b="1" dirty="0" err="1"/>
              <a:t>candidate</a:t>
            </a:r>
            <a:r>
              <a:rPr lang="de-DE" b="1" dirty="0"/>
              <a:t> </a:t>
            </a:r>
            <a:r>
              <a:rPr lang="de-DE" b="1" dirty="0" err="1"/>
              <a:t>for</a:t>
            </a:r>
            <a:r>
              <a:rPr lang="de-DE" b="1" dirty="0"/>
              <a:t> </a:t>
            </a:r>
            <a:r>
              <a:rPr lang="de-DE" b="1" dirty="0" err="1"/>
              <a:t>the</a:t>
            </a:r>
            <a:r>
              <a:rPr lang="de-DE" b="1" dirty="0"/>
              <a:t> </a:t>
            </a:r>
            <a:r>
              <a:rPr lang="de-DE" b="1" dirty="0" err="1"/>
              <a:t>LHCb</a:t>
            </a:r>
            <a:r>
              <a:rPr lang="de-DE" b="1" dirty="0"/>
              <a:t> Mighty Tracker.</a:t>
            </a:r>
          </a:p>
          <a:p>
            <a:r>
              <a:rPr lang="de-DE" dirty="0"/>
              <a:t>The </a:t>
            </a:r>
            <a:r>
              <a:rPr lang="de-DE" dirty="0" err="1"/>
              <a:t>prototypes</a:t>
            </a:r>
            <a:r>
              <a:rPr lang="de-DE" dirty="0"/>
              <a:t> </a:t>
            </a:r>
            <a:r>
              <a:rPr lang="de-DE" dirty="0" err="1"/>
              <a:t>achieve</a:t>
            </a:r>
            <a:r>
              <a:rPr lang="de-DE" dirty="0"/>
              <a:t> high-rate </a:t>
            </a:r>
            <a:r>
              <a:rPr lang="de-DE" dirty="0" err="1"/>
              <a:t>capability</a:t>
            </a:r>
            <a:r>
              <a:rPr lang="de-DE" dirty="0"/>
              <a:t>, fast </a:t>
            </a:r>
            <a:r>
              <a:rPr lang="de-DE" dirty="0" err="1"/>
              <a:t>timing</a:t>
            </a:r>
            <a:r>
              <a:rPr lang="de-DE" dirty="0"/>
              <a:t> </a:t>
            </a:r>
            <a:r>
              <a:rPr lang="de-DE" dirty="0" err="1"/>
              <a:t>performance</a:t>
            </a:r>
            <a:r>
              <a:rPr lang="de-DE" dirty="0"/>
              <a:t>, and </a:t>
            </a:r>
            <a:r>
              <a:rPr lang="de-DE" dirty="0" err="1"/>
              <a:t>excellent</a:t>
            </a:r>
            <a:r>
              <a:rPr lang="de-DE" dirty="0"/>
              <a:t> </a:t>
            </a:r>
            <a:r>
              <a:rPr lang="de-DE" dirty="0" err="1"/>
              <a:t>radiation</a:t>
            </a:r>
            <a:r>
              <a:rPr lang="de-DE" dirty="0"/>
              <a:t> </a:t>
            </a:r>
            <a:r>
              <a:rPr lang="de-DE" dirty="0" err="1"/>
              <a:t>hardness</a:t>
            </a:r>
            <a:r>
              <a:rPr lang="de-DE" dirty="0"/>
              <a:t>.</a:t>
            </a:r>
          </a:p>
          <a:p>
            <a:r>
              <a:rPr lang="de-DE" dirty="0"/>
              <a:t>The </a:t>
            </a:r>
            <a:r>
              <a:rPr lang="de-DE" dirty="0" err="1"/>
              <a:t>next</a:t>
            </a:r>
            <a:r>
              <a:rPr lang="de-DE" dirty="0"/>
              <a:t> </a:t>
            </a:r>
            <a:r>
              <a:rPr lang="de-DE" dirty="0" err="1"/>
              <a:t>steps</a:t>
            </a:r>
            <a:r>
              <a:rPr lang="de-DE" dirty="0"/>
              <a:t> </a:t>
            </a:r>
            <a:r>
              <a:rPr lang="de-DE" dirty="0" err="1"/>
              <a:t>are</a:t>
            </a:r>
            <a:r>
              <a:rPr lang="de-DE" dirty="0"/>
              <a:t> </a:t>
            </a:r>
            <a:r>
              <a:rPr lang="de-DE" dirty="0" err="1"/>
              <a:t>the</a:t>
            </a:r>
            <a:r>
              <a:rPr lang="de-DE" dirty="0"/>
              <a:t> </a:t>
            </a:r>
            <a:r>
              <a:rPr lang="de-DE" b="1" dirty="0" err="1"/>
              <a:t>measurement</a:t>
            </a:r>
            <a:r>
              <a:rPr lang="de-DE" b="1" dirty="0"/>
              <a:t> </a:t>
            </a:r>
            <a:r>
              <a:rPr lang="de-DE" b="1" dirty="0" err="1"/>
              <a:t>campaign</a:t>
            </a:r>
            <a:r>
              <a:rPr lang="de-DE" b="1" dirty="0"/>
              <a:t> </a:t>
            </a:r>
            <a:r>
              <a:rPr lang="de-DE" b="1" dirty="0" err="1"/>
              <a:t>for</a:t>
            </a:r>
            <a:r>
              <a:rPr lang="de-DE" b="1" dirty="0"/>
              <a:t> MightyPix2 and </a:t>
            </a:r>
            <a:r>
              <a:rPr lang="de-DE" b="1" dirty="0" err="1"/>
              <a:t>the</a:t>
            </a:r>
            <a:r>
              <a:rPr lang="de-DE" b="1" dirty="0"/>
              <a:t> </a:t>
            </a:r>
            <a:r>
              <a:rPr lang="de-DE" b="1" dirty="0" err="1"/>
              <a:t>further</a:t>
            </a:r>
            <a:r>
              <a:rPr lang="de-DE" b="1" dirty="0"/>
              <a:t> </a:t>
            </a:r>
            <a:r>
              <a:rPr lang="de-DE" b="1" dirty="0" err="1"/>
              <a:t>optimization</a:t>
            </a:r>
            <a:r>
              <a:rPr lang="de-DE" b="1" dirty="0"/>
              <a:t> </a:t>
            </a:r>
            <a:r>
              <a:rPr lang="de-DE" b="1" dirty="0" err="1"/>
              <a:t>towards</a:t>
            </a:r>
            <a:r>
              <a:rPr lang="de-DE" b="1" dirty="0"/>
              <a:t> MightyPix3.</a:t>
            </a:r>
          </a:p>
          <a:p>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67</a:t>
            </a:fld>
            <a:endParaRPr lang="de-DE"/>
          </a:p>
        </p:txBody>
      </p:sp>
    </p:spTree>
    <p:extLst>
      <p:ext uri="{BB962C8B-B14F-4D97-AF65-F5344CB8AC3E}">
        <p14:creationId xmlns:p14="http://schemas.microsoft.com/office/powerpoint/2010/main" val="111797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b="1" dirty="0" err="1"/>
              <a:t>requirements</a:t>
            </a:r>
            <a:r>
              <a:rPr lang="de-DE" dirty="0"/>
              <a:t> </a:t>
            </a:r>
            <a:r>
              <a:rPr lang="de-DE" dirty="0" err="1"/>
              <a:t>for</a:t>
            </a:r>
            <a:r>
              <a:rPr lang="de-DE" dirty="0"/>
              <a:t> </a:t>
            </a:r>
            <a:r>
              <a:rPr lang="de-DE" dirty="0" err="1"/>
              <a:t>MightyPix</a:t>
            </a:r>
            <a:r>
              <a:rPr lang="de-DE" dirty="0"/>
              <a:t> </a:t>
            </a:r>
            <a:r>
              <a:rPr lang="de-DE" dirty="0" err="1"/>
              <a:t>are</a:t>
            </a:r>
            <a:r>
              <a:rPr lang="de-DE" dirty="0"/>
              <a:t> </a:t>
            </a:r>
            <a:r>
              <a:rPr lang="de-DE" dirty="0" err="1"/>
              <a:t>quite</a:t>
            </a:r>
            <a:r>
              <a:rPr lang="de-DE" dirty="0"/>
              <a:t> </a:t>
            </a:r>
            <a:r>
              <a:rPr lang="de-DE" dirty="0" err="1"/>
              <a:t>demanding</a:t>
            </a:r>
            <a:r>
              <a:rPr lang="de-DE" dirty="0"/>
              <a:t>.</a:t>
            </a:r>
          </a:p>
          <a:p>
            <a:r>
              <a:rPr lang="de-DE" dirty="0"/>
              <a:t>The </a:t>
            </a:r>
            <a:r>
              <a:rPr lang="de-DE" dirty="0" err="1"/>
              <a:t>chip</a:t>
            </a:r>
            <a:r>
              <a:rPr lang="de-DE" dirty="0"/>
              <a:t> </a:t>
            </a:r>
            <a:r>
              <a:rPr lang="de-DE" dirty="0" err="1"/>
              <a:t>must</a:t>
            </a:r>
            <a:r>
              <a:rPr lang="de-DE" dirty="0"/>
              <a:t> support </a:t>
            </a:r>
            <a:r>
              <a:rPr lang="de-DE" dirty="0" err="1"/>
              <a:t>hit</a:t>
            </a:r>
            <a:r>
              <a:rPr lang="de-DE" dirty="0"/>
              <a:t> </a:t>
            </a:r>
            <a:r>
              <a:rPr lang="de-DE" dirty="0" err="1"/>
              <a:t>rates</a:t>
            </a:r>
            <a:r>
              <a:rPr lang="de-DE" dirty="0"/>
              <a:t> </a:t>
            </a:r>
            <a:r>
              <a:rPr lang="de-DE" dirty="0" err="1"/>
              <a:t>above</a:t>
            </a:r>
            <a:r>
              <a:rPr lang="de-DE" dirty="0"/>
              <a:t> </a:t>
            </a:r>
            <a:r>
              <a:rPr lang="de-DE" b="1" dirty="0"/>
              <a:t>30 </a:t>
            </a:r>
            <a:r>
              <a:rPr lang="de-DE" b="1" dirty="0" err="1"/>
              <a:t>megahits</a:t>
            </a:r>
            <a:r>
              <a:rPr lang="de-DE" b="1" dirty="0"/>
              <a:t> per </a:t>
            </a:r>
            <a:r>
              <a:rPr lang="de-DE" b="1" dirty="0" err="1"/>
              <a:t>square</a:t>
            </a:r>
            <a:r>
              <a:rPr lang="de-DE" b="1" dirty="0"/>
              <a:t> </a:t>
            </a:r>
            <a:r>
              <a:rPr lang="de-DE" b="1" dirty="0" err="1"/>
              <a:t>centimeter</a:t>
            </a:r>
            <a:r>
              <a:rPr lang="de-DE" b="1" dirty="0"/>
              <a:t> </a:t>
            </a:r>
            <a:r>
              <a:rPr lang="de-DE" b="1" dirty="0" err="1"/>
              <a:t>while</a:t>
            </a:r>
            <a:r>
              <a:rPr lang="de-DE" b="1" dirty="0"/>
              <a:t> </a:t>
            </a:r>
            <a:r>
              <a:rPr lang="de-DE" dirty="0" err="1"/>
              <a:t>maintaining</a:t>
            </a:r>
            <a:r>
              <a:rPr lang="de-DE" dirty="0"/>
              <a:t> an in-time </a:t>
            </a:r>
            <a:r>
              <a:rPr lang="de-DE" dirty="0" err="1"/>
              <a:t>efficiency</a:t>
            </a:r>
            <a:r>
              <a:rPr lang="de-DE" dirty="0"/>
              <a:t> </a:t>
            </a:r>
            <a:r>
              <a:rPr lang="de-DE" dirty="0" err="1"/>
              <a:t>above</a:t>
            </a:r>
            <a:r>
              <a:rPr lang="de-DE" dirty="0"/>
              <a:t> </a:t>
            </a:r>
            <a:r>
              <a:rPr lang="de-DE" b="1" dirty="0"/>
              <a:t>99 </a:t>
            </a:r>
            <a:r>
              <a:rPr lang="de-DE" b="1" dirty="0" err="1"/>
              <a:t>percent</a:t>
            </a:r>
            <a:r>
              <a:rPr lang="de-DE" b="1" dirty="0"/>
              <a:t> </a:t>
            </a:r>
            <a:r>
              <a:rPr lang="de-DE" b="1" dirty="0" err="1"/>
              <a:t>within</a:t>
            </a:r>
            <a:r>
              <a:rPr lang="de-DE" b="1" dirty="0"/>
              <a:t> </a:t>
            </a:r>
            <a:r>
              <a:rPr lang="de-DE" b="1" dirty="0" err="1"/>
              <a:t>the</a:t>
            </a:r>
            <a:r>
              <a:rPr lang="de-DE" b="1" dirty="0"/>
              <a:t> 25 </a:t>
            </a:r>
            <a:r>
              <a:rPr lang="de-DE" b="1" dirty="0" err="1"/>
              <a:t>nanosecond</a:t>
            </a:r>
            <a:r>
              <a:rPr lang="de-DE" b="1" dirty="0"/>
              <a:t> </a:t>
            </a:r>
            <a:r>
              <a:rPr lang="de-DE" b="1" dirty="0" err="1"/>
              <a:t>bunch</a:t>
            </a:r>
            <a:r>
              <a:rPr lang="de-DE" b="1" dirty="0"/>
              <a:t> </a:t>
            </a:r>
            <a:r>
              <a:rPr lang="de-DE" b="1" dirty="0" err="1"/>
              <a:t>crossing</a:t>
            </a:r>
            <a:r>
              <a:rPr lang="de-DE" b="1" dirty="0"/>
              <a:t> </a:t>
            </a:r>
            <a:r>
              <a:rPr lang="de-DE" b="1" dirty="0" err="1"/>
              <a:t>interval</a:t>
            </a:r>
            <a:r>
              <a:rPr lang="de-DE" dirty="0"/>
              <a:t>.</a:t>
            </a:r>
          </a:p>
          <a:p>
            <a:r>
              <a:rPr lang="de-DE" dirty="0"/>
              <a:t>In </a:t>
            </a:r>
            <a:r>
              <a:rPr lang="de-DE" dirty="0" err="1"/>
              <a:t>addition</a:t>
            </a:r>
            <a:r>
              <a:rPr lang="de-DE" dirty="0"/>
              <a:t>, </a:t>
            </a:r>
            <a:r>
              <a:rPr lang="de-DE" dirty="0" err="1"/>
              <a:t>the</a:t>
            </a:r>
            <a:r>
              <a:rPr lang="de-DE" dirty="0"/>
              <a:t> </a:t>
            </a:r>
            <a:r>
              <a:rPr lang="de-DE" dirty="0" err="1"/>
              <a:t>detector</a:t>
            </a:r>
            <a:r>
              <a:rPr lang="de-DE" dirty="0"/>
              <a:t> </a:t>
            </a:r>
            <a:r>
              <a:rPr lang="de-DE" dirty="0" err="1"/>
              <a:t>must</a:t>
            </a:r>
            <a:r>
              <a:rPr lang="de-DE" dirty="0"/>
              <a:t> </a:t>
            </a:r>
            <a:r>
              <a:rPr lang="de-DE" dirty="0" err="1"/>
              <a:t>tolerate</a:t>
            </a:r>
            <a:r>
              <a:rPr lang="de-DE" dirty="0"/>
              <a:t> high </a:t>
            </a:r>
            <a:r>
              <a:rPr lang="de-DE" dirty="0" err="1"/>
              <a:t>radiation</a:t>
            </a:r>
            <a:r>
              <a:rPr lang="de-DE" dirty="0"/>
              <a:t> </a:t>
            </a:r>
            <a:r>
              <a:rPr lang="de-DE" dirty="0" err="1"/>
              <a:t>levels</a:t>
            </a:r>
            <a:r>
              <a:rPr lang="de-DE" dirty="0"/>
              <a:t> and </a:t>
            </a:r>
            <a:r>
              <a:rPr lang="de-DE" dirty="0" err="1"/>
              <a:t>remain</a:t>
            </a:r>
            <a:r>
              <a:rPr lang="de-DE" dirty="0"/>
              <a:t> power </a:t>
            </a:r>
            <a:r>
              <a:rPr lang="de-DE" dirty="0" err="1"/>
              <a:t>efficient</a:t>
            </a:r>
            <a:r>
              <a:rPr lang="de-DE" dirty="0"/>
              <a:t>.</a:t>
            </a:r>
          </a:p>
          <a:p>
            <a:r>
              <a:rPr lang="de-DE" dirty="0"/>
              <a:t>The </a:t>
            </a:r>
            <a:r>
              <a:rPr lang="de-DE" dirty="0" err="1"/>
              <a:t>chip</a:t>
            </a:r>
            <a:r>
              <a:rPr lang="de-DE" dirty="0"/>
              <a:t> also </a:t>
            </a:r>
            <a:r>
              <a:rPr lang="de-DE" dirty="0" err="1"/>
              <a:t>needs</a:t>
            </a:r>
            <a:r>
              <a:rPr lang="de-DE" dirty="0"/>
              <a:t> </a:t>
            </a:r>
            <a:r>
              <a:rPr lang="de-DE" dirty="0" err="1"/>
              <a:t>to</a:t>
            </a:r>
            <a:r>
              <a:rPr lang="de-DE" dirty="0"/>
              <a:t> </a:t>
            </a:r>
            <a:r>
              <a:rPr lang="de-DE" b="1" dirty="0" err="1"/>
              <a:t>integrate</a:t>
            </a:r>
            <a:r>
              <a:rPr lang="de-DE" b="1" dirty="0"/>
              <a:t> fully </a:t>
            </a:r>
            <a:r>
              <a:rPr lang="de-DE" b="1" dirty="0" err="1"/>
              <a:t>into</a:t>
            </a:r>
            <a:r>
              <a:rPr lang="de-DE" b="1" dirty="0"/>
              <a:t> </a:t>
            </a:r>
            <a:r>
              <a:rPr lang="de-DE" b="1" dirty="0" err="1"/>
              <a:t>the</a:t>
            </a:r>
            <a:r>
              <a:rPr lang="de-DE" b="1" dirty="0"/>
              <a:t> </a:t>
            </a:r>
            <a:r>
              <a:rPr lang="de-DE" b="1" dirty="0" err="1"/>
              <a:t>LHCb</a:t>
            </a:r>
            <a:r>
              <a:rPr lang="de-DE" b="1" dirty="0"/>
              <a:t> </a:t>
            </a:r>
            <a:r>
              <a:rPr lang="de-DE" b="1" dirty="0" err="1"/>
              <a:t>readout</a:t>
            </a:r>
            <a:r>
              <a:rPr lang="de-DE" b="1" dirty="0"/>
              <a:t> </a:t>
            </a:r>
            <a:r>
              <a:rPr lang="de-DE" b="1" dirty="0" err="1"/>
              <a:t>system</a:t>
            </a:r>
            <a:r>
              <a:rPr lang="de-DE" b="1" dirty="0"/>
              <a:t> </a:t>
            </a:r>
            <a:r>
              <a:rPr lang="de-DE" dirty="0"/>
              <a:t>and </a:t>
            </a:r>
            <a:r>
              <a:rPr lang="de-DE" dirty="0" err="1"/>
              <a:t>provide</a:t>
            </a:r>
            <a:r>
              <a:rPr lang="de-DE" dirty="0"/>
              <a:t> </a:t>
            </a:r>
            <a:r>
              <a:rPr lang="de-DE" dirty="0" err="1"/>
              <a:t>four</a:t>
            </a:r>
            <a:r>
              <a:rPr lang="de-DE" dirty="0"/>
              <a:t> </a:t>
            </a:r>
            <a:r>
              <a:rPr lang="de-DE" b="1" dirty="0" err="1"/>
              <a:t>high-speed</a:t>
            </a:r>
            <a:r>
              <a:rPr lang="de-DE" b="1" dirty="0"/>
              <a:t> </a:t>
            </a:r>
            <a:r>
              <a:rPr lang="de-DE" b="1" dirty="0" err="1"/>
              <a:t>data</a:t>
            </a:r>
            <a:r>
              <a:rPr lang="de-DE" b="1" dirty="0"/>
              <a:t> links </a:t>
            </a:r>
            <a:r>
              <a:rPr lang="de-DE" b="1" dirty="0" err="1"/>
              <a:t>operating</a:t>
            </a:r>
            <a:r>
              <a:rPr lang="de-DE" b="1" dirty="0"/>
              <a:t> at 1.28 </a:t>
            </a:r>
            <a:r>
              <a:rPr lang="de-DE" b="1" dirty="0" err="1"/>
              <a:t>gigabits</a:t>
            </a:r>
            <a:r>
              <a:rPr lang="de-DE" b="1" dirty="0"/>
              <a:t> per </a:t>
            </a:r>
            <a:r>
              <a:rPr lang="de-DE" b="1" dirty="0" err="1"/>
              <a:t>second</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7</a:t>
            </a:fld>
            <a:endParaRPr lang="de-DE"/>
          </a:p>
        </p:txBody>
      </p:sp>
    </p:spTree>
    <p:extLst>
      <p:ext uri="{BB962C8B-B14F-4D97-AF65-F5344CB8AC3E}">
        <p14:creationId xmlns:p14="http://schemas.microsoft.com/office/powerpoint/2010/main" val="322847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Our</a:t>
            </a:r>
            <a:r>
              <a:rPr lang="de-DE" dirty="0"/>
              <a:t> </a:t>
            </a:r>
            <a:r>
              <a:rPr lang="de-DE" dirty="0" err="1"/>
              <a:t>development</a:t>
            </a:r>
            <a:r>
              <a:rPr lang="de-DE" dirty="0"/>
              <a:t> </a:t>
            </a:r>
            <a:r>
              <a:rPr lang="de-DE" dirty="0" err="1"/>
              <a:t>follows</a:t>
            </a:r>
            <a:r>
              <a:rPr lang="de-DE" dirty="0"/>
              <a:t> a </a:t>
            </a:r>
            <a:r>
              <a:rPr lang="de-DE" dirty="0" err="1"/>
              <a:t>stepwise</a:t>
            </a:r>
            <a:r>
              <a:rPr lang="de-DE" dirty="0"/>
              <a:t> prototype </a:t>
            </a:r>
            <a:r>
              <a:rPr lang="de-DE" dirty="0" err="1"/>
              <a:t>strategy</a:t>
            </a:r>
            <a:r>
              <a:rPr lang="de-DE" dirty="0"/>
              <a:t>.</a:t>
            </a:r>
          </a:p>
          <a:p>
            <a:r>
              <a:rPr lang="de-DE" b="1" dirty="0" err="1"/>
              <a:t>We</a:t>
            </a:r>
            <a:r>
              <a:rPr lang="de-DE" b="1" dirty="0"/>
              <a:t> </a:t>
            </a:r>
            <a:r>
              <a:rPr lang="de-DE" b="1" dirty="0" err="1"/>
              <a:t>started</a:t>
            </a:r>
            <a:r>
              <a:rPr lang="de-DE" b="1" dirty="0"/>
              <a:t> </a:t>
            </a:r>
            <a:r>
              <a:rPr lang="de-DE" b="1" dirty="0" err="1"/>
              <a:t>with</a:t>
            </a:r>
            <a:r>
              <a:rPr lang="de-DE" b="1" dirty="0"/>
              <a:t> MightyPix1 </a:t>
            </a:r>
            <a:r>
              <a:rPr lang="de-DE" b="1" dirty="0" err="1"/>
              <a:t>as</a:t>
            </a:r>
            <a:r>
              <a:rPr lang="de-DE" b="1" dirty="0"/>
              <a:t> </a:t>
            </a:r>
            <a:r>
              <a:rPr lang="de-DE" b="1" dirty="0" err="1"/>
              <a:t>the</a:t>
            </a:r>
            <a:r>
              <a:rPr lang="de-DE" b="1" dirty="0"/>
              <a:t> </a:t>
            </a:r>
            <a:r>
              <a:rPr lang="de-DE" b="1" dirty="0" err="1"/>
              <a:t>first</a:t>
            </a:r>
            <a:r>
              <a:rPr lang="de-DE" b="1" dirty="0"/>
              <a:t> prototype, </a:t>
            </a:r>
            <a:r>
              <a:rPr lang="de-DE" b="1" dirty="0" err="1"/>
              <a:t>followed</a:t>
            </a:r>
            <a:r>
              <a:rPr lang="de-DE" b="1" dirty="0"/>
              <a:t> </a:t>
            </a:r>
            <a:r>
              <a:rPr lang="de-DE" b="1" dirty="0" err="1"/>
              <a:t>by</a:t>
            </a:r>
            <a:r>
              <a:rPr lang="de-DE" b="1" dirty="0"/>
              <a:t> MightyPix2, </a:t>
            </a:r>
            <a:r>
              <a:rPr lang="de-DE" b="1" dirty="0" err="1"/>
              <a:t>which</a:t>
            </a:r>
            <a:r>
              <a:rPr lang="de-DE" b="1" dirty="0"/>
              <a:t> </a:t>
            </a:r>
            <a:r>
              <a:rPr lang="de-DE" b="1" dirty="0" err="1"/>
              <a:t>integrates</a:t>
            </a:r>
            <a:r>
              <a:rPr lang="de-DE" b="1" dirty="0"/>
              <a:t> </a:t>
            </a:r>
            <a:r>
              <a:rPr lang="de-DE" b="1" dirty="0" err="1"/>
              <a:t>almost</a:t>
            </a:r>
            <a:r>
              <a:rPr lang="de-DE" b="1" dirty="0"/>
              <a:t> </a:t>
            </a:r>
            <a:r>
              <a:rPr lang="de-DE" b="1" dirty="0" err="1"/>
              <a:t>the</a:t>
            </a:r>
            <a:r>
              <a:rPr lang="de-DE" b="1" dirty="0"/>
              <a:t> </a:t>
            </a:r>
            <a:r>
              <a:rPr lang="de-DE" b="1" dirty="0" err="1"/>
              <a:t>complete</a:t>
            </a:r>
            <a:r>
              <a:rPr lang="de-DE" b="1" dirty="0"/>
              <a:t> </a:t>
            </a:r>
            <a:r>
              <a:rPr lang="de-DE" b="1" dirty="0" err="1"/>
              <a:t>functionality</a:t>
            </a:r>
            <a:r>
              <a:rPr lang="de-DE" b="1" dirty="0"/>
              <a:t> </a:t>
            </a:r>
            <a:r>
              <a:rPr lang="de-DE" b="1" dirty="0" err="1"/>
              <a:t>planned</a:t>
            </a:r>
            <a:r>
              <a:rPr lang="de-DE" b="1" dirty="0"/>
              <a:t> </a:t>
            </a:r>
            <a:r>
              <a:rPr lang="de-DE" b="1" dirty="0" err="1"/>
              <a:t>for</a:t>
            </a:r>
            <a:r>
              <a:rPr lang="de-DE" b="1" dirty="0"/>
              <a:t> </a:t>
            </a:r>
            <a:r>
              <a:rPr lang="de-DE" b="1" dirty="0" err="1"/>
              <a:t>the</a:t>
            </a:r>
            <a:r>
              <a:rPr lang="de-DE" b="1" dirty="0"/>
              <a:t> final </a:t>
            </a:r>
            <a:r>
              <a:rPr lang="de-DE" b="1" dirty="0" err="1"/>
              <a:t>chip</a:t>
            </a:r>
            <a:r>
              <a:rPr lang="de-DE" dirty="0"/>
              <a:t>.</a:t>
            </a:r>
          </a:p>
          <a:p>
            <a:r>
              <a:rPr lang="de-DE" dirty="0"/>
              <a:t>MightyPix3 will </a:t>
            </a:r>
            <a:r>
              <a:rPr lang="de-DE" dirty="0" err="1"/>
              <a:t>serve</a:t>
            </a:r>
            <a:r>
              <a:rPr lang="de-DE" dirty="0"/>
              <a:t> </a:t>
            </a:r>
            <a:r>
              <a:rPr lang="de-DE" dirty="0" err="1"/>
              <a:t>as</a:t>
            </a:r>
            <a:r>
              <a:rPr lang="de-DE" dirty="0"/>
              <a:t> </a:t>
            </a:r>
            <a:r>
              <a:rPr lang="de-DE" dirty="0" err="1"/>
              <a:t>the</a:t>
            </a:r>
            <a:r>
              <a:rPr lang="de-DE" dirty="0"/>
              <a:t> final </a:t>
            </a:r>
            <a:r>
              <a:rPr lang="de-DE" dirty="0" err="1"/>
              <a:t>pre-production</a:t>
            </a:r>
            <a:r>
              <a:rPr lang="de-DE" dirty="0"/>
              <a:t> prototype.</a:t>
            </a:r>
          </a:p>
          <a:p>
            <a:r>
              <a:rPr lang="de-DE" b="1" dirty="0"/>
              <a:t>In parallel, </a:t>
            </a:r>
            <a:r>
              <a:rPr lang="de-DE" b="1" dirty="0" err="1"/>
              <a:t>we</a:t>
            </a:r>
            <a:r>
              <a:rPr lang="de-DE" b="1" dirty="0"/>
              <a:t> </a:t>
            </a:r>
            <a:r>
              <a:rPr lang="de-DE" b="1" dirty="0" err="1"/>
              <a:t>developed</a:t>
            </a:r>
            <a:r>
              <a:rPr lang="de-DE" b="1" dirty="0"/>
              <a:t> LF-</a:t>
            </a:r>
            <a:r>
              <a:rPr lang="de-DE" b="1" dirty="0" err="1"/>
              <a:t>MightyPix</a:t>
            </a:r>
            <a:r>
              <a:rPr lang="de-DE" b="1" dirty="0"/>
              <a:t> in a 150 </a:t>
            </a:r>
            <a:r>
              <a:rPr lang="de-DE" b="1" dirty="0" err="1"/>
              <a:t>nanometer</a:t>
            </a:r>
            <a:r>
              <a:rPr lang="de-DE" b="1" dirty="0"/>
              <a:t> CMOS </a:t>
            </a:r>
            <a:r>
              <a:rPr lang="de-DE" b="1" dirty="0" err="1"/>
              <a:t>technology</a:t>
            </a:r>
            <a:r>
              <a:rPr lang="de-DE" b="1" dirty="0"/>
              <a:t> </a:t>
            </a:r>
            <a:r>
              <a:rPr lang="de-DE" b="1" dirty="0" err="1"/>
              <a:t>as</a:t>
            </a:r>
            <a:r>
              <a:rPr lang="de-DE" b="1" dirty="0"/>
              <a:t> a </a:t>
            </a:r>
            <a:r>
              <a:rPr lang="de-DE" b="1" dirty="0" err="1"/>
              <a:t>backup</a:t>
            </a:r>
            <a:r>
              <a:rPr lang="de-DE" b="1" dirty="0"/>
              <a:t> </a:t>
            </a:r>
            <a:r>
              <a:rPr lang="de-DE" b="1" dirty="0" err="1"/>
              <a:t>option</a:t>
            </a:r>
            <a:r>
              <a:rPr lang="de-DE" b="1" dirty="0"/>
              <a:t> </a:t>
            </a:r>
            <a:r>
              <a:rPr lang="de-DE" dirty="0"/>
              <a:t>and </a:t>
            </a:r>
            <a:r>
              <a:rPr lang="de-DE" dirty="0" err="1"/>
              <a:t>to</a:t>
            </a:r>
            <a:r>
              <a:rPr lang="de-DE" dirty="0"/>
              <a:t> </a:t>
            </a:r>
            <a:r>
              <a:rPr lang="de-DE" dirty="0" err="1"/>
              <a:t>reduce</a:t>
            </a:r>
            <a:r>
              <a:rPr lang="de-DE" dirty="0"/>
              <a:t> </a:t>
            </a:r>
            <a:r>
              <a:rPr lang="de-DE" dirty="0" err="1"/>
              <a:t>long</a:t>
            </a:r>
            <a:r>
              <a:rPr lang="de-DE" dirty="0"/>
              <a:t>-term </a:t>
            </a:r>
            <a:r>
              <a:rPr lang="de-DE" dirty="0" err="1"/>
              <a:t>technology</a:t>
            </a:r>
            <a:r>
              <a:rPr lang="de-DE" dirty="0"/>
              <a:t> </a:t>
            </a:r>
            <a:r>
              <a:rPr lang="de-DE" dirty="0" err="1"/>
              <a:t>risks</a:t>
            </a:r>
            <a:r>
              <a:rPr lang="de-DE" dirty="0"/>
              <a:t>.</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8</a:t>
            </a:fld>
            <a:endParaRPr lang="de-DE"/>
          </a:p>
        </p:txBody>
      </p:sp>
    </p:spTree>
    <p:extLst>
      <p:ext uri="{BB962C8B-B14F-4D97-AF65-F5344CB8AC3E}">
        <p14:creationId xmlns:p14="http://schemas.microsoft.com/office/powerpoint/2010/main" val="7005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MightyPix</a:t>
            </a:r>
            <a:r>
              <a:rPr lang="en-US" dirty="0"/>
              <a:t> consists of 122 double columns, where each double column contains two rows of 194 pixels.</a:t>
            </a:r>
          </a:p>
          <a:p>
            <a:r>
              <a:rPr lang="en-US" dirty="0"/>
              <a:t>The central part of the chip is occupied by the pixel matrix, while the chip periphery contains the supporting readout and control circuitry.</a:t>
            </a:r>
          </a:p>
          <a:p>
            <a:r>
              <a:rPr lang="en-US" dirty="0"/>
              <a:t>This includes the hit buffers, the End-of-Column circuits, the Readout Control Unit, DACs for bias and threshold generation, as well as the interface and I/O pads.</a:t>
            </a:r>
          </a:p>
          <a:p>
            <a:endParaRPr lang="en-GB"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9</a:t>
            </a:fld>
            <a:endParaRPr lang="de-DE"/>
          </a:p>
        </p:txBody>
      </p:sp>
    </p:spTree>
    <p:extLst>
      <p:ext uri="{BB962C8B-B14F-4D97-AF65-F5344CB8AC3E}">
        <p14:creationId xmlns:p14="http://schemas.microsoft.com/office/powerpoint/2010/main" val="2661209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err="1"/>
              <a:t>Each</a:t>
            </a:r>
            <a:r>
              <a:rPr lang="de-DE" dirty="0"/>
              <a:t> </a:t>
            </a:r>
            <a:r>
              <a:rPr lang="de-DE" dirty="0" err="1"/>
              <a:t>pixel</a:t>
            </a:r>
            <a:r>
              <a:rPr lang="de-DE" dirty="0"/>
              <a:t> </a:t>
            </a:r>
            <a:r>
              <a:rPr lang="de-DE" dirty="0" err="1"/>
              <a:t>integrates</a:t>
            </a:r>
            <a:r>
              <a:rPr lang="de-DE" dirty="0"/>
              <a:t> </a:t>
            </a:r>
            <a:r>
              <a:rPr lang="de-DE" dirty="0" err="1"/>
              <a:t>the</a:t>
            </a:r>
            <a:r>
              <a:rPr lang="de-DE" dirty="0"/>
              <a:t> </a:t>
            </a:r>
            <a:r>
              <a:rPr lang="de-DE" dirty="0" err="1"/>
              <a:t>complete</a:t>
            </a:r>
            <a:r>
              <a:rPr lang="de-DE" dirty="0"/>
              <a:t> front-end </a:t>
            </a:r>
            <a:r>
              <a:rPr lang="de-DE" dirty="0" err="1"/>
              <a:t>chain</a:t>
            </a:r>
            <a:r>
              <a:rPr lang="de-DE" dirty="0"/>
              <a:t>, </a:t>
            </a:r>
            <a:r>
              <a:rPr lang="de-DE" dirty="0" err="1"/>
              <a:t>including</a:t>
            </a:r>
            <a:r>
              <a:rPr lang="de-DE" dirty="0"/>
              <a:t> </a:t>
            </a:r>
            <a:r>
              <a:rPr lang="de-DE" dirty="0" err="1"/>
              <a:t>the</a:t>
            </a:r>
            <a:r>
              <a:rPr lang="de-DE" dirty="0"/>
              <a:t> </a:t>
            </a:r>
            <a:r>
              <a:rPr lang="de-DE" dirty="0" err="1"/>
              <a:t>sensor</a:t>
            </a:r>
            <a:r>
              <a:rPr lang="de-DE" dirty="0"/>
              <a:t> </a:t>
            </a:r>
            <a:r>
              <a:rPr lang="de-DE" dirty="0" err="1"/>
              <a:t>diode</a:t>
            </a:r>
            <a:r>
              <a:rPr lang="de-DE" dirty="0"/>
              <a:t>, </a:t>
            </a:r>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41D630CB-DB41-4475-AE04-E9463A4441C7}" type="slidenum">
              <a:rPr lang="de-DE" smtClean="0"/>
              <a:pPr>
                <a:defRPr/>
              </a:pPr>
              <a:t>10</a:t>
            </a:fld>
            <a:endParaRPr lang="de-DE"/>
          </a:p>
        </p:txBody>
      </p:sp>
    </p:spTree>
    <p:extLst>
      <p:ext uri="{BB962C8B-B14F-4D97-AF65-F5344CB8AC3E}">
        <p14:creationId xmlns:p14="http://schemas.microsoft.com/office/powerpoint/2010/main" val="2658182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2530" name="Picture 2" descr="K:\Dokumentation\KIT Bilder\Bilderwelten\rgb_nr01.jpg"/>
          <p:cNvPicPr>
            <a:picLocks noChangeAspect="1" noChangeArrowheads="1"/>
          </p:cNvPicPr>
          <p:nvPr userDrawn="1"/>
        </p:nvPicPr>
        <p:blipFill>
          <a:blip r:embed="rId2" cstate="print"/>
          <a:srcRect l="18918" r="1267" b="31250"/>
          <a:stretch>
            <a:fillRect/>
          </a:stretch>
        </p:blipFill>
        <p:spPr bwMode="auto">
          <a:xfrm>
            <a:off x="71412" y="1043030"/>
            <a:ext cx="9001188" cy="5814970"/>
          </a:xfrm>
          <a:prstGeom prst="rect">
            <a:avLst/>
          </a:prstGeom>
          <a:noFill/>
        </p:spPr>
      </p:pic>
      <p:pic>
        <p:nvPicPr>
          <p:cNvPr id="5" name="Picture 9" descr="II_rahmen_neu_titel"/>
          <p:cNvPicPr>
            <a:picLocks noChangeAspect="1" noChangeArrowheads="1"/>
          </p:cNvPicPr>
          <p:nvPr userDrawn="1"/>
        </p:nvPicPr>
        <p:blipFill>
          <a:blip r:embed="rId3" cstate="print"/>
          <a:srcRect/>
          <a:stretch>
            <a:fillRect/>
          </a:stretch>
        </p:blipFill>
        <p:spPr bwMode="auto">
          <a:xfrm>
            <a:off x="0" y="-12700"/>
            <a:ext cx="9144000" cy="6870700"/>
          </a:xfrm>
          <a:prstGeom prst="rect">
            <a:avLst/>
          </a:prstGeom>
          <a:noFill/>
        </p:spPr>
      </p:pic>
      <p:sp>
        <p:nvSpPr>
          <p:cNvPr id="8" name="Text Box 14"/>
          <p:cNvSpPr txBox="1">
            <a:spLocks noChangeArrowheads="1"/>
          </p:cNvSpPr>
          <p:nvPr/>
        </p:nvSpPr>
        <p:spPr bwMode="auto">
          <a:xfrm>
            <a:off x="7277738" y="6487500"/>
            <a:ext cx="1727200" cy="244475"/>
          </a:xfrm>
          <a:prstGeom prst="rect">
            <a:avLst/>
          </a:prstGeom>
          <a:noFill/>
          <a:ln w="9525">
            <a:noFill/>
            <a:miter lim="800000"/>
            <a:headEnd/>
            <a:tailEnd/>
          </a:ln>
          <a:effectLst/>
        </p:spPr>
        <p:txBody>
          <a:bodyPr lIns="0" tIns="0" rIns="0" bIns="0">
            <a:spAutoFit/>
          </a:bodyPr>
          <a:lstStyle/>
          <a:p>
            <a:pPr algn="r"/>
            <a:r>
              <a:rPr lang="de-DE" sz="1600" b="1" dirty="0" err="1">
                <a:solidFill>
                  <a:schemeClr val="bg1"/>
                </a:solidFill>
              </a:rPr>
              <a:t>www.kit.edu</a:t>
            </a:r>
            <a:endParaRPr lang="de-DE" sz="1600" b="1" dirty="0">
              <a:solidFill>
                <a:schemeClr val="bg1"/>
              </a:solidFill>
            </a:endParaRPr>
          </a:p>
        </p:txBody>
      </p:sp>
      <p:sp>
        <p:nvSpPr>
          <p:cNvPr id="4099" name="Rectangle 3"/>
          <p:cNvSpPr>
            <a:spLocks noGrp="1" noChangeArrowheads="1"/>
          </p:cNvSpPr>
          <p:nvPr>
            <p:ph type="ctrTitle"/>
          </p:nvPr>
        </p:nvSpPr>
        <p:spPr>
          <a:xfrm>
            <a:off x="395288" y="1268435"/>
            <a:ext cx="8389937" cy="649287"/>
          </a:xfrm>
          <a:prstGeom prst="rect">
            <a:avLst/>
          </a:prstGeom>
        </p:spPr>
        <p:txBody>
          <a:bodyPr/>
          <a:lstStyle>
            <a:lvl1pPr>
              <a:lnSpc>
                <a:spcPct val="90000"/>
              </a:lnSpc>
              <a:defRPr sz="2600">
                <a:solidFill>
                  <a:schemeClr val="tx1"/>
                </a:solidFill>
              </a:defRPr>
            </a:lvl1pPr>
          </a:lstStyle>
          <a:p>
            <a:r>
              <a:rPr lang="de-DE" dirty="0"/>
              <a:t>Titelmasterformat durch Klicken bearbeiten</a:t>
            </a:r>
          </a:p>
        </p:txBody>
      </p:sp>
      <p:sp>
        <p:nvSpPr>
          <p:cNvPr id="4100" name="Rectangle 4"/>
          <p:cNvSpPr>
            <a:spLocks noGrp="1" noChangeArrowheads="1"/>
          </p:cNvSpPr>
          <p:nvPr>
            <p:ph type="subTitle" idx="1"/>
          </p:nvPr>
        </p:nvSpPr>
        <p:spPr>
          <a:xfrm>
            <a:off x="396875" y="2232047"/>
            <a:ext cx="8370888" cy="620713"/>
          </a:xfrm>
          <a:prstGeom prst="rect">
            <a:avLst/>
          </a:prstGeom>
        </p:spPr>
        <p:txBody>
          <a:bodyPr/>
          <a:lstStyle>
            <a:lvl1pPr marL="0" indent="0" algn="ctr">
              <a:spcBef>
                <a:spcPct val="0"/>
              </a:spcBef>
              <a:buFontTx/>
              <a:buNone/>
              <a:defRPr sz="1800" b="1">
                <a:solidFill>
                  <a:srgbClr val="000000"/>
                </a:solidFill>
              </a:defRPr>
            </a:lvl1pPr>
          </a:lstStyle>
          <a:p>
            <a:r>
              <a:rPr lang="de-DE" dirty="0"/>
              <a:t>Formatvorlage des Untertitelmasters durch Klicken bearbeiten</a:t>
            </a:r>
          </a:p>
        </p:txBody>
      </p:sp>
      <p:pic>
        <p:nvPicPr>
          <p:cNvPr id="10" name="Picture 11" descr="KIT-Logo-rgb_de"/>
          <p:cNvPicPr>
            <a:picLocks noChangeAspect="1" noChangeArrowheads="1"/>
          </p:cNvPicPr>
          <p:nvPr userDrawn="1"/>
        </p:nvPicPr>
        <p:blipFill>
          <a:blip r:embed="rId4" cstate="print"/>
          <a:srcRect/>
          <a:stretch>
            <a:fillRect/>
          </a:stretch>
        </p:blipFill>
        <p:spPr bwMode="auto">
          <a:xfrm>
            <a:off x="179512" y="188640"/>
            <a:ext cx="467823" cy="216024"/>
          </a:xfrm>
          <a:prstGeom prst="rect">
            <a:avLst/>
          </a:prstGeom>
          <a:noFill/>
        </p:spPr>
      </p:pic>
      <p:sp>
        <p:nvSpPr>
          <p:cNvPr id="9" name="Rectangle 7"/>
          <p:cNvSpPr/>
          <p:nvPr userDrawn="1"/>
        </p:nvSpPr>
        <p:spPr>
          <a:xfrm>
            <a:off x="104400" y="3200010"/>
            <a:ext cx="8938800" cy="31295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80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1187450" y="111125"/>
            <a:ext cx="7499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dirty="0"/>
              <a:t>Titelmasterformat durch Klicken bearbeiten</a:t>
            </a:r>
          </a:p>
        </p:txBody>
      </p:sp>
      <p:sp>
        <p:nvSpPr>
          <p:cNvPr id="5" name="Rectangle 3"/>
          <p:cNvSpPr>
            <a:spLocks noGrp="1" noChangeArrowheads="1"/>
          </p:cNvSpPr>
          <p:nvPr>
            <p:ph idx="1" hasCustomPrompt="1"/>
          </p:nvPr>
        </p:nvSpPr>
        <p:spPr bwMode="auto">
          <a:xfrm>
            <a:off x="457200" y="692150"/>
            <a:ext cx="8229600" cy="597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2pPr>
              <a:defRPr/>
            </a:lvl2pPr>
          </a:lstStyle>
          <a:p>
            <a:pPr lvl="0"/>
            <a:r>
              <a:rPr lang="de-DE" altLang="de-DE" dirty="0"/>
              <a:t>Textmasterformate durch Klicken bearbeiten</a:t>
            </a:r>
          </a:p>
          <a:p>
            <a:pPr lvl="1"/>
            <a:r>
              <a:rPr lang="de-DE" altLang="de-DE" dirty="0"/>
              <a:t>Zweite Ebene</a:t>
            </a:r>
          </a:p>
          <a:p>
            <a:pPr lvl="2"/>
            <a:r>
              <a:rPr lang="de-DE" altLang="de-DE" dirty="0"/>
              <a:t>Dritte</a:t>
            </a:r>
          </a:p>
          <a:p>
            <a:pPr lvl="2"/>
            <a:endParaRPr lang="de-DE" altLang="de-DE" dirty="0"/>
          </a:p>
          <a:p>
            <a:pPr lvl="2"/>
            <a:endParaRPr lang="de-DE" alt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DBD437-D962-4176-BF5D-C7D0802DB212}"/>
              </a:ext>
            </a:extLst>
          </p:cNvPr>
          <p:cNvSpPr>
            <a:spLocks noGrp="1"/>
          </p:cNvSpPr>
          <p:nvPr>
            <p:ph type="title"/>
          </p:nvPr>
        </p:nvSpPr>
        <p:spPr/>
        <p:txBody>
          <a:bodyPr/>
          <a:lstStyle/>
          <a:p>
            <a:r>
              <a:rPr lang="de-DE"/>
              <a:t>Mastertitelformat bearbeiten</a:t>
            </a:r>
          </a:p>
        </p:txBody>
      </p:sp>
      <p:grpSp>
        <p:nvGrpSpPr>
          <p:cNvPr id="3" name="Gruppieren 2">
            <a:extLst>
              <a:ext uri="{FF2B5EF4-FFF2-40B4-BE49-F238E27FC236}">
                <a16:creationId xmlns:a16="http://schemas.microsoft.com/office/drawing/2014/main" id="{3AC048A3-F8BB-48C0-9A08-758AF1F61F23}"/>
              </a:ext>
            </a:extLst>
          </p:cNvPr>
          <p:cNvGrpSpPr/>
          <p:nvPr userDrawn="1"/>
        </p:nvGrpSpPr>
        <p:grpSpPr>
          <a:xfrm>
            <a:off x="5335300" y="2648469"/>
            <a:ext cx="3358520" cy="3833731"/>
            <a:chOff x="1637157" y="2247797"/>
            <a:chExt cx="3358520" cy="3833731"/>
          </a:xfrm>
        </p:grpSpPr>
        <p:pic>
          <p:nvPicPr>
            <p:cNvPr id="4" name="Grafik 3">
              <a:extLst>
                <a:ext uri="{FF2B5EF4-FFF2-40B4-BE49-F238E27FC236}">
                  <a16:creationId xmlns:a16="http://schemas.microsoft.com/office/drawing/2014/main" id="{CB50AB05-F446-495B-BF15-4D431BCED1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157" y="2247797"/>
              <a:ext cx="3054286" cy="3057143"/>
            </a:xfrm>
            <a:prstGeom prst="rect">
              <a:avLst/>
            </a:prstGeom>
          </p:spPr>
        </p:pic>
        <p:cxnSp>
          <p:nvCxnSpPr>
            <p:cNvPr id="5" name="Gerader Verbinder 4">
              <a:extLst>
                <a:ext uri="{FF2B5EF4-FFF2-40B4-BE49-F238E27FC236}">
                  <a16:creationId xmlns:a16="http://schemas.microsoft.com/office/drawing/2014/main" id="{08C32286-283F-4EA1-90FF-CCC8E5F6A04C}"/>
                </a:ext>
              </a:extLst>
            </p:cNvPr>
            <p:cNvCxnSpPr>
              <a:cxnSpLocks/>
            </p:cNvCxnSpPr>
            <p:nvPr/>
          </p:nvCxnSpPr>
          <p:spPr>
            <a:xfrm flipV="1">
              <a:off x="4766687" y="3011097"/>
              <a:ext cx="0" cy="2289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5FA35A67-B58C-4E0F-85F5-370FC12C3E8C}"/>
                </a:ext>
              </a:extLst>
            </p:cNvPr>
            <p:cNvCxnSpPr/>
            <p:nvPr/>
          </p:nvCxnSpPr>
          <p:spPr>
            <a:xfrm flipH="1" flipV="1">
              <a:off x="4690357" y="2934767"/>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39CC2E81-6A47-459E-8C1E-0D4A0B606210}"/>
                </a:ext>
              </a:extLst>
            </p:cNvPr>
            <p:cNvCxnSpPr/>
            <p:nvPr/>
          </p:nvCxnSpPr>
          <p:spPr>
            <a:xfrm flipV="1">
              <a:off x="4690357" y="2858437"/>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4242F135-C6F6-4653-825C-5F9905F94E1A}"/>
                </a:ext>
              </a:extLst>
            </p:cNvPr>
            <p:cNvCxnSpPr/>
            <p:nvPr/>
          </p:nvCxnSpPr>
          <p:spPr>
            <a:xfrm flipH="1" flipV="1">
              <a:off x="4766687" y="2782107"/>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59484BD6-C2B6-474D-93A6-09FA37FC1DB0}"/>
                </a:ext>
              </a:extLst>
            </p:cNvPr>
            <p:cNvCxnSpPr/>
            <p:nvPr/>
          </p:nvCxnSpPr>
          <p:spPr>
            <a:xfrm flipV="1">
              <a:off x="4766687" y="2629447"/>
              <a:ext cx="0" cy="1526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7D1B711C-06D6-42B6-AA8C-20E02C316951}"/>
                </a:ext>
              </a:extLst>
            </p:cNvPr>
            <p:cNvCxnSpPr/>
            <p:nvPr/>
          </p:nvCxnSpPr>
          <p:spPr>
            <a:xfrm>
              <a:off x="4690357" y="2629447"/>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Gleichschenkliges Dreieck 10">
              <a:extLst>
                <a:ext uri="{FF2B5EF4-FFF2-40B4-BE49-F238E27FC236}">
                  <a16:creationId xmlns:a16="http://schemas.microsoft.com/office/drawing/2014/main" id="{4B235098-F4F5-4254-9079-0773B3442121}"/>
                </a:ext>
              </a:extLst>
            </p:cNvPr>
            <p:cNvSpPr/>
            <p:nvPr/>
          </p:nvSpPr>
          <p:spPr>
            <a:xfrm rot="16200000">
              <a:off x="4077739" y="5606317"/>
              <a:ext cx="305320" cy="305320"/>
            </a:xfrm>
            <a:prstGeom prst="triangl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a:solidFill>
                  <a:schemeClr val="tx1"/>
                </a:solidFill>
                <a:latin typeface="Times New Roman" panose="02020603050405020304" pitchFamily="18" charset="0"/>
                <a:cs typeface="Times New Roman" panose="02020603050405020304" pitchFamily="18" charset="0"/>
              </a:endParaRPr>
            </a:p>
          </p:txBody>
        </p:sp>
        <p:cxnSp>
          <p:nvCxnSpPr>
            <p:cNvPr id="12" name="Gerader Verbinder 11">
              <a:extLst>
                <a:ext uri="{FF2B5EF4-FFF2-40B4-BE49-F238E27FC236}">
                  <a16:creationId xmlns:a16="http://schemas.microsoft.com/office/drawing/2014/main" id="{99A5EA0A-C40F-428F-BB38-1DB63DDF25F5}"/>
                </a:ext>
              </a:extLst>
            </p:cNvPr>
            <p:cNvCxnSpPr>
              <a:cxnSpLocks/>
            </p:cNvCxnSpPr>
            <p:nvPr/>
          </p:nvCxnSpPr>
          <p:spPr>
            <a:xfrm flipH="1">
              <a:off x="3619759" y="5682647"/>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B7CAB6DD-2EDE-43F9-A9BD-E03EAFEE5EDA}"/>
                </a:ext>
              </a:extLst>
            </p:cNvPr>
            <p:cNvSpPr txBox="1"/>
            <p:nvPr/>
          </p:nvSpPr>
          <p:spPr>
            <a:xfrm flipH="1">
              <a:off x="4231441" y="5606317"/>
              <a:ext cx="227948" cy="246221"/>
            </a:xfrm>
            <a:prstGeom prst="rect">
              <a:avLst/>
            </a:prstGeom>
            <a:noFill/>
          </p:spPr>
          <p:txBody>
            <a:bodyPr wrap="none" rtlCol="0">
              <a:spAutoFit/>
            </a:bodyPr>
            <a:lstStyle/>
            <a:p>
              <a:r>
                <a:rPr lang="de-DE" sz="1000">
                  <a:latin typeface="Times New Roman" panose="02020603050405020304" pitchFamily="18" charset="0"/>
                  <a:cs typeface="Times New Roman" panose="02020603050405020304" pitchFamily="18" charset="0"/>
                </a:rPr>
                <a:t>-</a:t>
              </a:r>
            </a:p>
          </p:txBody>
        </p:sp>
        <p:sp>
          <p:nvSpPr>
            <p:cNvPr id="14" name="Rechteck 13">
              <a:extLst>
                <a:ext uri="{FF2B5EF4-FFF2-40B4-BE49-F238E27FC236}">
                  <a16:creationId xmlns:a16="http://schemas.microsoft.com/office/drawing/2014/main" id="{C395CCEA-3072-468F-BAB0-673F70043E54}"/>
                </a:ext>
              </a:extLst>
            </p:cNvPr>
            <p:cNvSpPr/>
            <p:nvPr/>
          </p:nvSpPr>
          <p:spPr>
            <a:xfrm flipH="1">
              <a:off x="1789817" y="5606317"/>
              <a:ext cx="915960" cy="3053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a:solidFill>
                  <a:schemeClr val="tx1"/>
                </a:solidFill>
                <a:latin typeface="Times New Roman" panose="02020603050405020304" pitchFamily="18" charset="0"/>
                <a:cs typeface="Times New Roman" panose="02020603050405020304" pitchFamily="18" charset="0"/>
              </a:endParaRPr>
            </a:p>
          </p:txBody>
        </p:sp>
        <p:cxnSp>
          <p:nvCxnSpPr>
            <p:cNvPr id="15" name="Gerader Verbinder 14">
              <a:extLst>
                <a:ext uri="{FF2B5EF4-FFF2-40B4-BE49-F238E27FC236}">
                  <a16:creationId xmlns:a16="http://schemas.microsoft.com/office/drawing/2014/main" id="{81DDB7A0-F21B-4032-8E53-31582F295AF6}"/>
                </a:ext>
              </a:extLst>
            </p:cNvPr>
            <p:cNvCxnSpPr>
              <a:cxnSpLocks/>
            </p:cNvCxnSpPr>
            <p:nvPr/>
          </p:nvCxnSpPr>
          <p:spPr>
            <a:xfrm>
              <a:off x="4385037" y="5758977"/>
              <a:ext cx="38165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 name="Gleichschenkliges Dreieck 15">
              <a:extLst>
                <a:ext uri="{FF2B5EF4-FFF2-40B4-BE49-F238E27FC236}">
                  <a16:creationId xmlns:a16="http://schemas.microsoft.com/office/drawing/2014/main" id="{D56FB2F8-8150-43DC-968E-37C9F523B727}"/>
                </a:ext>
              </a:extLst>
            </p:cNvPr>
            <p:cNvSpPr/>
            <p:nvPr/>
          </p:nvSpPr>
          <p:spPr>
            <a:xfrm rot="16200000">
              <a:off x="3317217" y="5606317"/>
              <a:ext cx="305320" cy="305320"/>
            </a:xfrm>
            <a:prstGeom prst="triangl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a:solidFill>
                  <a:schemeClr val="tx1"/>
                </a:solidFill>
                <a:latin typeface="Times New Roman" panose="02020603050405020304" pitchFamily="18" charset="0"/>
                <a:cs typeface="Times New Roman" panose="02020603050405020304" pitchFamily="18" charset="0"/>
              </a:endParaRPr>
            </a:p>
          </p:txBody>
        </p:sp>
        <p:cxnSp>
          <p:nvCxnSpPr>
            <p:cNvPr id="17" name="Gerader Verbinder 16">
              <a:extLst>
                <a:ext uri="{FF2B5EF4-FFF2-40B4-BE49-F238E27FC236}">
                  <a16:creationId xmlns:a16="http://schemas.microsoft.com/office/drawing/2014/main" id="{EEBC2A42-7628-4740-AFF0-3E933E18D378}"/>
                </a:ext>
              </a:extLst>
            </p:cNvPr>
            <p:cNvCxnSpPr>
              <a:cxnSpLocks/>
              <a:stCxn id="16" idx="0"/>
              <a:endCxn id="14" idx="1"/>
            </p:cNvCxnSpPr>
            <p:nvPr/>
          </p:nvCxnSpPr>
          <p:spPr>
            <a:xfrm flipH="1">
              <a:off x="2705777" y="5758977"/>
              <a:ext cx="61144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 name="Textfeld 138">
              <a:extLst>
                <a:ext uri="{FF2B5EF4-FFF2-40B4-BE49-F238E27FC236}">
                  <a16:creationId xmlns:a16="http://schemas.microsoft.com/office/drawing/2014/main" id="{7C26DD55-5B78-44F0-864C-F8EE4304B9F6}"/>
                </a:ext>
              </a:extLst>
            </p:cNvPr>
            <p:cNvSpPr txBox="1">
              <a:spLocks noChangeArrowheads="1"/>
            </p:cNvSpPr>
            <p:nvPr/>
          </p:nvSpPr>
          <p:spPr bwMode="auto">
            <a:xfrm>
              <a:off x="3987784" y="5377327"/>
              <a:ext cx="4331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a:latin typeface="Times New Roman" panose="02020603050405020304" pitchFamily="18" charset="0"/>
                  <a:cs typeface="Times New Roman" panose="02020603050405020304" pitchFamily="18" charset="0"/>
                </a:rPr>
                <a:t>CSA</a:t>
              </a:r>
              <a:endParaRPr lang="en-US" altLang="de-DE" sz="1000" baseline="-25000">
                <a:latin typeface="Times New Roman" panose="02020603050405020304" pitchFamily="18" charset="0"/>
                <a:cs typeface="Times New Roman" panose="02020603050405020304" pitchFamily="18" charset="0"/>
              </a:endParaRPr>
            </a:p>
          </p:txBody>
        </p:sp>
        <p:sp>
          <p:nvSpPr>
            <p:cNvPr id="19" name="Textfeld 138">
              <a:extLst>
                <a:ext uri="{FF2B5EF4-FFF2-40B4-BE49-F238E27FC236}">
                  <a16:creationId xmlns:a16="http://schemas.microsoft.com/office/drawing/2014/main" id="{A8184CED-D07F-4874-A49D-B137153D57CA}"/>
                </a:ext>
              </a:extLst>
            </p:cNvPr>
            <p:cNvSpPr txBox="1">
              <a:spLocks noChangeArrowheads="1"/>
            </p:cNvSpPr>
            <p:nvPr/>
          </p:nvSpPr>
          <p:spPr bwMode="auto">
            <a:xfrm>
              <a:off x="3087427" y="5377327"/>
              <a:ext cx="7713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a:latin typeface="Times New Roman" panose="02020603050405020304" pitchFamily="18" charset="0"/>
                  <a:cs typeface="Times New Roman" panose="02020603050405020304" pitchFamily="18" charset="0"/>
                </a:rPr>
                <a:t>comparator</a:t>
              </a:r>
              <a:endParaRPr lang="en-US" altLang="de-DE" sz="1000" baseline="-25000">
                <a:latin typeface="Times New Roman" panose="02020603050405020304" pitchFamily="18" charset="0"/>
                <a:cs typeface="Times New Roman" panose="02020603050405020304" pitchFamily="18" charset="0"/>
              </a:endParaRPr>
            </a:p>
          </p:txBody>
        </p:sp>
        <p:sp>
          <p:nvSpPr>
            <p:cNvPr id="20" name="Textfeld 138">
              <a:extLst>
                <a:ext uri="{FF2B5EF4-FFF2-40B4-BE49-F238E27FC236}">
                  <a16:creationId xmlns:a16="http://schemas.microsoft.com/office/drawing/2014/main" id="{452FEC4C-CFF0-4BEF-BAA3-149E19D14D03}"/>
                </a:ext>
              </a:extLst>
            </p:cNvPr>
            <p:cNvSpPr txBox="1">
              <a:spLocks noChangeArrowheads="1"/>
            </p:cNvSpPr>
            <p:nvPr/>
          </p:nvSpPr>
          <p:spPr bwMode="auto">
            <a:xfrm>
              <a:off x="1753137" y="5377327"/>
              <a:ext cx="5709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a:latin typeface="Times New Roman" panose="02020603050405020304" pitchFamily="18" charset="0"/>
                  <a:cs typeface="Times New Roman" panose="02020603050405020304" pitchFamily="18" charset="0"/>
                </a:rPr>
                <a:t>counter</a:t>
              </a:r>
              <a:endParaRPr lang="en-US" altLang="de-DE" sz="1000" baseline="-25000">
                <a:latin typeface="Times New Roman" panose="02020603050405020304" pitchFamily="18" charset="0"/>
                <a:cs typeface="Times New Roman" panose="02020603050405020304" pitchFamily="18" charset="0"/>
              </a:endParaRPr>
            </a:p>
          </p:txBody>
        </p:sp>
        <p:cxnSp>
          <p:nvCxnSpPr>
            <p:cNvPr id="21" name="Gerader Verbinder 20">
              <a:extLst>
                <a:ext uri="{FF2B5EF4-FFF2-40B4-BE49-F238E27FC236}">
                  <a16:creationId xmlns:a16="http://schemas.microsoft.com/office/drawing/2014/main" id="{4C65FB43-C7B7-4781-B46E-394A4D054127}"/>
                </a:ext>
              </a:extLst>
            </p:cNvPr>
            <p:cNvCxnSpPr>
              <a:cxnSpLocks/>
            </p:cNvCxnSpPr>
            <p:nvPr/>
          </p:nvCxnSpPr>
          <p:spPr>
            <a:xfrm>
              <a:off x="4614027" y="3240087"/>
              <a:ext cx="30532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Gleichschenkliges Dreieck 21">
              <a:extLst>
                <a:ext uri="{FF2B5EF4-FFF2-40B4-BE49-F238E27FC236}">
                  <a16:creationId xmlns:a16="http://schemas.microsoft.com/office/drawing/2014/main" id="{F0ED34B0-4E97-4537-B80E-DB50E4AC9CD2}"/>
                </a:ext>
              </a:extLst>
            </p:cNvPr>
            <p:cNvSpPr/>
            <p:nvPr/>
          </p:nvSpPr>
          <p:spPr>
            <a:xfrm flipH="1">
              <a:off x="4614027" y="3240087"/>
              <a:ext cx="305320" cy="228990"/>
            </a:xfrm>
            <a:prstGeom prst="triangl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a:solidFill>
                  <a:schemeClr val="tx1"/>
                </a:solidFill>
                <a:latin typeface="Times New Roman" panose="02020603050405020304" pitchFamily="18" charset="0"/>
                <a:cs typeface="Times New Roman" panose="02020603050405020304" pitchFamily="18" charset="0"/>
              </a:endParaRPr>
            </a:p>
          </p:txBody>
        </p:sp>
        <p:cxnSp>
          <p:nvCxnSpPr>
            <p:cNvPr id="23" name="Gerader Verbinder 22">
              <a:extLst>
                <a:ext uri="{FF2B5EF4-FFF2-40B4-BE49-F238E27FC236}">
                  <a16:creationId xmlns:a16="http://schemas.microsoft.com/office/drawing/2014/main" id="{A292A047-A6EA-4417-A05E-0E36578FC3D1}"/>
                </a:ext>
              </a:extLst>
            </p:cNvPr>
            <p:cNvCxnSpPr>
              <a:cxnSpLocks/>
            </p:cNvCxnSpPr>
            <p:nvPr/>
          </p:nvCxnSpPr>
          <p:spPr>
            <a:xfrm flipV="1">
              <a:off x="4766687" y="3469077"/>
              <a:ext cx="0" cy="2289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E74CA33-7908-4DD8-A0B4-A180275DA5F0}"/>
                </a:ext>
              </a:extLst>
            </p:cNvPr>
            <p:cNvCxnSpPr>
              <a:cxnSpLocks/>
            </p:cNvCxnSpPr>
            <p:nvPr/>
          </p:nvCxnSpPr>
          <p:spPr>
            <a:xfrm flipV="1">
              <a:off x="4766687" y="4308707"/>
              <a:ext cx="0" cy="145027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6A112C73-86EE-4812-B812-B2F49AE9B2D4}"/>
                </a:ext>
              </a:extLst>
            </p:cNvPr>
            <p:cNvCxnSpPr>
              <a:cxnSpLocks/>
            </p:cNvCxnSpPr>
            <p:nvPr/>
          </p:nvCxnSpPr>
          <p:spPr>
            <a:xfrm>
              <a:off x="4690357" y="3698067"/>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 name="Bogen 25">
              <a:extLst>
                <a:ext uri="{FF2B5EF4-FFF2-40B4-BE49-F238E27FC236}">
                  <a16:creationId xmlns:a16="http://schemas.microsoft.com/office/drawing/2014/main" id="{34B98C16-CC15-4CD0-82B4-001FF9C845D3}"/>
                </a:ext>
              </a:extLst>
            </p:cNvPr>
            <p:cNvSpPr/>
            <p:nvPr/>
          </p:nvSpPr>
          <p:spPr>
            <a:xfrm rot="10800000" flipH="1">
              <a:off x="4537697" y="3850727"/>
              <a:ext cx="457980" cy="457980"/>
            </a:xfrm>
            <a:prstGeom prst="arc">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7" name="Gerader Verbinder 26">
              <a:extLst>
                <a:ext uri="{FF2B5EF4-FFF2-40B4-BE49-F238E27FC236}">
                  <a16:creationId xmlns:a16="http://schemas.microsoft.com/office/drawing/2014/main" id="{85F9B18C-1388-421E-B31E-F803ABFF738A}"/>
                </a:ext>
              </a:extLst>
            </p:cNvPr>
            <p:cNvCxnSpPr>
              <a:cxnSpLocks/>
            </p:cNvCxnSpPr>
            <p:nvPr/>
          </p:nvCxnSpPr>
          <p:spPr>
            <a:xfrm flipV="1">
              <a:off x="4995677" y="3316417"/>
              <a:ext cx="0" cy="7633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Bogen 27">
              <a:extLst>
                <a:ext uri="{FF2B5EF4-FFF2-40B4-BE49-F238E27FC236}">
                  <a16:creationId xmlns:a16="http://schemas.microsoft.com/office/drawing/2014/main" id="{9524C0E7-FE4C-49C4-9634-98CABE55952E}"/>
                </a:ext>
              </a:extLst>
            </p:cNvPr>
            <p:cNvSpPr/>
            <p:nvPr/>
          </p:nvSpPr>
          <p:spPr>
            <a:xfrm rot="10800000" flipH="1" flipV="1">
              <a:off x="4537697" y="3087426"/>
              <a:ext cx="457980" cy="457980"/>
            </a:xfrm>
            <a:prstGeom prst="arc">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 name="Gerader Verbinder 28">
              <a:extLst>
                <a:ext uri="{FF2B5EF4-FFF2-40B4-BE49-F238E27FC236}">
                  <a16:creationId xmlns:a16="http://schemas.microsoft.com/office/drawing/2014/main" id="{F3BBED0D-B4E2-4964-878B-163AC50D7DB3}"/>
                </a:ext>
              </a:extLst>
            </p:cNvPr>
            <p:cNvCxnSpPr>
              <a:cxnSpLocks/>
            </p:cNvCxnSpPr>
            <p:nvPr/>
          </p:nvCxnSpPr>
          <p:spPr>
            <a:xfrm flipH="1">
              <a:off x="3619759" y="5835307"/>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 name="Textfeld 138">
              <a:extLst>
                <a:ext uri="{FF2B5EF4-FFF2-40B4-BE49-F238E27FC236}">
                  <a16:creationId xmlns:a16="http://schemas.microsoft.com/office/drawing/2014/main" id="{4012ECDB-F72F-489A-A505-2901E95A0A27}"/>
                </a:ext>
              </a:extLst>
            </p:cNvPr>
            <p:cNvSpPr txBox="1">
              <a:spLocks noChangeArrowheads="1"/>
            </p:cNvSpPr>
            <p:nvPr/>
          </p:nvSpPr>
          <p:spPr bwMode="auto">
            <a:xfrm>
              <a:off x="3543429" y="5835307"/>
              <a:ext cx="6623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a:latin typeface="Times New Roman" panose="02020603050405020304" pitchFamily="18" charset="0"/>
                  <a:cs typeface="Times New Roman" panose="02020603050405020304" pitchFamily="18" charset="0"/>
                </a:rPr>
                <a:t>threshold</a:t>
              </a:r>
              <a:endParaRPr lang="en-US" altLang="de-DE" sz="1000" baseline="-25000">
                <a:latin typeface="Times New Roman" panose="02020603050405020304" pitchFamily="18" charset="0"/>
                <a:cs typeface="Times New Roman" panose="02020603050405020304" pitchFamily="18" charset="0"/>
              </a:endParaRPr>
            </a:p>
          </p:txBody>
        </p:sp>
        <p:cxnSp>
          <p:nvCxnSpPr>
            <p:cNvPr id="31" name="Gerader Verbinder 30">
              <a:extLst>
                <a:ext uri="{FF2B5EF4-FFF2-40B4-BE49-F238E27FC236}">
                  <a16:creationId xmlns:a16="http://schemas.microsoft.com/office/drawing/2014/main" id="{9E6AD2CE-1529-4023-9F55-78CA6DC9B149}"/>
                </a:ext>
              </a:extLst>
            </p:cNvPr>
            <p:cNvCxnSpPr>
              <a:cxnSpLocks/>
            </p:cNvCxnSpPr>
            <p:nvPr/>
          </p:nvCxnSpPr>
          <p:spPr>
            <a:xfrm flipV="1">
              <a:off x="3772419" y="5682647"/>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D5E30F69-D87B-41E3-9A04-B2C6DE9849E6}"/>
                </a:ext>
              </a:extLst>
            </p:cNvPr>
            <p:cNvCxnSpPr>
              <a:cxnSpLocks/>
              <a:stCxn id="11" idx="0"/>
            </p:cNvCxnSpPr>
            <p:nvPr/>
          </p:nvCxnSpPr>
          <p:spPr>
            <a:xfrm flipH="1">
              <a:off x="3772419" y="5758977"/>
              <a:ext cx="30532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 name="Textfeld 138">
              <a:extLst>
                <a:ext uri="{FF2B5EF4-FFF2-40B4-BE49-F238E27FC236}">
                  <a16:creationId xmlns:a16="http://schemas.microsoft.com/office/drawing/2014/main" id="{C94456F2-F35A-41FE-9C66-2A7D81F57F37}"/>
                </a:ext>
              </a:extLst>
            </p:cNvPr>
            <p:cNvSpPr txBox="1">
              <a:spLocks noChangeArrowheads="1"/>
            </p:cNvSpPr>
            <p:nvPr/>
          </p:nvSpPr>
          <p:spPr bwMode="auto">
            <a:xfrm>
              <a:off x="4461367" y="3621737"/>
              <a:ext cx="5132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a:latin typeface="Times New Roman" panose="02020603050405020304" pitchFamily="18" charset="0"/>
                  <a:cs typeface="Times New Roman" panose="02020603050405020304" pitchFamily="18" charset="0"/>
                </a:rPr>
                <a:t>sensor</a:t>
              </a:r>
              <a:endParaRPr lang="en-US" altLang="de-DE" sz="1000" baseline="-25000">
                <a:latin typeface="Times New Roman" panose="02020603050405020304" pitchFamily="18" charset="0"/>
                <a:cs typeface="Times New Roman" panose="02020603050405020304" pitchFamily="18" charset="0"/>
              </a:endParaRPr>
            </a:p>
          </p:txBody>
        </p:sp>
        <p:cxnSp>
          <p:nvCxnSpPr>
            <p:cNvPr id="34" name="Gerade Verbindung mit Pfeil 33">
              <a:extLst>
                <a:ext uri="{FF2B5EF4-FFF2-40B4-BE49-F238E27FC236}">
                  <a16:creationId xmlns:a16="http://schemas.microsoft.com/office/drawing/2014/main" id="{5F616DB8-1F10-4C0A-8F7A-2ADFCBAC5B3E}"/>
                </a:ext>
              </a:extLst>
            </p:cNvPr>
            <p:cNvCxnSpPr/>
            <p:nvPr/>
          </p:nvCxnSpPr>
          <p:spPr>
            <a:xfrm flipV="1">
              <a:off x="3850727" y="5072007"/>
              <a:ext cx="0" cy="2289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85388CEC-8EAF-4326-B804-AEA68B94CB14}"/>
                </a:ext>
              </a:extLst>
            </p:cNvPr>
            <p:cNvCxnSpPr/>
            <p:nvPr/>
          </p:nvCxnSpPr>
          <p:spPr>
            <a:xfrm flipV="1">
              <a:off x="2400457" y="5072007"/>
              <a:ext cx="0" cy="2289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FA3379D0-8932-4FC5-A1CD-F26B34925E06}"/>
                </a:ext>
              </a:extLst>
            </p:cNvPr>
            <p:cNvCxnSpPr/>
            <p:nvPr/>
          </p:nvCxnSpPr>
          <p:spPr>
            <a:xfrm flipH="1">
              <a:off x="4461367" y="3392747"/>
              <a:ext cx="1526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7" name="Grafik 36">
            <a:extLst>
              <a:ext uri="{FF2B5EF4-FFF2-40B4-BE49-F238E27FC236}">
                <a16:creationId xmlns:a16="http://schemas.microsoft.com/office/drawing/2014/main" id="{444E02EA-2739-430D-A3F2-7A6AD6AAC6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722" y="3123680"/>
            <a:ext cx="4859180" cy="2595220"/>
          </a:xfrm>
          <a:prstGeom prst="rect">
            <a:avLst/>
          </a:prstGeom>
        </p:spPr>
      </p:pic>
      <p:sp>
        <p:nvSpPr>
          <p:cNvPr id="38" name="Rectangle 3">
            <a:extLst>
              <a:ext uri="{FF2B5EF4-FFF2-40B4-BE49-F238E27FC236}">
                <a16:creationId xmlns:a16="http://schemas.microsoft.com/office/drawing/2014/main" id="{E3ECCFCD-4FA3-4F02-8935-ADC394C51CD3}"/>
              </a:ext>
            </a:extLst>
          </p:cNvPr>
          <p:cNvSpPr>
            <a:spLocks noGrp="1" noChangeArrowheads="1"/>
          </p:cNvSpPr>
          <p:nvPr>
            <p:ph idx="1" hasCustomPrompt="1"/>
          </p:nvPr>
        </p:nvSpPr>
        <p:spPr bwMode="auto">
          <a:xfrm>
            <a:off x="457200" y="692150"/>
            <a:ext cx="8229600" cy="597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2pPr>
              <a:defRPr/>
            </a:lvl2pPr>
          </a:lstStyle>
          <a:p>
            <a:pPr lvl="0"/>
            <a:r>
              <a:rPr lang="de-DE" altLang="de-DE" dirty="0"/>
              <a:t>Textmasterformate durch Klicken bearbeiten</a:t>
            </a:r>
          </a:p>
          <a:p>
            <a:pPr lvl="1"/>
            <a:r>
              <a:rPr lang="de-DE" altLang="de-DE" dirty="0"/>
              <a:t>Zweite Ebene</a:t>
            </a:r>
          </a:p>
          <a:p>
            <a:pPr lvl="2"/>
            <a:r>
              <a:rPr lang="de-DE" altLang="de-DE" dirty="0"/>
              <a:t>Dritte</a:t>
            </a:r>
          </a:p>
          <a:p>
            <a:pPr lvl="2"/>
            <a:endParaRPr lang="de-DE" altLang="de-DE" dirty="0"/>
          </a:p>
          <a:p>
            <a:pPr lvl="2"/>
            <a:endParaRPr lang="de-DE" altLang="de-DE" dirty="0"/>
          </a:p>
        </p:txBody>
      </p:sp>
    </p:spTree>
    <p:extLst>
      <p:ext uri="{BB962C8B-B14F-4D97-AF65-F5344CB8AC3E}">
        <p14:creationId xmlns:p14="http://schemas.microsoft.com/office/powerpoint/2010/main" val="422320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02662-7894-4C06-AE58-E8098D380C27}"/>
              </a:ext>
            </a:extLst>
          </p:cNvPr>
          <p:cNvSpPr>
            <a:spLocks noGrp="1"/>
          </p:cNvSpPr>
          <p:nvPr>
            <p:ph type="title"/>
          </p:nvPr>
        </p:nvSpPr>
        <p:spPr/>
        <p:txBody>
          <a:bodyPr/>
          <a:lstStyle/>
          <a:p>
            <a:r>
              <a:rPr lang="de-DE"/>
              <a:t>Mastertitelformat bearbeiten</a:t>
            </a:r>
          </a:p>
        </p:txBody>
      </p:sp>
      <p:sp>
        <p:nvSpPr>
          <p:cNvPr id="3" name="Rectangle 3">
            <a:extLst>
              <a:ext uri="{FF2B5EF4-FFF2-40B4-BE49-F238E27FC236}">
                <a16:creationId xmlns:a16="http://schemas.microsoft.com/office/drawing/2014/main" id="{6A92C36E-98E2-4DA8-B699-577CE4D9DED5}"/>
              </a:ext>
            </a:extLst>
          </p:cNvPr>
          <p:cNvSpPr>
            <a:spLocks noGrp="1" noChangeArrowheads="1"/>
          </p:cNvSpPr>
          <p:nvPr>
            <p:ph idx="1" hasCustomPrompt="1"/>
          </p:nvPr>
        </p:nvSpPr>
        <p:spPr bwMode="auto">
          <a:xfrm>
            <a:off x="457200" y="692150"/>
            <a:ext cx="5183420" cy="597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2pPr>
              <a:defRPr/>
            </a:lvl2pPr>
          </a:lstStyle>
          <a:p>
            <a:pPr lvl="0"/>
            <a:r>
              <a:rPr lang="de-DE" altLang="de-DE" dirty="0"/>
              <a:t>Textmasterformate durch Klicken bearbeiten</a:t>
            </a:r>
          </a:p>
          <a:p>
            <a:pPr lvl="1"/>
            <a:r>
              <a:rPr lang="de-DE" altLang="de-DE" dirty="0"/>
              <a:t>Zweite Ebene</a:t>
            </a:r>
          </a:p>
          <a:p>
            <a:pPr lvl="2"/>
            <a:r>
              <a:rPr lang="de-DE" altLang="de-DE" dirty="0"/>
              <a:t>Dritte</a:t>
            </a:r>
          </a:p>
          <a:p>
            <a:pPr lvl="2"/>
            <a:endParaRPr lang="de-DE" altLang="de-DE" dirty="0"/>
          </a:p>
          <a:p>
            <a:pPr lvl="2"/>
            <a:endParaRPr lang="de-DE" altLang="de-DE" dirty="0"/>
          </a:p>
        </p:txBody>
      </p:sp>
      <p:pic>
        <p:nvPicPr>
          <p:cNvPr id="4" name="Grafik 3">
            <a:extLst>
              <a:ext uri="{FF2B5EF4-FFF2-40B4-BE49-F238E27FC236}">
                <a16:creationId xmlns:a16="http://schemas.microsoft.com/office/drawing/2014/main" id="{BB43732C-BF5D-4CF3-9E7D-321007987ADF}"/>
              </a:ext>
            </a:extLst>
          </p:cNvPr>
          <p:cNvPicPr>
            <a:picLocks noChangeAspect="1"/>
          </p:cNvPicPr>
          <p:nvPr userDrawn="1"/>
        </p:nvPicPr>
        <p:blipFill rotWithShape="1">
          <a:blip r:embed="rId2"/>
          <a:srcRect l="56716" t="16152" r="1045" b="1447"/>
          <a:stretch/>
        </p:blipFill>
        <p:spPr>
          <a:xfrm>
            <a:off x="5716950" y="1902400"/>
            <a:ext cx="3115815" cy="3732371"/>
          </a:xfrm>
          <a:prstGeom prst="rect">
            <a:avLst/>
          </a:prstGeom>
        </p:spPr>
      </p:pic>
    </p:spTree>
    <p:extLst>
      <p:ext uri="{BB962C8B-B14F-4D97-AF65-F5344CB8AC3E}">
        <p14:creationId xmlns:p14="http://schemas.microsoft.com/office/powerpoint/2010/main" val="878006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Text Box 10"/>
          <p:cNvSpPr txBox="1">
            <a:spLocks noChangeArrowheads="1"/>
          </p:cNvSpPr>
          <p:nvPr/>
        </p:nvSpPr>
        <p:spPr bwMode="auto">
          <a:xfrm>
            <a:off x="7548870" y="6634052"/>
            <a:ext cx="1442470" cy="255020"/>
          </a:xfrm>
          <a:prstGeom prst="rect">
            <a:avLst/>
          </a:prstGeom>
          <a:noFill/>
          <a:ln w="9525">
            <a:noFill/>
            <a:miter lim="800000"/>
            <a:headEnd/>
            <a:tailEnd/>
          </a:ln>
          <a:effectLst/>
        </p:spPr>
        <p:txBody>
          <a:bodyPr lIns="0" tIns="0" rIns="0" bIns="0"/>
          <a:lstStyle/>
          <a:p>
            <a:pPr algn="r">
              <a:spcBef>
                <a:spcPct val="50000"/>
              </a:spcBef>
            </a:pPr>
            <a:r>
              <a:rPr lang="en-US" sz="900" b="0" dirty="0"/>
              <a:t>Ivan Peric</a:t>
            </a:r>
            <a:endParaRPr lang="en-US" sz="900" b="0" noProof="0" dirty="0"/>
          </a:p>
        </p:txBody>
      </p:sp>
      <p:sp>
        <p:nvSpPr>
          <p:cNvPr id="1035" name="Text Box 11"/>
          <p:cNvSpPr txBox="1">
            <a:spLocks noChangeArrowheads="1"/>
          </p:cNvSpPr>
          <p:nvPr/>
        </p:nvSpPr>
        <p:spPr bwMode="auto">
          <a:xfrm>
            <a:off x="7777860" y="6642100"/>
            <a:ext cx="325438" cy="215900"/>
          </a:xfrm>
          <a:prstGeom prst="rect">
            <a:avLst/>
          </a:prstGeom>
          <a:noFill/>
          <a:ln w="9525">
            <a:noFill/>
            <a:miter lim="800000"/>
            <a:headEnd/>
            <a:tailEnd/>
          </a:ln>
          <a:effectLst/>
        </p:spPr>
        <p:txBody>
          <a:bodyPr lIns="0" tIns="0" rIns="0" bIns="0"/>
          <a:lstStyle/>
          <a:p>
            <a:pPr>
              <a:spcBef>
                <a:spcPct val="50000"/>
              </a:spcBef>
            </a:pPr>
            <a:fld id="{712F7C11-687B-4130-A395-20A4F279E4E6}" type="slidenum">
              <a:rPr lang="de-DE" sz="900" b="1"/>
              <a:pPr>
                <a:spcBef>
                  <a:spcPct val="50000"/>
                </a:spcBef>
              </a:pPr>
              <a:t>‹Nr.›</a:t>
            </a:fld>
            <a:endParaRPr lang="de-DE" sz="900" b="1" dirty="0"/>
          </a:p>
        </p:txBody>
      </p:sp>
      <p:sp>
        <p:nvSpPr>
          <p:cNvPr id="10" name="Rectangle 3"/>
          <p:cNvSpPr>
            <a:spLocks noGrp="1" noChangeArrowheads="1"/>
          </p:cNvSpPr>
          <p:nvPr>
            <p:ph type="body" idx="1"/>
          </p:nvPr>
        </p:nvSpPr>
        <p:spPr bwMode="auto">
          <a:xfrm>
            <a:off x="457200" y="692150"/>
            <a:ext cx="8229600" cy="554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noProof="0" dirty="0" err="1"/>
              <a:t>Textmasterformate</a:t>
            </a:r>
            <a:r>
              <a:rPr lang="en-GB" altLang="de-DE" noProof="0" dirty="0"/>
              <a:t> </a:t>
            </a:r>
            <a:r>
              <a:rPr lang="en-GB" altLang="de-DE" noProof="0" dirty="0" err="1"/>
              <a:t>durch</a:t>
            </a:r>
            <a:r>
              <a:rPr lang="en-GB" altLang="de-DE" noProof="0" dirty="0"/>
              <a:t> </a:t>
            </a:r>
            <a:r>
              <a:rPr lang="en-GB" altLang="de-DE" noProof="0" dirty="0" err="1"/>
              <a:t>Klicken</a:t>
            </a:r>
            <a:r>
              <a:rPr lang="en-GB" altLang="de-DE" noProof="0" dirty="0"/>
              <a:t> </a:t>
            </a:r>
            <a:r>
              <a:rPr lang="en-GB" altLang="de-DE" noProof="0" dirty="0" err="1"/>
              <a:t>bearbeiten</a:t>
            </a:r>
            <a:endParaRPr lang="en-GB" altLang="de-DE" noProof="0" dirty="0"/>
          </a:p>
          <a:p>
            <a:pPr lvl="1"/>
            <a:r>
              <a:rPr lang="en-GB" altLang="de-DE" noProof="0" dirty="0" err="1"/>
              <a:t>Zweite</a:t>
            </a:r>
            <a:r>
              <a:rPr lang="en-GB" altLang="de-DE" noProof="0" dirty="0"/>
              <a:t> </a:t>
            </a:r>
            <a:r>
              <a:rPr lang="en-GB" altLang="de-DE" noProof="0" dirty="0" err="1"/>
              <a:t>Ebene</a:t>
            </a:r>
            <a:endParaRPr lang="en-GB" altLang="de-DE" noProof="0" dirty="0"/>
          </a:p>
          <a:p>
            <a:pPr marL="1143000" marR="0" lvl="2" indent="-285750" algn="l" defTabSz="914400" rtl="0" eaLnBrk="1" fontAlgn="base" latinLnBrk="0" hangingPunct="1">
              <a:lnSpc>
                <a:spcPct val="100000"/>
              </a:lnSpc>
              <a:spcBef>
                <a:spcPct val="20000"/>
              </a:spcBef>
              <a:spcAft>
                <a:spcPct val="0"/>
              </a:spcAft>
              <a:buClrTx/>
              <a:buSzPct val="60000"/>
              <a:buFontTx/>
              <a:buBlip>
                <a:blip r:embed="rId6"/>
              </a:buBlip>
              <a:tabLst/>
              <a:defRPr/>
            </a:pPr>
            <a:r>
              <a:rPr lang="en-GB" altLang="de-DE" noProof="0" dirty="0" err="1"/>
              <a:t>Dritte</a:t>
            </a:r>
            <a:r>
              <a:rPr lang="en-GB" altLang="de-DE" noProof="0" dirty="0"/>
              <a:t> </a:t>
            </a:r>
            <a:r>
              <a:rPr lang="en-GB" altLang="de-DE" noProof="0" dirty="0" err="1"/>
              <a:t>Ebene</a:t>
            </a:r>
            <a:endParaRPr lang="en-GB" altLang="de-DE" noProof="0" dirty="0"/>
          </a:p>
          <a:p>
            <a:pPr lvl="1"/>
            <a:endParaRPr lang="de-DE" altLang="de-DE" dirty="0"/>
          </a:p>
          <a:p>
            <a:pPr lvl="2"/>
            <a:endParaRPr lang="de-DE" altLang="de-DE" dirty="0"/>
          </a:p>
        </p:txBody>
      </p:sp>
      <p:sp>
        <p:nvSpPr>
          <p:cNvPr id="2" name="Rechteck 1"/>
          <p:cNvSpPr/>
          <p:nvPr userDrawn="1"/>
        </p:nvSpPr>
        <p:spPr>
          <a:xfrm>
            <a:off x="0" y="0"/>
            <a:ext cx="9144000" cy="452130"/>
          </a:xfrm>
          <a:prstGeom prst="rect">
            <a:avLst/>
          </a:prstGeom>
          <a:solidFill>
            <a:srgbClr val="64646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tangle 2"/>
          <p:cNvSpPr>
            <a:spLocks noGrp="1" noChangeArrowheads="1"/>
          </p:cNvSpPr>
          <p:nvPr>
            <p:ph type="title"/>
          </p:nvPr>
        </p:nvSpPr>
        <p:spPr bwMode="auto">
          <a:xfrm>
            <a:off x="679170" y="70480"/>
            <a:ext cx="765201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dirty="0"/>
              <a:t>Titelmasterformat durch Klicken bearbeiten</a:t>
            </a:r>
          </a:p>
        </p:txBody>
      </p:sp>
      <p:pic>
        <p:nvPicPr>
          <p:cNvPr id="8195" name="Picture 3" descr="C:\Users\ivan\Desktop\ADLDesigns\KITLogoGrey.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8530" y="146033"/>
            <a:ext cx="491287" cy="2297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ivan\Desktop\ADLDesigns\ADL_Logo3v0_100216_white_grey.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312170" y="99638"/>
            <a:ext cx="722935" cy="27616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Gerade Verbindung 14"/>
          <p:cNvCxnSpPr/>
          <p:nvPr userDrawn="1"/>
        </p:nvCxnSpPr>
        <p:spPr bwMode="auto">
          <a:xfrm flipH="1">
            <a:off x="686970" y="375800"/>
            <a:ext cx="7625200" cy="0"/>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 Box 10">
            <a:extLst>
              <a:ext uri="{FF2B5EF4-FFF2-40B4-BE49-F238E27FC236}">
                <a16:creationId xmlns:a16="http://schemas.microsoft.com/office/drawing/2014/main" id="{B9B39F72-9A1C-94C1-5C7B-9634EF301077}"/>
              </a:ext>
            </a:extLst>
          </p:cNvPr>
          <p:cNvSpPr txBox="1">
            <a:spLocks noChangeArrowheads="1"/>
          </p:cNvSpPr>
          <p:nvPr userDrawn="1"/>
        </p:nvSpPr>
        <p:spPr bwMode="auto">
          <a:xfrm>
            <a:off x="-7800" y="6634860"/>
            <a:ext cx="915960" cy="223140"/>
          </a:xfrm>
          <a:prstGeom prst="rect">
            <a:avLst/>
          </a:prstGeom>
          <a:noFill/>
          <a:ln w="9525">
            <a:noFill/>
            <a:miter lim="800000"/>
            <a:headEnd/>
            <a:tailEnd/>
          </a:ln>
          <a:effectLst/>
        </p:spPr>
        <p:txBody>
          <a:bodyPr lIns="0" tIns="0" rIns="0" bIns="0"/>
          <a:lstStyle/>
          <a:p>
            <a:pPr algn="r">
              <a:spcBef>
                <a:spcPct val="50000"/>
              </a:spcBef>
            </a:pPr>
            <a:r>
              <a:rPr lang="en-US" sz="900" b="0" dirty="0"/>
              <a:t>FEE2026, Paris</a:t>
            </a:r>
            <a:endParaRPr lang="en-US" sz="900" b="0" noProof="0" dirty="0"/>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72" r:id="rId3"/>
    <p:sldLayoutId id="2147483673" r:id="rId4"/>
  </p:sldLayoutIdLst>
  <p:hf hdr="0"/>
  <p:txStyles>
    <p:titleStyle>
      <a:lvl1pPr algn="ctr" rtl="0" eaLnBrk="1" fontAlgn="base" hangingPunct="1">
        <a:spcBef>
          <a:spcPct val="0"/>
        </a:spcBef>
        <a:spcAft>
          <a:spcPct val="0"/>
        </a:spcAft>
        <a:defRPr sz="1800" b="0">
          <a:solidFill>
            <a:schemeClr val="bg1"/>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42900" indent="-342900" algn="l" rtl="0" eaLnBrk="1" fontAlgn="base" hangingPunct="1">
        <a:spcBef>
          <a:spcPct val="20000"/>
        </a:spcBef>
        <a:spcAft>
          <a:spcPct val="0"/>
        </a:spcAft>
        <a:buSzPct val="70000"/>
        <a:buBlip>
          <a:blip r:embed="rId6"/>
        </a:buBlip>
        <a:defRPr sz="1400">
          <a:solidFill>
            <a:schemeClr val="tx1"/>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Pct val="60000"/>
        <a:buFontTx/>
        <a:buBlip>
          <a:blip r:embed="rId6"/>
        </a:buBlip>
        <a:tabLst/>
        <a:defRPr sz="1200">
          <a:solidFill>
            <a:schemeClr val="tx1"/>
          </a:solidFill>
          <a:latin typeface="+mn-lt"/>
        </a:defRPr>
      </a:lvl2pPr>
      <a:lvl3pPr marL="1143000" indent="-228600" algn="l" rtl="0" eaLnBrk="1" fontAlgn="base" hangingPunct="1">
        <a:spcBef>
          <a:spcPct val="20000"/>
        </a:spcBef>
        <a:spcAft>
          <a:spcPct val="0"/>
        </a:spcAft>
        <a:buSzPct val="60000"/>
        <a:buBlip>
          <a:blip r:embed="rId6"/>
        </a:buBlip>
        <a:defRPr sz="1100">
          <a:solidFill>
            <a:schemeClr val="tx1"/>
          </a:solidFill>
          <a:latin typeface="+mn-lt"/>
        </a:defRPr>
      </a:lvl3pPr>
      <a:lvl4pPr marL="1600200" indent="-228600" algn="l" rtl="0" eaLnBrk="1" fontAlgn="base" hangingPunct="1">
        <a:spcBef>
          <a:spcPct val="20000"/>
        </a:spcBef>
        <a:spcAft>
          <a:spcPct val="0"/>
        </a:spcAft>
        <a:buSzPct val="60000"/>
        <a:buBlip>
          <a:blip r:embed="rId6"/>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6"/>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A20A5-FE22-4FFA-9DA2-B8905E73C3DD}"/>
              </a:ext>
            </a:extLst>
          </p:cNvPr>
          <p:cNvSpPr>
            <a:spLocks noGrp="1"/>
          </p:cNvSpPr>
          <p:nvPr>
            <p:ph type="ctrTitle"/>
          </p:nvPr>
        </p:nvSpPr>
        <p:spPr/>
        <p:txBody>
          <a:bodyPr/>
          <a:lstStyle/>
          <a:p>
            <a:r>
              <a:rPr lang="de-DE" b="0" i="0" dirty="0" err="1">
                <a:effectLst/>
              </a:rPr>
              <a:t>MightyPix</a:t>
            </a:r>
            <a:r>
              <a:rPr lang="de-DE" b="0" i="0" dirty="0">
                <a:effectLst/>
              </a:rPr>
              <a:t>: A HV-CMOS Pixel Chip </a:t>
            </a:r>
            <a:r>
              <a:rPr lang="de-DE" b="0" i="0" dirty="0" err="1">
                <a:effectLst/>
              </a:rPr>
              <a:t>for</a:t>
            </a:r>
            <a:r>
              <a:rPr lang="de-DE" b="0" i="0" dirty="0">
                <a:effectLst/>
              </a:rPr>
              <a:t> </a:t>
            </a:r>
            <a:r>
              <a:rPr lang="de-DE" b="0" i="0" dirty="0" err="1">
                <a:effectLst/>
              </a:rPr>
              <a:t>LHCb’s</a:t>
            </a:r>
            <a:r>
              <a:rPr lang="de-DE" b="0" i="0" dirty="0">
                <a:effectLst/>
              </a:rPr>
              <a:t> Mighty Tracker</a:t>
            </a:r>
            <a:br>
              <a:rPr lang="de-DE" b="0" i="0" dirty="0">
                <a:solidFill>
                  <a:srgbClr val="CB6D04"/>
                </a:solidFill>
                <a:effectLst/>
                <a:latin typeface="Roboto Light" panose="02000000000000000000" pitchFamily="2" charset="0"/>
              </a:rPr>
            </a:br>
            <a:endParaRPr lang="de-DE" dirty="0"/>
          </a:p>
        </p:txBody>
      </p:sp>
      <p:sp>
        <p:nvSpPr>
          <p:cNvPr id="3" name="Untertitel 2">
            <a:extLst>
              <a:ext uri="{FF2B5EF4-FFF2-40B4-BE49-F238E27FC236}">
                <a16:creationId xmlns:a16="http://schemas.microsoft.com/office/drawing/2014/main" id="{20A2DE1A-DDC1-4538-BE16-89C25BC959CA}"/>
              </a:ext>
            </a:extLst>
          </p:cNvPr>
          <p:cNvSpPr>
            <a:spLocks noGrp="1"/>
          </p:cNvSpPr>
          <p:nvPr>
            <p:ph type="subTitle" idx="1"/>
          </p:nvPr>
        </p:nvSpPr>
        <p:spPr/>
        <p:txBody>
          <a:bodyPr/>
          <a:lstStyle/>
          <a:p>
            <a:r>
              <a:rPr lang="de-DE" dirty="0"/>
              <a:t>Nicolas Striebig, Richard Leys, Lucas Dittmann, Toko Hirono</a:t>
            </a:r>
          </a:p>
          <a:p>
            <a:r>
              <a:rPr lang="de-DE" dirty="0"/>
              <a:t>Ivan Peric*</a:t>
            </a:r>
          </a:p>
        </p:txBody>
      </p:sp>
    </p:spTree>
    <p:extLst>
      <p:ext uri="{BB962C8B-B14F-4D97-AF65-F5344CB8AC3E}">
        <p14:creationId xmlns:p14="http://schemas.microsoft.com/office/powerpoint/2010/main" val="4087561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416259-DAB8-DA4D-D69C-E833128E0145}"/>
              </a:ext>
            </a:extLst>
          </p:cNvPr>
          <p:cNvSpPr>
            <a:spLocks noGrp="1"/>
          </p:cNvSpPr>
          <p:nvPr>
            <p:ph type="title"/>
          </p:nvPr>
        </p:nvSpPr>
        <p:spPr/>
        <p:txBody>
          <a:bodyPr/>
          <a:lstStyle/>
          <a:p>
            <a:r>
              <a:rPr lang="en-GB" dirty="0" err="1"/>
              <a:t>MightyPix</a:t>
            </a:r>
            <a:r>
              <a:rPr lang="en-GB" dirty="0"/>
              <a:t>: Analogue Part</a:t>
            </a:r>
          </a:p>
        </p:txBody>
      </p:sp>
      <p:sp>
        <p:nvSpPr>
          <p:cNvPr id="9" name="Content Placeholder 1">
            <a:extLst>
              <a:ext uri="{FF2B5EF4-FFF2-40B4-BE49-F238E27FC236}">
                <a16:creationId xmlns:a16="http://schemas.microsoft.com/office/drawing/2014/main" id="{FFC21206-EFE0-D546-9A1C-7039C0BD65D0}"/>
              </a:ext>
            </a:extLst>
          </p:cNvPr>
          <p:cNvSpPr>
            <a:spLocks noGrp="1"/>
          </p:cNvSpPr>
          <p:nvPr>
            <p:ph idx="1"/>
          </p:nvPr>
        </p:nvSpPr>
        <p:spPr>
          <a:xfrm>
            <a:off x="221190" y="681120"/>
            <a:ext cx="3294905" cy="3364854"/>
          </a:xfrm>
        </p:spPr>
        <p:txBody>
          <a:bodyPr>
            <a:noAutofit/>
          </a:bodyPr>
          <a:lstStyle/>
          <a:p>
            <a:pPr marL="0" indent="0" defTabSz="685760" fontAlgn="auto">
              <a:lnSpc>
                <a:spcPct val="120000"/>
              </a:lnSpc>
              <a:spcBef>
                <a:spcPts val="360"/>
              </a:spcBef>
              <a:spcAft>
                <a:spcPts val="0"/>
              </a:spcAft>
              <a:buSzPct val="88000"/>
              <a:buNone/>
              <a:defRPr/>
            </a:pPr>
            <a:r>
              <a:rPr lang="en-GB" b="1" dirty="0">
                <a:solidFill>
                  <a:schemeClr val="tx2"/>
                </a:solidFill>
                <a:latin typeface="Arial"/>
              </a:rPr>
              <a:t>Working principle:</a:t>
            </a:r>
          </a:p>
          <a:p>
            <a:pPr marL="0" indent="0">
              <a:lnSpc>
                <a:spcPct val="120000"/>
              </a:lnSpc>
              <a:buNone/>
              <a:defRPr/>
            </a:pPr>
            <a:r>
              <a:rPr lang="en-GB" b="1" dirty="0">
                <a:solidFill>
                  <a:schemeClr val="tx2"/>
                </a:solidFill>
                <a:latin typeface="Arial"/>
              </a:rPr>
              <a:t> 1. </a:t>
            </a:r>
            <a:r>
              <a:rPr lang="en-GB" dirty="0">
                <a:solidFill>
                  <a:prstClr val="black"/>
                </a:solidFill>
                <a:latin typeface="Arial"/>
              </a:rPr>
              <a:t>Charge collected by pixel n-well</a:t>
            </a:r>
            <a:endParaRPr lang="en-GB" b="1" dirty="0">
              <a:solidFill>
                <a:schemeClr val="tx2"/>
              </a:solidFill>
              <a:latin typeface="Arial"/>
            </a:endParaRPr>
          </a:p>
          <a:p>
            <a:pPr marL="0" indent="0">
              <a:lnSpc>
                <a:spcPct val="120000"/>
              </a:lnSpc>
              <a:buNone/>
              <a:defRPr/>
            </a:pPr>
            <a:r>
              <a:rPr lang="en-GB" b="1" kern="1200" dirty="0">
                <a:solidFill>
                  <a:schemeClr val="bg2">
                    <a:lumMod val="75000"/>
                  </a:schemeClr>
                </a:solidFill>
                <a:latin typeface="Arial"/>
              </a:rPr>
              <a:t> 2.</a:t>
            </a:r>
            <a:r>
              <a:rPr lang="en-GB" kern="1200" dirty="0">
                <a:solidFill>
                  <a:schemeClr val="bg2">
                    <a:lumMod val="75000"/>
                  </a:schemeClr>
                </a:solidFill>
                <a:latin typeface="Arial"/>
              </a:rPr>
              <a:t> Converted to voltage signal by</a:t>
            </a:r>
            <a:br>
              <a:rPr lang="en-GB" kern="1200" dirty="0">
                <a:solidFill>
                  <a:schemeClr val="bg2">
                    <a:lumMod val="75000"/>
                  </a:schemeClr>
                </a:solidFill>
                <a:latin typeface="Arial"/>
              </a:rPr>
            </a:br>
            <a:r>
              <a:rPr lang="en-GB" kern="1200" dirty="0">
                <a:solidFill>
                  <a:schemeClr val="bg2">
                    <a:lumMod val="75000"/>
                  </a:schemeClr>
                </a:solidFill>
                <a:latin typeface="Arial"/>
              </a:rPr>
              <a:t>     Charge Sensitive</a:t>
            </a:r>
            <a:r>
              <a:rPr lang="en-GB" dirty="0">
                <a:solidFill>
                  <a:schemeClr val="bg2">
                    <a:lumMod val="75000"/>
                  </a:schemeClr>
                </a:solidFill>
                <a:latin typeface="Arial"/>
              </a:rPr>
              <a:t> </a:t>
            </a:r>
            <a:r>
              <a:rPr lang="en-GB" kern="1200" dirty="0">
                <a:solidFill>
                  <a:schemeClr val="bg2">
                    <a:lumMod val="75000"/>
                  </a:schemeClr>
                </a:solidFill>
                <a:latin typeface="Arial"/>
              </a:rPr>
              <a:t>Amplifier</a:t>
            </a:r>
          </a:p>
          <a:p>
            <a:pPr marL="0" indent="0">
              <a:lnSpc>
                <a:spcPct val="120000"/>
              </a:lnSpc>
              <a:buNone/>
              <a:defRPr/>
            </a:pPr>
            <a:r>
              <a:rPr lang="en-GB" b="1" dirty="0">
                <a:solidFill>
                  <a:schemeClr val="bg2">
                    <a:lumMod val="75000"/>
                  </a:schemeClr>
                </a:solidFill>
                <a:latin typeface="Arial"/>
              </a:rPr>
              <a:t> 3.</a:t>
            </a:r>
            <a:r>
              <a:rPr lang="en-GB" dirty="0">
                <a:solidFill>
                  <a:schemeClr val="bg2">
                    <a:lumMod val="75000"/>
                  </a:schemeClr>
                </a:solidFill>
                <a:latin typeface="Arial"/>
              </a:rPr>
              <a:t> </a:t>
            </a:r>
            <a:r>
              <a:rPr lang="en-GB" kern="1200" dirty="0">
                <a:solidFill>
                  <a:schemeClr val="bg2">
                    <a:lumMod val="75000"/>
                  </a:schemeClr>
                </a:solidFill>
                <a:latin typeface="Arial"/>
              </a:rPr>
              <a:t>Analog voltage</a:t>
            </a:r>
            <a:br>
              <a:rPr lang="en-GB" kern="1200" dirty="0">
                <a:solidFill>
                  <a:schemeClr val="bg2">
                    <a:lumMod val="75000"/>
                  </a:schemeClr>
                </a:solidFill>
                <a:latin typeface="Arial"/>
              </a:rPr>
            </a:br>
            <a:r>
              <a:rPr lang="en-GB" kern="1200" dirty="0">
                <a:solidFill>
                  <a:schemeClr val="bg2">
                    <a:lumMod val="75000"/>
                  </a:schemeClr>
                </a:solidFill>
                <a:latin typeface="Arial"/>
              </a:rPr>
              <a:t>     pulse shaped and</a:t>
            </a:r>
            <a:br>
              <a:rPr lang="en-GB" kern="1200" dirty="0">
                <a:solidFill>
                  <a:schemeClr val="bg2">
                    <a:lumMod val="75000"/>
                  </a:schemeClr>
                </a:solidFill>
                <a:latin typeface="Arial"/>
              </a:rPr>
            </a:br>
            <a:r>
              <a:rPr lang="en-GB" kern="1200" dirty="0">
                <a:solidFill>
                  <a:schemeClr val="bg2">
                    <a:lumMod val="75000"/>
                  </a:schemeClr>
                </a:solidFill>
                <a:latin typeface="Arial"/>
              </a:rPr>
              <a:t>     converted to digital</a:t>
            </a:r>
            <a:br>
              <a:rPr lang="en-GB" kern="1200" dirty="0">
                <a:solidFill>
                  <a:schemeClr val="bg2">
                    <a:lumMod val="75000"/>
                  </a:schemeClr>
                </a:solidFill>
                <a:latin typeface="Arial"/>
              </a:rPr>
            </a:br>
            <a:r>
              <a:rPr lang="en-GB" kern="1200" dirty="0">
                <a:solidFill>
                  <a:schemeClr val="bg2">
                    <a:lumMod val="75000"/>
                  </a:schemeClr>
                </a:solidFill>
                <a:latin typeface="Arial"/>
              </a:rPr>
              <a:t>     signal by comparator</a:t>
            </a:r>
          </a:p>
          <a:p>
            <a:pPr marL="0" indent="0">
              <a:lnSpc>
                <a:spcPct val="120000"/>
              </a:lnSpc>
              <a:buNone/>
              <a:defRPr/>
            </a:pPr>
            <a:r>
              <a:rPr lang="en-GB" b="1" dirty="0">
                <a:solidFill>
                  <a:schemeClr val="bg2">
                    <a:lumMod val="75000"/>
                  </a:schemeClr>
                </a:solidFill>
                <a:latin typeface="Arial"/>
              </a:rPr>
              <a:t> 4.</a:t>
            </a:r>
            <a:r>
              <a:rPr lang="en-GB" dirty="0">
                <a:solidFill>
                  <a:schemeClr val="bg2">
                    <a:lumMod val="75000"/>
                  </a:schemeClr>
                </a:solidFill>
                <a:latin typeface="Arial"/>
              </a:rPr>
              <a:t> </a:t>
            </a:r>
            <a:r>
              <a:rPr lang="en-GB" kern="1200" dirty="0">
                <a:solidFill>
                  <a:schemeClr val="bg2">
                    <a:lumMod val="75000"/>
                  </a:schemeClr>
                </a:solidFill>
                <a:latin typeface="Arial"/>
              </a:rPr>
              <a:t>Hit information stored</a:t>
            </a:r>
            <a:br>
              <a:rPr lang="en-GB" kern="1200" dirty="0">
                <a:solidFill>
                  <a:schemeClr val="bg2">
                    <a:lumMod val="75000"/>
                  </a:schemeClr>
                </a:solidFill>
                <a:latin typeface="Arial"/>
              </a:rPr>
            </a:br>
            <a:r>
              <a:rPr lang="en-GB" kern="1200" dirty="0">
                <a:solidFill>
                  <a:schemeClr val="bg2">
                    <a:lumMod val="75000"/>
                  </a:schemeClr>
                </a:solidFill>
                <a:latin typeface="Arial"/>
              </a:rPr>
              <a:t>     in hit buffer</a:t>
            </a:r>
          </a:p>
        </p:txBody>
      </p:sp>
      <p:grpSp>
        <p:nvGrpSpPr>
          <p:cNvPr id="100" name="Group 99">
            <a:extLst>
              <a:ext uri="{FF2B5EF4-FFF2-40B4-BE49-F238E27FC236}">
                <a16:creationId xmlns:a16="http://schemas.microsoft.com/office/drawing/2014/main" id="{13F96112-926B-7CEE-1444-8E215E516FD7}"/>
              </a:ext>
            </a:extLst>
          </p:cNvPr>
          <p:cNvGrpSpPr/>
          <p:nvPr/>
        </p:nvGrpSpPr>
        <p:grpSpPr>
          <a:xfrm>
            <a:off x="2506860" y="2003319"/>
            <a:ext cx="6510929" cy="3618821"/>
            <a:chOff x="3342479" y="1528092"/>
            <a:chExt cx="8681239" cy="4825095"/>
          </a:xfrm>
        </p:grpSpPr>
        <p:sp>
          <p:nvSpPr>
            <p:cNvPr id="8" name="TextBox 7">
              <a:extLst>
                <a:ext uri="{FF2B5EF4-FFF2-40B4-BE49-F238E27FC236}">
                  <a16:creationId xmlns:a16="http://schemas.microsoft.com/office/drawing/2014/main" id="{F877A58D-AC8F-EF8E-BBE8-CDD18562C36F}"/>
                </a:ext>
              </a:extLst>
            </p:cNvPr>
            <p:cNvSpPr txBox="1"/>
            <p:nvPr/>
          </p:nvSpPr>
          <p:spPr>
            <a:xfrm>
              <a:off x="3342479" y="6014632"/>
              <a:ext cx="8681239" cy="338555"/>
            </a:xfrm>
            <a:prstGeom prst="rect">
              <a:avLst/>
            </a:prstGeom>
            <a:noFill/>
          </p:spPr>
          <p:txBody>
            <a:bodyPr wrap="square" rtlCol="0">
              <a:spAutoFit/>
            </a:bodyPr>
            <a:lstStyle/>
            <a:p>
              <a:pPr algn="r"/>
              <a:r>
                <a:rPr lang="en-GB" sz="1050" i="1" dirty="0">
                  <a:solidFill>
                    <a:schemeClr val="bg2">
                      <a:lumMod val="75000"/>
                    </a:schemeClr>
                  </a:solidFill>
                </a:rPr>
                <a:t>Source: Ivan Perić</a:t>
              </a:r>
            </a:p>
          </p:txBody>
        </p:sp>
        <p:grpSp>
          <p:nvGrpSpPr>
            <p:cNvPr id="10" name="Group 9">
              <a:extLst>
                <a:ext uri="{FF2B5EF4-FFF2-40B4-BE49-F238E27FC236}">
                  <a16:creationId xmlns:a16="http://schemas.microsoft.com/office/drawing/2014/main" id="{A5568204-D4FA-DFD2-97A6-F409F7F266BF}"/>
                </a:ext>
              </a:extLst>
            </p:cNvPr>
            <p:cNvGrpSpPr>
              <a:grpSpLocks noChangeAspect="1"/>
            </p:cNvGrpSpPr>
            <p:nvPr/>
          </p:nvGrpSpPr>
          <p:grpSpPr>
            <a:xfrm>
              <a:off x="3415289" y="1528092"/>
              <a:ext cx="8541942" cy="4482539"/>
              <a:chOff x="430987" y="2363240"/>
              <a:chExt cx="7411503" cy="3889320"/>
            </a:xfrm>
          </p:grpSpPr>
          <p:sp>
            <p:nvSpPr>
              <p:cNvPr id="12" name="Gleichschenkliges Dreieck 2">
                <a:extLst>
                  <a:ext uri="{FF2B5EF4-FFF2-40B4-BE49-F238E27FC236}">
                    <a16:creationId xmlns:a16="http://schemas.microsoft.com/office/drawing/2014/main" id="{7D5D636D-5BA2-DC17-EA66-27069D6EFCDF}"/>
                  </a:ext>
                </a:extLst>
              </p:cNvPr>
              <p:cNvSpPr>
                <a:spLocks noChangeArrowheads="1"/>
              </p:cNvSpPr>
              <p:nvPr/>
            </p:nvSpPr>
            <p:spPr bwMode="auto">
              <a:xfrm rot="5400000">
                <a:off x="3689590" y="2858540"/>
                <a:ext cx="914400" cy="9906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a:p>
            </p:txBody>
          </p:sp>
          <p:cxnSp>
            <p:nvCxnSpPr>
              <p:cNvPr id="13" name="Gerader Verbinder 5">
                <a:extLst>
                  <a:ext uri="{FF2B5EF4-FFF2-40B4-BE49-F238E27FC236}">
                    <a16:creationId xmlns:a16="http://schemas.microsoft.com/office/drawing/2014/main" id="{5D09876C-2F92-7BCE-891F-17A16473AA21}"/>
                  </a:ext>
                </a:extLst>
              </p:cNvPr>
              <p:cNvCxnSpPr>
                <a:cxnSpLocks noChangeShapeType="1"/>
                <a:stCxn id="12" idx="0"/>
              </p:cNvCxnSpPr>
              <p:nvPr/>
            </p:nvCxnSpPr>
            <p:spPr bwMode="auto">
              <a:xfrm>
                <a:off x="4642090" y="3353840"/>
                <a:ext cx="304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86">
                <a:extLst>
                  <a:ext uri="{FF2B5EF4-FFF2-40B4-BE49-F238E27FC236}">
                    <a16:creationId xmlns:a16="http://schemas.microsoft.com/office/drawing/2014/main" id="{2A7E021C-9671-E621-9455-87E4604E5CE6}"/>
                  </a:ext>
                </a:extLst>
              </p:cNvPr>
              <p:cNvCxnSpPr>
                <a:cxnSpLocks noChangeShapeType="1"/>
              </p:cNvCxnSpPr>
              <p:nvPr/>
            </p:nvCxnSpPr>
            <p:spPr bwMode="auto">
              <a:xfrm flipV="1">
                <a:off x="2889490" y="3353840"/>
                <a:ext cx="0" cy="5334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90">
                <a:extLst>
                  <a:ext uri="{FF2B5EF4-FFF2-40B4-BE49-F238E27FC236}">
                    <a16:creationId xmlns:a16="http://schemas.microsoft.com/office/drawing/2014/main" id="{77626C44-7505-52CF-EA30-F71834EB7B60}"/>
                  </a:ext>
                </a:extLst>
              </p:cNvPr>
              <p:cNvCxnSpPr>
                <a:cxnSpLocks noChangeShapeType="1"/>
              </p:cNvCxnSpPr>
              <p:nvPr/>
            </p:nvCxnSpPr>
            <p:spPr bwMode="auto">
              <a:xfrm>
                <a:off x="2660890" y="3887240"/>
                <a:ext cx="457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Gleichschenkliges Dreieck 2065">
                <a:extLst>
                  <a:ext uri="{FF2B5EF4-FFF2-40B4-BE49-F238E27FC236}">
                    <a16:creationId xmlns:a16="http://schemas.microsoft.com/office/drawing/2014/main" id="{C401C9D8-D0AB-94D7-F1D7-B182930A43A3}"/>
                  </a:ext>
                </a:extLst>
              </p:cNvPr>
              <p:cNvSpPr>
                <a:spLocks noChangeArrowheads="1"/>
              </p:cNvSpPr>
              <p:nvPr/>
            </p:nvSpPr>
            <p:spPr bwMode="auto">
              <a:xfrm>
                <a:off x="2660890" y="3887240"/>
                <a:ext cx="457200" cy="304800"/>
              </a:xfrm>
              <a:prstGeom prst="triangle">
                <a:avLst>
                  <a:gd name="adj" fmla="val 50000"/>
                </a:avLst>
              </a:prstGeom>
              <a:solidFill>
                <a:schemeClr val="tx2"/>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a:p>
            </p:txBody>
          </p:sp>
          <p:cxnSp>
            <p:nvCxnSpPr>
              <p:cNvPr id="17" name="Gerader Verbinder 93">
                <a:extLst>
                  <a:ext uri="{FF2B5EF4-FFF2-40B4-BE49-F238E27FC236}">
                    <a16:creationId xmlns:a16="http://schemas.microsoft.com/office/drawing/2014/main" id="{F3CC6EE2-21FD-406F-AA40-465BE020F374}"/>
                  </a:ext>
                </a:extLst>
              </p:cNvPr>
              <p:cNvCxnSpPr>
                <a:cxnSpLocks noChangeShapeType="1"/>
              </p:cNvCxnSpPr>
              <p:nvPr/>
            </p:nvCxnSpPr>
            <p:spPr bwMode="auto">
              <a:xfrm flipV="1">
                <a:off x="2889490" y="41920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02">
                <a:extLst>
                  <a:ext uri="{FF2B5EF4-FFF2-40B4-BE49-F238E27FC236}">
                    <a16:creationId xmlns:a16="http://schemas.microsoft.com/office/drawing/2014/main" id="{24A7F553-94F5-91FE-4AFD-A05C5215971B}"/>
                  </a:ext>
                </a:extLst>
              </p:cNvPr>
              <p:cNvCxnSpPr>
                <a:cxnSpLocks noChangeShapeType="1"/>
              </p:cNvCxnSpPr>
              <p:nvPr/>
            </p:nvCxnSpPr>
            <p:spPr bwMode="auto">
              <a:xfrm>
                <a:off x="1975090" y="3353840"/>
                <a:ext cx="1219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03">
                <a:extLst>
                  <a:ext uri="{FF2B5EF4-FFF2-40B4-BE49-F238E27FC236}">
                    <a16:creationId xmlns:a16="http://schemas.microsoft.com/office/drawing/2014/main" id="{6266FFBC-D1DD-2E53-7C5E-D2FDD47CEF5E}"/>
                  </a:ext>
                </a:extLst>
              </p:cNvPr>
              <p:cNvCxnSpPr>
                <a:cxnSpLocks noChangeShapeType="1"/>
              </p:cNvCxnSpPr>
              <p:nvPr/>
            </p:nvCxnSpPr>
            <p:spPr bwMode="auto">
              <a:xfrm>
                <a:off x="31942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04">
                <a:extLst>
                  <a:ext uri="{FF2B5EF4-FFF2-40B4-BE49-F238E27FC236}">
                    <a16:creationId xmlns:a16="http://schemas.microsoft.com/office/drawing/2014/main" id="{604BC0D6-49D8-1CF0-D7A2-FDBE9267BD5F}"/>
                  </a:ext>
                </a:extLst>
              </p:cNvPr>
              <p:cNvCxnSpPr>
                <a:cxnSpLocks noChangeShapeType="1"/>
              </p:cNvCxnSpPr>
              <p:nvPr/>
            </p:nvCxnSpPr>
            <p:spPr bwMode="auto">
              <a:xfrm>
                <a:off x="32704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105">
                <a:extLst>
                  <a:ext uri="{FF2B5EF4-FFF2-40B4-BE49-F238E27FC236}">
                    <a16:creationId xmlns:a16="http://schemas.microsoft.com/office/drawing/2014/main" id="{2B146EC3-C5E4-9353-C403-A3466501243A}"/>
                  </a:ext>
                </a:extLst>
              </p:cNvPr>
              <p:cNvCxnSpPr>
                <a:cxnSpLocks noChangeShapeType="1"/>
              </p:cNvCxnSpPr>
              <p:nvPr/>
            </p:nvCxnSpPr>
            <p:spPr bwMode="auto">
              <a:xfrm>
                <a:off x="3270490" y="335384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138">
                <a:extLst>
                  <a:ext uri="{FF2B5EF4-FFF2-40B4-BE49-F238E27FC236}">
                    <a16:creationId xmlns:a16="http://schemas.microsoft.com/office/drawing/2014/main" id="{D528967A-0FE2-42E7-97C2-D84A516D0314}"/>
                  </a:ext>
                </a:extLst>
              </p:cNvPr>
              <p:cNvSpPr txBox="1">
                <a:spLocks noChangeArrowheads="1"/>
              </p:cNvSpPr>
              <p:nvPr/>
            </p:nvSpPr>
            <p:spPr bwMode="auto">
              <a:xfrm>
                <a:off x="3640270" y="3201440"/>
                <a:ext cx="73289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Amplifier</a:t>
                </a:r>
              </a:p>
            </p:txBody>
          </p:sp>
          <p:sp>
            <p:nvSpPr>
              <p:cNvPr id="23" name="Textfeld 153">
                <a:extLst>
                  <a:ext uri="{FF2B5EF4-FFF2-40B4-BE49-F238E27FC236}">
                    <a16:creationId xmlns:a16="http://schemas.microsoft.com/office/drawing/2014/main" id="{B15C999F-81A3-4A54-EBA6-E8359A564D53}"/>
                  </a:ext>
                </a:extLst>
              </p:cNvPr>
              <p:cNvSpPr txBox="1">
                <a:spLocks noChangeArrowheads="1"/>
              </p:cNvSpPr>
              <p:nvPr/>
            </p:nvSpPr>
            <p:spPr bwMode="auto">
              <a:xfrm>
                <a:off x="2987889" y="3870374"/>
                <a:ext cx="666131"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b="1" dirty="0"/>
                  <a:t>Sensor</a:t>
                </a:r>
              </a:p>
            </p:txBody>
          </p:sp>
          <p:sp>
            <p:nvSpPr>
              <p:cNvPr id="24" name="Gleichschenkliges Dreieck 2">
                <a:extLst>
                  <a:ext uri="{FF2B5EF4-FFF2-40B4-BE49-F238E27FC236}">
                    <a16:creationId xmlns:a16="http://schemas.microsoft.com/office/drawing/2014/main" id="{2D85148C-8A74-86A2-3226-D3C6872EF58F}"/>
                  </a:ext>
                </a:extLst>
              </p:cNvPr>
              <p:cNvSpPr>
                <a:spLocks noChangeArrowheads="1"/>
              </p:cNvSpPr>
              <p:nvPr/>
            </p:nvSpPr>
            <p:spPr bwMode="auto">
              <a:xfrm rot="5400000">
                <a:off x="5746990" y="3087140"/>
                <a:ext cx="914400" cy="9906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dirty="0"/>
              </a:p>
            </p:txBody>
          </p:sp>
          <p:cxnSp>
            <p:nvCxnSpPr>
              <p:cNvPr id="25" name="Gerader Verbinder 5">
                <a:extLst>
                  <a:ext uri="{FF2B5EF4-FFF2-40B4-BE49-F238E27FC236}">
                    <a16:creationId xmlns:a16="http://schemas.microsoft.com/office/drawing/2014/main" id="{A84287FD-F48A-B8CC-A9F6-E3F207F827E0}"/>
                  </a:ext>
                </a:extLst>
              </p:cNvPr>
              <p:cNvCxnSpPr>
                <a:cxnSpLocks noChangeShapeType="1"/>
              </p:cNvCxnSpPr>
              <p:nvPr/>
            </p:nvCxnSpPr>
            <p:spPr bwMode="auto">
              <a:xfrm>
                <a:off x="4642090" y="3353840"/>
                <a:ext cx="304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5">
                <a:extLst>
                  <a:ext uri="{FF2B5EF4-FFF2-40B4-BE49-F238E27FC236}">
                    <a16:creationId xmlns:a16="http://schemas.microsoft.com/office/drawing/2014/main" id="{540C163F-2E40-42E2-1BD3-6E404C198D4F}"/>
                  </a:ext>
                </a:extLst>
              </p:cNvPr>
              <p:cNvCxnSpPr>
                <a:cxnSpLocks noChangeShapeType="1"/>
              </p:cNvCxnSpPr>
              <p:nvPr/>
            </p:nvCxnSpPr>
            <p:spPr bwMode="auto">
              <a:xfrm>
                <a:off x="49468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5">
                <a:extLst>
                  <a:ext uri="{FF2B5EF4-FFF2-40B4-BE49-F238E27FC236}">
                    <a16:creationId xmlns:a16="http://schemas.microsoft.com/office/drawing/2014/main" id="{A67F23E3-3E79-25A1-0394-43A28EAC34DD}"/>
                  </a:ext>
                </a:extLst>
              </p:cNvPr>
              <p:cNvCxnSpPr>
                <a:cxnSpLocks noChangeShapeType="1"/>
              </p:cNvCxnSpPr>
              <p:nvPr/>
            </p:nvCxnSpPr>
            <p:spPr bwMode="auto">
              <a:xfrm>
                <a:off x="50230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5">
                <a:extLst>
                  <a:ext uri="{FF2B5EF4-FFF2-40B4-BE49-F238E27FC236}">
                    <a16:creationId xmlns:a16="http://schemas.microsoft.com/office/drawing/2014/main" id="{BE402762-6B61-F106-64A7-0F6EDB66247D}"/>
                  </a:ext>
                </a:extLst>
              </p:cNvPr>
              <p:cNvCxnSpPr>
                <a:cxnSpLocks noChangeShapeType="1"/>
              </p:cNvCxnSpPr>
              <p:nvPr/>
            </p:nvCxnSpPr>
            <p:spPr bwMode="auto">
              <a:xfrm>
                <a:off x="5023090" y="3353840"/>
                <a:ext cx="685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hteck 22">
                <a:extLst>
                  <a:ext uri="{FF2B5EF4-FFF2-40B4-BE49-F238E27FC236}">
                    <a16:creationId xmlns:a16="http://schemas.microsoft.com/office/drawing/2014/main" id="{C0FB5E7D-F365-D216-1110-977C2D0ED149}"/>
                  </a:ext>
                </a:extLst>
              </p:cNvPr>
              <p:cNvSpPr/>
              <p:nvPr/>
            </p:nvSpPr>
            <p:spPr bwMode="auto">
              <a:xfrm>
                <a:off x="5251690" y="2820440"/>
                <a:ext cx="152400" cy="3048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30" name="Gerader Verbinder 23">
                <a:extLst>
                  <a:ext uri="{FF2B5EF4-FFF2-40B4-BE49-F238E27FC236}">
                    <a16:creationId xmlns:a16="http://schemas.microsoft.com/office/drawing/2014/main" id="{B82B947C-78F0-574A-F411-C05C710DE06C}"/>
                  </a:ext>
                </a:extLst>
              </p:cNvPr>
              <p:cNvCxnSpPr>
                <a:stCxn id="29" idx="2"/>
              </p:cNvCxnSpPr>
              <p:nvPr/>
            </p:nvCxnSpPr>
            <p:spPr bwMode="auto">
              <a:xfrm>
                <a:off x="5327890" y="31252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24">
                <a:extLst>
                  <a:ext uri="{FF2B5EF4-FFF2-40B4-BE49-F238E27FC236}">
                    <a16:creationId xmlns:a16="http://schemas.microsoft.com/office/drawing/2014/main" id="{D0E104A0-AD84-7B7A-E198-E96FBD15B6D4}"/>
                  </a:ext>
                </a:extLst>
              </p:cNvPr>
              <p:cNvCxnSpPr/>
              <p:nvPr/>
            </p:nvCxnSpPr>
            <p:spPr bwMode="auto">
              <a:xfrm>
                <a:off x="5327890" y="2591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Ellipse 25">
                <a:extLst>
                  <a:ext uri="{FF2B5EF4-FFF2-40B4-BE49-F238E27FC236}">
                    <a16:creationId xmlns:a16="http://schemas.microsoft.com/office/drawing/2014/main" id="{3EFEE91F-F1C5-493B-77BB-A58683784B1F}"/>
                  </a:ext>
                </a:extLst>
              </p:cNvPr>
              <p:cNvSpPr/>
              <p:nvPr/>
            </p:nvSpPr>
            <p:spPr bwMode="auto">
              <a:xfrm>
                <a:off x="5556490" y="3734840"/>
                <a:ext cx="152400" cy="1524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33" name="Gerader Verbinder 5">
                <a:extLst>
                  <a:ext uri="{FF2B5EF4-FFF2-40B4-BE49-F238E27FC236}">
                    <a16:creationId xmlns:a16="http://schemas.microsoft.com/office/drawing/2014/main" id="{64E4CA72-A6FE-E33F-5185-DCC0810A857F}"/>
                  </a:ext>
                </a:extLst>
              </p:cNvPr>
              <p:cNvCxnSpPr>
                <a:cxnSpLocks noChangeShapeType="1"/>
              </p:cNvCxnSpPr>
              <p:nvPr/>
            </p:nvCxnSpPr>
            <p:spPr bwMode="auto">
              <a:xfrm>
                <a:off x="5106310" y="3810650"/>
                <a:ext cx="450180" cy="39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feld 138">
                <a:extLst>
                  <a:ext uri="{FF2B5EF4-FFF2-40B4-BE49-F238E27FC236}">
                    <a16:creationId xmlns:a16="http://schemas.microsoft.com/office/drawing/2014/main" id="{4B84AFB3-6F31-6189-4A3A-AE5A2D3E757A}"/>
                  </a:ext>
                </a:extLst>
              </p:cNvPr>
              <p:cNvSpPr txBox="1">
                <a:spLocks noChangeArrowheads="1"/>
              </p:cNvSpPr>
              <p:nvPr/>
            </p:nvSpPr>
            <p:spPr bwMode="auto">
              <a:xfrm>
                <a:off x="5670613" y="3430040"/>
                <a:ext cx="91834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Comparator</a:t>
                </a:r>
              </a:p>
            </p:txBody>
          </p:sp>
          <p:sp>
            <p:nvSpPr>
              <p:cNvPr id="35" name="Textfeld 138">
                <a:extLst>
                  <a:ext uri="{FF2B5EF4-FFF2-40B4-BE49-F238E27FC236}">
                    <a16:creationId xmlns:a16="http://schemas.microsoft.com/office/drawing/2014/main" id="{06E09E73-7B7A-4A3E-B759-086FEAB5D233}"/>
                  </a:ext>
                </a:extLst>
              </p:cNvPr>
              <p:cNvSpPr txBox="1">
                <a:spLocks noChangeArrowheads="1"/>
              </p:cNvSpPr>
              <p:nvPr/>
            </p:nvSpPr>
            <p:spPr bwMode="auto">
              <a:xfrm>
                <a:off x="5055809" y="3582440"/>
                <a:ext cx="36941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Th</a:t>
                </a:r>
              </a:p>
            </p:txBody>
          </p:sp>
          <p:sp>
            <p:nvSpPr>
              <p:cNvPr id="36" name="Textfeld 138">
                <a:extLst>
                  <a:ext uri="{FF2B5EF4-FFF2-40B4-BE49-F238E27FC236}">
                    <a16:creationId xmlns:a16="http://schemas.microsoft.com/office/drawing/2014/main" id="{3C5872C8-7AC6-B515-220A-48DEC864B53C}"/>
                  </a:ext>
                </a:extLst>
              </p:cNvPr>
              <p:cNvSpPr txBox="1">
                <a:spLocks noChangeArrowheads="1"/>
              </p:cNvSpPr>
              <p:nvPr/>
            </p:nvSpPr>
            <p:spPr bwMode="auto">
              <a:xfrm>
                <a:off x="5316965" y="2513040"/>
                <a:ext cx="37683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BL</a:t>
                </a:r>
              </a:p>
            </p:txBody>
          </p:sp>
          <p:sp>
            <p:nvSpPr>
              <p:cNvPr id="37" name="Richtungspfeil 30">
                <a:extLst>
                  <a:ext uri="{FF2B5EF4-FFF2-40B4-BE49-F238E27FC236}">
                    <a16:creationId xmlns:a16="http://schemas.microsoft.com/office/drawing/2014/main" id="{7F260467-780F-20DF-AF98-93FC43B2F866}"/>
                  </a:ext>
                </a:extLst>
              </p:cNvPr>
              <p:cNvSpPr/>
              <p:nvPr/>
            </p:nvSpPr>
            <p:spPr bwMode="auto">
              <a:xfrm>
                <a:off x="4794490" y="4420640"/>
                <a:ext cx="990600" cy="609600"/>
              </a:xfrm>
              <a:prstGeom prst="homePlate">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900" dirty="0">
                    <a:cs typeface="Arial" charset="0"/>
                  </a:rPr>
                  <a:t>TDAC</a:t>
                </a:r>
              </a:p>
            </p:txBody>
          </p:sp>
          <p:grpSp>
            <p:nvGrpSpPr>
              <p:cNvPr id="38" name="Gruppieren 31">
                <a:extLst>
                  <a:ext uri="{FF2B5EF4-FFF2-40B4-BE49-F238E27FC236}">
                    <a16:creationId xmlns:a16="http://schemas.microsoft.com/office/drawing/2014/main" id="{4E279E5E-608B-C07E-C85D-78144E907BEC}"/>
                  </a:ext>
                </a:extLst>
              </p:cNvPr>
              <p:cNvGrpSpPr/>
              <p:nvPr/>
            </p:nvGrpSpPr>
            <p:grpSpPr>
              <a:xfrm rot="5400000">
                <a:off x="1708390" y="3620540"/>
                <a:ext cx="838200" cy="304800"/>
                <a:chOff x="5410200" y="2362200"/>
                <a:chExt cx="838200" cy="304800"/>
              </a:xfrm>
            </p:grpSpPr>
            <p:cxnSp>
              <p:nvCxnSpPr>
                <p:cNvPr id="94" name="Gerader Verbinder 102">
                  <a:extLst>
                    <a:ext uri="{FF2B5EF4-FFF2-40B4-BE49-F238E27FC236}">
                      <a16:creationId xmlns:a16="http://schemas.microsoft.com/office/drawing/2014/main" id="{8B141EE2-6681-0FBE-8465-EB6032964EE5}"/>
                    </a:ext>
                  </a:extLst>
                </p:cNvPr>
                <p:cNvCxnSpPr>
                  <a:cxnSpLocks noChangeShapeType="1"/>
                </p:cNvCxnSpPr>
                <p:nvPr/>
              </p:nvCxnSpPr>
              <p:spPr bwMode="auto">
                <a:xfrm>
                  <a:off x="5410200" y="251460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103">
                  <a:extLst>
                    <a:ext uri="{FF2B5EF4-FFF2-40B4-BE49-F238E27FC236}">
                      <a16:creationId xmlns:a16="http://schemas.microsoft.com/office/drawing/2014/main" id="{386CE645-50EE-058D-4BA7-ED6009604B0F}"/>
                    </a:ext>
                  </a:extLst>
                </p:cNvPr>
                <p:cNvCxnSpPr>
                  <a:cxnSpLocks noChangeShapeType="1"/>
                </p:cNvCxnSpPr>
                <p:nvPr/>
              </p:nvCxnSpPr>
              <p:spPr bwMode="auto">
                <a:xfrm>
                  <a:off x="5791200" y="236220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r Verbinder 104">
                  <a:extLst>
                    <a:ext uri="{FF2B5EF4-FFF2-40B4-BE49-F238E27FC236}">
                      <a16:creationId xmlns:a16="http://schemas.microsoft.com/office/drawing/2014/main" id="{4ECF241A-0ABF-88C4-2AA3-090615A98B5D}"/>
                    </a:ext>
                  </a:extLst>
                </p:cNvPr>
                <p:cNvCxnSpPr>
                  <a:cxnSpLocks noChangeShapeType="1"/>
                </p:cNvCxnSpPr>
                <p:nvPr/>
              </p:nvCxnSpPr>
              <p:spPr bwMode="auto">
                <a:xfrm>
                  <a:off x="5867400" y="236220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105">
                  <a:extLst>
                    <a:ext uri="{FF2B5EF4-FFF2-40B4-BE49-F238E27FC236}">
                      <a16:creationId xmlns:a16="http://schemas.microsoft.com/office/drawing/2014/main" id="{1F315B33-1EDA-A749-1E3A-92060F40CDA6}"/>
                    </a:ext>
                  </a:extLst>
                </p:cNvPr>
                <p:cNvCxnSpPr>
                  <a:cxnSpLocks noChangeShapeType="1"/>
                </p:cNvCxnSpPr>
                <p:nvPr/>
              </p:nvCxnSpPr>
              <p:spPr bwMode="auto">
                <a:xfrm>
                  <a:off x="5867400" y="251460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 name="Gerader Verbinder 32">
                <a:extLst>
                  <a:ext uri="{FF2B5EF4-FFF2-40B4-BE49-F238E27FC236}">
                    <a16:creationId xmlns:a16="http://schemas.microsoft.com/office/drawing/2014/main" id="{70E266B7-9825-670E-8887-11053052B358}"/>
                  </a:ext>
                </a:extLst>
              </p:cNvPr>
              <p:cNvCxnSpPr>
                <a:stCxn id="24" idx="0"/>
              </p:cNvCxnSpPr>
              <p:nvPr/>
            </p:nvCxnSpPr>
            <p:spPr bwMode="auto">
              <a:xfrm>
                <a:off x="6699490" y="35824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3">
                <a:extLst>
                  <a:ext uri="{FF2B5EF4-FFF2-40B4-BE49-F238E27FC236}">
                    <a16:creationId xmlns:a16="http://schemas.microsoft.com/office/drawing/2014/main" id="{660F42DF-FA8E-B2C1-FFD4-438D41F8A041}"/>
                  </a:ext>
                </a:extLst>
              </p:cNvPr>
              <p:cNvCxnSpPr/>
              <p:nvPr/>
            </p:nvCxnSpPr>
            <p:spPr bwMode="auto">
              <a:xfrm>
                <a:off x="7004290" y="335384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34">
                <a:extLst>
                  <a:ext uri="{FF2B5EF4-FFF2-40B4-BE49-F238E27FC236}">
                    <a16:creationId xmlns:a16="http://schemas.microsoft.com/office/drawing/2014/main" id="{AFA188E8-CD6B-86F4-3BA8-433073725623}"/>
                  </a:ext>
                </a:extLst>
              </p:cNvPr>
              <p:cNvCxnSpPr/>
              <p:nvPr/>
            </p:nvCxnSpPr>
            <p:spPr bwMode="auto">
              <a:xfrm>
                <a:off x="7080490" y="335384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35">
                <a:extLst>
                  <a:ext uri="{FF2B5EF4-FFF2-40B4-BE49-F238E27FC236}">
                    <a16:creationId xmlns:a16="http://schemas.microsoft.com/office/drawing/2014/main" id="{EF744135-48F7-416A-BEE2-5A82FCAFAAE1}"/>
                  </a:ext>
                </a:extLst>
              </p:cNvPr>
              <p:cNvCxnSpPr/>
              <p:nvPr/>
            </p:nvCxnSpPr>
            <p:spPr bwMode="auto">
              <a:xfrm>
                <a:off x="7080490" y="381104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r Verbinder 36">
                <a:extLst>
                  <a:ext uri="{FF2B5EF4-FFF2-40B4-BE49-F238E27FC236}">
                    <a16:creationId xmlns:a16="http://schemas.microsoft.com/office/drawing/2014/main" id="{4BE07A20-0DCF-0AA0-F607-8F84FBEC5F03}"/>
                  </a:ext>
                </a:extLst>
              </p:cNvPr>
              <p:cNvCxnSpPr/>
              <p:nvPr/>
            </p:nvCxnSpPr>
            <p:spPr bwMode="auto">
              <a:xfrm>
                <a:off x="7080490" y="335384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r Verbinder 37">
                <a:extLst>
                  <a:ext uri="{FF2B5EF4-FFF2-40B4-BE49-F238E27FC236}">
                    <a16:creationId xmlns:a16="http://schemas.microsoft.com/office/drawing/2014/main" id="{8AAD75B3-230C-F7E2-D548-F00033B1667B}"/>
                  </a:ext>
                </a:extLst>
              </p:cNvPr>
              <p:cNvCxnSpPr/>
              <p:nvPr/>
            </p:nvCxnSpPr>
            <p:spPr bwMode="auto">
              <a:xfrm>
                <a:off x="7309090" y="38110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38">
                <a:extLst>
                  <a:ext uri="{FF2B5EF4-FFF2-40B4-BE49-F238E27FC236}">
                    <a16:creationId xmlns:a16="http://schemas.microsoft.com/office/drawing/2014/main" id="{A63D207B-2A9A-3F1C-CC79-1A1186756146}"/>
                  </a:ext>
                </a:extLst>
              </p:cNvPr>
              <p:cNvCxnSpPr/>
              <p:nvPr/>
            </p:nvCxnSpPr>
            <p:spPr bwMode="auto">
              <a:xfrm flipV="1">
                <a:off x="7309090" y="31252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39">
                <a:extLst>
                  <a:ext uri="{FF2B5EF4-FFF2-40B4-BE49-F238E27FC236}">
                    <a16:creationId xmlns:a16="http://schemas.microsoft.com/office/drawing/2014/main" id="{68A85E3D-81A9-6C65-24D4-F6C65096D24A}"/>
                  </a:ext>
                </a:extLst>
              </p:cNvPr>
              <p:cNvCxnSpPr/>
              <p:nvPr/>
            </p:nvCxnSpPr>
            <p:spPr bwMode="auto">
              <a:xfrm>
                <a:off x="7309090" y="31252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0">
                <a:extLst>
                  <a:ext uri="{FF2B5EF4-FFF2-40B4-BE49-F238E27FC236}">
                    <a16:creationId xmlns:a16="http://schemas.microsoft.com/office/drawing/2014/main" id="{669BDD74-A4AE-6885-795B-C5E4AB74EAD4}"/>
                  </a:ext>
                </a:extLst>
              </p:cNvPr>
              <p:cNvCxnSpPr/>
              <p:nvPr/>
            </p:nvCxnSpPr>
            <p:spPr bwMode="auto">
              <a:xfrm flipH="1">
                <a:off x="7014560" y="40396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2">
                <a:extLst>
                  <a:ext uri="{FF2B5EF4-FFF2-40B4-BE49-F238E27FC236}">
                    <a16:creationId xmlns:a16="http://schemas.microsoft.com/office/drawing/2014/main" id="{0DCBFB99-7E06-D921-5F5C-7D5CF940493B}"/>
                  </a:ext>
                </a:extLst>
              </p:cNvPr>
              <p:cNvCxnSpPr/>
              <p:nvPr/>
            </p:nvCxnSpPr>
            <p:spPr bwMode="auto">
              <a:xfrm flipV="1">
                <a:off x="2127490" y="4496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3">
                <a:extLst>
                  <a:ext uri="{FF2B5EF4-FFF2-40B4-BE49-F238E27FC236}">
                    <a16:creationId xmlns:a16="http://schemas.microsoft.com/office/drawing/2014/main" id="{D5268A2B-74F3-718B-4CD8-7F59130E13E6}"/>
                  </a:ext>
                </a:extLst>
              </p:cNvPr>
              <p:cNvCxnSpPr/>
              <p:nvPr/>
            </p:nvCxnSpPr>
            <p:spPr bwMode="auto">
              <a:xfrm flipH="1">
                <a:off x="1976780" y="4192300"/>
                <a:ext cx="152660" cy="22899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feld 138">
                <a:extLst>
                  <a:ext uri="{FF2B5EF4-FFF2-40B4-BE49-F238E27FC236}">
                    <a16:creationId xmlns:a16="http://schemas.microsoft.com/office/drawing/2014/main" id="{A30EC104-BB45-0EEB-ADB8-14FA25520B94}"/>
                  </a:ext>
                </a:extLst>
              </p:cNvPr>
              <p:cNvSpPr txBox="1">
                <a:spLocks noChangeArrowheads="1"/>
              </p:cNvSpPr>
              <p:nvPr/>
            </p:nvSpPr>
            <p:spPr bwMode="auto">
              <a:xfrm>
                <a:off x="1768840" y="4725440"/>
                <a:ext cx="710638"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Injection</a:t>
                </a:r>
              </a:p>
            </p:txBody>
          </p:sp>
          <p:sp>
            <p:nvSpPr>
              <p:cNvPr id="51" name="Textfeld 138">
                <a:extLst>
                  <a:ext uri="{FF2B5EF4-FFF2-40B4-BE49-F238E27FC236}">
                    <a16:creationId xmlns:a16="http://schemas.microsoft.com/office/drawing/2014/main" id="{D8A21298-EDD4-169D-3603-683C6BC14CDA}"/>
                  </a:ext>
                </a:extLst>
              </p:cNvPr>
              <p:cNvSpPr txBox="1">
                <a:spLocks noChangeArrowheads="1"/>
              </p:cNvSpPr>
              <p:nvPr/>
            </p:nvSpPr>
            <p:spPr bwMode="auto">
              <a:xfrm>
                <a:off x="430987" y="4039640"/>
                <a:ext cx="1266984"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EnInjection_row_i</a:t>
                </a:r>
              </a:p>
            </p:txBody>
          </p:sp>
          <p:sp>
            <p:nvSpPr>
              <p:cNvPr id="52" name="Rechteck 47">
                <a:extLst>
                  <a:ext uri="{FF2B5EF4-FFF2-40B4-BE49-F238E27FC236}">
                    <a16:creationId xmlns:a16="http://schemas.microsoft.com/office/drawing/2014/main" id="{92649D9E-CA5A-1C26-7675-0AA40F4710F1}"/>
                  </a:ext>
                </a:extLst>
              </p:cNvPr>
              <p:cNvSpPr/>
              <p:nvPr/>
            </p:nvSpPr>
            <p:spPr bwMode="auto">
              <a:xfrm>
                <a:off x="4032490" y="4420640"/>
                <a:ext cx="304800" cy="6096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900" dirty="0">
                    <a:cs typeface="Arial" charset="0"/>
                  </a:rPr>
                  <a:t>RAM</a:t>
                </a:r>
              </a:p>
            </p:txBody>
          </p:sp>
          <p:cxnSp>
            <p:nvCxnSpPr>
              <p:cNvPr id="53" name="Gerade Verbindung mit Pfeil 48">
                <a:extLst>
                  <a:ext uri="{FF2B5EF4-FFF2-40B4-BE49-F238E27FC236}">
                    <a16:creationId xmlns:a16="http://schemas.microsoft.com/office/drawing/2014/main" id="{797A9537-99C3-B868-606E-D2FEC8C4DE36}"/>
                  </a:ext>
                </a:extLst>
              </p:cNvPr>
              <p:cNvCxnSpPr>
                <a:stCxn id="52" idx="3"/>
                <a:endCxn id="37" idx="1"/>
              </p:cNvCxnSpPr>
              <p:nvPr/>
            </p:nvCxnSpPr>
            <p:spPr bwMode="auto">
              <a:xfrm>
                <a:off x="4337290" y="4725440"/>
                <a:ext cx="457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r Verbinder 49">
                <a:extLst>
                  <a:ext uri="{FF2B5EF4-FFF2-40B4-BE49-F238E27FC236}">
                    <a16:creationId xmlns:a16="http://schemas.microsoft.com/office/drawing/2014/main" id="{D358D5F3-26B9-654F-FE66-1963F26DC003}"/>
                  </a:ext>
                </a:extLst>
              </p:cNvPr>
              <p:cNvCxnSpPr/>
              <p:nvPr/>
            </p:nvCxnSpPr>
            <p:spPr bwMode="auto">
              <a:xfrm flipH="1">
                <a:off x="4565890" y="4649240"/>
                <a:ext cx="65026"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138">
                <a:extLst>
                  <a:ext uri="{FF2B5EF4-FFF2-40B4-BE49-F238E27FC236}">
                    <a16:creationId xmlns:a16="http://schemas.microsoft.com/office/drawing/2014/main" id="{23399FE7-408E-470D-5DF2-B1FF99531870}"/>
                  </a:ext>
                </a:extLst>
              </p:cNvPr>
              <p:cNvSpPr txBox="1">
                <a:spLocks noChangeArrowheads="1"/>
              </p:cNvSpPr>
              <p:nvPr/>
            </p:nvSpPr>
            <p:spPr bwMode="auto">
              <a:xfrm>
                <a:off x="4271611" y="4421290"/>
                <a:ext cx="59195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Q(0:2)</a:t>
                </a:r>
              </a:p>
            </p:txBody>
          </p:sp>
          <p:cxnSp>
            <p:nvCxnSpPr>
              <p:cNvPr id="56" name="Gerader Verbinder 51">
                <a:extLst>
                  <a:ext uri="{FF2B5EF4-FFF2-40B4-BE49-F238E27FC236}">
                    <a16:creationId xmlns:a16="http://schemas.microsoft.com/office/drawing/2014/main" id="{6F59D3B5-F943-252F-B585-9906E01587BD}"/>
                  </a:ext>
                </a:extLst>
              </p:cNvPr>
              <p:cNvCxnSpPr/>
              <p:nvPr/>
            </p:nvCxnSpPr>
            <p:spPr bwMode="auto">
              <a:xfrm flipV="1">
                <a:off x="1050563" y="4268630"/>
                <a:ext cx="0" cy="1599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mit Pfeil 52">
                <a:extLst>
                  <a:ext uri="{FF2B5EF4-FFF2-40B4-BE49-F238E27FC236}">
                    <a16:creationId xmlns:a16="http://schemas.microsoft.com/office/drawing/2014/main" id="{41A57C63-098F-737D-276F-5A770D9BAA1A}"/>
                  </a:ext>
                </a:extLst>
              </p:cNvPr>
              <p:cNvCxnSpPr>
                <a:endCxn id="52" idx="1"/>
              </p:cNvCxnSpPr>
              <p:nvPr/>
            </p:nvCxnSpPr>
            <p:spPr bwMode="auto">
              <a:xfrm>
                <a:off x="3803890" y="4725440"/>
                <a:ext cx="2286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Gerader Verbinder 53">
                <a:extLst>
                  <a:ext uri="{FF2B5EF4-FFF2-40B4-BE49-F238E27FC236}">
                    <a16:creationId xmlns:a16="http://schemas.microsoft.com/office/drawing/2014/main" id="{054301AE-69C8-8366-8844-B984E63AF262}"/>
                  </a:ext>
                </a:extLst>
              </p:cNvPr>
              <p:cNvCxnSpPr/>
              <p:nvPr/>
            </p:nvCxnSpPr>
            <p:spPr bwMode="auto">
              <a:xfrm flipH="1">
                <a:off x="1434996" y="5642440"/>
                <a:ext cx="152400"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feld 138">
                <a:extLst>
                  <a:ext uri="{FF2B5EF4-FFF2-40B4-BE49-F238E27FC236}">
                    <a16:creationId xmlns:a16="http://schemas.microsoft.com/office/drawing/2014/main" id="{14ABE83B-722A-B590-91A5-61267612CEB3}"/>
                  </a:ext>
                </a:extLst>
              </p:cNvPr>
              <p:cNvSpPr txBox="1">
                <a:spLocks noChangeArrowheads="1"/>
              </p:cNvSpPr>
              <p:nvPr/>
            </p:nvSpPr>
            <p:spPr bwMode="auto">
              <a:xfrm>
                <a:off x="1273502" y="5566240"/>
                <a:ext cx="287817"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3</a:t>
                </a:r>
              </a:p>
            </p:txBody>
          </p:sp>
          <p:cxnSp>
            <p:nvCxnSpPr>
              <p:cNvPr id="60" name="Gerader Verbinder 55">
                <a:extLst>
                  <a:ext uri="{FF2B5EF4-FFF2-40B4-BE49-F238E27FC236}">
                    <a16:creationId xmlns:a16="http://schemas.microsoft.com/office/drawing/2014/main" id="{758C30B2-1B3E-6B4E-01A3-78E40E46DFDE}"/>
                  </a:ext>
                </a:extLst>
              </p:cNvPr>
              <p:cNvCxnSpPr/>
              <p:nvPr/>
            </p:nvCxnSpPr>
            <p:spPr bwMode="auto">
              <a:xfrm flipV="1">
                <a:off x="1213480" y="5182640"/>
                <a:ext cx="3504810" cy="195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Gerade Verbindung mit Pfeil 56">
                <a:extLst>
                  <a:ext uri="{FF2B5EF4-FFF2-40B4-BE49-F238E27FC236}">
                    <a16:creationId xmlns:a16="http://schemas.microsoft.com/office/drawing/2014/main" id="{37014B0E-1257-0CEE-74AA-7197B420016D}"/>
                  </a:ext>
                </a:extLst>
              </p:cNvPr>
              <p:cNvCxnSpPr/>
              <p:nvPr/>
            </p:nvCxnSpPr>
            <p:spPr bwMode="auto">
              <a:xfrm flipV="1">
                <a:off x="4184890" y="5030240"/>
                <a:ext cx="0" cy="1524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feld 138">
                <a:extLst>
                  <a:ext uri="{FF2B5EF4-FFF2-40B4-BE49-F238E27FC236}">
                    <a16:creationId xmlns:a16="http://schemas.microsoft.com/office/drawing/2014/main" id="{2E72929F-CA9C-4878-0A78-0D5E8F275418}"/>
                  </a:ext>
                </a:extLst>
              </p:cNvPr>
              <p:cNvSpPr txBox="1">
                <a:spLocks noChangeArrowheads="1"/>
              </p:cNvSpPr>
              <p:nvPr/>
            </p:nvSpPr>
            <p:spPr bwMode="auto">
              <a:xfrm>
                <a:off x="3860720" y="5563640"/>
                <a:ext cx="651296"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RAM in</a:t>
                </a:r>
              </a:p>
            </p:txBody>
          </p:sp>
          <p:sp>
            <p:nvSpPr>
              <p:cNvPr id="63" name="Textfeld 138">
                <a:extLst>
                  <a:ext uri="{FF2B5EF4-FFF2-40B4-BE49-F238E27FC236}">
                    <a16:creationId xmlns:a16="http://schemas.microsoft.com/office/drawing/2014/main" id="{DC18883F-6A34-85F9-7E44-509D4926583E}"/>
                  </a:ext>
                </a:extLst>
              </p:cNvPr>
              <p:cNvSpPr txBox="1">
                <a:spLocks noChangeArrowheads="1"/>
              </p:cNvSpPr>
              <p:nvPr/>
            </p:nvSpPr>
            <p:spPr bwMode="auto">
              <a:xfrm>
                <a:off x="1558802" y="5182640"/>
                <a:ext cx="134858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WrRAM(0:2)_row_i</a:t>
                </a:r>
              </a:p>
            </p:txBody>
          </p:sp>
          <p:cxnSp>
            <p:nvCxnSpPr>
              <p:cNvPr id="64" name="Gerader Verbinder 59">
                <a:extLst>
                  <a:ext uri="{FF2B5EF4-FFF2-40B4-BE49-F238E27FC236}">
                    <a16:creationId xmlns:a16="http://schemas.microsoft.com/office/drawing/2014/main" id="{AE3B46AC-321A-BF8B-47AE-240E0B93FA6E}"/>
                  </a:ext>
                </a:extLst>
              </p:cNvPr>
              <p:cNvCxnSpPr/>
              <p:nvPr/>
            </p:nvCxnSpPr>
            <p:spPr bwMode="auto">
              <a:xfrm>
                <a:off x="7613890" y="3125240"/>
                <a:ext cx="0" cy="2743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1">
                <a:extLst>
                  <a:ext uri="{FF2B5EF4-FFF2-40B4-BE49-F238E27FC236}">
                    <a16:creationId xmlns:a16="http://schemas.microsoft.com/office/drawing/2014/main" id="{6E93C889-CA18-5634-D49F-D96E38C53279}"/>
                  </a:ext>
                </a:extLst>
              </p:cNvPr>
              <p:cNvCxnSpPr/>
              <p:nvPr/>
            </p:nvCxnSpPr>
            <p:spPr bwMode="auto">
              <a:xfrm>
                <a:off x="1898890" y="5182640"/>
                <a:ext cx="76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153">
                <a:extLst>
                  <a:ext uri="{FF2B5EF4-FFF2-40B4-BE49-F238E27FC236}">
                    <a16:creationId xmlns:a16="http://schemas.microsoft.com/office/drawing/2014/main" id="{47B2476C-BF8D-A51E-9006-C2D2DE9797D3}"/>
                  </a:ext>
                </a:extLst>
              </p:cNvPr>
              <p:cNvSpPr txBox="1">
                <a:spLocks noChangeArrowheads="1"/>
              </p:cNvSpPr>
              <p:nvPr/>
            </p:nvSpPr>
            <p:spPr bwMode="auto">
              <a:xfrm>
                <a:off x="1799641" y="3810650"/>
                <a:ext cx="40094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C</a:t>
                </a:r>
                <a:r>
                  <a:rPr lang="en-US" altLang="de-DE" sz="900" baseline="-25000" dirty="0"/>
                  <a:t>inj</a:t>
                </a:r>
              </a:p>
            </p:txBody>
          </p:sp>
          <p:sp>
            <p:nvSpPr>
              <p:cNvPr id="67" name="Rechteck 63">
                <a:extLst>
                  <a:ext uri="{FF2B5EF4-FFF2-40B4-BE49-F238E27FC236}">
                    <a16:creationId xmlns:a16="http://schemas.microsoft.com/office/drawing/2014/main" id="{1EBA0A32-35B3-79B5-0E63-9AA47419FC76}"/>
                  </a:ext>
                </a:extLst>
              </p:cNvPr>
              <p:cNvSpPr/>
              <p:nvPr/>
            </p:nvSpPr>
            <p:spPr bwMode="auto">
              <a:xfrm>
                <a:off x="2813290" y="2820440"/>
                <a:ext cx="152400" cy="3048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68" name="Gerader Verbinder 64">
                <a:extLst>
                  <a:ext uri="{FF2B5EF4-FFF2-40B4-BE49-F238E27FC236}">
                    <a16:creationId xmlns:a16="http://schemas.microsoft.com/office/drawing/2014/main" id="{499657CE-574C-6BE0-7912-88E02A3AB697}"/>
                  </a:ext>
                </a:extLst>
              </p:cNvPr>
              <p:cNvCxnSpPr>
                <a:stCxn id="67" idx="2"/>
              </p:cNvCxnSpPr>
              <p:nvPr/>
            </p:nvCxnSpPr>
            <p:spPr bwMode="auto">
              <a:xfrm>
                <a:off x="2889490" y="3125240"/>
                <a:ext cx="0" cy="228600"/>
              </a:xfrm>
              <a:prstGeom prst="line">
                <a:avLst/>
              </a:prstGeom>
              <a:noFill/>
              <a:ln w="9525" cap="flat" cmpd="sng" algn="ctr">
                <a:solidFill>
                  <a:schemeClr val="tx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5">
                <a:extLst>
                  <a:ext uri="{FF2B5EF4-FFF2-40B4-BE49-F238E27FC236}">
                    <a16:creationId xmlns:a16="http://schemas.microsoft.com/office/drawing/2014/main" id="{C0110BA3-FA9C-33E0-7E77-A0D79E339872}"/>
                  </a:ext>
                </a:extLst>
              </p:cNvPr>
              <p:cNvCxnSpPr/>
              <p:nvPr/>
            </p:nvCxnSpPr>
            <p:spPr bwMode="auto">
              <a:xfrm>
                <a:off x="2889490" y="2591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feld 138">
                <a:extLst>
                  <a:ext uri="{FF2B5EF4-FFF2-40B4-BE49-F238E27FC236}">
                    <a16:creationId xmlns:a16="http://schemas.microsoft.com/office/drawing/2014/main" id="{CA99D55E-C62D-730C-AA7B-A0A8E7731465}"/>
                  </a:ext>
                </a:extLst>
              </p:cNvPr>
              <p:cNvSpPr txBox="1">
                <a:spLocks noChangeArrowheads="1"/>
              </p:cNvSpPr>
              <p:nvPr/>
            </p:nvSpPr>
            <p:spPr bwMode="auto">
              <a:xfrm>
                <a:off x="2964020" y="2649752"/>
                <a:ext cx="1118625"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Bias resistance</a:t>
                </a:r>
              </a:p>
            </p:txBody>
          </p:sp>
          <p:sp>
            <p:nvSpPr>
              <p:cNvPr id="71" name="Textfeld 67">
                <a:extLst>
                  <a:ext uri="{FF2B5EF4-FFF2-40B4-BE49-F238E27FC236}">
                    <a16:creationId xmlns:a16="http://schemas.microsoft.com/office/drawing/2014/main" id="{0822B70E-1CDD-3EF1-3D1D-714459CB8AF9}"/>
                  </a:ext>
                </a:extLst>
              </p:cNvPr>
              <p:cNvSpPr txBox="1"/>
              <p:nvPr/>
            </p:nvSpPr>
            <p:spPr>
              <a:xfrm>
                <a:off x="6775690" y="3049040"/>
                <a:ext cx="480681" cy="267045"/>
              </a:xfrm>
              <a:prstGeom prst="rect">
                <a:avLst/>
              </a:prstGeom>
              <a:noFill/>
            </p:spPr>
            <p:txBody>
              <a:bodyPr wrap="none" rtlCol="0">
                <a:spAutoFit/>
              </a:bodyPr>
              <a:lstStyle/>
              <a:p>
                <a:r>
                  <a:rPr lang="en-US" sz="900" dirty="0"/>
                  <a:t>Tout</a:t>
                </a:r>
              </a:p>
            </p:txBody>
          </p:sp>
          <p:sp>
            <p:nvSpPr>
              <p:cNvPr id="72" name="Textfeld 68">
                <a:extLst>
                  <a:ext uri="{FF2B5EF4-FFF2-40B4-BE49-F238E27FC236}">
                    <a16:creationId xmlns:a16="http://schemas.microsoft.com/office/drawing/2014/main" id="{8CDDFC86-9096-0310-CD4E-B1626842D6E9}"/>
                  </a:ext>
                </a:extLst>
              </p:cNvPr>
              <p:cNvSpPr txBox="1"/>
              <p:nvPr/>
            </p:nvSpPr>
            <p:spPr>
              <a:xfrm>
                <a:off x="6318490" y="4573040"/>
                <a:ext cx="1229893" cy="267045"/>
              </a:xfrm>
              <a:prstGeom prst="rect">
                <a:avLst/>
              </a:prstGeom>
              <a:noFill/>
            </p:spPr>
            <p:txBody>
              <a:bodyPr wrap="none" rtlCol="0">
                <a:spAutoFit/>
              </a:bodyPr>
              <a:lstStyle/>
              <a:p>
                <a:r>
                  <a:rPr lang="en-US" sz="900" dirty="0"/>
                  <a:t>Data transfer line</a:t>
                </a:r>
              </a:p>
            </p:txBody>
          </p:sp>
          <p:cxnSp>
            <p:nvCxnSpPr>
              <p:cNvPr id="73" name="Gerade Verbindung mit Pfeil 70">
                <a:extLst>
                  <a:ext uri="{FF2B5EF4-FFF2-40B4-BE49-F238E27FC236}">
                    <a16:creationId xmlns:a16="http://schemas.microsoft.com/office/drawing/2014/main" id="{D56B50CD-6D37-038A-4078-D9062A07BD41}"/>
                  </a:ext>
                </a:extLst>
              </p:cNvPr>
              <p:cNvCxnSpPr/>
              <p:nvPr/>
            </p:nvCxnSpPr>
            <p:spPr bwMode="auto">
              <a:xfrm flipV="1">
                <a:off x="1518800" y="5184590"/>
                <a:ext cx="0" cy="68697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 Verbindung mit Pfeil 71">
                <a:extLst>
                  <a:ext uri="{FF2B5EF4-FFF2-40B4-BE49-F238E27FC236}">
                    <a16:creationId xmlns:a16="http://schemas.microsoft.com/office/drawing/2014/main" id="{436B7F9B-A4EC-2670-2E19-DEB33F8F1DB9}"/>
                  </a:ext>
                </a:extLst>
              </p:cNvPr>
              <p:cNvCxnSpPr/>
              <p:nvPr/>
            </p:nvCxnSpPr>
            <p:spPr bwMode="auto">
              <a:xfrm rot="5400000" flipV="1">
                <a:off x="7575790" y="5525541"/>
                <a:ext cx="76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Rechteck 72">
                <a:extLst>
                  <a:ext uri="{FF2B5EF4-FFF2-40B4-BE49-F238E27FC236}">
                    <a16:creationId xmlns:a16="http://schemas.microsoft.com/office/drawing/2014/main" id="{D8F23A34-F155-85F6-CEA0-007A9EA96201}"/>
                  </a:ext>
                </a:extLst>
              </p:cNvPr>
              <p:cNvSpPr/>
              <p:nvPr/>
            </p:nvSpPr>
            <p:spPr bwMode="auto">
              <a:xfrm>
                <a:off x="2127490" y="5868440"/>
                <a:ext cx="3131480" cy="381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dirty="0"/>
                  <a:t>column control(in pixel control reg)</a:t>
                </a:r>
              </a:p>
            </p:txBody>
          </p:sp>
          <p:sp>
            <p:nvSpPr>
              <p:cNvPr id="76" name="Textfeld 153">
                <a:extLst>
                  <a:ext uri="{FF2B5EF4-FFF2-40B4-BE49-F238E27FC236}">
                    <a16:creationId xmlns:a16="http://schemas.microsoft.com/office/drawing/2014/main" id="{C5D4B3E1-91CF-F382-7A72-3A13E350E97B}"/>
                  </a:ext>
                </a:extLst>
              </p:cNvPr>
              <p:cNvSpPr txBox="1">
                <a:spLocks noChangeArrowheads="1"/>
              </p:cNvSpPr>
              <p:nvPr/>
            </p:nvSpPr>
            <p:spPr bwMode="auto">
              <a:xfrm>
                <a:off x="2892275" y="4268240"/>
                <a:ext cx="44359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-HV</a:t>
                </a:r>
              </a:p>
            </p:txBody>
          </p:sp>
          <p:sp>
            <p:nvSpPr>
              <p:cNvPr id="77" name="Textfeld 138">
                <a:extLst>
                  <a:ext uri="{FF2B5EF4-FFF2-40B4-BE49-F238E27FC236}">
                    <a16:creationId xmlns:a16="http://schemas.microsoft.com/office/drawing/2014/main" id="{EBDC6F74-AA52-C7F8-30DF-90A9595FF012}"/>
                  </a:ext>
                </a:extLst>
              </p:cNvPr>
              <p:cNvSpPr txBox="1">
                <a:spLocks noChangeArrowheads="1"/>
              </p:cNvSpPr>
              <p:nvPr/>
            </p:nvSpPr>
            <p:spPr bwMode="auto">
              <a:xfrm>
                <a:off x="2450550" y="2515640"/>
                <a:ext cx="488099"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1.8V</a:t>
                </a:r>
              </a:p>
            </p:txBody>
          </p:sp>
          <p:sp>
            <p:nvSpPr>
              <p:cNvPr id="78" name="Rechteck 76">
                <a:extLst>
                  <a:ext uri="{FF2B5EF4-FFF2-40B4-BE49-F238E27FC236}">
                    <a16:creationId xmlns:a16="http://schemas.microsoft.com/office/drawing/2014/main" id="{07032FBA-DBDB-59F4-23A6-6E18AF0AECB5}"/>
                  </a:ext>
                </a:extLst>
              </p:cNvPr>
              <p:cNvSpPr/>
              <p:nvPr/>
            </p:nvSpPr>
            <p:spPr bwMode="auto">
              <a:xfrm>
                <a:off x="5861290" y="5868440"/>
                <a:ext cx="1981200" cy="38100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b="1" dirty="0"/>
                  <a:t>Hit buffer</a:t>
                </a:r>
              </a:p>
            </p:txBody>
          </p:sp>
          <p:sp>
            <p:nvSpPr>
              <p:cNvPr id="79" name="Rechteck 77">
                <a:extLst>
                  <a:ext uri="{FF2B5EF4-FFF2-40B4-BE49-F238E27FC236}">
                    <a16:creationId xmlns:a16="http://schemas.microsoft.com/office/drawing/2014/main" id="{3309E1C1-573C-9642-38F7-5D8E787A3074}"/>
                  </a:ext>
                </a:extLst>
              </p:cNvPr>
              <p:cNvSpPr/>
              <p:nvPr/>
            </p:nvSpPr>
            <p:spPr bwMode="auto">
              <a:xfrm>
                <a:off x="1746490" y="2363240"/>
                <a:ext cx="6096000" cy="3048000"/>
              </a:xfrm>
              <a:prstGeom prst="rect">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endParaRPr lang="en-US" sz="900" dirty="0">
                  <a:cs typeface="Arial" charset="0"/>
                </a:endParaRPr>
              </a:p>
            </p:txBody>
          </p:sp>
          <p:cxnSp>
            <p:nvCxnSpPr>
              <p:cNvPr id="80" name="Gerade Verbindung mit Pfeil 78">
                <a:extLst>
                  <a:ext uri="{FF2B5EF4-FFF2-40B4-BE49-F238E27FC236}">
                    <a16:creationId xmlns:a16="http://schemas.microsoft.com/office/drawing/2014/main" id="{31E3E495-EB25-5F9C-1DEF-F3BCA3357B2A}"/>
                  </a:ext>
                </a:extLst>
              </p:cNvPr>
              <p:cNvCxnSpPr/>
              <p:nvPr/>
            </p:nvCxnSpPr>
            <p:spPr bwMode="auto">
              <a:xfrm>
                <a:off x="450180" y="4268630"/>
                <a:ext cx="152439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Textfeld 79">
                <a:extLst>
                  <a:ext uri="{FF2B5EF4-FFF2-40B4-BE49-F238E27FC236}">
                    <a16:creationId xmlns:a16="http://schemas.microsoft.com/office/drawing/2014/main" id="{1A1A07AE-32FD-BDDB-1956-34D9A8BCBE27}"/>
                  </a:ext>
                </a:extLst>
              </p:cNvPr>
              <p:cNvSpPr txBox="1"/>
              <p:nvPr/>
            </p:nvSpPr>
            <p:spPr>
              <a:xfrm>
                <a:off x="7309089" y="2363240"/>
                <a:ext cx="525189" cy="267045"/>
              </a:xfrm>
              <a:prstGeom prst="rect">
                <a:avLst/>
              </a:prstGeom>
              <a:noFill/>
            </p:spPr>
            <p:txBody>
              <a:bodyPr wrap="none" rtlCol="0">
                <a:spAutoFit/>
              </a:bodyPr>
              <a:lstStyle/>
              <a:p>
                <a:r>
                  <a:rPr lang="en-US" sz="900" b="1" dirty="0"/>
                  <a:t>Pixel</a:t>
                </a:r>
              </a:p>
            </p:txBody>
          </p:sp>
          <p:cxnSp>
            <p:nvCxnSpPr>
              <p:cNvPr id="82" name="Gerade Verbindung mit Pfeil 80">
                <a:extLst>
                  <a:ext uri="{FF2B5EF4-FFF2-40B4-BE49-F238E27FC236}">
                    <a16:creationId xmlns:a16="http://schemas.microsoft.com/office/drawing/2014/main" id="{7838FDC6-B6DF-7776-AF64-CD7A0FAD7797}"/>
                  </a:ext>
                </a:extLst>
              </p:cNvPr>
              <p:cNvCxnSpPr/>
              <p:nvPr/>
            </p:nvCxnSpPr>
            <p:spPr bwMode="auto">
              <a:xfrm flipV="1">
                <a:off x="6089890" y="3887240"/>
                <a:ext cx="0" cy="8382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Gerader Verbinder 81">
                <a:extLst>
                  <a:ext uri="{FF2B5EF4-FFF2-40B4-BE49-F238E27FC236}">
                    <a16:creationId xmlns:a16="http://schemas.microsoft.com/office/drawing/2014/main" id="{F071D2B7-C2D1-5CFD-FD8B-8CFEB53E7FA6}"/>
                  </a:ext>
                </a:extLst>
              </p:cNvPr>
              <p:cNvCxnSpPr>
                <a:stCxn id="37" idx="3"/>
              </p:cNvCxnSpPr>
              <p:nvPr/>
            </p:nvCxnSpPr>
            <p:spPr bwMode="auto">
              <a:xfrm>
                <a:off x="5785090" y="47254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feld 82">
                <a:extLst>
                  <a:ext uri="{FF2B5EF4-FFF2-40B4-BE49-F238E27FC236}">
                    <a16:creationId xmlns:a16="http://schemas.microsoft.com/office/drawing/2014/main" id="{487EA9BF-9D22-0505-553C-BFE9B198A396}"/>
                  </a:ext>
                </a:extLst>
              </p:cNvPr>
              <p:cNvSpPr txBox="1"/>
              <p:nvPr/>
            </p:nvSpPr>
            <p:spPr>
              <a:xfrm>
                <a:off x="6089890" y="3963440"/>
                <a:ext cx="569698" cy="267045"/>
              </a:xfrm>
              <a:prstGeom prst="rect">
                <a:avLst/>
              </a:prstGeom>
              <a:noFill/>
            </p:spPr>
            <p:txBody>
              <a:bodyPr wrap="none" rtlCol="0">
                <a:spAutoFit/>
              </a:bodyPr>
              <a:lstStyle/>
              <a:p>
                <a:r>
                  <a:rPr lang="en-US" sz="900" dirty="0"/>
                  <a:t>Offset</a:t>
                </a:r>
              </a:p>
            </p:txBody>
          </p:sp>
          <p:cxnSp>
            <p:nvCxnSpPr>
              <p:cNvPr id="85" name="Gerade Verbindung mit Pfeil 102">
                <a:extLst>
                  <a:ext uri="{FF2B5EF4-FFF2-40B4-BE49-F238E27FC236}">
                    <a16:creationId xmlns:a16="http://schemas.microsoft.com/office/drawing/2014/main" id="{40AF29CC-511B-D7B4-4D1D-01B19BBFD409}"/>
                  </a:ext>
                </a:extLst>
              </p:cNvPr>
              <p:cNvCxnSpPr/>
              <p:nvPr/>
            </p:nvCxnSpPr>
            <p:spPr>
              <a:xfrm>
                <a:off x="4877320" y="3352670"/>
                <a:ext cx="0" cy="2518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feld 138">
                <a:extLst>
                  <a:ext uri="{FF2B5EF4-FFF2-40B4-BE49-F238E27FC236}">
                    <a16:creationId xmlns:a16="http://schemas.microsoft.com/office/drawing/2014/main" id="{32F3962D-2B21-A573-FDE4-5983007225D1}"/>
                  </a:ext>
                </a:extLst>
              </p:cNvPr>
              <p:cNvSpPr txBox="1">
                <a:spLocks noChangeArrowheads="1"/>
              </p:cNvSpPr>
              <p:nvPr/>
            </p:nvSpPr>
            <p:spPr bwMode="auto">
              <a:xfrm>
                <a:off x="3926068" y="3654220"/>
                <a:ext cx="84416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AnalogOut</a:t>
                </a:r>
              </a:p>
            </p:txBody>
          </p:sp>
          <p:sp>
            <p:nvSpPr>
              <p:cNvPr id="87" name="Rechteck 95">
                <a:extLst>
                  <a:ext uri="{FF2B5EF4-FFF2-40B4-BE49-F238E27FC236}">
                    <a16:creationId xmlns:a16="http://schemas.microsoft.com/office/drawing/2014/main" id="{E57A0EB4-B7B7-4872-F1D7-6D74D916D4F1}"/>
                  </a:ext>
                </a:extLst>
              </p:cNvPr>
              <p:cNvSpPr/>
              <p:nvPr/>
            </p:nvSpPr>
            <p:spPr bwMode="auto">
              <a:xfrm>
                <a:off x="450180" y="5871560"/>
                <a:ext cx="1599550" cy="381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dirty="0"/>
                  <a:t>row control</a:t>
                </a:r>
                <a:br>
                  <a:rPr lang="en-US" sz="900" dirty="0"/>
                </a:br>
                <a:r>
                  <a:rPr lang="en-US" sz="900" dirty="0"/>
                  <a:t>(in pixel control reg)</a:t>
                </a:r>
              </a:p>
            </p:txBody>
          </p:sp>
          <p:cxnSp>
            <p:nvCxnSpPr>
              <p:cNvPr id="88" name="Gerader Verbinder 107">
                <a:extLst>
                  <a:ext uri="{FF2B5EF4-FFF2-40B4-BE49-F238E27FC236}">
                    <a16:creationId xmlns:a16="http://schemas.microsoft.com/office/drawing/2014/main" id="{56D34F35-CC0C-A805-DF9D-574F619937FE}"/>
                  </a:ext>
                </a:extLst>
              </p:cNvPr>
              <p:cNvCxnSpPr/>
              <p:nvPr/>
            </p:nvCxnSpPr>
            <p:spPr bwMode="auto">
              <a:xfrm>
                <a:off x="2129440" y="4726610"/>
                <a:ext cx="68697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109">
                <a:extLst>
                  <a:ext uri="{FF2B5EF4-FFF2-40B4-BE49-F238E27FC236}">
                    <a16:creationId xmlns:a16="http://schemas.microsoft.com/office/drawing/2014/main" id="{C76FA619-DB2F-FB90-3EEB-4DD2ABDA1B69}"/>
                  </a:ext>
                </a:extLst>
              </p:cNvPr>
              <p:cNvCxnSpPr/>
              <p:nvPr/>
            </p:nvCxnSpPr>
            <p:spPr bwMode="auto">
              <a:xfrm flipV="1">
                <a:off x="2816410" y="4726610"/>
                <a:ext cx="0" cy="114495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 Verbindung mit Pfeil 111">
                <a:extLst>
                  <a:ext uri="{FF2B5EF4-FFF2-40B4-BE49-F238E27FC236}">
                    <a16:creationId xmlns:a16="http://schemas.microsoft.com/office/drawing/2014/main" id="{33E81F29-DD7D-2CC9-4FAA-D05562FCBFA5}"/>
                  </a:ext>
                </a:extLst>
              </p:cNvPr>
              <p:cNvCxnSpPr/>
              <p:nvPr/>
            </p:nvCxnSpPr>
            <p:spPr bwMode="auto">
              <a:xfrm flipV="1">
                <a:off x="3808700" y="4726610"/>
                <a:ext cx="0" cy="114495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Textfeld 112">
                <a:extLst>
                  <a:ext uri="{FF2B5EF4-FFF2-40B4-BE49-F238E27FC236}">
                    <a16:creationId xmlns:a16="http://schemas.microsoft.com/office/drawing/2014/main" id="{0976098B-F574-28A7-4856-C42C1E0A5A69}"/>
                  </a:ext>
                </a:extLst>
              </p:cNvPr>
              <p:cNvSpPr txBox="1"/>
              <p:nvPr/>
            </p:nvSpPr>
            <p:spPr>
              <a:xfrm>
                <a:off x="6785570" y="4039640"/>
                <a:ext cx="658713" cy="267045"/>
              </a:xfrm>
              <a:prstGeom prst="rect">
                <a:avLst/>
              </a:prstGeom>
              <a:noFill/>
            </p:spPr>
            <p:txBody>
              <a:bodyPr wrap="none" rtlCol="0">
                <a:spAutoFit/>
              </a:bodyPr>
              <a:lstStyle/>
              <a:p>
                <a:r>
                  <a:rPr lang="en-US" sz="900" dirty="0"/>
                  <a:t>VMinus</a:t>
                </a:r>
              </a:p>
            </p:txBody>
          </p:sp>
          <p:sp>
            <p:nvSpPr>
              <p:cNvPr id="92" name="Textfeld 138">
                <a:extLst>
                  <a:ext uri="{FF2B5EF4-FFF2-40B4-BE49-F238E27FC236}">
                    <a16:creationId xmlns:a16="http://schemas.microsoft.com/office/drawing/2014/main" id="{082DC8F5-2EB5-08B5-80CC-EFE3DD70F6BD}"/>
                  </a:ext>
                </a:extLst>
              </p:cNvPr>
              <p:cNvSpPr txBox="1">
                <a:spLocks noChangeArrowheads="1"/>
              </p:cNvSpPr>
              <p:nvPr/>
            </p:nvSpPr>
            <p:spPr bwMode="auto">
              <a:xfrm>
                <a:off x="2790668" y="5566240"/>
                <a:ext cx="710638"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Injection</a:t>
                </a:r>
              </a:p>
            </p:txBody>
          </p:sp>
          <p:sp>
            <p:nvSpPr>
              <p:cNvPr id="93" name="Textfeld 138">
                <a:extLst>
                  <a:ext uri="{FF2B5EF4-FFF2-40B4-BE49-F238E27FC236}">
                    <a16:creationId xmlns:a16="http://schemas.microsoft.com/office/drawing/2014/main" id="{AFA0375C-F996-C016-3C4C-EC0E3696210D}"/>
                  </a:ext>
                </a:extLst>
              </p:cNvPr>
              <p:cNvSpPr txBox="1">
                <a:spLocks noChangeArrowheads="1"/>
              </p:cNvSpPr>
              <p:nvPr/>
            </p:nvSpPr>
            <p:spPr bwMode="auto">
              <a:xfrm>
                <a:off x="4855288" y="5566240"/>
                <a:ext cx="70322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AmpOut</a:t>
                </a:r>
              </a:p>
            </p:txBody>
          </p:sp>
        </p:grpSp>
      </p:grpSp>
    </p:spTree>
    <p:extLst>
      <p:ext uri="{BB962C8B-B14F-4D97-AF65-F5344CB8AC3E}">
        <p14:creationId xmlns:p14="http://schemas.microsoft.com/office/powerpoint/2010/main" val="9889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416259-DAB8-DA4D-D69C-E833128E0145}"/>
              </a:ext>
            </a:extLst>
          </p:cNvPr>
          <p:cNvSpPr>
            <a:spLocks noGrp="1"/>
          </p:cNvSpPr>
          <p:nvPr>
            <p:ph type="title"/>
          </p:nvPr>
        </p:nvSpPr>
        <p:spPr/>
        <p:txBody>
          <a:bodyPr/>
          <a:lstStyle/>
          <a:p>
            <a:r>
              <a:rPr lang="en-GB" dirty="0" err="1"/>
              <a:t>MightyPix</a:t>
            </a:r>
            <a:r>
              <a:rPr lang="en-GB" dirty="0"/>
              <a:t>: Analogue Part</a:t>
            </a:r>
          </a:p>
        </p:txBody>
      </p:sp>
      <p:sp>
        <p:nvSpPr>
          <p:cNvPr id="9" name="Content Placeholder 1">
            <a:extLst>
              <a:ext uri="{FF2B5EF4-FFF2-40B4-BE49-F238E27FC236}">
                <a16:creationId xmlns:a16="http://schemas.microsoft.com/office/drawing/2014/main" id="{FFC21206-EFE0-D546-9A1C-7039C0BD65D0}"/>
              </a:ext>
            </a:extLst>
          </p:cNvPr>
          <p:cNvSpPr>
            <a:spLocks noGrp="1"/>
          </p:cNvSpPr>
          <p:nvPr>
            <p:ph idx="1"/>
          </p:nvPr>
        </p:nvSpPr>
        <p:spPr>
          <a:xfrm>
            <a:off x="221190" y="681120"/>
            <a:ext cx="3294905" cy="3364854"/>
          </a:xfrm>
        </p:spPr>
        <p:txBody>
          <a:bodyPr>
            <a:noAutofit/>
          </a:bodyPr>
          <a:lstStyle/>
          <a:p>
            <a:pPr marL="0" indent="0" defTabSz="685760" fontAlgn="auto">
              <a:lnSpc>
                <a:spcPct val="120000"/>
              </a:lnSpc>
              <a:spcBef>
                <a:spcPts val="360"/>
              </a:spcBef>
              <a:spcAft>
                <a:spcPts val="0"/>
              </a:spcAft>
              <a:buSzPct val="88000"/>
              <a:buNone/>
              <a:defRPr/>
            </a:pPr>
            <a:r>
              <a:rPr lang="en-GB" b="1" dirty="0">
                <a:solidFill>
                  <a:schemeClr val="tx2"/>
                </a:solidFill>
                <a:latin typeface="Arial"/>
              </a:rPr>
              <a:t>Working principle:</a:t>
            </a:r>
          </a:p>
          <a:p>
            <a:pPr marL="0" indent="0">
              <a:lnSpc>
                <a:spcPct val="120000"/>
              </a:lnSpc>
              <a:buNone/>
              <a:defRPr/>
            </a:pPr>
            <a:r>
              <a:rPr lang="en-GB" b="1" dirty="0">
                <a:latin typeface="Arial"/>
              </a:rPr>
              <a:t> </a:t>
            </a:r>
            <a:r>
              <a:rPr lang="en-GB" b="1" dirty="0">
                <a:solidFill>
                  <a:schemeClr val="tx2"/>
                </a:solidFill>
                <a:latin typeface="Arial"/>
              </a:rPr>
              <a:t>1. </a:t>
            </a:r>
            <a:r>
              <a:rPr lang="en-GB" dirty="0">
                <a:latin typeface="Arial"/>
              </a:rPr>
              <a:t>Charge collected by pixel n-well</a:t>
            </a:r>
            <a:endParaRPr lang="en-GB" b="1" dirty="0">
              <a:latin typeface="Arial"/>
            </a:endParaRPr>
          </a:p>
          <a:p>
            <a:pPr marL="0" indent="0">
              <a:lnSpc>
                <a:spcPct val="120000"/>
              </a:lnSpc>
              <a:buNone/>
              <a:defRPr/>
            </a:pPr>
            <a:r>
              <a:rPr lang="en-GB" b="1" kern="1200" dirty="0">
                <a:solidFill>
                  <a:schemeClr val="tx2"/>
                </a:solidFill>
                <a:latin typeface="Arial"/>
              </a:rPr>
              <a:t> 2.</a:t>
            </a:r>
            <a:r>
              <a:rPr lang="en-GB" kern="1200" dirty="0">
                <a:solidFill>
                  <a:prstClr val="black"/>
                </a:solidFill>
                <a:latin typeface="Arial"/>
              </a:rPr>
              <a:t> Converted to voltage signal by</a:t>
            </a:r>
            <a:br>
              <a:rPr lang="en-GB" kern="1200" dirty="0">
                <a:solidFill>
                  <a:prstClr val="black"/>
                </a:solidFill>
                <a:latin typeface="Arial"/>
              </a:rPr>
            </a:br>
            <a:r>
              <a:rPr lang="en-GB" kern="1200" dirty="0">
                <a:solidFill>
                  <a:prstClr val="black"/>
                </a:solidFill>
                <a:latin typeface="Arial"/>
              </a:rPr>
              <a:t>     Charge Sensitive</a:t>
            </a:r>
            <a:r>
              <a:rPr lang="en-GB" dirty="0">
                <a:solidFill>
                  <a:prstClr val="black"/>
                </a:solidFill>
                <a:latin typeface="Arial"/>
              </a:rPr>
              <a:t> </a:t>
            </a:r>
            <a:r>
              <a:rPr lang="en-GB" kern="1200" dirty="0">
                <a:solidFill>
                  <a:prstClr val="black"/>
                </a:solidFill>
                <a:latin typeface="Arial"/>
              </a:rPr>
              <a:t>Amplifier</a:t>
            </a:r>
          </a:p>
          <a:p>
            <a:pPr marL="0" indent="0">
              <a:lnSpc>
                <a:spcPct val="120000"/>
              </a:lnSpc>
              <a:buNone/>
              <a:defRPr/>
            </a:pPr>
            <a:r>
              <a:rPr lang="en-GB" b="1" dirty="0">
                <a:solidFill>
                  <a:schemeClr val="bg2">
                    <a:lumMod val="75000"/>
                  </a:schemeClr>
                </a:solidFill>
                <a:latin typeface="Arial"/>
              </a:rPr>
              <a:t> 3.</a:t>
            </a:r>
            <a:r>
              <a:rPr lang="en-GB" dirty="0">
                <a:solidFill>
                  <a:schemeClr val="bg2">
                    <a:lumMod val="75000"/>
                  </a:schemeClr>
                </a:solidFill>
                <a:latin typeface="Arial"/>
              </a:rPr>
              <a:t> </a:t>
            </a:r>
            <a:r>
              <a:rPr lang="en-GB" kern="1200" dirty="0">
                <a:solidFill>
                  <a:schemeClr val="bg2">
                    <a:lumMod val="75000"/>
                  </a:schemeClr>
                </a:solidFill>
                <a:latin typeface="Arial"/>
              </a:rPr>
              <a:t>Analog voltage</a:t>
            </a:r>
            <a:br>
              <a:rPr lang="en-GB" kern="1200" dirty="0">
                <a:solidFill>
                  <a:schemeClr val="bg2">
                    <a:lumMod val="75000"/>
                  </a:schemeClr>
                </a:solidFill>
                <a:latin typeface="Arial"/>
              </a:rPr>
            </a:br>
            <a:r>
              <a:rPr lang="en-GB" kern="1200" dirty="0">
                <a:solidFill>
                  <a:schemeClr val="bg2">
                    <a:lumMod val="75000"/>
                  </a:schemeClr>
                </a:solidFill>
                <a:latin typeface="Arial"/>
              </a:rPr>
              <a:t>     pulse shaped and</a:t>
            </a:r>
            <a:br>
              <a:rPr lang="en-GB" kern="1200" dirty="0">
                <a:solidFill>
                  <a:schemeClr val="bg2">
                    <a:lumMod val="75000"/>
                  </a:schemeClr>
                </a:solidFill>
                <a:latin typeface="Arial"/>
              </a:rPr>
            </a:br>
            <a:r>
              <a:rPr lang="en-GB" kern="1200" dirty="0">
                <a:solidFill>
                  <a:schemeClr val="bg2">
                    <a:lumMod val="75000"/>
                  </a:schemeClr>
                </a:solidFill>
                <a:latin typeface="Arial"/>
              </a:rPr>
              <a:t>     converted to digital</a:t>
            </a:r>
            <a:br>
              <a:rPr lang="en-GB" kern="1200" dirty="0">
                <a:solidFill>
                  <a:schemeClr val="bg2">
                    <a:lumMod val="75000"/>
                  </a:schemeClr>
                </a:solidFill>
                <a:latin typeface="Arial"/>
              </a:rPr>
            </a:br>
            <a:r>
              <a:rPr lang="en-GB" kern="1200" dirty="0">
                <a:solidFill>
                  <a:schemeClr val="bg2">
                    <a:lumMod val="75000"/>
                  </a:schemeClr>
                </a:solidFill>
                <a:latin typeface="Arial"/>
              </a:rPr>
              <a:t>     signal by comparator</a:t>
            </a:r>
          </a:p>
          <a:p>
            <a:pPr marL="0" indent="0">
              <a:lnSpc>
                <a:spcPct val="120000"/>
              </a:lnSpc>
              <a:buNone/>
              <a:defRPr/>
            </a:pPr>
            <a:r>
              <a:rPr lang="en-GB" b="1" dirty="0">
                <a:solidFill>
                  <a:schemeClr val="bg2">
                    <a:lumMod val="75000"/>
                  </a:schemeClr>
                </a:solidFill>
                <a:latin typeface="Arial"/>
              </a:rPr>
              <a:t> 4.</a:t>
            </a:r>
            <a:r>
              <a:rPr lang="en-GB" dirty="0">
                <a:solidFill>
                  <a:schemeClr val="bg2">
                    <a:lumMod val="75000"/>
                  </a:schemeClr>
                </a:solidFill>
                <a:latin typeface="Arial"/>
              </a:rPr>
              <a:t> </a:t>
            </a:r>
            <a:r>
              <a:rPr lang="en-GB" kern="1200" dirty="0">
                <a:solidFill>
                  <a:schemeClr val="bg2">
                    <a:lumMod val="75000"/>
                  </a:schemeClr>
                </a:solidFill>
                <a:latin typeface="Arial"/>
              </a:rPr>
              <a:t>Hit information stored</a:t>
            </a:r>
            <a:br>
              <a:rPr lang="en-GB" kern="1200" dirty="0">
                <a:solidFill>
                  <a:schemeClr val="bg2">
                    <a:lumMod val="75000"/>
                  </a:schemeClr>
                </a:solidFill>
                <a:latin typeface="Arial"/>
              </a:rPr>
            </a:br>
            <a:r>
              <a:rPr lang="en-GB" kern="1200" dirty="0">
                <a:solidFill>
                  <a:schemeClr val="bg2">
                    <a:lumMod val="75000"/>
                  </a:schemeClr>
                </a:solidFill>
                <a:latin typeface="Arial"/>
              </a:rPr>
              <a:t>     in hit buffer</a:t>
            </a:r>
          </a:p>
        </p:txBody>
      </p:sp>
      <p:grpSp>
        <p:nvGrpSpPr>
          <p:cNvPr id="100" name="Group 99">
            <a:extLst>
              <a:ext uri="{FF2B5EF4-FFF2-40B4-BE49-F238E27FC236}">
                <a16:creationId xmlns:a16="http://schemas.microsoft.com/office/drawing/2014/main" id="{13F96112-926B-7CEE-1444-8E215E516FD7}"/>
              </a:ext>
            </a:extLst>
          </p:cNvPr>
          <p:cNvGrpSpPr/>
          <p:nvPr/>
        </p:nvGrpSpPr>
        <p:grpSpPr>
          <a:xfrm>
            <a:off x="2506860" y="2003319"/>
            <a:ext cx="6510929" cy="3618821"/>
            <a:chOff x="3342479" y="1528092"/>
            <a:chExt cx="8681239" cy="4825095"/>
          </a:xfrm>
        </p:grpSpPr>
        <p:sp>
          <p:nvSpPr>
            <p:cNvPr id="8" name="TextBox 7">
              <a:extLst>
                <a:ext uri="{FF2B5EF4-FFF2-40B4-BE49-F238E27FC236}">
                  <a16:creationId xmlns:a16="http://schemas.microsoft.com/office/drawing/2014/main" id="{F877A58D-AC8F-EF8E-BBE8-CDD18562C36F}"/>
                </a:ext>
              </a:extLst>
            </p:cNvPr>
            <p:cNvSpPr txBox="1"/>
            <p:nvPr/>
          </p:nvSpPr>
          <p:spPr>
            <a:xfrm>
              <a:off x="3342479" y="6014632"/>
              <a:ext cx="8681239" cy="338555"/>
            </a:xfrm>
            <a:prstGeom prst="rect">
              <a:avLst/>
            </a:prstGeom>
            <a:noFill/>
          </p:spPr>
          <p:txBody>
            <a:bodyPr wrap="square" rtlCol="0">
              <a:spAutoFit/>
            </a:bodyPr>
            <a:lstStyle/>
            <a:p>
              <a:pPr algn="r"/>
              <a:r>
                <a:rPr lang="en-GB" sz="1050" i="1" dirty="0">
                  <a:solidFill>
                    <a:schemeClr val="bg2">
                      <a:lumMod val="75000"/>
                    </a:schemeClr>
                  </a:solidFill>
                </a:rPr>
                <a:t>Source: Ivan Perić</a:t>
              </a:r>
            </a:p>
          </p:txBody>
        </p:sp>
        <p:grpSp>
          <p:nvGrpSpPr>
            <p:cNvPr id="10" name="Group 9">
              <a:extLst>
                <a:ext uri="{FF2B5EF4-FFF2-40B4-BE49-F238E27FC236}">
                  <a16:creationId xmlns:a16="http://schemas.microsoft.com/office/drawing/2014/main" id="{A5568204-D4FA-DFD2-97A6-F409F7F266BF}"/>
                </a:ext>
              </a:extLst>
            </p:cNvPr>
            <p:cNvGrpSpPr>
              <a:grpSpLocks noChangeAspect="1"/>
            </p:cNvGrpSpPr>
            <p:nvPr/>
          </p:nvGrpSpPr>
          <p:grpSpPr>
            <a:xfrm>
              <a:off x="3415289" y="1528092"/>
              <a:ext cx="8541942" cy="4482539"/>
              <a:chOff x="430987" y="2363240"/>
              <a:chExt cx="7411503" cy="3889320"/>
            </a:xfrm>
          </p:grpSpPr>
          <p:sp>
            <p:nvSpPr>
              <p:cNvPr id="12" name="Gleichschenkliges Dreieck 2">
                <a:extLst>
                  <a:ext uri="{FF2B5EF4-FFF2-40B4-BE49-F238E27FC236}">
                    <a16:creationId xmlns:a16="http://schemas.microsoft.com/office/drawing/2014/main" id="{7D5D636D-5BA2-DC17-EA66-27069D6EFCDF}"/>
                  </a:ext>
                </a:extLst>
              </p:cNvPr>
              <p:cNvSpPr>
                <a:spLocks noChangeArrowheads="1"/>
              </p:cNvSpPr>
              <p:nvPr/>
            </p:nvSpPr>
            <p:spPr bwMode="auto">
              <a:xfrm rot="5400000">
                <a:off x="3689590" y="2858540"/>
                <a:ext cx="914400" cy="990600"/>
              </a:xfrm>
              <a:prstGeom prst="triangle">
                <a:avLst>
                  <a:gd name="adj" fmla="val 50000"/>
                </a:avLst>
              </a:prstGeom>
              <a:solidFill>
                <a:schemeClr val="tx2"/>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a:p>
            </p:txBody>
          </p:sp>
          <p:cxnSp>
            <p:nvCxnSpPr>
              <p:cNvPr id="13" name="Gerader Verbinder 5">
                <a:extLst>
                  <a:ext uri="{FF2B5EF4-FFF2-40B4-BE49-F238E27FC236}">
                    <a16:creationId xmlns:a16="http://schemas.microsoft.com/office/drawing/2014/main" id="{5D09876C-2F92-7BCE-891F-17A16473AA21}"/>
                  </a:ext>
                </a:extLst>
              </p:cNvPr>
              <p:cNvCxnSpPr>
                <a:cxnSpLocks noChangeShapeType="1"/>
                <a:stCxn id="12" idx="0"/>
              </p:cNvCxnSpPr>
              <p:nvPr/>
            </p:nvCxnSpPr>
            <p:spPr bwMode="auto">
              <a:xfrm>
                <a:off x="4642090" y="3353840"/>
                <a:ext cx="304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86">
                <a:extLst>
                  <a:ext uri="{FF2B5EF4-FFF2-40B4-BE49-F238E27FC236}">
                    <a16:creationId xmlns:a16="http://schemas.microsoft.com/office/drawing/2014/main" id="{2A7E021C-9671-E621-9455-87E4604E5CE6}"/>
                  </a:ext>
                </a:extLst>
              </p:cNvPr>
              <p:cNvCxnSpPr>
                <a:cxnSpLocks noChangeShapeType="1"/>
              </p:cNvCxnSpPr>
              <p:nvPr/>
            </p:nvCxnSpPr>
            <p:spPr bwMode="auto">
              <a:xfrm flipV="1">
                <a:off x="2889490" y="3353840"/>
                <a:ext cx="0" cy="5334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90">
                <a:extLst>
                  <a:ext uri="{FF2B5EF4-FFF2-40B4-BE49-F238E27FC236}">
                    <a16:creationId xmlns:a16="http://schemas.microsoft.com/office/drawing/2014/main" id="{77626C44-7505-52CF-EA30-F71834EB7B60}"/>
                  </a:ext>
                </a:extLst>
              </p:cNvPr>
              <p:cNvCxnSpPr>
                <a:cxnSpLocks noChangeShapeType="1"/>
              </p:cNvCxnSpPr>
              <p:nvPr/>
            </p:nvCxnSpPr>
            <p:spPr bwMode="auto">
              <a:xfrm>
                <a:off x="2660890" y="3887240"/>
                <a:ext cx="457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Gleichschenkliges Dreieck 2065">
                <a:extLst>
                  <a:ext uri="{FF2B5EF4-FFF2-40B4-BE49-F238E27FC236}">
                    <a16:creationId xmlns:a16="http://schemas.microsoft.com/office/drawing/2014/main" id="{C401C9D8-D0AB-94D7-F1D7-B182930A43A3}"/>
                  </a:ext>
                </a:extLst>
              </p:cNvPr>
              <p:cNvSpPr>
                <a:spLocks noChangeArrowheads="1"/>
              </p:cNvSpPr>
              <p:nvPr/>
            </p:nvSpPr>
            <p:spPr bwMode="auto">
              <a:xfrm>
                <a:off x="2660890" y="3887240"/>
                <a:ext cx="457200" cy="3048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a:p>
            </p:txBody>
          </p:sp>
          <p:cxnSp>
            <p:nvCxnSpPr>
              <p:cNvPr id="17" name="Gerader Verbinder 93">
                <a:extLst>
                  <a:ext uri="{FF2B5EF4-FFF2-40B4-BE49-F238E27FC236}">
                    <a16:creationId xmlns:a16="http://schemas.microsoft.com/office/drawing/2014/main" id="{F3CC6EE2-21FD-406F-AA40-465BE020F374}"/>
                  </a:ext>
                </a:extLst>
              </p:cNvPr>
              <p:cNvCxnSpPr>
                <a:cxnSpLocks noChangeShapeType="1"/>
              </p:cNvCxnSpPr>
              <p:nvPr/>
            </p:nvCxnSpPr>
            <p:spPr bwMode="auto">
              <a:xfrm flipV="1">
                <a:off x="2889490" y="41920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02">
                <a:extLst>
                  <a:ext uri="{FF2B5EF4-FFF2-40B4-BE49-F238E27FC236}">
                    <a16:creationId xmlns:a16="http://schemas.microsoft.com/office/drawing/2014/main" id="{24A7F553-94F5-91FE-4AFD-A05C5215971B}"/>
                  </a:ext>
                </a:extLst>
              </p:cNvPr>
              <p:cNvCxnSpPr>
                <a:cxnSpLocks noChangeShapeType="1"/>
              </p:cNvCxnSpPr>
              <p:nvPr/>
            </p:nvCxnSpPr>
            <p:spPr bwMode="auto">
              <a:xfrm>
                <a:off x="1975090" y="3353840"/>
                <a:ext cx="1219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03">
                <a:extLst>
                  <a:ext uri="{FF2B5EF4-FFF2-40B4-BE49-F238E27FC236}">
                    <a16:creationId xmlns:a16="http://schemas.microsoft.com/office/drawing/2014/main" id="{6266FFBC-D1DD-2E53-7C5E-D2FDD47CEF5E}"/>
                  </a:ext>
                </a:extLst>
              </p:cNvPr>
              <p:cNvCxnSpPr>
                <a:cxnSpLocks noChangeShapeType="1"/>
              </p:cNvCxnSpPr>
              <p:nvPr/>
            </p:nvCxnSpPr>
            <p:spPr bwMode="auto">
              <a:xfrm>
                <a:off x="31942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04">
                <a:extLst>
                  <a:ext uri="{FF2B5EF4-FFF2-40B4-BE49-F238E27FC236}">
                    <a16:creationId xmlns:a16="http://schemas.microsoft.com/office/drawing/2014/main" id="{604BC0D6-49D8-1CF0-D7A2-FDBE9267BD5F}"/>
                  </a:ext>
                </a:extLst>
              </p:cNvPr>
              <p:cNvCxnSpPr>
                <a:cxnSpLocks noChangeShapeType="1"/>
              </p:cNvCxnSpPr>
              <p:nvPr/>
            </p:nvCxnSpPr>
            <p:spPr bwMode="auto">
              <a:xfrm>
                <a:off x="32704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105">
                <a:extLst>
                  <a:ext uri="{FF2B5EF4-FFF2-40B4-BE49-F238E27FC236}">
                    <a16:creationId xmlns:a16="http://schemas.microsoft.com/office/drawing/2014/main" id="{2B146EC3-C5E4-9353-C403-A3466501243A}"/>
                  </a:ext>
                </a:extLst>
              </p:cNvPr>
              <p:cNvCxnSpPr>
                <a:cxnSpLocks noChangeShapeType="1"/>
              </p:cNvCxnSpPr>
              <p:nvPr/>
            </p:nvCxnSpPr>
            <p:spPr bwMode="auto">
              <a:xfrm>
                <a:off x="3270490" y="335384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138">
                <a:extLst>
                  <a:ext uri="{FF2B5EF4-FFF2-40B4-BE49-F238E27FC236}">
                    <a16:creationId xmlns:a16="http://schemas.microsoft.com/office/drawing/2014/main" id="{D528967A-0FE2-42E7-97C2-D84A516D0314}"/>
                  </a:ext>
                </a:extLst>
              </p:cNvPr>
              <p:cNvSpPr txBox="1">
                <a:spLocks noChangeArrowheads="1"/>
              </p:cNvSpPr>
              <p:nvPr/>
            </p:nvSpPr>
            <p:spPr bwMode="auto">
              <a:xfrm>
                <a:off x="3610600" y="3201440"/>
                <a:ext cx="792235"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b="1" dirty="0"/>
                  <a:t>Amplifier</a:t>
                </a:r>
              </a:p>
            </p:txBody>
          </p:sp>
          <p:sp>
            <p:nvSpPr>
              <p:cNvPr id="23" name="Textfeld 153">
                <a:extLst>
                  <a:ext uri="{FF2B5EF4-FFF2-40B4-BE49-F238E27FC236}">
                    <a16:creationId xmlns:a16="http://schemas.microsoft.com/office/drawing/2014/main" id="{B15C999F-81A3-4A54-EBA6-E8359A564D53}"/>
                  </a:ext>
                </a:extLst>
              </p:cNvPr>
              <p:cNvSpPr txBox="1">
                <a:spLocks noChangeArrowheads="1"/>
              </p:cNvSpPr>
              <p:nvPr/>
            </p:nvSpPr>
            <p:spPr bwMode="auto">
              <a:xfrm>
                <a:off x="3002725" y="3870374"/>
                <a:ext cx="636459"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Sensor</a:t>
                </a:r>
              </a:p>
            </p:txBody>
          </p:sp>
          <p:sp>
            <p:nvSpPr>
              <p:cNvPr id="24" name="Gleichschenkliges Dreieck 2">
                <a:extLst>
                  <a:ext uri="{FF2B5EF4-FFF2-40B4-BE49-F238E27FC236}">
                    <a16:creationId xmlns:a16="http://schemas.microsoft.com/office/drawing/2014/main" id="{2D85148C-8A74-86A2-3226-D3C6872EF58F}"/>
                  </a:ext>
                </a:extLst>
              </p:cNvPr>
              <p:cNvSpPr>
                <a:spLocks noChangeArrowheads="1"/>
              </p:cNvSpPr>
              <p:nvPr/>
            </p:nvSpPr>
            <p:spPr bwMode="auto">
              <a:xfrm rot="5400000">
                <a:off x="5746990" y="3087140"/>
                <a:ext cx="914400" cy="9906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dirty="0"/>
              </a:p>
            </p:txBody>
          </p:sp>
          <p:cxnSp>
            <p:nvCxnSpPr>
              <p:cNvPr id="25" name="Gerader Verbinder 5">
                <a:extLst>
                  <a:ext uri="{FF2B5EF4-FFF2-40B4-BE49-F238E27FC236}">
                    <a16:creationId xmlns:a16="http://schemas.microsoft.com/office/drawing/2014/main" id="{A84287FD-F48A-B8CC-A9F6-E3F207F827E0}"/>
                  </a:ext>
                </a:extLst>
              </p:cNvPr>
              <p:cNvCxnSpPr>
                <a:cxnSpLocks noChangeShapeType="1"/>
              </p:cNvCxnSpPr>
              <p:nvPr/>
            </p:nvCxnSpPr>
            <p:spPr bwMode="auto">
              <a:xfrm>
                <a:off x="4642090" y="3353840"/>
                <a:ext cx="304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5">
                <a:extLst>
                  <a:ext uri="{FF2B5EF4-FFF2-40B4-BE49-F238E27FC236}">
                    <a16:creationId xmlns:a16="http://schemas.microsoft.com/office/drawing/2014/main" id="{540C163F-2E40-42E2-1BD3-6E404C198D4F}"/>
                  </a:ext>
                </a:extLst>
              </p:cNvPr>
              <p:cNvCxnSpPr>
                <a:cxnSpLocks noChangeShapeType="1"/>
              </p:cNvCxnSpPr>
              <p:nvPr/>
            </p:nvCxnSpPr>
            <p:spPr bwMode="auto">
              <a:xfrm>
                <a:off x="49468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5">
                <a:extLst>
                  <a:ext uri="{FF2B5EF4-FFF2-40B4-BE49-F238E27FC236}">
                    <a16:creationId xmlns:a16="http://schemas.microsoft.com/office/drawing/2014/main" id="{A67F23E3-3E79-25A1-0394-43A28EAC34DD}"/>
                  </a:ext>
                </a:extLst>
              </p:cNvPr>
              <p:cNvCxnSpPr>
                <a:cxnSpLocks noChangeShapeType="1"/>
              </p:cNvCxnSpPr>
              <p:nvPr/>
            </p:nvCxnSpPr>
            <p:spPr bwMode="auto">
              <a:xfrm>
                <a:off x="50230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5">
                <a:extLst>
                  <a:ext uri="{FF2B5EF4-FFF2-40B4-BE49-F238E27FC236}">
                    <a16:creationId xmlns:a16="http://schemas.microsoft.com/office/drawing/2014/main" id="{BE402762-6B61-F106-64A7-0F6EDB66247D}"/>
                  </a:ext>
                </a:extLst>
              </p:cNvPr>
              <p:cNvCxnSpPr>
                <a:cxnSpLocks noChangeShapeType="1"/>
              </p:cNvCxnSpPr>
              <p:nvPr/>
            </p:nvCxnSpPr>
            <p:spPr bwMode="auto">
              <a:xfrm>
                <a:off x="5023090" y="3353840"/>
                <a:ext cx="685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hteck 22">
                <a:extLst>
                  <a:ext uri="{FF2B5EF4-FFF2-40B4-BE49-F238E27FC236}">
                    <a16:creationId xmlns:a16="http://schemas.microsoft.com/office/drawing/2014/main" id="{C0FB5E7D-F365-D216-1110-977C2D0ED149}"/>
                  </a:ext>
                </a:extLst>
              </p:cNvPr>
              <p:cNvSpPr/>
              <p:nvPr/>
            </p:nvSpPr>
            <p:spPr bwMode="auto">
              <a:xfrm>
                <a:off x="5251690" y="2820440"/>
                <a:ext cx="152400" cy="3048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30" name="Gerader Verbinder 23">
                <a:extLst>
                  <a:ext uri="{FF2B5EF4-FFF2-40B4-BE49-F238E27FC236}">
                    <a16:creationId xmlns:a16="http://schemas.microsoft.com/office/drawing/2014/main" id="{B82B947C-78F0-574A-F411-C05C710DE06C}"/>
                  </a:ext>
                </a:extLst>
              </p:cNvPr>
              <p:cNvCxnSpPr>
                <a:stCxn id="29" idx="2"/>
              </p:cNvCxnSpPr>
              <p:nvPr/>
            </p:nvCxnSpPr>
            <p:spPr bwMode="auto">
              <a:xfrm>
                <a:off x="5327890" y="31252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24">
                <a:extLst>
                  <a:ext uri="{FF2B5EF4-FFF2-40B4-BE49-F238E27FC236}">
                    <a16:creationId xmlns:a16="http://schemas.microsoft.com/office/drawing/2014/main" id="{D0E104A0-AD84-7B7A-E198-E96FBD15B6D4}"/>
                  </a:ext>
                </a:extLst>
              </p:cNvPr>
              <p:cNvCxnSpPr/>
              <p:nvPr/>
            </p:nvCxnSpPr>
            <p:spPr bwMode="auto">
              <a:xfrm>
                <a:off x="5327890" y="2591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Ellipse 25">
                <a:extLst>
                  <a:ext uri="{FF2B5EF4-FFF2-40B4-BE49-F238E27FC236}">
                    <a16:creationId xmlns:a16="http://schemas.microsoft.com/office/drawing/2014/main" id="{3EFEE91F-F1C5-493B-77BB-A58683784B1F}"/>
                  </a:ext>
                </a:extLst>
              </p:cNvPr>
              <p:cNvSpPr/>
              <p:nvPr/>
            </p:nvSpPr>
            <p:spPr bwMode="auto">
              <a:xfrm>
                <a:off x="5556490" y="3734840"/>
                <a:ext cx="152400" cy="1524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33" name="Gerader Verbinder 5">
                <a:extLst>
                  <a:ext uri="{FF2B5EF4-FFF2-40B4-BE49-F238E27FC236}">
                    <a16:creationId xmlns:a16="http://schemas.microsoft.com/office/drawing/2014/main" id="{64E4CA72-A6FE-E33F-5185-DCC0810A857F}"/>
                  </a:ext>
                </a:extLst>
              </p:cNvPr>
              <p:cNvCxnSpPr>
                <a:cxnSpLocks noChangeShapeType="1"/>
              </p:cNvCxnSpPr>
              <p:nvPr/>
            </p:nvCxnSpPr>
            <p:spPr bwMode="auto">
              <a:xfrm>
                <a:off x="5106310" y="3810650"/>
                <a:ext cx="450180" cy="39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feld 138">
                <a:extLst>
                  <a:ext uri="{FF2B5EF4-FFF2-40B4-BE49-F238E27FC236}">
                    <a16:creationId xmlns:a16="http://schemas.microsoft.com/office/drawing/2014/main" id="{4B84AFB3-6F31-6189-4A3A-AE5A2D3E757A}"/>
                  </a:ext>
                </a:extLst>
              </p:cNvPr>
              <p:cNvSpPr txBox="1">
                <a:spLocks noChangeArrowheads="1"/>
              </p:cNvSpPr>
              <p:nvPr/>
            </p:nvSpPr>
            <p:spPr bwMode="auto">
              <a:xfrm>
                <a:off x="5670613" y="3430040"/>
                <a:ext cx="91834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Comparator</a:t>
                </a:r>
              </a:p>
            </p:txBody>
          </p:sp>
          <p:sp>
            <p:nvSpPr>
              <p:cNvPr id="35" name="Textfeld 138">
                <a:extLst>
                  <a:ext uri="{FF2B5EF4-FFF2-40B4-BE49-F238E27FC236}">
                    <a16:creationId xmlns:a16="http://schemas.microsoft.com/office/drawing/2014/main" id="{06E09E73-7B7A-4A3E-B759-086FEAB5D233}"/>
                  </a:ext>
                </a:extLst>
              </p:cNvPr>
              <p:cNvSpPr txBox="1">
                <a:spLocks noChangeArrowheads="1"/>
              </p:cNvSpPr>
              <p:nvPr/>
            </p:nvSpPr>
            <p:spPr bwMode="auto">
              <a:xfrm>
                <a:off x="5055809" y="3582440"/>
                <a:ext cx="36941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Th</a:t>
                </a:r>
              </a:p>
            </p:txBody>
          </p:sp>
          <p:sp>
            <p:nvSpPr>
              <p:cNvPr id="36" name="Textfeld 138">
                <a:extLst>
                  <a:ext uri="{FF2B5EF4-FFF2-40B4-BE49-F238E27FC236}">
                    <a16:creationId xmlns:a16="http://schemas.microsoft.com/office/drawing/2014/main" id="{3C5872C8-7AC6-B515-220A-48DEC864B53C}"/>
                  </a:ext>
                </a:extLst>
              </p:cNvPr>
              <p:cNvSpPr txBox="1">
                <a:spLocks noChangeArrowheads="1"/>
              </p:cNvSpPr>
              <p:nvPr/>
            </p:nvSpPr>
            <p:spPr bwMode="auto">
              <a:xfrm>
                <a:off x="5316965" y="2513040"/>
                <a:ext cx="37683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BL</a:t>
                </a:r>
              </a:p>
            </p:txBody>
          </p:sp>
          <p:sp>
            <p:nvSpPr>
              <p:cNvPr id="37" name="Richtungspfeil 30">
                <a:extLst>
                  <a:ext uri="{FF2B5EF4-FFF2-40B4-BE49-F238E27FC236}">
                    <a16:creationId xmlns:a16="http://schemas.microsoft.com/office/drawing/2014/main" id="{7F260467-780F-20DF-AF98-93FC43B2F866}"/>
                  </a:ext>
                </a:extLst>
              </p:cNvPr>
              <p:cNvSpPr/>
              <p:nvPr/>
            </p:nvSpPr>
            <p:spPr bwMode="auto">
              <a:xfrm>
                <a:off x="4794490" y="4420640"/>
                <a:ext cx="990600" cy="609600"/>
              </a:xfrm>
              <a:prstGeom prst="homePlate">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900" dirty="0">
                    <a:cs typeface="Arial" charset="0"/>
                  </a:rPr>
                  <a:t>TDAC</a:t>
                </a:r>
              </a:p>
            </p:txBody>
          </p:sp>
          <p:grpSp>
            <p:nvGrpSpPr>
              <p:cNvPr id="38" name="Gruppieren 31">
                <a:extLst>
                  <a:ext uri="{FF2B5EF4-FFF2-40B4-BE49-F238E27FC236}">
                    <a16:creationId xmlns:a16="http://schemas.microsoft.com/office/drawing/2014/main" id="{4E279E5E-608B-C07E-C85D-78144E907BEC}"/>
                  </a:ext>
                </a:extLst>
              </p:cNvPr>
              <p:cNvGrpSpPr/>
              <p:nvPr/>
            </p:nvGrpSpPr>
            <p:grpSpPr>
              <a:xfrm rot="5400000">
                <a:off x="1708390" y="3620540"/>
                <a:ext cx="838200" cy="304800"/>
                <a:chOff x="5410200" y="2362200"/>
                <a:chExt cx="838200" cy="304800"/>
              </a:xfrm>
            </p:grpSpPr>
            <p:cxnSp>
              <p:nvCxnSpPr>
                <p:cNvPr id="94" name="Gerader Verbinder 102">
                  <a:extLst>
                    <a:ext uri="{FF2B5EF4-FFF2-40B4-BE49-F238E27FC236}">
                      <a16:creationId xmlns:a16="http://schemas.microsoft.com/office/drawing/2014/main" id="{8B141EE2-6681-0FBE-8465-EB6032964EE5}"/>
                    </a:ext>
                  </a:extLst>
                </p:cNvPr>
                <p:cNvCxnSpPr>
                  <a:cxnSpLocks noChangeShapeType="1"/>
                </p:cNvCxnSpPr>
                <p:nvPr/>
              </p:nvCxnSpPr>
              <p:spPr bwMode="auto">
                <a:xfrm>
                  <a:off x="5410200" y="251460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103">
                  <a:extLst>
                    <a:ext uri="{FF2B5EF4-FFF2-40B4-BE49-F238E27FC236}">
                      <a16:creationId xmlns:a16="http://schemas.microsoft.com/office/drawing/2014/main" id="{386CE645-50EE-058D-4BA7-ED6009604B0F}"/>
                    </a:ext>
                  </a:extLst>
                </p:cNvPr>
                <p:cNvCxnSpPr>
                  <a:cxnSpLocks noChangeShapeType="1"/>
                </p:cNvCxnSpPr>
                <p:nvPr/>
              </p:nvCxnSpPr>
              <p:spPr bwMode="auto">
                <a:xfrm>
                  <a:off x="5791200" y="236220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r Verbinder 104">
                  <a:extLst>
                    <a:ext uri="{FF2B5EF4-FFF2-40B4-BE49-F238E27FC236}">
                      <a16:creationId xmlns:a16="http://schemas.microsoft.com/office/drawing/2014/main" id="{4ECF241A-0ABF-88C4-2AA3-090615A98B5D}"/>
                    </a:ext>
                  </a:extLst>
                </p:cNvPr>
                <p:cNvCxnSpPr>
                  <a:cxnSpLocks noChangeShapeType="1"/>
                </p:cNvCxnSpPr>
                <p:nvPr/>
              </p:nvCxnSpPr>
              <p:spPr bwMode="auto">
                <a:xfrm>
                  <a:off x="5867400" y="236220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105">
                  <a:extLst>
                    <a:ext uri="{FF2B5EF4-FFF2-40B4-BE49-F238E27FC236}">
                      <a16:creationId xmlns:a16="http://schemas.microsoft.com/office/drawing/2014/main" id="{1F315B33-1EDA-A749-1E3A-92060F40CDA6}"/>
                    </a:ext>
                  </a:extLst>
                </p:cNvPr>
                <p:cNvCxnSpPr>
                  <a:cxnSpLocks noChangeShapeType="1"/>
                </p:cNvCxnSpPr>
                <p:nvPr/>
              </p:nvCxnSpPr>
              <p:spPr bwMode="auto">
                <a:xfrm>
                  <a:off x="5867400" y="251460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 name="Gerader Verbinder 32">
                <a:extLst>
                  <a:ext uri="{FF2B5EF4-FFF2-40B4-BE49-F238E27FC236}">
                    <a16:creationId xmlns:a16="http://schemas.microsoft.com/office/drawing/2014/main" id="{70E266B7-9825-670E-8887-11053052B358}"/>
                  </a:ext>
                </a:extLst>
              </p:cNvPr>
              <p:cNvCxnSpPr>
                <a:stCxn id="24" idx="0"/>
              </p:cNvCxnSpPr>
              <p:nvPr/>
            </p:nvCxnSpPr>
            <p:spPr bwMode="auto">
              <a:xfrm>
                <a:off x="6699490" y="35824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3">
                <a:extLst>
                  <a:ext uri="{FF2B5EF4-FFF2-40B4-BE49-F238E27FC236}">
                    <a16:creationId xmlns:a16="http://schemas.microsoft.com/office/drawing/2014/main" id="{660F42DF-FA8E-B2C1-FFD4-438D41F8A041}"/>
                  </a:ext>
                </a:extLst>
              </p:cNvPr>
              <p:cNvCxnSpPr/>
              <p:nvPr/>
            </p:nvCxnSpPr>
            <p:spPr bwMode="auto">
              <a:xfrm>
                <a:off x="7004290" y="335384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34">
                <a:extLst>
                  <a:ext uri="{FF2B5EF4-FFF2-40B4-BE49-F238E27FC236}">
                    <a16:creationId xmlns:a16="http://schemas.microsoft.com/office/drawing/2014/main" id="{AFA188E8-CD6B-86F4-3BA8-433073725623}"/>
                  </a:ext>
                </a:extLst>
              </p:cNvPr>
              <p:cNvCxnSpPr/>
              <p:nvPr/>
            </p:nvCxnSpPr>
            <p:spPr bwMode="auto">
              <a:xfrm>
                <a:off x="7080490" y="335384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35">
                <a:extLst>
                  <a:ext uri="{FF2B5EF4-FFF2-40B4-BE49-F238E27FC236}">
                    <a16:creationId xmlns:a16="http://schemas.microsoft.com/office/drawing/2014/main" id="{EF744135-48F7-416A-BEE2-5A82FCAFAAE1}"/>
                  </a:ext>
                </a:extLst>
              </p:cNvPr>
              <p:cNvCxnSpPr/>
              <p:nvPr/>
            </p:nvCxnSpPr>
            <p:spPr bwMode="auto">
              <a:xfrm>
                <a:off x="7080490" y="381104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r Verbinder 36">
                <a:extLst>
                  <a:ext uri="{FF2B5EF4-FFF2-40B4-BE49-F238E27FC236}">
                    <a16:creationId xmlns:a16="http://schemas.microsoft.com/office/drawing/2014/main" id="{4BE07A20-0DCF-0AA0-F607-8F84FBEC5F03}"/>
                  </a:ext>
                </a:extLst>
              </p:cNvPr>
              <p:cNvCxnSpPr/>
              <p:nvPr/>
            </p:nvCxnSpPr>
            <p:spPr bwMode="auto">
              <a:xfrm>
                <a:off x="7080490" y="335384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r Verbinder 37">
                <a:extLst>
                  <a:ext uri="{FF2B5EF4-FFF2-40B4-BE49-F238E27FC236}">
                    <a16:creationId xmlns:a16="http://schemas.microsoft.com/office/drawing/2014/main" id="{8AAD75B3-230C-F7E2-D548-F00033B1667B}"/>
                  </a:ext>
                </a:extLst>
              </p:cNvPr>
              <p:cNvCxnSpPr/>
              <p:nvPr/>
            </p:nvCxnSpPr>
            <p:spPr bwMode="auto">
              <a:xfrm>
                <a:off x="7309090" y="38110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38">
                <a:extLst>
                  <a:ext uri="{FF2B5EF4-FFF2-40B4-BE49-F238E27FC236}">
                    <a16:creationId xmlns:a16="http://schemas.microsoft.com/office/drawing/2014/main" id="{A63D207B-2A9A-3F1C-CC79-1A1186756146}"/>
                  </a:ext>
                </a:extLst>
              </p:cNvPr>
              <p:cNvCxnSpPr/>
              <p:nvPr/>
            </p:nvCxnSpPr>
            <p:spPr bwMode="auto">
              <a:xfrm flipV="1">
                <a:off x="7309090" y="31252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39">
                <a:extLst>
                  <a:ext uri="{FF2B5EF4-FFF2-40B4-BE49-F238E27FC236}">
                    <a16:creationId xmlns:a16="http://schemas.microsoft.com/office/drawing/2014/main" id="{68A85E3D-81A9-6C65-24D4-F6C65096D24A}"/>
                  </a:ext>
                </a:extLst>
              </p:cNvPr>
              <p:cNvCxnSpPr/>
              <p:nvPr/>
            </p:nvCxnSpPr>
            <p:spPr bwMode="auto">
              <a:xfrm>
                <a:off x="7309090" y="31252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0">
                <a:extLst>
                  <a:ext uri="{FF2B5EF4-FFF2-40B4-BE49-F238E27FC236}">
                    <a16:creationId xmlns:a16="http://schemas.microsoft.com/office/drawing/2014/main" id="{669BDD74-A4AE-6885-795B-C5E4AB74EAD4}"/>
                  </a:ext>
                </a:extLst>
              </p:cNvPr>
              <p:cNvCxnSpPr/>
              <p:nvPr/>
            </p:nvCxnSpPr>
            <p:spPr bwMode="auto">
              <a:xfrm flipH="1">
                <a:off x="7014560" y="40396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2">
                <a:extLst>
                  <a:ext uri="{FF2B5EF4-FFF2-40B4-BE49-F238E27FC236}">
                    <a16:creationId xmlns:a16="http://schemas.microsoft.com/office/drawing/2014/main" id="{0DCBFB99-7E06-D921-5F5C-7D5CF940493B}"/>
                  </a:ext>
                </a:extLst>
              </p:cNvPr>
              <p:cNvCxnSpPr/>
              <p:nvPr/>
            </p:nvCxnSpPr>
            <p:spPr bwMode="auto">
              <a:xfrm flipV="1">
                <a:off x="2127490" y="4496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3">
                <a:extLst>
                  <a:ext uri="{FF2B5EF4-FFF2-40B4-BE49-F238E27FC236}">
                    <a16:creationId xmlns:a16="http://schemas.microsoft.com/office/drawing/2014/main" id="{D5268A2B-74F3-718B-4CD8-7F59130E13E6}"/>
                  </a:ext>
                </a:extLst>
              </p:cNvPr>
              <p:cNvCxnSpPr/>
              <p:nvPr/>
            </p:nvCxnSpPr>
            <p:spPr bwMode="auto">
              <a:xfrm flipH="1">
                <a:off x="1976780" y="4192300"/>
                <a:ext cx="152660" cy="22899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feld 138">
                <a:extLst>
                  <a:ext uri="{FF2B5EF4-FFF2-40B4-BE49-F238E27FC236}">
                    <a16:creationId xmlns:a16="http://schemas.microsoft.com/office/drawing/2014/main" id="{A30EC104-BB45-0EEB-ADB8-14FA25520B94}"/>
                  </a:ext>
                </a:extLst>
              </p:cNvPr>
              <p:cNvSpPr txBox="1">
                <a:spLocks noChangeArrowheads="1"/>
              </p:cNvSpPr>
              <p:nvPr/>
            </p:nvSpPr>
            <p:spPr bwMode="auto">
              <a:xfrm>
                <a:off x="1768840" y="4725440"/>
                <a:ext cx="710638"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Injection</a:t>
                </a:r>
              </a:p>
            </p:txBody>
          </p:sp>
          <p:sp>
            <p:nvSpPr>
              <p:cNvPr id="51" name="Textfeld 138">
                <a:extLst>
                  <a:ext uri="{FF2B5EF4-FFF2-40B4-BE49-F238E27FC236}">
                    <a16:creationId xmlns:a16="http://schemas.microsoft.com/office/drawing/2014/main" id="{D8A21298-EDD4-169D-3603-683C6BC14CDA}"/>
                  </a:ext>
                </a:extLst>
              </p:cNvPr>
              <p:cNvSpPr txBox="1">
                <a:spLocks noChangeArrowheads="1"/>
              </p:cNvSpPr>
              <p:nvPr/>
            </p:nvSpPr>
            <p:spPr bwMode="auto">
              <a:xfrm>
                <a:off x="430987" y="4039640"/>
                <a:ext cx="1266984"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EnInjection_row_i</a:t>
                </a:r>
              </a:p>
            </p:txBody>
          </p:sp>
          <p:sp>
            <p:nvSpPr>
              <p:cNvPr id="52" name="Rechteck 47">
                <a:extLst>
                  <a:ext uri="{FF2B5EF4-FFF2-40B4-BE49-F238E27FC236}">
                    <a16:creationId xmlns:a16="http://schemas.microsoft.com/office/drawing/2014/main" id="{92649D9E-CA5A-1C26-7675-0AA40F4710F1}"/>
                  </a:ext>
                </a:extLst>
              </p:cNvPr>
              <p:cNvSpPr/>
              <p:nvPr/>
            </p:nvSpPr>
            <p:spPr bwMode="auto">
              <a:xfrm>
                <a:off x="4032490" y="4420640"/>
                <a:ext cx="304800" cy="6096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900" dirty="0">
                    <a:cs typeface="Arial" charset="0"/>
                  </a:rPr>
                  <a:t>RAM</a:t>
                </a:r>
              </a:p>
            </p:txBody>
          </p:sp>
          <p:cxnSp>
            <p:nvCxnSpPr>
              <p:cNvPr id="53" name="Gerade Verbindung mit Pfeil 48">
                <a:extLst>
                  <a:ext uri="{FF2B5EF4-FFF2-40B4-BE49-F238E27FC236}">
                    <a16:creationId xmlns:a16="http://schemas.microsoft.com/office/drawing/2014/main" id="{797A9537-99C3-B868-606E-D2FEC8C4DE36}"/>
                  </a:ext>
                </a:extLst>
              </p:cNvPr>
              <p:cNvCxnSpPr>
                <a:stCxn id="52" idx="3"/>
                <a:endCxn id="37" idx="1"/>
              </p:cNvCxnSpPr>
              <p:nvPr/>
            </p:nvCxnSpPr>
            <p:spPr bwMode="auto">
              <a:xfrm>
                <a:off x="4337290" y="4725440"/>
                <a:ext cx="457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r Verbinder 49">
                <a:extLst>
                  <a:ext uri="{FF2B5EF4-FFF2-40B4-BE49-F238E27FC236}">
                    <a16:creationId xmlns:a16="http://schemas.microsoft.com/office/drawing/2014/main" id="{D358D5F3-26B9-654F-FE66-1963F26DC003}"/>
                  </a:ext>
                </a:extLst>
              </p:cNvPr>
              <p:cNvCxnSpPr/>
              <p:nvPr/>
            </p:nvCxnSpPr>
            <p:spPr bwMode="auto">
              <a:xfrm flipH="1">
                <a:off x="4565890" y="4649240"/>
                <a:ext cx="65026"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138">
                <a:extLst>
                  <a:ext uri="{FF2B5EF4-FFF2-40B4-BE49-F238E27FC236}">
                    <a16:creationId xmlns:a16="http://schemas.microsoft.com/office/drawing/2014/main" id="{23399FE7-408E-470D-5DF2-B1FF99531870}"/>
                  </a:ext>
                </a:extLst>
              </p:cNvPr>
              <p:cNvSpPr txBox="1">
                <a:spLocks noChangeArrowheads="1"/>
              </p:cNvSpPr>
              <p:nvPr/>
            </p:nvSpPr>
            <p:spPr bwMode="auto">
              <a:xfrm>
                <a:off x="4271611" y="4421290"/>
                <a:ext cx="59195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Q(0:2)</a:t>
                </a:r>
              </a:p>
            </p:txBody>
          </p:sp>
          <p:cxnSp>
            <p:nvCxnSpPr>
              <p:cNvPr id="56" name="Gerader Verbinder 51">
                <a:extLst>
                  <a:ext uri="{FF2B5EF4-FFF2-40B4-BE49-F238E27FC236}">
                    <a16:creationId xmlns:a16="http://schemas.microsoft.com/office/drawing/2014/main" id="{6F59D3B5-F943-252F-B585-9906E01587BD}"/>
                  </a:ext>
                </a:extLst>
              </p:cNvPr>
              <p:cNvCxnSpPr/>
              <p:nvPr/>
            </p:nvCxnSpPr>
            <p:spPr bwMode="auto">
              <a:xfrm flipV="1">
                <a:off x="1050563" y="4268630"/>
                <a:ext cx="0" cy="1599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mit Pfeil 52">
                <a:extLst>
                  <a:ext uri="{FF2B5EF4-FFF2-40B4-BE49-F238E27FC236}">
                    <a16:creationId xmlns:a16="http://schemas.microsoft.com/office/drawing/2014/main" id="{41A57C63-098F-737D-276F-5A770D9BAA1A}"/>
                  </a:ext>
                </a:extLst>
              </p:cNvPr>
              <p:cNvCxnSpPr>
                <a:endCxn id="52" idx="1"/>
              </p:cNvCxnSpPr>
              <p:nvPr/>
            </p:nvCxnSpPr>
            <p:spPr bwMode="auto">
              <a:xfrm>
                <a:off x="3803890" y="4725440"/>
                <a:ext cx="2286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Gerader Verbinder 53">
                <a:extLst>
                  <a:ext uri="{FF2B5EF4-FFF2-40B4-BE49-F238E27FC236}">
                    <a16:creationId xmlns:a16="http://schemas.microsoft.com/office/drawing/2014/main" id="{054301AE-69C8-8366-8844-B984E63AF262}"/>
                  </a:ext>
                </a:extLst>
              </p:cNvPr>
              <p:cNvCxnSpPr/>
              <p:nvPr/>
            </p:nvCxnSpPr>
            <p:spPr bwMode="auto">
              <a:xfrm flipH="1">
                <a:off x="1434996" y="5642440"/>
                <a:ext cx="152400"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feld 138">
                <a:extLst>
                  <a:ext uri="{FF2B5EF4-FFF2-40B4-BE49-F238E27FC236}">
                    <a16:creationId xmlns:a16="http://schemas.microsoft.com/office/drawing/2014/main" id="{14ABE83B-722A-B590-91A5-61267612CEB3}"/>
                  </a:ext>
                </a:extLst>
              </p:cNvPr>
              <p:cNvSpPr txBox="1">
                <a:spLocks noChangeArrowheads="1"/>
              </p:cNvSpPr>
              <p:nvPr/>
            </p:nvSpPr>
            <p:spPr bwMode="auto">
              <a:xfrm>
                <a:off x="1273502" y="5566240"/>
                <a:ext cx="287817"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3</a:t>
                </a:r>
              </a:p>
            </p:txBody>
          </p:sp>
          <p:cxnSp>
            <p:nvCxnSpPr>
              <p:cNvPr id="60" name="Gerader Verbinder 55">
                <a:extLst>
                  <a:ext uri="{FF2B5EF4-FFF2-40B4-BE49-F238E27FC236}">
                    <a16:creationId xmlns:a16="http://schemas.microsoft.com/office/drawing/2014/main" id="{758C30B2-1B3E-6B4E-01A3-78E40E46DFDE}"/>
                  </a:ext>
                </a:extLst>
              </p:cNvPr>
              <p:cNvCxnSpPr/>
              <p:nvPr/>
            </p:nvCxnSpPr>
            <p:spPr bwMode="auto">
              <a:xfrm flipV="1">
                <a:off x="1213480" y="5182640"/>
                <a:ext cx="3504810" cy="195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Gerade Verbindung mit Pfeil 56">
                <a:extLst>
                  <a:ext uri="{FF2B5EF4-FFF2-40B4-BE49-F238E27FC236}">
                    <a16:creationId xmlns:a16="http://schemas.microsoft.com/office/drawing/2014/main" id="{37014B0E-1257-0CEE-74AA-7197B420016D}"/>
                  </a:ext>
                </a:extLst>
              </p:cNvPr>
              <p:cNvCxnSpPr/>
              <p:nvPr/>
            </p:nvCxnSpPr>
            <p:spPr bwMode="auto">
              <a:xfrm flipV="1">
                <a:off x="4184890" y="5030240"/>
                <a:ext cx="0" cy="1524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feld 138">
                <a:extLst>
                  <a:ext uri="{FF2B5EF4-FFF2-40B4-BE49-F238E27FC236}">
                    <a16:creationId xmlns:a16="http://schemas.microsoft.com/office/drawing/2014/main" id="{2E72929F-CA9C-4878-0A78-0D5E8F275418}"/>
                  </a:ext>
                </a:extLst>
              </p:cNvPr>
              <p:cNvSpPr txBox="1">
                <a:spLocks noChangeArrowheads="1"/>
              </p:cNvSpPr>
              <p:nvPr/>
            </p:nvSpPr>
            <p:spPr bwMode="auto">
              <a:xfrm>
                <a:off x="3860720" y="5563640"/>
                <a:ext cx="651296"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RAM in</a:t>
                </a:r>
              </a:p>
            </p:txBody>
          </p:sp>
          <p:sp>
            <p:nvSpPr>
              <p:cNvPr id="63" name="Textfeld 138">
                <a:extLst>
                  <a:ext uri="{FF2B5EF4-FFF2-40B4-BE49-F238E27FC236}">
                    <a16:creationId xmlns:a16="http://schemas.microsoft.com/office/drawing/2014/main" id="{DC18883F-6A34-85F9-7E44-509D4926583E}"/>
                  </a:ext>
                </a:extLst>
              </p:cNvPr>
              <p:cNvSpPr txBox="1">
                <a:spLocks noChangeArrowheads="1"/>
              </p:cNvSpPr>
              <p:nvPr/>
            </p:nvSpPr>
            <p:spPr bwMode="auto">
              <a:xfrm>
                <a:off x="1558802" y="5182640"/>
                <a:ext cx="134858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WrRAM(0:2)_row_i</a:t>
                </a:r>
              </a:p>
            </p:txBody>
          </p:sp>
          <p:cxnSp>
            <p:nvCxnSpPr>
              <p:cNvPr id="64" name="Gerader Verbinder 59">
                <a:extLst>
                  <a:ext uri="{FF2B5EF4-FFF2-40B4-BE49-F238E27FC236}">
                    <a16:creationId xmlns:a16="http://schemas.microsoft.com/office/drawing/2014/main" id="{AE3B46AC-321A-BF8B-47AE-240E0B93FA6E}"/>
                  </a:ext>
                </a:extLst>
              </p:cNvPr>
              <p:cNvCxnSpPr/>
              <p:nvPr/>
            </p:nvCxnSpPr>
            <p:spPr bwMode="auto">
              <a:xfrm>
                <a:off x="7613890" y="3125240"/>
                <a:ext cx="0" cy="2743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1">
                <a:extLst>
                  <a:ext uri="{FF2B5EF4-FFF2-40B4-BE49-F238E27FC236}">
                    <a16:creationId xmlns:a16="http://schemas.microsoft.com/office/drawing/2014/main" id="{6E93C889-CA18-5634-D49F-D96E38C53279}"/>
                  </a:ext>
                </a:extLst>
              </p:cNvPr>
              <p:cNvCxnSpPr/>
              <p:nvPr/>
            </p:nvCxnSpPr>
            <p:spPr bwMode="auto">
              <a:xfrm>
                <a:off x="1898890" y="5182640"/>
                <a:ext cx="76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153">
                <a:extLst>
                  <a:ext uri="{FF2B5EF4-FFF2-40B4-BE49-F238E27FC236}">
                    <a16:creationId xmlns:a16="http://schemas.microsoft.com/office/drawing/2014/main" id="{47B2476C-BF8D-A51E-9006-C2D2DE9797D3}"/>
                  </a:ext>
                </a:extLst>
              </p:cNvPr>
              <p:cNvSpPr txBox="1">
                <a:spLocks noChangeArrowheads="1"/>
              </p:cNvSpPr>
              <p:nvPr/>
            </p:nvSpPr>
            <p:spPr bwMode="auto">
              <a:xfrm>
                <a:off x="1799641" y="3810650"/>
                <a:ext cx="40094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C</a:t>
                </a:r>
                <a:r>
                  <a:rPr lang="en-US" altLang="de-DE" sz="900" baseline="-25000" dirty="0"/>
                  <a:t>inj</a:t>
                </a:r>
              </a:p>
            </p:txBody>
          </p:sp>
          <p:sp>
            <p:nvSpPr>
              <p:cNvPr id="67" name="Rechteck 63">
                <a:extLst>
                  <a:ext uri="{FF2B5EF4-FFF2-40B4-BE49-F238E27FC236}">
                    <a16:creationId xmlns:a16="http://schemas.microsoft.com/office/drawing/2014/main" id="{1EBA0A32-35B3-79B5-0E63-9AA47419FC76}"/>
                  </a:ext>
                </a:extLst>
              </p:cNvPr>
              <p:cNvSpPr/>
              <p:nvPr/>
            </p:nvSpPr>
            <p:spPr bwMode="auto">
              <a:xfrm>
                <a:off x="2813290" y="2820440"/>
                <a:ext cx="152400" cy="3048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68" name="Gerader Verbinder 64">
                <a:extLst>
                  <a:ext uri="{FF2B5EF4-FFF2-40B4-BE49-F238E27FC236}">
                    <a16:creationId xmlns:a16="http://schemas.microsoft.com/office/drawing/2014/main" id="{499657CE-574C-6BE0-7912-88E02A3AB697}"/>
                  </a:ext>
                </a:extLst>
              </p:cNvPr>
              <p:cNvCxnSpPr>
                <a:stCxn id="67" idx="2"/>
              </p:cNvCxnSpPr>
              <p:nvPr/>
            </p:nvCxnSpPr>
            <p:spPr bwMode="auto">
              <a:xfrm>
                <a:off x="2889490" y="3125240"/>
                <a:ext cx="0" cy="228600"/>
              </a:xfrm>
              <a:prstGeom prst="line">
                <a:avLst/>
              </a:prstGeom>
              <a:noFill/>
              <a:ln w="9525" cap="flat" cmpd="sng" algn="ctr">
                <a:solidFill>
                  <a:schemeClr val="tx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5">
                <a:extLst>
                  <a:ext uri="{FF2B5EF4-FFF2-40B4-BE49-F238E27FC236}">
                    <a16:creationId xmlns:a16="http://schemas.microsoft.com/office/drawing/2014/main" id="{C0110BA3-FA9C-33E0-7E77-A0D79E339872}"/>
                  </a:ext>
                </a:extLst>
              </p:cNvPr>
              <p:cNvCxnSpPr/>
              <p:nvPr/>
            </p:nvCxnSpPr>
            <p:spPr bwMode="auto">
              <a:xfrm>
                <a:off x="2889490" y="2591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feld 138">
                <a:extLst>
                  <a:ext uri="{FF2B5EF4-FFF2-40B4-BE49-F238E27FC236}">
                    <a16:creationId xmlns:a16="http://schemas.microsoft.com/office/drawing/2014/main" id="{CA99D55E-C62D-730C-AA7B-A0A8E7731465}"/>
                  </a:ext>
                </a:extLst>
              </p:cNvPr>
              <p:cNvSpPr txBox="1">
                <a:spLocks noChangeArrowheads="1"/>
              </p:cNvSpPr>
              <p:nvPr/>
            </p:nvSpPr>
            <p:spPr bwMode="auto">
              <a:xfrm>
                <a:off x="2964020" y="2649752"/>
                <a:ext cx="1118625"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Bias resistance</a:t>
                </a:r>
              </a:p>
            </p:txBody>
          </p:sp>
          <p:sp>
            <p:nvSpPr>
              <p:cNvPr id="71" name="Textfeld 67">
                <a:extLst>
                  <a:ext uri="{FF2B5EF4-FFF2-40B4-BE49-F238E27FC236}">
                    <a16:creationId xmlns:a16="http://schemas.microsoft.com/office/drawing/2014/main" id="{0822B70E-1CDD-3EF1-3D1D-714459CB8AF9}"/>
                  </a:ext>
                </a:extLst>
              </p:cNvPr>
              <p:cNvSpPr txBox="1"/>
              <p:nvPr/>
            </p:nvSpPr>
            <p:spPr>
              <a:xfrm>
                <a:off x="6775690" y="3049040"/>
                <a:ext cx="480681" cy="267045"/>
              </a:xfrm>
              <a:prstGeom prst="rect">
                <a:avLst/>
              </a:prstGeom>
              <a:noFill/>
            </p:spPr>
            <p:txBody>
              <a:bodyPr wrap="none" rtlCol="0">
                <a:spAutoFit/>
              </a:bodyPr>
              <a:lstStyle/>
              <a:p>
                <a:r>
                  <a:rPr lang="en-US" sz="900" dirty="0"/>
                  <a:t>Tout</a:t>
                </a:r>
              </a:p>
            </p:txBody>
          </p:sp>
          <p:sp>
            <p:nvSpPr>
              <p:cNvPr id="72" name="Textfeld 68">
                <a:extLst>
                  <a:ext uri="{FF2B5EF4-FFF2-40B4-BE49-F238E27FC236}">
                    <a16:creationId xmlns:a16="http://schemas.microsoft.com/office/drawing/2014/main" id="{8CDDFC86-9096-0310-CD4E-B1626842D6E9}"/>
                  </a:ext>
                </a:extLst>
              </p:cNvPr>
              <p:cNvSpPr txBox="1"/>
              <p:nvPr/>
            </p:nvSpPr>
            <p:spPr>
              <a:xfrm>
                <a:off x="6318490" y="4573040"/>
                <a:ext cx="1229893" cy="267045"/>
              </a:xfrm>
              <a:prstGeom prst="rect">
                <a:avLst/>
              </a:prstGeom>
              <a:noFill/>
            </p:spPr>
            <p:txBody>
              <a:bodyPr wrap="none" rtlCol="0">
                <a:spAutoFit/>
              </a:bodyPr>
              <a:lstStyle/>
              <a:p>
                <a:r>
                  <a:rPr lang="en-US" sz="900" dirty="0"/>
                  <a:t>Data transfer line</a:t>
                </a:r>
              </a:p>
            </p:txBody>
          </p:sp>
          <p:cxnSp>
            <p:nvCxnSpPr>
              <p:cNvPr id="73" name="Gerade Verbindung mit Pfeil 70">
                <a:extLst>
                  <a:ext uri="{FF2B5EF4-FFF2-40B4-BE49-F238E27FC236}">
                    <a16:creationId xmlns:a16="http://schemas.microsoft.com/office/drawing/2014/main" id="{D56B50CD-6D37-038A-4078-D9062A07BD41}"/>
                  </a:ext>
                </a:extLst>
              </p:cNvPr>
              <p:cNvCxnSpPr/>
              <p:nvPr/>
            </p:nvCxnSpPr>
            <p:spPr bwMode="auto">
              <a:xfrm flipV="1">
                <a:off x="1518800" y="5184590"/>
                <a:ext cx="0" cy="68697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 Verbindung mit Pfeil 71">
                <a:extLst>
                  <a:ext uri="{FF2B5EF4-FFF2-40B4-BE49-F238E27FC236}">
                    <a16:creationId xmlns:a16="http://schemas.microsoft.com/office/drawing/2014/main" id="{436B7F9B-A4EC-2670-2E19-DEB33F8F1DB9}"/>
                  </a:ext>
                </a:extLst>
              </p:cNvPr>
              <p:cNvCxnSpPr/>
              <p:nvPr/>
            </p:nvCxnSpPr>
            <p:spPr bwMode="auto">
              <a:xfrm rot="5400000" flipV="1">
                <a:off x="7575790" y="5525541"/>
                <a:ext cx="76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Rechteck 72">
                <a:extLst>
                  <a:ext uri="{FF2B5EF4-FFF2-40B4-BE49-F238E27FC236}">
                    <a16:creationId xmlns:a16="http://schemas.microsoft.com/office/drawing/2014/main" id="{D8F23A34-F155-85F6-CEA0-007A9EA96201}"/>
                  </a:ext>
                </a:extLst>
              </p:cNvPr>
              <p:cNvSpPr/>
              <p:nvPr/>
            </p:nvSpPr>
            <p:spPr bwMode="auto">
              <a:xfrm>
                <a:off x="2127490" y="5868440"/>
                <a:ext cx="3131480" cy="381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dirty="0"/>
                  <a:t>column control(in pixel control reg)</a:t>
                </a:r>
              </a:p>
            </p:txBody>
          </p:sp>
          <p:sp>
            <p:nvSpPr>
              <p:cNvPr id="76" name="Textfeld 153">
                <a:extLst>
                  <a:ext uri="{FF2B5EF4-FFF2-40B4-BE49-F238E27FC236}">
                    <a16:creationId xmlns:a16="http://schemas.microsoft.com/office/drawing/2014/main" id="{C5D4B3E1-91CF-F382-7A72-3A13E350E97B}"/>
                  </a:ext>
                </a:extLst>
              </p:cNvPr>
              <p:cNvSpPr txBox="1">
                <a:spLocks noChangeArrowheads="1"/>
              </p:cNvSpPr>
              <p:nvPr/>
            </p:nvSpPr>
            <p:spPr bwMode="auto">
              <a:xfrm>
                <a:off x="2892275" y="4268240"/>
                <a:ext cx="44359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-HV</a:t>
                </a:r>
              </a:p>
            </p:txBody>
          </p:sp>
          <p:sp>
            <p:nvSpPr>
              <p:cNvPr id="77" name="Textfeld 138">
                <a:extLst>
                  <a:ext uri="{FF2B5EF4-FFF2-40B4-BE49-F238E27FC236}">
                    <a16:creationId xmlns:a16="http://schemas.microsoft.com/office/drawing/2014/main" id="{EBDC6F74-AA52-C7F8-30DF-90A9595FF012}"/>
                  </a:ext>
                </a:extLst>
              </p:cNvPr>
              <p:cNvSpPr txBox="1">
                <a:spLocks noChangeArrowheads="1"/>
              </p:cNvSpPr>
              <p:nvPr/>
            </p:nvSpPr>
            <p:spPr bwMode="auto">
              <a:xfrm>
                <a:off x="2450550" y="2515640"/>
                <a:ext cx="488099"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1.8V</a:t>
                </a:r>
              </a:p>
            </p:txBody>
          </p:sp>
          <p:sp>
            <p:nvSpPr>
              <p:cNvPr id="78" name="Rechteck 76">
                <a:extLst>
                  <a:ext uri="{FF2B5EF4-FFF2-40B4-BE49-F238E27FC236}">
                    <a16:creationId xmlns:a16="http://schemas.microsoft.com/office/drawing/2014/main" id="{07032FBA-DBDB-59F4-23A6-6E18AF0AECB5}"/>
                  </a:ext>
                </a:extLst>
              </p:cNvPr>
              <p:cNvSpPr/>
              <p:nvPr/>
            </p:nvSpPr>
            <p:spPr bwMode="auto">
              <a:xfrm>
                <a:off x="5861290" y="5868440"/>
                <a:ext cx="1981200" cy="38100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b="1" dirty="0"/>
                  <a:t>Hit buffer</a:t>
                </a:r>
              </a:p>
            </p:txBody>
          </p:sp>
          <p:sp>
            <p:nvSpPr>
              <p:cNvPr id="79" name="Rechteck 77">
                <a:extLst>
                  <a:ext uri="{FF2B5EF4-FFF2-40B4-BE49-F238E27FC236}">
                    <a16:creationId xmlns:a16="http://schemas.microsoft.com/office/drawing/2014/main" id="{3309E1C1-573C-9642-38F7-5D8E787A3074}"/>
                  </a:ext>
                </a:extLst>
              </p:cNvPr>
              <p:cNvSpPr/>
              <p:nvPr/>
            </p:nvSpPr>
            <p:spPr bwMode="auto">
              <a:xfrm>
                <a:off x="1746490" y="2363240"/>
                <a:ext cx="6096000" cy="3048000"/>
              </a:xfrm>
              <a:prstGeom prst="rect">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endParaRPr lang="en-US" sz="900" dirty="0">
                  <a:cs typeface="Arial" charset="0"/>
                </a:endParaRPr>
              </a:p>
            </p:txBody>
          </p:sp>
          <p:cxnSp>
            <p:nvCxnSpPr>
              <p:cNvPr id="80" name="Gerade Verbindung mit Pfeil 78">
                <a:extLst>
                  <a:ext uri="{FF2B5EF4-FFF2-40B4-BE49-F238E27FC236}">
                    <a16:creationId xmlns:a16="http://schemas.microsoft.com/office/drawing/2014/main" id="{31E3E495-EB25-5F9C-1DEF-F3BCA3357B2A}"/>
                  </a:ext>
                </a:extLst>
              </p:cNvPr>
              <p:cNvCxnSpPr/>
              <p:nvPr/>
            </p:nvCxnSpPr>
            <p:spPr bwMode="auto">
              <a:xfrm>
                <a:off x="450180" y="4268630"/>
                <a:ext cx="152439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Textfeld 79">
                <a:extLst>
                  <a:ext uri="{FF2B5EF4-FFF2-40B4-BE49-F238E27FC236}">
                    <a16:creationId xmlns:a16="http://schemas.microsoft.com/office/drawing/2014/main" id="{1A1A07AE-32FD-BDDB-1956-34D9A8BCBE27}"/>
                  </a:ext>
                </a:extLst>
              </p:cNvPr>
              <p:cNvSpPr txBox="1"/>
              <p:nvPr/>
            </p:nvSpPr>
            <p:spPr>
              <a:xfrm>
                <a:off x="7309089" y="2363240"/>
                <a:ext cx="525189" cy="267045"/>
              </a:xfrm>
              <a:prstGeom prst="rect">
                <a:avLst/>
              </a:prstGeom>
              <a:noFill/>
            </p:spPr>
            <p:txBody>
              <a:bodyPr wrap="none" rtlCol="0">
                <a:spAutoFit/>
              </a:bodyPr>
              <a:lstStyle/>
              <a:p>
                <a:r>
                  <a:rPr lang="en-US" sz="900" b="1" dirty="0"/>
                  <a:t>Pixel</a:t>
                </a:r>
              </a:p>
            </p:txBody>
          </p:sp>
          <p:cxnSp>
            <p:nvCxnSpPr>
              <p:cNvPr id="82" name="Gerade Verbindung mit Pfeil 80">
                <a:extLst>
                  <a:ext uri="{FF2B5EF4-FFF2-40B4-BE49-F238E27FC236}">
                    <a16:creationId xmlns:a16="http://schemas.microsoft.com/office/drawing/2014/main" id="{7838FDC6-B6DF-7776-AF64-CD7A0FAD7797}"/>
                  </a:ext>
                </a:extLst>
              </p:cNvPr>
              <p:cNvCxnSpPr/>
              <p:nvPr/>
            </p:nvCxnSpPr>
            <p:spPr bwMode="auto">
              <a:xfrm flipV="1">
                <a:off x="6089890" y="3887240"/>
                <a:ext cx="0" cy="8382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Gerader Verbinder 81">
                <a:extLst>
                  <a:ext uri="{FF2B5EF4-FFF2-40B4-BE49-F238E27FC236}">
                    <a16:creationId xmlns:a16="http://schemas.microsoft.com/office/drawing/2014/main" id="{F071D2B7-C2D1-5CFD-FD8B-8CFEB53E7FA6}"/>
                  </a:ext>
                </a:extLst>
              </p:cNvPr>
              <p:cNvCxnSpPr>
                <a:stCxn id="37" idx="3"/>
              </p:cNvCxnSpPr>
              <p:nvPr/>
            </p:nvCxnSpPr>
            <p:spPr bwMode="auto">
              <a:xfrm>
                <a:off x="5785090" y="47254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feld 82">
                <a:extLst>
                  <a:ext uri="{FF2B5EF4-FFF2-40B4-BE49-F238E27FC236}">
                    <a16:creationId xmlns:a16="http://schemas.microsoft.com/office/drawing/2014/main" id="{487EA9BF-9D22-0505-553C-BFE9B198A396}"/>
                  </a:ext>
                </a:extLst>
              </p:cNvPr>
              <p:cNvSpPr txBox="1"/>
              <p:nvPr/>
            </p:nvSpPr>
            <p:spPr>
              <a:xfrm>
                <a:off x="6089890" y="3963440"/>
                <a:ext cx="569698" cy="267045"/>
              </a:xfrm>
              <a:prstGeom prst="rect">
                <a:avLst/>
              </a:prstGeom>
              <a:noFill/>
            </p:spPr>
            <p:txBody>
              <a:bodyPr wrap="none" rtlCol="0">
                <a:spAutoFit/>
              </a:bodyPr>
              <a:lstStyle/>
              <a:p>
                <a:r>
                  <a:rPr lang="en-US" sz="900" dirty="0"/>
                  <a:t>Offset</a:t>
                </a:r>
              </a:p>
            </p:txBody>
          </p:sp>
          <p:cxnSp>
            <p:nvCxnSpPr>
              <p:cNvPr id="85" name="Gerade Verbindung mit Pfeil 102">
                <a:extLst>
                  <a:ext uri="{FF2B5EF4-FFF2-40B4-BE49-F238E27FC236}">
                    <a16:creationId xmlns:a16="http://schemas.microsoft.com/office/drawing/2014/main" id="{40AF29CC-511B-D7B4-4D1D-01B19BBFD409}"/>
                  </a:ext>
                </a:extLst>
              </p:cNvPr>
              <p:cNvCxnSpPr/>
              <p:nvPr/>
            </p:nvCxnSpPr>
            <p:spPr>
              <a:xfrm>
                <a:off x="4877320" y="3352670"/>
                <a:ext cx="0" cy="2518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feld 138">
                <a:extLst>
                  <a:ext uri="{FF2B5EF4-FFF2-40B4-BE49-F238E27FC236}">
                    <a16:creationId xmlns:a16="http://schemas.microsoft.com/office/drawing/2014/main" id="{32F3962D-2B21-A573-FDE4-5983007225D1}"/>
                  </a:ext>
                </a:extLst>
              </p:cNvPr>
              <p:cNvSpPr txBox="1">
                <a:spLocks noChangeArrowheads="1"/>
              </p:cNvSpPr>
              <p:nvPr/>
            </p:nvSpPr>
            <p:spPr bwMode="auto">
              <a:xfrm>
                <a:off x="3926068" y="3654220"/>
                <a:ext cx="84416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AnalogOut</a:t>
                </a:r>
              </a:p>
            </p:txBody>
          </p:sp>
          <p:sp>
            <p:nvSpPr>
              <p:cNvPr id="87" name="Rechteck 95">
                <a:extLst>
                  <a:ext uri="{FF2B5EF4-FFF2-40B4-BE49-F238E27FC236}">
                    <a16:creationId xmlns:a16="http://schemas.microsoft.com/office/drawing/2014/main" id="{E57A0EB4-B7B7-4872-F1D7-6D74D916D4F1}"/>
                  </a:ext>
                </a:extLst>
              </p:cNvPr>
              <p:cNvSpPr/>
              <p:nvPr/>
            </p:nvSpPr>
            <p:spPr bwMode="auto">
              <a:xfrm>
                <a:off x="450180" y="5871560"/>
                <a:ext cx="1599550" cy="381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dirty="0"/>
                  <a:t>row control</a:t>
                </a:r>
                <a:br>
                  <a:rPr lang="en-US" sz="900" dirty="0"/>
                </a:br>
                <a:r>
                  <a:rPr lang="en-US" sz="900" dirty="0"/>
                  <a:t>(in pixel control reg)</a:t>
                </a:r>
              </a:p>
            </p:txBody>
          </p:sp>
          <p:cxnSp>
            <p:nvCxnSpPr>
              <p:cNvPr id="88" name="Gerader Verbinder 107">
                <a:extLst>
                  <a:ext uri="{FF2B5EF4-FFF2-40B4-BE49-F238E27FC236}">
                    <a16:creationId xmlns:a16="http://schemas.microsoft.com/office/drawing/2014/main" id="{56D34F35-CC0C-A805-DF9D-574F619937FE}"/>
                  </a:ext>
                </a:extLst>
              </p:cNvPr>
              <p:cNvCxnSpPr/>
              <p:nvPr/>
            </p:nvCxnSpPr>
            <p:spPr bwMode="auto">
              <a:xfrm>
                <a:off x="2129440" y="4726610"/>
                <a:ext cx="68697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109">
                <a:extLst>
                  <a:ext uri="{FF2B5EF4-FFF2-40B4-BE49-F238E27FC236}">
                    <a16:creationId xmlns:a16="http://schemas.microsoft.com/office/drawing/2014/main" id="{C76FA619-DB2F-FB90-3EEB-4DD2ABDA1B69}"/>
                  </a:ext>
                </a:extLst>
              </p:cNvPr>
              <p:cNvCxnSpPr/>
              <p:nvPr/>
            </p:nvCxnSpPr>
            <p:spPr bwMode="auto">
              <a:xfrm flipV="1">
                <a:off x="2816410" y="4726610"/>
                <a:ext cx="0" cy="114495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 Verbindung mit Pfeil 111">
                <a:extLst>
                  <a:ext uri="{FF2B5EF4-FFF2-40B4-BE49-F238E27FC236}">
                    <a16:creationId xmlns:a16="http://schemas.microsoft.com/office/drawing/2014/main" id="{33E81F29-DD7D-2CC9-4FAA-D05562FCBFA5}"/>
                  </a:ext>
                </a:extLst>
              </p:cNvPr>
              <p:cNvCxnSpPr/>
              <p:nvPr/>
            </p:nvCxnSpPr>
            <p:spPr bwMode="auto">
              <a:xfrm flipV="1">
                <a:off x="3808700" y="4726610"/>
                <a:ext cx="0" cy="114495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Textfeld 112">
                <a:extLst>
                  <a:ext uri="{FF2B5EF4-FFF2-40B4-BE49-F238E27FC236}">
                    <a16:creationId xmlns:a16="http://schemas.microsoft.com/office/drawing/2014/main" id="{0976098B-F574-28A7-4856-C42C1E0A5A69}"/>
                  </a:ext>
                </a:extLst>
              </p:cNvPr>
              <p:cNvSpPr txBox="1"/>
              <p:nvPr/>
            </p:nvSpPr>
            <p:spPr>
              <a:xfrm>
                <a:off x="6785570" y="4039640"/>
                <a:ext cx="658713" cy="267045"/>
              </a:xfrm>
              <a:prstGeom prst="rect">
                <a:avLst/>
              </a:prstGeom>
              <a:noFill/>
            </p:spPr>
            <p:txBody>
              <a:bodyPr wrap="none" rtlCol="0">
                <a:spAutoFit/>
              </a:bodyPr>
              <a:lstStyle/>
              <a:p>
                <a:r>
                  <a:rPr lang="en-US" sz="900" dirty="0"/>
                  <a:t>VMinus</a:t>
                </a:r>
              </a:p>
            </p:txBody>
          </p:sp>
          <p:sp>
            <p:nvSpPr>
              <p:cNvPr id="92" name="Textfeld 138">
                <a:extLst>
                  <a:ext uri="{FF2B5EF4-FFF2-40B4-BE49-F238E27FC236}">
                    <a16:creationId xmlns:a16="http://schemas.microsoft.com/office/drawing/2014/main" id="{082DC8F5-2EB5-08B5-80CC-EFE3DD70F6BD}"/>
                  </a:ext>
                </a:extLst>
              </p:cNvPr>
              <p:cNvSpPr txBox="1">
                <a:spLocks noChangeArrowheads="1"/>
              </p:cNvSpPr>
              <p:nvPr/>
            </p:nvSpPr>
            <p:spPr bwMode="auto">
              <a:xfrm>
                <a:off x="2790668" y="5566240"/>
                <a:ext cx="710638"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Injection</a:t>
                </a:r>
              </a:p>
            </p:txBody>
          </p:sp>
          <p:sp>
            <p:nvSpPr>
              <p:cNvPr id="93" name="Textfeld 138">
                <a:extLst>
                  <a:ext uri="{FF2B5EF4-FFF2-40B4-BE49-F238E27FC236}">
                    <a16:creationId xmlns:a16="http://schemas.microsoft.com/office/drawing/2014/main" id="{AFA0375C-F996-C016-3C4C-EC0E3696210D}"/>
                  </a:ext>
                </a:extLst>
              </p:cNvPr>
              <p:cNvSpPr txBox="1">
                <a:spLocks noChangeArrowheads="1"/>
              </p:cNvSpPr>
              <p:nvPr/>
            </p:nvSpPr>
            <p:spPr bwMode="auto">
              <a:xfrm>
                <a:off x="4855288" y="5566240"/>
                <a:ext cx="70322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AmpOut</a:t>
                </a:r>
              </a:p>
            </p:txBody>
          </p:sp>
        </p:grpSp>
      </p:grpSp>
    </p:spTree>
    <p:extLst>
      <p:ext uri="{BB962C8B-B14F-4D97-AF65-F5344CB8AC3E}">
        <p14:creationId xmlns:p14="http://schemas.microsoft.com/office/powerpoint/2010/main" val="4187449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416259-DAB8-DA4D-D69C-E833128E0145}"/>
              </a:ext>
            </a:extLst>
          </p:cNvPr>
          <p:cNvSpPr>
            <a:spLocks noGrp="1"/>
          </p:cNvSpPr>
          <p:nvPr>
            <p:ph type="title"/>
          </p:nvPr>
        </p:nvSpPr>
        <p:spPr/>
        <p:txBody>
          <a:bodyPr/>
          <a:lstStyle/>
          <a:p>
            <a:r>
              <a:rPr lang="en-GB" dirty="0" err="1"/>
              <a:t>MightyPix</a:t>
            </a:r>
            <a:r>
              <a:rPr lang="en-GB" dirty="0"/>
              <a:t>: Analogue Part</a:t>
            </a:r>
          </a:p>
        </p:txBody>
      </p:sp>
      <p:sp>
        <p:nvSpPr>
          <p:cNvPr id="9" name="Content Placeholder 1">
            <a:extLst>
              <a:ext uri="{FF2B5EF4-FFF2-40B4-BE49-F238E27FC236}">
                <a16:creationId xmlns:a16="http://schemas.microsoft.com/office/drawing/2014/main" id="{FFC21206-EFE0-D546-9A1C-7039C0BD65D0}"/>
              </a:ext>
            </a:extLst>
          </p:cNvPr>
          <p:cNvSpPr>
            <a:spLocks noGrp="1"/>
          </p:cNvSpPr>
          <p:nvPr>
            <p:ph idx="1"/>
          </p:nvPr>
        </p:nvSpPr>
        <p:spPr>
          <a:xfrm>
            <a:off x="221190" y="681120"/>
            <a:ext cx="3294905" cy="3364854"/>
          </a:xfrm>
        </p:spPr>
        <p:txBody>
          <a:bodyPr>
            <a:noAutofit/>
          </a:bodyPr>
          <a:lstStyle/>
          <a:p>
            <a:pPr marL="0" indent="0" defTabSz="685760" fontAlgn="auto">
              <a:lnSpc>
                <a:spcPct val="120000"/>
              </a:lnSpc>
              <a:spcBef>
                <a:spcPts val="360"/>
              </a:spcBef>
              <a:spcAft>
                <a:spcPts val="0"/>
              </a:spcAft>
              <a:buSzPct val="88000"/>
              <a:buNone/>
              <a:defRPr/>
            </a:pPr>
            <a:r>
              <a:rPr lang="en-GB" b="1" dirty="0">
                <a:solidFill>
                  <a:schemeClr val="tx2"/>
                </a:solidFill>
                <a:latin typeface="Arial"/>
              </a:rPr>
              <a:t>Working principle:</a:t>
            </a:r>
          </a:p>
          <a:p>
            <a:pPr marL="0" indent="0">
              <a:lnSpc>
                <a:spcPct val="120000"/>
              </a:lnSpc>
              <a:buNone/>
              <a:defRPr/>
            </a:pPr>
            <a:r>
              <a:rPr lang="en-GB" b="1" dirty="0">
                <a:solidFill>
                  <a:schemeClr val="tx2"/>
                </a:solidFill>
                <a:latin typeface="Arial"/>
              </a:rPr>
              <a:t> 1. </a:t>
            </a:r>
            <a:r>
              <a:rPr lang="en-GB" dirty="0">
                <a:latin typeface="Arial"/>
              </a:rPr>
              <a:t>Charge collected by pixel n-well</a:t>
            </a:r>
            <a:endParaRPr lang="en-GB" b="1" dirty="0">
              <a:latin typeface="Arial"/>
            </a:endParaRPr>
          </a:p>
          <a:p>
            <a:pPr marL="0" indent="0">
              <a:lnSpc>
                <a:spcPct val="120000"/>
              </a:lnSpc>
              <a:buNone/>
              <a:defRPr/>
            </a:pPr>
            <a:r>
              <a:rPr lang="en-GB" b="1" kern="1200" dirty="0">
                <a:solidFill>
                  <a:schemeClr val="tx2"/>
                </a:solidFill>
                <a:latin typeface="Arial"/>
              </a:rPr>
              <a:t> 2.</a:t>
            </a:r>
            <a:r>
              <a:rPr lang="en-GB" kern="1200" dirty="0">
                <a:solidFill>
                  <a:schemeClr val="tx2"/>
                </a:solidFill>
                <a:latin typeface="Arial"/>
              </a:rPr>
              <a:t> </a:t>
            </a:r>
            <a:r>
              <a:rPr lang="en-GB" kern="1200" dirty="0">
                <a:latin typeface="Arial"/>
              </a:rPr>
              <a:t>Converted to voltage signal by</a:t>
            </a:r>
            <a:br>
              <a:rPr lang="en-GB" kern="1200" dirty="0">
                <a:latin typeface="Arial"/>
              </a:rPr>
            </a:br>
            <a:r>
              <a:rPr lang="en-GB" kern="1200" dirty="0">
                <a:latin typeface="Arial"/>
              </a:rPr>
              <a:t>     Charge Sensitive</a:t>
            </a:r>
            <a:r>
              <a:rPr lang="en-GB" dirty="0">
                <a:latin typeface="Arial"/>
              </a:rPr>
              <a:t> </a:t>
            </a:r>
            <a:r>
              <a:rPr lang="en-GB" kern="1200" dirty="0">
                <a:latin typeface="Arial"/>
              </a:rPr>
              <a:t>Amplifier</a:t>
            </a:r>
          </a:p>
          <a:p>
            <a:pPr marL="0" indent="0">
              <a:lnSpc>
                <a:spcPct val="120000"/>
              </a:lnSpc>
              <a:buNone/>
              <a:defRPr/>
            </a:pPr>
            <a:r>
              <a:rPr lang="en-GB" b="1" dirty="0">
                <a:solidFill>
                  <a:schemeClr val="tx2"/>
                </a:solidFill>
                <a:latin typeface="Arial"/>
              </a:rPr>
              <a:t> 3.</a:t>
            </a:r>
            <a:r>
              <a:rPr lang="en-GB" dirty="0">
                <a:solidFill>
                  <a:prstClr val="black"/>
                </a:solidFill>
                <a:latin typeface="Arial"/>
              </a:rPr>
              <a:t> </a:t>
            </a:r>
            <a:r>
              <a:rPr lang="en-GB" kern="1200" dirty="0">
                <a:solidFill>
                  <a:prstClr val="black"/>
                </a:solidFill>
                <a:latin typeface="Arial"/>
              </a:rPr>
              <a:t>Analog voltage</a:t>
            </a:r>
            <a:br>
              <a:rPr lang="en-GB" kern="1200" dirty="0">
                <a:solidFill>
                  <a:prstClr val="black"/>
                </a:solidFill>
                <a:latin typeface="Arial"/>
              </a:rPr>
            </a:br>
            <a:r>
              <a:rPr lang="en-GB" kern="1200" dirty="0">
                <a:solidFill>
                  <a:prstClr val="black"/>
                </a:solidFill>
                <a:latin typeface="Arial"/>
              </a:rPr>
              <a:t>     pulse shaped and</a:t>
            </a:r>
            <a:br>
              <a:rPr lang="en-GB" kern="1200" dirty="0">
                <a:solidFill>
                  <a:prstClr val="black"/>
                </a:solidFill>
                <a:latin typeface="Arial"/>
              </a:rPr>
            </a:br>
            <a:r>
              <a:rPr lang="en-GB" kern="1200" dirty="0">
                <a:solidFill>
                  <a:prstClr val="black"/>
                </a:solidFill>
                <a:latin typeface="Arial"/>
              </a:rPr>
              <a:t>     converted to digital</a:t>
            </a:r>
            <a:br>
              <a:rPr lang="en-GB" kern="1200" dirty="0">
                <a:solidFill>
                  <a:prstClr val="black"/>
                </a:solidFill>
                <a:latin typeface="Arial"/>
              </a:rPr>
            </a:br>
            <a:r>
              <a:rPr lang="en-GB" kern="1200" dirty="0">
                <a:solidFill>
                  <a:prstClr val="black"/>
                </a:solidFill>
                <a:latin typeface="Arial"/>
              </a:rPr>
              <a:t>     signal by comparator</a:t>
            </a:r>
          </a:p>
          <a:p>
            <a:pPr marL="0" indent="0">
              <a:lnSpc>
                <a:spcPct val="120000"/>
              </a:lnSpc>
              <a:buNone/>
              <a:defRPr/>
            </a:pPr>
            <a:r>
              <a:rPr lang="en-GB" b="1" dirty="0">
                <a:solidFill>
                  <a:schemeClr val="bg2">
                    <a:lumMod val="75000"/>
                  </a:schemeClr>
                </a:solidFill>
                <a:latin typeface="Arial"/>
              </a:rPr>
              <a:t> 4.</a:t>
            </a:r>
            <a:r>
              <a:rPr lang="en-GB" dirty="0">
                <a:solidFill>
                  <a:schemeClr val="bg2">
                    <a:lumMod val="75000"/>
                  </a:schemeClr>
                </a:solidFill>
                <a:latin typeface="Arial"/>
              </a:rPr>
              <a:t> </a:t>
            </a:r>
            <a:r>
              <a:rPr lang="en-GB" kern="1200" dirty="0">
                <a:solidFill>
                  <a:schemeClr val="bg2">
                    <a:lumMod val="75000"/>
                  </a:schemeClr>
                </a:solidFill>
                <a:latin typeface="Arial"/>
              </a:rPr>
              <a:t>Hit information stored</a:t>
            </a:r>
            <a:br>
              <a:rPr lang="en-GB" kern="1200" dirty="0">
                <a:solidFill>
                  <a:schemeClr val="bg2">
                    <a:lumMod val="75000"/>
                  </a:schemeClr>
                </a:solidFill>
                <a:latin typeface="Arial"/>
              </a:rPr>
            </a:br>
            <a:r>
              <a:rPr lang="en-GB" kern="1200" dirty="0">
                <a:solidFill>
                  <a:schemeClr val="bg2">
                    <a:lumMod val="75000"/>
                  </a:schemeClr>
                </a:solidFill>
                <a:latin typeface="Arial"/>
              </a:rPr>
              <a:t>     in hit buffer</a:t>
            </a:r>
          </a:p>
        </p:txBody>
      </p:sp>
      <p:grpSp>
        <p:nvGrpSpPr>
          <p:cNvPr id="100" name="Group 99">
            <a:extLst>
              <a:ext uri="{FF2B5EF4-FFF2-40B4-BE49-F238E27FC236}">
                <a16:creationId xmlns:a16="http://schemas.microsoft.com/office/drawing/2014/main" id="{13F96112-926B-7CEE-1444-8E215E516FD7}"/>
              </a:ext>
            </a:extLst>
          </p:cNvPr>
          <p:cNvGrpSpPr/>
          <p:nvPr/>
        </p:nvGrpSpPr>
        <p:grpSpPr>
          <a:xfrm>
            <a:off x="2506860" y="2003319"/>
            <a:ext cx="6510929" cy="3618821"/>
            <a:chOff x="3342479" y="1528092"/>
            <a:chExt cx="8681239" cy="4825095"/>
          </a:xfrm>
        </p:grpSpPr>
        <p:sp>
          <p:nvSpPr>
            <p:cNvPr id="8" name="TextBox 7">
              <a:extLst>
                <a:ext uri="{FF2B5EF4-FFF2-40B4-BE49-F238E27FC236}">
                  <a16:creationId xmlns:a16="http://schemas.microsoft.com/office/drawing/2014/main" id="{F877A58D-AC8F-EF8E-BBE8-CDD18562C36F}"/>
                </a:ext>
              </a:extLst>
            </p:cNvPr>
            <p:cNvSpPr txBox="1"/>
            <p:nvPr/>
          </p:nvSpPr>
          <p:spPr>
            <a:xfrm>
              <a:off x="3342479" y="6014632"/>
              <a:ext cx="8681239" cy="338555"/>
            </a:xfrm>
            <a:prstGeom prst="rect">
              <a:avLst/>
            </a:prstGeom>
            <a:noFill/>
          </p:spPr>
          <p:txBody>
            <a:bodyPr wrap="square" rtlCol="0">
              <a:spAutoFit/>
            </a:bodyPr>
            <a:lstStyle/>
            <a:p>
              <a:pPr algn="r"/>
              <a:r>
                <a:rPr lang="en-GB" sz="1050" i="1" dirty="0">
                  <a:solidFill>
                    <a:schemeClr val="bg2">
                      <a:lumMod val="75000"/>
                    </a:schemeClr>
                  </a:solidFill>
                </a:rPr>
                <a:t>Source: Ivan Perić</a:t>
              </a:r>
            </a:p>
          </p:txBody>
        </p:sp>
        <p:grpSp>
          <p:nvGrpSpPr>
            <p:cNvPr id="10" name="Group 9">
              <a:extLst>
                <a:ext uri="{FF2B5EF4-FFF2-40B4-BE49-F238E27FC236}">
                  <a16:creationId xmlns:a16="http://schemas.microsoft.com/office/drawing/2014/main" id="{A5568204-D4FA-DFD2-97A6-F409F7F266BF}"/>
                </a:ext>
              </a:extLst>
            </p:cNvPr>
            <p:cNvGrpSpPr>
              <a:grpSpLocks noChangeAspect="1"/>
            </p:cNvGrpSpPr>
            <p:nvPr/>
          </p:nvGrpSpPr>
          <p:grpSpPr>
            <a:xfrm>
              <a:off x="3415289" y="1528092"/>
              <a:ext cx="8541942" cy="4482539"/>
              <a:chOff x="430987" y="2363240"/>
              <a:chExt cx="7411503" cy="3889320"/>
            </a:xfrm>
          </p:grpSpPr>
          <p:sp>
            <p:nvSpPr>
              <p:cNvPr id="12" name="Gleichschenkliges Dreieck 2">
                <a:extLst>
                  <a:ext uri="{FF2B5EF4-FFF2-40B4-BE49-F238E27FC236}">
                    <a16:creationId xmlns:a16="http://schemas.microsoft.com/office/drawing/2014/main" id="{7D5D636D-5BA2-DC17-EA66-27069D6EFCDF}"/>
                  </a:ext>
                </a:extLst>
              </p:cNvPr>
              <p:cNvSpPr>
                <a:spLocks noChangeArrowheads="1"/>
              </p:cNvSpPr>
              <p:nvPr/>
            </p:nvSpPr>
            <p:spPr bwMode="auto">
              <a:xfrm rot="5400000">
                <a:off x="3689590" y="2858540"/>
                <a:ext cx="914400" cy="9906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a:p>
            </p:txBody>
          </p:sp>
          <p:cxnSp>
            <p:nvCxnSpPr>
              <p:cNvPr id="13" name="Gerader Verbinder 5">
                <a:extLst>
                  <a:ext uri="{FF2B5EF4-FFF2-40B4-BE49-F238E27FC236}">
                    <a16:creationId xmlns:a16="http://schemas.microsoft.com/office/drawing/2014/main" id="{5D09876C-2F92-7BCE-891F-17A16473AA21}"/>
                  </a:ext>
                </a:extLst>
              </p:cNvPr>
              <p:cNvCxnSpPr>
                <a:cxnSpLocks noChangeShapeType="1"/>
                <a:stCxn id="12" idx="0"/>
              </p:cNvCxnSpPr>
              <p:nvPr/>
            </p:nvCxnSpPr>
            <p:spPr bwMode="auto">
              <a:xfrm>
                <a:off x="4642090" y="3353840"/>
                <a:ext cx="304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86">
                <a:extLst>
                  <a:ext uri="{FF2B5EF4-FFF2-40B4-BE49-F238E27FC236}">
                    <a16:creationId xmlns:a16="http://schemas.microsoft.com/office/drawing/2014/main" id="{2A7E021C-9671-E621-9455-87E4604E5CE6}"/>
                  </a:ext>
                </a:extLst>
              </p:cNvPr>
              <p:cNvCxnSpPr>
                <a:cxnSpLocks noChangeShapeType="1"/>
              </p:cNvCxnSpPr>
              <p:nvPr/>
            </p:nvCxnSpPr>
            <p:spPr bwMode="auto">
              <a:xfrm flipV="1">
                <a:off x="2889490" y="3353840"/>
                <a:ext cx="0" cy="5334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90">
                <a:extLst>
                  <a:ext uri="{FF2B5EF4-FFF2-40B4-BE49-F238E27FC236}">
                    <a16:creationId xmlns:a16="http://schemas.microsoft.com/office/drawing/2014/main" id="{77626C44-7505-52CF-EA30-F71834EB7B60}"/>
                  </a:ext>
                </a:extLst>
              </p:cNvPr>
              <p:cNvCxnSpPr>
                <a:cxnSpLocks noChangeShapeType="1"/>
              </p:cNvCxnSpPr>
              <p:nvPr/>
            </p:nvCxnSpPr>
            <p:spPr bwMode="auto">
              <a:xfrm>
                <a:off x="2660890" y="3887240"/>
                <a:ext cx="457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Gleichschenkliges Dreieck 2065">
                <a:extLst>
                  <a:ext uri="{FF2B5EF4-FFF2-40B4-BE49-F238E27FC236}">
                    <a16:creationId xmlns:a16="http://schemas.microsoft.com/office/drawing/2014/main" id="{C401C9D8-D0AB-94D7-F1D7-B182930A43A3}"/>
                  </a:ext>
                </a:extLst>
              </p:cNvPr>
              <p:cNvSpPr>
                <a:spLocks noChangeArrowheads="1"/>
              </p:cNvSpPr>
              <p:nvPr/>
            </p:nvSpPr>
            <p:spPr bwMode="auto">
              <a:xfrm>
                <a:off x="2660890" y="3887240"/>
                <a:ext cx="457200" cy="3048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a:p>
            </p:txBody>
          </p:sp>
          <p:cxnSp>
            <p:nvCxnSpPr>
              <p:cNvPr id="17" name="Gerader Verbinder 93">
                <a:extLst>
                  <a:ext uri="{FF2B5EF4-FFF2-40B4-BE49-F238E27FC236}">
                    <a16:creationId xmlns:a16="http://schemas.microsoft.com/office/drawing/2014/main" id="{F3CC6EE2-21FD-406F-AA40-465BE020F374}"/>
                  </a:ext>
                </a:extLst>
              </p:cNvPr>
              <p:cNvCxnSpPr>
                <a:cxnSpLocks noChangeShapeType="1"/>
              </p:cNvCxnSpPr>
              <p:nvPr/>
            </p:nvCxnSpPr>
            <p:spPr bwMode="auto">
              <a:xfrm flipV="1">
                <a:off x="2889490" y="41920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02">
                <a:extLst>
                  <a:ext uri="{FF2B5EF4-FFF2-40B4-BE49-F238E27FC236}">
                    <a16:creationId xmlns:a16="http://schemas.microsoft.com/office/drawing/2014/main" id="{24A7F553-94F5-91FE-4AFD-A05C5215971B}"/>
                  </a:ext>
                </a:extLst>
              </p:cNvPr>
              <p:cNvCxnSpPr>
                <a:cxnSpLocks noChangeShapeType="1"/>
              </p:cNvCxnSpPr>
              <p:nvPr/>
            </p:nvCxnSpPr>
            <p:spPr bwMode="auto">
              <a:xfrm>
                <a:off x="1975090" y="3353840"/>
                <a:ext cx="1219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03">
                <a:extLst>
                  <a:ext uri="{FF2B5EF4-FFF2-40B4-BE49-F238E27FC236}">
                    <a16:creationId xmlns:a16="http://schemas.microsoft.com/office/drawing/2014/main" id="{6266FFBC-D1DD-2E53-7C5E-D2FDD47CEF5E}"/>
                  </a:ext>
                </a:extLst>
              </p:cNvPr>
              <p:cNvCxnSpPr>
                <a:cxnSpLocks noChangeShapeType="1"/>
              </p:cNvCxnSpPr>
              <p:nvPr/>
            </p:nvCxnSpPr>
            <p:spPr bwMode="auto">
              <a:xfrm>
                <a:off x="31942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04">
                <a:extLst>
                  <a:ext uri="{FF2B5EF4-FFF2-40B4-BE49-F238E27FC236}">
                    <a16:creationId xmlns:a16="http://schemas.microsoft.com/office/drawing/2014/main" id="{604BC0D6-49D8-1CF0-D7A2-FDBE9267BD5F}"/>
                  </a:ext>
                </a:extLst>
              </p:cNvPr>
              <p:cNvCxnSpPr>
                <a:cxnSpLocks noChangeShapeType="1"/>
              </p:cNvCxnSpPr>
              <p:nvPr/>
            </p:nvCxnSpPr>
            <p:spPr bwMode="auto">
              <a:xfrm>
                <a:off x="32704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105">
                <a:extLst>
                  <a:ext uri="{FF2B5EF4-FFF2-40B4-BE49-F238E27FC236}">
                    <a16:creationId xmlns:a16="http://schemas.microsoft.com/office/drawing/2014/main" id="{2B146EC3-C5E4-9353-C403-A3466501243A}"/>
                  </a:ext>
                </a:extLst>
              </p:cNvPr>
              <p:cNvCxnSpPr>
                <a:cxnSpLocks noChangeShapeType="1"/>
              </p:cNvCxnSpPr>
              <p:nvPr/>
            </p:nvCxnSpPr>
            <p:spPr bwMode="auto">
              <a:xfrm>
                <a:off x="3270490" y="335384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138">
                <a:extLst>
                  <a:ext uri="{FF2B5EF4-FFF2-40B4-BE49-F238E27FC236}">
                    <a16:creationId xmlns:a16="http://schemas.microsoft.com/office/drawing/2014/main" id="{D528967A-0FE2-42E7-97C2-D84A516D0314}"/>
                  </a:ext>
                </a:extLst>
              </p:cNvPr>
              <p:cNvSpPr txBox="1">
                <a:spLocks noChangeArrowheads="1"/>
              </p:cNvSpPr>
              <p:nvPr/>
            </p:nvSpPr>
            <p:spPr bwMode="auto">
              <a:xfrm>
                <a:off x="3640270" y="3201440"/>
                <a:ext cx="73289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Amplifier</a:t>
                </a:r>
              </a:p>
            </p:txBody>
          </p:sp>
          <p:sp>
            <p:nvSpPr>
              <p:cNvPr id="23" name="Textfeld 153">
                <a:extLst>
                  <a:ext uri="{FF2B5EF4-FFF2-40B4-BE49-F238E27FC236}">
                    <a16:creationId xmlns:a16="http://schemas.microsoft.com/office/drawing/2014/main" id="{B15C999F-81A3-4A54-EBA6-E8359A564D53}"/>
                  </a:ext>
                </a:extLst>
              </p:cNvPr>
              <p:cNvSpPr txBox="1">
                <a:spLocks noChangeArrowheads="1"/>
              </p:cNvSpPr>
              <p:nvPr/>
            </p:nvSpPr>
            <p:spPr bwMode="auto">
              <a:xfrm>
                <a:off x="3002725" y="3870374"/>
                <a:ext cx="636459"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Sensor</a:t>
                </a:r>
              </a:p>
            </p:txBody>
          </p:sp>
          <p:sp>
            <p:nvSpPr>
              <p:cNvPr id="24" name="Gleichschenkliges Dreieck 2">
                <a:extLst>
                  <a:ext uri="{FF2B5EF4-FFF2-40B4-BE49-F238E27FC236}">
                    <a16:creationId xmlns:a16="http://schemas.microsoft.com/office/drawing/2014/main" id="{2D85148C-8A74-86A2-3226-D3C6872EF58F}"/>
                  </a:ext>
                </a:extLst>
              </p:cNvPr>
              <p:cNvSpPr>
                <a:spLocks noChangeArrowheads="1"/>
              </p:cNvSpPr>
              <p:nvPr/>
            </p:nvSpPr>
            <p:spPr bwMode="auto">
              <a:xfrm rot="5400000">
                <a:off x="5746990" y="3087140"/>
                <a:ext cx="914400" cy="990600"/>
              </a:xfrm>
              <a:prstGeom prst="triangle">
                <a:avLst>
                  <a:gd name="adj" fmla="val 50000"/>
                </a:avLst>
              </a:prstGeom>
              <a:solidFill>
                <a:schemeClr val="tx2"/>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b="1" dirty="0"/>
              </a:p>
            </p:txBody>
          </p:sp>
          <p:cxnSp>
            <p:nvCxnSpPr>
              <p:cNvPr id="25" name="Gerader Verbinder 5">
                <a:extLst>
                  <a:ext uri="{FF2B5EF4-FFF2-40B4-BE49-F238E27FC236}">
                    <a16:creationId xmlns:a16="http://schemas.microsoft.com/office/drawing/2014/main" id="{A84287FD-F48A-B8CC-A9F6-E3F207F827E0}"/>
                  </a:ext>
                </a:extLst>
              </p:cNvPr>
              <p:cNvCxnSpPr>
                <a:cxnSpLocks noChangeShapeType="1"/>
              </p:cNvCxnSpPr>
              <p:nvPr/>
            </p:nvCxnSpPr>
            <p:spPr bwMode="auto">
              <a:xfrm>
                <a:off x="4642090" y="3353840"/>
                <a:ext cx="304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5">
                <a:extLst>
                  <a:ext uri="{FF2B5EF4-FFF2-40B4-BE49-F238E27FC236}">
                    <a16:creationId xmlns:a16="http://schemas.microsoft.com/office/drawing/2014/main" id="{540C163F-2E40-42E2-1BD3-6E404C198D4F}"/>
                  </a:ext>
                </a:extLst>
              </p:cNvPr>
              <p:cNvCxnSpPr>
                <a:cxnSpLocks noChangeShapeType="1"/>
              </p:cNvCxnSpPr>
              <p:nvPr/>
            </p:nvCxnSpPr>
            <p:spPr bwMode="auto">
              <a:xfrm>
                <a:off x="49468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5">
                <a:extLst>
                  <a:ext uri="{FF2B5EF4-FFF2-40B4-BE49-F238E27FC236}">
                    <a16:creationId xmlns:a16="http://schemas.microsoft.com/office/drawing/2014/main" id="{A67F23E3-3E79-25A1-0394-43A28EAC34DD}"/>
                  </a:ext>
                </a:extLst>
              </p:cNvPr>
              <p:cNvCxnSpPr>
                <a:cxnSpLocks noChangeShapeType="1"/>
              </p:cNvCxnSpPr>
              <p:nvPr/>
            </p:nvCxnSpPr>
            <p:spPr bwMode="auto">
              <a:xfrm>
                <a:off x="50230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5">
                <a:extLst>
                  <a:ext uri="{FF2B5EF4-FFF2-40B4-BE49-F238E27FC236}">
                    <a16:creationId xmlns:a16="http://schemas.microsoft.com/office/drawing/2014/main" id="{BE402762-6B61-F106-64A7-0F6EDB66247D}"/>
                  </a:ext>
                </a:extLst>
              </p:cNvPr>
              <p:cNvCxnSpPr>
                <a:cxnSpLocks noChangeShapeType="1"/>
              </p:cNvCxnSpPr>
              <p:nvPr/>
            </p:nvCxnSpPr>
            <p:spPr bwMode="auto">
              <a:xfrm>
                <a:off x="5023090" y="3353840"/>
                <a:ext cx="685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hteck 22">
                <a:extLst>
                  <a:ext uri="{FF2B5EF4-FFF2-40B4-BE49-F238E27FC236}">
                    <a16:creationId xmlns:a16="http://schemas.microsoft.com/office/drawing/2014/main" id="{C0FB5E7D-F365-D216-1110-977C2D0ED149}"/>
                  </a:ext>
                </a:extLst>
              </p:cNvPr>
              <p:cNvSpPr/>
              <p:nvPr/>
            </p:nvSpPr>
            <p:spPr bwMode="auto">
              <a:xfrm>
                <a:off x="5251690" y="2820440"/>
                <a:ext cx="152400" cy="3048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30" name="Gerader Verbinder 23">
                <a:extLst>
                  <a:ext uri="{FF2B5EF4-FFF2-40B4-BE49-F238E27FC236}">
                    <a16:creationId xmlns:a16="http://schemas.microsoft.com/office/drawing/2014/main" id="{B82B947C-78F0-574A-F411-C05C710DE06C}"/>
                  </a:ext>
                </a:extLst>
              </p:cNvPr>
              <p:cNvCxnSpPr>
                <a:stCxn id="29" idx="2"/>
              </p:cNvCxnSpPr>
              <p:nvPr/>
            </p:nvCxnSpPr>
            <p:spPr bwMode="auto">
              <a:xfrm>
                <a:off x="5327890" y="31252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24">
                <a:extLst>
                  <a:ext uri="{FF2B5EF4-FFF2-40B4-BE49-F238E27FC236}">
                    <a16:creationId xmlns:a16="http://schemas.microsoft.com/office/drawing/2014/main" id="{D0E104A0-AD84-7B7A-E198-E96FBD15B6D4}"/>
                  </a:ext>
                </a:extLst>
              </p:cNvPr>
              <p:cNvCxnSpPr/>
              <p:nvPr/>
            </p:nvCxnSpPr>
            <p:spPr bwMode="auto">
              <a:xfrm>
                <a:off x="5327890" y="2591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Ellipse 25">
                <a:extLst>
                  <a:ext uri="{FF2B5EF4-FFF2-40B4-BE49-F238E27FC236}">
                    <a16:creationId xmlns:a16="http://schemas.microsoft.com/office/drawing/2014/main" id="{3EFEE91F-F1C5-493B-77BB-A58683784B1F}"/>
                  </a:ext>
                </a:extLst>
              </p:cNvPr>
              <p:cNvSpPr/>
              <p:nvPr/>
            </p:nvSpPr>
            <p:spPr bwMode="auto">
              <a:xfrm>
                <a:off x="5556490" y="3734840"/>
                <a:ext cx="152400" cy="1524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33" name="Gerader Verbinder 5">
                <a:extLst>
                  <a:ext uri="{FF2B5EF4-FFF2-40B4-BE49-F238E27FC236}">
                    <a16:creationId xmlns:a16="http://schemas.microsoft.com/office/drawing/2014/main" id="{64E4CA72-A6FE-E33F-5185-DCC0810A857F}"/>
                  </a:ext>
                </a:extLst>
              </p:cNvPr>
              <p:cNvCxnSpPr>
                <a:cxnSpLocks noChangeShapeType="1"/>
              </p:cNvCxnSpPr>
              <p:nvPr/>
            </p:nvCxnSpPr>
            <p:spPr bwMode="auto">
              <a:xfrm>
                <a:off x="5106310" y="3810650"/>
                <a:ext cx="450180" cy="39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feld 138">
                <a:extLst>
                  <a:ext uri="{FF2B5EF4-FFF2-40B4-BE49-F238E27FC236}">
                    <a16:creationId xmlns:a16="http://schemas.microsoft.com/office/drawing/2014/main" id="{4B84AFB3-6F31-6189-4A3A-AE5A2D3E757A}"/>
                  </a:ext>
                </a:extLst>
              </p:cNvPr>
              <p:cNvSpPr txBox="1">
                <a:spLocks noChangeArrowheads="1"/>
              </p:cNvSpPr>
              <p:nvPr/>
            </p:nvSpPr>
            <p:spPr bwMode="auto">
              <a:xfrm>
                <a:off x="5644648" y="3430040"/>
                <a:ext cx="970266"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b="1" dirty="0"/>
                  <a:t>Comparator</a:t>
                </a:r>
              </a:p>
            </p:txBody>
          </p:sp>
          <p:sp>
            <p:nvSpPr>
              <p:cNvPr id="35" name="Textfeld 138">
                <a:extLst>
                  <a:ext uri="{FF2B5EF4-FFF2-40B4-BE49-F238E27FC236}">
                    <a16:creationId xmlns:a16="http://schemas.microsoft.com/office/drawing/2014/main" id="{06E09E73-7B7A-4A3E-B759-086FEAB5D233}"/>
                  </a:ext>
                </a:extLst>
              </p:cNvPr>
              <p:cNvSpPr txBox="1">
                <a:spLocks noChangeArrowheads="1"/>
              </p:cNvSpPr>
              <p:nvPr/>
            </p:nvSpPr>
            <p:spPr bwMode="auto">
              <a:xfrm>
                <a:off x="5055809" y="3582440"/>
                <a:ext cx="36941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Th</a:t>
                </a:r>
              </a:p>
            </p:txBody>
          </p:sp>
          <p:sp>
            <p:nvSpPr>
              <p:cNvPr id="36" name="Textfeld 138">
                <a:extLst>
                  <a:ext uri="{FF2B5EF4-FFF2-40B4-BE49-F238E27FC236}">
                    <a16:creationId xmlns:a16="http://schemas.microsoft.com/office/drawing/2014/main" id="{3C5872C8-7AC6-B515-220A-48DEC864B53C}"/>
                  </a:ext>
                </a:extLst>
              </p:cNvPr>
              <p:cNvSpPr txBox="1">
                <a:spLocks noChangeArrowheads="1"/>
              </p:cNvSpPr>
              <p:nvPr/>
            </p:nvSpPr>
            <p:spPr bwMode="auto">
              <a:xfrm>
                <a:off x="5316965" y="2513040"/>
                <a:ext cx="37683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BL</a:t>
                </a:r>
              </a:p>
            </p:txBody>
          </p:sp>
          <p:sp>
            <p:nvSpPr>
              <p:cNvPr id="37" name="Richtungspfeil 30">
                <a:extLst>
                  <a:ext uri="{FF2B5EF4-FFF2-40B4-BE49-F238E27FC236}">
                    <a16:creationId xmlns:a16="http://schemas.microsoft.com/office/drawing/2014/main" id="{7F260467-780F-20DF-AF98-93FC43B2F866}"/>
                  </a:ext>
                </a:extLst>
              </p:cNvPr>
              <p:cNvSpPr/>
              <p:nvPr/>
            </p:nvSpPr>
            <p:spPr bwMode="auto">
              <a:xfrm>
                <a:off x="4794490" y="4420640"/>
                <a:ext cx="990600" cy="609600"/>
              </a:xfrm>
              <a:prstGeom prst="homePlate">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900" dirty="0">
                    <a:cs typeface="Arial" charset="0"/>
                  </a:rPr>
                  <a:t>TDAC</a:t>
                </a:r>
              </a:p>
            </p:txBody>
          </p:sp>
          <p:grpSp>
            <p:nvGrpSpPr>
              <p:cNvPr id="38" name="Gruppieren 31">
                <a:extLst>
                  <a:ext uri="{FF2B5EF4-FFF2-40B4-BE49-F238E27FC236}">
                    <a16:creationId xmlns:a16="http://schemas.microsoft.com/office/drawing/2014/main" id="{4E279E5E-608B-C07E-C85D-78144E907BEC}"/>
                  </a:ext>
                </a:extLst>
              </p:cNvPr>
              <p:cNvGrpSpPr/>
              <p:nvPr/>
            </p:nvGrpSpPr>
            <p:grpSpPr>
              <a:xfrm rot="5400000">
                <a:off x="1708390" y="3620540"/>
                <a:ext cx="838200" cy="304800"/>
                <a:chOff x="5410200" y="2362200"/>
                <a:chExt cx="838200" cy="304800"/>
              </a:xfrm>
            </p:grpSpPr>
            <p:cxnSp>
              <p:nvCxnSpPr>
                <p:cNvPr id="94" name="Gerader Verbinder 102">
                  <a:extLst>
                    <a:ext uri="{FF2B5EF4-FFF2-40B4-BE49-F238E27FC236}">
                      <a16:creationId xmlns:a16="http://schemas.microsoft.com/office/drawing/2014/main" id="{8B141EE2-6681-0FBE-8465-EB6032964EE5}"/>
                    </a:ext>
                  </a:extLst>
                </p:cNvPr>
                <p:cNvCxnSpPr>
                  <a:cxnSpLocks noChangeShapeType="1"/>
                </p:cNvCxnSpPr>
                <p:nvPr/>
              </p:nvCxnSpPr>
              <p:spPr bwMode="auto">
                <a:xfrm>
                  <a:off x="5410200" y="251460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103">
                  <a:extLst>
                    <a:ext uri="{FF2B5EF4-FFF2-40B4-BE49-F238E27FC236}">
                      <a16:creationId xmlns:a16="http://schemas.microsoft.com/office/drawing/2014/main" id="{386CE645-50EE-058D-4BA7-ED6009604B0F}"/>
                    </a:ext>
                  </a:extLst>
                </p:cNvPr>
                <p:cNvCxnSpPr>
                  <a:cxnSpLocks noChangeShapeType="1"/>
                </p:cNvCxnSpPr>
                <p:nvPr/>
              </p:nvCxnSpPr>
              <p:spPr bwMode="auto">
                <a:xfrm>
                  <a:off x="5791200" y="236220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r Verbinder 104">
                  <a:extLst>
                    <a:ext uri="{FF2B5EF4-FFF2-40B4-BE49-F238E27FC236}">
                      <a16:creationId xmlns:a16="http://schemas.microsoft.com/office/drawing/2014/main" id="{4ECF241A-0ABF-88C4-2AA3-090615A98B5D}"/>
                    </a:ext>
                  </a:extLst>
                </p:cNvPr>
                <p:cNvCxnSpPr>
                  <a:cxnSpLocks noChangeShapeType="1"/>
                </p:cNvCxnSpPr>
                <p:nvPr/>
              </p:nvCxnSpPr>
              <p:spPr bwMode="auto">
                <a:xfrm>
                  <a:off x="5867400" y="236220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105">
                  <a:extLst>
                    <a:ext uri="{FF2B5EF4-FFF2-40B4-BE49-F238E27FC236}">
                      <a16:creationId xmlns:a16="http://schemas.microsoft.com/office/drawing/2014/main" id="{1F315B33-1EDA-A749-1E3A-92060F40CDA6}"/>
                    </a:ext>
                  </a:extLst>
                </p:cNvPr>
                <p:cNvCxnSpPr>
                  <a:cxnSpLocks noChangeShapeType="1"/>
                </p:cNvCxnSpPr>
                <p:nvPr/>
              </p:nvCxnSpPr>
              <p:spPr bwMode="auto">
                <a:xfrm>
                  <a:off x="5867400" y="251460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 name="Gerader Verbinder 32">
                <a:extLst>
                  <a:ext uri="{FF2B5EF4-FFF2-40B4-BE49-F238E27FC236}">
                    <a16:creationId xmlns:a16="http://schemas.microsoft.com/office/drawing/2014/main" id="{70E266B7-9825-670E-8887-11053052B358}"/>
                  </a:ext>
                </a:extLst>
              </p:cNvPr>
              <p:cNvCxnSpPr>
                <a:stCxn id="24" idx="0"/>
              </p:cNvCxnSpPr>
              <p:nvPr/>
            </p:nvCxnSpPr>
            <p:spPr bwMode="auto">
              <a:xfrm>
                <a:off x="6699490" y="35824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3">
                <a:extLst>
                  <a:ext uri="{FF2B5EF4-FFF2-40B4-BE49-F238E27FC236}">
                    <a16:creationId xmlns:a16="http://schemas.microsoft.com/office/drawing/2014/main" id="{660F42DF-FA8E-B2C1-FFD4-438D41F8A041}"/>
                  </a:ext>
                </a:extLst>
              </p:cNvPr>
              <p:cNvCxnSpPr/>
              <p:nvPr/>
            </p:nvCxnSpPr>
            <p:spPr bwMode="auto">
              <a:xfrm>
                <a:off x="7004290" y="335384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34">
                <a:extLst>
                  <a:ext uri="{FF2B5EF4-FFF2-40B4-BE49-F238E27FC236}">
                    <a16:creationId xmlns:a16="http://schemas.microsoft.com/office/drawing/2014/main" id="{AFA188E8-CD6B-86F4-3BA8-433073725623}"/>
                  </a:ext>
                </a:extLst>
              </p:cNvPr>
              <p:cNvCxnSpPr/>
              <p:nvPr/>
            </p:nvCxnSpPr>
            <p:spPr bwMode="auto">
              <a:xfrm>
                <a:off x="7080490" y="335384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35">
                <a:extLst>
                  <a:ext uri="{FF2B5EF4-FFF2-40B4-BE49-F238E27FC236}">
                    <a16:creationId xmlns:a16="http://schemas.microsoft.com/office/drawing/2014/main" id="{EF744135-48F7-416A-BEE2-5A82FCAFAAE1}"/>
                  </a:ext>
                </a:extLst>
              </p:cNvPr>
              <p:cNvCxnSpPr/>
              <p:nvPr/>
            </p:nvCxnSpPr>
            <p:spPr bwMode="auto">
              <a:xfrm>
                <a:off x="7080490" y="381104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r Verbinder 36">
                <a:extLst>
                  <a:ext uri="{FF2B5EF4-FFF2-40B4-BE49-F238E27FC236}">
                    <a16:creationId xmlns:a16="http://schemas.microsoft.com/office/drawing/2014/main" id="{4BE07A20-0DCF-0AA0-F607-8F84FBEC5F03}"/>
                  </a:ext>
                </a:extLst>
              </p:cNvPr>
              <p:cNvCxnSpPr/>
              <p:nvPr/>
            </p:nvCxnSpPr>
            <p:spPr bwMode="auto">
              <a:xfrm>
                <a:off x="7080490" y="335384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r Verbinder 37">
                <a:extLst>
                  <a:ext uri="{FF2B5EF4-FFF2-40B4-BE49-F238E27FC236}">
                    <a16:creationId xmlns:a16="http://schemas.microsoft.com/office/drawing/2014/main" id="{8AAD75B3-230C-F7E2-D548-F00033B1667B}"/>
                  </a:ext>
                </a:extLst>
              </p:cNvPr>
              <p:cNvCxnSpPr/>
              <p:nvPr/>
            </p:nvCxnSpPr>
            <p:spPr bwMode="auto">
              <a:xfrm>
                <a:off x="7309090" y="38110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38">
                <a:extLst>
                  <a:ext uri="{FF2B5EF4-FFF2-40B4-BE49-F238E27FC236}">
                    <a16:creationId xmlns:a16="http://schemas.microsoft.com/office/drawing/2014/main" id="{A63D207B-2A9A-3F1C-CC79-1A1186756146}"/>
                  </a:ext>
                </a:extLst>
              </p:cNvPr>
              <p:cNvCxnSpPr/>
              <p:nvPr/>
            </p:nvCxnSpPr>
            <p:spPr bwMode="auto">
              <a:xfrm flipV="1">
                <a:off x="7309090" y="31252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39">
                <a:extLst>
                  <a:ext uri="{FF2B5EF4-FFF2-40B4-BE49-F238E27FC236}">
                    <a16:creationId xmlns:a16="http://schemas.microsoft.com/office/drawing/2014/main" id="{68A85E3D-81A9-6C65-24D4-F6C65096D24A}"/>
                  </a:ext>
                </a:extLst>
              </p:cNvPr>
              <p:cNvCxnSpPr/>
              <p:nvPr/>
            </p:nvCxnSpPr>
            <p:spPr bwMode="auto">
              <a:xfrm>
                <a:off x="7309090" y="31252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0">
                <a:extLst>
                  <a:ext uri="{FF2B5EF4-FFF2-40B4-BE49-F238E27FC236}">
                    <a16:creationId xmlns:a16="http://schemas.microsoft.com/office/drawing/2014/main" id="{669BDD74-A4AE-6885-795B-C5E4AB74EAD4}"/>
                  </a:ext>
                </a:extLst>
              </p:cNvPr>
              <p:cNvCxnSpPr/>
              <p:nvPr/>
            </p:nvCxnSpPr>
            <p:spPr bwMode="auto">
              <a:xfrm flipH="1">
                <a:off x="7014560" y="40396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2">
                <a:extLst>
                  <a:ext uri="{FF2B5EF4-FFF2-40B4-BE49-F238E27FC236}">
                    <a16:creationId xmlns:a16="http://schemas.microsoft.com/office/drawing/2014/main" id="{0DCBFB99-7E06-D921-5F5C-7D5CF940493B}"/>
                  </a:ext>
                </a:extLst>
              </p:cNvPr>
              <p:cNvCxnSpPr/>
              <p:nvPr/>
            </p:nvCxnSpPr>
            <p:spPr bwMode="auto">
              <a:xfrm flipV="1">
                <a:off x="2127490" y="4496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3">
                <a:extLst>
                  <a:ext uri="{FF2B5EF4-FFF2-40B4-BE49-F238E27FC236}">
                    <a16:creationId xmlns:a16="http://schemas.microsoft.com/office/drawing/2014/main" id="{D5268A2B-74F3-718B-4CD8-7F59130E13E6}"/>
                  </a:ext>
                </a:extLst>
              </p:cNvPr>
              <p:cNvCxnSpPr/>
              <p:nvPr/>
            </p:nvCxnSpPr>
            <p:spPr bwMode="auto">
              <a:xfrm flipH="1">
                <a:off x="1976780" y="4192300"/>
                <a:ext cx="152660" cy="22899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feld 138">
                <a:extLst>
                  <a:ext uri="{FF2B5EF4-FFF2-40B4-BE49-F238E27FC236}">
                    <a16:creationId xmlns:a16="http://schemas.microsoft.com/office/drawing/2014/main" id="{A30EC104-BB45-0EEB-ADB8-14FA25520B94}"/>
                  </a:ext>
                </a:extLst>
              </p:cNvPr>
              <p:cNvSpPr txBox="1">
                <a:spLocks noChangeArrowheads="1"/>
              </p:cNvSpPr>
              <p:nvPr/>
            </p:nvSpPr>
            <p:spPr bwMode="auto">
              <a:xfrm>
                <a:off x="1768840" y="4725440"/>
                <a:ext cx="710638"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Injection</a:t>
                </a:r>
              </a:p>
            </p:txBody>
          </p:sp>
          <p:sp>
            <p:nvSpPr>
              <p:cNvPr id="51" name="Textfeld 138">
                <a:extLst>
                  <a:ext uri="{FF2B5EF4-FFF2-40B4-BE49-F238E27FC236}">
                    <a16:creationId xmlns:a16="http://schemas.microsoft.com/office/drawing/2014/main" id="{D8A21298-EDD4-169D-3603-683C6BC14CDA}"/>
                  </a:ext>
                </a:extLst>
              </p:cNvPr>
              <p:cNvSpPr txBox="1">
                <a:spLocks noChangeArrowheads="1"/>
              </p:cNvSpPr>
              <p:nvPr/>
            </p:nvSpPr>
            <p:spPr bwMode="auto">
              <a:xfrm>
                <a:off x="430987" y="4039640"/>
                <a:ext cx="1266984"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EnInjection_row_i</a:t>
                </a:r>
              </a:p>
            </p:txBody>
          </p:sp>
          <p:sp>
            <p:nvSpPr>
              <p:cNvPr id="52" name="Rechteck 47">
                <a:extLst>
                  <a:ext uri="{FF2B5EF4-FFF2-40B4-BE49-F238E27FC236}">
                    <a16:creationId xmlns:a16="http://schemas.microsoft.com/office/drawing/2014/main" id="{92649D9E-CA5A-1C26-7675-0AA40F4710F1}"/>
                  </a:ext>
                </a:extLst>
              </p:cNvPr>
              <p:cNvSpPr/>
              <p:nvPr/>
            </p:nvSpPr>
            <p:spPr bwMode="auto">
              <a:xfrm>
                <a:off x="4032490" y="4420640"/>
                <a:ext cx="304800" cy="6096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900" dirty="0">
                    <a:cs typeface="Arial" charset="0"/>
                  </a:rPr>
                  <a:t>RAM</a:t>
                </a:r>
              </a:p>
            </p:txBody>
          </p:sp>
          <p:cxnSp>
            <p:nvCxnSpPr>
              <p:cNvPr id="53" name="Gerade Verbindung mit Pfeil 48">
                <a:extLst>
                  <a:ext uri="{FF2B5EF4-FFF2-40B4-BE49-F238E27FC236}">
                    <a16:creationId xmlns:a16="http://schemas.microsoft.com/office/drawing/2014/main" id="{797A9537-99C3-B868-606E-D2FEC8C4DE36}"/>
                  </a:ext>
                </a:extLst>
              </p:cNvPr>
              <p:cNvCxnSpPr>
                <a:stCxn id="52" idx="3"/>
                <a:endCxn id="37" idx="1"/>
              </p:cNvCxnSpPr>
              <p:nvPr/>
            </p:nvCxnSpPr>
            <p:spPr bwMode="auto">
              <a:xfrm>
                <a:off x="4337290" y="4725440"/>
                <a:ext cx="457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r Verbinder 49">
                <a:extLst>
                  <a:ext uri="{FF2B5EF4-FFF2-40B4-BE49-F238E27FC236}">
                    <a16:creationId xmlns:a16="http://schemas.microsoft.com/office/drawing/2014/main" id="{D358D5F3-26B9-654F-FE66-1963F26DC003}"/>
                  </a:ext>
                </a:extLst>
              </p:cNvPr>
              <p:cNvCxnSpPr/>
              <p:nvPr/>
            </p:nvCxnSpPr>
            <p:spPr bwMode="auto">
              <a:xfrm flipH="1">
                <a:off x="4565890" y="4649240"/>
                <a:ext cx="65026"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138">
                <a:extLst>
                  <a:ext uri="{FF2B5EF4-FFF2-40B4-BE49-F238E27FC236}">
                    <a16:creationId xmlns:a16="http://schemas.microsoft.com/office/drawing/2014/main" id="{23399FE7-408E-470D-5DF2-B1FF99531870}"/>
                  </a:ext>
                </a:extLst>
              </p:cNvPr>
              <p:cNvSpPr txBox="1">
                <a:spLocks noChangeArrowheads="1"/>
              </p:cNvSpPr>
              <p:nvPr/>
            </p:nvSpPr>
            <p:spPr bwMode="auto">
              <a:xfrm>
                <a:off x="4271611" y="4421290"/>
                <a:ext cx="59195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Q(0:2)</a:t>
                </a:r>
              </a:p>
            </p:txBody>
          </p:sp>
          <p:cxnSp>
            <p:nvCxnSpPr>
              <p:cNvPr id="56" name="Gerader Verbinder 51">
                <a:extLst>
                  <a:ext uri="{FF2B5EF4-FFF2-40B4-BE49-F238E27FC236}">
                    <a16:creationId xmlns:a16="http://schemas.microsoft.com/office/drawing/2014/main" id="{6F59D3B5-F943-252F-B585-9906E01587BD}"/>
                  </a:ext>
                </a:extLst>
              </p:cNvPr>
              <p:cNvCxnSpPr/>
              <p:nvPr/>
            </p:nvCxnSpPr>
            <p:spPr bwMode="auto">
              <a:xfrm flipV="1">
                <a:off x="1050563" y="4268630"/>
                <a:ext cx="0" cy="1599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mit Pfeil 52">
                <a:extLst>
                  <a:ext uri="{FF2B5EF4-FFF2-40B4-BE49-F238E27FC236}">
                    <a16:creationId xmlns:a16="http://schemas.microsoft.com/office/drawing/2014/main" id="{41A57C63-098F-737D-276F-5A770D9BAA1A}"/>
                  </a:ext>
                </a:extLst>
              </p:cNvPr>
              <p:cNvCxnSpPr>
                <a:endCxn id="52" idx="1"/>
              </p:cNvCxnSpPr>
              <p:nvPr/>
            </p:nvCxnSpPr>
            <p:spPr bwMode="auto">
              <a:xfrm>
                <a:off x="3803890" y="4725440"/>
                <a:ext cx="2286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Gerader Verbinder 53">
                <a:extLst>
                  <a:ext uri="{FF2B5EF4-FFF2-40B4-BE49-F238E27FC236}">
                    <a16:creationId xmlns:a16="http://schemas.microsoft.com/office/drawing/2014/main" id="{054301AE-69C8-8366-8844-B984E63AF262}"/>
                  </a:ext>
                </a:extLst>
              </p:cNvPr>
              <p:cNvCxnSpPr/>
              <p:nvPr/>
            </p:nvCxnSpPr>
            <p:spPr bwMode="auto">
              <a:xfrm flipH="1">
                <a:off x="1434996" y="5642440"/>
                <a:ext cx="152400"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feld 138">
                <a:extLst>
                  <a:ext uri="{FF2B5EF4-FFF2-40B4-BE49-F238E27FC236}">
                    <a16:creationId xmlns:a16="http://schemas.microsoft.com/office/drawing/2014/main" id="{14ABE83B-722A-B590-91A5-61267612CEB3}"/>
                  </a:ext>
                </a:extLst>
              </p:cNvPr>
              <p:cNvSpPr txBox="1">
                <a:spLocks noChangeArrowheads="1"/>
              </p:cNvSpPr>
              <p:nvPr/>
            </p:nvSpPr>
            <p:spPr bwMode="auto">
              <a:xfrm>
                <a:off x="1273502" y="5566240"/>
                <a:ext cx="287817"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3</a:t>
                </a:r>
              </a:p>
            </p:txBody>
          </p:sp>
          <p:cxnSp>
            <p:nvCxnSpPr>
              <p:cNvPr id="60" name="Gerader Verbinder 55">
                <a:extLst>
                  <a:ext uri="{FF2B5EF4-FFF2-40B4-BE49-F238E27FC236}">
                    <a16:creationId xmlns:a16="http://schemas.microsoft.com/office/drawing/2014/main" id="{758C30B2-1B3E-6B4E-01A3-78E40E46DFDE}"/>
                  </a:ext>
                </a:extLst>
              </p:cNvPr>
              <p:cNvCxnSpPr/>
              <p:nvPr/>
            </p:nvCxnSpPr>
            <p:spPr bwMode="auto">
              <a:xfrm flipV="1">
                <a:off x="1213480" y="5182640"/>
                <a:ext cx="3504810" cy="195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Gerade Verbindung mit Pfeil 56">
                <a:extLst>
                  <a:ext uri="{FF2B5EF4-FFF2-40B4-BE49-F238E27FC236}">
                    <a16:creationId xmlns:a16="http://schemas.microsoft.com/office/drawing/2014/main" id="{37014B0E-1257-0CEE-74AA-7197B420016D}"/>
                  </a:ext>
                </a:extLst>
              </p:cNvPr>
              <p:cNvCxnSpPr/>
              <p:nvPr/>
            </p:nvCxnSpPr>
            <p:spPr bwMode="auto">
              <a:xfrm flipV="1">
                <a:off x="4184890" y="5030240"/>
                <a:ext cx="0" cy="1524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feld 138">
                <a:extLst>
                  <a:ext uri="{FF2B5EF4-FFF2-40B4-BE49-F238E27FC236}">
                    <a16:creationId xmlns:a16="http://schemas.microsoft.com/office/drawing/2014/main" id="{2E72929F-CA9C-4878-0A78-0D5E8F275418}"/>
                  </a:ext>
                </a:extLst>
              </p:cNvPr>
              <p:cNvSpPr txBox="1">
                <a:spLocks noChangeArrowheads="1"/>
              </p:cNvSpPr>
              <p:nvPr/>
            </p:nvSpPr>
            <p:spPr bwMode="auto">
              <a:xfrm>
                <a:off x="3860720" y="5563640"/>
                <a:ext cx="651296"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RAM in</a:t>
                </a:r>
              </a:p>
            </p:txBody>
          </p:sp>
          <p:sp>
            <p:nvSpPr>
              <p:cNvPr id="63" name="Textfeld 138">
                <a:extLst>
                  <a:ext uri="{FF2B5EF4-FFF2-40B4-BE49-F238E27FC236}">
                    <a16:creationId xmlns:a16="http://schemas.microsoft.com/office/drawing/2014/main" id="{DC18883F-6A34-85F9-7E44-509D4926583E}"/>
                  </a:ext>
                </a:extLst>
              </p:cNvPr>
              <p:cNvSpPr txBox="1">
                <a:spLocks noChangeArrowheads="1"/>
              </p:cNvSpPr>
              <p:nvPr/>
            </p:nvSpPr>
            <p:spPr bwMode="auto">
              <a:xfrm>
                <a:off x="1558802" y="5182640"/>
                <a:ext cx="134858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WrRAM(0:2)_row_i</a:t>
                </a:r>
              </a:p>
            </p:txBody>
          </p:sp>
          <p:cxnSp>
            <p:nvCxnSpPr>
              <p:cNvPr id="64" name="Gerader Verbinder 59">
                <a:extLst>
                  <a:ext uri="{FF2B5EF4-FFF2-40B4-BE49-F238E27FC236}">
                    <a16:creationId xmlns:a16="http://schemas.microsoft.com/office/drawing/2014/main" id="{AE3B46AC-321A-BF8B-47AE-240E0B93FA6E}"/>
                  </a:ext>
                </a:extLst>
              </p:cNvPr>
              <p:cNvCxnSpPr/>
              <p:nvPr/>
            </p:nvCxnSpPr>
            <p:spPr bwMode="auto">
              <a:xfrm>
                <a:off x="7613890" y="3125240"/>
                <a:ext cx="0" cy="2743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1">
                <a:extLst>
                  <a:ext uri="{FF2B5EF4-FFF2-40B4-BE49-F238E27FC236}">
                    <a16:creationId xmlns:a16="http://schemas.microsoft.com/office/drawing/2014/main" id="{6E93C889-CA18-5634-D49F-D96E38C53279}"/>
                  </a:ext>
                </a:extLst>
              </p:cNvPr>
              <p:cNvCxnSpPr/>
              <p:nvPr/>
            </p:nvCxnSpPr>
            <p:spPr bwMode="auto">
              <a:xfrm>
                <a:off x="1898890" y="5182640"/>
                <a:ext cx="76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153">
                <a:extLst>
                  <a:ext uri="{FF2B5EF4-FFF2-40B4-BE49-F238E27FC236}">
                    <a16:creationId xmlns:a16="http://schemas.microsoft.com/office/drawing/2014/main" id="{47B2476C-BF8D-A51E-9006-C2D2DE9797D3}"/>
                  </a:ext>
                </a:extLst>
              </p:cNvPr>
              <p:cNvSpPr txBox="1">
                <a:spLocks noChangeArrowheads="1"/>
              </p:cNvSpPr>
              <p:nvPr/>
            </p:nvSpPr>
            <p:spPr bwMode="auto">
              <a:xfrm>
                <a:off x="1799641" y="3810650"/>
                <a:ext cx="40094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C</a:t>
                </a:r>
                <a:r>
                  <a:rPr lang="en-US" altLang="de-DE" sz="900" baseline="-25000" dirty="0"/>
                  <a:t>inj</a:t>
                </a:r>
              </a:p>
            </p:txBody>
          </p:sp>
          <p:sp>
            <p:nvSpPr>
              <p:cNvPr id="67" name="Rechteck 63">
                <a:extLst>
                  <a:ext uri="{FF2B5EF4-FFF2-40B4-BE49-F238E27FC236}">
                    <a16:creationId xmlns:a16="http://schemas.microsoft.com/office/drawing/2014/main" id="{1EBA0A32-35B3-79B5-0E63-9AA47419FC76}"/>
                  </a:ext>
                </a:extLst>
              </p:cNvPr>
              <p:cNvSpPr/>
              <p:nvPr/>
            </p:nvSpPr>
            <p:spPr bwMode="auto">
              <a:xfrm>
                <a:off x="2813290" y="2820440"/>
                <a:ext cx="152400" cy="3048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68" name="Gerader Verbinder 64">
                <a:extLst>
                  <a:ext uri="{FF2B5EF4-FFF2-40B4-BE49-F238E27FC236}">
                    <a16:creationId xmlns:a16="http://schemas.microsoft.com/office/drawing/2014/main" id="{499657CE-574C-6BE0-7912-88E02A3AB697}"/>
                  </a:ext>
                </a:extLst>
              </p:cNvPr>
              <p:cNvCxnSpPr>
                <a:stCxn id="67" idx="2"/>
              </p:cNvCxnSpPr>
              <p:nvPr/>
            </p:nvCxnSpPr>
            <p:spPr bwMode="auto">
              <a:xfrm>
                <a:off x="2889490" y="3125240"/>
                <a:ext cx="0" cy="228600"/>
              </a:xfrm>
              <a:prstGeom prst="line">
                <a:avLst/>
              </a:prstGeom>
              <a:noFill/>
              <a:ln w="9525" cap="flat" cmpd="sng" algn="ctr">
                <a:solidFill>
                  <a:schemeClr val="tx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5">
                <a:extLst>
                  <a:ext uri="{FF2B5EF4-FFF2-40B4-BE49-F238E27FC236}">
                    <a16:creationId xmlns:a16="http://schemas.microsoft.com/office/drawing/2014/main" id="{C0110BA3-FA9C-33E0-7E77-A0D79E339872}"/>
                  </a:ext>
                </a:extLst>
              </p:cNvPr>
              <p:cNvCxnSpPr/>
              <p:nvPr/>
            </p:nvCxnSpPr>
            <p:spPr bwMode="auto">
              <a:xfrm>
                <a:off x="2889490" y="2591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feld 138">
                <a:extLst>
                  <a:ext uri="{FF2B5EF4-FFF2-40B4-BE49-F238E27FC236}">
                    <a16:creationId xmlns:a16="http://schemas.microsoft.com/office/drawing/2014/main" id="{CA99D55E-C62D-730C-AA7B-A0A8E7731465}"/>
                  </a:ext>
                </a:extLst>
              </p:cNvPr>
              <p:cNvSpPr txBox="1">
                <a:spLocks noChangeArrowheads="1"/>
              </p:cNvSpPr>
              <p:nvPr/>
            </p:nvSpPr>
            <p:spPr bwMode="auto">
              <a:xfrm>
                <a:off x="2964020" y="2649752"/>
                <a:ext cx="1118625"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Bias resistance</a:t>
                </a:r>
              </a:p>
            </p:txBody>
          </p:sp>
          <p:sp>
            <p:nvSpPr>
              <p:cNvPr id="71" name="Textfeld 67">
                <a:extLst>
                  <a:ext uri="{FF2B5EF4-FFF2-40B4-BE49-F238E27FC236}">
                    <a16:creationId xmlns:a16="http://schemas.microsoft.com/office/drawing/2014/main" id="{0822B70E-1CDD-3EF1-3D1D-714459CB8AF9}"/>
                  </a:ext>
                </a:extLst>
              </p:cNvPr>
              <p:cNvSpPr txBox="1"/>
              <p:nvPr/>
            </p:nvSpPr>
            <p:spPr>
              <a:xfrm>
                <a:off x="6775690" y="3049040"/>
                <a:ext cx="480681" cy="267045"/>
              </a:xfrm>
              <a:prstGeom prst="rect">
                <a:avLst/>
              </a:prstGeom>
              <a:noFill/>
            </p:spPr>
            <p:txBody>
              <a:bodyPr wrap="none" rtlCol="0">
                <a:spAutoFit/>
              </a:bodyPr>
              <a:lstStyle/>
              <a:p>
                <a:r>
                  <a:rPr lang="en-US" sz="900" dirty="0"/>
                  <a:t>Tout</a:t>
                </a:r>
              </a:p>
            </p:txBody>
          </p:sp>
          <p:sp>
            <p:nvSpPr>
              <p:cNvPr id="72" name="Textfeld 68">
                <a:extLst>
                  <a:ext uri="{FF2B5EF4-FFF2-40B4-BE49-F238E27FC236}">
                    <a16:creationId xmlns:a16="http://schemas.microsoft.com/office/drawing/2014/main" id="{8CDDFC86-9096-0310-CD4E-B1626842D6E9}"/>
                  </a:ext>
                </a:extLst>
              </p:cNvPr>
              <p:cNvSpPr txBox="1"/>
              <p:nvPr/>
            </p:nvSpPr>
            <p:spPr>
              <a:xfrm>
                <a:off x="6318490" y="4573040"/>
                <a:ext cx="1229893" cy="267045"/>
              </a:xfrm>
              <a:prstGeom prst="rect">
                <a:avLst/>
              </a:prstGeom>
              <a:noFill/>
            </p:spPr>
            <p:txBody>
              <a:bodyPr wrap="none" rtlCol="0">
                <a:spAutoFit/>
              </a:bodyPr>
              <a:lstStyle/>
              <a:p>
                <a:r>
                  <a:rPr lang="en-US" sz="900" dirty="0"/>
                  <a:t>Data transfer line</a:t>
                </a:r>
              </a:p>
            </p:txBody>
          </p:sp>
          <p:cxnSp>
            <p:nvCxnSpPr>
              <p:cNvPr id="73" name="Gerade Verbindung mit Pfeil 70">
                <a:extLst>
                  <a:ext uri="{FF2B5EF4-FFF2-40B4-BE49-F238E27FC236}">
                    <a16:creationId xmlns:a16="http://schemas.microsoft.com/office/drawing/2014/main" id="{D56B50CD-6D37-038A-4078-D9062A07BD41}"/>
                  </a:ext>
                </a:extLst>
              </p:cNvPr>
              <p:cNvCxnSpPr/>
              <p:nvPr/>
            </p:nvCxnSpPr>
            <p:spPr bwMode="auto">
              <a:xfrm flipV="1">
                <a:off x="1518800" y="5184590"/>
                <a:ext cx="0" cy="68697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 Verbindung mit Pfeil 71">
                <a:extLst>
                  <a:ext uri="{FF2B5EF4-FFF2-40B4-BE49-F238E27FC236}">
                    <a16:creationId xmlns:a16="http://schemas.microsoft.com/office/drawing/2014/main" id="{436B7F9B-A4EC-2670-2E19-DEB33F8F1DB9}"/>
                  </a:ext>
                </a:extLst>
              </p:cNvPr>
              <p:cNvCxnSpPr/>
              <p:nvPr/>
            </p:nvCxnSpPr>
            <p:spPr bwMode="auto">
              <a:xfrm rot="5400000" flipV="1">
                <a:off x="7575790" y="5525541"/>
                <a:ext cx="76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Rechteck 72">
                <a:extLst>
                  <a:ext uri="{FF2B5EF4-FFF2-40B4-BE49-F238E27FC236}">
                    <a16:creationId xmlns:a16="http://schemas.microsoft.com/office/drawing/2014/main" id="{D8F23A34-F155-85F6-CEA0-007A9EA96201}"/>
                  </a:ext>
                </a:extLst>
              </p:cNvPr>
              <p:cNvSpPr/>
              <p:nvPr/>
            </p:nvSpPr>
            <p:spPr bwMode="auto">
              <a:xfrm>
                <a:off x="2127490" y="5868440"/>
                <a:ext cx="3131480" cy="381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dirty="0"/>
                  <a:t>column control(in pixel control reg)</a:t>
                </a:r>
              </a:p>
            </p:txBody>
          </p:sp>
          <p:sp>
            <p:nvSpPr>
              <p:cNvPr id="76" name="Textfeld 153">
                <a:extLst>
                  <a:ext uri="{FF2B5EF4-FFF2-40B4-BE49-F238E27FC236}">
                    <a16:creationId xmlns:a16="http://schemas.microsoft.com/office/drawing/2014/main" id="{C5D4B3E1-91CF-F382-7A72-3A13E350E97B}"/>
                  </a:ext>
                </a:extLst>
              </p:cNvPr>
              <p:cNvSpPr txBox="1">
                <a:spLocks noChangeArrowheads="1"/>
              </p:cNvSpPr>
              <p:nvPr/>
            </p:nvSpPr>
            <p:spPr bwMode="auto">
              <a:xfrm>
                <a:off x="2892275" y="4268240"/>
                <a:ext cx="44359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-HV</a:t>
                </a:r>
              </a:p>
            </p:txBody>
          </p:sp>
          <p:sp>
            <p:nvSpPr>
              <p:cNvPr id="77" name="Textfeld 138">
                <a:extLst>
                  <a:ext uri="{FF2B5EF4-FFF2-40B4-BE49-F238E27FC236}">
                    <a16:creationId xmlns:a16="http://schemas.microsoft.com/office/drawing/2014/main" id="{EBDC6F74-AA52-C7F8-30DF-90A9595FF012}"/>
                  </a:ext>
                </a:extLst>
              </p:cNvPr>
              <p:cNvSpPr txBox="1">
                <a:spLocks noChangeArrowheads="1"/>
              </p:cNvSpPr>
              <p:nvPr/>
            </p:nvSpPr>
            <p:spPr bwMode="auto">
              <a:xfrm>
                <a:off x="2450550" y="2515640"/>
                <a:ext cx="488099"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1.8V</a:t>
                </a:r>
              </a:p>
            </p:txBody>
          </p:sp>
          <p:sp>
            <p:nvSpPr>
              <p:cNvPr id="78" name="Rechteck 76">
                <a:extLst>
                  <a:ext uri="{FF2B5EF4-FFF2-40B4-BE49-F238E27FC236}">
                    <a16:creationId xmlns:a16="http://schemas.microsoft.com/office/drawing/2014/main" id="{07032FBA-DBDB-59F4-23A6-6E18AF0AECB5}"/>
                  </a:ext>
                </a:extLst>
              </p:cNvPr>
              <p:cNvSpPr/>
              <p:nvPr/>
            </p:nvSpPr>
            <p:spPr bwMode="auto">
              <a:xfrm>
                <a:off x="5861290" y="5868440"/>
                <a:ext cx="1981200" cy="38100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b="1" dirty="0"/>
                  <a:t>Hit buffer</a:t>
                </a:r>
              </a:p>
            </p:txBody>
          </p:sp>
          <p:sp>
            <p:nvSpPr>
              <p:cNvPr id="79" name="Rechteck 77">
                <a:extLst>
                  <a:ext uri="{FF2B5EF4-FFF2-40B4-BE49-F238E27FC236}">
                    <a16:creationId xmlns:a16="http://schemas.microsoft.com/office/drawing/2014/main" id="{3309E1C1-573C-9642-38F7-5D8E787A3074}"/>
                  </a:ext>
                </a:extLst>
              </p:cNvPr>
              <p:cNvSpPr/>
              <p:nvPr/>
            </p:nvSpPr>
            <p:spPr bwMode="auto">
              <a:xfrm>
                <a:off x="1746490" y="2363240"/>
                <a:ext cx="6096000" cy="3048000"/>
              </a:xfrm>
              <a:prstGeom prst="rect">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endParaRPr lang="en-US" sz="900" dirty="0">
                  <a:cs typeface="Arial" charset="0"/>
                </a:endParaRPr>
              </a:p>
            </p:txBody>
          </p:sp>
          <p:cxnSp>
            <p:nvCxnSpPr>
              <p:cNvPr id="80" name="Gerade Verbindung mit Pfeil 78">
                <a:extLst>
                  <a:ext uri="{FF2B5EF4-FFF2-40B4-BE49-F238E27FC236}">
                    <a16:creationId xmlns:a16="http://schemas.microsoft.com/office/drawing/2014/main" id="{31E3E495-EB25-5F9C-1DEF-F3BCA3357B2A}"/>
                  </a:ext>
                </a:extLst>
              </p:cNvPr>
              <p:cNvCxnSpPr/>
              <p:nvPr/>
            </p:nvCxnSpPr>
            <p:spPr bwMode="auto">
              <a:xfrm>
                <a:off x="450180" y="4268630"/>
                <a:ext cx="152439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Textfeld 79">
                <a:extLst>
                  <a:ext uri="{FF2B5EF4-FFF2-40B4-BE49-F238E27FC236}">
                    <a16:creationId xmlns:a16="http://schemas.microsoft.com/office/drawing/2014/main" id="{1A1A07AE-32FD-BDDB-1956-34D9A8BCBE27}"/>
                  </a:ext>
                </a:extLst>
              </p:cNvPr>
              <p:cNvSpPr txBox="1"/>
              <p:nvPr/>
            </p:nvSpPr>
            <p:spPr>
              <a:xfrm>
                <a:off x="7309089" y="2363240"/>
                <a:ext cx="525189" cy="267045"/>
              </a:xfrm>
              <a:prstGeom prst="rect">
                <a:avLst/>
              </a:prstGeom>
              <a:noFill/>
            </p:spPr>
            <p:txBody>
              <a:bodyPr wrap="none" rtlCol="0">
                <a:spAutoFit/>
              </a:bodyPr>
              <a:lstStyle/>
              <a:p>
                <a:r>
                  <a:rPr lang="en-US" sz="900" b="1" dirty="0"/>
                  <a:t>Pixel</a:t>
                </a:r>
              </a:p>
            </p:txBody>
          </p:sp>
          <p:cxnSp>
            <p:nvCxnSpPr>
              <p:cNvPr id="82" name="Gerade Verbindung mit Pfeil 80">
                <a:extLst>
                  <a:ext uri="{FF2B5EF4-FFF2-40B4-BE49-F238E27FC236}">
                    <a16:creationId xmlns:a16="http://schemas.microsoft.com/office/drawing/2014/main" id="{7838FDC6-B6DF-7776-AF64-CD7A0FAD7797}"/>
                  </a:ext>
                </a:extLst>
              </p:cNvPr>
              <p:cNvCxnSpPr/>
              <p:nvPr/>
            </p:nvCxnSpPr>
            <p:spPr bwMode="auto">
              <a:xfrm flipV="1">
                <a:off x="6089890" y="3887240"/>
                <a:ext cx="0" cy="8382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Gerader Verbinder 81">
                <a:extLst>
                  <a:ext uri="{FF2B5EF4-FFF2-40B4-BE49-F238E27FC236}">
                    <a16:creationId xmlns:a16="http://schemas.microsoft.com/office/drawing/2014/main" id="{F071D2B7-C2D1-5CFD-FD8B-8CFEB53E7FA6}"/>
                  </a:ext>
                </a:extLst>
              </p:cNvPr>
              <p:cNvCxnSpPr>
                <a:stCxn id="37" idx="3"/>
              </p:cNvCxnSpPr>
              <p:nvPr/>
            </p:nvCxnSpPr>
            <p:spPr bwMode="auto">
              <a:xfrm>
                <a:off x="5785090" y="47254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feld 82">
                <a:extLst>
                  <a:ext uri="{FF2B5EF4-FFF2-40B4-BE49-F238E27FC236}">
                    <a16:creationId xmlns:a16="http://schemas.microsoft.com/office/drawing/2014/main" id="{487EA9BF-9D22-0505-553C-BFE9B198A396}"/>
                  </a:ext>
                </a:extLst>
              </p:cNvPr>
              <p:cNvSpPr txBox="1"/>
              <p:nvPr/>
            </p:nvSpPr>
            <p:spPr>
              <a:xfrm>
                <a:off x="6089890" y="3963440"/>
                <a:ext cx="569698" cy="267045"/>
              </a:xfrm>
              <a:prstGeom prst="rect">
                <a:avLst/>
              </a:prstGeom>
              <a:noFill/>
            </p:spPr>
            <p:txBody>
              <a:bodyPr wrap="none" rtlCol="0">
                <a:spAutoFit/>
              </a:bodyPr>
              <a:lstStyle/>
              <a:p>
                <a:r>
                  <a:rPr lang="en-US" sz="900" dirty="0"/>
                  <a:t>Offset</a:t>
                </a:r>
              </a:p>
            </p:txBody>
          </p:sp>
          <p:cxnSp>
            <p:nvCxnSpPr>
              <p:cNvPr id="85" name="Gerade Verbindung mit Pfeil 102">
                <a:extLst>
                  <a:ext uri="{FF2B5EF4-FFF2-40B4-BE49-F238E27FC236}">
                    <a16:creationId xmlns:a16="http://schemas.microsoft.com/office/drawing/2014/main" id="{40AF29CC-511B-D7B4-4D1D-01B19BBFD409}"/>
                  </a:ext>
                </a:extLst>
              </p:cNvPr>
              <p:cNvCxnSpPr/>
              <p:nvPr/>
            </p:nvCxnSpPr>
            <p:spPr>
              <a:xfrm>
                <a:off x="4877320" y="3352670"/>
                <a:ext cx="0" cy="2518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feld 138">
                <a:extLst>
                  <a:ext uri="{FF2B5EF4-FFF2-40B4-BE49-F238E27FC236}">
                    <a16:creationId xmlns:a16="http://schemas.microsoft.com/office/drawing/2014/main" id="{32F3962D-2B21-A573-FDE4-5983007225D1}"/>
                  </a:ext>
                </a:extLst>
              </p:cNvPr>
              <p:cNvSpPr txBox="1">
                <a:spLocks noChangeArrowheads="1"/>
              </p:cNvSpPr>
              <p:nvPr/>
            </p:nvSpPr>
            <p:spPr bwMode="auto">
              <a:xfrm>
                <a:off x="3926068" y="3654220"/>
                <a:ext cx="84416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AnalogOut</a:t>
                </a:r>
              </a:p>
            </p:txBody>
          </p:sp>
          <p:sp>
            <p:nvSpPr>
              <p:cNvPr id="87" name="Rechteck 95">
                <a:extLst>
                  <a:ext uri="{FF2B5EF4-FFF2-40B4-BE49-F238E27FC236}">
                    <a16:creationId xmlns:a16="http://schemas.microsoft.com/office/drawing/2014/main" id="{E57A0EB4-B7B7-4872-F1D7-6D74D916D4F1}"/>
                  </a:ext>
                </a:extLst>
              </p:cNvPr>
              <p:cNvSpPr/>
              <p:nvPr/>
            </p:nvSpPr>
            <p:spPr bwMode="auto">
              <a:xfrm>
                <a:off x="450180" y="5871560"/>
                <a:ext cx="1599550" cy="381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dirty="0"/>
                  <a:t>row control</a:t>
                </a:r>
                <a:br>
                  <a:rPr lang="en-US" sz="900" dirty="0"/>
                </a:br>
                <a:r>
                  <a:rPr lang="en-US" sz="900" dirty="0"/>
                  <a:t>(in pixel control reg)</a:t>
                </a:r>
              </a:p>
            </p:txBody>
          </p:sp>
          <p:cxnSp>
            <p:nvCxnSpPr>
              <p:cNvPr id="88" name="Gerader Verbinder 107">
                <a:extLst>
                  <a:ext uri="{FF2B5EF4-FFF2-40B4-BE49-F238E27FC236}">
                    <a16:creationId xmlns:a16="http://schemas.microsoft.com/office/drawing/2014/main" id="{56D34F35-CC0C-A805-DF9D-574F619937FE}"/>
                  </a:ext>
                </a:extLst>
              </p:cNvPr>
              <p:cNvCxnSpPr/>
              <p:nvPr/>
            </p:nvCxnSpPr>
            <p:spPr bwMode="auto">
              <a:xfrm>
                <a:off x="2129440" y="4726610"/>
                <a:ext cx="68697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109">
                <a:extLst>
                  <a:ext uri="{FF2B5EF4-FFF2-40B4-BE49-F238E27FC236}">
                    <a16:creationId xmlns:a16="http://schemas.microsoft.com/office/drawing/2014/main" id="{C76FA619-DB2F-FB90-3EEB-4DD2ABDA1B69}"/>
                  </a:ext>
                </a:extLst>
              </p:cNvPr>
              <p:cNvCxnSpPr/>
              <p:nvPr/>
            </p:nvCxnSpPr>
            <p:spPr bwMode="auto">
              <a:xfrm flipV="1">
                <a:off x="2816410" y="4726610"/>
                <a:ext cx="0" cy="114495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 Verbindung mit Pfeil 111">
                <a:extLst>
                  <a:ext uri="{FF2B5EF4-FFF2-40B4-BE49-F238E27FC236}">
                    <a16:creationId xmlns:a16="http://schemas.microsoft.com/office/drawing/2014/main" id="{33E81F29-DD7D-2CC9-4FAA-D05562FCBFA5}"/>
                  </a:ext>
                </a:extLst>
              </p:cNvPr>
              <p:cNvCxnSpPr/>
              <p:nvPr/>
            </p:nvCxnSpPr>
            <p:spPr bwMode="auto">
              <a:xfrm flipV="1">
                <a:off x="3808700" y="4726610"/>
                <a:ext cx="0" cy="114495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Textfeld 112">
                <a:extLst>
                  <a:ext uri="{FF2B5EF4-FFF2-40B4-BE49-F238E27FC236}">
                    <a16:creationId xmlns:a16="http://schemas.microsoft.com/office/drawing/2014/main" id="{0976098B-F574-28A7-4856-C42C1E0A5A69}"/>
                  </a:ext>
                </a:extLst>
              </p:cNvPr>
              <p:cNvSpPr txBox="1"/>
              <p:nvPr/>
            </p:nvSpPr>
            <p:spPr>
              <a:xfrm>
                <a:off x="6785570" y="4039640"/>
                <a:ext cx="658713" cy="267045"/>
              </a:xfrm>
              <a:prstGeom prst="rect">
                <a:avLst/>
              </a:prstGeom>
              <a:noFill/>
            </p:spPr>
            <p:txBody>
              <a:bodyPr wrap="none" rtlCol="0">
                <a:spAutoFit/>
              </a:bodyPr>
              <a:lstStyle/>
              <a:p>
                <a:r>
                  <a:rPr lang="en-US" sz="900" dirty="0"/>
                  <a:t>VMinus</a:t>
                </a:r>
              </a:p>
            </p:txBody>
          </p:sp>
          <p:sp>
            <p:nvSpPr>
              <p:cNvPr id="92" name="Textfeld 138">
                <a:extLst>
                  <a:ext uri="{FF2B5EF4-FFF2-40B4-BE49-F238E27FC236}">
                    <a16:creationId xmlns:a16="http://schemas.microsoft.com/office/drawing/2014/main" id="{082DC8F5-2EB5-08B5-80CC-EFE3DD70F6BD}"/>
                  </a:ext>
                </a:extLst>
              </p:cNvPr>
              <p:cNvSpPr txBox="1">
                <a:spLocks noChangeArrowheads="1"/>
              </p:cNvSpPr>
              <p:nvPr/>
            </p:nvSpPr>
            <p:spPr bwMode="auto">
              <a:xfrm>
                <a:off x="2790668" y="5566240"/>
                <a:ext cx="710638"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Injection</a:t>
                </a:r>
              </a:p>
            </p:txBody>
          </p:sp>
          <p:sp>
            <p:nvSpPr>
              <p:cNvPr id="93" name="Textfeld 138">
                <a:extLst>
                  <a:ext uri="{FF2B5EF4-FFF2-40B4-BE49-F238E27FC236}">
                    <a16:creationId xmlns:a16="http://schemas.microsoft.com/office/drawing/2014/main" id="{AFA0375C-F996-C016-3C4C-EC0E3696210D}"/>
                  </a:ext>
                </a:extLst>
              </p:cNvPr>
              <p:cNvSpPr txBox="1">
                <a:spLocks noChangeArrowheads="1"/>
              </p:cNvSpPr>
              <p:nvPr/>
            </p:nvSpPr>
            <p:spPr bwMode="auto">
              <a:xfrm>
                <a:off x="4855288" y="5566240"/>
                <a:ext cx="70322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AmpOut</a:t>
                </a:r>
              </a:p>
            </p:txBody>
          </p:sp>
        </p:grpSp>
      </p:grpSp>
    </p:spTree>
    <p:extLst>
      <p:ext uri="{BB962C8B-B14F-4D97-AF65-F5344CB8AC3E}">
        <p14:creationId xmlns:p14="http://schemas.microsoft.com/office/powerpoint/2010/main" val="462162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416259-DAB8-DA4D-D69C-E833128E0145}"/>
              </a:ext>
            </a:extLst>
          </p:cNvPr>
          <p:cNvSpPr>
            <a:spLocks noGrp="1"/>
          </p:cNvSpPr>
          <p:nvPr>
            <p:ph type="title"/>
          </p:nvPr>
        </p:nvSpPr>
        <p:spPr/>
        <p:txBody>
          <a:bodyPr/>
          <a:lstStyle/>
          <a:p>
            <a:r>
              <a:rPr lang="en-GB" dirty="0" err="1"/>
              <a:t>MightyPix</a:t>
            </a:r>
            <a:r>
              <a:rPr lang="en-GB" dirty="0"/>
              <a:t>: Analogue Part</a:t>
            </a:r>
          </a:p>
        </p:txBody>
      </p:sp>
      <p:sp>
        <p:nvSpPr>
          <p:cNvPr id="9" name="Content Placeholder 1">
            <a:extLst>
              <a:ext uri="{FF2B5EF4-FFF2-40B4-BE49-F238E27FC236}">
                <a16:creationId xmlns:a16="http://schemas.microsoft.com/office/drawing/2014/main" id="{FFC21206-EFE0-D546-9A1C-7039C0BD65D0}"/>
              </a:ext>
            </a:extLst>
          </p:cNvPr>
          <p:cNvSpPr>
            <a:spLocks noGrp="1"/>
          </p:cNvSpPr>
          <p:nvPr>
            <p:ph idx="1"/>
          </p:nvPr>
        </p:nvSpPr>
        <p:spPr>
          <a:xfrm>
            <a:off x="221190" y="681120"/>
            <a:ext cx="3294905" cy="3364854"/>
          </a:xfrm>
        </p:spPr>
        <p:txBody>
          <a:bodyPr>
            <a:noAutofit/>
          </a:bodyPr>
          <a:lstStyle/>
          <a:p>
            <a:pPr marL="0" indent="0" defTabSz="685760" fontAlgn="auto">
              <a:lnSpc>
                <a:spcPct val="120000"/>
              </a:lnSpc>
              <a:spcBef>
                <a:spcPts val="360"/>
              </a:spcBef>
              <a:spcAft>
                <a:spcPts val="0"/>
              </a:spcAft>
              <a:buSzPct val="88000"/>
              <a:buNone/>
              <a:defRPr/>
            </a:pPr>
            <a:r>
              <a:rPr lang="en-GB" b="1" dirty="0">
                <a:solidFill>
                  <a:schemeClr val="tx2"/>
                </a:solidFill>
                <a:latin typeface="Arial"/>
              </a:rPr>
              <a:t>Working principle:</a:t>
            </a:r>
          </a:p>
          <a:p>
            <a:pPr marL="0" indent="0">
              <a:lnSpc>
                <a:spcPct val="120000"/>
              </a:lnSpc>
              <a:buNone/>
              <a:defRPr/>
            </a:pPr>
            <a:r>
              <a:rPr lang="en-GB" b="1" dirty="0">
                <a:latin typeface="Arial"/>
              </a:rPr>
              <a:t> </a:t>
            </a:r>
            <a:r>
              <a:rPr lang="en-GB" b="1" dirty="0">
                <a:solidFill>
                  <a:schemeClr val="tx2"/>
                </a:solidFill>
                <a:latin typeface="Arial"/>
              </a:rPr>
              <a:t>1. </a:t>
            </a:r>
            <a:r>
              <a:rPr lang="en-GB" dirty="0">
                <a:latin typeface="Arial"/>
              </a:rPr>
              <a:t>Charge collected by pixel n-well</a:t>
            </a:r>
            <a:endParaRPr lang="en-GB" b="1" dirty="0">
              <a:latin typeface="Arial"/>
            </a:endParaRPr>
          </a:p>
          <a:p>
            <a:pPr marL="0" indent="0">
              <a:lnSpc>
                <a:spcPct val="120000"/>
              </a:lnSpc>
              <a:buNone/>
              <a:defRPr/>
            </a:pPr>
            <a:r>
              <a:rPr lang="en-GB" b="1" kern="1200" dirty="0">
                <a:latin typeface="Arial"/>
              </a:rPr>
              <a:t> </a:t>
            </a:r>
            <a:r>
              <a:rPr lang="en-GB" b="1" kern="1200" dirty="0">
                <a:solidFill>
                  <a:schemeClr val="tx2"/>
                </a:solidFill>
                <a:latin typeface="Arial"/>
              </a:rPr>
              <a:t>2.</a:t>
            </a:r>
            <a:r>
              <a:rPr lang="en-GB" kern="1200" dirty="0">
                <a:solidFill>
                  <a:schemeClr val="tx2"/>
                </a:solidFill>
                <a:latin typeface="Arial"/>
              </a:rPr>
              <a:t> </a:t>
            </a:r>
            <a:r>
              <a:rPr lang="en-GB" kern="1200" dirty="0">
                <a:latin typeface="Arial"/>
              </a:rPr>
              <a:t>Converted to voltage signal by</a:t>
            </a:r>
            <a:br>
              <a:rPr lang="en-GB" kern="1200" dirty="0">
                <a:latin typeface="Arial"/>
              </a:rPr>
            </a:br>
            <a:r>
              <a:rPr lang="en-GB" kern="1200" dirty="0">
                <a:latin typeface="Arial"/>
              </a:rPr>
              <a:t>     Charge Sensitive</a:t>
            </a:r>
            <a:r>
              <a:rPr lang="en-GB" dirty="0">
                <a:latin typeface="Arial"/>
              </a:rPr>
              <a:t> </a:t>
            </a:r>
            <a:r>
              <a:rPr lang="en-GB" kern="1200" dirty="0">
                <a:latin typeface="Arial"/>
              </a:rPr>
              <a:t>Amplifier</a:t>
            </a:r>
          </a:p>
          <a:p>
            <a:pPr marL="0" indent="0">
              <a:lnSpc>
                <a:spcPct val="120000"/>
              </a:lnSpc>
              <a:buNone/>
              <a:defRPr/>
            </a:pPr>
            <a:r>
              <a:rPr lang="en-GB" b="1" dirty="0">
                <a:solidFill>
                  <a:schemeClr val="tx2"/>
                </a:solidFill>
                <a:latin typeface="Arial"/>
              </a:rPr>
              <a:t> 3.</a:t>
            </a:r>
            <a:r>
              <a:rPr lang="en-GB" dirty="0">
                <a:solidFill>
                  <a:schemeClr val="tx2"/>
                </a:solidFill>
                <a:latin typeface="Arial"/>
              </a:rPr>
              <a:t> </a:t>
            </a:r>
            <a:r>
              <a:rPr lang="en-GB" kern="1200" dirty="0">
                <a:latin typeface="Arial"/>
              </a:rPr>
              <a:t>Analog voltage</a:t>
            </a:r>
            <a:br>
              <a:rPr lang="en-GB" kern="1200" dirty="0">
                <a:latin typeface="Arial"/>
              </a:rPr>
            </a:br>
            <a:r>
              <a:rPr lang="en-GB" kern="1200" dirty="0">
                <a:latin typeface="Arial"/>
              </a:rPr>
              <a:t>     pulse shaped and</a:t>
            </a:r>
            <a:br>
              <a:rPr lang="en-GB" kern="1200" dirty="0">
                <a:latin typeface="Arial"/>
              </a:rPr>
            </a:br>
            <a:r>
              <a:rPr lang="en-GB" kern="1200" dirty="0">
                <a:latin typeface="Arial"/>
              </a:rPr>
              <a:t>     converted to digital</a:t>
            </a:r>
            <a:br>
              <a:rPr lang="en-GB" kern="1200" dirty="0">
                <a:latin typeface="Arial"/>
              </a:rPr>
            </a:br>
            <a:r>
              <a:rPr lang="en-GB" kern="1200" dirty="0">
                <a:latin typeface="Arial"/>
              </a:rPr>
              <a:t>     signal by comparator</a:t>
            </a:r>
          </a:p>
          <a:p>
            <a:pPr marL="0" indent="0">
              <a:lnSpc>
                <a:spcPct val="120000"/>
              </a:lnSpc>
              <a:buNone/>
              <a:defRPr/>
            </a:pPr>
            <a:r>
              <a:rPr lang="en-GB" b="1" dirty="0">
                <a:solidFill>
                  <a:schemeClr val="tx2"/>
                </a:solidFill>
                <a:latin typeface="Arial"/>
              </a:rPr>
              <a:t> 4.</a:t>
            </a:r>
            <a:r>
              <a:rPr lang="en-GB" dirty="0">
                <a:solidFill>
                  <a:prstClr val="black"/>
                </a:solidFill>
                <a:latin typeface="Arial"/>
              </a:rPr>
              <a:t> </a:t>
            </a:r>
            <a:r>
              <a:rPr lang="en-GB" kern="1200" dirty="0">
                <a:solidFill>
                  <a:prstClr val="black"/>
                </a:solidFill>
                <a:latin typeface="Arial"/>
              </a:rPr>
              <a:t>Hit information stored</a:t>
            </a:r>
            <a:br>
              <a:rPr lang="en-GB" kern="1200" dirty="0">
                <a:solidFill>
                  <a:prstClr val="black"/>
                </a:solidFill>
                <a:latin typeface="Arial"/>
              </a:rPr>
            </a:br>
            <a:r>
              <a:rPr lang="en-GB" kern="1200" dirty="0">
                <a:solidFill>
                  <a:prstClr val="black"/>
                </a:solidFill>
                <a:latin typeface="Arial"/>
              </a:rPr>
              <a:t>     in hit buffer</a:t>
            </a:r>
          </a:p>
        </p:txBody>
      </p:sp>
      <p:grpSp>
        <p:nvGrpSpPr>
          <p:cNvPr id="100" name="Group 99">
            <a:extLst>
              <a:ext uri="{FF2B5EF4-FFF2-40B4-BE49-F238E27FC236}">
                <a16:creationId xmlns:a16="http://schemas.microsoft.com/office/drawing/2014/main" id="{13F96112-926B-7CEE-1444-8E215E516FD7}"/>
              </a:ext>
            </a:extLst>
          </p:cNvPr>
          <p:cNvGrpSpPr/>
          <p:nvPr/>
        </p:nvGrpSpPr>
        <p:grpSpPr>
          <a:xfrm>
            <a:off x="2506860" y="2003319"/>
            <a:ext cx="6510929" cy="3618821"/>
            <a:chOff x="3342479" y="1528092"/>
            <a:chExt cx="8681239" cy="4825095"/>
          </a:xfrm>
        </p:grpSpPr>
        <p:sp>
          <p:nvSpPr>
            <p:cNvPr id="8" name="TextBox 7">
              <a:extLst>
                <a:ext uri="{FF2B5EF4-FFF2-40B4-BE49-F238E27FC236}">
                  <a16:creationId xmlns:a16="http://schemas.microsoft.com/office/drawing/2014/main" id="{F877A58D-AC8F-EF8E-BBE8-CDD18562C36F}"/>
                </a:ext>
              </a:extLst>
            </p:cNvPr>
            <p:cNvSpPr txBox="1"/>
            <p:nvPr/>
          </p:nvSpPr>
          <p:spPr>
            <a:xfrm>
              <a:off x="3342479" y="6014632"/>
              <a:ext cx="8681239" cy="338555"/>
            </a:xfrm>
            <a:prstGeom prst="rect">
              <a:avLst/>
            </a:prstGeom>
            <a:noFill/>
          </p:spPr>
          <p:txBody>
            <a:bodyPr wrap="square" rtlCol="0">
              <a:spAutoFit/>
            </a:bodyPr>
            <a:lstStyle/>
            <a:p>
              <a:pPr algn="r"/>
              <a:r>
                <a:rPr lang="en-GB" sz="1050" i="1" dirty="0">
                  <a:solidFill>
                    <a:schemeClr val="bg2">
                      <a:lumMod val="75000"/>
                    </a:schemeClr>
                  </a:solidFill>
                </a:rPr>
                <a:t>Source: Ivan Perić</a:t>
              </a:r>
            </a:p>
          </p:txBody>
        </p:sp>
        <p:grpSp>
          <p:nvGrpSpPr>
            <p:cNvPr id="10" name="Group 9">
              <a:extLst>
                <a:ext uri="{FF2B5EF4-FFF2-40B4-BE49-F238E27FC236}">
                  <a16:creationId xmlns:a16="http://schemas.microsoft.com/office/drawing/2014/main" id="{A5568204-D4FA-DFD2-97A6-F409F7F266BF}"/>
                </a:ext>
              </a:extLst>
            </p:cNvPr>
            <p:cNvGrpSpPr>
              <a:grpSpLocks noChangeAspect="1"/>
            </p:cNvGrpSpPr>
            <p:nvPr/>
          </p:nvGrpSpPr>
          <p:grpSpPr>
            <a:xfrm>
              <a:off x="3415289" y="1528092"/>
              <a:ext cx="8541942" cy="4482539"/>
              <a:chOff x="430987" y="2363240"/>
              <a:chExt cx="7411503" cy="3889320"/>
            </a:xfrm>
          </p:grpSpPr>
          <p:sp>
            <p:nvSpPr>
              <p:cNvPr id="12" name="Gleichschenkliges Dreieck 2">
                <a:extLst>
                  <a:ext uri="{FF2B5EF4-FFF2-40B4-BE49-F238E27FC236}">
                    <a16:creationId xmlns:a16="http://schemas.microsoft.com/office/drawing/2014/main" id="{7D5D636D-5BA2-DC17-EA66-27069D6EFCDF}"/>
                  </a:ext>
                </a:extLst>
              </p:cNvPr>
              <p:cNvSpPr>
                <a:spLocks noChangeArrowheads="1"/>
              </p:cNvSpPr>
              <p:nvPr/>
            </p:nvSpPr>
            <p:spPr bwMode="auto">
              <a:xfrm rot="5400000">
                <a:off x="3689590" y="2858540"/>
                <a:ext cx="914400" cy="9906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a:p>
            </p:txBody>
          </p:sp>
          <p:cxnSp>
            <p:nvCxnSpPr>
              <p:cNvPr id="13" name="Gerader Verbinder 5">
                <a:extLst>
                  <a:ext uri="{FF2B5EF4-FFF2-40B4-BE49-F238E27FC236}">
                    <a16:creationId xmlns:a16="http://schemas.microsoft.com/office/drawing/2014/main" id="{5D09876C-2F92-7BCE-891F-17A16473AA21}"/>
                  </a:ext>
                </a:extLst>
              </p:cNvPr>
              <p:cNvCxnSpPr>
                <a:cxnSpLocks noChangeShapeType="1"/>
                <a:stCxn id="12" idx="0"/>
              </p:cNvCxnSpPr>
              <p:nvPr/>
            </p:nvCxnSpPr>
            <p:spPr bwMode="auto">
              <a:xfrm>
                <a:off x="4642090" y="3353840"/>
                <a:ext cx="304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86">
                <a:extLst>
                  <a:ext uri="{FF2B5EF4-FFF2-40B4-BE49-F238E27FC236}">
                    <a16:creationId xmlns:a16="http://schemas.microsoft.com/office/drawing/2014/main" id="{2A7E021C-9671-E621-9455-87E4604E5CE6}"/>
                  </a:ext>
                </a:extLst>
              </p:cNvPr>
              <p:cNvCxnSpPr>
                <a:cxnSpLocks noChangeShapeType="1"/>
              </p:cNvCxnSpPr>
              <p:nvPr/>
            </p:nvCxnSpPr>
            <p:spPr bwMode="auto">
              <a:xfrm flipV="1">
                <a:off x="2889490" y="3353840"/>
                <a:ext cx="0" cy="5334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90">
                <a:extLst>
                  <a:ext uri="{FF2B5EF4-FFF2-40B4-BE49-F238E27FC236}">
                    <a16:creationId xmlns:a16="http://schemas.microsoft.com/office/drawing/2014/main" id="{77626C44-7505-52CF-EA30-F71834EB7B60}"/>
                  </a:ext>
                </a:extLst>
              </p:cNvPr>
              <p:cNvCxnSpPr>
                <a:cxnSpLocks noChangeShapeType="1"/>
              </p:cNvCxnSpPr>
              <p:nvPr/>
            </p:nvCxnSpPr>
            <p:spPr bwMode="auto">
              <a:xfrm>
                <a:off x="2660890" y="3887240"/>
                <a:ext cx="457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Gleichschenkliges Dreieck 2065">
                <a:extLst>
                  <a:ext uri="{FF2B5EF4-FFF2-40B4-BE49-F238E27FC236}">
                    <a16:creationId xmlns:a16="http://schemas.microsoft.com/office/drawing/2014/main" id="{C401C9D8-D0AB-94D7-F1D7-B182930A43A3}"/>
                  </a:ext>
                </a:extLst>
              </p:cNvPr>
              <p:cNvSpPr>
                <a:spLocks noChangeArrowheads="1"/>
              </p:cNvSpPr>
              <p:nvPr/>
            </p:nvSpPr>
            <p:spPr bwMode="auto">
              <a:xfrm>
                <a:off x="2660890" y="3887240"/>
                <a:ext cx="457200" cy="3048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a:p>
            </p:txBody>
          </p:sp>
          <p:cxnSp>
            <p:nvCxnSpPr>
              <p:cNvPr id="17" name="Gerader Verbinder 93">
                <a:extLst>
                  <a:ext uri="{FF2B5EF4-FFF2-40B4-BE49-F238E27FC236}">
                    <a16:creationId xmlns:a16="http://schemas.microsoft.com/office/drawing/2014/main" id="{F3CC6EE2-21FD-406F-AA40-465BE020F374}"/>
                  </a:ext>
                </a:extLst>
              </p:cNvPr>
              <p:cNvCxnSpPr>
                <a:cxnSpLocks noChangeShapeType="1"/>
              </p:cNvCxnSpPr>
              <p:nvPr/>
            </p:nvCxnSpPr>
            <p:spPr bwMode="auto">
              <a:xfrm flipV="1">
                <a:off x="2889490" y="41920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02">
                <a:extLst>
                  <a:ext uri="{FF2B5EF4-FFF2-40B4-BE49-F238E27FC236}">
                    <a16:creationId xmlns:a16="http://schemas.microsoft.com/office/drawing/2014/main" id="{24A7F553-94F5-91FE-4AFD-A05C5215971B}"/>
                  </a:ext>
                </a:extLst>
              </p:cNvPr>
              <p:cNvCxnSpPr>
                <a:cxnSpLocks noChangeShapeType="1"/>
              </p:cNvCxnSpPr>
              <p:nvPr/>
            </p:nvCxnSpPr>
            <p:spPr bwMode="auto">
              <a:xfrm>
                <a:off x="1975090" y="3353840"/>
                <a:ext cx="1219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03">
                <a:extLst>
                  <a:ext uri="{FF2B5EF4-FFF2-40B4-BE49-F238E27FC236}">
                    <a16:creationId xmlns:a16="http://schemas.microsoft.com/office/drawing/2014/main" id="{6266FFBC-D1DD-2E53-7C5E-D2FDD47CEF5E}"/>
                  </a:ext>
                </a:extLst>
              </p:cNvPr>
              <p:cNvCxnSpPr>
                <a:cxnSpLocks noChangeShapeType="1"/>
              </p:cNvCxnSpPr>
              <p:nvPr/>
            </p:nvCxnSpPr>
            <p:spPr bwMode="auto">
              <a:xfrm>
                <a:off x="31942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04">
                <a:extLst>
                  <a:ext uri="{FF2B5EF4-FFF2-40B4-BE49-F238E27FC236}">
                    <a16:creationId xmlns:a16="http://schemas.microsoft.com/office/drawing/2014/main" id="{604BC0D6-49D8-1CF0-D7A2-FDBE9267BD5F}"/>
                  </a:ext>
                </a:extLst>
              </p:cNvPr>
              <p:cNvCxnSpPr>
                <a:cxnSpLocks noChangeShapeType="1"/>
              </p:cNvCxnSpPr>
              <p:nvPr/>
            </p:nvCxnSpPr>
            <p:spPr bwMode="auto">
              <a:xfrm>
                <a:off x="32704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105">
                <a:extLst>
                  <a:ext uri="{FF2B5EF4-FFF2-40B4-BE49-F238E27FC236}">
                    <a16:creationId xmlns:a16="http://schemas.microsoft.com/office/drawing/2014/main" id="{2B146EC3-C5E4-9353-C403-A3466501243A}"/>
                  </a:ext>
                </a:extLst>
              </p:cNvPr>
              <p:cNvCxnSpPr>
                <a:cxnSpLocks noChangeShapeType="1"/>
              </p:cNvCxnSpPr>
              <p:nvPr/>
            </p:nvCxnSpPr>
            <p:spPr bwMode="auto">
              <a:xfrm>
                <a:off x="3270490" y="335384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138">
                <a:extLst>
                  <a:ext uri="{FF2B5EF4-FFF2-40B4-BE49-F238E27FC236}">
                    <a16:creationId xmlns:a16="http://schemas.microsoft.com/office/drawing/2014/main" id="{D528967A-0FE2-42E7-97C2-D84A516D0314}"/>
                  </a:ext>
                </a:extLst>
              </p:cNvPr>
              <p:cNvSpPr txBox="1">
                <a:spLocks noChangeArrowheads="1"/>
              </p:cNvSpPr>
              <p:nvPr/>
            </p:nvSpPr>
            <p:spPr bwMode="auto">
              <a:xfrm>
                <a:off x="3640270" y="3201440"/>
                <a:ext cx="73289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Amplifier</a:t>
                </a:r>
              </a:p>
            </p:txBody>
          </p:sp>
          <p:sp>
            <p:nvSpPr>
              <p:cNvPr id="23" name="Textfeld 153">
                <a:extLst>
                  <a:ext uri="{FF2B5EF4-FFF2-40B4-BE49-F238E27FC236}">
                    <a16:creationId xmlns:a16="http://schemas.microsoft.com/office/drawing/2014/main" id="{B15C999F-81A3-4A54-EBA6-E8359A564D53}"/>
                  </a:ext>
                </a:extLst>
              </p:cNvPr>
              <p:cNvSpPr txBox="1">
                <a:spLocks noChangeArrowheads="1"/>
              </p:cNvSpPr>
              <p:nvPr/>
            </p:nvSpPr>
            <p:spPr bwMode="auto">
              <a:xfrm>
                <a:off x="3002725" y="3870374"/>
                <a:ext cx="636459"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Sensor</a:t>
                </a:r>
              </a:p>
            </p:txBody>
          </p:sp>
          <p:sp>
            <p:nvSpPr>
              <p:cNvPr id="24" name="Gleichschenkliges Dreieck 2">
                <a:extLst>
                  <a:ext uri="{FF2B5EF4-FFF2-40B4-BE49-F238E27FC236}">
                    <a16:creationId xmlns:a16="http://schemas.microsoft.com/office/drawing/2014/main" id="{2D85148C-8A74-86A2-3226-D3C6872EF58F}"/>
                  </a:ext>
                </a:extLst>
              </p:cNvPr>
              <p:cNvSpPr>
                <a:spLocks noChangeArrowheads="1"/>
              </p:cNvSpPr>
              <p:nvPr/>
            </p:nvSpPr>
            <p:spPr bwMode="auto">
              <a:xfrm rot="5400000">
                <a:off x="5746990" y="3087140"/>
                <a:ext cx="914400" cy="990600"/>
              </a:xfrm>
              <a:prstGeom prst="triangle">
                <a:avLst>
                  <a:gd name="adj" fmla="val 50000"/>
                </a:avLst>
              </a:prstGeom>
              <a:solidFill>
                <a:srgbClr val="00CBB0"/>
              </a:solidFill>
              <a:ln w="9525" algn="ctr">
                <a:solidFill>
                  <a:schemeClr val="tx1"/>
                </a:solidFill>
                <a:round/>
                <a:headEnd/>
                <a:tailEnd/>
              </a:ln>
              <a:effectLst/>
            </p:spPr>
            <p:txBody>
              <a:bodyPr anchor="ct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de-DE" sz="900" dirty="0"/>
              </a:p>
            </p:txBody>
          </p:sp>
          <p:cxnSp>
            <p:nvCxnSpPr>
              <p:cNvPr id="25" name="Gerader Verbinder 5">
                <a:extLst>
                  <a:ext uri="{FF2B5EF4-FFF2-40B4-BE49-F238E27FC236}">
                    <a16:creationId xmlns:a16="http://schemas.microsoft.com/office/drawing/2014/main" id="{A84287FD-F48A-B8CC-A9F6-E3F207F827E0}"/>
                  </a:ext>
                </a:extLst>
              </p:cNvPr>
              <p:cNvCxnSpPr>
                <a:cxnSpLocks noChangeShapeType="1"/>
              </p:cNvCxnSpPr>
              <p:nvPr/>
            </p:nvCxnSpPr>
            <p:spPr bwMode="auto">
              <a:xfrm>
                <a:off x="4642090" y="3353840"/>
                <a:ext cx="304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5">
                <a:extLst>
                  <a:ext uri="{FF2B5EF4-FFF2-40B4-BE49-F238E27FC236}">
                    <a16:creationId xmlns:a16="http://schemas.microsoft.com/office/drawing/2014/main" id="{540C163F-2E40-42E2-1BD3-6E404C198D4F}"/>
                  </a:ext>
                </a:extLst>
              </p:cNvPr>
              <p:cNvCxnSpPr>
                <a:cxnSpLocks noChangeShapeType="1"/>
              </p:cNvCxnSpPr>
              <p:nvPr/>
            </p:nvCxnSpPr>
            <p:spPr bwMode="auto">
              <a:xfrm>
                <a:off x="49468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5">
                <a:extLst>
                  <a:ext uri="{FF2B5EF4-FFF2-40B4-BE49-F238E27FC236}">
                    <a16:creationId xmlns:a16="http://schemas.microsoft.com/office/drawing/2014/main" id="{A67F23E3-3E79-25A1-0394-43A28EAC34DD}"/>
                  </a:ext>
                </a:extLst>
              </p:cNvPr>
              <p:cNvCxnSpPr>
                <a:cxnSpLocks noChangeShapeType="1"/>
              </p:cNvCxnSpPr>
              <p:nvPr/>
            </p:nvCxnSpPr>
            <p:spPr bwMode="auto">
              <a:xfrm>
                <a:off x="5023090" y="320144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5">
                <a:extLst>
                  <a:ext uri="{FF2B5EF4-FFF2-40B4-BE49-F238E27FC236}">
                    <a16:creationId xmlns:a16="http://schemas.microsoft.com/office/drawing/2014/main" id="{BE402762-6B61-F106-64A7-0F6EDB66247D}"/>
                  </a:ext>
                </a:extLst>
              </p:cNvPr>
              <p:cNvCxnSpPr>
                <a:cxnSpLocks noChangeShapeType="1"/>
              </p:cNvCxnSpPr>
              <p:nvPr/>
            </p:nvCxnSpPr>
            <p:spPr bwMode="auto">
              <a:xfrm>
                <a:off x="5023090" y="3353840"/>
                <a:ext cx="685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hteck 22">
                <a:extLst>
                  <a:ext uri="{FF2B5EF4-FFF2-40B4-BE49-F238E27FC236}">
                    <a16:creationId xmlns:a16="http://schemas.microsoft.com/office/drawing/2014/main" id="{C0FB5E7D-F365-D216-1110-977C2D0ED149}"/>
                  </a:ext>
                </a:extLst>
              </p:cNvPr>
              <p:cNvSpPr/>
              <p:nvPr/>
            </p:nvSpPr>
            <p:spPr bwMode="auto">
              <a:xfrm>
                <a:off x="5251690" y="2820440"/>
                <a:ext cx="152400" cy="3048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30" name="Gerader Verbinder 23">
                <a:extLst>
                  <a:ext uri="{FF2B5EF4-FFF2-40B4-BE49-F238E27FC236}">
                    <a16:creationId xmlns:a16="http://schemas.microsoft.com/office/drawing/2014/main" id="{B82B947C-78F0-574A-F411-C05C710DE06C}"/>
                  </a:ext>
                </a:extLst>
              </p:cNvPr>
              <p:cNvCxnSpPr>
                <a:stCxn id="29" idx="2"/>
              </p:cNvCxnSpPr>
              <p:nvPr/>
            </p:nvCxnSpPr>
            <p:spPr bwMode="auto">
              <a:xfrm>
                <a:off x="5327890" y="31252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24">
                <a:extLst>
                  <a:ext uri="{FF2B5EF4-FFF2-40B4-BE49-F238E27FC236}">
                    <a16:creationId xmlns:a16="http://schemas.microsoft.com/office/drawing/2014/main" id="{D0E104A0-AD84-7B7A-E198-E96FBD15B6D4}"/>
                  </a:ext>
                </a:extLst>
              </p:cNvPr>
              <p:cNvCxnSpPr/>
              <p:nvPr/>
            </p:nvCxnSpPr>
            <p:spPr bwMode="auto">
              <a:xfrm>
                <a:off x="5327890" y="2591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Ellipse 25">
                <a:extLst>
                  <a:ext uri="{FF2B5EF4-FFF2-40B4-BE49-F238E27FC236}">
                    <a16:creationId xmlns:a16="http://schemas.microsoft.com/office/drawing/2014/main" id="{3EFEE91F-F1C5-493B-77BB-A58683784B1F}"/>
                  </a:ext>
                </a:extLst>
              </p:cNvPr>
              <p:cNvSpPr/>
              <p:nvPr/>
            </p:nvSpPr>
            <p:spPr bwMode="auto">
              <a:xfrm>
                <a:off x="5556490" y="3734840"/>
                <a:ext cx="152400" cy="1524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33" name="Gerader Verbinder 5">
                <a:extLst>
                  <a:ext uri="{FF2B5EF4-FFF2-40B4-BE49-F238E27FC236}">
                    <a16:creationId xmlns:a16="http://schemas.microsoft.com/office/drawing/2014/main" id="{64E4CA72-A6FE-E33F-5185-DCC0810A857F}"/>
                  </a:ext>
                </a:extLst>
              </p:cNvPr>
              <p:cNvCxnSpPr>
                <a:cxnSpLocks noChangeShapeType="1"/>
              </p:cNvCxnSpPr>
              <p:nvPr/>
            </p:nvCxnSpPr>
            <p:spPr bwMode="auto">
              <a:xfrm>
                <a:off x="5106310" y="3810650"/>
                <a:ext cx="450180" cy="39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feld 138">
                <a:extLst>
                  <a:ext uri="{FF2B5EF4-FFF2-40B4-BE49-F238E27FC236}">
                    <a16:creationId xmlns:a16="http://schemas.microsoft.com/office/drawing/2014/main" id="{4B84AFB3-6F31-6189-4A3A-AE5A2D3E757A}"/>
                  </a:ext>
                </a:extLst>
              </p:cNvPr>
              <p:cNvSpPr txBox="1">
                <a:spLocks noChangeArrowheads="1"/>
              </p:cNvSpPr>
              <p:nvPr/>
            </p:nvSpPr>
            <p:spPr bwMode="auto">
              <a:xfrm>
                <a:off x="5670613" y="3430040"/>
                <a:ext cx="91834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Comparator</a:t>
                </a:r>
              </a:p>
            </p:txBody>
          </p:sp>
          <p:sp>
            <p:nvSpPr>
              <p:cNvPr id="35" name="Textfeld 138">
                <a:extLst>
                  <a:ext uri="{FF2B5EF4-FFF2-40B4-BE49-F238E27FC236}">
                    <a16:creationId xmlns:a16="http://schemas.microsoft.com/office/drawing/2014/main" id="{06E09E73-7B7A-4A3E-B759-086FEAB5D233}"/>
                  </a:ext>
                </a:extLst>
              </p:cNvPr>
              <p:cNvSpPr txBox="1">
                <a:spLocks noChangeArrowheads="1"/>
              </p:cNvSpPr>
              <p:nvPr/>
            </p:nvSpPr>
            <p:spPr bwMode="auto">
              <a:xfrm>
                <a:off x="5055809" y="3582440"/>
                <a:ext cx="36941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Th</a:t>
                </a:r>
              </a:p>
            </p:txBody>
          </p:sp>
          <p:sp>
            <p:nvSpPr>
              <p:cNvPr id="36" name="Textfeld 138">
                <a:extLst>
                  <a:ext uri="{FF2B5EF4-FFF2-40B4-BE49-F238E27FC236}">
                    <a16:creationId xmlns:a16="http://schemas.microsoft.com/office/drawing/2014/main" id="{3C5872C8-7AC6-B515-220A-48DEC864B53C}"/>
                  </a:ext>
                </a:extLst>
              </p:cNvPr>
              <p:cNvSpPr txBox="1">
                <a:spLocks noChangeArrowheads="1"/>
              </p:cNvSpPr>
              <p:nvPr/>
            </p:nvSpPr>
            <p:spPr bwMode="auto">
              <a:xfrm>
                <a:off x="5316965" y="2513040"/>
                <a:ext cx="37683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BL</a:t>
                </a:r>
              </a:p>
            </p:txBody>
          </p:sp>
          <p:sp>
            <p:nvSpPr>
              <p:cNvPr id="37" name="Richtungspfeil 30">
                <a:extLst>
                  <a:ext uri="{FF2B5EF4-FFF2-40B4-BE49-F238E27FC236}">
                    <a16:creationId xmlns:a16="http://schemas.microsoft.com/office/drawing/2014/main" id="{7F260467-780F-20DF-AF98-93FC43B2F866}"/>
                  </a:ext>
                </a:extLst>
              </p:cNvPr>
              <p:cNvSpPr/>
              <p:nvPr/>
            </p:nvSpPr>
            <p:spPr bwMode="auto">
              <a:xfrm>
                <a:off x="4794490" y="4420640"/>
                <a:ext cx="990600" cy="609600"/>
              </a:xfrm>
              <a:prstGeom prst="homePlate">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900" dirty="0">
                    <a:cs typeface="Arial" charset="0"/>
                  </a:rPr>
                  <a:t>TDAC</a:t>
                </a:r>
              </a:p>
            </p:txBody>
          </p:sp>
          <p:grpSp>
            <p:nvGrpSpPr>
              <p:cNvPr id="38" name="Gruppieren 31">
                <a:extLst>
                  <a:ext uri="{FF2B5EF4-FFF2-40B4-BE49-F238E27FC236}">
                    <a16:creationId xmlns:a16="http://schemas.microsoft.com/office/drawing/2014/main" id="{4E279E5E-608B-C07E-C85D-78144E907BEC}"/>
                  </a:ext>
                </a:extLst>
              </p:cNvPr>
              <p:cNvGrpSpPr/>
              <p:nvPr/>
            </p:nvGrpSpPr>
            <p:grpSpPr>
              <a:xfrm rot="5400000">
                <a:off x="1708390" y="3620540"/>
                <a:ext cx="838200" cy="304800"/>
                <a:chOff x="5410200" y="2362200"/>
                <a:chExt cx="838200" cy="304800"/>
              </a:xfrm>
            </p:grpSpPr>
            <p:cxnSp>
              <p:nvCxnSpPr>
                <p:cNvPr id="94" name="Gerader Verbinder 102">
                  <a:extLst>
                    <a:ext uri="{FF2B5EF4-FFF2-40B4-BE49-F238E27FC236}">
                      <a16:creationId xmlns:a16="http://schemas.microsoft.com/office/drawing/2014/main" id="{8B141EE2-6681-0FBE-8465-EB6032964EE5}"/>
                    </a:ext>
                  </a:extLst>
                </p:cNvPr>
                <p:cNvCxnSpPr>
                  <a:cxnSpLocks noChangeShapeType="1"/>
                </p:cNvCxnSpPr>
                <p:nvPr/>
              </p:nvCxnSpPr>
              <p:spPr bwMode="auto">
                <a:xfrm>
                  <a:off x="5410200" y="251460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103">
                  <a:extLst>
                    <a:ext uri="{FF2B5EF4-FFF2-40B4-BE49-F238E27FC236}">
                      <a16:creationId xmlns:a16="http://schemas.microsoft.com/office/drawing/2014/main" id="{386CE645-50EE-058D-4BA7-ED6009604B0F}"/>
                    </a:ext>
                  </a:extLst>
                </p:cNvPr>
                <p:cNvCxnSpPr>
                  <a:cxnSpLocks noChangeShapeType="1"/>
                </p:cNvCxnSpPr>
                <p:nvPr/>
              </p:nvCxnSpPr>
              <p:spPr bwMode="auto">
                <a:xfrm>
                  <a:off x="5791200" y="236220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r Verbinder 104">
                  <a:extLst>
                    <a:ext uri="{FF2B5EF4-FFF2-40B4-BE49-F238E27FC236}">
                      <a16:creationId xmlns:a16="http://schemas.microsoft.com/office/drawing/2014/main" id="{4ECF241A-0ABF-88C4-2AA3-090615A98B5D}"/>
                    </a:ext>
                  </a:extLst>
                </p:cNvPr>
                <p:cNvCxnSpPr>
                  <a:cxnSpLocks noChangeShapeType="1"/>
                </p:cNvCxnSpPr>
                <p:nvPr/>
              </p:nvCxnSpPr>
              <p:spPr bwMode="auto">
                <a:xfrm>
                  <a:off x="5867400" y="2362200"/>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105">
                  <a:extLst>
                    <a:ext uri="{FF2B5EF4-FFF2-40B4-BE49-F238E27FC236}">
                      <a16:creationId xmlns:a16="http://schemas.microsoft.com/office/drawing/2014/main" id="{1F315B33-1EDA-A749-1E3A-92060F40CDA6}"/>
                    </a:ext>
                  </a:extLst>
                </p:cNvPr>
                <p:cNvCxnSpPr>
                  <a:cxnSpLocks noChangeShapeType="1"/>
                </p:cNvCxnSpPr>
                <p:nvPr/>
              </p:nvCxnSpPr>
              <p:spPr bwMode="auto">
                <a:xfrm>
                  <a:off x="5867400" y="2514600"/>
                  <a:ext cx="381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 name="Gerader Verbinder 32">
                <a:extLst>
                  <a:ext uri="{FF2B5EF4-FFF2-40B4-BE49-F238E27FC236}">
                    <a16:creationId xmlns:a16="http://schemas.microsoft.com/office/drawing/2014/main" id="{70E266B7-9825-670E-8887-11053052B358}"/>
                  </a:ext>
                </a:extLst>
              </p:cNvPr>
              <p:cNvCxnSpPr>
                <a:stCxn id="24" idx="0"/>
              </p:cNvCxnSpPr>
              <p:nvPr/>
            </p:nvCxnSpPr>
            <p:spPr bwMode="auto">
              <a:xfrm>
                <a:off x="6699490" y="35824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3">
                <a:extLst>
                  <a:ext uri="{FF2B5EF4-FFF2-40B4-BE49-F238E27FC236}">
                    <a16:creationId xmlns:a16="http://schemas.microsoft.com/office/drawing/2014/main" id="{660F42DF-FA8E-B2C1-FFD4-438D41F8A041}"/>
                  </a:ext>
                </a:extLst>
              </p:cNvPr>
              <p:cNvCxnSpPr/>
              <p:nvPr/>
            </p:nvCxnSpPr>
            <p:spPr bwMode="auto">
              <a:xfrm>
                <a:off x="7004290" y="335384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34">
                <a:extLst>
                  <a:ext uri="{FF2B5EF4-FFF2-40B4-BE49-F238E27FC236}">
                    <a16:creationId xmlns:a16="http://schemas.microsoft.com/office/drawing/2014/main" id="{AFA188E8-CD6B-86F4-3BA8-433073725623}"/>
                  </a:ext>
                </a:extLst>
              </p:cNvPr>
              <p:cNvCxnSpPr/>
              <p:nvPr/>
            </p:nvCxnSpPr>
            <p:spPr bwMode="auto">
              <a:xfrm>
                <a:off x="7080490" y="335384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35">
                <a:extLst>
                  <a:ext uri="{FF2B5EF4-FFF2-40B4-BE49-F238E27FC236}">
                    <a16:creationId xmlns:a16="http://schemas.microsoft.com/office/drawing/2014/main" id="{EF744135-48F7-416A-BEE2-5A82FCAFAAE1}"/>
                  </a:ext>
                </a:extLst>
              </p:cNvPr>
              <p:cNvCxnSpPr/>
              <p:nvPr/>
            </p:nvCxnSpPr>
            <p:spPr bwMode="auto">
              <a:xfrm>
                <a:off x="7080490" y="381104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r Verbinder 36">
                <a:extLst>
                  <a:ext uri="{FF2B5EF4-FFF2-40B4-BE49-F238E27FC236}">
                    <a16:creationId xmlns:a16="http://schemas.microsoft.com/office/drawing/2014/main" id="{4BE07A20-0DCF-0AA0-F607-8F84FBEC5F03}"/>
                  </a:ext>
                </a:extLst>
              </p:cNvPr>
              <p:cNvCxnSpPr/>
              <p:nvPr/>
            </p:nvCxnSpPr>
            <p:spPr bwMode="auto">
              <a:xfrm>
                <a:off x="7080490" y="335384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r Verbinder 37">
                <a:extLst>
                  <a:ext uri="{FF2B5EF4-FFF2-40B4-BE49-F238E27FC236}">
                    <a16:creationId xmlns:a16="http://schemas.microsoft.com/office/drawing/2014/main" id="{8AAD75B3-230C-F7E2-D548-F00033B1667B}"/>
                  </a:ext>
                </a:extLst>
              </p:cNvPr>
              <p:cNvCxnSpPr/>
              <p:nvPr/>
            </p:nvCxnSpPr>
            <p:spPr bwMode="auto">
              <a:xfrm>
                <a:off x="7309090" y="38110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38">
                <a:extLst>
                  <a:ext uri="{FF2B5EF4-FFF2-40B4-BE49-F238E27FC236}">
                    <a16:creationId xmlns:a16="http://schemas.microsoft.com/office/drawing/2014/main" id="{A63D207B-2A9A-3F1C-CC79-1A1186756146}"/>
                  </a:ext>
                </a:extLst>
              </p:cNvPr>
              <p:cNvCxnSpPr/>
              <p:nvPr/>
            </p:nvCxnSpPr>
            <p:spPr bwMode="auto">
              <a:xfrm flipV="1">
                <a:off x="7309090" y="31252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39">
                <a:extLst>
                  <a:ext uri="{FF2B5EF4-FFF2-40B4-BE49-F238E27FC236}">
                    <a16:creationId xmlns:a16="http://schemas.microsoft.com/office/drawing/2014/main" id="{68A85E3D-81A9-6C65-24D4-F6C65096D24A}"/>
                  </a:ext>
                </a:extLst>
              </p:cNvPr>
              <p:cNvCxnSpPr/>
              <p:nvPr/>
            </p:nvCxnSpPr>
            <p:spPr bwMode="auto">
              <a:xfrm>
                <a:off x="7309090" y="31252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0">
                <a:extLst>
                  <a:ext uri="{FF2B5EF4-FFF2-40B4-BE49-F238E27FC236}">
                    <a16:creationId xmlns:a16="http://schemas.microsoft.com/office/drawing/2014/main" id="{669BDD74-A4AE-6885-795B-C5E4AB74EAD4}"/>
                  </a:ext>
                </a:extLst>
              </p:cNvPr>
              <p:cNvCxnSpPr/>
              <p:nvPr/>
            </p:nvCxnSpPr>
            <p:spPr bwMode="auto">
              <a:xfrm flipH="1">
                <a:off x="7014560" y="40396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2">
                <a:extLst>
                  <a:ext uri="{FF2B5EF4-FFF2-40B4-BE49-F238E27FC236}">
                    <a16:creationId xmlns:a16="http://schemas.microsoft.com/office/drawing/2014/main" id="{0DCBFB99-7E06-D921-5F5C-7D5CF940493B}"/>
                  </a:ext>
                </a:extLst>
              </p:cNvPr>
              <p:cNvCxnSpPr/>
              <p:nvPr/>
            </p:nvCxnSpPr>
            <p:spPr bwMode="auto">
              <a:xfrm flipV="1">
                <a:off x="2127490" y="4496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3">
                <a:extLst>
                  <a:ext uri="{FF2B5EF4-FFF2-40B4-BE49-F238E27FC236}">
                    <a16:creationId xmlns:a16="http://schemas.microsoft.com/office/drawing/2014/main" id="{D5268A2B-74F3-718B-4CD8-7F59130E13E6}"/>
                  </a:ext>
                </a:extLst>
              </p:cNvPr>
              <p:cNvCxnSpPr/>
              <p:nvPr/>
            </p:nvCxnSpPr>
            <p:spPr bwMode="auto">
              <a:xfrm flipH="1">
                <a:off x="1976780" y="4192300"/>
                <a:ext cx="152660" cy="22899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feld 138">
                <a:extLst>
                  <a:ext uri="{FF2B5EF4-FFF2-40B4-BE49-F238E27FC236}">
                    <a16:creationId xmlns:a16="http://schemas.microsoft.com/office/drawing/2014/main" id="{A30EC104-BB45-0EEB-ADB8-14FA25520B94}"/>
                  </a:ext>
                </a:extLst>
              </p:cNvPr>
              <p:cNvSpPr txBox="1">
                <a:spLocks noChangeArrowheads="1"/>
              </p:cNvSpPr>
              <p:nvPr/>
            </p:nvSpPr>
            <p:spPr bwMode="auto">
              <a:xfrm>
                <a:off x="1768840" y="4725440"/>
                <a:ext cx="710638"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Injection</a:t>
                </a:r>
              </a:p>
            </p:txBody>
          </p:sp>
          <p:sp>
            <p:nvSpPr>
              <p:cNvPr id="51" name="Textfeld 138">
                <a:extLst>
                  <a:ext uri="{FF2B5EF4-FFF2-40B4-BE49-F238E27FC236}">
                    <a16:creationId xmlns:a16="http://schemas.microsoft.com/office/drawing/2014/main" id="{D8A21298-EDD4-169D-3603-683C6BC14CDA}"/>
                  </a:ext>
                </a:extLst>
              </p:cNvPr>
              <p:cNvSpPr txBox="1">
                <a:spLocks noChangeArrowheads="1"/>
              </p:cNvSpPr>
              <p:nvPr/>
            </p:nvSpPr>
            <p:spPr bwMode="auto">
              <a:xfrm>
                <a:off x="430987" y="4039640"/>
                <a:ext cx="1266984"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EnInjection_row_i</a:t>
                </a:r>
              </a:p>
            </p:txBody>
          </p:sp>
          <p:sp>
            <p:nvSpPr>
              <p:cNvPr id="52" name="Rechteck 47">
                <a:extLst>
                  <a:ext uri="{FF2B5EF4-FFF2-40B4-BE49-F238E27FC236}">
                    <a16:creationId xmlns:a16="http://schemas.microsoft.com/office/drawing/2014/main" id="{92649D9E-CA5A-1C26-7675-0AA40F4710F1}"/>
                  </a:ext>
                </a:extLst>
              </p:cNvPr>
              <p:cNvSpPr/>
              <p:nvPr/>
            </p:nvSpPr>
            <p:spPr bwMode="auto">
              <a:xfrm>
                <a:off x="4032490" y="4420640"/>
                <a:ext cx="304800" cy="6096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900" dirty="0">
                    <a:cs typeface="Arial" charset="0"/>
                  </a:rPr>
                  <a:t>RAM</a:t>
                </a:r>
              </a:p>
            </p:txBody>
          </p:sp>
          <p:cxnSp>
            <p:nvCxnSpPr>
              <p:cNvPr id="53" name="Gerade Verbindung mit Pfeil 48">
                <a:extLst>
                  <a:ext uri="{FF2B5EF4-FFF2-40B4-BE49-F238E27FC236}">
                    <a16:creationId xmlns:a16="http://schemas.microsoft.com/office/drawing/2014/main" id="{797A9537-99C3-B868-606E-D2FEC8C4DE36}"/>
                  </a:ext>
                </a:extLst>
              </p:cNvPr>
              <p:cNvCxnSpPr>
                <a:stCxn id="52" idx="3"/>
                <a:endCxn id="37" idx="1"/>
              </p:cNvCxnSpPr>
              <p:nvPr/>
            </p:nvCxnSpPr>
            <p:spPr bwMode="auto">
              <a:xfrm>
                <a:off x="4337290" y="4725440"/>
                <a:ext cx="457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r Verbinder 49">
                <a:extLst>
                  <a:ext uri="{FF2B5EF4-FFF2-40B4-BE49-F238E27FC236}">
                    <a16:creationId xmlns:a16="http://schemas.microsoft.com/office/drawing/2014/main" id="{D358D5F3-26B9-654F-FE66-1963F26DC003}"/>
                  </a:ext>
                </a:extLst>
              </p:cNvPr>
              <p:cNvCxnSpPr/>
              <p:nvPr/>
            </p:nvCxnSpPr>
            <p:spPr bwMode="auto">
              <a:xfrm flipH="1">
                <a:off x="4565890" y="4649240"/>
                <a:ext cx="65026"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138">
                <a:extLst>
                  <a:ext uri="{FF2B5EF4-FFF2-40B4-BE49-F238E27FC236}">
                    <a16:creationId xmlns:a16="http://schemas.microsoft.com/office/drawing/2014/main" id="{23399FE7-408E-470D-5DF2-B1FF99531870}"/>
                  </a:ext>
                </a:extLst>
              </p:cNvPr>
              <p:cNvSpPr txBox="1">
                <a:spLocks noChangeArrowheads="1"/>
              </p:cNvSpPr>
              <p:nvPr/>
            </p:nvSpPr>
            <p:spPr bwMode="auto">
              <a:xfrm>
                <a:off x="4271611" y="4421290"/>
                <a:ext cx="59195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Q(0:2)</a:t>
                </a:r>
              </a:p>
            </p:txBody>
          </p:sp>
          <p:cxnSp>
            <p:nvCxnSpPr>
              <p:cNvPr id="56" name="Gerader Verbinder 51">
                <a:extLst>
                  <a:ext uri="{FF2B5EF4-FFF2-40B4-BE49-F238E27FC236}">
                    <a16:creationId xmlns:a16="http://schemas.microsoft.com/office/drawing/2014/main" id="{6F59D3B5-F943-252F-B585-9906E01587BD}"/>
                  </a:ext>
                </a:extLst>
              </p:cNvPr>
              <p:cNvCxnSpPr/>
              <p:nvPr/>
            </p:nvCxnSpPr>
            <p:spPr bwMode="auto">
              <a:xfrm flipV="1">
                <a:off x="1050563" y="4268630"/>
                <a:ext cx="0" cy="1599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mit Pfeil 52">
                <a:extLst>
                  <a:ext uri="{FF2B5EF4-FFF2-40B4-BE49-F238E27FC236}">
                    <a16:creationId xmlns:a16="http://schemas.microsoft.com/office/drawing/2014/main" id="{41A57C63-098F-737D-276F-5A770D9BAA1A}"/>
                  </a:ext>
                </a:extLst>
              </p:cNvPr>
              <p:cNvCxnSpPr>
                <a:endCxn id="52" idx="1"/>
              </p:cNvCxnSpPr>
              <p:nvPr/>
            </p:nvCxnSpPr>
            <p:spPr bwMode="auto">
              <a:xfrm>
                <a:off x="3803890" y="4725440"/>
                <a:ext cx="2286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Gerader Verbinder 53">
                <a:extLst>
                  <a:ext uri="{FF2B5EF4-FFF2-40B4-BE49-F238E27FC236}">
                    <a16:creationId xmlns:a16="http://schemas.microsoft.com/office/drawing/2014/main" id="{054301AE-69C8-8366-8844-B984E63AF262}"/>
                  </a:ext>
                </a:extLst>
              </p:cNvPr>
              <p:cNvCxnSpPr/>
              <p:nvPr/>
            </p:nvCxnSpPr>
            <p:spPr bwMode="auto">
              <a:xfrm flipH="1">
                <a:off x="1434996" y="5642440"/>
                <a:ext cx="152400"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feld 138">
                <a:extLst>
                  <a:ext uri="{FF2B5EF4-FFF2-40B4-BE49-F238E27FC236}">
                    <a16:creationId xmlns:a16="http://schemas.microsoft.com/office/drawing/2014/main" id="{14ABE83B-722A-B590-91A5-61267612CEB3}"/>
                  </a:ext>
                </a:extLst>
              </p:cNvPr>
              <p:cNvSpPr txBox="1">
                <a:spLocks noChangeArrowheads="1"/>
              </p:cNvSpPr>
              <p:nvPr/>
            </p:nvSpPr>
            <p:spPr bwMode="auto">
              <a:xfrm>
                <a:off x="1273502" y="5566240"/>
                <a:ext cx="287817"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3</a:t>
                </a:r>
              </a:p>
            </p:txBody>
          </p:sp>
          <p:cxnSp>
            <p:nvCxnSpPr>
              <p:cNvPr id="60" name="Gerader Verbinder 55">
                <a:extLst>
                  <a:ext uri="{FF2B5EF4-FFF2-40B4-BE49-F238E27FC236}">
                    <a16:creationId xmlns:a16="http://schemas.microsoft.com/office/drawing/2014/main" id="{758C30B2-1B3E-6B4E-01A3-78E40E46DFDE}"/>
                  </a:ext>
                </a:extLst>
              </p:cNvPr>
              <p:cNvCxnSpPr/>
              <p:nvPr/>
            </p:nvCxnSpPr>
            <p:spPr bwMode="auto">
              <a:xfrm flipV="1">
                <a:off x="1213480" y="5182640"/>
                <a:ext cx="3504810" cy="195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Gerade Verbindung mit Pfeil 56">
                <a:extLst>
                  <a:ext uri="{FF2B5EF4-FFF2-40B4-BE49-F238E27FC236}">
                    <a16:creationId xmlns:a16="http://schemas.microsoft.com/office/drawing/2014/main" id="{37014B0E-1257-0CEE-74AA-7197B420016D}"/>
                  </a:ext>
                </a:extLst>
              </p:cNvPr>
              <p:cNvCxnSpPr/>
              <p:nvPr/>
            </p:nvCxnSpPr>
            <p:spPr bwMode="auto">
              <a:xfrm flipV="1">
                <a:off x="4184890" y="5030240"/>
                <a:ext cx="0" cy="1524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feld 138">
                <a:extLst>
                  <a:ext uri="{FF2B5EF4-FFF2-40B4-BE49-F238E27FC236}">
                    <a16:creationId xmlns:a16="http://schemas.microsoft.com/office/drawing/2014/main" id="{2E72929F-CA9C-4878-0A78-0D5E8F275418}"/>
                  </a:ext>
                </a:extLst>
              </p:cNvPr>
              <p:cNvSpPr txBox="1">
                <a:spLocks noChangeArrowheads="1"/>
              </p:cNvSpPr>
              <p:nvPr/>
            </p:nvSpPr>
            <p:spPr bwMode="auto">
              <a:xfrm>
                <a:off x="3860720" y="5563640"/>
                <a:ext cx="651296"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RAM in</a:t>
                </a:r>
              </a:p>
            </p:txBody>
          </p:sp>
          <p:sp>
            <p:nvSpPr>
              <p:cNvPr id="63" name="Textfeld 138">
                <a:extLst>
                  <a:ext uri="{FF2B5EF4-FFF2-40B4-BE49-F238E27FC236}">
                    <a16:creationId xmlns:a16="http://schemas.microsoft.com/office/drawing/2014/main" id="{DC18883F-6A34-85F9-7E44-509D4926583E}"/>
                  </a:ext>
                </a:extLst>
              </p:cNvPr>
              <p:cNvSpPr txBox="1">
                <a:spLocks noChangeArrowheads="1"/>
              </p:cNvSpPr>
              <p:nvPr/>
            </p:nvSpPr>
            <p:spPr bwMode="auto">
              <a:xfrm>
                <a:off x="1558802" y="5182640"/>
                <a:ext cx="134858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WrRAM(0:2)_row_i</a:t>
                </a:r>
              </a:p>
            </p:txBody>
          </p:sp>
          <p:cxnSp>
            <p:nvCxnSpPr>
              <p:cNvPr id="64" name="Gerader Verbinder 59">
                <a:extLst>
                  <a:ext uri="{FF2B5EF4-FFF2-40B4-BE49-F238E27FC236}">
                    <a16:creationId xmlns:a16="http://schemas.microsoft.com/office/drawing/2014/main" id="{AE3B46AC-321A-BF8B-47AE-240E0B93FA6E}"/>
                  </a:ext>
                </a:extLst>
              </p:cNvPr>
              <p:cNvCxnSpPr/>
              <p:nvPr/>
            </p:nvCxnSpPr>
            <p:spPr bwMode="auto">
              <a:xfrm>
                <a:off x="7613890" y="3125240"/>
                <a:ext cx="0" cy="2743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1">
                <a:extLst>
                  <a:ext uri="{FF2B5EF4-FFF2-40B4-BE49-F238E27FC236}">
                    <a16:creationId xmlns:a16="http://schemas.microsoft.com/office/drawing/2014/main" id="{6E93C889-CA18-5634-D49F-D96E38C53279}"/>
                  </a:ext>
                </a:extLst>
              </p:cNvPr>
              <p:cNvCxnSpPr/>
              <p:nvPr/>
            </p:nvCxnSpPr>
            <p:spPr bwMode="auto">
              <a:xfrm>
                <a:off x="1898890" y="5182640"/>
                <a:ext cx="76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153">
                <a:extLst>
                  <a:ext uri="{FF2B5EF4-FFF2-40B4-BE49-F238E27FC236}">
                    <a16:creationId xmlns:a16="http://schemas.microsoft.com/office/drawing/2014/main" id="{47B2476C-BF8D-A51E-9006-C2D2DE9797D3}"/>
                  </a:ext>
                </a:extLst>
              </p:cNvPr>
              <p:cNvSpPr txBox="1">
                <a:spLocks noChangeArrowheads="1"/>
              </p:cNvSpPr>
              <p:nvPr/>
            </p:nvSpPr>
            <p:spPr bwMode="auto">
              <a:xfrm>
                <a:off x="1799641" y="3810650"/>
                <a:ext cx="40094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C</a:t>
                </a:r>
                <a:r>
                  <a:rPr lang="en-US" altLang="de-DE" sz="900" baseline="-25000" dirty="0"/>
                  <a:t>inj</a:t>
                </a:r>
              </a:p>
            </p:txBody>
          </p:sp>
          <p:sp>
            <p:nvSpPr>
              <p:cNvPr id="67" name="Rechteck 63">
                <a:extLst>
                  <a:ext uri="{FF2B5EF4-FFF2-40B4-BE49-F238E27FC236}">
                    <a16:creationId xmlns:a16="http://schemas.microsoft.com/office/drawing/2014/main" id="{1EBA0A32-35B3-79B5-0E63-9AA47419FC76}"/>
                  </a:ext>
                </a:extLst>
              </p:cNvPr>
              <p:cNvSpPr/>
              <p:nvPr/>
            </p:nvSpPr>
            <p:spPr bwMode="auto">
              <a:xfrm>
                <a:off x="2813290" y="2820440"/>
                <a:ext cx="152400" cy="304800"/>
              </a:xfrm>
              <a:prstGeom prst="rect">
                <a:avLst/>
              </a:prstGeom>
              <a:solidFill>
                <a:srgbClr val="00CBB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900">
                  <a:cs typeface="Arial" charset="0"/>
                </a:endParaRPr>
              </a:p>
            </p:txBody>
          </p:sp>
          <p:cxnSp>
            <p:nvCxnSpPr>
              <p:cNvPr id="68" name="Gerader Verbinder 64">
                <a:extLst>
                  <a:ext uri="{FF2B5EF4-FFF2-40B4-BE49-F238E27FC236}">
                    <a16:creationId xmlns:a16="http://schemas.microsoft.com/office/drawing/2014/main" id="{499657CE-574C-6BE0-7912-88E02A3AB697}"/>
                  </a:ext>
                </a:extLst>
              </p:cNvPr>
              <p:cNvCxnSpPr>
                <a:stCxn id="67" idx="2"/>
              </p:cNvCxnSpPr>
              <p:nvPr/>
            </p:nvCxnSpPr>
            <p:spPr bwMode="auto">
              <a:xfrm>
                <a:off x="2889490" y="3125240"/>
                <a:ext cx="0" cy="228600"/>
              </a:xfrm>
              <a:prstGeom prst="line">
                <a:avLst/>
              </a:prstGeom>
              <a:noFill/>
              <a:ln w="9525" cap="flat" cmpd="sng" algn="ctr">
                <a:solidFill>
                  <a:schemeClr val="tx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5">
                <a:extLst>
                  <a:ext uri="{FF2B5EF4-FFF2-40B4-BE49-F238E27FC236}">
                    <a16:creationId xmlns:a16="http://schemas.microsoft.com/office/drawing/2014/main" id="{C0110BA3-FA9C-33E0-7E77-A0D79E339872}"/>
                  </a:ext>
                </a:extLst>
              </p:cNvPr>
              <p:cNvCxnSpPr/>
              <p:nvPr/>
            </p:nvCxnSpPr>
            <p:spPr bwMode="auto">
              <a:xfrm>
                <a:off x="2889490" y="259184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feld 138">
                <a:extLst>
                  <a:ext uri="{FF2B5EF4-FFF2-40B4-BE49-F238E27FC236}">
                    <a16:creationId xmlns:a16="http://schemas.microsoft.com/office/drawing/2014/main" id="{CA99D55E-C62D-730C-AA7B-A0A8E7731465}"/>
                  </a:ext>
                </a:extLst>
              </p:cNvPr>
              <p:cNvSpPr txBox="1">
                <a:spLocks noChangeArrowheads="1"/>
              </p:cNvSpPr>
              <p:nvPr/>
            </p:nvSpPr>
            <p:spPr bwMode="auto">
              <a:xfrm>
                <a:off x="2964020" y="2649752"/>
                <a:ext cx="1118625"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Bias resistance</a:t>
                </a:r>
              </a:p>
            </p:txBody>
          </p:sp>
          <p:sp>
            <p:nvSpPr>
              <p:cNvPr id="71" name="Textfeld 67">
                <a:extLst>
                  <a:ext uri="{FF2B5EF4-FFF2-40B4-BE49-F238E27FC236}">
                    <a16:creationId xmlns:a16="http://schemas.microsoft.com/office/drawing/2014/main" id="{0822B70E-1CDD-3EF1-3D1D-714459CB8AF9}"/>
                  </a:ext>
                </a:extLst>
              </p:cNvPr>
              <p:cNvSpPr txBox="1"/>
              <p:nvPr/>
            </p:nvSpPr>
            <p:spPr>
              <a:xfrm>
                <a:off x="6775690" y="3049040"/>
                <a:ext cx="480681" cy="267045"/>
              </a:xfrm>
              <a:prstGeom prst="rect">
                <a:avLst/>
              </a:prstGeom>
              <a:noFill/>
            </p:spPr>
            <p:txBody>
              <a:bodyPr wrap="none" rtlCol="0">
                <a:spAutoFit/>
              </a:bodyPr>
              <a:lstStyle/>
              <a:p>
                <a:r>
                  <a:rPr lang="en-US" sz="900" dirty="0"/>
                  <a:t>Tout</a:t>
                </a:r>
              </a:p>
            </p:txBody>
          </p:sp>
          <p:sp>
            <p:nvSpPr>
              <p:cNvPr id="72" name="Textfeld 68">
                <a:extLst>
                  <a:ext uri="{FF2B5EF4-FFF2-40B4-BE49-F238E27FC236}">
                    <a16:creationId xmlns:a16="http://schemas.microsoft.com/office/drawing/2014/main" id="{8CDDFC86-9096-0310-CD4E-B1626842D6E9}"/>
                  </a:ext>
                </a:extLst>
              </p:cNvPr>
              <p:cNvSpPr txBox="1"/>
              <p:nvPr/>
            </p:nvSpPr>
            <p:spPr>
              <a:xfrm>
                <a:off x="6318490" y="4573040"/>
                <a:ext cx="1229893" cy="267045"/>
              </a:xfrm>
              <a:prstGeom prst="rect">
                <a:avLst/>
              </a:prstGeom>
              <a:noFill/>
            </p:spPr>
            <p:txBody>
              <a:bodyPr wrap="none" rtlCol="0">
                <a:spAutoFit/>
              </a:bodyPr>
              <a:lstStyle/>
              <a:p>
                <a:r>
                  <a:rPr lang="en-US" sz="900" dirty="0"/>
                  <a:t>Data transfer line</a:t>
                </a:r>
              </a:p>
            </p:txBody>
          </p:sp>
          <p:cxnSp>
            <p:nvCxnSpPr>
              <p:cNvPr id="73" name="Gerade Verbindung mit Pfeil 70">
                <a:extLst>
                  <a:ext uri="{FF2B5EF4-FFF2-40B4-BE49-F238E27FC236}">
                    <a16:creationId xmlns:a16="http://schemas.microsoft.com/office/drawing/2014/main" id="{D56B50CD-6D37-038A-4078-D9062A07BD41}"/>
                  </a:ext>
                </a:extLst>
              </p:cNvPr>
              <p:cNvCxnSpPr/>
              <p:nvPr/>
            </p:nvCxnSpPr>
            <p:spPr bwMode="auto">
              <a:xfrm flipV="1">
                <a:off x="1518800" y="5184590"/>
                <a:ext cx="0" cy="68697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 Verbindung mit Pfeil 71">
                <a:extLst>
                  <a:ext uri="{FF2B5EF4-FFF2-40B4-BE49-F238E27FC236}">
                    <a16:creationId xmlns:a16="http://schemas.microsoft.com/office/drawing/2014/main" id="{436B7F9B-A4EC-2670-2E19-DEB33F8F1DB9}"/>
                  </a:ext>
                </a:extLst>
              </p:cNvPr>
              <p:cNvCxnSpPr/>
              <p:nvPr/>
            </p:nvCxnSpPr>
            <p:spPr bwMode="auto">
              <a:xfrm rot="5400000" flipV="1">
                <a:off x="7575790" y="5525541"/>
                <a:ext cx="762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Rechteck 72">
                <a:extLst>
                  <a:ext uri="{FF2B5EF4-FFF2-40B4-BE49-F238E27FC236}">
                    <a16:creationId xmlns:a16="http://schemas.microsoft.com/office/drawing/2014/main" id="{D8F23A34-F155-85F6-CEA0-007A9EA96201}"/>
                  </a:ext>
                </a:extLst>
              </p:cNvPr>
              <p:cNvSpPr/>
              <p:nvPr/>
            </p:nvSpPr>
            <p:spPr bwMode="auto">
              <a:xfrm>
                <a:off x="2127490" y="5868440"/>
                <a:ext cx="3131480" cy="381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dirty="0"/>
                  <a:t>column control(in pixel control reg)</a:t>
                </a:r>
              </a:p>
            </p:txBody>
          </p:sp>
          <p:sp>
            <p:nvSpPr>
              <p:cNvPr id="76" name="Textfeld 153">
                <a:extLst>
                  <a:ext uri="{FF2B5EF4-FFF2-40B4-BE49-F238E27FC236}">
                    <a16:creationId xmlns:a16="http://schemas.microsoft.com/office/drawing/2014/main" id="{C5D4B3E1-91CF-F382-7A72-3A13E350E97B}"/>
                  </a:ext>
                </a:extLst>
              </p:cNvPr>
              <p:cNvSpPr txBox="1">
                <a:spLocks noChangeArrowheads="1"/>
              </p:cNvSpPr>
              <p:nvPr/>
            </p:nvSpPr>
            <p:spPr bwMode="auto">
              <a:xfrm>
                <a:off x="2892275" y="4268240"/>
                <a:ext cx="443593"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-HV</a:t>
                </a:r>
              </a:p>
            </p:txBody>
          </p:sp>
          <p:sp>
            <p:nvSpPr>
              <p:cNvPr id="77" name="Textfeld 138">
                <a:extLst>
                  <a:ext uri="{FF2B5EF4-FFF2-40B4-BE49-F238E27FC236}">
                    <a16:creationId xmlns:a16="http://schemas.microsoft.com/office/drawing/2014/main" id="{EBDC6F74-AA52-C7F8-30DF-90A9595FF012}"/>
                  </a:ext>
                </a:extLst>
              </p:cNvPr>
              <p:cNvSpPr txBox="1">
                <a:spLocks noChangeArrowheads="1"/>
              </p:cNvSpPr>
              <p:nvPr/>
            </p:nvSpPr>
            <p:spPr bwMode="auto">
              <a:xfrm>
                <a:off x="2450550" y="2515640"/>
                <a:ext cx="488099"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1.8V</a:t>
                </a:r>
              </a:p>
            </p:txBody>
          </p:sp>
          <p:sp>
            <p:nvSpPr>
              <p:cNvPr id="78" name="Rechteck 76">
                <a:extLst>
                  <a:ext uri="{FF2B5EF4-FFF2-40B4-BE49-F238E27FC236}">
                    <a16:creationId xmlns:a16="http://schemas.microsoft.com/office/drawing/2014/main" id="{07032FBA-DBDB-59F4-23A6-6E18AF0AECB5}"/>
                  </a:ext>
                </a:extLst>
              </p:cNvPr>
              <p:cNvSpPr/>
              <p:nvPr/>
            </p:nvSpPr>
            <p:spPr bwMode="auto">
              <a:xfrm>
                <a:off x="5861290" y="5868440"/>
                <a:ext cx="1981200" cy="381000"/>
              </a:xfrm>
              <a:prstGeom prst="rect">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b="1" dirty="0"/>
                  <a:t>Hit buffer</a:t>
                </a:r>
              </a:p>
            </p:txBody>
          </p:sp>
          <p:sp>
            <p:nvSpPr>
              <p:cNvPr id="79" name="Rechteck 77">
                <a:extLst>
                  <a:ext uri="{FF2B5EF4-FFF2-40B4-BE49-F238E27FC236}">
                    <a16:creationId xmlns:a16="http://schemas.microsoft.com/office/drawing/2014/main" id="{3309E1C1-573C-9642-38F7-5D8E787A3074}"/>
                  </a:ext>
                </a:extLst>
              </p:cNvPr>
              <p:cNvSpPr/>
              <p:nvPr/>
            </p:nvSpPr>
            <p:spPr bwMode="auto">
              <a:xfrm>
                <a:off x="1746490" y="2363240"/>
                <a:ext cx="6096000" cy="3048000"/>
              </a:xfrm>
              <a:prstGeom prst="rect">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endParaRPr lang="en-US" sz="900" dirty="0">
                  <a:cs typeface="Arial" charset="0"/>
                </a:endParaRPr>
              </a:p>
            </p:txBody>
          </p:sp>
          <p:cxnSp>
            <p:nvCxnSpPr>
              <p:cNvPr id="80" name="Gerade Verbindung mit Pfeil 78">
                <a:extLst>
                  <a:ext uri="{FF2B5EF4-FFF2-40B4-BE49-F238E27FC236}">
                    <a16:creationId xmlns:a16="http://schemas.microsoft.com/office/drawing/2014/main" id="{31E3E495-EB25-5F9C-1DEF-F3BCA3357B2A}"/>
                  </a:ext>
                </a:extLst>
              </p:cNvPr>
              <p:cNvCxnSpPr/>
              <p:nvPr/>
            </p:nvCxnSpPr>
            <p:spPr bwMode="auto">
              <a:xfrm>
                <a:off x="450180" y="4268630"/>
                <a:ext cx="152439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Textfeld 79">
                <a:extLst>
                  <a:ext uri="{FF2B5EF4-FFF2-40B4-BE49-F238E27FC236}">
                    <a16:creationId xmlns:a16="http://schemas.microsoft.com/office/drawing/2014/main" id="{1A1A07AE-32FD-BDDB-1956-34D9A8BCBE27}"/>
                  </a:ext>
                </a:extLst>
              </p:cNvPr>
              <p:cNvSpPr txBox="1"/>
              <p:nvPr/>
            </p:nvSpPr>
            <p:spPr>
              <a:xfrm>
                <a:off x="7309089" y="2363240"/>
                <a:ext cx="525189" cy="267045"/>
              </a:xfrm>
              <a:prstGeom prst="rect">
                <a:avLst/>
              </a:prstGeom>
              <a:noFill/>
            </p:spPr>
            <p:txBody>
              <a:bodyPr wrap="none" rtlCol="0">
                <a:spAutoFit/>
              </a:bodyPr>
              <a:lstStyle/>
              <a:p>
                <a:r>
                  <a:rPr lang="en-US" sz="900" b="1" dirty="0"/>
                  <a:t>Pixel</a:t>
                </a:r>
              </a:p>
            </p:txBody>
          </p:sp>
          <p:cxnSp>
            <p:nvCxnSpPr>
              <p:cNvPr id="82" name="Gerade Verbindung mit Pfeil 80">
                <a:extLst>
                  <a:ext uri="{FF2B5EF4-FFF2-40B4-BE49-F238E27FC236}">
                    <a16:creationId xmlns:a16="http://schemas.microsoft.com/office/drawing/2014/main" id="{7838FDC6-B6DF-7776-AF64-CD7A0FAD7797}"/>
                  </a:ext>
                </a:extLst>
              </p:cNvPr>
              <p:cNvCxnSpPr/>
              <p:nvPr/>
            </p:nvCxnSpPr>
            <p:spPr bwMode="auto">
              <a:xfrm flipV="1">
                <a:off x="6089890" y="3887240"/>
                <a:ext cx="0" cy="8382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Gerader Verbinder 81">
                <a:extLst>
                  <a:ext uri="{FF2B5EF4-FFF2-40B4-BE49-F238E27FC236}">
                    <a16:creationId xmlns:a16="http://schemas.microsoft.com/office/drawing/2014/main" id="{F071D2B7-C2D1-5CFD-FD8B-8CFEB53E7FA6}"/>
                  </a:ext>
                </a:extLst>
              </p:cNvPr>
              <p:cNvCxnSpPr>
                <a:stCxn id="37" idx="3"/>
              </p:cNvCxnSpPr>
              <p:nvPr/>
            </p:nvCxnSpPr>
            <p:spPr bwMode="auto">
              <a:xfrm>
                <a:off x="5785090" y="472544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feld 82">
                <a:extLst>
                  <a:ext uri="{FF2B5EF4-FFF2-40B4-BE49-F238E27FC236}">
                    <a16:creationId xmlns:a16="http://schemas.microsoft.com/office/drawing/2014/main" id="{487EA9BF-9D22-0505-553C-BFE9B198A396}"/>
                  </a:ext>
                </a:extLst>
              </p:cNvPr>
              <p:cNvSpPr txBox="1"/>
              <p:nvPr/>
            </p:nvSpPr>
            <p:spPr>
              <a:xfrm>
                <a:off x="6089890" y="3963440"/>
                <a:ext cx="569698" cy="267045"/>
              </a:xfrm>
              <a:prstGeom prst="rect">
                <a:avLst/>
              </a:prstGeom>
              <a:noFill/>
            </p:spPr>
            <p:txBody>
              <a:bodyPr wrap="none" rtlCol="0">
                <a:spAutoFit/>
              </a:bodyPr>
              <a:lstStyle/>
              <a:p>
                <a:r>
                  <a:rPr lang="en-US" sz="900" dirty="0"/>
                  <a:t>Offset</a:t>
                </a:r>
              </a:p>
            </p:txBody>
          </p:sp>
          <p:cxnSp>
            <p:nvCxnSpPr>
              <p:cNvPr id="85" name="Gerade Verbindung mit Pfeil 102">
                <a:extLst>
                  <a:ext uri="{FF2B5EF4-FFF2-40B4-BE49-F238E27FC236}">
                    <a16:creationId xmlns:a16="http://schemas.microsoft.com/office/drawing/2014/main" id="{40AF29CC-511B-D7B4-4D1D-01B19BBFD409}"/>
                  </a:ext>
                </a:extLst>
              </p:cNvPr>
              <p:cNvCxnSpPr/>
              <p:nvPr/>
            </p:nvCxnSpPr>
            <p:spPr>
              <a:xfrm>
                <a:off x="4877320" y="3352670"/>
                <a:ext cx="0" cy="2518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feld 138">
                <a:extLst>
                  <a:ext uri="{FF2B5EF4-FFF2-40B4-BE49-F238E27FC236}">
                    <a16:creationId xmlns:a16="http://schemas.microsoft.com/office/drawing/2014/main" id="{32F3962D-2B21-A573-FDE4-5983007225D1}"/>
                  </a:ext>
                </a:extLst>
              </p:cNvPr>
              <p:cNvSpPr txBox="1">
                <a:spLocks noChangeArrowheads="1"/>
              </p:cNvSpPr>
              <p:nvPr/>
            </p:nvSpPr>
            <p:spPr bwMode="auto">
              <a:xfrm>
                <a:off x="3926068" y="3654220"/>
                <a:ext cx="844162"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AnalogOut</a:t>
                </a:r>
              </a:p>
            </p:txBody>
          </p:sp>
          <p:sp>
            <p:nvSpPr>
              <p:cNvPr id="87" name="Rechteck 95">
                <a:extLst>
                  <a:ext uri="{FF2B5EF4-FFF2-40B4-BE49-F238E27FC236}">
                    <a16:creationId xmlns:a16="http://schemas.microsoft.com/office/drawing/2014/main" id="{E57A0EB4-B7B7-4872-F1D7-6D74D916D4F1}"/>
                  </a:ext>
                </a:extLst>
              </p:cNvPr>
              <p:cNvSpPr/>
              <p:nvPr/>
            </p:nvSpPr>
            <p:spPr bwMode="auto">
              <a:xfrm>
                <a:off x="450180" y="5871560"/>
                <a:ext cx="1599550" cy="381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r>
                  <a:rPr lang="en-US" sz="900" dirty="0"/>
                  <a:t>row control</a:t>
                </a:r>
                <a:br>
                  <a:rPr lang="en-US" sz="900" dirty="0"/>
                </a:br>
                <a:r>
                  <a:rPr lang="en-US" sz="900" dirty="0"/>
                  <a:t>(in pixel control reg)</a:t>
                </a:r>
              </a:p>
            </p:txBody>
          </p:sp>
          <p:cxnSp>
            <p:nvCxnSpPr>
              <p:cNvPr id="88" name="Gerader Verbinder 107">
                <a:extLst>
                  <a:ext uri="{FF2B5EF4-FFF2-40B4-BE49-F238E27FC236}">
                    <a16:creationId xmlns:a16="http://schemas.microsoft.com/office/drawing/2014/main" id="{56D34F35-CC0C-A805-DF9D-574F619937FE}"/>
                  </a:ext>
                </a:extLst>
              </p:cNvPr>
              <p:cNvCxnSpPr/>
              <p:nvPr/>
            </p:nvCxnSpPr>
            <p:spPr bwMode="auto">
              <a:xfrm>
                <a:off x="2129440" y="4726610"/>
                <a:ext cx="68697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109">
                <a:extLst>
                  <a:ext uri="{FF2B5EF4-FFF2-40B4-BE49-F238E27FC236}">
                    <a16:creationId xmlns:a16="http://schemas.microsoft.com/office/drawing/2014/main" id="{C76FA619-DB2F-FB90-3EEB-4DD2ABDA1B69}"/>
                  </a:ext>
                </a:extLst>
              </p:cNvPr>
              <p:cNvCxnSpPr/>
              <p:nvPr/>
            </p:nvCxnSpPr>
            <p:spPr bwMode="auto">
              <a:xfrm flipV="1">
                <a:off x="2816410" y="4726610"/>
                <a:ext cx="0" cy="114495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 Verbindung mit Pfeil 111">
                <a:extLst>
                  <a:ext uri="{FF2B5EF4-FFF2-40B4-BE49-F238E27FC236}">
                    <a16:creationId xmlns:a16="http://schemas.microsoft.com/office/drawing/2014/main" id="{33E81F29-DD7D-2CC9-4FAA-D05562FCBFA5}"/>
                  </a:ext>
                </a:extLst>
              </p:cNvPr>
              <p:cNvCxnSpPr/>
              <p:nvPr/>
            </p:nvCxnSpPr>
            <p:spPr bwMode="auto">
              <a:xfrm flipV="1">
                <a:off x="3808700" y="4726610"/>
                <a:ext cx="0" cy="114495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Textfeld 112">
                <a:extLst>
                  <a:ext uri="{FF2B5EF4-FFF2-40B4-BE49-F238E27FC236}">
                    <a16:creationId xmlns:a16="http://schemas.microsoft.com/office/drawing/2014/main" id="{0976098B-F574-28A7-4856-C42C1E0A5A69}"/>
                  </a:ext>
                </a:extLst>
              </p:cNvPr>
              <p:cNvSpPr txBox="1"/>
              <p:nvPr/>
            </p:nvSpPr>
            <p:spPr>
              <a:xfrm>
                <a:off x="6785570" y="4039640"/>
                <a:ext cx="658713" cy="267045"/>
              </a:xfrm>
              <a:prstGeom prst="rect">
                <a:avLst/>
              </a:prstGeom>
              <a:noFill/>
            </p:spPr>
            <p:txBody>
              <a:bodyPr wrap="none" rtlCol="0">
                <a:spAutoFit/>
              </a:bodyPr>
              <a:lstStyle/>
              <a:p>
                <a:r>
                  <a:rPr lang="en-US" sz="900" dirty="0"/>
                  <a:t>VMinus</a:t>
                </a:r>
              </a:p>
            </p:txBody>
          </p:sp>
          <p:sp>
            <p:nvSpPr>
              <p:cNvPr id="92" name="Textfeld 138">
                <a:extLst>
                  <a:ext uri="{FF2B5EF4-FFF2-40B4-BE49-F238E27FC236}">
                    <a16:creationId xmlns:a16="http://schemas.microsoft.com/office/drawing/2014/main" id="{082DC8F5-2EB5-08B5-80CC-EFE3DD70F6BD}"/>
                  </a:ext>
                </a:extLst>
              </p:cNvPr>
              <p:cNvSpPr txBox="1">
                <a:spLocks noChangeArrowheads="1"/>
              </p:cNvSpPr>
              <p:nvPr/>
            </p:nvSpPr>
            <p:spPr bwMode="auto">
              <a:xfrm>
                <a:off x="2790668" y="5566240"/>
                <a:ext cx="710638"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Injection</a:t>
                </a:r>
              </a:p>
            </p:txBody>
          </p:sp>
          <p:sp>
            <p:nvSpPr>
              <p:cNvPr id="93" name="Textfeld 138">
                <a:extLst>
                  <a:ext uri="{FF2B5EF4-FFF2-40B4-BE49-F238E27FC236}">
                    <a16:creationId xmlns:a16="http://schemas.microsoft.com/office/drawing/2014/main" id="{AFA0375C-F996-C016-3C4C-EC0E3696210D}"/>
                  </a:ext>
                </a:extLst>
              </p:cNvPr>
              <p:cNvSpPr txBox="1">
                <a:spLocks noChangeArrowheads="1"/>
              </p:cNvSpPr>
              <p:nvPr/>
            </p:nvSpPr>
            <p:spPr bwMode="auto">
              <a:xfrm>
                <a:off x="4855288" y="5566240"/>
                <a:ext cx="703220" cy="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900" dirty="0"/>
                  <a:t>AmpOut</a:t>
                </a:r>
              </a:p>
            </p:txBody>
          </p:sp>
        </p:grpSp>
      </p:grpSp>
    </p:spTree>
    <p:extLst>
      <p:ext uri="{BB962C8B-B14F-4D97-AF65-F5344CB8AC3E}">
        <p14:creationId xmlns:p14="http://schemas.microsoft.com/office/powerpoint/2010/main" val="3071089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7F597-7F56-EAC5-BC9D-97A3AB26B782}"/>
              </a:ext>
            </a:extLst>
          </p:cNvPr>
          <p:cNvSpPr>
            <a:spLocks noGrp="1"/>
          </p:cNvSpPr>
          <p:nvPr>
            <p:ph type="title"/>
          </p:nvPr>
        </p:nvSpPr>
        <p:spPr/>
        <p:txBody>
          <a:bodyPr/>
          <a:lstStyle/>
          <a:p>
            <a:r>
              <a:rPr lang="de-DE" b="1" dirty="0"/>
              <a:t>Sensor</a:t>
            </a:r>
            <a:endParaRPr lang="en-GB" dirty="0"/>
          </a:p>
        </p:txBody>
      </p:sp>
      <p:sp>
        <p:nvSpPr>
          <p:cNvPr id="3" name="Inhaltsplatzhalter 2">
            <a:extLst>
              <a:ext uri="{FF2B5EF4-FFF2-40B4-BE49-F238E27FC236}">
                <a16:creationId xmlns:a16="http://schemas.microsoft.com/office/drawing/2014/main" id="{47086C95-10E9-3DD2-D6A0-21FF000FDFA0}"/>
              </a:ext>
            </a:extLst>
          </p:cNvPr>
          <p:cNvSpPr>
            <a:spLocks noGrp="1"/>
          </p:cNvSpPr>
          <p:nvPr>
            <p:ph idx="1"/>
          </p:nvPr>
        </p:nvSpPr>
        <p:spPr/>
        <p:txBody>
          <a:bodyPr/>
          <a:lstStyle/>
          <a:p>
            <a:pPr>
              <a:buFont typeface="Arial" panose="020B0604020202020204" pitchFamily="34" charset="0"/>
              <a:buChar char="•"/>
            </a:pPr>
            <a:r>
              <a:rPr lang="de-DE" dirty="0"/>
              <a:t>Deep n-</a:t>
            </a:r>
            <a:r>
              <a:rPr lang="de-DE" dirty="0" err="1"/>
              <a:t>well</a:t>
            </a:r>
            <a:r>
              <a:rPr lang="de-DE" dirty="0"/>
              <a:t> in high-</a:t>
            </a:r>
            <a:r>
              <a:rPr lang="de-DE" dirty="0" err="1"/>
              <a:t>resistivity</a:t>
            </a:r>
            <a:r>
              <a:rPr lang="de-DE" dirty="0"/>
              <a:t> </a:t>
            </a:r>
            <a:r>
              <a:rPr lang="de-DE" dirty="0" err="1"/>
              <a:t>substrate</a:t>
            </a:r>
            <a:r>
              <a:rPr lang="de-DE" dirty="0"/>
              <a:t> </a:t>
            </a:r>
          </a:p>
          <a:p>
            <a:pPr>
              <a:buFont typeface="Arial" panose="020B0604020202020204" pitchFamily="34" charset="0"/>
              <a:buChar char="•"/>
            </a:pPr>
            <a:r>
              <a:rPr lang="de-DE" dirty="0"/>
              <a:t>Reverse </a:t>
            </a:r>
            <a:r>
              <a:rPr lang="de-DE" dirty="0" err="1"/>
              <a:t>bias</a:t>
            </a:r>
            <a:r>
              <a:rPr lang="de-DE" dirty="0"/>
              <a:t> </a:t>
            </a:r>
            <a:r>
              <a:rPr lang="de-DE" dirty="0" err="1"/>
              <a:t>up</a:t>
            </a:r>
            <a:r>
              <a:rPr lang="de-DE" dirty="0"/>
              <a:t> </a:t>
            </a:r>
            <a:r>
              <a:rPr lang="de-DE" dirty="0" err="1"/>
              <a:t>to</a:t>
            </a:r>
            <a:r>
              <a:rPr lang="de-DE" dirty="0"/>
              <a:t> ~260 V </a:t>
            </a:r>
          </a:p>
          <a:p>
            <a:pPr>
              <a:buFont typeface="Arial" panose="020B0604020202020204" pitchFamily="34" charset="0"/>
              <a:buChar char="•"/>
            </a:pPr>
            <a:r>
              <a:rPr lang="de-DE" dirty="0"/>
              <a:t>Depletion </a:t>
            </a:r>
            <a:r>
              <a:rPr lang="de-DE" dirty="0" err="1"/>
              <a:t>depth</a:t>
            </a:r>
            <a:r>
              <a:rPr lang="de-DE" dirty="0"/>
              <a:t>: </a:t>
            </a:r>
          </a:p>
          <a:p>
            <a:pPr marL="742950" lvl="1" indent="-285750">
              <a:buFont typeface="Arial" panose="020B0604020202020204" pitchFamily="34" charset="0"/>
              <a:buChar char="•"/>
            </a:pPr>
            <a:r>
              <a:rPr lang="de-DE" dirty="0"/>
              <a:t>~90 µm </a:t>
            </a:r>
          </a:p>
          <a:p>
            <a:pPr>
              <a:buFont typeface="Arial" panose="020B0604020202020204" pitchFamily="34" charset="0"/>
              <a:buChar char="•"/>
            </a:pPr>
            <a:r>
              <a:rPr lang="de-DE" dirty="0"/>
              <a:t>Charge </a:t>
            </a:r>
            <a:r>
              <a:rPr lang="de-DE" dirty="0" err="1"/>
              <a:t>collection</a:t>
            </a:r>
            <a:r>
              <a:rPr lang="de-DE" dirty="0"/>
              <a:t> </a:t>
            </a:r>
            <a:r>
              <a:rPr lang="de-DE" dirty="0" err="1"/>
              <a:t>by</a:t>
            </a:r>
            <a:r>
              <a:rPr lang="de-DE" dirty="0"/>
              <a:t> </a:t>
            </a:r>
            <a:r>
              <a:rPr lang="de-DE" dirty="0" err="1"/>
              <a:t>drift</a:t>
            </a:r>
            <a:endParaRPr lang="de-DE" dirty="0"/>
          </a:p>
          <a:p>
            <a:endParaRPr lang="en-GB" dirty="0"/>
          </a:p>
        </p:txBody>
      </p:sp>
      <p:sp>
        <p:nvSpPr>
          <p:cNvPr id="107" name="Rechteck 106">
            <a:extLst>
              <a:ext uri="{FF2B5EF4-FFF2-40B4-BE49-F238E27FC236}">
                <a16:creationId xmlns:a16="http://schemas.microsoft.com/office/drawing/2014/main" id="{89BAF116-765E-D156-B271-BF44AAA07DAA}"/>
              </a:ext>
            </a:extLst>
          </p:cNvPr>
          <p:cNvSpPr/>
          <p:nvPr/>
        </p:nvSpPr>
        <p:spPr>
          <a:xfrm>
            <a:off x="1289810" y="4556718"/>
            <a:ext cx="4732460" cy="1831920"/>
          </a:xfrm>
          <a:prstGeom prst="rect">
            <a:avLst/>
          </a:prstGeom>
          <a:solidFill>
            <a:srgbClr val="FFFF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08" name="Rechteck 107">
            <a:extLst>
              <a:ext uri="{FF2B5EF4-FFF2-40B4-BE49-F238E27FC236}">
                <a16:creationId xmlns:a16="http://schemas.microsoft.com/office/drawing/2014/main" id="{F641CE39-88A2-0ABD-2352-05CBC22520EA}"/>
              </a:ext>
            </a:extLst>
          </p:cNvPr>
          <p:cNvSpPr/>
          <p:nvPr/>
        </p:nvSpPr>
        <p:spPr>
          <a:xfrm>
            <a:off x="1289810" y="4556718"/>
            <a:ext cx="4579800" cy="91596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09" name="Abgerundetes Rechteck 261">
            <a:extLst>
              <a:ext uri="{FF2B5EF4-FFF2-40B4-BE49-F238E27FC236}">
                <a16:creationId xmlns:a16="http://schemas.microsoft.com/office/drawing/2014/main" id="{E7CC7632-2F28-C3B3-A015-9104A6F624BF}"/>
              </a:ext>
            </a:extLst>
          </p:cNvPr>
          <p:cNvSpPr/>
          <p:nvPr/>
        </p:nvSpPr>
        <p:spPr>
          <a:xfrm>
            <a:off x="1595130" y="4556718"/>
            <a:ext cx="1373940" cy="534310"/>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0" name="Abgerundetes Rechteck 266">
            <a:extLst>
              <a:ext uri="{FF2B5EF4-FFF2-40B4-BE49-F238E27FC236}">
                <a16:creationId xmlns:a16="http://schemas.microsoft.com/office/drawing/2014/main" id="{8619F537-6864-1953-06DC-C2A55FA85954}"/>
              </a:ext>
            </a:extLst>
          </p:cNvPr>
          <p:cNvSpPr/>
          <p:nvPr/>
        </p:nvSpPr>
        <p:spPr>
          <a:xfrm>
            <a:off x="3198060" y="4556718"/>
            <a:ext cx="15266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1" name="Abgerundetes Rechteck 273">
            <a:extLst>
              <a:ext uri="{FF2B5EF4-FFF2-40B4-BE49-F238E27FC236}">
                <a16:creationId xmlns:a16="http://schemas.microsoft.com/office/drawing/2014/main" id="{C034F68F-3171-1DBB-A7B0-C826E6468F4C}"/>
              </a:ext>
            </a:extLst>
          </p:cNvPr>
          <p:cNvSpPr/>
          <p:nvPr/>
        </p:nvSpPr>
        <p:spPr>
          <a:xfrm>
            <a:off x="5182640" y="4556718"/>
            <a:ext cx="15266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12" name="Gerader Verbinder 111">
            <a:extLst>
              <a:ext uri="{FF2B5EF4-FFF2-40B4-BE49-F238E27FC236}">
                <a16:creationId xmlns:a16="http://schemas.microsoft.com/office/drawing/2014/main" id="{3065544F-CA3E-0EA9-CB04-0B13CF42ADFB}"/>
              </a:ext>
            </a:extLst>
          </p:cNvPr>
          <p:cNvCxnSpPr>
            <a:cxnSpLocks/>
          </p:cNvCxnSpPr>
          <p:nvPr/>
        </p:nvCxnSpPr>
        <p:spPr>
          <a:xfrm>
            <a:off x="1289810" y="6388639"/>
            <a:ext cx="47324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3" name="Abgerundetes Rechteck 343">
            <a:extLst>
              <a:ext uri="{FF2B5EF4-FFF2-40B4-BE49-F238E27FC236}">
                <a16:creationId xmlns:a16="http://schemas.microsoft.com/office/drawing/2014/main" id="{1D3A2BD7-4CD4-40EC-66E0-F6FCA025A803}"/>
              </a:ext>
            </a:extLst>
          </p:cNvPr>
          <p:cNvSpPr/>
          <p:nvPr/>
        </p:nvSpPr>
        <p:spPr>
          <a:xfrm>
            <a:off x="1289810" y="4556718"/>
            <a:ext cx="7633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14" name="Gerader Verbinder 113">
            <a:extLst>
              <a:ext uri="{FF2B5EF4-FFF2-40B4-BE49-F238E27FC236}">
                <a16:creationId xmlns:a16="http://schemas.microsoft.com/office/drawing/2014/main" id="{7F3727C9-B622-BC3C-0E5C-FA11796DCEEC}"/>
              </a:ext>
            </a:extLst>
          </p:cNvPr>
          <p:cNvCxnSpPr>
            <a:cxnSpLocks/>
          </p:cNvCxnSpPr>
          <p:nvPr/>
        </p:nvCxnSpPr>
        <p:spPr>
          <a:xfrm>
            <a:off x="1289810" y="4556718"/>
            <a:ext cx="47324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5" name="Textfeld 114">
            <a:extLst>
              <a:ext uri="{FF2B5EF4-FFF2-40B4-BE49-F238E27FC236}">
                <a16:creationId xmlns:a16="http://schemas.microsoft.com/office/drawing/2014/main" id="{FB8C77E9-73D4-F9A3-D9F5-FADFEF7D8D87}"/>
              </a:ext>
            </a:extLst>
          </p:cNvPr>
          <p:cNvSpPr txBox="1"/>
          <p:nvPr/>
        </p:nvSpPr>
        <p:spPr>
          <a:xfrm>
            <a:off x="1747790" y="6159649"/>
            <a:ext cx="1008609"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p-type substrate</a:t>
            </a:r>
          </a:p>
        </p:txBody>
      </p:sp>
      <p:sp>
        <p:nvSpPr>
          <p:cNvPr id="116" name="Abgerundetes Rechteck 261">
            <a:extLst>
              <a:ext uri="{FF2B5EF4-FFF2-40B4-BE49-F238E27FC236}">
                <a16:creationId xmlns:a16="http://schemas.microsoft.com/office/drawing/2014/main" id="{87A99429-C68D-94EB-1AE5-E0D156727888}"/>
              </a:ext>
            </a:extLst>
          </p:cNvPr>
          <p:cNvSpPr/>
          <p:nvPr/>
        </p:nvSpPr>
        <p:spPr>
          <a:xfrm>
            <a:off x="1671460" y="4556718"/>
            <a:ext cx="1221280" cy="457980"/>
          </a:xfrm>
          <a:prstGeom prst="roundRect">
            <a:avLst/>
          </a:prstGeom>
          <a:solidFill>
            <a:schemeClr val="accent2">
              <a:lumMod val="60000"/>
              <a:lumOff val="40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7" name="Abgerundetes Rechteck 264">
            <a:extLst>
              <a:ext uri="{FF2B5EF4-FFF2-40B4-BE49-F238E27FC236}">
                <a16:creationId xmlns:a16="http://schemas.microsoft.com/office/drawing/2014/main" id="{80BFD5B0-88E6-313A-9A8A-0CA4BA3E7790}"/>
              </a:ext>
            </a:extLst>
          </p:cNvPr>
          <p:cNvSpPr/>
          <p:nvPr/>
        </p:nvSpPr>
        <p:spPr>
          <a:xfrm>
            <a:off x="1595130" y="4556718"/>
            <a:ext cx="137394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8" name="Textfeld 117">
            <a:extLst>
              <a:ext uri="{FF2B5EF4-FFF2-40B4-BE49-F238E27FC236}">
                <a16:creationId xmlns:a16="http://schemas.microsoft.com/office/drawing/2014/main" id="{591BE7CB-57B8-1B36-B46F-3D1ADBD7C627}"/>
              </a:ext>
            </a:extLst>
          </p:cNvPr>
          <p:cNvSpPr txBox="1"/>
          <p:nvPr/>
        </p:nvSpPr>
        <p:spPr>
          <a:xfrm>
            <a:off x="1747790" y="4785708"/>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n-</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sp>
        <p:nvSpPr>
          <p:cNvPr id="119" name="Abgerundetes Rechteck 261">
            <a:extLst>
              <a:ext uri="{FF2B5EF4-FFF2-40B4-BE49-F238E27FC236}">
                <a16:creationId xmlns:a16="http://schemas.microsoft.com/office/drawing/2014/main" id="{89F51C8D-35C2-6585-7BE6-613E0EFD6E4C}"/>
              </a:ext>
            </a:extLst>
          </p:cNvPr>
          <p:cNvSpPr/>
          <p:nvPr/>
        </p:nvSpPr>
        <p:spPr>
          <a:xfrm>
            <a:off x="3579710" y="4556718"/>
            <a:ext cx="1373940" cy="534310"/>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0" name="Abgerundetes Rechteck 261">
            <a:extLst>
              <a:ext uri="{FF2B5EF4-FFF2-40B4-BE49-F238E27FC236}">
                <a16:creationId xmlns:a16="http://schemas.microsoft.com/office/drawing/2014/main" id="{EE87404B-9C02-2699-D930-24F5B560EEC2}"/>
              </a:ext>
            </a:extLst>
          </p:cNvPr>
          <p:cNvSpPr/>
          <p:nvPr/>
        </p:nvSpPr>
        <p:spPr>
          <a:xfrm>
            <a:off x="3656040" y="4556718"/>
            <a:ext cx="1221280" cy="457980"/>
          </a:xfrm>
          <a:prstGeom prst="roundRect">
            <a:avLst/>
          </a:prstGeom>
          <a:solidFill>
            <a:schemeClr val="accent2">
              <a:lumMod val="60000"/>
              <a:lumOff val="40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1" name="Abgerundetes Rechteck 264">
            <a:extLst>
              <a:ext uri="{FF2B5EF4-FFF2-40B4-BE49-F238E27FC236}">
                <a16:creationId xmlns:a16="http://schemas.microsoft.com/office/drawing/2014/main" id="{50AD6E30-2285-7762-B56A-F777CF4D9B29}"/>
              </a:ext>
            </a:extLst>
          </p:cNvPr>
          <p:cNvSpPr/>
          <p:nvPr/>
        </p:nvSpPr>
        <p:spPr>
          <a:xfrm>
            <a:off x="3579710" y="4556718"/>
            <a:ext cx="137394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2" name="Abgerundetes Rechteck 270">
            <a:extLst>
              <a:ext uri="{FF2B5EF4-FFF2-40B4-BE49-F238E27FC236}">
                <a16:creationId xmlns:a16="http://schemas.microsoft.com/office/drawing/2014/main" id="{2BB94323-6F33-4681-9B2F-2A9C394E9C77}"/>
              </a:ext>
            </a:extLst>
          </p:cNvPr>
          <p:cNvSpPr/>
          <p:nvPr/>
        </p:nvSpPr>
        <p:spPr>
          <a:xfrm>
            <a:off x="4190350" y="4556718"/>
            <a:ext cx="53431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3" name="Abgerundetes Rechteck 271">
            <a:extLst>
              <a:ext uri="{FF2B5EF4-FFF2-40B4-BE49-F238E27FC236}">
                <a16:creationId xmlns:a16="http://schemas.microsoft.com/office/drawing/2014/main" id="{9BB42452-88C5-24F4-BDAE-21B7FA090747}"/>
              </a:ext>
            </a:extLst>
          </p:cNvPr>
          <p:cNvSpPr/>
          <p:nvPr/>
        </p:nvSpPr>
        <p:spPr>
          <a:xfrm>
            <a:off x="4724660" y="4556718"/>
            <a:ext cx="22899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4" name="Abgerundetes Rechteck 272">
            <a:extLst>
              <a:ext uri="{FF2B5EF4-FFF2-40B4-BE49-F238E27FC236}">
                <a16:creationId xmlns:a16="http://schemas.microsoft.com/office/drawing/2014/main" id="{03612278-4B3F-5EB3-6E23-6B4564F27688}"/>
              </a:ext>
            </a:extLst>
          </p:cNvPr>
          <p:cNvSpPr/>
          <p:nvPr/>
        </p:nvSpPr>
        <p:spPr>
          <a:xfrm>
            <a:off x="3579710" y="4556718"/>
            <a:ext cx="61064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5" name="Textfeld 124">
            <a:extLst>
              <a:ext uri="{FF2B5EF4-FFF2-40B4-BE49-F238E27FC236}">
                <a16:creationId xmlns:a16="http://schemas.microsoft.com/office/drawing/2014/main" id="{B7998A37-3278-B0FB-B346-55161B2AAF26}"/>
              </a:ext>
            </a:extLst>
          </p:cNvPr>
          <p:cNvSpPr txBox="1"/>
          <p:nvPr/>
        </p:nvSpPr>
        <p:spPr>
          <a:xfrm>
            <a:off x="3600738" y="4480388"/>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n-</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26" name="Textfeld 125">
            <a:extLst>
              <a:ext uri="{FF2B5EF4-FFF2-40B4-BE49-F238E27FC236}">
                <a16:creationId xmlns:a16="http://schemas.microsoft.com/office/drawing/2014/main" id="{0F8DD2D2-4CF8-4E1A-18C5-ACD731027503}"/>
              </a:ext>
            </a:extLst>
          </p:cNvPr>
          <p:cNvSpPr txBox="1"/>
          <p:nvPr/>
        </p:nvSpPr>
        <p:spPr>
          <a:xfrm>
            <a:off x="4211378" y="4480388"/>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27" name="Abgerundetes Rechteck 270">
            <a:extLst>
              <a:ext uri="{FF2B5EF4-FFF2-40B4-BE49-F238E27FC236}">
                <a16:creationId xmlns:a16="http://schemas.microsoft.com/office/drawing/2014/main" id="{C04BE5AE-873A-172C-1D6B-B58EE5468528}"/>
              </a:ext>
            </a:extLst>
          </p:cNvPr>
          <p:cNvSpPr/>
          <p:nvPr/>
        </p:nvSpPr>
        <p:spPr>
          <a:xfrm>
            <a:off x="2205770" y="4556718"/>
            <a:ext cx="53431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8" name="Abgerundetes Rechteck 271">
            <a:extLst>
              <a:ext uri="{FF2B5EF4-FFF2-40B4-BE49-F238E27FC236}">
                <a16:creationId xmlns:a16="http://schemas.microsoft.com/office/drawing/2014/main" id="{D962D872-BED1-8A30-6584-A60849D87148}"/>
              </a:ext>
            </a:extLst>
          </p:cNvPr>
          <p:cNvSpPr/>
          <p:nvPr/>
        </p:nvSpPr>
        <p:spPr>
          <a:xfrm>
            <a:off x="2740080" y="4556718"/>
            <a:ext cx="22899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9" name="Abgerundetes Rechteck 272">
            <a:extLst>
              <a:ext uri="{FF2B5EF4-FFF2-40B4-BE49-F238E27FC236}">
                <a16:creationId xmlns:a16="http://schemas.microsoft.com/office/drawing/2014/main" id="{0883A80C-06CE-E634-8F05-06E2798445A5}"/>
              </a:ext>
            </a:extLst>
          </p:cNvPr>
          <p:cNvSpPr/>
          <p:nvPr/>
        </p:nvSpPr>
        <p:spPr>
          <a:xfrm>
            <a:off x="1595130" y="4556718"/>
            <a:ext cx="61064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30" name="Textfeld 129">
            <a:extLst>
              <a:ext uri="{FF2B5EF4-FFF2-40B4-BE49-F238E27FC236}">
                <a16:creationId xmlns:a16="http://schemas.microsoft.com/office/drawing/2014/main" id="{EF2B796F-FEC6-EAC8-B2A1-2EE4D68E9CAF}"/>
              </a:ext>
            </a:extLst>
          </p:cNvPr>
          <p:cNvSpPr txBox="1"/>
          <p:nvPr/>
        </p:nvSpPr>
        <p:spPr>
          <a:xfrm>
            <a:off x="1616158" y="4480388"/>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n-</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31" name="Textfeld 130">
            <a:extLst>
              <a:ext uri="{FF2B5EF4-FFF2-40B4-BE49-F238E27FC236}">
                <a16:creationId xmlns:a16="http://schemas.microsoft.com/office/drawing/2014/main" id="{3B7924CA-3C29-44DE-4E04-DEDE6E228CDC}"/>
              </a:ext>
            </a:extLst>
          </p:cNvPr>
          <p:cNvSpPr txBox="1"/>
          <p:nvPr/>
        </p:nvSpPr>
        <p:spPr>
          <a:xfrm>
            <a:off x="2226798" y="4480388"/>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cxnSp>
        <p:nvCxnSpPr>
          <p:cNvPr id="132" name="Gerader Verbinder 131">
            <a:extLst>
              <a:ext uri="{FF2B5EF4-FFF2-40B4-BE49-F238E27FC236}">
                <a16:creationId xmlns:a16="http://schemas.microsoft.com/office/drawing/2014/main" id="{D53DBD1D-EBEC-30A3-420E-85CE5A38DE79}"/>
              </a:ext>
            </a:extLst>
          </p:cNvPr>
          <p:cNvCxnSpPr>
            <a:cxnSpLocks/>
          </p:cNvCxnSpPr>
          <p:nvPr/>
        </p:nvCxnSpPr>
        <p:spPr>
          <a:xfrm>
            <a:off x="6022270" y="4556718"/>
            <a:ext cx="0" cy="18319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3" name="Rechteck: abgerundete Ecken 132">
            <a:extLst>
              <a:ext uri="{FF2B5EF4-FFF2-40B4-BE49-F238E27FC236}">
                <a16:creationId xmlns:a16="http://schemas.microsoft.com/office/drawing/2014/main" id="{EB074F16-E125-CE18-1B22-4BFF4F1CB344}"/>
              </a:ext>
            </a:extLst>
          </p:cNvPr>
          <p:cNvSpPr/>
          <p:nvPr/>
        </p:nvSpPr>
        <p:spPr>
          <a:xfrm>
            <a:off x="1442470" y="4327728"/>
            <a:ext cx="1679260" cy="915960"/>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34" name="Abgerundetes Rechteck 273">
            <a:extLst>
              <a:ext uri="{FF2B5EF4-FFF2-40B4-BE49-F238E27FC236}">
                <a16:creationId xmlns:a16="http://schemas.microsoft.com/office/drawing/2014/main" id="{3523AF0C-48A6-C1DD-9D37-B0E95C2AD7BC}"/>
              </a:ext>
            </a:extLst>
          </p:cNvPr>
          <p:cNvSpPr/>
          <p:nvPr/>
        </p:nvSpPr>
        <p:spPr>
          <a:xfrm>
            <a:off x="5869610" y="4556718"/>
            <a:ext cx="15266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35" name="Bogen 134">
            <a:extLst>
              <a:ext uri="{FF2B5EF4-FFF2-40B4-BE49-F238E27FC236}">
                <a16:creationId xmlns:a16="http://schemas.microsoft.com/office/drawing/2014/main" id="{F66D8355-E6B9-0D80-8D0B-A3D7C07301EF}"/>
              </a:ext>
            </a:extLst>
          </p:cNvPr>
          <p:cNvSpPr/>
          <p:nvPr/>
        </p:nvSpPr>
        <p:spPr>
          <a:xfrm rot="10800000" flipH="1">
            <a:off x="3350720" y="4785708"/>
            <a:ext cx="2518890" cy="1373940"/>
          </a:xfrm>
          <a:prstGeom prst="arc">
            <a:avLst/>
          </a:prstGeom>
          <a:solidFill>
            <a:schemeClr val="bg1"/>
          </a:solidFill>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36" name="Rechteck 135">
            <a:extLst>
              <a:ext uri="{FF2B5EF4-FFF2-40B4-BE49-F238E27FC236}">
                <a16:creationId xmlns:a16="http://schemas.microsoft.com/office/drawing/2014/main" id="{85F5FE3D-502E-A4F5-8C8B-5303E23379CE}"/>
              </a:ext>
            </a:extLst>
          </p:cNvPr>
          <p:cNvSpPr/>
          <p:nvPr/>
        </p:nvSpPr>
        <p:spPr>
          <a:xfrm>
            <a:off x="3961360" y="5472679"/>
            <a:ext cx="686970" cy="68697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37" name="Rechteck 136">
            <a:extLst>
              <a:ext uri="{FF2B5EF4-FFF2-40B4-BE49-F238E27FC236}">
                <a16:creationId xmlns:a16="http://schemas.microsoft.com/office/drawing/2014/main" id="{CEDC1848-3081-5592-7F47-02E653075E4C}"/>
              </a:ext>
            </a:extLst>
          </p:cNvPr>
          <p:cNvSpPr/>
          <p:nvPr/>
        </p:nvSpPr>
        <p:spPr>
          <a:xfrm>
            <a:off x="1289810" y="5472679"/>
            <a:ext cx="1297610" cy="68697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138" name="Rechteck 137">
            <a:extLst>
              <a:ext uri="{FF2B5EF4-FFF2-40B4-BE49-F238E27FC236}">
                <a16:creationId xmlns:a16="http://schemas.microsoft.com/office/drawing/2014/main" id="{D30BA97E-1367-CEDC-92CA-35AC0D90DB0B}"/>
              </a:ext>
            </a:extLst>
          </p:cNvPr>
          <p:cNvSpPr/>
          <p:nvPr/>
        </p:nvSpPr>
        <p:spPr>
          <a:xfrm>
            <a:off x="2587420" y="5472678"/>
            <a:ext cx="1373940" cy="68697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39" name="Gerader Verbinder 138">
            <a:extLst>
              <a:ext uri="{FF2B5EF4-FFF2-40B4-BE49-F238E27FC236}">
                <a16:creationId xmlns:a16="http://schemas.microsoft.com/office/drawing/2014/main" id="{EF4DA365-D50B-2139-0CC2-03FEB9633FBE}"/>
              </a:ext>
            </a:extLst>
          </p:cNvPr>
          <p:cNvCxnSpPr/>
          <p:nvPr/>
        </p:nvCxnSpPr>
        <p:spPr>
          <a:xfrm>
            <a:off x="3961360" y="6159649"/>
            <a:ext cx="686970"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C57E8CFF-4124-12BC-032C-17AD523DAB6E}"/>
              </a:ext>
            </a:extLst>
          </p:cNvPr>
          <p:cNvCxnSpPr>
            <a:cxnSpLocks/>
          </p:cNvCxnSpPr>
          <p:nvPr/>
        </p:nvCxnSpPr>
        <p:spPr>
          <a:xfrm>
            <a:off x="1289810" y="6159648"/>
            <a:ext cx="2671550"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7BB1E081-60ED-D080-6502-866ABB178D3D}"/>
              </a:ext>
            </a:extLst>
          </p:cNvPr>
          <p:cNvCxnSpPr>
            <a:cxnSpLocks/>
          </p:cNvCxnSpPr>
          <p:nvPr/>
        </p:nvCxnSpPr>
        <p:spPr>
          <a:xfrm>
            <a:off x="5869610" y="4556718"/>
            <a:ext cx="0" cy="91596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B466BD06-0EB2-0919-E252-3C2BB3336C0A}"/>
              </a:ext>
            </a:extLst>
          </p:cNvPr>
          <p:cNvCxnSpPr>
            <a:cxnSpLocks/>
          </p:cNvCxnSpPr>
          <p:nvPr/>
        </p:nvCxnSpPr>
        <p:spPr>
          <a:xfrm flipV="1">
            <a:off x="2816410" y="4115970"/>
            <a:ext cx="0" cy="45798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4105C168-37D8-95F6-EF74-3402918B3771}"/>
              </a:ext>
            </a:extLst>
          </p:cNvPr>
          <p:cNvCxnSpPr/>
          <p:nvPr/>
        </p:nvCxnSpPr>
        <p:spPr>
          <a:xfrm flipV="1">
            <a:off x="2816410" y="4039640"/>
            <a:ext cx="0" cy="1526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70425BB-3F08-A292-B346-4F5761B10C20}"/>
              </a:ext>
            </a:extLst>
          </p:cNvPr>
          <p:cNvCxnSpPr/>
          <p:nvPr/>
        </p:nvCxnSpPr>
        <p:spPr>
          <a:xfrm>
            <a:off x="2740080" y="403964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2CB8D1B7-16E8-7164-1963-95CF9740C244}"/>
              </a:ext>
            </a:extLst>
          </p:cNvPr>
          <p:cNvCxnSpPr>
            <a:cxnSpLocks/>
          </p:cNvCxnSpPr>
          <p:nvPr/>
        </p:nvCxnSpPr>
        <p:spPr>
          <a:xfrm flipV="1">
            <a:off x="4800990" y="4039640"/>
            <a:ext cx="0" cy="53431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0A8607F0-506D-8F2D-B755-1649121A7FD1}"/>
              </a:ext>
            </a:extLst>
          </p:cNvPr>
          <p:cNvCxnSpPr>
            <a:cxnSpLocks/>
          </p:cNvCxnSpPr>
          <p:nvPr/>
        </p:nvCxnSpPr>
        <p:spPr>
          <a:xfrm>
            <a:off x="2740080" y="4039640"/>
            <a:ext cx="32058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CC3EE089-37E8-35CA-0CED-2175E28D48FE}"/>
              </a:ext>
            </a:extLst>
          </p:cNvPr>
          <p:cNvCxnSpPr/>
          <p:nvPr/>
        </p:nvCxnSpPr>
        <p:spPr>
          <a:xfrm>
            <a:off x="5945940" y="4039640"/>
            <a:ext cx="0" cy="1526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E36F9563-9000-8905-5B28-148CBE1FC01B}"/>
              </a:ext>
            </a:extLst>
          </p:cNvPr>
          <p:cNvCxnSpPr>
            <a:cxnSpLocks/>
          </p:cNvCxnSpPr>
          <p:nvPr/>
        </p:nvCxnSpPr>
        <p:spPr>
          <a:xfrm>
            <a:off x="5716950" y="4192300"/>
            <a:ext cx="45798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A2B6FC51-E9FB-3BAD-43FC-244302225B0B}"/>
              </a:ext>
            </a:extLst>
          </p:cNvPr>
          <p:cNvCxnSpPr>
            <a:cxnSpLocks/>
          </p:cNvCxnSpPr>
          <p:nvPr/>
        </p:nvCxnSpPr>
        <p:spPr>
          <a:xfrm>
            <a:off x="5793280" y="4268630"/>
            <a:ext cx="305320" cy="0"/>
          </a:xfrm>
          <a:prstGeom prst="line">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7DB22062-8CA3-482D-EF2B-BEE476FB268F}"/>
              </a:ext>
            </a:extLst>
          </p:cNvPr>
          <p:cNvCxnSpPr>
            <a:cxnSpLocks/>
          </p:cNvCxnSpPr>
          <p:nvPr/>
        </p:nvCxnSpPr>
        <p:spPr>
          <a:xfrm>
            <a:off x="5945940" y="426863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857F7C57-C040-8C4A-5C82-3F68F68FF55C}"/>
              </a:ext>
            </a:extLst>
          </p:cNvPr>
          <p:cNvSpPr txBox="1"/>
          <p:nvPr/>
        </p:nvSpPr>
        <p:spPr>
          <a:xfrm>
            <a:off x="5564290" y="4268630"/>
            <a:ext cx="417102" cy="246221"/>
          </a:xfrm>
          <a:prstGeom prst="rect">
            <a:avLst/>
          </a:prstGeom>
          <a:noFill/>
        </p:spPr>
        <p:txBody>
          <a:bodyPr wrap="none" rtlCol="0">
            <a:spAutoFit/>
          </a:bodyPr>
          <a:lstStyle/>
          <a:p>
            <a:r>
              <a:rPr lang="de-DE" sz="1000" dirty="0" err="1">
                <a:latin typeface="Times New Roman" panose="02020603050405020304" pitchFamily="18" charset="0"/>
                <a:cs typeface="Times New Roman" panose="02020603050405020304" pitchFamily="18" charset="0"/>
              </a:rPr>
              <a:t>V</a:t>
            </a:r>
            <a:r>
              <a:rPr lang="de-DE" sz="1000" baseline="-25000" dirty="0" err="1">
                <a:latin typeface="Times New Roman" panose="02020603050405020304" pitchFamily="18" charset="0"/>
                <a:cs typeface="Times New Roman" panose="02020603050405020304" pitchFamily="18" charset="0"/>
              </a:rPr>
              <a:t>bias</a:t>
            </a:r>
            <a:endParaRPr lang="de-DE" sz="1000" baseline="-25000" dirty="0">
              <a:latin typeface="Times New Roman" panose="02020603050405020304" pitchFamily="18" charset="0"/>
              <a:cs typeface="Times New Roman" panose="02020603050405020304" pitchFamily="18" charset="0"/>
            </a:endParaRPr>
          </a:p>
        </p:txBody>
      </p:sp>
      <p:sp>
        <p:nvSpPr>
          <p:cNvPr id="22" name="Textfeld 21">
            <a:extLst>
              <a:ext uri="{FF2B5EF4-FFF2-40B4-BE49-F238E27FC236}">
                <a16:creationId xmlns:a16="http://schemas.microsoft.com/office/drawing/2014/main" id="{79C43088-952B-913C-5EBB-7253F52386E3}"/>
              </a:ext>
            </a:extLst>
          </p:cNvPr>
          <p:cNvSpPr txBox="1"/>
          <p:nvPr/>
        </p:nvSpPr>
        <p:spPr>
          <a:xfrm>
            <a:off x="6174930" y="4039640"/>
            <a:ext cx="603050" cy="307777"/>
          </a:xfrm>
          <a:prstGeom prst="rect">
            <a:avLst/>
          </a:prstGeom>
          <a:noFill/>
        </p:spPr>
        <p:txBody>
          <a:bodyPr wrap="none" rtlCol="0">
            <a:spAutoFit/>
          </a:bodyPr>
          <a:lstStyle/>
          <a:p>
            <a:r>
              <a:rPr lang="de-DE" sz="1400" dirty="0"/>
              <a:t>260V</a:t>
            </a:r>
          </a:p>
        </p:txBody>
      </p:sp>
    </p:spTree>
    <p:extLst>
      <p:ext uri="{BB962C8B-B14F-4D97-AF65-F5344CB8AC3E}">
        <p14:creationId xmlns:p14="http://schemas.microsoft.com/office/powerpoint/2010/main" val="1158653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F4357-1D8A-428C-BFD0-F952B3A1D89A}"/>
              </a:ext>
            </a:extLst>
          </p:cNvPr>
          <p:cNvSpPr>
            <a:spLocks noGrp="1"/>
          </p:cNvSpPr>
          <p:nvPr>
            <p:ph type="title"/>
          </p:nvPr>
        </p:nvSpPr>
        <p:spPr/>
        <p:txBody>
          <a:bodyPr/>
          <a:lstStyle/>
          <a:p>
            <a:r>
              <a:rPr lang="de-DE" b="1" dirty="0"/>
              <a:t> </a:t>
            </a:r>
            <a:r>
              <a:rPr lang="en-US" b="1" dirty="0"/>
              <a:t>Sensor Biasing</a:t>
            </a:r>
            <a:endParaRPr lang="de-DE" b="1" dirty="0"/>
          </a:p>
        </p:txBody>
      </p:sp>
      <p:sp>
        <p:nvSpPr>
          <p:cNvPr id="3" name="Inhaltsplatzhalter 2">
            <a:extLst>
              <a:ext uri="{FF2B5EF4-FFF2-40B4-BE49-F238E27FC236}">
                <a16:creationId xmlns:a16="http://schemas.microsoft.com/office/drawing/2014/main" id="{1FC480E3-2022-4641-BF32-B7C30D5A9209}"/>
              </a:ext>
            </a:extLst>
          </p:cNvPr>
          <p:cNvSpPr>
            <a:spLocks noGrp="1"/>
          </p:cNvSpPr>
          <p:nvPr>
            <p:ph idx="1"/>
          </p:nvPr>
        </p:nvSpPr>
        <p:spPr>
          <a:xfrm>
            <a:off x="5564290" y="692150"/>
            <a:ext cx="3122510" cy="3118500"/>
          </a:xfrm>
        </p:spPr>
        <p:txBody>
          <a:bodyPr/>
          <a:lstStyle/>
          <a:p>
            <a:r>
              <a:rPr lang="en-US" b="1" dirty="0"/>
              <a:t>Sensor Biasing</a:t>
            </a:r>
          </a:p>
          <a:p>
            <a:pPr>
              <a:buFont typeface="Arial" panose="020B0604020202020204" pitchFamily="34" charset="0"/>
              <a:buChar char="•"/>
            </a:pPr>
            <a:r>
              <a:rPr lang="en-US" dirty="0"/>
              <a:t>Deep n-well biased through high-ohmic device </a:t>
            </a:r>
          </a:p>
          <a:p>
            <a:pPr>
              <a:buFont typeface="Arial" panose="020B0604020202020204" pitchFamily="34" charset="0"/>
              <a:buChar char="•"/>
            </a:pPr>
            <a:r>
              <a:rPr lang="en-US" dirty="0"/>
              <a:t>Maintains correct DC potential </a:t>
            </a:r>
          </a:p>
          <a:p>
            <a:pPr>
              <a:buFont typeface="Arial" panose="020B0604020202020204" pitchFamily="34" charset="0"/>
              <a:buChar char="•"/>
            </a:pPr>
            <a:r>
              <a:rPr lang="en-US" dirty="0"/>
              <a:t>Avoids low-impedance path for signal charge </a:t>
            </a:r>
          </a:p>
        </p:txBody>
      </p:sp>
      <p:sp>
        <p:nvSpPr>
          <p:cNvPr id="86" name="Rechteck 85">
            <a:extLst>
              <a:ext uri="{FF2B5EF4-FFF2-40B4-BE49-F238E27FC236}">
                <a16:creationId xmlns:a16="http://schemas.microsoft.com/office/drawing/2014/main" id="{09E83700-AF02-4475-A94F-20BAF70CE0B9}"/>
              </a:ext>
            </a:extLst>
          </p:cNvPr>
          <p:cNvSpPr/>
          <p:nvPr/>
        </p:nvSpPr>
        <p:spPr>
          <a:xfrm>
            <a:off x="1289810" y="4556718"/>
            <a:ext cx="4732460" cy="1831920"/>
          </a:xfrm>
          <a:prstGeom prst="rect">
            <a:avLst/>
          </a:prstGeom>
          <a:solidFill>
            <a:srgbClr val="FFFF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87" name="Rechteck 86">
            <a:extLst>
              <a:ext uri="{FF2B5EF4-FFF2-40B4-BE49-F238E27FC236}">
                <a16:creationId xmlns:a16="http://schemas.microsoft.com/office/drawing/2014/main" id="{920490E6-1D63-4203-BBA2-0BEF1518D723}"/>
              </a:ext>
            </a:extLst>
          </p:cNvPr>
          <p:cNvSpPr/>
          <p:nvPr/>
        </p:nvSpPr>
        <p:spPr>
          <a:xfrm>
            <a:off x="1289810" y="4556718"/>
            <a:ext cx="4579800" cy="91596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88" name="Abgerundetes Rechteck 261">
            <a:extLst>
              <a:ext uri="{FF2B5EF4-FFF2-40B4-BE49-F238E27FC236}">
                <a16:creationId xmlns:a16="http://schemas.microsoft.com/office/drawing/2014/main" id="{487AC8AB-A651-4278-BCDF-7475F62DCADC}"/>
              </a:ext>
            </a:extLst>
          </p:cNvPr>
          <p:cNvSpPr/>
          <p:nvPr/>
        </p:nvSpPr>
        <p:spPr>
          <a:xfrm>
            <a:off x="1595130" y="4556718"/>
            <a:ext cx="1373940" cy="534310"/>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89" name="Abgerundetes Rechteck 266">
            <a:extLst>
              <a:ext uri="{FF2B5EF4-FFF2-40B4-BE49-F238E27FC236}">
                <a16:creationId xmlns:a16="http://schemas.microsoft.com/office/drawing/2014/main" id="{EBAB50A7-478A-49FA-9DBA-2CFF1BC3749B}"/>
              </a:ext>
            </a:extLst>
          </p:cNvPr>
          <p:cNvSpPr/>
          <p:nvPr/>
        </p:nvSpPr>
        <p:spPr>
          <a:xfrm>
            <a:off x="3198060" y="4556718"/>
            <a:ext cx="15266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0" name="Abgerundetes Rechteck 273">
            <a:extLst>
              <a:ext uri="{FF2B5EF4-FFF2-40B4-BE49-F238E27FC236}">
                <a16:creationId xmlns:a16="http://schemas.microsoft.com/office/drawing/2014/main" id="{7052D6BA-9099-4DC1-9941-E1BD2CEB3175}"/>
              </a:ext>
            </a:extLst>
          </p:cNvPr>
          <p:cNvSpPr/>
          <p:nvPr/>
        </p:nvSpPr>
        <p:spPr>
          <a:xfrm>
            <a:off x="5182640" y="4556718"/>
            <a:ext cx="15266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2" name="Abgerundetes Rechteck 343">
            <a:extLst>
              <a:ext uri="{FF2B5EF4-FFF2-40B4-BE49-F238E27FC236}">
                <a16:creationId xmlns:a16="http://schemas.microsoft.com/office/drawing/2014/main" id="{47965E6E-BA02-47B6-A088-D62DBA51E69F}"/>
              </a:ext>
            </a:extLst>
          </p:cNvPr>
          <p:cNvSpPr/>
          <p:nvPr/>
        </p:nvSpPr>
        <p:spPr>
          <a:xfrm>
            <a:off x="1289810" y="4556718"/>
            <a:ext cx="7633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93" name="Gerader Verbinder 92">
            <a:extLst>
              <a:ext uri="{FF2B5EF4-FFF2-40B4-BE49-F238E27FC236}">
                <a16:creationId xmlns:a16="http://schemas.microsoft.com/office/drawing/2014/main" id="{58BF459F-763B-45F7-A10B-1F01822044F9}"/>
              </a:ext>
            </a:extLst>
          </p:cNvPr>
          <p:cNvCxnSpPr>
            <a:cxnSpLocks/>
          </p:cNvCxnSpPr>
          <p:nvPr/>
        </p:nvCxnSpPr>
        <p:spPr>
          <a:xfrm>
            <a:off x="1289810" y="4556718"/>
            <a:ext cx="47324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4" name="Textfeld 93">
            <a:extLst>
              <a:ext uri="{FF2B5EF4-FFF2-40B4-BE49-F238E27FC236}">
                <a16:creationId xmlns:a16="http://schemas.microsoft.com/office/drawing/2014/main" id="{85DE6DF7-1CBE-4400-9605-2173D4582493}"/>
              </a:ext>
            </a:extLst>
          </p:cNvPr>
          <p:cNvSpPr txBox="1"/>
          <p:nvPr/>
        </p:nvSpPr>
        <p:spPr>
          <a:xfrm>
            <a:off x="1747790" y="6159649"/>
            <a:ext cx="1008609"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p-type substrate</a:t>
            </a:r>
          </a:p>
        </p:txBody>
      </p:sp>
      <p:sp>
        <p:nvSpPr>
          <p:cNvPr id="95" name="Abgerundetes Rechteck 261">
            <a:extLst>
              <a:ext uri="{FF2B5EF4-FFF2-40B4-BE49-F238E27FC236}">
                <a16:creationId xmlns:a16="http://schemas.microsoft.com/office/drawing/2014/main" id="{C07A45FE-58B4-4A55-ACF6-82D260290438}"/>
              </a:ext>
            </a:extLst>
          </p:cNvPr>
          <p:cNvSpPr/>
          <p:nvPr/>
        </p:nvSpPr>
        <p:spPr>
          <a:xfrm>
            <a:off x="1671460" y="4556718"/>
            <a:ext cx="1221280" cy="457980"/>
          </a:xfrm>
          <a:prstGeom prst="roundRect">
            <a:avLst/>
          </a:prstGeom>
          <a:solidFill>
            <a:schemeClr val="accent2">
              <a:lumMod val="60000"/>
              <a:lumOff val="40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6" name="Abgerundetes Rechteck 264">
            <a:extLst>
              <a:ext uri="{FF2B5EF4-FFF2-40B4-BE49-F238E27FC236}">
                <a16:creationId xmlns:a16="http://schemas.microsoft.com/office/drawing/2014/main" id="{D865B7FA-F782-40A8-8D36-D6A9C268E034}"/>
              </a:ext>
            </a:extLst>
          </p:cNvPr>
          <p:cNvSpPr/>
          <p:nvPr/>
        </p:nvSpPr>
        <p:spPr>
          <a:xfrm>
            <a:off x="1595130" y="4556718"/>
            <a:ext cx="137394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7" name="Textfeld 96">
            <a:extLst>
              <a:ext uri="{FF2B5EF4-FFF2-40B4-BE49-F238E27FC236}">
                <a16:creationId xmlns:a16="http://schemas.microsoft.com/office/drawing/2014/main" id="{B2063E6A-2DDB-405E-8270-EB6C2A65A9B0}"/>
              </a:ext>
            </a:extLst>
          </p:cNvPr>
          <p:cNvSpPr txBox="1"/>
          <p:nvPr/>
        </p:nvSpPr>
        <p:spPr>
          <a:xfrm>
            <a:off x="1747790" y="4785708"/>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n-</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sp>
        <p:nvSpPr>
          <p:cNvPr id="98" name="Abgerundetes Rechteck 261">
            <a:extLst>
              <a:ext uri="{FF2B5EF4-FFF2-40B4-BE49-F238E27FC236}">
                <a16:creationId xmlns:a16="http://schemas.microsoft.com/office/drawing/2014/main" id="{AD8B79DD-E433-4896-9996-5CF3F9610BB8}"/>
              </a:ext>
            </a:extLst>
          </p:cNvPr>
          <p:cNvSpPr/>
          <p:nvPr/>
        </p:nvSpPr>
        <p:spPr>
          <a:xfrm>
            <a:off x="3579710" y="4556718"/>
            <a:ext cx="1373940" cy="534310"/>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9" name="Abgerundetes Rechteck 261">
            <a:extLst>
              <a:ext uri="{FF2B5EF4-FFF2-40B4-BE49-F238E27FC236}">
                <a16:creationId xmlns:a16="http://schemas.microsoft.com/office/drawing/2014/main" id="{2082AFDC-C071-439F-B0A8-140BD158D7BF}"/>
              </a:ext>
            </a:extLst>
          </p:cNvPr>
          <p:cNvSpPr/>
          <p:nvPr/>
        </p:nvSpPr>
        <p:spPr>
          <a:xfrm>
            <a:off x="3656040" y="4556718"/>
            <a:ext cx="1221280" cy="457980"/>
          </a:xfrm>
          <a:prstGeom prst="roundRect">
            <a:avLst/>
          </a:prstGeom>
          <a:solidFill>
            <a:schemeClr val="accent2">
              <a:lumMod val="60000"/>
              <a:lumOff val="40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0" name="Abgerundetes Rechteck 264">
            <a:extLst>
              <a:ext uri="{FF2B5EF4-FFF2-40B4-BE49-F238E27FC236}">
                <a16:creationId xmlns:a16="http://schemas.microsoft.com/office/drawing/2014/main" id="{7CE08A55-D730-4A03-86F1-2B294C3CDC9E}"/>
              </a:ext>
            </a:extLst>
          </p:cNvPr>
          <p:cNvSpPr/>
          <p:nvPr/>
        </p:nvSpPr>
        <p:spPr>
          <a:xfrm>
            <a:off x="3579710" y="4556718"/>
            <a:ext cx="137394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1" name="Abgerundetes Rechteck 270">
            <a:extLst>
              <a:ext uri="{FF2B5EF4-FFF2-40B4-BE49-F238E27FC236}">
                <a16:creationId xmlns:a16="http://schemas.microsoft.com/office/drawing/2014/main" id="{1E0B3758-A7AC-4EF5-94C0-888C0445F688}"/>
              </a:ext>
            </a:extLst>
          </p:cNvPr>
          <p:cNvSpPr/>
          <p:nvPr/>
        </p:nvSpPr>
        <p:spPr>
          <a:xfrm>
            <a:off x="4190350" y="4556718"/>
            <a:ext cx="53431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2" name="Abgerundetes Rechteck 271">
            <a:extLst>
              <a:ext uri="{FF2B5EF4-FFF2-40B4-BE49-F238E27FC236}">
                <a16:creationId xmlns:a16="http://schemas.microsoft.com/office/drawing/2014/main" id="{E779C6A5-21EC-482D-8B3A-358FF6362CE4}"/>
              </a:ext>
            </a:extLst>
          </p:cNvPr>
          <p:cNvSpPr/>
          <p:nvPr/>
        </p:nvSpPr>
        <p:spPr>
          <a:xfrm>
            <a:off x="4724660" y="4556718"/>
            <a:ext cx="22899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3" name="Abgerundetes Rechteck 272">
            <a:extLst>
              <a:ext uri="{FF2B5EF4-FFF2-40B4-BE49-F238E27FC236}">
                <a16:creationId xmlns:a16="http://schemas.microsoft.com/office/drawing/2014/main" id="{8081873E-E33B-425E-BA05-475E4A43E1DD}"/>
              </a:ext>
            </a:extLst>
          </p:cNvPr>
          <p:cNvSpPr/>
          <p:nvPr/>
        </p:nvSpPr>
        <p:spPr>
          <a:xfrm>
            <a:off x="3579710" y="4556718"/>
            <a:ext cx="61064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4" name="Textfeld 103">
            <a:extLst>
              <a:ext uri="{FF2B5EF4-FFF2-40B4-BE49-F238E27FC236}">
                <a16:creationId xmlns:a16="http://schemas.microsoft.com/office/drawing/2014/main" id="{FC6FDDB4-20E6-4A4B-94EB-CF3F9BC3F70D}"/>
              </a:ext>
            </a:extLst>
          </p:cNvPr>
          <p:cNvSpPr txBox="1"/>
          <p:nvPr/>
        </p:nvSpPr>
        <p:spPr>
          <a:xfrm>
            <a:off x="3600738" y="4480388"/>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n-</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05" name="Textfeld 104">
            <a:extLst>
              <a:ext uri="{FF2B5EF4-FFF2-40B4-BE49-F238E27FC236}">
                <a16:creationId xmlns:a16="http://schemas.microsoft.com/office/drawing/2014/main" id="{611CE04B-0D4C-4BF7-A3CA-00F463F1EF39}"/>
              </a:ext>
            </a:extLst>
          </p:cNvPr>
          <p:cNvSpPr txBox="1"/>
          <p:nvPr/>
        </p:nvSpPr>
        <p:spPr>
          <a:xfrm>
            <a:off x="4211378" y="4480388"/>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06" name="Abgerundetes Rechteck 270">
            <a:extLst>
              <a:ext uri="{FF2B5EF4-FFF2-40B4-BE49-F238E27FC236}">
                <a16:creationId xmlns:a16="http://schemas.microsoft.com/office/drawing/2014/main" id="{A546E376-0B56-4456-AF69-0B8E66B109F2}"/>
              </a:ext>
            </a:extLst>
          </p:cNvPr>
          <p:cNvSpPr/>
          <p:nvPr/>
        </p:nvSpPr>
        <p:spPr>
          <a:xfrm>
            <a:off x="2205770" y="4556718"/>
            <a:ext cx="53431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7" name="Abgerundetes Rechteck 271">
            <a:extLst>
              <a:ext uri="{FF2B5EF4-FFF2-40B4-BE49-F238E27FC236}">
                <a16:creationId xmlns:a16="http://schemas.microsoft.com/office/drawing/2014/main" id="{C9C8E05D-35CD-4E6A-978E-91C41FD26D6E}"/>
              </a:ext>
            </a:extLst>
          </p:cNvPr>
          <p:cNvSpPr/>
          <p:nvPr/>
        </p:nvSpPr>
        <p:spPr>
          <a:xfrm>
            <a:off x="2740080" y="4556718"/>
            <a:ext cx="22899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8" name="Abgerundetes Rechteck 272">
            <a:extLst>
              <a:ext uri="{FF2B5EF4-FFF2-40B4-BE49-F238E27FC236}">
                <a16:creationId xmlns:a16="http://schemas.microsoft.com/office/drawing/2014/main" id="{BEEBC2E9-ECA6-485C-966D-EB6EAB63E186}"/>
              </a:ext>
            </a:extLst>
          </p:cNvPr>
          <p:cNvSpPr/>
          <p:nvPr/>
        </p:nvSpPr>
        <p:spPr>
          <a:xfrm>
            <a:off x="1595130" y="4556718"/>
            <a:ext cx="610640" cy="152660"/>
          </a:xfrm>
          <a:prstGeom prst="round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9" name="Textfeld 108">
            <a:extLst>
              <a:ext uri="{FF2B5EF4-FFF2-40B4-BE49-F238E27FC236}">
                <a16:creationId xmlns:a16="http://schemas.microsoft.com/office/drawing/2014/main" id="{CDFEFE21-80DC-4289-A8D0-39A706AE2947}"/>
              </a:ext>
            </a:extLst>
          </p:cNvPr>
          <p:cNvSpPr txBox="1"/>
          <p:nvPr/>
        </p:nvSpPr>
        <p:spPr>
          <a:xfrm>
            <a:off x="1616158" y="4480388"/>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n-</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10" name="Textfeld 109">
            <a:extLst>
              <a:ext uri="{FF2B5EF4-FFF2-40B4-BE49-F238E27FC236}">
                <a16:creationId xmlns:a16="http://schemas.microsoft.com/office/drawing/2014/main" id="{B33B589A-F6C0-4761-9C85-0EC0F36F9429}"/>
              </a:ext>
            </a:extLst>
          </p:cNvPr>
          <p:cNvSpPr txBox="1"/>
          <p:nvPr/>
        </p:nvSpPr>
        <p:spPr>
          <a:xfrm>
            <a:off x="2226798" y="4480388"/>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cxnSp>
        <p:nvCxnSpPr>
          <p:cNvPr id="111" name="Gerader Verbinder 110">
            <a:extLst>
              <a:ext uri="{FF2B5EF4-FFF2-40B4-BE49-F238E27FC236}">
                <a16:creationId xmlns:a16="http://schemas.microsoft.com/office/drawing/2014/main" id="{D9C4AC84-6212-4BBF-9432-B2C87D471FE3}"/>
              </a:ext>
            </a:extLst>
          </p:cNvPr>
          <p:cNvCxnSpPr>
            <a:cxnSpLocks/>
          </p:cNvCxnSpPr>
          <p:nvPr/>
        </p:nvCxnSpPr>
        <p:spPr>
          <a:xfrm>
            <a:off x="6022270" y="4556718"/>
            <a:ext cx="0" cy="18319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2" name="Rechteck: abgerundete Ecken 111">
            <a:extLst>
              <a:ext uri="{FF2B5EF4-FFF2-40B4-BE49-F238E27FC236}">
                <a16:creationId xmlns:a16="http://schemas.microsoft.com/office/drawing/2014/main" id="{8C80BCFC-3A95-46AD-81C3-AEEFC0288966}"/>
              </a:ext>
            </a:extLst>
          </p:cNvPr>
          <p:cNvSpPr/>
          <p:nvPr/>
        </p:nvSpPr>
        <p:spPr>
          <a:xfrm>
            <a:off x="1442470" y="4327728"/>
            <a:ext cx="1679260" cy="915960"/>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13" name="Abgerundetes Rechteck 273">
            <a:extLst>
              <a:ext uri="{FF2B5EF4-FFF2-40B4-BE49-F238E27FC236}">
                <a16:creationId xmlns:a16="http://schemas.microsoft.com/office/drawing/2014/main" id="{7E4E4B40-74A8-4080-8AE8-E09BD1B4E3AC}"/>
              </a:ext>
            </a:extLst>
          </p:cNvPr>
          <p:cNvSpPr/>
          <p:nvPr/>
        </p:nvSpPr>
        <p:spPr>
          <a:xfrm>
            <a:off x="5869610" y="4556718"/>
            <a:ext cx="152660" cy="152660"/>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4" name="Bogen 113">
            <a:extLst>
              <a:ext uri="{FF2B5EF4-FFF2-40B4-BE49-F238E27FC236}">
                <a16:creationId xmlns:a16="http://schemas.microsoft.com/office/drawing/2014/main" id="{59923D01-170E-4EDA-98E0-29C5B3863649}"/>
              </a:ext>
            </a:extLst>
          </p:cNvPr>
          <p:cNvSpPr/>
          <p:nvPr/>
        </p:nvSpPr>
        <p:spPr>
          <a:xfrm rot="10800000" flipH="1">
            <a:off x="3350720" y="4785708"/>
            <a:ext cx="2518890" cy="1373940"/>
          </a:xfrm>
          <a:prstGeom prst="arc">
            <a:avLst/>
          </a:prstGeom>
          <a:solidFill>
            <a:schemeClr val="bg1"/>
          </a:solidFill>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5" name="Rechteck 114">
            <a:extLst>
              <a:ext uri="{FF2B5EF4-FFF2-40B4-BE49-F238E27FC236}">
                <a16:creationId xmlns:a16="http://schemas.microsoft.com/office/drawing/2014/main" id="{77F7FD1C-4521-4F37-85CA-226714921CBB}"/>
              </a:ext>
            </a:extLst>
          </p:cNvPr>
          <p:cNvSpPr/>
          <p:nvPr/>
        </p:nvSpPr>
        <p:spPr>
          <a:xfrm>
            <a:off x="3961360" y="5472679"/>
            <a:ext cx="686970" cy="68697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16" name="Rechteck 115">
            <a:extLst>
              <a:ext uri="{FF2B5EF4-FFF2-40B4-BE49-F238E27FC236}">
                <a16:creationId xmlns:a16="http://schemas.microsoft.com/office/drawing/2014/main" id="{F51C34FC-7E11-4C04-A200-4F640714FF5F}"/>
              </a:ext>
            </a:extLst>
          </p:cNvPr>
          <p:cNvSpPr/>
          <p:nvPr/>
        </p:nvSpPr>
        <p:spPr>
          <a:xfrm>
            <a:off x="1289810" y="5472679"/>
            <a:ext cx="1297610" cy="68697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117" name="Rechteck 116">
            <a:extLst>
              <a:ext uri="{FF2B5EF4-FFF2-40B4-BE49-F238E27FC236}">
                <a16:creationId xmlns:a16="http://schemas.microsoft.com/office/drawing/2014/main" id="{76D33C6C-51B2-49E6-B393-9C893CFD6162}"/>
              </a:ext>
            </a:extLst>
          </p:cNvPr>
          <p:cNvSpPr/>
          <p:nvPr/>
        </p:nvSpPr>
        <p:spPr>
          <a:xfrm>
            <a:off x="2587420" y="5472678"/>
            <a:ext cx="1373940" cy="68697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18" name="Gerader Verbinder 117">
            <a:extLst>
              <a:ext uri="{FF2B5EF4-FFF2-40B4-BE49-F238E27FC236}">
                <a16:creationId xmlns:a16="http://schemas.microsoft.com/office/drawing/2014/main" id="{E70DE7FF-9FFE-4D7E-ACCD-E1F9BD1806F6}"/>
              </a:ext>
            </a:extLst>
          </p:cNvPr>
          <p:cNvCxnSpPr/>
          <p:nvPr/>
        </p:nvCxnSpPr>
        <p:spPr>
          <a:xfrm>
            <a:off x="3961360" y="6159649"/>
            <a:ext cx="686970"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8029F315-6C09-45FC-9C8A-ED95842D88D2}"/>
              </a:ext>
            </a:extLst>
          </p:cNvPr>
          <p:cNvCxnSpPr>
            <a:cxnSpLocks/>
          </p:cNvCxnSpPr>
          <p:nvPr/>
        </p:nvCxnSpPr>
        <p:spPr>
          <a:xfrm>
            <a:off x="1289810" y="6159648"/>
            <a:ext cx="2671550"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42C1537D-D0FC-4E8A-B6FD-1A572625A9A9}"/>
              </a:ext>
            </a:extLst>
          </p:cNvPr>
          <p:cNvCxnSpPr>
            <a:cxnSpLocks/>
          </p:cNvCxnSpPr>
          <p:nvPr/>
        </p:nvCxnSpPr>
        <p:spPr>
          <a:xfrm>
            <a:off x="5869610" y="4556718"/>
            <a:ext cx="0" cy="91596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 name="Abgerundetes Rechteck 261">
            <a:extLst>
              <a:ext uri="{FF2B5EF4-FFF2-40B4-BE49-F238E27FC236}">
                <a16:creationId xmlns:a16="http://schemas.microsoft.com/office/drawing/2014/main" id="{8BCB724E-D58B-4FFE-897C-63EF00775410}"/>
              </a:ext>
            </a:extLst>
          </p:cNvPr>
          <p:cNvSpPr/>
          <p:nvPr/>
        </p:nvSpPr>
        <p:spPr>
          <a:xfrm>
            <a:off x="1137150" y="2131390"/>
            <a:ext cx="3969160" cy="1297610"/>
          </a:xfrm>
          <a:prstGeom prst="roundRect">
            <a:avLst>
              <a:gd name="adj" fmla="val 4453"/>
            </a:avLst>
          </a:prstGeom>
          <a:solidFill>
            <a:schemeClr val="accent2">
              <a:lumMod val="60000"/>
              <a:lumOff val="40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Abgerundetes Rechteck 273">
            <a:extLst>
              <a:ext uri="{FF2B5EF4-FFF2-40B4-BE49-F238E27FC236}">
                <a16:creationId xmlns:a16="http://schemas.microsoft.com/office/drawing/2014/main" id="{2039EEC0-D67F-4146-A3DF-D4362AB5CF60}"/>
              </a:ext>
            </a:extLst>
          </p:cNvPr>
          <p:cNvSpPr/>
          <p:nvPr/>
        </p:nvSpPr>
        <p:spPr>
          <a:xfrm>
            <a:off x="2892740" y="2131390"/>
            <a:ext cx="1526600" cy="534310"/>
          </a:xfrm>
          <a:prstGeom prst="roundRect">
            <a:avLst>
              <a:gd name="adj" fmla="val 10962"/>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8" name="Abgerundetes Rechteck 272">
            <a:extLst>
              <a:ext uri="{FF2B5EF4-FFF2-40B4-BE49-F238E27FC236}">
                <a16:creationId xmlns:a16="http://schemas.microsoft.com/office/drawing/2014/main" id="{8EA48500-3D5D-4BCD-BA1B-D81E5B58654C}"/>
              </a:ext>
            </a:extLst>
          </p:cNvPr>
          <p:cNvSpPr/>
          <p:nvPr/>
        </p:nvSpPr>
        <p:spPr>
          <a:xfrm>
            <a:off x="1213480" y="2131390"/>
            <a:ext cx="167926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 name="Abgerundetes Rechteck 273">
            <a:extLst>
              <a:ext uri="{FF2B5EF4-FFF2-40B4-BE49-F238E27FC236}">
                <a16:creationId xmlns:a16="http://schemas.microsoft.com/office/drawing/2014/main" id="{AAED8277-3402-4B0F-84B3-C18C8B4A5994}"/>
              </a:ext>
            </a:extLst>
          </p:cNvPr>
          <p:cNvSpPr/>
          <p:nvPr/>
        </p:nvSpPr>
        <p:spPr>
          <a:xfrm>
            <a:off x="1747790" y="213139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Abgerundetes Rechteck 273">
            <a:extLst>
              <a:ext uri="{FF2B5EF4-FFF2-40B4-BE49-F238E27FC236}">
                <a16:creationId xmlns:a16="http://schemas.microsoft.com/office/drawing/2014/main" id="{33121362-F520-48CA-A359-86A2D480FCE4}"/>
              </a:ext>
            </a:extLst>
          </p:cNvPr>
          <p:cNvSpPr/>
          <p:nvPr/>
        </p:nvSpPr>
        <p:spPr>
          <a:xfrm>
            <a:off x="2358430" y="213139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 name="Abgerundetes Rechteck 273">
            <a:extLst>
              <a:ext uri="{FF2B5EF4-FFF2-40B4-BE49-F238E27FC236}">
                <a16:creationId xmlns:a16="http://schemas.microsoft.com/office/drawing/2014/main" id="{A810E5FA-8DD1-4675-9D71-E5ED9697D46C}"/>
              </a:ext>
            </a:extLst>
          </p:cNvPr>
          <p:cNvSpPr/>
          <p:nvPr/>
        </p:nvSpPr>
        <p:spPr>
          <a:xfrm>
            <a:off x="2053110" y="197873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 name="Textfeld 11">
            <a:extLst>
              <a:ext uri="{FF2B5EF4-FFF2-40B4-BE49-F238E27FC236}">
                <a16:creationId xmlns:a16="http://schemas.microsoft.com/office/drawing/2014/main" id="{A1662F9C-2C6A-479C-9403-58D98D9A95F5}"/>
              </a:ext>
            </a:extLst>
          </p:cNvPr>
          <p:cNvSpPr txBox="1"/>
          <p:nvPr/>
        </p:nvSpPr>
        <p:spPr>
          <a:xfrm>
            <a:off x="1442470" y="2436710"/>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n-</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3" name="Abgerundetes Rechteck 273">
            <a:extLst>
              <a:ext uri="{FF2B5EF4-FFF2-40B4-BE49-F238E27FC236}">
                <a16:creationId xmlns:a16="http://schemas.microsoft.com/office/drawing/2014/main" id="{7CDB36D6-ED30-441A-BCD1-9CDB17098090}"/>
              </a:ext>
            </a:extLst>
          </p:cNvPr>
          <p:cNvSpPr/>
          <p:nvPr/>
        </p:nvSpPr>
        <p:spPr>
          <a:xfrm>
            <a:off x="1366140" y="213139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4" name="Gerader Verbinder 13">
            <a:extLst>
              <a:ext uri="{FF2B5EF4-FFF2-40B4-BE49-F238E27FC236}">
                <a16:creationId xmlns:a16="http://schemas.microsoft.com/office/drawing/2014/main" id="{BD1AE7DA-FA28-4D54-9A59-5FFC9D40B744}"/>
              </a:ext>
            </a:extLst>
          </p:cNvPr>
          <p:cNvCxnSpPr>
            <a:cxnSpLocks/>
            <a:stCxn id="13" idx="0"/>
          </p:cNvCxnSpPr>
          <p:nvPr/>
        </p:nvCxnSpPr>
        <p:spPr>
          <a:xfrm flipV="1">
            <a:off x="1518800" y="182607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6A64C4B-E1DD-4A32-A3FD-2699A9DC7C11}"/>
              </a:ext>
            </a:extLst>
          </p:cNvPr>
          <p:cNvCxnSpPr>
            <a:cxnSpLocks/>
          </p:cNvCxnSpPr>
          <p:nvPr/>
        </p:nvCxnSpPr>
        <p:spPr>
          <a:xfrm>
            <a:off x="2053110" y="2131390"/>
            <a:ext cx="305320" cy="0"/>
          </a:xfrm>
          <a:prstGeom prst="line">
            <a:avLst/>
          </a:prstGeom>
          <a:ln w="317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D977B189-26F8-4B98-98C1-7D0966D2E896}"/>
              </a:ext>
            </a:extLst>
          </p:cNvPr>
          <p:cNvSpPr/>
          <p:nvPr/>
        </p:nvSpPr>
        <p:spPr>
          <a:xfrm>
            <a:off x="2663750" y="213139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7" name="Gerader Verbinder 16">
            <a:extLst>
              <a:ext uri="{FF2B5EF4-FFF2-40B4-BE49-F238E27FC236}">
                <a16:creationId xmlns:a16="http://schemas.microsoft.com/office/drawing/2014/main" id="{A10D9518-1E60-4A6D-B9A7-EB43180493E3}"/>
              </a:ext>
            </a:extLst>
          </p:cNvPr>
          <p:cNvCxnSpPr>
            <a:cxnSpLocks/>
          </p:cNvCxnSpPr>
          <p:nvPr/>
        </p:nvCxnSpPr>
        <p:spPr>
          <a:xfrm flipV="1">
            <a:off x="1900450" y="182607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4A7BC9C-AD8E-4192-9A66-08B2B6222ADD}"/>
              </a:ext>
            </a:extLst>
          </p:cNvPr>
          <p:cNvCxnSpPr>
            <a:cxnSpLocks/>
          </p:cNvCxnSpPr>
          <p:nvPr/>
        </p:nvCxnSpPr>
        <p:spPr>
          <a:xfrm flipV="1">
            <a:off x="2205770" y="167341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7BD4E9F6-A893-465C-9D66-EFAB7327EA17}"/>
              </a:ext>
            </a:extLst>
          </p:cNvPr>
          <p:cNvCxnSpPr>
            <a:cxnSpLocks/>
          </p:cNvCxnSpPr>
          <p:nvPr/>
        </p:nvCxnSpPr>
        <p:spPr>
          <a:xfrm flipV="1">
            <a:off x="2511090" y="182607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AF575DD4-9FD0-4AD9-9E64-1BE2C1C30EC1}"/>
              </a:ext>
            </a:extLst>
          </p:cNvPr>
          <p:cNvSpPr/>
          <p:nvPr/>
        </p:nvSpPr>
        <p:spPr>
          <a:xfrm>
            <a:off x="831830" y="2131390"/>
            <a:ext cx="53431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21" name="Abgerundetes Rechteck 273">
            <a:extLst>
              <a:ext uri="{FF2B5EF4-FFF2-40B4-BE49-F238E27FC236}">
                <a16:creationId xmlns:a16="http://schemas.microsoft.com/office/drawing/2014/main" id="{AA4C69A7-530A-42A0-98F0-223FEB454421}"/>
              </a:ext>
            </a:extLst>
          </p:cNvPr>
          <p:cNvSpPr/>
          <p:nvPr/>
        </p:nvSpPr>
        <p:spPr>
          <a:xfrm>
            <a:off x="2969070" y="213139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2" name="Abgerundetes Rechteck 273">
            <a:extLst>
              <a:ext uri="{FF2B5EF4-FFF2-40B4-BE49-F238E27FC236}">
                <a16:creationId xmlns:a16="http://schemas.microsoft.com/office/drawing/2014/main" id="{C705F19F-D123-4EA2-B775-E2C5F1261E70}"/>
              </a:ext>
            </a:extLst>
          </p:cNvPr>
          <p:cNvSpPr/>
          <p:nvPr/>
        </p:nvSpPr>
        <p:spPr>
          <a:xfrm>
            <a:off x="3350720" y="213139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3" name="Abgerundetes Rechteck 273">
            <a:extLst>
              <a:ext uri="{FF2B5EF4-FFF2-40B4-BE49-F238E27FC236}">
                <a16:creationId xmlns:a16="http://schemas.microsoft.com/office/drawing/2014/main" id="{EED6585A-4A3E-4C35-B7C1-C82B104A51F2}"/>
              </a:ext>
            </a:extLst>
          </p:cNvPr>
          <p:cNvSpPr/>
          <p:nvPr/>
        </p:nvSpPr>
        <p:spPr>
          <a:xfrm>
            <a:off x="3656040" y="197873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4" name="Abgerundetes Rechteck 273">
            <a:extLst>
              <a:ext uri="{FF2B5EF4-FFF2-40B4-BE49-F238E27FC236}">
                <a16:creationId xmlns:a16="http://schemas.microsoft.com/office/drawing/2014/main" id="{F6EA36C1-9CD0-4973-B19B-13FE8C64227C}"/>
              </a:ext>
            </a:extLst>
          </p:cNvPr>
          <p:cNvSpPr/>
          <p:nvPr/>
        </p:nvSpPr>
        <p:spPr>
          <a:xfrm>
            <a:off x="3961360" y="213139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25" name="Gerader Verbinder 24">
            <a:extLst>
              <a:ext uri="{FF2B5EF4-FFF2-40B4-BE49-F238E27FC236}">
                <a16:creationId xmlns:a16="http://schemas.microsoft.com/office/drawing/2014/main" id="{00E5EA96-B9E3-4AFA-9982-8C73E9805634}"/>
              </a:ext>
            </a:extLst>
          </p:cNvPr>
          <p:cNvCxnSpPr>
            <a:cxnSpLocks/>
          </p:cNvCxnSpPr>
          <p:nvPr/>
        </p:nvCxnSpPr>
        <p:spPr>
          <a:xfrm flipV="1">
            <a:off x="3503380" y="182607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24611C3B-3915-421A-9271-10D040B23E51}"/>
              </a:ext>
            </a:extLst>
          </p:cNvPr>
          <p:cNvCxnSpPr>
            <a:cxnSpLocks/>
          </p:cNvCxnSpPr>
          <p:nvPr/>
        </p:nvCxnSpPr>
        <p:spPr>
          <a:xfrm flipV="1">
            <a:off x="3808700" y="167341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C6B73FC6-EA7E-4B5C-A8F5-55461EB48253}"/>
              </a:ext>
            </a:extLst>
          </p:cNvPr>
          <p:cNvCxnSpPr>
            <a:cxnSpLocks/>
          </p:cNvCxnSpPr>
          <p:nvPr/>
        </p:nvCxnSpPr>
        <p:spPr>
          <a:xfrm flipV="1">
            <a:off x="4114020" y="182607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9C2E12C2-9DAF-4777-9387-68804D7DC5B9}"/>
              </a:ext>
            </a:extLst>
          </p:cNvPr>
          <p:cNvSpPr txBox="1"/>
          <p:nvPr/>
        </p:nvSpPr>
        <p:spPr>
          <a:xfrm>
            <a:off x="2969070" y="2436710"/>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29" name="Abgerundetes Rechteck 272">
            <a:extLst>
              <a:ext uri="{FF2B5EF4-FFF2-40B4-BE49-F238E27FC236}">
                <a16:creationId xmlns:a16="http://schemas.microsoft.com/office/drawing/2014/main" id="{ABAF1CCB-5800-4736-8481-8C5E9F017ED9}"/>
              </a:ext>
            </a:extLst>
          </p:cNvPr>
          <p:cNvSpPr/>
          <p:nvPr/>
        </p:nvSpPr>
        <p:spPr>
          <a:xfrm>
            <a:off x="4419340" y="2131390"/>
            <a:ext cx="61064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0" name="Rechteck 29">
            <a:extLst>
              <a:ext uri="{FF2B5EF4-FFF2-40B4-BE49-F238E27FC236}">
                <a16:creationId xmlns:a16="http://schemas.microsoft.com/office/drawing/2014/main" id="{7AB32298-F7D3-42DE-9D1A-0BA85368CE54}"/>
              </a:ext>
            </a:extLst>
          </p:cNvPr>
          <p:cNvSpPr/>
          <p:nvPr/>
        </p:nvSpPr>
        <p:spPr>
          <a:xfrm>
            <a:off x="4266680" y="213139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31" name="Rechteck 30">
            <a:extLst>
              <a:ext uri="{FF2B5EF4-FFF2-40B4-BE49-F238E27FC236}">
                <a16:creationId xmlns:a16="http://schemas.microsoft.com/office/drawing/2014/main" id="{EEFD6463-4F6F-466D-A287-841236210B39}"/>
              </a:ext>
            </a:extLst>
          </p:cNvPr>
          <p:cNvSpPr/>
          <p:nvPr/>
        </p:nvSpPr>
        <p:spPr>
          <a:xfrm>
            <a:off x="1671460" y="2131390"/>
            <a:ext cx="7633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32" name="Rechteck 31">
            <a:extLst>
              <a:ext uri="{FF2B5EF4-FFF2-40B4-BE49-F238E27FC236}">
                <a16:creationId xmlns:a16="http://schemas.microsoft.com/office/drawing/2014/main" id="{96521597-2A45-4C52-AD6D-77232A0AB965}"/>
              </a:ext>
            </a:extLst>
          </p:cNvPr>
          <p:cNvSpPr/>
          <p:nvPr/>
        </p:nvSpPr>
        <p:spPr>
          <a:xfrm>
            <a:off x="3274390" y="2131390"/>
            <a:ext cx="7633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33" name="Gerader Verbinder 32">
            <a:extLst>
              <a:ext uri="{FF2B5EF4-FFF2-40B4-BE49-F238E27FC236}">
                <a16:creationId xmlns:a16="http://schemas.microsoft.com/office/drawing/2014/main" id="{4816AC13-47AA-4294-8C81-DA66E3E3511A}"/>
              </a:ext>
            </a:extLst>
          </p:cNvPr>
          <p:cNvCxnSpPr>
            <a:cxnSpLocks/>
          </p:cNvCxnSpPr>
          <p:nvPr/>
        </p:nvCxnSpPr>
        <p:spPr>
          <a:xfrm>
            <a:off x="3656040" y="2131390"/>
            <a:ext cx="305320" cy="0"/>
          </a:xfrm>
          <a:prstGeom prst="line">
            <a:avLst/>
          </a:prstGeom>
          <a:ln w="317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4" name="Abgerundetes Rechteck 273">
            <a:extLst>
              <a:ext uri="{FF2B5EF4-FFF2-40B4-BE49-F238E27FC236}">
                <a16:creationId xmlns:a16="http://schemas.microsoft.com/office/drawing/2014/main" id="{25AC4906-3052-4DB3-881D-4296D8D98136}"/>
              </a:ext>
            </a:extLst>
          </p:cNvPr>
          <p:cNvSpPr/>
          <p:nvPr/>
        </p:nvSpPr>
        <p:spPr>
          <a:xfrm>
            <a:off x="4572000" y="213139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5" name="Rechteck 34">
            <a:extLst>
              <a:ext uri="{FF2B5EF4-FFF2-40B4-BE49-F238E27FC236}">
                <a16:creationId xmlns:a16="http://schemas.microsoft.com/office/drawing/2014/main" id="{8597918F-C872-4514-88CF-24C311DC1F87}"/>
              </a:ext>
            </a:extLst>
          </p:cNvPr>
          <p:cNvSpPr/>
          <p:nvPr/>
        </p:nvSpPr>
        <p:spPr>
          <a:xfrm>
            <a:off x="4877320" y="213139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36" name="Rechteck 35">
            <a:extLst>
              <a:ext uri="{FF2B5EF4-FFF2-40B4-BE49-F238E27FC236}">
                <a16:creationId xmlns:a16="http://schemas.microsoft.com/office/drawing/2014/main" id="{AB7A5450-25D8-4EC7-B3A7-B5AAB4EA3460}"/>
              </a:ext>
            </a:extLst>
          </p:cNvPr>
          <p:cNvSpPr/>
          <p:nvPr/>
        </p:nvSpPr>
        <p:spPr>
          <a:xfrm>
            <a:off x="4877320" y="2131390"/>
            <a:ext cx="53431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37" name="Textfeld 36">
            <a:extLst>
              <a:ext uri="{FF2B5EF4-FFF2-40B4-BE49-F238E27FC236}">
                <a16:creationId xmlns:a16="http://schemas.microsoft.com/office/drawing/2014/main" id="{B43281F2-2A16-4B28-B979-D641B4A4B3A6}"/>
              </a:ext>
            </a:extLst>
          </p:cNvPr>
          <p:cNvSpPr txBox="1"/>
          <p:nvPr/>
        </p:nvSpPr>
        <p:spPr>
          <a:xfrm>
            <a:off x="1671460" y="2284050"/>
            <a:ext cx="1042273"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PMOS </a:t>
            </a:r>
            <a:r>
              <a:rPr lang="de-DE" sz="1000" dirty="0" err="1">
                <a:solidFill>
                  <a:schemeClr val="bg1"/>
                </a:solidFill>
                <a:latin typeface="Times New Roman" panose="02020603050405020304" pitchFamily="18" charset="0"/>
                <a:cs typeface="Times New Roman" panose="02020603050405020304" pitchFamily="18" charset="0"/>
              </a:rPr>
              <a:t>transistor</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38" name="Textfeld 37">
            <a:extLst>
              <a:ext uri="{FF2B5EF4-FFF2-40B4-BE49-F238E27FC236}">
                <a16:creationId xmlns:a16="http://schemas.microsoft.com/office/drawing/2014/main" id="{9A6CA207-76C9-4054-805F-615F69B75741}"/>
              </a:ext>
            </a:extLst>
          </p:cNvPr>
          <p:cNvSpPr txBox="1"/>
          <p:nvPr/>
        </p:nvSpPr>
        <p:spPr>
          <a:xfrm>
            <a:off x="3274390" y="2284050"/>
            <a:ext cx="1064715"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NMOS </a:t>
            </a:r>
            <a:r>
              <a:rPr lang="de-DE" sz="1000" dirty="0" err="1">
                <a:solidFill>
                  <a:schemeClr val="bg1"/>
                </a:solidFill>
                <a:latin typeface="Times New Roman" panose="02020603050405020304" pitchFamily="18" charset="0"/>
                <a:cs typeface="Times New Roman" panose="02020603050405020304" pitchFamily="18" charset="0"/>
              </a:rPr>
              <a:t>transistor</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39" name="Textfeld 38">
            <a:extLst>
              <a:ext uri="{FF2B5EF4-FFF2-40B4-BE49-F238E27FC236}">
                <a16:creationId xmlns:a16="http://schemas.microsoft.com/office/drawing/2014/main" id="{CF03CEF8-9EAA-4A51-A201-74298DE8AA2C}"/>
              </a:ext>
            </a:extLst>
          </p:cNvPr>
          <p:cNvSpPr txBox="1"/>
          <p:nvPr/>
        </p:nvSpPr>
        <p:spPr>
          <a:xfrm>
            <a:off x="1213480" y="3123680"/>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n-</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cxnSp>
        <p:nvCxnSpPr>
          <p:cNvPr id="68" name="Gerader Verbinder 67">
            <a:extLst>
              <a:ext uri="{FF2B5EF4-FFF2-40B4-BE49-F238E27FC236}">
                <a16:creationId xmlns:a16="http://schemas.microsoft.com/office/drawing/2014/main" id="{EA4A3B90-2E67-4842-89D3-675203C3D290}"/>
              </a:ext>
            </a:extLst>
          </p:cNvPr>
          <p:cNvCxnSpPr/>
          <p:nvPr/>
        </p:nvCxnSpPr>
        <p:spPr>
          <a:xfrm>
            <a:off x="1442470" y="1291760"/>
            <a:ext cx="152660"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3D100E0-93A1-4486-B04D-820BCB1976E9}"/>
              </a:ext>
            </a:extLst>
          </p:cNvPr>
          <p:cNvCxnSpPr/>
          <p:nvPr/>
        </p:nvCxnSpPr>
        <p:spPr>
          <a:xfrm>
            <a:off x="3045400" y="182607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28CD9627-17DB-45AC-AD18-BC037612DB53}"/>
              </a:ext>
            </a:extLst>
          </p:cNvPr>
          <p:cNvCxnSpPr>
            <a:cxnSpLocks/>
          </p:cNvCxnSpPr>
          <p:nvPr/>
        </p:nvCxnSpPr>
        <p:spPr>
          <a:xfrm flipV="1">
            <a:off x="3121730" y="182607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52D278FF-F176-4063-B38D-1013CA498FD1}"/>
              </a:ext>
            </a:extLst>
          </p:cNvPr>
          <p:cNvCxnSpPr/>
          <p:nvPr/>
        </p:nvCxnSpPr>
        <p:spPr>
          <a:xfrm flipH="1" flipV="1">
            <a:off x="3121730" y="174974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EDCDDD1B-D030-4FCE-AF6A-A479415B5E37}"/>
              </a:ext>
            </a:extLst>
          </p:cNvPr>
          <p:cNvCxnSpPr/>
          <p:nvPr/>
        </p:nvCxnSpPr>
        <p:spPr>
          <a:xfrm flipV="1">
            <a:off x="3045400" y="174974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9BB24FC6-AB9C-4CFE-816B-59045D737886}"/>
              </a:ext>
            </a:extLst>
          </p:cNvPr>
          <p:cNvCxnSpPr>
            <a:cxnSpLocks/>
          </p:cNvCxnSpPr>
          <p:nvPr/>
        </p:nvCxnSpPr>
        <p:spPr>
          <a:xfrm flipH="1" flipV="1">
            <a:off x="1442470" y="174974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008FB46E-1EFA-4433-BBF1-4FB54A2894FC}"/>
              </a:ext>
            </a:extLst>
          </p:cNvPr>
          <p:cNvCxnSpPr>
            <a:cxnSpLocks/>
          </p:cNvCxnSpPr>
          <p:nvPr/>
        </p:nvCxnSpPr>
        <p:spPr>
          <a:xfrm flipH="1">
            <a:off x="1442470" y="167341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6042B76D-CA05-4081-AC7B-B24E517C32E5}"/>
              </a:ext>
            </a:extLst>
          </p:cNvPr>
          <p:cNvCxnSpPr>
            <a:cxnSpLocks/>
          </p:cNvCxnSpPr>
          <p:nvPr/>
        </p:nvCxnSpPr>
        <p:spPr>
          <a:xfrm flipH="1" flipV="1">
            <a:off x="1518800" y="159708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545FD340-74E3-4FF2-918A-2CDC759D854C}"/>
              </a:ext>
            </a:extLst>
          </p:cNvPr>
          <p:cNvCxnSpPr>
            <a:cxnSpLocks/>
          </p:cNvCxnSpPr>
          <p:nvPr/>
        </p:nvCxnSpPr>
        <p:spPr>
          <a:xfrm flipV="1">
            <a:off x="1518800" y="129176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46E2130A-5514-B230-45B7-ED1EBBC2D49A}"/>
              </a:ext>
            </a:extLst>
          </p:cNvPr>
          <p:cNvCxnSpPr/>
          <p:nvPr/>
        </p:nvCxnSpPr>
        <p:spPr>
          <a:xfrm flipV="1">
            <a:off x="2816410" y="4421290"/>
            <a:ext cx="0" cy="1526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8287A6EB-E9E6-1901-29B2-0C4550445689}"/>
              </a:ext>
            </a:extLst>
          </p:cNvPr>
          <p:cNvCxnSpPr/>
          <p:nvPr/>
        </p:nvCxnSpPr>
        <p:spPr>
          <a:xfrm flipH="1" flipV="1">
            <a:off x="2740080" y="434496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71F6EEF8-D355-3DE2-B005-980CCBD9D59B}"/>
              </a:ext>
            </a:extLst>
          </p:cNvPr>
          <p:cNvCxnSpPr/>
          <p:nvPr/>
        </p:nvCxnSpPr>
        <p:spPr>
          <a:xfrm flipV="1">
            <a:off x="2740080" y="426863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337E7DBC-2577-BACA-E506-53D570ACBEAC}"/>
              </a:ext>
            </a:extLst>
          </p:cNvPr>
          <p:cNvCxnSpPr/>
          <p:nvPr/>
        </p:nvCxnSpPr>
        <p:spPr>
          <a:xfrm flipH="1" flipV="1">
            <a:off x="2816410" y="419230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41882002-1311-DEEF-34EA-04743F1B7A2E}"/>
              </a:ext>
            </a:extLst>
          </p:cNvPr>
          <p:cNvCxnSpPr/>
          <p:nvPr/>
        </p:nvCxnSpPr>
        <p:spPr>
          <a:xfrm flipV="1">
            <a:off x="2816410" y="4039640"/>
            <a:ext cx="0" cy="1526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37318F70-C31C-267E-43A0-60D938F4016A}"/>
              </a:ext>
            </a:extLst>
          </p:cNvPr>
          <p:cNvCxnSpPr/>
          <p:nvPr/>
        </p:nvCxnSpPr>
        <p:spPr>
          <a:xfrm>
            <a:off x="2740080" y="403964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8A513707-BB27-B60A-2FC3-64595ABF85CE}"/>
              </a:ext>
            </a:extLst>
          </p:cNvPr>
          <p:cNvCxnSpPr/>
          <p:nvPr/>
        </p:nvCxnSpPr>
        <p:spPr>
          <a:xfrm flipV="1">
            <a:off x="4800990" y="4421290"/>
            <a:ext cx="0" cy="1526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B458C54C-D88C-2D4D-ACFF-B349B691889B}"/>
              </a:ext>
            </a:extLst>
          </p:cNvPr>
          <p:cNvCxnSpPr/>
          <p:nvPr/>
        </p:nvCxnSpPr>
        <p:spPr>
          <a:xfrm flipH="1" flipV="1">
            <a:off x="4724660" y="434496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4BB2A559-1545-71C0-DC51-E44EF7B71B81}"/>
              </a:ext>
            </a:extLst>
          </p:cNvPr>
          <p:cNvCxnSpPr/>
          <p:nvPr/>
        </p:nvCxnSpPr>
        <p:spPr>
          <a:xfrm flipV="1">
            <a:off x="4724660" y="426863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BA3E9FF3-0785-58A3-A941-EA9467480B84}"/>
              </a:ext>
            </a:extLst>
          </p:cNvPr>
          <p:cNvCxnSpPr/>
          <p:nvPr/>
        </p:nvCxnSpPr>
        <p:spPr>
          <a:xfrm flipH="1" flipV="1">
            <a:off x="4800990" y="419230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id="{45EA4BA4-8F37-3BB2-50C9-8885153E8F2E}"/>
              </a:ext>
            </a:extLst>
          </p:cNvPr>
          <p:cNvCxnSpPr/>
          <p:nvPr/>
        </p:nvCxnSpPr>
        <p:spPr>
          <a:xfrm flipV="1">
            <a:off x="4800990" y="4039640"/>
            <a:ext cx="0" cy="1526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BAFBD4C5-B01F-443B-DE5E-328800F471F7}"/>
              </a:ext>
            </a:extLst>
          </p:cNvPr>
          <p:cNvCxnSpPr/>
          <p:nvPr/>
        </p:nvCxnSpPr>
        <p:spPr>
          <a:xfrm>
            <a:off x="4724660" y="403964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DC90B55C-D27C-28B9-BBFF-72B013635D14}"/>
              </a:ext>
            </a:extLst>
          </p:cNvPr>
          <p:cNvCxnSpPr>
            <a:cxnSpLocks/>
          </p:cNvCxnSpPr>
          <p:nvPr/>
        </p:nvCxnSpPr>
        <p:spPr>
          <a:xfrm>
            <a:off x="2740080" y="4039640"/>
            <a:ext cx="32058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77F50FAC-AB80-0D10-3671-36BA9320F71D}"/>
              </a:ext>
            </a:extLst>
          </p:cNvPr>
          <p:cNvCxnSpPr/>
          <p:nvPr/>
        </p:nvCxnSpPr>
        <p:spPr>
          <a:xfrm>
            <a:off x="5945940" y="4039640"/>
            <a:ext cx="0" cy="1526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9C00B308-5251-25DA-260C-5867250791BA}"/>
              </a:ext>
            </a:extLst>
          </p:cNvPr>
          <p:cNvCxnSpPr>
            <a:cxnSpLocks/>
          </p:cNvCxnSpPr>
          <p:nvPr/>
        </p:nvCxnSpPr>
        <p:spPr>
          <a:xfrm>
            <a:off x="5716950" y="4192300"/>
            <a:ext cx="45798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52BECD79-5655-FC77-E101-035C7CE4D113}"/>
              </a:ext>
            </a:extLst>
          </p:cNvPr>
          <p:cNvCxnSpPr>
            <a:cxnSpLocks/>
          </p:cNvCxnSpPr>
          <p:nvPr/>
        </p:nvCxnSpPr>
        <p:spPr>
          <a:xfrm>
            <a:off x="5793280" y="4268630"/>
            <a:ext cx="305320" cy="0"/>
          </a:xfrm>
          <a:prstGeom prst="line">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09B923F3-8809-8A1A-7720-D3E0CBED8AD3}"/>
              </a:ext>
            </a:extLst>
          </p:cNvPr>
          <p:cNvCxnSpPr>
            <a:cxnSpLocks/>
          </p:cNvCxnSpPr>
          <p:nvPr/>
        </p:nvCxnSpPr>
        <p:spPr>
          <a:xfrm>
            <a:off x="5945940" y="426863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3" name="Textfeld 142">
            <a:extLst>
              <a:ext uri="{FF2B5EF4-FFF2-40B4-BE49-F238E27FC236}">
                <a16:creationId xmlns:a16="http://schemas.microsoft.com/office/drawing/2014/main" id="{D206F868-EC4E-18A8-B600-2BD339E27DF0}"/>
              </a:ext>
            </a:extLst>
          </p:cNvPr>
          <p:cNvSpPr txBox="1"/>
          <p:nvPr/>
        </p:nvSpPr>
        <p:spPr>
          <a:xfrm>
            <a:off x="5564290" y="4268630"/>
            <a:ext cx="417102" cy="246221"/>
          </a:xfrm>
          <a:prstGeom prst="rect">
            <a:avLst/>
          </a:prstGeom>
          <a:noFill/>
        </p:spPr>
        <p:txBody>
          <a:bodyPr wrap="none" rtlCol="0">
            <a:spAutoFit/>
          </a:bodyPr>
          <a:lstStyle/>
          <a:p>
            <a:r>
              <a:rPr lang="de-DE" sz="1000" dirty="0" err="1">
                <a:latin typeface="Times New Roman" panose="02020603050405020304" pitchFamily="18" charset="0"/>
                <a:cs typeface="Times New Roman" panose="02020603050405020304" pitchFamily="18" charset="0"/>
              </a:rPr>
              <a:t>V</a:t>
            </a:r>
            <a:r>
              <a:rPr lang="de-DE" sz="1000" baseline="-25000" dirty="0" err="1">
                <a:latin typeface="Times New Roman" panose="02020603050405020304" pitchFamily="18" charset="0"/>
                <a:cs typeface="Times New Roman" panose="02020603050405020304" pitchFamily="18" charset="0"/>
              </a:rPr>
              <a:t>bias</a:t>
            </a:r>
            <a:endParaRPr lang="de-DE" sz="1000" baseline="-25000" dirty="0">
              <a:latin typeface="Times New Roman" panose="02020603050405020304" pitchFamily="18" charset="0"/>
              <a:cs typeface="Times New Roman" panose="02020603050405020304" pitchFamily="18" charset="0"/>
            </a:endParaRPr>
          </a:p>
        </p:txBody>
      </p:sp>
      <p:sp>
        <p:nvSpPr>
          <p:cNvPr id="144" name="Textfeld 143">
            <a:extLst>
              <a:ext uri="{FF2B5EF4-FFF2-40B4-BE49-F238E27FC236}">
                <a16:creationId xmlns:a16="http://schemas.microsoft.com/office/drawing/2014/main" id="{AFDEB571-A43D-CA8E-CAD5-445A94048DB9}"/>
              </a:ext>
            </a:extLst>
          </p:cNvPr>
          <p:cNvSpPr txBox="1"/>
          <p:nvPr/>
        </p:nvSpPr>
        <p:spPr>
          <a:xfrm>
            <a:off x="6174930" y="4039640"/>
            <a:ext cx="603050" cy="307777"/>
          </a:xfrm>
          <a:prstGeom prst="rect">
            <a:avLst/>
          </a:prstGeom>
          <a:noFill/>
        </p:spPr>
        <p:txBody>
          <a:bodyPr wrap="none" rtlCol="0">
            <a:spAutoFit/>
          </a:bodyPr>
          <a:lstStyle/>
          <a:p>
            <a:r>
              <a:rPr lang="de-DE" sz="1400" dirty="0"/>
              <a:t>260V</a:t>
            </a:r>
          </a:p>
        </p:txBody>
      </p:sp>
    </p:spTree>
    <p:extLst>
      <p:ext uri="{BB962C8B-B14F-4D97-AF65-F5344CB8AC3E}">
        <p14:creationId xmlns:p14="http://schemas.microsoft.com/office/powerpoint/2010/main" val="235204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F4357-1D8A-428C-BFD0-F952B3A1D89A}"/>
              </a:ext>
            </a:extLst>
          </p:cNvPr>
          <p:cNvSpPr>
            <a:spLocks noGrp="1"/>
          </p:cNvSpPr>
          <p:nvPr>
            <p:ph type="title"/>
          </p:nvPr>
        </p:nvSpPr>
        <p:spPr/>
        <p:txBody>
          <a:bodyPr/>
          <a:lstStyle/>
          <a:p>
            <a:r>
              <a:rPr lang="en-US" b="1" dirty="0"/>
              <a:t>Sensor Biasing</a:t>
            </a:r>
            <a:endParaRPr lang="de-DE" b="1" dirty="0"/>
          </a:p>
        </p:txBody>
      </p:sp>
      <p:sp>
        <p:nvSpPr>
          <p:cNvPr id="3" name="Inhaltsplatzhalter 2">
            <a:extLst>
              <a:ext uri="{FF2B5EF4-FFF2-40B4-BE49-F238E27FC236}">
                <a16:creationId xmlns:a16="http://schemas.microsoft.com/office/drawing/2014/main" id="{1FC480E3-2022-4641-BF32-B7C30D5A9209}"/>
              </a:ext>
            </a:extLst>
          </p:cNvPr>
          <p:cNvSpPr>
            <a:spLocks noGrp="1"/>
          </p:cNvSpPr>
          <p:nvPr>
            <p:ph idx="1"/>
          </p:nvPr>
        </p:nvSpPr>
        <p:spPr/>
        <p:txBody>
          <a:bodyPr/>
          <a:lstStyle/>
          <a:p>
            <a:r>
              <a:rPr lang="de-DE" dirty="0"/>
              <a:t>Bias </a:t>
            </a:r>
            <a:r>
              <a:rPr lang="de-DE" dirty="0" err="1"/>
              <a:t>device</a:t>
            </a:r>
            <a:r>
              <a:rPr lang="de-DE" dirty="0"/>
              <a:t> </a:t>
            </a:r>
            <a:r>
              <a:rPr lang="de-DE" dirty="0" err="1"/>
              <a:t>implementation</a:t>
            </a:r>
            <a:r>
              <a:rPr lang="de-DE" dirty="0"/>
              <a:t>:</a:t>
            </a:r>
          </a:p>
          <a:p>
            <a:r>
              <a:rPr lang="de-DE" dirty="0"/>
              <a:t>Operation:</a:t>
            </a:r>
          </a:p>
          <a:p>
            <a:pPr>
              <a:buFont typeface="Arial" panose="020B0604020202020204" pitchFamily="34" charset="0"/>
              <a:buChar char="•"/>
            </a:pPr>
            <a:r>
              <a:rPr lang="de-DE" dirty="0"/>
              <a:t>T2 </a:t>
            </a:r>
            <a:r>
              <a:rPr lang="de-DE" dirty="0" err="1"/>
              <a:t>provides</a:t>
            </a:r>
            <a:r>
              <a:rPr lang="de-DE" dirty="0"/>
              <a:t> </a:t>
            </a:r>
            <a:r>
              <a:rPr lang="de-DE" dirty="0" err="1"/>
              <a:t>bias</a:t>
            </a:r>
            <a:r>
              <a:rPr lang="de-DE" dirty="0"/>
              <a:t> </a:t>
            </a:r>
            <a:r>
              <a:rPr lang="de-DE" dirty="0" err="1"/>
              <a:t>resistance</a:t>
            </a:r>
            <a:r>
              <a:rPr lang="de-DE" dirty="0"/>
              <a:t> </a:t>
            </a:r>
          </a:p>
          <a:p>
            <a:pPr>
              <a:buFont typeface="Arial" panose="020B0604020202020204" pitchFamily="34" charset="0"/>
              <a:buChar char="•"/>
            </a:pPr>
            <a:r>
              <a:rPr lang="de-DE" dirty="0"/>
              <a:t>T1 </a:t>
            </a:r>
            <a:r>
              <a:rPr lang="de-DE" dirty="0" err="1"/>
              <a:t>carries</a:t>
            </a:r>
            <a:r>
              <a:rPr lang="de-DE" dirty="0"/>
              <a:t> </a:t>
            </a:r>
            <a:r>
              <a:rPr lang="de-DE" dirty="0" err="1"/>
              <a:t>leakage</a:t>
            </a:r>
            <a:r>
              <a:rPr lang="de-DE" dirty="0"/>
              <a:t> </a:t>
            </a:r>
            <a:r>
              <a:rPr lang="de-DE" dirty="0" err="1"/>
              <a:t>current</a:t>
            </a:r>
            <a:endParaRPr lang="de-DE" dirty="0"/>
          </a:p>
          <a:p>
            <a:pPr>
              <a:buFont typeface="Arial" panose="020B0604020202020204" pitchFamily="34" charset="0"/>
              <a:buChar char="•"/>
            </a:pPr>
            <a:endParaRPr lang="de-DE" dirty="0"/>
          </a:p>
        </p:txBody>
      </p:sp>
      <p:pic>
        <p:nvPicPr>
          <p:cNvPr id="4" name="Grafik 3">
            <a:extLst>
              <a:ext uri="{FF2B5EF4-FFF2-40B4-BE49-F238E27FC236}">
                <a16:creationId xmlns:a16="http://schemas.microsoft.com/office/drawing/2014/main" id="{01A7F32C-89D7-40F1-A7F5-2008E5F90BE0}"/>
              </a:ext>
            </a:extLst>
          </p:cNvPr>
          <p:cNvPicPr>
            <a:picLocks noChangeAspect="1"/>
          </p:cNvPicPr>
          <p:nvPr/>
        </p:nvPicPr>
        <p:blipFill>
          <a:blip r:embed="rId3"/>
          <a:stretch>
            <a:fillRect/>
          </a:stretch>
        </p:blipFill>
        <p:spPr>
          <a:xfrm>
            <a:off x="3274390" y="3429000"/>
            <a:ext cx="2572735" cy="2011854"/>
          </a:xfrm>
          <a:prstGeom prst="rect">
            <a:avLst/>
          </a:prstGeom>
        </p:spPr>
      </p:pic>
    </p:spTree>
    <p:extLst>
      <p:ext uri="{BB962C8B-B14F-4D97-AF65-F5344CB8AC3E}">
        <p14:creationId xmlns:p14="http://schemas.microsoft.com/office/powerpoint/2010/main" val="36761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FBEB2-10C2-9CCD-D90C-E84CAEA7C5D6}"/>
              </a:ext>
            </a:extLst>
          </p:cNvPr>
          <p:cNvSpPr>
            <a:spLocks noGrp="1"/>
          </p:cNvSpPr>
          <p:nvPr>
            <p:ph type="title"/>
          </p:nvPr>
        </p:nvSpPr>
        <p:spPr/>
        <p:txBody>
          <a:bodyPr/>
          <a:lstStyle/>
          <a:p>
            <a:r>
              <a:rPr lang="de-DE" b="1" dirty="0"/>
              <a:t>Charge Sensitive Amplifier</a:t>
            </a:r>
            <a:endParaRPr lang="en-GB" dirty="0"/>
          </a:p>
        </p:txBody>
      </p:sp>
      <p:sp>
        <p:nvSpPr>
          <p:cNvPr id="3" name="Inhaltsplatzhalter 2">
            <a:extLst>
              <a:ext uri="{FF2B5EF4-FFF2-40B4-BE49-F238E27FC236}">
                <a16:creationId xmlns:a16="http://schemas.microsoft.com/office/drawing/2014/main" id="{55286DE9-5827-58D7-1BBD-30F02904E04F}"/>
              </a:ext>
            </a:extLst>
          </p:cNvPr>
          <p:cNvSpPr>
            <a:spLocks noGrp="1"/>
          </p:cNvSpPr>
          <p:nvPr>
            <p:ph idx="1"/>
          </p:nvPr>
        </p:nvSpPr>
        <p:spPr/>
        <p:txBody>
          <a:bodyPr/>
          <a:lstStyle/>
          <a:p>
            <a:r>
              <a:rPr lang="de-DE" b="1" dirty="0"/>
              <a:t>Charge Sensitive Amplifier</a:t>
            </a:r>
          </a:p>
          <a:p>
            <a:pPr>
              <a:buFont typeface="Arial" panose="020B0604020202020204" pitchFamily="34" charset="0"/>
              <a:buChar char="•"/>
            </a:pPr>
            <a:r>
              <a:rPr lang="de-DE" dirty="0" err="1"/>
              <a:t>Cascode</a:t>
            </a:r>
            <a:r>
              <a:rPr lang="de-DE" dirty="0"/>
              <a:t> </a:t>
            </a:r>
            <a:r>
              <a:rPr lang="de-DE" dirty="0" err="1"/>
              <a:t>amplifier</a:t>
            </a:r>
            <a:r>
              <a:rPr lang="de-DE" dirty="0"/>
              <a:t> </a:t>
            </a:r>
            <a:r>
              <a:rPr lang="de-DE" dirty="0" err="1"/>
              <a:t>architecture</a:t>
            </a:r>
            <a:r>
              <a:rPr lang="de-DE" dirty="0"/>
              <a:t> </a:t>
            </a:r>
          </a:p>
          <a:p>
            <a:pPr>
              <a:buFont typeface="Arial" panose="020B0604020202020204" pitchFamily="34" charset="0"/>
              <a:buChar char="•"/>
            </a:pPr>
            <a:r>
              <a:rPr lang="de-DE" dirty="0" err="1"/>
              <a:t>Combined</a:t>
            </a:r>
            <a:r>
              <a:rPr lang="de-DE" dirty="0"/>
              <a:t>: </a:t>
            </a:r>
          </a:p>
          <a:p>
            <a:pPr marL="742950" lvl="1" indent="-285750">
              <a:buFont typeface="Arial" panose="020B0604020202020204" pitchFamily="34" charset="0"/>
              <a:buChar char="•"/>
            </a:pPr>
            <a:r>
              <a:rPr lang="de-DE" dirty="0"/>
              <a:t>NFET </a:t>
            </a:r>
            <a:r>
              <a:rPr lang="de-DE" dirty="0" err="1"/>
              <a:t>input</a:t>
            </a:r>
            <a:r>
              <a:rPr lang="de-DE" dirty="0"/>
              <a:t> </a:t>
            </a:r>
          </a:p>
          <a:p>
            <a:pPr marL="742950" lvl="1" indent="-285750">
              <a:buFont typeface="Arial" panose="020B0604020202020204" pitchFamily="34" charset="0"/>
              <a:buChar char="•"/>
            </a:pPr>
            <a:r>
              <a:rPr lang="de-DE" dirty="0"/>
              <a:t>PFET </a:t>
            </a:r>
            <a:r>
              <a:rPr lang="de-DE" dirty="0" err="1"/>
              <a:t>input</a:t>
            </a:r>
            <a:r>
              <a:rPr lang="de-DE" dirty="0"/>
              <a:t> </a:t>
            </a:r>
          </a:p>
          <a:p>
            <a:pPr>
              <a:buFont typeface="Arial" panose="020B0604020202020204" pitchFamily="34" charset="0"/>
              <a:buChar char="•"/>
            </a:pPr>
            <a:r>
              <a:rPr lang="de-DE" dirty="0"/>
              <a:t>Enhanced </a:t>
            </a:r>
            <a:r>
              <a:rPr lang="de-DE" dirty="0" err="1"/>
              <a:t>transconductance</a:t>
            </a:r>
            <a:r>
              <a:rPr lang="de-DE" dirty="0"/>
              <a:t>: </a:t>
            </a:r>
          </a:p>
          <a:p>
            <a:pPr marL="742950" lvl="1" indent="-285750">
              <a:buFont typeface="Arial" panose="020B0604020202020204" pitchFamily="34" charset="0"/>
              <a:buChar char="•"/>
            </a:pPr>
            <a:r>
              <a:rPr lang="de-DE" dirty="0" err="1"/>
              <a:t>gm</a:t>
            </a:r>
            <a:r>
              <a:rPr lang="de-DE" dirty="0"/>
              <a:t> = </a:t>
            </a:r>
            <a:r>
              <a:rPr lang="de-DE" dirty="0" err="1"/>
              <a:t>gm,NMOS</a:t>
            </a:r>
            <a:r>
              <a:rPr lang="de-DE" dirty="0"/>
              <a:t> + </a:t>
            </a:r>
            <a:r>
              <a:rPr lang="de-DE" dirty="0" err="1"/>
              <a:t>gm,PMOS</a:t>
            </a:r>
            <a:endParaRPr lang="de-DE" dirty="0"/>
          </a:p>
          <a:p>
            <a:endParaRPr lang="en-GB" dirty="0"/>
          </a:p>
        </p:txBody>
      </p:sp>
      <p:grpSp>
        <p:nvGrpSpPr>
          <p:cNvPr id="4" name="Gruppieren 3">
            <a:extLst>
              <a:ext uri="{FF2B5EF4-FFF2-40B4-BE49-F238E27FC236}">
                <a16:creationId xmlns:a16="http://schemas.microsoft.com/office/drawing/2014/main" id="{F97B88ED-ACD3-00BC-B171-47C8997D6CB8}"/>
              </a:ext>
            </a:extLst>
          </p:cNvPr>
          <p:cNvGrpSpPr/>
          <p:nvPr/>
        </p:nvGrpSpPr>
        <p:grpSpPr>
          <a:xfrm>
            <a:off x="5716950" y="3203000"/>
            <a:ext cx="3257581" cy="2973880"/>
            <a:chOff x="5716950" y="3203000"/>
            <a:chExt cx="3257581" cy="2973880"/>
          </a:xfrm>
        </p:grpSpPr>
        <p:sp>
          <p:nvSpPr>
            <p:cNvPr id="51" name="Textfeld 153">
              <a:extLst>
                <a:ext uri="{FF2B5EF4-FFF2-40B4-BE49-F238E27FC236}">
                  <a16:creationId xmlns:a16="http://schemas.microsoft.com/office/drawing/2014/main" id="{0A60EE0D-183A-5330-174A-03DD8B62C1D7}"/>
                </a:ext>
              </a:extLst>
            </p:cNvPr>
            <p:cNvSpPr txBox="1">
              <a:spLocks noChangeArrowheads="1"/>
            </p:cNvSpPr>
            <p:nvPr/>
          </p:nvSpPr>
          <p:spPr bwMode="auto">
            <a:xfrm>
              <a:off x="7013520" y="3965000"/>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a:t>
              </a:r>
              <a:endParaRPr lang="en-US" altLang="de-DE" sz="1000" baseline="-25000" dirty="0">
                <a:latin typeface="Times New Roman" panose="02020603050405020304" pitchFamily="18" charset="0"/>
                <a:cs typeface="Times New Roman" panose="02020603050405020304" pitchFamily="18" charset="0"/>
              </a:endParaRPr>
            </a:p>
          </p:txBody>
        </p:sp>
        <p:sp>
          <p:nvSpPr>
            <p:cNvPr id="52" name="Textfeld 153">
              <a:extLst>
                <a:ext uri="{FF2B5EF4-FFF2-40B4-BE49-F238E27FC236}">
                  <a16:creationId xmlns:a16="http://schemas.microsoft.com/office/drawing/2014/main" id="{3EDB3849-EC87-52C1-60FD-556FE14E432F}"/>
                </a:ext>
              </a:extLst>
            </p:cNvPr>
            <p:cNvSpPr txBox="1">
              <a:spLocks noChangeArrowheads="1"/>
            </p:cNvSpPr>
            <p:nvPr/>
          </p:nvSpPr>
          <p:spPr bwMode="auto">
            <a:xfrm>
              <a:off x="6677428" y="3642579"/>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load</a:t>
              </a:r>
              <a:endParaRPr lang="en-US" altLang="de-DE" sz="1000" baseline="-25000" dirty="0">
                <a:latin typeface="Times New Roman" panose="02020603050405020304" pitchFamily="18" charset="0"/>
                <a:cs typeface="Times New Roman" panose="02020603050405020304" pitchFamily="18" charset="0"/>
              </a:endParaRPr>
            </a:p>
          </p:txBody>
        </p:sp>
        <p:sp>
          <p:nvSpPr>
            <p:cNvPr id="53" name="Textfeld 153">
              <a:extLst>
                <a:ext uri="{FF2B5EF4-FFF2-40B4-BE49-F238E27FC236}">
                  <a16:creationId xmlns:a16="http://schemas.microsoft.com/office/drawing/2014/main" id="{0BF0E4F5-EE06-35AD-FBD1-ECD7967743AC}"/>
                </a:ext>
              </a:extLst>
            </p:cNvPr>
            <p:cNvSpPr txBox="1">
              <a:spLocks noChangeArrowheads="1"/>
            </p:cNvSpPr>
            <p:nvPr/>
          </p:nvSpPr>
          <p:spPr bwMode="auto">
            <a:xfrm>
              <a:off x="6725518" y="3203000"/>
              <a:ext cx="4635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VDD</a:t>
              </a:r>
            </a:p>
          </p:txBody>
        </p:sp>
        <p:sp>
          <p:nvSpPr>
            <p:cNvPr id="54" name="Textfeld 153">
              <a:extLst>
                <a:ext uri="{FF2B5EF4-FFF2-40B4-BE49-F238E27FC236}">
                  <a16:creationId xmlns:a16="http://schemas.microsoft.com/office/drawing/2014/main" id="{B36E10B1-5C95-C38E-A97D-46EB0F6150E3}"/>
                </a:ext>
              </a:extLst>
            </p:cNvPr>
            <p:cNvSpPr txBox="1">
              <a:spLocks noChangeArrowheads="1"/>
            </p:cNvSpPr>
            <p:nvPr/>
          </p:nvSpPr>
          <p:spPr bwMode="auto">
            <a:xfrm>
              <a:off x="5908885" y="3965000"/>
              <a:ext cx="4187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VSS</a:t>
              </a:r>
              <a:endParaRPr lang="en-US" altLang="de-DE" sz="1000" baseline="-25000" dirty="0">
                <a:latin typeface="Times New Roman" panose="02020603050405020304" pitchFamily="18" charset="0"/>
                <a:cs typeface="Times New Roman" panose="02020603050405020304" pitchFamily="18" charset="0"/>
              </a:endParaRPr>
            </a:p>
          </p:txBody>
        </p:sp>
        <p:sp>
          <p:nvSpPr>
            <p:cNvPr id="55" name="Textfeld 153">
              <a:extLst>
                <a:ext uri="{FF2B5EF4-FFF2-40B4-BE49-F238E27FC236}">
                  <a16:creationId xmlns:a16="http://schemas.microsoft.com/office/drawing/2014/main" id="{5F805E33-ACBE-E527-1D08-0325C0C6F9B7}"/>
                </a:ext>
              </a:extLst>
            </p:cNvPr>
            <p:cNvSpPr txBox="1">
              <a:spLocks noChangeArrowheads="1"/>
            </p:cNvSpPr>
            <p:nvPr/>
          </p:nvSpPr>
          <p:spPr bwMode="auto">
            <a:xfrm>
              <a:off x="7139379" y="3566379"/>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pload</a:t>
              </a:r>
              <a:endParaRPr lang="en-US" altLang="de-DE" sz="1000" baseline="-25000" dirty="0">
                <a:latin typeface="Times New Roman" panose="02020603050405020304" pitchFamily="18" charset="0"/>
                <a:cs typeface="Times New Roman" panose="02020603050405020304" pitchFamily="18" charset="0"/>
              </a:endParaRPr>
            </a:p>
          </p:txBody>
        </p:sp>
        <p:sp>
          <p:nvSpPr>
            <p:cNvPr id="56" name="Textfeld 153">
              <a:extLst>
                <a:ext uri="{FF2B5EF4-FFF2-40B4-BE49-F238E27FC236}">
                  <a16:creationId xmlns:a16="http://schemas.microsoft.com/office/drawing/2014/main" id="{28931F9D-6700-7B45-0CED-A72943D6A699}"/>
                </a:ext>
              </a:extLst>
            </p:cNvPr>
            <p:cNvSpPr txBox="1">
              <a:spLocks noChangeArrowheads="1"/>
            </p:cNvSpPr>
            <p:nvPr/>
          </p:nvSpPr>
          <p:spPr bwMode="auto">
            <a:xfrm>
              <a:off x="6677428" y="4422200"/>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sp>
          <p:nvSpPr>
            <p:cNvPr id="57" name="Textfeld 153">
              <a:extLst>
                <a:ext uri="{FF2B5EF4-FFF2-40B4-BE49-F238E27FC236}">
                  <a16:creationId xmlns:a16="http://schemas.microsoft.com/office/drawing/2014/main" id="{88F80C67-FF90-F08C-36B7-42FD2D68BA02}"/>
                </a:ext>
              </a:extLst>
            </p:cNvPr>
            <p:cNvSpPr txBox="1">
              <a:spLocks noChangeArrowheads="1"/>
            </p:cNvSpPr>
            <p:nvPr/>
          </p:nvSpPr>
          <p:spPr bwMode="auto">
            <a:xfrm>
              <a:off x="6460884" y="5184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inn</a:t>
              </a:r>
              <a:endParaRPr lang="en-US" altLang="de-DE" sz="1000" baseline="-25000" dirty="0">
                <a:latin typeface="Times New Roman" panose="02020603050405020304" pitchFamily="18" charset="0"/>
                <a:cs typeface="Times New Roman" panose="02020603050405020304" pitchFamily="18" charset="0"/>
              </a:endParaRPr>
            </a:p>
          </p:txBody>
        </p:sp>
        <p:sp>
          <p:nvSpPr>
            <p:cNvPr id="58" name="Textfeld 153">
              <a:extLst>
                <a:ext uri="{FF2B5EF4-FFF2-40B4-BE49-F238E27FC236}">
                  <a16:creationId xmlns:a16="http://schemas.microsoft.com/office/drawing/2014/main" id="{15BABEEA-CF63-1367-A285-76F4900BCB90}"/>
                </a:ext>
              </a:extLst>
            </p:cNvPr>
            <p:cNvSpPr txBox="1">
              <a:spLocks noChangeArrowheads="1"/>
            </p:cNvSpPr>
            <p:nvPr/>
          </p:nvSpPr>
          <p:spPr bwMode="auto">
            <a:xfrm>
              <a:off x="6182760" y="4422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inp</a:t>
              </a:r>
              <a:endParaRPr lang="en-US" altLang="de-DE" sz="1000" baseline="-25000" dirty="0">
                <a:latin typeface="Times New Roman" panose="02020603050405020304" pitchFamily="18" charset="0"/>
                <a:cs typeface="Times New Roman" panose="02020603050405020304" pitchFamily="18" charset="0"/>
              </a:endParaRPr>
            </a:p>
          </p:txBody>
        </p:sp>
        <p:sp>
          <p:nvSpPr>
            <p:cNvPr id="59" name="Textfeld 153">
              <a:extLst>
                <a:ext uri="{FF2B5EF4-FFF2-40B4-BE49-F238E27FC236}">
                  <a16:creationId xmlns:a16="http://schemas.microsoft.com/office/drawing/2014/main" id="{66BB2F65-5F68-0B7C-095C-91E086E27301}"/>
                </a:ext>
              </a:extLst>
            </p:cNvPr>
            <p:cNvSpPr txBox="1">
              <a:spLocks noChangeArrowheads="1"/>
            </p:cNvSpPr>
            <p:nvPr/>
          </p:nvSpPr>
          <p:spPr bwMode="auto">
            <a:xfrm>
              <a:off x="5716950" y="4556979"/>
              <a:ext cx="2840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a:latin typeface="Times New Roman" panose="02020603050405020304" pitchFamily="18" charset="0"/>
                  <a:cs typeface="Times New Roman" panose="02020603050405020304" pitchFamily="18" charset="0"/>
                </a:rPr>
                <a:t>in</a:t>
              </a:r>
              <a:endParaRPr lang="en-US" altLang="de-DE" sz="1000" baseline="-25000" dirty="0">
                <a:latin typeface="Times New Roman" panose="02020603050405020304" pitchFamily="18" charset="0"/>
                <a:cs typeface="Times New Roman" panose="02020603050405020304" pitchFamily="18" charset="0"/>
              </a:endParaRPr>
            </a:p>
          </p:txBody>
        </p:sp>
        <p:sp>
          <p:nvSpPr>
            <p:cNvPr id="60" name="Line 49">
              <a:extLst>
                <a:ext uri="{FF2B5EF4-FFF2-40B4-BE49-F238E27FC236}">
                  <a16:creationId xmlns:a16="http://schemas.microsoft.com/office/drawing/2014/main" id="{E48DD360-5E42-90EF-57CD-B5172CA6BB47}"/>
                </a:ext>
              </a:extLst>
            </p:cNvPr>
            <p:cNvSpPr>
              <a:spLocks noChangeShapeType="1"/>
            </p:cNvSpPr>
            <p:nvPr/>
          </p:nvSpPr>
          <p:spPr bwMode="auto">
            <a:xfrm flipV="1">
              <a:off x="6937320" y="4193600"/>
              <a:ext cx="838200" cy="130"/>
            </a:xfrm>
            <a:prstGeom prst="line">
              <a:avLst/>
            </a:prstGeom>
            <a:noFill/>
            <a:ln w="9525">
              <a:solidFill>
                <a:schemeClr val="tx1"/>
              </a:solidFill>
              <a:round/>
              <a:headEnd type="oval"/>
              <a:tailEnd/>
            </a:ln>
            <a:extLst>
              <a:ext uri="{909E8E84-426E-40DD-AFC4-6F175D3DCCD1}">
                <a14:hiddenFill xmlns:a14="http://schemas.microsoft.com/office/drawing/2010/main">
                  <a:noFill/>
                </a14:hiddenFill>
              </a:ext>
            </a:extLst>
          </p:spPr>
          <p:txBody>
            <a:bodyPr anchor="ctr"/>
            <a:lstStyle/>
            <a:p>
              <a:endParaRPr lang="en-US"/>
            </a:p>
          </p:txBody>
        </p:sp>
        <p:cxnSp>
          <p:nvCxnSpPr>
            <p:cNvPr id="61" name="Gerade Verbindung 24">
              <a:extLst>
                <a:ext uri="{FF2B5EF4-FFF2-40B4-BE49-F238E27FC236}">
                  <a16:creationId xmlns:a16="http://schemas.microsoft.com/office/drawing/2014/main" id="{66E85A90-CD31-173E-3EF7-E48E68204279}"/>
                </a:ext>
              </a:extLst>
            </p:cNvPr>
            <p:cNvCxnSpPr>
              <a:cxnSpLocks noChangeShapeType="1"/>
            </p:cNvCxnSpPr>
            <p:nvPr/>
          </p:nvCxnSpPr>
          <p:spPr bwMode="auto">
            <a:xfrm>
              <a:off x="6327720" y="4955600"/>
              <a:ext cx="609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0" name="Gerade Verbindung 366">
              <a:extLst>
                <a:ext uri="{FF2B5EF4-FFF2-40B4-BE49-F238E27FC236}">
                  <a16:creationId xmlns:a16="http://schemas.microsoft.com/office/drawing/2014/main" id="{F5A87BCB-E7E1-61C4-0387-063D4809E371}"/>
                </a:ext>
              </a:extLst>
            </p:cNvPr>
            <p:cNvCxnSpPr>
              <a:cxnSpLocks noChangeShapeType="1"/>
            </p:cNvCxnSpPr>
            <p:nvPr/>
          </p:nvCxnSpPr>
          <p:spPr bwMode="auto">
            <a:xfrm>
              <a:off x="6861120" y="3431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Gerade Verbindung 367">
              <a:extLst>
                <a:ext uri="{FF2B5EF4-FFF2-40B4-BE49-F238E27FC236}">
                  <a16:creationId xmlns:a16="http://schemas.microsoft.com/office/drawing/2014/main" id="{F0FDBDFE-5029-35DE-BFE5-BFE5AE434A5D}"/>
                </a:ext>
              </a:extLst>
            </p:cNvPr>
            <p:cNvCxnSpPr>
              <a:cxnSpLocks noChangeShapeType="1"/>
            </p:cNvCxnSpPr>
            <p:nvPr/>
          </p:nvCxnSpPr>
          <p:spPr bwMode="auto">
            <a:xfrm>
              <a:off x="6251520" y="34290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Gerade Verbindung mit Pfeil 86">
              <a:extLst>
                <a:ext uri="{FF2B5EF4-FFF2-40B4-BE49-F238E27FC236}">
                  <a16:creationId xmlns:a16="http://schemas.microsoft.com/office/drawing/2014/main" id="{C04F3AA9-65DF-ED10-F9CC-3A7778C3367F}"/>
                </a:ext>
              </a:extLst>
            </p:cNvPr>
            <p:cNvCxnSpPr/>
            <p:nvPr/>
          </p:nvCxnSpPr>
          <p:spPr bwMode="auto">
            <a:xfrm>
              <a:off x="6480120" y="5489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 Verbindung mit Pfeil 105">
              <a:extLst>
                <a:ext uri="{FF2B5EF4-FFF2-40B4-BE49-F238E27FC236}">
                  <a16:creationId xmlns:a16="http://schemas.microsoft.com/office/drawing/2014/main" id="{E5B4A682-565E-7334-02CC-20C2778CE833}"/>
                </a:ext>
              </a:extLst>
            </p:cNvPr>
            <p:cNvCxnSpPr/>
            <p:nvPr/>
          </p:nvCxnSpPr>
          <p:spPr bwMode="auto">
            <a:xfrm flipH="1">
              <a:off x="6937320" y="4727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 Verbindung mit Pfeil 106">
              <a:extLst>
                <a:ext uri="{FF2B5EF4-FFF2-40B4-BE49-F238E27FC236}">
                  <a16:creationId xmlns:a16="http://schemas.microsoft.com/office/drawing/2014/main" id="{D0F950E7-82F8-02CD-669E-3C06649728EA}"/>
                </a:ext>
              </a:extLst>
            </p:cNvPr>
            <p:cNvCxnSpPr/>
            <p:nvPr/>
          </p:nvCxnSpPr>
          <p:spPr bwMode="auto">
            <a:xfrm flipH="1">
              <a:off x="6175320" y="442207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 Verbindung mit Pfeil 107">
              <a:extLst>
                <a:ext uri="{FF2B5EF4-FFF2-40B4-BE49-F238E27FC236}">
                  <a16:creationId xmlns:a16="http://schemas.microsoft.com/office/drawing/2014/main" id="{D23C4085-EBFC-FF4F-FC0C-BC33DDD9CA80}"/>
                </a:ext>
              </a:extLst>
            </p:cNvPr>
            <p:cNvCxnSpPr/>
            <p:nvPr/>
          </p:nvCxnSpPr>
          <p:spPr bwMode="auto">
            <a:xfrm>
              <a:off x="6937320" y="36603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Gerader Verbinder 108">
              <a:extLst>
                <a:ext uri="{FF2B5EF4-FFF2-40B4-BE49-F238E27FC236}">
                  <a16:creationId xmlns:a16="http://schemas.microsoft.com/office/drawing/2014/main" id="{A55932A8-CF09-A20C-1FD6-99B3D51049A2}"/>
                </a:ext>
              </a:extLst>
            </p:cNvPr>
            <p:cNvCxnSpPr>
              <a:cxnSpLocks/>
            </p:cNvCxnSpPr>
            <p:nvPr/>
          </p:nvCxnSpPr>
          <p:spPr>
            <a:xfrm>
              <a:off x="6022270" y="5336730"/>
              <a:ext cx="38165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793C8C7C-EF65-B9C9-AE15-33F4FB8C243B}"/>
                </a:ext>
              </a:extLst>
            </p:cNvPr>
            <p:cNvCxnSpPr/>
            <p:nvPr/>
          </p:nvCxnSpPr>
          <p:spPr>
            <a:xfrm flipH="1">
              <a:off x="7165920" y="4574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F5C2D6BB-F109-C6B0-12F9-A345F5B7B425}"/>
                </a:ext>
              </a:extLst>
            </p:cNvPr>
            <p:cNvCxnSpPr/>
            <p:nvPr/>
          </p:nvCxnSpPr>
          <p:spPr>
            <a:xfrm flipH="1">
              <a:off x="7165920" y="381273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2" name="Gleichschenkliges Dreieck 111">
              <a:extLst>
                <a:ext uri="{FF2B5EF4-FFF2-40B4-BE49-F238E27FC236}">
                  <a16:creationId xmlns:a16="http://schemas.microsoft.com/office/drawing/2014/main" id="{1D999CDE-ED51-B140-C39E-FE9C87143FFC}"/>
                </a:ext>
              </a:extLst>
            </p:cNvPr>
            <p:cNvSpPr/>
            <p:nvPr/>
          </p:nvSpPr>
          <p:spPr bwMode="auto">
            <a:xfrm flipV="1">
              <a:off x="6556320" y="571760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113" name="Group 51">
              <a:extLst>
                <a:ext uri="{FF2B5EF4-FFF2-40B4-BE49-F238E27FC236}">
                  <a16:creationId xmlns:a16="http://schemas.microsoft.com/office/drawing/2014/main" id="{BBDBD751-97DE-1175-FBAE-2041EA585EE2}"/>
                </a:ext>
              </a:extLst>
            </p:cNvPr>
            <p:cNvGrpSpPr>
              <a:grpSpLocks/>
            </p:cNvGrpSpPr>
            <p:nvPr/>
          </p:nvGrpSpPr>
          <p:grpSpPr bwMode="auto">
            <a:xfrm rot="5400000" flipH="1">
              <a:off x="6670620" y="4460300"/>
              <a:ext cx="762000" cy="228600"/>
              <a:chOff x="1872" y="1872"/>
              <a:chExt cx="480" cy="144"/>
            </a:xfrm>
          </p:grpSpPr>
          <p:sp>
            <p:nvSpPr>
              <p:cNvPr id="216" name="Line 52">
                <a:extLst>
                  <a:ext uri="{FF2B5EF4-FFF2-40B4-BE49-F238E27FC236}">
                    <a16:creationId xmlns:a16="http://schemas.microsoft.com/office/drawing/2014/main" id="{458375BF-4E1B-2525-B05C-06577E503B7E}"/>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7" name="Line 53">
                <a:extLst>
                  <a:ext uri="{FF2B5EF4-FFF2-40B4-BE49-F238E27FC236}">
                    <a16:creationId xmlns:a16="http://schemas.microsoft.com/office/drawing/2014/main" id="{549BCD40-07C1-0BD7-64A7-1E854B866EFA}"/>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8" name="Line 55">
                <a:extLst>
                  <a:ext uri="{FF2B5EF4-FFF2-40B4-BE49-F238E27FC236}">
                    <a16:creationId xmlns:a16="http://schemas.microsoft.com/office/drawing/2014/main" id="{5C42AF9C-6513-2902-5076-A221B5A29344}"/>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9" name="Line 56">
                <a:extLst>
                  <a:ext uri="{FF2B5EF4-FFF2-40B4-BE49-F238E27FC236}">
                    <a16:creationId xmlns:a16="http://schemas.microsoft.com/office/drawing/2014/main" id="{A041E1AE-EBA4-BE55-5DE7-F333C3C882E9}"/>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20" name="Line 57">
                <a:extLst>
                  <a:ext uri="{FF2B5EF4-FFF2-40B4-BE49-F238E27FC236}">
                    <a16:creationId xmlns:a16="http://schemas.microsoft.com/office/drawing/2014/main" id="{13883379-6085-61D0-17F5-7A74A68980F2}"/>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21" name="Line 58">
                <a:extLst>
                  <a:ext uri="{FF2B5EF4-FFF2-40B4-BE49-F238E27FC236}">
                    <a16:creationId xmlns:a16="http://schemas.microsoft.com/office/drawing/2014/main" id="{5C9AAAAE-0BCF-624E-9809-18597AD88ECE}"/>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138" name="Group 51">
              <a:extLst>
                <a:ext uri="{FF2B5EF4-FFF2-40B4-BE49-F238E27FC236}">
                  <a16:creationId xmlns:a16="http://schemas.microsoft.com/office/drawing/2014/main" id="{B1636885-FE9E-38EE-C3A2-13021B95CCCB}"/>
                </a:ext>
              </a:extLst>
            </p:cNvPr>
            <p:cNvGrpSpPr>
              <a:grpSpLocks/>
            </p:cNvGrpSpPr>
            <p:nvPr/>
          </p:nvGrpSpPr>
          <p:grpSpPr bwMode="auto">
            <a:xfrm rot="5400000" flipH="1">
              <a:off x="6670620" y="3698300"/>
              <a:ext cx="762000" cy="228600"/>
              <a:chOff x="1872" y="1872"/>
              <a:chExt cx="480" cy="144"/>
            </a:xfrm>
          </p:grpSpPr>
          <p:sp>
            <p:nvSpPr>
              <p:cNvPr id="210" name="Line 52">
                <a:extLst>
                  <a:ext uri="{FF2B5EF4-FFF2-40B4-BE49-F238E27FC236}">
                    <a16:creationId xmlns:a16="http://schemas.microsoft.com/office/drawing/2014/main" id="{14C18E3D-6E5C-D340-469D-0273A220ED26}"/>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1" name="Line 53">
                <a:extLst>
                  <a:ext uri="{FF2B5EF4-FFF2-40B4-BE49-F238E27FC236}">
                    <a16:creationId xmlns:a16="http://schemas.microsoft.com/office/drawing/2014/main" id="{41484E08-AE0E-17EB-CFDD-66972E8C2F2B}"/>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2" name="Line 55">
                <a:extLst>
                  <a:ext uri="{FF2B5EF4-FFF2-40B4-BE49-F238E27FC236}">
                    <a16:creationId xmlns:a16="http://schemas.microsoft.com/office/drawing/2014/main" id="{6F8BE2F8-7412-06C5-648F-0F43E316CDFA}"/>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3" name="Line 56">
                <a:extLst>
                  <a:ext uri="{FF2B5EF4-FFF2-40B4-BE49-F238E27FC236}">
                    <a16:creationId xmlns:a16="http://schemas.microsoft.com/office/drawing/2014/main" id="{EE3D6131-5824-6ADB-0135-FFF6EFBD16D3}"/>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4" name="Line 57">
                <a:extLst>
                  <a:ext uri="{FF2B5EF4-FFF2-40B4-BE49-F238E27FC236}">
                    <a16:creationId xmlns:a16="http://schemas.microsoft.com/office/drawing/2014/main" id="{754634D5-5A33-D8C6-C49B-5D2577B67000}"/>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5" name="Line 58">
                <a:extLst>
                  <a:ext uri="{FF2B5EF4-FFF2-40B4-BE49-F238E27FC236}">
                    <a16:creationId xmlns:a16="http://schemas.microsoft.com/office/drawing/2014/main" id="{5B7C40C2-4274-5491-3A7F-4092256DBABE}"/>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140" name="Group 51">
              <a:extLst>
                <a:ext uri="{FF2B5EF4-FFF2-40B4-BE49-F238E27FC236}">
                  <a16:creationId xmlns:a16="http://schemas.microsoft.com/office/drawing/2014/main" id="{BE4C43FA-B335-ED76-6627-6751F0E17459}"/>
                </a:ext>
              </a:extLst>
            </p:cNvPr>
            <p:cNvGrpSpPr>
              <a:grpSpLocks/>
            </p:cNvGrpSpPr>
            <p:nvPr/>
          </p:nvGrpSpPr>
          <p:grpSpPr bwMode="auto">
            <a:xfrm rot="16200000">
              <a:off x="5832420" y="4460300"/>
              <a:ext cx="762000" cy="228600"/>
              <a:chOff x="1872" y="1872"/>
              <a:chExt cx="480" cy="144"/>
            </a:xfrm>
          </p:grpSpPr>
          <p:sp>
            <p:nvSpPr>
              <p:cNvPr id="204" name="Line 52">
                <a:extLst>
                  <a:ext uri="{FF2B5EF4-FFF2-40B4-BE49-F238E27FC236}">
                    <a16:creationId xmlns:a16="http://schemas.microsoft.com/office/drawing/2014/main" id="{1DCB7542-B2E0-698D-B88B-D48CFA678195}"/>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5" name="Line 53">
                <a:extLst>
                  <a:ext uri="{FF2B5EF4-FFF2-40B4-BE49-F238E27FC236}">
                    <a16:creationId xmlns:a16="http://schemas.microsoft.com/office/drawing/2014/main" id="{72A302EE-BDC8-E567-EE0A-8B6654D551AE}"/>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6" name="Line 55">
                <a:extLst>
                  <a:ext uri="{FF2B5EF4-FFF2-40B4-BE49-F238E27FC236}">
                    <a16:creationId xmlns:a16="http://schemas.microsoft.com/office/drawing/2014/main" id="{16A88064-39E3-29E5-4310-0B90983C5731}"/>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7" name="Line 56">
                <a:extLst>
                  <a:ext uri="{FF2B5EF4-FFF2-40B4-BE49-F238E27FC236}">
                    <a16:creationId xmlns:a16="http://schemas.microsoft.com/office/drawing/2014/main" id="{EB8DD5F7-96CE-DB6B-1995-723936F365E0}"/>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8" name="Line 57">
                <a:extLst>
                  <a:ext uri="{FF2B5EF4-FFF2-40B4-BE49-F238E27FC236}">
                    <a16:creationId xmlns:a16="http://schemas.microsoft.com/office/drawing/2014/main" id="{03196A1C-8C59-B8EA-97B5-CD18A16BF213}"/>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9" name="Line 58">
                <a:extLst>
                  <a:ext uri="{FF2B5EF4-FFF2-40B4-BE49-F238E27FC236}">
                    <a16:creationId xmlns:a16="http://schemas.microsoft.com/office/drawing/2014/main" id="{9BCE15D5-DF85-3325-5FAD-DC015A4E6B2D}"/>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141" name="Group 51">
              <a:extLst>
                <a:ext uri="{FF2B5EF4-FFF2-40B4-BE49-F238E27FC236}">
                  <a16:creationId xmlns:a16="http://schemas.microsoft.com/office/drawing/2014/main" id="{10E9A079-244D-33B0-10FF-572C093DA83A}"/>
                </a:ext>
              </a:extLst>
            </p:cNvPr>
            <p:cNvGrpSpPr>
              <a:grpSpLocks/>
            </p:cNvGrpSpPr>
            <p:nvPr/>
          </p:nvGrpSpPr>
          <p:grpSpPr bwMode="auto">
            <a:xfrm rot="16200000">
              <a:off x="6137220" y="5222300"/>
              <a:ext cx="762000" cy="228600"/>
              <a:chOff x="1872" y="1872"/>
              <a:chExt cx="480" cy="144"/>
            </a:xfrm>
          </p:grpSpPr>
          <p:sp>
            <p:nvSpPr>
              <p:cNvPr id="198" name="Line 52">
                <a:extLst>
                  <a:ext uri="{FF2B5EF4-FFF2-40B4-BE49-F238E27FC236}">
                    <a16:creationId xmlns:a16="http://schemas.microsoft.com/office/drawing/2014/main" id="{E5A170D6-2417-7EC7-FF3C-DFDCF00C2EFE}"/>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9" name="Line 53">
                <a:extLst>
                  <a:ext uri="{FF2B5EF4-FFF2-40B4-BE49-F238E27FC236}">
                    <a16:creationId xmlns:a16="http://schemas.microsoft.com/office/drawing/2014/main" id="{8346AE3D-EB99-C66C-7209-38076EE94221}"/>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0" name="Line 55">
                <a:extLst>
                  <a:ext uri="{FF2B5EF4-FFF2-40B4-BE49-F238E27FC236}">
                    <a16:creationId xmlns:a16="http://schemas.microsoft.com/office/drawing/2014/main" id="{7BFA3432-8519-0D63-9AF0-4C0C3AD8975A}"/>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1" name="Line 56">
                <a:extLst>
                  <a:ext uri="{FF2B5EF4-FFF2-40B4-BE49-F238E27FC236}">
                    <a16:creationId xmlns:a16="http://schemas.microsoft.com/office/drawing/2014/main" id="{F40CA568-71E9-8CC6-CF6E-9A19375C30B4}"/>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2" name="Line 57">
                <a:extLst>
                  <a:ext uri="{FF2B5EF4-FFF2-40B4-BE49-F238E27FC236}">
                    <a16:creationId xmlns:a16="http://schemas.microsoft.com/office/drawing/2014/main" id="{4A5F1102-D6FF-ED2E-1DC3-EBBF18A93405}"/>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203" name="Line 58">
                <a:extLst>
                  <a:ext uri="{FF2B5EF4-FFF2-40B4-BE49-F238E27FC236}">
                    <a16:creationId xmlns:a16="http://schemas.microsoft.com/office/drawing/2014/main" id="{1ABDB160-E5F8-B15E-377B-B5B13899BED3}"/>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142" name="Gerader Verbinder 141">
              <a:extLst>
                <a:ext uri="{FF2B5EF4-FFF2-40B4-BE49-F238E27FC236}">
                  <a16:creationId xmlns:a16="http://schemas.microsoft.com/office/drawing/2014/main" id="{3210B700-0279-EE39-EB51-2DC95E50A9D1}"/>
                </a:ext>
              </a:extLst>
            </p:cNvPr>
            <p:cNvCxnSpPr/>
            <p:nvPr/>
          </p:nvCxnSpPr>
          <p:spPr>
            <a:xfrm>
              <a:off x="6632910" y="587156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Gerade Verbindung 24">
              <a:extLst>
                <a:ext uri="{FF2B5EF4-FFF2-40B4-BE49-F238E27FC236}">
                  <a16:creationId xmlns:a16="http://schemas.microsoft.com/office/drawing/2014/main" id="{04A54674-F255-8274-6B4C-47FF48BF8C89}"/>
                </a:ext>
              </a:extLst>
            </p:cNvPr>
            <p:cNvCxnSpPr>
              <a:cxnSpLocks noChangeShapeType="1"/>
            </p:cNvCxnSpPr>
            <p:nvPr/>
          </p:nvCxnSpPr>
          <p:spPr bwMode="auto">
            <a:xfrm>
              <a:off x="5716950" y="4573950"/>
              <a:ext cx="38061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9" name="Textfeld 153">
              <a:extLst>
                <a:ext uri="{FF2B5EF4-FFF2-40B4-BE49-F238E27FC236}">
                  <a16:creationId xmlns:a16="http://schemas.microsoft.com/office/drawing/2014/main" id="{50B207AA-1E4E-C7A0-77CF-B5EB33DCB4A1}"/>
                </a:ext>
              </a:extLst>
            </p:cNvPr>
            <p:cNvSpPr txBox="1">
              <a:spLocks noChangeArrowheads="1"/>
            </p:cNvSpPr>
            <p:nvPr/>
          </p:nvSpPr>
          <p:spPr bwMode="auto">
            <a:xfrm>
              <a:off x="7167220" y="4344960"/>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160" name="Group 51">
              <a:extLst>
                <a:ext uri="{FF2B5EF4-FFF2-40B4-BE49-F238E27FC236}">
                  <a16:creationId xmlns:a16="http://schemas.microsoft.com/office/drawing/2014/main" id="{77A358BF-248A-21DF-B5B6-7B6188245164}"/>
                </a:ext>
              </a:extLst>
            </p:cNvPr>
            <p:cNvGrpSpPr>
              <a:grpSpLocks/>
            </p:cNvGrpSpPr>
            <p:nvPr/>
          </p:nvGrpSpPr>
          <p:grpSpPr bwMode="auto">
            <a:xfrm rot="16200000">
              <a:off x="5831900" y="3695700"/>
              <a:ext cx="762000" cy="228600"/>
              <a:chOff x="1872" y="1872"/>
              <a:chExt cx="480" cy="144"/>
            </a:xfrm>
          </p:grpSpPr>
          <p:sp>
            <p:nvSpPr>
              <p:cNvPr id="190" name="Line 52">
                <a:extLst>
                  <a:ext uri="{FF2B5EF4-FFF2-40B4-BE49-F238E27FC236}">
                    <a16:creationId xmlns:a16="http://schemas.microsoft.com/office/drawing/2014/main" id="{CAE2D534-AAD7-19F6-C5BC-647879FE0F97}"/>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1" name="Line 53">
                <a:extLst>
                  <a:ext uri="{FF2B5EF4-FFF2-40B4-BE49-F238E27FC236}">
                    <a16:creationId xmlns:a16="http://schemas.microsoft.com/office/drawing/2014/main" id="{C4974486-6F37-E1FC-E950-32382719FD2C}"/>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2" name="Line 55">
                <a:extLst>
                  <a:ext uri="{FF2B5EF4-FFF2-40B4-BE49-F238E27FC236}">
                    <a16:creationId xmlns:a16="http://schemas.microsoft.com/office/drawing/2014/main" id="{7E58252F-4A27-42E4-A70B-5BD06F7316BE}"/>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3" name="Line 56">
                <a:extLst>
                  <a:ext uri="{FF2B5EF4-FFF2-40B4-BE49-F238E27FC236}">
                    <a16:creationId xmlns:a16="http://schemas.microsoft.com/office/drawing/2014/main" id="{859C2556-7654-4DC9-B85D-4F7C00E05F12}"/>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4" name="Line 57">
                <a:extLst>
                  <a:ext uri="{FF2B5EF4-FFF2-40B4-BE49-F238E27FC236}">
                    <a16:creationId xmlns:a16="http://schemas.microsoft.com/office/drawing/2014/main" id="{C977245F-79DF-C463-275C-C7CF2C61AF71}"/>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5" name="Line 58">
                <a:extLst>
                  <a:ext uri="{FF2B5EF4-FFF2-40B4-BE49-F238E27FC236}">
                    <a16:creationId xmlns:a16="http://schemas.microsoft.com/office/drawing/2014/main" id="{7D82E31B-E43B-36A9-9F82-AB20109BC679}"/>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161" name="Gerade Verbindung mit Pfeil 160">
              <a:extLst>
                <a:ext uri="{FF2B5EF4-FFF2-40B4-BE49-F238E27FC236}">
                  <a16:creationId xmlns:a16="http://schemas.microsoft.com/office/drawing/2014/main" id="{5FAA0889-332E-D231-4BC0-2D767C8B5233}"/>
                </a:ext>
              </a:extLst>
            </p:cNvPr>
            <p:cNvCxnSpPr/>
            <p:nvPr/>
          </p:nvCxnSpPr>
          <p:spPr bwMode="auto">
            <a:xfrm flipH="1">
              <a:off x="6174930" y="365799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D5798701-D063-211B-C742-6A2B0C0423D5}"/>
                </a:ext>
              </a:extLst>
            </p:cNvPr>
            <p:cNvCxnSpPr>
              <a:cxnSpLocks/>
            </p:cNvCxnSpPr>
            <p:nvPr/>
          </p:nvCxnSpPr>
          <p:spPr>
            <a:xfrm>
              <a:off x="5945940" y="3810650"/>
              <a:ext cx="15266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63" name="Textfeld 153">
              <a:extLst>
                <a:ext uri="{FF2B5EF4-FFF2-40B4-BE49-F238E27FC236}">
                  <a16:creationId xmlns:a16="http://schemas.microsoft.com/office/drawing/2014/main" id="{B5384C5E-2621-B5F1-BF5B-3E019ACFBCA6}"/>
                </a:ext>
              </a:extLst>
            </p:cNvPr>
            <p:cNvSpPr txBox="1">
              <a:spLocks noChangeArrowheads="1"/>
            </p:cNvSpPr>
            <p:nvPr/>
          </p:nvSpPr>
          <p:spPr bwMode="auto">
            <a:xfrm>
              <a:off x="5793280" y="3564429"/>
              <a:ext cx="320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164" name="Gerade Verbindung 367">
              <a:extLst>
                <a:ext uri="{FF2B5EF4-FFF2-40B4-BE49-F238E27FC236}">
                  <a16:creationId xmlns:a16="http://schemas.microsoft.com/office/drawing/2014/main" id="{A9D178E3-FA0B-BBD9-AFEA-1DDDD5BB5630}"/>
                </a:ext>
              </a:extLst>
            </p:cNvPr>
            <p:cNvCxnSpPr>
              <a:cxnSpLocks noChangeShapeType="1"/>
            </p:cNvCxnSpPr>
            <p:nvPr/>
          </p:nvCxnSpPr>
          <p:spPr bwMode="auto">
            <a:xfrm>
              <a:off x="6327850" y="4192300"/>
              <a:ext cx="152400" cy="0"/>
            </a:xfrm>
            <a:prstGeom prst="line">
              <a:avLst/>
            </a:prstGeom>
            <a:noFill/>
            <a:ln w="9525" algn="ctr">
              <a:solidFill>
                <a:schemeClr val="tx1"/>
              </a:solidFill>
              <a:round/>
              <a:headEnd type="oval"/>
              <a:tailEnd/>
            </a:ln>
            <a:extLst>
              <a:ext uri="{909E8E84-426E-40DD-AFC4-6F175D3DCCD1}">
                <a14:hiddenFill xmlns:a14="http://schemas.microsoft.com/office/drawing/2010/main">
                  <a:noFill/>
                </a14:hiddenFill>
              </a:ext>
            </a:extLst>
          </p:spPr>
        </p:cxnSp>
        <p:sp>
          <p:nvSpPr>
            <p:cNvPr id="165" name="Textfeld 153">
              <a:extLst>
                <a:ext uri="{FF2B5EF4-FFF2-40B4-BE49-F238E27FC236}">
                  <a16:creationId xmlns:a16="http://schemas.microsoft.com/office/drawing/2014/main" id="{C515C0E3-0BD1-90F2-ACCA-1BF1AF6326D5}"/>
                </a:ext>
              </a:extLst>
            </p:cNvPr>
            <p:cNvSpPr txBox="1">
              <a:spLocks noChangeArrowheads="1"/>
            </p:cNvSpPr>
            <p:nvPr/>
          </p:nvSpPr>
          <p:spPr bwMode="auto">
            <a:xfrm>
              <a:off x="7472540" y="4650280"/>
              <a:ext cx="3401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166" name="Textfeld 153">
              <a:extLst>
                <a:ext uri="{FF2B5EF4-FFF2-40B4-BE49-F238E27FC236}">
                  <a16:creationId xmlns:a16="http://schemas.microsoft.com/office/drawing/2014/main" id="{3295CFCF-F8F6-3CA7-2145-88573CEA32E6}"/>
                </a:ext>
              </a:extLst>
            </p:cNvPr>
            <p:cNvSpPr txBox="1">
              <a:spLocks noChangeArrowheads="1"/>
            </p:cNvSpPr>
            <p:nvPr/>
          </p:nvSpPr>
          <p:spPr bwMode="auto">
            <a:xfrm>
              <a:off x="7818122" y="4802940"/>
              <a:ext cx="397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scsf</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167" name="Gerade Verbindung mit Pfeil 166">
              <a:extLst>
                <a:ext uri="{FF2B5EF4-FFF2-40B4-BE49-F238E27FC236}">
                  <a16:creationId xmlns:a16="http://schemas.microsoft.com/office/drawing/2014/main" id="{606B562D-38EA-6AF5-DC56-29E3FAFF8EDA}"/>
                </a:ext>
              </a:extLst>
            </p:cNvPr>
            <p:cNvCxnSpPr/>
            <p:nvPr/>
          </p:nvCxnSpPr>
          <p:spPr bwMode="auto">
            <a:xfrm>
              <a:off x="7854190" y="510826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D0C7F0C3-ECA3-B036-B06A-5B28F2C41166}"/>
                </a:ext>
              </a:extLst>
            </p:cNvPr>
            <p:cNvCxnSpPr/>
            <p:nvPr/>
          </p:nvCxnSpPr>
          <p:spPr>
            <a:xfrm>
              <a:off x="7625200" y="4955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69" name="Gleichschenkliges Dreieck 168">
              <a:extLst>
                <a:ext uri="{FF2B5EF4-FFF2-40B4-BE49-F238E27FC236}">
                  <a16:creationId xmlns:a16="http://schemas.microsoft.com/office/drawing/2014/main" id="{3773DC67-9CE6-16E2-58D2-8801DED95CF3}"/>
                </a:ext>
              </a:extLst>
            </p:cNvPr>
            <p:cNvSpPr/>
            <p:nvPr/>
          </p:nvSpPr>
          <p:spPr bwMode="auto">
            <a:xfrm flipV="1">
              <a:off x="7930520" y="533725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170" name="Group 51">
              <a:extLst>
                <a:ext uri="{FF2B5EF4-FFF2-40B4-BE49-F238E27FC236}">
                  <a16:creationId xmlns:a16="http://schemas.microsoft.com/office/drawing/2014/main" id="{EB2383DD-ED29-45F9-6732-BA9BD6D26499}"/>
                </a:ext>
              </a:extLst>
            </p:cNvPr>
            <p:cNvGrpSpPr>
              <a:grpSpLocks/>
            </p:cNvGrpSpPr>
            <p:nvPr/>
          </p:nvGrpSpPr>
          <p:grpSpPr bwMode="auto">
            <a:xfrm rot="16200000">
              <a:off x="7511160" y="4840650"/>
              <a:ext cx="762000" cy="228600"/>
              <a:chOff x="1872" y="1872"/>
              <a:chExt cx="480" cy="144"/>
            </a:xfrm>
          </p:grpSpPr>
          <p:sp>
            <p:nvSpPr>
              <p:cNvPr id="184" name="Line 52">
                <a:extLst>
                  <a:ext uri="{FF2B5EF4-FFF2-40B4-BE49-F238E27FC236}">
                    <a16:creationId xmlns:a16="http://schemas.microsoft.com/office/drawing/2014/main" id="{4EAF94C7-5877-C6F7-4515-D4381A49B42A}"/>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5" name="Line 53">
                <a:extLst>
                  <a:ext uri="{FF2B5EF4-FFF2-40B4-BE49-F238E27FC236}">
                    <a16:creationId xmlns:a16="http://schemas.microsoft.com/office/drawing/2014/main" id="{70D3D295-2A82-694C-5721-60B82016ACB9}"/>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6" name="Line 55">
                <a:extLst>
                  <a:ext uri="{FF2B5EF4-FFF2-40B4-BE49-F238E27FC236}">
                    <a16:creationId xmlns:a16="http://schemas.microsoft.com/office/drawing/2014/main" id="{BBB4E1C3-C3DA-5C19-FBF6-B54872931499}"/>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7" name="Line 56">
                <a:extLst>
                  <a:ext uri="{FF2B5EF4-FFF2-40B4-BE49-F238E27FC236}">
                    <a16:creationId xmlns:a16="http://schemas.microsoft.com/office/drawing/2014/main" id="{00143414-3C62-157F-39FC-FB54D388375E}"/>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8" name="Line 57">
                <a:extLst>
                  <a:ext uri="{FF2B5EF4-FFF2-40B4-BE49-F238E27FC236}">
                    <a16:creationId xmlns:a16="http://schemas.microsoft.com/office/drawing/2014/main" id="{A2B853DC-4816-4A7D-7AAB-2680AA30D6D1}"/>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189" name="Line 58">
                <a:extLst>
                  <a:ext uri="{FF2B5EF4-FFF2-40B4-BE49-F238E27FC236}">
                    <a16:creationId xmlns:a16="http://schemas.microsoft.com/office/drawing/2014/main" id="{6103F4E9-AA3E-8FC3-AF0F-EDF92B452EC5}"/>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171" name="Group 51">
              <a:extLst>
                <a:ext uri="{FF2B5EF4-FFF2-40B4-BE49-F238E27FC236}">
                  <a16:creationId xmlns:a16="http://schemas.microsoft.com/office/drawing/2014/main" id="{A63E509F-211F-F473-540E-79871AC3F993}"/>
                </a:ext>
              </a:extLst>
            </p:cNvPr>
            <p:cNvGrpSpPr>
              <a:grpSpLocks/>
            </p:cNvGrpSpPr>
            <p:nvPr/>
          </p:nvGrpSpPr>
          <p:grpSpPr bwMode="auto">
            <a:xfrm rot="16200000">
              <a:off x="7511160" y="4077350"/>
              <a:ext cx="762000" cy="228600"/>
              <a:chOff x="1872" y="1872"/>
              <a:chExt cx="480" cy="144"/>
            </a:xfrm>
          </p:grpSpPr>
          <p:sp>
            <p:nvSpPr>
              <p:cNvPr id="178" name="Line 52">
                <a:extLst>
                  <a:ext uri="{FF2B5EF4-FFF2-40B4-BE49-F238E27FC236}">
                    <a16:creationId xmlns:a16="http://schemas.microsoft.com/office/drawing/2014/main" id="{EF78D66A-FB08-0872-52E5-A4F1FCF630F8}"/>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9" name="Line 53">
                <a:extLst>
                  <a:ext uri="{FF2B5EF4-FFF2-40B4-BE49-F238E27FC236}">
                    <a16:creationId xmlns:a16="http://schemas.microsoft.com/office/drawing/2014/main" id="{106AE338-A6F1-E012-DCA8-E594FDCBE114}"/>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0" name="Line 55">
                <a:extLst>
                  <a:ext uri="{FF2B5EF4-FFF2-40B4-BE49-F238E27FC236}">
                    <a16:creationId xmlns:a16="http://schemas.microsoft.com/office/drawing/2014/main" id="{0CE08139-0CFC-FE25-B5F3-E5DC1D569BE2}"/>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1" name="Line 56">
                <a:extLst>
                  <a:ext uri="{FF2B5EF4-FFF2-40B4-BE49-F238E27FC236}">
                    <a16:creationId xmlns:a16="http://schemas.microsoft.com/office/drawing/2014/main" id="{BD8F6BEB-3AE9-EFF4-4D74-96755DC04F62}"/>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2" name="Line 57">
                <a:extLst>
                  <a:ext uri="{FF2B5EF4-FFF2-40B4-BE49-F238E27FC236}">
                    <a16:creationId xmlns:a16="http://schemas.microsoft.com/office/drawing/2014/main" id="{E2442525-21DC-560B-080B-A926AAFC7C38}"/>
                  </a:ext>
                </a:extLst>
              </p:cNvPr>
              <p:cNvSpPr>
                <a:spLocks noChangeShapeType="1"/>
              </p:cNvSpPr>
              <p:nvPr/>
            </p:nvSpPr>
            <p:spPr bwMode="auto">
              <a:xfrm>
                <a:off x="2208" y="2016"/>
                <a:ext cx="144" cy="0"/>
              </a:xfrm>
              <a:prstGeom prst="line">
                <a:avLst/>
              </a:prstGeom>
              <a:noFill/>
              <a:ln w="9525">
                <a:solidFill>
                  <a:schemeClr val="tx1"/>
                </a:solidFill>
                <a:round/>
                <a:headEnd/>
                <a:tailEnd type="none"/>
              </a:ln>
              <a:extLst>
                <a:ext uri="{909E8E84-426E-40DD-AFC4-6F175D3DCCD1}">
                  <a14:hiddenFill xmlns:a14="http://schemas.microsoft.com/office/drawing/2010/main">
                    <a:noFill/>
                  </a14:hiddenFill>
                </a:ext>
              </a:extLst>
            </p:spPr>
            <p:txBody>
              <a:bodyPr anchor="ctr"/>
              <a:lstStyle/>
              <a:p>
                <a:endParaRPr lang="en-US"/>
              </a:p>
            </p:txBody>
          </p:sp>
          <p:sp>
            <p:nvSpPr>
              <p:cNvPr id="183" name="Line 58">
                <a:extLst>
                  <a:ext uri="{FF2B5EF4-FFF2-40B4-BE49-F238E27FC236}">
                    <a16:creationId xmlns:a16="http://schemas.microsoft.com/office/drawing/2014/main" id="{178C2F7B-2CCB-DFD9-EE19-3C5A4924E78A}"/>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172" name="Gerade Verbindung 367">
              <a:extLst>
                <a:ext uri="{FF2B5EF4-FFF2-40B4-BE49-F238E27FC236}">
                  <a16:creationId xmlns:a16="http://schemas.microsoft.com/office/drawing/2014/main" id="{0E5BDABC-6FF7-E1A3-11A5-76B7BFF8CFFD}"/>
                </a:ext>
              </a:extLst>
            </p:cNvPr>
            <p:cNvCxnSpPr>
              <a:cxnSpLocks noChangeShapeType="1"/>
            </p:cNvCxnSpPr>
            <p:nvPr/>
          </p:nvCxnSpPr>
          <p:spPr bwMode="auto">
            <a:xfrm>
              <a:off x="7930780" y="381065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73" name="Gerader Verbinder 172">
              <a:extLst>
                <a:ext uri="{FF2B5EF4-FFF2-40B4-BE49-F238E27FC236}">
                  <a16:creationId xmlns:a16="http://schemas.microsoft.com/office/drawing/2014/main" id="{9A2C94C8-CB05-4569-ED1F-DC72F68101D4}"/>
                </a:ext>
              </a:extLst>
            </p:cNvPr>
            <p:cNvCxnSpPr>
              <a:cxnSpLocks noChangeShapeType="1"/>
              <a:endCxn id="183" idx="0"/>
            </p:cNvCxnSpPr>
            <p:nvPr/>
          </p:nvCxnSpPr>
          <p:spPr bwMode="auto">
            <a:xfrm flipH="1" flipV="1">
              <a:off x="8006460" y="4572650"/>
              <a:ext cx="763690" cy="13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5E673379-7223-1936-3153-D6D911F10229}"/>
                </a:ext>
              </a:extLst>
            </p:cNvPr>
            <p:cNvCxnSpPr>
              <a:cxnSpLocks/>
            </p:cNvCxnSpPr>
            <p:nvPr/>
          </p:nvCxnSpPr>
          <p:spPr>
            <a:xfrm>
              <a:off x="6022270" y="4573950"/>
              <a:ext cx="0" cy="76330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5" name="Textfeld 153">
              <a:extLst>
                <a:ext uri="{FF2B5EF4-FFF2-40B4-BE49-F238E27FC236}">
                  <a16:creationId xmlns:a16="http://schemas.microsoft.com/office/drawing/2014/main" id="{0CB28F2A-7DA2-24F1-DD13-2663FB4847E3}"/>
                </a:ext>
              </a:extLst>
            </p:cNvPr>
            <p:cNvSpPr txBox="1">
              <a:spLocks noChangeArrowheads="1"/>
            </p:cNvSpPr>
            <p:nvPr/>
          </p:nvSpPr>
          <p:spPr bwMode="auto">
            <a:xfrm>
              <a:off x="6150885" y="3657990"/>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scp</a:t>
              </a:r>
              <a:endParaRPr lang="en-US" altLang="de-DE" sz="1000" baseline="-25000" dirty="0">
                <a:latin typeface="Times New Roman" panose="02020603050405020304" pitchFamily="18" charset="0"/>
                <a:cs typeface="Times New Roman" panose="02020603050405020304" pitchFamily="18" charset="0"/>
              </a:endParaRPr>
            </a:p>
          </p:txBody>
        </p:sp>
        <p:sp>
          <p:nvSpPr>
            <p:cNvPr id="176" name="Textfeld 153">
              <a:extLst>
                <a:ext uri="{FF2B5EF4-FFF2-40B4-BE49-F238E27FC236}">
                  <a16:creationId xmlns:a16="http://schemas.microsoft.com/office/drawing/2014/main" id="{E7E9D5CF-11CF-A52F-F66F-13EFE13F2736}"/>
                </a:ext>
              </a:extLst>
            </p:cNvPr>
            <p:cNvSpPr txBox="1">
              <a:spLocks noChangeArrowheads="1"/>
            </p:cNvSpPr>
            <p:nvPr/>
          </p:nvSpPr>
          <p:spPr bwMode="auto">
            <a:xfrm>
              <a:off x="7890258" y="4115970"/>
              <a:ext cx="3257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177" name="Textfeld 153">
              <a:extLst>
                <a:ext uri="{FF2B5EF4-FFF2-40B4-BE49-F238E27FC236}">
                  <a16:creationId xmlns:a16="http://schemas.microsoft.com/office/drawing/2014/main" id="{B64F50D1-36F3-FF81-3E44-C2A74B560945}"/>
                </a:ext>
              </a:extLst>
            </p:cNvPr>
            <p:cNvSpPr txBox="1">
              <a:spLocks noChangeArrowheads="1"/>
            </p:cNvSpPr>
            <p:nvPr/>
          </p:nvSpPr>
          <p:spPr bwMode="auto">
            <a:xfrm>
              <a:off x="8312170" y="4344960"/>
              <a:ext cx="6623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outampsf</a:t>
              </a:r>
              <a:endParaRPr lang="en-US" altLang="de-DE" sz="1000" baseline="-25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90429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7F924C-1A2D-0714-538F-D94F8E9D035D}"/>
              </a:ext>
            </a:extLst>
          </p:cNvPr>
          <p:cNvSpPr>
            <a:spLocks noGrp="1"/>
          </p:cNvSpPr>
          <p:nvPr>
            <p:ph type="title"/>
          </p:nvPr>
        </p:nvSpPr>
        <p:spPr/>
        <p:txBody>
          <a:bodyPr/>
          <a:lstStyle/>
          <a:p>
            <a:r>
              <a:rPr lang="de-DE" b="1" dirty="0"/>
              <a:t>Charge Sensitive Amplifier</a:t>
            </a:r>
            <a:endParaRPr lang="en-GB" dirty="0"/>
          </a:p>
        </p:txBody>
      </p:sp>
      <p:sp>
        <p:nvSpPr>
          <p:cNvPr id="3" name="Inhaltsplatzhalter 2">
            <a:extLst>
              <a:ext uri="{FF2B5EF4-FFF2-40B4-BE49-F238E27FC236}">
                <a16:creationId xmlns:a16="http://schemas.microsoft.com/office/drawing/2014/main" id="{DBF251A9-D348-2420-1E4A-0DE9E4C02253}"/>
              </a:ext>
            </a:extLst>
          </p:cNvPr>
          <p:cNvSpPr>
            <a:spLocks noGrp="1"/>
          </p:cNvSpPr>
          <p:nvPr>
            <p:ph idx="1"/>
          </p:nvPr>
        </p:nvSpPr>
        <p:spPr>
          <a:xfrm>
            <a:off x="450180" y="604790"/>
            <a:ext cx="8229600" cy="1831920"/>
          </a:xfrm>
        </p:spPr>
        <p:txBody>
          <a:bodyPr/>
          <a:lstStyle/>
          <a:p>
            <a:r>
              <a:rPr lang="de-DE" b="1" dirty="0"/>
              <a:t>CSA Operating </a:t>
            </a:r>
            <a:r>
              <a:rPr lang="de-DE" b="1" dirty="0" err="1"/>
              <a:t>Principle</a:t>
            </a:r>
            <a:endParaRPr lang="de-DE" b="1" dirty="0"/>
          </a:p>
          <a:p>
            <a:pPr>
              <a:buFont typeface="Arial" panose="020B0604020202020204" pitchFamily="34" charset="0"/>
              <a:buChar char="•"/>
            </a:pPr>
            <a:r>
              <a:rPr lang="de-DE" dirty="0"/>
              <a:t>NMOS </a:t>
            </a:r>
            <a:r>
              <a:rPr lang="de-DE" dirty="0" err="1"/>
              <a:t>gate</a:t>
            </a:r>
            <a:r>
              <a:rPr lang="de-DE" dirty="0"/>
              <a:t> </a:t>
            </a:r>
            <a:r>
              <a:rPr lang="de-DE" dirty="0" err="1"/>
              <a:t>controlled</a:t>
            </a:r>
            <a:r>
              <a:rPr lang="de-DE" dirty="0"/>
              <a:t> </a:t>
            </a:r>
            <a:r>
              <a:rPr lang="de-DE" dirty="0" err="1"/>
              <a:t>by</a:t>
            </a:r>
            <a:r>
              <a:rPr lang="de-DE" dirty="0"/>
              <a:t> DC </a:t>
            </a:r>
            <a:r>
              <a:rPr lang="de-DE" dirty="0" err="1"/>
              <a:t>feedback</a:t>
            </a:r>
            <a:r>
              <a:rPr lang="de-DE" dirty="0"/>
              <a:t> </a:t>
            </a:r>
          </a:p>
          <a:p>
            <a:pPr>
              <a:buFont typeface="Arial" panose="020B0604020202020204" pitchFamily="34" charset="0"/>
              <a:buChar char="•"/>
            </a:pPr>
            <a:r>
              <a:rPr lang="de-DE" dirty="0" err="1"/>
              <a:t>Current</a:t>
            </a:r>
            <a:r>
              <a:rPr lang="de-DE" dirty="0"/>
              <a:t> source </a:t>
            </a:r>
            <a:r>
              <a:rPr lang="de-DE" dirty="0" err="1"/>
              <a:t>defines</a:t>
            </a:r>
            <a:r>
              <a:rPr lang="de-DE" dirty="0"/>
              <a:t> </a:t>
            </a:r>
            <a:r>
              <a:rPr lang="de-DE" dirty="0" err="1"/>
              <a:t>bias</a:t>
            </a:r>
            <a:r>
              <a:rPr lang="de-DE" dirty="0"/>
              <a:t> </a:t>
            </a:r>
            <a:r>
              <a:rPr lang="de-DE" dirty="0" err="1"/>
              <a:t>current</a:t>
            </a:r>
            <a:r>
              <a:rPr lang="de-DE" dirty="0"/>
              <a:t> </a:t>
            </a:r>
          </a:p>
          <a:p>
            <a:pPr>
              <a:buFont typeface="Arial" panose="020B0604020202020204" pitchFamily="34" charset="0"/>
              <a:buChar char="•"/>
            </a:pPr>
            <a:r>
              <a:rPr lang="de-DE" dirty="0"/>
              <a:t>PMOS and NMOS </a:t>
            </a:r>
            <a:r>
              <a:rPr lang="de-DE" dirty="0" err="1"/>
              <a:t>share</a:t>
            </a:r>
            <a:r>
              <a:rPr lang="de-DE" dirty="0"/>
              <a:t> same </a:t>
            </a:r>
            <a:r>
              <a:rPr lang="de-DE" dirty="0" err="1"/>
              <a:t>current</a:t>
            </a:r>
            <a:r>
              <a:rPr lang="de-DE" dirty="0"/>
              <a:t> </a:t>
            </a:r>
          </a:p>
          <a:p>
            <a:pPr>
              <a:buFont typeface="Arial" panose="020B0604020202020204" pitchFamily="34" charset="0"/>
              <a:buChar char="•"/>
            </a:pPr>
            <a:r>
              <a:rPr lang="de-DE" dirty="0"/>
              <a:t>VSS </a:t>
            </a:r>
            <a:r>
              <a:rPr lang="de-DE" dirty="0" err="1"/>
              <a:t>node</a:t>
            </a:r>
            <a:r>
              <a:rPr lang="de-DE" dirty="0"/>
              <a:t>: </a:t>
            </a:r>
          </a:p>
          <a:p>
            <a:pPr marL="742950" lvl="1" indent="-285750">
              <a:buFont typeface="Arial" panose="020B0604020202020204" pitchFamily="34" charset="0"/>
              <a:buChar char="•"/>
            </a:pPr>
            <a:r>
              <a:rPr lang="de-DE" dirty="0"/>
              <a:t>large </a:t>
            </a:r>
            <a:r>
              <a:rPr lang="de-DE" dirty="0" err="1"/>
              <a:t>capacitance</a:t>
            </a:r>
            <a:r>
              <a:rPr lang="de-DE" dirty="0"/>
              <a:t> </a:t>
            </a:r>
          </a:p>
          <a:p>
            <a:pPr marL="742950" lvl="1" indent="-285750">
              <a:buFont typeface="Arial" panose="020B0604020202020204" pitchFamily="34" charset="0"/>
              <a:buChar char="•"/>
            </a:pPr>
            <a:r>
              <a:rPr lang="de-DE" dirty="0"/>
              <a:t>AC </a:t>
            </a:r>
            <a:r>
              <a:rPr lang="de-DE" dirty="0" err="1"/>
              <a:t>ground</a:t>
            </a:r>
            <a:r>
              <a:rPr lang="de-DE" dirty="0"/>
              <a:t> </a:t>
            </a:r>
            <a:r>
              <a:rPr lang="de-DE" dirty="0" err="1"/>
              <a:t>behavior</a:t>
            </a:r>
            <a:r>
              <a:rPr lang="de-DE" dirty="0"/>
              <a:t> </a:t>
            </a:r>
          </a:p>
          <a:p>
            <a:pPr>
              <a:buFont typeface="Arial" panose="020B0604020202020204" pitchFamily="34" charset="0"/>
              <a:buChar char="•"/>
            </a:pPr>
            <a:r>
              <a:rPr lang="de-DE" dirty="0"/>
              <a:t>AC </a:t>
            </a:r>
            <a:r>
              <a:rPr lang="de-DE" dirty="0" err="1"/>
              <a:t>currents</a:t>
            </a:r>
            <a:r>
              <a:rPr lang="de-DE" dirty="0"/>
              <a:t> </a:t>
            </a:r>
            <a:r>
              <a:rPr lang="de-DE" dirty="0" err="1"/>
              <a:t>add</a:t>
            </a:r>
            <a:r>
              <a:rPr lang="de-DE" dirty="0"/>
              <a:t> </a:t>
            </a:r>
            <a:r>
              <a:rPr lang="de-DE" dirty="0" err="1"/>
              <a:t>constructively</a:t>
            </a:r>
            <a:r>
              <a:rPr lang="de-DE" dirty="0"/>
              <a:t> </a:t>
            </a:r>
          </a:p>
          <a:p>
            <a:pPr>
              <a:buFont typeface="Arial" panose="020B0604020202020204" pitchFamily="34" charset="0"/>
              <a:buChar char="•"/>
            </a:pPr>
            <a:r>
              <a:rPr lang="de-DE" dirty="0" err="1"/>
              <a:t>Increased</a:t>
            </a:r>
            <a:r>
              <a:rPr lang="de-DE" dirty="0"/>
              <a:t> </a:t>
            </a:r>
            <a:r>
              <a:rPr lang="de-DE" dirty="0" err="1"/>
              <a:t>effective</a:t>
            </a:r>
            <a:r>
              <a:rPr lang="de-DE" dirty="0"/>
              <a:t> </a:t>
            </a:r>
            <a:r>
              <a:rPr lang="de-DE" dirty="0" err="1"/>
              <a:t>gm</a:t>
            </a:r>
            <a:endParaRPr lang="de-DE" dirty="0"/>
          </a:p>
          <a:p>
            <a:pPr>
              <a:buFont typeface="Arial" panose="020B0604020202020204" pitchFamily="34" charset="0"/>
              <a:buChar char="•"/>
            </a:pPr>
            <a:endParaRPr lang="de-DE" dirty="0"/>
          </a:p>
          <a:p>
            <a:endParaRPr lang="en-GB" dirty="0"/>
          </a:p>
        </p:txBody>
      </p:sp>
      <p:sp>
        <p:nvSpPr>
          <p:cNvPr id="5" name="Textfeld 153">
            <a:extLst>
              <a:ext uri="{FF2B5EF4-FFF2-40B4-BE49-F238E27FC236}">
                <a16:creationId xmlns:a16="http://schemas.microsoft.com/office/drawing/2014/main" id="{23023AEB-AB9C-7049-C419-2CA3028FFBE3}"/>
              </a:ext>
            </a:extLst>
          </p:cNvPr>
          <p:cNvSpPr txBox="1">
            <a:spLocks noChangeArrowheads="1"/>
          </p:cNvSpPr>
          <p:nvPr/>
        </p:nvSpPr>
        <p:spPr bwMode="auto">
          <a:xfrm>
            <a:off x="7013520" y="3965000"/>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a:t>
            </a:r>
            <a:endParaRPr lang="en-US" altLang="de-DE" sz="1000" baseline="-25000" dirty="0">
              <a:latin typeface="Times New Roman" panose="02020603050405020304" pitchFamily="18" charset="0"/>
              <a:cs typeface="Times New Roman" panose="02020603050405020304" pitchFamily="18" charset="0"/>
            </a:endParaRPr>
          </a:p>
        </p:txBody>
      </p:sp>
      <p:sp>
        <p:nvSpPr>
          <p:cNvPr id="6" name="Textfeld 153">
            <a:extLst>
              <a:ext uri="{FF2B5EF4-FFF2-40B4-BE49-F238E27FC236}">
                <a16:creationId xmlns:a16="http://schemas.microsoft.com/office/drawing/2014/main" id="{A2E2DB87-5103-AED2-96D0-2B86C35FA00B}"/>
              </a:ext>
            </a:extLst>
          </p:cNvPr>
          <p:cNvSpPr txBox="1">
            <a:spLocks noChangeArrowheads="1"/>
          </p:cNvSpPr>
          <p:nvPr/>
        </p:nvSpPr>
        <p:spPr bwMode="auto">
          <a:xfrm>
            <a:off x="6677428" y="3642579"/>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load</a:t>
            </a:r>
            <a:endParaRPr lang="en-US" altLang="de-DE" sz="1000" baseline="-25000" dirty="0">
              <a:latin typeface="Times New Roman" panose="02020603050405020304" pitchFamily="18" charset="0"/>
              <a:cs typeface="Times New Roman" panose="02020603050405020304" pitchFamily="18" charset="0"/>
            </a:endParaRPr>
          </a:p>
        </p:txBody>
      </p:sp>
      <p:sp>
        <p:nvSpPr>
          <p:cNvPr id="7" name="Textfeld 153">
            <a:extLst>
              <a:ext uri="{FF2B5EF4-FFF2-40B4-BE49-F238E27FC236}">
                <a16:creationId xmlns:a16="http://schemas.microsoft.com/office/drawing/2014/main" id="{614DEE7D-EDA6-B551-1054-1A5E80F7A863}"/>
              </a:ext>
            </a:extLst>
          </p:cNvPr>
          <p:cNvSpPr txBox="1">
            <a:spLocks noChangeArrowheads="1"/>
          </p:cNvSpPr>
          <p:nvPr/>
        </p:nvSpPr>
        <p:spPr bwMode="auto">
          <a:xfrm>
            <a:off x="6725518" y="3203000"/>
            <a:ext cx="4635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VDD</a:t>
            </a:r>
          </a:p>
        </p:txBody>
      </p:sp>
      <p:sp>
        <p:nvSpPr>
          <p:cNvPr id="8" name="Textfeld 153">
            <a:extLst>
              <a:ext uri="{FF2B5EF4-FFF2-40B4-BE49-F238E27FC236}">
                <a16:creationId xmlns:a16="http://schemas.microsoft.com/office/drawing/2014/main" id="{49CFE8A6-BBE0-7E13-CEB9-4B6D8ED4BCC8}"/>
              </a:ext>
            </a:extLst>
          </p:cNvPr>
          <p:cNvSpPr txBox="1">
            <a:spLocks noChangeArrowheads="1"/>
          </p:cNvSpPr>
          <p:nvPr/>
        </p:nvSpPr>
        <p:spPr bwMode="auto">
          <a:xfrm>
            <a:off x="5908885" y="3965000"/>
            <a:ext cx="4187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VSS</a:t>
            </a:r>
            <a:endParaRPr lang="en-US" altLang="de-DE" sz="1000" baseline="-25000" dirty="0">
              <a:latin typeface="Times New Roman" panose="02020603050405020304" pitchFamily="18" charset="0"/>
              <a:cs typeface="Times New Roman" panose="02020603050405020304" pitchFamily="18" charset="0"/>
            </a:endParaRPr>
          </a:p>
        </p:txBody>
      </p:sp>
      <p:sp>
        <p:nvSpPr>
          <p:cNvPr id="9" name="Textfeld 153">
            <a:extLst>
              <a:ext uri="{FF2B5EF4-FFF2-40B4-BE49-F238E27FC236}">
                <a16:creationId xmlns:a16="http://schemas.microsoft.com/office/drawing/2014/main" id="{B7640407-5BF0-7692-DA97-EB2D470FE2C2}"/>
              </a:ext>
            </a:extLst>
          </p:cNvPr>
          <p:cNvSpPr txBox="1">
            <a:spLocks noChangeArrowheads="1"/>
          </p:cNvSpPr>
          <p:nvPr/>
        </p:nvSpPr>
        <p:spPr bwMode="auto">
          <a:xfrm>
            <a:off x="7139379" y="3566379"/>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pload</a:t>
            </a:r>
            <a:endParaRPr lang="en-US" altLang="de-DE" sz="1000" baseline="-25000" dirty="0">
              <a:latin typeface="Times New Roman" panose="02020603050405020304" pitchFamily="18" charset="0"/>
              <a:cs typeface="Times New Roman" panose="02020603050405020304" pitchFamily="18" charset="0"/>
            </a:endParaRPr>
          </a:p>
        </p:txBody>
      </p:sp>
      <p:sp>
        <p:nvSpPr>
          <p:cNvPr id="10" name="Textfeld 153">
            <a:extLst>
              <a:ext uri="{FF2B5EF4-FFF2-40B4-BE49-F238E27FC236}">
                <a16:creationId xmlns:a16="http://schemas.microsoft.com/office/drawing/2014/main" id="{79AED84D-99F8-680D-B743-6004CBC3A9B1}"/>
              </a:ext>
            </a:extLst>
          </p:cNvPr>
          <p:cNvSpPr txBox="1">
            <a:spLocks noChangeArrowheads="1"/>
          </p:cNvSpPr>
          <p:nvPr/>
        </p:nvSpPr>
        <p:spPr bwMode="auto">
          <a:xfrm>
            <a:off x="6677428" y="4422200"/>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sp>
        <p:nvSpPr>
          <p:cNvPr id="11" name="Textfeld 153">
            <a:extLst>
              <a:ext uri="{FF2B5EF4-FFF2-40B4-BE49-F238E27FC236}">
                <a16:creationId xmlns:a16="http://schemas.microsoft.com/office/drawing/2014/main" id="{DDF2DD12-C276-3731-E4A5-05068707C704}"/>
              </a:ext>
            </a:extLst>
          </p:cNvPr>
          <p:cNvSpPr txBox="1">
            <a:spLocks noChangeArrowheads="1"/>
          </p:cNvSpPr>
          <p:nvPr/>
        </p:nvSpPr>
        <p:spPr bwMode="auto">
          <a:xfrm>
            <a:off x="6460884" y="5184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inn</a:t>
            </a:r>
            <a:endParaRPr lang="en-US" altLang="de-DE" sz="1000" baseline="-25000" dirty="0">
              <a:latin typeface="Times New Roman" panose="02020603050405020304" pitchFamily="18" charset="0"/>
              <a:cs typeface="Times New Roman" panose="02020603050405020304" pitchFamily="18" charset="0"/>
            </a:endParaRPr>
          </a:p>
        </p:txBody>
      </p:sp>
      <p:sp>
        <p:nvSpPr>
          <p:cNvPr id="12" name="Textfeld 153">
            <a:extLst>
              <a:ext uri="{FF2B5EF4-FFF2-40B4-BE49-F238E27FC236}">
                <a16:creationId xmlns:a16="http://schemas.microsoft.com/office/drawing/2014/main" id="{7CE082D8-094A-8B27-9B4E-B52502CDD278}"/>
              </a:ext>
            </a:extLst>
          </p:cNvPr>
          <p:cNvSpPr txBox="1">
            <a:spLocks noChangeArrowheads="1"/>
          </p:cNvSpPr>
          <p:nvPr/>
        </p:nvSpPr>
        <p:spPr bwMode="auto">
          <a:xfrm>
            <a:off x="6182760" y="4422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inp</a:t>
            </a:r>
            <a:endParaRPr lang="en-US" altLang="de-DE" sz="1000" baseline="-25000" dirty="0">
              <a:latin typeface="Times New Roman" panose="02020603050405020304" pitchFamily="18" charset="0"/>
              <a:cs typeface="Times New Roman" panose="02020603050405020304" pitchFamily="18" charset="0"/>
            </a:endParaRPr>
          </a:p>
        </p:txBody>
      </p:sp>
      <p:sp>
        <p:nvSpPr>
          <p:cNvPr id="13" name="Textfeld 153">
            <a:extLst>
              <a:ext uri="{FF2B5EF4-FFF2-40B4-BE49-F238E27FC236}">
                <a16:creationId xmlns:a16="http://schemas.microsoft.com/office/drawing/2014/main" id="{5EB567F3-0C6C-0CB7-360A-4D9196EFEA95}"/>
              </a:ext>
            </a:extLst>
          </p:cNvPr>
          <p:cNvSpPr txBox="1">
            <a:spLocks noChangeArrowheads="1"/>
          </p:cNvSpPr>
          <p:nvPr/>
        </p:nvSpPr>
        <p:spPr bwMode="auto">
          <a:xfrm>
            <a:off x="5716950" y="4556979"/>
            <a:ext cx="2840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a:latin typeface="Times New Roman" panose="02020603050405020304" pitchFamily="18" charset="0"/>
                <a:cs typeface="Times New Roman" panose="02020603050405020304" pitchFamily="18" charset="0"/>
              </a:rPr>
              <a:t>in</a:t>
            </a:r>
            <a:endParaRPr lang="en-US" altLang="de-DE" sz="1000" baseline="-25000" dirty="0">
              <a:latin typeface="Times New Roman" panose="02020603050405020304" pitchFamily="18" charset="0"/>
              <a:cs typeface="Times New Roman" panose="02020603050405020304" pitchFamily="18" charset="0"/>
            </a:endParaRPr>
          </a:p>
        </p:txBody>
      </p:sp>
      <p:sp>
        <p:nvSpPr>
          <p:cNvPr id="14" name="Line 49">
            <a:extLst>
              <a:ext uri="{FF2B5EF4-FFF2-40B4-BE49-F238E27FC236}">
                <a16:creationId xmlns:a16="http://schemas.microsoft.com/office/drawing/2014/main" id="{004681C4-318F-F0F9-6FBF-8ED2CDA5B296}"/>
              </a:ext>
            </a:extLst>
          </p:cNvPr>
          <p:cNvSpPr>
            <a:spLocks noChangeShapeType="1"/>
          </p:cNvSpPr>
          <p:nvPr/>
        </p:nvSpPr>
        <p:spPr bwMode="auto">
          <a:xfrm flipV="1">
            <a:off x="6937320" y="4193600"/>
            <a:ext cx="838200" cy="130"/>
          </a:xfrm>
          <a:prstGeom prst="line">
            <a:avLst/>
          </a:prstGeom>
          <a:noFill/>
          <a:ln w="9525">
            <a:solidFill>
              <a:schemeClr val="tx1"/>
            </a:solidFill>
            <a:round/>
            <a:headEnd type="oval"/>
            <a:tailEnd/>
          </a:ln>
          <a:extLst>
            <a:ext uri="{909E8E84-426E-40DD-AFC4-6F175D3DCCD1}">
              <a14:hiddenFill xmlns:a14="http://schemas.microsoft.com/office/drawing/2010/main">
                <a:noFill/>
              </a14:hiddenFill>
            </a:ext>
          </a:extLst>
        </p:spPr>
        <p:txBody>
          <a:bodyPr anchor="ctr"/>
          <a:lstStyle/>
          <a:p>
            <a:endParaRPr lang="en-US"/>
          </a:p>
        </p:txBody>
      </p:sp>
      <p:cxnSp>
        <p:nvCxnSpPr>
          <p:cNvPr id="15" name="Gerade Verbindung 24">
            <a:extLst>
              <a:ext uri="{FF2B5EF4-FFF2-40B4-BE49-F238E27FC236}">
                <a16:creationId xmlns:a16="http://schemas.microsoft.com/office/drawing/2014/main" id="{998CBA45-F0CE-854D-79C4-613E7FF27FE4}"/>
              </a:ext>
            </a:extLst>
          </p:cNvPr>
          <p:cNvCxnSpPr>
            <a:cxnSpLocks noChangeShapeType="1"/>
          </p:cNvCxnSpPr>
          <p:nvPr/>
        </p:nvCxnSpPr>
        <p:spPr bwMode="auto">
          <a:xfrm>
            <a:off x="6327720" y="4955600"/>
            <a:ext cx="609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 name="Gerade Verbindung 366">
            <a:extLst>
              <a:ext uri="{FF2B5EF4-FFF2-40B4-BE49-F238E27FC236}">
                <a16:creationId xmlns:a16="http://schemas.microsoft.com/office/drawing/2014/main" id="{B1B1047C-7339-487B-8EC5-DD17116E8DC0}"/>
              </a:ext>
            </a:extLst>
          </p:cNvPr>
          <p:cNvCxnSpPr>
            <a:cxnSpLocks noChangeShapeType="1"/>
          </p:cNvCxnSpPr>
          <p:nvPr/>
        </p:nvCxnSpPr>
        <p:spPr bwMode="auto">
          <a:xfrm>
            <a:off x="6861120" y="3431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7" name="Gerade Verbindung 367">
            <a:extLst>
              <a:ext uri="{FF2B5EF4-FFF2-40B4-BE49-F238E27FC236}">
                <a16:creationId xmlns:a16="http://schemas.microsoft.com/office/drawing/2014/main" id="{2C69FC9E-D329-70E1-6E28-359175D1804A}"/>
              </a:ext>
            </a:extLst>
          </p:cNvPr>
          <p:cNvCxnSpPr>
            <a:cxnSpLocks noChangeShapeType="1"/>
          </p:cNvCxnSpPr>
          <p:nvPr/>
        </p:nvCxnSpPr>
        <p:spPr bwMode="auto">
          <a:xfrm>
            <a:off x="6251520" y="34290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Gerade Verbindung mit Pfeil 17">
            <a:extLst>
              <a:ext uri="{FF2B5EF4-FFF2-40B4-BE49-F238E27FC236}">
                <a16:creationId xmlns:a16="http://schemas.microsoft.com/office/drawing/2014/main" id="{4CD2F663-C5F1-9ED9-D4C8-4168C665029D}"/>
              </a:ext>
            </a:extLst>
          </p:cNvPr>
          <p:cNvCxnSpPr/>
          <p:nvPr/>
        </p:nvCxnSpPr>
        <p:spPr bwMode="auto">
          <a:xfrm>
            <a:off x="6480120" y="5489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a:extLst>
              <a:ext uri="{FF2B5EF4-FFF2-40B4-BE49-F238E27FC236}">
                <a16:creationId xmlns:a16="http://schemas.microsoft.com/office/drawing/2014/main" id="{3EB01F2C-D156-AF28-7C53-15213B4178B3}"/>
              </a:ext>
            </a:extLst>
          </p:cNvPr>
          <p:cNvCxnSpPr/>
          <p:nvPr/>
        </p:nvCxnSpPr>
        <p:spPr bwMode="auto">
          <a:xfrm flipH="1">
            <a:off x="6937320" y="4727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mit Pfeil 19">
            <a:extLst>
              <a:ext uri="{FF2B5EF4-FFF2-40B4-BE49-F238E27FC236}">
                <a16:creationId xmlns:a16="http://schemas.microsoft.com/office/drawing/2014/main" id="{F723DCE3-4C1D-17D4-E4CE-EF5E596B24F0}"/>
              </a:ext>
            </a:extLst>
          </p:cNvPr>
          <p:cNvCxnSpPr/>
          <p:nvPr/>
        </p:nvCxnSpPr>
        <p:spPr bwMode="auto">
          <a:xfrm flipH="1">
            <a:off x="6175320" y="442207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a:extLst>
              <a:ext uri="{FF2B5EF4-FFF2-40B4-BE49-F238E27FC236}">
                <a16:creationId xmlns:a16="http://schemas.microsoft.com/office/drawing/2014/main" id="{86996CA3-442A-12BD-749E-030DD17CB3F6}"/>
              </a:ext>
            </a:extLst>
          </p:cNvPr>
          <p:cNvCxnSpPr/>
          <p:nvPr/>
        </p:nvCxnSpPr>
        <p:spPr bwMode="auto">
          <a:xfrm>
            <a:off x="6937320" y="36603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BB89A4AC-4E93-257F-3099-BF1C10823A93}"/>
              </a:ext>
            </a:extLst>
          </p:cNvPr>
          <p:cNvCxnSpPr>
            <a:cxnSpLocks/>
          </p:cNvCxnSpPr>
          <p:nvPr/>
        </p:nvCxnSpPr>
        <p:spPr>
          <a:xfrm>
            <a:off x="6022270" y="5336730"/>
            <a:ext cx="38165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7760A447-4309-05C7-7BDD-3D7B880F6CA0}"/>
              </a:ext>
            </a:extLst>
          </p:cNvPr>
          <p:cNvCxnSpPr/>
          <p:nvPr/>
        </p:nvCxnSpPr>
        <p:spPr>
          <a:xfrm flipH="1">
            <a:off x="7165920" y="4574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03FFC63A-4DB5-F9EC-F6F7-6537396A214A}"/>
              </a:ext>
            </a:extLst>
          </p:cNvPr>
          <p:cNvCxnSpPr/>
          <p:nvPr/>
        </p:nvCxnSpPr>
        <p:spPr>
          <a:xfrm flipH="1">
            <a:off x="7165920" y="381273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5" name="Gleichschenkliges Dreieck 24">
            <a:extLst>
              <a:ext uri="{FF2B5EF4-FFF2-40B4-BE49-F238E27FC236}">
                <a16:creationId xmlns:a16="http://schemas.microsoft.com/office/drawing/2014/main" id="{E96B58B3-289D-CDD4-E934-D702FD4D6D37}"/>
              </a:ext>
            </a:extLst>
          </p:cNvPr>
          <p:cNvSpPr/>
          <p:nvPr/>
        </p:nvSpPr>
        <p:spPr bwMode="auto">
          <a:xfrm flipV="1">
            <a:off x="6556320" y="571760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26" name="Group 51">
            <a:extLst>
              <a:ext uri="{FF2B5EF4-FFF2-40B4-BE49-F238E27FC236}">
                <a16:creationId xmlns:a16="http://schemas.microsoft.com/office/drawing/2014/main" id="{B906279F-183D-34E5-68A4-5CB557784904}"/>
              </a:ext>
            </a:extLst>
          </p:cNvPr>
          <p:cNvGrpSpPr>
            <a:grpSpLocks/>
          </p:cNvGrpSpPr>
          <p:nvPr/>
        </p:nvGrpSpPr>
        <p:grpSpPr bwMode="auto">
          <a:xfrm rot="5400000" flipH="1">
            <a:off x="6670620" y="4460300"/>
            <a:ext cx="762000" cy="228600"/>
            <a:chOff x="1872" y="1872"/>
            <a:chExt cx="480" cy="144"/>
          </a:xfrm>
        </p:grpSpPr>
        <p:sp>
          <p:nvSpPr>
            <p:cNvPr id="96" name="Line 52">
              <a:extLst>
                <a:ext uri="{FF2B5EF4-FFF2-40B4-BE49-F238E27FC236}">
                  <a16:creationId xmlns:a16="http://schemas.microsoft.com/office/drawing/2014/main" id="{268FAD40-BF38-55A5-73F4-82AF3534F09F}"/>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7" name="Line 53">
              <a:extLst>
                <a:ext uri="{FF2B5EF4-FFF2-40B4-BE49-F238E27FC236}">
                  <a16:creationId xmlns:a16="http://schemas.microsoft.com/office/drawing/2014/main" id="{F4C91A63-2A10-3644-6B4B-C384DD279036}"/>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8" name="Line 55">
              <a:extLst>
                <a:ext uri="{FF2B5EF4-FFF2-40B4-BE49-F238E27FC236}">
                  <a16:creationId xmlns:a16="http://schemas.microsoft.com/office/drawing/2014/main" id="{4FCE47DF-47A8-D2FF-BAD1-4928E501D939}"/>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9" name="Line 56">
              <a:extLst>
                <a:ext uri="{FF2B5EF4-FFF2-40B4-BE49-F238E27FC236}">
                  <a16:creationId xmlns:a16="http://schemas.microsoft.com/office/drawing/2014/main" id="{46B02DCE-A487-8969-4A7F-695EBADE490D}"/>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0" name="Line 57">
              <a:extLst>
                <a:ext uri="{FF2B5EF4-FFF2-40B4-BE49-F238E27FC236}">
                  <a16:creationId xmlns:a16="http://schemas.microsoft.com/office/drawing/2014/main" id="{B8B56551-1516-5A54-DF95-6D44A27B147C}"/>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1" name="Line 58">
              <a:extLst>
                <a:ext uri="{FF2B5EF4-FFF2-40B4-BE49-F238E27FC236}">
                  <a16:creationId xmlns:a16="http://schemas.microsoft.com/office/drawing/2014/main" id="{A5D68564-D49F-F621-8DF6-A1CB0BD8A6EE}"/>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27" name="Group 51">
            <a:extLst>
              <a:ext uri="{FF2B5EF4-FFF2-40B4-BE49-F238E27FC236}">
                <a16:creationId xmlns:a16="http://schemas.microsoft.com/office/drawing/2014/main" id="{D80A205A-76F5-C209-41D9-C47C96D0329F}"/>
              </a:ext>
            </a:extLst>
          </p:cNvPr>
          <p:cNvGrpSpPr>
            <a:grpSpLocks/>
          </p:cNvGrpSpPr>
          <p:nvPr/>
        </p:nvGrpSpPr>
        <p:grpSpPr bwMode="auto">
          <a:xfrm rot="5400000" flipH="1">
            <a:off x="6670620" y="3698300"/>
            <a:ext cx="762000" cy="228600"/>
            <a:chOff x="1872" y="1872"/>
            <a:chExt cx="480" cy="144"/>
          </a:xfrm>
        </p:grpSpPr>
        <p:sp>
          <p:nvSpPr>
            <p:cNvPr id="82" name="Line 52">
              <a:extLst>
                <a:ext uri="{FF2B5EF4-FFF2-40B4-BE49-F238E27FC236}">
                  <a16:creationId xmlns:a16="http://schemas.microsoft.com/office/drawing/2014/main" id="{9EFC4A48-683C-D220-1797-36AE5E14030D}"/>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3" name="Line 53">
              <a:extLst>
                <a:ext uri="{FF2B5EF4-FFF2-40B4-BE49-F238E27FC236}">
                  <a16:creationId xmlns:a16="http://schemas.microsoft.com/office/drawing/2014/main" id="{4D141DD0-E9E3-6AFA-7588-8F2BAA9B3098}"/>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 name="Line 55">
              <a:extLst>
                <a:ext uri="{FF2B5EF4-FFF2-40B4-BE49-F238E27FC236}">
                  <a16:creationId xmlns:a16="http://schemas.microsoft.com/office/drawing/2014/main" id="{C58C77A7-999B-AB8E-DDB3-7C08E38C037B}"/>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3" name="Line 56">
              <a:extLst>
                <a:ext uri="{FF2B5EF4-FFF2-40B4-BE49-F238E27FC236}">
                  <a16:creationId xmlns:a16="http://schemas.microsoft.com/office/drawing/2014/main" id="{C1AB3502-1130-DA1B-D25B-B78818B44D4F}"/>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4" name="Line 57">
              <a:extLst>
                <a:ext uri="{FF2B5EF4-FFF2-40B4-BE49-F238E27FC236}">
                  <a16:creationId xmlns:a16="http://schemas.microsoft.com/office/drawing/2014/main" id="{601A78D6-F295-DD89-929A-5140903312E4}"/>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5" name="Line 58">
              <a:extLst>
                <a:ext uri="{FF2B5EF4-FFF2-40B4-BE49-F238E27FC236}">
                  <a16:creationId xmlns:a16="http://schemas.microsoft.com/office/drawing/2014/main" id="{114FFD69-1BD8-B0FA-60A4-2660C29D969F}"/>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28" name="Group 51">
            <a:extLst>
              <a:ext uri="{FF2B5EF4-FFF2-40B4-BE49-F238E27FC236}">
                <a16:creationId xmlns:a16="http://schemas.microsoft.com/office/drawing/2014/main" id="{B929F5F1-E4A7-04A9-8135-0D5C894F6E6D}"/>
              </a:ext>
            </a:extLst>
          </p:cNvPr>
          <p:cNvGrpSpPr>
            <a:grpSpLocks/>
          </p:cNvGrpSpPr>
          <p:nvPr/>
        </p:nvGrpSpPr>
        <p:grpSpPr bwMode="auto">
          <a:xfrm rot="16200000">
            <a:off x="5832420" y="4460300"/>
            <a:ext cx="762000" cy="228600"/>
            <a:chOff x="1872" y="1872"/>
            <a:chExt cx="480" cy="144"/>
          </a:xfrm>
        </p:grpSpPr>
        <p:sp>
          <p:nvSpPr>
            <p:cNvPr id="76" name="Line 52">
              <a:extLst>
                <a:ext uri="{FF2B5EF4-FFF2-40B4-BE49-F238E27FC236}">
                  <a16:creationId xmlns:a16="http://schemas.microsoft.com/office/drawing/2014/main" id="{D1D9EFDA-F443-809F-BCC6-8E0448A661CA}"/>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7" name="Line 53">
              <a:extLst>
                <a:ext uri="{FF2B5EF4-FFF2-40B4-BE49-F238E27FC236}">
                  <a16:creationId xmlns:a16="http://schemas.microsoft.com/office/drawing/2014/main" id="{24823EFD-3518-D0A0-F608-1ABD6671064A}"/>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8" name="Line 55">
              <a:extLst>
                <a:ext uri="{FF2B5EF4-FFF2-40B4-BE49-F238E27FC236}">
                  <a16:creationId xmlns:a16="http://schemas.microsoft.com/office/drawing/2014/main" id="{58F7020D-7D31-8902-14A3-28FA83A78D2E}"/>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9" name="Line 56">
              <a:extLst>
                <a:ext uri="{FF2B5EF4-FFF2-40B4-BE49-F238E27FC236}">
                  <a16:creationId xmlns:a16="http://schemas.microsoft.com/office/drawing/2014/main" id="{B326523B-08B2-CEC6-EF6A-0ACFB5B9FAF3}"/>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0" name="Line 57">
              <a:extLst>
                <a:ext uri="{FF2B5EF4-FFF2-40B4-BE49-F238E27FC236}">
                  <a16:creationId xmlns:a16="http://schemas.microsoft.com/office/drawing/2014/main" id="{38C5942C-C9CF-2E96-31F6-F214632B4D3F}"/>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1" name="Line 58">
              <a:extLst>
                <a:ext uri="{FF2B5EF4-FFF2-40B4-BE49-F238E27FC236}">
                  <a16:creationId xmlns:a16="http://schemas.microsoft.com/office/drawing/2014/main" id="{8AA97FDE-8B93-5661-EEE7-A95A68E0D8DB}"/>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29" name="Group 51">
            <a:extLst>
              <a:ext uri="{FF2B5EF4-FFF2-40B4-BE49-F238E27FC236}">
                <a16:creationId xmlns:a16="http://schemas.microsoft.com/office/drawing/2014/main" id="{D62CA068-4169-0158-2A31-79FB8B3ADB4F}"/>
              </a:ext>
            </a:extLst>
          </p:cNvPr>
          <p:cNvGrpSpPr>
            <a:grpSpLocks/>
          </p:cNvGrpSpPr>
          <p:nvPr/>
        </p:nvGrpSpPr>
        <p:grpSpPr bwMode="auto">
          <a:xfrm rot="16200000">
            <a:off x="6137220" y="5222300"/>
            <a:ext cx="762000" cy="228600"/>
            <a:chOff x="1872" y="1872"/>
            <a:chExt cx="480" cy="144"/>
          </a:xfrm>
        </p:grpSpPr>
        <p:sp>
          <p:nvSpPr>
            <p:cNvPr id="70" name="Line 52">
              <a:extLst>
                <a:ext uri="{FF2B5EF4-FFF2-40B4-BE49-F238E27FC236}">
                  <a16:creationId xmlns:a16="http://schemas.microsoft.com/office/drawing/2014/main" id="{5B69DF0B-03F5-45DC-3C3B-4218FD10C77E}"/>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1" name="Line 53">
              <a:extLst>
                <a:ext uri="{FF2B5EF4-FFF2-40B4-BE49-F238E27FC236}">
                  <a16:creationId xmlns:a16="http://schemas.microsoft.com/office/drawing/2014/main" id="{11F9CC42-EC32-0DE3-B480-23DF991F696D}"/>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2" name="Line 55">
              <a:extLst>
                <a:ext uri="{FF2B5EF4-FFF2-40B4-BE49-F238E27FC236}">
                  <a16:creationId xmlns:a16="http://schemas.microsoft.com/office/drawing/2014/main" id="{91C78A10-3417-AE43-8DC0-ED8D5431A762}"/>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3" name="Line 56">
              <a:extLst>
                <a:ext uri="{FF2B5EF4-FFF2-40B4-BE49-F238E27FC236}">
                  <a16:creationId xmlns:a16="http://schemas.microsoft.com/office/drawing/2014/main" id="{93B8F098-8E1A-002C-D0B0-7C7CF35B9DD6}"/>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4" name="Line 57">
              <a:extLst>
                <a:ext uri="{FF2B5EF4-FFF2-40B4-BE49-F238E27FC236}">
                  <a16:creationId xmlns:a16="http://schemas.microsoft.com/office/drawing/2014/main" id="{4728B7C6-159B-A82D-2401-211F6FB242B6}"/>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75" name="Line 58">
              <a:extLst>
                <a:ext uri="{FF2B5EF4-FFF2-40B4-BE49-F238E27FC236}">
                  <a16:creationId xmlns:a16="http://schemas.microsoft.com/office/drawing/2014/main" id="{FFA56C3A-A2E4-7B23-86AC-2C6FE530D869}"/>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30" name="Gerader Verbinder 29">
            <a:extLst>
              <a:ext uri="{FF2B5EF4-FFF2-40B4-BE49-F238E27FC236}">
                <a16:creationId xmlns:a16="http://schemas.microsoft.com/office/drawing/2014/main" id="{D7565F67-860D-EBA3-75FC-67724C14F7EB}"/>
              </a:ext>
            </a:extLst>
          </p:cNvPr>
          <p:cNvCxnSpPr/>
          <p:nvPr/>
        </p:nvCxnSpPr>
        <p:spPr>
          <a:xfrm>
            <a:off x="6632910" y="587156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Gerade Verbindung 24">
            <a:extLst>
              <a:ext uri="{FF2B5EF4-FFF2-40B4-BE49-F238E27FC236}">
                <a16:creationId xmlns:a16="http://schemas.microsoft.com/office/drawing/2014/main" id="{4C6E0780-BE71-5B7F-A027-8E1D1BC17787}"/>
              </a:ext>
            </a:extLst>
          </p:cNvPr>
          <p:cNvCxnSpPr>
            <a:cxnSpLocks noChangeShapeType="1"/>
          </p:cNvCxnSpPr>
          <p:nvPr/>
        </p:nvCxnSpPr>
        <p:spPr bwMode="auto">
          <a:xfrm>
            <a:off x="5716950" y="4573950"/>
            <a:ext cx="38061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2" name="Textfeld 153">
            <a:extLst>
              <a:ext uri="{FF2B5EF4-FFF2-40B4-BE49-F238E27FC236}">
                <a16:creationId xmlns:a16="http://schemas.microsoft.com/office/drawing/2014/main" id="{15D091F5-688E-752D-F830-5C13FE31682F}"/>
              </a:ext>
            </a:extLst>
          </p:cNvPr>
          <p:cNvSpPr txBox="1">
            <a:spLocks noChangeArrowheads="1"/>
          </p:cNvSpPr>
          <p:nvPr/>
        </p:nvSpPr>
        <p:spPr bwMode="auto">
          <a:xfrm>
            <a:off x="7167220" y="4344960"/>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33" name="Group 51">
            <a:extLst>
              <a:ext uri="{FF2B5EF4-FFF2-40B4-BE49-F238E27FC236}">
                <a16:creationId xmlns:a16="http://schemas.microsoft.com/office/drawing/2014/main" id="{87C7E346-1FFC-BB89-BB1B-9790159974C0}"/>
              </a:ext>
            </a:extLst>
          </p:cNvPr>
          <p:cNvGrpSpPr>
            <a:grpSpLocks/>
          </p:cNvGrpSpPr>
          <p:nvPr/>
        </p:nvGrpSpPr>
        <p:grpSpPr bwMode="auto">
          <a:xfrm rot="16200000">
            <a:off x="5831900" y="3695700"/>
            <a:ext cx="762000" cy="228600"/>
            <a:chOff x="1872" y="1872"/>
            <a:chExt cx="480" cy="144"/>
          </a:xfrm>
        </p:grpSpPr>
        <p:sp>
          <p:nvSpPr>
            <p:cNvPr id="64" name="Line 52">
              <a:extLst>
                <a:ext uri="{FF2B5EF4-FFF2-40B4-BE49-F238E27FC236}">
                  <a16:creationId xmlns:a16="http://schemas.microsoft.com/office/drawing/2014/main" id="{2490DA35-9F35-CE07-496D-A34F06DEFC21}"/>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65" name="Line 53">
              <a:extLst>
                <a:ext uri="{FF2B5EF4-FFF2-40B4-BE49-F238E27FC236}">
                  <a16:creationId xmlns:a16="http://schemas.microsoft.com/office/drawing/2014/main" id="{A4541F40-8162-7001-A678-CB2B8EF75B6E}"/>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66" name="Line 55">
              <a:extLst>
                <a:ext uri="{FF2B5EF4-FFF2-40B4-BE49-F238E27FC236}">
                  <a16:creationId xmlns:a16="http://schemas.microsoft.com/office/drawing/2014/main" id="{312A9682-3C8B-A4DB-4647-561D83C08A2C}"/>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67" name="Line 56">
              <a:extLst>
                <a:ext uri="{FF2B5EF4-FFF2-40B4-BE49-F238E27FC236}">
                  <a16:creationId xmlns:a16="http://schemas.microsoft.com/office/drawing/2014/main" id="{75962A5E-0778-97C6-BCDC-47847C97EBAC}"/>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68" name="Line 57">
              <a:extLst>
                <a:ext uri="{FF2B5EF4-FFF2-40B4-BE49-F238E27FC236}">
                  <a16:creationId xmlns:a16="http://schemas.microsoft.com/office/drawing/2014/main" id="{C8057AFC-6C27-BB23-44B2-700B32BB236B}"/>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69" name="Line 58">
              <a:extLst>
                <a:ext uri="{FF2B5EF4-FFF2-40B4-BE49-F238E27FC236}">
                  <a16:creationId xmlns:a16="http://schemas.microsoft.com/office/drawing/2014/main" id="{BC069505-8144-E9F1-F967-41B323DC20C0}"/>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34" name="Gerade Verbindung mit Pfeil 33">
            <a:extLst>
              <a:ext uri="{FF2B5EF4-FFF2-40B4-BE49-F238E27FC236}">
                <a16:creationId xmlns:a16="http://schemas.microsoft.com/office/drawing/2014/main" id="{10F88BAB-15BE-CA9D-96AE-4207E9A19919}"/>
              </a:ext>
            </a:extLst>
          </p:cNvPr>
          <p:cNvCxnSpPr/>
          <p:nvPr/>
        </p:nvCxnSpPr>
        <p:spPr bwMode="auto">
          <a:xfrm flipH="1">
            <a:off x="6174930" y="365799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0F5D6833-5D2D-3AF7-8CB7-D4F241854D70}"/>
              </a:ext>
            </a:extLst>
          </p:cNvPr>
          <p:cNvCxnSpPr>
            <a:cxnSpLocks/>
          </p:cNvCxnSpPr>
          <p:nvPr/>
        </p:nvCxnSpPr>
        <p:spPr>
          <a:xfrm>
            <a:off x="5945940" y="3810650"/>
            <a:ext cx="15266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6" name="Textfeld 153">
            <a:extLst>
              <a:ext uri="{FF2B5EF4-FFF2-40B4-BE49-F238E27FC236}">
                <a16:creationId xmlns:a16="http://schemas.microsoft.com/office/drawing/2014/main" id="{FCED9F10-1B1E-5910-5B35-421C1FC453A5}"/>
              </a:ext>
            </a:extLst>
          </p:cNvPr>
          <p:cNvSpPr txBox="1">
            <a:spLocks noChangeArrowheads="1"/>
          </p:cNvSpPr>
          <p:nvPr/>
        </p:nvSpPr>
        <p:spPr bwMode="auto">
          <a:xfrm>
            <a:off x="5793280" y="3564429"/>
            <a:ext cx="320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37" name="Gerade Verbindung 367">
            <a:extLst>
              <a:ext uri="{FF2B5EF4-FFF2-40B4-BE49-F238E27FC236}">
                <a16:creationId xmlns:a16="http://schemas.microsoft.com/office/drawing/2014/main" id="{5BEC3954-329B-A66C-78A3-49ABF4946BEC}"/>
              </a:ext>
            </a:extLst>
          </p:cNvPr>
          <p:cNvCxnSpPr>
            <a:cxnSpLocks noChangeShapeType="1"/>
          </p:cNvCxnSpPr>
          <p:nvPr/>
        </p:nvCxnSpPr>
        <p:spPr bwMode="auto">
          <a:xfrm flipH="1">
            <a:off x="2587420" y="4192300"/>
            <a:ext cx="3740430" cy="0"/>
          </a:xfrm>
          <a:prstGeom prst="line">
            <a:avLst/>
          </a:prstGeom>
          <a:noFill/>
          <a:ln w="9525" algn="ctr">
            <a:solidFill>
              <a:schemeClr val="tx1"/>
            </a:solidFill>
            <a:round/>
            <a:headEnd type="oval"/>
            <a:tailEnd/>
          </a:ln>
          <a:extLst>
            <a:ext uri="{909E8E84-426E-40DD-AFC4-6F175D3DCCD1}">
              <a14:hiddenFill xmlns:a14="http://schemas.microsoft.com/office/drawing/2010/main">
                <a:noFill/>
              </a14:hiddenFill>
            </a:ext>
          </a:extLst>
        </p:spPr>
      </p:cxnSp>
      <p:sp>
        <p:nvSpPr>
          <p:cNvPr id="38" name="Textfeld 153">
            <a:extLst>
              <a:ext uri="{FF2B5EF4-FFF2-40B4-BE49-F238E27FC236}">
                <a16:creationId xmlns:a16="http://schemas.microsoft.com/office/drawing/2014/main" id="{9014D412-EC96-5748-9718-D4E26DAB1CE6}"/>
              </a:ext>
            </a:extLst>
          </p:cNvPr>
          <p:cNvSpPr txBox="1">
            <a:spLocks noChangeArrowheads="1"/>
          </p:cNvSpPr>
          <p:nvPr/>
        </p:nvSpPr>
        <p:spPr bwMode="auto">
          <a:xfrm>
            <a:off x="7472540" y="4650280"/>
            <a:ext cx="3401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39" name="Textfeld 153">
            <a:extLst>
              <a:ext uri="{FF2B5EF4-FFF2-40B4-BE49-F238E27FC236}">
                <a16:creationId xmlns:a16="http://schemas.microsoft.com/office/drawing/2014/main" id="{759271A7-BFF4-337E-A7FF-C5278218F7F0}"/>
              </a:ext>
            </a:extLst>
          </p:cNvPr>
          <p:cNvSpPr txBox="1">
            <a:spLocks noChangeArrowheads="1"/>
          </p:cNvSpPr>
          <p:nvPr/>
        </p:nvSpPr>
        <p:spPr bwMode="auto">
          <a:xfrm>
            <a:off x="7818122" y="4802940"/>
            <a:ext cx="397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scsf</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40" name="Gerade Verbindung mit Pfeil 39">
            <a:extLst>
              <a:ext uri="{FF2B5EF4-FFF2-40B4-BE49-F238E27FC236}">
                <a16:creationId xmlns:a16="http://schemas.microsoft.com/office/drawing/2014/main" id="{5FDB37F7-6530-F743-CC35-AF8680C8D643}"/>
              </a:ext>
            </a:extLst>
          </p:cNvPr>
          <p:cNvCxnSpPr/>
          <p:nvPr/>
        </p:nvCxnSpPr>
        <p:spPr bwMode="auto">
          <a:xfrm>
            <a:off x="7854190" y="510826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40">
            <a:extLst>
              <a:ext uri="{FF2B5EF4-FFF2-40B4-BE49-F238E27FC236}">
                <a16:creationId xmlns:a16="http://schemas.microsoft.com/office/drawing/2014/main" id="{10886900-36E7-4D43-E68E-BD67C8F95348}"/>
              </a:ext>
            </a:extLst>
          </p:cNvPr>
          <p:cNvCxnSpPr/>
          <p:nvPr/>
        </p:nvCxnSpPr>
        <p:spPr>
          <a:xfrm>
            <a:off x="7625200" y="4955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2" name="Gleichschenkliges Dreieck 41">
            <a:extLst>
              <a:ext uri="{FF2B5EF4-FFF2-40B4-BE49-F238E27FC236}">
                <a16:creationId xmlns:a16="http://schemas.microsoft.com/office/drawing/2014/main" id="{7DF3B0B9-3E48-1020-20C0-7803A685A64F}"/>
              </a:ext>
            </a:extLst>
          </p:cNvPr>
          <p:cNvSpPr/>
          <p:nvPr/>
        </p:nvSpPr>
        <p:spPr bwMode="auto">
          <a:xfrm flipV="1">
            <a:off x="7930520" y="533725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43" name="Group 51">
            <a:extLst>
              <a:ext uri="{FF2B5EF4-FFF2-40B4-BE49-F238E27FC236}">
                <a16:creationId xmlns:a16="http://schemas.microsoft.com/office/drawing/2014/main" id="{192CC569-BD58-65C0-BE96-AD894F4E92B9}"/>
              </a:ext>
            </a:extLst>
          </p:cNvPr>
          <p:cNvGrpSpPr>
            <a:grpSpLocks/>
          </p:cNvGrpSpPr>
          <p:nvPr/>
        </p:nvGrpSpPr>
        <p:grpSpPr bwMode="auto">
          <a:xfrm rot="16200000">
            <a:off x="7511160" y="4840650"/>
            <a:ext cx="762000" cy="228600"/>
            <a:chOff x="1872" y="1872"/>
            <a:chExt cx="480" cy="144"/>
          </a:xfrm>
        </p:grpSpPr>
        <p:sp>
          <p:nvSpPr>
            <p:cNvPr id="57" name="Line 52">
              <a:extLst>
                <a:ext uri="{FF2B5EF4-FFF2-40B4-BE49-F238E27FC236}">
                  <a16:creationId xmlns:a16="http://schemas.microsoft.com/office/drawing/2014/main" id="{0E777B4C-6653-324C-C2B0-C285BED78272}"/>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8" name="Line 53">
              <a:extLst>
                <a:ext uri="{FF2B5EF4-FFF2-40B4-BE49-F238E27FC236}">
                  <a16:creationId xmlns:a16="http://schemas.microsoft.com/office/drawing/2014/main" id="{DDA4E6C8-5E41-7CE6-28BE-E59A0635BF9E}"/>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9" name="Line 55">
              <a:extLst>
                <a:ext uri="{FF2B5EF4-FFF2-40B4-BE49-F238E27FC236}">
                  <a16:creationId xmlns:a16="http://schemas.microsoft.com/office/drawing/2014/main" id="{09D083A8-3AA9-C500-C727-EDB56EF8F9AE}"/>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60" name="Line 56">
              <a:extLst>
                <a:ext uri="{FF2B5EF4-FFF2-40B4-BE49-F238E27FC236}">
                  <a16:creationId xmlns:a16="http://schemas.microsoft.com/office/drawing/2014/main" id="{621A6EBA-23A4-E100-3E9B-8317049C71B1}"/>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62" name="Line 57">
              <a:extLst>
                <a:ext uri="{FF2B5EF4-FFF2-40B4-BE49-F238E27FC236}">
                  <a16:creationId xmlns:a16="http://schemas.microsoft.com/office/drawing/2014/main" id="{E9784256-D32C-F353-BC8D-54FF00BB74BF}"/>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63" name="Line 58">
              <a:extLst>
                <a:ext uri="{FF2B5EF4-FFF2-40B4-BE49-F238E27FC236}">
                  <a16:creationId xmlns:a16="http://schemas.microsoft.com/office/drawing/2014/main" id="{0A15EA50-2B58-B20C-2D83-65D77048071A}"/>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44" name="Group 51">
            <a:extLst>
              <a:ext uri="{FF2B5EF4-FFF2-40B4-BE49-F238E27FC236}">
                <a16:creationId xmlns:a16="http://schemas.microsoft.com/office/drawing/2014/main" id="{1EF16FE0-A712-3494-D665-C8C6DA3D30C2}"/>
              </a:ext>
            </a:extLst>
          </p:cNvPr>
          <p:cNvGrpSpPr>
            <a:grpSpLocks/>
          </p:cNvGrpSpPr>
          <p:nvPr/>
        </p:nvGrpSpPr>
        <p:grpSpPr bwMode="auto">
          <a:xfrm rot="16200000">
            <a:off x="7511160" y="4077350"/>
            <a:ext cx="762000" cy="228600"/>
            <a:chOff x="1872" y="1872"/>
            <a:chExt cx="480" cy="144"/>
          </a:xfrm>
        </p:grpSpPr>
        <p:sp>
          <p:nvSpPr>
            <p:cNvPr id="51" name="Line 52">
              <a:extLst>
                <a:ext uri="{FF2B5EF4-FFF2-40B4-BE49-F238E27FC236}">
                  <a16:creationId xmlns:a16="http://schemas.microsoft.com/office/drawing/2014/main" id="{4F83EC14-CA46-70B1-BEBA-D96955103E67}"/>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2" name="Line 53">
              <a:extLst>
                <a:ext uri="{FF2B5EF4-FFF2-40B4-BE49-F238E27FC236}">
                  <a16:creationId xmlns:a16="http://schemas.microsoft.com/office/drawing/2014/main" id="{21730444-C65C-2959-9C04-568F6AA7755B}"/>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3" name="Line 55">
              <a:extLst>
                <a:ext uri="{FF2B5EF4-FFF2-40B4-BE49-F238E27FC236}">
                  <a16:creationId xmlns:a16="http://schemas.microsoft.com/office/drawing/2014/main" id="{576B2DDE-2115-4951-0AA0-8B7AA2A22C65}"/>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4" name="Line 56">
              <a:extLst>
                <a:ext uri="{FF2B5EF4-FFF2-40B4-BE49-F238E27FC236}">
                  <a16:creationId xmlns:a16="http://schemas.microsoft.com/office/drawing/2014/main" id="{1ED4E1D3-C629-7E28-9313-24D2028BB281}"/>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5" name="Line 57">
              <a:extLst>
                <a:ext uri="{FF2B5EF4-FFF2-40B4-BE49-F238E27FC236}">
                  <a16:creationId xmlns:a16="http://schemas.microsoft.com/office/drawing/2014/main" id="{EC0A4554-19DE-F410-54D2-C5F7DC2790F3}"/>
                </a:ext>
              </a:extLst>
            </p:cNvPr>
            <p:cNvSpPr>
              <a:spLocks noChangeShapeType="1"/>
            </p:cNvSpPr>
            <p:nvPr/>
          </p:nvSpPr>
          <p:spPr bwMode="auto">
            <a:xfrm>
              <a:off x="2208" y="2016"/>
              <a:ext cx="144" cy="0"/>
            </a:xfrm>
            <a:prstGeom prst="line">
              <a:avLst/>
            </a:prstGeom>
            <a:noFill/>
            <a:ln w="9525">
              <a:solidFill>
                <a:schemeClr val="tx1"/>
              </a:solidFill>
              <a:round/>
              <a:headEnd/>
              <a:tailEnd type="none"/>
            </a:ln>
            <a:extLst>
              <a:ext uri="{909E8E84-426E-40DD-AFC4-6F175D3DCCD1}">
                <a14:hiddenFill xmlns:a14="http://schemas.microsoft.com/office/drawing/2010/main">
                  <a:noFill/>
                </a14:hiddenFill>
              </a:ext>
            </a:extLst>
          </p:spPr>
          <p:txBody>
            <a:bodyPr anchor="ctr"/>
            <a:lstStyle/>
            <a:p>
              <a:endParaRPr lang="en-US"/>
            </a:p>
          </p:txBody>
        </p:sp>
        <p:sp>
          <p:nvSpPr>
            <p:cNvPr id="56" name="Line 58">
              <a:extLst>
                <a:ext uri="{FF2B5EF4-FFF2-40B4-BE49-F238E27FC236}">
                  <a16:creationId xmlns:a16="http://schemas.microsoft.com/office/drawing/2014/main" id="{B26A83B0-87C2-0F9F-70C1-06FD67CE4DC0}"/>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45" name="Gerade Verbindung 367">
            <a:extLst>
              <a:ext uri="{FF2B5EF4-FFF2-40B4-BE49-F238E27FC236}">
                <a16:creationId xmlns:a16="http://schemas.microsoft.com/office/drawing/2014/main" id="{DE0281C5-237F-6952-4C3B-9045DD76501F}"/>
              </a:ext>
            </a:extLst>
          </p:cNvPr>
          <p:cNvCxnSpPr>
            <a:cxnSpLocks noChangeShapeType="1"/>
          </p:cNvCxnSpPr>
          <p:nvPr/>
        </p:nvCxnSpPr>
        <p:spPr bwMode="auto">
          <a:xfrm>
            <a:off x="7930780" y="381065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6" name="Gerader Verbinder 45">
            <a:extLst>
              <a:ext uri="{FF2B5EF4-FFF2-40B4-BE49-F238E27FC236}">
                <a16:creationId xmlns:a16="http://schemas.microsoft.com/office/drawing/2014/main" id="{BBB31416-91F4-F981-5091-1D461A15F1F5}"/>
              </a:ext>
            </a:extLst>
          </p:cNvPr>
          <p:cNvCxnSpPr>
            <a:cxnSpLocks noChangeShapeType="1"/>
            <a:endCxn id="56" idx="0"/>
          </p:cNvCxnSpPr>
          <p:nvPr/>
        </p:nvCxnSpPr>
        <p:spPr bwMode="auto">
          <a:xfrm flipH="1" flipV="1">
            <a:off x="8006460" y="4572650"/>
            <a:ext cx="763690" cy="13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65F4A354-863A-10DB-622A-62C54DFCA3AD}"/>
              </a:ext>
            </a:extLst>
          </p:cNvPr>
          <p:cNvCxnSpPr>
            <a:cxnSpLocks/>
          </p:cNvCxnSpPr>
          <p:nvPr/>
        </p:nvCxnSpPr>
        <p:spPr>
          <a:xfrm>
            <a:off x="6022270" y="4573950"/>
            <a:ext cx="0" cy="76330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Textfeld 153">
            <a:extLst>
              <a:ext uri="{FF2B5EF4-FFF2-40B4-BE49-F238E27FC236}">
                <a16:creationId xmlns:a16="http://schemas.microsoft.com/office/drawing/2014/main" id="{C7AB402E-3CB4-F810-B509-4E2E734AEBD7}"/>
              </a:ext>
            </a:extLst>
          </p:cNvPr>
          <p:cNvSpPr txBox="1">
            <a:spLocks noChangeArrowheads="1"/>
          </p:cNvSpPr>
          <p:nvPr/>
        </p:nvSpPr>
        <p:spPr bwMode="auto">
          <a:xfrm>
            <a:off x="6150885" y="3657990"/>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scp</a:t>
            </a:r>
            <a:endParaRPr lang="en-US" altLang="de-DE" sz="1000" baseline="-25000" dirty="0">
              <a:latin typeface="Times New Roman" panose="02020603050405020304" pitchFamily="18" charset="0"/>
              <a:cs typeface="Times New Roman" panose="02020603050405020304" pitchFamily="18" charset="0"/>
            </a:endParaRPr>
          </a:p>
        </p:txBody>
      </p:sp>
      <p:sp>
        <p:nvSpPr>
          <p:cNvPr id="49" name="Textfeld 153">
            <a:extLst>
              <a:ext uri="{FF2B5EF4-FFF2-40B4-BE49-F238E27FC236}">
                <a16:creationId xmlns:a16="http://schemas.microsoft.com/office/drawing/2014/main" id="{9C0F7A60-FD7E-B7A0-834E-6F198E9A7662}"/>
              </a:ext>
            </a:extLst>
          </p:cNvPr>
          <p:cNvSpPr txBox="1">
            <a:spLocks noChangeArrowheads="1"/>
          </p:cNvSpPr>
          <p:nvPr/>
        </p:nvSpPr>
        <p:spPr bwMode="auto">
          <a:xfrm>
            <a:off x="7890258" y="4115970"/>
            <a:ext cx="3257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50" name="Textfeld 153">
            <a:extLst>
              <a:ext uri="{FF2B5EF4-FFF2-40B4-BE49-F238E27FC236}">
                <a16:creationId xmlns:a16="http://schemas.microsoft.com/office/drawing/2014/main" id="{EC92DCD7-AB0B-3323-88A8-EB2567ED257D}"/>
              </a:ext>
            </a:extLst>
          </p:cNvPr>
          <p:cNvSpPr txBox="1">
            <a:spLocks noChangeArrowheads="1"/>
          </p:cNvSpPr>
          <p:nvPr/>
        </p:nvSpPr>
        <p:spPr bwMode="auto">
          <a:xfrm>
            <a:off x="8312170" y="4344960"/>
            <a:ext cx="6623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outampsf</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61" name="Gerade Verbindung 367">
            <a:extLst>
              <a:ext uri="{FF2B5EF4-FFF2-40B4-BE49-F238E27FC236}">
                <a16:creationId xmlns:a16="http://schemas.microsoft.com/office/drawing/2014/main" id="{8758575F-C0F0-74F7-17B4-9E3E12BBE2BD}"/>
              </a:ext>
            </a:extLst>
          </p:cNvPr>
          <p:cNvCxnSpPr>
            <a:cxnSpLocks noChangeShapeType="1"/>
          </p:cNvCxnSpPr>
          <p:nvPr/>
        </p:nvCxnSpPr>
        <p:spPr bwMode="auto">
          <a:xfrm>
            <a:off x="6251520" y="34290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Rechteck 83">
            <a:extLst>
              <a:ext uri="{FF2B5EF4-FFF2-40B4-BE49-F238E27FC236}">
                <a16:creationId xmlns:a16="http://schemas.microsoft.com/office/drawing/2014/main" id="{3953132F-7D4A-FF83-79F6-B8CFC123EDD4}"/>
              </a:ext>
            </a:extLst>
          </p:cNvPr>
          <p:cNvSpPr/>
          <p:nvPr/>
        </p:nvSpPr>
        <p:spPr bwMode="auto">
          <a:xfrm>
            <a:off x="6251260" y="3123680"/>
            <a:ext cx="228600" cy="15253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85" name="Gerader Verbinder 84">
            <a:extLst>
              <a:ext uri="{FF2B5EF4-FFF2-40B4-BE49-F238E27FC236}">
                <a16:creationId xmlns:a16="http://schemas.microsoft.com/office/drawing/2014/main" id="{9F162CE5-6B8D-F5C8-D37B-73F02067FA94}"/>
              </a:ext>
            </a:extLst>
          </p:cNvPr>
          <p:cNvCxnSpPr/>
          <p:nvPr/>
        </p:nvCxnSpPr>
        <p:spPr bwMode="auto">
          <a:xfrm flipH="1">
            <a:off x="6480250" y="3200724"/>
            <a:ext cx="183192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Gerader Verbinder 85">
            <a:extLst>
              <a:ext uri="{FF2B5EF4-FFF2-40B4-BE49-F238E27FC236}">
                <a16:creationId xmlns:a16="http://schemas.microsoft.com/office/drawing/2014/main" id="{FF90F4B0-ED5F-F930-67BF-4DA7A2833EC8}"/>
              </a:ext>
            </a:extLst>
          </p:cNvPr>
          <p:cNvCxnSpPr/>
          <p:nvPr/>
        </p:nvCxnSpPr>
        <p:spPr bwMode="auto">
          <a:xfrm flipH="1">
            <a:off x="5793280" y="3200010"/>
            <a:ext cx="4572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48259157-765D-6979-0D59-3B1665D47DBE}"/>
              </a:ext>
            </a:extLst>
          </p:cNvPr>
          <p:cNvCxnSpPr>
            <a:cxnSpLocks/>
          </p:cNvCxnSpPr>
          <p:nvPr/>
        </p:nvCxnSpPr>
        <p:spPr bwMode="auto">
          <a:xfrm flipV="1">
            <a:off x="5793280" y="3200010"/>
            <a:ext cx="0" cy="1373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r Verbinder 87">
            <a:extLst>
              <a:ext uri="{FF2B5EF4-FFF2-40B4-BE49-F238E27FC236}">
                <a16:creationId xmlns:a16="http://schemas.microsoft.com/office/drawing/2014/main" id="{B23902A0-4429-F2A9-7D81-27699CC79B4C}"/>
              </a:ext>
            </a:extLst>
          </p:cNvPr>
          <p:cNvCxnSpPr>
            <a:cxnSpLocks/>
          </p:cNvCxnSpPr>
          <p:nvPr/>
        </p:nvCxnSpPr>
        <p:spPr bwMode="auto">
          <a:xfrm flipV="1">
            <a:off x="8312170" y="3200010"/>
            <a:ext cx="0" cy="1373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a:extLst>
              <a:ext uri="{FF2B5EF4-FFF2-40B4-BE49-F238E27FC236}">
                <a16:creationId xmlns:a16="http://schemas.microsoft.com/office/drawing/2014/main" id="{8A8F44AA-CD91-3DC1-FBA2-780C15495628}"/>
              </a:ext>
            </a:extLst>
          </p:cNvPr>
          <p:cNvSpPr/>
          <p:nvPr/>
        </p:nvSpPr>
        <p:spPr>
          <a:xfrm>
            <a:off x="4266680" y="4573950"/>
            <a:ext cx="610640" cy="61064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90" name="Gerade Verbindung mit Pfeil 89">
            <a:extLst>
              <a:ext uri="{FF2B5EF4-FFF2-40B4-BE49-F238E27FC236}">
                <a16:creationId xmlns:a16="http://schemas.microsoft.com/office/drawing/2014/main" id="{285523F2-41F4-F85C-E02B-4CE95EBADCB4}"/>
              </a:ext>
            </a:extLst>
          </p:cNvPr>
          <p:cNvCxnSpPr>
            <a:cxnSpLocks/>
            <a:stCxn id="4" idx="0"/>
          </p:cNvCxnSpPr>
          <p:nvPr/>
        </p:nvCxnSpPr>
        <p:spPr>
          <a:xfrm flipV="1">
            <a:off x="4572000" y="4192300"/>
            <a:ext cx="0" cy="38165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2" name="Rechteck 101">
            <a:extLst>
              <a:ext uri="{FF2B5EF4-FFF2-40B4-BE49-F238E27FC236}">
                <a16:creationId xmlns:a16="http://schemas.microsoft.com/office/drawing/2014/main" id="{EC4AC52D-15AD-07CE-0AD9-A3E23D7358F4}"/>
              </a:ext>
            </a:extLst>
          </p:cNvPr>
          <p:cNvSpPr/>
          <p:nvPr/>
        </p:nvSpPr>
        <p:spPr>
          <a:xfrm>
            <a:off x="3503380" y="4573950"/>
            <a:ext cx="610640" cy="61064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103" name="Gerade Verbindung mit Pfeil 102">
            <a:extLst>
              <a:ext uri="{FF2B5EF4-FFF2-40B4-BE49-F238E27FC236}">
                <a16:creationId xmlns:a16="http://schemas.microsoft.com/office/drawing/2014/main" id="{7983D97B-6867-C775-B70B-078505A06FA6}"/>
              </a:ext>
            </a:extLst>
          </p:cNvPr>
          <p:cNvCxnSpPr>
            <a:cxnSpLocks/>
            <a:stCxn id="102" idx="0"/>
          </p:cNvCxnSpPr>
          <p:nvPr/>
        </p:nvCxnSpPr>
        <p:spPr>
          <a:xfrm flipV="1">
            <a:off x="3808700" y="4192300"/>
            <a:ext cx="0" cy="38165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5" name="Rechteck 104">
            <a:extLst>
              <a:ext uri="{FF2B5EF4-FFF2-40B4-BE49-F238E27FC236}">
                <a16:creationId xmlns:a16="http://schemas.microsoft.com/office/drawing/2014/main" id="{974F3EE9-4E09-1364-02E0-86DFF6BFC9A6}"/>
              </a:ext>
            </a:extLst>
          </p:cNvPr>
          <p:cNvSpPr/>
          <p:nvPr/>
        </p:nvSpPr>
        <p:spPr>
          <a:xfrm>
            <a:off x="2740080" y="4573950"/>
            <a:ext cx="610640" cy="61064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106" name="Gerade Verbindung mit Pfeil 105">
            <a:extLst>
              <a:ext uri="{FF2B5EF4-FFF2-40B4-BE49-F238E27FC236}">
                <a16:creationId xmlns:a16="http://schemas.microsoft.com/office/drawing/2014/main" id="{D530EDCC-F3A8-DC33-9AAB-4C0708D1DBD1}"/>
              </a:ext>
            </a:extLst>
          </p:cNvPr>
          <p:cNvCxnSpPr>
            <a:cxnSpLocks/>
            <a:stCxn id="105" idx="0"/>
          </p:cNvCxnSpPr>
          <p:nvPr/>
        </p:nvCxnSpPr>
        <p:spPr>
          <a:xfrm flipV="1">
            <a:off x="3045400" y="4192300"/>
            <a:ext cx="0" cy="38165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7" name="Textfeld 153">
            <a:extLst>
              <a:ext uri="{FF2B5EF4-FFF2-40B4-BE49-F238E27FC236}">
                <a16:creationId xmlns:a16="http://schemas.microsoft.com/office/drawing/2014/main" id="{129D8BC0-E5AD-2A90-D8CC-17EF02F1C117}"/>
              </a:ext>
            </a:extLst>
          </p:cNvPr>
          <p:cNvSpPr txBox="1">
            <a:spLocks noChangeArrowheads="1"/>
          </p:cNvSpPr>
          <p:nvPr/>
        </p:nvSpPr>
        <p:spPr bwMode="auto">
          <a:xfrm>
            <a:off x="3045400" y="3963310"/>
            <a:ext cx="1319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a:latin typeface="Times New Roman" panose="02020603050405020304" pitchFamily="18" charset="0"/>
                <a:cs typeface="Times New Roman" panose="02020603050405020304" pitchFamily="18" charset="0"/>
              </a:rPr>
              <a:t>Other pixel amplifiers</a:t>
            </a:r>
            <a:endParaRPr lang="en-US" altLang="de-DE" sz="1000"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123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F4357-1D8A-428C-BFD0-F952B3A1D89A}"/>
              </a:ext>
            </a:extLst>
          </p:cNvPr>
          <p:cNvSpPr>
            <a:spLocks noGrp="1"/>
          </p:cNvSpPr>
          <p:nvPr>
            <p:ph type="title"/>
          </p:nvPr>
        </p:nvSpPr>
        <p:spPr/>
        <p:txBody>
          <a:bodyPr/>
          <a:lstStyle/>
          <a:p>
            <a:r>
              <a:rPr lang="de-DE" b="1" dirty="0"/>
              <a:t>Feedback </a:t>
            </a:r>
            <a:r>
              <a:rPr lang="de-DE" b="1" dirty="0" err="1"/>
              <a:t>Capacitance</a:t>
            </a:r>
            <a:r>
              <a:rPr lang="de-DE" b="1" dirty="0"/>
              <a:t> (C</a:t>
            </a:r>
            <a:r>
              <a:rPr lang="de-DE" b="1" baseline="-25000" dirty="0"/>
              <a:t>f</a:t>
            </a:r>
            <a:r>
              <a:rPr lang="de-DE" b="1" dirty="0"/>
              <a:t>)</a:t>
            </a:r>
          </a:p>
        </p:txBody>
      </p:sp>
      <p:sp>
        <p:nvSpPr>
          <p:cNvPr id="3" name="Inhaltsplatzhalter 2">
            <a:extLst>
              <a:ext uri="{FF2B5EF4-FFF2-40B4-BE49-F238E27FC236}">
                <a16:creationId xmlns:a16="http://schemas.microsoft.com/office/drawing/2014/main" id="{1FC480E3-2022-4641-BF32-B7C30D5A9209}"/>
              </a:ext>
            </a:extLst>
          </p:cNvPr>
          <p:cNvSpPr>
            <a:spLocks noGrp="1"/>
          </p:cNvSpPr>
          <p:nvPr>
            <p:ph idx="1"/>
          </p:nvPr>
        </p:nvSpPr>
        <p:spPr>
          <a:xfrm>
            <a:off x="457200" y="692150"/>
            <a:ext cx="8229600" cy="1744560"/>
          </a:xfrm>
        </p:spPr>
        <p:txBody>
          <a:bodyPr/>
          <a:lstStyle/>
          <a:p>
            <a:r>
              <a:rPr lang="de-DE" i="1" dirty="0"/>
              <a:t>Feedback </a:t>
            </a:r>
            <a:r>
              <a:rPr lang="de-DE" i="1" dirty="0" err="1"/>
              <a:t>Capacitance</a:t>
            </a:r>
            <a:r>
              <a:rPr lang="de-DE" i="1" dirty="0"/>
              <a:t> (C</a:t>
            </a:r>
            <a:r>
              <a:rPr lang="de-DE" i="1" baseline="-25000" dirty="0"/>
              <a:t>f</a:t>
            </a:r>
            <a:r>
              <a:rPr lang="de-DE" i="1" dirty="0"/>
              <a:t>)</a:t>
            </a:r>
            <a:br>
              <a:rPr lang="en-GB" dirty="0"/>
            </a:br>
            <a:r>
              <a:rPr lang="en-GB" dirty="0"/>
              <a:t>Realized using </a:t>
            </a:r>
            <a:r>
              <a:rPr lang="en-GB" b="1" dirty="0"/>
              <a:t>parasitic drain diffusion capacitance</a:t>
            </a:r>
            <a:r>
              <a:rPr lang="en-GB" dirty="0"/>
              <a:t> of a MOSFET</a:t>
            </a:r>
            <a:endParaRPr lang="de-DE" dirty="0"/>
          </a:p>
        </p:txBody>
      </p:sp>
      <p:sp>
        <p:nvSpPr>
          <p:cNvPr id="161" name="Abgerundetes Rechteck 261">
            <a:extLst>
              <a:ext uri="{FF2B5EF4-FFF2-40B4-BE49-F238E27FC236}">
                <a16:creationId xmlns:a16="http://schemas.microsoft.com/office/drawing/2014/main" id="{5AA1BD11-C8AF-4B9E-AE20-386C958E71A5}"/>
              </a:ext>
            </a:extLst>
          </p:cNvPr>
          <p:cNvSpPr/>
          <p:nvPr/>
        </p:nvSpPr>
        <p:spPr>
          <a:xfrm>
            <a:off x="492207" y="4003387"/>
            <a:ext cx="3053200" cy="1297610"/>
          </a:xfrm>
          <a:prstGeom prst="roundRect">
            <a:avLst>
              <a:gd name="adj" fmla="val 4453"/>
            </a:avLst>
          </a:prstGeom>
          <a:solidFill>
            <a:schemeClr val="accent2">
              <a:lumMod val="60000"/>
              <a:lumOff val="40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2" name="Abgerundetes Rechteck 272">
            <a:extLst>
              <a:ext uri="{FF2B5EF4-FFF2-40B4-BE49-F238E27FC236}">
                <a16:creationId xmlns:a16="http://schemas.microsoft.com/office/drawing/2014/main" id="{AB12C2C0-AD0B-46DF-8DE1-4DCEBAEFE4E7}"/>
              </a:ext>
            </a:extLst>
          </p:cNvPr>
          <p:cNvSpPr/>
          <p:nvPr/>
        </p:nvSpPr>
        <p:spPr>
          <a:xfrm>
            <a:off x="568537" y="4003387"/>
            <a:ext cx="282421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3" name="Abgerundetes Rechteck 273">
            <a:extLst>
              <a:ext uri="{FF2B5EF4-FFF2-40B4-BE49-F238E27FC236}">
                <a16:creationId xmlns:a16="http://schemas.microsoft.com/office/drawing/2014/main" id="{59FDAECF-DD35-4CF6-B150-F166F789FB81}"/>
              </a:ext>
            </a:extLst>
          </p:cNvPr>
          <p:cNvSpPr/>
          <p:nvPr/>
        </p:nvSpPr>
        <p:spPr>
          <a:xfrm>
            <a:off x="1102847" y="4003387"/>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4" name="Abgerundetes Rechteck 273">
            <a:extLst>
              <a:ext uri="{FF2B5EF4-FFF2-40B4-BE49-F238E27FC236}">
                <a16:creationId xmlns:a16="http://schemas.microsoft.com/office/drawing/2014/main" id="{448D7AC2-7255-4146-B3C4-F96D8E4E6606}"/>
              </a:ext>
            </a:extLst>
          </p:cNvPr>
          <p:cNvSpPr/>
          <p:nvPr/>
        </p:nvSpPr>
        <p:spPr>
          <a:xfrm>
            <a:off x="1713487" y="4003387"/>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5" name="Abgerundetes Rechteck 273">
            <a:extLst>
              <a:ext uri="{FF2B5EF4-FFF2-40B4-BE49-F238E27FC236}">
                <a16:creationId xmlns:a16="http://schemas.microsoft.com/office/drawing/2014/main" id="{AE34827B-4F3B-456D-A926-278545EE41F3}"/>
              </a:ext>
            </a:extLst>
          </p:cNvPr>
          <p:cNvSpPr/>
          <p:nvPr/>
        </p:nvSpPr>
        <p:spPr>
          <a:xfrm>
            <a:off x="1408167" y="3850727"/>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6" name="Textfeld 165">
            <a:extLst>
              <a:ext uri="{FF2B5EF4-FFF2-40B4-BE49-F238E27FC236}">
                <a16:creationId xmlns:a16="http://schemas.microsoft.com/office/drawing/2014/main" id="{ECCCC073-F9AF-43D0-B2BE-701AA644966A}"/>
              </a:ext>
            </a:extLst>
          </p:cNvPr>
          <p:cNvSpPr txBox="1"/>
          <p:nvPr/>
        </p:nvSpPr>
        <p:spPr>
          <a:xfrm>
            <a:off x="797527" y="4308707"/>
            <a:ext cx="513282"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n-</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67" name="Abgerundetes Rechteck 273">
            <a:extLst>
              <a:ext uri="{FF2B5EF4-FFF2-40B4-BE49-F238E27FC236}">
                <a16:creationId xmlns:a16="http://schemas.microsoft.com/office/drawing/2014/main" id="{AFD0A28A-ACAF-45E8-A357-8C8667F0188A}"/>
              </a:ext>
            </a:extLst>
          </p:cNvPr>
          <p:cNvSpPr/>
          <p:nvPr/>
        </p:nvSpPr>
        <p:spPr>
          <a:xfrm>
            <a:off x="721197" y="4003387"/>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68" name="Gerader Verbinder 167">
            <a:extLst>
              <a:ext uri="{FF2B5EF4-FFF2-40B4-BE49-F238E27FC236}">
                <a16:creationId xmlns:a16="http://schemas.microsoft.com/office/drawing/2014/main" id="{A21D6AA8-7E25-48E9-8A29-00587086CB0A}"/>
              </a:ext>
            </a:extLst>
          </p:cNvPr>
          <p:cNvCxnSpPr>
            <a:cxnSpLocks/>
            <a:stCxn id="167" idx="0"/>
          </p:cNvCxnSpPr>
          <p:nvPr/>
        </p:nvCxnSpPr>
        <p:spPr>
          <a:xfrm flipV="1">
            <a:off x="873857" y="3698067"/>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BBB9051A-50A1-426B-A181-42E9E5E2E2B6}"/>
              </a:ext>
            </a:extLst>
          </p:cNvPr>
          <p:cNvCxnSpPr>
            <a:cxnSpLocks/>
          </p:cNvCxnSpPr>
          <p:nvPr/>
        </p:nvCxnSpPr>
        <p:spPr>
          <a:xfrm>
            <a:off x="1408167" y="4003387"/>
            <a:ext cx="305320" cy="0"/>
          </a:xfrm>
          <a:prstGeom prst="line">
            <a:avLst/>
          </a:prstGeom>
          <a:ln w="317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70" name="Rechteck 169">
            <a:extLst>
              <a:ext uri="{FF2B5EF4-FFF2-40B4-BE49-F238E27FC236}">
                <a16:creationId xmlns:a16="http://schemas.microsoft.com/office/drawing/2014/main" id="{10B23959-0C3A-47EA-BBA0-17D17E478BE7}"/>
              </a:ext>
            </a:extLst>
          </p:cNvPr>
          <p:cNvSpPr/>
          <p:nvPr/>
        </p:nvSpPr>
        <p:spPr>
          <a:xfrm>
            <a:off x="2018807" y="4003387"/>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71" name="Gerader Verbinder 170">
            <a:extLst>
              <a:ext uri="{FF2B5EF4-FFF2-40B4-BE49-F238E27FC236}">
                <a16:creationId xmlns:a16="http://schemas.microsoft.com/office/drawing/2014/main" id="{E68A00AB-4F55-4373-AAD2-B19A78DDCB5E}"/>
              </a:ext>
            </a:extLst>
          </p:cNvPr>
          <p:cNvCxnSpPr>
            <a:cxnSpLocks/>
          </p:cNvCxnSpPr>
          <p:nvPr/>
        </p:nvCxnSpPr>
        <p:spPr>
          <a:xfrm flipV="1">
            <a:off x="1255507" y="3698067"/>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7F83B372-4378-40F2-AF6C-E4DF3F393C5C}"/>
              </a:ext>
            </a:extLst>
          </p:cNvPr>
          <p:cNvCxnSpPr>
            <a:cxnSpLocks/>
          </p:cNvCxnSpPr>
          <p:nvPr/>
        </p:nvCxnSpPr>
        <p:spPr>
          <a:xfrm flipV="1">
            <a:off x="1560827" y="3545407"/>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A2A16FD0-B9C3-4A95-8C35-47BEA54CF57C}"/>
              </a:ext>
            </a:extLst>
          </p:cNvPr>
          <p:cNvCxnSpPr>
            <a:cxnSpLocks/>
          </p:cNvCxnSpPr>
          <p:nvPr/>
        </p:nvCxnSpPr>
        <p:spPr>
          <a:xfrm flipV="1">
            <a:off x="1866147" y="3698067"/>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4" name="Rechteck 173">
            <a:extLst>
              <a:ext uri="{FF2B5EF4-FFF2-40B4-BE49-F238E27FC236}">
                <a16:creationId xmlns:a16="http://schemas.microsoft.com/office/drawing/2014/main" id="{EAE830FF-9956-457E-BF92-A5EC515B5335}"/>
              </a:ext>
            </a:extLst>
          </p:cNvPr>
          <p:cNvSpPr/>
          <p:nvPr/>
        </p:nvSpPr>
        <p:spPr>
          <a:xfrm>
            <a:off x="492207" y="4003387"/>
            <a:ext cx="22899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75" name="Rechteck 174">
            <a:extLst>
              <a:ext uri="{FF2B5EF4-FFF2-40B4-BE49-F238E27FC236}">
                <a16:creationId xmlns:a16="http://schemas.microsoft.com/office/drawing/2014/main" id="{9BD854D0-DD7A-4DD8-80D7-A63B3E79BB97}"/>
              </a:ext>
            </a:extLst>
          </p:cNvPr>
          <p:cNvSpPr/>
          <p:nvPr/>
        </p:nvSpPr>
        <p:spPr>
          <a:xfrm>
            <a:off x="1026517" y="4003387"/>
            <a:ext cx="7633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76" name="Textfeld 175">
            <a:extLst>
              <a:ext uri="{FF2B5EF4-FFF2-40B4-BE49-F238E27FC236}">
                <a16:creationId xmlns:a16="http://schemas.microsoft.com/office/drawing/2014/main" id="{5297834A-3FE7-465D-A6A7-A664269C83EE}"/>
              </a:ext>
            </a:extLst>
          </p:cNvPr>
          <p:cNvSpPr txBox="1"/>
          <p:nvPr/>
        </p:nvSpPr>
        <p:spPr>
          <a:xfrm>
            <a:off x="1026517" y="4156047"/>
            <a:ext cx="362600"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Tin</a:t>
            </a:r>
          </a:p>
        </p:txBody>
      </p:sp>
      <p:sp>
        <p:nvSpPr>
          <p:cNvPr id="177" name="Textfeld 176">
            <a:extLst>
              <a:ext uri="{FF2B5EF4-FFF2-40B4-BE49-F238E27FC236}">
                <a16:creationId xmlns:a16="http://schemas.microsoft.com/office/drawing/2014/main" id="{3288701E-7BAF-4939-A1D6-785B02D059E4}"/>
              </a:ext>
            </a:extLst>
          </p:cNvPr>
          <p:cNvSpPr txBox="1"/>
          <p:nvPr/>
        </p:nvSpPr>
        <p:spPr>
          <a:xfrm>
            <a:off x="568537" y="4995677"/>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n-</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sp>
        <p:nvSpPr>
          <p:cNvPr id="178" name="Textfeld 177">
            <a:extLst>
              <a:ext uri="{FF2B5EF4-FFF2-40B4-BE49-F238E27FC236}">
                <a16:creationId xmlns:a16="http://schemas.microsoft.com/office/drawing/2014/main" id="{0E822ED6-1B1C-4F2C-95DF-8B604ED4BDCB}"/>
              </a:ext>
            </a:extLst>
          </p:cNvPr>
          <p:cNvSpPr txBox="1"/>
          <p:nvPr/>
        </p:nvSpPr>
        <p:spPr>
          <a:xfrm>
            <a:off x="873857" y="3545407"/>
            <a:ext cx="463588"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VDD</a:t>
            </a:r>
          </a:p>
        </p:txBody>
      </p:sp>
      <p:cxnSp>
        <p:nvCxnSpPr>
          <p:cNvPr id="179" name="Gerader Verbinder 178">
            <a:extLst>
              <a:ext uri="{FF2B5EF4-FFF2-40B4-BE49-F238E27FC236}">
                <a16:creationId xmlns:a16="http://schemas.microsoft.com/office/drawing/2014/main" id="{282326CE-E2EF-4194-AFBC-0619D2179D58}"/>
              </a:ext>
            </a:extLst>
          </p:cNvPr>
          <p:cNvCxnSpPr>
            <a:cxnSpLocks/>
          </p:cNvCxnSpPr>
          <p:nvPr/>
        </p:nvCxnSpPr>
        <p:spPr>
          <a:xfrm flipV="1">
            <a:off x="873857" y="3316417"/>
            <a:ext cx="0" cy="42843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0" name="Gerader Verbinder 179">
            <a:extLst>
              <a:ext uri="{FF2B5EF4-FFF2-40B4-BE49-F238E27FC236}">
                <a16:creationId xmlns:a16="http://schemas.microsoft.com/office/drawing/2014/main" id="{595A46F8-16C7-419E-B472-E5C97FF7A115}"/>
              </a:ext>
            </a:extLst>
          </p:cNvPr>
          <p:cNvCxnSpPr>
            <a:cxnSpLocks/>
          </p:cNvCxnSpPr>
          <p:nvPr/>
        </p:nvCxnSpPr>
        <p:spPr>
          <a:xfrm flipV="1">
            <a:off x="1560827" y="3545407"/>
            <a:ext cx="0" cy="19944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1" name="Abgerundetes Rechteck 273">
            <a:extLst>
              <a:ext uri="{FF2B5EF4-FFF2-40B4-BE49-F238E27FC236}">
                <a16:creationId xmlns:a16="http://schemas.microsoft.com/office/drawing/2014/main" id="{BCC56DFB-9E6A-4EB6-9611-37897DA47F51}"/>
              </a:ext>
            </a:extLst>
          </p:cNvPr>
          <p:cNvSpPr/>
          <p:nvPr/>
        </p:nvSpPr>
        <p:spPr>
          <a:xfrm>
            <a:off x="2324127" y="4003387"/>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2" name="Abgerundetes Rechteck 273">
            <a:extLst>
              <a:ext uri="{FF2B5EF4-FFF2-40B4-BE49-F238E27FC236}">
                <a16:creationId xmlns:a16="http://schemas.microsoft.com/office/drawing/2014/main" id="{8F39518C-BC8D-4CD5-9D36-A73DFCCF79D2}"/>
              </a:ext>
            </a:extLst>
          </p:cNvPr>
          <p:cNvSpPr/>
          <p:nvPr/>
        </p:nvSpPr>
        <p:spPr>
          <a:xfrm>
            <a:off x="2934767" y="4003387"/>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3" name="Abgerundetes Rechteck 273">
            <a:extLst>
              <a:ext uri="{FF2B5EF4-FFF2-40B4-BE49-F238E27FC236}">
                <a16:creationId xmlns:a16="http://schemas.microsoft.com/office/drawing/2014/main" id="{791A1ED2-A381-4DF2-B1E5-93B4DD0DCC9B}"/>
              </a:ext>
            </a:extLst>
          </p:cNvPr>
          <p:cNvSpPr/>
          <p:nvPr/>
        </p:nvSpPr>
        <p:spPr>
          <a:xfrm>
            <a:off x="2629447" y="3850727"/>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84" name="Gerader Verbinder 183">
            <a:extLst>
              <a:ext uri="{FF2B5EF4-FFF2-40B4-BE49-F238E27FC236}">
                <a16:creationId xmlns:a16="http://schemas.microsoft.com/office/drawing/2014/main" id="{F34F14D5-5112-4A08-98F4-F9F9F5A67BFF}"/>
              </a:ext>
            </a:extLst>
          </p:cNvPr>
          <p:cNvCxnSpPr>
            <a:cxnSpLocks/>
          </p:cNvCxnSpPr>
          <p:nvPr/>
        </p:nvCxnSpPr>
        <p:spPr>
          <a:xfrm>
            <a:off x="2629447" y="4003387"/>
            <a:ext cx="305320" cy="0"/>
          </a:xfrm>
          <a:prstGeom prst="line">
            <a:avLst/>
          </a:prstGeom>
          <a:ln w="317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5" name="Gerader Verbinder 184">
            <a:extLst>
              <a:ext uri="{FF2B5EF4-FFF2-40B4-BE49-F238E27FC236}">
                <a16:creationId xmlns:a16="http://schemas.microsoft.com/office/drawing/2014/main" id="{A23DAEA7-347A-4335-A72B-87A6BC0ABB15}"/>
              </a:ext>
            </a:extLst>
          </p:cNvPr>
          <p:cNvCxnSpPr>
            <a:cxnSpLocks/>
          </p:cNvCxnSpPr>
          <p:nvPr/>
        </p:nvCxnSpPr>
        <p:spPr>
          <a:xfrm flipV="1">
            <a:off x="2476787" y="3698067"/>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4B53898A-05FE-4553-A13E-07B5F051D6F5}"/>
              </a:ext>
            </a:extLst>
          </p:cNvPr>
          <p:cNvCxnSpPr>
            <a:cxnSpLocks/>
          </p:cNvCxnSpPr>
          <p:nvPr/>
        </p:nvCxnSpPr>
        <p:spPr>
          <a:xfrm flipV="1">
            <a:off x="2782107" y="3545407"/>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7" name="Gerader Verbinder 186">
            <a:extLst>
              <a:ext uri="{FF2B5EF4-FFF2-40B4-BE49-F238E27FC236}">
                <a16:creationId xmlns:a16="http://schemas.microsoft.com/office/drawing/2014/main" id="{78099161-A53E-495B-9B52-9E2683706A9E}"/>
              </a:ext>
            </a:extLst>
          </p:cNvPr>
          <p:cNvCxnSpPr>
            <a:cxnSpLocks/>
          </p:cNvCxnSpPr>
          <p:nvPr/>
        </p:nvCxnSpPr>
        <p:spPr>
          <a:xfrm flipV="1">
            <a:off x="3087427" y="3698067"/>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8" name="Rechteck 187">
            <a:extLst>
              <a:ext uri="{FF2B5EF4-FFF2-40B4-BE49-F238E27FC236}">
                <a16:creationId xmlns:a16="http://schemas.microsoft.com/office/drawing/2014/main" id="{3BE996C4-1BBD-4846-B1D7-ED12E954717A}"/>
              </a:ext>
            </a:extLst>
          </p:cNvPr>
          <p:cNvSpPr/>
          <p:nvPr/>
        </p:nvSpPr>
        <p:spPr>
          <a:xfrm>
            <a:off x="2247797" y="4003387"/>
            <a:ext cx="7633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89" name="Textfeld 188">
            <a:extLst>
              <a:ext uri="{FF2B5EF4-FFF2-40B4-BE49-F238E27FC236}">
                <a16:creationId xmlns:a16="http://schemas.microsoft.com/office/drawing/2014/main" id="{EF98B45A-DBCA-438E-B99E-060411B2B187}"/>
              </a:ext>
            </a:extLst>
          </p:cNvPr>
          <p:cNvSpPr txBox="1"/>
          <p:nvPr/>
        </p:nvSpPr>
        <p:spPr>
          <a:xfrm>
            <a:off x="2095137" y="3545407"/>
            <a:ext cx="463588"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VDD</a:t>
            </a:r>
          </a:p>
        </p:txBody>
      </p:sp>
      <p:sp>
        <p:nvSpPr>
          <p:cNvPr id="190" name="Abgerundetes Rechteck 273">
            <a:extLst>
              <a:ext uri="{FF2B5EF4-FFF2-40B4-BE49-F238E27FC236}">
                <a16:creationId xmlns:a16="http://schemas.microsoft.com/office/drawing/2014/main" id="{3B5F885D-6856-41F9-9533-E4905383C872}"/>
              </a:ext>
            </a:extLst>
          </p:cNvPr>
          <p:cNvSpPr/>
          <p:nvPr/>
        </p:nvSpPr>
        <p:spPr>
          <a:xfrm>
            <a:off x="3392747" y="4003387"/>
            <a:ext cx="152660" cy="534310"/>
          </a:xfrm>
          <a:prstGeom prst="roundRect">
            <a:avLst>
              <a:gd name="adj" fmla="val 10962"/>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91" name="Rechteck 190">
            <a:extLst>
              <a:ext uri="{FF2B5EF4-FFF2-40B4-BE49-F238E27FC236}">
                <a16:creationId xmlns:a16="http://schemas.microsoft.com/office/drawing/2014/main" id="{F2E5C28A-53EC-440E-9C52-D0C799BDFC22}"/>
              </a:ext>
            </a:extLst>
          </p:cNvPr>
          <p:cNvSpPr/>
          <p:nvPr/>
        </p:nvSpPr>
        <p:spPr>
          <a:xfrm>
            <a:off x="3240087" y="4003387"/>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92" name="Textfeld 191">
            <a:extLst>
              <a:ext uri="{FF2B5EF4-FFF2-40B4-BE49-F238E27FC236}">
                <a16:creationId xmlns:a16="http://schemas.microsoft.com/office/drawing/2014/main" id="{D37E29E7-609A-4069-B378-8FA7CE303A9A}"/>
              </a:ext>
            </a:extLst>
          </p:cNvPr>
          <p:cNvSpPr txBox="1"/>
          <p:nvPr/>
        </p:nvSpPr>
        <p:spPr>
          <a:xfrm>
            <a:off x="2476787" y="4156047"/>
            <a:ext cx="484428" cy="246221"/>
          </a:xfrm>
          <a:prstGeom prst="rect">
            <a:avLst/>
          </a:prstGeom>
          <a:noFill/>
        </p:spPr>
        <p:txBody>
          <a:bodyPr wrap="none" rtlCol="0">
            <a:spAutoFit/>
          </a:bodyPr>
          <a:lstStyle/>
          <a:p>
            <a:r>
              <a:rPr lang="de-DE" sz="1000" dirty="0" err="1">
                <a:solidFill>
                  <a:schemeClr val="bg1"/>
                </a:solidFill>
                <a:latin typeface="Times New Roman" panose="02020603050405020304" pitchFamily="18" charset="0"/>
                <a:cs typeface="Times New Roman" panose="02020603050405020304" pitchFamily="18" charset="0"/>
              </a:rPr>
              <a:t>Tload</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93" name="Textfeld 153">
            <a:extLst>
              <a:ext uri="{FF2B5EF4-FFF2-40B4-BE49-F238E27FC236}">
                <a16:creationId xmlns:a16="http://schemas.microsoft.com/office/drawing/2014/main" id="{A22BFAB8-DDD8-4E93-A56C-69F942F168F5}"/>
              </a:ext>
            </a:extLst>
          </p:cNvPr>
          <p:cNvSpPr txBox="1">
            <a:spLocks noChangeArrowheads="1"/>
          </p:cNvSpPr>
          <p:nvPr/>
        </p:nvSpPr>
        <p:spPr bwMode="auto">
          <a:xfrm>
            <a:off x="3121730" y="3657990"/>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a:t>
            </a:r>
            <a:endParaRPr lang="en-US" altLang="de-DE" sz="1000" baseline="-25000" dirty="0">
              <a:latin typeface="Times New Roman" panose="02020603050405020304" pitchFamily="18" charset="0"/>
              <a:cs typeface="Times New Roman" panose="02020603050405020304" pitchFamily="18" charset="0"/>
            </a:endParaRPr>
          </a:p>
        </p:txBody>
      </p:sp>
      <p:sp>
        <p:nvSpPr>
          <p:cNvPr id="194" name="Textfeld 153">
            <a:extLst>
              <a:ext uri="{FF2B5EF4-FFF2-40B4-BE49-F238E27FC236}">
                <a16:creationId xmlns:a16="http://schemas.microsoft.com/office/drawing/2014/main" id="{5F805122-D7B1-4565-9D31-047826F87E18}"/>
              </a:ext>
            </a:extLst>
          </p:cNvPr>
          <p:cNvSpPr txBox="1">
            <a:spLocks noChangeArrowheads="1"/>
          </p:cNvSpPr>
          <p:nvPr/>
        </p:nvSpPr>
        <p:spPr bwMode="auto">
          <a:xfrm>
            <a:off x="1518800" y="3505330"/>
            <a:ext cx="2840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a:latin typeface="Times New Roman" panose="02020603050405020304" pitchFamily="18" charset="0"/>
                <a:cs typeface="Times New Roman" panose="02020603050405020304" pitchFamily="18" charset="0"/>
              </a:rPr>
              <a:t>in</a:t>
            </a:r>
            <a:endParaRPr lang="en-US" altLang="de-DE" sz="1000" baseline="-25000" dirty="0">
              <a:latin typeface="Times New Roman" panose="02020603050405020304" pitchFamily="18" charset="0"/>
              <a:cs typeface="Times New Roman" panose="02020603050405020304" pitchFamily="18" charset="0"/>
            </a:endParaRPr>
          </a:p>
        </p:txBody>
      </p:sp>
      <p:sp>
        <p:nvSpPr>
          <p:cNvPr id="195" name="Textfeld 153">
            <a:extLst>
              <a:ext uri="{FF2B5EF4-FFF2-40B4-BE49-F238E27FC236}">
                <a16:creationId xmlns:a16="http://schemas.microsoft.com/office/drawing/2014/main" id="{B276E61D-834B-422B-8820-25000A92085E}"/>
              </a:ext>
            </a:extLst>
          </p:cNvPr>
          <p:cNvSpPr txBox="1">
            <a:spLocks noChangeArrowheads="1"/>
          </p:cNvSpPr>
          <p:nvPr/>
        </p:nvSpPr>
        <p:spPr bwMode="auto">
          <a:xfrm>
            <a:off x="373850" y="3276340"/>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nwell</a:t>
            </a:r>
            <a:endParaRPr lang="en-US" altLang="de-DE" sz="1000" baseline="-25000" dirty="0">
              <a:latin typeface="Times New Roman" panose="02020603050405020304" pitchFamily="18" charset="0"/>
              <a:cs typeface="Times New Roman" panose="02020603050405020304" pitchFamily="18" charset="0"/>
            </a:endParaRPr>
          </a:p>
        </p:txBody>
      </p:sp>
      <p:sp>
        <p:nvSpPr>
          <p:cNvPr id="206" name="Rechteck 205">
            <a:extLst>
              <a:ext uri="{FF2B5EF4-FFF2-40B4-BE49-F238E27FC236}">
                <a16:creationId xmlns:a16="http://schemas.microsoft.com/office/drawing/2014/main" id="{C02F7340-951E-45ED-BB5A-B67ABB1DC756}"/>
              </a:ext>
            </a:extLst>
          </p:cNvPr>
          <p:cNvSpPr/>
          <p:nvPr/>
        </p:nvSpPr>
        <p:spPr>
          <a:xfrm>
            <a:off x="2892740" y="3963310"/>
            <a:ext cx="381650" cy="30532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grpSp>
        <p:nvGrpSpPr>
          <p:cNvPr id="225" name="Gruppieren 224">
            <a:extLst>
              <a:ext uri="{FF2B5EF4-FFF2-40B4-BE49-F238E27FC236}">
                <a16:creationId xmlns:a16="http://schemas.microsoft.com/office/drawing/2014/main" id="{21C3A568-0C4D-8A0E-D867-6B60F3C5F2BF}"/>
              </a:ext>
            </a:extLst>
          </p:cNvPr>
          <p:cNvGrpSpPr/>
          <p:nvPr/>
        </p:nvGrpSpPr>
        <p:grpSpPr>
          <a:xfrm>
            <a:off x="6327590" y="3810650"/>
            <a:ext cx="610640" cy="551541"/>
            <a:chOff x="6479990" y="1825290"/>
            <a:chExt cx="610640" cy="551541"/>
          </a:xfrm>
        </p:grpSpPr>
        <p:sp>
          <p:nvSpPr>
            <p:cNvPr id="6" name="Textfeld 153">
              <a:extLst>
                <a:ext uri="{FF2B5EF4-FFF2-40B4-BE49-F238E27FC236}">
                  <a16:creationId xmlns:a16="http://schemas.microsoft.com/office/drawing/2014/main" id="{F35ED502-3C69-FEB9-DE34-A22A2A1CBFE9}"/>
                </a:ext>
              </a:extLst>
            </p:cNvPr>
            <p:cNvSpPr txBox="1">
              <a:spLocks noChangeArrowheads="1"/>
            </p:cNvSpPr>
            <p:nvPr/>
          </p:nvSpPr>
          <p:spPr bwMode="auto">
            <a:xfrm>
              <a:off x="6785310" y="2130610"/>
              <a:ext cx="2984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C</a:t>
              </a:r>
              <a:r>
                <a:rPr lang="en-US" altLang="de-DE" sz="1000" baseline="-25000" dirty="0" err="1">
                  <a:latin typeface="Times New Roman" panose="02020603050405020304" pitchFamily="18" charset="0"/>
                  <a:cs typeface="Times New Roman" panose="02020603050405020304" pitchFamily="18" charset="0"/>
                </a:rPr>
                <a:t>f</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7" name="Gruppieren 6">
              <a:extLst>
                <a:ext uri="{FF2B5EF4-FFF2-40B4-BE49-F238E27FC236}">
                  <a16:creationId xmlns:a16="http://schemas.microsoft.com/office/drawing/2014/main" id="{E30F07FF-83CA-77C5-D656-2D75CDC5022B}"/>
                </a:ext>
              </a:extLst>
            </p:cNvPr>
            <p:cNvGrpSpPr/>
            <p:nvPr/>
          </p:nvGrpSpPr>
          <p:grpSpPr>
            <a:xfrm>
              <a:off x="6937970" y="1977950"/>
              <a:ext cx="76200" cy="152400"/>
              <a:chOff x="1714267" y="3010577"/>
              <a:chExt cx="76200" cy="304800"/>
            </a:xfrm>
          </p:grpSpPr>
          <p:cxnSp>
            <p:nvCxnSpPr>
              <p:cNvPr id="8" name="Gerader Verbinder 103">
                <a:extLst>
                  <a:ext uri="{FF2B5EF4-FFF2-40B4-BE49-F238E27FC236}">
                    <a16:creationId xmlns:a16="http://schemas.microsoft.com/office/drawing/2014/main" id="{AC215B34-DF6E-F57A-D303-6032695221A6}"/>
                  </a:ext>
                </a:extLst>
              </p:cNvPr>
              <p:cNvCxnSpPr>
                <a:cxnSpLocks noChangeShapeType="1"/>
              </p:cNvCxnSpPr>
              <p:nvPr/>
            </p:nvCxnSpPr>
            <p:spPr bwMode="auto">
              <a:xfrm>
                <a:off x="1714267" y="3010577"/>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104">
                <a:extLst>
                  <a:ext uri="{FF2B5EF4-FFF2-40B4-BE49-F238E27FC236}">
                    <a16:creationId xmlns:a16="http://schemas.microsoft.com/office/drawing/2014/main" id="{16B3865F-F761-E160-843D-6C34A772CBD8}"/>
                  </a:ext>
                </a:extLst>
              </p:cNvPr>
              <p:cNvCxnSpPr>
                <a:cxnSpLocks noChangeShapeType="1"/>
              </p:cNvCxnSpPr>
              <p:nvPr/>
            </p:nvCxnSpPr>
            <p:spPr bwMode="auto">
              <a:xfrm>
                <a:off x="1790467" y="3010577"/>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r Verbinder 9">
              <a:extLst>
                <a:ext uri="{FF2B5EF4-FFF2-40B4-BE49-F238E27FC236}">
                  <a16:creationId xmlns:a16="http://schemas.microsoft.com/office/drawing/2014/main" id="{C6F3B6F1-B2E9-FCBC-93D9-B1FDEB0F2F3B}"/>
                </a:ext>
              </a:extLst>
            </p:cNvPr>
            <p:cNvCxnSpPr>
              <a:cxnSpLocks/>
            </p:cNvCxnSpPr>
            <p:nvPr/>
          </p:nvCxnSpPr>
          <p:spPr>
            <a:xfrm flipH="1">
              <a:off x="7014300" y="205428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ACFD626-B635-BC52-D21D-EB930078810C}"/>
                </a:ext>
              </a:extLst>
            </p:cNvPr>
            <p:cNvCxnSpPr>
              <a:cxnSpLocks/>
            </p:cNvCxnSpPr>
            <p:nvPr/>
          </p:nvCxnSpPr>
          <p:spPr>
            <a:xfrm flipH="1">
              <a:off x="6708980" y="2054280"/>
              <a:ext cx="22899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Textfeld 153">
              <a:extLst>
                <a:ext uri="{FF2B5EF4-FFF2-40B4-BE49-F238E27FC236}">
                  <a16:creationId xmlns:a16="http://schemas.microsoft.com/office/drawing/2014/main" id="{EC19B5FA-4322-474A-ABE6-46B4F7AA59A6}"/>
                </a:ext>
              </a:extLst>
            </p:cNvPr>
            <p:cNvSpPr txBox="1">
              <a:spLocks noChangeArrowheads="1"/>
            </p:cNvSpPr>
            <p:nvPr/>
          </p:nvSpPr>
          <p:spPr bwMode="auto">
            <a:xfrm>
              <a:off x="6479990" y="1825290"/>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nwell</a:t>
              </a:r>
              <a:endParaRPr lang="en-US" altLang="de-DE" sz="1000" baseline="-25000" dirty="0">
                <a:latin typeface="Times New Roman" panose="02020603050405020304" pitchFamily="18" charset="0"/>
                <a:cs typeface="Times New Roman" panose="02020603050405020304" pitchFamily="18" charset="0"/>
              </a:endParaRPr>
            </a:p>
          </p:txBody>
        </p:sp>
      </p:grpSp>
      <p:grpSp>
        <p:nvGrpSpPr>
          <p:cNvPr id="13" name="Gruppieren 12">
            <a:extLst>
              <a:ext uri="{FF2B5EF4-FFF2-40B4-BE49-F238E27FC236}">
                <a16:creationId xmlns:a16="http://schemas.microsoft.com/office/drawing/2014/main" id="{22AE32B2-6AFC-7EC0-1BFF-8C08F243D64D}"/>
              </a:ext>
            </a:extLst>
          </p:cNvPr>
          <p:cNvGrpSpPr/>
          <p:nvPr/>
        </p:nvGrpSpPr>
        <p:grpSpPr>
          <a:xfrm>
            <a:off x="5029980" y="2894690"/>
            <a:ext cx="3944551" cy="3282190"/>
            <a:chOff x="5029980" y="2894690"/>
            <a:chExt cx="3944551" cy="3282190"/>
          </a:xfrm>
        </p:grpSpPr>
        <p:sp>
          <p:nvSpPr>
            <p:cNvPr id="14" name="Textfeld 153">
              <a:extLst>
                <a:ext uri="{FF2B5EF4-FFF2-40B4-BE49-F238E27FC236}">
                  <a16:creationId xmlns:a16="http://schemas.microsoft.com/office/drawing/2014/main" id="{C6D4BB5F-2E09-F2F1-0858-47207DBCC5EF}"/>
                </a:ext>
              </a:extLst>
            </p:cNvPr>
            <p:cNvSpPr txBox="1">
              <a:spLocks noChangeArrowheads="1"/>
            </p:cNvSpPr>
            <p:nvPr/>
          </p:nvSpPr>
          <p:spPr bwMode="auto">
            <a:xfrm>
              <a:off x="7013520" y="3965000"/>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a:t>
              </a:r>
              <a:endParaRPr lang="en-US" altLang="de-DE" sz="1000" baseline="-25000" dirty="0">
                <a:latin typeface="Times New Roman" panose="02020603050405020304" pitchFamily="18" charset="0"/>
                <a:cs typeface="Times New Roman" panose="02020603050405020304" pitchFamily="18" charset="0"/>
              </a:endParaRPr>
            </a:p>
          </p:txBody>
        </p:sp>
        <p:sp>
          <p:nvSpPr>
            <p:cNvPr id="15" name="Textfeld 153">
              <a:extLst>
                <a:ext uri="{FF2B5EF4-FFF2-40B4-BE49-F238E27FC236}">
                  <a16:creationId xmlns:a16="http://schemas.microsoft.com/office/drawing/2014/main" id="{8ABA514C-166F-CAC2-1356-51C849630D71}"/>
                </a:ext>
              </a:extLst>
            </p:cNvPr>
            <p:cNvSpPr txBox="1">
              <a:spLocks noChangeArrowheads="1"/>
            </p:cNvSpPr>
            <p:nvPr/>
          </p:nvSpPr>
          <p:spPr bwMode="auto">
            <a:xfrm>
              <a:off x="6677428" y="3642579"/>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load</a:t>
              </a:r>
              <a:endParaRPr lang="en-US" altLang="de-DE" sz="1000" baseline="-25000" dirty="0">
                <a:latin typeface="Times New Roman" panose="02020603050405020304" pitchFamily="18" charset="0"/>
                <a:cs typeface="Times New Roman" panose="02020603050405020304" pitchFamily="18" charset="0"/>
              </a:endParaRPr>
            </a:p>
          </p:txBody>
        </p:sp>
        <p:sp>
          <p:nvSpPr>
            <p:cNvPr id="16" name="Textfeld 153">
              <a:extLst>
                <a:ext uri="{FF2B5EF4-FFF2-40B4-BE49-F238E27FC236}">
                  <a16:creationId xmlns:a16="http://schemas.microsoft.com/office/drawing/2014/main" id="{E7EA2C5A-F53F-16AB-975A-51D4482A806D}"/>
                </a:ext>
              </a:extLst>
            </p:cNvPr>
            <p:cNvSpPr txBox="1">
              <a:spLocks noChangeArrowheads="1"/>
            </p:cNvSpPr>
            <p:nvPr/>
          </p:nvSpPr>
          <p:spPr bwMode="auto">
            <a:xfrm>
              <a:off x="6725518" y="3203000"/>
              <a:ext cx="4635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VDD</a:t>
              </a:r>
            </a:p>
          </p:txBody>
        </p:sp>
        <p:sp>
          <p:nvSpPr>
            <p:cNvPr id="17" name="Textfeld 153">
              <a:extLst>
                <a:ext uri="{FF2B5EF4-FFF2-40B4-BE49-F238E27FC236}">
                  <a16:creationId xmlns:a16="http://schemas.microsoft.com/office/drawing/2014/main" id="{1F9246CC-A392-1C2E-C21E-DBB2C8AF42E0}"/>
                </a:ext>
              </a:extLst>
            </p:cNvPr>
            <p:cNvSpPr txBox="1">
              <a:spLocks noChangeArrowheads="1"/>
            </p:cNvSpPr>
            <p:nvPr/>
          </p:nvSpPr>
          <p:spPr bwMode="auto">
            <a:xfrm>
              <a:off x="5908885" y="3965000"/>
              <a:ext cx="4187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VSS</a:t>
              </a:r>
              <a:endParaRPr lang="en-US" altLang="de-DE" sz="1000" baseline="-25000" dirty="0">
                <a:latin typeface="Times New Roman" panose="02020603050405020304" pitchFamily="18" charset="0"/>
                <a:cs typeface="Times New Roman" panose="02020603050405020304" pitchFamily="18" charset="0"/>
              </a:endParaRPr>
            </a:p>
          </p:txBody>
        </p:sp>
        <p:sp>
          <p:nvSpPr>
            <p:cNvPr id="18" name="Textfeld 153">
              <a:extLst>
                <a:ext uri="{FF2B5EF4-FFF2-40B4-BE49-F238E27FC236}">
                  <a16:creationId xmlns:a16="http://schemas.microsoft.com/office/drawing/2014/main" id="{27A9FEA1-6A64-2A77-7E70-661629E74B98}"/>
                </a:ext>
              </a:extLst>
            </p:cNvPr>
            <p:cNvSpPr txBox="1">
              <a:spLocks noChangeArrowheads="1"/>
            </p:cNvSpPr>
            <p:nvPr/>
          </p:nvSpPr>
          <p:spPr bwMode="auto">
            <a:xfrm>
              <a:off x="7139379" y="3566379"/>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pload</a:t>
              </a:r>
              <a:endParaRPr lang="en-US" altLang="de-DE" sz="1000" baseline="-25000" dirty="0">
                <a:latin typeface="Times New Roman" panose="02020603050405020304" pitchFamily="18" charset="0"/>
                <a:cs typeface="Times New Roman" panose="02020603050405020304" pitchFamily="18" charset="0"/>
              </a:endParaRPr>
            </a:p>
          </p:txBody>
        </p:sp>
        <p:sp>
          <p:nvSpPr>
            <p:cNvPr id="19" name="Textfeld 153">
              <a:extLst>
                <a:ext uri="{FF2B5EF4-FFF2-40B4-BE49-F238E27FC236}">
                  <a16:creationId xmlns:a16="http://schemas.microsoft.com/office/drawing/2014/main" id="{66AA39E7-180F-7A59-9E26-0D62951313C9}"/>
                </a:ext>
              </a:extLst>
            </p:cNvPr>
            <p:cNvSpPr txBox="1">
              <a:spLocks noChangeArrowheads="1"/>
            </p:cNvSpPr>
            <p:nvPr/>
          </p:nvSpPr>
          <p:spPr bwMode="auto">
            <a:xfrm>
              <a:off x="6677428" y="4422200"/>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sp>
          <p:nvSpPr>
            <p:cNvPr id="20" name="Textfeld 153">
              <a:extLst>
                <a:ext uri="{FF2B5EF4-FFF2-40B4-BE49-F238E27FC236}">
                  <a16:creationId xmlns:a16="http://schemas.microsoft.com/office/drawing/2014/main" id="{9BE9275D-1BF2-9AA8-87F0-1F3469321CF6}"/>
                </a:ext>
              </a:extLst>
            </p:cNvPr>
            <p:cNvSpPr txBox="1">
              <a:spLocks noChangeArrowheads="1"/>
            </p:cNvSpPr>
            <p:nvPr/>
          </p:nvSpPr>
          <p:spPr bwMode="auto">
            <a:xfrm>
              <a:off x="6460884" y="5184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inn</a:t>
              </a:r>
              <a:endParaRPr lang="en-US" altLang="de-DE" sz="1000" baseline="-25000" dirty="0">
                <a:latin typeface="Times New Roman" panose="02020603050405020304" pitchFamily="18" charset="0"/>
                <a:cs typeface="Times New Roman" panose="02020603050405020304" pitchFamily="18" charset="0"/>
              </a:endParaRPr>
            </a:p>
          </p:txBody>
        </p:sp>
        <p:sp>
          <p:nvSpPr>
            <p:cNvPr id="21" name="Textfeld 153">
              <a:extLst>
                <a:ext uri="{FF2B5EF4-FFF2-40B4-BE49-F238E27FC236}">
                  <a16:creationId xmlns:a16="http://schemas.microsoft.com/office/drawing/2014/main" id="{E213E926-7F1A-D5A0-0471-FD49D2D8AD16}"/>
                </a:ext>
              </a:extLst>
            </p:cNvPr>
            <p:cNvSpPr txBox="1">
              <a:spLocks noChangeArrowheads="1"/>
            </p:cNvSpPr>
            <p:nvPr/>
          </p:nvSpPr>
          <p:spPr bwMode="auto">
            <a:xfrm>
              <a:off x="6182760" y="4422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inp</a:t>
              </a:r>
              <a:endParaRPr lang="en-US" altLang="de-DE" sz="1000" baseline="-25000" dirty="0">
                <a:latin typeface="Times New Roman" panose="02020603050405020304" pitchFamily="18" charset="0"/>
                <a:cs typeface="Times New Roman" panose="02020603050405020304" pitchFamily="18" charset="0"/>
              </a:endParaRPr>
            </a:p>
          </p:txBody>
        </p:sp>
        <p:sp>
          <p:nvSpPr>
            <p:cNvPr id="22" name="Textfeld 153">
              <a:extLst>
                <a:ext uri="{FF2B5EF4-FFF2-40B4-BE49-F238E27FC236}">
                  <a16:creationId xmlns:a16="http://schemas.microsoft.com/office/drawing/2014/main" id="{99A394C0-BD85-54E9-2704-A8E7B14EE88F}"/>
                </a:ext>
              </a:extLst>
            </p:cNvPr>
            <p:cNvSpPr txBox="1">
              <a:spLocks noChangeArrowheads="1"/>
            </p:cNvSpPr>
            <p:nvPr/>
          </p:nvSpPr>
          <p:spPr bwMode="auto">
            <a:xfrm>
              <a:off x="5716950" y="4556979"/>
              <a:ext cx="2840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a:latin typeface="Times New Roman" panose="02020603050405020304" pitchFamily="18" charset="0"/>
                  <a:cs typeface="Times New Roman" panose="02020603050405020304" pitchFamily="18" charset="0"/>
                </a:rPr>
                <a:t>in</a:t>
              </a:r>
              <a:endParaRPr lang="en-US" altLang="de-DE" sz="1000" baseline="-25000" dirty="0">
                <a:latin typeface="Times New Roman" panose="02020603050405020304" pitchFamily="18" charset="0"/>
                <a:cs typeface="Times New Roman" panose="02020603050405020304" pitchFamily="18" charset="0"/>
              </a:endParaRPr>
            </a:p>
          </p:txBody>
        </p:sp>
        <p:sp>
          <p:nvSpPr>
            <p:cNvPr id="23" name="Line 49">
              <a:extLst>
                <a:ext uri="{FF2B5EF4-FFF2-40B4-BE49-F238E27FC236}">
                  <a16:creationId xmlns:a16="http://schemas.microsoft.com/office/drawing/2014/main" id="{15DA2961-B8DD-AB23-E508-0B8DA44D54B5}"/>
                </a:ext>
              </a:extLst>
            </p:cNvPr>
            <p:cNvSpPr>
              <a:spLocks noChangeShapeType="1"/>
            </p:cNvSpPr>
            <p:nvPr/>
          </p:nvSpPr>
          <p:spPr bwMode="auto">
            <a:xfrm flipV="1">
              <a:off x="6937320" y="4193600"/>
              <a:ext cx="838200" cy="130"/>
            </a:xfrm>
            <a:prstGeom prst="line">
              <a:avLst/>
            </a:prstGeom>
            <a:noFill/>
            <a:ln w="9525">
              <a:solidFill>
                <a:schemeClr val="tx1"/>
              </a:solidFill>
              <a:round/>
              <a:headEnd type="oval"/>
              <a:tailEnd/>
            </a:ln>
            <a:extLst>
              <a:ext uri="{909E8E84-426E-40DD-AFC4-6F175D3DCCD1}">
                <a14:hiddenFill xmlns:a14="http://schemas.microsoft.com/office/drawing/2010/main">
                  <a:noFill/>
                </a14:hiddenFill>
              </a:ext>
            </a:extLst>
          </p:spPr>
          <p:txBody>
            <a:bodyPr anchor="ctr"/>
            <a:lstStyle/>
            <a:p>
              <a:endParaRPr lang="en-US"/>
            </a:p>
          </p:txBody>
        </p:sp>
        <p:cxnSp>
          <p:nvCxnSpPr>
            <p:cNvPr id="24" name="Gerade Verbindung 24">
              <a:extLst>
                <a:ext uri="{FF2B5EF4-FFF2-40B4-BE49-F238E27FC236}">
                  <a16:creationId xmlns:a16="http://schemas.microsoft.com/office/drawing/2014/main" id="{B414E34D-4B80-5803-4493-204495594530}"/>
                </a:ext>
              </a:extLst>
            </p:cNvPr>
            <p:cNvCxnSpPr>
              <a:cxnSpLocks noChangeShapeType="1"/>
            </p:cNvCxnSpPr>
            <p:nvPr/>
          </p:nvCxnSpPr>
          <p:spPr bwMode="auto">
            <a:xfrm>
              <a:off x="6327720" y="4955600"/>
              <a:ext cx="609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 name="Gerade Verbindung 366">
              <a:extLst>
                <a:ext uri="{FF2B5EF4-FFF2-40B4-BE49-F238E27FC236}">
                  <a16:creationId xmlns:a16="http://schemas.microsoft.com/office/drawing/2014/main" id="{B41489B2-9451-E35E-CEBA-B062E68C3F98}"/>
                </a:ext>
              </a:extLst>
            </p:cNvPr>
            <p:cNvCxnSpPr>
              <a:cxnSpLocks noChangeShapeType="1"/>
            </p:cNvCxnSpPr>
            <p:nvPr/>
          </p:nvCxnSpPr>
          <p:spPr bwMode="auto">
            <a:xfrm>
              <a:off x="6861120" y="3431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 name="Gerade Verbindung 367">
              <a:extLst>
                <a:ext uri="{FF2B5EF4-FFF2-40B4-BE49-F238E27FC236}">
                  <a16:creationId xmlns:a16="http://schemas.microsoft.com/office/drawing/2014/main" id="{E0E225FE-0804-6864-2FA3-E0DA13744880}"/>
                </a:ext>
              </a:extLst>
            </p:cNvPr>
            <p:cNvCxnSpPr>
              <a:cxnSpLocks noChangeShapeType="1"/>
            </p:cNvCxnSpPr>
            <p:nvPr/>
          </p:nvCxnSpPr>
          <p:spPr bwMode="auto">
            <a:xfrm>
              <a:off x="6251520" y="34290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7" name="Gerade Verbindung mit Pfeil 26">
              <a:extLst>
                <a:ext uri="{FF2B5EF4-FFF2-40B4-BE49-F238E27FC236}">
                  <a16:creationId xmlns:a16="http://schemas.microsoft.com/office/drawing/2014/main" id="{E5E8D81E-0EEE-F0C7-9280-F16C19E6365C}"/>
                </a:ext>
              </a:extLst>
            </p:cNvPr>
            <p:cNvCxnSpPr/>
            <p:nvPr/>
          </p:nvCxnSpPr>
          <p:spPr bwMode="auto">
            <a:xfrm>
              <a:off x="6480120" y="5489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mit Pfeil 27">
              <a:extLst>
                <a:ext uri="{FF2B5EF4-FFF2-40B4-BE49-F238E27FC236}">
                  <a16:creationId xmlns:a16="http://schemas.microsoft.com/office/drawing/2014/main" id="{33482B47-D3CF-C2A4-D837-4522D8F1E93E}"/>
                </a:ext>
              </a:extLst>
            </p:cNvPr>
            <p:cNvCxnSpPr/>
            <p:nvPr/>
          </p:nvCxnSpPr>
          <p:spPr bwMode="auto">
            <a:xfrm flipH="1">
              <a:off x="6937320" y="4727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mit Pfeil 28">
              <a:extLst>
                <a:ext uri="{FF2B5EF4-FFF2-40B4-BE49-F238E27FC236}">
                  <a16:creationId xmlns:a16="http://schemas.microsoft.com/office/drawing/2014/main" id="{713364B1-1847-DF16-5CB4-006E9621C60A}"/>
                </a:ext>
              </a:extLst>
            </p:cNvPr>
            <p:cNvCxnSpPr/>
            <p:nvPr/>
          </p:nvCxnSpPr>
          <p:spPr bwMode="auto">
            <a:xfrm flipH="1">
              <a:off x="6175320" y="442207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mit Pfeil 29">
              <a:extLst>
                <a:ext uri="{FF2B5EF4-FFF2-40B4-BE49-F238E27FC236}">
                  <a16:creationId xmlns:a16="http://schemas.microsoft.com/office/drawing/2014/main" id="{046C258D-2622-D76A-976C-0A8F1E921749}"/>
                </a:ext>
              </a:extLst>
            </p:cNvPr>
            <p:cNvCxnSpPr/>
            <p:nvPr/>
          </p:nvCxnSpPr>
          <p:spPr bwMode="auto">
            <a:xfrm>
              <a:off x="6937320" y="36603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30">
              <a:extLst>
                <a:ext uri="{FF2B5EF4-FFF2-40B4-BE49-F238E27FC236}">
                  <a16:creationId xmlns:a16="http://schemas.microsoft.com/office/drawing/2014/main" id="{8530730F-CC36-2455-6E62-B48CB503B606}"/>
                </a:ext>
              </a:extLst>
            </p:cNvPr>
            <p:cNvCxnSpPr>
              <a:cxnSpLocks/>
            </p:cNvCxnSpPr>
            <p:nvPr/>
          </p:nvCxnSpPr>
          <p:spPr>
            <a:xfrm>
              <a:off x="6022270" y="5336730"/>
              <a:ext cx="38165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91FDF1E1-DC7F-4D35-D08A-ED04EF2244A1}"/>
                </a:ext>
              </a:extLst>
            </p:cNvPr>
            <p:cNvCxnSpPr/>
            <p:nvPr/>
          </p:nvCxnSpPr>
          <p:spPr>
            <a:xfrm flipH="1">
              <a:off x="7165920" y="4574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97E18F3D-91D5-EC0D-D123-9BC52DD35BB1}"/>
                </a:ext>
              </a:extLst>
            </p:cNvPr>
            <p:cNvCxnSpPr/>
            <p:nvPr/>
          </p:nvCxnSpPr>
          <p:spPr>
            <a:xfrm flipH="1">
              <a:off x="7165920" y="381273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4" name="Gleichschenkliges Dreieck 33">
              <a:extLst>
                <a:ext uri="{FF2B5EF4-FFF2-40B4-BE49-F238E27FC236}">
                  <a16:creationId xmlns:a16="http://schemas.microsoft.com/office/drawing/2014/main" id="{660A8F73-1000-724D-4EDE-5F07836D94FE}"/>
                </a:ext>
              </a:extLst>
            </p:cNvPr>
            <p:cNvSpPr/>
            <p:nvPr/>
          </p:nvSpPr>
          <p:spPr bwMode="auto">
            <a:xfrm flipV="1">
              <a:off x="6556320" y="571760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35" name="Group 51">
              <a:extLst>
                <a:ext uri="{FF2B5EF4-FFF2-40B4-BE49-F238E27FC236}">
                  <a16:creationId xmlns:a16="http://schemas.microsoft.com/office/drawing/2014/main" id="{40F54096-FC66-0079-B48F-D920F7129C07}"/>
                </a:ext>
              </a:extLst>
            </p:cNvPr>
            <p:cNvGrpSpPr>
              <a:grpSpLocks/>
            </p:cNvGrpSpPr>
            <p:nvPr/>
          </p:nvGrpSpPr>
          <p:grpSpPr bwMode="auto">
            <a:xfrm rot="5400000" flipH="1">
              <a:off x="6670620" y="4460300"/>
              <a:ext cx="762000" cy="228600"/>
              <a:chOff x="1872" y="1872"/>
              <a:chExt cx="480" cy="144"/>
            </a:xfrm>
          </p:grpSpPr>
          <p:sp>
            <p:nvSpPr>
              <p:cNvPr id="219" name="Line 52">
                <a:extLst>
                  <a:ext uri="{FF2B5EF4-FFF2-40B4-BE49-F238E27FC236}">
                    <a16:creationId xmlns:a16="http://schemas.microsoft.com/office/drawing/2014/main" id="{87DA4B0E-F507-0FDB-BA80-342FB679E73E}"/>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20" name="Line 53">
                <a:extLst>
                  <a:ext uri="{FF2B5EF4-FFF2-40B4-BE49-F238E27FC236}">
                    <a16:creationId xmlns:a16="http://schemas.microsoft.com/office/drawing/2014/main" id="{A1BF0C08-E6AE-B980-7B79-CED05ABEBB89}"/>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21" name="Line 55">
                <a:extLst>
                  <a:ext uri="{FF2B5EF4-FFF2-40B4-BE49-F238E27FC236}">
                    <a16:creationId xmlns:a16="http://schemas.microsoft.com/office/drawing/2014/main" id="{9360EE68-3092-6774-6782-840041531237}"/>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22" name="Line 56">
                <a:extLst>
                  <a:ext uri="{FF2B5EF4-FFF2-40B4-BE49-F238E27FC236}">
                    <a16:creationId xmlns:a16="http://schemas.microsoft.com/office/drawing/2014/main" id="{CD1E080A-240E-6CC7-EE7B-70924B383BF7}"/>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23" name="Line 57">
                <a:extLst>
                  <a:ext uri="{FF2B5EF4-FFF2-40B4-BE49-F238E27FC236}">
                    <a16:creationId xmlns:a16="http://schemas.microsoft.com/office/drawing/2014/main" id="{63470647-28AB-89A5-ABD6-00E00D821525}"/>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24" name="Line 58">
                <a:extLst>
                  <a:ext uri="{FF2B5EF4-FFF2-40B4-BE49-F238E27FC236}">
                    <a16:creationId xmlns:a16="http://schemas.microsoft.com/office/drawing/2014/main" id="{C9492232-6D5A-AA0D-BCD0-6DD66A86AFB7}"/>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36" name="Group 51">
              <a:extLst>
                <a:ext uri="{FF2B5EF4-FFF2-40B4-BE49-F238E27FC236}">
                  <a16:creationId xmlns:a16="http://schemas.microsoft.com/office/drawing/2014/main" id="{8D97590A-F772-E4A0-9222-F5C9FFEDE761}"/>
                </a:ext>
              </a:extLst>
            </p:cNvPr>
            <p:cNvGrpSpPr>
              <a:grpSpLocks/>
            </p:cNvGrpSpPr>
            <p:nvPr/>
          </p:nvGrpSpPr>
          <p:grpSpPr bwMode="auto">
            <a:xfrm rot="5400000" flipH="1">
              <a:off x="6670620" y="3698300"/>
              <a:ext cx="762000" cy="228600"/>
              <a:chOff x="1872" y="1872"/>
              <a:chExt cx="480" cy="144"/>
            </a:xfrm>
          </p:grpSpPr>
          <p:sp>
            <p:nvSpPr>
              <p:cNvPr id="213" name="Line 52">
                <a:extLst>
                  <a:ext uri="{FF2B5EF4-FFF2-40B4-BE49-F238E27FC236}">
                    <a16:creationId xmlns:a16="http://schemas.microsoft.com/office/drawing/2014/main" id="{5BEC8A68-922D-9A86-8122-AD137E09F104}"/>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4" name="Line 53">
                <a:extLst>
                  <a:ext uri="{FF2B5EF4-FFF2-40B4-BE49-F238E27FC236}">
                    <a16:creationId xmlns:a16="http://schemas.microsoft.com/office/drawing/2014/main" id="{23449ADD-5BD2-A9A7-1244-42B70B809B4F}"/>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5" name="Line 55">
                <a:extLst>
                  <a:ext uri="{FF2B5EF4-FFF2-40B4-BE49-F238E27FC236}">
                    <a16:creationId xmlns:a16="http://schemas.microsoft.com/office/drawing/2014/main" id="{D58E167F-A21D-CFED-4E50-6C888A2C70DF}"/>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6" name="Line 56">
                <a:extLst>
                  <a:ext uri="{FF2B5EF4-FFF2-40B4-BE49-F238E27FC236}">
                    <a16:creationId xmlns:a16="http://schemas.microsoft.com/office/drawing/2014/main" id="{1578C840-A966-C559-0320-B405385BB830}"/>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7" name="Line 57">
                <a:extLst>
                  <a:ext uri="{FF2B5EF4-FFF2-40B4-BE49-F238E27FC236}">
                    <a16:creationId xmlns:a16="http://schemas.microsoft.com/office/drawing/2014/main" id="{7696B233-BDBA-4706-5D4C-2B979BF54C6D}"/>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8" name="Line 58">
                <a:extLst>
                  <a:ext uri="{FF2B5EF4-FFF2-40B4-BE49-F238E27FC236}">
                    <a16:creationId xmlns:a16="http://schemas.microsoft.com/office/drawing/2014/main" id="{01EC0CE8-715D-A4D2-2B86-D330B9FCC016}"/>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37" name="Group 51">
              <a:extLst>
                <a:ext uri="{FF2B5EF4-FFF2-40B4-BE49-F238E27FC236}">
                  <a16:creationId xmlns:a16="http://schemas.microsoft.com/office/drawing/2014/main" id="{E87A50AE-7ED1-BE7D-DD26-B9C8ACC73DF7}"/>
                </a:ext>
              </a:extLst>
            </p:cNvPr>
            <p:cNvGrpSpPr>
              <a:grpSpLocks/>
            </p:cNvGrpSpPr>
            <p:nvPr/>
          </p:nvGrpSpPr>
          <p:grpSpPr bwMode="auto">
            <a:xfrm rot="16200000">
              <a:off x="5832420" y="4460300"/>
              <a:ext cx="762000" cy="228600"/>
              <a:chOff x="1872" y="1872"/>
              <a:chExt cx="480" cy="144"/>
            </a:xfrm>
          </p:grpSpPr>
          <p:sp>
            <p:nvSpPr>
              <p:cNvPr id="204" name="Line 52">
                <a:extLst>
                  <a:ext uri="{FF2B5EF4-FFF2-40B4-BE49-F238E27FC236}">
                    <a16:creationId xmlns:a16="http://schemas.microsoft.com/office/drawing/2014/main" id="{7CA818C4-795E-C599-473F-3EB876ABE456}"/>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8" name="Line 53">
                <a:extLst>
                  <a:ext uri="{FF2B5EF4-FFF2-40B4-BE49-F238E27FC236}">
                    <a16:creationId xmlns:a16="http://schemas.microsoft.com/office/drawing/2014/main" id="{9EB000DA-1791-05B0-7350-251C57F6C5D7}"/>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9" name="Line 55">
                <a:extLst>
                  <a:ext uri="{FF2B5EF4-FFF2-40B4-BE49-F238E27FC236}">
                    <a16:creationId xmlns:a16="http://schemas.microsoft.com/office/drawing/2014/main" id="{17AECEFE-06DB-8E60-1E74-D3973D291DDE}"/>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0" name="Line 56">
                <a:extLst>
                  <a:ext uri="{FF2B5EF4-FFF2-40B4-BE49-F238E27FC236}">
                    <a16:creationId xmlns:a16="http://schemas.microsoft.com/office/drawing/2014/main" id="{9A755985-4FA7-E07F-FBFA-120195AD395D}"/>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1" name="Line 57">
                <a:extLst>
                  <a:ext uri="{FF2B5EF4-FFF2-40B4-BE49-F238E27FC236}">
                    <a16:creationId xmlns:a16="http://schemas.microsoft.com/office/drawing/2014/main" id="{ED25EE2B-48D3-3A35-B60A-9684F9ED283B}"/>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12" name="Line 58">
                <a:extLst>
                  <a:ext uri="{FF2B5EF4-FFF2-40B4-BE49-F238E27FC236}">
                    <a16:creationId xmlns:a16="http://schemas.microsoft.com/office/drawing/2014/main" id="{C3FC5CAA-A91A-7509-1C92-FB2A0A709A6C}"/>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38" name="Group 51">
              <a:extLst>
                <a:ext uri="{FF2B5EF4-FFF2-40B4-BE49-F238E27FC236}">
                  <a16:creationId xmlns:a16="http://schemas.microsoft.com/office/drawing/2014/main" id="{6D5B5BA7-CDB6-2237-DA70-D0CE8FBA38A1}"/>
                </a:ext>
              </a:extLst>
            </p:cNvPr>
            <p:cNvGrpSpPr>
              <a:grpSpLocks/>
            </p:cNvGrpSpPr>
            <p:nvPr/>
          </p:nvGrpSpPr>
          <p:grpSpPr bwMode="auto">
            <a:xfrm rot="16200000">
              <a:off x="6137220" y="5222300"/>
              <a:ext cx="762000" cy="228600"/>
              <a:chOff x="1872" y="1872"/>
              <a:chExt cx="480" cy="144"/>
            </a:xfrm>
          </p:grpSpPr>
          <p:sp>
            <p:nvSpPr>
              <p:cNvPr id="156" name="Line 52">
                <a:extLst>
                  <a:ext uri="{FF2B5EF4-FFF2-40B4-BE49-F238E27FC236}">
                    <a16:creationId xmlns:a16="http://schemas.microsoft.com/office/drawing/2014/main" id="{853BBB35-1B70-4ACB-AA1F-A174AF01B44D}"/>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57" name="Line 53">
                <a:extLst>
                  <a:ext uri="{FF2B5EF4-FFF2-40B4-BE49-F238E27FC236}">
                    <a16:creationId xmlns:a16="http://schemas.microsoft.com/office/drawing/2014/main" id="{94FB7949-3C53-63B7-EFAC-8CFCE4DC0060}"/>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59" name="Line 55">
                <a:extLst>
                  <a:ext uri="{FF2B5EF4-FFF2-40B4-BE49-F238E27FC236}">
                    <a16:creationId xmlns:a16="http://schemas.microsoft.com/office/drawing/2014/main" id="{3BE46405-4D2E-B03C-F896-21137AA34BEE}"/>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6" name="Line 56">
                <a:extLst>
                  <a:ext uri="{FF2B5EF4-FFF2-40B4-BE49-F238E27FC236}">
                    <a16:creationId xmlns:a16="http://schemas.microsoft.com/office/drawing/2014/main" id="{00A0F028-2FF9-8699-3D46-A42FAEB8725A}"/>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0" name="Line 57">
                <a:extLst>
                  <a:ext uri="{FF2B5EF4-FFF2-40B4-BE49-F238E27FC236}">
                    <a16:creationId xmlns:a16="http://schemas.microsoft.com/office/drawing/2014/main" id="{1DD35AD7-E0F9-B3AF-D30C-5B6BBC7301D0}"/>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202" name="Line 58">
                <a:extLst>
                  <a:ext uri="{FF2B5EF4-FFF2-40B4-BE49-F238E27FC236}">
                    <a16:creationId xmlns:a16="http://schemas.microsoft.com/office/drawing/2014/main" id="{E0D6B333-A18C-5BEC-C6D5-B47FB453DB49}"/>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39" name="Gerader Verbinder 38">
              <a:extLst>
                <a:ext uri="{FF2B5EF4-FFF2-40B4-BE49-F238E27FC236}">
                  <a16:creationId xmlns:a16="http://schemas.microsoft.com/office/drawing/2014/main" id="{677BC165-95F7-D109-F232-446126700081}"/>
                </a:ext>
              </a:extLst>
            </p:cNvPr>
            <p:cNvCxnSpPr/>
            <p:nvPr/>
          </p:nvCxnSpPr>
          <p:spPr>
            <a:xfrm>
              <a:off x="6632910" y="587156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16BDD6A7-2241-5A78-04A0-CDFF1EF5E911}"/>
                </a:ext>
              </a:extLst>
            </p:cNvPr>
            <p:cNvCxnSpPr>
              <a:cxnSpLocks/>
            </p:cNvCxnSpPr>
            <p:nvPr/>
          </p:nvCxnSpPr>
          <p:spPr>
            <a:xfrm>
              <a:off x="5716950" y="442129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742BFA2F-45E2-1DBB-FC2C-3504AE3DF139}"/>
                </a:ext>
              </a:extLst>
            </p:cNvPr>
            <p:cNvCxnSpPr>
              <a:cxnSpLocks/>
            </p:cNvCxnSpPr>
            <p:nvPr/>
          </p:nvCxnSpPr>
          <p:spPr>
            <a:xfrm>
              <a:off x="5640620" y="442129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Gerade Verbindung 24">
              <a:extLst>
                <a:ext uri="{FF2B5EF4-FFF2-40B4-BE49-F238E27FC236}">
                  <a16:creationId xmlns:a16="http://schemas.microsoft.com/office/drawing/2014/main" id="{86C62373-278E-B03B-903C-552AC67A1D6A}"/>
                </a:ext>
              </a:extLst>
            </p:cNvPr>
            <p:cNvCxnSpPr>
              <a:cxnSpLocks noChangeShapeType="1"/>
            </p:cNvCxnSpPr>
            <p:nvPr/>
          </p:nvCxnSpPr>
          <p:spPr bwMode="auto">
            <a:xfrm>
              <a:off x="5716950" y="4573950"/>
              <a:ext cx="38061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3" name="Gerade Verbindung 24">
              <a:extLst>
                <a:ext uri="{FF2B5EF4-FFF2-40B4-BE49-F238E27FC236}">
                  <a16:creationId xmlns:a16="http://schemas.microsoft.com/office/drawing/2014/main" id="{E1F0E0BB-C9CA-1943-6991-21C90A123E6C}"/>
                </a:ext>
              </a:extLst>
            </p:cNvPr>
            <p:cNvCxnSpPr>
              <a:cxnSpLocks noChangeShapeType="1"/>
            </p:cNvCxnSpPr>
            <p:nvPr/>
          </p:nvCxnSpPr>
          <p:spPr bwMode="auto">
            <a:xfrm>
              <a:off x="5029980" y="4573950"/>
              <a:ext cx="609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 name="Textfeld 153">
              <a:extLst>
                <a:ext uri="{FF2B5EF4-FFF2-40B4-BE49-F238E27FC236}">
                  <a16:creationId xmlns:a16="http://schemas.microsoft.com/office/drawing/2014/main" id="{1BE42372-E1AA-E468-AE9B-F6ED3742EEF7}"/>
                </a:ext>
              </a:extLst>
            </p:cNvPr>
            <p:cNvSpPr txBox="1">
              <a:spLocks noChangeArrowheads="1"/>
            </p:cNvSpPr>
            <p:nvPr/>
          </p:nvSpPr>
          <p:spPr bwMode="auto">
            <a:xfrm>
              <a:off x="5182640" y="3886980"/>
              <a:ext cx="2984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C</a:t>
              </a:r>
              <a:r>
                <a:rPr lang="en-US" altLang="de-DE" sz="1000" baseline="-25000" dirty="0" err="1">
                  <a:latin typeface="Times New Roman" panose="02020603050405020304" pitchFamily="18" charset="0"/>
                  <a:cs typeface="Times New Roman" panose="02020603050405020304" pitchFamily="18" charset="0"/>
                </a:rPr>
                <a:t>f</a:t>
              </a:r>
              <a:endParaRPr lang="en-US" altLang="de-DE" sz="1000" baseline="-25000" dirty="0">
                <a:latin typeface="Times New Roman" panose="02020603050405020304" pitchFamily="18" charset="0"/>
                <a:cs typeface="Times New Roman" panose="02020603050405020304" pitchFamily="18" charset="0"/>
              </a:endParaRPr>
            </a:p>
          </p:txBody>
        </p:sp>
        <p:sp>
          <p:nvSpPr>
            <p:cNvPr id="45" name="Rechteck 44">
              <a:extLst>
                <a:ext uri="{FF2B5EF4-FFF2-40B4-BE49-F238E27FC236}">
                  <a16:creationId xmlns:a16="http://schemas.microsoft.com/office/drawing/2014/main" id="{28BF2FB0-8C8E-66C0-D489-AE4152F82D18}"/>
                </a:ext>
              </a:extLst>
            </p:cNvPr>
            <p:cNvSpPr/>
            <p:nvPr/>
          </p:nvSpPr>
          <p:spPr bwMode="auto">
            <a:xfrm>
              <a:off x="6251260" y="3123680"/>
              <a:ext cx="228600" cy="15253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46" name="Gerader Verbinder 45">
              <a:extLst>
                <a:ext uri="{FF2B5EF4-FFF2-40B4-BE49-F238E27FC236}">
                  <a16:creationId xmlns:a16="http://schemas.microsoft.com/office/drawing/2014/main" id="{70018460-8E78-5C51-1C54-B894AB745681}"/>
                </a:ext>
              </a:extLst>
            </p:cNvPr>
            <p:cNvCxnSpPr/>
            <p:nvPr/>
          </p:nvCxnSpPr>
          <p:spPr bwMode="auto">
            <a:xfrm flipH="1">
              <a:off x="6480250" y="3200724"/>
              <a:ext cx="183192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FCCB77E0-8A04-353D-C067-83B38F6EA4B1}"/>
                </a:ext>
              </a:extLst>
            </p:cNvPr>
            <p:cNvCxnSpPr/>
            <p:nvPr/>
          </p:nvCxnSpPr>
          <p:spPr bwMode="auto">
            <a:xfrm flipH="1">
              <a:off x="5793280" y="3200010"/>
              <a:ext cx="4572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692F050-5465-6DCC-7048-762A22286EFF}"/>
                </a:ext>
              </a:extLst>
            </p:cNvPr>
            <p:cNvCxnSpPr>
              <a:cxnSpLocks/>
            </p:cNvCxnSpPr>
            <p:nvPr/>
          </p:nvCxnSpPr>
          <p:spPr bwMode="auto">
            <a:xfrm flipV="1">
              <a:off x="5793280" y="3200010"/>
              <a:ext cx="0" cy="1373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153">
              <a:extLst>
                <a:ext uri="{FF2B5EF4-FFF2-40B4-BE49-F238E27FC236}">
                  <a16:creationId xmlns:a16="http://schemas.microsoft.com/office/drawing/2014/main" id="{3A05FBFA-3BBE-39B0-995E-39A7DE1618C0}"/>
                </a:ext>
              </a:extLst>
            </p:cNvPr>
            <p:cNvSpPr txBox="1">
              <a:spLocks noChangeArrowheads="1"/>
            </p:cNvSpPr>
            <p:nvPr/>
          </p:nvSpPr>
          <p:spPr bwMode="auto">
            <a:xfrm>
              <a:off x="6480250" y="2971020"/>
              <a:ext cx="2984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R</a:t>
              </a:r>
              <a:r>
                <a:rPr lang="en-US" altLang="de-DE" sz="1000" baseline="-25000" dirty="0" err="1">
                  <a:latin typeface="Times New Roman" panose="02020603050405020304" pitchFamily="18" charset="0"/>
                  <a:cs typeface="Times New Roman" panose="02020603050405020304" pitchFamily="18" charset="0"/>
                </a:rPr>
                <a:t>f</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50" name="Gruppieren 49">
              <a:extLst>
                <a:ext uri="{FF2B5EF4-FFF2-40B4-BE49-F238E27FC236}">
                  <a16:creationId xmlns:a16="http://schemas.microsoft.com/office/drawing/2014/main" id="{285BE9C7-C291-77E9-B3D4-996F1034BE1E}"/>
                </a:ext>
              </a:extLst>
            </p:cNvPr>
            <p:cNvGrpSpPr/>
            <p:nvPr/>
          </p:nvGrpSpPr>
          <p:grpSpPr>
            <a:xfrm rot="5400000">
              <a:off x="5450380" y="3771640"/>
              <a:ext cx="76200" cy="152400"/>
              <a:chOff x="1714267" y="3010577"/>
              <a:chExt cx="76200" cy="304800"/>
            </a:xfrm>
          </p:grpSpPr>
          <p:cxnSp>
            <p:nvCxnSpPr>
              <p:cNvPr id="154" name="Gerader Verbinder 103">
                <a:extLst>
                  <a:ext uri="{FF2B5EF4-FFF2-40B4-BE49-F238E27FC236}">
                    <a16:creationId xmlns:a16="http://schemas.microsoft.com/office/drawing/2014/main" id="{E2BCB4F6-9F0B-B8C2-67AD-E0EC7E76F81F}"/>
                  </a:ext>
                </a:extLst>
              </p:cNvPr>
              <p:cNvCxnSpPr>
                <a:cxnSpLocks noChangeShapeType="1"/>
              </p:cNvCxnSpPr>
              <p:nvPr/>
            </p:nvCxnSpPr>
            <p:spPr bwMode="auto">
              <a:xfrm>
                <a:off x="1714267" y="3010577"/>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04">
                <a:extLst>
                  <a:ext uri="{FF2B5EF4-FFF2-40B4-BE49-F238E27FC236}">
                    <a16:creationId xmlns:a16="http://schemas.microsoft.com/office/drawing/2014/main" id="{66954D82-FF70-B872-ECE4-A29E76302899}"/>
                  </a:ext>
                </a:extLst>
              </p:cNvPr>
              <p:cNvCxnSpPr>
                <a:cxnSpLocks noChangeShapeType="1"/>
              </p:cNvCxnSpPr>
              <p:nvPr/>
            </p:nvCxnSpPr>
            <p:spPr bwMode="auto">
              <a:xfrm>
                <a:off x="1790467" y="3010577"/>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 name="Gerader Verbinder 86">
              <a:extLst>
                <a:ext uri="{FF2B5EF4-FFF2-40B4-BE49-F238E27FC236}">
                  <a16:creationId xmlns:a16="http://schemas.microsoft.com/office/drawing/2014/main" id="{ABC8B623-A6BA-F7DE-9725-13092C905DC3}"/>
                </a:ext>
              </a:extLst>
            </p:cNvPr>
            <p:cNvCxnSpPr>
              <a:cxnSpLocks noChangeShapeType="1"/>
            </p:cNvCxnSpPr>
            <p:nvPr/>
          </p:nvCxnSpPr>
          <p:spPr bwMode="auto">
            <a:xfrm>
              <a:off x="5488480" y="3885940"/>
              <a:ext cx="0" cy="685800"/>
            </a:xfrm>
            <a:prstGeom prst="line">
              <a:avLst/>
            </a:prstGeom>
            <a:noFill/>
            <a:ln w="9525" algn="ctr">
              <a:solidFill>
                <a:schemeClr val="tx1"/>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BF9041C0-8835-7DD1-5E7A-CEB086EE9E7E}"/>
                </a:ext>
              </a:extLst>
            </p:cNvPr>
            <p:cNvCxnSpPr>
              <a:cxnSpLocks noChangeShapeType="1"/>
            </p:cNvCxnSpPr>
            <p:nvPr/>
          </p:nvCxnSpPr>
          <p:spPr bwMode="auto">
            <a:xfrm flipV="1">
              <a:off x="5488480" y="2894690"/>
              <a:ext cx="0" cy="91505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r Verbinder 52">
              <a:extLst>
                <a:ext uri="{FF2B5EF4-FFF2-40B4-BE49-F238E27FC236}">
                  <a16:creationId xmlns:a16="http://schemas.microsoft.com/office/drawing/2014/main" id="{B3812F6D-79C9-9F44-56FE-2DBFA4317A12}"/>
                </a:ext>
              </a:extLst>
            </p:cNvPr>
            <p:cNvCxnSpPr>
              <a:cxnSpLocks/>
            </p:cNvCxnSpPr>
            <p:nvPr/>
          </p:nvCxnSpPr>
          <p:spPr bwMode="auto">
            <a:xfrm flipV="1">
              <a:off x="8312170" y="2894690"/>
              <a:ext cx="0" cy="167926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r Verbinder 53">
              <a:extLst>
                <a:ext uri="{FF2B5EF4-FFF2-40B4-BE49-F238E27FC236}">
                  <a16:creationId xmlns:a16="http://schemas.microsoft.com/office/drawing/2014/main" id="{8A374BF6-3A17-64DD-6D60-6CBF17FCACC7}"/>
                </a:ext>
              </a:extLst>
            </p:cNvPr>
            <p:cNvCxnSpPr>
              <a:cxnSpLocks noChangeShapeType="1"/>
            </p:cNvCxnSpPr>
            <p:nvPr/>
          </p:nvCxnSpPr>
          <p:spPr bwMode="auto">
            <a:xfrm flipH="1">
              <a:off x="5487960" y="2894690"/>
              <a:ext cx="282421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153">
              <a:extLst>
                <a:ext uri="{FF2B5EF4-FFF2-40B4-BE49-F238E27FC236}">
                  <a16:creationId xmlns:a16="http://schemas.microsoft.com/office/drawing/2014/main" id="{FEC81864-E120-BC76-B78D-FD299D29126C}"/>
                </a:ext>
              </a:extLst>
            </p:cNvPr>
            <p:cNvSpPr txBox="1">
              <a:spLocks noChangeArrowheads="1"/>
            </p:cNvSpPr>
            <p:nvPr/>
          </p:nvSpPr>
          <p:spPr bwMode="auto">
            <a:xfrm>
              <a:off x="5029980" y="4573950"/>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nwell</a:t>
              </a:r>
              <a:endParaRPr lang="en-US" altLang="de-DE" sz="1000" baseline="-25000" dirty="0">
                <a:latin typeface="Times New Roman" panose="02020603050405020304" pitchFamily="18" charset="0"/>
                <a:cs typeface="Times New Roman" panose="02020603050405020304" pitchFamily="18" charset="0"/>
              </a:endParaRPr>
            </a:p>
          </p:txBody>
        </p:sp>
        <p:sp>
          <p:nvSpPr>
            <p:cNvPr id="56" name="Textfeld 153">
              <a:extLst>
                <a:ext uri="{FF2B5EF4-FFF2-40B4-BE49-F238E27FC236}">
                  <a16:creationId xmlns:a16="http://schemas.microsoft.com/office/drawing/2014/main" id="{48C86EC8-7EC0-A748-96CB-86DC465E9F20}"/>
                </a:ext>
              </a:extLst>
            </p:cNvPr>
            <p:cNvSpPr txBox="1">
              <a:spLocks noChangeArrowheads="1"/>
            </p:cNvSpPr>
            <p:nvPr/>
          </p:nvSpPr>
          <p:spPr bwMode="auto">
            <a:xfrm>
              <a:off x="7167220" y="4344960"/>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57" name="Group 51">
              <a:extLst>
                <a:ext uri="{FF2B5EF4-FFF2-40B4-BE49-F238E27FC236}">
                  <a16:creationId xmlns:a16="http://schemas.microsoft.com/office/drawing/2014/main" id="{8B4B635A-218A-27B8-9176-BDFC6EBB8046}"/>
                </a:ext>
              </a:extLst>
            </p:cNvPr>
            <p:cNvGrpSpPr>
              <a:grpSpLocks/>
            </p:cNvGrpSpPr>
            <p:nvPr/>
          </p:nvGrpSpPr>
          <p:grpSpPr bwMode="auto">
            <a:xfrm rot="16200000">
              <a:off x="5831900" y="3695700"/>
              <a:ext cx="762000" cy="228600"/>
              <a:chOff x="1872" y="1872"/>
              <a:chExt cx="480" cy="144"/>
            </a:xfrm>
          </p:grpSpPr>
          <p:sp>
            <p:nvSpPr>
              <p:cNvPr id="87" name="Line 52">
                <a:extLst>
                  <a:ext uri="{FF2B5EF4-FFF2-40B4-BE49-F238E27FC236}">
                    <a16:creationId xmlns:a16="http://schemas.microsoft.com/office/drawing/2014/main" id="{78936B14-9653-C519-97E4-124B6133DCFD}"/>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8" name="Line 53">
                <a:extLst>
                  <a:ext uri="{FF2B5EF4-FFF2-40B4-BE49-F238E27FC236}">
                    <a16:creationId xmlns:a16="http://schemas.microsoft.com/office/drawing/2014/main" id="{468754A7-2E95-2293-9036-F2ABF2F0C83C}"/>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9" name="Line 55">
                <a:extLst>
                  <a:ext uri="{FF2B5EF4-FFF2-40B4-BE49-F238E27FC236}">
                    <a16:creationId xmlns:a16="http://schemas.microsoft.com/office/drawing/2014/main" id="{CE7312C6-8AB3-8FD5-3587-FBEAE3BA7ACD}"/>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 name="Line 56">
                <a:extLst>
                  <a:ext uri="{FF2B5EF4-FFF2-40B4-BE49-F238E27FC236}">
                    <a16:creationId xmlns:a16="http://schemas.microsoft.com/office/drawing/2014/main" id="{FEB5E9E1-84E6-26A4-BD99-3EFC304D2160}"/>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6" name="Line 57">
                <a:extLst>
                  <a:ext uri="{FF2B5EF4-FFF2-40B4-BE49-F238E27FC236}">
                    <a16:creationId xmlns:a16="http://schemas.microsoft.com/office/drawing/2014/main" id="{CEFF6E8F-D702-FB61-E789-F819E17CAAD8}"/>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53" name="Line 58">
                <a:extLst>
                  <a:ext uri="{FF2B5EF4-FFF2-40B4-BE49-F238E27FC236}">
                    <a16:creationId xmlns:a16="http://schemas.microsoft.com/office/drawing/2014/main" id="{8CC7CF4D-6E95-1D9A-B95D-AC97F76286AC}"/>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58" name="Gerade Verbindung mit Pfeil 57">
              <a:extLst>
                <a:ext uri="{FF2B5EF4-FFF2-40B4-BE49-F238E27FC236}">
                  <a16:creationId xmlns:a16="http://schemas.microsoft.com/office/drawing/2014/main" id="{B75A9F2A-53DF-4AB4-DDB5-D4F606DCA01E}"/>
                </a:ext>
              </a:extLst>
            </p:cNvPr>
            <p:cNvCxnSpPr/>
            <p:nvPr/>
          </p:nvCxnSpPr>
          <p:spPr bwMode="auto">
            <a:xfrm flipH="1">
              <a:off x="6174930" y="365799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Gerader Verbinder 58">
              <a:extLst>
                <a:ext uri="{FF2B5EF4-FFF2-40B4-BE49-F238E27FC236}">
                  <a16:creationId xmlns:a16="http://schemas.microsoft.com/office/drawing/2014/main" id="{0D0EF08A-DD41-84E8-2FDA-861E56C1946C}"/>
                </a:ext>
              </a:extLst>
            </p:cNvPr>
            <p:cNvCxnSpPr>
              <a:cxnSpLocks/>
            </p:cNvCxnSpPr>
            <p:nvPr/>
          </p:nvCxnSpPr>
          <p:spPr>
            <a:xfrm>
              <a:off x="5945940" y="3810650"/>
              <a:ext cx="15266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0" name="Textfeld 153">
              <a:extLst>
                <a:ext uri="{FF2B5EF4-FFF2-40B4-BE49-F238E27FC236}">
                  <a16:creationId xmlns:a16="http://schemas.microsoft.com/office/drawing/2014/main" id="{72EF160B-A544-7FC2-95C8-2F45241CE44A}"/>
                </a:ext>
              </a:extLst>
            </p:cNvPr>
            <p:cNvSpPr txBox="1">
              <a:spLocks noChangeArrowheads="1"/>
            </p:cNvSpPr>
            <p:nvPr/>
          </p:nvSpPr>
          <p:spPr bwMode="auto">
            <a:xfrm>
              <a:off x="5793280" y="3564429"/>
              <a:ext cx="320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61" name="Gerade Verbindung 367">
              <a:extLst>
                <a:ext uri="{FF2B5EF4-FFF2-40B4-BE49-F238E27FC236}">
                  <a16:creationId xmlns:a16="http://schemas.microsoft.com/office/drawing/2014/main" id="{29444720-15CA-F76C-19BC-1F9349E5C55B}"/>
                </a:ext>
              </a:extLst>
            </p:cNvPr>
            <p:cNvCxnSpPr>
              <a:cxnSpLocks noChangeShapeType="1"/>
            </p:cNvCxnSpPr>
            <p:nvPr/>
          </p:nvCxnSpPr>
          <p:spPr bwMode="auto">
            <a:xfrm>
              <a:off x="6327850" y="4192300"/>
              <a:ext cx="152400" cy="0"/>
            </a:xfrm>
            <a:prstGeom prst="line">
              <a:avLst/>
            </a:prstGeom>
            <a:noFill/>
            <a:ln w="9525" algn="ctr">
              <a:solidFill>
                <a:schemeClr val="tx1"/>
              </a:solidFill>
              <a:round/>
              <a:headEnd type="oval"/>
              <a:tailEnd/>
            </a:ln>
            <a:extLst>
              <a:ext uri="{909E8E84-426E-40DD-AFC4-6F175D3DCCD1}">
                <a14:hiddenFill xmlns:a14="http://schemas.microsoft.com/office/drawing/2010/main">
                  <a:noFill/>
                </a14:hiddenFill>
              </a:ext>
            </a:extLst>
          </p:spPr>
        </p:cxnSp>
        <p:sp>
          <p:nvSpPr>
            <p:cNvPr id="62" name="Textfeld 153">
              <a:extLst>
                <a:ext uri="{FF2B5EF4-FFF2-40B4-BE49-F238E27FC236}">
                  <a16:creationId xmlns:a16="http://schemas.microsoft.com/office/drawing/2014/main" id="{0042C4C8-BBE1-CB37-44E7-1D217B971CCC}"/>
                </a:ext>
              </a:extLst>
            </p:cNvPr>
            <p:cNvSpPr txBox="1">
              <a:spLocks noChangeArrowheads="1"/>
            </p:cNvSpPr>
            <p:nvPr/>
          </p:nvSpPr>
          <p:spPr bwMode="auto">
            <a:xfrm>
              <a:off x="7472540" y="4650280"/>
              <a:ext cx="3401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63" name="Textfeld 153">
              <a:extLst>
                <a:ext uri="{FF2B5EF4-FFF2-40B4-BE49-F238E27FC236}">
                  <a16:creationId xmlns:a16="http://schemas.microsoft.com/office/drawing/2014/main" id="{1FAEF044-46B1-2765-331C-EC8E2BD26838}"/>
                </a:ext>
              </a:extLst>
            </p:cNvPr>
            <p:cNvSpPr txBox="1">
              <a:spLocks noChangeArrowheads="1"/>
            </p:cNvSpPr>
            <p:nvPr/>
          </p:nvSpPr>
          <p:spPr bwMode="auto">
            <a:xfrm>
              <a:off x="7818122" y="4802940"/>
              <a:ext cx="397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scsf</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64" name="Gerade Verbindung mit Pfeil 63">
              <a:extLst>
                <a:ext uri="{FF2B5EF4-FFF2-40B4-BE49-F238E27FC236}">
                  <a16:creationId xmlns:a16="http://schemas.microsoft.com/office/drawing/2014/main" id="{3EBAA8A8-E24C-0586-31BA-9B86E2BE2EF8}"/>
                </a:ext>
              </a:extLst>
            </p:cNvPr>
            <p:cNvCxnSpPr/>
            <p:nvPr/>
          </p:nvCxnSpPr>
          <p:spPr bwMode="auto">
            <a:xfrm>
              <a:off x="7854190" y="510826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r Verbinder 64">
              <a:extLst>
                <a:ext uri="{FF2B5EF4-FFF2-40B4-BE49-F238E27FC236}">
                  <a16:creationId xmlns:a16="http://schemas.microsoft.com/office/drawing/2014/main" id="{3391D034-AB18-5DDF-BEDF-1999B8D5E8A9}"/>
                </a:ext>
              </a:extLst>
            </p:cNvPr>
            <p:cNvCxnSpPr/>
            <p:nvPr/>
          </p:nvCxnSpPr>
          <p:spPr>
            <a:xfrm>
              <a:off x="7625200" y="4955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6" name="Gleichschenkliges Dreieck 65">
              <a:extLst>
                <a:ext uri="{FF2B5EF4-FFF2-40B4-BE49-F238E27FC236}">
                  <a16:creationId xmlns:a16="http://schemas.microsoft.com/office/drawing/2014/main" id="{42A4DDBC-CDD0-0041-82DC-69F46B7D965A}"/>
                </a:ext>
              </a:extLst>
            </p:cNvPr>
            <p:cNvSpPr/>
            <p:nvPr/>
          </p:nvSpPr>
          <p:spPr bwMode="auto">
            <a:xfrm flipV="1">
              <a:off x="7930520" y="533725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67" name="Group 51">
              <a:extLst>
                <a:ext uri="{FF2B5EF4-FFF2-40B4-BE49-F238E27FC236}">
                  <a16:creationId xmlns:a16="http://schemas.microsoft.com/office/drawing/2014/main" id="{723CA49F-8000-5509-84F9-4E23A3B9CCDF}"/>
                </a:ext>
              </a:extLst>
            </p:cNvPr>
            <p:cNvGrpSpPr>
              <a:grpSpLocks/>
            </p:cNvGrpSpPr>
            <p:nvPr/>
          </p:nvGrpSpPr>
          <p:grpSpPr bwMode="auto">
            <a:xfrm rot="16200000">
              <a:off x="7511160" y="4840650"/>
              <a:ext cx="762000" cy="228600"/>
              <a:chOff x="1872" y="1872"/>
              <a:chExt cx="480" cy="144"/>
            </a:xfrm>
          </p:grpSpPr>
          <p:sp>
            <p:nvSpPr>
              <p:cNvPr id="81" name="Line 52">
                <a:extLst>
                  <a:ext uri="{FF2B5EF4-FFF2-40B4-BE49-F238E27FC236}">
                    <a16:creationId xmlns:a16="http://schemas.microsoft.com/office/drawing/2014/main" id="{DD2A1DFE-44CB-A2A4-B72F-DBDA998ECE5E}"/>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2" name="Line 53">
                <a:extLst>
                  <a:ext uri="{FF2B5EF4-FFF2-40B4-BE49-F238E27FC236}">
                    <a16:creationId xmlns:a16="http://schemas.microsoft.com/office/drawing/2014/main" id="{DE4FC7A6-7FD5-6FA4-5DAD-5BBBCBF27E52}"/>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3" name="Line 55">
                <a:extLst>
                  <a:ext uri="{FF2B5EF4-FFF2-40B4-BE49-F238E27FC236}">
                    <a16:creationId xmlns:a16="http://schemas.microsoft.com/office/drawing/2014/main" id="{6171F7B8-B9D0-F96C-9459-AA5488B83825}"/>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4" name="Line 56">
                <a:extLst>
                  <a:ext uri="{FF2B5EF4-FFF2-40B4-BE49-F238E27FC236}">
                    <a16:creationId xmlns:a16="http://schemas.microsoft.com/office/drawing/2014/main" id="{855A4EFD-4725-98A0-47EF-35A07BFC615D}"/>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5" name="Line 57">
                <a:extLst>
                  <a:ext uri="{FF2B5EF4-FFF2-40B4-BE49-F238E27FC236}">
                    <a16:creationId xmlns:a16="http://schemas.microsoft.com/office/drawing/2014/main" id="{E44FB5FD-AFBB-EA25-C7F8-3F895EE46356}"/>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86" name="Line 58">
                <a:extLst>
                  <a:ext uri="{FF2B5EF4-FFF2-40B4-BE49-F238E27FC236}">
                    <a16:creationId xmlns:a16="http://schemas.microsoft.com/office/drawing/2014/main" id="{DCEDEC3A-C364-15FA-269B-7006DC13F7A6}"/>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68" name="Group 51">
              <a:extLst>
                <a:ext uri="{FF2B5EF4-FFF2-40B4-BE49-F238E27FC236}">
                  <a16:creationId xmlns:a16="http://schemas.microsoft.com/office/drawing/2014/main" id="{32F69BBA-2714-E031-CD41-3281C733C164}"/>
                </a:ext>
              </a:extLst>
            </p:cNvPr>
            <p:cNvGrpSpPr>
              <a:grpSpLocks/>
            </p:cNvGrpSpPr>
            <p:nvPr/>
          </p:nvGrpSpPr>
          <p:grpSpPr bwMode="auto">
            <a:xfrm rot="16200000">
              <a:off x="7511160" y="4077350"/>
              <a:ext cx="762000" cy="228600"/>
              <a:chOff x="1872" y="1872"/>
              <a:chExt cx="480" cy="144"/>
            </a:xfrm>
          </p:grpSpPr>
          <p:sp>
            <p:nvSpPr>
              <p:cNvPr id="75" name="Line 52">
                <a:extLst>
                  <a:ext uri="{FF2B5EF4-FFF2-40B4-BE49-F238E27FC236}">
                    <a16:creationId xmlns:a16="http://schemas.microsoft.com/office/drawing/2014/main" id="{2EF646CC-AC29-700D-8608-E0348F49612D}"/>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6" name="Line 53">
                <a:extLst>
                  <a:ext uri="{FF2B5EF4-FFF2-40B4-BE49-F238E27FC236}">
                    <a16:creationId xmlns:a16="http://schemas.microsoft.com/office/drawing/2014/main" id="{5FF20605-AE5F-CCF0-4E42-58A48DC8F27D}"/>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7" name="Line 55">
                <a:extLst>
                  <a:ext uri="{FF2B5EF4-FFF2-40B4-BE49-F238E27FC236}">
                    <a16:creationId xmlns:a16="http://schemas.microsoft.com/office/drawing/2014/main" id="{3819E0F4-02BB-FBAC-26D3-7505E25CDF32}"/>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8" name="Line 56">
                <a:extLst>
                  <a:ext uri="{FF2B5EF4-FFF2-40B4-BE49-F238E27FC236}">
                    <a16:creationId xmlns:a16="http://schemas.microsoft.com/office/drawing/2014/main" id="{2A498FEB-8F2F-20D5-575D-076C2777646C}"/>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9" name="Line 57">
                <a:extLst>
                  <a:ext uri="{FF2B5EF4-FFF2-40B4-BE49-F238E27FC236}">
                    <a16:creationId xmlns:a16="http://schemas.microsoft.com/office/drawing/2014/main" id="{DA750357-C77E-804D-B144-DC12F510AF4F}"/>
                  </a:ext>
                </a:extLst>
              </p:cNvPr>
              <p:cNvSpPr>
                <a:spLocks noChangeShapeType="1"/>
              </p:cNvSpPr>
              <p:nvPr/>
            </p:nvSpPr>
            <p:spPr bwMode="auto">
              <a:xfrm>
                <a:off x="2208" y="2016"/>
                <a:ext cx="144" cy="0"/>
              </a:xfrm>
              <a:prstGeom prst="line">
                <a:avLst/>
              </a:prstGeom>
              <a:noFill/>
              <a:ln w="9525">
                <a:solidFill>
                  <a:schemeClr val="tx1"/>
                </a:solidFill>
                <a:round/>
                <a:headEnd/>
                <a:tailEnd type="none"/>
              </a:ln>
              <a:extLst>
                <a:ext uri="{909E8E84-426E-40DD-AFC4-6F175D3DCCD1}">
                  <a14:hiddenFill xmlns:a14="http://schemas.microsoft.com/office/drawing/2010/main">
                    <a:noFill/>
                  </a14:hiddenFill>
                </a:ext>
              </a:extLst>
            </p:spPr>
            <p:txBody>
              <a:bodyPr anchor="ctr"/>
              <a:lstStyle/>
              <a:p>
                <a:endParaRPr lang="en-US"/>
              </a:p>
            </p:txBody>
          </p:sp>
          <p:sp>
            <p:nvSpPr>
              <p:cNvPr id="80" name="Line 58">
                <a:extLst>
                  <a:ext uri="{FF2B5EF4-FFF2-40B4-BE49-F238E27FC236}">
                    <a16:creationId xmlns:a16="http://schemas.microsoft.com/office/drawing/2014/main" id="{AFD2A797-2FD0-F0C5-B690-DA2817CC0BFA}"/>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69" name="Gerade Verbindung 367">
              <a:extLst>
                <a:ext uri="{FF2B5EF4-FFF2-40B4-BE49-F238E27FC236}">
                  <a16:creationId xmlns:a16="http://schemas.microsoft.com/office/drawing/2014/main" id="{1D633975-48CD-BF1F-08DE-6F853ECB8616}"/>
                </a:ext>
              </a:extLst>
            </p:cNvPr>
            <p:cNvCxnSpPr>
              <a:cxnSpLocks noChangeShapeType="1"/>
            </p:cNvCxnSpPr>
            <p:nvPr/>
          </p:nvCxnSpPr>
          <p:spPr bwMode="auto">
            <a:xfrm>
              <a:off x="7930780" y="381065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0" name="Gerader Verbinder 69">
              <a:extLst>
                <a:ext uri="{FF2B5EF4-FFF2-40B4-BE49-F238E27FC236}">
                  <a16:creationId xmlns:a16="http://schemas.microsoft.com/office/drawing/2014/main" id="{68CCBFF8-CEA5-A91C-5534-0BB14CBE28BE}"/>
                </a:ext>
              </a:extLst>
            </p:cNvPr>
            <p:cNvCxnSpPr>
              <a:cxnSpLocks noChangeShapeType="1"/>
              <a:endCxn id="80" idx="0"/>
            </p:cNvCxnSpPr>
            <p:nvPr/>
          </p:nvCxnSpPr>
          <p:spPr bwMode="auto">
            <a:xfrm flipH="1" flipV="1">
              <a:off x="8006460" y="4572650"/>
              <a:ext cx="763690" cy="13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2FE42EE1-A3AA-2382-94B9-ECF44CB9BC88}"/>
                </a:ext>
              </a:extLst>
            </p:cNvPr>
            <p:cNvCxnSpPr>
              <a:cxnSpLocks/>
            </p:cNvCxnSpPr>
            <p:nvPr/>
          </p:nvCxnSpPr>
          <p:spPr>
            <a:xfrm>
              <a:off x="6022270" y="4573950"/>
              <a:ext cx="0" cy="76330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2" name="Textfeld 153">
              <a:extLst>
                <a:ext uri="{FF2B5EF4-FFF2-40B4-BE49-F238E27FC236}">
                  <a16:creationId xmlns:a16="http://schemas.microsoft.com/office/drawing/2014/main" id="{475B3B69-361A-133B-BD06-68A499A6B44A}"/>
                </a:ext>
              </a:extLst>
            </p:cNvPr>
            <p:cNvSpPr txBox="1">
              <a:spLocks noChangeArrowheads="1"/>
            </p:cNvSpPr>
            <p:nvPr/>
          </p:nvSpPr>
          <p:spPr bwMode="auto">
            <a:xfrm>
              <a:off x="6150885" y="3657990"/>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scp</a:t>
              </a:r>
              <a:endParaRPr lang="en-US" altLang="de-DE" sz="1000" baseline="-25000" dirty="0">
                <a:latin typeface="Times New Roman" panose="02020603050405020304" pitchFamily="18" charset="0"/>
                <a:cs typeface="Times New Roman" panose="02020603050405020304" pitchFamily="18" charset="0"/>
              </a:endParaRPr>
            </a:p>
          </p:txBody>
        </p:sp>
        <p:sp>
          <p:nvSpPr>
            <p:cNvPr id="73" name="Textfeld 153">
              <a:extLst>
                <a:ext uri="{FF2B5EF4-FFF2-40B4-BE49-F238E27FC236}">
                  <a16:creationId xmlns:a16="http://schemas.microsoft.com/office/drawing/2014/main" id="{9E442B94-313F-30B1-CC49-894B8775EC3E}"/>
                </a:ext>
              </a:extLst>
            </p:cNvPr>
            <p:cNvSpPr txBox="1">
              <a:spLocks noChangeArrowheads="1"/>
            </p:cNvSpPr>
            <p:nvPr/>
          </p:nvSpPr>
          <p:spPr bwMode="auto">
            <a:xfrm>
              <a:off x="7890258" y="4115970"/>
              <a:ext cx="3257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74" name="Textfeld 153">
              <a:extLst>
                <a:ext uri="{FF2B5EF4-FFF2-40B4-BE49-F238E27FC236}">
                  <a16:creationId xmlns:a16="http://schemas.microsoft.com/office/drawing/2014/main" id="{B8772045-DB80-3EAE-7149-1D0179D93014}"/>
                </a:ext>
              </a:extLst>
            </p:cNvPr>
            <p:cNvSpPr txBox="1">
              <a:spLocks noChangeArrowheads="1"/>
            </p:cNvSpPr>
            <p:nvPr/>
          </p:nvSpPr>
          <p:spPr bwMode="auto">
            <a:xfrm>
              <a:off x="8312170" y="4344960"/>
              <a:ext cx="6623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outampsf</a:t>
              </a:r>
              <a:endParaRPr lang="en-US" altLang="de-DE" sz="1000" baseline="-25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3851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DC434-5FB4-CA4A-A85E-AB640174F9AE}"/>
              </a:ext>
            </a:extLst>
          </p:cNvPr>
          <p:cNvSpPr>
            <a:spLocks noGrp="1"/>
          </p:cNvSpPr>
          <p:nvPr>
            <p:ph type="title"/>
          </p:nvPr>
        </p:nvSpPr>
        <p:spPr/>
        <p:txBody>
          <a:bodyPr/>
          <a:lstStyle/>
          <a:p>
            <a:r>
              <a:rPr lang="de-DE" b="1" dirty="0" err="1"/>
              <a:t>LHCb</a:t>
            </a:r>
            <a:r>
              <a:rPr lang="de-DE" b="1" dirty="0"/>
              <a:t> Experiment</a:t>
            </a:r>
            <a:endParaRPr lang="en-GB" b="1" dirty="0"/>
          </a:p>
        </p:txBody>
      </p:sp>
      <p:sp>
        <p:nvSpPr>
          <p:cNvPr id="3" name="Inhaltsplatzhalter 2">
            <a:extLst>
              <a:ext uri="{FF2B5EF4-FFF2-40B4-BE49-F238E27FC236}">
                <a16:creationId xmlns:a16="http://schemas.microsoft.com/office/drawing/2014/main" id="{1099D4C2-898B-4B15-D158-FBBD48A39D16}"/>
              </a:ext>
            </a:extLst>
          </p:cNvPr>
          <p:cNvSpPr>
            <a:spLocks noGrp="1"/>
          </p:cNvSpPr>
          <p:nvPr>
            <p:ph idx="1"/>
          </p:nvPr>
        </p:nvSpPr>
        <p:spPr/>
        <p:txBody>
          <a:bodyPr/>
          <a:lstStyle/>
          <a:p>
            <a:r>
              <a:rPr lang="de-DE" b="1" dirty="0" err="1"/>
              <a:t>LHCb</a:t>
            </a:r>
            <a:r>
              <a:rPr lang="de-DE" b="1" dirty="0"/>
              <a:t> Experiment</a:t>
            </a:r>
          </a:p>
          <a:p>
            <a:pPr>
              <a:buFont typeface="Arial" panose="020B0604020202020204" pitchFamily="34" charset="0"/>
              <a:buChar char="•"/>
            </a:pPr>
            <a:r>
              <a:rPr lang="de-DE" dirty="0"/>
              <a:t>Forward-arm </a:t>
            </a:r>
            <a:r>
              <a:rPr lang="de-DE" dirty="0" err="1"/>
              <a:t>spectrometer</a:t>
            </a:r>
            <a:r>
              <a:rPr lang="de-DE" dirty="0"/>
              <a:t> at </a:t>
            </a:r>
            <a:r>
              <a:rPr lang="de-DE" dirty="0" err="1"/>
              <a:t>the</a:t>
            </a:r>
            <a:r>
              <a:rPr lang="de-DE" dirty="0"/>
              <a:t> LHC </a:t>
            </a:r>
          </a:p>
          <a:p>
            <a:pPr>
              <a:buFont typeface="Arial" panose="020B0604020202020204" pitchFamily="34" charset="0"/>
              <a:buChar char="•"/>
            </a:pPr>
            <a:r>
              <a:rPr lang="de-DE" dirty="0"/>
              <a:t>Precision </a:t>
            </a:r>
            <a:r>
              <a:rPr lang="de-DE" dirty="0" err="1"/>
              <a:t>flavour</a:t>
            </a:r>
            <a:r>
              <a:rPr lang="de-DE" dirty="0"/>
              <a:t> </a:t>
            </a:r>
            <a:r>
              <a:rPr lang="de-DE" dirty="0" err="1"/>
              <a:t>physics</a:t>
            </a:r>
            <a:r>
              <a:rPr lang="de-DE" dirty="0"/>
              <a:t>: </a:t>
            </a:r>
          </a:p>
          <a:p>
            <a:pPr marL="742950" lvl="1" indent="-285750">
              <a:buFont typeface="Arial" panose="020B0604020202020204" pitchFamily="34" charset="0"/>
              <a:buChar char="•"/>
            </a:pPr>
            <a:r>
              <a:rPr lang="de-DE" dirty="0"/>
              <a:t>CP </a:t>
            </a:r>
            <a:r>
              <a:rPr lang="de-DE" dirty="0" err="1"/>
              <a:t>violation</a:t>
            </a:r>
            <a:r>
              <a:rPr lang="de-DE" dirty="0"/>
              <a:t> </a:t>
            </a:r>
          </a:p>
          <a:p>
            <a:pPr marL="742950" lvl="1" indent="-285750">
              <a:buFont typeface="Arial" panose="020B0604020202020204" pitchFamily="34" charset="0"/>
              <a:buChar char="•"/>
            </a:pPr>
            <a:r>
              <a:rPr lang="de-DE" dirty="0" err="1"/>
              <a:t>beauty</a:t>
            </a:r>
            <a:r>
              <a:rPr lang="de-DE" dirty="0"/>
              <a:t> and </a:t>
            </a:r>
            <a:r>
              <a:rPr lang="de-DE" dirty="0" err="1"/>
              <a:t>charm</a:t>
            </a:r>
            <a:r>
              <a:rPr lang="de-DE" dirty="0"/>
              <a:t> </a:t>
            </a:r>
            <a:r>
              <a:rPr lang="de-DE" dirty="0" err="1"/>
              <a:t>decays</a:t>
            </a:r>
            <a:r>
              <a:rPr lang="de-DE" dirty="0"/>
              <a:t> </a:t>
            </a:r>
          </a:p>
          <a:p>
            <a:pPr marL="742950" lvl="1" indent="-285750">
              <a:buFont typeface="Arial" panose="020B0604020202020204" pitchFamily="34" charset="0"/>
              <a:buChar char="•"/>
            </a:pPr>
            <a:r>
              <a:rPr lang="de-DE" dirty="0" err="1"/>
              <a:t>hadron</a:t>
            </a:r>
            <a:r>
              <a:rPr lang="de-DE" dirty="0"/>
              <a:t> </a:t>
            </a:r>
            <a:r>
              <a:rPr lang="de-DE" dirty="0" err="1"/>
              <a:t>spectroscopy</a:t>
            </a:r>
            <a:r>
              <a:rPr lang="de-DE" dirty="0"/>
              <a:t> </a:t>
            </a:r>
          </a:p>
          <a:p>
            <a:pPr marL="742950" lvl="1" indent="-285750">
              <a:buFont typeface="Arial" panose="020B0604020202020204" pitchFamily="34" charset="0"/>
              <a:buChar char="•"/>
            </a:pPr>
            <a:r>
              <a:rPr lang="de-DE" dirty="0"/>
              <a:t>rare </a:t>
            </a:r>
            <a:r>
              <a:rPr lang="de-DE" dirty="0" err="1"/>
              <a:t>decays</a:t>
            </a:r>
            <a:r>
              <a:rPr lang="de-DE" dirty="0"/>
              <a:t> </a:t>
            </a:r>
          </a:p>
          <a:p>
            <a:pPr>
              <a:buFont typeface="Arial" panose="020B0604020202020204" pitchFamily="34" charset="0"/>
              <a:buChar char="•"/>
            </a:pPr>
            <a:r>
              <a:rPr lang="de-DE" dirty="0"/>
              <a:t>~9 fb⁻¹ </a:t>
            </a:r>
            <a:r>
              <a:rPr lang="de-DE" dirty="0" err="1"/>
              <a:t>recorded</a:t>
            </a:r>
            <a:r>
              <a:rPr lang="de-DE" dirty="0"/>
              <a:t> in Run 1 and Run 2 </a:t>
            </a:r>
          </a:p>
          <a:p>
            <a:endParaRPr lang="en-GB" dirty="0"/>
          </a:p>
        </p:txBody>
      </p:sp>
      <p:grpSp>
        <p:nvGrpSpPr>
          <p:cNvPr id="4" name="Group 24">
            <a:extLst>
              <a:ext uri="{FF2B5EF4-FFF2-40B4-BE49-F238E27FC236}">
                <a16:creationId xmlns:a16="http://schemas.microsoft.com/office/drawing/2014/main" id="{9D83720D-7B35-A21B-F5D5-832D6E2643BF}"/>
              </a:ext>
            </a:extLst>
          </p:cNvPr>
          <p:cNvGrpSpPr>
            <a:grpSpLocks noChangeAspect="1"/>
          </p:cNvGrpSpPr>
          <p:nvPr/>
        </p:nvGrpSpPr>
        <p:grpSpPr>
          <a:xfrm>
            <a:off x="3732370" y="2818360"/>
            <a:ext cx="5207444" cy="3412538"/>
            <a:chOff x="7153514" y="1259224"/>
            <a:chExt cx="4793365" cy="3141184"/>
          </a:xfrm>
        </p:grpSpPr>
        <p:grpSp>
          <p:nvGrpSpPr>
            <p:cNvPr id="5" name="Group 20">
              <a:extLst>
                <a:ext uri="{FF2B5EF4-FFF2-40B4-BE49-F238E27FC236}">
                  <a16:creationId xmlns:a16="http://schemas.microsoft.com/office/drawing/2014/main" id="{F0AF7C8E-540C-FF3F-97C0-677C3E871208}"/>
                </a:ext>
              </a:extLst>
            </p:cNvPr>
            <p:cNvGrpSpPr>
              <a:grpSpLocks noChangeAspect="1"/>
            </p:cNvGrpSpPr>
            <p:nvPr/>
          </p:nvGrpSpPr>
          <p:grpSpPr>
            <a:xfrm>
              <a:off x="7164624" y="1259224"/>
              <a:ext cx="4782255" cy="2857880"/>
              <a:chOff x="5752488" y="2403874"/>
              <a:chExt cx="6134713" cy="3666109"/>
            </a:xfrm>
          </p:grpSpPr>
          <p:grpSp>
            <p:nvGrpSpPr>
              <p:cNvPr id="7" name="Group 9">
                <a:extLst>
                  <a:ext uri="{FF2B5EF4-FFF2-40B4-BE49-F238E27FC236}">
                    <a16:creationId xmlns:a16="http://schemas.microsoft.com/office/drawing/2014/main" id="{C3552BA8-20DA-45B9-B8E8-0C50B808CBE5}"/>
                  </a:ext>
                </a:extLst>
              </p:cNvPr>
              <p:cNvGrpSpPr>
                <a:grpSpLocks noChangeAspect="1"/>
              </p:cNvGrpSpPr>
              <p:nvPr/>
            </p:nvGrpSpPr>
            <p:grpSpPr>
              <a:xfrm>
                <a:off x="5752488" y="2461835"/>
                <a:ext cx="6134713" cy="3608148"/>
                <a:chOff x="7299577" y="560233"/>
                <a:chExt cx="4573826" cy="2530040"/>
              </a:xfrm>
            </p:grpSpPr>
            <p:grpSp>
              <p:nvGrpSpPr>
                <p:cNvPr id="9" name="Group 10">
                  <a:extLst>
                    <a:ext uri="{FF2B5EF4-FFF2-40B4-BE49-F238E27FC236}">
                      <a16:creationId xmlns:a16="http://schemas.microsoft.com/office/drawing/2014/main" id="{48567F5A-05F2-E07B-B2D4-6AF5EDAA1B56}"/>
                    </a:ext>
                  </a:extLst>
                </p:cNvPr>
                <p:cNvGrpSpPr/>
                <p:nvPr/>
              </p:nvGrpSpPr>
              <p:grpSpPr>
                <a:xfrm>
                  <a:off x="7299577" y="560233"/>
                  <a:ext cx="4573826" cy="2530040"/>
                  <a:chOff x="5489284" y="2739490"/>
                  <a:chExt cx="6148916" cy="3401311"/>
                </a:xfrm>
              </p:grpSpPr>
              <p:pic>
                <p:nvPicPr>
                  <p:cNvPr id="13" name="Picture 14">
                    <a:extLst>
                      <a:ext uri="{FF2B5EF4-FFF2-40B4-BE49-F238E27FC236}">
                        <a16:creationId xmlns:a16="http://schemas.microsoft.com/office/drawing/2014/main" id="{5EF2EEEC-9069-30E2-EDEE-FDCC991C6B5D}"/>
                      </a:ext>
                    </a:extLst>
                  </p:cNvPr>
                  <p:cNvPicPr>
                    <a:picLocks noChangeAspect="1"/>
                  </p:cNvPicPr>
                  <p:nvPr/>
                </p:nvPicPr>
                <p:blipFill>
                  <a:blip r:embed="rId3"/>
                  <a:stretch>
                    <a:fillRect/>
                  </a:stretch>
                </p:blipFill>
                <p:spPr>
                  <a:xfrm>
                    <a:off x="5489284" y="2739490"/>
                    <a:ext cx="6148916" cy="3401311"/>
                  </a:xfrm>
                  <a:prstGeom prst="rect">
                    <a:avLst/>
                  </a:prstGeom>
                </p:spPr>
              </p:pic>
              <p:sp>
                <p:nvSpPr>
                  <p:cNvPr id="14" name="Rectangle 15">
                    <a:extLst>
                      <a:ext uri="{FF2B5EF4-FFF2-40B4-BE49-F238E27FC236}">
                        <a16:creationId xmlns:a16="http://schemas.microsoft.com/office/drawing/2014/main" id="{ACAE7203-1176-9692-D9FA-7F62A20A3F49}"/>
                      </a:ext>
                    </a:extLst>
                  </p:cNvPr>
                  <p:cNvSpPr/>
                  <p:nvPr/>
                </p:nvSpPr>
                <p:spPr>
                  <a:xfrm>
                    <a:off x="7680446" y="2812142"/>
                    <a:ext cx="870634" cy="37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0" name="Straight Arrow Connector 11">
                  <a:extLst>
                    <a:ext uri="{FF2B5EF4-FFF2-40B4-BE49-F238E27FC236}">
                      <a16:creationId xmlns:a16="http://schemas.microsoft.com/office/drawing/2014/main" id="{5B085A3D-EC44-60F4-FAB0-16DBE8DA2DE0}"/>
                    </a:ext>
                  </a:extLst>
                </p:cNvPr>
                <p:cNvCxnSpPr>
                  <a:cxnSpLocks/>
                </p:cNvCxnSpPr>
                <p:nvPr/>
              </p:nvCxnSpPr>
              <p:spPr>
                <a:xfrm>
                  <a:off x="7749992" y="888956"/>
                  <a:ext cx="0" cy="770289"/>
                </a:xfrm>
                <a:prstGeom prst="straightConnector1">
                  <a:avLst/>
                </a:prstGeom>
                <a:ln w="1905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Box 12">
                  <a:extLst>
                    <a:ext uri="{FF2B5EF4-FFF2-40B4-BE49-F238E27FC236}">
                      <a16:creationId xmlns:a16="http://schemas.microsoft.com/office/drawing/2014/main" id="{5684F4D9-4293-FD86-429B-373049B12882}"/>
                    </a:ext>
                  </a:extLst>
                </p:cNvPr>
                <p:cNvSpPr txBox="1"/>
                <p:nvPr/>
              </p:nvSpPr>
              <p:spPr>
                <a:xfrm>
                  <a:off x="7555687" y="608398"/>
                  <a:ext cx="419729" cy="276847"/>
                </a:xfrm>
                <a:prstGeom prst="rect">
                  <a:avLst/>
                </a:prstGeom>
                <a:noFill/>
              </p:spPr>
              <p:txBody>
                <a:bodyPr wrap="square" rtlCol="0">
                  <a:spAutoFit/>
                </a:bodyPr>
                <a:lstStyle/>
                <a:p>
                  <a:pPr algn="ctr"/>
                  <a:r>
                    <a:rPr lang="en-GB" sz="1400" dirty="0">
                      <a:solidFill>
                        <a:schemeClr val="tx2"/>
                      </a:solidFill>
                    </a:rPr>
                    <a:t>IP</a:t>
                  </a:r>
                </a:p>
              </p:txBody>
            </p:sp>
            <p:sp>
              <p:nvSpPr>
                <p:cNvPr id="12" name="Rectangle 13">
                  <a:extLst>
                    <a:ext uri="{FF2B5EF4-FFF2-40B4-BE49-F238E27FC236}">
                      <a16:creationId xmlns:a16="http://schemas.microsoft.com/office/drawing/2014/main" id="{3D0BD7D4-AA9B-44FA-2071-A1BDD674C834}"/>
                    </a:ext>
                  </a:extLst>
                </p:cNvPr>
                <p:cNvSpPr/>
                <p:nvPr/>
              </p:nvSpPr>
              <p:spPr>
                <a:xfrm>
                  <a:off x="9014136" y="992431"/>
                  <a:ext cx="353580" cy="1428900"/>
                </a:xfrm>
                <a:prstGeom prst="rect">
                  <a:avLst/>
                </a:prstGeom>
                <a:solidFill>
                  <a:schemeClr val="tx2">
                    <a:alpha val="2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19">
                <a:extLst>
                  <a:ext uri="{FF2B5EF4-FFF2-40B4-BE49-F238E27FC236}">
                    <a16:creationId xmlns:a16="http://schemas.microsoft.com/office/drawing/2014/main" id="{D06A61A1-C4EB-144E-173A-D47C404BD252}"/>
                  </a:ext>
                </a:extLst>
              </p:cNvPr>
              <p:cNvSpPr txBox="1"/>
              <p:nvPr/>
            </p:nvSpPr>
            <p:spPr>
              <a:xfrm>
                <a:off x="7242000" y="2403874"/>
                <a:ext cx="2094576" cy="671190"/>
              </a:xfrm>
              <a:prstGeom prst="rect">
                <a:avLst/>
              </a:prstGeom>
              <a:noFill/>
            </p:spPr>
            <p:txBody>
              <a:bodyPr wrap="square" rtlCol="0">
                <a:spAutoFit/>
              </a:bodyPr>
              <a:lstStyle/>
              <a:p>
                <a:pPr algn="ctr"/>
                <a:r>
                  <a:rPr lang="en-GB" sz="1400" dirty="0">
                    <a:solidFill>
                      <a:schemeClr val="tx2"/>
                    </a:solidFill>
                  </a:rPr>
                  <a:t>Tracking</a:t>
                </a:r>
                <a:br>
                  <a:rPr lang="en-GB" sz="1400" dirty="0">
                    <a:solidFill>
                      <a:schemeClr val="tx2"/>
                    </a:solidFill>
                  </a:rPr>
                </a:br>
                <a:r>
                  <a:rPr lang="en-GB" sz="1400" dirty="0">
                    <a:solidFill>
                      <a:schemeClr val="tx2"/>
                    </a:solidFill>
                  </a:rPr>
                  <a:t>Stations</a:t>
                </a:r>
              </a:p>
            </p:txBody>
          </p:sp>
        </p:grpSp>
        <p:sp>
          <p:nvSpPr>
            <p:cNvPr id="6" name="TextBox 6">
              <a:extLst>
                <a:ext uri="{FF2B5EF4-FFF2-40B4-BE49-F238E27FC236}">
                  <a16:creationId xmlns:a16="http://schemas.microsoft.com/office/drawing/2014/main" id="{50085F44-E80E-3AC8-77C5-8754F43D7A19}"/>
                </a:ext>
              </a:extLst>
            </p:cNvPr>
            <p:cNvSpPr txBox="1"/>
            <p:nvPr/>
          </p:nvSpPr>
          <p:spPr>
            <a:xfrm>
              <a:off x="7153514" y="4117104"/>
              <a:ext cx="4782249" cy="283304"/>
            </a:xfrm>
            <a:prstGeom prst="rect">
              <a:avLst/>
            </a:prstGeom>
            <a:noFill/>
          </p:spPr>
          <p:txBody>
            <a:bodyPr wrap="square" rtlCol="0">
              <a:spAutoFit/>
            </a:bodyPr>
            <a:lstStyle/>
            <a:p>
              <a:r>
                <a:rPr lang="en-GB" sz="1400" i="1" dirty="0">
                  <a:solidFill>
                    <a:schemeClr val="bg2">
                      <a:lumMod val="75000"/>
                    </a:schemeClr>
                  </a:solidFill>
                </a:rPr>
                <a:t>Schematic side view of the Upgrade II LHCb detector. [1]</a:t>
              </a:r>
            </a:p>
          </p:txBody>
        </p:sp>
      </p:grpSp>
    </p:spTree>
    <p:extLst>
      <p:ext uri="{BB962C8B-B14F-4D97-AF65-F5344CB8AC3E}">
        <p14:creationId xmlns:p14="http://schemas.microsoft.com/office/powerpoint/2010/main" val="767894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F4357-1D8A-428C-BFD0-F952B3A1D89A}"/>
              </a:ext>
            </a:extLst>
          </p:cNvPr>
          <p:cNvSpPr>
            <a:spLocks noGrp="1"/>
          </p:cNvSpPr>
          <p:nvPr>
            <p:ph type="title"/>
          </p:nvPr>
        </p:nvSpPr>
        <p:spPr/>
        <p:txBody>
          <a:bodyPr/>
          <a:lstStyle/>
          <a:p>
            <a:r>
              <a:rPr lang="de-DE" b="1" dirty="0"/>
              <a:t>Feedback </a:t>
            </a:r>
            <a:r>
              <a:rPr lang="de-DE" b="1" dirty="0" err="1"/>
              <a:t>Resistor</a:t>
            </a:r>
            <a:r>
              <a:rPr lang="de-DE" b="1" dirty="0"/>
              <a:t> Implementation</a:t>
            </a:r>
          </a:p>
        </p:txBody>
      </p:sp>
      <p:sp>
        <p:nvSpPr>
          <p:cNvPr id="3" name="Inhaltsplatzhalter 2">
            <a:extLst>
              <a:ext uri="{FF2B5EF4-FFF2-40B4-BE49-F238E27FC236}">
                <a16:creationId xmlns:a16="http://schemas.microsoft.com/office/drawing/2014/main" id="{1FC480E3-2022-4641-BF32-B7C30D5A9209}"/>
              </a:ext>
            </a:extLst>
          </p:cNvPr>
          <p:cNvSpPr>
            <a:spLocks noGrp="1"/>
          </p:cNvSpPr>
          <p:nvPr>
            <p:ph idx="1"/>
          </p:nvPr>
        </p:nvSpPr>
        <p:spPr>
          <a:xfrm>
            <a:off x="457200" y="692150"/>
            <a:ext cx="8229600" cy="1362910"/>
          </a:xfrm>
        </p:spPr>
        <p:txBody>
          <a:bodyPr/>
          <a:lstStyle/>
          <a:p>
            <a:r>
              <a:rPr lang="de-DE" b="1" dirty="0"/>
              <a:t>Feedback </a:t>
            </a:r>
            <a:r>
              <a:rPr lang="de-DE" b="1" dirty="0" err="1"/>
              <a:t>Resistor</a:t>
            </a:r>
            <a:r>
              <a:rPr lang="de-DE" b="1" dirty="0"/>
              <a:t> Implementation</a:t>
            </a:r>
          </a:p>
          <a:p>
            <a:pPr>
              <a:buFont typeface="Arial" panose="020B0604020202020204" pitchFamily="34" charset="0"/>
              <a:buChar char="•"/>
            </a:pPr>
            <a:r>
              <a:rPr lang="de-DE" dirty="0"/>
              <a:t>Feedback </a:t>
            </a:r>
            <a:r>
              <a:rPr lang="de-DE" dirty="0" err="1"/>
              <a:t>resistor</a:t>
            </a:r>
            <a:r>
              <a:rPr lang="de-DE" dirty="0"/>
              <a:t> </a:t>
            </a:r>
            <a:r>
              <a:rPr lang="de-DE" dirty="0" err="1"/>
              <a:t>Rf</a:t>
            </a:r>
            <a:r>
              <a:rPr lang="de-DE" dirty="0"/>
              <a:t> </a:t>
            </a:r>
            <a:r>
              <a:rPr lang="de-DE" dirty="0" err="1"/>
              <a:t>implemented</a:t>
            </a:r>
            <a:r>
              <a:rPr lang="de-DE" dirty="0"/>
              <a:t> </a:t>
            </a:r>
            <a:r>
              <a:rPr lang="de-DE" dirty="0" err="1"/>
              <a:t>using</a:t>
            </a:r>
            <a:r>
              <a:rPr lang="de-DE" dirty="0"/>
              <a:t> MOSFET </a:t>
            </a:r>
          </a:p>
          <a:p>
            <a:r>
              <a:rPr lang="de-DE" dirty="0"/>
              <a:t>Simple </a:t>
            </a:r>
            <a:r>
              <a:rPr lang="de-DE" dirty="0" err="1"/>
              <a:t>implementation</a:t>
            </a:r>
            <a:r>
              <a:rPr lang="de-DE" dirty="0"/>
              <a:t>:</a:t>
            </a:r>
          </a:p>
          <a:p>
            <a:pPr>
              <a:buFont typeface="Arial" panose="020B0604020202020204" pitchFamily="34" charset="0"/>
              <a:buChar char="•"/>
            </a:pPr>
            <a:r>
              <a:rPr lang="de-DE" dirty="0"/>
              <a:t>Common </a:t>
            </a:r>
            <a:r>
              <a:rPr lang="de-DE" dirty="0" err="1"/>
              <a:t>gate</a:t>
            </a:r>
            <a:r>
              <a:rPr lang="de-DE" dirty="0"/>
              <a:t> </a:t>
            </a:r>
            <a:r>
              <a:rPr lang="de-DE" dirty="0" err="1"/>
              <a:t>bias</a:t>
            </a:r>
            <a:r>
              <a:rPr lang="de-DE" dirty="0"/>
              <a:t> </a:t>
            </a:r>
            <a:r>
              <a:rPr lang="de-DE" dirty="0" err="1"/>
              <a:t>generated</a:t>
            </a:r>
            <a:r>
              <a:rPr lang="de-DE" dirty="0"/>
              <a:t> off-matrix </a:t>
            </a:r>
          </a:p>
        </p:txBody>
      </p:sp>
      <p:cxnSp>
        <p:nvCxnSpPr>
          <p:cNvPr id="64" name="Gerader Verbinder 63">
            <a:extLst>
              <a:ext uri="{FF2B5EF4-FFF2-40B4-BE49-F238E27FC236}">
                <a16:creationId xmlns:a16="http://schemas.microsoft.com/office/drawing/2014/main" id="{18727ACC-73BE-4F00-BC13-693E04E837EC}"/>
              </a:ext>
            </a:extLst>
          </p:cNvPr>
          <p:cNvCxnSpPr/>
          <p:nvPr/>
        </p:nvCxnSpPr>
        <p:spPr bwMode="auto">
          <a:xfrm flipH="1">
            <a:off x="5793280" y="3200010"/>
            <a:ext cx="4572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r Verbinder 64">
            <a:extLst>
              <a:ext uri="{FF2B5EF4-FFF2-40B4-BE49-F238E27FC236}">
                <a16:creationId xmlns:a16="http://schemas.microsoft.com/office/drawing/2014/main" id="{C70148C5-66A3-4719-A1A5-8D31D3C5B05D}"/>
              </a:ext>
            </a:extLst>
          </p:cNvPr>
          <p:cNvCxnSpPr>
            <a:cxnSpLocks/>
          </p:cNvCxnSpPr>
          <p:nvPr/>
        </p:nvCxnSpPr>
        <p:spPr bwMode="auto">
          <a:xfrm flipV="1">
            <a:off x="5793280" y="3200010"/>
            <a:ext cx="0" cy="1373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13782EA3-F0A2-42DA-A3A4-66EB5B00D7EA}"/>
              </a:ext>
            </a:extLst>
          </p:cNvPr>
          <p:cNvCxnSpPr>
            <a:cxnSpLocks/>
          </p:cNvCxnSpPr>
          <p:nvPr/>
        </p:nvCxnSpPr>
        <p:spPr bwMode="auto">
          <a:xfrm flipV="1">
            <a:off x="8235840" y="3200010"/>
            <a:ext cx="0" cy="1373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5" name="Group 51">
            <a:extLst>
              <a:ext uri="{FF2B5EF4-FFF2-40B4-BE49-F238E27FC236}">
                <a16:creationId xmlns:a16="http://schemas.microsoft.com/office/drawing/2014/main" id="{31554AC0-C3D3-4D7A-984C-27942C137E9F}"/>
              </a:ext>
            </a:extLst>
          </p:cNvPr>
          <p:cNvGrpSpPr>
            <a:grpSpLocks/>
          </p:cNvGrpSpPr>
          <p:nvPr/>
        </p:nvGrpSpPr>
        <p:grpSpPr bwMode="auto">
          <a:xfrm flipH="1">
            <a:off x="6251260" y="2971020"/>
            <a:ext cx="762000" cy="228600"/>
            <a:chOff x="1872" y="1872"/>
            <a:chExt cx="480" cy="144"/>
          </a:xfrm>
        </p:grpSpPr>
        <p:sp>
          <p:nvSpPr>
            <p:cNvPr id="76" name="Line 52">
              <a:extLst>
                <a:ext uri="{FF2B5EF4-FFF2-40B4-BE49-F238E27FC236}">
                  <a16:creationId xmlns:a16="http://schemas.microsoft.com/office/drawing/2014/main" id="{008CC542-7BB7-4D58-A5B3-77B600736FF6}"/>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7" name="Line 53">
              <a:extLst>
                <a:ext uri="{FF2B5EF4-FFF2-40B4-BE49-F238E27FC236}">
                  <a16:creationId xmlns:a16="http://schemas.microsoft.com/office/drawing/2014/main" id="{17B0B202-4586-4E63-B92B-8009D296E425}"/>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8" name="Line 55">
              <a:extLst>
                <a:ext uri="{FF2B5EF4-FFF2-40B4-BE49-F238E27FC236}">
                  <a16:creationId xmlns:a16="http://schemas.microsoft.com/office/drawing/2014/main" id="{E6E0BA98-2A09-4703-85F8-4359FF56D1FF}"/>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9" name="Line 56">
              <a:extLst>
                <a:ext uri="{FF2B5EF4-FFF2-40B4-BE49-F238E27FC236}">
                  <a16:creationId xmlns:a16="http://schemas.microsoft.com/office/drawing/2014/main" id="{E50191A7-5452-4A30-B6DB-B2CECE402190}"/>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0" name="Line 57">
              <a:extLst>
                <a:ext uri="{FF2B5EF4-FFF2-40B4-BE49-F238E27FC236}">
                  <a16:creationId xmlns:a16="http://schemas.microsoft.com/office/drawing/2014/main" id="{09ADB838-D20C-4D00-8E6C-B48158874EB5}"/>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1" name="Line 58">
              <a:extLst>
                <a:ext uri="{FF2B5EF4-FFF2-40B4-BE49-F238E27FC236}">
                  <a16:creationId xmlns:a16="http://schemas.microsoft.com/office/drawing/2014/main" id="{FED84D5B-5511-4302-929A-4EF9D748FDD8}"/>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82" name="Gerader Verbinder 81">
            <a:extLst>
              <a:ext uri="{FF2B5EF4-FFF2-40B4-BE49-F238E27FC236}">
                <a16:creationId xmlns:a16="http://schemas.microsoft.com/office/drawing/2014/main" id="{10F53ACE-13E0-40CA-9F72-748473B33955}"/>
              </a:ext>
            </a:extLst>
          </p:cNvPr>
          <p:cNvCxnSpPr>
            <a:cxnSpLocks/>
          </p:cNvCxnSpPr>
          <p:nvPr/>
        </p:nvCxnSpPr>
        <p:spPr bwMode="auto">
          <a:xfrm flipH="1">
            <a:off x="6938230" y="3200010"/>
            <a:ext cx="129761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 Verbindung mit Pfeil 83">
            <a:extLst>
              <a:ext uri="{FF2B5EF4-FFF2-40B4-BE49-F238E27FC236}">
                <a16:creationId xmlns:a16="http://schemas.microsoft.com/office/drawing/2014/main" id="{1500F820-AC06-4519-8C69-E0129949C4C2}"/>
              </a:ext>
            </a:extLst>
          </p:cNvPr>
          <p:cNvCxnSpPr>
            <a:cxnSpLocks/>
            <a:stCxn id="79" idx="1"/>
          </p:cNvCxnSpPr>
          <p:nvPr/>
        </p:nvCxnSpPr>
        <p:spPr bwMode="auto">
          <a:xfrm>
            <a:off x="6479859" y="3047220"/>
            <a:ext cx="391" cy="15279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4009EE7B-2EFC-4449-8176-066088E18EAC}"/>
              </a:ext>
            </a:extLst>
          </p:cNvPr>
          <p:cNvCxnSpPr/>
          <p:nvPr/>
        </p:nvCxnSpPr>
        <p:spPr>
          <a:xfrm flipV="1">
            <a:off x="6632910" y="2665700"/>
            <a:ext cx="0" cy="30532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92" name="Textfeld 153">
            <a:extLst>
              <a:ext uri="{FF2B5EF4-FFF2-40B4-BE49-F238E27FC236}">
                <a16:creationId xmlns:a16="http://schemas.microsoft.com/office/drawing/2014/main" id="{87484B71-C6E0-4243-9DFE-276B6A3D8ACD}"/>
              </a:ext>
            </a:extLst>
          </p:cNvPr>
          <p:cNvSpPr txBox="1">
            <a:spLocks noChangeArrowheads="1"/>
          </p:cNvSpPr>
          <p:nvPr/>
        </p:nvSpPr>
        <p:spPr bwMode="auto">
          <a:xfrm>
            <a:off x="6632910" y="2742030"/>
            <a:ext cx="3353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fb</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407" name="Gruppieren 406">
            <a:extLst>
              <a:ext uri="{FF2B5EF4-FFF2-40B4-BE49-F238E27FC236}">
                <a16:creationId xmlns:a16="http://schemas.microsoft.com/office/drawing/2014/main" id="{05A9B5C6-42CF-FE5A-F996-E29A6A1A454E}"/>
              </a:ext>
            </a:extLst>
          </p:cNvPr>
          <p:cNvGrpSpPr/>
          <p:nvPr/>
        </p:nvGrpSpPr>
        <p:grpSpPr>
          <a:xfrm>
            <a:off x="5029980" y="3200010"/>
            <a:ext cx="3944551" cy="2973880"/>
            <a:chOff x="1060820" y="3355660"/>
            <a:chExt cx="3944551" cy="2973880"/>
          </a:xfrm>
        </p:grpSpPr>
        <p:grpSp>
          <p:nvGrpSpPr>
            <p:cNvPr id="293" name="Gruppieren 292">
              <a:extLst>
                <a:ext uri="{FF2B5EF4-FFF2-40B4-BE49-F238E27FC236}">
                  <a16:creationId xmlns:a16="http://schemas.microsoft.com/office/drawing/2014/main" id="{73E688FE-214C-D0E0-64FC-61590BC0466B}"/>
                </a:ext>
              </a:extLst>
            </p:cNvPr>
            <p:cNvGrpSpPr/>
            <p:nvPr/>
          </p:nvGrpSpPr>
          <p:grpSpPr>
            <a:xfrm>
              <a:off x="2358430" y="3963310"/>
              <a:ext cx="610640" cy="551541"/>
              <a:chOff x="6479990" y="1825290"/>
              <a:chExt cx="610640" cy="551541"/>
            </a:xfrm>
          </p:grpSpPr>
          <p:sp>
            <p:nvSpPr>
              <p:cNvPr id="294" name="Textfeld 153">
                <a:extLst>
                  <a:ext uri="{FF2B5EF4-FFF2-40B4-BE49-F238E27FC236}">
                    <a16:creationId xmlns:a16="http://schemas.microsoft.com/office/drawing/2014/main" id="{27A349D5-CA3F-FE03-1BC5-7E310104312E}"/>
                  </a:ext>
                </a:extLst>
              </p:cNvPr>
              <p:cNvSpPr txBox="1">
                <a:spLocks noChangeArrowheads="1"/>
              </p:cNvSpPr>
              <p:nvPr/>
            </p:nvSpPr>
            <p:spPr bwMode="auto">
              <a:xfrm>
                <a:off x="6785310" y="2130610"/>
                <a:ext cx="2984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C</a:t>
                </a:r>
                <a:r>
                  <a:rPr lang="en-US" altLang="de-DE" sz="1000" baseline="-25000" dirty="0" err="1">
                    <a:latin typeface="Times New Roman" panose="02020603050405020304" pitchFamily="18" charset="0"/>
                    <a:cs typeface="Times New Roman" panose="02020603050405020304" pitchFamily="18" charset="0"/>
                  </a:rPr>
                  <a:t>f</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295" name="Gruppieren 294">
                <a:extLst>
                  <a:ext uri="{FF2B5EF4-FFF2-40B4-BE49-F238E27FC236}">
                    <a16:creationId xmlns:a16="http://schemas.microsoft.com/office/drawing/2014/main" id="{96470FB3-6FC2-59FF-866E-4A6B45ECF496}"/>
                  </a:ext>
                </a:extLst>
              </p:cNvPr>
              <p:cNvGrpSpPr/>
              <p:nvPr/>
            </p:nvGrpSpPr>
            <p:grpSpPr>
              <a:xfrm>
                <a:off x="6937970" y="1977950"/>
                <a:ext cx="76200" cy="152400"/>
                <a:chOff x="1714267" y="3010577"/>
                <a:chExt cx="76200" cy="304800"/>
              </a:xfrm>
            </p:grpSpPr>
            <p:cxnSp>
              <p:nvCxnSpPr>
                <p:cNvPr id="299" name="Gerader Verbinder 103">
                  <a:extLst>
                    <a:ext uri="{FF2B5EF4-FFF2-40B4-BE49-F238E27FC236}">
                      <a16:creationId xmlns:a16="http://schemas.microsoft.com/office/drawing/2014/main" id="{0E1BB807-35FA-B828-69EE-8437D6F41121}"/>
                    </a:ext>
                  </a:extLst>
                </p:cNvPr>
                <p:cNvCxnSpPr>
                  <a:cxnSpLocks noChangeShapeType="1"/>
                </p:cNvCxnSpPr>
                <p:nvPr/>
              </p:nvCxnSpPr>
              <p:spPr bwMode="auto">
                <a:xfrm>
                  <a:off x="1714267" y="3010577"/>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0" name="Gerader Verbinder 104">
                  <a:extLst>
                    <a:ext uri="{FF2B5EF4-FFF2-40B4-BE49-F238E27FC236}">
                      <a16:creationId xmlns:a16="http://schemas.microsoft.com/office/drawing/2014/main" id="{6192073E-1F9C-F856-96AF-97ECFBA9225A}"/>
                    </a:ext>
                  </a:extLst>
                </p:cNvPr>
                <p:cNvCxnSpPr>
                  <a:cxnSpLocks noChangeShapeType="1"/>
                </p:cNvCxnSpPr>
                <p:nvPr/>
              </p:nvCxnSpPr>
              <p:spPr bwMode="auto">
                <a:xfrm>
                  <a:off x="1790467" y="3010577"/>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6" name="Gerader Verbinder 295">
                <a:extLst>
                  <a:ext uri="{FF2B5EF4-FFF2-40B4-BE49-F238E27FC236}">
                    <a16:creationId xmlns:a16="http://schemas.microsoft.com/office/drawing/2014/main" id="{48ECABC3-31EC-F70A-ECEB-676EB3DE7655}"/>
                  </a:ext>
                </a:extLst>
              </p:cNvPr>
              <p:cNvCxnSpPr>
                <a:cxnSpLocks/>
              </p:cNvCxnSpPr>
              <p:nvPr/>
            </p:nvCxnSpPr>
            <p:spPr>
              <a:xfrm flipH="1">
                <a:off x="7014300" y="205428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3FDC0D98-C58E-EE2F-E656-3EAFC51C6E70}"/>
                  </a:ext>
                </a:extLst>
              </p:cNvPr>
              <p:cNvCxnSpPr>
                <a:cxnSpLocks/>
              </p:cNvCxnSpPr>
              <p:nvPr/>
            </p:nvCxnSpPr>
            <p:spPr>
              <a:xfrm flipH="1">
                <a:off x="6708980" y="2054280"/>
                <a:ext cx="22899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8" name="Textfeld 153">
                <a:extLst>
                  <a:ext uri="{FF2B5EF4-FFF2-40B4-BE49-F238E27FC236}">
                    <a16:creationId xmlns:a16="http://schemas.microsoft.com/office/drawing/2014/main" id="{66EB97B6-4F18-303F-8559-90B9F437666E}"/>
                  </a:ext>
                </a:extLst>
              </p:cNvPr>
              <p:cNvSpPr txBox="1">
                <a:spLocks noChangeArrowheads="1"/>
              </p:cNvSpPr>
              <p:nvPr/>
            </p:nvSpPr>
            <p:spPr bwMode="auto">
              <a:xfrm>
                <a:off x="6479990" y="1825290"/>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nwell</a:t>
                </a:r>
                <a:endParaRPr lang="en-US" altLang="de-DE" sz="1000" baseline="-25000" dirty="0">
                  <a:latin typeface="Times New Roman" panose="02020603050405020304" pitchFamily="18" charset="0"/>
                  <a:cs typeface="Times New Roman" panose="02020603050405020304" pitchFamily="18" charset="0"/>
                </a:endParaRPr>
              </a:p>
            </p:txBody>
          </p:sp>
        </p:grpSp>
        <p:grpSp>
          <p:nvGrpSpPr>
            <p:cNvPr id="301" name="Gruppieren 300">
              <a:extLst>
                <a:ext uri="{FF2B5EF4-FFF2-40B4-BE49-F238E27FC236}">
                  <a16:creationId xmlns:a16="http://schemas.microsoft.com/office/drawing/2014/main" id="{F10D0F7E-B027-359D-9C42-C4C963BC9BBA}"/>
                </a:ext>
              </a:extLst>
            </p:cNvPr>
            <p:cNvGrpSpPr/>
            <p:nvPr/>
          </p:nvGrpSpPr>
          <p:grpSpPr>
            <a:xfrm>
              <a:off x="1060820" y="3355660"/>
              <a:ext cx="3944551" cy="2973880"/>
              <a:chOff x="5029980" y="3203000"/>
              <a:chExt cx="3944551" cy="2973880"/>
            </a:xfrm>
          </p:grpSpPr>
          <p:sp>
            <p:nvSpPr>
              <p:cNvPr id="302" name="Textfeld 153">
                <a:extLst>
                  <a:ext uri="{FF2B5EF4-FFF2-40B4-BE49-F238E27FC236}">
                    <a16:creationId xmlns:a16="http://schemas.microsoft.com/office/drawing/2014/main" id="{8B6EDB57-6A59-3300-4FC4-FFD07FA483E1}"/>
                  </a:ext>
                </a:extLst>
              </p:cNvPr>
              <p:cNvSpPr txBox="1">
                <a:spLocks noChangeArrowheads="1"/>
              </p:cNvSpPr>
              <p:nvPr/>
            </p:nvSpPr>
            <p:spPr bwMode="auto">
              <a:xfrm>
                <a:off x="7013520" y="3965000"/>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a:t>
                </a:r>
                <a:endParaRPr lang="en-US" altLang="de-DE" sz="1000" baseline="-25000" dirty="0">
                  <a:latin typeface="Times New Roman" panose="02020603050405020304" pitchFamily="18" charset="0"/>
                  <a:cs typeface="Times New Roman" panose="02020603050405020304" pitchFamily="18" charset="0"/>
                </a:endParaRPr>
              </a:p>
            </p:txBody>
          </p:sp>
          <p:sp>
            <p:nvSpPr>
              <p:cNvPr id="303" name="Textfeld 153">
                <a:extLst>
                  <a:ext uri="{FF2B5EF4-FFF2-40B4-BE49-F238E27FC236}">
                    <a16:creationId xmlns:a16="http://schemas.microsoft.com/office/drawing/2014/main" id="{B6D08B3E-1C81-6D2E-AB78-5CCEAB3E9553}"/>
                  </a:ext>
                </a:extLst>
              </p:cNvPr>
              <p:cNvSpPr txBox="1">
                <a:spLocks noChangeArrowheads="1"/>
              </p:cNvSpPr>
              <p:nvPr/>
            </p:nvSpPr>
            <p:spPr bwMode="auto">
              <a:xfrm>
                <a:off x="6677428" y="3642579"/>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load</a:t>
                </a:r>
                <a:endParaRPr lang="en-US" altLang="de-DE" sz="1000" baseline="-25000" dirty="0">
                  <a:latin typeface="Times New Roman" panose="02020603050405020304" pitchFamily="18" charset="0"/>
                  <a:cs typeface="Times New Roman" panose="02020603050405020304" pitchFamily="18" charset="0"/>
                </a:endParaRPr>
              </a:p>
            </p:txBody>
          </p:sp>
          <p:sp>
            <p:nvSpPr>
              <p:cNvPr id="304" name="Textfeld 153">
                <a:extLst>
                  <a:ext uri="{FF2B5EF4-FFF2-40B4-BE49-F238E27FC236}">
                    <a16:creationId xmlns:a16="http://schemas.microsoft.com/office/drawing/2014/main" id="{C1B6F3B2-437A-1A51-8887-CF411D307976}"/>
                  </a:ext>
                </a:extLst>
              </p:cNvPr>
              <p:cNvSpPr txBox="1">
                <a:spLocks noChangeArrowheads="1"/>
              </p:cNvSpPr>
              <p:nvPr/>
            </p:nvSpPr>
            <p:spPr bwMode="auto">
              <a:xfrm>
                <a:off x="6725518" y="3203000"/>
                <a:ext cx="4635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VDD</a:t>
                </a:r>
              </a:p>
            </p:txBody>
          </p:sp>
          <p:sp>
            <p:nvSpPr>
              <p:cNvPr id="305" name="Textfeld 153">
                <a:extLst>
                  <a:ext uri="{FF2B5EF4-FFF2-40B4-BE49-F238E27FC236}">
                    <a16:creationId xmlns:a16="http://schemas.microsoft.com/office/drawing/2014/main" id="{EA6521DA-8840-499A-E640-0BDE2A38CD2D}"/>
                  </a:ext>
                </a:extLst>
              </p:cNvPr>
              <p:cNvSpPr txBox="1">
                <a:spLocks noChangeArrowheads="1"/>
              </p:cNvSpPr>
              <p:nvPr/>
            </p:nvSpPr>
            <p:spPr bwMode="auto">
              <a:xfrm>
                <a:off x="5908885" y="3965000"/>
                <a:ext cx="4187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VSS</a:t>
                </a:r>
                <a:endParaRPr lang="en-US" altLang="de-DE" sz="1000" baseline="-25000" dirty="0">
                  <a:latin typeface="Times New Roman" panose="02020603050405020304" pitchFamily="18" charset="0"/>
                  <a:cs typeface="Times New Roman" panose="02020603050405020304" pitchFamily="18" charset="0"/>
                </a:endParaRPr>
              </a:p>
            </p:txBody>
          </p:sp>
          <p:sp>
            <p:nvSpPr>
              <p:cNvPr id="306" name="Textfeld 153">
                <a:extLst>
                  <a:ext uri="{FF2B5EF4-FFF2-40B4-BE49-F238E27FC236}">
                    <a16:creationId xmlns:a16="http://schemas.microsoft.com/office/drawing/2014/main" id="{4C51119E-9143-DAFD-C590-383D0FE8704E}"/>
                  </a:ext>
                </a:extLst>
              </p:cNvPr>
              <p:cNvSpPr txBox="1">
                <a:spLocks noChangeArrowheads="1"/>
              </p:cNvSpPr>
              <p:nvPr/>
            </p:nvSpPr>
            <p:spPr bwMode="auto">
              <a:xfrm>
                <a:off x="7139379" y="3566379"/>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pload</a:t>
                </a:r>
                <a:endParaRPr lang="en-US" altLang="de-DE" sz="1000" baseline="-25000" dirty="0">
                  <a:latin typeface="Times New Roman" panose="02020603050405020304" pitchFamily="18" charset="0"/>
                  <a:cs typeface="Times New Roman" panose="02020603050405020304" pitchFamily="18" charset="0"/>
                </a:endParaRPr>
              </a:p>
            </p:txBody>
          </p:sp>
          <p:sp>
            <p:nvSpPr>
              <p:cNvPr id="307" name="Textfeld 153">
                <a:extLst>
                  <a:ext uri="{FF2B5EF4-FFF2-40B4-BE49-F238E27FC236}">
                    <a16:creationId xmlns:a16="http://schemas.microsoft.com/office/drawing/2014/main" id="{DAE1610E-6EBC-A9EF-A090-9C61816EB8BE}"/>
                  </a:ext>
                </a:extLst>
              </p:cNvPr>
              <p:cNvSpPr txBox="1">
                <a:spLocks noChangeArrowheads="1"/>
              </p:cNvSpPr>
              <p:nvPr/>
            </p:nvSpPr>
            <p:spPr bwMode="auto">
              <a:xfrm>
                <a:off x="6677428" y="4422200"/>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sp>
            <p:nvSpPr>
              <p:cNvPr id="308" name="Textfeld 153">
                <a:extLst>
                  <a:ext uri="{FF2B5EF4-FFF2-40B4-BE49-F238E27FC236}">
                    <a16:creationId xmlns:a16="http://schemas.microsoft.com/office/drawing/2014/main" id="{DACC8E7F-7B14-2A04-F672-F95811A952BD}"/>
                  </a:ext>
                </a:extLst>
              </p:cNvPr>
              <p:cNvSpPr txBox="1">
                <a:spLocks noChangeArrowheads="1"/>
              </p:cNvSpPr>
              <p:nvPr/>
            </p:nvSpPr>
            <p:spPr bwMode="auto">
              <a:xfrm>
                <a:off x="6460884" y="5184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inn</a:t>
                </a:r>
                <a:endParaRPr lang="en-US" altLang="de-DE" sz="1000" baseline="-25000" dirty="0">
                  <a:latin typeface="Times New Roman" panose="02020603050405020304" pitchFamily="18" charset="0"/>
                  <a:cs typeface="Times New Roman" panose="02020603050405020304" pitchFamily="18" charset="0"/>
                </a:endParaRPr>
              </a:p>
            </p:txBody>
          </p:sp>
          <p:sp>
            <p:nvSpPr>
              <p:cNvPr id="309" name="Textfeld 153">
                <a:extLst>
                  <a:ext uri="{FF2B5EF4-FFF2-40B4-BE49-F238E27FC236}">
                    <a16:creationId xmlns:a16="http://schemas.microsoft.com/office/drawing/2014/main" id="{053AC021-8898-BA4C-DC07-7BA79DD2E099}"/>
                  </a:ext>
                </a:extLst>
              </p:cNvPr>
              <p:cNvSpPr txBox="1">
                <a:spLocks noChangeArrowheads="1"/>
              </p:cNvSpPr>
              <p:nvPr/>
            </p:nvSpPr>
            <p:spPr bwMode="auto">
              <a:xfrm>
                <a:off x="6182760" y="4422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inp</a:t>
                </a:r>
                <a:endParaRPr lang="en-US" altLang="de-DE" sz="1000" baseline="-25000" dirty="0">
                  <a:latin typeface="Times New Roman" panose="02020603050405020304" pitchFamily="18" charset="0"/>
                  <a:cs typeface="Times New Roman" panose="02020603050405020304" pitchFamily="18" charset="0"/>
                </a:endParaRPr>
              </a:p>
            </p:txBody>
          </p:sp>
          <p:sp>
            <p:nvSpPr>
              <p:cNvPr id="310" name="Textfeld 153">
                <a:extLst>
                  <a:ext uri="{FF2B5EF4-FFF2-40B4-BE49-F238E27FC236}">
                    <a16:creationId xmlns:a16="http://schemas.microsoft.com/office/drawing/2014/main" id="{6FAE5F17-F3A7-0AD7-AC71-68B485FF6CE7}"/>
                  </a:ext>
                </a:extLst>
              </p:cNvPr>
              <p:cNvSpPr txBox="1">
                <a:spLocks noChangeArrowheads="1"/>
              </p:cNvSpPr>
              <p:nvPr/>
            </p:nvSpPr>
            <p:spPr bwMode="auto">
              <a:xfrm>
                <a:off x="5716950" y="4556979"/>
                <a:ext cx="2840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a:latin typeface="Times New Roman" panose="02020603050405020304" pitchFamily="18" charset="0"/>
                    <a:cs typeface="Times New Roman" panose="02020603050405020304" pitchFamily="18" charset="0"/>
                  </a:rPr>
                  <a:t>in</a:t>
                </a:r>
                <a:endParaRPr lang="en-US" altLang="de-DE" sz="1000" baseline="-25000" dirty="0">
                  <a:latin typeface="Times New Roman" panose="02020603050405020304" pitchFamily="18" charset="0"/>
                  <a:cs typeface="Times New Roman" panose="02020603050405020304" pitchFamily="18" charset="0"/>
                </a:endParaRPr>
              </a:p>
            </p:txBody>
          </p:sp>
          <p:sp>
            <p:nvSpPr>
              <p:cNvPr id="311" name="Line 49">
                <a:extLst>
                  <a:ext uri="{FF2B5EF4-FFF2-40B4-BE49-F238E27FC236}">
                    <a16:creationId xmlns:a16="http://schemas.microsoft.com/office/drawing/2014/main" id="{E547AEB9-A145-74FA-C305-CE7FE2CECAE4}"/>
                  </a:ext>
                </a:extLst>
              </p:cNvPr>
              <p:cNvSpPr>
                <a:spLocks noChangeShapeType="1"/>
              </p:cNvSpPr>
              <p:nvPr/>
            </p:nvSpPr>
            <p:spPr bwMode="auto">
              <a:xfrm flipV="1">
                <a:off x="6937320" y="4193600"/>
                <a:ext cx="838200" cy="130"/>
              </a:xfrm>
              <a:prstGeom prst="line">
                <a:avLst/>
              </a:prstGeom>
              <a:noFill/>
              <a:ln w="9525">
                <a:solidFill>
                  <a:schemeClr val="tx1"/>
                </a:solidFill>
                <a:round/>
                <a:headEnd type="oval"/>
                <a:tailEnd/>
              </a:ln>
              <a:extLst>
                <a:ext uri="{909E8E84-426E-40DD-AFC4-6F175D3DCCD1}">
                  <a14:hiddenFill xmlns:a14="http://schemas.microsoft.com/office/drawing/2010/main">
                    <a:noFill/>
                  </a14:hiddenFill>
                </a:ext>
              </a:extLst>
            </p:spPr>
            <p:txBody>
              <a:bodyPr anchor="ctr"/>
              <a:lstStyle/>
              <a:p>
                <a:endParaRPr lang="en-US"/>
              </a:p>
            </p:txBody>
          </p:sp>
          <p:cxnSp>
            <p:nvCxnSpPr>
              <p:cNvPr id="312" name="Gerade Verbindung 24">
                <a:extLst>
                  <a:ext uri="{FF2B5EF4-FFF2-40B4-BE49-F238E27FC236}">
                    <a16:creationId xmlns:a16="http://schemas.microsoft.com/office/drawing/2014/main" id="{4B038B5F-2AD8-92DF-17E0-1B4348DDA1FC}"/>
                  </a:ext>
                </a:extLst>
              </p:cNvPr>
              <p:cNvCxnSpPr>
                <a:cxnSpLocks noChangeShapeType="1"/>
              </p:cNvCxnSpPr>
              <p:nvPr/>
            </p:nvCxnSpPr>
            <p:spPr bwMode="auto">
              <a:xfrm>
                <a:off x="6327720" y="4955600"/>
                <a:ext cx="609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3" name="Gerade Verbindung 366">
                <a:extLst>
                  <a:ext uri="{FF2B5EF4-FFF2-40B4-BE49-F238E27FC236}">
                    <a16:creationId xmlns:a16="http://schemas.microsoft.com/office/drawing/2014/main" id="{70B05A67-EAC2-728A-77E2-286BB9E7030D}"/>
                  </a:ext>
                </a:extLst>
              </p:cNvPr>
              <p:cNvCxnSpPr>
                <a:cxnSpLocks noChangeShapeType="1"/>
              </p:cNvCxnSpPr>
              <p:nvPr/>
            </p:nvCxnSpPr>
            <p:spPr bwMode="auto">
              <a:xfrm>
                <a:off x="6861120" y="3431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4" name="Gerade Verbindung 367">
                <a:extLst>
                  <a:ext uri="{FF2B5EF4-FFF2-40B4-BE49-F238E27FC236}">
                    <a16:creationId xmlns:a16="http://schemas.microsoft.com/office/drawing/2014/main" id="{7D80E5D5-14EA-A8B2-FCBA-52694A36728A}"/>
                  </a:ext>
                </a:extLst>
              </p:cNvPr>
              <p:cNvCxnSpPr>
                <a:cxnSpLocks noChangeShapeType="1"/>
              </p:cNvCxnSpPr>
              <p:nvPr/>
            </p:nvCxnSpPr>
            <p:spPr bwMode="auto">
              <a:xfrm>
                <a:off x="6251520" y="34290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5" name="Gerade Verbindung mit Pfeil 314">
                <a:extLst>
                  <a:ext uri="{FF2B5EF4-FFF2-40B4-BE49-F238E27FC236}">
                    <a16:creationId xmlns:a16="http://schemas.microsoft.com/office/drawing/2014/main" id="{4E695360-F4C9-EA92-4C3F-D44DBDB1C577}"/>
                  </a:ext>
                </a:extLst>
              </p:cNvPr>
              <p:cNvCxnSpPr/>
              <p:nvPr/>
            </p:nvCxnSpPr>
            <p:spPr bwMode="auto">
              <a:xfrm>
                <a:off x="6480120" y="5489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6" name="Gerade Verbindung mit Pfeil 315">
                <a:extLst>
                  <a:ext uri="{FF2B5EF4-FFF2-40B4-BE49-F238E27FC236}">
                    <a16:creationId xmlns:a16="http://schemas.microsoft.com/office/drawing/2014/main" id="{00C04427-61C3-8188-213C-A2E90AF15E34}"/>
                  </a:ext>
                </a:extLst>
              </p:cNvPr>
              <p:cNvCxnSpPr/>
              <p:nvPr/>
            </p:nvCxnSpPr>
            <p:spPr bwMode="auto">
              <a:xfrm flipH="1">
                <a:off x="6937320" y="4727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 name="Gerade Verbindung mit Pfeil 316">
                <a:extLst>
                  <a:ext uri="{FF2B5EF4-FFF2-40B4-BE49-F238E27FC236}">
                    <a16:creationId xmlns:a16="http://schemas.microsoft.com/office/drawing/2014/main" id="{98F26A6D-CA50-DC16-1DAA-E1F5E25A2FA3}"/>
                  </a:ext>
                </a:extLst>
              </p:cNvPr>
              <p:cNvCxnSpPr/>
              <p:nvPr/>
            </p:nvCxnSpPr>
            <p:spPr bwMode="auto">
              <a:xfrm flipH="1">
                <a:off x="6175320" y="442207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8" name="Gerade Verbindung mit Pfeil 317">
                <a:extLst>
                  <a:ext uri="{FF2B5EF4-FFF2-40B4-BE49-F238E27FC236}">
                    <a16:creationId xmlns:a16="http://schemas.microsoft.com/office/drawing/2014/main" id="{C25229E5-5EB2-96A0-2F2B-053D54CBF703}"/>
                  </a:ext>
                </a:extLst>
              </p:cNvPr>
              <p:cNvCxnSpPr/>
              <p:nvPr/>
            </p:nvCxnSpPr>
            <p:spPr bwMode="auto">
              <a:xfrm>
                <a:off x="6937320" y="36603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Gerader Verbinder 318">
                <a:extLst>
                  <a:ext uri="{FF2B5EF4-FFF2-40B4-BE49-F238E27FC236}">
                    <a16:creationId xmlns:a16="http://schemas.microsoft.com/office/drawing/2014/main" id="{7B43F862-1641-30CB-5B49-2FD817CACED8}"/>
                  </a:ext>
                </a:extLst>
              </p:cNvPr>
              <p:cNvCxnSpPr>
                <a:cxnSpLocks/>
              </p:cNvCxnSpPr>
              <p:nvPr/>
            </p:nvCxnSpPr>
            <p:spPr>
              <a:xfrm>
                <a:off x="6022270" y="5336730"/>
                <a:ext cx="38165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0" name="Gerader Verbinder 319">
                <a:extLst>
                  <a:ext uri="{FF2B5EF4-FFF2-40B4-BE49-F238E27FC236}">
                    <a16:creationId xmlns:a16="http://schemas.microsoft.com/office/drawing/2014/main" id="{E9B7B2A8-19B1-2FFF-9914-23A2C39E8E89}"/>
                  </a:ext>
                </a:extLst>
              </p:cNvPr>
              <p:cNvCxnSpPr/>
              <p:nvPr/>
            </p:nvCxnSpPr>
            <p:spPr>
              <a:xfrm flipH="1">
                <a:off x="7165920" y="4574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1" name="Gerader Verbinder 320">
                <a:extLst>
                  <a:ext uri="{FF2B5EF4-FFF2-40B4-BE49-F238E27FC236}">
                    <a16:creationId xmlns:a16="http://schemas.microsoft.com/office/drawing/2014/main" id="{AF24EC74-9F21-41B8-B162-4B30ED9DAFA8}"/>
                  </a:ext>
                </a:extLst>
              </p:cNvPr>
              <p:cNvCxnSpPr/>
              <p:nvPr/>
            </p:nvCxnSpPr>
            <p:spPr>
              <a:xfrm flipH="1">
                <a:off x="7165920" y="381273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22" name="Gleichschenkliges Dreieck 321">
                <a:extLst>
                  <a:ext uri="{FF2B5EF4-FFF2-40B4-BE49-F238E27FC236}">
                    <a16:creationId xmlns:a16="http://schemas.microsoft.com/office/drawing/2014/main" id="{4F9DE4AC-04FB-CD05-B4A5-13788BC1BE97}"/>
                  </a:ext>
                </a:extLst>
              </p:cNvPr>
              <p:cNvSpPr/>
              <p:nvPr/>
            </p:nvSpPr>
            <p:spPr bwMode="auto">
              <a:xfrm flipV="1">
                <a:off x="6556320" y="571760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323" name="Group 51">
                <a:extLst>
                  <a:ext uri="{FF2B5EF4-FFF2-40B4-BE49-F238E27FC236}">
                    <a16:creationId xmlns:a16="http://schemas.microsoft.com/office/drawing/2014/main" id="{217E817F-F014-E83C-0DED-355CA3F6FB08}"/>
                  </a:ext>
                </a:extLst>
              </p:cNvPr>
              <p:cNvGrpSpPr>
                <a:grpSpLocks/>
              </p:cNvGrpSpPr>
              <p:nvPr/>
            </p:nvGrpSpPr>
            <p:grpSpPr bwMode="auto">
              <a:xfrm rot="5400000" flipH="1">
                <a:off x="6670620" y="4460300"/>
                <a:ext cx="762000" cy="228600"/>
                <a:chOff x="1872" y="1872"/>
                <a:chExt cx="480" cy="144"/>
              </a:xfrm>
            </p:grpSpPr>
            <p:sp>
              <p:nvSpPr>
                <p:cNvPr id="401" name="Line 52">
                  <a:extLst>
                    <a:ext uri="{FF2B5EF4-FFF2-40B4-BE49-F238E27FC236}">
                      <a16:creationId xmlns:a16="http://schemas.microsoft.com/office/drawing/2014/main" id="{A1DC15D3-BD4E-1B35-9CE8-F28E62D91326}"/>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02" name="Line 53">
                  <a:extLst>
                    <a:ext uri="{FF2B5EF4-FFF2-40B4-BE49-F238E27FC236}">
                      <a16:creationId xmlns:a16="http://schemas.microsoft.com/office/drawing/2014/main" id="{6B41D713-210B-D5E8-CFC7-DD991999B541}"/>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03" name="Line 55">
                  <a:extLst>
                    <a:ext uri="{FF2B5EF4-FFF2-40B4-BE49-F238E27FC236}">
                      <a16:creationId xmlns:a16="http://schemas.microsoft.com/office/drawing/2014/main" id="{346C5503-BDD1-BDAC-1CA1-CE91AD654FDC}"/>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04" name="Line 56">
                  <a:extLst>
                    <a:ext uri="{FF2B5EF4-FFF2-40B4-BE49-F238E27FC236}">
                      <a16:creationId xmlns:a16="http://schemas.microsoft.com/office/drawing/2014/main" id="{206E6AC1-4E33-3A18-6A7C-D01E1625297C}"/>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05" name="Line 57">
                  <a:extLst>
                    <a:ext uri="{FF2B5EF4-FFF2-40B4-BE49-F238E27FC236}">
                      <a16:creationId xmlns:a16="http://schemas.microsoft.com/office/drawing/2014/main" id="{8662A610-D3C0-D7DD-3C6B-300B54758966}"/>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06" name="Line 58">
                  <a:extLst>
                    <a:ext uri="{FF2B5EF4-FFF2-40B4-BE49-F238E27FC236}">
                      <a16:creationId xmlns:a16="http://schemas.microsoft.com/office/drawing/2014/main" id="{CD35729D-211B-0B0C-5A97-C17863D4EA18}"/>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324" name="Group 51">
                <a:extLst>
                  <a:ext uri="{FF2B5EF4-FFF2-40B4-BE49-F238E27FC236}">
                    <a16:creationId xmlns:a16="http://schemas.microsoft.com/office/drawing/2014/main" id="{5595AF36-07BC-892B-7EBC-074B91FF98EB}"/>
                  </a:ext>
                </a:extLst>
              </p:cNvPr>
              <p:cNvGrpSpPr>
                <a:grpSpLocks/>
              </p:cNvGrpSpPr>
              <p:nvPr/>
            </p:nvGrpSpPr>
            <p:grpSpPr bwMode="auto">
              <a:xfrm rot="5400000" flipH="1">
                <a:off x="6670620" y="3698300"/>
                <a:ext cx="762000" cy="228600"/>
                <a:chOff x="1872" y="1872"/>
                <a:chExt cx="480" cy="144"/>
              </a:xfrm>
            </p:grpSpPr>
            <p:sp>
              <p:nvSpPr>
                <p:cNvPr id="395" name="Line 52">
                  <a:extLst>
                    <a:ext uri="{FF2B5EF4-FFF2-40B4-BE49-F238E27FC236}">
                      <a16:creationId xmlns:a16="http://schemas.microsoft.com/office/drawing/2014/main" id="{CD1E0070-15C2-3945-1605-A3AD317C9067}"/>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6" name="Line 53">
                  <a:extLst>
                    <a:ext uri="{FF2B5EF4-FFF2-40B4-BE49-F238E27FC236}">
                      <a16:creationId xmlns:a16="http://schemas.microsoft.com/office/drawing/2014/main" id="{C5731F54-262E-8906-B932-9839FB306707}"/>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7" name="Line 55">
                  <a:extLst>
                    <a:ext uri="{FF2B5EF4-FFF2-40B4-BE49-F238E27FC236}">
                      <a16:creationId xmlns:a16="http://schemas.microsoft.com/office/drawing/2014/main" id="{B8889DE2-96D7-86EE-207E-322095729EC1}"/>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8" name="Line 56">
                  <a:extLst>
                    <a:ext uri="{FF2B5EF4-FFF2-40B4-BE49-F238E27FC236}">
                      <a16:creationId xmlns:a16="http://schemas.microsoft.com/office/drawing/2014/main" id="{800B2472-05CD-7F0B-6963-E20CC3BDBCD2}"/>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9" name="Line 57">
                  <a:extLst>
                    <a:ext uri="{FF2B5EF4-FFF2-40B4-BE49-F238E27FC236}">
                      <a16:creationId xmlns:a16="http://schemas.microsoft.com/office/drawing/2014/main" id="{FBB1C59E-014A-F64E-4E96-2484C4AAE362}"/>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00" name="Line 58">
                  <a:extLst>
                    <a:ext uri="{FF2B5EF4-FFF2-40B4-BE49-F238E27FC236}">
                      <a16:creationId xmlns:a16="http://schemas.microsoft.com/office/drawing/2014/main" id="{20357AC9-7BDA-DAC3-285C-4F1B314D8177}"/>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325" name="Group 51">
                <a:extLst>
                  <a:ext uri="{FF2B5EF4-FFF2-40B4-BE49-F238E27FC236}">
                    <a16:creationId xmlns:a16="http://schemas.microsoft.com/office/drawing/2014/main" id="{A34C7C18-0D05-AA83-CF57-614E90A3F833}"/>
                  </a:ext>
                </a:extLst>
              </p:cNvPr>
              <p:cNvGrpSpPr>
                <a:grpSpLocks/>
              </p:cNvGrpSpPr>
              <p:nvPr/>
            </p:nvGrpSpPr>
            <p:grpSpPr bwMode="auto">
              <a:xfrm rot="16200000">
                <a:off x="5832420" y="4460300"/>
                <a:ext cx="762000" cy="228600"/>
                <a:chOff x="1872" y="1872"/>
                <a:chExt cx="480" cy="144"/>
              </a:xfrm>
            </p:grpSpPr>
            <p:sp>
              <p:nvSpPr>
                <p:cNvPr id="389" name="Line 52">
                  <a:extLst>
                    <a:ext uri="{FF2B5EF4-FFF2-40B4-BE49-F238E27FC236}">
                      <a16:creationId xmlns:a16="http://schemas.microsoft.com/office/drawing/2014/main" id="{BC2B4D1F-50A9-7126-BEFA-D67E5ED2E2BF}"/>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0" name="Line 53">
                  <a:extLst>
                    <a:ext uri="{FF2B5EF4-FFF2-40B4-BE49-F238E27FC236}">
                      <a16:creationId xmlns:a16="http://schemas.microsoft.com/office/drawing/2014/main" id="{01C3AD39-1790-57DF-639D-89329CFA05F7}"/>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1" name="Line 55">
                  <a:extLst>
                    <a:ext uri="{FF2B5EF4-FFF2-40B4-BE49-F238E27FC236}">
                      <a16:creationId xmlns:a16="http://schemas.microsoft.com/office/drawing/2014/main" id="{AA866D28-0BA7-B651-3145-42E2D776859E}"/>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2" name="Line 56">
                  <a:extLst>
                    <a:ext uri="{FF2B5EF4-FFF2-40B4-BE49-F238E27FC236}">
                      <a16:creationId xmlns:a16="http://schemas.microsoft.com/office/drawing/2014/main" id="{E1E0F246-DCC9-04F1-5E79-B1003CFAD5FF}"/>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3" name="Line 57">
                  <a:extLst>
                    <a:ext uri="{FF2B5EF4-FFF2-40B4-BE49-F238E27FC236}">
                      <a16:creationId xmlns:a16="http://schemas.microsoft.com/office/drawing/2014/main" id="{E0AC5C76-B314-BAB2-E04B-5A9F6B93AFC6}"/>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4" name="Line 58">
                  <a:extLst>
                    <a:ext uri="{FF2B5EF4-FFF2-40B4-BE49-F238E27FC236}">
                      <a16:creationId xmlns:a16="http://schemas.microsoft.com/office/drawing/2014/main" id="{3FDD6BB4-5497-D19B-61CE-1450B44B022F}"/>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326" name="Group 51">
                <a:extLst>
                  <a:ext uri="{FF2B5EF4-FFF2-40B4-BE49-F238E27FC236}">
                    <a16:creationId xmlns:a16="http://schemas.microsoft.com/office/drawing/2014/main" id="{859E4D15-BECF-0980-254B-ACE7EDE1ED63}"/>
                  </a:ext>
                </a:extLst>
              </p:cNvPr>
              <p:cNvGrpSpPr>
                <a:grpSpLocks/>
              </p:cNvGrpSpPr>
              <p:nvPr/>
            </p:nvGrpSpPr>
            <p:grpSpPr bwMode="auto">
              <a:xfrm rot="16200000">
                <a:off x="6137220" y="5222300"/>
                <a:ext cx="762000" cy="228600"/>
                <a:chOff x="1872" y="1872"/>
                <a:chExt cx="480" cy="144"/>
              </a:xfrm>
            </p:grpSpPr>
            <p:sp>
              <p:nvSpPr>
                <p:cNvPr id="383" name="Line 52">
                  <a:extLst>
                    <a:ext uri="{FF2B5EF4-FFF2-40B4-BE49-F238E27FC236}">
                      <a16:creationId xmlns:a16="http://schemas.microsoft.com/office/drawing/2014/main" id="{36E07ED0-D893-1E90-DBB5-1D487DBE6BF9}"/>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84" name="Line 53">
                  <a:extLst>
                    <a:ext uri="{FF2B5EF4-FFF2-40B4-BE49-F238E27FC236}">
                      <a16:creationId xmlns:a16="http://schemas.microsoft.com/office/drawing/2014/main" id="{23F22D89-7783-5DF3-C4BF-04B1602C32E7}"/>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85" name="Line 55">
                  <a:extLst>
                    <a:ext uri="{FF2B5EF4-FFF2-40B4-BE49-F238E27FC236}">
                      <a16:creationId xmlns:a16="http://schemas.microsoft.com/office/drawing/2014/main" id="{341FC4EB-33F3-1E16-259F-F8F7271C650B}"/>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86" name="Line 56">
                  <a:extLst>
                    <a:ext uri="{FF2B5EF4-FFF2-40B4-BE49-F238E27FC236}">
                      <a16:creationId xmlns:a16="http://schemas.microsoft.com/office/drawing/2014/main" id="{D591C174-7CDE-5DAF-897E-E368B38F4CDD}"/>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87" name="Line 57">
                  <a:extLst>
                    <a:ext uri="{FF2B5EF4-FFF2-40B4-BE49-F238E27FC236}">
                      <a16:creationId xmlns:a16="http://schemas.microsoft.com/office/drawing/2014/main" id="{3071DBAB-DFE3-EEC4-5761-8BDE4C414587}"/>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388" name="Line 58">
                  <a:extLst>
                    <a:ext uri="{FF2B5EF4-FFF2-40B4-BE49-F238E27FC236}">
                      <a16:creationId xmlns:a16="http://schemas.microsoft.com/office/drawing/2014/main" id="{FDB96694-74DA-9C36-ADBD-3CDF8ACD44EB}"/>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327" name="Gerader Verbinder 326">
                <a:extLst>
                  <a:ext uri="{FF2B5EF4-FFF2-40B4-BE49-F238E27FC236}">
                    <a16:creationId xmlns:a16="http://schemas.microsoft.com/office/drawing/2014/main" id="{71523727-E295-4A28-4EEC-FD5C842B48A4}"/>
                  </a:ext>
                </a:extLst>
              </p:cNvPr>
              <p:cNvCxnSpPr/>
              <p:nvPr/>
            </p:nvCxnSpPr>
            <p:spPr>
              <a:xfrm>
                <a:off x="6632910" y="587156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8" name="Gerader Verbinder 327">
                <a:extLst>
                  <a:ext uri="{FF2B5EF4-FFF2-40B4-BE49-F238E27FC236}">
                    <a16:creationId xmlns:a16="http://schemas.microsoft.com/office/drawing/2014/main" id="{C51B5D5C-0D85-8888-0CF3-CC17EB090D07}"/>
                  </a:ext>
                </a:extLst>
              </p:cNvPr>
              <p:cNvCxnSpPr>
                <a:cxnSpLocks/>
              </p:cNvCxnSpPr>
              <p:nvPr/>
            </p:nvCxnSpPr>
            <p:spPr>
              <a:xfrm>
                <a:off x="5716950" y="442129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9" name="Gerader Verbinder 328">
                <a:extLst>
                  <a:ext uri="{FF2B5EF4-FFF2-40B4-BE49-F238E27FC236}">
                    <a16:creationId xmlns:a16="http://schemas.microsoft.com/office/drawing/2014/main" id="{8B7C3F11-CD9A-7087-07B2-42C464385B8B}"/>
                  </a:ext>
                </a:extLst>
              </p:cNvPr>
              <p:cNvCxnSpPr>
                <a:cxnSpLocks/>
              </p:cNvCxnSpPr>
              <p:nvPr/>
            </p:nvCxnSpPr>
            <p:spPr>
              <a:xfrm>
                <a:off x="5640620" y="442129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0" name="Gerade Verbindung 24">
                <a:extLst>
                  <a:ext uri="{FF2B5EF4-FFF2-40B4-BE49-F238E27FC236}">
                    <a16:creationId xmlns:a16="http://schemas.microsoft.com/office/drawing/2014/main" id="{143B31F2-7C07-0104-74EA-D9886477BFC2}"/>
                  </a:ext>
                </a:extLst>
              </p:cNvPr>
              <p:cNvCxnSpPr>
                <a:cxnSpLocks noChangeShapeType="1"/>
              </p:cNvCxnSpPr>
              <p:nvPr/>
            </p:nvCxnSpPr>
            <p:spPr bwMode="auto">
              <a:xfrm>
                <a:off x="5716950" y="4573950"/>
                <a:ext cx="38061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31" name="Gerade Verbindung 24">
                <a:extLst>
                  <a:ext uri="{FF2B5EF4-FFF2-40B4-BE49-F238E27FC236}">
                    <a16:creationId xmlns:a16="http://schemas.microsoft.com/office/drawing/2014/main" id="{1E4F913B-C901-D8E7-5052-E1930C38EB58}"/>
                  </a:ext>
                </a:extLst>
              </p:cNvPr>
              <p:cNvCxnSpPr>
                <a:cxnSpLocks noChangeShapeType="1"/>
              </p:cNvCxnSpPr>
              <p:nvPr/>
            </p:nvCxnSpPr>
            <p:spPr bwMode="auto">
              <a:xfrm>
                <a:off x="5029980" y="4573950"/>
                <a:ext cx="609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43" name="Textfeld 153">
                <a:extLst>
                  <a:ext uri="{FF2B5EF4-FFF2-40B4-BE49-F238E27FC236}">
                    <a16:creationId xmlns:a16="http://schemas.microsoft.com/office/drawing/2014/main" id="{68073AC8-932E-2F69-8D8C-99310309F861}"/>
                  </a:ext>
                </a:extLst>
              </p:cNvPr>
              <p:cNvSpPr txBox="1">
                <a:spLocks noChangeArrowheads="1"/>
              </p:cNvSpPr>
              <p:nvPr/>
            </p:nvSpPr>
            <p:spPr bwMode="auto">
              <a:xfrm>
                <a:off x="5029980" y="4573950"/>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nwell</a:t>
                </a:r>
                <a:endParaRPr lang="en-US" altLang="de-DE" sz="1000" baseline="-25000" dirty="0">
                  <a:latin typeface="Times New Roman" panose="02020603050405020304" pitchFamily="18" charset="0"/>
                  <a:cs typeface="Times New Roman" panose="02020603050405020304" pitchFamily="18" charset="0"/>
                </a:endParaRPr>
              </a:p>
            </p:txBody>
          </p:sp>
          <p:sp>
            <p:nvSpPr>
              <p:cNvPr id="344" name="Textfeld 153">
                <a:extLst>
                  <a:ext uri="{FF2B5EF4-FFF2-40B4-BE49-F238E27FC236}">
                    <a16:creationId xmlns:a16="http://schemas.microsoft.com/office/drawing/2014/main" id="{DEFBBDA6-D7D2-E582-9FC1-2261980DF128}"/>
                  </a:ext>
                </a:extLst>
              </p:cNvPr>
              <p:cNvSpPr txBox="1">
                <a:spLocks noChangeArrowheads="1"/>
              </p:cNvSpPr>
              <p:nvPr/>
            </p:nvSpPr>
            <p:spPr bwMode="auto">
              <a:xfrm>
                <a:off x="7167220" y="4344960"/>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345" name="Group 51">
                <a:extLst>
                  <a:ext uri="{FF2B5EF4-FFF2-40B4-BE49-F238E27FC236}">
                    <a16:creationId xmlns:a16="http://schemas.microsoft.com/office/drawing/2014/main" id="{FEA2FB19-B110-1531-4209-1952E49B0A56}"/>
                  </a:ext>
                </a:extLst>
              </p:cNvPr>
              <p:cNvGrpSpPr>
                <a:grpSpLocks/>
              </p:cNvGrpSpPr>
              <p:nvPr/>
            </p:nvGrpSpPr>
            <p:grpSpPr bwMode="auto">
              <a:xfrm rot="16200000">
                <a:off x="5831900" y="3695700"/>
                <a:ext cx="762000" cy="228600"/>
                <a:chOff x="1872" y="1872"/>
                <a:chExt cx="480" cy="144"/>
              </a:xfrm>
            </p:grpSpPr>
            <p:sp>
              <p:nvSpPr>
                <p:cNvPr id="375" name="Line 52">
                  <a:extLst>
                    <a:ext uri="{FF2B5EF4-FFF2-40B4-BE49-F238E27FC236}">
                      <a16:creationId xmlns:a16="http://schemas.microsoft.com/office/drawing/2014/main" id="{71FDC560-149B-1DA0-F475-5905D4C11167}"/>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76" name="Line 53">
                  <a:extLst>
                    <a:ext uri="{FF2B5EF4-FFF2-40B4-BE49-F238E27FC236}">
                      <a16:creationId xmlns:a16="http://schemas.microsoft.com/office/drawing/2014/main" id="{A8F78AA5-111F-AC83-C71E-7912F0F14071}"/>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77" name="Line 55">
                  <a:extLst>
                    <a:ext uri="{FF2B5EF4-FFF2-40B4-BE49-F238E27FC236}">
                      <a16:creationId xmlns:a16="http://schemas.microsoft.com/office/drawing/2014/main" id="{BFE66B97-735B-2DA8-A53C-41CF54C47D94}"/>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78" name="Line 56">
                  <a:extLst>
                    <a:ext uri="{FF2B5EF4-FFF2-40B4-BE49-F238E27FC236}">
                      <a16:creationId xmlns:a16="http://schemas.microsoft.com/office/drawing/2014/main" id="{22C14E88-3877-CFF0-3EFF-FD8973191788}"/>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79" name="Line 57">
                  <a:extLst>
                    <a:ext uri="{FF2B5EF4-FFF2-40B4-BE49-F238E27FC236}">
                      <a16:creationId xmlns:a16="http://schemas.microsoft.com/office/drawing/2014/main" id="{40A92C8F-004E-381C-3101-DC12E310911D}"/>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80" name="Line 58">
                  <a:extLst>
                    <a:ext uri="{FF2B5EF4-FFF2-40B4-BE49-F238E27FC236}">
                      <a16:creationId xmlns:a16="http://schemas.microsoft.com/office/drawing/2014/main" id="{3DB371FB-438B-C28C-272E-994AB5EF9B5A}"/>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346" name="Gerade Verbindung mit Pfeil 345">
                <a:extLst>
                  <a:ext uri="{FF2B5EF4-FFF2-40B4-BE49-F238E27FC236}">
                    <a16:creationId xmlns:a16="http://schemas.microsoft.com/office/drawing/2014/main" id="{6055E0E1-72C1-B51B-CBDA-29A40298F947}"/>
                  </a:ext>
                </a:extLst>
              </p:cNvPr>
              <p:cNvCxnSpPr/>
              <p:nvPr/>
            </p:nvCxnSpPr>
            <p:spPr bwMode="auto">
              <a:xfrm flipH="1">
                <a:off x="6174930" y="365799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7" name="Gerader Verbinder 346">
                <a:extLst>
                  <a:ext uri="{FF2B5EF4-FFF2-40B4-BE49-F238E27FC236}">
                    <a16:creationId xmlns:a16="http://schemas.microsoft.com/office/drawing/2014/main" id="{31A69DE2-C9E9-8176-EE17-F48B76BD6E72}"/>
                  </a:ext>
                </a:extLst>
              </p:cNvPr>
              <p:cNvCxnSpPr>
                <a:cxnSpLocks/>
              </p:cNvCxnSpPr>
              <p:nvPr/>
            </p:nvCxnSpPr>
            <p:spPr>
              <a:xfrm>
                <a:off x="5945940" y="3810650"/>
                <a:ext cx="15266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48" name="Textfeld 153">
                <a:extLst>
                  <a:ext uri="{FF2B5EF4-FFF2-40B4-BE49-F238E27FC236}">
                    <a16:creationId xmlns:a16="http://schemas.microsoft.com/office/drawing/2014/main" id="{6AA58A2C-39D1-5AA5-5CE3-CFFD675101A0}"/>
                  </a:ext>
                </a:extLst>
              </p:cNvPr>
              <p:cNvSpPr txBox="1">
                <a:spLocks noChangeArrowheads="1"/>
              </p:cNvSpPr>
              <p:nvPr/>
            </p:nvSpPr>
            <p:spPr bwMode="auto">
              <a:xfrm>
                <a:off x="5793280" y="3564429"/>
                <a:ext cx="320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349" name="Gerade Verbindung 367">
                <a:extLst>
                  <a:ext uri="{FF2B5EF4-FFF2-40B4-BE49-F238E27FC236}">
                    <a16:creationId xmlns:a16="http://schemas.microsoft.com/office/drawing/2014/main" id="{4475E7D4-46AC-2358-99D3-2D23229933DA}"/>
                  </a:ext>
                </a:extLst>
              </p:cNvPr>
              <p:cNvCxnSpPr>
                <a:cxnSpLocks noChangeShapeType="1"/>
              </p:cNvCxnSpPr>
              <p:nvPr/>
            </p:nvCxnSpPr>
            <p:spPr bwMode="auto">
              <a:xfrm>
                <a:off x="6327850" y="4192300"/>
                <a:ext cx="152400" cy="0"/>
              </a:xfrm>
              <a:prstGeom prst="line">
                <a:avLst/>
              </a:prstGeom>
              <a:noFill/>
              <a:ln w="9525" algn="ctr">
                <a:solidFill>
                  <a:schemeClr val="tx1"/>
                </a:solidFill>
                <a:round/>
                <a:headEnd type="oval"/>
                <a:tailEnd/>
              </a:ln>
              <a:extLst>
                <a:ext uri="{909E8E84-426E-40DD-AFC4-6F175D3DCCD1}">
                  <a14:hiddenFill xmlns:a14="http://schemas.microsoft.com/office/drawing/2010/main">
                    <a:noFill/>
                  </a14:hiddenFill>
                </a:ext>
              </a:extLst>
            </p:spPr>
          </p:cxnSp>
          <p:sp>
            <p:nvSpPr>
              <p:cNvPr id="350" name="Textfeld 153">
                <a:extLst>
                  <a:ext uri="{FF2B5EF4-FFF2-40B4-BE49-F238E27FC236}">
                    <a16:creationId xmlns:a16="http://schemas.microsoft.com/office/drawing/2014/main" id="{E53A3CC1-DABB-CA8B-379C-5C044C70AEDA}"/>
                  </a:ext>
                </a:extLst>
              </p:cNvPr>
              <p:cNvSpPr txBox="1">
                <a:spLocks noChangeArrowheads="1"/>
              </p:cNvSpPr>
              <p:nvPr/>
            </p:nvSpPr>
            <p:spPr bwMode="auto">
              <a:xfrm>
                <a:off x="7472540" y="4650280"/>
                <a:ext cx="3401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351" name="Textfeld 153">
                <a:extLst>
                  <a:ext uri="{FF2B5EF4-FFF2-40B4-BE49-F238E27FC236}">
                    <a16:creationId xmlns:a16="http://schemas.microsoft.com/office/drawing/2014/main" id="{CDDBA83F-1D4D-F7DF-7C68-8B508A3E0C48}"/>
                  </a:ext>
                </a:extLst>
              </p:cNvPr>
              <p:cNvSpPr txBox="1">
                <a:spLocks noChangeArrowheads="1"/>
              </p:cNvSpPr>
              <p:nvPr/>
            </p:nvSpPr>
            <p:spPr bwMode="auto">
              <a:xfrm>
                <a:off x="7818122" y="4802940"/>
                <a:ext cx="397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scsf</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352" name="Gerade Verbindung mit Pfeil 351">
                <a:extLst>
                  <a:ext uri="{FF2B5EF4-FFF2-40B4-BE49-F238E27FC236}">
                    <a16:creationId xmlns:a16="http://schemas.microsoft.com/office/drawing/2014/main" id="{0556738B-61C2-600B-3CBE-7C91A90E00A1}"/>
                  </a:ext>
                </a:extLst>
              </p:cNvPr>
              <p:cNvCxnSpPr/>
              <p:nvPr/>
            </p:nvCxnSpPr>
            <p:spPr bwMode="auto">
              <a:xfrm>
                <a:off x="7854190" y="510826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3" name="Gerader Verbinder 352">
                <a:extLst>
                  <a:ext uri="{FF2B5EF4-FFF2-40B4-BE49-F238E27FC236}">
                    <a16:creationId xmlns:a16="http://schemas.microsoft.com/office/drawing/2014/main" id="{2B17FD3D-66F8-DBB2-E797-CC7F09C7476B}"/>
                  </a:ext>
                </a:extLst>
              </p:cNvPr>
              <p:cNvCxnSpPr/>
              <p:nvPr/>
            </p:nvCxnSpPr>
            <p:spPr>
              <a:xfrm>
                <a:off x="7625200" y="4955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54" name="Gleichschenkliges Dreieck 353">
                <a:extLst>
                  <a:ext uri="{FF2B5EF4-FFF2-40B4-BE49-F238E27FC236}">
                    <a16:creationId xmlns:a16="http://schemas.microsoft.com/office/drawing/2014/main" id="{52EDD246-3D70-9A19-BA6E-52277A815665}"/>
                  </a:ext>
                </a:extLst>
              </p:cNvPr>
              <p:cNvSpPr/>
              <p:nvPr/>
            </p:nvSpPr>
            <p:spPr bwMode="auto">
              <a:xfrm flipV="1">
                <a:off x="7930520" y="533725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355" name="Group 51">
                <a:extLst>
                  <a:ext uri="{FF2B5EF4-FFF2-40B4-BE49-F238E27FC236}">
                    <a16:creationId xmlns:a16="http://schemas.microsoft.com/office/drawing/2014/main" id="{9CE23BDF-7948-7D48-96FC-E71F12A87983}"/>
                  </a:ext>
                </a:extLst>
              </p:cNvPr>
              <p:cNvGrpSpPr>
                <a:grpSpLocks/>
              </p:cNvGrpSpPr>
              <p:nvPr/>
            </p:nvGrpSpPr>
            <p:grpSpPr bwMode="auto">
              <a:xfrm rot="16200000">
                <a:off x="7511160" y="4840650"/>
                <a:ext cx="762000" cy="228600"/>
                <a:chOff x="1872" y="1872"/>
                <a:chExt cx="480" cy="144"/>
              </a:xfrm>
            </p:grpSpPr>
            <p:sp>
              <p:nvSpPr>
                <p:cNvPr id="369" name="Line 52">
                  <a:extLst>
                    <a:ext uri="{FF2B5EF4-FFF2-40B4-BE49-F238E27FC236}">
                      <a16:creationId xmlns:a16="http://schemas.microsoft.com/office/drawing/2014/main" id="{3D8FC672-7A82-419E-1436-E2B675A89EC1}"/>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70" name="Line 53">
                  <a:extLst>
                    <a:ext uri="{FF2B5EF4-FFF2-40B4-BE49-F238E27FC236}">
                      <a16:creationId xmlns:a16="http://schemas.microsoft.com/office/drawing/2014/main" id="{2FD0F9E0-8808-1784-D07C-1F2DE17911B3}"/>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71" name="Line 55">
                  <a:extLst>
                    <a:ext uri="{FF2B5EF4-FFF2-40B4-BE49-F238E27FC236}">
                      <a16:creationId xmlns:a16="http://schemas.microsoft.com/office/drawing/2014/main" id="{5BEA3D1F-2F8A-8684-DF1E-C2219141BBA0}"/>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72" name="Line 56">
                  <a:extLst>
                    <a:ext uri="{FF2B5EF4-FFF2-40B4-BE49-F238E27FC236}">
                      <a16:creationId xmlns:a16="http://schemas.microsoft.com/office/drawing/2014/main" id="{2C6D1C6A-028D-3858-77B6-4511FACE234B}"/>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73" name="Line 57">
                  <a:extLst>
                    <a:ext uri="{FF2B5EF4-FFF2-40B4-BE49-F238E27FC236}">
                      <a16:creationId xmlns:a16="http://schemas.microsoft.com/office/drawing/2014/main" id="{0D79CEEA-9695-B50A-0DD8-4E9ADA5B4DAC}"/>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374" name="Line 58">
                  <a:extLst>
                    <a:ext uri="{FF2B5EF4-FFF2-40B4-BE49-F238E27FC236}">
                      <a16:creationId xmlns:a16="http://schemas.microsoft.com/office/drawing/2014/main" id="{0A214598-E5F2-C762-82BA-03B941F56A22}"/>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356" name="Group 51">
                <a:extLst>
                  <a:ext uri="{FF2B5EF4-FFF2-40B4-BE49-F238E27FC236}">
                    <a16:creationId xmlns:a16="http://schemas.microsoft.com/office/drawing/2014/main" id="{4D9E1ED6-C1DD-4D22-D3FB-DB34B6666063}"/>
                  </a:ext>
                </a:extLst>
              </p:cNvPr>
              <p:cNvGrpSpPr>
                <a:grpSpLocks/>
              </p:cNvGrpSpPr>
              <p:nvPr/>
            </p:nvGrpSpPr>
            <p:grpSpPr bwMode="auto">
              <a:xfrm rot="16200000">
                <a:off x="7511160" y="4077350"/>
                <a:ext cx="762000" cy="228600"/>
                <a:chOff x="1872" y="1872"/>
                <a:chExt cx="480" cy="144"/>
              </a:xfrm>
            </p:grpSpPr>
            <p:sp>
              <p:nvSpPr>
                <p:cNvPr id="363" name="Line 52">
                  <a:extLst>
                    <a:ext uri="{FF2B5EF4-FFF2-40B4-BE49-F238E27FC236}">
                      <a16:creationId xmlns:a16="http://schemas.microsoft.com/office/drawing/2014/main" id="{14ACE33C-551B-EEC6-351E-25C4B4A85C84}"/>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64" name="Line 53">
                  <a:extLst>
                    <a:ext uri="{FF2B5EF4-FFF2-40B4-BE49-F238E27FC236}">
                      <a16:creationId xmlns:a16="http://schemas.microsoft.com/office/drawing/2014/main" id="{E3901BC2-05A7-4F9C-EC60-B966CF32B591}"/>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65" name="Line 55">
                  <a:extLst>
                    <a:ext uri="{FF2B5EF4-FFF2-40B4-BE49-F238E27FC236}">
                      <a16:creationId xmlns:a16="http://schemas.microsoft.com/office/drawing/2014/main" id="{CEB58F0E-56A1-EFE3-BB30-E486D15ADC4B}"/>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66" name="Line 56">
                  <a:extLst>
                    <a:ext uri="{FF2B5EF4-FFF2-40B4-BE49-F238E27FC236}">
                      <a16:creationId xmlns:a16="http://schemas.microsoft.com/office/drawing/2014/main" id="{5AE81D39-4DDE-A068-E40C-7BF56C1E34EA}"/>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67" name="Line 57">
                  <a:extLst>
                    <a:ext uri="{FF2B5EF4-FFF2-40B4-BE49-F238E27FC236}">
                      <a16:creationId xmlns:a16="http://schemas.microsoft.com/office/drawing/2014/main" id="{85A5F318-392C-7BC6-E318-15E1A8F798D5}"/>
                    </a:ext>
                  </a:extLst>
                </p:cNvPr>
                <p:cNvSpPr>
                  <a:spLocks noChangeShapeType="1"/>
                </p:cNvSpPr>
                <p:nvPr/>
              </p:nvSpPr>
              <p:spPr bwMode="auto">
                <a:xfrm>
                  <a:off x="2208" y="2016"/>
                  <a:ext cx="144" cy="0"/>
                </a:xfrm>
                <a:prstGeom prst="line">
                  <a:avLst/>
                </a:prstGeom>
                <a:noFill/>
                <a:ln w="9525">
                  <a:solidFill>
                    <a:schemeClr val="tx1"/>
                  </a:solidFill>
                  <a:round/>
                  <a:headEnd/>
                  <a:tailEnd type="none"/>
                </a:ln>
                <a:extLst>
                  <a:ext uri="{909E8E84-426E-40DD-AFC4-6F175D3DCCD1}">
                    <a14:hiddenFill xmlns:a14="http://schemas.microsoft.com/office/drawing/2010/main">
                      <a:noFill/>
                    </a14:hiddenFill>
                  </a:ext>
                </a:extLst>
              </p:spPr>
              <p:txBody>
                <a:bodyPr anchor="ctr"/>
                <a:lstStyle/>
                <a:p>
                  <a:endParaRPr lang="en-US"/>
                </a:p>
              </p:txBody>
            </p:sp>
            <p:sp>
              <p:nvSpPr>
                <p:cNvPr id="368" name="Line 58">
                  <a:extLst>
                    <a:ext uri="{FF2B5EF4-FFF2-40B4-BE49-F238E27FC236}">
                      <a16:creationId xmlns:a16="http://schemas.microsoft.com/office/drawing/2014/main" id="{242E6A5F-0E9C-EC40-4C2D-ADEA0196F30A}"/>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357" name="Gerade Verbindung 367">
                <a:extLst>
                  <a:ext uri="{FF2B5EF4-FFF2-40B4-BE49-F238E27FC236}">
                    <a16:creationId xmlns:a16="http://schemas.microsoft.com/office/drawing/2014/main" id="{0A642F88-C3F8-0388-A6B9-E0063092D6D4}"/>
                  </a:ext>
                </a:extLst>
              </p:cNvPr>
              <p:cNvCxnSpPr>
                <a:cxnSpLocks noChangeShapeType="1"/>
              </p:cNvCxnSpPr>
              <p:nvPr/>
            </p:nvCxnSpPr>
            <p:spPr bwMode="auto">
              <a:xfrm>
                <a:off x="7930780" y="381065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58" name="Gerader Verbinder 357">
                <a:extLst>
                  <a:ext uri="{FF2B5EF4-FFF2-40B4-BE49-F238E27FC236}">
                    <a16:creationId xmlns:a16="http://schemas.microsoft.com/office/drawing/2014/main" id="{3557C278-F993-1D23-E527-CB2CA7A1E1F1}"/>
                  </a:ext>
                </a:extLst>
              </p:cNvPr>
              <p:cNvCxnSpPr>
                <a:cxnSpLocks noChangeShapeType="1"/>
                <a:endCxn id="368" idx="0"/>
              </p:cNvCxnSpPr>
              <p:nvPr/>
            </p:nvCxnSpPr>
            <p:spPr bwMode="auto">
              <a:xfrm flipH="1" flipV="1">
                <a:off x="8006460" y="4572650"/>
                <a:ext cx="763690" cy="13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9" name="Gerader Verbinder 358">
                <a:extLst>
                  <a:ext uri="{FF2B5EF4-FFF2-40B4-BE49-F238E27FC236}">
                    <a16:creationId xmlns:a16="http://schemas.microsoft.com/office/drawing/2014/main" id="{EC27CD15-86DC-29F3-04A6-8EFBD8CCDCB5}"/>
                  </a:ext>
                </a:extLst>
              </p:cNvPr>
              <p:cNvCxnSpPr>
                <a:cxnSpLocks/>
              </p:cNvCxnSpPr>
              <p:nvPr/>
            </p:nvCxnSpPr>
            <p:spPr>
              <a:xfrm>
                <a:off x="6022270" y="4573950"/>
                <a:ext cx="0" cy="76330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60" name="Textfeld 153">
                <a:extLst>
                  <a:ext uri="{FF2B5EF4-FFF2-40B4-BE49-F238E27FC236}">
                    <a16:creationId xmlns:a16="http://schemas.microsoft.com/office/drawing/2014/main" id="{640B9C5E-86CE-7976-148C-C76D0C451BB7}"/>
                  </a:ext>
                </a:extLst>
              </p:cNvPr>
              <p:cNvSpPr txBox="1">
                <a:spLocks noChangeArrowheads="1"/>
              </p:cNvSpPr>
              <p:nvPr/>
            </p:nvSpPr>
            <p:spPr bwMode="auto">
              <a:xfrm>
                <a:off x="6150885" y="3657990"/>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scp</a:t>
                </a:r>
                <a:endParaRPr lang="en-US" altLang="de-DE" sz="1000" baseline="-25000" dirty="0">
                  <a:latin typeface="Times New Roman" panose="02020603050405020304" pitchFamily="18" charset="0"/>
                  <a:cs typeface="Times New Roman" panose="02020603050405020304" pitchFamily="18" charset="0"/>
                </a:endParaRPr>
              </a:p>
            </p:txBody>
          </p:sp>
          <p:sp>
            <p:nvSpPr>
              <p:cNvPr id="361" name="Textfeld 153">
                <a:extLst>
                  <a:ext uri="{FF2B5EF4-FFF2-40B4-BE49-F238E27FC236}">
                    <a16:creationId xmlns:a16="http://schemas.microsoft.com/office/drawing/2014/main" id="{9162999B-CD0F-BCFC-49DC-75CE89124A0D}"/>
                  </a:ext>
                </a:extLst>
              </p:cNvPr>
              <p:cNvSpPr txBox="1">
                <a:spLocks noChangeArrowheads="1"/>
              </p:cNvSpPr>
              <p:nvPr/>
            </p:nvSpPr>
            <p:spPr bwMode="auto">
              <a:xfrm>
                <a:off x="7890258" y="4115970"/>
                <a:ext cx="3257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362" name="Textfeld 153">
                <a:extLst>
                  <a:ext uri="{FF2B5EF4-FFF2-40B4-BE49-F238E27FC236}">
                    <a16:creationId xmlns:a16="http://schemas.microsoft.com/office/drawing/2014/main" id="{9631EEA1-FC60-B558-DC0F-9064DBF66172}"/>
                  </a:ext>
                </a:extLst>
              </p:cNvPr>
              <p:cNvSpPr txBox="1">
                <a:spLocks noChangeArrowheads="1"/>
              </p:cNvSpPr>
              <p:nvPr/>
            </p:nvSpPr>
            <p:spPr bwMode="auto">
              <a:xfrm>
                <a:off x="8312170" y="4344960"/>
                <a:ext cx="6623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outampsf</a:t>
                </a:r>
                <a:endParaRPr lang="en-US" altLang="de-DE" sz="1000" baseline="-250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83341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F4357-1D8A-428C-BFD0-F952B3A1D89A}"/>
              </a:ext>
            </a:extLst>
          </p:cNvPr>
          <p:cNvSpPr>
            <a:spLocks noGrp="1"/>
          </p:cNvSpPr>
          <p:nvPr>
            <p:ph type="title"/>
          </p:nvPr>
        </p:nvSpPr>
        <p:spPr/>
        <p:txBody>
          <a:bodyPr/>
          <a:lstStyle/>
          <a:p>
            <a:r>
              <a:rPr lang="de-DE" b="1" dirty="0"/>
              <a:t>Feedback </a:t>
            </a:r>
            <a:r>
              <a:rPr lang="de-DE" b="1" dirty="0" err="1"/>
              <a:t>Resistor</a:t>
            </a:r>
            <a:r>
              <a:rPr lang="de-DE" b="1" dirty="0"/>
              <a:t> Implementation</a:t>
            </a:r>
          </a:p>
        </p:txBody>
      </p:sp>
      <p:sp>
        <p:nvSpPr>
          <p:cNvPr id="3" name="Inhaltsplatzhalter 2">
            <a:extLst>
              <a:ext uri="{FF2B5EF4-FFF2-40B4-BE49-F238E27FC236}">
                <a16:creationId xmlns:a16="http://schemas.microsoft.com/office/drawing/2014/main" id="{1FC480E3-2022-4641-BF32-B7C30D5A9209}"/>
              </a:ext>
            </a:extLst>
          </p:cNvPr>
          <p:cNvSpPr>
            <a:spLocks noGrp="1"/>
          </p:cNvSpPr>
          <p:nvPr>
            <p:ph idx="1"/>
          </p:nvPr>
        </p:nvSpPr>
        <p:spPr>
          <a:xfrm>
            <a:off x="457200" y="692150"/>
            <a:ext cx="3885810" cy="5976938"/>
          </a:xfrm>
        </p:spPr>
        <p:txBody>
          <a:bodyPr/>
          <a:lstStyle/>
          <a:p>
            <a:r>
              <a:rPr lang="de-DE" b="1" dirty="0" err="1"/>
              <a:t>Improved</a:t>
            </a:r>
            <a:r>
              <a:rPr lang="de-DE" b="1" dirty="0"/>
              <a:t> Feedback </a:t>
            </a:r>
            <a:r>
              <a:rPr lang="de-DE" b="1" dirty="0" err="1"/>
              <a:t>Biasing</a:t>
            </a:r>
            <a:endParaRPr lang="de-DE" b="1" dirty="0"/>
          </a:p>
          <a:p>
            <a:pPr>
              <a:buFont typeface="Arial" panose="020B0604020202020204" pitchFamily="34" charset="0"/>
              <a:buChar char="•"/>
            </a:pPr>
            <a:r>
              <a:rPr lang="de-DE" dirty="0" err="1"/>
              <a:t>Local</a:t>
            </a:r>
            <a:r>
              <a:rPr lang="de-DE" dirty="0"/>
              <a:t> </a:t>
            </a:r>
            <a:r>
              <a:rPr lang="de-DE" dirty="0" err="1"/>
              <a:t>bias-current</a:t>
            </a:r>
            <a:r>
              <a:rPr lang="de-DE" dirty="0"/>
              <a:t> </a:t>
            </a:r>
            <a:r>
              <a:rPr lang="de-DE" dirty="0" err="1"/>
              <a:t>generation</a:t>
            </a:r>
            <a:r>
              <a:rPr lang="de-DE" dirty="0"/>
              <a:t> </a:t>
            </a:r>
            <a:r>
              <a:rPr lang="de-DE" dirty="0" err="1"/>
              <a:t>using</a:t>
            </a:r>
            <a:r>
              <a:rPr lang="de-DE" dirty="0"/>
              <a:t> </a:t>
            </a:r>
            <a:r>
              <a:rPr lang="de-DE" dirty="0" err="1"/>
              <a:t>Tbias</a:t>
            </a:r>
            <a:r>
              <a:rPr lang="de-DE" dirty="0"/>
              <a:t> </a:t>
            </a:r>
          </a:p>
          <a:p>
            <a:pPr>
              <a:buFont typeface="Arial" panose="020B0604020202020204" pitchFamily="34" charset="0"/>
              <a:buChar char="•"/>
            </a:pPr>
            <a:r>
              <a:rPr lang="de-DE" dirty="0" err="1"/>
              <a:t>Tbias</a:t>
            </a:r>
            <a:r>
              <a:rPr lang="de-DE" dirty="0"/>
              <a:t> </a:t>
            </a:r>
            <a:r>
              <a:rPr lang="de-DE" dirty="0" err="1"/>
              <a:t>generates</a:t>
            </a:r>
            <a:r>
              <a:rPr lang="de-DE" dirty="0"/>
              <a:t> </a:t>
            </a:r>
            <a:r>
              <a:rPr lang="de-DE" dirty="0" err="1"/>
              <a:t>small</a:t>
            </a:r>
            <a:r>
              <a:rPr lang="de-DE" dirty="0"/>
              <a:t> </a:t>
            </a:r>
            <a:r>
              <a:rPr lang="de-DE" dirty="0" err="1"/>
              <a:t>current</a:t>
            </a:r>
            <a:r>
              <a:rPr lang="de-DE" dirty="0"/>
              <a:t>: </a:t>
            </a:r>
          </a:p>
          <a:p>
            <a:pPr marL="742950" lvl="1" indent="-285750">
              <a:buFont typeface="Arial" panose="020B0604020202020204" pitchFamily="34" charset="0"/>
              <a:buChar char="•"/>
            </a:pPr>
            <a:r>
              <a:rPr lang="de-DE" dirty="0"/>
              <a:t>~100 </a:t>
            </a:r>
            <a:r>
              <a:rPr lang="de-DE" dirty="0" err="1"/>
              <a:t>pA</a:t>
            </a:r>
            <a:r>
              <a:rPr lang="de-DE" dirty="0"/>
              <a:t> </a:t>
            </a:r>
          </a:p>
          <a:p>
            <a:pPr>
              <a:buFont typeface="Arial" panose="020B0604020202020204" pitchFamily="34" charset="0"/>
              <a:buChar char="•"/>
            </a:pPr>
            <a:r>
              <a:rPr lang="de-DE" dirty="0" err="1"/>
              <a:t>Current</a:t>
            </a:r>
            <a:r>
              <a:rPr lang="de-DE" dirty="0"/>
              <a:t> </a:t>
            </a:r>
            <a:r>
              <a:rPr lang="de-DE" dirty="0" err="1"/>
              <a:t>generates</a:t>
            </a:r>
            <a:r>
              <a:rPr lang="de-DE" dirty="0"/>
              <a:t> </a:t>
            </a:r>
            <a:r>
              <a:rPr lang="de-DE" dirty="0" err="1"/>
              <a:t>gate</a:t>
            </a:r>
            <a:r>
              <a:rPr lang="de-DE" dirty="0"/>
              <a:t> </a:t>
            </a:r>
            <a:r>
              <a:rPr lang="de-DE" dirty="0" err="1"/>
              <a:t>voltage</a:t>
            </a:r>
            <a:r>
              <a:rPr lang="de-DE" dirty="0"/>
              <a:t> </a:t>
            </a:r>
            <a:r>
              <a:rPr lang="de-DE" dirty="0" err="1"/>
              <a:t>for</a:t>
            </a:r>
            <a:r>
              <a:rPr lang="de-DE" dirty="0"/>
              <a:t> </a:t>
            </a:r>
            <a:r>
              <a:rPr lang="de-DE" dirty="0" err="1"/>
              <a:t>Tfb</a:t>
            </a:r>
            <a:r>
              <a:rPr lang="de-DE" dirty="0"/>
              <a:t> </a:t>
            </a:r>
          </a:p>
          <a:p>
            <a:pPr>
              <a:buFont typeface="Arial" panose="020B0604020202020204" pitchFamily="34" charset="0"/>
              <a:buChar char="•"/>
            </a:pPr>
            <a:r>
              <a:rPr lang="de-DE" dirty="0"/>
              <a:t>PFB </a:t>
            </a:r>
            <a:r>
              <a:rPr lang="de-DE" dirty="0" err="1"/>
              <a:t>generated</a:t>
            </a:r>
            <a:r>
              <a:rPr lang="de-DE" dirty="0"/>
              <a:t> off-matrix </a:t>
            </a:r>
            <a:r>
              <a:rPr lang="de-DE" dirty="0" err="1"/>
              <a:t>by</a:t>
            </a:r>
            <a:r>
              <a:rPr lang="de-DE" dirty="0"/>
              <a:t> </a:t>
            </a:r>
            <a:r>
              <a:rPr lang="de-DE" dirty="0" err="1"/>
              <a:t>bias</a:t>
            </a:r>
            <a:r>
              <a:rPr lang="de-DE" dirty="0"/>
              <a:t> DAC</a:t>
            </a:r>
          </a:p>
        </p:txBody>
      </p:sp>
      <p:cxnSp>
        <p:nvCxnSpPr>
          <p:cNvPr id="64" name="Gerader Verbinder 63">
            <a:extLst>
              <a:ext uri="{FF2B5EF4-FFF2-40B4-BE49-F238E27FC236}">
                <a16:creationId xmlns:a16="http://schemas.microsoft.com/office/drawing/2014/main" id="{18727ACC-73BE-4F00-BC13-693E04E837EC}"/>
              </a:ext>
            </a:extLst>
          </p:cNvPr>
          <p:cNvCxnSpPr/>
          <p:nvPr/>
        </p:nvCxnSpPr>
        <p:spPr bwMode="auto">
          <a:xfrm flipH="1">
            <a:off x="5793280" y="3200010"/>
            <a:ext cx="4572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r Verbinder 64">
            <a:extLst>
              <a:ext uri="{FF2B5EF4-FFF2-40B4-BE49-F238E27FC236}">
                <a16:creationId xmlns:a16="http://schemas.microsoft.com/office/drawing/2014/main" id="{C70148C5-66A3-4719-A1A5-8D31D3C5B05D}"/>
              </a:ext>
            </a:extLst>
          </p:cNvPr>
          <p:cNvCxnSpPr>
            <a:cxnSpLocks/>
          </p:cNvCxnSpPr>
          <p:nvPr/>
        </p:nvCxnSpPr>
        <p:spPr bwMode="auto">
          <a:xfrm flipV="1">
            <a:off x="5793280" y="3200010"/>
            <a:ext cx="0" cy="13739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13782EA3-F0A2-42DA-A3A4-66EB5B00D7EA}"/>
              </a:ext>
            </a:extLst>
          </p:cNvPr>
          <p:cNvCxnSpPr>
            <a:cxnSpLocks/>
          </p:cNvCxnSpPr>
          <p:nvPr/>
        </p:nvCxnSpPr>
        <p:spPr bwMode="auto">
          <a:xfrm flipV="1">
            <a:off x="8235840" y="2436710"/>
            <a:ext cx="0" cy="21372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5" name="Group 51">
            <a:extLst>
              <a:ext uri="{FF2B5EF4-FFF2-40B4-BE49-F238E27FC236}">
                <a16:creationId xmlns:a16="http://schemas.microsoft.com/office/drawing/2014/main" id="{31554AC0-C3D3-4D7A-984C-27942C137E9F}"/>
              </a:ext>
            </a:extLst>
          </p:cNvPr>
          <p:cNvGrpSpPr>
            <a:grpSpLocks/>
          </p:cNvGrpSpPr>
          <p:nvPr/>
        </p:nvGrpSpPr>
        <p:grpSpPr bwMode="auto">
          <a:xfrm flipH="1">
            <a:off x="6251260" y="2971020"/>
            <a:ext cx="762000" cy="228600"/>
            <a:chOff x="1872" y="1872"/>
            <a:chExt cx="480" cy="144"/>
          </a:xfrm>
        </p:grpSpPr>
        <p:sp>
          <p:nvSpPr>
            <p:cNvPr id="76" name="Line 52">
              <a:extLst>
                <a:ext uri="{FF2B5EF4-FFF2-40B4-BE49-F238E27FC236}">
                  <a16:creationId xmlns:a16="http://schemas.microsoft.com/office/drawing/2014/main" id="{008CC542-7BB7-4D58-A5B3-77B600736FF6}"/>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7" name="Line 53">
              <a:extLst>
                <a:ext uri="{FF2B5EF4-FFF2-40B4-BE49-F238E27FC236}">
                  <a16:creationId xmlns:a16="http://schemas.microsoft.com/office/drawing/2014/main" id="{17B0B202-4586-4E63-B92B-8009D296E425}"/>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8" name="Line 55">
              <a:extLst>
                <a:ext uri="{FF2B5EF4-FFF2-40B4-BE49-F238E27FC236}">
                  <a16:creationId xmlns:a16="http://schemas.microsoft.com/office/drawing/2014/main" id="{E6E0BA98-2A09-4703-85F8-4359FF56D1FF}"/>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9" name="Line 56">
              <a:extLst>
                <a:ext uri="{FF2B5EF4-FFF2-40B4-BE49-F238E27FC236}">
                  <a16:creationId xmlns:a16="http://schemas.microsoft.com/office/drawing/2014/main" id="{E50191A7-5452-4A30-B6DB-B2CECE402190}"/>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0" name="Line 57">
              <a:extLst>
                <a:ext uri="{FF2B5EF4-FFF2-40B4-BE49-F238E27FC236}">
                  <a16:creationId xmlns:a16="http://schemas.microsoft.com/office/drawing/2014/main" id="{09ADB838-D20C-4D00-8E6C-B48158874EB5}"/>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1" name="Line 58">
              <a:extLst>
                <a:ext uri="{FF2B5EF4-FFF2-40B4-BE49-F238E27FC236}">
                  <a16:creationId xmlns:a16="http://schemas.microsoft.com/office/drawing/2014/main" id="{FED84D5B-5511-4302-929A-4EF9D748FDD8}"/>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82" name="Gerader Verbinder 81">
            <a:extLst>
              <a:ext uri="{FF2B5EF4-FFF2-40B4-BE49-F238E27FC236}">
                <a16:creationId xmlns:a16="http://schemas.microsoft.com/office/drawing/2014/main" id="{10F53ACE-13E0-40CA-9F72-748473B33955}"/>
              </a:ext>
            </a:extLst>
          </p:cNvPr>
          <p:cNvCxnSpPr>
            <a:cxnSpLocks/>
          </p:cNvCxnSpPr>
          <p:nvPr/>
        </p:nvCxnSpPr>
        <p:spPr bwMode="auto">
          <a:xfrm flipH="1">
            <a:off x="6938230" y="3200010"/>
            <a:ext cx="129761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 Verbindung mit Pfeil 83">
            <a:extLst>
              <a:ext uri="{FF2B5EF4-FFF2-40B4-BE49-F238E27FC236}">
                <a16:creationId xmlns:a16="http://schemas.microsoft.com/office/drawing/2014/main" id="{1500F820-AC06-4519-8C69-E0129949C4C2}"/>
              </a:ext>
            </a:extLst>
          </p:cNvPr>
          <p:cNvCxnSpPr>
            <a:cxnSpLocks/>
            <a:stCxn id="79" idx="1"/>
          </p:cNvCxnSpPr>
          <p:nvPr/>
        </p:nvCxnSpPr>
        <p:spPr bwMode="auto">
          <a:xfrm>
            <a:off x="6479859" y="3047220"/>
            <a:ext cx="391" cy="15279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3" name="Group 51">
            <a:extLst>
              <a:ext uri="{FF2B5EF4-FFF2-40B4-BE49-F238E27FC236}">
                <a16:creationId xmlns:a16="http://schemas.microsoft.com/office/drawing/2014/main" id="{12B558A6-C1F7-4AA2-8079-59DE255B4FC4}"/>
              </a:ext>
            </a:extLst>
          </p:cNvPr>
          <p:cNvGrpSpPr>
            <a:grpSpLocks/>
          </p:cNvGrpSpPr>
          <p:nvPr/>
        </p:nvGrpSpPr>
        <p:grpSpPr bwMode="auto">
          <a:xfrm rot="10800000" flipH="1">
            <a:off x="6251260" y="2436710"/>
            <a:ext cx="762000" cy="228600"/>
            <a:chOff x="1872" y="1872"/>
            <a:chExt cx="480" cy="144"/>
          </a:xfrm>
        </p:grpSpPr>
        <p:sp>
          <p:nvSpPr>
            <p:cNvPr id="85" name="Line 52">
              <a:extLst>
                <a:ext uri="{FF2B5EF4-FFF2-40B4-BE49-F238E27FC236}">
                  <a16:creationId xmlns:a16="http://schemas.microsoft.com/office/drawing/2014/main" id="{CA45DEE0-FA19-4CB7-AD6E-B9362474D4AD}"/>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6" name="Line 53">
              <a:extLst>
                <a:ext uri="{FF2B5EF4-FFF2-40B4-BE49-F238E27FC236}">
                  <a16:creationId xmlns:a16="http://schemas.microsoft.com/office/drawing/2014/main" id="{CD91F38E-971E-4AA9-A3ED-1C280890720E}"/>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8" name="Line 55">
              <a:extLst>
                <a:ext uri="{FF2B5EF4-FFF2-40B4-BE49-F238E27FC236}">
                  <a16:creationId xmlns:a16="http://schemas.microsoft.com/office/drawing/2014/main" id="{722C97C1-0F79-4A38-B10C-06B81BA44A64}"/>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9" name="Line 56">
              <a:extLst>
                <a:ext uri="{FF2B5EF4-FFF2-40B4-BE49-F238E27FC236}">
                  <a16:creationId xmlns:a16="http://schemas.microsoft.com/office/drawing/2014/main" id="{82845898-FC91-433F-A5FA-1EFD169F63A4}"/>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1" name="Line 57">
              <a:extLst>
                <a:ext uri="{FF2B5EF4-FFF2-40B4-BE49-F238E27FC236}">
                  <a16:creationId xmlns:a16="http://schemas.microsoft.com/office/drawing/2014/main" id="{3A5619FD-184A-4BB2-8512-9E97A205F66C}"/>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 name="Line 58">
              <a:extLst>
                <a:ext uri="{FF2B5EF4-FFF2-40B4-BE49-F238E27FC236}">
                  <a16:creationId xmlns:a16="http://schemas.microsoft.com/office/drawing/2014/main" id="{7B7A741E-FD0A-4895-940B-58AECEE83727}"/>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93" name="Gerader Verbinder 92">
            <a:extLst>
              <a:ext uri="{FF2B5EF4-FFF2-40B4-BE49-F238E27FC236}">
                <a16:creationId xmlns:a16="http://schemas.microsoft.com/office/drawing/2014/main" id="{232FE73B-20D1-42FD-AED0-07012BF81776}"/>
              </a:ext>
            </a:extLst>
          </p:cNvPr>
          <p:cNvCxnSpPr>
            <a:cxnSpLocks/>
          </p:cNvCxnSpPr>
          <p:nvPr/>
        </p:nvCxnSpPr>
        <p:spPr bwMode="auto">
          <a:xfrm flipH="1">
            <a:off x="6938230" y="2436710"/>
            <a:ext cx="129761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0">
            <a:extLst>
              <a:ext uri="{FF2B5EF4-FFF2-40B4-BE49-F238E27FC236}">
                <a16:creationId xmlns:a16="http://schemas.microsoft.com/office/drawing/2014/main" id="{8182845B-248F-4B1F-A3CC-26C5BB15970D}"/>
              </a:ext>
            </a:extLst>
          </p:cNvPr>
          <p:cNvCxnSpPr>
            <a:cxnSpLocks/>
          </p:cNvCxnSpPr>
          <p:nvPr/>
        </p:nvCxnSpPr>
        <p:spPr>
          <a:xfrm>
            <a:off x="6632910" y="266570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EC680501-9EF0-4B2D-93DF-CF2A3B01804E}"/>
              </a:ext>
            </a:extLst>
          </p:cNvPr>
          <p:cNvCxnSpPr>
            <a:cxnSpLocks/>
          </p:cNvCxnSpPr>
          <p:nvPr/>
        </p:nvCxnSpPr>
        <p:spPr>
          <a:xfrm flipH="1">
            <a:off x="6251260" y="2818360"/>
            <a:ext cx="38165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D8344E79-264A-4673-8A1E-FA0D4671B5F5}"/>
              </a:ext>
            </a:extLst>
          </p:cNvPr>
          <p:cNvCxnSpPr>
            <a:cxnSpLocks/>
          </p:cNvCxnSpPr>
          <p:nvPr/>
        </p:nvCxnSpPr>
        <p:spPr>
          <a:xfrm>
            <a:off x="6251260" y="2436710"/>
            <a:ext cx="0" cy="38165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9212F860-EE71-430E-ACAB-A00532B7F846}"/>
              </a:ext>
            </a:extLst>
          </p:cNvPr>
          <p:cNvCxnSpPr>
            <a:cxnSpLocks/>
          </p:cNvCxnSpPr>
          <p:nvPr/>
        </p:nvCxnSpPr>
        <p:spPr bwMode="auto">
          <a:xfrm flipH="1">
            <a:off x="5793280" y="2436710"/>
            <a:ext cx="68697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9" name="Group 51">
            <a:extLst>
              <a:ext uri="{FF2B5EF4-FFF2-40B4-BE49-F238E27FC236}">
                <a16:creationId xmlns:a16="http://schemas.microsoft.com/office/drawing/2014/main" id="{F94E64BD-0CD2-474F-94D7-B4026629B303}"/>
              </a:ext>
            </a:extLst>
          </p:cNvPr>
          <p:cNvGrpSpPr>
            <a:grpSpLocks/>
          </p:cNvGrpSpPr>
          <p:nvPr/>
        </p:nvGrpSpPr>
        <p:grpSpPr bwMode="auto">
          <a:xfrm rot="16200000" flipH="1">
            <a:off x="5297590" y="1940110"/>
            <a:ext cx="762000" cy="228600"/>
            <a:chOff x="1872" y="1872"/>
            <a:chExt cx="480" cy="144"/>
          </a:xfrm>
        </p:grpSpPr>
        <p:sp>
          <p:nvSpPr>
            <p:cNvPr id="100" name="Line 52">
              <a:extLst>
                <a:ext uri="{FF2B5EF4-FFF2-40B4-BE49-F238E27FC236}">
                  <a16:creationId xmlns:a16="http://schemas.microsoft.com/office/drawing/2014/main" id="{EBDF7738-E3BD-469A-B47D-C226BD869D05}"/>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1" name="Line 53">
              <a:extLst>
                <a:ext uri="{FF2B5EF4-FFF2-40B4-BE49-F238E27FC236}">
                  <a16:creationId xmlns:a16="http://schemas.microsoft.com/office/drawing/2014/main" id="{9D918CA2-BEDF-49E6-B7A5-3094CF6A3501}"/>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2" name="Line 55">
              <a:extLst>
                <a:ext uri="{FF2B5EF4-FFF2-40B4-BE49-F238E27FC236}">
                  <a16:creationId xmlns:a16="http://schemas.microsoft.com/office/drawing/2014/main" id="{17AF0FA4-33BD-4AC8-959F-40A29360CAC2}"/>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3" name="Line 56">
              <a:extLst>
                <a:ext uri="{FF2B5EF4-FFF2-40B4-BE49-F238E27FC236}">
                  <a16:creationId xmlns:a16="http://schemas.microsoft.com/office/drawing/2014/main" id="{763D9214-73B4-4E6A-830C-6E03D9471AAB}"/>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4" name="Line 57">
              <a:extLst>
                <a:ext uri="{FF2B5EF4-FFF2-40B4-BE49-F238E27FC236}">
                  <a16:creationId xmlns:a16="http://schemas.microsoft.com/office/drawing/2014/main" id="{E619B49B-C616-48E7-AE9A-1884EAB2DF65}"/>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5" name="Line 58">
              <a:extLst>
                <a:ext uri="{FF2B5EF4-FFF2-40B4-BE49-F238E27FC236}">
                  <a16:creationId xmlns:a16="http://schemas.microsoft.com/office/drawing/2014/main" id="{F27096A7-6E45-492C-82EE-C7381A373020}"/>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106" name="Gerade Verbindung 367">
            <a:extLst>
              <a:ext uri="{FF2B5EF4-FFF2-40B4-BE49-F238E27FC236}">
                <a16:creationId xmlns:a16="http://schemas.microsoft.com/office/drawing/2014/main" id="{B2CA03D1-4AA2-40A4-AB84-769486CAE977}"/>
              </a:ext>
            </a:extLst>
          </p:cNvPr>
          <p:cNvCxnSpPr>
            <a:cxnSpLocks noChangeShapeType="1"/>
          </p:cNvCxnSpPr>
          <p:nvPr/>
        </p:nvCxnSpPr>
        <p:spPr bwMode="auto">
          <a:xfrm>
            <a:off x="5716950" y="167341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7" name="Textfeld 153">
            <a:extLst>
              <a:ext uri="{FF2B5EF4-FFF2-40B4-BE49-F238E27FC236}">
                <a16:creationId xmlns:a16="http://schemas.microsoft.com/office/drawing/2014/main" id="{7F8CB7DD-4F81-4533-B026-8573BCE40877}"/>
              </a:ext>
            </a:extLst>
          </p:cNvPr>
          <p:cNvSpPr txBox="1">
            <a:spLocks noChangeArrowheads="1"/>
          </p:cNvSpPr>
          <p:nvPr/>
        </p:nvSpPr>
        <p:spPr bwMode="auto">
          <a:xfrm>
            <a:off x="5486544" y="1444420"/>
            <a:ext cx="6190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VDDFB</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108" name="Gerade Verbindung mit Pfeil 107">
            <a:extLst>
              <a:ext uri="{FF2B5EF4-FFF2-40B4-BE49-F238E27FC236}">
                <a16:creationId xmlns:a16="http://schemas.microsoft.com/office/drawing/2014/main" id="{4F6BF6E6-1C32-4C28-96DB-E7B1472218CA}"/>
              </a:ext>
            </a:extLst>
          </p:cNvPr>
          <p:cNvCxnSpPr>
            <a:cxnSpLocks/>
            <a:endCxn id="101" idx="0"/>
          </p:cNvCxnSpPr>
          <p:nvPr/>
        </p:nvCxnSpPr>
        <p:spPr bwMode="auto">
          <a:xfrm flipH="1" flipV="1">
            <a:off x="5640490" y="1902010"/>
            <a:ext cx="152790" cy="39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r Verbinder 109">
            <a:extLst>
              <a:ext uri="{FF2B5EF4-FFF2-40B4-BE49-F238E27FC236}">
                <a16:creationId xmlns:a16="http://schemas.microsoft.com/office/drawing/2014/main" id="{46E45E8F-9607-48D0-AA53-9FD31B2D4A49}"/>
              </a:ext>
            </a:extLst>
          </p:cNvPr>
          <p:cNvCxnSpPr>
            <a:cxnSpLocks/>
          </p:cNvCxnSpPr>
          <p:nvPr/>
        </p:nvCxnSpPr>
        <p:spPr bwMode="auto">
          <a:xfrm flipH="1">
            <a:off x="5258970" y="2055060"/>
            <a:ext cx="30532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Textfeld 153">
            <a:extLst>
              <a:ext uri="{FF2B5EF4-FFF2-40B4-BE49-F238E27FC236}">
                <a16:creationId xmlns:a16="http://schemas.microsoft.com/office/drawing/2014/main" id="{F9924278-16DB-4830-A212-A50054B3F7AC}"/>
              </a:ext>
            </a:extLst>
          </p:cNvPr>
          <p:cNvSpPr txBox="1">
            <a:spLocks noChangeArrowheads="1"/>
          </p:cNvSpPr>
          <p:nvPr/>
        </p:nvSpPr>
        <p:spPr bwMode="auto">
          <a:xfrm>
            <a:off x="5182640" y="1826070"/>
            <a:ext cx="4106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a:latin typeface="Times New Roman" panose="02020603050405020304" pitchFamily="18" charset="0"/>
                <a:cs typeface="Times New Roman" panose="02020603050405020304" pitchFamily="18" charset="0"/>
              </a:rPr>
              <a:t>PFB</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113" name="Gerader Verbinder 112">
            <a:extLst>
              <a:ext uri="{FF2B5EF4-FFF2-40B4-BE49-F238E27FC236}">
                <a16:creationId xmlns:a16="http://schemas.microsoft.com/office/drawing/2014/main" id="{33B99BF3-8C48-4284-B3D7-1BE541F06192}"/>
              </a:ext>
            </a:extLst>
          </p:cNvPr>
          <p:cNvCxnSpPr>
            <a:cxnSpLocks/>
          </p:cNvCxnSpPr>
          <p:nvPr/>
        </p:nvCxnSpPr>
        <p:spPr>
          <a:xfrm>
            <a:off x="5869610" y="266570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E11A37E9-A4A5-43E0-91B9-5B05111BB9CD}"/>
              </a:ext>
            </a:extLst>
          </p:cNvPr>
          <p:cNvCxnSpPr>
            <a:cxnSpLocks/>
          </p:cNvCxnSpPr>
          <p:nvPr/>
        </p:nvCxnSpPr>
        <p:spPr>
          <a:xfrm>
            <a:off x="5793280" y="266570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5" name="Gerade Verbindung 24">
            <a:extLst>
              <a:ext uri="{FF2B5EF4-FFF2-40B4-BE49-F238E27FC236}">
                <a16:creationId xmlns:a16="http://schemas.microsoft.com/office/drawing/2014/main" id="{3512CC9F-50C8-43DD-832B-9038772BF3CA}"/>
              </a:ext>
            </a:extLst>
          </p:cNvPr>
          <p:cNvCxnSpPr>
            <a:cxnSpLocks noChangeShapeType="1"/>
          </p:cNvCxnSpPr>
          <p:nvPr/>
        </p:nvCxnSpPr>
        <p:spPr bwMode="auto">
          <a:xfrm>
            <a:off x="5869610" y="2818360"/>
            <a:ext cx="38061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6" name="Gerade Verbindung 24">
            <a:extLst>
              <a:ext uri="{FF2B5EF4-FFF2-40B4-BE49-F238E27FC236}">
                <a16:creationId xmlns:a16="http://schemas.microsoft.com/office/drawing/2014/main" id="{9008D29B-71AD-4463-8478-B55C8E51936F}"/>
              </a:ext>
            </a:extLst>
          </p:cNvPr>
          <p:cNvCxnSpPr>
            <a:cxnSpLocks noChangeShapeType="1"/>
          </p:cNvCxnSpPr>
          <p:nvPr/>
        </p:nvCxnSpPr>
        <p:spPr bwMode="auto">
          <a:xfrm>
            <a:off x="5411630" y="2818360"/>
            <a:ext cx="38061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7" name="Gleichschenkliges Dreieck 116">
            <a:extLst>
              <a:ext uri="{FF2B5EF4-FFF2-40B4-BE49-F238E27FC236}">
                <a16:creationId xmlns:a16="http://schemas.microsoft.com/office/drawing/2014/main" id="{7DE68ABB-2A38-4B8D-AEE0-0696D54914DA}"/>
              </a:ext>
            </a:extLst>
          </p:cNvPr>
          <p:cNvSpPr/>
          <p:nvPr/>
        </p:nvSpPr>
        <p:spPr bwMode="auto">
          <a:xfrm rot="5400000" flipV="1">
            <a:off x="5297200" y="278013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sp>
        <p:nvSpPr>
          <p:cNvPr id="118" name="Textfeld 153">
            <a:extLst>
              <a:ext uri="{FF2B5EF4-FFF2-40B4-BE49-F238E27FC236}">
                <a16:creationId xmlns:a16="http://schemas.microsoft.com/office/drawing/2014/main" id="{D996AE3B-0C2A-46FB-8560-15EDF2BF70AA}"/>
              </a:ext>
            </a:extLst>
          </p:cNvPr>
          <p:cNvSpPr txBox="1">
            <a:spLocks noChangeArrowheads="1"/>
          </p:cNvSpPr>
          <p:nvPr/>
        </p:nvSpPr>
        <p:spPr bwMode="auto">
          <a:xfrm>
            <a:off x="6632910" y="2742030"/>
            <a:ext cx="3353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fb</a:t>
            </a:r>
            <a:endParaRPr lang="en-US" altLang="de-DE" sz="1000" baseline="-25000" dirty="0">
              <a:latin typeface="Times New Roman" panose="02020603050405020304" pitchFamily="18" charset="0"/>
              <a:cs typeface="Times New Roman" panose="02020603050405020304" pitchFamily="18" charset="0"/>
            </a:endParaRPr>
          </a:p>
        </p:txBody>
      </p:sp>
      <p:sp>
        <p:nvSpPr>
          <p:cNvPr id="109" name="Textfeld 153">
            <a:extLst>
              <a:ext uri="{FF2B5EF4-FFF2-40B4-BE49-F238E27FC236}">
                <a16:creationId xmlns:a16="http://schemas.microsoft.com/office/drawing/2014/main" id="{81E9A1AE-C0DB-4807-9600-CF1AE12B2C74}"/>
              </a:ext>
            </a:extLst>
          </p:cNvPr>
          <p:cNvSpPr txBox="1">
            <a:spLocks noChangeArrowheads="1"/>
          </p:cNvSpPr>
          <p:nvPr/>
        </p:nvSpPr>
        <p:spPr bwMode="auto">
          <a:xfrm>
            <a:off x="5716950" y="1902400"/>
            <a:ext cx="4026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bias</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4" name="Gruppieren 3">
            <a:extLst>
              <a:ext uri="{FF2B5EF4-FFF2-40B4-BE49-F238E27FC236}">
                <a16:creationId xmlns:a16="http://schemas.microsoft.com/office/drawing/2014/main" id="{B0DFDD94-1371-42D9-CA14-7A719787DED7}"/>
              </a:ext>
            </a:extLst>
          </p:cNvPr>
          <p:cNvGrpSpPr/>
          <p:nvPr/>
        </p:nvGrpSpPr>
        <p:grpSpPr>
          <a:xfrm>
            <a:off x="5029980" y="3200010"/>
            <a:ext cx="3944551" cy="2973880"/>
            <a:chOff x="1060820" y="3355660"/>
            <a:chExt cx="3944551" cy="2973880"/>
          </a:xfrm>
        </p:grpSpPr>
        <p:grpSp>
          <p:nvGrpSpPr>
            <p:cNvPr id="6" name="Gruppieren 5">
              <a:extLst>
                <a:ext uri="{FF2B5EF4-FFF2-40B4-BE49-F238E27FC236}">
                  <a16:creationId xmlns:a16="http://schemas.microsoft.com/office/drawing/2014/main" id="{7D0D5912-FE10-8412-9A9D-E2BAB77A01D0}"/>
                </a:ext>
              </a:extLst>
            </p:cNvPr>
            <p:cNvGrpSpPr/>
            <p:nvPr/>
          </p:nvGrpSpPr>
          <p:grpSpPr>
            <a:xfrm>
              <a:off x="2358430" y="3963310"/>
              <a:ext cx="610640" cy="551541"/>
              <a:chOff x="6479990" y="1825290"/>
              <a:chExt cx="610640" cy="551541"/>
            </a:xfrm>
          </p:grpSpPr>
          <p:sp>
            <p:nvSpPr>
              <p:cNvPr id="205" name="Textfeld 153">
                <a:extLst>
                  <a:ext uri="{FF2B5EF4-FFF2-40B4-BE49-F238E27FC236}">
                    <a16:creationId xmlns:a16="http://schemas.microsoft.com/office/drawing/2014/main" id="{458FE01F-01BF-0C81-8A45-6389B23D568E}"/>
                  </a:ext>
                </a:extLst>
              </p:cNvPr>
              <p:cNvSpPr txBox="1">
                <a:spLocks noChangeArrowheads="1"/>
              </p:cNvSpPr>
              <p:nvPr/>
            </p:nvSpPr>
            <p:spPr bwMode="auto">
              <a:xfrm>
                <a:off x="6785310" y="2130610"/>
                <a:ext cx="2984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C</a:t>
                </a:r>
                <a:r>
                  <a:rPr lang="en-US" altLang="de-DE" sz="1000" baseline="-25000" dirty="0" err="1">
                    <a:latin typeface="Times New Roman" panose="02020603050405020304" pitchFamily="18" charset="0"/>
                    <a:cs typeface="Times New Roman" panose="02020603050405020304" pitchFamily="18" charset="0"/>
                  </a:rPr>
                  <a:t>f</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206" name="Gruppieren 205">
                <a:extLst>
                  <a:ext uri="{FF2B5EF4-FFF2-40B4-BE49-F238E27FC236}">
                    <a16:creationId xmlns:a16="http://schemas.microsoft.com/office/drawing/2014/main" id="{1D00CCF3-B3E2-67C5-E505-E8C4ACA9A029}"/>
                  </a:ext>
                </a:extLst>
              </p:cNvPr>
              <p:cNvGrpSpPr/>
              <p:nvPr/>
            </p:nvGrpSpPr>
            <p:grpSpPr>
              <a:xfrm>
                <a:off x="6937970" y="1977950"/>
                <a:ext cx="76200" cy="152400"/>
                <a:chOff x="1714267" y="3010577"/>
                <a:chExt cx="76200" cy="304800"/>
              </a:xfrm>
            </p:grpSpPr>
            <p:cxnSp>
              <p:nvCxnSpPr>
                <p:cNvPr id="210" name="Gerader Verbinder 103">
                  <a:extLst>
                    <a:ext uri="{FF2B5EF4-FFF2-40B4-BE49-F238E27FC236}">
                      <a16:creationId xmlns:a16="http://schemas.microsoft.com/office/drawing/2014/main" id="{7DACE1E4-9AD4-45E8-2657-3B6984416E35}"/>
                    </a:ext>
                  </a:extLst>
                </p:cNvPr>
                <p:cNvCxnSpPr>
                  <a:cxnSpLocks noChangeShapeType="1"/>
                </p:cNvCxnSpPr>
                <p:nvPr/>
              </p:nvCxnSpPr>
              <p:spPr bwMode="auto">
                <a:xfrm>
                  <a:off x="1714267" y="3010577"/>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Gerader Verbinder 104">
                  <a:extLst>
                    <a:ext uri="{FF2B5EF4-FFF2-40B4-BE49-F238E27FC236}">
                      <a16:creationId xmlns:a16="http://schemas.microsoft.com/office/drawing/2014/main" id="{8DA9DD35-E6E2-8A73-E174-9622DDAFF588}"/>
                    </a:ext>
                  </a:extLst>
                </p:cNvPr>
                <p:cNvCxnSpPr>
                  <a:cxnSpLocks noChangeShapeType="1"/>
                </p:cNvCxnSpPr>
                <p:nvPr/>
              </p:nvCxnSpPr>
              <p:spPr bwMode="auto">
                <a:xfrm>
                  <a:off x="1790467" y="3010577"/>
                  <a:ext cx="0" cy="3048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7" name="Gerader Verbinder 206">
                <a:extLst>
                  <a:ext uri="{FF2B5EF4-FFF2-40B4-BE49-F238E27FC236}">
                    <a16:creationId xmlns:a16="http://schemas.microsoft.com/office/drawing/2014/main" id="{144D7C42-4C62-0ECF-B929-29FB51B48F2C}"/>
                  </a:ext>
                </a:extLst>
              </p:cNvPr>
              <p:cNvCxnSpPr>
                <a:cxnSpLocks/>
              </p:cNvCxnSpPr>
              <p:nvPr/>
            </p:nvCxnSpPr>
            <p:spPr>
              <a:xfrm flipH="1">
                <a:off x="7014300" y="205428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D0AD4848-32CB-2617-46EB-3BF880389ABF}"/>
                  </a:ext>
                </a:extLst>
              </p:cNvPr>
              <p:cNvCxnSpPr>
                <a:cxnSpLocks/>
              </p:cNvCxnSpPr>
              <p:nvPr/>
            </p:nvCxnSpPr>
            <p:spPr>
              <a:xfrm flipH="1">
                <a:off x="6708980" y="2054280"/>
                <a:ext cx="22899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9" name="Textfeld 153">
                <a:extLst>
                  <a:ext uri="{FF2B5EF4-FFF2-40B4-BE49-F238E27FC236}">
                    <a16:creationId xmlns:a16="http://schemas.microsoft.com/office/drawing/2014/main" id="{B76E301B-D0B7-567D-A4C7-AE6C04906C43}"/>
                  </a:ext>
                </a:extLst>
              </p:cNvPr>
              <p:cNvSpPr txBox="1">
                <a:spLocks noChangeArrowheads="1"/>
              </p:cNvSpPr>
              <p:nvPr/>
            </p:nvSpPr>
            <p:spPr bwMode="auto">
              <a:xfrm>
                <a:off x="6479990" y="1825290"/>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nwell</a:t>
                </a:r>
                <a:endParaRPr lang="en-US" altLang="de-DE" sz="1000" baseline="-25000" dirty="0">
                  <a:latin typeface="Times New Roman" panose="02020603050405020304" pitchFamily="18" charset="0"/>
                  <a:cs typeface="Times New Roman" panose="02020603050405020304" pitchFamily="18" charset="0"/>
                </a:endParaRPr>
              </a:p>
            </p:txBody>
          </p:sp>
        </p:grpSp>
        <p:grpSp>
          <p:nvGrpSpPr>
            <p:cNvPr id="62" name="Gruppieren 61">
              <a:extLst>
                <a:ext uri="{FF2B5EF4-FFF2-40B4-BE49-F238E27FC236}">
                  <a16:creationId xmlns:a16="http://schemas.microsoft.com/office/drawing/2014/main" id="{AEEF2B1E-9FEF-F1AE-52B4-3927FA91E695}"/>
                </a:ext>
              </a:extLst>
            </p:cNvPr>
            <p:cNvGrpSpPr/>
            <p:nvPr/>
          </p:nvGrpSpPr>
          <p:grpSpPr>
            <a:xfrm>
              <a:off x="1060820" y="3355660"/>
              <a:ext cx="3944551" cy="2973880"/>
              <a:chOff x="5029980" y="3203000"/>
              <a:chExt cx="3944551" cy="2973880"/>
            </a:xfrm>
          </p:grpSpPr>
          <p:sp>
            <p:nvSpPr>
              <p:cNvPr id="63" name="Textfeld 153">
                <a:extLst>
                  <a:ext uri="{FF2B5EF4-FFF2-40B4-BE49-F238E27FC236}">
                    <a16:creationId xmlns:a16="http://schemas.microsoft.com/office/drawing/2014/main" id="{5B066CB0-8C14-B75D-0277-30136D51A237}"/>
                  </a:ext>
                </a:extLst>
              </p:cNvPr>
              <p:cNvSpPr txBox="1">
                <a:spLocks noChangeArrowheads="1"/>
              </p:cNvSpPr>
              <p:nvPr/>
            </p:nvSpPr>
            <p:spPr bwMode="auto">
              <a:xfrm>
                <a:off x="7013520" y="3965000"/>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a:t>
                </a:r>
                <a:endParaRPr lang="en-US" altLang="de-DE" sz="1000" baseline="-25000" dirty="0">
                  <a:latin typeface="Times New Roman" panose="02020603050405020304" pitchFamily="18" charset="0"/>
                  <a:cs typeface="Times New Roman" panose="02020603050405020304" pitchFamily="18" charset="0"/>
                </a:endParaRPr>
              </a:p>
            </p:txBody>
          </p:sp>
          <p:sp>
            <p:nvSpPr>
              <p:cNvPr id="66" name="Textfeld 153">
                <a:extLst>
                  <a:ext uri="{FF2B5EF4-FFF2-40B4-BE49-F238E27FC236}">
                    <a16:creationId xmlns:a16="http://schemas.microsoft.com/office/drawing/2014/main" id="{CA439262-D370-1730-3045-74D96170DFEF}"/>
                  </a:ext>
                </a:extLst>
              </p:cNvPr>
              <p:cNvSpPr txBox="1">
                <a:spLocks noChangeArrowheads="1"/>
              </p:cNvSpPr>
              <p:nvPr/>
            </p:nvSpPr>
            <p:spPr bwMode="auto">
              <a:xfrm>
                <a:off x="6677428" y="3642579"/>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load</a:t>
                </a:r>
                <a:endParaRPr lang="en-US" altLang="de-DE" sz="1000" baseline="-25000" dirty="0">
                  <a:latin typeface="Times New Roman" panose="02020603050405020304" pitchFamily="18" charset="0"/>
                  <a:cs typeface="Times New Roman" panose="02020603050405020304" pitchFamily="18" charset="0"/>
                </a:endParaRPr>
              </a:p>
            </p:txBody>
          </p:sp>
          <p:sp>
            <p:nvSpPr>
              <p:cNvPr id="87" name="Textfeld 153">
                <a:extLst>
                  <a:ext uri="{FF2B5EF4-FFF2-40B4-BE49-F238E27FC236}">
                    <a16:creationId xmlns:a16="http://schemas.microsoft.com/office/drawing/2014/main" id="{DABC3EF4-266F-9F39-D21A-D18BA84F9196}"/>
                  </a:ext>
                </a:extLst>
              </p:cNvPr>
              <p:cNvSpPr txBox="1">
                <a:spLocks noChangeArrowheads="1"/>
              </p:cNvSpPr>
              <p:nvPr/>
            </p:nvSpPr>
            <p:spPr bwMode="auto">
              <a:xfrm>
                <a:off x="6725518" y="3203000"/>
                <a:ext cx="4635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VDD</a:t>
                </a:r>
              </a:p>
            </p:txBody>
          </p:sp>
          <p:sp>
            <p:nvSpPr>
              <p:cNvPr id="95" name="Textfeld 153">
                <a:extLst>
                  <a:ext uri="{FF2B5EF4-FFF2-40B4-BE49-F238E27FC236}">
                    <a16:creationId xmlns:a16="http://schemas.microsoft.com/office/drawing/2014/main" id="{1ACE7F55-1B89-9661-B503-504D908AC80A}"/>
                  </a:ext>
                </a:extLst>
              </p:cNvPr>
              <p:cNvSpPr txBox="1">
                <a:spLocks noChangeArrowheads="1"/>
              </p:cNvSpPr>
              <p:nvPr/>
            </p:nvSpPr>
            <p:spPr bwMode="auto">
              <a:xfrm>
                <a:off x="5908885" y="3965000"/>
                <a:ext cx="4187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a:latin typeface="Times New Roman" panose="02020603050405020304" pitchFamily="18" charset="0"/>
                    <a:cs typeface="Times New Roman" panose="02020603050405020304" pitchFamily="18" charset="0"/>
                  </a:rPr>
                  <a:t>VSS</a:t>
                </a:r>
                <a:endParaRPr lang="en-US" altLang="de-DE" sz="1000" baseline="-25000" dirty="0">
                  <a:latin typeface="Times New Roman" panose="02020603050405020304" pitchFamily="18" charset="0"/>
                  <a:cs typeface="Times New Roman" panose="02020603050405020304" pitchFamily="18" charset="0"/>
                </a:endParaRPr>
              </a:p>
            </p:txBody>
          </p:sp>
          <p:sp>
            <p:nvSpPr>
              <p:cNvPr id="97" name="Textfeld 153">
                <a:extLst>
                  <a:ext uri="{FF2B5EF4-FFF2-40B4-BE49-F238E27FC236}">
                    <a16:creationId xmlns:a16="http://schemas.microsoft.com/office/drawing/2014/main" id="{BEABE695-C685-0BA1-7CE2-01A2B39C8EF2}"/>
                  </a:ext>
                </a:extLst>
              </p:cNvPr>
              <p:cNvSpPr txBox="1">
                <a:spLocks noChangeArrowheads="1"/>
              </p:cNvSpPr>
              <p:nvPr/>
            </p:nvSpPr>
            <p:spPr bwMode="auto">
              <a:xfrm>
                <a:off x="7139379" y="3566379"/>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pload</a:t>
                </a:r>
                <a:endParaRPr lang="en-US" altLang="de-DE" sz="1000" baseline="-25000" dirty="0">
                  <a:latin typeface="Times New Roman" panose="02020603050405020304" pitchFamily="18" charset="0"/>
                  <a:cs typeface="Times New Roman" panose="02020603050405020304" pitchFamily="18" charset="0"/>
                </a:endParaRPr>
              </a:p>
            </p:txBody>
          </p:sp>
          <p:sp>
            <p:nvSpPr>
              <p:cNvPr id="111" name="Textfeld 153">
                <a:extLst>
                  <a:ext uri="{FF2B5EF4-FFF2-40B4-BE49-F238E27FC236}">
                    <a16:creationId xmlns:a16="http://schemas.microsoft.com/office/drawing/2014/main" id="{A2A1888A-9F2C-3A6B-3920-BB5FEF85E623}"/>
                  </a:ext>
                </a:extLst>
              </p:cNvPr>
              <p:cNvSpPr txBox="1">
                <a:spLocks noChangeArrowheads="1"/>
              </p:cNvSpPr>
              <p:nvPr/>
            </p:nvSpPr>
            <p:spPr bwMode="auto">
              <a:xfrm>
                <a:off x="6677428" y="4422200"/>
                <a:ext cx="4122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sp>
            <p:nvSpPr>
              <p:cNvPr id="119" name="Textfeld 153">
                <a:extLst>
                  <a:ext uri="{FF2B5EF4-FFF2-40B4-BE49-F238E27FC236}">
                    <a16:creationId xmlns:a16="http://schemas.microsoft.com/office/drawing/2014/main" id="{00BB6208-BBA8-6220-0BDF-D4471498891B}"/>
                  </a:ext>
                </a:extLst>
              </p:cNvPr>
              <p:cNvSpPr txBox="1">
                <a:spLocks noChangeArrowheads="1"/>
              </p:cNvSpPr>
              <p:nvPr/>
            </p:nvSpPr>
            <p:spPr bwMode="auto">
              <a:xfrm>
                <a:off x="6460884" y="5184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inn</a:t>
                </a:r>
                <a:endParaRPr lang="en-US" altLang="de-DE" sz="1000" baseline="-25000" dirty="0">
                  <a:latin typeface="Times New Roman" panose="02020603050405020304" pitchFamily="18" charset="0"/>
                  <a:cs typeface="Times New Roman" panose="02020603050405020304" pitchFamily="18" charset="0"/>
                </a:endParaRPr>
              </a:p>
            </p:txBody>
          </p:sp>
          <p:sp>
            <p:nvSpPr>
              <p:cNvPr id="120" name="Textfeld 153">
                <a:extLst>
                  <a:ext uri="{FF2B5EF4-FFF2-40B4-BE49-F238E27FC236}">
                    <a16:creationId xmlns:a16="http://schemas.microsoft.com/office/drawing/2014/main" id="{82E49418-1DE5-97F9-3DBB-FA7D662A2F3F}"/>
                  </a:ext>
                </a:extLst>
              </p:cNvPr>
              <p:cNvSpPr txBox="1">
                <a:spLocks noChangeArrowheads="1"/>
              </p:cNvSpPr>
              <p:nvPr/>
            </p:nvSpPr>
            <p:spPr bwMode="auto">
              <a:xfrm>
                <a:off x="6182760" y="4422200"/>
                <a:ext cx="3738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inp</a:t>
                </a:r>
                <a:endParaRPr lang="en-US" altLang="de-DE" sz="1000" baseline="-25000" dirty="0">
                  <a:latin typeface="Times New Roman" panose="02020603050405020304" pitchFamily="18" charset="0"/>
                  <a:cs typeface="Times New Roman" panose="02020603050405020304" pitchFamily="18" charset="0"/>
                </a:endParaRPr>
              </a:p>
            </p:txBody>
          </p:sp>
          <p:sp>
            <p:nvSpPr>
              <p:cNvPr id="121" name="Textfeld 153">
                <a:extLst>
                  <a:ext uri="{FF2B5EF4-FFF2-40B4-BE49-F238E27FC236}">
                    <a16:creationId xmlns:a16="http://schemas.microsoft.com/office/drawing/2014/main" id="{F132B049-7826-1CBC-F8A0-9C313E10A120}"/>
                  </a:ext>
                </a:extLst>
              </p:cNvPr>
              <p:cNvSpPr txBox="1">
                <a:spLocks noChangeArrowheads="1"/>
              </p:cNvSpPr>
              <p:nvPr/>
            </p:nvSpPr>
            <p:spPr bwMode="auto">
              <a:xfrm>
                <a:off x="5716950" y="4556979"/>
                <a:ext cx="2840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a:latin typeface="Times New Roman" panose="02020603050405020304" pitchFamily="18" charset="0"/>
                    <a:cs typeface="Times New Roman" panose="02020603050405020304" pitchFamily="18" charset="0"/>
                  </a:rPr>
                  <a:t>in</a:t>
                </a:r>
                <a:endParaRPr lang="en-US" altLang="de-DE" sz="1000" baseline="-25000" dirty="0">
                  <a:latin typeface="Times New Roman" panose="02020603050405020304" pitchFamily="18" charset="0"/>
                  <a:cs typeface="Times New Roman" panose="02020603050405020304" pitchFamily="18" charset="0"/>
                </a:endParaRPr>
              </a:p>
            </p:txBody>
          </p:sp>
          <p:sp>
            <p:nvSpPr>
              <p:cNvPr id="122" name="Line 49">
                <a:extLst>
                  <a:ext uri="{FF2B5EF4-FFF2-40B4-BE49-F238E27FC236}">
                    <a16:creationId xmlns:a16="http://schemas.microsoft.com/office/drawing/2014/main" id="{76DEE2E9-F35B-802A-B2FF-CD380A070D18}"/>
                  </a:ext>
                </a:extLst>
              </p:cNvPr>
              <p:cNvSpPr>
                <a:spLocks noChangeShapeType="1"/>
              </p:cNvSpPr>
              <p:nvPr/>
            </p:nvSpPr>
            <p:spPr bwMode="auto">
              <a:xfrm flipV="1">
                <a:off x="6937320" y="4193600"/>
                <a:ext cx="838200" cy="130"/>
              </a:xfrm>
              <a:prstGeom prst="line">
                <a:avLst/>
              </a:prstGeom>
              <a:noFill/>
              <a:ln w="9525">
                <a:solidFill>
                  <a:schemeClr val="tx1"/>
                </a:solidFill>
                <a:round/>
                <a:headEnd type="oval"/>
                <a:tailEnd/>
              </a:ln>
              <a:extLst>
                <a:ext uri="{909E8E84-426E-40DD-AFC4-6F175D3DCCD1}">
                  <a14:hiddenFill xmlns:a14="http://schemas.microsoft.com/office/drawing/2010/main">
                    <a:noFill/>
                  </a14:hiddenFill>
                </a:ext>
              </a:extLst>
            </p:spPr>
            <p:txBody>
              <a:bodyPr anchor="ctr"/>
              <a:lstStyle/>
              <a:p>
                <a:endParaRPr lang="en-US"/>
              </a:p>
            </p:txBody>
          </p:sp>
          <p:cxnSp>
            <p:nvCxnSpPr>
              <p:cNvPr id="123" name="Gerade Verbindung 24">
                <a:extLst>
                  <a:ext uri="{FF2B5EF4-FFF2-40B4-BE49-F238E27FC236}">
                    <a16:creationId xmlns:a16="http://schemas.microsoft.com/office/drawing/2014/main" id="{1D7B8E2E-FC43-25F0-22AC-CA696FCCF9E3}"/>
                  </a:ext>
                </a:extLst>
              </p:cNvPr>
              <p:cNvCxnSpPr>
                <a:cxnSpLocks noChangeShapeType="1"/>
              </p:cNvCxnSpPr>
              <p:nvPr/>
            </p:nvCxnSpPr>
            <p:spPr bwMode="auto">
              <a:xfrm>
                <a:off x="6327720" y="4955600"/>
                <a:ext cx="609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4" name="Gerade Verbindung 366">
                <a:extLst>
                  <a:ext uri="{FF2B5EF4-FFF2-40B4-BE49-F238E27FC236}">
                    <a16:creationId xmlns:a16="http://schemas.microsoft.com/office/drawing/2014/main" id="{0A54AB25-3E86-4E9B-4163-77412A0AC3DE}"/>
                  </a:ext>
                </a:extLst>
              </p:cNvPr>
              <p:cNvCxnSpPr>
                <a:cxnSpLocks noChangeShapeType="1"/>
              </p:cNvCxnSpPr>
              <p:nvPr/>
            </p:nvCxnSpPr>
            <p:spPr bwMode="auto">
              <a:xfrm>
                <a:off x="6861120" y="3431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5" name="Gerade Verbindung 367">
                <a:extLst>
                  <a:ext uri="{FF2B5EF4-FFF2-40B4-BE49-F238E27FC236}">
                    <a16:creationId xmlns:a16="http://schemas.microsoft.com/office/drawing/2014/main" id="{5833F79F-CB18-F370-369A-B89B90B564AB}"/>
                  </a:ext>
                </a:extLst>
              </p:cNvPr>
              <p:cNvCxnSpPr>
                <a:cxnSpLocks noChangeShapeType="1"/>
              </p:cNvCxnSpPr>
              <p:nvPr/>
            </p:nvCxnSpPr>
            <p:spPr bwMode="auto">
              <a:xfrm>
                <a:off x="6251520" y="34290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6" name="Gerade Verbindung mit Pfeil 125">
                <a:extLst>
                  <a:ext uri="{FF2B5EF4-FFF2-40B4-BE49-F238E27FC236}">
                    <a16:creationId xmlns:a16="http://schemas.microsoft.com/office/drawing/2014/main" id="{C7D85137-2A45-D46C-58C5-DC94F8CE542F}"/>
                  </a:ext>
                </a:extLst>
              </p:cNvPr>
              <p:cNvCxnSpPr/>
              <p:nvPr/>
            </p:nvCxnSpPr>
            <p:spPr bwMode="auto">
              <a:xfrm>
                <a:off x="6480120" y="5489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 Verbindung mit Pfeil 126">
                <a:extLst>
                  <a:ext uri="{FF2B5EF4-FFF2-40B4-BE49-F238E27FC236}">
                    <a16:creationId xmlns:a16="http://schemas.microsoft.com/office/drawing/2014/main" id="{3873E42C-75E5-856E-0F8A-80E9D2BA6F9E}"/>
                  </a:ext>
                </a:extLst>
              </p:cNvPr>
              <p:cNvCxnSpPr/>
              <p:nvPr/>
            </p:nvCxnSpPr>
            <p:spPr bwMode="auto">
              <a:xfrm flipH="1">
                <a:off x="6937320" y="47271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Gerade Verbindung mit Pfeil 127">
                <a:extLst>
                  <a:ext uri="{FF2B5EF4-FFF2-40B4-BE49-F238E27FC236}">
                    <a16:creationId xmlns:a16="http://schemas.microsoft.com/office/drawing/2014/main" id="{CE7D1171-79A3-3358-7059-A42775F1FFEF}"/>
                  </a:ext>
                </a:extLst>
              </p:cNvPr>
              <p:cNvCxnSpPr/>
              <p:nvPr/>
            </p:nvCxnSpPr>
            <p:spPr bwMode="auto">
              <a:xfrm flipH="1">
                <a:off x="6175320" y="442207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 Verbindung mit Pfeil 128">
                <a:extLst>
                  <a:ext uri="{FF2B5EF4-FFF2-40B4-BE49-F238E27FC236}">
                    <a16:creationId xmlns:a16="http://schemas.microsoft.com/office/drawing/2014/main" id="{8DEA8AB1-678A-9FC2-6D7A-AAEF6EBC9523}"/>
                  </a:ext>
                </a:extLst>
              </p:cNvPr>
              <p:cNvCxnSpPr/>
              <p:nvPr/>
            </p:nvCxnSpPr>
            <p:spPr bwMode="auto">
              <a:xfrm>
                <a:off x="6937320" y="366033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r Verbinder 129">
                <a:extLst>
                  <a:ext uri="{FF2B5EF4-FFF2-40B4-BE49-F238E27FC236}">
                    <a16:creationId xmlns:a16="http://schemas.microsoft.com/office/drawing/2014/main" id="{2E92D917-2C1F-C874-F6CF-A0209C2F1DBF}"/>
                  </a:ext>
                </a:extLst>
              </p:cNvPr>
              <p:cNvCxnSpPr>
                <a:cxnSpLocks/>
              </p:cNvCxnSpPr>
              <p:nvPr/>
            </p:nvCxnSpPr>
            <p:spPr>
              <a:xfrm>
                <a:off x="6022270" y="5336730"/>
                <a:ext cx="38165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26C7F8D4-8630-F9BE-579B-900FEE0FD050}"/>
                  </a:ext>
                </a:extLst>
              </p:cNvPr>
              <p:cNvCxnSpPr/>
              <p:nvPr/>
            </p:nvCxnSpPr>
            <p:spPr>
              <a:xfrm flipH="1">
                <a:off x="7165920" y="4574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C820DBA9-ED52-6804-4590-3309396368ED}"/>
                  </a:ext>
                </a:extLst>
              </p:cNvPr>
              <p:cNvCxnSpPr/>
              <p:nvPr/>
            </p:nvCxnSpPr>
            <p:spPr>
              <a:xfrm flipH="1">
                <a:off x="7165920" y="381273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33" name="Gleichschenkliges Dreieck 132">
                <a:extLst>
                  <a:ext uri="{FF2B5EF4-FFF2-40B4-BE49-F238E27FC236}">
                    <a16:creationId xmlns:a16="http://schemas.microsoft.com/office/drawing/2014/main" id="{27DF906E-15BB-BBFC-C384-86681AD98F09}"/>
                  </a:ext>
                </a:extLst>
              </p:cNvPr>
              <p:cNvSpPr/>
              <p:nvPr/>
            </p:nvSpPr>
            <p:spPr bwMode="auto">
              <a:xfrm flipV="1">
                <a:off x="6556320" y="571760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134" name="Group 51">
                <a:extLst>
                  <a:ext uri="{FF2B5EF4-FFF2-40B4-BE49-F238E27FC236}">
                    <a16:creationId xmlns:a16="http://schemas.microsoft.com/office/drawing/2014/main" id="{76AD52DD-5FE9-6AA9-0A36-EF6E301903C3}"/>
                  </a:ext>
                </a:extLst>
              </p:cNvPr>
              <p:cNvGrpSpPr>
                <a:grpSpLocks/>
              </p:cNvGrpSpPr>
              <p:nvPr/>
            </p:nvGrpSpPr>
            <p:grpSpPr bwMode="auto">
              <a:xfrm rot="5400000" flipH="1">
                <a:off x="6670620" y="4460300"/>
                <a:ext cx="762000" cy="228600"/>
                <a:chOff x="1872" y="1872"/>
                <a:chExt cx="480" cy="144"/>
              </a:xfrm>
            </p:grpSpPr>
            <p:sp>
              <p:nvSpPr>
                <p:cNvPr id="199" name="Line 52">
                  <a:extLst>
                    <a:ext uri="{FF2B5EF4-FFF2-40B4-BE49-F238E27FC236}">
                      <a16:creationId xmlns:a16="http://schemas.microsoft.com/office/drawing/2014/main" id="{C579FF4B-3AA3-E4F5-CB18-408FD5EBBC22}"/>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0" name="Line 53">
                  <a:extLst>
                    <a:ext uri="{FF2B5EF4-FFF2-40B4-BE49-F238E27FC236}">
                      <a16:creationId xmlns:a16="http://schemas.microsoft.com/office/drawing/2014/main" id="{6318E310-A60B-D47A-26E1-010ACA4120B2}"/>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1" name="Line 55">
                  <a:extLst>
                    <a:ext uri="{FF2B5EF4-FFF2-40B4-BE49-F238E27FC236}">
                      <a16:creationId xmlns:a16="http://schemas.microsoft.com/office/drawing/2014/main" id="{E216633F-8676-029E-226C-B9FB56994F49}"/>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2" name="Line 56">
                  <a:extLst>
                    <a:ext uri="{FF2B5EF4-FFF2-40B4-BE49-F238E27FC236}">
                      <a16:creationId xmlns:a16="http://schemas.microsoft.com/office/drawing/2014/main" id="{5522B71F-D393-4106-A027-804169F6A42B}"/>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3" name="Line 57">
                  <a:extLst>
                    <a:ext uri="{FF2B5EF4-FFF2-40B4-BE49-F238E27FC236}">
                      <a16:creationId xmlns:a16="http://schemas.microsoft.com/office/drawing/2014/main" id="{4ADB2B08-094B-1127-8615-C2E04367DB55}"/>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04" name="Line 58">
                  <a:extLst>
                    <a:ext uri="{FF2B5EF4-FFF2-40B4-BE49-F238E27FC236}">
                      <a16:creationId xmlns:a16="http://schemas.microsoft.com/office/drawing/2014/main" id="{D2090C80-120D-0D1D-100E-48171281C72C}"/>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135" name="Group 51">
                <a:extLst>
                  <a:ext uri="{FF2B5EF4-FFF2-40B4-BE49-F238E27FC236}">
                    <a16:creationId xmlns:a16="http://schemas.microsoft.com/office/drawing/2014/main" id="{A35FBACB-A0A2-A219-ABAF-D1FD3BE01A13}"/>
                  </a:ext>
                </a:extLst>
              </p:cNvPr>
              <p:cNvGrpSpPr>
                <a:grpSpLocks/>
              </p:cNvGrpSpPr>
              <p:nvPr/>
            </p:nvGrpSpPr>
            <p:grpSpPr bwMode="auto">
              <a:xfrm rot="5400000" flipH="1">
                <a:off x="6670620" y="3698300"/>
                <a:ext cx="762000" cy="228600"/>
                <a:chOff x="1872" y="1872"/>
                <a:chExt cx="480" cy="144"/>
              </a:xfrm>
            </p:grpSpPr>
            <p:sp>
              <p:nvSpPr>
                <p:cNvPr id="193" name="Line 52">
                  <a:extLst>
                    <a:ext uri="{FF2B5EF4-FFF2-40B4-BE49-F238E27FC236}">
                      <a16:creationId xmlns:a16="http://schemas.microsoft.com/office/drawing/2014/main" id="{4A864299-E19F-9563-437A-0253641E83C9}"/>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4" name="Line 53">
                  <a:extLst>
                    <a:ext uri="{FF2B5EF4-FFF2-40B4-BE49-F238E27FC236}">
                      <a16:creationId xmlns:a16="http://schemas.microsoft.com/office/drawing/2014/main" id="{2BB23660-2F6B-6D0B-1DDE-83C01D29EEC0}"/>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5" name="Line 55">
                  <a:extLst>
                    <a:ext uri="{FF2B5EF4-FFF2-40B4-BE49-F238E27FC236}">
                      <a16:creationId xmlns:a16="http://schemas.microsoft.com/office/drawing/2014/main" id="{37B2FFB5-DEA1-7B15-A54C-CAEA58FB0ABF}"/>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6" name="Line 56">
                  <a:extLst>
                    <a:ext uri="{FF2B5EF4-FFF2-40B4-BE49-F238E27FC236}">
                      <a16:creationId xmlns:a16="http://schemas.microsoft.com/office/drawing/2014/main" id="{5EF49409-156F-B721-1F2C-2443A0E32325}"/>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7" name="Line 57">
                  <a:extLst>
                    <a:ext uri="{FF2B5EF4-FFF2-40B4-BE49-F238E27FC236}">
                      <a16:creationId xmlns:a16="http://schemas.microsoft.com/office/drawing/2014/main" id="{5F4EFB4D-E395-CBB2-3410-BF337961E1C8}"/>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8" name="Line 58">
                  <a:extLst>
                    <a:ext uri="{FF2B5EF4-FFF2-40B4-BE49-F238E27FC236}">
                      <a16:creationId xmlns:a16="http://schemas.microsoft.com/office/drawing/2014/main" id="{0F5B8525-347C-19E9-61DA-2BB18F22AFA2}"/>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136" name="Group 51">
                <a:extLst>
                  <a:ext uri="{FF2B5EF4-FFF2-40B4-BE49-F238E27FC236}">
                    <a16:creationId xmlns:a16="http://schemas.microsoft.com/office/drawing/2014/main" id="{9195552A-3AEB-C580-8ED1-D15F412BF920}"/>
                  </a:ext>
                </a:extLst>
              </p:cNvPr>
              <p:cNvGrpSpPr>
                <a:grpSpLocks/>
              </p:cNvGrpSpPr>
              <p:nvPr/>
            </p:nvGrpSpPr>
            <p:grpSpPr bwMode="auto">
              <a:xfrm rot="16200000">
                <a:off x="5832420" y="4460300"/>
                <a:ext cx="762000" cy="228600"/>
                <a:chOff x="1872" y="1872"/>
                <a:chExt cx="480" cy="144"/>
              </a:xfrm>
            </p:grpSpPr>
            <p:sp>
              <p:nvSpPr>
                <p:cNvPr id="187" name="Line 52">
                  <a:extLst>
                    <a:ext uri="{FF2B5EF4-FFF2-40B4-BE49-F238E27FC236}">
                      <a16:creationId xmlns:a16="http://schemas.microsoft.com/office/drawing/2014/main" id="{6F06CA9E-E685-DBD2-DFEF-C00C30727157}"/>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8" name="Line 53">
                  <a:extLst>
                    <a:ext uri="{FF2B5EF4-FFF2-40B4-BE49-F238E27FC236}">
                      <a16:creationId xmlns:a16="http://schemas.microsoft.com/office/drawing/2014/main" id="{2FFE1DCD-4115-1A8E-F523-1C567429317E}"/>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9" name="Line 55">
                  <a:extLst>
                    <a:ext uri="{FF2B5EF4-FFF2-40B4-BE49-F238E27FC236}">
                      <a16:creationId xmlns:a16="http://schemas.microsoft.com/office/drawing/2014/main" id="{DE39E058-31BF-99C9-E547-6FEA3797F17F}"/>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0" name="Line 56">
                  <a:extLst>
                    <a:ext uri="{FF2B5EF4-FFF2-40B4-BE49-F238E27FC236}">
                      <a16:creationId xmlns:a16="http://schemas.microsoft.com/office/drawing/2014/main" id="{1D2AFC37-8799-E321-6AC5-BB5B65D55BAE}"/>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1" name="Line 57">
                  <a:extLst>
                    <a:ext uri="{FF2B5EF4-FFF2-40B4-BE49-F238E27FC236}">
                      <a16:creationId xmlns:a16="http://schemas.microsoft.com/office/drawing/2014/main" id="{2A404AF2-42E7-BEA8-3B23-3827749E2B62}"/>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92" name="Line 58">
                  <a:extLst>
                    <a:ext uri="{FF2B5EF4-FFF2-40B4-BE49-F238E27FC236}">
                      <a16:creationId xmlns:a16="http://schemas.microsoft.com/office/drawing/2014/main" id="{8C323C2E-7A22-637E-420A-7BBFE9EC8DBA}"/>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137" name="Group 51">
                <a:extLst>
                  <a:ext uri="{FF2B5EF4-FFF2-40B4-BE49-F238E27FC236}">
                    <a16:creationId xmlns:a16="http://schemas.microsoft.com/office/drawing/2014/main" id="{3C169940-19BE-1A06-D9B3-902F861815B7}"/>
                  </a:ext>
                </a:extLst>
              </p:cNvPr>
              <p:cNvGrpSpPr>
                <a:grpSpLocks/>
              </p:cNvGrpSpPr>
              <p:nvPr/>
            </p:nvGrpSpPr>
            <p:grpSpPr bwMode="auto">
              <a:xfrm rot="16200000">
                <a:off x="6137220" y="5222300"/>
                <a:ext cx="762000" cy="228600"/>
                <a:chOff x="1872" y="1872"/>
                <a:chExt cx="480" cy="144"/>
              </a:xfrm>
            </p:grpSpPr>
            <p:sp>
              <p:nvSpPr>
                <p:cNvPr id="181" name="Line 52">
                  <a:extLst>
                    <a:ext uri="{FF2B5EF4-FFF2-40B4-BE49-F238E27FC236}">
                      <a16:creationId xmlns:a16="http://schemas.microsoft.com/office/drawing/2014/main" id="{6FA4EAF0-C441-77AD-BEAF-A8B0BD76BC9A}"/>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2" name="Line 53">
                  <a:extLst>
                    <a:ext uri="{FF2B5EF4-FFF2-40B4-BE49-F238E27FC236}">
                      <a16:creationId xmlns:a16="http://schemas.microsoft.com/office/drawing/2014/main" id="{FCC799B8-5084-ACB9-7BEC-A86B636105AD}"/>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3" name="Line 55">
                  <a:extLst>
                    <a:ext uri="{FF2B5EF4-FFF2-40B4-BE49-F238E27FC236}">
                      <a16:creationId xmlns:a16="http://schemas.microsoft.com/office/drawing/2014/main" id="{CFDEAD22-C99F-E843-4657-D8C219D68842}"/>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4" name="Line 56">
                  <a:extLst>
                    <a:ext uri="{FF2B5EF4-FFF2-40B4-BE49-F238E27FC236}">
                      <a16:creationId xmlns:a16="http://schemas.microsoft.com/office/drawing/2014/main" id="{9A930017-9B5F-9F6F-24A1-75C23B0AC83C}"/>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5" name="Line 57">
                  <a:extLst>
                    <a:ext uri="{FF2B5EF4-FFF2-40B4-BE49-F238E27FC236}">
                      <a16:creationId xmlns:a16="http://schemas.microsoft.com/office/drawing/2014/main" id="{411BBBF0-3906-0199-EB8F-1E378EC061CB}"/>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186" name="Line 58">
                  <a:extLst>
                    <a:ext uri="{FF2B5EF4-FFF2-40B4-BE49-F238E27FC236}">
                      <a16:creationId xmlns:a16="http://schemas.microsoft.com/office/drawing/2014/main" id="{459F75D7-8633-6073-60E3-E189266EDC1F}"/>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138" name="Gerader Verbinder 137">
                <a:extLst>
                  <a:ext uri="{FF2B5EF4-FFF2-40B4-BE49-F238E27FC236}">
                    <a16:creationId xmlns:a16="http://schemas.microsoft.com/office/drawing/2014/main" id="{1D6E07FF-6316-9817-DDEB-FFFB5416BC07}"/>
                  </a:ext>
                </a:extLst>
              </p:cNvPr>
              <p:cNvCxnSpPr/>
              <p:nvPr/>
            </p:nvCxnSpPr>
            <p:spPr>
              <a:xfrm>
                <a:off x="6632910" y="587156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BF4ABF58-94C2-8565-BD58-C3EC0BE9074E}"/>
                  </a:ext>
                </a:extLst>
              </p:cNvPr>
              <p:cNvCxnSpPr>
                <a:cxnSpLocks/>
              </p:cNvCxnSpPr>
              <p:nvPr/>
            </p:nvCxnSpPr>
            <p:spPr>
              <a:xfrm>
                <a:off x="5716950" y="442129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8D36F6D0-AEBF-1B92-BE94-95A888D24FEB}"/>
                  </a:ext>
                </a:extLst>
              </p:cNvPr>
              <p:cNvCxnSpPr>
                <a:cxnSpLocks/>
              </p:cNvCxnSpPr>
              <p:nvPr/>
            </p:nvCxnSpPr>
            <p:spPr>
              <a:xfrm>
                <a:off x="5640620" y="442129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1" name="Gerade Verbindung 24">
                <a:extLst>
                  <a:ext uri="{FF2B5EF4-FFF2-40B4-BE49-F238E27FC236}">
                    <a16:creationId xmlns:a16="http://schemas.microsoft.com/office/drawing/2014/main" id="{1625777D-2571-2FB6-FE98-E22858095E15}"/>
                  </a:ext>
                </a:extLst>
              </p:cNvPr>
              <p:cNvCxnSpPr>
                <a:cxnSpLocks noChangeShapeType="1"/>
              </p:cNvCxnSpPr>
              <p:nvPr/>
            </p:nvCxnSpPr>
            <p:spPr bwMode="auto">
              <a:xfrm>
                <a:off x="5716950" y="4573950"/>
                <a:ext cx="38061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2" name="Gerade Verbindung 24">
                <a:extLst>
                  <a:ext uri="{FF2B5EF4-FFF2-40B4-BE49-F238E27FC236}">
                    <a16:creationId xmlns:a16="http://schemas.microsoft.com/office/drawing/2014/main" id="{2EFB8442-4284-6E90-3B96-B811EBF4DFC5}"/>
                  </a:ext>
                </a:extLst>
              </p:cNvPr>
              <p:cNvCxnSpPr>
                <a:cxnSpLocks noChangeShapeType="1"/>
              </p:cNvCxnSpPr>
              <p:nvPr/>
            </p:nvCxnSpPr>
            <p:spPr bwMode="auto">
              <a:xfrm>
                <a:off x="5029980" y="4573950"/>
                <a:ext cx="609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3" name="Textfeld 153">
                <a:extLst>
                  <a:ext uri="{FF2B5EF4-FFF2-40B4-BE49-F238E27FC236}">
                    <a16:creationId xmlns:a16="http://schemas.microsoft.com/office/drawing/2014/main" id="{B54C77D8-AAB3-7E6F-0F2D-EBB14A32B4E8}"/>
                  </a:ext>
                </a:extLst>
              </p:cNvPr>
              <p:cNvSpPr txBox="1">
                <a:spLocks noChangeArrowheads="1"/>
              </p:cNvSpPr>
              <p:nvPr/>
            </p:nvSpPr>
            <p:spPr bwMode="auto">
              <a:xfrm>
                <a:off x="5029980" y="4573950"/>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nwell</a:t>
                </a:r>
                <a:endParaRPr lang="en-US" altLang="de-DE" sz="1000" baseline="-25000" dirty="0">
                  <a:latin typeface="Times New Roman" panose="02020603050405020304" pitchFamily="18" charset="0"/>
                  <a:cs typeface="Times New Roman" panose="02020603050405020304" pitchFamily="18" charset="0"/>
                </a:endParaRPr>
              </a:p>
            </p:txBody>
          </p:sp>
          <p:sp>
            <p:nvSpPr>
              <p:cNvPr id="144" name="Textfeld 153">
                <a:extLst>
                  <a:ext uri="{FF2B5EF4-FFF2-40B4-BE49-F238E27FC236}">
                    <a16:creationId xmlns:a16="http://schemas.microsoft.com/office/drawing/2014/main" id="{F78A5451-AF27-D846-6888-B6C0834F365C}"/>
                  </a:ext>
                </a:extLst>
              </p:cNvPr>
              <p:cNvSpPr txBox="1">
                <a:spLocks noChangeArrowheads="1"/>
              </p:cNvSpPr>
              <p:nvPr/>
            </p:nvSpPr>
            <p:spPr bwMode="auto">
              <a:xfrm>
                <a:off x="7167220" y="4344960"/>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casc</a:t>
                </a:r>
                <a:endParaRPr lang="en-US" altLang="de-DE" sz="1000" baseline="-25000" dirty="0">
                  <a:latin typeface="Times New Roman" panose="02020603050405020304" pitchFamily="18" charset="0"/>
                  <a:cs typeface="Times New Roman" panose="02020603050405020304" pitchFamily="18" charset="0"/>
                </a:endParaRPr>
              </a:p>
            </p:txBody>
          </p:sp>
          <p:grpSp>
            <p:nvGrpSpPr>
              <p:cNvPr id="145" name="Group 51">
                <a:extLst>
                  <a:ext uri="{FF2B5EF4-FFF2-40B4-BE49-F238E27FC236}">
                    <a16:creationId xmlns:a16="http://schemas.microsoft.com/office/drawing/2014/main" id="{DB934DDA-286F-F009-1EC4-D81F6CD30A18}"/>
                  </a:ext>
                </a:extLst>
              </p:cNvPr>
              <p:cNvGrpSpPr>
                <a:grpSpLocks/>
              </p:cNvGrpSpPr>
              <p:nvPr/>
            </p:nvGrpSpPr>
            <p:grpSpPr bwMode="auto">
              <a:xfrm rot="16200000">
                <a:off x="5831900" y="3695700"/>
                <a:ext cx="762000" cy="228600"/>
                <a:chOff x="1872" y="1872"/>
                <a:chExt cx="480" cy="144"/>
              </a:xfrm>
            </p:grpSpPr>
            <p:sp>
              <p:nvSpPr>
                <p:cNvPr id="175" name="Line 52">
                  <a:extLst>
                    <a:ext uri="{FF2B5EF4-FFF2-40B4-BE49-F238E27FC236}">
                      <a16:creationId xmlns:a16="http://schemas.microsoft.com/office/drawing/2014/main" id="{65B3A1D0-F273-0CB7-B541-7E709B4C0175}"/>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6" name="Line 53">
                  <a:extLst>
                    <a:ext uri="{FF2B5EF4-FFF2-40B4-BE49-F238E27FC236}">
                      <a16:creationId xmlns:a16="http://schemas.microsoft.com/office/drawing/2014/main" id="{A6EC572C-2391-A60B-B134-1ADDDA5B1AD9}"/>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7" name="Line 55">
                  <a:extLst>
                    <a:ext uri="{FF2B5EF4-FFF2-40B4-BE49-F238E27FC236}">
                      <a16:creationId xmlns:a16="http://schemas.microsoft.com/office/drawing/2014/main" id="{05097677-BEF3-9986-2DCB-1F55319B35F8}"/>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8" name="Line 56">
                  <a:extLst>
                    <a:ext uri="{FF2B5EF4-FFF2-40B4-BE49-F238E27FC236}">
                      <a16:creationId xmlns:a16="http://schemas.microsoft.com/office/drawing/2014/main" id="{1B2238BD-EB98-93A6-6495-802393CA63FF}"/>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9" name="Line 57">
                  <a:extLst>
                    <a:ext uri="{FF2B5EF4-FFF2-40B4-BE49-F238E27FC236}">
                      <a16:creationId xmlns:a16="http://schemas.microsoft.com/office/drawing/2014/main" id="{48C9B858-7D5D-57B3-6DFF-C746057435E4}"/>
                    </a:ext>
                  </a:extLst>
                </p:cNvPr>
                <p:cNvSpPr>
                  <a:spLocks noChangeShapeType="1"/>
                </p:cNvSpPr>
                <p:nvPr/>
              </p:nvSpPr>
              <p:spPr bwMode="auto">
                <a:xfrm>
                  <a:off x="2208"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0" name="Line 58">
                  <a:extLst>
                    <a:ext uri="{FF2B5EF4-FFF2-40B4-BE49-F238E27FC236}">
                      <a16:creationId xmlns:a16="http://schemas.microsoft.com/office/drawing/2014/main" id="{938B5E43-9BCF-ECAB-996E-9E7CB9D0E4A4}"/>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146" name="Gerade Verbindung mit Pfeil 145">
                <a:extLst>
                  <a:ext uri="{FF2B5EF4-FFF2-40B4-BE49-F238E27FC236}">
                    <a16:creationId xmlns:a16="http://schemas.microsoft.com/office/drawing/2014/main" id="{610CD58B-ADE9-E95E-8A14-49EB333819F2}"/>
                  </a:ext>
                </a:extLst>
              </p:cNvPr>
              <p:cNvCxnSpPr/>
              <p:nvPr/>
            </p:nvCxnSpPr>
            <p:spPr bwMode="auto">
              <a:xfrm flipH="1">
                <a:off x="6174930" y="365799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2C4CE573-55F5-D252-F6A4-9CAF280C2A24}"/>
                  </a:ext>
                </a:extLst>
              </p:cNvPr>
              <p:cNvCxnSpPr>
                <a:cxnSpLocks/>
              </p:cNvCxnSpPr>
              <p:nvPr/>
            </p:nvCxnSpPr>
            <p:spPr>
              <a:xfrm>
                <a:off x="5945940" y="3810650"/>
                <a:ext cx="15266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48" name="Textfeld 153">
                <a:extLst>
                  <a:ext uri="{FF2B5EF4-FFF2-40B4-BE49-F238E27FC236}">
                    <a16:creationId xmlns:a16="http://schemas.microsoft.com/office/drawing/2014/main" id="{3461DA71-6B15-E85B-3FB2-5CD569D58239}"/>
                  </a:ext>
                </a:extLst>
              </p:cNvPr>
              <p:cNvSpPr txBox="1">
                <a:spLocks noChangeArrowheads="1"/>
              </p:cNvSpPr>
              <p:nvPr/>
            </p:nvSpPr>
            <p:spPr bwMode="auto">
              <a:xfrm>
                <a:off x="5793280" y="3564429"/>
                <a:ext cx="320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p</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149" name="Gerade Verbindung 367">
                <a:extLst>
                  <a:ext uri="{FF2B5EF4-FFF2-40B4-BE49-F238E27FC236}">
                    <a16:creationId xmlns:a16="http://schemas.microsoft.com/office/drawing/2014/main" id="{2FF8733F-DC13-68B3-C206-3FBDC9232C46}"/>
                  </a:ext>
                </a:extLst>
              </p:cNvPr>
              <p:cNvCxnSpPr>
                <a:cxnSpLocks noChangeShapeType="1"/>
              </p:cNvCxnSpPr>
              <p:nvPr/>
            </p:nvCxnSpPr>
            <p:spPr bwMode="auto">
              <a:xfrm>
                <a:off x="6327850" y="4192300"/>
                <a:ext cx="152400" cy="0"/>
              </a:xfrm>
              <a:prstGeom prst="line">
                <a:avLst/>
              </a:prstGeom>
              <a:noFill/>
              <a:ln w="9525" algn="ctr">
                <a:solidFill>
                  <a:schemeClr val="tx1"/>
                </a:solidFill>
                <a:round/>
                <a:headEnd type="oval"/>
                <a:tailEnd/>
              </a:ln>
              <a:extLst>
                <a:ext uri="{909E8E84-426E-40DD-AFC4-6F175D3DCCD1}">
                  <a14:hiddenFill xmlns:a14="http://schemas.microsoft.com/office/drawing/2010/main">
                    <a:noFill/>
                  </a14:hiddenFill>
                </a:ext>
              </a:extLst>
            </p:spPr>
          </p:cxnSp>
          <p:sp>
            <p:nvSpPr>
              <p:cNvPr id="150" name="Textfeld 153">
                <a:extLst>
                  <a:ext uri="{FF2B5EF4-FFF2-40B4-BE49-F238E27FC236}">
                    <a16:creationId xmlns:a16="http://schemas.microsoft.com/office/drawing/2014/main" id="{D17ECD03-2821-6CDB-CC2F-0B59CD1E8DF5}"/>
                  </a:ext>
                </a:extLst>
              </p:cNvPr>
              <p:cNvSpPr txBox="1">
                <a:spLocks noChangeArrowheads="1"/>
              </p:cNvSpPr>
              <p:nvPr/>
            </p:nvSpPr>
            <p:spPr bwMode="auto">
              <a:xfrm>
                <a:off x="7472540" y="4650280"/>
                <a:ext cx="3401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V</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151" name="Textfeld 153">
                <a:extLst>
                  <a:ext uri="{FF2B5EF4-FFF2-40B4-BE49-F238E27FC236}">
                    <a16:creationId xmlns:a16="http://schemas.microsoft.com/office/drawing/2014/main" id="{BA72D251-5743-E183-E516-D005612D3B7B}"/>
                  </a:ext>
                </a:extLst>
              </p:cNvPr>
              <p:cNvSpPr txBox="1">
                <a:spLocks noChangeArrowheads="1"/>
              </p:cNvSpPr>
              <p:nvPr/>
            </p:nvSpPr>
            <p:spPr bwMode="auto">
              <a:xfrm>
                <a:off x="7818122" y="4802940"/>
                <a:ext cx="397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scsf</a:t>
                </a:r>
                <a:endParaRPr lang="en-US" altLang="de-DE" sz="1000" baseline="-25000" dirty="0">
                  <a:latin typeface="Times New Roman" panose="02020603050405020304" pitchFamily="18" charset="0"/>
                  <a:cs typeface="Times New Roman" panose="02020603050405020304" pitchFamily="18" charset="0"/>
                </a:endParaRPr>
              </a:p>
            </p:txBody>
          </p:sp>
          <p:cxnSp>
            <p:nvCxnSpPr>
              <p:cNvPr id="152" name="Gerade Verbindung mit Pfeil 151">
                <a:extLst>
                  <a:ext uri="{FF2B5EF4-FFF2-40B4-BE49-F238E27FC236}">
                    <a16:creationId xmlns:a16="http://schemas.microsoft.com/office/drawing/2014/main" id="{EF33CB6B-BFB7-7DD8-38B5-E247B71EE039}"/>
                  </a:ext>
                </a:extLst>
              </p:cNvPr>
              <p:cNvCxnSpPr/>
              <p:nvPr/>
            </p:nvCxnSpPr>
            <p:spPr bwMode="auto">
              <a:xfrm>
                <a:off x="7854190" y="5108260"/>
                <a:ext cx="152400"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rader Verbinder 152">
                <a:extLst>
                  <a:ext uri="{FF2B5EF4-FFF2-40B4-BE49-F238E27FC236}">
                    <a16:creationId xmlns:a16="http://schemas.microsoft.com/office/drawing/2014/main" id="{6A98F2E9-B567-1421-8B8E-00DB621F3E76}"/>
                  </a:ext>
                </a:extLst>
              </p:cNvPr>
              <p:cNvCxnSpPr/>
              <p:nvPr/>
            </p:nvCxnSpPr>
            <p:spPr>
              <a:xfrm>
                <a:off x="7625200" y="4955600"/>
                <a:ext cx="152400" cy="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4" name="Gleichschenkliges Dreieck 153">
                <a:extLst>
                  <a:ext uri="{FF2B5EF4-FFF2-40B4-BE49-F238E27FC236}">
                    <a16:creationId xmlns:a16="http://schemas.microsoft.com/office/drawing/2014/main" id="{9B138418-936C-54AE-783D-7460F7FABB87}"/>
                  </a:ext>
                </a:extLst>
              </p:cNvPr>
              <p:cNvSpPr/>
              <p:nvPr/>
            </p:nvSpPr>
            <p:spPr bwMode="auto">
              <a:xfrm flipV="1">
                <a:off x="7930520" y="5337250"/>
                <a:ext cx="152400" cy="76200"/>
              </a:xfrm>
              <a:prstGeom prst="triangl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grpSp>
            <p:nvGrpSpPr>
              <p:cNvPr id="155" name="Group 51">
                <a:extLst>
                  <a:ext uri="{FF2B5EF4-FFF2-40B4-BE49-F238E27FC236}">
                    <a16:creationId xmlns:a16="http://schemas.microsoft.com/office/drawing/2014/main" id="{1DF20DBF-7365-525B-A016-99BA9216E6F1}"/>
                  </a:ext>
                </a:extLst>
              </p:cNvPr>
              <p:cNvGrpSpPr>
                <a:grpSpLocks/>
              </p:cNvGrpSpPr>
              <p:nvPr/>
            </p:nvGrpSpPr>
            <p:grpSpPr bwMode="auto">
              <a:xfrm rot="16200000">
                <a:off x="7511160" y="4840650"/>
                <a:ext cx="762000" cy="228600"/>
                <a:chOff x="1872" y="1872"/>
                <a:chExt cx="480" cy="144"/>
              </a:xfrm>
            </p:grpSpPr>
            <p:sp>
              <p:nvSpPr>
                <p:cNvPr id="169" name="Line 52">
                  <a:extLst>
                    <a:ext uri="{FF2B5EF4-FFF2-40B4-BE49-F238E27FC236}">
                      <a16:creationId xmlns:a16="http://schemas.microsoft.com/office/drawing/2014/main" id="{0F5CE8CE-E7A4-AB9F-DE24-29494C5C145B}"/>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0" name="Line 53">
                  <a:extLst>
                    <a:ext uri="{FF2B5EF4-FFF2-40B4-BE49-F238E27FC236}">
                      <a16:creationId xmlns:a16="http://schemas.microsoft.com/office/drawing/2014/main" id="{C1248453-A15B-46BC-34AB-143134993265}"/>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1" name="Line 55">
                  <a:extLst>
                    <a:ext uri="{FF2B5EF4-FFF2-40B4-BE49-F238E27FC236}">
                      <a16:creationId xmlns:a16="http://schemas.microsoft.com/office/drawing/2014/main" id="{C7B801C2-8174-FE24-4D1E-9D421DF2255D}"/>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2" name="Line 56">
                  <a:extLst>
                    <a:ext uri="{FF2B5EF4-FFF2-40B4-BE49-F238E27FC236}">
                      <a16:creationId xmlns:a16="http://schemas.microsoft.com/office/drawing/2014/main" id="{E3E1F301-8A0B-E883-65B9-49FA92CEC860}"/>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73" name="Line 57">
                  <a:extLst>
                    <a:ext uri="{FF2B5EF4-FFF2-40B4-BE49-F238E27FC236}">
                      <a16:creationId xmlns:a16="http://schemas.microsoft.com/office/drawing/2014/main" id="{EF38A50B-7171-AF7C-4B31-DE1D8D003A7F}"/>
                    </a:ext>
                  </a:extLst>
                </p:cNvPr>
                <p:cNvSpPr>
                  <a:spLocks noChangeShapeType="1"/>
                </p:cNvSpPr>
                <p:nvPr/>
              </p:nvSpPr>
              <p:spPr bwMode="auto">
                <a:xfrm>
                  <a:off x="2208" y="2016"/>
                  <a:ext cx="144" cy="0"/>
                </a:xfrm>
                <a:prstGeom prst="line">
                  <a:avLst/>
                </a:prstGeom>
                <a:noFill/>
                <a:ln w="9525">
                  <a:solidFill>
                    <a:schemeClr val="tx1"/>
                  </a:solidFill>
                  <a:round/>
                  <a:headEnd/>
                  <a:tailEnd type="oval"/>
                </a:ln>
                <a:extLst>
                  <a:ext uri="{909E8E84-426E-40DD-AFC4-6F175D3DCCD1}">
                    <a14:hiddenFill xmlns:a14="http://schemas.microsoft.com/office/drawing/2010/main">
                      <a:noFill/>
                    </a14:hiddenFill>
                  </a:ext>
                </a:extLst>
              </p:spPr>
              <p:txBody>
                <a:bodyPr anchor="ctr"/>
                <a:lstStyle/>
                <a:p>
                  <a:endParaRPr lang="en-US"/>
                </a:p>
              </p:txBody>
            </p:sp>
            <p:sp>
              <p:nvSpPr>
                <p:cNvPr id="174" name="Line 58">
                  <a:extLst>
                    <a:ext uri="{FF2B5EF4-FFF2-40B4-BE49-F238E27FC236}">
                      <a16:creationId xmlns:a16="http://schemas.microsoft.com/office/drawing/2014/main" id="{61CCBFCA-5BC2-6961-A7B4-9A27DDA89CFE}"/>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nvGrpSpPr>
              <p:cNvPr id="156" name="Group 51">
                <a:extLst>
                  <a:ext uri="{FF2B5EF4-FFF2-40B4-BE49-F238E27FC236}">
                    <a16:creationId xmlns:a16="http://schemas.microsoft.com/office/drawing/2014/main" id="{B9DCEF3A-BC3C-76ED-E751-D12CDE8BD52D}"/>
                  </a:ext>
                </a:extLst>
              </p:cNvPr>
              <p:cNvGrpSpPr>
                <a:grpSpLocks/>
              </p:cNvGrpSpPr>
              <p:nvPr/>
            </p:nvGrpSpPr>
            <p:grpSpPr bwMode="auto">
              <a:xfrm rot="16200000">
                <a:off x="7511160" y="4077350"/>
                <a:ext cx="762000" cy="228600"/>
                <a:chOff x="1872" y="1872"/>
                <a:chExt cx="480" cy="144"/>
              </a:xfrm>
            </p:grpSpPr>
            <p:sp>
              <p:nvSpPr>
                <p:cNvPr id="163" name="Line 52">
                  <a:extLst>
                    <a:ext uri="{FF2B5EF4-FFF2-40B4-BE49-F238E27FC236}">
                      <a16:creationId xmlns:a16="http://schemas.microsoft.com/office/drawing/2014/main" id="{3C639C76-4A14-23A4-8865-3FA216B1A72E}"/>
                    </a:ext>
                  </a:extLst>
                </p:cNvPr>
                <p:cNvSpPr>
                  <a:spLocks noChangeShapeType="1"/>
                </p:cNvSpPr>
                <p:nvPr/>
              </p:nvSpPr>
              <p:spPr bwMode="auto">
                <a:xfrm flipV="1">
                  <a:off x="2016"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64" name="Line 53">
                  <a:extLst>
                    <a:ext uri="{FF2B5EF4-FFF2-40B4-BE49-F238E27FC236}">
                      <a16:creationId xmlns:a16="http://schemas.microsoft.com/office/drawing/2014/main" id="{FB5B398A-0FAB-C6DC-76B7-156277FDC9C5}"/>
                    </a:ext>
                  </a:extLst>
                </p:cNvPr>
                <p:cNvSpPr>
                  <a:spLocks noChangeShapeType="1"/>
                </p:cNvSpPr>
                <p:nvPr/>
              </p:nvSpPr>
              <p:spPr bwMode="auto">
                <a:xfrm>
                  <a:off x="20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65" name="Line 55">
                  <a:extLst>
                    <a:ext uri="{FF2B5EF4-FFF2-40B4-BE49-F238E27FC236}">
                      <a16:creationId xmlns:a16="http://schemas.microsoft.com/office/drawing/2014/main" id="{2BDE8FFB-34B2-7471-A38D-96DA0806FA45}"/>
                    </a:ext>
                  </a:extLst>
                </p:cNvPr>
                <p:cNvSpPr>
                  <a:spLocks noChangeShapeType="1"/>
                </p:cNvSpPr>
                <p:nvPr/>
              </p:nvSpPr>
              <p:spPr bwMode="auto">
                <a:xfrm>
                  <a:off x="2016" y="187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66" name="Line 56">
                  <a:extLst>
                    <a:ext uri="{FF2B5EF4-FFF2-40B4-BE49-F238E27FC236}">
                      <a16:creationId xmlns:a16="http://schemas.microsoft.com/office/drawing/2014/main" id="{F7D75087-3129-8A23-CFD2-0547E4D870F8}"/>
                    </a:ext>
                  </a:extLst>
                </p:cNvPr>
                <p:cNvSpPr>
                  <a:spLocks noChangeShapeType="1"/>
                </p:cNvSpPr>
                <p:nvPr/>
              </p:nvSpPr>
              <p:spPr bwMode="auto">
                <a:xfrm flipV="1">
                  <a:off x="2208" y="19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67" name="Line 57">
                  <a:extLst>
                    <a:ext uri="{FF2B5EF4-FFF2-40B4-BE49-F238E27FC236}">
                      <a16:creationId xmlns:a16="http://schemas.microsoft.com/office/drawing/2014/main" id="{5D0C0CFD-ADE3-1EB9-29A1-D40A0478AD2C}"/>
                    </a:ext>
                  </a:extLst>
                </p:cNvPr>
                <p:cNvSpPr>
                  <a:spLocks noChangeShapeType="1"/>
                </p:cNvSpPr>
                <p:nvPr/>
              </p:nvSpPr>
              <p:spPr bwMode="auto">
                <a:xfrm>
                  <a:off x="2208" y="2016"/>
                  <a:ext cx="144" cy="0"/>
                </a:xfrm>
                <a:prstGeom prst="line">
                  <a:avLst/>
                </a:prstGeom>
                <a:noFill/>
                <a:ln w="9525">
                  <a:solidFill>
                    <a:schemeClr val="tx1"/>
                  </a:solidFill>
                  <a:round/>
                  <a:headEnd/>
                  <a:tailEnd type="none"/>
                </a:ln>
                <a:extLst>
                  <a:ext uri="{909E8E84-426E-40DD-AFC4-6F175D3DCCD1}">
                    <a14:hiddenFill xmlns:a14="http://schemas.microsoft.com/office/drawing/2010/main">
                      <a:noFill/>
                    </a14:hiddenFill>
                  </a:ext>
                </a:extLst>
              </p:spPr>
              <p:txBody>
                <a:bodyPr anchor="ctr"/>
                <a:lstStyle/>
                <a:p>
                  <a:endParaRPr lang="en-US"/>
                </a:p>
              </p:txBody>
            </p:sp>
            <p:sp>
              <p:nvSpPr>
                <p:cNvPr id="168" name="Line 58">
                  <a:extLst>
                    <a:ext uri="{FF2B5EF4-FFF2-40B4-BE49-F238E27FC236}">
                      <a16:creationId xmlns:a16="http://schemas.microsoft.com/office/drawing/2014/main" id="{E3AE6664-FA28-B38C-B49B-2A2CA97627AD}"/>
                    </a:ext>
                  </a:extLst>
                </p:cNvPr>
                <p:cNvSpPr>
                  <a:spLocks noChangeShapeType="1"/>
                </p:cNvSpPr>
                <p:nvPr/>
              </p:nvSpPr>
              <p:spPr bwMode="auto">
                <a:xfrm>
                  <a:off x="1872" y="20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cxnSp>
            <p:nvCxnSpPr>
              <p:cNvPr id="157" name="Gerade Verbindung 367">
                <a:extLst>
                  <a:ext uri="{FF2B5EF4-FFF2-40B4-BE49-F238E27FC236}">
                    <a16:creationId xmlns:a16="http://schemas.microsoft.com/office/drawing/2014/main" id="{61FA8DA9-A1BE-3918-F950-4873ECC21782}"/>
                  </a:ext>
                </a:extLst>
              </p:cNvPr>
              <p:cNvCxnSpPr>
                <a:cxnSpLocks noChangeShapeType="1"/>
              </p:cNvCxnSpPr>
              <p:nvPr/>
            </p:nvCxnSpPr>
            <p:spPr bwMode="auto">
              <a:xfrm>
                <a:off x="7930780" y="381065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8" name="Gerader Verbinder 157">
                <a:extLst>
                  <a:ext uri="{FF2B5EF4-FFF2-40B4-BE49-F238E27FC236}">
                    <a16:creationId xmlns:a16="http://schemas.microsoft.com/office/drawing/2014/main" id="{B2766A23-CFD7-FCC6-036A-1285D8792368}"/>
                  </a:ext>
                </a:extLst>
              </p:cNvPr>
              <p:cNvCxnSpPr>
                <a:cxnSpLocks noChangeShapeType="1"/>
                <a:endCxn id="168" idx="0"/>
              </p:cNvCxnSpPr>
              <p:nvPr/>
            </p:nvCxnSpPr>
            <p:spPr bwMode="auto">
              <a:xfrm flipH="1" flipV="1">
                <a:off x="8006460" y="4572650"/>
                <a:ext cx="763690" cy="13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r Verbinder 158">
                <a:extLst>
                  <a:ext uri="{FF2B5EF4-FFF2-40B4-BE49-F238E27FC236}">
                    <a16:creationId xmlns:a16="http://schemas.microsoft.com/office/drawing/2014/main" id="{D76D8F23-236A-EB7C-ED44-4C9C5409EDC9}"/>
                  </a:ext>
                </a:extLst>
              </p:cNvPr>
              <p:cNvCxnSpPr>
                <a:cxnSpLocks/>
              </p:cNvCxnSpPr>
              <p:nvPr/>
            </p:nvCxnSpPr>
            <p:spPr>
              <a:xfrm>
                <a:off x="6022270" y="4573950"/>
                <a:ext cx="0" cy="76330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60" name="Textfeld 153">
                <a:extLst>
                  <a:ext uri="{FF2B5EF4-FFF2-40B4-BE49-F238E27FC236}">
                    <a16:creationId xmlns:a16="http://schemas.microsoft.com/office/drawing/2014/main" id="{56C95F91-5FB7-6475-595E-F06BC3C6AFE7}"/>
                  </a:ext>
                </a:extLst>
              </p:cNvPr>
              <p:cNvSpPr txBox="1">
                <a:spLocks noChangeArrowheads="1"/>
              </p:cNvSpPr>
              <p:nvPr/>
            </p:nvSpPr>
            <p:spPr bwMode="auto">
              <a:xfrm>
                <a:off x="6150885" y="3657990"/>
                <a:ext cx="378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scp</a:t>
                </a:r>
                <a:endParaRPr lang="en-US" altLang="de-DE" sz="1000" baseline="-25000" dirty="0">
                  <a:latin typeface="Times New Roman" panose="02020603050405020304" pitchFamily="18" charset="0"/>
                  <a:cs typeface="Times New Roman" panose="02020603050405020304" pitchFamily="18" charset="0"/>
                </a:endParaRPr>
              </a:p>
            </p:txBody>
          </p:sp>
          <p:sp>
            <p:nvSpPr>
              <p:cNvPr id="161" name="Textfeld 153">
                <a:extLst>
                  <a:ext uri="{FF2B5EF4-FFF2-40B4-BE49-F238E27FC236}">
                    <a16:creationId xmlns:a16="http://schemas.microsoft.com/office/drawing/2014/main" id="{AD9D475B-BDE8-5E11-9030-FD2D6A52287C}"/>
                  </a:ext>
                </a:extLst>
              </p:cNvPr>
              <p:cNvSpPr txBox="1">
                <a:spLocks noChangeArrowheads="1"/>
              </p:cNvSpPr>
              <p:nvPr/>
            </p:nvSpPr>
            <p:spPr bwMode="auto">
              <a:xfrm>
                <a:off x="7890258" y="4115970"/>
                <a:ext cx="3257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1000" dirty="0" err="1">
                    <a:latin typeface="Times New Roman" panose="02020603050405020304" pitchFamily="18" charset="0"/>
                    <a:cs typeface="Times New Roman" panose="02020603050405020304" pitchFamily="18" charset="0"/>
                  </a:rPr>
                  <a:t>T</a:t>
                </a:r>
                <a:r>
                  <a:rPr lang="en-US" altLang="de-DE" sz="1000" baseline="-25000" dirty="0" err="1">
                    <a:latin typeface="Times New Roman" panose="02020603050405020304" pitchFamily="18" charset="0"/>
                    <a:cs typeface="Times New Roman" panose="02020603050405020304" pitchFamily="18" charset="0"/>
                  </a:rPr>
                  <a:t>sf</a:t>
                </a:r>
                <a:endParaRPr lang="en-US" altLang="de-DE" sz="1000" baseline="-25000" dirty="0">
                  <a:latin typeface="Times New Roman" panose="02020603050405020304" pitchFamily="18" charset="0"/>
                  <a:cs typeface="Times New Roman" panose="02020603050405020304" pitchFamily="18" charset="0"/>
                </a:endParaRPr>
              </a:p>
            </p:txBody>
          </p:sp>
          <p:sp>
            <p:nvSpPr>
              <p:cNvPr id="162" name="Textfeld 153">
                <a:extLst>
                  <a:ext uri="{FF2B5EF4-FFF2-40B4-BE49-F238E27FC236}">
                    <a16:creationId xmlns:a16="http://schemas.microsoft.com/office/drawing/2014/main" id="{99CCE30A-8C72-BB0C-3A8C-5ED8F632458C}"/>
                  </a:ext>
                </a:extLst>
              </p:cNvPr>
              <p:cNvSpPr txBox="1">
                <a:spLocks noChangeArrowheads="1"/>
              </p:cNvSpPr>
              <p:nvPr/>
            </p:nvSpPr>
            <p:spPr bwMode="auto">
              <a:xfrm>
                <a:off x="8312170" y="4344960"/>
                <a:ext cx="6623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de-DE" sz="1000" dirty="0" err="1">
                    <a:latin typeface="Times New Roman" panose="02020603050405020304" pitchFamily="18" charset="0"/>
                    <a:cs typeface="Times New Roman" panose="02020603050405020304" pitchFamily="18" charset="0"/>
                  </a:rPr>
                  <a:t>outampsf</a:t>
                </a:r>
                <a:endParaRPr lang="en-US" altLang="de-DE" sz="1000" baseline="-250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731492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366C2-1BB4-4DB9-9FA3-7D65DCBD325F}"/>
              </a:ext>
            </a:extLst>
          </p:cNvPr>
          <p:cNvSpPr>
            <a:spLocks noGrp="1"/>
          </p:cNvSpPr>
          <p:nvPr>
            <p:ph type="title"/>
          </p:nvPr>
        </p:nvSpPr>
        <p:spPr/>
        <p:txBody>
          <a:bodyPr/>
          <a:lstStyle/>
          <a:p>
            <a:r>
              <a:rPr lang="en-GB" b="1" dirty="0"/>
              <a:t>Optimizing Amplifier Rise Time for Minimum Time Jitter</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75A21362-C174-41C4-88A2-1DA6AC2CEBCC}"/>
                  </a:ext>
                </a:extLst>
              </p:cNvPr>
              <p:cNvSpPr>
                <a:spLocks noGrp="1"/>
              </p:cNvSpPr>
              <p:nvPr>
                <p:ph idx="1"/>
              </p:nvPr>
            </p:nvSpPr>
            <p:spPr/>
            <p:txBody>
              <a:bodyPr/>
              <a:lstStyle/>
              <a:p>
                <a:r>
                  <a:rPr lang="en-GB" b="1" dirty="0"/>
                  <a:t>Time Jitter Formula:</a:t>
                </a:r>
                <a:endParaRPr lang="de-DE" dirty="0"/>
              </a:p>
              <a:p>
                <a:pPr lvl="0"/>
                <a14:m>
                  <m:oMath xmlns:m="http://schemas.openxmlformats.org/officeDocument/2006/math">
                    <m:r>
                      <m:rPr>
                        <m:nor/>
                      </m:rPr>
                      <a:rPr lang="en-GB"/>
                      <m:t>TJ</m:t>
                    </m:r>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r>
                      <a:rPr lang="en-GB" i="1">
                        <a:latin typeface="Cambria Math" panose="02040503050406030204" pitchFamily="18" charset="0"/>
                      </a:rPr>
                      <m:t>⋅</m:t>
                    </m:r>
                    <m:f>
                      <m:fPr>
                        <m:ctrlPr>
                          <a:rPr lang="de-DE" i="1">
                            <a:latin typeface="Cambria Math" panose="02040503050406030204" pitchFamily="18" charset="0"/>
                          </a:rPr>
                        </m:ctrlPr>
                      </m:fPr>
                      <m:num>
                        <m:r>
                          <a:rPr lang="en-GB" i="1">
                            <a:latin typeface="Cambria Math" panose="02040503050406030204" pitchFamily="18" charset="0"/>
                          </a:rPr>
                          <m:t>𝑁</m:t>
                        </m:r>
                      </m:num>
                      <m:den>
                        <m:sSub>
                          <m:sSubPr>
                            <m:ctrlPr>
                              <a:rPr lang="de-DE" i="1">
                                <a:latin typeface="Cambria Math" panose="02040503050406030204" pitchFamily="18" charset="0"/>
                              </a:rPr>
                            </m:ctrlPr>
                          </m:sSubPr>
                          <m:e>
                            <m:r>
                              <a:rPr lang="en-GB" i="1">
                                <a:latin typeface="Cambria Math" panose="02040503050406030204" pitchFamily="18" charset="0"/>
                              </a:rPr>
                              <m:t>𝑉</m:t>
                            </m:r>
                          </m:e>
                          <m:sub>
                            <m:r>
                              <m:rPr>
                                <m:nor/>
                              </m:rPr>
                              <a:rPr lang="en-GB"/>
                              <m:t>sig</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𝑉</m:t>
                            </m:r>
                          </m:e>
                          <m:sub>
                            <m:r>
                              <m:rPr>
                                <m:nor/>
                              </m:rPr>
                              <a:rPr lang="en-GB"/>
                              <m:t>TH</m:t>
                            </m:r>
                          </m:sub>
                        </m:sSub>
                      </m:den>
                    </m:f>
                    <m:r>
                      <a:rPr lang="en-GB" i="1">
                        <a:latin typeface="Cambria Math" panose="02040503050406030204" pitchFamily="18" charset="0"/>
                      </a:rPr>
                      <m:t>,</m:t>
                    </m:r>
                  </m:oMath>
                </a14:m>
                <a:endParaRPr lang="de-DE" dirty="0"/>
              </a:p>
              <a:p>
                <a:pPr lvl="0"/>
                <a:r>
                  <a:rPr lang="de-DE" b="1" dirty="0"/>
                  <a:t>Noise </a:t>
                </a:r>
                <a:r>
                  <a:rPr lang="de-DE" b="1" dirty="0" err="1"/>
                  <a:t>dependence</a:t>
                </a:r>
                <a:r>
                  <a:rPr lang="de-DE" b="1" dirty="0"/>
                  <a:t>:</a:t>
                </a:r>
                <a:endParaRPr lang="de-DE" dirty="0"/>
              </a:p>
              <a:p>
                <a:pPr lvl="0"/>
                <a14:m>
                  <m:oMath xmlns:m="http://schemas.openxmlformats.org/officeDocument/2006/math">
                    <m:r>
                      <a:rPr lang="en-GB" i="1">
                        <a:latin typeface="Cambria Math" panose="02040503050406030204" pitchFamily="18" charset="0"/>
                      </a:rPr>
                      <m:t>𝑁</m:t>
                    </m:r>
                    <m:r>
                      <a:rPr lang="en-GB" i="1">
                        <a:latin typeface="Cambria Math" panose="02040503050406030204" pitchFamily="18" charset="0"/>
                      </a:rPr>
                      <m:t>=</m:t>
                    </m:r>
                    <m:f>
                      <m:fPr>
                        <m:ctrlPr>
                          <a:rPr lang="de-DE" i="1">
                            <a:latin typeface="Cambria Math" panose="02040503050406030204" pitchFamily="18" charset="0"/>
                          </a:rPr>
                        </m:ctrlPr>
                      </m:fPr>
                      <m:num>
                        <m:r>
                          <a:rPr lang="en-GB" i="1">
                            <a:latin typeface="Cambria Math" panose="02040503050406030204" pitchFamily="18" charset="0"/>
                          </a:rPr>
                          <m:t>𝐴</m:t>
                        </m:r>
                      </m:num>
                      <m:den>
                        <m:rad>
                          <m:radPr>
                            <m:degHide m:val="on"/>
                            <m:ctrlPr>
                              <a:rPr lang="de-DE" i="1">
                                <a:latin typeface="Cambria Math" panose="02040503050406030204" pitchFamily="18" charset="0"/>
                              </a:rPr>
                            </m:ctrlPr>
                          </m:radPr>
                          <m:deg/>
                          <m:e>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e>
                        </m:rad>
                      </m:den>
                    </m:f>
                  </m:oMath>
                </a14:m>
                <a:r>
                  <a:rPr lang="en-GB" dirty="0"/>
                  <a:t> where </a:t>
                </a:r>
                <a14:m>
                  <m:oMath xmlns:m="http://schemas.openxmlformats.org/officeDocument/2006/math">
                    <m:r>
                      <a:rPr lang="en-GB" i="1" kern="1200">
                        <a:latin typeface="Cambria Math" panose="02040503050406030204" pitchFamily="18" charset="0"/>
                      </a:rPr>
                      <m:t>𝐴</m:t>
                    </m:r>
                    <m:r>
                      <a:rPr lang="de-DE" i="1" kern="1200">
                        <a:latin typeface="Cambria Math" panose="02040503050406030204" pitchFamily="18" charset="0"/>
                      </a:rPr>
                      <m:t>=</m:t>
                    </m:r>
                    <m:f>
                      <m:fPr>
                        <m:ctrlPr>
                          <a:rPr lang="de-DE" i="1" kern="1200">
                            <a:latin typeface="Cambria Math" panose="02040503050406030204" pitchFamily="18" charset="0"/>
                          </a:rPr>
                        </m:ctrlPr>
                      </m:fPr>
                      <m:num>
                        <m:r>
                          <a:rPr lang="de-DE" i="1" kern="1200">
                            <a:latin typeface="Cambria Math" panose="02040503050406030204" pitchFamily="18" charset="0"/>
                          </a:rPr>
                          <m:t>1</m:t>
                        </m:r>
                      </m:num>
                      <m:den>
                        <m:r>
                          <a:rPr lang="de-DE" i="1" kern="1200">
                            <a:latin typeface="Cambria Math" panose="02040503050406030204" pitchFamily="18" charset="0"/>
                          </a:rPr>
                          <m:t>2</m:t>
                        </m:r>
                      </m:den>
                    </m:f>
                    <m:r>
                      <a:rPr lang="de-DE" i="1" kern="1200">
                        <a:latin typeface="Cambria Math" panose="02040503050406030204" pitchFamily="18" charset="0"/>
                      </a:rPr>
                      <m:t>⋅</m:t>
                    </m:r>
                    <m:f>
                      <m:fPr>
                        <m:ctrlPr>
                          <a:rPr lang="de-DE" i="1" kern="1200">
                            <a:latin typeface="Cambria Math" panose="02040503050406030204" pitchFamily="18" charset="0"/>
                          </a:rPr>
                        </m:ctrlPr>
                      </m:fPr>
                      <m:num>
                        <m:sSub>
                          <m:sSubPr>
                            <m:ctrlPr>
                              <a:rPr lang="de-DE" i="1" kern="1200">
                                <a:latin typeface="Cambria Math" panose="02040503050406030204" pitchFamily="18" charset="0"/>
                              </a:rPr>
                            </m:ctrlPr>
                          </m:sSubPr>
                          <m:e>
                            <m:r>
                              <a:rPr lang="en-GB" i="1" kern="1200">
                                <a:latin typeface="Cambria Math" panose="02040503050406030204" pitchFamily="18" charset="0"/>
                              </a:rPr>
                              <m:t>𝐶</m:t>
                            </m:r>
                          </m:e>
                          <m:sub>
                            <m:r>
                              <a:rPr lang="en-GB" i="1" kern="1200">
                                <a:latin typeface="Cambria Math" panose="02040503050406030204" pitchFamily="18" charset="0"/>
                              </a:rPr>
                              <m:t>𝑑𝑒𝑡</m:t>
                            </m:r>
                          </m:sub>
                        </m:sSub>
                      </m:num>
                      <m:den>
                        <m:sSub>
                          <m:sSubPr>
                            <m:ctrlPr>
                              <a:rPr lang="de-DE" i="1" kern="1200">
                                <a:latin typeface="Cambria Math" panose="02040503050406030204" pitchFamily="18" charset="0"/>
                              </a:rPr>
                            </m:ctrlPr>
                          </m:sSubPr>
                          <m:e>
                            <m:r>
                              <a:rPr lang="en-GB" i="1" kern="1200">
                                <a:latin typeface="Cambria Math" panose="02040503050406030204" pitchFamily="18" charset="0"/>
                              </a:rPr>
                              <m:t>𝐶</m:t>
                            </m:r>
                          </m:e>
                          <m:sub>
                            <m:r>
                              <a:rPr lang="en-GB" i="1" kern="1200">
                                <a:latin typeface="Cambria Math" panose="02040503050406030204" pitchFamily="18" charset="0"/>
                              </a:rPr>
                              <m:t>𝑓</m:t>
                            </m:r>
                          </m:sub>
                        </m:sSub>
                      </m:den>
                    </m:f>
                    <m:rad>
                      <m:radPr>
                        <m:degHide m:val="on"/>
                        <m:ctrlPr>
                          <a:rPr lang="de-DE" i="1" kern="1200">
                            <a:latin typeface="Cambria Math" panose="02040503050406030204" pitchFamily="18" charset="0"/>
                          </a:rPr>
                        </m:ctrlPr>
                      </m:radPr>
                      <m:deg/>
                      <m:e>
                        <m:f>
                          <m:fPr>
                            <m:ctrlPr>
                              <a:rPr lang="de-DE" i="1" kern="1200">
                                <a:latin typeface="Cambria Math" panose="02040503050406030204" pitchFamily="18" charset="0"/>
                              </a:rPr>
                            </m:ctrlPr>
                          </m:fPr>
                          <m:num>
                            <m:r>
                              <a:rPr lang="en-GB" i="1" kern="1200">
                                <a:latin typeface="Cambria Math" panose="02040503050406030204" pitchFamily="18" charset="0"/>
                              </a:rPr>
                              <m:t>4</m:t>
                            </m:r>
                            <m:r>
                              <a:rPr lang="en-GB" i="1" kern="1200">
                                <a:latin typeface="Cambria Math" panose="02040503050406030204" pitchFamily="18" charset="0"/>
                              </a:rPr>
                              <m:t>𝑘𝑇</m:t>
                            </m:r>
                            <m:r>
                              <a:rPr lang="en-GB" i="1" kern="1200">
                                <a:latin typeface="Cambria Math" panose="02040503050406030204" pitchFamily="18" charset="0"/>
                              </a:rPr>
                              <m:t>𝛾</m:t>
                            </m:r>
                            <m:r>
                              <a:rPr lang="en-GB" i="1" kern="1200">
                                <a:latin typeface="Cambria Math" panose="02040503050406030204" pitchFamily="18" charset="0"/>
                              </a:rPr>
                              <m:t>𝑛</m:t>
                            </m:r>
                          </m:num>
                          <m:den>
                            <m:sSub>
                              <m:sSubPr>
                                <m:ctrlPr>
                                  <a:rPr lang="de-DE" i="1" kern="1200">
                                    <a:latin typeface="Cambria Math" panose="02040503050406030204" pitchFamily="18" charset="0"/>
                                  </a:rPr>
                                </m:ctrlPr>
                              </m:sSubPr>
                              <m:e>
                                <m:r>
                                  <a:rPr lang="en-GB" i="1" kern="1200">
                                    <a:latin typeface="Cambria Math" panose="02040503050406030204" pitchFamily="18" charset="0"/>
                                  </a:rPr>
                                  <m:t>𝑔</m:t>
                                </m:r>
                              </m:e>
                              <m:sub>
                                <m:r>
                                  <a:rPr lang="en-GB" i="1" kern="1200">
                                    <a:latin typeface="Cambria Math" panose="02040503050406030204" pitchFamily="18" charset="0"/>
                                  </a:rPr>
                                  <m:t>𝑚</m:t>
                                </m:r>
                              </m:sub>
                            </m:sSub>
                          </m:den>
                        </m:f>
                      </m:e>
                    </m:rad>
                  </m:oMath>
                </a14:m>
                <a:endParaRPr lang="en-GB" dirty="0"/>
              </a:p>
              <a:p>
                <a:pPr lvl="0"/>
                <a:r>
                  <a:rPr lang="de-DE" b="1" dirty="0"/>
                  <a:t>Threshold </a:t>
                </a:r>
                <a:r>
                  <a:rPr lang="de-DE" b="1" dirty="0" err="1"/>
                  <a:t>dependence</a:t>
                </a:r>
                <a:r>
                  <a:rPr lang="de-DE" b="1" dirty="0"/>
                  <a:t>:</a:t>
                </a:r>
                <a:endParaRPr lang="de-DE" dirty="0"/>
              </a:p>
              <a:p>
                <a:pPr lvl="0"/>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𝑉</m:t>
                        </m:r>
                      </m:e>
                      <m:sub>
                        <m:r>
                          <m:rPr>
                            <m:nor/>
                          </m:rPr>
                          <a:rPr lang="en-GB"/>
                          <m:t>TH</m:t>
                        </m:r>
                      </m:sub>
                    </m:sSub>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rPr>
                      <m:t> </m:t>
                    </m:r>
                    <m:r>
                      <a:rPr lang="de-DE" i="1">
                        <a:latin typeface="Cambria Math" panose="02040503050406030204" pitchFamily="18" charset="0"/>
                      </a:rPr>
                      <m:t>𝑁</m:t>
                    </m:r>
                  </m:oMath>
                </a14:m>
                <a:r>
                  <a:rPr lang="de-DE" dirty="0"/>
                  <a:t> = </a:t>
                </a:r>
                <a14:m>
                  <m:oMath xmlns:m="http://schemas.openxmlformats.org/officeDocument/2006/math">
                    <m:f>
                      <m:fPr>
                        <m:ctrlPr>
                          <a:rPr lang="de-DE" i="1">
                            <a:latin typeface="Cambria Math" panose="02040503050406030204" pitchFamily="18" charset="0"/>
                          </a:rPr>
                        </m:ctrlPr>
                      </m:fPr>
                      <m:num>
                        <m:r>
                          <a:rPr lang="en-GB" i="1">
                            <a:latin typeface="Cambria Math" panose="02040503050406030204" pitchFamily="18" charset="0"/>
                          </a:rPr>
                          <m:t>𝑚</m:t>
                        </m:r>
                        <m:r>
                          <a:rPr lang="en-GB" i="1">
                            <a:latin typeface="Cambria Math" panose="02040503050406030204" pitchFamily="18" charset="0"/>
                          </a:rPr>
                          <m:t> </m:t>
                        </m:r>
                        <m:r>
                          <a:rPr lang="en-GB" i="1">
                            <a:latin typeface="Cambria Math" panose="02040503050406030204" pitchFamily="18" charset="0"/>
                          </a:rPr>
                          <m:t>𝐴</m:t>
                        </m:r>
                      </m:num>
                      <m:den>
                        <m:rad>
                          <m:radPr>
                            <m:degHide m:val="on"/>
                            <m:ctrlPr>
                              <a:rPr lang="de-DE" i="1">
                                <a:latin typeface="Cambria Math" panose="02040503050406030204" pitchFamily="18" charset="0"/>
                              </a:rPr>
                            </m:ctrlPr>
                          </m:radPr>
                          <m:deg/>
                          <m:e>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e>
                        </m:rad>
                      </m:den>
                    </m:f>
                  </m:oMath>
                </a14:m>
                <a:endParaRPr lang="de-DE" dirty="0"/>
              </a:p>
              <a:p>
                <a:r>
                  <a:rPr lang="en-GB" b="1" dirty="0"/>
                  <a:t>Combined Expression:</a:t>
                </a:r>
                <a:endParaRPr lang="de-DE" dirty="0"/>
              </a:p>
              <a:p>
                <a14:m>
                  <m:oMath xmlns:m="http://schemas.openxmlformats.org/officeDocument/2006/math">
                    <m:r>
                      <m:rPr>
                        <m:nor/>
                      </m:rPr>
                      <a:rPr lang="en-GB"/>
                      <m:t>TJ</m:t>
                    </m:r>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r>
                      <a:rPr lang="en-GB" i="1">
                        <a:latin typeface="Cambria Math" panose="02040503050406030204" pitchFamily="18" charset="0"/>
                      </a:rPr>
                      <m:t>⋅</m:t>
                    </m:r>
                    <m:f>
                      <m:fPr>
                        <m:ctrlPr>
                          <a:rPr lang="de-DE" i="1">
                            <a:latin typeface="Cambria Math" panose="02040503050406030204" pitchFamily="18" charset="0"/>
                          </a:rPr>
                        </m:ctrlPr>
                      </m:fPr>
                      <m:num>
                        <m:r>
                          <a:rPr lang="en-GB" i="1">
                            <a:latin typeface="Cambria Math" panose="02040503050406030204" pitchFamily="18" charset="0"/>
                          </a:rPr>
                          <m:t>𝑁</m:t>
                        </m:r>
                      </m:num>
                      <m:den>
                        <m:sSub>
                          <m:sSubPr>
                            <m:ctrlPr>
                              <a:rPr lang="de-DE" i="1">
                                <a:latin typeface="Cambria Math" panose="02040503050406030204" pitchFamily="18" charset="0"/>
                              </a:rPr>
                            </m:ctrlPr>
                          </m:sSubPr>
                          <m:e>
                            <m:r>
                              <a:rPr lang="en-GB" i="1">
                                <a:latin typeface="Cambria Math" panose="02040503050406030204" pitchFamily="18" charset="0"/>
                              </a:rPr>
                              <m:t>𝑉</m:t>
                            </m:r>
                          </m:e>
                          <m:sub>
                            <m:r>
                              <m:rPr>
                                <m:nor/>
                              </m:rPr>
                              <a:rPr lang="en-GB"/>
                              <m:t>sig</m:t>
                            </m:r>
                          </m:sub>
                        </m:sSub>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rPr>
                          <m:t> </m:t>
                        </m:r>
                        <m:r>
                          <a:rPr lang="de-DE" i="1">
                            <a:latin typeface="Cambria Math" panose="02040503050406030204" pitchFamily="18" charset="0"/>
                          </a:rPr>
                          <m:t>𝑁</m:t>
                        </m:r>
                      </m:den>
                    </m:f>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r>
                      <a:rPr lang="en-GB" i="1">
                        <a:latin typeface="Cambria Math" panose="02040503050406030204" pitchFamily="18" charset="0"/>
                      </a:rPr>
                      <m:t>⋅</m:t>
                    </m:r>
                    <m:f>
                      <m:fPr>
                        <m:ctrlPr>
                          <a:rPr lang="de-DE" i="1">
                            <a:latin typeface="Cambria Math" panose="02040503050406030204" pitchFamily="18" charset="0"/>
                          </a:rPr>
                        </m:ctrlPr>
                      </m:fPr>
                      <m:num>
                        <m:f>
                          <m:fPr>
                            <m:ctrlPr>
                              <a:rPr lang="de-DE" i="1">
                                <a:latin typeface="Cambria Math" panose="02040503050406030204" pitchFamily="18" charset="0"/>
                              </a:rPr>
                            </m:ctrlPr>
                          </m:fPr>
                          <m:num>
                            <m:r>
                              <a:rPr lang="en-GB" i="1">
                                <a:latin typeface="Cambria Math" panose="02040503050406030204" pitchFamily="18" charset="0"/>
                              </a:rPr>
                              <m:t>𝐴</m:t>
                            </m:r>
                          </m:num>
                          <m:den>
                            <m:rad>
                              <m:radPr>
                                <m:degHide m:val="on"/>
                                <m:ctrlPr>
                                  <a:rPr lang="de-DE" i="1">
                                    <a:latin typeface="Cambria Math" panose="02040503050406030204" pitchFamily="18" charset="0"/>
                                  </a:rPr>
                                </m:ctrlPr>
                              </m:radPr>
                              <m:deg/>
                              <m:e>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e>
                            </m:rad>
                          </m:den>
                        </m:f>
                      </m:num>
                      <m:den>
                        <m:sSub>
                          <m:sSubPr>
                            <m:ctrlPr>
                              <a:rPr lang="de-DE" i="1">
                                <a:latin typeface="Cambria Math" panose="02040503050406030204" pitchFamily="18" charset="0"/>
                              </a:rPr>
                            </m:ctrlPr>
                          </m:sSubPr>
                          <m:e>
                            <m:r>
                              <a:rPr lang="en-GB" i="1">
                                <a:latin typeface="Cambria Math" panose="02040503050406030204" pitchFamily="18" charset="0"/>
                              </a:rPr>
                              <m:t>𝑉</m:t>
                            </m:r>
                          </m:e>
                          <m:sub>
                            <m:r>
                              <m:rPr>
                                <m:nor/>
                              </m:rPr>
                              <a:rPr lang="en-GB"/>
                              <m:t>sig</m:t>
                            </m:r>
                          </m:sub>
                        </m:sSub>
                        <m:r>
                          <a:rPr lang="en-GB" i="1">
                            <a:latin typeface="Cambria Math" panose="02040503050406030204" pitchFamily="18" charset="0"/>
                          </a:rPr>
                          <m:t>−</m:t>
                        </m:r>
                        <m:f>
                          <m:fPr>
                            <m:ctrlPr>
                              <a:rPr lang="de-DE" i="1">
                                <a:latin typeface="Cambria Math" panose="02040503050406030204" pitchFamily="18" charset="0"/>
                              </a:rPr>
                            </m:ctrlPr>
                          </m:fPr>
                          <m:num>
                            <m:r>
                              <a:rPr lang="en-GB" i="1">
                                <a:latin typeface="Cambria Math" panose="02040503050406030204" pitchFamily="18" charset="0"/>
                              </a:rPr>
                              <m:t>𝑚</m:t>
                            </m:r>
                            <m:r>
                              <a:rPr lang="en-GB" i="1">
                                <a:latin typeface="Cambria Math" panose="02040503050406030204" pitchFamily="18" charset="0"/>
                              </a:rPr>
                              <m:t> </m:t>
                            </m:r>
                            <m:r>
                              <a:rPr lang="en-GB" i="1">
                                <a:latin typeface="Cambria Math" panose="02040503050406030204" pitchFamily="18" charset="0"/>
                              </a:rPr>
                              <m:t>𝐴</m:t>
                            </m:r>
                          </m:num>
                          <m:den>
                            <m:rad>
                              <m:radPr>
                                <m:degHide m:val="on"/>
                                <m:ctrlPr>
                                  <a:rPr lang="de-DE" i="1">
                                    <a:latin typeface="Cambria Math" panose="02040503050406030204" pitchFamily="18" charset="0"/>
                                  </a:rPr>
                                </m:ctrlPr>
                              </m:radPr>
                              <m:deg/>
                              <m:e>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e>
                            </m:rad>
                          </m:den>
                        </m:f>
                      </m:den>
                    </m:f>
                  </m:oMath>
                </a14:m>
                <a:endParaRPr lang="de-DE" dirty="0"/>
              </a:p>
              <a:p>
                <a:pPr lvl="0"/>
                <a:r>
                  <a:rPr lang="en-GB" dirty="0"/>
                  <a:t>Time jitter </a:t>
                </a:r>
                <a:r>
                  <a:rPr lang="en-GB" b="1" dirty="0"/>
                  <a:t>depends nonlinearly</a:t>
                </a:r>
                <a:r>
                  <a:rPr lang="en-GB" dirty="0"/>
                  <a:t> on Tr.</a:t>
                </a:r>
                <a:endParaRPr lang="de-DE" dirty="0"/>
              </a:p>
              <a:p>
                <a:pPr lvl="0"/>
                <a:r>
                  <a:rPr lang="en-GB" dirty="0"/>
                  <a:t>Small Tr → higher noise. Large Tr → slower signal.</a:t>
                </a:r>
                <a:endParaRPr lang="de-DE" dirty="0"/>
              </a:p>
              <a:p>
                <a:pPr lvl="0"/>
                <a:r>
                  <a:rPr lang="en-GB" dirty="0"/>
                  <a:t>Optimal </a:t>
                </a:r>
                <a:r>
                  <a:rPr lang="en-GB" b="1" dirty="0"/>
                  <a:t>Tr minimizes TJ</a:t>
                </a:r>
                <a:r>
                  <a:rPr lang="en-GB" dirty="0"/>
                  <a:t>: trade-off between </a:t>
                </a:r>
                <a:r>
                  <a:rPr lang="en-GB" b="1" dirty="0"/>
                  <a:t>noise</a:t>
                </a:r>
                <a:r>
                  <a:rPr lang="en-GB" dirty="0"/>
                  <a:t> and </a:t>
                </a:r>
                <a:r>
                  <a:rPr lang="en-GB" b="1" dirty="0"/>
                  <a:t>signal timing</a:t>
                </a:r>
                <a:r>
                  <a:rPr lang="en-GB" dirty="0"/>
                  <a:t>.</a:t>
                </a:r>
                <a:endParaRPr lang="de-DE" dirty="0"/>
              </a:p>
              <a:p>
                <a:pPr lvl="0"/>
                <a:endParaRPr lang="de-DE" dirty="0"/>
              </a:p>
              <a:p>
                <a:endParaRPr lang="de-DE" dirty="0"/>
              </a:p>
            </p:txBody>
          </p:sp>
        </mc:Choice>
        <mc:Fallback xmlns="">
          <p:sp>
            <p:nvSpPr>
              <p:cNvPr id="3" name="Inhaltsplatzhalter 2">
                <a:extLst>
                  <a:ext uri="{FF2B5EF4-FFF2-40B4-BE49-F238E27FC236}">
                    <a16:creationId xmlns:a16="http://schemas.microsoft.com/office/drawing/2014/main" id="{75A21362-C174-41C4-88A2-1DA6AC2CEBCC}"/>
                  </a:ext>
                </a:extLst>
              </p:cNvPr>
              <p:cNvSpPr>
                <a:spLocks noGrp="1" noRot="1" noChangeAspect="1" noMove="1" noResize="1" noEditPoints="1" noAdjustHandles="1" noChangeArrowheads="1" noChangeShapeType="1" noTextEdit="1"/>
              </p:cNvSpPr>
              <p:nvPr>
                <p:ph idx="1"/>
              </p:nvPr>
            </p:nvSpPr>
            <p:spPr>
              <a:blipFill>
                <a:blip r:embed="rId3"/>
                <a:stretch>
                  <a:fillRect t="-204"/>
                </a:stretch>
              </a:blipFill>
            </p:spPr>
            <p:txBody>
              <a:bodyPr/>
              <a:lstStyle/>
              <a:p>
                <a:r>
                  <a:rPr lang="de-DE">
                    <a:noFill/>
                  </a:rPr>
                  <a:t> </a:t>
                </a:r>
              </a:p>
            </p:txBody>
          </p:sp>
        </mc:Fallback>
      </mc:AlternateContent>
    </p:spTree>
    <p:extLst>
      <p:ext uri="{BB962C8B-B14F-4D97-AF65-F5344CB8AC3E}">
        <p14:creationId xmlns:p14="http://schemas.microsoft.com/office/powerpoint/2010/main" val="1154437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D0330-9849-418C-B18B-81EDD8A70E30}"/>
              </a:ext>
            </a:extLst>
          </p:cNvPr>
          <p:cNvSpPr>
            <a:spLocks noGrp="1"/>
          </p:cNvSpPr>
          <p:nvPr>
            <p:ph type="title"/>
          </p:nvPr>
        </p:nvSpPr>
        <p:spPr/>
        <p:txBody>
          <a:bodyPr/>
          <a:lstStyle/>
          <a:p>
            <a:r>
              <a:rPr lang="en-GB" b="1" dirty="0"/>
              <a:t>Optimizing Amplifier Rise Time for Minimum Time Jitter</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ACFBA125-A755-46FC-8CCE-A9F76E201092}"/>
                  </a:ext>
                </a:extLst>
              </p:cNvPr>
              <p:cNvSpPr>
                <a:spLocks noGrp="1"/>
              </p:cNvSpPr>
              <p:nvPr>
                <p:ph idx="1"/>
              </p:nvPr>
            </p:nvSpPr>
            <p:spPr/>
            <p:txBody>
              <a:bodyPr/>
              <a:lstStyle/>
              <a:p>
                <a:r>
                  <a:rPr lang="en-GB" b="1" dirty="0"/>
                  <a:t>Optimal Rise Time:</a:t>
                </a:r>
                <a:endParaRPr lang="de-DE" dirty="0"/>
              </a:p>
              <a:p>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r>
                      <a:rPr lang="en-GB" i="1">
                        <a:latin typeface="Cambria Math" panose="02040503050406030204" pitchFamily="18" charset="0"/>
                      </a:rPr>
                      <m:t>=</m:t>
                    </m:r>
                    <m:sSup>
                      <m:sSupPr>
                        <m:ctrlPr>
                          <a:rPr lang="de-DE" i="1">
                            <a:latin typeface="Cambria Math" panose="02040503050406030204" pitchFamily="18" charset="0"/>
                          </a:rPr>
                        </m:ctrlPr>
                      </m:sSupPr>
                      <m:e>
                        <m:d>
                          <m:dPr>
                            <m:ctrlPr>
                              <a:rPr lang="de-DE" i="1">
                                <a:latin typeface="Cambria Math" panose="02040503050406030204" pitchFamily="18" charset="0"/>
                              </a:rPr>
                            </m:ctrlPr>
                          </m:dPr>
                          <m:e>
                            <m:f>
                              <m:fPr>
                                <m:ctrlPr>
                                  <a:rPr lang="de-DE" i="1">
                                    <a:latin typeface="Cambria Math" panose="02040503050406030204" pitchFamily="18" charset="0"/>
                                  </a:rPr>
                                </m:ctrlPr>
                              </m:fPr>
                              <m:num>
                                <m:r>
                                  <a:rPr lang="en-GB" i="1">
                                    <a:latin typeface="Cambria Math" panose="02040503050406030204" pitchFamily="18" charset="0"/>
                                  </a:rPr>
                                  <m:t>2 </m:t>
                                </m:r>
                                <m:r>
                                  <a:rPr lang="en-GB" i="1">
                                    <a:latin typeface="Cambria Math" panose="02040503050406030204" pitchFamily="18" charset="0"/>
                                  </a:rPr>
                                  <m:t>𝑚</m:t>
                                </m:r>
                                <m:r>
                                  <a:rPr lang="en-GB" i="1">
                                    <a:latin typeface="Cambria Math" panose="02040503050406030204" pitchFamily="18" charset="0"/>
                                  </a:rPr>
                                  <m:t> </m:t>
                                </m:r>
                                <m:r>
                                  <a:rPr lang="de-DE" i="1">
                                    <a:latin typeface="Cambria Math" panose="02040503050406030204" pitchFamily="18" charset="0"/>
                                  </a:rPr>
                                  <m:t>𝐴</m:t>
                                </m:r>
                              </m:num>
                              <m:den>
                                <m:sSub>
                                  <m:sSubPr>
                                    <m:ctrlPr>
                                      <a:rPr lang="de-DE" i="1">
                                        <a:latin typeface="Cambria Math" panose="02040503050406030204" pitchFamily="18" charset="0"/>
                                      </a:rPr>
                                    </m:ctrlPr>
                                  </m:sSubPr>
                                  <m:e>
                                    <m:r>
                                      <a:rPr lang="en-GB" i="1">
                                        <a:latin typeface="Cambria Math" panose="02040503050406030204" pitchFamily="18" charset="0"/>
                                      </a:rPr>
                                      <m:t>𝑉</m:t>
                                    </m:r>
                                  </m:e>
                                  <m:sub>
                                    <m:r>
                                      <m:rPr>
                                        <m:nor/>
                                      </m:rPr>
                                      <a:rPr lang="en-GB"/>
                                      <m:t>sig</m:t>
                                    </m:r>
                                  </m:sub>
                                </m:sSub>
                              </m:den>
                            </m:f>
                          </m:e>
                        </m:d>
                      </m:e>
                      <m:sup>
                        <m:r>
                          <a:rPr lang="en-GB" i="1">
                            <a:latin typeface="Cambria Math" panose="02040503050406030204" pitchFamily="18" charset="0"/>
                          </a:rPr>
                          <m:t>2</m:t>
                        </m:r>
                      </m:sup>
                    </m:sSup>
                  </m:oMath>
                </a14:m>
                <a:r>
                  <a:rPr lang="de-DE" dirty="0"/>
                  <a:t>;</a:t>
                </a:r>
                <a:r>
                  <a:rPr lang="en-GB" kern="1200" dirty="0"/>
                  <a:t> </a:t>
                </a:r>
                <a14:m>
                  <m:oMath xmlns:m="http://schemas.openxmlformats.org/officeDocument/2006/math">
                    <m:r>
                      <a:rPr lang="en-GB" i="1" kern="1200">
                        <a:latin typeface="Cambria Math" panose="02040503050406030204" pitchFamily="18" charset="0"/>
                      </a:rPr>
                      <m:t>𝐴</m:t>
                    </m:r>
                    <m:r>
                      <a:rPr lang="de-DE" i="1" kern="1200">
                        <a:latin typeface="Cambria Math" panose="02040503050406030204" pitchFamily="18" charset="0"/>
                      </a:rPr>
                      <m:t>=</m:t>
                    </m:r>
                    <m:f>
                      <m:fPr>
                        <m:ctrlPr>
                          <a:rPr lang="de-DE" i="1" kern="1200">
                            <a:latin typeface="Cambria Math" panose="02040503050406030204" pitchFamily="18" charset="0"/>
                          </a:rPr>
                        </m:ctrlPr>
                      </m:fPr>
                      <m:num>
                        <m:r>
                          <a:rPr lang="de-DE" i="1" kern="1200">
                            <a:latin typeface="Cambria Math" panose="02040503050406030204" pitchFamily="18" charset="0"/>
                          </a:rPr>
                          <m:t>1</m:t>
                        </m:r>
                      </m:num>
                      <m:den>
                        <m:r>
                          <a:rPr lang="de-DE" i="1" kern="1200">
                            <a:latin typeface="Cambria Math" panose="02040503050406030204" pitchFamily="18" charset="0"/>
                          </a:rPr>
                          <m:t>2</m:t>
                        </m:r>
                      </m:den>
                    </m:f>
                    <m:r>
                      <a:rPr lang="de-DE" i="1" kern="1200">
                        <a:latin typeface="Cambria Math" panose="02040503050406030204" pitchFamily="18" charset="0"/>
                      </a:rPr>
                      <m:t>⋅</m:t>
                    </m:r>
                    <m:f>
                      <m:fPr>
                        <m:ctrlPr>
                          <a:rPr lang="de-DE" i="1" kern="1200">
                            <a:latin typeface="Cambria Math" panose="02040503050406030204" pitchFamily="18" charset="0"/>
                          </a:rPr>
                        </m:ctrlPr>
                      </m:fPr>
                      <m:num>
                        <m:sSub>
                          <m:sSubPr>
                            <m:ctrlPr>
                              <a:rPr lang="de-DE" i="1" kern="1200">
                                <a:latin typeface="Cambria Math" panose="02040503050406030204" pitchFamily="18" charset="0"/>
                              </a:rPr>
                            </m:ctrlPr>
                          </m:sSubPr>
                          <m:e>
                            <m:r>
                              <a:rPr lang="en-GB" i="1" kern="1200">
                                <a:latin typeface="Cambria Math" panose="02040503050406030204" pitchFamily="18" charset="0"/>
                              </a:rPr>
                              <m:t>𝐶</m:t>
                            </m:r>
                          </m:e>
                          <m:sub>
                            <m:r>
                              <a:rPr lang="en-GB" i="1" kern="1200">
                                <a:latin typeface="Cambria Math" panose="02040503050406030204" pitchFamily="18" charset="0"/>
                              </a:rPr>
                              <m:t>𝑑𝑒𝑡</m:t>
                            </m:r>
                          </m:sub>
                        </m:sSub>
                      </m:num>
                      <m:den>
                        <m:sSub>
                          <m:sSubPr>
                            <m:ctrlPr>
                              <a:rPr lang="de-DE" i="1" kern="1200">
                                <a:latin typeface="Cambria Math" panose="02040503050406030204" pitchFamily="18" charset="0"/>
                              </a:rPr>
                            </m:ctrlPr>
                          </m:sSubPr>
                          <m:e>
                            <m:r>
                              <a:rPr lang="en-GB" i="1" kern="1200">
                                <a:latin typeface="Cambria Math" panose="02040503050406030204" pitchFamily="18" charset="0"/>
                              </a:rPr>
                              <m:t>𝐶</m:t>
                            </m:r>
                          </m:e>
                          <m:sub>
                            <m:r>
                              <a:rPr lang="en-GB" i="1" kern="1200">
                                <a:latin typeface="Cambria Math" panose="02040503050406030204" pitchFamily="18" charset="0"/>
                              </a:rPr>
                              <m:t>𝑓</m:t>
                            </m:r>
                          </m:sub>
                        </m:sSub>
                      </m:den>
                    </m:f>
                    <m:rad>
                      <m:radPr>
                        <m:degHide m:val="on"/>
                        <m:ctrlPr>
                          <a:rPr lang="de-DE" i="1" kern="1200">
                            <a:latin typeface="Cambria Math" panose="02040503050406030204" pitchFamily="18" charset="0"/>
                          </a:rPr>
                        </m:ctrlPr>
                      </m:radPr>
                      <m:deg/>
                      <m:e>
                        <m:f>
                          <m:fPr>
                            <m:ctrlPr>
                              <a:rPr lang="de-DE" i="1" kern="1200">
                                <a:latin typeface="Cambria Math" panose="02040503050406030204" pitchFamily="18" charset="0"/>
                              </a:rPr>
                            </m:ctrlPr>
                          </m:fPr>
                          <m:num>
                            <m:r>
                              <a:rPr lang="de-DE" i="1" kern="1200">
                                <a:latin typeface="Cambria Math" panose="02040503050406030204" pitchFamily="18" charset="0"/>
                              </a:rPr>
                              <m:t>4</m:t>
                            </m:r>
                            <m:r>
                              <a:rPr lang="en-GB" i="1" kern="1200">
                                <a:latin typeface="Cambria Math" panose="02040503050406030204" pitchFamily="18" charset="0"/>
                              </a:rPr>
                              <m:t>𝑘𝑇</m:t>
                            </m:r>
                            <m:r>
                              <a:rPr lang="en-GB" i="1" kern="1200">
                                <a:latin typeface="Cambria Math" panose="02040503050406030204" pitchFamily="18" charset="0"/>
                              </a:rPr>
                              <m:t>𝛾</m:t>
                            </m:r>
                            <m:r>
                              <a:rPr lang="en-GB" i="1" kern="1200">
                                <a:latin typeface="Cambria Math" panose="02040503050406030204" pitchFamily="18" charset="0"/>
                              </a:rPr>
                              <m:t>𝑛</m:t>
                            </m:r>
                          </m:num>
                          <m:den>
                            <m:f>
                              <m:fPr>
                                <m:ctrlPr>
                                  <a:rPr lang="de-DE" i="1" kern="1200">
                                    <a:latin typeface="Cambria Math" panose="02040503050406030204" pitchFamily="18" charset="0"/>
                                  </a:rPr>
                                </m:ctrlPr>
                              </m:fPr>
                              <m:num>
                                <m:sSub>
                                  <m:sSubPr>
                                    <m:ctrlPr>
                                      <a:rPr lang="de-DE" i="1" kern="1200">
                                        <a:latin typeface="Cambria Math" panose="02040503050406030204" pitchFamily="18" charset="0"/>
                                      </a:rPr>
                                    </m:ctrlPr>
                                  </m:sSubPr>
                                  <m:e>
                                    <m:r>
                                      <a:rPr lang="en-GB" i="1" kern="1200">
                                        <a:latin typeface="Cambria Math" panose="02040503050406030204" pitchFamily="18" charset="0"/>
                                      </a:rPr>
                                      <m:t>𝐼</m:t>
                                    </m:r>
                                  </m:e>
                                  <m:sub>
                                    <m:r>
                                      <a:rPr lang="en-GB" i="1" kern="1200">
                                        <a:latin typeface="Cambria Math" panose="02040503050406030204" pitchFamily="18" charset="0"/>
                                      </a:rPr>
                                      <m:t>𝑏𝑖𝑎𝑠</m:t>
                                    </m:r>
                                  </m:sub>
                                </m:sSub>
                              </m:num>
                              <m:den>
                                <m:r>
                                  <a:rPr lang="en-GB" i="1" kern="1200">
                                    <a:latin typeface="Cambria Math" panose="02040503050406030204" pitchFamily="18" charset="0"/>
                                  </a:rPr>
                                  <m:t>𝑛</m:t>
                                </m:r>
                                <m:sSub>
                                  <m:sSubPr>
                                    <m:ctrlPr>
                                      <a:rPr lang="de-DE" i="1" kern="1200">
                                        <a:latin typeface="Cambria Math" panose="02040503050406030204" pitchFamily="18" charset="0"/>
                                      </a:rPr>
                                    </m:ctrlPr>
                                  </m:sSubPr>
                                  <m:e>
                                    <m:r>
                                      <a:rPr lang="en-GB" i="1" kern="1200">
                                        <a:latin typeface="Cambria Math" panose="02040503050406030204" pitchFamily="18" charset="0"/>
                                      </a:rPr>
                                      <m:t>𝑈</m:t>
                                    </m:r>
                                  </m:e>
                                  <m:sub>
                                    <m:r>
                                      <a:rPr lang="en-GB" i="1" kern="1200">
                                        <a:latin typeface="Cambria Math" panose="02040503050406030204" pitchFamily="18" charset="0"/>
                                      </a:rPr>
                                      <m:t>𝑇</m:t>
                                    </m:r>
                                  </m:sub>
                                </m:sSub>
                              </m:den>
                            </m:f>
                          </m:den>
                        </m:f>
                      </m:e>
                    </m:rad>
                    <m:r>
                      <a:rPr lang="de-DE" i="1" kern="1200">
                        <a:latin typeface="Cambria Math" panose="02040503050406030204" pitchFamily="18" charset="0"/>
                      </a:rPr>
                      <m:t>=</m:t>
                    </m:r>
                    <m:r>
                      <a:rPr lang="de-DE" i="1" kern="1200">
                        <a:latin typeface="Cambria Math" panose="02040503050406030204" pitchFamily="18" charset="0"/>
                      </a:rPr>
                      <m:t>𝑛</m:t>
                    </m:r>
                    <m:sSub>
                      <m:sSubPr>
                        <m:ctrlPr>
                          <a:rPr lang="de-DE" i="1" kern="1200">
                            <a:latin typeface="Cambria Math" panose="02040503050406030204" pitchFamily="18" charset="0"/>
                          </a:rPr>
                        </m:ctrlPr>
                      </m:sSubPr>
                      <m:e>
                        <m:r>
                          <a:rPr lang="de-DE" i="1" kern="1200">
                            <a:latin typeface="Cambria Math" panose="02040503050406030204" pitchFamily="18" charset="0"/>
                          </a:rPr>
                          <m:t>𝑈</m:t>
                        </m:r>
                      </m:e>
                      <m:sub>
                        <m:r>
                          <a:rPr lang="de-DE" i="1" kern="1200">
                            <a:latin typeface="Cambria Math" panose="02040503050406030204" pitchFamily="18" charset="0"/>
                          </a:rPr>
                          <m:t>𝑇</m:t>
                        </m:r>
                      </m:sub>
                    </m:sSub>
                    <m:f>
                      <m:fPr>
                        <m:ctrlPr>
                          <a:rPr lang="de-DE" i="1" kern="1200">
                            <a:latin typeface="Cambria Math" panose="02040503050406030204" pitchFamily="18" charset="0"/>
                          </a:rPr>
                        </m:ctrlPr>
                      </m:fPr>
                      <m:num>
                        <m:sSub>
                          <m:sSubPr>
                            <m:ctrlPr>
                              <a:rPr lang="de-DE" i="1" kern="1200">
                                <a:latin typeface="Cambria Math" panose="02040503050406030204" pitchFamily="18" charset="0"/>
                              </a:rPr>
                            </m:ctrlPr>
                          </m:sSubPr>
                          <m:e>
                            <m:r>
                              <a:rPr lang="en-GB" i="1" kern="1200">
                                <a:latin typeface="Cambria Math" panose="02040503050406030204" pitchFamily="18" charset="0"/>
                              </a:rPr>
                              <m:t>𝐶</m:t>
                            </m:r>
                          </m:e>
                          <m:sub>
                            <m:r>
                              <a:rPr lang="en-GB" i="1" kern="1200">
                                <a:latin typeface="Cambria Math" panose="02040503050406030204" pitchFamily="18" charset="0"/>
                              </a:rPr>
                              <m:t>𝑑𝑒𝑡</m:t>
                            </m:r>
                          </m:sub>
                        </m:sSub>
                      </m:num>
                      <m:den>
                        <m:sSub>
                          <m:sSubPr>
                            <m:ctrlPr>
                              <a:rPr lang="de-DE" i="1" kern="1200">
                                <a:latin typeface="Cambria Math" panose="02040503050406030204" pitchFamily="18" charset="0"/>
                              </a:rPr>
                            </m:ctrlPr>
                          </m:sSubPr>
                          <m:e>
                            <m:r>
                              <a:rPr lang="en-GB" i="1" kern="1200">
                                <a:latin typeface="Cambria Math" panose="02040503050406030204" pitchFamily="18" charset="0"/>
                              </a:rPr>
                              <m:t>𝐶</m:t>
                            </m:r>
                          </m:e>
                          <m:sub>
                            <m:r>
                              <a:rPr lang="en-GB" i="1" kern="1200">
                                <a:latin typeface="Cambria Math" panose="02040503050406030204" pitchFamily="18" charset="0"/>
                              </a:rPr>
                              <m:t>𝑓</m:t>
                            </m:r>
                          </m:sub>
                        </m:sSub>
                      </m:den>
                    </m:f>
                    <m:rad>
                      <m:radPr>
                        <m:degHide m:val="on"/>
                        <m:ctrlPr>
                          <a:rPr lang="de-DE" i="1" kern="1200">
                            <a:latin typeface="Cambria Math" panose="02040503050406030204" pitchFamily="18" charset="0"/>
                          </a:rPr>
                        </m:ctrlPr>
                      </m:radPr>
                      <m:deg/>
                      <m:e>
                        <m:f>
                          <m:fPr>
                            <m:ctrlPr>
                              <a:rPr lang="de-DE" i="1" kern="1200">
                                <a:latin typeface="Cambria Math" panose="02040503050406030204" pitchFamily="18" charset="0"/>
                              </a:rPr>
                            </m:ctrlPr>
                          </m:fPr>
                          <m:num>
                            <m:r>
                              <a:rPr lang="de-DE" i="1" kern="1200">
                                <a:latin typeface="Cambria Math" panose="02040503050406030204" pitchFamily="18" charset="0"/>
                              </a:rPr>
                              <m:t>𝑒</m:t>
                            </m:r>
                            <m:r>
                              <a:rPr lang="en-GB" i="1" kern="1200">
                                <a:latin typeface="Cambria Math" panose="02040503050406030204" pitchFamily="18" charset="0"/>
                              </a:rPr>
                              <m:t>𝛾</m:t>
                            </m:r>
                          </m:num>
                          <m:den>
                            <m:sSub>
                              <m:sSubPr>
                                <m:ctrlPr>
                                  <a:rPr lang="de-DE" i="1" kern="1200">
                                    <a:latin typeface="Cambria Math" panose="02040503050406030204" pitchFamily="18" charset="0"/>
                                  </a:rPr>
                                </m:ctrlPr>
                              </m:sSubPr>
                              <m:e>
                                <m:r>
                                  <a:rPr lang="en-GB" i="1" kern="1200">
                                    <a:latin typeface="Cambria Math" panose="02040503050406030204" pitchFamily="18" charset="0"/>
                                  </a:rPr>
                                  <m:t>𝐼</m:t>
                                </m:r>
                              </m:e>
                              <m:sub>
                                <m:r>
                                  <a:rPr lang="en-GB" i="1" kern="1200">
                                    <a:latin typeface="Cambria Math" panose="02040503050406030204" pitchFamily="18" charset="0"/>
                                  </a:rPr>
                                  <m:t>𝑏𝑖𝑎𝑠</m:t>
                                </m:r>
                              </m:sub>
                            </m:sSub>
                          </m:den>
                        </m:f>
                      </m:e>
                    </m:rad>
                  </m:oMath>
                </a14:m>
                <a:endParaRPr lang="de-DE" dirty="0"/>
              </a:p>
              <a:p>
                <a:r>
                  <a:rPr lang="en-GB" b="1" dirty="0"/>
                  <a:t>At optimum:</a:t>
                </a:r>
                <a:endParaRPr lang="de-DE" dirty="0"/>
              </a:p>
              <a:p>
                <a14:m>
                  <m:oMath xmlns:m="http://schemas.openxmlformats.org/officeDocument/2006/math">
                    <m:r>
                      <a:rPr lang="de-DE" i="1">
                        <a:latin typeface="Cambria Math" panose="02040503050406030204" pitchFamily="18" charset="0"/>
                      </a:rPr>
                      <m:t>𝑁</m:t>
                    </m:r>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en-GB" i="1">
                                <a:latin typeface="Cambria Math" panose="02040503050406030204" pitchFamily="18" charset="0"/>
                              </a:rPr>
                              <m:t>𝑉</m:t>
                            </m:r>
                          </m:e>
                          <m:sub>
                            <m:r>
                              <m:rPr>
                                <m:nor/>
                              </m:rPr>
                              <a:rPr lang="de-DE"/>
                              <m:t>sig</m:t>
                            </m:r>
                          </m:sub>
                        </m:sSub>
                      </m:num>
                      <m:den>
                        <m:r>
                          <a:rPr lang="de-DE" i="1">
                            <a:latin typeface="Cambria Math" panose="02040503050406030204" pitchFamily="18" charset="0"/>
                          </a:rPr>
                          <m:t>2 </m:t>
                        </m:r>
                        <m:r>
                          <a:rPr lang="en-GB" i="1">
                            <a:latin typeface="Cambria Math" panose="02040503050406030204" pitchFamily="18" charset="0"/>
                          </a:rPr>
                          <m:t>𝑚</m:t>
                        </m:r>
                      </m:den>
                    </m:f>
                    <m:r>
                      <a:rPr lang="de-DE" i="1">
                        <a:latin typeface="Cambria Math" panose="02040503050406030204" pitchFamily="18" charset="0"/>
                      </a:rPr>
                      <m:t>=&gt; </m:t>
                    </m:r>
                    <m:r>
                      <a:rPr lang="de-DE" i="1">
                        <a:latin typeface="Cambria Math" panose="02040503050406030204" pitchFamily="18" charset="0"/>
                      </a:rPr>
                      <m:t>𝑆𝑁𝑅</m:t>
                    </m:r>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en-GB" i="1">
                                <a:latin typeface="Cambria Math" panose="02040503050406030204" pitchFamily="18" charset="0"/>
                              </a:rPr>
                              <m:t>𝑉</m:t>
                            </m:r>
                          </m:e>
                          <m:sub>
                            <m:r>
                              <m:rPr>
                                <m:nor/>
                              </m:rPr>
                              <a:rPr lang="de-DE"/>
                              <m:t>sig</m:t>
                            </m:r>
                          </m:sub>
                        </m:sSub>
                      </m:num>
                      <m:den>
                        <m:r>
                          <a:rPr lang="de-DE" i="1">
                            <a:latin typeface="Cambria Math" panose="02040503050406030204" pitchFamily="18" charset="0"/>
                          </a:rPr>
                          <m:t>𝑁</m:t>
                        </m:r>
                      </m:den>
                    </m:f>
                    <m:r>
                      <a:rPr lang="de-DE" i="1">
                        <a:latin typeface="Cambria Math" panose="02040503050406030204" pitchFamily="18" charset="0"/>
                      </a:rPr>
                      <m:t>=2</m:t>
                    </m:r>
                    <m:r>
                      <a:rPr lang="en-GB" i="1">
                        <a:latin typeface="Cambria Math" panose="02040503050406030204" pitchFamily="18" charset="0"/>
                      </a:rPr>
                      <m:t>𝑚</m:t>
                    </m:r>
                    <m:r>
                      <a:rPr lang="de-DE" i="1">
                        <a:latin typeface="Cambria Math" panose="02040503050406030204" pitchFamily="18" charset="0"/>
                      </a:rPr>
                      <m:t>=&gt; </m:t>
                    </m:r>
                    <m:r>
                      <m:rPr>
                        <m:nor/>
                      </m:rPr>
                      <a:rPr lang="de-DE">
                        <a:hlinkClick r:id="" action="ppaction://noaction"/>
                      </a:rPr>
                      <m:t>TJ</m:t>
                    </m:r>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𝑟</m:t>
                            </m:r>
                          </m:sub>
                        </m:sSub>
                      </m:num>
                      <m:den>
                        <m:r>
                          <a:rPr lang="en-GB" i="1">
                            <a:latin typeface="Cambria Math" panose="02040503050406030204" pitchFamily="18" charset="0"/>
                          </a:rPr>
                          <m:t>𝑚</m:t>
                        </m:r>
                      </m:den>
                    </m:f>
                  </m:oMath>
                </a14:m>
                <a:endParaRPr lang="de-DE" dirty="0"/>
              </a:p>
            </p:txBody>
          </p:sp>
        </mc:Choice>
        <mc:Fallback xmlns="">
          <p:sp>
            <p:nvSpPr>
              <p:cNvPr id="3" name="Inhaltsplatzhalter 2">
                <a:extLst>
                  <a:ext uri="{FF2B5EF4-FFF2-40B4-BE49-F238E27FC236}">
                    <a16:creationId xmlns:a16="http://schemas.microsoft.com/office/drawing/2014/main" id="{ACFBA125-A755-46FC-8CCE-A9F76E201092}"/>
                  </a:ext>
                </a:extLst>
              </p:cNvPr>
              <p:cNvSpPr>
                <a:spLocks noGrp="1" noRot="1" noChangeAspect="1" noMove="1" noResize="1" noEditPoints="1" noAdjustHandles="1" noChangeArrowheads="1" noChangeShapeType="1" noTextEdit="1"/>
              </p:cNvSpPr>
              <p:nvPr>
                <p:ph idx="1"/>
              </p:nvPr>
            </p:nvSpPr>
            <p:spPr>
              <a:blipFill>
                <a:blip r:embed="rId3"/>
                <a:stretch>
                  <a:fillRect t="-204"/>
                </a:stretch>
              </a:blipFill>
            </p:spPr>
            <p:txBody>
              <a:bodyPr/>
              <a:lstStyle/>
              <a:p>
                <a:r>
                  <a:rPr lang="de-DE">
                    <a:noFill/>
                  </a:rPr>
                  <a:t> </a:t>
                </a:r>
              </a:p>
            </p:txBody>
          </p:sp>
        </mc:Fallback>
      </mc:AlternateContent>
    </p:spTree>
    <p:extLst>
      <p:ext uri="{BB962C8B-B14F-4D97-AF65-F5344CB8AC3E}">
        <p14:creationId xmlns:p14="http://schemas.microsoft.com/office/powerpoint/2010/main" val="119749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FB4EC-8F6C-414E-8E9E-41DA4B24FD71}"/>
              </a:ext>
            </a:extLst>
          </p:cNvPr>
          <p:cNvSpPr>
            <a:spLocks noGrp="1"/>
          </p:cNvSpPr>
          <p:nvPr>
            <p:ph type="title"/>
          </p:nvPr>
        </p:nvSpPr>
        <p:spPr/>
        <p:txBody>
          <a:bodyPr/>
          <a:lstStyle/>
          <a:p>
            <a:r>
              <a:rPr lang="en-GB" b="1" dirty="0"/>
              <a:t>Optimizing Amplifier Rise Time for Minimum Time Jitter</a:t>
            </a:r>
            <a:endParaRPr lang="de-DE" dirty="0"/>
          </a:p>
        </p:txBody>
      </p:sp>
      <p:sp>
        <p:nvSpPr>
          <p:cNvPr id="3" name="Inhaltsplatzhalter 2">
            <a:extLst>
              <a:ext uri="{FF2B5EF4-FFF2-40B4-BE49-F238E27FC236}">
                <a16:creationId xmlns:a16="http://schemas.microsoft.com/office/drawing/2014/main" id="{E2DF7533-8F83-41C0-942B-B92DABECE520}"/>
              </a:ext>
            </a:extLst>
          </p:cNvPr>
          <p:cNvSpPr>
            <a:spLocks noGrp="1"/>
          </p:cNvSpPr>
          <p:nvPr>
            <p:ph idx="1"/>
          </p:nvPr>
        </p:nvSpPr>
        <p:spPr/>
        <p:txBody>
          <a:bodyPr/>
          <a:lstStyle/>
          <a:p>
            <a:r>
              <a:rPr lang="en-GB" sz="1400" b="1" kern="1200" dirty="0">
                <a:solidFill>
                  <a:schemeClr val="tx1"/>
                </a:solidFill>
                <a:effectLst/>
                <a:latin typeface="Arial" charset="0"/>
                <a:ea typeface="+mn-ea"/>
                <a:cs typeface="+mn-cs"/>
              </a:rPr>
              <a:t>Step 1: </a:t>
            </a:r>
            <a:r>
              <a:rPr lang="en-GB" sz="1400" kern="1200" dirty="0">
                <a:solidFill>
                  <a:schemeClr val="tx1"/>
                </a:solidFill>
                <a:effectLst/>
                <a:latin typeface="Arial" charset="0"/>
                <a:ea typeface="+mn-ea"/>
                <a:cs typeface="+mn-cs"/>
              </a:rPr>
              <a:t>First, we scale down C</a:t>
            </a:r>
            <a:r>
              <a:rPr lang="en-GB" sz="1400" kern="1200" baseline="-25000" dirty="0">
                <a:solidFill>
                  <a:schemeClr val="tx1"/>
                </a:solidFill>
                <a:effectLst/>
                <a:latin typeface="Arial" charset="0"/>
                <a:ea typeface="+mn-ea"/>
                <a:cs typeface="+mn-cs"/>
              </a:rPr>
              <a:t>f</a:t>
            </a:r>
            <a:r>
              <a:rPr lang="en-GB" sz="1400" kern="1200" dirty="0">
                <a:solidFill>
                  <a:schemeClr val="tx1"/>
                </a:solidFill>
                <a:effectLst/>
                <a:latin typeface="Arial" charset="0"/>
                <a:ea typeface="+mn-ea"/>
                <a:cs typeface="+mn-cs"/>
              </a:rPr>
              <a:t> until the R</a:t>
            </a:r>
            <a:r>
              <a:rPr lang="en-GB" sz="1400" kern="1200" baseline="-25000" dirty="0">
                <a:solidFill>
                  <a:schemeClr val="tx1"/>
                </a:solidFill>
                <a:effectLst/>
                <a:latin typeface="Arial" charset="0"/>
                <a:ea typeface="+mn-ea"/>
                <a:cs typeface="+mn-cs"/>
              </a:rPr>
              <a:t>f</a:t>
            </a:r>
            <a:r>
              <a:rPr lang="en-GB" sz="1400" kern="1200" dirty="0">
                <a:solidFill>
                  <a:schemeClr val="tx1"/>
                </a:solidFill>
                <a:effectLst/>
                <a:latin typeface="Arial" charset="0"/>
                <a:ea typeface="+mn-ea"/>
                <a:cs typeface="+mn-cs"/>
              </a:rPr>
              <a:t> - noise contribution becomes small enough. </a:t>
            </a:r>
            <a:endParaRPr lang="en-GB" b="1" dirty="0"/>
          </a:p>
          <a:p>
            <a:pPr lvl="0"/>
            <a:r>
              <a:rPr lang="en-GB" b="1" dirty="0"/>
              <a:t>Step 2:</a:t>
            </a:r>
            <a:r>
              <a:rPr lang="en-GB" dirty="0"/>
              <a:t> Adjust rise time Tr​</a:t>
            </a:r>
            <a:r>
              <a:rPr lang="de-DE" dirty="0"/>
              <a:t> (via </a:t>
            </a:r>
            <a:r>
              <a:rPr lang="de-DE" dirty="0" err="1"/>
              <a:t>output</a:t>
            </a:r>
            <a:r>
              <a:rPr lang="de-DE" dirty="0"/>
              <a:t> </a:t>
            </a:r>
            <a:r>
              <a:rPr lang="de-DE" dirty="0" err="1"/>
              <a:t>capacitance</a:t>
            </a:r>
            <a:r>
              <a:rPr lang="de-DE" dirty="0"/>
              <a:t> Co) </a:t>
            </a:r>
            <a:r>
              <a:rPr lang="de-DE" dirty="0" err="1"/>
              <a:t>to</a:t>
            </a:r>
            <a:r>
              <a:rPr lang="de-DE" dirty="0"/>
              <a:t> </a:t>
            </a:r>
            <a:r>
              <a:rPr lang="de-DE" dirty="0" err="1"/>
              <a:t>achieve</a:t>
            </a:r>
            <a:r>
              <a:rPr lang="de-DE" dirty="0"/>
              <a:t> SNR = 2m</a:t>
            </a:r>
          </a:p>
          <a:p>
            <a:pPr lvl="0"/>
            <a:r>
              <a:rPr lang="en-GB" b="1" dirty="0"/>
              <a:t>Step 3:</a:t>
            </a:r>
            <a:r>
              <a:rPr lang="en-GB" dirty="0"/>
              <a:t> Multiply transistors to increase bias current </a:t>
            </a:r>
            <a:r>
              <a:rPr lang="en-GB" dirty="0" err="1"/>
              <a:t>Ibias</a:t>
            </a:r>
            <a:r>
              <a:rPr lang="en-GB" dirty="0"/>
              <a:t>​</a:t>
            </a:r>
            <a:endParaRPr lang="de-DE" dirty="0"/>
          </a:p>
          <a:p>
            <a:pPr lvl="1"/>
            <a:r>
              <a:rPr lang="de-DE" sz="1400" dirty="0" err="1"/>
              <a:t>Keeps</a:t>
            </a:r>
            <a:r>
              <a:rPr lang="de-DE" sz="1400" dirty="0"/>
              <a:t> SNR optimal</a:t>
            </a:r>
          </a:p>
          <a:p>
            <a:pPr lvl="1"/>
            <a:r>
              <a:rPr lang="en-GB" sz="1400" dirty="0"/>
              <a:t>Decreases Tr ​</a:t>
            </a:r>
            <a:r>
              <a:rPr lang="de-DE" sz="1400" dirty="0"/>
              <a:t> → </a:t>
            </a:r>
            <a:r>
              <a:rPr lang="de-DE" sz="1400" dirty="0" err="1"/>
              <a:t>reduces</a:t>
            </a:r>
            <a:r>
              <a:rPr lang="de-DE" sz="1400" dirty="0"/>
              <a:t> </a:t>
            </a:r>
            <a:r>
              <a:rPr lang="de-DE" sz="1400" dirty="0" err="1"/>
              <a:t>timing</a:t>
            </a:r>
            <a:r>
              <a:rPr lang="de-DE" sz="1400" dirty="0"/>
              <a:t> </a:t>
            </a:r>
            <a:r>
              <a:rPr lang="de-DE" sz="1400" dirty="0" err="1"/>
              <a:t>jitter</a:t>
            </a:r>
            <a:endParaRPr lang="de-DE" sz="1400" dirty="0"/>
          </a:p>
          <a:p>
            <a:pPr lvl="0"/>
            <a:r>
              <a:rPr lang="en-GB" b="1" dirty="0"/>
              <a:t>Trade-off:</a:t>
            </a:r>
            <a:r>
              <a:rPr lang="en-GB" dirty="0"/>
              <a:t> Increasing </a:t>
            </a:r>
            <a:r>
              <a:rPr lang="en-GB" dirty="0" err="1"/>
              <a:t>Ibias</a:t>
            </a:r>
            <a:r>
              <a:rPr lang="en-GB" dirty="0"/>
              <a:t>​</a:t>
            </a:r>
            <a:r>
              <a:rPr lang="de-DE" dirty="0"/>
              <a:t> </a:t>
            </a:r>
            <a:r>
              <a:rPr lang="de-DE" dirty="0" err="1"/>
              <a:t>raises</a:t>
            </a:r>
            <a:r>
              <a:rPr lang="de-DE" dirty="0"/>
              <a:t> power </a:t>
            </a:r>
            <a:r>
              <a:rPr lang="de-DE" dirty="0" err="1"/>
              <a:t>consumption</a:t>
            </a:r>
            <a:br>
              <a:rPr lang="de-DE" dirty="0"/>
            </a:br>
            <a:r>
              <a:rPr lang="de-DE" dirty="0"/>
              <a:t>→ </a:t>
            </a:r>
            <a:r>
              <a:rPr lang="de-DE" dirty="0" err="1"/>
              <a:t>balance</a:t>
            </a:r>
            <a:r>
              <a:rPr lang="de-DE" dirty="0"/>
              <a:t> time </a:t>
            </a:r>
            <a:r>
              <a:rPr lang="de-DE" dirty="0" err="1"/>
              <a:t>resolution</a:t>
            </a:r>
            <a:r>
              <a:rPr lang="de-DE" dirty="0"/>
              <a:t> vs. power </a:t>
            </a:r>
            <a:r>
              <a:rPr lang="de-DE" dirty="0" err="1"/>
              <a:t>efficiency</a:t>
            </a:r>
            <a:endParaRPr lang="de-DE" dirty="0"/>
          </a:p>
          <a:p>
            <a:pPr lvl="0"/>
            <a:r>
              <a:rPr lang="en-GB" b="1" dirty="0"/>
              <a:t>Assumption:</a:t>
            </a:r>
            <a:r>
              <a:rPr lang="en-GB" dirty="0"/>
              <a:t> Charge collection time ≪ Tr​</a:t>
            </a:r>
            <a:endParaRPr lang="de-DE" dirty="0"/>
          </a:p>
        </p:txBody>
      </p:sp>
      <p:grpSp>
        <p:nvGrpSpPr>
          <p:cNvPr id="37" name="Gruppieren 36">
            <a:extLst>
              <a:ext uri="{FF2B5EF4-FFF2-40B4-BE49-F238E27FC236}">
                <a16:creationId xmlns:a16="http://schemas.microsoft.com/office/drawing/2014/main" id="{7DB14D7D-BF34-432B-A247-58F37B82CE73}"/>
              </a:ext>
            </a:extLst>
          </p:cNvPr>
          <p:cNvGrpSpPr/>
          <p:nvPr/>
        </p:nvGrpSpPr>
        <p:grpSpPr>
          <a:xfrm>
            <a:off x="5562600" y="4806826"/>
            <a:ext cx="304800" cy="609600"/>
            <a:chOff x="1676400" y="1905000"/>
            <a:chExt cx="304800" cy="609600"/>
          </a:xfrm>
        </p:grpSpPr>
        <p:cxnSp>
          <p:nvCxnSpPr>
            <p:cNvPr id="38" name="Gerade Verbindung 18">
              <a:extLst>
                <a:ext uri="{FF2B5EF4-FFF2-40B4-BE49-F238E27FC236}">
                  <a16:creationId xmlns:a16="http://schemas.microsoft.com/office/drawing/2014/main" id="{DBC7CA6C-F72D-4511-92A0-5AB7279A7B4F}"/>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19">
              <a:extLst>
                <a:ext uri="{FF2B5EF4-FFF2-40B4-BE49-F238E27FC236}">
                  <a16:creationId xmlns:a16="http://schemas.microsoft.com/office/drawing/2014/main" id="{332BBF38-9C9A-4605-BCAD-D40E926BB8F4}"/>
                </a:ext>
              </a:extLst>
            </p:cNvPr>
            <p:cNvCxnSpPr/>
            <p:nvPr/>
          </p:nvCxnSpPr>
          <p:spPr bwMode="auto">
            <a:xfrm>
              <a:off x="1676400" y="21336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20">
              <a:extLst>
                <a:ext uri="{FF2B5EF4-FFF2-40B4-BE49-F238E27FC236}">
                  <a16:creationId xmlns:a16="http://schemas.microsoft.com/office/drawing/2014/main" id="{F17B452F-F3D3-46CC-98E0-BAF295AE3594}"/>
                </a:ext>
              </a:extLst>
            </p:cNvPr>
            <p:cNvCxnSpPr/>
            <p:nvPr/>
          </p:nvCxnSpPr>
          <p:spPr bwMode="auto">
            <a:xfrm>
              <a:off x="1676400" y="22098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21">
              <a:extLst>
                <a:ext uri="{FF2B5EF4-FFF2-40B4-BE49-F238E27FC236}">
                  <a16:creationId xmlns:a16="http://schemas.microsoft.com/office/drawing/2014/main" id="{5FF74486-195E-4B2E-ABB7-757E67B89161}"/>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 name="Gerader Verbinder 41">
            <a:extLst>
              <a:ext uri="{FF2B5EF4-FFF2-40B4-BE49-F238E27FC236}">
                <a16:creationId xmlns:a16="http://schemas.microsoft.com/office/drawing/2014/main" id="{4F324499-4FEF-4B41-A96B-441633B404B4}"/>
              </a:ext>
            </a:extLst>
          </p:cNvPr>
          <p:cNvCxnSpPr/>
          <p:nvPr/>
        </p:nvCxnSpPr>
        <p:spPr bwMode="auto">
          <a:xfrm flipV="1">
            <a:off x="4343400" y="3968626"/>
            <a:ext cx="0" cy="838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r Verbinder 42">
            <a:extLst>
              <a:ext uri="{FF2B5EF4-FFF2-40B4-BE49-F238E27FC236}">
                <a16:creationId xmlns:a16="http://schemas.microsoft.com/office/drawing/2014/main" id="{4E55EE65-A33A-49B3-8FD5-F25219D77DDF}"/>
              </a:ext>
            </a:extLst>
          </p:cNvPr>
          <p:cNvCxnSpPr>
            <a:cxnSpLocks/>
          </p:cNvCxnSpPr>
          <p:nvPr/>
        </p:nvCxnSpPr>
        <p:spPr bwMode="auto">
          <a:xfrm>
            <a:off x="3810000" y="4806826"/>
            <a:ext cx="1905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Gleichschenkliges Dreieck 43">
            <a:extLst>
              <a:ext uri="{FF2B5EF4-FFF2-40B4-BE49-F238E27FC236}">
                <a16:creationId xmlns:a16="http://schemas.microsoft.com/office/drawing/2014/main" id="{8390AFE2-AB6B-448B-96A3-4390BDC2F1B7}"/>
              </a:ext>
            </a:extLst>
          </p:cNvPr>
          <p:cNvSpPr/>
          <p:nvPr/>
        </p:nvSpPr>
        <p:spPr bwMode="auto">
          <a:xfrm rot="5400000">
            <a:off x="4498848" y="4346578"/>
            <a:ext cx="1060704" cy="914400"/>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45" name="Gerader Verbinder 44">
            <a:extLst>
              <a:ext uri="{FF2B5EF4-FFF2-40B4-BE49-F238E27FC236}">
                <a16:creationId xmlns:a16="http://schemas.microsoft.com/office/drawing/2014/main" id="{D40106CD-5B68-4D04-9D09-3C17E865A590}"/>
              </a:ext>
            </a:extLst>
          </p:cNvPr>
          <p:cNvCxnSpPr/>
          <p:nvPr/>
        </p:nvCxnSpPr>
        <p:spPr bwMode="auto">
          <a:xfrm>
            <a:off x="4343400" y="3968626"/>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4BBF94D0-9AA6-47C4-8047-D1D6CC9EF79B}"/>
              </a:ext>
            </a:extLst>
          </p:cNvPr>
          <p:cNvCxnSpPr/>
          <p:nvPr/>
        </p:nvCxnSpPr>
        <p:spPr bwMode="auto">
          <a:xfrm>
            <a:off x="5181600" y="3968626"/>
            <a:ext cx="5334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5EC91D90-C8C3-4CE7-9CCA-663F7F55C867}"/>
              </a:ext>
            </a:extLst>
          </p:cNvPr>
          <p:cNvCxnSpPr/>
          <p:nvPr/>
        </p:nvCxnSpPr>
        <p:spPr bwMode="auto">
          <a:xfrm>
            <a:off x="5715000" y="3968626"/>
            <a:ext cx="0" cy="838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0342E91A-F86D-4177-9A1D-8F4910187587}"/>
              </a:ext>
            </a:extLst>
          </p:cNvPr>
          <p:cNvCxnSpPr/>
          <p:nvPr/>
        </p:nvCxnSpPr>
        <p:spPr bwMode="auto">
          <a:xfrm>
            <a:off x="5562600" y="5416426"/>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a:extLst>
              <a:ext uri="{FF2B5EF4-FFF2-40B4-BE49-F238E27FC236}">
                <a16:creationId xmlns:a16="http://schemas.microsoft.com/office/drawing/2014/main" id="{8574A63F-8E85-4250-8FCB-5719E41757A7}"/>
              </a:ext>
            </a:extLst>
          </p:cNvPr>
          <p:cNvCxnSpPr/>
          <p:nvPr/>
        </p:nvCxnSpPr>
        <p:spPr bwMode="auto">
          <a:xfrm flipV="1">
            <a:off x="5486400" y="4883026"/>
            <a:ext cx="457200" cy="3810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0" name="Gruppieren 49">
            <a:extLst>
              <a:ext uri="{FF2B5EF4-FFF2-40B4-BE49-F238E27FC236}">
                <a16:creationId xmlns:a16="http://schemas.microsoft.com/office/drawing/2014/main" id="{61A01FC4-3293-42C7-9F26-291D328E7E5F}"/>
              </a:ext>
            </a:extLst>
          </p:cNvPr>
          <p:cNvGrpSpPr/>
          <p:nvPr/>
        </p:nvGrpSpPr>
        <p:grpSpPr>
          <a:xfrm>
            <a:off x="8229600" y="4806826"/>
            <a:ext cx="304800" cy="609600"/>
            <a:chOff x="1676400" y="1905000"/>
            <a:chExt cx="304800" cy="609600"/>
          </a:xfrm>
        </p:grpSpPr>
        <p:cxnSp>
          <p:nvCxnSpPr>
            <p:cNvPr id="51" name="Gerade Verbindung 18">
              <a:extLst>
                <a:ext uri="{FF2B5EF4-FFF2-40B4-BE49-F238E27FC236}">
                  <a16:creationId xmlns:a16="http://schemas.microsoft.com/office/drawing/2014/main" id="{6C33295F-51DB-4616-821D-E4518E7303DC}"/>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 Verbindung 19">
              <a:extLst>
                <a:ext uri="{FF2B5EF4-FFF2-40B4-BE49-F238E27FC236}">
                  <a16:creationId xmlns:a16="http://schemas.microsoft.com/office/drawing/2014/main" id="{10AD9EC2-CAFB-40E2-A9EF-82E3C265F31A}"/>
                </a:ext>
              </a:extLst>
            </p:cNvPr>
            <p:cNvCxnSpPr/>
            <p:nvPr/>
          </p:nvCxnSpPr>
          <p:spPr bwMode="auto">
            <a:xfrm>
              <a:off x="1676400" y="2133600"/>
              <a:ext cx="304800" cy="0"/>
            </a:xfrm>
            <a:prstGeom prst="line">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 Verbindung 20">
              <a:extLst>
                <a:ext uri="{FF2B5EF4-FFF2-40B4-BE49-F238E27FC236}">
                  <a16:creationId xmlns:a16="http://schemas.microsoft.com/office/drawing/2014/main" id="{F1133111-3FF8-4740-92EB-68D9A08E93B8}"/>
                </a:ext>
              </a:extLst>
            </p:cNvPr>
            <p:cNvCxnSpPr/>
            <p:nvPr/>
          </p:nvCxnSpPr>
          <p:spPr bwMode="auto">
            <a:xfrm>
              <a:off x="1676400" y="2209800"/>
              <a:ext cx="304800" cy="0"/>
            </a:xfrm>
            <a:prstGeom prst="line">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21">
              <a:extLst>
                <a:ext uri="{FF2B5EF4-FFF2-40B4-BE49-F238E27FC236}">
                  <a16:creationId xmlns:a16="http://schemas.microsoft.com/office/drawing/2014/main" id="{E54BDD40-C95A-458F-A533-267AE31A9514}"/>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 name="Gerader Verbinder 54">
            <a:extLst>
              <a:ext uri="{FF2B5EF4-FFF2-40B4-BE49-F238E27FC236}">
                <a16:creationId xmlns:a16="http://schemas.microsoft.com/office/drawing/2014/main" id="{1A4EFC93-B84E-4620-A4D1-B83B54548A56}"/>
              </a:ext>
            </a:extLst>
          </p:cNvPr>
          <p:cNvCxnSpPr/>
          <p:nvPr/>
        </p:nvCxnSpPr>
        <p:spPr bwMode="auto">
          <a:xfrm flipV="1">
            <a:off x="7010400" y="3968626"/>
            <a:ext cx="0" cy="838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r Verbinder 55">
            <a:extLst>
              <a:ext uri="{FF2B5EF4-FFF2-40B4-BE49-F238E27FC236}">
                <a16:creationId xmlns:a16="http://schemas.microsoft.com/office/drawing/2014/main" id="{7F49EB66-1ED5-44D8-94CA-EC72E60CBF29}"/>
              </a:ext>
            </a:extLst>
          </p:cNvPr>
          <p:cNvCxnSpPr>
            <a:cxnSpLocks/>
          </p:cNvCxnSpPr>
          <p:nvPr/>
        </p:nvCxnSpPr>
        <p:spPr bwMode="auto">
          <a:xfrm>
            <a:off x="6477000" y="4806826"/>
            <a:ext cx="1905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Gleichschenkliges Dreieck 56">
            <a:extLst>
              <a:ext uri="{FF2B5EF4-FFF2-40B4-BE49-F238E27FC236}">
                <a16:creationId xmlns:a16="http://schemas.microsoft.com/office/drawing/2014/main" id="{32EAD27D-243F-4C8D-85FA-E9FD405BF0C8}"/>
              </a:ext>
            </a:extLst>
          </p:cNvPr>
          <p:cNvSpPr/>
          <p:nvPr/>
        </p:nvSpPr>
        <p:spPr bwMode="auto">
          <a:xfrm rot="5400000">
            <a:off x="7165848" y="4346578"/>
            <a:ext cx="1060704" cy="914400"/>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58" name="Gerader Verbinder 57">
            <a:extLst>
              <a:ext uri="{FF2B5EF4-FFF2-40B4-BE49-F238E27FC236}">
                <a16:creationId xmlns:a16="http://schemas.microsoft.com/office/drawing/2014/main" id="{40555F12-8EF4-43FA-B333-1BFCE1ADDD85}"/>
              </a:ext>
            </a:extLst>
          </p:cNvPr>
          <p:cNvCxnSpPr/>
          <p:nvPr/>
        </p:nvCxnSpPr>
        <p:spPr bwMode="auto">
          <a:xfrm>
            <a:off x="7010400" y="3968626"/>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Gerader Verbinder 58">
            <a:extLst>
              <a:ext uri="{FF2B5EF4-FFF2-40B4-BE49-F238E27FC236}">
                <a16:creationId xmlns:a16="http://schemas.microsoft.com/office/drawing/2014/main" id="{26527FA4-F635-4029-97C8-AE2651F6D75D}"/>
              </a:ext>
            </a:extLst>
          </p:cNvPr>
          <p:cNvCxnSpPr/>
          <p:nvPr/>
        </p:nvCxnSpPr>
        <p:spPr bwMode="auto">
          <a:xfrm>
            <a:off x="7848600" y="3968626"/>
            <a:ext cx="5334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Gerader Verbinder 59">
            <a:extLst>
              <a:ext uri="{FF2B5EF4-FFF2-40B4-BE49-F238E27FC236}">
                <a16:creationId xmlns:a16="http://schemas.microsoft.com/office/drawing/2014/main" id="{D4D914EA-BD81-42FE-924F-8DD960DEB5DC}"/>
              </a:ext>
            </a:extLst>
          </p:cNvPr>
          <p:cNvCxnSpPr/>
          <p:nvPr/>
        </p:nvCxnSpPr>
        <p:spPr bwMode="auto">
          <a:xfrm>
            <a:off x="8382000" y="3968626"/>
            <a:ext cx="0" cy="838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Gerader Verbinder 60">
            <a:extLst>
              <a:ext uri="{FF2B5EF4-FFF2-40B4-BE49-F238E27FC236}">
                <a16:creationId xmlns:a16="http://schemas.microsoft.com/office/drawing/2014/main" id="{8450D7E5-6051-4091-9DC2-81E420894B72}"/>
              </a:ext>
            </a:extLst>
          </p:cNvPr>
          <p:cNvCxnSpPr/>
          <p:nvPr/>
        </p:nvCxnSpPr>
        <p:spPr bwMode="auto">
          <a:xfrm>
            <a:off x="8229600" y="5416426"/>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Gleichschenkliges Dreieck 61">
            <a:extLst>
              <a:ext uri="{FF2B5EF4-FFF2-40B4-BE49-F238E27FC236}">
                <a16:creationId xmlns:a16="http://schemas.microsoft.com/office/drawing/2014/main" id="{A8C1CF89-0216-488F-9187-CA75A66963EC}"/>
              </a:ext>
            </a:extLst>
          </p:cNvPr>
          <p:cNvSpPr/>
          <p:nvPr/>
        </p:nvSpPr>
        <p:spPr bwMode="auto">
          <a:xfrm rot="5400000">
            <a:off x="7165848" y="4422778"/>
            <a:ext cx="1060704" cy="914400"/>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sp>
        <p:nvSpPr>
          <p:cNvPr id="63" name="Gleichschenkliges Dreieck 62">
            <a:extLst>
              <a:ext uri="{FF2B5EF4-FFF2-40B4-BE49-F238E27FC236}">
                <a16:creationId xmlns:a16="http://schemas.microsoft.com/office/drawing/2014/main" id="{5F62B907-0000-4A84-B72F-545EA973A843}"/>
              </a:ext>
            </a:extLst>
          </p:cNvPr>
          <p:cNvSpPr/>
          <p:nvPr/>
        </p:nvSpPr>
        <p:spPr bwMode="auto">
          <a:xfrm rot="5400000">
            <a:off x="7165848" y="4498978"/>
            <a:ext cx="1060704" cy="914400"/>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sp>
        <p:nvSpPr>
          <p:cNvPr id="65" name="Ellipse 64">
            <a:extLst>
              <a:ext uri="{FF2B5EF4-FFF2-40B4-BE49-F238E27FC236}">
                <a16:creationId xmlns:a16="http://schemas.microsoft.com/office/drawing/2014/main" id="{C2AB4EBD-97DD-47DE-85B1-90CA4A0C5FDD}"/>
              </a:ext>
            </a:extLst>
          </p:cNvPr>
          <p:cNvSpPr/>
          <p:nvPr/>
        </p:nvSpPr>
        <p:spPr bwMode="auto">
          <a:xfrm>
            <a:off x="3886200" y="3816226"/>
            <a:ext cx="304800" cy="3048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2</a:t>
            </a:r>
          </a:p>
        </p:txBody>
      </p:sp>
      <p:sp>
        <p:nvSpPr>
          <p:cNvPr id="66" name="Ellipse 65">
            <a:extLst>
              <a:ext uri="{FF2B5EF4-FFF2-40B4-BE49-F238E27FC236}">
                <a16:creationId xmlns:a16="http://schemas.microsoft.com/office/drawing/2014/main" id="{EA542E9D-B98B-4903-8C7A-59D80893BF58}"/>
              </a:ext>
            </a:extLst>
          </p:cNvPr>
          <p:cNvSpPr/>
          <p:nvPr/>
        </p:nvSpPr>
        <p:spPr bwMode="auto">
          <a:xfrm>
            <a:off x="6553200" y="3816226"/>
            <a:ext cx="304800" cy="3048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3</a:t>
            </a:r>
          </a:p>
        </p:txBody>
      </p:sp>
      <p:sp>
        <p:nvSpPr>
          <p:cNvPr id="68" name="Textfeld 67">
            <a:extLst>
              <a:ext uri="{FF2B5EF4-FFF2-40B4-BE49-F238E27FC236}">
                <a16:creationId xmlns:a16="http://schemas.microsoft.com/office/drawing/2014/main" id="{2B2199DB-F512-4CE3-BE10-A1A1B645C6B3}"/>
              </a:ext>
            </a:extLst>
          </p:cNvPr>
          <p:cNvSpPr txBox="1"/>
          <p:nvPr/>
        </p:nvSpPr>
        <p:spPr>
          <a:xfrm>
            <a:off x="6908555" y="3505330"/>
            <a:ext cx="1122423" cy="276999"/>
          </a:xfrm>
          <a:prstGeom prst="rect">
            <a:avLst/>
          </a:prstGeom>
          <a:noFill/>
        </p:spPr>
        <p:txBody>
          <a:bodyPr wrap="none" rtlCol="0">
            <a:spAutoFit/>
          </a:bodyPr>
          <a:lstStyle/>
          <a:p>
            <a:r>
              <a:rPr lang="de-DE" sz="1200" dirty="0" err="1"/>
              <a:t>Reduces</a:t>
            </a:r>
            <a:r>
              <a:rPr lang="de-DE" sz="1200" dirty="0"/>
              <a:t> </a:t>
            </a:r>
            <a:r>
              <a:rPr lang="de-DE" sz="1200" dirty="0" err="1"/>
              <a:t>jitter</a:t>
            </a:r>
            <a:endParaRPr lang="de-DE" sz="1200" dirty="0"/>
          </a:p>
        </p:txBody>
      </p:sp>
      <p:grpSp>
        <p:nvGrpSpPr>
          <p:cNvPr id="69" name="Gruppieren 68">
            <a:extLst>
              <a:ext uri="{FF2B5EF4-FFF2-40B4-BE49-F238E27FC236}">
                <a16:creationId xmlns:a16="http://schemas.microsoft.com/office/drawing/2014/main" id="{6437A06F-5E73-42BE-8B23-7FBEA67A657A}"/>
              </a:ext>
            </a:extLst>
          </p:cNvPr>
          <p:cNvGrpSpPr/>
          <p:nvPr/>
        </p:nvGrpSpPr>
        <p:grpSpPr>
          <a:xfrm rot="16200000">
            <a:off x="4724400" y="3663826"/>
            <a:ext cx="304800" cy="609600"/>
            <a:chOff x="1676400" y="1905000"/>
            <a:chExt cx="304800" cy="609600"/>
          </a:xfrm>
        </p:grpSpPr>
        <p:cxnSp>
          <p:nvCxnSpPr>
            <p:cNvPr id="70" name="Gerade Verbindung 18">
              <a:extLst>
                <a:ext uri="{FF2B5EF4-FFF2-40B4-BE49-F238E27FC236}">
                  <a16:creationId xmlns:a16="http://schemas.microsoft.com/office/drawing/2014/main" id="{4659C1C8-EE8D-4D9F-8203-B4FFDA8B172F}"/>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19">
              <a:extLst>
                <a:ext uri="{FF2B5EF4-FFF2-40B4-BE49-F238E27FC236}">
                  <a16:creationId xmlns:a16="http://schemas.microsoft.com/office/drawing/2014/main" id="{79692FFC-A0BE-4E67-99D5-26FAB1147179}"/>
                </a:ext>
              </a:extLst>
            </p:cNvPr>
            <p:cNvCxnSpPr/>
            <p:nvPr/>
          </p:nvCxnSpPr>
          <p:spPr bwMode="auto">
            <a:xfrm>
              <a:off x="1676400" y="21336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 Verbindung 20">
              <a:extLst>
                <a:ext uri="{FF2B5EF4-FFF2-40B4-BE49-F238E27FC236}">
                  <a16:creationId xmlns:a16="http://schemas.microsoft.com/office/drawing/2014/main" id="{FA257E55-DCD6-48A5-9A18-0894DB33FB77}"/>
                </a:ext>
              </a:extLst>
            </p:cNvPr>
            <p:cNvCxnSpPr/>
            <p:nvPr/>
          </p:nvCxnSpPr>
          <p:spPr bwMode="auto">
            <a:xfrm>
              <a:off x="1676400" y="22098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 Verbindung 21">
              <a:extLst>
                <a:ext uri="{FF2B5EF4-FFF2-40B4-BE49-F238E27FC236}">
                  <a16:creationId xmlns:a16="http://schemas.microsoft.com/office/drawing/2014/main" id="{9927E606-4B44-45A9-B89B-5C4F94B1F339}"/>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 name="Gruppieren 73">
            <a:extLst>
              <a:ext uri="{FF2B5EF4-FFF2-40B4-BE49-F238E27FC236}">
                <a16:creationId xmlns:a16="http://schemas.microsoft.com/office/drawing/2014/main" id="{D01D0450-43C2-4720-93A6-3A45DB806BBE}"/>
              </a:ext>
            </a:extLst>
          </p:cNvPr>
          <p:cNvGrpSpPr/>
          <p:nvPr/>
        </p:nvGrpSpPr>
        <p:grpSpPr>
          <a:xfrm rot="16200000">
            <a:off x="7391400" y="3663826"/>
            <a:ext cx="304800" cy="609600"/>
            <a:chOff x="1676400" y="1905000"/>
            <a:chExt cx="304800" cy="609600"/>
          </a:xfrm>
        </p:grpSpPr>
        <p:cxnSp>
          <p:nvCxnSpPr>
            <p:cNvPr id="75" name="Gerade Verbindung 18">
              <a:extLst>
                <a:ext uri="{FF2B5EF4-FFF2-40B4-BE49-F238E27FC236}">
                  <a16:creationId xmlns:a16="http://schemas.microsoft.com/office/drawing/2014/main" id="{8040DB7C-5BB1-4BD2-A7E1-4FF36680D2B1}"/>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 Verbindung 19">
              <a:extLst>
                <a:ext uri="{FF2B5EF4-FFF2-40B4-BE49-F238E27FC236}">
                  <a16:creationId xmlns:a16="http://schemas.microsoft.com/office/drawing/2014/main" id="{A9259981-76A7-4F3B-AA22-820D78F6107B}"/>
                </a:ext>
              </a:extLst>
            </p:cNvPr>
            <p:cNvCxnSpPr/>
            <p:nvPr/>
          </p:nvCxnSpPr>
          <p:spPr bwMode="auto">
            <a:xfrm>
              <a:off x="1676400" y="21336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 Verbindung 20">
              <a:extLst>
                <a:ext uri="{FF2B5EF4-FFF2-40B4-BE49-F238E27FC236}">
                  <a16:creationId xmlns:a16="http://schemas.microsoft.com/office/drawing/2014/main" id="{06D0A870-9616-4977-9C17-387EF992B9A0}"/>
                </a:ext>
              </a:extLst>
            </p:cNvPr>
            <p:cNvCxnSpPr/>
            <p:nvPr/>
          </p:nvCxnSpPr>
          <p:spPr bwMode="auto">
            <a:xfrm>
              <a:off x="1676400" y="22098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 Verbindung 21">
              <a:extLst>
                <a:ext uri="{FF2B5EF4-FFF2-40B4-BE49-F238E27FC236}">
                  <a16:creationId xmlns:a16="http://schemas.microsoft.com/office/drawing/2014/main" id="{DA7F284A-A047-4C2C-AA61-249A748E5F58}"/>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uppieren 89">
            <a:extLst>
              <a:ext uri="{FF2B5EF4-FFF2-40B4-BE49-F238E27FC236}">
                <a16:creationId xmlns:a16="http://schemas.microsoft.com/office/drawing/2014/main" id="{1E426204-B3CB-48EE-BCBE-BB361A5F4148}"/>
              </a:ext>
            </a:extLst>
          </p:cNvPr>
          <p:cNvGrpSpPr/>
          <p:nvPr/>
        </p:nvGrpSpPr>
        <p:grpSpPr>
          <a:xfrm>
            <a:off x="3657600" y="4806826"/>
            <a:ext cx="304800" cy="609600"/>
            <a:chOff x="1676400" y="1905000"/>
            <a:chExt cx="304800" cy="609600"/>
          </a:xfrm>
        </p:grpSpPr>
        <p:cxnSp>
          <p:nvCxnSpPr>
            <p:cNvPr id="91" name="Gerade Verbindung 18">
              <a:extLst>
                <a:ext uri="{FF2B5EF4-FFF2-40B4-BE49-F238E27FC236}">
                  <a16:creationId xmlns:a16="http://schemas.microsoft.com/office/drawing/2014/main" id="{612DCA52-1043-4F2F-85AD-3A202926CF8A}"/>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 Verbindung 19">
              <a:extLst>
                <a:ext uri="{FF2B5EF4-FFF2-40B4-BE49-F238E27FC236}">
                  <a16:creationId xmlns:a16="http://schemas.microsoft.com/office/drawing/2014/main" id="{557748C5-6302-4CCA-8619-DB9154EF2B2E}"/>
                </a:ext>
              </a:extLst>
            </p:cNvPr>
            <p:cNvCxnSpPr/>
            <p:nvPr/>
          </p:nvCxnSpPr>
          <p:spPr bwMode="auto">
            <a:xfrm>
              <a:off x="1676400" y="21336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20">
              <a:extLst>
                <a:ext uri="{FF2B5EF4-FFF2-40B4-BE49-F238E27FC236}">
                  <a16:creationId xmlns:a16="http://schemas.microsoft.com/office/drawing/2014/main" id="{B2D702C2-796A-4937-B14A-566286FD9C8D}"/>
                </a:ext>
              </a:extLst>
            </p:cNvPr>
            <p:cNvCxnSpPr/>
            <p:nvPr/>
          </p:nvCxnSpPr>
          <p:spPr bwMode="auto">
            <a:xfrm>
              <a:off x="1676400" y="22098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21">
              <a:extLst>
                <a:ext uri="{FF2B5EF4-FFF2-40B4-BE49-F238E27FC236}">
                  <a16:creationId xmlns:a16="http://schemas.microsoft.com/office/drawing/2014/main" id="{9DEFEDD5-8336-4103-8DD9-72198B858E06}"/>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 name="Gerader Verbinder 94">
            <a:extLst>
              <a:ext uri="{FF2B5EF4-FFF2-40B4-BE49-F238E27FC236}">
                <a16:creationId xmlns:a16="http://schemas.microsoft.com/office/drawing/2014/main" id="{D6B27242-C5A8-403B-85A4-29BF750F014B}"/>
              </a:ext>
            </a:extLst>
          </p:cNvPr>
          <p:cNvCxnSpPr/>
          <p:nvPr/>
        </p:nvCxnSpPr>
        <p:spPr bwMode="auto">
          <a:xfrm>
            <a:off x="3657600" y="5416426"/>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Ellipse 95">
            <a:extLst>
              <a:ext uri="{FF2B5EF4-FFF2-40B4-BE49-F238E27FC236}">
                <a16:creationId xmlns:a16="http://schemas.microsoft.com/office/drawing/2014/main" id="{BC279119-3D94-470F-A9DF-8CDCD9D11D2C}"/>
              </a:ext>
            </a:extLst>
          </p:cNvPr>
          <p:cNvSpPr/>
          <p:nvPr/>
        </p:nvSpPr>
        <p:spPr bwMode="auto">
          <a:xfrm>
            <a:off x="4038600" y="5035426"/>
            <a:ext cx="152400" cy="1524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97" name="Gerader Verbinder 96">
            <a:extLst>
              <a:ext uri="{FF2B5EF4-FFF2-40B4-BE49-F238E27FC236}">
                <a16:creationId xmlns:a16="http://schemas.microsoft.com/office/drawing/2014/main" id="{14C16CE8-6FE2-4542-BFFD-16AECE9EB45D}"/>
              </a:ext>
            </a:extLst>
          </p:cNvPr>
          <p:cNvCxnSpPr>
            <a:cxnSpLocks/>
            <a:stCxn id="96" idx="4"/>
          </p:cNvCxnSpPr>
          <p:nvPr/>
        </p:nvCxnSpPr>
        <p:spPr bwMode="auto">
          <a:xfrm>
            <a:off x="4114800" y="5187826"/>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932E5BF9-8025-4C29-B947-AD6545F008F6}"/>
              </a:ext>
            </a:extLst>
          </p:cNvPr>
          <p:cNvCxnSpPr/>
          <p:nvPr/>
        </p:nvCxnSpPr>
        <p:spPr bwMode="auto">
          <a:xfrm>
            <a:off x="3962400" y="5416426"/>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Gerader Verbinder 98">
            <a:extLst>
              <a:ext uri="{FF2B5EF4-FFF2-40B4-BE49-F238E27FC236}">
                <a16:creationId xmlns:a16="http://schemas.microsoft.com/office/drawing/2014/main" id="{4A607F7F-7C64-4614-B9EA-A26607B86DB7}"/>
              </a:ext>
            </a:extLst>
          </p:cNvPr>
          <p:cNvCxnSpPr>
            <a:cxnSpLocks/>
          </p:cNvCxnSpPr>
          <p:nvPr/>
        </p:nvCxnSpPr>
        <p:spPr bwMode="auto">
          <a:xfrm>
            <a:off x="4114800" y="4806826"/>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r Verbinder 99">
            <a:extLst>
              <a:ext uri="{FF2B5EF4-FFF2-40B4-BE49-F238E27FC236}">
                <a16:creationId xmlns:a16="http://schemas.microsoft.com/office/drawing/2014/main" id="{7E775D83-83C3-4605-B5C4-F271107D93BD}"/>
              </a:ext>
            </a:extLst>
          </p:cNvPr>
          <p:cNvCxnSpPr>
            <a:cxnSpLocks/>
            <a:endCxn id="96" idx="4"/>
          </p:cNvCxnSpPr>
          <p:nvPr/>
        </p:nvCxnSpPr>
        <p:spPr bwMode="auto">
          <a:xfrm>
            <a:off x="4114800" y="5035426"/>
            <a:ext cx="0" cy="152400"/>
          </a:xfrm>
          <a:prstGeom prst="line">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1" name="Gruppieren 100">
            <a:extLst>
              <a:ext uri="{FF2B5EF4-FFF2-40B4-BE49-F238E27FC236}">
                <a16:creationId xmlns:a16="http://schemas.microsoft.com/office/drawing/2014/main" id="{BB3957A0-4EFB-42A5-B507-4C901D92A93D}"/>
              </a:ext>
            </a:extLst>
          </p:cNvPr>
          <p:cNvGrpSpPr/>
          <p:nvPr/>
        </p:nvGrpSpPr>
        <p:grpSpPr>
          <a:xfrm>
            <a:off x="6324600" y="4806826"/>
            <a:ext cx="304800" cy="609600"/>
            <a:chOff x="1676400" y="1905000"/>
            <a:chExt cx="304800" cy="609600"/>
          </a:xfrm>
        </p:grpSpPr>
        <p:cxnSp>
          <p:nvCxnSpPr>
            <p:cNvPr id="102" name="Gerade Verbindung 18">
              <a:extLst>
                <a:ext uri="{FF2B5EF4-FFF2-40B4-BE49-F238E27FC236}">
                  <a16:creationId xmlns:a16="http://schemas.microsoft.com/office/drawing/2014/main" id="{D1C34AE0-5992-4059-B190-AC47AD33B515}"/>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 Verbindung 19">
              <a:extLst>
                <a:ext uri="{FF2B5EF4-FFF2-40B4-BE49-F238E27FC236}">
                  <a16:creationId xmlns:a16="http://schemas.microsoft.com/office/drawing/2014/main" id="{3EA00B79-DA63-4179-BB12-3C7D8BC0FC8B}"/>
                </a:ext>
              </a:extLst>
            </p:cNvPr>
            <p:cNvCxnSpPr/>
            <p:nvPr/>
          </p:nvCxnSpPr>
          <p:spPr bwMode="auto">
            <a:xfrm>
              <a:off x="1676400" y="21336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Gerade Verbindung 20">
              <a:extLst>
                <a:ext uri="{FF2B5EF4-FFF2-40B4-BE49-F238E27FC236}">
                  <a16:creationId xmlns:a16="http://schemas.microsoft.com/office/drawing/2014/main" id="{2F482EBE-1F5F-4926-B349-BB7BF2A6915D}"/>
                </a:ext>
              </a:extLst>
            </p:cNvPr>
            <p:cNvCxnSpPr/>
            <p:nvPr/>
          </p:nvCxnSpPr>
          <p:spPr bwMode="auto">
            <a:xfrm>
              <a:off x="1676400" y="22098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Gerade Verbindung 21">
              <a:extLst>
                <a:ext uri="{FF2B5EF4-FFF2-40B4-BE49-F238E27FC236}">
                  <a16:creationId xmlns:a16="http://schemas.microsoft.com/office/drawing/2014/main" id="{80F3BFAA-2465-4BA5-BFBE-017EF6107D47}"/>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 name="Gerader Verbinder 105">
            <a:extLst>
              <a:ext uri="{FF2B5EF4-FFF2-40B4-BE49-F238E27FC236}">
                <a16:creationId xmlns:a16="http://schemas.microsoft.com/office/drawing/2014/main" id="{7B08F787-00A4-4880-9A46-B8728C0D5A06}"/>
              </a:ext>
            </a:extLst>
          </p:cNvPr>
          <p:cNvCxnSpPr/>
          <p:nvPr/>
        </p:nvCxnSpPr>
        <p:spPr bwMode="auto">
          <a:xfrm>
            <a:off x="6324600" y="5416426"/>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 name="Ellipse 106">
            <a:extLst>
              <a:ext uri="{FF2B5EF4-FFF2-40B4-BE49-F238E27FC236}">
                <a16:creationId xmlns:a16="http://schemas.microsoft.com/office/drawing/2014/main" id="{C930BEEC-B584-47AD-B2FF-74244D374D7A}"/>
              </a:ext>
            </a:extLst>
          </p:cNvPr>
          <p:cNvSpPr/>
          <p:nvPr/>
        </p:nvSpPr>
        <p:spPr bwMode="auto">
          <a:xfrm>
            <a:off x="6705600" y="5035426"/>
            <a:ext cx="152400" cy="1524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108" name="Gerader Verbinder 107">
            <a:extLst>
              <a:ext uri="{FF2B5EF4-FFF2-40B4-BE49-F238E27FC236}">
                <a16:creationId xmlns:a16="http://schemas.microsoft.com/office/drawing/2014/main" id="{6C79BBC6-F7C9-4C2C-A165-6622C249BFB2}"/>
              </a:ext>
            </a:extLst>
          </p:cNvPr>
          <p:cNvCxnSpPr>
            <a:cxnSpLocks/>
            <a:stCxn id="107" idx="4"/>
          </p:cNvCxnSpPr>
          <p:nvPr/>
        </p:nvCxnSpPr>
        <p:spPr bwMode="auto">
          <a:xfrm>
            <a:off x="6781800" y="5187826"/>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Gerader Verbinder 108">
            <a:extLst>
              <a:ext uri="{FF2B5EF4-FFF2-40B4-BE49-F238E27FC236}">
                <a16:creationId xmlns:a16="http://schemas.microsoft.com/office/drawing/2014/main" id="{AC5B6606-1ADE-41A7-AB90-BB1A35B30BDE}"/>
              </a:ext>
            </a:extLst>
          </p:cNvPr>
          <p:cNvCxnSpPr/>
          <p:nvPr/>
        </p:nvCxnSpPr>
        <p:spPr bwMode="auto">
          <a:xfrm>
            <a:off x="6629400" y="5416426"/>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r Verbinder 109">
            <a:extLst>
              <a:ext uri="{FF2B5EF4-FFF2-40B4-BE49-F238E27FC236}">
                <a16:creationId xmlns:a16="http://schemas.microsoft.com/office/drawing/2014/main" id="{7CB20C7E-0119-4697-A01E-F63B5BD5387D}"/>
              </a:ext>
            </a:extLst>
          </p:cNvPr>
          <p:cNvCxnSpPr>
            <a:cxnSpLocks/>
          </p:cNvCxnSpPr>
          <p:nvPr/>
        </p:nvCxnSpPr>
        <p:spPr bwMode="auto">
          <a:xfrm>
            <a:off x="6781800" y="4806826"/>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r Verbinder 110">
            <a:extLst>
              <a:ext uri="{FF2B5EF4-FFF2-40B4-BE49-F238E27FC236}">
                <a16:creationId xmlns:a16="http://schemas.microsoft.com/office/drawing/2014/main" id="{232EF0C8-6AC9-4330-B901-EC1C8886C69C}"/>
              </a:ext>
            </a:extLst>
          </p:cNvPr>
          <p:cNvCxnSpPr>
            <a:cxnSpLocks/>
            <a:endCxn id="107" idx="4"/>
          </p:cNvCxnSpPr>
          <p:nvPr/>
        </p:nvCxnSpPr>
        <p:spPr bwMode="auto">
          <a:xfrm>
            <a:off x="6781800" y="5035426"/>
            <a:ext cx="0" cy="152400"/>
          </a:xfrm>
          <a:prstGeom prst="line">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Textfeld 111">
            <a:extLst>
              <a:ext uri="{FF2B5EF4-FFF2-40B4-BE49-F238E27FC236}">
                <a16:creationId xmlns:a16="http://schemas.microsoft.com/office/drawing/2014/main" id="{72EFF8C8-6D7B-425E-9806-4E281C404486}"/>
              </a:ext>
            </a:extLst>
          </p:cNvPr>
          <p:cNvSpPr txBox="1"/>
          <p:nvPr/>
        </p:nvSpPr>
        <p:spPr>
          <a:xfrm>
            <a:off x="4476977" y="3505330"/>
            <a:ext cx="1173719" cy="276999"/>
          </a:xfrm>
          <a:prstGeom prst="rect">
            <a:avLst/>
          </a:prstGeom>
          <a:noFill/>
        </p:spPr>
        <p:txBody>
          <a:bodyPr wrap="none" rtlCol="0">
            <a:spAutoFit/>
          </a:bodyPr>
          <a:lstStyle/>
          <a:p>
            <a:r>
              <a:rPr lang="de-DE" sz="1200" dirty="0" err="1"/>
              <a:t>Achieves</a:t>
            </a:r>
            <a:r>
              <a:rPr lang="de-DE" sz="1200" dirty="0"/>
              <a:t> SNR</a:t>
            </a:r>
          </a:p>
        </p:txBody>
      </p:sp>
      <p:grpSp>
        <p:nvGrpSpPr>
          <p:cNvPr id="4" name="Gruppieren 3">
            <a:extLst>
              <a:ext uri="{FF2B5EF4-FFF2-40B4-BE49-F238E27FC236}">
                <a16:creationId xmlns:a16="http://schemas.microsoft.com/office/drawing/2014/main" id="{3D0A146C-44C0-10E8-1CE0-384EEBF31351}"/>
              </a:ext>
            </a:extLst>
          </p:cNvPr>
          <p:cNvGrpSpPr/>
          <p:nvPr/>
        </p:nvGrpSpPr>
        <p:grpSpPr>
          <a:xfrm rot="16200000">
            <a:off x="1823860" y="3659030"/>
            <a:ext cx="304800" cy="609600"/>
            <a:chOff x="1676400" y="1905000"/>
            <a:chExt cx="304800" cy="609600"/>
          </a:xfrm>
        </p:grpSpPr>
        <p:cxnSp>
          <p:nvCxnSpPr>
            <p:cNvPr id="5" name="Gerade Verbindung 18">
              <a:extLst>
                <a:ext uri="{FF2B5EF4-FFF2-40B4-BE49-F238E27FC236}">
                  <a16:creationId xmlns:a16="http://schemas.microsoft.com/office/drawing/2014/main" id="{53C534C1-2B5C-15DD-4D9F-C5A88402876E}"/>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19">
              <a:extLst>
                <a:ext uri="{FF2B5EF4-FFF2-40B4-BE49-F238E27FC236}">
                  <a16:creationId xmlns:a16="http://schemas.microsoft.com/office/drawing/2014/main" id="{0B844CFB-DE60-E4BC-4121-26053B932F17}"/>
                </a:ext>
              </a:extLst>
            </p:cNvPr>
            <p:cNvCxnSpPr/>
            <p:nvPr/>
          </p:nvCxnSpPr>
          <p:spPr bwMode="auto">
            <a:xfrm>
              <a:off x="1676400" y="21336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0">
              <a:extLst>
                <a:ext uri="{FF2B5EF4-FFF2-40B4-BE49-F238E27FC236}">
                  <a16:creationId xmlns:a16="http://schemas.microsoft.com/office/drawing/2014/main" id="{4EF6D266-82F2-4B7C-6194-17FD1B8BDE7C}"/>
                </a:ext>
              </a:extLst>
            </p:cNvPr>
            <p:cNvCxnSpPr/>
            <p:nvPr/>
          </p:nvCxnSpPr>
          <p:spPr bwMode="auto">
            <a:xfrm>
              <a:off x="1676400" y="22098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3B01DBFD-39B2-3931-BB22-A39D825EB30C}"/>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0BE6B0A6-7728-F3B5-EC51-3FE09217E1FE}"/>
              </a:ext>
            </a:extLst>
          </p:cNvPr>
          <p:cNvGrpSpPr/>
          <p:nvPr/>
        </p:nvGrpSpPr>
        <p:grpSpPr>
          <a:xfrm>
            <a:off x="2662060" y="4802030"/>
            <a:ext cx="304800" cy="609600"/>
            <a:chOff x="1676400" y="1905000"/>
            <a:chExt cx="304800" cy="609600"/>
          </a:xfrm>
        </p:grpSpPr>
        <p:cxnSp>
          <p:nvCxnSpPr>
            <p:cNvPr id="10" name="Gerade Verbindung 18">
              <a:extLst>
                <a:ext uri="{FF2B5EF4-FFF2-40B4-BE49-F238E27FC236}">
                  <a16:creationId xmlns:a16="http://schemas.microsoft.com/office/drawing/2014/main" id="{C51878AB-7372-7E07-A58E-3B4B8111BA39}"/>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19">
              <a:extLst>
                <a:ext uri="{FF2B5EF4-FFF2-40B4-BE49-F238E27FC236}">
                  <a16:creationId xmlns:a16="http://schemas.microsoft.com/office/drawing/2014/main" id="{BEE308AE-26DA-E85B-6E7D-F8A22D271472}"/>
                </a:ext>
              </a:extLst>
            </p:cNvPr>
            <p:cNvCxnSpPr/>
            <p:nvPr/>
          </p:nvCxnSpPr>
          <p:spPr bwMode="auto">
            <a:xfrm>
              <a:off x="1676400" y="21336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0">
              <a:extLst>
                <a:ext uri="{FF2B5EF4-FFF2-40B4-BE49-F238E27FC236}">
                  <a16:creationId xmlns:a16="http://schemas.microsoft.com/office/drawing/2014/main" id="{E01F7B49-5B79-6657-B8AF-DAEE13CA07A0}"/>
                </a:ext>
              </a:extLst>
            </p:cNvPr>
            <p:cNvCxnSpPr/>
            <p:nvPr/>
          </p:nvCxnSpPr>
          <p:spPr bwMode="auto">
            <a:xfrm>
              <a:off x="1676400" y="22098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21">
              <a:extLst>
                <a:ext uri="{FF2B5EF4-FFF2-40B4-BE49-F238E27FC236}">
                  <a16:creationId xmlns:a16="http://schemas.microsoft.com/office/drawing/2014/main" id="{01267044-DF76-219D-BAD2-7CF99B95B2C3}"/>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r Verbinder 13">
            <a:extLst>
              <a:ext uri="{FF2B5EF4-FFF2-40B4-BE49-F238E27FC236}">
                <a16:creationId xmlns:a16="http://schemas.microsoft.com/office/drawing/2014/main" id="{3F84F1FC-2A67-CCBB-CA21-0BDA134BB4A2}"/>
              </a:ext>
            </a:extLst>
          </p:cNvPr>
          <p:cNvCxnSpPr/>
          <p:nvPr/>
        </p:nvCxnSpPr>
        <p:spPr bwMode="auto">
          <a:xfrm flipV="1">
            <a:off x="1442860" y="3963830"/>
            <a:ext cx="0" cy="838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80A6A157-A5F0-73A2-1296-7D52F87364F3}"/>
              </a:ext>
            </a:extLst>
          </p:cNvPr>
          <p:cNvCxnSpPr>
            <a:cxnSpLocks/>
          </p:cNvCxnSpPr>
          <p:nvPr/>
        </p:nvCxnSpPr>
        <p:spPr bwMode="auto">
          <a:xfrm>
            <a:off x="909460" y="4802030"/>
            <a:ext cx="1905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Gleichschenkliges Dreieck 15">
            <a:extLst>
              <a:ext uri="{FF2B5EF4-FFF2-40B4-BE49-F238E27FC236}">
                <a16:creationId xmlns:a16="http://schemas.microsoft.com/office/drawing/2014/main" id="{59DFCA1D-D47F-D931-BB6A-9C7AF2EFB205}"/>
              </a:ext>
            </a:extLst>
          </p:cNvPr>
          <p:cNvSpPr/>
          <p:nvPr/>
        </p:nvSpPr>
        <p:spPr bwMode="auto">
          <a:xfrm rot="5400000">
            <a:off x="1598308" y="4341782"/>
            <a:ext cx="1060704" cy="914400"/>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17" name="Gerader Verbinder 16">
            <a:extLst>
              <a:ext uri="{FF2B5EF4-FFF2-40B4-BE49-F238E27FC236}">
                <a16:creationId xmlns:a16="http://schemas.microsoft.com/office/drawing/2014/main" id="{2F8A448C-06ED-102A-E6E1-970B65D04F89}"/>
              </a:ext>
            </a:extLst>
          </p:cNvPr>
          <p:cNvCxnSpPr/>
          <p:nvPr/>
        </p:nvCxnSpPr>
        <p:spPr bwMode="auto">
          <a:xfrm>
            <a:off x="1442860" y="396383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53AFE703-0B89-D2DB-9260-825F3152A82A}"/>
              </a:ext>
            </a:extLst>
          </p:cNvPr>
          <p:cNvCxnSpPr/>
          <p:nvPr/>
        </p:nvCxnSpPr>
        <p:spPr bwMode="auto">
          <a:xfrm>
            <a:off x="2281060" y="3963830"/>
            <a:ext cx="5334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8">
            <a:extLst>
              <a:ext uri="{FF2B5EF4-FFF2-40B4-BE49-F238E27FC236}">
                <a16:creationId xmlns:a16="http://schemas.microsoft.com/office/drawing/2014/main" id="{00E73739-1398-DA11-2F18-E3919D45D4CA}"/>
              </a:ext>
            </a:extLst>
          </p:cNvPr>
          <p:cNvCxnSpPr/>
          <p:nvPr/>
        </p:nvCxnSpPr>
        <p:spPr bwMode="auto">
          <a:xfrm>
            <a:off x="2814460" y="3963830"/>
            <a:ext cx="0" cy="838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9">
            <a:extLst>
              <a:ext uri="{FF2B5EF4-FFF2-40B4-BE49-F238E27FC236}">
                <a16:creationId xmlns:a16="http://schemas.microsoft.com/office/drawing/2014/main" id="{B82827AE-358C-8121-8426-EE9A0E6A5910}"/>
              </a:ext>
            </a:extLst>
          </p:cNvPr>
          <p:cNvCxnSpPr/>
          <p:nvPr/>
        </p:nvCxnSpPr>
        <p:spPr bwMode="auto">
          <a:xfrm>
            <a:off x="2662060" y="541163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a:extLst>
              <a:ext uri="{FF2B5EF4-FFF2-40B4-BE49-F238E27FC236}">
                <a16:creationId xmlns:a16="http://schemas.microsoft.com/office/drawing/2014/main" id="{2700E3D6-27BB-66AE-71AE-E208FFB2E2AD}"/>
              </a:ext>
            </a:extLst>
          </p:cNvPr>
          <p:cNvCxnSpPr>
            <a:cxnSpLocks/>
          </p:cNvCxnSpPr>
          <p:nvPr/>
        </p:nvCxnSpPr>
        <p:spPr bwMode="auto">
          <a:xfrm>
            <a:off x="1823860" y="3887630"/>
            <a:ext cx="304800" cy="2286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Ellipse 21">
            <a:extLst>
              <a:ext uri="{FF2B5EF4-FFF2-40B4-BE49-F238E27FC236}">
                <a16:creationId xmlns:a16="http://schemas.microsoft.com/office/drawing/2014/main" id="{3DCB2400-96F9-DE8A-01AF-D1F934B98FA6}"/>
              </a:ext>
            </a:extLst>
          </p:cNvPr>
          <p:cNvSpPr/>
          <p:nvPr/>
        </p:nvSpPr>
        <p:spPr bwMode="auto">
          <a:xfrm>
            <a:off x="909460" y="3811430"/>
            <a:ext cx="304800" cy="3048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1</a:t>
            </a:r>
          </a:p>
        </p:txBody>
      </p:sp>
      <p:sp>
        <p:nvSpPr>
          <p:cNvPr id="23" name="Textfeld 22">
            <a:extLst>
              <a:ext uri="{FF2B5EF4-FFF2-40B4-BE49-F238E27FC236}">
                <a16:creationId xmlns:a16="http://schemas.microsoft.com/office/drawing/2014/main" id="{7BB2C3D2-0A85-21A1-D03B-49487FF2C49D}"/>
              </a:ext>
            </a:extLst>
          </p:cNvPr>
          <p:cNvSpPr txBox="1"/>
          <p:nvPr/>
        </p:nvSpPr>
        <p:spPr>
          <a:xfrm>
            <a:off x="2077192" y="3659030"/>
            <a:ext cx="1303562" cy="276999"/>
          </a:xfrm>
          <a:prstGeom prst="rect">
            <a:avLst/>
          </a:prstGeom>
          <a:noFill/>
        </p:spPr>
        <p:txBody>
          <a:bodyPr wrap="none" rtlCol="0">
            <a:spAutoFit/>
          </a:bodyPr>
          <a:lstStyle/>
          <a:p>
            <a:r>
              <a:rPr lang="de-DE" sz="1200" dirty="0" err="1"/>
              <a:t>smaller</a:t>
            </a:r>
            <a:r>
              <a:rPr lang="de-DE" sz="1200" dirty="0"/>
              <a:t> R</a:t>
            </a:r>
            <a:r>
              <a:rPr lang="de-DE" sz="1200" baseline="-25000" dirty="0"/>
              <a:t>F</a:t>
            </a:r>
            <a:r>
              <a:rPr lang="de-DE" sz="1200" dirty="0"/>
              <a:t> </a:t>
            </a:r>
            <a:r>
              <a:rPr lang="de-DE" sz="1200" dirty="0" err="1"/>
              <a:t>noise</a:t>
            </a:r>
            <a:endParaRPr lang="de-DE" sz="1200" dirty="0"/>
          </a:p>
        </p:txBody>
      </p:sp>
      <p:grpSp>
        <p:nvGrpSpPr>
          <p:cNvPr id="24" name="Gruppieren 23">
            <a:extLst>
              <a:ext uri="{FF2B5EF4-FFF2-40B4-BE49-F238E27FC236}">
                <a16:creationId xmlns:a16="http://schemas.microsoft.com/office/drawing/2014/main" id="{7EA6EA10-C992-1111-42BD-8B904719D8B0}"/>
              </a:ext>
            </a:extLst>
          </p:cNvPr>
          <p:cNvGrpSpPr/>
          <p:nvPr/>
        </p:nvGrpSpPr>
        <p:grpSpPr>
          <a:xfrm>
            <a:off x="757060" y="4802030"/>
            <a:ext cx="304800" cy="609600"/>
            <a:chOff x="1676400" y="1905000"/>
            <a:chExt cx="304800" cy="609600"/>
          </a:xfrm>
        </p:grpSpPr>
        <p:cxnSp>
          <p:nvCxnSpPr>
            <p:cNvPr id="25" name="Gerade Verbindung 18">
              <a:extLst>
                <a:ext uri="{FF2B5EF4-FFF2-40B4-BE49-F238E27FC236}">
                  <a16:creationId xmlns:a16="http://schemas.microsoft.com/office/drawing/2014/main" id="{302B80B1-940A-1C4F-D8F7-C74BDD5E3F89}"/>
                </a:ext>
              </a:extLst>
            </p:cNvPr>
            <p:cNvCxnSpPr/>
            <p:nvPr/>
          </p:nvCxnSpPr>
          <p:spPr bwMode="auto">
            <a:xfrm>
              <a:off x="1828800" y="190500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19">
              <a:extLst>
                <a:ext uri="{FF2B5EF4-FFF2-40B4-BE49-F238E27FC236}">
                  <a16:creationId xmlns:a16="http://schemas.microsoft.com/office/drawing/2014/main" id="{23ED37F5-8BF1-7309-5A55-B0438FD4950B}"/>
                </a:ext>
              </a:extLst>
            </p:cNvPr>
            <p:cNvCxnSpPr/>
            <p:nvPr/>
          </p:nvCxnSpPr>
          <p:spPr bwMode="auto">
            <a:xfrm>
              <a:off x="1676400" y="21336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0">
              <a:extLst>
                <a:ext uri="{FF2B5EF4-FFF2-40B4-BE49-F238E27FC236}">
                  <a16:creationId xmlns:a16="http://schemas.microsoft.com/office/drawing/2014/main" id="{88345224-DF4C-618D-AB53-E1321E147510}"/>
                </a:ext>
              </a:extLst>
            </p:cNvPr>
            <p:cNvCxnSpPr/>
            <p:nvPr/>
          </p:nvCxnSpPr>
          <p:spPr bwMode="auto">
            <a:xfrm>
              <a:off x="1676400" y="220980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1">
              <a:extLst>
                <a:ext uri="{FF2B5EF4-FFF2-40B4-BE49-F238E27FC236}">
                  <a16:creationId xmlns:a16="http://schemas.microsoft.com/office/drawing/2014/main" id="{B754EEA6-1B5C-D919-F5F5-2249C488DE66}"/>
                </a:ext>
              </a:extLst>
            </p:cNvPr>
            <p:cNvCxnSpPr/>
            <p:nvPr/>
          </p:nvCxnSpPr>
          <p:spPr bwMode="auto">
            <a:xfrm>
              <a:off x="1828800" y="2209800"/>
              <a:ext cx="0" cy="304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 name="Gerader Verbinder 28">
            <a:extLst>
              <a:ext uri="{FF2B5EF4-FFF2-40B4-BE49-F238E27FC236}">
                <a16:creationId xmlns:a16="http://schemas.microsoft.com/office/drawing/2014/main" id="{CC86FBCE-B005-3FD1-7882-EC4D6082FA8E}"/>
              </a:ext>
            </a:extLst>
          </p:cNvPr>
          <p:cNvCxnSpPr/>
          <p:nvPr/>
        </p:nvCxnSpPr>
        <p:spPr bwMode="auto">
          <a:xfrm>
            <a:off x="757060" y="541163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Ellipse 29">
            <a:extLst>
              <a:ext uri="{FF2B5EF4-FFF2-40B4-BE49-F238E27FC236}">
                <a16:creationId xmlns:a16="http://schemas.microsoft.com/office/drawing/2014/main" id="{D25AA11D-455B-E65B-19C3-BE20D191F1EB}"/>
              </a:ext>
            </a:extLst>
          </p:cNvPr>
          <p:cNvSpPr/>
          <p:nvPr/>
        </p:nvSpPr>
        <p:spPr bwMode="auto">
          <a:xfrm>
            <a:off x="1138060" y="5030630"/>
            <a:ext cx="152400" cy="1524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31" name="Gerader Verbinder 30">
            <a:extLst>
              <a:ext uri="{FF2B5EF4-FFF2-40B4-BE49-F238E27FC236}">
                <a16:creationId xmlns:a16="http://schemas.microsoft.com/office/drawing/2014/main" id="{C9180BE0-A9DA-5A2F-0FF8-2E3869437ADC}"/>
              </a:ext>
            </a:extLst>
          </p:cNvPr>
          <p:cNvCxnSpPr>
            <a:cxnSpLocks/>
            <a:stCxn id="30" idx="4"/>
          </p:cNvCxnSpPr>
          <p:nvPr/>
        </p:nvCxnSpPr>
        <p:spPr bwMode="auto">
          <a:xfrm>
            <a:off x="1214260" y="518303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736AA97-043B-2DCA-F0FE-2D62B30388D0}"/>
              </a:ext>
            </a:extLst>
          </p:cNvPr>
          <p:cNvCxnSpPr/>
          <p:nvPr/>
        </p:nvCxnSpPr>
        <p:spPr bwMode="auto">
          <a:xfrm>
            <a:off x="1061860" y="541163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r Verbinder 32">
            <a:extLst>
              <a:ext uri="{FF2B5EF4-FFF2-40B4-BE49-F238E27FC236}">
                <a16:creationId xmlns:a16="http://schemas.microsoft.com/office/drawing/2014/main" id="{25C00C3B-0FF6-7F05-87BD-02D735DD60C5}"/>
              </a:ext>
            </a:extLst>
          </p:cNvPr>
          <p:cNvCxnSpPr>
            <a:cxnSpLocks/>
          </p:cNvCxnSpPr>
          <p:nvPr/>
        </p:nvCxnSpPr>
        <p:spPr bwMode="auto">
          <a:xfrm>
            <a:off x="1214260" y="480203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33">
            <a:extLst>
              <a:ext uri="{FF2B5EF4-FFF2-40B4-BE49-F238E27FC236}">
                <a16:creationId xmlns:a16="http://schemas.microsoft.com/office/drawing/2014/main" id="{F3BF840D-A471-BE71-8BAB-A8880A2B349D}"/>
              </a:ext>
            </a:extLst>
          </p:cNvPr>
          <p:cNvCxnSpPr>
            <a:cxnSpLocks/>
            <a:endCxn id="30" idx="4"/>
          </p:cNvCxnSpPr>
          <p:nvPr/>
        </p:nvCxnSpPr>
        <p:spPr bwMode="auto">
          <a:xfrm>
            <a:off x="1214260" y="5030630"/>
            <a:ext cx="0" cy="152400"/>
          </a:xfrm>
          <a:prstGeom prst="line">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427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5C10A-1C2B-8606-244D-4898B9A5FF33}"/>
              </a:ext>
            </a:extLst>
          </p:cNvPr>
          <p:cNvSpPr>
            <a:spLocks noGrp="1"/>
          </p:cNvSpPr>
          <p:nvPr>
            <p:ph type="title"/>
          </p:nvPr>
        </p:nvSpPr>
        <p:spPr/>
        <p:txBody>
          <a:bodyPr/>
          <a:lstStyle/>
          <a:p>
            <a:r>
              <a:rPr lang="de-DE" b="1" dirty="0" err="1"/>
              <a:t>Comparator</a:t>
            </a:r>
            <a:r>
              <a:rPr lang="de-DE" b="1" dirty="0"/>
              <a:t> Design</a:t>
            </a:r>
            <a:endParaRPr lang="en-GB" dirty="0"/>
          </a:p>
        </p:txBody>
      </p:sp>
      <p:sp>
        <p:nvSpPr>
          <p:cNvPr id="3" name="Inhaltsplatzhalter 2">
            <a:extLst>
              <a:ext uri="{FF2B5EF4-FFF2-40B4-BE49-F238E27FC236}">
                <a16:creationId xmlns:a16="http://schemas.microsoft.com/office/drawing/2014/main" id="{6E1F28D0-F9C2-EE3C-6298-1B4CB0A9E4A3}"/>
              </a:ext>
            </a:extLst>
          </p:cNvPr>
          <p:cNvSpPr>
            <a:spLocks noGrp="1"/>
          </p:cNvSpPr>
          <p:nvPr>
            <p:ph idx="1"/>
          </p:nvPr>
        </p:nvSpPr>
        <p:spPr>
          <a:xfrm>
            <a:off x="457200" y="692150"/>
            <a:ext cx="3427830" cy="2431530"/>
          </a:xfrm>
        </p:spPr>
        <p:txBody>
          <a:bodyPr/>
          <a:lstStyle/>
          <a:p>
            <a:r>
              <a:rPr lang="de-DE" b="1" dirty="0" err="1"/>
              <a:t>Comparator</a:t>
            </a:r>
            <a:r>
              <a:rPr lang="de-DE" b="1" dirty="0"/>
              <a:t> Architecture</a:t>
            </a:r>
          </a:p>
          <a:p>
            <a:r>
              <a:rPr lang="de-DE" dirty="0"/>
              <a:t>Challenge:</a:t>
            </a:r>
          </a:p>
          <a:p>
            <a:pPr>
              <a:buFont typeface="Arial" panose="020B0604020202020204" pitchFamily="34" charset="0"/>
              <a:buChar char="•"/>
            </a:pPr>
            <a:r>
              <a:rPr lang="de-DE" dirty="0"/>
              <a:t>Large </a:t>
            </a:r>
            <a:r>
              <a:rPr lang="de-DE" dirty="0" err="1"/>
              <a:t>signals</a:t>
            </a:r>
            <a:r>
              <a:rPr lang="de-DE" dirty="0"/>
              <a:t> on PMOS </a:t>
            </a:r>
            <a:r>
              <a:rPr lang="de-DE" dirty="0" err="1"/>
              <a:t>diffusion</a:t>
            </a:r>
            <a:r>
              <a:rPr lang="de-DE" dirty="0"/>
              <a:t> </a:t>
            </a:r>
            <a:r>
              <a:rPr lang="de-DE" dirty="0" err="1"/>
              <a:t>contacts</a:t>
            </a:r>
            <a:r>
              <a:rPr lang="de-DE" dirty="0"/>
              <a:t> </a:t>
            </a:r>
            <a:r>
              <a:rPr lang="de-DE" dirty="0" err="1"/>
              <a:t>can</a:t>
            </a:r>
            <a:r>
              <a:rPr lang="de-DE" dirty="0"/>
              <a:t> </a:t>
            </a:r>
            <a:r>
              <a:rPr lang="de-DE" dirty="0" err="1"/>
              <a:t>cause</a:t>
            </a:r>
            <a:r>
              <a:rPr lang="de-DE" dirty="0"/>
              <a:t> </a:t>
            </a:r>
            <a:r>
              <a:rPr lang="de-DE" dirty="0" err="1"/>
              <a:t>parasitic</a:t>
            </a:r>
            <a:r>
              <a:rPr lang="de-DE" dirty="0"/>
              <a:t> </a:t>
            </a:r>
            <a:r>
              <a:rPr lang="de-DE" dirty="0" err="1"/>
              <a:t>charge</a:t>
            </a:r>
            <a:r>
              <a:rPr lang="de-DE" dirty="0"/>
              <a:t> </a:t>
            </a:r>
            <a:r>
              <a:rPr lang="de-DE" dirty="0" err="1"/>
              <a:t>injection</a:t>
            </a:r>
            <a:r>
              <a:rPr lang="de-DE" dirty="0"/>
              <a:t>  </a:t>
            </a:r>
            <a:r>
              <a:rPr lang="de-DE" dirty="0" err="1"/>
              <a:t>into</a:t>
            </a:r>
            <a:r>
              <a:rPr lang="de-DE" dirty="0"/>
              <a:t> </a:t>
            </a:r>
            <a:r>
              <a:rPr lang="de-DE" dirty="0" err="1"/>
              <a:t>sensing</a:t>
            </a:r>
            <a:r>
              <a:rPr lang="de-DE" dirty="0"/>
              <a:t> </a:t>
            </a:r>
            <a:r>
              <a:rPr lang="de-DE" dirty="0" err="1"/>
              <a:t>deep</a:t>
            </a:r>
            <a:r>
              <a:rPr lang="de-DE" dirty="0"/>
              <a:t> n-</a:t>
            </a:r>
            <a:r>
              <a:rPr lang="de-DE" dirty="0" err="1"/>
              <a:t>well</a:t>
            </a:r>
            <a:endParaRPr lang="de-DE" dirty="0"/>
          </a:p>
          <a:p>
            <a:pPr>
              <a:buFont typeface="Arial" panose="020B0604020202020204" pitchFamily="34" charset="0"/>
              <a:buChar char="•"/>
            </a:pPr>
            <a:r>
              <a:rPr lang="de-DE" dirty="0"/>
              <a:t>Solution: </a:t>
            </a:r>
            <a:r>
              <a:rPr lang="de-DE" dirty="0" err="1"/>
              <a:t>Isolated</a:t>
            </a:r>
            <a:r>
              <a:rPr lang="de-DE" dirty="0"/>
              <a:t> n-</a:t>
            </a:r>
            <a:r>
              <a:rPr lang="de-DE" dirty="0" err="1"/>
              <a:t>well</a:t>
            </a:r>
            <a:r>
              <a:rPr lang="de-DE" dirty="0"/>
              <a:t> </a:t>
            </a:r>
          </a:p>
          <a:p>
            <a:r>
              <a:rPr lang="de-DE" dirty="0" err="1"/>
              <a:t>Isolated</a:t>
            </a:r>
            <a:r>
              <a:rPr lang="de-DE" dirty="0"/>
              <a:t> n-</a:t>
            </a:r>
            <a:r>
              <a:rPr lang="de-DE" dirty="0" err="1"/>
              <a:t>well</a:t>
            </a:r>
            <a:r>
              <a:rPr lang="de-DE" dirty="0"/>
              <a:t> </a:t>
            </a:r>
            <a:r>
              <a:rPr lang="de-DE" dirty="0" err="1"/>
              <a:t>available</a:t>
            </a:r>
            <a:r>
              <a:rPr lang="de-DE" dirty="0"/>
              <a:t> in:</a:t>
            </a:r>
          </a:p>
          <a:p>
            <a:pPr>
              <a:buFont typeface="Arial" panose="020B0604020202020204" pitchFamily="34" charset="0"/>
              <a:buChar char="•"/>
            </a:pPr>
            <a:r>
              <a:rPr lang="de-DE" dirty="0"/>
              <a:t>AMS aH18 </a:t>
            </a:r>
          </a:p>
          <a:p>
            <a:pPr>
              <a:buFont typeface="Arial" panose="020B0604020202020204" pitchFamily="34" charset="0"/>
              <a:buChar char="•"/>
            </a:pPr>
            <a:r>
              <a:rPr lang="de-DE" dirty="0"/>
              <a:t>TSI 180 </a:t>
            </a:r>
            <a:r>
              <a:rPr lang="de-DE" dirty="0" err="1"/>
              <a:t>nm</a:t>
            </a:r>
            <a:r>
              <a:rPr lang="de-DE" dirty="0"/>
              <a:t> HV-CMOS </a:t>
            </a:r>
          </a:p>
          <a:p>
            <a:pPr>
              <a:buFont typeface="Arial" panose="020B0604020202020204" pitchFamily="34" charset="0"/>
              <a:buChar char="•"/>
            </a:pPr>
            <a:r>
              <a:rPr lang="de-DE" dirty="0" err="1"/>
              <a:t>LFoundry</a:t>
            </a:r>
            <a:r>
              <a:rPr lang="de-DE" dirty="0"/>
              <a:t> 150 </a:t>
            </a:r>
            <a:r>
              <a:rPr lang="de-DE" dirty="0" err="1"/>
              <a:t>nm</a:t>
            </a:r>
            <a:endParaRPr lang="de-DE" dirty="0"/>
          </a:p>
          <a:p>
            <a:endParaRPr lang="en-GB" dirty="0"/>
          </a:p>
        </p:txBody>
      </p:sp>
      <p:pic>
        <p:nvPicPr>
          <p:cNvPr id="110" name="Grafik 109">
            <a:extLst>
              <a:ext uri="{FF2B5EF4-FFF2-40B4-BE49-F238E27FC236}">
                <a16:creationId xmlns:a16="http://schemas.microsoft.com/office/drawing/2014/main" id="{01665EBF-C21F-4E27-9E07-8DDFE7AB899C}"/>
              </a:ext>
            </a:extLst>
          </p:cNvPr>
          <p:cNvPicPr>
            <a:picLocks noChangeAspect="1"/>
          </p:cNvPicPr>
          <p:nvPr/>
        </p:nvPicPr>
        <p:blipFill>
          <a:blip r:embed="rId3"/>
          <a:stretch>
            <a:fillRect/>
          </a:stretch>
        </p:blipFill>
        <p:spPr>
          <a:xfrm>
            <a:off x="4232112" y="3657990"/>
            <a:ext cx="3164098" cy="2987299"/>
          </a:xfrm>
          <a:prstGeom prst="rect">
            <a:avLst/>
          </a:prstGeom>
        </p:spPr>
      </p:pic>
      <p:sp>
        <p:nvSpPr>
          <p:cNvPr id="111" name="Abgerundetes Rechteck 261">
            <a:extLst>
              <a:ext uri="{FF2B5EF4-FFF2-40B4-BE49-F238E27FC236}">
                <a16:creationId xmlns:a16="http://schemas.microsoft.com/office/drawing/2014/main" id="{8E2CA60A-1C76-EC87-A9DC-768472575F65}"/>
              </a:ext>
            </a:extLst>
          </p:cNvPr>
          <p:cNvSpPr/>
          <p:nvPr/>
        </p:nvSpPr>
        <p:spPr>
          <a:xfrm>
            <a:off x="4343010" y="2207720"/>
            <a:ext cx="4274480" cy="1297610"/>
          </a:xfrm>
          <a:prstGeom prst="roundRect">
            <a:avLst>
              <a:gd name="adj" fmla="val 4453"/>
            </a:avLst>
          </a:prstGeom>
          <a:solidFill>
            <a:schemeClr val="accent2">
              <a:lumMod val="60000"/>
              <a:lumOff val="40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2" name="Abgerundetes Rechteck 273">
            <a:extLst>
              <a:ext uri="{FF2B5EF4-FFF2-40B4-BE49-F238E27FC236}">
                <a16:creationId xmlns:a16="http://schemas.microsoft.com/office/drawing/2014/main" id="{9F807C9A-266E-073F-4B64-C0CC3694E020}"/>
              </a:ext>
            </a:extLst>
          </p:cNvPr>
          <p:cNvSpPr/>
          <p:nvPr/>
        </p:nvSpPr>
        <p:spPr>
          <a:xfrm>
            <a:off x="7319880" y="2207720"/>
            <a:ext cx="610640" cy="534310"/>
          </a:xfrm>
          <a:prstGeom prst="roundRect">
            <a:avLst>
              <a:gd name="adj" fmla="val 10962"/>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2" name="Abgerundetes Rechteck 272">
            <a:extLst>
              <a:ext uri="{FF2B5EF4-FFF2-40B4-BE49-F238E27FC236}">
                <a16:creationId xmlns:a16="http://schemas.microsoft.com/office/drawing/2014/main" id="{7B0FFABA-95C1-ACA3-CFAD-E795A2DD5702}"/>
              </a:ext>
            </a:extLst>
          </p:cNvPr>
          <p:cNvSpPr/>
          <p:nvPr/>
        </p:nvSpPr>
        <p:spPr>
          <a:xfrm>
            <a:off x="5640620" y="2207720"/>
            <a:ext cx="167926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3" name="Abgerundetes Rechteck 273">
            <a:extLst>
              <a:ext uri="{FF2B5EF4-FFF2-40B4-BE49-F238E27FC236}">
                <a16:creationId xmlns:a16="http://schemas.microsoft.com/office/drawing/2014/main" id="{E3F911F9-1350-9D63-18BE-3272F4DCAAD6}"/>
              </a:ext>
            </a:extLst>
          </p:cNvPr>
          <p:cNvSpPr/>
          <p:nvPr/>
        </p:nvSpPr>
        <p:spPr>
          <a:xfrm>
            <a:off x="617493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4" name="Abgerundetes Rechteck 273">
            <a:extLst>
              <a:ext uri="{FF2B5EF4-FFF2-40B4-BE49-F238E27FC236}">
                <a16:creationId xmlns:a16="http://schemas.microsoft.com/office/drawing/2014/main" id="{7A4F4B0E-FAE8-C1EA-B454-DC88E9E88A62}"/>
              </a:ext>
            </a:extLst>
          </p:cNvPr>
          <p:cNvSpPr/>
          <p:nvPr/>
        </p:nvSpPr>
        <p:spPr>
          <a:xfrm>
            <a:off x="678557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5" name="Abgerundetes Rechteck 273">
            <a:extLst>
              <a:ext uri="{FF2B5EF4-FFF2-40B4-BE49-F238E27FC236}">
                <a16:creationId xmlns:a16="http://schemas.microsoft.com/office/drawing/2014/main" id="{501B9615-C5DE-6E59-4CEA-8E553A2EC139}"/>
              </a:ext>
            </a:extLst>
          </p:cNvPr>
          <p:cNvSpPr/>
          <p:nvPr/>
        </p:nvSpPr>
        <p:spPr>
          <a:xfrm>
            <a:off x="6480250" y="205506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6" name="Textfeld 125">
            <a:extLst>
              <a:ext uri="{FF2B5EF4-FFF2-40B4-BE49-F238E27FC236}">
                <a16:creationId xmlns:a16="http://schemas.microsoft.com/office/drawing/2014/main" id="{B4566346-61A8-5AFB-CE5B-1188771B6BD4}"/>
              </a:ext>
            </a:extLst>
          </p:cNvPr>
          <p:cNvSpPr txBox="1"/>
          <p:nvPr/>
        </p:nvSpPr>
        <p:spPr>
          <a:xfrm>
            <a:off x="5869610" y="2513040"/>
            <a:ext cx="1031051"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a:t>
            </a:r>
            <a:r>
              <a:rPr lang="de-DE" sz="1000" dirty="0" err="1">
                <a:solidFill>
                  <a:schemeClr val="bg1"/>
                </a:solidFill>
                <a:latin typeface="Times New Roman" panose="02020603050405020304" pitchFamily="18" charset="0"/>
                <a:cs typeface="Times New Roman" panose="02020603050405020304" pitchFamily="18" charset="0"/>
              </a:rPr>
              <a:t>isolated</a:t>
            </a:r>
            <a:r>
              <a:rPr lang="de-DE" sz="1000" dirty="0">
                <a:solidFill>
                  <a:schemeClr val="bg1"/>
                </a:solidFill>
                <a:latin typeface="Times New Roman" panose="02020603050405020304" pitchFamily="18" charset="0"/>
                <a:cs typeface="Times New Roman" panose="02020603050405020304" pitchFamily="18" charset="0"/>
              </a:rPr>
              <a:t>) n-</a:t>
            </a:r>
            <a:r>
              <a:rPr lang="de-DE" sz="1000" dirty="0" err="1">
                <a:solidFill>
                  <a:schemeClr val="bg1"/>
                </a:solidFill>
                <a:latin typeface="Times New Roman" panose="02020603050405020304" pitchFamily="18" charset="0"/>
                <a:cs typeface="Times New Roman" panose="02020603050405020304" pitchFamily="18" charset="0"/>
              </a:rPr>
              <a:t>well</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27" name="Abgerundetes Rechteck 273">
            <a:extLst>
              <a:ext uri="{FF2B5EF4-FFF2-40B4-BE49-F238E27FC236}">
                <a16:creationId xmlns:a16="http://schemas.microsoft.com/office/drawing/2014/main" id="{5AB4698A-CD69-E45B-B37A-0CAB81C8822B}"/>
              </a:ext>
            </a:extLst>
          </p:cNvPr>
          <p:cNvSpPr/>
          <p:nvPr/>
        </p:nvSpPr>
        <p:spPr>
          <a:xfrm>
            <a:off x="579328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28" name="Gerader Verbinder 127">
            <a:extLst>
              <a:ext uri="{FF2B5EF4-FFF2-40B4-BE49-F238E27FC236}">
                <a16:creationId xmlns:a16="http://schemas.microsoft.com/office/drawing/2014/main" id="{DAA9B712-CED2-1C0E-EA50-5D61242AE342}"/>
              </a:ext>
            </a:extLst>
          </p:cNvPr>
          <p:cNvCxnSpPr>
            <a:cxnSpLocks/>
          </p:cNvCxnSpPr>
          <p:nvPr/>
        </p:nvCxnSpPr>
        <p:spPr>
          <a:xfrm flipV="1">
            <a:off x="823584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D09AC648-3622-34E2-ED03-54F98303D35C}"/>
              </a:ext>
            </a:extLst>
          </p:cNvPr>
          <p:cNvCxnSpPr>
            <a:cxnSpLocks/>
          </p:cNvCxnSpPr>
          <p:nvPr/>
        </p:nvCxnSpPr>
        <p:spPr>
          <a:xfrm>
            <a:off x="6480250" y="2207720"/>
            <a:ext cx="305320" cy="0"/>
          </a:xfrm>
          <a:prstGeom prst="line">
            <a:avLst/>
          </a:prstGeom>
          <a:ln w="317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41" name="Rechteck 140">
            <a:extLst>
              <a:ext uri="{FF2B5EF4-FFF2-40B4-BE49-F238E27FC236}">
                <a16:creationId xmlns:a16="http://schemas.microsoft.com/office/drawing/2014/main" id="{F3F3249C-C40F-3228-6E52-645AE35E4595}"/>
              </a:ext>
            </a:extLst>
          </p:cNvPr>
          <p:cNvSpPr/>
          <p:nvPr/>
        </p:nvSpPr>
        <p:spPr>
          <a:xfrm>
            <a:off x="7090890" y="2207720"/>
            <a:ext cx="38165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42" name="Gerader Verbinder 141">
            <a:extLst>
              <a:ext uri="{FF2B5EF4-FFF2-40B4-BE49-F238E27FC236}">
                <a16:creationId xmlns:a16="http://schemas.microsoft.com/office/drawing/2014/main" id="{24C0C18E-6DEA-2C30-A14D-0D458A13299B}"/>
              </a:ext>
            </a:extLst>
          </p:cNvPr>
          <p:cNvCxnSpPr>
            <a:cxnSpLocks/>
          </p:cNvCxnSpPr>
          <p:nvPr/>
        </p:nvCxnSpPr>
        <p:spPr>
          <a:xfrm flipV="1">
            <a:off x="632759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253F532A-8BC1-9956-B58A-6692E1FA9476}"/>
              </a:ext>
            </a:extLst>
          </p:cNvPr>
          <p:cNvCxnSpPr>
            <a:cxnSpLocks/>
          </p:cNvCxnSpPr>
          <p:nvPr/>
        </p:nvCxnSpPr>
        <p:spPr>
          <a:xfrm flipV="1">
            <a:off x="6632910" y="174974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C6E2E6E6-8430-1BD2-D739-B0537E83A7A9}"/>
              </a:ext>
            </a:extLst>
          </p:cNvPr>
          <p:cNvCxnSpPr>
            <a:cxnSpLocks/>
          </p:cNvCxnSpPr>
          <p:nvPr/>
        </p:nvCxnSpPr>
        <p:spPr>
          <a:xfrm flipV="1">
            <a:off x="693823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7" name="Abgerundetes Rechteck 273">
            <a:extLst>
              <a:ext uri="{FF2B5EF4-FFF2-40B4-BE49-F238E27FC236}">
                <a16:creationId xmlns:a16="http://schemas.microsoft.com/office/drawing/2014/main" id="{94A40EAD-0AFA-6297-865D-1DB297F0BC97}"/>
              </a:ext>
            </a:extLst>
          </p:cNvPr>
          <p:cNvSpPr/>
          <p:nvPr/>
        </p:nvSpPr>
        <p:spPr>
          <a:xfrm>
            <a:off x="747254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48" name="Abgerundetes Rechteck 272">
            <a:extLst>
              <a:ext uri="{FF2B5EF4-FFF2-40B4-BE49-F238E27FC236}">
                <a16:creationId xmlns:a16="http://schemas.microsoft.com/office/drawing/2014/main" id="{52866B3A-0271-728E-C94D-70B1086910C7}"/>
              </a:ext>
            </a:extLst>
          </p:cNvPr>
          <p:cNvSpPr/>
          <p:nvPr/>
        </p:nvSpPr>
        <p:spPr>
          <a:xfrm>
            <a:off x="7930520" y="2207720"/>
            <a:ext cx="61064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1" name="Rechteck 150">
            <a:extLst>
              <a:ext uri="{FF2B5EF4-FFF2-40B4-BE49-F238E27FC236}">
                <a16:creationId xmlns:a16="http://schemas.microsoft.com/office/drawing/2014/main" id="{DA14E51E-AED9-B81B-33C3-A24DDFF9F5B7}"/>
              </a:ext>
            </a:extLst>
          </p:cNvPr>
          <p:cNvSpPr/>
          <p:nvPr/>
        </p:nvSpPr>
        <p:spPr>
          <a:xfrm>
            <a:off x="777786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54" name="Rechteck 153">
            <a:extLst>
              <a:ext uri="{FF2B5EF4-FFF2-40B4-BE49-F238E27FC236}">
                <a16:creationId xmlns:a16="http://schemas.microsoft.com/office/drawing/2014/main" id="{6C18D91B-2BF5-9B9A-C3BF-18B697D8C164}"/>
              </a:ext>
            </a:extLst>
          </p:cNvPr>
          <p:cNvSpPr/>
          <p:nvPr/>
        </p:nvSpPr>
        <p:spPr>
          <a:xfrm>
            <a:off x="6098600" y="2207720"/>
            <a:ext cx="7633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55" name="Abgerundetes Rechteck 273">
            <a:extLst>
              <a:ext uri="{FF2B5EF4-FFF2-40B4-BE49-F238E27FC236}">
                <a16:creationId xmlns:a16="http://schemas.microsoft.com/office/drawing/2014/main" id="{38E7F7D6-432E-47A6-00D3-AE8FDACA65D3}"/>
              </a:ext>
            </a:extLst>
          </p:cNvPr>
          <p:cNvSpPr/>
          <p:nvPr/>
        </p:nvSpPr>
        <p:spPr>
          <a:xfrm>
            <a:off x="808318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7" name="Rechteck 156">
            <a:extLst>
              <a:ext uri="{FF2B5EF4-FFF2-40B4-BE49-F238E27FC236}">
                <a16:creationId xmlns:a16="http://schemas.microsoft.com/office/drawing/2014/main" id="{4FAED177-E0E7-624A-F356-589C953E21FB}"/>
              </a:ext>
            </a:extLst>
          </p:cNvPr>
          <p:cNvSpPr/>
          <p:nvPr/>
        </p:nvSpPr>
        <p:spPr>
          <a:xfrm>
            <a:off x="838850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60" name="Rechteck 159">
            <a:extLst>
              <a:ext uri="{FF2B5EF4-FFF2-40B4-BE49-F238E27FC236}">
                <a16:creationId xmlns:a16="http://schemas.microsoft.com/office/drawing/2014/main" id="{54B7AA21-EE54-E4C6-B61F-75C58A4BC0AC}"/>
              </a:ext>
            </a:extLst>
          </p:cNvPr>
          <p:cNvSpPr/>
          <p:nvPr/>
        </p:nvSpPr>
        <p:spPr>
          <a:xfrm>
            <a:off x="8388500" y="2207720"/>
            <a:ext cx="53431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62" name="Textfeld 161">
            <a:extLst>
              <a:ext uri="{FF2B5EF4-FFF2-40B4-BE49-F238E27FC236}">
                <a16:creationId xmlns:a16="http://schemas.microsoft.com/office/drawing/2014/main" id="{07D2C2E7-BDA4-001F-140A-7101E931F9D4}"/>
              </a:ext>
            </a:extLst>
          </p:cNvPr>
          <p:cNvSpPr txBox="1"/>
          <p:nvPr/>
        </p:nvSpPr>
        <p:spPr>
          <a:xfrm>
            <a:off x="6098600" y="2360380"/>
            <a:ext cx="1042273"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PMOS </a:t>
            </a:r>
            <a:r>
              <a:rPr lang="de-DE" sz="1000" dirty="0" err="1">
                <a:solidFill>
                  <a:schemeClr val="bg1"/>
                </a:solidFill>
                <a:latin typeface="Times New Roman" panose="02020603050405020304" pitchFamily="18" charset="0"/>
                <a:cs typeface="Times New Roman" panose="02020603050405020304" pitchFamily="18" charset="0"/>
              </a:rPr>
              <a:t>transistor</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63" name="Textfeld 162">
            <a:extLst>
              <a:ext uri="{FF2B5EF4-FFF2-40B4-BE49-F238E27FC236}">
                <a16:creationId xmlns:a16="http://schemas.microsoft.com/office/drawing/2014/main" id="{900FFD5A-3F3D-C446-E816-CCCD3BC08372}"/>
              </a:ext>
            </a:extLst>
          </p:cNvPr>
          <p:cNvSpPr txBox="1"/>
          <p:nvPr/>
        </p:nvSpPr>
        <p:spPr>
          <a:xfrm>
            <a:off x="4724660" y="3200010"/>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n-</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cxnSp>
        <p:nvCxnSpPr>
          <p:cNvPr id="164" name="Gerader Verbinder 163">
            <a:extLst>
              <a:ext uri="{FF2B5EF4-FFF2-40B4-BE49-F238E27FC236}">
                <a16:creationId xmlns:a16="http://schemas.microsoft.com/office/drawing/2014/main" id="{F5D65853-2B8E-CF80-A773-6E5A75DCB7B2}"/>
              </a:ext>
            </a:extLst>
          </p:cNvPr>
          <p:cNvCxnSpPr/>
          <p:nvPr/>
        </p:nvCxnSpPr>
        <p:spPr>
          <a:xfrm>
            <a:off x="7548870" y="190240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0381E7E8-BCEE-FB70-2218-3BF70E6FFB20}"/>
              </a:ext>
            </a:extLst>
          </p:cNvPr>
          <p:cNvCxnSpPr>
            <a:cxnSpLocks/>
          </p:cNvCxnSpPr>
          <p:nvPr/>
        </p:nvCxnSpPr>
        <p:spPr>
          <a:xfrm flipV="1">
            <a:off x="762520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6DBD780D-B9A1-BB2D-DB14-FE7FB91D7D25}"/>
              </a:ext>
            </a:extLst>
          </p:cNvPr>
          <p:cNvCxnSpPr/>
          <p:nvPr/>
        </p:nvCxnSpPr>
        <p:spPr>
          <a:xfrm flipH="1" flipV="1">
            <a:off x="762520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568602E1-B7BC-35D9-3857-D1BD35CDE195}"/>
              </a:ext>
            </a:extLst>
          </p:cNvPr>
          <p:cNvCxnSpPr/>
          <p:nvPr/>
        </p:nvCxnSpPr>
        <p:spPr>
          <a:xfrm flipV="1">
            <a:off x="754887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53D316FB-5EE5-6315-26B0-14FE86FA9AAA}"/>
              </a:ext>
            </a:extLst>
          </p:cNvPr>
          <p:cNvCxnSpPr>
            <a:cxnSpLocks/>
          </p:cNvCxnSpPr>
          <p:nvPr/>
        </p:nvCxnSpPr>
        <p:spPr>
          <a:xfrm flipH="1" flipV="1">
            <a:off x="815951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2724105D-2F9A-3A33-0CB7-7A66DA071CB0}"/>
              </a:ext>
            </a:extLst>
          </p:cNvPr>
          <p:cNvCxnSpPr>
            <a:cxnSpLocks/>
          </p:cNvCxnSpPr>
          <p:nvPr/>
        </p:nvCxnSpPr>
        <p:spPr>
          <a:xfrm flipH="1">
            <a:off x="8159510" y="174974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FB76DD53-00F3-F62E-4089-8F90D29809D9}"/>
              </a:ext>
            </a:extLst>
          </p:cNvPr>
          <p:cNvCxnSpPr>
            <a:cxnSpLocks/>
          </p:cNvCxnSpPr>
          <p:nvPr/>
        </p:nvCxnSpPr>
        <p:spPr>
          <a:xfrm flipH="1" flipV="1">
            <a:off x="8235840" y="167341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1" name="Abgerundetes Rechteck 273">
            <a:extLst>
              <a:ext uri="{FF2B5EF4-FFF2-40B4-BE49-F238E27FC236}">
                <a16:creationId xmlns:a16="http://schemas.microsoft.com/office/drawing/2014/main" id="{D2B3860B-685E-8372-A969-5A2740B0E44E}"/>
              </a:ext>
            </a:extLst>
          </p:cNvPr>
          <p:cNvSpPr/>
          <p:nvPr/>
        </p:nvSpPr>
        <p:spPr>
          <a:xfrm>
            <a:off x="5029980" y="2207720"/>
            <a:ext cx="610640" cy="534310"/>
          </a:xfrm>
          <a:prstGeom prst="roundRect">
            <a:avLst>
              <a:gd name="adj" fmla="val 10962"/>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2" name="Abgerundetes Rechteck 273">
            <a:extLst>
              <a:ext uri="{FF2B5EF4-FFF2-40B4-BE49-F238E27FC236}">
                <a16:creationId xmlns:a16="http://schemas.microsoft.com/office/drawing/2014/main" id="{28786F8C-866C-41F2-0630-292624BF9AF9}"/>
              </a:ext>
            </a:extLst>
          </p:cNvPr>
          <p:cNvSpPr/>
          <p:nvPr/>
        </p:nvSpPr>
        <p:spPr>
          <a:xfrm>
            <a:off x="518264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73" name="Gerader Verbinder 172">
            <a:extLst>
              <a:ext uri="{FF2B5EF4-FFF2-40B4-BE49-F238E27FC236}">
                <a16:creationId xmlns:a16="http://schemas.microsoft.com/office/drawing/2014/main" id="{5AACEF11-099E-B607-AC29-CCEA9263A886}"/>
              </a:ext>
            </a:extLst>
          </p:cNvPr>
          <p:cNvCxnSpPr/>
          <p:nvPr/>
        </p:nvCxnSpPr>
        <p:spPr>
          <a:xfrm>
            <a:off x="5258970" y="190240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FFCAB57C-6853-3040-B223-229E9EBFCA49}"/>
              </a:ext>
            </a:extLst>
          </p:cNvPr>
          <p:cNvCxnSpPr>
            <a:cxnSpLocks/>
          </p:cNvCxnSpPr>
          <p:nvPr/>
        </p:nvCxnSpPr>
        <p:spPr>
          <a:xfrm flipV="1">
            <a:off x="533530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85F9DD9C-CB6B-1148-7E1D-4015E9806A36}"/>
              </a:ext>
            </a:extLst>
          </p:cNvPr>
          <p:cNvCxnSpPr/>
          <p:nvPr/>
        </p:nvCxnSpPr>
        <p:spPr>
          <a:xfrm flipH="1" flipV="1">
            <a:off x="533530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1D171B23-0861-9CA3-D80E-FA77F85B9704}"/>
              </a:ext>
            </a:extLst>
          </p:cNvPr>
          <p:cNvCxnSpPr/>
          <p:nvPr/>
        </p:nvCxnSpPr>
        <p:spPr>
          <a:xfrm flipV="1">
            <a:off x="525897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7" name="Rechteck 176">
            <a:extLst>
              <a:ext uri="{FF2B5EF4-FFF2-40B4-BE49-F238E27FC236}">
                <a16:creationId xmlns:a16="http://schemas.microsoft.com/office/drawing/2014/main" id="{90C6969E-8EB3-3F9A-A94A-C8D6CBB3895B}"/>
              </a:ext>
            </a:extLst>
          </p:cNvPr>
          <p:cNvSpPr/>
          <p:nvPr/>
        </p:nvSpPr>
        <p:spPr>
          <a:xfrm>
            <a:off x="548796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78" name="Rechteck 177">
            <a:extLst>
              <a:ext uri="{FF2B5EF4-FFF2-40B4-BE49-F238E27FC236}">
                <a16:creationId xmlns:a16="http://schemas.microsoft.com/office/drawing/2014/main" id="{1F9CCFFE-4302-9D32-085B-E3BAA3D72660}"/>
              </a:ext>
            </a:extLst>
          </p:cNvPr>
          <p:cNvSpPr/>
          <p:nvPr/>
        </p:nvSpPr>
        <p:spPr>
          <a:xfrm>
            <a:off x="487732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79" name="Gerader Verbinder 178">
            <a:extLst>
              <a:ext uri="{FF2B5EF4-FFF2-40B4-BE49-F238E27FC236}">
                <a16:creationId xmlns:a16="http://schemas.microsoft.com/office/drawing/2014/main" id="{C56A180A-2E68-C3EF-EA63-A2748B40CFF3}"/>
              </a:ext>
            </a:extLst>
          </p:cNvPr>
          <p:cNvCxnSpPr>
            <a:cxnSpLocks/>
          </p:cNvCxnSpPr>
          <p:nvPr/>
        </p:nvCxnSpPr>
        <p:spPr>
          <a:xfrm flipV="1">
            <a:off x="472466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0" name="Abgerundetes Rechteck 272">
            <a:extLst>
              <a:ext uri="{FF2B5EF4-FFF2-40B4-BE49-F238E27FC236}">
                <a16:creationId xmlns:a16="http://schemas.microsoft.com/office/drawing/2014/main" id="{D007B9E0-C2D1-729D-0463-622C4D592955}"/>
              </a:ext>
            </a:extLst>
          </p:cNvPr>
          <p:cNvSpPr/>
          <p:nvPr/>
        </p:nvSpPr>
        <p:spPr>
          <a:xfrm>
            <a:off x="4419340" y="2207720"/>
            <a:ext cx="61064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1" name="Rechteck 180">
            <a:extLst>
              <a:ext uri="{FF2B5EF4-FFF2-40B4-BE49-F238E27FC236}">
                <a16:creationId xmlns:a16="http://schemas.microsoft.com/office/drawing/2014/main" id="{45C79476-C701-B508-5B75-E6E501251257}"/>
              </a:ext>
            </a:extLst>
          </p:cNvPr>
          <p:cNvSpPr/>
          <p:nvPr/>
        </p:nvSpPr>
        <p:spPr>
          <a:xfrm>
            <a:off x="426668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82" name="Abgerundetes Rechteck 273">
            <a:extLst>
              <a:ext uri="{FF2B5EF4-FFF2-40B4-BE49-F238E27FC236}">
                <a16:creationId xmlns:a16="http://schemas.microsoft.com/office/drawing/2014/main" id="{584E5DC6-D4BF-553F-094E-B9D091CF4DAE}"/>
              </a:ext>
            </a:extLst>
          </p:cNvPr>
          <p:cNvSpPr/>
          <p:nvPr/>
        </p:nvSpPr>
        <p:spPr>
          <a:xfrm>
            <a:off x="457200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3" name="Rechteck 182">
            <a:extLst>
              <a:ext uri="{FF2B5EF4-FFF2-40B4-BE49-F238E27FC236}">
                <a16:creationId xmlns:a16="http://schemas.microsoft.com/office/drawing/2014/main" id="{22FC8ECA-C61F-CF9D-A045-59C4D73BB46A}"/>
              </a:ext>
            </a:extLst>
          </p:cNvPr>
          <p:cNvSpPr/>
          <p:nvPr/>
        </p:nvSpPr>
        <p:spPr>
          <a:xfrm>
            <a:off x="487732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84" name="Gerader Verbinder 183">
            <a:extLst>
              <a:ext uri="{FF2B5EF4-FFF2-40B4-BE49-F238E27FC236}">
                <a16:creationId xmlns:a16="http://schemas.microsoft.com/office/drawing/2014/main" id="{C44291E9-0FB2-C22E-D383-AEE8F4F7ED55}"/>
              </a:ext>
            </a:extLst>
          </p:cNvPr>
          <p:cNvCxnSpPr>
            <a:cxnSpLocks/>
          </p:cNvCxnSpPr>
          <p:nvPr/>
        </p:nvCxnSpPr>
        <p:spPr>
          <a:xfrm flipH="1" flipV="1">
            <a:off x="464833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5" name="Gerader Verbinder 184">
            <a:extLst>
              <a:ext uri="{FF2B5EF4-FFF2-40B4-BE49-F238E27FC236}">
                <a16:creationId xmlns:a16="http://schemas.microsoft.com/office/drawing/2014/main" id="{A658F59E-ACCA-7527-D834-378646525EE9}"/>
              </a:ext>
            </a:extLst>
          </p:cNvPr>
          <p:cNvCxnSpPr>
            <a:cxnSpLocks/>
          </p:cNvCxnSpPr>
          <p:nvPr/>
        </p:nvCxnSpPr>
        <p:spPr>
          <a:xfrm flipH="1">
            <a:off x="4648330" y="174974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D89405E4-70E5-9B67-3C95-B5C95D699614}"/>
              </a:ext>
            </a:extLst>
          </p:cNvPr>
          <p:cNvCxnSpPr>
            <a:cxnSpLocks/>
          </p:cNvCxnSpPr>
          <p:nvPr/>
        </p:nvCxnSpPr>
        <p:spPr>
          <a:xfrm flipH="1" flipV="1">
            <a:off x="4724660" y="167341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7" name="Gerader Verbinder 186">
            <a:extLst>
              <a:ext uri="{FF2B5EF4-FFF2-40B4-BE49-F238E27FC236}">
                <a16:creationId xmlns:a16="http://schemas.microsoft.com/office/drawing/2014/main" id="{3C3F8A92-3BA7-B571-6C57-F587AFF0A1D5}"/>
              </a:ext>
            </a:extLst>
          </p:cNvPr>
          <p:cNvCxnSpPr>
            <a:cxnSpLocks/>
          </p:cNvCxnSpPr>
          <p:nvPr/>
        </p:nvCxnSpPr>
        <p:spPr>
          <a:xfrm flipV="1">
            <a:off x="594594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8" name="Gerader Verbinder 187">
            <a:extLst>
              <a:ext uri="{FF2B5EF4-FFF2-40B4-BE49-F238E27FC236}">
                <a16:creationId xmlns:a16="http://schemas.microsoft.com/office/drawing/2014/main" id="{BD92CF7D-8396-047F-8945-359898C7026A}"/>
              </a:ext>
            </a:extLst>
          </p:cNvPr>
          <p:cNvCxnSpPr/>
          <p:nvPr/>
        </p:nvCxnSpPr>
        <p:spPr>
          <a:xfrm>
            <a:off x="5793280" y="1902400"/>
            <a:ext cx="305320"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9" name="Textfeld 188">
            <a:extLst>
              <a:ext uri="{FF2B5EF4-FFF2-40B4-BE49-F238E27FC236}">
                <a16:creationId xmlns:a16="http://schemas.microsoft.com/office/drawing/2014/main" id="{008DB9F7-FE8D-E6B8-345D-8895C6101C8A}"/>
              </a:ext>
            </a:extLst>
          </p:cNvPr>
          <p:cNvSpPr txBox="1"/>
          <p:nvPr/>
        </p:nvSpPr>
        <p:spPr>
          <a:xfrm>
            <a:off x="5716950" y="1673410"/>
            <a:ext cx="463588"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VDD</a:t>
            </a:r>
          </a:p>
        </p:txBody>
      </p:sp>
      <p:sp>
        <p:nvSpPr>
          <p:cNvPr id="190" name="Abgerundetes Rechteck 273">
            <a:extLst>
              <a:ext uri="{FF2B5EF4-FFF2-40B4-BE49-F238E27FC236}">
                <a16:creationId xmlns:a16="http://schemas.microsoft.com/office/drawing/2014/main" id="{EAEC1232-0D18-DFCC-5BC5-723009A7BA2A}"/>
              </a:ext>
            </a:extLst>
          </p:cNvPr>
          <p:cNvSpPr/>
          <p:nvPr/>
        </p:nvSpPr>
        <p:spPr>
          <a:xfrm>
            <a:off x="5029980" y="2742030"/>
            <a:ext cx="2900540" cy="305320"/>
          </a:xfrm>
          <a:prstGeom prst="roundRect">
            <a:avLst>
              <a:gd name="adj" fmla="val 10962"/>
            </a:avLst>
          </a:prstGeom>
          <a:solidFill>
            <a:srgbClr val="FFFF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91" name="Textfeld 190">
            <a:extLst>
              <a:ext uri="{FF2B5EF4-FFF2-40B4-BE49-F238E27FC236}">
                <a16:creationId xmlns:a16="http://schemas.microsoft.com/office/drawing/2014/main" id="{6F5FEA7C-6F03-E4C0-42B6-9231CBBCC895}"/>
              </a:ext>
            </a:extLst>
          </p:cNvPr>
          <p:cNvSpPr txBox="1"/>
          <p:nvPr/>
        </p:nvSpPr>
        <p:spPr>
          <a:xfrm>
            <a:off x="5640620" y="2818360"/>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p-</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sp>
        <p:nvSpPr>
          <p:cNvPr id="4" name="Rechteck: abgerundete Ecken 3">
            <a:extLst>
              <a:ext uri="{FF2B5EF4-FFF2-40B4-BE49-F238E27FC236}">
                <a16:creationId xmlns:a16="http://schemas.microsoft.com/office/drawing/2014/main" id="{6C4F86EC-522F-1587-C997-0638AF07BC1F}"/>
              </a:ext>
            </a:extLst>
          </p:cNvPr>
          <p:cNvSpPr/>
          <p:nvPr/>
        </p:nvSpPr>
        <p:spPr>
          <a:xfrm>
            <a:off x="6785570" y="1520750"/>
            <a:ext cx="305320" cy="15266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5" name="Rechteck: abgerundete Ecken 4">
            <a:extLst>
              <a:ext uri="{FF2B5EF4-FFF2-40B4-BE49-F238E27FC236}">
                <a16:creationId xmlns:a16="http://schemas.microsoft.com/office/drawing/2014/main" id="{30F194EB-6C9E-1998-039F-023CFDCB17E8}"/>
              </a:ext>
            </a:extLst>
          </p:cNvPr>
          <p:cNvSpPr/>
          <p:nvPr/>
        </p:nvSpPr>
        <p:spPr>
          <a:xfrm>
            <a:off x="5716950" y="5108260"/>
            <a:ext cx="763300" cy="15266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Tree>
    <p:extLst>
      <p:ext uri="{BB962C8B-B14F-4D97-AF65-F5344CB8AC3E}">
        <p14:creationId xmlns:p14="http://schemas.microsoft.com/office/powerpoint/2010/main" val="826019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5C10A-1C2B-8606-244D-4898B9A5FF33}"/>
              </a:ext>
            </a:extLst>
          </p:cNvPr>
          <p:cNvSpPr>
            <a:spLocks noGrp="1"/>
          </p:cNvSpPr>
          <p:nvPr>
            <p:ph type="title"/>
          </p:nvPr>
        </p:nvSpPr>
        <p:spPr/>
        <p:txBody>
          <a:bodyPr/>
          <a:lstStyle/>
          <a:p>
            <a:r>
              <a:rPr lang="de-DE" b="1" dirty="0" err="1"/>
              <a:t>Comparator</a:t>
            </a:r>
            <a:r>
              <a:rPr lang="de-DE" b="1" dirty="0"/>
              <a:t> Design</a:t>
            </a:r>
            <a:endParaRPr lang="en-GB" dirty="0"/>
          </a:p>
        </p:txBody>
      </p:sp>
      <p:sp>
        <p:nvSpPr>
          <p:cNvPr id="3" name="Inhaltsplatzhalter 2">
            <a:extLst>
              <a:ext uri="{FF2B5EF4-FFF2-40B4-BE49-F238E27FC236}">
                <a16:creationId xmlns:a16="http://schemas.microsoft.com/office/drawing/2014/main" id="{6E1F28D0-F9C2-EE3C-6298-1B4CB0A9E4A3}"/>
              </a:ext>
            </a:extLst>
          </p:cNvPr>
          <p:cNvSpPr>
            <a:spLocks noGrp="1"/>
          </p:cNvSpPr>
          <p:nvPr>
            <p:ph idx="1"/>
          </p:nvPr>
        </p:nvSpPr>
        <p:spPr>
          <a:xfrm>
            <a:off x="457200" y="692150"/>
            <a:ext cx="3427830" cy="2431530"/>
          </a:xfrm>
        </p:spPr>
        <p:txBody>
          <a:bodyPr/>
          <a:lstStyle/>
          <a:p>
            <a:r>
              <a:rPr lang="en-US" dirty="0"/>
              <a:t>MightyPix2:</a:t>
            </a:r>
          </a:p>
          <a:p>
            <a:pPr>
              <a:buFont typeface="Arial" panose="020B0604020202020204" pitchFamily="34" charset="0"/>
              <a:buChar char="•"/>
            </a:pPr>
            <a:r>
              <a:rPr lang="en-US" dirty="0"/>
              <a:t>no isolated PMOS option available </a:t>
            </a:r>
          </a:p>
          <a:p>
            <a:endParaRPr lang="en-GB" dirty="0"/>
          </a:p>
        </p:txBody>
      </p:sp>
      <p:sp>
        <p:nvSpPr>
          <p:cNvPr id="111" name="Abgerundetes Rechteck 261">
            <a:extLst>
              <a:ext uri="{FF2B5EF4-FFF2-40B4-BE49-F238E27FC236}">
                <a16:creationId xmlns:a16="http://schemas.microsoft.com/office/drawing/2014/main" id="{8E2CA60A-1C76-EC87-A9DC-768472575F65}"/>
              </a:ext>
            </a:extLst>
          </p:cNvPr>
          <p:cNvSpPr/>
          <p:nvPr/>
        </p:nvSpPr>
        <p:spPr>
          <a:xfrm>
            <a:off x="4343010" y="2207720"/>
            <a:ext cx="4274480" cy="1297610"/>
          </a:xfrm>
          <a:prstGeom prst="roundRect">
            <a:avLst>
              <a:gd name="adj" fmla="val 4453"/>
            </a:avLst>
          </a:prstGeom>
          <a:solidFill>
            <a:schemeClr val="accent2">
              <a:lumMod val="60000"/>
              <a:lumOff val="40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2" name="Abgerundetes Rechteck 273">
            <a:extLst>
              <a:ext uri="{FF2B5EF4-FFF2-40B4-BE49-F238E27FC236}">
                <a16:creationId xmlns:a16="http://schemas.microsoft.com/office/drawing/2014/main" id="{9F807C9A-266E-073F-4B64-C0CC3694E020}"/>
              </a:ext>
            </a:extLst>
          </p:cNvPr>
          <p:cNvSpPr/>
          <p:nvPr/>
        </p:nvSpPr>
        <p:spPr>
          <a:xfrm>
            <a:off x="7319880" y="2207720"/>
            <a:ext cx="610640" cy="534310"/>
          </a:xfrm>
          <a:prstGeom prst="roundRect">
            <a:avLst>
              <a:gd name="adj" fmla="val 10962"/>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2" name="Abgerundetes Rechteck 272">
            <a:extLst>
              <a:ext uri="{FF2B5EF4-FFF2-40B4-BE49-F238E27FC236}">
                <a16:creationId xmlns:a16="http://schemas.microsoft.com/office/drawing/2014/main" id="{7B0FFABA-95C1-ACA3-CFAD-E795A2DD5702}"/>
              </a:ext>
            </a:extLst>
          </p:cNvPr>
          <p:cNvSpPr/>
          <p:nvPr/>
        </p:nvSpPr>
        <p:spPr>
          <a:xfrm>
            <a:off x="5640620" y="2207720"/>
            <a:ext cx="167926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3" name="Abgerundetes Rechteck 273">
            <a:extLst>
              <a:ext uri="{FF2B5EF4-FFF2-40B4-BE49-F238E27FC236}">
                <a16:creationId xmlns:a16="http://schemas.microsoft.com/office/drawing/2014/main" id="{E3F911F9-1350-9D63-18BE-3272F4DCAAD6}"/>
              </a:ext>
            </a:extLst>
          </p:cNvPr>
          <p:cNvSpPr/>
          <p:nvPr/>
        </p:nvSpPr>
        <p:spPr>
          <a:xfrm>
            <a:off x="617493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4" name="Abgerundetes Rechteck 273">
            <a:extLst>
              <a:ext uri="{FF2B5EF4-FFF2-40B4-BE49-F238E27FC236}">
                <a16:creationId xmlns:a16="http://schemas.microsoft.com/office/drawing/2014/main" id="{7A4F4B0E-FAE8-C1EA-B454-DC88E9E88A62}"/>
              </a:ext>
            </a:extLst>
          </p:cNvPr>
          <p:cNvSpPr/>
          <p:nvPr/>
        </p:nvSpPr>
        <p:spPr>
          <a:xfrm>
            <a:off x="678557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5" name="Abgerundetes Rechteck 273">
            <a:extLst>
              <a:ext uri="{FF2B5EF4-FFF2-40B4-BE49-F238E27FC236}">
                <a16:creationId xmlns:a16="http://schemas.microsoft.com/office/drawing/2014/main" id="{501B9615-C5DE-6E59-4CEA-8E553A2EC139}"/>
              </a:ext>
            </a:extLst>
          </p:cNvPr>
          <p:cNvSpPr/>
          <p:nvPr/>
        </p:nvSpPr>
        <p:spPr>
          <a:xfrm>
            <a:off x="6480250" y="205506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7" name="Abgerundetes Rechteck 273">
            <a:extLst>
              <a:ext uri="{FF2B5EF4-FFF2-40B4-BE49-F238E27FC236}">
                <a16:creationId xmlns:a16="http://schemas.microsoft.com/office/drawing/2014/main" id="{5AB4698A-CD69-E45B-B37A-0CAB81C8822B}"/>
              </a:ext>
            </a:extLst>
          </p:cNvPr>
          <p:cNvSpPr/>
          <p:nvPr/>
        </p:nvSpPr>
        <p:spPr>
          <a:xfrm>
            <a:off x="579328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28" name="Gerader Verbinder 127">
            <a:extLst>
              <a:ext uri="{FF2B5EF4-FFF2-40B4-BE49-F238E27FC236}">
                <a16:creationId xmlns:a16="http://schemas.microsoft.com/office/drawing/2014/main" id="{DAA9B712-CED2-1C0E-EA50-5D61242AE342}"/>
              </a:ext>
            </a:extLst>
          </p:cNvPr>
          <p:cNvCxnSpPr>
            <a:cxnSpLocks/>
          </p:cNvCxnSpPr>
          <p:nvPr/>
        </p:nvCxnSpPr>
        <p:spPr>
          <a:xfrm flipV="1">
            <a:off x="823584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D09AC648-3622-34E2-ED03-54F98303D35C}"/>
              </a:ext>
            </a:extLst>
          </p:cNvPr>
          <p:cNvCxnSpPr>
            <a:cxnSpLocks/>
          </p:cNvCxnSpPr>
          <p:nvPr/>
        </p:nvCxnSpPr>
        <p:spPr>
          <a:xfrm>
            <a:off x="6480250" y="2207720"/>
            <a:ext cx="305320" cy="0"/>
          </a:xfrm>
          <a:prstGeom prst="line">
            <a:avLst/>
          </a:prstGeom>
          <a:ln w="317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41" name="Rechteck 140">
            <a:extLst>
              <a:ext uri="{FF2B5EF4-FFF2-40B4-BE49-F238E27FC236}">
                <a16:creationId xmlns:a16="http://schemas.microsoft.com/office/drawing/2014/main" id="{F3F3249C-C40F-3228-6E52-645AE35E4595}"/>
              </a:ext>
            </a:extLst>
          </p:cNvPr>
          <p:cNvSpPr/>
          <p:nvPr/>
        </p:nvSpPr>
        <p:spPr>
          <a:xfrm>
            <a:off x="7090890" y="2207720"/>
            <a:ext cx="38165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42" name="Gerader Verbinder 141">
            <a:extLst>
              <a:ext uri="{FF2B5EF4-FFF2-40B4-BE49-F238E27FC236}">
                <a16:creationId xmlns:a16="http://schemas.microsoft.com/office/drawing/2014/main" id="{24C0C18E-6DEA-2C30-A14D-0D458A13299B}"/>
              </a:ext>
            </a:extLst>
          </p:cNvPr>
          <p:cNvCxnSpPr>
            <a:cxnSpLocks/>
          </p:cNvCxnSpPr>
          <p:nvPr/>
        </p:nvCxnSpPr>
        <p:spPr>
          <a:xfrm flipV="1">
            <a:off x="632759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253F532A-8BC1-9956-B58A-6692E1FA9476}"/>
              </a:ext>
            </a:extLst>
          </p:cNvPr>
          <p:cNvCxnSpPr>
            <a:cxnSpLocks/>
          </p:cNvCxnSpPr>
          <p:nvPr/>
        </p:nvCxnSpPr>
        <p:spPr>
          <a:xfrm flipV="1">
            <a:off x="6632910" y="174974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C6E2E6E6-8430-1BD2-D739-B0537E83A7A9}"/>
              </a:ext>
            </a:extLst>
          </p:cNvPr>
          <p:cNvCxnSpPr>
            <a:cxnSpLocks/>
          </p:cNvCxnSpPr>
          <p:nvPr/>
        </p:nvCxnSpPr>
        <p:spPr>
          <a:xfrm flipV="1">
            <a:off x="693823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7" name="Abgerundetes Rechteck 273">
            <a:extLst>
              <a:ext uri="{FF2B5EF4-FFF2-40B4-BE49-F238E27FC236}">
                <a16:creationId xmlns:a16="http://schemas.microsoft.com/office/drawing/2014/main" id="{94A40EAD-0AFA-6297-865D-1DB297F0BC97}"/>
              </a:ext>
            </a:extLst>
          </p:cNvPr>
          <p:cNvSpPr/>
          <p:nvPr/>
        </p:nvSpPr>
        <p:spPr>
          <a:xfrm>
            <a:off x="747254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48" name="Abgerundetes Rechteck 272">
            <a:extLst>
              <a:ext uri="{FF2B5EF4-FFF2-40B4-BE49-F238E27FC236}">
                <a16:creationId xmlns:a16="http://schemas.microsoft.com/office/drawing/2014/main" id="{52866B3A-0271-728E-C94D-70B1086910C7}"/>
              </a:ext>
            </a:extLst>
          </p:cNvPr>
          <p:cNvSpPr/>
          <p:nvPr/>
        </p:nvSpPr>
        <p:spPr>
          <a:xfrm>
            <a:off x="7930520" y="2207720"/>
            <a:ext cx="61064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1" name="Rechteck 150">
            <a:extLst>
              <a:ext uri="{FF2B5EF4-FFF2-40B4-BE49-F238E27FC236}">
                <a16:creationId xmlns:a16="http://schemas.microsoft.com/office/drawing/2014/main" id="{DA14E51E-AED9-B81B-33C3-A24DDFF9F5B7}"/>
              </a:ext>
            </a:extLst>
          </p:cNvPr>
          <p:cNvSpPr/>
          <p:nvPr/>
        </p:nvSpPr>
        <p:spPr>
          <a:xfrm>
            <a:off x="777786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54" name="Rechteck 153">
            <a:extLst>
              <a:ext uri="{FF2B5EF4-FFF2-40B4-BE49-F238E27FC236}">
                <a16:creationId xmlns:a16="http://schemas.microsoft.com/office/drawing/2014/main" id="{6C18D91B-2BF5-9B9A-C3BF-18B697D8C164}"/>
              </a:ext>
            </a:extLst>
          </p:cNvPr>
          <p:cNvSpPr/>
          <p:nvPr/>
        </p:nvSpPr>
        <p:spPr>
          <a:xfrm>
            <a:off x="6098600" y="2207720"/>
            <a:ext cx="7633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55" name="Abgerundetes Rechteck 273">
            <a:extLst>
              <a:ext uri="{FF2B5EF4-FFF2-40B4-BE49-F238E27FC236}">
                <a16:creationId xmlns:a16="http://schemas.microsoft.com/office/drawing/2014/main" id="{38E7F7D6-432E-47A6-00D3-AE8FDACA65D3}"/>
              </a:ext>
            </a:extLst>
          </p:cNvPr>
          <p:cNvSpPr/>
          <p:nvPr/>
        </p:nvSpPr>
        <p:spPr>
          <a:xfrm>
            <a:off x="808318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7" name="Rechteck 156">
            <a:extLst>
              <a:ext uri="{FF2B5EF4-FFF2-40B4-BE49-F238E27FC236}">
                <a16:creationId xmlns:a16="http://schemas.microsoft.com/office/drawing/2014/main" id="{4FAED177-E0E7-624A-F356-589C953E21FB}"/>
              </a:ext>
            </a:extLst>
          </p:cNvPr>
          <p:cNvSpPr/>
          <p:nvPr/>
        </p:nvSpPr>
        <p:spPr>
          <a:xfrm>
            <a:off x="838850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60" name="Rechteck 159">
            <a:extLst>
              <a:ext uri="{FF2B5EF4-FFF2-40B4-BE49-F238E27FC236}">
                <a16:creationId xmlns:a16="http://schemas.microsoft.com/office/drawing/2014/main" id="{54B7AA21-EE54-E4C6-B61F-75C58A4BC0AC}"/>
              </a:ext>
            </a:extLst>
          </p:cNvPr>
          <p:cNvSpPr/>
          <p:nvPr/>
        </p:nvSpPr>
        <p:spPr>
          <a:xfrm>
            <a:off x="8388500" y="2207720"/>
            <a:ext cx="53431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62" name="Textfeld 161">
            <a:extLst>
              <a:ext uri="{FF2B5EF4-FFF2-40B4-BE49-F238E27FC236}">
                <a16:creationId xmlns:a16="http://schemas.microsoft.com/office/drawing/2014/main" id="{07D2C2E7-BDA4-001F-140A-7101E931F9D4}"/>
              </a:ext>
            </a:extLst>
          </p:cNvPr>
          <p:cNvSpPr txBox="1"/>
          <p:nvPr/>
        </p:nvSpPr>
        <p:spPr>
          <a:xfrm>
            <a:off x="6098600" y="2360380"/>
            <a:ext cx="1042273"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PMOS </a:t>
            </a:r>
            <a:r>
              <a:rPr lang="de-DE" sz="1000" dirty="0" err="1">
                <a:solidFill>
                  <a:schemeClr val="bg1"/>
                </a:solidFill>
                <a:latin typeface="Times New Roman" panose="02020603050405020304" pitchFamily="18" charset="0"/>
                <a:cs typeface="Times New Roman" panose="02020603050405020304" pitchFamily="18" charset="0"/>
              </a:rPr>
              <a:t>transistor</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163" name="Textfeld 162">
            <a:extLst>
              <a:ext uri="{FF2B5EF4-FFF2-40B4-BE49-F238E27FC236}">
                <a16:creationId xmlns:a16="http://schemas.microsoft.com/office/drawing/2014/main" id="{900FFD5A-3F3D-C446-E816-CCCD3BC08372}"/>
              </a:ext>
            </a:extLst>
          </p:cNvPr>
          <p:cNvSpPr txBox="1"/>
          <p:nvPr/>
        </p:nvSpPr>
        <p:spPr>
          <a:xfrm>
            <a:off x="4724660" y="3200010"/>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n-</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cxnSp>
        <p:nvCxnSpPr>
          <p:cNvPr id="164" name="Gerader Verbinder 163">
            <a:extLst>
              <a:ext uri="{FF2B5EF4-FFF2-40B4-BE49-F238E27FC236}">
                <a16:creationId xmlns:a16="http://schemas.microsoft.com/office/drawing/2014/main" id="{F5D65853-2B8E-CF80-A773-6E5A75DCB7B2}"/>
              </a:ext>
            </a:extLst>
          </p:cNvPr>
          <p:cNvCxnSpPr/>
          <p:nvPr/>
        </p:nvCxnSpPr>
        <p:spPr>
          <a:xfrm>
            <a:off x="7548870" y="190240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0381E7E8-BCEE-FB70-2218-3BF70E6FFB20}"/>
              </a:ext>
            </a:extLst>
          </p:cNvPr>
          <p:cNvCxnSpPr>
            <a:cxnSpLocks/>
          </p:cNvCxnSpPr>
          <p:nvPr/>
        </p:nvCxnSpPr>
        <p:spPr>
          <a:xfrm flipV="1">
            <a:off x="762520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6DBD780D-B9A1-BB2D-DB14-FE7FB91D7D25}"/>
              </a:ext>
            </a:extLst>
          </p:cNvPr>
          <p:cNvCxnSpPr/>
          <p:nvPr/>
        </p:nvCxnSpPr>
        <p:spPr>
          <a:xfrm flipH="1" flipV="1">
            <a:off x="762520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568602E1-B7BC-35D9-3857-D1BD35CDE195}"/>
              </a:ext>
            </a:extLst>
          </p:cNvPr>
          <p:cNvCxnSpPr/>
          <p:nvPr/>
        </p:nvCxnSpPr>
        <p:spPr>
          <a:xfrm flipV="1">
            <a:off x="754887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53D316FB-5EE5-6315-26B0-14FE86FA9AAA}"/>
              </a:ext>
            </a:extLst>
          </p:cNvPr>
          <p:cNvCxnSpPr>
            <a:cxnSpLocks/>
          </p:cNvCxnSpPr>
          <p:nvPr/>
        </p:nvCxnSpPr>
        <p:spPr>
          <a:xfrm flipH="1" flipV="1">
            <a:off x="815951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2724105D-2F9A-3A33-0CB7-7A66DA071CB0}"/>
              </a:ext>
            </a:extLst>
          </p:cNvPr>
          <p:cNvCxnSpPr>
            <a:cxnSpLocks/>
          </p:cNvCxnSpPr>
          <p:nvPr/>
        </p:nvCxnSpPr>
        <p:spPr>
          <a:xfrm flipH="1">
            <a:off x="8159510" y="174974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FB76DD53-00F3-F62E-4089-8F90D29809D9}"/>
              </a:ext>
            </a:extLst>
          </p:cNvPr>
          <p:cNvCxnSpPr>
            <a:cxnSpLocks/>
          </p:cNvCxnSpPr>
          <p:nvPr/>
        </p:nvCxnSpPr>
        <p:spPr>
          <a:xfrm flipH="1" flipV="1">
            <a:off x="8235840" y="167341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1" name="Abgerundetes Rechteck 273">
            <a:extLst>
              <a:ext uri="{FF2B5EF4-FFF2-40B4-BE49-F238E27FC236}">
                <a16:creationId xmlns:a16="http://schemas.microsoft.com/office/drawing/2014/main" id="{D2B3860B-685E-8372-A969-5A2740B0E44E}"/>
              </a:ext>
            </a:extLst>
          </p:cNvPr>
          <p:cNvSpPr/>
          <p:nvPr/>
        </p:nvSpPr>
        <p:spPr>
          <a:xfrm>
            <a:off x="5029980" y="2207720"/>
            <a:ext cx="610640" cy="534310"/>
          </a:xfrm>
          <a:prstGeom prst="roundRect">
            <a:avLst>
              <a:gd name="adj" fmla="val 10962"/>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2" name="Abgerundetes Rechteck 273">
            <a:extLst>
              <a:ext uri="{FF2B5EF4-FFF2-40B4-BE49-F238E27FC236}">
                <a16:creationId xmlns:a16="http://schemas.microsoft.com/office/drawing/2014/main" id="{28786F8C-866C-41F2-0630-292624BF9AF9}"/>
              </a:ext>
            </a:extLst>
          </p:cNvPr>
          <p:cNvSpPr/>
          <p:nvPr/>
        </p:nvSpPr>
        <p:spPr>
          <a:xfrm>
            <a:off x="518264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73" name="Gerader Verbinder 172">
            <a:extLst>
              <a:ext uri="{FF2B5EF4-FFF2-40B4-BE49-F238E27FC236}">
                <a16:creationId xmlns:a16="http://schemas.microsoft.com/office/drawing/2014/main" id="{5AACEF11-099E-B607-AC29-CCEA9263A886}"/>
              </a:ext>
            </a:extLst>
          </p:cNvPr>
          <p:cNvCxnSpPr/>
          <p:nvPr/>
        </p:nvCxnSpPr>
        <p:spPr>
          <a:xfrm>
            <a:off x="5258970" y="190240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FFCAB57C-6853-3040-B223-229E9EBFCA49}"/>
              </a:ext>
            </a:extLst>
          </p:cNvPr>
          <p:cNvCxnSpPr>
            <a:cxnSpLocks/>
          </p:cNvCxnSpPr>
          <p:nvPr/>
        </p:nvCxnSpPr>
        <p:spPr>
          <a:xfrm flipV="1">
            <a:off x="533530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85F9DD9C-CB6B-1148-7E1D-4015E9806A36}"/>
              </a:ext>
            </a:extLst>
          </p:cNvPr>
          <p:cNvCxnSpPr/>
          <p:nvPr/>
        </p:nvCxnSpPr>
        <p:spPr>
          <a:xfrm flipH="1" flipV="1">
            <a:off x="533530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1D171B23-0861-9CA3-D80E-FA77F85B9704}"/>
              </a:ext>
            </a:extLst>
          </p:cNvPr>
          <p:cNvCxnSpPr/>
          <p:nvPr/>
        </p:nvCxnSpPr>
        <p:spPr>
          <a:xfrm flipV="1">
            <a:off x="525897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7" name="Rechteck 176">
            <a:extLst>
              <a:ext uri="{FF2B5EF4-FFF2-40B4-BE49-F238E27FC236}">
                <a16:creationId xmlns:a16="http://schemas.microsoft.com/office/drawing/2014/main" id="{90C6969E-8EB3-3F9A-A94A-C8D6CBB3895B}"/>
              </a:ext>
            </a:extLst>
          </p:cNvPr>
          <p:cNvSpPr/>
          <p:nvPr/>
        </p:nvSpPr>
        <p:spPr>
          <a:xfrm>
            <a:off x="548796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78" name="Rechteck 177">
            <a:extLst>
              <a:ext uri="{FF2B5EF4-FFF2-40B4-BE49-F238E27FC236}">
                <a16:creationId xmlns:a16="http://schemas.microsoft.com/office/drawing/2014/main" id="{1F9CCFFE-4302-9D32-085B-E3BAA3D72660}"/>
              </a:ext>
            </a:extLst>
          </p:cNvPr>
          <p:cNvSpPr/>
          <p:nvPr/>
        </p:nvSpPr>
        <p:spPr>
          <a:xfrm>
            <a:off x="487732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79" name="Gerader Verbinder 178">
            <a:extLst>
              <a:ext uri="{FF2B5EF4-FFF2-40B4-BE49-F238E27FC236}">
                <a16:creationId xmlns:a16="http://schemas.microsoft.com/office/drawing/2014/main" id="{C56A180A-2E68-C3EF-EA63-A2748B40CFF3}"/>
              </a:ext>
            </a:extLst>
          </p:cNvPr>
          <p:cNvCxnSpPr>
            <a:cxnSpLocks/>
          </p:cNvCxnSpPr>
          <p:nvPr/>
        </p:nvCxnSpPr>
        <p:spPr>
          <a:xfrm flipV="1">
            <a:off x="472466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0" name="Abgerundetes Rechteck 272">
            <a:extLst>
              <a:ext uri="{FF2B5EF4-FFF2-40B4-BE49-F238E27FC236}">
                <a16:creationId xmlns:a16="http://schemas.microsoft.com/office/drawing/2014/main" id="{D007B9E0-C2D1-729D-0463-622C4D592955}"/>
              </a:ext>
            </a:extLst>
          </p:cNvPr>
          <p:cNvSpPr/>
          <p:nvPr/>
        </p:nvSpPr>
        <p:spPr>
          <a:xfrm>
            <a:off x="4419340" y="2207720"/>
            <a:ext cx="61064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1" name="Rechteck 180">
            <a:extLst>
              <a:ext uri="{FF2B5EF4-FFF2-40B4-BE49-F238E27FC236}">
                <a16:creationId xmlns:a16="http://schemas.microsoft.com/office/drawing/2014/main" id="{45C79476-C701-B508-5B75-E6E501251257}"/>
              </a:ext>
            </a:extLst>
          </p:cNvPr>
          <p:cNvSpPr/>
          <p:nvPr/>
        </p:nvSpPr>
        <p:spPr>
          <a:xfrm>
            <a:off x="426668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182" name="Abgerundetes Rechteck 273">
            <a:extLst>
              <a:ext uri="{FF2B5EF4-FFF2-40B4-BE49-F238E27FC236}">
                <a16:creationId xmlns:a16="http://schemas.microsoft.com/office/drawing/2014/main" id="{584E5DC6-D4BF-553F-094E-B9D091CF4DAE}"/>
              </a:ext>
            </a:extLst>
          </p:cNvPr>
          <p:cNvSpPr/>
          <p:nvPr/>
        </p:nvSpPr>
        <p:spPr>
          <a:xfrm>
            <a:off x="457200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3" name="Rechteck 182">
            <a:extLst>
              <a:ext uri="{FF2B5EF4-FFF2-40B4-BE49-F238E27FC236}">
                <a16:creationId xmlns:a16="http://schemas.microsoft.com/office/drawing/2014/main" id="{22FC8ECA-C61F-CF9D-A045-59C4D73BB46A}"/>
              </a:ext>
            </a:extLst>
          </p:cNvPr>
          <p:cNvSpPr/>
          <p:nvPr/>
        </p:nvSpPr>
        <p:spPr>
          <a:xfrm>
            <a:off x="487732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84" name="Gerader Verbinder 183">
            <a:extLst>
              <a:ext uri="{FF2B5EF4-FFF2-40B4-BE49-F238E27FC236}">
                <a16:creationId xmlns:a16="http://schemas.microsoft.com/office/drawing/2014/main" id="{C44291E9-0FB2-C22E-D383-AEE8F4F7ED55}"/>
              </a:ext>
            </a:extLst>
          </p:cNvPr>
          <p:cNvCxnSpPr>
            <a:cxnSpLocks/>
          </p:cNvCxnSpPr>
          <p:nvPr/>
        </p:nvCxnSpPr>
        <p:spPr>
          <a:xfrm flipH="1" flipV="1">
            <a:off x="464833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5" name="Gerader Verbinder 184">
            <a:extLst>
              <a:ext uri="{FF2B5EF4-FFF2-40B4-BE49-F238E27FC236}">
                <a16:creationId xmlns:a16="http://schemas.microsoft.com/office/drawing/2014/main" id="{A658F59E-ACCA-7527-D834-378646525EE9}"/>
              </a:ext>
            </a:extLst>
          </p:cNvPr>
          <p:cNvCxnSpPr>
            <a:cxnSpLocks/>
          </p:cNvCxnSpPr>
          <p:nvPr/>
        </p:nvCxnSpPr>
        <p:spPr>
          <a:xfrm flipH="1">
            <a:off x="4648330" y="174974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D89405E4-70E5-9B67-3C95-B5C95D699614}"/>
              </a:ext>
            </a:extLst>
          </p:cNvPr>
          <p:cNvCxnSpPr>
            <a:cxnSpLocks/>
          </p:cNvCxnSpPr>
          <p:nvPr/>
        </p:nvCxnSpPr>
        <p:spPr>
          <a:xfrm flipH="1" flipV="1">
            <a:off x="4724660" y="167341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7" name="Gerader Verbinder 186">
            <a:extLst>
              <a:ext uri="{FF2B5EF4-FFF2-40B4-BE49-F238E27FC236}">
                <a16:creationId xmlns:a16="http://schemas.microsoft.com/office/drawing/2014/main" id="{3C3F8A92-3BA7-B571-6C57-F587AFF0A1D5}"/>
              </a:ext>
            </a:extLst>
          </p:cNvPr>
          <p:cNvCxnSpPr>
            <a:cxnSpLocks/>
          </p:cNvCxnSpPr>
          <p:nvPr/>
        </p:nvCxnSpPr>
        <p:spPr>
          <a:xfrm flipV="1">
            <a:off x="594594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8" name="Gerader Verbinder 187">
            <a:extLst>
              <a:ext uri="{FF2B5EF4-FFF2-40B4-BE49-F238E27FC236}">
                <a16:creationId xmlns:a16="http://schemas.microsoft.com/office/drawing/2014/main" id="{BD92CF7D-8396-047F-8945-359898C7026A}"/>
              </a:ext>
            </a:extLst>
          </p:cNvPr>
          <p:cNvCxnSpPr/>
          <p:nvPr/>
        </p:nvCxnSpPr>
        <p:spPr>
          <a:xfrm>
            <a:off x="5793280" y="1902400"/>
            <a:ext cx="305320"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9" name="Textfeld 188">
            <a:extLst>
              <a:ext uri="{FF2B5EF4-FFF2-40B4-BE49-F238E27FC236}">
                <a16:creationId xmlns:a16="http://schemas.microsoft.com/office/drawing/2014/main" id="{008DB9F7-FE8D-E6B8-345D-8895C6101C8A}"/>
              </a:ext>
            </a:extLst>
          </p:cNvPr>
          <p:cNvSpPr txBox="1"/>
          <p:nvPr/>
        </p:nvSpPr>
        <p:spPr>
          <a:xfrm>
            <a:off x="5716950" y="1673410"/>
            <a:ext cx="463588"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VDD</a:t>
            </a:r>
          </a:p>
        </p:txBody>
      </p:sp>
      <p:sp>
        <p:nvSpPr>
          <p:cNvPr id="191" name="Textfeld 190">
            <a:extLst>
              <a:ext uri="{FF2B5EF4-FFF2-40B4-BE49-F238E27FC236}">
                <a16:creationId xmlns:a16="http://schemas.microsoft.com/office/drawing/2014/main" id="{6F5FEA7C-6F03-E4C0-42B6-9231CBBCC895}"/>
              </a:ext>
            </a:extLst>
          </p:cNvPr>
          <p:cNvSpPr txBox="1"/>
          <p:nvPr/>
        </p:nvSpPr>
        <p:spPr>
          <a:xfrm>
            <a:off x="5640620" y="2818360"/>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p-</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33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2370-8B4F-E602-CCE1-5FE87ADCCD93}"/>
              </a:ext>
            </a:extLst>
          </p:cNvPr>
          <p:cNvSpPr>
            <a:spLocks noGrp="1"/>
          </p:cNvSpPr>
          <p:nvPr>
            <p:ph type="title"/>
          </p:nvPr>
        </p:nvSpPr>
        <p:spPr/>
        <p:txBody>
          <a:bodyPr/>
          <a:lstStyle/>
          <a:p>
            <a:r>
              <a:rPr lang="de-DE" b="1" dirty="0" err="1"/>
              <a:t>Comparator</a:t>
            </a:r>
            <a:r>
              <a:rPr lang="de-DE" b="1" dirty="0"/>
              <a:t> Design</a:t>
            </a:r>
            <a:endParaRPr lang="en-GB" dirty="0"/>
          </a:p>
        </p:txBody>
      </p:sp>
      <p:sp>
        <p:nvSpPr>
          <p:cNvPr id="3" name="Inhaltsplatzhalter 2">
            <a:extLst>
              <a:ext uri="{FF2B5EF4-FFF2-40B4-BE49-F238E27FC236}">
                <a16:creationId xmlns:a16="http://schemas.microsoft.com/office/drawing/2014/main" id="{03131324-A9B5-2043-09C1-A9BD98EA9251}"/>
              </a:ext>
            </a:extLst>
          </p:cNvPr>
          <p:cNvSpPr>
            <a:spLocks noGrp="1"/>
          </p:cNvSpPr>
          <p:nvPr>
            <p:ph idx="1"/>
          </p:nvPr>
        </p:nvSpPr>
        <p:spPr>
          <a:xfrm>
            <a:off x="457200" y="692150"/>
            <a:ext cx="8229600" cy="2736850"/>
          </a:xfrm>
        </p:spPr>
        <p:txBody>
          <a:bodyPr/>
          <a:lstStyle/>
          <a:p>
            <a:r>
              <a:rPr lang="de-DE" dirty="0"/>
              <a:t>MightyPix2:</a:t>
            </a:r>
          </a:p>
          <a:p>
            <a:pPr>
              <a:buFont typeface="Arial" panose="020B0604020202020204" pitchFamily="34" charset="0"/>
              <a:buChar char="•"/>
            </a:pPr>
            <a:r>
              <a:rPr lang="de-DE" dirty="0"/>
              <a:t>fully NMOS-</a:t>
            </a:r>
            <a:r>
              <a:rPr lang="de-DE" dirty="0" err="1"/>
              <a:t>based</a:t>
            </a:r>
            <a:r>
              <a:rPr lang="de-DE" dirty="0"/>
              <a:t> </a:t>
            </a:r>
            <a:r>
              <a:rPr lang="de-DE" dirty="0" err="1"/>
              <a:t>comparator</a:t>
            </a:r>
            <a:endParaRPr lang="de-DE" dirty="0"/>
          </a:p>
          <a:p>
            <a:pPr>
              <a:buFont typeface="Arial" panose="020B0604020202020204" pitchFamily="34" charset="0"/>
              <a:buChar char="•"/>
            </a:pPr>
            <a:r>
              <a:rPr lang="de-DE" dirty="0" err="1"/>
              <a:t>Three</a:t>
            </a:r>
            <a:r>
              <a:rPr lang="de-DE" dirty="0"/>
              <a:t>-stage </a:t>
            </a:r>
            <a:r>
              <a:rPr lang="de-DE" dirty="0" err="1"/>
              <a:t>cascade</a:t>
            </a:r>
            <a:r>
              <a:rPr lang="de-DE" dirty="0"/>
              <a:t> </a:t>
            </a:r>
          </a:p>
          <a:p>
            <a:pPr>
              <a:buFont typeface="Arial" panose="020B0604020202020204" pitchFamily="34" charset="0"/>
              <a:buChar char="•"/>
            </a:pPr>
            <a:r>
              <a:rPr lang="de-DE" dirty="0"/>
              <a:t>NFET differential </a:t>
            </a:r>
            <a:r>
              <a:rPr lang="de-DE" dirty="0" err="1"/>
              <a:t>amplifiers</a:t>
            </a:r>
            <a:r>
              <a:rPr lang="de-DE" dirty="0"/>
              <a:t>, NFET </a:t>
            </a:r>
            <a:r>
              <a:rPr lang="de-DE" dirty="0" err="1"/>
              <a:t>loads</a:t>
            </a:r>
            <a:r>
              <a:rPr lang="de-DE" dirty="0"/>
              <a:t> </a:t>
            </a:r>
          </a:p>
          <a:p>
            <a:r>
              <a:rPr lang="de-DE" dirty="0" err="1"/>
              <a:t>No</a:t>
            </a:r>
            <a:r>
              <a:rPr lang="de-DE" dirty="0"/>
              <a:t> PFET </a:t>
            </a:r>
            <a:r>
              <a:rPr lang="de-DE" dirty="0" err="1"/>
              <a:t>loads</a:t>
            </a:r>
            <a:r>
              <a:rPr lang="de-DE" dirty="0"/>
              <a:t>:</a:t>
            </a:r>
          </a:p>
          <a:p>
            <a:pPr>
              <a:buFont typeface="Arial" panose="020B0604020202020204" pitchFamily="34" charset="0"/>
              <a:buChar char="•"/>
            </a:pPr>
            <a:r>
              <a:rPr lang="de-DE" dirty="0" err="1"/>
              <a:t>avoid</a:t>
            </a:r>
            <a:r>
              <a:rPr lang="de-DE" dirty="0"/>
              <a:t> </a:t>
            </a:r>
            <a:r>
              <a:rPr lang="de-DE" dirty="0" err="1"/>
              <a:t>parasitic</a:t>
            </a:r>
            <a:r>
              <a:rPr lang="de-DE" dirty="0"/>
              <a:t> </a:t>
            </a:r>
            <a:r>
              <a:rPr lang="de-DE" dirty="0" err="1"/>
              <a:t>charge</a:t>
            </a:r>
            <a:r>
              <a:rPr lang="de-DE" dirty="0"/>
              <a:t> </a:t>
            </a:r>
            <a:r>
              <a:rPr lang="de-DE" dirty="0" err="1"/>
              <a:t>injection</a:t>
            </a:r>
            <a:r>
              <a:rPr lang="de-DE" dirty="0"/>
              <a:t> </a:t>
            </a:r>
          </a:p>
        </p:txBody>
      </p:sp>
      <p:grpSp>
        <p:nvGrpSpPr>
          <p:cNvPr id="95" name="Gruppieren 94">
            <a:extLst>
              <a:ext uri="{FF2B5EF4-FFF2-40B4-BE49-F238E27FC236}">
                <a16:creationId xmlns:a16="http://schemas.microsoft.com/office/drawing/2014/main" id="{D4E9D82F-F61A-7EC2-032B-68740A70BABB}"/>
              </a:ext>
            </a:extLst>
          </p:cNvPr>
          <p:cNvGrpSpPr/>
          <p:nvPr/>
        </p:nvGrpSpPr>
        <p:grpSpPr>
          <a:xfrm>
            <a:off x="7625200" y="4652100"/>
            <a:ext cx="533400" cy="762000"/>
            <a:chOff x="1600200" y="4419600"/>
            <a:chExt cx="533400" cy="762000"/>
          </a:xfrm>
        </p:grpSpPr>
        <p:sp>
          <p:nvSpPr>
            <p:cNvPr id="96" name="Line 18">
              <a:extLst>
                <a:ext uri="{FF2B5EF4-FFF2-40B4-BE49-F238E27FC236}">
                  <a16:creationId xmlns:a16="http://schemas.microsoft.com/office/drawing/2014/main" id="{E941FAB4-C4F5-6FBC-745C-8A47A74654B1}"/>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97" name="Line 19">
              <a:extLst>
                <a:ext uri="{FF2B5EF4-FFF2-40B4-BE49-F238E27FC236}">
                  <a16:creationId xmlns:a16="http://schemas.microsoft.com/office/drawing/2014/main" id="{C35C395E-3AD2-3939-75A9-045FC9B1ECBE}"/>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98" name="Line 20">
              <a:extLst>
                <a:ext uri="{FF2B5EF4-FFF2-40B4-BE49-F238E27FC236}">
                  <a16:creationId xmlns:a16="http://schemas.microsoft.com/office/drawing/2014/main" id="{F5064742-3A87-AA5A-8C33-F1A784F51C1F}"/>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99" name="Line 21">
              <a:extLst>
                <a:ext uri="{FF2B5EF4-FFF2-40B4-BE49-F238E27FC236}">
                  <a16:creationId xmlns:a16="http://schemas.microsoft.com/office/drawing/2014/main" id="{A0E904AE-54A9-DB6B-9360-200B476B6872}"/>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00" name="Line 22">
              <a:extLst>
                <a:ext uri="{FF2B5EF4-FFF2-40B4-BE49-F238E27FC236}">
                  <a16:creationId xmlns:a16="http://schemas.microsoft.com/office/drawing/2014/main" id="{EF8CDD54-C98C-703E-2EB3-4F6523738D9A}"/>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01" name="Line 23">
              <a:extLst>
                <a:ext uri="{FF2B5EF4-FFF2-40B4-BE49-F238E27FC236}">
                  <a16:creationId xmlns:a16="http://schemas.microsoft.com/office/drawing/2014/main" id="{3BC14EE0-CFD3-D8B1-1CD1-4910463B063D}"/>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02" name="Line 24">
              <a:extLst>
                <a:ext uri="{FF2B5EF4-FFF2-40B4-BE49-F238E27FC236}">
                  <a16:creationId xmlns:a16="http://schemas.microsoft.com/office/drawing/2014/main" id="{4F424568-70EC-C84F-AD20-D3CFD7E2A904}"/>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103" name="Gerade Verbindung 259">
              <a:extLst>
                <a:ext uri="{FF2B5EF4-FFF2-40B4-BE49-F238E27FC236}">
                  <a16:creationId xmlns:a16="http://schemas.microsoft.com/office/drawing/2014/main" id="{581B2A50-09D2-0FEA-6913-26CA67D528AB}"/>
                </a:ext>
              </a:extLst>
            </p:cNvPr>
            <p:cNvCxnSpPr>
              <a:cxnSpLocks noChangeShapeType="1"/>
            </p:cNvCxnSpPr>
            <p:nvPr/>
          </p:nvCxnSpPr>
          <p:spPr bwMode="auto">
            <a:xfrm flipH="1" flipV="1">
              <a:off x="1600200" y="4800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105" name="Gerader Verbinder 233">
            <a:extLst>
              <a:ext uri="{FF2B5EF4-FFF2-40B4-BE49-F238E27FC236}">
                <a16:creationId xmlns:a16="http://schemas.microsoft.com/office/drawing/2014/main" id="{A0EE3FCC-87DB-A89E-CF2E-5B70FD8F9F65}"/>
              </a:ext>
            </a:extLst>
          </p:cNvPr>
          <p:cNvCxnSpPr>
            <a:cxnSpLocks/>
          </p:cNvCxnSpPr>
          <p:nvPr/>
        </p:nvCxnSpPr>
        <p:spPr>
          <a:xfrm>
            <a:off x="8006850" y="5415400"/>
            <a:ext cx="30532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7" name="Textfeld 106">
            <a:extLst>
              <a:ext uri="{FF2B5EF4-FFF2-40B4-BE49-F238E27FC236}">
                <a16:creationId xmlns:a16="http://schemas.microsoft.com/office/drawing/2014/main" id="{BAD4077C-B348-E4E8-A25C-7FCDAB115967}"/>
              </a:ext>
            </a:extLst>
          </p:cNvPr>
          <p:cNvSpPr txBox="1"/>
          <p:nvPr/>
        </p:nvSpPr>
        <p:spPr>
          <a:xfrm>
            <a:off x="7854190" y="5414490"/>
            <a:ext cx="500458" cy="276999"/>
          </a:xfrm>
          <a:prstGeom prst="rect">
            <a:avLst/>
          </a:prstGeom>
          <a:noFill/>
        </p:spPr>
        <p:txBody>
          <a:bodyPr wrap="none" rtlCol="0">
            <a:spAutoFit/>
          </a:bodyPr>
          <a:lstStyle/>
          <a:p>
            <a:r>
              <a:rPr lang="de-DE" sz="1200" dirty="0"/>
              <a:t>1.0V</a:t>
            </a:r>
          </a:p>
        </p:txBody>
      </p:sp>
      <p:cxnSp>
        <p:nvCxnSpPr>
          <p:cNvPr id="108" name="Gerader Verbinder 237">
            <a:extLst>
              <a:ext uri="{FF2B5EF4-FFF2-40B4-BE49-F238E27FC236}">
                <a16:creationId xmlns:a16="http://schemas.microsoft.com/office/drawing/2014/main" id="{756A7CDF-9FF0-700A-D739-CE0FF3FE86F4}"/>
              </a:ext>
            </a:extLst>
          </p:cNvPr>
          <p:cNvCxnSpPr>
            <a:cxnSpLocks/>
          </p:cNvCxnSpPr>
          <p:nvPr/>
        </p:nvCxnSpPr>
        <p:spPr>
          <a:xfrm flipH="1">
            <a:off x="7090891" y="5033750"/>
            <a:ext cx="53430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9" name="Gruppieren 108">
            <a:extLst>
              <a:ext uri="{FF2B5EF4-FFF2-40B4-BE49-F238E27FC236}">
                <a16:creationId xmlns:a16="http://schemas.microsoft.com/office/drawing/2014/main" id="{AF498989-A297-89AD-D4DB-E93738FC9216}"/>
              </a:ext>
            </a:extLst>
          </p:cNvPr>
          <p:cNvGrpSpPr/>
          <p:nvPr/>
        </p:nvGrpSpPr>
        <p:grpSpPr>
          <a:xfrm>
            <a:off x="1060820" y="3964220"/>
            <a:ext cx="1984580" cy="2517980"/>
            <a:chOff x="1060820" y="2360380"/>
            <a:chExt cx="1984580" cy="2517980"/>
          </a:xfrm>
        </p:grpSpPr>
        <p:grpSp>
          <p:nvGrpSpPr>
            <p:cNvPr id="110" name="Gruppieren 109">
              <a:extLst>
                <a:ext uri="{FF2B5EF4-FFF2-40B4-BE49-F238E27FC236}">
                  <a16:creationId xmlns:a16="http://schemas.microsoft.com/office/drawing/2014/main" id="{B21F2F62-C0BB-81BF-68E5-1B9604D4C71D}"/>
                </a:ext>
              </a:extLst>
            </p:cNvPr>
            <p:cNvGrpSpPr/>
            <p:nvPr/>
          </p:nvGrpSpPr>
          <p:grpSpPr>
            <a:xfrm>
              <a:off x="1060820" y="3352670"/>
              <a:ext cx="533400" cy="762000"/>
              <a:chOff x="1600200" y="4419600"/>
              <a:chExt cx="533400" cy="762000"/>
            </a:xfrm>
          </p:grpSpPr>
          <p:sp>
            <p:nvSpPr>
              <p:cNvPr id="145" name="Line 18">
                <a:extLst>
                  <a:ext uri="{FF2B5EF4-FFF2-40B4-BE49-F238E27FC236}">
                    <a16:creationId xmlns:a16="http://schemas.microsoft.com/office/drawing/2014/main" id="{B54458EA-791A-B2EF-6273-8B17A67E0FF5}"/>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46" name="Line 19">
                <a:extLst>
                  <a:ext uri="{FF2B5EF4-FFF2-40B4-BE49-F238E27FC236}">
                    <a16:creationId xmlns:a16="http://schemas.microsoft.com/office/drawing/2014/main" id="{734485BD-7AA2-EC94-37B7-6A6C66D1AD2F}"/>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47" name="Line 20">
                <a:extLst>
                  <a:ext uri="{FF2B5EF4-FFF2-40B4-BE49-F238E27FC236}">
                    <a16:creationId xmlns:a16="http://schemas.microsoft.com/office/drawing/2014/main" id="{4A2DB1D5-000D-44ED-8C9F-B6DD1314010A}"/>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48" name="Line 21">
                <a:extLst>
                  <a:ext uri="{FF2B5EF4-FFF2-40B4-BE49-F238E27FC236}">
                    <a16:creationId xmlns:a16="http://schemas.microsoft.com/office/drawing/2014/main" id="{5566D548-9CC4-3A59-1AA9-18422AF4D0CA}"/>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49" name="Line 22">
                <a:extLst>
                  <a:ext uri="{FF2B5EF4-FFF2-40B4-BE49-F238E27FC236}">
                    <a16:creationId xmlns:a16="http://schemas.microsoft.com/office/drawing/2014/main" id="{8583C3EC-DF87-7605-5DC2-1D488966E8BA}"/>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50" name="Line 23">
                <a:extLst>
                  <a:ext uri="{FF2B5EF4-FFF2-40B4-BE49-F238E27FC236}">
                    <a16:creationId xmlns:a16="http://schemas.microsoft.com/office/drawing/2014/main" id="{DE5EB9F4-3D04-94EF-1FBB-FA9D29FCD0AF}"/>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51" name="Line 24">
                <a:extLst>
                  <a:ext uri="{FF2B5EF4-FFF2-40B4-BE49-F238E27FC236}">
                    <a16:creationId xmlns:a16="http://schemas.microsoft.com/office/drawing/2014/main" id="{A1C7F1E0-A632-4F79-792F-1B1A90D5767F}"/>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152" name="Gerade Verbindung 259">
                <a:extLst>
                  <a:ext uri="{FF2B5EF4-FFF2-40B4-BE49-F238E27FC236}">
                    <a16:creationId xmlns:a16="http://schemas.microsoft.com/office/drawing/2014/main" id="{2A6943CF-93A6-7124-A25B-02836320276A}"/>
                  </a:ext>
                </a:extLst>
              </p:cNvPr>
              <p:cNvCxnSpPr>
                <a:cxnSpLocks noChangeShapeType="1"/>
              </p:cNvCxnSpPr>
              <p:nvPr/>
            </p:nvCxnSpPr>
            <p:spPr bwMode="auto">
              <a:xfrm flipH="1" flipV="1">
                <a:off x="1600200" y="4800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111" name="Gerade Verbindung 6">
              <a:extLst>
                <a:ext uri="{FF2B5EF4-FFF2-40B4-BE49-F238E27FC236}">
                  <a16:creationId xmlns:a16="http://schemas.microsoft.com/office/drawing/2014/main" id="{1DB8E23C-CE7D-C004-B3D0-E49C6A44036A}"/>
                </a:ext>
              </a:extLst>
            </p:cNvPr>
            <p:cNvCxnSpPr>
              <a:cxnSpLocks/>
              <a:stCxn id="151" idx="0"/>
            </p:cNvCxnSpPr>
            <p:nvPr/>
          </p:nvCxnSpPr>
          <p:spPr bwMode="auto">
            <a:xfrm>
              <a:off x="1594220" y="4114670"/>
              <a:ext cx="91687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2" name="Gruppieren 111">
              <a:extLst>
                <a:ext uri="{FF2B5EF4-FFF2-40B4-BE49-F238E27FC236}">
                  <a16:creationId xmlns:a16="http://schemas.microsoft.com/office/drawing/2014/main" id="{6A54DCC8-1A12-71C2-B609-75BB650427A0}"/>
                </a:ext>
              </a:extLst>
            </p:cNvPr>
            <p:cNvGrpSpPr/>
            <p:nvPr/>
          </p:nvGrpSpPr>
          <p:grpSpPr>
            <a:xfrm flipH="1">
              <a:off x="2512000" y="3352670"/>
              <a:ext cx="533400" cy="762000"/>
              <a:chOff x="1600200" y="4419600"/>
              <a:chExt cx="533400" cy="762000"/>
            </a:xfrm>
          </p:grpSpPr>
          <p:sp>
            <p:nvSpPr>
              <p:cNvPr id="137" name="Line 18">
                <a:extLst>
                  <a:ext uri="{FF2B5EF4-FFF2-40B4-BE49-F238E27FC236}">
                    <a16:creationId xmlns:a16="http://schemas.microsoft.com/office/drawing/2014/main" id="{4AC87307-0616-5B4C-A6C8-E5BE89F7AE93}"/>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38" name="Line 19">
                <a:extLst>
                  <a:ext uri="{FF2B5EF4-FFF2-40B4-BE49-F238E27FC236}">
                    <a16:creationId xmlns:a16="http://schemas.microsoft.com/office/drawing/2014/main" id="{80A77724-2387-A542-CA63-C684B7B1B87D}"/>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39" name="Line 20">
                <a:extLst>
                  <a:ext uri="{FF2B5EF4-FFF2-40B4-BE49-F238E27FC236}">
                    <a16:creationId xmlns:a16="http://schemas.microsoft.com/office/drawing/2014/main" id="{605BA87C-8EC1-94DB-FDDE-AB5C9012C93A}"/>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40" name="Line 21">
                <a:extLst>
                  <a:ext uri="{FF2B5EF4-FFF2-40B4-BE49-F238E27FC236}">
                    <a16:creationId xmlns:a16="http://schemas.microsoft.com/office/drawing/2014/main" id="{1CB4FA92-C9E3-A17F-4F13-7F3C7F3F3EA5}"/>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41" name="Line 22">
                <a:extLst>
                  <a:ext uri="{FF2B5EF4-FFF2-40B4-BE49-F238E27FC236}">
                    <a16:creationId xmlns:a16="http://schemas.microsoft.com/office/drawing/2014/main" id="{C03CB1DD-06EB-D850-4C9D-15E1FAE2B4E0}"/>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42" name="Line 23">
                <a:extLst>
                  <a:ext uri="{FF2B5EF4-FFF2-40B4-BE49-F238E27FC236}">
                    <a16:creationId xmlns:a16="http://schemas.microsoft.com/office/drawing/2014/main" id="{B67366B1-95BB-0E32-F80F-5A40EB9B30E5}"/>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43" name="Line 24">
                <a:extLst>
                  <a:ext uri="{FF2B5EF4-FFF2-40B4-BE49-F238E27FC236}">
                    <a16:creationId xmlns:a16="http://schemas.microsoft.com/office/drawing/2014/main" id="{C9878395-A7F8-7202-6A16-92D365767942}"/>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144" name="Gerade Verbindung 259">
                <a:extLst>
                  <a:ext uri="{FF2B5EF4-FFF2-40B4-BE49-F238E27FC236}">
                    <a16:creationId xmlns:a16="http://schemas.microsoft.com/office/drawing/2014/main" id="{19EBE6FD-9386-5B2E-CB9C-91E75083109B}"/>
                  </a:ext>
                </a:extLst>
              </p:cNvPr>
              <p:cNvCxnSpPr>
                <a:cxnSpLocks noChangeShapeType="1"/>
              </p:cNvCxnSpPr>
              <p:nvPr/>
            </p:nvCxnSpPr>
            <p:spPr bwMode="auto">
              <a:xfrm flipH="1" flipV="1">
                <a:off x="1600200" y="4800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113" name="Ellipse 114">
              <a:extLst>
                <a:ext uri="{FF2B5EF4-FFF2-40B4-BE49-F238E27FC236}">
                  <a16:creationId xmlns:a16="http://schemas.microsoft.com/office/drawing/2014/main" id="{6B948474-947E-433F-73C0-E49078CED209}"/>
                </a:ext>
              </a:extLst>
            </p:cNvPr>
            <p:cNvSpPr/>
            <p:nvPr/>
          </p:nvSpPr>
          <p:spPr bwMode="auto">
            <a:xfrm>
              <a:off x="1900450" y="4344960"/>
              <a:ext cx="304800" cy="3048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114" name="Gerade Verbindung mit Pfeil 113">
              <a:extLst>
                <a:ext uri="{FF2B5EF4-FFF2-40B4-BE49-F238E27FC236}">
                  <a16:creationId xmlns:a16="http://schemas.microsoft.com/office/drawing/2014/main" id="{71A215D0-7A97-3352-F89C-1FCE317E9D63}"/>
                </a:ext>
              </a:extLst>
            </p:cNvPr>
            <p:cNvCxnSpPr>
              <a:stCxn id="113" idx="0"/>
              <a:endCxn id="113" idx="4"/>
            </p:cNvCxnSpPr>
            <p:nvPr/>
          </p:nvCxnSpPr>
          <p:spPr bwMode="auto">
            <a:xfrm>
              <a:off x="2052850" y="4344960"/>
              <a:ext cx="0" cy="3048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Gerader Verbinder 116">
              <a:extLst>
                <a:ext uri="{FF2B5EF4-FFF2-40B4-BE49-F238E27FC236}">
                  <a16:creationId xmlns:a16="http://schemas.microsoft.com/office/drawing/2014/main" id="{E5FE3E88-53A1-36F4-1075-A35F68D9913C}"/>
                </a:ext>
              </a:extLst>
            </p:cNvPr>
            <p:cNvCxnSpPr/>
            <p:nvPr/>
          </p:nvCxnSpPr>
          <p:spPr bwMode="auto">
            <a:xfrm flipV="1">
              <a:off x="2052850" y="411636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7">
              <a:extLst>
                <a:ext uri="{FF2B5EF4-FFF2-40B4-BE49-F238E27FC236}">
                  <a16:creationId xmlns:a16="http://schemas.microsoft.com/office/drawing/2014/main" id="{767B9F84-B5B6-C209-D6A3-82C9A80C15CF}"/>
                </a:ext>
              </a:extLst>
            </p:cNvPr>
            <p:cNvCxnSpPr/>
            <p:nvPr/>
          </p:nvCxnSpPr>
          <p:spPr bwMode="auto">
            <a:xfrm flipV="1">
              <a:off x="2052850" y="464976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 Verbindung 2">
              <a:extLst>
                <a:ext uri="{FF2B5EF4-FFF2-40B4-BE49-F238E27FC236}">
                  <a16:creationId xmlns:a16="http://schemas.microsoft.com/office/drawing/2014/main" id="{7E94A4F7-034D-07A6-B52C-4A0280515EB2}"/>
                </a:ext>
              </a:extLst>
            </p:cNvPr>
            <p:cNvCxnSpPr/>
            <p:nvPr/>
          </p:nvCxnSpPr>
          <p:spPr bwMode="auto">
            <a:xfrm>
              <a:off x="1900450" y="487836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8" name="Gruppieren 117">
              <a:extLst>
                <a:ext uri="{FF2B5EF4-FFF2-40B4-BE49-F238E27FC236}">
                  <a16:creationId xmlns:a16="http://schemas.microsoft.com/office/drawing/2014/main" id="{8AFFDEC8-59EB-CF92-2605-80FB0A07B54A}"/>
                </a:ext>
              </a:extLst>
            </p:cNvPr>
            <p:cNvGrpSpPr/>
            <p:nvPr/>
          </p:nvGrpSpPr>
          <p:grpSpPr>
            <a:xfrm>
              <a:off x="1213220" y="2360380"/>
              <a:ext cx="381000" cy="990990"/>
              <a:chOff x="1752600" y="4190610"/>
              <a:chExt cx="381000" cy="990990"/>
            </a:xfrm>
          </p:grpSpPr>
          <p:sp>
            <p:nvSpPr>
              <p:cNvPr id="129" name="Line 18">
                <a:extLst>
                  <a:ext uri="{FF2B5EF4-FFF2-40B4-BE49-F238E27FC236}">
                    <a16:creationId xmlns:a16="http://schemas.microsoft.com/office/drawing/2014/main" id="{B8573F4D-1345-266E-E23A-DC5C3D3C15E2}"/>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30" name="Line 19">
                <a:extLst>
                  <a:ext uri="{FF2B5EF4-FFF2-40B4-BE49-F238E27FC236}">
                    <a16:creationId xmlns:a16="http://schemas.microsoft.com/office/drawing/2014/main" id="{427B367A-D645-3FB2-0E65-341EB17A0C74}"/>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31" name="Line 20">
                <a:extLst>
                  <a:ext uri="{FF2B5EF4-FFF2-40B4-BE49-F238E27FC236}">
                    <a16:creationId xmlns:a16="http://schemas.microsoft.com/office/drawing/2014/main" id="{10BA0E47-B379-57A5-4D11-D825E1155CE6}"/>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32" name="Line 21">
                <a:extLst>
                  <a:ext uri="{FF2B5EF4-FFF2-40B4-BE49-F238E27FC236}">
                    <a16:creationId xmlns:a16="http://schemas.microsoft.com/office/drawing/2014/main" id="{5DF6BCD1-4FD7-67F5-AA5D-A4A430948270}"/>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33" name="Line 22">
                <a:extLst>
                  <a:ext uri="{FF2B5EF4-FFF2-40B4-BE49-F238E27FC236}">
                    <a16:creationId xmlns:a16="http://schemas.microsoft.com/office/drawing/2014/main" id="{C31DD4DB-D6BA-1771-F4CE-67BB1EAB3072}"/>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34" name="Line 23">
                <a:extLst>
                  <a:ext uri="{FF2B5EF4-FFF2-40B4-BE49-F238E27FC236}">
                    <a16:creationId xmlns:a16="http://schemas.microsoft.com/office/drawing/2014/main" id="{8925BCA0-B7AF-D957-D5FB-F4A2ADD21D82}"/>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35" name="Line 24">
                <a:extLst>
                  <a:ext uri="{FF2B5EF4-FFF2-40B4-BE49-F238E27FC236}">
                    <a16:creationId xmlns:a16="http://schemas.microsoft.com/office/drawing/2014/main" id="{5644123F-6818-8FA1-9E53-18B57D5A13D1}"/>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136" name="Gerade Verbindung 259">
                <a:extLst>
                  <a:ext uri="{FF2B5EF4-FFF2-40B4-BE49-F238E27FC236}">
                    <a16:creationId xmlns:a16="http://schemas.microsoft.com/office/drawing/2014/main" id="{1872F1AF-E9F8-6B7F-87D0-C761D77DB3F6}"/>
                  </a:ext>
                </a:extLst>
              </p:cNvPr>
              <p:cNvCxnSpPr>
                <a:cxnSpLocks noChangeShapeType="1"/>
              </p:cNvCxnSpPr>
              <p:nvPr/>
            </p:nvCxnSpPr>
            <p:spPr bwMode="auto">
              <a:xfrm flipV="1">
                <a:off x="1752600" y="4190610"/>
                <a:ext cx="0" cy="6099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19" name="Gruppieren 118">
              <a:extLst>
                <a:ext uri="{FF2B5EF4-FFF2-40B4-BE49-F238E27FC236}">
                  <a16:creationId xmlns:a16="http://schemas.microsoft.com/office/drawing/2014/main" id="{2D544ECE-03DE-11AF-1416-8ECC320408FE}"/>
                </a:ext>
              </a:extLst>
            </p:cNvPr>
            <p:cNvGrpSpPr/>
            <p:nvPr/>
          </p:nvGrpSpPr>
          <p:grpSpPr>
            <a:xfrm flipH="1">
              <a:off x="2511090" y="2360380"/>
              <a:ext cx="381000" cy="990990"/>
              <a:chOff x="1752600" y="4190610"/>
              <a:chExt cx="381000" cy="990990"/>
            </a:xfrm>
          </p:grpSpPr>
          <p:sp>
            <p:nvSpPr>
              <p:cNvPr id="121" name="Line 18">
                <a:extLst>
                  <a:ext uri="{FF2B5EF4-FFF2-40B4-BE49-F238E27FC236}">
                    <a16:creationId xmlns:a16="http://schemas.microsoft.com/office/drawing/2014/main" id="{244B2F38-2B95-C11A-E09C-73BD5A9BCD32}"/>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22" name="Line 19">
                <a:extLst>
                  <a:ext uri="{FF2B5EF4-FFF2-40B4-BE49-F238E27FC236}">
                    <a16:creationId xmlns:a16="http://schemas.microsoft.com/office/drawing/2014/main" id="{9F19574C-2494-6675-26F9-7692D07B39B0}"/>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23" name="Line 20">
                <a:extLst>
                  <a:ext uri="{FF2B5EF4-FFF2-40B4-BE49-F238E27FC236}">
                    <a16:creationId xmlns:a16="http://schemas.microsoft.com/office/drawing/2014/main" id="{A4B02741-385B-A05E-3393-38FBB3A01D80}"/>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24" name="Line 21">
                <a:extLst>
                  <a:ext uri="{FF2B5EF4-FFF2-40B4-BE49-F238E27FC236}">
                    <a16:creationId xmlns:a16="http://schemas.microsoft.com/office/drawing/2014/main" id="{7334F412-6B69-F389-B176-D3E90730AAC5}"/>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25" name="Line 22">
                <a:extLst>
                  <a:ext uri="{FF2B5EF4-FFF2-40B4-BE49-F238E27FC236}">
                    <a16:creationId xmlns:a16="http://schemas.microsoft.com/office/drawing/2014/main" id="{65ED6A9A-5BCE-D385-0C6A-8D135D2633F1}"/>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26" name="Line 23">
                <a:extLst>
                  <a:ext uri="{FF2B5EF4-FFF2-40B4-BE49-F238E27FC236}">
                    <a16:creationId xmlns:a16="http://schemas.microsoft.com/office/drawing/2014/main" id="{E3B6275D-B7D5-0120-E27E-62DDEAB49DA5}"/>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127" name="Line 24">
                <a:extLst>
                  <a:ext uri="{FF2B5EF4-FFF2-40B4-BE49-F238E27FC236}">
                    <a16:creationId xmlns:a16="http://schemas.microsoft.com/office/drawing/2014/main" id="{9CDA373D-97E2-6030-1D05-304EC2C60FC2}"/>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128" name="Gerade Verbindung 259">
                <a:extLst>
                  <a:ext uri="{FF2B5EF4-FFF2-40B4-BE49-F238E27FC236}">
                    <a16:creationId xmlns:a16="http://schemas.microsoft.com/office/drawing/2014/main" id="{4554ADB7-918F-94D6-79AE-0EDD7237F022}"/>
                  </a:ext>
                </a:extLst>
              </p:cNvPr>
              <p:cNvCxnSpPr>
                <a:cxnSpLocks noChangeShapeType="1"/>
              </p:cNvCxnSpPr>
              <p:nvPr/>
            </p:nvCxnSpPr>
            <p:spPr bwMode="auto">
              <a:xfrm flipH="1" flipV="1">
                <a:off x="1752600" y="4190610"/>
                <a:ext cx="0" cy="6099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120" name="Gerader Verbinder 154">
              <a:extLst>
                <a:ext uri="{FF2B5EF4-FFF2-40B4-BE49-F238E27FC236}">
                  <a16:creationId xmlns:a16="http://schemas.microsoft.com/office/drawing/2014/main" id="{BAA3F212-6E7B-0422-DE3F-B976630E65FC}"/>
                </a:ext>
              </a:extLst>
            </p:cNvPr>
            <p:cNvCxnSpPr>
              <a:cxnSpLocks/>
            </p:cNvCxnSpPr>
            <p:nvPr/>
          </p:nvCxnSpPr>
          <p:spPr>
            <a:xfrm>
              <a:off x="1442470" y="2589370"/>
              <a:ext cx="122128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4" name="Bogen 153">
            <a:extLst>
              <a:ext uri="{FF2B5EF4-FFF2-40B4-BE49-F238E27FC236}">
                <a16:creationId xmlns:a16="http://schemas.microsoft.com/office/drawing/2014/main" id="{5692EF82-961D-EB81-F2A9-47F4CE491B45}"/>
              </a:ext>
            </a:extLst>
          </p:cNvPr>
          <p:cNvSpPr/>
          <p:nvPr/>
        </p:nvSpPr>
        <p:spPr>
          <a:xfrm>
            <a:off x="1671460" y="5109170"/>
            <a:ext cx="1679260" cy="45798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5" name="Bogen 154">
            <a:extLst>
              <a:ext uri="{FF2B5EF4-FFF2-40B4-BE49-F238E27FC236}">
                <a16:creationId xmlns:a16="http://schemas.microsoft.com/office/drawing/2014/main" id="{8EEEAF95-A904-0DD4-A06D-8BB01D3578E4}"/>
              </a:ext>
            </a:extLst>
          </p:cNvPr>
          <p:cNvSpPr/>
          <p:nvPr/>
        </p:nvSpPr>
        <p:spPr>
          <a:xfrm>
            <a:off x="-2145040" y="4955600"/>
            <a:ext cx="7480340" cy="7633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55" name="Gerader Verbinder 254">
            <a:extLst>
              <a:ext uri="{FF2B5EF4-FFF2-40B4-BE49-F238E27FC236}">
                <a16:creationId xmlns:a16="http://schemas.microsoft.com/office/drawing/2014/main" id="{6876B979-F844-74CA-AE9E-93EB5D95F7BA}"/>
              </a:ext>
            </a:extLst>
          </p:cNvPr>
          <p:cNvCxnSpPr>
            <a:cxnSpLocks/>
          </p:cNvCxnSpPr>
          <p:nvPr/>
        </p:nvCxnSpPr>
        <p:spPr>
          <a:xfrm flipH="1">
            <a:off x="831830" y="3963310"/>
            <a:ext cx="664071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6" name="Gerader Verbinder 255">
            <a:extLst>
              <a:ext uri="{FF2B5EF4-FFF2-40B4-BE49-F238E27FC236}">
                <a16:creationId xmlns:a16="http://schemas.microsoft.com/office/drawing/2014/main" id="{B913B6ED-A797-4744-BA25-3EEFE3B16718}"/>
              </a:ext>
            </a:extLst>
          </p:cNvPr>
          <p:cNvCxnSpPr>
            <a:cxnSpLocks/>
          </p:cNvCxnSpPr>
          <p:nvPr/>
        </p:nvCxnSpPr>
        <p:spPr>
          <a:xfrm flipV="1">
            <a:off x="3045400" y="5338160"/>
            <a:ext cx="0" cy="45798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9" name="Gerader Verbinder 258">
            <a:extLst>
              <a:ext uri="{FF2B5EF4-FFF2-40B4-BE49-F238E27FC236}">
                <a16:creationId xmlns:a16="http://schemas.microsoft.com/office/drawing/2014/main" id="{E99F61AE-D6A1-44C2-8776-4ED6873F704D}"/>
              </a:ext>
            </a:extLst>
          </p:cNvPr>
          <p:cNvCxnSpPr/>
          <p:nvPr/>
        </p:nvCxnSpPr>
        <p:spPr>
          <a:xfrm flipH="1">
            <a:off x="1060820" y="5796140"/>
            <a:ext cx="198458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61" name="Gruppieren 260">
            <a:extLst>
              <a:ext uri="{FF2B5EF4-FFF2-40B4-BE49-F238E27FC236}">
                <a16:creationId xmlns:a16="http://schemas.microsoft.com/office/drawing/2014/main" id="{0BEC3390-3E3A-4220-F7C2-5035EC178E41}"/>
              </a:ext>
            </a:extLst>
          </p:cNvPr>
          <p:cNvGrpSpPr/>
          <p:nvPr/>
        </p:nvGrpSpPr>
        <p:grpSpPr>
          <a:xfrm>
            <a:off x="3350720" y="3964220"/>
            <a:ext cx="1984580" cy="2517980"/>
            <a:chOff x="1060820" y="2360380"/>
            <a:chExt cx="1984580" cy="2517980"/>
          </a:xfrm>
        </p:grpSpPr>
        <p:grpSp>
          <p:nvGrpSpPr>
            <p:cNvPr id="262" name="Gruppieren 261">
              <a:extLst>
                <a:ext uri="{FF2B5EF4-FFF2-40B4-BE49-F238E27FC236}">
                  <a16:creationId xmlns:a16="http://schemas.microsoft.com/office/drawing/2014/main" id="{0BD3E813-8300-FD30-B16E-94016DBDAEA6}"/>
                </a:ext>
              </a:extLst>
            </p:cNvPr>
            <p:cNvGrpSpPr/>
            <p:nvPr/>
          </p:nvGrpSpPr>
          <p:grpSpPr>
            <a:xfrm>
              <a:off x="1060820" y="3352670"/>
              <a:ext cx="533400" cy="762000"/>
              <a:chOff x="1600200" y="4419600"/>
              <a:chExt cx="533400" cy="762000"/>
            </a:xfrm>
          </p:grpSpPr>
          <p:sp>
            <p:nvSpPr>
              <p:cNvPr id="297" name="Line 18">
                <a:extLst>
                  <a:ext uri="{FF2B5EF4-FFF2-40B4-BE49-F238E27FC236}">
                    <a16:creationId xmlns:a16="http://schemas.microsoft.com/office/drawing/2014/main" id="{C59936A6-047B-5321-1E58-890C063E59D6}"/>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8" name="Line 19">
                <a:extLst>
                  <a:ext uri="{FF2B5EF4-FFF2-40B4-BE49-F238E27FC236}">
                    <a16:creationId xmlns:a16="http://schemas.microsoft.com/office/drawing/2014/main" id="{18FA1F4B-7C9A-82E6-EEEF-F315C4C3CA26}"/>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9" name="Line 20">
                <a:extLst>
                  <a:ext uri="{FF2B5EF4-FFF2-40B4-BE49-F238E27FC236}">
                    <a16:creationId xmlns:a16="http://schemas.microsoft.com/office/drawing/2014/main" id="{D7216F43-D925-8F2D-080E-4ED559CDAFC3}"/>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00" name="Line 21">
                <a:extLst>
                  <a:ext uri="{FF2B5EF4-FFF2-40B4-BE49-F238E27FC236}">
                    <a16:creationId xmlns:a16="http://schemas.microsoft.com/office/drawing/2014/main" id="{2302FA7E-C865-6E2A-088F-0D7F79B66E23}"/>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01" name="Line 22">
                <a:extLst>
                  <a:ext uri="{FF2B5EF4-FFF2-40B4-BE49-F238E27FC236}">
                    <a16:creationId xmlns:a16="http://schemas.microsoft.com/office/drawing/2014/main" id="{5B2692C6-1666-6FE7-D0C1-152C1FE41A30}"/>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02" name="Line 23">
                <a:extLst>
                  <a:ext uri="{FF2B5EF4-FFF2-40B4-BE49-F238E27FC236}">
                    <a16:creationId xmlns:a16="http://schemas.microsoft.com/office/drawing/2014/main" id="{8FD16689-3D56-5DD7-99C8-9F1BEEE61276}"/>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03" name="Line 24">
                <a:extLst>
                  <a:ext uri="{FF2B5EF4-FFF2-40B4-BE49-F238E27FC236}">
                    <a16:creationId xmlns:a16="http://schemas.microsoft.com/office/drawing/2014/main" id="{A601C011-7CC9-3B0D-E0AC-1932C8006F11}"/>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304" name="Gerade Verbindung 259">
                <a:extLst>
                  <a:ext uri="{FF2B5EF4-FFF2-40B4-BE49-F238E27FC236}">
                    <a16:creationId xmlns:a16="http://schemas.microsoft.com/office/drawing/2014/main" id="{04C75C52-1420-4A98-6FE4-5B56EA6589AB}"/>
                  </a:ext>
                </a:extLst>
              </p:cNvPr>
              <p:cNvCxnSpPr>
                <a:cxnSpLocks noChangeShapeType="1"/>
              </p:cNvCxnSpPr>
              <p:nvPr/>
            </p:nvCxnSpPr>
            <p:spPr bwMode="auto">
              <a:xfrm flipH="1" flipV="1">
                <a:off x="1600200" y="4800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263" name="Gerade Verbindung 6">
              <a:extLst>
                <a:ext uri="{FF2B5EF4-FFF2-40B4-BE49-F238E27FC236}">
                  <a16:creationId xmlns:a16="http://schemas.microsoft.com/office/drawing/2014/main" id="{B7BA0D49-4589-94F3-408A-02A27946E581}"/>
                </a:ext>
              </a:extLst>
            </p:cNvPr>
            <p:cNvCxnSpPr>
              <a:cxnSpLocks/>
              <a:stCxn id="303" idx="0"/>
            </p:cNvCxnSpPr>
            <p:nvPr/>
          </p:nvCxnSpPr>
          <p:spPr bwMode="auto">
            <a:xfrm>
              <a:off x="1594220" y="4114670"/>
              <a:ext cx="91687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4" name="Gruppieren 263">
              <a:extLst>
                <a:ext uri="{FF2B5EF4-FFF2-40B4-BE49-F238E27FC236}">
                  <a16:creationId xmlns:a16="http://schemas.microsoft.com/office/drawing/2014/main" id="{9CFD64DF-9481-A541-A205-3CAA3436A1BD}"/>
                </a:ext>
              </a:extLst>
            </p:cNvPr>
            <p:cNvGrpSpPr/>
            <p:nvPr/>
          </p:nvGrpSpPr>
          <p:grpSpPr>
            <a:xfrm flipH="1">
              <a:off x="2512000" y="3352670"/>
              <a:ext cx="533400" cy="762000"/>
              <a:chOff x="1600200" y="4419600"/>
              <a:chExt cx="533400" cy="762000"/>
            </a:xfrm>
          </p:grpSpPr>
          <p:sp>
            <p:nvSpPr>
              <p:cNvPr id="289" name="Line 18">
                <a:extLst>
                  <a:ext uri="{FF2B5EF4-FFF2-40B4-BE49-F238E27FC236}">
                    <a16:creationId xmlns:a16="http://schemas.microsoft.com/office/drawing/2014/main" id="{E3946832-38C6-8E4D-26F4-1D8333507339}"/>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0" name="Line 19">
                <a:extLst>
                  <a:ext uri="{FF2B5EF4-FFF2-40B4-BE49-F238E27FC236}">
                    <a16:creationId xmlns:a16="http://schemas.microsoft.com/office/drawing/2014/main" id="{6801EBFC-7F2A-FB68-696D-84F97CBFADD0}"/>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1" name="Line 20">
                <a:extLst>
                  <a:ext uri="{FF2B5EF4-FFF2-40B4-BE49-F238E27FC236}">
                    <a16:creationId xmlns:a16="http://schemas.microsoft.com/office/drawing/2014/main" id="{34AD0E83-47FC-191B-EC2D-77421B615D17}"/>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2" name="Line 21">
                <a:extLst>
                  <a:ext uri="{FF2B5EF4-FFF2-40B4-BE49-F238E27FC236}">
                    <a16:creationId xmlns:a16="http://schemas.microsoft.com/office/drawing/2014/main" id="{5D53B675-0079-CB42-125D-12E84FDEC602}"/>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3" name="Line 22">
                <a:extLst>
                  <a:ext uri="{FF2B5EF4-FFF2-40B4-BE49-F238E27FC236}">
                    <a16:creationId xmlns:a16="http://schemas.microsoft.com/office/drawing/2014/main" id="{9711DEAF-F468-80E5-F93C-2E9964D15CF8}"/>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4" name="Line 23">
                <a:extLst>
                  <a:ext uri="{FF2B5EF4-FFF2-40B4-BE49-F238E27FC236}">
                    <a16:creationId xmlns:a16="http://schemas.microsoft.com/office/drawing/2014/main" id="{7DD50131-51BA-47B5-5E80-2A6A08F4CACF}"/>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5" name="Line 24">
                <a:extLst>
                  <a:ext uri="{FF2B5EF4-FFF2-40B4-BE49-F238E27FC236}">
                    <a16:creationId xmlns:a16="http://schemas.microsoft.com/office/drawing/2014/main" id="{DFB314DD-9FC5-B151-EAD9-E06BDE4A4F91}"/>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296" name="Gerade Verbindung 259">
                <a:extLst>
                  <a:ext uri="{FF2B5EF4-FFF2-40B4-BE49-F238E27FC236}">
                    <a16:creationId xmlns:a16="http://schemas.microsoft.com/office/drawing/2014/main" id="{C65035C2-D20D-D09D-D1AF-BDB041F3481B}"/>
                  </a:ext>
                </a:extLst>
              </p:cNvPr>
              <p:cNvCxnSpPr>
                <a:cxnSpLocks noChangeShapeType="1"/>
              </p:cNvCxnSpPr>
              <p:nvPr/>
            </p:nvCxnSpPr>
            <p:spPr bwMode="auto">
              <a:xfrm flipH="1" flipV="1">
                <a:off x="1600200" y="4800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265" name="Ellipse 114">
              <a:extLst>
                <a:ext uri="{FF2B5EF4-FFF2-40B4-BE49-F238E27FC236}">
                  <a16:creationId xmlns:a16="http://schemas.microsoft.com/office/drawing/2014/main" id="{517176CB-5240-8AB8-AAFE-57FAFA038A71}"/>
                </a:ext>
              </a:extLst>
            </p:cNvPr>
            <p:cNvSpPr/>
            <p:nvPr/>
          </p:nvSpPr>
          <p:spPr bwMode="auto">
            <a:xfrm>
              <a:off x="1900450" y="4344960"/>
              <a:ext cx="304800" cy="3048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266" name="Gerade Verbindung mit Pfeil 265">
              <a:extLst>
                <a:ext uri="{FF2B5EF4-FFF2-40B4-BE49-F238E27FC236}">
                  <a16:creationId xmlns:a16="http://schemas.microsoft.com/office/drawing/2014/main" id="{6BDF25C9-4C04-39E9-D551-41AA6BBEEBEF}"/>
                </a:ext>
              </a:extLst>
            </p:cNvPr>
            <p:cNvCxnSpPr>
              <a:stCxn id="265" idx="0"/>
              <a:endCxn id="265" idx="4"/>
            </p:cNvCxnSpPr>
            <p:nvPr/>
          </p:nvCxnSpPr>
          <p:spPr bwMode="auto">
            <a:xfrm>
              <a:off x="2052850" y="4344960"/>
              <a:ext cx="0" cy="3048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 name="Gerader Verbinder 116">
              <a:extLst>
                <a:ext uri="{FF2B5EF4-FFF2-40B4-BE49-F238E27FC236}">
                  <a16:creationId xmlns:a16="http://schemas.microsoft.com/office/drawing/2014/main" id="{7D26F84D-43CB-010C-3540-60F16317012F}"/>
                </a:ext>
              </a:extLst>
            </p:cNvPr>
            <p:cNvCxnSpPr/>
            <p:nvPr/>
          </p:nvCxnSpPr>
          <p:spPr bwMode="auto">
            <a:xfrm flipV="1">
              <a:off x="2052850" y="411636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r Verbinder 117">
              <a:extLst>
                <a:ext uri="{FF2B5EF4-FFF2-40B4-BE49-F238E27FC236}">
                  <a16:creationId xmlns:a16="http://schemas.microsoft.com/office/drawing/2014/main" id="{00BD105D-7F3D-F09A-4595-D33C7C7DF92A}"/>
                </a:ext>
              </a:extLst>
            </p:cNvPr>
            <p:cNvCxnSpPr/>
            <p:nvPr/>
          </p:nvCxnSpPr>
          <p:spPr bwMode="auto">
            <a:xfrm flipV="1">
              <a:off x="2052850" y="464976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9" name="Gerade Verbindung 2">
              <a:extLst>
                <a:ext uri="{FF2B5EF4-FFF2-40B4-BE49-F238E27FC236}">
                  <a16:creationId xmlns:a16="http://schemas.microsoft.com/office/drawing/2014/main" id="{06140433-4B30-9BA1-5DDD-1685D519FC81}"/>
                </a:ext>
              </a:extLst>
            </p:cNvPr>
            <p:cNvCxnSpPr/>
            <p:nvPr/>
          </p:nvCxnSpPr>
          <p:spPr bwMode="auto">
            <a:xfrm>
              <a:off x="1900450" y="487836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0" name="Gruppieren 269">
              <a:extLst>
                <a:ext uri="{FF2B5EF4-FFF2-40B4-BE49-F238E27FC236}">
                  <a16:creationId xmlns:a16="http://schemas.microsoft.com/office/drawing/2014/main" id="{DCF5F973-A5D2-D849-F3A1-A89C6E380E19}"/>
                </a:ext>
              </a:extLst>
            </p:cNvPr>
            <p:cNvGrpSpPr/>
            <p:nvPr/>
          </p:nvGrpSpPr>
          <p:grpSpPr>
            <a:xfrm>
              <a:off x="1213220" y="2360380"/>
              <a:ext cx="381000" cy="990990"/>
              <a:chOff x="1752600" y="4190610"/>
              <a:chExt cx="381000" cy="990990"/>
            </a:xfrm>
          </p:grpSpPr>
          <p:sp>
            <p:nvSpPr>
              <p:cNvPr id="281" name="Line 18">
                <a:extLst>
                  <a:ext uri="{FF2B5EF4-FFF2-40B4-BE49-F238E27FC236}">
                    <a16:creationId xmlns:a16="http://schemas.microsoft.com/office/drawing/2014/main" id="{9E5CA3B2-1E5C-B3FA-0487-6FF8B7651E0C}"/>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82" name="Line 19">
                <a:extLst>
                  <a:ext uri="{FF2B5EF4-FFF2-40B4-BE49-F238E27FC236}">
                    <a16:creationId xmlns:a16="http://schemas.microsoft.com/office/drawing/2014/main" id="{49F55A60-589F-CEC0-47D3-0365DA5DB47A}"/>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83" name="Line 20">
                <a:extLst>
                  <a:ext uri="{FF2B5EF4-FFF2-40B4-BE49-F238E27FC236}">
                    <a16:creationId xmlns:a16="http://schemas.microsoft.com/office/drawing/2014/main" id="{AA71AFDA-E6DA-DD51-53D1-BC94DFC20E8B}"/>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84" name="Line 21">
                <a:extLst>
                  <a:ext uri="{FF2B5EF4-FFF2-40B4-BE49-F238E27FC236}">
                    <a16:creationId xmlns:a16="http://schemas.microsoft.com/office/drawing/2014/main" id="{E1B97793-730E-AAA6-5BAC-299062B42EA2}"/>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85" name="Line 22">
                <a:extLst>
                  <a:ext uri="{FF2B5EF4-FFF2-40B4-BE49-F238E27FC236}">
                    <a16:creationId xmlns:a16="http://schemas.microsoft.com/office/drawing/2014/main" id="{6400B8BD-16B4-D2B4-B793-DBB4ECC9AF48}"/>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86" name="Line 23">
                <a:extLst>
                  <a:ext uri="{FF2B5EF4-FFF2-40B4-BE49-F238E27FC236}">
                    <a16:creationId xmlns:a16="http://schemas.microsoft.com/office/drawing/2014/main" id="{2C17E3B4-4055-342C-F3B2-DDA617CA57A0}"/>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87" name="Line 24">
                <a:extLst>
                  <a:ext uri="{FF2B5EF4-FFF2-40B4-BE49-F238E27FC236}">
                    <a16:creationId xmlns:a16="http://schemas.microsoft.com/office/drawing/2014/main" id="{6742622A-B228-66D6-DA13-1D4FFCAFA02E}"/>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288" name="Gerade Verbindung 259">
                <a:extLst>
                  <a:ext uri="{FF2B5EF4-FFF2-40B4-BE49-F238E27FC236}">
                    <a16:creationId xmlns:a16="http://schemas.microsoft.com/office/drawing/2014/main" id="{6231FE73-6D4D-684C-19AE-B6B55B6B8BFA}"/>
                  </a:ext>
                </a:extLst>
              </p:cNvPr>
              <p:cNvCxnSpPr>
                <a:cxnSpLocks noChangeShapeType="1"/>
              </p:cNvCxnSpPr>
              <p:nvPr/>
            </p:nvCxnSpPr>
            <p:spPr bwMode="auto">
              <a:xfrm flipV="1">
                <a:off x="1752600" y="4190610"/>
                <a:ext cx="0" cy="6099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71" name="Gruppieren 270">
              <a:extLst>
                <a:ext uri="{FF2B5EF4-FFF2-40B4-BE49-F238E27FC236}">
                  <a16:creationId xmlns:a16="http://schemas.microsoft.com/office/drawing/2014/main" id="{B89B2128-6EB7-0165-7323-C6379148DD7D}"/>
                </a:ext>
              </a:extLst>
            </p:cNvPr>
            <p:cNvGrpSpPr/>
            <p:nvPr/>
          </p:nvGrpSpPr>
          <p:grpSpPr>
            <a:xfrm flipH="1">
              <a:off x="2511090" y="2360380"/>
              <a:ext cx="381000" cy="990990"/>
              <a:chOff x="1752600" y="4190610"/>
              <a:chExt cx="381000" cy="990990"/>
            </a:xfrm>
          </p:grpSpPr>
          <p:sp>
            <p:nvSpPr>
              <p:cNvPr id="273" name="Line 18">
                <a:extLst>
                  <a:ext uri="{FF2B5EF4-FFF2-40B4-BE49-F238E27FC236}">
                    <a16:creationId xmlns:a16="http://schemas.microsoft.com/office/drawing/2014/main" id="{BBD85E8D-9643-8886-69C6-96B387F6A435}"/>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74" name="Line 19">
                <a:extLst>
                  <a:ext uri="{FF2B5EF4-FFF2-40B4-BE49-F238E27FC236}">
                    <a16:creationId xmlns:a16="http://schemas.microsoft.com/office/drawing/2014/main" id="{6B93E47F-C99A-854C-99F6-857D6C9FD900}"/>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75" name="Line 20">
                <a:extLst>
                  <a:ext uri="{FF2B5EF4-FFF2-40B4-BE49-F238E27FC236}">
                    <a16:creationId xmlns:a16="http://schemas.microsoft.com/office/drawing/2014/main" id="{E43182E7-310D-7795-60C1-292E72889C86}"/>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76" name="Line 21">
                <a:extLst>
                  <a:ext uri="{FF2B5EF4-FFF2-40B4-BE49-F238E27FC236}">
                    <a16:creationId xmlns:a16="http://schemas.microsoft.com/office/drawing/2014/main" id="{FA80404E-704D-F8F3-2B74-2B64766E2CCE}"/>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77" name="Line 22">
                <a:extLst>
                  <a:ext uri="{FF2B5EF4-FFF2-40B4-BE49-F238E27FC236}">
                    <a16:creationId xmlns:a16="http://schemas.microsoft.com/office/drawing/2014/main" id="{50E200F3-9203-159C-0849-1B75803A1CAF}"/>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78" name="Line 23">
                <a:extLst>
                  <a:ext uri="{FF2B5EF4-FFF2-40B4-BE49-F238E27FC236}">
                    <a16:creationId xmlns:a16="http://schemas.microsoft.com/office/drawing/2014/main" id="{CEC17E4E-157F-3F56-ADCC-264104E3A664}"/>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79" name="Line 24">
                <a:extLst>
                  <a:ext uri="{FF2B5EF4-FFF2-40B4-BE49-F238E27FC236}">
                    <a16:creationId xmlns:a16="http://schemas.microsoft.com/office/drawing/2014/main" id="{9771AB9F-DA03-555E-91AB-95752A13A3DC}"/>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280" name="Gerade Verbindung 259">
                <a:extLst>
                  <a:ext uri="{FF2B5EF4-FFF2-40B4-BE49-F238E27FC236}">
                    <a16:creationId xmlns:a16="http://schemas.microsoft.com/office/drawing/2014/main" id="{07C1B190-E3D1-BC6C-CF2B-102F4C90EEC0}"/>
                  </a:ext>
                </a:extLst>
              </p:cNvPr>
              <p:cNvCxnSpPr>
                <a:cxnSpLocks noChangeShapeType="1"/>
              </p:cNvCxnSpPr>
              <p:nvPr/>
            </p:nvCxnSpPr>
            <p:spPr bwMode="auto">
              <a:xfrm flipH="1" flipV="1">
                <a:off x="1752600" y="4190610"/>
                <a:ext cx="0" cy="6099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272" name="Gerader Verbinder 154">
              <a:extLst>
                <a:ext uri="{FF2B5EF4-FFF2-40B4-BE49-F238E27FC236}">
                  <a16:creationId xmlns:a16="http://schemas.microsoft.com/office/drawing/2014/main" id="{7CE4A2F0-9ADE-C93D-FE0F-D2C7C5A12AD5}"/>
                </a:ext>
              </a:extLst>
            </p:cNvPr>
            <p:cNvCxnSpPr>
              <a:cxnSpLocks/>
            </p:cNvCxnSpPr>
            <p:nvPr/>
          </p:nvCxnSpPr>
          <p:spPr>
            <a:xfrm>
              <a:off x="1442470" y="2589370"/>
              <a:ext cx="122128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5" name="Gruppieren 304">
            <a:extLst>
              <a:ext uri="{FF2B5EF4-FFF2-40B4-BE49-F238E27FC236}">
                <a16:creationId xmlns:a16="http://schemas.microsoft.com/office/drawing/2014/main" id="{48013B86-F1D8-1C10-E226-20540BED954A}"/>
              </a:ext>
            </a:extLst>
          </p:cNvPr>
          <p:cNvGrpSpPr/>
          <p:nvPr/>
        </p:nvGrpSpPr>
        <p:grpSpPr>
          <a:xfrm>
            <a:off x="5640620" y="3964220"/>
            <a:ext cx="1984580" cy="2517980"/>
            <a:chOff x="1060820" y="2360380"/>
            <a:chExt cx="1984580" cy="2517980"/>
          </a:xfrm>
        </p:grpSpPr>
        <p:grpSp>
          <p:nvGrpSpPr>
            <p:cNvPr id="306" name="Gruppieren 305">
              <a:extLst>
                <a:ext uri="{FF2B5EF4-FFF2-40B4-BE49-F238E27FC236}">
                  <a16:creationId xmlns:a16="http://schemas.microsoft.com/office/drawing/2014/main" id="{0A647C51-3AE1-7ECC-5D23-C42D9E27053D}"/>
                </a:ext>
              </a:extLst>
            </p:cNvPr>
            <p:cNvGrpSpPr/>
            <p:nvPr/>
          </p:nvGrpSpPr>
          <p:grpSpPr>
            <a:xfrm>
              <a:off x="1060820" y="3352670"/>
              <a:ext cx="533400" cy="762000"/>
              <a:chOff x="1600200" y="4419600"/>
              <a:chExt cx="533400" cy="762000"/>
            </a:xfrm>
          </p:grpSpPr>
          <p:sp>
            <p:nvSpPr>
              <p:cNvPr id="341" name="Line 18">
                <a:extLst>
                  <a:ext uri="{FF2B5EF4-FFF2-40B4-BE49-F238E27FC236}">
                    <a16:creationId xmlns:a16="http://schemas.microsoft.com/office/drawing/2014/main" id="{D2D20E25-B3FD-DB04-28BC-69FA2508FB08}"/>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42" name="Line 19">
                <a:extLst>
                  <a:ext uri="{FF2B5EF4-FFF2-40B4-BE49-F238E27FC236}">
                    <a16:creationId xmlns:a16="http://schemas.microsoft.com/office/drawing/2014/main" id="{8D35B0D9-CDB6-B65A-B377-EA1E263E5D08}"/>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43" name="Line 20">
                <a:extLst>
                  <a:ext uri="{FF2B5EF4-FFF2-40B4-BE49-F238E27FC236}">
                    <a16:creationId xmlns:a16="http://schemas.microsoft.com/office/drawing/2014/main" id="{42C2EB98-D494-A765-47F9-B7C2E6DF1A07}"/>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44" name="Line 21">
                <a:extLst>
                  <a:ext uri="{FF2B5EF4-FFF2-40B4-BE49-F238E27FC236}">
                    <a16:creationId xmlns:a16="http://schemas.microsoft.com/office/drawing/2014/main" id="{9FAB2E4D-4C23-AC21-8FC2-BD4106FC75E4}"/>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45" name="Line 22">
                <a:extLst>
                  <a:ext uri="{FF2B5EF4-FFF2-40B4-BE49-F238E27FC236}">
                    <a16:creationId xmlns:a16="http://schemas.microsoft.com/office/drawing/2014/main" id="{E004C4DE-8319-53FF-028D-5B4EEB13C3A8}"/>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46" name="Line 23">
                <a:extLst>
                  <a:ext uri="{FF2B5EF4-FFF2-40B4-BE49-F238E27FC236}">
                    <a16:creationId xmlns:a16="http://schemas.microsoft.com/office/drawing/2014/main" id="{3A82B736-8950-F733-FC20-864B892DFE18}"/>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47" name="Line 24">
                <a:extLst>
                  <a:ext uri="{FF2B5EF4-FFF2-40B4-BE49-F238E27FC236}">
                    <a16:creationId xmlns:a16="http://schemas.microsoft.com/office/drawing/2014/main" id="{F098BCD6-BD57-AAE5-0B0B-3A03D0B46623}"/>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348" name="Gerade Verbindung 259">
                <a:extLst>
                  <a:ext uri="{FF2B5EF4-FFF2-40B4-BE49-F238E27FC236}">
                    <a16:creationId xmlns:a16="http://schemas.microsoft.com/office/drawing/2014/main" id="{2373F906-000E-ED8D-D740-27503EF7111D}"/>
                  </a:ext>
                </a:extLst>
              </p:cNvPr>
              <p:cNvCxnSpPr>
                <a:cxnSpLocks noChangeShapeType="1"/>
              </p:cNvCxnSpPr>
              <p:nvPr/>
            </p:nvCxnSpPr>
            <p:spPr bwMode="auto">
              <a:xfrm flipH="1" flipV="1">
                <a:off x="1600200" y="4800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307" name="Gerade Verbindung 6">
              <a:extLst>
                <a:ext uri="{FF2B5EF4-FFF2-40B4-BE49-F238E27FC236}">
                  <a16:creationId xmlns:a16="http://schemas.microsoft.com/office/drawing/2014/main" id="{5F880A57-2265-A9AC-3A1E-6F60B3FD7435}"/>
                </a:ext>
              </a:extLst>
            </p:cNvPr>
            <p:cNvCxnSpPr>
              <a:cxnSpLocks/>
              <a:stCxn id="347" idx="0"/>
            </p:cNvCxnSpPr>
            <p:nvPr/>
          </p:nvCxnSpPr>
          <p:spPr bwMode="auto">
            <a:xfrm>
              <a:off x="1594220" y="4114670"/>
              <a:ext cx="91687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8" name="Gruppieren 307">
              <a:extLst>
                <a:ext uri="{FF2B5EF4-FFF2-40B4-BE49-F238E27FC236}">
                  <a16:creationId xmlns:a16="http://schemas.microsoft.com/office/drawing/2014/main" id="{EE1BD3B1-0811-23FC-B201-56E460E068B1}"/>
                </a:ext>
              </a:extLst>
            </p:cNvPr>
            <p:cNvGrpSpPr/>
            <p:nvPr/>
          </p:nvGrpSpPr>
          <p:grpSpPr>
            <a:xfrm flipH="1">
              <a:off x="2512000" y="3352670"/>
              <a:ext cx="533400" cy="762000"/>
              <a:chOff x="1600200" y="4419600"/>
              <a:chExt cx="533400" cy="762000"/>
            </a:xfrm>
          </p:grpSpPr>
          <p:sp>
            <p:nvSpPr>
              <p:cNvPr id="333" name="Line 18">
                <a:extLst>
                  <a:ext uri="{FF2B5EF4-FFF2-40B4-BE49-F238E27FC236}">
                    <a16:creationId xmlns:a16="http://schemas.microsoft.com/office/drawing/2014/main" id="{3B33E7E9-6BDB-0135-12CD-BE126F31DE9B}"/>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34" name="Line 19">
                <a:extLst>
                  <a:ext uri="{FF2B5EF4-FFF2-40B4-BE49-F238E27FC236}">
                    <a16:creationId xmlns:a16="http://schemas.microsoft.com/office/drawing/2014/main" id="{5D8770F7-FDC0-A9A6-2A6B-FDBBE947E49C}"/>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35" name="Line 20">
                <a:extLst>
                  <a:ext uri="{FF2B5EF4-FFF2-40B4-BE49-F238E27FC236}">
                    <a16:creationId xmlns:a16="http://schemas.microsoft.com/office/drawing/2014/main" id="{0F491741-2889-E8A9-E21F-6917F07336F7}"/>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36" name="Line 21">
                <a:extLst>
                  <a:ext uri="{FF2B5EF4-FFF2-40B4-BE49-F238E27FC236}">
                    <a16:creationId xmlns:a16="http://schemas.microsoft.com/office/drawing/2014/main" id="{4B66055C-1F3C-B7FD-EF97-1F749F95CB97}"/>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37" name="Line 22">
                <a:extLst>
                  <a:ext uri="{FF2B5EF4-FFF2-40B4-BE49-F238E27FC236}">
                    <a16:creationId xmlns:a16="http://schemas.microsoft.com/office/drawing/2014/main" id="{001D750F-62EA-02EE-CFAB-0E9DCF8DA5F8}"/>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38" name="Line 23">
                <a:extLst>
                  <a:ext uri="{FF2B5EF4-FFF2-40B4-BE49-F238E27FC236}">
                    <a16:creationId xmlns:a16="http://schemas.microsoft.com/office/drawing/2014/main" id="{F66D6E7D-9FA6-3626-9DEB-E637C9EEE4DD}"/>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39" name="Line 24">
                <a:extLst>
                  <a:ext uri="{FF2B5EF4-FFF2-40B4-BE49-F238E27FC236}">
                    <a16:creationId xmlns:a16="http://schemas.microsoft.com/office/drawing/2014/main" id="{80587310-A877-33C9-4C46-2246A53E8175}"/>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340" name="Gerade Verbindung 259">
                <a:extLst>
                  <a:ext uri="{FF2B5EF4-FFF2-40B4-BE49-F238E27FC236}">
                    <a16:creationId xmlns:a16="http://schemas.microsoft.com/office/drawing/2014/main" id="{7F535A2F-F49F-5511-BD90-127641BF6689}"/>
                  </a:ext>
                </a:extLst>
              </p:cNvPr>
              <p:cNvCxnSpPr>
                <a:cxnSpLocks noChangeShapeType="1"/>
              </p:cNvCxnSpPr>
              <p:nvPr/>
            </p:nvCxnSpPr>
            <p:spPr bwMode="auto">
              <a:xfrm flipH="1" flipV="1">
                <a:off x="1600200" y="4800600"/>
                <a:ext cx="152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309" name="Ellipse 114">
              <a:extLst>
                <a:ext uri="{FF2B5EF4-FFF2-40B4-BE49-F238E27FC236}">
                  <a16:creationId xmlns:a16="http://schemas.microsoft.com/office/drawing/2014/main" id="{DB92401D-0255-2CFC-96CB-4CAEF6828292}"/>
                </a:ext>
              </a:extLst>
            </p:cNvPr>
            <p:cNvSpPr/>
            <p:nvPr/>
          </p:nvSpPr>
          <p:spPr bwMode="auto">
            <a:xfrm>
              <a:off x="1900450" y="4344960"/>
              <a:ext cx="304800" cy="304800"/>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charset="0"/>
                <a:cs typeface="Arial" charset="0"/>
              </a:endParaRPr>
            </a:p>
          </p:txBody>
        </p:sp>
        <p:cxnSp>
          <p:nvCxnSpPr>
            <p:cNvPr id="310" name="Gerade Verbindung mit Pfeil 309">
              <a:extLst>
                <a:ext uri="{FF2B5EF4-FFF2-40B4-BE49-F238E27FC236}">
                  <a16:creationId xmlns:a16="http://schemas.microsoft.com/office/drawing/2014/main" id="{F76BEA5D-1C0F-9586-C02A-39AC20A8C7C8}"/>
                </a:ext>
              </a:extLst>
            </p:cNvPr>
            <p:cNvCxnSpPr>
              <a:stCxn id="309" idx="0"/>
              <a:endCxn id="309" idx="4"/>
            </p:cNvCxnSpPr>
            <p:nvPr/>
          </p:nvCxnSpPr>
          <p:spPr bwMode="auto">
            <a:xfrm>
              <a:off x="2052850" y="4344960"/>
              <a:ext cx="0" cy="3048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Gerader Verbinder 116">
              <a:extLst>
                <a:ext uri="{FF2B5EF4-FFF2-40B4-BE49-F238E27FC236}">
                  <a16:creationId xmlns:a16="http://schemas.microsoft.com/office/drawing/2014/main" id="{B033F289-811C-CFF2-94E2-BCA241606E5D}"/>
                </a:ext>
              </a:extLst>
            </p:cNvPr>
            <p:cNvCxnSpPr/>
            <p:nvPr/>
          </p:nvCxnSpPr>
          <p:spPr bwMode="auto">
            <a:xfrm flipV="1">
              <a:off x="2052850" y="411636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 name="Gerader Verbinder 117">
              <a:extLst>
                <a:ext uri="{FF2B5EF4-FFF2-40B4-BE49-F238E27FC236}">
                  <a16:creationId xmlns:a16="http://schemas.microsoft.com/office/drawing/2014/main" id="{ABCE14D0-706F-B26E-0BFB-C615B97AE83A}"/>
                </a:ext>
              </a:extLst>
            </p:cNvPr>
            <p:cNvCxnSpPr/>
            <p:nvPr/>
          </p:nvCxnSpPr>
          <p:spPr bwMode="auto">
            <a:xfrm flipV="1">
              <a:off x="2052850" y="4649760"/>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 name="Gerade Verbindung 2">
              <a:extLst>
                <a:ext uri="{FF2B5EF4-FFF2-40B4-BE49-F238E27FC236}">
                  <a16:creationId xmlns:a16="http://schemas.microsoft.com/office/drawing/2014/main" id="{E16531AD-E676-0A4A-ECB8-6FF6EC6281E0}"/>
                </a:ext>
              </a:extLst>
            </p:cNvPr>
            <p:cNvCxnSpPr/>
            <p:nvPr/>
          </p:nvCxnSpPr>
          <p:spPr bwMode="auto">
            <a:xfrm>
              <a:off x="1900450" y="4878360"/>
              <a:ext cx="304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4" name="Gruppieren 313">
              <a:extLst>
                <a:ext uri="{FF2B5EF4-FFF2-40B4-BE49-F238E27FC236}">
                  <a16:creationId xmlns:a16="http://schemas.microsoft.com/office/drawing/2014/main" id="{B9C82A1C-9ECF-9D53-8577-FB5494B416F2}"/>
                </a:ext>
              </a:extLst>
            </p:cNvPr>
            <p:cNvGrpSpPr/>
            <p:nvPr/>
          </p:nvGrpSpPr>
          <p:grpSpPr>
            <a:xfrm>
              <a:off x="1213220" y="2360380"/>
              <a:ext cx="381000" cy="990990"/>
              <a:chOff x="1752600" y="4190610"/>
              <a:chExt cx="381000" cy="990990"/>
            </a:xfrm>
          </p:grpSpPr>
          <p:sp>
            <p:nvSpPr>
              <p:cNvPr id="325" name="Line 18">
                <a:extLst>
                  <a:ext uri="{FF2B5EF4-FFF2-40B4-BE49-F238E27FC236}">
                    <a16:creationId xmlns:a16="http://schemas.microsoft.com/office/drawing/2014/main" id="{56ED37C2-1ED5-4D79-AB8A-3952BDADF259}"/>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26" name="Line 19">
                <a:extLst>
                  <a:ext uri="{FF2B5EF4-FFF2-40B4-BE49-F238E27FC236}">
                    <a16:creationId xmlns:a16="http://schemas.microsoft.com/office/drawing/2014/main" id="{37BBBCDF-E212-8D20-5909-A9B092229C96}"/>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27" name="Line 20">
                <a:extLst>
                  <a:ext uri="{FF2B5EF4-FFF2-40B4-BE49-F238E27FC236}">
                    <a16:creationId xmlns:a16="http://schemas.microsoft.com/office/drawing/2014/main" id="{E4537FF0-038D-0A5E-0B0F-C3A96824AB0E}"/>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28" name="Line 21">
                <a:extLst>
                  <a:ext uri="{FF2B5EF4-FFF2-40B4-BE49-F238E27FC236}">
                    <a16:creationId xmlns:a16="http://schemas.microsoft.com/office/drawing/2014/main" id="{CF087620-0288-03AE-FC50-E81B9291969C}"/>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29" name="Line 22">
                <a:extLst>
                  <a:ext uri="{FF2B5EF4-FFF2-40B4-BE49-F238E27FC236}">
                    <a16:creationId xmlns:a16="http://schemas.microsoft.com/office/drawing/2014/main" id="{CCA564D9-9E8B-1E41-60B4-E8CCCF856518}"/>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30" name="Line 23">
                <a:extLst>
                  <a:ext uri="{FF2B5EF4-FFF2-40B4-BE49-F238E27FC236}">
                    <a16:creationId xmlns:a16="http://schemas.microsoft.com/office/drawing/2014/main" id="{0D1ED54F-D4DA-9B04-A76E-D4F15C72A2CD}"/>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31" name="Line 24">
                <a:extLst>
                  <a:ext uri="{FF2B5EF4-FFF2-40B4-BE49-F238E27FC236}">
                    <a16:creationId xmlns:a16="http://schemas.microsoft.com/office/drawing/2014/main" id="{C502CAA5-9AA8-6AE7-E3E7-629867E05444}"/>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332" name="Gerade Verbindung 259">
                <a:extLst>
                  <a:ext uri="{FF2B5EF4-FFF2-40B4-BE49-F238E27FC236}">
                    <a16:creationId xmlns:a16="http://schemas.microsoft.com/office/drawing/2014/main" id="{31DB5186-5262-9FBB-FA79-F26A350A78DC}"/>
                  </a:ext>
                </a:extLst>
              </p:cNvPr>
              <p:cNvCxnSpPr>
                <a:cxnSpLocks noChangeShapeType="1"/>
              </p:cNvCxnSpPr>
              <p:nvPr/>
            </p:nvCxnSpPr>
            <p:spPr bwMode="auto">
              <a:xfrm flipV="1">
                <a:off x="1752600" y="4190610"/>
                <a:ext cx="0" cy="6099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315" name="Gruppieren 314">
              <a:extLst>
                <a:ext uri="{FF2B5EF4-FFF2-40B4-BE49-F238E27FC236}">
                  <a16:creationId xmlns:a16="http://schemas.microsoft.com/office/drawing/2014/main" id="{9F4FBACF-48CC-A10A-E2D9-D9DB04BC6E3C}"/>
                </a:ext>
              </a:extLst>
            </p:cNvPr>
            <p:cNvGrpSpPr/>
            <p:nvPr/>
          </p:nvGrpSpPr>
          <p:grpSpPr>
            <a:xfrm flipH="1">
              <a:off x="2511090" y="2360380"/>
              <a:ext cx="381000" cy="990990"/>
              <a:chOff x="1752600" y="4190610"/>
              <a:chExt cx="381000" cy="990990"/>
            </a:xfrm>
          </p:grpSpPr>
          <p:sp>
            <p:nvSpPr>
              <p:cNvPr id="317" name="Line 18">
                <a:extLst>
                  <a:ext uri="{FF2B5EF4-FFF2-40B4-BE49-F238E27FC236}">
                    <a16:creationId xmlns:a16="http://schemas.microsoft.com/office/drawing/2014/main" id="{EF502C74-71E4-269F-6C57-5E4FEFFA2243}"/>
                  </a:ext>
                </a:extLst>
              </p:cNvPr>
              <p:cNvSpPr>
                <a:spLocks noChangeShapeType="1"/>
              </p:cNvSpPr>
              <p:nvPr/>
            </p:nvSpPr>
            <p:spPr bwMode="auto">
              <a:xfrm rot="16200000" flipV="1">
                <a:off x="2057400" y="4876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18" name="Line 19">
                <a:extLst>
                  <a:ext uri="{FF2B5EF4-FFF2-40B4-BE49-F238E27FC236}">
                    <a16:creationId xmlns:a16="http://schemas.microsoft.com/office/drawing/2014/main" id="{8314685C-62CB-8823-06D9-A0F3553A6B7B}"/>
                  </a:ext>
                </a:extLst>
              </p:cNvPr>
              <p:cNvSpPr>
                <a:spLocks noChangeShapeType="1"/>
              </p:cNvSpPr>
              <p:nvPr/>
            </p:nvSpPr>
            <p:spPr bwMode="auto">
              <a:xfrm rot="16200000">
                <a:off x="18288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19" name="Line 20">
                <a:extLst>
                  <a:ext uri="{FF2B5EF4-FFF2-40B4-BE49-F238E27FC236}">
                    <a16:creationId xmlns:a16="http://schemas.microsoft.com/office/drawing/2014/main" id="{AC527F6F-12FF-84B8-4BC4-F3CEED174CA7}"/>
                  </a:ext>
                </a:extLst>
              </p:cNvPr>
              <p:cNvSpPr>
                <a:spLocks noChangeShapeType="1"/>
              </p:cNvSpPr>
              <p:nvPr/>
            </p:nvSpPr>
            <p:spPr bwMode="auto">
              <a:xfrm rot="16200000">
                <a:off x="1828800" y="4724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20" name="Line 21">
                <a:extLst>
                  <a:ext uri="{FF2B5EF4-FFF2-40B4-BE49-F238E27FC236}">
                    <a16:creationId xmlns:a16="http://schemas.microsoft.com/office/drawing/2014/main" id="{75148B44-699D-B1B8-F5D1-897E849CFA94}"/>
                  </a:ext>
                </a:extLst>
              </p:cNvPr>
              <p:cNvSpPr>
                <a:spLocks noChangeShapeType="1"/>
              </p:cNvSpPr>
              <p:nvPr/>
            </p:nvSpPr>
            <p:spPr bwMode="auto">
              <a:xfrm rot="16200000">
                <a:off x="1752600" y="4800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21" name="Line 22">
                <a:extLst>
                  <a:ext uri="{FF2B5EF4-FFF2-40B4-BE49-F238E27FC236}">
                    <a16:creationId xmlns:a16="http://schemas.microsoft.com/office/drawing/2014/main" id="{FCFEC5D2-A2FA-AE47-F039-672C6FAC5790}"/>
                  </a:ext>
                </a:extLst>
              </p:cNvPr>
              <p:cNvSpPr>
                <a:spLocks noChangeShapeType="1"/>
              </p:cNvSpPr>
              <p:nvPr/>
            </p:nvSpPr>
            <p:spPr bwMode="auto">
              <a:xfrm rot="16200000" flipV="1">
                <a:off x="20574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22" name="Line 23">
                <a:extLst>
                  <a:ext uri="{FF2B5EF4-FFF2-40B4-BE49-F238E27FC236}">
                    <a16:creationId xmlns:a16="http://schemas.microsoft.com/office/drawing/2014/main" id="{5DC7FA48-9FDD-6BEF-3C79-D8C93430861B}"/>
                  </a:ext>
                </a:extLst>
              </p:cNvPr>
              <p:cNvSpPr>
                <a:spLocks noChangeShapeType="1"/>
              </p:cNvSpPr>
              <p:nvPr/>
            </p:nvSpPr>
            <p:spPr bwMode="auto">
              <a:xfrm rot="16200000">
                <a:off x="2019300" y="45339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323" name="Line 24">
                <a:extLst>
                  <a:ext uri="{FF2B5EF4-FFF2-40B4-BE49-F238E27FC236}">
                    <a16:creationId xmlns:a16="http://schemas.microsoft.com/office/drawing/2014/main" id="{99225DDC-0FF3-90CB-30EF-8F325260F819}"/>
                  </a:ext>
                </a:extLst>
              </p:cNvPr>
              <p:cNvSpPr>
                <a:spLocks noChangeShapeType="1"/>
              </p:cNvSpPr>
              <p:nvPr/>
            </p:nvSpPr>
            <p:spPr bwMode="auto">
              <a:xfrm rot="16200000">
                <a:off x="2019300" y="50673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cxnSp>
            <p:nvCxnSpPr>
              <p:cNvPr id="324" name="Gerade Verbindung 259">
                <a:extLst>
                  <a:ext uri="{FF2B5EF4-FFF2-40B4-BE49-F238E27FC236}">
                    <a16:creationId xmlns:a16="http://schemas.microsoft.com/office/drawing/2014/main" id="{BE578A16-F838-1D2B-7DDB-A52B73D3BE3E}"/>
                  </a:ext>
                </a:extLst>
              </p:cNvPr>
              <p:cNvCxnSpPr>
                <a:cxnSpLocks noChangeShapeType="1"/>
              </p:cNvCxnSpPr>
              <p:nvPr/>
            </p:nvCxnSpPr>
            <p:spPr bwMode="auto">
              <a:xfrm flipH="1" flipV="1">
                <a:off x="1752600" y="4190610"/>
                <a:ext cx="0" cy="6099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316" name="Gerader Verbinder 154">
              <a:extLst>
                <a:ext uri="{FF2B5EF4-FFF2-40B4-BE49-F238E27FC236}">
                  <a16:creationId xmlns:a16="http://schemas.microsoft.com/office/drawing/2014/main" id="{79F9C992-2FCE-C038-890E-3207940004A1}"/>
                </a:ext>
              </a:extLst>
            </p:cNvPr>
            <p:cNvCxnSpPr>
              <a:cxnSpLocks/>
            </p:cNvCxnSpPr>
            <p:nvPr/>
          </p:nvCxnSpPr>
          <p:spPr>
            <a:xfrm>
              <a:off x="1442470" y="2589370"/>
              <a:ext cx="122128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0" name="Textfeld 349">
            <a:extLst>
              <a:ext uri="{FF2B5EF4-FFF2-40B4-BE49-F238E27FC236}">
                <a16:creationId xmlns:a16="http://schemas.microsoft.com/office/drawing/2014/main" id="{14655B77-E4FC-EC21-E468-F4890E6E6C73}"/>
              </a:ext>
            </a:extLst>
          </p:cNvPr>
          <p:cNvSpPr txBox="1"/>
          <p:nvPr/>
        </p:nvSpPr>
        <p:spPr>
          <a:xfrm>
            <a:off x="831830" y="3734320"/>
            <a:ext cx="500458" cy="276999"/>
          </a:xfrm>
          <a:prstGeom prst="rect">
            <a:avLst/>
          </a:prstGeom>
          <a:noFill/>
        </p:spPr>
        <p:txBody>
          <a:bodyPr wrap="none" rtlCol="0">
            <a:spAutoFit/>
          </a:bodyPr>
          <a:lstStyle/>
          <a:p>
            <a:r>
              <a:rPr lang="de-DE" sz="1200" dirty="0"/>
              <a:t>2.1V</a:t>
            </a:r>
          </a:p>
        </p:txBody>
      </p:sp>
      <p:sp>
        <p:nvSpPr>
          <p:cNvPr id="351" name="Textfeld 350">
            <a:extLst>
              <a:ext uri="{FF2B5EF4-FFF2-40B4-BE49-F238E27FC236}">
                <a16:creationId xmlns:a16="http://schemas.microsoft.com/office/drawing/2014/main" id="{11C3D802-F7A0-F64F-F6CE-E2C446C998E5}"/>
              </a:ext>
            </a:extLst>
          </p:cNvPr>
          <p:cNvSpPr txBox="1"/>
          <p:nvPr/>
        </p:nvSpPr>
        <p:spPr>
          <a:xfrm>
            <a:off x="1442470" y="3963310"/>
            <a:ext cx="500458" cy="276999"/>
          </a:xfrm>
          <a:prstGeom prst="rect">
            <a:avLst/>
          </a:prstGeom>
          <a:noFill/>
        </p:spPr>
        <p:txBody>
          <a:bodyPr wrap="none" rtlCol="0">
            <a:spAutoFit/>
          </a:bodyPr>
          <a:lstStyle/>
          <a:p>
            <a:r>
              <a:rPr lang="de-DE" sz="1200" dirty="0"/>
              <a:t>1.8V</a:t>
            </a:r>
          </a:p>
        </p:txBody>
      </p:sp>
      <p:sp>
        <p:nvSpPr>
          <p:cNvPr id="352" name="Textfeld 351">
            <a:extLst>
              <a:ext uri="{FF2B5EF4-FFF2-40B4-BE49-F238E27FC236}">
                <a16:creationId xmlns:a16="http://schemas.microsoft.com/office/drawing/2014/main" id="{7897B1AD-C4DD-E10D-B037-C489D326A3A2}"/>
              </a:ext>
            </a:extLst>
          </p:cNvPr>
          <p:cNvSpPr txBox="1"/>
          <p:nvPr/>
        </p:nvSpPr>
        <p:spPr>
          <a:xfrm>
            <a:off x="3656040" y="3963310"/>
            <a:ext cx="500458" cy="276999"/>
          </a:xfrm>
          <a:prstGeom prst="rect">
            <a:avLst/>
          </a:prstGeom>
          <a:noFill/>
        </p:spPr>
        <p:txBody>
          <a:bodyPr wrap="none" rtlCol="0">
            <a:spAutoFit/>
          </a:bodyPr>
          <a:lstStyle/>
          <a:p>
            <a:r>
              <a:rPr lang="de-DE" sz="1200" dirty="0"/>
              <a:t>1.8V</a:t>
            </a:r>
          </a:p>
        </p:txBody>
      </p:sp>
      <p:sp>
        <p:nvSpPr>
          <p:cNvPr id="353" name="Textfeld 352">
            <a:extLst>
              <a:ext uri="{FF2B5EF4-FFF2-40B4-BE49-F238E27FC236}">
                <a16:creationId xmlns:a16="http://schemas.microsoft.com/office/drawing/2014/main" id="{E659C0DC-B8C8-8526-7D69-0A97C150D774}"/>
              </a:ext>
            </a:extLst>
          </p:cNvPr>
          <p:cNvSpPr txBox="1"/>
          <p:nvPr/>
        </p:nvSpPr>
        <p:spPr>
          <a:xfrm>
            <a:off x="755500" y="5108260"/>
            <a:ext cx="388248" cy="276999"/>
          </a:xfrm>
          <a:prstGeom prst="rect">
            <a:avLst/>
          </a:prstGeom>
          <a:noFill/>
        </p:spPr>
        <p:txBody>
          <a:bodyPr wrap="none" rtlCol="0">
            <a:spAutoFit/>
          </a:bodyPr>
          <a:lstStyle/>
          <a:p>
            <a:r>
              <a:rPr lang="de-DE" sz="1200" dirty="0" err="1"/>
              <a:t>inp</a:t>
            </a:r>
            <a:endParaRPr lang="de-DE" sz="1200" dirty="0"/>
          </a:p>
        </p:txBody>
      </p:sp>
      <p:sp>
        <p:nvSpPr>
          <p:cNvPr id="354" name="Textfeld 353">
            <a:extLst>
              <a:ext uri="{FF2B5EF4-FFF2-40B4-BE49-F238E27FC236}">
                <a16:creationId xmlns:a16="http://schemas.microsoft.com/office/drawing/2014/main" id="{AC4CAFD4-F6B9-D6BF-DD13-08E29B99F065}"/>
              </a:ext>
            </a:extLst>
          </p:cNvPr>
          <p:cNvSpPr txBox="1"/>
          <p:nvPr/>
        </p:nvSpPr>
        <p:spPr>
          <a:xfrm>
            <a:off x="755500" y="5566240"/>
            <a:ext cx="388248" cy="276999"/>
          </a:xfrm>
          <a:prstGeom prst="rect">
            <a:avLst/>
          </a:prstGeom>
          <a:noFill/>
        </p:spPr>
        <p:txBody>
          <a:bodyPr wrap="none" rtlCol="0">
            <a:spAutoFit/>
          </a:bodyPr>
          <a:lstStyle/>
          <a:p>
            <a:r>
              <a:rPr lang="de-DE" sz="1200" dirty="0" err="1"/>
              <a:t>inn</a:t>
            </a:r>
            <a:endParaRPr lang="de-DE" sz="1200" dirty="0"/>
          </a:p>
        </p:txBody>
      </p:sp>
      <p:sp>
        <p:nvSpPr>
          <p:cNvPr id="355" name="Bogen 354">
            <a:extLst>
              <a:ext uri="{FF2B5EF4-FFF2-40B4-BE49-F238E27FC236}">
                <a16:creationId xmlns:a16="http://schemas.microsoft.com/office/drawing/2014/main" id="{B68975AB-6C1F-899D-38C4-9A001019D7BF}"/>
              </a:ext>
            </a:extLst>
          </p:cNvPr>
          <p:cNvSpPr/>
          <p:nvPr/>
        </p:nvSpPr>
        <p:spPr>
          <a:xfrm>
            <a:off x="3961360" y="5108260"/>
            <a:ext cx="1679260" cy="45798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6" name="Bogen 355">
            <a:extLst>
              <a:ext uri="{FF2B5EF4-FFF2-40B4-BE49-F238E27FC236}">
                <a16:creationId xmlns:a16="http://schemas.microsoft.com/office/drawing/2014/main" id="{DDD453FD-5E0A-FF5C-820D-D42AB27A14C1}"/>
              </a:ext>
            </a:extLst>
          </p:cNvPr>
          <p:cNvSpPr/>
          <p:nvPr/>
        </p:nvSpPr>
        <p:spPr>
          <a:xfrm>
            <a:off x="144860" y="4955600"/>
            <a:ext cx="7480340" cy="7633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7" name="Rechteck 356">
            <a:extLst>
              <a:ext uri="{FF2B5EF4-FFF2-40B4-BE49-F238E27FC236}">
                <a16:creationId xmlns:a16="http://schemas.microsoft.com/office/drawing/2014/main" id="{6CDD2DC1-296A-A97B-E10C-D09703044360}"/>
              </a:ext>
            </a:extLst>
          </p:cNvPr>
          <p:cNvSpPr/>
          <p:nvPr/>
        </p:nvSpPr>
        <p:spPr>
          <a:xfrm>
            <a:off x="221190" y="3657990"/>
            <a:ext cx="610640" cy="61064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tx1"/>
                </a:solidFill>
              </a:rPr>
              <a:t>CP</a:t>
            </a:r>
          </a:p>
        </p:txBody>
      </p:sp>
      <p:sp>
        <p:nvSpPr>
          <p:cNvPr id="4" name="Abgerundetes Rechteck 261">
            <a:extLst>
              <a:ext uri="{FF2B5EF4-FFF2-40B4-BE49-F238E27FC236}">
                <a16:creationId xmlns:a16="http://schemas.microsoft.com/office/drawing/2014/main" id="{017241F7-3C17-57A6-20FA-7F553E61300C}"/>
              </a:ext>
            </a:extLst>
          </p:cNvPr>
          <p:cNvSpPr/>
          <p:nvPr/>
        </p:nvSpPr>
        <p:spPr>
          <a:xfrm>
            <a:off x="4343010" y="2207720"/>
            <a:ext cx="4274480" cy="1297610"/>
          </a:xfrm>
          <a:prstGeom prst="roundRect">
            <a:avLst>
              <a:gd name="adj" fmla="val 4453"/>
            </a:avLst>
          </a:prstGeom>
          <a:solidFill>
            <a:schemeClr val="accent2">
              <a:lumMod val="60000"/>
              <a:lumOff val="40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 name="Abgerundetes Rechteck 273">
            <a:extLst>
              <a:ext uri="{FF2B5EF4-FFF2-40B4-BE49-F238E27FC236}">
                <a16:creationId xmlns:a16="http://schemas.microsoft.com/office/drawing/2014/main" id="{E66FEE7C-9385-316D-15ED-DB79D84F71AF}"/>
              </a:ext>
            </a:extLst>
          </p:cNvPr>
          <p:cNvSpPr/>
          <p:nvPr/>
        </p:nvSpPr>
        <p:spPr>
          <a:xfrm>
            <a:off x="7319880" y="2207720"/>
            <a:ext cx="610640" cy="534310"/>
          </a:xfrm>
          <a:prstGeom prst="roundRect">
            <a:avLst>
              <a:gd name="adj" fmla="val 10962"/>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 name="Abgerundetes Rechteck 272">
            <a:extLst>
              <a:ext uri="{FF2B5EF4-FFF2-40B4-BE49-F238E27FC236}">
                <a16:creationId xmlns:a16="http://schemas.microsoft.com/office/drawing/2014/main" id="{677076DC-5B79-5C4E-E7DF-9B2584631E2A}"/>
              </a:ext>
            </a:extLst>
          </p:cNvPr>
          <p:cNvSpPr/>
          <p:nvPr/>
        </p:nvSpPr>
        <p:spPr>
          <a:xfrm>
            <a:off x="5640620" y="2207720"/>
            <a:ext cx="167926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Abgerundetes Rechteck 273">
            <a:extLst>
              <a:ext uri="{FF2B5EF4-FFF2-40B4-BE49-F238E27FC236}">
                <a16:creationId xmlns:a16="http://schemas.microsoft.com/office/drawing/2014/main" id="{23DC357C-3C4B-5E1D-4614-168014684F1F}"/>
              </a:ext>
            </a:extLst>
          </p:cNvPr>
          <p:cNvSpPr/>
          <p:nvPr/>
        </p:nvSpPr>
        <p:spPr>
          <a:xfrm>
            <a:off x="617493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8" name="Abgerundetes Rechteck 273">
            <a:extLst>
              <a:ext uri="{FF2B5EF4-FFF2-40B4-BE49-F238E27FC236}">
                <a16:creationId xmlns:a16="http://schemas.microsoft.com/office/drawing/2014/main" id="{62CAF4B0-F30A-B81C-F8B6-18778A45F9CA}"/>
              </a:ext>
            </a:extLst>
          </p:cNvPr>
          <p:cNvSpPr/>
          <p:nvPr/>
        </p:nvSpPr>
        <p:spPr>
          <a:xfrm>
            <a:off x="678557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 name="Abgerundetes Rechteck 273">
            <a:extLst>
              <a:ext uri="{FF2B5EF4-FFF2-40B4-BE49-F238E27FC236}">
                <a16:creationId xmlns:a16="http://schemas.microsoft.com/office/drawing/2014/main" id="{4B46526E-5970-30B4-6427-4FFD489EDF77}"/>
              </a:ext>
            </a:extLst>
          </p:cNvPr>
          <p:cNvSpPr/>
          <p:nvPr/>
        </p:nvSpPr>
        <p:spPr>
          <a:xfrm>
            <a:off x="6480250" y="205506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Abgerundetes Rechteck 273">
            <a:extLst>
              <a:ext uri="{FF2B5EF4-FFF2-40B4-BE49-F238E27FC236}">
                <a16:creationId xmlns:a16="http://schemas.microsoft.com/office/drawing/2014/main" id="{F7B8C8C2-8103-A178-11E8-5AF2D98C080F}"/>
              </a:ext>
            </a:extLst>
          </p:cNvPr>
          <p:cNvSpPr/>
          <p:nvPr/>
        </p:nvSpPr>
        <p:spPr>
          <a:xfrm>
            <a:off x="579328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1" name="Gerader Verbinder 10">
            <a:extLst>
              <a:ext uri="{FF2B5EF4-FFF2-40B4-BE49-F238E27FC236}">
                <a16:creationId xmlns:a16="http://schemas.microsoft.com/office/drawing/2014/main" id="{907D9353-2150-9AAF-99F5-1E6ABA760E51}"/>
              </a:ext>
            </a:extLst>
          </p:cNvPr>
          <p:cNvCxnSpPr>
            <a:cxnSpLocks/>
          </p:cNvCxnSpPr>
          <p:nvPr/>
        </p:nvCxnSpPr>
        <p:spPr>
          <a:xfrm flipV="1">
            <a:off x="823584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51AF8BAC-D03E-162C-7AE5-28C00FE791E2}"/>
              </a:ext>
            </a:extLst>
          </p:cNvPr>
          <p:cNvCxnSpPr>
            <a:cxnSpLocks/>
          </p:cNvCxnSpPr>
          <p:nvPr/>
        </p:nvCxnSpPr>
        <p:spPr>
          <a:xfrm>
            <a:off x="6480250" y="2207720"/>
            <a:ext cx="305320" cy="0"/>
          </a:xfrm>
          <a:prstGeom prst="line">
            <a:avLst/>
          </a:prstGeom>
          <a:ln w="317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DB06026C-3BC3-ED13-4254-98697EC6E59D}"/>
              </a:ext>
            </a:extLst>
          </p:cNvPr>
          <p:cNvSpPr/>
          <p:nvPr/>
        </p:nvSpPr>
        <p:spPr>
          <a:xfrm>
            <a:off x="7090890" y="2207720"/>
            <a:ext cx="38165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14" name="Gerader Verbinder 13">
            <a:extLst>
              <a:ext uri="{FF2B5EF4-FFF2-40B4-BE49-F238E27FC236}">
                <a16:creationId xmlns:a16="http://schemas.microsoft.com/office/drawing/2014/main" id="{30514E8B-3D93-0BE2-EED9-8F8C2DC0AAF2}"/>
              </a:ext>
            </a:extLst>
          </p:cNvPr>
          <p:cNvCxnSpPr>
            <a:cxnSpLocks/>
          </p:cNvCxnSpPr>
          <p:nvPr/>
        </p:nvCxnSpPr>
        <p:spPr>
          <a:xfrm flipV="1">
            <a:off x="632759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EDE60EEF-012D-4580-616B-795BC3BD6760}"/>
              </a:ext>
            </a:extLst>
          </p:cNvPr>
          <p:cNvCxnSpPr>
            <a:cxnSpLocks/>
          </p:cNvCxnSpPr>
          <p:nvPr/>
        </p:nvCxnSpPr>
        <p:spPr>
          <a:xfrm flipV="1">
            <a:off x="6632910" y="174974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D425C207-B5EE-1D5F-3369-7576BEE0B533}"/>
              </a:ext>
            </a:extLst>
          </p:cNvPr>
          <p:cNvCxnSpPr>
            <a:cxnSpLocks/>
          </p:cNvCxnSpPr>
          <p:nvPr/>
        </p:nvCxnSpPr>
        <p:spPr>
          <a:xfrm flipV="1">
            <a:off x="693823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Abgerundetes Rechteck 273">
            <a:extLst>
              <a:ext uri="{FF2B5EF4-FFF2-40B4-BE49-F238E27FC236}">
                <a16:creationId xmlns:a16="http://schemas.microsoft.com/office/drawing/2014/main" id="{90C8F8F1-9F2B-648B-E11D-232E15431653}"/>
              </a:ext>
            </a:extLst>
          </p:cNvPr>
          <p:cNvSpPr/>
          <p:nvPr/>
        </p:nvSpPr>
        <p:spPr>
          <a:xfrm>
            <a:off x="747254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 name="Abgerundetes Rechteck 272">
            <a:extLst>
              <a:ext uri="{FF2B5EF4-FFF2-40B4-BE49-F238E27FC236}">
                <a16:creationId xmlns:a16="http://schemas.microsoft.com/office/drawing/2014/main" id="{086907F2-8482-9B58-008A-CB0B0EFEA44C}"/>
              </a:ext>
            </a:extLst>
          </p:cNvPr>
          <p:cNvSpPr/>
          <p:nvPr/>
        </p:nvSpPr>
        <p:spPr>
          <a:xfrm>
            <a:off x="7930520" y="2207720"/>
            <a:ext cx="61064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9" name="Rechteck 18">
            <a:extLst>
              <a:ext uri="{FF2B5EF4-FFF2-40B4-BE49-F238E27FC236}">
                <a16:creationId xmlns:a16="http://schemas.microsoft.com/office/drawing/2014/main" id="{EF536A1F-7421-F5BD-22DE-85CB5520E39C}"/>
              </a:ext>
            </a:extLst>
          </p:cNvPr>
          <p:cNvSpPr/>
          <p:nvPr/>
        </p:nvSpPr>
        <p:spPr>
          <a:xfrm>
            <a:off x="777786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20" name="Rechteck 19">
            <a:extLst>
              <a:ext uri="{FF2B5EF4-FFF2-40B4-BE49-F238E27FC236}">
                <a16:creationId xmlns:a16="http://schemas.microsoft.com/office/drawing/2014/main" id="{42620B30-75D2-DD1D-3BA3-8C1B04B22EA1}"/>
              </a:ext>
            </a:extLst>
          </p:cNvPr>
          <p:cNvSpPr/>
          <p:nvPr/>
        </p:nvSpPr>
        <p:spPr>
          <a:xfrm>
            <a:off x="6098600" y="2207720"/>
            <a:ext cx="7633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21" name="Abgerundetes Rechteck 273">
            <a:extLst>
              <a:ext uri="{FF2B5EF4-FFF2-40B4-BE49-F238E27FC236}">
                <a16:creationId xmlns:a16="http://schemas.microsoft.com/office/drawing/2014/main" id="{A00FE538-0DA1-A5A5-B1AD-3FB66D83FA88}"/>
              </a:ext>
            </a:extLst>
          </p:cNvPr>
          <p:cNvSpPr/>
          <p:nvPr/>
        </p:nvSpPr>
        <p:spPr>
          <a:xfrm>
            <a:off x="808318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2" name="Rechteck 21">
            <a:extLst>
              <a:ext uri="{FF2B5EF4-FFF2-40B4-BE49-F238E27FC236}">
                <a16:creationId xmlns:a16="http://schemas.microsoft.com/office/drawing/2014/main" id="{6A521C90-9B90-EA9B-0BF3-0DA9FA0902C7}"/>
              </a:ext>
            </a:extLst>
          </p:cNvPr>
          <p:cNvSpPr/>
          <p:nvPr/>
        </p:nvSpPr>
        <p:spPr>
          <a:xfrm>
            <a:off x="838850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23" name="Rechteck 22">
            <a:extLst>
              <a:ext uri="{FF2B5EF4-FFF2-40B4-BE49-F238E27FC236}">
                <a16:creationId xmlns:a16="http://schemas.microsoft.com/office/drawing/2014/main" id="{B9353F01-E1FF-A3DC-DC6B-F402B45864F2}"/>
              </a:ext>
            </a:extLst>
          </p:cNvPr>
          <p:cNvSpPr/>
          <p:nvPr/>
        </p:nvSpPr>
        <p:spPr>
          <a:xfrm>
            <a:off x="8388500" y="2207720"/>
            <a:ext cx="53431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24" name="Textfeld 23">
            <a:extLst>
              <a:ext uri="{FF2B5EF4-FFF2-40B4-BE49-F238E27FC236}">
                <a16:creationId xmlns:a16="http://schemas.microsoft.com/office/drawing/2014/main" id="{26617567-9128-425A-707E-549239B2FA85}"/>
              </a:ext>
            </a:extLst>
          </p:cNvPr>
          <p:cNvSpPr txBox="1"/>
          <p:nvPr/>
        </p:nvSpPr>
        <p:spPr>
          <a:xfrm>
            <a:off x="6098600" y="2360380"/>
            <a:ext cx="1042273" cy="246221"/>
          </a:xfrm>
          <a:prstGeom prst="rect">
            <a:avLst/>
          </a:prstGeom>
          <a:noFill/>
        </p:spPr>
        <p:txBody>
          <a:bodyPr wrap="none" rtlCol="0">
            <a:spAutoFit/>
          </a:bodyPr>
          <a:lstStyle/>
          <a:p>
            <a:r>
              <a:rPr lang="de-DE" sz="1000" dirty="0">
                <a:solidFill>
                  <a:schemeClr val="bg1"/>
                </a:solidFill>
                <a:latin typeface="Times New Roman" panose="02020603050405020304" pitchFamily="18" charset="0"/>
                <a:cs typeface="Times New Roman" panose="02020603050405020304" pitchFamily="18" charset="0"/>
              </a:rPr>
              <a:t>PMOS </a:t>
            </a:r>
            <a:r>
              <a:rPr lang="de-DE" sz="1000" dirty="0" err="1">
                <a:solidFill>
                  <a:schemeClr val="bg1"/>
                </a:solidFill>
                <a:latin typeface="Times New Roman" panose="02020603050405020304" pitchFamily="18" charset="0"/>
                <a:cs typeface="Times New Roman" panose="02020603050405020304" pitchFamily="18" charset="0"/>
              </a:rPr>
              <a:t>transistor</a:t>
            </a:r>
            <a:endParaRPr lang="de-DE" sz="1000" dirty="0">
              <a:solidFill>
                <a:schemeClr val="bg1"/>
              </a:solidFill>
              <a:latin typeface="Times New Roman" panose="02020603050405020304" pitchFamily="18" charset="0"/>
              <a:cs typeface="Times New Roman" panose="02020603050405020304" pitchFamily="18" charset="0"/>
            </a:endParaRPr>
          </a:p>
        </p:txBody>
      </p:sp>
      <p:sp>
        <p:nvSpPr>
          <p:cNvPr id="25" name="Textfeld 24">
            <a:extLst>
              <a:ext uri="{FF2B5EF4-FFF2-40B4-BE49-F238E27FC236}">
                <a16:creationId xmlns:a16="http://schemas.microsoft.com/office/drawing/2014/main" id="{AD481DEA-7FB9-CE69-4076-3396421940BD}"/>
              </a:ext>
            </a:extLst>
          </p:cNvPr>
          <p:cNvSpPr txBox="1"/>
          <p:nvPr/>
        </p:nvSpPr>
        <p:spPr>
          <a:xfrm>
            <a:off x="4724660" y="3200010"/>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n-</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cxnSp>
        <p:nvCxnSpPr>
          <p:cNvPr id="26" name="Gerader Verbinder 25">
            <a:extLst>
              <a:ext uri="{FF2B5EF4-FFF2-40B4-BE49-F238E27FC236}">
                <a16:creationId xmlns:a16="http://schemas.microsoft.com/office/drawing/2014/main" id="{BE54A4A1-3C5A-4A1F-D05B-C1F1759B6D1D}"/>
              </a:ext>
            </a:extLst>
          </p:cNvPr>
          <p:cNvCxnSpPr/>
          <p:nvPr/>
        </p:nvCxnSpPr>
        <p:spPr>
          <a:xfrm>
            <a:off x="7548870" y="190240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492AD4D2-5A69-99E0-2596-8EB6097807BA}"/>
              </a:ext>
            </a:extLst>
          </p:cNvPr>
          <p:cNvCxnSpPr>
            <a:cxnSpLocks/>
          </p:cNvCxnSpPr>
          <p:nvPr/>
        </p:nvCxnSpPr>
        <p:spPr>
          <a:xfrm flipV="1">
            <a:off x="762520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7320A69D-D17E-606F-EDA9-CBF40683A064}"/>
              </a:ext>
            </a:extLst>
          </p:cNvPr>
          <p:cNvCxnSpPr/>
          <p:nvPr/>
        </p:nvCxnSpPr>
        <p:spPr>
          <a:xfrm flipH="1" flipV="1">
            <a:off x="762520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939FF07D-F46F-CCF1-0221-BD05DB4A657F}"/>
              </a:ext>
            </a:extLst>
          </p:cNvPr>
          <p:cNvCxnSpPr/>
          <p:nvPr/>
        </p:nvCxnSpPr>
        <p:spPr>
          <a:xfrm flipV="1">
            <a:off x="754887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24C684B9-7CBC-F357-7619-DFD9512C4321}"/>
              </a:ext>
            </a:extLst>
          </p:cNvPr>
          <p:cNvCxnSpPr>
            <a:cxnSpLocks/>
          </p:cNvCxnSpPr>
          <p:nvPr/>
        </p:nvCxnSpPr>
        <p:spPr>
          <a:xfrm flipH="1" flipV="1">
            <a:off x="815951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61548AC8-BD5E-2F4C-B967-5CF7913D4C30}"/>
              </a:ext>
            </a:extLst>
          </p:cNvPr>
          <p:cNvCxnSpPr>
            <a:cxnSpLocks/>
          </p:cNvCxnSpPr>
          <p:nvPr/>
        </p:nvCxnSpPr>
        <p:spPr>
          <a:xfrm flipH="1">
            <a:off x="8159510" y="174974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2DFC1C54-6D14-13A6-885C-4F06DAB4C695}"/>
              </a:ext>
            </a:extLst>
          </p:cNvPr>
          <p:cNvCxnSpPr>
            <a:cxnSpLocks/>
          </p:cNvCxnSpPr>
          <p:nvPr/>
        </p:nvCxnSpPr>
        <p:spPr>
          <a:xfrm flipH="1" flipV="1">
            <a:off x="8235840" y="167341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 name="Abgerundetes Rechteck 273">
            <a:extLst>
              <a:ext uri="{FF2B5EF4-FFF2-40B4-BE49-F238E27FC236}">
                <a16:creationId xmlns:a16="http://schemas.microsoft.com/office/drawing/2014/main" id="{1A9A415C-BF24-5699-B928-97DD43AF2D33}"/>
              </a:ext>
            </a:extLst>
          </p:cNvPr>
          <p:cNvSpPr/>
          <p:nvPr/>
        </p:nvSpPr>
        <p:spPr>
          <a:xfrm>
            <a:off x="5029980" y="2207720"/>
            <a:ext cx="610640" cy="534310"/>
          </a:xfrm>
          <a:prstGeom prst="roundRect">
            <a:avLst>
              <a:gd name="adj" fmla="val 10962"/>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4" name="Abgerundetes Rechteck 273">
            <a:extLst>
              <a:ext uri="{FF2B5EF4-FFF2-40B4-BE49-F238E27FC236}">
                <a16:creationId xmlns:a16="http://schemas.microsoft.com/office/drawing/2014/main" id="{AB5DD968-AB30-4CCF-3FCC-6AC308603845}"/>
              </a:ext>
            </a:extLst>
          </p:cNvPr>
          <p:cNvSpPr/>
          <p:nvPr/>
        </p:nvSpPr>
        <p:spPr>
          <a:xfrm>
            <a:off x="5182640" y="2207720"/>
            <a:ext cx="305320" cy="15266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35" name="Gerader Verbinder 34">
            <a:extLst>
              <a:ext uri="{FF2B5EF4-FFF2-40B4-BE49-F238E27FC236}">
                <a16:creationId xmlns:a16="http://schemas.microsoft.com/office/drawing/2014/main" id="{E00EE931-09A7-0F72-1F60-25C2B1894AFA}"/>
              </a:ext>
            </a:extLst>
          </p:cNvPr>
          <p:cNvCxnSpPr/>
          <p:nvPr/>
        </p:nvCxnSpPr>
        <p:spPr>
          <a:xfrm>
            <a:off x="5258970" y="1902400"/>
            <a:ext cx="15266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9D405356-EE8E-4935-75C9-F294C721BCAA}"/>
              </a:ext>
            </a:extLst>
          </p:cNvPr>
          <p:cNvCxnSpPr>
            <a:cxnSpLocks/>
          </p:cNvCxnSpPr>
          <p:nvPr/>
        </p:nvCxnSpPr>
        <p:spPr>
          <a:xfrm flipV="1">
            <a:off x="533530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10778F57-6EAA-30BA-87E6-45813BB3BE22}"/>
              </a:ext>
            </a:extLst>
          </p:cNvPr>
          <p:cNvCxnSpPr/>
          <p:nvPr/>
        </p:nvCxnSpPr>
        <p:spPr>
          <a:xfrm flipH="1" flipV="1">
            <a:off x="533530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D6EC5120-FFFF-7AFD-AC3B-F416A81C6940}"/>
              </a:ext>
            </a:extLst>
          </p:cNvPr>
          <p:cNvCxnSpPr/>
          <p:nvPr/>
        </p:nvCxnSpPr>
        <p:spPr>
          <a:xfrm flipV="1">
            <a:off x="525897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A257AB56-95E2-651A-AA6F-B81A7DD3B460}"/>
              </a:ext>
            </a:extLst>
          </p:cNvPr>
          <p:cNvSpPr/>
          <p:nvPr/>
        </p:nvSpPr>
        <p:spPr>
          <a:xfrm>
            <a:off x="548796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40" name="Rechteck 39">
            <a:extLst>
              <a:ext uri="{FF2B5EF4-FFF2-40B4-BE49-F238E27FC236}">
                <a16:creationId xmlns:a16="http://schemas.microsoft.com/office/drawing/2014/main" id="{B0029F31-CA43-9C9A-05C3-115525B455B8}"/>
              </a:ext>
            </a:extLst>
          </p:cNvPr>
          <p:cNvSpPr/>
          <p:nvPr/>
        </p:nvSpPr>
        <p:spPr>
          <a:xfrm>
            <a:off x="487732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41" name="Gerader Verbinder 40">
            <a:extLst>
              <a:ext uri="{FF2B5EF4-FFF2-40B4-BE49-F238E27FC236}">
                <a16:creationId xmlns:a16="http://schemas.microsoft.com/office/drawing/2014/main" id="{7B642CF1-BC55-11C0-0B15-7F124614E8B9}"/>
              </a:ext>
            </a:extLst>
          </p:cNvPr>
          <p:cNvCxnSpPr>
            <a:cxnSpLocks/>
          </p:cNvCxnSpPr>
          <p:nvPr/>
        </p:nvCxnSpPr>
        <p:spPr>
          <a:xfrm flipV="1">
            <a:off x="472466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2" name="Abgerundetes Rechteck 272">
            <a:extLst>
              <a:ext uri="{FF2B5EF4-FFF2-40B4-BE49-F238E27FC236}">
                <a16:creationId xmlns:a16="http://schemas.microsoft.com/office/drawing/2014/main" id="{04F64F7C-F936-34CC-600C-0F37AA20F4D1}"/>
              </a:ext>
            </a:extLst>
          </p:cNvPr>
          <p:cNvSpPr/>
          <p:nvPr/>
        </p:nvSpPr>
        <p:spPr>
          <a:xfrm>
            <a:off x="4419340" y="2207720"/>
            <a:ext cx="610640" cy="534310"/>
          </a:xfrm>
          <a:prstGeom prst="roundRect">
            <a:avLst>
              <a:gd name="adj" fmla="val 754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43" name="Rechteck 42">
            <a:extLst>
              <a:ext uri="{FF2B5EF4-FFF2-40B4-BE49-F238E27FC236}">
                <a16:creationId xmlns:a16="http://schemas.microsoft.com/office/drawing/2014/main" id="{7EB65589-CA62-AB43-3A9F-82D3E796F1CC}"/>
              </a:ext>
            </a:extLst>
          </p:cNvPr>
          <p:cNvSpPr/>
          <p:nvPr/>
        </p:nvSpPr>
        <p:spPr>
          <a:xfrm>
            <a:off x="426668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sp>
        <p:nvSpPr>
          <p:cNvPr id="44" name="Abgerundetes Rechteck 273">
            <a:extLst>
              <a:ext uri="{FF2B5EF4-FFF2-40B4-BE49-F238E27FC236}">
                <a16:creationId xmlns:a16="http://schemas.microsoft.com/office/drawing/2014/main" id="{B42121B8-B6EB-3C26-F3AC-CC270A493289}"/>
              </a:ext>
            </a:extLst>
          </p:cNvPr>
          <p:cNvSpPr/>
          <p:nvPr/>
        </p:nvSpPr>
        <p:spPr>
          <a:xfrm>
            <a:off x="4572000" y="2207720"/>
            <a:ext cx="305320" cy="15266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45" name="Rechteck 44">
            <a:extLst>
              <a:ext uri="{FF2B5EF4-FFF2-40B4-BE49-F238E27FC236}">
                <a16:creationId xmlns:a16="http://schemas.microsoft.com/office/drawing/2014/main" id="{8F497549-97A3-27FE-4E66-742149CD1EC9}"/>
              </a:ext>
            </a:extLst>
          </p:cNvPr>
          <p:cNvSpPr/>
          <p:nvPr/>
        </p:nvSpPr>
        <p:spPr>
          <a:xfrm>
            <a:off x="4877320" y="2207720"/>
            <a:ext cx="305320" cy="7633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000" dirty="0">
              <a:solidFill>
                <a:schemeClr val="tx1"/>
              </a:solidFill>
              <a:latin typeface="Times New Roman" panose="02020603050405020304" pitchFamily="18" charset="0"/>
              <a:cs typeface="Times New Roman" panose="02020603050405020304" pitchFamily="18" charset="0"/>
            </a:endParaRPr>
          </a:p>
        </p:txBody>
      </p:sp>
      <p:cxnSp>
        <p:nvCxnSpPr>
          <p:cNvPr id="46" name="Gerader Verbinder 45">
            <a:extLst>
              <a:ext uri="{FF2B5EF4-FFF2-40B4-BE49-F238E27FC236}">
                <a16:creationId xmlns:a16="http://schemas.microsoft.com/office/drawing/2014/main" id="{751AA929-58CF-2383-D39E-F358A3BE6034}"/>
              </a:ext>
            </a:extLst>
          </p:cNvPr>
          <p:cNvCxnSpPr>
            <a:cxnSpLocks/>
          </p:cNvCxnSpPr>
          <p:nvPr/>
        </p:nvCxnSpPr>
        <p:spPr>
          <a:xfrm flipH="1" flipV="1">
            <a:off x="4648330" y="182607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1304EA31-3358-9108-71F3-9A7C1E3D0216}"/>
              </a:ext>
            </a:extLst>
          </p:cNvPr>
          <p:cNvCxnSpPr>
            <a:cxnSpLocks/>
          </p:cNvCxnSpPr>
          <p:nvPr/>
        </p:nvCxnSpPr>
        <p:spPr>
          <a:xfrm flipH="1">
            <a:off x="4648330" y="1749740"/>
            <a:ext cx="15266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8ABA676D-F327-D765-6672-4B5BC77A621E}"/>
              </a:ext>
            </a:extLst>
          </p:cNvPr>
          <p:cNvCxnSpPr>
            <a:cxnSpLocks/>
          </p:cNvCxnSpPr>
          <p:nvPr/>
        </p:nvCxnSpPr>
        <p:spPr>
          <a:xfrm flipH="1" flipV="1">
            <a:off x="4724660" y="1673410"/>
            <a:ext cx="7633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1CC9FAF4-2BB4-FB57-DB17-C8A11DCE86B8}"/>
              </a:ext>
            </a:extLst>
          </p:cNvPr>
          <p:cNvCxnSpPr>
            <a:cxnSpLocks/>
          </p:cNvCxnSpPr>
          <p:nvPr/>
        </p:nvCxnSpPr>
        <p:spPr>
          <a:xfrm flipV="1">
            <a:off x="5945940" y="1902400"/>
            <a:ext cx="1"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C17387C2-5589-2487-213B-E0A498A6F376}"/>
              </a:ext>
            </a:extLst>
          </p:cNvPr>
          <p:cNvCxnSpPr/>
          <p:nvPr/>
        </p:nvCxnSpPr>
        <p:spPr>
          <a:xfrm>
            <a:off x="5793280" y="1902400"/>
            <a:ext cx="305320"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1" name="Textfeld 50">
            <a:extLst>
              <a:ext uri="{FF2B5EF4-FFF2-40B4-BE49-F238E27FC236}">
                <a16:creationId xmlns:a16="http://schemas.microsoft.com/office/drawing/2014/main" id="{14CC33F0-345F-36DA-DEEB-F49A982E857A}"/>
              </a:ext>
            </a:extLst>
          </p:cNvPr>
          <p:cNvSpPr txBox="1"/>
          <p:nvPr/>
        </p:nvSpPr>
        <p:spPr>
          <a:xfrm>
            <a:off x="5716950" y="1673410"/>
            <a:ext cx="463588"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VDD</a:t>
            </a:r>
          </a:p>
        </p:txBody>
      </p:sp>
      <p:sp>
        <p:nvSpPr>
          <p:cNvPr id="52" name="Textfeld 51">
            <a:extLst>
              <a:ext uri="{FF2B5EF4-FFF2-40B4-BE49-F238E27FC236}">
                <a16:creationId xmlns:a16="http://schemas.microsoft.com/office/drawing/2014/main" id="{250D7222-BCC1-A043-BE85-1E3C8C247AA3}"/>
              </a:ext>
            </a:extLst>
          </p:cNvPr>
          <p:cNvSpPr txBox="1"/>
          <p:nvPr/>
        </p:nvSpPr>
        <p:spPr>
          <a:xfrm>
            <a:off x="5640620" y="2818360"/>
            <a:ext cx="817853" cy="246221"/>
          </a:xfrm>
          <a:prstGeom prst="rect">
            <a:avLst/>
          </a:prstGeom>
          <a:noFill/>
        </p:spPr>
        <p:txBody>
          <a:bodyPr wrap="none" rtlCol="0">
            <a:spAutoFit/>
          </a:bodyPr>
          <a:lstStyle/>
          <a:p>
            <a:r>
              <a:rPr lang="de-DE" sz="1000" dirty="0">
                <a:latin typeface="Times New Roman" panose="02020603050405020304" pitchFamily="18" charset="0"/>
                <a:cs typeface="Times New Roman" panose="02020603050405020304" pitchFamily="18" charset="0"/>
              </a:rPr>
              <a:t>Deep p-</a:t>
            </a:r>
            <a:r>
              <a:rPr lang="de-DE" sz="1000" dirty="0" err="1">
                <a:latin typeface="Times New Roman" panose="02020603050405020304" pitchFamily="18" charset="0"/>
                <a:cs typeface="Times New Roman" panose="02020603050405020304" pitchFamily="18" charset="0"/>
              </a:rPr>
              <a:t>well</a:t>
            </a:r>
            <a:endParaRPr lang="de-DE"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864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Readout</a:t>
            </a:r>
            <a:endParaRPr lang="de-DE" b="1" dirty="0"/>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err="1">
                <a:solidFill>
                  <a:schemeClr val="tx1"/>
                </a:solidFill>
              </a:rPr>
              <a:t>pixel</a:t>
            </a:r>
            <a:endParaRPr lang="de-DE" sz="1400" dirty="0">
              <a:solidFill>
                <a:schemeClr val="tx1"/>
              </a:solidFill>
            </a:endParaRPr>
          </a:p>
        </p:txBody>
      </p:sp>
      <p:grpSp>
        <p:nvGrpSpPr>
          <p:cNvPr id="7" name="Gruppieren 6">
            <a:extLst>
              <a:ext uri="{FF2B5EF4-FFF2-40B4-BE49-F238E27FC236}">
                <a16:creationId xmlns:a16="http://schemas.microsoft.com/office/drawing/2014/main" id="{ED62AE6D-69E3-4565-9CB6-544BF543F04E}"/>
              </a:ext>
            </a:extLst>
          </p:cNvPr>
          <p:cNvGrpSpPr/>
          <p:nvPr/>
        </p:nvGrpSpPr>
        <p:grpSpPr>
          <a:xfrm>
            <a:off x="3048000" y="2819400"/>
            <a:ext cx="1828800" cy="1143520"/>
            <a:chOff x="3048000" y="2819400"/>
            <a:chExt cx="1828800" cy="1143520"/>
          </a:xfrm>
        </p:grpSpPr>
        <p:sp>
          <p:nvSpPr>
            <p:cNvPr id="224" name="Abgerundetes Rechteck 124">
              <a:extLst>
                <a:ext uri="{FF2B5EF4-FFF2-40B4-BE49-F238E27FC236}">
                  <a16:creationId xmlns:a16="http://schemas.microsoft.com/office/drawing/2014/main" id="{7476B26A-04EC-4AE7-B8E5-F7D2E9392DB8}"/>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43" name="Rechteck 242">
              <a:extLst>
                <a:ext uri="{FF2B5EF4-FFF2-40B4-BE49-F238E27FC236}">
                  <a16:creationId xmlns:a16="http://schemas.microsoft.com/office/drawing/2014/main" id="{ABB41216-0298-4837-9190-CCC18DB6E49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45" name="Gerade Verbindung mit Pfeil 244">
              <a:extLst>
                <a:ext uri="{FF2B5EF4-FFF2-40B4-BE49-F238E27FC236}">
                  <a16:creationId xmlns:a16="http://schemas.microsoft.com/office/drawing/2014/main" id="{D7FEE21E-4CE2-4C3E-BEBC-70D31FC8287C}"/>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Gerader Verbinder 245">
              <a:extLst>
                <a:ext uri="{FF2B5EF4-FFF2-40B4-BE49-F238E27FC236}">
                  <a16:creationId xmlns:a16="http://schemas.microsoft.com/office/drawing/2014/main" id="{E2319341-E6F2-4D20-90AA-8A6077DDA4A7}"/>
                </a:ext>
              </a:extLst>
            </p:cNvPr>
            <p:cNvCxnSpPr>
              <a:stCxn id="243" idx="2"/>
              <a:endCxn id="2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47" name="Rechteck 246">
              <a:extLst>
                <a:ext uri="{FF2B5EF4-FFF2-40B4-BE49-F238E27FC236}">
                  <a16:creationId xmlns:a16="http://schemas.microsoft.com/office/drawing/2014/main" id="{25F2BC20-7DFC-48F3-B7B6-90644277086D}"/>
                </a:ext>
              </a:extLst>
            </p:cNvPr>
            <p:cNvSpPr/>
            <p:nvPr/>
          </p:nvSpPr>
          <p:spPr>
            <a:xfrm rot="16200000">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27CA6D16-D933-42FC-90F2-9E7D803F1587}"/>
                </a:ext>
              </a:extLst>
            </p:cNvPr>
            <p:cNvSpPr/>
            <p:nvPr/>
          </p:nvSpPr>
          <p:spPr>
            <a:xfrm rot="16200000">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32" name="Gerade Verbindung mit Pfeil 231">
              <a:extLst>
                <a:ext uri="{FF2B5EF4-FFF2-40B4-BE49-F238E27FC236}">
                  <a16:creationId xmlns:a16="http://schemas.microsoft.com/office/drawing/2014/main" id="{D1B106A3-A35F-401A-AD67-DFA04211AE0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3" name="Rechteck 232">
              <a:extLst>
                <a:ext uri="{FF2B5EF4-FFF2-40B4-BE49-F238E27FC236}">
                  <a16:creationId xmlns:a16="http://schemas.microsoft.com/office/drawing/2014/main" id="{F16518AF-E5F2-4CFC-BAE4-39E94115237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34" name="Gerade Verbindung mit Pfeil 233">
              <a:extLst>
                <a:ext uri="{FF2B5EF4-FFF2-40B4-BE49-F238E27FC236}">
                  <a16:creationId xmlns:a16="http://schemas.microsoft.com/office/drawing/2014/main" id="{6F4D55F8-1E3C-4614-94FD-E2EB2236BC1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Gerader Verbinder 234">
              <a:extLst>
                <a:ext uri="{FF2B5EF4-FFF2-40B4-BE49-F238E27FC236}">
                  <a16:creationId xmlns:a16="http://schemas.microsoft.com/office/drawing/2014/main" id="{01928F22-4138-4685-9CF7-D15DE30D9D4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6" name="Gerader Verbinder 235">
              <a:extLst>
                <a:ext uri="{FF2B5EF4-FFF2-40B4-BE49-F238E27FC236}">
                  <a16:creationId xmlns:a16="http://schemas.microsoft.com/office/drawing/2014/main" id="{B1AEC861-7BAB-44AE-8DC9-21F7BDE7C332}"/>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8" name="Gerader Verbinder 237">
              <a:extLst>
                <a:ext uri="{FF2B5EF4-FFF2-40B4-BE49-F238E27FC236}">
                  <a16:creationId xmlns:a16="http://schemas.microsoft.com/office/drawing/2014/main" id="{6A64B35D-F6D7-49FF-BB81-1A0C6B065716}"/>
                </a:ext>
              </a:extLst>
            </p:cNvPr>
            <p:cNvCxnSpPr>
              <a:stCxn id="247" idx="2"/>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48" name="Rechteck 247">
              <a:extLst>
                <a:ext uri="{FF2B5EF4-FFF2-40B4-BE49-F238E27FC236}">
                  <a16:creationId xmlns:a16="http://schemas.microsoft.com/office/drawing/2014/main" id="{E01AC439-6F8D-43F6-AA5D-CA1C1488BA3B}"/>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49" name="Gerader Verbinder 248">
              <a:extLst>
                <a:ext uri="{FF2B5EF4-FFF2-40B4-BE49-F238E27FC236}">
                  <a16:creationId xmlns:a16="http://schemas.microsoft.com/office/drawing/2014/main" id="{EBB31586-4170-4507-80DD-C380091D44B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6" name="Gerade Verbindung mit Pfeil 285">
              <a:extLst>
                <a:ext uri="{FF2B5EF4-FFF2-40B4-BE49-F238E27FC236}">
                  <a16:creationId xmlns:a16="http://schemas.microsoft.com/office/drawing/2014/main" id="{3525600E-3EAC-477A-984A-E35B883EB9F6}"/>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Gerade Verbindung mit Pfeil 292">
              <a:extLst>
                <a:ext uri="{FF2B5EF4-FFF2-40B4-BE49-F238E27FC236}">
                  <a16:creationId xmlns:a16="http://schemas.microsoft.com/office/drawing/2014/main" id="{A8E798EF-5DF5-45AC-B60D-D3ECFC53EA0E}"/>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Gerader Verbinder 294">
              <a:extLst>
                <a:ext uri="{FF2B5EF4-FFF2-40B4-BE49-F238E27FC236}">
                  <a16:creationId xmlns:a16="http://schemas.microsoft.com/office/drawing/2014/main" id="{A159ACE6-F0ED-4805-9895-4F73488B4B9F}"/>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5" name="Gerader Verbinder 354">
              <a:extLst>
                <a:ext uri="{FF2B5EF4-FFF2-40B4-BE49-F238E27FC236}">
                  <a16:creationId xmlns:a16="http://schemas.microsoft.com/office/drawing/2014/main" id="{FF0AF4E7-C629-4642-9E36-67E911B945B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r Verbinder 355">
              <a:extLst>
                <a:ext uri="{FF2B5EF4-FFF2-40B4-BE49-F238E27FC236}">
                  <a16:creationId xmlns:a16="http://schemas.microsoft.com/office/drawing/2014/main" id="{0183F19D-1333-4727-8ADE-B21CBF99BDE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58" name="Gerade Verbindung mit Pfeil 357">
              <a:extLst>
                <a:ext uri="{FF2B5EF4-FFF2-40B4-BE49-F238E27FC236}">
                  <a16:creationId xmlns:a16="http://schemas.microsoft.com/office/drawing/2014/main" id="{3E1981B3-0787-4E06-B661-79451B33B34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Gerade Verbindung mit Pfeil 358">
              <a:extLst>
                <a:ext uri="{FF2B5EF4-FFF2-40B4-BE49-F238E27FC236}">
                  <a16:creationId xmlns:a16="http://schemas.microsoft.com/office/drawing/2014/main" id="{7600F120-4ED8-4690-B5FA-579F34AB8890}"/>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C5726A60-698C-4AD0-AEE2-FCD300B42532}"/>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C41995F4-5C8F-45A6-8025-DC7B26B5842F}"/>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AFD21BA9-66CB-48D8-A923-10F6A710F00B}"/>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4" name="Ellipse 243">
              <a:extLst>
                <a:ext uri="{FF2B5EF4-FFF2-40B4-BE49-F238E27FC236}">
                  <a16:creationId xmlns:a16="http://schemas.microsoft.com/office/drawing/2014/main" id="{4314867A-3555-4564-ABEB-70B8B88425C5}"/>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60" name="Ellipse 359">
              <a:extLst>
                <a:ext uri="{FF2B5EF4-FFF2-40B4-BE49-F238E27FC236}">
                  <a16:creationId xmlns:a16="http://schemas.microsoft.com/office/drawing/2014/main" id="{C965D44D-0967-4D00-A670-6DFBD2A0208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311" name="Gerade Verbindung mit Pfeil 310">
            <a:extLst>
              <a:ext uri="{FF2B5EF4-FFF2-40B4-BE49-F238E27FC236}">
                <a16:creationId xmlns:a16="http://schemas.microsoft.com/office/drawing/2014/main" id="{A8F44852-400E-4AB7-A6F1-AED1B9A68A33}"/>
              </a:ext>
            </a:extLst>
          </p:cNvPr>
          <p:cNvCxnSpPr>
            <a:cxnSpLocks/>
            <a:endCxn id="310" idx="0"/>
          </p:cNvCxnSpPr>
          <p:nvPr/>
        </p:nvCxnSpPr>
        <p:spPr>
          <a:xfrm>
            <a:off x="3962400" y="3886200"/>
            <a:ext cx="130" cy="685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Gerader Verbinder 352">
            <a:extLst>
              <a:ext uri="{FF2B5EF4-FFF2-40B4-BE49-F238E27FC236}">
                <a16:creationId xmlns:a16="http://schemas.microsoft.com/office/drawing/2014/main" id="{30DB08A1-2EC6-4803-B4F1-591584030A82}"/>
              </a:ext>
            </a:extLst>
          </p:cNvPr>
          <p:cNvCxnSpPr>
            <a:cxnSpLocks/>
          </p:cNvCxnSpPr>
          <p:nvPr/>
        </p:nvCxnSpPr>
        <p:spPr>
          <a:xfrm flipV="1">
            <a:off x="4495800" y="3886200"/>
            <a:ext cx="0" cy="18288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28C29A99-1AB7-4D9A-9515-39FA1A0DF90C}"/>
              </a:ext>
            </a:extLst>
          </p:cNvPr>
          <p:cNvCxnSpPr>
            <a:cxnSpLocks/>
          </p:cNvCxnSpPr>
          <p:nvPr/>
        </p:nvCxnSpPr>
        <p:spPr bwMode="auto">
          <a:xfrm>
            <a:off x="3505200" y="381000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1" name="Gerader Verbinder 660">
            <a:extLst>
              <a:ext uri="{FF2B5EF4-FFF2-40B4-BE49-F238E27FC236}">
                <a16:creationId xmlns:a16="http://schemas.microsoft.com/office/drawing/2014/main" id="{CA58F183-C132-4573-B154-0FF6EC20D477}"/>
              </a:ext>
            </a:extLst>
          </p:cNvPr>
          <p:cNvCxnSpPr>
            <a:cxnSpLocks/>
          </p:cNvCxnSpPr>
          <p:nvPr/>
        </p:nvCxnSpPr>
        <p:spPr bwMode="auto">
          <a:xfrm>
            <a:off x="4191000" y="3810000"/>
            <a:ext cx="0" cy="838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3" name="Gerade Verbindung mit Pfeil 662">
            <a:extLst>
              <a:ext uri="{FF2B5EF4-FFF2-40B4-BE49-F238E27FC236}">
                <a16:creationId xmlns:a16="http://schemas.microsoft.com/office/drawing/2014/main" id="{C3C911AE-A600-4BDD-A0EF-C2A1A45C7DEB}"/>
              </a:ext>
            </a:extLst>
          </p:cNvPr>
          <p:cNvCxnSpPr>
            <a:cxnSpLocks/>
          </p:cNvCxnSpPr>
          <p:nvPr/>
        </p:nvCxnSpPr>
        <p:spPr>
          <a:xfrm>
            <a:off x="2971800" y="39624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41" name="Gruppieren 340">
            <a:extLst>
              <a:ext uri="{FF2B5EF4-FFF2-40B4-BE49-F238E27FC236}">
                <a16:creationId xmlns:a16="http://schemas.microsoft.com/office/drawing/2014/main" id="{E235B23A-81C5-4853-89A9-BA0088E465D2}"/>
              </a:ext>
            </a:extLst>
          </p:cNvPr>
          <p:cNvGrpSpPr/>
          <p:nvPr/>
        </p:nvGrpSpPr>
        <p:grpSpPr>
          <a:xfrm>
            <a:off x="4876800" y="2819400"/>
            <a:ext cx="1828800" cy="1143520"/>
            <a:chOff x="3048000" y="2819400"/>
            <a:chExt cx="1828800" cy="1143520"/>
          </a:xfrm>
        </p:grpSpPr>
        <p:sp>
          <p:nvSpPr>
            <p:cNvPr id="342" name="Abgerundetes Rechteck 124">
              <a:extLst>
                <a:ext uri="{FF2B5EF4-FFF2-40B4-BE49-F238E27FC236}">
                  <a16:creationId xmlns:a16="http://schemas.microsoft.com/office/drawing/2014/main" id="{4167F26F-9ABA-4FB3-A9E6-829CEA3EE3FB}"/>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43" name="Rechteck 342">
              <a:extLst>
                <a:ext uri="{FF2B5EF4-FFF2-40B4-BE49-F238E27FC236}">
                  <a16:creationId xmlns:a16="http://schemas.microsoft.com/office/drawing/2014/main" id="{52F94173-BFB8-43A8-A125-EAAF9FE3BD15}"/>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4" name="Gerade Verbindung mit Pfeil 343">
              <a:extLst>
                <a:ext uri="{FF2B5EF4-FFF2-40B4-BE49-F238E27FC236}">
                  <a16:creationId xmlns:a16="http://schemas.microsoft.com/office/drawing/2014/main" id="{69BDA855-84B7-48F6-AC81-DCA7C8E0279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Gerader Verbinder 344">
              <a:extLst>
                <a:ext uri="{FF2B5EF4-FFF2-40B4-BE49-F238E27FC236}">
                  <a16:creationId xmlns:a16="http://schemas.microsoft.com/office/drawing/2014/main" id="{FDB63CEB-9E8B-48D8-A896-97369B9A5F9F}"/>
                </a:ext>
              </a:extLst>
            </p:cNvPr>
            <p:cNvCxnSpPr>
              <a:stCxn id="343" idx="2"/>
              <a:endCxn id="38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6" name="Rechteck 345">
              <a:extLst>
                <a:ext uri="{FF2B5EF4-FFF2-40B4-BE49-F238E27FC236}">
                  <a16:creationId xmlns:a16="http://schemas.microsoft.com/office/drawing/2014/main" id="{C39A4EED-A347-4151-B797-3EB2B136DAFF}"/>
                </a:ext>
              </a:extLst>
            </p:cNvPr>
            <p:cNvSpPr/>
            <p:nvPr/>
          </p:nvSpPr>
          <p:spPr>
            <a:xfrm rot="16200000">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47" name="Rechteck 346">
              <a:extLst>
                <a:ext uri="{FF2B5EF4-FFF2-40B4-BE49-F238E27FC236}">
                  <a16:creationId xmlns:a16="http://schemas.microsoft.com/office/drawing/2014/main" id="{00D5F45F-1806-48EA-BE28-921FE8BE8876}"/>
                </a:ext>
              </a:extLst>
            </p:cNvPr>
            <p:cNvSpPr/>
            <p:nvPr/>
          </p:nvSpPr>
          <p:spPr>
            <a:xfrm rot="16200000">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8" name="Gerade Verbindung mit Pfeil 347">
              <a:extLst>
                <a:ext uri="{FF2B5EF4-FFF2-40B4-BE49-F238E27FC236}">
                  <a16:creationId xmlns:a16="http://schemas.microsoft.com/office/drawing/2014/main" id="{B3FFF0D5-6AC1-4287-A3A8-4002BF56F866}"/>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9" name="Rechteck 348">
              <a:extLst>
                <a:ext uri="{FF2B5EF4-FFF2-40B4-BE49-F238E27FC236}">
                  <a16:creationId xmlns:a16="http://schemas.microsoft.com/office/drawing/2014/main" id="{64A291B9-4F9A-4EDD-924D-F1E99AFD81DD}"/>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4" name="Gerade Verbindung mit Pfeil 353">
              <a:extLst>
                <a:ext uri="{FF2B5EF4-FFF2-40B4-BE49-F238E27FC236}">
                  <a16:creationId xmlns:a16="http://schemas.microsoft.com/office/drawing/2014/main" id="{09F80F8D-4515-477E-A286-0263D88B479F}"/>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r Verbinder 356">
              <a:extLst>
                <a:ext uri="{FF2B5EF4-FFF2-40B4-BE49-F238E27FC236}">
                  <a16:creationId xmlns:a16="http://schemas.microsoft.com/office/drawing/2014/main" id="{50322387-3F10-47B1-A00F-7A4C2FF737D4}"/>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7" name="Gerader Verbinder 366">
              <a:extLst>
                <a:ext uri="{FF2B5EF4-FFF2-40B4-BE49-F238E27FC236}">
                  <a16:creationId xmlns:a16="http://schemas.microsoft.com/office/drawing/2014/main" id="{EA05B522-7848-4EBF-9F2D-DFDEE9EFF08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r Verbinder 367">
              <a:extLst>
                <a:ext uri="{FF2B5EF4-FFF2-40B4-BE49-F238E27FC236}">
                  <a16:creationId xmlns:a16="http://schemas.microsoft.com/office/drawing/2014/main" id="{F74F9254-EAA3-41A6-B217-1AE829D5283D}"/>
                </a:ext>
              </a:extLst>
            </p:cNvPr>
            <p:cNvCxnSpPr>
              <a:stCxn id="346" idx="2"/>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69" name="Rechteck 368">
              <a:extLst>
                <a:ext uri="{FF2B5EF4-FFF2-40B4-BE49-F238E27FC236}">
                  <a16:creationId xmlns:a16="http://schemas.microsoft.com/office/drawing/2014/main" id="{3AA7270D-6470-4D76-8EB2-B37281F8CDB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0" name="Gerader Verbinder 369">
              <a:extLst>
                <a:ext uri="{FF2B5EF4-FFF2-40B4-BE49-F238E27FC236}">
                  <a16:creationId xmlns:a16="http://schemas.microsoft.com/office/drawing/2014/main" id="{88DE61B3-AB0D-4487-9ADD-17767D5AD85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2" name="Gerade Verbindung mit Pfeil 371">
              <a:extLst>
                <a:ext uri="{FF2B5EF4-FFF2-40B4-BE49-F238E27FC236}">
                  <a16:creationId xmlns:a16="http://schemas.microsoft.com/office/drawing/2014/main" id="{FD0BFE3D-28BD-4891-B66F-C2DBD779E388}"/>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Gerade Verbindung mit Pfeil 372">
              <a:extLst>
                <a:ext uri="{FF2B5EF4-FFF2-40B4-BE49-F238E27FC236}">
                  <a16:creationId xmlns:a16="http://schemas.microsoft.com/office/drawing/2014/main" id="{DB260869-9183-4334-AA3E-841963D1E2E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4" name="Gerader Verbinder 373">
              <a:extLst>
                <a:ext uri="{FF2B5EF4-FFF2-40B4-BE49-F238E27FC236}">
                  <a16:creationId xmlns:a16="http://schemas.microsoft.com/office/drawing/2014/main" id="{1692E292-BE66-4058-879F-0C8909D3C7D7}"/>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5" name="Gerader Verbinder 374">
              <a:extLst>
                <a:ext uri="{FF2B5EF4-FFF2-40B4-BE49-F238E27FC236}">
                  <a16:creationId xmlns:a16="http://schemas.microsoft.com/office/drawing/2014/main" id="{65F6B385-DFDF-426D-921B-545BDF99D598}"/>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FD90C0D1-D3C1-409B-9343-7D0B6F47D69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77" name="Gerade Verbindung mit Pfeil 376">
              <a:extLst>
                <a:ext uri="{FF2B5EF4-FFF2-40B4-BE49-F238E27FC236}">
                  <a16:creationId xmlns:a16="http://schemas.microsoft.com/office/drawing/2014/main" id="{91DDFDAF-7FA5-42B1-8740-E27D1E88684C}"/>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Gerade Verbindung mit Pfeil 377">
              <a:extLst>
                <a:ext uri="{FF2B5EF4-FFF2-40B4-BE49-F238E27FC236}">
                  <a16:creationId xmlns:a16="http://schemas.microsoft.com/office/drawing/2014/main" id="{D883B765-AD47-487A-91D4-280AB3E3AD9A}"/>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9" name="Gerade Verbindung mit Pfeil 378">
              <a:extLst>
                <a:ext uri="{FF2B5EF4-FFF2-40B4-BE49-F238E27FC236}">
                  <a16:creationId xmlns:a16="http://schemas.microsoft.com/office/drawing/2014/main" id="{AFE1D8FC-B4EA-4BDB-900A-39267336EB22}"/>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Gerade Verbindung mit Pfeil 379">
              <a:extLst>
                <a:ext uri="{FF2B5EF4-FFF2-40B4-BE49-F238E27FC236}">
                  <a16:creationId xmlns:a16="http://schemas.microsoft.com/office/drawing/2014/main" id="{7A8E392E-AF3E-4B13-BF74-A3A822A9D18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1" name="Gerade Verbindung mit Pfeil 380">
              <a:extLst>
                <a:ext uri="{FF2B5EF4-FFF2-40B4-BE49-F238E27FC236}">
                  <a16:creationId xmlns:a16="http://schemas.microsoft.com/office/drawing/2014/main" id="{B1E7E134-6696-4FDA-9C7C-99634DF2D83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82" name="Ellipse 381">
              <a:extLst>
                <a:ext uri="{FF2B5EF4-FFF2-40B4-BE49-F238E27FC236}">
                  <a16:creationId xmlns:a16="http://schemas.microsoft.com/office/drawing/2014/main" id="{222E081C-10F0-47E4-A4D0-1778852CEAD2}"/>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83" name="Ellipse 382">
              <a:extLst>
                <a:ext uri="{FF2B5EF4-FFF2-40B4-BE49-F238E27FC236}">
                  <a16:creationId xmlns:a16="http://schemas.microsoft.com/office/drawing/2014/main" id="{E4180941-89F5-4A5A-A6C3-5402E6AB35EC}"/>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08" name="Gruppieren 407">
            <a:extLst>
              <a:ext uri="{FF2B5EF4-FFF2-40B4-BE49-F238E27FC236}">
                <a16:creationId xmlns:a16="http://schemas.microsoft.com/office/drawing/2014/main" id="{76E40ACC-B5DC-4893-94BB-38745FCB254D}"/>
              </a:ext>
            </a:extLst>
          </p:cNvPr>
          <p:cNvGrpSpPr/>
          <p:nvPr/>
        </p:nvGrpSpPr>
        <p:grpSpPr>
          <a:xfrm>
            <a:off x="6705600" y="2819400"/>
            <a:ext cx="1828800" cy="1143520"/>
            <a:chOff x="3048000" y="2819400"/>
            <a:chExt cx="1828800" cy="1143520"/>
          </a:xfrm>
        </p:grpSpPr>
        <p:sp>
          <p:nvSpPr>
            <p:cNvPr id="409" name="Abgerundetes Rechteck 124">
              <a:extLst>
                <a:ext uri="{FF2B5EF4-FFF2-40B4-BE49-F238E27FC236}">
                  <a16:creationId xmlns:a16="http://schemas.microsoft.com/office/drawing/2014/main" id="{96707629-E9ED-4D28-AA48-8D7BBB2D8C5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10" name="Rechteck 409">
              <a:extLst>
                <a:ext uri="{FF2B5EF4-FFF2-40B4-BE49-F238E27FC236}">
                  <a16:creationId xmlns:a16="http://schemas.microsoft.com/office/drawing/2014/main" id="{BA08CF20-D40A-4F20-B00E-2C9790D9796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1" name="Gerade Verbindung mit Pfeil 410">
              <a:extLst>
                <a:ext uri="{FF2B5EF4-FFF2-40B4-BE49-F238E27FC236}">
                  <a16:creationId xmlns:a16="http://schemas.microsoft.com/office/drawing/2014/main" id="{5785CE55-775D-42B4-983E-F74F05D28F82}"/>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r Verbinder 411">
              <a:extLst>
                <a:ext uri="{FF2B5EF4-FFF2-40B4-BE49-F238E27FC236}">
                  <a16:creationId xmlns:a16="http://schemas.microsoft.com/office/drawing/2014/main" id="{DABF6753-77A1-4D6E-B49C-988426158362}"/>
                </a:ext>
              </a:extLst>
            </p:cNvPr>
            <p:cNvCxnSpPr>
              <a:stCxn id="410" idx="2"/>
              <a:endCxn id="433"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13" name="Rechteck 412">
              <a:extLst>
                <a:ext uri="{FF2B5EF4-FFF2-40B4-BE49-F238E27FC236}">
                  <a16:creationId xmlns:a16="http://schemas.microsoft.com/office/drawing/2014/main" id="{B35D255E-4D99-42DD-ABA0-B6B5EDE1B6F1}"/>
                </a:ext>
              </a:extLst>
            </p:cNvPr>
            <p:cNvSpPr/>
            <p:nvPr/>
          </p:nvSpPr>
          <p:spPr>
            <a:xfrm rot="16200000">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14" name="Rechteck 413">
              <a:extLst>
                <a:ext uri="{FF2B5EF4-FFF2-40B4-BE49-F238E27FC236}">
                  <a16:creationId xmlns:a16="http://schemas.microsoft.com/office/drawing/2014/main" id="{031FBCA9-104D-4DA8-9160-9BBE2DF5F240}"/>
                </a:ext>
              </a:extLst>
            </p:cNvPr>
            <p:cNvSpPr/>
            <p:nvPr/>
          </p:nvSpPr>
          <p:spPr>
            <a:xfrm rot="16200000">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5" name="Gerade Verbindung mit Pfeil 414">
              <a:extLst>
                <a:ext uri="{FF2B5EF4-FFF2-40B4-BE49-F238E27FC236}">
                  <a16:creationId xmlns:a16="http://schemas.microsoft.com/office/drawing/2014/main" id="{0514FADC-62DB-471E-AD72-C71CC1B7D69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6" name="Rechteck 415">
              <a:extLst>
                <a:ext uri="{FF2B5EF4-FFF2-40B4-BE49-F238E27FC236}">
                  <a16:creationId xmlns:a16="http://schemas.microsoft.com/office/drawing/2014/main" id="{06056BCD-2529-469C-A108-BD0A416F254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7" name="Gerade Verbindung mit Pfeil 416">
              <a:extLst>
                <a:ext uri="{FF2B5EF4-FFF2-40B4-BE49-F238E27FC236}">
                  <a16:creationId xmlns:a16="http://schemas.microsoft.com/office/drawing/2014/main" id="{82D770FE-2248-4869-AB84-2F2E92FB26D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Gerader Verbinder 417">
              <a:extLst>
                <a:ext uri="{FF2B5EF4-FFF2-40B4-BE49-F238E27FC236}">
                  <a16:creationId xmlns:a16="http://schemas.microsoft.com/office/drawing/2014/main" id="{73E2C335-96CE-4732-A88D-634F4D9562E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9" name="Gerader Verbinder 418">
              <a:extLst>
                <a:ext uri="{FF2B5EF4-FFF2-40B4-BE49-F238E27FC236}">
                  <a16:creationId xmlns:a16="http://schemas.microsoft.com/office/drawing/2014/main" id="{1C7AD575-0C00-43E4-915D-E70B12D83FE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r Verbinder 419">
              <a:extLst>
                <a:ext uri="{FF2B5EF4-FFF2-40B4-BE49-F238E27FC236}">
                  <a16:creationId xmlns:a16="http://schemas.microsoft.com/office/drawing/2014/main" id="{FA905761-4890-45FA-A261-D10899FACBB0}"/>
                </a:ext>
              </a:extLst>
            </p:cNvPr>
            <p:cNvCxnSpPr>
              <a:stCxn id="413" idx="2"/>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1" name="Rechteck 420">
              <a:extLst>
                <a:ext uri="{FF2B5EF4-FFF2-40B4-BE49-F238E27FC236}">
                  <a16:creationId xmlns:a16="http://schemas.microsoft.com/office/drawing/2014/main" id="{57A09763-5A26-444E-B1B5-FA36A42E332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2" name="Gerader Verbinder 421">
              <a:extLst>
                <a:ext uri="{FF2B5EF4-FFF2-40B4-BE49-F238E27FC236}">
                  <a16:creationId xmlns:a16="http://schemas.microsoft.com/office/drawing/2014/main" id="{2EBCCDAE-70A6-43EC-AA9A-D4B938D0B2BF}"/>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3" name="Gerade Verbindung mit Pfeil 422">
              <a:extLst>
                <a:ext uri="{FF2B5EF4-FFF2-40B4-BE49-F238E27FC236}">
                  <a16:creationId xmlns:a16="http://schemas.microsoft.com/office/drawing/2014/main" id="{9B6E4D97-60C4-40AA-8AB7-0E9BE4EBA368}"/>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4" name="Gerade Verbindung mit Pfeil 423">
              <a:extLst>
                <a:ext uri="{FF2B5EF4-FFF2-40B4-BE49-F238E27FC236}">
                  <a16:creationId xmlns:a16="http://schemas.microsoft.com/office/drawing/2014/main" id="{2A83AC2A-2C8D-4354-B072-7A4D7120A80E}"/>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Gerader Verbinder 424">
              <a:extLst>
                <a:ext uri="{FF2B5EF4-FFF2-40B4-BE49-F238E27FC236}">
                  <a16:creationId xmlns:a16="http://schemas.microsoft.com/office/drawing/2014/main" id="{5325A48C-A957-462B-9682-41C72FA020A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6" name="Gerader Verbinder 425">
              <a:extLst>
                <a:ext uri="{FF2B5EF4-FFF2-40B4-BE49-F238E27FC236}">
                  <a16:creationId xmlns:a16="http://schemas.microsoft.com/office/drawing/2014/main" id="{601DA385-F5ED-4238-85CF-06F312B0DAD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45BBBD8E-7641-4213-A7C4-E6986513836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28" name="Gerade Verbindung mit Pfeil 427">
              <a:extLst>
                <a:ext uri="{FF2B5EF4-FFF2-40B4-BE49-F238E27FC236}">
                  <a16:creationId xmlns:a16="http://schemas.microsoft.com/office/drawing/2014/main" id="{46BED33A-78F4-4BCA-9D0F-FB66673A2C3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Gerade Verbindung mit Pfeil 428">
              <a:extLst>
                <a:ext uri="{FF2B5EF4-FFF2-40B4-BE49-F238E27FC236}">
                  <a16:creationId xmlns:a16="http://schemas.microsoft.com/office/drawing/2014/main" id="{2B92C7FB-155C-496A-959D-1388A5BAF36A}"/>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0" name="Gerade Verbindung mit Pfeil 429">
              <a:extLst>
                <a:ext uri="{FF2B5EF4-FFF2-40B4-BE49-F238E27FC236}">
                  <a16:creationId xmlns:a16="http://schemas.microsoft.com/office/drawing/2014/main" id="{3AA799F7-1F77-48F6-8829-E063D9805BF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1" name="Gerade Verbindung mit Pfeil 430">
              <a:extLst>
                <a:ext uri="{FF2B5EF4-FFF2-40B4-BE49-F238E27FC236}">
                  <a16:creationId xmlns:a16="http://schemas.microsoft.com/office/drawing/2014/main" id="{B0553299-222A-4109-9048-0F3E9BFC286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2" name="Gerade Verbindung mit Pfeil 431">
              <a:extLst>
                <a:ext uri="{FF2B5EF4-FFF2-40B4-BE49-F238E27FC236}">
                  <a16:creationId xmlns:a16="http://schemas.microsoft.com/office/drawing/2014/main" id="{FFB938FA-93BB-47B1-8B8E-704204AF3E4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33" name="Ellipse 432">
              <a:extLst>
                <a:ext uri="{FF2B5EF4-FFF2-40B4-BE49-F238E27FC236}">
                  <a16:creationId xmlns:a16="http://schemas.microsoft.com/office/drawing/2014/main" id="{7644FDE9-676D-4748-9D42-BBDF4A50CDF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34" name="Ellipse 433">
              <a:extLst>
                <a:ext uri="{FF2B5EF4-FFF2-40B4-BE49-F238E27FC236}">
                  <a16:creationId xmlns:a16="http://schemas.microsoft.com/office/drawing/2014/main" id="{5BBD7019-9862-4971-B9F1-D4A2E1257D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59" name="Gruppieren 458">
            <a:extLst>
              <a:ext uri="{FF2B5EF4-FFF2-40B4-BE49-F238E27FC236}">
                <a16:creationId xmlns:a16="http://schemas.microsoft.com/office/drawing/2014/main" id="{E1655BB9-5DF1-4855-A6F0-86A2EAEE452A}"/>
              </a:ext>
            </a:extLst>
          </p:cNvPr>
          <p:cNvGrpSpPr/>
          <p:nvPr/>
        </p:nvGrpSpPr>
        <p:grpSpPr>
          <a:xfrm>
            <a:off x="3048000" y="2057400"/>
            <a:ext cx="1828800" cy="1143520"/>
            <a:chOff x="3048000" y="2819400"/>
            <a:chExt cx="1828800" cy="1143520"/>
          </a:xfrm>
        </p:grpSpPr>
        <p:sp>
          <p:nvSpPr>
            <p:cNvPr id="460" name="Abgerundetes Rechteck 124">
              <a:extLst>
                <a:ext uri="{FF2B5EF4-FFF2-40B4-BE49-F238E27FC236}">
                  <a16:creationId xmlns:a16="http://schemas.microsoft.com/office/drawing/2014/main" id="{E6857FF8-EC59-4172-B633-E747B0B8A33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Rechteck 460">
              <a:extLst>
                <a:ext uri="{FF2B5EF4-FFF2-40B4-BE49-F238E27FC236}">
                  <a16:creationId xmlns:a16="http://schemas.microsoft.com/office/drawing/2014/main" id="{F4BFF2AB-03B9-4378-93EE-91DB0FD6417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819B80F2-EBB8-4CFB-B686-B779DFEC29EE}"/>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462">
              <a:extLst>
                <a:ext uri="{FF2B5EF4-FFF2-40B4-BE49-F238E27FC236}">
                  <a16:creationId xmlns:a16="http://schemas.microsoft.com/office/drawing/2014/main" id="{3CDF471F-B47C-41B9-A503-3CE871E68ECF}"/>
                </a:ext>
              </a:extLst>
            </p:cNvPr>
            <p:cNvCxnSpPr>
              <a:stCxn id="461" idx="2"/>
              <a:endCxn id="48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6FEFE593-EFD8-4D77-8CF0-47B65545E4DE}"/>
                </a:ext>
              </a:extLst>
            </p:cNvPr>
            <p:cNvSpPr/>
            <p:nvPr/>
          </p:nvSpPr>
          <p:spPr>
            <a:xfrm rot="16200000">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5" name="Rechteck 464">
              <a:extLst>
                <a:ext uri="{FF2B5EF4-FFF2-40B4-BE49-F238E27FC236}">
                  <a16:creationId xmlns:a16="http://schemas.microsoft.com/office/drawing/2014/main" id="{838D3BD1-618F-466F-ABBC-8BB41D8D333B}"/>
                </a:ext>
              </a:extLst>
            </p:cNvPr>
            <p:cNvSpPr/>
            <p:nvPr/>
          </p:nvSpPr>
          <p:spPr>
            <a:xfrm rot="16200000">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C972B757-B2B9-45D0-971B-77D88BFF54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7" name="Rechteck 466">
              <a:extLst>
                <a:ext uri="{FF2B5EF4-FFF2-40B4-BE49-F238E27FC236}">
                  <a16:creationId xmlns:a16="http://schemas.microsoft.com/office/drawing/2014/main" id="{1E532658-B219-478E-8951-9A416F52CC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8" name="Gerade Verbindung mit Pfeil 467">
              <a:extLst>
                <a:ext uri="{FF2B5EF4-FFF2-40B4-BE49-F238E27FC236}">
                  <a16:creationId xmlns:a16="http://schemas.microsoft.com/office/drawing/2014/main" id="{1BDA8F70-CF82-448D-AC46-DBE8B0FA105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r Verbinder 468">
              <a:extLst>
                <a:ext uri="{FF2B5EF4-FFF2-40B4-BE49-F238E27FC236}">
                  <a16:creationId xmlns:a16="http://schemas.microsoft.com/office/drawing/2014/main" id="{98D24240-BB65-4FFE-A45D-01EA489C993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0" name="Gerader Verbinder 469">
              <a:extLst>
                <a:ext uri="{FF2B5EF4-FFF2-40B4-BE49-F238E27FC236}">
                  <a16:creationId xmlns:a16="http://schemas.microsoft.com/office/drawing/2014/main" id="{4589B5F2-6BCA-4D4F-ABB1-682495E9CA9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1" name="Gerader Verbinder 470">
              <a:extLst>
                <a:ext uri="{FF2B5EF4-FFF2-40B4-BE49-F238E27FC236}">
                  <a16:creationId xmlns:a16="http://schemas.microsoft.com/office/drawing/2014/main" id="{41993E25-0506-4CF6-A9FB-8F6E1130C28E}"/>
                </a:ext>
              </a:extLst>
            </p:cNvPr>
            <p:cNvCxnSpPr>
              <a:stCxn id="464" idx="2"/>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72" name="Rechteck 471">
              <a:extLst>
                <a:ext uri="{FF2B5EF4-FFF2-40B4-BE49-F238E27FC236}">
                  <a16:creationId xmlns:a16="http://schemas.microsoft.com/office/drawing/2014/main" id="{92ED55FC-2ED1-4CCF-9769-97E207CA2F96}"/>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3" name="Gerader Verbinder 472">
              <a:extLst>
                <a:ext uri="{FF2B5EF4-FFF2-40B4-BE49-F238E27FC236}">
                  <a16:creationId xmlns:a16="http://schemas.microsoft.com/office/drawing/2014/main" id="{8145B555-117F-4652-AE90-AD4566265D6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C034C4AC-506C-4D43-B6D6-BF2FD640C81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 Verbindung mit Pfeil 474">
              <a:extLst>
                <a:ext uri="{FF2B5EF4-FFF2-40B4-BE49-F238E27FC236}">
                  <a16:creationId xmlns:a16="http://schemas.microsoft.com/office/drawing/2014/main" id="{28FB8716-DD90-440C-A5BA-2B8BBBFDEC8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r Verbinder 475">
              <a:extLst>
                <a:ext uri="{FF2B5EF4-FFF2-40B4-BE49-F238E27FC236}">
                  <a16:creationId xmlns:a16="http://schemas.microsoft.com/office/drawing/2014/main" id="{75114FE6-B590-44F0-B382-87C8B37DD20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7" name="Gerader Verbinder 476">
              <a:extLst>
                <a:ext uri="{FF2B5EF4-FFF2-40B4-BE49-F238E27FC236}">
                  <a16:creationId xmlns:a16="http://schemas.microsoft.com/office/drawing/2014/main" id="{EE9D95F6-2DA1-4E07-B295-CF340B0A45E0}"/>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8" name="Gerader Verbinder 477">
              <a:extLst>
                <a:ext uri="{FF2B5EF4-FFF2-40B4-BE49-F238E27FC236}">
                  <a16:creationId xmlns:a16="http://schemas.microsoft.com/office/drawing/2014/main" id="{AF03E333-3C0C-444E-AD7E-B6A80D6BCB1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79" name="Gerade Verbindung mit Pfeil 478">
              <a:extLst>
                <a:ext uri="{FF2B5EF4-FFF2-40B4-BE49-F238E27FC236}">
                  <a16:creationId xmlns:a16="http://schemas.microsoft.com/office/drawing/2014/main" id="{581D1488-9F73-4D4E-82CB-BB529C846B2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 Verbindung mit Pfeil 479">
              <a:extLst>
                <a:ext uri="{FF2B5EF4-FFF2-40B4-BE49-F238E27FC236}">
                  <a16:creationId xmlns:a16="http://schemas.microsoft.com/office/drawing/2014/main" id="{3D40E041-9E47-4CA5-9366-CC040232AFD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2D1294FF-8C9A-46A2-85F8-7C4F66B2284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6D1C71B1-B260-4F03-BBFA-DD2924ADEA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6CC7BF16-E45F-4E17-9DDD-85CAC1BAA6D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4" name="Ellipse 483">
              <a:extLst>
                <a:ext uri="{FF2B5EF4-FFF2-40B4-BE49-F238E27FC236}">
                  <a16:creationId xmlns:a16="http://schemas.microsoft.com/office/drawing/2014/main" id="{E3BE22A3-9D38-4682-9C31-7AE08E83F54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5" name="Ellipse 484">
              <a:extLst>
                <a:ext uri="{FF2B5EF4-FFF2-40B4-BE49-F238E27FC236}">
                  <a16:creationId xmlns:a16="http://schemas.microsoft.com/office/drawing/2014/main" id="{3DE76F6D-34FF-47D3-BE3A-B125A5D1C2EE}"/>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86" name="Gruppieren 485">
            <a:extLst>
              <a:ext uri="{FF2B5EF4-FFF2-40B4-BE49-F238E27FC236}">
                <a16:creationId xmlns:a16="http://schemas.microsoft.com/office/drawing/2014/main" id="{DDF60873-A99E-4876-8895-5F0B61F109FE}"/>
              </a:ext>
            </a:extLst>
          </p:cNvPr>
          <p:cNvGrpSpPr/>
          <p:nvPr/>
        </p:nvGrpSpPr>
        <p:grpSpPr>
          <a:xfrm>
            <a:off x="4876800" y="2057400"/>
            <a:ext cx="1828800" cy="1143520"/>
            <a:chOff x="3048000" y="2819400"/>
            <a:chExt cx="1828800" cy="1143520"/>
          </a:xfrm>
        </p:grpSpPr>
        <p:sp>
          <p:nvSpPr>
            <p:cNvPr id="487" name="Abgerundetes Rechteck 124">
              <a:extLst>
                <a:ext uri="{FF2B5EF4-FFF2-40B4-BE49-F238E27FC236}">
                  <a16:creationId xmlns:a16="http://schemas.microsoft.com/office/drawing/2014/main" id="{DAB544BB-7CD6-4474-958B-7C429B7D47B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8" name="Rechteck 487">
              <a:extLst>
                <a:ext uri="{FF2B5EF4-FFF2-40B4-BE49-F238E27FC236}">
                  <a16:creationId xmlns:a16="http://schemas.microsoft.com/office/drawing/2014/main" id="{9AE87802-DF0F-4995-A1D3-8BD8FD12C4B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9" name="Gerade Verbindung mit Pfeil 488">
              <a:extLst>
                <a:ext uri="{FF2B5EF4-FFF2-40B4-BE49-F238E27FC236}">
                  <a16:creationId xmlns:a16="http://schemas.microsoft.com/office/drawing/2014/main" id="{05641339-8FB8-4FF7-B5BF-973B9D2FE3E8}"/>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r Verbinder 489">
              <a:extLst>
                <a:ext uri="{FF2B5EF4-FFF2-40B4-BE49-F238E27FC236}">
                  <a16:creationId xmlns:a16="http://schemas.microsoft.com/office/drawing/2014/main" id="{08C448D0-F830-4EB0-BCCD-2BC6604CCF5F}"/>
                </a:ext>
              </a:extLst>
            </p:cNvPr>
            <p:cNvCxnSpPr>
              <a:stCxn id="488" idx="2"/>
              <a:endCxn id="51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91" name="Rechteck 490">
              <a:extLst>
                <a:ext uri="{FF2B5EF4-FFF2-40B4-BE49-F238E27FC236}">
                  <a16:creationId xmlns:a16="http://schemas.microsoft.com/office/drawing/2014/main" id="{F0902AD8-6881-4A6F-8168-6F0A9187C474}"/>
                </a:ext>
              </a:extLst>
            </p:cNvPr>
            <p:cNvSpPr/>
            <p:nvPr/>
          </p:nvSpPr>
          <p:spPr>
            <a:xfrm rot="16200000">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92" name="Rechteck 491">
              <a:extLst>
                <a:ext uri="{FF2B5EF4-FFF2-40B4-BE49-F238E27FC236}">
                  <a16:creationId xmlns:a16="http://schemas.microsoft.com/office/drawing/2014/main" id="{4A267865-A39E-4DB9-9A0D-70020A9100F3}"/>
                </a:ext>
              </a:extLst>
            </p:cNvPr>
            <p:cNvSpPr/>
            <p:nvPr/>
          </p:nvSpPr>
          <p:spPr>
            <a:xfrm rot="16200000">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93" name="Gerade Verbindung mit Pfeil 492">
              <a:extLst>
                <a:ext uri="{FF2B5EF4-FFF2-40B4-BE49-F238E27FC236}">
                  <a16:creationId xmlns:a16="http://schemas.microsoft.com/office/drawing/2014/main" id="{F376B387-FA02-4E8D-AE5C-232AD56E4AAF}"/>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94" name="Rechteck 493">
              <a:extLst>
                <a:ext uri="{FF2B5EF4-FFF2-40B4-BE49-F238E27FC236}">
                  <a16:creationId xmlns:a16="http://schemas.microsoft.com/office/drawing/2014/main" id="{368ABD13-328F-4DF6-9304-ACFA3A136490}"/>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95" name="Gerade Verbindung mit Pfeil 494">
              <a:extLst>
                <a:ext uri="{FF2B5EF4-FFF2-40B4-BE49-F238E27FC236}">
                  <a16:creationId xmlns:a16="http://schemas.microsoft.com/office/drawing/2014/main" id="{C816F44E-1B8F-47AA-BF25-A427F29AC83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Gerader Verbinder 495">
              <a:extLst>
                <a:ext uri="{FF2B5EF4-FFF2-40B4-BE49-F238E27FC236}">
                  <a16:creationId xmlns:a16="http://schemas.microsoft.com/office/drawing/2014/main" id="{2DB0FED1-CFE3-454A-8FE7-4013113971E4}"/>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7" name="Gerader Verbinder 496">
              <a:extLst>
                <a:ext uri="{FF2B5EF4-FFF2-40B4-BE49-F238E27FC236}">
                  <a16:creationId xmlns:a16="http://schemas.microsoft.com/office/drawing/2014/main" id="{3900BFB9-C12A-47DC-8DE3-92E44065B0F9}"/>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r Verbinder 497">
              <a:extLst>
                <a:ext uri="{FF2B5EF4-FFF2-40B4-BE49-F238E27FC236}">
                  <a16:creationId xmlns:a16="http://schemas.microsoft.com/office/drawing/2014/main" id="{84EF1BAC-A162-4203-8B57-80175C960F05}"/>
                </a:ext>
              </a:extLst>
            </p:cNvPr>
            <p:cNvCxnSpPr>
              <a:stCxn id="491" idx="2"/>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99" name="Rechteck 498">
              <a:extLst>
                <a:ext uri="{FF2B5EF4-FFF2-40B4-BE49-F238E27FC236}">
                  <a16:creationId xmlns:a16="http://schemas.microsoft.com/office/drawing/2014/main" id="{AD36E797-B0F4-4F48-80AE-E9B329BB3AA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0" name="Gerader Verbinder 499">
              <a:extLst>
                <a:ext uri="{FF2B5EF4-FFF2-40B4-BE49-F238E27FC236}">
                  <a16:creationId xmlns:a16="http://schemas.microsoft.com/office/drawing/2014/main" id="{FDCE1D19-DFAD-4F0A-9312-EDD46AFDC652}"/>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F03B2F9A-2513-4494-AC58-A062E0939DB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 Verbindung mit Pfeil 501">
              <a:extLst>
                <a:ext uri="{FF2B5EF4-FFF2-40B4-BE49-F238E27FC236}">
                  <a16:creationId xmlns:a16="http://schemas.microsoft.com/office/drawing/2014/main" id="{86BF1A9A-27A1-4470-97F2-F1B223F07A4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Gerader Verbinder 502">
              <a:extLst>
                <a:ext uri="{FF2B5EF4-FFF2-40B4-BE49-F238E27FC236}">
                  <a16:creationId xmlns:a16="http://schemas.microsoft.com/office/drawing/2014/main" id="{95284415-E965-43EF-A176-6FA81E2792C4}"/>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4" name="Gerader Verbinder 503">
              <a:extLst>
                <a:ext uri="{FF2B5EF4-FFF2-40B4-BE49-F238E27FC236}">
                  <a16:creationId xmlns:a16="http://schemas.microsoft.com/office/drawing/2014/main" id="{9E14E670-8180-4354-9C2E-6237ED600A80}"/>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FD161124-FB05-4FF6-A316-91921504C06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0FB6D6C0-987B-426C-8DB2-BEB335AA36E3}"/>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940A3378-32E3-401C-8ACD-240D48B720D0}"/>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79DA552-EABD-4D09-8BE3-6861995CF31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 Verbindung mit Pfeil 508">
              <a:extLst>
                <a:ext uri="{FF2B5EF4-FFF2-40B4-BE49-F238E27FC236}">
                  <a16:creationId xmlns:a16="http://schemas.microsoft.com/office/drawing/2014/main" id="{C0B6E27B-AAF4-4D82-98F0-ACF1A89733B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0" name="Gerade Verbindung mit Pfeil 509">
              <a:extLst>
                <a:ext uri="{FF2B5EF4-FFF2-40B4-BE49-F238E27FC236}">
                  <a16:creationId xmlns:a16="http://schemas.microsoft.com/office/drawing/2014/main" id="{66BBA635-0A55-46B8-98C6-C476AABD52E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11" name="Ellipse 510">
              <a:extLst>
                <a:ext uri="{FF2B5EF4-FFF2-40B4-BE49-F238E27FC236}">
                  <a16:creationId xmlns:a16="http://schemas.microsoft.com/office/drawing/2014/main" id="{DE7B8ADF-FB9E-415A-B46B-EEBEBE9A493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2" name="Ellipse 511">
              <a:extLst>
                <a:ext uri="{FF2B5EF4-FFF2-40B4-BE49-F238E27FC236}">
                  <a16:creationId xmlns:a16="http://schemas.microsoft.com/office/drawing/2014/main" id="{BA0367D8-FAA6-4A62-A5D4-4A601CCCBAA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13" name="Gruppieren 512">
            <a:extLst>
              <a:ext uri="{FF2B5EF4-FFF2-40B4-BE49-F238E27FC236}">
                <a16:creationId xmlns:a16="http://schemas.microsoft.com/office/drawing/2014/main" id="{1C0157D6-1EBE-4B2D-88EF-6DFF28DA87D8}"/>
              </a:ext>
            </a:extLst>
          </p:cNvPr>
          <p:cNvGrpSpPr/>
          <p:nvPr/>
        </p:nvGrpSpPr>
        <p:grpSpPr>
          <a:xfrm>
            <a:off x="6705600" y="2057400"/>
            <a:ext cx="1828800" cy="1143520"/>
            <a:chOff x="3048000" y="2819400"/>
            <a:chExt cx="1828800" cy="1143520"/>
          </a:xfrm>
        </p:grpSpPr>
        <p:sp>
          <p:nvSpPr>
            <p:cNvPr id="514" name="Abgerundetes Rechteck 124">
              <a:extLst>
                <a:ext uri="{FF2B5EF4-FFF2-40B4-BE49-F238E27FC236}">
                  <a16:creationId xmlns:a16="http://schemas.microsoft.com/office/drawing/2014/main" id="{56E8722A-49A0-44E1-9FE8-BCAA82D9EB7D}"/>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5" name="Rechteck 514">
              <a:extLst>
                <a:ext uri="{FF2B5EF4-FFF2-40B4-BE49-F238E27FC236}">
                  <a16:creationId xmlns:a16="http://schemas.microsoft.com/office/drawing/2014/main" id="{443AB4F0-CB95-49CB-A223-C100C52AA84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6" name="Gerade Verbindung mit Pfeil 515">
              <a:extLst>
                <a:ext uri="{FF2B5EF4-FFF2-40B4-BE49-F238E27FC236}">
                  <a16:creationId xmlns:a16="http://schemas.microsoft.com/office/drawing/2014/main" id="{51391837-9C89-4289-AB47-4B8658AF316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r Verbinder 516">
              <a:extLst>
                <a:ext uri="{FF2B5EF4-FFF2-40B4-BE49-F238E27FC236}">
                  <a16:creationId xmlns:a16="http://schemas.microsoft.com/office/drawing/2014/main" id="{AE373407-AA60-4754-97B6-3176E532A86C}"/>
                </a:ext>
              </a:extLst>
            </p:cNvPr>
            <p:cNvCxnSpPr>
              <a:stCxn id="515" idx="2"/>
              <a:endCxn id="538"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8" name="Rechteck 517">
              <a:extLst>
                <a:ext uri="{FF2B5EF4-FFF2-40B4-BE49-F238E27FC236}">
                  <a16:creationId xmlns:a16="http://schemas.microsoft.com/office/drawing/2014/main" id="{9C2F829C-3DFD-45B5-9A8D-5DEBEFBFE002}"/>
                </a:ext>
              </a:extLst>
            </p:cNvPr>
            <p:cNvSpPr/>
            <p:nvPr/>
          </p:nvSpPr>
          <p:spPr>
            <a:xfrm rot="16200000">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9" name="Rechteck 518">
              <a:extLst>
                <a:ext uri="{FF2B5EF4-FFF2-40B4-BE49-F238E27FC236}">
                  <a16:creationId xmlns:a16="http://schemas.microsoft.com/office/drawing/2014/main" id="{42427A2D-B163-4F9C-9497-4AD5465E4DAB}"/>
                </a:ext>
              </a:extLst>
            </p:cNvPr>
            <p:cNvSpPr/>
            <p:nvPr/>
          </p:nvSpPr>
          <p:spPr>
            <a:xfrm rot="16200000">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0" name="Gerade Verbindung mit Pfeil 519">
              <a:extLst>
                <a:ext uri="{FF2B5EF4-FFF2-40B4-BE49-F238E27FC236}">
                  <a16:creationId xmlns:a16="http://schemas.microsoft.com/office/drawing/2014/main" id="{85AF2011-8449-4C20-B9CC-BCC33DB0D4B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1" name="Rechteck 520">
              <a:extLst>
                <a:ext uri="{FF2B5EF4-FFF2-40B4-BE49-F238E27FC236}">
                  <a16:creationId xmlns:a16="http://schemas.microsoft.com/office/drawing/2014/main" id="{578016BB-F51A-4888-8037-94A6E1ABD4E6}"/>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2" name="Gerade Verbindung mit Pfeil 521">
              <a:extLst>
                <a:ext uri="{FF2B5EF4-FFF2-40B4-BE49-F238E27FC236}">
                  <a16:creationId xmlns:a16="http://schemas.microsoft.com/office/drawing/2014/main" id="{5713DDBE-93D5-44F8-AE5C-FAAF6A15CBBB}"/>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Gerader Verbinder 522">
              <a:extLst>
                <a:ext uri="{FF2B5EF4-FFF2-40B4-BE49-F238E27FC236}">
                  <a16:creationId xmlns:a16="http://schemas.microsoft.com/office/drawing/2014/main" id="{1FAB2E99-662B-488F-A25A-C9F117CCB5F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23">
              <a:extLst>
                <a:ext uri="{FF2B5EF4-FFF2-40B4-BE49-F238E27FC236}">
                  <a16:creationId xmlns:a16="http://schemas.microsoft.com/office/drawing/2014/main" id="{A3D76B23-81F4-4E26-8F15-3EE46A63147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r Verbinder 524">
              <a:extLst>
                <a:ext uri="{FF2B5EF4-FFF2-40B4-BE49-F238E27FC236}">
                  <a16:creationId xmlns:a16="http://schemas.microsoft.com/office/drawing/2014/main" id="{F478E768-2A4A-4554-AC05-03502A38E64B}"/>
                </a:ext>
              </a:extLst>
            </p:cNvPr>
            <p:cNvCxnSpPr>
              <a:stCxn id="518" idx="2"/>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6" name="Rechteck 525">
              <a:extLst>
                <a:ext uri="{FF2B5EF4-FFF2-40B4-BE49-F238E27FC236}">
                  <a16:creationId xmlns:a16="http://schemas.microsoft.com/office/drawing/2014/main" id="{E2C64BC8-4F96-4A96-A653-4C21BEADE23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7" name="Gerader Verbinder 526">
              <a:extLst>
                <a:ext uri="{FF2B5EF4-FFF2-40B4-BE49-F238E27FC236}">
                  <a16:creationId xmlns:a16="http://schemas.microsoft.com/office/drawing/2014/main" id="{BE995A09-03B4-4395-931A-4FAF82ECE21D}"/>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8" name="Gerade Verbindung mit Pfeil 527">
              <a:extLst>
                <a:ext uri="{FF2B5EF4-FFF2-40B4-BE49-F238E27FC236}">
                  <a16:creationId xmlns:a16="http://schemas.microsoft.com/office/drawing/2014/main" id="{6D0DDA8C-8689-4E81-9C55-082835C29196}"/>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Gerade Verbindung mit Pfeil 528">
              <a:extLst>
                <a:ext uri="{FF2B5EF4-FFF2-40B4-BE49-F238E27FC236}">
                  <a16:creationId xmlns:a16="http://schemas.microsoft.com/office/drawing/2014/main" id="{05D085BA-A12F-4B52-BB60-C3690F27C934}"/>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Gerader Verbinder 529">
              <a:extLst>
                <a:ext uri="{FF2B5EF4-FFF2-40B4-BE49-F238E27FC236}">
                  <a16:creationId xmlns:a16="http://schemas.microsoft.com/office/drawing/2014/main" id="{13ADF2F2-9D5A-4491-8F37-67CEF787299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1" name="Gerader Verbinder 530">
              <a:extLst>
                <a:ext uri="{FF2B5EF4-FFF2-40B4-BE49-F238E27FC236}">
                  <a16:creationId xmlns:a16="http://schemas.microsoft.com/office/drawing/2014/main" id="{83E05C9C-8733-4A91-A176-80D5DBFC3F8B}"/>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C6E145C-4790-4621-B278-51AB3F28493C}"/>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33" name="Gerade Verbindung mit Pfeil 532">
              <a:extLst>
                <a:ext uri="{FF2B5EF4-FFF2-40B4-BE49-F238E27FC236}">
                  <a16:creationId xmlns:a16="http://schemas.microsoft.com/office/drawing/2014/main" id="{960C7187-3D55-44F6-8B1D-BD3BED696E23}"/>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4" name="Gerade Verbindung mit Pfeil 533">
              <a:extLst>
                <a:ext uri="{FF2B5EF4-FFF2-40B4-BE49-F238E27FC236}">
                  <a16:creationId xmlns:a16="http://schemas.microsoft.com/office/drawing/2014/main" id="{E2EA52CB-04D8-45D4-8809-1F898C5A7AF5}"/>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5" name="Gerade Verbindung mit Pfeil 534">
              <a:extLst>
                <a:ext uri="{FF2B5EF4-FFF2-40B4-BE49-F238E27FC236}">
                  <a16:creationId xmlns:a16="http://schemas.microsoft.com/office/drawing/2014/main" id="{3F6765E6-81AC-4738-B75D-E823671FB89D}"/>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Gerade Verbindung mit Pfeil 535">
              <a:extLst>
                <a:ext uri="{FF2B5EF4-FFF2-40B4-BE49-F238E27FC236}">
                  <a16:creationId xmlns:a16="http://schemas.microsoft.com/office/drawing/2014/main" id="{A7184A75-3A61-4ED6-BE19-D53429EF4C9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7" name="Gerade Verbindung mit Pfeil 536">
              <a:extLst>
                <a:ext uri="{FF2B5EF4-FFF2-40B4-BE49-F238E27FC236}">
                  <a16:creationId xmlns:a16="http://schemas.microsoft.com/office/drawing/2014/main" id="{B34A0037-1473-4D44-83E4-7A3D082DB20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38" name="Ellipse 537">
              <a:extLst>
                <a:ext uri="{FF2B5EF4-FFF2-40B4-BE49-F238E27FC236}">
                  <a16:creationId xmlns:a16="http://schemas.microsoft.com/office/drawing/2014/main" id="{4488A2B6-4AA3-4842-A971-4400545DA35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9" name="Ellipse 538">
              <a:extLst>
                <a:ext uri="{FF2B5EF4-FFF2-40B4-BE49-F238E27FC236}">
                  <a16:creationId xmlns:a16="http://schemas.microsoft.com/office/drawing/2014/main" id="{430CC3C7-109C-4611-B917-09CE591640F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3" name="Textfeld 2">
            <a:extLst>
              <a:ext uri="{FF2B5EF4-FFF2-40B4-BE49-F238E27FC236}">
                <a16:creationId xmlns:a16="http://schemas.microsoft.com/office/drawing/2014/main" id="{3DE9FA85-FE57-4A75-937F-8D656AB47A44}"/>
              </a:ext>
            </a:extLst>
          </p:cNvPr>
          <p:cNvSpPr txBox="1"/>
          <p:nvPr/>
        </p:nvSpPr>
        <p:spPr>
          <a:xfrm>
            <a:off x="2965388" y="3733800"/>
            <a:ext cx="255199" cy="246221"/>
          </a:xfrm>
          <a:prstGeom prst="rect">
            <a:avLst/>
          </a:prstGeom>
          <a:noFill/>
        </p:spPr>
        <p:txBody>
          <a:bodyPr wrap="none" rtlCol="0">
            <a:spAutoFit/>
          </a:bodyPr>
          <a:lstStyle/>
          <a:p>
            <a:r>
              <a:rPr lang="de-DE" sz="1000" dirty="0"/>
              <a:t>0</a:t>
            </a:r>
          </a:p>
        </p:txBody>
      </p:sp>
      <p:grpSp>
        <p:nvGrpSpPr>
          <p:cNvPr id="561" name="Gruppieren 560">
            <a:extLst>
              <a:ext uri="{FF2B5EF4-FFF2-40B4-BE49-F238E27FC236}">
                <a16:creationId xmlns:a16="http://schemas.microsoft.com/office/drawing/2014/main" id="{CD8EBCD7-0DBF-6B23-0F5B-AA359CB72273}"/>
              </a:ext>
            </a:extLst>
          </p:cNvPr>
          <p:cNvGrpSpPr/>
          <p:nvPr/>
        </p:nvGrpSpPr>
        <p:grpSpPr>
          <a:xfrm>
            <a:off x="2971020" y="4267200"/>
            <a:ext cx="1905780" cy="1905000"/>
            <a:chOff x="2971020" y="4267200"/>
            <a:chExt cx="1905780" cy="1905000"/>
          </a:xfrm>
        </p:grpSpPr>
        <p:cxnSp>
          <p:nvCxnSpPr>
            <p:cNvPr id="352" name="Gerade Verbindung mit Pfeil 351">
              <a:extLst>
                <a:ext uri="{FF2B5EF4-FFF2-40B4-BE49-F238E27FC236}">
                  <a16:creationId xmlns:a16="http://schemas.microsoft.com/office/drawing/2014/main" id="{404E6082-134C-4ED5-B635-D7F5F596E86B}"/>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96E7759E-80A3-A31E-824A-ED8B2FE5B132}"/>
                </a:ext>
              </a:extLst>
            </p:cNvPr>
            <p:cNvGrpSpPr/>
            <p:nvPr/>
          </p:nvGrpSpPr>
          <p:grpSpPr>
            <a:xfrm>
              <a:off x="2971020" y="4419600"/>
              <a:ext cx="1905780" cy="1752600"/>
              <a:chOff x="2971020" y="4419600"/>
              <a:chExt cx="1905780" cy="1752600"/>
            </a:xfrm>
          </p:grpSpPr>
          <p:sp>
            <p:nvSpPr>
              <p:cNvPr id="300" name="Abgerundetes Rechteck 90">
                <a:extLst>
                  <a:ext uri="{FF2B5EF4-FFF2-40B4-BE49-F238E27FC236}">
                    <a16:creationId xmlns:a16="http://schemas.microsoft.com/office/drawing/2014/main" id="{20509D8D-8A6E-4238-A883-9173C2A36BE3}"/>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01" name="Rechteck 300">
                <a:extLst>
                  <a:ext uri="{FF2B5EF4-FFF2-40B4-BE49-F238E27FC236}">
                    <a16:creationId xmlns:a16="http://schemas.microsoft.com/office/drawing/2014/main" id="{B27E3DE6-73CC-4AD8-9B07-5CCB32EBE37F}"/>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02" name="Ellipse 301">
                <a:extLst>
                  <a:ext uri="{FF2B5EF4-FFF2-40B4-BE49-F238E27FC236}">
                    <a16:creationId xmlns:a16="http://schemas.microsoft.com/office/drawing/2014/main" id="{4F44A6D4-5A1A-491D-B4EE-974B83026D78}"/>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03" name="Gerade Verbindung mit Pfeil 302">
                <a:extLst>
                  <a:ext uri="{FF2B5EF4-FFF2-40B4-BE49-F238E27FC236}">
                    <a16:creationId xmlns:a16="http://schemas.microsoft.com/office/drawing/2014/main" id="{BC83B1D6-B512-435A-B00D-95B46C64BCBE}"/>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4" name="Gerader Verbinder 303">
                <a:extLst>
                  <a:ext uri="{FF2B5EF4-FFF2-40B4-BE49-F238E27FC236}">
                    <a16:creationId xmlns:a16="http://schemas.microsoft.com/office/drawing/2014/main" id="{2B09A644-3740-4274-BECC-F57026F33200}"/>
                  </a:ext>
                </a:extLst>
              </p:cNvPr>
              <p:cNvCxnSpPr>
                <a:cxnSpLocks/>
                <a:endCxn id="30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5" name="Rechteck 304">
                <a:extLst>
                  <a:ext uri="{FF2B5EF4-FFF2-40B4-BE49-F238E27FC236}">
                    <a16:creationId xmlns:a16="http://schemas.microsoft.com/office/drawing/2014/main" id="{6CBC5A39-56A8-48F5-A87A-6A57D2320AA9}"/>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06" name="Gerade Verbindung mit Pfeil 305">
                <a:extLst>
                  <a:ext uri="{FF2B5EF4-FFF2-40B4-BE49-F238E27FC236}">
                    <a16:creationId xmlns:a16="http://schemas.microsoft.com/office/drawing/2014/main" id="{EEF1D73D-62E2-4970-9F04-54A0CC1662F5}"/>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Gerade Verbindung mit Pfeil 306">
                <a:extLst>
                  <a:ext uri="{FF2B5EF4-FFF2-40B4-BE49-F238E27FC236}">
                    <a16:creationId xmlns:a16="http://schemas.microsoft.com/office/drawing/2014/main" id="{E385CCA5-0262-4633-950E-9B5F28C56AA9}"/>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Gerade Verbindung mit Pfeil 307">
                <a:extLst>
                  <a:ext uri="{FF2B5EF4-FFF2-40B4-BE49-F238E27FC236}">
                    <a16:creationId xmlns:a16="http://schemas.microsoft.com/office/drawing/2014/main" id="{83AC08E2-92AB-43CA-A9A0-28918D3F4D66}"/>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Gerader Verbinder 308">
                <a:extLst>
                  <a:ext uri="{FF2B5EF4-FFF2-40B4-BE49-F238E27FC236}">
                    <a16:creationId xmlns:a16="http://schemas.microsoft.com/office/drawing/2014/main" id="{2C38E800-D7FB-41EE-A691-5FA6F9D9879D}"/>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0" name="Ellipse 309">
                <a:extLst>
                  <a:ext uri="{FF2B5EF4-FFF2-40B4-BE49-F238E27FC236}">
                    <a16:creationId xmlns:a16="http://schemas.microsoft.com/office/drawing/2014/main" id="{6CDD96BC-A85A-495A-B085-4097309F97D6}"/>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0" name="Gerade Verbindung mit Pfeil 349">
                <a:extLst>
                  <a:ext uri="{FF2B5EF4-FFF2-40B4-BE49-F238E27FC236}">
                    <a16:creationId xmlns:a16="http://schemas.microsoft.com/office/drawing/2014/main" id="{22E54D2A-A3BB-4C3C-8F94-DE902D9761A9}"/>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Gerade Verbindung mit Pfeil 350">
                <a:extLst>
                  <a:ext uri="{FF2B5EF4-FFF2-40B4-BE49-F238E27FC236}">
                    <a16:creationId xmlns:a16="http://schemas.microsoft.com/office/drawing/2014/main" id="{2A4A0593-D07F-4842-9AE6-CDC4DAB09384}"/>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4" name="Gerade Verbindung mit Pfeil 363">
                <a:extLst>
                  <a:ext uri="{FF2B5EF4-FFF2-40B4-BE49-F238E27FC236}">
                    <a16:creationId xmlns:a16="http://schemas.microsoft.com/office/drawing/2014/main" id="{33238CC8-18D9-4598-9C28-F2B8EEE0E61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Gerade Verbindung mit Pfeil 364">
                <a:extLst>
                  <a:ext uri="{FF2B5EF4-FFF2-40B4-BE49-F238E27FC236}">
                    <a16:creationId xmlns:a16="http://schemas.microsoft.com/office/drawing/2014/main" id="{CD4625BE-FDA4-4989-9A8C-16B1D26271D4}"/>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Gerade Verbindung mit Pfeil 365">
                <a:extLst>
                  <a:ext uri="{FF2B5EF4-FFF2-40B4-BE49-F238E27FC236}">
                    <a16:creationId xmlns:a16="http://schemas.microsoft.com/office/drawing/2014/main" id="{8E8F524F-1101-4DAF-ABFE-B4C4B76A5D3E}"/>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Gerader Verbinder 661">
                <a:extLst>
                  <a:ext uri="{FF2B5EF4-FFF2-40B4-BE49-F238E27FC236}">
                    <a16:creationId xmlns:a16="http://schemas.microsoft.com/office/drawing/2014/main" id="{322F15E5-07A7-42D1-BBC3-136270821A7F}"/>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echteck 26">
                <a:extLst>
                  <a:ext uri="{FF2B5EF4-FFF2-40B4-BE49-F238E27FC236}">
                    <a16:creationId xmlns:a16="http://schemas.microsoft.com/office/drawing/2014/main" id="{8EF1E27F-A5C2-3DF9-262B-D1FAE59B0BD1}"/>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 name="Rechteck 28">
                <a:extLst>
                  <a:ext uri="{FF2B5EF4-FFF2-40B4-BE49-F238E27FC236}">
                    <a16:creationId xmlns:a16="http://schemas.microsoft.com/office/drawing/2014/main" id="{EFE90301-A4CF-9DA0-E618-B4C8C1F59D1A}"/>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549" name="Gerade Verbindung mit Pfeil 548">
              <a:extLst>
                <a:ext uri="{FF2B5EF4-FFF2-40B4-BE49-F238E27FC236}">
                  <a16:creationId xmlns:a16="http://schemas.microsoft.com/office/drawing/2014/main" id="{378E21D0-ABE2-09D2-F165-0F92F6CB4441}"/>
                </a:ext>
              </a:extLst>
            </p:cNvPr>
            <p:cNvCxnSpPr>
              <a:cxnSpLocks/>
              <a:stCxn id="30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6" name="Gruppieren 555">
              <a:extLst>
                <a:ext uri="{FF2B5EF4-FFF2-40B4-BE49-F238E27FC236}">
                  <a16:creationId xmlns:a16="http://schemas.microsoft.com/office/drawing/2014/main" id="{C3ECBF93-AEAE-5B8D-CD0E-9BA84525A97A}"/>
                </a:ext>
              </a:extLst>
            </p:cNvPr>
            <p:cNvGrpSpPr/>
            <p:nvPr/>
          </p:nvGrpSpPr>
          <p:grpSpPr>
            <a:xfrm>
              <a:off x="3276600" y="4267200"/>
              <a:ext cx="228730" cy="838200"/>
              <a:chOff x="3276600" y="4267200"/>
              <a:chExt cx="228730" cy="838200"/>
            </a:xfrm>
          </p:grpSpPr>
          <p:cxnSp>
            <p:nvCxnSpPr>
              <p:cNvPr id="552" name="Gerade Verbindung mit Pfeil 551">
                <a:extLst>
                  <a:ext uri="{FF2B5EF4-FFF2-40B4-BE49-F238E27FC236}">
                    <a16:creationId xmlns:a16="http://schemas.microsoft.com/office/drawing/2014/main" id="{C05EF1CE-BF3E-83AD-5A7A-ABA5335037A8}"/>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 Verbindung mit Pfeil 553">
                <a:extLst>
                  <a:ext uri="{FF2B5EF4-FFF2-40B4-BE49-F238E27FC236}">
                    <a16:creationId xmlns:a16="http://schemas.microsoft.com/office/drawing/2014/main" id="{37480C83-01C8-552B-5B41-058D5A9A2DC2}"/>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58" name="Gruppieren 557">
              <a:extLst>
                <a:ext uri="{FF2B5EF4-FFF2-40B4-BE49-F238E27FC236}">
                  <a16:creationId xmlns:a16="http://schemas.microsoft.com/office/drawing/2014/main" id="{0A15F28F-87A8-06F0-36E8-5C4355AC60CF}"/>
                </a:ext>
              </a:extLst>
            </p:cNvPr>
            <p:cNvGrpSpPr/>
            <p:nvPr/>
          </p:nvGrpSpPr>
          <p:grpSpPr>
            <a:xfrm>
              <a:off x="3276600" y="5105400"/>
              <a:ext cx="228730" cy="838200"/>
              <a:chOff x="3276600" y="4267200"/>
              <a:chExt cx="228730" cy="838200"/>
            </a:xfrm>
          </p:grpSpPr>
          <p:cxnSp>
            <p:nvCxnSpPr>
              <p:cNvPr id="559" name="Gerade Verbindung mit Pfeil 558">
                <a:extLst>
                  <a:ext uri="{FF2B5EF4-FFF2-40B4-BE49-F238E27FC236}">
                    <a16:creationId xmlns:a16="http://schemas.microsoft.com/office/drawing/2014/main" id="{0337C032-CD22-E4B4-3156-746672E974C6}"/>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Gerade Verbindung mit Pfeil 559">
                <a:extLst>
                  <a:ext uri="{FF2B5EF4-FFF2-40B4-BE49-F238E27FC236}">
                    <a16:creationId xmlns:a16="http://schemas.microsoft.com/office/drawing/2014/main" id="{24CC901F-541F-A26C-713D-F3FA346B9CD5}"/>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43" name="Gruppieren 142">
            <a:extLst>
              <a:ext uri="{FF2B5EF4-FFF2-40B4-BE49-F238E27FC236}">
                <a16:creationId xmlns:a16="http://schemas.microsoft.com/office/drawing/2014/main" id="{9BB7DF34-421A-C2C8-307D-B21F789C93D8}"/>
              </a:ext>
            </a:extLst>
          </p:cNvPr>
          <p:cNvGrpSpPr/>
          <p:nvPr/>
        </p:nvGrpSpPr>
        <p:grpSpPr>
          <a:xfrm>
            <a:off x="4800600" y="4267200"/>
            <a:ext cx="1905780" cy="1905000"/>
            <a:chOff x="2971020" y="4267200"/>
            <a:chExt cx="1905780" cy="1905000"/>
          </a:xfrm>
        </p:grpSpPr>
        <p:cxnSp>
          <p:nvCxnSpPr>
            <p:cNvPr id="144" name="Gerade Verbindung mit Pfeil 143">
              <a:extLst>
                <a:ext uri="{FF2B5EF4-FFF2-40B4-BE49-F238E27FC236}">
                  <a16:creationId xmlns:a16="http://schemas.microsoft.com/office/drawing/2014/main" id="{A3880E18-DDAC-2670-F5AE-5A93922A55A1}"/>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45" name="Gruppieren 144">
              <a:extLst>
                <a:ext uri="{FF2B5EF4-FFF2-40B4-BE49-F238E27FC236}">
                  <a16:creationId xmlns:a16="http://schemas.microsoft.com/office/drawing/2014/main" id="{368F5F20-434C-659D-1A08-06C29EF02ED9}"/>
                </a:ext>
              </a:extLst>
            </p:cNvPr>
            <p:cNvGrpSpPr/>
            <p:nvPr/>
          </p:nvGrpSpPr>
          <p:grpSpPr>
            <a:xfrm>
              <a:off x="2971020" y="4419600"/>
              <a:ext cx="1905780" cy="1752600"/>
              <a:chOff x="2971020" y="4419600"/>
              <a:chExt cx="1905780" cy="1752600"/>
            </a:xfrm>
          </p:grpSpPr>
          <p:sp>
            <p:nvSpPr>
              <p:cNvPr id="154" name="Abgerundetes Rechteck 90">
                <a:extLst>
                  <a:ext uri="{FF2B5EF4-FFF2-40B4-BE49-F238E27FC236}">
                    <a16:creationId xmlns:a16="http://schemas.microsoft.com/office/drawing/2014/main" id="{8D89AC8A-1D8E-311C-37D2-0293872AB236}"/>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55" name="Rechteck 154">
                <a:extLst>
                  <a:ext uri="{FF2B5EF4-FFF2-40B4-BE49-F238E27FC236}">
                    <a16:creationId xmlns:a16="http://schemas.microsoft.com/office/drawing/2014/main" id="{3685D9E8-BF9F-DC14-B0E6-517D01E59E06}"/>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56" name="Ellipse 301">
                <a:extLst>
                  <a:ext uri="{FF2B5EF4-FFF2-40B4-BE49-F238E27FC236}">
                    <a16:creationId xmlns:a16="http://schemas.microsoft.com/office/drawing/2014/main" id="{66E20B0B-7AC3-2119-ADB4-0B23CF071936}"/>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57" name="Gerade Verbindung mit Pfeil 156">
                <a:extLst>
                  <a:ext uri="{FF2B5EF4-FFF2-40B4-BE49-F238E27FC236}">
                    <a16:creationId xmlns:a16="http://schemas.microsoft.com/office/drawing/2014/main" id="{C4AA7444-E9E7-2410-5A20-1B8F3B6D7C01}"/>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Gerader Verbinder 303">
                <a:extLst>
                  <a:ext uri="{FF2B5EF4-FFF2-40B4-BE49-F238E27FC236}">
                    <a16:creationId xmlns:a16="http://schemas.microsoft.com/office/drawing/2014/main" id="{3BC33C58-57AE-0659-5DBE-5310E0AF23E7}"/>
                  </a:ext>
                </a:extLst>
              </p:cNvPr>
              <p:cNvCxnSpPr>
                <a:cxnSpLocks/>
                <a:endCxn id="156"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9" name="Rechteck 158">
                <a:extLst>
                  <a:ext uri="{FF2B5EF4-FFF2-40B4-BE49-F238E27FC236}">
                    <a16:creationId xmlns:a16="http://schemas.microsoft.com/office/drawing/2014/main" id="{D81409C5-36C8-AB1B-BC5F-3954BB6871E9}"/>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60" name="Gerade Verbindung mit Pfeil 159">
                <a:extLst>
                  <a:ext uri="{FF2B5EF4-FFF2-40B4-BE49-F238E27FC236}">
                    <a16:creationId xmlns:a16="http://schemas.microsoft.com/office/drawing/2014/main" id="{493A4C8B-66C4-F0ED-0320-E57270CB4A6E}"/>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Gerade Verbindung mit Pfeil 160">
                <a:extLst>
                  <a:ext uri="{FF2B5EF4-FFF2-40B4-BE49-F238E27FC236}">
                    <a16:creationId xmlns:a16="http://schemas.microsoft.com/office/drawing/2014/main" id="{8B77B8F7-2048-0F4A-5F1D-C8BC5096AE34}"/>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Gerade Verbindung mit Pfeil 161">
                <a:extLst>
                  <a:ext uri="{FF2B5EF4-FFF2-40B4-BE49-F238E27FC236}">
                    <a16:creationId xmlns:a16="http://schemas.microsoft.com/office/drawing/2014/main" id="{6C0A98EB-8396-3083-53A9-306B7B8B3AC4}"/>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Gerader Verbinder 308">
                <a:extLst>
                  <a:ext uri="{FF2B5EF4-FFF2-40B4-BE49-F238E27FC236}">
                    <a16:creationId xmlns:a16="http://schemas.microsoft.com/office/drawing/2014/main" id="{6AB811DC-EDC8-C84E-D27A-3C9B2F31B2BE}"/>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4" name="Ellipse 309">
                <a:extLst>
                  <a:ext uri="{FF2B5EF4-FFF2-40B4-BE49-F238E27FC236}">
                    <a16:creationId xmlns:a16="http://schemas.microsoft.com/office/drawing/2014/main" id="{BEB541AD-5E23-DDF6-47DE-124BE1BB9663}"/>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65" name="Gerade Verbindung mit Pfeil 164">
                <a:extLst>
                  <a:ext uri="{FF2B5EF4-FFF2-40B4-BE49-F238E27FC236}">
                    <a16:creationId xmlns:a16="http://schemas.microsoft.com/office/drawing/2014/main" id="{B435A17C-08BA-38D8-B6A4-E93F6FBCE27A}"/>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Gerade Verbindung mit Pfeil 165">
                <a:extLst>
                  <a:ext uri="{FF2B5EF4-FFF2-40B4-BE49-F238E27FC236}">
                    <a16:creationId xmlns:a16="http://schemas.microsoft.com/office/drawing/2014/main" id="{F347AA40-E5CA-0406-F563-BA2DF4E3958F}"/>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Gerade Verbindung mit Pfeil 166">
                <a:extLst>
                  <a:ext uri="{FF2B5EF4-FFF2-40B4-BE49-F238E27FC236}">
                    <a16:creationId xmlns:a16="http://schemas.microsoft.com/office/drawing/2014/main" id="{12586E4D-7F8A-5AE1-8E33-05CB19DCD4C1}"/>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Gerade Verbindung mit Pfeil 167">
                <a:extLst>
                  <a:ext uri="{FF2B5EF4-FFF2-40B4-BE49-F238E27FC236}">
                    <a16:creationId xmlns:a16="http://schemas.microsoft.com/office/drawing/2014/main" id="{FB6A3CE5-9A3E-D9ED-9CCC-CA3E9AC4B158}"/>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Gerade Verbindung mit Pfeil 168">
                <a:extLst>
                  <a:ext uri="{FF2B5EF4-FFF2-40B4-BE49-F238E27FC236}">
                    <a16:creationId xmlns:a16="http://schemas.microsoft.com/office/drawing/2014/main" id="{F59D2390-2D11-EF55-7CFE-41037460D9B3}"/>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Gerader Verbinder 661">
                <a:extLst>
                  <a:ext uri="{FF2B5EF4-FFF2-40B4-BE49-F238E27FC236}">
                    <a16:creationId xmlns:a16="http://schemas.microsoft.com/office/drawing/2014/main" id="{99DE5240-80FC-D81B-D86C-4D7BA16C1BD1}"/>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1" name="Rechteck 170">
                <a:extLst>
                  <a:ext uri="{FF2B5EF4-FFF2-40B4-BE49-F238E27FC236}">
                    <a16:creationId xmlns:a16="http://schemas.microsoft.com/office/drawing/2014/main" id="{BC993A58-BF1F-9B96-801B-E38DAFFA797E}"/>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72" name="Rechteck 171">
                <a:extLst>
                  <a:ext uri="{FF2B5EF4-FFF2-40B4-BE49-F238E27FC236}">
                    <a16:creationId xmlns:a16="http://schemas.microsoft.com/office/drawing/2014/main" id="{817E3B09-491E-8BB1-0F46-4B7FB8031473}"/>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146" name="Gerade Verbindung mit Pfeil 145">
              <a:extLst>
                <a:ext uri="{FF2B5EF4-FFF2-40B4-BE49-F238E27FC236}">
                  <a16:creationId xmlns:a16="http://schemas.microsoft.com/office/drawing/2014/main" id="{FA0229CB-774E-AFC6-0A22-BAD3E51052E0}"/>
                </a:ext>
              </a:extLst>
            </p:cNvPr>
            <p:cNvCxnSpPr>
              <a:cxnSpLocks/>
              <a:stCxn id="154"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7" name="Gruppieren 146">
              <a:extLst>
                <a:ext uri="{FF2B5EF4-FFF2-40B4-BE49-F238E27FC236}">
                  <a16:creationId xmlns:a16="http://schemas.microsoft.com/office/drawing/2014/main" id="{779D93EF-37C5-27D3-B86B-6E348FA8127E}"/>
                </a:ext>
              </a:extLst>
            </p:cNvPr>
            <p:cNvGrpSpPr/>
            <p:nvPr/>
          </p:nvGrpSpPr>
          <p:grpSpPr>
            <a:xfrm>
              <a:off x="3276600" y="4267200"/>
              <a:ext cx="228730" cy="838200"/>
              <a:chOff x="3276600" y="4267200"/>
              <a:chExt cx="228730" cy="838200"/>
            </a:xfrm>
          </p:grpSpPr>
          <p:cxnSp>
            <p:nvCxnSpPr>
              <p:cNvPr id="152" name="Gerade Verbindung mit Pfeil 151">
                <a:extLst>
                  <a:ext uri="{FF2B5EF4-FFF2-40B4-BE49-F238E27FC236}">
                    <a16:creationId xmlns:a16="http://schemas.microsoft.com/office/drawing/2014/main" id="{9C3555E7-B846-3FA7-F170-9FA8F8CC1759}"/>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Gerade Verbindung mit Pfeil 152">
                <a:extLst>
                  <a:ext uri="{FF2B5EF4-FFF2-40B4-BE49-F238E27FC236}">
                    <a16:creationId xmlns:a16="http://schemas.microsoft.com/office/drawing/2014/main" id="{63CC5B57-38A3-193A-134A-5AB3CF6606F2}"/>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48" name="Gruppieren 147">
              <a:extLst>
                <a:ext uri="{FF2B5EF4-FFF2-40B4-BE49-F238E27FC236}">
                  <a16:creationId xmlns:a16="http://schemas.microsoft.com/office/drawing/2014/main" id="{CF5CBA69-A793-C9FA-D622-4EF7EC429B11}"/>
                </a:ext>
              </a:extLst>
            </p:cNvPr>
            <p:cNvGrpSpPr/>
            <p:nvPr/>
          </p:nvGrpSpPr>
          <p:grpSpPr>
            <a:xfrm>
              <a:off x="3276600" y="5105400"/>
              <a:ext cx="228730" cy="838200"/>
              <a:chOff x="3276600" y="4267200"/>
              <a:chExt cx="228730" cy="838200"/>
            </a:xfrm>
          </p:grpSpPr>
          <p:cxnSp>
            <p:nvCxnSpPr>
              <p:cNvPr id="150" name="Gerade Verbindung mit Pfeil 149">
                <a:extLst>
                  <a:ext uri="{FF2B5EF4-FFF2-40B4-BE49-F238E27FC236}">
                    <a16:creationId xmlns:a16="http://schemas.microsoft.com/office/drawing/2014/main" id="{F3BDBEA0-823D-CC04-72F6-A92A02EEE311}"/>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a:extLst>
                  <a:ext uri="{FF2B5EF4-FFF2-40B4-BE49-F238E27FC236}">
                    <a16:creationId xmlns:a16="http://schemas.microsoft.com/office/drawing/2014/main" id="{86085867-3E39-79A4-A732-09B256FF8D3F}"/>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73" name="Gruppieren 172">
            <a:extLst>
              <a:ext uri="{FF2B5EF4-FFF2-40B4-BE49-F238E27FC236}">
                <a16:creationId xmlns:a16="http://schemas.microsoft.com/office/drawing/2014/main" id="{240A10E0-D877-5691-D47C-CB6BA9D55FC7}"/>
              </a:ext>
            </a:extLst>
          </p:cNvPr>
          <p:cNvGrpSpPr/>
          <p:nvPr/>
        </p:nvGrpSpPr>
        <p:grpSpPr>
          <a:xfrm>
            <a:off x="6629400" y="4267200"/>
            <a:ext cx="1905780" cy="1905000"/>
            <a:chOff x="2971020" y="4267200"/>
            <a:chExt cx="1905780" cy="1905000"/>
          </a:xfrm>
        </p:grpSpPr>
        <p:cxnSp>
          <p:nvCxnSpPr>
            <p:cNvPr id="174" name="Gerade Verbindung mit Pfeil 173">
              <a:extLst>
                <a:ext uri="{FF2B5EF4-FFF2-40B4-BE49-F238E27FC236}">
                  <a16:creationId xmlns:a16="http://schemas.microsoft.com/office/drawing/2014/main" id="{924F4349-136C-9D98-E637-11375CAAF746}"/>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75" name="Gruppieren 174">
              <a:extLst>
                <a:ext uri="{FF2B5EF4-FFF2-40B4-BE49-F238E27FC236}">
                  <a16:creationId xmlns:a16="http://schemas.microsoft.com/office/drawing/2014/main" id="{637C048A-093F-8B54-59A1-83CB0479D6C1}"/>
                </a:ext>
              </a:extLst>
            </p:cNvPr>
            <p:cNvGrpSpPr/>
            <p:nvPr/>
          </p:nvGrpSpPr>
          <p:grpSpPr>
            <a:xfrm>
              <a:off x="2971020" y="4419600"/>
              <a:ext cx="1905780" cy="1752600"/>
              <a:chOff x="2971020" y="4419600"/>
              <a:chExt cx="1905780" cy="1752600"/>
            </a:xfrm>
          </p:grpSpPr>
          <p:sp>
            <p:nvSpPr>
              <p:cNvPr id="183" name="Abgerundetes Rechteck 90">
                <a:extLst>
                  <a:ext uri="{FF2B5EF4-FFF2-40B4-BE49-F238E27FC236}">
                    <a16:creationId xmlns:a16="http://schemas.microsoft.com/office/drawing/2014/main" id="{43C25705-45F3-69E5-7650-61B1DF78A12E}"/>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84" name="Rechteck 183">
                <a:extLst>
                  <a:ext uri="{FF2B5EF4-FFF2-40B4-BE49-F238E27FC236}">
                    <a16:creationId xmlns:a16="http://schemas.microsoft.com/office/drawing/2014/main" id="{02802FD3-B608-30FC-08C9-1117E8C6F54D}"/>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85" name="Ellipse 301">
                <a:extLst>
                  <a:ext uri="{FF2B5EF4-FFF2-40B4-BE49-F238E27FC236}">
                    <a16:creationId xmlns:a16="http://schemas.microsoft.com/office/drawing/2014/main" id="{0BF8CA17-D285-42CE-6A24-BCA3C7C982FA}"/>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86" name="Gerade Verbindung mit Pfeil 185">
                <a:extLst>
                  <a:ext uri="{FF2B5EF4-FFF2-40B4-BE49-F238E27FC236}">
                    <a16:creationId xmlns:a16="http://schemas.microsoft.com/office/drawing/2014/main" id="{19E72A1A-4F9C-25D9-7EA4-1E3F6146E91E}"/>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Gerader Verbinder 303">
                <a:extLst>
                  <a:ext uri="{FF2B5EF4-FFF2-40B4-BE49-F238E27FC236}">
                    <a16:creationId xmlns:a16="http://schemas.microsoft.com/office/drawing/2014/main" id="{A38237F7-3350-92CE-57C8-63888CA2DE61}"/>
                  </a:ext>
                </a:extLst>
              </p:cNvPr>
              <p:cNvCxnSpPr>
                <a:cxnSpLocks/>
                <a:endCxn id="185"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8" name="Rechteck 187">
                <a:extLst>
                  <a:ext uri="{FF2B5EF4-FFF2-40B4-BE49-F238E27FC236}">
                    <a16:creationId xmlns:a16="http://schemas.microsoft.com/office/drawing/2014/main" id="{5B9C265D-6B1D-F5AC-C095-A709D5907592}"/>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89" name="Gerade Verbindung mit Pfeil 188">
                <a:extLst>
                  <a:ext uri="{FF2B5EF4-FFF2-40B4-BE49-F238E27FC236}">
                    <a16:creationId xmlns:a16="http://schemas.microsoft.com/office/drawing/2014/main" id="{1E3966E3-1604-E83C-DE13-54B7B1D158E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Gerade Verbindung mit Pfeil 189">
                <a:extLst>
                  <a:ext uri="{FF2B5EF4-FFF2-40B4-BE49-F238E27FC236}">
                    <a16:creationId xmlns:a16="http://schemas.microsoft.com/office/drawing/2014/main" id="{8B8EFD0D-0966-4413-EB48-96F5BB7061B4}"/>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Gerade Verbindung mit Pfeil 190">
                <a:extLst>
                  <a:ext uri="{FF2B5EF4-FFF2-40B4-BE49-F238E27FC236}">
                    <a16:creationId xmlns:a16="http://schemas.microsoft.com/office/drawing/2014/main" id="{BE546E2D-5712-BA2B-67CE-FEC68ED1BB59}"/>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Gerader Verbinder 308">
                <a:extLst>
                  <a:ext uri="{FF2B5EF4-FFF2-40B4-BE49-F238E27FC236}">
                    <a16:creationId xmlns:a16="http://schemas.microsoft.com/office/drawing/2014/main" id="{BD9750E1-29B2-0ECF-AC1F-F83191F65F1B}"/>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93" name="Ellipse 309">
                <a:extLst>
                  <a:ext uri="{FF2B5EF4-FFF2-40B4-BE49-F238E27FC236}">
                    <a16:creationId xmlns:a16="http://schemas.microsoft.com/office/drawing/2014/main" id="{48467584-F7BA-B506-801D-1E2B3FEF9217}"/>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4" name="Gerade Verbindung mit Pfeil 193">
                <a:extLst>
                  <a:ext uri="{FF2B5EF4-FFF2-40B4-BE49-F238E27FC236}">
                    <a16:creationId xmlns:a16="http://schemas.microsoft.com/office/drawing/2014/main" id="{176EE0FA-7241-3105-AD0D-B3799FC7B97A}"/>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Gerade Verbindung mit Pfeil 194">
                <a:extLst>
                  <a:ext uri="{FF2B5EF4-FFF2-40B4-BE49-F238E27FC236}">
                    <a16:creationId xmlns:a16="http://schemas.microsoft.com/office/drawing/2014/main" id="{5B82E37F-8773-E819-86BF-51EDE0FABFE4}"/>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6" name="Gerade Verbindung mit Pfeil 195">
                <a:extLst>
                  <a:ext uri="{FF2B5EF4-FFF2-40B4-BE49-F238E27FC236}">
                    <a16:creationId xmlns:a16="http://schemas.microsoft.com/office/drawing/2014/main" id="{C1D0BDCC-CD55-FBDD-B653-C01820FFE66B}"/>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Gerade Verbindung mit Pfeil 196">
                <a:extLst>
                  <a:ext uri="{FF2B5EF4-FFF2-40B4-BE49-F238E27FC236}">
                    <a16:creationId xmlns:a16="http://schemas.microsoft.com/office/drawing/2014/main" id="{70537F0E-3CF5-B58C-902B-6C9D3419D16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Gerade Verbindung mit Pfeil 197">
                <a:extLst>
                  <a:ext uri="{FF2B5EF4-FFF2-40B4-BE49-F238E27FC236}">
                    <a16:creationId xmlns:a16="http://schemas.microsoft.com/office/drawing/2014/main" id="{2A36049C-0690-D08B-5BC2-C83D510A9E67}"/>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Gerader Verbinder 661">
                <a:extLst>
                  <a:ext uri="{FF2B5EF4-FFF2-40B4-BE49-F238E27FC236}">
                    <a16:creationId xmlns:a16="http://schemas.microsoft.com/office/drawing/2014/main" id="{F677DFA3-C964-0859-3984-FA12CC12C2CA}"/>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0" name="Rechteck 199">
                <a:extLst>
                  <a:ext uri="{FF2B5EF4-FFF2-40B4-BE49-F238E27FC236}">
                    <a16:creationId xmlns:a16="http://schemas.microsoft.com/office/drawing/2014/main" id="{4ED01FF4-DDA1-6EBB-042B-A902F5EA1C87}"/>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01" name="Rechteck 200">
                <a:extLst>
                  <a:ext uri="{FF2B5EF4-FFF2-40B4-BE49-F238E27FC236}">
                    <a16:creationId xmlns:a16="http://schemas.microsoft.com/office/drawing/2014/main" id="{29C8FF25-0822-3BFC-5158-22D45F4A42F5}"/>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176" name="Gerade Verbindung mit Pfeil 175">
              <a:extLst>
                <a:ext uri="{FF2B5EF4-FFF2-40B4-BE49-F238E27FC236}">
                  <a16:creationId xmlns:a16="http://schemas.microsoft.com/office/drawing/2014/main" id="{E6030633-61E8-6F88-93D2-709955DD5205}"/>
                </a:ext>
              </a:extLst>
            </p:cNvPr>
            <p:cNvCxnSpPr>
              <a:cxnSpLocks/>
              <a:stCxn id="183"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7" name="Gruppieren 176">
              <a:extLst>
                <a:ext uri="{FF2B5EF4-FFF2-40B4-BE49-F238E27FC236}">
                  <a16:creationId xmlns:a16="http://schemas.microsoft.com/office/drawing/2014/main" id="{AF3CA76E-ABD0-17F4-7609-1F202D28BE9A}"/>
                </a:ext>
              </a:extLst>
            </p:cNvPr>
            <p:cNvGrpSpPr/>
            <p:nvPr/>
          </p:nvGrpSpPr>
          <p:grpSpPr>
            <a:xfrm>
              <a:off x="3276600" y="4267200"/>
              <a:ext cx="228730" cy="838200"/>
              <a:chOff x="3276600" y="4267200"/>
              <a:chExt cx="228730" cy="838200"/>
            </a:xfrm>
          </p:grpSpPr>
          <p:cxnSp>
            <p:nvCxnSpPr>
              <p:cNvPr id="181" name="Gerade Verbindung mit Pfeil 180">
                <a:extLst>
                  <a:ext uri="{FF2B5EF4-FFF2-40B4-BE49-F238E27FC236}">
                    <a16:creationId xmlns:a16="http://schemas.microsoft.com/office/drawing/2014/main" id="{B10B17A0-460D-525E-9F87-9AE1B4DDE9F7}"/>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Gerade Verbindung mit Pfeil 181">
                <a:extLst>
                  <a:ext uri="{FF2B5EF4-FFF2-40B4-BE49-F238E27FC236}">
                    <a16:creationId xmlns:a16="http://schemas.microsoft.com/office/drawing/2014/main" id="{092FF3CD-99D4-1B0B-0F31-857B4EAEA9C9}"/>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78" name="Gruppieren 177">
              <a:extLst>
                <a:ext uri="{FF2B5EF4-FFF2-40B4-BE49-F238E27FC236}">
                  <a16:creationId xmlns:a16="http://schemas.microsoft.com/office/drawing/2014/main" id="{942B0D75-BEF2-6E6F-A179-2D4DFA87B77D}"/>
                </a:ext>
              </a:extLst>
            </p:cNvPr>
            <p:cNvGrpSpPr/>
            <p:nvPr/>
          </p:nvGrpSpPr>
          <p:grpSpPr>
            <a:xfrm>
              <a:off x="3276600" y="5105400"/>
              <a:ext cx="228730" cy="838200"/>
              <a:chOff x="3276600" y="4267200"/>
              <a:chExt cx="228730" cy="838200"/>
            </a:xfrm>
          </p:grpSpPr>
          <p:cxnSp>
            <p:nvCxnSpPr>
              <p:cNvPr id="179" name="Gerade Verbindung mit Pfeil 178">
                <a:extLst>
                  <a:ext uri="{FF2B5EF4-FFF2-40B4-BE49-F238E27FC236}">
                    <a16:creationId xmlns:a16="http://schemas.microsoft.com/office/drawing/2014/main" id="{BC818B22-1222-3F2B-F764-4C477704FAD6}"/>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Gerade Verbindung mit Pfeil 179">
                <a:extLst>
                  <a:ext uri="{FF2B5EF4-FFF2-40B4-BE49-F238E27FC236}">
                    <a16:creationId xmlns:a16="http://schemas.microsoft.com/office/drawing/2014/main" id="{7DA27782-A6D6-7D27-87B5-434130BAFF40}"/>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32" name="Rechteck 31">
            <a:extLst>
              <a:ext uri="{FF2B5EF4-FFF2-40B4-BE49-F238E27FC236}">
                <a16:creationId xmlns:a16="http://schemas.microsoft.com/office/drawing/2014/main" id="{77A40000-6377-F2AE-3B69-678F32F027ED}"/>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4" name="Abgerundetes Rechteck 31">
            <a:extLst>
              <a:ext uri="{FF2B5EF4-FFF2-40B4-BE49-F238E27FC236}">
                <a16:creationId xmlns:a16="http://schemas.microsoft.com/office/drawing/2014/main" id="{B430A9B5-575B-2222-9571-D8DDDBD1128E}"/>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
        <p:nvSpPr>
          <p:cNvPr id="4" name="Abgerundetes Rechteck 370">
            <a:extLst>
              <a:ext uri="{FF2B5EF4-FFF2-40B4-BE49-F238E27FC236}">
                <a16:creationId xmlns:a16="http://schemas.microsoft.com/office/drawing/2014/main" id="{57B9FFA1-95E1-9226-E29E-CF06A91A6638}"/>
              </a:ext>
            </a:extLst>
          </p:cNvPr>
          <p:cNvSpPr/>
          <p:nvPr/>
        </p:nvSpPr>
        <p:spPr>
          <a:xfrm>
            <a:off x="4877320" y="11391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err="1">
                <a:solidFill>
                  <a:schemeClr val="tx1"/>
                </a:solidFill>
              </a:rPr>
              <a:t>pixel</a:t>
            </a:r>
            <a:endParaRPr lang="de-DE" sz="1400" dirty="0">
              <a:solidFill>
                <a:schemeClr val="tx1"/>
              </a:solidFill>
            </a:endParaRPr>
          </a:p>
        </p:txBody>
      </p:sp>
      <p:sp>
        <p:nvSpPr>
          <p:cNvPr id="5" name="Abgerundetes Rechteck 370">
            <a:extLst>
              <a:ext uri="{FF2B5EF4-FFF2-40B4-BE49-F238E27FC236}">
                <a16:creationId xmlns:a16="http://schemas.microsoft.com/office/drawing/2014/main" id="{6EA39188-22BF-3F03-259E-C74128F38703}"/>
              </a:ext>
            </a:extLst>
          </p:cNvPr>
          <p:cNvSpPr/>
          <p:nvPr/>
        </p:nvSpPr>
        <p:spPr>
          <a:xfrm>
            <a:off x="6709240" y="11391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err="1">
                <a:solidFill>
                  <a:schemeClr val="tx1"/>
                </a:solidFill>
              </a:rPr>
              <a:t>pixel</a:t>
            </a:r>
            <a:endParaRPr lang="de-DE" sz="1400" dirty="0">
              <a:solidFill>
                <a:schemeClr val="tx1"/>
              </a:solidFill>
            </a:endParaRPr>
          </a:p>
        </p:txBody>
      </p:sp>
      <p:sp>
        <p:nvSpPr>
          <p:cNvPr id="8" name="Textfeld 7">
            <a:extLst>
              <a:ext uri="{FF2B5EF4-FFF2-40B4-BE49-F238E27FC236}">
                <a16:creationId xmlns:a16="http://schemas.microsoft.com/office/drawing/2014/main" id="{8D40EB3C-3073-6E70-7EF1-DA588523B326}"/>
              </a:ext>
            </a:extLst>
          </p:cNvPr>
          <p:cNvSpPr txBox="1"/>
          <p:nvPr/>
        </p:nvSpPr>
        <p:spPr>
          <a:xfrm>
            <a:off x="1976780" y="2742030"/>
            <a:ext cx="915960" cy="246221"/>
          </a:xfrm>
          <a:prstGeom prst="rect">
            <a:avLst/>
          </a:prstGeom>
          <a:noFill/>
        </p:spPr>
        <p:txBody>
          <a:bodyPr wrap="square">
            <a:spAutoFit/>
          </a:bodyPr>
          <a:lstStyle/>
          <a:p>
            <a:pPr algn="ctr"/>
            <a:r>
              <a:rPr lang="en-US" sz="1000" dirty="0">
                <a:solidFill>
                  <a:schemeClr val="tx1"/>
                </a:solidFill>
              </a:rPr>
              <a:t>Hit buffers</a:t>
            </a:r>
          </a:p>
        </p:txBody>
      </p:sp>
      <p:sp>
        <p:nvSpPr>
          <p:cNvPr id="9" name="Textfeld 8">
            <a:extLst>
              <a:ext uri="{FF2B5EF4-FFF2-40B4-BE49-F238E27FC236}">
                <a16:creationId xmlns:a16="http://schemas.microsoft.com/office/drawing/2014/main" id="{CB0D745A-88DE-D23E-2D65-13D614DC708F}"/>
              </a:ext>
            </a:extLst>
          </p:cNvPr>
          <p:cNvSpPr txBox="1"/>
          <p:nvPr/>
        </p:nvSpPr>
        <p:spPr>
          <a:xfrm>
            <a:off x="1976780" y="5031930"/>
            <a:ext cx="915960" cy="246221"/>
          </a:xfrm>
          <a:prstGeom prst="rect">
            <a:avLst/>
          </a:prstGeom>
          <a:noFill/>
        </p:spPr>
        <p:txBody>
          <a:bodyPr wrap="square">
            <a:spAutoFit/>
          </a:bodyPr>
          <a:lstStyle/>
          <a:p>
            <a:pPr algn="ctr"/>
            <a:r>
              <a:rPr lang="en-US" sz="1000" dirty="0">
                <a:solidFill>
                  <a:schemeClr val="tx1"/>
                </a:solidFill>
              </a:rPr>
              <a:t>EOCs</a:t>
            </a:r>
          </a:p>
        </p:txBody>
      </p:sp>
      <p:sp>
        <p:nvSpPr>
          <p:cNvPr id="10" name="Geschweifte Klammer links 9">
            <a:extLst>
              <a:ext uri="{FF2B5EF4-FFF2-40B4-BE49-F238E27FC236}">
                <a16:creationId xmlns:a16="http://schemas.microsoft.com/office/drawing/2014/main" id="{00BBF992-60E1-A075-00D7-091256CC79D1}"/>
              </a:ext>
            </a:extLst>
          </p:cNvPr>
          <p:cNvSpPr/>
          <p:nvPr/>
        </p:nvSpPr>
        <p:spPr>
          <a:xfrm>
            <a:off x="2663750" y="2207720"/>
            <a:ext cx="305320" cy="1526600"/>
          </a:xfrm>
          <a:prstGeom prst="leftBrac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Geschweifte Klammer links 10">
            <a:extLst>
              <a:ext uri="{FF2B5EF4-FFF2-40B4-BE49-F238E27FC236}">
                <a16:creationId xmlns:a16="http://schemas.microsoft.com/office/drawing/2014/main" id="{8E94E2A7-9BE5-A6D4-AE10-6E0855813AB5}"/>
              </a:ext>
            </a:extLst>
          </p:cNvPr>
          <p:cNvSpPr/>
          <p:nvPr/>
        </p:nvSpPr>
        <p:spPr>
          <a:xfrm>
            <a:off x="2587420" y="4421290"/>
            <a:ext cx="305320" cy="1755590"/>
          </a:xfrm>
          <a:prstGeom prst="leftBrac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Textfeld 11">
            <a:extLst>
              <a:ext uri="{FF2B5EF4-FFF2-40B4-BE49-F238E27FC236}">
                <a16:creationId xmlns:a16="http://schemas.microsoft.com/office/drawing/2014/main" id="{55319B2F-FDFB-EBA8-0CD3-502E5D61201D}"/>
              </a:ext>
            </a:extLst>
          </p:cNvPr>
          <p:cNvSpPr txBox="1"/>
          <p:nvPr/>
        </p:nvSpPr>
        <p:spPr>
          <a:xfrm>
            <a:off x="4343010" y="681120"/>
            <a:ext cx="4572000" cy="369332"/>
          </a:xfrm>
          <a:prstGeom prst="rect">
            <a:avLst/>
          </a:prstGeom>
          <a:noFill/>
        </p:spPr>
        <p:txBody>
          <a:bodyPr wrap="square">
            <a:spAutoFit/>
          </a:bodyPr>
          <a:lstStyle/>
          <a:p>
            <a:r>
              <a:rPr lang="da-DK" b="0" i="0" dirty="0">
                <a:solidFill>
                  <a:srgbClr val="333333"/>
                </a:solidFill>
                <a:effectLst/>
                <a:latin typeface="-apple-system"/>
              </a:rPr>
              <a:t>N. Striebig </a:t>
            </a:r>
            <a:r>
              <a:rPr lang="da-DK" b="0" i="1" dirty="0">
                <a:solidFill>
                  <a:srgbClr val="333333"/>
                </a:solidFill>
                <a:effectLst/>
                <a:latin typeface="-apple-system"/>
              </a:rPr>
              <a:t>et al</a:t>
            </a:r>
            <a:r>
              <a:rPr lang="da-DK" b="0" i="0" dirty="0">
                <a:solidFill>
                  <a:srgbClr val="333333"/>
                </a:solidFill>
                <a:effectLst/>
                <a:latin typeface="-apple-system"/>
              </a:rPr>
              <a:t> 2026 </a:t>
            </a:r>
            <a:r>
              <a:rPr lang="da-DK" b="0" i="1" dirty="0">
                <a:solidFill>
                  <a:srgbClr val="333333"/>
                </a:solidFill>
                <a:effectLst/>
                <a:latin typeface="-apple-system"/>
              </a:rPr>
              <a:t>JINST</a:t>
            </a:r>
            <a:r>
              <a:rPr lang="da-DK" b="0" i="0" dirty="0">
                <a:solidFill>
                  <a:srgbClr val="333333"/>
                </a:solidFill>
                <a:effectLst/>
                <a:latin typeface="-apple-system"/>
              </a:rPr>
              <a:t> </a:t>
            </a:r>
            <a:r>
              <a:rPr lang="da-DK" b="1" i="0" dirty="0">
                <a:solidFill>
                  <a:srgbClr val="333333"/>
                </a:solidFill>
                <a:effectLst/>
                <a:latin typeface="-apple-system"/>
              </a:rPr>
              <a:t>21</a:t>
            </a:r>
            <a:r>
              <a:rPr lang="da-DK" b="0" i="0" dirty="0">
                <a:solidFill>
                  <a:srgbClr val="333333"/>
                </a:solidFill>
                <a:effectLst/>
                <a:latin typeface="-apple-system"/>
              </a:rPr>
              <a:t> C04059</a:t>
            </a:r>
            <a:endParaRPr lang="de-DE" dirty="0"/>
          </a:p>
        </p:txBody>
      </p:sp>
    </p:spTree>
    <p:extLst>
      <p:ext uri="{BB962C8B-B14F-4D97-AF65-F5344CB8AC3E}">
        <p14:creationId xmlns:p14="http://schemas.microsoft.com/office/powerpoint/2010/main" val="3573792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err="1">
                <a:solidFill>
                  <a:schemeClr val="tx1"/>
                </a:solidFill>
              </a:rPr>
              <a:t>pixel</a:t>
            </a:r>
            <a:endParaRPr lang="de-DE" sz="1400" dirty="0">
              <a:solidFill>
                <a:schemeClr val="tx1"/>
              </a:solidFill>
            </a:endParaRPr>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459" name="Gruppieren 458">
            <a:extLst>
              <a:ext uri="{FF2B5EF4-FFF2-40B4-BE49-F238E27FC236}">
                <a16:creationId xmlns:a16="http://schemas.microsoft.com/office/drawing/2014/main" id="{E1655BB9-5DF1-4855-A6F0-86A2EAEE452A}"/>
              </a:ext>
            </a:extLst>
          </p:cNvPr>
          <p:cNvGrpSpPr/>
          <p:nvPr/>
        </p:nvGrpSpPr>
        <p:grpSpPr>
          <a:xfrm>
            <a:off x="3048000" y="2057400"/>
            <a:ext cx="1828800" cy="1143520"/>
            <a:chOff x="3048000" y="2819400"/>
            <a:chExt cx="1828800" cy="1143520"/>
          </a:xfrm>
        </p:grpSpPr>
        <p:sp>
          <p:nvSpPr>
            <p:cNvPr id="460" name="Abgerundetes Rechteck 124">
              <a:extLst>
                <a:ext uri="{FF2B5EF4-FFF2-40B4-BE49-F238E27FC236}">
                  <a16:creationId xmlns:a16="http://schemas.microsoft.com/office/drawing/2014/main" id="{E6857FF8-EC59-4172-B633-E747B0B8A33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Rechteck 460">
              <a:extLst>
                <a:ext uri="{FF2B5EF4-FFF2-40B4-BE49-F238E27FC236}">
                  <a16:creationId xmlns:a16="http://schemas.microsoft.com/office/drawing/2014/main" id="{F4BFF2AB-03B9-4378-93EE-91DB0FD6417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819B80F2-EBB8-4CFB-B686-B779DFEC29EE}"/>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462">
              <a:extLst>
                <a:ext uri="{FF2B5EF4-FFF2-40B4-BE49-F238E27FC236}">
                  <a16:creationId xmlns:a16="http://schemas.microsoft.com/office/drawing/2014/main" id="{3CDF471F-B47C-41B9-A503-3CE871E68ECF}"/>
                </a:ext>
              </a:extLst>
            </p:cNvPr>
            <p:cNvCxnSpPr>
              <a:stCxn id="461" idx="2"/>
              <a:endCxn id="48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6FEFE593-EFD8-4D77-8CF0-47B65545E4D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465" name="Rechteck 464">
              <a:extLst>
                <a:ext uri="{FF2B5EF4-FFF2-40B4-BE49-F238E27FC236}">
                  <a16:creationId xmlns:a16="http://schemas.microsoft.com/office/drawing/2014/main" id="{838D3BD1-618F-466F-ABBC-8BB41D8D333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C972B757-B2B9-45D0-971B-77D88BFF54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7" name="Rechteck 466">
              <a:extLst>
                <a:ext uri="{FF2B5EF4-FFF2-40B4-BE49-F238E27FC236}">
                  <a16:creationId xmlns:a16="http://schemas.microsoft.com/office/drawing/2014/main" id="{1E532658-B219-478E-8951-9A416F52CC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8" name="Gerade Verbindung mit Pfeil 467">
              <a:extLst>
                <a:ext uri="{FF2B5EF4-FFF2-40B4-BE49-F238E27FC236}">
                  <a16:creationId xmlns:a16="http://schemas.microsoft.com/office/drawing/2014/main" id="{1BDA8F70-CF82-448D-AC46-DBE8B0FA105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r Verbinder 468">
              <a:extLst>
                <a:ext uri="{FF2B5EF4-FFF2-40B4-BE49-F238E27FC236}">
                  <a16:creationId xmlns:a16="http://schemas.microsoft.com/office/drawing/2014/main" id="{98D24240-BB65-4FFE-A45D-01EA489C993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0" name="Gerader Verbinder 469">
              <a:extLst>
                <a:ext uri="{FF2B5EF4-FFF2-40B4-BE49-F238E27FC236}">
                  <a16:creationId xmlns:a16="http://schemas.microsoft.com/office/drawing/2014/main" id="{4589B5F2-6BCA-4D4F-ABB1-682495E9CA9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1" name="Gerader Verbinder 470">
              <a:extLst>
                <a:ext uri="{FF2B5EF4-FFF2-40B4-BE49-F238E27FC236}">
                  <a16:creationId xmlns:a16="http://schemas.microsoft.com/office/drawing/2014/main" id="{41993E25-0506-4CF6-A9FB-8F6E1130C28E}"/>
                </a:ext>
              </a:extLst>
            </p:cNvPr>
            <p:cNvCxnSpPr>
              <a:cxnSpLocks/>
              <a:stCxn id="46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72" name="Rechteck 471">
              <a:extLst>
                <a:ext uri="{FF2B5EF4-FFF2-40B4-BE49-F238E27FC236}">
                  <a16:creationId xmlns:a16="http://schemas.microsoft.com/office/drawing/2014/main" id="{92ED55FC-2ED1-4CCF-9769-97E207CA2F96}"/>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3" name="Gerader Verbinder 472">
              <a:extLst>
                <a:ext uri="{FF2B5EF4-FFF2-40B4-BE49-F238E27FC236}">
                  <a16:creationId xmlns:a16="http://schemas.microsoft.com/office/drawing/2014/main" id="{8145B555-117F-4652-AE90-AD4566265D6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C034C4AC-506C-4D43-B6D6-BF2FD640C81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 Verbindung mit Pfeil 474">
              <a:extLst>
                <a:ext uri="{FF2B5EF4-FFF2-40B4-BE49-F238E27FC236}">
                  <a16:creationId xmlns:a16="http://schemas.microsoft.com/office/drawing/2014/main" id="{28FB8716-DD90-440C-A5BA-2B8BBBFDEC8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r Verbinder 475">
              <a:extLst>
                <a:ext uri="{FF2B5EF4-FFF2-40B4-BE49-F238E27FC236}">
                  <a16:creationId xmlns:a16="http://schemas.microsoft.com/office/drawing/2014/main" id="{75114FE6-B590-44F0-B382-87C8B37DD20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7" name="Gerader Verbinder 476">
              <a:extLst>
                <a:ext uri="{FF2B5EF4-FFF2-40B4-BE49-F238E27FC236}">
                  <a16:creationId xmlns:a16="http://schemas.microsoft.com/office/drawing/2014/main" id="{EE9D95F6-2DA1-4E07-B295-CF340B0A45E0}"/>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8" name="Gerader Verbinder 477">
              <a:extLst>
                <a:ext uri="{FF2B5EF4-FFF2-40B4-BE49-F238E27FC236}">
                  <a16:creationId xmlns:a16="http://schemas.microsoft.com/office/drawing/2014/main" id="{AF03E333-3C0C-444E-AD7E-B6A80D6BCB1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79" name="Gerade Verbindung mit Pfeil 478">
              <a:extLst>
                <a:ext uri="{FF2B5EF4-FFF2-40B4-BE49-F238E27FC236}">
                  <a16:creationId xmlns:a16="http://schemas.microsoft.com/office/drawing/2014/main" id="{581D1488-9F73-4D4E-82CB-BB529C846B2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 Verbindung mit Pfeil 479">
              <a:extLst>
                <a:ext uri="{FF2B5EF4-FFF2-40B4-BE49-F238E27FC236}">
                  <a16:creationId xmlns:a16="http://schemas.microsoft.com/office/drawing/2014/main" id="{3D40E041-9E47-4CA5-9366-CC040232AFD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2D1294FF-8C9A-46A2-85F8-7C4F66B2284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6D1C71B1-B260-4F03-BBFA-DD2924ADEA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6CC7BF16-E45F-4E17-9DDD-85CAC1BAA6D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4" name="Ellipse 483">
              <a:extLst>
                <a:ext uri="{FF2B5EF4-FFF2-40B4-BE49-F238E27FC236}">
                  <a16:creationId xmlns:a16="http://schemas.microsoft.com/office/drawing/2014/main" id="{E3BE22A3-9D38-4682-9C31-7AE08E83F54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5" name="Ellipse 484">
              <a:extLst>
                <a:ext uri="{FF2B5EF4-FFF2-40B4-BE49-F238E27FC236}">
                  <a16:creationId xmlns:a16="http://schemas.microsoft.com/office/drawing/2014/main" id="{3DE76F6D-34FF-47D3-BE3A-B125A5D1C2EE}"/>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3" name="Textfeld 2">
            <a:extLst>
              <a:ext uri="{FF2B5EF4-FFF2-40B4-BE49-F238E27FC236}">
                <a16:creationId xmlns:a16="http://schemas.microsoft.com/office/drawing/2014/main" id="{3DE9FA85-FE57-4A75-937F-8D656AB47A44}"/>
              </a:ext>
            </a:extLst>
          </p:cNvPr>
          <p:cNvSpPr txBox="1"/>
          <p:nvPr/>
        </p:nvSpPr>
        <p:spPr>
          <a:xfrm>
            <a:off x="2965388" y="3733800"/>
            <a:ext cx="255199" cy="246221"/>
          </a:xfrm>
          <a:prstGeom prst="rect">
            <a:avLst/>
          </a:prstGeom>
          <a:noFill/>
        </p:spPr>
        <p:txBody>
          <a:bodyPr wrap="none" rtlCol="0">
            <a:spAutoFit/>
          </a:bodyPr>
          <a:lstStyle/>
          <a:p>
            <a:r>
              <a:rPr lang="de-DE" sz="1000" dirty="0"/>
              <a:t>3</a:t>
            </a:r>
          </a:p>
        </p:txBody>
      </p:sp>
      <p:cxnSp>
        <p:nvCxnSpPr>
          <p:cNvPr id="6" name="Gerader Verbinder 5">
            <a:extLst>
              <a:ext uri="{FF2B5EF4-FFF2-40B4-BE49-F238E27FC236}">
                <a16:creationId xmlns:a16="http://schemas.microsoft.com/office/drawing/2014/main" id="{A457901C-85FA-44A0-8464-12FE14677248}"/>
              </a:ext>
            </a:extLst>
          </p:cNvPr>
          <p:cNvCxnSpPr/>
          <p:nvPr/>
        </p:nvCxnSpPr>
        <p:spPr bwMode="auto">
          <a:xfrm>
            <a:off x="3200400" y="182880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r Verbinder 249">
            <a:extLst>
              <a:ext uri="{FF2B5EF4-FFF2-40B4-BE49-F238E27FC236}">
                <a16:creationId xmlns:a16="http://schemas.microsoft.com/office/drawing/2014/main" id="{2EC9C01D-88F6-4C31-8947-DEAE13AF3505}"/>
              </a:ext>
            </a:extLst>
          </p:cNvPr>
          <p:cNvCxnSpPr>
            <a:cxnSpLocks/>
          </p:cNvCxnSpPr>
          <p:nvPr/>
        </p:nvCxnSpPr>
        <p:spPr bwMode="auto">
          <a:xfrm flipV="1">
            <a:off x="3429000" y="1676400"/>
            <a:ext cx="0"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Gerader Verbinder 250">
            <a:extLst>
              <a:ext uri="{FF2B5EF4-FFF2-40B4-BE49-F238E27FC236}">
                <a16:creationId xmlns:a16="http://schemas.microsoft.com/office/drawing/2014/main" id="{306B0804-3E28-4B4F-8444-2A28E0924AA9}"/>
              </a:ext>
            </a:extLst>
          </p:cNvPr>
          <p:cNvCxnSpPr/>
          <p:nvPr/>
        </p:nvCxnSpPr>
        <p:spPr bwMode="auto">
          <a:xfrm>
            <a:off x="3429000" y="167640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4066145E-2FFE-4E19-B530-DF5070FC7D82}"/>
              </a:ext>
            </a:extLst>
          </p:cNvPr>
          <p:cNvCxnSpPr>
            <a:cxnSpLocks/>
          </p:cNvCxnSpPr>
          <p:nvPr/>
        </p:nvCxnSpPr>
        <p:spPr bwMode="auto">
          <a:xfrm>
            <a:off x="3200400" y="1905000"/>
            <a:ext cx="0" cy="6096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4" name="Gruppieren 253">
            <a:extLst>
              <a:ext uri="{FF2B5EF4-FFF2-40B4-BE49-F238E27FC236}">
                <a16:creationId xmlns:a16="http://schemas.microsoft.com/office/drawing/2014/main" id="{9414335E-B91E-4589-86D3-FC3C4BACCC24}"/>
              </a:ext>
            </a:extLst>
          </p:cNvPr>
          <p:cNvGrpSpPr/>
          <p:nvPr/>
        </p:nvGrpSpPr>
        <p:grpSpPr>
          <a:xfrm>
            <a:off x="4876800" y="2057400"/>
            <a:ext cx="1828800" cy="1143520"/>
            <a:chOff x="3048000" y="2819400"/>
            <a:chExt cx="1828800" cy="1143520"/>
          </a:xfrm>
        </p:grpSpPr>
        <p:sp>
          <p:nvSpPr>
            <p:cNvPr id="255" name="Abgerundetes Rechteck 124">
              <a:extLst>
                <a:ext uri="{FF2B5EF4-FFF2-40B4-BE49-F238E27FC236}">
                  <a16:creationId xmlns:a16="http://schemas.microsoft.com/office/drawing/2014/main" id="{1F61D990-712E-4ABB-9BA2-5D5D4250769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56" name="Rechteck 255">
              <a:extLst>
                <a:ext uri="{FF2B5EF4-FFF2-40B4-BE49-F238E27FC236}">
                  <a16:creationId xmlns:a16="http://schemas.microsoft.com/office/drawing/2014/main" id="{D322CCEB-E921-4848-89A9-2AA4A1D9D55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57" name="Gerade Verbindung mit Pfeil 256">
              <a:extLst>
                <a:ext uri="{FF2B5EF4-FFF2-40B4-BE49-F238E27FC236}">
                  <a16:creationId xmlns:a16="http://schemas.microsoft.com/office/drawing/2014/main" id="{E6F55F95-018E-4E2F-B573-3E98C6F1E06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Gerader Verbinder 257">
              <a:extLst>
                <a:ext uri="{FF2B5EF4-FFF2-40B4-BE49-F238E27FC236}">
                  <a16:creationId xmlns:a16="http://schemas.microsoft.com/office/drawing/2014/main" id="{91A615D6-A8E1-4F1D-A37B-6780748B8F2E}"/>
                </a:ext>
              </a:extLst>
            </p:cNvPr>
            <p:cNvCxnSpPr>
              <a:stCxn id="256" idx="2"/>
              <a:endCxn id="27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59" name="Rechteck 258">
              <a:extLst>
                <a:ext uri="{FF2B5EF4-FFF2-40B4-BE49-F238E27FC236}">
                  <a16:creationId xmlns:a16="http://schemas.microsoft.com/office/drawing/2014/main" id="{67566A85-8F7C-4775-AD02-2B0B0A736D7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60" name="Rechteck 259">
              <a:extLst>
                <a:ext uri="{FF2B5EF4-FFF2-40B4-BE49-F238E27FC236}">
                  <a16:creationId xmlns:a16="http://schemas.microsoft.com/office/drawing/2014/main" id="{4085AE8A-3143-4AB7-9FA0-C7BD5206958E}"/>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1" name="Gerade Verbindung mit Pfeil 260">
              <a:extLst>
                <a:ext uri="{FF2B5EF4-FFF2-40B4-BE49-F238E27FC236}">
                  <a16:creationId xmlns:a16="http://schemas.microsoft.com/office/drawing/2014/main" id="{60D3B046-1026-482F-8FCD-54DF2020204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2" name="Rechteck 261">
              <a:extLst>
                <a:ext uri="{FF2B5EF4-FFF2-40B4-BE49-F238E27FC236}">
                  <a16:creationId xmlns:a16="http://schemas.microsoft.com/office/drawing/2014/main" id="{815ADF01-DCCC-4963-B2F0-DA76D4AB1BCA}"/>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3" name="Gerade Verbindung mit Pfeil 262">
              <a:extLst>
                <a:ext uri="{FF2B5EF4-FFF2-40B4-BE49-F238E27FC236}">
                  <a16:creationId xmlns:a16="http://schemas.microsoft.com/office/drawing/2014/main" id="{4C7D650E-E8E7-4768-A45C-34E8FA1FD0CD}"/>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Gerader Verbinder 263">
              <a:extLst>
                <a:ext uri="{FF2B5EF4-FFF2-40B4-BE49-F238E27FC236}">
                  <a16:creationId xmlns:a16="http://schemas.microsoft.com/office/drawing/2014/main" id="{5D4AC905-FD45-4321-A281-B2D6F63ECE8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5" name="Gerader Verbinder 264">
              <a:extLst>
                <a:ext uri="{FF2B5EF4-FFF2-40B4-BE49-F238E27FC236}">
                  <a16:creationId xmlns:a16="http://schemas.microsoft.com/office/drawing/2014/main" id="{FDCFD959-E6C6-415B-9B84-AA4C57676F3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6" name="Gerader Verbinder 265">
              <a:extLst>
                <a:ext uri="{FF2B5EF4-FFF2-40B4-BE49-F238E27FC236}">
                  <a16:creationId xmlns:a16="http://schemas.microsoft.com/office/drawing/2014/main" id="{844A1900-4079-43C3-996E-31E199A36298}"/>
                </a:ext>
              </a:extLst>
            </p:cNvPr>
            <p:cNvCxnSpPr>
              <a:cxnSpLocks/>
              <a:stCxn id="25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67" name="Rechteck 266">
              <a:extLst>
                <a:ext uri="{FF2B5EF4-FFF2-40B4-BE49-F238E27FC236}">
                  <a16:creationId xmlns:a16="http://schemas.microsoft.com/office/drawing/2014/main" id="{AD12173B-0982-4528-99A3-0E3697676AEB}"/>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8" name="Gerader Verbinder 267">
              <a:extLst>
                <a:ext uri="{FF2B5EF4-FFF2-40B4-BE49-F238E27FC236}">
                  <a16:creationId xmlns:a16="http://schemas.microsoft.com/office/drawing/2014/main" id="{F5FCFA82-043E-4F3B-A70E-ACAF3667E0A1}"/>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9" name="Gerade Verbindung mit Pfeil 268">
              <a:extLst>
                <a:ext uri="{FF2B5EF4-FFF2-40B4-BE49-F238E27FC236}">
                  <a16:creationId xmlns:a16="http://schemas.microsoft.com/office/drawing/2014/main" id="{D0680636-EC69-4F95-8FCF-04099BDCC97B}"/>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Gerade Verbindung mit Pfeil 269">
              <a:extLst>
                <a:ext uri="{FF2B5EF4-FFF2-40B4-BE49-F238E27FC236}">
                  <a16:creationId xmlns:a16="http://schemas.microsoft.com/office/drawing/2014/main" id="{6FF9C5C6-0960-4A87-85A3-BCBDE4D7970F}"/>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Gerader Verbinder 270">
              <a:extLst>
                <a:ext uri="{FF2B5EF4-FFF2-40B4-BE49-F238E27FC236}">
                  <a16:creationId xmlns:a16="http://schemas.microsoft.com/office/drawing/2014/main" id="{16D96903-4C50-4565-8EDB-944C480610B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2" name="Gerader Verbinder 271">
              <a:extLst>
                <a:ext uri="{FF2B5EF4-FFF2-40B4-BE49-F238E27FC236}">
                  <a16:creationId xmlns:a16="http://schemas.microsoft.com/office/drawing/2014/main" id="{E71088B1-D97A-42F1-BC18-1CFA65EA3D1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3" name="Gerader Verbinder 272">
              <a:extLst>
                <a:ext uri="{FF2B5EF4-FFF2-40B4-BE49-F238E27FC236}">
                  <a16:creationId xmlns:a16="http://schemas.microsoft.com/office/drawing/2014/main" id="{B6F1CCB4-11F5-47D9-BDD3-4661848449C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74" name="Gerade Verbindung mit Pfeil 273">
              <a:extLst>
                <a:ext uri="{FF2B5EF4-FFF2-40B4-BE49-F238E27FC236}">
                  <a16:creationId xmlns:a16="http://schemas.microsoft.com/office/drawing/2014/main" id="{2740AD35-C263-46A6-8732-B8023093185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Gerade Verbindung mit Pfeil 274">
              <a:extLst>
                <a:ext uri="{FF2B5EF4-FFF2-40B4-BE49-F238E27FC236}">
                  <a16:creationId xmlns:a16="http://schemas.microsoft.com/office/drawing/2014/main" id="{D9B604CC-8E62-494F-A37C-DD5B55DABF5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6" name="Gerade Verbindung mit Pfeil 275">
              <a:extLst>
                <a:ext uri="{FF2B5EF4-FFF2-40B4-BE49-F238E27FC236}">
                  <a16:creationId xmlns:a16="http://schemas.microsoft.com/office/drawing/2014/main" id="{5DC1A9A2-F95D-46B1-81AA-0862959B4E52}"/>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Gerade Verbindung mit Pfeil 276">
              <a:extLst>
                <a:ext uri="{FF2B5EF4-FFF2-40B4-BE49-F238E27FC236}">
                  <a16:creationId xmlns:a16="http://schemas.microsoft.com/office/drawing/2014/main" id="{BC0BA882-93E0-4737-9A6C-B6933EFD065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Gerade Verbindung mit Pfeil 277">
              <a:extLst>
                <a:ext uri="{FF2B5EF4-FFF2-40B4-BE49-F238E27FC236}">
                  <a16:creationId xmlns:a16="http://schemas.microsoft.com/office/drawing/2014/main" id="{E5991548-3613-45C2-8265-4B694780A50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4D384CE2-F5DD-4A08-8ADD-6A71A490A56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0" name="Ellipse 279">
              <a:extLst>
                <a:ext uri="{FF2B5EF4-FFF2-40B4-BE49-F238E27FC236}">
                  <a16:creationId xmlns:a16="http://schemas.microsoft.com/office/drawing/2014/main" id="{90A96526-4118-42C1-BDD2-232331B84AF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1" name="Gruppieren 280">
            <a:extLst>
              <a:ext uri="{FF2B5EF4-FFF2-40B4-BE49-F238E27FC236}">
                <a16:creationId xmlns:a16="http://schemas.microsoft.com/office/drawing/2014/main" id="{3F829911-542A-42F6-8BF4-8EA5578DD0C9}"/>
              </a:ext>
            </a:extLst>
          </p:cNvPr>
          <p:cNvGrpSpPr/>
          <p:nvPr/>
        </p:nvGrpSpPr>
        <p:grpSpPr>
          <a:xfrm>
            <a:off x="6705600" y="2057400"/>
            <a:ext cx="1828800" cy="1143520"/>
            <a:chOff x="3048000" y="2819400"/>
            <a:chExt cx="1828800" cy="1143520"/>
          </a:xfrm>
        </p:grpSpPr>
        <p:sp>
          <p:nvSpPr>
            <p:cNvPr id="282" name="Abgerundetes Rechteck 124">
              <a:extLst>
                <a:ext uri="{FF2B5EF4-FFF2-40B4-BE49-F238E27FC236}">
                  <a16:creationId xmlns:a16="http://schemas.microsoft.com/office/drawing/2014/main" id="{7A111A6B-6521-4348-90E6-FBC1B8C06AD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3" name="Rechteck 282">
              <a:extLst>
                <a:ext uri="{FF2B5EF4-FFF2-40B4-BE49-F238E27FC236}">
                  <a16:creationId xmlns:a16="http://schemas.microsoft.com/office/drawing/2014/main" id="{7704D78F-696C-46BC-8FDF-5F853A375846}"/>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4" name="Gerade Verbindung mit Pfeil 283">
              <a:extLst>
                <a:ext uri="{FF2B5EF4-FFF2-40B4-BE49-F238E27FC236}">
                  <a16:creationId xmlns:a16="http://schemas.microsoft.com/office/drawing/2014/main" id="{53DE8021-EEFF-4741-8F7C-A46EE6BFAF4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Gerader Verbinder 284">
              <a:extLst>
                <a:ext uri="{FF2B5EF4-FFF2-40B4-BE49-F238E27FC236}">
                  <a16:creationId xmlns:a16="http://schemas.microsoft.com/office/drawing/2014/main" id="{DD93FC3D-BCAD-4B32-AD00-36FCC6DDE437}"/>
                </a:ext>
              </a:extLst>
            </p:cNvPr>
            <p:cNvCxnSpPr>
              <a:stCxn id="283" idx="2"/>
              <a:endCxn id="32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7" name="Rechteck 286">
              <a:extLst>
                <a:ext uri="{FF2B5EF4-FFF2-40B4-BE49-F238E27FC236}">
                  <a16:creationId xmlns:a16="http://schemas.microsoft.com/office/drawing/2014/main" id="{A2A162E0-77F6-43AA-9061-FE114BF0060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8" name="Rechteck 287">
              <a:extLst>
                <a:ext uri="{FF2B5EF4-FFF2-40B4-BE49-F238E27FC236}">
                  <a16:creationId xmlns:a16="http://schemas.microsoft.com/office/drawing/2014/main" id="{9FBAB7A4-4D58-4500-8EE7-4D2875EAB8F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9" name="Gerade Verbindung mit Pfeil 288">
              <a:extLst>
                <a:ext uri="{FF2B5EF4-FFF2-40B4-BE49-F238E27FC236}">
                  <a16:creationId xmlns:a16="http://schemas.microsoft.com/office/drawing/2014/main" id="{AA254B69-97EB-4998-B344-68CE0759776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Rechteck 289">
              <a:extLst>
                <a:ext uri="{FF2B5EF4-FFF2-40B4-BE49-F238E27FC236}">
                  <a16:creationId xmlns:a16="http://schemas.microsoft.com/office/drawing/2014/main" id="{DEA51D74-2C05-4971-9AE6-F386D7E34306}"/>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1" name="Gerade Verbindung mit Pfeil 290">
              <a:extLst>
                <a:ext uri="{FF2B5EF4-FFF2-40B4-BE49-F238E27FC236}">
                  <a16:creationId xmlns:a16="http://schemas.microsoft.com/office/drawing/2014/main" id="{65D6BFDC-F537-4E06-9A46-1D7D0E9DCB31}"/>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Gerader Verbinder 291">
              <a:extLst>
                <a:ext uri="{FF2B5EF4-FFF2-40B4-BE49-F238E27FC236}">
                  <a16:creationId xmlns:a16="http://schemas.microsoft.com/office/drawing/2014/main" id="{B4D9E1D7-D1CA-4A73-8370-ED035F94201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6" name="Gerader Verbinder 295">
              <a:extLst>
                <a:ext uri="{FF2B5EF4-FFF2-40B4-BE49-F238E27FC236}">
                  <a16:creationId xmlns:a16="http://schemas.microsoft.com/office/drawing/2014/main" id="{2F1BD3CC-985A-47B0-BB08-5B215D47DE78}"/>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9FDFEB75-FAED-4EB4-B984-D35234B232F6}"/>
                </a:ext>
              </a:extLst>
            </p:cNvPr>
            <p:cNvCxnSpPr>
              <a:cxnSpLocks/>
              <a:stCxn id="28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98" name="Rechteck 297">
              <a:extLst>
                <a:ext uri="{FF2B5EF4-FFF2-40B4-BE49-F238E27FC236}">
                  <a16:creationId xmlns:a16="http://schemas.microsoft.com/office/drawing/2014/main" id="{9D21D7B3-FC5D-42DE-9921-4D3972333DC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9" name="Gerader Verbinder 298">
              <a:extLst>
                <a:ext uri="{FF2B5EF4-FFF2-40B4-BE49-F238E27FC236}">
                  <a16:creationId xmlns:a16="http://schemas.microsoft.com/office/drawing/2014/main" id="{E5F89447-A79E-4F6D-8F28-2665C140EBC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2" name="Gerade Verbindung mit Pfeil 311">
              <a:extLst>
                <a:ext uri="{FF2B5EF4-FFF2-40B4-BE49-F238E27FC236}">
                  <a16:creationId xmlns:a16="http://schemas.microsoft.com/office/drawing/2014/main" id="{479C2D9C-7209-4C25-99BF-068F0D18D90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Gerade Verbindung mit Pfeil 312">
              <a:extLst>
                <a:ext uri="{FF2B5EF4-FFF2-40B4-BE49-F238E27FC236}">
                  <a16:creationId xmlns:a16="http://schemas.microsoft.com/office/drawing/2014/main" id="{67FA0024-A0AC-4625-AC3F-FE2A2F333AF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Gerader Verbinder 313">
              <a:extLst>
                <a:ext uri="{FF2B5EF4-FFF2-40B4-BE49-F238E27FC236}">
                  <a16:creationId xmlns:a16="http://schemas.microsoft.com/office/drawing/2014/main" id="{F19CEFD9-427C-4AC9-97B0-7FD4C4283B7F}"/>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5" name="Gerader Verbinder 314">
              <a:extLst>
                <a:ext uri="{FF2B5EF4-FFF2-40B4-BE49-F238E27FC236}">
                  <a16:creationId xmlns:a16="http://schemas.microsoft.com/office/drawing/2014/main" id="{90A8CB10-1734-4FC3-8441-A2A4EAC4224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6" name="Gerader Verbinder 315">
              <a:extLst>
                <a:ext uri="{FF2B5EF4-FFF2-40B4-BE49-F238E27FC236}">
                  <a16:creationId xmlns:a16="http://schemas.microsoft.com/office/drawing/2014/main" id="{1E228B68-62A2-4E33-AB75-4098BA5B73E1}"/>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17" name="Gerade Verbindung mit Pfeil 316">
              <a:extLst>
                <a:ext uri="{FF2B5EF4-FFF2-40B4-BE49-F238E27FC236}">
                  <a16:creationId xmlns:a16="http://schemas.microsoft.com/office/drawing/2014/main" id="{B3F49AFC-1D62-4743-A6B4-82DC7FA28B7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Gerade Verbindung mit Pfeil 317">
              <a:extLst>
                <a:ext uri="{FF2B5EF4-FFF2-40B4-BE49-F238E27FC236}">
                  <a16:creationId xmlns:a16="http://schemas.microsoft.com/office/drawing/2014/main" id="{F772BE70-E396-4153-A500-0D2712F1ADE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9" name="Gerade Verbindung mit Pfeil 318">
              <a:extLst>
                <a:ext uri="{FF2B5EF4-FFF2-40B4-BE49-F238E27FC236}">
                  <a16:creationId xmlns:a16="http://schemas.microsoft.com/office/drawing/2014/main" id="{1A8BDB54-C5C9-4BB6-81B9-50958ACF7AC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Gerade Verbindung mit Pfeil 319">
              <a:extLst>
                <a:ext uri="{FF2B5EF4-FFF2-40B4-BE49-F238E27FC236}">
                  <a16:creationId xmlns:a16="http://schemas.microsoft.com/office/drawing/2014/main" id="{7C3B5423-15B4-46A6-B614-4F3050655CD2}"/>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1" name="Gerade Verbindung mit Pfeil 320">
              <a:extLst>
                <a:ext uri="{FF2B5EF4-FFF2-40B4-BE49-F238E27FC236}">
                  <a16:creationId xmlns:a16="http://schemas.microsoft.com/office/drawing/2014/main" id="{10F23EDC-D78B-4EFB-A131-6A135958AE95}"/>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2" name="Ellipse 321">
              <a:extLst>
                <a:ext uri="{FF2B5EF4-FFF2-40B4-BE49-F238E27FC236}">
                  <a16:creationId xmlns:a16="http://schemas.microsoft.com/office/drawing/2014/main" id="{554E152B-17F9-42CB-BF24-090298E8110A}"/>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3" name="Ellipse 322">
              <a:extLst>
                <a:ext uri="{FF2B5EF4-FFF2-40B4-BE49-F238E27FC236}">
                  <a16:creationId xmlns:a16="http://schemas.microsoft.com/office/drawing/2014/main" id="{33F5B6B5-8D48-42BB-8F30-6757A11ABBE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24" name="Gruppieren 323">
            <a:extLst>
              <a:ext uri="{FF2B5EF4-FFF2-40B4-BE49-F238E27FC236}">
                <a16:creationId xmlns:a16="http://schemas.microsoft.com/office/drawing/2014/main" id="{0B9CF113-84B9-4235-9D6B-1E3C0ACF62DD}"/>
              </a:ext>
            </a:extLst>
          </p:cNvPr>
          <p:cNvGrpSpPr/>
          <p:nvPr/>
        </p:nvGrpSpPr>
        <p:grpSpPr>
          <a:xfrm>
            <a:off x="3048000" y="2819400"/>
            <a:ext cx="1828800" cy="1143520"/>
            <a:chOff x="3048000" y="2819400"/>
            <a:chExt cx="1828800" cy="1143520"/>
          </a:xfrm>
        </p:grpSpPr>
        <p:sp>
          <p:nvSpPr>
            <p:cNvPr id="325" name="Abgerundetes Rechteck 124">
              <a:extLst>
                <a:ext uri="{FF2B5EF4-FFF2-40B4-BE49-F238E27FC236}">
                  <a16:creationId xmlns:a16="http://schemas.microsoft.com/office/drawing/2014/main" id="{AEDBF653-06EF-4580-929A-2391F0CEE8D0}"/>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6" name="Rechteck 325">
              <a:extLst>
                <a:ext uri="{FF2B5EF4-FFF2-40B4-BE49-F238E27FC236}">
                  <a16:creationId xmlns:a16="http://schemas.microsoft.com/office/drawing/2014/main" id="{5DE73CA2-57D2-4021-B383-0DED30F1F259}"/>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27" name="Gerade Verbindung mit Pfeil 326">
              <a:extLst>
                <a:ext uri="{FF2B5EF4-FFF2-40B4-BE49-F238E27FC236}">
                  <a16:creationId xmlns:a16="http://schemas.microsoft.com/office/drawing/2014/main" id="{DD3FFB02-DF88-4355-83BE-136A0F698429}"/>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Gerader Verbinder 327">
              <a:extLst>
                <a:ext uri="{FF2B5EF4-FFF2-40B4-BE49-F238E27FC236}">
                  <a16:creationId xmlns:a16="http://schemas.microsoft.com/office/drawing/2014/main" id="{D6769E56-D8F2-4FA7-A4AA-8048FC839172}"/>
                </a:ext>
              </a:extLst>
            </p:cNvPr>
            <p:cNvCxnSpPr>
              <a:stCxn id="326" idx="2"/>
              <a:endCxn id="548"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29" name="Rechteck 328">
              <a:extLst>
                <a:ext uri="{FF2B5EF4-FFF2-40B4-BE49-F238E27FC236}">
                  <a16:creationId xmlns:a16="http://schemas.microsoft.com/office/drawing/2014/main" id="{E9EE579C-2CA1-4A35-AD82-C1B5A2FDFC2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30" name="Rechteck 329">
              <a:extLst>
                <a:ext uri="{FF2B5EF4-FFF2-40B4-BE49-F238E27FC236}">
                  <a16:creationId xmlns:a16="http://schemas.microsoft.com/office/drawing/2014/main" id="{49733178-939B-451C-A740-7E4EBBC0B67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1" name="Gerade Verbindung mit Pfeil 330">
              <a:extLst>
                <a:ext uri="{FF2B5EF4-FFF2-40B4-BE49-F238E27FC236}">
                  <a16:creationId xmlns:a16="http://schemas.microsoft.com/office/drawing/2014/main" id="{B6B1408C-FE68-4B5C-A426-1DEE92E2F0E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2" name="Rechteck 331">
              <a:extLst>
                <a:ext uri="{FF2B5EF4-FFF2-40B4-BE49-F238E27FC236}">
                  <a16:creationId xmlns:a16="http://schemas.microsoft.com/office/drawing/2014/main" id="{6CAAF95A-4407-432D-822A-EA05891F686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3" name="Gerade Verbindung mit Pfeil 332">
              <a:extLst>
                <a:ext uri="{FF2B5EF4-FFF2-40B4-BE49-F238E27FC236}">
                  <a16:creationId xmlns:a16="http://schemas.microsoft.com/office/drawing/2014/main" id="{63530D09-D631-49AD-A195-8FC6B49F314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Gerader Verbinder 333">
              <a:extLst>
                <a:ext uri="{FF2B5EF4-FFF2-40B4-BE49-F238E27FC236}">
                  <a16:creationId xmlns:a16="http://schemas.microsoft.com/office/drawing/2014/main" id="{4554F59B-0B0C-4F14-A21E-9F164B401812}"/>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5" name="Gerader Verbinder 334">
              <a:extLst>
                <a:ext uri="{FF2B5EF4-FFF2-40B4-BE49-F238E27FC236}">
                  <a16:creationId xmlns:a16="http://schemas.microsoft.com/office/drawing/2014/main" id="{CD09B9CB-FD5B-4651-9A18-3201600AD27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6" name="Gerader Verbinder 335">
              <a:extLst>
                <a:ext uri="{FF2B5EF4-FFF2-40B4-BE49-F238E27FC236}">
                  <a16:creationId xmlns:a16="http://schemas.microsoft.com/office/drawing/2014/main" id="{4AA22A80-5AB8-46F4-80BE-0E45D0262B95}"/>
                </a:ext>
              </a:extLst>
            </p:cNvPr>
            <p:cNvCxnSpPr>
              <a:cxnSpLocks/>
              <a:stCxn id="32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37" name="Rechteck 336">
              <a:extLst>
                <a:ext uri="{FF2B5EF4-FFF2-40B4-BE49-F238E27FC236}">
                  <a16:creationId xmlns:a16="http://schemas.microsoft.com/office/drawing/2014/main" id="{500FD8F2-6E61-4A2C-A322-8ECF47FB0C3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8" name="Gerader Verbinder 337">
              <a:extLst>
                <a:ext uri="{FF2B5EF4-FFF2-40B4-BE49-F238E27FC236}">
                  <a16:creationId xmlns:a16="http://schemas.microsoft.com/office/drawing/2014/main" id="{76A52A1D-9353-4C72-8E2B-D11155F46C9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A43BFC27-C447-421E-BE69-9CD2DAC8FC14}"/>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Gerade Verbindung mit Pfeil 339">
              <a:extLst>
                <a:ext uri="{FF2B5EF4-FFF2-40B4-BE49-F238E27FC236}">
                  <a16:creationId xmlns:a16="http://schemas.microsoft.com/office/drawing/2014/main" id="{295C8996-BF0F-4B0D-AF5D-A519514202E5}"/>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r Verbinder 539">
              <a:extLst>
                <a:ext uri="{FF2B5EF4-FFF2-40B4-BE49-F238E27FC236}">
                  <a16:creationId xmlns:a16="http://schemas.microsoft.com/office/drawing/2014/main" id="{990A93B6-1381-4E5B-B73E-78F5C4792912}"/>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1" name="Gerader Verbinder 540">
              <a:extLst>
                <a:ext uri="{FF2B5EF4-FFF2-40B4-BE49-F238E27FC236}">
                  <a16:creationId xmlns:a16="http://schemas.microsoft.com/office/drawing/2014/main" id="{E37A96DF-DEF5-441C-A3A7-220B2ED8D5A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41">
              <a:extLst>
                <a:ext uri="{FF2B5EF4-FFF2-40B4-BE49-F238E27FC236}">
                  <a16:creationId xmlns:a16="http://schemas.microsoft.com/office/drawing/2014/main" id="{F7E849B2-47C6-4880-BFAA-B0A27C10A99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 Verbindung mit Pfeil 542">
              <a:extLst>
                <a:ext uri="{FF2B5EF4-FFF2-40B4-BE49-F238E27FC236}">
                  <a16:creationId xmlns:a16="http://schemas.microsoft.com/office/drawing/2014/main" id="{411D9D5F-671A-4370-8877-1C96C27213B2}"/>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8588F30B-5959-4879-9929-0F8CA9C8DD1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9673A737-BFD5-403E-BB07-4A5EC8EF477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70EA483D-B115-44AB-B010-D54E33E49DB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3429FBE0-465E-48F4-90A0-5FFFC570BB4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8" name="Ellipse 547">
              <a:extLst>
                <a:ext uri="{FF2B5EF4-FFF2-40B4-BE49-F238E27FC236}">
                  <a16:creationId xmlns:a16="http://schemas.microsoft.com/office/drawing/2014/main" id="{DD35A780-348C-478F-BCD4-8ABF10954EF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9" name="Ellipse 548">
              <a:extLst>
                <a:ext uri="{FF2B5EF4-FFF2-40B4-BE49-F238E27FC236}">
                  <a16:creationId xmlns:a16="http://schemas.microsoft.com/office/drawing/2014/main" id="{8B33493C-0DCF-4149-9EE5-C2F3EF88C3C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50" name="Gruppieren 549">
            <a:extLst>
              <a:ext uri="{FF2B5EF4-FFF2-40B4-BE49-F238E27FC236}">
                <a16:creationId xmlns:a16="http://schemas.microsoft.com/office/drawing/2014/main" id="{835C489C-D384-4238-9726-7A47FE8A44D1}"/>
              </a:ext>
            </a:extLst>
          </p:cNvPr>
          <p:cNvGrpSpPr/>
          <p:nvPr/>
        </p:nvGrpSpPr>
        <p:grpSpPr>
          <a:xfrm>
            <a:off x="4876800" y="2819400"/>
            <a:ext cx="1828800" cy="1143520"/>
            <a:chOff x="3048000" y="2819400"/>
            <a:chExt cx="1828800" cy="1143520"/>
          </a:xfrm>
        </p:grpSpPr>
        <p:sp>
          <p:nvSpPr>
            <p:cNvPr id="551" name="Abgerundetes Rechteck 124">
              <a:extLst>
                <a:ext uri="{FF2B5EF4-FFF2-40B4-BE49-F238E27FC236}">
                  <a16:creationId xmlns:a16="http://schemas.microsoft.com/office/drawing/2014/main" id="{F5D390DE-41F7-405A-897C-F88792F3A02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2" name="Rechteck 551">
              <a:extLst>
                <a:ext uri="{FF2B5EF4-FFF2-40B4-BE49-F238E27FC236}">
                  <a16:creationId xmlns:a16="http://schemas.microsoft.com/office/drawing/2014/main" id="{BE2F35F1-0950-4060-B9F6-E889DD924A7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3" name="Gerade Verbindung mit Pfeil 552">
              <a:extLst>
                <a:ext uri="{FF2B5EF4-FFF2-40B4-BE49-F238E27FC236}">
                  <a16:creationId xmlns:a16="http://schemas.microsoft.com/office/drawing/2014/main" id="{90AE15BA-4DF0-42D1-A1A9-4F2E2AAA477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r Verbinder 553">
              <a:extLst>
                <a:ext uri="{FF2B5EF4-FFF2-40B4-BE49-F238E27FC236}">
                  <a16:creationId xmlns:a16="http://schemas.microsoft.com/office/drawing/2014/main" id="{278AA476-46AF-47B2-A3AD-B9434CA14628}"/>
                </a:ext>
              </a:extLst>
            </p:cNvPr>
            <p:cNvCxnSpPr>
              <a:stCxn id="552" idx="2"/>
              <a:endCxn id="575"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55" name="Rechteck 554">
              <a:extLst>
                <a:ext uri="{FF2B5EF4-FFF2-40B4-BE49-F238E27FC236}">
                  <a16:creationId xmlns:a16="http://schemas.microsoft.com/office/drawing/2014/main" id="{942B9769-7818-43A5-8661-0FDD125019CF}"/>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6" name="Rechteck 555">
              <a:extLst>
                <a:ext uri="{FF2B5EF4-FFF2-40B4-BE49-F238E27FC236}">
                  <a16:creationId xmlns:a16="http://schemas.microsoft.com/office/drawing/2014/main" id="{B2E2A56A-E8DB-444D-8761-2070A7C45B2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7" name="Gerade Verbindung mit Pfeil 556">
              <a:extLst>
                <a:ext uri="{FF2B5EF4-FFF2-40B4-BE49-F238E27FC236}">
                  <a16:creationId xmlns:a16="http://schemas.microsoft.com/office/drawing/2014/main" id="{618A100B-AA96-4AEC-95BF-769202B9ABD8}"/>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8" name="Rechteck 557">
              <a:extLst>
                <a:ext uri="{FF2B5EF4-FFF2-40B4-BE49-F238E27FC236}">
                  <a16:creationId xmlns:a16="http://schemas.microsoft.com/office/drawing/2014/main" id="{1393B248-0B7C-417A-B978-598D4B29A633}"/>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9" name="Gerade Verbindung mit Pfeil 558">
              <a:extLst>
                <a:ext uri="{FF2B5EF4-FFF2-40B4-BE49-F238E27FC236}">
                  <a16:creationId xmlns:a16="http://schemas.microsoft.com/office/drawing/2014/main" id="{1F72C56B-8D3B-4E26-9ED7-11841BFF6E2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Gerader Verbinder 559">
              <a:extLst>
                <a:ext uri="{FF2B5EF4-FFF2-40B4-BE49-F238E27FC236}">
                  <a16:creationId xmlns:a16="http://schemas.microsoft.com/office/drawing/2014/main" id="{FDF62366-A69F-4F8A-96CE-AFD9F19C1E6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1" name="Gerader Verbinder 560">
              <a:extLst>
                <a:ext uri="{FF2B5EF4-FFF2-40B4-BE49-F238E27FC236}">
                  <a16:creationId xmlns:a16="http://schemas.microsoft.com/office/drawing/2014/main" id="{3CA86ABF-7129-4B7A-A06E-EF2DC7E800B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2" name="Gerader Verbinder 561">
              <a:extLst>
                <a:ext uri="{FF2B5EF4-FFF2-40B4-BE49-F238E27FC236}">
                  <a16:creationId xmlns:a16="http://schemas.microsoft.com/office/drawing/2014/main" id="{437960DE-5DF2-4470-B5EA-099573E9747A}"/>
                </a:ext>
              </a:extLst>
            </p:cNvPr>
            <p:cNvCxnSpPr>
              <a:cxnSpLocks/>
              <a:stCxn id="55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63" name="Rechteck 562">
              <a:extLst>
                <a:ext uri="{FF2B5EF4-FFF2-40B4-BE49-F238E27FC236}">
                  <a16:creationId xmlns:a16="http://schemas.microsoft.com/office/drawing/2014/main" id="{2C10025D-E28C-466B-A71D-FC00FFC774FD}"/>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4" name="Gerader Verbinder 563">
              <a:extLst>
                <a:ext uri="{FF2B5EF4-FFF2-40B4-BE49-F238E27FC236}">
                  <a16:creationId xmlns:a16="http://schemas.microsoft.com/office/drawing/2014/main" id="{E4A6DA1C-17C7-42B2-B920-0E4062AFAA8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5" name="Gerade Verbindung mit Pfeil 564">
              <a:extLst>
                <a:ext uri="{FF2B5EF4-FFF2-40B4-BE49-F238E27FC236}">
                  <a16:creationId xmlns:a16="http://schemas.microsoft.com/office/drawing/2014/main" id="{93F7C851-28D7-4428-97F3-1AACA55ABDA1}"/>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Gerade Verbindung mit Pfeil 565">
              <a:extLst>
                <a:ext uri="{FF2B5EF4-FFF2-40B4-BE49-F238E27FC236}">
                  <a16:creationId xmlns:a16="http://schemas.microsoft.com/office/drawing/2014/main" id="{50EA1310-E323-4500-8B86-A274D411D06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Gerader Verbinder 566">
              <a:extLst>
                <a:ext uri="{FF2B5EF4-FFF2-40B4-BE49-F238E27FC236}">
                  <a16:creationId xmlns:a16="http://schemas.microsoft.com/office/drawing/2014/main" id="{DA0409A8-E7E6-47F3-BA1C-BB1923C7BC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8" name="Gerader Verbinder 567">
              <a:extLst>
                <a:ext uri="{FF2B5EF4-FFF2-40B4-BE49-F238E27FC236}">
                  <a16:creationId xmlns:a16="http://schemas.microsoft.com/office/drawing/2014/main" id="{2AF07DAF-858E-47DE-8044-5B3EAEFF024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9" name="Gerader Verbinder 568">
              <a:extLst>
                <a:ext uri="{FF2B5EF4-FFF2-40B4-BE49-F238E27FC236}">
                  <a16:creationId xmlns:a16="http://schemas.microsoft.com/office/drawing/2014/main" id="{730F1926-B937-4592-A426-C63A8762D0B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70" name="Gerade Verbindung mit Pfeil 569">
              <a:extLst>
                <a:ext uri="{FF2B5EF4-FFF2-40B4-BE49-F238E27FC236}">
                  <a16:creationId xmlns:a16="http://schemas.microsoft.com/office/drawing/2014/main" id="{F29C8937-8086-4D05-8AF1-57205E7CEBC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Gerade Verbindung mit Pfeil 570">
              <a:extLst>
                <a:ext uri="{FF2B5EF4-FFF2-40B4-BE49-F238E27FC236}">
                  <a16:creationId xmlns:a16="http://schemas.microsoft.com/office/drawing/2014/main" id="{4B3BE81F-8CF7-443F-A46E-AB2E430CF742}"/>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2" name="Gerade Verbindung mit Pfeil 571">
              <a:extLst>
                <a:ext uri="{FF2B5EF4-FFF2-40B4-BE49-F238E27FC236}">
                  <a16:creationId xmlns:a16="http://schemas.microsoft.com/office/drawing/2014/main" id="{CC09B45A-0FDE-41FE-8106-8F0505814B7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Gerade Verbindung mit Pfeil 572">
              <a:extLst>
                <a:ext uri="{FF2B5EF4-FFF2-40B4-BE49-F238E27FC236}">
                  <a16:creationId xmlns:a16="http://schemas.microsoft.com/office/drawing/2014/main" id="{824F2E87-059E-416C-B027-999D9AD1AC9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4" name="Gerade Verbindung mit Pfeil 573">
              <a:extLst>
                <a:ext uri="{FF2B5EF4-FFF2-40B4-BE49-F238E27FC236}">
                  <a16:creationId xmlns:a16="http://schemas.microsoft.com/office/drawing/2014/main" id="{BE479D05-4F0C-457A-9332-6C038DD4297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5" name="Ellipse 574">
              <a:extLst>
                <a:ext uri="{FF2B5EF4-FFF2-40B4-BE49-F238E27FC236}">
                  <a16:creationId xmlns:a16="http://schemas.microsoft.com/office/drawing/2014/main" id="{DF37D913-A4DE-49C3-AAA0-CB97328BE5A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6" name="Ellipse 575">
              <a:extLst>
                <a:ext uri="{FF2B5EF4-FFF2-40B4-BE49-F238E27FC236}">
                  <a16:creationId xmlns:a16="http://schemas.microsoft.com/office/drawing/2014/main" id="{E15B19D6-E9C6-4D64-B86B-0A4A7AC6592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77" name="Gruppieren 576">
            <a:extLst>
              <a:ext uri="{FF2B5EF4-FFF2-40B4-BE49-F238E27FC236}">
                <a16:creationId xmlns:a16="http://schemas.microsoft.com/office/drawing/2014/main" id="{7A592368-F3F0-4B6F-B692-0BB85AB82EB6}"/>
              </a:ext>
            </a:extLst>
          </p:cNvPr>
          <p:cNvGrpSpPr/>
          <p:nvPr/>
        </p:nvGrpSpPr>
        <p:grpSpPr>
          <a:xfrm>
            <a:off x="6705600" y="2819400"/>
            <a:ext cx="1828800" cy="1143520"/>
            <a:chOff x="3048000" y="2819400"/>
            <a:chExt cx="1828800" cy="1143520"/>
          </a:xfrm>
        </p:grpSpPr>
        <p:sp>
          <p:nvSpPr>
            <p:cNvPr id="578" name="Abgerundetes Rechteck 124">
              <a:extLst>
                <a:ext uri="{FF2B5EF4-FFF2-40B4-BE49-F238E27FC236}">
                  <a16:creationId xmlns:a16="http://schemas.microsoft.com/office/drawing/2014/main" id="{04969BC4-F082-4604-8880-1BAC23188FF1}"/>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9" name="Rechteck 578">
              <a:extLst>
                <a:ext uri="{FF2B5EF4-FFF2-40B4-BE49-F238E27FC236}">
                  <a16:creationId xmlns:a16="http://schemas.microsoft.com/office/drawing/2014/main" id="{366A8457-90B6-4CFE-A529-96FD23E82C7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0" name="Gerade Verbindung mit Pfeil 579">
              <a:extLst>
                <a:ext uri="{FF2B5EF4-FFF2-40B4-BE49-F238E27FC236}">
                  <a16:creationId xmlns:a16="http://schemas.microsoft.com/office/drawing/2014/main" id="{3257A3AC-853D-4B53-B33E-A91EF7CFAD7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1" name="Gerader Verbinder 580">
              <a:extLst>
                <a:ext uri="{FF2B5EF4-FFF2-40B4-BE49-F238E27FC236}">
                  <a16:creationId xmlns:a16="http://schemas.microsoft.com/office/drawing/2014/main" id="{80EDDF53-4270-44D5-9678-15F545C16D92}"/>
                </a:ext>
              </a:extLst>
            </p:cNvPr>
            <p:cNvCxnSpPr>
              <a:stCxn id="579" idx="2"/>
              <a:endCxn id="60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82" name="Rechteck 581">
              <a:extLst>
                <a:ext uri="{FF2B5EF4-FFF2-40B4-BE49-F238E27FC236}">
                  <a16:creationId xmlns:a16="http://schemas.microsoft.com/office/drawing/2014/main" id="{60B3DC93-604B-4E47-9EFA-DF65B36CFEF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83" name="Rechteck 582">
              <a:extLst>
                <a:ext uri="{FF2B5EF4-FFF2-40B4-BE49-F238E27FC236}">
                  <a16:creationId xmlns:a16="http://schemas.microsoft.com/office/drawing/2014/main" id="{71FE5820-DD9F-4DA7-A06A-4557F6D7C9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4" name="Gerade Verbindung mit Pfeil 583">
              <a:extLst>
                <a:ext uri="{FF2B5EF4-FFF2-40B4-BE49-F238E27FC236}">
                  <a16:creationId xmlns:a16="http://schemas.microsoft.com/office/drawing/2014/main" id="{7652F115-6E1F-499B-98C5-DDEC566EBCFD}"/>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85" name="Rechteck 584">
              <a:extLst>
                <a:ext uri="{FF2B5EF4-FFF2-40B4-BE49-F238E27FC236}">
                  <a16:creationId xmlns:a16="http://schemas.microsoft.com/office/drawing/2014/main" id="{D8828B25-060D-41F9-B900-6E539292BA51}"/>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6" name="Gerade Verbindung mit Pfeil 585">
              <a:extLst>
                <a:ext uri="{FF2B5EF4-FFF2-40B4-BE49-F238E27FC236}">
                  <a16:creationId xmlns:a16="http://schemas.microsoft.com/office/drawing/2014/main" id="{E1953097-C20A-41C2-9BA1-F2FAFD196A97}"/>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Gerader Verbinder 586">
              <a:extLst>
                <a:ext uri="{FF2B5EF4-FFF2-40B4-BE49-F238E27FC236}">
                  <a16:creationId xmlns:a16="http://schemas.microsoft.com/office/drawing/2014/main" id="{003F310B-997A-411E-A44F-41477652DE77}"/>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8" name="Gerader Verbinder 587">
              <a:extLst>
                <a:ext uri="{FF2B5EF4-FFF2-40B4-BE49-F238E27FC236}">
                  <a16:creationId xmlns:a16="http://schemas.microsoft.com/office/drawing/2014/main" id="{04DBB927-37FD-47D4-9BBB-17BFFED1CE2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9" name="Gerader Verbinder 588">
              <a:extLst>
                <a:ext uri="{FF2B5EF4-FFF2-40B4-BE49-F238E27FC236}">
                  <a16:creationId xmlns:a16="http://schemas.microsoft.com/office/drawing/2014/main" id="{4D0A3D68-629F-466B-9700-830910715AF3}"/>
                </a:ext>
              </a:extLst>
            </p:cNvPr>
            <p:cNvCxnSpPr>
              <a:cxnSpLocks/>
              <a:stCxn id="58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90" name="Rechteck 589">
              <a:extLst>
                <a:ext uri="{FF2B5EF4-FFF2-40B4-BE49-F238E27FC236}">
                  <a16:creationId xmlns:a16="http://schemas.microsoft.com/office/drawing/2014/main" id="{032D6810-69F5-48F9-8FB2-24C2C0A43E03}"/>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91" name="Gerader Verbinder 590">
              <a:extLst>
                <a:ext uri="{FF2B5EF4-FFF2-40B4-BE49-F238E27FC236}">
                  <a16:creationId xmlns:a16="http://schemas.microsoft.com/office/drawing/2014/main" id="{F6ADAFB3-DAD1-499C-BA9A-E0FD9C0C98D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2" name="Gerade Verbindung mit Pfeil 591">
              <a:extLst>
                <a:ext uri="{FF2B5EF4-FFF2-40B4-BE49-F238E27FC236}">
                  <a16:creationId xmlns:a16="http://schemas.microsoft.com/office/drawing/2014/main" id="{D2002A92-A626-4F44-928E-1D0DCE9F522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Gerade Verbindung mit Pfeil 592">
              <a:extLst>
                <a:ext uri="{FF2B5EF4-FFF2-40B4-BE49-F238E27FC236}">
                  <a16:creationId xmlns:a16="http://schemas.microsoft.com/office/drawing/2014/main" id="{9E2A8607-C432-4F52-BAEA-1B188487D4B4}"/>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Gerader Verbinder 593">
              <a:extLst>
                <a:ext uri="{FF2B5EF4-FFF2-40B4-BE49-F238E27FC236}">
                  <a16:creationId xmlns:a16="http://schemas.microsoft.com/office/drawing/2014/main" id="{59B1F68A-6379-4E3B-96AD-182AD4FC83D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5" name="Gerader Verbinder 594">
              <a:extLst>
                <a:ext uri="{FF2B5EF4-FFF2-40B4-BE49-F238E27FC236}">
                  <a16:creationId xmlns:a16="http://schemas.microsoft.com/office/drawing/2014/main" id="{35581F76-B9AE-478F-85FE-C928700DE8C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6" name="Gerader Verbinder 595">
              <a:extLst>
                <a:ext uri="{FF2B5EF4-FFF2-40B4-BE49-F238E27FC236}">
                  <a16:creationId xmlns:a16="http://schemas.microsoft.com/office/drawing/2014/main" id="{5A7B63E0-9E98-40CE-A227-74D2938FA90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97" name="Gerade Verbindung mit Pfeil 596">
              <a:extLst>
                <a:ext uri="{FF2B5EF4-FFF2-40B4-BE49-F238E27FC236}">
                  <a16:creationId xmlns:a16="http://schemas.microsoft.com/office/drawing/2014/main" id="{46919EB6-D252-4B3B-A6DE-8E26548D4C9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Gerade Verbindung mit Pfeil 597">
              <a:extLst>
                <a:ext uri="{FF2B5EF4-FFF2-40B4-BE49-F238E27FC236}">
                  <a16:creationId xmlns:a16="http://schemas.microsoft.com/office/drawing/2014/main" id="{F6755E0C-5A8D-4B95-BFB4-27C15517731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9" name="Gerade Verbindung mit Pfeil 598">
              <a:extLst>
                <a:ext uri="{FF2B5EF4-FFF2-40B4-BE49-F238E27FC236}">
                  <a16:creationId xmlns:a16="http://schemas.microsoft.com/office/drawing/2014/main" id="{63D88A93-4610-441F-A0A0-0A97441F73BA}"/>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Gerade Verbindung mit Pfeil 599">
              <a:extLst>
                <a:ext uri="{FF2B5EF4-FFF2-40B4-BE49-F238E27FC236}">
                  <a16:creationId xmlns:a16="http://schemas.microsoft.com/office/drawing/2014/main" id="{DEB45D29-2998-46F7-AED4-4B74D14B6C5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1" name="Gerade Verbindung mit Pfeil 600">
              <a:extLst>
                <a:ext uri="{FF2B5EF4-FFF2-40B4-BE49-F238E27FC236}">
                  <a16:creationId xmlns:a16="http://schemas.microsoft.com/office/drawing/2014/main" id="{4EF6AEDA-534A-44B3-A8B9-BD2F5CFFF31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02" name="Ellipse 601">
              <a:extLst>
                <a:ext uri="{FF2B5EF4-FFF2-40B4-BE49-F238E27FC236}">
                  <a16:creationId xmlns:a16="http://schemas.microsoft.com/office/drawing/2014/main" id="{00570FB6-A460-4625-A500-6FFD2F7FF09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03" name="Ellipse 602">
              <a:extLst>
                <a:ext uri="{FF2B5EF4-FFF2-40B4-BE49-F238E27FC236}">
                  <a16:creationId xmlns:a16="http://schemas.microsoft.com/office/drawing/2014/main" id="{27785E17-0322-40D0-A04F-03439E0A972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 name="Gruppieren 3">
            <a:extLst>
              <a:ext uri="{FF2B5EF4-FFF2-40B4-BE49-F238E27FC236}">
                <a16:creationId xmlns:a16="http://schemas.microsoft.com/office/drawing/2014/main" id="{D09F75B2-CC90-48BC-992C-5C77402A9015}"/>
              </a:ext>
            </a:extLst>
          </p:cNvPr>
          <p:cNvGrpSpPr/>
          <p:nvPr/>
        </p:nvGrpSpPr>
        <p:grpSpPr>
          <a:xfrm>
            <a:off x="2971800" y="1981200"/>
            <a:ext cx="5715000" cy="1981200"/>
            <a:chOff x="2971800" y="1981200"/>
            <a:chExt cx="5715000" cy="1981200"/>
          </a:xfrm>
        </p:grpSpPr>
        <p:cxnSp>
          <p:nvCxnSpPr>
            <p:cNvPr id="7" name="Gerader Verbinder 248">
              <a:extLst>
                <a:ext uri="{FF2B5EF4-FFF2-40B4-BE49-F238E27FC236}">
                  <a16:creationId xmlns:a16="http://schemas.microsoft.com/office/drawing/2014/main" id="{6F266B89-3EB6-EB9E-154E-C7980B6F78A7}"/>
                </a:ext>
              </a:extLst>
            </p:cNvPr>
            <p:cNvCxnSpPr>
              <a:cxnSpLocks/>
            </p:cNvCxnSpPr>
            <p:nvPr/>
          </p:nvCxnSpPr>
          <p:spPr bwMode="auto">
            <a:xfrm>
              <a:off x="2971800" y="3962400"/>
              <a:ext cx="57150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uppieren 7">
              <a:extLst>
                <a:ext uri="{FF2B5EF4-FFF2-40B4-BE49-F238E27FC236}">
                  <a16:creationId xmlns:a16="http://schemas.microsoft.com/office/drawing/2014/main" id="{2A510867-7A53-54D8-78E7-6D32096A739E}"/>
                </a:ext>
              </a:extLst>
            </p:cNvPr>
            <p:cNvGrpSpPr/>
            <p:nvPr/>
          </p:nvGrpSpPr>
          <p:grpSpPr>
            <a:xfrm>
              <a:off x="4722710" y="1981200"/>
              <a:ext cx="79580" cy="1981200"/>
              <a:chOff x="4722710" y="1981200"/>
              <a:chExt cx="79580" cy="1981200"/>
            </a:xfrm>
          </p:grpSpPr>
          <p:cxnSp>
            <p:nvCxnSpPr>
              <p:cNvPr id="21" name="Gerader Verbinder 285">
                <a:extLst>
                  <a:ext uri="{FF2B5EF4-FFF2-40B4-BE49-F238E27FC236}">
                    <a16:creationId xmlns:a16="http://schemas.microsoft.com/office/drawing/2014/main" id="{78EA2CC2-B306-253A-3E19-ECCFD2ED9ECE}"/>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48">
                <a:extLst>
                  <a:ext uri="{FF2B5EF4-FFF2-40B4-BE49-F238E27FC236}">
                    <a16:creationId xmlns:a16="http://schemas.microsoft.com/office/drawing/2014/main" id="{B2F9F9A2-342F-E053-10AC-39BE9CA73586}"/>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r Verbinder 248">
                <a:extLst>
                  <a:ext uri="{FF2B5EF4-FFF2-40B4-BE49-F238E27FC236}">
                    <a16:creationId xmlns:a16="http://schemas.microsoft.com/office/drawing/2014/main" id="{F928BE93-E41F-22CA-A639-089562674E78}"/>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48">
                <a:extLst>
                  <a:ext uri="{FF2B5EF4-FFF2-40B4-BE49-F238E27FC236}">
                    <a16:creationId xmlns:a16="http://schemas.microsoft.com/office/drawing/2014/main" id="{46D2A8EB-858B-DEE2-1AEE-9C874C9DB5B2}"/>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8">
                <a:extLst>
                  <a:ext uri="{FF2B5EF4-FFF2-40B4-BE49-F238E27FC236}">
                    <a16:creationId xmlns:a16="http://schemas.microsoft.com/office/drawing/2014/main" id="{19FD4630-7F5E-F999-A998-D390E0CF8160}"/>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8146DA10-2165-E7D4-724E-C398BD1BED6C}"/>
                </a:ext>
              </a:extLst>
            </p:cNvPr>
            <p:cNvGrpSpPr/>
            <p:nvPr/>
          </p:nvGrpSpPr>
          <p:grpSpPr>
            <a:xfrm>
              <a:off x="6553200" y="1981200"/>
              <a:ext cx="79580" cy="1981200"/>
              <a:chOff x="4722710" y="1981200"/>
              <a:chExt cx="79580" cy="1981200"/>
            </a:xfrm>
          </p:grpSpPr>
          <p:cxnSp>
            <p:nvCxnSpPr>
              <p:cNvPr id="16" name="Gerader Verbinder 285">
                <a:extLst>
                  <a:ext uri="{FF2B5EF4-FFF2-40B4-BE49-F238E27FC236}">
                    <a16:creationId xmlns:a16="http://schemas.microsoft.com/office/drawing/2014/main" id="{1A438257-F39A-EFF3-2889-39665D9D2C09}"/>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248">
                <a:extLst>
                  <a:ext uri="{FF2B5EF4-FFF2-40B4-BE49-F238E27FC236}">
                    <a16:creationId xmlns:a16="http://schemas.microsoft.com/office/drawing/2014/main" id="{F476572B-435C-58F5-F56D-FFF13093312F}"/>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248">
                <a:extLst>
                  <a:ext uri="{FF2B5EF4-FFF2-40B4-BE49-F238E27FC236}">
                    <a16:creationId xmlns:a16="http://schemas.microsoft.com/office/drawing/2014/main" id="{BD4A13AF-993A-D120-977B-708ADBD70C90}"/>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248">
                <a:extLst>
                  <a:ext uri="{FF2B5EF4-FFF2-40B4-BE49-F238E27FC236}">
                    <a16:creationId xmlns:a16="http://schemas.microsoft.com/office/drawing/2014/main" id="{88983D78-B194-A9A9-FD5A-B8DF64A58C4F}"/>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248">
                <a:extLst>
                  <a:ext uri="{FF2B5EF4-FFF2-40B4-BE49-F238E27FC236}">
                    <a16:creationId xmlns:a16="http://schemas.microsoft.com/office/drawing/2014/main" id="{CFB52B2E-AB25-58E9-5D75-8D4FF97D708D}"/>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9">
              <a:extLst>
                <a:ext uri="{FF2B5EF4-FFF2-40B4-BE49-F238E27FC236}">
                  <a16:creationId xmlns:a16="http://schemas.microsoft.com/office/drawing/2014/main" id="{2F7CC24A-CC37-E537-CE03-ED967FFC3DB7}"/>
                </a:ext>
              </a:extLst>
            </p:cNvPr>
            <p:cNvGrpSpPr/>
            <p:nvPr/>
          </p:nvGrpSpPr>
          <p:grpSpPr>
            <a:xfrm>
              <a:off x="8382000" y="1981200"/>
              <a:ext cx="79580" cy="1981200"/>
              <a:chOff x="4722710" y="1981200"/>
              <a:chExt cx="79580" cy="1981200"/>
            </a:xfrm>
          </p:grpSpPr>
          <p:cxnSp>
            <p:nvCxnSpPr>
              <p:cNvPr id="11" name="Gerader Verbinder 285">
                <a:extLst>
                  <a:ext uri="{FF2B5EF4-FFF2-40B4-BE49-F238E27FC236}">
                    <a16:creationId xmlns:a16="http://schemas.microsoft.com/office/drawing/2014/main" id="{034E511B-7473-0CC5-A1CD-D771EF986C86}"/>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248">
                <a:extLst>
                  <a:ext uri="{FF2B5EF4-FFF2-40B4-BE49-F238E27FC236}">
                    <a16:creationId xmlns:a16="http://schemas.microsoft.com/office/drawing/2014/main" id="{4E64F5FC-071A-395D-F4BC-F09EC404812C}"/>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248">
                <a:extLst>
                  <a:ext uri="{FF2B5EF4-FFF2-40B4-BE49-F238E27FC236}">
                    <a16:creationId xmlns:a16="http://schemas.microsoft.com/office/drawing/2014/main" id="{93A918B7-C6EC-3842-650A-B4B7A0F15121}"/>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248">
                <a:extLst>
                  <a:ext uri="{FF2B5EF4-FFF2-40B4-BE49-F238E27FC236}">
                    <a16:creationId xmlns:a16="http://schemas.microsoft.com/office/drawing/2014/main" id="{C430D2E4-4F59-B78A-D96A-4E8C40597112}"/>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248">
                <a:extLst>
                  <a:ext uri="{FF2B5EF4-FFF2-40B4-BE49-F238E27FC236}">
                    <a16:creationId xmlns:a16="http://schemas.microsoft.com/office/drawing/2014/main" id="{3719B31C-C077-70FF-8330-D9CF92C025D7}"/>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22" name="Gruppieren 521">
            <a:extLst>
              <a:ext uri="{FF2B5EF4-FFF2-40B4-BE49-F238E27FC236}">
                <a16:creationId xmlns:a16="http://schemas.microsoft.com/office/drawing/2014/main" id="{4EE8AC5C-270C-B574-1C5A-BEDD283DE3D7}"/>
              </a:ext>
            </a:extLst>
          </p:cNvPr>
          <p:cNvGrpSpPr/>
          <p:nvPr/>
        </p:nvGrpSpPr>
        <p:grpSpPr>
          <a:xfrm>
            <a:off x="-21077" y="533400"/>
            <a:ext cx="3467515" cy="5275421"/>
            <a:chOff x="-21077" y="533400"/>
            <a:chExt cx="3467515" cy="5275421"/>
          </a:xfrm>
        </p:grpSpPr>
        <p:grpSp>
          <p:nvGrpSpPr>
            <p:cNvPr id="523" name="Gruppieren 522">
              <a:extLst>
                <a:ext uri="{FF2B5EF4-FFF2-40B4-BE49-F238E27FC236}">
                  <a16:creationId xmlns:a16="http://schemas.microsoft.com/office/drawing/2014/main" id="{934B270C-7DA3-FE30-62DB-173EAC3A8363}"/>
                </a:ext>
              </a:extLst>
            </p:cNvPr>
            <p:cNvGrpSpPr/>
            <p:nvPr/>
          </p:nvGrpSpPr>
          <p:grpSpPr>
            <a:xfrm>
              <a:off x="685800" y="1142480"/>
              <a:ext cx="1828800" cy="991640"/>
              <a:chOff x="3048000" y="2971280"/>
              <a:chExt cx="1828800" cy="991640"/>
            </a:xfrm>
          </p:grpSpPr>
          <p:sp>
            <p:nvSpPr>
              <p:cNvPr id="646" name="Abgerundetes Rechteck 124">
                <a:extLst>
                  <a:ext uri="{FF2B5EF4-FFF2-40B4-BE49-F238E27FC236}">
                    <a16:creationId xmlns:a16="http://schemas.microsoft.com/office/drawing/2014/main" id="{4B9735DC-A88E-A47A-563D-84C78359C07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7" name="Rechteck 646">
                <a:extLst>
                  <a:ext uri="{FF2B5EF4-FFF2-40B4-BE49-F238E27FC236}">
                    <a16:creationId xmlns:a16="http://schemas.microsoft.com/office/drawing/2014/main" id="{E85B4F71-388D-1A06-0DCC-AA97071FCA0E}"/>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48" name="Gerade Verbindung mit Pfeil 647">
                <a:extLst>
                  <a:ext uri="{FF2B5EF4-FFF2-40B4-BE49-F238E27FC236}">
                    <a16:creationId xmlns:a16="http://schemas.microsoft.com/office/drawing/2014/main" id="{D2BE1CA6-93FC-DCDF-C8A3-0355E7336AF2}"/>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Gerader Verbinder 462">
                <a:extLst>
                  <a:ext uri="{FF2B5EF4-FFF2-40B4-BE49-F238E27FC236}">
                    <a16:creationId xmlns:a16="http://schemas.microsoft.com/office/drawing/2014/main" id="{F8994712-1CD1-345B-DF54-8FF4E3C8C115}"/>
                  </a:ext>
                </a:extLst>
              </p:cNvPr>
              <p:cNvCxnSpPr>
                <a:stCxn id="647" idx="2"/>
                <a:endCxn id="670"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50" name="Rechteck 649">
                <a:extLst>
                  <a:ext uri="{FF2B5EF4-FFF2-40B4-BE49-F238E27FC236}">
                    <a16:creationId xmlns:a16="http://schemas.microsoft.com/office/drawing/2014/main" id="{0D7B4777-D531-39D1-724D-E9345548B469}"/>
                  </a:ext>
                </a:extLst>
              </p:cNvPr>
              <p:cNvSpPr/>
              <p:nvPr/>
            </p:nvSpPr>
            <p:spPr>
              <a:xfrm rot="16200000">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51" name="Rechteck 650">
                <a:extLst>
                  <a:ext uri="{FF2B5EF4-FFF2-40B4-BE49-F238E27FC236}">
                    <a16:creationId xmlns:a16="http://schemas.microsoft.com/office/drawing/2014/main" id="{F156FE94-4ECA-DA15-034E-FCED4DF0B60E}"/>
                  </a:ext>
                </a:extLst>
              </p:cNvPr>
              <p:cNvSpPr/>
              <p:nvPr/>
            </p:nvSpPr>
            <p:spPr>
              <a:xfrm rot="16200000">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52" name="Gerade Verbindung mit Pfeil 651">
                <a:extLst>
                  <a:ext uri="{FF2B5EF4-FFF2-40B4-BE49-F238E27FC236}">
                    <a16:creationId xmlns:a16="http://schemas.microsoft.com/office/drawing/2014/main" id="{8EC87463-24C8-534F-7D6B-115BCBBA83B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53" name="Rechteck 652">
                <a:extLst>
                  <a:ext uri="{FF2B5EF4-FFF2-40B4-BE49-F238E27FC236}">
                    <a16:creationId xmlns:a16="http://schemas.microsoft.com/office/drawing/2014/main" id="{2778142C-6064-30F1-CF7C-EE07F51A62A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54" name="Gerade Verbindung mit Pfeil 653">
                <a:extLst>
                  <a:ext uri="{FF2B5EF4-FFF2-40B4-BE49-F238E27FC236}">
                    <a16:creationId xmlns:a16="http://schemas.microsoft.com/office/drawing/2014/main" id="{EAB4A580-094E-2477-7D51-363EC84402C6}"/>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5" name="Gerader Verbinder 468">
                <a:extLst>
                  <a:ext uri="{FF2B5EF4-FFF2-40B4-BE49-F238E27FC236}">
                    <a16:creationId xmlns:a16="http://schemas.microsoft.com/office/drawing/2014/main" id="{A8D9AD65-F1C4-BDA0-3F02-D056268C040D}"/>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6" name="Gerader Verbinder 469">
                <a:extLst>
                  <a:ext uri="{FF2B5EF4-FFF2-40B4-BE49-F238E27FC236}">
                    <a16:creationId xmlns:a16="http://schemas.microsoft.com/office/drawing/2014/main" id="{DEEAD8E3-B478-335F-09DF-47B7317C5D1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7" name="Gerader Verbinder 470">
                <a:extLst>
                  <a:ext uri="{FF2B5EF4-FFF2-40B4-BE49-F238E27FC236}">
                    <a16:creationId xmlns:a16="http://schemas.microsoft.com/office/drawing/2014/main" id="{F37E0F77-7416-0496-A290-9B1952353844}"/>
                  </a:ext>
                </a:extLst>
              </p:cNvPr>
              <p:cNvCxnSpPr>
                <a:stCxn id="650" idx="2"/>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58" name="Rechteck 657">
                <a:extLst>
                  <a:ext uri="{FF2B5EF4-FFF2-40B4-BE49-F238E27FC236}">
                    <a16:creationId xmlns:a16="http://schemas.microsoft.com/office/drawing/2014/main" id="{1A8B1365-8A13-B2C6-D487-4B6A2A80F34E}"/>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61" name="Gerader Verbinder 472">
                <a:extLst>
                  <a:ext uri="{FF2B5EF4-FFF2-40B4-BE49-F238E27FC236}">
                    <a16:creationId xmlns:a16="http://schemas.microsoft.com/office/drawing/2014/main" id="{F5197174-8529-20B0-C94D-7B3FC8C15F2E}"/>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2" name="Gerade Verbindung mit Pfeil 661">
                <a:extLst>
                  <a:ext uri="{FF2B5EF4-FFF2-40B4-BE49-F238E27FC236}">
                    <a16:creationId xmlns:a16="http://schemas.microsoft.com/office/drawing/2014/main" id="{85FF6DDA-C590-9ACE-F49A-89137C18C63B}"/>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Gerade Verbindung mit Pfeil 662">
                <a:extLst>
                  <a:ext uri="{FF2B5EF4-FFF2-40B4-BE49-F238E27FC236}">
                    <a16:creationId xmlns:a16="http://schemas.microsoft.com/office/drawing/2014/main" id="{BB234332-DBE1-DD08-D33D-D088A201B95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Gerader Verbinder 475">
                <a:extLst>
                  <a:ext uri="{FF2B5EF4-FFF2-40B4-BE49-F238E27FC236}">
                    <a16:creationId xmlns:a16="http://schemas.microsoft.com/office/drawing/2014/main" id="{41DBE80C-CC6F-06D1-5409-75955BDD9AED}"/>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5" name="Gerader Verbinder 476">
                <a:extLst>
                  <a:ext uri="{FF2B5EF4-FFF2-40B4-BE49-F238E27FC236}">
                    <a16:creationId xmlns:a16="http://schemas.microsoft.com/office/drawing/2014/main" id="{6DBE01BE-E146-0EA8-FA8D-AD4DFBBAB48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6" name="Gerader Verbinder 477">
                <a:extLst>
                  <a:ext uri="{FF2B5EF4-FFF2-40B4-BE49-F238E27FC236}">
                    <a16:creationId xmlns:a16="http://schemas.microsoft.com/office/drawing/2014/main" id="{60142080-F953-4A49-D997-F4C57BB16A6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67" name="Gerade Verbindung mit Pfeil 666">
                <a:extLst>
                  <a:ext uri="{FF2B5EF4-FFF2-40B4-BE49-F238E27FC236}">
                    <a16:creationId xmlns:a16="http://schemas.microsoft.com/office/drawing/2014/main" id="{444697F7-45B6-8FD8-28BD-A0B209CF435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8" name="Gerade Verbindung mit Pfeil 667">
                <a:extLst>
                  <a:ext uri="{FF2B5EF4-FFF2-40B4-BE49-F238E27FC236}">
                    <a16:creationId xmlns:a16="http://schemas.microsoft.com/office/drawing/2014/main" id="{17B0268D-2E34-DAAE-6153-B2D868B6E05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9" name="Gerade Verbindung mit Pfeil 668">
                <a:extLst>
                  <a:ext uri="{FF2B5EF4-FFF2-40B4-BE49-F238E27FC236}">
                    <a16:creationId xmlns:a16="http://schemas.microsoft.com/office/drawing/2014/main" id="{C7E3BDC4-C9F9-DDA2-7443-4CBF884A1B3D}"/>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70" name="Ellipse 483">
                <a:extLst>
                  <a:ext uri="{FF2B5EF4-FFF2-40B4-BE49-F238E27FC236}">
                    <a16:creationId xmlns:a16="http://schemas.microsoft.com/office/drawing/2014/main" id="{4E987299-CED4-3175-5D3C-A578B184843E}"/>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71" name="Ellipse 484">
                <a:extLst>
                  <a:ext uri="{FF2B5EF4-FFF2-40B4-BE49-F238E27FC236}">
                    <a16:creationId xmlns:a16="http://schemas.microsoft.com/office/drawing/2014/main" id="{B0ABC197-2444-196E-0182-FC2F823FD90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524" name="Textfeld 523">
              <a:extLst>
                <a:ext uri="{FF2B5EF4-FFF2-40B4-BE49-F238E27FC236}">
                  <a16:creationId xmlns:a16="http://schemas.microsoft.com/office/drawing/2014/main" id="{95F049B9-B49B-29C2-4417-70ED676EEC73}"/>
                </a:ext>
              </a:extLst>
            </p:cNvPr>
            <p:cNvSpPr txBox="1"/>
            <p:nvPr/>
          </p:nvSpPr>
          <p:spPr>
            <a:xfrm rot="5400000">
              <a:off x="2286000" y="2133600"/>
              <a:ext cx="348172" cy="246221"/>
            </a:xfrm>
            <a:prstGeom prst="rect">
              <a:avLst/>
            </a:prstGeom>
            <a:noFill/>
          </p:spPr>
          <p:txBody>
            <a:bodyPr wrap="none" rtlCol="0">
              <a:spAutoFit/>
            </a:bodyPr>
            <a:lstStyle/>
            <a:p>
              <a:r>
                <a:rPr lang="en-US" sz="1000" dirty="0"/>
                <a:t>TS</a:t>
              </a:r>
            </a:p>
          </p:txBody>
        </p:sp>
        <p:sp>
          <p:nvSpPr>
            <p:cNvPr id="525" name="Textfeld 524">
              <a:extLst>
                <a:ext uri="{FF2B5EF4-FFF2-40B4-BE49-F238E27FC236}">
                  <a16:creationId xmlns:a16="http://schemas.microsoft.com/office/drawing/2014/main" id="{0EC2621D-FBA0-C65D-2EFD-29B62B125DC4}"/>
                </a:ext>
              </a:extLst>
            </p:cNvPr>
            <p:cNvSpPr txBox="1"/>
            <p:nvPr/>
          </p:nvSpPr>
          <p:spPr>
            <a:xfrm>
              <a:off x="49006" y="1981200"/>
              <a:ext cx="660758" cy="246221"/>
            </a:xfrm>
            <a:prstGeom prst="rect">
              <a:avLst/>
            </a:prstGeom>
            <a:noFill/>
          </p:spPr>
          <p:txBody>
            <a:bodyPr wrap="none" rtlCol="0">
              <a:spAutoFit/>
            </a:bodyPr>
            <a:lstStyle/>
            <a:p>
              <a:r>
                <a:rPr lang="en-US" sz="1000" dirty="0"/>
                <a:t>HitFlag1</a:t>
              </a:r>
            </a:p>
          </p:txBody>
        </p:sp>
        <p:sp>
          <p:nvSpPr>
            <p:cNvPr id="526" name="Textfeld 525">
              <a:extLst>
                <a:ext uri="{FF2B5EF4-FFF2-40B4-BE49-F238E27FC236}">
                  <a16:creationId xmlns:a16="http://schemas.microsoft.com/office/drawing/2014/main" id="{CE32E031-C60C-6963-7CC4-14DC37E6012C}"/>
                </a:ext>
              </a:extLst>
            </p:cNvPr>
            <p:cNvSpPr txBox="1"/>
            <p:nvPr/>
          </p:nvSpPr>
          <p:spPr>
            <a:xfrm rot="5400000">
              <a:off x="1612657" y="2121143"/>
              <a:ext cx="526106" cy="246221"/>
            </a:xfrm>
            <a:prstGeom prst="rect">
              <a:avLst/>
            </a:prstGeom>
            <a:noFill/>
          </p:spPr>
          <p:txBody>
            <a:bodyPr wrap="none" rtlCol="0">
              <a:spAutoFit/>
            </a:bodyPr>
            <a:lstStyle/>
            <a:p>
              <a:r>
                <a:rPr lang="en-US" sz="1000" dirty="0" err="1"/>
                <a:t>RdPix</a:t>
              </a:r>
              <a:endParaRPr lang="en-US" sz="1000" dirty="0"/>
            </a:p>
          </p:txBody>
        </p:sp>
        <p:sp>
          <p:nvSpPr>
            <p:cNvPr id="527" name="Textfeld 526">
              <a:extLst>
                <a:ext uri="{FF2B5EF4-FFF2-40B4-BE49-F238E27FC236}">
                  <a16:creationId xmlns:a16="http://schemas.microsoft.com/office/drawing/2014/main" id="{61BE409D-6B1A-61CD-4F84-34F18DC2AC14}"/>
                </a:ext>
              </a:extLst>
            </p:cNvPr>
            <p:cNvSpPr txBox="1"/>
            <p:nvPr/>
          </p:nvSpPr>
          <p:spPr>
            <a:xfrm rot="5400000">
              <a:off x="938078" y="2109922"/>
              <a:ext cx="503664" cy="246221"/>
            </a:xfrm>
            <a:prstGeom prst="rect">
              <a:avLst/>
            </a:prstGeom>
            <a:noFill/>
          </p:spPr>
          <p:txBody>
            <a:bodyPr wrap="none" rtlCol="0">
              <a:spAutoFit/>
            </a:bodyPr>
            <a:lstStyle/>
            <a:p>
              <a:r>
                <a:rPr lang="en-US" sz="1000" dirty="0" err="1"/>
                <a:t>LdPix</a:t>
              </a:r>
              <a:endParaRPr lang="en-US" sz="1000" dirty="0"/>
            </a:p>
          </p:txBody>
        </p:sp>
        <p:sp>
          <p:nvSpPr>
            <p:cNvPr id="528" name="Textfeld 527">
              <a:extLst>
                <a:ext uri="{FF2B5EF4-FFF2-40B4-BE49-F238E27FC236}">
                  <a16:creationId xmlns:a16="http://schemas.microsoft.com/office/drawing/2014/main" id="{83F143D3-0861-0B51-BAEA-B989FA5F38B6}"/>
                </a:ext>
              </a:extLst>
            </p:cNvPr>
            <p:cNvSpPr txBox="1"/>
            <p:nvPr/>
          </p:nvSpPr>
          <p:spPr>
            <a:xfrm rot="5400000">
              <a:off x="1338372" y="2243028"/>
              <a:ext cx="617477" cy="246221"/>
            </a:xfrm>
            <a:prstGeom prst="rect">
              <a:avLst/>
            </a:prstGeom>
            <a:noFill/>
          </p:spPr>
          <p:txBody>
            <a:bodyPr wrap="none" rtlCol="0">
              <a:spAutoFit/>
            </a:bodyPr>
            <a:lstStyle/>
            <a:p>
              <a:r>
                <a:rPr lang="en-US" sz="1000" dirty="0" err="1"/>
                <a:t>PrioOut</a:t>
              </a:r>
              <a:endParaRPr lang="en-US" sz="1000" dirty="0"/>
            </a:p>
          </p:txBody>
        </p:sp>
        <p:sp>
          <p:nvSpPr>
            <p:cNvPr id="529" name="Textfeld 528">
              <a:extLst>
                <a:ext uri="{FF2B5EF4-FFF2-40B4-BE49-F238E27FC236}">
                  <a16:creationId xmlns:a16="http://schemas.microsoft.com/office/drawing/2014/main" id="{21A29020-6F1B-3D9D-08CE-102A7D92AB9C}"/>
                </a:ext>
              </a:extLst>
            </p:cNvPr>
            <p:cNvSpPr txBox="1"/>
            <p:nvPr/>
          </p:nvSpPr>
          <p:spPr>
            <a:xfrm>
              <a:off x="76200" y="4648200"/>
              <a:ext cx="540533" cy="246221"/>
            </a:xfrm>
            <a:prstGeom prst="rect">
              <a:avLst/>
            </a:prstGeom>
            <a:noFill/>
          </p:spPr>
          <p:txBody>
            <a:bodyPr wrap="none" rtlCol="0">
              <a:spAutoFit/>
            </a:bodyPr>
            <a:lstStyle/>
            <a:p>
              <a:r>
                <a:rPr lang="en-US" sz="1000" dirty="0" err="1"/>
                <a:t>RdCol</a:t>
              </a:r>
              <a:endParaRPr lang="en-US" sz="1000" dirty="0"/>
            </a:p>
          </p:txBody>
        </p:sp>
        <p:sp>
          <p:nvSpPr>
            <p:cNvPr id="530" name="Textfeld 529">
              <a:extLst>
                <a:ext uri="{FF2B5EF4-FFF2-40B4-BE49-F238E27FC236}">
                  <a16:creationId xmlns:a16="http://schemas.microsoft.com/office/drawing/2014/main" id="{D8912E59-82B4-8556-D273-9DB671218BEC}"/>
                </a:ext>
              </a:extLst>
            </p:cNvPr>
            <p:cNvSpPr txBox="1"/>
            <p:nvPr/>
          </p:nvSpPr>
          <p:spPr>
            <a:xfrm rot="5400000">
              <a:off x="1833300" y="2357700"/>
              <a:ext cx="694421" cy="246221"/>
            </a:xfrm>
            <a:prstGeom prst="rect">
              <a:avLst/>
            </a:prstGeom>
            <a:noFill/>
          </p:spPr>
          <p:txBody>
            <a:bodyPr wrap="none" rtlCol="0">
              <a:spAutoFit/>
            </a:bodyPr>
            <a:lstStyle/>
            <a:p>
              <a:r>
                <a:rPr lang="en-US" sz="1000" dirty="0"/>
                <a:t>Data bus</a:t>
              </a:r>
            </a:p>
          </p:txBody>
        </p:sp>
        <p:sp>
          <p:nvSpPr>
            <p:cNvPr id="531" name="Textfeld 530">
              <a:extLst>
                <a:ext uri="{FF2B5EF4-FFF2-40B4-BE49-F238E27FC236}">
                  <a16:creationId xmlns:a16="http://schemas.microsoft.com/office/drawing/2014/main" id="{D9F79E6A-DECE-AFF5-3E10-BA0B0935921C}"/>
                </a:ext>
              </a:extLst>
            </p:cNvPr>
            <p:cNvSpPr txBox="1"/>
            <p:nvPr/>
          </p:nvSpPr>
          <p:spPr>
            <a:xfrm>
              <a:off x="152400" y="4191000"/>
              <a:ext cx="518091" cy="246221"/>
            </a:xfrm>
            <a:prstGeom prst="rect">
              <a:avLst/>
            </a:prstGeom>
            <a:noFill/>
          </p:spPr>
          <p:txBody>
            <a:bodyPr wrap="none" rtlCol="0">
              <a:spAutoFit/>
            </a:bodyPr>
            <a:lstStyle/>
            <a:p>
              <a:r>
                <a:rPr lang="en-US" sz="1000" dirty="0" err="1"/>
                <a:t>LdCol</a:t>
              </a:r>
              <a:endParaRPr lang="en-US" sz="1000" dirty="0"/>
            </a:p>
          </p:txBody>
        </p:sp>
        <p:sp>
          <p:nvSpPr>
            <p:cNvPr id="532" name="Textfeld 531">
              <a:extLst>
                <a:ext uri="{FF2B5EF4-FFF2-40B4-BE49-F238E27FC236}">
                  <a16:creationId xmlns:a16="http://schemas.microsoft.com/office/drawing/2014/main" id="{6C03CF31-8A78-DCD3-265C-80703C449E8E}"/>
                </a:ext>
              </a:extLst>
            </p:cNvPr>
            <p:cNvSpPr txBox="1"/>
            <p:nvPr/>
          </p:nvSpPr>
          <p:spPr>
            <a:xfrm rot="5400000">
              <a:off x="1388064" y="795228"/>
              <a:ext cx="518092" cy="246221"/>
            </a:xfrm>
            <a:prstGeom prst="rect">
              <a:avLst/>
            </a:prstGeom>
            <a:noFill/>
          </p:spPr>
          <p:txBody>
            <a:bodyPr wrap="none" rtlCol="0">
              <a:spAutoFit/>
            </a:bodyPr>
            <a:lstStyle/>
            <a:p>
              <a:r>
                <a:rPr lang="en-US" sz="1000" dirty="0" err="1"/>
                <a:t>PrioIn</a:t>
              </a:r>
              <a:endParaRPr lang="en-US" sz="1000" dirty="0"/>
            </a:p>
          </p:txBody>
        </p:sp>
        <p:sp>
          <p:nvSpPr>
            <p:cNvPr id="533" name="Textfeld 532">
              <a:extLst>
                <a:ext uri="{FF2B5EF4-FFF2-40B4-BE49-F238E27FC236}">
                  <a16:creationId xmlns:a16="http://schemas.microsoft.com/office/drawing/2014/main" id="{DA6B61E3-A437-BE77-DC5D-4D448A4CA28F}"/>
                </a:ext>
              </a:extLst>
            </p:cNvPr>
            <p:cNvSpPr txBox="1"/>
            <p:nvPr/>
          </p:nvSpPr>
          <p:spPr>
            <a:xfrm rot="5400000">
              <a:off x="569158" y="726242"/>
              <a:ext cx="631904" cy="246221"/>
            </a:xfrm>
            <a:prstGeom prst="rect">
              <a:avLst/>
            </a:prstGeom>
            <a:noFill/>
          </p:spPr>
          <p:txBody>
            <a:bodyPr wrap="none" rtlCol="0">
              <a:spAutoFit/>
            </a:bodyPr>
            <a:lstStyle/>
            <a:p>
              <a:r>
                <a:rPr lang="en-US" sz="1000" dirty="0" err="1"/>
                <a:t>CompIn</a:t>
              </a:r>
              <a:endParaRPr lang="en-US" sz="1000" dirty="0"/>
            </a:p>
          </p:txBody>
        </p:sp>
        <p:cxnSp>
          <p:nvCxnSpPr>
            <p:cNvPr id="534" name="Gerade Verbindung mit Pfeil 533">
              <a:extLst>
                <a:ext uri="{FF2B5EF4-FFF2-40B4-BE49-F238E27FC236}">
                  <a16:creationId xmlns:a16="http://schemas.microsoft.com/office/drawing/2014/main" id="{CDBAA9BF-BB29-604C-E499-08552C0152DB}"/>
                </a:ext>
              </a:extLst>
            </p:cNvPr>
            <p:cNvCxnSpPr/>
            <p:nvPr/>
          </p:nvCxnSpPr>
          <p:spPr bwMode="auto">
            <a:xfrm flipV="1">
              <a:off x="381000" y="1600200"/>
              <a:ext cx="381130" cy="38074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5" name="Gerade Verbindung mit Pfeil 534">
              <a:extLst>
                <a:ext uri="{FF2B5EF4-FFF2-40B4-BE49-F238E27FC236}">
                  <a16:creationId xmlns:a16="http://schemas.microsoft.com/office/drawing/2014/main" id="{0FA3DBF6-F879-55B1-B6B4-4D6D5CFA57AF}"/>
                </a:ext>
              </a:extLst>
            </p:cNvPr>
            <p:cNvCxnSpPr/>
            <p:nvPr/>
          </p:nvCxnSpPr>
          <p:spPr bwMode="auto">
            <a:xfrm flipV="1">
              <a:off x="1219200" y="1600200"/>
              <a:ext cx="228730" cy="11430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6" name="Textfeld 535">
              <a:extLst>
                <a:ext uri="{FF2B5EF4-FFF2-40B4-BE49-F238E27FC236}">
                  <a16:creationId xmlns:a16="http://schemas.microsoft.com/office/drawing/2014/main" id="{F6563477-E1F7-5D7E-8D02-2DD3E0CBE1D1}"/>
                </a:ext>
              </a:extLst>
            </p:cNvPr>
            <p:cNvSpPr txBox="1"/>
            <p:nvPr/>
          </p:nvSpPr>
          <p:spPr>
            <a:xfrm>
              <a:off x="762000" y="2743200"/>
              <a:ext cx="660758" cy="246221"/>
            </a:xfrm>
            <a:prstGeom prst="rect">
              <a:avLst/>
            </a:prstGeom>
            <a:noFill/>
          </p:spPr>
          <p:txBody>
            <a:bodyPr wrap="none" rtlCol="0">
              <a:spAutoFit/>
            </a:bodyPr>
            <a:lstStyle/>
            <a:p>
              <a:r>
                <a:rPr lang="en-US" sz="1000" dirty="0"/>
                <a:t>HitFlag2</a:t>
              </a:r>
            </a:p>
          </p:txBody>
        </p:sp>
        <p:cxnSp>
          <p:nvCxnSpPr>
            <p:cNvPr id="537" name="Gerade Verbindung mit Pfeil 536">
              <a:extLst>
                <a:ext uri="{FF2B5EF4-FFF2-40B4-BE49-F238E27FC236}">
                  <a16:creationId xmlns:a16="http://schemas.microsoft.com/office/drawing/2014/main" id="{54FDFD0F-3E25-AE06-6624-F8213E97F352}"/>
                </a:ext>
              </a:extLst>
            </p:cNvPr>
            <p:cNvCxnSpPr/>
            <p:nvPr/>
          </p:nvCxnSpPr>
          <p:spPr bwMode="auto">
            <a:xfrm flipH="1">
              <a:off x="1676400" y="838200"/>
              <a:ext cx="457200" cy="6096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8" name="Textfeld 537">
              <a:extLst>
                <a:ext uri="{FF2B5EF4-FFF2-40B4-BE49-F238E27FC236}">
                  <a16:creationId xmlns:a16="http://schemas.microsoft.com/office/drawing/2014/main" id="{C8A8A637-87E4-D352-6B97-8205E388579A}"/>
                </a:ext>
              </a:extLst>
            </p:cNvPr>
            <p:cNvSpPr txBox="1"/>
            <p:nvPr/>
          </p:nvSpPr>
          <p:spPr>
            <a:xfrm>
              <a:off x="1841685" y="609600"/>
              <a:ext cx="787395" cy="246221"/>
            </a:xfrm>
            <a:prstGeom prst="rect">
              <a:avLst/>
            </a:prstGeom>
            <a:noFill/>
          </p:spPr>
          <p:txBody>
            <a:bodyPr wrap="none" rtlCol="0">
              <a:spAutoFit/>
            </a:bodyPr>
            <a:lstStyle/>
            <a:p>
              <a:r>
                <a:rPr lang="en-US" sz="1000" dirty="0" err="1"/>
                <a:t>Prio</a:t>
              </a:r>
              <a:r>
                <a:rPr lang="en-US" sz="1000" dirty="0"/>
                <a:t>. Logic</a:t>
              </a:r>
            </a:p>
          </p:txBody>
        </p:sp>
        <p:cxnSp>
          <p:nvCxnSpPr>
            <p:cNvPr id="539" name="Gerade Verbindung mit Pfeil 538">
              <a:extLst>
                <a:ext uri="{FF2B5EF4-FFF2-40B4-BE49-F238E27FC236}">
                  <a16:creationId xmlns:a16="http://schemas.microsoft.com/office/drawing/2014/main" id="{F0D500D5-6679-891E-EA4C-81C3895BEDC6}"/>
                </a:ext>
              </a:extLst>
            </p:cNvPr>
            <p:cNvCxnSpPr>
              <a:stCxn id="604" idx="1"/>
            </p:cNvCxnSpPr>
            <p:nvPr/>
          </p:nvCxnSpPr>
          <p:spPr bwMode="auto">
            <a:xfrm flipH="1">
              <a:off x="2362200" y="732711"/>
              <a:ext cx="465158" cy="486489"/>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4" name="Textfeld 603">
              <a:extLst>
                <a:ext uri="{FF2B5EF4-FFF2-40B4-BE49-F238E27FC236}">
                  <a16:creationId xmlns:a16="http://schemas.microsoft.com/office/drawing/2014/main" id="{24C8CC68-E969-5EAD-F234-61EF484A67CC}"/>
                </a:ext>
              </a:extLst>
            </p:cNvPr>
            <p:cNvSpPr txBox="1"/>
            <p:nvPr/>
          </p:nvSpPr>
          <p:spPr>
            <a:xfrm>
              <a:off x="2827358" y="609600"/>
              <a:ext cx="619080" cy="246221"/>
            </a:xfrm>
            <a:prstGeom prst="rect">
              <a:avLst/>
            </a:prstGeom>
            <a:noFill/>
          </p:spPr>
          <p:txBody>
            <a:bodyPr wrap="none" rtlCol="0">
              <a:spAutoFit/>
            </a:bodyPr>
            <a:lstStyle/>
            <a:p>
              <a:r>
                <a:rPr lang="en-US" sz="1000" dirty="0" err="1"/>
                <a:t>TSRam</a:t>
              </a:r>
              <a:endParaRPr lang="en-US" sz="1000" dirty="0"/>
            </a:p>
          </p:txBody>
        </p:sp>
        <p:grpSp>
          <p:nvGrpSpPr>
            <p:cNvPr id="605" name="Gruppieren 604">
              <a:extLst>
                <a:ext uri="{FF2B5EF4-FFF2-40B4-BE49-F238E27FC236}">
                  <a16:creationId xmlns:a16="http://schemas.microsoft.com/office/drawing/2014/main" id="{455B100C-21C7-5C68-491C-80D939F26A1F}"/>
                </a:ext>
              </a:extLst>
            </p:cNvPr>
            <p:cNvGrpSpPr/>
            <p:nvPr/>
          </p:nvGrpSpPr>
          <p:grpSpPr>
            <a:xfrm>
              <a:off x="609600" y="3276600"/>
              <a:ext cx="1905000" cy="2058960"/>
              <a:chOff x="2971800" y="3810000"/>
              <a:chExt cx="1905000" cy="2058960"/>
            </a:xfrm>
          </p:grpSpPr>
          <p:sp>
            <p:nvSpPr>
              <p:cNvPr id="623" name="Abgerundetes Rechteck 90">
                <a:extLst>
                  <a:ext uri="{FF2B5EF4-FFF2-40B4-BE49-F238E27FC236}">
                    <a16:creationId xmlns:a16="http://schemas.microsoft.com/office/drawing/2014/main" id="{098D4D54-AAE1-70A8-D69D-38554ED9304F}"/>
                  </a:ext>
                </a:extLst>
              </p:cNvPr>
              <p:cNvSpPr/>
              <p:nvPr/>
            </p:nvSpPr>
            <p:spPr>
              <a:xfrm>
                <a:off x="3048000" y="4419600"/>
                <a:ext cx="1828800" cy="144936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4" name="Rechteck 623">
                <a:extLst>
                  <a:ext uri="{FF2B5EF4-FFF2-40B4-BE49-F238E27FC236}">
                    <a16:creationId xmlns:a16="http://schemas.microsoft.com/office/drawing/2014/main" id="{5671A59B-73C7-E4E8-AABF-D5C752E06014}"/>
                  </a:ext>
                </a:extLst>
              </p:cNvPr>
              <p:cNvSpPr/>
              <p:nvPr/>
            </p:nvSpPr>
            <p:spPr>
              <a:xfrm>
                <a:off x="3505980" y="50293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5" name="Ellipse 301">
                <a:extLst>
                  <a:ext uri="{FF2B5EF4-FFF2-40B4-BE49-F238E27FC236}">
                    <a16:creationId xmlns:a16="http://schemas.microsoft.com/office/drawing/2014/main" id="{E0B930D3-E9DC-3802-A59E-ED8513A4C81D}"/>
                  </a:ext>
                </a:extLst>
              </p:cNvPr>
              <p:cNvSpPr/>
              <p:nvPr/>
            </p:nvSpPr>
            <p:spPr>
              <a:xfrm>
                <a:off x="3505980" y="525832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6" name="Gerade Verbindung mit Pfeil 625">
                <a:extLst>
                  <a:ext uri="{FF2B5EF4-FFF2-40B4-BE49-F238E27FC236}">
                    <a16:creationId xmlns:a16="http://schemas.microsoft.com/office/drawing/2014/main" id="{1A9DFEC1-7821-AB7F-0CA2-154B9E82AEF9}"/>
                  </a:ext>
                </a:extLst>
              </p:cNvPr>
              <p:cNvCxnSpPr/>
              <p:nvPr/>
            </p:nvCxnSpPr>
            <p:spPr>
              <a:xfrm>
                <a:off x="3582310" y="541098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Gerader Verbinder 303">
                <a:extLst>
                  <a:ext uri="{FF2B5EF4-FFF2-40B4-BE49-F238E27FC236}">
                    <a16:creationId xmlns:a16="http://schemas.microsoft.com/office/drawing/2014/main" id="{35F6E73F-1E43-3BB8-B6D8-9757D3058028}"/>
                  </a:ext>
                </a:extLst>
              </p:cNvPr>
              <p:cNvCxnSpPr>
                <a:stCxn id="624" idx="2"/>
                <a:endCxn id="625" idx="0"/>
              </p:cNvCxnSpPr>
              <p:nvPr/>
            </p:nvCxnSpPr>
            <p:spPr>
              <a:xfrm>
                <a:off x="3582310" y="518199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8" name="Rechteck 627">
                <a:extLst>
                  <a:ext uri="{FF2B5EF4-FFF2-40B4-BE49-F238E27FC236}">
                    <a16:creationId xmlns:a16="http://schemas.microsoft.com/office/drawing/2014/main" id="{AFB580EB-37F7-210C-C54C-114D2B9B1690}"/>
                  </a:ext>
                </a:extLst>
              </p:cNvPr>
              <p:cNvSpPr/>
              <p:nvPr/>
            </p:nvSpPr>
            <p:spPr>
              <a:xfrm>
                <a:off x="3505980" y="5563640"/>
                <a:ext cx="1294620" cy="1513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9" name="Gerade Verbindung mit Pfeil 628">
                <a:extLst>
                  <a:ext uri="{FF2B5EF4-FFF2-40B4-BE49-F238E27FC236}">
                    <a16:creationId xmlns:a16="http://schemas.microsoft.com/office/drawing/2014/main" id="{D2CE559F-B3C3-75B7-1208-D45DC649D88C}"/>
                  </a:ext>
                </a:extLst>
              </p:cNvPr>
              <p:cNvCxnSpPr>
                <a:cxnSpLocks/>
              </p:cNvCxnSpPr>
              <p:nvPr/>
            </p:nvCxnSpPr>
            <p:spPr>
              <a:xfrm flipH="1">
                <a:off x="2971800" y="57926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Gerade Verbindung mit Pfeil 629">
                <a:extLst>
                  <a:ext uri="{FF2B5EF4-FFF2-40B4-BE49-F238E27FC236}">
                    <a16:creationId xmlns:a16="http://schemas.microsoft.com/office/drawing/2014/main" id="{52742083-230E-8962-E4CC-72568C3762FB}"/>
                  </a:ext>
                </a:extLst>
              </p:cNvPr>
              <p:cNvCxnSpPr/>
              <p:nvPr/>
            </p:nvCxnSpPr>
            <p:spPr>
              <a:xfrm flipH="1">
                <a:off x="3048000" y="51056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Gerade Verbindung mit Pfeil 630">
                <a:extLst>
                  <a:ext uri="{FF2B5EF4-FFF2-40B4-BE49-F238E27FC236}">
                    <a16:creationId xmlns:a16="http://schemas.microsoft.com/office/drawing/2014/main" id="{85D72B79-3AB8-00B6-52B6-7D0A1D47A781}"/>
                  </a:ext>
                </a:extLst>
              </p:cNvPr>
              <p:cNvCxnSpPr>
                <a:cxnSpLocks/>
              </p:cNvCxnSpPr>
              <p:nvPr/>
            </p:nvCxnSpPr>
            <p:spPr>
              <a:xfrm flipH="1">
                <a:off x="3657600" y="51054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2" name="Gerader Verbinder 308">
                <a:extLst>
                  <a:ext uri="{FF2B5EF4-FFF2-40B4-BE49-F238E27FC236}">
                    <a16:creationId xmlns:a16="http://schemas.microsoft.com/office/drawing/2014/main" id="{E4A6D6BF-78E2-225E-1CA9-C88E8CC2D9AF}"/>
                  </a:ext>
                </a:extLst>
              </p:cNvPr>
              <p:cNvCxnSpPr/>
              <p:nvPr/>
            </p:nvCxnSpPr>
            <p:spPr>
              <a:xfrm>
                <a:off x="3582310" y="57163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3" name="Ellipse 309">
                <a:extLst>
                  <a:ext uri="{FF2B5EF4-FFF2-40B4-BE49-F238E27FC236}">
                    <a16:creationId xmlns:a16="http://schemas.microsoft.com/office/drawing/2014/main" id="{1042445A-1BE5-BF3D-9CD6-79A0AD2A0D38}"/>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4" name="Gerade Verbindung mit Pfeil 633">
                <a:extLst>
                  <a:ext uri="{FF2B5EF4-FFF2-40B4-BE49-F238E27FC236}">
                    <a16:creationId xmlns:a16="http://schemas.microsoft.com/office/drawing/2014/main" id="{2C2DA373-0BE4-852E-4FC6-B6DE4757F30A}"/>
                  </a:ext>
                </a:extLst>
              </p:cNvPr>
              <p:cNvCxnSpPr>
                <a:cxnSpLocks/>
                <a:endCxn id="633" idx="0"/>
              </p:cNvCxnSpPr>
              <p:nvPr/>
            </p:nvCxnSpPr>
            <p:spPr>
              <a:xfrm>
                <a:off x="3962400" y="3886200"/>
                <a:ext cx="130" cy="685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78244311-BEC1-9845-E087-8FA90F70B829}"/>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 Verbindung mit Pfeil 635">
                <a:extLst>
                  <a:ext uri="{FF2B5EF4-FFF2-40B4-BE49-F238E27FC236}">
                    <a16:creationId xmlns:a16="http://schemas.microsoft.com/office/drawing/2014/main" id="{7D773669-85C4-D455-7734-DABC72F1B35C}"/>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 Verbindung mit Pfeil 636">
                <a:extLst>
                  <a:ext uri="{FF2B5EF4-FFF2-40B4-BE49-F238E27FC236}">
                    <a16:creationId xmlns:a16="http://schemas.microsoft.com/office/drawing/2014/main" id="{BB799A1D-40BA-457D-2AF0-6C3633E2B191}"/>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352">
                <a:extLst>
                  <a:ext uri="{FF2B5EF4-FFF2-40B4-BE49-F238E27FC236}">
                    <a16:creationId xmlns:a16="http://schemas.microsoft.com/office/drawing/2014/main" id="{89136FF9-BFAA-8745-D304-633C44944B34}"/>
                  </a:ext>
                </a:extLst>
              </p:cNvPr>
              <p:cNvCxnSpPr>
                <a:cxnSpLocks/>
              </p:cNvCxnSpPr>
              <p:nvPr/>
            </p:nvCxnSpPr>
            <p:spPr>
              <a:xfrm flipV="1">
                <a:off x="4495800" y="3886200"/>
                <a:ext cx="0" cy="16769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717E6701-F660-ECD0-7426-11C0D489201F}"/>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C1559AE9-685B-15D5-0DA6-3CFCF01D856E}"/>
                  </a:ext>
                </a:extLst>
              </p:cNvPr>
              <p:cNvCxnSpPr>
                <a:cxnSpLocks/>
              </p:cNvCxnSpPr>
              <p:nvPr/>
            </p:nvCxnSpPr>
            <p:spPr>
              <a:xfrm>
                <a:off x="2971800" y="533400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73F3FAB4-982E-1C1E-457E-2B037301ADA6}"/>
                  </a:ext>
                </a:extLst>
              </p:cNvPr>
              <p:cNvCxnSpPr>
                <a:cxnSpLocks/>
              </p:cNvCxnSpPr>
              <p:nvPr/>
            </p:nvCxnSpPr>
            <p:spPr>
              <a:xfrm>
                <a:off x="3657600" y="533400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r Verbinder 105">
                <a:extLst>
                  <a:ext uri="{FF2B5EF4-FFF2-40B4-BE49-F238E27FC236}">
                    <a16:creationId xmlns:a16="http://schemas.microsoft.com/office/drawing/2014/main" id="{25D3D10E-9D64-2111-1CEF-855234413ACD}"/>
                  </a:ext>
                </a:extLst>
              </p:cNvPr>
              <p:cNvCxnSpPr>
                <a:cxnSpLocks/>
              </p:cNvCxnSpPr>
              <p:nvPr/>
            </p:nvCxnSpPr>
            <p:spPr bwMode="auto">
              <a:xfrm>
                <a:off x="3505200" y="381000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3" name="Gerader Verbinder 660">
                <a:extLst>
                  <a:ext uri="{FF2B5EF4-FFF2-40B4-BE49-F238E27FC236}">
                    <a16:creationId xmlns:a16="http://schemas.microsoft.com/office/drawing/2014/main" id="{16FFE59D-C99F-100C-C680-1A1968166F48}"/>
                  </a:ext>
                </a:extLst>
              </p:cNvPr>
              <p:cNvCxnSpPr>
                <a:cxnSpLocks/>
              </p:cNvCxnSpPr>
              <p:nvPr/>
            </p:nvCxnSpPr>
            <p:spPr bwMode="auto">
              <a:xfrm>
                <a:off x="4191000" y="3810000"/>
                <a:ext cx="0" cy="838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4" name="Gerader Verbinder 661">
                <a:extLst>
                  <a:ext uri="{FF2B5EF4-FFF2-40B4-BE49-F238E27FC236}">
                    <a16:creationId xmlns:a16="http://schemas.microsoft.com/office/drawing/2014/main" id="{A2FA7CF2-077D-C46D-1562-D275B7923C11}"/>
                  </a:ext>
                </a:extLst>
              </p:cNvPr>
              <p:cNvCxnSpPr>
                <a:cxnSpLocks/>
              </p:cNvCxnSpPr>
              <p:nvPr/>
            </p:nvCxnSpPr>
            <p:spPr bwMode="auto">
              <a:xfrm>
                <a:off x="4191000" y="4648200"/>
                <a:ext cx="0" cy="914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 name="Gerade Verbindung mit Pfeil 644">
                <a:extLst>
                  <a:ext uri="{FF2B5EF4-FFF2-40B4-BE49-F238E27FC236}">
                    <a16:creationId xmlns:a16="http://schemas.microsoft.com/office/drawing/2014/main" id="{1A124407-8360-102C-EBFD-597FC8782175}"/>
                  </a:ext>
                </a:extLst>
              </p:cNvPr>
              <p:cNvCxnSpPr>
                <a:cxnSpLocks/>
              </p:cNvCxnSpPr>
              <p:nvPr/>
            </p:nvCxnSpPr>
            <p:spPr>
              <a:xfrm>
                <a:off x="2971800" y="39624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06" name="Textfeld 605">
              <a:extLst>
                <a:ext uri="{FF2B5EF4-FFF2-40B4-BE49-F238E27FC236}">
                  <a16:creationId xmlns:a16="http://schemas.microsoft.com/office/drawing/2014/main" id="{020357E2-7565-E560-3669-A17CF6CA6EA5}"/>
                </a:ext>
              </a:extLst>
            </p:cNvPr>
            <p:cNvSpPr txBox="1"/>
            <p:nvPr/>
          </p:nvSpPr>
          <p:spPr>
            <a:xfrm>
              <a:off x="533400" y="3505200"/>
              <a:ext cx="503664" cy="246221"/>
            </a:xfrm>
            <a:prstGeom prst="rect">
              <a:avLst/>
            </a:prstGeom>
            <a:noFill/>
          </p:spPr>
          <p:txBody>
            <a:bodyPr wrap="none" rtlCol="0">
              <a:spAutoFit/>
            </a:bodyPr>
            <a:lstStyle/>
            <a:p>
              <a:r>
                <a:rPr lang="en-US" sz="1000" dirty="0" err="1"/>
                <a:t>LdPix</a:t>
              </a:r>
              <a:endParaRPr lang="en-US" sz="1000" dirty="0"/>
            </a:p>
          </p:txBody>
        </p:sp>
        <p:sp>
          <p:nvSpPr>
            <p:cNvPr id="607" name="Textfeld 606">
              <a:extLst>
                <a:ext uri="{FF2B5EF4-FFF2-40B4-BE49-F238E27FC236}">
                  <a16:creationId xmlns:a16="http://schemas.microsoft.com/office/drawing/2014/main" id="{4FC147C4-CBB3-B14C-7E23-B9062E670004}"/>
                </a:ext>
              </a:extLst>
            </p:cNvPr>
            <p:cNvSpPr txBox="1"/>
            <p:nvPr/>
          </p:nvSpPr>
          <p:spPr>
            <a:xfrm>
              <a:off x="611146" y="3200400"/>
              <a:ext cx="348172" cy="246221"/>
            </a:xfrm>
            <a:prstGeom prst="rect">
              <a:avLst/>
            </a:prstGeom>
            <a:noFill/>
          </p:spPr>
          <p:txBody>
            <a:bodyPr wrap="none" rtlCol="0">
              <a:spAutoFit/>
            </a:bodyPr>
            <a:lstStyle/>
            <a:p>
              <a:r>
                <a:rPr lang="en-US" sz="1000" dirty="0"/>
                <a:t>TS</a:t>
              </a:r>
            </a:p>
          </p:txBody>
        </p:sp>
        <p:sp>
          <p:nvSpPr>
            <p:cNvPr id="608" name="Textfeld 607">
              <a:extLst>
                <a:ext uri="{FF2B5EF4-FFF2-40B4-BE49-F238E27FC236}">
                  <a16:creationId xmlns:a16="http://schemas.microsoft.com/office/drawing/2014/main" id="{323D856D-954D-1879-2190-ADD936E93F1D}"/>
                </a:ext>
              </a:extLst>
            </p:cNvPr>
            <p:cNvSpPr txBox="1"/>
            <p:nvPr/>
          </p:nvSpPr>
          <p:spPr>
            <a:xfrm rot="5400000">
              <a:off x="1338372" y="2928828"/>
              <a:ext cx="617477" cy="246221"/>
            </a:xfrm>
            <a:prstGeom prst="rect">
              <a:avLst/>
            </a:prstGeom>
            <a:noFill/>
          </p:spPr>
          <p:txBody>
            <a:bodyPr wrap="none" rtlCol="0">
              <a:spAutoFit/>
            </a:bodyPr>
            <a:lstStyle/>
            <a:p>
              <a:r>
                <a:rPr lang="en-US" sz="1000" dirty="0" err="1"/>
                <a:t>PrioOut</a:t>
              </a:r>
              <a:endParaRPr lang="en-US" sz="1000" dirty="0"/>
            </a:p>
          </p:txBody>
        </p:sp>
        <p:sp>
          <p:nvSpPr>
            <p:cNvPr id="609" name="Textfeld 608">
              <a:extLst>
                <a:ext uri="{FF2B5EF4-FFF2-40B4-BE49-F238E27FC236}">
                  <a16:creationId xmlns:a16="http://schemas.microsoft.com/office/drawing/2014/main" id="{2FE22E28-AF88-C274-9E57-5EEB7CAA548D}"/>
                </a:ext>
              </a:extLst>
            </p:cNvPr>
            <p:cNvSpPr txBox="1"/>
            <p:nvPr/>
          </p:nvSpPr>
          <p:spPr>
            <a:xfrm rot="5400000">
              <a:off x="1953525" y="2999475"/>
              <a:ext cx="453970" cy="246221"/>
            </a:xfrm>
            <a:prstGeom prst="rect">
              <a:avLst/>
            </a:prstGeom>
            <a:noFill/>
          </p:spPr>
          <p:txBody>
            <a:bodyPr wrap="none" rtlCol="0">
              <a:spAutoFit/>
            </a:bodyPr>
            <a:lstStyle/>
            <a:p>
              <a:r>
                <a:rPr lang="en-US" sz="1000" dirty="0"/>
                <a:t>Data</a:t>
              </a:r>
            </a:p>
          </p:txBody>
        </p:sp>
        <p:sp>
          <p:nvSpPr>
            <p:cNvPr id="610" name="Textfeld 609">
              <a:extLst>
                <a:ext uri="{FF2B5EF4-FFF2-40B4-BE49-F238E27FC236}">
                  <a16:creationId xmlns:a16="http://schemas.microsoft.com/office/drawing/2014/main" id="{FB248A68-7EDC-12D9-C594-4D91E9B7EC5B}"/>
                </a:ext>
              </a:extLst>
            </p:cNvPr>
            <p:cNvSpPr txBox="1"/>
            <p:nvPr/>
          </p:nvSpPr>
          <p:spPr>
            <a:xfrm rot="5400000">
              <a:off x="1612657" y="2883143"/>
              <a:ext cx="526106" cy="246221"/>
            </a:xfrm>
            <a:prstGeom prst="rect">
              <a:avLst/>
            </a:prstGeom>
            <a:noFill/>
          </p:spPr>
          <p:txBody>
            <a:bodyPr wrap="none" rtlCol="0">
              <a:spAutoFit/>
            </a:bodyPr>
            <a:lstStyle/>
            <a:p>
              <a:r>
                <a:rPr lang="en-US" sz="1000" dirty="0" err="1"/>
                <a:t>RdPix</a:t>
              </a:r>
              <a:endParaRPr lang="en-US" sz="1000" dirty="0"/>
            </a:p>
          </p:txBody>
        </p:sp>
        <p:cxnSp>
          <p:nvCxnSpPr>
            <p:cNvPr id="611" name="Gerader Verbinder 468">
              <a:extLst>
                <a:ext uri="{FF2B5EF4-FFF2-40B4-BE49-F238E27FC236}">
                  <a16:creationId xmlns:a16="http://schemas.microsoft.com/office/drawing/2014/main" id="{6CEC4A8F-3125-563A-4642-83F74F36221C}"/>
                </a:ext>
              </a:extLst>
            </p:cNvPr>
            <p:cNvCxnSpPr>
              <a:cxnSpLocks/>
            </p:cNvCxnSpPr>
            <p:nvPr/>
          </p:nvCxnSpPr>
          <p:spPr>
            <a:xfrm flipV="1">
              <a:off x="2438400" y="24384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12" name="Textfeld 611">
              <a:extLst>
                <a:ext uri="{FF2B5EF4-FFF2-40B4-BE49-F238E27FC236}">
                  <a16:creationId xmlns:a16="http://schemas.microsoft.com/office/drawing/2014/main" id="{1E22F2A2-1494-C155-D290-6D0A2EE66F8B}"/>
                </a:ext>
              </a:extLst>
            </p:cNvPr>
            <p:cNvSpPr txBox="1"/>
            <p:nvPr/>
          </p:nvSpPr>
          <p:spPr>
            <a:xfrm>
              <a:off x="76200" y="4419600"/>
              <a:ext cx="617477" cy="246221"/>
            </a:xfrm>
            <a:prstGeom prst="rect">
              <a:avLst/>
            </a:prstGeom>
            <a:noFill/>
          </p:spPr>
          <p:txBody>
            <a:bodyPr wrap="none" rtlCol="0">
              <a:spAutoFit/>
            </a:bodyPr>
            <a:lstStyle/>
            <a:p>
              <a:r>
                <a:rPr lang="en-US" sz="1000" dirty="0" err="1"/>
                <a:t>PrioOut</a:t>
              </a:r>
              <a:endParaRPr lang="en-US" sz="1000" dirty="0"/>
            </a:p>
          </p:txBody>
        </p:sp>
        <p:sp>
          <p:nvSpPr>
            <p:cNvPr id="613" name="Textfeld 612">
              <a:extLst>
                <a:ext uri="{FF2B5EF4-FFF2-40B4-BE49-F238E27FC236}">
                  <a16:creationId xmlns:a16="http://schemas.microsoft.com/office/drawing/2014/main" id="{110B7586-27C1-EA16-7C95-2F25914990C8}"/>
                </a:ext>
              </a:extLst>
            </p:cNvPr>
            <p:cNvSpPr txBox="1"/>
            <p:nvPr/>
          </p:nvSpPr>
          <p:spPr>
            <a:xfrm>
              <a:off x="2514600" y="4419600"/>
              <a:ext cx="518092" cy="246221"/>
            </a:xfrm>
            <a:prstGeom prst="rect">
              <a:avLst/>
            </a:prstGeom>
            <a:noFill/>
          </p:spPr>
          <p:txBody>
            <a:bodyPr wrap="none" rtlCol="0">
              <a:spAutoFit/>
            </a:bodyPr>
            <a:lstStyle/>
            <a:p>
              <a:r>
                <a:rPr lang="en-US" sz="1000" dirty="0" err="1"/>
                <a:t>PrioIn</a:t>
              </a:r>
              <a:endParaRPr lang="en-US" sz="1000" dirty="0"/>
            </a:p>
          </p:txBody>
        </p:sp>
        <p:cxnSp>
          <p:nvCxnSpPr>
            <p:cNvPr id="614" name="Gerade Verbindung mit Pfeil 613">
              <a:extLst>
                <a:ext uri="{FF2B5EF4-FFF2-40B4-BE49-F238E27FC236}">
                  <a16:creationId xmlns:a16="http://schemas.microsoft.com/office/drawing/2014/main" id="{C7DD4DDF-2BDF-0EE7-F138-EAA40E462770}"/>
                </a:ext>
              </a:extLst>
            </p:cNvPr>
            <p:cNvCxnSpPr/>
            <p:nvPr/>
          </p:nvCxnSpPr>
          <p:spPr bwMode="auto">
            <a:xfrm flipH="1">
              <a:off x="1143000" y="762000"/>
              <a:ext cx="228600" cy="6858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 name="Textfeld 614">
              <a:extLst>
                <a:ext uri="{FF2B5EF4-FFF2-40B4-BE49-F238E27FC236}">
                  <a16:creationId xmlns:a16="http://schemas.microsoft.com/office/drawing/2014/main" id="{F1B954DD-A84F-1173-E846-F9F710E43254}"/>
                </a:ext>
              </a:extLst>
            </p:cNvPr>
            <p:cNvSpPr txBox="1"/>
            <p:nvPr/>
          </p:nvSpPr>
          <p:spPr>
            <a:xfrm>
              <a:off x="1249485" y="533400"/>
              <a:ext cx="269625" cy="246221"/>
            </a:xfrm>
            <a:prstGeom prst="rect">
              <a:avLst/>
            </a:prstGeom>
            <a:noFill/>
          </p:spPr>
          <p:txBody>
            <a:bodyPr wrap="none" rtlCol="0">
              <a:spAutoFit/>
            </a:bodyPr>
            <a:lstStyle/>
            <a:p>
              <a:r>
                <a:rPr lang="en-US" sz="1000" dirty="0"/>
                <a:t>&amp;</a:t>
              </a:r>
            </a:p>
          </p:txBody>
        </p:sp>
        <p:sp>
          <p:nvSpPr>
            <p:cNvPr id="616" name="Textfeld 615">
              <a:extLst>
                <a:ext uri="{FF2B5EF4-FFF2-40B4-BE49-F238E27FC236}">
                  <a16:creationId xmlns:a16="http://schemas.microsoft.com/office/drawing/2014/main" id="{363C3D8A-22FD-F2F7-84E3-6F5F410CC10E}"/>
                </a:ext>
              </a:extLst>
            </p:cNvPr>
            <p:cNvSpPr txBox="1"/>
            <p:nvPr/>
          </p:nvSpPr>
          <p:spPr>
            <a:xfrm>
              <a:off x="-21077" y="3810000"/>
              <a:ext cx="1418979" cy="246221"/>
            </a:xfrm>
            <a:prstGeom prst="rect">
              <a:avLst/>
            </a:prstGeom>
            <a:noFill/>
          </p:spPr>
          <p:txBody>
            <a:bodyPr wrap="none" rtlCol="0">
              <a:spAutoFit/>
            </a:bodyPr>
            <a:lstStyle/>
            <a:p>
              <a:r>
                <a:rPr lang="en-US" sz="1000" dirty="0" err="1"/>
                <a:t>HitFlag</a:t>
              </a:r>
              <a:r>
                <a:rPr lang="en-US" sz="1000" dirty="0"/>
                <a:t> and </a:t>
              </a:r>
              <a:r>
                <a:rPr lang="en-US" sz="1000" dirty="0" err="1"/>
                <a:t>prio</a:t>
              </a:r>
              <a:r>
                <a:rPr lang="en-US" sz="1000" dirty="0"/>
                <a:t>. logic</a:t>
              </a:r>
            </a:p>
          </p:txBody>
        </p:sp>
        <p:cxnSp>
          <p:nvCxnSpPr>
            <p:cNvPr id="617" name="Gerade Verbindung mit Pfeil 616">
              <a:extLst>
                <a:ext uri="{FF2B5EF4-FFF2-40B4-BE49-F238E27FC236}">
                  <a16:creationId xmlns:a16="http://schemas.microsoft.com/office/drawing/2014/main" id="{3B579AB2-BC99-3068-4C1E-37EA1919184B}"/>
                </a:ext>
              </a:extLst>
            </p:cNvPr>
            <p:cNvCxnSpPr/>
            <p:nvPr/>
          </p:nvCxnSpPr>
          <p:spPr bwMode="auto">
            <a:xfrm>
              <a:off x="533400" y="4038600"/>
              <a:ext cx="609600" cy="4572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 name="Gerade Verbindung mit Pfeil 617">
              <a:extLst>
                <a:ext uri="{FF2B5EF4-FFF2-40B4-BE49-F238E27FC236}">
                  <a16:creationId xmlns:a16="http://schemas.microsoft.com/office/drawing/2014/main" id="{290B3B7B-EBF0-1763-769B-8EF238966D4A}"/>
                </a:ext>
              </a:extLst>
            </p:cNvPr>
            <p:cNvCxnSpPr/>
            <p:nvPr/>
          </p:nvCxnSpPr>
          <p:spPr bwMode="auto">
            <a:xfrm flipV="1">
              <a:off x="914400" y="5181600"/>
              <a:ext cx="228600" cy="3810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9" name="Textfeld 618">
              <a:extLst>
                <a:ext uri="{FF2B5EF4-FFF2-40B4-BE49-F238E27FC236}">
                  <a16:creationId xmlns:a16="http://schemas.microsoft.com/office/drawing/2014/main" id="{45F873A3-7673-6568-A319-105338BF4CFD}"/>
                </a:ext>
              </a:extLst>
            </p:cNvPr>
            <p:cNvSpPr txBox="1"/>
            <p:nvPr/>
          </p:nvSpPr>
          <p:spPr>
            <a:xfrm>
              <a:off x="609600" y="5562600"/>
              <a:ext cx="758541" cy="246221"/>
            </a:xfrm>
            <a:prstGeom prst="rect">
              <a:avLst/>
            </a:prstGeom>
            <a:noFill/>
          </p:spPr>
          <p:txBody>
            <a:bodyPr wrap="none" rtlCol="0">
              <a:spAutoFit/>
            </a:bodyPr>
            <a:lstStyle/>
            <a:p>
              <a:r>
                <a:rPr lang="en-US" sz="1000" dirty="0"/>
                <a:t>Data latch</a:t>
              </a:r>
            </a:p>
          </p:txBody>
        </p:sp>
        <p:sp>
          <p:nvSpPr>
            <p:cNvPr id="620" name="Textfeld 619">
              <a:extLst>
                <a:ext uri="{FF2B5EF4-FFF2-40B4-BE49-F238E27FC236}">
                  <a16:creationId xmlns:a16="http://schemas.microsoft.com/office/drawing/2014/main" id="{ABCA1FD4-E6C4-92CF-EFEE-67BBD94F6FF5}"/>
                </a:ext>
              </a:extLst>
            </p:cNvPr>
            <p:cNvSpPr txBox="1"/>
            <p:nvPr/>
          </p:nvSpPr>
          <p:spPr>
            <a:xfrm>
              <a:off x="0" y="5105400"/>
              <a:ext cx="694421" cy="246221"/>
            </a:xfrm>
            <a:prstGeom prst="rect">
              <a:avLst/>
            </a:prstGeom>
            <a:noFill/>
          </p:spPr>
          <p:txBody>
            <a:bodyPr wrap="none" rtlCol="0">
              <a:spAutoFit/>
            </a:bodyPr>
            <a:lstStyle/>
            <a:p>
              <a:r>
                <a:rPr lang="en-US" sz="1000" dirty="0"/>
                <a:t>Data bus</a:t>
              </a:r>
            </a:p>
          </p:txBody>
        </p:sp>
        <p:sp>
          <p:nvSpPr>
            <p:cNvPr id="621" name="Textfeld 620">
              <a:extLst>
                <a:ext uri="{FF2B5EF4-FFF2-40B4-BE49-F238E27FC236}">
                  <a16:creationId xmlns:a16="http://schemas.microsoft.com/office/drawing/2014/main" id="{DC6E76FD-B2AC-6E04-66AF-DB9ADF9A9E84}"/>
                </a:ext>
              </a:extLst>
            </p:cNvPr>
            <p:cNvSpPr txBox="1"/>
            <p:nvPr/>
          </p:nvSpPr>
          <p:spPr>
            <a:xfrm>
              <a:off x="34524" y="990600"/>
              <a:ext cx="702436" cy="246221"/>
            </a:xfrm>
            <a:prstGeom prst="rect">
              <a:avLst/>
            </a:prstGeom>
            <a:noFill/>
          </p:spPr>
          <p:txBody>
            <a:bodyPr wrap="none" rtlCol="0">
              <a:spAutoFit/>
            </a:bodyPr>
            <a:lstStyle/>
            <a:p>
              <a:r>
                <a:rPr lang="en-US" sz="1000" dirty="0"/>
                <a:t>Hit buffer</a:t>
              </a:r>
            </a:p>
          </p:txBody>
        </p:sp>
        <p:sp>
          <p:nvSpPr>
            <p:cNvPr id="622" name="Textfeld 621">
              <a:extLst>
                <a:ext uri="{FF2B5EF4-FFF2-40B4-BE49-F238E27FC236}">
                  <a16:creationId xmlns:a16="http://schemas.microsoft.com/office/drawing/2014/main" id="{999A1020-BF5F-F46E-03EC-C90E0526A19E}"/>
                </a:ext>
              </a:extLst>
            </p:cNvPr>
            <p:cNvSpPr txBox="1"/>
            <p:nvPr/>
          </p:nvSpPr>
          <p:spPr>
            <a:xfrm>
              <a:off x="1540087" y="5334000"/>
              <a:ext cx="822662" cy="246221"/>
            </a:xfrm>
            <a:prstGeom prst="rect">
              <a:avLst/>
            </a:prstGeom>
            <a:noFill/>
          </p:spPr>
          <p:txBody>
            <a:bodyPr wrap="none" rtlCol="0">
              <a:spAutoFit/>
            </a:bodyPr>
            <a:lstStyle/>
            <a:p>
              <a:r>
                <a:rPr lang="en-US" sz="1000" dirty="0"/>
                <a:t>EOC buffer</a:t>
              </a:r>
            </a:p>
          </p:txBody>
        </p:sp>
      </p:grpSp>
      <p:sp>
        <p:nvSpPr>
          <p:cNvPr id="672" name="Rechteck 671">
            <a:extLst>
              <a:ext uri="{FF2B5EF4-FFF2-40B4-BE49-F238E27FC236}">
                <a16:creationId xmlns:a16="http://schemas.microsoft.com/office/drawing/2014/main" id="{BDB27525-278C-D6B6-7FA7-505BCCE21247}"/>
              </a:ext>
            </a:extLst>
          </p:cNvPr>
          <p:cNvSpPr/>
          <p:nvPr/>
        </p:nvSpPr>
        <p:spPr>
          <a:xfrm>
            <a:off x="0" y="3810650"/>
            <a:ext cx="2969070" cy="21372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Tree>
    <p:extLst>
      <p:ext uri="{BB962C8B-B14F-4D97-AF65-F5344CB8AC3E}">
        <p14:creationId xmlns:p14="http://schemas.microsoft.com/office/powerpoint/2010/main" val="1763547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003E7-6C07-15D3-F7A4-63396717F2B6}"/>
              </a:ext>
            </a:extLst>
          </p:cNvPr>
          <p:cNvSpPr>
            <a:spLocks noGrp="1"/>
          </p:cNvSpPr>
          <p:nvPr>
            <p:ph type="title"/>
          </p:nvPr>
        </p:nvSpPr>
        <p:spPr/>
        <p:txBody>
          <a:bodyPr/>
          <a:lstStyle/>
          <a:p>
            <a:r>
              <a:rPr lang="de-DE" b="1" dirty="0"/>
              <a:t>Upgrade</a:t>
            </a:r>
            <a:endParaRPr lang="en-GB" b="1" dirty="0"/>
          </a:p>
        </p:txBody>
      </p:sp>
      <p:sp>
        <p:nvSpPr>
          <p:cNvPr id="3" name="Inhaltsplatzhalter 2">
            <a:extLst>
              <a:ext uri="{FF2B5EF4-FFF2-40B4-BE49-F238E27FC236}">
                <a16:creationId xmlns:a16="http://schemas.microsoft.com/office/drawing/2014/main" id="{35AB61CD-C925-2009-E784-6B34C5DA51F1}"/>
              </a:ext>
            </a:extLst>
          </p:cNvPr>
          <p:cNvSpPr>
            <a:spLocks noGrp="1"/>
          </p:cNvSpPr>
          <p:nvPr>
            <p:ph idx="1"/>
          </p:nvPr>
        </p:nvSpPr>
        <p:spPr/>
        <p:txBody>
          <a:bodyPr/>
          <a:lstStyle/>
          <a:p>
            <a:r>
              <a:rPr lang="de-DE" b="1" dirty="0" err="1"/>
              <a:t>LHCb</a:t>
            </a:r>
            <a:r>
              <a:rPr lang="de-DE" b="1" dirty="0"/>
              <a:t> Upgrade II</a:t>
            </a:r>
          </a:p>
          <a:p>
            <a:pPr>
              <a:buFont typeface="Arial" panose="020B0604020202020204" pitchFamily="34" charset="0"/>
              <a:buChar char="•"/>
            </a:pPr>
            <a:r>
              <a:rPr lang="de-DE" dirty="0"/>
              <a:t>Higher </a:t>
            </a:r>
            <a:r>
              <a:rPr lang="de-DE" dirty="0" err="1"/>
              <a:t>luminosity</a:t>
            </a:r>
            <a:r>
              <a:rPr lang="de-DE" dirty="0"/>
              <a:t> </a:t>
            </a:r>
            <a:r>
              <a:rPr lang="de-DE" dirty="0" err="1"/>
              <a:t>operation</a:t>
            </a:r>
            <a:r>
              <a:rPr lang="de-DE" dirty="0"/>
              <a:t> </a:t>
            </a:r>
          </a:p>
          <a:p>
            <a:pPr>
              <a:buFont typeface="Arial" panose="020B0604020202020204" pitchFamily="34" charset="0"/>
              <a:buChar char="•"/>
            </a:pPr>
            <a:r>
              <a:rPr lang="de-DE" dirty="0" err="1"/>
              <a:t>Increased</a:t>
            </a:r>
            <a:r>
              <a:rPr lang="de-DE" dirty="0"/>
              <a:t>: </a:t>
            </a:r>
          </a:p>
          <a:p>
            <a:pPr marL="742950" lvl="1" indent="-285750">
              <a:buFont typeface="Arial" panose="020B0604020202020204" pitchFamily="34" charset="0"/>
              <a:buChar char="•"/>
            </a:pPr>
            <a:r>
              <a:rPr lang="de-DE" dirty="0" err="1"/>
              <a:t>radiation</a:t>
            </a:r>
            <a:r>
              <a:rPr lang="de-DE" dirty="0"/>
              <a:t> dose </a:t>
            </a:r>
          </a:p>
          <a:p>
            <a:pPr marL="742950" lvl="1" indent="-285750">
              <a:buFont typeface="Arial" panose="020B0604020202020204" pitchFamily="34" charset="0"/>
              <a:buChar char="•"/>
            </a:pPr>
            <a:r>
              <a:rPr lang="de-DE" dirty="0" err="1"/>
              <a:t>particle</a:t>
            </a:r>
            <a:r>
              <a:rPr lang="de-DE" dirty="0"/>
              <a:t> </a:t>
            </a:r>
            <a:r>
              <a:rPr lang="de-DE" dirty="0" err="1"/>
              <a:t>multiplicities</a:t>
            </a:r>
            <a:r>
              <a:rPr lang="de-DE" dirty="0"/>
              <a:t> </a:t>
            </a:r>
          </a:p>
          <a:p>
            <a:pPr marL="742950" lvl="1" indent="-285750">
              <a:buFont typeface="Arial" panose="020B0604020202020204" pitchFamily="34" charset="0"/>
              <a:buChar char="•"/>
            </a:pPr>
            <a:r>
              <a:rPr lang="de-DE" dirty="0" err="1"/>
              <a:t>hit</a:t>
            </a:r>
            <a:r>
              <a:rPr lang="de-DE" dirty="0"/>
              <a:t> </a:t>
            </a:r>
            <a:r>
              <a:rPr lang="de-DE" dirty="0" err="1"/>
              <a:t>rates</a:t>
            </a:r>
            <a:r>
              <a:rPr lang="de-DE" dirty="0"/>
              <a:t> </a:t>
            </a:r>
          </a:p>
          <a:p>
            <a:pPr>
              <a:buFont typeface="Arial" panose="020B0604020202020204" pitchFamily="34" charset="0"/>
              <a:buChar char="•"/>
            </a:pPr>
            <a:r>
              <a:rPr lang="de-DE" dirty="0"/>
              <a:t>Upgrade </a:t>
            </a:r>
            <a:r>
              <a:rPr lang="de-DE" dirty="0" err="1"/>
              <a:t>of</a:t>
            </a:r>
            <a:r>
              <a:rPr lang="de-DE" dirty="0"/>
              <a:t> </a:t>
            </a:r>
            <a:r>
              <a:rPr lang="de-DE" dirty="0" err="1"/>
              <a:t>downstream</a:t>
            </a:r>
            <a:r>
              <a:rPr lang="de-DE" dirty="0"/>
              <a:t> </a:t>
            </a:r>
            <a:r>
              <a:rPr lang="de-DE" dirty="0" err="1"/>
              <a:t>tracker</a:t>
            </a:r>
            <a:r>
              <a:rPr lang="de-DE" dirty="0"/>
              <a:t>: </a:t>
            </a:r>
          </a:p>
          <a:p>
            <a:pPr marL="742950" lvl="1" indent="-285750">
              <a:buFont typeface="Arial" panose="020B0604020202020204" pitchFamily="34" charset="0"/>
              <a:buChar char="•"/>
            </a:pPr>
            <a:r>
              <a:rPr lang="de-DE" b="1" dirty="0"/>
              <a:t>Mighty Tracker</a:t>
            </a:r>
            <a:endParaRPr lang="de-DE" dirty="0"/>
          </a:p>
          <a:p>
            <a:endParaRPr lang="en-GB" dirty="0"/>
          </a:p>
        </p:txBody>
      </p:sp>
      <p:grpSp>
        <p:nvGrpSpPr>
          <p:cNvPr id="4" name="Group 11">
            <a:extLst>
              <a:ext uri="{FF2B5EF4-FFF2-40B4-BE49-F238E27FC236}">
                <a16:creationId xmlns:a16="http://schemas.microsoft.com/office/drawing/2014/main" id="{52006E2E-234E-A8AB-649B-21FB60F9C670}"/>
              </a:ext>
            </a:extLst>
          </p:cNvPr>
          <p:cNvGrpSpPr/>
          <p:nvPr/>
        </p:nvGrpSpPr>
        <p:grpSpPr>
          <a:xfrm>
            <a:off x="3656040" y="2131390"/>
            <a:ext cx="5199406" cy="4131869"/>
            <a:chOff x="6464592" y="1431448"/>
            <a:chExt cx="5199406" cy="4131869"/>
          </a:xfrm>
        </p:grpSpPr>
        <p:sp>
          <p:nvSpPr>
            <p:cNvPr id="5" name="TextBox 97">
              <a:extLst>
                <a:ext uri="{FF2B5EF4-FFF2-40B4-BE49-F238E27FC236}">
                  <a16:creationId xmlns:a16="http://schemas.microsoft.com/office/drawing/2014/main" id="{7DDD1376-8E51-8E11-7F78-F2CD3783B9AE}"/>
                </a:ext>
              </a:extLst>
            </p:cNvPr>
            <p:cNvSpPr txBox="1"/>
            <p:nvPr/>
          </p:nvSpPr>
          <p:spPr>
            <a:xfrm>
              <a:off x="6559826" y="5255540"/>
              <a:ext cx="5052208" cy="307777"/>
            </a:xfrm>
            <a:prstGeom prst="rect">
              <a:avLst/>
            </a:prstGeom>
            <a:noFill/>
          </p:spPr>
          <p:txBody>
            <a:bodyPr wrap="square" rtlCol="0">
              <a:spAutoFit/>
            </a:bodyPr>
            <a:lstStyle/>
            <a:p>
              <a:pPr algn="ctr"/>
              <a:r>
                <a:rPr lang="en-GB" sz="1400" i="1" dirty="0">
                  <a:solidFill>
                    <a:schemeClr val="bg2">
                      <a:lumMod val="75000"/>
                    </a:schemeClr>
                  </a:solidFill>
                </a:rPr>
                <a:t>Schematic of one layer of the Mighty Tracker. [1]</a:t>
              </a:r>
            </a:p>
          </p:txBody>
        </p:sp>
        <p:grpSp>
          <p:nvGrpSpPr>
            <p:cNvPr id="6" name="Group 10">
              <a:extLst>
                <a:ext uri="{FF2B5EF4-FFF2-40B4-BE49-F238E27FC236}">
                  <a16:creationId xmlns:a16="http://schemas.microsoft.com/office/drawing/2014/main" id="{A2F56377-FE62-8C8D-8C7D-1DA16A16B629}"/>
                </a:ext>
              </a:extLst>
            </p:cNvPr>
            <p:cNvGrpSpPr/>
            <p:nvPr/>
          </p:nvGrpSpPr>
          <p:grpSpPr>
            <a:xfrm>
              <a:off x="6464592" y="1431448"/>
              <a:ext cx="5199406" cy="3843040"/>
              <a:chOff x="6464593" y="1254951"/>
              <a:chExt cx="5199406" cy="3843040"/>
            </a:xfrm>
          </p:grpSpPr>
          <p:pic>
            <p:nvPicPr>
              <p:cNvPr id="7" name="Picture 37" descr="Chart&#10;&#10;Description automatically generated">
                <a:extLst>
                  <a:ext uri="{FF2B5EF4-FFF2-40B4-BE49-F238E27FC236}">
                    <a16:creationId xmlns:a16="http://schemas.microsoft.com/office/drawing/2014/main" id="{FF858B40-ACB6-CA94-1891-55BB79B3D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93" y="1254951"/>
                <a:ext cx="5199406" cy="3843040"/>
              </a:xfrm>
              <a:prstGeom prst="rect">
                <a:avLst/>
              </a:prstGeom>
            </p:spPr>
          </p:pic>
          <p:sp>
            <p:nvSpPr>
              <p:cNvPr id="8" name="TextBox 107">
                <a:extLst>
                  <a:ext uri="{FF2B5EF4-FFF2-40B4-BE49-F238E27FC236}">
                    <a16:creationId xmlns:a16="http://schemas.microsoft.com/office/drawing/2014/main" id="{CA11D326-841E-AA82-D851-55549AA3621B}"/>
                  </a:ext>
                </a:extLst>
              </p:cNvPr>
              <p:cNvSpPr txBox="1"/>
              <p:nvPr/>
            </p:nvSpPr>
            <p:spPr>
              <a:xfrm>
                <a:off x="7407048" y="1738545"/>
                <a:ext cx="1014398" cy="338554"/>
              </a:xfrm>
              <a:prstGeom prst="rect">
                <a:avLst/>
              </a:prstGeom>
              <a:noFill/>
            </p:spPr>
            <p:txBody>
              <a:bodyPr wrap="square" rtlCol="0">
                <a:spAutoFit/>
              </a:bodyPr>
              <a:lstStyle/>
              <a:p>
                <a:r>
                  <a:rPr lang="en-GB" sz="1600" dirty="0">
                    <a:solidFill>
                      <a:schemeClr val="bg1"/>
                    </a:solidFill>
                  </a:rPr>
                  <a:t>SciFi</a:t>
                </a:r>
              </a:p>
            </p:txBody>
          </p:sp>
          <p:sp>
            <p:nvSpPr>
              <p:cNvPr id="9" name="TextBox 108">
                <a:extLst>
                  <a:ext uri="{FF2B5EF4-FFF2-40B4-BE49-F238E27FC236}">
                    <a16:creationId xmlns:a16="http://schemas.microsoft.com/office/drawing/2014/main" id="{3BC3E670-592D-2AFA-FA56-710CC5EFFA04}"/>
                  </a:ext>
                </a:extLst>
              </p:cNvPr>
              <p:cNvSpPr txBox="1"/>
              <p:nvPr/>
            </p:nvSpPr>
            <p:spPr>
              <a:xfrm>
                <a:off x="7722554" y="3040363"/>
                <a:ext cx="487220" cy="338554"/>
              </a:xfrm>
              <a:prstGeom prst="rect">
                <a:avLst/>
              </a:prstGeom>
              <a:noFill/>
            </p:spPr>
            <p:txBody>
              <a:bodyPr wrap="square" rtlCol="0">
                <a:spAutoFit/>
              </a:bodyPr>
              <a:lstStyle/>
              <a:p>
                <a:r>
                  <a:rPr lang="en-GB" sz="1600" dirty="0">
                    <a:solidFill>
                      <a:schemeClr val="bg1"/>
                    </a:solidFill>
                  </a:rPr>
                  <a:t>MT</a:t>
                </a:r>
              </a:p>
            </p:txBody>
          </p:sp>
          <p:sp>
            <p:nvSpPr>
              <p:cNvPr id="10" name="TextBox 110">
                <a:extLst>
                  <a:ext uri="{FF2B5EF4-FFF2-40B4-BE49-F238E27FC236}">
                    <a16:creationId xmlns:a16="http://schemas.microsoft.com/office/drawing/2014/main" id="{CB42AF92-699B-F47F-C102-60AB682F3FC5}"/>
                  </a:ext>
                </a:extLst>
              </p:cNvPr>
              <p:cNvSpPr txBox="1"/>
              <p:nvPr/>
            </p:nvSpPr>
            <p:spPr>
              <a:xfrm>
                <a:off x="8708151" y="2964215"/>
                <a:ext cx="487220" cy="338554"/>
              </a:xfrm>
              <a:prstGeom prst="rect">
                <a:avLst/>
              </a:prstGeom>
              <a:noFill/>
            </p:spPr>
            <p:txBody>
              <a:bodyPr wrap="square" rtlCol="0">
                <a:spAutoFit/>
              </a:bodyPr>
              <a:lstStyle/>
              <a:p>
                <a:r>
                  <a:rPr lang="en-GB" sz="1600" dirty="0">
                    <a:solidFill>
                      <a:schemeClr val="bg1"/>
                    </a:solidFill>
                  </a:rPr>
                  <a:t>IT</a:t>
                </a:r>
              </a:p>
            </p:txBody>
          </p:sp>
          <p:sp>
            <p:nvSpPr>
              <p:cNvPr id="11" name="Right Brace 6">
                <a:extLst>
                  <a:ext uri="{FF2B5EF4-FFF2-40B4-BE49-F238E27FC236}">
                    <a16:creationId xmlns:a16="http://schemas.microsoft.com/office/drawing/2014/main" id="{69A09407-8742-1748-D87E-2A8B196A4FFB}"/>
                  </a:ext>
                </a:extLst>
              </p:cNvPr>
              <p:cNvSpPr/>
              <p:nvPr/>
            </p:nvSpPr>
            <p:spPr>
              <a:xfrm rot="5400000">
                <a:off x="9018596" y="2286740"/>
                <a:ext cx="144000" cy="2596006"/>
              </a:xfrm>
              <a:prstGeom prst="rightBrace">
                <a:avLst>
                  <a:gd name="adj1" fmla="val 55475"/>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 name="TextBox 7">
                <a:extLst>
                  <a:ext uri="{FF2B5EF4-FFF2-40B4-BE49-F238E27FC236}">
                    <a16:creationId xmlns:a16="http://schemas.microsoft.com/office/drawing/2014/main" id="{DE4562B0-3877-8276-A738-4B03C455225C}"/>
                  </a:ext>
                </a:extLst>
              </p:cNvPr>
              <p:cNvSpPr txBox="1"/>
              <p:nvPr/>
            </p:nvSpPr>
            <p:spPr>
              <a:xfrm>
                <a:off x="8644725" y="3673595"/>
                <a:ext cx="791869" cy="338554"/>
              </a:xfrm>
              <a:prstGeom prst="rect">
                <a:avLst/>
              </a:prstGeom>
              <a:noFill/>
            </p:spPr>
            <p:txBody>
              <a:bodyPr wrap="square" rtlCol="0">
                <a:spAutoFit/>
              </a:bodyPr>
              <a:lstStyle/>
              <a:p>
                <a:pPr algn="ctr"/>
                <a:r>
                  <a:rPr lang="en-GB" sz="1600" i="1" dirty="0">
                    <a:solidFill>
                      <a:schemeClr val="bg1"/>
                    </a:solidFill>
                  </a:rPr>
                  <a:t>~ 4 m</a:t>
                </a:r>
              </a:p>
            </p:txBody>
          </p:sp>
          <p:sp>
            <p:nvSpPr>
              <p:cNvPr id="13" name="TextBox 8">
                <a:extLst>
                  <a:ext uri="{FF2B5EF4-FFF2-40B4-BE49-F238E27FC236}">
                    <a16:creationId xmlns:a16="http://schemas.microsoft.com/office/drawing/2014/main" id="{C59EC5DA-89B3-ACAF-B295-459D207ACEB5}"/>
                  </a:ext>
                </a:extLst>
              </p:cNvPr>
              <p:cNvSpPr txBox="1"/>
              <p:nvPr/>
            </p:nvSpPr>
            <p:spPr>
              <a:xfrm>
                <a:off x="10303483" y="3028778"/>
                <a:ext cx="791869" cy="338554"/>
              </a:xfrm>
              <a:prstGeom prst="rect">
                <a:avLst/>
              </a:prstGeom>
              <a:noFill/>
            </p:spPr>
            <p:txBody>
              <a:bodyPr wrap="square" rtlCol="0">
                <a:spAutoFit/>
              </a:bodyPr>
              <a:lstStyle/>
              <a:p>
                <a:pPr algn="ctr"/>
                <a:r>
                  <a:rPr lang="en-GB" sz="1600" i="1" dirty="0">
                    <a:solidFill>
                      <a:schemeClr val="bg1"/>
                    </a:solidFill>
                  </a:rPr>
                  <a:t>1 m</a:t>
                </a:r>
              </a:p>
            </p:txBody>
          </p:sp>
          <p:sp>
            <p:nvSpPr>
              <p:cNvPr id="14" name="Right Brace 9">
                <a:extLst>
                  <a:ext uri="{FF2B5EF4-FFF2-40B4-BE49-F238E27FC236}">
                    <a16:creationId xmlns:a16="http://schemas.microsoft.com/office/drawing/2014/main" id="{175C01B8-BA39-5034-47F0-79CF21DDA752}"/>
                  </a:ext>
                </a:extLst>
              </p:cNvPr>
              <p:cNvSpPr/>
              <p:nvPr/>
            </p:nvSpPr>
            <p:spPr>
              <a:xfrm>
                <a:off x="10382796" y="2905087"/>
                <a:ext cx="144000" cy="612000"/>
              </a:xfrm>
              <a:prstGeom prst="rightBrace">
                <a:avLst>
                  <a:gd name="adj1" fmla="val 52251"/>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bg1"/>
                  </a:solidFill>
                </a:endParaRPr>
              </a:p>
            </p:txBody>
          </p:sp>
        </p:grpSp>
      </p:grpSp>
    </p:spTree>
    <p:extLst>
      <p:ext uri="{BB962C8B-B14F-4D97-AF65-F5344CB8AC3E}">
        <p14:creationId xmlns:p14="http://schemas.microsoft.com/office/powerpoint/2010/main" val="1603576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459" name="Gruppieren 458">
            <a:extLst>
              <a:ext uri="{FF2B5EF4-FFF2-40B4-BE49-F238E27FC236}">
                <a16:creationId xmlns:a16="http://schemas.microsoft.com/office/drawing/2014/main" id="{E1655BB9-5DF1-4855-A6F0-86A2EAEE452A}"/>
              </a:ext>
            </a:extLst>
          </p:cNvPr>
          <p:cNvGrpSpPr/>
          <p:nvPr/>
        </p:nvGrpSpPr>
        <p:grpSpPr>
          <a:xfrm>
            <a:off x="3048000" y="2057400"/>
            <a:ext cx="1828800" cy="1143520"/>
            <a:chOff x="3048000" y="2819400"/>
            <a:chExt cx="1828800" cy="1143520"/>
          </a:xfrm>
        </p:grpSpPr>
        <p:sp>
          <p:nvSpPr>
            <p:cNvPr id="460" name="Abgerundetes Rechteck 124">
              <a:extLst>
                <a:ext uri="{FF2B5EF4-FFF2-40B4-BE49-F238E27FC236}">
                  <a16:creationId xmlns:a16="http://schemas.microsoft.com/office/drawing/2014/main" id="{E6857FF8-EC59-4172-B633-E747B0B8A33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Rechteck 460">
              <a:extLst>
                <a:ext uri="{FF2B5EF4-FFF2-40B4-BE49-F238E27FC236}">
                  <a16:creationId xmlns:a16="http://schemas.microsoft.com/office/drawing/2014/main" id="{F4BFF2AB-03B9-4378-93EE-91DB0FD6417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819B80F2-EBB8-4CFB-B686-B779DFEC29EE}"/>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462">
              <a:extLst>
                <a:ext uri="{FF2B5EF4-FFF2-40B4-BE49-F238E27FC236}">
                  <a16:creationId xmlns:a16="http://schemas.microsoft.com/office/drawing/2014/main" id="{3CDF471F-B47C-41B9-A503-3CE871E68ECF}"/>
                </a:ext>
              </a:extLst>
            </p:cNvPr>
            <p:cNvCxnSpPr>
              <a:stCxn id="461" idx="2"/>
              <a:endCxn id="48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6FEFE593-EFD8-4D77-8CF0-47B65545E4D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465" name="Rechteck 464">
              <a:extLst>
                <a:ext uri="{FF2B5EF4-FFF2-40B4-BE49-F238E27FC236}">
                  <a16:creationId xmlns:a16="http://schemas.microsoft.com/office/drawing/2014/main" id="{838D3BD1-618F-466F-ABBC-8BB41D8D333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466" name="Gerade Verbindung mit Pfeil 465">
              <a:extLst>
                <a:ext uri="{FF2B5EF4-FFF2-40B4-BE49-F238E27FC236}">
                  <a16:creationId xmlns:a16="http://schemas.microsoft.com/office/drawing/2014/main" id="{C972B757-B2B9-45D0-971B-77D88BFF54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7" name="Rechteck 466">
              <a:extLst>
                <a:ext uri="{FF2B5EF4-FFF2-40B4-BE49-F238E27FC236}">
                  <a16:creationId xmlns:a16="http://schemas.microsoft.com/office/drawing/2014/main" id="{1E532658-B219-478E-8951-9A416F52CC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8" name="Gerade Verbindung mit Pfeil 467">
              <a:extLst>
                <a:ext uri="{FF2B5EF4-FFF2-40B4-BE49-F238E27FC236}">
                  <a16:creationId xmlns:a16="http://schemas.microsoft.com/office/drawing/2014/main" id="{1BDA8F70-CF82-448D-AC46-DBE8B0FA105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r Verbinder 468">
              <a:extLst>
                <a:ext uri="{FF2B5EF4-FFF2-40B4-BE49-F238E27FC236}">
                  <a16:creationId xmlns:a16="http://schemas.microsoft.com/office/drawing/2014/main" id="{98D24240-BB65-4FFE-A45D-01EA489C993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0" name="Gerader Verbinder 469">
              <a:extLst>
                <a:ext uri="{FF2B5EF4-FFF2-40B4-BE49-F238E27FC236}">
                  <a16:creationId xmlns:a16="http://schemas.microsoft.com/office/drawing/2014/main" id="{4589B5F2-6BCA-4D4F-ABB1-682495E9CA9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1" name="Gerader Verbinder 470">
              <a:extLst>
                <a:ext uri="{FF2B5EF4-FFF2-40B4-BE49-F238E27FC236}">
                  <a16:creationId xmlns:a16="http://schemas.microsoft.com/office/drawing/2014/main" id="{41993E25-0506-4CF6-A9FB-8F6E1130C28E}"/>
                </a:ext>
              </a:extLst>
            </p:cNvPr>
            <p:cNvCxnSpPr>
              <a:cxnSpLocks/>
              <a:stCxn id="46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72" name="Rechteck 471">
              <a:extLst>
                <a:ext uri="{FF2B5EF4-FFF2-40B4-BE49-F238E27FC236}">
                  <a16:creationId xmlns:a16="http://schemas.microsoft.com/office/drawing/2014/main" id="{92ED55FC-2ED1-4CCF-9769-97E207CA2F96}"/>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3" name="Gerader Verbinder 472">
              <a:extLst>
                <a:ext uri="{FF2B5EF4-FFF2-40B4-BE49-F238E27FC236}">
                  <a16:creationId xmlns:a16="http://schemas.microsoft.com/office/drawing/2014/main" id="{8145B555-117F-4652-AE90-AD4566265D6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C034C4AC-506C-4D43-B6D6-BF2FD640C81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 Verbindung mit Pfeil 474">
              <a:extLst>
                <a:ext uri="{FF2B5EF4-FFF2-40B4-BE49-F238E27FC236}">
                  <a16:creationId xmlns:a16="http://schemas.microsoft.com/office/drawing/2014/main" id="{28FB8716-DD90-440C-A5BA-2B8BBBFDEC8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r Verbinder 475">
              <a:extLst>
                <a:ext uri="{FF2B5EF4-FFF2-40B4-BE49-F238E27FC236}">
                  <a16:creationId xmlns:a16="http://schemas.microsoft.com/office/drawing/2014/main" id="{75114FE6-B590-44F0-B382-87C8B37DD20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7" name="Gerader Verbinder 476">
              <a:extLst>
                <a:ext uri="{FF2B5EF4-FFF2-40B4-BE49-F238E27FC236}">
                  <a16:creationId xmlns:a16="http://schemas.microsoft.com/office/drawing/2014/main" id="{EE9D95F6-2DA1-4E07-B295-CF340B0A45E0}"/>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8" name="Gerader Verbinder 477">
              <a:extLst>
                <a:ext uri="{FF2B5EF4-FFF2-40B4-BE49-F238E27FC236}">
                  <a16:creationId xmlns:a16="http://schemas.microsoft.com/office/drawing/2014/main" id="{AF03E333-3C0C-444E-AD7E-B6A80D6BCB1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79" name="Gerade Verbindung mit Pfeil 478">
              <a:extLst>
                <a:ext uri="{FF2B5EF4-FFF2-40B4-BE49-F238E27FC236}">
                  <a16:creationId xmlns:a16="http://schemas.microsoft.com/office/drawing/2014/main" id="{581D1488-9F73-4D4E-82CB-BB529C846B2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 Verbindung mit Pfeil 479">
              <a:extLst>
                <a:ext uri="{FF2B5EF4-FFF2-40B4-BE49-F238E27FC236}">
                  <a16:creationId xmlns:a16="http://schemas.microsoft.com/office/drawing/2014/main" id="{3D40E041-9E47-4CA5-9366-CC040232AFD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2D1294FF-8C9A-46A2-85F8-7C4F66B2284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6D1C71B1-B260-4F03-BBFA-DD2924ADEA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6CC7BF16-E45F-4E17-9DDD-85CAC1BAA6D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4" name="Ellipse 483">
              <a:extLst>
                <a:ext uri="{FF2B5EF4-FFF2-40B4-BE49-F238E27FC236}">
                  <a16:creationId xmlns:a16="http://schemas.microsoft.com/office/drawing/2014/main" id="{E3BE22A3-9D38-4682-9C31-7AE08E83F54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5" name="Ellipse 484">
              <a:extLst>
                <a:ext uri="{FF2B5EF4-FFF2-40B4-BE49-F238E27FC236}">
                  <a16:creationId xmlns:a16="http://schemas.microsoft.com/office/drawing/2014/main" id="{3DE76F6D-34FF-47D3-BE3A-B125A5D1C2EE}"/>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3" name="Textfeld 2">
            <a:extLst>
              <a:ext uri="{FF2B5EF4-FFF2-40B4-BE49-F238E27FC236}">
                <a16:creationId xmlns:a16="http://schemas.microsoft.com/office/drawing/2014/main" id="{3DE9FA85-FE57-4A75-937F-8D656AB47A44}"/>
              </a:ext>
            </a:extLst>
          </p:cNvPr>
          <p:cNvSpPr txBox="1"/>
          <p:nvPr/>
        </p:nvSpPr>
        <p:spPr>
          <a:xfrm>
            <a:off x="2965388" y="3733800"/>
            <a:ext cx="255199" cy="246221"/>
          </a:xfrm>
          <a:prstGeom prst="rect">
            <a:avLst/>
          </a:prstGeom>
          <a:noFill/>
        </p:spPr>
        <p:txBody>
          <a:bodyPr wrap="none" rtlCol="0">
            <a:spAutoFit/>
          </a:bodyPr>
          <a:lstStyle/>
          <a:p>
            <a:r>
              <a:rPr lang="de-DE" sz="1000" dirty="0"/>
              <a:t>5</a:t>
            </a:r>
          </a:p>
        </p:txBody>
      </p:sp>
      <p:cxnSp>
        <p:nvCxnSpPr>
          <p:cNvPr id="6" name="Gerader Verbinder 5">
            <a:extLst>
              <a:ext uri="{FF2B5EF4-FFF2-40B4-BE49-F238E27FC236}">
                <a16:creationId xmlns:a16="http://schemas.microsoft.com/office/drawing/2014/main" id="{A457901C-85FA-44A0-8464-12FE14677248}"/>
              </a:ext>
            </a:extLst>
          </p:cNvPr>
          <p:cNvCxnSpPr/>
          <p:nvPr/>
        </p:nvCxnSpPr>
        <p:spPr bwMode="auto">
          <a:xfrm>
            <a:off x="3200400" y="182880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r Verbinder 249">
            <a:extLst>
              <a:ext uri="{FF2B5EF4-FFF2-40B4-BE49-F238E27FC236}">
                <a16:creationId xmlns:a16="http://schemas.microsoft.com/office/drawing/2014/main" id="{2EC9C01D-88F6-4C31-8947-DEAE13AF3505}"/>
              </a:ext>
            </a:extLst>
          </p:cNvPr>
          <p:cNvCxnSpPr>
            <a:cxnSpLocks/>
          </p:cNvCxnSpPr>
          <p:nvPr/>
        </p:nvCxnSpPr>
        <p:spPr bwMode="auto">
          <a:xfrm flipV="1">
            <a:off x="3429000" y="1676400"/>
            <a:ext cx="0"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Gerader Verbinder 250">
            <a:extLst>
              <a:ext uri="{FF2B5EF4-FFF2-40B4-BE49-F238E27FC236}">
                <a16:creationId xmlns:a16="http://schemas.microsoft.com/office/drawing/2014/main" id="{306B0804-3E28-4B4F-8444-2A28E0924AA9}"/>
              </a:ext>
            </a:extLst>
          </p:cNvPr>
          <p:cNvCxnSpPr/>
          <p:nvPr/>
        </p:nvCxnSpPr>
        <p:spPr bwMode="auto">
          <a:xfrm>
            <a:off x="3429000" y="167640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4" name="Gruppieren 253">
            <a:extLst>
              <a:ext uri="{FF2B5EF4-FFF2-40B4-BE49-F238E27FC236}">
                <a16:creationId xmlns:a16="http://schemas.microsoft.com/office/drawing/2014/main" id="{9414335E-B91E-4589-86D3-FC3C4BACCC24}"/>
              </a:ext>
            </a:extLst>
          </p:cNvPr>
          <p:cNvGrpSpPr/>
          <p:nvPr/>
        </p:nvGrpSpPr>
        <p:grpSpPr>
          <a:xfrm>
            <a:off x="4876800" y="2057400"/>
            <a:ext cx="1828800" cy="1143520"/>
            <a:chOff x="3048000" y="2819400"/>
            <a:chExt cx="1828800" cy="1143520"/>
          </a:xfrm>
        </p:grpSpPr>
        <p:sp>
          <p:nvSpPr>
            <p:cNvPr id="255" name="Abgerundetes Rechteck 124">
              <a:extLst>
                <a:ext uri="{FF2B5EF4-FFF2-40B4-BE49-F238E27FC236}">
                  <a16:creationId xmlns:a16="http://schemas.microsoft.com/office/drawing/2014/main" id="{1F61D990-712E-4ABB-9BA2-5D5D4250769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56" name="Rechteck 255">
              <a:extLst>
                <a:ext uri="{FF2B5EF4-FFF2-40B4-BE49-F238E27FC236}">
                  <a16:creationId xmlns:a16="http://schemas.microsoft.com/office/drawing/2014/main" id="{D322CCEB-E921-4848-89A9-2AA4A1D9D55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57" name="Gerade Verbindung mit Pfeil 256">
              <a:extLst>
                <a:ext uri="{FF2B5EF4-FFF2-40B4-BE49-F238E27FC236}">
                  <a16:creationId xmlns:a16="http://schemas.microsoft.com/office/drawing/2014/main" id="{E6F55F95-018E-4E2F-B573-3E98C6F1E06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Gerader Verbinder 257">
              <a:extLst>
                <a:ext uri="{FF2B5EF4-FFF2-40B4-BE49-F238E27FC236}">
                  <a16:creationId xmlns:a16="http://schemas.microsoft.com/office/drawing/2014/main" id="{91A615D6-A8E1-4F1D-A37B-6780748B8F2E}"/>
                </a:ext>
              </a:extLst>
            </p:cNvPr>
            <p:cNvCxnSpPr>
              <a:stCxn id="256" idx="2"/>
              <a:endCxn id="27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59" name="Rechteck 258">
              <a:extLst>
                <a:ext uri="{FF2B5EF4-FFF2-40B4-BE49-F238E27FC236}">
                  <a16:creationId xmlns:a16="http://schemas.microsoft.com/office/drawing/2014/main" id="{67566A85-8F7C-4775-AD02-2B0B0A736D7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60" name="Rechteck 259">
              <a:extLst>
                <a:ext uri="{FF2B5EF4-FFF2-40B4-BE49-F238E27FC236}">
                  <a16:creationId xmlns:a16="http://schemas.microsoft.com/office/drawing/2014/main" id="{4085AE8A-3143-4AB7-9FA0-C7BD5206958E}"/>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1" name="Gerade Verbindung mit Pfeil 260">
              <a:extLst>
                <a:ext uri="{FF2B5EF4-FFF2-40B4-BE49-F238E27FC236}">
                  <a16:creationId xmlns:a16="http://schemas.microsoft.com/office/drawing/2014/main" id="{60D3B046-1026-482F-8FCD-54DF2020204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2" name="Rechteck 261">
              <a:extLst>
                <a:ext uri="{FF2B5EF4-FFF2-40B4-BE49-F238E27FC236}">
                  <a16:creationId xmlns:a16="http://schemas.microsoft.com/office/drawing/2014/main" id="{815ADF01-DCCC-4963-B2F0-DA76D4AB1BCA}"/>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3" name="Gerade Verbindung mit Pfeil 262">
              <a:extLst>
                <a:ext uri="{FF2B5EF4-FFF2-40B4-BE49-F238E27FC236}">
                  <a16:creationId xmlns:a16="http://schemas.microsoft.com/office/drawing/2014/main" id="{4C7D650E-E8E7-4768-A45C-34E8FA1FD0CD}"/>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Gerader Verbinder 263">
              <a:extLst>
                <a:ext uri="{FF2B5EF4-FFF2-40B4-BE49-F238E27FC236}">
                  <a16:creationId xmlns:a16="http://schemas.microsoft.com/office/drawing/2014/main" id="{5D4AC905-FD45-4321-A281-B2D6F63ECE8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5" name="Gerader Verbinder 264">
              <a:extLst>
                <a:ext uri="{FF2B5EF4-FFF2-40B4-BE49-F238E27FC236}">
                  <a16:creationId xmlns:a16="http://schemas.microsoft.com/office/drawing/2014/main" id="{FDCFD959-E6C6-415B-9B84-AA4C57676F3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6" name="Gerader Verbinder 265">
              <a:extLst>
                <a:ext uri="{FF2B5EF4-FFF2-40B4-BE49-F238E27FC236}">
                  <a16:creationId xmlns:a16="http://schemas.microsoft.com/office/drawing/2014/main" id="{844A1900-4079-43C3-996E-31E199A36298}"/>
                </a:ext>
              </a:extLst>
            </p:cNvPr>
            <p:cNvCxnSpPr>
              <a:cxnSpLocks/>
              <a:stCxn id="25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67" name="Rechteck 266">
              <a:extLst>
                <a:ext uri="{FF2B5EF4-FFF2-40B4-BE49-F238E27FC236}">
                  <a16:creationId xmlns:a16="http://schemas.microsoft.com/office/drawing/2014/main" id="{AD12173B-0982-4528-99A3-0E3697676AEB}"/>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8" name="Gerader Verbinder 267">
              <a:extLst>
                <a:ext uri="{FF2B5EF4-FFF2-40B4-BE49-F238E27FC236}">
                  <a16:creationId xmlns:a16="http://schemas.microsoft.com/office/drawing/2014/main" id="{F5FCFA82-043E-4F3B-A70E-ACAF3667E0A1}"/>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9" name="Gerade Verbindung mit Pfeil 268">
              <a:extLst>
                <a:ext uri="{FF2B5EF4-FFF2-40B4-BE49-F238E27FC236}">
                  <a16:creationId xmlns:a16="http://schemas.microsoft.com/office/drawing/2014/main" id="{D0680636-EC69-4F95-8FCF-04099BDCC97B}"/>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Gerade Verbindung mit Pfeil 269">
              <a:extLst>
                <a:ext uri="{FF2B5EF4-FFF2-40B4-BE49-F238E27FC236}">
                  <a16:creationId xmlns:a16="http://schemas.microsoft.com/office/drawing/2014/main" id="{6FF9C5C6-0960-4A87-85A3-BCBDE4D7970F}"/>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Gerader Verbinder 270">
              <a:extLst>
                <a:ext uri="{FF2B5EF4-FFF2-40B4-BE49-F238E27FC236}">
                  <a16:creationId xmlns:a16="http://schemas.microsoft.com/office/drawing/2014/main" id="{16D96903-4C50-4565-8EDB-944C480610B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2" name="Gerader Verbinder 271">
              <a:extLst>
                <a:ext uri="{FF2B5EF4-FFF2-40B4-BE49-F238E27FC236}">
                  <a16:creationId xmlns:a16="http://schemas.microsoft.com/office/drawing/2014/main" id="{E71088B1-D97A-42F1-BC18-1CFA65EA3D1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3" name="Gerader Verbinder 272">
              <a:extLst>
                <a:ext uri="{FF2B5EF4-FFF2-40B4-BE49-F238E27FC236}">
                  <a16:creationId xmlns:a16="http://schemas.microsoft.com/office/drawing/2014/main" id="{B6F1CCB4-11F5-47D9-BDD3-4661848449C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74" name="Gerade Verbindung mit Pfeil 273">
              <a:extLst>
                <a:ext uri="{FF2B5EF4-FFF2-40B4-BE49-F238E27FC236}">
                  <a16:creationId xmlns:a16="http://schemas.microsoft.com/office/drawing/2014/main" id="{2740AD35-C263-46A6-8732-B8023093185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Gerade Verbindung mit Pfeil 274">
              <a:extLst>
                <a:ext uri="{FF2B5EF4-FFF2-40B4-BE49-F238E27FC236}">
                  <a16:creationId xmlns:a16="http://schemas.microsoft.com/office/drawing/2014/main" id="{D9B604CC-8E62-494F-A37C-DD5B55DABF5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6" name="Gerade Verbindung mit Pfeil 275">
              <a:extLst>
                <a:ext uri="{FF2B5EF4-FFF2-40B4-BE49-F238E27FC236}">
                  <a16:creationId xmlns:a16="http://schemas.microsoft.com/office/drawing/2014/main" id="{5DC1A9A2-F95D-46B1-81AA-0862959B4E52}"/>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Gerade Verbindung mit Pfeil 276">
              <a:extLst>
                <a:ext uri="{FF2B5EF4-FFF2-40B4-BE49-F238E27FC236}">
                  <a16:creationId xmlns:a16="http://schemas.microsoft.com/office/drawing/2014/main" id="{BC0BA882-93E0-4737-9A6C-B6933EFD065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Gerade Verbindung mit Pfeil 277">
              <a:extLst>
                <a:ext uri="{FF2B5EF4-FFF2-40B4-BE49-F238E27FC236}">
                  <a16:creationId xmlns:a16="http://schemas.microsoft.com/office/drawing/2014/main" id="{E5991548-3613-45C2-8265-4B694780A50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4D384CE2-F5DD-4A08-8ADD-6A71A490A56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0" name="Ellipse 279">
              <a:extLst>
                <a:ext uri="{FF2B5EF4-FFF2-40B4-BE49-F238E27FC236}">
                  <a16:creationId xmlns:a16="http://schemas.microsoft.com/office/drawing/2014/main" id="{90A96526-4118-42C1-BDD2-232331B84AF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1" name="Gruppieren 280">
            <a:extLst>
              <a:ext uri="{FF2B5EF4-FFF2-40B4-BE49-F238E27FC236}">
                <a16:creationId xmlns:a16="http://schemas.microsoft.com/office/drawing/2014/main" id="{3F829911-542A-42F6-8BF4-8EA5578DD0C9}"/>
              </a:ext>
            </a:extLst>
          </p:cNvPr>
          <p:cNvGrpSpPr/>
          <p:nvPr/>
        </p:nvGrpSpPr>
        <p:grpSpPr>
          <a:xfrm>
            <a:off x="6705600" y="2057400"/>
            <a:ext cx="1828800" cy="1143520"/>
            <a:chOff x="3048000" y="2819400"/>
            <a:chExt cx="1828800" cy="1143520"/>
          </a:xfrm>
        </p:grpSpPr>
        <p:sp>
          <p:nvSpPr>
            <p:cNvPr id="282" name="Abgerundetes Rechteck 124">
              <a:extLst>
                <a:ext uri="{FF2B5EF4-FFF2-40B4-BE49-F238E27FC236}">
                  <a16:creationId xmlns:a16="http://schemas.microsoft.com/office/drawing/2014/main" id="{7A111A6B-6521-4348-90E6-FBC1B8C06AD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3" name="Rechteck 282">
              <a:extLst>
                <a:ext uri="{FF2B5EF4-FFF2-40B4-BE49-F238E27FC236}">
                  <a16:creationId xmlns:a16="http://schemas.microsoft.com/office/drawing/2014/main" id="{7704D78F-696C-46BC-8FDF-5F853A375846}"/>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4" name="Gerade Verbindung mit Pfeil 283">
              <a:extLst>
                <a:ext uri="{FF2B5EF4-FFF2-40B4-BE49-F238E27FC236}">
                  <a16:creationId xmlns:a16="http://schemas.microsoft.com/office/drawing/2014/main" id="{53DE8021-EEFF-4741-8F7C-A46EE6BFAF4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Gerader Verbinder 284">
              <a:extLst>
                <a:ext uri="{FF2B5EF4-FFF2-40B4-BE49-F238E27FC236}">
                  <a16:creationId xmlns:a16="http://schemas.microsoft.com/office/drawing/2014/main" id="{DD93FC3D-BCAD-4B32-AD00-36FCC6DDE437}"/>
                </a:ext>
              </a:extLst>
            </p:cNvPr>
            <p:cNvCxnSpPr>
              <a:stCxn id="283" idx="2"/>
              <a:endCxn id="32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7" name="Rechteck 286">
              <a:extLst>
                <a:ext uri="{FF2B5EF4-FFF2-40B4-BE49-F238E27FC236}">
                  <a16:creationId xmlns:a16="http://schemas.microsoft.com/office/drawing/2014/main" id="{A2A162E0-77F6-43AA-9061-FE114BF0060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8" name="Rechteck 287">
              <a:extLst>
                <a:ext uri="{FF2B5EF4-FFF2-40B4-BE49-F238E27FC236}">
                  <a16:creationId xmlns:a16="http://schemas.microsoft.com/office/drawing/2014/main" id="{9FBAB7A4-4D58-4500-8EE7-4D2875EAB8F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9" name="Gerade Verbindung mit Pfeil 288">
              <a:extLst>
                <a:ext uri="{FF2B5EF4-FFF2-40B4-BE49-F238E27FC236}">
                  <a16:creationId xmlns:a16="http://schemas.microsoft.com/office/drawing/2014/main" id="{AA254B69-97EB-4998-B344-68CE0759776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Rechteck 289">
              <a:extLst>
                <a:ext uri="{FF2B5EF4-FFF2-40B4-BE49-F238E27FC236}">
                  <a16:creationId xmlns:a16="http://schemas.microsoft.com/office/drawing/2014/main" id="{DEA51D74-2C05-4971-9AE6-F386D7E34306}"/>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1" name="Gerade Verbindung mit Pfeil 290">
              <a:extLst>
                <a:ext uri="{FF2B5EF4-FFF2-40B4-BE49-F238E27FC236}">
                  <a16:creationId xmlns:a16="http://schemas.microsoft.com/office/drawing/2014/main" id="{65D6BFDC-F537-4E06-9A46-1D7D0E9DCB31}"/>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Gerader Verbinder 291">
              <a:extLst>
                <a:ext uri="{FF2B5EF4-FFF2-40B4-BE49-F238E27FC236}">
                  <a16:creationId xmlns:a16="http://schemas.microsoft.com/office/drawing/2014/main" id="{B4D9E1D7-D1CA-4A73-8370-ED035F94201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6" name="Gerader Verbinder 295">
              <a:extLst>
                <a:ext uri="{FF2B5EF4-FFF2-40B4-BE49-F238E27FC236}">
                  <a16:creationId xmlns:a16="http://schemas.microsoft.com/office/drawing/2014/main" id="{2F1BD3CC-985A-47B0-BB08-5B215D47DE78}"/>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9FDFEB75-FAED-4EB4-B984-D35234B232F6}"/>
                </a:ext>
              </a:extLst>
            </p:cNvPr>
            <p:cNvCxnSpPr>
              <a:cxnSpLocks/>
              <a:stCxn id="28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98" name="Rechteck 297">
              <a:extLst>
                <a:ext uri="{FF2B5EF4-FFF2-40B4-BE49-F238E27FC236}">
                  <a16:creationId xmlns:a16="http://schemas.microsoft.com/office/drawing/2014/main" id="{9D21D7B3-FC5D-42DE-9921-4D3972333DC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9" name="Gerader Verbinder 298">
              <a:extLst>
                <a:ext uri="{FF2B5EF4-FFF2-40B4-BE49-F238E27FC236}">
                  <a16:creationId xmlns:a16="http://schemas.microsoft.com/office/drawing/2014/main" id="{E5F89447-A79E-4F6D-8F28-2665C140EBC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2" name="Gerade Verbindung mit Pfeil 311">
              <a:extLst>
                <a:ext uri="{FF2B5EF4-FFF2-40B4-BE49-F238E27FC236}">
                  <a16:creationId xmlns:a16="http://schemas.microsoft.com/office/drawing/2014/main" id="{479C2D9C-7209-4C25-99BF-068F0D18D90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Gerade Verbindung mit Pfeil 312">
              <a:extLst>
                <a:ext uri="{FF2B5EF4-FFF2-40B4-BE49-F238E27FC236}">
                  <a16:creationId xmlns:a16="http://schemas.microsoft.com/office/drawing/2014/main" id="{67FA0024-A0AC-4625-AC3F-FE2A2F333AF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Gerader Verbinder 313">
              <a:extLst>
                <a:ext uri="{FF2B5EF4-FFF2-40B4-BE49-F238E27FC236}">
                  <a16:creationId xmlns:a16="http://schemas.microsoft.com/office/drawing/2014/main" id="{F19CEFD9-427C-4AC9-97B0-7FD4C4283B7F}"/>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5" name="Gerader Verbinder 314">
              <a:extLst>
                <a:ext uri="{FF2B5EF4-FFF2-40B4-BE49-F238E27FC236}">
                  <a16:creationId xmlns:a16="http://schemas.microsoft.com/office/drawing/2014/main" id="{90A8CB10-1734-4FC3-8441-A2A4EAC4224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6" name="Gerader Verbinder 315">
              <a:extLst>
                <a:ext uri="{FF2B5EF4-FFF2-40B4-BE49-F238E27FC236}">
                  <a16:creationId xmlns:a16="http://schemas.microsoft.com/office/drawing/2014/main" id="{1E228B68-62A2-4E33-AB75-4098BA5B73E1}"/>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17" name="Gerade Verbindung mit Pfeil 316">
              <a:extLst>
                <a:ext uri="{FF2B5EF4-FFF2-40B4-BE49-F238E27FC236}">
                  <a16:creationId xmlns:a16="http://schemas.microsoft.com/office/drawing/2014/main" id="{B3F49AFC-1D62-4743-A6B4-82DC7FA28B7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Gerade Verbindung mit Pfeil 317">
              <a:extLst>
                <a:ext uri="{FF2B5EF4-FFF2-40B4-BE49-F238E27FC236}">
                  <a16:creationId xmlns:a16="http://schemas.microsoft.com/office/drawing/2014/main" id="{F772BE70-E396-4153-A500-0D2712F1ADE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9" name="Gerade Verbindung mit Pfeil 318">
              <a:extLst>
                <a:ext uri="{FF2B5EF4-FFF2-40B4-BE49-F238E27FC236}">
                  <a16:creationId xmlns:a16="http://schemas.microsoft.com/office/drawing/2014/main" id="{1A8BDB54-C5C9-4BB6-81B9-50958ACF7AC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Gerade Verbindung mit Pfeil 319">
              <a:extLst>
                <a:ext uri="{FF2B5EF4-FFF2-40B4-BE49-F238E27FC236}">
                  <a16:creationId xmlns:a16="http://schemas.microsoft.com/office/drawing/2014/main" id="{7C3B5423-15B4-46A6-B614-4F3050655CD2}"/>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1" name="Gerade Verbindung mit Pfeil 320">
              <a:extLst>
                <a:ext uri="{FF2B5EF4-FFF2-40B4-BE49-F238E27FC236}">
                  <a16:creationId xmlns:a16="http://schemas.microsoft.com/office/drawing/2014/main" id="{10F23EDC-D78B-4EFB-A131-6A135958AE95}"/>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2" name="Ellipse 321">
              <a:extLst>
                <a:ext uri="{FF2B5EF4-FFF2-40B4-BE49-F238E27FC236}">
                  <a16:creationId xmlns:a16="http://schemas.microsoft.com/office/drawing/2014/main" id="{554E152B-17F9-42CB-BF24-090298E8110A}"/>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3" name="Ellipse 322">
              <a:extLst>
                <a:ext uri="{FF2B5EF4-FFF2-40B4-BE49-F238E27FC236}">
                  <a16:creationId xmlns:a16="http://schemas.microsoft.com/office/drawing/2014/main" id="{33F5B6B5-8D48-42BB-8F30-6757A11ABBE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24" name="Gruppieren 323">
            <a:extLst>
              <a:ext uri="{FF2B5EF4-FFF2-40B4-BE49-F238E27FC236}">
                <a16:creationId xmlns:a16="http://schemas.microsoft.com/office/drawing/2014/main" id="{0B9CF113-84B9-4235-9D6B-1E3C0ACF62DD}"/>
              </a:ext>
            </a:extLst>
          </p:cNvPr>
          <p:cNvGrpSpPr/>
          <p:nvPr/>
        </p:nvGrpSpPr>
        <p:grpSpPr>
          <a:xfrm>
            <a:off x="3048000" y="2819400"/>
            <a:ext cx="1828800" cy="1143520"/>
            <a:chOff x="3048000" y="2819400"/>
            <a:chExt cx="1828800" cy="1143520"/>
          </a:xfrm>
        </p:grpSpPr>
        <p:sp>
          <p:nvSpPr>
            <p:cNvPr id="325" name="Abgerundetes Rechteck 124">
              <a:extLst>
                <a:ext uri="{FF2B5EF4-FFF2-40B4-BE49-F238E27FC236}">
                  <a16:creationId xmlns:a16="http://schemas.microsoft.com/office/drawing/2014/main" id="{AEDBF653-06EF-4580-929A-2391F0CEE8D0}"/>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6" name="Rechteck 325">
              <a:extLst>
                <a:ext uri="{FF2B5EF4-FFF2-40B4-BE49-F238E27FC236}">
                  <a16:creationId xmlns:a16="http://schemas.microsoft.com/office/drawing/2014/main" id="{5DE73CA2-57D2-4021-B383-0DED30F1F259}"/>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27" name="Gerade Verbindung mit Pfeil 326">
              <a:extLst>
                <a:ext uri="{FF2B5EF4-FFF2-40B4-BE49-F238E27FC236}">
                  <a16:creationId xmlns:a16="http://schemas.microsoft.com/office/drawing/2014/main" id="{DD3FFB02-DF88-4355-83BE-136A0F698429}"/>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Gerader Verbinder 327">
              <a:extLst>
                <a:ext uri="{FF2B5EF4-FFF2-40B4-BE49-F238E27FC236}">
                  <a16:creationId xmlns:a16="http://schemas.microsoft.com/office/drawing/2014/main" id="{D6769E56-D8F2-4FA7-A4AA-8048FC839172}"/>
                </a:ext>
              </a:extLst>
            </p:cNvPr>
            <p:cNvCxnSpPr>
              <a:stCxn id="326" idx="2"/>
              <a:endCxn id="548"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29" name="Rechteck 328">
              <a:extLst>
                <a:ext uri="{FF2B5EF4-FFF2-40B4-BE49-F238E27FC236}">
                  <a16:creationId xmlns:a16="http://schemas.microsoft.com/office/drawing/2014/main" id="{E9EE579C-2CA1-4A35-AD82-C1B5A2FDFC2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30" name="Rechteck 329">
              <a:extLst>
                <a:ext uri="{FF2B5EF4-FFF2-40B4-BE49-F238E27FC236}">
                  <a16:creationId xmlns:a16="http://schemas.microsoft.com/office/drawing/2014/main" id="{49733178-939B-451C-A740-7E4EBBC0B67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1" name="Gerade Verbindung mit Pfeil 330">
              <a:extLst>
                <a:ext uri="{FF2B5EF4-FFF2-40B4-BE49-F238E27FC236}">
                  <a16:creationId xmlns:a16="http://schemas.microsoft.com/office/drawing/2014/main" id="{B6B1408C-FE68-4B5C-A426-1DEE92E2F0E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2" name="Rechteck 331">
              <a:extLst>
                <a:ext uri="{FF2B5EF4-FFF2-40B4-BE49-F238E27FC236}">
                  <a16:creationId xmlns:a16="http://schemas.microsoft.com/office/drawing/2014/main" id="{6CAAF95A-4407-432D-822A-EA05891F686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3" name="Gerade Verbindung mit Pfeil 332">
              <a:extLst>
                <a:ext uri="{FF2B5EF4-FFF2-40B4-BE49-F238E27FC236}">
                  <a16:creationId xmlns:a16="http://schemas.microsoft.com/office/drawing/2014/main" id="{63530D09-D631-49AD-A195-8FC6B49F314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Gerader Verbinder 333">
              <a:extLst>
                <a:ext uri="{FF2B5EF4-FFF2-40B4-BE49-F238E27FC236}">
                  <a16:creationId xmlns:a16="http://schemas.microsoft.com/office/drawing/2014/main" id="{4554F59B-0B0C-4F14-A21E-9F164B401812}"/>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5" name="Gerader Verbinder 334">
              <a:extLst>
                <a:ext uri="{FF2B5EF4-FFF2-40B4-BE49-F238E27FC236}">
                  <a16:creationId xmlns:a16="http://schemas.microsoft.com/office/drawing/2014/main" id="{CD09B9CB-FD5B-4651-9A18-3201600AD27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6" name="Gerader Verbinder 335">
              <a:extLst>
                <a:ext uri="{FF2B5EF4-FFF2-40B4-BE49-F238E27FC236}">
                  <a16:creationId xmlns:a16="http://schemas.microsoft.com/office/drawing/2014/main" id="{4AA22A80-5AB8-46F4-80BE-0E45D0262B95}"/>
                </a:ext>
              </a:extLst>
            </p:cNvPr>
            <p:cNvCxnSpPr>
              <a:cxnSpLocks/>
              <a:stCxn id="32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37" name="Rechteck 336">
              <a:extLst>
                <a:ext uri="{FF2B5EF4-FFF2-40B4-BE49-F238E27FC236}">
                  <a16:creationId xmlns:a16="http://schemas.microsoft.com/office/drawing/2014/main" id="{500FD8F2-6E61-4A2C-A322-8ECF47FB0C3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8" name="Gerader Verbinder 337">
              <a:extLst>
                <a:ext uri="{FF2B5EF4-FFF2-40B4-BE49-F238E27FC236}">
                  <a16:creationId xmlns:a16="http://schemas.microsoft.com/office/drawing/2014/main" id="{76A52A1D-9353-4C72-8E2B-D11155F46C9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A43BFC27-C447-421E-BE69-9CD2DAC8FC14}"/>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Gerade Verbindung mit Pfeil 339">
              <a:extLst>
                <a:ext uri="{FF2B5EF4-FFF2-40B4-BE49-F238E27FC236}">
                  <a16:creationId xmlns:a16="http://schemas.microsoft.com/office/drawing/2014/main" id="{295C8996-BF0F-4B0D-AF5D-A519514202E5}"/>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r Verbinder 539">
              <a:extLst>
                <a:ext uri="{FF2B5EF4-FFF2-40B4-BE49-F238E27FC236}">
                  <a16:creationId xmlns:a16="http://schemas.microsoft.com/office/drawing/2014/main" id="{990A93B6-1381-4E5B-B73E-78F5C4792912}"/>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1" name="Gerader Verbinder 540">
              <a:extLst>
                <a:ext uri="{FF2B5EF4-FFF2-40B4-BE49-F238E27FC236}">
                  <a16:creationId xmlns:a16="http://schemas.microsoft.com/office/drawing/2014/main" id="{E37A96DF-DEF5-441C-A3A7-220B2ED8D5A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41">
              <a:extLst>
                <a:ext uri="{FF2B5EF4-FFF2-40B4-BE49-F238E27FC236}">
                  <a16:creationId xmlns:a16="http://schemas.microsoft.com/office/drawing/2014/main" id="{F7E849B2-47C6-4880-BFAA-B0A27C10A99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 Verbindung mit Pfeil 542">
              <a:extLst>
                <a:ext uri="{FF2B5EF4-FFF2-40B4-BE49-F238E27FC236}">
                  <a16:creationId xmlns:a16="http://schemas.microsoft.com/office/drawing/2014/main" id="{411D9D5F-671A-4370-8877-1C96C27213B2}"/>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8588F30B-5959-4879-9929-0F8CA9C8DD1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9673A737-BFD5-403E-BB07-4A5EC8EF477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70EA483D-B115-44AB-B010-D54E33E49DB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3429FBE0-465E-48F4-90A0-5FFFC570BB4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8" name="Ellipse 547">
              <a:extLst>
                <a:ext uri="{FF2B5EF4-FFF2-40B4-BE49-F238E27FC236}">
                  <a16:creationId xmlns:a16="http://schemas.microsoft.com/office/drawing/2014/main" id="{DD35A780-348C-478F-BCD4-8ABF10954EF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9" name="Ellipse 548">
              <a:extLst>
                <a:ext uri="{FF2B5EF4-FFF2-40B4-BE49-F238E27FC236}">
                  <a16:creationId xmlns:a16="http://schemas.microsoft.com/office/drawing/2014/main" id="{8B33493C-0DCF-4149-9EE5-C2F3EF88C3C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50" name="Gruppieren 549">
            <a:extLst>
              <a:ext uri="{FF2B5EF4-FFF2-40B4-BE49-F238E27FC236}">
                <a16:creationId xmlns:a16="http://schemas.microsoft.com/office/drawing/2014/main" id="{835C489C-D384-4238-9726-7A47FE8A44D1}"/>
              </a:ext>
            </a:extLst>
          </p:cNvPr>
          <p:cNvGrpSpPr/>
          <p:nvPr/>
        </p:nvGrpSpPr>
        <p:grpSpPr>
          <a:xfrm>
            <a:off x="4876800" y="2819400"/>
            <a:ext cx="1828800" cy="1143520"/>
            <a:chOff x="3048000" y="2819400"/>
            <a:chExt cx="1828800" cy="1143520"/>
          </a:xfrm>
        </p:grpSpPr>
        <p:sp>
          <p:nvSpPr>
            <p:cNvPr id="551" name="Abgerundetes Rechteck 124">
              <a:extLst>
                <a:ext uri="{FF2B5EF4-FFF2-40B4-BE49-F238E27FC236}">
                  <a16:creationId xmlns:a16="http://schemas.microsoft.com/office/drawing/2014/main" id="{F5D390DE-41F7-405A-897C-F88792F3A02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2" name="Rechteck 551">
              <a:extLst>
                <a:ext uri="{FF2B5EF4-FFF2-40B4-BE49-F238E27FC236}">
                  <a16:creationId xmlns:a16="http://schemas.microsoft.com/office/drawing/2014/main" id="{BE2F35F1-0950-4060-B9F6-E889DD924A7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3" name="Gerade Verbindung mit Pfeil 552">
              <a:extLst>
                <a:ext uri="{FF2B5EF4-FFF2-40B4-BE49-F238E27FC236}">
                  <a16:creationId xmlns:a16="http://schemas.microsoft.com/office/drawing/2014/main" id="{90AE15BA-4DF0-42D1-A1A9-4F2E2AAA477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r Verbinder 553">
              <a:extLst>
                <a:ext uri="{FF2B5EF4-FFF2-40B4-BE49-F238E27FC236}">
                  <a16:creationId xmlns:a16="http://schemas.microsoft.com/office/drawing/2014/main" id="{278AA476-46AF-47B2-A3AD-B9434CA14628}"/>
                </a:ext>
              </a:extLst>
            </p:cNvPr>
            <p:cNvCxnSpPr>
              <a:stCxn id="552" idx="2"/>
              <a:endCxn id="575"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55" name="Rechteck 554">
              <a:extLst>
                <a:ext uri="{FF2B5EF4-FFF2-40B4-BE49-F238E27FC236}">
                  <a16:creationId xmlns:a16="http://schemas.microsoft.com/office/drawing/2014/main" id="{942B9769-7818-43A5-8661-0FDD125019CF}"/>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6" name="Rechteck 555">
              <a:extLst>
                <a:ext uri="{FF2B5EF4-FFF2-40B4-BE49-F238E27FC236}">
                  <a16:creationId xmlns:a16="http://schemas.microsoft.com/office/drawing/2014/main" id="{B2E2A56A-E8DB-444D-8761-2070A7C45B2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7" name="Gerade Verbindung mit Pfeil 556">
              <a:extLst>
                <a:ext uri="{FF2B5EF4-FFF2-40B4-BE49-F238E27FC236}">
                  <a16:creationId xmlns:a16="http://schemas.microsoft.com/office/drawing/2014/main" id="{618A100B-AA96-4AEC-95BF-769202B9ABD8}"/>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8" name="Rechteck 557">
              <a:extLst>
                <a:ext uri="{FF2B5EF4-FFF2-40B4-BE49-F238E27FC236}">
                  <a16:creationId xmlns:a16="http://schemas.microsoft.com/office/drawing/2014/main" id="{1393B248-0B7C-417A-B978-598D4B29A633}"/>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9" name="Gerade Verbindung mit Pfeil 558">
              <a:extLst>
                <a:ext uri="{FF2B5EF4-FFF2-40B4-BE49-F238E27FC236}">
                  <a16:creationId xmlns:a16="http://schemas.microsoft.com/office/drawing/2014/main" id="{1F72C56B-8D3B-4E26-9ED7-11841BFF6E2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Gerader Verbinder 559">
              <a:extLst>
                <a:ext uri="{FF2B5EF4-FFF2-40B4-BE49-F238E27FC236}">
                  <a16:creationId xmlns:a16="http://schemas.microsoft.com/office/drawing/2014/main" id="{FDF62366-A69F-4F8A-96CE-AFD9F19C1E6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1" name="Gerader Verbinder 560">
              <a:extLst>
                <a:ext uri="{FF2B5EF4-FFF2-40B4-BE49-F238E27FC236}">
                  <a16:creationId xmlns:a16="http://schemas.microsoft.com/office/drawing/2014/main" id="{3CA86ABF-7129-4B7A-A06E-EF2DC7E800B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2" name="Gerader Verbinder 561">
              <a:extLst>
                <a:ext uri="{FF2B5EF4-FFF2-40B4-BE49-F238E27FC236}">
                  <a16:creationId xmlns:a16="http://schemas.microsoft.com/office/drawing/2014/main" id="{437960DE-5DF2-4470-B5EA-099573E9747A}"/>
                </a:ext>
              </a:extLst>
            </p:cNvPr>
            <p:cNvCxnSpPr>
              <a:cxnSpLocks/>
              <a:stCxn id="55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63" name="Rechteck 562">
              <a:extLst>
                <a:ext uri="{FF2B5EF4-FFF2-40B4-BE49-F238E27FC236}">
                  <a16:creationId xmlns:a16="http://schemas.microsoft.com/office/drawing/2014/main" id="{2C10025D-E28C-466B-A71D-FC00FFC774FD}"/>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4" name="Gerader Verbinder 563">
              <a:extLst>
                <a:ext uri="{FF2B5EF4-FFF2-40B4-BE49-F238E27FC236}">
                  <a16:creationId xmlns:a16="http://schemas.microsoft.com/office/drawing/2014/main" id="{E4A6DA1C-17C7-42B2-B920-0E4062AFAA8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5" name="Gerade Verbindung mit Pfeil 564">
              <a:extLst>
                <a:ext uri="{FF2B5EF4-FFF2-40B4-BE49-F238E27FC236}">
                  <a16:creationId xmlns:a16="http://schemas.microsoft.com/office/drawing/2014/main" id="{93F7C851-28D7-4428-97F3-1AACA55ABDA1}"/>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Gerade Verbindung mit Pfeil 565">
              <a:extLst>
                <a:ext uri="{FF2B5EF4-FFF2-40B4-BE49-F238E27FC236}">
                  <a16:creationId xmlns:a16="http://schemas.microsoft.com/office/drawing/2014/main" id="{50EA1310-E323-4500-8B86-A274D411D06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Gerader Verbinder 566">
              <a:extLst>
                <a:ext uri="{FF2B5EF4-FFF2-40B4-BE49-F238E27FC236}">
                  <a16:creationId xmlns:a16="http://schemas.microsoft.com/office/drawing/2014/main" id="{DA0409A8-E7E6-47F3-BA1C-BB1923C7BC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8" name="Gerader Verbinder 567">
              <a:extLst>
                <a:ext uri="{FF2B5EF4-FFF2-40B4-BE49-F238E27FC236}">
                  <a16:creationId xmlns:a16="http://schemas.microsoft.com/office/drawing/2014/main" id="{2AF07DAF-858E-47DE-8044-5B3EAEFF024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9" name="Gerader Verbinder 568">
              <a:extLst>
                <a:ext uri="{FF2B5EF4-FFF2-40B4-BE49-F238E27FC236}">
                  <a16:creationId xmlns:a16="http://schemas.microsoft.com/office/drawing/2014/main" id="{730F1926-B937-4592-A426-C63A8762D0B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70" name="Gerade Verbindung mit Pfeil 569">
              <a:extLst>
                <a:ext uri="{FF2B5EF4-FFF2-40B4-BE49-F238E27FC236}">
                  <a16:creationId xmlns:a16="http://schemas.microsoft.com/office/drawing/2014/main" id="{F29C8937-8086-4D05-8AF1-57205E7CEBC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Gerade Verbindung mit Pfeil 570">
              <a:extLst>
                <a:ext uri="{FF2B5EF4-FFF2-40B4-BE49-F238E27FC236}">
                  <a16:creationId xmlns:a16="http://schemas.microsoft.com/office/drawing/2014/main" id="{4B3BE81F-8CF7-443F-A46E-AB2E430CF742}"/>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2" name="Gerade Verbindung mit Pfeil 571">
              <a:extLst>
                <a:ext uri="{FF2B5EF4-FFF2-40B4-BE49-F238E27FC236}">
                  <a16:creationId xmlns:a16="http://schemas.microsoft.com/office/drawing/2014/main" id="{CC09B45A-0FDE-41FE-8106-8F0505814B7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Gerade Verbindung mit Pfeil 572">
              <a:extLst>
                <a:ext uri="{FF2B5EF4-FFF2-40B4-BE49-F238E27FC236}">
                  <a16:creationId xmlns:a16="http://schemas.microsoft.com/office/drawing/2014/main" id="{824F2E87-059E-416C-B027-999D9AD1AC9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4" name="Gerade Verbindung mit Pfeil 573">
              <a:extLst>
                <a:ext uri="{FF2B5EF4-FFF2-40B4-BE49-F238E27FC236}">
                  <a16:creationId xmlns:a16="http://schemas.microsoft.com/office/drawing/2014/main" id="{BE479D05-4F0C-457A-9332-6C038DD4297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5" name="Ellipse 574">
              <a:extLst>
                <a:ext uri="{FF2B5EF4-FFF2-40B4-BE49-F238E27FC236}">
                  <a16:creationId xmlns:a16="http://schemas.microsoft.com/office/drawing/2014/main" id="{DF37D913-A4DE-49C3-AAA0-CB97328BE5A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6" name="Ellipse 575">
              <a:extLst>
                <a:ext uri="{FF2B5EF4-FFF2-40B4-BE49-F238E27FC236}">
                  <a16:creationId xmlns:a16="http://schemas.microsoft.com/office/drawing/2014/main" id="{E15B19D6-E9C6-4D64-B86B-0A4A7AC6592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77" name="Gruppieren 576">
            <a:extLst>
              <a:ext uri="{FF2B5EF4-FFF2-40B4-BE49-F238E27FC236}">
                <a16:creationId xmlns:a16="http://schemas.microsoft.com/office/drawing/2014/main" id="{7A592368-F3F0-4B6F-B692-0BB85AB82EB6}"/>
              </a:ext>
            </a:extLst>
          </p:cNvPr>
          <p:cNvGrpSpPr/>
          <p:nvPr/>
        </p:nvGrpSpPr>
        <p:grpSpPr>
          <a:xfrm>
            <a:off x="6705600" y="2819400"/>
            <a:ext cx="1828800" cy="1143520"/>
            <a:chOff x="3048000" y="2819400"/>
            <a:chExt cx="1828800" cy="1143520"/>
          </a:xfrm>
        </p:grpSpPr>
        <p:sp>
          <p:nvSpPr>
            <p:cNvPr id="578" name="Abgerundetes Rechteck 124">
              <a:extLst>
                <a:ext uri="{FF2B5EF4-FFF2-40B4-BE49-F238E27FC236}">
                  <a16:creationId xmlns:a16="http://schemas.microsoft.com/office/drawing/2014/main" id="{04969BC4-F082-4604-8880-1BAC23188FF1}"/>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9" name="Rechteck 578">
              <a:extLst>
                <a:ext uri="{FF2B5EF4-FFF2-40B4-BE49-F238E27FC236}">
                  <a16:creationId xmlns:a16="http://schemas.microsoft.com/office/drawing/2014/main" id="{366A8457-90B6-4CFE-A529-96FD23E82C7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0" name="Gerade Verbindung mit Pfeil 579">
              <a:extLst>
                <a:ext uri="{FF2B5EF4-FFF2-40B4-BE49-F238E27FC236}">
                  <a16:creationId xmlns:a16="http://schemas.microsoft.com/office/drawing/2014/main" id="{3257A3AC-853D-4B53-B33E-A91EF7CFAD7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1" name="Gerader Verbinder 580">
              <a:extLst>
                <a:ext uri="{FF2B5EF4-FFF2-40B4-BE49-F238E27FC236}">
                  <a16:creationId xmlns:a16="http://schemas.microsoft.com/office/drawing/2014/main" id="{80EDDF53-4270-44D5-9678-15F545C16D92}"/>
                </a:ext>
              </a:extLst>
            </p:cNvPr>
            <p:cNvCxnSpPr>
              <a:stCxn id="579" idx="2"/>
              <a:endCxn id="60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82" name="Rechteck 581">
              <a:extLst>
                <a:ext uri="{FF2B5EF4-FFF2-40B4-BE49-F238E27FC236}">
                  <a16:creationId xmlns:a16="http://schemas.microsoft.com/office/drawing/2014/main" id="{60B3DC93-604B-4E47-9EFA-DF65B36CFEF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83" name="Rechteck 582">
              <a:extLst>
                <a:ext uri="{FF2B5EF4-FFF2-40B4-BE49-F238E27FC236}">
                  <a16:creationId xmlns:a16="http://schemas.microsoft.com/office/drawing/2014/main" id="{71FE5820-DD9F-4DA7-A06A-4557F6D7C9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4" name="Gerade Verbindung mit Pfeil 583">
              <a:extLst>
                <a:ext uri="{FF2B5EF4-FFF2-40B4-BE49-F238E27FC236}">
                  <a16:creationId xmlns:a16="http://schemas.microsoft.com/office/drawing/2014/main" id="{7652F115-6E1F-499B-98C5-DDEC566EBCFD}"/>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85" name="Rechteck 584">
              <a:extLst>
                <a:ext uri="{FF2B5EF4-FFF2-40B4-BE49-F238E27FC236}">
                  <a16:creationId xmlns:a16="http://schemas.microsoft.com/office/drawing/2014/main" id="{D8828B25-060D-41F9-B900-6E539292BA51}"/>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6" name="Gerade Verbindung mit Pfeil 585">
              <a:extLst>
                <a:ext uri="{FF2B5EF4-FFF2-40B4-BE49-F238E27FC236}">
                  <a16:creationId xmlns:a16="http://schemas.microsoft.com/office/drawing/2014/main" id="{E1953097-C20A-41C2-9BA1-F2FAFD196A97}"/>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Gerader Verbinder 586">
              <a:extLst>
                <a:ext uri="{FF2B5EF4-FFF2-40B4-BE49-F238E27FC236}">
                  <a16:creationId xmlns:a16="http://schemas.microsoft.com/office/drawing/2014/main" id="{003F310B-997A-411E-A44F-41477652DE77}"/>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8" name="Gerader Verbinder 587">
              <a:extLst>
                <a:ext uri="{FF2B5EF4-FFF2-40B4-BE49-F238E27FC236}">
                  <a16:creationId xmlns:a16="http://schemas.microsoft.com/office/drawing/2014/main" id="{04DBB927-37FD-47D4-9BBB-17BFFED1CE2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9" name="Gerader Verbinder 588">
              <a:extLst>
                <a:ext uri="{FF2B5EF4-FFF2-40B4-BE49-F238E27FC236}">
                  <a16:creationId xmlns:a16="http://schemas.microsoft.com/office/drawing/2014/main" id="{4D0A3D68-629F-466B-9700-830910715AF3}"/>
                </a:ext>
              </a:extLst>
            </p:cNvPr>
            <p:cNvCxnSpPr>
              <a:cxnSpLocks/>
              <a:stCxn id="58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90" name="Rechteck 589">
              <a:extLst>
                <a:ext uri="{FF2B5EF4-FFF2-40B4-BE49-F238E27FC236}">
                  <a16:creationId xmlns:a16="http://schemas.microsoft.com/office/drawing/2014/main" id="{032D6810-69F5-48F9-8FB2-24C2C0A43E03}"/>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91" name="Gerader Verbinder 590">
              <a:extLst>
                <a:ext uri="{FF2B5EF4-FFF2-40B4-BE49-F238E27FC236}">
                  <a16:creationId xmlns:a16="http://schemas.microsoft.com/office/drawing/2014/main" id="{F6ADAFB3-DAD1-499C-BA9A-E0FD9C0C98D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2" name="Gerade Verbindung mit Pfeil 591">
              <a:extLst>
                <a:ext uri="{FF2B5EF4-FFF2-40B4-BE49-F238E27FC236}">
                  <a16:creationId xmlns:a16="http://schemas.microsoft.com/office/drawing/2014/main" id="{D2002A92-A626-4F44-928E-1D0DCE9F522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Gerade Verbindung mit Pfeil 592">
              <a:extLst>
                <a:ext uri="{FF2B5EF4-FFF2-40B4-BE49-F238E27FC236}">
                  <a16:creationId xmlns:a16="http://schemas.microsoft.com/office/drawing/2014/main" id="{9E2A8607-C432-4F52-BAEA-1B188487D4B4}"/>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Gerader Verbinder 593">
              <a:extLst>
                <a:ext uri="{FF2B5EF4-FFF2-40B4-BE49-F238E27FC236}">
                  <a16:creationId xmlns:a16="http://schemas.microsoft.com/office/drawing/2014/main" id="{59B1F68A-6379-4E3B-96AD-182AD4FC83D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5" name="Gerader Verbinder 594">
              <a:extLst>
                <a:ext uri="{FF2B5EF4-FFF2-40B4-BE49-F238E27FC236}">
                  <a16:creationId xmlns:a16="http://schemas.microsoft.com/office/drawing/2014/main" id="{35581F76-B9AE-478F-85FE-C928700DE8C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6" name="Gerader Verbinder 595">
              <a:extLst>
                <a:ext uri="{FF2B5EF4-FFF2-40B4-BE49-F238E27FC236}">
                  <a16:creationId xmlns:a16="http://schemas.microsoft.com/office/drawing/2014/main" id="{5A7B63E0-9E98-40CE-A227-74D2938FA90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97" name="Gerade Verbindung mit Pfeil 596">
              <a:extLst>
                <a:ext uri="{FF2B5EF4-FFF2-40B4-BE49-F238E27FC236}">
                  <a16:creationId xmlns:a16="http://schemas.microsoft.com/office/drawing/2014/main" id="{46919EB6-D252-4B3B-A6DE-8E26548D4C9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Gerade Verbindung mit Pfeil 597">
              <a:extLst>
                <a:ext uri="{FF2B5EF4-FFF2-40B4-BE49-F238E27FC236}">
                  <a16:creationId xmlns:a16="http://schemas.microsoft.com/office/drawing/2014/main" id="{F6755E0C-5A8D-4B95-BFB4-27C15517731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9" name="Gerade Verbindung mit Pfeil 598">
              <a:extLst>
                <a:ext uri="{FF2B5EF4-FFF2-40B4-BE49-F238E27FC236}">
                  <a16:creationId xmlns:a16="http://schemas.microsoft.com/office/drawing/2014/main" id="{63D88A93-4610-441F-A0A0-0A97441F73BA}"/>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Gerade Verbindung mit Pfeil 599">
              <a:extLst>
                <a:ext uri="{FF2B5EF4-FFF2-40B4-BE49-F238E27FC236}">
                  <a16:creationId xmlns:a16="http://schemas.microsoft.com/office/drawing/2014/main" id="{DEB45D29-2998-46F7-AED4-4B74D14B6C5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1" name="Gerade Verbindung mit Pfeil 600">
              <a:extLst>
                <a:ext uri="{FF2B5EF4-FFF2-40B4-BE49-F238E27FC236}">
                  <a16:creationId xmlns:a16="http://schemas.microsoft.com/office/drawing/2014/main" id="{4EF6AEDA-534A-44B3-A8B9-BD2F5CFFF31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02" name="Ellipse 601">
              <a:extLst>
                <a:ext uri="{FF2B5EF4-FFF2-40B4-BE49-F238E27FC236}">
                  <a16:creationId xmlns:a16="http://schemas.microsoft.com/office/drawing/2014/main" id="{00570FB6-A460-4625-A500-6FFD2F7FF09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03" name="Ellipse 602">
              <a:extLst>
                <a:ext uri="{FF2B5EF4-FFF2-40B4-BE49-F238E27FC236}">
                  <a16:creationId xmlns:a16="http://schemas.microsoft.com/office/drawing/2014/main" id="{27785E17-0322-40D0-A04F-03439E0A972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247" name="Gerader Verbinder 246">
            <a:extLst>
              <a:ext uri="{FF2B5EF4-FFF2-40B4-BE49-F238E27FC236}">
                <a16:creationId xmlns:a16="http://schemas.microsoft.com/office/drawing/2014/main" id="{149FAB6E-4785-4A51-9764-5BABF119D675}"/>
              </a:ext>
            </a:extLst>
          </p:cNvPr>
          <p:cNvCxnSpPr>
            <a:cxnSpLocks/>
          </p:cNvCxnSpPr>
          <p:nvPr/>
        </p:nvCxnSpPr>
        <p:spPr bwMode="auto">
          <a:xfrm flipV="1">
            <a:off x="3657600" y="1676400"/>
            <a:ext cx="0" cy="1524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Gerader Verbinder 247">
            <a:extLst>
              <a:ext uri="{FF2B5EF4-FFF2-40B4-BE49-F238E27FC236}">
                <a16:creationId xmlns:a16="http://schemas.microsoft.com/office/drawing/2014/main" id="{1840E2B3-72BE-4456-B593-589B0147580F}"/>
              </a:ext>
            </a:extLst>
          </p:cNvPr>
          <p:cNvCxnSpPr/>
          <p:nvPr/>
        </p:nvCxnSpPr>
        <p:spPr bwMode="auto">
          <a:xfrm>
            <a:off x="3657600" y="1828800"/>
            <a:ext cx="2286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uppieren 3">
            <a:extLst>
              <a:ext uri="{FF2B5EF4-FFF2-40B4-BE49-F238E27FC236}">
                <a16:creationId xmlns:a16="http://schemas.microsoft.com/office/drawing/2014/main" id="{A5B57199-0395-B45B-F247-F82732B04C65}"/>
              </a:ext>
            </a:extLst>
          </p:cNvPr>
          <p:cNvGrpSpPr/>
          <p:nvPr/>
        </p:nvGrpSpPr>
        <p:grpSpPr>
          <a:xfrm>
            <a:off x="2971800" y="1981200"/>
            <a:ext cx="5715000" cy="1981200"/>
            <a:chOff x="2971800" y="1981200"/>
            <a:chExt cx="5715000" cy="1981200"/>
          </a:xfrm>
        </p:grpSpPr>
        <p:cxnSp>
          <p:nvCxnSpPr>
            <p:cNvPr id="7" name="Gerader Verbinder 248">
              <a:extLst>
                <a:ext uri="{FF2B5EF4-FFF2-40B4-BE49-F238E27FC236}">
                  <a16:creationId xmlns:a16="http://schemas.microsoft.com/office/drawing/2014/main" id="{F51F4EE3-3274-6F79-D920-21C0C8B727AA}"/>
                </a:ext>
              </a:extLst>
            </p:cNvPr>
            <p:cNvCxnSpPr>
              <a:cxnSpLocks/>
            </p:cNvCxnSpPr>
            <p:nvPr/>
          </p:nvCxnSpPr>
          <p:spPr bwMode="auto">
            <a:xfrm>
              <a:off x="2971800" y="3962400"/>
              <a:ext cx="57150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uppieren 7">
              <a:extLst>
                <a:ext uri="{FF2B5EF4-FFF2-40B4-BE49-F238E27FC236}">
                  <a16:creationId xmlns:a16="http://schemas.microsoft.com/office/drawing/2014/main" id="{286BC3A6-BB65-C5AB-80BB-4F43AFB49426}"/>
                </a:ext>
              </a:extLst>
            </p:cNvPr>
            <p:cNvGrpSpPr/>
            <p:nvPr/>
          </p:nvGrpSpPr>
          <p:grpSpPr>
            <a:xfrm>
              <a:off x="4722710" y="1981200"/>
              <a:ext cx="79580" cy="1981200"/>
              <a:chOff x="4722710" y="1981200"/>
              <a:chExt cx="79580" cy="1981200"/>
            </a:xfrm>
          </p:grpSpPr>
          <p:cxnSp>
            <p:nvCxnSpPr>
              <p:cNvPr id="21" name="Gerader Verbinder 285">
                <a:extLst>
                  <a:ext uri="{FF2B5EF4-FFF2-40B4-BE49-F238E27FC236}">
                    <a16:creationId xmlns:a16="http://schemas.microsoft.com/office/drawing/2014/main" id="{144D7826-8655-3EAF-4C31-7666579D9EC3}"/>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48">
                <a:extLst>
                  <a:ext uri="{FF2B5EF4-FFF2-40B4-BE49-F238E27FC236}">
                    <a16:creationId xmlns:a16="http://schemas.microsoft.com/office/drawing/2014/main" id="{A0A90F16-0ADC-1E39-5140-E67B45A8E1BF}"/>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r Verbinder 248">
                <a:extLst>
                  <a:ext uri="{FF2B5EF4-FFF2-40B4-BE49-F238E27FC236}">
                    <a16:creationId xmlns:a16="http://schemas.microsoft.com/office/drawing/2014/main" id="{998D6B79-0728-335D-65CC-92E3E6D8786F}"/>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48">
                <a:extLst>
                  <a:ext uri="{FF2B5EF4-FFF2-40B4-BE49-F238E27FC236}">
                    <a16:creationId xmlns:a16="http://schemas.microsoft.com/office/drawing/2014/main" id="{F0FCA99C-6359-9237-1FE0-248808AED245}"/>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8">
                <a:extLst>
                  <a:ext uri="{FF2B5EF4-FFF2-40B4-BE49-F238E27FC236}">
                    <a16:creationId xmlns:a16="http://schemas.microsoft.com/office/drawing/2014/main" id="{1429C6AE-465A-E73B-F3CC-D79CBB1A8582}"/>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E05352BA-5807-7AC6-F3F5-BCC8F8BF0050}"/>
                </a:ext>
              </a:extLst>
            </p:cNvPr>
            <p:cNvGrpSpPr/>
            <p:nvPr/>
          </p:nvGrpSpPr>
          <p:grpSpPr>
            <a:xfrm>
              <a:off x="6553200" y="1981200"/>
              <a:ext cx="79580" cy="1981200"/>
              <a:chOff x="4722710" y="1981200"/>
              <a:chExt cx="79580" cy="1981200"/>
            </a:xfrm>
          </p:grpSpPr>
          <p:cxnSp>
            <p:nvCxnSpPr>
              <p:cNvPr id="16" name="Gerader Verbinder 285">
                <a:extLst>
                  <a:ext uri="{FF2B5EF4-FFF2-40B4-BE49-F238E27FC236}">
                    <a16:creationId xmlns:a16="http://schemas.microsoft.com/office/drawing/2014/main" id="{D1FC51C7-233B-ED18-136C-6BA332C44F5D}"/>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248">
                <a:extLst>
                  <a:ext uri="{FF2B5EF4-FFF2-40B4-BE49-F238E27FC236}">
                    <a16:creationId xmlns:a16="http://schemas.microsoft.com/office/drawing/2014/main" id="{2C0CD314-4385-CE7E-9371-055C4433AB0F}"/>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248">
                <a:extLst>
                  <a:ext uri="{FF2B5EF4-FFF2-40B4-BE49-F238E27FC236}">
                    <a16:creationId xmlns:a16="http://schemas.microsoft.com/office/drawing/2014/main" id="{6E83315C-F788-C154-4CF5-3969AF380785}"/>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248">
                <a:extLst>
                  <a:ext uri="{FF2B5EF4-FFF2-40B4-BE49-F238E27FC236}">
                    <a16:creationId xmlns:a16="http://schemas.microsoft.com/office/drawing/2014/main" id="{8D693318-6C88-D6A9-CAC7-D74BF9C0E9A0}"/>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248">
                <a:extLst>
                  <a:ext uri="{FF2B5EF4-FFF2-40B4-BE49-F238E27FC236}">
                    <a16:creationId xmlns:a16="http://schemas.microsoft.com/office/drawing/2014/main" id="{0B499AB0-34C6-53A4-62B0-D631377E44D8}"/>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9">
              <a:extLst>
                <a:ext uri="{FF2B5EF4-FFF2-40B4-BE49-F238E27FC236}">
                  <a16:creationId xmlns:a16="http://schemas.microsoft.com/office/drawing/2014/main" id="{8290E000-0D1C-6453-23AD-7B715CFFB888}"/>
                </a:ext>
              </a:extLst>
            </p:cNvPr>
            <p:cNvGrpSpPr/>
            <p:nvPr/>
          </p:nvGrpSpPr>
          <p:grpSpPr>
            <a:xfrm>
              <a:off x="8382000" y="1981200"/>
              <a:ext cx="79580" cy="1981200"/>
              <a:chOff x="4722710" y="1981200"/>
              <a:chExt cx="79580" cy="1981200"/>
            </a:xfrm>
          </p:grpSpPr>
          <p:cxnSp>
            <p:nvCxnSpPr>
              <p:cNvPr id="11" name="Gerader Verbinder 285">
                <a:extLst>
                  <a:ext uri="{FF2B5EF4-FFF2-40B4-BE49-F238E27FC236}">
                    <a16:creationId xmlns:a16="http://schemas.microsoft.com/office/drawing/2014/main" id="{D354794A-D8EF-DB4A-49F6-247346051964}"/>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248">
                <a:extLst>
                  <a:ext uri="{FF2B5EF4-FFF2-40B4-BE49-F238E27FC236}">
                    <a16:creationId xmlns:a16="http://schemas.microsoft.com/office/drawing/2014/main" id="{DF56AA0F-607F-49DC-878F-D20A2B900E69}"/>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248">
                <a:extLst>
                  <a:ext uri="{FF2B5EF4-FFF2-40B4-BE49-F238E27FC236}">
                    <a16:creationId xmlns:a16="http://schemas.microsoft.com/office/drawing/2014/main" id="{99DD8776-3071-DC63-9BAE-E0C6D995DBEC}"/>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248">
                <a:extLst>
                  <a:ext uri="{FF2B5EF4-FFF2-40B4-BE49-F238E27FC236}">
                    <a16:creationId xmlns:a16="http://schemas.microsoft.com/office/drawing/2014/main" id="{2E31B307-F867-A1AD-C947-FA1DF8C49795}"/>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248">
                <a:extLst>
                  <a:ext uri="{FF2B5EF4-FFF2-40B4-BE49-F238E27FC236}">
                    <a16:creationId xmlns:a16="http://schemas.microsoft.com/office/drawing/2014/main" id="{F1DA8A9A-3CE4-54A6-FAA0-F41754FE39E9}"/>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6" name="Abgerundetes Rechteck 31">
            <a:extLst>
              <a:ext uri="{FF2B5EF4-FFF2-40B4-BE49-F238E27FC236}">
                <a16:creationId xmlns:a16="http://schemas.microsoft.com/office/drawing/2014/main" id="{101825EB-9767-3EEF-7556-E3FB8A99374D}"/>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1855262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459" name="Gruppieren 458">
            <a:extLst>
              <a:ext uri="{FF2B5EF4-FFF2-40B4-BE49-F238E27FC236}">
                <a16:creationId xmlns:a16="http://schemas.microsoft.com/office/drawing/2014/main" id="{E1655BB9-5DF1-4855-A6F0-86A2EAEE452A}"/>
              </a:ext>
            </a:extLst>
          </p:cNvPr>
          <p:cNvGrpSpPr/>
          <p:nvPr/>
        </p:nvGrpSpPr>
        <p:grpSpPr>
          <a:xfrm>
            <a:off x="3048000" y="2057400"/>
            <a:ext cx="1828800" cy="1143520"/>
            <a:chOff x="3048000" y="2819400"/>
            <a:chExt cx="1828800" cy="1143520"/>
          </a:xfrm>
        </p:grpSpPr>
        <p:sp>
          <p:nvSpPr>
            <p:cNvPr id="460" name="Abgerundetes Rechteck 124">
              <a:extLst>
                <a:ext uri="{FF2B5EF4-FFF2-40B4-BE49-F238E27FC236}">
                  <a16:creationId xmlns:a16="http://schemas.microsoft.com/office/drawing/2014/main" id="{E6857FF8-EC59-4172-B633-E747B0B8A33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Rechteck 460">
              <a:extLst>
                <a:ext uri="{FF2B5EF4-FFF2-40B4-BE49-F238E27FC236}">
                  <a16:creationId xmlns:a16="http://schemas.microsoft.com/office/drawing/2014/main" id="{F4BFF2AB-03B9-4378-93EE-91DB0FD6417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819B80F2-EBB8-4CFB-B686-B779DFEC29EE}"/>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462">
              <a:extLst>
                <a:ext uri="{FF2B5EF4-FFF2-40B4-BE49-F238E27FC236}">
                  <a16:creationId xmlns:a16="http://schemas.microsoft.com/office/drawing/2014/main" id="{3CDF471F-B47C-41B9-A503-3CE871E68ECF}"/>
                </a:ext>
              </a:extLst>
            </p:cNvPr>
            <p:cNvCxnSpPr>
              <a:stCxn id="461" idx="2"/>
              <a:endCxn id="48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6FEFE593-EFD8-4D77-8CF0-47B65545E4D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465" name="Rechteck 464">
              <a:extLst>
                <a:ext uri="{FF2B5EF4-FFF2-40B4-BE49-F238E27FC236}">
                  <a16:creationId xmlns:a16="http://schemas.microsoft.com/office/drawing/2014/main" id="{838D3BD1-618F-466F-ABBC-8BB41D8D333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466" name="Gerade Verbindung mit Pfeil 465">
              <a:extLst>
                <a:ext uri="{FF2B5EF4-FFF2-40B4-BE49-F238E27FC236}">
                  <a16:creationId xmlns:a16="http://schemas.microsoft.com/office/drawing/2014/main" id="{C972B757-B2B9-45D0-971B-77D88BFF54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7" name="Rechteck 466">
              <a:extLst>
                <a:ext uri="{FF2B5EF4-FFF2-40B4-BE49-F238E27FC236}">
                  <a16:creationId xmlns:a16="http://schemas.microsoft.com/office/drawing/2014/main" id="{1E532658-B219-478E-8951-9A416F52CC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8" name="Gerade Verbindung mit Pfeil 467">
              <a:extLst>
                <a:ext uri="{FF2B5EF4-FFF2-40B4-BE49-F238E27FC236}">
                  <a16:creationId xmlns:a16="http://schemas.microsoft.com/office/drawing/2014/main" id="{1BDA8F70-CF82-448D-AC46-DBE8B0FA105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r Verbinder 468">
              <a:extLst>
                <a:ext uri="{FF2B5EF4-FFF2-40B4-BE49-F238E27FC236}">
                  <a16:creationId xmlns:a16="http://schemas.microsoft.com/office/drawing/2014/main" id="{98D24240-BB65-4FFE-A45D-01EA489C993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0" name="Gerader Verbinder 469">
              <a:extLst>
                <a:ext uri="{FF2B5EF4-FFF2-40B4-BE49-F238E27FC236}">
                  <a16:creationId xmlns:a16="http://schemas.microsoft.com/office/drawing/2014/main" id="{4589B5F2-6BCA-4D4F-ABB1-682495E9CA9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1" name="Gerader Verbinder 470">
              <a:extLst>
                <a:ext uri="{FF2B5EF4-FFF2-40B4-BE49-F238E27FC236}">
                  <a16:creationId xmlns:a16="http://schemas.microsoft.com/office/drawing/2014/main" id="{41993E25-0506-4CF6-A9FB-8F6E1130C28E}"/>
                </a:ext>
              </a:extLst>
            </p:cNvPr>
            <p:cNvCxnSpPr>
              <a:cxnSpLocks/>
              <a:stCxn id="46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72" name="Rechteck 471">
              <a:extLst>
                <a:ext uri="{FF2B5EF4-FFF2-40B4-BE49-F238E27FC236}">
                  <a16:creationId xmlns:a16="http://schemas.microsoft.com/office/drawing/2014/main" id="{92ED55FC-2ED1-4CCF-9769-97E207CA2F96}"/>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3" name="Gerader Verbinder 472">
              <a:extLst>
                <a:ext uri="{FF2B5EF4-FFF2-40B4-BE49-F238E27FC236}">
                  <a16:creationId xmlns:a16="http://schemas.microsoft.com/office/drawing/2014/main" id="{8145B555-117F-4652-AE90-AD4566265D6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C034C4AC-506C-4D43-B6D6-BF2FD640C81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 Verbindung mit Pfeil 474">
              <a:extLst>
                <a:ext uri="{FF2B5EF4-FFF2-40B4-BE49-F238E27FC236}">
                  <a16:creationId xmlns:a16="http://schemas.microsoft.com/office/drawing/2014/main" id="{28FB8716-DD90-440C-A5BA-2B8BBBFDEC8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r Verbinder 475">
              <a:extLst>
                <a:ext uri="{FF2B5EF4-FFF2-40B4-BE49-F238E27FC236}">
                  <a16:creationId xmlns:a16="http://schemas.microsoft.com/office/drawing/2014/main" id="{75114FE6-B590-44F0-B382-87C8B37DD20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7" name="Gerader Verbinder 476">
              <a:extLst>
                <a:ext uri="{FF2B5EF4-FFF2-40B4-BE49-F238E27FC236}">
                  <a16:creationId xmlns:a16="http://schemas.microsoft.com/office/drawing/2014/main" id="{EE9D95F6-2DA1-4E07-B295-CF340B0A45E0}"/>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8" name="Gerader Verbinder 477">
              <a:extLst>
                <a:ext uri="{FF2B5EF4-FFF2-40B4-BE49-F238E27FC236}">
                  <a16:creationId xmlns:a16="http://schemas.microsoft.com/office/drawing/2014/main" id="{AF03E333-3C0C-444E-AD7E-B6A80D6BCB1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79" name="Gerade Verbindung mit Pfeil 478">
              <a:extLst>
                <a:ext uri="{FF2B5EF4-FFF2-40B4-BE49-F238E27FC236}">
                  <a16:creationId xmlns:a16="http://schemas.microsoft.com/office/drawing/2014/main" id="{581D1488-9F73-4D4E-82CB-BB529C846B2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 Verbindung mit Pfeil 479">
              <a:extLst>
                <a:ext uri="{FF2B5EF4-FFF2-40B4-BE49-F238E27FC236}">
                  <a16:creationId xmlns:a16="http://schemas.microsoft.com/office/drawing/2014/main" id="{3D40E041-9E47-4CA5-9366-CC040232AFD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2D1294FF-8C9A-46A2-85F8-7C4F66B2284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6D1C71B1-B260-4F03-BBFA-DD2924ADEA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6CC7BF16-E45F-4E17-9DDD-85CAC1BAA6D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4" name="Ellipse 483">
              <a:extLst>
                <a:ext uri="{FF2B5EF4-FFF2-40B4-BE49-F238E27FC236}">
                  <a16:creationId xmlns:a16="http://schemas.microsoft.com/office/drawing/2014/main" id="{E3BE22A3-9D38-4682-9C31-7AE08E83F54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5" name="Ellipse 484">
              <a:extLst>
                <a:ext uri="{FF2B5EF4-FFF2-40B4-BE49-F238E27FC236}">
                  <a16:creationId xmlns:a16="http://schemas.microsoft.com/office/drawing/2014/main" id="{3DE76F6D-34FF-47D3-BE3A-B125A5D1C2EE}"/>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254" name="Gruppieren 253">
            <a:extLst>
              <a:ext uri="{FF2B5EF4-FFF2-40B4-BE49-F238E27FC236}">
                <a16:creationId xmlns:a16="http://schemas.microsoft.com/office/drawing/2014/main" id="{9414335E-B91E-4589-86D3-FC3C4BACCC24}"/>
              </a:ext>
            </a:extLst>
          </p:cNvPr>
          <p:cNvGrpSpPr/>
          <p:nvPr/>
        </p:nvGrpSpPr>
        <p:grpSpPr>
          <a:xfrm>
            <a:off x="4876800" y="2057400"/>
            <a:ext cx="1828800" cy="1143520"/>
            <a:chOff x="3048000" y="2819400"/>
            <a:chExt cx="1828800" cy="1143520"/>
          </a:xfrm>
        </p:grpSpPr>
        <p:sp>
          <p:nvSpPr>
            <p:cNvPr id="255" name="Abgerundetes Rechteck 124">
              <a:extLst>
                <a:ext uri="{FF2B5EF4-FFF2-40B4-BE49-F238E27FC236}">
                  <a16:creationId xmlns:a16="http://schemas.microsoft.com/office/drawing/2014/main" id="{1F61D990-712E-4ABB-9BA2-5D5D4250769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56" name="Rechteck 255">
              <a:extLst>
                <a:ext uri="{FF2B5EF4-FFF2-40B4-BE49-F238E27FC236}">
                  <a16:creationId xmlns:a16="http://schemas.microsoft.com/office/drawing/2014/main" id="{D322CCEB-E921-4848-89A9-2AA4A1D9D55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57" name="Gerade Verbindung mit Pfeil 256">
              <a:extLst>
                <a:ext uri="{FF2B5EF4-FFF2-40B4-BE49-F238E27FC236}">
                  <a16:creationId xmlns:a16="http://schemas.microsoft.com/office/drawing/2014/main" id="{E6F55F95-018E-4E2F-B573-3E98C6F1E06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Gerader Verbinder 257">
              <a:extLst>
                <a:ext uri="{FF2B5EF4-FFF2-40B4-BE49-F238E27FC236}">
                  <a16:creationId xmlns:a16="http://schemas.microsoft.com/office/drawing/2014/main" id="{91A615D6-A8E1-4F1D-A37B-6780748B8F2E}"/>
                </a:ext>
              </a:extLst>
            </p:cNvPr>
            <p:cNvCxnSpPr>
              <a:stCxn id="256" idx="2"/>
              <a:endCxn id="27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59" name="Rechteck 258">
              <a:extLst>
                <a:ext uri="{FF2B5EF4-FFF2-40B4-BE49-F238E27FC236}">
                  <a16:creationId xmlns:a16="http://schemas.microsoft.com/office/drawing/2014/main" id="{67566A85-8F7C-4775-AD02-2B0B0A736D7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60" name="Rechteck 259">
              <a:extLst>
                <a:ext uri="{FF2B5EF4-FFF2-40B4-BE49-F238E27FC236}">
                  <a16:creationId xmlns:a16="http://schemas.microsoft.com/office/drawing/2014/main" id="{4085AE8A-3143-4AB7-9FA0-C7BD5206958E}"/>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1" name="Gerade Verbindung mit Pfeil 260">
              <a:extLst>
                <a:ext uri="{FF2B5EF4-FFF2-40B4-BE49-F238E27FC236}">
                  <a16:creationId xmlns:a16="http://schemas.microsoft.com/office/drawing/2014/main" id="{60D3B046-1026-482F-8FCD-54DF2020204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2" name="Rechteck 261">
              <a:extLst>
                <a:ext uri="{FF2B5EF4-FFF2-40B4-BE49-F238E27FC236}">
                  <a16:creationId xmlns:a16="http://schemas.microsoft.com/office/drawing/2014/main" id="{815ADF01-DCCC-4963-B2F0-DA76D4AB1BCA}"/>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3" name="Gerade Verbindung mit Pfeil 262">
              <a:extLst>
                <a:ext uri="{FF2B5EF4-FFF2-40B4-BE49-F238E27FC236}">
                  <a16:creationId xmlns:a16="http://schemas.microsoft.com/office/drawing/2014/main" id="{4C7D650E-E8E7-4768-A45C-34E8FA1FD0CD}"/>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Gerader Verbinder 263">
              <a:extLst>
                <a:ext uri="{FF2B5EF4-FFF2-40B4-BE49-F238E27FC236}">
                  <a16:creationId xmlns:a16="http://schemas.microsoft.com/office/drawing/2014/main" id="{5D4AC905-FD45-4321-A281-B2D6F63ECE8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5" name="Gerader Verbinder 264">
              <a:extLst>
                <a:ext uri="{FF2B5EF4-FFF2-40B4-BE49-F238E27FC236}">
                  <a16:creationId xmlns:a16="http://schemas.microsoft.com/office/drawing/2014/main" id="{FDCFD959-E6C6-415B-9B84-AA4C57676F3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6" name="Gerader Verbinder 265">
              <a:extLst>
                <a:ext uri="{FF2B5EF4-FFF2-40B4-BE49-F238E27FC236}">
                  <a16:creationId xmlns:a16="http://schemas.microsoft.com/office/drawing/2014/main" id="{844A1900-4079-43C3-996E-31E199A36298}"/>
                </a:ext>
              </a:extLst>
            </p:cNvPr>
            <p:cNvCxnSpPr>
              <a:cxnSpLocks/>
              <a:stCxn id="25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67" name="Rechteck 266">
              <a:extLst>
                <a:ext uri="{FF2B5EF4-FFF2-40B4-BE49-F238E27FC236}">
                  <a16:creationId xmlns:a16="http://schemas.microsoft.com/office/drawing/2014/main" id="{AD12173B-0982-4528-99A3-0E3697676AEB}"/>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8" name="Gerader Verbinder 267">
              <a:extLst>
                <a:ext uri="{FF2B5EF4-FFF2-40B4-BE49-F238E27FC236}">
                  <a16:creationId xmlns:a16="http://schemas.microsoft.com/office/drawing/2014/main" id="{F5FCFA82-043E-4F3B-A70E-ACAF3667E0A1}"/>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9" name="Gerade Verbindung mit Pfeil 268">
              <a:extLst>
                <a:ext uri="{FF2B5EF4-FFF2-40B4-BE49-F238E27FC236}">
                  <a16:creationId xmlns:a16="http://schemas.microsoft.com/office/drawing/2014/main" id="{D0680636-EC69-4F95-8FCF-04099BDCC97B}"/>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Gerade Verbindung mit Pfeil 269">
              <a:extLst>
                <a:ext uri="{FF2B5EF4-FFF2-40B4-BE49-F238E27FC236}">
                  <a16:creationId xmlns:a16="http://schemas.microsoft.com/office/drawing/2014/main" id="{6FF9C5C6-0960-4A87-85A3-BCBDE4D7970F}"/>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Gerader Verbinder 270">
              <a:extLst>
                <a:ext uri="{FF2B5EF4-FFF2-40B4-BE49-F238E27FC236}">
                  <a16:creationId xmlns:a16="http://schemas.microsoft.com/office/drawing/2014/main" id="{16D96903-4C50-4565-8EDB-944C480610B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2" name="Gerader Verbinder 271">
              <a:extLst>
                <a:ext uri="{FF2B5EF4-FFF2-40B4-BE49-F238E27FC236}">
                  <a16:creationId xmlns:a16="http://schemas.microsoft.com/office/drawing/2014/main" id="{E71088B1-D97A-42F1-BC18-1CFA65EA3D1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3" name="Gerader Verbinder 272">
              <a:extLst>
                <a:ext uri="{FF2B5EF4-FFF2-40B4-BE49-F238E27FC236}">
                  <a16:creationId xmlns:a16="http://schemas.microsoft.com/office/drawing/2014/main" id="{B6F1CCB4-11F5-47D9-BDD3-4661848449C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74" name="Gerade Verbindung mit Pfeil 273">
              <a:extLst>
                <a:ext uri="{FF2B5EF4-FFF2-40B4-BE49-F238E27FC236}">
                  <a16:creationId xmlns:a16="http://schemas.microsoft.com/office/drawing/2014/main" id="{2740AD35-C263-46A6-8732-B8023093185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Gerade Verbindung mit Pfeil 274">
              <a:extLst>
                <a:ext uri="{FF2B5EF4-FFF2-40B4-BE49-F238E27FC236}">
                  <a16:creationId xmlns:a16="http://schemas.microsoft.com/office/drawing/2014/main" id="{D9B604CC-8E62-494F-A37C-DD5B55DABF5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6" name="Gerade Verbindung mit Pfeil 275">
              <a:extLst>
                <a:ext uri="{FF2B5EF4-FFF2-40B4-BE49-F238E27FC236}">
                  <a16:creationId xmlns:a16="http://schemas.microsoft.com/office/drawing/2014/main" id="{5DC1A9A2-F95D-46B1-81AA-0862959B4E52}"/>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Gerade Verbindung mit Pfeil 276">
              <a:extLst>
                <a:ext uri="{FF2B5EF4-FFF2-40B4-BE49-F238E27FC236}">
                  <a16:creationId xmlns:a16="http://schemas.microsoft.com/office/drawing/2014/main" id="{BC0BA882-93E0-4737-9A6C-B6933EFD065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Gerade Verbindung mit Pfeil 277">
              <a:extLst>
                <a:ext uri="{FF2B5EF4-FFF2-40B4-BE49-F238E27FC236}">
                  <a16:creationId xmlns:a16="http://schemas.microsoft.com/office/drawing/2014/main" id="{E5991548-3613-45C2-8265-4B694780A50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4D384CE2-F5DD-4A08-8ADD-6A71A490A56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0" name="Ellipse 279">
              <a:extLst>
                <a:ext uri="{FF2B5EF4-FFF2-40B4-BE49-F238E27FC236}">
                  <a16:creationId xmlns:a16="http://schemas.microsoft.com/office/drawing/2014/main" id="{90A96526-4118-42C1-BDD2-232331B84AF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1" name="Gruppieren 280">
            <a:extLst>
              <a:ext uri="{FF2B5EF4-FFF2-40B4-BE49-F238E27FC236}">
                <a16:creationId xmlns:a16="http://schemas.microsoft.com/office/drawing/2014/main" id="{3F829911-542A-42F6-8BF4-8EA5578DD0C9}"/>
              </a:ext>
            </a:extLst>
          </p:cNvPr>
          <p:cNvGrpSpPr/>
          <p:nvPr/>
        </p:nvGrpSpPr>
        <p:grpSpPr>
          <a:xfrm>
            <a:off x="6705600" y="2057400"/>
            <a:ext cx="1828800" cy="1143520"/>
            <a:chOff x="3048000" y="2819400"/>
            <a:chExt cx="1828800" cy="1143520"/>
          </a:xfrm>
        </p:grpSpPr>
        <p:sp>
          <p:nvSpPr>
            <p:cNvPr id="282" name="Abgerundetes Rechteck 124">
              <a:extLst>
                <a:ext uri="{FF2B5EF4-FFF2-40B4-BE49-F238E27FC236}">
                  <a16:creationId xmlns:a16="http://schemas.microsoft.com/office/drawing/2014/main" id="{7A111A6B-6521-4348-90E6-FBC1B8C06AD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3" name="Rechteck 282">
              <a:extLst>
                <a:ext uri="{FF2B5EF4-FFF2-40B4-BE49-F238E27FC236}">
                  <a16:creationId xmlns:a16="http://schemas.microsoft.com/office/drawing/2014/main" id="{7704D78F-696C-46BC-8FDF-5F853A375846}"/>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4" name="Gerade Verbindung mit Pfeil 283">
              <a:extLst>
                <a:ext uri="{FF2B5EF4-FFF2-40B4-BE49-F238E27FC236}">
                  <a16:creationId xmlns:a16="http://schemas.microsoft.com/office/drawing/2014/main" id="{53DE8021-EEFF-4741-8F7C-A46EE6BFAF4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Gerader Verbinder 284">
              <a:extLst>
                <a:ext uri="{FF2B5EF4-FFF2-40B4-BE49-F238E27FC236}">
                  <a16:creationId xmlns:a16="http://schemas.microsoft.com/office/drawing/2014/main" id="{DD93FC3D-BCAD-4B32-AD00-36FCC6DDE437}"/>
                </a:ext>
              </a:extLst>
            </p:cNvPr>
            <p:cNvCxnSpPr>
              <a:stCxn id="283" idx="2"/>
              <a:endCxn id="32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7" name="Rechteck 286">
              <a:extLst>
                <a:ext uri="{FF2B5EF4-FFF2-40B4-BE49-F238E27FC236}">
                  <a16:creationId xmlns:a16="http://schemas.microsoft.com/office/drawing/2014/main" id="{A2A162E0-77F6-43AA-9061-FE114BF0060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8" name="Rechteck 287">
              <a:extLst>
                <a:ext uri="{FF2B5EF4-FFF2-40B4-BE49-F238E27FC236}">
                  <a16:creationId xmlns:a16="http://schemas.microsoft.com/office/drawing/2014/main" id="{9FBAB7A4-4D58-4500-8EE7-4D2875EAB8F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9" name="Gerade Verbindung mit Pfeil 288">
              <a:extLst>
                <a:ext uri="{FF2B5EF4-FFF2-40B4-BE49-F238E27FC236}">
                  <a16:creationId xmlns:a16="http://schemas.microsoft.com/office/drawing/2014/main" id="{AA254B69-97EB-4998-B344-68CE0759776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Rechteck 289">
              <a:extLst>
                <a:ext uri="{FF2B5EF4-FFF2-40B4-BE49-F238E27FC236}">
                  <a16:creationId xmlns:a16="http://schemas.microsoft.com/office/drawing/2014/main" id="{DEA51D74-2C05-4971-9AE6-F386D7E34306}"/>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1" name="Gerade Verbindung mit Pfeil 290">
              <a:extLst>
                <a:ext uri="{FF2B5EF4-FFF2-40B4-BE49-F238E27FC236}">
                  <a16:creationId xmlns:a16="http://schemas.microsoft.com/office/drawing/2014/main" id="{65D6BFDC-F537-4E06-9A46-1D7D0E9DCB31}"/>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Gerader Verbinder 291">
              <a:extLst>
                <a:ext uri="{FF2B5EF4-FFF2-40B4-BE49-F238E27FC236}">
                  <a16:creationId xmlns:a16="http://schemas.microsoft.com/office/drawing/2014/main" id="{B4D9E1D7-D1CA-4A73-8370-ED035F94201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6" name="Gerader Verbinder 295">
              <a:extLst>
                <a:ext uri="{FF2B5EF4-FFF2-40B4-BE49-F238E27FC236}">
                  <a16:creationId xmlns:a16="http://schemas.microsoft.com/office/drawing/2014/main" id="{2F1BD3CC-985A-47B0-BB08-5B215D47DE78}"/>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9FDFEB75-FAED-4EB4-B984-D35234B232F6}"/>
                </a:ext>
              </a:extLst>
            </p:cNvPr>
            <p:cNvCxnSpPr>
              <a:cxnSpLocks/>
              <a:stCxn id="28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98" name="Rechteck 297">
              <a:extLst>
                <a:ext uri="{FF2B5EF4-FFF2-40B4-BE49-F238E27FC236}">
                  <a16:creationId xmlns:a16="http://schemas.microsoft.com/office/drawing/2014/main" id="{9D21D7B3-FC5D-42DE-9921-4D3972333DC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9" name="Gerader Verbinder 298">
              <a:extLst>
                <a:ext uri="{FF2B5EF4-FFF2-40B4-BE49-F238E27FC236}">
                  <a16:creationId xmlns:a16="http://schemas.microsoft.com/office/drawing/2014/main" id="{E5F89447-A79E-4F6D-8F28-2665C140EBC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2" name="Gerade Verbindung mit Pfeil 311">
              <a:extLst>
                <a:ext uri="{FF2B5EF4-FFF2-40B4-BE49-F238E27FC236}">
                  <a16:creationId xmlns:a16="http://schemas.microsoft.com/office/drawing/2014/main" id="{479C2D9C-7209-4C25-99BF-068F0D18D90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Gerade Verbindung mit Pfeil 312">
              <a:extLst>
                <a:ext uri="{FF2B5EF4-FFF2-40B4-BE49-F238E27FC236}">
                  <a16:creationId xmlns:a16="http://schemas.microsoft.com/office/drawing/2014/main" id="{67FA0024-A0AC-4625-AC3F-FE2A2F333AF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Gerader Verbinder 313">
              <a:extLst>
                <a:ext uri="{FF2B5EF4-FFF2-40B4-BE49-F238E27FC236}">
                  <a16:creationId xmlns:a16="http://schemas.microsoft.com/office/drawing/2014/main" id="{F19CEFD9-427C-4AC9-97B0-7FD4C4283B7F}"/>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5" name="Gerader Verbinder 314">
              <a:extLst>
                <a:ext uri="{FF2B5EF4-FFF2-40B4-BE49-F238E27FC236}">
                  <a16:creationId xmlns:a16="http://schemas.microsoft.com/office/drawing/2014/main" id="{90A8CB10-1734-4FC3-8441-A2A4EAC4224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6" name="Gerader Verbinder 315">
              <a:extLst>
                <a:ext uri="{FF2B5EF4-FFF2-40B4-BE49-F238E27FC236}">
                  <a16:creationId xmlns:a16="http://schemas.microsoft.com/office/drawing/2014/main" id="{1E228B68-62A2-4E33-AB75-4098BA5B73E1}"/>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17" name="Gerade Verbindung mit Pfeil 316">
              <a:extLst>
                <a:ext uri="{FF2B5EF4-FFF2-40B4-BE49-F238E27FC236}">
                  <a16:creationId xmlns:a16="http://schemas.microsoft.com/office/drawing/2014/main" id="{B3F49AFC-1D62-4743-A6B4-82DC7FA28B7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Gerade Verbindung mit Pfeil 317">
              <a:extLst>
                <a:ext uri="{FF2B5EF4-FFF2-40B4-BE49-F238E27FC236}">
                  <a16:creationId xmlns:a16="http://schemas.microsoft.com/office/drawing/2014/main" id="{F772BE70-E396-4153-A500-0D2712F1ADE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9" name="Gerade Verbindung mit Pfeil 318">
              <a:extLst>
                <a:ext uri="{FF2B5EF4-FFF2-40B4-BE49-F238E27FC236}">
                  <a16:creationId xmlns:a16="http://schemas.microsoft.com/office/drawing/2014/main" id="{1A8BDB54-C5C9-4BB6-81B9-50958ACF7AC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Gerade Verbindung mit Pfeil 319">
              <a:extLst>
                <a:ext uri="{FF2B5EF4-FFF2-40B4-BE49-F238E27FC236}">
                  <a16:creationId xmlns:a16="http://schemas.microsoft.com/office/drawing/2014/main" id="{7C3B5423-15B4-46A6-B614-4F3050655CD2}"/>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1" name="Gerade Verbindung mit Pfeil 320">
              <a:extLst>
                <a:ext uri="{FF2B5EF4-FFF2-40B4-BE49-F238E27FC236}">
                  <a16:creationId xmlns:a16="http://schemas.microsoft.com/office/drawing/2014/main" id="{10F23EDC-D78B-4EFB-A131-6A135958AE95}"/>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2" name="Ellipse 321">
              <a:extLst>
                <a:ext uri="{FF2B5EF4-FFF2-40B4-BE49-F238E27FC236}">
                  <a16:creationId xmlns:a16="http://schemas.microsoft.com/office/drawing/2014/main" id="{554E152B-17F9-42CB-BF24-090298E8110A}"/>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3" name="Ellipse 322">
              <a:extLst>
                <a:ext uri="{FF2B5EF4-FFF2-40B4-BE49-F238E27FC236}">
                  <a16:creationId xmlns:a16="http://schemas.microsoft.com/office/drawing/2014/main" id="{33F5B6B5-8D48-42BB-8F30-6757A11ABBE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24" name="Gruppieren 323">
            <a:extLst>
              <a:ext uri="{FF2B5EF4-FFF2-40B4-BE49-F238E27FC236}">
                <a16:creationId xmlns:a16="http://schemas.microsoft.com/office/drawing/2014/main" id="{0B9CF113-84B9-4235-9D6B-1E3C0ACF62DD}"/>
              </a:ext>
            </a:extLst>
          </p:cNvPr>
          <p:cNvGrpSpPr/>
          <p:nvPr/>
        </p:nvGrpSpPr>
        <p:grpSpPr>
          <a:xfrm>
            <a:off x="3048000" y="2819400"/>
            <a:ext cx="1828800" cy="1143520"/>
            <a:chOff x="3048000" y="2819400"/>
            <a:chExt cx="1828800" cy="1143520"/>
          </a:xfrm>
        </p:grpSpPr>
        <p:sp>
          <p:nvSpPr>
            <p:cNvPr id="325" name="Abgerundetes Rechteck 124">
              <a:extLst>
                <a:ext uri="{FF2B5EF4-FFF2-40B4-BE49-F238E27FC236}">
                  <a16:creationId xmlns:a16="http://schemas.microsoft.com/office/drawing/2014/main" id="{AEDBF653-06EF-4580-929A-2391F0CEE8D0}"/>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6" name="Rechteck 325">
              <a:extLst>
                <a:ext uri="{FF2B5EF4-FFF2-40B4-BE49-F238E27FC236}">
                  <a16:creationId xmlns:a16="http://schemas.microsoft.com/office/drawing/2014/main" id="{5DE73CA2-57D2-4021-B383-0DED30F1F259}"/>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27" name="Gerade Verbindung mit Pfeil 326">
              <a:extLst>
                <a:ext uri="{FF2B5EF4-FFF2-40B4-BE49-F238E27FC236}">
                  <a16:creationId xmlns:a16="http://schemas.microsoft.com/office/drawing/2014/main" id="{DD3FFB02-DF88-4355-83BE-136A0F698429}"/>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Gerader Verbinder 327">
              <a:extLst>
                <a:ext uri="{FF2B5EF4-FFF2-40B4-BE49-F238E27FC236}">
                  <a16:creationId xmlns:a16="http://schemas.microsoft.com/office/drawing/2014/main" id="{D6769E56-D8F2-4FA7-A4AA-8048FC839172}"/>
                </a:ext>
              </a:extLst>
            </p:cNvPr>
            <p:cNvCxnSpPr>
              <a:stCxn id="326" idx="2"/>
              <a:endCxn id="548"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29" name="Rechteck 328">
              <a:extLst>
                <a:ext uri="{FF2B5EF4-FFF2-40B4-BE49-F238E27FC236}">
                  <a16:creationId xmlns:a16="http://schemas.microsoft.com/office/drawing/2014/main" id="{E9EE579C-2CA1-4A35-AD82-C1B5A2FDFC2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330" name="Rechteck 329">
              <a:extLst>
                <a:ext uri="{FF2B5EF4-FFF2-40B4-BE49-F238E27FC236}">
                  <a16:creationId xmlns:a16="http://schemas.microsoft.com/office/drawing/2014/main" id="{49733178-939B-451C-A740-7E4EBBC0B67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331" name="Gerade Verbindung mit Pfeil 330">
              <a:extLst>
                <a:ext uri="{FF2B5EF4-FFF2-40B4-BE49-F238E27FC236}">
                  <a16:creationId xmlns:a16="http://schemas.microsoft.com/office/drawing/2014/main" id="{B6B1408C-FE68-4B5C-A426-1DEE92E2F0E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2" name="Rechteck 331">
              <a:extLst>
                <a:ext uri="{FF2B5EF4-FFF2-40B4-BE49-F238E27FC236}">
                  <a16:creationId xmlns:a16="http://schemas.microsoft.com/office/drawing/2014/main" id="{6CAAF95A-4407-432D-822A-EA05891F686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3" name="Gerade Verbindung mit Pfeil 332">
              <a:extLst>
                <a:ext uri="{FF2B5EF4-FFF2-40B4-BE49-F238E27FC236}">
                  <a16:creationId xmlns:a16="http://schemas.microsoft.com/office/drawing/2014/main" id="{63530D09-D631-49AD-A195-8FC6B49F314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Gerader Verbinder 333">
              <a:extLst>
                <a:ext uri="{FF2B5EF4-FFF2-40B4-BE49-F238E27FC236}">
                  <a16:creationId xmlns:a16="http://schemas.microsoft.com/office/drawing/2014/main" id="{4554F59B-0B0C-4F14-A21E-9F164B401812}"/>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5" name="Gerader Verbinder 334">
              <a:extLst>
                <a:ext uri="{FF2B5EF4-FFF2-40B4-BE49-F238E27FC236}">
                  <a16:creationId xmlns:a16="http://schemas.microsoft.com/office/drawing/2014/main" id="{CD09B9CB-FD5B-4651-9A18-3201600AD27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6" name="Gerader Verbinder 335">
              <a:extLst>
                <a:ext uri="{FF2B5EF4-FFF2-40B4-BE49-F238E27FC236}">
                  <a16:creationId xmlns:a16="http://schemas.microsoft.com/office/drawing/2014/main" id="{4AA22A80-5AB8-46F4-80BE-0E45D0262B95}"/>
                </a:ext>
              </a:extLst>
            </p:cNvPr>
            <p:cNvCxnSpPr>
              <a:cxnSpLocks/>
              <a:stCxn id="32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37" name="Rechteck 336">
              <a:extLst>
                <a:ext uri="{FF2B5EF4-FFF2-40B4-BE49-F238E27FC236}">
                  <a16:creationId xmlns:a16="http://schemas.microsoft.com/office/drawing/2014/main" id="{500FD8F2-6E61-4A2C-A322-8ECF47FB0C34}"/>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8" name="Gerader Verbinder 337">
              <a:extLst>
                <a:ext uri="{FF2B5EF4-FFF2-40B4-BE49-F238E27FC236}">
                  <a16:creationId xmlns:a16="http://schemas.microsoft.com/office/drawing/2014/main" id="{76A52A1D-9353-4C72-8E2B-D11155F46C9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A43BFC27-C447-421E-BE69-9CD2DAC8FC14}"/>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Gerade Verbindung mit Pfeil 339">
              <a:extLst>
                <a:ext uri="{FF2B5EF4-FFF2-40B4-BE49-F238E27FC236}">
                  <a16:creationId xmlns:a16="http://schemas.microsoft.com/office/drawing/2014/main" id="{295C8996-BF0F-4B0D-AF5D-A519514202E5}"/>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r Verbinder 539">
              <a:extLst>
                <a:ext uri="{FF2B5EF4-FFF2-40B4-BE49-F238E27FC236}">
                  <a16:creationId xmlns:a16="http://schemas.microsoft.com/office/drawing/2014/main" id="{990A93B6-1381-4E5B-B73E-78F5C4792912}"/>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1" name="Gerader Verbinder 540">
              <a:extLst>
                <a:ext uri="{FF2B5EF4-FFF2-40B4-BE49-F238E27FC236}">
                  <a16:creationId xmlns:a16="http://schemas.microsoft.com/office/drawing/2014/main" id="{E37A96DF-DEF5-441C-A3A7-220B2ED8D5A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41">
              <a:extLst>
                <a:ext uri="{FF2B5EF4-FFF2-40B4-BE49-F238E27FC236}">
                  <a16:creationId xmlns:a16="http://schemas.microsoft.com/office/drawing/2014/main" id="{F7E849B2-47C6-4880-BFAA-B0A27C10A99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 Verbindung mit Pfeil 542">
              <a:extLst>
                <a:ext uri="{FF2B5EF4-FFF2-40B4-BE49-F238E27FC236}">
                  <a16:creationId xmlns:a16="http://schemas.microsoft.com/office/drawing/2014/main" id="{411D9D5F-671A-4370-8877-1C96C27213B2}"/>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8588F30B-5959-4879-9929-0F8CA9C8DD1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9673A737-BFD5-403E-BB07-4A5EC8EF477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70EA483D-B115-44AB-B010-D54E33E49DB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3429FBE0-465E-48F4-90A0-5FFFC570BB4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8" name="Ellipse 547">
              <a:extLst>
                <a:ext uri="{FF2B5EF4-FFF2-40B4-BE49-F238E27FC236}">
                  <a16:creationId xmlns:a16="http://schemas.microsoft.com/office/drawing/2014/main" id="{DD35A780-348C-478F-BCD4-8ABF10954EF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9" name="Ellipse 548">
              <a:extLst>
                <a:ext uri="{FF2B5EF4-FFF2-40B4-BE49-F238E27FC236}">
                  <a16:creationId xmlns:a16="http://schemas.microsoft.com/office/drawing/2014/main" id="{8B33493C-0DCF-4149-9EE5-C2F3EF88C3C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50" name="Gruppieren 549">
            <a:extLst>
              <a:ext uri="{FF2B5EF4-FFF2-40B4-BE49-F238E27FC236}">
                <a16:creationId xmlns:a16="http://schemas.microsoft.com/office/drawing/2014/main" id="{835C489C-D384-4238-9726-7A47FE8A44D1}"/>
              </a:ext>
            </a:extLst>
          </p:cNvPr>
          <p:cNvGrpSpPr/>
          <p:nvPr/>
        </p:nvGrpSpPr>
        <p:grpSpPr>
          <a:xfrm>
            <a:off x="4876800" y="2819400"/>
            <a:ext cx="1828800" cy="1143520"/>
            <a:chOff x="3048000" y="2819400"/>
            <a:chExt cx="1828800" cy="1143520"/>
          </a:xfrm>
        </p:grpSpPr>
        <p:sp>
          <p:nvSpPr>
            <p:cNvPr id="551" name="Abgerundetes Rechteck 124">
              <a:extLst>
                <a:ext uri="{FF2B5EF4-FFF2-40B4-BE49-F238E27FC236}">
                  <a16:creationId xmlns:a16="http://schemas.microsoft.com/office/drawing/2014/main" id="{F5D390DE-41F7-405A-897C-F88792F3A02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2" name="Rechteck 551">
              <a:extLst>
                <a:ext uri="{FF2B5EF4-FFF2-40B4-BE49-F238E27FC236}">
                  <a16:creationId xmlns:a16="http://schemas.microsoft.com/office/drawing/2014/main" id="{BE2F35F1-0950-4060-B9F6-E889DD924A7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3" name="Gerade Verbindung mit Pfeil 552">
              <a:extLst>
                <a:ext uri="{FF2B5EF4-FFF2-40B4-BE49-F238E27FC236}">
                  <a16:creationId xmlns:a16="http://schemas.microsoft.com/office/drawing/2014/main" id="{90AE15BA-4DF0-42D1-A1A9-4F2E2AAA477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r Verbinder 553">
              <a:extLst>
                <a:ext uri="{FF2B5EF4-FFF2-40B4-BE49-F238E27FC236}">
                  <a16:creationId xmlns:a16="http://schemas.microsoft.com/office/drawing/2014/main" id="{278AA476-46AF-47B2-A3AD-B9434CA14628}"/>
                </a:ext>
              </a:extLst>
            </p:cNvPr>
            <p:cNvCxnSpPr>
              <a:stCxn id="552" idx="2"/>
              <a:endCxn id="575"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55" name="Rechteck 554">
              <a:extLst>
                <a:ext uri="{FF2B5EF4-FFF2-40B4-BE49-F238E27FC236}">
                  <a16:creationId xmlns:a16="http://schemas.microsoft.com/office/drawing/2014/main" id="{942B9769-7818-43A5-8661-0FDD125019CF}"/>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6" name="Rechteck 555">
              <a:extLst>
                <a:ext uri="{FF2B5EF4-FFF2-40B4-BE49-F238E27FC236}">
                  <a16:creationId xmlns:a16="http://schemas.microsoft.com/office/drawing/2014/main" id="{B2E2A56A-E8DB-444D-8761-2070A7C45B2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7" name="Gerade Verbindung mit Pfeil 556">
              <a:extLst>
                <a:ext uri="{FF2B5EF4-FFF2-40B4-BE49-F238E27FC236}">
                  <a16:creationId xmlns:a16="http://schemas.microsoft.com/office/drawing/2014/main" id="{618A100B-AA96-4AEC-95BF-769202B9ABD8}"/>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8" name="Rechteck 557">
              <a:extLst>
                <a:ext uri="{FF2B5EF4-FFF2-40B4-BE49-F238E27FC236}">
                  <a16:creationId xmlns:a16="http://schemas.microsoft.com/office/drawing/2014/main" id="{1393B248-0B7C-417A-B978-598D4B29A633}"/>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9" name="Gerade Verbindung mit Pfeil 558">
              <a:extLst>
                <a:ext uri="{FF2B5EF4-FFF2-40B4-BE49-F238E27FC236}">
                  <a16:creationId xmlns:a16="http://schemas.microsoft.com/office/drawing/2014/main" id="{1F72C56B-8D3B-4E26-9ED7-11841BFF6E2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Gerader Verbinder 559">
              <a:extLst>
                <a:ext uri="{FF2B5EF4-FFF2-40B4-BE49-F238E27FC236}">
                  <a16:creationId xmlns:a16="http://schemas.microsoft.com/office/drawing/2014/main" id="{FDF62366-A69F-4F8A-96CE-AFD9F19C1E6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1" name="Gerader Verbinder 560">
              <a:extLst>
                <a:ext uri="{FF2B5EF4-FFF2-40B4-BE49-F238E27FC236}">
                  <a16:creationId xmlns:a16="http://schemas.microsoft.com/office/drawing/2014/main" id="{3CA86ABF-7129-4B7A-A06E-EF2DC7E800B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2" name="Gerader Verbinder 561">
              <a:extLst>
                <a:ext uri="{FF2B5EF4-FFF2-40B4-BE49-F238E27FC236}">
                  <a16:creationId xmlns:a16="http://schemas.microsoft.com/office/drawing/2014/main" id="{437960DE-5DF2-4470-B5EA-099573E9747A}"/>
                </a:ext>
              </a:extLst>
            </p:cNvPr>
            <p:cNvCxnSpPr>
              <a:cxnSpLocks/>
              <a:stCxn id="55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63" name="Rechteck 562">
              <a:extLst>
                <a:ext uri="{FF2B5EF4-FFF2-40B4-BE49-F238E27FC236}">
                  <a16:creationId xmlns:a16="http://schemas.microsoft.com/office/drawing/2014/main" id="{2C10025D-E28C-466B-A71D-FC00FFC774FD}"/>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4" name="Gerader Verbinder 563">
              <a:extLst>
                <a:ext uri="{FF2B5EF4-FFF2-40B4-BE49-F238E27FC236}">
                  <a16:creationId xmlns:a16="http://schemas.microsoft.com/office/drawing/2014/main" id="{E4A6DA1C-17C7-42B2-B920-0E4062AFAA8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5" name="Gerade Verbindung mit Pfeil 564">
              <a:extLst>
                <a:ext uri="{FF2B5EF4-FFF2-40B4-BE49-F238E27FC236}">
                  <a16:creationId xmlns:a16="http://schemas.microsoft.com/office/drawing/2014/main" id="{93F7C851-28D7-4428-97F3-1AACA55ABDA1}"/>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Gerade Verbindung mit Pfeil 565">
              <a:extLst>
                <a:ext uri="{FF2B5EF4-FFF2-40B4-BE49-F238E27FC236}">
                  <a16:creationId xmlns:a16="http://schemas.microsoft.com/office/drawing/2014/main" id="{50EA1310-E323-4500-8B86-A274D411D06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Gerader Verbinder 566">
              <a:extLst>
                <a:ext uri="{FF2B5EF4-FFF2-40B4-BE49-F238E27FC236}">
                  <a16:creationId xmlns:a16="http://schemas.microsoft.com/office/drawing/2014/main" id="{DA0409A8-E7E6-47F3-BA1C-BB1923C7BC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8" name="Gerader Verbinder 567">
              <a:extLst>
                <a:ext uri="{FF2B5EF4-FFF2-40B4-BE49-F238E27FC236}">
                  <a16:creationId xmlns:a16="http://schemas.microsoft.com/office/drawing/2014/main" id="{2AF07DAF-858E-47DE-8044-5B3EAEFF024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9" name="Gerader Verbinder 568">
              <a:extLst>
                <a:ext uri="{FF2B5EF4-FFF2-40B4-BE49-F238E27FC236}">
                  <a16:creationId xmlns:a16="http://schemas.microsoft.com/office/drawing/2014/main" id="{730F1926-B937-4592-A426-C63A8762D0B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70" name="Gerade Verbindung mit Pfeil 569">
              <a:extLst>
                <a:ext uri="{FF2B5EF4-FFF2-40B4-BE49-F238E27FC236}">
                  <a16:creationId xmlns:a16="http://schemas.microsoft.com/office/drawing/2014/main" id="{F29C8937-8086-4D05-8AF1-57205E7CEBC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Gerade Verbindung mit Pfeil 570">
              <a:extLst>
                <a:ext uri="{FF2B5EF4-FFF2-40B4-BE49-F238E27FC236}">
                  <a16:creationId xmlns:a16="http://schemas.microsoft.com/office/drawing/2014/main" id="{4B3BE81F-8CF7-443F-A46E-AB2E430CF742}"/>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2" name="Gerade Verbindung mit Pfeil 571">
              <a:extLst>
                <a:ext uri="{FF2B5EF4-FFF2-40B4-BE49-F238E27FC236}">
                  <a16:creationId xmlns:a16="http://schemas.microsoft.com/office/drawing/2014/main" id="{CC09B45A-0FDE-41FE-8106-8F0505814B7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Gerade Verbindung mit Pfeil 572">
              <a:extLst>
                <a:ext uri="{FF2B5EF4-FFF2-40B4-BE49-F238E27FC236}">
                  <a16:creationId xmlns:a16="http://schemas.microsoft.com/office/drawing/2014/main" id="{824F2E87-059E-416C-B027-999D9AD1AC9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4" name="Gerade Verbindung mit Pfeil 573">
              <a:extLst>
                <a:ext uri="{FF2B5EF4-FFF2-40B4-BE49-F238E27FC236}">
                  <a16:creationId xmlns:a16="http://schemas.microsoft.com/office/drawing/2014/main" id="{BE479D05-4F0C-457A-9332-6C038DD4297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5" name="Ellipse 574">
              <a:extLst>
                <a:ext uri="{FF2B5EF4-FFF2-40B4-BE49-F238E27FC236}">
                  <a16:creationId xmlns:a16="http://schemas.microsoft.com/office/drawing/2014/main" id="{DF37D913-A4DE-49C3-AAA0-CB97328BE5A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6" name="Ellipse 575">
              <a:extLst>
                <a:ext uri="{FF2B5EF4-FFF2-40B4-BE49-F238E27FC236}">
                  <a16:creationId xmlns:a16="http://schemas.microsoft.com/office/drawing/2014/main" id="{E15B19D6-E9C6-4D64-B86B-0A4A7AC6592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77" name="Gruppieren 576">
            <a:extLst>
              <a:ext uri="{FF2B5EF4-FFF2-40B4-BE49-F238E27FC236}">
                <a16:creationId xmlns:a16="http://schemas.microsoft.com/office/drawing/2014/main" id="{7A592368-F3F0-4B6F-B692-0BB85AB82EB6}"/>
              </a:ext>
            </a:extLst>
          </p:cNvPr>
          <p:cNvGrpSpPr/>
          <p:nvPr/>
        </p:nvGrpSpPr>
        <p:grpSpPr>
          <a:xfrm>
            <a:off x="6705600" y="2819400"/>
            <a:ext cx="1828800" cy="1143520"/>
            <a:chOff x="3048000" y="2819400"/>
            <a:chExt cx="1828800" cy="1143520"/>
          </a:xfrm>
        </p:grpSpPr>
        <p:sp>
          <p:nvSpPr>
            <p:cNvPr id="578" name="Abgerundetes Rechteck 124">
              <a:extLst>
                <a:ext uri="{FF2B5EF4-FFF2-40B4-BE49-F238E27FC236}">
                  <a16:creationId xmlns:a16="http://schemas.microsoft.com/office/drawing/2014/main" id="{04969BC4-F082-4604-8880-1BAC23188FF1}"/>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9" name="Rechteck 578">
              <a:extLst>
                <a:ext uri="{FF2B5EF4-FFF2-40B4-BE49-F238E27FC236}">
                  <a16:creationId xmlns:a16="http://schemas.microsoft.com/office/drawing/2014/main" id="{366A8457-90B6-4CFE-A529-96FD23E82C7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0" name="Gerade Verbindung mit Pfeil 579">
              <a:extLst>
                <a:ext uri="{FF2B5EF4-FFF2-40B4-BE49-F238E27FC236}">
                  <a16:creationId xmlns:a16="http://schemas.microsoft.com/office/drawing/2014/main" id="{3257A3AC-853D-4B53-B33E-A91EF7CFAD7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1" name="Gerader Verbinder 580">
              <a:extLst>
                <a:ext uri="{FF2B5EF4-FFF2-40B4-BE49-F238E27FC236}">
                  <a16:creationId xmlns:a16="http://schemas.microsoft.com/office/drawing/2014/main" id="{80EDDF53-4270-44D5-9678-15F545C16D92}"/>
                </a:ext>
              </a:extLst>
            </p:cNvPr>
            <p:cNvCxnSpPr>
              <a:stCxn id="579" idx="2"/>
              <a:endCxn id="60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82" name="Rechteck 581">
              <a:extLst>
                <a:ext uri="{FF2B5EF4-FFF2-40B4-BE49-F238E27FC236}">
                  <a16:creationId xmlns:a16="http://schemas.microsoft.com/office/drawing/2014/main" id="{60B3DC93-604B-4E47-9EFA-DF65B36CFEF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583" name="Rechteck 582">
              <a:extLst>
                <a:ext uri="{FF2B5EF4-FFF2-40B4-BE49-F238E27FC236}">
                  <a16:creationId xmlns:a16="http://schemas.microsoft.com/office/drawing/2014/main" id="{71FE5820-DD9F-4DA7-A06A-4557F6D7C9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584" name="Gerade Verbindung mit Pfeil 583">
              <a:extLst>
                <a:ext uri="{FF2B5EF4-FFF2-40B4-BE49-F238E27FC236}">
                  <a16:creationId xmlns:a16="http://schemas.microsoft.com/office/drawing/2014/main" id="{7652F115-6E1F-499B-98C5-DDEC566EBCFD}"/>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85" name="Rechteck 584">
              <a:extLst>
                <a:ext uri="{FF2B5EF4-FFF2-40B4-BE49-F238E27FC236}">
                  <a16:creationId xmlns:a16="http://schemas.microsoft.com/office/drawing/2014/main" id="{D8828B25-060D-41F9-B900-6E539292BA51}"/>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6" name="Gerade Verbindung mit Pfeil 585">
              <a:extLst>
                <a:ext uri="{FF2B5EF4-FFF2-40B4-BE49-F238E27FC236}">
                  <a16:creationId xmlns:a16="http://schemas.microsoft.com/office/drawing/2014/main" id="{E1953097-C20A-41C2-9BA1-F2FAFD196A97}"/>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Gerader Verbinder 586">
              <a:extLst>
                <a:ext uri="{FF2B5EF4-FFF2-40B4-BE49-F238E27FC236}">
                  <a16:creationId xmlns:a16="http://schemas.microsoft.com/office/drawing/2014/main" id="{003F310B-997A-411E-A44F-41477652DE77}"/>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8" name="Gerader Verbinder 587">
              <a:extLst>
                <a:ext uri="{FF2B5EF4-FFF2-40B4-BE49-F238E27FC236}">
                  <a16:creationId xmlns:a16="http://schemas.microsoft.com/office/drawing/2014/main" id="{04DBB927-37FD-47D4-9BBB-17BFFED1CE2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9" name="Gerader Verbinder 588">
              <a:extLst>
                <a:ext uri="{FF2B5EF4-FFF2-40B4-BE49-F238E27FC236}">
                  <a16:creationId xmlns:a16="http://schemas.microsoft.com/office/drawing/2014/main" id="{4D0A3D68-629F-466B-9700-830910715AF3}"/>
                </a:ext>
              </a:extLst>
            </p:cNvPr>
            <p:cNvCxnSpPr>
              <a:cxnSpLocks/>
              <a:stCxn id="58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90" name="Rechteck 589">
              <a:extLst>
                <a:ext uri="{FF2B5EF4-FFF2-40B4-BE49-F238E27FC236}">
                  <a16:creationId xmlns:a16="http://schemas.microsoft.com/office/drawing/2014/main" id="{032D6810-69F5-48F9-8FB2-24C2C0A43E03}"/>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91" name="Gerader Verbinder 590">
              <a:extLst>
                <a:ext uri="{FF2B5EF4-FFF2-40B4-BE49-F238E27FC236}">
                  <a16:creationId xmlns:a16="http://schemas.microsoft.com/office/drawing/2014/main" id="{F6ADAFB3-DAD1-499C-BA9A-E0FD9C0C98D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2" name="Gerade Verbindung mit Pfeil 591">
              <a:extLst>
                <a:ext uri="{FF2B5EF4-FFF2-40B4-BE49-F238E27FC236}">
                  <a16:creationId xmlns:a16="http://schemas.microsoft.com/office/drawing/2014/main" id="{D2002A92-A626-4F44-928E-1D0DCE9F522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Gerade Verbindung mit Pfeil 592">
              <a:extLst>
                <a:ext uri="{FF2B5EF4-FFF2-40B4-BE49-F238E27FC236}">
                  <a16:creationId xmlns:a16="http://schemas.microsoft.com/office/drawing/2014/main" id="{9E2A8607-C432-4F52-BAEA-1B188487D4B4}"/>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Gerader Verbinder 593">
              <a:extLst>
                <a:ext uri="{FF2B5EF4-FFF2-40B4-BE49-F238E27FC236}">
                  <a16:creationId xmlns:a16="http://schemas.microsoft.com/office/drawing/2014/main" id="{59B1F68A-6379-4E3B-96AD-182AD4FC83D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5" name="Gerader Verbinder 594">
              <a:extLst>
                <a:ext uri="{FF2B5EF4-FFF2-40B4-BE49-F238E27FC236}">
                  <a16:creationId xmlns:a16="http://schemas.microsoft.com/office/drawing/2014/main" id="{35581F76-B9AE-478F-85FE-C928700DE8C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6" name="Gerader Verbinder 595">
              <a:extLst>
                <a:ext uri="{FF2B5EF4-FFF2-40B4-BE49-F238E27FC236}">
                  <a16:creationId xmlns:a16="http://schemas.microsoft.com/office/drawing/2014/main" id="{5A7B63E0-9E98-40CE-A227-74D2938FA90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97" name="Gerade Verbindung mit Pfeil 596">
              <a:extLst>
                <a:ext uri="{FF2B5EF4-FFF2-40B4-BE49-F238E27FC236}">
                  <a16:creationId xmlns:a16="http://schemas.microsoft.com/office/drawing/2014/main" id="{46919EB6-D252-4B3B-A6DE-8E26548D4C9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Gerade Verbindung mit Pfeil 597">
              <a:extLst>
                <a:ext uri="{FF2B5EF4-FFF2-40B4-BE49-F238E27FC236}">
                  <a16:creationId xmlns:a16="http://schemas.microsoft.com/office/drawing/2014/main" id="{F6755E0C-5A8D-4B95-BFB4-27C15517731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9" name="Gerade Verbindung mit Pfeil 598">
              <a:extLst>
                <a:ext uri="{FF2B5EF4-FFF2-40B4-BE49-F238E27FC236}">
                  <a16:creationId xmlns:a16="http://schemas.microsoft.com/office/drawing/2014/main" id="{63D88A93-4610-441F-A0A0-0A97441F73BA}"/>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Gerade Verbindung mit Pfeil 599">
              <a:extLst>
                <a:ext uri="{FF2B5EF4-FFF2-40B4-BE49-F238E27FC236}">
                  <a16:creationId xmlns:a16="http://schemas.microsoft.com/office/drawing/2014/main" id="{DEB45D29-2998-46F7-AED4-4B74D14B6C5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1" name="Gerade Verbindung mit Pfeil 600">
              <a:extLst>
                <a:ext uri="{FF2B5EF4-FFF2-40B4-BE49-F238E27FC236}">
                  <a16:creationId xmlns:a16="http://schemas.microsoft.com/office/drawing/2014/main" id="{4EF6AEDA-534A-44B3-A8B9-BD2F5CFFF31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02" name="Ellipse 601">
              <a:extLst>
                <a:ext uri="{FF2B5EF4-FFF2-40B4-BE49-F238E27FC236}">
                  <a16:creationId xmlns:a16="http://schemas.microsoft.com/office/drawing/2014/main" id="{00570FB6-A460-4625-A500-6FFD2F7FF09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03" name="Ellipse 602">
              <a:extLst>
                <a:ext uri="{FF2B5EF4-FFF2-40B4-BE49-F238E27FC236}">
                  <a16:creationId xmlns:a16="http://schemas.microsoft.com/office/drawing/2014/main" id="{27785E17-0322-40D0-A04F-03439E0A972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 name="Gruppieren 3">
            <a:extLst>
              <a:ext uri="{FF2B5EF4-FFF2-40B4-BE49-F238E27FC236}">
                <a16:creationId xmlns:a16="http://schemas.microsoft.com/office/drawing/2014/main" id="{7C96B5F7-7756-3C1D-F72B-80E4214B65ED}"/>
              </a:ext>
            </a:extLst>
          </p:cNvPr>
          <p:cNvGrpSpPr/>
          <p:nvPr/>
        </p:nvGrpSpPr>
        <p:grpSpPr>
          <a:xfrm>
            <a:off x="2971800" y="1981200"/>
            <a:ext cx="5715000" cy="1981200"/>
            <a:chOff x="2971800" y="1981200"/>
            <a:chExt cx="5715000" cy="1981200"/>
          </a:xfrm>
        </p:grpSpPr>
        <p:cxnSp>
          <p:nvCxnSpPr>
            <p:cNvPr id="6" name="Gerader Verbinder 248">
              <a:extLst>
                <a:ext uri="{FF2B5EF4-FFF2-40B4-BE49-F238E27FC236}">
                  <a16:creationId xmlns:a16="http://schemas.microsoft.com/office/drawing/2014/main" id="{6CFAE214-B470-AB93-721B-490D44074B39}"/>
                </a:ext>
              </a:extLst>
            </p:cNvPr>
            <p:cNvCxnSpPr>
              <a:cxnSpLocks/>
            </p:cNvCxnSpPr>
            <p:nvPr/>
          </p:nvCxnSpPr>
          <p:spPr bwMode="auto">
            <a:xfrm>
              <a:off x="2971800" y="3962400"/>
              <a:ext cx="57150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uppieren 6">
              <a:extLst>
                <a:ext uri="{FF2B5EF4-FFF2-40B4-BE49-F238E27FC236}">
                  <a16:creationId xmlns:a16="http://schemas.microsoft.com/office/drawing/2014/main" id="{FE66E1B9-D926-4858-A2D3-63AE5735C712}"/>
                </a:ext>
              </a:extLst>
            </p:cNvPr>
            <p:cNvGrpSpPr/>
            <p:nvPr/>
          </p:nvGrpSpPr>
          <p:grpSpPr>
            <a:xfrm>
              <a:off x="4722710" y="1981200"/>
              <a:ext cx="79580" cy="1981200"/>
              <a:chOff x="4722710" y="1981200"/>
              <a:chExt cx="79580" cy="1981200"/>
            </a:xfrm>
          </p:grpSpPr>
          <p:cxnSp>
            <p:nvCxnSpPr>
              <p:cNvPr id="20" name="Gerader Verbinder 285">
                <a:extLst>
                  <a:ext uri="{FF2B5EF4-FFF2-40B4-BE49-F238E27FC236}">
                    <a16:creationId xmlns:a16="http://schemas.microsoft.com/office/drawing/2014/main" id="{6F651AF3-693E-D6C4-1762-AC6E1587A340}"/>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248">
                <a:extLst>
                  <a:ext uri="{FF2B5EF4-FFF2-40B4-BE49-F238E27FC236}">
                    <a16:creationId xmlns:a16="http://schemas.microsoft.com/office/drawing/2014/main" id="{E97BD68E-DB12-15A1-7C05-A01DE603CA2E}"/>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48">
                <a:extLst>
                  <a:ext uri="{FF2B5EF4-FFF2-40B4-BE49-F238E27FC236}">
                    <a16:creationId xmlns:a16="http://schemas.microsoft.com/office/drawing/2014/main" id="{DCDF4592-8A2F-F4BD-6D7C-7FE473B0D0A5}"/>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r Verbinder 248">
                <a:extLst>
                  <a:ext uri="{FF2B5EF4-FFF2-40B4-BE49-F238E27FC236}">
                    <a16:creationId xmlns:a16="http://schemas.microsoft.com/office/drawing/2014/main" id="{E25E2360-BE04-5EC0-46C2-8B65C99D6284}"/>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48">
                <a:extLst>
                  <a:ext uri="{FF2B5EF4-FFF2-40B4-BE49-F238E27FC236}">
                    <a16:creationId xmlns:a16="http://schemas.microsoft.com/office/drawing/2014/main" id="{35EAE3EE-4C32-44F4-4780-45B1576E832B}"/>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8A0F5F7C-F152-1A94-75FF-0A57CDEB7D15}"/>
                </a:ext>
              </a:extLst>
            </p:cNvPr>
            <p:cNvGrpSpPr/>
            <p:nvPr/>
          </p:nvGrpSpPr>
          <p:grpSpPr>
            <a:xfrm>
              <a:off x="6553200" y="1981200"/>
              <a:ext cx="79580" cy="1981200"/>
              <a:chOff x="4722710" y="1981200"/>
              <a:chExt cx="79580" cy="1981200"/>
            </a:xfrm>
          </p:grpSpPr>
          <p:cxnSp>
            <p:nvCxnSpPr>
              <p:cNvPr id="15" name="Gerader Verbinder 285">
                <a:extLst>
                  <a:ext uri="{FF2B5EF4-FFF2-40B4-BE49-F238E27FC236}">
                    <a16:creationId xmlns:a16="http://schemas.microsoft.com/office/drawing/2014/main" id="{E97D5B78-FE9F-1F84-A460-0CB3F535D022}"/>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248">
                <a:extLst>
                  <a:ext uri="{FF2B5EF4-FFF2-40B4-BE49-F238E27FC236}">
                    <a16:creationId xmlns:a16="http://schemas.microsoft.com/office/drawing/2014/main" id="{C4C2ED34-4512-E275-216F-D2F2FCE1442F}"/>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248">
                <a:extLst>
                  <a:ext uri="{FF2B5EF4-FFF2-40B4-BE49-F238E27FC236}">
                    <a16:creationId xmlns:a16="http://schemas.microsoft.com/office/drawing/2014/main" id="{2755AC9B-119E-DE6B-AD5B-0A2E416E1666}"/>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248">
                <a:extLst>
                  <a:ext uri="{FF2B5EF4-FFF2-40B4-BE49-F238E27FC236}">
                    <a16:creationId xmlns:a16="http://schemas.microsoft.com/office/drawing/2014/main" id="{21FF377A-1B5D-1724-3F06-D65013F75388}"/>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248">
                <a:extLst>
                  <a:ext uri="{FF2B5EF4-FFF2-40B4-BE49-F238E27FC236}">
                    <a16:creationId xmlns:a16="http://schemas.microsoft.com/office/drawing/2014/main" id="{5A5C0366-1275-E348-2AA3-4EBE5ABC2A41}"/>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DB2A1602-3835-1100-8BB7-27BB5887BFDB}"/>
                </a:ext>
              </a:extLst>
            </p:cNvPr>
            <p:cNvGrpSpPr/>
            <p:nvPr/>
          </p:nvGrpSpPr>
          <p:grpSpPr>
            <a:xfrm>
              <a:off x="8382000" y="1981200"/>
              <a:ext cx="79580" cy="1981200"/>
              <a:chOff x="4722710" y="1981200"/>
              <a:chExt cx="79580" cy="1981200"/>
            </a:xfrm>
          </p:grpSpPr>
          <p:cxnSp>
            <p:nvCxnSpPr>
              <p:cNvPr id="10" name="Gerader Verbinder 285">
                <a:extLst>
                  <a:ext uri="{FF2B5EF4-FFF2-40B4-BE49-F238E27FC236}">
                    <a16:creationId xmlns:a16="http://schemas.microsoft.com/office/drawing/2014/main" id="{54C492DE-756A-FCE9-9D52-4CC3973E467A}"/>
                  </a:ext>
                </a:extLst>
              </p:cNvPr>
              <p:cNvCxnSpPr>
                <a:cxnSpLocks/>
              </p:cNvCxnSpPr>
              <p:nvPr/>
            </p:nvCxnSpPr>
            <p:spPr bwMode="auto">
              <a:xfrm flipV="1">
                <a:off x="4800600" y="1981200"/>
                <a:ext cx="0" cy="1981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248">
                <a:extLst>
                  <a:ext uri="{FF2B5EF4-FFF2-40B4-BE49-F238E27FC236}">
                    <a16:creationId xmlns:a16="http://schemas.microsoft.com/office/drawing/2014/main" id="{0CCB1507-C6F8-5864-9EEF-E818F1A1C135}"/>
                  </a:ext>
                </a:extLst>
              </p:cNvPr>
              <p:cNvCxnSpPr>
                <a:cxnSpLocks/>
              </p:cNvCxnSpPr>
              <p:nvPr/>
            </p:nvCxnSpPr>
            <p:spPr bwMode="auto">
              <a:xfrm flipV="1">
                <a:off x="4722710" y="2362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248">
                <a:extLst>
                  <a:ext uri="{FF2B5EF4-FFF2-40B4-BE49-F238E27FC236}">
                    <a16:creationId xmlns:a16="http://schemas.microsoft.com/office/drawing/2014/main" id="{17927680-0072-C865-DE3E-6CA055D75EE1}"/>
                  </a:ext>
                </a:extLst>
              </p:cNvPr>
              <p:cNvCxnSpPr>
                <a:cxnSpLocks/>
              </p:cNvCxnSpPr>
              <p:nvPr/>
            </p:nvCxnSpPr>
            <p:spPr bwMode="auto">
              <a:xfrm flipV="1">
                <a:off x="4722710" y="259067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248">
                <a:extLst>
                  <a:ext uri="{FF2B5EF4-FFF2-40B4-BE49-F238E27FC236}">
                    <a16:creationId xmlns:a16="http://schemas.microsoft.com/office/drawing/2014/main" id="{F958A8A5-1DB9-8331-8089-95EBDE683A3F}"/>
                  </a:ext>
                </a:extLst>
              </p:cNvPr>
              <p:cNvCxnSpPr>
                <a:cxnSpLocks/>
              </p:cNvCxnSpPr>
              <p:nvPr/>
            </p:nvCxnSpPr>
            <p:spPr bwMode="auto">
              <a:xfrm flipV="1">
                <a:off x="4724400" y="31242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248">
                <a:extLst>
                  <a:ext uri="{FF2B5EF4-FFF2-40B4-BE49-F238E27FC236}">
                    <a16:creationId xmlns:a16="http://schemas.microsoft.com/office/drawing/2014/main" id="{3164463A-1799-CA5C-2711-BCB6E46E5FD0}"/>
                  </a:ext>
                </a:extLst>
              </p:cNvPr>
              <p:cNvCxnSpPr>
                <a:cxnSpLocks/>
              </p:cNvCxnSpPr>
              <p:nvPr/>
            </p:nvCxnSpPr>
            <p:spPr bwMode="auto">
              <a:xfrm flipV="1">
                <a:off x="4724400" y="3352800"/>
                <a:ext cx="77890" cy="13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5" name="Rechteck 24">
            <a:extLst>
              <a:ext uri="{FF2B5EF4-FFF2-40B4-BE49-F238E27FC236}">
                <a16:creationId xmlns:a16="http://schemas.microsoft.com/office/drawing/2014/main" id="{16DC3E99-B556-9E9C-AB3C-94DC1A54CDB4}"/>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6" name="Abgerundetes Rechteck 31">
            <a:extLst>
              <a:ext uri="{FF2B5EF4-FFF2-40B4-BE49-F238E27FC236}">
                <a16:creationId xmlns:a16="http://schemas.microsoft.com/office/drawing/2014/main" id="{5E20D222-F918-84D9-98F0-D9697DBF4480}"/>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27" name="Abgerundetes Rechteck 31">
            <a:extLst>
              <a:ext uri="{FF2B5EF4-FFF2-40B4-BE49-F238E27FC236}">
                <a16:creationId xmlns:a16="http://schemas.microsoft.com/office/drawing/2014/main" id="{308F9AEC-8C43-DF2E-B6F0-C024D2DB532B}"/>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3881942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459" name="Gruppieren 458">
            <a:extLst>
              <a:ext uri="{FF2B5EF4-FFF2-40B4-BE49-F238E27FC236}">
                <a16:creationId xmlns:a16="http://schemas.microsoft.com/office/drawing/2014/main" id="{E1655BB9-5DF1-4855-A6F0-86A2EAEE452A}"/>
              </a:ext>
            </a:extLst>
          </p:cNvPr>
          <p:cNvGrpSpPr/>
          <p:nvPr/>
        </p:nvGrpSpPr>
        <p:grpSpPr>
          <a:xfrm>
            <a:off x="3048000" y="2057400"/>
            <a:ext cx="1828800" cy="1143520"/>
            <a:chOff x="3048000" y="2819400"/>
            <a:chExt cx="1828800" cy="1143520"/>
          </a:xfrm>
        </p:grpSpPr>
        <p:sp>
          <p:nvSpPr>
            <p:cNvPr id="460" name="Abgerundetes Rechteck 124">
              <a:extLst>
                <a:ext uri="{FF2B5EF4-FFF2-40B4-BE49-F238E27FC236}">
                  <a16:creationId xmlns:a16="http://schemas.microsoft.com/office/drawing/2014/main" id="{E6857FF8-EC59-4172-B633-E747B0B8A33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Rechteck 460">
              <a:extLst>
                <a:ext uri="{FF2B5EF4-FFF2-40B4-BE49-F238E27FC236}">
                  <a16:creationId xmlns:a16="http://schemas.microsoft.com/office/drawing/2014/main" id="{F4BFF2AB-03B9-4378-93EE-91DB0FD6417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819B80F2-EBB8-4CFB-B686-B779DFEC29EE}"/>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462">
              <a:extLst>
                <a:ext uri="{FF2B5EF4-FFF2-40B4-BE49-F238E27FC236}">
                  <a16:creationId xmlns:a16="http://schemas.microsoft.com/office/drawing/2014/main" id="{3CDF471F-B47C-41B9-A503-3CE871E68ECF}"/>
                </a:ext>
              </a:extLst>
            </p:cNvPr>
            <p:cNvCxnSpPr>
              <a:stCxn id="461" idx="2"/>
              <a:endCxn id="48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6FEFE593-EFD8-4D77-8CF0-47B65545E4D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465" name="Rechteck 464">
              <a:extLst>
                <a:ext uri="{FF2B5EF4-FFF2-40B4-BE49-F238E27FC236}">
                  <a16:creationId xmlns:a16="http://schemas.microsoft.com/office/drawing/2014/main" id="{838D3BD1-618F-466F-ABBC-8BB41D8D333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466" name="Gerade Verbindung mit Pfeil 465">
              <a:extLst>
                <a:ext uri="{FF2B5EF4-FFF2-40B4-BE49-F238E27FC236}">
                  <a16:creationId xmlns:a16="http://schemas.microsoft.com/office/drawing/2014/main" id="{C972B757-B2B9-45D0-971B-77D88BFF54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7" name="Rechteck 466">
              <a:extLst>
                <a:ext uri="{FF2B5EF4-FFF2-40B4-BE49-F238E27FC236}">
                  <a16:creationId xmlns:a16="http://schemas.microsoft.com/office/drawing/2014/main" id="{1E532658-B219-478E-8951-9A416F52CC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8" name="Gerade Verbindung mit Pfeil 467">
              <a:extLst>
                <a:ext uri="{FF2B5EF4-FFF2-40B4-BE49-F238E27FC236}">
                  <a16:creationId xmlns:a16="http://schemas.microsoft.com/office/drawing/2014/main" id="{1BDA8F70-CF82-448D-AC46-DBE8B0FA105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r Verbinder 468">
              <a:extLst>
                <a:ext uri="{FF2B5EF4-FFF2-40B4-BE49-F238E27FC236}">
                  <a16:creationId xmlns:a16="http://schemas.microsoft.com/office/drawing/2014/main" id="{98D24240-BB65-4FFE-A45D-01EA489C993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0" name="Gerader Verbinder 469">
              <a:extLst>
                <a:ext uri="{FF2B5EF4-FFF2-40B4-BE49-F238E27FC236}">
                  <a16:creationId xmlns:a16="http://schemas.microsoft.com/office/drawing/2014/main" id="{4589B5F2-6BCA-4D4F-ABB1-682495E9CA9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1" name="Gerader Verbinder 470">
              <a:extLst>
                <a:ext uri="{FF2B5EF4-FFF2-40B4-BE49-F238E27FC236}">
                  <a16:creationId xmlns:a16="http://schemas.microsoft.com/office/drawing/2014/main" id="{41993E25-0506-4CF6-A9FB-8F6E1130C28E}"/>
                </a:ext>
              </a:extLst>
            </p:cNvPr>
            <p:cNvCxnSpPr>
              <a:cxnSpLocks/>
              <a:stCxn id="46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72" name="Rechteck 471">
              <a:extLst>
                <a:ext uri="{FF2B5EF4-FFF2-40B4-BE49-F238E27FC236}">
                  <a16:creationId xmlns:a16="http://schemas.microsoft.com/office/drawing/2014/main" id="{92ED55FC-2ED1-4CCF-9769-97E207CA2F96}"/>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3" name="Gerader Verbinder 472">
              <a:extLst>
                <a:ext uri="{FF2B5EF4-FFF2-40B4-BE49-F238E27FC236}">
                  <a16:creationId xmlns:a16="http://schemas.microsoft.com/office/drawing/2014/main" id="{8145B555-117F-4652-AE90-AD4566265D6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C034C4AC-506C-4D43-B6D6-BF2FD640C81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 Verbindung mit Pfeil 474">
              <a:extLst>
                <a:ext uri="{FF2B5EF4-FFF2-40B4-BE49-F238E27FC236}">
                  <a16:creationId xmlns:a16="http://schemas.microsoft.com/office/drawing/2014/main" id="{28FB8716-DD90-440C-A5BA-2B8BBBFDEC8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r Verbinder 475">
              <a:extLst>
                <a:ext uri="{FF2B5EF4-FFF2-40B4-BE49-F238E27FC236}">
                  <a16:creationId xmlns:a16="http://schemas.microsoft.com/office/drawing/2014/main" id="{75114FE6-B590-44F0-B382-87C8B37DD20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7" name="Gerader Verbinder 476">
              <a:extLst>
                <a:ext uri="{FF2B5EF4-FFF2-40B4-BE49-F238E27FC236}">
                  <a16:creationId xmlns:a16="http://schemas.microsoft.com/office/drawing/2014/main" id="{EE9D95F6-2DA1-4E07-B295-CF340B0A45E0}"/>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8" name="Gerader Verbinder 477">
              <a:extLst>
                <a:ext uri="{FF2B5EF4-FFF2-40B4-BE49-F238E27FC236}">
                  <a16:creationId xmlns:a16="http://schemas.microsoft.com/office/drawing/2014/main" id="{AF03E333-3C0C-444E-AD7E-B6A80D6BCB1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79" name="Gerade Verbindung mit Pfeil 478">
              <a:extLst>
                <a:ext uri="{FF2B5EF4-FFF2-40B4-BE49-F238E27FC236}">
                  <a16:creationId xmlns:a16="http://schemas.microsoft.com/office/drawing/2014/main" id="{581D1488-9F73-4D4E-82CB-BB529C846B2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 Verbindung mit Pfeil 479">
              <a:extLst>
                <a:ext uri="{FF2B5EF4-FFF2-40B4-BE49-F238E27FC236}">
                  <a16:creationId xmlns:a16="http://schemas.microsoft.com/office/drawing/2014/main" id="{3D40E041-9E47-4CA5-9366-CC040232AFD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2D1294FF-8C9A-46A2-85F8-7C4F66B2284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6D1C71B1-B260-4F03-BBFA-DD2924ADEA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6CC7BF16-E45F-4E17-9DDD-85CAC1BAA6D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4" name="Ellipse 483">
              <a:extLst>
                <a:ext uri="{FF2B5EF4-FFF2-40B4-BE49-F238E27FC236}">
                  <a16:creationId xmlns:a16="http://schemas.microsoft.com/office/drawing/2014/main" id="{E3BE22A3-9D38-4682-9C31-7AE08E83F54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5" name="Ellipse 484">
              <a:extLst>
                <a:ext uri="{FF2B5EF4-FFF2-40B4-BE49-F238E27FC236}">
                  <a16:creationId xmlns:a16="http://schemas.microsoft.com/office/drawing/2014/main" id="{3DE76F6D-34FF-47D3-BE3A-B125A5D1C2EE}"/>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254" name="Gruppieren 253">
            <a:extLst>
              <a:ext uri="{FF2B5EF4-FFF2-40B4-BE49-F238E27FC236}">
                <a16:creationId xmlns:a16="http://schemas.microsoft.com/office/drawing/2014/main" id="{9414335E-B91E-4589-86D3-FC3C4BACCC24}"/>
              </a:ext>
            </a:extLst>
          </p:cNvPr>
          <p:cNvGrpSpPr/>
          <p:nvPr/>
        </p:nvGrpSpPr>
        <p:grpSpPr>
          <a:xfrm>
            <a:off x="4876800" y="2057400"/>
            <a:ext cx="1828800" cy="1143520"/>
            <a:chOff x="3048000" y="2819400"/>
            <a:chExt cx="1828800" cy="1143520"/>
          </a:xfrm>
        </p:grpSpPr>
        <p:sp>
          <p:nvSpPr>
            <p:cNvPr id="255" name="Abgerundetes Rechteck 124">
              <a:extLst>
                <a:ext uri="{FF2B5EF4-FFF2-40B4-BE49-F238E27FC236}">
                  <a16:creationId xmlns:a16="http://schemas.microsoft.com/office/drawing/2014/main" id="{1F61D990-712E-4ABB-9BA2-5D5D4250769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56" name="Rechteck 255">
              <a:extLst>
                <a:ext uri="{FF2B5EF4-FFF2-40B4-BE49-F238E27FC236}">
                  <a16:creationId xmlns:a16="http://schemas.microsoft.com/office/drawing/2014/main" id="{D322CCEB-E921-4848-89A9-2AA4A1D9D55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57" name="Gerade Verbindung mit Pfeil 256">
              <a:extLst>
                <a:ext uri="{FF2B5EF4-FFF2-40B4-BE49-F238E27FC236}">
                  <a16:creationId xmlns:a16="http://schemas.microsoft.com/office/drawing/2014/main" id="{E6F55F95-018E-4E2F-B573-3E98C6F1E06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Gerader Verbinder 257">
              <a:extLst>
                <a:ext uri="{FF2B5EF4-FFF2-40B4-BE49-F238E27FC236}">
                  <a16:creationId xmlns:a16="http://schemas.microsoft.com/office/drawing/2014/main" id="{91A615D6-A8E1-4F1D-A37B-6780748B8F2E}"/>
                </a:ext>
              </a:extLst>
            </p:cNvPr>
            <p:cNvCxnSpPr>
              <a:stCxn id="256" idx="2"/>
              <a:endCxn id="27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59" name="Rechteck 258">
              <a:extLst>
                <a:ext uri="{FF2B5EF4-FFF2-40B4-BE49-F238E27FC236}">
                  <a16:creationId xmlns:a16="http://schemas.microsoft.com/office/drawing/2014/main" id="{67566A85-8F7C-4775-AD02-2B0B0A736D7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60" name="Rechteck 259">
              <a:extLst>
                <a:ext uri="{FF2B5EF4-FFF2-40B4-BE49-F238E27FC236}">
                  <a16:creationId xmlns:a16="http://schemas.microsoft.com/office/drawing/2014/main" id="{4085AE8A-3143-4AB7-9FA0-C7BD5206958E}"/>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1" name="Gerade Verbindung mit Pfeil 260">
              <a:extLst>
                <a:ext uri="{FF2B5EF4-FFF2-40B4-BE49-F238E27FC236}">
                  <a16:creationId xmlns:a16="http://schemas.microsoft.com/office/drawing/2014/main" id="{60D3B046-1026-482F-8FCD-54DF2020204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2" name="Rechteck 261">
              <a:extLst>
                <a:ext uri="{FF2B5EF4-FFF2-40B4-BE49-F238E27FC236}">
                  <a16:creationId xmlns:a16="http://schemas.microsoft.com/office/drawing/2014/main" id="{815ADF01-DCCC-4963-B2F0-DA76D4AB1BCA}"/>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3" name="Gerade Verbindung mit Pfeil 262">
              <a:extLst>
                <a:ext uri="{FF2B5EF4-FFF2-40B4-BE49-F238E27FC236}">
                  <a16:creationId xmlns:a16="http://schemas.microsoft.com/office/drawing/2014/main" id="{4C7D650E-E8E7-4768-A45C-34E8FA1FD0CD}"/>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Gerader Verbinder 263">
              <a:extLst>
                <a:ext uri="{FF2B5EF4-FFF2-40B4-BE49-F238E27FC236}">
                  <a16:creationId xmlns:a16="http://schemas.microsoft.com/office/drawing/2014/main" id="{5D4AC905-FD45-4321-A281-B2D6F63ECE8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5" name="Gerader Verbinder 264">
              <a:extLst>
                <a:ext uri="{FF2B5EF4-FFF2-40B4-BE49-F238E27FC236}">
                  <a16:creationId xmlns:a16="http://schemas.microsoft.com/office/drawing/2014/main" id="{FDCFD959-E6C6-415B-9B84-AA4C57676F3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6" name="Gerader Verbinder 265">
              <a:extLst>
                <a:ext uri="{FF2B5EF4-FFF2-40B4-BE49-F238E27FC236}">
                  <a16:creationId xmlns:a16="http://schemas.microsoft.com/office/drawing/2014/main" id="{844A1900-4079-43C3-996E-31E199A36298}"/>
                </a:ext>
              </a:extLst>
            </p:cNvPr>
            <p:cNvCxnSpPr>
              <a:cxnSpLocks/>
              <a:stCxn id="25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67" name="Rechteck 266">
              <a:extLst>
                <a:ext uri="{FF2B5EF4-FFF2-40B4-BE49-F238E27FC236}">
                  <a16:creationId xmlns:a16="http://schemas.microsoft.com/office/drawing/2014/main" id="{AD12173B-0982-4528-99A3-0E3697676AEB}"/>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8" name="Gerader Verbinder 267">
              <a:extLst>
                <a:ext uri="{FF2B5EF4-FFF2-40B4-BE49-F238E27FC236}">
                  <a16:creationId xmlns:a16="http://schemas.microsoft.com/office/drawing/2014/main" id="{F5FCFA82-043E-4F3B-A70E-ACAF3667E0A1}"/>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9" name="Gerade Verbindung mit Pfeil 268">
              <a:extLst>
                <a:ext uri="{FF2B5EF4-FFF2-40B4-BE49-F238E27FC236}">
                  <a16:creationId xmlns:a16="http://schemas.microsoft.com/office/drawing/2014/main" id="{D0680636-EC69-4F95-8FCF-04099BDCC97B}"/>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Gerade Verbindung mit Pfeil 269">
              <a:extLst>
                <a:ext uri="{FF2B5EF4-FFF2-40B4-BE49-F238E27FC236}">
                  <a16:creationId xmlns:a16="http://schemas.microsoft.com/office/drawing/2014/main" id="{6FF9C5C6-0960-4A87-85A3-BCBDE4D7970F}"/>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Gerader Verbinder 270">
              <a:extLst>
                <a:ext uri="{FF2B5EF4-FFF2-40B4-BE49-F238E27FC236}">
                  <a16:creationId xmlns:a16="http://schemas.microsoft.com/office/drawing/2014/main" id="{16D96903-4C50-4565-8EDB-944C480610B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2" name="Gerader Verbinder 271">
              <a:extLst>
                <a:ext uri="{FF2B5EF4-FFF2-40B4-BE49-F238E27FC236}">
                  <a16:creationId xmlns:a16="http://schemas.microsoft.com/office/drawing/2014/main" id="{E71088B1-D97A-42F1-BC18-1CFA65EA3D1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3" name="Gerader Verbinder 272">
              <a:extLst>
                <a:ext uri="{FF2B5EF4-FFF2-40B4-BE49-F238E27FC236}">
                  <a16:creationId xmlns:a16="http://schemas.microsoft.com/office/drawing/2014/main" id="{B6F1CCB4-11F5-47D9-BDD3-4661848449C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74" name="Gerade Verbindung mit Pfeil 273">
              <a:extLst>
                <a:ext uri="{FF2B5EF4-FFF2-40B4-BE49-F238E27FC236}">
                  <a16:creationId xmlns:a16="http://schemas.microsoft.com/office/drawing/2014/main" id="{2740AD35-C263-46A6-8732-B8023093185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Gerade Verbindung mit Pfeil 274">
              <a:extLst>
                <a:ext uri="{FF2B5EF4-FFF2-40B4-BE49-F238E27FC236}">
                  <a16:creationId xmlns:a16="http://schemas.microsoft.com/office/drawing/2014/main" id="{D9B604CC-8E62-494F-A37C-DD5B55DABF5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6" name="Gerade Verbindung mit Pfeil 275">
              <a:extLst>
                <a:ext uri="{FF2B5EF4-FFF2-40B4-BE49-F238E27FC236}">
                  <a16:creationId xmlns:a16="http://schemas.microsoft.com/office/drawing/2014/main" id="{5DC1A9A2-F95D-46B1-81AA-0862959B4E52}"/>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Gerade Verbindung mit Pfeil 276">
              <a:extLst>
                <a:ext uri="{FF2B5EF4-FFF2-40B4-BE49-F238E27FC236}">
                  <a16:creationId xmlns:a16="http://schemas.microsoft.com/office/drawing/2014/main" id="{BC0BA882-93E0-4737-9A6C-B6933EFD065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Gerade Verbindung mit Pfeil 277">
              <a:extLst>
                <a:ext uri="{FF2B5EF4-FFF2-40B4-BE49-F238E27FC236}">
                  <a16:creationId xmlns:a16="http://schemas.microsoft.com/office/drawing/2014/main" id="{E5991548-3613-45C2-8265-4B694780A50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4D384CE2-F5DD-4A08-8ADD-6A71A490A56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0" name="Ellipse 279">
              <a:extLst>
                <a:ext uri="{FF2B5EF4-FFF2-40B4-BE49-F238E27FC236}">
                  <a16:creationId xmlns:a16="http://schemas.microsoft.com/office/drawing/2014/main" id="{90A96526-4118-42C1-BDD2-232331B84AF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1" name="Gruppieren 280">
            <a:extLst>
              <a:ext uri="{FF2B5EF4-FFF2-40B4-BE49-F238E27FC236}">
                <a16:creationId xmlns:a16="http://schemas.microsoft.com/office/drawing/2014/main" id="{3F829911-542A-42F6-8BF4-8EA5578DD0C9}"/>
              </a:ext>
            </a:extLst>
          </p:cNvPr>
          <p:cNvGrpSpPr/>
          <p:nvPr/>
        </p:nvGrpSpPr>
        <p:grpSpPr>
          <a:xfrm>
            <a:off x="6705600" y="2057400"/>
            <a:ext cx="1828800" cy="1143520"/>
            <a:chOff x="3048000" y="2819400"/>
            <a:chExt cx="1828800" cy="1143520"/>
          </a:xfrm>
        </p:grpSpPr>
        <p:sp>
          <p:nvSpPr>
            <p:cNvPr id="282" name="Abgerundetes Rechteck 124">
              <a:extLst>
                <a:ext uri="{FF2B5EF4-FFF2-40B4-BE49-F238E27FC236}">
                  <a16:creationId xmlns:a16="http://schemas.microsoft.com/office/drawing/2014/main" id="{7A111A6B-6521-4348-90E6-FBC1B8C06AD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3" name="Rechteck 282">
              <a:extLst>
                <a:ext uri="{FF2B5EF4-FFF2-40B4-BE49-F238E27FC236}">
                  <a16:creationId xmlns:a16="http://schemas.microsoft.com/office/drawing/2014/main" id="{7704D78F-696C-46BC-8FDF-5F853A375846}"/>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4" name="Gerade Verbindung mit Pfeil 283">
              <a:extLst>
                <a:ext uri="{FF2B5EF4-FFF2-40B4-BE49-F238E27FC236}">
                  <a16:creationId xmlns:a16="http://schemas.microsoft.com/office/drawing/2014/main" id="{53DE8021-EEFF-4741-8F7C-A46EE6BFAF4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Gerader Verbinder 284">
              <a:extLst>
                <a:ext uri="{FF2B5EF4-FFF2-40B4-BE49-F238E27FC236}">
                  <a16:creationId xmlns:a16="http://schemas.microsoft.com/office/drawing/2014/main" id="{DD93FC3D-BCAD-4B32-AD00-36FCC6DDE437}"/>
                </a:ext>
              </a:extLst>
            </p:cNvPr>
            <p:cNvCxnSpPr>
              <a:stCxn id="283" idx="2"/>
              <a:endCxn id="32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7" name="Rechteck 286">
              <a:extLst>
                <a:ext uri="{FF2B5EF4-FFF2-40B4-BE49-F238E27FC236}">
                  <a16:creationId xmlns:a16="http://schemas.microsoft.com/office/drawing/2014/main" id="{A2A162E0-77F6-43AA-9061-FE114BF0060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8" name="Rechteck 287">
              <a:extLst>
                <a:ext uri="{FF2B5EF4-FFF2-40B4-BE49-F238E27FC236}">
                  <a16:creationId xmlns:a16="http://schemas.microsoft.com/office/drawing/2014/main" id="{9FBAB7A4-4D58-4500-8EE7-4D2875EAB8F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9" name="Gerade Verbindung mit Pfeil 288">
              <a:extLst>
                <a:ext uri="{FF2B5EF4-FFF2-40B4-BE49-F238E27FC236}">
                  <a16:creationId xmlns:a16="http://schemas.microsoft.com/office/drawing/2014/main" id="{AA254B69-97EB-4998-B344-68CE0759776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Rechteck 289">
              <a:extLst>
                <a:ext uri="{FF2B5EF4-FFF2-40B4-BE49-F238E27FC236}">
                  <a16:creationId xmlns:a16="http://schemas.microsoft.com/office/drawing/2014/main" id="{DEA51D74-2C05-4971-9AE6-F386D7E34306}"/>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1" name="Gerade Verbindung mit Pfeil 290">
              <a:extLst>
                <a:ext uri="{FF2B5EF4-FFF2-40B4-BE49-F238E27FC236}">
                  <a16:creationId xmlns:a16="http://schemas.microsoft.com/office/drawing/2014/main" id="{65D6BFDC-F537-4E06-9A46-1D7D0E9DCB31}"/>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Gerader Verbinder 291">
              <a:extLst>
                <a:ext uri="{FF2B5EF4-FFF2-40B4-BE49-F238E27FC236}">
                  <a16:creationId xmlns:a16="http://schemas.microsoft.com/office/drawing/2014/main" id="{B4D9E1D7-D1CA-4A73-8370-ED035F94201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6" name="Gerader Verbinder 295">
              <a:extLst>
                <a:ext uri="{FF2B5EF4-FFF2-40B4-BE49-F238E27FC236}">
                  <a16:creationId xmlns:a16="http://schemas.microsoft.com/office/drawing/2014/main" id="{2F1BD3CC-985A-47B0-BB08-5B215D47DE78}"/>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9FDFEB75-FAED-4EB4-B984-D35234B232F6}"/>
                </a:ext>
              </a:extLst>
            </p:cNvPr>
            <p:cNvCxnSpPr>
              <a:cxnSpLocks/>
              <a:stCxn id="28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98" name="Rechteck 297">
              <a:extLst>
                <a:ext uri="{FF2B5EF4-FFF2-40B4-BE49-F238E27FC236}">
                  <a16:creationId xmlns:a16="http://schemas.microsoft.com/office/drawing/2014/main" id="{9D21D7B3-FC5D-42DE-9921-4D3972333DC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9" name="Gerader Verbinder 298">
              <a:extLst>
                <a:ext uri="{FF2B5EF4-FFF2-40B4-BE49-F238E27FC236}">
                  <a16:creationId xmlns:a16="http://schemas.microsoft.com/office/drawing/2014/main" id="{E5F89447-A79E-4F6D-8F28-2665C140EBC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2" name="Gerade Verbindung mit Pfeil 311">
              <a:extLst>
                <a:ext uri="{FF2B5EF4-FFF2-40B4-BE49-F238E27FC236}">
                  <a16:creationId xmlns:a16="http://schemas.microsoft.com/office/drawing/2014/main" id="{479C2D9C-7209-4C25-99BF-068F0D18D90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Gerade Verbindung mit Pfeil 312">
              <a:extLst>
                <a:ext uri="{FF2B5EF4-FFF2-40B4-BE49-F238E27FC236}">
                  <a16:creationId xmlns:a16="http://schemas.microsoft.com/office/drawing/2014/main" id="{67FA0024-A0AC-4625-AC3F-FE2A2F333AF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Gerader Verbinder 313">
              <a:extLst>
                <a:ext uri="{FF2B5EF4-FFF2-40B4-BE49-F238E27FC236}">
                  <a16:creationId xmlns:a16="http://schemas.microsoft.com/office/drawing/2014/main" id="{F19CEFD9-427C-4AC9-97B0-7FD4C4283B7F}"/>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5" name="Gerader Verbinder 314">
              <a:extLst>
                <a:ext uri="{FF2B5EF4-FFF2-40B4-BE49-F238E27FC236}">
                  <a16:creationId xmlns:a16="http://schemas.microsoft.com/office/drawing/2014/main" id="{90A8CB10-1734-4FC3-8441-A2A4EAC4224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6" name="Gerader Verbinder 315">
              <a:extLst>
                <a:ext uri="{FF2B5EF4-FFF2-40B4-BE49-F238E27FC236}">
                  <a16:creationId xmlns:a16="http://schemas.microsoft.com/office/drawing/2014/main" id="{1E228B68-62A2-4E33-AB75-4098BA5B73E1}"/>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17" name="Gerade Verbindung mit Pfeil 316">
              <a:extLst>
                <a:ext uri="{FF2B5EF4-FFF2-40B4-BE49-F238E27FC236}">
                  <a16:creationId xmlns:a16="http://schemas.microsoft.com/office/drawing/2014/main" id="{B3F49AFC-1D62-4743-A6B4-82DC7FA28B7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Gerade Verbindung mit Pfeil 317">
              <a:extLst>
                <a:ext uri="{FF2B5EF4-FFF2-40B4-BE49-F238E27FC236}">
                  <a16:creationId xmlns:a16="http://schemas.microsoft.com/office/drawing/2014/main" id="{F772BE70-E396-4153-A500-0D2712F1ADE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9" name="Gerade Verbindung mit Pfeil 318">
              <a:extLst>
                <a:ext uri="{FF2B5EF4-FFF2-40B4-BE49-F238E27FC236}">
                  <a16:creationId xmlns:a16="http://schemas.microsoft.com/office/drawing/2014/main" id="{1A8BDB54-C5C9-4BB6-81B9-50958ACF7AC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Gerade Verbindung mit Pfeil 319">
              <a:extLst>
                <a:ext uri="{FF2B5EF4-FFF2-40B4-BE49-F238E27FC236}">
                  <a16:creationId xmlns:a16="http://schemas.microsoft.com/office/drawing/2014/main" id="{7C3B5423-15B4-46A6-B614-4F3050655CD2}"/>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1" name="Gerade Verbindung mit Pfeil 320">
              <a:extLst>
                <a:ext uri="{FF2B5EF4-FFF2-40B4-BE49-F238E27FC236}">
                  <a16:creationId xmlns:a16="http://schemas.microsoft.com/office/drawing/2014/main" id="{10F23EDC-D78B-4EFB-A131-6A135958AE95}"/>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2" name="Ellipse 321">
              <a:extLst>
                <a:ext uri="{FF2B5EF4-FFF2-40B4-BE49-F238E27FC236}">
                  <a16:creationId xmlns:a16="http://schemas.microsoft.com/office/drawing/2014/main" id="{554E152B-17F9-42CB-BF24-090298E8110A}"/>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3" name="Ellipse 322">
              <a:extLst>
                <a:ext uri="{FF2B5EF4-FFF2-40B4-BE49-F238E27FC236}">
                  <a16:creationId xmlns:a16="http://schemas.microsoft.com/office/drawing/2014/main" id="{33F5B6B5-8D48-42BB-8F30-6757A11ABBE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24" name="Gruppieren 323">
            <a:extLst>
              <a:ext uri="{FF2B5EF4-FFF2-40B4-BE49-F238E27FC236}">
                <a16:creationId xmlns:a16="http://schemas.microsoft.com/office/drawing/2014/main" id="{0B9CF113-84B9-4235-9D6B-1E3C0ACF62DD}"/>
              </a:ext>
            </a:extLst>
          </p:cNvPr>
          <p:cNvGrpSpPr/>
          <p:nvPr/>
        </p:nvGrpSpPr>
        <p:grpSpPr>
          <a:xfrm>
            <a:off x="3048000" y="2819400"/>
            <a:ext cx="1828800" cy="1143520"/>
            <a:chOff x="3048000" y="2819400"/>
            <a:chExt cx="1828800" cy="1143520"/>
          </a:xfrm>
        </p:grpSpPr>
        <p:sp>
          <p:nvSpPr>
            <p:cNvPr id="325" name="Abgerundetes Rechteck 124">
              <a:extLst>
                <a:ext uri="{FF2B5EF4-FFF2-40B4-BE49-F238E27FC236}">
                  <a16:creationId xmlns:a16="http://schemas.microsoft.com/office/drawing/2014/main" id="{AEDBF653-06EF-4580-929A-2391F0CEE8D0}"/>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6" name="Rechteck 325">
              <a:extLst>
                <a:ext uri="{FF2B5EF4-FFF2-40B4-BE49-F238E27FC236}">
                  <a16:creationId xmlns:a16="http://schemas.microsoft.com/office/drawing/2014/main" id="{5DE73CA2-57D2-4021-B383-0DED30F1F259}"/>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27" name="Gerade Verbindung mit Pfeil 326">
              <a:extLst>
                <a:ext uri="{FF2B5EF4-FFF2-40B4-BE49-F238E27FC236}">
                  <a16:creationId xmlns:a16="http://schemas.microsoft.com/office/drawing/2014/main" id="{DD3FFB02-DF88-4355-83BE-136A0F698429}"/>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Gerader Verbinder 327">
              <a:extLst>
                <a:ext uri="{FF2B5EF4-FFF2-40B4-BE49-F238E27FC236}">
                  <a16:creationId xmlns:a16="http://schemas.microsoft.com/office/drawing/2014/main" id="{D6769E56-D8F2-4FA7-A4AA-8048FC839172}"/>
                </a:ext>
              </a:extLst>
            </p:cNvPr>
            <p:cNvCxnSpPr>
              <a:stCxn id="326" idx="2"/>
              <a:endCxn id="548"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29" name="Rechteck 328">
              <a:extLst>
                <a:ext uri="{FF2B5EF4-FFF2-40B4-BE49-F238E27FC236}">
                  <a16:creationId xmlns:a16="http://schemas.microsoft.com/office/drawing/2014/main" id="{E9EE579C-2CA1-4A35-AD82-C1B5A2FDFC2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330" name="Rechteck 329">
              <a:extLst>
                <a:ext uri="{FF2B5EF4-FFF2-40B4-BE49-F238E27FC236}">
                  <a16:creationId xmlns:a16="http://schemas.microsoft.com/office/drawing/2014/main" id="{49733178-939B-451C-A740-7E4EBBC0B67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331" name="Gerade Verbindung mit Pfeil 330">
              <a:extLst>
                <a:ext uri="{FF2B5EF4-FFF2-40B4-BE49-F238E27FC236}">
                  <a16:creationId xmlns:a16="http://schemas.microsoft.com/office/drawing/2014/main" id="{B6B1408C-FE68-4B5C-A426-1DEE92E2F0E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2" name="Rechteck 331">
              <a:extLst>
                <a:ext uri="{FF2B5EF4-FFF2-40B4-BE49-F238E27FC236}">
                  <a16:creationId xmlns:a16="http://schemas.microsoft.com/office/drawing/2014/main" id="{6CAAF95A-4407-432D-822A-EA05891F686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3" name="Gerade Verbindung mit Pfeil 332">
              <a:extLst>
                <a:ext uri="{FF2B5EF4-FFF2-40B4-BE49-F238E27FC236}">
                  <a16:creationId xmlns:a16="http://schemas.microsoft.com/office/drawing/2014/main" id="{63530D09-D631-49AD-A195-8FC6B49F314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Gerader Verbinder 333">
              <a:extLst>
                <a:ext uri="{FF2B5EF4-FFF2-40B4-BE49-F238E27FC236}">
                  <a16:creationId xmlns:a16="http://schemas.microsoft.com/office/drawing/2014/main" id="{4554F59B-0B0C-4F14-A21E-9F164B401812}"/>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5" name="Gerader Verbinder 334">
              <a:extLst>
                <a:ext uri="{FF2B5EF4-FFF2-40B4-BE49-F238E27FC236}">
                  <a16:creationId xmlns:a16="http://schemas.microsoft.com/office/drawing/2014/main" id="{CD09B9CB-FD5B-4651-9A18-3201600AD27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6" name="Gerader Verbinder 335">
              <a:extLst>
                <a:ext uri="{FF2B5EF4-FFF2-40B4-BE49-F238E27FC236}">
                  <a16:creationId xmlns:a16="http://schemas.microsoft.com/office/drawing/2014/main" id="{4AA22A80-5AB8-46F4-80BE-0E45D0262B95}"/>
                </a:ext>
              </a:extLst>
            </p:cNvPr>
            <p:cNvCxnSpPr>
              <a:cxnSpLocks/>
              <a:stCxn id="32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37" name="Rechteck 336">
              <a:extLst>
                <a:ext uri="{FF2B5EF4-FFF2-40B4-BE49-F238E27FC236}">
                  <a16:creationId xmlns:a16="http://schemas.microsoft.com/office/drawing/2014/main" id="{500FD8F2-6E61-4A2C-A322-8ECF47FB0C34}"/>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8" name="Gerader Verbinder 337">
              <a:extLst>
                <a:ext uri="{FF2B5EF4-FFF2-40B4-BE49-F238E27FC236}">
                  <a16:creationId xmlns:a16="http://schemas.microsoft.com/office/drawing/2014/main" id="{76A52A1D-9353-4C72-8E2B-D11155F46C9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A43BFC27-C447-421E-BE69-9CD2DAC8FC14}"/>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Gerade Verbindung mit Pfeil 339">
              <a:extLst>
                <a:ext uri="{FF2B5EF4-FFF2-40B4-BE49-F238E27FC236}">
                  <a16:creationId xmlns:a16="http://schemas.microsoft.com/office/drawing/2014/main" id="{295C8996-BF0F-4B0D-AF5D-A519514202E5}"/>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r Verbinder 539">
              <a:extLst>
                <a:ext uri="{FF2B5EF4-FFF2-40B4-BE49-F238E27FC236}">
                  <a16:creationId xmlns:a16="http://schemas.microsoft.com/office/drawing/2014/main" id="{990A93B6-1381-4E5B-B73E-78F5C4792912}"/>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1" name="Gerader Verbinder 540">
              <a:extLst>
                <a:ext uri="{FF2B5EF4-FFF2-40B4-BE49-F238E27FC236}">
                  <a16:creationId xmlns:a16="http://schemas.microsoft.com/office/drawing/2014/main" id="{E37A96DF-DEF5-441C-A3A7-220B2ED8D5A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41">
              <a:extLst>
                <a:ext uri="{FF2B5EF4-FFF2-40B4-BE49-F238E27FC236}">
                  <a16:creationId xmlns:a16="http://schemas.microsoft.com/office/drawing/2014/main" id="{F7E849B2-47C6-4880-BFAA-B0A27C10A99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 Verbindung mit Pfeil 542">
              <a:extLst>
                <a:ext uri="{FF2B5EF4-FFF2-40B4-BE49-F238E27FC236}">
                  <a16:creationId xmlns:a16="http://schemas.microsoft.com/office/drawing/2014/main" id="{411D9D5F-671A-4370-8877-1C96C27213B2}"/>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8588F30B-5959-4879-9929-0F8CA9C8DD1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9673A737-BFD5-403E-BB07-4A5EC8EF477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70EA483D-B115-44AB-B010-D54E33E49DB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3429FBE0-465E-48F4-90A0-5FFFC570BB4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8" name="Ellipse 547">
              <a:extLst>
                <a:ext uri="{FF2B5EF4-FFF2-40B4-BE49-F238E27FC236}">
                  <a16:creationId xmlns:a16="http://schemas.microsoft.com/office/drawing/2014/main" id="{DD35A780-348C-478F-BCD4-8ABF10954EF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9" name="Ellipse 548">
              <a:extLst>
                <a:ext uri="{FF2B5EF4-FFF2-40B4-BE49-F238E27FC236}">
                  <a16:creationId xmlns:a16="http://schemas.microsoft.com/office/drawing/2014/main" id="{8B33493C-0DCF-4149-9EE5-C2F3EF88C3C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50" name="Gruppieren 549">
            <a:extLst>
              <a:ext uri="{FF2B5EF4-FFF2-40B4-BE49-F238E27FC236}">
                <a16:creationId xmlns:a16="http://schemas.microsoft.com/office/drawing/2014/main" id="{835C489C-D384-4238-9726-7A47FE8A44D1}"/>
              </a:ext>
            </a:extLst>
          </p:cNvPr>
          <p:cNvGrpSpPr/>
          <p:nvPr/>
        </p:nvGrpSpPr>
        <p:grpSpPr>
          <a:xfrm>
            <a:off x="4876800" y="2819400"/>
            <a:ext cx="1828800" cy="1143520"/>
            <a:chOff x="3048000" y="2819400"/>
            <a:chExt cx="1828800" cy="1143520"/>
          </a:xfrm>
        </p:grpSpPr>
        <p:sp>
          <p:nvSpPr>
            <p:cNvPr id="551" name="Abgerundetes Rechteck 124">
              <a:extLst>
                <a:ext uri="{FF2B5EF4-FFF2-40B4-BE49-F238E27FC236}">
                  <a16:creationId xmlns:a16="http://schemas.microsoft.com/office/drawing/2014/main" id="{F5D390DE-41F7-405A-897C-F88792F3A02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2" name="Rechteck 551">
              <a:extLst>
                <a:ext uri="{FF2B5EF4-FFF2-40B4-BE49-F238E27FC236}">
                  <a16:creationId xmlns:a16="http://schemas.microsoft.com/office/drawing/2014/main" id="{BE2F35F1-0950-4060-B9F6-E889DD924A7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3" name="Gerade Verbindung mit Pfeil 552">
              <a:extLst>
                <a:ext uri="{FF2B5EF4-FFF2-40B4-BE49-F238E27FC236}">
                  <a16:creationId xmlns:a16="http://schemas.microsoft.com/office/drawing/2014/main" id="{90AE15BA-4DF0-42D1-A1A9-4F2E2AAA477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r Verbinder 553">
              <a:extLst>
                <a:ext uri="{FF2B5EF4-FFF2-40B4-BE49-F238E27FC236}">
                  <a16:creationId xmlns:a16="http://schemas.microsoft.com/office/drawing/2014/main" id="{278AA476-46AF-47B2-A3AD-B9434CA14628}"/>
                </a:ext>
              </a:extLst>
            </p:cNvPr>
            <p:cNvCxnSpPr>
              <a:stCxn id="552" idx="2"/>
              <a:endCxn id="575"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55" name="Rechteck 554">
              <a:extLst>
                <a:ext uri="{FF2B5EF4-FFF2-40B4-BE49-F238E27FC236}">
                  <a16:creationId xmlns:a16="http://schemas.microsoft.com/office/drawing/2014/main" id="{942B9769-7818-43A5-8661-0FDD125019CF}"/>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6" name="Rechteck 555">
              <a:extLst>
                <a:ext uri="{FF2B5EF4-FFF2-40B4-BE49-F238E27FC236}">
                  <a16:creationId xmlns:a16="http://schemas.microsoft.com/office/drawing/2014/main" id="{B2E2A56A-E8DB-444D-8761-2070A7C45B2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7" name="Gerade Verbindung mit Pfeil 556">
              <a:extLst>
                <a:ext uri="{FF2B5EF4-FFF2-40B4-BE49-F238E27FC236}">
                  <a16:creationId xmlns:a16="http://schemas.microsoft.com/office/drawing/2014/main" id="{618A100B-AA96-4AEC-95BF-769202B9ABD8}"/>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8" name="Rechteck 557">
              <a:extLst>
                <a:ext uri="{FF2B5EF4-FFF2-40B4-BE49-F238E27FC236}">
                  <a16:creationId xmlns:a16="http://schemas.microsoft.com/office/drawing/2014/main" id="{1393B248-0B7C-417A-B978-598D4B29A633}"/>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9" name="Gerade Verbindung mit Pfeil 558">
              <a:extLst>
                <a:ext uri="{FF2B5EF4-FFF2-40B4-BE49-F238E27FC236}">
                  <a16:creationId xmlns:a16="http://schemas.microsoft.com/office/drawing/2014/main" id="{1F72C56B-8D3B-4E26-9ED7-11841BFF6E2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Gerader Verbinder 559">
              <a:extLst>
                <a:ext uri="{FF2B5EF4-FFF2-40B4-BE49-F238E27FC236}">
                  <a16:creationId xmlns:a16="http://schemas.microsoft.com/office/drawing/2014/main" id="{FDF62366-A69F-4F8A-96CE-AFD9F19C1E6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1" name="Gerader Verbinder 560">
              <a:extLst>
                <a:ext uri="{FF2B5EF4-FFF2-40B4-BE49-F238E27FC236}">
                  <a16:creationId xmlns:a16="http://schemas.microsoft.com/office/drawing/2014/main" id="{3CA86ABF-7129-4B7A-A06E-EF2DC7E800B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2" name="Gerader Verbinder 561">
              <a:extLst>
                <a:ext uri="{FF2B5EF4-FFF2-40B4-BE49-F238E27FC236}">
                  <a16:creationId xmlns:a16="http://schemas.microsoft.com/office/drawing/2014/main" id="{437960DE-5DF2-4470-B5EA-099573E9747A}"/>
                </a:ext>
              </a:extLst>
            </p:cNvPr>
            <p:cNvCxnSpPr>
              <a:cxnSpLocks/>
              <a:stCxn id="55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63" name="Rechteck 562">
              <a:extLst>
                <a:ext uri="{FF2B5EF4-FFF2-40B4-BE49-F238E27FC236}">
                  <a16:creationId xmlns:a16="http://schemas.microsoft.com/office/drawing/2014/main" id="{2C10025D-E28C-466B-A71D-FC00FFC774FD}"/>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4" name="Gerader Verbinder 563">
              <a:extLst>
                <a:ext uri="{FF2B5EF4-FFF2-40B4-BE49-F238E27FC236}">
                  <a16:creationId xmlns:a16="http://schemas.microsoft.com/office/drawing/2014/main" id="{E4A6DA1C-17C7-42B2-B920-0E4062AFAA8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5" name="Gerade Verbindung mit Pfeil 564">
              <a:extLst>
                <a:ext uri="{FF2B5EF4-FFF2-40B4-BE49-F238E27FC236}">
                  <a16:creationId xmlns:a16="http://schemas.microsoft.com/office/drawing/2014/main" id="{93F7C851-28D7-4428-97F3-1AACA55ABDA1}"/>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Gerade Verbindung mit Pfeil 565">
              <a:extLst>
                <a:ext uri="{FF2B5EF4-FFF2-40B4-BE49-F238E27FC236}">
                  <a16:creationId xmlns:a16="http://schemas.microsoft.com/office/drawing/2014/main" id="{50EA1310-E323-4500-8B86-A274D411D06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Gerader Verbinder 566">
              <a:extLst>
                <a:ext uri="{FF2B5EF4-FFF2-40B4-BE49-F238E27FC236}">
                  <a16:creationId xmlns:a16="http://schemas.microsoft.com/office/drawing/2014/main" id="{DA0409A8-E7E6-47F3-BA1C-BB1923C7BC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8" name="Gerader Verbinder 567">
              <a:extLst>
                <a:ext uri="{FF2B5EF4-FFF2-40B4-BE49-F238E27FC236}">
                  <a16:creationId xmlns:a16="http://schemas.microsoft.com/office/drawing/2014/main" id="{2AF07DAF-858E-47DE-8044-5B3EAEFF024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9" name="Gerader Verbinder 568">
              <a:extLst>
                <a:ext uri="{FF2B5EF4-FFF2-40B4-BE49-F238E27FC236}">
                  <a16:creationId xmlns:a16="http://schemas.microsoft.com/office/drawing/2014/main" id="{730F1926-B937-4592-A426-C63A8762D0B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70" name="Gerade Verbindung mit Pfeil 569">
              <a:extLst>
                <a:ext uri="{FF2B5EF4-FFF2-40B4-BE49-F238E27FC236}">
                  <a16:creationId xmlns:a16="http://schemas.microsoft.com/office/drawing/2014/main" id="{F29C8937-8086-4D05-8AF1-57205E7CEBC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Gerade Verbindung mit Pfeil 570">
              <a:extLst>
                <a:ext uri="{FF2B5EF4-FFF2-40B4-BE49-F238E27FC236}">
                  <a16:creationId xmlns:a16="http://schemas.microsoft.com/office/drawing/2014/main" id="{4B3BE81F-8CF7-443F-A46E-AB2E430CF742}"/>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2" name="Gerade Verbindung mit Pfeil 571">
              <a:extLst>
                <a:ext uri="{FF2B5EF4-FFF2-40B4-BE49-F238E27FC236}">
                  <a16:creationId xmlns:a16="http://schemas.microsoft.com/office/drawing/2014/main" id="{CC09B45A-0FDE-41FE-8106-8F0505814B7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Gerade Verbindung mit Pfeil 572">
              <a:extLst>
                <a:ext uri="{FF2B5EF4-FFF2-40B4-BE49-F238E27FC236}">
                  <a16:creationId xmlns:a16="http://schemas.microsoft.com/office/drawing/2014/main" id="{824F2E87-059E-416C-B027-999D9AD1AC9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4" name="Gerade Verbindung mit Pfeil 573">
              <a:extLst>
                <a:ext uri="{FF2B5EF4-FFF2-40B4-BE49-F238E27FC236}">
                  <a16:creationId xmlns:a16="http://schemas.microsoft.com/office/drawing/2014/main" id="{BE479D05-4F0C-457A-9332-6C038DD4297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5" name="Ellipse 574">
              <a:extLst>
                <a:ext uri="{FF2B5EF4-FFF2-40B4-BE49-F238E27FC236}">
                  <a16:creationId xmlns:a16="http://schemas.microsoft.com/office/drawing/2014/main" id="{DF37D913-A4DE-49C3-AAA0-CB97328BE5A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6" name="Ellipse 575">
              <a:extLst>
                <a:ext uri="{FF2B5EF4-FFF2-40B4-BE49-F238E27FC236}">
                  <a16:creationId xmlns:a16="http://schemas.microsoft.com/office/drawing/2014/main" id="{E15B19D6-E9C6-4D64-B86B-0A4A7AC6592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77" name="Gruppieren 576">
            <a:extLst>
              <a:ext uri="{FF2B5EF4-FFF2-40B4-BE49-F238E27FC236}">
                <a16:creationId xmlns:a16="http://schemas.microsoft.com/office/drawing/2014/main" id="{7A592368-F3F0-4B6F-B692-0BB85AB82EB6}"/>
              </a:ext>
            </a:extLst>
          </p:cNvPr>
          <p:cNvGrpSpPr/>
          <p:nvPr/>
        </p:nvGrpSpPr>
        <p:grpSpPr>
          <a:xfrm>
            <a:off x="6705600" y="2819400"/>
            <a:ext cx="1828800" cy="1143520"/>
            <a:chOff x="3048000" y="2819400"/>
            <a:chExt cx="1828800" cy="1143520"/>
          </a:xfrm>
        </p:grpSpPr>
        <p:sp>
          <p:nvSpPr>
            <p:cNvPr id="578" name="Abgerundetes Rechteck 124">
              <a:extLst>
                <a:ext uri="{FF2B5EF4-FFF2-40B4-BE49-F238E27FC236}">
                  <a16:creationId xmlns:a16="http://schemas.microsoft.com/office/drawing/2014/main" id="{04969BC4-F082-4604-8880-1BAC23188FF1}"/>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9" name="Rechteck 578">
              <a:extLst>
                <a:ext uri="{FF2B5EF4-FFF2-40B4-BE49-F238E27FC236}">
                  <a16:creationId xmlns:a16="http://schemas.microsoft.com/office/drawing/2014/main" id="{366A8457-90B6-4CFE-A529-96FD23E82C7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0" name="Gerade Verbindung mit Pfeil 579">
              <a:extLst>
                <a:ext uri="{FF2B5EF4-FFF2-40B4-BE49-F238E27FC236}">
                  <a16:creationId xmlns:a16="http://schemas.microsoft.com/office/drawing/2014/main" id="{3257A3AC-853D-4B53-B33E-A91EF7CFAD7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1" name="Gerader Verbinder 580">
              <a:extLst>
                <a:ext uri="{FF2B5EF4-FFF2-40B4-BE49-F238E27FC236}">
                  <a16:creationId xmlns:a16="http://schemas.microsoft.com/office/drawing/2014/main" id="{80EDDF53-4270-44D5-9678-15F545C16D92}"/>
                </a:ext>
              </a:extLst>
            </p:cNvPr>
            <p:cNvCxnSpPr>
              <a:stCxn id="579" idx="2"/>
              <a:endCxn id="60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82" name="Rechteck 581">
              <a:extLst>
                <a:ext uri="{FF2B5EF4-FFF2-40B4-BE49-F238E27FC236}">
                  <a16:creationId xmlns:a16="http://schemas.microsoft.com/office/drawing/2014/main" id="{60B3DC93-604B-4E47-9EFA-DF65B36CFEF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583" name="Rechteck 582">
              <a:extLst>
                <a:ext uri="{FF2B5EF4-FFF2-40B4-BE49-F238E27FC236}">
                  <a16:creationId xmlns:a16="http://schemas.microsoft.com/office/drawing/2014/main" id="{71FE5820-DD9F-4DA7-A06A-4557F6D7C9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584" name="Gerade Verbindung mit Pfeil 583">
              <a:extLst>
                <a:ext uri="{FF2B5EF4-FFF2-40B4-BE49-F238E27FC236}">
                  <a16:creationId xmlns:a16="http://schemas.microsoft.com/office/drawing/2014/main" id="{7652F115-6E1F-499B-98C5-DDEC566EBCFD}"/>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85" name="Rechteck 584">
              <a:extLst>
                <a:ext uri="{FF2B5EF4-FFF2-40B4-BE49-F238E27FC236}">
                  <a16:creationId xmlns:a16="http://schemas.microsoft.com/office/drawing/2014/main" id="{D8828B25-060D-41F9-B900-6E539292BA51}"/>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6" name="Gerade Verbindung mit Pfeil 585">
              <a:extLst>
                <a:ext uri="{FF2B5EF4-FFF2-40B4-BE49-F238E27FC236}">
                  <a16:creationId xmlns:a16="http://schemas.microsoft.com/office/drawing/2014/main" id="{E1953097-C20A-41C2-9BA1-F2FAFD196A97}"/>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Gerader Verbinder 586">
              <a:extLst>
                <a:ext uri="{FF2B5EF4-FFF2-40B4-BE49-F238E27FC236}">
                  <a16:creationId xmlns:a16="http://schemas.microsoft.com/office/drawing/2014/main" id="{003F310B-997A-411E-A44F-41477652DE77}"/>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8" name="Gerader Verbinder 587">
              <a:extLst>
                <a:ext uri="{FF2B5EF4-FFF2-40B4-BE49-F238E27FC236}">
                  <a16:creationId xmlns:a16="http://schemas.microsoft.com/office/drawing/2014/main" id="{04DBB927-37FD-47D4-9BBB-17BFFED1CE2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9" name="Gerader Verbinder 588">
              <a:extLst>
                <a:ext uri="{FF2B5EF4-FFF2-40B4-BE49-F238E27FC236}">
                  <a16:creationId xmlns:a16="http://schemas.microsoft.com/office/drawing/2014/main" id="{4D0A3D68-629F-466B-9700-830910715AF3}"/>
                </a:ext>
              </a:extLst>
            </p:cNvPr>
            <p:cNvCxnSpPr>
              <a:cxnSpLocks/>
              <a:stCxn id="58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90" name="Rechteck 589">
              <a:extLst>
                <a:ext uri="{FF2B5EF4-FFF2-40B4-BE49-F238E27FC236}">
                  <a16:creationId xmlns:a16="http://schemas.microsoft.com/office/drawing/2014/main" id="{032D6810-69F5-48F9-8FB2-24C2C0A43E03}"/>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91" name="Gerader Verbinder 590">
              <a:extLst>
                <a:ext uri="{FF2B5EF4-FFF2-40B4-BE49-F238E27FC236}">
                  <a16:creationId xmlns:a16="http://schemas.microsoft.com/office/drawing/2014/main" id="{F6ADAFB3-DAD1-499C-BA9A-E0FD9C0C98D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2" name="Gerade Verbindung mit Pfeil 591">
              <a:extLst>
                <a:ext uri="{FF2B5EF4-FFF2-40B4-BE49-F238E27FC236}">
                  <a16:creationId xmlns:a16="http://schemas.microsoft.com/office/drawing/2014/main" id="{D2002A92-A626-4F44-928E-1D0DCE9F522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Gerade Verbindung mit Pfeil 592">
              <a:extLst>
                <a:ext uri="{FF2B5EF4-FFF2-40B4-BE49-F238E27FC236}">
                  <a16:creationId xmlns:a16="http://schemas.microsoft.com/office/drawing/2014/main" id="{9E2A8607-C432-4F52-BAEA-1B188487D4B4}"/>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Gerader Verbinder 593">
              <a:extLst>
                <a:ext uri="{FF2B5EF4-FFF2-40B4-BE49-F238E27FC236}">
                  <a16:creationId xmlns:a16="http://schemas.microsoft.com/office/drawing/2014/main" id="{59B1F68A-6379-4E3B-96AD-182AD4FC83D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5" name="Gerader Verbinder 594">
              <a:extLst>
                <a:ext uri="{FF2B5EF4-FFF2-40B4-BE49-F238E27FC236}">
                  <a16:creationId xmlns:a16="http://schemas.microsoft.com/office/drawing/2014/main" id="{35581F76-B9AE-478F-85FE-C928700DE8C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6" name="Gerader Verbinder 595">
              <a:extLst>
                <a:ext uri="{FF2B5EF4-FFF2-40B4-BE49-F238E27FC236}">
                  <a16:creationId xmlns:a16="http://schemas.microsoft.com/office/drawing/2014/main" id="{5A7B63E0-9E98-40CE-A227-74D2938FA90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97" name="Gerade Verbindung mit Pfeil 596">
              <a:extLst>
                <a:ext uri="{FF2B5EF4-FFF2-40B4-BE49-F238E27FC236}">
                  <a16:creationId xmlns:a16="http://schemas.microsoft.com/office/drawing/2014/main" id="{46919EB6-D252-4B3B-A6DE-8E26548D4C9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Gerade Verbindung mit Pfeil 597">
              <a:extLst>
                <a:ext uri="{FF2B5EF4-FFF2-40B4-BE49-F238E27FC236}">
                  <a16:creationId xmlns:a16="http://schemas.microsoft.com/office/drawing/2014/main" id="{F6755E0C-5A8D-4B95-BFB4-27C15517731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9" name="Gerade Verbindung mit Pfeil 598">
              <a:extLst>
                <a:ext uri="{FF2B5EF4-FFF2-40B4-BE49-F238E27FC236}">
                  <a16:creationId xmlns:a16="http://schemas.microsoft.com/office/drawing/2014/main" id="{63D88A93-4610-441F-A0A0-0A97441F73BA}"/>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Gerade Verbindung mit Pfeil 599">
              <a:extLst>
                <a:ext uri="{FF2B5EF4-FFF2-40B4-BE49-F238E27FC236}">
                  <a16:creationId xmlns:a16="http://schemas.microsoft.com/office/drawing/2014/main" id="{DEB45D29-2998-46F7-AED4-4B74D14B6C5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1" name="Gerade Verbindung mit Pfeil 600">
              <a:extLst>
                <a:ext uri="{FF2B5EF4-FFF2-40B4-BE49-F238E27FC236}">
                  <a16:creationId xmlns:a16="http://schemas.microsoft.com/office/drawing/2014/main" id="{4EF6AEDA-534A-44B3-A8B9-BD2F5CFFF31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02" name="Ellipse 601">
              <a:extLst>
                <a:ext uri="{FF2B5EF4-FFF2-40B4-BE49-F238E27FC236}">
                  <a16:creationId xmlns:a16="http://schemas.microsoft.com/office/drawing/2014/main" id="{00570FB6-A460-4625-A500-6FFD2F7FF09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03" name="Ellipse 602">
              <a:extLst>
                <a:ext uri="{FF2B5EF4-FFF2-40B4-BE49-F238E27FC236}">
                  <a16:creationId xmlns:a16="http://schemas.microsoft.com/office/drawing/2014/main" id="{27785E17-0322-40D0-A04F-03439E0A972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249" name="Gerader Verbinder 248">
            <a:extLst>
              <a:ext uri="{FF2B5EF4-FFF2-40B4-BE49-F238E27FC236}">
                <a16:creationId xmlns:a16="http://schemas.microsoft.com/office/drawing/2014/main" id="{4ACEE728-8EAF-43A5-B63D-7B040126590F}"/>
              </a:ext>
            </a:extLst>
          </p:cNvPr>
          <p:cNvCxnSpPr>
            <a:cxnSpLocks/>
          </p:cNvCxnSpPr>
          <p:nvPr/>
        </p:nvCxnSpPr>
        <p:spPr bwMode="auto">
          <a:xfrm>
            <a:off x="2971800" y="4267200"/>
            <a:ext cx="55626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220EBABD-BFD9-4AE6-9FB1-BA772817DD50}"/>
              </a:ext>
            </a:extLst>
          </p:cNvPr>
          <p:cNvCxnSpPr>
            <a:cxnSpLocks/>
          </p:cNvCxnSpPr>
          <p:nvPr/>
        </p:nvCxnSpPr>
        <p:spPr bwMode="auto">
          <a:xfrm flipV="1">
            <a:off x="35052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r Verbinder 285">
            <a:extLst>
              <a:ext uri="{FF2B5EF4-FFF2-40B4-BE49-F238E27FC236}">
                <a16:creationId xmlns:a16="http://schemas.microsoft.com/office/drawing/2014/main" id="{B44AB96F-D438-4B8D-970B-D980B86198AF}"/>
              </a:ext>
            </a:extLst>
          </p:cNvPr>
          <p:cNvCxnSpPr>
            <a:cxnSpLocks/>
          </p:cNvCxnSpPr>
          <p:nvPr/>
        </p:nvCxnSpPr>
        <p:spPr bwMode="auto">
          <a:xfrm flipV="1">
            <a:off x="53340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3" name="Gerader Verbinder 292">
            <a:extLst>
              <a:ext uri="{FF2B5EF4-FFF2-40B4-BE49-F238E27FC236}">
                <a16:creationId xmlns:a16="http://schemas.microsoft.com/office/drawing/2014/main" id="{619E8F9E-015A-4923-BE64-AE7E4EDC6CE9}"/>
              </a:ext>
            </a:extLst>
          </p:cNvPr>
          <p:cNvCxnSpPr>
            <a:cxnSpLocks/>
          </p:cNvCxnSpPr>
          <p:nvPr/>
        </p:nvCxnSpPr>
        <p:spPr bwMode="auto">
          <a:xfrm flipV="1">
            <a:off x="71628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a:extLst>
              <a:ext uri="{FF2B5EF4-FFF2-40B4-BE49-F238E27FC236}">
                <a16:creationId xmlns:a16="http://schemas.microsoft.com/office/drawing/2014/main" id="{DA610555-AC4B-A0AF-7FD8-3F424889EA93}"/>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6" name="Abgerundetes Rechteck 31">
            <a:extLst>
              <a:ext uri="{FF2B5EF4-FFF2-40B4-BE49-F238E27FC236}">
                <a16:creationId xmlns:a16="http://schemas.microsoft.com/office/drawing/2014/main" id="{F2FA7662-7937-148E-3653-4FBC9970CB1C}"/>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7" name="Abgerundetes Rechteck 31">
            <a:extLst>
              <a:ext uri="{FF2B5EF4-FFF2-40B4-BE49-F238E27FC236}">
                <a16:creationId xmlns:a16="http://schemas.microsoft.com/office/drawing/2014/main" id="{A54C6955-1339-2316-28E9-D13C138424AD}"/>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2783155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459" name="Gruppieren 458">
            <a:extLst>
              <a:ext uri="{FF2B5EF4-FFF2-40B4-BE49-F238E27FC236}">
                <a16:creationId xmlns:a16="http://schemas.microsoft.com/office/drawing/2014/main" id="{E1655BB9-5DF1-4855-A6F0-86A2EAEE452A}"/>
              </a:ext>
            </a:extLst>
          </p:cNvPr>
          <p:cNvGrpSpPr/>
          <p:nvPr/>
        </p:nvGrpSpPr>
        <p:grpSpPr>
          <a:xfrm>
            <a:off x="3048000" y="2057400"/>
            <a:ext cx="1828800" cy="1143520"/>
            <a:chOff x="3048000" y="2819400"/>
            <a:chExt cx="1828800" cy="1143520"/>
          </a:xfrm>
        </p:grpSpPr>
        <p:sp>
          <p:nvSpPr>
            <p:cNvPr id="460" name="Abgerundetes Rechteck 124">
              <a:extLst>
                <a:ext uri="{FF2B5EF4-FFF2-40B4-BE49-F238E27FC236}">
                  <a16:creationId xmlns:a16="http://schemas.microsoft.com/office/drawing/2014/main" id="{E6857FF8-EC59-4172-B633-E747B0B8A33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Rechteck 460">
              <a:extLst>
                <a:ext uri="{FF2B5EF4-FFF2-40B4-BE49-F238E27FC236}">
                  <a16:creationId xmlns:a16="http://schemas.microsoft.com/office/drawing/2014/main" id="{F4BFF2AB-03B9-4378-93EE-91DB0FD6417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819B80F2-EBB8-4CFB-B686-B779DFEC29EE}"/>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462">
              <a:extLst>
                <a:ext uri="{FF2B5EF4-FFF2-40B4-BE49-F238E27FC236}">
                  <a16:creationId xmlns:a16="http://schemas.microsoft.com/office/drawing/2014/main" id="{3CDF471F-B47C-41B9-A503-3CE871E68ECF}"/>
                </a:ext>
              </a:extLst>
            </p:cNvPr>
            <p:cNvCxnSpPr>
              <a:stCxn id="461" idx="2"/>
              <a:endCxn id="48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6FEFE593-EFD8-4D77-8CF0-47B65545E4D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465" name="Rechteck 464">
              <a:extLst>
                <a:ext uri="{FF2B5EF4-FFF2-40B4-BE49-F238E27FC236}">
                  <a16:creationId xmlns:a16="http://schemas.microsoft.com/office/drawing/2014/main" id="{838D3BD1-618F-466F-ABBC-8BB41D8D333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466" name="Gerade Verbindung mit Pfeil 465">
              <a:extLst>
                <a:ext uri="{FF2B5EF4-FFF2-40B4-BE49-F238E27FC236}">
                  <a16:creationId xmlns:a16="http://schemas.microsoft.com/office/drawing/2014/main" id="{C972B757-B2B9-45D0-971B-77D88BFF54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7" name="Rechteck 466">
              <a:extLst>
                <a:ext uri="{FF2B5EF4-FFF2-40B4-BE49-F238E27FC236}">
                  <a16:creationId xmlns:a16="http://schemas.microsoft.com/office/drawing/2014/main" id="{1E532658-B219-478E-8951-9A416F52CC3F}"/>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8" name="Gerade Verbindung mit Pfeil 467">
              <a:extLst>
                <a:ext uri="{FF2B5EF4-FFF2-40B4-BE49-F238E27FC236}">
                  <a16:creationId xmlns:a16="http://schemas.microsoft.com/office/drawing/2014/main" id="{1BDA8F70-CF82-448D-AC46-DBE8B0FA105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r Verbinder 468">
              <a:extLst>
                <a:ext uri="{FF2B5EF4-FFF2-40B4-BE49-F238E27FC236}">
                  <a16:creationId xmlns:a16="http://schemas.microsoft.com/office/drawing/2014/main" id="{98D24240-BB65-4FFE-A45D-01EA489C993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0" name="Gerader Verbinder 469">
              <a:extLst>
                <a:ext uri="{FF2B5EF4-FFF2-40B4-BE49-F238E27FC236}">
                  <a16:creationId xmlns:a16="http://schemas.microsoft.com/office/drawing/2014/main" id="{4589B5F2-6BCA-4D4F-ABB1-682495E9CA9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1" name="Gerader Verbinder 470">
              <a:extLst>
                <a:ext uri="{FF2B5EF4-FFF2-40B4-BE49-F238E27FC236}">
                  <a16:creationId xmlns:a16="http://schemas.microsoft.com/office/drawing/2014/main" id="{41993E25-0506-4CF6-A9FB-8F6E1130C28E}"/>
                </a:ext>
              </a:extLst>
            </p:cNvPr>
            <p:cNvCxnSpPr>
              <a:cxnSpLocks/>
              <a:stCxn id="46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72" name="Rechteck 471">
              <a:extLst>
                <a:ext uri="{FF2B5EF4-FFF2-40B4-BE49-F238E27FC236}">
                  <a16:creationId xmlns:a16="http://schemas.microsoft.com/office/drawing/2014/main" id="{92ED55FC-2ED1-4CCF-9769-97E207CA2F96}"/>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3" name="Gerader Verbinder 472">
              <a:extLst>
                <a:ext uri="{FF2B5EF4-FFF2-40B4-BE49-F238E27FC236}">
                  <a16:creationId xmlns:a16="http://schemas.microsoft.com/office/drawing/2014/main" id="{8145B555-117F-4652-AE90-AD4566265D6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C034C4AC-506C-4D43-B6D6-BF2FD640C81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 Verbindung mit Pfeil 474">
              <a:extLst>
                <a:ext uri="{FF2B5EF4-FFF2-40B4-BE49-F238E27FC236}">
                  <a16:creationId xmlns:a16="http://schemas.microsoft.com/office/drawing/2014/main" id="{28FB8716-DD90-440C-A5BA-2B8BBBFDEC8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r Verbinder 475">
              <a:extLst>
                <a:ext uri="{FF2B5EF4-FFF2-40B4-BE49-F238E27FC236}">
                  <a16:creationId xmlns:a16="http://schemas.microsoft.com/office/drawing/2014/main" id="{75114FE6-B590-44F0-B382-87C8B37DD20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7" name="Gerader Verbinder 476">
              <a:extLst>
                <a:ext uri="{FF2B5EF4-FFF2-40B4-BE49-F238E27FC236}">
                  <a16:creationId xmlns:a16="http://schemas.microsoft.com/office/drawing/2014/main" id="{EE9D95F6-2DA1-4E07-B295-CF340B0A45E0}"/>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8" name="Gerader Verbinder 477">
              <a:extLst>
                <a:ext uri="{FF2B5EF4-FFF2-40B4-BE49-F238E27FC236}">
                  <a16:creationId xmlns:a16="http://schemas.microsoft.com/office/drawing/2014/main" id="{AF03E333-3C0C-444E-AD7E-B6A80D6BCB1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79" name="Gerade Verbindung mit Pfeil 478">
              <a:extLst>
                <a:ext uri="{FF2B5EF4-FFF2-40B4-BE49-F238E27FC236}">
                  <a16:creationId xmlns:a16="http://schemas.microsoft.com/office/drawing/2014/main" id="{581D1488-9F73-4D4E-82CB-BB529C846B2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 Verbindung mit Pfeil 479">
              <a:extLst>
                <a:ext uri="{FF2B5EF4-FFF2-40B4-BE49-F238E27FC236}">
                  <a16:creationId xmlns:a16="http://schemas.microsoft.com/office/drawing/2014/main" id="{3D40E041-9E47-4CA5-9366-CC040232AFD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2D1294FF-8C9A-46A2-85F8-7C4F66B2284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6D1C71B1-B260-4F03-BBFA-DD2924ADEA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6CC7BF16-E45F-4E17-9DDD-85CAC1BAA6D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4" name="Ellipse 483">
              <a:extLst>
                <a:ext uri="{FF2B5EF4-FFF2-40B4-BE49-F238E27FC236}">
                  <a16:creationId xmlns:a16="http://schemas.microsoft.com/office/drawing/2014/main" id="{E3BE22A3-9D38-4682-9C31-7AE08E83F54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5" name="Ellipse 484">
              <a:extLst>
                <a:ext uri="{FF2B5EF4-FFF2-40B4-BE49-F238E27FC236}">
                  <a16:creationId xmlns:a16="http://schemas.microsoft.com/office/drawing/2014/main" id="{3DE76F6D-34FF-47D3-BE3A-B125A5D1C2EE}"/>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254" name="Gruppieren 253">
            <a:extLst>
              <a:ext uri="{FF2B5EF4-FFF2-40B4-BE49-F238E27FC236}">
                <a16:creationId xmlns:a16="http://schemas.microsoft.com/office/drawing/2014/main" id="{9414335E-B91E-4589-86D3-FC3C4BACCC24}"/>
              </a:ext>
            </a:extLst>
          </p:cNvPr>
          <p:cNvGrpSpPr/>
          <p:nvPr/>
        </p:nvGrpSpPr>
        <p:grpSpPr>
          <a:xfrm>
            <a:off x="4876800" y="2057400"/>
            <a:ext cx="1828800" cy="1143520"/>
            <a:chOff x="3048000" y="2819400"/>
            <a:chExt cx="1828800" cy="1143520"/>
          </a:xfrm>
        </p:grpSpPr>
        <p:sp>
          <p:nvSpPr>
            <p:cNvPr id="255" name="Abgerundetes Rechteck 124">
              <a:extLst>
                <a:ext uri="{FF2B5EF4-FFF2-40B4-BE49-F238E27FC236}">
                  <a16:creationId xmlns:a16="http://schemas.microsoft.com/office/drawing/2014/main" id="{1F61D990-712E-4ABB-9BA2-5D5D4250769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56" name="Rechteck 255">
              <a:extLst>
                <a:ext uri="{FF2B5EF4-FFF2-40B4-BE49-F238E27FC236}">
                  <a16:creationId xmlns:a16="http://schemas.microsoft.com/office/drawing/2014/main" id="{D322CCEB-E921-4848-89A9-2AA4A1D9D55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57" name="Gerade Verbindung mit Pfeil 256">
              <a:extLst>
                <a:ext uri="{FF2B5EF4-FFF2-40B4-BE49-F238E27FC236}">
                  <a16:creationId xmlns:a16="http://schemas.microsoft.com/office/drawing/2014/main" id="{E6F55F95-018E-4E2F-B573-3E98C6F1E06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Gerader Verbinder 257">
              <a:extLst>
                <a:ext uri="{FF2B5EF4-FFF2-40B4-BE49-F238E27FC236}">
                  <a16:creationId xmlns:a16="http://schemas.microsoft.com/office/drawing/2014/main" id="{91A615D6-A8E1-4F1D-A37B-6780748B8F2E}"/>
                </a:ext>
              </a:extLst>
            </p:cNvPr>
            <p:cNvCxnSpPr>
              <a:stCxn id="256" idx="2"/>
              <a:endCxn id="27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59" name="Rechteck 258">
              <a:extLst>
                <a:ext uri="{FF2B5EF4-FFF2-40B4-BE49-F238E27FC236}">
                  <a16:creationId xmlns:a16="http://schemas.microsoft.com/office/drawing/2014/main" id="{67566A85-8F7C-4775-AD02-2B0B0A736D7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60" name="Rechteck 259">
              <a:extLst>
                <a:ext uri="{FF2B5EF4-FFF2-40B4-BE49-F238E27FC236}">
                  <a16:creationId xmlns:a16="http://schemas.microsoft.com/office/drawing/2014/main" id="{4085AE8A-3143-4AB7-9FA0-C7BD5206958E}"/>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1" name="Gerade Verbindung mit Pfeil 260">
              <a:extLst>
                <a:ext uri="{FF2B5EF4-FFF2-40B4-BE49-F238E27FC236}">
                  <a16:creationId xmlns:a16="http://schemas.microsoft.com/office/drawing/2014/main" id="{60D3B046-1026-482F-8FCD-54DF2020204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2" name="Rechteck 261">
              <a:extLst>
                <a:ext uri="{FF2B5EF4-FFF2-40B4-BE49-F238E27FC236}">
                  <a16:creationId xmlns:a16="http://schemas.microsoft.com/office/drawing/2014/main" id="{815ADF01-DCCC-4963-B2F0-DA76D4AB1BCA}"/>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3" name="Gerade Verbindung mit Pfeil 262">
              <a:extLst>
                <a:ext uri="{FF2B5EF4-FFF2-40B4-BE49-F238E27FC236}">
                  <a16:creationId xmlns:a16="http://schemas.microsoft.com/office/drawing/2014/main" id="{4C7D650E-E8E7-4768-A45C-34E8FA1FD0CD}"/>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Gerader Verbinder 263">
              <a:extLst>
                <a:ext uri="{FF2B5EF4-FFF2-40B4-BE49-F238E27FC236}">
                  <a16:creationId xmlns:a16="http://schemas.microsoft.com/office/drawing/2014/main" id="{5D4AC905-FD45-4321-A281-B2D6F63ECE8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5" name="Gerader Verbinder 264">
              <a:extLst>
                <a:ext uri="{FF2B5EF4-FFF2-40B4-BE49-F238E27FC236}">
                  <a16:creationId xmlns:a16="http://schemas.microsoft.com/office/drawing/2014/main" id="{FDCFD959-E6C6-415B-9B84-AA4C57676F3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6" name="Gerader Verbinder 265">
              <a:extLst>
                <a:ext uri="{FF2B5EF4-FFF2-40B4-BE49-F238E27FC236}">
                  <a16:creationId xmlns:a16="http://schemas.microsoft.com/office/drawing/2014/main" id="{844A1900-4079-43C3-996E-31E199A36298}"/>
                </a:ext>
              </a:extLst>
            </p:cNvPr>
            <p:cNvCxnSpPr>
              <a:cxnSpLocks/>
              <a:stCxn id="25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67" name="Rechteck 266">
              <a:extLst>
                <a:ext uri="{FF2B5EF4-FFF2-40B4-BE49-F238E27FC236}">
                  <a16:creationId xmlns:a16="http://schemas.microsoft.com/office/drawing/2014/main" id="{AD12173B-0982-4528-99A3-0E3697676AEB}"/>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8" name="Gerader Verbinder 267">
              <a:extLst>
                <a:ext uri="{FF2B5EF4-FFF2-40B4-BE49-F238E27FC236}">
                  <a16:creationId xmlns:a16="http://schemas.microsoft.com/office/drawing/2014/main" id="{F5FCFA82-043E-4F3B-A70E-ACAF3667E0A1}"/>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9" name="Gerade Verbindung mit Pfeil 268">
              <a:extLst>
                <a:ext uri="{FF2B5EF4-FFF2-40B4-BE49-F238E27FC236}">
                  <a16:creationId xmlns:a16="http://schemas.microsoft.com/office/drawing/2014/main" id="{D0680636-EC69-4F95-8FCF-04099BDCC97B}"/>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Gerade Verbindung mit Pfeil 269">
              <a:extLst>
                <a:ext uri="{FF2B5EF4-FFF2-40B4-BE49-F238E27FC236}">
                  <a16:creationId xmlns:a16="http://schemas.microsoft.com/office/drawing/2014/main" id="{6FF9C5C6-0960-4A87-85A3-BCBDE4D7970F}"/>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Gerader Verbinder 270">
              <a:extLst>
                <a:ext uri="{FF2B5EF4-FFF2-40B4-BE49-F238E27FC236}">
                  <a16:creationId xmlns:a16="http://schemas.microsoft.com/office/drawing/2014/main" id="{16D96903-4C50-4565-8EDB-944C480610B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2" name="Gerader Verbinder 271">
              <a:extLst>
                <a:ext uri="{FF2B5EF4-FFF2-40B4-BE49-F238E27FC236}">
                  <a16:creationId xmlns:a16="http://schemas.microsoft.com/office/drawing/2014/main" id="{E71088B1-D97A-42F1-BC18-1CFA65EA3D1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3" name="Gerader Verbinder 272">
              <a:extLst>
                <a:ext uri="{FF2B5EF4-FFF2-40B4-BE49-F238E27FC236}">
                  <a16:creationId xmlns:a16="http://schemas.microsoft.com/office/drawing/2014/main" id="{B6F1CCB4-11F5-47D9-BDD3-4661848449C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74" name="Gerade Verbindung mit Pfeil 273">
              <a:extLst>
                <a:ext uri="{FF2B5EF4-FFF2-40B4-BE49-F238E27FC236}">
                  <a16:creationId xmlns:a16="http://schemas.microsoft.com/office/drawing/2014/main" id="{2740AD35-C263-46A6-8732-B8023093185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Gerade Verbindung mit Pfeil 274">
              <a:extLst>
                <a:ext uri="{FF2B5EF4-FFF2-40B4-BE49-F238E27FC236}">
                  <a16:creationId xmlns:a16="http://schemas.microsoft.com/office/drawing/2014/main" id="{D9B604CC-8E62-494F-A37C-DD5B55DABF5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6" name="Gerade Verbindung mit Pfeil 275">
              <a:extLst>
                <a:ext uri="{FF2B5EF4-FFF2-40B4-BE49-F238E27FC236}">
                  <a16:creationId xmlns:a16="http://schemas.microsoft.com/office/drawing/2014/main" id="{5DC1A9A2-F95D-46B1-81AA-0862959B4E52}"/>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Gerade Verbindung mit Pfeil 276">
              <a:extLst>
                <a:ext uri="{FF2B5EF4-FFF2-40B4-BE49-F238E27FC236}">
                  <a16:creationId xmlns:a16="http://schemas.microsoft.com/office/drawing/2014/main" id="{BC0BA882-93E0-4737-9A6C-B6933EFD065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Gerade Verbindung mit Pfeil 277">
              <a:extLst>
                <a:ext uri="{FF2B5EF4-FFF2-40B4-BE49-F238E27FC236}">
                  <a16:creationId xmlns:a16="http://schemas.microsoft.com/office/drawing/2014/main" id="{E5991548-3613-45C2-8265-4B694780A50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4D384CE2-F5DD-4A08-8ADD-6A71A490A56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0" name="Ellipse 279">
              <a:extLst>
                <a:ext uri="{FF2B5EF4-FFF2-40B4-BE49-F238E27FC236}">
                  <a16:creationId xmlns:a16="http://schemas.microsoft.com/office/drawing/2014/main" id="{90A96526-4118-42C1-BDD2-232331B84AF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1" name="Gruppieren 280">
            <a:extLst>
              <a:ext uri="{FF2B5EF4-FFF2-40B4-BE49-F238E27FC236}">
                <a16:creationId xmlns:a16="http://schemas.microsoft.com/office/drawing/2014/main" id="{3F829911-542A-42F6-8BF4-8EA5578DD0C9}"/>
              </a:ext>
            </a:extLst>
          </p:cNvPr>
          <p:cNvGrpSpPr/>
          <p:nvPr/>
        </p:nvGrpSpPr>
        <p:grpSpPr>
          <a:xfrm>
            <a:off x="6705600" y="2057400"/>
            <a:ext cx="1828800" cy="1143520"/>
            <a:chOff x="3048000" y="2819400"/>
            <a:chExt cx="1828800" cy="1143520"/>
          </a:xfrm>
        </p:grpSpPr>
        <p:sp>
          <p:nvSpPr>
            <p:cNvPr id="282" name="Abgerundetes Rechteck 124">
              <a:extLst>
                <a:ext uri="{FF2B5EF4-FFF2-40B4-BE49-F238E27FC236}">
                  <a16:creationId xmlns:a16="http://schemas.microsoft.com/office/drawing/2014/main" id="{7A111A6B-6521-4348-90E6-FBC1B8C06AD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3" name="Rechteck 282">
              <a:extLst>
                <a:ext uri="{FF2B5EF4-FFF2-40B4-BE49-F238E27FC236}">
                  <a16:creationId xmlns:a16="http://schemas.microsoft.com/office/drawing/2014/main" id="{7704D78F-696C-46BC-8FDF-5F853A375846}"/>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4" name="Gerade Verbindung mit Pfeil 283">
              <a:extLst>
                <a:ext uri="{FF2B5EF4-FFF2-40B4-BE49-F238E27FC236}">
                  <a16:creationId xmlns:a16="http://schemas.microsoft.com/office/drawing/2014/main" id="{53DE8021-EEFF-4741-8F7C-A46EE6BFAF4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Gerader Verbinder 284">
              <a:extLst>
                <a:ext uri="{FF2B5EF4-FFF2-40B4-BE49-F238E27FC236}">
                  <a16:creationId xmlns:a16="http://schemas.microsoft.com/office/drawing/2014/main" id="{DD93FC3D-BCAD-4B32-AD00-36FCC6DDE437}"/>
                </a:ext>
              </a:extLst>
            </p:cNvPr>
            <p:cNvCxnSpPr>
              <a:stCxn id="283" idx="2"/>
              <a:endCxn id="32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7" name="Rechteck 286">
              <a:extLst>
                <a:ext uri="{FF2B5EF4-FFF2-40B4-BE49-F238E27FC236}">
                  <a16:creationId xmlns:a16="http://schemas.microsoft.com/office/drawing/2014/main" id="{A2A162E0-77F6-43AA-9061-FE114BF0060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8" name="Rechteck 287">
              <a:extLst>
                <a:ext uri="{FF2B5EF4-FFF2-40B4-BE49-F238E27FC236}">
                  <a16:creationId xmlns:a16="http://schemas.microsoft.com/office/drawing/2014/main" id="{9FBAB7A4-4D58-4500-8EE7-4D2875EAB8F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9" name="Gerade Verbindung mit Pfeil 288">
              <a:extLst>
                <a:ext uri="{FF2B5EF4-FFF2-40B4-BE49-F238E27FC236}">
                  <a16:creationId xmlns:a16="http://schemas.microsoft.com/office/drawing/2014/main" id="{AA254B69-97EB-4998-B344-68CE0759776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Rechteck 289">
              <a:extLst>
                <a:ext uri="{FF2B5EF4-FFF2-40B4-BE49-F238E27FC236}">
                  <a16:creationId xmlns:a16="http://schemas.microsoft.com/office/drawing/2014/main" id="{DEA51D74-2C05-4971-9AE6-F386D7E34306}"/>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1" name="Gerade Verbindung mit Pfeil 290">
              <a:extLst>
                <a:ext uri="{FF2B5EF4-FFF2-40B4-BE49-F238E27FC236}">
                  <a16:creationId xmlns:a16="http://schemas.microsoft.com/office/drawing/2014/main" id="{65D6BFDC-F537-4E06-9A46-1D7D0E9DCB31}"/>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Gerader Verbinder 291">
              <a:extLst>
                <a:ext uri="{FF2B5EF4-FFF2-40B4-BE49-F238E27FC236}">
                  <a16:creationId xmlns:a16="http://schemas.microsoft.com/office/drawing/2014/main" id="{B4D9E1D7-D1CA-4A73-8370-ED035F94201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6" name="Gerader Verbinder 295">
              <a:extLst>
                <a:ext uri="{FF2B5EF4-FFF2-40B4-BE49-F238E27FC236}">
                  <a16:creationId xmlns:a16="http://schemas.microsoft.com/office/drawing/2014/main" id="{2F1BD3CC-985A-47B0-BB08-5B215D47DE78}"/>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9FDFEB75-FAED-4EB4-B984-D35234B232F6}"/>
                </a:ext>
              </a:extLst>
            </p:cNvPr>
            <p:cNvCxnSpPr>
              <a:cxnSpLocks/>
              <a:stCxn id="28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98" name="Rechteck 297">
              <a:extLst>
                <a:ext uri="{FF2B5EF4-FFF2-40B4-BE49-F238E27FC236}">
                  <a16:creationId xmlns:a16="http://schemas.microsoft.com/office/drawing/2014/main" id="{9D21D7B3-FC5D-42DE-9921-4D3972333DC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9" name="Gerader Verbinder 298">
              <a:extLst>
                <a:ext uri="{FF2B5EF4-FFF2-40B4-BE49-F238E27FC236}">
                  <a16:creationId xmlns:a16="http://schemas.microsoft.com/office/drawing/2014/main" id="{E5F89447-A79E-4F6D-8F28-2665C140EBC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2" name="Gerade Verbindung mit Pfeil 311">
              <a:extLst>
                <a:ext uri="{FF2B5EF4-FFF2-40B4-BE49-F238E27FC236}">
                  <a16:creationId xmlns:a16="http://schemas.microsoft.com/office/drawing/2014/main" id="{479C2D9C-7209-4C25-99BF-068F0D18D90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Gerade Verbindung mit Pfeil 312">
              <a:extLst>
                <a:ext uri="{FF2B5EF4-FFF2-40B4-BE49-F238E27FC236}">
                  <a16:creationId xmlns:a16="http://schemas.microsoft.com/office/drawing/2014/main" id="{67FA0024-A0AC-4625-AC3F-FE2A2F333AF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Gerader Verbinder 313">
              <a:extLst>
                <a:ext uri="{FF2B5EF4-FFF2-40B4-BE49-F238E27FC236}">
                  <a16:creationId xmlns:a16="http://schemas.microsoft.com/office/drawing/2014/main" id="{F19CEFD9-427C-4AC9-97B0-7FD4C4283B7F}"/>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5" name="Gerader Verbinder 314">
              <a:extLst>
                <a:ext uri="{FF2B5EF4-FFF2-40B4-BE49-F238E27FC236}">
                  <a16:creationId xmlns:a16="http://schemas.microsoft.com/office/drawing/2014/main" id="{90A8CB10-1734-4FC3-8441-A2A4EAC4224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6" name="Gerader Verbinder 315">
              <a:extLst>
                <a:ext uri="{FF2B5EF4-FFF2-40B4-BE49-F238E27FC236}">
                  <a16:creationId xmlns:a16="http://schemas.microsoft.com/office/drawing/2014/main" id="{1E228B68-62A2-4E33-AB75-4098BA5B73E1}"/>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17" name="Gerade Verbindung mit Pfeil 316">
              <a:extLst>
                <a:ext uri="{FF2B5EF4-FFF2-40B4-BE49-F238E27FC236}">
                  <a16:creationId xmlns:a16="http://schemas.microsoft.com/office/drawing/2014/main" id="{B3F49AFC-1D62-4743-A6B4-82DC7FA28B7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Gerade Verbindung mit Pfeil 317">
              <a:extLst>
                <a:ext uri="{FF2B5EF4-FFF2-40B4-BE49-F238E27FC236}">
                  <a16:creationId xmlns:a16="http://schemas.microsoft.com/office/drawing/2014/main" id="{F772BE70-E396-4153-A500-0D2712F1ADE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9" name="Gerade Verbindung mit Pfeil 318">
              <a:extLst>
                <a:ext uri="{FF2B5EF4-FFF2-40B4-BE49-F238E27FC236}">
                  <a16:creationId xmlns:a16="http://schemas.microsoft.com/office/drawing/2014/main" id="{1A8BDB54-C5C9-4BB6-81B9-50958ACF7AC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Gerade Verbindung mit Pfeil 319">
              <a:extLst>
                <a:ext uri="{FF2B5EF4-FFF2-40B4-BE49-F238E27FC236}">
                  <a16:creationId xmlns:a16="http://schemas.microsoft.com/office/drawing/2014/main" id="{7C3B5423-15B4-46A6-B614-4F3050655CD2}"/>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1" name="Gerade Verbindung mit Pfeil 320">
              <a:extLst>
                <a:ext uri="{FF2B5EF4-FFF2-40B4-BE49-F238E27FC236}">
                  <a16:creationId xmlns:a16="http://schemas.microsoft.com/office/drawing/2014/main" id="{10F23EDC-D78B-4EFB-A131-6A135958AE95}"/>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2" name="Ellipse 321">
              <a:extLst>
                <a:ext uri="{FF2B5EF4-FFF2-40B4-BE49-F238E27FC236}">
                  <a16:creationId xmlns:a16="http://schemas.microsoft.com/office/drawing/2014/main" id="{554E152B-17F9-42CB-BF24-090298E8110A}"/>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3" name="Ellipse 322">
              <a:extLst>
                <a:ext uri="{FF2B5EF4-FFF2-40B4-BE49-F238E27FC236}">
                  <a16:creationId xmlns:a16="http://schemas.microsoft.com/office/drawing/2014/main" id="{33F5B6B5-8D48-42BB-8F30-6757A11ABBE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24" name="Gruppieren 323">
            <a:extLst>
              <a:ext uri="{FF2B5EF4-FFF2-40B4-BE49-F238E27FC236}">
                <a16:creationId xmlns:a16="http://schemas.microsoft.com/office/drawing/2014/main" id="{0B9CF113-84B9-4235-9D6B-1E3C0ACF62DD}"/>
              </a:ext>
            </a:extLst>
          </p:cNvPr>
          <p:cNvGrpSpPr/>
          <p:nvPr/>
        </p:nvGrpSpPr>
        <p:grpSpPr>
          <a:xfrm>
            <a:off x="3048000" y="2819400"/>
            <a:ext cx="1828800" cy="1143520"/>
            <a:chOff x="3048000" y="2819400"/>
            <a:chExt cx="1828800" cy="1143520"/>
          </a:xfrm>
        </p:grpSpPr>
        <p:sp>
          <p:nvSpPr>
            <p:cNvPr id="325" name="Abgerundetes Rechteck 124">
              <a:extLst>
                <a:ext uri="{FF2B5EF4-FFF2-40B4-BE49-F238E27FC236}">
                  <a16:creationId xmlns:a16="http://schemas.microsoft.com/office/drawing/2014/main" id="{AEDBF653-06EF-4580-929A-2391F0CEE8D0}"/>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6" name="Rechteck 325">
              <a:extLst>
                <a:ext uri="{FF2B5EF4-FFF2-40B4-BE49-F238E27FC236}">
                  <a16:creationId xmlns:a16="http://schemas.microsoft.com/office/drawing/2014/main" id="{5DE73CA2-57D2-4021-B383-0DED30F1F259}"/>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27" name="Gerade Verbindung mit Pfeil 326">
              <a:extLst>
                <a:ext uri="{FF2B5EF4-FFF2-40B4-BE49-F238E27FC236}">
                  <a16:creationId xmlns:a16="http://schemas.microsoft.com/office/drawing/2014/main" id="{DD3FFB02-DF88-4355-83BE-136A0F698429}"/>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Gerader Verbinder 327">
              <a:extLst>
                <a:ext uri="{FF2B5EF4-FFF2-40B4-BE49-F238E27FC236}">
                  <a16:creationId xmlns:a16="http://schemas.microsoft.com/office/drawing/2014/main" id="{D6769E56-D8F2-4FA7-A4AA-8048FC839172}"/>
                </a:ext>
              </a:extLst>
            </p:cNvPr>
            <p:cNvCxnSpPr>
              <a:stCxn id="326" idx="2"/>
              <a:endCxn id="548"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29" name="Rechteck 328">
              <a:extLst>
                <a:ext uri="{FF2B5EF4-FFF2-40B4-BE49-F238E27FC236}">
                  <a16:creationId xmlns:a16="http://schemas.microsoft.com/office/drawing/2014/main" id="{E9EE579C-2CA1-4A35-AD82-C1B5A2FDFC2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330" name="Rechteck 329">
              <a:extLst>
                <a:ext uri="{FF2B5EF4-FFF2-40B4-BE49-F238E27FC236}">
                  <a16:creationId xmlns:a16="http://schemas.microsoft.com/office/drawing/2014/main" id="{49733178-939B-451C-A740-7E4EBBC0B67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331" name="Gerade Verbindung mit Pfeil 330">
              <a:extLst>
                <a:ext uri="{FF2B5EF4-FFF2-40B4-BE49-F238E27FC236}">
                  <a16:creationId xmlns:a16="http://schemas.microsoft.com/office/drawing/2014/main" id="{B6B1408C-FE68-4B5C-A426-1DEE92E2F0E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2" name="Rechteck 331">
              <a:extLst>
                <a:ext uri="{FF2B5EF4-FFF2-40B4-BE49-F238E27FC236}">
                  <a16:creationId xmlns:a16="http://schemas.microsoft.com/office/drawing/2014/main" id="{6CAAF95A-4407-432D-822A-EA05891F6864}"/>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3" name="Gerade Verbindung mit Pfeil 332">
              <a:extLst>
                <a:ext uri="{FF2B5EF4-FFF2-40B4-BE49-F238E27FC236}">
                  <a16:creationId xmlns:a16="http://schemas.microsoft.com/office/drawing/2014/main" id="{63530D09-D631-49AD-A195-8FC6B49F314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Gerader Verbinder 333">
              <a:extLst>
                <a:ext uri="{FF2B5EF4-FFF2-40B4-BE49-F238E27FC236}">
                  <a16:creationId xmlns:a16="http://schemas.microsoft.com/office/drawing/2014/main" id="{4554F59B-0B0C-4F14-A21E-9F164B401812}"/>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5" name="Gerader Verbinder 334">
              <a:extLst>
                <a:ext uri="{FF2B5EF4-FFF2-40B4-BE49-F238E27FC236}">
                  <a16:creationId xmlns:a16="http://schemas.microsoft.com/office/drawing/2014/main" id="{CD09B9CB-FD5B-4651-9A18-3201600AD27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6" name="Gerader Verbinder 335">
              <a:extLst>
                <a:ext uri="{FF2B5EF4-FFF2-40B4-BE49-F238E27FC236}">
                  <a16:creationId xmlns:a16="http://schemas.microsoft.com/office/drawing/2014/main" id="{4AA22A80-5AB8-46F4-80BE-0E45D0262B95}"/>
                </a:ext>
              </a:extLst>
            </p:cNvPr>
            <p:cNvCxnSpPr>
              <a:cxnSpLocks/>
              <a:stCxn id="32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37" name="Rechteck 336">
              <a:extLst>
                <a:ext uri="{FF2B5EF4-FFF2-40B4-BE49-F238E27FC236}">
                  <a16:creationId xmlns:a16="http://schemas.microsoft.com/office/drawing/2014/main" id="{500FD8F2-6E61-4A2C-A322-8ECF47FB0C34}"/>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8" name="Gerader Verbinder 337">
              <a:extLst>
                <a:ext uri="{FF2B5EF4-FFF2-40B4-BE49-F238E27FC236}">
                  <a16:creationId xmlns:a16="http://schemas.microsoft.com/office/drawing/2014/main" id="{76A52A1D-9353-4C72-8E2B-D11155F46C9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A43BFC27-C447-421E-BE69-9CD2DAC8FC14}"/>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Gerade Verbindung mit Pfeil 339">
              <a:extLst>
                <a:ext uri="{FF2B5EF4-FFF2-40B4-BE49-F238E27FC236}">
                  <a16:creationId xmlns:a16="http://schemas.microsoft.com/office/drawing/2014/main" id="{295C8996-BF0F-4B0D-AF5D-A519514202E5}"/>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r Verbinder 539">
              <a:extLst>
                <a:ext uri="{FF2B5EF4-FFF2-40B4-BE49-F238E27FC236}">
                  <a16:creationId xmlns:a16="http://schemas.microsoft.com/office/drawing/2014/main" id="{990A93B6-1381-4E5B-B73E-78F5C4792912}"/>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1" name="Gerader Verbinder 540">
              <a:extLst>
                <a:ext uri="{FF2B5EF4-FFF2-40B4-BE49-F238E27FC236}">
                  <a16:creationId xmlns:a16="http://schemas.microsoft.com/office/drawing/2014/main" id="{E37A96DF-DEF5-441C-A3A7-220B2ED8D5A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41">
              <a:extLst>
                <a:ext uri="{FF2B5EF4-FFF2-40B4-BE49-F238E27FC236}">
                  <a16:creationId xmlns:a16="http://schemas.microsoft.com/office/drawing/2014/main" id="{F7E849B2-47C6-4880-BFAA-B0A27C10A99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 Verbindung mit Pfeil 542">
              <a:extLst>
                <a:ext uri="{FF2B5EF4-FFF2-40B4-BE49-F238E27FC236}">
                  <a16:creationId xmlns:a16="http://schemas.microsoft.com/office/drawing/2014/main" id="{411D9D5F-671A-4370-8877-1C96C27213B2}"/>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8588F30B-5959-4879-9929-0F8CA9C8DD1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9673A737-BFD5-403E-BB07-4A5EC8EF477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70EA483D-B115-44AB-B010-D54E33E49DB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3429FBE0-465E-48F4-90A0-5FFFC570BB4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8" name="Ellipse 547">
              <a:extLst>
                <a:ext uri="{FF2B5EF4-FFF2-40B4-BE49-F238E27FC236}">
                  <a16:creationId xmlns:a16="http://schemas.microsoft.com/office/drawing/2014/main" id="{DD35A780-348C-478F-BCD4-8ABF10954EF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9" name="Ellipse 548">
              <a:extLst>
                <a:ext uri="{FF2B5EF4-FFF2-40B4-BE49-F238E27FC236}">
                  <a16:creationId xmlns:a16="http://schemas.microsoft.com/office/drawing/2014/main" id="{8B33493C-0DCF-4149-9EE5-C2F3EF88C3C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50" name="Gruppieren 549">
            <a:extLst>
              <a:ext uri="{FF2B5EF4-FFF2-40B4-BE49-F238E27FC236}">
                <a16:creationId xmlns:a16="http://schemas.microsoft.com/office/drawing/2014/main" id="{835C489C-D384-4238-9726-7A47FE8A44D1}"/>
              </a:ext>
            </a:extLst>
          </p:cNvPr>
          <p:cNvGrpSpPr/>
          <p:nvPr/>
        </p:nvGrpSpPr>
        <p:grpSpPr>
          <a:xfrm>
            <a:off x="4876800" y="2819400"/>
            <a:ext cx="1828800" cy="1143520"/>
            <a:chOff x="3048000" y="2819400"/>
            <a:chExt cx="1828800" cy="1143520"/>
          </a:xfrm>
        </p:grpSpPr>
        <p:sp>
          <p:nvSpPr>
            <p:cNvPr id="551" name="Abgerundetes Rechteck 124">
              <a:extLst>
                <a:ext uri="{FF2B5EF4-FFF2-40B4-BE49-F238E27FC236}">
                  <a16:creationId xmlns:a16="http://schemas.microsoft.com/office/drawing/2014/main" id="{F5D390DE-41F7-405A-897C-F88792F3A02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2" name="Rechteck 551">
              <a:extLst>
                <a:ext uri="{FF2B5EF4-FFF2-40B4-BE49-F238E27FC236}">
                  <a16:creationId xmlns:a16="http://schemas.microsoft.com/office/drawing/2014/main" id="{BE2F35F1-0950-4060-B9F6-E889DD924A7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3" name="Gerade Verbindung mit Pfeil 552">
              <a:extLst>
                <a:ext uri="{FF2B5EF4-FFF2-40B4-BE49-F238E27FC236}">
                  <a16:creationId xmlns:a16="http://schemas.microsoft.com/office/drawing/2014/main" id="{90AE15BA-4DF0-42D1-A1A9-4F2E2AAA477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r Verbinder 553">
              <a:extLst>
                <a:ext uri="{FF2B5EF4-FFF2-40B4-BE49-F238E27FC236}">
                  <a16:creationId xmlns:a16="http://schemas.microsoft.com/office/drawing/2014/main" id="{278AA476-46AF-47B2-A3AD-B9434CA14628}"/>
                </a:ext>
              </a:extLst>
            </p:cNvPr>
            <p:cNvCxnSpPr>
              <a:stCxn id="552" idx="2"/>
              <a:endCxn id="575"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55" name="Rechteck 554">
              <a:extLst>
                <a:ext uri="{FF2B5EF4-FFF2-40B4-BE49-F238E27FC236}">
                  <a16:creationId xmlns:a16="http://schemas.microsoft.com/office/drawing/2014/main" id="{942B9769-7818-43A5-8661-0FDD125019CF}"/>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6" name="Rechteck 555">
              <a:extLst>
                <a:ext uri="{FF2B5EF4-FFF2-40B4-BE49-F238E27FC236}">
                  <a16:creationId xmlns:a16="http://schemas.microsoft.com/office/drawing/2014/main" id="{B2E2A56A-E8DB-444D-8761-2070A7C45B2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7" name="Gerade Verbindung mit Pfeil 556">
              <a:extLst>
                <a:ext uri="{FF2B5EF4-FFF2-40B4-BE49-F238E27FC236}">
                  <a16:creationId xmlns:a16="http://schemas.microsoft.com/office/drawing/2014/main" id="{618A100B-AA96-4AEC-95BF-769202B9ABD8}"/>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8" name="Rechteck 557">
              <a:extLst>
                <a:ext uri="{FF2B5EF4-FFF2-40B4-BE49-F238E27FC236}">
                  <a16:creationId xmlns:a16="http://schemas.microsoft.com/office/drawing/2014/main" id="{1393B248-0B7C-417A-B978-598D4B29A633}"/>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9" name="Gerade Verbindung mit Pfeil 558">
              <a:extLst>
                <a:ext uri="{FF2B5EF4-FFF2-40B4-BE49-F238E27FC236}">
                  <a16:creationId xmlns:a16="http://schemas.microsoft.com/office/drawing/2014/main" id="{1F72C56B-8D3B-4E26-9ED7-11841BFF6E2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Gerader Verbinder 559">
              <a:extLst>
                <a:ext uri="{FF2B5EF4-FFF2-40B4-BE49-F238E27FC236}">
                  <a16:creationId xmlns:a16="http://schemas.microsoft.com/office/drawing/2014/main" id="{FDF62366-A69F-4F8A-96CE-AFD9F19C1E6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1" name="Gerader Verbinder 560">
              <a:extLst>
                <a:ext uri="{FF2B5EF4-FFF2-40B4-BE49-F238E27FC236}">
                  <a16:creationId xmlns:a16="http://schemas.microsoft.com/office/drawing/2014/main" id="{3CA86ABF-7129-4B7A-A06E-EF2DC7E800B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2" name="Gerader Verbinder 561">
              <a:extLst>
                <a:ext uri="{FF2B5EF4-FFF2-40B4-BE49-F238E27FC236}">
                  <a16:creationId xmlns:a16="http://schemas.microsoft.com/office/drawing/2014/main" id="{437960DE-5DF2-4470-B5EA-099573E9747A}"/>
                </a:ext>
              </a:extLst>
            </p:cNvPr>
            <p:cNvCxnSpPr>
              <a:cxnSpLocks/>
              <a:stCxn id="55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63" name="Rechteck 562">
              <a:extLst>
                <a:ext uri="{FF2B5EF4-FFF2-40B4-BE49-F238E27FC236}">
                  <a16:creationId xmlns:a16="http://schemas.microsoft.com/office/drawing/2014/main" id="{2C10025D-E28C-466B-A71D-FC00FFC774FD}"/>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4" name="Gerader Verbinder 563">
              <a:extLst>
                <a:ext uri="{FF2B5EF4-FFF2-40B4-BE49-F238E27FC236}">
                  <a16:creationId xmlns:a16="http://schemas.microsoft.com/office/drawing/2014/main" id="{E4A6DA1C-17C7-42B2-B920-0E4062AFAA8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5" name="Gerade Verbindung mit Pfeil 564">
              <a:extLst>
                <a:ext uri="{FF2B5EF4-FFF2-40B4-BE49-F238E27FC236}">
                  <a16:creationId xmlns:a16="http://schemas.microsoft.com/office/drawing/2014/main" id="{93F7C851-28D7-4428-97F3-1AACA55ABDA1}"/>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Gerade Verbindung mit Pfeil 565">
              <a:extLst>
                <a:ext uri="{FF2B5EF4-FFF2-40B4-BE49-F238E27FC236}">
                  <a16:creationId xmlns:a16="http://schemas.microsoft.com/office/drawing/2014/main" id="{50EA1310-E323-4500-8B86-A274D411D06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Gerader Verbinder 566">
              <a:extLst>
                <a:ext uri="{FF2B5EF4-FFF2-40B4-BE49-F238E27FC236}">
                  <a16:creationId xmlns:a16="http://schemas.microsoft.com/office/drawing/2014/main" id="{DA0409A8-E7E6-47F3-BA1C-BB1923C7BC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8" name="Gerader Verbinder 567">
              <a:extLst>
                <a:ext uri="{FF2B5EF4-FFF2-40B4-BE49-F238E27FC236}">
                  <a16:creationId xmlns:a16="http://schemas.microsoft.com/office/drawing/2014/main" id="{2AF07DAF-858E-47DE-8044-5B3EAEFF024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9" name="Gerader Verbinder 568">
              <a:extLst>
                <a:ext uri="{FF2B5EF4-FFF2-40B4-BE49-F238E27FC236}">
                  <a16:creationId xmlns:a16="http://schemas.microsoft.com/office/drawing/2014/main" id="{730F1926-B937-4592-A426-C63A8762D0B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70" name="Gerade Verbindung mit Pfeil 569">
              <a:extLst>
                <a:ext uri="{FF2B5EF4-FFF2-40B4-BE49-F238E27FC236}">
                  <a16:creationId xmlns:a16="http://schemas.microsoft.com/office/drawing/2014/main" id="{F29C8937-8086-4D05-8AF1-57205E7CEBC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Gerade Verbindung mit Pfeil 570">
              <a:extLst>
                <a:ext uri="{FF2B5EF4-FFF2-40B4-BE49-F238E27FC236}">
                  <a16:creationId xmlns:a16="http://schemas.microsoft.com/office/drawing/2014/main" id="{4B3BE81F-8CF7-443F-A46E-AB2E430CF742}"/>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2" name="Gerade Verbindung mit Pfeil 571">
              <a:extLst>
                <a:ext uri="{FF2B5EF4-FFF2-40B4-BE49-F238E27FC236}">
                  <a16:creationId xmlns:a16="http://schemas.microsoft.com/office/drawing/2014/main" id="{CC09B45A-0FDE-41FE-8106-8F0505814B7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Gerade Verbindung mit Pfeil 572">
              <a:extLst>
                <a:ext uri="{FF2B5EF4-FFF2-40B4-BE49-F238E27FC236}">
                  <a16:creationId xmlns:a16="http://schemas.microsoft.com/office/drawing/2014/main" id="{824F2E87-059E-416C-B027-999D9AD1AC9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4" name="Gerade Verbindung mit Pfeil 573">
              <a:extLst>
                <a:ext uri="{FF2B5EF4-FFF2-40B4-BE49-F238E27FC236}">
                  <a16:creationId xmlns:a16="http://schemas.microsoft.com/office/drawing/2014/main" id="{BE479D05-4F0C-457A-9332-6C038DD4297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5" name="Ellipse 574">
              <a:extLst>
                <a:ext uri="{FF2B5EF4-FFF2-40B4-BE49-F238E27FC236}">
                  <a16:creationId xmlns:a16="http://schemas.microsoft.com/office/drawing/2014/main" id="{DF37D913-A4DE-49C3-AAA0-CB97328BE5A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6" name="Ellipse 575">
              <a:extLst>
                <a:ext uri="{FF2B5EF4-FFF2-40B4-BE49-F238E27FC236}">
                  <a16:creationId xmlns:a16="http://schemas.microsoft.com/office/drawing/2014/main" id="{E15B19D6-E9C6-4D64-B86B-0A4A7AC6592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77" name="Gruppieren 576">
            <a:extLst>
              <a:ext uri="{FF2B5EF4-FFF2-40B4-BE49-F238E27FC236}">
                <a16:creationId xmlns:a16="http://schemas.microsoft.com/office/drawing/2014/main" id="{7A592368-F3F0-4B6F-B692-0BB85AB82EB6}"/>
              </a:ext>
            </a:extLst>
          </p:cNvPr>
          <p:cNvGrpSpPr/>
          <p:nvPr/>
        </p:nvGrpSpPr>
        <p:grpSpPr>
          <a:xfrm>
            <a:off x="6705600" y="2819400"/>
            <a:ext cx="1828800" cy="1143520"/>
            <a:chOff x="3048000" y="2819400"/>
            <a:chExt cx="1828800" cy="1143520"/>
          </a:xfrm>
        </p:grpSpPr>
        <p:sp>
          <p:nvSpPr>
            <p:cNvPr id="578" name="Abgerundetes Rechteck 124">
              <a:extLst>
                <a:ext uri="{FF2B5EF4-FFF2-40B4-BE49-F238E27FC236}">
                  <a16:creationId xmlns:a16="http://schemas.microsoft.com/office/drawing/2014/main" id="{04969BC4-F082-4604-8880-1BAC23188FF1}"/>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9" name="Rechteck 578">
              <a:extLst>
                <a:ext uri="{FF2B5EF4-FFF2-40B4-BE49-F238E27FC236}">
                  <a16:creationId xmlns:a16="http://schemas.microsoft.com/office/drawing/2014/main" id="{366A8457-90B6-4CFE-A529-96FD23E82C7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0" name="Gerade Verbindung mit Pfeil 579">
              <a:extLst>
                <a:ext uri="{FF2B5EF4-FFF2-40B4-BE49-F238E27FC236}">
                  <a16:creationId xmlns:a16="http://schemas.microsoft.com/office/drawing/2014/main" id="{3257A3AC-853D-4B53-B33E-A91EF7CFAD7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1" name="Gerader Verbinder 580">
              <a:extLst>
                <a:ext uri="{FF2B5EF4-FFF2-40B4-BE49-F238E27FC236}">
                  <a16:creationId xmlns:a16="http://schemas.microsoft.com/office/drawing/2014/main" id="{80EDDF53-4270-44D5-9678-15F545C16D92}"/>
                </a:ext>
              </a:extLst>
            </p:cNvPr>
            <p:cNvCxnSpPr>
              <a:stCxn id="579" idx="2"/>
              <a:endCxn id="60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82" name="Rechteck 581">
              <a:extLst>
                <a:ext uri="{FF2B5EF4-FFF2-40B4-BE49-F238E27FC236}">
                  <a16:creationId xmlns:a16="http://schemas.microsoft.com/office/drawing/2014/main" id="{60B3DC93-604B-4E47-9EFA-DF65B36CFEF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583" name="Rechteck 582">
              <a:extLst>
                <a:ext uri="{FF2B5EF4-FFF2-40B4-BE49-F238E27FC236}">
                  <a16:creationId xmlns:a16="http://schemas.microsoft.com/office/drawing/2014/main" id="{71FE5820-DD9F-4DA7-A06A-4557F6D7C9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584" name="Gerade Verbindung mit Pfeil 583">
              <a:extLst>
                <a:ext uri="{FF2B5EF4-FFF2-40B4-BE49-F238E27FC236}">
                  <a16:creationId xmlns:a16="http://schemas.microsoft.com/office/drawing/2014/main" id="{7652F115-6E1F-499B-98C5-DDEC566EBCFD}"/>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85" name="Rechteck 584">
              <a:extLst>
                <a:ext uri="{FF2B5EF4-FFF2-40B4-BE49-F238E27FC236}">
                  <a16:creationId xmlns:a16="http://schemas.microsoft.com/office/drawing/2014/main" id="{D8828B25-060D-41F9-B900-6E539292BA51}"/>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6" name="Gerade Verbindung mit Pfeil 585">
              <a:extLst>
                <a:ext uri="{FF2B5EF4-FFF2-40B4-BE49-F238E27FC236}">
                  <a16:creationId xmlns:a16="http://schemas.microsoft.com/office/drawing/2014/main" id="{E1953097-C20A-41C2-9BA1-F2FAFD196A97}"/>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Gerader Verbinder 586">
              <a:extLst>
                <a:ext uri="{FF2B5EF4-FFF2-40B4-BE49-F238E27FC236}">
                  <a16:creationId xmlns:a16="http://schemas.microsoft.com/office/drawing/2014/main" id="{003F310B-997A-411E-A44F-41477652DE77}"/>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8" name="Gerader Verbinder 587">
              <a:extLst>
                <a:ext uri="{FF2B5EF4-FFF2-40B4-BE49-F238E27FC236}">
                  <a16:creationId xmlns:a16="http://schemas.microsoft.com/office/drawing/2014/main" id="{04DBB927-37FD-47D4-9BBB-17BFFED1CE2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9" name="Gerader Verbinder 588">
              <a:extLst>
                <a:ext uri="{FF2B5EF4-FFF2-40B4-BE49-F238E27FC236}">
                  <a16:creationId xmlns:a16="http://schemas.microsoft.com/office/drawing/2014/main" id="{4D0A3D68-629F-466B-9700-830910715AF3}"/>
                </a:ext>
              </a:extLst>
            </p:cNvPr>
            <p:cNvCxnSpPr>
              <a:cxnSpLocks/>
              <a:stCxn id="58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90" name="Rechteck 589">
              <a:extLst>
                <a:ext uri="{FF2B5EF4-FFF2-40B4-BE49-F238E27FC236}">
                  <a16:creationId xmlns:a16="http://schemas.microsoft.com/office/drawing/2014/main" id="{032D6810-69F5-48F9-8FB2-24C2C0A43E03}"/>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91" name="Gerader Verbinder 590">
              <a:extLst>
                <a:ext uri="{FF2B5EF4-FFF2-40B4-BE49-F238E27FC236}">
                  <a16:creationId xmlns:a16="http://schemas.microsoft.com/office/drawing/2014/main" id="{F6ADAFB3-DAD1-499C-BA9A-E0FD9C0C98D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2" name="Gerade Verbindung mit Pfeil 591">
              <a:extLst>
                <a:ext uri="{FF2B5EF4-FFF2-40B4-BE49-F238E27FC236}">
                  <a16:creationId xmlns:a16="http://schemas.microsoft.com/office/drawing/2014/main" id="{D2002A92-A626-4F44-928E-1D0DCE9F522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Gerade Verbindung mit Pfeil 592">
              <a:extLst>
                <a:ext uri="{FF2B5EF4-FFF2-40B4-BE49-F238E27FC236}">
                  <a16:creationId xmlns:a16="http://schemas.microsoft.com/office/drawing/2014/main" id="{9E2A8607-C432-4F52-BAEA-1B188487D4B4}"/>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Gerader Verbinder 593">
              <a:extLst>
                <a:ext uri="{FF2B5EF4-FFF2-40B4-BE49-F238E27FC236}">
                  <a16:creationId xmlns:a16="http://schemas.microsoft.com/office/drawing/2014/main" id="{59B1F68A-6379-4E3B-96AD-182AD4FC83D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5" name="Gerader Verbinder 594">
              <a:extLst>
                <a:ext uri="{FF2B5EF4-FFF2-40B4-BE49-F238E27FC236}">
                  <a16:creationId xmlns:a16="http://schemas.microsoft.com/office/drawing/2014/main" id="{35581F76-B9AE-478F-85FE-C928700DE8C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6" name="Gerader Verbinder 595">
              <a:extLst>
                <a:ext uri="{FF2B5EF4-FFF2-40B4-BE49-F238E27FC236}">
                  <a16:creationId xmlns:a16="http://schemas.microsoft.com/office/drawing/2014/main" id="{5A7B63E0-9E98-40CE-A227-74D2938FA90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97" name="Gerade Verbindung mit Pfeil 596">
              <a:extLst>
                <a:ext uri="{FF2B5EF4-FFF2-40B4-BE49-F238E27FC236}">
                  <a16:creationId xmlns:a16="http://schemas.microsoft.com/office/drawing/2014/main" id="{46919EB6-D252-4B3B-A6DE-8E26548D4C9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Gerade Verbindung mit Pfeil 597">
              <a:extLst>
                <a:ext uri="{FF2B5EF4-FFF2-40B4-BE49-F238E27FC236}">
                  <a16:creationId xmlns:a16="http://schemas.microsoft.com/office/drawing/2014/main" id="{F6755E0C-5A8D-4B95-BFB4-27C15517731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9" name="Gerade Verbindung mit Pfeil 598">
              <a:extLst>
                <a:ext uri="{FF2B5EF4-FFF2-40B4-BE49-F238E27FC236}">
                  <a16:creationId xmlns:a16="http://schemas.microsoft.com/office/drawing/2014/main" id="{63D88A93-4610-441F-A0A0-0A97441F73BA}"/>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Gerade Verbindung mit Pfeil 599">
              <a:extLst>
                <a:ext uri="{FF2B5EF4-FFF2-40B4-BE49-F238E27FC236}">
                  <a16:creationId xmlns:a16="http://schemas.microsoft.com/office/drawing/2014/main" id="{DEB45D29-2998-46F7-AED4-4B74D14B6C5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1" name="Gerade Verbindung mit Pfeil 600">
              <a:extLst>
                <a:ext uri="{FF2B5EF4-FFF2-40B4-BE49-F238E27FC236}">
                  <a16:creationId xmlns:a16="http://schemas.microsoft.com/office/drawing/2014/main" id="{4EF6AEDA-534A-44B3-A8B9-BD2F5CFFF31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02" name="Ellipse 601">
              <a:extLst>
                <a:ext uri="{FF2B5EF4-FFF2-40B4-BE49-F238E27FC236}">
                  <a16:creationId xmlns:a16="http://schemas.microsoft.com/office/drawing/2014/main" id="{00570FB6-A460-4625-A500-6FFD2F7FF09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03" name="Ellipse 602">
              <a:extLst>
                <a:ext uri="{FF2B5EF4-FFF2-40B4-BE49-F238E27FC236}">
                  <a16:creationId xmlns:a16="http://schemas.microsoft.com/office/drawing/2014/main" id="{27785E17-0322-40D0-A04F-03439E0A972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249" name="Gerader Verbinder 248">
            <a:extLst>
              <a:ext uri="{FF2B5EF4-FFF2-40B4-BE49-F238E27FC236}">
                <a16:creationId xmlns:a16="http://schemas.microsoft.com/office/drawing/2014/main" id="{4ACEE728-8EAF-43A5-B63D-7B040126590F}"/>
              </a:ext>
            </a:extLst>
          </p:cNvPr>
          <p:cNvCxnSpPr>
            <a:cxnSpLocks/>
          </p:cNvCxnSpPr>
          <p:nvPr/>
        </p:nvCxnSpPr>
        <p:spPr bwMode="auto">
          <a:xfrm>
            <a:off x="2971800" y="4267200"/>
            <a:ext cx="55626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220EBABD-BFD9-4AE6-9FB1-BA772817DD50}"/>
              </a:ext>
            </a:extLst>
          </p:cNvPr>
          <p:cNvCxnSpPr>
            <a:cxnSpLocks/>
          </p:cNvCxnSpPr>
          <p:nvPr/>
        </p:nvCxnSpPr>
        <p:spPr bwMode="auto">
          <a:xfrm flipV="1">
            <a:off x="35052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r Verbinder 285">
            <a:extLst>
              <a:ext uri="{FF2B5EF4-FFF2-40B4-BE49-F238E27FC236}">
                <a16:creationId xmlns:a16="http://schemas.microsoft.com/office/drawing/2014/main" id="{B44AB96F-D438-4B8D-970B-D980B86198AF}"/>
              </a:ext>
            </a:extLst>
          </p:cNvPr>
          <p:cNvCxnSpPr>
            <a:cxnSpLocks/>
          </p:cNvCxnSpPr>
          <p:nvPr/>
        </p:nvCxnSpPr>
        <p:spPr bwMode="auto">
          <a:xfrm flipV="1">
            <a:off x="53340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3" name="Gerader Verbinder 292">
            <a:extLst>
              <a:ext uri="{FF2B5EF4-FFF2-40B4-BE49-F238E27FC236}">
                <a16:creationId xmlns:a16="http://schemas.microsoft.com/office/drawing/2014/main" id="{619E8F9E-015A-4923-BE64-AE7E4EDC6CE9}"/>
              </a:ext>
            </a:extLst>
          </p:cNvPr>
          <p:cNvCxnSpPr>
            <a:cxnSpLocks/>
          </p:cNvCxnSpPr>
          <p:nvPr/>
        </p:nvCxnSpPr>
        <p:spPr bwMode="auto">
          <a:xfrm flipV="1">
            <a:off x="71628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a:extLst>
              <a:ext uri="{FF2B5EF4-FFF2-40B4-BE49-F238E27FC236}">
                <a16:creationId xmlns:a16="http://schemas.microsoft.com/office/drawing/2014/main" id="{E0B0D679-CE12-8294-44A5-FADBE01FFD74}"/>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6" name="Abgerundetes Rechteck 31">
            <a:extLst>
              <a:ext uri="{FF2B5EF4-FFF2-40B4-BE49-F238E27FC236}">
                <a16:creationId xmlns:a16="http://schemas.microsoft.com/office/drawing/2014/main" id="{3EEE656D-792A-F5AC-251C-E39BFD7D1F5E}"/>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7" name="Abgerundetes Rechteck 31">
            <a:extLst>
              <a:ext uri="{FF2B5EF4-FFF2-40B4-BE49-F238E27FC236}">
                <a16:creationId xmlns:a16="http://schemas.microsoft.com/office/drawing/2014/main" id="{C8B1A240-A7AE-8AC8-56C0-96BB8C5E91E3}"/>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977625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459" name="Gruppieren 458">
            <a:extLst>
              <a:ext uri="{FF2B5EF4-FFF2-40B4-BE49-F238E27FC236}">
                <a16:creationId xmlns:a16="http://schemas.microsoft.com/office/drawing/2014/main" id="{E1655BB9-5DF1-4855-A6F0-86A2EAEE452A}"/>
              </a:ext>
            </a:extLst>
          </p:cNvPr>
          <p:cNvGrpSpPr/>
          <p:nvPr/>
        </p:nvGrpSpPr>
        <p:grpSpPr>
          <a:xfrm>
            <a:off x="3048000" y="2057400"/>
            <a:ext cx="1828800" cy="1143520"/>
            <a:chOff x="3048000" y="2819400"/>
            <a:chExt cx="1828800" cy="1143520"/>
          </a:xfrm>
        </p:grpSpPr>
        <p:sp>
          <p:nvSpPr>
            <p:cNvPr id="460" name="Abgerundetes Rechteck 124">
              <a:extLst>
                <a:ext uri="{FF2B5EF4-FFF2-40B4-BE49-F238E27FC236}">
                  <a16:creationId xmlns:a16="http://schemas.microsoft.com/office/drawing/2014/main" id="{E6857FF8-EC59-4172-B633-E747B0B8A33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Rechteck 460">
              <a:extLst>
                <a:ext uri="{FF2B5EF4-FFF2-40B4-BE49-F238E27FC236}">
                  <a16:creationId xmlns:a16="http://schemas.microsoft.com/office/drawing/2014/main" id="{F4BFF2AB-03B9-4378-93EE-91DB0FD6417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819B80F2-EBB8-4CFB-B686-B779DFEC29EE}"/>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462">
              <a:extLst>
                <a:ext uri="{FF2B5EF4-FFF2-40B4-BE49-F238E27FC236}">
                  <a16:creationId xmlns:a16="http://schemas.microsoft.com/office/drawing/2014/main" id="{3CDF471F-B47C-41B9-A503-3CE871E68ECF}"/>
                </a:ext>
              </a:extLst>
            </p:cNvPr>
            <p:cNvCxnSpPr>
              <a:stCxn id="461" idx="2"/>
              <a:endCxn id="48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6FEFE593-EFD8-4D77-8CF0-47B65545E4D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465" name="Rechteck 464">
              <a:extLst>
                <a:ext uri="{FF2B5EF4-FFF2-40B4-BE49-F238E27FC236}">
                  <a16:creationId xmlns:a16="http://schemas.microsoft.com/office/drawing/2014/main" id="{838D3BD1-618F-466F-ABBC-8BB41D8D333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466" name="Gerade Verbindung mit Pfeil 465">
              <a:extLst>
                <a:ext uri="{FF2B5EF4-FFF2-40B4-BE49-F238E27FC236}">
                  <a16:creationId xmlns:a16="http://schemas.microsoft.com/office/drawing/2014/main" id="{C972B757-B2B9-45D0-971B-77D88BFF54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7" name="Rechteck 466">
              <a:extLst>
                <a:ext uri="{FF2B5EF4-FFF2-40B4-BE49-F238E27FC236}">
                  <a16:creationId xmlns:a16="http://schemas.microsoft.com/office/drawing/2014/main" id="{1E532658-B219-478E-8951-9A416F52CC3F}"/>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8" name="Gerade Verbindung mit Pfeil 467">
              <a:extLst>
                <a:ext uri="{FF2B5EF4-FFF2-40B4-BE49-F238E27FC236}">
                  <a16:creationId xmlns:a16="http://schemas.microsoft.com/office/drawing/2014/main" id="{1BDA8F70-CF82-448D-AC46-DBE8B0FA105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r Verbinder 468">
              <a:extLst>
                <a:ext uri="{FF2B5EF4-FFF2-40B4-BE49-F238E27FC236}">
                  <a16:creationId xmlns:a16="http://schemas.microsoft.com/office/drawing/2014/main" id="{98D24240-BB65-4FFE-A45D-01EA489C993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0" name="Gerader Verbinder 469">
              <a:extLst>
                <a:ext uri="{FF2B5EF4-FFF2-40B4-BE49-F238E27FC236}">
                  <a16:creationId xmlns:a16="http://schemas.microsoft.com/office/drawing/2014/main" id="{4589B5F2-6BCA-4D4F-ABB1-682495E9CA9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1" name="Gerader Verbinder 470">
              <a:extLst>
                <a:ext uri="{FF2B5EF4-FFF2-40B4-BE49-F238E27FC236}">
                  <a16:creationId xmlns:a16="http://schemas.microsoft.com/office/drawing/2014/main" id="{41993E25-0506-4CF6-A9FB-8F6E1130C28E}"/>
                </a:ext>
              </a:extLst>
            </p:cNvPr>
            <p:cNvCxnSpPr>
              <a:cxnSpLocks/>
              <a:stCxn id="46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72" name="Rechteck 471">
              <a:extLst>
                <a:ext uri="{FF2B5EF4-FFF2-40B4-BE49-F238E27FC236}">
                  <a16:creationId xmlns:a16="http://schemas.microsoft.com/office/drawing/2014/main" id="{92ED55FC-2ED1-4CCF-9769-97E207CA2F96}"/>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3" name="Gerader Verbinder 472">
              <a:extLst>
                <a:ext uri="{FF2B5EF4-FFF2-40B4-BE49-F238E27FC236}">
                  <a16:creationId xmlns:a16="http://schemas.microsoft.com/office/drawing/2014/main" id="{8145B555-117F-4652-AE90-AD4566265D6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C034C4AC-506C-4D43-B6D6-BF2FD640C81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 Verbindung mit Pfeil 474">
              <a:extLst>
                <a:ext uri="{FF2B5EF4-FFF2-40B4-BE49-F238E27FC236}">
                  <a16:creationId xmlns:a16="http://schemas.microsoft.com/office/drawing/2014/main" id="{28FB8716-DD90-440C-A5BA-2B8BBBFDEC8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r Verbinder 475">
              <a:extLst>
                <a:ext uri="{FF2B5EF4-FFF2-40B4-BE49-F238E27FC236}">
                  <a16:creationId xmlns:a16="http://schemas.microsoft.com/office/drawing/2014/main" id="{75114FE6-B590-44F0-B382-87C8B37DD20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7" name="Gerader Verbinder 476">
              <a:extLst>
                <a:ext uri="{FF2B5EF4-FFF2-40B4-BE49-F238E27FC236}">
                  <a16:creationId xmlns:a16="http://schemas.microsoft.com/office/drawing/2014/main" id="{EE9D95F6-2DA1-4E07-B295-CF340B0A45E0}"/>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8" name="Gerader Verbinder 477">
              <a:extLst>
                <a:ext uri="{FF2B5EF4-FFF2-40B4-BE49-F238E27FC236}">
                  <a16:creationId xmlns:a16="http://schemas.microsoft.com/office/drawing/2014/main" id="{AF03E333-3C0C-444E-AD7E-B6A80D6BCB1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79" name="Gerade Verbindung mit Pfeil 478">
              <a:extLst>
                <a:ext uri="{FF2B5EF4-FFF2-40B4-BE49-F238E27FC236}">
                  <a16:creationId xmlns:a16="http://schemas.microsoft.com/office/drawing/2014/main" id="{581D1488-9F73-4D4E-82CB-BB529C846B2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 Verbindung mit Pfeil 479">
              <a:extLst>
                <a:ext uri="{FF2B5EF4-FFF2-40B4-BE49-F238E27FC236}">
                  <a16:creationId xmlns:a16="http://schemas.microsoft.com/office/drawing/2014/main" id="{3D40E041-9E47-4CA5-9366-CC040232AFD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2D1294FF-8C9A-46A2-85F8-7C4F66B2284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6D1C71B1-B260-4F03-BBFA-DD2924ADEA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6CC7BF16-E45F-4E17-9DDD-85CAC1BAA6D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4" name="Ellipse 483">
              <a:extLst>
                <a:ext uri="{FF2B5EF4-FFF2-40B4-BE49-F238E27FC236}">
                  <a16:creationId xmlns:a16="http://schemas.microsoft.com/office/drawing/2014/main" id="{E3BE22A3-9D38-4682-9C31-7AE08E83F54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5" name="Ellipse 484">
              <a:extLst>
                <a:ext uri="{FF2B5EF4-FFF2-40B4-BE49-F238E27FC236}">
                  <a16:creationId xmlns:a16="http://schemas.microsoft.com/office/drawing/2014/main" id="{3DE76F6D-34FF-47D3-BE3A-B125A5D1C2EE}"/>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254" name="Gruppieren 253">
            <a:extLst>
              <a:ext uri="{FF2B5EF4-FFF2-40B4-BE49-F238E27FC236}">
                <a16:creationId xmlns:a16="http://schemas.microsoft.com/office/drawing/2014/main" id="{9414335E-B91E-4589-86D3-FC3C4BACCC24}"/>
              </a:ext>
            </a:extLst>
          </p:cNvPr>
          <p:cNvGrpSpPr/>
          <p:nvPr/>
        </p:nvGrpSpPr>
        <p:grpSpPr>
          <a:xfrm>
            <a:off x="4876800" y="2057400"/>
            <a:ext cx="1828800" cy="1143520"/>
            <a:chOff x="3048000" y="2819400"/>
            <a:chExt cx="1828800" cy="1143520"/>
          </a:xfrm>
        </p:grpSpPr>
        <p:sp>
          <p:nvSpPr>
            <p:cNvPr id="255" name="Abgerundetes Rechteck 124">
              <a:extLst>
                <a:ext uri="{FF2B5EF4-FFF2-40B4-BE49-F238E27FC236}">
                  <a16:creationId xmlns:a16="http://schemas.microsoft.com/office/drawing/2014/main" id="{1F61D990-712E-4ABB-9BA2-5D5D4250769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56" name="Rechteck 255">
              <a:extLst>
                <a:ext uri="{FF2B5EF4-FFF2-40B4-BE49-F238E27FC236}">
                  <a16:creationId xmlns:a16="http://schemas.microsoft.com/office/drawing/2014/main" id="{D322CCEB-E921-4848-89A9-2AA4A1D9D55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57" name="Gerade Verbindung mit Pfeil 256">
              <a:extLst>
                <a:ext uri="{FF2B5EF4-FFF2-40B4-BE49-F238E27FC236}">
                  <a16:creationId xmlns:a16="http://schemas.microsoft.com/office/drawing/2014/main" id="{E6F55F95-018E-4E2F-B573-3E98C6F1E06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Gerader Verbinder 257">
              <a:extLst>
                <a:ext uri="{FF2B5EF4-FFF2-40B4-BE49-F238E27FC236}">
                  <a16:creationId xmlns:a16="http://schemas.microsoft.com/office/drawing/2014/main" id="{91A615D6-A8E1-4F1D-A37B-6780748B8F2E}"/>
                </a:ext>
              </a:extLst>
            </p:cNvPr>
            <p:cNvCxnSpPr>
              <a:stCxn id="256" idx="2"/>
              <a:endCxn id="27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59" name="Rechteck 258">
              <a:extLst>
                <a:ext uri="{FF2B5EF4-FFF2-40B4-BE49-F238E27FC236}">
                  <a16:creationId xmlns:a16="http://schemas.microsoft.com/office/drawing/2014/main" id="{67566A85-8F7C-4775-AD02-2B0B0A736D7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60" name="Rechteck 259">
              <a:extLst>
                <a:ext uri="{FF2B5EF4-FFF2-40B4-BE49-F238E27FC236}">
                  <a16:creationId xmlns:a16="http://schemas.microsoft.com/office/drawing/2014/main" id="{4085AE8A-3143-4AB7-9FA0-C7BD5206958E}"/>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1" name="Gerade Verbindung mit Pfeil 260">
              <a:extLst>
                <a:ext uri="{FF2B5EF4-FFF2-40B4-BE49-F238E27FC236}">
                  <a16:creationId xmlns:a16="http://schemas.microsoft.com/office/drawing/2014/main" id="{60D3B046-1026-482F-8FCD-54DF2020204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2" name="Rechteck 261">
              <a:extLst>
                <a:ext uri="{FF2B5EF4-FFF2-40B4-BE49-F238E27FC236}">
                  <a16:creationId xmlns:a16="http://schemas.microsoft.com/office/drawing/2014/main" id="{815ADF01-DCCC-4963-B2F0-DA76D4AB1BCA}"/>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3" name="Gerade Verbindung mit Pfeil 262">
              <a:extLst>
                <a:ext uri="{FF2B5EF4-FFF2-40B4-BE49-F238E27FC236}">
                  <a16:creationId xmlns:a16="http://schemas.microsoft.com/office/drawing/2014/main" id="{4C7D650E-E8E7-4768-A45C-34E8FA1FD0CD}"/>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Gerader Verbinder 263">
              <a:extLst>
                <a:ext uri="{FF2B5EF4-FFF2-40B4-BE49-F238E27FC236}">
                  <a16:creationId xmlns:a16="http://schemas.microsoft.com/office/drawing/2014/main" id="{5D4AC905-FD45-4321-A281-B2D6F63ECE8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5" name="Gerader Verbinder 264">
              <a:extLst>
                <a:ext uri="{FF2B5EF4-FFF2-40B4-BE49-F238E27FC236}">
                  <a16:creationId xmlns:a16="http://schemas.microsoft.com/office/drawing/2014/main" id="{FDCFD959-E6C6-415B-9B84-AA4C57676F3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6" name="Gerader Verbinder 265">
              <a:extLst>
                <a:ext uri="{FF2B5EF4-FFF2-40B4-BE49-F238E27FC236}">
                  <a16:creationId xmlns:a16="http://schemas.microsoft.com/office/drawing/2014/main" id="{844A1900-4079-43C3-996E-31E199A36298}"/>
                </a:ext>
              </a:extLst>
            </p:cNvPr>
            <p:cNvCxnSpPr>
              <a:cxnSpLocks/>
              <a:stCxn id="25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67" name="Rechteck 266">
              <a:extLst>
                <a:ext uri="{FF2B5EF4-FFF2-40B4-BE49-F238E27FC236}">
                  <a16:creationId xmlns:a16="http://schemas.microsoft.com/office/drawing/2014/main" id="{AD12173B-0982-4528-99A3-0E3697676AEB}"/>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8" name="Gerader Verbinder 267">
              <a:extLst>
                <a:ext uri="{FF2B5EF4-FFF2-40B4-BE49-F238E27FC236}">
                  <a16:creationId xmlns:a16="http://schemas.microsoft.com/office/drawing/2014/main" id="{F5FCFA82-043E-4F3B-A70E-ACAF3667E0A1}"/>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9" name="Gerade Verbindung mit Pfeil 268">
              <a:extLst>
                <a:ext uri="{FF2B5EF4-FFF2-40B4-BE49-F238E27FC236}">
                  <a16:creationId xmlns:a16="http://schemas.microsoft.com/office/drawing/2014/main" id="{D0680636-EC69-4F95-8FCF-04099BDCC97B}"/>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Gerade Verbindung mit Pfeil 269">
              <a:extLst>
                <a:ext uri="{FF2B5EF4-FFF2-40B4-BE49-F238E27FC236}">
                  <a16:creationId xmlns:a16="http://schemas.microsoft.com/office/drawing/2014/main" id="{6FF9C5C6-0960-4A87-85A3-BCBDE4D7970F}"/>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Gerader Verbinder 270">
              <a:extLst>
                <a:ext uri="{FF2B5EF4-FFF2-40B4-BE49-F238E27FC236}">
                  <a16:creationId xmlns:a16="http://schemas.microsoft.com/office/drawing/2014/main" id="{16D96903-4C50-4565-8EDB-944C480610B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2" name="Gerader Verbinder 271">
              <a:extLst>
                <a:ext uri="{FF2B5EF4-FFF2-40B4-BE49-F238E27FC236}">
                  <a16:creationId xmlns:a16="http://schemas.microsoft.com/office/drawing/2014/main" id="{E71088B1-D97A-42F1-BC18-1CFA65EA3D1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3" name="Gerader Verbinder 272">
              <a:extLst>
                <a:ext uri="{FF2B5EF4-FFF2-40B4-BE49-F238E27FC236}">
                  <a16:creationId xmlns:a16="http://schemas.microsoft.com/office/drawing/2014/main" id="{B6F1CCB4-11F5-47D9-BDD3-4661848449C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74" name="Gerade Verbindung mit Pfeil 273">
              <a:extLst>
                <a:ext uri="{FF2B5EF4-FFF2-40B4-BE49-F238E27FC236}">
                  <a16:creationId xmlns:a16="http://schemas.microsoft.com/office/drawing/2014/main" id="{2740AD35-C263-46A6-8732-B8023093185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Gerade Verbindung mit Pfeil 274">
              <a:extLst>
                <a:ext uri="{FF2B5EF4-FFF2-40B4-BE49-F238E27FC236}">
                  <a16:creationId xmlns:a16="http://schemas.microsoft.com/office/drawing/2014/main" id="{D9B604CC-8E62-494F-A37C-DD5B55DABF5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6" name="Gerade Verbindung mit Pfeil 275">
              <a:extLst>
                <a:ext uri="{FF2B5EF4-FFF2-40B4-BE49-F238E27FC236}">
                  <a16:creationId xmlns:a16="http://schemas.microsoft.com/office/drawing/2014/main" id="{5DC1A9A2-F95D-46B1-81AA-0862959B4E52}"/>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Gerade Verbindung mit Pfeil 276">
              <a:extLst>
                <a:ext uri="{FF2B5EF4-FFF2-40B4-BE49-F238E27FC236}">
                  <a16:creationId xmlns:a16="http://schemas.microsoft.com/office/drawing/2014/main" id="{BC0BA882-93E0-4737-9A6C-B6933EFD065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Gerade Verbindung mit Pfeil 277">
              <a:extLst>
                <a:ext uri="{FF2B5EF4-FFF2-40B4-BE49-F238E27FC236}">
                  <a16:creationId xmlns:a16="http://schemas.microsoft.com/office/drawing/2014/main" id="{E5991548-3613-45C2-8265-4B694780A50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4D384CE2-F5DD-4A08-8ADD-6A71A490A56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0" name="Ellipse 279">
              <a:extLst>
                <a:ext uri="{FF2B5EF4-FFF2-40B4-BE49-F238E27FC236}">
                  <a16:creationId xmlns:a16="http://schemas.microsoft.com/office/drawing/2014/main" id="{90A96526-4118-42C1-BDD2-232331B84AF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1" name="Gruppieren 280">
            <a:extLst>
              <a:ext uri="{FF2B5EF4-FFF2-40B4-BE49-F238E27FC236}">
                <a16:creationId xmlns:a16="http://schemas.microsoft.com/office/drawing/2014/main" id="{3F829911-542A-42F6-8BF4-8EA5578DD0C9}"/>
              </a:ext>
            </a:extLst>
          </p:cNvPr>
          <p:cNvGrpSpPr/>
          <p:nvPr/>
        </p:nvGrpSpPr>
        <p:grpSpPr>
          <a:xfrm>
            <a:off x="6705600" y="2057400"/>
            <a:ext cx="1828800" cy="1143520"/>
            <a:chOff x="3048000" y="2819400"/>
            <a:chExt cx="1828800" cy="1143520"/>
          </a:xfrm>
        </p:grpSpPr>
        <p:sp>
          <p:nvSpPr>
            <p:cNvPr id="282" name="Abgerundetes Rechteck 124">
              <a:extLst>
                <a:ext uri="{FF2B5EF4-FFF2-40B4-BE49-F238E27FC236}">
                  <a16:creationId xmlns:a16="http://schemas.microsoft.com/office/drawing/2014/main" id="{7A111A6B-6521-4348-90E6-FBC1B8C06AD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3" name="Rechteck 282">
              <a:extLst>
                <a:ext uri="{FF2B5EF4-FFF2-40B4-BE49-F238E27FC236}">
                  <a16:creationId xmlns:a16="http://schemas.microsoft.com/office/drawing/2014/main" id="{7704D78F-696C-46BC-8FDF-5F853A375846}"/>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4" name="Gerade Verbindung mit Pfeil 283">
              <a:extLst>
                <a:ext uri="{FF2B5EF4-FFF2-40B4-BE49-F238E27FC236}">
                  <a16:creationId xmlns:a16="http://schemas.microsoft.com/office/drawing/2014/main" id="{53DE8021-EEFF-4741-8F7C-A46EE6BFAF4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Gerader Verbinder 284">
              <a:extLst>
                <a:ext uri="{FF2B5EF4-FFF2-40B4-BE49-F238E27FC236}">
                  <a16:creationId xmlns:a16="http://schemas.microsoft.com/office/drawing/2014/main" id="{DD93FC3D-BCAD-4B32-AD00-36FCC6DDE437}"/>
                </a:ext>
              </a:extLst>
            </p:cNvPr>
            <p:cNvCxnSpPr>
              <a:stCxn id="283" idx="2"/>
              <a:endCxn id="32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7" name="Rechteck 286">
              <a:extLst>
                <a:ext uri="{FF2B5EF4-FFF2-40B4-BE49-F238E27FC236}">
                  <a16:creationId xmlns:a16="http://schemas.microsoft.com/office/drawing/2014/main" id="{A2A162E0-77F6-43AA-9061-FE114BF0060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8" name="Rechteck 287">
              <a:extLst>
                <a:ext uri="{FF2B5EF4-FFF2-40B4-BE49-F238E27FC236}">
                  <a16:creationId xmlns:a16="http://schemas.microsoft.com/office/drawing/2014/main" id="{9FBAB7A4-4D58-4500-8EE7-4D2875EAB8F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89" name="Gerade Verbindung mit Pfeil 288">
              <a:extLst>
                <a:ext uri="{FF2B5EF4-FFF2-40B4-BE49-F238E27FC236}">
                  <a16:creationId xmlns:a16="http://schemas.microsoft.com/office/drawing/2014/main" id="{AA254B69-97EB-4998-B344-68CE0759776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Rechteck 289">
              <a:extLst>
                <a:ext uri="{FF2B5EF4-FFF2-40B4-BE49-F238E27FC236}">
                  <a16:creationId xmlns:a16="http://schemas.microsoft.com/office/drawing/2014/main" id="{DEA51D74-2C05-4971-9AE6-F386D7E34306}"/>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1" name="Gerade Verbindung mit Pfeil 290">
              <a:extLst>
                <a:ext uri="{FF2B5EF4-FFF2-40B4-BE49-F238E27FC236}">
                  <a16:creationId xmlns:a16="http://schemas.microsoft.com/office/drawing/2014/main" id="{65D6BFDC-F537-4E06-9A46-1D7D0E9DCB31}"/>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Gerader Verbinder 291">
              <a:extLst>
                <a:ext uri="{FF2B5EF4-FFF2-40B4-BE49-F238E27FC236}">
                  <a16:creationId xmlns:a16="http://schemas.microsoft.com/office/drawing/2014/main" id="{B4D9E1D7-D1CA-4A73-8370-ED035F94201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6" name="Gerader Verbinder 295">
              <a:extLst>
                <a:ext uri="{FF2B5EF4-FFF2-40B4-BE49-F238E27FC236}">
                  <a16:creationId xmlns:a16="http://schemas.microsoft.com/office/drawing/2014/main" id="{2F1BD3CC-985A-47B0-BB08-5B215D47DE78}"/>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9FDFEB75-FAED-4EB4-B984-D35234B232F6}"/>
                </a:ext>
              </a:extLst>
            </p:cNvPr>
            <p:cNvCxnSpPr>
              <a:cxnSpLocks/>
              <a:stCxn id="28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98" name="Rechteck 297">
              <a:extLst>
                <a:ext uri="{FF2B5EF4-FFF2-40B4-BE49-F238E27FC236}">
                  <a16:creationId xmlns:a16="http://schemas.microsoft.com/office/drawing/2014/main" id="{9D21D7B3-FC5D-42DE-9921-4D3972333DC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9" name="Gerader Verbinder 298">
              <a:extLst>
                <a:ext uri="{FF2B5EF4-FFF2-40B4-BE49-F238E27FC236}">
                  <a16:creationId xmlns:a16="http://schemas.microsoft.com/office/drawing/2014/main" id="{E5F89447-A79E-4F6D-8F28-2665C140EBC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2" name="Gerade Verbindung mit Pfeil 311">
              <a:extLst>
                <a:ext uri="{FF2B5EF4-FFF2-40B4-BE49-F238E27FC236}">
                  <a16:creationId xmlns:a16="http://schemas.microsoft.com/office/drawing/2014/main" id="{479C2D9C-7209-4C25-99BF-068F0D18D90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Gerade Verbindung mit Pfeil 312">
              <a:extLst>
                <a:ext uri="{FF2B5EF4-FFF2-40B4-BE49-F238E27FC236}">
                  <a16:creationId xmlns:a16="http://schemas.microsoft.com/office/drawing/2014/main" id="{67FA0024-A0AC-4625-AC3F-FE2A2F333AF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Gerader Verbinder 313">
              <a:extLst>
                <a:ext uri="{FF2B5EF4-FFF2-40B4-BE49-F238E27FC236}">
                  <a16:creationId xmlns:a16="http://schemas.microsoft.com/office/drawing/2014/main" id="{F19CEFD9-427C-4AC9-97B0-7FD4C4283B7F}"/>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5" name="Gerader Verbinder 314">
              <a:extLst>
                <a:ext uri="{FF2B5EF4-FFF2-40B4-BE49-F238E27FC236}">
                  <a16:creationId xmlns:a16="http://schemas.microsoft.com/office/drawing/2014/main" id="{90A8CB10-1734-4FC3-8441-A2A4EAC4224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6" name="Gerader Verbinder 315">
              <a:extLst>
                <a:ext uri="{FF2B5EF4-FFF2-40B4-BE49-F238E27FC236}">
                  <a16:creationId xmlns:a16="http://schemas.microsoft.com/office/drawing/2014/main" id="{1E228B68-62A2-4E33-AB75-4098BA5B73E1}"/>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17" name="Gerade Verbindung mit Pfeil 316">
              <a:extLst>
                <a:ext uri="{FF2B5EF4-FFF2-40B4-BE49-F238E27FC236}">
                  <a16:creationId xmlns:a16="http://schemas.microsoft.com/office/drawing/2014/main" id="{B3F49AFC-1D62-4743-A6B4-82DC7FA28B7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Gerade Verbindung mit Pfeil 317">
              <a:extLst>
                <a:ext uri="{FF2B5EF4-FFF2-40B4-BE49-F238E27FC236}">
                  <a16:creationId xmlns:a16="http://schemas.microsoft.com/office/drawing/2014/main" id="{F772BE70-E396-4153-A500-0D2712F1ADE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9" name="Gerade Verbindung mit Pfeil 318">
              <a:extLst>
                <a:ext uri="{FF2B5EF4-FFF2-40B4-BE49-F238E27FC236}">
                  <a16:creationId xmlns:a16="http://schemas.microsoft.com/office/drawing/2014/main" id="{1A8BDB54-C5C9-4BB6-81B9-50958ACF7AC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Gerade Verbindung mit Pfeil 319">
              <a:extLst>
                <a:ext uri="{FF2B5EF4-FFF2-40B4-BE49-F238E27FC236}">
                  <a16:creationId xmlns:a16="http://schemas.microsoft.com/office/drawing/2014/main" id="{7C3B5423-15B4-46A6-B614-4F3050655CD2}"/>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1" name="Gerade Verbindung mit Pfeil 320">
              <a:extLst>
                <a:ext uri="{FF2B5EF4-FFF2-40B4-BE49-F238E27FC236}">
                  <a16:creationId xmlns:a16="http://schemas.microsoft.com/office/drawing/2014/main" id="{10F23EDC-D78B-4EFB-A131-6A135958AE95}"/>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2" name="Ellipse 321">
              <a:extLst>
                <a:ext uri="{FF2B5EF4-FFF2-40B4-BE49-F238E27FC236}">
                  <a16:creationId xmlns:a16="http://schemas.microsoft.com/office/drawing/2014/main" id="{554E152B-17F9-42CB-BF24-090298E8110A}"/>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3" name="Ellipse 322">
              <a:extLst>
                <a:ext uri="{FF2B5EF4-FFF2-40B4-BE49-F238E27FC236}">
                  <a16:creationId xmlns:a16="http://schemas.microsoft.com/office/drawing/2014/main" id="{33F5B6B5-8D48-42BB-8F30-6757A11ABBE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24" name="Gruppieren 323">
            <a:extLst>
              <a:ext uri="{FF2B5EF4-FFF2-40B4-BE49-F238E27FC236}">
                <a16:creationId xmlns:a16="http://schemas.microsoft.com/office/drawing/2014/main" id="{0B9CF113-84B9-4235-9D6B-1E3C0ACF62DD}"/>
              </a:ext>
            </a:extLst>
          </p:cNvPr>
          <p:cNvGrpSpPr/>
          <p:nvPr/>
        </p:nvGrpSpPr>
        <p:grpSpPr>
          <a:xfrm>
            <a:off x="3048000" y="2819400"/>
            <a:ext cx="1828800" cy="1143520"/>
            <a:chOff x="3048000" y="2819400"/>
            <a:chExt cx="1828800" cy="1143520"/>
          </a:xfrm>
        </p:grpSpPr>
        <p:sp>
          <p:nvSpPr>
            <p:cNvPr id="325" name="Abgerundetes Rechteck 124">
              <a:extLst>
                <a:ext uri="{FF2B5EF4-FFF2-40B4-BE49-F238E27FC236}">
                  <a16:creationId xmlns:a16="http://schemas.microsoft.com/office/drawing/2014/main" id="{AEDBF653-06EF-4580-929A-2391F0CEE8D0}"/>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6" name="Rechteck 325">
              <a:extLst>
                <a:ext uri="{FF2B5EF4-FFF2-40B4-BE49-F238E27FC236}">
                  <a16:creationId xmlns:a16="http://schemas.microsoft.com/office/drawing/2014/main" id="{5DE73CA2-57D2-4021-B383-0DED30F1F259}"/>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27" name="Gerade Verbindung mit Pfeil 326">
              <a:extLst>
                <a:ext uri="{FF2B5EF4-FFF2-40B4-BE49-F238E27FC236}">
                  <a16:creationId xmlns:a16="http://schemas.microsoft.com/office/drawing/2014/main" id="{DD3FFB02-DF88-4355-83BE-136A0F698429}"/>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Gerader Verbinder 327">
              <a:extLst>
                <a:ext uri="{FF2B5EF4-FFF2-40B4-BE49-F238E27FC236}">
                  <a16:creationId xmlns:a16="http://schemas.microsoft.com/office/drawing/2014/main" id="{D6769E56-D8F2-4FA7-A4AA-8048FC839172}"/>
                </a:ext>
              </a:extLst>
            </p:cNvPr>
            <p:cNvCxnSpPr>
              <a:stCxn id="326" idx="2"/>
              <a:endCxn id="548"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29" name="Rechteck 328">
              <a:extLst>
                <a:ext uri="{FF2B5EF4-FFF2-40B4-BE49-F238E27FC236}">
                  <a16:creationId xmlns:a16="http://schemas.microsoft.com/office/drawing/2014/main" id="{E9EE579C-2CA1-4A35-AD82-C1B5A2FDFC2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330" name="Rechteck 329">
              <a:extLst>
                <a:ext uri="{FF2B5EF4-FFF2-40B4-BE49-F238E27FC236}">
                  <a16:creationId xmlns:a16="http://schemas.microsoft.com/office/drawing/2014/main" id="{49733178-939B-451C-A740-7E4EBBC0B67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331" name="Gerade Verbindung mit Pfeil 330">
              <a:extLst>
                <a:ext uri="{FF2B5EF4-FFF2-40B4-BE49-F238E27FC236}">
                  <a16:creationId xmlns:a16="http://schemas.microsoft.com/office/drawing/2014/main" id="{B6B1408C-FE68-4B5C-A426-1DEE92E2F0E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2" name="Rechteck 331">
              <a:extLst>
                <a:ext uri="{FF2B5EF4-FFF2-40B4-BE49-F238E27FC236}">
                  <a16:creationId xmlns:a16="http://schemas.microsoft.com/office/drawing/2014/main" id="{6CAAF95A-4407-432D-822A-EA05891F6864}"/>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3" name="Gerade Verbindung mit Pfeil 332">
              <a:extLst>
                <a:ext uri="{FF2B5EF4-FFF2-40B4-BE49-F238E27FC236}">
                  <a16:creationId xmlns:a16="http://schemas.microsoft.com/office/drawing/2014/main" id="{63530D09-D631-49AD-A195-8FC6B49F314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Gerader Verbinder 333">
              <a:extLst>
                <a:ext uri="{FF2B5EF4-FFF2-40B4-BE49-F238E27FC236}">
                  <a16:creationId xmlns:a16="http://schemas.microsoft.com/office/drawing/2014/main" id="{4554F59B-0B0C-4F14-A21E-9F164B401812}"/>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5" name="Gerader Verbinder 334">
              <a:extLst>
                <a:ext uri="{FF2B5EF4-FFF2-40B4-BE49-F238E27FC236}">
                  <a16:creationId xmlns:a16="http://schemas.microsoft.com/office/drawing/2014/main" id="{CD09B9CB-FD5B-4651-9A18-3201600AD27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6" name="Gerader Verbinder 335">
              <a:extLst>
                <a:ext uri="{FF2B5EF4-FFF2-40B4-BE49-F238E27FC236}">
                  <a16:creationId xmlns:a16="http://schemas.microsoft.com/office/drawing/2014/main" id="{4AA22A80-5AB8-46F4-80BE-0E45D0262B95}"/>
                </a:ext>
              </a:extLst>
            </p:cNvPr>
            <p:cNvCxnSpPr>
              <a:cxnSpLocks/>
              <a:stCxn id="329"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37" name="Rechteck 336">
              <a:extLst>
                <a:ext uri="{FF2B5EF4-FFF2-40B4-BE49-F238E27FC236}">
                  <a16:creationId xmlns:a16="http://schemas.microsoft.com/office/drawing/2014/main" id="{500FD8F2-6E61-4A2C-A322-8ECF47FB0C34}"/>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38" name="Gerader Verbinder 337">
              <a:extLst>
                <a:ext uri="{FF2B5EF4-FFF2-40B4-BE49-F238E27FC236}">
                  <a16:creationId xmlns:a16="http://schemas.microsoft.com/office/drawing/2014/main" id="{76A52A1D-9353-4C72-8E2B-D11155F46C9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A43BFC27-C447-421E-BE69-9CD2DAC8FC14}"/>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Gerade Verbindung mit Pfeil 339">
              <a:extLst>
                <a:ext uri="{FF2B5EF4-FFF2-40B4-BE49-F238E27FC236}">
                  <a16:creationId xmlns:a16="http://schemas.microsoft.com/office/drawing/2014/main" id="{295C8996-BF0F-4B0D-AF5D-A519514202E5}"/>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r Verbinder 539">
              <a:extLst>
                <a:ext uri="{FF2B5EF4-FFF2-40B4-BE49-F238E27FC236}">
                  <a16:creationId xmlns:a16="http://schemas.microsoft.com/office/drawing/2014/main" id="{990A93B6-1381-4E5B-B73E-78F5C4792912}"/>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1" name="Gerader Verbinder 540">
              <a:extLst>
                <a:ext uri="{FF2B5EF4-FFF2-40B4-BE49-F238E27FC236}">
                  <a16:creationId xmlns:a16="http://schemas.microsoft.com/office/drawing/2014/main" id="{E37A96DF-DEF5-441C-A3A7-220B2ED8D5A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41">
              <a:extLst>
                <a:ext uri="{FF2B5EF4-FFF2-40B4-BE49-F238E27FC236}">
                  <a16:creationId xmlns:a16="http://schemas.microsoft.com/office/drawing/2014/main" id="{F7E849B2-47C6-4880-BFAA-B0A27C10A99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 Verbindung mit Pfeil 542">
              <a:extLst>
                <a:ext uri="{FF2B5EF4-FFF2-40B4-BE49-F238E27FC236}">
                  <a16:creationId xmlns:a16="http://schemas.microsoft.com/office/drawing/2014/main" id="{411D9D5F-671A-4370-8877-1C96C27213B2}"/>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8588F30B-5959-4879-9929-0F8CA9C8DD1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9673A737-BFD5-403E-BB07-4A5EC8EF477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70EA483D-B115-44AB-B010-D54E33E49DB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3429FBE0-465E-48F4-90A0-5FFFC570BB4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8" name="Ellipse 547">
              <a:extLst>
                <a:ext uri="{FF2B5EF4-FFF2-40B4-BE49-F238E27FC236}">
                  <a16:creationId xmlns:a16="http://schemas.microsoft.com/office/drawing/2014/main" id="{DD35A780-348C-478F-BCD4-8ABF10954EF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9" name="Ellipse 548">
              <a:extLst>
                <a:ext uri="{FF2B5EF4-FFF2-40B4-BE49-F238E27FC236}">
                  <a16:creationId xmlns:a16="http://schemas.microsoft.com/office/drawing/2014/main" id="{8B33493C-0DCF-4149-9EE5-C2F3EF88C3C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50" name="Gruppieren 549">
            <a:extLst>
              <a:ext uri="{FF2B5EF4-FFF2-40B4-BE49-F238E27FC236}">
                <a16:creationId xmlns:a16="http://schemas.microsoft.com/office/drawing/2014/main" id="{835C489C-D384-4238-9726-7A47FE8A44D1}"/>
              </a:ext>
            </a:extLst>
          </p:cNvPr>
          <p:cNvGrpSpPr/>
          <p:nvPr/>
        </p:nvGrpSpPr>
        <p:grpSpPr>
          <a:xfrm>
            <a:off x="4876800" y="2819400"/>
            <a:ext cx="1828800" cy="1143520"/>
            <a:chOff x="3048000" y="2819400"/>
            <a:chExt cx="1828800" cy="1143520"/>
          </a:xfrm>
        </p:grpSpPr>
        <p:sp>
          <p:nvSpPr>
            <p:cNvPr id="551" name="Abgerundetes Rechteck 124">
              <a:extLst>
                <a:ext uri="{FF2B5EF4-FFF2-40B4-BE49-F238E27FC236}">
                  <a16:creationId xmlns:a16="http://schemas.microsoft.com/office/drawing/2014/main" id="{F5D390DE-41F7-405A-897C-F88792F3A02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2" name="Rechteck 551">
              <a:extLst>
                <a:ext uri="{FF2B5EF4-FFF2-40B4-BE49-F238E27FC236}">
                  <a16:creationId xmlns:a16="http://schemas.microsoft.com/office/drawing/2014/main" id="{BE2F35F1-0950-4060-B9F6-E889DD924A7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3" name="Gerade Verbindung mit Pfeil 552">
              <a:extLst>
                <a:ext uri="{FF2B5EF4-FFF2-40B4-BE49-F238E27FC236}">
                  <a16:creationId xmlns:a16="http://schemas.microsoft.com/office/drawing/2014/main" id="{90AE15BA-4DF0-42D1-A1A9-4F2E2AAA477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r Verbinder 553">
              <a:extLst>
                <a:ext uri="{FF2B5EF4-FFF2-40B4-BE49-F238E27FC236}">
                  <a16:creationId xmlns:a16="http://schemas.microsoft.com/office/drawing/2014/main" id="{278AA476-46AF-47B2-A3AD-B9434CA14628}"/>
                </a:ext>
              </a:extLst>
            </p:cNvPr>
            <p:cNvCxnSpPr>
              <a:stCxn id="552" idx="2"/>
              <a:endCxn id="575"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55" name="Rechteck 554">
              <a:extLst>
                <a:ext uri="{FF2B5EF4-FFF2-40B4-BE49-F238E27FC236}">
                  <a16:creationId xmlns:a16="http://schemas.microsoft.com/office/drawing/2014/main" id="{942B9769-7818-43A5-8661-0FDD125019CF}"/>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6" name="Rechteck 555">
              <a:extLst>
                <a:ext uri="{FF2B5EF4-FFF2-40B4-BE49-F238E27FC236}">
                  <a16:creationId xmlns:a16="http://schemas.microsoft.com/office/drawing/2014/main" id="{B2E2A56A-E8DB-444D-8761-2070A7C45B2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7" name="Gerade Verbindung mit Pfeil 556">
              <a:extLst>
                <a:ext uri="{FF2B5EF4-FFF2-40B4-BE49-F238E27FC236}">
                  <a16:creationId xmlns:a16="http://schemas.microsoft.com/office/drawing/2014/main" id="{618A100B-AA96-4AEC-95BF-769202B9ABD8}"/>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8" name="Rechteck 557">
              <a:extLst>
                <a:ext uri="{FF2B5EF4-FFF2-40B4-BE49-F238E27FC236}">
                  <a16:creationId xmlns:a16="http://schemas.microsoft.com/office/drawing/2014/main" id="{1393B248-0B7C-417A-B978-598D4B29A633}"/>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9" name="Gerade Verbindung mit Pfeil 558">
              <a:extLst>
                <a:ext uri="{FF2B5EF4-FFF2-40B4-BE49-F238E27FC236}">
                  <a16:creationId xmlns:a16="http://schemas.microsoft.com/office/drawing/2014/main" id="{1F72C56B-8D3B-4E26-9ED7-11841BFF6E2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Gerader Verbinder 559">
              <a:extLst>
                <a:ext uri="{FF2B5EF4-FFF2-40B4-BE49-F238E27FC236}">
                  <a16:creationId xmlns:a16="http://schemas.microsoft.com/office/drawing/2014/main" id="{FDF62366-A69F-4F8A-96CE-AFD9F19C1E6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1" name="Gerader Verbinder 560">
              <a:extLst>
                <a:ext uri="{FF2B5EF4-FFF2-40B4-BE49-F238E27FC236}">
                  <a16:creationId xmlns:a16="http://schemas.microsoft.com/office/drawing/2014/main" id="{3CA86ABF-7129-4B7A-A06E-EF2DC7E800B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2" name="Gerader Verbinder 561">
              <a:extLst>
                <a:ext uri="{FF2B5EF4-FFF2-40B4-BE49-F238E27FC236}">
                  <a16:creationId xmlns:a16="http://schemas.microsoft.com/office/drawing/2014/main" id="{437960DE-5DF2-4470-B5EA-099573E9747A}"/>
                </a:ext>
              </a:extLst>
            </p:cNvPr>
            <p:cNvCxnSpPr>
              <a:cxnSpLocks/>
              <a:stCxn id="55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63" name="Rechteck 562">
              <a:extLst>
                <a:ext uri="{FF2B5EF4-FFF2-40B4-BE49-F238E27FC236}">
                  <a16:creationId xmlns:a16="http://schemas.microsoft.com/office/drawing/2014/main" id="{2C10025D-E28C-466B-A71D-FC00FFC774FD}"/>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4" name="Gerader Verbinder 563">
              <a:extLst>
                <a:ext uri="{FF2B5EF4-FFF2-40B4-BE49-F238E27FC236}">
                  <a16:creationId xmlns:a16="http://schemas.microsoft.com/office/drawing/2014/main" id="{E4A6DA1C-17C7-42B2-B920-0E4062AFAA8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5" name="Gerade Verbindung mit Pfeil 564">
              <a:extLst>
                <a:ext uri="{FF2B5EF4-FFF2-40B4-BE49-F238E27FC236}">
                  <a16:creationId xmlns:a16="http://schemas.microsoft.com/office/drawing/2014/main" id="{93F7C851-28D7-4428-97F3-1AACA55ABDA1}"/>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Gerade Verbindung mit Pfeil 565">
              <a:extLst>
                <a:ext uri="{FF2B5EF4-FFF2-40B4-BE49-F238E27FC236}">
                  <a16:creationId xmlns:a16="http://schemas.microsoft.com/office/drawing/2014/main" id="{50EA1310-E323-4500-8B86-A274D411D06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Gerader Verbinder 566">
              <a:extLst>
                <a:ext uri="{FF2B5EF4-FFF2-40B4-BE49-F238E27FC236}">
                  <a16:creationId xmlns:a16="http://schemas.microsoft.com/office/drawing/2014/main" id="{DA0409A8-E7E6-47F3-BA1C-BB1923C7BC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8" name="Gerader Verbinder 567">
              <a:extLst>
                <a:ext uri="{FF2B5EF4-FFF2-40B4-BE49-F238E27FC236}">
                  <a16:creationId xmlns:a16="http://schemas.microsoft.com/office/drawing/2014/main" id="{2AF07DAF-858E-47DE-8044-5B3EAEFF024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9" name="Gerader Verbinder 568">
              <a:extLst>
                <a:ext uri="{FF2B5EF4-FFF2-40B4-BE49-F238E27FC236}">
                  <a16:creationId xmlns:a16="http://schemas.microsoft.com/office/drawing/2014/main" id="{730F1926-B937-4592-A426-C63A8762D0B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70" name="Gerade Verbindung mit Pfeil 569">
              <a:extLst>
                <a:ext uri="{FF2B5EF4-FFF2-40B4-BE49-F238E27FC236}">
                  <a16:creationId xmlns:a16="http://schemas.microsoft.com/office/drawing/2014/main" id="{F29C8937-8086-4D05-8AF1-57205E7CEBC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Gerade Verbindung mit Pfeil 570">
              <a:extLst>
                <a:ext uri="{FF2B5EF4-FFF2-40B4-BE49-F238E27FC236}">
                  <a16:creationId xmlns:a16="http://schemas.microsoft.com/office/drawing/2014/main" id="{4B3BE81F-8CF7-443F-A46E-AB2E430CF742}"/>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2" name="Gerade Verbindung mit Pfeil 571">
              <a:extLst>
                <a:ext uri="{FF2B5EF4-FFF2-40B4-BE49-F238E27FC236}">
                  <a16:creationId xmlns:a16="http://schemas.microsoft.com/office/drawing/2014/main" id="{CC09B45A-0FDE-41FE-8106-8F0505814B7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Gerade Verbindung mit Pfeil 572">
              <a:extLst>
                <a:ext uri="{FF2B5EF4-FFF2-40B4-BE49-F238E27FC236}">
                  <a16:creationId xmlns:a16="http://schemas.microsoft.com/office/drawing/2014/main" id="{824F2E87-059E-416C-B027-999D9AD1AC9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4" name="Gerade Verbindung mit Pfeil 573">
              <a:extLst>
                <a:ext uri="{FF2B5EF4-FFF2-40B4-BE49-F238E27FC236}">
                  <a16:creationId xmlns:a16="http://schemas.microsoft.com/office/drawing/2014/main" id="{BE479D05-4F0C-457A-9332-6C038DD4297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5" name="Ellipse 574">
              <a:extLst>
                <a:ext uri="{FF2B5EF4-FFF2-40B4-BE49-F238E27FC236}">
                  <a16:creationId xmlns:a16="http://schemas.microsoft.com/office/drawing/2014/main" id="{DF37D913-A4DE-49C3-AAA0-CB97328BE5AF}"/>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6" name="Ellipse 575">
              <a:extLst>
                <a:ext uri="{FF2B5EF4-FFF2-40B4-BE49-F238E27FC236}">
                  <a16:creationId xmlns:a16="http://schemas.microsoft.com/office/drawing/2014/main" id="{E15B19D6-E9C6-4D64-B86B-0A4A7AC6592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77" name="Gruppieren 576">
            <a:extLst>
              <a:ext uri="{FF2B5EF4-FFF2-40B4-BE49-F238E27FC236}">
                <a16:creationId xmlns:a16="http://schemas.microsoft.com/office/drawing/2014/main" id="{7A592368-F3F0-4B6F-B692-0BB85AB82EB6}"/>
              </a:ext>
            </a:extLst>
          </p:cNvPr>
          <p:cNvGrpSpPr/>
          <p:nvPr/>
        </p:nvGrpSpPr>
        <p:grpSpPr>
          <a:xfrm>
            <a:off x="6705600" y="2819400"/>
            <a:ext cx="1828800" cy="1143520"/>
            <a:chOff x="3048000" y="2819400"/>
            <a:chExt cx="1828800" cy="1143520"/>
          </a:xfrm>
        </p:grpSpPr>
        <p:sp>
          <p:nvSpPr>
            <p:cNvPr id="578" name="Abgerundetes Rechteck 124">
              <a:extLst>
                <a:ext uri="{FF2B5EF4-FFF2-40B4-BE49-F238E27FC236}">
                  <a16:creationId xmlns:a16="http://schemas.microsoft.com/office/drawing/2014/main" id="{04969BC4-F082-4604-8880-1BAC23188FF1}"/>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9" name="Rechteck 578">
              <a:extLst>
                <a:ext uri="{FF2B5EF4-FFF2-40B4-BE49-F238E27FC236}">
                  <a16:creationId xmlns:a16="http://schemas.microsoft.com/office/drawing/2014/main" id="{366A8457-90B6-4CFE-A529-96FD23E82C7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0" name="Gerade Verbindung mit Pfeil 579">
              <a:extLst>
                <a:ext uri="{FF2B5EF4-FFF2-40B4-BE49-F238E27FC236}">
                  <a16:creationId xmlns:a16="http://schemas.microsoft.com/office/drawing/2014/main" id="{3257A3AC-853D-4B53-B33E-A91EF7CFAD7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1" name="Gerader Verbinder 580">
              <a:extLst>
                <a:ext uri="{FF2B5EF4-FFF2-40B4-BE49-F238E27FC236}">
                  <a16:creationId xmlns:a16="http://schemas.microsoft.com/office/drawing/2014/main" id="{80EDDF53-4270-44D5-9678-15F545C16D92}"/>
                </a:ext>
              </a:extLst>
            </p:cNvPr>
            <p:cNvCxnSpPr>
              <a:stCxn id="579" idx="2"/>
              <a:endCxn id="60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82" name="Rechteck 581">
              <a:extLst>
                <a:ext uri="{FF2B5EF4-FFF2-40B4-BE49-F238E27FC236}">
                  <a16:creationId xmlns:a16="http://schemas.microsoft.com/office/drawing/2014/main" id="{60B3DC93-604B-4E47-9EFA-DF65B36CFEF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583" name="Rechteck 582">
              <a:extLst>
                <a:ext uri="{FF2B5EF4-FFF2-40B4-BE49-F238E27FC236}">
                  <a16:creationId xmlns:a16="http://schemas.microsoft.com/office/drawing/2014/main" id="{71FE5820-DD9F-4DA7-A06A-4557F6D7C9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584" name="Gerade Verbindung mit Pfeil 583">
              <a:extLst>
                <a:ext uri="{FF2B5EF4-FFF2-40B4-BE49-F238E27FC236}">
                  <a16:creationId xmlns:a16="http://schemas.microsoft.com/office/drawing/2014/main" id="{7652F115-6E1F-499B-98C5-DDEC566EBCFD}"/>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85" name="Rechteck 584">
              <a:extLst>
                <a:ext uri="{FF2B5EF4-FFF2-40B4-BE49-F238E27FC236}">
                  <a16:creationId xmlns:a16="http://schemas.microsoft.com/office/drawing/2014/main" id="{D8828B25-060D-41F9-B900-6E539292BA51}"/>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6" name="Gerade Verbindung mit Pfeil 585">
              <a:extLst>
                <a:ext uri="{FF2B5EF4-FFF2-40B4-BE49-F238E27FC236}">
                  <a16:creationId xmlns:a16="http://schemas.microsoft.com/office/drawing/2014/main" id="{E1953097-C20A-41C2-9BA1-F2FAFD196A97}"/>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Gerader Verbinder 586">
              <a:extLst>
                <a:ext uri="{FF2B5EF4-FFF2-40B4-BE49-F238E27FC236}">
                  <a16:creationId xmlns:a16="http://schemas.microsoft.com/office/drawing/2014/main" id="{003F310B-997A-411E-A44F-41477652DE77}"/>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8" name="Gerader Verbinder 587">
              <a:extLst>
                <a:ext uri="{FF2B5EF4-FFF2-40B4-BE49-F238E27FC236}">
                  <a16:creationId xmlns:a16="http://schemas.microsoft.com/office/drawing/2014/main" id="{04DBB927-37FD-47D4-9BBB-17BFFED1CE2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9" name="Gerader Verbinder 588">
              <a:extLst>
                <a:ext uri="{FF2B5EF4-FFF2-40B4-BE49-F238E27FC236}">
                  <a16:creationId xmlns:a16="http://schemas.microsoft.com/office/drawing/2014/main" id="{4D0A3D68-629F-466B-9700-830910715AF3}"/>
                </a:ext>
              </a:extLst>
            </p:cNvPr>
            <p:cNvCxnSpPr>
              <a:cxnSpLocks/>
              <a:stCxn id="58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90" name="Rechteck 589">
              <a:extLst>
                <a:ext uri="{FF2B5EF4-FFF2-40B4-BE49-F238E27FC236}">
                  <a16:creationId xmlns:a16="http://schemas.microsoft.com/office/drawing/2014/main" id="{032D6810-69F5-48F9-8FB2-24C2C0A43E03}"/>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91" name="Gerader Verbinder 590">
              <a:extLst>
                <a:ext uri="{FF2B5EF4-FFF2-40B4-BE49-F238E27FC236}">
                  <a16:creationId xmlns:a16="http://schemas.microsoft.com/office/drawing/2014/main" id="{F6ADAFB3-DAD1-499C-BA9A-E0FD9C0C98D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2" name="Gerade Verbindung mit Pfeil 591">
              <a:extLst>
                <a:ext uri="{FF2B5EF4-FFF2-40B4-BE49-F238E27FC236}">
                  <a16:creationId xmlns:a16="http://schemas.microsoft.com/office/drawing/2014/main" id="{D2002A92-A626-4F44-928E-1D0DCE9F522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Gerade Verbindung mit Pfeil 592">
              <a:extLst>
                <a:ext uri="{FF2B5EF4-FFF2-40B4-BE49-F238E27FC236}">
                  <a16:creationId xmlns:a16="http://schemas.microsoft.com/office/drawing/2014/main" id="{9E2A8607-C432-4F52-BAEA-1B188487D4B4}"/>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Gerader Verbinder 593">
              <a:extLst>
                <a:ext uri="{FF2B5EF4-FFF2-40B4-BE49-F238E27FC236}">
                  <a16:creationId xmlns:a16="http://schemas.microsoft.com/office/drawing/2014/main" id="{59B1F68A-6379-4E3B-96AD-182AD4FC83D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5" name="Gerader Verbinder 594">
              <a:extLst>
                <a:ext uri="{FF2B5EF4-FFF2-40B4-BE49-F238E27FC236}">
                  <a16:creationId xmlns:a16="http://schemas.microsoft.com/office/drawing/2014/main" id="{35581F76-B9AE-478F-85FE-C928700DE8C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6" name="Gerader Verbinder 595">
              <a:extLst>
                <a:ext uri="{FF2B5EF4-FFF2-40B4-BE49-F238E27FC236}">
                  <a16:creationId xmlns:a16="http://schemas.microsoft.com/office/drawing/2014/main" id="{5A7B63E0-9E98-40CE-A227-74D2938FA90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97" name="Gerade Verbindung mit Pfeil 596">
              <a:extLst>
                <a:ext uri="{FF2B5EF4-FFF2-40B4-BE49-F238E27FC236}">
                  <a16:creationId xmlns:a16="http://schemas.microsoft.com/office/drawing/2014/main" id="{46919EB6-D252-4B3B-A6DE-8E26548D4C9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Gerade Verbindung mit Pfeil 597">
              <a:extLst>
                <a:ext uri="{FF2B5EF4-FFF2-40B4-BE49-F238E27FC236}">
                  <a16:creationId xmlns:a16="http://schemas.microsoft.com/office/drawing/2014/main" id="{F6755E0C-5A8D-4B95-BFB4-27C15517731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9" name="Gerade Verbindung mit Pfeil 598">
              <a:extLst>
                <a:ext uri="{FF2B5EF4-FFF2-40B4-BE49-F238E27FC236}">
                  <a16:creationId xmlns:a16="http://schemas.microsoft.com/office/drawing/2014/main" id="{63D88A93-4610-441F-A0A0-0A97441F73BA}"/>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Gerade Verbindung mit Pfeil 599">
              <a:extLst>
                <a:ext uri="{FF2B5EF4-FFF2-40B4-BE49-F238E27FC236}">
                  <a16:creationId xmlns:a16="http://schemas.microsoft.com/office/drawing/2014/main" id="{DEB45D29-2998-46F7-AED4-4B74D14B6C5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1" name="Gerade Verbindung mit Pfeil 600">
              <a:extLst>
                <a:ext uri="{FF2B5EF4-FFF2-40B4-BE49-F238E27FC236}">
                  <a16:creationId xmlns:a16="http://schemas.microsoft.com/office/drawing/2014/main" id="{4EF6AEDA-534A-44B3-A8B9-BD2F5CFFF31F}"/>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02" name="Ellipse 601">
              <a:extLst>
                <a:ext uri="{FF2B5EF4-FFF2-40B4-BE49-F238E27FC236}">
                  <a16:creationId xmlns:a16="http://schemas.microsoft.com/office/drawing/2014/main" id="{00570FB6-A460-4625-A500-6FFD2F7FF09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03" name="Ellipse 602">
              <a:extLst>
                <a:ext uri="{FF2B5EF4-FFF2-40B4-BE49-F238E27FC236}">
                  <a16:creationId xmlns:a16="http://schemas.microsoft.com/office/drawing/2014/main" id="{27785E17-0322-40D0-A04F-03439E0A972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4" name="Rechteck 3">
            <a:extLst>
              <a:ext uri="{FF2B5EF4-FFF2-40B4-BE49-F238E27FC236}">
                <a16:creationId xmlns:a16="http://schemas.microsoft.com/office/drawing/2014/main" id="{B0C5A3FA-AEFB-0A8C-FD1D-FC24F01EADC8}"/>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6" name="Abgerundetes Rechteck 31">
            <a:extLst>
              <a:ext uri="{FF2B5EF4-FFF2-40B4-BE49-F238E27FC236}">
                <a16:creationId xmlns:a16="http://schemas.microsoft.com/office/drawing/2014/main" id="{938A4B10-3AF3-83E0-8D3A-693C0064B699}"/>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7" name="Abgerundetes Rechteck 31">
            <a:extLst>
              <a:ext uri="{FF2B5EF4-FFF2-40B4-BE49-F238E27FC236}">
                <a16:creationId xmlns:a16="http://schemas.microsoft.com/office/drawing/2014/main" id="{5C21F854-1FA8-1B69-B72E-BA538CFD6CEA}"/>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2961886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 name="Gruppieren 251">
            <a:extLst>
              <a:ext uri="{FF2B5EF4-FFF2-40B4-BE49-F238E27FC236}">
                <a16:creationId xmlns:a16="http://schemas.microsoft.com/office/drawing/2014/main" id="{214F8570-786F-48C6-A538-2549038654D7}"/>
              </a:ext>
            </a:extLst>
          </p:cNvPr>
          <p:cNvGrpSpPr/>
          <p:nvPr/>
        </p:nvGrpSpPr>
        <p:grpSpPr>
          <a:xfrm>
            <a:off x="3048000" y="2057400"/>
            <a:ext cx="1828800" cy="1143520"/>
            <a:chOff x="3048000" y="2819400"/>
            <a:chExt cx="1828800" cy="1143520"/>
          </a:xfrm>
        </p:grpSpPr>
        <p:sp>
          <p:nvSpPr>
            <p:cNvPr id="253" name="Abgerundetes Rechteck 124">
              <a:extLst>
                <a:ext uri="{FF2B5EF4-FFF2-40B4-BE49-F238E27FC236}">
                  <a16:creationId xmlns:a16="http://schemas.microsoft.com/office/drawing/2014/main" id="{186F45F0-002C-4541-95EA-DB8AB4E2EDA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6" name="Rechteck 285">
              <a:extLst>
                <a:ext uri="{FF2B5EF4-FFF2-40B4-BE49-F238E27FC236}">
                  <a16:creationId xmlns:a16="http://schemas.microsoft.com/office/drawing/2014/main" id="{F5C22AC6-ACBF-4ED7-9003-8B75E94979F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3" name="Gerade Verbindung mit Pfeil 292">
              <a:extLst>
                <a:ext uri="{FF2B5EF4-FFF2-40B4-BE49-F238E27FC236}">
                  <a16:creationId xmlns:a16="http://schemas.microsoft.com/office/drawing/2014/main" id="{0AFDB4D9-F3BC-4AC8-AF7F-7B3C614972F4}"/>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Gerader Verbinder 293">
              <a:extLst>
                <a:ext uri="{FF2B5EF4-FFF2-40B4-BE49-F238E27FC236}">
                  <a16:creationId xmlns:a16="http://schemas.microsoft.com/office/drawing/2014/main" id="{E32BD609-5157-41FD-A11A-FF7C8CFA8F64}"/>
                </a:ext>
              </a:extLst>
            </p:cNvPr>
            <p:cNvCxnSpPr>
              <a:stCxn id="286" idx="2"/>
              <a:endCxn id="36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95" name="Rechteck 294">
              <a:extLst>
                <a:ext uri="{FF2B5EF4-FFF2-40B4-BE49-F238E27FC236}">
                  <a16:creationId xmlns:a16="http://schemas.microsoft.com/office/drawing/2014/main" id="{7FD82E1E-E2FC-4D6E-9979-658EF025731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1" name="Rechteck 340">
              <a:extLst>
                <a:ext uri="{FF2B5EF4-FFF2-40B4-BE49-F238E27FC236}">
                  <a16:creationId xmlns:a16="http://schemas.microsoft.com/office/drawing/2014/main" id="{CC30BB77-67E8-46BF-B26D-3664505AF86D}"/>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2" name="Gerade Verbindung mit Pfeil 341">
              <a:extLst>
                <a:ext uri="{FF2B5EF4-FFF2-40B4-BE49-F238E27FC236}">
                  <a16:creationId xmlns:a16="http://schemas.microsoft.com/office/drawing/2014/main" id="{C46E0073-ABB1-4E43-B2DF-8FACD250887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3" name="Rechteck 342">
              <a:extLst>
                <a:ext uri="{FF2B5EF4-FFF2-40B4-BE49-F238E27FC236}">
                  <a16:creationId xmlns:a16="http://schemas.microsoft.com/office/drawing/2014/main" id="{90239E53-7D56-4CDC-AB92-4D6DAC89C9FE}"/>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4" name="Gerade Verbindung mit Pfeil 343">
              <a:extLst>
                <a:ext uri="{FF2B5EF4-FFF2-40B4-BE49-F238E27FC236}">
                  <a16:creationId xmlns:a16="http://schemas.microsoft.com/office/drawing/2014/main" id="{5202CD7F-6491-48DF-8101-F1F5967C3826}"/>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Gerader Verbinder 344">
              <a:extLst>
                <a:ext uri="{FF2B5EF4-FFF2-40B4-BE49-F238E27FC236}">
                  <a16:creationId xmlns:a16="http://schemas.microsoft.com/office/drawing/2014/main" id="{CC7D31DD-1C05-4769-BCB0-98E605FC9D16}"/>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6" name="Gerader Verbinder 345">
              <a:extLst>
                <a:ext uri="{FF2B5EF4-FFF2-40B4-BE49-F238E27FC236}">
                  <a16:creationId xmlns:a16="http://schemas.microsoft.com/office/drawing/2014/main" id="{FA9711D6-E97D-4688-84E9-07801A59077D}"/>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46B68840-332A-4FB9-B1D9-4B6938922DBD}"/>
                </a:ext>
              </a:extLst>
            </p:cNvPr>
            <p:cNvCxnSpPr>
              <a:cxnSpLocks/>
              <a:stCxn id="29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8" name="Rechteck 347">
              <a:extLst>
                <a:ext uri="{FF2B5EF4-FFF2-40B4-BE49-F238E27FC236}">
                  <a16:creationId xmlns:a16="http://schemas.microsoft.com/office/drawing/2014/main" id="{C0C63465-8AD0-4A25-B51E-AF334408C6A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9" name="Gerader Verbinder 348">
              <a:extLst>
                <a:ext uri="{FF2B5EF4-FFF2-40B4-BE49-F238E27FC236}">
                  <a16:creationId xmlns:a16="http://schemas.microsoft.com/office/drawing/2014/main" id="{BA38E726-C0EC-4356-91F2-B29AA6DEA9A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4" name="Gerade Verbindung mit Pfeil 353">
              <a:extLst>
                <a:ext uri="{FF2B5EF4-FFF2-40B4-BE49-F238E27FC236}">
                  <a16:creationId xmlns:a16="http://schemas.microsoft.com/office/drawing/2014/main" id="{192A7C0F-CE5E-4EE1-9311-1F1E14603681}"/>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Gerade Verbindung mit Pfeil 354">
              <a:extLst>
                <a:ext uri="{FF2B5EF4-FFF2-40B4-BE49-F238E27FC236}">
                  <a16:creationId xmlns:a16="http://schemas.microsoft.com/office/drawing/2014/main" id="{7DE0877B-B62D-4545-8E75-1602B53F3BD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Gerader Verbinder 355">
              <a:extLst>
                <a:ext uri="{FF2B5EF4-FFF2-40B4-BE49-F238E27FC236}">
                  <a16:creationId xmlns:a16="http://schemas.microsoft.com/office/drawing/2014/main" id="{7A4F13D6-DD08-4E73-9307-C96C2632EEC3}"/>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7" name="Gerader Verbinder 356">
              <a:extLst>
                <a:ext uri="{FF2B5EF4-FFF2-40B4-BE49-F238E27FC236}">
                  <a16:creationId xmlns:a16="http://schemas.microsoft.com/office/drawing/2014/main" id="{9F24D0D0-1EF1-4A03-98B6-B51BDE067BE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55C1C804-34EF-42B4-9100-165157C7816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 Verbindung mit Pfeil 358">
              <a:extLst>
                <a:ext uri="{FF2B5EF4-FFF2-40B4-BE49-F238E27FC236}">
                  <a16:creationId xmlns:a16="http://schemas.microsoft.com/office/drawing/2014/main" id="{107A76F9-1946-4BC6-A22D-C4EB02006C2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0" name="Gerade Verbindung mit Pfeil 359">
              <a:extLst>
                <a:ext uri="{FF2B5EF4-FFF2-40B4-BE49-F238E27FC236}">
                  <a16:creationId xmlns:a16="http://schemas.microsoft.com/office/drawing/2014/main" id="{6CBC14DC-F0EB-4F77-9960-7A6C858A294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22E048C4-2B2D-456D-B8E4-99700A6E40F3}"/>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E326529A-D68C-4658-9C87-D5F2889B581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BA204A5D-DDBB-4355-87AE-760A51E258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7" name="Ellipse 366">
              <a:extLst>
                <a:ext uri="{FF2B5EF4-FFF2-40B4-BE49-F238E27FC236}">
                  <a16:creationId xmlns:a16="http://schemas.microsoft.com/office/drawing/2014/main" id="{417A4687-335E-4211-A7BD-0A39BAB130C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68" name="Ellipse 367">
              <a:extLst>
                <a:ext uri="{FF2B5EF4-FFF2-40B4-BE49-F238E27FC236}">
                  <a16:creationId xmlns:a16="http://schemas.microsoft.com/office/drawing/2014/main" id="{3E6E4074-1E13-48BD-824F-A637D9D8402B}"/>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69" name="Gruppieren 368">
            <a:extLst>
              <a:ext uri="{FF2B5EF4-FFF2-40B4-BE49-F238E27FC236}">
                <a16:creationId xmlns:a16="http://schemas.microsoft.com/office/drawing/2014/main" id="{CB92FFC1-61E0-4AC5-B8F1-123476B3CEE8}"/>
              </a:ext>
            </a:extLst>
          </p:cNvPr>
          <p:cNvGrpSpPr/>
          <p:nvPr/>
        </p:nvGrpSpPr>
        <p:grpSpPr>
          <a:xfrm>
            <a:off x="4876800" y="2057400"/>
            <a:ext cx="1828800" cy="1143520"/>
            <a:chOff x="3048000" y="2819400"/>
            <a:chExt cx="1828800" cy="1143520"/>
          </a:xfrm>
        </p:grpSpPr>
        <p:sp>
          <p:nvSpPr>
            <p:cNvPr id="370" name="Abgerundetes Rechteck 124">
              <a:extLst>
                <a:ext uri="{FF2B5EF4-FFF2-40B4-BE49-F238E27FC236}">
                  <a16:creationId xmlns:a16="http://schemas.microsoft.com/office/drawing/2014/main" id="{266DA04D-33C1-408E-B787-1CE5530D30A8}"/>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2" name="Rechteck 371">
              <a:extLst>
                <a:ext uri="{FF2B5EF4-FFF2-40B4-BE49-F238E27FC236}">
                  <a16:creationId xmlns:a16="http://schemas.microsoft.com/office/drawing/2014/main" id="{3B2C4A75-F74A-4E2F-8A7B-85FAA7F88D6F}"/>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3" name="Gerade Verbindung mit Pfeil 372">
              <a:extLst>
                <a:ext uri="{FF2B5EF4-FFF2-40B4-BE49-F238E27FC236}">
                  <a16:creationId xmlns:a16="http://schemas.microsoft.com/office/drawing/2014/main" id="{98D682BB-9D03-44FC-A903-20E80B8B78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4" name="Gerader Verbinder 373">
              <a:extLst>
                <a:ext uri="{FF2B5EF4-FFF2-40B4-BE49-F238E27FC236}">
                  <a16:creationId xmlns:a16="http://schemas.microsoft.com/office/drawing/2014/main" id="{45E39D48-9C62-4FF1-B448-AA006439C128}"/>
                </a:ext>
              </a:extLst>
            </p:cNvPr>
            <p:cNvCxnSpPr>
              <a:stCxn id="372" idx="2"/>
              <a:endCxn id="41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5" name="Rechteck 374">
              <a:extLst>
                <a:ext uri="{FF2B5EF4-FFF2-40B4-BE49-F238E27FC236}">
                  <a16:creationId xmlns:a16="http://schemas.microsoft.com/office/drawing/2014/main" id="{94F751CA-AC50-4A34-9EB4-2622F1D37701}"/>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6" name="Rechteck 375">
              <a:extLst>
                <a:ext uri="{FF2B5EF4-FFF2-40B4-BE49-F238E27FC236}">
                  <a16:creationId xmlns:a16="http://schemas.microsoft.com/office/drawing/2014/main" id="{0CA50CA9-454F-450E-8171-ED20AA5B5BA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7" name="Gerade Verbindung mit Pfeil 376">
              <a:extLst>
                <a:ext uri="{FF2B5EF4-FFF2-40B4-BE49-F238E27FC236}">
                  <a16:creationId xmlns:a16="http://schemas.microsoft.com/office/drawing/2014/main" id="{9DD403D6-8EAB-4D1A-B53F-467E7CF168A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8" name="Rechteck 377">
              <a:extLst>
                <a:ext uri="{FF2B5EF4-FFF2-40B4-BE49-F238E27FC236}">
                  <a16:creationId xmlns:a16="http://schemas.microsoft.com/office/drawing/2014/main" id="{73E200C5-9BCE-4424-9BA2-9B6CBCEA2E87}"/>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24953F29-EC26-4485-A371-98176248DCD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Gerader Verbinder 379">
              <a:extLst>
                <a:ext uri="{FF2B5EF4-FFF2-40B4-BE49-F238E27FC236}">
                  <a16:creationId xmlns:a16="http://schemas.microsoft.com/office/drawing/2014/main" id="{A5A3D6BC-6053-4740-BCCD-489742A9D924}"/>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1" name="Gerader Verbinder 380">
              <a:extLst>
                <a:ext uri="{FF2B5EF4-FFF2-40B4-BE49-F238E27FC236}">
                  <a16:creationId xmlns:a16="http://schemas.microsoft.com/office/drawing/2014/main" id="{C09D5B6E-2FF5-48B0-ADE0-37026A3BCB82}"/>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471CACF-0676-46A8-A553-DC91F3B0C6B0}"/>
                </a:ext>
              </a:extLst>
            </p:cNvPr>
            <p:cNvCxnSpPr>
              <a:cxnSpLocks/>
              <a:stCxn id="37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83" name="Rechteck 382">
              <a:extLst>
                <a:ext uri="{FF2B5EF4-FFF2-40B4-BE49-F238E27FC236}">
                  <a16:creationId xmlns:a16="http://schemas.microsoft.com/office/drawing/2014/main" id="{68671781-C484-42D0-9E9B-8BE559C74F6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08" name="Gerader Verbinder 407">
              <a:extLst>
                <a:ext uri="{FF2B5EF4-FFF2-40B4-BE49-F238E27FC236}">
                  <a16:creationId xmlns:a16="http://schemas.microsoft.com/office/drawing/2014/main" id="{1E0B4926-6EC8-46DA-9A51-8FB0FB3B5E7E}"/>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9" name="Gerade Verbindung mit Pfeil 408">
              <a:extLst>
                <a:ext uri="{FF2B5EF4-FFF2-40B4-BE49-F238E27FC236}">
                  <a16:creationId xmlns:a16="http://schemas.microsoft.com/office/drawing/2014/main" id="{CB116873-BB2F-4F96-9E09-C6F7AF051860}"/>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Gerade Verbindung mit Pfeil 409">
              <a:extLst>
                <a:ext uri="{FF2B5EF4-FFF2-40B4-BE49-F238E27FC236}">
                  <a16:creationId xmlns:a16="http://schemas.microsoft.com/office/drawing/2014/main" id="{0F98BFE5-2114-4867-9747-BAE5A5585AE1}"/>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Gerader Verbinder 410">
              <a:extLst>
                <a:ext uri="{FF2B5EF4-FFF2-40B4-BE49-F238E27FC236}">
                  <a16:creationId xmlns:a16="http://schemas.microsoft.com/office/drawing/2014/main" id="{8B9FBE8A-CA38-4277-8E20-25047B13F15C}"/>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2" name="Gerader Verbinder 411">
              <a:extLst>
                <a:ext uri="{FF2B5EF4-FFF2-40B4-BE49-F238E27FC236}">
                  <a16:creationId xmlns:a16="http://schemas.microsoft.com/office/drawing/2014/main" id="{7E0F2285-6A82-4F53-8194-BAA38D6F48B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07E0AAA6-8D08-48AE-AC6C-A71B0163187D}"/>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 Verbindung mit Pfeil 413">
              <a:extLst>
                <a:ext uri="{FF2B5EF4-FFF2-40B4-BE49-F238E27FC236}">
                  <a16:creationId xmlns:a16="http://schemas.microsoft.com/office/drawing/2014/main" id="{E8158295-91D8-4F8A-8BAC-E2863A2D464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Gerade Verbindung mit Pfeil 414">
              <a:extLst>
                <a:ext uri="{FF2B5EF4-FFF2-40B4-BE49-F238E27FC236}">
                  <a16:creationId xmlns:a16="http://schemas.microsoft.com/office/drawing/2014/main" id="{45E56104-E658-4EB6-A2DE-622312A2B39B}"/>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A75D05E5-7F02-41AF-B550-3F534629C40F}"/>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2BD0552-ED2E-4080-8B52-18BBC814F2B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EF930F47-3B41-43F4-B937-B2BBD52AE7F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19" name="Ellipse 418">
              <a:extLst>
                <a:ext uri="{FF2B5EF4-FFF2-40B4-BE49-F238E27FC236}">
                  <a16:creationId xmlns:a16="http://schemas.microsoft.com/office/drawing/2014/main" id="{8DA2377E-87CF-4F3A-9A75-F5E56BA6CD55}"/>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0" name="Ellipse 419">
              <a:extLst>
                <a:ext uri="{FF2B5EF4-FFF2-40B4-BE49-F238E27FC236}">
                  <a16:creationId xmlns:a16="http://schemas.microsoft.com/office/drawing/2014/main" id="{36CA4A30-29E5-4F88-BAD2-93B38156F1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1" name="Gruppieren 420">
            <a:extLst>
              <a:ext uri="{FF2B5EF4-FFF2-40B4-BE49-F238E27FC236}">
                <a16:creationId xmlns:a16="http://schemas.microsoft.com/office/drawing/2014/main" id="{F5BBF18A-DEE8-485C-903F-CF2BBC5EAB74}"/>
              </a:ext>
            </a:extLst>
          </p:cNvPr>
          <p:cNvGrpSpPr/>
          <p:nvPr/>
        </p:nvGrpSpPr>
        <p:grpSpPr>
          <a:xfrm>
            <a:off x="6705600" y="2057400"/>
            <a:ext cx="1828800" cy="1143520"/>
            <a:chOff x="3048000" y="2819400"/>
            <a:chExt cx="1828800" cy="1143520"/>
          </a:xfrm>
        </p:grpSpPr>
        <p:sp>
          <p:nvSpPr>
            <p:cNvPr id="422" name="Abgerundetes Rechteck 124">
              <a:extLst>
                <a:ext uri="{FF2B5EF4-FFF2-40B4-BE49-F238E27FC236}">
                  <a16:creationId xmlns:a16="http://schemas.microsoft.com/office/drawing/2014/main" id="{5E919270-D53D-48C3-9064-F19FE1FBD14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3" name="Rechteck 422">
              <a:extLst>
                <a:ext uri="{FF2B5EF4-FFF2-40B4-BE49-F238E27FC236}">
                  <a16:creationId xmlns:a16="http://schemas.microsoft.com/office/drawing/2014/main" id="{69FE9D37-A91E-4140-81BD-DA9BA764000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4" name="Gerade Verbindung mit Pfeil 423">
              <a:extLst>
                <a:ext uri="{FF2B5EF4-FFF2-40B4-BE49-F238E27FC236}">
                  <a16:creationId xmlns:a16="http://schemas.microsoft.com/office/drawing/2014/main" id="{E2410745-942B-4C58-8FA3-F87BFEA73C1D}"/>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Gerader Verbinder 424">
              <a:extLst>
                <a:ext uri="{FF2B5EF4-FFF2-40B4-BE49-F238E27FC236}">
                  <a16:creationId xmlns:a16="http://schemas.microsoft.com/office/drawing/2014/main" id="{98AE5DA1-C5EE-4C97-BA1D-8C726D9B31D7}"/>
                </a:ext>
              </a:extLst>
            </p:cNvPr>
            <p:cNvCxnSpPr>
              <a:stCxn id="423" idx="2"/>
              <a:endCxn id="49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6" name="Rechteck 425">
              <a:extLst>
                <a:ext uri="{FF2B5EF4-FFF2-40B4-BE49-F238E27FC236}">
                  <a16:creationId xmlns:a16="http://schemas.microsoft.com/office/drawing/2014/main" id="{CF98D328-BEFB-4944-BD00-BA9CC4F51AF4}"/>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7" name="Rechteck 426">
              <a:extLst>
                <a:ext uri="{FF2B5EF4-FFF2-40B4-BE49-F238E27FC236}">
                  <a16:creationId xmlns:a16="http://schemas.microsoft.com/office/drawing/2014/main" id="{D05DC8D5-B8EA-4879-AFBA-6DD80F50CBAE}"/>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8" name="Gerade Verbindung mit Pfeil 427">
              <a:extLst>
                <a:ext uri="{FF2B5EF4-FFF2-40B4-BE49-F238E27FC236}">
                  <a16:creationId xmlns:a16="http://schemas.microsoft.com/office/drawing/2014/main" id="{E9F41D4D-BE04-47AC-A2A7-4A691FE2167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29" name="Rechteck 428">
              <a:extLst>
                <a:ext uri="{FF2B5EF4-FFF2-40B4-BE49-F238E27FC236}">
                  <a16:creationId xmlns:a16="http://schemas.microsoft.com/office/drawing/2014/main" id="{8FA804EC-052B-496D-93F4-80DFF0354B79}"/>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084577F9-5C62-4594-839F-B1FE083F9386}"/>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1" name="Gerader Verbinder 430">
              <a:extLst>
                <a:ext uri="{FF2B5EF4-FFF2-40B4-BE49-F238E27FC236}">
                  <a16:creationId xmlns:a16="http://schemas.microsoft.com/office/drawing/2014/main" id="{58E3A145-71F6-4B81-A58A-3614C821C2DB}"/>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2" name="Gerader Verbinder 431">
              <a:extLst>
                <a:ext uri="{FF2B5EF4-FFF2-40B4-BE49-F238E27FC236}">
                  <a16:creationId xmlns:a16="http://schemas.microsoft.com/office/drawing/2014/main" id="{A1B46EED-A854-45E6-A2D0-BE4FFC66DEC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7B792755-EB6B-4960-9A4B-1058CFC20C9D}"/>
                </a:ext>
              </a:extLst>
            </p:cNvPr>
            <p:cNvCxnSpPr>
              <a:cxnSpLocks/>
              <a:stCxn id="42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34" name="Rechteck 433">
              <a:extLst>
                <a:ext uri="{FF2B5EF4-FFF2-40B4-BE49-F238E27FC236}">
                  <a16:creationId xmlns:a16="http://schemas.microsoft.com/office/drawing/2014/main" id="{7AABDBF9-220C-40F8-B6EB-73C00A9D637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6" name="Gerader Verbinder 485">
              <a:extLst>
                <a:ext uri="{FF2B5EF4-FFF2-40B4-BE49-F238E27FC236}">
                  <a16:creationId xmlns:a16="http://schemas.microsoft.com/office/drawing/2014/main" id="{6C49032B-E3D1-4BB5-81B4-3415812F62D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7" name="Gerade Verbindung mit Pfeil 486">
              <a:extLst>
                <a:ext uri="{FF2B5EF4-FFF2-40B4-BE49-F238E27FC236}">
                  <a16:creationId xmlns:a16="http://schemas.microsoft.com/office/drawing/2014/main" id="{4485D2E7-BDED-48C8-A712-F58EF062D47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Gerade Verbindung mit Pfeil 487">
              <a:extLst>
                <a:ext uri="{FF2B5EF4-FFF2-40B4-BE49-F238E27FC236}">
                  <a16:creationId xmlns:a16="http://schemas.microsoft.com/office/drawing/2014/main" id="{E17300BA-00CC-475D-A297-64565C145376}"/>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Gerader Verbinder 488">
              <a:extLst>
                <a:ext uri="{FF2B5EF4-FFF2-40B4-BE49-F238E27FC236}">
                  <a16:creationId xmlns:a16="http://schemas.microsoft.com/office/drawing/2014/main" id="{B7F65C47-87C5-427D-8CDD-79A4103115C4}"/>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0" name="Gerader Verbinder 489">
              <a:extLst>
                <a:ext uri="{FF2B5EF4-FFF2-40B4-BE49-F238E27FC236}">
                  <a16:creationId xmlns:a16="http://schemas.microsoft.com/office/drawing/2014/main" id="{83E2EB02-E650-4B64-AFE2-0B0FEA06ECCB}"/>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CE29F594-385E-49CE-BEBB-8CC9823E4AC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 Verbindung mit Pfeil 491">
              <a:extLst>
                <a:ext uri="{FF2B5EF4-FFF2-40B4-BE49-F238E27FC236}">
                  <a16:creationId xmlns:a16="http://schemas.microsoft.com/office/drawing/2014/main" id="{1893EE53-8F3D-43F1-92F2-E2A4FA65003E}"/>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Gerade Verbindung mit Pfeil 492">
              <a:extLst>
                <a:ext uri="{FF2B5EF4-FFF2-40B4-BE49-F238E27FC236}">
                  <a16:creationId xmlns:a16="http://schemas.microsoft.com/office/drawing/2014/main" id="{C189E029-62AC-487D-84C4-377CEA43E2E7}"/>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BED250EB-5037-459A-AA16-435499DC7B5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474D5A2D-84DF-4450-A48D-5859C44BA42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12510933-506B-430A-9CA4-C0CD2997E925}"/>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7" name="Ellipse 496">
              <a:extLst>
                <a:ext uri="{FF2B5EF4-FFF2-40B4-BE49-F238E27FC236}">
                  <a16:creationId xmlns:a16="http://schemas.microsoft.com/office/drawing/2014/main" id="{57E1D57A-6E3F-4A62-BF39-0A6F44C77A5A}"/>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98" name="Ellipse 497">
              <a:extLst>
                <a:ext uri="{FF2B5EF4-FFF2-40B4-BE49-F238E27FC236}">
                  <a16:creationId xmlns:a16="http://schemas.microsoft.com/office/drawing/2014/main" id="{5039174A-2331-4CD8-8CCF-BCBBEFA52A1C}"/>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99" name="Gruppieren 498">
            <a:extLst>
              <a:ext uri="{FF2B5EF4-FFF2-40B4-BE49-F238E27FC236}">
                <a16:creationId xmlns:a16="http://schemas.microsoft.com/office/drawing/2014/main" id="{7D931C86-576C-4720-9195-143EC8C7ABBB}"/>
              </a:ext>
            </a:extLst>
          </p:cNvPr>
          <p:cNvGrpSpPr/>
          <p:nvPr/>
        </p:nvGrpSpPr>
        <p:grpSpPr>
          <a:xfrm>
            <a:off x="3048000" y="2819400"/>
            <a:ext cx="1828800" cy="1143520"/>
            <a:chOff x="3048000" y="2819400"/>
            <a:chExt cx="1828800" cy="1143520"/>
          </a:xfrm>
        </p:grpSpPr>
        <p:sp>
          <p:nvSpPr>
            <p:cNvPr id="500" name="Abgerundetes Rechteck 124">
              <a:extLst>
                <a:ext uri="{FF2B5EF4-FFF2-40B4-BE49-F238E27FC236}">
                  <a16:creationId xmlns:a16="http://schemas.microsoft.com/office/drawing/2014/main" id="{1CC80F2D-B8FB-4627-9BD7-577EC3241CD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1" name="Rechteck 500">
              <a:extLst>
                <a:ext uri="{FF2B5EF4-FFF2-40B4-BE49-F238E27FC236}">
                  <a16:creationId xmlns:a16="http://schemas.microsoft.com/office/drawing/2014/main" id="{FF5BAB05-9F89-4693-A0B7-F18896152CC0}"/>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2" name="Gerade Verbindung mit Pfeil 501">
              <a:extLst>
                <a:ext uri="{FF2B5EF4-FFF2-40B4-BE49-F238E27FC236}">
                  <a16:creationId xmlns:a16="http://schemas.microsoft.com/office/drawing/2014/main" id="{46F4DE1F-CF1F-4479-84F9-5CFD112AB681}"/>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Gerader Verbinder 502">
              <a:extLst>
                <a:ext uri="{FF2B5EF4-FFF2-40B4-BE49-F238E27FC236}">
                  <a16:creationId xmlns:a16="http://schemas.microsoft.com/office/drawing/2014/main" id="{C19263C4-E0F3-42A6-9B06-9CDAD67F0B3C}"/>
                </a:ext>
              </a:extLst>
            </p:cNvPr>
            <p:cNvCxnSpPr>
              <a:stCxn id="501" idx="2"/>
              <a:endCxn id="52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4" name="Rechteck 503">
              <a:extLst>
                <a:ext uri="{FF2B5EF4-FFF2-40B4-BE49-F238E27FC236}">
                  <a16:creationId xmlns:a16="http://schemas.microsoft.com/office/drawing/2014/main" id="{D153177B-7411-48CC-AB8E-C11159557F3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5" name="Rechteck 504">
              <a:extLst>
                <a:ext uri="{FF2B5EF4-FFF2-40B4-BE49-F238E27FC236}">
                  <a16:creationId xmlns:a16="http://schemas.microsoft.com/office/drawing/2014/main" id="{80938AB5-E984-4981-908B-0D3D835CDA3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6" name="Gerade Verbindung mit Pfeil 505">
              <a:extLst>
                <a:ext uri="{FF2B5EF4-FFF2-40B4-BE49-F238E27FC236}">
                  <a16:creationId xmlns:a16="http://schemas.microsoft.com/office/drawing/2014/main" id="{6D415C00-9B8D-436D-B8A8-CA66ADD7BCED}"/>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7" name="Rechteck 506">
              <a:extLst>
                <a:ext uri="{FF2B5EF4-FFF2-40B4-BE49-F238E27FC236}">
                  <a16:creationId xmlns:a16="http://schemas.microsoft.com/office/drawing/2014/main" id="{9539BC00-10F4-41CD-B475-9181A071AEE5}"/>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8" name="Gerade Verbindung mit Pfeil 507">
              <a:extLst>
                <a:ext uri="{FF2B5EF4-FFF2-40B4-BE49-F238E27FC236}">
                  <a16:creationId xmlns:a16="http://schemas.microsoft.com/office/drawing/2014/main" id="{27BBBB52-1D6A-4DBF-9903-BD37DF1EDD5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508">
              <a:extLst>
                <a:ext uri="{FF2B5EF4-FFF2-40B4-BE49-F238E27FC236}">
                  <a16:creationId xmlns:a16="http://schemas.microsoft.com/office/drawing/2014/main" id="{40478D15-4156-4CA3-9AB4-4921C7A3D402}"/>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0" name="Gerader Verbinder 509">
              <a:extLst>
                <a:ext uri="{FF2B5EF4-FFF2-40B4-BE49-F238E27FC236}">
                  <a16:creationId xmlns:a16="http://schemas.microsoft.com/office/drawing/2014/main" id="{BB9D7ABF-755C-47E3-9D94-3FE7FFB26E9C}"/>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35C0DC3B-05E3-4C07-AFF3-5FE435CF32E0}"/>
                </a:ext>
              </a:extLst>
            </p:cNvPr>
            <p:cNvCxnSpPr>
              <a:cxnSpLocks/>
              <a:stCxn id="50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2" name="Rechteck 511">
              <a:extLst>
                <a:ext uri="{FF2B5EF4-FFF2-40B4-BE49-F238E27FC236}">
                  <a16:creationId xmlns:a16="http://schemas.microsoft.com/office/drawing/2014/main" id="{3B4A017D-C5EA-4B2C-888A-C21BF20A3929}"/>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3" name="Gerader Verbinder 512">
              <a:extLst>
                <a:ext uri="{FF2B5EF4-FFF2-40B4-BE49-F238E27FC236}">
                  <a16:creationId xmlns:a16="http://schemas.microsoft.com/office/drawing/2014/main" id="{79510F9A-E590-4F16-8720-621C418921A6}"/>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4" name="Gerade Verbindung mit Pfeil 513">
              <a:extLst>
                <a:ext uri="{FF2B5EF4-FFF2-40B4-BE49-F238E27FC236}">
                  <a16:creationId xmlns:a16="http://schemas.microsoft.com/office/drawing/2014/main" id="{FF35D9CC-777D-4BBE-AC7C-7B17ECC602FF}"/>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Gerade Verbindung mit Pfeil 514">
              <a:extLst>
                <a:ext uri="{FF2B5EF4-FFF2-40B4-BE49-F238E27FC236}">
                  <a16:creationId xmlns:a16="http://schemas.microsoft.com/office/drawing/2014/main" id="{4A1FB050-1611-4CA0-95A6-F701DD1C1875}"/>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15">
              <a:extLst>
                <a:ext uri="{FF2B5EF4-FFF2-40B4-BE49-F238E27FC236}">
                  <a16:creationId xmlns:a16="http://schemas.microsoft.com/office/drawing/2014/main" id="{81A7AEE4-34F4-4D8A-B5C2-9FD766783733}"/>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7" name="Gerader Verbinder 516">
              <a:extLst>
                <a:ext uri="{FF2B5EF4-FFF2-40B4-BE49-F238E27FC236}">
                  <a16:creationId xmlns:a16="http://schemas.microsoft.com/office/drawing/2014/main" id="{7D119BA7-91DE-4DB5-917C-D6A19697AD7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C312FF88-DDC9-4ABC-801E-C4C86B3C59C1}"/>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 Verbindung mit Pfeil 518">
              <a:extLst>
                <a:ext uri="{FF2B5EF4-FFF2-40B4-BE49-F238E27FC236}">
                  <a16:creationId xmlns:a16="http://schemas.microsoft.com/office/drawing/2014/main" id="{390D64B6-E191-43EF-89D7-2FEE4CCC06E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Gerade Verbindung mit Pfeil 519">
              <a:extLst>
                <a:ext uri="{FF2B5EF4-FFF2-40B4-BE49-F238E27FC236}">
                  <a16:creationId xmlns:a16="http://schemas.microsoft.com/office/drawing/2014/main" id="{7B7B02CF-8E54-46B5-9F68-1C43490E420D}"/>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AA850BF5-248C-491F-877D-F5F60D371C35}"/>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E4BBE421-3BDF-4B19-BFE1-1D0C739754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21528404-46C7-4C30-8D15-04BA5B1EC399}"/>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4" name="Ellipse 523">
              <a:extLst>
                <a:ext uri="{FF2B5EF4-FFF2-40B4-BE49-F238E27FC236}">
                  <a16:creationId xmlns:a16="http://schemas.microsoft.com/office/drawing/2014/main" id="{BCCB1ECD-84A7-4EF1-9AC4-1E01DD1A0F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5" name="Ellipse 524">
              <a:extLst>
                <a:ext uri="{FF2B5EF4-FFF2-40B4-BE49-F238E27FC236}">
                  <a16:creationId xmlns:a16="http://schemas.microsoft.com/office/drawing/2014/main" id="{C4F1C112-0C25-4DDC-93D0-783644C6B3D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6" name="Gruppieren 525">
            <a:extLst>
              <a:ext uri="{FF2B5EF4-FFF2-40B4-BE49-F238E27FC236}">
                <a16:creationId xmlns:a16="http://schemas.microsoft.com/office/drawing/2014/main" id="{9D67F6BA-13EF-4ACD-B10A-CE441BFCE01C}"/>
              </a:ext>
            </a:extLst>
          </p:cNvPr>
          <p:cNvGrpSpPr/>
          <p:nvPr/>
        </p:nvGrpSpPr>
        <p:grpSpPr>
          <a:xfrm>
            <a:off x="4876800" y="2819400"/>
            <a:ext cx="1828800" cy="1143520"/>
            <a:chOff x="3048000" y="2819400"/>
            <a:chExt cx="1828800" cy="1143520"/>
          </a:xfrm>
        </p:grpSpPr>
        <p:sp>
          <p:nvSpPr>
            <p:cNvPr id="527" name="Abgerundetes Rechteck 124">
              <a:extLst>
                <a:ext uri="{FF2B5EF4-FFF2-40B4-BE49-F238E27FC236}">
                  <a16:creationId xmlns:a16="http://schemas.microsoft.com/office/drawing/2014/main" id="{A3C0ABE4-7862-4EAE-B176-E1710FA7347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8" name="Rechteck 527">
              <a:extLst>
                <a:ext uri="{FF2B5EF4-FFF2-40B4-BE49-F238E27FC236}">
                  <a16:creationId xmlns:a16="http://schemas.microsoft.com/office/drawing/2014/main" id="{84A365E5-BBFA-47FF-8FCF-46EB862B65B5}"/>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9" name="Gerade Verbindung mit Pfeil 528">
              <a:extLst>
                <a:ext uri="{FF2B5EF4-FFF2-40B4-BE49-F238E27FC236}">
                  <a16:creationId xmlns:a16="http://schemas.microsoft.com/office/drawing/2014/main" id="{BEC05DBD-D8EC-4D17-A14F-6EEE5D2513D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Gerader Verbinder 529">
              <a:extLst>
                <a:ext uri="{FF2B5EF4-FFF2-40B4-BE49-F238E27FC236}">
                  <a16:creationId xmlns:a16="http://schemas.microsoft.com/office/drawing/2014/main" id="{DBBBA83D-E46A-4A82-AE54-04B4F55027D7}"/>
                </a:ext>
              </a:extLst>
            </p:cNvPr>
            <p:cNvCxnSpPr>
              <a:stCxn id="528" idx="2"/>
              <a:endCxn id="615"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1" name="Rechteck 530">
              <a:extLst>
                <a:ext uri="{FF2B5EF4-FFF2-40B4-BE49-F238E27FC236}">
                  <a16:creationId xmlns:a16="http://schemas.microsoft.com/office/drawing/2014/main" id="{DBBD5AF6-7E87-4DD9-BD65-74784E8147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2" name="Rechteck 531">
              <a:extLst>
                <a:ext uri="{FF2B5EF4-FFF2-40B4-BE49-F238E27FC236}">
                  <a16:creationId xmlns:a16="http://schemas.microsoft.com/office/drawing/2014/main" id="{0ADC9082-8BB2-4452-A409-D46DF9D899A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3" name="Gerade Verbindung mit Pfeil 532">
              <a:extLst>
                <a:ext uri="{FF2B5EF4-FFF2-40B4-BE49-F238E27FC236}">
                  <a16:creationId xmlns:a16="http://schemas.microsoft.com/office/drawing/2014/main" id="{3AE500FA-2A40-4142-9EAD-4A7B2B60DC5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4" name="Rechteck 533">
              <a:extLst>
                <a:ext uri="{FF2B5EF4-FFF2-40B4-BE49-F238E27FC236}">
                  <a16:creationId xmlns:a16="http://schemas.microsoft.com/office/drawing/2014/main" id="{97281240-3B1D-4D74-8EB2-9DD3825FBA1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9B07FA8F-AE20-4B81-A10B-6A1C4BC40869}"/>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Gerader Verbinder 535">
              <a:extLst>
                <a:ext uri="{FF2B5EF4-FFF2-40B4-BE49-F238E27FC236}">
                  <a16:creationId xmlns:a16="http://schemas.microsoft.com/office/drawing/2014/main" id="{77BBF31F-6DBB-40E0-9977-7C7E67F48E7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7" name="Gerader Verbinder 536">
              <a:extLst>
                <a:ext uri="{FF2B5EF4-FFF2-40B4-BE49-F238E27FC236}">
                  <a16:creationId xmlns:a16="http://schemas.microsoft.com/office/drawing/2014/main" id="{9BE75736-88D7-4F4F-9DC0-9E8136E3BFD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D51CC113-5B6C-4C63-8BDE-7F27CACF8EEC}"/>
                </a:ext>
              </a:extLst>
            </p:cNvPr>
            <p:cNvCxnSpPr>
              <a:cxnSpLocks/>
              <a:stCxn id="531"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9" name="Rechteck 538">
              <a:extLst>
                <a:ext uri="{FF2B5EF4-FFF2-40B4-BE49-F238E27FC236}">
                  <a16:creationId xmlns:a16="http://schemas.microsoft.com/office/drawing/2014/main" id="{0C2ACC50-2FB9-4E3E-AFE4-01021F1F16BA}"/>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4" name="Gerader Verbinder 603">
              <a:extLst>
                <a:ext uri="{FF2B5EF4-FFF2-40B4-BE49-F238E27FC236}">
                  <a16:creationId xmlns:a16="http://schemas.microsoft.com/office/drawing/2014/main" id="{401DDC4E-1B07-4202-A210-7D00FA60E692}"/>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5" name="Gerade Verbindung mit Pfeil 604">
              <a:extLst>
                <a:ext uri="{FF2B5EF4-FFF2-40B4-BE49-F238E27FC236}">
                  <a16:creationId xmlns:a16="http://schemas.microsoft.com/office/drawing/2014/main" id="{0F8D8235-2F11-40B3-9039-5F1958CBFD54}"/>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Gerade Verbindung mit Pfeil 605">
              <a:extLst>
                <a:ext uri="{FF2B5EF4-FFF2-40B4-BE49-F238E27FC236}">
                  <a16:creationId xmlns:a16="http://schemas.microsoft.com/office/drawing/2014/main" id="{54E75D0F-473B-4DE0-B2A8-60960A98BB21}"/>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Gerader Verbinder 606">
              <a:extLst>
                <a:ext uri="{FF2B5EF4-FFF2-40B4-BE49-F238E27FC236}">
                  <a16:creationId xmlns:a16="http://schemas.microsoft.com/office/drawing/2014/main" id="{4FF8BF24-3B45-4788-A31E-BEB0829C4362}"/>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8" name="Gerader Verbinder 607">
              <a:extLst>
                <a:ext uri="{FF2B5EF4-FFF2-40B4-BE49-F238E27FC236}">
                  <a16:creationId xmlns:a16="http://schemas.microsoft.com/office/drawing/2014/main" id="{526BFFD8-0D44-43D4-9C74-B8D6B508C18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4727A8AA-D1CB-4CA7-9DF8-DF598AD8734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 Verbindung mit Pfeil 609">
              <a:extLst>
                <a:ext uri="{FF2B5EF4-FFF2-40B4-BE49-F238E27FC236}">
                  <a16:creationId xmlns:a16="http://schemas.microsoft.com/office/drawing/2014/main" id="{64BD4AE7-07F0-430E-9CB5-DD459DCBAE1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Gerade Verbindung mit Pfeil 610">
              <a:extLst>
                <a:ext uri="{FF2B5EF4-FFF2-40B4-BE49-F238E27FC236}">
                  <a16:creationId xmlns:a16="http://schemas.microsoft.com/office/drawing/2014/main" id="{49431399-6EB7-4F13-98C5-6846987371DF}"/>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C83C2769-4396-4542-AB76-A8C32A245E2E}"/>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BC83E317-681B-409C-896B-2EF34CEB1F3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90B529A6-8C58-4684-9E81-A4D588E49DB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5" name="Ellipse 614">
              <a:extLst>
                <a:ext uri="{FF2B5EF4-FFF2-40B4-BE49-F238E27FC236}">
                  <a16:creationId xmlns:a16="http://schemas.microsoft.com/office/drawing/2014/main" id="{C2CE968F-951F-48BF-9B4C-FFDEE11D56F7}"/>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6" name="Ellipse 615">
              <a:extLst>
                <a:ext uri="{FF2B5EF4-FFF2-40B4-BE49-F238E27FC236}">
                  <a16:creationId xmlns:a16="http://schemas.microsoft.com/office/drawing/2014/main" id="{E80FD03E-24AF-4DF5-A2DF-299CF7EBA45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7" name="Gruppieren 616">
            <a:extLst>
              <a:ext uri="{FF2B5EF4-FFF2-40B4-BE49-F238E27FC236}">
                <a16:creationId xmlns:a16="http://schemas.microsoft.com/office/drawing/2014/main" id="{927B6C80-FB85-4EDA-8FAE-F73C15E752F4}"/>
              </a:ext>
            </a:extLst>
          </p:cNvPr>
          <p:cNvGrpSpPr/>
          <p:nvPr/>
        </p:nvGrpSpPr>
        <p:grpSpPr>
          <a:xfrm>
            <a:off x="6705600" y="2819400"/>
            <a:ext cx="1828800" cy="1143520"/>
            <a:chOff x="3048000" y="2819400"/>
            <a:chExt cx="1828800" cy="1143520"/>
          </a:xfrm>
        </p:grpSpPr>
        <p:sp>
          <p:nvSpPr>
            <p:cNvPr id="618" name="Abgerundetes Rechteck 124">
              <a:extLst>
                <a:ext uri="{FF2B5EF4-FFF2-40B4-BE49-F238E27FC236}">
                  <a16:creationId xmlns:a16="http://schemas.microsoft.com/office/drawing/2014/main" id="{AB18E5DC-3997-4EE1-B10A-5980A29E87C0}"/>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9" name="Rechteck 618">
              <a:extLst>
                <a:ext uri="{FF2B5EF4-FFF2-40B4-BE49-F238E27FC236}">
                  <a16:creationId xmlns:a16="http://schemas.microsoft.com/office/drawing/2014/main" id="{80B4B223-15C7-40E4-B50C-2451278902D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0" name="Gerade Verbindung mit Pfeil 619">
              <a:extLst>
                <a:ext uri="{FF2B5EF4-FFF2-40B4-BE49-F238E27FC236}">
                  <a16:creationId xmlns:a16="http://schemas.microsoft.com/office/drawing/2014/main" id="{CC0A8F20-C697-4FAF-A3B3-22DD7BC4955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Gerader Verbinder 620">
              <a:extLst>
                <a:ext uri="{FF2B5EF4-FFF2-40B4-BE49-F238E27FC236}">
                  <a16:creationId xmlns:a16="http://schemas.microsoft.com/office/drawing/2014/main" id="{28CEBBD2-F90F-4FBA-BD16-FF5F4892D1F4}"/>
                </a:ext>
              </a:extLst>
            </p:cNvPr>
            <p:cNvCxnSpPr>
              <a:stCxn id="619" idx="2"/>
              <a:endCxn id="642"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2" name="Rechteck 621">
              <a:extLst>
                <a:ext uri="{FF2B5EF4-FFF2-40B4-BE49-F238E27FC236}">
                  <a16:creationId xmlns:a16="http://schemas.microsoft.com/office/drawing/2014/main" id="{D892AF4C-DAD7-463B-BE52-E77738056CF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3" name="Rechteck 622">
              <a:extLst>
                <a:ext uri="{FF2B5EF4-FFF2-40B4-BE49-F238E27FC236}">
                  <a16:creationId xmlns:a16="http://schemas.microsoft.com/office/drawing/2014/main" id="{FF1BE010-E780-4D35-A0B2-E3C5A62A8202}"/>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4" name="Gerade Verbindung mit Pfeil 623">
              <a:extLst>
                <a:ext uri="{FF2B5EF4-FFF2-40B4-BE49-F238E27FC236}">
                  <a16:creationId xmlns:a16="http://schemas.microsoft.com/office/drawing/2014/main" id="{B80973FD-8521-4527-B307-FBFBEC3DB5E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5" name="Rechteck 624">
              <a:extLst>
                <a:ext uri="{FF2B5EF4-FFF2-40B4-BE49-F238E27FC236}">
                  <a16:creationId xmlns:a16="http://schemas.microsoft.com/office/drawing/2014/main" id="{139C40F2-EE85-4643-82C8-80A786B615E0}"/>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6" name="Gerade Verbindung mit Pfeil 625">
              <a:extLst>
                <a:ext uri="{FF2B5EF4-FFF2-40B4-BE49-F238E27FC236}">
                  <a16:creationId xmlns:a16="http://schemas.microsoft.com/office/drawing/2014/main" id="{D7D996D2-DC65-4746-95FF-342B0507D1C8}"/>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Gerader Verbinder 626">
              <a:extLst>
                <a:ext uri="{FF2B5EF4-FFF2-40B4-BE49-F238E27FC236}">
                  <a16:creationId xmlns:a16="http://schemas.microsoft.com/office/drawing/2014/main" id="{787CBFAC-C899-4756-B3CF-39CEC337A15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8" name="Gerader Verbinder 627">
              <a:extLst>
                <a:ext uri="{FF2B5EF4-FFF2-40B4-BE49-F238E27FC236}">
                  <a16:creationId xmlns:a16="http://schemas.microsoft.com/office/drawing/2014/main" id="{2A8A691D-7F3C-4ECD-85C0-8D589B996F7D}"/>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03BEE4AE-0767-49F6-97A6-2933FF0A7212}"/>
                </a:ext>
              </a:extLst>
            </p:cNvPr>
            <p:cNvCxnSpPr>
              <a:cxnSpLocks/>
              <a:stCxn id="62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0" name="Rechteck 629">
              <a:extLst>
                <a:ext uri="{FF2B5EF4-FFF2-40B4-BE49-F238E27FC236}">
                  <a16:creationId xmlns:a16="http://schemas.microsoft.com/office/drawing/2014/main" id="{6A2AA0A9-66D0-497D-AC0E-1891A1DB2CBB}"/>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1" name="Gerader Verbinder 630">
              <a:extLst>
                <a:ext uri="{FF2B5EF4-FFF2-40B4-BE49-F238E27FC236}">
                  <a16:creationId xmlns:a16="http://schemas.microsoft.com/office/drawing/2014/main" id="{C2AB478C-A285-4D0E-AA8B-19EA3B50522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2" name="Gerade Verbindung mit Pfeil 631">
              <a:extLst>
                <a:ext uri="{FF2B5EF4-FFF2-40B4-BE49-F238E27FC236}">
                  <a16:creationId xmlns:a16="http://schemas.microsoft.com/office/drawing/2014/main" id="{D73FFDB6-AE03-4DC2-8721-0877E8A48AC4}"/>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Gerade Verbindung mit Pfeil 632">
              <a:extLst>
                <a:ext uri="{FF2B5EF4-FFF2-40B4-BE49-F238E27FC236}">
                  <a16:creationId xmlns:a16="http://schemas.microsoft.com/office/drawing/2014/main" id="{945C353A-6D42-4870-93DE-4E93A9EE6E0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Gerader Verbinder 633">
              <a:extLst>
                <a:ext uri="{FF2B5EF4-FFF2-40B4-BE49-F238E27FC236}">
                  <a16:creationId xmlns:a16="http://schemas.microsoft.com/office/drawing/2014/main" id="{3E315909-2F21-4F47-A0CF-EE2A3526293B}"/>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5" name="Gerader Verbinder 634">
              <a:extLst>
                <a:ext uri="{FF2B5EF4-FFF2-40B4-BE49-F238E27FC236}">
                  <a16:creationId xmlns:a16="http://schemas.microsoft.com/office/drawing/2014/main" id="{2FE2EE26-EEAC-4DE3-B933-1EC2F752A45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E0807E89-DC15-4F63-A323-67FFBFBE218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 Verbindung mit Pfeil 636">
              <a:extLst>
                <a:ext uri="{FF2B5EF4-FFF2-40B4-BE49-F238E27FC236}">
                  <a16:creationId xmlns:a16="http://schemas.microsoft.com/office/drawing/2014/main" id="{B2326D85-C49C-4096-B71D-EED6A0A9E0D4}"/>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Gerade Verbindung mit Pfeil 637">
              <a:extLst>
                <a:ext uri="{FF2B5EF4-FFF2-40B4-BE49-F238E27FC236}">
                  <a16:creationId xmlns:a16="http://schemas.microsoft.com/office/drawing/2014/main" id="{FC128F52-D562-4723-BCDD-E25283F7247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70438193-38FE-4AE6-B6A3-DA3E49710F75}"/>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7F1DB031-A761-4CE4-9C2A-9F0686AC9BEF}"/>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733C6F3F-F114-4BD0-B01A-2E211684910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2" name="Ellipse 641">
              <a:extLst>
                <a:ext uri="{FF2B5EF4-FFF2-40B4-BE49-F238E27FC236}">
                  <a16:creationId xmlns:a16="http://schemas.microsoft.com/office/drawing/2014/main" id="{99196C6B-1B2E-4B27-B2DE-4C9BE1E7AAF7}"/>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3" name="Ellipse 642">
              <a:extLst>
                <a:ext uri="{FF2B5EF4-FFF2-40B4-BE49-F238E27FC236}">
                  <a16:creationId xmlns:a16="http://schemas.microsoft.com/office/drawing/2014/main" id="{683638C3-E5FD-4B74-90AC-052752B44166}"/>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49" name="Gerader Verbinder 248">
            <a:extLst>
              <a:ext uri="{FF2B5EF4-FFF2-40B4-BE49-F238E27FC236}">
                <a16:creationId xmlns:a16="http://schemas.microsoft.com/office/drawing/2014/main" id="{3803CCA0-5227-4A35-93D7-A1849DA86B59}"/>
              </a:ext>
            </a:extLst>
          </p:cNvPr>
          <p:cNvCxnSpPr>
            <a:cxnSpLocks/>
          </p:cNvCxnSpPr>
          <p:nvPr/>
        </p:nvCxnSpPr>
        <p:spPr bwMode="auto">
          <a:xfrm>
            <a:off x="3962400" y="2667000"/>
            <a:ext cx="0" cy="6096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a:extLst>
              <a:ext uri="{FF2B5EF4-FFF2-40B4-BE49-F238E27FC236}">
                <a16:creationId xmlns:a16="http://schemas.microsoft.com/office/drawing/2014/main" id="{B86CA973-3456-7DC7-4F2A-B30C7EA9AD82}"/>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6" name="Abgerundetes Rechteck 31">
            <a:extLst>
              <a:ext uri="{FF2B5EF4-FFF2-40B4-BE49-F238E27FC236}">
                <a16:creationId xmlns:a16="http://schemas.microsoft.com/office/drawing/2014/main" id="{37F07FF1-5E06-254C-B148-4A1DEF1587ED}"/>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7" name="Abgerundetes Rechteck 31">
            <a:extLst>
              <a:ext uri="{FF2B5EF4-FFF2-40B4-BE49-F238E27FC236}">
                <a16:creationId xmlns:a16="http://schemas.microsoft.com/office/drawing/2014/main" id="{60FE99F2-0CD3-A3AE-EA69-6B303B593DD9}"/>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2430118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 name="Gruppieren 252">
            <a:extLst>
              <a:ext uri="{FF2B5EF4-FFF2-40B4-BE49-F238E27FC236}">
                <a16:creationId xmlns:a16="http://schemas.microsoft.com/office/drawing/2014/main" id="{C8E125DA-1031-41DA-BE8B-1F2D0E876DFF}"/>
              </a:ext>
            </a:extLst>
          </p:cNvPr>
          <p:cNvGrpSpPr/>
          <p:nvPr/>
        </p:nvGrpSpPr>
        <p:grpSpPr>
          <a:xfrm>
            <a:off x="3048000" y="2057400"/>
            <a:ext cx="1828800" cy="1143520"/>
            <a:chOff x="3048000" y="2819400"/>
            <a:chExt cx="1828800" cy="1143520"/>
          </a:xfrm>
        </p:grpSpPr>
        <p:sp>
          <p:nvSpPr>
            <p:cNvPr id="286" name="Abgerundetes Rechteck 124">
              <a:extLst>
                <a:ext uri="{FF2B5EF4-FFF2-40B4-BE49-F238E27FC236}">
                  <a16:creationId xmlns:a16="http://schemas.microsoft.com/office/drawing/2014/main" id="{7E297AF1-5EE7-4F0D-AEB6-96EFB5EB7B5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3" name="Rechteck 292">
              <a:extLst>
                <a:ext uri="{FF2B5EF4-FFF2-40B4-BE49-F238E27FC236}">
                  <a16:creationId xmlns:a16="http://schemas.microsoft.com/office/drawing/2014/main" id="{1071F49E-6757-46DB-B799-FF202B0F243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4" name="Gerade Verbindung mit Pfeil 293">
              <a:extLst>
                <a:ext uri="{FF2B5EF4-FFF2-40B4-BE49-F238E27FC236}">
                  <a16:creationId xmlns:a16="http://schemas.microsoft.com/office/drawing/2014/main" id="{AACBD1A7-C127-4458-82BE-20A82FDE9A12}"/>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Gerader Verbinder 294">
              <a:extLst>
                <a:ext uri="{FF2B5EF4-FFF2-40B4-BE49-F238E27FC236}">
                  <a16:creationId xmlns:a16="http://schemas.microsoft.com/office/drawing/2014/main" id="{80F523D9-85CB-49F8-B5E8-E3670B4A8913}"/>
                </a:ext>
              </a:extLst>
            </p:cNvPr>
            <p:cNvCxnSpPr>
              <a:stCxn id="293" idx="2"/>
              <a:endCxn id="368"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1" name="Rechteck 340">
              <a:extLst>
                <a:ext uri="{FF2B5EF4-FFF2-40B4-BE49-F238E27FC236}">
                  <a16:creationId xmlns:a16="http://schemas.microsoft.com/office/drawing/2014/main" id="{D9A3399F-3F25-4794-8010-E3EB044A5C4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2" name="Rechteck 341">
              <a:extLst>
                <a:ext uri="{FF2B5EF4-FFF2-40B4-BE49-F238E27FC236}">
                  <a16:creationId xmlns:a16="http://schemas.microsoft.com/office/drawing/2014/main" id="{C8FCC88C-BA7B-4A09-8103-7B714AD36B0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3" name="Gerade Verbindung mit Pfeil 342">
              <a:extLst>
                <a:ext uri="{FF2B5EF4-FFF2-40B4-BE49-F238E27FC236}">
                  <a16:creationId xmlns:a16="http://schemas.microsoft.com/office/drawing/2014/main" id="{121643B7-5182-4817-BF90-74E9AE8F329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4" name="Rechteck 343">
              <a:extLst>
                <a:ext uri="{FF2B5EF4-FFF2-40B4-BE49-F238E27FC236}">
                  <a16:creationId xmlns:a16="http://schemas.microsoft.com/office/drawing/2014/main" id="{1770B63F-0B17-4ECE-955E-F146F9BFEF08}"/>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5" name="Gerade Verbindung mit Pfeil 344">
              <a:extLst>
                <a:ext uri="{FF2B5EF4-FFF2-40B4-BE49-F238E27FC236}">
                  <a16:creationId xmlns:a16="http://schemas.microsoft.com/office/drawing/2014/main" id="{1CC7A4DE-0D4B-41BB-9349-593033288391}"/>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Gerader Verbinder 345">
              <a:extLst>
                <a:ext uri="{FF2B5EF4-FFF2-40B4-BE49-F238E27FC236}">
                  <a16:creationId xmlns:a16="http://schemas.microsoft.com/office/drawing/2014/main" id="{10F14C24-8841-412B-AC80-B460DAE5BE36}"/>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8B29071E-EBD1-423E-9F55-7D9FF834DDF3}"/>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60C12241-A66F-4A6D-AB79-9CC56AA73D20}"/>
                </a:ext>
              </a:extLst>
            </p:cNvPr>
            <p:cNvCxnSpPr>
              <a:cxnSpLocks/>
              <a:stCxn id="341"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9" name="Rechteck 348">
              <a:extLst>
                <a:ext uri="{FF2B5EF4-FFF2-40B4-BE49-F238E27FC236}">
                  <a16:creationId xmlns:a16="http://schemas.microsoft.com/office/drawing/2014/main" id="{87FCE41B-9AF6-4565-A6F3-7FD355813739}"/>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4" name="Gerader Verbinder 353">
              <a:extLst>
                <a:ext uri="{FF2B5EF4-FFF2-40B4-BE49-F238E27FC236}">
                  <a16:creationId xmlns:a16="http://schemas.microsoft.com/office/drawing/2014/main" id="{3EC25E00-1876-4E9B-A9FE-E57F987019E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5" name="Gerade Verbindung mit Pfeil 354">
              <a:extLst>
                <a:ext uri="{FF2B5EF4-FFF2-40B4-BE49-F238E27FC236}">
                  <a16:creationId xmlns:a16="http://schemas.microsoft.com/office/drawing/2014/main" id="{E34EE131-32A4-4417-A4E3-E6BACE54D38F}"/>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3872C549-536F-447B-B667-0903A6122081}"/>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r Verbinder 356">
              <a:extLst>
                <a:ext uri="{FF2B5EF4-FFF2-40B4-BE49-F238E27FC236}">
                  <a16:creationId xmlns:a16="http://schemas.microsoft.com/office/drawing/2014/main" id="{7FD09073-F59F-4960-9BEA-67BB451B876F}"/>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C66A773E-A2B8-470B-99FA-9FC9D96866D8}"/>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6BFDB11D-E5FB-4085-8A8F-75B4D5D69CD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 Verbindung mit Pfeil 359">
              <a:extLst>
                <a:ext uri="{FF2B5EF4-FFF2-40B4-BE49-F238E27FC236}">
                  <a16:creationId xmlns:a16="http://schemas.microsoft.com/office/drawing/2014/main" id="{FF92E73A-DFAB-474F-868E-7142BBC10226}"/>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570D948A-D7AB-4977-962D-2506C824E390}"/>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7B9598A5-3236-4C12-83BE-75563C71FB86}"/>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D3A0C687-BC3C-4A97-9257-66A431035D6B}"/>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3C22ADB9-8B7D-4ED4-AAC1-94AD4660394C}"/>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8" name="Ellipse 367">
              <a:extLst>
                <a:ext uri="{FF2B5EF4-FFF2-40B4-BE49-F238E27FC236}">
                  <a16:creationId xmlns:a16="http://schemas.microsoft.com/office/drawing/2014/main" id="{9AAF1DCD-95FC-4710-A99E-081A4F670E5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69" name="Ellipse 368">
              <a:extLst>
                <a:ext uri="{FF2B5EF4-FFF2-40B4-BE49-F238E27FC236}">
                  <a16:creationId xmlns:a16="http://schemas.microsoft.com/office/drawing/2014/main" id="{5717CC44-1D1B-472C-B12C-C7A76B39B26B}"/>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0" name="Gruppieren 369">
            <a:extLst>
              <a:ext uri="{FF2B5EF4-FFF2-40B4-BE49-F238E27FC236}">
                <a16:creationId xmlns:a16="http://schemas.microsoft.com/office/drawing/2014/main" id="{CECA7D20-A393-4594-828A-621A773058C3}"/>
              </a:ext>
            </a:extLst>
          </p:cNvPr>
          <p:cNvGrpSpPr/>
          <p:nvPr/>
        </p:nvGrpSpPr>
        <p:grpSpPr>
          <a:xfrm>
            <a:off x="4876800" y="2057400"/>
            <a:ext cx="1828800" cy="1143520"/>
            <a:chOff x="3048000" y="2819400"/>
            <a:chExt cx="1828800" cy="1143520"/>
          </a:xfrm>
        </p:grpSpPr>
        <p:sp>
          <p:nvSpPr>
            <p:cNvPr id="372" name="Abgerundetes Rechteck 124">
              <a:extLst>
                <a:ext uri="{FF2B5EF4-FFF2-40B4-BE49-F238E27FC236}">
                  <a16:creationId xmlns:a16="http://schemas.microsoft.com/office/drawing/2014/main" id="{0E28E79C-C910-41CB-B5AD-81E1BE124D21}"/>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3" name="Rechteck 372">
              <a:extLst>
                <a:ext uri="{FF2B5EF4-FFF2-40B4-BE49-F238E27FC236}">
                  <a16:creationId xmlns:a16="http://schemas.microsoft.com/office/drawing/2014/main" id="{F8FB4AA3-FEE2-496D-9881-BE56C17B906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4" name="Gerade Verbindung mit Pfeil 373">
              <a:extLst>
                <a:ext uri="{FF2B5EF4-FFF2-40B4-BE49-F238E27FC236}">
                  <a16:creationId xmlns:a16="http://schemas.microsoft.com/office/drawing/2014/main" id="{82441394-2FA8-4F06-BF6A-6D2EA25BF35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5" name="Gerader Verbinder 374">
              <a:extLst>
                <a:ext uri="{FF2B5EF4-FFF2-40B4-BE49-F238E27FC236}">
                  <a16:creationId xmlns:a16="http://schemas.microsoft.com/office/drawing/2014/main" id="{4EFECD66-B6DC-49F9-910A-68B3E8A076B1}"/>
                </a:ext>
              </a:extLst>
            </p:cNvPr>
            <p:cNvCxnSpPr>
              <a:stCxn id="373" idx="2"/>
              <a:endCxn id="420"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6" name="Rechteck 375">
              <a:extLst>
                <a:ext uri="{FF2B5EF4-FFF2-40B4-BE49-F238E27FC236}">
                  <a16:creationId xmlns:a16="http://schemas.microsoft.com/office/drawing/2014/main" id="{2B1881DB-B775-426F-AF5F-28BF5DA5CE36}"/>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7" name="Rechteck 376">
              <a:extLst>
                <a:ext uri="{FF2B5EF4-FFF2-40B4-BE49-F238E27FC236}">
                  <a16:creationId xmlns:a16="http://schemas.microsoft.com/office/drawing/2014/main" id="{E4503629-5D66-4AE5-9FC2-DB889B424E06}"/>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8" name="Gerade Verbindung mit Pfeil 377">
              <a:extLst>
                <a:ext uri="{FF2B5EF4-FFF2-40B4-BE49-F238E27FC236}">
                  <a16:creationId xmlns:a16="http://schemas.microsoft.com/office/drawing/2014/main" id="{8D322130-02E0-45D2-A652-336BB97EAE9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9" name="Rechteck 378">
              <a:extLst>
                <a:ext uri="{FF2B5EF4-FFF2-40B4-BE49-F238E27FC236}">
                  <a16:creationId xmlns:a16="http://schemas.microsoft.com/office/drawing/2014/main" id="{591801C7-4F85-46BF-B8F4-6C87BFF424D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0" name="Gerade Verbindung mit Pfeil 379">
              <a:extLst>
                <a:ext uri="{FF2B5EF4-FFF2-40B4-BE49-F238E27FC236}">
                  <a16:creationId xmlns:a16="http://schemas.microsoft.com/office/drawing/2014/main" id="{C331F2E6-43AE-457A-856B-5F4D9549A7E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Gerader Verbinder 380">
              <a:extLst>
                <a:ext uri="{FF2B5EF4-FFF2-40B4-BE49-F238E27FC236}">
                  <a16:creationId xmlns:a16="http://schemas.microsoft.com/office/drawing/2014/main" id="{C966C9F5-B6D1-489C-BA44-564F94E0EFFD}"/>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FFB0D0B5-B744-4271-9CC2-6E7C4F587BD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1671692F-6498-4DB2-BE14-5E793A7D992D}"/>
                </a:ext>
              </a:extLst>
            </p:cNvPr>
            <p:cNvCxnSpPr>
              <a:cxnSpLocks/>
              <a:stCxn id="37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8" name="Rechteck 407">
              <a:extLst>
                <a:ext uri="{FF2B5EF4-FFF2-40B4-BE49-F238E27FC236}">
                  <a16:creationId xmlns:a16="http://schemas.microsoft.com/office/drawing/2014/main" id="{B0361726-F55D-4786-ACD0-CB8B1CF1E0CD}"/>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09" name="Gerader Verbinder 408">
              <a:extLst>
                <a:ext uri="{FF2B5EF4-FFF2-40B4-BE49-F238E27FC236}">
                  <a16:creationId xmlns:a16="http://schemas.microsoft.com/office/drawing/2014/main" id="{FF9A7993-7B21-4278-BBE2-597C6D53027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0" name="Gerade Verbindung mit Pfeil 409">
              <a:extLst>
                <a:ext uri="{FF2B5EF4-FFF2-40B4-BE49-F238E27FC236}">
                  <a16:creationId xmlns:a16="http://schemas.microsoft.com/office/drawing/2014/main" id="{998CDDCE-532A-4A63-9EAE-CE30CF8DE87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3CAD987-84CA-4E85-8512-0A72054FFE87}"/>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r Verbinder 411">
              <a:extLst>
                <a:ext uri="{FF2B5EF4-FFF2-40B4-BE49-F238E27FC236}">
                  <a16:creationId xmlns:a16="http://schemas.microsoft.com/office/drawing/2014/main" id="{1F185765-2E9F-4931-A78C-A4B17BDD7D4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E6F6644B-BA50-4CED-A25F-597C9A7D34DF}"/>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411C526B-767D-421A-AA50-905E88B4C411}"/>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 Verbindung mit Pfeil 414">
              <a:extLst>
                <a:ext uri="{FF2B5EF4-FFF2-40B4-BE49-F238E27FC236}">
                  <a16:creationId xmlns:a16="http://schemas.microsoft.com/office/drawing/2014/main" id="{3B8BFC7C-13A3-451B-BAF2-066D0BD04BC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BF5BA772-CFE3-42CB-9830-07E15C4B24AA}"/>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65B7F46A-4906-49A0-9A8D-225FBF60738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53DF53E2-44B3-449F-8F02-336DC677576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5345C945-3FCB-43F1-B174-C99FBA6A7A1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0" name="Ellipse 419">
              <a:extLst>
                <a:ext uri="{FF2B5EF4-FFF2-40B4-BE49-F238E27FC236}">
                  <a16:creationId xmlns:a16="http://schemas.microsoft.com/office/drawing/2014/main" id="{EAB4A1F5-F4CA-4E1C-A3C2-37652488AA2E}"/>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1" name="Ellipse 420">
              <a:extLst>
                <a:ext uri="{FF2B5EF4-FFF2-40B4-BE49-F238E27FC236}">
                  <a16:creationId xmlns:a16="http://schemas.microsoft.com/office/drawing/2014/main" id="{BD2BAB5F-99E0-4EBD-B082-95D69501ED4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2" name="Gruppieren 421">
            <a:extLst>
              <a:ext uri="{FF2B5EF4-FFF2-40B4-BE49-F238E27FC236}">
                <a16:creationId xmlns:a16="http://schemas.microsoft.com/office/drawing/2014/main" id="{5F2CD587-AB7E-40A0-8574-F0325D8F607D}"/>
              </a:ext>
            </a:extLst>
          </p:cNvPr>
          <p:cNvGrpSpPr/>
          <p:nvPr/>
        </p:nvGrpSpPr>
        <p:grpSpPr>
          <a:xfrm>
            <a:off x="6705600" y="2057400"/>
            <a:ext cx="1828800" cy="1143520"/>
            <a:chOff x="3048000" y="2819400"/>
            <a:chExt cx="1828800" cy="1143520"/>
          </a:xfrm>
        </p:grpSpPr>
        <p:sp>
          <p:nvSpPr>
            <p:cNvPr id="423" name="Abgerundetes Rechteck 124">
              <a:extLst>
                <a:ext uri="{FF2B5EF4-FFF2-40B4-BE49-F238E27FC236}">
                  <a16:creationId xmlns:a16="http://schemas.microsoft.com/office/drawing/2014/main" id="{0E34A7A4-781B-4681-9836-F1A0352450C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4" name="Rechteck 423">
              <a:extLst>
                <a:ext uri="{FF2B5EF4-FFF2-40B4-BE49-F238E27FC236}">
                  <a16:creationId xmlns:a16="http://schemas.microsoft.com/office/drawing/2014/main" id="{F7C72E10-6EC1-4BD2-B1B8-D7D9FFCB0BFD}"/>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5" name="Gerade Verbindung mit Pfeil 424">
              <a:extLst>
                <a:ext uri="{FF2B5EF4-FFF2-40B4-BE49-F238E27FC236}">
                  <a16:creationId xmlns:a16="http://schemas.microsoft.com/office/drawing/2014/main" id="{67B65ECB-CA5C-4B98-90EE-79002CB5B004}"/>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6" name="Gerader Verbinder 425">
              <a:extLst>
                <a:ext uri="{FF2B5EF4-FFF2-40B4-BE49-F238E27FC236}">
                  <a16:creationId xmlns:a16="http://schemas.microsoft.com/office/drawing/2014/main" id="{698CE003-DED2-4B64-8CF8-8D9560D6BC08}"/>
                </a:ext>
              </a:extLst>
            </p:cNvPr>
            <p:cNvCxnSpPr>
              <a:stCxn id="424" idx="2"/>
              <a:endCxn id="498"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7" name="Rechteck 426">
              <a:extLst>
                <a:ext uri="{FF2B5EF4-FFF2-40B4-BE49-F238E27FC236}">
                  <a16:creationId xmlns:a16="http://schemas.microsoft.com/office/drawing/2014/main" id="{F7CA83CD-F118-4702-AB29-9EC0127DC2A8}"/>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8" name="Rechteck 427">
              <a:extLst>
                <a:ext uri="{FF2B5EF4-FFF2-40B4-BE49-F238E27FC236}">
                  <a16:creationId xmlns:a16="http://schemas.microsoft.com/office/drawing/2014/main" id="{69EB8A0B-AEE6-4AB5-93DC-09214E94EBF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9" name="Gerade Verbindung mit Pfeil 428">
              <a:extLst>
                <a:ext uri="{FF2B5EF4-FFF2-40B4-BE49-F238E27FC236}">
                  <a16:creationId xmlns:a16="http://schemas.microsoft.com/office/drawing/2014/main" id="{9274ACDE-7930-4CE3-A6D3-5C05A08F014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0" name="Rechteck 429">
              <a:extLst>
                <a:ext uri="{FF2B5EF4-FFF2-40B4-BE49-F238E27FC236}">
                  <a16:creationId xmlns:a16="http://schemas.microsoft.com/office/drawing/2014/main" id="{4C24BA7B-7C31-4DEE-92A5-6821773C61E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1" name="Gerade Verbindung mit Pfeil 430">
              <a:extLst>
                <a:ext uri="{FF2B5EF4-FFF2-40B4-BE49-F238E27FC236}">
                  <a16:creationId xmlns:a16="http://schemas.microsoft.com/office/drawing/2014/main" id="{C59EAFD9-EE09-451A-8647-0CCD3E3622C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2" name="Gerader Verbinder 431">
              <a:extLst>
                <a:ext uri="{FF2B5EF4-FFF2-40B4-BE49-F238E27FC236}">
                  <a16:creationId xmlns:a16="http://schemas.microsoft.com/office/drawing/2014/main" id="{6E3CC721-11EB-4179-9A85-051A1E11B7FC}"/>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88CDBD60-F13C-49D1-B071-F97C583F9F5B}"/>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07BC09DA-891B-443F-B3A5-401ADA5A7343}"/>
                </a:ext>
              </a:extLst>
            </p:cNvPr>
            <p:cNvCxnSpPr>
              <a:cxnSpLocks/>
              <a:stCxn id="42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6" name="Rechteck 485">
              <a:extLst>
                <a:ext uri="{FF2B5EF4-FFF2-40B4-BE49-F238E27FC236}">
                  <a16:creationId xmlns:a16="http://schemas.microsoft.com/office/drawing/2014/main" id="{E3DB3E2F-F4C8-454F-96B5-AEC4A5FE0F06}"/>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7" name="Gerader Verbinder 486">
              <a:extLst>
                <a:ext uri="{FF2B5EF4-FFF2-40B4-BE49-F238E27FC236}">
                  <a16:creationId xmlns:a16="http://schemas.microsoft.com/office/drawing/2014/main" id="{6E1CBFED-DE7C-4811-91F9-A2B39168BF10}"/>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8" name="Gerade Verbindung mit Pfeil 487">
              <a:extLst>
                <a:ext uri="{FF2B5EF4-FFF2-40B4-BE49-F238E27FC236}">
                  <a16:creationId xmlns:a16="http://schemas.microsoft.com/office/drawing/2014/main" id="{F987E44A-275E-4D9E-B244-3EA52A462A82}"/>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380598F2-7F6F-45D2-81D3-9448790CEF84}"/>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r Verbinder 489">
              <a:extLst>
                <a:ext uri="{FF2B5EF4-FFF2-40B4-BE49-F238E27FC236}">
                  <a16:creationId xmlns:a16="http://schemas.microsoft.com/office/drawing/2014/main" id="{CC20E52C-1E1E-4A61-960E-5BDFEAA5D403}"/>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AD003448-5CC7-438B-9E68-7780897C5D6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BA15148-2D03-4052-BE86-B75490DA09A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 Verbindung mit Pfeil 492">
              <a:extLst>
                <a:ext uri="{FF2B5EF4-FFF2-40B4-BE49-F238E27FC236}">
                  <a16:creationId xmlns:a16="http://schemas.microsoft.com/office/drawing/2014/main" id="{42376FDD-E894-4DAC-A714-B324431A0A6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7AA62F0A-F070-49EF-85F0-27CE10B97E1D}"/>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F2D3AF7-4F5B-4926-B5F8-EB6C7EF6FE1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78D9EB41-A237-4F29-96F1-9CEBEA81E14D}"/>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41438776-A34D-4E4C-8E99-44FB918E7A2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8" name="Ellipse 497">
              <a:extLst>
                <a:ext uri="{FF2B5EF4-FFF2-40B4-BE49-F238E27FC236}">
                  <a16:creationId xmlns:a16="http://schemas.microsoft.com/office/drawing/2014/main" id="{9C4A4B3E-3F8E-44C3-87C3-32AE4D604FE7}"/>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99" name="Ellipse 498">
              <a:extLst>
                <a:ext uri="{FF2B5EF4-FFF2-40B4-BE49-F238E27FC236}">
                  <a16:creationId xmlns:a16="http://schemas.microsoft.com/office/drawing/2014/main" id="{405CFE3D-5E30-44A3-BE8F-01EFC15C4416}"/>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0" name="Gruppieren 499">
            <a:extLst>
              <a:ext uri="{FF2B5EF4-FFF2-40B4-BE49-F238E27FC236}">
                <a16:creationId xmlns:a16="http://schemas.microsoft.com/office/drawing/2014/main" id="{4927C4D6-FF60-4009-85C6-52BCD13F0A40}"/>
              </a:ext>
            </a:extLst>
          </p:cNvPr>
          <p:cNvGrpSpPr/>
          <p:nvPr/>
        </p:nvGrpSpPr>
        <p:grpSpPr>
          <a:xfrm>
            <a:off x="3048000" y="2819400"/>
            <a:ext cx="1828800" cy="1143520"/>
            <a:chOff x="3048000" y="2819400"/>
            <a:chExt cx="1828800" cy="1143520"/>
          </a:xfrm>
        </p:grpSpPr>
        <p:sp>
          <p:nvSpPr>
            <p:cNvPr id="501" name="Abgerundetes Rechteck 124">
              <a:extLst>
                <a:ext uri="{FF2B5EF4-FFF2-40B4-BE49-F238E27FC236}">
                  <a16:creationId xmlns:a16="http://schemas.microsoft.com/office/drawing/2014/main" id="{FC8EC0B0-0248-408B-90E8-A6C6495278B1}"/>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2" name="Rechteck 501">
              <a:extLst>
                <a:ext uri="{FF2B5EF4-FFF2-40B4-BE49-F238E27FC236}">
                  <a16:creationId xmlns:a16="http://schemas.microsoft.com/office/drawing/2014/main" id="{E93DF258-556E-4133-A18D-533C45C298E9}"/>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3" name="Gerade Verbindung mit Pfeil 502">
              <a:extLst>
                <a:ext uri="{FF2B5EF4-FFF2-40B4-BE49-F238E27FC236}">
                  <a16:creationId xmlns:a16="http://schemas.microsoft.com/office/drawing/2014/main" id="{8DB2CE9E-8368-4E0D-B556-D33A9C5AA714}"/>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Gerader Verbinder 503">
              <a:extLst>
                <a:ext uri="{FF2B5EF4-FFF2-40B4-BE49-F238E27FC236}">
                  <a16:creationId xmlns:a16="http://schemas.microsoft.com/office/drawing/2014/main" id="{9500C9AF-2A6A-47C5-BEE8-947D2A6C8877}"/>
                </a:ext>
              </a:extLst>
            </p:cNvPr>
            <p:cNvCxnSpPr>
              <a:stCxn id="502" idx="2"/>
              <a:endCxn id="525"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5" name="Rechteck 504">
              <a:extLst>
                <a:ext uri="{FF2B5EF4-FFF2-40B4-BE49-F238E27FC236}">
                  <a16:creationId xmlns:a16="http://schemas.microsoft.com/office/drawing/2014/main" id="{B9F338D0-81ED-4243-9815-A28581451CF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6" name="Rechteck 505">
              <a:extLst>
                <a:ext uri="{FF2B5EF4-FFF2-40B4-BE49-F238E27FC236}">
                  <a16:creationId xmlns:a16="http://schemas.microsoft.com/office/drawing/2014/main" id="{66076D31-7835-470D-9032-E2D5566CEDD4}"/>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7" name="Gerade Verbindung mit Pfeil 506">
              <a:extLst>
                <a:ext uri="{FF2B5EF4-FFF2-40B4-BE49-F238E27FC236}">
                  <a16:creationId xmlns:a16="http://schemas.microsoft.com/office/drawing/2014/main" id="{A2A91415-A7C1-4C0D-A570-4B492BE2E77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8" name="Rechteck 507">
              <a:extLst>
                <a:ext uri="{FF2B5EF4-FFF2-40B4-BE49-F238E27FC236}">
                  <a16:creationId xmlns:a16="http://schemas.microsoft.com/office/drawing/2014/main" id="{18532725-4715-4389-8818-A43DADAAD0C6}"/>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9" name="Gerade Verbindung mit Pfeil 508">
              <a:extLst>
                <a:ext uri="{FF2B5EF4-FFF2-40B4-BE49-F238E27FC236}">
                  <a16:creationId xmlns:a16="http://schemas.microsoft.com/office/drawing/2014/main" id="{8856FB0C-ACE4-4F4D-92F3-F564DFECCEE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Gerader Verbinder 509">
              <a:extLst>
                <a:ext uri="{FF2B5EF4-FFF2-40B4-BE49-F238E27FC236}">
                  <a16:creationId xmlns:a16="http://schemas.microsoft.com/office/drawing/2014/main" id="{5954338E-67F3-4185-8E2F-54CE6C6B5C24}"/>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C87358D3-CB61-45AC-8F8C-41B28CF1FFC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AA7850FC-6D6E-4EA5-BAE1-D392F54ECF86}"/>
                </a:ext>
              </a:extLst>
            </p:cNvPr>
            <p:cNvCxnSpPr>
              <a:cxnSpLocks/>
              <a:stCxn id="505"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3" name="Rechteck 512">
              <a:extLst>
                <a:ext uri="{FF2B5EF4-FFF2-40B4-BE49-F238E27FC236}">
                  <a16:creationId xmlns:a16="http://schemas.microsoft.com/office/drawing/2014/main" id="{5407C6E3-4CC0-4E68-A2BC-9532E3862496}"/>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4" name="Gerader Verbinder 513">
              <a:extLst>
                <a:ext uri="{FF2B5EF4-FFF2-40B4-BE49-F238E27FC236}">
                  <a16:creationId xmlns:a16="http://schemas.microsoft.com/office/drawing/2014/main" id="{E4BDC748-F32F-4E58-B507-381EC43795A1}"/>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5" name="Gerade Verbindung mit Pfeil 514">
              <a:extLst>
                <a:ext uri="{FF2B5EF4-FFF2-40B4-BE49-F238E27FC236}">
                  <a16:creationId xmlns:a16="http://schemas.microsoft.com/office/drawing/2014/main" id="{B1A7681A-0CE5-4706-8991-922A163EFAA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4109149A-1E00-49FB-8F97-048DE83E69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r Verbinder 516">
              <a:extLst>
                <a:ext uri="{FF2B5EF4-FFF2-40B4-BE49-F238E27FC236}">
                  <a16:creationId xmlns:a16="http://schemas.microsoft.com/office/drawing/2014/main" id="{97BDD924-572E-4884-A6C2-45C75929DA9E}"/>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5675E8CA-8714-46AD-834D-8F995C3F1D5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14CD71F3-CF28-42F0-B481-8328FFCAC39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 Verbindung mit Pfeil 519">
              <a:extLst>
                <a:ext uri="{FF2B5EF4-FFF2-40B4-BE49-F238E27FC236}">
                  <a16:creationId xmlns:a16="http://schemas.microsoft.com/office/drawing/2014/main" id="{5C24B8F4-3B5D-4C4A-AD05-E6CA0455450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A638BF69-3349-4A78-9785-535AB310B579}"/>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CA6860FA-BE01-431D-B49C-96F372F3A946}"/>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10DEE95-9BEB-4409-B9CC-6CE73502C609}"/>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6B67D5C5-60DC-45A7-A4FB-5A47BA8D7FC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5" name="Ellipse 524">
              <a:extLst>
                <a:ext uri="{FF2B5EF4-FFF2-40B4-BE49-F238E27FC236}">
                  <a16:creationId xmlns:a16="http://schemas.microsoft.com/office/drawing/2014/main" id="{DF049D43-7358-4256-B413-28C4316ABE87}"/>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6" name="Ellipse 525">
              <a:extLst>
                <a:ext uri="{FF2B5EF4-FFF2-40B4-BE49-F238E27FC236}">
                  <a16:creationId xmlns:a16="http://schemas.microsoft.com/office/drawing/2014/main" id="{DE6F23FD-DDE7-4A0C-A08A-7AF242AC249B}"/>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7" name="Gruppieren 526">
            <a:extLst>
              <a:ext uri="{FF2B5EF4-FFF2-40B4-BE49-F238E27FC236}">
                <a16:creationId xmlns:a16="http://schemas.microsoft.com/office/drawing/2014/main" id="{97173B93-C9A3-4423-A26F-2332A3B9DB2E}"/>
              </a:ext>
            </a:extLst>
          </p:cNvPr>
          <p:cNvGrpSpPr/>
          <p:nvPr/>
        </p:nvGrpSpPr>
        <p:grpSpPr>
          <a:xfrm>
            <a:off x="4876800" y="2819400"/>
            <a:ext cx="1828800" cy="1143520"/>
            <a:chOff x="3048000" y="2819400"/>
            <a:chExt cx="1828800" cy="1143520"/>
          </a:xfrm>
        </p:grpSpPr>
        <p:sp>
          <p:nvSpPr>
            <p:cNvPr id="528" name="Abgerundetes Rechteck 124">
              <a:extLst>
                <a:ext uri="{FF2B5EF4-FFF2-40B4-BE49-F238E27FC236}">
                  <a16:creationId xmlns:a16="http://schemas.microsoft.com/office/drawing/2014/main" id="{9FD8CFB9-6BF3-47B7-8C08-E54AE880368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9" name="Rechteck 528">
              <a:extLst>
                <a:ext uri="{FF2B5EF4-FFF2-40B4-BE49-F238E27FC236}">
                  <a16:creationId xmlns:a16="http://schemas.microsoft.com/office/drawing/2014/main" id="{0E10A204-6F87-486D-A3C7-9158874D37A1}"/>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0" name="Gerade Verbindung mit Pfeil 529">
              <a:extLst>
                <a:ext uri="{FF2B5EF4-FFF2-40B4-BE49-F238E27FC236}">
                  <a16:creationId xmlns:a16="http://schemas.microsoft.com/office/drawing/2014/main" id="{BA37F196-A7D9-4E08-81B7-E9895F5270D4}"/>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Gerader Verbinder 530">
              <a:extLst>
                <a:ext uri="{FF2B5EF4-FFF2-40B4-BE49-F238E27FC236}">
                  <a16:creationId xmlns:a16="http://schemas.microsoft.com/office/drawing/2014/main" id="{6373E0D7-8739-47C1-A54D-D2ADF0267405}"/>
                </a:ext>
              </a:extLst>
            </p:cNvPr>
            <p:cNvCxnSpPr>
              <a:stCxn id="529" idx="2"/>
              <a:endCxn id="616"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2" name="Rechteck 531">
              <a:extLst>
                <a:ext uri="{FF2B5EF4-FFF2-40B4-BE49-F238E27FC236}">
                  <a16:creationId xmlns:a16="http://schemas.microsoft.com/office/drawing/2014/main" id="{2C84394D-373A-4303-A577-5209390F91C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3" name="Rechteck 532">
              <a:extLst>
                <a:ext uri="{FF2B5EF4-FFF2-40B4-BE49-F238E27FC236}">
                  <a16:creationId xmlns:a16="http://schemas.microsoft.com/office/drawing/2014/main" id="{72D38C18-8068-4ACF-8EAE-1357AA343D4C}"/>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4" name="Gerade Verbindung mit Pfeil 533">
              <a:extLst>
                <a:ext uri="{FF2B5EF4-FFF2-40B4-BE49-F238E27FC236}">
                  <a16:creationId xmlns:a16="http://schemas.microsoft.com/office/drawing/2014/main" id="{C334A4A7-8080-46EC-8965-005A730EB6AD}"/>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5" name="Rechteck 534">
              <a:extLst>
                <a:ext uri="{FF2B5EF4-FFF2-40B4-BE49-F238E27FC236}">
                  <a16:creationId xmlns:a16="http://schemas.microsoft.com/office/drawing/2014/main" id="{82FA2104-7178-412C-8739-4A5EE3D8796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6" name="Gerade Verbindung mit Pfeil 535">
              <a:extLst>
                <a:ext uri="{FF2B5EF4-FFF2-40B4-BE49-F238E27FC236}">
                  <a16:creationId xmlns:a16="http://schemas.microsoft.com/office/drawing/2014/main" id="{4C56823A-6B72-4E90-8464-AFA0D246A6B8}"/>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7" name="Gerader Verbinder 536">
              <a:extLst>
                <a:ext uri="{FF2B5EF4-FFF2-40B4-BE49-F238E27FC236}">
                  <a16:creationId xmlns:a16="http://schemas.microsoft.com/office/drawing/2014/main" id="{F0301C18-902E-443D-9CBB-98A282860F69}"/>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C11213BF-1D53-473C-8946-077CC5D3774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E2C6984A-45A8-485D-9760-1974ACBB082C}"/>
                </a:ext>
              </a:extLst>
            </p:cNvPr>
            <p:cNvCxnSpPr>
              <a:cxnSpLocks/>
              <a:stCxn id="53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4" name="Rechteck 603">
              <a:extLst>
                <a:ext uri="{FF2B5EF4-FFF2-40B4-BE49-F238E27FC236}">
                  <a16:creationId xmlns:a16="http://schemas.microsoft.com/office/drawing/2014/main" id="{EF92C892-8C44-4B40-A955-C654A3614ADA}"/>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5" name="Gerader Verbinder 604">
              <a:extLst>
                <a:ext uri="{FF2B5EF4-FFF2-40B4-BE49-F238E27FC236}">
                  <a16:creationId xmlns:a16="http://schemas.microsoft.com/office/drawing/2014/main" id="{18EE2698-A8EB-4D58-B46C-2A5BD077F7A2}"/>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6" name="Gerade Verbindung mit Pfeil 605">
              <a:extLst>
                <a:ext uri="{FF2B5EF4-FFF2-40B4-BE49-F238E27FC236}">
                  <a16:creationId xmlns:a16="http://schemas.microsoft.com/office/drawing/2014/main" id="{407FA3CC-22A0-4624-9D6B-91DEB4A095B5}"/>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EB36AAC8-C668-4F90-8894-09380BBA131F}"/>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r Verbinder 607">
              <a:extLst>
                <a:ext uri="{FF2B5EF4-FFF2-40B4-BE49-F238E27FC236}">
                  <a16:creationId xmlns:a16="http://schemas.microsoft.com/office/drawing/2014/main" id="{F712556E-E60E-41DA-99F8-AB2DA97449E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DECE6E98-03C1-4ABB-B72A-9FA430780888}"/>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166A76D2-8D1C-4C01-BCB8-C4468F7B60B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 Verbindung mit Pfeil 610">
              <a:extLst>
                <a:ext uri="{FF2B5EF4-FFF2-40B4-BE49-F238E27FC236}">
                  <a16:creationId xmlns:a16="http://schemas.microsoft.com/office/drawing/2014/main" id="{2807D3E6-BB64-4FE7-A947-D5DB7FBE687D}"/>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B082CBB3-9CA7-41BA-A62E-F0DF8075494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DE38F1C1-918E-4771-AB07-882725258BB9}"/>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0EBA4097-73CE-43C3-B0D7-E3F3FF471B89}"/>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E25F5A55-E92E-47B6-A9CD-AA6C3E093B8D}"/>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6" name="Ellipse 615">
              <a:extLst>
                <a:ext uri="{FF2B5EF4-FFF2-40B4-BE49-F238E27FC236}">
                  <a16:creationId xmlns:a16="http://schemas.microsoft.com/office/drawing/2014/main" id="{584A7D6D-B3EA-495F-A134-C267BA70FD0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7" name="Ellipse 616">
              <a:extLst>
                <a:ext uri="{FF2B5EF4-FFF2-40B4-BE49-F238E27FC236}">
                  <a16:creationId xmlns:a16="http://schemas.microsoft.com/office/drawing/2014/main" id="{96EB23BD-D27E-41AE-BF65-2A004ED34417}"/>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8" name="Gruppieren 617">
            <a:extLst>
              <a:ext uri="{FF2B5EF4-FFF2-40B4-BE49-F238E27FC236}">
                <a16:creationId xmlns:a16="http://schemas.microsoft.com/office/drawing/2014/main" id="{EBA21FDE-6BB4-410C-9FE5-9E4AEA8067B5}"/>
              </a:ext>
            </a:extLst>
          </p:cNvPr>
          <p:cNvGrpSpPr/>
          <p:nvPr/>
        </p:nvGrpSpPr>
        <p:grpSpPr>
          <a:xfrm>
            <a:off x="6705600" y="2819400"/>
            <a:ext cx="1828800" cy="1143520"/>
            <a:chOff x="3048000" y="2819400"/>
            <a:chExt cx="1828800" cy="1143520"/>
          </a:xfrm>
        </p:grpSpPr>
        <p:sp>
          <p:nvSpPr>
            <p:cNvPr id="619" name="Abgerundetes Rechteck 124">
              <a:extLst>
                <a:ext uri="{FF2B5EF4-FFF2-40B4-BE49-F238E27FC236}">
                  <a16:creationId xmlns:a16="http://schemas.microsoft.com/office/drawing/2014/main" id="{89B465AD-03C2-49C0-9611-0558C86CFBCA}"/>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0" name="Rechteck 619">
              <a:extLst>
                <a:ext uri="{FF2B5EF4-FFF2-40B4-BE49-F238E27FC236}">
                  <a16:creationId xmlns:a16="http://schemas.microsoft.com/office/drawing/2014/main" id="{E339A5D1-2A64-453A-B52D-9F3F348F1D90}"/>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1" name="Gerade Verbindung mit Pfeil 620">
              <a:extLst>
                <a:ext uri="{FF2B5EF4-FFF2-40B4-BE49-F238E27FC236}">
                  <a16:creationId xmlns:a16="http://schemas.microsoft.com/office/drawing/2014/main" id="{E57AFC4B-0E9B-47D6-9130-08760A3CDCE0}"/>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Gerader Verbinder 621">
              <a:extLst>
                <a:ext uri="{FF2B5EF4-FFF2-40B4-BE49-F238E27FC236}">
                  <a16:creationId xmlns:a16="http://schemas.microsoft.com/office/drawing/2014/main" id="{07F8E03D-D7BC-4365-822B-D33E0AFFC53A}"/>
                </a:ext>
              </a:extLst>
            </p:cNvPr>
            <p:cNvCxnSpPr>
              <a:stCxn id="620" idx="2"/>
              <a:endCxn id="643"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3" name="Rechteck 622">
              <a:extLst>
                <a:ext uri="{FF2B5EF4-FFF2-40B4-BE49-F238E27FC236}">
                  <a16:creationId xmlns:a16="http://schemas.microsoft.com/office/drawing/2014/main" id="{8DC87925-DD14-4F22-8CDA-5BC987C3C44F}"/>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4" name="Rechteck 623">
              <a:extLst>
                <a:ext uri="{FF2B5EF4-FFF2-40B4-BE49-F238E27FC236}">
                  <a16:creationId xmlns:a16="http://schemas.microsoft.com/office/drawing/2014/main" id="{DA2B41CC-752E-4FAD-AD0A-CA3ABDE17F9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5" name="Gerade Verbindung mit Pfeil 624">
              <a:extLst>
                <a:ext uri="{FF2B5EF4-FFF2-40B4-BE49-F238E27FC236}">
                  <a16:creationId xmlns:a16="http://schemas.microsoft.com/office/drawing/2014/main" id="{82F47E69-A726-4C39-B79F-58BC3F4F85A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6" name="Rechteck 625">
              <a:extLst>
                <a:ext uri="{FF2B5EF4-FFF2-40B4-BE49-F238E27FC236}">
                  <a16:creationId xmlns:a16="http://schemas.microsoft.com/office/drawing/2014/main" id="{435C1350-58E2-4E87-86EE-297A0EBD483C}"/>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7" name="Gerade Verbindung mit Pfeil 626">
              <a:extLst>
                <a:ext uri="{FF2B5EF4-FFF2-40B4-BE49-F238E27FC236}">
                  <a16:creationId xmlns:a16="http://schemas.microsoft.com/office/drawing/2014/main" id="{1C78D4FA-B2E0-4FE9-8EB4-0F170485BA7A}"/>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8" name="Gerader Verbinder 627">
              <a:extLst>
                <a:ext uri="{FF2B5EF4-FFF2-40B4-BE49-F238E27FC236}">
                  <a16:creationId xmlns:a16="http://schemas.microsoft.com/office/drawing/2014/main" id="{DA5D9E45-8F2E-4018-957B-26994227134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E64CF917-964E-414E-8645-CA338C1B4603}"/>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B8113707-76CA-4434-97F8-FE1C055845E9}"/>
                </a:ext>
              </a:extLst>
            </p:cNvPr>
            <p:cNvCxnSpPr>
              <a:cxnSpLocks/>
              <a:stCxn id="62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1" name="Rechteck 630">
              <a:extLst>
                <a:ext uri="{FF2B5EF4-FFF2-40B4-BE49-F238E27FC236}">
                  <a16:creationId xmlns:a16="http://schemas.microsoft.com/office/drawing/2014/main" id="{29C8306A-533D-414C-A9E2-E809E961A1A7}"/>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2" name="Gerader Verbinder 631">
              <a:extLst>
                <a:ext uri="{FF2B5EF4-FFF2-40B4-BE49-F238E27FC236}">
                  <a16:creationId xmlns:a16="http://schemas.microsoft.com/office/drawing/2014/main" id="{A68F8553-6D57-4155-BF91-2696677EFD5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3" name="Gerade Verbindung mit Pfeil 632">
              <a:extLst>
                <a:ext uri="{FF2B5EF4-FFF2-40B4-BE49-F238E27FC236}">
                  <a16:creationId xmlns:a16="http://schemas.microsoft.com/office/drawing/2014/main" id="{B6E6BF84-662B-4E6F-BD93-C87B75C94672}"/>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5A0B2073-3280-4B12-9E18-23EA688BA0F2}"/>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r Verbinder 634">
              <a:extLst>
                <a:ext uri="{FF2B5EF4-FFF2-40B4-BE49-F238E27FC236}">
                  <a16:creationId xmlns:a16="http://schemas.microsoft.com/office/drawing/2014/main" id="{764CB27E-37AE-4123-9037-C241E6CF52B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756B91F3-FF7C-4A49-A0C4-F80367184C9B}"/>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DE53107-5CBB-488B-B94E-6B7D3C3F0075}"/>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 Verbindung mit Pfeil 637">
              <a:extLst>
                <a:ext uri="{FF2B5EF4-FFF2-40B4-BE49-F238E27FC236}">
                  <a16:creationId xmlns:a16="http://schemas.microsoft.com/office/drawing/2014/main" id="{720128D1-F313-4D93-9119-1E3580EDEE6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45FB7D52-16B5-436E-A974-31FB453FB95A}"/>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6A40AE2B-B7E7-4041-B086-863B72E0584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2E047E83-FD05-428F-AA8F-9D006101A90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BC220DAF-D33E-4B9A-96C5-BCFB951294DE}"/>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3" name="Ellipse 642">
              <a:extLst>
                <a:ext uri="{FF2B5EF4-FFF2-40B4-BE49-F238E27FC236}">
                  <a16:creationId xmlns:a16="http://schemas.microsoft.com/office/drawing/2014/main" id="{410A9C15-3D2D-47EF-897B-FEA70938E9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4" name="Ellipse 643">
              <a:extLst>
                <a:ext uri="{FF2B5EF4-FFF2-40B4-BE49-F238E27FC236}">
                  <a16:creationId xmlns:a16="http://schemas.microsoft.com/office/drawing/2014/main" id="{28860E3E-3787-495C-A524-C6D5546F86A6}"/>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49" name="Gerader Verbinder 248">
            <a:extLst>
              <a:ext uri="{FF2B5EF4-FFF2-40B4-BE49-F238E27FC236}">
                <a16:creationId xmlns:a16="http://schemas.microsoft.com/office/drawing/2014/main" id="{3803CCA0-5227-4A35-93D7-A1849DA86B59}"/>
              </a:ext>
            </a:extLst>
          </p:cNvPr>
          <p:cNvCxnSpPr>
            <a:cxnSpLocks/>
          </p:cNvCxnSpPr>
          <p:nvPr/>
        </p:nvCxnSpPr>
        <p:spPr bwMode="auto">
          <a:xfrm>
            <a:off x="3962400" y="2667000"/>
            <a:ext cx="0" cy="6096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a:extLst>
              <a:ext uri="{FF2B5EF4-FFF2-40B4-BE49-F238E27FC236}">
                <a16:creationId xmlns:a16="http://schemas.microsoft.com/office/drawing/2014/main" id="{A3B1105A-7CD9-4433-005F-F88DD2176E35}"/>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6" name="Abgerundetes Rechteck 31">
            <a:extLst>
              <a:ext uri="{FF2B5EF4-FFF2-40B4-BE49-F238E27FC236}">
                <a16:creationId xmlns:a16="http://schemas.microsoft.com/office/drawing/2014/main" id="{D76E61FF-AC5F-159E-016C-F70FD6EBC2B1}"/>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7" name="Abgerundetes Rechteck 31">
            <a:extLst>
              <a:ext uri="{FF2B5EF4-FFF2-40B4-BE49-F238E27FC236}">
                <a16:creationId xmlns:a16="http://schemas.microsoft.com/office/drawing/2014/main" id="{4019DE20-1586-FA02-17C3-CA0C26C39472}"/>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1240222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749AA550-CE33-4882-99AA-5BF29C998730}"/>
              </a:ext>
            </a:extLst>
          </p:cNvPr>
          <p:cNvCxnSpPr>
            <a:cxnSpLocks/>
          </p:cNvCxnSpPr>
          <p:nvPr/>
        </p:nvCxnSpPr>
        <p:spPr bwMode="auto">
          <a:xfrm>
            <a:off x="76200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ieren 5">
            <a:extLst>
              <a:ext uri="{FF2B5EF4-FFF2-40B4-BE49-F238E27FC236}">
                <a16:creationId xmlns:a16="http://schemas.microsoft.com/office/drawing/2014/main" id="{F2E754EF-28A5-0436-5173-8ECAA726F5F2}"/>
              </a:ext>
            </a:extLst>
          </p:cNvPr>
          <p:cNvGrpSpPr/>
          <p:nvPr/>
        </p:nvGrpSpPr>
        <p:grpSpPr>
          <a:xfrm>
            <a:off x="3048000" y="2057400"/>
            <a:ext cx="1828800" cy="1143520"/>
            <a:chOff x="3048000" y="2819400"/>
            <a:chExt cx="1828800" cy="1143520"/>
          </a:xfrm>
        </p:grpSpPr>
        <p:sp>
          <p:nvSpPr>
            <p:cNvPr id="7" name="Abgerundetes Rechteck 124">
              <a:extLst>
                <a:ext uri="{FF2B5EF4-FFF2-40B4-BE49-F238E27FC236}">
                  <a16:creationId xmlns:a16="http://schemas.microsoft.com/office/drawing/2014/main" id="{987F1138-451E-7749-F370-66D4CA6992CD}"/>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 name="Rechteck 7">
              <a:extLst>
                <a:ext uri="{FF2B5EF4-FFF2-40B4-BE49-F238E27FC236}">
                  <a16:creationId xmlns:a16="http://schemas.microsoft.com/office/drawing/2014/main" id="{5AC3123B-4133-BF0E-4238-12AE232A0A4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 name="Gerade Verbindung mit Pfeil 8">
              <a:extLst>
                <a:ext uri="{FF2B5EF4-FFF2-40B4-BE49-F238E27FC236}">
                  <a16:creationId xmlns:a16="http://schemas.microsoft.com/office/drawing/2014/main" id="{AAAE8020-ADFA-7672-6641-BBA545A5DED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r Verbinder 294">
              <a:extLst>
                <a:ext uri="{FF2B5EF4-FFF2-40B4-BE49-F238E27FC236}">
                  <a16:creationId xmlns:a16="http://schemas.microsoft.com/office/drawing/2014/main" id="{7EBB863D-E445-9B1E-7D26-C86198CF15C5}"/>
                </a:ext>
              </a:extLst>
            </p:cNvPr>
            <p:cNvCxnSpPr>
              <a:stCxn id="8" idx="2"/>
              <a:endCxn id="31"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8230EBE2-8602-EDE3-92BE-CDC696E7278D}"/>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12" name="Rechteck 11">
              <a:extLst>
                <a:ext uri="{FF2B5EF4-FFF2-40B4-BE49-F238E27FC236}">
                  <a16:creationId xmlns:a16="http://schemas.microsoft.com/office/drawing/2014/main" id="{5133691C-07EB-1BDD-C05D-F6E7C014D4C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sp>
          <p:nvSpPr>
            <p:cNvPr id="14" name="Rechteck 13">
              <a:extLst>
                <a:ext uri="{FF2B5EF4-FFF2-40B4-BE49-F238E27FC236}">
                  <a16:creationId xmlns:a16="http://schemas.microsoft.com/office/drawing/2014/main" id="{48449E87-F20D-45EA-B569-4E4C3718A3B5}"/>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5" name="Gerade Verbindung mit Pfeil 14">
              <a:extLst>
                <a:ext uri="{FF2B5EF4-FFF2-40B4-BE49-F238E27FC236}">
                  <a16:creationId xmlns:a16="http://schemas.microsoft.com/office/drawing/2014/main" id="{AF27D486-EDC1-4C58-4845-A032CBB0B58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r Verbinder 345">
              <a:extLst>
                <a:ext uri="{FF2B5EF4-FFF2-40B4-BE49-F238E27FC236}">
                  <a16:creationId xmlns:a16="http://schemas.microsoft.com/office/drawing/2014/main" id="{749CFFFA-54E6-032B-31DC-AB5B7862D954}"/>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346">
              <a:extLst>
                <a:ext uri="{FF2B5EF4-FFF2-40B4-BE49-F238E27FC236}">
                  <a16:creationId xmlns:a16="http://schemas.microsoft.com/office/drawing/2014/main" id="{C1C5E57A-8ABF-7435-16D0-C897C52D4A7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Gerader Verbinder 347">
              <a:extLst>
                <a:ext uri="{FF2B5EF4-FFF2-40B4-BE49-F238E27FC236}">
                  <a16:creationId xmlns:a16="http://schemas.microsoft.com/office/drawing/2014/main" id="{0211E51B-BCBA-8435-4792-A74B48C60EF6}"/>
                </a:ext>
              </a:extLst>
            </p:cNvPr>
            <p:cNvCxnSpPr>
              <a:cxnSpLocks/>
              <a:stCxn id="11"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1A85A846-56C9-1FCF-53CF-B6BF97398892}"/>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0" name="Gerader Verbinder 353">
              <a:extLst>
                <a:ext uri="{FF2B5EF4-FFF2-40B4-BE49-F238E27FC236}">
                  <a16:creationId xmlns:a16="http://schemas.microsoft.com/office/drawing/2014/main" id="{394C9E3C-729B-1971-E1FE-1FD6830E0EE2}"/>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A67530F7-E962-7C1B-2FE9-91599B22D036}"/>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461EF761-059B-99E1-34E0-B481030F632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r Verbinder 356">
              <a:extLst>
                <a:ext uri="{FF2B5EF4-FFF2-40B4-BE49-F238E27FC236}">
                  <a16:creationId xmlns:a16="http://schemas.microsoft.com/office/drawing/2014/main" id="{585E71E1-2AE8-982B-D23E-2DA6BA604FA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357">
              <a:extLst>
                <a:ext uri="{FF2B5EF4-FFF2-40B4-BE49-F238E27FC236}">
                  <a16:creationId xmlns:a16="http://schemas.microsoft.com/office/drawing/2014/main" id="{685E6D3B-D7E8-D92E-2EF9-820CA01FDE07}"/>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r Verbinder 358">
              <a:extLst>
                <a:ext uri="{FF2B5EF4-FFF2-40B4-BE49-F238E27FC236}">
                  <a16:creationId xmlns:a16="http://schemas.microsoft.com/office/drawing/2014/main" id="{6A86943E-E8AE-4F6A-E93B-F7580341A92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C890A023-5960-4353-DFBE-3E7E55874128}"/>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CFC24DB7-DF47-72DC-B0DA-348EF4E30F32}"/>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1CBC7CF9-B585-8941-DA32-7331B6957C8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7B33C7D5-A2DF-F700-AFCD-107EA367593F}"/>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A5E0F605-0830-1851-6719-76C234AFB45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67">
              <a:extLst>
                <a:ext uri="{FF2B5EF4-FFF2-40B4-BE49-F238E27FC236}">
                  <a16:creationId xmlns:a16="http://schemas.microsoft.com/office/drawing/2014/main" id="{177F98FC-3CFA-6EBA-1819-D4F439F2BEC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3" name="Ellipse 368">
              <a:extLst>
                <a:ext uri="{FF2B5EF4-FFF2-40B4-BE49-F238E27FC236}">
                  <a16:creationId xmlns:a16="http://schemas.microsoft.com/office/drawing/2014/main" id="{8B0116EA-33AC-ADCC-1C8E-7FD2C193A5E6}"/>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3" name="Gerade Verbindung mit Pfeil 12">
              <a:extLst>
                <a:ext uri="{FF2B5EF4-FFF2-40B4-BE49-F238E27FC236}">
                  <a16:creationId xmlns:a16="http://schemas.microsoft.com/office/drawing/2014/main" id="{E2DEED72-218B-458B-C3E6-47FEC334CD8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249" name="Gerader Verbinder 248">
            <a:extLst>
              <a:ext uri="{FF2B5EF4-FFF2-40B4-BE49-F238E27FC236}">
                <a16:creationId xmlns:a16="http://schemas.microsoft.com/office/drawing/2014/main" id="{3803CCA0-5227-4A35-93D7-A1849DA86B59}"/>
              </a:ext>
            </a:extLst>
          </p:cNvPr>
          <p:cNvCxnSpPr>
            <a:cxnSpLocks/>
          </p:cNvCxnSpPr>
          <p:nvPr/>
        </p:nvCxnSpPr>
        <p:spPr bwMode="auto">
          <a:xfrm>
            <a:off x="3962400" y="2667000"/>
            <a:ext cx="0" cy="6096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a:extLst>
              <a:ext uri="{FF2B5EF4-FFF2-40B4-BE49-F238E27FC236}">
                <a16:creationId xmlns:a16="http://schemas.microsoft.com/office/drawing/2014/main" id="{39EBE70B-CC52-EAF7-B552-A7AA877FB471}"/>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4" name="Abgerundetes Rechteck 31">
            <a:extLst>
              <a:ext uri="{FF2B5EF4-FFF2-40B4-BE49-F238E27FC236}">
                <a16:creationId xmlns:a16="http://schemas.microsoft.com/office/drawing/2014/main" id="{444EBB96-704D-39FA-CFBE-A50E609E4E88}"/>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5" name="Abgerundetes Rechteck 31">
            <a:extLst>
              <a:ext uri="{FF2B5EF4-FFF2-40B4-BE49-F238E27FC236}">
                <a16:creationId xmlns:a16="http://schemas.microsoft.com/office/drawing/2014/main" id="{ACE15C05-150C-D708-6B39-843A9BFBA431}"/>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3033579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749AA550-CE33-4882-99AA-5BF29C998730}"/>
              </a:ext>
            </a:extLst>
          </p:cNvPr>
          <p:cNvCxnSpPr>
            <a:cxnSpLocks/>
          </p:cNvCxnSpPr>
          <p:nvPr/>
        </p:nvCxnSpPr>
        <p:spPr bwMode="auto">
          <a:xfrm>
            <a:off x="76200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ieren 5">
            <a:extLst>
              <a:ext uri="{FF2B5EF4-FFF2-40B4-BE49-F238E27FC236}">
                <a16:creationId xmlns:a16="http://schemas.microsoft.com/office/drawing/2014/main" id="{F2E754EF-28A5-0436-5173-8ECAA726F5F2}"/>
              </a:ext>
            </a:extLst>
          </p:cNvPr>
          <p:cNvGrpSpPr/>
          <p:nvPr/>
        </p:nvGrpSpPr>
        <p:grpSpPr>
          <a:xfrm>
            <a:off x="3048000" y="2057400"/>
            <a:ext cx="1828800" cy="1143520"/>
            <a:chOff x="3048000" y="2819400"/>
            <a:chExt cx="1828800" cy="1143520"/>
          </a:xfrm>
        </p:grpSpPr>
        <p:sp>
          <p:nvSpPr>
            <p:cNvPr id="7" name="Abgerundetes Rechteck 124">
              <a:extLst>
                <a:ext uri="{FF2B5EF4-FFF2-40B4-BE49-F238E27FC236}">
                  <a16:creationId xmlns:a16="http://schemas.microsoft.com/office/drawing/2014/main" id="{987F1138-451E-7749-F370-66D4CA6992CD}"/>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 name="Rechteck 7">
              <a:extLst>
                <a:ext uri="{FF2B5EF4-FFF2-40B4-BE49-F238E27FC236}">
                  <a16:creationId xmlns:a16="http://schemas.microsoft.com/office/drawing/2014/main" id="{5AC3123B-4133-BF0E-4238-12AE232A0A4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 name="Gerade Verbindung mit Pfeil 8">
              <a:extLst>
                <a:ext uri="{FF2B5EF4-FFF2-40B4-BE49-F238E27FC236}">
                  <a16:creationId xmlns:a16="http://schemas.microsoft.com/office/drawing/2014/main" id="{AAAE8020-ADFA-7672-6641-BBA545A5DED3}"/>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r Verbinder 294">
              <a:extLst>
                <a:ext uri="{FF2B5EF4-FFF2-40B4-BE49-F238E27FC236}">
                  <a16:creationId xmlns:a16="http://schemas.microsoft.com/office/drawing/2014/main" id="{7EBB863D-E445-9B1E-7D26-C86198CF15C5}"/>
                </a:ext>
              </a:extLst>
            </p:cNvPr>
            <p:cNvCxnSpPr>
              <a:stCxn id="8" idx="2"/>
              <a:endCxn id="31"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8230EBE2-8602-EDE3-92BE-CDC696E7278D}"/>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12" name="Rechteck 11">
              <a:extLst>
                <a:ext uri="{FF2B5EF4-FFF2-40B4-BE49-F238E27FC236}">
                  <a16:creationId xmlns:a16="http://schemas.microsoft.com/office/drawing/2014/main" id="{5133691C-07EB-1BDD-C05D-F6E7C014D4C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sp>
          <p:nvSpPr>
            <p:cNvPr id="14" name="Rechteck 13">
              <a:extLst>
                <a:ext uri="{FF2B5EF4-FFF2-40B4-BE49-F238E27FC236}">
                  <a16:creationId xmlns:a16="http://schemas.microsoft.com/office/drawing/2014/main" id="{48449E87-F20D-45EA-B569-4E4C3718A3B5}"/>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5" name="Gerade Verbindung mit Pfeil 14">
              <a:extLst>
                <a:ext uri="{FF2B5EF4-FFF2-40B4-BE49-F238E27FC236}">
                  <a16:creationId xmlns:a16="http://schemas.microsoft.com/office/drawing/2014/main" id="{AF27D486-EDC1-4C58-4845-A032CBB0B58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r Verbinder 345">
              <a:extLst>
                <a:ext uri="{FF2B5EF4-FFF2-40B4-BE49-F238E27FC236}">
                  <a16:creationId xmlns:a16="http://schemas.microsoft.com/office/drawing/2014/main" id="{749CFFFA-54E6-032B-31DC-AB5B7862D954}"/>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346">
              <a:extLst>
                <a:ext uri="{FF2B5EF4-FFF2-40B4-BE49-F238E27FC236}">
                  <a16:creationId xmlns:a16="http://schemas.microsoft.com/office/drawing/2014/main" id="{C1C5E57A-8ABF-7435-16D0-C897C52D4A7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Gerader Verbinder 347">
              <a:extLst>
                <a:ext uri="{FF2B5EF4-FFF2-40B4-BE49-F238E27FC236}">
                  <a16:creationId xmlns:a16="http://schemas.microsoft.com/office/drawing/2014/main" id="{0211E51B-BCBA-8435-4792-A74B48C60EF6}"/>
                </a:ext>
              </a:extLst>
            </p:cNvPr>
            <p:cNvCxnSpPr>
              <a:cxnSpLocks/>
              <a:stCxn id="11"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1A85A846-56C9-1FCF-53CF-B6BF97398892}"/>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0" name="Gerader Verbinder 353">
              <a:extLst>
                <a:ext uri="{FF2B5EF4-FFF2-40B4-BE49-F238E27FC236}">
                  <a16:creationId xmlns:a16="http://schemas.microsoft.com/office/drawing/2014/main" id="{394C9E3C-729B-1971-E1FE-1FD6830E0EE2}"/>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A67530F7-E962-7C1B-2FE9-91599B22D036}"/>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461EF761-059B-99E1-34E0-B481030F632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r Verbinder 356">
              <a:extLst>
                <a:ext uri="{FF2B5EF4-FFF2-40B4-BE49-F238E27FC236}">
                  <a16:creationId xmlns:a16="http://schemas.microsoft.com/office/drawing/2014/main" id="{585E71E1-2AE8-982B-D23E-2DA6BA604FA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357">
              <a:extLst>
                <a:ext uri="{FF2B5EF4-FFF2-40B4-BE49-F238E27FC236}">
                  <a16:creationId xmlns:a16="http://schemas.microsoft.com/office/drawing/2014/main" id="{685E6D3B-D7E8-D92E-2EF9-820CA01FDE07}"/>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r Verbinder 358">
              <a:extLst>
                <a:ext uri="{FF2B5EF4-FFF2-40B4-BE49-F238E27FC236}">
                  <a16:creationId xmlns:a16="http://schemas.microsoft.com/office/drawing/2014/main" id="{6A86943E-E8AE-4F6A-E93B-F7580341A928}"/>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C890A023-5960-4353-DFBE-3E7E55874128}"/>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CFC24DB7-DF47-72DC-B0DA-348EF4E30F32}"/>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1CBC7CF9-B585-8941-DA32-7331B6957C8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7B33C7D5-A2DF-F700-AFCD-107EA367593F}"/>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A5E0F605-0830-1851-6719-76C234AFB45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67">
              <a:extLst>
                <a:ext uri="{FF2B5EF4-FFF2-40B4-BE49-F238E27FC236}">
                  <a16:creationId xmlns:a16="http://schemas.microsoft.com/office/drawing/2014/main" id="{177F98FC-3CFA-6EBA-1819-D4F439F2BEC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3" name="Ellipse 368">
              <a:extLst>
                <a:ext uri="{FF2B5EF4-FFF2-40B4-BE49-F238E27FC236}">
                  <a16:creationId xmlns:a16="http://schemas.microsoft.com/office/drawing/2014/main" id="{8B0116EA-33AC-ADCC-1C8E-7FD2C193A5E6}"/>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3" name="Gerade Verbindung mit Pfeil 12">
              <a:extLst>
                <a:ext uri="{FF2B5EF4-FFF2-40B4-BE49-F238E27FC236}">
                  <a16:creationId xmlns:a16="http://schemas.microsoft.com/office/drawing/2014/main" id="{E2DEED72-218B-458B-C3E6-47FEC334CD8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249" name="Gerader Verbinder 248">
            <a:extLst>
              <a:ext uri="{FF2B5EF4-FFF2-40B4-BE49-F238E27FC236}">
                <a16:creationId xmlns:a16="http://schemas.microsoft.com/office/drawing/2014/main" id="{3803CCA0-5227-4A35-93D7-A1849DA86B59}"/>
              </a:ext>
            </a:extLst>
          </p:cNvPr>
          <p:cNvCxnSpPr>
            <a:cxnSpLocks/>
          </p:cNvCxnSpPr>
          <p:nvPr/>
        </p:nvCxnSpPr>
        <p:spPr bwMode="auto">
          <a:xfrm>
            <a:off x="3962400" y="2667000"/>
            <a:ext cx="0" cy="6096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a:extLst>
              <a:ext uri="{FF2B5EF4-FFF2-40B4-BE49-F238E27FC236}">
                <a16:creationId xmlns:a16="http://schemas.microsoft.com/office/drawing/2014/main" id="{6BEAB0B9-2DD8-3257-F817-D92BC0473077}"/>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4" name="Abgerundetes Rechteck 31">
            <a:extLst>
              <a:ext uri="{FF2B5EF4-FFF2-40B4-BE49-F238E27FC236}">
                <a16:creationId xmlns:a16="http://schemas.microsoft.com/office/drawing/2014/main" id="{2DDADEC8-8CA9-7605-0546-A050B5BF53A7}"/>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5" name="Abgerundetes Rechteck 31">
            <a:extLst>
              <a:ext uri="{FF2B5EF4-FFF2-40B4-BE49-F238E27FC236}">
                <a16:creationId xmlns:a16="http://schemas.microsoft.com/office/drawing/2014/main" id="{93133EC5-0898-C194-8945-2AEB869EDB50}"/>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3313106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5" name="Gruppieren 564">
            <a:extLst>
              <a:ext uri="{FF2B5EF4-FFF2-40B4-BE49-F238E27FC236}">
                <a16:creationId xmlns:a16="http://schemas.microsoft.com/office/drawing/2014/main" id="{E615DE3B-7CB6-6294-67EA-DD2CBB3EC616}"/>
              </a:ext>
            </a:extLst>
          </p:cNvPr>
          <p:cNvGrpSpPr/>
          <p:nvPr/>
        </p:nvGrpSpPr>
        <p:grpSpPr>
          <a:xfrm>
            <a:off x="602840" y="3734320"/>
            <a:ext cx="1905780" cy="1905000"/>
            <a:chOff x="2971020" y="4267200"/>
            <a:chExt cx="1905780" cy="1905000"/>
          </a:xfrm>
        </p:grpSpPr>
        <p:cxnSp>
          <p:nvCxnSpPr>
            <p:cNvPr id="566" name="Gerade Verbindung mit Pfeil 565">
              <a:extLst>
                <a:ext uri="{FF2B5EF4-FFF2-40B4-BE49-F238E27FC236}">
                  <a16:creationId xmlns:a16="http://schemas.microsoft.com/office/drawing/2014/main" id="{106988B4-DCA9-6960-DABD-3AD8377A0C67}"/>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67" name="Gruppieren 566">
              <a:extLst>
                <a:ext uri="{FF2B5EF4-FFF2-40B4-BE49-F238E27FC236}">
                  <a16:creationId xmlns:a16="http://schemas.microsoft.com/office/drawing/2014/main" id="{2E1A4FCC-EEC0-86EE-F01F-F1FF39213377}"/>
                </a:ext>
              </a:extLst>
            </p:cNvPr>
            <p:cNvGrpSpPr/>
            <p:nvPr/>
          </p:nvGrpSpPr>
          <p:grpSpPr>
            <a:xfrm>
              <a:off x="2971020" y="4419600"/>
              <a:ext cx="1905780" cy="1752600"/>
              <a:chOff x="2971020" y="4419600"/>
              <a:chExt cx="1905780" cy="1752600"/>
            </a:xfrm>
          </p:grpSpPr>
          <p:sp>
            <p:nvSpPr>
              <p:cNvPr id="106" name="Abgerundetes Rechteck 90">
                <a:extLst>
                  <a:ext uri="{FF2B5EF4-FFF2-40B4-BE49-F238E27FC236}">
                    <a16:creationId xmlns:a16="http://schemas.microsoft.com/office/drawing/2014/main" id="{11941B34-2B3C-0A2D-37E8-143AF360E7C1}"/>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27" name="Rechteck 126">
                <a:extLst>
                  <a:ext uri="{FF2B5EF4-FFF2-40B4-BE49-F238E27FC236}">
                    <a16:creationId xmlns:a16="http://schemas.microsoft.com/office/drawing/2014/main" id="{5E68D330-E822-EB0F-98E0-210D7CF911CF}"/>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6" name="Ellipse 301">
                <a:extLst>
                  <a:ext uri="{FF2B5EF4-FFF2-40B4-BE49-F238E27FC236}">
                    <a16:creationId xmlns:a16="http://schemas.microsoft.com/office/drawing/2014/main" id="{4DC39665-986E-38C4-2D91-6AF1D7A089D7}"/>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77" name="Gerade Verbindung mit Pfeil 576">
                <a:extLst>
                  <a:ext uri="{FF2B5EF4-FFF2-40B4-BE49-F238E27FC236}">
                    <a16:creationId xmlns:a16="http://schemas.microsoft.com/office/drawing/2014/main" id="{E1E174D1-8331-2851-A188-666AAF0CAC24}"/>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Gerader Verbinder 303">
                <a:extLst>
                  <a:ext uri="{FF2B5EF4-FFF2-40B4-BE49-F238E27FC236}">
                    <a16:creationId xmlns:a16="http://schemas.microsoft.com/office/drawing/2014/main" id="{48DC1905-9910-60A2-FD85-C2E5B46E4457}"/>
                  </a:ext>
                </a:extLst>
              </p:cNvPr>
              <p:cNvCxnSpPr>
                <a:cxnSpLocks/>
                <a:endCxn id="576"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79" name="Rechteck 578">
                <a:extLst>
                  <a:ext uri="{FF2B5EF4-FFF2-40B4-BE49-F238E27FC236}">
                    <a16:creationId xmlns:a16="http://schemas.microsoft.com/office/drawing/2014/main" id="{71906B3E-111E-B341-16B8-F14506321CFD}"/>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0" name="Gerade Verbindung mit Pfeil 579">
                <a:extLst>
                  <a:ext uri="{FF2B5EF4-FFF2-40B4-BE49-F238E27FC236}">
                    <a16:creationId xmlns:a16="http://schemas.microsoft.com/office/drawing/2014/main" id="{95978838-C8E0-9BE8-56BC-7E8BF5C1CF8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1" name="Gerade Verbindung mit Pfeil 580">
                <a:extLst>
                  <a:ext uri="{FF2B5EF4-FFF2-40B4-BE49-F238E27FC236}">
                    <a16:creationId xmlns:a16="http://schemas.microsoft.com/office/drawing/2014/main" id="{6279B1C4-ECED-ECF3-A7B5-DDCB8DA44F03}"/>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Gerade Verbindung mit Pfeil 581">
                <a:extLst>
                  <a:ext uri="{FF2B5EF4-FFF2-40B4-BE49-F238E27FC236}">
                    <a16:creationId xmlns:a16="http://schemas.microsoft.com/office/drawing/2014/main" id="{6037C823-E1ED-8B04-35C4-0154E0141CA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Gerader Verbinder 308">
                <a:extLst>
                  <a:ext uri="{FF2B5EF4-FFF2-40B4-BE49-F238E27FC236}">
                    <a16:creationId xmlns:a16="http://schemas.microsoft.com/office/drawing/2014/main" id="{F2868DB3-0A49-AB1F-DAFE-E8DE723FD868}"/>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84" name="Ellipse 309">
                <a:extLst>
                  <a:ext uri="{FF2B5EF4-FFF2-40B4-BE49-F238E27FC236}">
                    <a16:creationId xmlns:a16="http://schemas.microsoft.com/office/drawing/2014/main" id="{68A05B35-B647-0C5D-170C-802A46DBE98C}"/>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85" name="Gerade Verbindung mit Pfeil 584">
                <a:extLst>
                  <a:ext uri="{FF2B5EF4-FFF2-40B4-BE49-F238E27FC236}">
                    <a16:creationId xmlns:a16="http://schemas.microsoft.com/office/drawing/2014/main" id="{38C0F32D-381B-D248-E518-6F654E142DA7}"/>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Gerade Verbindung mit Pfeil 585">
                <a:extLst>
                  <a:ext uri="{FF2B5EF4-FFF2-40B4-BE49-F238E27FC236}">
                    <a16:creationId xmlns:a16="http://schemas.microsoft.com/office/drawing/2014/main" id="{E070B099-F927-0801-3513-A1F0E91D57EA}"/>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7" name="Gerade Verbindung mit Pfeil 586">
                <a:extLst>
                  <a:ext uri="{FF2B5EF4-FFF2-40B4-BE49-F238E27FC236}">
                    <a16:creationId xmlns:a16="http://schemas.microsoft.com/office/drawing/2014/main" id="{9BE74B78-6912-AA4E-98FB-04F3B5999846}"/>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8" name="Gerade Verbindung mit Pfeil 587">
                <a:extLst>
                  <a:ext uri="{FF2B5EF4-FFF2-40B4-BE49-F238E27FC236}">
                    <a16:creationId xmlns:a16="http://schemas.microsoft.com/office/drawing/2014/main" id="{D310AC58-7F29-05A0-3ADC-7F11073B9BA7}"/>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9" name="Gerade Verbindung mit Pfeil 588">
                <a:extLst>
                  <a:ext uri="{FF2B5EF4-FFF2-40B4-BE49-F238E27FC236}">
                    <a16:creationId xmlns:a16="http://schemas.microsoft.com/office/drawing/2014/main" id="{D0E2B62C-26BA-FF57-0F0F-B9576357CE2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0" name="Gerader Verbinder 661">
                <a:extLst>
                  <a:ext uri="{FF2B5EF4-FFF2-40B4-BE49-F238E27FC236}">
                    <a16:creationId xmlns:a16="http://schemas.microsoft.com/office/drawing/2014/main" id="{2E2F5B41-1892-0C8D-D144-4A6587F49504}"/>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1" name="Rechteck 590">
                <a:extLst>
                  <a:ext uri="{FF2B5EF4-FFF2-40B4-BE49-F238E27FC236}">
                    <a16:creationId xmlns:a16="http://schemas.microsoft.com/office/drawing/2014/main" id="{9E57FD4B-BDB5-B6D5-36A7-BD97A067864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92" name="Rechteck 591">
                <a:extLst>
                  <a:ext uri="{FF2B5EF4-FFF2-40B4-BE49-F238E27FC236}">
                    <a16:creationId xmlns:a16="http://schemas.microsoft.com/office/drawing/2014/main" id="{EADFA443-EAB6-B586-F588-5A80D303EDA1}"/>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568" name="Gerade Verbindung mit Pfeil 567">
              <a:extLst>
                <a:ext uri="{FF2B5EF4-FFF2-40B4-BE49-F238E27FC236}">
                  <a16:creationId xmlns:a16="http://schemas.microsoft.com/office/drawing/2014/main" id="{D86A7588-D424-BF63-F6BD-E5864B4EED9A}"/>
                </a:ext>
              </a:extLst>
            </p:cNvPr>
            <p:cNvCxnSpPr>
              <a:cxnSpLocks/>
              <a:stCxn id="106"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9" name="Gruppieren 568">
            <a:extLst>
              <a:ext uri="{FF2B5EF4-FFF2-40B4-BE49-F238E27FC236}">
                <a16:creationId xmlns:a16="http://schemas.microsoft.com/office/drawing/2014/main" id="{862CC92C-44AB-37BF-2C13-735C17EEA333}"/>
              </a:ext>
            </a:extLst>
          </p:cNvPr>
          <p:cNvGrpSpPr/>
          <p:nvPr/>
        </p:nvGrpSpPr>
        <p:grpSpPr>
          <a:xfrm>
            <a:off x="2971020" y="4267200"/>
            <a:ext cx="1905780" cy="1905000"/>
            <a:chOff x="2971020" y="4267200"/>
            <a:chExt cx="1905780" cy="1905000"/>
          </a:xfrm>
        </p:grpSpPr>
        <p:cxnSp>
          <p:nvCxnSpPr>
            <p:cNvPr id="570" name="Gerade Verbindung mit Pfeil 569">
              <a:extLst>
                <a:ext uri="{FF2B5EF4-FFF2-40B4-BE49-F238E27FC236}">
                  <a16:creationId xmlns:a16="http://schemas.microsoft.com/office/drawing/2014/main" id="{479B0CD1-7821-0630-2062-E9B041D36147}"/>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71" name="Gruppieren 570">
              <a:extLst>
                <a:ext uri="{FF2B5EF4-FFF2-40B4-BE49-F238E27FC236}">
                  <a16:creationId xmlns:a16="http://schemas.microsoft.com/office/drawing/2014/main" id="{6ECF88FC-7A2C-9879-B57C-63DEAA4579F2}"/>
                </a:ext>
              </a:extLst>
            </p:cNvPr>
            <p:cNvGrpSpPr/>
            <p:nvPr/>
          </p:nvGrpSpPr>
          <p:grpSpPr>
            <a:xfrm>
              <a:off x="2971020" y="4419600"/>
              <a:ext cx="1905780" cy="1752600"/>
              <a:chOff x="2971020" y="4419600"/>
              <a:chExt cx="1905780" cy="1752600"/>
            </a:xfrm>
          </p:grpSpPr>
          <p:sp>
            <p:nvSpPr>
              <p:cNvPr id="573" name="Abgerundetes Rechteck 90">
                <a:extLst>
                  <a:ext uri="{FF2B5EF4-FFF2-40B4-BE49-F238E27FC236}">
                    <a16:creationId xmlns:a16="http://schemas.microsoft.com/office/drawing/2014/main" id="{D5CB4241-8073-8E75-AD81-8CAAA38F68B6}"/>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4" name="Rechteck 573">
                <a:extLst>
                  <a:ext uri="{FF2B5EF4-FFF2-40B4-BE49-F238E27FC236}">
                    <a16:creationId xmlns:a16="http://schemas.microsoft.com/office/drawing/2014/main" id="{FBCFAB9E-58F5-FFC0-037C-B8070E0B53E3}"/>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5" name="Ellipse 301">
                <a:extLst>
                  <a:ext uri="{FF2B5EF4-FFF2-40B4-BE49-F238E27FC236}">
                    <a16:creationId xmlns:a16="http://schemas.microsoft.com/office/drawing/2014/main" id="{FD43F162-8DA9-AE2C-0815-AE575A656E0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4" name="Gerade Verbindung mit Pfeil 63">
                <a:extLst>
                  <a:ext uri="{FF2B5EF4-FFF2-40B4-BE49-F238E27FC236}">
                    <a16:creationId xmlns:a16="http://schemas.microsoft.com/office/drawing/2014/main" id="{4F576253-D003-A886-6F4B-FEDEFCFBE88A}"/>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r Verbinder 303">
                <a:extLst>
                  <a:ext uri="{FF2B5EF4-FFF2-40B4-BE49-F238E27FC236}">
                    <a16:creationId xmlns:a16="http://schemas.microsoft.com/office/drawing/2014/main" id="{C94B30C4-F4CE-C4B6-4F9B-A75025A580BE}"/>
                  </a:ext>
                </a:extLst>
              </p:cNvPr>
              <p:cNvCxnSpPr>
                <a:cxnSpLocks/>
                <a:endCxn id="575"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6" name="Rechteck 65">
                <a:extLst>
                  <a:ext uri="{FF2B5EF4-FFF2-40B4-BE49-F238E27FC236}">
                    <a16:creationId xmlns:a16="http://schemas.microsoft.com/office/drawing/2014/main" id="{E2B075F6-E44C-897A-91B7-9B060C10E3F3}"/>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7" name="Gerade Verbindung mit Pfeil 66">
                <a:extLst>
                  <a:ext uri="{FF2B5EF4-FFF2-40B4-BE49-F238E27FC236}">
                    <a16:creationId xmlns:a16="http://schemas.microsoft.com/office/drawing/2014/main" id="{3EA22156-B71F-2BBA-C9BF-65021F07D019}"/>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1D9BAF08-1664-27E7-2F74-BF24FDC7FDB5}"/>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8FE12559-AECB-4203-1A47-1743E37DA25C}"/>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r Verbinder 308">
                <a:extLst>
                  <a:ext uri="{FF2B5EF4-FFF2-40B4-BE49-F238E27FC236}">
                    <a16:creationId xmlns:a16="http://schemas.microsoft.com/office/drawing/2014/main" id="{642BF74B-0E5E-B2CB-2A04-FEB03B0679C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1" name="Ellipse 309">
                <a:extLst>
                  <a:ext uri="{FF2B5EF4-FFF2-40B4-BE49-F238E27FC236}">
                    <a16:creationId xmlns:a16="http://schemas.microsoft.com/office/drawing/2014/main" id="{E3D9A432-61A3-BA5C-96BF-EB0AD855DAF5}"/>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72" name="Gerade Verbindung mit Pfeil 71">
                <a:extLst>
                  <a:ext uri="{FF2B5EF4-FFF2-40B4-BE49-F238E27FC236}">
                    <a16:creationId xmlns:a16="http://schemas.microsoft.com/office/drawing/2014/main" id="{AF25FB7F-BE6D-6F2D-12FB-2AFAB1F29D0B}"/>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Gerade Verbindung mit Pfeil 72">
                <a:extLst>
                  <a:ext uri="{FF2B5EF4-FFF2-40B4-BE49-F238E27FC236}">
                    <a16:creationId xmlns:a16="http://schemas.microsoft.com/office/drawing/2014/main" id="{C5A3CA5A-3217-0683-ED4C-C0D1318DB43E}"/>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5EBAF5DF-0CD8-D4ED-F629-13A8F1585672}"/>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74">
                <a:extLst>
                  <a:ext uri="{FF2B5EF4-FFF2-40B4-BE49-F238E27FC236}">
                    <a16:creationId xmlns:a16="http://schemas.microsoft.com/office/drawing/2014/main" id="{E35F39F1-EB46-72EE-1D1E-3CE88EB0578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Gerade Verbindung mit Pfeil 75">
                <a:extLst>
                  <a:ext uri="{FF2B5EF4-FFF2-40B4-BE49-F238E27FC236}">
                    <a16:creationId xmlns:a16="http://schemas.microsoft.com/office/drawing/2014/main" id="{8A1426D8-4E76-5ED2-7651-88BA2DB00A4F}"/>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r Verbinder 661">
                <a:extLst>
                  <a:ext uri="{FF2B5EF4-FFF2-40B4-BE49-F238E27FC236}">
                    <a16:creationId xmlns:a16="http://schemas.microsoft.com/office/drawing/2014/main" id="{EE111026-6F0D-F3A0-448E-3349A2175DBA}"/>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Rechteck 77">
                <a:extLst>
                  <a:ext uri="{FF2B5EF4-FFF2-40B4-BE49-F238E27FC236}">
                    <a16:creationId xmlns:a16="http://schemas.microsoft.com/office/drawing/2014/main" id="{D2401EED-4A60-3402-4F52-5C7BDC03C70C}"/>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9" name="Rechteck 78">
                <a:extLst>
                  <a:ext uri="{FF2B5EF4-FFF2-40B4-BE49-F238E27FC236}">
                    <a16:creationId xmlns:a16="http://schemas.microsoft.com/office/drawing/2014/main" id="{E2F5A6C9-F658-5FB8-F6E7-03C20857029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572" name="Gerade Verbindung mit Pfeil 571">
              <a:extLst>
                <a:ext uri="{FF2B5EF4-FFF2-40B4-BE49-F238E27FC236}">
                  <a16:creationId xmlns:a16="http://schemas.microsoft.com/office/drawing/2014/main" id="{2EDFD8CA-F857-DA06-E5E5-DCB642FDBEE5}"/>
                </a:ext>
              </a:extLst>
            </p:cNvPr>
            <p:cNvCxnSpPr>
              <a:cxnSpLocks/>
              <a:stCxn id="573"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uppieren 79">
            <a:extLst>
              <a:ext uri="{FF2B5EF4-FFF2-40B4-BE49-F238E27FC236}">
                <a16:creationId xmlns:a16="http://schemas.microsoft.com/office/drawing/2014/main" id="{9E77A9E7-7AA7-4C96-6555-C2991909A789}"/>
              </a:ext>
            </a:extLst>
          </p:cNvPr>
          <p:cNvGrpSpPr/>
          <p:nvPr/>
        </p:nvGrpSpPr>
        <p:grpSpPr>
          <a:xfrm>
            <a:off x="4800600" y="4267200"/>
            <a:ext cx="1905780" cy="1905000"/>
            <a:chOff x="2971020" y="4267200"/>
            <a:chExt cx="1905780" cy="1905000"/>
          </a:xfrm>
        </p:grpSpPr>
        <p:cxnSp>
          <p:nvCxnSpPr>
            <p:cNvPr id="81" name="Gerade Verbindung mit Pfeil 80">
              <a:extLst>
                <a:ext uri="{FF2B5EF4-FFF2-40B4-BE49-F238E27FC236}">
                  <a16:creationId xmlns:a16="http://schemas.microsoft.com/office/drawing/2014/main" id="{DFD33B59-A18D-F933-614C-090BABDB22D1}"/>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2" name="Gruppieren 81">
              <a:extLst>
                <a:ext uri="{FF2B5EF4-FFF2-40B4-BE49-F238E27FC236}">
                  <a16:creationId xmlns:a16="http://schemas.microsoft.com/office/drawing/2014/main" id="{3360B689-8F9D-4FC1-2F86-59A6DFBE07F8}"/>
                </a:ext>
              </a:extLst>
            </p:cNvPr>
            <p:cNvGrpSpPr/>
            <p:nvPr/>
          </p:nvGrpSpPr>
          <p:grpSpPr>
            <a:xfrm>
              <a:off x="2971020" y="4419600"/>
              <a:ext cx="1905780" cy="1752600"/>
              <a:chOff x="2971020" y="4419600"/>
              <a:chExt cx="1905780" cy="1752600"/>
            </a:xfrm>
          </p:grpSpPr>
          <p:sp>
            <p:nvSpPr>
              <p:cNvPr id="84" name="Abgerundetes Rechteck 90">
                <a:extLst>
                  <a:ext uri="{FF2B5EF4-FFF2-40B4-BE49-F238E27FC236}">
                    <a16:creationId xmlns:a16="http://schemas.microsoft.com/office/drawing/2014/main" id="{E5D451CC-3A66-5F9F-E76D-ABE43004FE35}"/>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5" name="Rechteck 84">
                <a:extLst>
                  <a:ext uri="{FF2B5EF4-FFF2-40B4-BE49-F238E27FC236}">
                    <a16:creationId xmlns:a16="http://schemas.microsoft.com/office/drawing/2014/main" id="{D66A9F3F-41C4-EE79-B6F4-3531494A671E}"/>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6" name="Ellipse 301">
                <a:extLst>
                  <a:ext uri="{FF2B5EF4-FFF2-40B4-BE49-F238E27FC236}">
                    <a16:creationId xmlns:a16="http://schemas.microsoft.com/office/drawing/2014/main" id="{11FC54CE-653D-FE7E-5540-B1A29CF0B5A5}"/>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7" name="Gerade Verbindung mit Pfeil 86">
                <a:extLst>
                  <a:ext uri="{FF2B5EF4-FFF2-40B4-BE49-F238E27FC236}">
                    <a16:creationId xmlns:a16="http://schemas.microsoft.com/office/drawing/2014/main" id="{26F756A1-74F2-8FAA-B604-252E9CA87259}"/>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rader Verbinder 303">
                <a:extLst>
                  <a:ext uri="{FF2B5EF4-FFF2-40B4-BE49-F238E27FC236}">
                    <a16:creationId xmlns:a16="http://schemas.microsoft.com/office/drawing/2014/main" id="{240A8950-DCD1-7C0D-3776-8DC98D00EA13}"/>
                  </a:ext>
                </a:extLst>
              </p:cNvPr>
              <p:cNvCxnSpPr>
                <a:cxnSpLocks/>
                <a:endCxn id="86"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9" name="Rechteck 88">
                <a:extLst>
                  <a:ext uri="{FF2B5EF4-FFF2-40B4-BE49-F238E27FC236}">
                    <a16:creationId xmlns:a16="http://schemas.microsoft.com/office/drawing/2014/main" id="{440084D9-E510-9A70-26D9-19998B4B138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0" name="Gerade Verbindung mit Pfeil 89">
                <a:extLst>
                  <a:ext uri="{FF2B5EF4-FFF2-40B4-BE49-F238E27FC236}">
                    <a16:creationId xmlns:a16="http://schemas.microsoft.com/office/drawing/2014/main" id="{B2D0D1F7-7CBE-8522-0969-4D19C377D3E1}"/>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D76D0821-7DDE-294F-D70C-F7D7225E2630}"/>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Gerade Verbindung mit Pfeil 91">
                <a:extLst>
                  <a:ext uri="{FF2B5EF4-FFF2-40B4-BE49-F238E27FC236}">
                    <a16:creationId xmlns:a16="http://schemas.microsoft.com/office/drawing/2014/main" id="{07A79AB8-6CCA-6801-516B-7786AEED458B}"/>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r Verbinder 308">
                <a:extLst>
                  <a:ext uri="{FF2B5EF4-FFF2-40B4-BE49-F238E27FC236}">
                    <a16:creationId xmlns:a16="http://schemas.microsoft.com/office/drawing/2014/main" id="{5F01B086-3020-C8DC-2A4F-334D4EE4E576}"/>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4" name="Ellipse 309">
                <a:extLst>
                  <a:ext uri="{FF2B5EF4-FFF2-40B4-BE49-F238E27FC236}">
                    <a16:creationId xmlns:a16="http://schemas.microsoft.com/office/drawing/2014/main" id="{4AF9726F-8586-D541-BD83-FEC0FA9811FE}"/>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5" name="Gerade Verbindung mit Pfeil 94">
                <a:extLst>
                  <a:ext uri="{FF2B5EF4-FFF2-40B4-BE49-F238E27FC236}">
                    <a16:creationId xmlns:a16="http://schemas.microsoft.com/office/drawing/2014/main" id="{A9F6FBA2-96F6-CB31-C917-3EE5DCBAC5A0}"/>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a:extLst>
                  <a:ext uri="{FF2B5EF4-FFF2-40B4-BE49-F238E27FC236}">
                    <a16:creationId xmlns:a16="http://schemas.microsoft.com/office/drawing/2014/main" id="{7278E74A-E59B-693E-4CDA-16D13A122B62}"/>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1FF9F71C-7499-FFD8-245A-0C43909A592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a:extLst>
                  <a:ext uri="{FF2B5EF4-FFF2-40B4-BE49-F238E27FC236}">
                    <a16:creationId xmlns:a16="http://schemas.microsoft.com/office/drawing/2014/main" id="{89B2F1CC-C86A-65EF-C322-41F5A066CBA8}"/>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Gerade Verbindung mit Pfeil 98">
                <a:extLst>
                  <a:ext uri="{FF2B5EF4-FFF2-40B4-BE49-F238E27FC236}">
                    <a16:creationId xmlns:a16="http://schemas.microsoft.com/office/drawing/2014/main" id="{2877A8EE-AD78-5515-E901-AFBF00918C97}"/>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Gerader Verbinder 661">
                <a:extLst>
                  <a:ext uri="{FF2B5EF4-FFF2-40B4-BE49-F238E27FC236}">
                    <a16:creationId xmlns:a16="http://schemas.microsoft.com/office/drawing/2014/main" id="{536B46D3-B63D-34C6-FE97-58BE74859A6B}"/>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echteck 100">
                <a:extLst>
                  <a:ext uri="{FF2B5EF4-FFF2-40B4-BE49-F238E27FC236}">
                    <a16:creationId xmlns:a16="http://schemas.microsoft.com/office/drawing/2014/main" id="{A9D40007-F477-46B0-4359-7D068107494D}"/>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02" name="Rechteck 101">
                <a:extLst>
                  <a:ext uri="{FF2B5EF4-FFF2-40B4-BE49-F238E27FC236}">
                    <a16:creationId xmlns:a16="http://schemas.microsoft.com/office/drawing/2014/main" id="{060A5FB5-39D0-08D7-85C0-3F9201612482}"/>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83" name="Gerade Verbindung mit Pfeil 82">
              <a:extLst>
                <a:ext uri="{FF2B5EF4-FFF2-40B4-BE49-F238E27FC236}">
                  <a16:creationId xmlns:a16="http://schemas.microsoft.com/office/drawing/2014/main" id="{AC44CFD4-C595-6C5C-2BA3-4577BFFD58FE}"/>
                </a:ext>
              </a:extLst>
            </p:cNvPr>
            <p:cNvCxnSpPr>
              <a:cxnSpLocks/>
              <a:stCxn id="84"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3" name="Gruppieren 102">
            <a:extLst>
              <a:ext uri="{FF2B5EF4-FFF2-40B4-BE49-F238E27FC236}">
                <a16:creationId xmlns:a16="http://schemas.microsoft.com/office/drawing/2014/main" id="{C6A19A17-ED4F-C429-99A6-14770D88F4CF}"/>
              </a:ext>
            </a:extLst>
          </p:cNvPr>
          <p:cNvGrpSpPr/>
          <p:nvPr/>
        </p:nvGrpSpPr>
        <p:grpSpPr>
          <a:xfrm>
            <a:off x="6629400" y="4267200"/>
            <a:ext cx="1905780" cy="1905000"/>
            <a:chOff x="2971020" y="4267200"/>
            <a:chExt cx="1905780" cy="1905000"/>
          </a:xfrm>
        </p:grpSpPr>
        <p:cxnSp>
          <p:nvCxnSpPr>
            <p:cNvPr id="104" name="Gerade Verbindung mit Pfeil 103">
              <a:extLst>
                <a:ext uri="{FF2B5EF4-FFF2-40B4-BE49-F238E27FC236}">
                  <a16:creationId xmlns:a16="http://schemas.microsoft.com/office/drawing/2014/main" id="{A8EB3712-46F9-6757-20E8-B9508C1BDBDE}"/>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05" name="Gruppieren 104">
              <a:extLst>
                <a:ext uri="{FF2B5EF4-FFF2-40B4-BE49-F238E27FC236}">
                  <a16:creationId xmlns:a16="http://schemas.microsoft.com/office/drawing/2014/main" id="{433940E8-5D05-6CD3-3986-F606980C00D4}"/>
                </a:ext>
              </a:extLst>
            </p:cNvPr>
            <p:cNvGrpSpPr/>
            <p:nvPr/>
          </p:nvGrpSpPr>
          <p:grpSpPr>
            <a:xfrm>
              <a:off x="2971020" y="4419600"/>
              <a:ext cx="1905780" cy="1752600"/>
              <a:chOff x="2971020" y="4419600"/>
              <a:chExt cx="1905780" cy="1752600"/>
            </a:xfrm>
          </p:grpSpPr>
          <p:sp>
            <p:nvSpPr>
              <p:cNvPr id="108" name="Abgerundetes Rechteck 90">
                <a:extLst>
                  <a:ext uri="{FF2B5EF4-FFF2-40B4-BE49-F238E27FC236}">
                    <a16:creationId xmlns:a16="http://schemas.microsoft.com/office/drawing/2014/main" id="{AB153316-E5E8-14AA-C503-4238E4A9434B}"/>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09" name="Rechteck 108">
                <a:extLst>
                  <a:ext uri="{FF2B5EF4-FFF2-40B4-BE49-F238E27FC236}">
                    <a16:creationId xmlns:a16="http://schemas.microsoft.com/office/drawing/2014/main" id="{87D5F659-DAE6-5EA4-7D8E-4FE7608FB5D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10" name="Ellipse 301">
                <a:extLst>
                  <a:ext uri="{FF2B5EF4-FFF2-40B4-BE49-F238E27FC236}">
                    <a16:creationId xmlns:a16="http://schemas.microsoft.com/office/drawing/2014/main" id="{5908607A-12DC-8A08-AF8C-258053A9CC6D}"/>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11" name="Gerade Verbindung mit Pfeil 110">
                <a:extLst>
                  <a:ext uri="{FF2B5EF4-FFF2-40B4-BE49-F238E27FC236}">
                    <a16:creationId xmlns:a16="http://schemas.microsoft.com/office/drawing/2014/main" id="{EC08FEFA-F234-4A2C-EA3D-C2D757A745F2}"/>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Gerader Verbinder 303">
                <a:extLst>
                  <a:ext uri="{FF2B5EF4-FFF2-40B4-BE49-F238E27FC236}">
                    <a16:creationId xmlns:a16="http://schemas.microsoft.com/office/drawing/2014/main" id="{875DB584-94D5-7C20-7E5B-23F0EA002979}"/>
                  </a:ext>
                </a:extLst>
              </p:cNvPr>
              <p:cNvCxnSpPr>
                <a:cxnSpLocks/>
                <a:endCxn id="11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3" name="Rechteck 112">
                <a:extLst>
                  <a:ext uri="{FF2B5EF4-FFF2-40B4-BE49-F238E27FC236}">
                    <a16:creationId xmlns:a16="http://schemas.microsoft.com/office/drawing/2014/main" id="{1C75F57A-0E55-F5EF-A270-B7C782AC9386}"/>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14" name="Gerade Verbindung mit Pfeil 113">
                <a:extLst>
                  <a:ext uri="{FF2B5EF4-FFF2-40B4-BE49-F238E27FC236}">
                    <a16:creationId xmlns:a16="http://schemas.microsoft.com/office/drawing/2014/main" id="{F759E50A-2245-5BED-C08A-71276A7A3FBF}"/>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Gerade Verbindung mit Pfeil 114">
                <a:extLst>
                  <a:ext uri="{FF2B5EF4-FFF2-40B4-BE49-F238E27FC236}">
                    <a16:creationId xmlns:a16="http://schemas.microsoft.com/office/drawing/2014/main" id="{80A4CECC-829A-1B6F-2693-9C589E7E1D9F}"/>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a:extLst>
                  <a:ext uri="{FF2B5EF4-FFF2-40B4-BE49-F238E27FC236}">
                    <a16:creationId xmlns:a16="http://schemas.microsoft.com/office/drawing/2014/main" id="{8E7F8249-005C-B4D8-9EEB-BA359685D47E}"/>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Gerader Verbinder 308">
                <a:extLst>
                  <a:ext uri="{FF2B5EF4-FFF2-40B4-BE49-F238E27FC236}">
                    <a16:creationId xmlns:a16="http://schemas.microsoft.com/office/drawing/2014/main" id="{ED65058D-5E1C-1E95-6A9B-62608DA9D983}"/>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8" name="Ellipse 309">
                <a:extLst>
                  <a:ext uri="{FF2B5EF4-FFF2-40B4-BE49-F238E27FC236}">
                    <a16:creationId xmlns:a16="http://schemas.microsoft.com/office/drawing/2014/main" id="{C5F51B94-617E-3BE9-4ED7-8D4AF0FAF528}"/>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19" name="Gerade Verbindung mit Pfeil 118">
                <a:extLst>
                  <a:ext uri="{FF2B5EF4-FFF2-40B4-BE49-F238E27FC236}">
                    <a16:creationId xmlns:a16="http://schemas.microsoft.com/office/drawing/2014/main" id="{59953BB8-3031-E067-693D-117F9D79D71E}"/>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Gerade Verbindung mit Pfeil 119">
                <a:extLst>
                  <a:ext uri="{FF2B5EF4-FFF2-40B4-BE49-F238E27FC236}">
                    <a16:creationId xmlns:a16="http://schemas.microsoft.com/office/drawing/2014/main" id="{71FB87FE-D65A-2970-7CBB-32254B384116}"/>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1" name="Gerade Verbindung mit Pfeil 120">
                <a:extLst>
                  <a:ext uri="{FF2B5EF4-FFF2-40B4-BE49-F238E27FC236}">
                    <a16:creationId xmlns:a16="http://schemas.microsoft.com/office/drawing/2014/main" id="{2709513F-70FA-F1F9-B971-DAF77E4AD99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A0915AA5-F04C-B2F2-84DF-B1CE4B24BA9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Gerade Verbindung mit Pfeil 122">
                <a:extLst>
                  <a:ext uri="{FF2B5EF4-FFF2-40B4-BE49-F238E27FC236}">
                    <a16:creationId xmlns:a16="http://schemas.microsoft.com/office/drawing/2014/main" id="{BDF31856-FBEA-9175-B4BC-58D85A1F0662}"/>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Gerader Verbinder 661">
                <a:extLst>
                  <a:ext uri="{FF2B5EF4-FFF2-40B4-BE49-F238E27FC236}">
                    <a16:creationId xmlns:a16="http://schemas.microsoft.com/office/drawing/2014/main" id="{155E7D95-135F-C78D-9645-D281F943CBA7}"/>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 name="Rechteck 124">
                <a:extLst>
                  <a:ext uri="{FF2B5EF4-FFF2-40B4-BE49-F238E27FC236}">
                    <a16:creationId xmlns:a16="http://schemas.microsoft.com/office/drawing/2014/main" id="{CCC01D75-0B47-5CAB-619C-0132E98A4F27}"/>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26" name="Rechteck 125">
                <a:extLst>
                  <a:ext uri="{FF2B5EF4-FFF2-40B4-BE49-F238E27FC236}">
                    <a16:creationId xmlns:a16="http://schemas.microsoft.com/office/drawing/2014/main" id="{6AC0AAA1-563B-BA5D-5650-C5464D779293}"/>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107" name="Gerade Verbindung mit Pfeil 106">
              <a:extLst>
                <a:ext uri="{FF2B5EF4-FFF2-40B4-BE49-F238E27FC236}">
                  <a16:creationId xmlns:a16="http://schemas.microsoft.com/office/drawing/2014/main" id="{443B4848-36C9-8D10-EAD9-3CEB6533E66D}"/>
                </a:ext>
              </a:extLst>
            </p:cNvPr>
            <p:cNvCxnSpPr>
              <a:cxnSpLocks/>
              <a:stCxn id="10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1E4BE13A-C8E0-C280-2445-00CED21949E6}"/>
              </a:ext>
            </a:extLst>
          </p:cNvPr>
          <p:cNvGrpSpPr/>
          <p:nvPr/>
        </p:nvGrpSpPr>
        <p:grpSpPr>
          <a:xfrm>
            <a:off x="3048000" y="2057400"/>
            <a:ext cx="1828800" cy="1143520"/>
            <a:chOff x="3048000" y="2819400"/>
            <a:chExt cx="1828800" cy="1143520"/>
          </a:xfrm>
        </p:grpSpPr>
        <p:sp>
          <p:nvSpPr>
            <p:cNvPr id="6" name="Abgerundetes Rechteck 124">
              <a:extLst>
                <a:ext uri="{FF2B5EF4-FFF2-40B4-BE49-F238E27FC236}">
                  <a16:creationId xmlns:a16="http://schemas.microsoft.com/office/drawing/2014/main" id="{C1C53EDC-5417-0B19-EAEC-207D58AAAEAA}"/>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88FEEB11-6677-CE04-DE9D-A5D6B059AE9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87DC7CC3-1518-562D-EA15-FEF256914998}"/>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294">
              <a:extLst>
                <a:ext uri="{FF2B5EF4-FFF2-40B4-BE49-F238E27FC236}">
                  <a16:creationId xmlns:a16="http://schemas.microsoft.com/office/drawing/2014/main" id="{F756D6A1-8F26-0E02-C947-F2B33EABC297}"/>
                </a:ext>
              </a:extLst>
            </p:cNvPr>
            <p:cNvCxnSpPr>
              <a:stCxn id="7" idx="2"/>
              <a:endCxn id="30"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768E9BCB-D2CC-5694-A22D-A06D64F4FCD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11" name="Rechteck 10">
              <a:extLst>
                <a:ext uri="{FF2B5EF4-FFF2-40B4-BE49-F238E27FC236}">
                  <a16:creationId xmlns:a16="http://schemas.microsoft.com/office/drawing/2014/main" id="{DF3E151D-C30D-EE8E-2702-54FBD205D846}"/>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12" name="Gerade Verbindung mit Pfeil 11">
              <a:extLst>
                <a:ext uri="{FF2B5EF4-FFF2-40B4-BE49-F238E27FC236}">
                  <a16:creationId xmlns:a16="http://schemas.microsoft.com/office/drawing/2014/main" id="{F22D98BA-F1E1-63C9-FAAA-5E399B993A9F}"/>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ADD665F8-4257-5086-DEAF-5B60B80005D1}"/>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7521EE32-83A7-2E38-AD3E-FBEBE18EDB3D}"/>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345">
              <a:extLst>
                <a:ext uri="{FF2B5EF4-FFF2-40B4-BE49-F238E27FC236}">
                  <a16:creationId xmlns:a16="http://schemas.microsoft.com/office/drawing/2014/main" id="{BDAD3896-AC42-ED1E-AE03-DD3E24F485A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346">
              <a:extLst>
                <a:ext uri="{FF2B5EF4-FFF2-40B4-BE49-F238E27FC236}">
                  <a16:creationId xmlns:a16="http://schemas.microsoft.com/office/drawing/2014/main" id="{3613B758-56CB-8363-DCEE-73DD8BE02AFD}"/>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347">
              <a:extLst>
                <a:ext uri="{FF2B5EF4-FFF2-40B4-BE49-F238E27FC236}">
                  <a16:creationId xmlns:a16="http://schemas.microsoft.com/office/drawing/2014/main" id="{9857E6F4-5493-D74B-85A7-9FD457E26FCE}"/>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92DEE06B-F8CE-0080-D46F-D51076D49173}"/>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353">
              <a:extLst>
                <a:ext uri="{FF2B5EF4-FFF2-40B4-BE49-F238E27FC236}">
                  <a16:creationId xmlns:a16="http://schemas.microsoft.com/office/drawing/2014/main" id="{4DAA8AB5-C21B-9999-EAF5-C29818B8C7AD}"/>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D08FA565-A2E5-4BF6-BCEA-33023D46BF86}"/>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239E545C-8BB0-D7D0-F946-788CCE7B78A2}"/>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356">
              <a:extLst>
                <a:ext uri="{FF2B5EF4-FFF2-40B4-BE49-F238E27FC236}">
                  <a16:creationId xmlns:a16="http://schemas.microsoft.com/office/drawing/2014/main" id="{6A507F6F-BD88-867B-CFE9-D884CE75051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357">
              <a:extLst>
                <a:ext uri="{FF2B5EF4-FFF2-40B4-BE49-F238E27FC236}">
                  <a16:creationId xmlns:a16="http://schemas.microsoft.com/office/drawing/2014/main" id="{D92390F3-48E5-C53A-2482-8C01BF7905CD}"/>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358">
              <a:extLst>
                <a:ext uri="{FF2B5EF4-FFF2-40B4-BE49-F238E27FC236}">
                  <a16:creationId xmlns:a16="http://schemas.microsoft.com/office/drawing/2014/main" id="{CA6CE755-9C3D-053C-E6F5-E34C6B25196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A12D823-8483-B63D-6671-6AEF8E9A16A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BF6A3212-DA65-55E7-86FE-D7BEC762CB0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87C89254-669F-ECF9-9436-16A0B52A3ABA}"/>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A9A372C1-20A3-551E-5655-D15A79DA2A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B6DCB6A4-6124-4610-9137-D34CF50A839B}"/>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367">
              <a:extLst>
                <a:ext uri="{FF2B5EF4-FFF2-40B4-BE49-F238E27FC236}">
                  <a16:creationId xmlns:a16="http://schemas.microsoft.com/office/drawing/2014/main" id="{7AD8A459-6A34-0833-7ACB-0475DC19234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368">
              <a:extLst>
                <a:ext uri="{FF2B5EF4-FFF2-40B4-BE49-F238E27FC236}">
                  <a16:creationId xmlns:a16="http://schemas.microsoft.com/office/drawing/2014/main" id="{F49441AE-0D8E-5F80-67DA-7AEBF9C1698D}"/>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49" name="Gerader Verbinder 248">
            <a:extLst>
              <a:ext uri="{FF2B5EF4-FFF2-40B4-BE49-F238E27FC236}">
                <a16:creationId xmlns:a16="http://schemas.microsoft.com/office/drawing/2014/main" id="{3803CCA0-5227-4A35-93D7-A1849DA86B59}"/>
              </a:ext>
            </a:extLst>
          </p:cNvPr>
          <p:cNvCxnSpPr>
            <a:cxnSpLocks/>
          </p:cNvCxnSpPr>
          <p:nvPr/>
        </p:nvCxnSpPr>
        <p:spPr bwMode="auto">
          <a:xfrm>
            <a:off x="3962400" y="2667000"/>
            <a:ext cx="0" cy="6096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749AA550-CE33-4882-99AA-5BF29C998730}"/>
              </a:ext>
            </a:extLst>
          </p:cNvPr>
          <p:cNvCxnSpPr>
            <a:cxnSpLocks/>
          </p:cNvCxnSpPr>
          <p:nvPr/>
        </p:nvCxnSpPr>
        <p:spPr bwMode="auto">
          <a:xfrm>
            <a:off x="76200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BCCB50B3-EA56-4BE1-A582-46A97B0C3667}"/>
              </a:ext>
            </a:extLst>
          </p:cNvPr>
          <p:cNvCxnSpPr>
            <a:cxnSpLocks/>
          </p:cNvCxnSpPr>
          <p:nvPr/>
        </p:nvCxnSpPr>
        <p:spPr bwMode="auto">
          <a:xfrm>
            <a:off x="2971800" y="4876800"/>
            <a:ext cx="54864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7" name="Gruppieren 36">
            <a:extLst>
              <a:ext uri="{FF2B5EF4-FFF2-40B4-BE49-F238E27FC236}">
                <a16:creationId xmlns:a16="http://schemas.microsoft.com/office/drawing/2014/main" id="{1EAE1FFC-7CA6-4F56-9FB8-FA58EA9BDC51}"/>
              </a:ext>
            </a:extLst>
          </p:cNvPr>
          <p:cNvGrpSpPr/>
          <p:nvPr/>
        </p:nvGrpSpPr>
        <p:grpSpPr>
          <a:xfrm>
            <a:off x="685800" y="1142480"/>
            <a:ext cx="1828800" cy="991640"/>
            <a:chOff x="3048000" y="2971280"/>
            <a:chExt cx="1828800" cy="991640"/>
          </a:xfrm>
        </p:grpSpPr>
        <p:sp>
          <p:nvSpPr>
            <p:cNvPr id="480" name="Abgerundetes Rechteck 124">
              <a:extLst>
                <a:ext uri="{FF2B5EF4-FFF2-40B4-BE49-F238E27FC236}">
                  <a16:creationId xmlns:a16="http://schemas.microsoft.com/office/drawing/2014/main" id="{7D8FC7D0-F6B8-399E-9D4E-CAF8F251E8D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1" name="Rechteck 480">
              <a:extLst>
                <a:ext uri="{FF2B5EF4-FFF2-40B4-BE49-F238E27FC236}">
                  <a16:creationId xmlns:a16="http://schemas.microsoft.com/office/drawing/2014/main" id="{B3576023-3037-9072-AE3D-BFAE7E85B6C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2" name="Gerade Verbindung mit Pfeil 481">
              <a:extLst>
                <a:ext uri="{FF2B5EF4-FFF2-40B4-BE49-F238E27FC236}">
                  <a16:creationId xmlns:a16="http://schemas.microsoft.com/office/drawing/2014/main" id="{245AAFFC-31F7-958E-E448-D134AD756D5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3" name="Gerader Verbinder 462">
              <a:extLst>
                <a:ext uri="{FF2B5EF4-FFF2-40B4-BE49-F238E27FC236}">
                  <a16:creationId xmlns:a16="http://schemas.microsoft.com/office/drawing/2014/main" id="{9BD03263-ACD5-000E-E208-BD72963AA8FC}"/>
                </a:ext>
              </a:extLst>
            </p:cNvPr>
            <p:cNvCxnSpPr>
              <a:stCxn id="481" idx="2"/>
              <a:endCxn id="556"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4" name="Rechteck 483">
              <a:extLst>
                <a:ext uri="{FF2B5EF4-FFF2-40B4-BE49-F238E27FC236}">
                  <a16:creationId xmlns:a16="http://schemas.microsoft.com/office/drawing/2014/main" id="{AB0BD50A-A41E-F911-A52C-24598D7327DF}"/>
                </a:ext>
              </a:extLst>
            </p:cNvPr>
            <p:cNvSpPr/>
            <p:nvPr/>
          </p:nvSpPr>
          <p:spPr>
            <a:xfrm rot="16200000">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5" name="Rechteck 484">
              <a:extLst>
                <a:ext uri="{FF2B5EF4-FFF2-40B4-BE49-F238E27FC236}">
                  <a16:creationId xmlns:a16="http://schemas.microsoft.com/office/drawing/2014/main" id="{AE52ACC4-9CCE-A55F-9DB0-1016030737AB}"/>
                </a:ext>
              </a:extLst>
            </p:cNvPr>
            <p:cNvSpPr/>
            <p:nvPr/>
          </p:nvSpPr>
          <p:spPr>
            <a:xfrm rot="16200000">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40" name="Gerade Verbindung mit Pfeil 539">
              <a:extLst>
                <a:ext uri="{FF2B5EF4-FFF2-40B4-BE49-F238E27FC236}">
                  <a16:creationId xmlns:a16="http://schemas.microsoft.com/office/drawing/2014/main" id="{5004DC50-D3E0-79D7-F7BA-B1CC46520BF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41" name="Rechteck 540">
              <a:extLst>
                <a:ext uri="{FF2B5EF4-FFF2-40B4-BE49-F238E27FC236}">
                  <a16:creationId xmlns:a16="http://schemas.microsoft.com/office/drawing/2014/main" id="{A40FCFC8-A2E8-32F8-328B-3930D89BBB9D}"/>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42" name="Gerade Verbindung mit Pfeil 541">
              <a:extLst>
                <a:ext uri="{FF2B5EF4-FFF2-40B4-BE49-F238E27FC236}">
                  <a16:creationId xmlns:a16="http://schemas.microsoft.com/office/drawing/2014/main" id="{0CC5B880-8CC2-693F-D5DD-7D61250DEA6F}"/>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Gerader Verbinder 468">
              <a:extLst>
                <a:ext uri="{FF2B5EF4-FFF2-40B4-BE49-F238E27FC236}">
                  <a16:creationId xmlns:a16="http://schemas.microsoft.com/office/drawing/2014/main" id="{00344CD0-7A56-7C3C-B368-CE7A13460A16}"/>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r Verbinder 469">
              <a:extLst>
                <a:ext uri="{FF2B5EF4-FFF2-40B4-BE49-F238E27FC236}">
                  <a16:creationId xmlns:a16="http://schemas.microsoft.com/office/drawing/2014/main" id="{70D9BEFA-7E37-344A-B316-69A3126C50C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5" name="Gerader Verbinder 470">
              <a:extLst>
                <a:ext uri="{FF2B5EF4-FFF2-40B4-BE49-F238E27FC236}">
                  <a16:creationId xmlns:a16="http://schemas.microsoft.com/office/drawing/2014/main" id="{B6342915-2833-7D5B-B2CF-92F5E3616A07}"/>
                </a:ext>
              </a:extLst>
            </p:cNvPr>
            <p:cNvCxnSpPr>
              <a:stCxn id="484" idx="2"/>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46" name="Rechteck 545">
              <a:extLst>
                <a:ext uri="{FF2B5EF4-FFF2-40B4-BE49-F238E27FC236}">
                  <a16:creationId xmlns:a16="http://schemas.microsoft.com/office/drawing/2014/main" id="{5375519B-0305-E50E-6454-C2ADFDB6BE3C}"/>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47" name="Gerader Verbinder 472">
              <a:extLst>
                <a:ext uri="{FF2B5EF4-FFF2-40B4-BE49-F238E27FC236}">
                  <a16:creationId xmlns:a16="http://schemas.microsoft.com/office/drawing/2014/main" id="{34ADC5DC-4A05-20ED-E992-64365F5ED3EE}"/>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B2B263B1-1559-B59D-9E36-54457F8D527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Gerade Verbindung mit Pfeil 548">
              <a:extLst>
                <a:ext uri="{FF2B5EF4-FFF2-40B4-BE49-F238E27FC236}">
                  <a16:creationId xmlns:a16="http://schemas.microsoft.com/office/drawing/2014/main" id="{58905E2D-24AB-3E8A-E22C-7B5CD790ABC5}"/>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Gerader Verbinder 475">
              <a:extLst>
                <a:ext uri="{FF2B5EF4-FFF2-40B4-BE49-F238E27FC236}">
                  <a16:creationId xmlns:a16="http://schemas.microsoft.com/office/drawing/2014/main" id="{3D49CC08-6320-C9E7-F050-AFF1B37958C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1" name="Gerader Verbinder 476">
              <a:extLst>
                <a:ext uri="{FF2B5EF4-FFF2-40B4-BE49-F238E27FC236}">
                  <a16:creationId xmlns:a16="http://schemas.microsoft.com/office/drawing/2014/main" id="{D96A3EE6-E72C-FBFA-1006-E0A79F2C08C5}"/>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2" name="Gerader Verbinder 477">
              <a:extLst>
                <a:ext uri="{FF2B5EF4-FFF2-40B4-BE49-F238E27FC236}">
                  <a16:creationId xmlns:a16="http://schemas.microsoft.com/office/drawing/2014/main" id="{337D5B8A-009B-ADF7-A62F-67DDEB6CCA4B}"/>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53" name="Gerade Verbindung mit Pfeil 552">
              <a:extLst>
                <a:ext uri="{FF2B5EF4-FFF2-40B4-BE49-F238E27FC236}">
                  <a16:creationId xmlns:a16="http://schemas.microsoft.com/office/drawing/2014/main" id="{B09C1E79-86D6-D6CE-8419-80E020F8D89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 Verbindung mit Pfeil 553">
              <a:extLst>
                <a:ext uri="{FF2B5EF4-FFF2-40B4-BE49-F238E27FC236}">
                  <a16:creationId xmlns:a16="http://schemas.microsoft.com/office/drawing/2014/main" id="{E98C6063-7D8C-F3E4-688D-7B078CD9A74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5" name="Gerade Verbindung mit Pfeil 554">
              <a:extLst>
                <a:ext uri="{FF2B5EF4-FFF2-40B4-BE49-F238E27FC236}">
                  <a16:creationId xmlns:a16="http://schemas.microsoft.com/office/drawing/2014/main" id="{F61ADBEC-69D9-43A5-E037-30544B7F7194}"/>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56" name="Ellipse 483">
              <a:extLst>
                <a:ext uri="{FF2B5EF4-FFF2-40B4-BE49-F238E27FC236}">
                  <a16:creationId xmlns:a16="http://schemas.microsoft.com/office/drawing/2014/main" id="{46AC1B27-65A3-C0AD-4E7E-8C959ADA2BA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7" name="Ellipse 484">
              <a:extLst>
                <a:ext uri="{FF2B5EF4-FFF2-40B4-BE49-F238E27FC236}">
                  <a16:creationId xmlns:a16="http://schemas.microsoft.com/office/drawing/2014/main" id="{3B1A0095-1120-01D4-2C0E-EEF0360EC3D2}"/>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38" name="Textfeld 37">
            <a:extLst>
              <a:ext uri="{FF2B5EF4-FFF2-40B4-BE49-F238E27FC236}">
                <a16:creationId xmlns:a16="http://schemas.microsoft.com/office/drawing/2014/main" id="{2E0A5199-5AB7-7F4E-C378-AAE158B69A9F}"/>
              </a:ext>
            </a:extLst>
          </p:cNvPr>
          <p:cNvSpPr txBox="1"/>
          <p:nvPr/>
        </p:nvSpPr>
        <p:spPr>
          <a:xfrm rot="5400000">
            <a:off x="2286000" y="2133600"/>
            <a:ext cx="348172" cy="246221"/>
          </a:xfrm>
          <a:prstGeom prst="rect">
            <a:avLst/>
          </a:prstGeom>
          <a:noFill/>
        </p:spPr>
        <p:txBody>
          <a:bodyPr wrap="none" rtlCol="0">
            <a:spAutoFit/>
          </a:bodyPr>
          <a:lstStyle/>
          <a:p>
            <a:r>
              <a:rPr lang="en-US" sz="1000" dirty="0"/>
              <a:t>TS</a:t>
            </a:r>
          </a:p>
        </p:txBody>
      </p:sp>
      <p:sp>
        <p:nvSpPr>
          <p:cNvPr id="39" name="Textfeld 38">
            <a:extLst>
              <a:ext uri="{FF2B5EF4-FFF2-40B4-BE49-F238E27FC236}">
                <a16:creationId xmlns:a16="http://schemas.microsoft.com/office/drawing/2014/main" id="{AAE292C2-1F4B-B963-58CF-D8E8C02663E7}"/>
              </a:ext>
            </a:extLst>
          </p:cNvPr>
          <p:cNvSpPr txBox="1"/>
          <p:nvPr/>
        </p:nvSpPr>
        <p:spPr>
          <a:xfrm>
            <a:off x="49006" y="1981200"/>
            <a:ext cx="660758" cy="246221"/>
          </a:xfrm>
          <a:prstGeom prst="rect">
            <a:avLst/>
          </a:prstGeom>
          <a:noFill/>
        </p:spPr>
        <p:txBody>
          <a:bodyPr wrap="none" rtlCol="0">
            <a:spAutoFit/>
          </a:bodyPr>
          <a:lstStyle/>
          <a:p>
            <a:r>
              <a:rPr lang="en-US" sz="1000" dirty="0"/>
              <a:t>HitFlag1</a:t>
            </a:r>
          </a:p>
        </p:txBody>
      </p:sp>
      <p:sp>
        <p:nvSpPr>
          <p:cNvPr id="40" name="Textfeld 39">
            <a:extLst>
              <a:ext uri="{FF2B5EF4-FFF2-40B4-BE49-F238E27FC236}">
                <a16:creationId xmlns:a16="http://schemas.microsoft.com/office/drawing/2014/main" id="{3FA2A194-9BBA-3A85-DF01-7A40133CD859}"/>
              </a:ext>
            </a:extLst>
          </p:cNvPr>
          <p:cNvSpPr txBox="1"/>
          <p:nvPr/>
        </p:nvSpPr>
        <p:spPr>
          <a:xfrm rot="5400000">
            <a:off x="1612657" y="2121143"/>
            <a:ext cx="526106" cy="246221"/>
          </a:xfrm>
          <a:prstGeom prst="rect">
            <a:avLst/>
          </a:prstGeom>
          <a:noFill/>
        </p:spPr>
        <p:txBody>
          <a:bodyPr wrap="none" rtlCol="0">
            <a:spAutoFit/>
          </a:bodyPr>
          <a:lstStyle/>
          <a:p>
            <a:r>
              <a:rPr lang="en-US" sz="1000" dirty="0" err="1"/>
              <a:t>RdPix</a:t>
            </a:r>
            <a:endParaRPr lang="en-US" sz="1000" dirty="0"/>
          </a:p>
        </p:txBody>
      </p:sp>
      <p:sp>
        <p:nvSpPr>
          <p:cNvPr id="41" name="Textfeld 40">
            <a:extLst>
              <a:ext uri="{FF2B5EF4-FFF2-40B4-BE49-F238E27FC236}">
                <a16:creationId xmlns:a16="http://schemas.microsoft.com/office/drawing/2014/main" id="{C29DF9CB-6AAA-8908-C8E1-FF32BCA5FE15}"/>
              </a:ext>
            </a:extLst>
          </p:cNvPr>
          <p:cNvSpPr txBox="1"/>
          <p:nvPr/>
        </p:nvSpPr>
        <p:spPr>
          <a:xfrm rot="5400000">
            <a:off x="938078" y="2109922"/>
            <a:ext cx="503664" cy="246221"/>
          </a:xfrm>
          <a:prstGeom prst="rect">
            <a:avLst/>
          </a:prstGeom>
          <a:noFill/>
        </p:spPr>
        <p:txBody>
          <a:bodyPr wrap="none" rtlCol="0">
            <a:spAutoFit/>
          </a:bodyPr>
          <a:lstStyle/>
          <a:p>
            <a:r>
              <a:rPr lang="en-US" sz="1000" dirty="0" err="1"/>
              <a:t>LdPix</a:t>
            </a:r>
            <a:endParaRPr lang="en-US" sz="1000" dirty="0"/>
          </a:p>
        </p:txBody>
      </p:sp>
      <p:sp>
        <p:nvSpPr>
          <p:cNvPr id="42" name="Textfeld 41">
            <a:extLst>
              <a:ext uri="{FF2B5EF4-FFF2-40B4-BE49-F238E27FC236}">
                <a16:creationId xmlns:a16="http://schemas.microsoft.com/office/drawing/2014/main" id="{0783FD2F-4CCD-63AD-37DB-D02267F9D601}"/>
              </a:ext>
            </a:extLst>
          </p:cNvPr>
          <p:cNvSpPr txBox="1"/>
          <p:nvPr/>
        </p:nvSpPr>
        <p:spPr>
          <a:xfrm rot="5400000">
            <a:off x="1338372" y="2243028"/>
            <a:ext cx="617477" cy="246221"/>
          </a:xfrm>
          <a:prstGeom prst="rect">
            <a:avLst/>
          </a:prstGeom>
          <a:noFill/>
        </p:spPr>
        <p:txBody>
          <a:bodyPr wrap="none" rtlCol="0">
            <a:spAutoFit/>
          </a:bodyPr>
          <a:lstStyle/>
          <a:p>
            <a:r>
              <a:rPr lang="en-US" sz="1000" dirty="0" err="1"/>
              <a:t>PrioOut</a:t>
            </a:r>
            <a:endParaRPr lang="en-US" sz="1000" dirty="0"/>
          </a:p>
        </p:txBody>
      </p:sp>
      <p:sp>
        <p:nvSpPr>
          <p:cNvPr id="43" name="Textfeld 42">
            <a:extLst>
              <a:ext uri="{FF2B5EF4-FFF2-40B4-BE49-F238E27FC236}">
                <a16:creationId xmlns:a16="http://schemas.microsoft.com/office/drawing/2014/main" id="{F7BF89E8-56A1-045D-765E-F0B5A69579A3}"/>
              </a:ext>
            </a:extLst>
          </p:cNvPr>
          <p:cNvSpPr txBox="1"/>
          <p:nvPr/>
        </p:nvSpPr>
        <p:spPr>
          <a:xfrm>
            <a:off x="144860" y="4955600"/>
            <a:ext cx="540533" cy="246221"/>
          </a:xfrm>
          <a:prstGeom prst="rect">
            <a:avLst/>
          </a:prstGeom>
          <a:noFill/>
        </p:spPr>
        <p:txBody>
          <a:bodyPr wrap="none" rtlCol="0">
            <a:spAutoFit/>
          </a:bodyPr>
          <a:lstStyle/>
          <a:p>
            <a:r>
              <a:rPr lang="en-US" sz="1000" dirty="0" err="1"/>
              <a:t>RdCol</a:t>
            </a:r>
            <a:endParaRPr lang="en-US" sz="1000" dirty="0"/>
          </a:p>
        </p:txBody>
      </p:sp>
      <p:sp>
        <p:nvSpPr>
          <p:cNvPr id="44" name="Textfeld 43">
            <a:extLst>
              <a:ext uri="{FF2B5EF4-FFF2-40B4-BE49-F238E27FC236}">
                <a16:creationId xmlns:a16="http://schemas.microsoft.com/office/drawing/2014/main" id="{F03A5310-1278-BEFC-C5D9-A6A09988D64B}"/>
              </a:ext>
            </a:extLst>
          </p:cNvPr>
          <p:cNvSpPr txBox="1"/>
          <p:nvPr/>
        </p:nvSpPr>
        <p:spPr>
          <a:xfrm rot="5400000">
            <a:off x="1833300" y="2357700"/>
            <a:ext cx="694421" cy="246221"/>
          </a:xfrm>
          <a:prstGeom prst="rect">
            <a:avLst/>
          </a:prstGeom>
          <a:noFill/>
        </p:spPr>
        <p:txBody>
          <a:bodyPr wrap="none" rtlCol="0">
            <a:spAutoFit/>
          </a:bodyPr>
          <a:lstStyle/>
          <a:p>
            <a:r>
              <a:rPr lang="en-US" sz="1000" dirty="0"/>
              <a:t>Data bus</a:t>
            </a:r>
          </a:p>
        </p:txBody>
      </p:sp>
      <p:sp>
        <p:nvSpPr>
          <p:cNvPr id="45" name="Textfeld 44">
            <a:extLst>
              <a:ext uri="{FF2B5EF4-FFF2-40B4-BE49-F238E27FC236}">
                <a16:creationId xmlns:a16="http://schemas.microsoft.com/office/drawing/2014/main" id="{A494F031-DE30-D16E-B4D7-BFA889437B2A}"/>
              </a:ext>
            </a:extLst>
          </p:cNvPr>
          <p:cNvSpPr txBox="1"/>
          <p:nvPr/>
        </p:nvSpPr>
        <p:spPr>
          <a:xfrm>
            <a:off x="152400" y="4191000"/>
            <a:ext cx="518091" cy="246221"/>
          </a:xfrm>
          <a:prstGeom prst="rect">
            <a:avLst/>
          </a:prstGeom>
          <a:noFill/>
        </p:spPr>
        <p:txBody>
          <a:bodyPr wrap="none" rtlCol="0">
            <a:spAutoFit/>
          </a:bodyPr>
          <a:lstStyle/>
          <a:p>
            <a:r>
              <a:rPr lang="en-US" sz="1000" dirty="0" err="1"/>
              <a:t>LdCol</a:t>
            </a:r>
            <a:endParaRPr lang="en-US" sz="1000" dirty="0"/>
          </a:p>
        </p:txBody>
      </p:sp>
      <p:sp>
        <p:nvSpPr>
          <p:cNvPr id="46" name="Textfeld 45">
            <a:extLst>
              <a:ext uri="{FF2B5EF4-FFF2-40B4-BE49-F238E27FC236}">
                <a16:creationId xmlns:a16="http://schemas.microsoft.com/office/drawing/2014/main" id="{AB919B58-BA51-9F5D-EE7F-50CF7A803796}"/>
              </a:ext>
            </a:extLst>
          </p:cNvPr>
          <p:cNvSpPr txBox="1"/>
          <p:nvPr/>
        </p:nvSpPr>
        <p:spPr>
          <a:xfrm rot="5400000">
            <a:off x="1388064" y="795228"/>
            <a:ext cx="518092" cy="246221"/>
          </a:xfrm>
          <a:prstGeom prst="rect">
            <a:avLst/>
          </a:prstGeom>
          <a:noFill/>
        </p:spPr>
        <p:txBody>
          <a:bodyPr wrap="none" rtlCol="0">
            <a:spAutoFit/>
          </a:bodyPr>
          <a:lstStyle/>
          <a:p>
            <a:r>
              <a:rPr lang="en-US" sz="1000" dirty="0" err="1"/>
              <a:t>PrioIn</a:t>
            </a:r>
            <a:endParaRPr lang="en-US" sz="1000" dirty="0"/>
          </a:p>
        </p:txBody>
      </p:sp>
      <p:sp>
        <p:nvSpPr>
          <p:cNvPr id="47" name="Textfeld 46">
            <a:extLst>
              <a:ext uri="{FF2B5EF4-FFF2-40B4-BE49-F238E27FC236}">
                <a16:creationId xmlns:a16="http://schemas.microsoft.com/office/drawing/2014/main" id="{2A4A61BC-8B80-01F5-F036-70F30B82E252}"/>
              </a:ext>
            </a:extLst>
          </p:cNvPr>
          <p:cNvSpPr txBox="1"/>
          <p:nvPr/>
        </p:nvSpPr>
        <p:spPr>
          <a:xfrm rot="5400000">
            <a:off x="569158" y="726242"/>
            <a:ext cx="631904" cy="246221"/>
          </a:xfrm>
          <a:prstGeom prst="rect">
            <a:avLst/>
          </a:prstGeom>
          <a:noFill/>
        </p:spPr>
        <p:txBody>
          <a:bodyPr wrap="none" rtlCol="0">
            <a:spAutoFit/>
          </a:bodyPr>
          <a:lstStyle/>
          <a:p>
            <a:r>
              <a:rPr lang="en-US" sz="1000" dirty="0" err="1"/>
              <a:t>CompIn</a:t>
            </a:r>
            <a:endParaRPr lang="en-US" sz="1000" dirty="0"/>
          </a:p>
        </p:txBody>
      </p:sp>
      <p:cxnSp>
        <p:nvCxnSpPr>
          <p:cNvPr id="48" name="Gerade Verbindung mit Pfeil 47">
            <a:extLst>
              <a:ext uri="{FF2B5EF4-FFF2-40B4-BE49-F238E27FC236}">
                <a16:creationId xmlns:a16="http://schemas.microsoft.com/office/drawing/2014/main" id="{DD5CA45A-53C8-C460-69A3-54E2595ED357}"/>
              </a:ext>
            </a:extLst>
          </p:cNvPr>
          <p:cNvCxnSpPr/>
          <p:nvPr/>
        </p:nvCxnSpPr>
        <p:spPr bwMode="auto">
          <a:xfrm flipV="1">
            <a:off x="381000" y="1600200"/>
            <a:ext cx="381130" cy="38074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a:extLst>
              <a:ext uri="{FF2B5EF4-FFF2-40B4-BE49-F238E27FC236}">
                <a16:creationId xmlns:a16="http://schemas.microsoft.com/office/drawing/2014/main" id="{C6B5FBD1-75DE-CB92-18DE-5EAA6AC5805D}"/>
              </a:ext>
            </a:extLst>
          </p:cNvPr>
          <p:cNvCxnSpPr/>
          <p:nvPr/>
        </p:nvCxnSpPr>
        <p:spPr bwMode="auto">
          <a:xfrm flipV="1">
            <a:off x="1219200" y="1600200"/>
            <a:ext cx="228730" cy="11430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feld 49">
            <a:extLst>
              <a:ext uri="{FF2B5EF4-FFF2-40B4-BE49-F238E27FC236}">
                <a16:creationId xmlns:a16="http://schemas.microsoft.com/office/drawing/2014/main" id="{4C1B0987-CBAF-25A4-4405-347F71E79521}"/>
              </a:ext>
            </a:extLst>
          </p:cNvPr>
          <p:cNvSpPr txBox="1"/>
          <p:nvPr/>
        </p:nvSpPr>
        <p:spPr>
          <a:xfrm>
            <a:off x="762000" y="2743200"/>
            <a:ext cx="660758" cy="246221"/>
          </a:xfrm>
          <a:prstGeom prst="rect">
            <a:avLst/>
          </a:prstGeom>
          <a:noFill/>
        </p:spPr>
        <p:txBody>
          <a:bodyPr wrap="none" rtlCol="0">
            <a:spAutoFit/>
          </a:bodyPr>
          <a:lstStyle/>
          <a:p>
            <a:r>
              <a:rPr lang="en-US" sz="1000" dirty="0"/>
              <a:t>HitFlag2</a:t>
            </a:r>
          </a:p>
        </p:txBody>
      </p:sp>
      <p:cxnSp>
        <p:nvCxnSpPr>
          <p:cNvPr id="51" name="Gerade Verbindung mit Pfeil 50">
            <a:extLst>
              <a:ext uri="{FF2B5EF4-FFF2-40B4-BE49-F238E27FC236}">
                <a16:creationId xmlns:a16="http://schemas.microsoft.com/office/drawing/2014/main" id="{225B6249-D657-8458-E49B-E8297FB3AB8E}"/>
              </a:ext>
            </a:extLst>
          </p:cNvPr>
          <p:cNvCxnSpPr/>
          <p:nvPr/>
        </p:nvCxnSpPr>
        <p:spPr bwMode="auto">
          <a:xfrm flipH="1">
            <a:off x="1676400" y="838200"/>
            <a:ext cx="457200" cy="6096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feld 51">
            <a:extLst>
              <a:ext uri="{FF2B5EF4-FFF2-40B4-BE49-F238E27FC236}">
                <a16:creationId xmlns:a16="http://schemas.microsoft.com/office/drawing/2014/main" id="{9543265D-2558-D2BF-5EB5-6535F7687084}"/>
              </a:ext>
            </a:extLst>
          </p:cNvPr>
          <p:cNvSpPr txBox="1"/>
          <p:nvPr/>
        </p:nvSpPr>
        <p:spPr>
          <a:xfrm>
            <a:off x="1841685" y="609600"/>
            <a:ext cx="787395" cy="246221"/>
          </a:xfrm>
          <a:prstGeom prst="rect">
            <a:avLst/>
          </a:prstGeom>
          <a:noFill/>
        </p:spPr>
        <p:txBody>
          <a:bodyPr wrap="none" rtlCol="0">
            <a:spAutoFit/>
          </a:bodyPr>
          <a:lstStyle/>
          <a:p>
            <a:r>
              <a:rPr lang="en-US" sz="1000" dirty="0" err="1"/>
              <a:t>Prio</a:t>
            </a:r>
            <a:r>
              <a:rPr lang="en-US" sz="1000" dirty="0"/>
              <a:t>. Logic</a:t>
            </a:r>
          </a:p>
        </p:txBody>
      </p:sp>
      <p:cxnSp>
        <p:nvCxnSpPr>
          <p:cNvPr id="53" name="Gerade Verbindung mit Pfeil 52">
            <a:extLst>
              <a:ext uri="{FF2B5EF4-FFF2-40B4-BE49-F238E27FC236}">
                <a16:creationId xmlns:a16="http://schemas.microsoft.com/office/drawing/2014/main" id="{EB3CE2F9-A37E-32F1-9169-B94CE5E9DFF0}"/>
              </a:ext>
            </a:extLst>
          </p:cNvPr>
          <p:cNvCxnSpPr>
            <a:stCxn id="54" idx="1"/>
          </p:cNvCxnSpPr>
          <p:nvPr/>
        </p:nvCxnSpPr>
        <p:spPr bwMode="auto">
          <a:xfrm flipH="1">
            <a:off x="2362200" y="732711"/>
            <a:ext cx="465158" cy="486489"/>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feld 53">
            <a:extLst>
              <a:ext uri="{FF2B5EF4-FFF2-40B4-BE49-F238E27FC236}">
                <a16:creationId xmlns:a16="http://schemas.microsoft.com/office/drawing/2014/main" id="{83631FF8-651F-E5DE-B1BA-6FC2A1B1B239}"/>
              </a:ext>
            </a:extLst>
          </p:cNvPr>
          <p:cNvSpPr txBox="1"/>
          <p:nvPr/>
        </p:nvSpPr>
        <p:spPr>
          <a:xfrm>
            <a:off x="2827358" y="609600"/>
            <a:ext cx="619080" cy="246221"/>
          </a:xfrm>
          <a:prstGeom prst="rect">
            <a:avLst/>
          </a:prstGeom>
          <a:noFill/>
        </p:spPr>
        <p:txBody>
          <a:bodyPr wrap="none" rtlCol="0">
            <a:spAutoFit/>
          </a:bodyPr>
          <a:lstStyle/>
          <a:p>
            <a:r>
              <a:rPr lang="en-US" sz="1000" dirty="0" err="1"/>
              <a:t>TSRam</a:t>
            </a:r>
            <a:endParaRPr lang="en-US" sz="1000" dirty="0"/>
          </a:p>
        </p:txBody>
      </p:sp>
      <p:cxnSp>
        <p:nvCxnSpPr>
          <p:cNvPr id="465" name="Gerade Verbindung mit Pfeil 464">
            <a:extLst>
              <a:ext uri="{FF2B5EF4-FFF2-40B4-BE49-F238E27FC236}">
                <a16:creationId xmlns:a16="http://schemas.microsoft.com/office/drawing/2014/main" id="{A00EAE10-70C9-1361-70C0-2371F4B53FD2}"/>
              </a:ext>
            </a:extLst>
          </p:cNvPr>
          <p:cNvCxnSpPr>
            <a:cxnSpLocks/>
          </p:cNvCxnSpPr>
          <p:nvPr/>
        </p:nvCxnSpPr>
        <p:spPr>
          <a:xfrm flipH="1">
            <a:off x="1295400" y="45720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 Verbindung mit Pfeil 470">
            <a:extLst>
              <a:ext uri="{FF2B5EF4-FFF2-40B4-BE49-F238E27FC236}">
                <a16:creationId xmlns:a16="http://schemas.microsoft.com/office/drawing/2014/main" id="{B3CB9BDB-5260-D358-6785-6893BBC466FE}"/>
              </a:ext>
            </a:extLst>
          </p:cNvPr>
          <p:cNvCxnSpPr>
            <a:cxnSpLocks/>
          </p:cNvCxnSpPr>
          <p:nvPr/>
        </p:nvCxnSpPr>
        <p:spPr>
          <a:xfrm>
            <a:off x="609600" y="37338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2" name="Gerader Verbinder 352">
            <a:extLst>
              <a:ext uri="{FF2B5EF4-FFF2-40B4-BE49-F238E27FC236}">
                <a16:creationId xmlns:a16="http://schemas.microsoft.com/office/drawing/2014/main" id="{86B944A1-9DF4-A520-B864-7E0F42DF6CE7}"/>
              </a:ext>
            </a:extLst>
          </p:cNvPr>
          <p:cNvCxnSpPr>
            <a:cxnSpLocks/>
          </p:cNvCxnSpPr>
          <p:nvPr/>
        </p:nvCxnSpPr>
        <p:spPr>
          <a:xfrm flipV="1">
            <a:off x="2133600" y="3352800"/>
            <a:ext cx="0" cy="16769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6" name="Gerader Verbinder 105">
            <a:extLst>
              <a:ext uri="{FF2B5EF4-FFF2-40B4-BE49-F238E27FC236}">
                <a16:creationId xmlns:a16="http://schemas.microsoft.com/office/drawing/2014/main" id="{6B83D387-77AA-B2D1-EC36-C9B5D780C1F7}"/>
              </a:ext>
            </a:extLst>
          </p:cNvPr>
          <p:cNvCxnSpPr>
            <a:cxnSpLocks/>
          </p:cNvCxnSpPr>
          <p:nvPr/>
        </p:nvCxnSpPr>
        <p:spPr bwMode="auto">
          <a:xfrm>
            <a:off x="1143000" y="3276600"/>
            <a:ext cx="0" cy="4572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7" name="Gerader Verbinder 660">
            <a:extLst>
              <a:ext uri="{FF2B5EF4-FFF2-40B4-BE49-F238E27FC236}">
                <a16:creationId xmlns:a16="http://schemas.microsoft.com/office/drawing/2014/main" id="{B5AB5A50-67BA-2F24-C8C9-4384499FAEE7}"/>
              </a:ext>
            </a:extLst>
          </p:cNvPr>
          <p:cNvCxnSpPr>
            <a:cxnSpLocks/>
          </p:cNvCxnSpPr>
          <p:nvPr/>
        </p:nvCxnSpPr>
        <p:spPr bwMode="auto">
          <a:xfrm>
            <a:off x="1828800" y="3276600"/>
            <a:ext cx="0" cy="7630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9" name="Gerade Verbindung mit Pfeil 478">
            <a:extLst>
              <a:ext uri="{FF2B5EF4-FFF2-40B4-BE49-F238E27FC236}">
                <a16:creationId xmlns:a16="http://schemas.microsoft.com/office/drawing/2014/main" id="{F5A8D77C-CC63-89CD-877B-2499A7D4BCA6}"/>
              </a:ext>
            </a:extLst>
          </p:cNvPr>
          <p:cNvCxnSpPr>
            <a:cxnSpLocks/>
          </p:cNvCxnSpPr>
          <p:nvPr/>
        </p:nvCxnSpPr>
        <p:spPr>
          <a:xfrm>
            <a:off x="609600" y="34290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Textfeld 55">
            <a:extLst>
              <a:ext uri="{FF2B5EF4-FFF2-40B4-BE49-F238E27FC236}">
                <a16:creationId xmlns:a16="http://schemas.microsoft.com/office/drawing/2014/main" id="{20E9E8DF-CD9A-25A9-4D9A-CF083AA6B5EB}"/>
              </a:ext>
            </a:extLst>
          </p:cNvPr>
          <p:cNvSpPr txBox="1"/>
          <p:nvPr/>
        </p:nvSpPr>
        <p:spPr>
          <a:xfrm>
            <a:off x="533400" y="3505200"/>
            <a:ext cx="503664" cy="246221"/>
          </a:xfrm>
          <a:prstGeom prst="rect">
            <a:avLst/>
          </a:prstGeom>
          <a:noFill/>
        </p:spPr>
        <p:txBody>
          <a:bodyPr wrap="none" rtlCol="0">
            <a:spAutoFit/>
          </a:bodyPr>
          <a:lstStyle/>
          <a:p>
            <a:r>
              <a:rPr lang="en-US" sz="1000" dirty="0" err="1"/>
              <a:t>LdPix</a:t>
            </a:r>
            <a:endParaRPr lang="en-US" sz="1000" dirty="0"/>
          </a:p>
        </p:txBody>
      </p:sp>
      <p:sp>
        <p:nvSpPr>
          <p:cNvPr id="57" name="Textfeld 56">
            <a:extLst>
              <a:ext uri="{FF2B5EF4-FFF2-40B4-BE49-F238E27FC236}">
                <a16:creationId xmlns:a16="http://schemas.microsoft.com/office/drawing/2014/main" id="{889E4CC1-C5E7-BC33-4E35-57C0C2373C09}"/>
              </a:ext>
            </a:extLst>
          </p:cNvPr>
          <p:cNvSpPr txBox="1"/>
          <p:nvPr/>
        </p:nvSpPr>
        <p:spPr>
          <a:xfrm>
            <a:off x="611146" y="3200400"/>
            <a:ext cx="348172" cy="246221"/>
          </a:xfrm>
          <a:prstGeom prst="rect">
            <a:avLst/>
          </a:prstGeom>
          <a:noFill/>
        </p:spPr>
        <p:txBody>
          <a:bodyPr wrap="none" rtlCol="0">
            <a:spAutoFit/>
          </a:bodyPr>
          <a:lstStyle/>
          <a:p>
            <a:r>
              <a:rPr lang="en-US" sz="1000" dirty="0"/>
              <a:t>TS</a:t>
            </a:r>
          </a:p>
        </p:txBody>
      </p:sp>
      <p:sp>
        <p:nvSpPr>
          <p:cNvPr id="58" name="Textfeld 57">
            <a:extLst>
              <a:ext uri="{FF2B5EF4-FFF2-40B4-BE49-F238E27FC236}">
                <a16:creationId xmlns:a16="http://schemas.microsoft.com/office/drawing/2014/main" id="{11E862F1-DF3D-6925-8D43-60BC013A140C}"/>
              </a:ext>
            </a:extLst>
          </p:cNvPr>
          <p:cNvSpPr txBox="1"/>
          <p:nvPr/>
        </p:nvSpPr>
        <p:spPr>
          <a:xfrm rot="5400000">
            <a:off x="1338372" y="2928828"/>
            <a:ext cx="617477" cy="246221"/>
          </a:xfrm>
          <a:prstGeom prst="rect">
            <a:avLst/>
          </a:prstGeom>
          <a:noFill/>
        </p:spPr>
        <p:txBody>
          <a:bodyPr wrap="none" rtlCol="0">
            <a:spAutoFit/>
          </a:bodyPr>
          <a:lstStyle/>
          <a:p>
            <a:r>
              <a:rPr lang="en-US" sz="1000" dirty="0" err="1"/>
              <a:t>PrioOut</a:t>
            </a:r>
            <a:endParaRPr lang="en-US" sz="1000" dirty="0"/>
          </a:p>
        </p:txBody>
      </p:sp>
      <p:sp>
        <p:nvSpPr>
          <p:cNvPr id="59" name="Textfeld 58">
            <a:extLst>
              <a:ext uri="{FF2B5EF4-FFF2-40B4-BE49-F238E27FC236}">
                <a16:creationId xmlns:a16="http://schemas.microsoft.com/office/drawing/2014/main" id="{74E85070-F30D-8F7B-161D-CDBD07C20292}"/>
              </a:ext>
            </a:extLst>
          </p:cNvPr>
          <p:cNvSpPr txBox="1"/>
          <p:nvPr/>
        </p:nvSpPr>
        <p:spPr>
          <a:xfrm rot="5400000">
            <a:off x="1953525" y="2999475"/>
            <a:ext cx="453970" cy="246221"/>
          </a:xfrm>
          <a:prstGeom prst="rect">
            <a:avLst/>
          </a:prstGeom>
          <a:noFill/>
        </p:spPr>
        <p:txBody>
          <a:bodyPr wrap="none" rtlCol="0">
            <a:spAutoFit/>
          </a:bodyPr>
          <a:lstStyle/>
          <a:p>
            <a:r>
              <a:rPr lang="en-US" sz="1000" dirty="0"/>
              <a:t>Data</a:t>
            </a:r>
          </a:p>
        </p:txBody>
      </p:sp>
      <p:sp>
        <p:nvSpPr>
          <p:cNvPr id="60" name="Textfeld 59">
            <a:extLst>
              <a:ext uri="{FF2B5EF4-FFF2-40B4-BE49-F238E27FC236}">
                <a16:creationId xmlns:a16="http://schemas.microsoft.com/office/drawing/2014/main" id="{2A938D06-5527-CD64-BF75-70419006F12B}"/>
              </a:ext>
            </a:extLst>
          </p:cNvPr>
          <p:cNvSpPr txBox="1"/>
          <p:nvPr/>
        </p:nvSpPr>
        <p:spPr>
          <a:xfrm rot="5400000">
            <a:off x="1612657" y="2883143"/>
            <a:ext cx="526106" cy="246221"/>
          </a:xfrm>
          <a:prstGeom prst="rect">
            <a:avLst/>
          </a:prstGeom>
          <a:noFill/>
        </p:spPr>
        <p:txBody>
          <a:bodyPr wrap="none" rtlCol="0">
            <a:spAutoFit/>
          </a:bodyPr>
          <a:lstStyle/>
          <a:p>
            <a:r>
              <a:rPr lang="en-US" sz="1000" dirty="0" err="1"/>
              <a:t>RdPix</a:t>
            </a:r>
            <a:endParaRPr lang="en-US" sz="1000" dirty="0"/>
          </a:p>
        </p:txBody>
      </p:sp>
      <p:cxnSp>
        <p:nvCxnSpPr>
          <p:cNvPr id="61" name="Gerader Verbinder 468">
            <a:extLst>
              <a:ext uri="{FF2B5EF4-FFF2-40B4-BE49-F238E27FC236}">
                <a16:creationId xmlns:a16="http://schemas.microsoft.com/office/drawing/2014/main" id="{9DCB9B34-DE7D-8FEE-B747-D603FF65532A}"/>
              </a:ext>
            </a:extLst>
          </p:cNvPr>
          <p:cNvCxnSpPr>
            <a:cxnSpLocks/>
          </p:cNvCxnSpPr>
          <p:nvPr/>
        </p:nvCxnSpPr>
        <p:spPr>
          <a:xfrm flipV="1">
            <a:off x="2438400" y="24384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D866B610-47DC-4A3E-0FD2-9507148EA89E}"/>
              </a:ext>
            </a:extLst>
          </p:cNvPr>
          <p:cNvSpPr txBox="1"/>
          <p:nvPr/>
        </p:nvSpPr>
        <p:spPr>
          <a:xfrm>
            <a:off x="68530" y="4573950"/>
            <a:ext cx="617477" cy="246221"/>
          </a:xfrm>
          <a:prstGeom prst="rect">
            <a:avLst/>
          </a:prstGeom>
          <a:noFill/>
        </p:spPr>
        <p:txBody>
          <a:bodyPr wrap="none" rtlCol="0">
            <a:spAutoFit/>
          </a:bodyPr>
          <a:lstStyle/>
          <a:p>
            <a:r>
              <a:rPr lang="en-US" sz="1000" dirty="0" err="1"/>
              <a:t>PrioOut</a:t>
            </a:r>
            <a:endParaRPr lang="en-US" sz="1000" dirty="0"/>
          </a:p>
        </p:txBody>
      </p:sp>
      <p:sp>
        <p:nvSpPr>
          <p:cNvPr id="63" name="Textfeld 62">
            <a:extLst>
              <a:ext uri="{FF2B5EF4-FFF2-40B4-BE49-F238E27FC236}">
                <a16:creationId xmlns:a16="http://schemas.microsoft.com/office/drawing/2014/main" id="{EFBD39F5-40D9-0B32-1B89-BBE3C0EBEBDE}"/>
              </a:ext>
            </a:extLst>
          </p:cNvPr>
          <p:cNvSpPr txBox="1"/>
          <p:nvPr/>
        </p:nvSpPr>
        <p:spPr>
          <a:xfrm>
            <a:off x="2514600" y="4419600"/>
            <a:ext cx="518092" cy="246221"/>
          </a:xfrm>
          <a:prstGeom prst="rect">
            <a:avLst/>
          </a:prstGeom>
          <a:noFill/>
        </p:spPr>
        <p:txBody>
          <a:bodyPr wrap="none" rtlCol="0">
            <a:spAutoFit/>
          </a:bodyPr>
          <a:lstStyle/>
          <a:p>
            <a:r>
              <a:rPr lang="en-US" sz="1000" dirty="0" err="1"/>
              <a:t>PrioIn</a:t>
            </a:r>
            <a:endParaRPr lang="en-US" sz="1000" dirty="0"/>
          </a:p>
        </p:txBody>
      </p:sp>
      <p:cxnSp>
        <p:nvCxnSpPr>
          <p:cNvPr id="448" name="Gerade Verbindung mit Pfeil 447">
            <a:extLst>
              <a:ext uri="{FF2B5EF4-FFF2-40B4-BE49-F238E27FC236}">
                <a16:creationId xmlns:a16="http://schemas.microsoft.com/office/drawing/2014/main" id="{5A825D70-8C43-C4FF-CB8A-AE1029C03319}"/>
              </a:ext>
            </a:extLst>
          </p:cNvPr>
          <p:cNvCxnSpPr/>
          <p:nvPr/>
        </p:nvCxnSpPr>
        <p:spPr bwMode="auto">
          <a:xfrm flipH="1">
            <a:off x="1143000" y="762000"/>
            <a:ext cx="228600" cy="6858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9" name="Textfeld 448">
            <a:extLst>
              <a:ext uri="{FF2B5EF4-FFF2-40B4-BE49-F238E27FC236}">
                <a16:creationId xmlns:a16="http://schemas.microsoft.com/office/drawing/2014/main" id="{191EB0E1-017A-0FBA-4828-0C6329DE85AB}"/>
              </a:ext>
            </a:extLst>
          </p:cNvPr>
          <p:cNvSpPr txBox="1"/>
          <p:nvPr/>
        </p:nvSpPr>
        <p:spPr>
          <a:xfrm>
            <a:off x="1249485" y="533400"/>
            <a:ext cx="269625" cy="246221"/>
          </a:xfrm>
          <a:prstGeom prst="rect">
            <a:avLst/>
          </a:prstGeom>
          <a:noFill/>
        </p:spPr>
        <p:txBody>
          <a:bodyPr wrap="none" rtlCol="0">
            <a:spAutoFit/>
          </a:bodyPr>
          <a:lstStyle/>
          <a:p>
            <a:r>
              <a:rPr lang="en-US" sz="1000" dirty="0"/>
              <a:t>&amp;</a:t>
            </a:r>
          </a:p>
        </p:txBody>
      </p:sp>
      <p:sp>
        <p:nvSpPr>
          <p:cNvPr id="450" name="Textfeld 449">
            <a:extLst>
              <a:ext uri="{FF2B5EF4-FFF2-40B4-BE49-F238E27FC236}">
                <a16:creationId xmlns:a16="http://schemas.microsoft.com/office/drawing/2014/main" id="{AEF45F2B-6207-4225-2E48-C792BC9B7AB0}"/>
              </a:ext>
            </a:extLst>
          </p:cNvPr>
          <p:cNvSpPr txBox="1"/>
          <p:nvPr/>
        </p:nvSpPr>
        <p:spPr>
          <a:xfrm>
            <a:off x="-21077" y="3810000"/>
            <a:ext cx="1418979" cy="246221"/>
          </a:xfrm>
          <a:prstGeom prst="rect">
            <a:avLst/>
          </a:prstGeom>
          <a:noFill/>
        </p:spPr>
        <p:txBody>
          <a:bodyPr wrap="none" rtlCol="0">
            <a:spAutoFit/>
          </a:bodyPr>
          <a:lstStyle/>
          <a:p>
            <a:r>
              <a:rPr lang="en-US" sz="1000" dirty="0" err="1"/>
              <a:t>HitFlag</a:t>
            </a:r>
            <a:r>
              <a:rPr lang="en-US" sz="1000" dirty="0"/>
              <a:t> and </a:t>
            </a:r>
            <a:r>
              <a:rPr lang="en-US" sz="1000" dirty="0" err="1"/>
              <a:t>prio</a:t>
            </a:r>
            <a:r>
              <a:rPr lang="en-US" sz="1000" dirty="0"/>
              <a:t>. logic</a:t>
            </a:r>
          </a:p>
        </p:txBody>
      </p:sp>
      <p:cxnSp>
        <p:nvCxnSpPr>
          <p:cNvPr id="451" name="Gerade Verbindung mit Pfeil 450">
            <a:extLst>
              <a:ext uri="{FF2B5EF4-FFF2-40B4-BE49-F238E27FC236}">
                <a16:creationId xmlns:a16="http://schemas.microsoft.com/office/drawing/2014/main" id="{9CB6F9D6-5BED-963F-55E6-2FB4ED2C3AE2}"/>
              </a:ext>
            </a:extLst>
          </p:cNvPr>
          <p:cNvCxnSpPr/>
          <p:nvPr/>
        </p:nvCxnSpPr>
        <p:spPr bwMode="auto">
          <a:xfrm>
            <a:off x="533400" y="4038600"/>
            <a:ext cx="609600" cy="45720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4" name="Textfeld 453">
            <a:extLst>
              <a:ext uri="{FF2B5EF4-FFF2-40B4-BE49-F238E27FC236}">
                <a16:creationId xmlns:a16="http://schemas.microsoft.com/office/drawing/2014/main" id="{D68BE44C-22F5-52F5-1B8A-317C266237D2}"/>
              </a:ext>
            </a:extLst>
          </p:cNvPr>
          <p:cNvSpPr txBox="1"/>
          <p:nvPr/>
        </p:nvSpPr>
        <p:spPr>
          <a:xfrm>
            <a:off x="37560" y="5489910"/>
            <a:ext cx="694421" cy="246221"/>
          </a:xfrm>
          <a:prstGeom prst="rect">
            <a:avLst/>
          </a:prstGeom>
          <a:noFill/>
        </p:spPr>
        <p:txBody>
          <a:bodyPr wrap="none" rtlCol="0">
            <a:spAutoFit/>
          </a:bodyPr>
          <a:lstStyle/>
          <a:p>
            <a:r>
              <a:rPr lang="en-US" sz="1000" dirty="0"/>
              <a:t>Data bus</a:t>
            </a:r>
          </a:p>
        </p:txBody>
      </p:sp>
      <p:sp>
        <p:nvSpPr>
          <p:cNvPr id="455" name="Textfeld 454">
            <a:extLst>
              <a:ext uri="{FF2B5EF4-FFF2-40B4-BE49-F238E27FC236}">
                <a16:creationId xmlns:a16="http://schemas.microsoft.com/office/drawing/2014/main" id="{ECAC9748-E6F2-6231-C31D-38DC4E231C60}"/>
              </a:ext>
            </a:extLst>
          </p:cNvPr>
          <p:cNvSpPr txBox="1"/>
          <p:nvPr/>
        </p:nvSpPr>
        <p:spPr>
          <a:xfrm>
            <a:off x="34524" y="990600"/>
            <a:ext cx="702436" cy="246221"/>
          </a:xfrm>
          <a:prstGeom prst="rect">
            <a:avLst/>
          </a:prstGeom>
          <a:noFill/>
        </p:spPr>
        <p:txBody>
          <a:bodyPr wrap="none" rtlCol="0">
            <a:spAutoFit/>
          </a:bodyPr>
          <a:lstStyle/>
          <a:p>
            <a:r>
              <a:rPr lang="en-US" sz="1000" dirty="0"/>
              <a:t>Hit buffer</a:t>
            </a:r>
          </a:p>
        </p:txBody>
      </p:sp>
      <p:sp>
        <p:nvSpPr>
          <p:cNvPr id="563" name="Textfeld 562">
            <a:extLst>
              <a:ext uri="{FF2B5EF4-FFF2-40B4-BE49-F238E27FC236}">
                <a16:creationId xmlns:a16="http://schemas.microsoft.com/office/drawing/2014/main" id="{C3388333-F8C3-D41A-443A-1F277EEE0D61}"/>
              </a:ext>
            </a:extLst>
          </p:cNvPr>
          <p:cNvSpPr txBox="1"/>
          <p:nvPr/>
        </p:nvSpPr>
        <p:spPr>
          <a:xfrm>
            <a:off x="1595130" y="5642570"/>
            <a:ext cx="822662" cy="246221"/>
          </a:xfrm>
          <a:prstGeom prst="rect">
            <a:avLst/>
          </a:prstGeom>
          <a:noFill/>
        </p:spPr>
        <p:txBody>
          <a:bodyPr wrap="none" rtlCol="0">
            <a:spAutoFit/>
          </a:bodyPr>
          <a:lstStyle/>
          <a:p>
            <a:r>
              <a:rPr lang="en-US" sz="1000" dirty="0"/>
              <a:t>EOC buffer</a:t>
            </a:r>
          </a:p>
        </p:txBody>
      </p:sp>
      <p:cxnSp>
        <p:nvCxnSpPr>
          <p:cNvPr id="596" name="Gerader Verbinder 660">
            <a:extLst>
              <a:ext uri="{FF2B5EF4-FFF2-40B4-BE49-F238E27FC236}">
                <a16:creationId xmlns:a16="http://schemas.microsoft.com/office/drawing/2014/main" id="{7E18FC49-7EFE-0124-2087-4E4337E143C8}"/>
              </a:ext>
            </a:extLst>
          </p:cNvPr>
          <p:cNvCxnSpPr>
            <a:cxnSpLocks/>
          </p:cNvCxnSpPr>
          <p:nvPr/>
        </p:nvCxnSpPr>
        <p:spPr bwMode="auto">
          <a:xfrm>
            <a:off x="1595130" y="3352670"/>
            <a:ext cx="0" cy="45798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0396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3EE88-BC6E-4244-B69D-F0165031AD2F}"/>
              </a:ext>
            </a:extLst>
          </p:cNvPr>
          <p:cNvSpPr>
            <a:spLocks noGrp="1"/>
          </p:cNvSpPr>
          <p:nvPr>
            <p:ph type="title"/>
          </p:nvPr>
        </p:nvSpPr>
        <p:spPr/>
        <p:txBody>
          <a:bodyPr/>
          <a:lstStyle/>
          <a:p>
            <a:r>
              <a:rPr lang="de-DE" b="1" dirty="0"/>
              <a:t>Mighty Tracker Concept</a:t>
            </a:r>
            <a:endParaRPr lang="en-GB" b="1" dirty="0"/>
          </a:p>
        </p:txBody>
      </p:sp>
      <p:sp>
        <p:nvSpPr>
          <p:cNvPr id="3" name="Inhaltsplatzhalter 2">
            <a:extLst>
              <a:ext uri="{FF2B5EF4-FFF2-40B4-BE49-F238E27FC236}">
                <a16:creationId xmlns:a16="http://schemas.microsoft.com/office/drawing/2014/main" id="{3AED3BFC-60F9-3B02-614C-11E941EA71E6}"/>
              </a:ext>
            </a:extLst>
          </p:cNvPr>
          <p:cNvSpPr>
            <a:spLocks noGrp="1"/>
          </p:cNvSpPr>
          <p:nvPr>
            <p:ph idx="1"/>
          </p:nvPr>
        </p:nvSpPr>
        <p:spPr/>
        <p:txBody>
          <a:bodyPr/>
          <a:lstStyle/>
          <a:p>
            <a:r>
              <a:rPr lang="de-DE" b="1" dirty="0"/>
              <a:t>Mighty Tracker</a:t>
            </a:r>
          </a:p>
          <a:p>
            <a:r>
              <a:rPr lang="de-DE" dirty="0"/>
              <a:t>Hybrid </a:t>
            </a:r>
            <a:r>
              <a:rPr lang="de-DE" dirty="0" err="1"/>
              <a:t>tracking</a:t>
            </a:r>
            <a:r>
              <a:rPr lang="de-DE" dirty="0"/>
              <a:t> </a:t>
            </a:r>
            <a:r>
              <a:rPr lang="de-DE" dirty="0" err="1"/>
              <a:t>detector</a:t>
            </a:r>
            <a:r>
              <a:rPr lang="de-DE" dirty="0"/>
              <a:t>:</a:t>
            </a:r>
          </a:p>
          <a:p>
            <a:pPr>
              <a:buFont typeface="Arial" panose="020B0604020202020204" pitchFamily="34" charset="0"/>
              <a:buChar char="•"/>
            </a:pPr>
            <a:r>
              <a:rPr lang="de-DE" dirty="0" err="1"/>
              <a:t>SciFi</a:t>
            </a:r>
            <a:r>
              <a:rPr lang="de-DE" dirty="0"/>
              <a:t> Tracker </a:t>
            </a:r>
          </a:p>
          <a:p>
            <a:pPr>
              <a:buFont typeface="Arial" panose="020B0604020202020204" pitchFamily="34" charset="0"/>
              <a:buChar char="•"/>
            </a:pPr>
            <a:r>
              <a:rPr lang="de-DE" dirty="0" err="1"/>
              <a:t>Inner</a:t>
            </a:r>
            <a:r>
              <a:rPr lang="de-DE" dirty="0"/>
              <a:t> Tracker </a:t>
            </a:r>
          </a:p>
          <a:p>
            <a:pPr>
              <a:buFont typeface="Arial" panose="020B0604020202020204" pitchFamily="34" charset="0"/>
              <a:buChar char="•"/>
            </a:pPr>
            <a:r>
              <a:rPr lang="de-DE" dirty="0"/>
              <a:t>Middle Tracker </a:t>
            </a:r>
          </a:p>
          <a:p>
            <a:r>
              <a:rPr lang="de-DE" dirty="0"/>
              <a:t>Technology:</a:t>
            </a:r>
          </a:p>
          <a:p>
            <a:pPr>
              <a:buFont typeface="Arial" panose="020B0604020202020204" pitchFamily="34" charset="0"/>
              <a:buChar char="•"/>
            </a:pPr>
            <a:r>
              <a:rPr lang="de-DE" dirty="0" err="1"/>
              <a:t>Scintillating</a:t>
            </a:r>
            <a:r>
              <a:rPr lang="de-DE" dirty="0"/>
              <a:t> </a:t>
            </a:r>
            <a:r>
              <a:rPr lang="de-DE" dirty="0" err="1"/>
              <a:t>fibres</a:t>
            </a:r>
            <a:r>
              <a:rPr lang="de-DE" dirty="0"/>
              <a:t> + HV-MAPS </a:t>
            </a:r>
          </a:p>
          <a:p>
            <a:r>
              <a:rPr lang="de-DE" dirty="0"/>
              <a:t>Advantages:</a:t>
            </a:r>
          </a:p>
          <a:p>
            <a:pPr>
              <a:buFont typeface="Arial" panose="020B0604020202020204" pitchFamily="34" charset="0"/>
              <a:buChar char="•"/>
            </a:pPr>
            <a:r>
              <a:rPr lang="de-DE" dirty="0"/>
              <a:t>High </a:t>
            </a:r>
            <a:r>
              <a:rPr lang="de-DE" dirty="0" err="1"/>
              <a:t>granularity</a:t>
            </a:r>
            <a:r>
              <a:rPr lang="de-DE" dirty="0"/>
              <a:t> </a:t>
            </a:r>
          </a:p>
          <a:p>
            <a:pPr>
              <a:buFont typeface="Arial" panose="020B0604020202020204" pitchFamily="34" charset="0"/>
              <a:buChar char="•"/>
            </a:pPr>
            <a:r>
              <a:rPr lang="de-DE" dirty="0"/>
              <a:t>Fast </a:t>
            </a:r>
            <a:r>
              <a:rPr lang="de-DE" dirty="0" err="1"/>
              <a:t>timing</a:t>
            </a:r>
            <a:r>
              <a:rPr lang="de-DE" dirty="0"/>
              <a:t> </a:t>
            </a:r>
          </a:p>
          <a:p>
            <a:pPr>
              <a:buFont typeface="Arial" panose="020B0604020202020204" pitchFamily="34" charset="0"/>
              <a:buChar char="•"/>
            </a:pPr>
            <a:r>
              <a:rPr lang="de-DE" dirty="0"/>
              <a:t>Radiation </a:t>
            </a:r>
            <a:r>
              <a:rPr lang="de-DE" dirty="0" err="1"/>
              <a:t>hardness</a:t>
            </a:r>
            <a:endParaRPr lang="de-DE" dirty="0"/>
          </a:p>
          <a:p>
            <a:endParaRPr lang="en-GB" dirty="0"/>
          </a:p>
        </p:txBody>
      </p:sp>
      <p:grpSp>
        <p:nvGrpSpPr>
          <p:cNvPr id="4" name="Group 11">
            <a:extLst>
              <a:ext uri="{FF2B5EF4-FFF2-40B4-BE49-F238E27FC236}">
                <a16:creationId xmlns:a16="http://schemas.microsoft.com/office/drawing/2014/main" id="{1DE20F8B-1176-2C0E-7E29-10E211953729}"/>
              </a:ext>
            </a:extLst>
          </p:cNvPr>
          <p:cNvGrpSpPr/>
          <p:nvPr/>
        </p:nvGrpSpPr>
        <p:grpSpPr>
          <a:xfrm>
            <a:off x="3656040" y="2131390"/>
            <a:ext cx="5199406" cy="4131869"/>
            <a:chOff x="6464592" y="1431448"/>
            <a:chExt cx="5199406" cy="4131869"/>
          </a:xfrm>
        </p:grpSpPr>
        <p:sp>
          <p:nvSpPr>
            <p:cNvPr id="5" name="TextBox 97">
              <a:extLst>
                <a:ext uri="{FF2B5EF4-FFF2-40B4-BE49-F238E27FC236}">
                  <a16:creationId xmlns:a16="http://schemas.microsoft.com/office/drawing/2014/main" id="{808A7992-C8A9-A220-DEAE-0E2D9B063440}"/>
                </a:ext>
              </a:extLst>
            </p:cNvPr>
            <p:cNvSpPr txBox="1"/>
            <p:nvPr/>
          </p:nvSpPr>
          <p:spPr>
            <a:xfrm>
              <a:off x="6559826" y="5255540"/>
              <a:ext cx="5052208" cy="307777"/>
            </a:xfrm>
            <a:prstGeom prst="rect">
              <a:avLst/>
            </a:prstGeom>
            <a:noFill/>
          </p:spPr>
          <p:txBody>
            <a:bodyPr wrap="square" rtlCol="0">
              <a:spAutoFit/>
            </a:bodyPr>
            <a:lstStyle/>
            <a:p>
              <a:pPr algn="ctr"/>
              <a:r>
                <a:rPr lang="en-GB" sz="1400" i="1" dirty="0">
                  <a:solidFill>
                    <a:schemeClr val="bg2">
                      <a:lumMod val="75000"/>
                    </a:schemeClr>
                  </a:solidFill>
                </a:rPr>
                <a:t>Schematic of one layer of the Mighty Tracker. [1]</a:t>
              </a:r>
            </a:p>
          </p:txBody>
        </p:sp>
        <p:grpSp>
          <p:nvGrpSpPr>
            <p:cNvPr id="6" name="Group 10">
              <a:extLst>
                <a:ext uri="{FF2B5EF4-FFF2-40B4-BE49-F238E27FC236}">
                  <a16:creationId xmlns:a16="http://schemas.microsoft.com/office/drawing/2014/main" id="{6C7D37D4-09A5-8E0E-D83E-538ABA41CB4F}"/>
                </a:ext>
              </a:extLst>
            </p:cNvPr>
            <p:cNvGrpSpPr/>
            <p:nvPr/>
          </p:nvGrpSpPr>
          <p:grpSpPr>
            <a:xfrm>
              <a:off x="6464592" y="1431448"/>
              <a:ext cx="5199406" cy="3843040"/>
              <a:chOff x="6464593" y="1254951"/>
              <a:chExt cx="5199406" cy="3843040"/>
            </a:xfrm>
          </p:grpSpPr>
          <p:pic>
            <p:nvPicPr>
              <p:cNvPr id="7" name="Picture 37" descr="Chart&#10;&#10;Description automatically generated">
                <a:extLst>
                  <a:ext uri="{FF2B5EF4-FFF2-40B4-BE49-F238E27FC236}">
                    <a16:creationId xmlns:a16="http://schemas.microsoft.com/office/drawing/2014/main" id="{665BF202-CAD5-6EEB-1210-443CC1A49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93" y="1254951"/>
                <a:ext cx="5199406" cy="3843040"/>
              </a:xfrm>
              <a:prstGeom prst="rect">
                <a:avLst/>
              </a:prstGeom>
            </p:spPr>
          </p:pic>
          <p:sp>
            <p:nvSpPr>
              <p:cNvPr id="8" name="TextBox 107">
                <a:extLst>
                  <a:ext uri="{FF2B5EF4-FFF2-40B4-BE49-F238E27FC236}">
                    <a16:creationId xmlns:a16="http://schemas.microsoft.com/office/drawing/2014/main" id="{A32EA5C8-5F2F-78D6-A860-3D1616084618}"/>
                  </a:ext>
                </a:extLst>
              </p:cNvPr>
              <p:cNvSpPr txBox="1"/>
              <p:nvPr/>
            </p:nvSpPr>
            <p:spPr>
              <a:xfrm>
                <a:off x="7407048" y="1738545"/>
                <a:ext cx="1014398" cy="338554"/>
              </a:xfrm>
              <a:prstGeom prst="rect">
                <a:avLst/>
              </a:prstGeom>
              <a:noFill/>
            </p:spPr>
            <p:txBody>
              <a:bodyPr wrap="square" rtlCol="0">
                <a:spAutoFit/>
              </a:bodyPr>
              <a:lstStyle/>
              <a:p>
                <a:r>
                  <a:rPr lang="en-GB" sz="1600" dirty="0">
                    <a:solidFill>
                      <a:schemeClr val="bg1"/>
                    </a:solidFill>
                  </a:rPr>
                  <a:t>SciFi</a:t>
                </a:r>
              </a:p>
            </p:txBody>
          </p:sp>
          <p:sp>
            <p:nvSpPr>
              <p:cNvPr id="9" name="TextBox 108">
                <a:extLst>
                  <a:ext uri="{FF2B5EF4-FFF2-40B4-BE49-F238E27FC236}">
                    <a16:creationId xmlns:a16="http://schemas.microsoft.com/office/drawing/2014/main" id="{04E93B57-15BE-A94B-1B28-E6D3FF0E8A11}"/>
                  </a:ext>
                </a:extLst>
              </p:cNvPr>
              <p:cNvSpPr txBox="1"/>
              <p:nvPr/>
            </p:nvSpPr>
            <p:spPr>
              <a:xfrm>
                <a:off x="7722554" y="3040363"/>
                <a:ext cx="487220" cy="338554"/>
              </a:xfrm>
              <a:prstGeom prst="rect">
                <a:avLst/>
              </a:prstGeom>
              <a:noFill/>
            </p:spPr>
            <p:txBody>
              <a:bodyPr wrap="square" rtlCol="0">
                <a:spAutoFit/>
              </a:bodyPr>
              <a:lstStyle/>
              <a:p>
                <a:r>
                  <a:rPr lang="en-GB" sz="1600" dirty="0">
                    <a:solidFill>
                      <a:schemeClr val="bg1"/>
                    </a:solidFill>
                  </a:rPr>
                  <a:t>MT</a:t>
                </a:r>
              </a:p>
            </p:txBody>
          </p:sp>
          <p:sp>
            <p:nvSpPr>
              <p:cNvPr id="10" name="TextBox 110">
                <a:extLst>
                  <a:ext uri="{FF2B5EF4-FFF2-40B4-BE49-F238E27FC236}">
                    <a16:creationId xmlns:a16="http://schemas.microsoft.com/office/drawing/2014/main" id="{E5E84152-B0A8-4DD8-8F9A-44764D430E4C}"/>
                  </a:ext>
                </a:extLst>
              </p:cNvPr>
              <p:cNvSpPr txBox="1"/>
              <p:nvPr/>
            </p:nvSpPr>
            <p:spPr>
              <a:xfrm>
                <a:off x="8708151" y="2964215"/>
                <a:ext cx="487220" cy="338554"/>
              </a:xfrm>
              <a:prstGeom prst="rect">
                <a:avLst/>
              </a:prstGeom>
              <a:noFill/>
            </p:spPr>
            <p:txBody>
              <a:bodyPr wrap="square" rtlCol="0">
                <a:spAutoFit/>
              </a:bodyPr>
              <a:lstStyle/>
              <a:p>
                <a:r>
                  <a:rPr lang="en-GB" sz="1600" dirty="0">
                    <a:solidFill>
                      <a:schemeClr val="bg1"/>
                    </a:solidFill>
                  </a:rPr>
                  <a:t>IT</a:t>
                </a:r>
              </a:p>
            </p:txBody>
          </p:sp>
          <p:sp>
            <p:nvSpPr>
              <p:cNvPr id="11" name="Right Brace 6">
                <a:extLst>
                  <a:ext uri="{FF2B5EF4-FFF2-40B4-BE49-F238E27FC236}">
                    <a16:creationId xmlns:a16="http://schemas.microsoft.com/office/drawing/2014/main" id="{C59D77B4-8C4E-9B7C-4733-EEC574EE04F0}"/>
                  </a:ext>
                </a:extLst>
              </p:cNvPr>
              <p:cNvSpPr/>
              <p:nvPr/>
            </p:nvSpPr>
            <p:spPr>
              <a:xfrm rot="5400000">
                <a:off x="9018596" y="2286740"/>
                <a:ext cx="144000" cy="2596006"/>
              </a:xfrm>
              <a:prstGeom prst="rightBrace">
                <a:avLst>
                  <a:gd name="adj1" fmla="val 55475"/>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 name="TextBox 7">
                <a:extLst>
                  <a:ext uri="{FF2B5EF4-FFF2-40B4-BE49-F238E27FC236}">
                    <a16:creationId xmlns:a16="http://schemas.microsoft.com/office/drawing/2014/main" id="{81A5A120-BF39-CC39-8EF4-E580CB908469}"/>
                  </a:ext>
                </a:extLst>
              </p:cNvPr>
              <p:cNvSpPr txBox="1"/>
              <p:nvPr/>
            </p:nvSpPr>
            <p:spPr>
              <a:xfrm>
                <a:off x="8644725" y="3673595"/>
                <a:ext cx="791869" cy="338554"/>
              </a:xfrm>
              <a:prstGeom prst="rect">
                <a:avLst/>
              </a:prstGeom>
              <a:noFill/>
            </p:spPr>
            <p:txBody>
              <a:bodyPr wrap="square" rtlCol="0">
                <a:spAutoFit/>
              </a:bodyPr>
              <a:lstStyle/>
              <a:p>
                <a:pPr algn="ctr"/>
                <a:r>
                  <a:rPr lang="en-GB" sz="1600" i="1" dirty="0">
                    <a:solidFill>
                      <a:schemeClr val="bg1"/>
                    </a:solidFill>
                  </a:rPr>
                  <a:t>~ 4 m</a:t>
                </a:r>
              </a:p>
            </p:txBody>
          </p:sp>
          <p:sp>
            <p:nvSpPr>
              <p:cNvPr id="13" name="TextBox 8">
                <a:extLst>
                  <a:ext uri="{FF2B5EF4-FFF2-40B4-BE49-F238E27FC236}">
                    <a16:creationId xmlns:a16="http://schemas.microsoft.com/office/drawing/2014/main" id="{0D8C40D0-2373-5CFF-E427-CCCC2FA92017}"/>
                  </a:ext>
                </a:extLst>
              </p:cNvPr>
              <p:cNvSpPr txBox="1"/>
              <p:nvPr/>
            </p:nvSpPr>
            <p:spPr>
              <a:xfrm>
                <a:off x="10303483" y="3028778"/>
                <a:ext cx="791869" cy="338554"/>
              </a:xfrm>
              <a:prstGeom prst="rect">
                <a:avLst/>
              </a:prstGeom>
              <a:noFill/>
            </p:spPr>
            <p:txBody>
              <a:bodyPr wrap="square" rtlCol="0">
                <a:spAutoFit/>
              </a:bodyPr>
              <a:lstStyle/>
              <a:p>
                <a:pPr algn="ctr"/>
                <a:r>
                  <a:rPr lang="en-GB" sz="1600" i="1" dirty="0">
                    <a:solidFill>
                      <a:schemeClr val="bg1"/>
                    </a:solidFill>
                  </a:rPr>
                  <a:t>1 m</a:t>
                </a:r>
              </a:p>
            </p:txBody>
          </p:sp>
          <p:sp>
            <p:nvSpPr>
              <p:cNvPr id="14" name="Right Brace 9">
                <a:extLst>
                  <a:ext uri="{FF2B5EF4-FFF2-40B4-BE49-F238E27FC236}">
                    <a16:creationId xmlns:a16="http://schemas.microsoft.com/office/drawing/2014/main" id="{948354BC-81B0-F9EE-A130-77B779462632}"/>
                  </a:ext>
                </a:extLst>
              </p:cNvPr>
              <p:cNvSpPr/>
              <p:nvPr/>
            </p:nvSpPr>
            <p:spPr>
              <a:xfrm>
                <a:off x="10382796" y="2905087"/>
                <a:ext cx="144000" cy="612000"/>
              </a:xfrm>
              <a:prstGeom prst="rightBrace">
                <a:avLst>
                  <a:gd name="adj1" fmla="val 52251"/>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bg1"/>
                  </a:solidFill>
                </a:endParaRPr>
              </a:p>
            </p:txBody>
          </p:sp>
        </p:grpSp>
      </p:grpSp>
    </p:spTree>
    <p:extLst>
      <p:ext uri="{BB962C8B-B14F-4D97-AF65-F5344CB8AC3E}">
        <p14:creationId xmlns:p14="http://schemas.microsoft.com/office/powerpoint/2010/main" val="3913879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1" name="Gruppieren 570">
            <a:extLst>
              <a:ext uri="{FF2B5EF4-FFF2-40B4-BE49-F238E27FC236}">
                <a16:creationId xmlns:a16="http://schemas.microsoft.com/office/drawing/2014/main" id="{1A1D5242-922E-8707-F84A-23936BF1334F}"/>
              </a:ext>
            </a:extLst>
          </p:cNvPr>
          <p:cNvGrpSpPr/>
          <p:nvPr/>
        </p:nvGrpSpPr>
        <p:grpSpPr>
          <a:xfrm>
            <a:off x="2971020" y="4267200"/>
            <a:ext cx="1905780" cy="1905000"/>
            <a:chOff x="2971020" y="4267200"/>
            <a:chExt cx="1905780" cy="1905000"/>
          </a:xfrm>
        </p:grpSpPr>
        <p:cxnSp>
          <p:nvCxnSpPr>
            <p:cNvPr id="572" name="Gerade Verbindung mit Pfeil 571">
              <a:extLst>
                <a:ext uri="{FF2B5EF4-FFF2-40B4-BE49-F238E27FC236}">
                  <a16:creationId xmlns:a16="http://schemas.microsoft.com/office/drawing/2014/main" id="{1FEC369C-56D8-FB94-5DDC-C3E40C2577C1}"/>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73" name="Gruppieren 572">
              <a:extLst>
                <a:ext uri="{FF2B5EF4-FFF2-40B4-BE49-F238E27FC236}">
                  <a16:creationId xmlns:a16="http://schemas.microsoft.com/office/drawing/2014/main" id="{320D753C-14AD-121D-9705-610C73F22C8C}"/>
                </a:ext>
              </a:extLst>
            </p:cNvPr>
            <p:cNvGrpSpPr/>
            <p:nvPr/>
          </p:nvGrpSpPr>
          <p:grpSpPr>
            <a:xfrm>
              <a:off x="2971020" y="4419600"/>
              <a:ext cx="1905780" cy="1752600"/>
              <a:chOff x="2971020" y="4419600"/>
              <a:chExt cx="1905780" cy="1752600"/>
            </a:xfrm>
          </p:grpSpPr>
          <p:sp>
            <p:nvSpPr>
              <p:cNvPr id="575" name="Abgerundetes Rechteck 90">
                <a:extLst>
                  <a:ext uri="{FF2B5EF4-FFF2-40B4-BE49-F238E27FC236}">
                    <a16:creationId xmlns:a16="http://schemas.microsoft.com/office/drawing/2014/main" id="{D4900904-6C3D-54D9-4841-3100FB4D708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 name="Rechteck 63">
                <a:extLst>
                  <a:ext uri="{FF2B5EF4-FFF2-40B4-BE49-F238E27FC236}">
                    <a16:creationId xmlns:a16="http://schemas.microsoft.com/office/drawing/2014/main" id="{56784CE7-E789-F575-AB64-768FE580F45C}"/>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5" name="Ellipse 301">
                <a:extLst>
                  <a:ext uri="{FF2B5EF4-FFF2-40B4-BE49-F238E27FC236}">
                    <a16:creationId xmlns:a16="http://schemas.microsoft.com/office/drawing/2014/main" id="{46B747A5-B704-518E-E777-7714A9728240}"/>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6" name="Gerade Verbindung mit Pfeil 65">
                <a:extLst>
                  <a:ext uri="{FF2B5EF4-FFF2-40B4-BE49-F238E27FC236}">
                    <a16:creationId xmlns:a16="http://schemas.microsoft.com/office/drawing/2014/main" id="{4F9EB57F-6A2C-09CF-0776-C48642BCCB3E}"/>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r Verbinder 303">
                <a:extLst>
                  <a:ext uri="{FF2B5EF4-FFF2-40B4-BE49-F238E27FC236}">
                    <a16:creationId xmlns:a16="http://schemas.microsoft.com/office/drawing/2014/main" id="{53C4F43E-7952-30C7-E849-A09E17BB5293}"/>
                  </a:ext>
                </a:extLst>
              </p:cNvPr>
              <p:cNvCxnSpPr>
                <a:cxnSpLocks/>
                <a:endCxn id="65"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8" name="Rechteck 67">
                <a:extLst>
                  <a:ext uri="{FF2B5EF4-FFF2-40B4-BE49-F238E27FC236}">
                    <a16:creationId xmlns:a16="http://schemas.microsoft.com/office/drawing/2014/main" id="{4CC136A8-C459-CC26-1EDE-556453A2ACB8}"/>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9" name="Gerade Verbindung mit Pfeil 68">
                <a:extLst>
                  <a:ext uri="{FF2B5EF4-FFF2-40B4-BE49-F238E27FC236}">
                    <a16:creationId xmlns:a16="http://schemas.microsoft.com/office/drawing/2014/main" id="{712616F8-8ECC-8FFA-6E39-1697071207F1}"/>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CB7662FA-A472-AFA6-7CC0-A9DBED93FB22}"/>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DF4EE51B-2B23-30F3-E575-6F4A061E1471}"/>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r Verbinder 308">
                <a:extLst>
                  <a:ext uri="{FF2B5EF4-FFF2-40B4-BE49-F238E27FC236}">
                    <a16:creationId xmlns:a16="http://schemas.microsoft.com/office/drawing/2014/main" id="{A1464629-3A85-4AC5-3040-89586023F78C}"/>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3" name="Ellipse 309">
                <a:extLst>
                  <a:ext uri="{FF2B5EF4-FFF2-40B4-BE49-F238E27FC236}">
                    <a16:creationId xmlns:a16="http://schemas.microsoft.com/office/drawing/2014/main" id="{2B4C62B2-8E8E-69E2-6FF3-4E7FCE61D321}"/>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74" name="Gerade Verbindung mit Pfeil 73">
                <a:extLst>
                  <a:ext uri="{FF2B5EF4-FFF2-40B4-BE49-F238E27FC236}">
                    <a16:creationId xmlns:a16="http://schemas.microsoft.com/office/drawing/2014/main" id="{96991FD3-8D7A-AFE6-E476-85021AC0650E}"/>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74">
                <a:extLst>
                  <a:ext uri="{FF2B5EF4-FFF2-40B4-BE49-F238E27FC236}">
                    <a16:creationId xmlns:a16="http://schemas.microsoft.com/office/drawing/2014/main" id="{235C8624-EAD7-F493-144E-2D1CCF53E390}"/>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Gerade Verbindung mit Pfeil 75">
                <a:extLst>
                  <a:ext uri="{FF2B5EF4-FFF2-40B4-BE49-F238E27FC236}">
                    <a16:creationId xmlns:a16="http://schemas.microsoft.com/office/drawing/2014/main" id="{821F2DDE-8BCB-B312-5188-47FEE420965B}"/>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a16="http://schemas.microsoft.com/office/drawing/2014/main" id="{33D88CDF-C442-B0A9-0D3C-A9AD1B6A2CF7}"/>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Gerade Verbindung mit Pfeil 77">
                <a:extLst>
                  <a:ext uri="{FF2B5EF4-FFF2-40B4-BE49-F238E27FC236}">
                    <a16:creationId xmlns:a16="http://schemas.microsoft.com/office/drawing/2014/main" id="{C820EEAC-A04A-C8E5-E9E8-E28C6FD19D92}"/>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Gerader Verbinder 661">
                <a:extLst>
                  <a:ext uri="{FF2B5EF4-FFF2-40B4-BE49-F238E27FC236}">
                    <a16:creationId xmlns:a16="http://schemas.microsoft.com/office/drawing/2014/main" id="{67D8A542-5C5B-CCED-5FD7-AD75C91A81E7}"/>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Rechteck 79">
                <a:extLst>
                  <a:ext uri="{FF2B5EF4-FFF2-40B4-BE49-F238E27FC236}">
                    <a16:creationId xmlns:a16="http://schemas.microsoft.com/office/drawing/2014/main" id="{879A3B9C-BC62-2B39-30F7-5D8852010F28}"/>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1" name="Rechteck 80">
                <a:extLst>
                  <a:ext uri="{FF2B5EF4-FFF2-40B4-BE49-F238E27FC236}">
                    <a16:creationId xmlns:a16="http://schemas.microsoft.com/office/drawing/2014/main" id="{88B7A6DA-0EA3-AD8D-80FA-501AA5127DC3}"/>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574" name="Gerade Verbindung mit Pfeil 573">
              <a:extLst>
                <a:ext uri="{FF2B5EF4-FFF2-40B4-BE49-F238E27FC236}">
                  <a16:creationId xmlns:a16="http://schemas.microsoft.com/office/drawing/2014/main" id="{1F53DC99-AF3D-0D42-D6A7-1AD41EE86AD7}"/>
                </a:ext>
              </a:extLst>
            </p:cNvPr>
            <p:cNvCxnSpPr>
              <a:cxnSpLocks/>
              <a:stCxn id="575"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uppieren 81">
            <a:extLst>
              <a:ext uri="{FF2B5EF4-FFF2-40B4-BE49-F238E27FC236}">
                <a16:creationId xmlns:a16="http://schemas.microsoft.com/office/drawing/2014/main" id="{42AD2C7F-4A87-CE6C-F058-9C10DECAFE24}"/>
              </a:ext>
            </a:extLst>
          </p:cNvPr>
          <p:cNvGrpSpPr/>
          <p:nvPr/>
        </p:nvGrpSpPr>
        <p:grpSpPr>
          <a:xfrm>
            <a:off x="4800600" y="4267200"/>
            <a:ext cx="1905780" cy="1905000"/>
            <a:chOff x="2971020" y="4267200"/>
            <a:chExt cx="1905780" cy="1905000"/>
          </a:xfrm>
        </p:grpSpPr>
        <p:cxnSp>
          <p:nvCxnSpPr>
            <p:cNvPr id="83" name="Gerade Verbindung mit Pfeil 82">
              <a:extLst>
                <a:ext uri="{FF2B5EF4-FFF2-40B4-BE49-F238E27FC236}">
                  <a16:creationId xmlns:a16="http://schemas.microsoft.com/office/drawing/2014/main" id="{DE20D90D-B6C1-9C0F-F647-2C3C2293A395}"/>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4" name="Gruppieren 83">
              <a:extLst>
                <a:ext uri="{FF2B5EF4-FFF2-40B4-BE49-F238E27FC236}">
                  <a16:creationId xmlns:a16="http://schemas.microsoft.com/office/drawing/2014/main" id="{B338CBEE-7B66-16FD-0AD8-2BB221F7A7C0}"/>
                </a:ext>
              </a:extLst>
            </p:cNvPr>
            <p:cNvGrpSpPr/>
            <p:nvPr/>
          </p:nvGrpSpPr>
          <p:grpSpPr>
            <a:xfrm>
              <a:off x="2971020" y="4419600"/>
              <a:ext cx="1905780" cy="1752600"/>
              <a:chOff x="2971020" y="4419600"/>
              <a:chExt cx="1905780" cy="1752600"/>
            </a:xfrm>
          </p:grpSpPr>
          <p:sp>
            <p:nvSpPr>
              <p:cNvPr id="86" name="Abgerundetes Rechteck 90">
                <a:extLst>
                  <a:ext uri="{FF2B5EF4-FFF2-40B4-BE49-F238E27FC236}">
                    <a16:creationId xmlns:a16="http://schemas.microsoft.com/office/drawing/2014/main" id="{4B094253-6CE8-2718-6ED3-76BA30160237}"/>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7" name="Rechteck 86">
                <a:extLst>
                  <a:ext uri="{FF2B5EF4-FFF2-40B4-BE49-F238E27FC236}">
                    <a16:creationId xmlns:a16="http://schemas.microsoft.com/office/drawing/2014/main" id="{63C3AD73-E91B-2479-9FE3-6EA654498909}"/>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8" name="Ellipse 301">
                <a:extLst>
                  <a:ext uri="{FF2B5EF4-FFF2-40B4-BE49-F238E27FC236}">
                    <a16:creationId xmlns:a16="http://schemas.microsoft.com/office/drawing/2014/main" id="{FAFC77C7-F701-51CD-5B59-400D34CA3561}"/>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9" name="Gerade Verbindung mit Pfeil 88">
                <a:extLst>
                  <a:ext uri="{FF2B5EF4-FFF2-40B4-BE49-F238E27FC236}">
                    <a16:creationId xmlns:a16="http://schemas.microsoft.com/office/drawing/2014/main" id="{C0ACDD4C-C8B0-597F-E24F-EE317153D51E}"/>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r Verbinder 303">
                <a:extLst>
                  <a:ext uri="{FF2B5EF4-FFF2-40B4-BE49-F238E27FC236}">
                    <a16:creationId xmlns:a16="http://schemas.microsoft.com/office/drawing/2014/main" id="{A1C16F8F-0E1F-E56E-7689-514895D1FAF1}"/>
                  </a:ext>
                </a:extLst>
              </p:cNvPr>
              <p:cNvCxnSpPr>
                <a:cxnSpLocks/>
                <a:endCxn id="88"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1" name="Rechteck 90">
                <a:extLst>
                  <a:ext uri="{FF2B5EF4-FFF2-40B4-BE49-F238E27FC236}">
                    <a16:creationId xmlns:a16="http://schemas.microsoft.com/office/drawing/2014/main" id="{E15B457B-1E38-C6FA-4D33-4A9841C93CC6}"/>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2" name="Gerade Verbindung mit Pfeil 91">
                <a:extLst>
                  <a:ext uri="{FF2B5EF4-FFF2-40B4-BE49-F238E27FC236}">
                    <a16:creationId xmlns:a16="http://schemas.microsoft.com/office/drawing/2014/main" id="{E12268C6-C867-44F0-1849-C586A89DA2BA}"/>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14328891-6B9F-7B94-E982-21742E28423F}"/>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04870209-A482-C64F-1B35-E42D2B4C2DB4}"/>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r Verbinder 308">
                <a:extLst>
                  <a:ext uri="{FF2B5EF4-FFF2-40B4-BE49-F238E27FC236}">
                    <a16:creationId xmlns:a16="http://schemas.microsoft.com/office/drawing/2014/main" id="{885B9A60-E8C9-1F4A-704B-14AE58B22670}"/>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6" name="Ellipse 309">
                <a:extLst>
                  <a:ext uri="{FF2B5EF4-FFF2-40B4-BE49-F238E27FC236}">
                    <a16:creationId xmlns:a16="http://schemas.microsoft.com/office/drawing/2014/main" id="{F1AE3F20-A514-4E5F-3091-3471A3B9874A}"/>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7" name="Gerade Verbindung mit Pfeil 96">
                <a:extLst>
                  <a:ext uri="{FF2B5EF4-FFF2-40B4-BE49-F238E27FC236}">
                    <a16:creationId xmlns:a16="http://schemas.microsoft.com/office/drawing/2014/main" id="{3C5F3E17-15B2-D90C-CABB-C5AA6A050386}"/>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a:extLst>
                  <a:ext uri="{FF2B5EF4-FFF2-40B4-BE49-F238E27FC236}">
                    <a16:creationId xmlns:a16="http://schemas.microsoft.com/office/drawing/2014/main" id="{C0AD8E10-E39E-5225-00C6-739480D07759}"/>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9" name="Gerade Verbindung mit Pfeil 98">
                <a:extLst>
                  <a:ext uri="{FF2B5EF4-FFF2-40B4-BE49-F238E27FC236}">
                    <a16:creationId xmlns:a16="http://schemas.microsoft.com/office/drawing/2014/main" id="{56FA2D2E-6637-E271-A1C0-46C36ED099CF}"/>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a:extLst>
                  <a:ext uri="{FF2B5EF4-FFF2-40B4-BE49-F238E27FC236}">
                    <a16:creationId xmlns:a16="http://schemas.microsoft.com/office/drawing/2014/main" id="{494A5FD1-45AD-9B65-979D-313754FB65E4}"/>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a:extLst>
                  <a:ext uri="{FF2B5EF4-FFF2-40B4-BE49-F238E27FC236}">
                    <a16:creationId xmlns:a16="http://schemas.microsoft.com/office/drawing/2014/main" id="{D98147A5-114F-6FC7-00D1-1624917036B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Gerader Verbinder 661">
                <a:extLst>
                  <a:ext uri="{FF2B5EF4-FFF2-40B4-BE49-F238E27FC236}">
                    <a16:creationId xmlns:a16="http://schemas.microsoft.com/office/drawing/2014/main" id="{A9EA19B1-B5CF-0DA8-64C3-C66291360CC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Rechteck 102">
                <a:extLst>
                  <a:ext uri="{FF2B5EF4-FFF2-40B4-BE49-F238E27FC236}">
                    <a16:creationId xmlns:a16="http://schemas.microsoft.com/office/drawing/2014/main" id="{8B299EC4-6DD7-7088-F60F-1F97EAFB253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04" name="Rechteck 103">
                <a:extLst>
                  <a:ext uri="{FF2B5EF4-FFF2-40B4-BE49-F238E27FC236}">
                    <a16:creationId xmlns:a16="http://schemas.microsoft.com/office/drawing/2014/main" id="{3D4FA6C8-E6B2-D0AD-B8C7-FCC44314CD99}"/>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85" name="Gerade Verbindung mit Pfeil 84">
              <a:extLst>
                <a:ext uri="{FF2B5EF4-FFF2-40B4-BE49-F238E27FC236}">
                  <a16:creationId xmlns:a16="http://schemas.microsoft.com/office/drawing/2014/main" id="{58C3A55C-E421-75FB-7093-008884F08B4B}"/>
                </a:ext>
              </a:extLst>
            </p:cNvPr>
            <p:cNvCxnSpPr>
              <a:cxnSpLocks/>
              <a:stCxn id="86"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uppieren 104">
            <a:extLst>
              <a:ext uri="{FF2B5EF4-FFF2-40B4-BE49-F238E27FC236}">
                <a16:creationId xmlns:a16="http://schemas.microsoft.com/office/drawing/2014/main" id="{8936C00E-A39E-8864-7C2E-62C2EA7DF9C3}"/>
              </a:ext>
            </a:extLst>
          </p:cNvPr>
          <p:cNvGrpSpPr/>
          <p:nvPr/>
        </p:nvGrpSpPr>
        <p:grpSpPr>
          <a:xfrm>
            <a:off x="6629400" y="4267200"/>
            <a:ext cx="1905780" cy="1905000"/>
            <a:chOff x="2971020" y="4267200"/>
            <a:chExt cx="1905780" cy="1905000"/>
          </a:xfrm>
        </p:grpSpPr>
        <p:cxnSp>
          <p:nvCxnSpPr>
            <p:cNvPr id="107" name="Gerade Verbindung mit Pfeil 106">
              <a:extLst>
                <a:ext uri="{FF2B5EF4-FFF2-40B4-BE49-F238E27FC236}">
                  <a16:creationId xmlns:a16="http://schemas.microsoft.com/office/drawing/2014/main" id="{BB6AA937-991C-4818-9504-1824570B7680}"/>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08" name="Gruppieren 107">
              <a:extLst>
                <a:ext uri="{FF2B5EF4-FFF2-40B4-BE49-F238E27FC236}">
                  <a16:creationId xmlns:a16="http://schemas.microsoft.com/office/drawing/2014/main" id="{DCC66C78-624E-C5EF-098E-0AE5C6CEC255}"/>
                </a:ext>
              </a:extLst>
            </p:cNvPr>
            <p:cNvGrpSpPr/>
            <p:nvPr/>
          </p:nvGrpSpPr>
          <p:grpSpPr>
            <a:xfrm>
              <a:off x="2971020" y="4419600"/>
              <a:ext cx="1905780" cy="1752600"/>
              <a:chOff x="2971020" y="4419600"/>
              <a:chExt cx="1905780" cy="1752600"/>
            </a:xfrm>
          </p:grpSpPr>
          <p:sp>
            <p:nvSpPr>
              <p:cNvPr id="110" name="Abgerundetes Rechteck 90">
                <a:extLst>
                  <a:ext uri="{FF2B5EF4-FFF2-40B4-BE49-F238E27FC236}">
                    <a16:creationId xmlns:a16="http://schemas.microsoft.com/office/drawing/2014/main" id="{F231873A-131C-DD37-1FBD-AEFB5559FD8F}"/>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11" name="Rechteck 110">
                <a:extLst>
                  <a:ext uri="{FF2B5EF4-FFF2-40B4-BE49-F238E27FC236}">
                    <a16:creationId xmlns:a16="http://schemas.microsoft.com/office/drawing/2014/main" id="{9E0B9432-177B-3D44-3757-71371A9A7E7A}"/>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12" name="Ellipse 301">
                <a:extLst>
                  <a:ext uri="{FF2B5EF4-FFF2-40B4-BE49-F238E27FC236}">
                    <a16:creationId xmlns:a16="http://schemas.microsoft.com/office/drawing/2014/main" id="{0323CD60-FDC6-3766-371F-219E36C335FF}"/>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13" name="Gerade Verbindung mit Pfeil 112">
                <a:extLst>
                  <a:ext uri="{FF2B5EF4-FFF2-40B4-BE49-F238E27FC236}">
                    <a16:creationId xmlns:a16="http://schemas.microsoft.com/office/drawing/2014/main" id="{2D757C5A-8030-92DF-BFCF-C942E622F2FA}"/>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Gerader Verbinder 303">
                <a:extLst>
                  <a:ext uri="{FF2B5EF4-FFF2-40B4-BE49-F238E27FC236}">
                    <a16:creationId xmlns:a16="http://schemas.microsoft.com/office/drawing/2014/main" id="{F9741B7D-0AA1-D9CB-B0D0-987568DAE2A9}"/>
                  </a:ext>
                </a:extLst>
              </p:cNvPr>
              <p:cNvCxnSpPr>
                <a:cxnSpLocks/>
                <a:endCxn id="11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5" name="Rechteck 114">
                <a:extLst>
                  <a:ext uri="{FF2B5EF4-FFF2-40B4-BE49-F238E27FC236}">
                    <a16:creationId xmlns:a16="http://schemas.microsoft.com/office/drawing/2014/main" id="{9124D830-CEA0-A547-CF83-EED79763BE62}"/>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16" name="Gerade Verbindung mit Pfeil 115">
                <a:extLst>
                  <a:ext uri="{FF2B5EF4-FFF2-40B4-BE49-F238E27FC236}">
                    <a16:creationId xmlns:a16="http://schemas.microsoft.com/office/drawing/2014/main" id="{C9E527BB-204E-8156-D8F3-09EB9D4A56C4}"/>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a:extLst>
                  <a:ext uri="{FF2B5EF4-FFF2-40B4-BE49-F238E27FC236}">
                    <a16:creationId xmlns:a16="http://schemas.microsoft.com/office/drawing/2014/main" id="{5FAB44B9-E7DE-0DA7-B2AC-3D997029A949}"/>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Gerade Verbindung mit Pfeil 117">
                <a:extLst>
                  <a:ext uri="{FF2B5EF4-FFF2-40B4-BE49-F238E27FC236}">
                    <a16:creationId xmlns:a16="http://schemas.microsoft.com/office/drawing/2014/main" id="{8EE993B9-38E1-A956-A519-667CB0B0BD38}"/>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Gerader Verbinder 308">
                <a:extLst>
                  <a:ext uri="{FF2B5EF4-FFF2-40B4-BE49-F238E27FC236}">
                    <a16:creationId xmlns:a16="http://schemas.microsoft.com/office/drawing/2014/main" id="{9FD73D51-EE70-E739-8EAB-7FFDDCFA2C2A}"/>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0" name="Ellipse 309">
                <a:extLst>
                  <a:ext uri="{FF2B5EF4-FFF2-40B4-BE49-F238E27FC236}">
                    <a16:creationId xmlns:a16="http://schemas.microsoft.com/office/drawing/2014/main" id="{16E91FE7-0B5A-B0DF-C5D1-C2076B645F2C}"/>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21" name="Gerade Verbindung mit Pfeil 120">
                <a:extLst>
                  <a:ext uri="{FF2B5EF4-FFF2-40B4-BE49-F238E27FC236}">
                    <a16:creationId xmlns:a16="http://schemas.microsoft.com/office/drawing/2014/main" id="{91FA8255-930C-4020-478F-6A88564F9146}"/>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44DDADFF-95CD-422C-4977-EF6C8E471D3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Gerade Verbindung mit Pfeil 122">
                <a:extLst>
                  <a:ext uri="{FF2B5EF4-FFF2-40B4-BE49-F238E27FC236}">
                    <a16:creationId xmlns:a16="http://schemas.microsoft.com/office/drawing/2014/main" id="{65A9C9EE-3214-C89F-F2F9-9EB69F472A42}"/>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Gerade Verbindung mit Pfeil 123">
                <a:extLst>
                  <a:ext uri="{FF2B5EF4-FFF2-40B4-BE49-F238E27FC236}">
                    <a16:creationId xmlns:a16="http://schemas.microsoft.com/office/drawing/2014/main" id="{092DDF8C-BE2A-333F-1E4D-E722CB289C7D}"/>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Gerade Verbindung mit Pfeil 124">
                <a:extLst>
                  <a:ext uri="{FF2B5EF4-FFF2-40B4-BE49-F238E27FC236}">
                    <a16:creationId xmlns:a16="http://schemas.microsoft.com/office/drawing/2014/main" id="{D3EBDEA4-9B00-6E14-9C51-A2FB7A3C1F8D}"/>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Gerader Verbinder 661">
                <a:extLst>
                  <a:ext uri="{FF2B5EF4-FFF2-40B4-BE49-F238E27FC236}">
                    <a16:creationId xmlns:a16="http://schemas.microsoft.com/office/drawing/2014/main" id="{FF7C5E30-C4C9-F673-E235-2858F92D3E59}"/>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7" name="Rechteck 126">
                <a:extLst>
                  <a:ext uri="{FF2B5EF4-FFF2-40B4-BE49-F238E27FC236}">
                    <a16:creationId xmlns:a16="http://schemas.microsoft.com/office/drawing/2014/main" id="{4E0EAAF5-63E4-012F-2AAE-60AD33A22230}"/>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6" name="Rechteck 575">
                <a:extLst>
                  <a:ext uri="{FF2B5EF4-FFF2-40B4-BE49-F238E27FC236}">
                    <a16:creationId xmlns:a16="http://schemas.microsoft.com/office/drawing/2014/main" id="{84E84AB1-C2CF-03BE-9215-D8777F6B725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109" name="Gerade Verbindung mit Pfeil 108">
              <a:extLst>
                <a:ext uri="{FF2B5EF4-FFF2-40B4-BE49-F238E27FC236}">
                  <a16:creationId xmlns:a16="http://schemas.microsoft.com/office/drawing/2014/main" id="{48E8E2F0-411D-1F1C-FA80-2CA8E3F2401D}"/>
                </a:ext>
              </a:extLst>
            </p:cNvPr>
            <p:cNvCxnSpPr>
              <a:cxnSpLocks/>
              <a:stCxn id="11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11EAC2F8-54F7-C80B-F190-D5172E3F0C3F}"/>
              </a:ext>
            </a:extLst>
          </p:cNvPr>
          <p:cNvGrpSpPr/>
          <p:nvPr/>
        </p:nvGrpSpPr>
        <p:grpSpPr>
          <a:xfrm>
            <a:off x="3048000" y="2057400"/>
            <a:ext cx="1828800" cy="1143520"/>
            <a:chOff x="3048000" y="2819400"/>
            <a:chExt cx="1828800" cy="1143520"/>
          </a:xfrm>
        </p:grpSpPr>
        <p:sp>
          <p:nvSpPr>
            <p:cNvPr id="6" name="Abgerundetes Rechteck 124">
              <a:extLst>
                <a:ext uri="{FF2B5EF4-FFF2-40B4-BE49-F238E27FC236}">
                  <a16:creationId xmlns:a16="http://schemas.microsoft.com/office/drawing/2014/main" id="{B8EE3873-186F-D2A4-6D06-13DB2B9573A4}"/>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46EBAE33-DCF1-321C-0AB8-82FE97A787F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A6258FEB-E016-4D8B-B632-894D4A7B786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294">
              <a:extLst>
                <a:ext uri="{FF2B5EF4-FFF2-40B4-BE49-F238E27FC236}">
                  <a16:creationId xmlns:a16="http://schemas.microsoft.com/office/drawing/2014/main" id="{B24CACF3-5F0D-1DA9-9F4D-01B7F4853056}"/>
                </a:ext>
              </a:extLst>
            </p:cNvPr>
            <p:cNvCxnSpPr>
              <a:stCxn id="7" idx="2"/>
              <a:endCxn id="30"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20276D6D-14E1-E54D-242E-D55E271EBF94}"/>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11" name="Rechteck 10">
              <a:extLst>
                <a:ext uri="{FF2B5EF4-FFF2-40B4-BE49-F238E27FC236}">
                  <a16:creationId xmlns:a16="http://schemas.microsoft.com/office/drawing/2014/main" id="{73FAA31F-D0B7-7F84-3831-18A2E6CC65DF}"/>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12" name="Gerade Verbindung mit Pfeil 11">
              <a:extLst>
                <a:ext uri="{FF2B5EF4-FFF2-40B4-BE49-F238E27FC236}">
                  <a16:creationId xmlns:a16="http://schemas.microsoft.com/office/drawing/2014/main" id="{3AC87B6B-362B-4CE8-21C0-552C6F14168C}"/>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83250C7F-1AE3-1714-D4B4-5F7DCC1608DC}"/>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1CB2607B-952D-C566-E0EA-61114463F0A7}"/>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345">
              <a:extLst>
                <a:ext uri="{FF2B5EF4-FFF2-40B4-BE49-F238E27FC236}">
                  <a16:creationId xmlns:a16="http://schemas.microsoft.com/office/drawing/2014/main" id="{B577088A-7E56-DA57-B553-0ACC891948ED}"/>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346">
              <a:extLst>
                <a:ext uri="{FF2B5EF4-FFF2-40B4-BE49-F238E27FC236}">
                  <a16:creationId xmlns:a16="http://schemas.microsoft.com/office/drawing/2014/main" id="{9CCA06B8-1BCE-EE71-F94F-5789E71C41CB}"/>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347">
              <a:extLst>
                <a:ext uri="{FF2B5EF4-FFF2-40B4-BE49-F238E27FC236}">
                  <a16:creationId xmlns:a16="http://schemas.microsoft.com/office/drawing/2014/main" id="{D5FF2D79-5CFE-E9AB-34AE-D399D5C9CF6D}"/>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3889F018-3AB6-2503-B971-2A40DA226795}"/>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353">
              <a:extLst>
                <a:ext uri="{FF2B5EF4-FFF2-40B4-BE49-F238E27FC236}">
                  <a16:creationId xmlns:a16="http://schemas.microsoft.com/office/drawing/2014/main" id="{690D5C2E-F6B0-5658-3372-E90BA6A168B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23084413-855E-ABEA-1D29-AE4752C3091F}"/>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73003B2F-451D-92F4-F443-631DE58E4F5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356">
              <a:extLst>
                <a:ext uri="{FF2B5EF4-FFF2-40B4-BE49-F238E27FC236}">
                  <a16:creationId xmlns:a16="http://schemas.microsoft.com/office/drawing/2014/main" id="{CEA97374-7820-7B80-7A66-A8A06C1EA1D9}"/>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357">
              <a:extLst>
                <a:ext uri="{FF2B5EF4-FFF2-40B4-BE49-F238E27FC236}">
                  <a16:creationId xmlns:a16="http://schemas.microsoft.com/office/drawing/2014/main" id="{D66D80CF-1ABC-8AF7-C8CA-57E124599D0F}"/>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358">
              <a:extLst>
                <a:ext uri="{FF2B5EF4-FFF2-40B4-BE49-F238E27FC236}">
                  <a16:creationId xmlns:a16="http://schemas.microsoft.com/office/drawing/2014/main" id="{613FFCD9-0D01-ADBC-818F-C6B082799F0D}"/>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660746B2-34FC-14EB-14CE-0462099BCFA2}"/>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E44098B0-EAA1-F7FE-AE3B-B3A3F00E013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467828B4-7196-7894-0087-B3723D27B14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5BDA5FDB-4EE3-5D8F-7D66-B70E553F18A1}"/>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CA959836-D71D-1083-BC28-BEE90AA8BCB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367">
              <a:extLst>
                <a:ext uri="{FF2B5EF4-FFF2-40B4-BE49-F238E27FC236}">
                  <a16:creationId xmlns:a16="http://schemas.microsoft.com/office/drawing/2014/main" id="{5BE42AB4-EBD8-9624-FC33-38976CC9871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368">
              <a:extLst>
                <a:ext uri="{FF2B5EF4-FFF2-40B4-BE49-F238E27FC236}">
                  <a16:creationId xmlns:a16="http://schemas.microsoft.com/office/drawing/2014/main" id="{69BE642E-F3B2-A557-A955-5491CB130436}"/>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49" name="Gerader Verbinder 248">
            <a:extLst>
              <a:ext uri="{FF2B5EF4-FFF2-40B4-BE49-F238E27FC236}">
                <a16:creationId xmlns:a16="http://schemas.microsoft.com/office/drawing/2014/main" id="{3803CCA0-5227-4A35-93D7-A1849DA86B59}"/>
              </a:ext>
            </a:extLst>
          </p:cNvPr>
          <p:cNvCxnSpPr>
            <a:cxnSpLocks/>
          </p:cNvCxnSpPr>
          <p:nvPr/>
        </p:nvCxnSpPr>
        <p:spPr bwMode="auto">
          <a:xfrm>
            <a:off x="3962400" y="2667000"/>
            <a:ext cx="0" cy="6096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749AA550-CE33-4882-99AA-5BF29C998730}"/>
              </a:ext>
            </a:extLst>
          </p:cNvPr>
          <p:cNvCxnSpPr>
            <a:cxnSpLocks/>
          </p:cNvCxnSpPr>
          <p:nvPr/>
        </p:nvCxnSpPr>
        <p:spPr bwMode="auto">
          <a:xfrm>
            <a:off x="76200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BCCB50B3-EA56-4BE1-A582-46A97B0C3667}"/>
              </a:ext>
            </a:extLst>
          </p:cNvPr>
          <p:cNvCxnSpPr>
            <a:cxnSpLocks/>
          </p:cNvCxnSpPr>
          <p:nvPr/>
        </p:nvCxnSpPr>
        <p:spPr bwMode="auto">
          <a:xfrm>
            <a:off x="2971800" y="4876800"/>
            <a:ext cx="54864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F6279F3C-91FE-4786-908D-80EFABA0B17C}"/>
              </a:ext>
            </a:extLst>
          </p:cNvPr>
          <p:cNvCxnSpPr>
            <a:cxnSpLocks/>
          </p:cNvCxnSpPr>
          <p:nvPr/>
        </p:nvCxnSpPr>
        <p:spPr bwMode="auto">
          <a:xfrm>
            <a:off x="4038600" y="4648200"/>
            <a:ext cx="1524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D68A880F-9030-404A-8AF4-ED10D3625A31}"/>
              </a:ext>
            </a:extLst>
          </p:cNvPr>
          <p:cNvCxnSpPr>
            <a:cxnSpLocks/>
          </p:cNvCxnSpPr>
          <p:nvPr/>
        </p:nvCxnSpPr>
        <p:spPr bwMode="auto">
          <a:xfrm flipV="1">
            <a:off x="4191000" y="3429000"/>
            <a:ext cx="0" cy="1219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Gerader Verbinder 257">
            <a:extLst>
              <a:ext uri="{FF2B5EF4-FFF2-40B4-BE49-F238E27FC236}">
                <a16:creationId xmlns:a16="http://schemas.microsoft.com/office/drawing/2014/main" id="{67DF32E1-5723-494F-9CC8-DBB2356C7EFE}"/>
              </a:ext>
            </a:extLst>
          </p:cNvPr>
          <p:cNvCxnSpPr>
            <a:cxnSpLocks/>
          </p:cNvCxnSpPr>
          <p:nvPr/>
        </p:nvCxnSpPr>
        <p:spPr bwMode="auto">
          <a:xfrm>
            <a:off x="4191000" y="4648200"/>
            <a:ext cx="0" cy="1066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r Verbinder 260">
            <a:extLst>
              <a:ext uri="{FF2B5EF4-FFF2-40B4-BE49-F238E27FC236}">
                <a16:creationId xmlns:a16="http://schemas.microsoft.com/office/drawing/2014/main" id="{6FE91B14-6F9F-4F63-AA0D-2BBA9E2DE6A0}"/>
              </a:ext>
            </a:extLst>
          </p:cNvPr>
          <p:cNvCxnSpPr>
            <a:cxnSpLocks/>
          </p:cNvCxnSpPr>
          <p:nvPr/>
        </p:nvCxnSpPr>
        <p:spPr bwMode="auto">
          <a:xfrm flipV="1">
            <a:off x="4191000" y="2667780"/>
            <a:ext cx="910" cy="83742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Gerader Verbinder 262">
            <a:extLst>
              <a:ext uri="{FF2B5EF4-FFF2-40B4-BE49-F238E27FC236}">
                <a16:creationId xmlns:a16="http://schemas.microsoft.com/office/drawing/2014/main" id="{2E71591A-E1DD-4741-9383-A6C55EB80FF5}"/>
              </a:ext>
            </a:extLst>
          </p:cNvPr>
          <p:cNvCxnSpPr>
            <a:cxnSpLocks/>
          </p:cNvCxnSpPr>
          <p:nvPr/>
        </p:nvCxnSpPr>
        <p:spPr bwMode="auto">
          <a:xfrm>
            <a:off x="7696200" y="4648200"/>
            <a:ext cx="1524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Gerader Verbinder 263">
            <a:extLst>
              <a:ext uri="{FF2B5EF4-FFF2-40B4-BE49-F238E27FC236}">
                <a16:creationId xmlns:a16="http://schemas.microsoft.com/office/drawing/2014/main" id="{4BB280A8-D79A-4C14-9064-EBCED57C99AC}"/>
              </a:ext>
            </a:extLst>
          </p:cNvPr>
          <p:cNvCxnSpPr>
            <a:cxnSpLocks/>
          </p:cNvCxnSpPr>
          <p:nvPr/>
        </p:nvCxnSpPr>
        <p:spPr bwMode="auto">
          <a:xfrm flipV="1">
            <a:off x="7848600" y="3429000"/>
            <a:ext cx="0" cy="1219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Gerader Verbinder 264">
            <a:extLst>
              <a:ext uri="{FF2B5EF4-FFF2-40B4-BE49-F238E27FC236}">
                <a16:creationId xmlns:a16="http://schemas.microsoft.com/office/drawing/2014/main" id="{BC64EA83-C278-4CEA-BA82-C90387187704}"/>
              </a:ext>
            </a:extLst>
          </p:cNvPr>
          <p:cNvCxnSpPr>
            <a:cxnSpLocks/>
          </p:cNvCxnSpPr>
          <p:nvPr/>
        </p:nvCxnSpPr>
        <p:spPr bwMode="auto">
          <a:xfrm>
            <a:off x="7848600" y="4648200"/>
            <a:ext cx="0" cy="1066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r Verbinder 265">
            <a:extLst>
              <a:ext uri="{FF2B5EF4-FFF2-40B4-BE49-F238E27FC236}">
                <a16:creationId xmlns:a16="http://schemas.microsoft.com/office/drawing/2014/main" id="{5F3C0C3A-E117-47EF-B220-D02EF2771747}"/>
              </a:ext>
            </a:extLst>
          </p:cNvPr>
          <p:cNvCxnSpPr>
            <a:cxnSpLocks/>
          </p:cNvCxnSpPr>
          <p:nvPr/>
        </p:nvCxnSpPr>
        <p:spPr bwMode="auto">
          <a:xfrm flipV="1">
            <a:off x="7848600" y="2667780"/>
            <a:ext cx="910" cy="83742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hteck 32">
            <a:extLst>
              <a:ext uri="{FF2B5EF4-FFF2-40B4-BE49-F238E27FC236}">
                <a16:creationId xmlns:a16="http://schemas.microsoft.com/office/drawing/2014/main" id="{9D228BA9-FA39-CF12-169F-8600B924132B}"/>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4" name="Abgerundetes Rechteck 31">
            <a:extLst>
              <a:ext uri="{FF2B5EF4-FFF2-40B4-BE49-F238E27FC236}">
                <a16:creationId xmlns:a16="http://schemas.microsoft.com/office/drawing/2014/main" id="{8A6E549E-4AD3-255D-EF9B-A3C44BFC1C14}"/>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5" name="Abgerundetes Rechteck 31">
            <a:extLst>
              <a:ext uri="{FF2B5EF4-FFF2-40B4-BE49-F238E27FC236}">
                <a16:creationId xmlns:a16="http://schemas.microsoft.com/office/drawing/2014/main" id="{F85724E7-EB67-F2E4-C18F-082FFC8D5963}"/>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2706485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848B0734-856D-2E50-C959-39A0079044B4}"/>
              </a:ext>
            </a:extLst>
          </p:cNvPr>
          <p:cNvGrpSpPr/>
          <p:nvPr/>
        </p:nvGrpSpPr>
        <p:grpSpPr>
          <a:xfrm>
            <a:off x="6629400" y="4267200"/>
            <a:ext cx="1905780" cy="1905000"/>
            <a:chOff x="2971020" y="4267200"/>
            <a:chExt cx="1905780" cy="1905000"/>
          </a:xfrm>
        </p:grpSpPr>
        <p:cxnSp>
          <p:nvCxnSpPr>
            <p:cNvPr id="10" name="Gerade Verbindung mit Pfeil 9">
              <a:extLst>
                <a:ext uri="{FF2B5EF4-FFF2-40B4-BE49-F238E27FC236}">
                  <a16:creationId xmlns:a16="http://schemas.microsoft.com/office/drawing/2014/main" id="{CE246BE4-D65D-3873-795E-227E09C76014}"/>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736E0023-39CD-5A01-55C2-639DA6AE499B}"/>
                </a:ext>
              </a:extLst>
            </p:cNvPr>
            <p:cNvGrpSpPr/>
            <p:nvPr/>
          </p:nvGrpSpPr>
          <p:grpSpPr>
            <a:xfrm>
              <a:off x="2971020" y="4419600"/>
              <a:ext cx="1905780" cy="1752600"/>
              <a:chOff x="2971020" y="4419600"/>
              <a:chExt cx="1905780" cy="1752600"/>
            </a:xfrm>
          </p:grpSpPr>
          <p:sp>
            <p:nvSpPr>
              <p:cNvPr id="22" name="Abgerundetes Rechteck 90">
                <a:extLst>
                  <a:ext uri="{FF2B5EF4-FFF2-40B4-BE49-F238E27FC236}">
                    <a16:creationId xmlns:a16="http://schemas.microsoft.com/office/drawing/2014/main" id="{EACCE703-86C0-2F23-B5F7-8E39974DE530}"/>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3" name="Rechteck 22">
                <a:extLst>
                  <a:ext uri="{FF2B5EF4-FFF2-40B4-BE49-F238E27FC236}">
                    <a16:creationId xmlns:a16="http://schemas.microsoft.com/office/drawing/2014/main" id="{07626DEB-E07C-BDF7-EA3F-50FD23E45D82}"/>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4" name="Ellipse 301">
                <a:extLst>
                  <a:ext uri="{FF2B5EF4-FFF2-40B4-BE49-F238E27FC236}">
                    <a16:creationId xmlns:a16="http://schemas.microsoft.com/office/drawing/2014/main" id="{D7780BD9-66E6-7EBB-659A-FEDA94A901E6}"/>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5" name="Gerade Verbindung mit Pfeil 24">
                <a:extLst>
                  <a:ext uri="{FF2B5EF4-FFF2-40B4-BE49-F238E27FC236}">
                    <a16:creationId xmlns:a16="http://schemas.microsoft.com/office/drawing/2014/main" id="{93AD4000-0081-B942-6630-1BBCC96D1BD4}"/>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r Verbinder 303">
                <a:extLst>
                  <a:ext uri="{FF2B5EF4-FFF2-40B4-BE49-F238E27FC236}">
                    <a16:creationId xmlns:a16="http://schemas.microsoft.com/office/drawing/2014/main" id="{1B8D9D88-8697-9F81-592C-BBDF1CD5A39C}"/>
                  </a:ext>
                </a:extLst>
              </p:cNvPr>
              <p:cNvCxnSpPr>
                <a:cxnSpLocks/>
                <a:endCxn id="24"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 name="Rechteck 26">
                <a:extLst>
                  <a:ext uri="{FF2B5EF4-FFF2-40B4-BE49-F238E27FC236}">
                    <a16:creationId xmlns:a16="http://schemas.microsoft.com/office/drawing/2014/main" id="{35376D51-24D4-3EA2-EC31-B0026A0545B9}"/>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28" name="Gerade Verbindung mit Pfeil 27">
                <a:extLst>
                  <a:ext uri="{FF2B5EF4-FFF2-40B4-BE49-F238E27FC236}">
                    <a16:creationId xmlns:a16="http://schemas.microsoft.com/office/drawing/2014/main" id="{4DECED39-93B1-6107-AA8F-0C5C0C1E365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CCFD8A5F-13E5-EEA9-5816-7F1F652BC59B}"/>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D26CF55C-8635-3FD8-B8CA-250814EDEC51}"/>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r Verbinder 308">
                <a:extLst>
                  <a:ext uri="{FF2B5EF4-FFF2-40B4-BE49-F238E27FC236}">
                    <a16:creationId xmlns:a16="http://schemas.microsoft.com/office/drawing/2014/main" id="{35C0B1C1-A34E-6023-E099-3B15246A06A8}"/>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 name="Ellipse 309">
                <a:extLst>
                  <a:ext uri="{FF2B5EF4-FFF2-40B4-BE49-F238E27FC236}">
                    <a16:creationId xmlns:a16="http://schemas.microsoft.com/office/drawing/2014/main" id="{01F0C944-1BC3-F296-5AC4-C3FF9C692461}"/>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 name="Gerade Verbindung mit Pfeil 33">
                <a:extLst>
                  <a:ext uri="{FF2B5EF4-FFF2-40B4-BE49-F238E27FC236}">
                    <a16:creationId xmlns:a16="http://schemas.microsoft.com/office/drawing/2014/main" id="{41FCEBE8-E803-22E7-2299-997874B819D6}"/>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020EC25A-0BC3-C08F-0A23-43603AD1EAE9}"/>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3FCBC10A-16E4-A70E-37EF-4535106C25D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E85AF137-011A-8D8C-BB3D-F671C2E32648}"/>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867B9334-99A4-F13C-7F11-E4A51B57A9E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r Verbinder 661">
                <a:extLst>
                  <a:ext uri="{FF2B5EF4-FFF2-40B4-BE49-F238E27FC236}">
                    <a16:creationId xmlns:a16="http://schemas.microsoft.com/office/drawing/2014/main" id="{5501BD00-75AD-C928-0D0B-8B1617DEC1FD}"/>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Rechteck 39">
                <a:extLst>
                  <a:ext uri="{FF2B5EF4-FFF2-40B4-BE49-F238E27FC236}">
                    <a16:creationId xmlns:a16="http://schemas.microsoft.com/office/drawing/2014/main" id="{927E184C-F52D-5A51-10D6-6921DC657B00}"/>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1" name="Rechteck 40">
                <a:extLst>
                  <a:ext uri="{FF2B5EF4-FFF2-40B4-BE49-F238E27FC236}">
                    <a16:creationId xmlns:a16="http://schemas.microsoft.com/office/drawing/2014/main" id="{DDC8E71F-0CCD-3CF3-96D2-F6D64F7A44ED}"/>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15" name="Gerade Verbindung mit Pfeil 14">
              <a:extLst>
                <a:ext uri="{FF2B5EF4-FFF2-40B4-BE49-F238E27FC236}">
                  <a16:creationId xmlns:a16="http://schemas.microsoft.com/office/drawing/2014/main" id="{8203BD12-5EED-1CBC-B314-3248E3137DCF}"/>
                </a:ext>
              </a:extLst>
            </p:cNvPr>
            <p:cNvCxnSpPr>
              <a:cxnSpLocks/>
              <a:stCxn id="22"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ieren 41">
            <a:extLst>
              <a:ext uri="{FF2B5EF4-FFF2-40B4-BE49-F238E27FC236}">
                <a16:creationId xmlns:a16="http://schemas.microsoft.com/office/drawing/2014/main" id="{1A6B264F-C83F-BD71-79D0-E864BF65C97E}"/>
              </a:ext>
            </a:extLst>
          </p:cNvPr>
          <p:cNvGrpSpPr/>
          <p:nvPr/>
        </p:nvGrpSpPr>
        <p:grpSpPr>
          <a:xfrm>
            <a:off x="2971020" y="4267200"/>
            <a:ext cx="1905780" cy="1905000"/>
            <a:chOff x="2971020" y="4267200"/>
            <a:chExt cx="1905780" cy="1905000"/>
          </a:xfrm>
        </p:grpSpPr>
        <p:cxnSp>
          <p:nvCxnSpPr>
            <p:cNvPr id="43" name="Gerade Verbindung mit Pfeil 42">
              <a:extLst>
                <a:ext uri="{FF2B5EF4-FFF2-40B4-BE49-F238E27FC236}">
                  <a16:creationId xmlns:a16="http://schemas.microsoft.com/office/drawing/2014/main" id="{20F29544-564D-DA80-E7FB-3BC1EC59A324}"/>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4" name="Gruppieren 43">
              <a:extLst>
                <a:ext uri="{FF2B5EF4-FFF2-40B4-BE49-F238E27FC236}">
                  <a16:creationId xmlns:a16="http://schemas.microsoft.com/office/drawing/2014/main" id="{6AC63BAB-51B1-1779-534F-C1F838D5C02A}"/>
                </a:ext>
              </a:extLst>
            </p:cNvPr>
            <p:cNvGrpSpPr/>
            <p:nvPr/>
          </p:nvGrpSpPr>
          <p:grpSpPr>
            <a:xfrm>
              <a:off x="2971020" y="4419600"/>
              <a:ext cx="1905780" cy="1752600"/>
              <a:chOff x="2971020" y="4419600"/>
              <a:chExt cx="1905780" cy="1752600"/>
            </a:xfrm>
          </p:grpSpPr>
          <p:sp>
            <p:nvSpPr>
              <p:cNvPr id="52" name="Abgerundetes Rechteck 90">
                <a:extLst>
                  <a:ext uri="{FF2B5EF4-FFF2-40B4-BE49-F238E27FC236}">
                    <a16:creationId xmlns:a16="http://schemas.microsoft.com/office/drawing/2014/main" id="{392B5F39-C87E-139F-EC80-39AF51BB7F43}"/>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 name="Rechteck 52">
                <a:extLst>
                  <a:ext uri="{FF2B5EF4-FFF2-40B4-BE49-F238E27FC236}">
                    <a16:creationId xmlns:a16="http://schemas.microsoft.com/office/drawing/2014/main" id="{59D00075-DFC1-9D60-60FD-8A95582DAD0B}"/>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 name="Ellipse 301">
                <a:extLst>
                  <a:ext uri="{FF2B5EF4-FFF2-40B4-BE49-F238E27FC236}">
                    <a16:creationId xmlns:a16="http://schemas.microsoft.com/office/drawing/2014/main" id="{EBB884C2-64E5-B6F1-AFD0-608636017AE1}"/>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 name="Gerade Verbindung mit Pfeil 54">
                <a:extLst>
                  <a:ext uri="{FF2B5EF4-FFF2-40B4-BE49-F238E27FC236}">
                    <a16:creationId xmlns:a16="http://schemas.microsoft.com/office/drawing/2014/main" id="{3D9CB8A1-17E1-FA5E-4E90-30D2E6CE06DF}"/>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r Verbinder 303">
                <a:extLst>
                  <a:ext uri="{FF2B5EF4-FFF2-40B4-BE49-F238E27FC236}">
                    <a16:creationId xmlns:a16="http://schemas.microsoft.com/office/drawing/2014/main" id="{225E5A7A-AF76-CE6E-6352-998293530D8D}"/>
                  </a:ext>
                </a:extLst>
              </p:cNvPr>
              <p:cNvCxnSpPr>
                <a:cxnSpLocks/>
                <a:endCxn id="54"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7" name="Rechteck 56">
                <a:extLst>
                  <a:ext uri="{FF2B5EF4-FFF2-40B4-BE49-F238E27FC236}">
                    <a16:creationId xmlns:a16="http://schemas.microsoft.com/office/drawing/2014/main" id="{83021307-DB9C-9C98-6D48-9AD21D797DD5}"/>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cxnSp>
            <p:nvCxnSpPr>
              <p:cNvPr id="58" name="Gerade Verbindung mit Pfeil 57">
                <a:extLst>
                  <a:ext uri="{FF2B5EF4-FFF2-40B4-BE49-F238E27FC236}">
                    <a16:creationId xmlns:a16="http://schemas.microsoft.com/office/drawing/2014/main" id="{F7B145F5-5EBE-7828-F199-0E72BDD7715F}"/>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E612F001-B24D-34F4-5282-300B8F6C02D5}"/>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12280AA9-BC02-186B-9267-B1453798A0BC}"/>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r Verbinder 308">
                <a:extLst>
                  <a:ext uri="{FF2B5EF4-FFF2-40B4-BE49-F238E27FC236}">
                    <a16:creationId xmlns:a16="http://schemas.microsoft.com/office/drawing/2014/main" id="{69712AE6-40A0-D2D8-19C2-2EBF4F71CF4D}"/>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 name="Ellipse 309">
                <a:extLst>
                  <a:ext uri="{FF2B5EF4-FFF2-40B4-BE49-F238E27FC236}">
                    <a16:creationId xmlns:a16="http://schemas.microsoft.com/office/drawing/2014/main" id="{7C22AEC7-E9A5-F422-BD0F-F148E92B9D40}"/>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2DCB5EB9-6CAE-94E3-18B6-9AD0E1FD67AC}"/>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 Verbindung mit Pfeil 458">
                <a:extLst>
                  <a:ext uri="{FF2B5EF4-FFF2-40B4-BE49-F238E27FC236}">
                    <a16:creationId xmlns:a16="http://schemas.microsoft.com/office/drawing/2014/main" id="{3A9A315D-9749-7B2C-B8CE-EF9C971A6A4D}"/>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0" name="Gerade Verbindung mit Pfeil 459">
                <a:extLst>
                  <a:ext uri="{FF2B5EF4-FFF2-40B4-BE49-F238E27FC236}">
                    <a16:creationId xmlns:a16="http://schemas.microsoft.com/office/drawing/2014/main" id="{4D7EC105-64B3-5FB1-CE89-973789AAFF0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1" name="Gerade Verbindung mit Pfeil 460">
                <a:extLst>
                  <a:ext uri="{FF2B5EF4-FFF2-40B4-BE49-F238E27FC236}">
                    <a16:creationId xmlns:a16="http://schemas.microsoft.com/office/drawing/2014/main" id="{039494F9-4C8B-E6A2-CF24-0A85A2FF0CDD}"/>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36E5B50D-22B1-F664-B5F8-7515F2E88202}"/>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661">
                <a:extLst>
                  <a:ext uri="{FF2B5EF4-FFF2-40B4-BE49-F238E27FC236}">
                    <a16:creationId xmlns:a16="http://schemas.microsoft.com/office/drawing/2014/main" id="{DD510C32-FC11-9385-CC0E-DFEBA111037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4" name="Rechteck 463">
                <a:extLst>
                  <a:ext uri="{FF2B5EF4-FFF2-40B4-BE49-F238E27FC236}">
                    <a16:creationId xmlns:a16="http://schemas.microsoft.com/office/drawing/2014/main" id="{A760456C-8AFB-DFD6-1A7C-1939F9BA025D}"/>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5" name="Rechteck 464">
                <a:extLst>
                  <a:ext uri="{FF2B5EF4-FFF2-40B4-BE49-F238E27FC236}">
                    <a16:creationId xmlns:a16="http://schemas.microsoft.com/office/drawing/2014/main" id="{69C2723E-C4D4-B9E2-8EB5-E6B468A0156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5" name="Gerade Verbindung mit Pfeil 44">
              <a:extLst>
                <a:ext uri="{FF2B5EF4-FFF2-40B4-BE49-F238E27FC236}">
                  <a16:creationId xmlns:a16="http://schemas.microsoft.com/office/drawing/2014/main" id="{7F266BF3-E55B-72BE-65D7-35562653AE19}"/>
                </a:ext>
              </a:extLst>
            </p:cNvPr>
            <p:cNvCxnSpPr>
              <a:cxnSpLocks/>
              <a:stCxn id="52"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6" name="Gruppieren 465">
            <a:extLst>
              <a:ext uri="{FF2B5EF4-FFF2-40B4-BE49-F238E27FC236}">
                <a16:creationId xmlns:a16="http://schemas.microsoft.com/office/drawing/2014/main" id="{49E4D3A2-3209-EF95-30C0-FADA98AA2281}"/>
              </a:ext>
            </a:extLst>
          </p:cNvPr>
          <p:cNvGrpSpPr/>
          <p:nvPr/>
        </p:nvGrpSpPr>
        <p:grpSpPr>
          <a:xfrm>
            <a:off x="4800600" y="4267200"/>
            <a:ext cx="1905780" cy="1905000"/>
            <a:chOff x="2971020" y="4267200"/>
            <a:chExt cx="1905780" cy="1905000"/>
          </a:xfrm>
        </p:grpSpPr>
        <p:cxnSp>
          <p:nvCxnSpPr>
            <p:cNvPr id="467" name="Gerade Verbindung mit Pfeil 466">
              <a:extLst>
                <a:ext uri="{FF2B5EF4-FFF2-40B4-BE49-F238E27FC236}">
                  <a16:creationId xmlns:a16="http://schemas.microsoft.com/office/drawing/2014/main" id="{6F994CD0-96F1-3743-3F9D-A16F327B5778}"/>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68" name="Gruppieren 467">
              <a:extLst>
                <a:ext uri="{FF2B5EF4-FFF2-40B4-BE49-F238E27FC236}">
                  <a16:creationId xmlns:a16="http://schemas.microsoft.com/office/drawing/2014/main" id="{4E521614-3AB5-1DFE-8F06-3AF608F42727}"/>
                </a:ext>
              </a:extLst>
            </p:cNvPr>
            <p:cNvGrpSpPr/>
            <p:nvPr/>
          </p:nvGrpSpPr>
          <p:grpSpPr>
            <a:xfrm>
              <a:off x="2971020" y="4419600"/>
              <a:ext cx="1905780" cy="1752600"/>
              <a:chOff x="2971020" y="4419600"/>
              <a:chExt cx="1905780" cy="1752600"/>
            </a:xfrm>
          </p:grpSpPr>
          <p:sp>
            <p:nvSpPr>
              <p:cNvPr id="476" name="Abgerundetes Rechteck 90">
                <a:extLst>
                  <a:ext uri="{FF2B5EF4-FFF2-40B4-BE49-F238E27FC236}">
                    <a16:creationId xmlns:a16="http://schemas.microsoft.com/office/drawing/2014/main" id="{3EC20EBD-05A4-BEC1-780B-9FC63B5E8671}"/>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7" name="Rechteck 476">
                <a:extLst>
                  <a:ext uri="{FF2B5EF4-FFF2-40B4-BE49-F238E27FC236}">
                    <a16:creationId xmlns:a16="http://schemas.microsoft.com/office/drawing/2014/main" id="{2634CF6B-D580-7025-EED2-AAFC6F8D51F9}"/>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8" name="Ellipse 301">
                <a:extLst>
                  <a:ext uri="{FF2B5EF4-FFF2-40B4-BE49-F238E27FC236}">
                    <a16:creationId xmlns:a16="http://schemas.microsoft.com/office/drawing/2014/main" id="{610E1108-DB7C-FDF9-4F52-CB1A9535FF57}"/>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9" name="Gerade Verbindung mit Pfeil 478">
                <a:extLst>
                  <a:ext uri="{FF2B5EF4-FFF2-40B4-BE49-F238E27FC236}">
                    <a16:creationId xmlns:a16="http://schemas.microsoft.com/office/drawing/2014/main" id="{8D191A58-790A-2AC9-0D9D-3E5F20D7C773}"/>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r Verbinder 303">
                <a:extLst>
                  <a:ext uri="{FF2B5EF4-FFF2-40B4-BE49-F238E27FC236}">
                    <a16:creationId xmlns:a16="http://schemas.microsoft.com/office/drawing/2014/main" id="{3EFF0A88-4A48-B70A-767A-72FE62809E5A}"/>
                  </a:ext>
                </a:extLst>
              </p:cNvPr>
              <p:cNvCxnSpPr>
                <a:cxnSpLocks/>
                <a:endCxn id="478"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1" name="Rechteck 480">
                <a:extLst>
                  <a:ext uri="{FF2B5EF4-FFF2-40B4-BE49-F238E27FC236}">
                    <a16:creationId xmlns:a16="http://schemas.microsoft.com/office/drawing/2014/main" id="{F8687EB2-5B9C-E14B-D71E-BEBE13C129B7}"/>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2" name="Gerade Verbindung mit Pfeil 481">
                <a:extLst>
                  <a:ext uri="{FF2B5EF4-FFF2-40B4-BE49-F238E27FC236}">
                    <a16:creationId xmlns:a16="http://schemas.microsoft.com/office/drawing/2014/main" id="{B5E75358-5EB6-0526-031B-4352C277836A}"/>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2F47F058-CD9E-2EA3-7707-BA9E8C64A5BA}"/>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Gerade Verbindung mit Pfeil 483">
                <a:extLst>
                  <a:ext uri="{FF2B5EF4-FFF2-40B4-BE49-F238E27FC236}">
                    <a16:creationId xmlns:a16="http://schemas.microsoft.com/office/drawing/2014/main" id="{0C8A0D13-49A7-4BDA-92CE-0CF36019C7C2}"/>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r Verbinder 308">
                <a:extLst>
                  <a:ext uri="{FF2B5EF4-FFF2-40B4-BE49-F238E27FC236}">
                    <a16:creationId xmlns:a16="http://schemas.microsoft.com/office/drawing/2014/main" id="{50402090-E6B8-1BC2-31D3-D87A9CC143F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40" name="Ellipse 309">
                <a:extLst>
                  <a:ext uri="{FF2B5EF4-FFF2-40B4-BE49-F238E27FC236}">
                    <a16:creationId xmlns:a16="http://schemas.microsoft.com/office/drawing/2014/main" id="{EF002624-D5FC-3909-0350-FBD0B973A491}"/>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41" name="Gerade Verbindung mit Pfeil 540">
                <a:extLst>
                  <a:ext uri="{FF2B5EF4-FFF2-40B4-BE49-F238E27FC236}">
                    <a16:creationId xmlns:a16="http://schemas.microsoft.com/office/drawing/2014/main" id="{AF531B21-FB12-FEB3-F91D-174AF5512CE9}"/>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Gerade Verbindung mit Pfeil 541">
                <a:extLst>
                  <a:ext uri="{FF2B5EF4-FFF2-40B4-BE49-F238E27FC236}">
                    <a16:creationId xmlns:a16="http://schemas.microsoft.com/office/drawing/2014/main" id="{CCDF8636-2BDA-4333-FCF5-B31F090BF6CF}"/>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 Verbindung mit Pfeil 542">
                <a:extLst>
                  <a:ext uri="{FF2B5EF4-FFF2-40B4-BE49-F238E27FC236}">
                    <a16:creationId xmlns:a16="http://schemas.microsoft.com/office/drawing/2014/main" id="{019968BC-BE97-E4CB-9A16-CB8D900589C4}"/>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81245A4C-70F3-9C83-9EB8-4177F43694D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99F162ED-4C0F-1914-CA63-0D32487D8CE9}"/>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Gerader Verbinder 661">
                <a:extLst>
                  <a:ext uri="{FF2B5EF4-FFF2-40B4-BE49-F238E27FC236}">
                    <a16:creationId xmlns:a16="http://schemas.microsoft.com/office/drawing/2014/main" id="{26A67757-AA42-1FB2-63DB-CF5791014EF3}"/>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7" name="Rechteck 546">
                <a:extLst>
                  <a:ext uri="{FF2B5EF4-FFF2-40B4-BE49-F238E27FC236}">
                    <a16:creationId xmlns:a16="http://schemas.microsoft.com/office/drawing/2014/main" id="{059451F1-F22D-7FE7-2068-B7425254261A}"/>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8" name="Rechteck 547">
                <a:extLst>
                  <a:ext uri="{FF2B5EF4-FFF2-40B4-BE49-F238E27FC236}">
                    <a16:creationId xmlns:a16="http://schemas.microsoft.com/office/drawing/2014/main" id="{14B16FAE-C26A-FFDB-3567-7ECC7A5C5A93}"/>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69" name="Gerade Verbindung mit Pfeil 468">
              <a:extLst>
                <a:ext uri="{FF2B5EF4-FFF2-40B4-BE49-F238E27FC236}">
                  <a16:creationId xmlns:a16="http://schemas.microsoft.com/office/drawing/2014/main" id="{2C2D62C7-0AEB-0B32-10F1-B00AC01D903C}"/>
                </a:ext>
              </a:extLst>
            </p:cNvPr>
            <p:cNvCxnSpPr>
              <a:cxnSpLocks/>
              <a:stCxn id="476"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49" name="Gerader Verbinder 248">
            <a:extLst>
              <a:ext uri="{FF2B5EF4-FFF2-40B4-BE49-F238E27FC236}">
                <a16:creationId xmlns:a16="http://schemas.microsoft.com/office/drawing/2014/main" id="{3803CCA0-5227-4A35-93D7-A1849DA86B59}"/>
              </a:ext>
            </a:extLst>
          </p:cNvPr>
          <p:cNvCxnSpPr>
            <a:cxnSpLocks/>
          </p:cNvCxnSpPr>
          <p:nvPr/>
        </p:nvCxnSpPr>
        <p:spPr bwMode="auto">
          <a:xfrm>
            <a:off x="3962400" y="2667000"/>
            <a:ext cx="0" cy="6096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749AA550-CE33-4882-99AA-5BF29C998730}"/>
              </a:ext>
            </a:extLst>
          </p:cNvPr>
          <p:cNvCxnSpPr>
            <a:cxnSpLocks/>
          </p:cNvCxnSpPr>
          <p:nvPr/>
        </p:nvCxnSpPr>
        <p:spPr bwMode="auto">
          <a:xfrm>
            <a:off x="76200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BCCB50B3-EA56-4BE1-A582-46A97B0C3667}"/>
              </a:ext>
            </a:extLst>
          </p:cNvPr>
          <p:cNvCxnSpPr>
            <a:cxnSpLocks/>
          </p:cNvCxnSpPr>
          <p:nvPr/>
        </p:nvCxnSpPr>
        <p:spPr bwMode="auto">
          <a:xfrm>
            <a:off x="2971800" y="4876800"/>
            <a:ext cx="54864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F6279F3C-91FE-4786-908D-80EFABA0B17C}"/>
              </a:ext>
            </a:extLst>
          </p:cNvPr>
          <p:cNvCxnSpPr>
            <a:cxnSpLocks/>
          </p:cNvCxnSpPr>
          <p:nvPr/>
        </p:nvCxnSpPr>
        <p:spPr bwMode="auto">
          <a:xfrm>
            <a:off x="4038600" y="4648200"/>
            <a:ext cx="1524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D68A880F-9030-404A-8AF4-ED10D3625A31}"/>
              </a:ext>
            </a:extLst>
          </p:cNvPr>
          <p:cNvCxnSpPr>
            <a:cxnSpLocks/>
          </p:cNvCxnSpPr>
          <p:nvPr/>
        </p:nvCxnSpPr>
        <p:spPr bwMode="auto">
          <a:xfrm flipV="1">
            <a:off x="4191000" y="3429000"/>
            <a:ext cx="0" cy="1219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Gerader Verbinder 257">
            <a:extLst>
              <a:ext uri="{FF2B5EF4-FFF2-40B4-BE49-F238E27FC236}">
                <a16:creationId xmlns:a16="http://schemas.microsoft.com/office/drawing/2014/main" id="{67DF32E1-5723-494F-9CC8-DBB2356C7EFE}"/>
              </a:ext>
            </a:extLst>
          </p:cNvPr>
          <p:cNvCxnSpPr>
            <a:cxnSpLocks/>
          </p:cNvCxnSpPr>
          <p:nvPr/>
        </p:nvCxnSpPr>
        <p:spPr bwMode="auto">
          <a:xfrm>
            <a:off x="4191000" y="4648200"/>
            <a:ext cx="0" cy="1066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r Verbinder 260">
            <a:extLst>
              <a:ext uri="{FF2B5EF4-FFF2-40B4-BE49-F238E27FC236}">
                <a16:creationId xmlns:a16="http://schemas.microsoft.com/office/drawing/2014/main" id="{6FE91B14-6F9F-4F63-AA0D-2BBA9E2DE6A0}"/>
              </a:ext>
            </a:extLst>
          </p:cNvPr>
          <p:cNvCxnSpPr>
            <a:cxnSpLocks/>
            <a:endCxn id="369" idx="2"/>
          </p:cNvCxnSpPr>
          <p:nvPr/>
        </p:nvCxnSpPr>
        <p:spPr bwMode="auto">
          <a:xfrm flipV="1">
            <a:off x="4191000" y="2667780"/>
            <a:ext cx="910" cy="83742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Gerader Verbinder 262">
            <a:extLst>
              <a:ext uri="{FF2B5EF4-FFF2-40B4-BE49-F238E27FC236}">
                <a16:creationId xmlns:a16="http://schemas.microsoft.com/office/drawing/2014/main" id="{2E71591A-E1DD-4741-9383-A6C55EB80FF5}"/>
              </a:ext>
            </a:extLst>
          </p:cNvPr>
          <p:cNvCxnSpPr>
            <a:cxnSpLocks/>
          </p:cNvCxnSpPr>
          <p:nvPr/>
        </p:nvCxnSpPr>
        <p:spPr bwMode="auto">
          <a:xfrm>
            <a:off x="7696200" y="4648200"/>
            <a:ext cx="1524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Gerader Verbinder 263">
            <a:extLst>
              <a:ext uri="{FF2B5EF4-FFF2-40B4-BE49-F238E27FC236}">
                <a16:creationId xmlns:a16="http://schemas.microsoft.com/office/drawing/2014/main" id="{4BB280A8-D79A-4C14-9064-EBCED57C99AC}"/>
              </a:ext>
            </a:extLst>
          </p:cNvPr>
          <p:cNvCxnSpPr>
            <a:cxnSpLocks/>
          </p:cNvCxnSpPr>
          <p:nvPr/>
        </p:nvCxnSpPr>
        <p:spPr bwMode="auto">
          <a:xfrm flipV="1">
            <a:off x="7848600" y="3429000"/>
            <a:ext cx="0" cy="1219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Gerader Verbinder 264">
            <a:extLst>
              <a:ext uri="{FF2B5EF4-FFF2-40B4-BE49-F238E27FC236}">
                <a16:creationId xmlns:a16="http://schemas.microsoft.com/office/drawing/2014/main" id="{BC64EA83-C278-4CEA-BA82-C90387187704}"/>
              </a:ext>
            </a:extLst>
          </p:cNvPr>
          <p:cNvCxnSpPr>
            <a:cxnSpLocks/>
          </p:cNvCxnSpPr>
          <p:nvPr/>
        </p:nvCxnSpPr>
        <p:spPr bwMode="auto">
          <a:xfrm>
            <a:off x="7848600" y="4648200"/>
            <a:ext cx="0" cy="1066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r Verbinder 265">
            <a:extLst>
              <a:ext uri="{FF2B5EF4-FFF2-40B4-BE49-F238E27FC236}">
                <a16:creationId xmlns:a16="http://schemas.microsoft.com/office/drawing/2014/main" id="{5F3C0C3A-E117-47EF-B220-D02EF2771747}"/>
              </a:ext>
            </a:extLst>
          </p:cNvPr>
          <p:cNvCxnSpPr>
            <a:cxnSpLocks/>
          </p:cNvCxnSpPr>
          <p:nvPr/>
        </p:nvCxnSpPr>
        <p:spPr bwMode="auto">
          <a:xfrm flipV="1">
            <a:off x="7848600" y="2667780"/>
            <a:ext cx="910" cy="83742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Gerader Verbinder 259">
            <a:extLst>
              <a:ext uri="{FF2B5EF4-FFF2-40B4-BE49-F238E27FC236}">
                <a16:creationId xmlns:a16="http://schemas.microsoft.com/office/drawing/2014/main" id="{990F1BF9-F050-4206-A8E3-4611552E5C37}"/>
              </a:ext>
            </a:extLst>
          </p:cNvPr>
          <p:cNvCxnSpPr>
            <a:cxnSpLocks/>
          </p:cNvCxnSpPr>
          <p:nvPr/>
        </p:nvCxnSpPr>
        <p:spPr bwMode="auto">
          <a:xfrm>
            <a:off x="4495800" y="2362200"/>
            <a:ext cx="0" cy="3352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Gerader Verbinder 261">
            <a:extLst>
              <a:ext uri="{FF2B5EF4-FFF2-40B4-BE49-F238E27FC236}">
                <a16:creationId xmlns:a16="http://schemas.microsoft.com/office/drawing/2014/main" id="{21DB4EF9-B073-4DC0-9FE2-401DB19CE97F}"/>
              </a:ext>
            </a:extLst>
          </p:cNvPr>
          <p:cNvCxnSpPr>
            <a:cxnSpLocks/>
          </p:cNvCxnSpPr>
          <p:nvPr/>
        </p:nvCxnSpPr>
        <p:spPr bwMode="auto">
          <a:xfrm>
            <a:off x="4495800" y="2590800"/>
            <a:ext cx="762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 name="Gerader Verbinder 266">
            <a:extLst>
              <a:ext uri="{FF2B5EF4-FFF2-40B4-BE49-F238E27FC236}">
                <a16:creationId xmlns:a16="http://schemas.microsoft.com/office/drawing/2014/main" id="{674D2C96-A933-401F-99D2-7E9994D24F66}"/>
              </a:ext>
            </a:extLst>
          </p:cNvPr>
          <p:cNvCxnSpPr>
            <a:cxnSpLocks/>
          </p:cNvCxnSpPr>
          <p:nvPr/>
        </p:nvCxnSpPr>
        <p:spPr bwMode="auto">
          <a:xfrm>
            <a:off x="4495800" y="2362200"/>
            <a:ext cx="762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r Verbinder 267">
            <a:extLst>
              <a:ext uri="{FF2B5EF4-FFF2-40B4-BE49-F238E27FC236}">
                <a16:creationId xmlns:a16="http://schemas.microsoft.com/office/drawing/2014/main" id="{D5FCF5F5-8395-4597-A541-531C12F64D40}"/>
              </a:ext>
            </a:extLst>
          </p:cNvPr>
          <p:cNvCxnSpPr>
            <a:cxnSpLocks/>
          </p:cNvCxnSpPr>
          <p:nvPr/>
        </p:nvCxnSpPr>
        <p:spPr bwMode="auto">
          <a:xfrm>
            <a:off x="4267200" y="2590800"/>
            <a:ext cx="2286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9" name="Gerader Verbinder 268">
            <a:extLst>
              <a:ext uri="{FF2B5EF4-FFF2-40B4-BE49-F238E27FC236}">
                <a16:creationId xmlns:a16="http://schemas.microsoft.com/office/drawing/2014/main" id="{83A4B804-0860-4E25-B1B2-51C30B74AC10}"/>
              </a:ext>
            </a:extLst>
          </p:cNvPr>
          <p:cNvCxnSpPr>
            <a:cxnSpLocks/>
          </p:cNvCxnSpPr>
          <p:nvPr/>
        </p:nvCxnSpPr>
        <p:spPr bwMode="auto">
          <a:xfrm>
            <a:off x="7924800" y="3352800"/>
            <a:ext cx="2286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r Verbinder 269">
            <a:extLst>
              <a:ext uri="{FF2B5EF4-FFF2-40B4-BE49-F238E27FC236}">
                <a16:creationId xmlns:a16="http://schemas.microsoft.com/office/drawing/2014/main" id="{EED4D5AD-75DB-4201-BE8C-A8E2D641ED76}"/>
              </a:ext>
            </a:extLst>
          </p:cNvPr>
          <p:cNvCxnSpPr>
            <a:cxnSpLocks/>
          </p:cNvCxnSpPr>
          <p:nvPr/>
        </p:nvCxnSpPr>
        <p:spPr bwMode="auto">
          <a:xfrm>
            <a:off x="8153400" y="3124200"/>
            <a:ext cx="0" cy="2590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 name="Gerader Verbinder 270">
            <a:extLst>
              <a:ext uri="{FF2B5EF4-FFF2-40B4-BE49-F238E27FC236}">
                <a16:creationId xmlns:a16="http://schemas.microsoft.com/office/drawing/2014/main" id="{4FC75711-B823-4990-9297-A96441FD2EAD}"/>
              </a:ext>
            </a:extLst>
          </p:cNvPr>
          <p:cNvCxnSpPr>
            <a:cxnSpLocks/>
          </p:cNvCxnSpPr>
          <p:nvPr/>
        </p:nvCxnSpPr>
        <p:spPr bwMode="auto">
          <a:xfrm>
            <a:off x="8153400" y="3352800"/>
            <a:ext cx="762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Gerader Verbinder 271">
            <a:extLst>
              <a:ext uri="{FF2B5EF4-FFF2-40B4-BE49-F238E27FC236}">
                <a16:creationId xmlns:a16="http://schemas.microsoft.com/office/drawing/2014/main" id="{584694A4-1366-4BB1-9539-72E58376460C}"/>
              </a:ext>
            </a:extLst>
          </p:cNvPr>
          <p:cNvCxnSpPr>
            <a:cxnSpLocks/>
          </p:cNvCxnSpPr>
          <p:nvPr/>
        </p:nvCxnSpPr>
        <p:spPr bwMode="auto">
          <a:xfrm>
            <a:off x="8153400" y="3124200"/>
            <a:ext cx="762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uppieren 3">
            <a:extLst>
              <a:ext uri="{FF2B5EF4-FFF2-40B4-BE49-F238E27FC236}">
                <a16:creationId xmlns:a16="http://schemas.microsoft.com/office/drawing/2014/main" id="{FD595AE2-0355-E6E2-AE43-2C9873680423}"/>
              </a:ext>
            </a:extLst>
          </p:cNvPr>
          <p:cNvGrpSpPr/>
          <p:nvPr/>
        </p:nvGrpSpPr>
        <p:grpSpPr>
          <a:xfrm>
            <a:off x="3581400" y="4648200"/>
            <a:ext cx="304800" cy="381130"/>
            <a:chOff x="4038600" y="2286000"/>
            <a:chExt cx="304800" cy="381130"/>
          </a:xfrm>
        </p:grpSpPr>
        <p:cxnSp>
          <p:nvCxnSpPr>
            <p:cNvPr id="7" name="Gerade Verbindung mit Pfeil 6">
              <a:extLst>
                <a:ext uri="{FF2B5EF4-FFF2-40B4-BE49-F238E27FC236}">
                  <a16:creationId xmlns:a16="http://schemas.microsoft.com/office/drawing/2014/main" id="{896790D6-8C8D-8634-38E1-686B4043B0E4}"/>
                </a:ext>
              </a:extLst>
            </p:cNvPr>
            <p:cNvCxnSpPr>
              <a:cxnSpLocks/>
            </p:cNvCxnSpPr>
            <p:nvPr/>
          </p:nvCxnSpPr>
          <p:spPr>
            <a:xfrm>
              <a:off x="4038600" y="2286000"/>
              <a:ext cx="910" cy="381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03126E55-F35B-C2B1-85B5-754A1E36D8FB}"/>
                </a:ext>
              </a:extLst>
            </p:cNvPr>
            <p:cNvCxnSpPr>
              <a:cxnSpLocks/>
            </p:cNvCxnSpPr>
            <p:nvPr/>
          </p:nvCxnSpPr>
          <p:spPr>
            <a:xfrm flipH="1">
              <a:off x="4038600" y="2286000"/>
              <a:ext cx="304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2" name="Gruppieren 11">
            <a:extLst>
              <a:ext uri="{FF2B5EF4-FFF2-40B4-BE49-F238E27FC236}">
                <a16:creationId xmlns:a16="http://schemas.microsoft.com/office/drawing/2014/main" id="{E8E304CD-A907-D596-EA05-4504F6EF707C}"/>
              </a:ext>
            </a:extLst>
          </p:cNvPr>
          <p:cNvGrpSpPr/>
          <p:nvPr/>
        </p:nvGrpSpPr>
        <p:grpSpPr>
          <a:xfrm>
            <a:off x="7239000" y="4648200"/>
            <a:ext cx="304800" cy="381130"/>
            <a:chOff x="4038600" y="2286000"/>
            <a:chExt cx="304800" cy="381130"/>
          </a:xfrm>
        </p:grpSpPr>
        <p:cxnSp>
          <p:nvCxnSpPr>
            <p:cNvPr id="13" name="Gerade Verbindung mit Pfeil 12">
              <a:extLst>
                <a:ext uri="{FF2B5EF4-FFF2-40B4-BE49-F238E27FC236}">
                  <a16:creationId xmlns:a16="http://schemas.microsoft.com/office/drawing/2014/main" id="{4D17455F-BA2C-0238-72D5-5D96F03D1374}"/>
                </a:ext>
              </a:extLst>
            </p:cNvPr>
            <p:cNvCxnSpPr>
              <a:cxnSpLocks/>
            </p:cNvCxnSpPr>
            <p:nvPr/>
          </p:nvCxnSpPr>
          <p:spPr>
            <a:xfrm>
              <a:off x="4038600" y="2286000"/>
              <a:ext cx="910" cy="381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A858B857-C235-1D32-3EC3-2F5EDBD576F6}"/>
                </a:ext>
              </a:extLst>
            </p:cNvPr>
            <p:cNvCxnSpPr>
              <a:cxnSpLocks/>
            </p:cNvCxnSpPr>
            <p:nvPr/>
          </p:nvCxnSpPr>
          <p:spPr>
            <a:xfrm flipH="1">
              <a:off x="4038600" y="2286000"/>
              <a:ext cx="304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9" name="Rechteck 8">
            <a:extLst>
              <a:ext uri="{FF2B5EF4-FFF2-40B4-BE49-F238E27FC236}">
                <a16:creationId xmlns:a16="http://schemas.microsoft.com/office/drawing/2014/main" id="{D70259F2-03E0-3D38-62EF-9D0A2E3EFC51}"/>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6" name="Abgerundetes Rechteck 31">
            <a:extLst>
              <a:ext uri="{FF2B5EF4-FFF2-40B4-BE49-F238E27FC236}">
                <a16:creationId xmlns:a16="http://schemas.microsoft.com/office/drawing/2014/main" id="{8254BD40-44AB-96FF-B3F1-432072B241FA}"/>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17" name="Abgerundetes Rechteck 31">
            <a:extLst>
              <a:ext uri="{FF2B5EF4-FFF2-40B4-BE49-F238E27FC236}">
                <a16:creationId xmlns:a16="http://schemas.microsoft.com/office/drawing/2014/main" id="{82989A3C-F2E0-560D-3B5F-3C4B99169AD1}"/>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243344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6" name="Gruppieren 555">
            <a:extLst>
              <a:ext uri="{FF2B5EF4-FFF2-40B4-BE49-F238E27FC236}">
                <a16:creationId xmlns:a16="http://schemas.microsoft.com/office/drawing/2014/main" id="{59C3B1A9-3DD3-EDCB-5B2F-A98A6C65D4C0}"/>
              </a:ext>
            </a:extLst>
          </p:cNvPr>
          <p:cNvGrpSpPr/>
          <p:nvPr/>
        </p:nvGrpSpPr>
        <p:grpSpPr>
          <a:xfrm>
            <a:off x="6629400" y="4267200"/>
            <a:ext cx="1905780" cy="1905000"/>
            <a:chOff x="2971020" y="4267200"/>
            <a:chExt cx="1905780" cy="1905000"/>
          </a:xfrm>
        </p:grpSpPr>
        <p:cxnSp>
          <p:nvCxnSpPr>
            <p:cNvPr id="557" name="Gerade Verbindung mit Pfeil 556">
              <a:extLst>
                <a:ext uri="{FF2B5EF4-FFF2-40B4-BE49-F238E27FC236}">
                  <a16:creationId xmlns:a16="http://schemas.microsoft.com/office/drawing/2014/main" id="{D5F630D5-9F94-5269-7854-515922E2DD23}"/>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58" name="Gruppieren 557">
              <a:extLst>
                <a:ext uri="{FF2B5EF4-FFF2-40B4-BE49-F238E27FC236}">
                  <a16:creationId xmlns:a16="http://schemas.microsoft.com/office/drawing/2014/main" id="{1985FF4D-4D98-B52C-99E3-89F1A981ECC4}"/>
                </a:ext>
              </a:extLst>
            </p:cNvPr>
            <p:cNvGrpSpPr/>
            <p:nvPr/>
          </p:nvGrpSpPr>
          <p:grpSpPr>
            <a:xfrm>
              <a:off x="2971020" y="4419600"/>
              <a:ext cx="1905780" cy="1752600"/>
              <a:chOff x="2971020" y="4419600"/>
              <a:chExt cx="1905780" cy="1752600"/>
            </a:xfrm>
          </p:grpSpPr>
          <p:sp>
            <p:nvSpPr>
              <p:cNvPr id="560" name="Abgerundetes Rechteck 90">
                <a:extLst>
                  <a:ext uri="{FF2B5EF4-FFF2-40B4-BE49-F238E27FC236}">
                    <a16:creationId xmlns:a16="http://schemas.microsoft.com/office/drawing/2014/main" id="{709C768F-01F5-8362-0D26-94BE9350F8F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61" name="Rechteck 560">
                <a:extLst>
                  <a:ext uri="{FF2B5EF4-FFF2-40B4-BE49-F238E27FC236}">
                    <a16:creationId xmlns:a16="http://schemas.microsoft.com/office/drawing/2014/main" id="{0F50A039-AEAE-623C-407D-B4E26DBAB4FE}"/>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62" name="Ellipse 301">
                <a:extLst>
                  <a:ext uri="{FF2B5EF4-FFF2-40B4-BE49-F238E27FC236}">
                    <a16:creationId xmlns:a16="http://schemas.microsoft.com/office/drawing/2014/main" id="{67614115-0A29-3012-BF43-CDBBBE0E8B38}"/>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3" name="Gerade Verbindung mit Pfeil 562">
                <a:extLst>
                  <a:ext uri="{FF2B5EF4-FFF2-40B4-BE49-F238E27FC236}">
                    <a16:creationId xmlns:a16="http://schemas.microsoft.com/office/drawing/2014/main" id="{E9B934E7-B115-237F-DC9F-77FA44626680}"/>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4" name="Gerader Verbinder 303">
                <a:extLst>
                  <a:ext uri="{FF2B5EF4-FFF2-40B4-BE49-F238E27FC236}">
                    <a16:creationId xmlns:a16="http://schemas.microsoft.com/office/drawing/2014/main" id="{B4AB8128-8031-850F-0709-A31DE481F4B6}"/>
                  </a:ext>
                </a:extLst>
              </p:cNvPr>
              <p:cNvCxnSpPr>
                <a:cxnSpLocks/>
                <a:endCxn id="5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5" name="Rechteck 564">
                <a:extLst>
                  <a:ext uri="{FF2B5EF4-FFF2-40B4-BE49-F238E27FC236}">
                    <a16:creationId xmlns:a16="http://schemas.microsoft.com/office/drawing/2014/main" id="{DD8A545D-FE0C-C127-0565-E859643B9A9E}"/>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566" name="Gerade Verbindung mit Pfeil 565">
                <a:extLst>
                  <a:ext uri="{FF2B5EF4-FFF2-40B4-BE49-F238E27FC236}">
                    <a16:creationId xmlns:a16="http://schemas.microsoft.com/office/drawing/2014/main" id="{829201DA-6DC3-9088-89AA-DB6570E20A47}"/>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Gerade Verbindung mit Pfeil 566">
                <a:extLst>
                  <a:ext uri="{FF2B5EF4-FFF2-40B4-BE49-F238E27FC236}">
                    <a16:creationId xmlns:a16="http://schemas.microsoft.com/office/drawing/2014/main" id="{5260703D-4D4D-848F-0054-1E6A9F10A163}"/>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Gerade Verbindung mit Pfeil 567">
                <a:extLst>
                  <a:ext uri="{FF2B5EF4-FFF2-40B4-BE49-F238E27FC236}">
                    <a16:creationId xmlns:a16="http://schemas.microsoft.com/office/drawing/2014/main" id="{3D1010DD-29B3-7315-D3CE-E41B489E471D}"/>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9" name="Gerader Verbinder 308">
                <a:extLst>
                  <a:ext uri="{FF2B5EF4-FFF2-40B4-BE49-F238E27FC236}">
                    <a16:creationId xmlns:a16="http://schemas.microsoft.com/office/drawing/2014/main" id="{2D101892-C9AC-14ED-730A-F87925FF1360}"/>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70" name="Ellipse 309">
                <a:extLst>
                  <a:ext uri="{FF2B5EF4-FFF2-40B4-BE49-F238E27FC236}">
                    <a16:creationId xmlns:a16="http://schemas.microsoft.com/office/drawing/2014/main" id="{EA4533CF-584B-9BAF-CE5B-128252770C74}"/>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71" name="Gerade Verbindung mit Pfeil 570">
                <a:extLst>
                  <a:ext uri="{FF2B5EF4-FFF2-40B4-BE49-F238E27FC236}">
                    <a16:creationId xmlns:a16="http://schemas.microsoft.com/office/drawing/2014/main" id="{0C694BC2-BA11-423C-87BB-042A8F7F316C}"/>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Gerade Verbindung mit Pfeil 571">
                <a:extLst>
                  <a:ext uri="{FF2B5EF4-FFF2-40B4-BE49-F238E27FC236}">
                    <a16:creationId xmlns:a16="http://schemas.microsoft.com/office/drawing/2014/main" id="{C197951A-7D1D-CAE2-2307-9097EA26E22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3" name="Gerade Verbindung mit Pfeil 572">
                <a:extLst>
                  <a:ext uri="{FF2B5EF4-FFF2-40B4-BE49-F238E27FC236}">
                    <a16:creationId xmlns:a16="http://schemas.microsoft.com/office/drawing/2014/main" id="{CC4AAE63-4571-5122-77DA-B865717A2F9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Gerade Verbindung mit Pfeil 573">
                <a:extLst>
                  <a:ext uri="{FF2B5EF4-FFF2-40B4-BE49-F238E27FC236}">
                    <a16:creationId xmlns:a16="http://schemas.microsoft.com/office/drawing/2014/main" id="{8BC00B22-4E50-E29A-1013-326044CF996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Gerade Verbindung mit Pfeil 574">
                <a:extLst>
                  <a:ext uri="{FF2B5EF4-FFF2-40B4-BE49-F238E27FC236}">
                    <a16:creationId xmlns:a16="http://schemas.microsoft.com/office/drawing/2014/main" id="{8B64735F-CC03-EECE-026D-E898C315D9B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r Verbinder 661">
                <a:extLst>
                  <a:ext uri="{FF2B5EF4-FFF2-40B4-BE49-F238E27FC236}">
                    <a16:creationId xmlns:a16="http://schemas.microsoft.com/office/drawing/2014/main" id="{0A3B5BDE-1292-2F0C-4F3A-429D04A4DD69}"/>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Rechteck 64">
                <a:extLst>
                  <a:ext uri="{FF2B5EF4-FFF2-40B4-BE49-F238E27FC236}">
                    <a16:creationId xmlns:a16="http://schemas.microsoft.com/office/drawing/2014/main" id="{2D27B8B3-2110-D054-9EC5-20EEEF7ECC51}"/>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6" name="Rechteck 65">
                <a:extLst>
                  <a:ext uri="{FF2B5EF4-FFF2-40B4-BE49-F238E27FC236}">
                    <a16:creationId xmlns:a16="http://schemas.microsoft.com/office/drawing/2014/main" id="{306498FC-5F6A-D317-7D0C-A077BA6D8F0C}"/>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559" name="Gerade Verbindung mit Pfeil 558">
              <a:extLst>
                <a:ext uri="{FF2B5EF4-FFF2-40B4-BE49-F238E27FC236}">
                  <a16:creationId xmlns:a16="http://schemas.microsoft.com/office/drawing/2014/main" id="{562167FD-28D8-62E2-3539-3F2EEBBC723E}"/>
                </a:ext>
              </a:extLst>
            </p:cNvPr>
            <p:cNvCxnSpPr>
              <a:cxnSpLocks/>
              <a:stCxn id="5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Gruppieren 66">
            <a:extLst>
              <a:ext uri="{FF2B5EF4-FFF2-40B4-BE49-F238E27FC236}">
                <a16:creationId xmlns:a16="http://schemas.microsoft.com/office/drawing/2014/main" id="{E082A79A-A716-BD11-FA86-2F2066044692}"/>
              </a:ext>
            </a:extLst>
          </p:cNvPr>
          <p:cNvGrpSpPr/>
          <p:nvPr/>
        </p:nvGrpSpPr>
        <p:grpSpPr>
          <a:xfrm>
            <a:off x="2971020" y="4267200"/>
            <a:ext cx="1905780" cy="1905000"/>
            <a:chOff x="2971020" y="4267200"/>
            <a:chExt cx="1905780" cy="1905000"/>
          </a:xfrm>
        </p:grpSpPr>
        <p:cxnSp>
          <p:nvCxnSpPr>
            <p:cNvPr id="68" name="Gerade Verbindung mit Pfeil 67">
              <a:extLst>
                <a:ext uri="{FF2B5EF4-FFF2-40B4-BE49-F238E27FC236}">
                  <a16:creationId xmlns:a16="http://schemas.microsoft.com/office/drawing/2014/main" id="{19A1A714-F4F3-2A03-8654-F2F9F532B0B8}"/>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69" name="Gruppieren 68">
              <a:extLst>
                <a:ext uri="{FF2B5EF4-FFF2-40B4-BE49-F238E27FC236}">
                  <a16:creationId xmlns:a16="http://schemas.microsoft.com/office/drawing/2014/main" id="{2B837CDF-171F-D819-84DD-5F45DA17211A}"/>
                </a:ext>
              </a:extLst>
            </p:cNvPr>
            <p:cNvGrpSpPr/>
            <p:nvPr/>
          </p:nvGrpSpPr>
          <p:grpSpPr>
            <a:xfrm>
              <a:off x="2971020" y="4419600"/>
              <a:ext cx="1905780" cy="1752600"/>
              <a:chOff x="2971020" y="4419600"/>
              <a:chExt cx="1905780" cy="1752600"/>
            </a:xfrm>
          </p:grpSpPr>
          <p:sp>
            <p:nvSpPr>
              <p:cNvPr id="71" name="Abgerundetes Rechteck 90">
                <a:extLst>
                  <a:ext uri="{FF2B5EF4-FFF2-40B4-BE49-F238E27FC236}">
                    <a16:creationId xmlns:a16="http://schemas.microsoft.com/office/drawing/2014/main" id="{BF88300A-8B6C-D356-1A6A-00AC52ED451D}"/>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2" name="Rechteck 71">
                <a:extLst>
                  <a:ext uri="{FF2B5EF4-FFF2-40B4-BE49-F238E27FC236}">
                    <a16:creationId xmlns:a16="http://schemas.microsoft.com/office/drawing/2014/main" id="{70EF2C4A-2E85-4BB0-3341-9CB1888E2D62}"/>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3" name="Ellipse 301">
                <a:extLst>
                  <a:ext uri="{FF2B5EF4-FFF2-40B4-BE49-F238E27FC236}">
                    <a16:creationId xmlns:a16="http://schemas.microsoft.com/office/drawing/2014/main" id="{5CFD2B4C-F93E-803B-8EEE-4F3B8A7DE6CF}"/>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74" name="Gerade Verbindung mit Pfeil 73">
                <a:extLst>
                  <a:ext uri="{FF2B5EF4-FFF2-40B4-BE49-F238E27FC236}">
                    <a16:creationId xmlns:a16="http://schemas.microsoft.com/office/drawing/2014/main" id="{47C089E7-7274-D7DF-F6B8-7FC58FC57E34}"/>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r Verbinder 303">
                <a:extLst>
                  <a:ext uri="{FF2B5EF4-FFF2-40B4-BE49-F238E27FC236}">
                    <a16:creationId xmlns:a16="http://schemas.microsoft.com/office/drawing/2014/main" id="{798A7D9F-C1A5-6049-CB46-25415BA3B09E}"/>
                  </a:ext>
                </a:extLst>
              </p:cNvPr>
              <p:cNvCxnSpPr>
                <a:cxnSpLocks/>
                <a:endCxn id="73"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6" name="Rechteck 75">
                <a:extLst>
                  <a:ext uri="{FF2B5EF4-FFF2-40B4-BE49-F238E27FC236}">
                    <a16:creationId xmlns:a16="http://schemas.microsoft.com/office/drawing/2014/main" id="{DB2B1E40-505F-85DA-A7C3-5077511602F9}"/>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cxnSp>
            <p:nvCxnSpPr>
              <p:cNvPr id="77" name="Gerade Verbindung mit Pfeil 76">
                <a:extLst>
                  <a:ext uri="{FF2B5EF4-FFF2-40B4-BE49-F238E27FC236}">
                    <a16:creationId xmlns:a16="http://schemas.microsoft.com/office/drawing/2014/main" id="{56E36FD5-C596-4833-2FC5-3EC86B57B75E}"/>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Gerade Verbindung mit Pfeil 77">
                <a:extLst>
                  <a:ext uri="{FF2B5EF4-FFF2-40B4-BE49-F238E27FC236}">
                    <a16:creationId xmlns:a16="http://schemas.microsoft.com/office/drawing/2014/main" id="{55B6EF7D-68F8-AECB-140E-1335069B1B7F}"/>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Gerade Verbindung mit Pfeil 78">
                <a:extLst>
                  <a:ext uri="{FF2B5EF4-FFF2-40B4-BE49-F238E27FC236}">
                    <a16:creationId xmlns:a16="http://schemas.microsoft.com/office/drawing/2014/main" id="{591E6CC8-6927-73E0-BFAE-08879991E1A9}"/>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Gerader Verbinder 308">
                <a:extLst>
                  <a:ext uri="{FF2B5EF4-FFF2-40B4-BE49-F238E27FC236}">
                    <a16:creationId xmlns:a16="http://schemas.microsoft.com/office/drawing/2014/main" id="{1105CA15-194B-E7A1-5A0E-07ECD9C2D740}"/>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1" name="Ellipse 309">
                <a:extLst>
                  <a:ext uri="{FF2B5EF4-FFF2-40B4-BE49-F238E27FC236}">
                    <a16:creationId xmlns:a16="http://schemas.microsoft.com/office/drawing/2014/main" id="{9CDE48D7-4BAF-10CA-8459-DD6D507C4F31}"/>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2" name="Gerade Verbindung mit Pfeil 81">
                <a:extLst>
                  <a:ext uri="{FF2B5EF4-FFF2-40B4-BE49-F238E27FC236}">
                    <a16:creationId xmlns:a16="http://schemas.microsoft.com/office/drawing/2014/main" id="{131B1ADB-DCF3-2CDD-F325-6A4E368A2E2B}"/>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Gerade Verbindung mit Pfeil 82">
                <a:extLst>
                  <a:ext uri="{FF2B5EF4-FFF2-40B4-BE49-F238E27FC236}">
                    <a16:creationId xmlns:a16="http://schemas.microsoft.com/office/drawing/2014/main" id="{DF3D97D3-2948-D9F1-415C-3A46F9269DCA}"/>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66B4C16B-7204-4F0D-1D23-F1277105159E}"/>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Gerade Verbindung mit Pfeil 84">
                <a:extLst>
                  <a:ext uri="{FF2B5EF4-FFF2-40B4-BE49-F238E27FC236}">
                    <a16:creationId xmlns:a16="http://schemas.microsoft.com/office/drawing/2014/main" id="{02159605-D4FB-906A-145B-5CEC408C664C}"/>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Gerade Verbindung mit Pfeil 85">
                <a:extLst>
                  <a:ext uri="{FF2B5EF4-FFF2-40B4-BE49-F238E27FC236}">
                    <a16:creationId xmlns:a16="http://schemas.microsoft.com/office/drawing/2014/main" id="{73A44E25-80D2-6C48-177F-A06D020ECB03}"/>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r Verbinder 661">
                <a:extLst>
                  <a:ext uri="{FF2B5EF4-FFF2-40B4-BE49-F238E27FC236}">
                    <a16:creationId xmlns:a16="http://schemas.microsoft.com/office/drawing/2014/main" id="{0DE7F8B0-8D42-11D1-C441-155E1C6C7946}"/>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Rechteck 87">
                <a:extLst>
                  <a:ext uri="{FF2B5EF4-FFF2-40B4-BE49-F238E27FC236}">
                    <a16:creationId xmlns:a16="http://schemas.microsoft.com/office/drawing/2014/main" id="{619728F8-9FE0-7EC4-2399-6849723F2360}"/>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9" name="Rechteck 88">
                <a:extLst>
                  <a:ext uri="{FF2B5EF4-FFF2-40B4-BE49-F238E27FC236}">
                    <a16:creationId xmlns:a16="http://schemas.microsoft.com/office/drawing/2014/main" id="{98B1EEB7-922C-5CC2-932C-2CC55DFCACFE}"/>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70" name="Gerade Verbindung mit Pfeil 69">
              <a:extLst>
                <a:ext uri="{FF2B5EF4-FFF2-40B4-BE49-F238E27FC236}">
                  <a16:creationId xmlns:a16="http://schemas.microsoft.com/office/drawing/2014/main" id="{D8E059E5-8C33-F3FB-3830-52D7A71C15EE}"/>
                </a:ext>
              </a:extLst>
            </p:cNvPr>
            <p:cNvCxnSpPr>
              <a:cxnSpLocks/>
              <a:stCxn id="71"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uppieren 89">
            <a:extLst>
              <a:ext uri="{FF2B5EF4-FFF2-40B4-BE49-F238E27FC236}">
                <a16:creationId xmlns:a16="http://schemas.microsoft.com/office/drawing/2014/main" id="{8C0E7614-F7EA-8B58-65A2-4EE4E6A14627}"/>
              </a:ext>
            </a:extLst>
          </p:cNvPr>
          <p:cNvGrpSpPr/>
          <p:nvPr/>
        </p:nvGrpSpPr>
        <p:grpSpPr>
          <a:xfrm>
            <a:off x="4800600" y="4267200"/>
            <a:ext cx="1905780" cy="1905000"/>
            <a:chOff x="2971020" y="4267200"/>
            <a:chExt cx="1905780" cy="1905000"/>
          </a:xfrm>
        </p:grpSpPr>
        <p:cxnSp>
          <p:nvCxnSpPr>
            <p:cNvPr id="91" name="Gerade Verbindung mit Pfeil 90">
              <a:extLst>
                <a:ext uri="{FF2B5EF4-FFF2-40B4-BE49-F238E27FC236}">
                  <a16:creationId xmlns:a16="http://schemas.microsoft.com/office/drawing/2014/main" id="{0F9038AF-7312-D259-AF2D-9DAD9620E81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92" name="Gruppieren 91">
              <a:extLst>
                <a:ext uri="{FF2B5EF4-FFF2-40B4-BE49-F238E27FC236}">
                  <a16:creationId xmlns:a16="http://schemas.microsoft.com/office/drawing/2014/main" id="{D3293A81-4AB4-6ABE-A8D2-DB1549D3D2DD}"/>
                </a:ext>
              </a:extLst>
            </p:cNvPr>
            <p:cNvGrpSpPr/>
            <p:nvPr/>
          </p:nvGrpSpPr>
          <p:grpSpPr>
            <a:xfrm>
              <a:off x="2971020" y="4419600"/>
              <a:ext cx="1905780" cy="1752600"/>
              <a:chOff x="2971020" y="4419600"/>
              <a:chExt cx="1905780" cy="1752600"/>
            </a:xfrm>
          </p:grpSpPr>
          <p:sp>
            <p:nvSpPr>
              <p:cNvPr id="94" name="Abgerundetes Rechteck 90">
                <a:extLst>
                  <a:ext uri="{FF2B5EF4-FFF2-40B4-BE49-F238E27FC236}">
                    <a16:creationId xmlns:a16="http://schemas.microsoft.com/office/drawing/2014/main" id="{A55CB82D-A368-E1DB-438E-043523E80A65}"/>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5" name="Rechteck 94">
                <a:extLst>
                  <a:ext uri="{FF2B5EF4-FFF2-40B4-BE49-F238E27FC236}">
                    <a16:creationId xmlns:a16="http://schemas.microsoft.com/office/drawing/2014/main" id="{9DA8736E-AB41-7040-D20B-4581C26AE810}"/>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6" name="Ellipse 301">
                <a:extLst>
                  <a:ext uri="{FF2B5EF4-FFF2-40B4-BE49-F238E27FC236}">
                    <a16:creationId xmlns:a16="http://schemas.microsoft.com/office/drawing/2014/main" id="{6361CC07-26CB-E468-C73D-825DF56F477C}"/>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7" name="Gerade Verbindung mit Pfeil 96">
                <a:extLst>
                  <a:ext uri="{FF2B5EF4-FFF2-40B4-BE49-F238E27FC236}">
                    <a16:creationId xmlns:a16="http://schemas.microsoft.com/office/drawing/2014/main" id="{D73466B7-FDC3-DC80-1225-47B118C8B6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r Verbinder 303">
                <a:extLst>
                  <a:ext uri="{FF2B5EF4-FFF2-40B4-BE49-F238E27FC236}">
                    <a16:creationId xmlns:a16="http://schemas.microsoft.com/office/drawing/2014/main" id="{68C77FA4-3538-3692-2312-C7ABF72A3D3B}"/>
                  </a:ext>
                </a:extLst>
              </p:cNvPr>
              <p:cNvCxnSpPr>
                <a:cxnSpLocks/>
                <a:endCxn id="96"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9" name="Rechteck 98">
                <a:extLst>
                  <a:ext uri="{FF2B5EF4-FFF2-40B4-BE49-F238E27FC236}">
                    <a16:creationId xmlns:a16="http://schemas.microsoft.com/office/drawing/2014/main" id="{8B51EE8A-69DD-1559-1C08-9BB8E66DFCBA}"/>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00" name="Gerade Verbindung mit Pfeil 99">
                <a:extLst>
                  <a:ext uri="{FF2B5EF4-FFF2-40B4-BE49-F238E27FC236}">
                    <a16:creationId xmlns:a16="http://schemas.microsoft.com/office/drawing/2014/main" id="{ED5F7DCE-CE2B-4678-A8F3-DFFAB36E169A}"/>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a:extLst>
                  <a:ext uri="{FF2B5EF4-FFF2-40B4-BE49-F238E27FC236}">
                    <a16:creationId xmlns:a16="http://schemas.microsoft.com/office/drawing/2014/main" id="{C1DF6A6C-4C88-7429-BAB5-1969D09007BF}"/>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Gerade Verbindung mit Pfeil 101">
                <a:extLst>
                  <a:ext uri="{FF2B5EF4-FFF2-40B4-BE49-F238E27FC236}">
                    <a16:creationId xmlns:a16="http://schemas.microsoft.com/office/drawing/2014/main" id="{71CE3D75-E05C-45AC-CF64-04FE2749A9A0}"/>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Gerader Verbinder 308">
                <a:extLst>
                  <a:ext uri="{FF2B5EF4-FFF2-40B4-BE49-F238E27FC236}">
                    <a16:creationId xmlns:a16="http://schemas.microsoft.com/office/drawing/2014/main" id="{D4418ABC-FC39-BFBD-D3D9-56F3AB8F52EB}"/>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4" name="Ellipse 309">
                <a:extLst>
                  <a:ext uri="{FF2B5EF4-FFF2-40B4-BE49-F238E27FC236}">
                    <a16:creationId xmlns:a16="http://schemas.microsoft.com/office/drawing/2014/main" id="{95B610A1-AEF8-422D-BD79-16018A2C9C9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05" name="Gerade Verbindung mit Pfeil 104">
                <a:extLst>
                  <a:ext uri="{FF2B5EF4-FFF2-40B4-BE49-F238E27FC236}">
                    <a16:creationId xmlns:a16="http://schemas.microsoft.com/office/drawing/2014/main" id="{EEEBE2AB-918C-230A-B2BD-F674C2B66C5D}"/>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Gerade Verbindung mit Pfeil 106">
                <a:extLst>
                  <a:ext uri="{FF2B5EF4-FFF2-40B4-BE49-F238E27FC236}">
                    <a16:creationId xmlns:a16="http://schemas.microsoft.com/office/drawing/2014/main" id="{F10F0CCF-E8FC-ABF7-FE42-F5AF955082DE}"/>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a:extLst>
                  <a:ext uri="{FF2B5EF4-FFF2-40B4-BE49-F238E27FC236}">
                    <a16:creationId xmlns:a16="http://schemas.microsoft.com/office/drawing/2014/main" id="{719C483A-4C2E-02F0-B29B-09F13ABB457C}"/>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Gerade Verbindung mit Pfeil 108">
                <a:extLst>
                  <a:ext uri="{FF2B5EF4-FFF2-40B4-BE49-F238E27FC236}">
                    <a16:creationId xmlns:a16="http://schemas.microsoft.com/office/drawing/2014/main" id="{67DBA3A5-E4DC-6969-943D-3101A709BC1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Gerade Verbindung mit Pfeil 109">
                <a:extLst>
                  <a:ext uri="{FF2B5EF4-FFF2-40B4-BE49-F238E27FC236}">
                    <a16:creationId xmlns:a16="http://schemas.microsoft.com/office/drawing/2014/main" id="{3691F845-7BD6-C8E7-2D79-C0313F847F12}"/>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Gerader Verbinder 661">
                <a:extLst>
                  <a:ext uri="{FF2B5EF4-FFF2-40B4-BE49-F238E27FC236}">
                    <a16:creationId xmlns:a16="http://schemas.microsoft.com/office/drawing/2014/main" id="{B8A8E78B-65A7-8B0A-C2A6-10BA5116E864}"/>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Rechteck 111">
                <a:extLst>
                  <a:ext uri="{FF2B5EF4-FFF2-40B4-BE49-F238E27FC236}">
                    <a16:creationId xmlns:a16="http://schemas.microsoft.com/office/drawing/2014/main" id="{8ED5A42C-AFA2-C22F-DE24-9C9D8851DC6C}"/>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13" name="Rechteck 112">
                <a:extLst>
                  <a:ext uri="{FF2B5EF4-FFF2-40B4-BE49-F238E27FC236}">
                    <a16:creationId xmlns:a16="http://schemas.microsoft.com/office/drawing/2014/main" id="{C8B39FF0-31AC-C8A5-959D-0FDF06855735}"/>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93" name="Gerade Verbindung mit Pfeil 92">
              <a:extLst>
                <a:ext uri="{FF2B5EF4-FFF2-40B4-BE49-F238E27FC236}">
                  <a16:creationId xmlns:a16="http://schemas.microsoft.com/office/drawing/2014/main" id="{A619839F-74EB-098C-5E94-C8AEAF49B89F}"/>
                </a:ext>
              </a:extLst>
            </p:cNvPr>
            <p:cNvCxnSpPr>
              <a:cxnSpLocks/>
              <a:stCxn id="94"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BCCB50B3-EA56-4BE1-A582-46A97B0C3667}"/>
              </a:ext>
            </a:extLst>
          </p:cNvPr>
          <p:cNvCxnSpPr>
            <a:cxnSpLocks/>
          </p:cNvCxnSpPr>
          <p:nvPr/>
        </p:nvCxnSpPr>
        <p:spPr bwMode="auto">
          <a:xfrm>
            <a:off x="2971800" y="4876800"/>
            <a:ext cx="54864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F6279F3C-91FE-4786-908D-80EFABA0B17C}"/>
              </a:ext>
            </a:extLst>
          </p:cNvPr>
          <p:cNvCxnSpPr>
            <a:cxnSpLocks/>
          </p:cNvCxnSpPr>
          <p:nvPr/>
        </p:nvCxnSpPr>
        <p:spPr bwMode="auto">
          <a:xfrm>
            <a:off x="4038600" y="4648200"/>
            <a:ext cx="1524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D68A880F-9030-404A-8AF4-ED10D3625A31}"/>
              </a:ext>
            </a:extLst>
          </p:cNvPr>
          <p:cNvCxnSpPr>
            <a:cxnSpLocks/>
          </p:cNvCxnSpPr>
          <p:nvPr/>
        </p:nvCxnSpPr>
        <p:spPr bwMode="auto">
          <a:xfrm flipV="1">
            <a:off x="4191000" y="3429000"/>
            <a:ext cx="0" cy="1219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Gerader Verbinder 257">
            <a:extLst>
              <a:ext uri="{FF2B5EF4-FFF2-40B4-BE49-F238E27FC236}">
                <a16:creationId xmlns:a16="http://schemas.microsoft.com/office/drawing/2014/main" id="{67DF32E1-5723-494F-9CC8-DBB2356C7EFE}"/>
              </a:ext>
            </a:extLst>
          </p:cNvPr>
          <p:cNvCxnSpPr>
            <a:cxnSpLocks/>
          </p:cNvCxnSpPr>
          <p:nvPr/>
        </p:nvCxnSpPr>
        <p:spPr bwMode="auto">
          <a:xfrm>
            <a:off x="4191000" y="4648200"/>
            <a:ext cx="0" cy="1066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r Verbinder 260">
            <a:extLst>
              <a:ext uri="{FF2B5EF4-FFF2-40B4-BE49-F238E27FC236}">
                <a16:creationId xmlns:a16="http://schemas.microsoft.com/office/drawing/2014/main" id="{6FE91B14-6F9F-4F63-AA0D-2BBA9E2DE6A0}"/>
              </a:ext>
            </a:extLst>
          </p:cNvPr>
          <p:cNvCxnSpPr>
            <a:cxnSpLocks/>
            <a:endCxn id="369" idx="2"/>
          </p:cNvCxnSpPr>
          <p:nvPr/>
        </p:nvCxnSpPr>
        <p:spPr bwMode="auto">
          <a:xfrm flipV="1">
            <a:off x="4191000" y="2667780"/>
            <a:ext cx="910" cy="83742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Gerader Verbinder 262">
            <a:extLst>
              <a:ext uri="{FF2B5EF4-FFF2-40B4-BE49-F238E27FC236}">
                <a16:creationId xmlns:a16="http://schemas.microsoft.com/office/drawing/2014/main" id="{2E71591A-E1DD-4741-9383-A6C55EB80FF5}"/>
              </a:ext>
            </a:extLst>
          </p:cNvPr>
          <p:cNvCxnSpPr>
            <a:cxnSpLocks/>
          </p:cNvCxnSpPr>
          <p:nvPr/>
        </p:nvCxnSpPr>
        <p:spPr bwMode="auto">
          <a:xfrm>
            <a:off x="7696200" y="4648200"/>
            <a:ext cx="1524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Gerader Verbinder 263">
            <a:extLst>
              <a:ext uri="{FF2B5EF4-FFF2-40B4-BE49-F238E27FC236}">
                <a16:creationId xmlns:a16="http://schemas.microsoft.com/office/drawing/2014/main" id="{4BB280A8-D79A-4C14-9064-EBCED57C99AC}"/>
              </a:ext>
            </a:extLst>
          </p:cNvPr>
          <p:cNvCxnSpPr>
            <a:cxnSpLocks/>
          </p:cNvCxnSpPr>
          <p:nvPr/>
        </p:nvCxnSpPr>
        <p:spPr bwMode="auto">
          <a:xfrm flipV="1">
            <a:off x="7848600" y="3429000"/>
            <a:ext cx="0" cy="12192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Gerader Verbinder 264">
            <a:extLst>
              <a:ext uri="{FF2B5EF4-FFF2-40B4-BE49-F238E27FC236}">
                <a16:creationId xmlns:a16="http://schemas.microsoft.com/office/drawing/2014/main" id="{BC64EA83-C278-4CEA-BA82-C90387187704}"/>
              </a:ext>
            </a:extLst>
          </p:cNvPr>
          <p:cNvCxnSpPr>
            <a:cxnSpLocks/>
          </p:cNvCxnSpPr>
          <p:nvPr/>
        </p:nvCxnSpPr>
        <p:spPr bwMode="auto">
          <a:xfrm>
            <a:off x="7848600" y="4648200"/>
            <a:ext cx="0" cy="1066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r Verbinder 265">
            <a:extLst>
              <a:ext uri="{FF2B5EF4-FFF2-40B4-BE49-F238E27FC236}">
                <a16:creationId xmlns:a16="http://schemas.microsoft.com/office/drawing/2014/main" id="{5F3C0C3A-E117-47EF-B220-D02EF2771747}"/>
              </a:ext>
            </a:extLst>
          </p:cNvPr>
          <p:cNvCxnSpPr>
            <a:cxnSpLocks/>
          </p:cNvCxnSpPr>
          <p:nvPr/>
        </p:nvCxnSpPr>
        <p:spPr bwMode="auto">
          <a:xfrm flipV="1">
            <a:off x="7848600" y="2667780"/>
            <a:ext cx="910" cy="83742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Gerader Verbinder 259">
            <a:extLst>
              <a:ext uri="{FF2B5EF4-FFF2-40B4-BE49-F238E27FC236}">
                <a16:creationId xmlns:a16="http://schemas.microsoft.com/office/drawing/2014/main" id="{990F1BF9-F050-4206-A8E3-4611552E5C37}"/>
              </a:ext>
            </a:extLst>
          </p:cNvPr>
          <p:cNvCxnSpPr>
            <a:cxnSpLocks/>
          </p:cNvCxnSpPr>
          <p:nvPr/>
        </p:nvCxnSpPr>
        <p:spPr bwMode="auto">
          <a:xfrm>
            <a:off x="4495800" y="2362200"/>
            <a:ext cx="0" cy="3352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Gerader Verbinder 261">
            <a:extLst>
              <a:ext uri="{FF2B5EF4-FFF2-40B4-BE49-F238E27FC236}">
                <a16:creationId xmlns:a16="http://schemas.microsoft.com/office/drawing/2014/main" id="{21DB4EF9-B073-4DC0-9FE2-401DB19CE97F}"/>
              </a:ext>
            </a:extLst>
          </p:cNvPr>
          <p:cNvCxnSpPr>
            <a:cxnSpLocks/>
          </p:cNvCxnSpPr>
          <p:nvPr/>
        </p:nvCxnSpPr>
        <p:spPr bwMode="auto">
          <a:xfrm>
            <a:off x="4495800" y="2590800"/>
            <a:ext cx="762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 name="Gerader Verbinder 266">
            <a:extLst>
              <a:ext uri="{FF2B5EF4-FFF2-40B4-BE49-F238E27FC236}">
                <a16:creationId xmlns:a16="http://schemas.microsoft.com/office/drawing/2014/main" id="{674D2C96-A933-401F-99D2-7E9994D24F66}"/>
              </a:ext>
            </a:extLst>
          </p:cNvPr>
          <p:cNvCxnSpPr>
            <a:cxnSpLocks/>
          </p:cNvCxnSpPr>
          <p:nvPr/>
        </p:nvCxnSpPr>
        <p:spPr bwMode="auto">
          <a:xfrm>
            <a:off x="4495800" y="2362200"/>
            <a:ext cx="762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r Verbinder 267">
            <a:extLst>
              <a:ext uri="{FF2B5EF4-FFF2-40B4-BE49-F238E27FC236}">
                <a16:creationId xmlns:a16="http://schemas.microsoft.com/office/drawing/2014/main" id="{D5FCF5F5-8395-4597-A541-531C12F64D40}"/>
              </a:ext>
            </a:extLst>
          </p:cNvPr>
          <p:cNvCxnSpPr>
            <a:cxnSpLocks/>
          </p:cNvCxnSpPr>
          <p:nvPr/>
        </p:nvCxnSpPr>
        <p:spPr bwMode="auto">
          <a:xfrm>
            <a:off x="4267200" y="2590800"/>
            <a:ext cx="2286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9" name="Gerader Verbinder 268">
            <a:extLst>
              <a:ext uri="{FF2B5EF4-FFF2-40B4-BE49-F238E27FC236}">
                <a16:creationId xmlns:a16="http://schemas.microsoft.com/office/drawing/2014/main" id="{83A4B804-0860-4E25-B1B2-51C30B74AC10}"/>
              </a:ext>
            </a:extLst>
          </p:cNvPr>
          <p:cNvCxnSpPr>
            <a:cxnSpLocks/>
          </p:cNvCxnSpPr>
          <p:nvPr/>
        </p:nvCxnSpPr>
        <p:spPr bwMode="auto">
          <a:xfrm>
            <a:off x="7924800" y="3352800"/>
            <a:ext cx="2286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r Verbinder 269">
            <a:extLst>
              <a:ext uri="{FF2B5EF4-FFF2-40B4-BE49-F238E27FC236}">
                <a16:creationId xmlns:a16="http://schemas.microsoft.com/office/drawing/2014/main" id="{EED4D5AD-75DB-4201-BE8C-A8E2D641ED76}"/>
              </a:ext>
            </a:extLst>
          </p:cNvPr>
          <p:cNvCxnSpPr>
            <a:cxnSpLocks/>
          </p:cNvCxnSpPr>
          <p:nvPr/>
        </p:nvCxnSpPr>
        <p:spPr bwMode="auto">
          <a:xfrm>
            <a:off x="8153400" y="3124200"/>
            <a:ext cx="0" cy="2590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 name="Gerader Verbinder 270">
            <a:extLst>
              <a:ext uri="{FF2B5EF4-FFF2-40B4-BE49-F238E27FC236}">
                <a16:creationId xmlns:a16="http://schemas.microsoft.com/office/drawing/2014/main" id="{4FC75711-B823-4990-9297-A96441FD2EAD}"/>
              </a:ext>
            </a:extLst>
          </p:cNvPr>
          <p:cNvCxnSpPr>
            <a:cxnSpLocks/>
          </p:cNvCxnSpPr>
          <p:nvPr/>
        </p:nvCxnSpPr>
        <p:spPr bwMode="auto">
          <a:xfrm>
            <a:off x="8153400" y="3352800"/>
            <a:ext cx="762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Gerader Verbinder 271">
            <a:extLst>
              <a:ext uri="{FF2B5EF4-FFF2-40B4-BE49-F238E27FC236}">
                <a16:creationId xmlns:a16="http://schemas.microsoft.com/office/drawing/2014/main" id="{584694A4-1366-4BB1-9539-72E58376460C}"/>
              </a:ext>
            </a:extLst>
          </p:cNvPr>
          <p:cNvCxnSpPr>
            <a:cxnSpLocks/>
          </p:cNvCxnSpPr>
          <p:nvPr/>
        </p:nvCxnSpPr>
        <p:spPr bwMode="auto">
          <a:xfrm>
            <a:off x="8153400" y="3124200"/>
            <a:ext cx="76200" cy="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12">
            <a:extLst>
              <a:ext uri="{FF2B5EF4-FFF2-40B4-BE49-F238E27FC236}">
                <a16:creationId xmlns:a16="http://schemas.microsoft.com/office/drawing/2014/main" id="{0681E07E-AA66-2BDF-6118-0292E66D3875}"/>
              </a:ext>
            </a:extLst>
          </p:cNvPr>
          <p:cNvGrpSpPr/>
          <p:nvPr/>
        </p:nvGrpSpPr>
        <p:grpSpPr>
          <a:xfrm>
            <a:off x="3276600" y="2286000"/>
            <a:ext cx="1066800" cy="304800"/>
            <a:chOff x="3276600" y="2286000"/>
            <a:chExt cx="1066800" cy="304800"/>
          </a:xfrm>
        </p:grpSpPr>
        <p:cxnSp>
          <p:nvCxnSpPr>
            <p:cNvPr id="4" name="Gerade Verbindung mit Pfeil 3">
              <a:extLst>
                <a:ext uri="{FF2B5EF4-FFF2-40B4-BE49-F238E27FC236}">
                  <a16:creationId xmlns:a16="http://schemas.microsoft.com/office/drawing/2014/main" id="{38C988DF-40F0-3BF1-E4DE-CA09132F862C}"/>
                </a:ext>
              </a:extLst>
            </p:cNvPr>
            <p:cNvCxnSpPr>
              <a:cxnSpLocks/>
            </p:cNvCxnSpPr>
            <p:nvPr/>
          </p:nvCxnSpPr>
          <p:spPr>
            <a:xfrm>
              <a:off x="3810000" y="22860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A09C4538-3D63-440C-FCE3-37BFC5B0CA01}"/>
                </a:ext>
              </a:extLst>
            </p:cNvPr>
            <p:cNvCxnSpPr>
              <a:cxnSpLocks/>
            </p:cNvCxnSpPr>
            <p:nvPr/>
          </p:nvCxnSpPr>
          <p:spPr>
            <a:xfrm>
              <a:off x="3276600" y="22860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A3C22383-10C1-63B4-DD67-E2EE2A3C4B0B}"/>
                </a:ext>
              </a:extLst>
            </p:cNvPr>
            <p:cNvCxnSpPr>
              <a:cxnSpLocks/>
            </p:cNvCxnSpPr>
            <p:nvPr/>
          </p:nvCxnSpPr>
          <p:spPr>
            <a:xfrm flipH="1">
              <a:off x="3276600" y="2286000"/>
              <a:ext cx="1066800" cy="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E4BFFDEB-241F-7DD6-2A33-5EE13833E345}"/>
                </a:ext>
              </a:extLst>
            </p:cNvPr>
            <p:cNvCxnSpPr>
              <a:cxnSpLocks/>
            </p:cNvCxnSpPr>
            <p:nvPr/>
          </p:nvCxnSpPr>
          <p:spPr>
            <a:xfrm flipV="1">
              <a:off x="4343400" y="2286000"/>
              <a:ext cx="0" cy="30480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14" name="Gruppieren 13">
            <a:extLst>
              <a:ext uri="{FF2B5EF4-FFF2-40B4-BE49-F238E27FC236}">
                <a16:creationId xmlns:a16="http://schemas.microsoft.com/office/drawing/2014/main" id="{20D779CD-0DF4-B80E-F158-5418D2D3B314}"/>
              </a:ext>
            </a:extLst>
          </p:cNvPr>
          <p:cNvGrpSpPr/>
          <p:nvPr/>
        </p:nvGrpSpPr>
        <p:grpSpPr>
          <a:xfrm>
            <a:off x="6934200" y="3048000"/>
            <a:ext cx="1066800" cy="304800"/>
            <a:chOff x="3276600" y="2286000"/>
            <a:chExt cx="1066800" cy="304800"/>
          </a:xfrm>
        </p:grpSpPr>
        <p:cxnSp>
          <p:nvCxnSpPr>
            <p:cNvPr id="15" name="Gerade Verbindung mit Pfeil 14">
              <a:extLst>
                <a:ext uri="{FF2B5EF4-FFF2-40B4-BE49-F238E27FC236}">
                  <a16:creationId xmlns:a16="http://schemas.microsoft.com/office/drawing/2014/main" id="{5C5D4B76-914C-922D-6229-D46DF59D3A93}"/>
                </a:ext>
              </a:extLst>
            </p:cNvPr>
            <p:cNvCxnSpPr>
              <a:cxnSpLocks/>
            </p:cNvCxnSpPr>
            <p:nvPr/>
          </p:nvCxnSpPr>
          <p:spPr>
            <a:xfrm>
              <a:off x="3810000" y="22860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DF5EB561-324C-9AC5-F1C8-E4403CC6947D}"/>
                </a:ext>
              </a:extLst>
            </p:cNvPr>
            <p:cNvCxnSpPr>
              <a:cxnSpLocks/>
            </p:cNvCxnSpPr>
            <p:nvPr/>
          </p:nvCxnSpPr>
          <p:spPr>
            <a:xfrm>
              <a:off x="3276600" y="22860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695C7B3C-A3DC-56C9-E447-CE039C5DF457}"/>
                </a:ext>
              </a:extLst>
            </p:cNvPr>
            <p:cNvCxnSpPr>
              <a:cxnSpLocks/>
            </p:cNvCxnSpPr>
            <p:nvPr/>
          </p:nvCxnSpPr>
          <p:spPr>
            <a:xfrm flipH="1">
              <a:off x="3276600" y="2286000"/>
              <a:ext cx="1066800" cy="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09AACA8C-FB7D-4761-F02C-E546CF31A86D}"/>
                </a:ext>
              </a:extLst>
            </p:cNvPr>
            <p:cNvCxnSpPr>
              <a:cxnSpLocks/>
            </p:cNvCxnSpPr>
            <p:nvPr/>
          </p:nvCxnSpPr>
          <p:spPr>
            <a:xfrm flipV="1">
              <a:off x="4343400" y="2286000"/>
              <a:ext cx="0" cy="30480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grpSp>
      <p:sp>
        <p:nvSpPr>
          <p:cNvPr id="6" name="Rechteck 5">
            <a:extLst>
              <a:ext uri="{FF2B5EF4-FFF2-40B4-BE49-F238E27FC236}">
                <a16:creationId xmlns:a16="http://schemas.microsoft.com/office/drawing/2014/main" id="{8324FE1A-29D6-A894-2F8A-73BF3F60890E}"/>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9" name="Abgerundetes Rechteck 31">
            <a:extLst>
              <a:ext uri="{FF2B5EF4-FFF2-40B4-BE49-F238E27FC236}">
                <a16:creationId xmlns:a16="http://schemas.microsoft.com/office/drawing/2014/main" id="{CDF9DB97-A2D5-9CCD-5FB5-0A7B42871426}"/>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10" name="Abgerundetes Rechteck 31">
            <a:extLst>
              <a:ext uri="{FF2B5EF4-FFF2-40B4-BE49-F238E27FC236}">
                <a16:creationId xmlns:a16="http://schemas.microsoft.com/office/drawing/2014/main" id="{C9232A77-D37B-0B2C-3695-A94A2EBADB20}"/>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1727463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ieren 34">
            <a:extLst>
              <a:ext uri="{FF2B5EF4-FFF2-40B4-BE49-F238E27FC236}">
                <a16:creationId xmlns:a16="http://schemas.microsoft.com/office/drawing/2014/main" id="{93C64CDA-B275-0440-E648-5B7272FD32F8}"/>
              </a:ext>
            </a:extLst>
          </p:cNvPr>
          <p:cNvGrpSpPr/>
          <p:nvPr/>
        </p:nvGrpSpPr>
        <p:grpSpPr>
          <a:xfrm>
            <a:off x="2971020" y="4267200"/>
            <a:ext cx="1905780" cy="1905000"/>
            <a:chOff x="2971020" y="4267200"/>
            <a:chExt cx="1905780" cy="1905000"/>
          </a:xfrm>
        </p:grpSpPr>
        <p:cxnSp>
          <p:nvCxnSpPr>
            <p:cNvPr id="36" name="Gerade Verbindung mit Pfeil 35">
              <a:extLst>
                <a:ext uri="{FF2B5EF4-FFF2-40B4-BE49-F238E27FC236}">
                  <a16:creationId xmlns:a16="http://schemas.microsoft.com/office/drawing/2014/main" id="{C824D731-43AE-7E22-E1AF-F0351E4B68FC}"/>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7" name="Gruppieren 36">
              <a:extLst>
                <a:ext uri="{FF2B5EF4-FFF2-40B4-BE49-F238E27FC236}">
                  <a16:creationId xmlns:a16="http://schemas.microsoft.com/office/drawing/2014/main" id="{08C07BF0-F96B-9D2D-2C9E-A0754141DF1B}"/>
                </a:ext>
              </a:extLst>
            </p:cNvPr>
            <p:cNvGrpSpPr/>
            <p:nvPr/>
          </p:nvGrpSpPr>
          <p:grpSpPr>
            <a:xfrm>
              <a:off x="2971020" y="4419600"/>
              <a:ext cx="1905780" cy="1752600"/>
              <a:chOff x="2971020" y="4419600"/>
              <a:chExt cx="1905780" cy="1752600"/>
            </a:xfrm>
          </p:grpSpPr>
          <p:cxnSp>
            <p:nvCxnSpPr>
              <p:cNvPr id="53" name="Gerade Verbindung mit Pfeil 52">
                <a:extLst>
                  <a:ext uri="{FF2B5EF4-FFF2-40B4-BE49-F238E27FC236}">
                    <a16:creationId xmlns:a16="http://schemas.microsoft.com/office/drawing/2014/main" id="{6CD940BD-6FE1-C2BF-1B14-6E35E1D3E8A4}"/>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Abgerundetes Rechteck 90">
                <a:extLst>
                  <a:ext uri="{FF2B5EF4-FFF2-40B4-BE49-F238E27FC236}">
                    <a16:creationId xmlns:a16="http://schemas.microsoft.com/office/drawing/2014/main" id="{E0E17D54-7FCE-7BB6-DACB-C086C29B12B1}"/>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 name="Rechteck 45">
                <a:extLst>
                  <a:ext uri="{FF2B5EF4-FFF2-40B4-BE49-F238E27FC236}">
                    <a16:creationId xmlns:a16="http://schemas.microsoft.com/office/drawing/2014/main" id="{937F0550-470B-D250-EB68-CC0266B1ED4A}"/>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 name="Ellipse 301">
                <a:extLst>
                  <a:ext uri="{FF2B5EF4-FFF2-40B4-BE49-F238E27FC236}">
                    <a16:creationId xmlns:a16="http://schemas.microsoft.com/office/drawing/2014/main" id="{CC7F37BA-61D3-295C-9FBF-73EFC8D81CB8}"/>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39202A88-ABFC-35BA-5FFC-2B58B1825077}"/>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r Verbinder 303">
                <a:extLst>
                  <a:ext uri="{FF2B5EF4-FFF2-40B4-BE49-F238E27FC236}">
                    <a16:creationId xmlns:a16="http://schemas.microsoft.com/office/drawing/2014/main" id="{ABFA35DA-1250-616C-D0BC-E9657974B25B}"/>
                  </a:ext>
                </a:extLst>
              </p:cNvPr>
              <p:cNvCxnSpPr>
                <a:cxnSpLocks/>
                <a:endCxn id="47"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40ED20E0-8604-1602-3E76-A22D19EB71B2}"/>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cxnSp>
            <p:nvCxnSpPr>
              <p:cNvPr id="51" name="Gerade Verbindung mit Pfeil 50">
                <a:extLst>
                  <a:ext uri="{FF2B5EF4-FFF2-40B4-BE49-F238E27FC236}">
                    <a16:creationId xmlns:a16="http://schemas.microsoft.com/office/drawing/2014/main" id="{6EE69970-B9F1-318C-6394-6054D8F6AAB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69D1712D-20BD-F7C9-285A-B4E575FFD3F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r Verbinder 308">
                <a:extLst>
                  <a:ext uri="{FF2B5EF4-FFF2-40B4-BE49-F238E27FC236}">
                    <a16:creationId xmlns:a16="http://schemas.microsoft.com/office/drawing/2014/main" id="{D3189536-26BE-38D0-834C-73B96EECF1E9}"/>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 name="Ellipse 309">
                <a:extLst>
                  <a:ext uri="{FF2B5EF4-FFF2-40B4-BE49-F238E27FC236}">
                    <a16:creationId xmlns:a16="http://schemas.microsoft.com/office/drawing/2014/main" id="{0F8DF0A1-DE69-D5B7-E921-C34A68DB89C9}"/>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 name="Gerade Verbindung mit Pfeil 55">
                <a:extLst>
                  <a:ext uri="{FF2B5EF4-FFF2-40B4-BE49-F238E27FC236}">
                    <a16:creationId xmlns:a16="http://schemas.microsoft.com/office/drawing/2014/main" id="{4E50379E-D186-2A88-0D6C-2C74C4C45A4C}"/>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C994F62C-049D-7113-BE29-12EC02364F30}"/>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47DEAD91-86E2-FF1C-1F0D-D614290DE0A3}"/>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B7C05A4F-3748-8CC2-4DB9-237CE8B43A29}"/>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E4350F55-F199-FA84-EA0B-77225D400C9E}"/>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r Verbinder 661">
                <a:extLst>
                  <a:ext uri="{FF2B5EF4-FFF2-40B4-BE49-F238E27FC236}">
                    <a16:creationId xmlns:a16="http://schemas.microsoft.com/office/drawing/2014/main" id="{A3121DF1-7A73-A402-258E-4BC96CE73FB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Rechteck 61">
                <a:extLst>
                  <a:ext uri="{FF2B5EF4-FFF2-40B4-BE49-F238E27FC236}">
                    <a16:creationId xmlns:a16="http://schemas.microsoft.com/office/drawing/2014/main" id="{98672FA9-426D-56E4-2F3A-0D7FFECEA2B5}"/>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3" name="Rechteck 62">
                <a:extLst>
                  <a:ext uri="{FF2B5EF4-FFF2-40B4-BE49-F238E27FC236}">
                    <a16:creationId xmlns:a16="http://schemas.microsoft.com/office/drawing/2014/main" id="{9A7FBB18-6FCA-E9EC-AD0F-0B3F56BBE821}"/>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38" name="Gerade Verbindung mit Pfeil 37">
              <a:extLst>
                <a:ext uri="{FF2B5EF4-FFF2-40B4-BE49-F238E27FC236}">
                  <a16:creationId xmlns:a16="http://schemas.microsoft.com/office/drawing/2014/main" id="{6B0D514E-600B-3601-9438-2874E2CEBC4A}"/>
                </a:ext>
              </a:extLst>
            </p:cNvPr>
            <p:cNvCxnSpPr>
              <a:cxnSpLocks/>
              <a:stCxn id="45"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uppieren 3">
            <a:extLst>
              <a:ext uri="{FF2B5EF4-FFF2-40B4-BE49-F238E27FC236}">
                <a16:creationId xmlns:a16="http://schemas.microsoft.com/office/drawing/2014/main" id="{889DE3D2-E250-176E-EBA1-9E26A2947A89}"/>
              </a:ext>
            </a:extLst>
          </p:cNvPr>
          <p:cNvGrpSpPr/>
          <p:nvPr/>
        </p:nvGrpSpPr>
        <p:grpSpPr>
          <a:xfrm>
            <a:off x="6629400" y="4267200"/>
            <a:ext cx="1905780" cy="1905000"/>
            <a:chOff x="2971020" y="4267200"/>
            <a:chExt cx="1905780" cy="1905000"/>
          </a:xfrm>
        </p:grpSpPr>
        <p:cxnSp>
          <p:nvCxnSpPr>
            <p:cNvPr id="6" name="Gerade Verbindung mit Pfeil 5">
              <a:extLst>
                <a:ext uri="{FF2B5EF4-FFF2-40B4-BE49-F238E27FC236}">
                  <a16:creationId xmlns:a16="http://schemas.microsoft.com/office/drawing/2014/main" id="{CED341D5-91F3-7474-3BD5-1FBF0F5C9CEB}"/>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D4B4B2C6-77E0-1E37-BA7C-F4BC41A3730E}"/>
                </a:ext>
              </a:extLst>
            </p:cNvPr>
            <p:cNvGrpSpPr/>
            <p:nvPr/>
          </p:nvGrpSpPr>
          <p:grpSpPr>
            <a:xfrm>
              <a:off x="2971020" y="4419600"/>
              <a:ext cx="1905780" cy="1752600"/>
              <a:chOff x="2971020" y="4419600"/>
              <a:chExt cx="1905780" cy="1752600"/>
            </a:xfrm>
          </p:grpSpPr>
          <p:sp>
            <p:nvSpPr>
              <p:cNvPr id="15" name="Abgerundetes Rechteck 90">
                <a:extLst>
                  <a:ext uri="{FF2B5EF4-FFF2-40B4-BE49-F238E27FC236}">
                    <a16:creationId xmlns:a16="http://schemas.microsoft.com/office/drawing/2014/main" id="{8AA4C24A-8976-3283-41CC-D0CBB58A2AB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6" name="Rechteck 15">
                <a:extLst>
                  <a:ext uri="{FF2B5EF4-FFF2-40B4-BE49-F238E27FC236}">
                    <a16:creationId xmlns:a16="http://schemas.microsoft.com/office/drawing/2014/main" id="{339164E6-A33C-0F57-29BC-389550F4B839}"/>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7" name="Ellipse 301">
                <a:extLst>
                  <a:ext uri="{FF2B5EF4-FFF2-40B4-BE49-F238E27FC236}">
                    <a16:creationId xmlns:a16="http://schemas.microsoft.com/office/drawing/2014/main" id="{1C6C69D4-79B9-63D0-953B-E9EF004C54E4}"/>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8" name="Gerade Verbindung mit Pfeil 17">
                <a:extLst>
                  <a:ext uri="{FF2B5EF4-FFF2-40B4-BE49-F238E27FC236}">
                    <a16:creationId xmlns:a16="http://schemas.microsoft.com/office/drawing/2014/main" id="{2FC0B958-8101-5353-10D6-7596D166C5A1}"/>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r Verbinder 303">
                <a:extLst>
                  <a:ext uri="{FF2B5EF4-FFF2-40B4-BE49-F238E27FC236}">
                    <a16:creationId xmlns:a16="http://schemas.microsoft.com/office/drawing/2014/main" id="{0B00AD5B-B17C-107D-57FF-3D3434204BD8}"/>
                  </a:ext>
                </a:extLst>
              </p:cNvPr>
              <p:cNvCxnSpPr>
                <a:cxnSpLocks/>
                <a:endCxn id="17"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59310DF8-14D3-0F5B-18F9-E977A390813F}"/>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21" name="Gerade Verbindung mit Pfeil 20">
                <a:extLst>
                  <a:ext uri="{FF2B5EF4-FFF2-40B4-BE49-F238E27FC236}">
                    <a16:creationId xmlns:a16="http://schemas.microsoft.com/office/drawing/2014/main" id="{DCBE7F4D-B27E-9896-8415-53B685BA6743}"/>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E6473183-1D87-E604-A4F9-D39E1FE219E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F7C996F8-01B4-8A52-6160-8D749553324E}"/>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r Verbinder 308">
                <a:extLst>
                  <a:ext uri="{FF2B5EF4-FFF2-40B4-BE49-F238E27FC236}">
                    <a16:creationId xmlns:a16="http://schemas.microsoft.com/office/drawing/2014/main" id="{8ADD5650-28C3-8479-492A-B6427BD5EBD0}"/>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Ellipse 309">
                <a:extLst>
                  <a:ext uri="{FF2B5EF4-FFF2-40B4-BE49-F238E27FC236}">
                    <a16:creationId xmlns:a16="http://schemas.microsoft.com/office/drawing/2014/main" id="{B697E426-27F8-B79E-E2D1-C0F385A91D5A}"/>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 name="Gerade Verbindung mit Pfeil 25">
                <a:extLst>
                  <a:ext uri="{FF2B5EF4-FFF2-40B4-BE49-F238E27FC236}">
                    <a16:creationId xmlns:a16="http://schemas.microsoft.com/office/drawing/2014/main" id="{A64C4387-2364-F7D2-1370-A5B7F4445263}"/>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F5A4AF21-B35E-E5DA-7DFE-23E073C91F6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CE2EFF33-E5B8-92A2-F469-5370AAC131F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F070CA44-BBDF-66E7-1CA8-1D07012A134E}"/>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14EEA90A-BD45-F386-D0E3-C5C23035AC95}"/>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r Verbinder 661">
                <a:extLst>
                  <a:ext uri="{FF2B5EF4-FFF2-40B4-BE49-F238E27FC236}">
                    <a16:creationId xmlns:a16="http://schemas.microsoft.com/office/drawing/2014/main" id="{B53C78ED-C008-11F9-8BA7-BE53600D06D3}"/>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hteck 32">
                <a:extLst>
                  <a:ext uri="{FF2B5EF4-FFF2-40B4-BE49-F238E27FC236}">
                    <a16:creationId xmlns:a16="http://schemas.microsoft.com/office/drawing/2014/main" id="{3F6533F4-D463-59AD-A832-C8A10FDDD644}"/>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4" name="Rechteck 33">
                <a:extLst>
                  <a:ext uri="{FF2B5EF4-FFF2-40B4-BE49-F238E27FC236}">
                    <a16:creationId xmlns:a16="http://schemas.microsoft.com/office/drawing/2014/main" id="{C2599374-6B37-6956-19F3-0AC303D2F4C5}"/>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8" name="Gerade Verbindung mit Pfeil 7">
              <a:extLst>
                <a:ext uri="{FF2B5EF4-FFF2-40B4-BE49-F238E27FC236}">
                  <a16:creationId xmlns:a16="http://schemas.microsoft.com/office/drawing/2014/main" id="{20AFB867-E1F7-5CBF-FEC7-CC178E4804F8}"/>
                </a:ext>
              </a:extLst>
            </p:cNvPr>
            <p:cNvCxnSpPr>
              <a:cxnSpLocks/>
              <a:stCxn id="15"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9" name="Gruppieren 458">
            <a:extLst>
              <a:ext uri="{FF2B5EF4-FFF2-40B4-BE49-F238E27FC236}">
                <a16:creationId xmlns:a16="http://schemas.microsoft.com/office/drawing/2014/main" id="{BD97F5F4-6423-E1FB-D401-1E366221DA5D}"/>
              </a:ext>
            </a:extLst>
          </p:cNvPr>
          <p:cNvGrpSpPr/>
          <p:nvPr/>
        </p:nvGrpSpPr>
        <p:grpSpPr>
          <a:xfrm>
            <a:off x="4800600" y="4267200"/>
            <a:ext cx="1905780" cy="1905000"/>
            <a:chOff x="2971020" y="4267200"/>
            <a:chExt cx="1905780" cy="1905000"/>
          </a:xfrm>
        </p:grpSpPr>
        <p:cxnSp>
          <p:nvCxnSpPr>
            <p:cNvPr id="460" name="Gerade Verbindung mit Pfeil 459">
              <a:extLst>
                <a:ext uri="{FF2B5EF4-FFF2-40B4-BE49-F238E27FC236}">
                  <a16:creationId xmlns:a16="http://schemas.microsoft.com/office/drawing/2014/main" id="{F8EF3D6F-6393-61AE-0613-83D7F4022F85}"/>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61" name="Gruppieren 460">
              <a:extLst>
                <a:ext uri="{FF2B5EF4-FFF2-40B4-BE49-F238E27FC236}">
                  <a16:creationId xmlns:a16="http://schemas.microsoft.com/office/drawing/2014/main" id="{1D3ABCB8-717E-62B5-F212-BA207830D096}"/>
                </a:ext>
              </a:extLst>
            </p:cNvPr>
            <p:cNvGrpSpPr/>
            <p:nvPr/>
          </p:nvGrpSpPr>
          <p:grpSpPr>
            <a:xfrm>
              <a:off x="2971020" y="4419600"/>
              <a:ext cx="1905780" cy="1752600"/>
              <a:chOff x="2971020" y="4419600"/>
              <a:chExt cx="1905780" cy="1752600"/>
            </a:xfrm>
          </p:grpSpPr>
          <p:sp>
            <p:nvSpPr>
              <p:cNvPr id="469" name="Abgerundetes Rechteck 90">
                <a:extLst>
                  <a:ext uri="{FF2B5EF4-FFF2-40B4-BE49-F238E27FC236}">
                    <a16:creationId xmlns:a16="http://schemas.microsoft.com/office/drawing/2014/main" id="{313E03F9-8205-69F8-38A0-91D0EF876BE0}"/>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0" name="Rechteck 469">
                <a:extLst>
                  <a:ext uri="{FF2B5EF4-FFF2-40B4-BE49-F238E27FC236}">
                    <a16:creationId xmlns:a16="http://schemas.microsoft.com/office/drawing/2014/main" id="{87561021-F595-F8D0-A966-D5F7FD168856}"/>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1" name="Ellipse 301">
                <a:extLst>
                  <a:ext uri="{FF2B5EF4-FFF2-40B4-BE49-F238E27FC236}">
                    <a16:creationId xmlns:a16="http://schemas.microsoft.com/office/drawing/2014/main" id="{EB7FCA8A-BFC3-ABA6-835C-D29232DF6A8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2" name="Gerade Verbindung mit Pfeil 471">
                <a:extLst>
                  <a:ext uri="{FF2B5EF4-FFF2-40B4-BE49-F238E27FC236}">
                    <a16:creationId xmlns:a16="http://schemas.microsoft.com/office/drawing/2014/main" id="{4B5446FD-44D1-B0B2-9970-05A3B721CED1}"/>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3" name="Gerader Verbinder 303">
                <a:extLst>
                  <a:ext uri="{FF2B5EF4-FFF2-40B4-BE49-F238E27FC236}">
                    <a16:creationId xmlns:a16="http://schemas.microsoft.com/office/drawing/2014/main" id="{7EE47BAD-B79D-48CE-3DB1-90952E4DDC32}"/>
                  </a:ext>
                </a:extLst>
              </p:cNvPr>
              <p:cNvCxnSpPr>
                <a:cxnSpLocks/>
                <a:endCxn id="471"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4" name="Rechteck 473">
                <a:extLst>
                  <a:ext uri="{FF2B5EF4-FFF2-40B4-BE49-F238E27FC236}">
                    <a16:creationId xmlns:a16="http://schemas.microsoft.com/office/drawing/2014/main" id="{66DE058D-381C-DC2C-75B7-A9DA8335B225}"/>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5" name="Gerade Verbindung mit Pfeil 474">
                <a:extLst>
                  <a:ext uri="{FF2B5EF4-FFF2-40B4-BE49-F238E27FC236}">
                    <a16:creationId xmlns:a16="http://schemas.microsoft.com/office/drawing/2014/main" id="{82F013DC-9F75-A709-303C-F95182B7ABED}"/>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 Verbindung mit Pfeil 475">
                <a:extLst>
                  <a:ext uri="{FF2B5EF4-FFF2-40B4-BE49-F238E27FC236}">
                    <a16:creationId xmlns:a16="http://schemas.microsoft.com/office/drawing/2014/main" id="{0C9C5FA9-60E8-1163-BDD7-115169D3B692}"/>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Gerade Verbindung mit Pfeil 476">
                <a:extLst>
                  <a:ext uri="{FF2B5EF4-FFF2-40B4-BE49-F238E27FC236}">
                    <a16:creationId xmlns:a16="http://schemas.microsoft.com/office/drawing/2014/main" id="{4FF45EBE-4503-4A49-E96A-CEA9D9674FD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8" name="Gerader Verbinder 308">
                <a:extLst>
                  <a:ext uri="{FF2B5EF4-FFF2-40B4-BE49-F238E27FC236}">
                    <a16:creationId xmlns:a16="http://schemas.microsoft.com/office/drawing/2014/main" id="{8FCF4BDA-4173-506D-4E35-B522BBF44D17}"/>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9" name="Ellipse 309">
                <a:extLst>
                  <a:ext uri="{FF2B5EF4-FFF2-40B4-BE49-F238E27FC236}">
                    <a16:creationId xmlns:a16="http://schemas.microsoft.com/office/drawing/2014/main" id="{B27C30DE-AE87-DEDE-B4FC-8A1425CBA906}"/>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0" name="Gerade Verbindung mit Pfeil 479">
                <a:extLst>
                  <a:ext uri="{FF2B5EF4-FFF2-40B4-BE49-F238E27FC236}">
                    <a16:creationId xmlns:a16="http://schemas.microsoft.com/office/drawing/2014/main" id="{09C0111D-0007-1907-2B17-13A332BCC8D4}"/>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07E7712C-B83A-929A-E134-FC24DE015153}"/>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BA194C41-5100-4E59-DA1B-915F9EE96FD2}"/>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7E7A969F-C011-3A1D-BBEB-3A9F64748BB1}"/>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Gerade Verbindung mit Pfeil 483">
                <a:extLst>
                  <a:ext uri="{FF2B5EF4-FFF2-40B4-BE49-F238E27FC236}">
                    <a16:creationId xmlns:a16="http://schemas.microsoft.com/office/drawing/2014/main" id="{BC5A7436-DEA3-32B5-6033-AFA1F276B4A5}"/>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r Verbinder 661">
                <a:extLst>
                  <a:ext uri="{FF2B5EF4-FFF2-40B4-BE49-F238E27FC236}">
                    <a16:creationId xmlns:a16="http://schemas.microsoft.com/office/drawing/2014/main" id="{39591272-9745-95C3-0AC9-365F63D77F8C}"/>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0" name="Rechteck 539">
                <a:extLst>
                  <a:ext uri="{FF2B5EF4-FFF2-40B4-BE49-F238E27FC236}">
                    <a16:creationId xmlns:a16="http://schemas.microsoft.com/office/drawing/2014/main" id="{365EA839-9B28-C8F3-EE79-3F9FC3A5113D}"/>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1" name="Rechteck 540">
                <a:extLst>
                  <a:ext uri="{FF2B5EF4-FFF2-40B4-BE49-F238E27FC236}">
                    <a16:creationId xmlns:a16="http://schemas.microsoft.com/office/drawing/2014/main" id="{79957F09-1744-1147-2255-66D2841C9F5C}"/>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62" name="Gerade Verbindung mit Pfeil 461">
              <a:extLst>
                <a:ext uri="{FF2B5EF4-FFF2-40B4-BE49-F238E27FC236}">
                  <a16:creationId xmlns:a16="http://schemas.microsoft.com/office/drawing/2014/main" id="{6B2BBAD8-AC9E-5C6D-FCCF-4C3B2025C326}"/>
                </a:ext>
              </a:extLst>
            </p:cNvPr>
            <p:cNvCxnSpPr>
              <a:cxnSpLocks/>
              <a:stCxn id="469"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echteck 8">
            <a:extLst>
              <a:ext uri="{FF2B5EF4-FFF2-40B4-BE49-F238E27FC236}">
                <a16:creationId xmlns:a16="http://schemas.microsoft.com/office/drawing/2014/main" id="{BD3CDA2E-A517-79B7-7153-F69A24AB99BD}"/>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0" name="Abgerundetes Rechteck 31">
            <a:extLst>
              <a:ext uri="{FF2B5EF4-FFF2-40B4-BE49-F238E27FC236}">
                <a16:creationId xmlns:a16="http://schemas.microsoft.com/office/drawing/2014/main" id="{0352DA58-1833-DA25-1D26-53C8947F660D}"/>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11" name="Abgerundetes Rechteck 31">
            <a:extLst>
              <a:ext uri="{FF2B5EF4-FFF2-40B4-BE49-F238E27FC236}">
                <a16:creationId xmlns:a16="http://schemas.microsoft.com/office/drawing/2014/main" id="{2BC0306F-0120-7C23-C153-1CA36DE946EF}"/>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1600941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F4FCE1E4-A641-6C4F-7599-BC242935F6FC}"/>
              </a:ext>
            </a:extLst>
          </p:cNvPr>
          <p:cNvGrpSpPr/>
          <p:nvPr/>
        </p:nvGrpSpPr>
        <p:grpSpPr>
          <a:xfrm>
            <a:off x="2971020" y="4267200"/>
            <a:ext cx="1905780" cy="1905000"/>
            <a:chOff x="2971020" y="4267200"/>
            <a:chExt cx="1905780" cy="1905000"/>
          </a:xfrm>
        </p:grpSpPr>
        <p:cxnSp>
          <p:nvCxnSpPr>
            <p:cNvPr id="10" name="Gerade Verbindung mit Pfeil 9">
              <a:extLst>
                <a:ext uri="{FF2B5EF4-FFF2-40B4-BE49-F238E27FC236}">
                  <a16:creationId xmlns:a16="http://schemas.microsoft.com/office/drawing/2014/main" id="{ED24C12F-C284-FDA0-49E8-B3F29099B2E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A836C188-FC7F-8D3A-D8D1-533B6B4BF48F}"/>
                </a:ext>
              </a:extLst>
            </p:cNvPr>
            <p:cNvGrpSpPr/>
            <p:nvPr/>
          </p:nvGrpSpPr>
          <p:grpSpPr>
            <a:xfrm>
              <a:off x="2971020" y="4419600"/>
              <a:ext cx="1905780" cy="1752600"/>
              <a:chOff x="2971020" y="4419600"/>
              <a:chExt cx="1905780" cy="1752600"/>
            </a:xfrm>
          </p:grpSpPr>
          <p:cxnSp>
            <p:nvCxnSpPr>
              <p:cNvPr id="19" name="Gerade Verbindung mit Pfeil 18">
                <a:extLst>
                  <a:ext uri="{FF2B5EF4-FFF2-40B4-BE49-F238E27FC236}">
                    <a16:creationId xmlns:a16="http://schemas.microsoft.com/office/drawing/2014/main" id="{83B45BCA-41C0-AF84-553E-34BE2A601976}"/>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Abgerundetes Rechteck 90">
                <a:extLst>
                  <a:ext uri="{FF2B5EF4-FFF2-40B4-BE49-F238E27FC236}">
                    <a16:creationId xmlns:a16="http://schemas.microsoft.com/office/drawing/2014/main" id="{D1618E38-3030-A7B0-C288-412D1E9C3B1B}"/>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1" name="Rechteck 20">
                <a:extLst>
                  <a:ext uri="{FF2B5EF4-FFF2-40B4-BE49-F238E27FC236}">
                    <a16:creationId xmlns:a16="http://schemas.microsoft.com/office/drawing/2014/main" id="{F26E8D89-9AAB-8DA5-0C79-B351D8E9E07D}"/>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2" name="Ellipse 301">
                <a:extLst>
                  <a:ext uri="{FF2B5EF4-FFF2-40B4-BE49-F238E27FC236}">
                    <a16:creationId xmlns:a16="http://schemas.microsoft.com/office/drawing/2014/main" id="{F7D3D088-FA26-6195-444F-1DFF665F3263}"/>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3" name="Gerade Verbindung mit Pfeil 22">
                <a:extLst>
                  <a:ext uri="{FF2B5EF4-FFF2-40B4-BE49-F238E27FC236}">
                    <a16:creationId xmlns:a16="http://schemas.microsoft.com/office/drawing/2014/main" id="{6BB308EE-DCEC-132C-4D1F-428B15021E9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r Verbinder 303">
                <a:extLst>
                  <a:ext uri="{FF2B5EF4-FFF2-40B4-BE49-F238E27FC236}">
                    <a16:creationId xmlns:a16="http://schemas.microsoft.com/office/drawing/2014/main" id="{4B753E51-C062-8A0D-A015-D36B1160BFAE}"/>
                  </a:ext>
                </a:extLst>
              </p:cNvPr>
              <p:cNvCxnSpPr>
                <a:cxnSpLocks/>
                <a:endCxn id="2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Rechteck 24">
                <a:extLst>
                  <a:ext uri="{FF2B5EF4-FFF2-40B4-BE49-F238E27FC236}">
                    <a16:creationId xmlns:a16="http://schemas.microsoft.com/office/drawing/2014/main" id="{6B3BC9A1-7739-3E08-7C7E-3F16B2C53EA1}"/>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cxnSp>
            <p:nvCxnSpPr>
              <p:cNvPr id="26" name="Gerade Verbindung mit Pfeil 25">
                <a:extLst>
                  <a:ext uri="{FF2B5EF4-FFF2-40B4-BE49-F238E27FC236}">
                    <a16:creationId xmlns:a16="http://schemas.microsoft.com/office/drawing/2014/main" id="{F5E7CC03-B4CD-7866-10DF-633B2474F79D}"/>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F234E860-DA56-3C97-F29B-ECAAC86466A5}"/>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r Verbinder 308">
                <a:extLst>
                  <a:ext uri="{FF2B5EF4-FFF2-40B4-BE49-F238E27FC236}">
                    <a16:creationId xmlns:a16="http://schemas.microsoft.com/office/drawing/2014/main" id="{659D0CC9-50D8-0CC6-45F8-4AF6EEF4325E}"/>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 name="Ellipse 309">
                <a:extLst>
                  <a:ext uri="{FF2B5EF4-FFF2-40B4-BE49-F238E27FC236}">
                    <a16:creationId xmlns:a16="http://schemas.microsoft.com/office/drawing/2014/main" id="{0B9B055E-B008-0C6C-F732-485BB982688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0" name="Gerade Verbindung mit Pfeil 29">
                <a:extLst>
                  <a:ext uri="{FF2B5EF4-FFF2-40B4-BE49-F238E27FC236}">
                    <a16:creationId xmlns:a16="http://schemas.microsoft.com/office/drawing/2014/main" id="{CE93D533-F0B1-5A6B-3253-5220F4A79636}"/>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BBECA7A1-8B09-0EFB-FF4A-642BCC3B0089}"/>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B1DAEA01-9D0E-55E3-226B-1B883285C342}"/>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C86D7275-674C-BD59-A9EA-9463EDC1C8F1}"/>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F7B19BAF-3548-47F5-6357-1365D4E903C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r Verbinder 661">
                <a:extLst>
                  <a:ext uri="{FF2B5EF4-FFF2-40B4-BE49-F238E27FC236}">
                    <a16:creationId xmlns:a16="http://schemas.microsoft.com/office/drawing/2014/main" id="{E3791EE5-FE9F-9096-A095-A9A47E62979B}"/>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hteck 36">
                <a:extLst>
                  <a:ext uri="{FF2B5EF4-FFF2-40B4-BE49-F238E27FC236}">
                    <a16:creationId xmlns:a16="http://schemas.microsoft.com/office/drawing/2014/main" id="{E6B0BD35-C986-E80C-0B29-E8E577EAB522}"/>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8" name="Rechteck 37">
                <a:extLst>
                  <a:ext uri="{FF2B5EF4-FFF2-40B4-BE49-F238E27FC236}">
                    <a16:creationId xmlns:a16="http://schemas.microsoft.com/office/drawing/2014/main" id="{CC31805C-6BE4-B3B9-99BD-B5D32366650F}"/>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12" name="Gerade Verbindung mit Pfeil 11">
              <a:extLst>
                <a:ext uri="{FF2B5EF4-FFF2-40B4-BE49-F238E27FC236}">
                  <a16:creationId xmlns:a16="http://schemas.microsoft.com/office/drawing/2014/main" id="{58FDB73D-567A-788F-9E1A-F31BABB4576C}"/>
                </a:ext>
              </a:extLst>
            </p:cNvPr>
            <p:cNvCxnSpPr>
              <a:cxnSpLocks/>
              <a:stCxn id="2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uppieren 12">
              <a:extLst>
                <a:ext uri="{FF2B5EF4-FFF2-40B4-BE49-F238E27FC236}">
                  <a16:creationId xmlns:a16="http://schemas.microsoft.com/office/drawing/2014/main" id="{C84D1999-2893-1C78-DB7C-8DB39A9E8408}"/>
                </a:ext>
              </a:extLst>
            </p:cNvPr>
            <p:cNvGrpSpPr/>
            <p:nvPr/>
          </p:nvGrpSpPr>
          <p:grpSpPr>
            <a:xfrm>
              <a:off x="3276600" y="4267200"/>
              <a:ext cx="228730" cy="838200"/>
              <a:chOff x="3276600" y="4267200"/>
              <a:chExt cx="228730" cy="838200"/>
            </a:xfrm>
          </p:grpSpPr>
          <p:cxnSp>
            <p:nvCxnSpPr>
              <p:cNvPr id="17" name="Gerade Verbindung mit Pfeil 16">
                <a:extLst>
                  <a:ext uri="{FF2B5EF4-FFF2-40B4-BE49-F238E27FC236}">
                    <a16:creationId xmlns:a16="http://schemas.microsoft.com/office/drawing/2014/main" id="{3B8AF5DF-F9D9-C7D3-180B-DF4D1FC8F417}"/>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FB26A3FF-AD80-7595-8AC8-117C3C4F23C3}"/>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4" name="Gruppieren 13">
              <a:extLst>
                <a:ext uri="{FF2B5EF4-FFF2-40B4-BE49-F238E27FC236}">
                  <a16:creationId xmlns:a16="http://schemas.microsoft.com/office/drawing/2014/main" id="{70A9E27B-FC6A-5217-45F7-902B26F00C98}"/>
                </a:ext>
              </a:extLst>
            </p:cNvPr>
            <p:cNvGrpSpPr/>
            <p:nvPr/>
          </p:nvGrpSpPr>
          <p:grpSpPr>
            <a:xfrm>
              <a:off x="3276600" y="5105400"/>
              <a:ext cx="228730" cy="838200"/>
              <a:chOff x="3276600" y="4267200"/>
              <a:chExt cx="228730" cy="838200"/>
            </a:xfrm>
          </p:grpSpPr>
          <p:cxnSp>
            <p:nvCxnSpPr>
              <p:cNvPr id="15" name="Gerade Verbindung mit Pfeil 14">
                <a:extLst>
                  <a:ext uri="{FF2B5EF4-FFF2-40B4-BE49-F238E27FC236}">
                    <a16:creationId xmlns:a16="http://schemas.microsoft.com/office/drawing/2014/main" id="{607E4878-ED5D-05E8-6965-5C82879B3DCC}"/>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E22B1C3A-5514-E283-7350-DFED87A5E553}"/>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39" name="Gruppieren 38">
            <a:extLst>
              <a:ext uri="{FF2B5EF4-FFF2-40B4-BE49-F238E27FC236}">
                <a16:creationId xmlns:a16="http://schemas.microsoft.com/office/drawing/2014/main" id="{821AB8F6-4B74-455D-CA34-B6143113E496}"/>
              </a:ext>
            </a:extLst>
          </p:cNvPr>
          <p:cNvGrpSpPr/>
          <p:nvPr/>
        </p:nvGrpSpPr>
        <p:grpSpPr>
          <a:xfrm>
            <a:off x="6629400" y="4267200"/>
            <a:ext cx="1905780" cy="1905000"/>
            <a:chOff x="2971020" y="4267200"/>
            <a:chExt cx="1905780" cy="1905000"/>
          </a:xfrm>
        </p:grpSpPr>
        <p:cxnSp>
          <p:nvCxnSpPr>
            <p:cNvPr id="40" name="Gerade Verbindung mit Pfeil 39">
              <a:extLst>
                <a:ext uri="{FF2B5EF4-FFF2-40B4-BE49-F238E27FC236}">
                  <a16:creationId xmlns:a16="http://schemas.microsoft.com/office/drawing/2014/main" id="{F3697234-A326-DEA7-7718-C0AF0506A53B}"/>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1" name="Gruppieren 40">
              <a:extLst>
                <a:ext uri="{FF2B5EF4-FFF2-40B4-BE49-F238E27FC236}">
                  <a16:creationId xmlns:a16="http://schemas.microsoft.com/office/drawing/2014/main" id="{BBCB91CD-B25D-1625-849B-687DD2A2AA1A}"/>
                </a:ext>
              </a:extLst>
            </p:cNvPr>
            <p:cNvGrpSpPr/>
            <p:nvPr/>
          </p:nvGrpSpPr>
          <p:grpSpPr>
            <a:xfrm>
              <a:off x="2971020" y="4419600"/>
              <a:ext cx="1905780" cy="1752600"/>
              <a:chOff x="2971020" y="4419600"/>
              <a:chExt cx="1905780" cy="1752600"/>
            </a:xfrm>
          </p:grpSpPr>
          <p:sp>
            <p:nvSpPr>
              <p:cNvPr id="49" name="Abgerundetes Rechteck 90">
                <a:extLst>
                  <a:ext uri="{FF2B5EF4-FFF2-40B4-BE49-F238E27FC236}">
                    <a16:creationId xmlns:a16="http://schemas.microsoft.com/office/drawing/2014/main" id="{F199E2E4-66A2-5519-F6DD-6FC65D50A1B3}"/>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 name="Rechteck 49">
                <a:extLst>
                  <a:ext uri="{FF2B5EF4-FFF2-40B4-BE49-F238E27FC236}">
                    <a16:creationId xmlns:a16="http://schemas.microsoft.com/office/drawing/2014/main" id="{349494D6-6516-1B9A-FC44-5B500826162D}"/>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 name="Ellipse 301">
                <a:extLst>
                  <a:ext uri="{FF2B5EF4-FFF2-40B4-BE49-F238E27FC236}">
                    <a16:creationId xmlns:a16="http://schemas.microsoft.com/office/drawing/2014/main" id="{7C1305CD-1A3C-BBB4-24AE-5F7A947E1F8C}"/>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 name="Gerade Verbindung mit Pfeil 51">
                <a:extLst>
                  <a:ext uri="{FF2B5EF4-FFF2-40B4-BE49-F238E27FC236}">
                    <a16:creationId xmlns:a16="http://schemas.microsoft.com/office/drawing/2014/main" id="{F12B7E17-77E5-BA94-7E20-8BC8B5D221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303">
                <a:extLst>
                  <a:ext uri="{FF2B5EF4-FFF2-40B4-BE49-F238E27FC236}">
                    <a16:creationId xmlns:a16="http://schemas.microsoft.com/office/drawing/2014/main" id="{E01C9DCF-46FD-0453-3574-86EEA947311D}"/>
                  </a:ext>
                </a:extLst>
              </p:cNvPr>
              <p:cNvCxnSpPr>
                <a:cxnSpLocks/>
                <a:endCxn id="51"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1B7DF371-BAC4-FE78-AD6A-A1D4D69ABD29}"/>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55" name="Gerade Verbindung mit Pfeil 54">
                <a:extLst>
                  <a:ext uri="{FF2B5EF4-FFF2-40B4-BE49-F238E27FC236}">
                    <a16:creationId xmlns:a16="http://schemas.microsoft.com/office/drawing/2014/main" id="{5D4F6866-7F60-0937-DBC0-8907991DABC5}"/>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0ED4306C-360E-4B88-1407-BAC5374637AA}"/>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15375A2E-31DC-8377-40B3-E55BDA14F55D}"/>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r Verbinder 308">
                <a:extLst>
                  <a:ext uri="{FF2B5EF4-FFF2-40B4-BE49-F238E27FC236}">
                    <a16:creationId xmlns:a16="http://schemas.microsoft.com/office/drawing/2014/main" id="{61B9613A-6076-BD98-096C-18953E42A3B0}"/>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9" name="Ellipse 309">
                <a:extLst>
                  <a:ext uri="{FF2B5EF4-FFF2-40B4-BE49-F238E27FC236}">
                    <a16:creationId xmlns:a16="http://schemas.microsoft.com/office/drawing/2014/main" id="{E45FC2CC-AAD2-17E4-222D-64E9D65FF368}"/>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 name="Gerade Verbindung mit Pfeil 59">
                <a:extLst>
                  <a:ext uri="{FF2B5EF4-FFF2-40B4-BE49-F238E27FC236}">
                    <a16:creationId xmlns:a16="http://schemas.microsoft.com/office/drawing/2014/main" id="{357AD20C-903C-02FE-4ADD-C95CEE57470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37B42860-D209-1120-0EDE-148437576EC6}"/>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76D80438-02C4-38E6-9CD5-FBCEF2DCEA4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9F5B229F-743A-B12A-12DA-4C8AC6F7E698}"/>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 Verbindung mit Pfeil 458">
                <a:extLst>
                  <a:ext uri="{FF2B5EF4-FFF2-40B4-BE49-F238E27FC236}">
                    <a16:creationId xmlns:a16="http://schemas.microsoft.com/office/drawing/2014/main" id="{8ECD5BA9-6ABC-74ED-2D11-7C1FAC46C8D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Gerader Verbinder 661">
                <a:extLst>
                  <a:ext uri="{FF2B5EF4-FFF2-40B4-BE49-F238E27FC236}">
                    <a16:creationId xmlns:a16="http://schemas.microsoft.com/office/drawing/2014/main" id="{31459486-706E-CC15-6AE4-FD430A9248FD}"/>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1" name="Rechteck 460">
                <a:extLst>
                  <a:ext uri="{FF2B5EF4-FFF2-40B4-BE49-F238E27FC236}">
                    <a16:creationId xmlns:a16="http://schemas.microsoft.com/office/drawing/2014/main" id="{27C9801D-2E35-C9FB-5808-992BE6253F1A}"/>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2" name="Rechteck 461">
                <a:extLst>
                  <a:ext uri="{FF2B5EF4-FFF2-40B4-BE49-F238E27FC236}">
                    <a16:creationId xmlns:a16="http://schemas.microsoft.com/office/drawing/2014/main" id="{FF2D1587-5604-8370-337A-5EA7FDABC208}"/>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42" name="Gerade Verbindung mit Pfeil 41">
              <a:extLst>
                <a:ext uri="{FF2B5EF4-FFF2-40B4-BE49-F238E27FC236}">
                  <a16:creationId xmlns:a16="http://schemas.microsoft.com/office/drawing/2014/main" id="{CC1E3B1C-85A4-31D2-3266-ADC6D772ABE0}"/>
                </a:ext>
              </a:extLst>
            </p:cNvPr>
            <p:cNvCxnSpPr>
              <a:cxnSpLocks/>
              <a:stCxn id="49"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uppieren 42">
              <a:extLst>
                <a:ext uri="{FF2B5EF4-FFF2-40B4-BE49-F238E27FC236}">
                  <a16:creationId xmlns:a16="http://schemas.microsoft.com/office/drawing/2014/main" id="{5851CEBF-1578-ED78-45DA-6DD7309F7FFF}"/>
                </a:ext>
              </a:extLst>
            </p:cNvPr>
            <p:cNvGrpSpPr/>
            <p:nvPr/>
          </p:nvGrpSpPr>
          <p:grpSpPr>
            <a:xfrm>
              <a:off x="3276600" y="4267200"/>
              <a:ext cx="228730" cy="838200"/>
              <a:chOff x="3276600" y="4267200"/>
              <a:chExt cx="228730" cy="838200"/>
            </a:xfrm>
          </p:grpSpPr>
          <p:cxnSp>
            <p:nvCxnSpPr>
              <p:cNvPr id="47" name="Gerade Verbindung mit Pfeil 46">
                <a:extLst>
                  <a:ext uri="{FF2B5EF4-FFF2-40B4-BE49-F238E27FC236}">
                    <a16:creationId xmlns:a16="http://schemas.microsoft.com/office/drawing/2014/main" id="{88BBB1CF-2380-8EB4-C93C-57ED715DE434}"/>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E7B23042-E0B3-FD10-280E-414C8A18475C}"/>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FABFEA4-5002-072A-3531-E30CF204E792}"/>
                </a:ext>
              </a:extLst>
            </p:cNvPr>
            <p:cNvGrpSpPr/>
            <p:nvPr/>
          </p:nvGrpSpPr>
          <p:grpSpPr>
            <a:xfrm>
              <a:off x="3276600" y="5105400"/>
              <a:ext cx="228730" cy="838200"/>
              <a:chOff x="3276600" y="4267200"/>
              <a:chExt cx="228730" cy="838200"/>
            </a:xfrm>
          </p:grpSpPr>
          <p:cxnSp>
            <p:nvCxnSpPr>
              <p:cNvPr id="45" name="Gerade Verbindung mit Pfeil 44">
                <a:extLst>
                  <a:ext uri="{FF2B5EF4-FFF2-40B4-BE49-F238E27FC236}">
                    <a16:creationId xmlns:a16="http://schemas.microsoft.com/office/drawing/2014/main" id="{BA60A568-618B-0E9E-C36E-EBEECB3C57F3}"/>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A74B798C-4BC5-9370-5968-111D66257D03}"/>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463" name="Gruppieren 462">
            <a:extLst>
              <a:ext uri="{FF2B5EF4-FFF2-40B4-BE49-F238E27FC236}">
                <a16:creationId xmlns:a16="http://schemas.microsoft.com/office/drawing/2014/main" id="{F499CEF9-CAB7-3B47-73FA-FE31551BBCFA}"/>
              </a:ext>
            </a:extLst>
          </p:cNvPr>
          <p:cNvGrpSpPr/>
          <p:nvPr/>
        </p:nvGrpSpPr>
        <p:grpSpPr>
          <a:xfrm>
            <a:off x="4800600" y="4267200"/>
            <a:ext cx="1905780" cy="1905000"/>
            <a:chOff x="2971020" y="4267200"/>
            <a:chExt cx="1905780" cy="1905000"/>
          </a:xfrm>
        </p:grpSpPr>
        <p:cxnSp>
          <p:nvCxnSpPr>
            <p:cNvPr id="464" name="Gerade Verbindung mit Pfeil 463">
              <a:extLst>
                <a:ext uri="{FF2B5EF4-FFF2-40B4-BE49-F238E27FC236}">
                  <a16:creationId xmlns:a16="http://schemas.microsoft.com/office/drawing/2014/main" id="{8A59AB01-0B1C-4495-BBAD-5A65E8F7759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65" name="Gruppieren 464">
              <a:extLst>
                <a:ext uri="{FF2B5EF4-FFF2-40B4-BE49-F238E27FC236}">
                  <a16:creationId xmlns:a16="http://schemas.microsoft.com/office/drawing/2014/main" id="{EB402FCA-0960-4070-0ECF-414759F1C54B}"/>
                </a:ext>
              </a:extLst>
            </p:cNvPr>
            <p:cNvGrpSpPr/>
            <p:nvPr/>
          </p:nvGrpSpPr>
          <p:grpSpPr>
            <a:xfrm>
              <a:off x="2971020" y="4419600"/>
              <a:ext cx="1905780" cy="1752600"/>
              <a:chOff x="2971020" y="4419600"/>
              <a:chExt cx="1905780" cy="1752600"/>
            </a:xfrm>
          </p:grpSpPr>
          <p:sp>
            <p:nvSpPr>
              <p:cNvPr id="473" name="Abgerundetes Rechteck 90">
                <a:extLst>
                  <a:ext uri="{FF2B5EF4-FFF2-40B4-BE49-F238E27FC236}">
                    <a16:creationId xmlns:a16="http://schemas.microsoft.com/office/drawing/2014/main" id="{B0A31E4E-38F4-2BF9-FE9F-12C0A2CF910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4" name="Rechteck 473">
                <a:extLst>
                  <a:ext uri="{FF2B5EF4-FFF2-40B4-BE49-F238E27FC236}">
                    <a16:creationId xmlns:a16="http://schemas.microsoft.com/office/drawing/2014/main" id="{1645C069-2686-0DBB-5042-391E2C8AA595}"/>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5" name="Ellipse 301">
                <a:extLst>
                  <a:ext uri="{FF2B5EF4-FFF2-40B4-BE49-F238E27FC236}">
                    <a16:creationId xmlns:a16="http://schemas.microsoft.com/office/drawing/2014/main" id="{65CB89BF-4E5E-E814-E86D-D772A8DFD138}"/>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6" name="Gerade Verbindung mit Pfeil 475">
                <a:extLst>
                  <a:ext uri="{FF2B5EF4-FFF2-40B4-BE49-F238E27FC236}">
                    <a16:creationId xmlns:a16="http://schemas.microsoft.com/office/drawing/2014/main" id="{3B594223-1119-D5CE-4729-CE75C6E52BBF}"/>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Gerader Verbinder 303">
                <a:extLst>
                  <a:ext uri="{FF2B5EF4-FFF2-40B4-BE49-F238E27FC236}">
                    <a16:creationId xmlns:a16="http://schemas.microsoft.com/office/drawing/2014/main" id="{5729D6D0-D447-10EB-F4C0-A62CDA1D60F9}"/>
                  </a:ext>
                </a:extLst>
              </p:cNvPr>
              <p:cNvCxnSpPr>
                <a:cxnSpLocks/>
                <a:endCxn id="475"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8" name="Rechteck 477">
                <a:extLst>
                  <a:ext uri="{FF2B5EF4-FFF2-40B4-BE49-F238E27FC236}">
                    <a16:creationId xmlns:a16="http://schemas.microsoft.com/office/drawing/2014/main" id="{923249C9-03CF-AFC9-C239-13508B3C8F02}"/>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9" name="Gerade Verbindung mit Pfeil 478">
                <a:extLst>
                  <a:ext uri="{FF2B5EF4-FFF2-40B4-BE49-F238E27FC236}">
                    <a16:creationId xmlns:a16="http://schemas.microsoft.com/office/drawing/2014/main" id="{49379BC4-C0AD-FDEE-0B60-8C9E25BB9941}"/>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Gerade Verbindung mit Pfeil 479">
                <a:extLst>
                  <a:ext uri="{FF2B5EF4-FFF2-40B4-BE49-F238E27FC236}">
                    <a16:creationId xmlns:a16="http://schemas.microsoft.com/office/drawing/2014/main" id="{38545323-C289-3CBA-E1D5-8D7C182D51F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39CF18A8-5BB2-AA28-1D9C-2416033A6DFB}"/>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8">
                <a:extLst>
                  <a:ext uri="{FF2B5EF4-FFF2-40B4-BE49-F238E27FC236}">
                    <a16:creationId xmlns:a16="http://schemas.microsoft.com/office/drawing/2014/main" id="{49F828DF-D0A8-78FE-4D83-1DE860C16B38}"/>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Ellipse 309">
                <a:extLst>
                  <a:ext uri="{FF2B5EF4-FFF2-40B4-BE49-F238E27FC236}">
                    <a16:creationId xmlns:a16="http://schemas.microsoft.com/office/drawing/2014/main" id="{1C49B24D-8DF8-E75A-99D7-98A062D81087}"/>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164B3F08-E886-E527-3936-53F12A41AD6E}"/>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6118E85B-D712-B9C1-564D-EA1B007756C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B430E263-10D9-6B66-FEF0-DB7156AE86D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 Verbindung mit Pfeil 540">
                <a:extLst>
                  <a:ext uri="{FF2B5EF4-FFF2-40B4-BE49-F238E27FC236}">
                    <a16:creationId xmlns:a16="http://schemas.microsoft.com/office/drawing/2014/main" id="{1CFAEA3C-71F0-D8AF-D172-6A38475FEE5C}"/>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Gerade Verbindung mit Pfeil 541">
                <a:extLst>
                  <a:ext uri="{FF2B5EF4-FFF2-40B4-BE49-F238E27FC236}">
                    <a16:creationId xmlns:a16="http://schemas.microsoft.com/office/drawing/2014/main" id="{4EBBADDF-DF07-EF0D-0365-F99F240197B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Gerader Verbinder 661">
                <a:extLst>
                  <a:ext uri="{FF2B5EF4-FFF2-40B4-BE49-F238E27FC236}">
                    <a16:creationId xmlns:a16="http://schemas.microsoft.com/office/drawing/2014/main" id="{729183F7-5C6E-A6DA-08F1-457C40D8CD84}"/>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4" name="Rechteck 543">
                <a:extLst>
                  <a:ext uri="{FF2B5EF4-FFF2-40B4-BE49-F238E27FC236}">
                    <a16:creationId xmlns:a16="http://schemas.microsoft.com/office/drawing/2014/main" id="{43A95E67-8266-0959-0144-B6388DB84E2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5" name="Rechteck 544">
                <a:extLst>
                  <a:ext uri="{FF2B5EF4-FFF2-40B4-BE49-F238E27FC236}">
                    <a16:creationId xmlns:a16="http://schemas.microsoft.com/office/drawing/2014/main" id="{1B39DCD6-1E41-0B78-52EE-968C52912355}"/>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66" name="Gerade Verbindung mit Pfeil 465">
              <a:extLst>
                <a:ext uri="{FF2B5EF4-FFF2-40B4-BE49-F238E27FC236}">
                  <a16:creationId xmlns:a16="http://schemas.microsoft.com/office/drawing/2014/main" id="{820DCE93-A30C-911D-D9F6-AAE161AD27A8}"/>
                </a:ext>
              </a:extLst>
            </p:cNvPr>
            <p:cNvCxnSpPr>
              <a:cxnSpLocks/>
              <a:stCxn id="473"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2" name="Gerade Verbindung mit Pfeil 471">
              <a:extLst>
                <a:ext uri="{FF2B5EF4-FFF2-40B4-BE49-F238E27FC236}">
                  <a16:creationId xmlns:a16="http://schemas.microsoft.com/office/drawing/2014/main" id="{A95CED70-1D69-1AB2-F532-A309EC81C366}"/>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68" name="Gruppieren 467">
              <a:extLst>
                <a:ext uri="{FF2B5EF4-FFF2-40B4-BE49-F238E27FC236}">
                  <a16:creationId xmlns:a16="http://schemas.microsoft.com/office/drawing/2014/main" id="{987665E3-E3C2-E4A0-6B4B-859124429818}"/>
                </a:ext>
              </a:extLst>
            </p:cNvPr>
            <p:cNvGrpSpPr/>
            <p:nvPr/>
          </p:nvGrpSpPr>
          <p:grpSpPr>
            <a:xfrm>
              <a:off x="3276600" y="5105400"/>
              <a:ext cx="228730" cy="838200"/>
              <a:chOff x="3276600" y="4267200"/>
              <a:chExt cx="228730" cy="838200"/>
            </a:xfrm>
          </p:grpSpPr>
          <p:cxnSp>
            <p:nvCxnSpPr>
              <p:cNvPr id="469" name="Gerade Verbindung mit Pfeil 468">
                <a:extLst>
                  <a:ext uri="{FF2B5EF4-FFF2-40B4-BE49-F238E27FC236}">
                    <a16:creationId xmlns:a16="http://schemas.microsoft.com/office/drawing/2014/main" id="{C41D75DF-206E-F1C0-A267-7E93A128144E}"/>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CAF79BD-BB26-ED6F-1809-3105AB404599}"/>
                  </a:ext>
                </a:extLst>
              </p:cNvPr>
              <p:cNvCxnSpPr>
                <a:cxnSpLocks/>
              </p:cNvCxnSpPr>
              <p:nvPr/>
            </p:nvCxnSpPr>
            <p:spPr>
              <a:xfrm flipV="1">
                <a:off x="3276600" y="4267200"/>
                <a:ext cx="0" cy="838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Gerader Verbinder 248">
            <a:extLst>
              <a:ext uri="{FF2B5EF4-FFF2-40B4-BE49-F238E27FC236}">
                <a16:creationId xmlns:a16="http://schemas.microsoft.com/office/drawing/2014/main" id="{15B1C971-127A-A1C3-EBA0-961A814E07A8}"/>
              </a:ext>
            </a:extLst>
          </p:cNvPr>
          <p:cNvCxnSpPr>
            <a:cxnSpLocks/>
          </p:cNvCxnSpPr>
          <p:nvPr/>
        </p:nvCxnSpPr>
        <p:spPr bwMode="auto">
          <a:xfrm>
            <a:off x="2971800" y="4267200"/>
            <a:ext cx="55626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r Verbinder 251">
            <a:extLst>
              <a:ext uri="{FF2B5EF4-FFF2-40B4-BE49-F238E27FC236}">
                <a16:creationId xmlns:a16="http://schemas.microsoft.com/office/drawing/2014/main" id="{2DC4C0A8-5DBB-66D5-4314-E254FEB0D9B5}"/>
              </a:ext>
            </a:extLst>
          </p:cNvPr>
          <p:cNvCxnSpPr>
            <a:cxnSpLocks/>
          </p:cNvCxnSpPr>
          <p:nvPr/>
        </p:nvCxnSpPr>
        <p:spPr bwMode="auto">
          <a:xfrm flipV="1">
            <a:off x="35052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r Verbinder 285">
            <a:extLst>
              <a:ext uri="{FF2B5EF4-FFF2-40B4-BE49-F238E27FC236}">
                <a16:creationId xmlns:a16="http://schemas.microsoft.com/office/drawing/2014/main" id="{EFD05C26-B6DF-A326-6136-537342E89B27}"/>
              </a:ext>
            </a:extLst>
          </p:cNvPr>
          <p:cNvCxnSpPr>
            <a:cxnSpLocks/>
          </p:cNvCxnSpPr>
          <p:nvPr/>
        </p:nvCxnSpPr>
        <p:spPr bwMode="auto">
          <a:xfrm flipV="1">
            <a:off x="53340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292">
            <a:extLst>
              <a:ext uri="{FF2B5EF4-FFF2-40B4-BE49-F238E27FC236}">
                <a16:creationId xmlns:a16="http://schemas.microsoft.com/office/drawing/2014/main" id="{3F45BFE2-936B-5613-730B-35F39E260599}"/>
              </a:ext>
            </a:extLst>
          </p:cNvPr>
          <p:cNvCxnSpPr>
            <a:cxnSpLocks/>
          </p:cNvCxnSpPr>
          <p:nvPr/>
        </p:nvCxnSpPr>
        <p:spPr bwMode="auto">
          <a:xfrm flipV="1">
            <a:off x="71628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0" name="Gruppieren 549">
            <a:extLst>
              <a:ext uri="{FF2B5EF4-FFF2-40B4-BE49-F238E27FC236}">
                <a16:creationId xmlns:a16="http://schemas.microsoft.com/office/drawing/2014/main" id="{882502BB-38AA-45E6-77D8-87D9F4F77522}"/>
              </a:ext>
            </a:extLst>
          </p:cNvPr>
          <p:cNvGrpSpPr/>
          <p:nvPr/>
        </p:nvGrpSpPr>
        <p:grpSpPr>
          <a:xfrm>
            <a:off x="3276600" y="4267200"/>
            <a:ext cx="228730" cy="1676400"/>
            <a:chOff x="1295400" y="2057400"/>
            <a:chExt cx="228730" cy="1676400"/>
          </a:xfrm>
        </p:grpSpPr>
        <p:cxnSp>
          <p:nvCxnSpPr>
            <p:cNvPr id="546" name="Gerade Verbindung mit Pfeil 545">
              <a:extLst>
                <a:ext uri="{FF2B5EF4-FFF2-40B4-BE49-F238E27FC236}">
                  <a16:creationId xmlns:a16="http://schemas.microsoft.com/office/drawing/2014/main" id="{236C3D8B-6F0B-F75B-6F53-E00689DC6D3A}"/>
                </a:ext>
              </a:extLst>
            </p:cNvPr>
            <p:cNvCxnSpPr>
              <a:cxnSpLocks/>
            </p:cNvCxnSpPr>
            <p:nvPr/>
          </p:nvCxnSpPr>
          <p:spPr>
            <a:xfrm>
              <a:off x="1295400" y="3124200"/>
              <a:ext cx="22873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CF5C6231-DDE4-C3DC-A44A-5BE51A01BD7A}"/>
                </a:ext>
              </a:extLst>
            </p:cNvPr>
            <p:cNvCxnSpPr>
              <a:cxnSpLocks/>
            </p:cNvCxnSpPr>
            <p:nvPr/>
          </p:nvCxnSpPr>
          <p:spPr>
            <a:xfrm flipV="1">
              <a:off x="1295400" y="2057400"/>
              <a:ext cx="0" cy="838200"/>
            </a:xfrm>
            <a:prstGeom prst="straightConnector1">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2AA5C719-4E77-19FD-02DE-9467D2A98C76}"/>
                </a:ext>
              </a:extLst>
            </p:cNvPr>
            <p:cNvCxnSpPr>
              <a:cxnSpLocks/>
            </p:cNvCxnSpPr>
            <p:nvPr/>
          </p:nvCxnSpPr>
          <p:spPr>
            <a:xfrm>
              <a:off x="1295400" y="3733800"/>
              <a:ext cx="22873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Gerade Verbindung mit Pfeil 548">
              <a:extLst>
                <a:ext uri="{FF2B5EF4-FFF2-40B4-BE49-F238E27FC236}">
                  <a16:creationId xmlns:a16="http://schemas.microsoft.com/office/drawing/2014/main" id="{C4F1558F-3D98-F46C-ECAF-10ABB2532190}"/>
                </a:ext>
              </a:extLst>
            </p:cNvPr>
            <p:cNvCxnSpPr>
              <a:cxnSpLocks/>
            </p:cNvCxnSpPr>
            <p:nvPr/>
          </p:nvCxnSpPr>
          <p:spPr>
            <a:xfrm flipV="1">
              <a:off x="1295400" y="2895600"/>
              <a:ext cx="0" cy="838200"/>
            </a:xfrm>
            <a:prstGeom prst="straightConnector1">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51" name="Gruppieren 550">
            <a:extLst>
              <a:ext uri="{FF2B5EF4-FFF2-40B4-BE49-F238E27FC236}">
                <a16:creationId xmlns:a16="http://schemas.microsoft.com/office/drawing/2014/main" id="{53F245A5-AB12-72F0-058B-483961EC1447}"/>
              </a:ext>
            </a:extLst>
          </p:cNvPr>
          <p:cNvGrpSpPr/>
          <p:nvPr/>
        </p:nvGrpSpPr>
        <p:grpSpPr>
          <a:xfrm>
            <a:off x="6934200" y="4267200"/>
            <a:ext cx="228730" cy="1676400"/>
            <a:chOff x="1295400" y="2057400"/>
            <a:chExt cx="228730" cy="1676400"/>
          </a:xfrm>
        </p:grpSpPr>
        <p:cxnSp>
          <p:nvCxnSpPr>
            <p:cNvPr id="552" name="Gerade Verbindung mit Pfeil 551">
              <a:extLst>
                <a:ext uri="{FF2B5EF4-FFF2-40B4-BE49-F238E27FC236}">
                  <a16:creationId xmlns:a16="http://schemas.microsoft.com/office/drawing/2014/main" id="{FB86BF93-1485-B401-5B70-89C53BAB2460}"/>
                </a:ext>
              </a:extLst>
            </p:cNvPr>
            <p:cNvCxnSpPr>
              <a:cxnSpLocks/>
            </p:cNvCxnSpPr>
            <p:nvPr/>
          </p:nvCxnSpPr>
          <p:spPr>
            <a:xfrm>
              <a:off x="1295400" y="3124200"/>
              <a:ext cx="22873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Gerade Verbindung mit Pfeil 552">
              <a:extLst>
                <a:ext uri="{FF2B5EF4-FFF2-40B4-BE49-F238E27FC236}">
                  <a16:creationId xmlns:a16="http://schemas.microsoft.com/office/drawing/2014/main" id="{FEE24AB7-E42D-9389-910E-D195D533B035}"/>
                </a:ext>
              </a:extLst>
            </p:cNvPr>
            <p:cNvCxnSpPr>
              <a:cxnSpLocks/>
            </p:cNvCxnSpPr>
            <p:nvPr/>
          </p:nvCxnSpPr>
          <p:spPr>
            <a:xfrm flipV="1">
              <a:off x="1295400" y="2057400"/>
              <a:ext cx="0" cy="838200"/>
            </a:xfrm>
            <a:prstGeom prst="straightConnector1">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4" name="Gerade Verbindung mit Pfeil 553">
              <a:extLst>
                <a:ext uri="{FF2B5EF4-FFF2-40B4-BE49-F238E27FC236}">
                  <a16:creationId xmlns:a16="http://schemas.microsoft.com/office/drawing/2014/main" id="{6042001F-5E19-E9B0-C63F-5FB96A88F501}"/>
                </a:ext>
              </a:extLst>
            </p:cNvPr>
            <p:cNvCxnSpPr>
              <a:cxnSpLocks/>
            </p:cNvCxnSpPr>
            <p:nvPr/>
          </p:nvCxnSpPr>
          <p:spPr>
            <a:xfrm>
              <a:off x="1295400" y="3733800"/>
              <a:ext cx="22873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5" name="Gerade Verbindung mit Pfeil 554">
              <a:extLst>
                <a:ext uri="{FF2B5EF4-FFF2-40B4-BE49-F238E27FC236}">
                  <a16:creationId xmlns:a16="http://schemas.microsoft.com/office/drawing/2014/main" id="{4655AA2F-58B0-60F9-4BD1-CFF9E1B46C76}"/>
                </a:ext>
              </a:extLst>
            </p:cNvPr>
            <p:cNvCxnSpPr>
              <a:cxnSpLocks/>
            </p:cNvCxnSpPr>
            <p:nvPr/>
          </p:nvCxnSpPr>
          <p:spPr>
            <a:xfrm flipV="1">
              <a:off x="1295400" y="2895600"/>
              <a:ext cx="0" cy="838200"/>
            </a:xfrm>
            <a:prstGeom prst="straightConnector1">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48" name="Rechteck 447">
            <a:extLst>
              <a:ext uri="{FF2B5EF4-FFF2-40B4-BE49-F238E27FC236}">
                <a16:creationId xmlns:a16="http://schemas.microsoft.com/office/drawing/2014/main" id="{68417229-9C06-C68D-1E8E-1C81EE1BFEDD}"/>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449" name="Abgerundetes Rechteck 31">
            <a:extLst>
              <a:ext uri="{FF2B5EF4-FFF2-40B4-BE49-F238E27FC236}">
                <a16:creationId xmlns:a16="http://schemas.microsoft.com/office/drawing/2014/main" id="{EC39F3F5-7671-F153-3C91-4A0F7C880705}"/>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450" name="Abgerundetes Rechteck 31">
            <a:extLst>
              <a:ext uri="{FF2B5EF4-FFF2-40B4-BE49-F238E27FC236}">
                <a16:creationId xmlns:a16="http://schemas.microsoft.com/office/drawing/2014/main" id="{5892A777-6844-BC12-64B9-34B71C281D24}"/>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2112656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4AD1453C-A9D7-ECC9-7B40-518111A2E7E4}"/>
              </a:ext>
            </a:extLst>
          </p:cNvPr>
          <p:cNvGrpSpPr/>
          <p:nvPr/>
        </p:nvGrpSpPr>
        <p:grpSpPr>
          <a:xfrm>
            <a:off x="2971020" y="4267200"/>
            <a:ext cx="1905780" cy="1905000"/>
            <a:chOff x="2971020" y="4267200"/>
            <a:chExt cx="1905780" cy="1905000"/>
          </a:xfrm>
        </p:grpSpPr>
        <p:cxnSp>
          <p:nvCxnSpPr>
            <p:cNvPr id="6" name="Gerade Verbindung mit Pfeil 5">
              <a:extLst>
                <a:ext uri="{FF2B5EF4-FFF2-40B4-BE49-F238E27FC236}">
                  <a16:creationId xmlns:a16="http://schemas.microsoft.com/office/drawing/2014/main" id="{F5E72F4F-8C7C-0869-75F5-ABF6BD97448A}"/>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1DCB3AE9-0615-017C-56C5-73B998052FFF}"/>
                </a:ext>
              </a:extLst>
            </p:cNvPr>
            <p:cNvGrpSpPr/>
            <p:nvPr/>
          </p:nvGrpSpPr>
          <p:grpSpPr>
            <a:xfrm>
              <a:off x="2971020" y="4419600"/>
              <a:ext cx="1905780" cy="1752600"/>
              <a:chOff x="2971020" y="4419600"/>
              <a:chExt cx="1905780" cy="1752600"/>
            </a:xfrm>
          </p:grpSpPr>
          <p:cxnSp>
            <p:nvCxnSpPr>
              <p:cNvPr id="15" name="Gerade Verbindung mit Pfeil 14">
                <a:extLst>
                  <a:ext uri="{FF2B5EF4-FFF2-40B4-BE49-F238E27FC236}">
                    <a16:creationId xmlns:a16="http://schemas.microsoft.com/office/drawing/2014/main" id="{C816F71F-A568-EB35-8131-1DEDB1860BF2}"/>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Abgerundetes Rechteck 90">
                <a:extLst>
                  <a:ext uri="{FF2B5EF4-FFF2-40B4-BE49-F238E27FC236}">
                    <a16:creationId xmlns:a16="http://schemas.microsoft.com/office/drawing/2014/main" id="{0B2E401B-350C-9D31-8AF8-377155714AF0}"/>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7" name="Rechteck 16">
                <a:extLst>
                  <a:ext uri="{FF2B5EF4-FFF2-40B4-BE49-F238E27FC236}">
                    <a16:creationId xmlns:a16="http://schemas.microsoft.com/office/drawing/2014/main" id="{4F36A398-E93F-BD4F-FB0B-3B4E79977B8A}"/>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8" name="Ellipse 301">
                <a:extLst>
                  <a:ext uri="{FF2B5EF4-FFF2-40B4-BE49-F238E27FC236}">
                    <a16:creationId xmlns:a16="http://schemas.microsoft.com/office/drawing/2014/main" id="{B6DEAB6F-19F2-D403-6405-9EA5C4688C1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 Verbindung mit Pfeil 18">
                <a:extLst>
                  <a:ext uri="{FF2B5EF4-FFF2-40B4-BE49-F238E27FC236}">
                    <a16:creationId xmlns:a16="http://schemas.microsoft.com/office/drawing/2014/main" id="{50785AEC-8004-5BCD-220A-EA0BECEAD0C4}"/>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r Verbinder 303">
                <a:extLst>
                  <a:ext uri="{FF2B5EF4-FFF2-40B4-BE49-F238E27FC236}">
                    <a16:creationId xmlns:a16="http://schemas.microsoft.com/office/drawing/2014/main" id="{69A1B647-C816-5EDB-C412-0033FB3502AD}"/>
                  </a:ext>
                </a:extLst>
              </p:cNvPr>
              <p:cNvCxnSpPr>
                <a:cxnSpLocks/>
                <a:endCxn id="18"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0BA82460-B3BF-C888-7831-3AC5DE0F5228}"/>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cxnSp>
            <p:nvCxnSpPr>
              <p:cNvPr id="22" name="Gerade Verbindung mit Pfeil 21">
                <a:extLst>
                  <a:ext uri="{FF2B5EF4-FFF2-40B4-BE49-F238E27FC236}">
                    <a16:creationId xmlns:a16="http://schemas.microsoft.com/office/drawing/2014/main" id="{18D4F14B-64EE-D294-DADC-9580329C15D3}"/>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514BA7C0-6B65-9A2C-256F-3AA6B8FC3FEE}"/>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r Verbinder 308">
                <a:extLst>
                  <a:ext uri="{FF2B5EF4-FFF2-40B4-BE49-F238E27FC236}">
                    <a16:creationId xmlns:a16="http://schemas.microsoft.com/office/drawing/2014/main" id="{CCE72CCC-DF4C-A7FE-35E3-C40A9BD47B87}"/>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Ellipse 309">
                <a:extLst>
                  <a:ext uri="{FF2B5EF4-FFF2-40B4-BE49-F238E27FC236}">
                    <a16:creationId xmlns:a16="http://schemas.microsoft.com/office/drawing/2014/main" id="{E010F8CB-5A55-0140-B24C-925F7B7874D8}"/>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6" name="Gerade Verbindung mit Pfeil 25">
                <a:extLst>
                  <a:ext uri="{FF2B5EF4-FFF2-40B4-BE49-F238E27FC236}">
                    <a16:creationId xmlns:a16="http://schemas.microsoft.com/office/drawing/2014/main" id="{AC3A65AB-EF7B-A9AD-17CC-3F63D3DDE9F6}"/>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32B68E87-10FC-D13D-81BD-58927FA2B9CE}"/>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BBE19942-3060-58A6-ACCA-BE6AD7DE94EB}"/>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86CE2E87-773B-973E-60E4-8256E11A5FB8}"/>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058DEEC0-3350-CC7C-8123-60CF588DD34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r Verbinder 661">
                <a:extLst>
                  <a:ext uri="{FF2B5EF4-FFF2-40B4-BE49-F238E27FC236}">
                    <a16:creationId xmlns:a16="http://schemas.microsoft.com/office/drawing/2014/main" id="{127D0BAD-EA5D-1235-D6F2-4F1AFCBE7A28}"/>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hteck 32">
                <a:extLst>
                  <a:ext uri="{FF2B5EF4-FFF2-40B4-BE49-F238E27FC236}">
                    <a16:creationId xmlns:a16="http://schemas.microsoft.com/office/drawing/2014/main" id="{B1B23D7A-7016-480E-0AB0-213CDBCBC07C}"/>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4" name="Rechteck 33">
                <a:extLst>
                  <a:ext uri="{FF2B5EF4-FFF2-40B4-BE49-F238E27FC236}">
                    <a16:creationId xmlns:a16="http://schemas.microsoft.com/office/drawing/2014/main" id="{32F7D926-D2BE-A777-C4A6-3410985E0028}"/>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8" name="Gerade Verbindung mit Pfeil 7">
              <a:extLst>
                <a:ext uri="{FF2B5EF4-FFF2-40B4-BE49-F238E27FC236}">
                  <a16:creationId xmlns:a16="http://schemas.microsoft.com/office/drawing/2014/main" id="{359D5C36-A8D9-C954-A027-0C71CD05467D}"/>
                </a:ext>
              </a:extLst>
            </p:cNvPr>
            <p:cNvCxnSpPr>
              <a:cxnSpLocks/>
              <a:stCxn id="16"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ieren 34">
            <a:extLst>
              <a:ext uri="{FF2B5EF4-FFF2-40B4-BE49-F238E27FC236}">
                <a16:creationId xmlns:a16="http://schemas.microsoft.com/office/drawing/2014/main" id="{8FE63B28-CAAA-F9D5-2BD4-7ED6634DE2D0}"/>
              </a:ext>
            </a:extLst>
          </p:cNvPr>
          <p:cNvGrpSpPr/>
          <p:nvPr/>
        </p:nvGrpSpPr>
        <p:grpSpPr>
          <a:xfrm>
            <a:off x="6629400" y="4267200"/>
            <a:ext cx="1905780" cy="1905000"/>
            <a:chOff x="2971020" y="4267200"/>
            <a:chExt cx="1905780" cy="1905000"/>
          </a:xfrm>
        </p:grpSpPr>
        <p:cxnSp>
          <p:nvCxnSpPr>
            <p:cNvPr id="36" name="Gerade Verbindung mit Pfeil 35">
              <a:extLst>
                <a:ext uri="{FF2B5EF4-FFF2-40B4-BE49-F238E27FC236}">
                  <a16:creationId xmlns:a16="http://schemas.microsoft.com/office/drawing/2014/main" id="{0DFE7416-65C3-324C-E0A7-C480BAF9F6EE}"/>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7" name="Gruppieren 36">
              <a:extLst>
                <a:ext uri="{FF2B5EF4-FFF2-40B4-BE49-F238E27FC236}">
                  <a16:creationId xmlns:a16="http://schemas.microsoft.com/office/drawing/2014/main" id="{E5195CA4-9F03-ECA0-DC92-10A88F34D88A}"/>
                </a:ext>
              </a:extLst>
            </p:cNvPr>
            <p:cNvGrpSpPr/>
            <p:nvPr/>
          </p:nvGrpSpPr>
          <p:grpSpPr>
            <a:xfrm>
              <a:off x="2971020" y="4419600"/>
              <a:ext cx="1905780" cy="1752600"/>
              <a:chOff x="2971020" y="4419600"/>
              <a:chExt cx="1905780" cy="1752600"/>
            </a:xfrm>
          </p:grpSpPr>
          <p:sp>
            <p:nvSpPr>
              <p:cNvPr id="45" name="Abgerundetes Rechteck 90">
                <a:extLst>
                  <a:ext uri="{FF2B5EF4-FFF2-40B4-BE49-F238E27FC236}">
                    <a16:creationId xmlns:a16="http://schemas.microsoft.com/office/drawing/2014/main" id="{E0BE5B51-6419-9770-4A98-2B7D4DAC7ABD}"/>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 name="Rechteck 45">
                <a:extLst>
                  <a:ext uri="{FF2B5EF4-FFF2-40B4-BE49-F238E27FC236}">
                    <a16:creationId xmlns:a16="http://schemas.microsoft.com/office/drawing/2014/main" id="{BC31B89D-103B-23FA-6217-F3387AFC9501}"/>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 name="Ellipse 301">
                <a:extLst>
                  <a:ext uri="{FF2B5EF4-FFF2-40B4-BE49-F238E27FC236}">
                    <a16:creationId xmlns:a16="http://schemas.microsoft.com/office/drawing/2014/main" id="{DE2CC56B-B65B-E5D4-E53A-031E88578B12}"/>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0240E669-9321-8C17-B397-7808FAF66CF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r Verbinder 303">
                <a:extLst>
                  <a:ext uri="{FF2B5EF4-FFF2-40B4-BE49-F238E27FC236}">
                    <a16:creationId xmlns:a16="http://schemas.microsoft.com/office/drawing/2014/main" id="{470C2A2A-9BFD-3C85-C122-3187AFD27F49}"/>
                  </a:ext>
                </a:extLst>
              </p:cNvPr>
              <p:cNvCxnSpPr>
                <a:cxnSpLocks/>
                <a:endCxn id="47"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FCF678B8-9C01-5169-D87F-42930C0170AF}"/>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51" name="Gerade Verbindung mit Pfeil 50">
                <a:extLst>
                  <a:ext uri="{FF2B5EF4-FFF2-40B4-BE49-F238E27FC236}">
                    <a16:creationId xmlns:a16="http://schemas.microsoft.com/office/drawing/2014/main" id="{C3A7CDD1-5FA8-A7B7-EE7A-10C6F85069ED}"/>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78FC5574-D9BE-4BF9-DC16-863E55C94796}"/>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141D5130-04C8-497C-1B87-C3F69A644A3E}"/>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r Verbinder 308">
                <a:extLst>
                  <a:ext uri="{FF2B5EF4-FFF2-40B4-BE49-F238E27FC236}">
                    <a16:creationId xmlns:a16="http://schemas.microsoft.com/office/drawing/2014/main" id="{6783590E-E116-A01F-88DB-B054FF6F0D7B}"/>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 name="Ellipse 309">
                <a:extLst>
                  <a:ext uri="{FF2B5EF4-FFF2-40B4-BE49-F238E27FC236}">
                    <a16:creationId xmlns:a16="http://schemas.microsoft.com/office/drawing/2014/main" id="{7EBD9219-8A51-3FDE-3474-F9787DBCE8B9}"/>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6" name="Gerade Verbindung mit Pfeil 55">
                <a:extLst>
                  <a:ext uri="{FF2B5EF4-FFF2-40B4-BE49-F238E27FC236}">
                    <a16:creationId xmlns:a16="http://schemas.microsoft.com/office/drawing/2014/main" id="{1DE66557-C506-FE19-716F-862DEF9EE22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4B169A46-B4F6-0DF4-6B05-FA2F1D34C23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8A551F22-65A9-4CAB-E5A7-A36298FF97EE}"/>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D99CBD8C-2605-302B-08B0-130AD6E2C77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848DF211-4634-370A-4D20-DAA2DD09D5F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r Verbinder 661">
                <a:extLst>
                  <a:ext uri="{FF2B5EF4-FFF2-40B4-BE49-F238E27FC236}">
                    <a16:creationId xmlns:a16="http://schemas.microsoft.com/office/drawing/2014/main" id="{0A791B68-BE40-3D83-8AA1-A6AB10C25A14}"/>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Rechteck 61">
                <a:extLst>
                  <a:ext uri="{FF2B5EF4-FFF2-40B4-BE49-F238E27FC236}">
                    <a16:creationId xmlns:a16="http://schemas.microsoft.com/office/drawing/2014/main" id="{D65800FA-0DB1-18E0-0CD7-79BCA6B24F99}"/>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3" name="Rechteck 62">
                <a:extLst>
                  <a:ext uri="{FF2B5EF4-FFF2-40B4-BE49-F238E27FC236}">
                    <a16:creationId xmlns:a16="http://schemas.microsoft.com/office/drawing/2014/main" id="{961FC11B-5616-00D1-668C-E2675B1BEE9A}"/>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38" name="Gerade Verbindung mit Pfeil 37">
              <a:extLst>
                <a:ext uri="{FF2B5EF4-FFF2-40B4-BE49-F238E27FC236}">
                  <a16:creationId xmlns:a16="http://schemas.microsoft.com/office/drawing/2014/main" id="{7C707A26-298D-D94D-E532-14AE3A8703F0}"/>
                </a:ext>
              </a:extLst>
            </p:cNvPr>
            <p:cNvCxnSpPr>
              <a:cxnSpLocks/>
              <a:stCxn id="45"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9" name="Gruppieren 458">
            <a:extLst>
              <a:ext uri="{FF2B5EF4-FFF2-40B4-BE49-F238E27FC236}">
                <a16:creationId xmlns:a16="http://schemas.microsoft.com/office/drawing/2014/main" id="{D8FC7D60-9978-EA7A-70D1-B615BFB66DEB}"/>
              </a:ext>
            </a:extLst>
          </p:cNvPr>
          <p:cNvGrpSpPr/>
          <p:nvPr/>
        </p:nvGrpSpPr>
        <p:grpSpPr>
          <a:xfrm>
            <a:off x="4800600" y="4267200"/>
            <a:ext cx="1905780" cy="1905000"/>
            <a:chOff x="2971020" y="4267200"/>
            <a:chExt cx="1905780" cy="1905000"/>
          </a:xfrm>
        </p:grpSpPr>
        <p:cxnSp>
          <p:nvCxnSpPr>
            <p:cNvPr id="460" name="Gerade Verbindung mit Pfeil 459">
              <a:extLst>
                <a:ext uri="{FF2B5EF4-FFF2-40B4-BE49-F238E27FC236}">
                  <a16:creationId xmlns:a16="http://schemas.microsoft.com/office/drawing/2014/main" id="{6098B1C4-F33C-518C-0558-A5763400592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61" name="Gruppieren 460">
              <a:extLst>
                <a:ext uri="{FF2B5EF4-FFF2-40B4-BE49-F238E27FC236}">
                  <a16:creationId xmlns:a16="http://schemas.microsoft.com/office/drawing/2014/main" id="{9A80BE02-8176-67F9-4CBC-760A65AAF34D}"/>
                </a:ext>
              </a:extLst>
            </p:cNvPr>
            <p:cNvGrpSpPr/>
            <p:nvPr/>
          </p:nvGrpSpPr>
          <p:grpSpPr>
            <a:xfrm>
              <a:off x="2971020" y="4419600"/>
              <a:ext cx="1905780" cy="1752600"/>
              <a:chOff x="2971020" y="4419600"/>
              <a:chExt cx="1905780" cy="1752600"/>
            </a:xfrm>
          </p:grpSpPr>
          <p:sp>
            <p:nvSpPr>
              <p:cNvPr id="469" name="Abgerundetes Rechteck 90">
                <a:extLst>
                  <a:ext uri="{FF2B5EF4-FFF2-40B4-BE49-F238E27FC236}">
                    <a16:creationId xmlns:a16="http://schemas.microsoft.com/office/drawing/2014/main" id="{FC5FF8FD-B38F-3F3A-7F48-09721FEB54B7}"/>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0" name="Rechteck 469">
                <a:extLst>
                  <a:ext uri="{FF2B5EF4-FFF2-40B4-BE49-F238E27FC236}">
                    <a16:creationId xmlns:a16="http://schemas.microsoft.com/office/drawing/2014/main" id="{1904C267-6AF8-2DB7-CABD-32EA713AD5CB}"/>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1" name="Ellipse 301">
                <a:extLst>
                  <a:ext uri="{FF2B5EF4-FFF2-40B4-BE49-F238E27FC236}">
                    <a16:creationId xmlns:a16="http://schemas.microsoft.com/office/drawing/2014/main" id="{FBE84093-D254-92AA-99F9-08AB2E0E282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2" name="Gerade Verbindung mit Pfeil 471">
                <a:extLst>
                  <a:ext uri="{FF2B5EF4-FFF2-40B4-BE49-F238E27FC236}">
                    <a16:creationId xmlns:a16="http://schemas.microsoft.com/office/drawing/2014/main" id="{64A60EB6-5053-F126-26C1-850ABD0444B1}"/>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3" name="Gerader Verbinder 303">
                <a:extLst>
                  <a:ext uri="{FF2B5EF4-FFF2-40B4-BE49-F238E27FC236}">
                    <a16:creationId xmlns:a16="http://schemas.microsoft.com/office/drawing/2014/main" id="{1E56C318-470C-FD19-4233-4FB27BB5572B}"/>
                  </a:ext>
                </a:extLst>
              </p:cNvPr>
              <p:cNvCxnSpPr>
                <a:cxnSpLocks/>
                <a:endCxn id="471"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4" name="Rechteck 473">
                <a:extLst>
                  <a:ext uri="{FF2B5EF4-FFF2-40B4-BE49-F238E27FC236}">
                    <a16:creationId xmlns:a16="http://schemas.microsoft.com/office/drawing/2014/main" id="{4E47C39C-4404-671C-1806-4E3F19509D1A}"/>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5" name="Gerade Verbindung mit Pfeil 474">
                <a:extLst>
                  <a:ext uri="{FF2B5EF4-FFF2-40B4-BE49-F238E27FC236}">
                    <a16:creationId xmlns:a16="http://schemas.microsoft.com/office/drawing/2014/main" id="{C9D0C123-E9A6-022F-9669-883DD2049D34}"/>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Gerade Verbindung mit Pfeil 475">
                <a:extLst>
                  <a:ext uri="{FF2B5EF4-FFF2-40B4-BE49-F238E27FC236}">
                    <a16:creationId xmlns:a16="http://schemas.microsoft.com/office/drawing/2014/main" id="{E5FDFA40-B253-A947-643E-EA1F47BBE295}"/>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Gerade Verbindung mit Pfeil 476">
                <a:extLst>
                  <a:ext uri="{FF2B5EF4-FFF2-40B4-BE49-F238E27FC236}">
                    <a16:creationId xmlns:a16="http://schemas.microsoft.com/office/drawing/2014/main" id="{8B7236E6-409D-2041-88FB-0B25157D6A78}"/>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8" name="Gerader Verbinder 308">
                <a:extLst>
                  <a:ext uri="{FF2B5EF4-FFF2-40B4-BE49-F238E27FC236}">
                    <a16:creationId xmlns:a16="http://schemas.microsoft.com/office/drawing/2014/main" id="{9A057421-BFE7-A310-8C82-D7924105AE77}"/>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9" name="Ellipse 309">
                <a:extLst>
                  <a:ext uri="{FF2B5EF4-FFF2-40B4-BE49-F238E27FC236}">
                    <a16:creationId xmlns:a16="http://schemas.microsoft.com/office/drawing/2014/main" id="{3771D33B-1EDE-B982-A1D4-86B7AEC2B7CC}"/>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0" name="Gerade Verbindung mit Pfeil 479">
                <a:extLst>
                  <a:ext uri="{FF2B5EF4-FFF2-40B4-BE49-F238E27FC236}">
                    <a16:creationId xmlns:a16="http://schemas.microsoft.com/office/drawing/2014/main" id="{4D9E1365-951E-69AD-8DA6-369F88D402CA}"/>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Gerade Verbindung mit Pfeil 480">
                <a:extLst>
                  <a:ext uri="{FF2B5EF4-FFF2-40B4-BE49-F238E27FC236}">
                    <a16:creationId xmlns:a16="http://schemas.microsoft.com/office/drawing/2014/main" id="{015339BF-BF44-D779-12C4-E42DACB4C074}"/>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2" name="Gerade Verbindung mit Pfeil 481">
                <a:extLst>
                  <a:ext uri="{FF2B5EF4-FFF2-40B4-BE49-F238E27FC236}">
                    <a16:creationId xmlns:a16="http://schemas.microsoft.com/office/drawing/2014/main" id="{E3C70681-572B-830F-C857-546199F77AE2}"/>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3" name="Gerade Verbindung mit Pfeil 482">
                <a:extLst>
                  <a:ext uri="{FF2B5EF4-FFF2-40B4-BE49-F238E27FC236}">
                    <a16:creationId xmlns:a16="http://schemas.microsoft.com/office/drawing/2014/main" id="{B1A2EE75-3D24-2770-3612-1AB36675B20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Gerade Verbindung mit Pfeil 483">
                <a:extLst>
                  <a:ext uri="{FF2B5EF4-FFF2-40B4-BE49-F238E27FC236}">
                    <a16:creationId xmlns:a16="http://schemas.microsoft.com/office/drawing/2014/main" id="{88E715CE-D7AC-42FD-E41F-A21DA8D6ADD0}"/>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r Verbinder 661">
                <a:extLst>
                  <a:ext uri="{FF2B5EF4-FFF2-40B4-BE49-F238E27FC236}">
                    <a16:creationId xmlns:a16="http://schemas.microsoft.com/office/drawing/2014/main" id="{AE212A28-E1B4-7DDD-F584-DBF2875F469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0" name="Rechteck 539">
                <a:extLst>
                  <a:ext uri="{FF2B5EF4-FFF2-40B4-BE49-F238E27FC236}">
                    <a16:creationId xmlns:a16="http://schemas.microsoft.com/office/drawing/2014/main" id="{01CAA53F-C8BC-E5B3-1AF1-740AFC54FCAA}"/>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1" name="Rechteck 540">
                <a:extLst>
                  <a:ext uri="{FF2B5EF4-FFF2-40B4-BE49-F238E27FC236}">
                    <a16:creationId xmlns:a16="http://schemas.microsoft.com/office/drawing/2014/main" id="{D6A16835-ED98-4845-0B52-83B51BCD28AD}"/>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62" name="Gerade Verbindung mit Pfeil 461">
              <a:extLst>
                <a:ext uri="{FF2B5EF4-FFF2-40B4-BE49-F238E27FC236}">
                  <a16:creationId xmlns:a16="http://schemas.microsoft.com/office/drawing/2014/main" id="{21FDD3AF-060D-A1D5-B9E1-7CA2B2B54819}"/>
                </a:ext>
              </a:extLst>
            </p:cNvPr>
            <p:cNvCxnSpPr>
              <a:cxnSpLocks/>
              <a:stCxn id="469"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01" name="Gruppieren 500">
            <a:extLst>
              <a:ext uri="{FF2B5EF4-FFF2-40B4-BE49-F238E27FC236}">
                <a16:creationId xmlns:a16="http://schemas.microsoft.com/office/drawing/2014/main" id="{7B0F3329-57DE-4F1C-BFC8-DD4DBABBA5F8}"/>
              </a:ext>
            </a:extLst>
          </p:cNvPr>
          <p:cNvGrpSpPr/>
          <p:nvPr/>
        </p:nvGrpSpPr>
        <p:grpSpPr>
          <a:xfrm>
            <a:off x="3048000" y="2819400"/>
            <a:ext cx="1828800" cy="1143520"/>
            <a:chOff x="3048000" y="2819400"/>
            <a:chExt cx="1828800" cy="1143520"/>
          </a:xfrm>
        </p:grpSpPr>
        <p:sp>
          <p:nvSpPr>
            <p:cNvPr id="502" name="Abgerundetes Rechteck 124">
              <a:extLst>
                <a:ext uri="{FF2B5EF4-FFF2-40B4-BE49-F238E27FC236}">
                  <a16:creationId xmlns:a16="http://schemas.microsoft.com/office/drawing/2014/main" id="{D6B4ABA3-4C0A-4167-B53E-8CD7A50027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3" name="Rechteck 502">
              <a:extLst>
                <a:ext uri="{FF2B5EF4-FFF2-40B4-BE49-F238E27FC236}">
                  <a16:creationId xmlns:a16="http://schemas.microsoft.com/office/drawing/2014/main" id="{240B48D7-24FB-4E14-B163-AC9C2BD2C78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FE69DD9E-2AEE-4463-A46C-34FA9EA72407}"/>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r Verbinder 504">
              <a:extLst>
                <a:ext uri="{FF2B5EF4-FFF2-40B4-BE49-F238E27FC236}">
                  <a16:creationId xmlns:a16="http://schemas.microsoft.com/office/drawing/2014/main" id="{B3AA74ED-B33F-4172-9EE8-1BA1B93518E3}"/>
                </a:ext>
              </a:extLst>
            </p:cNvPr>
            <p:cNvCxnSpPr>
              <a:stCxn id="503" idx="2"/>
              <a:endCxn id="526"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06" name="Rechteck 505">
              <a:extLst>
                <a:ext uri="{FF2B5EF4-FFF2-40B4-BE49-F238E27FC236}">
                  <a16:creationId xmlns:a16="http://schemas.microsoft.com/office/drawing/2014/main" id="{5A142D7D-9AA2-4D8C-AE1B-338A5A5A39CC}"/>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07" name="Rechteck 506">
              <a:extLst>
                <a:ext uri="{FF2B5EF4-FFF2-40B4-BE49-F238E27FC236}">
                  <a16:creationId xmlns:a16="http://schemas.microsoft.com/office/drawing/2014/main" id="{2589E3E7-A2B0-4371-B602-B1446C2A8B7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08" name="Gerade Verbindung mit Pfeil 507">
              <a:extLst>
                <a:ext uri="{FF2B5EF4-FFF2-40B4-BE49-F238E27FC236}">
                  <a16:creationId xmlns:a16="http://schemas.microsoft.com/office/drawing/2014/main" id="{E04767D8-37B0-4A0F-B2E0-E31BACB796E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9" name="Rechteck 508">
              <a:extLst>
                <a:ext uri="{FF2B5EF4-FFF2-40B4-BE49-F238E27FC236}">
                  <a16:creationId xmlns:a16="http://schemas.microsoft.com/office/drawing/2014/main" id="{95A8609C-BD7F-4DB3-B870-5C32EFAB1047}"/>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0" name="Gerade Verbindung mit Pfeil 509">
              <a:extLst>
                <a:ext uri="{FF2B5EF4-FFF2-40B4-BE49-F238E27FC236}">
                  <a16:creationId xmlns:a16="http://schemas.microsoft.com/office/drawing/2014/main" id="{B695253B-D2B5-4741-A54D-E69D2712BB8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r Verbinder 510">
              <a:extLst>
                <a:ext uri="{FF2B5EF4-FFF2-40B4-BE49-F238E27FC236}">
                  <a16:creationId xmlns:a16="http://schemas.microsoft.com/office/drawing/2014/main" id="{595DCA2A-92D2-4128-BFAF-21BC59BDCE2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2" name="Gerader Verbinder 511">
              <a:extLst>
                <a:ext uri="{FF2B5EF4-FFF2-40B4-BE49-F238E27FC236}">
                  <a16:creationId xmlns:a16="http://schemas.microsoft.com/office/drawing/2014/main" id="{FC8B4E4C-D3E3-4F58-98B0-F79C34053671}"/>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3" name="Gerader Verbinder 512">
              <a:extLst>
                <a:ext uri="{FF2B5EF4-FFF2-40B4-BE49-F238E27FC236}">
                  <a16:creationId xmlns:a16="http://schemas.microsoft.com/office/drawing/2014/main" id="{CAD1F832-820D-4571-9895-A373C0BFD6DF}"/>
                </a:ext>
              </a:extLst>
            </p:cNvPr>
            <p:cNvCxnSpPr>
              <a:cxnSpLocks/>
              <a:stCxn id="506"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4" name="Rechteck 513">
              <a:extLst>
                <a:ext uri="{FF2B5EF4-FFF2-40B4-BE49-F238E27FC236}">
                  <a16:creationId xmlns:a16="http://schemas.microsoft.com/office/drawing/2014/main" id="{50351987-0614-48A5-B373-C00653D13858}"/>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r Verbinder 514">
              <a:extLst>
                <a:ext uri="{FF2B5EF4-FFF2-40B4-BE49-F238E27FC236}">
                  <a16:creationId xmlns:a16="http://schemas.microsoft.com/office/drawing/2014/main" id="{BD9CDA5F-0A76-4059-B1F2-023C7DDAAC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A3EF766-8620-4F88-BD25-521CAD4C2DD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Gerade Verbindung mit Pfeil 516">
              <a:extLst>
                <a:ext uri="{FF2B5EF4-FFF2-40B4-BE49-F238E27FC236}">
                  <a16:creationId xmlns:a16="http://schemas.microsoft.com/office/drawing/2014/main" id="{7548A363-EAA0-47F0-AE2C-1DC578EF666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Gerader Verbinder 517">
              <a:extLst>
                <a:ext uri="{FF2B5EF4-FFF2-40B4-BE49-F238E27FC236}">
                  <a16:creationId xmlns:a16="http://schemas.microsoft.com/office/drawing/2014/main" id="{B549D17D-C887-41E7-B0AE-B0D8BC87EBF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9" name="Gerader Verbinder 518">
              <a:extLst>
                <a:ext uri="{FF2B5EF4-FFF2-40B4-BE49-F238E27FC236}">
                  <a16:creationId xmlns:a16="http://schemas.microsoft.com/office/drawing/2014/main" id="{6CE39C46-366C-47BF-97B9-B6EBDD198703}"/>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0" name="Gerader Verbinder 519">
              <a:extLst>
                <a:ext uri="{FF2B5EF4-FFF2-40B4-BE49-F238E27FC236}">
                  <a16:creationId xmlns:a16="http://schemas.microsoft.com/office/drawing/2014/main" id="{99FF7391-2968-44BB-A85A-B93231BF8A4E}"/>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21" name="Gerade Verbindung mit Pfeil 520">
              <a:extLst>
                <a:ext uri="{FF2B5EF4-FFF2-40B4-BE49-F238E27FC236}">
                  <a16:creationId xmlns:a16="http://schemas.microsoft.com/office/drawing/2014/main" id="{FAF66BAF-22ED-402F-8691-E61D1B4E742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 Verbindung mit Pfeil 521">
              <a:extLst>
                <a:ext uri="{FF2B5EF4-FFF2-40B4-BE49-F238E27FC236}">
                  <a16:creationId xmlns:a16="http://schemas.microsoft.com/office/drawing/2014/main" id="{2A8F3C47-5221-42D6-9CC4-0A609F8DA46E}"/>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 Verbindung mit Pfeil 522">
              <a:extLst>
                <a:ext uri="{FF2B5EF4-FFF2-40B4-BE49-F238E27FC236}">
                  <a16:creationId xmlns:a16="http://schemas.microsoft.com/office/drawing/2014/main" id="{6506D0FC-56BE-47AF-9440-840DAA48AAA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Gerade Verbindung mit Pfeil 523">
              <a:extLst>
                <a:ext uri="{FF2B5EF4-FFF2-40B4-BE49-F238E27FC236}">
                  <a16:creationId xmlns:a16="http://schemas.microsoft.com/office/drawing/2014/main" id="{0AC2E637-C2E6-4BE5-B309-17F3212D0983}"/>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Gerade Verbindung mit Pfeil 524">
              <a:extLst>
                <a:ext uri="{FF2B5EF4-FFF2-40B4-BE49-F238E27FC236}">
                  <a16:creationId xmlns:a16="http://schemas.microsoft.com/office/drawing/2014/main" id="{AD833429-B4FC-492C-AFF7-D1703D820E8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6" name="Ellipse 525">
              <a:extLst>
                <a:ext uri="{FF2B5EF4-FFF2-40B4-BE49-F238E27FC236}">
                  <a16:creationId xmlns:a16="http://schemas.microsoft.com/office/drawing/2014/main" id="{C588B9ED-78B5-4F1B-AF6D-5BEAB1F20B8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27" name="Ellipse 526">
              <a:extLst>
                <a:ext uri="{FF2B5EF4-FFF2-40B4-BE49-F238E27FC236}">
                  <a16:creationId xmlns:a16="http://schemas.microsoft.com/office/drawing/2014/main" id="{A87813FF-F7A9-46BB-97C3-2AA5CF1CAB51}"/>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hteck 8">
            <a:extLst>
              <a:ext uri="{FF2B5EF4-FFF2-40B4-BE49-F238E27FC236}">
                <a16:creationId xmlns:a16="http://schemas.microsoft.com/office/drawing/2014/main" id="{C41100FC-5115-BD6B-6FAF-764A2D651686}"/>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0" name="Abgerundetes Rechteck 31">
            <a:extLst>
              <a:ext uri="{FF2B5EF4-FFF2-40B4-BE49-F238E27FC236}">
                <a16:creationId xmlns:a16="http://schemas.microsoft.com/office/drawing/2014/main" id="{C2CC38E5-DB4E-8C33-C6FE-126C3377D9CD}"/>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11" name="Abgerundetes Rechteck 31">
            <a:extLst>
              <a:ext uri="{FF2B5EF4-FFF2-40B4-BE49-F238E27FC236}">
                <a16:creationId xmlns:a16="http://schemas.microsoft.com/office/drawing/2014/main" id="{8763495A-E4B8-9270-DF8D-180BC44712F6}"/>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85497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uppieren 177">
            <a:extLst>
              <a:ext uri="{FF2B5EF4-FFF2-40B4-BE49-F238E27FC236}">
                <a16:creationId xmlns:a16="http://schemas.microsoft.com/office/drawing/2014/main" id="{E81882DA-D52B-D17D-3A11-EDB8342C8E29}"/>
              </a:ext>
            </a:extLst>
          </p:cNvPr>
          <p:cNvGrpSpPr/>
          <p:nvPr/>
        </p:nvGrpSpPr>
        <p:grpSpPr>
          <a:xfrm>
            <a:off x="2971020" y="4267200"/>
            <a:ext cx="1905780" cy="1905000"/>
            <a:chOff x="2971020" y="4267200"/>
            <a:chExt cx="1905780" cy="1905000"/>
          </a:xfrm>
        </p:grpSpPr>
        <p:cxnSp>
          <p:nvCxnSpPr>
            <p:cNvPr id="179" name="Gerade Verbindung mit Pfeil 178">
              <a:extLst>
                <a:ext uri="{FF2B5EF4-FFF2-40B4-BE49-F238E27FC236}">
                  <a16:creationId xmlns:a16="http://schemas.microsoft.com/office/drawing/2014/main" id="{720C2514-E7A2-5227-9EDF-E3CD8AEBAFFE}"/>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80" name="Gruppieren 179">
              <a:extLst>
                <a:ext uri="{FF2B5EF4-FFF2-40B4-BE49-F238E27FC236}">
                  <a16:creationId xmlns:a16="http://schemas.microsoft.com/office/drawing/2014/main" id="{C08215E2-4902-EFDD-073D-FBB0F4732208}"/>
                </a:ext>
              </a:extLst>
            </p:cNvPr>
            <p:cNvGrpSpPr/>
            <p:nvPr/>
          </p:nvGrpSpPr>
          <p:grpSpPr>
            <a:xfrm>
              <a:off x="2971020" y="4419600"/>
              <a:ext cx="1905780" cy="1752600"/>
              <a:chOff x="2971020" y="4419600"/>
              <a:chExt cx="1905780" cy="1752600"/>
            </a:xfrm>
          </p:grpSpPr>
          <p:cxnSp>
            <p:nvCxnSpPr>
              <p:cNvPr id="182" name="Gerade Verbindung mit Pfeil 181">
                <a:extLst>
                  <a:ext uri="{FF2B5EF4-FFF2-40B4-BE49-F238E27FC236}">
                    <a16:creationId xmlns:a16="http://schemas.microsoft.com/office/drawing/2014/main" id="{B27EF0ED-11A4-39B2-6E99-0854CEB9A4E3}"/>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Abgerundetes Rechteck 90">
                <a:extLst>
                  <a:ext uri="{FF2B5EF4-FFF2-40B4-BE49-F238E27FC236}">
                    <a16:creationId xmlns:a16="http://schemas.microsoft.com/office/drawing/2014/main" id="{424290E0-30B2-C0D3-38A9-14E2FD82A9D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84" name="Rechteck 183">
                <a:extLst>
                  <a:ext uri="{FF2B5EF4-FFF2-40B4-BE49-F238E27FC236}">
                    <a16:creationId xmlns:a16="http://schemas.microsoft.com/office/drawing/2014/main" id="{419348ED-FC0B-08F4-78E5-EF06D7769AAC}"/>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85" name="Ellipse 301">
                <a:extLst>
                  <a:ext uri="{FF2B5EF4-FFF2-40B4-BE49-F238E27FC236}">
                    <a16:creationId xmlns:a16="http://schemas.microsoft.com/office/drawing/2014/main" id="{DA5AFE00-EF3B-53EF-BA72-A48CC2FEE71C}"/>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86" name="Gerade Verbindung mit Pfeil 185">
                <a:extLst>
                  <a:ext uri="{FF2B5EF4-FFF2-40B4-BE49-F238E27FC236}">
                    <a16:creationId xmlns:a16="http://schemas.microsoft.com/office/drawing/2014/main" id="{77FA62FC-A8F3-EB35-E4E9-807433D910BE}"/>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Gerader Verbinder 303">
                <a:extLst>
                  <a:ext uri="{FF2B5EF4-FFF2-40B4-BE49-F238E27FC236}">
                    <a16:creationId xmlns:a16="http://schemas.microsoft.com/office/drawing/2014/main" id="{0CF18CBA-1125-E300-11FF-CA9E340CEDCD}"/>
                  </a:ext>
                </a:extLst>
              </p:cNvPr>
              <p:cNvCxnSpPr>
                <a:cxnSpLocks/>
                <a:endCxn id="185"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8" name="Rechteck 187">
                <a:extLst>
                  <a:ext uri="{FF2B5EF4-FFF2-40B4-BE49-F238E27FC236}">
                    <a16:creationId xmlns:a16="http://schemas.microsoft.com/office/drawing/2014/main" id="{4A677161-5D18-9019-D957-FF22DB55DD6E}"/>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cxnSp>
            <p:nvCxnSpPr>
              <p:cNvPr id="189" name="Gerade Verbindung mit Pfeil 188">
                <a:extLst>
                  <a:ext uri="{FF2B5EF4-FFF2-40B4-BE49-F238E27FC236}">
                    <a16:creationId xmlns:a16="http://schemas.microsoft.com/office/drawing/2014/main" id="{46E3AA3F-C137-5BAB-D890-2310C94E93CA}"/>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Gerade Verbindung mit Pfeil 189">
                <a:extLst>
                  <a:ext uri="{FF2B5EF4-FFF2-40B4-BE49-F238E27FC236}">
                    <a16:creationId xmlns:a16="http://schemas.microsoft.com/office/drawing/2014/main" id="{80A7BC48-A5E3-2EA2-09B0-4DFBCB2DDD52}"/>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Gerader Verbinder 308">
                <a:extLst>
                  <a:ext uri="{FF2B5EF4-FFF2-40B4-BE49-F238E27FC236}">
                    <a16:creationId xmlns:a16="http://schemas.microsoft.com/office/drawing/2014/main" id="{272BB0C2-1DE7-5630-E8CA-8B8528A5D65B}"/>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6" name="Ellipse 309">
                <a:extLst>
                  <a:ext uri="{FF2B5EF4-FFF2-40B4-BE49-F238E27FC236}">
                    <a16:creationId xmlns:a16="http://schemas.microsoft.com/office/drawing/2014/main" id="{3FEA051C-4646-30AF-D3FF-98EDE8B6C16C}"/>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47" name="Gerade Verbindung mit Pfeil 646">
                <a:extLst>
                  <a:ext uri="{FF2B5EF4-FFF2-40B4-BE49-F238E27FC236}">
                    <a16:creationId xmlns:a16="http://schemas.microsoft.com/office/drawing/2014/main" id="{08D2E8DE-AA0A-B882-A54F-0D8519AD11D6}"/>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Gerade Verbindung mit Pfeil 647">
                <a:extLst>
                  <a:ext uri="{FF2B5EF4-FFF2-40B4-BE49-F238E27FC236}">
                    <a16:creationId xmlns:a16="http://schemas.microsoft.com/office/drawing/2014/main" id="{6862B996-4F10-23DE-A2F4-08975FABAD2D}"/>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9" name="Gerade Verbindung mit Pfeil 648">
                <a:extLst>
                  <a:ext uri="{FF2B5EF4-FFF2-40B4-BE49-F238E27FC236}">
                    <a16:creationId xmlns:a16="http://schemas.microsoft.com/office/drawing/2014/main" id="{42D44C86-B740-0A02-EC1D-831B86D86F7D}"/>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Gerade Verbindung mit Pfeil 649">
                <a:extLst>
                  <a:ext uri="{FF2B5EF4-FFF2-40B4-BE49-F238E27FC236}">
                    <a16:creationId xmlns:a16="http://schemas.microsoft.com/office/drawing/2014/main" id="{D021C57D-BE83-EFA7-7AB6-ECB8B6CB42AC}"/>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Gerade Verbindung mit Pfeil 650">
                <a:extLst>
                  <a:ext uri="{FF2B5EF4-FFF2-40B4-BE49-F238E27FC236}">
                    <a16:creationId xmlns:a16="http://schemas.microsoft.com/office/drawing/2014/main" id="{B8A3F80B-DD15-3895-CD98-B5556E09A8F0}"/>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Gerader Verbinder 661">
                <a:extLst>
                  <a:ext uri="{FF2B5EF4-FFF2-40B4-BE49-F238E27FC236}">
                    <a16:creationId xmlns:a16="http://schemas.microsoft.com/office/drawing/2014/main" id="{D471579D-DFCD-78DB-7CEC-C9C1515A1879}"/>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3" name="Rechteck 652">
                <a:extLst>
                  <a:ext uri="{FF2B5EF4-FFF2-40B4-BE49-F238E27FC236}">
                    <a16:creationId xmlns:a16="http://schemas.microsoft.com/office/drawing/2014/main" id="{8C0C947B-41E1-9C80-AD00-6832B0AE13E6}"/>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54" name="Rechteck 653">
                <a:extLst>
                  <a:ext uri="{FF2B5EF4-FFF2-40B4-BE49-F238E27FC236}">
                    <a16:creationId xmlns:a16="http://schemas.microsoft.com/office/drawing/2014/main" id="{A39E261E-54B5-BA2F-5348-D053F64554B1}"/>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181" name="Gerade Verbindung mit Pfeil 180">
              <a:extLst>
                <a:ext uri="{FF2B5EF4-FFF2-40B4-BE49-F238E27FC236}">
                  <a16:creationId xmlns:a16="http://schemas.microsoft.com/office/drawing/2014/main" id="{E6CDCF07-EE48-40EC-54CB-A146EA4A57A8}"/>
                </a:ext>
              </a:extLst>
            </p:cNvPr>
            <p:cNvCxnSpPr>
              <a:cxnSpLocks/>
              <a:stCxn id="183"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5" name="Gruppieren 654">
            <a:extLst>
              <a:ext uri="{FF2B5EF4-FFF2-40B4-BE49-F238E27FC236}">
                <a16:creationId xmlns:a16="http://schemas.microsoft.com/office/drawing/2014/main" id="{B0B87889-2D51-8427-EC72-A2508C81DCF1}"/>
              </a:ext>
            </a:extLst>
          </p:cNvPr>
          <p:cNvGrpSpPr/>
          <p:nvPr/>
        </p:nvGrpSpPr>
        <p:grpSpPr>
          <a:xfrm>
            <a:off x="6629400" y="4267200"/>
            <a:ext cx="1905780" cy="1905000"/>
            <a:chOff x="2971020" y="4267200"/>
            <a:chExt cx="1905780" cy="1905000"/>
          </a:xfrm>
        </p:grpSpPr>
        <p:cxnSp>
          <p:nvCxnSpPr>
            <p:cNvPr id="656" name="Gerade Verbindung mit Pfeil 655">
              <a:extLst>
                <a:ext uri="{FF2B5EF4-FFF2-40B4-BE49-F238E27FC236}">
                  <a16:creationId xmlns:a16="http://schemas.microsoft.com/office/drawing/2014/main" id="{25198838-44E1-DA67-FE04-3D6B53C1BB16}"/>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657" name="Gruppieren 656">
              <a:extLst>
                <a:ext uri="{FF2B5EF4-FFF2-40B4-BE49-F238E27FC236}">
                  <a16:creationId xmlns:a16="http://schemas.microsoft.com/office/drawing/2014/main" id="{46AEB585-240D-03B5-ABC4-DCD6B1CDE07A}"/>
                </a:ext>
              </a:extLst>
            </p:cNvPr>
            <p:cNvGrpSpPr/>
            <p:nvPr/>
          </p:nvGrpSpPr>
          <p:grpSpPr>
            <a:xfrm>
              <a:off x="2971020" y="4419600"/>
              <a:ext cx="1905780" cy="1752600"/>
              <a:chOff x="2971020" y="4419600"/>
              <a:chExt cx="1905780" cy="1752600"/>
            </a:xfrm>
          </p:grpSpPr>
          <p:sp>
            <p:nvSpPr>
              <p:cNvPr id="664" name="Abgerundetes Rechteck 90">
                <a:extLst>
                  <a:ext uri="{FF2B5EF4-FFF2-40B4-BE49-F238E27FC236}">
                    <a16:creationId xmlns:a16="http://schemas.microsoft.com/office/drawing/2014/main" id="{94CAE306-1D72-4A6B-6816-3BC9E58BC6AF}"/>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65" name="Rechteck 664">
                <a:extLst>
                  <a:ext uri="{FF2B5EF4-FFF2-40B4-BE49-F238E27FC236}">
                    <a16:creationId xmlns:a16="http://schemas.microsoft.com/office/drawing/2014/main" id="{A958FE6F-6A9B-D118-A911-0AA53402CD60}"/>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66" name="Ellipse 301">
                <a:extLst>
                  <a:ext uri="{FF2B5EF4-FFF2-40B4-BE49-F238E27FC236}">
                    <a16:creationId xmlns:a16="http://schemas.microsoft.com/office/drawing/2014/main" id="{941C2EB6-B5FB-B77F-3B6A-1B2626D6FB91}"/>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67" name="Gerade Verbindung mit Pfeil 666">
                <a:extLst>
                  <a:ext uri="{FF2B5EF4-FFF2-40B4-BE49-F238E27FC236}">
                    <a16:creationId xmlns:a16="http://schemas.microsoft.com/office/drawing/2014/main" id="{62E1ABDC-4D0B-C4E8-8DF5-E08931CEF2B8}"/>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8" name="Gerader Verbinder 303">
                <a:extLst>
                  <a:ext uri="{FF2B5EF4-FFF2-40B4-BE49-F238E27FC236}">
                    <a16:creationId xmlns:a16="http://schemas.microsoft.com/office/drawing/2014/main" id="{84C3581C-D79B-4BAB-4D2A-46DD123E2381}"/>
                  </a:ext>
                </a:extLst>
              </p:cNvPr>
              <p:cNvCxnSpPr>
                <a:cxnSpLocks/>
                <a:endCxn id="666"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69" name="Rechteck 668">
                <a:extLst>
                  <a:ext uri="{FF2B5EF4-FFF2-40B4-BE49-F238E27FC236}">
                    <a16:creationId xmlns:a16="http://schemas.microsoft.com/office/drawing/2014/main" id="{18D25ECB-4B31-DB82-D0AF-BBDDCFE9E96C}"/>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670" name="Gerade Verbindung mit Pfeil 669">
                <a:extLst>
                  <a:ext uri="{FF2B5EF4-FFF2-40B4-BE49-F238E27FC236}">
                    <a16:creationId xmlns:a16="http://schemas.microsoft.com/office/drawing/2014/main" id="{9EF391BB-3430-0006-A71C-B145A958A558}"/>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1" name="Gerade Verbindung mit Pfeil 670">
                <a:extLst>
                  <a:ext uri="{FF2B5EF4-FFF2-40B4-BE49-F238E27FC236}">
                    <a16:creationId xmlns:a16="http://schemas.microsoft.com/office/drawing/2014/main" id="{85470936-DCCC-0970-E8C1-995D5A2D45B6}"/>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2" name="Gerade Verbindung mit Pfeil 671">
                <a:extLst>
                  <a:ext uri="{FF2B5EF4-FFF2-40B4-BE49-F238E27FC236}">
                    <a16:creationId xmlns:a16="http://schemas.microsoft.com/office/drawing/2014/main" id="{517C50F6-23F1-382A-86A9-04475C8D0F2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Gerader Verbinder 308">
                <a:extLst>
                  <a:ext uri="{FF2B5EF4-FFF2-40B4-BE49-F238E27FC236}">
                    <a16:creationId xmlns:a16="http://schemas.microsoft.com/office/drawing/2014/main" id="{A47CB1B6-6F48-D502-146D-D1ABF6A2F6D1}"/>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4" name="Ellipse 309">
                <a:extLst>
                  <a:ext uri="{FF2B5EF4-FFF2-40B4-BE49-F238E27FC236}">
                    <a16:creationId xmlns:a16="http://schemas.microsoft.com/office/drawing/2014/main" id="{62292B13-BE32-FB7E-E350-70316E3A90B9}"/>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75" name="Gerade Verbindung mit Pfeil 674">
                <a:extLst>
                  <a:ext uri="{FF2B5EF4-FFF2-40B4-BE49-F238E27FC236}">
                    <a16:creationId xmlns:a16="http://schemas.microsoft.com/office/drawing/2014/main" id="{52B7E977-3A5F-4771-DC38-E08752EF8DEB}"/>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Gerade Verbindung mit Pfeil 675">
                <a:extLst>
                  <a:ext uri="{FF2B5EF4-FFF2-40B4-BE49-F238E27FC236}">
                    <a16:creationId xmlns:a16="http://schemas.microsoft.com/office/drawing/2014/main" id="{1005A33D-07F8-8FA5-B200-E1659419F829}"/>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7" name="Gerade Verbindung mit Pfeil 676">
                <a:extLst>
                  <a:ext uri="{FF2B5EF4-FFF2-40B4-BE49-F238E27FC236}">
                    <a16:creationId xmlns:a16="http://schemas.microsoft.com/office/drawing/2014/main" id="{DD430DD8-653C-794D-70E1-6344F4A6A554}"/>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8" name="Gerade Verbindung mit Pfeil 677">
                <a:extLst>
                  <a:ext uri="{FF2B5EF4-FFF2-40B4-BE49-F238E27FC236}">
                    <a16:creationId xmlns:a16="http://schemas.microsoft.com/office/drawing/2014/main" id="{13A0D332-9FC2-CEC9-F55F-D54E303168BF}"/>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Gerade Verbindung mit Pfeil 678">
                <a:extLst>
                  <a:ext uri="{FF2B5EF4-FFF2-40B4-BE49-F238E27FC236}">
                    <a16:creationId xmlns:a16="http://schemas.microsoft.com/office/drawing/2014/main" id="{EA96149D-A0E8-9045-CEBB-70F5347C766D}"/>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Gerader Verbinder 661">
                <a:extLst>
                  <a:ext uri="{FF2B5EF4-FFF2-40B4-BE49-F238E27FC236}">
                    <a16:creationId xmlns:a16="http://schemas.microsoft.com/office/drawing/2014/main" id="{38423371-6877-2110-3EDF-F2D5218D2F47}"/>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1" name="Rechteck 680">
                <a:extLst>
                  <a:ext uri="{FF2B5EF4-FFF2-40B4-BE49-F238E27FC236}">
                    <a16:creationId xmlns:a16="http://schemas.microsoft.com/office/drawing/2014/main" id="{5D293BEC-1CC7-8911-D5A4-8962BD1BA731}"/>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82" name="Rechteck 681">
                <a:extLst>
                  <a:ext uri="{FF2B5EF4-FFF2-40B4-BE49-F238E27FC236}">
                    <a16:creationId xmlns:a16="http://schemas.microsoft.com/office/drawing/2014/main" id="{6EE39536-85B7-ABF6-E4FD-31FB33FC3968}"/>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658" name="Gerade Verbindung mit Pfeil 657">
              <a:extLst>
                <a:ext uri="{FF2B5EF4-FFF2-40B4-BE49-F238E27FC236}">
                  <a16:creationId xmlns:a16="http://schemas.microsoft.com/office/drawing/2014/main" id="{F0B932CD-703B-F485-1445-DAD86FA65E53}"/>
                </a:ext>
              </a:extLst>
            </p:cNvPr>
            <p:cNvCxnSpPr>
              <a:cxnSpLocks/>
              <a:stCxn id="664"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83" name="Gruppieren 682">
            <a:extLst>
              <a:ext uri="{FF2B5EF4-FFF2-40B4-BE49-F238E27FC236}">
                <a16:creationId xmlns:a16="http://schemas.microsoft.com/office/drawing/2014/main" id="{A1F42CBA-0A6A-9333-6679-C8BB263B7005}"/>
              </a:ext>
            </a:extLst>
          </p:cNvPr>
          <p:cNvGrpSpPr/>
          <p:nvPr/>
        </p:nvGrpSpPr>
        <p:grpSpPr>
          <a:xfrm>
            <a:off x="4800600" y="4267200"/>
            <a:ext cx="1905780" cy="1905000"/>
            <a:chOff x="2971020" y="4267200"/>
            <a:chExt cx="1905780" cy="1905000"/>
          </a:xfrm>
        </p:grpSpPr>
        <p:cxnSp>
          <p:nvCxnSpPr>
            <p:cNvPr id="684" name="Gerade Verbindung mit Pfeil 683">
              <a:extLst>
                <a:ext uri="{FF2B5EF4-FFF2-40B4-BE49-F238E27FC236}">
                  <a16:creationId xmlns:a16="http://schemas.microsoft.com/office/drawing/2014/main" id="{4F050F29-0A67-1AC8-B17E-56BF2FE82FC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685" name="Gruppieren 684">
              <a:extLst>
                <a:ext uri="{FF2B5EF4-FFF2-40B4-BE49-F238E27FC236}">
                  <a16:creationId xmlns:a16="http://schemas.microsoft.com/office/drawing/2014/main" id="{B9C7E783-E299-4B41-4F9E-4325F5059A4D}"/>
                </a:ext>
              </a:extLst>
            </p:cNvPr>
            <p:cNvGrpSpPr/>
            <p:nvPr/>
          </p:nvGrpSpPr>
          <p:grpSpPr>
            <a:xfrm>
              <a:off x="2971020" y="4419600"/>
              <a:ext cx="1905780" cy="1752600"/>
              <a:chOff x="2971020" y="4419600"/>
              <a:chExt cx="1905780" cy="1752600"/>
            </a:xfrm>
          </p:grpSpPr>
          <p:sp>
            <p:nvSpPr>
              <p:cNvPr id="687" name="Abgerundetes Rechteck 90">
                <a:extLst>
                  <a:ext uri="{FF2B5EF4-FFF2-40B4-BE49-F238E27FC236}">
                    <a16:creationId xmlns:a16="http://schemas.microsoft.com/office/drawing/2014/main" id="{369D643A-9B7E-FEE7-693D-7A1B516DFC36}"/>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88" name="Rechteck 687">
                <a:extLst>
                  <a:ext uri="{FF2B5EF4-FFF2-40B4-BE49-F238E27FC236}">
                    <a16:creationId xmlns:a16="http://schemas.microsoft.com/office/drawing/2014/main" id="{0B49B965-DC2C-F53B-1293-13DD9A96487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89" name="Ellipse 301">
                <a:extLst>
                  <a:ext uri="{FF2B5EF4-FFF2-40B4-BE49-F238E27FC236}">
                    <a16:creationId xmlns:a16="http://schemas.microsoft.com/office/drawing/2014/main" id="{10D43B66-B292-626F-579F-21930851393C}"/>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90" name="Gerade Verbindung mit Pfeil 689">
                <a:extLst>
                  <a:ext uri="{FF2B5EF4-FFF2-40B4-BE49-F238E27FC236}">
                    <a16:creationId xmlns:a16="http://schemas.microsoft.com/office/drawing/2014/main" id="{F71F675F-4094-D1BE-BE16-CD6F9E4F6136}"/>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Gerader Verbinder 303">
                <a:extLst>
                  <a:ext uri="{FF2B5EF4-FFF2-40B4-BE49-F238E27FC236}">
                    <a16:creationId xmlns:a16="http://schemas.microsoft.com/office/drawing/2014/main" id="{C379F934-C57A-60F5-1156-EFB6528FF62B}"/>
                  </a:ext>
                </a:extLst>
              </p:cNvPr>
              <p:cNvCxnSpPr>
                <a:cxnSpLocks/>
                <a:endCxn id="689"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92" name="Rechteck 691">
                <a:extLst>
                  <a:ext uri="{FF2B5EF4-FFF2-40B4-BE49-F238E27FC236}">
                    <a16:creationId xmlns:a16="http://schemas.microsoft.com/office/drawing/2014/main" id="{7976359B-02C9-9442-4101-015E829CB046}"/>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93" name="Gerade Verbindung mit Pfeil 692">
                <a:extLst>
                  <a:ext uri="{FF2B5EF4-FFF2-40B4-BE49-F238E27FC236}">
                    <a16:creationId xmlns:a16="http://schemas.microsoft.com/office/drawing/2014/main" id="{7B81D9D7-9A52-D920-074D-3469FABA20FD}"/>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4" name="Gerade Verbindung mit Pfeil 693">
                <a:extLst>
                  <a:ext uri="{FF2B5EF4-FFF2-40B4-BE49-F238E27FC236}">
                    <a16:creationId xmlns:a16="http://schemas.microsoft.com/office/drawing/2014/main" id="{B263EDC2-9A90-0F55-D78C-C3DD0E46F060}"/>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Gerade Verbindung mit Pfeil 694">
                <a:extLst>
                  <a:ext uri="{FF2B5EF4-FFF2-40B4-BE49-F238E27FC236}">
                    <a16:creationId xmlns:a16="http://schemas.microsoft.com/office/drawing/2014/main" id="{355E2D3D-BE19-548D-C3FE-A88FF11155A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6" name="Gerader Verbinder 308">
                <a:extLst>
                  <a:ext uri="{FF2B5EF4-FFF2-40B4-BE49-F238E27FC236}">
                    <a16:creationId xmlns:a16="http://schemas.microsoft.com/office/drawing/2014/main" id="{716E7C82-FCE8-5413-524D-B0CA851771B6}"/>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97" name="Ellipse 309">
                <a:extLst>
                  <a:ext uri="{FF2B5EF4-FFF2-40B4-BE49-F238E27FC236}">
                    <a16:creationId xmlns:a16="http://schemas.microsoft.com/office/drawing/2014/main" id="{A97267C7-1B93-3CE9-DC7C-201D8389E2E8}"/>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98" name="Gerade Verbindung mit Pfeil 697">
                <a:extLst>
                  <a:ext uri="{FF2B5EF4-FFF2-40B4-BE49-F238E27FC236}">
                    <a16:creationId xmlns:a16="http://schemas.microsoft.com/office/drawing/2014/main" id="{1525880F-6C77-E106-8487-7F01D9A33B00}"/>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9" name="Gerade Verbindung mit Pfeil 698">
                <a:extLst>
                  <a:ext uri="{FF2B5EF4-FFF2-40B4-BE49-F238E27FC236}">
                    <a16:creationId xmlns:a16="http://schemas.microsoft.com/office/drawing/2014/main" id="{2F027DA5-6321-A801-E0AC-B41DE822B20A}"/>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0" name="Gerade Verbindung mit Pfeil 699">
                <a:extLst>
                  <a:ext uri="{FF2B5EF4-FFF2-40B4-BE49-F238E27FC236}">
                    <a16:creationId xmlns:a16="http://schemas.microsoft.com/office/drawing/2014/main" id="{B8D5D6B6-8F6D-9188-A76B-5F32CC6F4EFE}"/>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1" name="Gerade Verbindung mit Pfeil 700">
                <a:extLst>
                  <a:ext uri="{FF2B5EF4-FFF2-40B4-BE49-F238E27FC236}">
                    <a16:creationId xmlns:a16="http://schemas.microsoft.com/office/drawing/2014/main" id="{6277C2D0-7E66-9E1F-47BF-2FB2350154E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Gerade Verbindung mit Pfeil 701">
                <a:extLst>
                  <a:ext uri="{FF2B5EF4-FFF2-40B4-BE49-F238E27FC236}">
                    <a16:creationId xmlns:a16="http://schemas.microsoft.com/office/drawing/2014/main" id="{83042CFB-B6E1-2094-6E9A-C70CBE6F86D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Gerader Verbinder 661">
                <a:extLst>
                  <a:ext uri="{FF2B5EF4-FFF2-40B4-BE49-F238E27FC236}">
                    <a16:creationId xmlns:a16="http://schemas.microsoft.com/office/drawing/2014/main" id="{CD04CC0C-3E34-0256-62E3-CCFCC2B79900}"/>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2" name="Rechteck 191">
                <a:extLst>
                  <a:ext uri="{FF2B5EF4-FFF2-40B4-BE49-F238E27FC236}">
                    <a16:creationId xmlns:a16="http://schemas.microsoft.com/office/drawing/2014/main" id="{674F7BE7-5585-19F9-78AB-2F15F912AECD}"/>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93" name="Rechteck 192">
                <a:extLst>
                  <a:ext uri="{FF2B5EF4-FFF2-40B4-BE49-F238E27FC236}">
                    <a16:creationId xmlns:a16="http://schemas.microsoft.com/office/drawing/2014/main" id="{A3E3D943-64BA-ED9E-1ADE-AA5755D2859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686" name="Gerade Verbindung mit Pfeil 685">
              <a:extLst>
                <a:ext uri="{FF2B5EF4-FFF2-40B4-BE49-F238E27FC236}">
                  <a16:creationId xmlns:a16="http://schemas.microsoft.com/office/drawing/2014/main" id="{CE965C47-90DA-3536-A075-218AD865A19A}"/>
                </a:ext>
              </a:extLst>
            </p:cNvPr>
            <p:cNvCxnSpPr>
              <a:cxnSpLocks/>
              <a:stCxn id="687"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A7EAF86A-6FB5-AA19-739D-08AD5EBBF397}"/>
              </a:ext>
            </a:extLst>
          </p:cNvPr>
          <p:cNvGrpSpPr/>
          <p:nvPr/>
        </p:nvGrpSpPr>
        <p:grpSpPr>
          <a:xfrm>
            <a:off x="3048000" y="2819400"/>
            <a:ext cx="1828800" cy="1143520"/>
            <a:chOff x="3048000" y="2819400"/>
            <a:chExt cx="1828800" cy="1143520"/>
          </a:xfrm>
        </p:grpSpPr>
        <p:sp>
          <p:nvSpPr>
            <p:cNvPr id="6" name="Abgerundetes Rechteck 124">
              <a:extLst>
                <a:ext uri="{FF2B5EF4-FFF2-40B4-BE49-F238E27FC236}">
                  <a16:creationId xmlns:a16="http://schemas.microsoft.com/office/drawing/2014/main" id="{E38443F1-970F-6242-3085-297133019C5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D3973A82-3040-16B5-DB40-CBEB3D3D107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33F7FF54-ED93-F5CC-D68B-3FEB14C64154}"/>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504">
              <a:extLst>
                <a:ext uri="{FF2B5EF4-FFF2-40B4-BE49-F238E27FC236}">
                  <a16:creationId xmlns:a16="http://schemas.microsoft.com/office/drawing/2014/main" id="{BDB401F5-932B-CB94-8293-A3F9F32BD1B5}"/>
                </a:ext>
              </a:extLst>
            </p:cNvPr>
            <p:cNvCxnSpPr>
              <a:stCxn id="7" idx="2"/>
              <a:endCxn id="30"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EC1F017A-2C7C-C645-1779-A06966C9AFC0}"/>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11" name="Rechteck 10">
              <a:extLst>
                <a:ext uri="{FF2B5EF4-FFF2-40B4-BE49-F238E27FC236}">
                  <a16:creationId xmlns:a16="http://schemas.microsoft.com/office/drawing/2014/main" id="{28A93DD7-BC7B-6EAD-497B-7E1FBDA19DBC}"/>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12" name="Gerade Verbindung mit Pfeil 11">
              <a:extLst>
                <a:ext uri="{FF2B5EF4-FFF2-40B4-BE49-F238E27FC236}">
                  <a16:creationId xmlns:a16="http://schemas.microsoft.com/office/drawing/2014/main" id="{5CD2E3E8-0C4C-F9D6-019D-1C2FDADD61C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96F6FBC9-6B8E-E2D8-F7C9-9C939D986084}"/>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899FCBEC-75EF-FFE4-DEEA-8F2DF042DF3D}"/>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510">
              <a:extLst>
                <a:ext uri="{FF2B5EF4-FFF2-40B4-BE49-F238E27FC236}">
                  <a16:creationId xmlns:a16="http://schemas.microsoft.com/office/drawing/2014/main" id="{4DDC43DE-652A-FA48-3953-FB1CA09F8E47}"/>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511">
              <a:extLst>
                <a:ext uri="{FF2B5EF4-FFF2-40B4-BE49-F238E27FC236}">
                  <a16:creationId xmlns:a16="http://schemas.microsoft.com/office/drawing/2014/main" id="{09BBFE50-0E2E-66E9-49E6-649A2A72541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512">
              <a:extLst>
                <a:ext uri="{FF2B5EF4-FFF2-40B4-BE49-F238E27FC236}">
                  <a16:creationId xmlns:a16="http://schemas.microsoft.com/office/drawing/2014/main" id="{75E34A11-7B03-0838-34FA-F42BFBC4A114}"/>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155FA642-0AB9-02CE-152F-AD81AA51626A}"/>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514">
              <a:extLst>
                <a:ext uri="{FF2B5EF4-FFF2-40B4-BE49-F238E27FC236}">
                  <a16:creationId xmlns:a16="http://schemas.microsoft.com/office/drawing/2014/main" id="{17AD9976-EB53-077B-E4CE-70B1DFD6215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ED83F5CE-3503-5EB0-03E4-76E39C94D9B3}"/>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A240F1E4-32CC-676E-585E-5729328BE9D3}"/>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517">
              <a:extLst>
                <a:ext uri="{FF2B5EF4-FFF2-40B4-BE49-F238E27FC236}">
                  <a16:creationId xmlns:a16="http://schemas.microsoft.com/office/drawing/2014/main" id="{FE32F857-B402-92D1-F332-F3D108578FE7}"/>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518">
              <a:extLst>
                <a:ext uri="{FF2B5EF4-FFF2-40B4-BE49-F238E27FC236}">
                  <a16:creationId xmlns:a16="http://schemas.microsoft.com/office/drawing/2014/main" id="{6EFD0E4C-9B3E-D0B2-5E1F-4BE6AECCC3F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519">
              <a:extLst>
                <a:ext uri="{FF2B5EF4-FFF2-40B4-BE49-F238E27FC236}">
                  <a16:creationId xmlns:a16="http://schemas.microsoft.com/office/drawing/2014/main" id="{06B9177B-E200-BFA3-FC1A-C589C4B4B08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D64C0DEB-0D76-40E0-4DCB-B0C5C7B5E012}"/>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EC214995-7688-0E73-5BE6-0C134907999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17D3ACAD-5596-A302-66FD-9B11988937E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06E042D1-DFC3-CF11-1497-03A5D1E81EEC}"/>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E6F3493F-2BD6-0FA2-5C1D-5F09063DC31E}"/>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525">
              <a:extLst>
                <a:ext uri="{FF2B5EF4-FFF2-40B4-BE49-F238E27FC236}">
                  <a16:creationId xmlns:a16="http://schemas.microsoft.com/office/drawing/2014/main" id="{D287F7B4-A39D-B349-411A-4DA4F382A935}"/>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526">
              <a:extLst>
                <a:ext uri="{FF2B5EF4-FFF2-40B4-BE49-F238E27FC236}">
                  <a16:creationId xmlns:a16="http://schemas.microsoft.com/office/drawing/2014/main" id="{6ACE5C53-EBCF-8C76-64EB-A351C5F4150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r Verbinder 248">
            <a:extLst>
              <a:ext uri="{FF2B5EF4-FFF2-40B4-BE49-F238E27FC236}">
                <a16:creationId xmlns:a16="http://schemas.microsoft.com/office/drawing/2014/main" id="{978AA68C-7AD6-4B50-A2BF-23C64CC42E37}"/>
              </a:ext>
            </a:extLst>
          </p:cNvPr>
          <p:cNvCxnSpPr>
            <a:cxnSpLocks/>
          </p:cNvCxnSpPr>
          <p:nvPr/>
        </p:nvCxnSpPr>
        <p:spPr bwMode="auto">
          <a:xfrm flipH="1">
            <a:off x="5487440" y="5257540"/>
            <a:ext cx="1675230" cy="26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E4EF9ADC-7A2A-491E-8F7B-4EC0F67B4772}"/>
              </a:ext>
            </a:extLst>
          </p:cNvPr>
          <p:cNvCxnSpPr>
            <a:cxnSpLocks/>
          </p:cNvCxnSpPr>
          <p:nvPr/>
        </p:nvCxnSpPr>
        <p:spPr bwMode="auto">
          <a:xfrm flipH="1">
            <a:off x="3657600" y="5257540"/>
            <a:ext cx="1675230" cy="26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1058EBD6-B1AD-4EDC-BABF-6347CAFD5AEE}"/>
              </a:ext>
            </a:extLst>
          </p:cNvPr>
          <p:cNvCxnSpPr>
            <a:cxnSpLocks/>
          </p:cNvCxnSpPr>
          <p:nvPr/>
        </p:nvCxnSpPr>
        <p:spPr bwMode="auto">
          <a:xfrm flipH="1">
            <a:off x="1905000" y="525754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 name="Gerader Verbinder 258">
            <a:extLst>
              <a:ext uri="{FF2B5EF4-FFF2-40B4-BE49-F238E27FC236}">
                <a16:creationId xmlns:a16="http://schemas.microsoft.com/office/drawing/2014/main" id="{F47BB633-BB76-2854-DA64-2B503443EE2B}"/>
              </a:ext>
            </a:extLst>
          </p:cNvPr>
          <p:cNvCxnSpPr>
            <a:cxnSpLocks/>
            <a:endCxn id="666" idx="0"/>
          </p:cNvCxnSpPr>
          <p:nvPr/>
        </p:nvCxnSpPr>
        <p:spPr bwMode="auto">
          <a:xfrm>
            <a:off x="72390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hteck 32">
            <a:extLst>
              <a:ext uri="{FF2B5EF4-FFF2-40B4-BE49-F238E27FC236}">
                <a16:creationId xmlns:a16="http://schemas.microsoft.com/office/drawing/2014/main" id="{63424F27-D026-0916-0730-70819845B808}"/>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4" name="Abgerundetes Rechteck 31">
            <a:extLst>
              <a:ext uri="{FF2B5EF4-FFF2-40B4-BE49-F238E27FC236}">
                <a16:creationId xmlns:a16="http://schemas.microsoft.com/office/drawing/2014/main" id="{29865151-2642-F97A-8C11-53C6DF944962}"/>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5" name="Abgerundetes Rechteck 31">
            <a:extLst>
              <a:ext uri="{FF2B5EF4-FFF2-40B4-BE49-F238E27FC236}">
                <a16:creationId xmlns:a16="http://schemas.microsoft.com/office/drawing/2014/main" id="{6E787910-8DC8-5AD9-03C1-DE2938D6F6B3}"/>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4207740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 name="Gruppieren 541">
            <a:extLst>
              <a:ext uri="{FF2B5EF4-FFF2-40B4-BE49-F238E27FC236}">
                <a16:creationId xmlns:a16="http://schemas.microsoft.com/office/drawing/2014/main" id="{40439B33-2D77-8A33-A72F-03A8C9BC040B}"/>
              </a:ext>
            </a:extLst>
          </p:cNvPr>
          <p:cNvGrpSpPr/>
          <p:nvPr/>
        </p:nvGrpSpPr>
        <p:grpSpPr>
          <a:xfrm>
            <a:off x="2971020" y="4267200"/>
            <a:ext cx="1905780" cy="1905000"/>
            <a:chOff x="2971020" y="4267200"/>
            <a:chExt cx="1905780" cy="1905000"/>
          </a:xfrm>
        </p:grpSpPr>
        <p:cxnSp>
          <p:nvCxnSpPr>
            <p:cNvPr id="543" name="Gerade Verbindung mit Pfeil 542">
              <a:extLst>
                <a:ext uri="{FF2B5EF4-FFF2-40B4-BE49-F238E27FC236}">
                  <a16:creationId xmlns:a16="http://schemas.microsoft.com/office/drawing/2014/main" id="{B2B969CE-A793-B1E0-8F76-F6775685C308}"/>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44" name="Gruppieren 543">
              <a:extLst>
                <a:ext uri="{FF2B5EF4-FFF2-40B4-BE49-F238E27FC236}">
                  <a16:creationId xmlns:a16="http://schemas.microsoft.com/office/drawing/2014/main" id="{4410764E-6603-B52A-B351-A948665D1876}"/>
                </a:ext>
              </a:extLst>
            </p:cNvPr>
            <p:cNvGrpSpPr/>
            <p:nvPr/>
          </p:nvGrpSpPr>
          <p:grpSpPr>
            <a:xfrm>
              <a:off x="2971020" y="4419600"/>
              <a:ext cx="1905780" cy="1752600"/>
              <a:chOff x="2971020" y="4419600"/>
              <a:chExt cx="1905780" cy="1752600"/>
            </a:xfrm>
          </p:grpSpPr>
          <p:cxnSp>
            <p:nvCxnSpPr>
              <p:cNvPr id="546" name="Gerade Verbindung mit Pfeil 545">
                <a:extLst>
                  <a:ext uri="{FF2B5EF4-FFF2-40B4-BE49-F238E27FC236}">
                    <a16:creationId xmlns:a16="http://schemas.microsoft.com/office/drawing/2014/main" id="{EB3FF441-8676-D9A1-2D14-A9076A0536B6}"/>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7" name="Abgerundetes Rechteck 90">
                <a:extLst>
                  <a:ext uri="{FF2B5EF4-FFF2-40B4-BE49-F238E27FC236}">
                    <a16:creationId xmlns:a16="http://schemas.microsoft.com/office/drawing/2014/main" id="{F41B4044-F04D-CC76-60EA-05B32FE30A50}"/>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8" name="Rechteck 547">
                <a:extLst>
                  <a:ext uri="{FF2B5EF4-FFF2-40B4-BE49-F238E27FC236}">
                    <a16:creationId xmlns:a16="http://schemas.microsoft.com/office/drawing/2014/main" id="{F9287EFE-85AD-A21B-E73C-8B718A2BB028}"/>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9" name="Ellipse 301">
                <a:extLst>
                  <a:ext uri="{FF2B5EF4-FFF2-40B4-BE49-F238E27FC236}">
                    <a16:creationId xmlns:a16="http://schemas.microsoft.com/office/drawing/2014/main" id="{DE903D5D-0187-56E6-C907-8AEA27980335}"/>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0" name="Gerade Verbindung mit Pfeil 549">
                <a:extLst>
                  <a:ext uri="{FF2B5EF4-FFF2-40B4-BE49-F238E27FC236}">
                    <a16:creationId xmlns:a16="http://schemas.microsoft.com/office/drawing/2014/main" id="{55BADF2F-D4D4-D2FE-98A6-C8A10697EFC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1" name="Gerader Verbinder 303">
                <a:extLst>
                  <a:ext uri="{FF2B5EF4-FFF2-40B4-BE49-F238E27FC236}">
                    <a16:creationId xmlns:a16="http://schemas.microsoft.com/office/drawing/2014/main" id="{1C715958-D05E-7E89-A301-8633AE1DDB91}"/>
                  </a:ext>
                </a:extLst>
              </p:cNvPr>
              <p:cNvCxnSpPr>
                <a:cxnSpLocks/>
                <a:endCxn id="549"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2" name="Rechteck 551">
                <a:extLst>
                  <a:ext uri="{FF2B5EF4-FFF2-40B4-BE49-F238E27FC236}">
                    <a16:creationId xmlns:a16="http://schemas.microsoft.com/office/drawing/2014/main" id="{912BD2B1-2B07-9FE6-EDE2-1B4B2C2746E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cxnSp>
            <p:nvCxnSpPr>
              <p:cNvPr id="553" name="Gerade Verbindung mit Pfeil 552">
                <a:extLst>
                  <a:ext uri="{FF2B5EF4-FFF2-40B4-BE49-F238E27FC236}">
                    <a16:creationId xmlns:a16="http://schemas.microsoft.com/office/drawing/2014/main" id="{0E016CC2-B4C3-83F4-3497-F144F5075EB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Gerade Verbindung mit Pfeil 553">
                <a:extLst>
                  <a:ext uri="{FF2B5EF4-FFF2-40B4-BE49-F238E27FC236}">
                    <a16:creationId xmlns:a16="http://schemas.microsoft.com/office/drawing/2014/main" id="{EB6D1E79-AC07-1219-815F-6B85A8C87495}"/>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5" name="Gerader Verbinder 308">
                <a:extLst>
                  <a:ext uri="{FF2B5EF4-FFF2-40B4-BE49-F238E27FC236}">
                    <a16:creationId xmlns:a16="http://schemas.microsoft.com/office/drawing/2014/main" id="{C999079C-350C-212F-EA49-56B85B1D3F3A}"/>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6" name="Ellipse 309">
                <a:extLst>
                  <a:ext uri="{FF2B5EF4-FFF2-40B4-BE49-F238E27FC236}">
                    <a16:creationId xmlns:a16="http://schemas.microsoft.com/office/drawing/2014/main" id="{17B7967C-2DD4-E8B9-8D70-CA492DEA66E3}"/>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7" name="Gerade Verbindung mit Pfeil 556">
                <a:extLst>
                  <a:ext uri="{FF2B5EF4-FFF2-40B4-BE49-F238E27FC236}">
                    <a16:creationId xmlns:a16="http://schemas.microsoft.com/office/drawing/2014/main" id="{DFF74A67-C4BB-3EBD-9ED4-FFD96D438EE3}"/>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Gerade Verbindung mit Pfeil 557">
                <a:extLst>
                  <a:ext uri="{FF2B5EF4-FFF2-40B4-BE49-F238E27FC236}">
                    <a16:creationId xmlns:a16="http://schemas.microsoft.com/office/drawing/2014/main" id="{50658CCB-C862-7910-3315-1F520ADF7D2C}"/>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9" name="Gerade Verbindung mit Pfeil 558">
                <a:extLst>
                  <a:ext uri="{FF2B5EF4-FFF2-40B4-BE49-F238E27FC236}">
                    <a16:creationId xmlns:a16="http://schemas.microsoft.com/office/drawing/2014/main" id="{41BC8191-772B-5DB1-D902-720D80DD574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Gerade Verbindung mit Pfeil 559">
                <a:extLst>
                  <a:ext uri="{FF2B5EF4-FFF2-40B4-BE49-F238E27FC236}">
                    <a16:creationId xmlns:a16="http://schemas.microsoft.com/office/drawing/2014/main" id="{8E5AC7B2-7AB0-7FEE-95EF-BB1A94506FC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Gerade Verbindung mit Pfeil 560">
                <a:extLst>
                  <a:ext uri="{FF2B5EF4-FFF2-40B4-BE49-F238E27FC236}">
                    <a16:creationId xmlns:a16="http://schemas.microsoft.com/office/drawing/2014/main" id="{05EB6E3E-8EF2-4788-84D8-24F1F8A5C014}"/>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Gerader Verbinder 661">
                <a:extLst>
                  <a:ext uri="{FF2B5EF4-FFF2-40B4-BE49-F238E27FC236}">
                    <a16:creationId xmlns:a16="http://schemas.microsoft.com/office/drawing/2014/main" id="{64FFE8BD-9488-CF77-BDEA-15709E331BEB}"/>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3" name="Rechteck 562">
                <a:extLst>
                  <a:ext uri="{FF2B5EF4-FFF2-40B4-BE49-F238E27FC236}">
                    <a16:creationId xmlns:a16="http://schemas.microsoft.com/office/drawing/2014/main" id="{DF1991F7-ED9F-828E-331C-F1D9C8F2145C}"/>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64" name="Rechteck 563">
                <a:extLst>
                  <a:ext uri="{FF2B5EF4-FFF2-40B4-BE49-F238E27FC236}">
                    <a16:creationId xmlns:a16="http://schemas.microsoft.com/office/drawing/2014/main" id="{312054FF-ADE1-D3B4-E565-E5B16FB9366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545" name="Gerade Verbindung mit Pfeil 544">
              <a:extLst>
                <a:ext uri="{FF2B5EF4-FFF2-40B4-BE49-F238E27FC236}">
                  <a16:creationId xmlns:a16="http://schemas.microsoft.com/office/drawing/2014/main" id="{33202395-A91C-753C-7495-ED01DF16E4D3}"/>
                </a:ext>
              </a:extLst>
            </p:cNvPr>
            <p:cNvCxnSpPr>
              <a:cxnSpLocks/>
              <a:stCxn id="547"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5" name="Gruppieren 564">
            <a:extLst>
              <a:ext uri="{FF2B5EF4-FFF2-40B4-BE49-F238E27FC236}">
                <a16:creationId xmlns:a16="http://schemas.microsoft.com/office/drawing/2014/main" id="{960307CE-6524-AAA1-7077-E77CFF6F3E30}"/>
              </a:ext>
            </a:extLst>
          </p:cNvPr>
          <p:cNvGrpSpPr/>
          <p:nvPr/>
        </p:nvGrpSpPr>
        <p:grpSpPr>
          <a:xfrm>
            <a:off x="6629400" y="4267200"/>
            <a:ext cx="1905780" cy="1905000"/>
            <a:chOff x="2971020" y="4267200"/>
            <a:chExt cx="1905780" cy="1905000"/>
          </a:xfrm>
        </p:grpSpPr>
        <p:cxnSp>
          <p:nvCxnSpPr>
            <p:cNvPr id="566" name="Gerade Verbindung mit Pfeil 565">
              <a:extLst>
                <a:ext uri="{FF2B5EF4-FFF2-40B4-BE49-F238E27FC236}">
                  <a16:creationId xmlns:a16="http://schemas.microsoft.com/office/drawing/2014/main" id="{9BBBD2AD-88A2-4D09-2CE4-FDF1823A41C0}"/>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67" name="Gruppieren 566">
              <a:extLst>
                <a:ext uri="{FF2B5EF4-FFF2-40B4-BE49-F238E27FC236}">
                  <a16:creationId xmlns:a16="http://schemas.microsoft.com/office/drawing/2014/main" id="{36452A75-D425-29A7-B607-83978EBDF374}"/>
                </a:ext>
              </a:extLst>
            </p:cNvPr>
            <p:cNvGrpSpPr/>
            <p:nvPr/>
          </p:nvGrpSpPr>
          <p:grpSpPr>
            <a:xfrm>
              <a:off x="2971020" y="4419600"/>
              <a:ext cx="1905780" cy="1752600"/>
              <a:chOff x="2971020" y="4419600"/>
              <a:chExt cx="1905780" cy="1752600"/>
            </a:xfrm>
          </p:grpSpPr>
          <p:sp>
            <p:nvSpPr>
              <p:cNvPr id="569" name="Abgerundetes Rechteck 90">
                <a:extLst>
                  <a:ext uri="{FF2B5EF4-FFF2-40B4-BE49-F238E27FC236}">
                    <a16:creationId xmlns:a16="http://schemas.microsoft.com/office/drawing/2014/main" id="{9B5D2526-8E04-13E3-0BBF-4ABE50B70C1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0" name="Rechteck 569">
                <a:extLst>
                  <a:ext uri="{FF2B5EF4-FFF2-40B4-BE49-F238E27FC236}">
                    <a16:creationId xmlns:a16="http://schemas.microsoft.com/office/drawing/2014/main" id="{E998BD75-5422-149A-7D92-6CC2CD57B7A5}"/>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1" name="Ellipse 301">
                <a:extLst>
                  <a:ext uri="{FF2B5EF4-FFF2-40B4-BE49-F238E27FC236}">
                    <a16:creationId xmlns:a16="http://schemas.microsoft.com/office/drawing/2014/main" id="{51563F08-FEEC-3378-8684-4F176EB655A7}"/>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72" name="Gerade Verbindung mit Pfeil 571">
                <a:extLst>
                  <a:ext uri="{FF2B5EF4-FFF2-40B4-BE49-F238E27FC236}">
                    <a16:creationId xmlns:a16="http://schemas.microsoft.com/office/drawing/2014/main" id="{9B4C082F-2D8E-0C7D-A0B6-E0F3FDD3CDC5}"/>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Gerader Verbinder 303">
                <a:extLst>
                  <a:ext uri="{FF2B5EF4-FFF2-40B4-BE49-F238E27FC236}">
                    <a16:creationId xmlns:a16="http://schemas.microsoft.com/office/drawing/2014/main" id="{7A7B0C8B-34BC-18C2-ED6E-1B2C08F4CEB6}"/>
                  </a:ext>
                </a:extLst>
              </p:cNvPr>
              <p:cNvCxnSpPr>
                <a:cxnSpLocks/>
                <a:endCxn id="571"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74" name="Rechteck 573">
                <a:extLst>
                  <a:ext uri="{FF2B5EF4-FFF2-40B4-BE49-F238E27FC236}">
                    <a16:creationId xmlns:a16="http://schemas.microsoft.com/office/drawing/2014/main" id="{C1845A08-5E99-2924-3980-2EEA82509466}"/>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575" name="Gerade Verbindung mit Pfeil 574">
                <a:extLst>
                  <a:ext uri="{FF2B5EF4-FFF2-40B4-BE49-F238E27FC236}">
                    <a16:creationId xmlns:a16="http://schemas.microsoft.com/office/drawing/2014/main" id="{5D000ACF-9110-7627-056B-D298A4BD83C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0797F743-8EE1-D957-9FB3-5B3C508DF616}"/>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1DDDB9DF-E8A7-CC4C-DB6C-8C173671A188}"/>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r Verbinder 308">
                <a:extLst>
                  <a:ext uri="{FF2B5EF4-FFF2-40B4-BE49-F238E27FC236}">
                    <a16:creationId xmlns:a16="http://schemas.microsoft.com/office/drawing/2014/main" id="{0D5477EC-6818-F2F0-F435-2EA429089C0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Ellipse 309">
                <a:extLst>
                  <a:ext uri="{FF2B5EF4-FFF2-40B4-BE49-F238E27FC236}">
                    <a16:creationId xmlns:a16="http://schemas.microsoft.com/office/drawing/2014/main" id="{8E93B634-7545-B3DF-F856-6754E05857E5}"/>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8" name="Gerade Verbindung mit Pfeil 67">
                <a:extLst>
                  <a:ext uri="{FF2B5EF4-FFF2-40B4-BE49-F238E27FC236}">
                    <a16:creationId xmlns:a16="http://schemas.microsoft.com/office/drawing/2014/main" id="{F683D6A3-6A76-4EA3-564F-23FB31B70A3E}"/>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0BD6D3E3-74FB-6F49-039C-5866D79740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82D84556-4472-8B10-D89E-D708B75A9D09}"/>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5D1ADFD2-65DA-C300-350C-3117722486FC}"/>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10CC1C13-D7DD-4A1B-C8C6-8F91AE5A0315}"/>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Gerader Verbinder 661">
                <a:extLst>
                  <a:ext uri="{FF2B5EF4-FFF2-40B4-BE49-F238E27FC236}">
                    <a16:creationId xmlns:a16="http://schemas.microsoft.com/office/drawing/2014/main" id="{4AE5D6F9-438E-2C78-2ED0-1AC0E7BB673F}"/>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Rechteck 73">
                <a:extLst>
                  <a:ext uri="{FF2B5EF4-FFF2-40B4-BE49-F238E27FC236}">
                    <a16:creationId xmlns:a16="http://schemas.microsoft.com/office/drawing/2014/main" id="{68881AA4-F579-89ED-9E56-70BB28F74888}"/>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5" name="Rechteck 74">
                <a:extLst>
                  <a:ext uri="{FF2B5EF4-FFF2-40B4-BE49-F238E27FC236}">
                    <a16:creationId xmlns:a16="http://schemas.microsoft.com/office/drawing/2014/main" id="{0D81A6E9-8922-2D66-AEBE-705CFF489C15}"/>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68" name="Gerade Verbindung mit Pfeil 567">
              <a:extLst>
                <a:ext uri="{FF2B5EF4-FFF2-40B4-BE49-F238E27FC236}">
                  <a16:creationId xmlns:a16="http://schemas.microsoft.com/office/drawing/2014/main" id="{E2520EDE-6D16-9C25-7932-EE504C021BA3}"/>
                </a:ext>
              </a:extLst>
            </p:cNvPr>
            <p:cNvCxnSpPr>
              <a:cxnSpLocks/>
              <a:stCxn id="569"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uppieren 75">
            <a:extLst>
              <a:ext uri="{FF2B5EF4-FFF2-40B4-BE49-F238E27FC236}">
                <a16:creationId xmlns:a16="http://schemas.microsoft.com/office/drawing/2014/main" id="{F8FDFD43-2E9B-1B9F-08CC-569FF425F76F}"/>
              </a:ext>
            </a:extLst>
          </p:cNvPr>
          <p:cNvGrpSpPr/>
          <p:nvPr/>
        </p:nvGrpSpPr>
        <p:grpSpPr>
          <a:xfrm>
            <a:off x="4800600" y="4267200"/>
            <a:ext cx="1905780" cy="1905000"/>
            <a:chOff x="2971020" y="4267200"/>
            <a:chExt cx="1905780" cy="1905000"/>
          </a:xfrm>
        </p:grpSpPr>
        <p:cxnSp>
          <p:nvCxnSpPr>
            <p:cNvPr id="77" name="Gerade Verbindung mit Pfeil 76">
              <a:extLst>
                <a:ext uri="{FF2B5EF4-FFF2-40B4-BE49-F238E27FC236}">
                  <a16:creationId xmlns:a16="http://schemas.microsoft.com/office/drawing/2014/main" id="{A10F0792-11D3-4B2F-0A7B-855AC68E5381}"/>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8" name="Gruppieren 77">
              <a:extLst>
                <a:ext uri="{FF2B5EF4-FFF2-40B4-BE49-F238E27FC236}">
                  <a16:creationId xmlns:a16="http://schemas.microsoft.com/office/drawing/2014/main" id="{957D3F97-49A9-54B9-419B-925059B78B0E}"/>
                </a:ext>
              </a:extLst>
            </p:cNvPr>
            <p:cNvGrpSpPr/>
            <p:nvPr/>
          </p:nvGrpSpPr>
          <p:grpSpPr>
            <a:xfrm>
              <a:off x="2971020" y="4419600"/>
              <a:ext cx="1905780" cy="1752600"/>
              <a:chOff x="2971020" y="4419600"/>
              <a:chExt cx="1905780" cy="1752600"/>
            </a:xfrm>
          </p:grpSpPr>
          <p:sp>
            <p:nvSpPr>
              <p:cNvPr id="80" name="Abgerundetes Rechteck 90">
                <a:extLst>
                  <a:ext uri="{FF2B5EF4-FFF2-40B4-BE49-F238E27FC236}">
                    <a16:creationId xmlns:a16="http://schemas.microsoft.com/office/drawing/2014/main" id="{75A3FC6E-45CC-3DE6-8DCA-6FD86CFDF4F8}"/>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1" name="Rechteck 80">
                <a:extLst>
                  <a:ext uri="{FF2B5EF4-FFF2-40B4-BE49-F238E27FC236}">
                    <a16:creationId xmlns:a16="http://schemas.microsoft.com/office/drawing/2014/main" id="{B6C1D69E-0736-67B6-D378-3CA9EC795BA6}"/>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2" name="Ellipse 301">
                <a:extLst>
                  <a:ext uri="{FF2B5EF4-FFF2-40B4-BE49-F238E27FC236}">
                    <a16:creationId xmlns:a16="http://schemas.microsoft.com/office/drawing/2014/main" id="{8D0B5579-6A7E-605C-3F81-6F5DD87284C2}"/>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3" name="Gerade Verbindung mit Pfeil 82">
                <a:extLst>
                  <a:ext uri="{FF2B5EF4-FFF2-40B4-BE49-F238E27FC236}">
                    <a16:creationId xmlns:a16="http://schemas.microsoft.com/office/drawing/2014/main" id="{E584F73B-0CF2-E710-7A0C-28D38D2C1CAA}"/>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Gerader Verbinder 303">
                <a:extLst>
                  <a:ext uri="{FF2B5EF4-FFF2-40B4-BE49-F238E27FC236}">
                    <a16:creationId xmlns:a16="http://schemas.microsoft.com/office/drawing/2014/main" id="{C469E51D-B831-D400-7372-78E5046EA6F6}"/>
                  </a:ext>
                </a:extLst>
              </p:cNvPr>
              <p:cNvCxnSpPr>
                <a:cxnSpLocks/>
                <a:endCxn id="8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5" name="Rechteck 84">
                <a:extLst>
                  <a:ext uri="{FF2B5EF4-FFF2-40B4-BE49-F238E27FC236}">
                    <a16:creationId xmlns:a16="http://schemas.microsoft.com/office/drawing/2014/main" id="{4BEBB4BC-D7FE-194D-9706-E67B1DB7CD2F}"/>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6" name="Gerade Verbindung mit Pfeil 85">
                <a:extLst>
                  <a:ext uri="{FF2B5EF4-FFF2-40B4-BE49-F238E27FC236}">
                    <a16:creationId xmlns:a16="http://schemas.microsoft.com/office/drawing/2014/main" id="{C997A83A-1EBA-0BBE-66C6-86E8C5A6DB8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C90C6FDA-1170-F224-CE18-F8666B4F5F1E}"/>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3D5339F1-B2A6-57D9-AA57-C731300F829A}"/>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Gerader Verbinder 308">
                <a:extLst>
                  <a:ext uri="{FF2B5EF4-FFF2-40B4-BE49-F238E27FC236}">
                    <a16:creationId xmlns:a16="http://schemas.microsoft.com/office/drawing/2014/main" id="{0F700AEC-DCBB-6431-53D1-34A0CC043C71}"/>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0" name="Ellipse 309">
                <a:extLst>
                  <a:ext uri="{FF2B5EF4-FFF2-40B4-BE49-F238E27FC236}">
                    <a16:creationId xmlns:a16="http://schemas.microsoft.com/office/drawing/2014/main" id="{C518914E-FF32-1D3F-74E9-5C5DBDC5AAA7}"/>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1" name="Gerade Verbindung mit Pfeil 90">
                <a:extLst>
                  <a:ext uri="{FF2B5EF4-FFF2-40B4-BE49-F238E27FC236}">
                    <a16:creationId xmlns:a16="http://schemas.microsoft.com/office/drawing/2014/main" id="{9B9E5D59-273B-7A6D-D392-BEB5172DAA17}"/>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Gerade Verbindung mit Pfeil 91">
                <a:extLst>
                  <a:ext uri="{FF2B5EF4-FFF2-40B4-BE49-F238E27FC236}">
                    <a16:creationId xmlns:a16="http://schemas.microsoft.com/office/drawing/2014/main" id="{4AE1772E-DBEB-5F59-6520-48FB9A8E4607}"/>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A154384C-A187-7022-3784-0DCBCDF28C11}"/>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A18DD7C6-736D-8B53-3D4B-5A7DDDDE2BB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B67A830D-DAA5-B19B-5916-2E6C0708CFF4}"/>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Gerader Verbinder 661">
                <a:extLst>
                  <a:ext uri="{FF2B5EF4-FFF2-40B4-BE49-F238E27FC236}">
                    <a16:creationId xmlns:a16="http://schemas.microsoft.com/office/drawing/2014/main" id="{1C2DC10A-5583-B53A-B2B2-8519BD16AE5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Rechteck 96">
                <a:extLst>
                  <a:ext uri="{FF2B5EF4-FFF2-40B4-BE49-F238E27FC236}">
                    <a16:creationId xmlns:a16="http://schemas.microsoft.com/office/drawing/2014/main" id="{2AEE9D01-F735-5008-182A-F4A5B431261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8" name="Rechteck 97">
                <a:extLst>
                  <a:ext uri="{FF2B5EF4-FFF2-40B4-BE49-F238E27FC236}">
                    <a16:creationId xmlns:a16="http://schemas.microsoft.com/office/drawing/2014/main" id="{E99672BE-1F89-2089-7A53-57F0603623D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79" name="Gerade Verbindung mit Pfeil 78">
              <a:extLst>
                <a:ext uri="{FF2B5EF4-FFF2-40B4-BE49-F238E27FC236}">
                  <a16:creationId xmlns:a16="http://schemas.microsoft.com/office/drawing/2014/main" id="{A35A4522-7BE6-5209-B4FC-A0D0673A2BB2}"/>
                </a:ext>
              </a:extLst>
            </p:cNvPr>
            <p:cNvCxnSpPr>
              <a:cxnSpLocks/>
              <a:stCxn id="8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7F281263-B77E-A1AD-90CC-2BC7120EA358}"/>
              </a:ext>
            </a:extLst>
          </p:cNvPr>
          <p:cNvGrpSpPr/>
          <p:nvPr/>
        </p:nvGrpSpPr>
        <p:grpSpPr>
          <a:xfrm>
            <a:off x="3048000" y="2819400"/>
            <a:ext cx="1828800" cy="1143520"/>
            <a:chOff x="3048000" y="2819400"/>
            <a:chExt cx="1828800" cy="1143520"/>
          </a:xfrm>
        </p:grpSpPr>
        <p:sp>
          <p:nvSpPr>
            <p:cNvPr id="6" name="Abgerundetes Rechteck 124">
              <a:extLst>
                <a:ext uri="{FF2B5EF4-FFF2-40B4-BE49-F238E27FC236}">
                  <a16:creationId xmlns:a16="http://schemas.microsoft.com/office/drawing/2014/main" id="{8C2ED065-D05C-4D8F-DC36-ED5D70B4A4C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2204848B-33AC-8D40-4DB0-7CA6B5A5FECF}"/>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E23AFB48-B013-29DD-0970-9B0DA62A0362}"/>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504">
              <a:extLst>
                <a:ext uri="{FF2B5EF4-FFF2-40B4-BE49-F238E27FC236}">
                  <a16:creationId xmlns:a16="http://schemas.microsoft.com/office/drawing/2014/main" id="{5DD4BC9B-1B3C-77EB-5927-A695DB3EF5B0}"/>
                </a:ext>
              </a:extLst>
            </p:cNvPr>
            <p:cNvCxnSpPr>
              <a:stCxn id="7" idx="2"/>
              <a:endCxn id="30"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562EAC95-7990-CAC6-8A69-5C1F178D1AED}"/>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11" name="Rechteck 10">
              <a:extLst>
                <a:ext uri="{FF2B5EF4-FFF2-40B4-BE49-F238E27FC236}">
                  <a16:creationId xmlns:a16="http://schemas.microsoft.com/office/drawing/2014/main" id="{4BA0471D-96B9-F899-2932-073A316E87F3}"/>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12" name="Gerade Verbindung mit Pfeil 11">
              <a:extLst>
                <a:ext uri="{FF2B5EF4-FFF2-40B4-BE49-F238E27FC236}">
                  <a16:creationId xmlns:a16="http://schemas.microsoft.com/office/drawing/2014/main" id="{37D5C6AD-4D1B-D548-2D9B-913AA167B49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D5303F83-0E77-7B6E-D114-B1A1EB3BC6CB}"/>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B9D2F851-F114-430B-9FF0-5C70AF29ED2A}"/>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510">
              <a:extLst>
                <a:ext uri="{FF2B5EF4-FFF2-40B4-BE49-F238E27FC236}">
                  <a16:creationId xmlns:a16="http://schemas.microsoft.com/office/drawing/2014/main" id="{65B1F7FF-8E89-2A87-B4CC-2D628627ED2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511">
              <a:extLst>
                <a:ext uri="{FF2B5EF4-FFF2-40B4-BE49-F238E27FC236}">
                  <a16:creationId xmlns:a16="http://schemas.microsoft.com/office/drawing/2014/main" id="{7C6B364B-24DE-9703-A492-32A25FA7BC9F}"/>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512">
              <a:extLst>
                <a:ext uri="{FF2B5EF4-FFF2-40B4-BE49-F238E27FC236}">
                  <a16:creationId xmlns:a16="http://schemas.microsoft.com/office/drawing/2014/main" id="{E42200F1-5694-28B2-2A34-FCAC8FEA13F3}"/>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BA6E2AC2-8DA5-5E23-3B44-68C5062D978D}"/>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514">
              <a:extLst>
                <a:ext uri="{FF2B5EF4-FFF2-40B4-BE49-F238E27FC236}">
                  <a16:creationId xmlns:a16="http://schemas.microsoft.com/office/drawing/2014/main" id="{EFA36FB2-0B5D-C2C8-9DCE-B4086F85D400}"/>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F514AB08-74D2-7DDB-B244-2E6FEE7332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F8A2EA7B-7489-9C79-4C9D-A806EE2335B8}"/>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517">
              <a:extLst>
                <a:ext uri="{FF2B5EF4-FFF2-40B4-BE49-F238E27FC236}">
                  <a16:creationId xmlns:a16="http://schemas.microsoft.com/office/drawing/2014/main" id="{DB4318A5-F7C1-FE8A-512B-CB7AA05C37BC}"/>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518">
              <a:extLst>
                <a:ext uri="{FF2B5EF4-FFF2-40B4-BE49-F238E27FC236}">
                  <a16:creationId xmlns:a16="http://schemas.microsoft.com/office/drawing/2014/main" id="{2B697641-7ECE-B1E3-8C50-0B21381830C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519">
              <a:extLst>
                <a:ext uri="{FF2B5EF4-FFF2-40B4-BE49-F238E27FC236}">
                  <a16:creationId xmlns:a16="http://schemas.microsoft.com/office/drawing/2014/main" id="{6BDA3F41-61AB-32EF-8663-64B72778CE6B}"/>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445318EB-411D-A0F9-5DE4-3ACFD336E49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9241C251-34DB-136A-1272-4BA84C3497B9}"/>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6F5D5A37-5E5D-E15B-43FD-292AA0E39B9E}"/>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A84DAAF4-0612-F2B3-0134-8A5BA667EC99}"/>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F82F5237-E4B7-2683-C095-175478373F6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525">
              <a:extLst>
                <a:ext uri="{FF2B5EF4-FFF2-40B4-BE49-F238E27FC236}">
                  <a16:creationId xmlns:a16="http://schemas.microsoft.com/office/drawing/2014/main" id="{9C33B1CB-0B21-6D87-1FB4-0EF9E3FE5913}"/>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526">
              <a:extLst>
                <a:ext uri="{FF2B5EF4-FFF2-40B4-BE49-F238E27FC236}">
                  <a16:creationId xmlns:a16="http://schemas.microsoft.com/office/drawing/2014/main" id="{CC1E7351-770A-1E7B-1DBC-DCD2C1C601DE}"/>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r Verbinder 248">
            <a:extLst>
              <a:ext uri="{FF2B5EF4-FFF2-40B4-BE49-F238E27FC236}">
                <a16:creationId xmlns:a16="http://schemas.microsoft.com/office/drawing/2014/main" id="{978AA68C-7AD6-4B50-A2BF-23C64CC42E37}"/>
              </a:ext>
            </a:extLst>
          </p:cNvPr>
          <p:cNvCxnSpPr>
            <a:cxnSpLocks/>
          </p:cNvCxnSpPr>
          <p:nvPr/>
        </p:nvCxnSpPr>
        <p:spPr bwMode="auto">
          <a:xfrm flipH="1">
            <a:off x="5487440" y="5257540"/>
            <a:ext cx="1675230" cy="26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E4EF9ADC-7A2A-491E-8F7B-4EC0F67B4772}"/>
              </a:ext>
            </a:extLst>
          </p:cNvPr>
          <p:cNvCxnSpPr>
            <a:cxnSpLocks/>
          </p:cNvCxnSpPr>
          <p:nvPr/>
        </p:nvCxnSpPr>
        <p:spPr bwMode="auto">
          <a:xfrm flipH="1">
            <a:off x="3657600" y="5257540"/>
            <a:ext cx="1675230" cy="26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1058EBD6-B1AD-4EDC-BABF-6347CAFD5AEE}"/>
              </a:ext>
            </a:extLst>
          </p:cNvPr>
          <p:cNvCxnSpPr>
            <a:cxnSpLocks/>
          </p:cNvCxnSpPr>
          <p:nvPr/>
        </p:nvCxnSpPr>
        <p:spPr bwMode="auto">
          <a:xfrm flipH="1">
            <a:off x="1905000" y="525754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3101F382-542F-4728-8BE9-FA1A2CE39919}"/>
              </a:ext>
            </a:extLst>
          </p:cNvPr>
          <p:cNvCxnSpPr>
            <a:cxnSpLocks/>
          </p:cNvCxnSpPr>
          <p:nvPr/>
        </p:nvCxnSpPr>
        <p:spPr bwMode="auto">
          <a:xfrm>
            <a:off x="1905000" y="548575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21FBFAED-5D09-40F8-8B31-6AB2E3A4550E}"/>
              </a:ext>
            </a:extLst>
          </p:cNvPr>
          <p:cNvCxnSpPr>
            <a:cxnSpLocks/>
          </p:cNvCxnSpPr>
          <p:nvPr/>
        </p:nvCxnSpPr>
        <p:spPr bwMode="auto">
          <a:xfrm>
            <a:off x="3657600" y="5485750"/>
            <a:ext cx="1677180" cy="65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Gerader Verbinder 256">
            <a:extLst>
              <a:ext uri="{FF2B5EF4-FFF2-40B4-BE49-F238E27FC236}">
                <a16:creationId xmlns:a16="http://schemas.microsoft.com/office/drawing/2014/main" id="{C89D01A3-48F9-4DD8-8EFD-E2AA85EFEF9B}"/>
              </a:ext>
            </a:extLst>
          </p:cNvPr>
          <p:cNvCxnSpPr>
            <a:cxnSpLocks/>
          </p:cNvCxnSpPr>
          <p:nvPr/>
        </p:nvCxnSpPr>
        <p:spPr bwMode="auto">
          <a:xfrm>
            <a:off x="5486400" y="5485750"/>
            <a:ext cx="1677180" cy="65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r Verbinder 258">
            <a:extLst>
              <a:ext uri="{FF2B5EF4-FFF2-40B4-BE49-F238E27FC236}">
                <a16:creationId xmlns:a16="http://schemas.microsoft.com/office/drawing/2014/main" id="{2ABD8F74-B906-3ED4-B1DE-B8359B47CA91}"/>
              </a:ext>
            </a:extLst>
          </p:cNvPr>
          <p:cNvCxnSpPr>
            <a:cxnSpLocks/>
          </p:cNvCxnSpPr>
          <p:nvPr/>
        </p:nvCxnSpPr>
        <p:spPr bwMode="auto">
          <a:xfrm>
            <a:off x="72390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hteck 32">
            <a:extLst>
              <a:ext uri="{FF2B5EF4-FFF2-40B4-BE49-F238E27FC236}">
                <a16:creationId xmlns:a16="http://schemas.microsoft.com/office/drawing/2014/main" id="{226B0296-84BF-34B9-9B78-6B52518A60DC}"/>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4" name="Abgerundetes Rechteck 31">
            <a:extLst>
              <a:ext uri="{FF2B5EF4-FFF2-40B4-BE49-F238E27FC236}">
                <a16:creationId xmlns:a16="http://schemas.microsoft.com/office/drawing/2014/main" id="{7C268541-9CC4-6403-3BE8-7598FB9B0D9D}"/>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5" name="Abgerundetes Rechteck 31">
            <a:extLst>
              <a:ext uri="{FF2B5EF4-FFF2-40B4-BE49-F238E27FC236}">
                <a16:creationId xmlns:a16="http://schemas.microsoft.com/office/drawing/2014/main" id="{0F06F833-69E7-29AE-C73C-87721DAEED72}"/>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2278974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3" name="Gruppieren 542">
            <a:extLst>
              <a:ext uri="{FF2B5EF4-FFF2-40B4-BE49-F238E27FC236}">
                <a16:creationId xmlns:a16="http://schemas.microsoft.com/office/drawing/2014/main" id="{4BB826C8-D183-1658-11D6-2E788D5BA619}"/>
              </a:ext>
            </a:extLst>
          </p:cNvPr>
          <p:cNvGrpSpPr/>
          <p:nvPr/>
        </p:nvGrpSpPr>
        <p:grpSpPr>
          <a:xfrm>
            <a:off x="2971020" y="4267200"/>
            <a:ext cx="1905780" cy="1905000"/>
            <a:chOff x="2971020" y="4267200"/>
            <a:chExt cx="1905780" cy="1905000"/>
          </a:xfrm>
        </p:grpSpPr>
        <p:cxnSp>
          <p:nvCxnSpPr>
            <p:cNvPr id="544" name="Gerade Verbindung mit Pfeil 543">
              <a:extLst>
                <a:ext uri="{FF2B5EF4-FFF2-40B4-BE49-F238E27FC236}">
                  <a16:creationId xmlns:a16="http://schemas.microsoft.com/office/drawing/2014/main" id="{26BD8D8E-8EA7-6033-0F05-9FA92D56C460}"/>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45" name="Gruppieren 544">
              <a:extLst>
                <a:ext uri="{FF2B5EF4-FFF2-40B4-BE49-F238E27FC236}">
                  <a16:creationId xmlns:a16="http://schemas.microsoft.com/office/drawing/2014/main" id="{6FE32C1F-7DAA-3CAC-0C96-71709117CF67}"/>
                </a:ext>
              </a:extLst>
            </p:cNvPr>
            <p:cNvGrpSpPr/>
            <p:nvPr/>
          </p:nvGrpSpPr>
          <p:grpSpPr>
            <a:xfrm>
              <a:off x="2971020" y="4419600"/>
              <a:ext cx="1905780" cy="1752600"/>
              <a:chOff x="2971020" y="4419600"/>
              <a:chExt cx="1905780" cy="1752600"/>
            </a:xfrm>
          </p:grpSpPr>
          <p:cxnSp>
            <p:nvCxnSpPr>
              <p:cNvPr id="547" name="Gerade Verbindung mit Pfeil 546">
                <a:extLst>
                  <a:ext uri="{FF2B5EF4-FFF2-40B4-BE49-F238E27FC236}">
                    <a16:creationId xmlns:a16="http://schemas.microsoft.com/office/drawing/2014/main" id="{22404675-37E0-A365-491F-CA6712989F2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8" name="Abgerundetes Rechteck 90">
                <a:extLst>
                  <a:ext uri="{FF2B5EF4-FFF2-40B4-BE49-F238E27FC236}">
                    <a16:creationId xmlns:a16="http://schemas.microsoft.com/office/drawing/2014/main" id="{A63AFACD-0341-3C20-0EFB-CEE2355CFE1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49" name="Rechteck 548">
                <a:extLst>
                  <a:ext uri="{FF2B5EF4-FFF2-40B4-BE49-F238E27FC236}">
                    <a16:creationId xmlns:a16="http://schemas.microsoft.com/office/drawing/2014/main" id="{CF4C1398-19D8-EB82-F2B7-674EFF987139}"/>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301">
                <a:extLst>
                  <a:ext uri="{FF2B5EF4-FFF2-40B4-BE49-F238E27FC236}">
                    <a16:creationId xmlns:a16="http://schemas.microsoft.com/office/drawing/2014/main" id="{3C9C31EF-978A-0B21-B2B0-6BD2D2F41274}"/>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1" name="Gerade Verbindung mit Pfeil 550">
                <a:extLst>
                  <a:ext uri="{FF2B5EF4-FFF2-40B4-BE49-F238E27FC236}">
                    <a16:creationId xmlns:a16="http://schemas.microsoft.com/office/drawing/2014/main" id="{47789784-96FA-4544-DDDC-1E90253F35EF}"/>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Gerader Verbinder 303">
                <a:extLst>
                  <a:ext uri="{FF2B5EF4-FFF2-40B4-BE49-F238E27FC236}">
                    <a16:creationId xmlns:a16="http://schemas.microsoft.com/office/drawing/2014/main" id="{FF13F64A-A1D1-05F7-6316-31A14AD6CE08}"/>
                  </a:ext>
                </a:extLst>
              </p:cNvPr>
              <p:cNvCxnSpPr>
                <a:cxnSpLocks/>
                <a:endCxn id="55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3" name="Rechteck 552">
                <a:extLst>
                  <a:ext uri="{FF2B5EF4-FFF2-40B4-BE49-F238E27FC236}">
                    <a16:creationId xmlns:a16="http://schemas.microsoft.com/office/drawing/2014/main" id="{27556D90-8D97-6F3E-3410-550745796CCD}"/>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cxnSp>
            <p:nvCxnSpPr>
              <p:cNvPr id="554" name="Gerade Verbindung mit Pfeil 553">
                <a:extLst>
                  <a:ext uri="{FF2B5EF4-FFF2-40B4-BE49-F238E27FC236}">
                    <a16:creationId xmlns:a16="http://schemas.microsoft.com/office/drawing/2014/main" id="{89A3D369-40F0-1C37-BC58-2614B9FE889D}"/>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5" name="Gerade Verbindung mit Pfeil 554">
                <a:extLst>
                  <a:ext uri="{FF2B5EF4-FFF2-40B4-BE49-F238E27FC236}">
                    <a16:creationId xmlns:a16="http://schemas.microsoft.com/office/drawing/2014/main" id="{179CEC95-6CC4-BBA1-25B1-E3D658B102B2}"/>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Gerader Verbinder 308">
                <a:extLst>
                  <a:ext uri="{FF2B5EF4-FFF2-40B4-BE49-F238E27FC236}">
                    <a16:creationId xmlns:a16="http://schemas.microsoft.com/office/drawing/2014/main" id="{8EF13B21-66E8-4E7E-7F4E-2F5A28D50507}"/>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7" name="Ellipse 309">
                <a:extLst>
                  <a:ext uri="{FF2B5EF4-FFF2-40B4-BE49-F238E27FC236}">
                    <a16:creationId xmlns:a16="http://schemas.microsoft.com/office/drawing/2014/main" id="{D71B76CF-2F27-20BE-81FB-59C134327DF7}"/>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8" name="Gerade Verbindung mit Pfeil 557">
                <a:extLst>
                  <a:ext uri="{FF2B5EF4-FFF2-40B4-BE49-F238E27FC236}">
                    <a16:creationId xmlns:a16="http://schemas.microsoft.com/office/drawing/2014/main" id="{1E562E45-3707-BBC6-BDD1-B409F0F0512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Gerade Verbindung mit Pfeil 558">
                <a:extLst>
                  <a:ext uri="{FF2B5EF4-FFF2-40B4-BE49-F238E27FC236}">
                    <a16:creationId xmlns:a16="http://schemas.microsoft.com/office/drawing/2014/main" id="{75588F68-823C-CA49-23EE-22DD9BFA7A7E}"/>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0" name="Gerade Verbindung mit Pfeil 559">
                <a:extLst>
                  <a:ext uri="{FF2B5EF4-FFF2-40B4-BE49-F238E27FC236}">
                    <a16:creationId xmlns:a16="http://schemas.microsoft.com/office/drawing/2014/main" id="{0A793975-BFAB-1B0A-9E90-5060E759826C}"/>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Gerade Verbindung mit Pfeil 560">
                <a:extLst>
                  <a:ext uri="{FF2B5EF4-FFF2-40B4-BE49-F238E27FC236}">
                    <a16:creationId xmlns:a16="http://schemas.microsoft.com/office/drawing/2014/main" id="{71E44F68-7E0D-F892-4012-555F412DDFD5}"/>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Gerade Verbindung mit Pfeil 561">
                <a:extLst>
                  <a:ext uri="{FF2B5EF4-FFF2-40B4-BE49-F238E27FC236}">
                    <a16:creationId xmlns:a16="http://schemas.microsoft.com/office/drawing/2014/main" id="{288AEC4D-7BFB-A1E0-EAB1-D4EB9124ED08}"/>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3" name="Gerader Verbinder 661">
                <a:extLst>
                  <a:ext uri="{FF2B5EF4-FFF2-40B4-BE49-F238E27FC236}">
                    <a16:creationId xmlns:a16="http://schemas.microsoft.com/office/drawing/2014/main" id="{65451CF1-E226-260C-7B29-43898E61D99C}"/>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4" name="Rechteck 563">
                <a:extLst>
                  <a:ext uri="{FF2B5EF4-FFF2-40B4-BE49-F238E27FC236}">
                    <a16:creationId xmlns:a16="http://schemas.microsoft.com/office/drawing/2014/main" id="{E17A05E3-8B42-1AE9-6CAB-0ED5E06D95A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65" name="Rechteck 564">
                <a:extLst>
                  <a:ext uri="{FF2B5EF4-FFF2-40B4-BE49-F238E27FC236}">
                    <a16:creationId xmlns:a16="http://schemas.microsoft.com/office/drawing/2014/main" id="{6D40F379-DE7D-8782-804A-A2104214EE27}"/>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546" name="Gerade Verbindung mit Pfeil 545">
              <a:extLst>
                <a:ext uri="{FF2B5EF4-FFF2-40B4-BE49-F238E27FC236}">
                  <a16:creationId xmlns:a16="http://schemas.microsoft.com/office/drawing/2014/main" id="{411CE4AC-E536-C23F-7BA7-79889A596981}"/>
                </a:ext>
              </a:extLst>
            </p:cNvPr>
            <p:cNvCxnSpPr>
              <a:cxnSpLocks/>
              <a:stCxn id="54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6" name="Gruppieren 565">
            <a:extLst>
              <a:ext uri="{FF2B5EF4-FFF2-40B4-BE49-F238E27FC236}">
                <a16:creationId xmlns:a16="http://schemas.microsoft.com/office/drawing/2014/main" id="{35040BDE-840D-9B08-05A6-08A284839DF8}"/>
              </a:ext>
            </a:extLst>
          </p:cNvPr>
          <p:cNvGrpSpPr/>
          <p:nvPr/>
        </p:nvGrpSpPr>
        <p:grpSpPr>
          <a:xfrm>
            <a:off x="6629400" y="4267200"/>
            <a:ext cx="1905780" cy="1905000"/>
            <a:chOff x="2971020" y="4267200"/>
            <a:chExt cx="1905780" cy="1905000"/>
          </a:xfrm>
        </p:grpSpPr>
        <p:cxnSp>
          <p:nvCxnSpPr>
            <p:cNvPr id="567" name="Gerade Verbindung mit Pfeil 566">
              <a:extLst>
                <a:ext uri="{FF2B5EF4-FFF2-40B4-BE49-F238E27FC236}">
                  <a16:creationId xmlns:a16="http://schemas.microsoft.com/office/drawing/2014/main" id="{B01601A2-E35A-62DB-9F1E-245ED4D49508}"/>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68" name="Gruppieren 567">
              <a:extLst>
                <a:ext uri="{FF2B5EF4-FFF2-40B4-BE49-F238E27FC236}">
                  <a16:creationId xmlns:a16="http://schemas.microsoft.com/office/drawing/2014/main" id="{1C345652-31E3-B1F3-F1A4-D3F7BBCD704E}"/>
                </a:ext>
              </a:extLst>
            </p:cNvPr>
            <p:cNvGrpSpPr/>
            <p:nvPr/>
          </p:nvGrpSpPr>
          <p:grpSpPr>
            <a:xfrm>
              <a:off x="2971020" y="4419600"/>
              <a:ext cx="1905780" cy="1752600"/>
              <a:chOff x="2971020" y="4419600"/>
              <a:chExt cx="1905780" cy="1752600"/>
            </a:xfrm>
          </p:grpSpPr>
          <p:sp>
            <p:nvSpPr>
              <p:cNvPr id="570" name="Abgerundetes Rechteck 90">
                <a:extLst>
                  <a:ext uri="{FF2B5EF4-FFF2-40B4-BE49-F238E27FC236}">
                    <a16:creationId xmlns:a16="http://schemas.microsoft.com/office/drawing/2014/main" id="{6503EAA6-5D63-1F18-4017-593735394880}"/>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1" name="Rechteck 570">
                <a:extLst>
                  <a:ext uri="{FF2B5EF4-FFF2-40B4-BE49-F238E27FC236}">
                    <a16:creationId xmlns:a16="http://schemas.microsoft.com/office/drawing/2014/main" id="{635F6FCD-9BB6-BD4B-F62E-564B97ABCEA2}"/>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2" name="Ellipse 301">
                <a:extLst>
                  <a:ext uri="{FF2B5EF4-FFF2-40B4-BE49-F238E27FC236}">
                    <a16:creationId xmlns:a16="http://schemas.microsoft.com/office/drawing/2014/main" id="{BC19360E-10FE-954C-9C57-957BB76218CD}"/>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73" name="Gerade Verbindung mit Pfeil 572">
                <a:extLst>
                  <a:ext uri="{FF2B5EF4-FFF2-40B4-BE49-F238E27FC236}">
                    <a16:creationId xmlns:a16="http://schemas.microsoft.com/office/drawing/2014/main" id="{9AF8AC0D-C2F2-522C-DBE4-ACDD1161B4C4}"/>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Gerader Verbinder 303">
                <a:extLst>
                  <a:ext uri="{FF2B5EF4-FFF2-40B4-BE49-F238E27FC236}">
                    <a16:creationId xmlns:a16="http://schemas.microsoft.com/office/drawing/2014/main" id="{6B25DA0D-6CA2-2CF4-77D7-BED9EF190E73}"/>
                  </a:ext>
                </a:extLst>
              </p:cNvPr>
              <p:cNvCxnSpPr>
                <a:cxnSpLocks/>
                <a:endCxn id="57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75" name="Rechteck 574">
                <a:extLst>
                  <a:ext uri="{FF2B5EF4-FFF2-40B4-BE49-F238E27FC236}">
                    <a16:creationId xmlns:a16="http://schemas.microsoft.com/office/drawing/2014/main" id="{33F591FD-C18C-3AC1-4328-2D7B34DF9B44}"/>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64" name="Gerade Verbindung mit Pfeil 63">
                <a:extLst>
                  <a:ext uri="{FF2B5EF4-FFF2-40B4-BE49-F238E27FC236}">
                    <a16:creationId xmlns:a16="http://schemas.microsoft.com/office/drawing/2014/main" id="{1571A00E-14BA-2194-B656-90212F7B72E5}"/>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39C34E33-3C6D-A015-6BD1-25376D646D9E}"/>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C5BF173E-79E9-88B5-6385-D1B007F83DB0}"/>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r Verbinder 308">
                <a:extLst>
                  <a:ext uri="{FF2B5EF4-FFF2-40B4-BE49-F238E27FC236}">
                    <a16:creationId xmlns:a16="http://schemas.microsoft.com/office/drawing/2014/main" id="{F5754789-9401-D573-88E8-830BA239F2E0}"/>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8" name="Ellipse 309">
                <a:extLst>
                  <a:ext uri="{FF2B5EF4-FFF2-40B4-BE49-F238E27FC236}">
                    <a16:creationId xmlns:a16="http://schemas.microsoft.com/office/drawing/2014/main" id="{25CF80C0-16D9-1E1B-C774-E1A225093663}"/>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9" name="Gerade Verbindung mit Pfeil 68">
                <a:extLst>
                  <a:ext uri="{FF2B5EF4-FFF2-40B4-BE49-F238E27FC236}">
                    <a16:creationId xmlns:a16="http://schemas.microsoft.com/office/drawing/2014/main" id="{6446A84E-4CDC-FB54-76BC-A2D426537EC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743D52B0-FC9C-5034-BBE1-F4A706761587}"/>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8850F66B-6C2B-8F62-448E-C3FD75334652}"/>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8625EAC2-20D1-7C6A-BA37-5380CDB759F4}"/>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Gerade Verbindung mit Pfeil 72">
                <a:extLst>
                  <a:ext uri="{FF2B5EF4-FFF2-40B4-BE49-F238E27FC236}">
                    <a16:creationId xmlns:a16="http://schemas.microsoft.com/office/drawing/2014/main" id="{9198367A-F7B1-AD7A-4E8E-C9EFD07192C3}"/>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r Verbinder 661">
                <a:extLst>
                  <a:ext uri="{FF2B5EF4-FFF2-40B4-BE49-F238E27FC236}">
                    <a16:creationId xmlns:a16="http://schemas.microsoft.com/office/drawing/2014/main" id="{75E82635-48CB-A691-013C-705EF55298FA}"/>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Rechteck 74">
                <a:extLst>
                  <a:ext uri="{FF2B5EF4-FFF2-40B4-BE49-F238E27FC236}">
                    <a16:creationId xmlns:a16="http://schemas.microsoft.com/office/drawing/2014/main" id="{AF958F40-F589-6243-7F0F-18435D0FD01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6" name="Rechteck 75">
                <a:extLst>
                  <a:ext uri="{FF2B5EF4-FFF2-40B4-BE49-F238E27FC236}">
                    <a16:creationId xmlns:a16="http://schemas.microsoft.com/office/drawing/2014/main" id="{2CDCFEC8-96A4-0E2E-60B4-448DBA3DA81D}"/>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69" name="Gerade Verbindung mit Pfeil 568">
              <a:extLst>
                <a:ext uri="{FF2B5EF4-FFF2-40B4-BE49-F238E27FC236}">
                  <a16:creationId xmlns:a16="http://schemas.microsoft.com/office/drawing/2014/main" id="{EF0E6DED-7A28-F2B7-7D6A-AAC57E9D0486}"/>
                </a:ext>
              </a:extLst>
            </p:cNvPr>
            <p:cNvCxnSpPr>
              <a:cxnSpLocks/>
              <a:stCxn id="57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uppieren 76">
            <a:extLst>
              <a:ext uri="{FF2B5EF4-FFF2-40B4-BE49-F238E27FC236}">
                <a16:creationId xmlns:a16="http://schemas.microsoft.com/office/drawing/2014/main" id="{138156DC-94DA-4585-C784-4FE9060BA090}"/>
              </a:ext>
            </a:extLst>
          </p:cNvPr>
          <p:cNvGrpSpPr/>
          <p:nvPr/>
        </p:nvGrpSpPr>
        <p:grpSpPr>
          <a:xfrm>
            <a:off x="4800600" y="4267200"/>
            <a:ext cx="1905780" cy="1905000"/>
            <a:chOff x="2971020" y="4267200"/>
            <a:chExt cx="1905780" cy="1905000"/>
          </a:xfrm>
        </p:grpSpPr>
        <p:cxnSp>
          <p:nvCxnSpPr>
            <p:cNvPr id="78" name="Gerade Verbindung mit Pfeil 77">
              <a:extLst>
                <a:ext uri="{FF2B5EF4-FFF2-40B4-BE49-F238E27FC236}">
                  <a16:creationId xmlns:a16="http://schemas.microsoft.com/office/drawing/2014/main" id="{D38B0B8F-23CC-C768-92D2-5A1CDD483185}"/>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9" name="Gruppieren 78">
              <a:extLst>
                <a:ext uri="{FF2B5EF4-FFF2-40B4-BE49-F238E27FC236}">
                  <a16:creationId xmlns:a16="http://schemas.microsoft.com/office/drawing/2014/main" id="{6F0EC9E1-9556-CA70-FBAB-2D491BA0D66C}"/>
                </a:ext>
              </a:extLst>
            </p:cNvPr>
            <p:cNvGrpSpPr/>
            <p:nvPr/>
          </p:nvGrpSpPr>
          <p:grpSpPr>
            <a:xfrm>
              <a:off x="2971020" y="4419600"/>
              <a:ext cx="1905780" cy="1752600"/>
              <a:chOff x="2971020" y="4419600"/>
              <a:chExt cx="1905780" cy="1752600"/>
            </a:xfrm>
          </p:grpSpPr>
          <p:sp>
            <p:nvSpPr>
              <p:cNvPr id="81" name="Abgerundetes Rechteck 90">
                <a:extLst>
                  <a:ext uri="{FF2B5EF4-FFF2-40B4-BE49-F238E27FC236}">
                    <a16:creationId xmlns:a16="http://schemas.microsoft.com/office/drawing/2014/main" id="{F33EE2AC-1D02-3E67-7BAD-BBAB7DA599FF}"/>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2" name="Rechteck 81">
                <a:extLst>
                  <a:ext uri="{FF2B5EF4-FFF2-40B4-BE49-F238E27FC236}">
                    <a16:creationId xmlns:a16="http://schemas.microsoft.com/office/drawing/2014/main" id="{72CBE4B5-799C-949D-0987-B25EDF886BCE}"/>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3" name="Ellipse 301">
                <a:extLst>
                  <a:ext uri="{FF2B5EF4-FFF2-40B4-BE49-F238E27FC236}">
                    <a16:creationId xmlns:a16="http://schemas.microsoft.com/office/drawing/2014/main" id="{88FF8A4A-79AA-167B-985C-3C209F146986}"/>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4" name="Gerade Verbindung mit Pfeil 83">
                <a:extLst>
                  <a:ext uri="{FF2B5EF4-FFF2-40B4-BE49-F238E27FC236}">
                    <a16:creationId xmlns:a16="http://schemas.microsoft.com/office/drawing/2014/main" id="{47E4BA7C-1521-E450-DD8E-A5983BBF1D00}"/>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Gerader Verbinder 303">
                <a:extLst>
                  <a:ext uri="{FF2B5EF4-FFF2-40B4-BE49-F238E27FC236}">
                    <a16:creationId xmlns:a16="http://schemas.microsoft.com/office/drawing/2014/main" id="{73CFA109-808F-5E20-2C9C-2369BA08ABA7}"/>
                  </a:ext>
                </a:extLst>
              </p:cNvPr>
              <p:cNvCxnSpPr>
                <a:cxnSpLocks/>
                <a:endCxn id="83"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6" name="Rechteck 85">
                <a:extLst>
                  <a:ext uri="{FF2B5EF4-FFF2-40B4-BE49-F238E27FC236}">
                    <a16:creationId xmlns:a16="http://schemas.microsoft.com/office/drawing/2014/main" id="{458D32DA-17F9-99C9-CA8A-9E19E48C7933}"/>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7" name="Gerade Verbindung mit Pfeil 86">
                <a:extLst>
                  <a:ext uri="{FF2B5EF4-FFF2-40B4-BE49-F238E27FC236}">
                    <a16:creationId xmlns:a16="http://schemas.microsoft.com/office/drawing/2014/main" id="{D79CB7AE-0643-B378-CD0E-DA29981C2F85}"/>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D0635E25-A649-E15F-4E45-E3A0AED8AA30}"/>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Gerade Verbindung mit Pfeil 88">
                <a:extLst>
                  <a:ext uri="{FF2B5EF4-FFF2-40B4-BE49-F238E27FC236}">
                    <a16:creationId xmlns:a16="http://schemas.microsoft.com/office/drawing/2014/main" id="{BB0C55B4-B6B3-DDBE-B3F2-F6969F92EE6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r Verbinder 308">
                <a:extLst>
                  <a:ext uri="{FF2B5EF4-FFF2-40B4-BE49-F238E27FC236}">
                    <a16:creationId xmlns:a16="http://schemas.microsoft.com/office/drawing/2014/main" id="{114D4056-15F9-B58F-8451-948CECAF0984}"/>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1" name="Ellipse 309">
                <a:extLst>
                  <a:ext uri="{FF2B5EF4-FFF2-40B4-BE49-F238E27FC236}">
                    <a16:creationId xmlns:a16="http://schemas.microsoft.com/office/drawing/2014/main" id="{9CB2C1FF-5D7D-32FB-16F0-C98EEE7577B4}"/>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2" name="Gerade Verbindung mit Pfeil 91">
                <a:extLst>
                  <a:ext uri="{FF2B5EF4-FFF2-40B4-BE49-F238E27FC236}">
                    <a16:creationId xmlns:a16="http://schemas.microsoft.com/office/drawing/2014/main" id="{90B14DA0-0B36-0D50-74B1-764F9C6485A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458B1A58-112A-D126-084D-DA0AAA65246C}"/>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D22F0FFF-F937-F0DD-382C-E69DF2C910E0}"/>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AA020932-D5C7-F686-CE85-FA390A51CEF8}"/>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a:extLst>
                  <a:ext uri="{FF2B5EF4-FFF2-40B4-BE49-F238E27FC236}">
                    <a16:creationId xmlns:a16="http://schemas.microsoft.com/office/drawing/2014/main" id="{C82A5B0C-174C-BCC6-0953-089C786FC375}"/>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Gerader Verbinder 661">
                <a:extLst>
                  <a:ext uri="{FF2B5EF4-FFF2-40B4-BE49-F238E27FC236}">
                    <a16:creationId xmlns:a16="http://schemas.microsoft.com/office/drawing/2014/main" id="{4C516AB6-67DF-4F62-F5AD-EC3DAB68DC09}"/>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Rechteck 97">
                <a:extLst>
                  <a:ext uri="{FF2B5EF4-FFF2-40B4-BE49-F238E27FC236}">
                    <a16:creationId xmlns:a16="http://schemas.microsoft.com/office/drawing/2014/main" id="{D7851813-B8C3-29C1-D7E4-8DEE9492DE3E}"/>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9" name="Rechteck 98">
                <a:extLst>
                  <a:ext uri="{FF2B5EF4-FFF2-40B4-BE49-F238E27FC236}">
                    <a16:creationId xmlns:a16="http://schemas.microsoft.com/office/drawing/2014/main" id="{5F8E4815-86CD-64DB-F6DB-74D846F63D24}"/>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80" name="Gerade Verbindung mit Pfeil 79">
              <a:extLst>
                <a:ext uri="{FF2B5EF4-FFF2-40B4-BE49-F238E27FC236}">
                  <a16:creationId xmlns:a16="http://schemas.microsoft.com/office/drawing/2014/main" id="{61A44F81-6390-710F-1585-17A4253705CC}"/>
                </a:ext>
              </a:extLst>
            </p:cNvPr>
            <p:cNvCxnSpPr>
              <a:cxnSpLocks/>
              <a:stCxn id="81"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B7E9E2CE-80BB-71BF-4995-68512C6DE038}"/>
              </a:ext>
            </a:extLst>
          </p:cNvPr>
          <p:cNvGrpSpPr/>
          <p:nvPr/>
        </p:nvGrpSpPr>
        <p:grpSpPr>
          <a:xfrm>
            <a:off x="3048000" y="2819400"/>
            <a:ext cx="1828800" cy="1143520"/>
            <a:chOff x="3048000" y="2819400"/>
            <a:chExt cx="1828800" cy="1143520"/>
          </a:xfrm>
        </p:grpSpPr>
        <p:sp>
          <p:nvSpPr>
            <p:cNvPr id="6" name="Abgerundetes Rechteck 124">
              <a:extLst>
                <a:ext uri="{FF2B5EF4-FFF2-40B4-BE49-F238E27FC236}">
                  <a16:creationId xmlns:a16="http://schemas.microsoft.com/office/drawing/2014/main" id="{3CBEF416-46B0-DAFE-79C0-F831C242471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124EBC6B-121F-5DBF-7D26-26682542A4A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C76CDAAE-4C20-D429-7F4A-98E575CBD35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504">
              <a:extLst>
                <a:ext uri="{FF2B5EF4-FFF2-40B4-BE49-F238E27FC236}">
                  <a16:creationId xmlns:a16="http://schemas.microsoft.com/office/drawing/2014/main" id="{2D755E19-61DD-0DB0-DF0C-835C1B9C18AA}"/>
                </a:ext>
              </a:extLst>
            </p:cNvPr>
            <p:cNvCxnSpPr>
              <a:stCxn id="7" idx="2"/>
              <a:endCxn id="30"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57DAAFE7-DDEE-FC22-DA4B-37044F16CDA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11" name="Rechteck 10">
              <a:extLst>
                <a:ext uri="{FF2B5EF4-FFF2-40B4-BE49-F238E27FC236}">
                  <a16:creationId xmlns:a16="http://schemas.microsoft.com/office/drawing/2014/main" id="{C439E6A4-0BBC-09CA-7AA1-F49740106B6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12" name="Gerade Verbindung mit Pfeil 11">
              <a:extLst>
                <a:ext uri="{FF2B5EF4-FFF2-40B4-BE49-F238E27FC236}">
                  <a16:creationId xmlns:a16="http://schemas.microsoft.com/office/drawing/2014/main" id="{45738F55-3BD2-3F22-CDA4-E91B0E749D1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C4700B2C-42B3-869F-7D0B-DCC2EE61C20E}"/>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B282ED68-4B37-65A4-3F17-DC7AF25A7F8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510">
              <a:extLst>
                <a:ext uri="{FF2B5EF4-FFF2-40B4-BE49-F238E27FC236}">
                  <a16:creationId xmlns:a16="http://schemas.microsoft.com/office/drawing/2014/main" id="{E0C9E944-D0C9-B94C-EC40-03BCCA516ED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511">
              <a:extLst>
                <a:ext uri="{FF2B5EF4-FFF2-40B4-BE49-F238E27FC236}">
                  <a16:creationId xmlns:a16="http://schemas.microsoft.com/office/drawing/2014/main" id="{C6C66D45-2D72-B928-8130-B6E4269E356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512">
              <a:extLst>
                <a:ext uri="{FF2B5EF4-FFF2-40B4-BE49-F238E27FC236}">
                  <a16:creationId xmlns:a16="http://schemas.microsoft.com/office/drawing/2014/main" id="{5E8984AB-AC69-324A-8A46-50DC9D7A625F}"/>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E82FB757-8966-228D-2D78-82CBFF25824D}"/>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514">
              <a:extLst>
                <a:ext uri="{FF2B5EF4-FFF2-40B4-BE49-F238E27FC236}">
                  <a16:creationId xmlns:a16="http://schemas.microsoft.com/office/drawing/2014/main" id="{F834A995-7492-224F-73EB-FF16DB1D926D}"/>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4E371D14-2E81-460A-D3E4-EE56A357B13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E67B90F1-8B01-37E3-3181-952CB99B8EFE}"/>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517">
              <a:extLst>
                <a:ext uri="{FF2B5EF4-FFF2-40B4-BE49-F238E27FC236}">
                  <a16:creationId xmlns:a16="http://schemas.microsoft.com/office/drawing/2014/main" id="{B51DFAB1-A6DD-73F0-E0C2-BACF3CB9B8A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518">
              <a:extLst>
                <a:ext uri="{FF2B5EF4-FFF2-40B4-BE49-F238E27FC236}">
                  <a16:creationId xmlns:a16="http://schemas.microsoft.com/office/drawing/2014/main" id="{A2762EF3-5E7C-54D8-4F01-8A2116AD4C56}"/>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519">
              <a:extLst>
                <a:ext uri="{FF2B5EF4-FFF2-40B4-BE49-F238E27FC236}">
                  <a16:creationId xmlns:a16="http://schemas.microsoft.com/office/drawing/2014/main" id="{E8490D29-636A-96F8-C9FB-444B58C9835C}"/>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62006CF-E760-5C1E-C028-E14966A3134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DD47FB24-073A-F990-4CDE-F0FA1D083D45}"/>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D5E9FC4C-E02D-8000-1564-80C0C917D12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7A3CECC3-EA7E-72AF-C4A4-C1732AB31D6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8E5CA3B3-6CBB-ECF0-EAA1-43FF6DA2EF1B}"/>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525">
              <a:extLst>
                <a:ext uri="{FF2B5EF4-FFF2-40B4-BE49-F238E27FC236}">
                  <a16:creationId xmlns:a16="http://schemas.microsoft.com/office/drawing/2014/main" id="{879958C3-DA78-0AA3-8735-A61A666F344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526">
              <a:extLst>
                <a:ext uri="{FF2B5EF4-FFF2-40B4-BE49-F238E27FC236}">
                  <a16:creationId xmlns:a16="http://schemas.microsoft.com/office/drawing/2014/main" id="{2C9D2A7E-C7AC-CDEE-E227-3851266C4B3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r Verbinder 248">
            <a:extLst>
              <a:ext uri="{FF2B5EF4-FFF2-40B4-BE49-F238E27FC236}">
                <a16:creationId xmlns:a16="http://schemas.microsoft.com/office/drawing/2014/main" id="{978AA68C-7AD6-4B50-A2BF-23C64CC42E37}"/>
              </a:ext>
            </a:extLst>
          </p:cNvPr>
          <p:cNvCxnSpPr>
            <a:cxnSpLocks/>
          </p:cNvCxnSpPr>
          <p:nvPr/>
        </p:nvCxnSpPr>
        <p:spPr bwMode="auto">
          <a:xfrm flipH="1">
            <a:off x="5487440" y="5257540"/>
            <a:ext cx="1675230" cy="26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E4EF9ADC-7A2A-491E-8F7B-4EC0F67B4772}"/>
              </a:ext>
            </a:extLst>
          </p:cNvPr>
          <p:cNvCxnSpPr>
            <a:cxnSpLocks/>
          </p:cNvCxnSpPr>
          <p:nvPr/>
        </p:nvCxnSpPr>
        <p:spPr bwMode="auto">
          <a:xfrm flipH="1">
            <a:off x="3657600" y="5257540"/>
            <a:ext cx="1675230" cy="26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1058EBD6-B1AD-4EDC-BABF-6347CAFD5AEE}"/>
              </a:ext>
            </a:extLst>
          </p:cNvPr>
          <p:cNvCxnSpPr>
            <a:cxnSpLocks/>
          </p:cNvCxnSpPr>
          <p:nvPr/>
        </p:nvCxnSpPr>
        <p:spPr bwMode="auto">
          <a:xfrm flipH="1">
            <a:off x="1905000" y="525754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3101F382-542F-4728-8BE9-FA1A2CE39919}"/>
              </a:ext>
            </a:extLst>
          </p:cNvPr>
          <p:cNvCxnSpPr>
            <a:cxnSpLocks/>
          </p:cNvCxnSpPr>
          <p:nvPr/>
        </p:nvCxnSpPr>
        <p:spPr bwMode="auto">
          <a:xfrm>
            <a:off x="1905000" y="548575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21FBFAED-5D09-40F8-8B31-6AB2E3A4550E}"/>
              </a:ext>
            </a:extLst>
          </p:cNvPr>
          <p:cNvCxnSpPr>
            <a:cxnSpLocks/>
          </p:cNvCxnSpPr>
          <p:nvPr/>
        </p:nvCxnSpPr>
        <p:spPr bwMode="auto">
          <a:xfrm>
            <a:off x="3657600" y="5485750"/>
            <a:ext cx="1677180" cy="65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Gerader Verbinder 256">
            <a:extLst>
              <a:ext uri="{FF2B5EF4-FFF2-40B4-BE49-F238E27FC236}">
                <a16:creationId xmlns:a16="http://schemas.microsoft.com/office/drawing/2014/main" id="{C89D01A3-48F9-4DD8-8EFD-E2AA85EFEF9B}"/>
              </a:ext>
            </a:extLst>
          </p:cNvPr>
          <p:cNvCxnSpPr>
            <a:cxnSpLocks/>
          </p:cNvCxnSpPr>
          <p:nvPr/>
        </p:nvCxnSpPr>
        <p:spPr bwMode="auto">
          <a:xfrm>
            <a:off x="5486400" y="5485750"/>
            <a:ext cx="1677180" cy="65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Gerader Verbinder 257">
            <a:extLst>
              <a:ext uri="{FF2B5EF4-FFF2-40B4-BE49-F238E27FC236}">
                <a16:creationId xmlns:a16="http://schemas.microsoft.com/office/drawing/2014/main" id="{95DB58C2-EA7C-4833-8902-5A7ED9C62AA5}"/>
              </a:ext>
            </a:extLst>
          </p:cNvPr>
          <p:cNvCxnSpPr>
            <a:cxnSpLocks/>
          </p:cNvCxnSpPr>
          <p:nvPr/>
        </p:nvCxnSpPr>
        <p:spPr bwMode="auto">
          <a:xfrm flipH="1">
            <a:off x="1905000" y="6096000"/>
            <a:ext cx="53340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 name="Gerader Verbinder 258">
            <a:extLst>
              <a:ext uri="{FF2B5EF4-FFF2-40B4-BE49-F238E27FC236}">
                <a16:creationId xmlns:a16="http://schemas.microsoft.com/office/drawing/2014/main" id="{C3E6BC03-7863-4ED6-A1FB-FB6D3AC0B62F}"/>
              </a:ext>
            </a:extLst>
          </p:cNvPr>
          <p:cNvCxnSpPr>
            <a:cxnSpLocks/>
          </p:cNvCxnSpPr>
          <p:nvPr/>
        </p:nvCxnSpPr>
        <p:spPr bwMode="auto">
          <a:xfrm>
            <a:off x="7239000" y="5562600"/>
            <a:ext cx="0" cy="1524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r Verbinder 260">
            <a:extLst>
              <a:ext uri="{FF2B5EF4-FFF2-40B4-BE49-F238E27FC236}">
                <a16:creationId xmlns:a16="http://schemas.microsoft.com/office/drawing/2014/main" id="{53B07D95-3853-4C07-ACB7-49B45EF5C933}"/>
              </a:ext>
            </a:extLst>
          </p:cNvPr>
          <p:cNvCxnSpPr>
            <a:cxnSpLocks/>
          </p:cNvCxnSpPr>
          <p:nvPr/>
        </p:nvCxnSpPr>
        <p:spPr bwMode="auto">
          <a:xfrm>
            <a:off x="7239000" y="6019800"/>
            <a:ext cx="0" cy="762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r Verbinder 253">
            <a:extLst>
              <a:ext uri="{FF2B5EF4-FFF2-40B4-BE49-F238E27FC236}">
                <a16:creationId xmlns:a16="http://schemas.microsoft.com/office/drawing/2014/main" id="{B7927652-108D-47C9-694E-00E7CF0A90BC}"/>
              </a:ext>
            </a:extLst>
          </p:cNvPr>
          <p:cNvCxnSpPr>
            <a:cxnSpLocks/>
          </p:cNvCxnSpPr>
          <p:nvPr/>
        </p:nvCxnSpPr>
        <p:spPr bwMode="auto">
          <a:xfrm>
            <a:off x="2971800" y="4876800"/>
            <a:ext cx="5486400" cy="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r Verbinder 258">
            <a:extLst>
              <a:ext uri="{FF2B5EF4-FFF2-40B4-BE49-F238E27FC236}">
                <a16:creationId xmlns:a16="http://schemas.microsoft.com/office/drawing/2014/main" id="{C2010186-7ECE-00D9-4AF6-AD64C474B8B7}"/>
              </a:ext>
            </a:extLst>
          </p:cNvPr>
          <p:cNvCxnSpPr>
            <a:cxnSpLocks/>
          </p:cNvCxnSpPr>
          <p:nvPr/>
        </p:nvCxnSpPr>
        <p:spPr bwMode="auto">
          <a:xfrm>
            <a:off x="72390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hteck 32">
            <a:extLst>
              <a:ext uri="{FF2B5EF4-FFF2-40B4-BE49-F238E27FC236}">
                <a16:creationId xmlns:a16="http://schemas.microsoft.com/office/drawing/2014/main" id="{ED87552A-D6AE-AFF9-54F9-3BAC4A4FE048}"/>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4" name="Abgerundetes Rechteck 31">
            <a:extLst>
              <a:ext uri="{FF2B5EF4-FFF2-40B4-BE49-F238E27FC236}">
                <a16:creationId xmlns:a16="http://schemas.microsoft.com/office/drawing/2014/main" id="{A2C31D1A-11A8-E66D-2669-C08FD21AED4C}"/>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5" name="Abgerundetes Rechteck 31">
            <a:extLst>
              <a:ext uri="{FF2B5EF4-FFF2-40B4-BE49-F238E27FC236}">
                <a16:creationId xmlns:a16="http://schemas.microsoft.com/office/drawing/2014/main" id="{51E8C810-AB33-89E4-5D24-AEF3B7963285}"/>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
        <p:nvSpPr>
          <p:cNvPr id="36" name="Textfeld 35">
            <a:extLst>
              <a:ext uri="{FF2B5EF4-FFF2-40B4-BE49-F238E27FC236}">
                <a16:creationId xmlns:a16="http://schemas.microsoft.com/office/drawing/2014/main" id="{A54ACBEB-1C7F-CCE2-9065-F3FC3203F9E3}"/>
              </a:ext>
            </a:extLst>
          </p:cNvPr>
          <p:cNvSpPr txBox="1"/>
          <p:nvPr/>
        </p:nvSpPr>
        <p:spPr>
          <a:xfrm>
            <a:off x="4343010" y="681120"/>
            <a:ext cx="4572000" cy="369332"/>
          </a:xfrm>
          <a:prstGeom prst="rect">
            <a:avLst/>
          </a:prstGeom>
          <a:noFill/>
        </p:spPr>
        <p:txBody>
          <a:bodyPr wrap="square">
            <a:spAutoFit/>
          </a:bodyPr>
          <a:lstStyle/>
          <a:p>
            <a:r>
              <a:rPr lang="da-DK" b="0" i="0" dirty="0">
                <a:solidFill>
                  <a:srgbClr val="333333"/>
                </a:solidFill>
                <a:effectLst/>
                <a:latin typeface="-apple-system"/>
              </a:rPr>
              <a:t>N. Striebig </a:t>
            </a:r>
            <a:r>
              <a:rPr lang="da-DK" b="0" i="1" dirty="0">
                <a:solidFill>
                  <a:srgbClr val="333333"/>
                </a:solidFill>
                <a:effectLst/>
                <a:latin typeface="-apple-system"/>
              </a:rPr>
              <a:t>et al</a:t>
            </a:r>
            <a:r>
              <a:rPr lang="da-DK" b="0" i="0" dirty="0">
                <a:solidFill>
                  <a:srgbClr val="333333"/>
                </a:solidFill>
                <a:effectLst/>
                <a:latin typeface="-apple-system"/>
              </a:rPr>
              <a:t> 2026 </a:t>
            </a:r>
            <a:r>
              <a:rPr lang="da-DK" b="0" i="1" dirty="0">
                <a:solidFill>
                  <a:srgbClr val="333333"/>
                </a:solidFill>
                <a:effectLst/>
                <a:latin typeface="-apple-system"/>
              </a:rPr>
              <a:t>JINST</a:t>
            </a:r>
            <a:r>
              <a:rPr lang="da-DK" b="0" i="0" dirty="0">
                <a:solidFill>
                  <a:srgbClr val="333333"/>
                </a:solidFill>
                <a:effectLst/>
                <a:latin typeface="-apple-system"/>
              </a:rPr>
              <a:t> </a:t>
            </a:r>
            <a:r>
              <a:rPr lang="da-DK" b="1" i="0" dirty="0">
                <a:solidFill>
                  <a:srgbClr val="333333"/>
                </a:solidFill>
                <a:effectLst/>
                <a:latin typeface="-apple-system"/>
              </a:rPr>
              <a:t>21</a:t>
            </a:r>
            <a:r>
              <a:rPr lang="da-DK" b="0" i="0" dirty="0">
                <a:solidFill>
                  <a:srgbClr val="333333"/>
                </a:solidFill>
                <a:effectLst/>
                <a:latin typeface="-apple-system"/>
              </a:rPr>
              <a:t> C04059</a:t>
            </a:r>
            <a:endParaRPr lang="de-DE" dirty="0"/>
          </a:p>
        </p:txBody>
      </p:sp>
    </p:spTree>
    <p:extLst>
      <p:ext uri="{BB962C8B-B14F-4D97-AF65-F5344CB8AC3E}">
        <p14:creationId xmlns:p14="http://schemas.microsoft.com/office/powerpoint/2010/main" val="3767730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3" name="Gruppieren 542">
            <a:extLst>
              <a:ext uri="{FF2B5EF4-FFF2-40B4-BE49-F238E27FC236}">
                <a16:creationId xmlns:a16="http://schemas.microsoft.com/office/drawing/2014/main" id="{4BB826C8-D183-1658-11D6-2E788D5BA619}"/>
              </a:ext>
            </a:extLst>
          </p:cNvPr>
          <p:cNvGrpSpPr/>
          <p:nvPr/>
        </p:nvGrpSpPr>
        <p:grpSpPr>
          <a:xfrm>
            <a:off x="2971020" y="4267200"/>
            <a:ext cx="1905780" cy="1905000"/>
            <a:chOff x="2971020" y="4267200"/>
            <a:chExt cx="1905780" cy="1905000"/>
          </a:xfrm>
        </p:grpSpPr>
        <p:cxnSp>
          <p:nvCxnSpPr>
            <p:cNvPr id="544" name="Gerade Verbindung mit Pfeil 543">
              <a:extLst>
                <a:ext uri="{FF2B5EF4-FFF2-40B4-BE49-F238E27FC236}">
                  <a16:creationId xmlns:a16="http://schemas.microsoft.com/office/drawing/2014/main" id="{26BD8D8E-8EA7-6033-0F05-9FA92D56C460}"/>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45" name="Gruppieren 544">
              <a:extLst>
                <a:ext uri="{FF2B5EF4-FFF2-40B4-BE49-F238E27FC236}">
                  <a16:creationId xmlns:a16="http://schemas.microsoft.com/office/drawing/2014/main" id="{6FE32C1F-7DAA-3CAC-0C96-71709117CF67}"/>
                </a:ext>
              </a:extLst>
            </p:cNvPr>
            <p:cNvGrpSpPr/>
            <p:nvPr/>
          </p:nvGrpSpPr>
          <p:grpSpPr>
            <a:xfrm>
              <a:off x="2971020" y="4419600"/>
              <a:ext cx="1905780" cy="1752600"/>
              <a:chOff x="2971020" y="4419600"/>
              <a:chExt cx="1905780" cy="1752600"/>
            </a:xfrm>
          </p:grpSpPr>
          <p:sp>
            <p:nvSpPr>
              <p:cNvPr id="548" name="Abgerundetes Rechteck 90">
                <a:extLst>
                  <a:ext uri="{FF2B5EF4-FFF2-40B4-BE49-F238E27FC236}">
                    <a16:creationId xmlns:a16="http://schemas.microsoft.com/office/drawing/2014/main" id="{A63AFACD-0341-3C20-0EFB-CEE2355CFE1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47" name="Gerade Verbindung mit Pfeil 546">
                <a:extLst>
                  <a:ext uri="{FF2B5EF4-FFF2-40B4-BE49-F238E27FC236}">
                    <a16:creationId xmlns:a16="http://schemas.microsoft.com/office/drawing/2014/main" id="{22404675-37E0-A365-491F-CA6712989F2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9" name="Rechteck 548">
                <a:extLst>
                  <a:ext uri="{FF2B5EF4-FFF2-40B4-BE49-F238E27FC236}">
                    <a16:creationId xmlns:a16="http://schemas.microsoft.com/office/drawing/2014/main" id="{CF4C1398-19D8-EB82-F2B7-674EFF987139}"/>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301">
                <a:extLst>
                  <a:ext uri="{FF2B5EF4-FFF2-40B4-BE49-F238E27FC236}">
                    <a16:creationId xmlns:a16="http://schemas.microsoft.com/office/drawing/2014/main" id="{3C9C31EF-978A-0B21-B2B0-6BD2D2F41274}"/>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1" name="Gerade Verbindung mit Pfeil 550">
                <a:extLst>
                  <a:ext uri="{FF2B5EF4-FFF2-40B4-BE49-F238E27FC236}">
                    <a16:creationId xmlns:a16="http://schemas.microsoft.com/office/drawing/2014/main" id="{47789784-96FA-4544-DDDC-1E90253F35EF}"/>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Gerader Verbinder 303">
                <a:extLst>
                  <a:ext uri="{FF2B5EF4-FFF2-40B4-BE49-F238E27FC236}">
                    <a16:creationId xmlns:a16="http://schemas.microsoft.com/office/drawing/2014/main" id="{FF13F64A-A1D1-05F7-6316-31A14AD6CE08}"/>
                  </a:ext>
                </a:extLst>
              </p:cNvPr>
              <p:cNvCxnSpPr>
                <a:cxnSpLocks/>
                <a:endCxn id="55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3" name="Rechteck 552">
                <a:extLst>
                  <a:ext uri="{FF2B5EF4-FFF2-40B4-BE49-F238E27FC236}">
                    <a16:creationId xmlns:a16="http://schemas.microsoft.com/office/drawing/2014/main" id="{27556D90-8D97-6F3E-3410-550745796CCD}"/>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554" name="Gerade Verbindung mit Pfeil 553">
                <a:extLst>
                  <a:ext uri="{FF2B5EF4-FFF2-40B4-BE49-F238E27FC236}">
                    <a16:creationId xmlns:a16="http://schemas.microsoft.com/office/drawing/2014/main" id="{89A3D369-40F0-1C37-BC58-2614B9FE889D}"/>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5" name="Gerade Verbindung mit Pfeil 554">
                <a:extLst>
                  <a:ext uri="{FF2B5EF4-FFF2-40B4-BE49-F238E27FC236}">
                    <a16:creationId xmlns:a16="http://schemas.microsoft.com/office/drawing/2014/main" id="{179CEC95-6CC4-BBA1-25B1-E3D658B102B2}"/>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Gerader Verbinder 308">
                <a:extLst>
                  <a:ext uri="{FF2B5EF4-FFF2-40B4-BE49-F238E27FC236}">
                    <a16:creationId xmlns:a16="http://schemas.microsoft.com/office/drawing/2014/main" id="{8EF13B21-66E8-4E7E-7F4E-2F5A28D50507}"/>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57" name="Ellipse 309">
                <a:extLst>
                  <a:ext uri="{FF2B5EF4-FFF2-40B4-BE49-F238E27FC236}">
                    <a16:creationId xmlns:a16="http://schemas.microsoft.com/office/drawing/2014/main" id="{D71B76CF-2F27-20BE-81FB-59C134327DF7}"/>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58" name="Gerade Verbindung mit Pfeil 557">
                <a:extLst>
                  <a:ext uri="{FF2B5EF4-FFF2-40B4-BE49-F238E27FC236}">
                    <a16:creationId xmlns:a16="http://schemas.microsoft.com/office/drawing/2014/main" id="{1E562E45-3707-BBC6-BDD1-B409F0F0512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Gerade Verbindung mit Pfeil 558">
                <a:extLst>
                  <a:ext uri="{FF2B5EF4-FFF2-40B4-BE49-F238E27FC236}">
                    <a16:creationId xmlns:a16="http://schemas.microsoft.com/office/drawing/2014/main" id="{75588F68-823C-CA49-23EE-22DD9BFA7A7E}"/>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0" name="Gerade Verbindung mit Pfeil 559">
                <a:extLst>
                  <a:ext uri="{FF2B5EF4-FFF2-40B4-BE49-F238E27FC236}">
                    <a16:creationId xmlns:a16="http://schemas.microsoft.com/office/drawing/2014/main" id="{0A793975-BFAB-1B0A-9E90-5060E759826C}"/>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Gerade Verbindung mit Pfeil 560">
                <a:extLst>
                  <a:ext uri="{FF2B5EF4-FFF2-40B4-BE49-F238E27FC236}">
                    <a16:creationId xmlns:a16="http://schemas.microsoft.com/office/drawing/2014/main" id="{71E44F68-7E0D-F892-4012-555F412DDFD5}"/>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Gerade Verbindung mit Pfeil 561">
                <a:extLst>
                  <a:ext uri="{FF2B5EF4-FFF2-40B4-BE49-F238E27FC236}">
                    <a16:creationId xmlns:a16="http://schemas.microsoft.com/office/drawing/2014/main" id="{288AEC4D-7BFB-A1E0-EAB1-D4EB9124ED08}"/>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3" name="Gerader Verbinder 661">
                <a:extLst>
                  <a:ext uri="{FF2B5EF4-FFF2-40B4-BE49-F238E27FC236}">
                    <a16:creationId xmlns:a16="http://schemas.microsoft.com/office/drawing/2014/main" id="{65451CF1-E226-260C-7B29-43898E61D99C}"/>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4" name="Rechteck 563">
                <a:extLst>
                  <a:ext uri="{FF2B5EF4-FFF2-40B4-BE49-F238E27FC236}">
                    <a16:creationId xmlns:a16="http://schemas.microsoft.com/office/drawing/2014/main" id="{E17A05E3-8B42-1AE9-6CAB-0ED5E06D95A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65" name="Rechteck 564">
                <a:extLst>
                  <a:ext uri="{FF2B5EF4-FFF2-40B4-BE49-F238E27FC236}">
                    <a16:creationId xmlns:a16="http://schemas.microsoft.com/office/drawing/2014/main" id="{6D40F379-DE7D-8782-804A-A2104214EE27}"/>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546" name="Gerade Verbindung mit Pfeil 545">
              <a:extLst>
                <a:ext uri="{FF2B5EF4-FFF2-40B4-BE49-F238E27FC236}">
                  <a16:creationId xmlns:a16="http://schemas.microsoft.com/office/drawing/2014/main" id="{411CE4AC-E536-C23F-7BA7-79889A596981}"/>
                </a:ext>
              </a:extLst>
            </p:cNvPr>
            <p:cNvCxnSpPr>
              <a:cxnSpLocks/>
              <a:stCxn id="54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6" name="Gruppieren 565">
            <a:extLst>
              <a:ext uri="{FF2B5EF4-FFF2-40B4-BE49-F238E27FC236}">
                <a16:creationId xmlns:a16="http://schemas.microsoft.com/office/drawing/2014/main" id="{35040BDE-840D-9B08-05A6-08A284839DF8}"/>
              </a:ext>
            </a:extLst>
          </p:cNvPr>
          <p:cNvGrpSpPr/>
          <p:nvPr/>
        </p:nvGrpSpPr>
        <p:grpSpPr>
          <a:xfrm>
            <a:off x="6629400" y="4267200"/>
            <a:ext cx="1905780" cy="1905000"/>
            <a:chOff x="2971020" y="4267200"/>
            <a:chExt cx="1905780" cy="1905000"/>
          </a:xfrm>
        </p:grpSpPr>
        <p:cxnSp>
          <p:nvCxnSpPr>
            <p:cNvPr id="567" name="Gerade Verbindung mit Pfeil 566">
              <a:extLst>
                <a:ext uri="{FF2B5EF4-FFF2-40B4-BE49-F238E27FC236}">
                  <a16:creationId xmlns:a16="http://schemas.microsoft.com/office/drawing/2014/main" id="{B01601A2-E35A-62DB-9F1E-245ED4D49508}"/>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68" name="Gruppieren 567">
              <a:extLst>
                <a:ext uri="{FF2B5EF4-FFF2-40B4-BE49-F238E27FC236}">
                  <a16:creationId xmlns:a16="http://schemas.microsoft.com/office/drawing/2014/main" id="{1C345652-31E3-B1F3-F1A4-D3F7BBCD704E}"/>
                </a:ext>
              </a:extLst>
            </p:cNvPr>
            <p:cNvGrpSpPr/>
            <p:nvPr/>
          </p:nvGrpSpPr>
          <p:grpSpPr>
            <a:xfrm>
              <a:off x="2971020" y="4419600"/>
              <a:ext cx="1905780" cy="1752600"/>
              <a:chOff x="2971020" y="4419600"/>
              <a:chExt cx="1905780" cy="1752600"/>
            </a:xfrm>
          </p:grpSpPr>
          <p:sp>
            <p:nvSpPr>
              <p:cNvPr id="570" name="Abgerundetes Rechteck 90">
                <a:extLst>
                  <a:ext uri="{FF2B5EF4-FFF2-40B4-BE49-F238E27FC236}">
                    <a16:creationId xmlns:a16="http://schemas.microsoft.com/office/drawing/2014/main" id="{6503EAA6-5D63-1F18-4017-593735394880}"/>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1" name="Rechteck 570">
                <a:extLst>
                  <a:ext uri="{FF2B5EF4-FFF2-40B4-BE49-F238E27FC236}">
                    <a16:creationId xmlns:a16="http://schemas.microsoft.com/office/drawing/2014/main" id="{635F6FCD-9BB6-BD4B-F62E-564B97ABCEA2}"/>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72" name="Ellipse 301">
                <a:extLst>
                  <a:ext uri="{FF2B5EF4-FFF2-40B4-BE49-F238E27FC236}">
                    <a16:creationId xmlns:a16="http://schemas.microsoft.com/office/drawing/2014/main" id="{BC19360E-10FE-954C-9C57-957BB76218CD}"/>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73" name="Gerade Verbindung mit Pfeil 572">
                <a:extLst>
                  <a:ext uri="{FF2B5EF4-FFF2-40B4-BE49-F238E27FC236}">
                    <a16:creationId xmlns:a16="http://schemas.microsoft.com/office/drawing/2014/main" id="{9AF8AC0D-C2F2-522C-DBE4-ACDD1161B4C4}"/>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Gerader Verbinder 303">
                <a:extLst>
                  <a:ext uri="{FF2B5EF4-FFF2-40B4-BE49-F238E27FC236}">
                    <a16:creationId xmlns:a16="http://schemas.microsoft.com/office/drawing/2014/main" id="{6B25DA0D-6CA2-2CF4-77D7-BED9EF190E73}"/>
                  </a:ext>
                </a:extLst>
              </p:cNvPr>
              <p:cNvCxnSpPr>
                <a:cxnSpLocks/>
                <a:endCxn id="57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75" name="Rechteck 574">
                <a:extLst>
                  <a:ext uri="{FF2B5EF4-FFF2-40B4-BE49-F238E27FC236}">
                    <a16:creationId xmlns:a16="http://schemas.microsoft.com/office/drawing/2014/main" id="{33F591FD-C18C-3AC1-4328-2D7B34DF9B44}"/>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64" name="Gerade Verbindung mit Pfeil 63">
                <a:extLst>
                  <a:ext uri="{FF2B5EF4-FFF2-40B4-BE49-F238E27FC236}">
                    <a16:creationId xmlns:a16="http://schemas.microsoft.com/office/drawing/2014/main" id="{1571A00E-14BA-2194-B656-90212F7B72E5}"/>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39C34E33-3C6D-A015-6BD1-25376D646D9E}"/>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C5BF173E-79E9-88B5-6385-D1B007F83DB0}"/>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r Verbinder 308">
                <a:extLst>
                  <a:ext uri="{FF2B5EF4-FFF2-40B4-BE49-F238E27FC236}">
                    <a16:creationId xmlns:a16="http://schemas.microsoft.com/office/drawing/2014/main" id="{F5754789-9401-D573-88E8-830BA239F2E0}"/>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8" name="Ellipse 309">
                <a:extLst>
                  <a:ext uri="{FF2B5EF4-FFF2-40B4-BE49-F238E27FC236}">
                    <a16:creationId xmlns:a16="http://schemas.microsoft.com/office/drawing/2014/main" id="{25CF80C0-16D9-1E1B-C774-E1A225093663}"/>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9" name="Gerade Verbindung mit Pfeil 68">
                <a:extLst>
                  <a:ext uri="{FF2B5EF4-FFF2-40B4-BE49-F238E27FC236}">
                    <a16:creationId xmlns:a16="http://schemas.microsoft.com/office/drawing/2014/main" id="{6446A84E-4CDC-FB54-76BC-A2D426537EC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743D52B0-FC9C-5034-BBE1-F4A706761587}"/>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8850F66B-6C2B-8F62-448E-C3FD75334652}"/>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8625EAC2-20D1-7C6A-BA37-5380CDB759F4}"/>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Gerade Verbindung mit Pfeil 72">
                <a:extLst>
                  <a:ext uri="{FF2B5EF4-FFF2-40B4-BE49-F238E27FC236}">
                    <a16:creationId xmlns:a16="http://schemas.microsoft.com/office/drawing/2014/main" id="{9198367A-F7B1-AD7A-4E8E-C9EFD07192C3}"/>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r Verbinder 661">
                <a:extLst>
                  <a:ext uri="{FF2B5EF4-FFF2-40B4-BE49-F238E27FC236}">
                    <a16:creationId xmlns:a16="http://schemas.microsoft.com/office/drawing/2014/main" id="{75E82635-48CB-A691-013C-705EF55298FA}"/>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Rechteck 74">
                <a:extLst>
                  <a:ext uri="{FF2B5EF4-FFF2-40B4-BE49-F238E27FC236}">
                    <a16:creationId xmlns:a16="http://schemas.microsoft.com/office/drawing/2014/main" id="{AF958F40-F589-6243-7F0F-18435D0FD01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6" name="Rechteck 75">
                <a:extLst>
                  <a:ext uri="{FF2B5EF4-FFF2-40B4-BE49-F238E27FC236}">
                    <a16:creationId xmlns:a16="http://schemas.microsoft.com/office/drawing/2014/main" id="{2CDCFEC8-96A4-0E2E-60B4-448DBA3DA81D}"/>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69" name="Gerade Verbindung mit Pfeil 568">
              <a:extLst>
                <a:ext uri="{FF2B5EF4-FFF2-40B4-BE49-F238E27FC236}">
                  <a16:creationId xmlns:a16="http://schemas.microsoft.com/office/drawing/2014/main" id="{EF0E6DED-7A28-F2B7-7D6A-AAC57E9D0486}"/>
                </a:ext>
              </a:extLst>
            </p:cNvPr>
            <p:cNvCxnSpPr>
              <a:cxnSpLocks/>
              <a:stCxn id="57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uppieren 76">
            <a:extLst>
              <a:ext uri="{FF2B5EF4-FFF2-40B4-BE49-F238E27FC236}">
                <a16:creationId xmlns:a16="http://schemas.microsoft.com/office/drawing/2014/main" id="{138156DC-94DA-4585-C784-4FE9060BA090}"/>
              </a:ext>
            </a:extLst>
          </p:cNvPr>
          <p:cNvGrpSpPr/>
          <p:nvPr/>
        </p:nvGrpSpPr>
        <p:grpSpPr>
          <a:xfrm>
            <a:off x="4800600" y="4267200"/>
            <a:ext cx="1905780" cy="1905000"/>
            <a:chOff x="2971020" y="4267200"/>
            <a:chExt cx="1905780" cy="1905000"/>
          </a:xfrm>
        </p:grpSpPr>
        <p:cxnSp>
          <p:nvCxnSpPr>
            <p:cNvPr id="78" name="Gerade Verbindung mit Pfeil 77">
              <a:extLst>
                <a:ext uri="{FF2B5EF4-FFF2-40B4-BE49-F238E27FC236}">
                  <a16:creationId xmlns:a16="http://schemas.microsoft.com/office/drawing/2014/main" id="{D38B0B8F-23CC-C768-92D2-5A1CDD483185}"/>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9" name="Gruppieren 78">
              <a:extLst>
                <a:ext uri="{FF2B5EF4-FFF2-40B4-BE49-F238E27FC236}">
                  <a16:creationId xmlns:a16="http://schemas.microsoft.com/office/drawing/2014/main" id="{6F0EC9E1-9556-CA70-FBAB-2D491BA0D66C}"/>
                </a:ext>
              </a:extLst>
            </p:cNvPr>
            <p:cNvGrpSpPr/>
            <p:nvPr/>
          </p:nvGrpSpPr>
          <p:grpSpPr>
            <a:xfrm>
              <a:off x="2971020" y="4419600"/>
              <a:ext cx="1905780" cy="1752600"/>
              <a:chOff x="2971020" y="4419600"/>
              <a:chExt cx="1905780" cy="1752600"/>
            </a:xfrm>
          </p:grpSpPr>
          <p:sp>
            <p:nvSpPr>
              <p:cNvPr id="81" name="Abgerundetes Rechteck 90">
                <a:extLst>
                  <a:ext uri="{FF2B5EF4-FFF2-40B4-BE49-F238E27FC236}">
                    <a16:creationId xmlns:a16="http://schemas.microsoft.com/office/drawing/2014/main" id="{F33EE2AC-1D02-3E67-7BAD-BBAB7DA599FF}"/>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2" name="Rechteck 81">
                <a:extLst>
                  <a:ext uri="{FF2B5EF4-FFF2-40B4-BE49-F238E27FC236}">
                    <a16:creationId xmlns:a16="http://schemas.microsoft.com/office/drawing/2014/main" id="{72CBE4B5-799C-949D-0987-B25EDF886BCE}"/>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3" name="Ellipse 301">
                <a:extLst>
                  <a:ext uri="{FF2B5EF4-FFF2-40B4-BE49-F238E27FC236}">
                    <a16:creationId xmlns:a16="http://schemas.microsoft.com/office/drawing/2014/main" id="{88FF8A4A-79AA-167B-985C-3C209F146986}"/>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4" name="Gerade Verbindung mit Pfeil 83">
                <a:extLst>
                  <a:ext uri="{FF2B5EF4-FFF2-40B4-BE49-F238E27FC236}">
                    <a16:creationId xmlns:a16="http://schemas.microsoft.com/office/drawing/2014/main" id="{47E4BA7C-1521-E450-DD8E-A5983BBF1D00}"/>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Gerader Verbinder 303">
                <a:extLst>
                  <a:ext uri="{FF2B5EF4-FFF2-40B4-BE49-F238E27FC236}">
                    <a16:creationId xmlns:a16="http://schemas.microsoft.com/office/drawing/2014/main" id="{73CFA109-808F-5E20-2C9C-2369BA08ABA7}"/>
                  </a:ext>
                </a:extLst>
              </p:cNvPr>
              <p:cNvCxnSpPr>
                <a:cxnSpLocks/>
                <a:endCxn id="83"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6" name="Rechteck 85">
                <a:extLst>
                  <a:ext uri="{FF2B5EF4-FFF2-40B4-BE49-F238E27FC236}">
                    <a16:creationId xmlns:a16="http://schemas.microsoft.com/office/drawing/2014/main" id="{458D32DA-17F9-99C9-CA8A-9E19E48C7933}"/>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7" name="Gerade Verbindung mit Pfeil 86">
                <a:extLst>
                  <a:ext uri="{FF2B5EF4-FFF2-40B4-BE49-F238E27FC236}">
                    <a16:creationId xmlns:a16="http://schemas.microsoft.com/office/drawing/2014/main" id="{D79CB7AE-0643-B378-CD0E-DA29981C2F85}"/>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D0635E25-A649-E15F-4E45-E3A0AED8AA30}"/>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Gerade Verbindung mit Pfeil 88">
                <a:extLst>
                  <a:ext uri="{FF2B5EF4-FFF2-40B4-BE49-F238E27FC236}">
                    <a16:creationId xmlns:a16="http://schemas.microsoft.com/office/drawing/2014/main" id="{BB0C55B4-B6B3-DDBE-B3F2-F6969F92EE6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r Verbinder 308">
                <a:extLst>
                  <a:ext uri="{FF2B5EF4-FFF2-40B4-BE49-F238E27FC236}">
                    <a16:creationId xmlns:a16="http://schemas.microsoft.com/office/drawing/2014/main" id="{114D4056-15F9-B58F-8451-948CECAF0984}"/>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1" name="Ellipse 309">
                <a:extLst>
                  <a:ext uri="{FF2B5EF4-FFF2-40B4-BE49-F238E27FC236}">
                    <a16:creationId xmlns:a16="http://schemas.microsoft.com/office/drawing/2014/main" id="{9CB2C1FF-5D7D-32FB-16F0-C98EEE7577B4}"/>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92" name="Gerade Verbindung mit Pfeil 91">
                <a:extLst>
                  <a:ext uri="{FF2B5EF4-FFF2-40B4-BE49-F238E27FC236}">
                    <a16:creationId xmlns:a16="http://schemas.microsoft.com/office/drawing/2014/main" id="{90B14DA0-0B36-0D50-74B1-764F9C6485A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458B1A58-112A-D126-084D-DA0AAA65246C}"/>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D22F0FFF-F937-F0DD-382C-E69DF2C910E0}"/>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AA020932-D5C7-F686-CE85-FA390A51CEF8}"/>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a:extLst>
                  <a:ext uri="{FF2B5EF4-FFF2-40B4-BE49-F238E27FC236}">
                    <a16:creationId xmlns:a16="http://schemas.microsoft.com/office/drawing/2014/main" id="{C82A5B0C-174C-BCC6-0953-089C786FC375}"/>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Gerader Verbinder 661">
                <a:extLst>
                  <a:ext uri="{FF2B5EF4-FFF2-40B4-BE49-F238E27FC236}">
                    <a16:creationId xmlns:a16="http://schemas.microsoft.com/office/drawing/2014/main" id="{4C516AB6-67DF-4F62-F5AD-EC3DAB68DC09}"/>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Rechteck 97">
                <a:extLst>
                  <a:ext uri="{FF2B5EF4-FFF2-40B4-BE49-F238E27FC236}">
                    <a16:creationId xmlns:a16="http://schemas.microsoft.com/office/drawing/2014/main" id="{D7851813-B8C3-29C1-D7E4-8DEE9492DE3E}"/>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9" name="Rechteck 98">
                <a:extLst>
                  <a:ext uri="{FF2B5EF4-FFF2-40B4-BE49-F238E27FC236}">
                    <a16:creationId xmlns:a16="http://schemas.microsoft.com/office/drawing/2014/main" id="{5F8E4815-86CD-64DB-F6DB-74D846F63D24}"/>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80" name="Gerade Verbindung mit Pfeil 79">
              <a:extLst>
                <a:ext uri="{FF2B5EF4-FFF2-40B4-BE49-F238E27FC236}">
                  <a16:creationId xmlns:a16="http://schemas.microsoft.com/office/drawing/2014/main" id="{61A44F81-6390-710F-1585-17A4253705CC}"/>
                </a:ext>
              </a:extLst>
            </p:cNvPr>
            <p:cNvCxnSpPr>
              <a:cxnSpLocks/>
              <a:stCxn id="81"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B7E9E2CE-80BB-71BF-4995-68512C6DE038}"/>
              </a:ext>
            </a:extLst>
          </p:cNvPr>
          <p:cNvGrpSpPr/>
          <p:nvPr/>
        </p:nvGrpSpPr>
        <p:grpSpPr>
          <a:xfrm>
            <a:off x="3048000" y="2819400"/>
            <a:ext cx="1828800" cy="1143520"/>
            <a:chOff x="3048000" y="2819400"/>
            <a:chExt cx="1828800" cy="1143520"/>
          </a:xfrm>
        </p:grpSpPr>
        <p:sp>
          <p:nvSpPr>
            <p:cNvPr id="6" name="Abgerundetes Rechteck 124">
              <a:extLst>
                <a:ext uri="{FF2B5EF4-FFF2-40B4-BE49-F238E27FC236}">
                  <a16:creationId xmlns:a16="http://schemas.microsoft.com/office/drawing/2014/main" id="{3CBEF416-46B0-DAFE-79C0-F831C242471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124EBC6B-121F-5DBF-7D26-26682542A4A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C76CDAAE-4C20-D429-7F4A-98E575CBD35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504">
              <a:extLst>
                <a:ext uri="{FF2B5EF4-FFF2-40B4-BE49-F238E27FC236}">
                  <a16:creationId xmlns:a16="http://schemas.microsoft.com/office/drawing/2014/main" id="{2D755E19-61DD-0DB0-DF0C-835C1B9C18AA}"/>
                </a:ext>
              </a:extLst>
            </p:cNvPr>
            <p:cNvCxnSpPr>
              <a:stCxn id="7" idx="2"/>
              <a:endCxn id="30"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57DAAFE7-DDEE-FC22-DA4B-37044F16CDA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11" name="Rechteck 10">
              <a:extLst>
                <a:ext uri="{FF2B5EF4-FFF2-40B4-BE49-F238E27FC236}">
                  <a16:creationId xmlns:a16="http://schemas.microsoft.com/office/drawing/2014/main" id="{C439E6A4-0BBC-09CA-7AA1-F49740106B6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12" name="Gerade Verbindung mit Pfeil 11">
              <a:extLst>
                <a:ext uri="{FF2B5EF4-FFF2-40B4-BE49-F238E27FC236}">
                  <a16:creationId xmlns:a16="http://schemas.microsoft.com/office/drawing/2014/main" id="{45738F55-3BD2-3F22-CDA4-E91B0E749D1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C4700B2C-42B3-869F-7D0B-DCC2EE61C20E}"/>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B282ED68-4B37-65A4-3F17-DC7AF25A7F8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510">
              <a:extLst>
                <a:ext uri="{FF2B5EF4-FFF2-40B4-BE49-F238E27FC236}">
                  <a16:creationId xmlns:a16="http://schemas.microsoft.com/office/drawing/2014/main" id="{E0C9E944-D0C9-B94C-EC40-03BCCA516ED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511">
              <a:extLst>
                <a:ext uri="{FF2B5EF4-FFF2-40B4-BE49-F238E27FC236}">
                  <a16:creationId xmlns:a16="http://schemas.microsoft.com/office/drawing/2014/main" id="{C6C66D45-2D72-B928-8130-B6E4269E356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512">
              <a:extLst>
                <a:ext uri="{FF2B5EF4-FFF2-40B4-BE49-F238E27FC236}">
                  <a16:creationId xmlns:a16="http://schemas.microsoft.com/office/drawing/2014/main" id="{5E8984AB-AC69-324A-8A46-50DC9D7A625F}"/>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E82FB757-8966-228D-2D78-82CBFF25824D}"/>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514">
              <a:extLst>
                <a:ext uri="{FF2B5EF4-FFF2-40B4-BE49-F238E27FC236}">
                  <a16:creationId xmlns:a16="http://schemas.microsoft.com/office/drawing/2014/main" id="{F834A995-7492-224F-73EB-FF16DB1D926D}"/>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4E371D14-2E81-460A-D3E4-EE56A357B13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E67B90F1-8B01-37E3-3181-952CB99B8EFE}"/>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517">
              <a:extLst>
                <a:ext uri="{FF2B5EF4-FFF2-40B4-BE49-F238E27FC236}">
                  <a16:creationId xmlns:a16="http://schemas.microsoft.com/office/drawing/2014/main" id="{B51DFAB1-A6DD-73F0-E0C2-BACF3CB9B8A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518">
              <a:extLst>
                <a:ext uri="{FF2B5EF4-FFF2-40B4-BE49-F238E27FC236}">
                  <a16:creationId xmlns:a16="http://schemas.microsoft.com/office/drawing/2014/main" id="{A2762EF3-5E7C-54D8-4F01-8A2116AD4C56}"/>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519">
              <a:extLst>
                <a:ext uri="{FF2B5EF4-FFF2-40B4-BE49-F238E27FC236}">
                  <a16:creationId xmlns:a16="http://schemas.microsoft.com/office/drawing/2014/main" id="{E8490D29-636A-96F8-C9FB-444B58C9835C}"/>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62006CF-E760-5C1E-C028-E14966A3134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DD47FB24-073A-F990-4CDE-F0FA1D083D45}"/>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D5E9FC4C-E02D-8000-1564-80C0C917D12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7A3CECC3-EA7E-72AF-C4A4-C1732AB31D6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8E5CA3B3-6CBB-ECF0-EAA1-43FF6DA2EF1B}"/>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525">
              <a:extLst>
                <a:ext uri="{FF2B5EF4-FFF2-40B4-BE49-F238E27FC236}">
                  <a16:creationId xmlns:a16="http://schemas.microsoft.com/office/drawing/2014/main" id="{879958C3-DA78-0AA3-8735-A61A666F344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526">
              <a:extLst>
                <a:ext uri="{FF2B5EF4-FFF2-40B4-BE49-F238E27FC236}">
                  <a16:creationId xmlns:a16="http://schemas.microsoft.com/office/drawing/2014/main" id="{2C9D2A7E-C7AC-CDEE-E227-3851266C4B3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r Verbinder 248">
            <a:extLst>
              <a:ext uri="{FF2B5EF4-FFF2-40B4-BE49-F238E27FC236}">
                <a16:creationId xmlns:a16="http://schemas.microsoft.com/office/drawing/2014/main" id="{978AA68C-7AD6-4B50-A2BF-23C64CC42E37}"/>
              </a:ext>
            </a:extLst>
          </p:cNvPr>
          <p:cNvCxnSpPr>
            <a:cxnSpLocks/>
          </p:cNvCxnSpPr>
          <p:nvPr/>
        </p:nvCxnSpPr>
        <p:spPr bwMode="auto">
          <a:xfrm flipH="1">
            <a:off x="5487440" y="5257540"/>
            <a:ext cx="1675230" cy="26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E4EF9ADC-7A2A-491E-8F7B-4EC0F67B4772}"/>
              </a:ext>
            </a:extLst>
          </p:cNvPr>
          <p:cNvCxnSpPr>
            <a:cxnSpLocks/>
          </p:cNvCxnSpPr>
          <p:nvPr/>
        </p:nvCxnSpPr>
        <p:spPr bwMode="auto">
          <a:xfrm flipH="1">
            <a:off x="3657600" y="5257540"/>
            <a:ext cx="1675230" cy="26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1058EBD6-B1AD-4EDC-BABF-6347CAFD5AEE}"/>
              </a:ext>
            </a:extLst>
          </p:cNvPr>
          <p:cNvCxnSpPr>
            <a:cxnSpLocks/>
          </p:cNvCxnSpPr>
          <p:nvPr/>
        </p:nvCxnSpPr>
        <p:spPr bwMode="auto">
          <a:xfrm flipH="1">
            <a:off x="1905000" y="525754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3101F382-542F-4728-8BE9-FA1A2CE39919}"/>
              </a:ext>
            </a:extLst>
          </p:cNvPr>
          <p:cNvCxnSpPr>
            <a:cxnSpLocks/>
          </p:cNvCxnSpPr>
          <p:nvPr/>
        </p:nvCxnSpPr>
        <p:spPr bwMode="auto">
          <a:xfrm>
            <a:off x="1905000" y="548575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21FBFAED-5D09-40F8-8B31-6AB2E3A4550E}"/>
              </a:ext>
            </a:extLst>
          </p:cNvPr>
          <p:cNvCxnSpPr>
            <a:cxnSpLocks/>
          </p:cNvCxnSpPr>
          <p:nvPr/>
        </p:nvCxnSpPr>
        <p:spPr bwMode="auto">
          <a:xfrm>
            <a:off x="3657600" y="5485750"/>
            <a:ext cx="1677180" cy="65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Gerader Verbinder 256">
            <a:extLst>
              <a:ext uri="{FF2B5EF4-FFF2-40B4-BE49-F238E27FC236}">
                <a16:creationId xmlns:a16="http://schemas.microsoft.com/office/drawing/2014/main" id="{C89D01A3-48F9-4DD8-8EFD-E2AA85EFEF9B}"/>
              </a:ext>
            </a:extLst>
          </p:cNvPr>
          <p:cNvCxnSpPr>
            <a:cxnSpLocks/>
          </p:cNvCxnSpPr>
          <p:nvPr/>
        </p:nvCxnSpPr>
        <p:spPr bwMode="auto">
          <a:xfrm>
            <a:off x="5486400" y="5485750"/>
            <a:ext cx="1677180" cy="65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Gerader Verbinder 257">
            <a:extLst>
              <a:ext uri="{FF2B5EF4-FFF2-40B4-BE49-F238E27FC236}">
                <a16:creationId xmlns:a16="http://schemas.microsoft.com/office/drawing/2014/main" id="{95DB58C2-EA7C-4833-8902-5A7ED9C62AA5}"/>
              </a:ext>
            </a:extLst>
          </p:cNvPr>
          <p:cNvCxnSpPr>
            <a:cxnSpLocks/>
          </p:cNvCxnSpPr>
          <p:nvPr/>
        </p:nvCxnSpPr>
        <p:spPr bwMode="auto">
          <a:xfrm flipH="1">
            <a:off x="1905000" y="6096000"/>
            <a:ext cx="53340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 name="Gerader Verbinder 258">
            <a:extLst>
              <a:ext uri="{FF2B5EF4-FFF2-40B4-BE49-F238E27FC236}">
                <a16:creationId xmlns:a16="http://schemas.microsoft.com/office/drawing/2014/main" id="{C3E6BC03-7863-4ED6-A1FB-FB6D3AC0B62F}"/>
              </a:ext>
            </a:extLst>
          </p:cNvPr>
          <p:cNvCxnSpPr>
            <a:cxnSpLocks/>
          </p:cNvCxnSpPr>
          <p:nvPr/>
        </p:nvCxnSpPr>
        <p:spPr bwMode="auto">
          <a:xfrm>
            <a:off x="7239000" y="5562600"/>
            <a:ext cx="0" cy="1524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r Verbinder 260">
            <a:extLst>
              <a:ext uri="{FF2B5EF4-FFF2-40B4-BE49-F238E27FC236}">
                <a16:creationId xmlns:a16="http://schemas.microsoft.com/office/drawing/2014/main" id="{53B07D95-3853-4C07-ACB7-49B45EF5C933}"/>
              </a:ext>
            </a:extLst>
          </p:cNvPr>
          <p:cNvCxnSpPr>
            <a:cxnSpLocks/>
          </p:cNvCxnSpPr>
          <p:nvPr/>
        </p:nvCxnSpPr>
        <p:spPr bwMode="auto">
          <a:xfrm>
            <a:off x="7239000" y="6019800"/>
            <a:ext cx="0" cy="762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r Verbinder 253">
            <a:extLst>
              <a:ext uri="{FF2B5EF4-FFF2-40B4-BE49-F238E27FC236}">
                <a16:creationId xmlns:a16="http://schemas.microsoft.com/office/drawing/2014/main" id="{B7927652-108D-47C9-694E-00E7CF0A90BC}"/>
              </a:ext>
            </a:extLst>
          </p:cNvPr>
          <p:cNvCxnSpPr>
            <a:cxnSpLocks/>
          </p:cNvCxnSpPr>
          <p:nvPr/>
        </p:nvCxnSpPr>
        <p:spPr bwMode="auto">
          <a:xfrm>
            <a:off x="2971800" y="4876800"/>
            <a:ext cx="5486400" cy="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r Verbinder 255">
            <a:extLst>
              <a:ext uri="{FF2B5EF4-FFF2-40B4-BE49-F238E27FC236}">
                <a16:creationId xmlns:a16="http://schemas.microsoft.com/office/drawing/2014/main" id="{CA69300A-5FE3-8D26-A95E-D7537C1CFC91}"/>
              </a:ext>
            </a:extLst>
          </p:cNvPr>
          <p:cNvCxnSpPr>
            <a:cxnSpLocks/>
          </p:cNvCxnSpPr>
          <p:nvPr/>
        </p:nvCxnSpPr>
        <p:spPr bwMode="auto">
          <a:xfrm flipV="1">
            <a:off x="4191000" y="3429000"/>
            <a:ext cx="0" cy="121920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257">
            <a:extLst>
              <a:ext uri="{FF2B5EF4-FFF2-40B4-BE49-F238E27FC236}">
                <a16:creationId xmlns:a16="http://schemas.microsoft.com/office/drawing/2014/main" id="{90C9D5C7-0AAC-0D6C-12EE-0D54024AF176}"/>
              </a:ext>
            </a:extLst>
          </p:cNvPr>
          <p:cNvCxnSpPr>
            <a:cxnSpLocks/>
          </p:cNvCxnSpPr>
          <p:nvPr/>
        </p:nvCxnSpPr>
        <p:spPr bwMode="auto">
          <a:xfrm>
            <a:off x="4191000" y="4648200"/>
            <a:ext cx="0" cy="10668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257">
            <a:extLst>
              <a:ext uri="{FF2B5EF4-FFF2-40B4-BE49-F238E27FC236}">
                <a16:creationId xmlns:a16="http://schemas.microsoft.com/office/drawing/2014/main" id="{9C2F5BA3-E4BD-35E4-06AE-FC7542C71B55}"/>
              </a:ext>
            </a:extLst>
          </p:cNvPr>
          <p:cNvCxnSpPr>
            <a:cxnSpLocks/>
          </p:cNvCxnSpPr>
          <p:nvPr/>
        </p:nvCxnSpPr>
        <p:spPr bwMode="auto">
          <a:xfrm>
            <a:off x="4191000" y="4648200"/>
            <a:ext cx="0" cy="106680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261">
            <a:extLst>
              <a:ext uri="{FF2B5EF4-FFF2-40B4-BE49-F238E27FC236}">
                <a16:creationId xmlns:a16="http://schemas.microsoft.com/office/drawing/2014/main" id="{27A4A0DE-D248-8CF6-44E4-B39F57D45D45}"/>
              </a:ext>
            </a:extLst>
          </p:cNvPr>
          <p:cNvCxnSpPr>
            <a:cxnSpLocks/>
          </p:cNvCxnSpPr>
          <p:nvPr/>
        </p:nvCxnSpPr>
        <p:spPr bwMode="auto">
          <a:xfrm>
            <a:off x="4038600" y="4648200"/>
            <a:ext cx="1524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258">
            <a:extLst>
              <a:ext uri="{FF2B5EF4-FFF2-40B4-BE49-F238E27FC236}">
                <a16:creationId xmlns:a16="http://schemas.microsoft.com/office/drawing/2014/main" id="{68A06060-5C6C-B78F-738D-A361101DFEC8}"/>
              </a:ext>
            </a:extLst>
          </p:cNvPr>
          <p:cNvCxnSpPr>
            <a:cxnSpLocks/>
          </p:cNvCxnSpPr>
          <p:nvPr/>
        </p:nvCxnSpPr>
        <p:spPr bwMode="auto">
          <a:xfrm>
            <a:off x="72390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echteck 35">
            <a:extLst>
              <a:ext uri="{FF2B5EF4-FFF2-40B4-BE49-F238E27FC236}">
                <a16:creationId xmlns:a16="http://schemas.microsoft.com/office/drawing/2014/main" id="{AC05FA8A-E5F1-F6C9-F33B-598B5A62745D}"/>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7" name="Abgerundetes Rechteck 31">
            <a:extLst>
              <a:ext uri="{FF2B5EF4-FFF2-40B4-BE49-F238E27FC236}">
                <a16:creationId xmlns:a16="http://schemas.microsoft.com/office/drawing/2014/main" id="{F2AD7F3D-A26D-C036-C40E-48536AF773F6}"/>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8" name="Abgerundetes Rechteck 31">
            <a:extLst>
              <a:ext uri="{FF2B5EF4-FFF2-40B4-BE49-F238E27FC236}">
                <a16:creationId xmlns:a16="http://schemas.microsoft.com/office/drawing/2014/main" id="{2C09A1B1-0C74-0AFC-8827-6844F2E8F771}"/>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
        <p:nvSpPr>
          <p:cNvPr id="39" name="Textfeld 38">
            <a:extLst>
              <a:ext uri="{FF2B5EF4-FFF2-40B4-BE49-F238E27FC236}">
                <a16:creationId xmlns:a16="http://schemas.microsoft.com/office/drawing/2014/main" id="{48895C7A-E8FA-E636-6AE1-88E6CFA1B83F}"/>
              </a:ext>
            </a:extLst>
          </p:cNvPr>
          <p:cNvSpPr txBox="1"/>
          <p:nvPr/>
        </p:nvSpPr>
        <p:spPr>
          <a:xfrm>
            <a:off x="4343010" y="681120"/>
            <a:ext cx="4572000" cy="369332"/>
          </a:xfrm>
          <a:prstGeom prst="rect">
            <a:avLst/>
          </a:prstGeom>
          <a:noFill/>
        </p:spPr>
        <p:txBody>
          <a:bodyPr wrap="square">
            <a:spAutoFit/>
          </a:bodyPr>
          <a:lstStyle/>
          <a:p>
            <a:r>
              <a:rPr lang="da-DK" b="0" i="0" dirty="0">
                <a:solidFill>
                  <a:srgbClr val="333333"/>
                </a:solidFill>
                <a:effectLst/>
                <a:latin typeface="-apple-system"/>
              </a:rPr>
              <a:t>N. Striebig </a:t>
            </a:r>
            <a:r>
              <a:rPr lang="da-DK" b="0" i="1" dirty="0">
                <a:solidFill>
                  <a:srgbClr val="333333"/>
                </a:solidFill>
                <a:effectLst/>
                <a:latin typeface="-apple-system"/>
              </a:rPr>
              <a:t>et al</a:t>
            </a:r>
            <a:r>
              <a:rPr lang="da-DK" b="0" i="0" dirty="0">
                <a:solidFill>
                  <a:srgbClr val="333333"/>
                </a:solidFill>
                <a:effectLst/>
                <a:latin typeface="-apple-system"/>
              </a:rPr>
              <a:t> 2026 </a:t>
            </a:r>
            <a:r>
              <a:rPr lang="da-DK" b="0" i="1" dirty="0">
                <a:solidFill>
                  <a:srgbClr val="333333"/>
                </a:solidFill>
                <a:effectLst/>
                <a:latin typeface="-apple-system"/>
              </a:rPr>
              <a:t>JINST</a:t>
            </a:r>
            <a:r>
              <a:rPr lang="da-DK" b="0" i="0" dirty="0">
                <a:solidFill>
                  <a:srgbClr val="333333"/>
                </a:solidFill>
                <a:effectLst/>
                <a:latin typeface="-apple-system"/>
              </a:rPr>
              <a:t> </a:t>
            </a:r>
            <a:r>
              <a:rPr lang="da-DK" b="1" i="0" dirty="0">
                <a:solidFill>
                  <a:srgbClr val="333333"/>
                </a:solidFill>
                <a:effectLst/>
                <a:latin typeface="-apple-system"/>
              </a:rPr>
              <a:t>21</a:t>
            </a:r>
            <a:r>
              <a:rPr lang="da-DK" b="0" i="0" dirty="0">
                <a:solidFill>
                  <a:srgbClr val="333333"/>
                </a:solidFill>
                <a:effectLst/>
                <a:latin typeface="-apple-system"/>
              </a:rPr>
              <a:t> C04059</a:t>
            </a:r>
            <a:endParaRPr lang="de-DE" dirty="0"/>
          </a:p>
        </p:txBody>
      </p:sp>
    </p:spTree>
    <p:extLst>
      <p:ext uri="{BB962C8B-B14F-4D97-AF65-F5344CB8AC3E}">
        <p14:creationId xmlns:p14="http://schemas.microsoft.com/office/powerpoint/2010/main" val="284941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529E6-FF78-C522-7CE7-E9458F704A91}"/>
              </a:ext>
            </a:extLst>
          </p:cNvPr>
          <p:cNvSpPr>
            <a:spLocks noGrp="1"/>
          </p:cNvSpPr>
          <p:nvPr>
            <p:ph type="title"/>
          </p:nvPr>
        </p:nvSpPr>
        <p:spPr/>
        <p:txBody>
          <a:bodyPr/>
          <a:lstStyle/>
          <a:p>
            <a:r>
              <a:rPr lang="de-DE" b="1" dirty="0" err="1"/>
              <a:t>MightyPix</a:t>
            </a:r>
            <a:r>
              <a:rPr lang="de-DE" b="1" dirty="0"/>
              <a:t> </a:t>
            </a:r>
            <a:r>
              <a:rPr lang="de-DE" b="1" dirty="0" err="1"/>
              <a:t>Detector</a:t>
            </a:r>
            <a:r>
              <a:rPr lang="de-DE" b="1" dirty="0"/>
              <a:t> </a:t>
            </a:r>
            <a:r>
              <a:rPr lang="de-DE" b="1" dirty="0" err="1"/>
              <a:t>Scale</a:t>
            </a:r>
            <a:endParaRPr lang="en-GB" b="1" dirty="0"/>
          </a:p>
        </p:txBody>
      </p:sp>
      <p:sp>
        <p:nvSpPr>
          <p:cNvPr id="3" name="Inhaltsplatzhalter 2">
            <a:extLst>
              <a:ext uri="{FF2B5EF4-FFF2-40B4-BE49-F238E27FC236}">
                <a16:creationId xmlns:a16="http://schemas.microsoft.com/office/drawing/2014/main" id="{62EE780B-2E5D-E02D-FE0B-1F95AD716342}"/>
              </a:ext>
            </a:extLst>
          </p:cNvPr>
          <p:cNvSpPr>
            <a:spLocks noGrp="1"/>
          </p:cNvSpPr>
          <p:nvPr>
            <p:ph idx="1"/>
          </p:nvPr>
        </p:nvSpPr>
        <p:spPr/>
        <p:txBody>
          <a:bodyPr/>
          <a:lstStyle/>
          <a:p>
            <a:r>
              <a:rPr lang="de-DE" b="1" dirty="0" err="1"/>
              <a:t>MightyPix</a:t>
            </a:r>
            <a:r>
              <a:rPr lang="de-DE" b="1" dirty="0"/>
              <a:t> </a:t>
            </a:r>
            <a:r>
              <a:rPr lang="de-DE" b="1" dirty="0" err="1"/>
              <a:t>Detector</a:t>
            </a:r>
            <a:r>
              <a:rPr lang="de-DE" b="1" dirty="0"/>
              <a:t> </a:t>
            </a:r>
            <a:r>
              <a:rPr lang="de-DE" b="1" dirty="0" err="1"/>
              <a:t>Scale</a:t>
            </a:r>
            <a:endParaRPr lang="de-DE" b="1" dirty="0"/>
          </a:p>
          <a:p>
            <a:pPr>
              <a:buFont typeface="Arial" panose="020B0604020202020204" pitchFamily="34" charset="0"/>
              <a:buChar char="•"/>
            </a:pPr>
            <a:r>
              <a:rPr lang="de-DE" dirty="0"/>
              <a:t>Baseline </a:t>
            </a:r>
            <a:r>
              <a:rPr lang="de-DE" dirty="0" err="1"/>
              <a:t>technology</a:t>
            </a:r>
            <a:r>
              <a:rPr lang="de-DE" dirty="0"/>
              <a:t>: </a:t>
            </a:r>
          </a:p>
          <a:p>
            <a:pPr marL="742950" lvl="1" indent="-285750">
              <a:buFont typeface="Arial" panose="020B0604020202020204" pitchFamily="34" charset="0"/>
              <a:buChar char="•"/>
            </a:pPr>
            <a:r>
              <a:rPr lang="de-DE" dirty="0"/>
              <a:t>HV-CMOS </a:t>
            </a:r>
            <a:r>
              <a:rPr lang="de-DE" dirty="0" err="1"/>
              <a:t>pixel</a:t>
            </a:r>
            <a:r>
              <a:rPr lang="de-DE" dirty="0"/>
              <a:t> </a:t>
            </a:r>
            <a:r>
              <a:rPr lang="de-DE" dirty="0" err="1"/>
              <a:t>chip</a:t>
            </a:r>
            <a:r>
              <a:rPr lang="de-DE" dirty="0"/>
              <a:t> </a:t>
            </a:r>
            <a:r>
              <a:rPr lang="de-DE" b="1" dirty="0" err="1"/>
              <a:t>MightyPix</a:t>
            </a:r>
            <a:r>
              <a:rPr lang="de-DE" dirty="0"/>
              <a:t> </a:t>
            </a:r>
          </a:p>
          <a:p>
            <a:pPr>
              <a:buFont typeface="Arial" panose="020B0604020202020204" pitchFamily="34" charset="0"/>
              <a:buChar char="•"/>
            </a:pPr>
            <a:r>
              <a:rPr lang="de-DE" dirty="0"/>
              <a:t>46,000 </a:t>
            </a:r>
            <a:r>
              <a:rPr lang="de-DE" dirty="0" err="1"/>
              <a:t>silicon</a:t>
            </a:r>
            <a:r>
              <a:rPr lang="de-DE" dirty="0"/>
              <a:t> </a:t>
            </a:r>
            <a:r>
              <a:rPr lang="de-DE" dirty="0" err="1"/>
              <a:t>sensors</a:t>
            </a:r>
            <a:endParaRPr lang="de-DE" dirty="0"/>
          </a:p>
          <a:p>
            <a:pPr>
              <a:buFont typeface="Arial" panose="020B0604020202020204" pitchFamily="34" charset="0"/>
              <a:buChar char="•"/>
            </a:pPr>
            <a:r>
              <a:rPr lang="de-DE" dirty="0"/>
              <a:t>Total </a:t>
            </a:r>
            <a:r>
              <a:rPr lang="de-DE" dirty="0" err="1"/>
              <a:t>silicon</a:t>
            </a:r>
            <a:r>
              <a:rPr lang="de-DE" dirty="0"/>
              <a:t> </a:t>
            </a:r>
            <a:r>
              <a:rPr lang="de-DE" dirty="0" err="1"/>
              <a:t>area</a:t>
            </a:r>
            <a:r>
              <a:rPr lang="de-DE" dirty="0"/>
              <a:t>: </a:t>
            </a:r>
          </a:p>
          <a:p>
            <a:pPr marL="742950" lvl="1" indent="-285750">
              <a:buFont typeface="Arial" panose="020B0604020202020204" pitchFamily="34" charset="0"/>
              <a:buChar char="•"/>
            </a:pPr>
            <a:r>
              <a:rPr lang="de-DE" dirty="0"/>
              <a:t>~18 m² </a:t>
            </a:r>
          </a:p>
          <a:p>
            <a:endParaRPr lang="en-GB" dirty="0"/>
          </a:p>
        </p:txBody>
      </p:sp>
      <p:grpSp>
        <p:nvGrpSpPr>
          <p:cNvPr id="4" name="Group 11">
            <a:extLst>
              <a:ext uri="{FF2B5EF4-FFF2-40B4-BE49-F238E27FC236}">
                <a16:creationId xmlns:a16="http://schemas.microsoft.com/office/drawing/2014/main" id="{E7B525F4-2CED-160D-F3DE-9739E21F082C}"/>
              </a:ext>
            </a:extLst>
          </p:cNvPr>
          <p:cNvGrpSpPr/>
          <p:nvPr/>
        </p:nvGrpSpPr>
        <p:grpSpPr>
          <a:xfrm>
            <a:off x="3656040" y="2131390"/>
            <a:ext cx="5199406" cy="4131869"/>
            <a:chOff x="6464592" y="1431448"/>
            <a:chExt cx="5199406" cy="4131869"/>
          </a:xfrm>
        </p:grpSpPr>
        <p:sp>
          <p:nvSpPr>
            <p:cNvPr id="5" name="TextBox 97">
              <a:extLst>
                <a:ext uri="{FF2B5EF4-FFF2-40B4-BE49-F238E27FC236}">
                  <a16:creationId xmlns:a16="http://schemas.microsoft.com/office/drawing/2014/main" id="{73E07065-34F0-7847-B97E-1DAB4A4A7F66}"/>
                </a:ext>
              </a:extLst>
            </p:cNvPr>
            <p:cNvSpPr txBox="1"/>
            <p:nvPr/>
          </p:nvSpPr>
          <p:spPr>
            <a:xfrm>
              <a:off x="6559826" y="5255540"/>
              <a:ext cx="5052208" cy="307777"/>
            </a:xfrm>
            <a:prstGeom prst="rect">
              <a:avLst/>
            </a:prstGeom>
            <a:noFill/>
          </p:spPr>
          <p:txBody>
            <a:bodyPr wrap="square" rtlCol="0">
              <a:spAutoFit/>
            </a:bodyPr>
            <a:lstStyle/>
            <a:p>
              <a:pPr algn="ctr"/>
              <a:r>
                <a:rPr lang="en-GB" sz="1400" i="1" dirty="0">
                  <a:solidFill>
                    <a:schemeClr val="bg2">
                      <a:lumMod val="75000"/>
                    </a:schemeClr>
                  </a:solidFill>
                </a:rPr>
                <a:t>Schematic of one layer of the Mighty Tracker. [1]</a:t>
              </a:r>
            </a:p>
          </p:txBody>
        </p:sp>
        <p:grpSp>
          <p:nvGrpSpPr>
            <p:cNvPr id="6" name="Group 10">
              <a:extLst>
                <a:ext uri="{FF2B5EF4-FFF2-40B4-BE49-F238E27FC236}">
                  <a16:creationId xmlns:a16="http://schemas.microsoft.com/office/drawing/2014/main" id="{F76B5D68-99F5-6560-90AC-1743BA23C715}"/>
                </a:ext>
              </a:extLst>
            </p:cNvPr>
            <p:cNvGrpSpPr/>
            <p:nvPr/>
          </p:nvGrpSpPr>
          <p:grpSpPr>
            <a:xfrm>
              <a:off x="6464592" y="1431448"/>
              <a:ext cx="5199406" cy="3843040"/>
              <a:chOff x="6464593" y="1254951"/>
              <a:chExt cx="5199406" cy="3843040"/>
            </a:xfrm>
          </p:grpSpPr>
          <p:pic>
            <p:nvPicPr>
              <p:cNvPr id="7" name="Picture 37" descr="Chart&#10;&#10;Description automatically generated">
                <a:extLst>
                  <a:ext uri="{FF2B5EF4-FFF2-40B4-BE49-F238E27FC236}">
                    <a16:creationId xmlns:a16="http://schemas.microsoft.com/office/drawing/2014/main" id="{FEA98B55-7C57-EAE3-A4A2-29BCD01B8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93" y="1254951"/>
                <a:ext cx="5199406" cy="3843040"/>
              </a:xfrm>
              <a:prstGeom prst="rect">
                <a:avLst/>
              </a:prstGeom>
            </p:spPr>
          </p:pic>
          <p:sp>
            <p:nvSpPr>
              <p:cNvPr id="8" name="TextBox 107">
                <a:extLst>
                  <a:ext uri="{FF2B5EF4-FFF2-40B4-BE49-F238E27FC236}">
                    <a16:creationId xmlns:a16="http://schemas.microsoft.com/office/drawing/2014/main" id="{AA08E6F2-1D79-3EEA-ACE0-E16791AC9AF7}"/>
                  </a:ext>
                </a:extLst>
              </p:cNvPr>
              <p:cNvSpPr txBox="1"/>
              <p:nvPr/>
            </p:nvSpPr>
            <p:spPr>
              <a:xfrm>
                <a:off x="7407048" y="1738545"/>
                <a:ext cx="1014398" cy="338554"/>
              </a:xfrm>
              <a:prstGeom prst="rect">
                <a:avLst/>
              </a:prstGeom>
              <a:noFill/>
            </p:spPr>
            <p:txBody>
              <a:bodyPr wrap="square" rtlCol="0">
                <a:spAutoFit/>
              </a:bodyPr>
              <a:lstStyle/>
              <a:p>
                <a:r>
                  <a:rPr lang="en-GB" sz="1600" dirty="0">
                    <a:solidFill>
                      <a:schemeClr val="bg1"/>
                    </a:solidFill>
                  </a:rPr>
                  <a:t>SciFi</a:t>
                </a:r>
              </a:p>
            </p:txBody>
          </p:sp>
          <p:sp>
            <p:nvSpPr>
              <p:cNvPr id="9" name="TextBox 108">
                <a:extLst>
                  <a:ext uri="{FF2B5EF4-FFF2-40B4-BE49-F238E27FC236}">
                    <a16:creationId xmlns:a16="http://schemas.microsoft.com/office/drawing/2014/main" id="{368CB3E8-F56D-F060-320A-75C505EDA5D9}"/>
                  </a:ext>
                </a:extLst>
              </p:cNvPr>
              <p:cNvSpPr txBox="1"/>
              <p:nvPr/>
            </p:nvSpPr>
            <p:spPr>
              <a:xfrm>
                <a:off x="7722554" y="3040363"/>
                <a:ext cx="487220" cy="338554"/>
              </a:xfrm>
              <a:prstGeom prst="rect">
                <a:avLst/>
              </a:prstGeom>
              <a:noFill/>
            </p:spPr>
            <p:txBody>
              <a:bodyPr wrap="square" rtlCol="0">
                <a:spAutoFit/>
              </a:bodyPr>
              <a:lstStyle/>
              <a:p>
                <a:r>
                  <a:rPr lang="en-GB" sz="1600" dirty="0">
                    <a:solidFill>
                      <a:schemeClr val="bg1"/>
                    </a:solidFill>
                  </a:rPr>
                  <a:t>MT</a:t>
                </a:r>
              </a:p>
            </p:txBody>
          </p:sp>
          <p:sp>
            <p:nvSpPr>
              <p:cNvPr id="10" name="TextBox 110">
                <a:extLst>
                  <a:ext uri="{FF2B5EF4-FFF2-40B4-BE49-F238E27FC236}">
                    <a16:creationId xmlns:a16="http://schemas.microsoft.com/office/drawing/2014/main" id="{EBB77801-6F56-9A0E-0E6F-978F18CDD23A}"/>
                  </a:ext>
                </a:extLst>
              </p:cNvPr>
              <p:cNvSpPr txBox="1"/>
              <p:nvPr/>
            </p:nvSpPr>
            <p:spPr>
              <a:xfrm>
                <a:off x="8708151" y="2964215"/>
                <a:ext cx="487220" cy="338554"/>
              </a:xfrm>
              <a:prstGeom prst="rect">
                <a:avLst/>
              </a:prstGeom>
              <a:noFill/>
            </p:spPr>
            <p:txBody>
              <a:bodyPr wrap="square" rtlCol="0">
                <a:spAutoFit/>
              </a:bodyPr>
              <a:lstStyle/>
              <a:p>
                <a:r>
                  <a:rPr lang="en-GB" sz="1600" dirty="0">
                    <a:solidFill>
                      <a:schemeClr val="bg1"/>
                    </a:solidFill>
                  </a:rPr>
                  <a:t>IT</a:t>
                </a:r>
              </a:p>
            </p:txBody>
          </p:sp>
          <p:sp>
            <p:nvSpPr>
              <p:cNvPr id="11" name="Right Brace 6">
                <a:extLst>
                  <a:ext uri="{FF2B5EF4-FFF2-40B4-BE49-F238E27FC236}">
                    <a16:creationId xmlns:a16="http://schemas.microsoft.com/office/drawing/2014/main" id="{88B5B25B-0BC5-0D56-1DC3-15F212066B6A}"/>
                  </a:ext>
                </a:extLst>
              </p:cNvPr>
              <p:cNvSpPr/>
              <p:nvPr/>
            </p:nvSpPr>
            <p:spPr>
              <a:xfrm rot="5400000">
                <a:off x="9018596" y="2286740"/>
                <a:ext cx="144000" cy="2596006"/>
              </a:xfrm>
              <a:prstGeom prst="rightBrace">
                <a:avLst>
                  <a:gd name="adj1" fmla="val 55475"/>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 name="TextBox 7">
                <a:extLst>
                  <a:ext uri="{FF2B5EF4-FFF2-40B4-BE49-F238E27FC236}">
                    <a16:creationId xmlns:a16="http://schemas.microsoft.com/office/drawing/2014/main" id="{ED5373A6-56B0-D32A-1EE4-53180F580A10}"/>
                  </a:ext>
                </a:extLst>
              </p:cNvPr>
              <p:cNvSpPr txBox="1"/>
              <p:nvPr/>
            </p:nvSpPr>
            <p:spPr>
              <a:xfrm>
                <a:off x="8644725" y="3673595"/>
                <a:ext cx="791869" cy="338554"/>
              </a:xfrm>
              <a:prstGeom prst="rect">
                <a:avLst/>
              </a:prstGeom>
              <a:noFill/>
            </p:spPr>
            <p:txBody>
              <a:bodyPr wrap="square" rtlCol="0">
                <a:spAutoFit/>
              </a:bodyPr>
              <a:lstStyle/>
              <a:p>
                <a:pPr algn="ctr"/>
                <a:r>
                  <a:rPr lang="en-GB" sz="1600" i="1" dirty="0">
                    <a:solidFill>
                      <a:schemeClr val="bg1"/>
                    </a:solidFill>
                  </a:rPr>
                  <a:t>~ 4 m</a:t>
                </a:r>
              </a:p>
            </p:txBody>
          </p:sp>
          <p:sp>
            <p:nvSpPr>
              <p:cNvPr id="13" name="TextBox 8">
                <a:extLst>
                  <a:ext uri="{FF2B5EF4-FFF2-40B4-BE49-F238E27FC236}">
                    <a16:creationId xmlns:a16="http://schemas.microsoft.com/office/drawing/2014/main" id="{8FDDD137-A9E9-C4C7-0AEA-101C56A4CEB2}"/>
                  </a:ext>
                </a:extLst>
              </p:cNvPr>
              <p:cNvSpPr txBox="1"/>
              <p:nvPr/>
            </p:nvSpPr>
            <p:spPr>
              <a:xfrm>
                <a:off x="10303483" y="3028778"/>
                <a:ext cx="791869" cy="338554"/>
              </a:xfrm>
              <a:prstGeom prst="rect">
                <a:avLst/>
              </a:prstGeom>
              <a:noFill/>
            </p:spPr>
            <p:txBody>
              <a:bodyPr wrap="square" rtlCol="0">
                <a:spAutoFit/>
              </a:bodyPr>
              <a:lstStyle/>
              <a:p>
                <a:pPr algn="ctr"/>
                <a:r>
                  <a:rPr lang="en-GB" sz="1600" i="1" dirty="0">
                    <a:solidFill>
                      <a:schemeClr val="bg1"/>
                    </a:solidFill>
                  </a:rPr>
                  <a:t>1 m</a:t>
                </a:r>
              </a:p>
            </p:txBody>
          </p:sp>
          <p:sp>
            <p:nvSpPr>
              <p:cNvPr id="14" name="Right Brace 9">
                <a:extLst>
                  <a:ext uri="{FF2B5EF4-FFF2-40B4-BE49-F238E27FC236}">
                    <a16:creationId xmlns:a16="http://schemas.microsoft.com/office/drawing/2014/main" id="{AAE2302E-5ACA-1C4A-8883-B065D6B4D36B}"/>
                  </a:ext>
                </a:extLst>
              </p:cNvPr>
              <p:cNvSpPr/>
              <p:nvPr/>
            </p:nvSpPr>
            <p:spPr>
              <a:xfrm>
                <a:off x="10382796" y="2905087"/>
                <a:ext cx="144000" cy="612000"/>
              </a:xfrm>
              <a:prstGeom prst="rightBrace">
                <a:avLst>
                  <a:gd name="adj1" fmla="val 52251"/>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bg1"/>
                  </a:solidFill>
                </a:endParaRPr>
              </a:p>
            </p:txBody>
          </p:sp>
        </p:grpSp>
      </p:grpSp>
    </p:spTree>
    <p:extLst>
      <p:ext uri="{BB962C8B-B14F-4D97-AF65-F5344CB8AC3E}">
        <p14:creationId xmlns:p14="http://schemas.microsoft.com/office/powerpoint/2010/main" val="672802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BCE2272C-77B1-33A5-A4F8-1C3D199857AC}"/>
              </a:ext>
            </a:extLst>
          </p:cNvPr>
          <p:cNvGrpSpPr/>
          <p:nvPr/>
        </p:nvGrpSpPr>
        <p:grpSpPr>
          <a:xfrm>
            <a:off x="2971020" y="4267200"/>
            <a:ext cx="1905780" cy="1905000"/>
            <a:chOff x="2971020" y="4267200"/>
            <a:chExt cx="1905780" cy="1905000"/>
          </a:xfrm>
        </p:grpSpPr>
        <p:cxnSp>
          <p:nvCxnSpPr>
            <p:cNvPr id="35" name="Gerade Verbindung mit Pfeil 34">
              <a:extLst>
                <a:ext uri="{FF2B5EF4-FFF2-40B4-BE49-F238E27FC236}">
                  <a16:creationId xmlns:a16="http://schemas.microsoft.com/office/drawing/2014/main" id="{5DB04040-D3E7-9906-FCA9-DFEC831AF5BE}"/>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8" name="Gruppieren 37">
              <a:extLst>
                <a:ext uri="{FF2B5EF4-FFF2-40B4-BE49-F238E27FC236}">
                  <a16:creationId xmlns:a16="http://schemas.microsoft.com/office/drawing/2014/main" id="{DCC6E3AA-5A51-BA99-F2AE-A3E177EA13C2}"/>
                </a:ext>
              </a:extLst>
            </p:cNvPr>
            <p:cNvGrpSpPr/>
            <p:nvPr/>
          </p:nvGrpSpPr>
          <p:grpSpPr>
            <a:xfrm>
              <a:off x="2971020" y="4419600"/>
              <a:ext cx="1905780" cy="1752600"/>
              <a:chOff x="2971020" y="4419600"/>
              <a:chExt cx="1905780" cy="1752600"/>
            </a:xfrm>
          </p:grpSpPr>
          <p:cxnSp>
            <p:nvCxnSpPr>
              <p:cNvPr id="41" name="Gerade Verbindung mit Pfeil 40">
                <a:extLst>
                  <a:ext uri="{FF2B5EF4-FFF2-40B4-BE49-F238E27FC236}">
                    <a16:creationId xmlns:a16="http://schemas.microsoft.com/office/drawing/2014/main" id="{5D7899AB-3FBC-CFE3-1ED7-6FF660CF2E53}"/>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Abgerundetes Rechteck 90">
                <a:extLst>
                  <a:ext uri="{FF2B5EF4-FFF2-40B4-BE49-F238E27FC236}">
                    <a16:creationId xmlns:a16="http://schemas.microsoft.com/office/drawing/2014/main" id="{3DD02AC2-2B58-3567-3713-B68ADF9347F8}"/>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3" name="Rechteck 42">
                <a:extLst>
                  <a:ext uri="{FF2B5EF4-FFF2-40B4-BE49-F238E27FC236}">
                    <a16:creationId xmlns:a16="http://schemas.microsoft.com/office/drawing/2014/main" id="{48491757-D6C2-4F43-729F-BA797121F731}"/>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4" name="Ellipse 301">
                <a:extLst>
                  <a:ext uri="{FF2B5EF4-FFF2-40B4-BE49-F238E27FC236}">
                    <a16:creationId xmlns:a16="http://schemas.microsoft.com/office/drawing/2014/main" id="{7A585F21-1BE8-984B-8FCA-9A19AE18076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5" name="Gerade Verbindung mit Pfeil 44">
                <a:extLst>
                  <a:ext uri="{FF2B5EF4-FFF2-40B4-BE49-F238E27FC236}">
                    <a16:creationId xmlns:a16="http://schemas.microsoft.com/office/drawing/2014/main" id="{ECC2D8C7-77A4-5C59-E703-54CD9E4A83B7}"/>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3">
                <a:extLst>
                  <a:ext uri="{FF2B5EF4-FFF2-40B4-BE49-F238E27FC236}">
                    <a16:creationId xmlns:a16="http://schemas.microsoft.com/office/drawing/2014/main" id="{F15909DA-F545-1B01-4323-09D2670ADC47}"/>
                  </a:ext>
                </a:extLst>
              </p:cNvPr>
              <p:cNvCxnSpPr>
                <a:cxnSpLocks/>
                <a:endCxn id="44"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Rechteck 46">
                <a:extLst>
                  <a:ext uri="{FF2B5EF4-FFF2-40B4-BE49-F238E27FC236}">
                    <a16:creationId xmlns:a16="http://schemas.microsoft.com/office/drawing/2014/main" id="{CABD3C52-C00A-22B3-20AD-3884CFAB0995}"/>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8" name="Gerade Verbindung mit Pfeil 47">
                <a:extLst>
                  <a:ext uri="{FF2B5EF4-FFF2-40B4-BE49-F238E27FC236}">
                    <a16:creationId xmlns:a16="http://schemas.microsoft.com/office/drawing/2014/main" id="{23F412CE-AC4C-FB61-3D94-253279D332BA}"/>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44BC1067-87C5-280F-AE88-E9D2F2988869}"/>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r Verbinder 308">
                <a:extLst>
                  <a:ext uri="{FF2B5EF4-FFF2-40B4-BE49-F238E27FC236}">
                    <a16:creationId xmlns:a16="http://schemas.microsoft.com/office/drawing/2014/main" id="{70DED693-E23B-86C7-0991-DDAEBFEEEEF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1" name="Ellipse 309">
                <a:extLst>
                  <a:ext uri="{FF2B5EF4-FFF2-40B4-BE49-F238E27FC236}">
                    <a16:creationId xmlns:a16="http://schemas.microsoft.com/office/drawing/2014/main" id="{1A4D2FCF-F44C-F8F2-FA3C-1AFF7CBA1C37}"/>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 name="Gerade Verbindung mit Pfeil 51">
                <a:extLst>
                  <a:ext uri="{FF2B5EF4-FFF2-40B4-BE49-F238E27FC236}">
                    <a16:creationId xmlns:a16="http://schemas.microsoft.com/office/drawing/2014/main" id="{224F0884-F672-286D-64A7-63DFC0671B7B}"/>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CCB5DF19-1DF4-2253-EE0A-E550F3B6D647}"/>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32583E2D-6143-3B66-4EF6-C71C4472691B}"/>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E55D9095-C3DD-10F3-54E8-207AAAC1515C}"/>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5B5616EC-36D9-217F-AA85-C05D9C4685FD}"/>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r Verbinder 661">
                <a:extLst>
                  <a:ext uri="{FF2B5EF4-FFF2-40B4-BE49-F238E27FC236}">
                    <a16:creationId xmlns:a16="http://schemas.microsoft.com/office/drawing/2014/main" id="{94F07F6C-2E7C-57A1-E28F-8F5DE607522D}"/>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Rechteck 57">
                <a:extLst>
                  <a:ext uri="{FF2B5EF4-FFF2-40B4-BE49-F238E27FC236}">
                    <a16:creationId xmlns:a16="http://schemas.microsoft.com/office/drawing/2014/main" id="{A6A50CE4-FBCC-9056-86C8-33CD43579B67}"/>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9" name="Rechteck 58">
                <a:extLst>
                  <a:ext uri="{FF2B5EF4-FFF2-40B4-BE49-F238E27FC236}">
                    <a16:creationId xmlns:a16="http://schemas.microsoft.com/office/drawing/2014/main" id="{B16BD229-CB92-CD41-15D4-8DD11F22D228}"/>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39" name="Gerade Verbindung mit Pfeil 38">
              <a:extLst>
                <a:ext uri="{FF2B5EF4-FFF2-40B4-BE49-F238E27FC236}">
                  <a16:creationId xmlns:a16="http://schemas.microsoft.com/office/drawing/2014/main" id="{45BA217D-27C7-A630-9098-23F96C312C19}"/>
                </a:ext>
              </a:extLst>
            </p:cNvPr>
            <p:cNvCxnSpPr>
              <a:cxnSpLocks/>
              <a:stCxn id="42"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5F59F745-F5F3-AD49-E898-4078B0255ABC}"/>
              </a:ext>
            </a:extLst>
          </p:cNvPr>
          <p:cNvGrpSpPr/>
          <p:nvPr/>
        </p:nvGrpSpPr>
        <p:grpSpPr>
          <a:xfrm>
            <a:off x="6629400" y="4267200"/>
            <a:ext cx="1905780" cy="1905000"/>
            <a:chOff x="2971020" y="4267200"/>
            <a:chExt cx="1905780" cy="1905000"/>
          </a:xfrm>
        </p:grpSpPr>
        <p:cxnSp>
          <p:nvCxnSpPr>
            <p:cNvPr id="61" name="Gerade Verbindung mit Pfeil 60">
              <a:extLst>
                <a:ext uri="{FF2B5EF4-FFF2-40B4-BE49-F238E27FC236}">
                  <a16:creationId xmlns:a16="http://schemas.microsoft.com/office/drawing/2014/main" id="{E7973819-BAC3-EB04-3F5F-023B0E8873C3}"/>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62" name="Gruppieren 61">
              <a:extLst>
                <a:ext uri="{FF2B5EF4-FFF2-40B4-BE49-F238E27FC236}">
                  <a16:creationId xmlns:a16="http://schemas.microsoft.com/office/drawing/2014/main" id="{F5683F8B-1232-539A-6CEB-01CB1B59C154}"/>
                </a:ext>
              </a:extLst>
            </p:cNvPr>
            <p:cNvGrpSpPr/>
            <p:nvPr/>
          </p:nvGrpSpPr>
          <p:grpSpPr>
            <a:xfrm>
              <a:off x="2971020" y="4419600"/>
              <a:ext cx="1905780" cy="1752600"/>
              <a:chOff x="2971020" y="4419600"/>
              <a:chExt cx="1905780" cy="1752600"/>
            </a:xfrm>
          </p:grpSpPr>
          <p:sp>
            <p:nvSpPr>
              <p:cNvPr id="459" name="Abgerundetes Rechteck 90">
                <a:extLst>
                  <a:ext uri="{FF2B5EF4-FFF2-40B4-BE49-F238E27FC236}">
                    <a16:creationId xmlns:a16="http://schemas.microsoft.com/office/drawing/2014/main" id="{86B171F4-7347-0C17-CBE0-A92EE9D982D6}"/>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0" name="Rechteck 459">
                <a:extLst>
                  <a:ext uri="{FF2B5EF4-FFF2-40B4-BE49-F238E27FC236}">
                    <a16:creationId xmlns:a16="http://schemas.microsoft.com/office/drawing/2014/main" id="{19FE4DE0-B7DA-73FD-9832-5FEFDD6BFFF4}"/>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Ellipse 301">
                <a:extLst>
                  <a:ext uri="{FF2B5EF4-FFF2-40B4-BE49-F238E27FC236}">
                    <a16:creationId xmlns:a16="http://schemas.microsoft.com/office/drawing/2014/main" id="{7CFDBDF5-D60E-FD96-85D8-12D7A1D21CE6}"/>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970EA7A5-5AEE-44B6-FC32-933DDD85AF5A}"/>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303">
                <a:extLst>
                  <a:ext uri="{FF2B5EF4-FFF2-40B4-BE49-F238E27FC236}">
                    <a16:creationId xmlns:a16="http://schemas.microsoft.com/office/drawing/2014/main" id="{31ADE22A-C6D4-4547-1828-7E61E55B784F}"/>
                  </a:ext>
                </a:extLst>
              </p:cNvPr>
              <p:cNvCxnSpPr>
                <a:cxnSpLocks/>
                <a:endCxn id="461"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4872B6D9-635C-EB1A-00FB-1D60AC887D7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5" name="Gerade Verbindung mit Pfeil 464">
                <a:extLst>
                  <a:ext uri="{FF2B5EF4-FFF2-40B4-BE49-F238E27FC236}">
                    <a16:creationId xmlns:a16="http://schemas.microsoft.com/office/drawing/2014/main" id="{8D8264A8-A8C0-100C-B838-C8DB4AE3A1AA}"/>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6" name="Gerade Verbindung mit Pfeil 465">
                <a:extLst>
                  <a:ext uri="{FF2B5EF4-FFF2-40B4-BE49-F238E27FC236}">
                    <a16:creationId xmlns:a16="http://schemas.microsoft.com/office/drawing/2014/main" id="{957A2F7B-DDF5-FD7D-7E18-113074C080D6}"/>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3A8D9E4A-D3C6-5B15-A016-B6C6CB854978}"/>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8" name="Gerader Verbinder 308">
                <a:extLst>
                  <a:ext uri="{FF2B5EF4-FFF2-40B4-BE49-F238E27FC236}">
                    <a16:creationId xmlns:a16="http://schemas.microsoft.com/office/drawing/2014/main" id="{68B53FFE-C036-7C38-8F6E-C5B9C4FB1ABA}"/>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9" name="Ellipse 309">
                <a:extLst>
                  <a:ext uri="{FF2B5EF4-FFF2-40B4-BE49-F238E27FC236}">
                    <a16:creationId xmlns:a16="http://schemas.microsoft.com/office/drawing/2014/main" id="{B2E2669D-93CD-21D4-1B23-C908FEF29A99}"/>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0" name="Gerade Verbindung mit Pfeil 469">
                <a:extLst>
                  <a:ext uri="{FF2B5EF4-FFF2-40B4-BE49-F238E27FC236}">
                    <a16:creationId xmlns:a16="http://schemas.microsoft.com/office/drawing/2014/main" id="{B0551220-EF34-1063-B529-EB34B38B927A}"/>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 Verbindung mit Pfeil 470">
                <a:extLst>
                  <a:ext uri="{FF2B5EF4-FFF2-40B4-BE49-F238E27FC236}">
                    <a16:creationId xmlns:a16="http://schemas.microsoft.com/office/drawing/2014/main" id="{7D981C9B-CE92-332F-A60E-E2EFDB84DC00}"/>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2" name="Gerade Verbindung mit Pfeil 471">
                <a:extLst>
                  <a:ext uri="{FF2B5EF4-FFF2-40B4-BE49-F238E27FC236}">
                    <a16:creationId xmlns:a16="http://schemas.microsoft.com/office/drawing/2014/main" id="{4152E9E3-38DA-80B3-3C32-B29768EADB0E}"/>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3" name="Gerade Verbindung mit Pfeil 472">
                <a:extLst>
                  <a:ext uri="{FF2B5EF4-FFF2-40B4-BE49-F238E27FC236}">
                    <a16:creationId xmlns:a16="http://schemas.microsoft.com/office/drawing/2014/main" id="{E8A746B7-D428-C44A-D19B-CA97948B4D5C}"/>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2D3EF0F4-4A52-DB95-C071-463C0F032ACD}"/>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r Verbinder 661">
                <a:extLst>
                  <a:ext uri="{FF2B5EF4-FFF2-40B4-BE49-F238E27FC236}">
                    <a16:creationId xmlns:a16="http://schemas.microsoft.com/office/drawing/2014/main" id="{71117D85-02AA-AB22-43FD-2C44A298485F}"/>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6" name="Rechteck 475">
                <a:extLst>
                  <a:ext uri="{FF2B5EF4-FFF2-40B4-BE49-F238E27FC236}">
                    <a16:creationId xmlns:a16="http://schemas.microsoft.com/office/drawing/2014/main" id="{4895A815-2D49-7B8A-1E0B-EFD410671849}"/>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7" name="Rechteck 476">
                <a:extLst>
                  <a:ext uri="{FF2B5EF4-FFF2-40B4-BE49-F238E27FC236}">
                    <a16:creationId xmlns:a16="http://schemas.microsoft.com/office/drawing/2014/main" id="{67A202B9-7CD2-09D3-7C86-902126E182D4}"/>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63" name="Gerade Verbindung mit Pfeil 62">
              <a:extLst>
                <a:ext uri="{FF2B5EF4-FFF2-40B4-BE49-F238E27FC236}">
                  <a16:creationId xmlns:a16="http://schemas.microsoft.com/office/drawing/2014/main" id="{643F0CED-4D93-7CED-16D8-16D19E2A9158}"/>
                </a:ext>
              </a:extLst>
            </p:cNvPr>
            <p:cNvCxnSpPr>
              <a:cxnSpLocks/>
              <a:stCxn id="459"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8" name="Gruppieren 477">
            <a:extLst>
              <a:ext uri="{FF2B5EF4-FFF2-40B4-BE49-F238E27FC236}">
                <a16:creationId xmlns:a16="http://schemas.microsoft.com/office/drawing/2014/main" id="{93063DB5-31C1-CE86-772D-2F2FBFE92F7C}"/>
              </a:ext>
            </a:extLst>
          </p:cNvPr>
          <p:cNvGrpSpPr/>
          <p:nvPr/>
        </p:nvGrpSpPr>
        <p:grpSpPr>
          <a:xfrm>
            <a:off x="4800600" y="4267200"/>
            <a:ext cx="1905780" cy="1905000"/>
            <a:chOff x="2971020" y="4267200"/>
            <a:chExt cx="1905780" cy="1905000"/>
          </a:xfrm>
        </p:grpSpPr>
        <p:cxnSp>
          <p:nvCxnSpPr>
            <p:cNvPr id="479" name="Gerade Verbindung mit Pfeil 478">
              <a:extLst>
                <a:ext uri="{FF2B5EF4-FFF2-40B4-BE49-F238E27FC236}">
                  <a16:creationId xmlns:a16="http://schemas.microsoft.com/office/drawing/2014/main" id="{84773035-7042-1E68-186A-37C2CDF1234E}"/>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80" name="Gruppieren 479">
              <a:extLst>
                <a:ext uri="{FF2B5EF4-FFF2-40B4-BE49-F238E27FC236}">
                  <a16:creationId xmlns:a16="http://schemas.microsoft.com/office/drawing/2014/main" id="{D01E4006-EF46-B471-CDE6-93D0E3F2CE19}"/>
                </a:ext>
              </a:extLst>
            </p:cNvPr>
            <p:cNvGrpSpPr/>
            <p:nvPr/>
          </p:nvGrpSpPr>
          <p:grpSpPr>
            <a:xfrm>
              <a:off x="2971020" y="4419600"/>
              <a:ext cx="1905780" cy="1752600"/>
              <a:chOff x="2971020" y="4419600"/>
              <a:chExt cx="1905780" cy="1752600"/>
            </a:xfrm>
          </p:grpSpPr>
          <p:sp>
            <p:nvSpPr>
              <p:cNvPr id="482" name="Abgerundetes Rechteck 90">
                <a:extLst>
                  <a:ext uri="{FF2B5EF4-FFF2-40B4-BE49-F238E27FC236}">
                    <a16:creationId xmlns:a16="http://schemas.microsoft.com/office/drawing/2014/main" id="{0542EF51-21E4-FCF7-3F6D-E6AB8FC48A4E}"/>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3" name="Rechteck 482">
                <a:extLst>
                  <a:ext uri="{FF2B5EF4-FFF2-40B4-BE49-F238E27FC236}">
                    <a16:creationId xmlns:a16="http://schemas.microsoft.com/office/drawing/2014/main" id="{1637464B-2BB5-B495-82CD-49705E5AF782}"/>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4" name="Ellipse 301">
                <a:extLst>
                  <a:ext uri="{FF2B5EF4-FFF2-40B4-BE49-F238E27FC236}">
                    <a16:creationId xmlns:a16="http://schemas.microsoft.com/office/drawing/2014/main" id="{CD53103F-7C74-E59B-0C1D-EEE5025681AD}"/>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5" name="Gerade Verbindung mit Pfeil 484">
                <a:extLst>
                  <a:ext uri="{FF2B5EF4-FFF2-40B4-BE49-F238E27FC236}">
                    <a16:creationId xmlns:a16="http://schemas.microsoft.com/office/drawing/2014/main" id="{BA8EE9C3-95C5-1C03-4141-BFAF62A0AB32}"/>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r Verbinder 303">
                <a:extLst>
                  <a:ext uri="{FF2B5EF4-FFF2-40B4-BE49-F238E27FC236}">
                    <a16:creationId xmlns:a16="http://schemas.microsoft.com/office/drawing/2014/main" id="{F66FECDF-1EBC-C4E4-C3AF-E8EE917CEC9E}"/>
                  </a:ext>
                </a:extLst>
              </p:cNvPr>
              <p:cNvCxnSpPr>
                <a:cxnSpLocks/>
                <a:endCxn id="484"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2" name="Rechteck 501">
                <a:extLst>
                  <a:ext uri="{FF2B5EF4-FFF2-40B4-BE49-F238E27FC236}">
                    <a16:creationId xmlns:a16="http://schemas.microsoft.com/office/drawing/2014/main" id="{24B717F8-6E85-3E82-2E38-8FE699E68A7A}"/>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3" name="Gerade Verbindung mit Pfeil 502">
                <a:extLst>
                  <a:ext uri="{FF2B5EF4-FFF2-40B4-BE49-F238E27FC236}">
                    <a16:creationId xmlns:a16="http://schemas.microsoft.com/office/drawing/2014/main" id="{7BAE4179-8EB0-BC03-161D-29BE6913EBEF}"/>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Gerade Verbindung mit Pfeil 503">
                <a:extLst>
                  <a:ext uri="{FF2B5EF4-FFF2-40B4-BE49-F238E27FC236}">
                    <a16:creationId xmlns:a16="http://schemas.microsoft.com/office/drawing/2014/main" id="{C0B7F246-8F1B-3842-4D83-6A05B1689958}"/>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30798EF4-587F-4BAA-C488-4306B0C8E01D}"/>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Gerader Verbinder 308">
                <a:extLst>
                  <a:ext uri="{FF2B5EF4-FFF2-40B4-BE49-F238E27FC236}">
                    <a16:creationId xmlns:a16="http://schemas.microsoft.com/office/drawing/2014/main" id="{85751EF2-6ECF-F993-D991-5A1464CEF5F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7" name="Ellipse 309">
                <a:extLst>
                  <a:ext uri="{FF2B5EF4-FFF2-40B4-BE49-F238E27FC236}">
                    <a16:creationId xmlns:a16="http://schemas.microsoft.com/office/drawing/2014/main" id="{66A13906-5EA1-ED90-0A5A-BAEF796FDD23}"/>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8" name="Gerade Verbindung mit Pfeil 507">
                <a:extLst>
                  <a:ext uri="{FF2B5EF4-FFF2-40B4-BE49-F238E27FC236}">
                    <a16:creationId xmlns:a16="http://schemas.microsoft.com/office/drawing/2014/main" id="{7FE39FAD-AC30-BB0B-EB7E-D54A4D47B639}"/>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 Verbindung mit Pfeil 508">
                <a:extLst>
                  <a:ext uri="{FF2B5EF4-FFF2-40B4-BE49-F238E27FC236}">
                    <a16:creationId xmlns:a16="http://schemas.microsoft.com/office/drawing/2014/main" id="{D6ED20BE-16DB-8BE5-A8B4-FF2937823CB4}"/>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0" name="Gerade Verbindung mit Pfeil 509">
                <a:extLst>
                  <a:ext uri="{FF2B5EF4-FFF2-40B4-BE49-F238E27FC236}">
                    <a16:creationId xmlns:a16="http://schemas.microsoft.com/office/drawing/2014/main" id="{EAB3F870-BC8A-400A-E3D1-424BD9BC1C33}"/>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 Verbindung mit Pfeil 510">
                <a:extLst>
                  <a:ext uri="{FF2B5EF4-FFF2-40B4-BE49-F238E27FC236}">
                    <a16:creationId xmlns:a16="http://schemas.microsoft.com/office/drawing/2014/main" id="{A4BFBFF9-F5B4-2C4F-69F9-FDAED61EB5CE}"/>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Gerade Verbindung mit Pfeil 511">
                <a:extLst>
                  <a:ext uri="{FF2B5EF4-FFF2-40B4-BE49-F238E27FC236}">
                    <a16:creationId xmlns:a16="http://schemas.microsoft.com/office/drawing/2014/main" id="{D4AD5C5B-4432-1F2A-5E7A-F5B58C950AD1}"/>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3" name="Gerader Verbinder 661">
                <a:extLst>
                  <a:ext uri="{FF2B5EF4-FFF2-40B4-BE49-F238E27FC236}">
                    <a16:creationId xmlns:a16="http://schemas.microsoft.com/office/drawing/2014/main" id="{3804C5D2-2C63-43CF-B615-D066926DA4D9}"/>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4" name="Rechteck 513">
                <a:extLst>
                  <a:ext uri="{FF2B5EF4-FFF2-40B4-BE49-F238E27FC236}">
                    <a16:creationId xmlns:a16="http://schemas.microsoft.com/office/drawing/2014/main" id="{32DFBA54-BD90-B07B-2CB4-C9A2A3C838B8}"/>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5" name="Rechteck 514">
                <a:extLst>
                  <a:ext uri="{FF2B5EF4-FFF2-40B4-BE49-F238E27FC236}">
                    <a16:creationId xmlns:a16="http://schemas.microsoft.com/office/drawing/2014/main" id="{70691535-E52D-6EEC-E4A0-B258C09CBBE1}"/>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81" name="Gerade Verbindung mit Pfeil 480">
              <a:extLst>
                <a:ext uri="{FF2B5EF4-FFF2-40B4-BE49-F238E27FC236}">
                  <a16:creationId xmlns:a16="http://schemas.microsoft.com/office/drawing/2014/main" id="{28EEBB2A-CAC7-25CA-BABC-3D7AAAC382FC}"/>
                </a:ext>
              </a:extLst>
            </p:cNvPr>
            <p:cNvCxnSpPr>
              <a:cxnSpLocks/>
              <a:stCxn id="482"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B7E9E2CE-80BB-71BF-4995-68512C6DE038}"/>
              </a:ext>
            </a:extLst>
          </p:cNvPr>
          <p:cNvGrpSpPr/>
          <p:nvPr/>
        </p:nvGrpSpPr>
        <p:grpSpPr>
          <a:xfrm>
            <a:off x="3048000" y="2819400"/>
            <a:ext cx="1828800" cy="1143520"/>
            <a:chOff x="3048000" y="2819400"/>
            <a:chExt cx="1828800" cy="1143520"/>
          </a:xfrm>
        </p:grpSpPr>
        <p:sp>
          <p:nvSpPr>
            <p:cNvPr id="6" name="Abgerundetes Rechteck 124">
              <a:extLst>
                <a:ext uri="{FF2B5EF4-FFF2-40B4-BE49-F238E27FC236}">
                  <a16:creationId xmlns:a16="http://schemas.microsoft.com/office/drawing/2014/main" id="{3CBEF416-46B0-DAFE-79C0-F831C2424719}"/>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124EBC6B-121F-5DBF-7D26-26682542A4A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C76CDAAE-4C20-D429-7F4A-98E575CBD35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504">
              <a:extLst>
                <a:ext uri="{FF2B5EF4-FFF2-40B4-BE49-F238E27FC236}">
                  <a16:creationId xmlns:a16="http://schemas.microsoft.com/office/drawing/2014/main" id="{2D755E19-61DD-0DB0-DF0C-835C1B9C18AA}"/>
                </a:ext>
              </a:extLst>
            </p:cNvPr>
            <p:cNvCxnSpPr>
              <a:stCxn id="7" idx="2"/>
              <a:endCxn id="30"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57DAAFE7-DDEE-FC22-DA4B-37044F16CDA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11" name="Rechteck 10">
              <a:extLst>
                <a:ext uri="{FF2B5EF4-FFF2-40B4-BE49-F238E27FC236}">
                  <a16:creationId xmlns:a16="http://schemas.microsoft.com/office/drawing/2014/main" id="{C439E6A4-0BBC-09CA-7AA1-F49740106B61}"/>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12" name="Gerade Verbindung mit Pfeil 11">
              <a:extLst>
                <a:ext uri="{FF2B5EF4-FFF2-40B4-BE49-F238E27FC236}">
                  <a16:creationId xmlns:a16="http://schemas.microsoft.com/office/drawing/2014/main" id="{45738F55-3BD2-3F22-CDA4-E91B0E749D1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C4700B2C-42B3-869F-7D0B-DCC2EE61C20E}"/>
                </a:ext>
              </a:extLst>
            </p:cNvPr>
            <p:cNvSpPr/>
            <p:nvPr/>
          </p:nvSpPr>
          <p:spPr>
            <a:xfrm>
              <a:off x="373354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B282ED68-4B37-65A4-3F17-DC7AF25A7F8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510">
              <a:extLst>
                <a:ext uri="{FF2B5EF4-FFF2-40B4-BE49-F238E27FC236}">
                  <a16:creationId xmlns:a16="http://schemas.microsoft.com/office/drawing/2014/main" id="{E0C9E944-D0C9-B94C-EC40-03BCCA516ED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511">
              <a:extLst>
                <a:ext uri="{FF2B5EF4-FFF2-40B4-BE49-F238E27FC236}">
                  <a16:creationId xmlns:a16="http://schemas.microsoft.com/office/drawing/2014/main" id="{C6C66D45-2D72-B928-8130-B6E4269E356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512">
              <a:extLst>
                <a:ext uri="{FF2B5EF4-FFF2-40B4-BE49-F238E27FC236}">
                  <a16:creationId xmlns:a16="http://schemas.microsoft.com/office/drawing/2014/main" id="{5E8984AB-AC69-324A-8A46-50DC9D7A625F}"/>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E82FB757-8966-228D-2D78-82CBFF25824D}"/>
                </a:ext>
              </a:extLst>
            </p:cNvPr>
            <p:cNvSpPr/>
            <p:nvPr/>
          </p:nvSpPr>
          <p:spPr>
            <a:xfrm>
              <a:off x="3124200" y="3276600"/>
              <a:ext cx="152660" cy="152660"/>
            </a:xfrm>
            <a:prstGeom prst="rect">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514">
              <a:extLst>
                <a:ext uri="{FF2B5EF4-FFF2-40B4-BE49-F238E27FC236}">
                  <a16:creationId xmlns:a16="http://schemas.microsoft.com/office/drawing/2014/main" id="{F834A995-7492-224F-73EB-FF16DB1D926D}"/>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4E371D14-2E81-460A-D3E4-EE56A357B13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E67B90F1-8B01-37E3-3181-952CB99B8EFE}"/>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517">
              <a:extLst>
                <a:ext uri="{FF2B5EF4-FFF2-40B4-BE49-F238E27FC236}">
                  <a16:creationId xmlns:a16="http://schemas.microsoft.com/office/drawing/2014/main" id="{B51DFAB1-A6DD-73F0-E0C2-BACF3CB9B8AA}"/>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518">
              <a:extLst>
                <a:ext uri="{FF2B5EF4-FFF2-40B4-BE49-F238E27FC236}">
                  <a16:creationId xmlns:a16="http://schemas.microsoft.com/office/drawing/2014/main" id="{A2762EF3-5E7C-54D8-4F01-8A2116AD4C56}"/>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519">
              <a:extLst>
                <a:ext uri="{FF2B5EF4-FFF2-40B4-BE49-F238E27FC236}">
                  <a16:creationId xmlns:a16="http://schemas.microsoft.com/office/drawing/2014/main" id="{E8490D29-636A-96F8-C9FB-444B58C9835C}"/>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62006CF-E760-5C1E-C028-E14966A3134F}"/>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DD47FB24-073A-F990-4CDE-F0FA1D083D45}"/>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D5E9FC4C-E02D-8000-1564-80C0C917D12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7A3CECC3-EA7E-72AF-C4A4-C1732AB31D6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8E5CA3B3-6CBB-ECF0-EAA1-43FF6DA2EF1B}"/>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525">
              <a:extLst>
                <a:ext uri="{FF2B5EF4-FFF2-40B4-BE49-F238E27FC236}">
                  <a16:creationId xmlns:a16="http://schemas.microsoft.com/office/drawing/2014/main" id="{879958C3-DA78-0AA3-8735-A61A666F344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526">
              <a:extLst>
                <a:ext uri="{FF2B5EF4-FFF2-40B4-BE49-F238E27FC236}">
                  <a16:creationId xmlns:a16="http://schemas.microsoft.com/office/drawing/2014/main" id="{2C9D2A7E-C7AC-CDEE-E227-3851266C4B3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2" name="Gerader Verbinder 251">
            <a:extLst>
              <a:ext uri="{FF2B5EF4-FFF2-40B4-BE49-F238E27FC236}">
                <a16:creationId xmlns:a16="http://schemas.microsoft.com/office/drawing/2014/main" id="{FE4743FC-5DF4-42BF-807D-AD8735354082}"/>
              </a:ext>
            </a:extLst>
          </p:cNvPr>
          <p:cNvCxnSpPr>
            <a:cxnSpLocks/>
          </p:cNvCxnSpPr>
          <p:nvPr/>
        </p:nvCxnSpPr>
        <p:spPr bwMode="auto">
          <a:xfrm>
            <a:off x="3962400" y="3429000"/>
            <a:ext cx="130" cy="1143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1058EBD6-B1AD-4EDC-BABF-6347CAFD5AEE}"/>
              </a:ext>
            </a:extLst>
          </p:cNvPr>
          <p:cNvCxnSpPr>
            <a:cxnSpLocks/>
          </p:cNvCxnSpPr>
          <p:nvPr/>
        </p:nvCxnSpPr>
        <p:spPr bwMode="auto">
          <a:xfrm flipH="1">
            <a:off x="1905000" y="52578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3101F382-542F-4728-8BE9-FA1A2CE39919}"/>
              </a:ext>
            </a:extLst>
          </p:cNvPr>
          <p:cNvCxnSpPr>
            <a:cxnSpLocks/>
          </p:cNvCxnSpPr>
          <p:nvPr/>
        </p:nvCxnSpPr>
        <p:spPr bwMode="auto">
          <a:xfrm>
            <a:off x="1905000" y="548575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21FBFAED-5D09-40F8-8B31-6AB2E3A4550E}"/>
              </a:ext>
            </a:extLst>
          </p:cNvPr>
          <p:cNvCxnSpPr>
            <a:cxnSpLocks/>
          </p:cNvCxnSpPr>
          <p:nvPr/>
        </p:nvCxnSpPr>
        <p:spPr bwMode="auto">
          <a:xfrm>
            <a:off x="3657600" y="5485750"/>
            <a:ext cx="1677180" cy="65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Gerader Verbinder 256">
            <a:extLst>
              <a:ext uri="{FF2B5EF4-FFF2-40B4-BE49-F238E27FC236}">
                <a16:creationId xmlns:a16="http://schemas.microsoft.com/office/drawing/2014/main" id="{C89D01A3-48F9-4DD8-8EFD-E2AA85EFEF9B}"/>
              </a:ext>
            </a:extLst>
          </p:cNvPr>
          <p:cNvCxnSpPr>
            <a:cxnSpLocks/>
          </p:cNvCxnSpPr>
          <p:nvPr/>
        </p:nvCxnSpPr>
        <p:spPr bwMode="auto">
          <a:xfrm>
            <a:off x="5486400" y="5485750"/>
            <a:ext cx="1677180" cy="65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Gerader Verbinder 257">
            <a:extLst>
              <a:ext uri="{FF2B5EF4-FFF2-40B4-BE49-F238E27FC236}">
                <a16:creationId xmlns:a16="http://schemas.microsoft.com/office/drawing/2014/main" id="{95DB58C2-EA7C-4833-8902-5A7ED9C62AA5}"/>
              </a:ext>
            </a:extLst>
          </p:cNvPr>
          <p:cNvCxnSpPr>
            <a:cxnSpLocks/>
          </p:cNvCxnSpPr>
          <p:nvPr/>
        </p:nvCxnSpPr>
        <p:spPr bwMode="auto">
          <a:xfrm flipH="1">
            <a:off x="1905000" y="6096000"/>
            <a:ext cx="53340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 name="Gerader Verbinder 258">
            <a:extLst>
              <a:ext uri="{FF2B5EF4-FFF2-40B4-BE49-F238E27FC236}">
                <a16:creationId xmlns:a16="http://schemas.microsoft.com/office/drawing/2014/main" id="{C3E6BC03-7863-4ED6-A1FB-FB6D3AC0B62F}"/>
              </a:ext>
            </a:extLst>
          </p:cNvPr>
          <p:cNvCxnSpPr>
            <a:cxnSpLocks/>
          </p:cNvCxnSpPr>
          <p:nvPr/>
        </p:nvCxnSpPr>
        <p:spPr bwMode="auto">
          <a:xfrm>
            <a:off x="7239000" y="5562600"/>
            <a:ext cx="0" cy="1524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r Verbinder 260">
            <a:extLst>
              <a:ext uri="{FF2B5EF4-FFF2-40B4-BE49-F238E27FC236}">
                <a16:creationId xmlns:a16="http://schemas.microsoft.com/office/drawing/2014/main" id="{53B07D95-3853-4C07-ACB7-49B45EF5C933}"/>
              </a:ext>
            </a:extLst>
          </p:cNvPr>
          <p:cNvCxnSpPr>
            <a:cxnSpLocks/>
          </p:cNvCxnSpPr>
          <p:nvPr/>
        </p:nvCxnSpPr>
        <p:spPr bwMode="auto">
          <a:xfrm>
            <a:off x="7239000" y="6019800"/>
            <a:ext cx="0" cy="762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a:extLst>
              <a:ext uri="{FF2B5EF4-FFF2-40B4-BE49-F238E27FC236}">
                <a16:creationId xmlns:a16="http://schemas.microsoft.com/office/drawing/2014/main" id="{79486017-4F19-6234-D5A7-9C8C11A7C4A1}"/>
              </a:ext>
            </a:extLst>
          </p:cNvPr>
          <p:cNvGrpSpPr/>
          <p:nvPr/>
        </p:nvGrpSpPr>
        <p:grpSpPr>
          <a:xfrm>
            <a:off x="7239000" y="5334000"/>
            <a:ext cx="304800" cy="304800"/>
            <a:chOff x="7239000" y="5181600"/>
            <a:chExt cx="304800" cy="304800"/>
          </a:xfrm>
        </p:grpSpPr>
        <p:cxnSp>
          <p:nvCxnSpPr>
            <p:cNvPr id="34" name="Gerade Verbindung mit Pfeil 33">
              <a:extLst>
                <a:ext uri="{FF2B5EF4-FFF2-40B4-BE49-F238E27FC236}">
                  <a16:creationId xmlns:a16="http://schemas.microsoft.com/office/drawing/2014/main" id="{75524B97-01DA-5C7E-1CB4-41E4CEB14C41}"/>
                </a:ext>
              </a:extLst>
            </p:cNvPr>
            <p:cNvCxnSpPr>
              <a:cxnSpLocks/>
            </p:cNvCxnSpPr>
            <p:nvPr/>
          </p:nvCxnSpPr>
          <p:spPr>
            <a:xfrm rot="5400000">
              <a:off x="7429500" y="50673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563A6868-9CDF-A46C-5E4C-B54B6E9EB108}"/>
                </a:ext>
              </a:extLst>
            </p:cNvPr>
            <p:cNvCxnSpPr>
              <a:cxnSpLocks/>
            </p:cNvCxnSpPr>
            <p:nvPr/>
          </p:nvCxnSpPr>
          <p:spPr>
            <a:xfrm flipV="1">
              <a:off x="7543800" y="5181600"/>
              <a:ext cx="0" cy="30480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F9348D7C-AA64-01AD-DEA2-69539BAD219E}"/>
                </a:ext>
              </a:extLst>
            </p:cNvPr>
            <p:cNvCxnSpPr>
              <a:cxnSpLocks/>
            </p:cNvCxnSpPr>
            <p:nvPr/>
          </p:nvCxnSpPr>
          <p:spPr>
            <a:xfrm>
              <a:off x="7239000" y="5486400"/>
              <a:ext cx="304800" cy="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grpSp>
      <p:cxnSp>
        <p:nvCxnSpPr>
          <p:cNvPr id="516" name="Gerader Verbinder 255">
            <a:extLst>
              <a:ext uri="{FF2B5EF4-FFF2-40B4-BE49-F238E27FC236}">
                <a16:creationId xmlns:a16="http://schemas.microsoft.com/office/drawing/2014/main" id="{AADEFF91-5B79-C1AD-2829-66E289C43B2D}"/>
              </a:ext>
            </a:extLst>
          </p:cNvPr>
          <p:cNvCxnSpPr>
            <a:cxnSpLocks/>
          </p:cNvCxnSpPr>
          <p:nvPr/>
        </p:nvCxnSpPr>
        <p:spPr bwMode="auto">
          <a:xfrm flipV="1">
            <a:off x="4191000" y="3429000"/>
            <a:ext cx="0" cy="121920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7" name="Gerader Verbinder 257">
            <a:extLst>
              <a:ext uri="{FF2B5EF4-FFF2-40B4-BE49-F238E27FC236}">
                <a16:creationId xmlns:a16="http://schemas.microsoft.com/office/drawing/2014/main" id="{0C3D50D5-8D75-740A-DF4B-873E1D7935A4}"/>
              </a:ext>
            </a:extLst>
          </p:cNvPr>
          <p:cNvCxnSpPr>
            <a:cxnSpLocks/>
          </p:cNvCxnSpPr>
          <p:nvPr/>
        </p:nvCxnSpPr>
        <p:spPr bwMode="auto">
          <a:xfrm>
            <a:off x="4191000" y="4648200"/>
            <a:ext cx="0" cy="106680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 name="Gerader Verbinder 259">
            <a:extLst>
              <a:ext uri="{FF2B5EF4-FFF2-40B4-BE49-F238E27FC236}">
                <a16:creationId xmlns:a16="http://schemas.microsoft.com/office/drawing/2014/main" id="{F997CDD9-308E-D97A-FC9C-7B8DA81EBB7B}"/>
              </a:ext>
            </a:extLst>
          </p:cNvPr>
          <p:cNvCxnSpPr>
            <a:cxnSpLocks/>
          </p:cNvCxnSpPr>
          <p:nvPr/>
        </p:nvCxnSpPr>
        <p:spPr bwMode="auto">
          <a:xfrm>
            <a:off x="4495800" y="3124200"/>
            <a:ext cx="0" cy="259080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4" name="Gerader Verbinder 261">
            <a:extLst>
              <a:ext uri="{FF2B5EF4-FFF2-40B4-BE49-F238E27FC236}">
                <a16:creationId xmlns:a16="http://schemas.microsoft.com/office/drawing/2014/main" id="{44302599-BDA9-7620-7FA4-003DC6FD4A28}"/>
              </a:ext>
            </a:extLst>
          </p:cNvPr>
          <p:cNvCxnSpPr>
            <a:cxnSpLocks/>
          </p:cNvCxnSpPr>
          <p:nvPr/>
        </p:nvCxnSpPr>
        <p:spPr bwMode="auto">
          <a:xfrm>
            <a:off x="4495800" y="3352800"/>
            <a:ext cx="762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Gerader Verbinder 266">
            <a:extLst>
              <a:ext uri="{FF2B5EF4-FFF2-40B4-BE49-F238E27FC236}">
                <a16:creationId xmlns:a16="http://schemas.microsoft.com/office/drawing/2014/main" id="{D4ED8DFE-4479-FA35-E21F-E77D3C00CFCA}"/>
              </a:ext>
            </a:extLst>
          </p:cNvPr>
          <p:cNvCxnSpPr>
            <a:cxnSpLocks/>
          </p:cNvCxnSpPr>
          <p:nvPr/>
        </p:nvCxnSpPr>
        <p:spPr bwMode="auto">
          <a:xfrm>
            <a:off x="4495800" y="3124200"/>
            <a:ext cx="762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6" name="Gerader Verbinder 253">
            <a:extLst>
              <a:ext uri="{FF2B5EF4-FFF2-40B4-BE49-F238E27FC236}">
                <a16:creationId xmlns:a16="http://schemas.microsoft.com/office/drawing/2014/main" id="{6BC28E61-5A94-556D-CB43-4A4D211D68CF}"/>
              </a:ext>
            </a:extLst>
          </p:cNvPr>
          <p:cNvCxnSpPr>
            <a:cxnSpLocks/>
          </p:cNvCxnSpPr>
          <p:nvPr/>
        </p:nvCxnSpPr>
        <p:spPr bwMode="auto">
          <a:xfrm>
            <a:off x="2971800" y="4876800"/>
            <a:ext cx="5486400" cy="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7" name="Gerader Verbinder 261">
            <a:extLst>
              <a:ext uri="{FF2B5EF4-FFF2-40B4-BE49-F238E27FC236}">
                <a16:creationId xmlns:a16="http://schemas.microsoft.com/office/drawing/2014/main" id="{D2B6B452-EB4C-38C9-12B2-39D25664E97E}"/>
              </a:ext>
            </a:extLst>
          </p:cNvPr>
          <p:cNvCxnSpPr>
            <a:cxnSpLocks/>
          </p:cNvCxnSpPr>
          <p:nvPr/>
        </p:nvCxnSpPr>
        <p:spPr bwMode="auto">
          <a:xfrm>
            <a:off x="4038600" y="4648200"/>
            <a:ext cx="1524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40" name="Gruppieren 539">
            <a:extLst>
              <a:ext uri="{FF2B5EF4-FFF2-40B4-BE49-F238E27FC236}">
                <a16:creationId xmlns:a16="http://schemas.microsoft.com/office/drawing/2014/main" id="{F77630ED-7302-C687-3611-994F5401BD95}"/>
              </a:ext>
            </a:extLst>
          </p:cNvPr>
          <p:cNvGrpSpPr/>
          <p:nvPr/>
        </p:nvGrpSpPr>
        <p:grpSpPr>
          <a:xfrm>
            <a:off x="3581400" y="4648200"/>
            <a:ext cx="304800" cy="381130"/>
            <a:chOff x="4038600" y="2286000"/>
            <a:chExt cx="304800" cy="381130"/>
          </a:xfrm>
        </p:grpSpPr>
        <p:cxnSp>
          <p:nvCxnSpPr>
            <p:cNvPr id="541" name="Gerade Verbindung mit Pfeil 540">
              <a:extLst>
                <a:ext uri="{FF2B5EF4-FFF2-40B4-BE49-F238E27FC236}">
                  <a16:creationId xmlns:a16="http://schemas.microsoft.com/office/drawing/2014/main" id="{556E44A8-6045-5124-B42C-FA6986EDD94F}"/>
                </a:ext>
              </a:extLst>
            </p:cNvPr>
            <p:cNvCxnSpPr>
              <a:cxnSpLocks/>
            </p:cNvCxnSpPr>
            <p:nvPr/>
          </p:nvCxnSpPr>
          <p:spPr>
            <a:xfrm>
              <a:off x="4038600" y="2286000"/>
              <a:ext cx="910" cy="381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Gerade Verbindung mit Pfeil 541">
              <a:extLst>
                <a:ext uri="{FF2B5EF4-FFF2-40B4-BE49-F238E27FC236}">
                  <a16:creationId xmlns:a16="http://schemas.microsoft.com/office/drawing/2014/main" id="{9667119C-6084-4F95-1F07-FF39762C7672}"/>
                </a:ext>
              </a:extLst>
            </p:cNvPr>
            <p:cNvCxnSpPr>
              <a:cxnSpLocks/>
            </p:cNvCxnSpPr>
            <p:nvPr/>
          </p:nvCxnSpPr>
          <p:spPr>
            <a:xfrm flipH="1">
              <a:off x="4038600" y="2286000"/>
              <a:ext cx="304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543" name="Gerader Verbinder 258">
            <a:extLst>
              <a:ext uri="{FF2B5EF4-FFF2-40B4-BE49-F238E27FC236}">
                <a16:creationId xmlns:a16="http://schemas.microsoft.com/office/drawing/2014/main" id="{900DA8EE-3606-030E-927D-A6CBF449C9D9}"/>
              </a:ext>
            </a:extLst>
          </p:cNvPr>
          <p:cNvCxnSpPr>
            <a:cxnSpLocks/>
          </p:cNvCxnSpPr>
          <p:nvPr/>
        </p:nvCxnSpPr>
        <p:spPr bwMode="auto">
          <a:xfrm>
            <a:off x="72390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8" name="Rechteck 447">
            <a:extLst>
              <a:ext uri="{FF2B5EF4-FFF2-40B4-BE49-F238E27FC236}">
                <a16:creationId xmlns:a16="http://schemas.microsoft.com/office/drawing/2014/main" id="{6C8B4F04-B11C-45BF-F3A0-A2BFCFE71D1A}"/>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449" name="Abgerundetes Rechteck 31">
            <a:extLst>
              <a:ext uri="{FF2B5EF4-FFF2-40B4-BE49-F238E27FC236}">
                <a16:creationId xmlns:a16="http://schemas.microsoft.com/office/drawing/2014/main" id="{73DD4856-F8A7-B70B-7840-765CB72CC1A9}"/>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450" name="Abgerundetes Rechteck 31">
            <a:extLst>
              <a:ext uri="{FF2B5EF4-FFF2-40B4-BE49-F238E27FC236}">
                <a16:creationId xmlns:a16="http://schemas.microsoft.com/office/drawing/2014/main" id="{EE06B71D-E2E6-6EAC-6F9D-60857059E932}"/>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259521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83D1202A-7E52-7F71-4620-35854FFFFD84}"/>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26BC2EB7-86AB-CAF8-5879-D68AA98C92AA}"/>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4E46E227-6188-B7E2-9322-82BF62FAD22D}"/>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D58DAF6C-42EF-85F8-DF12-F563A2D9FF30}"/>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AB50D25B-15F7-EC60-C1CD-E672EDC4641E}"/>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50BF0BAF-188F-D365-C9DF-12918A525F4F}"/>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EE2CACA7-5C9F-019D-7E90-E60F530CCE95}"/>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CCF17695-F28A-7C49-020B-7C987DC41DEF}"/>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F85D6A39-40DC-4F23-E7DE-706831F64ABE}"/>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86C52A8-70AD-3C49-37B3-B9E5A7437C01}"/>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D13753BA-FBF9-022B-3F8D-CC24D0028A40}"/>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1F461344-4F15-6EF2-F600-80B02A4B6525}"/>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BDFBECC5-FAE7-C991-E937-38DC6158650D}"/>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964FC240-DD90-8255-8B1F-7418D40F1A82}"/>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FD38CB65-462B-39B5-1EFD-FD4D103E516B}"/>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9AE6876E-C84C-3F83-5710-D5CDB26940F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AFAB39A-D641-CEC2-6310-B330B9973A00}"/>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D13B202A-F148-8086-BAFF-E5BB1BC2CECE}"/>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897708D0-641C-C122-F4DB-DE08B81A351F}"/>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ACFA5B1B-0B0A-466D-84ED-594998C97457}"/>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AEAC1B2C-C103-F753-A40D-554C93C7F1DD}"/>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F7B7BE55-9314-80E8-4490-4FD933D5DA7C}"/>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36" name="Gerade Verbindung mit Pfeil 35">
              <a:extLst>
                <a:ext uri="{FF2B5EF4-FFF2-40B4-BE49-F238E27FC236}">
                  <a16:creationId xmlns:a16="http://schemas.microsoft.com/office/drawing/2014/main" id="{69F8E5F9-D261-76F1-399A-D4AAE20A38B8}"/>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F58E5F73-71A4-ED47-0D52-6CCD472CAFC2}"/>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ED6CD496-C4BE-B7AA-9C21-5E871B77D150}"/>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0AE446B0-79CD-B884-10C6-3A91B5D19074}"/>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5383F7FB-9F8D-F08A-E1DD-EAB49DF33CA5}"/>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CC785F96-7324-56DB-B7DD-F371065EB882}"/>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B8A97747-0110-2836-1225-340059D93815}"/>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30D0F4E3-D506-F032-F340-45B2A9A19B18}"/>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AB91A1B6-0DEB-184C-B390-3EE1A19BB831}"/>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0BFBE9A8-D5CA-CADF-63DC-50502B8311D2}"/>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50C1D12B-BC75-9952-8096-E2C1B91BB593}"/>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90697141-644E-59A4-8B6C-D585C262DE57}"/>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A15F770E-1A1A-F1A8-60AB-6E68A3D464B8}"/>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A3493639-FB28-E10B-CF6A-962E8A04A67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96237E6B-7FD3-F583-2E9E-0A1C47861BF3}"/>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6EE870F2-1742-FF5F-F252-1E47BF13C8BC}"/>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76B135E5-26C7-448D-6E42-E0BBF9D12DE0}"/>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3AD3C317-8259-C562-4552-073630218631}"/>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7EF5C878-8858-48BA-7750-23E50D649673}"/>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51D4FD2-18C4-E6E8-CB97-A37FA02E4F02}"/>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AA5E40E9-278F-9F9D-0D88-495A434F3BA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C943DF5D-4ECB-A3C3-9E43-63275122E025}"/>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FEB9D8F3-BD6B-DB5E-DE94-5AC711C995BC}"/>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E430693E-1FCE-DA12-D5BC-5BEEE7A40003}"/>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952DF906-1446-3F14-6645-A5B2E73FD46E}"/>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F60611BA-4A9F-515A-A8A0-22AE1A7CF48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676A81EA-8B92-7484-7E3A-3AFD981934C6}"/>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ACEB69ED-650E-8CAD-3729-8DF63CD57F9B}"/>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457D4E24-E5DC-442C-5202-3F943354CE0D}"/>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1835CA9D-BC61-7925-8A7E-318DCE28C362}"/>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05376F2D-3325-4C55-837E-E304CDF937A3}"/>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6155CC91-D9D2-2D91-D75C-2AFA137BAF7E}"/>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8D27634C-3A5D-64B5-133D-C696789B341D}"/>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ADEE0337-F5A1-1310-B563-20AE5E832E32}"/>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56A393CF-26C2-1265-1D4C-21EF39579E7B}"/>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9184FC47-0071-AD6D-B508-451329E08571}"/>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F15EA8D2-CCF9-C4C1-D170-42BBBD6D11BB}"/>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66C5A254-0A7A-0FDE-63DE-431A7A983CCE}"/>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CEFDA3BA-09FC-8684-C986-9DD7341EEB0B}"/>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B7491EBD-9C52-F90C-DC8E-C3100B541963}"/>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7EEEF5EE-EB1C-A060-6D2F-E222BA12D94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81C8BCFA-838D-ADDF-E00F-0C8063666883}"/>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CE395FA-9FD7-BE1F-C8D6-34E236C4FA74}"/>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CEE11830-8A48-A0E8-EAD3-A5D57793CA5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5C614EBA-BB4F-C7BE-9062-48DD8FA2B81A}"/>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8DB591D6-9AB4-898A-A50C-C5945B283D9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CD9CEA14-2462-C659-9F79-824AE9101F37}"/>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6AA1DB7D-738A-3098-FE84-EA6A09C136BE}"/>
              </a:ext>
            </a:extLst>
          </p:cNvPr>
          <p:cNvGrpSpPr/>
          <p:nvPr/>
        </p:nvGrpSpPr>
        <p:grpSpPr>
          <a:xfrm>
            <a:off x="3048000" y="2819400"/>
            <a:ext cx="1828800" cy="1143520"/>
            <a:chOff x="3048000" y="2819400"/>
            <a:chExt cx="1828800" cy="1143520"/>
          </a:xfrm>
        </p:grpSpPr>
        <p:sp>
          <p:nvSpPr>
            <p:cNvPr id="6" name="Abgerundetes Rechteck 124">
              <a:extLst>
                <a:ext uri="{FF2B5EF4-FFF2-40B4-BE49-F238E27FC236}">
                  <a16:creationId xmlns:a16="http://schemas.microsoft.com/office/drawing/2014/main" id="{A21E0F7C-F790-4967-B8B3-D77CAEC6D91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DB2735FF-4E81-3A5A-77E2-A70F6526FEC2}"/>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56B212D2-C387-5B68-FCA9-B84014B3C691}"/>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504">
              <a:extLst>
                <a:ext uri="{FF2B5EF4-FFF2-40B4-BE49-F238E27FC236}">
                  <a16:creationId xmlns:a16="http://schemas.microsoft.com/office/drawing/2014/main" id="{59BF69AB-5144-F64E-6D87-1023ADDC1368}"/>
                </a:ext>
              </a:extLst>
            </p:cNvPr>
            <p:cNvCxnSpPr>
              <a:stCxn id="7" idx="2"/>
              <a:endCxn id="30" idx="0"/>
            </p:cNvCxnSpPr>
            <p:nvPr/>
          </p:nvCxnSpPr>
          <p:spPr>
            <a:xfrm rot="16200000">
              <a:off x="4077415" y="3315285"/>
              <a:ext cx="0" cy="7633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F38E4E9A-AE05-46B2-D187-52B52D1C1DF1}"/>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11" name="Rechteck 10">
              <a:extLst>
                <a:ext uri="{FF2B5EF4-FFF2-40B4-BE49-F238E27FC236}">
                  <a16:creationId xmlns:a16="http://schemas.microsoft.com/office/drawing/2014/main" id="{2B4F0EF8-79E0-9D6B-B89B-8B33F40C478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12" name="Gerade Verbindung mit Pfeil 11">
              <a:extLst>
                <a:ext uri="{FF2B5EF4-FFF2-40B4-BE49-F238E27FC236}">
                  <a16:creationId xmlns:a16="http://schemas.microsoft.com/office/drawing/2014/main" id="{428A89C2-9786-6DE3-7000-BAF870614BA1}"/>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FDFE5D56-56B2-B39F-9E58-0D304B7BA1FA}"/>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8771AC0B-7046-5810-8347-F63EB664254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510">
              <a:extLst>
                <a:ext uri="{FF2B5EF4-FFF2-40B4-BE49-F238E27FC236}">
                  <a16:creationId xmlns:a16="http://schemas.microsoft.com/office/drawing/2014/main" id="{AE5137A3-FB6C-AF5F-4817-7775535102D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511">
              <a:extLst>
                <a:ext uri="{FF2B5EF4-FFF2-40B4-BE49-F238E27FC236}">
                  <a16:creationId xmlns:a16="http://schemas.microsoft.com/office/drawing/2014/main" id="{A23B17D9-7667-B3AD-0F59-2126D628D167}"/>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512">
              <a:extLst>
                <a:ext uri="{FF2B5EF4-FFF2-40B4-BE49-F238E27FC236}">
                  <a16:creationId xmlns:a16="http://schemas.microsoft.com/office/drawing/2014/main" id="{CE9A4322-10F4-4C86-7D61-74E6B3E4987B}"/>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EAE12CCF-CEC6-4515-05C2-647BAF6EE670}"/>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514">
              <a:extLst>
                <a:ext uri="{FF2B5EF4-FFF2-40B4-BE49-F238E27FC236}">
                  <a16:creationId xmlns:a16="http://schemas.microsoft.com/office/drawing/2014/main" id="{1F01477C-6678-0F97-5305-AA607E534E28}"/>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0C507F59-05D7-B1D0-B14E-44B4E3BDF2B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B093507E-9254-85DB-4F5C-0D9B21442828}"/>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517">
              <a:extLst>
                <a:ext uri="{FF2B5EF4-FFF2-40B4-BE49-F238E27FC236}">
                  <a16:creationId xmlns:a16="http://schemas.microsoft.com/office/drawing/2014/main" id="{E65FA4E4-73B8-237B-BEAE-4DC10FC24FDC}"/>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518">
              <a:extLst>
                <a:ext uri="{FF2B5EF4-FFF2-40B4-BE49-F238E27FC236}">
                  <a16:creationId xmlns:a16="http://schemas.microsoft.com/office/drawing/2014/main" id="{C8942B61-BF29-9BD5-5525-11712AEF99C9}"/>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519">
              <a:extLst>
                <a:ext uri="{FF2B5EF4-FFF2-40B4-BE49-F238E27FC236}">
                  <a16:creationId xmlns:a16="http://schemas.microsoft.com/office/drawing/2014/main" id="{2D4F5113-9EB9-82BC-4191-2B92977DF3C0}"/>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8B36F84F-3D4D-65DD-22F3-CD0B13AA0C7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D33F4FAF-DCE8-00E8-716C-A4F1FD90F217}"/>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295E64C1-52EE-FD3C-FEE6-4FC35454310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3BFC60CA-9ED9-B6E7-7F48-F634D72B447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0F5ADB90-6737-CC03-E78C-66124A9ADA5D}"/>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525">
              <a:extLst>
                <a:ext uri="{FF2B5EF4-FFF2-40B4-BE49-F238E27FC236}">
                  <a16:creationId xmlns:a16="http://schemas.microsoft.com/office/drawing/2014/main" id="{FC7B5AA9-E264-4654-F46A-11E8F912F311}"/>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526">
              <a:extLst>
                <a:ext uri="{FF2B5EF4-FFF2-40B4-BE49-F238E27FC236}">
                  <a16:creationId xmlns:a16="http://schemas.microsoft.com/office/drawing/2014/main" id="{BFC88CBC-0FD2-D9FE-A0FD-438FFBA0FEE6}"/>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4" name="Gerader Verbinder 253">
            <a:extLst>
              <a:ext uri="{FF2B5EF4-FFF2-40B4-BE49-F238E27FC236}">
                <a16:creationId xmlns:a16="http://schemas.microsoft.com/office/drawing/2014/main" id="{1058EBD6-B1AD-4EDC-BABF-6347CAFD5AEE}"/>
              </a:ext>
            </a:extLst>
          </p:cNvPr>
          <p:cNvCxnSpPr>
            <a:cxnSpLocks/>
          </p:cNvCxnSpPr>
          <p:nvPr/>
        </p:nvCxnSpPr>
        <p:spPr bwMode="auto">
          <a:xfrm flipH="1">
            <a:off x="1905000" y="52578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12" name="Gruppieren 511">
            <a:extLst>
              <a:ext uri="{FF2B5EF4-FFF2-40B4-BE49-F238E27FC236}">
                <a16:creationId xmlns:a16="http://schemas.microsoft.com/office/drawing/2014/main" id="{4CCE72A7-0F3D-5100-2391-79D73BF26556}"/>
              </a:ext>
            </a:extLst>
          </p:cNvPr>
          <p:cNvGrpSpPr/>
          <p:nvPr/>
        </p:nvGrpSpPr>
        <p:grpSpPr>
          <a:xfrm>
            <a:off x="3276600" y="3048000"/>
            <a:ext cx="1066800" cy="304800"/>
            <a:chOff x="3276600" y="2286000"/>
            <a:chExt cx="1066800" cy="304800"/>
          </a:xfrm>
        </p:grpSpPr>
        <p:cxnSp>
          <p:nvCxnSpPr>
            <p:cNvPr id="513" name="Gerade Verbindung mit Pfeil 512">
              <a:extLst>
                <a:ext uri="{FF2B5EF4-FFF2-40B4-BE49-F238E27FC236}">
                  <a16:creationId xmlns:a16="http://schemas.microsoft.com/office/drawing/2014/main" id="{3761F2E0-8BAA-0813-1FAC-3F20488A5D6D}"/>
                </a:ext>
              </a:extLst>
            </p:cNvPr>
            <p:cNvCxnSpPr>
              <a:cxnSpLocks/>
            </p:cNvCxnSpPr>
            <p:nvPr/>
          </p:nvCxnSpPr>
          <p:spPr>
            <a:xfrm>
              <a:off x="3810000" y="22860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Gerade Verbindung mit Pfeil 513">
              <a:extLst>
                <a:ext uri="{FF2B5EF4-FFF2-40B4-BE49-F238E27FC236}">
                  <a16:creationId xmlns:a16="http://schemas.microsoft.com/office/drawing/2014/main" id="{7809BF72-8EE0-8E5D-53F0-131A8AD2F308}"/>
                </a:ext>
              </a:extLst>
            </p:cNvPr>
            <p:cNvCxnSpPr>
              <a:cxnSpLocks/>
            </p:cNvCxnSpPr>
            <p:nvPr/>
          </p:nvCxnSpPr>
          <p:spPr>
            <a:xfrm>
              <a:off x="3276600" y="22860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Gerade Verbindung mit Pfeil 514">
              <a:extLst>
                <a:ext uri="{FF2B5EF4-FFF2-40B4-BE49-F238E27FC236}">
                  <a16:creationId xmlns:a16="http://schemas.microsoft.com/office/drawing/2014/main" id="{F7E9DF5E-A12B-ABC0-394F-580EDBB5B77D}"/>
                </a:ext>
              </a:extLst>
            </p:cNvPr>
            <p:cNvCxnSpPr>
              <a:cxnSpLocks/>
            </p:cNvCxnSpPr>
            <p:nvPr/>
          </p:nvCxnSpPr>
          <p:spPr>
            <a:xfrm flipH="1">
              <a:off x="3276600" y="2286000"/>
              <a:ext cx="1066800" cy="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516" name="Gerade Verbindung mit Pfeil 515">
              <a:extLst>
                <a:ext uri="{FF2B5EF4-FFF2-40B4-BE49-F238E27FC236}">
                  <a16:creationId xmlns:a16="http://schemas.microsoft.com/office/drawing/2014/main" id="{C1A50EA9-C1D3-2867-B2F1-5729466CB1F5}"/>
                </a:ext>
              </a:extLst>
            </p:cNvPr>
            <p:cNvCxnSpPr>
              <a:cxnSpLocks/>
            </p:cNvCxnSpPr>
            <p:nvPr/>
          </p:nvCxnSpPr>
          <p:spPr>
            <a:xfrm flipV="1">
              <a:off x="4343400" y="2286000"/>
              <a:ext cx="0" cy="30480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grpSp>
      <p:cxnSp>
        <p:nvCxnSpPr>
          <p:cNvPr id="517" name="Gerader Verbinder 255">
            <a:extLst>
              <a:ext uri="{FF2B5EF4-FFF2-40B4-BE49-F238E27FC236}">
                <a16:creationId xmlns:a16="http://schemas.microsoft.com/office/drawing/2014/main" id="{AE030F3F-2D45-7E3F-7C81-8310032B07B6}"/>
              </a:ext>
            </a:extLst>
          </p:cNvPr>
          <p:cNvCxnSpPr>
            <a:cxnSpLocks/>
          </p:cNvCxnSpPr>
          <p:nvPr/>
        </p:nvCxnSpPr>
        <p:spPr bwMode="auto">
          <a:xfrm flipV="1">
            <a:off x="4191000" y="3429000"/>
            <a:ext cx="0" cy="121920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8" name="Gerader Verbinder 259">
            <a:extLst>
              <a:ext uri="{FF2B5EF4-FFF2-40B4-BE49-F238E27FC236}">
                <a16:creationId xmlns:a16="http://schemas.microsoft.com/office/drawing/2014/main" id="{6A9FD284-32F2-AE33-C11E-51FF8EAC88BB}"/>
              </a:ext>
            </a:extLst>
          </p:cNvPr>
          <p:cNvCxnSpPr>
            <a:cxnSpLocks/>
          </p:cNvCxnSpPr>
          <p:nvPr/>
        </p:nvCxnSpPr>
        <p:spPr bwMode="auto">
          <a:xfrm>
            <a:off x="4495800" y="3124200"/>
            <a:ext cx="0" cy="259080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9" name="Gerader Verbinder 261">
            <a:extLst>
              <a:ext uri="{FF2B5EF4-FFF2-40B4-BE49-F238E27FC236}">
                <a16:creationId xmlns:a16="http://schemas.microsoft.com/office/drawing/2014/main" id="{5D699352-AFE7-DFB8-9844-CBA6C68CB278}"/>
              </a:ext>
            </a:extLst>
          </p:cNvPr>
          <p:cNvCxnSpPr>
            <a:cxnSpLocks/>
          </p:cNvCxnSpPr>
          <p:nvPr/>
        </p:nvCxnSpPr>
        <p:spPr bwMode="auto">
          <a:xfrm>
            <a:off x="4495800" y="3352800"/>
            <a:ext cx="762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0" name="Gerader Verbinder 266">
            <a:extLst>
              <a:ext uri="{FF2B5EF4-FFF2-40B4-BE49-F238E27FC236}">
                <a16:creationId xmlns:a16="http://schemas.microsoft.com/office/drawing/2014/main" id="{8D82CAE4-2360-74D1-7120-9C8E6ABBF5BE}"/>
              </a:ext>
            </a:extLst>
          </p:cNvPr>
          <p:cNvCxnSpPr>
            <a:cxnSpLocks/>
          </p:cNvCxnSpPr>
          <p:nvPr/>
        </p:nvCxnSpPr>
        <p:spPr bwMode="auto">
          <a:xfrm>
            <a:off x="4495800" y="3124200"/>
            <a:ext cx="762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1" name="Gerader Verbinder 253">
            <a:extLst>
              <a:ext uri="{FF2B5EF4-FFF2-40B4-BE49-F238E27FC236}">
                <a16:creationId xmlns:a16="http://schemas.microsoft.com/office/drawing/2014/main" id="{56DE772B-4202-ED36-8337-2F477443C1F2}"/>
              </a:ext>
            </a:extLst>
          </p:cNvPr>
          <p:cNvCxnSpPr>
            <a:cxnSpLocks/>
          </p:cNvCxnSpPr>
          <p:nvPr/>
        </p:nvCxnSpPr>
        <p:spPr bwMode="auto">
          <a:xfrm>
            <a:off x="2971800" y="4876800"/>
            <a:ext cx="5486400" cy="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 name="Gerader Verbinder 257">
            <a:extLst>
              <a:ext uri="{FF2B5EF4-FFF2-40B4-BE49-F238E27FC236}">
                <a16:creationId xmlns:a16="http://schemas.microsoft.com/office/drawing/2014/main" id="{B88DE1CD-6D25-2CFB-A47C-24A1DBD6065E}"/>
              </a:ext>
            </a:extLst>
          </p:cNvPr>
          <p:cNvCxnSpPr>
            <a:cxnSpLocks/>
          </p:cNvCxnSpPr>
          <p:nvPr/>
        </p:nvCxnSpPr>
        <p:spPr bwMode="auto">
          <a:xfrm>
            <a:off x="4191000" y="4648200"/>
            <a:ext cx="0" cy="1066800"/>
          </a:xfrm>
          <a:prstGeom prst="line">
            <a:avLst/>
          </a:prstGeom>
          <a:noFill/>
          <a:ln w="508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 name="Gerader Verbinder 261">
            <a:extLst>
              <a:ext uri="{FF2B5EF4-FFF2-40B4-BE49-F238E27FC236}">
                <a16:creationId xmlns:a16="http://schemas.microsoft.com/office/drawing/2014/main" id="{F6122691-B451-59E2-C86A-330CDFF12B9E}"/>
              </a:ext>
            </a:extLst>
          </p:cNvPr>
          <p:cNvCxnSpPr>
            <a:cxnSpLocks/>
          </p:cNvCxnSpPr>
          <p:nvPr/>
        </p:nvCxnSpPr>
        <p:spPr bwMode="auto">
          <a:xfrm>
            <a:off x="4038600" y="4648200"/>
            <a:ext cx="1524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4" name="Gerader Verbinder 258">
            <a:extLst>
              <a:ext uri="{FF2B5EF4-FFF2-40B4-BE49-F238E27FC236}">
                <a16:creationId xmlns:a16="http://schemas.microsoft.com/office/drawing/2014/main" id="{F520AA96-A098-419B-E8A8-E391DA088882}"/>
              </a:ext>
            </a:extLst>
          </p:cNvPr>
          <p:cNvCxnSpPr>
            <a:cxnSpLocks/>
          </p:cNvCxnSpPr>
          <p:nvPr/>
        </p:nvCxnSpPr>
        <p:spPr bwMode="auto">
          <a:xfrm>
            <a:off x="35814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8" name="Rechteck 447">
            <a:extLst>
              <a:ext uri="{FF2B5EF4-FFF2-40B4-BE49-F238E27FC236}">
                <a16:creationId xmlns:a16="http://schemas.microsoft.com/office/drawing/2014/main" id="{831C5678-8DA4-D0AB-12F9-CC6CF13B63B5}"/>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449" name="Abgerundetes Rechteck 31">
            <a:extLst>
              <a:ext uri="{FF2B5EF4-FFF2-40B4-BE49-F238E27FC236}">
                <a16:creationId xmlns:a16="http://schemas.microsoft.com/office/drawing/2014/main" id="{FAB36E9A-5C50-C367-C25F-C7E881AAD77A}"/>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450" name="Abgerundetes Rechteck 31">
            <a:extLst>
              <a:ext uri="{FF2B5EF4-FFF2-40B4-BE49-F238E27FC236}">
                <a16:creationId xmlns:a16="http://schemas.microsoft.com/office/drawing/2014/main" id="{8ED80897-97B0-D58F-3437-9F619B47243D}"/>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531501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0614BF27-9CA1-71FD-02B3-C470F687D56B}"/>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4EE8A53E-454F-9DBA-083F-0B0B812D0EB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937769A3-3807-314E-A99F-55B5C4D863EB}"/>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55857EB7-035C-A1F3-7969-3CFE9827AE3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197F5616-74B3-5A66-D817-15C108B6100F}"/>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05F45D2D-E060-49B9-4846-B791B099A137}"/>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1E75991D-7AA9-10CF-33D2-26D6B5F6EA7D}"/>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07B642A2-1ABE-F586-7A14-9E8E906174D7}"/>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99EA605A-3295-34FD-3301-A031E7EE52EF}"/>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A4010880-9F21-BA50-11A3-5302CB1BC9E3}"/>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D1538D23-BB50-0F83-2CCC-0287DF343D51}"/>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EF3ABED8-2301-B3D8-37CE-42C57F2DCB42}"/>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867493F8-4354-11BD-196E-D17139FF35E8}"/>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1CD0F4F2-261E-665D-C70A-4B8C4D337969}"/>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298B49E2-AC1D-BBCD-6E6F-2E6760E286F9}"/>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6C7745DA-F0FB-A2F2-8E8E-E624451FFA8C}"/>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41CEA424-CFC4-BDC1-684C-DA7123DEC946}"/>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E575C3DA-B5C9-7FC3-6F96-6DA2E45B160A}"/>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68B9C627-D0DC-B3F0-8827-A32C9A88159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7C8F64C0-FD7C-8F4F-0AE9-403B71514F3F}"/>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208A6BFF-A93A-AE86-CF2E-74A742AB5C07}"/>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E38ADE62-E57F-FAE1-DE6F-A01BC92A4048}"/>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36" name="Gerade Verbindung mit Pfeil 35">
              <a:extLst>
                <a:ext uri="{FF2B5EF4-FFF2-40B4-BE49-F238E27FC236}">
                  <a16:creationId xmlns:a16="http://schemas.microsoft.com/office/drawing/2014/main" id="{0EAFDE35-547A-C0ED-89E0-29B68B86D405}"/>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ED07001B-E357-DAF4-143A-1802E8A52C7C}"/>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CA8A79A3-BA63-4776-996C-EDAF278CC48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0C249A67-5D4F-DF60-3FCF-BED53F254724}"/>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9A6F2FBB-F608-BBDA-E86B-D45D8A05586E}"/>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2C7C5F68-E541-FB0D-35BA-C8BB3C39702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246E5ED9-03F4-9499-1710-612AFE762AAA}"/>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8A9E771B-AD42-205A-C134-23F15F71AC68}"/>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D4642437-E7A8-E188-BDA8-50EF290632F5}"/>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9C36DB05-7C65-5471-FE9A-746C8B2440AE}"/>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1AB5CA33-F7C6-22C8-1D33-5422AAACD098}"/>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F71E4A98-9766-F51C-433C-1CB8E90E6BFF}"/>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B629F880-D893-7F58-92D4-97CD06AE317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1A17B34D-61AD-7B2F-A06A-9DCE4121F25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F86F351D-06E9-DE55-4001-45860FE406BA}"/>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D9B9DC86-169B-5C06-5362-C988C2620038}"/>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AA3A7D09-EDD8-A2E5-C2B0-E8A28355DD5D}"/>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7C5A884B-33E5-EA65-C665-F657F2768586}"/>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45E15941-6572-75A0-C4C1-D719D18F9361}"/>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C87ACB14-651A-C49F-396D-4B10281F320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3337382F-504E-DEFC-BE64-57001979DC1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BA9837F9-5296-22CE-844D-49760562137E}"/>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E3668C9C-B554-DC85-3B2C-B0FFB49DC394}"/>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D9C2B5BD-F344-A107-995D-FB6ED7C53815}"/>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107DFE76-869F-BB5C-3485-1FC0D2F6B3C2}"/>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61E45AA5-BD59-A741-35F5-728FDBA7EC3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BEFA93BA-05CC-6B1D-06B9-0CA580034503}"/>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80A078E4-742D-A507-FFFA-D774CDC007E1}"/>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D355FBD5-B989-3A65-3492-F940CAF9659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D3BF38A3-C977-E34E-3062-41EB289E787B}"/>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8FC8E029-B441-F203-920A-615250ADCA89}"/>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49C6787A-C8C0-27E1-7A30-1625FE4CABE4}"/>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FC9C8C94-7B50-D827-E109-A9F00AB09EBC}"/>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776345CC-6E24-BFC5-F2D9-A6091B7AE3C0}"/>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4901FBE0-221E-BDEA-156F-ACF9921AB376}"/>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396924EE-0D6C-108F-62A2-85784AC3A75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50A27F13-EB66-9FC6-66A1-149753A39300}"/>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ACE289D-535B-A3B9-F468-27D75AA77EFE}"/>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4B9E02FB-4E2E-7270-AA4A-4BFB4D2E54FE}"/>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84CD2056-BF44-20B9-69D1-53B01838DC66}"/>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0E1716FB-C598-4530-929E-5A2C4D86906B}"/>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BA33619A-A5F2-9513-ED71-BBECEF914577}"/>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D9F1B9BC-07F0-190E-BCF1-ECF8E100D251}"/>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B9010CA6-5A69-4B41-F385-EDF4C181D7D3}"/>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D86DB7E0-C410-4621-5240-CAB76AAB06E1}"/>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520541E6-B8C5-6734-CC22-E2A601165385}"/>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3DD3E1CF-1EC0-DF35-4454-F51175400A23}"/>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80B48C37-9218-2A29-000B-24CD9F9E44C1}"/>
              </a:ext>
            </a:extLst>
          </p:cNvPr>
          <p:cNvGrpSpPr/>
          <p:nvPr/>
        </p:nvGrpSpPr>
        <p:grpSpPr>
          <a:xfrm>
            <a:off x="3048000" y="2819400"/>
            <a:ext cx="1828800" cy="1143520"/>
            <a:chOff x="3048000" y="2819400"/>
            <a:chExt cx="1828800" cy="1143520"/>
          </a:xfrm>
        </p:grpSpPr>
        <p:sp>
          <p:nvSpPr>
            <p:cNvPr id="6" name="Abgerundetes Rechteck 124">
              <a:extLst>
                <a:ext uri="{FF2B5EF4-FFF2-40B4-BE49-F238E27FC236}">
                  <a16:creationId xmlns:a16="http://schemas.microsoft.com/office/drawing/2014/main" id="{9769A858-4E8B-681E-EE9A-4CAF0600E69F}"/>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hteck 6">
              <a:extLst>
                <a:ext uri="{FF2B5EF4-FFF2-40B4-BE49-F238E27FC236}">
                  <a16:creationId xmlns:a16="http://schemas.microsoft.com/office/drawing/2014/main" id="{FE6A6E4F-1893-D9FE-E6BF-2AF8761AA12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8" name="Gerade Verbindung mit Pfeil 7">
              <a:extLst>
                <a:ext uri="{FF2B5EF4-FFF2-40B4-BE49-F238E27FC236}">
                  <a16:creationId xmlns:a16="http://schemas.microsoft.com/office/drawing/2014/main" id="{82327DD0-7325-2FE8-BE42-EA7B62F50C4B}"/>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r Verbinder 504">
              <a:extLst>
                <a:ext uri="{FF2B5EF4-FFF2-40B4-BE49-F238E27FC236}">
                  <a16:creationId xmlns:a16="http://schemas.microsoft.com/office/drawing/2014/main" id="{D7CD2CED-6ADB-FECB-0B54-7038EB406415}"/>
                </a:ext>
              </a:extLst>
            </p:cNvPr>
            <p:cNvCxnSpPr>
              <a:stCxn id="7" idx="2"/>
              <a:endCxn id="30"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CE098FD8-66BD-0A7E-2B42-E18220E08A1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11" name="Rechteck 10">
              <a:extLst>
                <a:ext uri="{FF2B5EF4-FFF2-40B4-BE49-F238E27FC236}">
                  <a16:creationId xmlns:a16="http://schemas.microsoft.com/office/drawing/2014/main" id="{5C245C08-E55A-DD4A-CE66-F277FF539E9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12" name="Gerade Verbindung mit Pfeil 11">
              <a:extLst>
                <a:ext uri="{FF2B5EF4-FFF2-40B4-BE49-F238E27FC236}">
                  <a16:creationId xmlns:a16="http://schemas.microsoft.com/office/drawing/2014/main" id="{1A0D68C5-EC30-0B1E-9C2C-5F32376746DF}"/>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D9B35A18-DEA2-9C20-EDE1-69664080CE80}"/>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4" name="Gerade Verbindung mit Pfeil 13">
              <a:extLst>
                <a:ext uri="{FF2B5EF4-FFF2-40B4-BE49-F238E27FC236}">
                  <a16:creationId xmlns:a16="http://schemas.microsoft.com/office/drawing/2014/main" id="{4DDFE773-AAF4-43F5-3E43-BEA62D898E06}"/>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510">
              <a:extLst>
                <a:ext uri="{FF2B5EF4-FFF2-40B4-BE49-F238E27FC236}">
                  <a16:creationId xmlns:a16="http://schemas.microsoft.com/office/drawing/2014/main" id="{34490146-8E67-C583-A624-58A9CF285DBB}"/>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511">
              <a:extLst>
                <a:ext uri="{FF2B5EF4-FFF2-40B4-BE49-F238E27FC236}">
                  <a16:creationId xmlns:a16="http://schemas.microsoft.com/office/drawing/2014/main" id="{4B4AA4C0-8277-CA02-2CE5-9A73416BE2DC}"/>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512">
              <a:extLst>
                <a:ext uri="{FF2B5EF4-FFF2-40B4-BE49-F238E27FC236}">
                  <a16:creationId xmlns:a16="http://schemas.microsoft.com/office/drawing/2014/main" id="{EBD6C499-94FD-AA32-1540-FC79ECD00CB4}"/>
                </a:ext>
              </a:extLst>
            </p:cNvPr>
            <p:cNvCxnSpPr>
              <a:cxnSpLocks/>
              <a:stCxn id="10"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C496C5A0-F429-9901-7124-3AE735371565}"/>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19" name="Gerader Verbinder 514">
              <a:extLst>
                <a:ext uri="{FF2B5EF4-FFF2-40B4-BE49-F238E27FC236}">
                  <a16:creationId xmlns:a16="http://schemas.microsoft.com/office/drawing/2014/main" id="{573D71D0-1026-95CD-1339-C71D84D2E185}"/>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48D6C6C7-31A1-CA05-FDA8-933AB7F7BDA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1F0E342F-3C7D-3655-5662-88FEAD58BD92}"/>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517">
              <a:extLst>
                <a:ext uri="{FF2B5EF4-FFF2-40B4-BE49-F238E27FC236}">
                  <a16:creationId xmlns:a16="http://schemas.microsoft.com/office/drawing/2014/main" id="{E203C5BD-2C03-5C77-C15B-B45FD4E8B554}"/>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518">
              <a:extLst>
                <a:ext uri="{FF2B5EF4-FFF2-40B4-BE49-F238E27FC236}">
                  <a16:creationId xmlns:a16="http://schemas.microsoft.com/office/drawing/2014/main" id="{88F99E36-818C-4563-9C3A-A5FC482323BF}"/>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519">
              <a:extLst>
                <a:ext uri="{FF2B5EF4-FFF2-40B4-BE49-F238E27FC236}">
                  <a16:creationId xmlns:a16="http://schemas.microsoft.com/office/drawing/2014/main" id="{3AC7B720-A7AC-81D5-AFED-53F083ACB3AD}"/>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8E46D169-CE85-3427-FF04-821AF998845E}"/>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5CCEA7CA-DFCE-56CE-2053-78C850C3E0D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8AB8DF9D-E6E8-80D5-D7C0-85274B701A5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9723079A-C6F9-A1A2-A65C-D744AB10AC0F}"/>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CDF6F56D-29C4-6AE0-8726-5F4DD832EBB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525">
              <a:extLst>
                <a:ext uri="{FF2B5EF4-FFF2-40B4-BE49-F238E27FC236}">
                  <a16:creationId xmlns:a16="http://schemas.microsoft.com/office/drawing/2014/main" id="{AA3D2AC3-C9A3-C0F8-4740-B12A51183157}"/>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1" name="Ellipse 526">
              <a:extLst>
                <a:ext uri="{FF2B5EF4-FFF2-40B4-BE49-F238E27FC236}">
                  <a16:creationId xmlns:a16="http://schemas.microsoft.com/office/drawing/2014/main" id="{D658A387-110B-FC4C-3DC1-8718B828F473}"/>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4" name="Gerader Verbinder 253">
            <a:extLst>
              <a:ext uri="{FF2B5EF4-FFF2-40B4-BE49-F238E27FC236}">
                <a16:creationId xmlns:a16="http://schemas.microsoft.com/office/drawing/2014/main" id="{1058EBD6-B1AD-4EDC-BABF-6347CAFD5AEE}"/>
              </a:ext>
            </a:extLst>
          </p:cNvPr>
          <p:cNvCxnSpPr>
            <a:cxnSpLocks/>
          </p:cNvCxnSpPr>
          <p:nvPr/>
        </p:nvCxnSpPr>
        <p:spPr bwMode="auto">
          <a:xfrm flipH="1">
            <a:off x="1905000" y="52578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0E566151-8330-43DF-BE0E-6DB2B90FB68A}"/>
              </a:ext>
            </a:extLst>
          </p:cNvPr>
          <p:cNvCxnSpPr>
            <a:cxnSpLocks/>
          </p:cNvCxnSpPr>
          <p:nvPr/>
        </p:nvCxnSpPr>
        <p:spPr bwMode="auto">
          <a:xfrm>
            <a:off x="1905000" y="54864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Gerader Verbinder 258">
            <a:extLst>
              <a:ext uri="{FF2B5EF4-FFF2-40B4-BE49-F238E27FC236}">
                <a16:creationId xmlns:a16="http://schemas.microsoft.com/office/drawing/2014/main" id="{DBDC1158-E278-4807-BE5F-E2A77CC50A34}"/>
              </a:ext>
            </a:extLst>
          </p:cNvPr>
          <p:cNvCxnSpPr>
            <a:cxnSpLocks/>
          </p:cNvCxnSpPr>
          <p:nvPr/>
        </p:nvCxnSpPr>
        <p:spPr bwMode="auto">
          <a:xfrm>
            <a:off x="35814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8" name="Rechteck 447">
            <a:extLst>
              <a:ext uri="{FF2B5EF4-FFF2-40B4-BE49-F238E27FC236}">
                <a16:creationId xmlns:a16="http://schemas.microsoft.com/office/drawing/2014/main" id="{C069916C-4550-0D37-DDB7-9BBC32972742}"/>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449" name="Abgerundetes Rechteck 31">
            <a:extLst>
              <a:ext uri="{FF2B5EF4-FFF2-40B4-BE49-F238E27FC236}">
                <a16:creationId xmlns:a16="http://schemas.microsoft.com/office/drawing/2014/main" id="{652F29BD-72CF-707D-C0C4-B9D755EF910D}"/>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450" name="Abgerundetes Rechteck 31">
            <a:extLst>
              <a:ext uri="{FF2B5EF4-FFF2-40B4-BE49-F238E27FC236}">
                <a16:creationId xmlns:a16="http://schemas.microsoft.com/office/drawing/2014/main" id="{F35612E9-8591-AC4F-B1F7-9CC93C7CE129}"/>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188117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64CE5DAF-60CA-DEAF-2023-8B20DAE08F4F}"/>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B5FD074D-C7AB-80A1-A2F2-9FED9D21DD66}"/>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58B37EE3-0C01-0C5C-5E8D-A27AA08C9DE0}"/>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3D75D304-C4DB-049E-3AC9-8CC7746E8706}"/>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FA17D217-55DC-45DD-AF74-C74A31625720}"/>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1E0A5B5E-FA10-37CC-1A93-57F8AAD1F251}"/>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8E6A4E8E-FC8C-0703-0295-8B2CCFE0A907}"/>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53D08AB4-BC93-ECC4-6704-EDCE3F265F90}"/>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E066EFEF-1E86-20A3-E2F7-9B9D4865A936}"/>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6C9CAABF-C738-6A2B-167C-BF7D1D8B97A4}"/>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C91CEDBB-6A2B-C625-CE3B-7498745EEBB1}"/>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57CC17F4-54C2-866F-035C-1B5470A97C04}"/>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C331BF36-D8B2-9A59-2192-78FBD917D8F7}"/>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4B9560FD-B67F-FC91-5F2D-2B911E3C90BD}"/>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7D54AC43-B30D-642D-5579-53B06463993A}"/>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CF40BD79-F886-B943-CA0D-9A28C97B68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A06F4889-A40D-1FC3-822D-482D754E775F}"/>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D4B69808-B87B-0F91-96DC-2BA46ACC95CD}"/>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55DE760D-90CC-F28A-27A5-31103AC8D4ED}"/>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42782DEB-50B0-CCCA-E73D-9495A48C74A1}"/>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6FFDE76C-EE56-3E1A-62C2-BE554F44E678}"/>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7859F1E2-B128-F334-FB75-7FB2FDF27253}"/>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36" name="Gerade Verbindung mit Pfeil 35">
              <a:extLst>
                <a:ext uri="{FF2B5EF4-FFF2-40B4-BE49-F238E27FC236}">
                  <a16:creationId xmlns:a16="http://schemas.microsoft.com/office/drawing/2014/main" id="{9BBC3A87-6CA0-B477-4971-097E2E622799}"/>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1D9230BC-16D1-050A-3AB4-781CCFBD99BC}"/>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4C9A4362-813C-B5C2-007F-900F7CAA7DE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5D0A69EF-24A9-39EF-9A3F-29B5CC6478C3}"/>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8038B3DC-4B68-27E8-A76B-187912086939}"/>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A62FB2E6-A0D0-A888-30B7-D9FFDD1176AE}"/>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4A91ED8F-6A59-F459-6A3A-38BB3B811BD4}"/>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7E8855F2-284A-8A3F-88DC-BF6933D16A7E}"/>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78CFD9EE-AEB4-0338-8EE5-8F358047CFF8}"/>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52E669CB-C382-4C07-17D1-6C6138162189}"/>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084E7032-D97C-C930-EB2F-593631F2E460}"/>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65D72888-695B-C1B6-227B-79E0270DA582}"/>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308EDB3E-13C4-82E9-7012-6A381F44C543}"/>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5A13C15B-C9EA-C60F-46BD-04935EFE9DD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B91FAD64-7C54-31DD-4E16-455584D124D5}"/>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FD1C4FD4-0DF9-7628-15AE-5FF3606AD3A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49B68162-A401-253A-5F7A-CD3360F70A6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C8EE422E-4DD4-C1CB-9D6B-1EBB79909C8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41C066F4-FD3E-2E04-C855-60003D3654F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DE7D55E1-9BC7-E28E-0763-F83886D1A17F}"/>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E61FA1B5-86E5-D1F3-DC3F-F6BA1E5547F0}"/>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DF02E4B2-B0DA-8DCF-F006-DC76A75B14E4}"/>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A81E6CCB-DA5B-5B39-75B9-36C4F632EE09}"/>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6F1D9A61-31A0-CF97-203A-6151D4D81165}"/>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F12E1DFC-0885-DC3D-6CE9-2619AC8B926E}"/>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1718DA5E-4934-90C4-4F03-2AC9E6F3B1D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A0ADE3D9-185D-0BC3-D82F-BECFF33D85FC}"/>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EE910706-9722-12B3-F8C3-931F0A4167D0}"/>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ED776571-1D47-536C-ED08-4A6A54881170}"/>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52494B6A-7322-DCBE-7039-1BE5C79E6FAD}"/>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187C85E0-161E-9CE5-ACE1-6F6F53344AF4}"/>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9DD84D16-0470-55F2-CA17-7BEF7C8AC24A}"/>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87D8AD80-5E8C-6426-4EE0-9558A147DA2E}"/>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4301FAFC-D0E1-B5CC-E526-0DE3875AB10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BFA16A76-096F-A641-890B-21B88CD748F6}"/>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60CE001F-09C1-78CF-33E9-863E7D9BC639}"/>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9E0E3AC7-33CB-A380-75CE-AF0C500CF60A}"/>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76BC016-2BA9-5CAD-68C0-96CB48031DB4}"/>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525DBE29-B36E-267A-61D0-E0B589FABFC9}"/>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6349B59B-14FA-399A-55F8-E5AB3EC29DF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259ADAF5-548A-757D-851F-1966D3BD9CC9}"/>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E1E84042-1D9D-C49B-C626-35E5E0A7A94F}"/>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765A7749-509D-0528-9B32-6CE50F1AD169}"/>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5534CBC1-469A-6150-0565-E43C97190518}"/>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0321DCB1-CB6B-CC38-58BE-E7AE046D7464}"/>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52E9B371-1E19-E625-8512-CAA08F1FDC32}"/>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5E0C907E-B3F4-3EE5-8A15-92C8D4E37DC0}"/>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4" name="Gerader Verbinder 253">
            <a:extLst>
              <a:ext uri="{FF2B5EF4-FFF2-40B4-BE49-F238E27FC236}">
                <a16:creationId xmlns:a16="http://schemas.microsoft.com/office/drawing/2014/main" id="{1058EBD6-B1AD-4EDC-BABF-6347CAFD5AEE}"/>
              </a:ext>
            </a:extLst>
          </p:cNvPr>
          <p:cNvCxnSpPr>
            <a:cxnSpLocks/>
          </p:cNvCxnSpPr>
          <p:nvPr/>
        </p:nvCxnSpPr>
        <p:spPr bwMode="auto">
          <a:xfrm flipH="1">
            <a:off x="1905000" y="52578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0E566151-8330-43DF-BE0E-6DB2B90FB68A}"/>
              </a:ext>
            </a:extLst>
          </p:cNvPr>
          <p:cNvCxnSpPr>
            <a:cxnSpLocks/>
          </p:cNvCxnSpPr>
          <p:nvPr/>
        </p:nvCxnSpPr>
        <p:spPr bwMode="auto">
          <a:xfrm>
            <a:off x="1905000" y="54864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AA6F9CB5-A609-4EE4-9F04-70BA946A74CE}"/>
              </a:ext>
            </a:extLst>
          </p:cNvPr>
          <p:cNvCxnSpPr>
            <a:cxnSpLocks/>
          </p:cNvCxnSpPr>
          <p:nvPr/>
        </p:nvCxnSpPr>
        <p:spPr bwMode="auto">
          <a:xfrm flipH="1">
            <a:off x="1905000" y="6096000"/>
            <a:ext cx="16764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F84E41E7-92E3-4AEF-B166-B7974C428F3A}"/>
              </a:ext>
            </a:extLst>
          </p:cNvPr>
          <p:cNvCxnSpPr>
            <a:cxnSpLocks/>
          </p:cNvCxnSpPr>
          <p:nvPr/>
        </p:nvCxnSpPr>
        <p:spPr bwMode="auto">
          <a:xfrm>
            <a:off x="3581400" y="5562600"/>
            <a:ext cx="0" cy="1524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Gerader Verbinder 256">
            <a:extLst>
              <a:ext uri="{FF2B5EF4-FFF2-40B4-BE49-F238E27FC236}">
                <a16:creationId xmlns:a16="http://schemas.microsoft.com/office/drawing/2014/main" id="{BFDD81B5-8802-451F-90ED-DA7F72C15DDD}"/>
              </a:ext>
            </a:extLst>
          </p:cNvPr>
          <p:cNvCxnSpPr>
            <a:cxnSpLocks/>
          </p:cNvCxnSpPr>
          <p:nvPr/>
        </p:nvCxnSpPr>
        <p:spPr bwMode="auto">
          <a:xfrm>
            <a:off x="3581400" y="6019800"/>
            <a:ext cx="0" cy="762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12" name="Gruppieren 511">
            <a:extLst>
              <a:ext uri="{FF2B5EF4-FFF2-40B4-BE49-F238E27FC236}">
                <a16:creationId xmlns:a16="http://schemas.microsoft.com/office/drawing/2014/main" id="{B662B938-85C8-A30A-C3EA-ECC728476422}"/>
              </a:ext>
            </a:extLst>
          </p:cNvPr>
          <p:cNvGrpSpPr/>
          <p:nvPr/>
        </p:nvGrpSpPr>
        <p:grpSpPr>
          <a:xfrm>
            <a:off x="3048000" y="2819400"/>
            <a:ext cx="1828800" cy="1143520"/>
            <a:chOff x="3048000" y="2819400"/>
            <a:chExt cx="1828800" cy="1143520"/>
          </a:xfrm>
        </p:grpSpPr>
        <p:sp>
          <p:nvSpPr>
            <p:cNvPr id="513" name="Abgerundetes Rechteck 124">
              <a:extLst>
                <a:ext uri="{FF2B5EF4-FFF2-40B4-BE49-F238E27FC236}">
                  <a16:creationId xmlns:a16="http://schemas.microsoft.com/office/drawing/2014/main" id="{80F9A92C-3B14-6C78-DFA2-7E527DE8F7B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4" name="Rechteck 513">
              <a:extLst>
                <a:ext uri="{FF2B5EF4-FFF2-40B4-BE49-F238E27FC236}">
                  <a16:creationId xmlns:a16="http://schemas.microsoft.com/office/drawing/2014/main" id="{30807F79-31C5-83E1-9EF2-C0195ABEE3E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 Verbindung mit Pfeil 514">
              <a:extLst>
                <a:ext uri="{FF2B5EF4-FFF2-40B4-BE49-F238E27FC236}">
                  <a16:creationId xmlns:a16="http://schemas.microsoft.com/office/drawing/2014/main" id="{60BC3836-F2F7-A270-0C5C-A9B2A90F1E24}"/>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04">
              <a:extLst>
                <a:ext uri="{FF2B5EF4-FFF2-40B4-BE49-F238E27FC236}">
                  <a16:creationId xmlns:a16="http://schemas.microsoft.com/office/drawing/2014/main" id="{DB9D46B5-A52C-0391-00F5-3FBF02E7F2E0}"/>
                </a:ext>
              </a:extLst>
            </p:cNvPr>
            <p:cNvCxnSpPr>
              <a:stCxn id="514" idx="2"/>
              <a:endCxn id="549"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7" name="Rechteck 516">
              <a:extLst>
                <a:ext uri="{FF2B5EF4-FFF2-40B4-BE49-F238E27FC236}">
                  <a16:creationId xmlns:a16="http://schemas.microsoft.com/office/drawing/2014/main" id="{85728C42-1FEA-4838-A6AB-06763A410E1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18" name="Rechteck 517">
              <a:extLst>
                <a:ext uri="{FF2B5EF4-FFF2-40B4-BE49-F238E27FC236}">
                  <a16:creationId xmlns:a16="http://schemas.microsoft.com/office/drawing/2014/main" id="{F34000B6-0F0E-36ED-8765-8C41C65BF5D6}"/>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19" name="Gerade Verbindung mit Pfeil 518">
              <a:extLst>
                <a:ext uri="{FF2B5EF4-FFF2-40B4-BE49-F238E27FC236}">
                  <a16:creationId xmlns:a16="http://schemas.microsoft.com/office/drawing/2014/main" id="{D4413A80-ADFF-9705-6F43-B6D6FB23592F}"/>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0" name="Rechteck 519">
              <a:extLst>
                <a:ext uri="{FF2B5EF4-FFF2-40B4-BE49-F238E27FC236}">
                  <a16:creationId xmlns:a16="http://schemas.microsoft.com/office/drawing/2014/main" id="{98BC73F8-A6EF-2662-BF0C-4050A7BCB03B}"/>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1" name="Gerade Verbindung mit Pfeil 520">
              <a:extLst>
                <a:ext uri="{FF2B5EF4-FFF2-40B4-BE49-F238E27FC236}">
                  <a16:creationId xmlns:a16="http://schemas.microsoft.com/office/drawing/2014/main" id="{FCDC20AB-B534-769E-5ADE-9230DBA70DB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r Verbinder 510">
              <a:extLst>
                <a:ext uri="{FF2B5EF4-FFF2-40B4-BE49-F238E27FC236}">
                  <a16:creationId xmlns:a16="http://schemas.microsoft.com/office/drawing/2014/main" id="{E9163B89-B18D-3FC5-0889-1E5E6F6BF6A7}"/>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r Verbinder 511">
              <a:extLst>
                <a:ext uri="{FF2B5EF4-FFF2-40B4-BE49-F238E27FC236}">
                  <a16:creationId xmlns:a16="http://schemas.microsoft.com/office/drawing/2014/main" id="{ADC44EEA-E4FC-ADCD-D8E9-11915356CBB2}"/>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12">
              <a:extLst>
                <a:ext uri="{FF2B5EF4-FFF2-40B4-BE49-F238E27FC236}">
                  <a16:creationId xmlns:a16="http://schemas.microsoft.com/office/drawing/2014/main" id="{61CBCB33-D723-A7C7-7418-3BDE85B0F0D2}"/>
                </a:ext>
              </a:extLst>
            </p:cNvPr>
            <p:cNvCxnSpPr>
              <a:cxnSpLocks/>
              <a:stCxn id="51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5" name="Rechteck 524">
              <a:extLst>
                <a:ext uri="{FF2B5EF4-FFF2-40B4-BE49-F238E27FC236}">
                  <a16:creationId xmlns:a16="http://schemas.microsoft.com/office/drawing/2014/main" id="{09ACC112-EE0C-65C0-B35F-1C8EA49BB72A}"/>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6" name="Gerader Verbinder 514">
              <a:extLst>
                <a:ext uri="{FF2B5EF4-FFF2-40B4-BE49-F238E27FC236}">
                  <a16:creationId xmlns:a16="http://schemas.microsoft.com/office/drawing/2014/main" id="{9FC6FC3E-D1A6-9DF0-781B-E30F882D6981}"/>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 Verbindung mit Pfeil 526">
              <a:extLst>
                <a:ext uri="{FF2B5EF4-FFF2-40B4-BE49-F238E27FC236}">
                  <a16:creationId xmlns:a16="http://schemas.microsoft.com/office/drawing/2014/main" id="{6BF2CAE6-8F3B-7788-46CB-F132ADD07802}"/>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26A25293-A38E-490E-BD10-2548AA1DEBA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r Verbinder 517">
              <a:extLst>
                <a:ext uri="{FF2B5EF4-FFF2-40B4-BE49-F238E27FC236}">
                  <a16:creationId xmlns:a16="http://schemas.microsoft.com/office/drawing/2014/main" id="{BB3C84CC-FC54-DD5F-7318-EAD7D5AC84A4}"/>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18">
              <a:extLst>
                <a:ext uri="{FF2B5EF4-FFF2-40B4-BE49-F238E27FC236}">
                  <a16:creationId xmlns:a16="http://schemas.microsoft.com/office/drawing/2014/main" id="{52CF59A7-E5FF-9D9B-2E60-24C392C7D917}"/>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r Verbinder 519">
              <a:extLst>
                <a:ext uri="{FF2B5EF4-FFF2-40B4-BE49-F238E27FC236}">
                  <a16:creationId xmlns:a16="http://schemas.microsoft.com/office/drawing/2014/main" id="{15F1B875-F348-6BB6-2E51-A41915D638B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A7249A7D-E5BD-D35C-4F8C-410390D283BD}"/>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D4ABCEB3-B5AD-98FD-0DDD-2C6C4BF5251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7EC7FBC5-8AF5-ED60-88A9-F5EBE95CFDD6}"/>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CF812FC1-5E84-3710-7CBF-DBE7CABB85E4}"/>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5AB5FDE9-0836-BFF0-B090-3C95C396DEE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9" name="Ellipse 525">
              <a:extLst>
                <a:ext uri="{FF2B5EF4-FFF2-40B4-BE49-F238E27FC236}">
                  <a16:creationId xmlns:a16="http://schemas.microsoft.com/office/drawing/2014/main" id="{0FE8E431-BF3A-E9BF-8492-83706F62A4C2}"/>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526">
              <a:extLst>
                <a:ext uri="{FF2B5EF4-FFF2-40B4-BE49-F238E27FC236}">
                  <a16:creationId xmlns:a16="http://schemas.microsoft.com/office/drawing/2014/main" id="{C675876C-84D4-C773-9B57-4DB1C20160D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551" name="Gerader Verbinder 258">
            <a:extLst>
              <a:ext uri="{FF2B5EF4-FFF2-40B4-BE49-F238E27FC236}">
                <a16:creationId xmlns:a16="http://schemas.microsoft.com/office/drawing/2014/main" id="{B50F9E4D-E1B9-B619-DB18-1113234C1D07}"/>
              </a:ext>
            </a:extLst>
          </p:cNvPr>
          <p:cNvCxnSpPr>
            <a:cxnSpLocks/>
          </p:cNvCxnSpPr>
          <p:nvPr/>
        </p:nvCxnSpPr>
        <p:spPr bwMode="auto">
          <a:xfrm>
            <a:off x="35814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hteck 3">
            <a:extLst>
              <a:ext uri="{FF2B5EF4-FFF2-40B4-BE49-F238E27FC236}">
                <a16:creationId xmlns:a16="http://schemas.microsoft.com/office/drawing/2014/main" id="{F33F284D-F635-00BD-A96B-B48E4F973A57}"/>
              </a:ext>
            </a:extLst>
          </p:cNvPr>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6" name="Abgerundetes Rechteck 31">
            <a:extLst>
              <a:ext uri="{FF2B5EF4-FFF2-40B4-BE49-F238E27FC236}">
                <a16:creationId xmlns:a16="http://schemas.microsoft.com/office/drawing/2014/main" id="{1C8B535E-27C5-99F8-AD96-8B6E0C8D632B}"/>
              </a:ext>
            </a:extLst>
          </p:cNvPr>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7" name="Abgerundetes Rechteck 31">
            <a:extLst>
              <a:ext uri="{FF2B5EF4-FFF2-40B4-BE49-F238E27FC236}">
                <a16:creationId xmlns:a16="http://schemas.microsoft.com/office/drawing/2014/main" id="{BA353A77-93AD-F6B8-9FDC-5087092368CC}"/>
              </a:ext>
            </a:extLst>
          </p:cNvPr>
          <p:cNvSpPr/>
          <p:nvPr/>
        </p:nvSpPr>
        <p:spPr>
          <a:xfrm>
            <a:off x="1060820" y="465028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RCU</a:t>
            </a:r>
          </a:p>
        </p:txBody>
      </p:sp>
    </p:spTree>
    <p:extLst>
      <p:ext uri="{BB962C8B-B14F-4D97-AF65-F5344CB8AC3E}">
        <p14:creationId xmlns:p14="http://schemas.microsoft.com/office/powerpoint/2010/main" val="817659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ieren 36">
            <a:extLst>
              <a:ext uri="{FF2B5EF4-FFF2-40B4-BE49-F238E27FC236}">
                <a16:creationId xmlns:a16="http://schemas.microsoft.com/office/drawing/2014/main" id="{06ED4011-4F45-D1DD-6DDD-F79D0CE35573}"/>
              </a:ext>
            </a:extLst>
          </p:cNvPr>
          <p:cNvGrpSpPr/>
          <p:nvPr/>
        </p:nvGrpSpPr>
        <p:grpSpPr>
          <a:xfrm>
            <a:off x="2971020" y="4267200"/>
            <a:ext cx="1905780" cy="1905000"/>
            <a:chOff x="2971020" y="4267200"/>
            <a:chExt cx="1905780" cy="1905000"/>
          </a:xfrm>
        </p:grpSpPr>
        <p:cxnSp>
          <p:nvCxnSpPr>
            <p:cNvPr id="38" name="Gerade Verbindung mit Pfeil 37">
              <a:extLst>
                <a:ext uri="{FF2B5EF4-FFF2-40B4-BE49-F238E27FC236}">
                  <a16:creationId xmlns:a16="http://schemas.microsoft.com/office/drawing/2014/main" id="{ACDEE532-E2FA-97AF-FB09-5B87E016242B}"/>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9" name="Gruppieren 38">
              <a:extLst>
                <a:ext uri="{FF2B5EF4-FFF2-40B4-BE49-F238E27FC236}">
                  <a16:creationId xmlns:a16="http://schemas.microsoft.com/office/drawing/2014/main" id="{D2F9E9E5-C8B5-1C6B-BDB9-57D1AE457976}"/>
                </a:ext>
              </a:extLst>
            </p:cNvPr>
            <p:cNvGrpSpPr/>
            <p:nvPr/>
          </p:nvGrpSpPr>
          <p:grpSpPr>
            <a:xfrm>
              <a:off x="2971020" y="4419600"/>
              <a:ext cx="1905780" cy="1752600"/>
              <a:chOff x="2971020" y="4419600"/>
              <a:chExt cx="1905780" cy="1752600"/>
            </a:xfrm>
          </p:grpSpPr>
          <p:cxnSp>
            <p:nvCxnSpPr>
              <p:cNvPr id="41" name="Gerade Verbindung mit Pfeil 40">
                <a:extLst>
                  <a:ext uri="{FF2B5EF4-FFF2-40B4-BE49-F238E27FC236}">
                    <a16:creationId xmlns:a16="http://schemas.microsoft.com/office/drawing/2014/main" id="{23259034-8E7C-3609-2DC5-0EADCFEBF893}"/>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Abgerundetes Rechteck 90">
                <a:extLst>
                  <a:ext uri="{FF2B5EF4-FFF2-40B4-BE49-F238E27FC236}">
                    <a16:creationId xmlns:a16="http://schemas.microsoft.com/office/drawing/2014/main" id="{67D9F30E-9704-3F73-0982-875D3271085B}"/>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3" name="Rechteck 42">
                <a:extLst>
                  <a:ext uri="{FF2B5EF4-FFF2-40B4-BE49-F238E27FC236}">
                    <a16:creationId xmlns:a16="http://schemas.microsoft.com/office/drawing/2014/main" id="{3E3E25E8-A871-BA0D-9206-ADDABB6A32A2}"/>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4" name="Ellipse 301">
                <a:extLst>
                  <a:ext uri="{FF2B5EF4-FFF2-40B4-BE49-F238E27FC236}">
                    <a16:creationId xmlns:a16="http://schemas.microsoft.com/office/drawing/2014/main" id="{9AF83485-06B5-6696-5CCE-B17359F5A3C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5" name="Gerade Verbindung mit Pfeil 44">
                <a:extLst>
                  <a:ext uri="{FF2B5EF4-FFF2-40B4-BE49-F238E27FC236}">
                    <a16:creationId xmlns:a16="http://schemas.microsoft.com/office/drawing/2014/main" id="{CE263BC0-CD3F-B91C-2C99-DB144FCCE31A}"/>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3">
                <a:extLst>
                  <a:ext uri="{FF2B5EF4-FFF2-40B4-BE49-F238E27FC236}">
                    <a16:creationId xmlns:a16="http://schemas.microsoft.com/office/drawing/2014/main" id="{5E5F26D6-7F78-B54F-128A-21F6D895C06F}"/>
                  </a:ext>
                </a:extLst>
              </p:cNvPr>
              <p:cNvCxnSpPr>
                <a:cxnSpLocks/>
                <a:endCxn id="44"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Rechteck 46">
                <a:extLst>
                  <a:ext uri="{FF2B5EF4-FFF2-40B4-BE49-F238E27FC236}">
                    <a16:creationId xmlns:a16="http://schemas.microsoft.com/office/drawing/2014/main" id="{454E18E4-4447-C662-3DD7-88DD01FDB563}"/>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8" name="Gerade Verbindung mit Pfeil 47">
                <a:extLst>
                  <a:ext uri="{FF2B5EF4-FFF2-40B4-BE49-F238E27FC236}">
                    <a16:creationId xmlns:a16="http://schemas.microsoft.com/office/drawing/2014/main" id="{445722DD-0D54-819D-8E95-96AC2A664597}"/>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92956BBF-BE3D-995E-1CF7-76B0184407F8}"/>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r Verbinder 308">
                <a:extLst>
                  <a:ext uri="{FF2B5EF4-FFF2-40B4-BE49-F238E27FC236}">
                    <a16:creationId xmlns:a16="http://schemas.microsoft.com/office/drawing/2014/main" id="{020CD032-3E84-E8D5-299A-C1AD4C69E56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1" name="Ellipse 309">
                <a:extLst>
                  <a:ext uri="{FF2B5EF4-FFF2-40B4-BE49-F238E27FC236}">
                    <a16:creationId xmlns:a16="http://schemas.microsoft.com/office/drawing/2014/main" id="{162B812E-DA1F-F581-C85F-CB972CA40401}"/>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 name="Gerade Verbindung mit Pfeil 51">
                <a:extLst>
                  <a:ext uri="{FF2B5EF4-FFF2-40B4-BE49-F238E27FC236}">
                    <a16:creationId xmlns:a16="http://schemas.microsoft.com/office/drawing/2014/main" id="{606C85E8-F7FE-599B-2BB9-28A93E07E6F0}"/>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D03AC76D-5E6A-00C4-4EBF-A6F2A34E63FA}"/>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868D07DA-8A2A-480B-A3AE-EC1C7651F46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16580073-4855-08B7-22B7-164E01177FD8}"/>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4ADF3421-18F2-5EE6-577A-B1205BD62942}"/>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r Verbinder 661">
                <a:extLst>
                  <a:ext uri="{FF2B5EF4-FFF2-40B4-BE49-F238E27FC236}">
                    <a16:creationId xmlns:a16="http://schemas.microsoft.com/office/drawing/2014/main" id="{7F609E6E-4F19-183B-CCE5-B26785D43A3A}"/>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Rechteck 57">
                <a:extLst>
                  <a:ext uri="{FF2B5EF4-FFF2-40B4-BE49-F238E27FC236}">
                    <a16:creationId xmlns:a16="http://schemas.microsoft.com/office/drawing/2014/main" id="{DBFA8BCA-891E-1798-D0B6-5BE499DB695F}"/>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9" name="Rechteck 58">
                <a:extLst>
                  <a:ext uri="{FF2B5EF4-FFF2-40B4-BE49-F238E27FC236}">
                    <a16:creationId xmlns:a16="http://schemas.microsoft.com/office/drawing/2014/main" id="{D67F3F41-A032-80CF-E34F-04ED002DF5DE}"/>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40" name="Gerade Verbindung mit Pfeil 39">
              <a:extLst>
                <a:ext uri="{FF2B5EF4-FFF2-40B4-BE49-F238E27FC236}">
                  <a16:creationId xmlns:a16="http://schemas.microsoft.com/office/drawing/2014/main" id="{FBA701EC-5E32-A43B-3585-57DFB7F16A9C}"/>
                </a:ext>
              </a:extLst>
            </p:cNvPr>
            <p:cNvCxnSpPr>
              <a:cxnSpLocks/>
              <a:stCxn id="42"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B6007C62-9302-F9F2-43EB-09253D74D89B}"/>
              </a:ext>
            </a:extLst>
          </p:cNvPr>
          <p:cNvGrpSpPr/>
          <p:nvPr/>
        </p:nvGrpSpPr>
        <p:grpSpPr>
          <a:xfrm>
            <a:off x="6629400" y="4267200"/>
            <a:ext cx="1905780" cy="1905000"/>
            <a:chOff x="2971020" y="4267200"/>
            <a:chExt cx="1905780" cy="1905000"/>
          </a:xfrm>
        </p:grpSpPr>
        <p:cxnSp>
          <p:nvCxnSpPr>
            <p:cNvPr id="61" name="Gerade Verbindung mit Pfeil 60">
              <a:extLst>
                <a:ext uri="{FF2B5EF4-FFF2-40B4-BE49-F238E27FC236}">
                  <a16:creationId xmlns:a16="http://schemas.microsoft.com/office/drawing/2014/main" id="{2104A058-0721-77F4-7E6E-028EB79EAA2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62" name="Gruppieren 61">
              <a:extLst>
                <a:ext uri="{FF2B5EF4-FFF2-40B4-BE49-F238E27FC236}">
                  <a16:creationId xmlns:a16="http://schemas.microsoft.com/office/drawing/2014/main" id="{771981A8-D0CF-A178-BB72-F54FCC3028FC}"/>
                </a:ext>
              </a:extLst>
            </p:cNvPr>
            <p:cNvGrpSpPr/>
            <p:nvPr/>
          </p:nvGrpSpPr>
          <p:grpSpPr>
            <a:xfrm>
              <a:off x="2971020" y="4419600"/>
              <a:ext cx="1905780" cy="1752600"/>
              <a:chOff x="2971020" y="4419600"/>
              <a:chExt cx="1905780" cy="1752600"/>
            </a:xfrm>
          </p:grpSpPr>
          <p:sp>
            <p:nvSpPr>
              <p:cNvPr id="459" name="Abgerundetes Rechteck 90">
                <a:extLst>
                  <a:ext uri="{FF2B5EF4-FFF2-40B4-BE49-F238E27FC236}">
                    <a16:creationId xmlns:a16="http://schemas.microsoft.com/office/drawing/2014/main" id="{B2F961FA-D7AB-A5B1-549E-816287B6273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0" name="Rechteck 459">
                <a:extLst>
                  <a:ext uri="{FF2B5EF4-FFF2-40B4-BE49-F238E27FC236}">
                    <a16:creationId xmlns:a16="http://schemas.microsoft.com/office/drawing/2014/main" id="{5359701B-BC07-16F5-2D5F-6BECB6988C4B}"/>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61" name="Ellipse 301">
                <a:extLst>
                  <a:ext uri="{FF2B5EF4-FFF2-40B4-BE49-F238E27FC236}">
                    <a16:creationId xmlns:a16="http://schemas.microsoft.com/office/drawing/2014/main" id="{57300E1D-4042-5A20-8117-4A447A690285}"/>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2" name="Gerade Verbindung mit Pfeil 461">
                <a:extLst>
                  <a:ext uri="{FF2B5EF4-FFF2-40B4-BE49-F238E27FC236}">
                    <a16:creationId xmlns:a16="http://schemas.microsoft.com/office/drawing/2014/main" id="{30B6D78F-1531-4F50-D48C-83FA91BB4279}"/>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r Verbinder 303">
                <a:extLst>
                  <a:ext uri="{FF2B5EF4-FFF2-40B4-BE49-F238E27FC236}">
                    <a16:creationId xmlns:a16="http://schemas.microsoft.com/office/drawing/2014/main" id="{35B523F7-0577-D80F-CB3A-D4DF771CCB06}"/>
                  </a:ext>
                </a:extLst>
              </p:cNvPr>
              <p:cNvCxnSpPr>
                <a:cxnSpLocks/>
                <a:endCxn id="461"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4" name="Rechteck 463">
                <a:extLst>
                  <a:ext uri="{FF2B5EF4-FFF2-40B4-BE49-F238E27FC236}">
                    <a16:creationId xmlns:a16="http://schemas.microsoft.com/office/drawing/2014/main" id="{0342DC3B-7AF0-FF9E-1623-AE9C8206AECA}"/>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5" name="Gerade Verbindung mit Pfeil 464">
                <a:extLst>
                  <a:ext uri="{FF2B5EF4-FFF2-40B4-BE49-F238E27FC236}">
                    <a16:creationId xmlns:a16="http://schemas.microsoft.com/office/drawing/2014/main" id="{0F011D47-4F0B-E053-B5DE-FDEA966D384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6" name="Gerade Verbindung mit Pfeil 465">
                <a:extLst>
                  <a:ext uri="{FF2B5EF4-FFF2-40B4-BE49-F238E27FC236}">
                    <a16:creationId xmlns:a16="http://schemas.microsoft.com/office/drawing/2014/main" id="{78966919-5C4F-2BB4-49BC-44856E7F0F3A}"/>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C4604517-1972-1FAE-A1AB-D3EF10607D1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8" name="Gerader Verbinder 308">
                <a:extLst>
                  <a:ext uri="{FF2B5EF4-FFF2-40B4-BE49-F238E27FC236}">
                    <a16:creationId xmlns:a16="http://schemas.microsoft.com/office/drawing/2014/main" id="{5266E575-7C46-88F9-B8FF-F32EEA6EC43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9" name="Ellipse 309">
                <a:extLst>
                  <a:ext uri="{FF2B5EF4-FFF2-40B4-BE49-F238E27FC236}">
                    <a16:creationId xmlns:a16="http://schemas.microsoft.com/office/drawing/2014/main" id="{C0C081B4-6F22-9F31-C6C5-8E4B50564891}"/>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70" name="Gerade Verbindung mit Pfeil 469">
                <a:extLst>
                  <a:ext uri="{FF2B5EF4-FFF2-40B4-BE49-F238E27FC236}">
                    <a16:creationId xmlns:a16="http://schemas.microsoft.com/office/drawing/2014/main" id="{EF4E61A7-5E4F-EBAF-40C1-D4F20ED27675}"/>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 Verbindung mit Pfeil 470">
                <a:extLst>
                  <a:ext uri="{FF2B5EF4-FFF2-40B4-BE49-F238E27FC236}">
                    <a16:creationId xmlns:a16="http://schemas.microsoft.com/office/drawing/2014/main" id="{E6DAF259-887E-7CCE-6D07-B2B807825B27}"/>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2" name="Gerade Verbindung mit Pfeil 471">
                <a:extLst>
                  <a:ext uri="{FF2B5EF4-FFF2-40B4-BE49-F238E27FC236}">
                    <a16:creationId xmlns:a16="http://schemas.microsoft.com/office/drawing/2014/main" id="{0D1EC588-394D-123A-180B-2E0EE700735C}"/>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3" name="Gerade Verbindung mit Pfeil 472">
                <a:extLst>
                  <a:ext uri="{FF2B5EF4-FFF2-40B4-BE49-F238E27FC236}">
                    <a16:creationId xmlns:a16="http://schemas.microsoft.com/office/drawing/2014/main" id="{3D535C57-52DB-DF31-8212-F1344B6AB61E}"/>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4" name="Gerade Verbindung mit Pfeil 473">
                <a:extLst>
                  <a:ext uri="{FF2B5EF4-FFF2-40B4-BE49-F238E27FC236}">
                    <a16:creationId xmlns:a16="http://schemas.microsoft.com/office/drawing/2014/main" id="{11F6838D-33F9-84E0-CE9F-1B1451985A17}"/>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Gerader Verbinder 661">
                <a:extLst>
                  <a:ext uri="{FF2B5EF4-FFF2-40B4-BE49-F238E27FC236}">
                    <a16:creationId xmlns:a16="http://schemas.microsoft.com/office/drawing/2014/main" id="{520EAEFA-558D-8E2F-15CD-E2108DF1239D}"/>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6" name="Rechteck 475">
                <a:extLst>
                  <a:ext uri="{FF2B5EF4-FFF2-40B4-BE49-F238E27FC236}">
                    <a16:creationId xmlns:a16="http://schemas.microsoft.com/office/drawing/2014/main" id="{42AB8CBA-1AF5-0684-7F29-48CE81DD4CC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7" name="Rechteck 476">
                <a:extLst>
                  <a:ext uri="{FF2B5EF4-FFF2-40B4-BE49-F238E27FC236}">
                    <a16:creationId xmlns:a16="http://schemas.microsoft.com/office/drawing/2014/main" id="{953AD36A-FE4B-5386-A5C1-E75607211447}"/>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63" name="Gerade Verbindung mit Pfeil 62">
              <a:extLst>
                <a:ext uri="{FF2B5EF4-FFF2-40B4-BE49-F238E27FC236}">
                  <a16:creationId xmlns:a16="http://schemas.microsoft.com/office/drawing/2014/main" id="{5763C43D-550D-E409-A1BE-8A622C20245D}"/>
                </a:ext>
              </a:extLst>
            </p:cNvPr>
            <p:cNvCxnSpPr>
              <a:cxnSpLocks/>
              <a:stCxn id="459"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8" name="Gruppieren 477">
            <a:extLst>
              <a:ext uri="{FF2B5EF4-FFF2-40B4-BE49-F238E27FC236}">
                <a16:creationId xmlns:a16="http://schemas.microsoft.com/office/drawing/2014/main" id="{136513A7-1060-472C-AA98-4CE394545E29}"/>
              </a:ext>
            </a:extLst>
          </p:cNvPr>
          <p:cNvGrpSpPr/>
          <p:nvPr/>
        </p:nvGrpSpPr>
        <p:grpSpPr>
          <a:xfrm>
            <a:off x="4800600" y="4267200"/>
            <a:ext cx="1905780" cy="1905000"/>
            <a:chOff x="2971020" y="4267200"/>
            <a:chExt cx="1905780" cy="1905000"/>
          </a:xfrm>
        </p:grpSpPr>
        <p:cxnSp>
          <p:nvCxnSpPr>
            <p:cNvPr id="479" name="Gerade Verbindung mit Pfeil 478">
              <a:extLst>
                <a:ext uri="{FF2B5EF4-FFF2-40B4-BE49-F238E27FC236}">
                  <a16:creationId xmlns:a16="http://schemas.microsoft.com/office/drawing/2014/main" id="{75CE7491-2EE6-75A8-A40D-64849DAF6EBE}"/>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80" name="Gruppieren 479">
              <a:extLst>
                <a:ext uri="{FF2B5EF4-FFF2-40B4-BE49-F238E27FC236}">
                  <a16:creationId xmlns:a16="http://schemas.microsoft.com/office/drawing/2014/main" id="{7DB1A3BD-27C6-3FF3-FEFB-E197FB652E9A}"/>
                </a:ext>
              </a:extLst>
            </p:cNvPr>
            <p:cNvGrpSpPr/>
            <p:nvPr/>
          </p:nvGrpSpPr>
          <p:grpSpPr>
            <a:xfrm>
              <a:off x="2971020" y="4419600"/>
              <a:ext cx="1905780" cy="1752600"/>
              <a:chOff x="2971020" y="4419600"/>
              <a:chExt cx="1905780" cy="1752600"/>
            </a:xfrm>
          </p:grpSpPr>
          <p:sp>
            <p:nvSpPr>
              <p:cNvPr id="482" name="Abgerundetes Rechteck 90">
                <a:extLst>
                  <a:ext uri="{FF2B5EF4-FFF2-40B4-BE49-F238E27FC236}">
                    <a16:creationId xmlns:a16="http://schemas.microsoft.com/office/drawing/2014/main" id="{30E5D134-566C-DC18-374F-92EE61AF446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3" name="Rechteck 482">
                <a:extLst>
                  <a:ext uri="{FF2B5EF4-FFF2-40B4-BE49-F238E27FC236}">
                    <a16:creationId xmlns:a16="http://schemas.microsoft.com/office/drawing/2014/main" id="{A81F59B4-008C-C039-8F14-633C268340AA}"/>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4" name="Ellipse 301">
                <a:extLst>
                  <a:ext uri="{FF2B5EF4-FFF2-40B4-BE49-F238E27FC236}">
                    <a16:creationId xmlns:a16="http://schemas.microsoft.com/office/drawing/2014/main" id="{16D04518-84DE-9C6A-A07A-1C5105AF0FF1}"/>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5" name="Gerade Verbindung mit Pfeil 484">
                <a:extLst>
                  <a:ext uri="{FF2B5EF4-FFF2-40B4-BE49-F238E27FC236}">
                    <a16:creationId xmlns:a16="http://schemas.microsoft.com/office/drawing/2014/main" id="{885A3EEC-70B1-B370-F3E2-D71B6BDE4F6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r Verbinder 303">
                <a:extLst>
                  <a:ext uri="{FF2B5EF4-FFF2-40B4-BE49-F238E27FC236}">
                    <a16:creationId xmlns:a16="http://schemas.microsoft.com/office/drawing/2014/main" id="{F9F3EA92-A43A-B41A-6AB1-C7DAA9CEDF49}"/>
                  </a:ext>
                </a:extLst>
              </p:cNvPr>
              <p:cNvCxnSpPr>
                <a:cxnSpLocks/>
                <a:endCxn id="484"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2" name="Rechteck 501">
                <a:extLst>
                  <a:ext uri="{FF2B5EF4-FFF2-40B4-BE49-F238E27FC236}">
                    <a16:creationId xmlns:a16="http://schemas.microsoft.com/office/drawing/2014/main" id="{AB484B6C-5654-C0DD-DCA6-2D0F8005C6F5}"/>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3" name="Gerade Verbindung mit Pfeil 502">
                <a:extLst>
                  <a:ext uri="{FF2B5EF4-FFF2-40B4-BE49-F238E27FC236}">
                    <a16:creationId xmlns:a16="http://schemas.microsoft.com/office/drawing/2014/main" id="{CD67694F-A106-F21E-4604-9109D07A7E90}"/>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Gerade Verbindung mit Pfeil 503">
                <a:extLst>
                  <a:ext uri="{FF2B5EF4-FFF2-40B4-BE49-F238E27FC236}">
                    <a16:creationId xmlns:a16="http://schemas.microsoft.com/office/drawing/2014/main" id="{163F63BB-BDD8-FA50-288D-3746571F475D}"/>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3A409339-0378-FAC3-838B-555DA2FBB91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Gerader Verbinder 308">
                <a:extLst>
                  <a:ext uri="{FF2B5EF4-FFF2-40B4-BE49-F238E27FC236}">
                    <a16:creationId xmlns:a16="http://schemas.microsoft.com/office/drawing/2014/main" id="{95813A8E-0C74-B46A-1E76-80589E031BCD}"/>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7" name="Ellipse 309">
                <a:extLst>
                  <a:ext uri="{FF2B5EF4-FFF2-40B4-BE49-F238E27FC236}">
                    <a16:creationId xmlns:a16="http://schemas.microsoft.com/office/drawing/2014/main" id="{31DA8163-647D-149C-B4C5-8ADD2EBD2B78}"/>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8" name="Gerade Verbindung mit Pfeil 507">
                <a:extLst>
                  <a:ext uri="{FF2B5EF4-FFF2-40B4-BE49-F238E27FC236}">
                    <a16:creationId xmlns:a16="http://schemas.microsoft.com/office/drawing/2014/main" id="{6AC90B95-1BF4-2D27-8B6A-54D678E98075}"/>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 Verbindung mit Pfeil 508">
                <a:extLst>
                  <a:ext uri="{FF2B5EF4-FFF2-40B4-BE49-F238E27FC236}">
                    <a16:creationId xmlns:a16="http://schemas.microsoft.com/office/drawing/2014/main" id="{F9C24FE2-7809-ED76-B67F-46C2403C23D6}"/>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0" name="Gerade Verbindung mit Pfeil 509">
                <a:extLst>
                  <a:ext uri="{FF2B5EF4-FFF2-40B4-BE49-F238E27FC236}">
                    <a16:creationId xmlns:a16="http://schemas.microsoft.com/office/drawing/2014/main" id="{DF168FE9-C941-65F1-3A7F-3CB0B8AA7D06}"/>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Gerade Verbindung mit Pfeil 510">
                <a:extLst>
                  <a:ext uri="{FF2B5EF4-FFF2-40B4-BE49-F238E27FC236}">
                    <a16:creationId xmlns:a16="http://schemas.microsoft.com/office/drawing/2014/main" id="{8954FC77-2FBD-1EB7-4BB0-2508D1FD3E50}"/>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Gerade Verbindung mit Pfeil 511">
                <a:extLst>
                  <a:ext uri="{FF2B5EF4-FFF2-40B4-BE49-F238E27FC236}">
                    <a16:creationId xmlns:a16="http://schemas.microsoft.com/office/drawing/2014/main" id="{821E4B69-3498-C4D1-6BA1-2166146E620A}"/>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3" name="Gerader Verbinder 661">
                <a:extLst>
                  <a:ext uri="{FF2B5EF4-FFF2-40B4-BE49-F238E27FC236}">
                    <a16:creationId xmlns:a16="http://schemas.microsoft.com/office/drawing/2014/main" id="{0D97FC25-F2E3-017B-5CA0-6B92891A0A4E}"/>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4" name="Rechteck 513">
                <a:extLst>
                  <a:ext uri="{FF2B5EF4-FFF2-40B4-BE49-F238E27FC236}">
                    <a16:creationId xmlns:a16="http://schemas.microsoft.com/office/drawing/2014/main" id="{9E176888-E5EF-9D82-DF4F-03F64783CCDC}"/>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5" name="Rechteck 514">
                <a:extLst>
                  <a:ext uri="{FF2B5EF4-FFF2-40B4-BE49-F238E27FC236}">
                    <a16:creationId xmlns:a16="http://schemas.microsoft.com/office/drawing/2014/main" id="{A1677F89-9815-BBF6-412F-FB9A79160A4C}"/>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81" name="Gerade Verbindung mit Pfeil 480">
              <a:extLst>
                <a:ext uri="{FF2B5EF4-FFF2-40B4-BE49-F238E27FC236}">
                  <a16:creationId xmlns:a16="http://schemas.microsoft.com/office/drawing/2014/main" id="{474C1D84-89E0-125A-7800-1B54E4961167}"/>
                </a:ext>
              </a:extLst>
            </p:cNvPr>
            <p:cNvCxnSpPr>
              <a:cxnSpLocks/>
              <a:stCxn id="482"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cxnSp>
        <p:nvCxnSpPr>
          <p:cNvPr id="253" name="Gerader Verbinder 252">
            <a:extLst>
              <a:ext uri="{FF2B5EF4-FFF2-40B4-BE49-F238E27FC236}">
                <a16:creationId xmlns:a16="http://schemas.microsoft.com/office/drawing/2014/main" id="{0E566151-8330-43DF-BE0E-6DB2B90FB68A}"/>
              </a:ext>
            </a:extLst>
          </p:cNvPr>
          <p:cNvCxnSpPr>
            <a:cxnSpLocks/>
          </p:cNvCxnSpPr>
          <p:nvPr/>
        </p:nvCxnSpPr>
        <p:spPr bwMode="auto">
          <a:xfrm>
            <a:off x="1905000" y="54864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AA6F9CB5-A609-4EE4-9F04-70BA946A74CE}"/>
              </a:ext>
            </a:extLst>
          </p:cNvPr>
          <p:cNvCxnSpPr>
            <a:cxnSpLocks/>
          </p:cNvCxnSpPr>
          <p:nvPr/>
        </p:nvCxnSpPr>
        <p:spPr bwMode="auto">
          <a:xfrm flipH="1">
            <a:off x="1905000" y="6096000"/>
            <a:ext cx="16764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F84E41E7-92E3-4AEF-B166-B7974C428F3A}"/>
              </a:ext>
            </a:extLst>
          </p:cNvPr>
          <p:cNvCxnSpPr>
            <a:cxnSpLocks/>
          </p:cNvCxnSpPr>
          <p:nvPr/>
        </p:nvCxnSpPr>
        <p:spPr bwMode="auto">
          <a:xfrm>
            <a:off x="3581400" y="5562600"/>
            <a:ext cx="0" cy="1524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Gerader Verbinder 256">
            <a:extLst>
              <a:ext uri="{FF2B5EF4-FFF2-40B4-BE49-F238E27FC236}">
                <a16:creationId xmlns:a16="http://schemas.microsoft.com/office/drawing/2014/main" id="{BFDD81B5-8802-451F-90ED-DA7F72C15DDD}"/>
              </a:ext>
            </a:extLst>
          </p:cNvPr>
          <p:cNvCxnSpPr>
            <a:cxnSpLocks/>
          </p:cNvCxnSpPr>
          <p:nvPr/>
        </p:nvCxnSpPr>
        <p:spPr bwMode="auto">
          <a:xfrm>
            <a:off x="3581400" y="6019800"/>
            <a:ext cx="0" cy="762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3" name="Gruppieren 32">
            <a:extLst>
              <a:ext uri="{FF2B5EF4-FFF2-40B4-BE49-F238E27FC236}">
                <a16:creationId xmlns:a16="http://schemas.microsoft.com/office/drawing/2014/main" id="{9B31B3B4-D7DD-DC8E-69D7-D96E65C043E5}"/>
              </a:ext>
            </a:extLst>
          </p:cNvPr>
          <p:cNvGrpSpPr/>
          <p:nvPr/>
        </p:nvGrpSpPr>
        <p:grpSpPr>
          <a:xfrm>
            <a:off x="3581400" y="5334000"/>
            <a:ext cx="304800" cy="304800"/>
            <a:chOff x="7239000" y="5181600"/>
            <a:chExt cx="304800" cy="304800"/>
          </a:xfrm>
        </p:grpSpPr>
        <p:cxnSp>
          <p:nvCxnSpPr>
            <p:cNvPr id="34" name="Gerade Verbindung mit Pfeil 33">
              <a:extLst>
                <a:ext uri="{FF2B5EF4-FFF2-40B4-BE49-F238E27FC236}">
                  <a16:creationId xmlns:a16="http://schemas.microsoft.com/office/drawing/2014/main" id="{7786BC45-0BD6-E0B3-64D7-328069E80BA9}"/>
                </a:ext>
              </a:extLst>
            </p:cNvPr>
            <p:cNvCxnSpPr>
              <a:cxnSpLocks/>
            </p:cNvCxnSpPr>
            <p:nvPr/>
          </p:nvCxnSpPr>
          <p:spPr>
            <a:xfrm rot="5400000">
              <a:off x="7429500" y="50673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7307B2FD-7E73-CF4C-EBB4-CF740F55E198}"/>
                </a:ext>
              </a:extLst>
            </p:cNvPr>
            <p:cNvCxnSpPr>
              <a:cxnSpLocks/>
            </p:cNvCxnSpPr>
            <p:nvPr/>
          </p:nvCxnSpPr>
          <p:spPr>
            <a:xfrm flipV="1">
              <a:off x="7543800" y="5181600"/>
              <a:ext cx="0" cy="30480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13FCD7C5-9856-B05B-AA70-973DBA4D499D}"/>
                </a:ext>
              </a:extLst>
            </p:cNvPr>
            <p:cNvCxnSpPr>
              <a:cxnSpLocks/>
            </p:cNvCxnSpPr>
            <p:nvPr/>
          </p:nvCxnSpPr>
          <p:spPr>
            <a:xfrm>
              <a:off x="7239000" y="5486400"/>
              <a:ext cx="304800" cy="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516" name="Gruppieren 515">
            <a:extLst>
              <a:ext uri="{FF2B5EF4-FFF2-40B4-BE49-F238E27FC236}">
                <a16:creationId xmlns:a16="http://schemas.microsoft.com/office/drawing/2014/main" id="{5E8C25F6-8AB5-D070-5633-FC4250EDB210}"/>
              </a:ext>
            </a:extLst>
          </p:cNvPr>
          <p:cNvGrpSpPr/>
          <p:nvPr/>
        </p:nvGrpSpPr>
        <p:grpSpPr>
          <a:xfrm>
            <a:off x="3048000" y="2819400"/>
            <a:ext cx="1828800" cy="1143520"/>
            <a:chOff x="3048000" y="2819400"/>
            <a:chExt cx="1828800" cy="1143520"/>
          </a:xfrm>
        </p:grpSpPr>
        <p:sp>
          <p:nvSpPr>
            <p:cNvPr id="517" name="Abgerundetes Rechteck 124">
              <a:extLst>
                <a:ext uri="{FF2B5EF4-FFF2-40B4-BE49-F238E27FC236}">
                  <a16:creationId xmlns:a16="http://schemas.microsoft.com/office/drawing/2014/main" id="{B131919A-F55B-A70F-2D23-AD3222BFFF50}"/>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8" name="Rechteck 517">
              <a:extLst>
                <a:ext uri="{FF2B5EF4-FFF2-40B4-BE49-F238E27FC236}">
                  <a16:creationId xmlns:a16="http://schemas.microsoft.com/office/drawing/2014/main" id="{2961F9CD-FAFC-CF20-C61E-B5E1D2C9C26A}"/>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9" name="Gerade Verbindung mit Pfeil 518">
              <a:extLst>
                <a:ext uri="{FF2B5EF4-FFF2-40B4-BE49-F238E27FC236}">
                  <a16:creationId xmlns:a16="http://schemas.microsoft.com/office/drawing/2014/main" id="{AB753C37-4B5E-CD55-C269-9B4E236786D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Gerader Verbinder 504">
              <a:extLst>
                <a:ext uri="{FF2B5EF4-FFF2-40B4-BE49-F238E27FC236}">
                  <a16:creationId xmlns:a16="http://schemas.microsoft.com/office/drawing/2014/main" id="{2B0D200F-4C06-DBF9-B70E-69CC30F0FF4E}"/>
                </a:ext>
              </a:extLst>
            </p:cNvPr>
            <p:cNvCxnSpPr>
              <a:stCxn id="518" idx="2"/>
              <a:endCxn id="553"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1" name="Rechteck 520">
              <a:extLst>
                <a:ext uri="{FF2B5EF4-FFF2-40B4-BE49-F238E27FC236}">
                  <a16:creationId xmlns:a16="http://schemas.microsoft.com/office/drawing/2014/main" id="{38A9F040-6D79-1B6C-E7E6-66B3B40C2AB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22" name="Rechteck 521">
              <a:extLst>
                <a:ext uri="{FF2B5EF4-FFF2-40B4-BE49-F238E27FC236}">
                  <a16:creationId xmlns:a16="http://schemas.microsoft.com/office/drawing/2014/main" id="{AD952E91-B6E1-BCB3-88A5-F114240CE3DB}"/>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23" name="Gerade Verbindung mit Pfeil 522">
              <a:extLst>
                <a:ext uri="{FF2B5EF4-FFF2-40B4-BE49-F238E27FC236}">
                  <a16:creationId xmlns:a16="http://schemas.microsoft.com/office/drawing/2014/main" id="{067E5129-05FA-8D5F-50E4-7CD00AA834B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4" name="Rechteck 523">
              <a:extLst>
                <a:ext uri="{FF2B5EF4-FFF2-40B4-BE49-F238E27FC236}">
                  <a16:creationId xmlns:a16="http://schemas.microsoft.com/office/drawing/2014/main" id="{12C82A9C-58E8-B6DC-3CCF-04EE8D50FC3A}"/>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5" name="Gerade Verbindung mit Pfeil 524">
              <a:extLst>
                <a:ext uri="{FF2B5EF4-FFF2-40B4-BE49-F238E27FC236}">
                  <a16:creationId xmlns:a16="http://schemas.microsoft.com/office/drawing/2014/main" id="{71725DF9-0A11-652C-E749-018DCE91A63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Gerader Verbinder 510">
              <a:extLst>
                <a:ext uri="{FF2B5EF4-FFF2-40B4-BE49-F238E27FC236}">
                  <a16:creationId xmlns:a16="http://schemas.microsoft.com/office/drawing/2014/main" id="{6AFD815C-3F1F-54F6-0E71-B5B621D61D0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r Verbinder 511">
              <a:extLst>
                <a:ext uri="{FF2B5EF4-FFF2-40B4-BE49-F238E27FC236}">
                  <a16:creationId xmlns:a16="http://schemas.microsoft.com/office/drawing/2014/main" id="{F17FA27E-4EB6-B46B-90D9-18585954EC36}"/>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0" name="Gerader Verbinder 512">
              <a:extLst>
                <a:ext uri="{FF2B5EF4-FFF2-40B4-BE49-F238E27FC236}">
                  <a16:creationId xmlns:a16="http://schemas.microsoft.com/office/drawing/2014/main" id="{DACE812A-2DFA-A2CA-8C93-53EFF98FC58B}"/>
                </a:ext>
              </a:extLst>
            </p:cNvPr>
            <p:cNvCxnSpPr>
              <a:cxnSpLocks/>
              <a:stCxn id="521"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41" name="Rechteck 540">
              <a:extLst>
                <a:ext uri="{FF2B5EF4-FFF2-40B4-BE49-F238E27FC236}">
                  <a16:creationId xmlns:a16="http://schemas.microsoft.com/office/drawing/2014/main" id="{37A29A4F-DAD3-9C2D-0546-753C53FD03F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42" name="Gerader Verbinder 514">
              <a:extLst>
                <a:ext uri="{FF2B5EF4-FFF2-40B4-BE49-F238E27FC236}">
                  <a16:creationId xmlns:a16="http://schemas.microsoft.com/office/drawing/2014/main" id="{7E34159B-FD26-3C8A-010F-C13AD162348D}"/>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 Verbindung mit Pfeil 542">
              <a:extLst>
                <a:ext uri="{FF2B5EF4-FFF2-40B4-BE49-F238E27FC236}">
                  <a16:creationId xmlns:a16="http://schemas.microsoft.com/office/drawing/2014/main" id="{83273DEB-3D99-789C-7A57-B2C36E07283E}"/>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77D31326-5BBF-CD54-027B-596170BC2F92}"/>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r Verbinder 517">
              <a:extLst>
                <a:ext uri="{FF2B5EF4-FFF2-40B4-BE49-F238E27FC236}">
                  <a16:creationId xmlns:a16="http://schemas.microsoft.com/office/drawing/2014/main" id="{179C3389-2437-ED56-D42E-46A2D118C8B4}"/>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r Verbinder 518">
              <a:extLst>
                <a:ext uri="{FF2B5EF4-FFF2-40B4-BE49-F238E27FC236}">
                  <a16:creationId xmlns:a16="http://schemas.microsoft.com/office/drawing/2014/main" id="{7B1C1CA0-CA70-EC73-CBDE-8C3406321227}"/>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7" name="Gerader Verbinder 519">
              <a:extLst>
                <a:ext uri="{FF2B5EF4-FFF2-40B4-BE49-F238E27FC236}">
                  <a16:creationId xmlns:a16="http://schemas.microsoft.com/office/drawing/2014/main" id="{83FBAA87-0BE1-8FFE-7A4B-3003F47C8D1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D1852486-2EAA-04D8-75A3-5339130A369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Gerade Verbindung mit Pfeil 548">
              <a:extLst>
                <a:ext uri="{FF2B5EF4-FFF2-40B4-BE49-F238E27FC236}">
                  <a16:creationId xmlns:a16="http://schemas.microsoft.com/office/drawing/2014/main" id="{9A46CFA2-11C3-A079-3911-DEB6F4D9D5E1}"/>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0" name="Gerade Verbindung mit Pfeil 549">
              <a:extLst>
                <a:ext uri="{FF2B5EF4-FFF2-40B4-BE49-F238E27FC236}">
                  <a16:creationId xmlns:a16="http://schemas.microsoft.com/office/drawing/2014/main" id="{B676460F-0D8A-4F1E-B848-76057EB2C275}"/>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1" name="Gerade Verbindung mit Pfeil 550">
              <a:extLst>
                <a:ext uri="{FF2B5EF4-FFF2-40B4-BE49-F238E27FC236}">
                  <a16:creationId xmlns:a16="http://schemas.microsoft.com/office/drawing/2014/main" id="{D4EE8BCB-1BA9-EB70-1250-E4F38A4BD4D9}"/>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2" name="Gerade Verbindung mit Pfeil 551">
              <a:extLst>
                <a:ext uri="{FF2B5EF4-FFF2-40B4-BE49-F238E27FC236}">
                  <a16:creationId xmlns:a16="http://schemas.microsoft.com/office/drawing/2014/main" id="{C61904BA-893B-6D46-C092-6F8A150C9DE8}"/>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53" name="Ellipse 525">
              <a:extLst>
                <a:ext uri="{FF2B5EF4-FFF2-40B4-BE49-F238E27FC236}">
                  <a16:creationId xmlns:a16="http://schemas.microsoft.com/office/drawing/2014/main" id="{CDC8D7CA-03E1-6EA8-61C0-3895279C5C8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4" name="Ellipse 526">
              <a:extLst>
                <a:ext uri="{FF2B5EF4-FFF2-40B4-BE49-F238E27FC236}">
                  <a16:creationId xmlns:a16="http://schemas.microsoft.com/office/drawing/2014/main" id="{C3CA4849-D291-29FF-683A-054C2F2617D6}"/>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555" name="Gerader Verbinder 258">
            <a:extLst>
              <a:ext uri="{FF2B5EF4-FFF2-40B4-BE49-F238E27FC236}">
                <a16:creationId xmlns:a16="http://schemas.microsoft.com/office/drawing/2014/main" id="{B0EB56EE-E333-630F-751A-4736FFCED0AB}"/>
              </a:ext>
            </a:extLst>
          </p:cNvPr>
          <p:cNvCxnSpPr>
            <a:cxnSpLocks/>
          </p:cNvCxnSpPr>
          <p:nvPr/>
        </p:nvCxnSpPr>
        <p:spPr bwMode="auto">
          <a:xfrm>
            <a:off x="35814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4638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ADB2A7FF-B40B-3728-0CB5-EB4F013843D1}"/>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B193E7FC-8BD8-9019-6B9E-82D880A007F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5C6C6783-A380-4BD6-074D-04946D25B5EB}"/>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1E9F2EFB-2D1B-7BDA-7319-DCF7784FC37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F3AE1E26-3331-C215-5BA8-56114E1BDCC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9F66A1AA-11F1-ED37-E7AA-486408F6A60C}"/>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27F0B8A8-5A49-C7FB-1F13-5FF83CF520F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58A7C251-35F8-71DA-1A7A-14C135522876}"/>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2757C6C7-B4E3-0A64-1086-BA577BEF5A1C}"/>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E72A4E1-015F-B2C3-36DE-90EAE789C12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B7DCC534-B9B5-82E8-2595-4AD7758FAA7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F588FC42-02B5-42A0-175D-988129211E5D}"/>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069727BC-9094-9CD8-C4A4-A19B70FB82E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3AB9EEEB-7330-1E50-93F6-62D52D9974F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FD6023A9-7A0B-32B8-D965-7F92C93F342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CD74FC4-E17E-5B3D-2CD0-205A682535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97494435-04B7-088B-0F35-A5392B4D89F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22A1EDEA-15C8-5449-EEF0-7D888BAA621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BCAFB81A-9B34-0D9F-34B0-40476209DE7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C2D01469-4955-CDC5-A35D-5ADBAFF585D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9BB5938F-21B4-3B29-5D22-E9704AE5ED13}"/>
                  </a:ext>
                </a:extLst>
              </p:cNvPr>
              <p:cNvSpPr/>
              <p:nvPr/>
            </p:nvSpPr>
            <p:spPr>
              <a:xfrm>
                <a:off x="3505200" y="502920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4DA45897-B799-85A9-8551-0B9009396A0F}"/>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5,3,row0,col0</a:t>
                </a:r>
              </a:p>
            </p:txBody>
          </p:sp>
        </p:grpSp>
        <p:cxnSp>
          <p:nvCxnSpPr>
            <p:cNvPr id="36" name="Gerade Verbindung mit Pfeil 35">
              <a:extLst>
                <a:ext uri="{FF2B5EF4-FFF2-40B4-BE49-F238E27FC236}">
                  <a16:creationId xmlns:a16="http://schemas.microsoft.com/office/drawing/2014/main" id="{3750C1EF-2A56-1B18-A679-1512FE9F828A}"/>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C495B5A6-2AAB-6DB5-8834-852C33CA3C8B}"/>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D6A523FD-D605-8ADB-D30F-A4499D69F53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62EC5FEF-1753-B2C6-D894-F8E149BC49A5}"/>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91E9A95C-FE6C-6F87-839C-4F11CF5A3D7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BFA96653-0230-253B-F5FA-20F83E450A4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958130B4-6E68-D6C0-BD68-9C7E2264829B}"/>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2D99B913-63C3-D5FC-08B1-4A35435EF3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CC9E88A4-A460-75D2-512E-F59CEEEE8D2F}"/>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2C2A3EE6-A2FD-74C7-A67A-91BD82BAB79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027A036F-0918-4828-497F-EF7D404107E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70DDA94D-C2DD-5BC5-C58D-408ED064690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55DBF4A0-30F7-6B72-8B1C-8C4D8503DAD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F4B4DCE0-D13E-E059-577C-C21ABA21875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28D318E6-00A9-5126-EC4F-BB986AD9A410}"/>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BB6BFA98-C92B-0D40-C3DB-E617E7100D4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9173F207-FC6F-5917-59BF-E6341CBEE1F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6A85D28C-CE3C-276E-8785-73C268645D7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811F5206-CA7E-F6AD-0AA7-47889AA25BA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EDCA23A-F322-942C-11A4-5040009857E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7E3E1845-4919-BCCB-AFF8-6E573F7A0346}"/>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F749192A-F864-764F-9009-C9F986283710}"/>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1F6F38A0-53B1-1FFE-7C54-40D4F9742DB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C158C89F-0875-4875-E63B-1E3F75E9F537}"/>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0390AFEB-F2CB-2ED2-A99D-0D415D769363}"/>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2BAA89CE-DA6C-1C5C-7B20-B8A18BECF5F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9BF5D19E-C643-9640-E5D7-7DE08A217D7E}"/>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B6286A02-AF85-C08D-A2AA-572B5B77D71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FD60DA36-74A1-E961-7F3B-67E92D651E5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B5FD090D-1563-D924-BCC8-74E72E0C41D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F562C4BE-E35A-E184-E6D9-6B544491C9C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BDD5B271-3A35-09AF-E018-1E16C0121CE6}"/>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D4DD8D40-56C2-FACD-EA3B-15F400FBF90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09DB4B34-2E24-88E8-6B49-1FBA5A1C667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73A817EC-6F5B-0B0D-A796-6FCE559036E7}"/>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1AD9A68B-09D0-DD2B-2842-BF3C1E5D3FB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C2EAB00D-4764-1451-4954-C40D03A3562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AB4A4A7-B93D-5C35-2C81-FBD5901A40ED}"/>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77F5B997-0529-4454-6047-4A18DAC5D25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E70401D0-865D-260A-4E4F-1CDA96F5A50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DE30C2D9-FAAE-9F9F-12A4-15176621EBD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36380EC0-FC2D-9081-A7FE-AC9381FE0AD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89C4209-D420-5DE9-2F3A-AE8916D044C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F8D682C6-0CEF-878B-429B-A4C822A8C8F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76DF1498-4C29-7658-5A74-AA6C87E5C0D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D3A17C77-6C24-254D-AFDA-1B0E24654EEB}"/>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EDE12E46-88B8-4F89-D9B7-58C8DCF177C1}"/>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512" name="Gruppieren 511">
            <a:extLst>
              <a:ext uri="{FF2B5EF4-FFF2-40B4-BE49-F238E27FC236}">
                <a16:creationId xmlns:a16="http://schemas.microsoft.com/office/drawing/2014/main" id="{95819473-8A90-3212-3B87-0082903AD5B9}"/>
              </a:ext>
            </a:extLst>
          </p:cNvPr>
          <p:cNvGrpSpPr/>
          <p:nvPr/>
        </p:nvGrpSpPr>
        <p:grpSpPr>
          <a:xfrm>
            <a:off x="3048000" y="2819400"/>
            <a:ext cx="1828800" cy="1143520"/>
            <a:chOff x="3048000" y="2819400"/>
            <a:chExt cx="1828800" cy="1143520"/>
          </a:xfrm>
        </p:grpSpPr>
        <p:sp>
          <p:nvSpPr>
            <p:cNvPr id="513" name="Abgerundetes Rechteck 124">
              <a:extLst>
                <a:ext uri="{FF2B5EF4-FFF2-40B4-BE49-F238E27FC236}">
                  <a16:creationId xmlns:a16="http://schemas.microsoft.com/office/drawing/2014/main" id="{787F8BAD-8338-DF94-F8C5-1CDD4B45526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4" name="Rechteck 513">
              <a:extLst>
                <a:ext uri="{FF2B5EF4-FFF2-40B4-BE49-F238E27FC236}">
                  <a16:creationId xmlns:a16="http://schemas.microsoft.com/office/drawing/2014/main" id="{99CE815B-01ED-2406-8F06-FEFCF892704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 Verbindung mit Pfeil 514">
              <a:extLst>
                <a:ext uri="{FF2B5EF4-FFF2-40B4-BE49-F238E27FC236}">
                  <a16:creationId xmlns:a16="http://schemas.microsoft.com/office/drawing/2014/main" id="{755BB63E-A9D9-5A22-7CC3-D184D4A30170}"/>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04">
              <a:extLst>
                <a:ext uri="{FF2B5EF4-FFF2-40B4-BE49-F238E27FC236}">
                  <a16:creationId xmlns:a16="http://schemas.microsoft.com/office/drawing/2014/main" id="{03449542-1669-FBCA-1F35-C8D14F1C4C50}"/>
                </a:ext>
              </a:extLst>
            </p:cNvPr>
            <p:cNvCxnSpPr>
              <a:stCxn id="514" idx="2"/>
              <a:endCxn id="549"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7" name="Rechteck 516">
              <a:extLst>
                <a:ext uri="{FF2B5EF4-FFF2-40B4-BE49-F238E27FC236}">
                  <a16:creationId xmlns:a16="http://schemas.microsoft.com/office/drawing/2014/main" id="{7DBDD81F-39CF-EBBF-D1AB-3F8C3A5C695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18" name="Rechteck 517">
              <a:extLst>
                <a:ext uri="{FF2B5EF4-FFF2-40B4-BE49-F238E27FC236}">
                  <a16:creationId xmlns:a16="http://schemas.microsoft.com/office/drawing/2014/main" id="{A2230958-0F18-296F-FB2E-7EB9FD0E9A6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19" name="Gerade Verbindung mit Pfeil 518">
              <a:extLst>
                <a:ext uri="{FF2B5EF4-FFF2-40B4-BE49-F238E27FC236}">
                  <a16:creationId xmlns:a16="http://schemas.microsoft.com/office/drawing/2014/main" id="{64984ACC-ACC0-7262-0E97-26506133312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0" name="Rechteck 519">
              <a:extLst>
                <a:ext uri="{FF2B5EF4-FFF2-40B4-BE49-F238E27FC236}">
                  <a16:creationId xmlns:a16="http://schemas.microsoft.com/office/drawing/2014/main" id="{79739A6D-62E6-FDAA-9776-D65265A15A8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1" name="Gerade Verbindung mit Pfeil 520">
              <a:extLst>
                <a:ext uri="{FF2B5EF4-FFF2-40B4-BE49-F238E27FC236}">
                  <a16:creationId xmlns:a16="http://schemas.microsoft.com/office/drawing/2014/main" id="{E2DEB310-741D-D8EB-8313-470A4E9ED67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r Verbinder 510">
              <a:extLst>
                <a:ext uri="{FF2B5EF4-FFF2-40B4-BE49-F238E27FC236}">
                  <a16:creationId xmlns:a16="http://schemas.microsoft.com/office/drawing/2014/main" id="{84F124FB-2004-FE49-10BD-66EE77F059F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r Verbinder 511">
              <a:extLst>
                <a:ext uri="{FF2B5EF4-FFF2-40B4-BE49-F238E27FC236}">
                  <a16:creationId xmlns:a16="http://schemas.microsoft.com/office/drawing/2014/main" id="{BCD63BF7-674C-2201-20B4-26E0ADCCBF6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12">
              <a:extLst>
                <a:ext uri="{FF2B5EF4-FFF2-40B4-BE49-F238E27FC236}">
                  <a16:creationId xmlns:a16="http://schemas.microsoft.com/office/drawing/2014/main" id="{6302F550-68EF-7829-F117-5235E8C63DA3}"/>
                </a:ext>
              </a:extLst>
            </p:cNvPr>
            <p:cNvCxnSpPr>
              <a:cxnSpLocks/>
              <a:stCxn id="51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5" name="Rechteck 524">
              <a:extLst>
                <a:ext uri="{FF2B5EF4-FFF2-40B4-BE49-F238E27FC236}">
                  <a16:creationId xmlns:a16="http://schemas.microsoft.com/office/drawing/2014/main" id="{071F7E77-6FD8-4002-D102-62217DBE9AEC}"/>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6" name="Gerader Verbinder 514">
              <a:extLst>
                <a:ext uri="{FF2B5EF4-FFF2-40B4-BE49-F238E27FC236}">
                  <a16:creationId xmlns:a16="http://schemas.microsoft.com/office/drawing/2014/main" id="{84114055-4448-F24B-9832-CB952AFCB3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 Verbindung mit Pfeil 526">
              <a:extLst>
                <a:ext uri="{FF2B5EF4-FFF2-40B4-BE49-F238E27FC236}">
                  <a16:creationId xmlns:a16="http://schemas.microsoft.com/office/drawing/2014/main" id="{795BD8AC-E4B2-A5CF-E8C9-FA94E45F033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B997F999-8A3D-2B11-3D7F-B81408CB163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r Verbinder 517">
              <a:extLst>
                <a:ext uri="{FF2B5EF4-FFF2-40B4-BE49-F238E27FC236}">
                  <a16:creationId xmlns:a16="http://schemas.microsoft.com/office/drawing/2014/main" id="{BDD9D550-B79E-7A1B-E095-595FAF3CC9AD}"/>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18">
              <a:extLst>
                <a:ext uri="{FF2B5EF4-FFF2-40B4-BE49-F238E27FC236}">
                  <a16:creationId xmlns:a16="http://schemas.microsoft.com/office/drawing/2014/main" id="{89B3C456-CF33-07F2-7FC7-0D5CA2B3748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r Verbinder 519">
              <a:extLst>
                <a:ext uri="{FF2B5EF4-FFF2-40B4-BE49-F238E27FC236}">
                  <a16:creationId xmlns:a16="http://schemas.microsoft.com/office/drawing/2014/main" id="{DC27F50A-2F99-B08E-9164-F051CF314B9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13E96978-465B-3F5E-6CB6-02E6EF4C572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78E6D32E-FB60-174F-0D51-51C46970621F}"/>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E902AE6E-9BE0-5A19-A9E6-9D6D230B84B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48A03694-75B6-E2EA-2777-3BAD39C540A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78BE1B16-781B-0066-F147-67ABD53F900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9" name="Ellipse 525">
              <a:extLst>
                <a:ext uri="{FF2B5EF4-FFF2-40B4-BE49-F238E27FC236}">
                  <a16:creationId xmlns:a16="http://schemas.microsoft.com/office/drawing/2014/main" id="{EE1A8AD1-FB0C-8E89-A892-6F1EE3A154B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526">
              <a:extLst>
                <a:ext uri="{FF2B5EF4-FFF2-40B4-BE49-F238E27FC236}">
                  <a16:creationId xmlns:a16="http://schemas.microsoft.com/office/drawing/2014/main" id="{CF4FC2A6-F1A4-918A-470C-9723735D92F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Tree>
    <p:extLst>
      <p:ext uri="{BB962C8B-B14F-4D97-AF65-F5344CB8AC3E}">
        <p14:creationId xmlns:p14="http://schemas.microsoft.com/office/powerpoint/2010/main" val="3586984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ADB2A7FF-B40B-3728-0CB5-EB4F013843D1}"/>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B193E7FC-8BD8-9019-6B9E-82D880A007F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5C6C6783-A380-4BD6-074D-04946D25B5EB}"/>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1E9F2EFB-2D1B-7BDA-7319-DCF7784FC37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F3AE1E26-3331-C215-5BA8-56114E1BDCC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9F66A1AA-11F1-ED37-E7AA-486408F6A60C}"/>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27F0B8A8-5A49-C7FB-1F13-5FF83CF520F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58A7C251-35F8-71DA-1A7A-14C135522876}"/>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2757C6C7-B4E3-0A64-1086-BA577BEF5A1C}"/>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E72A4E1-015F-B2C3-36DE-90EAE789C12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B7DCC534-B9B5-82E8-2595-4AD7758FAA7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F588FC42-02B5-42A0-175D-988129211E5D}"/>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069727BC-9094-9CD8-C4A4-A19B70FB82E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3AB9EEEB-7330-1E50-93F6-62D52D9974F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FD6023A9-7A0B-32B8-D965-7F92C93F342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CD74FC4-E17E-5B3D-2CD0-205A682535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97494435-04B7-088B-0F35-A5392B4D89F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22A1EDEA-15C8-5449-EEF0-7D888BAA621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BCAFB81A-9B34-0D9F-34B0-40476209DE7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C2D01469-4955-CDC5-A35D-5ADBAFF585D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9BB5938F-21B4-3B29-5D22-E9704AE5ED1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4DA45897-B799-85A9-8551-0B9009396A0F}"/>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grpSp>
        <p:cxnSp>
          <p:nvCxnSpPr>
            <p:cNvPr id="36" name="Gerade Verbindung mit Pfeil 35">
              <a:extLst>
                <a:ext uri="{FF2B5EF4-FFF2-40B4-BE49-F238E27FC236}">
                  <a16:creationId xmlns:a16="http://schemas.microsoft.com/office/drawing/2014/main" id="{3750C1EF-2A56-1B18-A679-1512FE9F828A}"/>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C495B5A6-2AAB-6DB5-8834-852C33CA3C8B}"/>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D6A523FD-D605-8ADB-D30F-A4499D69F53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62EC5FEF-1753-B2C6-D894-F8E149BC49A5}"/>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91E9A95C-FE6C-6F87-839C-4F11CF5A3D7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BFA96653-0230-253B-F5FA-20F83E450A4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958130B4-6E68-D6C0-BD68-9C7E2264829B}"/>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2D99B913-63C3-D5FC-08B1-4A35435EF3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CC9E88A4-A460-75D2-512E-F59CEEEE8D2F}"/>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2C2A3EE6-A2FD-74C7-A67A-91BD82BAB79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027A036F-0918-4828-497F-EF7D404107E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70DDA94D-C2DD-5BC5-C58D-408ED064690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55DBF4A0-30F7-6B72-8B1C-8C4D8503DAD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F4B4DCE0-D13E-E059-577C-C21ABA21875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28D318E6-00A9-5126-EC4F-BB986AD9A410}"/>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BB6BFA98-C92B-0D40-C3DB-E617E7100D4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9173F207-FC6F-5917-59BF-E6341CBEE1F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6A85D28C-CE3C-276E-8785-73C268645D7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811F5206-CA7E-F6AD-0AA7-47889AA25BA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EDCA23A-F322-942C-11A4-5040009857E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7E3E1845-4919-BCCB-AFF8-6E573F7A0346}"/>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F749192A-F864-764F-9009-C9F986283710}"/>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1F6F38A0-53B1-1FFE-7C54-40D4F9742DB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C158C89F-0875-4875-E63B-1E3F75E9F537}"/>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0390AFEB-F2CB-2ED2-A99D-0D415D769363}"/>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2BAA89CE-DA6C-1C5C-7B20-B8A18BECF5F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9BF5D19E-C643-9640-E5D7-7DE08A217D7E}"/>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B6286A02-AF85-C08D-A2AA-572B5B77D71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FD60DA36-74A1-E961-7F3B-67E92D651E5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B5FD090D-1563-D924-BCC8-74E72E0C41D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F562C4BE-E35A-E184-E6D9-6B544491C9C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BDD5B271-3A35-09AF-E018-1E16C0121CE6}"/>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D4DD8D40-56C2-FACD-EA3B-15F400FBF90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09DB4B34-2E24-88E8-6B49-1FBA5A1C667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73A817EC-6F5B-0B0D-A796-6FCE559036E7}"/>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1AD9A68B-09D0-DD2B-2842-BF3C1E5D3FB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C2EAB00D-4764-1451-4954-C40D03A3562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AB4A4A7-B93D-5C35-2C81-FBD5901A40ED}"/>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77F5B997-0529-4454-6047-4A18DAC5D25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E70401D0-865D-260A-4E4F-1CDA96F5A50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DE30C2D9-FAAE-9F9F-12A4-15176621EBD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36380EC0-FC2D-9081-A7FE-AC9381FE0AD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89C4209-D420-5DE9-2F3A-AE8916D044C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F8D682C6-0CEF-878B-429B-A4C822A8C8F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76DF1498-4C29-7658-5A74-AA6C87E5C0D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D3A17C77-6C24-254D-AFDA-1B0E24654EEB}"/>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EDE12E46-88B8-4F89-D9B7-58C8DCF177C1}"/>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512" name="Gruppieren 511">
            <a:extLst>
              <a:ext uri="{FF2B5EF4-FFF2-40B4-BE49-F238E27FC236}">
                <a16:creationId xmlns:a16="http://schemas.microsoft.com/office/drawing/2014/main" id="{95819473-8A90-3212-3B87-0082903AD5B9}"/>
              </a:ext>
            </a:extLst>
          </p:cNvPr>
          <p:cNvGrpSpPr/>
          <p:nvPr/>
        </p:nvGrpSpPr>
        <p:grpSpPr>
          <a:xfrm>
            <a:off x="3048000" y="2819400"/>
            <a:ext cx="1828800" cy="1143520"/>
            <a:chOff x="3048000" y="2819400"/>
            <a:chExt cx="1828800" cy="1143520"/>
          </a:xfrm>
        </p:grpSpPr>
        <p:sp>
          <p:nvSpPr>
            <p:cNvPr id="513" name="Abgerundetes Rechteck 124">
              <a:extLst>
                <a:ext uri="{FF2B5EF4-FFF2-40B4-BE49-F238E27FC236}">
                  <a16:creationId xmlns:a16="http://schemas.microsoft.com/office/drawing/2014/main" id="{787F8BAD-8338-DF94-F8C5-1CDD4B45526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4" name="Rechteck 513">
              <a:extLst>
                <a:ext uri="{FF2B5EF4-FFF2-40B4-BE49-F238E27FC236}">
                  <a16:creationId xmlns:a16="http://schemas.microsoft.com/office/drawing/2014/main" id="{99CE815B-01ED-2406-8F06-FEFCF892704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 Verbindung mit Pfeil 514">
              <a:extLst>
                <a:ext uri="{FF2B5EF4-FFF2-40B4-BE49-F238E27FC236}">
                  <a16:creationId xmlns:a16="http://schemas.microsoft.com/office/drawing/2014/main" id="{755BB63E-A9D9-5A22-7CC3-D184D4A30170}"/>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04">
              <a:extLst>
                <a:ext uri="{FF2B5EF4-FFF2-40B4-BE49-F238E27FC236}">
                  <a16:creationId xmlns:a16="http://schemas.microsoft.com/office/drawing/2014/main" id="{03449542-1669-FBCA-1F35-C8D14F1C4C50}"/>
                </a:ext>
              </a:extLst>
            </p:cNvPr>
            <p:cNvCxnSpPr>
              <a:stCxn id="514" idx="2"/>
              <a:endCxn id="549"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7" name="Rechteck 516">
              <a:extLst>
                <a:ext uri="{FF2B5EF4-FFF2-40B4-BE49-F238E27FC236}">
                  <a16:creationId xmlns:a16="http://schemas.microsoft.com/office/drawing/2014/main" id="{7DBDD81F-39CF-EBBF-D1AB-3F8C3A5C695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18" name="Rechteck 517">
              <a:extLst>
                <a:ext uri="{FF2B5EF4-FFF2-40B4-BE49-F238E27FC236}">
                  <a16:creationId xmlns:a16="http://schemas.microsoft.com/office/drawing/2014/main" id="{A2230958-0F18-296F-FB2E-7EB9FD0E9A6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19" name="Gerade Verbindung mit Pfeil 518">
              <a:extLst>
                <a:ext uri="{FF2B5EF4-FFF2-40B4-BE49-F238E27FC236}">
                  <a16:creationId xmlns:a16="http://schemas.microsoft.com/office/drawing/2014/main" id="{64984ACC-ACC0-7262-0E97-26506133312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0" name="Rechteck 519">
              <a:extLst>
                <a:ext uri="{FF2B5EF4-FFF2-40B4-BE49-F238E27FC236}">
                  <a16:creationId xmlns:a16="http://schemas.microsoft.com/office/drawing/2014/main" id="{79739A6D-62E6-FDAA-9776-D65265A15A8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1" name="Gerade Verbindung mit Pfeil 520">
              <a:extLst>
                <a:ext uri="{FF2B5EF4-FFF2-40B4-BE49-F238E27FC236}">
                  <a16:creationId xmlns:a16="http://schemas.microsoft.com/office/drawing/2014/main" id="{E2DEB310-741D-D8EB-8313-470A4E9ED67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r Verbinder 510">
              <a:extLst>
                <a:ext uri="{FF2B5EF4-FFF2-40B4-BE49-F238E27FC236}">
                  <a16:creationId xmlns:a16="http://schemas.microsoft.com/office/drawing/2014/main" id="{84F124FB-2004-FE49-10BD-66EE77F059F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r Verbinder 511">
              <a:extLst>
                <a:ext uri="{FF2B5EF4-FFF2-40B4-BE49-F238E27FC236}">
                  <a16:creationId xmlns:a16="http://schemas.microsoft.com/office/drawing/2014/main" id="{BCD63BF7-674C-2201-20B4-26E0ADCCBF6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12">
              <a:extLst>
                <a:ext uri="{FF2B5EF4-FFF2-40B4-BE49-F238E27FC236}">
                  <a16:creationId xmlns:a16="http://schemas.microsoft.com/office/drawing/2014/main" id="{6302F550-68EF-7829-F117-5235E8C63DA3}"/>
                </a:ext>
              </a:extLst>
            </p:cNvPr>
            <p:cNvCxnSpPr>
              <a:cxnSpLocks/>
              <a:stCxn id="51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5" name="Rechteck 524">
              <a:extLst>
                <a:ext uri="{FF2B5EF4-FFF2-40B4-BE49-F238E27FC236}">
                  <a16:creationId xmlns:a16="http://schemas.microsoft.com/office/drawing/2014/main" id="{071F7E77-6FD8-4002-D102-62217DBE9AEC}"/>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6" name="Gerader Verbinder 514">
              <a:extLst>
                <a:ext uri="{FF2B5EF4-FFF2-40B4-BE49-F238E27FC236}">
                  <a16:creationId xmlns:a16="http://schemas.microsoft.com/office/drawing/2014/main" id="{84114055-4448-F24B-9832-CB952AFCB3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 Verbindung mit Pfeil 526">
              <a:extLst>
                <a:ext uri="{FF2B5EF4-FFF2-40B4-BE49-F238E27FC236}">
                  <a16:creationId xmlns:a16="http://schemas.microsoft.com/office/drawing/2014/main" id="{795BD8AC-E4B2-A5CF-E8C9-FA94E45F033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B997F999-8A3D-2B11-3D7F-B81408CB163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r Verbinder 517">
              <a:extLst>
                <a:ext uri="{FF2B5EF4-FFF2-40B4-BE49-F238E27FC236}">
                  <a16:creationId xmlns:a16="http://schemas.microsoft.com/office/drawing/2014/main" id="{BDD9D550-B79E-7A1B-E095-595FAF3CC9AD}"/>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18">
              <a:extLst>
                <a:ext uri="{FF2B5EF4-FFF2-40B4-BE49-F238E27FC236}">
                  <a16:creationId xmlns:a16="http://schemas.microsoft.com/office/drawing/2014/main" id="{89B3C456-CF33-07F2-7FC7-0D5CA2B3748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r Verbinder 519">
              <a:extLst>
                <a:ext uri="{FF2B5EF4-FFF2-40B4-BE49-F238E27FC236}">
                  <a16:creationId xmlns:a16="http://schemas.microsoft.com/office/drawing/2014/main" id="{DC27F50A-2F99-B08E-9164-F051CF314B9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13E96978-465B-3F5E-6CB6-02E6EF4C572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78E6D32E-FB60-174F-0D51-51C46970621F}"/>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E902AE6E-9BE0-5A19-A9E6-9D6D230B84B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48A03694-75B6-E2EA-2777-3BAD39C540A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78BE1B16-781B-0066-F147-67ABD53F900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9" name="Ellipse 525">
              <a:extLst>
                <a:ext uri="{FF2B5EF4-FFF2-40B4-BE49-F238E27FC236}">
                  <a16:creationId xmlns:a16="http://schemas.microsoft.com/office/drawing/2014/main" id="{EE1A8AD1-FB0C-8E89-A892-6F1EE3A154B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526">
              <a:extLst>
                <a:ext uri="{FF2B5EF4-FFF2-40B4-BE49-F238E27FC236}">
                  <a16:creationId xmlns:a16="http://schemas.microsoft.com/office/drawing/2014/main" id="{CF4FC2A6-F1A4-918A-470C-9723735D92F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 name="Gerader Verbinder 248">
            <a:extLst>
              <a:ext uri="{FF2B5EF4-FFF2-40B4-BE49-F238E27FC236}">
                <a16:creationId xmlns:a16="http://schemas.microsoft.com/office/drawing/2014/main" id="{F5F0AC34-14DB-9289-C421-B392DCDEB341}"/>
              </a:ext>
            </a:extLst>
          </p:cNvPr>
          <p:cNvCxnSpPr>
            <a:cxnSpLocks/>
          </p:cNvCxnSpPr>
          <p:nvPr/>
        </p:nvCxnSpPr>
        <p:spPr bwMode="auto">
          <a:xfrm>
            <a:off x="2971800" y="4267200"/>
            <a:ext cx="55626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r Verbinder 251">
            <a:extLst>
              <a:ext uri="{FF2B5EF4-FFF2-40B4-BE49-F238E27FC236}">
                <a16:creationId xmlns:a16="http://schemas.microsoft.com/office/drawing/2014/main" id="{27D09C74-31D8-1DA7-3E47-30C71BBCE5A3}"/>
              </a:ext>
            </a:extLst>
          </p:cNvPr>
          <p:cNvCxnSpPr>
            <a:cxnSpLocks/>
          </p:cNvCxnSpPr>
          <p:nvPr/>
        </p:nvCxnSpPr>
        <p:spPr bwMode="auto">
          <a:xfrm flipV="1">
            <a:off x="35052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r Verbinder 285">
            <a:extLst>
              <a:ext uri="{FF2B5EF4-FFF2-40B4-BE49-F238E27FC236}">
                <a16:creationId xmlns:a16="http://schemas.microsoft.com/office/drawing/2014/main" id="{739F1D91-9B77-3A83-F7A5-DE5FF9C05DD5}"/>
              </a:ext>
            </a:extLst>
          </p:cNvPr>
          <p:cNvCxnSpPr>
            <a:cxnSpLocks/>
          </p:cNvCxnSpPr>
          <p:nvPr/>
        </p:nvCxnSpPr>
        <p:spPr bwMode="auto">
          <a:xfrm flipV="1">
            <a:off x="53340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292">
            <a:extLst>
              <a:ext uri="{FF2B5EF4-FFF2-40B4-BE49-F238E27FC236}">
                <a16:creationId xmlns:a16="http://schemas.microsoft.com/office/drawing/2014/main" id="{95D700B5-EE37-D745-554D-F71701709204}"/>
              </a:ext>
            </a:extLst>
          </p:cNvPr>
          <p:cNvCxnSpPr>
            <a:cxnSpLocks/>
          </p:cNvCxnSpPr>
          <p:nvPr/>
        </p:nvCxnSpPr>
        <p:spPr bwMode="auto">
          <a:xfrm flipV="1">
            <a:off x="7162800" y="1981200"/>
            <a:ext cx="0" cy="228600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 name="Gruppieren 8">
            <a:extLst>
              <a:ext uri="{FF2B5EF4-FFF2-40B4-BE49-F238E27FC236}">
                <a16:creationId xmlns:a16="http://schemas.microsoft.com/office/drawing/2014/main" id="{E9FB341E-046D-26CA-A619-5012B41EFF66}"/>
              </a:ext>
            </a:extLst>
          </p:cNvPr>
          <p:cNvGrpSpPr/>
          <p:nvPr/>
        </p:nvGrpSpPr>
        <p:grpSpPr>
          <a:xfrm>
            <a:off x="3276600" y="4267200"/>
            <a:ext cx="228730" cy="1676400"/>
            <a:chOff x="1295400" y="2057400"/>
            <a:chExt cx="228730" cy="1676400"/>
          </a:xfrm>
        </p:grpSpPr>
        <p:cxnSp>
          <p:nvCxnSpPr>
            <p:cNvPr id="10" name="Gerade Verbindung mit Pfeil 9">
              <a:extLst>
                <a:ext uri="{FF2B5EF4-FFF2-40B4-BE49-F238E27FC236}">
                  <a16:creationId xmlns:a16="http://schemas.microsoft.com/office/drawing/2014/main" id="{4677FCA8-0BB9-0A1C-853C-26617D18D016}"/>
                </a:ext>
              </a:extLst>
            </p:cNvPr>
            <p:cNvCxnSpPr>
              <a:cxnSpLocks/>
            </p:cNvCxnSpPr>
            <p:nvPr/>
          </p:nvCxnSpPr>
          <p:spPr>
            <a:xfrm>
              <a:off x="1295400" y="3124200"/>
              <a:ext cx="22873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D4425A82-6D29-41DF-513B-7C7ED95CF600}"/>
                </a:ext>
              </a:extLst>
            </p:cNvPr>
            <p:cNvCxnSpPr>
              <a:cxnSpLocks/>
            </p:cNvCxnSpPr>
            <p:nvPr/>
          </p:nvCxnSpPr>
          <p:spPr>
            <a:xfrm flipV="1">
              <a:off x="1295400" y="2057400"/>
              <a:ext cx="0" cy="838200"/>
            </a:xfrm>
            <a:prstGeom prst="straightConnector1">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9C29D338-AB26-35EB-C529-FCBB59FEC7C4}"/>
                </a:ext>
              </a:extLst>
            </p:cNvPr>
            <p:cNvCxnSpPr>
              <a:cxnSpLocks/>
            </p:cNvCxnSpPr>
            <p:nvPr/>
          </p:nvCxnSpPr>
          <p:spPr>
            <a:xfrm>
              <a:off x="1295400" y="3733800"/>
              <a:ext cx="22873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B179A494-889D-ACCA-09B3-34C7A7DD6B3C}"/>
                </a:ext>
              </a:extLst>
            </p:cNvPr>
            <p:cNvCxnSpPr>
              <a:cxnSpLocks/>
            </p:cNvCxnSpPr>
            <p:nvPr/>
          </p:nvCxnSpPr>
          <p:spPr>
            <a:xfrm flipV="1">
              <a:off x="1295400" y="2895600"/>
              <a:ext cx="0" cy="838200"/>
            </a:xfrm>
            <a:prstGeom prst="straightConnector1">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19" name="Gerade Verbindung mit Pfeil 18">
            <a:extLst>
              <a:ext uri="{FF2B5EF4-FFF2-40B4-BE49-F238E27FC236}">
                <a16:creationId xmlns:a16="http://schemas.microsoft.com/office/drawing/2014/main" id="{4232C5C8-8303-17E9-BA89-A2926A54D06C}"/>
              </a:ext>
            </a:extLst>
          </p:cNvPr>
          <p:cNvCxnSpPr>
            <a:cxnSpLocks/>
          </p:cNvCxnSpPr>
          <p:nvPr/>
        </p:nvCxnSpPr>
        <p:spPr>
          <a:xfrm>
            <a:off x="3276600" y="5105400"/>
            <a:ext cx="228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914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ADB2A7FF-B40B-3728-0CB5-EB4F013843D1}"/>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B193E7FC-8BD8-9019-6B9E-82D880A007F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5C6C6783-A380-4BD6-074D-04946D25B5EB}"/>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1E9F2EFB-2D1B-7BDA-7319-DCF7784FC37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F3AE1E26-3331-C215-5BA8-56114E1BDCC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9F66A1AA-11F1-ED37-E7AA-486408F6A60C}"/>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27F0B8A8-5A49-C7FB-1F13-5FF83CF520F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58A7C251-35F8-71DA-1A7A-14C135522876}"/>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2757C6C7-B4E3-0A64-1086-BA577BEF5A1C}"/>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E72A4E1-015F-B2C3-36DE-90EAE789C12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B7DCC534-B9B5-82E8-2595-4AD7758FAA7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F588FC42-02B5-42A0-175D-988129211E5D}"/>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069727BC-9094-9CD8-C4A4-A19B70FB82E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3AB9EEEB-7330-1E50-93F6-62D52D9974F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FD6023A9-7A0B-32B8-D965-7F92C93F342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CD74FC4-E17E-5B3D-2CD0-205A682535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97494435-04B7-088B-0F35-A5392B4D89F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22A1EDEA-15C8-5449-EEF0-7D888BAA621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BCAFB81A-9B34-0D9F-34B0-40476209DE7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C2D01469-4955-CDC5-A35D-5ADBAFF585D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9BB5938F-21B4-3B29-5D22-E9704AE5ED1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4DA45897-B799-85A9-8551-0B9009396A0F}"/>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grpSp>
        <p:cxnSp>
          <p:nvCxnSpPr>
            <p:cNvPr id="36" name="Gerade Verbindung mit Pfeil 35">
              <a:extLst>
                <a:ext uri="{FF2B5EF4-FFF2-40B4-BE49-F238E27FC236}">
                  <a16:creationId xmlns:a16="http://schemas.microsoft.com/office/drawing/2014/main" id="{3750C1EF-2A56-1B18-A679-1512FE9F828A}"/>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C495B5A6-2AAB-6DB5-8834-852C33CA3C8B}"/>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D6A523FD-D605-8ADB-D30F-A4499D69F53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62EC5FEF-1753-B2C6-D894-F8E149BC49A5}"/>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91E9A95C-FE6C-6F87-839C-4F11CF5A3D7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BFA96653-0230-253B-F5FA-20F83E450A4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958130B4-6E68-D6C0-BD68-9C7E2264829B}"/>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2D99B913-63C3-D5FC-08B1-4A35435EF3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CC9E88A4-A460-75D2-512E-F59CEEEE8D2F}"/>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2C2A3EE6-A2FD-74C7-A67A-91BD82BAB79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027A036F-0918-4828-497F-EF7D404107E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70DDA94D-C2DD-5BC5-C58D-408ED064690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55DBF4A0-30F7-6B72-8B1C-8C4D8503DAD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F4B4DCE0-D13E-E059-577C-C21ABA21875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28D318E6-00A9-5126-EC4F-BB986AD9A410}"/>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BB6BFA98-C92B-0D40-C3DB-E617E7100D4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9173F207-FC6F-5917-59BF-E6341CBEE1F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6A85D28C-CE3C-276E-8785-73C268645D7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811F5206-CA7E-F6AD-0AA7-47889AA25BA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EDCA23A-F322-942C-11A4-5040009857E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7E3E1845-4919-BCCB-AFF8-6E573F7A0346}"/>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F749192A-F864-764F-9009-C9F986283710}"/>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1F6F38A0-53B1-1FFE-7C54-40D4F9742DB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C158C89F-0875-4875-E63B-1E3F75E9F537}"/>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0390AFEB-F2CB-2ED2-A99D-0D415D769363}"/>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2BAA89CE-DA6C-1C5C-7B20-B8A18BECF5F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9BF5D19E-C643-9640-E5D7-7DE08A217D7E}"/>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B6286A02-AF85-C08D-A2AA-572B5B77D71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FD60DA36-74A1-E961-7F3B-67E92D651E5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B5FD090D-1563-D924-BCC8-74E72E0C41D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F562C4BE-E35A-E184-E6D9-6B544491C9C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BDD5B271-3A35-09AF-E018-1E16C0121CE6}"/>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D4DD8D40-56C2-FACD-EA3B-15F400FBF90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09DB4B34-2E24-88E8-6B49-1FBA5A1C667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73A817EC-6F5B-0B0D-A796-6FCE559036E7}"/>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1AD9A68B-09D0-DD2B-2842-BF3C1E5D3FB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C2EAB00D-4764-1451-4954-C40D03A3562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AB4A4A7-B93D-5C35-2C81-FBD5901A40ED}"/>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77F5B997-0529-4454-6047-4A18DAC5D25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E70401D0-865D-260A-4E4F-1CDA96F5A50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DE30C2D9-FAAE-9F9F-12A4-15176621EBD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36380EC0-FC2D-9081-A7FE-AC9381FE0AD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89C4209-D420-5DE9-2F3A-AE8916D044C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F8D682C6-0CEF-878B-429B-A4C822A8C8F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76DF1498-4C29-7658-5A74-AA6C87E5C0D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D3A17C77-6C24-254D-AFDA-1B0E24654EEB}"/>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EDE12E46-88B8-4F89-D9B7-58C8DCF177C1}"/>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512" name="Gruppieren 511">
            <a:extLst>
              <a:ext uri="{FF2B5EF4-FFF2-40B4-BE49-F238E27FC236}">
                <a16:creationId xmlns:a16="http://schemas.microsoft.com/office/drawing/2014/main" id="{95819473-8A90-3212-3B87-0082903AD5B9}"/>
              </a:ext>
            </a:extLst>
          </p:cNvPr>
          <p:cNvGrpSpPr/>
          <p:nvPr/>
        </p:nvGrpSpPr>
        <p:grpSpPr>
          <a:xfrm>
            <a:off x="3048000" y="2819400"/>
            <a:ext cx="1828800" cy="1143520"/>
            <a:chOff x="3048000" y="2819400"/>
            <a:chExt cx="1828800" cy="1143520"/>
          </a:xfrm>
        </p:grpSpPr>
        <p:sp>
          <p:nvSpPr>
            <p:cNvPr id="513" name="Abgerundetes Rechteck 124">
              <a:extLst>
                <a:ext uri="{FF2B5EF4-FFF2-40B4-BE49-F238E27FC236}">
                  <a16:creationId xmlns:a16="http://schemas.microsoft.com/office/drawing/2014/main" id="{787F8BAD-8338-DF94-F8C5-1CDD4B45526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4" name="Rechteck 513">
              <a:extLst>
                <a:ext uri="{FF2B5EF4-FFF2-40B4-BE49-F238E27FC236}">
                  <a16:creationId xmlns:a16="http://schemas.microsoft.com/office/drawing/2014/main" id="{99CE815B-01ED-2406-8F06-FEFCF892704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 Verbindung mit Pfeil 514">
              <a:extLst>
                <a:ext uri="{FF2B5EF4-FFF2-40B4-BE49-F238E27FC236}">
                  <a16:creationId xmlns:a16="http://schemas.microsoft.com/office/drawing/2014/main" id="{755BB63E-A9D9-5A22-7CC3-D184D4A30170}"/>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04">
              <a:extLst>
                <a:ext uri="{FF2B5EF4-FFF2-40B4-BE49-F238E27FC236}">
                  <a16:creationId xmlns:a16="http://schemas.microsoft.com/office/drawing/2014/main" id="{03449542-1669-FBCA-1F35-C8D14F1C4C50}"/>
                </a:ext>
              </a:extLst>
            </p:cNvPr>
            <p:cNvCxnSpPr>
              <a:stCxn id="514" idx="2"/>
              <a:endCxn id="549"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7" name="Rechteck 516">
              <a:extLst>
                <a:ext uri="{FF2B5EF4-FFF2-40B4-BE49-F238E27FC236}">
                  <a16:creationId xmlns:a16="http://schemas.microsoft.com/office/drawing/2014/main" id="{7DBDD81F-39CF-EBBF-D1AB-3F8C3A5C695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18" name="Rechteck 517">
              <a:extLst>
                <a:ext uri="{FF2B5EF4-FFF2-40B4-BE49-F238E27FC236}">
                  <a16:creationId xmlns:a16="http://schemas.microsoft.com/office/drawing/2014/main" id="{A2230958-0F18-296F-FB2E-7EB9FD0E9A6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19" name="Gerade Verbindung mit Pfeil 518">
              <a:extLst>
                <a:ext uri="{FF2B5EF4-FFF2-40B4-BE49-F238E27FC236}">
                  <a16:creationId xmlns:a16="http://schemas.microsoft.com/office/drawing/2014/main" id="{64984ACC-ACC0-7262-0E97-26506133312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0" name="Rechteck 519">
              <a:extLst>
                <a:ext uri="{FF2B5EF4-FFF2-40B4-BE49-F238E27FC236}">
                  <a16:creationId xmlns:a16="http://schemas.microsoft.com/office/drawing/2014/main" id="{79739A6D-62E6-FDAA-9776-D65265A15A8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1" name="Gerade Verbindung mit Pfeil 520">
              <a:extLst>
                <a:ext uri="{FF2B5EF4-FFF2-40B4-BE49-F238E27FC236}">
                  <a16:creationId xmlns:a16="http://schemas.microsoft.com/office/drawing/2014/main" id="{E2DEB310-741D-D8EB-8313-470A4E9ED67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r Verbinder 510">
              <a:extLst>
                <a:ext uri="{FF2B5EF4-FFF2-40B4-BE49-F238E27FC236}">
                  <a16:creationId xmlns:a16="http://schemas.microsoft.com/office/drawing/2014/main" id="{84F124FB-2004-FE49-10BD-66EE77F059F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r Verbinder 511">
              <a:extLst>
                <a:ext uri="{FF2B5EF4-FFF2-40B4-BE49-F238E27FC236}">
                  <a16:creationId xmlns:a16="http://schemas.microsoft.com/office/drawing/2014/main" id="{BCD63BF7-674C-2201-20B4-26E0ADCCBF6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12">
              <a:extLst>
                <a:ext uri="{FF2B5EF4-FFF2-40B4-BE49-F238E27FC236}">
                  <a16:creationId xmlns:a16="http://schemas.microsoft.com/office/drawing/2014/main" id="{6302F550-68EF-7829-F117-5235E8C63DA3}"/>
                </a:ext>
              </a:extLst>
            </p:cNvPr>
            <p:cNvCxnSpPr>
              <a:cxnSpLocks/>
              <a:stCxn id="51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5" name="Rechteck 524">
              <a:extLst>
                <a:ext uri="{FF2B5EF4-FFF2-40B4-BE49-F238E27FC236}">
                  <a16:creationId xmlns:a16="http://schemas.microsoft.com/office/drawing/2014/main" id="{071F7E77-6FD8-4002-D102-62217DBE9AEC}"/>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6" name="Gerader Verbinder 514">
              <a:extLst>
                <a:ext uri="{FF2B5EF4-FFF2-40B4-BE49-F238E27FC236}">
                  <a16:creationId xmlns:a16="http://schemas.microsoft.com/office/drawing/2014/main" id="{84114055-4448-F24B-9832-CB952AFCB3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 Verbindung mit Pfeil 526">
              <a:extLst>
                <a:ext uri="{FF2B5EF4-FFF2-40B4-BE49-F238E27FC236}">
                  <a16:creationId xmlns:a16="http://schemas.microsoft.com/office/drawing/2014/main" id="{795BD8AC-E4B2-A5CF-E8C9-FA94E45F033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B997F999-8A3D-2B11-3D7F-B81408CB163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r Verbinder 517">
              <a:extLst>
                <a:ext uri="{FF2B5EF4-FFF2-40B4-BE49-F238E27FC236}">
                  <a16:creationId xmlns:a16="http://schemas.microsoft.com/office/drawing/2014/main" id="{BDD9D550-B79E-7A1B-E095-595FAF3CC9AD}"/>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18">
              <a:extLst>
                <a:ext uri="{FF2B5EF4-FFF2-40B4-BE49-F238E27FC236}">
                  <a16:creationId xmlns:a16="http://schemas.microsoft.com/office/drawing/2014/main" id="{89B3C456-CF33-07F2-7FC7-0D5CA2B3748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r Verbinder 519">
              <a:extLst>
                <a:ext uri="{FF2B5EF4-FFF2-40B4-BE49-F238E27FC236}">
                  <a16:creationId xmlns:a16="http://schemas.microsoft.com/office/drawing/2014/main" id="{DC27F50A-2F99-B08E-9164-F051CF314B9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13E96978-465B-3F5E-6CB6-02E6EF4C572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78E6D32E-FB60-174F-0D51-51C46970621F}"/>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E902AE6E-9BE0-5A19-A9E6-9D6D230B84B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48A03694-75B6-E2EA-2777-3BAD39C540A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78BE1B16-781B-0066-F147-67ABD53F900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9" name="Ellipse 525">
              <a:extLst>
                <a:ext uri="{FF2B5EF4-FFF2-40B4-BE49-F238E27FC236}">
                  <a16:creationId xmlns:a16="http://schemas.microsoft.com/office/drawing/2014/main" id="{EE1A8AD1-FB0C-8E89-A892-6F1EE3A154B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526">
              <a:extLst>
                <a:ext uri="{FF2B5EF4-FFF2-40B4-BE49-F238E27FC236}">
                  <a16:creationId xmlns:a16="http://schemas.microsoft.com/office/drawing/2014/main" id="{CF4FC2A6-F1A4-918A-470C-9723735D92F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 name="Gerader Verbinder 253">
            <a:extLst>
              <a:ext uri="{FF2B5EF4-FFF2-40B4-BE49-F238E27FC236}">
                <a16:creationId xmlns:a16="http://schemas.microsoft.com/office/drawing/2014/main" id="{DE79B5BA-D10E-FC5E-F6E3-DF9D0CDBA4B1}"/>
              </a:ext>
            </a:extLst>
          </p:cNvPr>
          <p:cNvCxnSpPr>
            <a:cxnSpLocks/>
          </p:cNvCxnSpPr>
          <p:nvPr/>
        </p:nvCxnSpPr>
        <p:spPr bwMode="auto">
          <a:xfrm flipH="1">
            <a:off x="1905000" y="52578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r Verbinder 258">
            <a:extLst>
              <a:ext uri="{FF2B5EF4-FFF2-40B4-BE49-F238E27FC236}">
                <a16:creationId xmlns:a16="http://schemas.microsoft.com/office/drawing/2014/main" id="{B3819C54-A468-78DA-991F-229CA86217DA}"/>
              </a:ext>
            </a:extLst>
          </p:cNvPr>
          <p:cNvCxnSpPr>
            <a:cxnSpLocks/>
          </p:cNvCxnSpPr>
          <p:nvPr/>
        </p:nvCxnSpPr>
        <p:spPr bwMode="auto">
          <a:xfrm>
            <a:off x="35814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44258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ADB2A7FF-B40B-3728-0CB5-EB4F013843D1}"/>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B193E7FC-8BD8-9019-6B9E-82D880A007F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5C6C6783-A380-4BD6-074D-04946D25B5EB}"/>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1E9F2EFB-2D1B-7BDA-7319-DCF7784FC37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F3AE1E26-3331-C215-5BA8-56114E1BDCC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9F66A1AA-11F1-ED37-E7AA-486408F6A60C}"/>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27F0B8A8-5A49-C7FB-1F13-5FF83CF520F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58A7C251-35F8-71DA-1A7A-14C135522876}"/>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2757C6C7-B4E3-0A64-1086-BA577BEF5A1C}"/>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E72A4E1-015F-B2C3-36DE-90EAE789C12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B7DCC534-B9B5-82E8-2595-4AD7758FAA7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F588FC42-02B5-42A0-175D-988129211E5D}"/>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069727BC-9094-9CD8-C4A4-A19B70FB82E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3AB9EEEB-7330-1E50-93F6-62D52D9974F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FD6023A9-7A0B-32B8-D965-7F92C93F342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CD74FC4-E17E-5B3D-2CD0-205A682535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97494435-04B7-088B-0F35-A5392B4D89F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22A1EDEA-15C8-5449-EEF0-7D888BAA621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BCAFB81A-9B34-0D9F-34B0-40476209DE7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C2D01469-4955-CDC5-A35D-5ADBAFF585D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9BB5938F-21B4-3B29-5D22-E9704AE5ED1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4DA45897-B799-85A9-8551-0B9009396A0F}"/>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grpSp>
        <p:cxnSp>
          <p:nvCxnSpPr>
            <p:cNvPr id="36" name="Gerade Verbindung mit Pfeil 35">
              <a:extLst>
                <a:ext uri="{FF2B5EF4-FFF2-40B4-BE49-F238E27FC236}">
                  <a16:creationId xmlns:a16="http://schemas.microsoft.com/office/drawing/2014/main" id="{3750C1EF-2A56-1B18-A679-1512FE9F828A}"/>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C495B5A6-2AAB-6DB5-8834-852C33CA3C8B}"/>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D6A523FD-D605-8ADB-D30F-A4499D69F53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62EC5FEF-1753-B2C6-D894-F8E149BC49A5}"/>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91E9A95C-FE6C-6F87-839C-4F11CF5A3D7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BFA96653-0230-253B-F5FA-20F83E450A4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958130B4-6E68-D6C0-BD68-9C7E2264829B}"/>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2D99B913-63C3-D5FC-08B1-4A35435EF3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CC9E88A4-A460-75D2-512E-F59CEEEE8D2F}"/>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2C2A3EE6-A2FD-74C7-A67A-91BD82BAB79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027A036F-0918-4828-497F-EF7D404107E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70DDA94D-C2DD-5BC5-C58D-408ED064690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55DBF4A0-30F7-6B72-8B1C-8C4D8503DAD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F4B4DCE0-D13E-E059-577C-C21ABA21875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28D318E6-00A9-5126-EC4F-BB986AD9A410}"/>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BB6BFA98-C92B-0D40-C3DB-E617E7100D4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9173F207-FC6F-5917-59BF-E6341CBEE1F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6A85D28C-CE3C-276E-8785-73C268645D7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811F5206-CA7E-F6AD-0AA7-47889AA25BA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EDCA23A-F322-942C-11A4-5040009857E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7E3E1845-4919-BCCB-AFF8-6E573F7A0346}"/>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F749192A-F864-764F-9009-C9F986283710}"/>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1F6F38A0-53B1-1FFE-7C54-40D4F9742DB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C158C89F-0875-4875-E63B-1E3F75E9F537}"/>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0390AFEB-F2CB-2ED2-A99D-0D415D769363}"/>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2BAA89CE-DA6C-1C5C-7B20-B8A18BECF5F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9BF5D19E-C643-9640-E5D7-7DE08A217D7E}"/>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B6286A02-AF85-C08D-A2AA-572B5B77D71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FD60DA36-74A1-E961-7F3B-67E92D651E5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B5FD090D-1563-D924-BCC8-74E72E0C41D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F562C4BE-E35A-E184-E6D9-6B544491C9C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BDD5B271-3A35-09AF-E018-1E16C0121CE6}"/>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D4DD8D40-56C2-FACD-EA3B-15F400FBF90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09DB4B34-2E24-88E8-6B49-1FBA5A1C667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73A817EC-6F5B-0B0D-A796-6FCE559036E7}"/>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1AD9A68B-09D0-DD2B-2842-BF3C1E5D3FB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C2EAB00D-4764-1451-4954-C40D03A3562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AB4A4A7-B93D-5C35-2C81-FBD5901A40ED}"/>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77F5B997-0529-4454-6047-4A18DAC5D25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E70401D0-865D-260A-4E4F-1CDA96F5A50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DE30C2D9-FAAE-9F9F-12A4-15176621EBD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36380EC0-FC2D-9081-A7FE-AC9381FE0AD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89C4209-D420-5DE9-2F3A-AE8916D044C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F8D682C6-0CEF-878B-429B-A4C822A8C8F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76DF1498-4C29-7658-5A74-AA6C87E5C0D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D3A17C77-6C24-254D-AFDA-1B0E24654EEB}"/>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EDE12E46-88B8-4F89-D9B7-58C8DCF177C1}"/>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512" name="Gruppieren 511">
            <a:extLst>
              <a:ext uri="{FF2B5EF4-FFF2-40B4-BE49-F238E27FC236}">
                <a16:creationId xmlns:a16="http://schemas.microsoft.com/office/drawing/2014/main" id="{95819473-8A90-3212-3B87-0082903AD5B9}"/>
              </a:ext>
            </a:extLst>
          </p:cNvPr>
          <p:cNvGrpSpPr/>
          <p:nvPr/>
        </p:nvGrpSpPr>
        <p:grpSpPr>
          <a:xfrm>
            <a:off x="3048000" y="2819400"/>
            <a:ext cx="1828800" cy="1143520"/>
            <a:chOff x="3048000" y="2819400"/>
            <a:chExt cx="1828800" cy="1143520"/>
          </a:xfrm>
        </p:grpSpPr>
        <p:sp>
          <p:nvSpPr>
            <p:cNvPr id="513" name="Abgerundetes Rechteck 124">
              <a:extLst>
                <a:ext uri="{FF2B5EF4-FFF2-40B4-BE49-F238E27FC236}">
                  <a16:creationId xmlns:a16="http://schemas.microsoft.com/office/drawing/2014/main" id="{787F8BAD-8338-DF94-F8C5-1CDD4B45526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4" name="Rechteck 513">
              <a:extLst>
                <a:ext uri="{FF2B5EF4-FFF2-40B4-BE49-F238E27FC236}">
                  <a16:creationId xmlns:a16="http://schemas.microsoft.com/office/drawing/2014/main" id="{99CE815B-01ED-2406-8F06-FEFCF892704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 Verbindung mit Pfeil 514">
              <a:extLst>
                <a:ext uri="{FF2B5EF4-FFF2-40B4-BE49-F238E27FC236}">
                  <a16:creationId xmlns:a16="http://schemas.microsoft.com/office/drawing/2014/main" id="{755BB63E-A9D9-5A22-7CC3-D184D4A30170}"/>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04">
              <a:extLst>
                <a:ext uri="{FF2B5EF4-FFF2-40B4-BE49-F238E27FC236}">
                  <a16:creationId xmlns:a16="http://schemas.microsoft.com/office/drawing/2014/main" id="{03449542-1669-FBCA-1F35-C8D14F1C4C50}"/>
                </a:ext>
              </a:extLst>
            </p:cNvPr>
            <p:cNvCxnSpPr>
              <a:stCxn id="514" idx="2"/>
              <a:endCxn id="549"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7" name="Rechteck 516">
              <a:extLst>
                <a:ext uri="{FF2B5EF4-FFF2-40B4-BE49-F238E27FC236}">
                  <a16:creationId xmlns:a16="http://schemas.microsoft.com/office/drawing/2014/main" id="{7DBDD81F-39CF-EBBF-D1AB-3F8C3A5C695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18" name="Rechteck 517">
              <a:extLst>
                <a:ext uri="{FF2B5EF4-FFF2-40B4-BE49-F238E27FC236}">
                  <a16:creationId xmlns:a16="http://schemas.microsoft.com/office/drawing/2014/main" id="{A2230958-0F18-296F-FB2E-7EB9FD0E9A6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19" name="Gerade Verbindung mit Pfeil 518">
              <a:extLst>
                <a:ext uri="{FF2B5EF4-FFF2-40B4-BE49-F238E27FC236}">
                  <a16:creationId xmlns:a16="http://schemas.microsoft.com/office/drawing/2014/main" id="{64984ACC-ACC0-7262-0E97-26506133312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0" name="Rechteck 519">
              <a:extLst>
                <a:ext uri="{FF2B5EF4-FFF2-40B4-BE49-F238E27FC236}">
                  <a16:creationId xmlns:a16="http://schemas.microsoft.com/office/drawing/2014/main" id="{79739A6D-62E6-FDAA-9776-D65265A15A8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1" name="Gerade Verbindung mit Pfeil 520">
              <a:extLst>
                <a:ext uri="{FF2B5EF4-FFF2-40B4-BE49-F238E27FC236}">
                  <a16:creationId xmlns:a16="http://schemas.microsoft.com/office/drawing/2014/main" id="{E2DEB310-741D-D8EB-8313-470A4E9ED67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r Verbinder 510">
              <a:extLst>
                <a:ext uri="{FF2B5EF4-FFF2-40B4-BE49-F238E27FC236}">
                  <a16:creationId xmlns:a16="http://schemas.microsoft.com/office/drawing/2014/main" id="{84F124FB-2004-FE49-10BD-66EE77F059F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r Verbinder 511">
              <a:extLst>
                <a:ext uri="{FF2B5EF4-FFF2-40B4-BE49-F238E27FC236}">
                  <a16:creationId xmlns:a16="http://schemas.microsoft.com/office/drawing/2014/main" id="{BCD63BF7-674C-2201-20B4-26E0ADCCBF6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12">
              <a:extLst>
                <a:ext uri="{FF2B5EF4-FFF2-40B4-BE49-F238E27FC236}">
                  <a16:creationId xmlns:a16="http://schemas.microsoft.com/office/drawing/2014/main" id="{6302F550-68EF-7829-F117-5235E8C63DA3}"/>
                </a:ext>
              </a:extLst>
            </p:cNvPr>
            <p:cNvCxnSpPr>
              <a:cxnSpLocks/>
              <a:stCxn id="51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5" name="Rechteck 524">
              <a:extLst>
                <a:ext uri="{FF2B5EF4-FFF2-40B4-BE49-F238E27FC236}">
                  <a16:creationId xmlns:a16="http://schemas.microsoft.com/office/drawing/2014/main" id="{071F7E77-6FD8-4002-D102-62217DBE9AEC}"/>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6" name="Gerader Verbinder 514">
              <a:extLst>
                <a:ext uri="{FF2B5EF4-FFF2-40B4-BE49-F238E27FC236}">
                  <a16:creationId xmlns:a16="http://schemas.microsoft.com/office/drawing/2014/main" id="{84114055-4448-F24B-9832-CB952AFCB3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 Verbindung mit Pfeil 526">
              <a:extLst>
                <a:ext uri="{FF2B5EF4-FFF2-40B4-BE49-F238E27FC236}">
                  <a16:creationId xmlns:a16="http://schemas.microsoft.com/office/drawing/2014/main" id="{795BD8AC-E4B2-A5CF-E8C9-FA94E45F033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B997F999-8A3D-2B11-3D7F-B81408CB163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r Verbinder 517">
              <a:extLst>
                <a:ext uri="{FF2B5EF4-FFF2-40B4-BE49-F238E27FC236}">
                  <a16:creationId xmlns:a16="http://schemas.microsoft.com/office/drawing/2014/main" id="{BDD9D550-B79E-7A1B-E095-595FAF3CC9AD}"/>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18">
              <a:extLst>
                <a:ext uri="{FF2B5EF4-FFF2-40B4-BE49-F238E27FC236}">
                  <a16:creationId xmlns:a16="http://schemas.microsoft.com/office/drawing/2014/main" id="{89B3C456-CF33-07F2-7FC7-0D5CA2B3748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r Verbinder 519">
              <a:extLst>
                <a:ext uri="{FF2B5EF4-FFF2-40B4-BE49-F238E27FC236}">
                  <a16:creationId xmlns:a16="http://schemas.microsoft.com/office/drawing/2014/main" id="{DC27F50A-2F99-B08E-9164-F051CF314B9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13E96978-465B-3F5E-6CB6-02E6EF4C572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78E6D32E-FB60-174F-0D51-51C46970621F}"/>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E902AE6E-9BE0-5A19-A9E6-9D6D230B84B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48A03694-75B6-E2EA-2777-3BAD39C540A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78BE1B16-781B-0066-F147-67ABD53F900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9" name="Ellipse 525">
              <a:extLst>
                <a:ext uri="{FF2B5EF4-FFF2-40B4-BE49-F238E27FC236}">
                  <a16:creationId xmlns:a16="http://schemas.microsoft.com/office/drawing/2014/main" id="{EE1A8AD1-FB0C-8E89-A892-6F1EE3A154B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526">
              <a:extLst>
                <a:ext uri="{FF2B5EF4-FFF2-40B4-BE49-F238E27FC236}">
                  <a16:creationId xmlns:a16="http://schemas.microsoft.com/office/drawing/2014/main" id="{CF4FC2A6-F1A4-918A-470C-9723735D92F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 name="Gerader Verbinder 253">
            <a:extLst>
              <a:ext uri="{FF2B5EF4-FFF2-40B4-BE49-F238E27FC236}">
                <a16:creationId xmlns:a16="http://schemas.microsoft.com/office/drawing/2014/main" id="{BF7EBDFD-EE5E-7DD3-A4FE-FCE824F6C2EB}"/>
              </a:ext>
            </a:extLst>
          </p:cNvPr>
          <p:cNvCxnSpPr>
            <a:cxnSpLocks/>
          </p:cNvCxnSpPr>
          <p:nvPr/>
        </p:nvCxnSpPr>
        <p:spPr bwMode="auto">
          <a:xfrm flipH="1">
            <a:off x="1905000" y="52578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r Verbinder 252">
            <a:extLst>
              <a:ext uri="{FF2B5EF4-FFF2-40B4-BE49-F238E27FC236}">
                <a16:creationId xmlns:a16="http://schemas.microsoft.com/office/drawing/2014/main" id="{4DFB38DC-F792-7E5F-E0A0-9E438B3AF22B}"/>
              </a:ext>
            </a:extLst>
          </p:cNvPr>
          <p:cNvCxnSpPr>
            <a:cxnSpLocks/>
          </p:cNvCxnSpPr>
          <p:nvPr/>
        </p:nvCxnSpPr>
        <p:spPr bwMode="auto">
          <a:xfrm>
            <a:off x="1905000" y="54864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r Verbinder 258">
            <a:extLst>
              <a:ext uri="{FF2B5EF4-FFF2-40B4-BE49-F238E27FC236}">
                <a16:creationId xmlns:a16="http://schemas.microsoft.com/office/drawing/2014/main" id="{88ECE165-6495-BAF8-FC47-6E2EBA23BCA5}"/>
              </a:ext>
            </a:extLst>
          </p:cNvPr>
          <p:cNvCxnSpPr>
            <a:cxnSpLocks/>
          </p:cNvCxnSpPr>
          <p:nvPr/>
        </p:nvCxnSpPr>
        <p:spPr bwMode="auto">
          <a:xfrm>
            <a:off x="35814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55582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ADB2A7FF-B40B-3728-0CB5-EB4F013843D1}"/>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B193E7FC-8BD8-9019-6B9E-82D880A007F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5C6C6783-A380-4BD6-074D-04946D25B5EB}"/>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1E9F2EFB-2D1B-7BDA-7319-DCF7784FC37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F3AE1E26-3331-C215-5BA8-56114E1BDCC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9F66A1AA-11F1-ED37-E7AA-486408F6A60C}"/>
                  </a:ext>
                </a:extLst>
              </p:cNvPr>
              <p:cNvSpPr/>
              <p:nvPr/>
            </p:nvSpPr>
            <p:spPr>
              <a:xfrm>
                <a:off x="3505980" y="5181730"/>
                <a:ext cx="152660" cy="1526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27F0B8A8-5A49-C7FB-1F13-5FF83CF520F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58A7C251-35F8-71DA-1A7A-14C135522876}"/>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2757C6C7-B4E3-0A64-1086-BA577BEF5A1C}"/>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E72A4E1-015F-B2C3-36DE-90EAE789C12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B7DCC534-B9B5-82E8-2595-4AD7758FAA7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F588FC42-02B5-42A0-175D-988129211E5D}"/>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069727BC-9094-9CD8-C4A4-A19B70FB82E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3AB9EEEB-7330-1E50-93F6-62D52D9974F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FD6023A9-7A0B-32B8-D965-7F92C93F342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CD74FC4-E17E-5B3D-2CD0-205A682535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97494435-04B7-088B-0F35-A5392B4D89F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22A1EDEA-15C8-5449-EEF0-7D888BAA621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BCAFB81A-9B34-0D9F-34B0-40476209DE7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C2D01469-4955-CDC5-A35D-5ADBAFF585D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9BB5938F-21B4-3B29-5D22-E9704AE5ED1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4DA45897-B799-85A9-8551-0B9009396A0F}"/>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grpSp>
        <p:cxnSp>
          <p:nvCxnSpPr>
            <p:cNvPr id="36" name="Gerade Verbindung mit Pfeil 35">
              <a:extLst>
                <a:ext uri="{FF2B5EF4-FFF2-40B4-BE49-F238E27FC236}">
                  <a16:creationId xmlns:a16="http://schemas.microsoft.com/office/drawing/2014/main" id="{3750C1EF-2A56-1B18-A679-1512FE9F828A}"/>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C495B5A6-2AAB-6DB5-8834-852C33CA3C8B}"/>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D6A523FD-D605-8ADB-D30F-A4499D69F53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62EC5FEF-1753-B2C6-D894-F8E149BC49A5}"/>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91E9A95C-FE6C-6F87-839C-4F11CF5A3D7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BFA96653-0230-253B-F5FA-20F83E450A4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958130B4-6E68-D6C0-BD68-9C7E2264829B}"/>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2D99B913-63C3-D5FC-08B1-4A35435EF3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CC9E88A4-A460-75D2-512E-F59CEEEE8D2F}"/>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2C2A3EE6-A2FD-74C7-A67A-91BD82BAB79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027A036F-0918-4828-497F-EF7D404107E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70DDA94D-C2DD-5BC5-C58D-408ED064690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55DBF4A0-30F7-6B72-8B1C-8C4D8503DAD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F4B4DCE0-D13E-E059-577C-C21ABA21875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28D318E6-00A9-5126-EC4F-BB986AD9A410}"/>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BB6BFA98-C92B-0D40-C3DB-E617E7100D4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9173F207-FC6F-5917-59BF-E6341CBEE1F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6A85D28C-CE3C-276E-8785-73C268645D7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811F5206-CA7E-F6AD-0AA7-47889AA25BA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EDCA23A-F322-942C-11A4-5040009857E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7E3E1845-4919-BCCB-AFF8-6E573F7A0346}"/>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F749192A-F864-764F-9009-C9F986283710}"/>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1F6F38A0-53B1-1FFE-7C54-40D4F9742DB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C158C89F-0875-4875-E63B-1E3F75E9F537}"/>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0390AFEB-F2CB-2ED2-A99D-0D415D769363}"/>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2BAA89CE-DA6C-1C5C-7B20-B8A18BECF5F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9BF5D19E-C643-9640-E5D7-7DE08A217D7E}"/>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B6286A02-AF85-C08D-A2AA-572B5B77D71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FD60DA36-74A1-E961-7F3B-67E92D651E5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B5FD090D-1563-D924-BCC8-74E72E0C41D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F562C4BE-E35A-E184-E6D9-6B544491C9C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BDD5B271-3A35-09AF-E018-1E16C0121CE6}"/>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D4DD8D40-56C2-FACD-EA3B-15F400FBF90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09DB4B34-2E24-88E8-6B49-1FBA5A1C667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73A817EC-6F5B-0B0D-A796-6FCE559036E7}"/>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1AD9A68B-09D0-DD2B-2842-BF3C1E5D3FB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C2EAB00D-4764-1451-4954-C40D03A3562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AB4A4A7-B93D-5C35-2C81-FBD5901A40ED}"/>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77F5B997-0529-4454-6047-4A18DAC5D25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E70401D0-865D-260A-4E4F-1CDA96F5A50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DE30C2D9-FAAE-9F9F-12A4-15176621EBD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36380EC0-FC2D-9081-A7FE-AC9381FE0AD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89C4209-D420-5DE9-2F3A-AE8916D044C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F8D682C6-0CEF-878B-429B-A4C822A8C8F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76DF1498-4C29-7658-5A74-AA6C87E5C0D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D3A17C77-6C24-254D-AFDA-1B0E24654EEB}"/>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EDE12E46-88B8-4F89-D9B7-58C8DCF177C1}"/>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512" name="Gruppieren 511">
            <a:extLst>
              <a:ext uri="{FF2B5EF4-FFF2-40B4-BE49-F238E27FC236}">
                <a16:creationId xmlns:a16="http://schemas.microsoft.com/office/drawing/2014/main" id="{95819473-8A90-3212-3B87-0082903AD5B9}"/>
              </a:ext>
            </a:extLst>
          </p:cNvPr>
          <p:cNvGrpSpPr/>
          <p:nvPr/>
        </p:nvGrpSpPr>
        <p:grpSpPr>
          <a:xfrm>
            <a:off x="3048000" y="2819400"/>
            <a:ext cx="1828800" cy="1143520"/>
            <a:chOff x="3048000" y="2819400"/>
            <a:chExt cx="1828800" cy="1143520"/>
          </a:xfrm>
        </p:grpSpPr>
        <p:sp>
          <p:nvSpPr>
            <p:cNvPr id="513" name="Abgerundetes Rechteck 124">
              <a:extLst>
                <a:ext uri="{FF2B5EF4-FFF2-40B4-BE49-F238E27FC236}">
                  <a16:creationId xmlns:a16="http://schemas.microsoft.com/office/drawing/2014/main" id="{787F8BAD-8338-DF94-F8C5-1CDD4B45526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4" name="Rechteck 513">
              <a:extLst>
                <a:ext uri="{FF2B5EF4-FFF2-40B4-BE49-F238E27FC236}">
                  <a16:creationId xmlns:a16="http://schemas.microsoft.com/office/drawing/2014/main" id="{99CE815B-01ED-2406-8F06-FEFCF892704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 Verbindung mit Pfeil 514">
              <a:extLst>
                <a:ext uri="{FF2B5EF4-FFF2-40B4-BE49-F238E27FC236}">
                  <a16:creationId xmlns:a16="http://schemas.microsoft.com/office/drawing/2014/main" id="{755BB63E-A9D9-5A22-7CC3-D184D4A30170}"/>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04">
              <a:extLst>
                <a:ext uri="{FF2B5EF4-FFF2-40B4-BE49-F238E27FC236}">
                  <a16:creationId xmlns:a16="http://schemas.microsoft.com/office/drawing/2014/main" id="{03449542-1669-FBCA-1F35-C8D14F1C4C50}"/>
                </a:ext>
              </a:extLst>
            </p:cNvPr>
            <p:cNvCxnSpPr>
              <a:stCxn id="514" idx="2"/>
              <a:endCxn id="549"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7" name="Rechteck 516">
              <a:extLst>
                <a:ext uri="{FF2B5EF4-FFF2-40B4-BE49-F238E27FC236}">
                  <a16:creationId xmlns:a16="http://schemas.microsoft.com/office/drawing/2014/main" id="{7DBDD81F-39CF-EBBF-D1AB-3F8C3A5C695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18" name="Rechteck 517">
              <a:extLst>
                <a:ext uri="{FF2B5EF4-FFF2-40B4-BE49-F238E27FC236}">
                  <a16:creationId xmlns:a16="http://schemas.microsoft.com/office/drawing/2014/main" id="{A2230958-0F18-296F-FB2E-7EB9FD0E9A6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19" name="Gerade Verbindung mit Pfeil 518">
              <a:extLst>
                <a:ext uri="{FF2B5EF4-FFF2-40B4-BE49-F238E27FC236}">
                  <a16:creationId xmlns:a16="http://schemas.microsoft.com/office/drawing/2014/main" id="{64984ACC-ACC0-7262-0E97-26506133312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0" name="Rechteck 519">
              <a:extLst>
                <a:ext uri="{FF2B5EF4-FFF2-40B4-BE49-F238E27FC236}">
                  <a16:creationId xmlns:a16="http://schemas.microsoft.com/office/drawing/2014/main" id="{79739A6D-62E6-FDAA-9776-D65265A15A8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1" name="Gerade Verbindung mit Pfeil 520">
              <a:extLst>
                <a:ext uri="{FF2B5EF4-FFF2-40B4-BE49-F238E27FC236}">
                  <a16:creationId xmlns:a16="http://schemas.microsoft.com/office/drawing/2014/main" id="{E2DEB310-741D-D8EB-8313-470A4E9ED67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r Verbinder 510">
              <a:extLst>
                <a:ext uri="{FF2B5EF4-FFF2-40B4-BE49-F238E27FC236}">
                  <a16:creationId xmlns:a16="http://schemas.microsoft.com/office/drawing/2014/main" id="{84F124FB-2004-FE49-10BD-66EE77F059F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r Verbinder 511">
              <a:extLst>
                <a:ext uri="{FF2B5EF4-FFF2-40B4-BE49-F238E27FC236}">
                  <a16:creationId xmlns:a16="http://schemas.microsoft.com/office/drawing/2014/main" id="{BCD63BF7-674C-2201-20B4-26E0ADCCBF6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12">
              <a:extLst>
                <a:ext uri="{FF2B5EF4-FFF2-40B4-BE49-F238E27FC236}">
                  <a16:creationId xmlns:a16="http://schemas.microsoft.com/office/drawing/2014/main" id="{6302F550-68EF-7829-F117-5235E8C63DA3}"/>
                </a:ext>
              </a:extLst>
            </p:cNvPr>
            <p:cNvCxnSpPr>
              <a:cxnSpLocks/>
              <a:stCxn id="51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5" name="Rechteck 524">
              <a:extLst>
                <a:ext uri="{FF2B5EF4-FFF2-40B4-BE49-F238E27FC236}">
                  <a16:creationId xmlns:a16="http://schemas.microsoft.com/office/drawing/2014/main" id="{071F7E77-6FD8-4002-D102-62217DBE9AEC}"/>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6" name="Gerader Verbinder 514">
              <a:extLst>
                <a:ext uri="{FF2B5EF4-FFF2-40B4-BE49-F238E27FC236}">
                  <a16:creationId xmlns:a16="http://schemas.microsoft.com/office/drawing/2014/main" id="{84114055-4448-F24B-9832-CB952AFCB3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 Verbindung mit Pfeil 526">
              <a:extLst>
                <a:ext uri="{FF2B5EF4-FFF2-40B4-BE49-F238E27FC236}">
                  <a16:creationId xmlns:a16="http://schemas.microsoft.com/office/drawing/2014/main" id="{795BD8AC-E4B2-A5CF-E8C9-FA94E45F033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B997F999-8A3D-2B11-3D7F-B81408CB163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r Verbinder 517">
              <a:extLst>
                <a:ext uri="{FF2B5EF4-FFF2-40B4-BE49-F238E27FC236}">
                  <a16:creationId xmlns:a16="http://schemas.microsoft.com/office/drawing/2014/main" id="{BDD9D550-B79E-7A1B-E095-595FAF3CC9AD}"/>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18">
              <a:extLst>
                <a:ext uri="{FF2B5EF4-FFF2-40B4-BE49-F238E27FC236}">
                  <a16:creationId xmlns:a16="http://schemas.microsoft.com/office/drawing/2014/main" id="{89B3C456-CF33-07F2-7FC7-0D5CA2B3748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r Verbinder 519">
              <a:extLst>
                <a:ext uri="{FF2B5EF4-FFF2-40B4-BE49-F238E27FC236}">
                  <a16:creationId xmlns:a16="http://schemas.microsoft.com/office/drawing/2014/main" id="{DC27F50A-2F99-B08E-9164-F051CF314B9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13E96978-465B-3F5E-6CB6-02E6EF4C572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78E6D32E-FB60-174F-0D51-51C46970621F}"/>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E902AE6E-9BE0-5A19-A9E6-9D6D230B84B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48A03694-75B6-E2EA-2777-3BAD39C540A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78BE1B16-781B-0066-F147-67ABD53F900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9" name="Ellipse 525">
              <a:extLst>
                <a:ext uri="{FF2B5EF4-FFF2-40B4-BE49-F238E27FC236}">
                  <a16:creationId xmlns:a16="http://schemas.microsoft.com/office/drawing/2014/main" id="{EE1A8AD1-FB0C-8E89-A892-6F1EE3A154B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526">
              <a:extLst>
                <a:ext uri="{FF2B5EF4-FFF2-40B4-BE49-F238E27FC236}">
                  <a16:creationId xmlns:a16="http://schemas.microsoft.com/office/drawing/2014/main" id="{CF4FC2A6-F1A4-918A-470C-9723735D92F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 name="Gerader Verbinder 253">
            <a:extLst>
              <a:ext uri="{FF2B5EF4-FFF2-40B4-BE49-F238E27FC236}">
                <a16:creationId xmlns:a16="http://schemas.microsoft.com/office/drawing/2014/main" id="{BF7EBDFD-EE5E-7DD3-A4FE-FCE824F6C2EB}"/>
              </a:ext>
            </a:extLst>
          </p:cNvPr>
          <p:cNvCxnSpPr>
            <a:cxnSpLocks/>
          </p:cNvCxnSpPr>
          <p:nvPr/>
        </p:nvCxnSpPr>
        <p:spPr bwMode="auto">
          <a:xfrm flipH="1">
            <a:off x="1905000" y="52578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r Verbinder 252">
            <a:extLst>
              <a:ext uri="{FF2B5EF4-FFF2-40B4-BE49-F238E27FC236}">
                <a16:creationId xmlns:a16="http://schemas.microsoft.com/office/drawing/2014/main" id="{4DFB38DC-F792-7E5F-E0A0-9E438B3AF22B}"/>
              </a:ext>
            </a:extLst>
          </p:cNvPr>
          <p:cNvCxnSpPr>
            <a:cxnSpLocks/>
          </p:cNvCxnSpPr>
          <p:nvPr/>
        </p:nvCxnSpPr>
        <p:spPr bwMode="auto">
          <a:xfrm>
            <a:off x="1905000" y="54864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r Verbinder 254">
            <a:extLst>
              <a:ext uri="{FF2B5EF4-FFF2-40B4-BE49-F238E27FC236}">
                <a16:creationId xmlns:a16="http://schemas.microsoft.com/office/drawing/2014/main" id="{69BD938E-33B5-CF1C-5A1B-07A91ACAC82E}"/>
              </a:ext>
            </a:extLst>
          </p:cNvPr>
          <p:cNvCxnSpPr>
            <a:cxnSpLocks/>
          </p:cNvCxnSpPr>
          <p:nvPr/>
        </p:nvCxnSpPr>
        <p:spPr bwMode="auto">
          <a:xfrm flipH="1">
            <a:off x="1905000" y="6096000"/>
            <a:ext cx="16764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255">
            <a:extLst>
              <a:ext uri="{FF2B5EF4-FFF2-40B4-BE49-F238E27FC236}">
                <a16:creationId xmlns:a16="http://schemas.microsoft.com/office/drawing/2014/main" id="{4A626FEC-D0E1-B8AB-E994-B50E4267C88E}"/>
              </a:ext>
            </a:extLst>
          </p:cNvPr>
          <p:cNvCxnSpPr>
            <a:cxnSpLocks/>
          </p:cNvCxnSpPr>
          <p:nvPr/>
        </p:nvCxnSpPr>
        <p:spPr bwMode="auto">
          <a:xfrm>
            <a:off x="3581400" y="5562600"/>
            <a:ext cx="0" cy="1524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256">
            <a:extLst>
              <a:ext uri="{FF2B5EF4-FFF2-40B4-BE49-F238E27FC236}">
                <a16:creationId xmlns:a16="http://schemas.microsoft.com/office/drawing/2014/main" id="{FCB9159F-507B-0595-95F6-14C6AAD413F0}"/>
              </a:ext>
            </a:extLst>
          </p:cNvPr>
          <p:cNvCxnSpPr>
            <a:cxnSpLocks/>
          </p:cNvCxnSpPr>
          <p:nvPr/>
        </p:nvCxnSpPr>
        <p:spPr bwMode="auto">
          <a:xfrm>
            <a:off x="3581400" y="6019800"/>
            <a:ext cx="0" cy="762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r Verbinder 258">
            <a:extLst>
              <a:ext uri="{FF2B5EF4-FFF2-40B4-BE49-F238E27FC236}">
                <a16:creationId xmlns:a16="http://schemas.microsoft.com/office/drawing/2014/main" id="{2BE1A1AA-65FB-01F0-AEA1-3A4B847624D8}"/>
              </a:ext>
            </a:extLst>
          </p:cNvPr>
          <p:cNvCxnSpPr>
            <a:cxnSpLocks/>
          </p:cNvCxnSpPr>
          <p:nvPr/>
        </p:nvCxnSpPr>
        <p:spPr bwMode="auto">
          <a:xfrm>
            <a:off x="35814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23248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ECE79-7688-C36F-F9AB-37769DA74DE9}"/>
              </a:ext>
            </a:extLst>
          </p:cNvPr>
          <p:cNvSpPr>
            <a:spLocks noGrp="1"/>
          </p:cNvSpPr>
          <p:nvPr>
            <p:ph type="title"/>
          </p:nvPr>
        </p:nvSpPr>
        <p:spPr/>
        <p:txBody>
          <a:bodyPr/>
          <a:lstStyle/>
          <a:p>
            <a:r>
              <a:rPr lang="de-DE" b="1" dirty="0"/>
              <a:t>Module </a:t>
            </a:r>
            <a:r>
              <a:rPr lang="de-DE" b="1" dirty="0" err="1"/>
              <a:t>Structure</a:t>
            </a:r>
            <a:endParaRPr lang="en-GB" b="1" dirty="0"/>
          </a:p>
        </p:txBody>
      </p:sp>
      <p:sp>
        <p:nvSpPr>
          <p:cNvPr id="3" name="Inhaltsplatzhalter 2">
            <a:extLst>
              <a:ext uri="{FF2B5EF4-FFF2-40B4-BE49-F238E27FC236}">
                <a16:creationId xmlns:a16="http://schemas.microsoft.com/office/drawing/2014/main" id="{4415642A-6434-6D6B-A7F2-E118CBD73921}"/>
              </a:ext>
            </a:extLst>
          </p:cNvPr>
          <p:cNvSpPr>
            <a:spLocks noGrp="1"/>
          </p:cNvSpPr>
          <p:nvPr>
            <p:ph idx="1"/>
          </p:nvPr>
        </p:nvSpPr>
        <p:spPr>
          <a:xfrm>
            <a:off x="457200" y="692150"/>
            <a:ext cx="8229600" cy="1820890"/>
          </a:xfrm>
        </p:spPr>
        <p:txBody>
          <a:bodyPr/>
          <a:lstStyle/>
          <a:p>
            <a:r>
              <a:rPr lang="de-DE" dirty="0"/>
              <a:t>Module </a:t>
            </a:r>
            <a:r>
              <a:rPr lang="de-DE" dirty="0" err="1"/>
              <a:t>structure</a:t>
            </a:r>
            <a:r>
              <a:rPr lang="de-DE" dirty="0"/>
              <a:t>:</a:t>
            </a:r>
          </a:p>
          <a:p>
            <a:pPr>
              <a:buFont typeface="Arial" panose="020B0604020202020204" pitchFamily="34" charset="0"/>
              <a:buChar char="•"/>
            </a:pPr>
            <a:r>
              <a:rPr lang="de-DE" dirty="0"/>
              <a:t>28 </a:t>
            </a:r>
            <a:r>
              <a:rPr lang="de-DE" dirty="0" err="1"/>
              <a:t>modules</a:t>
            </a:r>
            <a:r>
              <a:rPr lang="de-DE" dirty="0"/>
              <a:t>/</a:t>
            </a:r>
            <a:r>
              <a:rPr lang="de-DE" dirty="0" err="1"/>
              <a:t>layer</a:t>
            </a:r>
            <a:r>
              <a:rPr lang="de-DE" dirty="0"/>
              <a:t>, 6 </a:t>
            </a:r>
            <a:r>
              <a:rPr lang="de-DE" dirty="0" err="1"/>
              <a:t>layers</a:t>
            </a:r>
            <a:r>
              <a:rPr lang="de-DE" dirty="0"/>
              <a:t>  </a:t>
            </a:r>
          </a:p>
          <a:p>
            <a:pPr>
              <a:buFont typeface="Arial" panose="020B0604020202020204" pitchFamily="34" charset="0"/>
              <a:buChar char="•"/>
            </a:pPr>
            <a:r>
              <a:rPr lang="de-DE" dirty="0"/>
              <a:t>Module </a:t>
            </a:r>
            <a:r>
              <a:rPr lang="de-DE" dirty="0" err="1"/>
              <a:t>size</a:t>
            </a:r>
            <a:r>
              <a:rPr lang="de-DE" dirty="0"/>
              <a:t>: 20 cm × 54 cm</a:t>
            </a:r>
            <a:endParaRPr lang="de-DE" b="1" dirty="0"/>
          </a:p>
          <a:p>
            <a:r>
              <a:rPr lang="de-DE" b="1" dirty="0"/>
              <a:t>Mighty Tracker Module</a:t>
            </a:r>
          </a:p>
          <a:p>
            <a:pPr>
              <a:buFont typeface="Arial" panose="020B0604020202020204" pitchFamily="34" charset="0"/>
              <a:buChar char="•"/>
            </a:pPr>
            <a:r>
              <a:rPr lang="de-DE" dirty="0"/>
              <a:t>HV-MAPS </a:t>
            </a:r>
            <a:r>
              <a:rPr lang="de-DE" dirty="0" err="1"/>
              <a:t>mounted</a:t>
            </a:r>
            <a:r>
              <a:rPr lang="de-DE" dirty="0"/>
              <a:t> on </a:t>
            </a:r>
            <a:r>
              <a:rPr lang="de-DE" dirty="0" err="1"/>
              <a:t>both</a:t>
            </a:r>
            <a:r>
              <a:rPr lang="de-DE" dirty="0"/>
              <a:t> </a:t>
            </a:r>
            <a:r>
              <a:rPr lang="de-DE" dirty="0" err="1"/>
              <a:t>sides</a:t>
            </a:r>
            <a:r>
              <a:rPr lang="de-DE" dirty="0"/>
              <a:t> </a:t>
            </a:r>
          </a:p>
          <a:p>
            <a:pPr>
              <a:buFont typeface="Arial" panose="020B0604020202020204" pitchFamily="34" charset="0"/>
              <a:buChar char="•"/>
            </a:pPr>
            <a:r>
              <a:rPr lang="de-DE" dirty="0"/>
              <a:t>Cooling </a:t>
            </a:r>
            <a:r>
              <a:rPr lang="de-DE" dirty="0" err="1"/>
              <a:t>pipes</a:t>
            </a:r>
            <a:r>
              <a:rPr lang="de-DE" dirty="0"/>
              <a:t> </a:t>
            </a:r>
            <a:r>
              <a:rPr lang="de-DE" dirty="0" err="1"/>
              <a:t>integrated</a:t>
            </a:r>
            <a:r>
              <a:rPr lang="de-DE" dirty="0"/>
              <a:t> </a:t>
            </a:r>
            <a:r>
              <a:rPr lang="de-DE" dirty="0" err="1"/>
              <a:t>into</a:t>
            </a:r>
            <a:r>
              <a:rPr lang="de-DE" dirty="0"/>
              <a:t> support </a:t>
            </a:r>
            <a:r>
              <a:rPr lang="de-DE" dirty="0" err="1"/>
              <a:t>structure</a:t>
            </a:r>
            <a:r>
              <a:rPr lang="de-DE" dirty="0"/>
              <a:t> </a:t>
            </a:r>
          </a:p>
          <a:p>
            <a:pPr>
              <a:buFont typeface="Arial" panose="020B0604020202020204" pitchFamily="34" charset="0"/>
              <a:buChar char="•"/>
            </a:pPr>
            <a:r>
              <a:rPr lang="de-DE" dirty="0" err="1"/>
              <a:t>Continuous</a:t>
            </a:r>
            <a:r>
              <a:rPr lang="de-DE" dirty="0"/>
              <a:t> </a:t>
            </a:r>
            <a:r>
              <a:rPr lang="de-DE" dirty="0" err="1"/>
              <a:t>active</a:t>
            </a:r>
            <a:r>
              <a:rPr lang="de-DE" dirty="0"/>
              <a:t> </a:t>
            </a:r>
            <a:r>
              <a:rPr lang="de-DE" dirty="0" err="1"/>
              <a:t>coverage</a:t>
            </a:r>
            <a:endParaRPr lang="de-DE" dirty="0"/>
          </a:p>
          <a:p>
            <a:endParaRPr lang="en-GB" dirty="0"/>
          </a:p>
        </p:txBody>
      </p:sp>
      <p:pic>
        <p:nvPicPr>
          <p:cNvPr id="5" name="Grafik 4">
            <a:extLst>
              <a:ext uri="{FF2B5EF4-FFF2-40B4-BE49-F238E27FC236}">
                <a16:creationId xmlns:a16="http://schemas.microsoft.com/office/drawing/2014/main" id="{241EEDE6-A5C3-D21D-5F2A-086CCD0B5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40" y="2626890"/>
            <a:ext cx="7506034" cy="4198150"/>
          </a:xfrm>
          <a:prstGeom prst="rect">
            <a:avLst/>
          </a:prstGeom>
        </p:spPr>
      </p:pic>
    </p:spTree>
    <p:extLst>
      <p:ext uri="{BB962C8B-B14F-4D97-AF65-F5344CB8AC3E}">
        <p14:creationId xmlns:p14="http://schemas.microsoft.com/office/powerpoint/2010/main" val="1511845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ADB2A7FF-B40B-3728-0CB5-EB4F013843D1}"/>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B193E7FC-8BD8-9019-6B9E-82D880A007F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5C6C6783-A380-4BD6-074D-04946D25B5EB}"/>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1E9F2EFB-2D1B-7BDA-7319-DCF7784FC37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F3AE1E26-3331-C215-5BA8-56114E1BDCC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9F66A1AA-11F1-ED37-E7AA-486408F6A60C}"/>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27F0B8A8-5A49-C7FB-1F13-5FF83CF520F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58A7C251-35F8-71DA-1A7A-14C135522876}"/>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2757C6C7-B4E3-0A64-1086-BA577BEF5A1C}"/>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E72A4E1-015F-B2C3-36DE-90EAE789C12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B7DCC534-B9B5-82E8-2595-4AD7758FAA7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F588FC42-02B5-42A0-175D-988129211E5D}"/>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069727BC-9094-9CD8-C4A4-A19B70FB82E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3AB9EEEB-7330-1E50-93F6-62D52D9974F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FD6023A9-7A0B-32B8-D965-7F92C93F342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CD74FC4-E17E-5B3D-2CD0-205A682535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97494435-04B7-088B-0F35-A5392B4D89F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22A1EDEA-15C8-5449-EEF0-7D888BAA621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BCAFB81A-9B34-0D9F-34B0-40476209DE7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C2D01469-4955-CDC5-A35D-5ADBAFF585D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9BB5938F-21B4-3B29-5D22-E9704AE5ED1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4DA45897-B799-85A9-8551-0B9009396A0F}"/>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grpSp>
        <p:cxnSp>
          <p:nvCxnSpPr>
            <p:cNvPr id="36" name="Gerade Verbindung mit Pfeil 35">
              <a:extLst>
                <a:ext uri="{FF2B5EF4-FFF2-40B4-BE49-F238E27FC236}">
                  <a16:creationId xmlns:a16="http://schemas.microsoft.com/office/drawing/2014/main" id="{3750C1EF-2A56-1B18-A679-1512FE9F828A}"/>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C495B5A6-2AAB-6DB5-8834-852C33CA3C8B}"/>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D6A523FD-D605-8ADB-D30F-A4499D69F53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62EC5FEF-1753-B2C6-D894-F8E149BC49A5}"/>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91E9A95C-FE6C-6F87-839C-4F11CF5A3D7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BFA96653-0230-253B-F5FA-20F83E450A4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958130B4-6E68-D6C0-BD68-9C7E2264829B}"/>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2D99B913-63C3-D5FC-08B1-4A35435EF3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CC9E88A4-A460-75D2-512E-F59CEEEE8D2F}"/>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2C2A3EE6-A2FD-74C7-A67A-91BD82BAB79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027A036F-0918-4828-497F-EF7D404107E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70DDA94D-C2DD-5BC5-C58D-408ED064690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55DBF4A0-30F7-6B72-8B1C-8C4D8503DAD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F4B4DCE0-D13E-E059-577C-C21ABA21875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28D318E6-00A9-5126-EC4F-BB986AD9A410}"/>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BB6BFA98-C92B-0D40-C3DB-E617E7100D4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9173F207-FC6F-5917-59BF-E6341CBEE1F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6A85D28C-CE3C-276E-8785-73C268645D7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811F5206-CA7E-F6AD-0AA7-47889AA25BA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EDCA23A-F322-942C-11A4-5040009857E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7E3E1845-4919-BCCB-AFF8-6E573F7A0346}"/>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F749192A-F864-764F-9009-C9F986283710}"/>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1F6F38A0-53B1-1FFE-7C54-40D4F9742DB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C158C89F-0875-4875-E63B-1E3F75E9F537}"/>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0390AFEB-F2CB-2ED2-A99D-0D415D769363}"/>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2BAA89CE-DA6C-1C5C-7B20-B8A18BECF5F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9BF5D19E-C643-9640-E5D7-7DE08A217D7E}"/>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B6286A02-AF85-C08D-A2AA-572B5B77D71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FD60DA36-74A1-E961-7F3B-67E92D651E5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B5FD090D-1563-D924-BCC8-74E72E0C41D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F562C4BE-E35A-E184-E6D9-6B544491C9C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BDD5B271-3A35-09AF-E018-1E16C0121CE6}"/>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D4DD8D40-56C2-FACD-EA3B-15F400FBF90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09DB4B34-2E24-88E8-6B49-1FBA5A1C667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73A817EC-6F5B-0B0D-A796-6FCE559036E7}"/>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1AD9A68B-09D0-DD2B-2842-BF3C1E5D3FB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C2EAB00D-4764-1451-4954-C40D03A3562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AB4A4A7-B93D-5C35-2C81-FBD5901A40ED}"/>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77F5B997-0529-4454-6047-4A18DAC5D25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E70401D0-865D-260A-4E4F-1CDA96F5A50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DE30C2D9-FAAE-9F9F-12A4-15176621EBD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36380EC0-FC2D-9081-A7FE-AC9381FE0AD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89C4209-D420-5DE9-2F3A-AE8916D044C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F8D682C6-0CEF-878B-429B-A4C822A8C8F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76DF1498-4C29-7658-5A74-AA6C87E5C0D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D3A17C77-6C24-254D-AFDA-1B0E24654EEB}"/>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EDE12E46-88B8-4F89-D9B7-58C8DCF177C1}"/>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512" name="Gruppieren 511">
            <a:extLst>
              <a:ext uri="{FF2B5EF4-FFF2-40B4-BE49-F238E27FC236}">
                <a16:creationId xmlns:a16="http://schemas.microsoft.com/office/drawing/2014/main" id="{95819473-8A90-3212-3B87-0082903AD5B9}"/>
              </a:ext>
            </a:extLst>
          </p:cNvPr>
          <p:cNvGrpSpPr/>
          <p:nvPr/>
        </p:nvGrpSpPr>
        <p:grpSpPr>
          <a:xfrm>
            <a:off x="3048000" y="2819400"/>
            <a:ext cx="1828800" cy="1143520"/>
            <a:chOff x="3048000" y="2819400"/>
            <a:chExt cx="1828800" cy="1143520"/>
          </a:xfrm>
        </p:grpSpPr>
        <p:sp>
          <p:nvSpPr>
            <p:cNvPr id="513" name="Abgerundetes Rechteck 124">
              <a:extLst>
                <a:ext uri="{FF2B5EF4-FFF2-40B4-BE49-F238E27FC236}">
                  <a16:creationId xmlns:a16="http://schemas.microsoft.com/office/drawing/2014/main" id="{787F8BAD-8338-DF94-F8C5-1CDD4B45526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4" name="Rechteck 513">
              <a:extLst>
                <a:ext uri="{FF2B5EF4-FFF2-40B4-BE49-F238E27FC236}">
                  <a16:creationId xmlns:a16="http://schemas.microsoft.com/office/drawing/2014/main" id="{99CE815B-01ED-2406-8F06-FEFCF892704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 Verbindung mit Pfeil 514">
              <a:extLst>
                <a:ext uri="{FF2B5EF4-FFF2-40B4-BE49-F238E27FC236}">
                  <a16:creationId xmlns:a16="http://schemas.microsoft.com/office/drawing/2014/main" id="{755BB63E-A9D9-5A22-7CC3-D184D4A30170}"/>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04">
              <a:extLst>
                <a:ext uri="{FF2B5EF4-FFF2-40B4-BE49-F238E27FC236}">
                  <a16:creationId xmlns:a16="http://schemas.microsoft.com/office/drawing/2014/main" id="{03449542-1669-FBCA-1F35-C8D14F1C4C50}"/>
                </a:ext>
              </a:extLst>
            </p:cNvPr>
            <p:cNvCxnSpPr>
              <a:stCxn id="514" idx="2"/>
              <a:endCxn id="549"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7" name="Rechteck 516">
              <a:extLst>
                <a:ext uri="{FF2B5EF4-FFF2-40B4-BE49-F238E27FC236}">
                  <a16:creationId xmlns:a16="http://schemas.microsoft.com/office/drawing/2014/main" id="{7DBDD81F-39CF-EBBF-D1AB-3F8C3A5C695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18" name="Rechteck 517">
              <a:extLst>
                <a:ext uri="{FF2B5EF4-FFF2-40B4-BE49-F238E27FC236}">
                  <a16:creationId xmlns:a16="http://schemas.microsoft.com/office/drawing/2014/main" id="{A2230958-0F18-296F-FB2E-7EB9FD0E9A6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19" name="Gerade Verbindung mit Pfeil 518">
              <a:extLst>
                <a:ext uri="{FF2B5EF4-FFF2-40B4-BE49-F238E27FC236}">
                  <a16:creationId xmlns:a16="http://schemas.microsoft.com/office/drawing/2014/main" id="{64984ACC-ACC0-7262-0E97-26506133312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0" name="Rechteck 519">
              <a:extLst>
                <a:ext uri="{FF2B5EF4-FFF2-40B4-BE49-F238E27FC236}">
                  <a16:creationId xmlns:a16="http://schemas.microsoft.com/office/drawing/2014/main" id="{79739A6D-62E6-FDAA-9776-D65265A15A8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1" name="Gerade Verbindung mit Pfeil 520">
              <a:extLst>
                <a:ext uri="{FF2B5EF4-FFF2-40B4-BE49-F238E27FC236}">
                  <a16:creationId xmlns:a16="http://schemas.microsoft.com/office/drawing/2014/main" id="{E2DEB310-741D-D8EB-8313-470A4E9ED67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r Verbinder 510">
              <a:extLst>
                <a:ext uri="{FF2B5EF4-FFF2-40B4-BE49-F238E27FC236}">
                  <a16:creationId xmlns:a16="http://schemas.microsoft.com/office/drawing/2014/main" id="{84F124FB-2004-FE49-10BD-66EE77F059F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r Verbinder 511">
              <a:extLst>
                <a:ext uri="{FF2B5EF4-FFF2-40B4-BE49-F238E27FC236}">
                  <a16:creationId xmlns:a16="http://schemas.microsoft.com/office/drawing/2014/main" id="{BCD63BF7-674C-2201-20B4-26E0ADCCBF6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12">
              <a:extLst>
                <a:ext uri="{FF2B5EF4-FFF2-40B4-BE49-F238E27FC236}">
                  <a16:creationId xmlns:a16="http://schemas.microsoft.com/office/drawing/2014/main" id="{6302F550-68EF-7829-F117-5235E8C63DA3}"/>
                </a:ext>
              </a:extLst>
            </p:cNvPr>
            <p:cNvCxnSpPr>
              <a:cxnSpLocks/>
              <a:stCxn id="51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5" name="Rechteck 524">
              <a:extLst>
                <a:ext uri="{FF2B5EF4-FFF2-40B4-BE49-F238E27FC236}">
                  <a16:creationId xmlns:a16="http://schemas.microsoft.com/office/drawing/2014/main" id="{071F7E77-6FD8-4002-D102-62217DBE9AEC}"/>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6" name="Gerader Verbinder 514">
              <a:extLst>
                <a:ext uri="{FF2B5EF4-FFF2-40B4-BE49-F238E27FC236}">
                  <a16:creationId xmlns:a16="http://schemas.microsoft.com/office/drawing/2014/main" id="{84114055-4448-F24B-9832-CB952AFCB3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 Verbindung mit Pfeil 526">
              <a:extLst>
                <a:ext uri="{FF2B5EF4-FFF2-40B4-BE49-F238E27FC236}">
                  <a16:creationId xmlns:a16="http://schemas.microsoft.com/office/drawing/2014/main" id="{795BD8AC-E4B2-A5CF-E8C9-FA94E45F033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B997F999-8A3D-2B11-3D7F-B81408CB163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r Verbinder 517">
              <a:extLst>
                <a:ext uri="{FF2B5EF4-FFF2-40B4-BE49-F238E27FC236}">
                  <a16:creationId xmlns:a16="http://schemas.microsoft.com/office/drawing/2014/main" id="{BDD9D550-B79E-7A1B-E095-595FAF3CC9AD}"/>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18">
              <a:extLst>
                <a:ext uri="{FF2B5EF4-FFF2-40B4-BE49-F238E27FC236}">
                  <a16:creationId xmlns:a16="http://schemas.microsoft.com/office/drawing/2014/main" id="{89B3C456-CF33-07F2-7FC7-0D5CA2B3748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r Verbinder 519">
              <a:extLst>
                <a:ext uri="{FF2B5EF4-FFF2-40B4-BE49-F238E27FC236}">
                  <a16:creationId xmlns:a16="http://schemas.microsoft.com/office/drawing/2014/main" id="{DC27F50A-2F99-B08E-9164-F051CF314B9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13E96978-465B-3F5E-6CB6-02E6EF4C572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78E6D32E-FB60-174F-0D51-51C46970621F}"/>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E902AE6E-9BE0-5A19-A9E6-9D6D230B84B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48A03694-75B6-E2EA-2777-3BAD39C540A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78BE1B16-781B-0066-F147-67ABD53F900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9" name="Ellipse 525">
              <a:extLst>
                <a:ext uri="{FF2B5EF4-FFF2-40B4-BE49-F238E27FC236}">
                  <a16:creationId xmlns:a16="http://schemas.microsoft.com/office/drawing/2014/main" id="{EE1A8AD1-FB0C-8E89-A892-6F1EE3A154B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526">
              <a:extLst>
                <a:ext uri="{FF2B5EF4-FFF2-40B4-BE49-F238E27FC236}">
                  <a16:creationId xmlns:a16="http://schemas.microsoft.com/office/drawing/2014/main" id="{CF4FC2A6-F1A4-918A-470C-9723735D92F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6" name="Gerader Verbinder 252">
            <a:extLst>
              <a:ext uri="{FF2B5EF4-FFF2-40B4-BE49-F238E27FC236}">
                <a16:creationId xmlns:a16="http://schemas.microsoft.com/office/drawing/2014/main" id="{4DFB38DC-F792-7E5F-E0A0-9E438B3AF22B}"/>
              </a:ext>
            </a:extLst>
          </p:cNvPr>
          <p:cNvCxnSpPr>
            <a:cxnSpLocks/>
          </p:cNvCxnSpPr>
          <p:nvPr/>
        </p:nvCxnSpPr>
        <p:spPr bwMode="auto">
          <a:xfrm>
            <a:off x="1905000" y="5486400"/>
            <a:ext cx="16002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r Verbinder 254">
            <a:extLst>
              <a:ext uri="{FF2B5EF4-FFF2-40B4-BE49-F238E27FC236}">
                <a16:creationId xmlns:a16="http://schemas.microsoft.com/office/drawing/2014/main" id="{69BD938E-33B5-CF1C-5A1B-07A91ACAC82E}"/>
              </a:ext>
            </a:extLst>
          </p:cNvPr>
          <p:cNvCxnSpPr>
            <a:cxnSpLocks/>
          </p:cNvCxnSpPr>
          <p:nvPr/>
        </p:nvCxnSpPr>
        <p:spPr bwMode="auto">
          <a:xfrm flipH="1">
            <a:off x="1905000" y="6096000"/>
            <a:ext cx="1676400" cy="0"/>
          </a:xfrm>
          <a:prstGeom prst="line">
            <a:avLst/>
          </a:prstGeom>
          <a:noFill/>
          <a:ln w="508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255">
            <a:extLst>
              <a:ext uri="{FF2B5EF4-FFF2-40B4-BE49-F238E27FC236}">
                <a16:creationId xmlns:a16="http://schemas.microsoft.com/office/drawing/2014/main" id="{4A626FEC-D0E1-B8AB-E994-B50E4267C88E}"/>
              </a:ext>
            </a:extLst>
          </p:cNvPr>
          <p:cNvCxnSpPr>
            <a:cxnSpLocks/>
          </p:cNvCxnSpPr>
          <p:nvPr/>
        </p:nvCxnSpPr>
        <p:spPr bwMode="auto">
          <a:xfrm>
            <a:off x="3581400" y="5562600"/>
            <a:ext cx="0" cy="1524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256">
            <a:extLst>
              <a:ext uri="{FF2B5EF4-FFF2-40B4-BE49-F238E27FC236}">
                <a16:creationId xmlns:a16="http://schemas.microsoft.com/office/drawing/2014/main" id="{FCB9159F-507B-0595-95F6-14C6AAD413F0}"/>
              </a:ext>
            </a:extLst>
          </p:cNvPr>
          <p:cNvCxnSpPr>
            <a:cxnSpLocks/>
          </p:cNvCxnSpPr>
          <p:nvPr/>
        </p:nvCxnSpPr>
        <p:spPr bwMode="auto">
          <a:xfrm>
            <a:off x="3581400" y="6019800"/>
            <a:ext cx="0" cy="7620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r Verbinder 258">
            <a:extLst>
              <a:ext uri="{FF2B5EF4-FFF2-40B4-BE49-F238E27FC236}">
                <a16:creationId xmlns:a16="http://schemas.microsoft.com/office/drawing/2014/main" id="{2BE1A1AA-65FB-01F0-AEA1-3A4B847624D8}"/>
              </a:ext>
            </a:extLst>
          </p:cNvPr>
          <p:cNvCxnSpPr>
            <a:cxnSpLocks/>
          </p:cNvCxnSpPr>
          <p:nvPr/>
        </p:nvCxnSpPr>
        <p:spPr bwMode="auto">
          <a:xfrm>
            <a:off x="3581400" y="5334000"/>
            <a:ext cx="910" cy="75680"/>
          </a:xfrm>
          <a:prstGeom prst="line">
            <a:avLst/>
          </a:prstGeom>
          <a:noFill/>
          <a:ln w="508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 name="Gruppieren 10">
            <a:extLst>
              <a:ext uri="{FF2B5EF4-FFF2-40B4-BE49-F238E27FC236}">
                <a16:creationId xmlns:a16="http://schemas.microsoft.com/office/drawing/2014/main" id="{76FFF2EA-8FEA-17D8-D57B-6F9E5D558A0E}"/>
              </a:ext>
            </a:extLst>
          </p:cNvPr>
          <p:cNvGrpSpPr/>
          <p:nvPr/>
        </p:nvGrpSpPr>
        <p:grpSpPr>
          <a:xfrm>
            <a:off x="3581400" y="5334000"/>
            <a:ext cx="304800" cy="304800"/>
            <a:chOff x="7239000" y="5181600"/>
            <a:chExt cx="304800" cy="304800"/>
          </a:xfrm>
        </p:grpSpPr>
        <p:cxnSp>
          <p:nvCxnSpPr>
            <p:cNvPr id="12" name="Gerade Verbindung mit Pfeil 11">
              <a:extLst>
                <a:ext uri="{FF2B5EF4-FFF2-40B4-BE49-F238E27FC236}">
                  <a16:creationId xmlns:a16="http://schemas.microsoft.com/office/drawing/2014/main" id="{F16D3CA5-CA22-DC8C-28AC-448A0B14BBB5}"/>
                </a:ext>
              </a:extLst>
            </p:cNvPr>
            <p:cNvCxnSpPr>
              <a:cxnSpLocks/>
            </p:cNvCxnSpPr>
            <p:nvPr/>
          </p:nvCxnSpPr>
          <p:spPr>
            <a:xfrm rot="5400000">
              <a:off x="7429500" y="5067300"/>
              <a:ext cx="0" cy="228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6FC808BE-0060-842D-9B06-AF2424B29E87}"/>
                </a:ext>
              </a:extLst>
            </p:cNvPr>
            <p:cNvCxnSpPr>
              <a:cxnSpLocks/>
            </p:cNvCxnSpPr>
            <p:nvPr/>
          </p:nvCxnSpPr>
          <p:spPr>
            <a:xfrm flipV="1">
              <a:off x="7543800" y="5181600"/>
              <a:ext cx="0" cy="30480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43E3F96F-F5AF-BD8F-80ED-4C7E5298D728}"/>
                </a:ext>
              </a:extLst>
            </p:cNvPr>
            <p:cNvCxnSpPr>
              <a:cxnSpLocks/>
            </p:cNvCxnSpPr>
            <p:nvPr/>
          </p:nvCxnSpPr>
          <p:spPr>
            <a:xfrm>
              <a:off x="7239000" y="5486400"/>
              <a:ext cx="304800" cy="0"/>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2327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ADB2A7FF-B40B-3728-0CB5-EB4F013843D1}"/>
              </a:ext>
            </a:extLst>
          </p:cNvPr>
          <p:cNvGrpSpPr/>
          <p:nvPr/>
        </p:nvGrpSpPr>
        <p:grpSpPr>
          <a:xfrm>
            <a:off x="2971020" y="4267200"/>
            <a:ext cx="1905780" cy="1905000"/>
            <a:chOff x="2971020" y="4267200"/>
            <a:chExt cx="1905780" cy="1905000"/>
          </a:xfrm>
        </p:grpSpPr>
        <p:cxnSp>
          <p:nvCxnSpPr>
            <p:cNvPr id="34" name="Gerade Verbindung mit Pfeil 33">
              <a:extLst>
                <a:ext uri="{FF2B5EF4-FFF2-40B4-BE49-F238E27FC236}">
                  <a16:creationId xmlns:a16="http://schemas.microsoft.com/office/drawing/2014/main" id="{B193E7FC-8BD8-9019-6B9E-82D880A007F9}"/>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5C6C6783-A380-4BD6-074D-04946D25B5EB}"/>
                </a:ext>
              </a:extLst>
            </p:cNvPr>
            <p:cNvGrpSpPr/>
            <p:nvPr/>
          </p:nvGrpSpPr>
          <p:grpSpPr>
            <a:xfrm>
              <a:off x="2971020" y="4419600"/>
              <a:ext cx="1905780" cy="1752600"/>
              <a:chOff x="2971020" y="4419600"/>
              <a:chExt cx="1905780" cy="1752600"/>
            </a:xfrm>
          </p:grpSpPr>
          <p:cxnSp>
            <p:nvCxnSpPr>
              <p:cNvPr id="37" name="Gerade Verbindung mit Pfeil 36">
                <a:extLst>
                  <a:ext uri="{FF2B5EF4-FFF2-40B4-BE49-F238E27FC236}">
                    <a16:creationId xmlns:a16="http://schemas.microsoft.com/office/drawing/2014/main" id="{1E9F2EFB-2D1B-7BDA-7319-DCF7784FC375}"/>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Abgerundetes Rechteck 90">
                <a:extLst>
                  <a:ext uri="{FF2B5EF4-FFF2-40B4-BE49-F238E27FC236}">
                    <a16:creationId xmlns:a16="http://schemas.microsoft.com/office/drawing/2014/main" id="{F3AE1E26-3331-C215-5BA8-56114E1BDCCC}"/>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9" name="Rechteck 38">
                <a:extLst>
                  <a:ext uri="{FF2B5EF4-FFF2-40B4-BE49-F238E27FC236}">
                    <a16:creationId xmlns:a16="http://schemas.microsoft.com/office/drawing/2014/main" id="{9F66A1AA-11F1-ED37-E7AA-486408F6A60C}"/>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0" name="Ellipse 301">
                <a:extLst>
                  <a:ext uri="{FF2B5EF4-FFF2-40B4-BE49-F238E27FC236}">
                    <a16:creationId xmlns:a16="http://schemas.microsoft.com/office/drawing/2014/main" id="{27F0B8A8-5A49-C7FB-1F13-5FF83CF520F9}"/>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 name="Gerade Verbindung mit Pfeil 40">
                <a:extLst>
                  <a:ext uri="{FF2B5EF4-FFF2-40B4-BE49-F238E27FC236}">
                    <a16:creationId xmlns:a16="http://schemas.microsoft.com/office/drawing/2014/main" id="{58A7C251-35F8-71DA-1A7A-14C135522876}"/>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r Verbinder 303">
                <a:extLst>
                  <a:ext uri="{FF2B5EF4-FFF2-40B4-BE49-F238E27FC236}">
                    <a16:creationId xmlns:a16="http://schemas.microsoft.com/office/drawing/2014/main" id="{2757C6C7-B4E3-0A64-1086-BA577BEF5A1C}"/>
                  </a:ext>
                </a:extLst>
              </p:cNvPr>
              <p:cNvCxnSpPr>
                <a:cxnSpLocks/>
                <a:endCxn id="4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7E72A4E1-015F-B2C3-36DE-90EAE789C12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cxnSp>
            <p:nvCxnSpPr>
              <p:cNvPr id="44" name="Gerade Verbindung mit Pfeil 43">
                <a:extLst>
                  <a:ext uri="{FF2B5EF4-FFF2-40B4-BE49-F238E27FC236}">
                    <a16:creationId xmlns:a16="http://schemas.microsoft.com/office/drawing/2014/main" id="{B7DCC534-B9B5-82E8-2595-4AD7758FAA76}"/>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F588FC42-02B5-42A0-175D-988129211E5D}"/>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308">
                <a:extLst>
                  <a:ext uri="{FF2B5EF4-FFF2-40B4-BE49-F238E27FC236}">
                    <a16:creationId xmlns:a16="http://schemas.microsoft.com/office/drawing/2014/main" id="{069727BC-9094-9CD8-C4A4-A19B70FB82EF}"/>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Ellipse 309">
                <a:extLst>
                  <a:ext uri="{FF2B5EF4-FFF2-40B4-BE49-F238E27FC236}">
                    <a16:creationId xmlns:a16="http://schemas.microsoft.com/office/drawing/2014/main" id="{3AB9EEEB-7330-1E50-93F6-62D52D9974FF}"/>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 name="Gerade Verbindung mit Pfeil 47">
                <a:extLst>
                  <a:ext uri="{FF2B5EF4-FFF2-40B4-BE49-F238E27FC236}">
                    <a16:creationId xmlns:a16="http://schemas.microsoft.com/office/drawing/2014/main" id="{FD6023A9-7A0B-32B8-D965-7F92C93F342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CD74FC4-E17E-5B3D-2CD0-205A682535E1}"/>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97494435-04B7-088B-0F35-A5392B4D89FA}"/>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22A1EDEA-15C8-5449-EEF0-7D888BAA6216}"/>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BCAFB81A-9B34-0D9F-34B0-40476209DE7B}"/>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r Verbinder 661">
                <a:extLst>
                  <a:ext uri="{FF2B5EF4-FFF2-40B4-BE49-F238E27FC236}">
                    <a16:creationId xmlns:a16="http://schemas.microsoft.com/office/drawing/2014/main" id="{C2D01469-4955-CDC5-A35D-5ADBAFF585D5}"/>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9BB5938F-21B4-3B29-5D22-E9704AE5ED13}"/>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 name="Rechteck 54">
                <a:extLst>
                  <a:ext uri="{FF2B5EF4-FFF2-40B4-BE49-F238E27FC236}">
                    <a16:creationId xmlns:a16="http://schemas.microsoft.com/office/drawing/2014/main" id="{4DA45897-B799-85A9-8551-0B9009396A0F}"/>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9,8,row1,col0</a:t>
                </a:r>
              </a:p>
            </p:txBody>
          </p:sp>
        </p:grpSp>
        <p:cxnSp>
          <p:nvCxnSpPr>
            <p:cNvPr id="36" name="Gerade Verbindung mit Pfeil 35">
              <a:extLst>
                <a:ext uri="{FF2B5EF4-FFF2-40B4-BE49-F238E27FC236}">
                  <a16:creationId xmlns:a16="http://schemas.microsoft.com/office/drawing/2014/main" id="{3750C1EF-2A56-1B18-A679-1512FE9F828A}"/>
                </a:ext>
              </a:extLst>
            </p:cNvPr>
            <p:cNvCxnSpPr>
              <a:cxnSpLocks/>
              <a:stCxn id="3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C495B5A6-2AAB-6DB5-8834-852C33CA3C8B}"/>
              </a:ext>
            </a:extLst>
          </p:cNvPr>
          <p:cNvGrpSpPr/>
          <p:nvPr/>
        </p:nvGrpSpPr>
        <p:grpSpPr>
          <a:xfrm>
            <a:off x="6629400" y="4267200"/>
            <a:ext cx="1905780" cy="1905000"/>
            <a:chOff x="2971020" y="4267200"/>
            <a:chExt cx="1905780" cy="1905000"/>
          </a:xfrm>
        </p:grpSpPr>
        <p:cxnSp>
          <p:nvCxnSpPr>
            <p:cNvPr id="57" name="Gerade Verbindung mit Pfeil 56">
              <a:extLst>
                <a:ext uri="{FF2B5EF4-FFF2-40B4-BE49-F238E27FC236}">
                  <a16:creationId xmlns:a16="http://schemas.microsoft.com/office/drawing/2014/main" id="{D6A523FD-D605-8ADB-D30F-A4499D69F53D}"/>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62EC5FEF-1753-B2C6-D894-F8E149BC49A5}"/>
                </a:ext>
              </a:extLst>
            </p:cNvPr>
            <p:cNvGrpSpPr/>
            <p:nvPr/>
          </p:nvGrpSpPr>
          <p:grpSpPr>
            <a:xfrm>
              <a:off x="2971020" y="4419600"/>
              <a:ext cx="1905780" cy="1752600"/>
              <a:chOff x="2971020" y="4419600"/>
              <a:chExt cx="1905780" cy="1752600"/>
            </a:xfrm>
          </p:grpSpPr>
          <p:sp>
            <p:nvSpPr>
              <p:cNvPr id="60" name="Abgerundetes Rechteck 90">
                <a:extLst>
                  <a:ext uri="{FF2B5EF4-FFF2-40B4-BE49-F238E27FC236}">
                    <a16:creationId xmlns:a16="http://schemas.microsoft.com/office/drawing/2014/main" id="{91E9A95C-FE6C-6F87-839C-4F11CF5A3D74}"/>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 name="Rechteck 60">
                <a:extLst>
                  <a:ext uri="{FF2B5EF4-FFF2-40B4-BE49-F238E27FC236}">
                    <a16:creationId xmlns:a16="http://schemas.microsoft.com/office/drawing/2014/main" id="{BFA96653-0230-253B-F5FA-20F83E450A41}"/>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 name="Ellipse 301">
                <a:extLst>
                  <a:ext uri="{FF2B5EF4-FFF2-40B4-BE49-F238E27FC236}">
                    <a16:creationId xmlns:a16="http://schemas.microsoft.com/office/drawing/2014/main" id="{958130B4-6E68-D6C0-BD68-9C7E2264829B}"/>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 name="Gerade Verbindung mit Pfeil 62">
                <a:extLst>
                  <a:ext uri="{FF2B5EF4-FFF2-40B4-BE49-F238E27FC236}">
                    <a16:creationId xmlns:a16="http://schemas.microsoft.com/office/drawing/2014/main" id="{2D99B913-63C3-D5FC-08B1-4A35435EF31B}"/>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Gerader Verbinder 303">
                <a:extLst>
                  <a:ext uri="{FF2B5EF4-FFF2-40B4-BE49-F238E27FC236}">
                    <a16:creationId xmlns:a16="http://schemas.microsoft.com/office/drawing/2014/main" id="{CC9E88A4-A460-75D2-512E-F59CEEEE8D2F}"/>
                  </a:ext>
                </a:extLst>
              </p:cNvPr>
              <p:cNvCxnSpPr>
                <a:cxnSpLocks/>
                <a:endCxn id="62"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0" name="Rechteck 459">
                <a:extLst>
                  <a:ext uri="{FF2B5EF4-FFF2-40B4-BE49-F238E27FC236}">
                    <a16:creationId xmlns:a16="http://schemas.microsoft.com/office/drawing/2014/main" id="{2C2A3EE6-A2FD-74C7-A67A-91BD82BAB79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cxnSp>
            <p:nvCxnSpPr>
              <p:cNvPr id="461" name="Gerade Verbindung mit Pfeil 460">
                <a:extLst>
                  <a:ext uri="{FF2B5EF4-FFF2-40B4-BE49-F238E27FC236}">
                    <a16:creationId xmlns:a16="http://schemas.microsoft.com/office/drawing/2014/main" id="{027A036F-0918-4828-497F-EF7D404107EB}"/>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Gerade Verbindung mit Pfeil 461">
                <a:extLst>
                  <a:ext uri="{FF2B5EF4-FFF2-40B4-BE49-F238E27FC236}">
                    <a16:creationId xmlns:a16="http://schemas.microsoft.com/office/drawing/2014/main" id="{70DDA94D-C2DD-5BC5-C58D-408ED064690C}"/>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Gerade Verbindung mit Pfeil 462">
                <a:extLst>
                  <a:ext uri="{FF2B5EF4-FFF2-40B4-BE49-F238E27FC236}">
                    <a16:creationId xmlns:a16="http://schemas.microsoft.com/office/drawing/2014/main" id="{55DBF4A0-30F7-6B72-8B1C-8C4D8503DADF}"/>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Gerader Verbinder 308">
                <a:extLst>
                  <a:ext uri="{FF2B5EF4-FFF2-40B4-BE49-F238E27FC236}">
                    <a16:creationId xmlns:a16="http://schemas.microsoft.com/office/drawing/2014/main" id="{F4B4DCE0-D13E-E059-577C-C21ABA218755}"/>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5" name="Ellipse 309">
                <a:extLst>
                  <a:ext uri="{FF2B5EF4-FFF2-40B4-BE49-F238E27FC236}">
                    <a16:creationId xmlns:a16="http://schemas.microsoft.com/office/drawing/2014/main" id="{28D318E6-00A9-5126-EC4F-BB986AD9A410}"/>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66" name="Gerade Verbindung mit Pfeil 465">
                <a:extLst>
                  <a:ext uri="{FF2B5EF4-FFF2-40B4-BE49-F238E27FC236}">
                    <a16:creationId xmlns:a16="http://schemas.microsoft.com/office/drawing/2014/main" id="{BB6BFA98-C92B-0D40-C3DB-E617E7100D4F}"/>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Gerade Verbindung mit Pfeil 466">
                <a:extLst>
                  <a:ext uri="{FF2B5EF4-FFF2-40B4-BE49-F238E27FC236}">
                    <a16:creationId xmlns:a16="http://schemas.microsoft.com/office/drawing/2014/main" id="{9173F207-FC6F-5917-59BF-E6341CBEE1FB}"/>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8" name="Gerade Verbindung mit Pfeil 467">
                <a:extLst>
                  <a:ext uri="{FF2B5EF4-FFF2-40B4-BE49-F238E27FC236}">
                    <a16:creationId xmlns:a16="http://schemas.microsoft.com/office/drawing/2014/main" id="{6A85D28C-CE3C-276E-8785-73C268645D77}"/>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Gerade Verbindung mit Pfeil 468">
                <a:extLst>
                  <a:ext uri="{FF2B5EF4-FFF2-40B4-BE49-F238E27FC236}">
                    <a16:creationId xmlns:a16="http://schemas.microsoft.com/office/drawing/2014/main" id="{811F5206-CA7E-F6AD-0AA7-47889AA25BA2}"/>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Gerade Verbindung mit Pfeil 469">
                <a:extLst>
                  <a:ext uri="{FF2B5EF4-FFF2-40B4-BE49-F238E27FC236}">
                    <a16:creationId xmlns:a16="http://schemas.microsoft.com/office/drawing/2014/main" id="{8EDCA23A-F322-942C-11A4-5040009857EC}"/>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Gerader Verbinder 661">
                <a:extLst>
                  <a:ext uri="{FF2B5EF4-FFF2-40B4-BE49-F238E27FC236}">
                    <a16:creationId xmlns:a16="http://schemas.microsoft.com/office/drawing/2014/main" id="{7E3E1845-4919-BCCB-AFF8-6E573F7A0346}"/>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2" name="Rechteck 471">
                <a:extLst>
                  <a:ext uri="{FF2B5EF4-FFF2-40B4-BE49-F238E27FC236}">
                    <a16:creationId xmlns:a16="http://schemas.microsoft.com/office/drawing/2014/main" id="{F749192A-F864-764F-9009-C9F986283710}"/>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3" name="Rechteck 472">
                <a:extLst>
                  <a:ext uri="{FF2B5EF4-FFF2-40B4-BE49-F238E27FC236}">
                    <a16:creationId xmlns:a16="http://schemas.microsoft.com/office/drawing/2014/main" id="{1F6F38A0-53B1-1FFE-7C54-40D4F9742DB0}"/>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A,B,row1,col2</a:t>
                </a:r>
              </a:p>
            </p:txBody>
          </p:sp>
        </p:grpSp>
        <p:cxnSp>
          <p:nvCxnSpPr>
            <p:cNvPr id="59" name="Gerade Verbindung mit Pfeil 58">
              <a:extLst>
                <a:ext uri="{FF2B5EF4-FFF2-40B4-BE49-F238E27FC236}">
                  <a16:creationId xmlns:a16="http://schemas.microsoft.com/office/drawing/2014/main" id="{C158C89F-0875-4875-E63B-1E3F75E9F537}"/>
                </a:ext>
              </a:extLst>
            </p:cNvPr>
            <p:cNvCxnSpPr>
              <a:cxnSpLocks/>
              <a:stCxn id="60"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0390AFEB-F2CB-2ED2-A99D-0D415D769363}"/>
              </a:ext>
            </a:extLst>
          </p:cNvPr>
          <p:cNvGrpSpPr/>
          <p:nvPr/>
        </p:nvGrpSpPr>
        <p:grpSpPr>
          <a:xfrm>
            <a:off x="4800600" y="4267200"/>
            <a:ext cx="1905780" cy="1905000"/>
            <a:chOff x="2971020" y="4267200"/>
            <a:chExt cx="1905780" cy="1905000"/>
          </a:xfrm>
        </p:grpSpPr>
        <p:cxnSp>
          <p:nvCxnSpPr>
            <p:cNvPr id="475" name="Gerade Verbindung mit Pfeil 474">
              <a:extLst>
                <a:ext uri="{FF2B5EF4-FFF2-40B4-BE49-F238E27FC236}">
                  <a16:creationId xmlns:a16="http://schemas.microsoft.com/office/drawing/2014/main" id="{2BAA89CE-DA6C-1C5C-7B20-B8A18BECF5F2}"/>
                </a:ext>
              </a:extLst>
            </p:cNvPr>
            <p:cNvCxnSpPr>
              <a:cxnSpLocks/>
            </p:cNvCxnSpPr>
            <p:nvPr/>
          </p:nvCxnSpPr>
          <p:spPr>
            <a:xfrm>
              <a:off x="2971800" y="4267200"/>
              <a:ext cx="1828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76" name="Gruppieren 475">
              <a:extLst>
                <a:ext uri="{FF2B5EF4-FFF2-40B4-BE49-F238E27FC236}">
                  <a16:creationId xmlns:a16="http://schemas.microsoft.com/office/drawing/2014/main" id="{9BF5D19E-C643-9640-E5D7-7DE08A217D7E}"/>
                </a:ext>
              </a:extLst>
            </p:cNvPr>
            <p:cNvGrpSpPr/>
            <p:nvPr/>
          </p:nvGrpSpPr>
          <p:grpSpPr>
            <a:xfrm>
              <a:off x="2971020" y="4419600"/>
              <a:ext cx="1905780" cy="1752600"/>
              <a:chOff x="2971020" y="4419600"/>
              <a:chExt cx="1905780" cy="1752600"/>
            </a:xfrm>
          </p:grpSpPr>
          <p:sp>
            <p:nvSpPr>
              <p:cNvPr id="478" name="Abgerundetes Rechteck 90">
                <a:extLst>
                  <a:ext uri="{FF2B5EF4-FFF2-40B4-BE49-F238E27FC236}">
                    <a16:creationId xmlns:a16="http://schemas.microsoft.com/office/drawing/2014/main" id="{B6286A02-AF85-C08D-A2AA-572B5B77D712}"/>
                  </a:ext>
                </a:extLst>
              </p:cNvPr>
              <p:cNvSpPr/>
              <p:nvPr/>
            </p:nvSpPr>
            <p:spPr>
              <a:xfrm>
                <a:off x="3048000" y="4419600"/>
                <a:ext cx="1828800" cy="1752600"/>
              </a:xfrm>
              <a:prstGeom prst="roundRect">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79" name="Rechteck 478">
                <a:extLst>
                  <a:ext uri="{FF2B5EF4-FFF2-40B4-BE49-F238E27FC236}">
                    <a16:creationId xmlns:a16="http://schemas.microsoft.com/office/drawing/2014/main" id="{FD60DA36-74A1-E961-7F3B-67E92D651E58}"/>
                  </a:ext>
                </a:extLst>
              </p:cNvPr>
              <p:cNvSpPr/>
              <p:nvPr/>
            </p:nvSpPr>
            <p:spPr>
              <a:xfrm>
                <a:off x="3505980" y="518173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80" name="Ellipse 301">
                <a:extLst>
                  <a:ext uri="{FF2B5EF4-FFF2-40B4-BE49-F238E27FC236}">
                    <a16:creationId xmlns:a16="http://schemas.microsoft.com/office/drawing/2014/main" id="{B5FD090D-1563-D924-BCC8-74E72E0C41DE}"/>
                  </a:ext>
                </a:extLst>
              </p:cNvPr>
              <p:cNvSpPr/>
              <p:nvPr/>
            </p:nvSpPr>
            <p:spPr>
              <a:xfrm>
                <a:off x="3505200" y="540968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1" name="Gerade Verbindung mit Pfeil 480">
                <a:extLst>
                  <a:ext uri="{FF2B5EF4-FFF2-40B4-BE49-F238E27FC236}">
                    <a16:creationId xmlns:a16="http://schemas.microsoft.com/office/drawing/2014/main" id="{F562C4BE-E35A-E184-E6D9-6B544491C9CD}"/>
                  </a:ext>
                </a:extLst>
              </p:cNvPr>
              <p:cNvCxnSpPr/>
              <p:nvPr/>
            </p:nvCxnSpPr>
            <p:spPr>
              <a:xfrm>
                <a:off x="3581530" y="5562340"/>
                <a:ext cx="0" cy="152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Gerader Verbinder 303">
                <a:extLst>
                  <a:ext uri="{FF2B5EF4-FFF2-40B4-BE49-F238E27FC236}">
                    <a16:creationId xmlns:a16="http://schemas.microsoft.com/office/drawing/2014/main" id="{BDD5B271-3A35-09AF-E018-1E16C0121CE6}"/>
                  </a:ext>
                </a:extLst>
              </p:cNvPr>
              <p:cNvCxnSpPr>
                <a:cxnSpLocks/>
                <a:endCxn id="480" idx="0"/>
              </p:cNvCxnSpPr>
              <p:nvPr/>
            </p:nvCxnSpPr>
            <p:spPr>
              <a:xfrm>
                <a:off x="3581530" y="533335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3" name="Rechteck 482">
                <a:extLst>
                  <a:ext uri="{FF2B5EF4-FFF2-40B4-BE49-F238E27FC236}">
                    <a16:creationId xmlns:a16="http://schemas.microsoft.com/office/drawing/2014/main" id="{D4DD8D40-56C2-FACD-EA3B-15F400FBF90B}"/>
                  </a:ext>
                </a:extLst>
              </p:cNvPr>
              <p:cNvSpPr/>
              <p:nvPr/>
            </p:nvSpPr>
            <p:spPr>
              <a:xfrm>
                <a:off x="3505200" y="57150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4" name="Gerade Verbindung mit Pfeil 483">
                <a:extLst>
                  <a:ext uri="{FF2B5EF4-FFF2-40B4-BE49-F238E27FC236}">
                    <a16:creationId xmlns:a16="http://schemas.microsoft.com/office/drawing/2014/main" id="{09DB4B34-2E24-88E8-6B49-1FBA5A1C667C}"/>
                  </a:ext>
                </a:extLst>
              </p:cNvPr>
              <p:cNvCxnSpPr>
                <a:cxnSpLocks/>
              </p:cNvCxnSpPr>
              <p:nvPr/>
            </p:nvCxnSpPr>
            <p:spPr>
              <a:xfrm flipH="1">
                <a:off x="2971800" y="609613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Gerade Verbindung mit Pfeil 484">
                <a:extLst>
                  <a:ext uri="{FF2B5EF4-FFF2-40B4-BE49-F238E27FC236}">
                    <a16:creationId xmlns:a16="http://schemas.microsoft.com/office/drawing/2014/main" id="{73A817EC-6F5B-0B0D-A796-6FCE559036E7}"/>
                  </a:ext>
                </a:extLst>
              </p:cNvPr>
              <p:cNvCxnSpPr/>
              <p:nvPr/>
            </p:nvCxnSpPr>
            <p:spPr>
              <a:xfrm flipH="1">
                <a:off x="3048000" y="5258060"/>
                <a:ext cx="4579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Gerade Verbindung mit Pfeil 500">
                <a:extLst>
                  <a:ext uri="{FF2B5EF4-FFF2-40B4-BE49-F238E27FC236}">
                    <a16:creationId xmlns:a16="http://schemas.microsoft.com/office/drawing/2014/main" id="{1AD9A68B-09D0-DD2B-2842-BF3C1E5D3FB7}"/>
                  </a:ext>
                </a:extLst>
              </p:cNvPr>
              <p:cNvCxnSpPr>
                <a:cxnSpLocks/>
              </p:cNvCxnSpPr>
              <p:nvPr/>
            </p:nvCxnSpPr>
            <p:spPr>
              <a:xfrm flipH="1">
                <a:off x="3657600" y="5257800"/>
                <a:ext cx="1218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Gerader Verbinder 308">
                <a:extLst>
                  <a:ext uri="{FF2B5EF4-FFF2-40B4-BE49-F238E27FC236}">
                    <a16:creationId xmlns:a16="http://schemas.microsoft.com/office/drawing/2014/main" id="{C2EAB00D-4764-1451-4954-C40D03A35622}"/>
                  </a:ext>
                </a:extLst>
              </p:cNvPr>
              <p:cNvCxnSpPr/>
              <p:nvPr/>
            </p:nvCxnSpPr>
            <p:spPr>
              <a:xfrm>
                <a:off x="3582310" y="6019800"/>
                <a:ext cx="0" cy="763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3" name="Ellipse 309">
                <a:extLst>
                  <a:ext uri="{FF2B5EF4-FFF2-40B4-BE49-F238E27FC236}">
                    <a16:creationId xmlns:a16="http://schemas.microsoft.com/office/drawing/2014/main" id="{1AB4A4A7-B93D-5C35-2C81-FBD5901A40ED}"/>
                  </a:ext>
                </a:extLst>
              </p:cNvPr>
              <p:cNvSpPr/>
              <p:nvPr/>
            </p:nvSpPr>
            <p:spPr>
              <a:xfrm>
                <a:off x="3886200" y="4572000"/>
                <a:ext cx="152660" cy="1526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04" name="Gerade Verbindung mit Pfeil 503">
                <a:extLst>
                  <a:ext uri="{FF2B5EF4-FFF2-40B4-BE49-F238E27FC236}">
                    <a16:creationId xmlns:a16="http://schemas.microsoft.com/office/drawing/2014/main" id="{77F5B997-0529-4454-6047-4A18DAC5D252}"/>
                  </a:ext>
                </a:extLst>
              </p:cNvPr>
              <p:cNvCxnSpPr>
                <a:cxnSpLocks/>
              </p:cNvCxnSpPr>
              <p:nvPr/>
            </p:nvCxnSpPr>
            <p:spPr>
              <a:xfrm>
                <a:off x="2971800" y="4876800"/>
                <a:ext cx="182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Gerade Verbindung mit Pfeil 504">
                <a:extLst>
                  <a:ext uri="{FF2B5EF4-FFF2-40B4-BE49-F238E27FC236}">
                    <a16:creationId xmlns:a16="http://schemas.microsoft.com/office/drawing/2014/main" id="{E70401D0-865D-260A-4E4F-1CDA96F5A508}"/>
                  </a:ext>
                </a:extLst>
              </p:cNvPr>
              <p:cNvCxnSpPr>
                <a:cxnSpLocks/>
              </p:cNvCxnSpPr>
              <p:nvPr/>
            </p:nvCxnSpPr>
            <p:spPr>
              <a:xfrm>
                <a:off x="4038600" y="4648200"/>
                <a:ext cx="1524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6" name="Gerade Verbindung mit Pfeil 505">
                <a:extLst>
                  <a:ext uri="{FF2B5EF4-FFF2-40B4-BE49-F238E27FC236}">
                    <a16:creationId xmlns:a16="http://schemas.microsoft.com/office/drawing/2014/main" id="{DE30C2D9-FAAE-9F9F-12A4-15176621EBD5}"/>
                  </a:ext>
                </a:extLst>
              </p:cNvPr>
              <p:cNvCxnSpPr>
                <a:cxnSpLocks/>
              </p:cNvCxnSpPr>
              <p:nvPr/>
            </p:nvCxnSpPr>
            <p:spPr>
              <a:xfrm flipV="1">
                <a:off x="3962400" y="4724400"/>
                <a:ext cx="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7" name="Gerade Verbindung mit Pfeil 506">
                <a:extLst>
                  <a:ext uri="{FF2B5EF4-FFF2-40B4-BE49-F238E27FC236}">
                    <a16:creationId xmlns:a16="http://schemas.microsoft.com/office/drawing/2014/main" id="{36380EC0-FC2D-9081-A7FE-AC9381FE0ADB}"/>
                  </a:ext>
                </a:extLst>
              </p:cNvPr>
              <p:cNvCxnSpPr>
                <a:cxnSpLocks/>
              </p:cNvCxnSpPr>
              <p:nvPr/>
            </p:nvCxnSpPr>
            <p:spPr>
              <a:xfrm>
                <a:off x="2971020" y="5485360"/>
                <a:ext cx="533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Gerade Verbindung mit Pfeil 507">
                <a:extLst>
                  <a:ext uri="{FF2B5EF4-FFF2-40B4-BE49-F238E27FC236}">
                    <a16:creationId xmlns:a16="http://schemas.microsoft.com/office/drawing/2014/main" id="{289C4209-D420-5DE9-2F3A-AE8916D044C6}"/>
                  </a:ext>
                </a:extLst>
              </p:cNvPr>
              <p:cNvCxnSpPr>
                <a:cxnSpLocks/>
              </p:cNvCxnSpPr>
              <p:nvPr/>
            </p:nvCxnSpPr>
            <p:spPr>
              <a:xfrm>
                <a:off x="3656820" y="5485360"/>
                <a:ext cx="1143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Gerader Verbinder 661">
                <a:extLst>
                  <a:ext uri="{FF2B5EF4-FFF2-40B4-BE49-F238E27FC236}">
                    <a16:creationId xmlns:a16="http://schemas.microsoft.com/office/drawing/2014/main" id="{F8D682C6-0CEF-878B-429B-A4C822A8C8F2}"/>
                  </a:ext>
                </a:extLst>
              </p:cNvPr>
              <p:cNvCxnSpPr>
                <a:cxnSpLocks/>
              </p:cNvCxnSpPr>
              <p:nvPr/>
            </p:nvCxnSpPr>
            <p:spPr bwMode="auto">
              <a:xfrm>
                <a:off x="4191000" y="4648200"/>
                <a:ext cx="0" cy="10668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0" name="Rechteck 509">
                <a:extLst>
                  <a:ext uri="{FF2B5EF4-FFF2-40B4-BE49-F238E27FC236}">
                    <a16:creationId xmlns:a16="http://schemas.microsoft.com/office/drawing/2014/main" id="{76DF1498-4C29-7658-5A74-AA6C87E5C0DF}"/>
                  </a:ext>
                </a:extLst>
              </p:cNvPr>
              <p:cNvSpPr/>
              <p:nvPr/>
            </p:nvSpPr>
            <p:spPr>
              <a:xfrm>
                <a:off x="3505200" y="5029200"/>
                <a:ext cx="152660" cy="1526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1" name="Rechteck 510">
                <a:extLst>
                  <a:ext uri="{FF2B5EF4-FFF2-40B4-BE49-F238E27FC236}">
                    <a16:creationId xmlns:a16="http://schemas.microsoft.com/office/drawing/2014/main" id="{D3A17C77-6C24-254D-AFDA-1B0E24654EEB}"/>
                  </a:ext>
                </a:extLst>
              </p:cNvPr>
              <p:cNvSpPr/>
              <p:nvPr/>
            </p:nvSpPr>
            <p:spPr>
              <a:xfrm>
                <a:off x="3505200" y="5867400"/>
                <a:ext cx="129462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cxnSp>
          <p:nvCxnSpPr>
            <p:cNvPr id="477" name="Gerade Verbindung mit Pfeil 476">
              <a:extLst>
                <a:ext uri="{FF2B5EF4-FFF2-40B4-BE49-F238E27FC236}">
                  <a16:creationId xmlns:a16="http://schemas.microsoft.com/office/drawing/2014/main" id="{EDE12E46-88B8-4F89-D9B7-58C8DCF177C1}"/>
                </a:ext>
              </a:extLst>
            </p:cNvPr>
            <p:cNvCxnSpPr>
              <a:cxnSpLocks/>
              <a:stCxn id="478" idx="0"/>
            </p:cNvCxnSpPr>
            <p:nvPr/>
          </p:nvCxnSpPr>
          <p:spPr>
            <a:xfrm>
              <a:off x="3962400" y="4419600"/>
              <a:ext cx="13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uppieren 285">
            <a:extLst>
              <a:ext uri="{FF2B5EF4-FFF2-40B4-BE49-F238E27FC236}">
                <a16:creationId xmlns:a16="http://schemas.microsoft.com/office/drawing/2014/main" id="{C04CB3DC-E726-4AE7-865D-A393CAB274D3}"/>
              </a:ext>
            </a:extLst>
          </p:cNvPr>
          <p:cNvGrpSpPr/>
          <p:nvPr/>
        </p:nvGrpSpPr>
        <p:grpSpPr>
          <a:xfrm>
            <a:off x="3048000" y="2057400"/>
            <a:ext cx="1828800" cy="1143520"/>
            <a:chOff x="3048000" y="2819400"/>
            <a:chExt cx="1828800" cy="1143520"/>
          </a:xfrm>
        </p:grpSpPr>
        <p:sp>
          <p:nvSpPr>
            <p:cNvPr id="293" name="Abgerundetes Rechteck 124">
              <a:extLst>
                <a:ext uri="{FF2B5EF4-FFF2-40B4-BE49-F238E27FC236}">
                  <a16:creationId xmlns:a16="http://schemas.microsoft.com/office/drawing/2014/main" id="{2CE9EDE0-33DA-45DC-8DB0-A3F39654B0B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4" name="Rechteck 293">
              <a:extLst>
                <a:ext uri="{FF2B5EF4-FFF2-40B4-BE49-F238E27FC236}">
                  <a16:creationId xmlns:a16="http://schemas.microsoft.com/office/drawing/2014/main" id="{C274438E-D874-4F5B-BBE7-1E24F2741BAB}"/>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95" name="Gerade Verbindung mit Pfeil 294">
              <a:extLst>
                <a:ext uri="{FF2B5EF4-FFF2-40B4-BE49-F238E27FC236}">
                  <a16:creationId xmlns:a16="http://schemas.microsoft.com/office/drawing/2014/main" id="{43C79B55-16D4-4ECD-93F7-21E647A9B046}"/>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FE8F08A2-362C-4455-97FA-92E30C982413}"/>
                </a:ext>
              </a:extLst>
            </p:cNvPr>
            <p:cNvCxnSpPr>
              <a:stCxn id="294" idx="2"/>
              <a:endCxn id="36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2" name="Rechteck 341">
              <a:extLst>
                <a:ext uri="{FF2B5EF4-FFF2-40B4-BE49-F238E27FC236}">
                  <a16:creationId xmlns:a16="http://schemas.microsoft.com/office/drawing/2014/main" id="{26BD4DD7-03BB-4F1E-B03E-EED52A6500D7}"/>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a:t>
              </a:r>
            </a:p>
          </p:txBody>
        </p:sp>
        <p:sp>
          <p:nvSpPr>
            <p:cNvPr id="343" name="Rechteck 342">
              <a:extLst>
                <a:ext uri="{FF2B5EF4-FFF2-40B4-BE49-F238E27FC236}">
                  <a16:creationId xmlns:a16="http://schemas.microsoft.com/office/drawing/2014/main" id="{23A7A022-F2DD-40AB-8AD4-730A97FC98A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a:t>
              </a:r>
            </a:p>
          </p:txBody>
        </p:sp>
        <p:cxnSp>
          <p:nvCxnSpPr>
            <p:cNvPr id="344" name="Gerade Verbindung mit Pfeil 343">
              <a:extLst>
                <a:ext uri="{FF2B5EF4-FFF2-40B4-BE49-F238E27FC236}">
                  <a16:creationId xmlns:a16="http://schemas.microsoft.com/office/drawing/2014/main" id="{7C782F5B-276C-47C5-9058-4C15D24CEF59}"/>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5" name="Rechteck 344">
              <a:extLst>
                <a:ext uri="{FF2B5EF4-FFF2-40B4-BE49-F238E27FC236}">
                  <a16:creationId xmlns:a16="http://schemas.microsoft.com/office/drawing/2014/main" id="{EE059A10-993B-4713-8F19-3485ACE8979C}"/>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46" name="Gerade Verbindung mit Pfeil 345">
              <a:extLst>
                <a:ext uri="{FF2B5EF4-FFF2-40B4-BE49-F238E27FC236}">
                  <a16:creationId xmlns:a16="http://schemas.microsoft.com/office/drawing/2014/main" id="{321FE552-3DAA-48AF-A066-B11D0847AF14}"/>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BD3A2911-DF2E-4DFA-B5F0-F408E9FD6B61}"/>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8" name="Gerader Verbinder 347">
              <a:extLst>
                <a:ext uri="{FF2B5EF4-FFF2-40B4-BE49-F238E27FC236}">
                  <a16:creationId xmlns:a16="http://schemas.microsoft.com/office/drawing/2014/main" id="{A6AF926F-26A5-411A-B2D0-AFA40C7D58C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9" name="Gerader Verbinder 348">
              <a:extLst>
                <a:ext uri="{FF2B5EF4-FFF2-40B4-BE49-F238E27FC236}">
                  <a16:creationId xmlns:a16="http://schemas.microsoft.com/office/drawing/2014/main" id="{8640107B-F299-436E-8B49-84E40D365971}"/>
                </a:ext>
              </a:extLst>
            </p:cNvPr>
            <p:cNvCxnSpPr>
              <a:cxnSpLocks/>
              <a:stCxn id="342"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54" name="Rechteck 353">
              <a:extLst>
                <a:ext uri="{FF2B5EF4-FFF2-40B4-BE49-F238E27FC236}">
                  <a16:creationId xmlns:a16="http://schemas.microsoft.com/office/drawing/2014/main" id="{53328E5B-690F-477A-9670-6BB6CC7B6CD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55" name="Gerader Verbinder 354">
              <a:extLst>
                <a:ext uri="{FF2B5EF4-FFF2-40B4-BE49-F238E27FC236}">
                  <a16:creationId xmlns:a16="http://schemas.microsoft.com/office/drawing/2014/main" id="{BAC81B5C-6B02-42A9-BEDE-059EE47290DC}"/>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6" name="Gerade Verbindung mit Pfeil 355">
              <a:extLst>
                <a:ext uri="{FF2B5EF4-FFF2-40B4-BE49-F238E27FC236}">
                  <a16:creationId xmlns:a16="http://schemas.microsoft.com/office/drawing/2014/main" id="{707D87B0-2EF3-481E-BF43-0C5B37C76F4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Gerade Verbindung mit Pfeil 356">
              <a:extLst>
                <a:ext uri="{FF2B5EF4-FFF2-40B4-BE49-F238E27FC236}">
                  <a16:creationId xmlns:a16="http://schemas.microsoft.com/office/drawing/2014/main" id="{74066574-8CEC-4FF5-BA4A-460B0ECFC189}"/>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2D5F1B22-A7B5-4FDA-90AB-95B4E96256F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0C4E1092-8E2F-41D2-9A10-14447DE9859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0" name="Gerader Verbinder 359">
              <a:extLst>
                <a:ext uri="{FF2B5EF4-FFF2-40B4-BE49-F238E27FC236}">
                  <a16:creationId xmlns:a16="http://schemas.microsoft.com/office/drawing/2014/main" id="{A57745F5-DD91-42BE-B183-42E34B47692A}"/>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361" name="Gerade Verbindung mit Pfeil 360">
              <a:extLst>
                <a:ext uri="{FF2B5EF4-FFF2-40B4-BE49-F238E27FC236}">
                  <a16:creationId xmlns:a16="http://schemas.microsoft.com/office/drawing/2014/main" id="{3E880E16-CD33-43B3-A9EE-78ACB2EA801B}"/>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Gerade Verbindung mit Pfeil 361">
              <a:extLst>
                <a:ext uri="{FF2B5EF4-FFF2-40B4-BE49-F238E27FC236}">
                  <a16:creationId xmlns:a16="http://schemas.microsoft.com/office/drawing/2014/main" id="{15A36F84-7AA1-4BD2-B5D8-4CB15013EBF6}"/>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3" name="Gerade Verbindung mit Pfeil 362">
              <a:extLst>
                <a:ext uri="{FF2B5EF4-FFF2-40B4-BE49-F238E27FC236}">
                  <a16:creationId xmlns:a16="http://schemas.microsoft.com/office/drawing/2014/main" id="{2D11CA3B-71CA-4784-BE79-47D6633156B1}"/>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Gerade Verbindung mit Pfeil 366">
              <a:extLst>
                <a:ext uri="{FF2B5EF4-FFF2-40B4-BE49-F238E27FC236}">
                  <a16:creationId xmlns:a16="http://schemas.microsoft.com/office/drawing/2014/main" id="{D96ACCEF-9B7F-4032-9CF1-E81D82A82BC0}"/>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8" name="Gerade Verbindung mit Pfeil 367">
              <a:extLst>
                <a:ext uri="{FF2B5EF4-FFF2-40B4-BE49-F238E27FC236}">
                  <a16:creationId xmlns:a16="http://schemas.microsoft.com/office/drawing/2014/main" id="{7AA5CD18-080B-452A-989A-B78DC866BDAA}"/>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9" name="Ellipse 368">
              <a:extLst>
                <a:ext uri="{FF2B5EF4-FFF2-40B4-BE49-F238E27FC236}">
                  <a16:creationId xmlns:a16="http://schemas.microsoft.com/office/drawing/2014/main" id="{B62AD02D-B602-435F-BECD-8CEA65E3F76B}"/>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0" name="Ellipse 369">
              <a:extLst>
                <a:ext uri="{FF2B5EF4-FFF2-40B4-BE49-F238E27FC236}">
                  <a16:creationId xmlns:a16="http://schemas.microsoft.com/office/drawing/2014/main" id="{18BDDE2D-CB63-4132-9A0F-A1BB3F72C21A}"/>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72" name="Gruppieren 371">
            <a:extLst>
              <a:ext uri="{FF2B5EF4-FFF2-40B4-BE49-F238E27FC236}">
                <a16:creationId xmlns:a16="http://schemas.microsoft.com/office/drawing/2014/main" id="{0E2890A9-36DE-41C7-9DDB-239B513D289D}"/>
              </a:ext>
            </a:extLst>
          </p:cNvPr>
          <p:cNvGrpSpPr/>
          <p:nvPr/>
        </p:nvGrpSpPr>
        <p:grpSpPr>
          <a:xfrm>
            <a:off x="4876800" y="2057400"/>
            <a:ext cx="1828800" cy="1143520"/>
            <a:chOff x="3048000" y="2819400"/>
            <a:chExt cx="1828800" cy="1143520"/>
          </a:xfrm>
        </p:grpSpPr>
        <p:sp>
          <p:nvSpPr>
            <p:cNvPr id="373" name="Abgerundetes Rechteck 124">
              <a:extLst>
                <a:ext uri="{FF2B5EF4-FFF2-40B4-BE49-F238E27FC236}">
                  <a16:creationId xmlns:a16="http://schemas.microsoft.com/office/drawing/2014/main" id="{BC7DA836-510E-4E30-A338-7573CBA5114C}"/>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4" name="Rechteck 373">
              <a:extLst>
                <a:ext uri="{FF2B5EF4-FFF2-40B4-BE49-F238E27FC236}">
                  <a16:creationId xmlns:a16="http://schemas.microsoft.com/office/drawing/2014/main" id="{CAF80604-0642-4665-971A-AEE9B795F1F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5" name="Gerade Verbindung mit Pfeil 374">
              <a:extLst>
                <a:ext uri="{FF2B5EF4-FFF2-40B4-BE49-F238E27FC236}">
                  <a16:creationId xmlns:a16="http://schemas.microsoft.com/office/drawing/2014/main" id="{85B09EF7-B819-4EF7-AA32-34342B44F28A}"/>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981D67AE-C1A8-4AAE-9F69-C2B72ECD5FB3}"/>
                </a:ext>
              </a:extLst>
            </p:cNvPr>
            <p:cNvCxnSpPr>
              <a:stCxn id="374" idx="2"/>
              <a:endCxn id="421"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77" name="Rechteck 376">
              <a:extLst>
                <a:ext uri="{FF2B5EF4-FFF2-40B4-BE49-F238E27FC236}">
                  <a16:creationId xmlns:a16="http://schemas.microsoft.com/office/drawing/2014/main" id="{4F74882F-D061-4B47-98BD-BF7FF91D5382}"/>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78" name="Rechteck 377">
              <a:extLst>
                <a:ext uri="{FF2B5EF4-FFF2-40B4-BE49-F238E27FC236}">
                  <a16:creationId xmlns:a16="http://schemas.microsoft.com/office/drawing/2014/main" id="{8ED71986-1DFE-48C2-82AF-91D9118BF6AA}"/>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79" name="Gerade Verbindung mit Pfeil 378">
              <a:extLst>
                <a:ext uri="{FF2B5EF4-FFF2-40B4-BE49-F238E27FC236}">
                  <a16:creationId xmlns:a16="http://schemas.microsoft.com/office/drawing/2014/main" id="{B2CE741C-BF59-478D-AB25-5960353A8F4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0" name="Rechteck 379">
              <a:extLst>
                <a:ext uri="{FF2B5EF4-FFF2-40B4-BE49-F238E27FC236}">
                  <a16:creationId xmlns:a16="http://schemas.microsoft.com/office/drawing/2014/main" id="{4E209013-4078-41EF-9E3A-F4518A64466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381" name="Gerade Verbindung mit Pfeil 380">
              <a:extLst>
                <a:ext uri="{FF2B5EF4-FFF2-40B4-BE49-F238E27FC236}">
                  <a16:creationId xmlns:a16="http://schemas.microsoft.com/office/drawing/2014/main" id="{7BCE3B9C-527B-4755-95BF-207605189BB2}"/>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502318A6-7CD3-4C81-B286-A7692F2D73A3}"/>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3FCB22C4-6B1F-480A-88D2-8CEB9D1675BE}"/>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8" name="Gerader Verbinder 407">
              <a:extLst>
                <a:ext uri="{FF2B5EF4-FFF2-40B4-BE49-F238E27FC236}">
                  <a16:creationId xmlns:a16="http://schemas.microsoft.com/office/drawing/2014/main" id="{EDDC4FD2-77C6-4264-B89E-86C3C7B8F189}"/>
                </a:ext>
              </a:extLst>
            </p:cNvPr>
            <p:cNvCxnSpPr>
              <a:cxnSpLocks/>
              <a:stCxn id="37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09" name="Rechteck 408">
              <a:extLst>
                <a:ext uri="{FF2B5EF4-FFF2-40B4-BE49-F238E27FC236}">
                  <a16:creationId xmlns:a16="http://schemas.microsoft.com/office/drawing/2014/main" id="{8319045D-AC1A-4965-9B0C-B2DE7A8D0912}"/>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10" name="Gerader Verbinder 409">
              <a:extLst>
                <a:ext uri="{FF2B5EF4-FFF2-40B4-BE49-F238E27FC236}">
                  <a16:creationId xmlns:a16="http://schemas.microsoft.com/office/drawing/2014/main" id="{704CACF6-65FA-4FCD-BDBC-1102E65CC79B}"/>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1" name="Gerade Verbindung mit Pfeil 410">
              <a:extLst>
                <a:ext uri="{FF2B5EF4-FFF2-40B4-BE49-F238E27FC236}">
                  <a16:creationId xmlns:a16="http://schemas.microsoft.com/office/drawing/2014/main" id="{D27F2F0A-F329-47F5-8FC0-40B5F9C9D52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Gerade Verbindung mit Pfeil 411">
              <a:extLst>
                <a:ext uri="{FF2B5EF4-FFF2-40B4-BE49-F238E27FC236}">
                  <a16:creationId xmlns:a16="http://schemas.microsoft.com/office/drawing/2014/main" id="{42A68218-3075-4E7B-85DB-31EA037B809A}"/>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Gerader Verbinder 412">
              <a:extLst>
                <a:ext uri="{FF2B5EF4-FFF2-40B4-BE49-F238E27FC236}">
                  <a16:creationId xmlns:a16="http://schemas.microsoft.com/office/drawing/2014/main" id="{F73F5D46-60A1-4741-9334-36703FD77FC0}"/>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C4599DCC-D6C0-4E49-A358-6D181EDDD47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25D0999F-97F6-40EF-8D3D-199B44C4CA02}"/>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16" name="Gerade Verbindung mit Pfeil 415">
              <a:extLst>
                <a:ext uri="{FF2B5EF4-FFF2-40B4-BE49-F238E27FC236}">
                  <a16:creationId xmlns:a16="http://schemas.microsoft.com/office/drawing/2014/main" id="{657CA28F-EF9B-4031-93F0-738FA1503289}"/>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Gerade Verbindung mit Pfeil 416">
              <a:extLst>
                <a:ext uri="{FF2B5EF4-FFF2-40B4-BE49-F238E27FC236}">
                  <a16:creationId xmlns:a16="http://schemas.microsoft.com/office/drawing/2014/main" id="{2CDD9C26-565A-4CC4-9F9A-F13A34A53DE4}"/>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8" name="Gerade Verbindung mit Pfeil 417">
              <a:extLst>
                <a:ext uri="{FF2B5EF4-FFF2-40B4-BE49-F238E27FC236}">
                  <a16:creationId xmlns:a16="http://schemas.microsoft.com/office/drawing/2014/main" id="{9DC0F2E8-F404-4C4A-B1A9-C28D679D1EB0}"/>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Gerade Verbindung mit Pfeil 418">
              <a:extLst>
                <a:ext uri="{FF2B5EF4-FFF2-40B4-BE49-F238E27FC236}">
                  <a16:creationId xmlns:a16="http://schemas.microsoft.com/office/drawing/2014/main" id="{7746C0C9-CA09-4BE5-91F9-EE6A47EC2E2E}"/>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0" name="Gerade Verbindung mit Pfeil 419">
              <a:extLst>
                <a:ext uri="{FF2B5EF4-FFF2-40B4-BE49-F238E27FC236}">
                  <a16:creationId xmlns:a16="http://schemas.microsoft.com/office/drawing/2014/main" id="{C4F1094C-F2BA-4939-A9A0-DCB35499CE00}"/>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1" name="Ellipse 420">
              <a:extLst>
                <a:ext uri="{FF2B5EF4-FFF2-40B4-BE49-F238E27FC236}">
                  <a16:creationId xmlns:a16="http://schemas.microsoft.com/office/drawing/2014/main" id="{671421F5-91B2-4958-959F-B6049E1B3B76}"/>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2" name="Ellipse 421">
              <a:extLst>
                <a:ext uri="{FF2B5EF4-FFF2-40B4-BE49-F238E27FC236}">
                  <a16:creationId xmlns:a16="http://schemas.microsoft.com/office/drawing/2014/main" id="{080C79C8-08D2-43E7-87B1-48129A267DE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423" name="Gruppieren 422">
            <a:extLst>
              <a:ext uri="{FF2B5EF4-FFF2-40B4-BE49-F238E27FC236}">
                <a16:creationId xmlns:a16="http://schemas.microsoft.com/office/drawing/2014/main" id="{08088C4F-CD84-41DC-A317-F71F016FE76E}"/>
              </a:ext>
            </a:extLst>
          </p:cNvPr>
          <p:cNvGrpSpPr/>
          <p:nvPr/>
        </p:nvGrpSpPr>
        <p:grpSpPr>
          <a:xfrm>
            <a:off x="6705600" y="2057400"/>
            <a:ext cx="1828800" cy="1143520"/>
            <a:chOff x="3048000" y="2819400"/>
            <a:chExt cx="1828800" cy="1143520"/>
          </a:xfrm>
        </p:grpSpPr>
        <p:sp>
          <p:nvSpPr>
            <p:cNvPr id="424" name="Abgerundetes Rechteck 124">
              <a:extLst>
                <a:ext uri="{FF2B5EF4-FFF2-40B4-BE49-F238E27FC236}">
                  <a16:creationId xmlns:a16="http://schemas.microsoft.com/office/drawing/2014/main" id="{A7F52368-01DB-48E6-8FFA-31602158EC83}"/>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5" name="Rechteck 424">
              <a:extLst>
                <a:ext uri="{FF2B5EF4-FFF2-40B4-BE49-F238E27FC236}">
                  <a16:creationId xmlns:a16="http://schemas.microsoft.com/office/drawing/2014/main" id="{C49A874B-F37B-4678-AB4A-2BFA79904C74}"/>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26" name="Gerade Verbindung mit Pfeil 425">
              <a:extLst>
                <a:ext uri="{FF2B5EF4-FFF2-40B4-BE49-F238E27FC236}">
                  <a16:creationId xmlns:a16="http://schemas.microsoft.com/office/drawing/2014/main" id="{E884FBF3-45DA-4E43-B906-51E0A95D92B5}"/>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Gerader Verbinder 426">
              <a:extLst>
                <a:ext uri="{FF2B5EF4-FFF2-40B4-BE49-F238E27FC236}">
                  <a16:creationId xmlns:a16="http://schemas.microsoft.com/office/drawing/2014/main" id="{79EA0C6E-1CDA-4E11-8D03-41DCCFC9D626}"/>
                </a:ext>
              </a:extLst>
            </p:cNvPr>
            <p:cNvCxnSpPr>
              <a:stCxn id="425" idx="2"/>
              <a:endCxn id="499"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28" name="Rechteck 427">
              <a:extLst>
                <a:ext uri="{FF2B5EF4-FFF2-40B4-BE49-F238E27FC236}">
                  <a16:creationId xmlns:a16="http://schemas.microsoft.com/office/drawing/2014/main" id="{8C8F29FC-8F73-432E-8101-9232209A974A}"/>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29" name="Rechteck 428">
              <a:extLst>
                <a:ext uri="{FF2B5EF4-FFF2-40B4-BE49-F238E27FC236}">
                  <a16:creationId xmlns:a16="http://schemas.microsoft.com/office/drawing/2014/main" id="{86AB1C89-09F1-4829-8BCA-CF39CD6270D5}"/>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0" name="Gerade Verbindung mit Pfeil 429">
              <a:extLst>
                <a:ext uri="{FF2B5EF4-FFF2-40B4-BE49-F238E27FC236}">
                  <a16:creationId xmlns:a16="http://schemas.microsoft.com/office/drawing/2014/main" id="{A4DBB3D7-5D9D-410E-988A-0D6E443D778E}"/>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1" name="Rechteck 430">
              <a:extLst>
                <a:ext uri="{FF2B5EF4-FFF2-40B4-BE49-F238E27FC236}">
                  <a16:creationId xmlns:a16="http://schemas.microsoft.com/office/drawing/2014/main" id="{24D1F55B-CF81-4F96-ABE3-AB3D858B1D45}"/>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32" name="Gerade Verbindung mit Pfeil 431">
              <a:extLst>
                <a:ext uri="{FF2B5EF4-FFF2-40B4-BE49-F238E27FC236}">
                  <a16:creationId xmlns:a16="http://schemas.microsoft.com/office/drawing/2014/main" id="{43A6D50D-526E-4C57-9D2E-E13425785433}"/>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Gerader Verbinder 432">
              <a:extLst>
                <a:ext uri="{FF2B5EF4-FFF2-40B4-BE49-F238E27FC236}">
                  <a16:creationId xmlns:a16="http://schemas.microsoft.com/office/drawing/2014/main" id="{58CD83C0-9B6E-4352-A79F-6236E3585C1F}"/>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4" name="Gerader Verbinder 433">
              <a:extLst>
                <a:ext uri="{FF2B5EF4-FFF2-40B4-BE49-F238E27FC236}">
                  <a16:creationId xmlns:a16="http://schemas.microsoft.com/office/drawing/2014/main" id="{46C55946-DDB2-4194-A523-370A6EB4C8C0}"/>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6" name="Gerader Verbinder 485">
              <a:extLst>
                <a:ext uri="{FF2B5EF4-FFF2-40B4-BE49-F238E27FC236}">
                  <a16:creationId xmlns:a16="http://schemas.microsoft.com/office/drawing/2014/main" id="{7FA2BE18-8EA6-4F09-8C8D-1851885ED2C7}"/>
                </a:ext>
              </a:extLst>
            </p:cNvPr>
            <p:cNvCxnSpPr>
              <a:cxnSpLocks/>
              <a:stCxn id="428"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87" name="Rechteck 486">
              <a:extLst>
                <a:ext uri="{FF2B5EF4-FFF2-40B4-BE49-F238E27FC236}">
                  <a16:creationId xmlns:a16="http://schemas.microsoft.com/office/drawing/2014/main" id="{C9B36C3D-7879-4CA1-8D9B-F9C9522C76A4}"/>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488" name="Gerader Verbinder 487">
              <a:extLst>
                <a:ext uri="{FF2B5EF4-FFF2-40B4-BE49-F238E27FC236}">
                  <a16:creationId xmlns:a16="http://schemas.microsoft.com/office/drawing/2014/main" id="{7CB3B501-4301-4598-AC34-4B9713412A59}"/>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9" name="Gerade Verbindung mit Pfeil 488">
              <a:extLst>
                <a:ext uri="{FF2B5EF4-FFF2-40B4-BE49-F238E27FC236}">
                  <a16:creationId xmlns:a16="http://schemas.microsoft.com/office/drawing/2014/main" id="{FF24E9BA-53D7-4BBC-A83F-9E0505BAAE67}"/>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Gerade Verbindung mit Pfeil 489">
              <a:extLst>
                <a:ext uri="{FF2B5EF4-FFF2-40B4-BE49-F238E27FC236}">
                  <a16:creationId xmlns:a16="http://schemas.microsoft.com/office/drawing/2014/main" id="{415CDC5C-ECB1-4326-99FC-F799E2740F90}"/>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Gerader Verbinder 490">
              <a:extLst>
                <a:ext uri="{FF2B5EF4-FFF2-40B4-BE49-F238E27FC236}">
                  <a16:creationId xmlns:a16="http://schemas.microsoft.com/office/drawing/2014/main" id="{6FCAFD41-95C3-4A23-A29E-6F2E94A26965}"/>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2" name="Gerader Verbinder 491">
              <a:extLst>
                <a:ext uri="{FF2B5EF4-FFF2-40B4-BE49-F238E27FC236}">
                  <a16:creationId xmlns:a16="http://schemas.microsoft.com/office/drawing/2014/main" id="{402CC92D-E38D-47BA-9E92-9875492502CC}"/>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3" name="Gerader Verbinder 492">
              <a:extLst>
                <a:ext uri="{FF2B5EF4-FFF2-40B4-BE49-F238E27FC236}">
                  <a16:creationId xmlns:a16="http://schemas.microsoft.com/office/drawing/2014/main" id="{EEE323BA-8F6A-4331-AF91-23FC61B72F7F}"/>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94" name="Gerade Verbindung mit Pfeil 493">
              <a:extLst>
                <a:ext uri="{FF2B5EF4-FFF2-40B4-BE49-F238E27FC236}">
                  <a16:creationId xmlns:a16="http://schemas.microsoft.com/office/drawing/2014/main" id="{3BE2D3A6-3D09-497B-8418-38A5E6221367}"/>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Gerade Verbindung mit Pfeil 494">
              <a:extLst>
                <a:ext uri="{FF2B5EF4-FFF2-40B4-BE49-F238E27FC236}">
                  <a16:creationId xmlns:a16="http://schemas.microsoft.com/office/drawing/2014/main" id="{C9F9C7F5-1371-4585-A1F1-2E262E143F48}"/>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6" name="Gerade Verbindung mit Pfeil 495">
              <a:extLst>
                <a:ext uri="{FF2B5EF4-FFF2-40B4-BE49-F238E27FC236}">
                  <a16:creationId xmlns:a16="http://schemas.microsoft.com/office/drawing/2014/main" id="{43B0F4A9-02B2-4886-8421-96C948D718F4}"/>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Gerade Verbindung mit Pfeil 496">
              <a:extLst>
                <a:ext uri="{FF2B5EF4-FFF2-40B4-BE49-F238E27FC236}">
                  <a16:creationId xmlns:a16="http://schemas.microsoft.com/office/drawing/2014/main" id="{B12E03F0-7F72-46FC-8FAF-60F6D1C9A8C7}"/>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8" name="Gerade Verbindung mit Pfeil 497">
              <a:extLst>
                <a:ext uri="{FF2B5EF4-FFF2-40B4-BE49-F238E27FC236}">
                  <a16:creationId xmlns:a16="http://schemas.microsoft.com/office/drawing/2014/main" id="{3DA73EA9-7E70-4876-BDCB-458E4FAB53F3}"/>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FA1DA8D4-9976-4501-AB33-30A0112364A9}"/>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00" name="Ellipse 499">
              <a:extLst>
                <a:ext uri="{FF2B5EF4-FFF2-40B4-BE49-F238E27FC236}">
                  <a16:creationId xmlns:a16="http://schemas.microsoft.com/office/drawing/2014/main" id="{1ECD14C9-A8D7-473D-8587-A5F48CE94B50}"/>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528" name="Gruppieren 527">
            <a:extLst>
              <a:ext uri="{FF2B5EF4-FFF2-40B4-BE49-F238E27FC236}">
                <a16:creationId xmlns:a16="http://schemas.microsoft.com/office/drawing/2014/main" id="{417F89EE-4440-4EE0-AD61-84C375457A6D}"/>
              </a:ext>
            </a:extLst>
          </p:cNvPr>
          <p:cNvGrpSpPr/>
          <p:nvPr/>
        </p:nvGrpSpPr>
        <p:grpSpPr>
          <a:xfrm>
            <a:off x="4876800" y="2819400"/>
            <a:ext cx="1828800" cy="1143520"/>
            <a:chOff x="3048000" y="2819400"/>
            <a:chExt cx="1828800" cy="1143520"/>
          </a:xfrm>
        </p:grpSpPr>
        <p:sp>
          <p:nvSpPr>
            <p:cNvPr id="529" name="Abgerundetes Rechteck 124">
              <a:extLst>
                <a:ext uri="{FF2B5EF4-FFF2-40B4-BE49-F238E27FC236}">
                  <a16:creationId xmlns:a16="http://schemas.microsoft.com/office/drawing/2014/main" id="{E7FF45A6-BB0B-4F30-A9AD-E6A39B21F4E7}"/>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0" name="Rechteck 529">
              <a:extLst>
                <a:ext uri="{FF2B5EF4-FFF2-40B4-BE49-F238E27FC236}">
                  <a16:creationId xmlns:a16="http://schemas.microsoft.com/office/drawing/2014/main" id="{DCFF436C-F2D6-4B08-9CAC-E45C9F7A9157}"/>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1" name="Gerade Verbindung mit Pfeil 530">
              <a:extLst>
                <a:ext uri="{FF2B5EF4-FFF2-40B4-BE49-F238E27FC236}">
                  <a16:creationId xmlns:a16="http://schemas.microsoft.com/office/drawing/2014/main" id="{CD779DD5-C285-4E1F-A8AB-3286A394193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2" name="Gerader Verbinder 531">
              <a:extLst>
                <a:ext uri="{FF2B5EF4-FFF2-40B4-BE49-F238E27FC236}">
                  <a16:creationId xmlns:a16="http://schemas.microsoft.com/office/drawing/2014/main" id="{59B029BD-AB26-44F1-B62E-A1C2299BF06B}"/>
                </a:ext>
              </a:extLst>
            </p:cNvPr>
            <p:cNvCxnSpPr>
              <a:stCxn id="530" idx="2"/>
              <a:endCxn id="617"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33" name="Rechteck 532">
              <a:extLst>
                <a:ext uri="{FF2B5EF4-FFF2-40B4-BE49-F238E27FC236}">
                  <a16:creationId xmlns:a16="http://schemas.microsoft.com/office/drawing/2014/main" id="{0F4B000A-AAAE-4EA9-B7A4-875DEC63E8FE}"/>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34" name="Rechteck 533">
              <a:extLst>
                <a:ext uri="{FF2B5EF4-FFF2-40B4-BE49-F238E27FC236}">
                  <a16:creationId xmlns:a16="http://schemas.microsoft.com/office/drawing/2014/main" id="{9D01121E-61CF-43B3-B457-A820110770D7}"/>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5" name="Gerade Verbindung mit Pfeil 534">
              <a:extLst>
                <a:ext uri="{FF2B5EF4-FFF2-40B4-BE49-F238E27FC236}">
                  <a16:creationId xmlns:a16="http://schemas.microsoft.com/office/drawing/2014/main" id="{ED14FB4C-9A9B-4EA5-A1CE-523135655293}"/>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6" name="Rechteck 535">
              <a:extLst>
                <a:ext uri="{FF2B5EF4-FFF2-40B4-BE49-F238E27FC236}">
                  <a16:creationId xmlns:a16="http://schemas.microsoft.com/office/drawing/2014/main" id="{4A79FE3A-E0E2-40B2-AC56-2EA634820104}"/>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37" name="Gerade Verbindung mit Pfeil 536">
              <a:extLst>
                <a:ext uri="{FF2B5EF4-FFF2-40B4-BE49-F238E27FC236}">
                  <a16:creationId xmlns:a16="http://schemas.microsoft.com/office/drawing/2014/main" id="{02FCEB47-57DE-416A-8EAC-53FF14D8835E}"/>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Gerader Verbinder 537">
              <a:extLst>
                <a:ext uri="{FF2B5EF4-FFF2-40B4-BE49-F238E27FC236}">
                  <a16:creationId xmlns:a16="http://schemas.microsoft.com/office/drawing/2014/main" id="{96577036-FE67-4D73-A537-651B62CA1CCA}"/>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9" name="Gerader Verbinder 538">
              <a:extLst>
                <a:ext uri="{FF2B5EF4-FFF2-40B4-BE49-F238E27FC236}">
                  <a16:creationId xmlns:a16="http://schemas.microsoft.com/office/drawing/2014/main" id="{3C112631-ED22-421D-A914-C736EDC6F6E5}"/>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4" name="Gerader Verbinder 603">
              <a:extLst>
                <a:ext uri="{FF2B5EF4-FFF2-40B4-BE49-F238E27FC236}">
                  <a16:creationId xmlns:a16="http://schemas.microsoft.com/office/drawing/2014/main" id="{F8D5E3B1-BF0B-4F30-A5C3-E9A7268D81B0}"/>
                </a:ext>
              </a:extLst>
            </p:cNvPr>
            <p:cNvCxnSpPr>
              <a:cxnSpLocks/>
              <a:stCxn id="533"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05" name="Rechteck 604">
              <a:extLst>
                <a:ext uri="{FF2B5EF4-FFF2-40B4-BE49-F238E27FC236}">
                  <a16:creationId xmlns:a16="http://schemas.microsoft.com/office/drawing/2014/main" id="{C820B23E-007C-441F-B06B-190A0745EE61}"/>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06" name="Gerader Verbinder 605">
              <a:extLst>
                <a:ext uri="{FF2B5EF4-FFF2-40B4-BE49-F238E27FC236}">
                  <a16:creationId xmlns:a16="http://schemas.microsoft.com/office/drawing/2014/main" id="{6E6386DD-61FB-4098-85E3-0B0411BBE883}"/>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7" name="Gerade Verbindung mit Pfeil 606">
              <a:extLst>
                <a:ext uri="{FF2B5EF4-FFF2-40B4-BE49-F238E27FC236}">
                  <a16:creationId xmlns:a16="http://schemas.microsoft.com/office/drawing/2014/main" id="{DF9B8046-1BB0-4C9A-A2DE-F55BBDDCE68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Gerade Verbindung mit Pfeil 607">
              <a:extLst>
                <a:ext uri="{FF2B5EF4-FFF2-40B4-BE49-F238E27FC236}">
                  <a16:creationId xmlns:a16="http://schemas.microsoft.com/office/drawing/2014/main" id="{1172492C-4731-40A2-BC47-3689E987349D}"/>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Gerader Verbinder 608">
              <a:extLst>
                <a:ext uri="{FF2B5EF4-FFF2-40B4-BE49-F238E27FC236}">
                  <a16:creationId xmlns:a16="http://schemas.microsoft.com/office/drawing/2014/main" id="{C5C8A9FB-71BF-458D-86B2-E68E1A0625C6}"/>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0" name="Gerader Verbinder 609">
              <a:extLst>
                <a:ext uri="{FF2B5EF4-FFF2-40B4-BE49-F238E27FC236}">
                  <a16:creationId xmlns:a16="http://schemas.microsoft.com/office/drawing/2014/main" id="{C885A182-CEE2-48E1-9F86-F79705021E8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1" name="Gerader Verbinder 610">
              <a:extLst>
                <a:ext uri="{FF2B5EF4-FFF2-40B4-BE49-F238E27FC236}">
                  <a16:creationId xmlns:a16="http://schemas.microsoft.com/office/drawing/2014/main" id="{B351FE79-4249-4BB6-BA15-C36F6DA37DD6}"/>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12" name="Gerade Verbindung mit Pfeil 611">
              <a:extLst>
                <a:ext uri="{FF2B5EF4-FFF2-40B4-BE49-F238E27FC236}">
                  <a16:creationId xmlns:a16="http://schemas.microsoft.com/office/drawing/2014/main" id="{30B2D1D0-598E-4526-B026-119A1D7D15EA}"/>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Gerade Verbindung mit Pfeil 612">
              <a:extLst>
                <a:ext uri="{FF2B5EF4-FFF2-40B4-BE49-F238E27FC236}">
                  <a16:creationId xmlns:a16="http://schemas.microsoft.com/office/drawing/2014/main" id="{5E46DD64-388B-46F6-B198-2459F896C0B3}"/>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 name="Gerade Verbindung mit Pfeil 613">
              <a:extLst>
                <a:ext uri="{FF2B5EF4-FFF2-40B4-BE49-F238E27FC236}">
                  <a16:creationId xmlns:a16="http://schemas.microsoft.com/office/drawing/2014/main" id="{D327AB8C-7261-479A-87C3-D7914F889AAB}"/>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Gerade Verbindung mit Pfeil 614">
              <a:extLst>
                <a:ext uri="{FF2B5EF4-FFF2-40B4-BE49-F238E27FC236}">
                  <a16:creationId xmlns:a16="http://schemas.microsoft.com/office/drawing/2014/main" id="{C35D2E35-32D6-43AE-8834-E0CE5FB799D8}"/>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6" name="Gerade Verbindung mit Pfeil 615">
              <a:extLst>
                <a:ext uri="{FF2B5EF4-FFF2-40B4-BE49-F238E27FC236}">
                  <a16:creationId xmlns:a16="http://schemas.microsoft.com/office/drawing/2014/main" id="{AF402707-F866-482B-A7BC-0C9D582DC667}"/>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D562824E-E069-49AC-83F1-33F46489D4BC}"/>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18" name="Ellipse 617">
              <a:extLst>
                <a:ext uri="{FF2B5EF4-FFF2-40B4-BE49-F238E27FC236}">
                  <a16:creationId xmlns:a16="http://schemas.microsoft.com/office/drawing/2014/main" id="{8548C75B-9903-4EF1-8559-E9F9C5DCD5B8}"/>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619" name="Gruppieren 618">
            <a:extLst>
              <a:ext uri="{FF2B5EF4-FFF2-40B4-BE49-F238E27FC236}">
                <a16:creationId xmlns:a16="http://schemas.microsoft.com/office/drawing/2014/main" id="{6F7042E3-82AF-49D8-ABE3-7E13DF9F1F36}"/>
              </a:ext>
            </a:extLst>
          </p:cNvPr>
          <p:cNvGrpSpPr/>
          <p:nvPr/>
        </p:nvGrpSpPr>
        <p:grpSpPr>
          <a:xfrm>
            <a:off x="6705600" y="2819400"/>
            <a:ext cx="1828800" cy="1143520"/>
            <a:chOff x="3048000" y="2819400"/>
            <a:chExt cx="1828800" cy="1143520"/>
          </a:xfrm>
        </p:grpSpPr>
        <p:sp>
          <p:nvSpPr>
            <p:cNvPr id="620" name="Abgerundetes Rechteck 124">
              <a:extLst>
                <a:ext uri="{FF2B5EF4-FFF2-40B4-BE49-F238E27FC236}">
                  <a16:creationId xmlns:a16="http://schemas.microsoft.com/office/drawing/2014/main" id="{15BE9B62-C9EC-4D53-9E32-C04953295632}"/>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21" name="Rechteck 620">
              <a:extLst>
                <a:ext uri="{FF2B5EF4-FFF2-40B4-BE49-F238E27FC236}">
                  <a16:creationId xmlns:a16="http://schemas.microsoft.com/office/drawing/2014/main" id="{21E824BC-D2E1-440A-B0C9-7D9A3C9E58D8}"/>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2" name="Gerade Verbindung mit Pfeil 621">
              <a:extLst>
                <a:ext uri="{FF2B5EF4-FFF2-40B4-BE49-F238E27FC236}">
                  <a16:creationId xmlns:a16="http://schemas.microsoft.com/office/drawing/2014/main" id="{74E74852-9EAB-47A3-9944-CCADD6C63DCF}"/>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Gerader Verbinder 622">
              <a:extLst>
                <a:ext uri="{FF2B5EF4-FFF2-40B4-BE49-F238E27FC236}">
                  <a16:creationId xmlns:a16="http://schemas.microsoft.com/office/drawing/2014/main" id="{97A315C3-AAC1-4602-99BB-EBC4DE80D51E}"/>
                </a:ext>
              </a:extLst>
            </p:cNvPr>
            <p:cNvCxnSpPr>
              <a:stCxn id="621" idx="2"/>
              <a:endCxn id="644" idx="0"/>
            </p:cNvCxnSpPr>
            <p:nvPr/>
          </p:nvCxnSpPr>
          <p:spPr>
            <a:xfrm rot="16200000">
              <a:off x="4077415" y="3315285"/>
              <a:ext cx="0" cy="7633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24" name="Rechteck 623">
              <a:extLst>
                <a:ext uri="{FF2B5EF4-FFF2-40B4-BE49-F238E27FC236}">
                  <a16:creationId xmlns:a16="http://schemas.microsoft.com/office/drawing/2014/main" id="{7F2B8B36-11CE-4B48-A3B1-3B987E3FB025}"/>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t>
              </a:r>
            </a:p>
          </p:txBody>
        </p:sp>
        <p:sp>
          <p:nvSpPr>
            <p:cNvPr id="625" name="Rechteck 624">
              <a:extLst>
                <a:ext uri="{FF2B5EF4-FFF2-40B4-BE49-F238E27FC236}">
                  <a16:creationId xmlns:a16="http://schemas.microsoft.com/office/drawing/2014/main" id="{D72FCE23-EA4B-4ECA-9404-5176D842B699}"/>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a:t>
              </a:r>
            </a:p>
          </p:txBody>
        </p:sp>
        <p:cxnSp>
          <p:nvCxnSpPr>
            <p:cNvPr id="626" name="Gerade Verbindung mit Pfeil 625">
              <a:extLst>
                <a:ext uri="{FF2B5EF4-FFF2-40B4-BE49-F238E27FC236}">
                  <a16:creationId xmlns:a16="http://schemas.microsoft.com/office/drawing/2014/main" id="{95D61BA4-1E03-45D8-A760-CFBE5E3DE9F4}"/>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A76CC6A3-B7B0-470C-8567-64C042BB1F3F}"/>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28" name="Gerade Verbindung mit Pfeil 627">
              <a:extLst>
                <a:ext uri="{FF2B5EF4-FFF2-40B4-BE49-F238E27FC236}">
                  <a16:creationId xmlns:a16="http://schemas.microsoft.com/office/drawing/2014/main" id="{06E3FB65-E98E-4B85-9FDB-7F478784EE35}"/>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Gerader Verbinder 628">
              <a:extLst>
                <a:ext uri="{FF2B5EF4-FFF2-40B4-BE49-F238E27FC236}">
                  <a16:creationId xmlns:a16="http://schemas.microsoft.com/office/drawing/2014/main" id="{500D20F2-6796-49DB-AEF7-4EC032828B8E}"/>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0" name="Gerader Verbinder 629">
              <a:extLst>
                <a:ext uri="{FF2B5EF4-FFF2-40B4-BE49-F238E27FC236}">
                  <a16:creationId xmlns:a16="http://schemas.microsoft.com/office/drawing/2014/main" id="{153EB9B8-2BD9-4DD1-95E0-8D6E6AF1CCDA}"/>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1" name="Gerader Verbinder 630">
              <a:extLst>
                <a:ext uri="{FF2B5EF4-FFF2-40B4-BE49-F238E27FC236}">
                  <a16:creationId xmlns:a16="http://schemas.microsoft.com/office/drawing/2014/main" id="{D74D848F-1CEE-42E7-BAA8-6AA0BCC522BF}"/>
                </a:ext>
              </a:extLst>
            </p:cNvPr>
            <p:cNvCxnSpPr>
              <a:cxnSpLocks/>
              <a:stCxn id="624"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32" name="Rechteck 631">
              <a:extLst>
                <a:ext uri="{FF2B5EF4-FFF2-40B4-BE49-F238E27FC236}">
                  <a16:creationId xmlns:a16="http://schemas.microsoft.com/office/drawing/2014/main" id="{F4694E0E-3BA7-4C49-86F0-70DA5498E7E8}"/>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633" name="Gerader Verbinder 632">
              <a:extLst>
                <a:ext uri="{FF2B5EF4-FFF2-40B4-BE49-F238E27FC236}">
                  <a16:creationId xmlns:a16="http://schemas.microsoft.com/office/drawing/2014/main" id="{C8E2418A-5AD0-4A51-B18C-6EC69B71E847}"/>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4" name="Gerade Verbindung mit Pfeil 633">
              <a:extLst>
                <a:ext uri="{FF2B5EF4-FFF2-40B4-BE49-F238E27FC236}">
                  <a16:creationId xmlns:a16="http://schemas.microsoft.com/office/drawing/2014/main" id="{D5B98126-5F51-4DEE-823B-2C65B5EB36DD}"/>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Gerade Verbindung mit Pfeil 634">
              <a:extLst>
                <a:ext uri="{FF2B5EF4-FFF2-40B4-BE49-F238E27FC236}">
                  <a16:creationId xmlns:a16="http://schemas.microsoft.com/office/drawing/2014/main" id="{C89919A6-DC41-4F7B-B8DB-C4715948F3CB}"/>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Gerader Verbinder 635">
              <a:extLst>
                <a:ext uri="{FF2B5EF4-FFF2-40B4-BE49-F238E27FC236}">
                  <a16:creationId xmlns:a16="http://schemas.microsoft.com/office/drawing/2014/main" id="{BDC5688E-81F6-4008-90D5-8F98AA924E08}"/>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7" name="Gerader Verbinder 636">
              <a:extLst>
                <a:ext uri="{FF2B5EF4-FFF2-40B4-BE49-F238E27FC236}">
                  <a16:creationId xmlns:a16="http://schemas.microsoft.com/office/drawing/2014/main" id="{C7AE74DF-32E8-4C3A-BDF4-CEE9822EAFF4}"/>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8" name="Gerader Verbinder 637">
              <a:extLst>
                <a:ext uri="{FF2B5EF4-FFF2-40B4-BE49-F238E27FC236}">
                  <a16:creationId xmlns:a16="http://schemas.microsoft.com/office/drawing/2014/main" id="{C640579B-6D01-49B4-9380-D02C25063B77}"/>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39" name="Gerade Verbindung mit Pfeil 638">
              <a:extLst>
                <a:ext uri="{FF2B5EF4-FFF2-40B4-BE49-F238E27FC236}">
                  <a16:creationId xmlns:a16="http://schemas.microsoft.com/office/drawing/2014/main" id="{FD0704FB-68C3-4162-86B6-839889DC8F21}"/>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Gerade Verbindung mit Pfeil 639">
              <a:extLst>
                <a:ext uri="{FF2B5EF4-FFF2-40B4-BE49-F238E27FC236}">
                  <a16:creationId xmlns:a16="http://schemas.microsoft.com/office/drawing/2014/main" id="{A61811B3-2DC6-4752-9705-B0EFB02F565C}"/>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1" name="Gerade Verbindung mit Pfeil 640">
              <a:extLst>
                <a:ext uri="{FF2B5EF4-FFF2-40B4-BE49-F238E27FC236}">
                  <a16:creationId xmlns:a16="http://schemas.microsoft.com/office/drawing/2014/main" id="{939FC0EE-5273-406C-BAC0-40D6B620AC87}"/>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Gerade Verbindung mit Pfeil 641">
              <a:extLst>
                <a:ext uri="{FF2B5EF4-FFF2-40B4-BE49-F238E27FC236}">
                  <a16:creationId xmlns:a16="http://schemas.microsoft.com/office/drawing/2014/main" id="{78EF9214-F426-4DD3-97E1-DBC78C48068A}"/>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Gerade Verbindung mit Pfeil 642">
              <a:extLst>
                <a:ext uri="{FF2B5EF4-FFF2-40B4-BE49-F238E27FC236}">
                  <a16:creationId xmlns:a16="http://schemas.microsoft.com/office/drawing/2014/main" id="{D34BE8AC-0606-4B23-8B7A-C20DFBC696A6}"/>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B19790C-E2F7-4375-85DE-30BA111C2C94}"/>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45" name="Ellipse 644">
              <a:extLst>
                <a:ext uri="{FF2B5EF4-FFF2-40B4-BE49-F238E27FC236}">
                  <a16:creationId xmlns:a16="http://schemas.microsoft.com/office/drawing/2014/main" id="{6F62D889-FBE5-496C-B325-56EE441977A9}"/>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 name="Titel 1"/>
          <p:cNvSpPr>
            <a:spLocks noGrp="1"/>
          </p:cNvSpPr>
          <p:nvPr>
            <p:ph type="title"/>
          </p:nvPr>
        </p:nvSpPr>
        <p:spPr/>
        <p:txBody>
          <a:bodyPr/>
          <a:lstStyle/>
          <a:p>
            <a:r>
              <a:rPr lang="de-DE" dirty="0"/>
              <a:t>…</a:t>
            </a:r>
          </a:p>
        </p:txBody>
      </p:sp>
      <p:sp>
        <p:nvSpPr>
          <p:cNvPr id="5" name="Rechteck 4"/>
          <p:cNvSpPr/>
          <p:nvPr/>
        </p:nvSpPr>
        <p:spPr>
          <a:xfrm>
            <a:off x="990600" y="4419600"/>
            <a:ext cx="914400" cy="1447800"/>
          </a:xfrm>
          <a:prstGeom prst="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2" name="Abgerundetes Rechteck 31"/>
          <p:cNvSpPr/>
          <p:nvPr/>
        </p:nvSpPr>
        <p:spPr>
          <a:xfrm>
            <a:off x="1066800" y="4648590"/>
            <a:ext cx="763300" cy="68697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State</a:t>
            </a:r>
          </a:p>
          <a:p>
            <a:pPr algn="ctr"/>
            <a:r>
              <a:rPr lang="en-US" sz="1000" dirty="0">
                <a:solidFill>
                  <a:schemeClr val="tx1"/>
                </a:solidFill>
              </a:rPr>
              <a:t>Machine</a:t>
            </a:r>
          </a:p>
        </p:txBody>
      </p:sp>
      <p:sp>
        <p:nvSpPr>
          <p:cNvPr id="371" name="Abgerundetes Rechteck 370"/>
          <p:cNvSpPr/>
          <p:nvPr/>
        </p:nvSpPr>
        <p:spPr>
          <a:xfrm>
            <a:off x="30480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59" name="Abgerundetes Rechteck 370">
            <a:extLst>
              <a:ext uri="{FF2B5EF4-FFF2-40B4-BE49-F238E27FC236}">
                <a16:creationId xmlns:a16="http://schemas.microsoft.com/office/drawing/2014/main" id="{3EBFEAC5-5AF0-4A51-B14C-9ACADDEAE134}"/>
              </a:ext>
            </a:extLst>
          </p:cNvPr>
          <p:cNvSpPr/>
          <p:nvPr/>
        </p:nvSpPr>
        <p:spPr>
          <a:xfrm>
            <a:off x="48768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60" name="Abgerundetes Rechteck 370">
            <a:extLst>
              <a:ext uri="{FF2B5EF4-FFF2-40B4-BE49-F238E27FC236}">
                <a16:creationId xmlns:a16="http://schemas.microsoft.com/office/drawing/2014/main" id="{2535F7FF-81D0-4E8C-AD85-006FFA15808F}"/>
              </a:ext>
            </a:extLst>
          </p:cNvPr>
          <p:cNvSpPr/>
          <p:nvPr/>
        </p:nvSpPr>
        <p:spPr>
          <a:xfrm>
            <a:off x="6705600" y="1143000"/>
            <a:ext cx="1828800" cy="7620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a:extLst>
              <a:ext uri="{FF2B5EF4-FFF2-40B4-BE49-F238E27FC236}">
                <a16:creationId xmlns:a16="http://schemas.microsoft.com/office/drawing/2014/main" id="{3DE9FA85-FE57-4A75-937F-8D656AB47A44}"/>
              </a:ext>
            </a:extLst>
          </p:cNvPr>
          <p:cNvSpPr txBox="1"/>
          <p:nvPr/>
        </p:nvSpPr>
        <p:spPr>
          <a:xfrm>
            <a:off x="2958175" y="3733800"/>
            <a:ext cx="269626" cy="246221"/>
          </a:xfrm>
          <a:prstGeom prst="rect">
            <a:avLst/>
          </a:prstGeom>
          <a:noFill/>
        </p:spPr>
        <p:txBody>
          <a:bodyPr wrap="none" rtlCol="0">
            <a:spAutoFit/>
          </a:bodyPr>
          <a:lstStyle/>
          <a:p>
            <a:r>
              <a:rPr lang="de-DE" sz="1000" dirty="0"/>
              <a:t>B</a:t>
            </a:r>
          </a:p>
        </p:txBody>
      </p:sp>
      <p:grpSp>
        <p:nvGrpSpPr>
          <p:cNvPr id="512" name="Gruppieren 511">
            <a:extLst>
              <a:ext uri="{FF2B5EF4-FFF2-40B4-BE49-F238E27FC236}">
                <a16:creationId xmlns:a16="http://schemas.microsoft.com/office/drawing/2014/main" id="{95819473-8A90-3212-3B87-0082903AD5B9}"/>
              </a:ext>
            </a:extLst>
          </p:cNvPr>
          <p:cNvGrpSpPr/>
          <p:nvPr/>
        </p:nvGrpSpPr>
        <p:grpSpPr>
          <a:xfrm>
            <a:off x="3048000" y="2819400"/>
            <a:ext cx="1828800" cy="1143520"/>
            <a:chOff x="3048000" y="2819400"/>
            <a:chExt cx="1828800" cy="1143520"/>
          </a:xfrm>
        </p:grpSpPr>
        <p:sp>
          <p:nvSpPr>
            <p:cNvPr id="513" name="Abgerundetes Rechteck 124">
              <a:extLst>
                <a:ext uri="{FF2B5EF4-FFF2-40B4-BE49-F238E27FC236}">
                  <a16:creationId xmlns:a16="http://schemas.microsoft.com/office/drawing/2014/main" id="{787F8BAD-8338-DF94-F8C5-1CDD4B455265}"/>
                </a:ext>
              </a:extLst>
            </p:cNvPr>
            <p:cNvSpPr/>
            <p:nvPr/>
          </p:nvSpPr>
          <p:spPr>
            <a:xfrm>
              <a:off x="3048000" y="2971800"/>
              <a:ext cx="1828800" cy="763300"/>
            </a:xfrm>
            <a:prstGeom prst="round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14" name="Rechteck 513">
              <a:extLst>
                <a:ext uri="{FF2B5EF4-FFF2-40B4-BE49-F238E27FC236}">
                  <a16:creationId xmlns:a16="http://schemas.microsoft.com/office/drawing/2014/main" id="{99CE815B-01ED-2406-8F06-FEFCF892704C}"/>
                </a:ext>
              </a:extLst>
            </p:cNvPr>
            <p:cNvSpPr/>
            <p:nvPr/>
          </p:nvSpPr>
          <p:spPr>
            <a:xfrm rot="16200000">
              <a:off x="388659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15" name="Gerade Verbindung mit Pfeil 514">
              <a:extLst>
                <a:ext uri="{FF2B5EF4-FFF2-40B4-BE49-F238E27FC236}">
                  <a16:creationId xmlns:a16="http://schemas.microsoft.com/office/drawing/2014/main" id="{755BB63E-A9D9-5A22-7CC3-D184D4A30170}"/>
                </a:ext>
              </a:extLst>
            </p:cNvPr>
            <p:cNvCxnSpPr>
              <a:cxnSpLocks/>
            </p:cNvCxnSpPr>
            <p:nvPr/>
          </p:nvCxnSpPr>
          <p:spPr>
            <a:xfrm>
              <a:off x="4266940" y="3352800"/>
              <a:ext cx="1526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Gerader Verbinder 504">
              <a:extLst>
                <a:ext uri="{FF2B5EF4-FFF2-40B4-BE49-F238E27FC236}">
                  <a16:creationId xmlns:a16="http://schemas.microsoft.com/office/drawing/2014/main" id="{03449542-1669-FBCA-1F35-C8D14F1C4C50}"/>
                </a:ext>
              </a:extLst>
            </p:cNvPr>
            <p:cNvCxnSpPr>
              <a:stCxn id="514" idx="2"/>
              <a:endCxn id="549" idx="0"/>
            </p:cNvCxnSpPr>
            <p:nvPr/>
          </p:nvCxnSpPr>
          <p:spPr>
            <a:xfrm rot="16200000">
              <a:off x="4077415" y="3315285"/>
              <a:ext cx="0" cy="7633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17" name="Rechteck 516">
              <a:extLst>
                <a:ext uri="{FF2B5EF4-FFF2-40B4-BE49-F238E27FC236}">
                  <a16:creationId xmlns:a16="http://schemas.microsoft.com/office/drawing/2014/main" id="{7DBDD81F-39CF-EBBF-D1AB-3F8C3A5C6953}"/>
                </a:ext>
              </a:extLst>
            </p:cNvPr>
            <p:cNvSpPr/>
            <p:nvPr/>
          </p:nvSpPr>
          <p:spPr>
            <a:xfrm>
              <a:off x="4571610" y="327712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9</a:t>
              </a:r>
            </a:p>
          </p:txBody>
        </p:sp>
        <p:sp>
          <p:nvSpPr>
            <p:cNvPr id="518" name="Rechteck 517">
              <a:extLst>
                <a:ext uri="{FF2B5EF4-FFF2-40B4-BE49-F238E27FC236}">
                  <a16:creationId xmlns:a16="http://schemas.microsoft.com/office/drawing/2014/main" id="{A2230958-0F18-296F-FB2E-7EB9FD0E9A60}"/>
                </a:ext>
              </a:extLst>
            </p:cNvPr>
            <p:cNvSpPr/>
            <p:nvPr/>
          </p:nvSpPr>
          <p:spPr>
            <a:xfrm>
              <a:off x="4570050" y="30480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cxnSp>
          <p:nvCxnSpPr>
            <p:cNvPr id="519" name="Gerade Verbindung mit Pfeil 518">
              <a:extLst>
                <a:ext uri="{FF2B5EF4-FFF2-40B4-BE49-F238E27FC236}">
                  <a16:creationId xmlns:a16="http://schemas.microsoft.com/office/drawing/2014/main" id="{64984ACC-ACC0-7262-0E97-265061333127}"/>
                </a:ext>
              </a:extLst>
            </p:cNvPr>
            <p:cNvCxnSpPr>
              <a:cxnSpLocks/>
            </p:cNvCxnSpPr>
            <p:nvPr/>
          </p:nvCxnSpPr>
          <p:spPr>
            <a:xfrm>
              <a:off x="3962920" y="3429780"/>
              <a:ext cx="0" cy="45642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0" name="Rechteck 519">
              <a:extLst>
                <a:ext uri="{FF2B5EF4-FFF2-40B4-BE49-F238E27FC236}">
                  <a16:creationId xmlns:a16="http://schemas.microsoft.com/office/drawing/2014/main" id="{79739A6D-62E6-FDAA-9776-D65265A15A88}"/>
                </a:ext>
              </a:extLst>
            </p:cNvPr>
            <p:cNvSpPr/>
            <p:nvPr/>
          </p:nvSpPr>
          <p:spPr>
            <a:xfrm>
              <a:off x="373354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1" name="Gerade Verbindung mit Pfeil 520">
              <a:extLst>
                <a:ext uri="{FF2B5EF4-FFF2-40B4-BE49-F238E27FC236}">
                  <a16:creationId xmlns:a16="http://schemas.microsoft.com/office/drawing/2014/main" id="{E2DEB310-741D-D8EB-8313-470A4E9ED670}"/>
                </a:ext>
              </a:extLst>
            </p:cNvPr>
            <p:cNvCxnSpPr/>
            <p:nvPr/>
          </p:nvCxnSpPr>
          <p:spPr>
            <a:xfrm>
              <a:off x="320040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Gerader Verbinder 510">
              <a:extLst>
                <a:ext uri="{FF2B5EF4-FFF2-40B4-BE49-F238E27FC236}">
                  <a16:creationId xmlns:a16="http://schemas.microsoft.com/office/drawing/2014/main" id="{84F124FB-2004-FE49-10BD-66EE77F059F8}"/>
                </a:ext>
              </a:extLst>
            </p:cNvPr>
            <p:cNvCxnSpPr>
              <a:cxnSpLocks/>
            </p:cNvCxnSpPr>
            <p:nvPr/>
          </p:nvCxnSpPr>
          <p:spPr>
            <a:xfrm flipV="1">
              <a:off x="4800600" y="2971800"/>
              <a:ext cx="0" cy="9906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3" name="Gerader Verbinder 511">
              <a:extLst>
                <a:ext uri="{FF2B5EF4-FFF2-40B4-BE49-F238E27FC236}">
                  <a16:creationId xmlns:a16="http://schemas.microsoft.com/office/drawing/2014/main" id="{BCD63BF7-674C-2201-20B4-26E0ADCCBF64}"/>
                </a:ext>
              </a:extLst>
            </p:cNvPr>
            <p:cNvCxnSpPr>
              <a:cxnSpLocks/>
            </p:cNvCxnSpPr>
            <p:nvPr/>
          </p:nvCxnSpPr>
          <p:spPr>
            <a:xfrm flipV="1">
              <a:off x="4495800" y="2971800"/>
              <a:ext cx="0" cy="9911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4" name="Gerader Verbinder 512">
              <a:extLst>
                <a:ext uri="{FF2B5EF4-FFF2-40B4-BE49-F238E27FC236}">
                  <a16:creationId xmlns:a16="http://schemas.microsoft.com/office/drawing/2014/main" id="{6302F550-68EF-7829-F117-5235E8C63DA3}"/>
                </a:ext>
              </a:extLst>
            </p:cNvPr>
            <p:cNvCxnSpPr>
              <a:cxnSpLocks/>
              <a:stCxn id="517" idx="3"/>
            </p:cNvCxnSpPr>
            <p:nvPr/>
          </p:nvCxnSpPr>
          <p:spPr>
            <a:xfrm>
              <a:off x="4724270" y="335345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25" name="Rechteck 524">
              <a:extLst>
                <a:ext uri="{FF2B5EF4-FFF2-40B4-BE49-F238E27FC236}">
                  <a16:creationId xmlns:a16="http://schemas.microsoft.com/office/drawing/2014/main" id="{071F7E77-6FD8-4002-D102-62217DBE9AEC}"/>
                </a:ext>
              </a:extLst>
            </p:cNvPr>
            <p:cNvSpPr/>
            <p:nvPr/>
          </p:nvSpPr>
          <p:spPr>
            <a:xfrm>
              <a:off x="3124200" y="3276600"/>
              <a:ext cx="152660" cy="1526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526" name="Gerader Verbinder 514">
              <a:extLst>
                <a:ext uri="{FF2B5EF4-FFF2-40B4-BE49-F238E27FC236}">
                  <a16:creationId xmlns:a16="http://schemas.microsoft.com/office/drawing/2014/main" id="{84114055-4448-F24B-9832-CB952AFCB39A}"/>
                </a:ext>
              </a:extLst>
            </p:cNvPr>
            <p:cNvCxnSpPr/>
            <p:nvPr/>
          </p:nvCxnSpPr>
          <p:spPr>
            <a:xfrm flipV="1">
              <a:off x="3200530" y="2971280"/>
              <a:ext cx="0" cy="30532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7" name="Gerade Verbindung mit Pfeil 526">
              <a:extLst>
                <a:ext uri="{FF2B5EF4-FFF2-40B4-BE49-F238E27FC236}">
                  <a16:creationId xmlns:a16="http://schemas.microsoft.com/office/drawing/2014/main" id="{795BD8AC-E4B2-A5CF-E8C9-FA94E45F0339}"/>
                </a:ext>
              </a:extLst>
            </p:cNvPr>
            <p:cNvCxnSpPr/>
            <p:nvPr/>
          </p:nvCxnSpPr>
          <p:spPr>
            <a:xfrm>
              <a:off x="3962140" y="2971800"/>
              <a:ext cx="0" cy="305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Gerade Verbindung mit Pfeil 539">
              <a:extLst>
                <a:ext uri="{FF2B5EF4-FFF2-40B4-BE49-F238E27FC236}">
                  <a16:creationId xmlns:a16="http://schemas.microsoft.com/office/drawing/2014/main" id="{B997F999-8A3D-2B11-3D7F-B81408CB163C}"/>
                </a:ext>
              </a:extLst>
            </p:cNvPr>
            <p:cNvCxnSpPr>
              <a:cxnSpLocks/>
            </p:cNvCxnSpPr>
            <p:nvPr/>
          </p:nvCxnSpPr>
          <p:spPr>
            <a:xfrm flipV="1">
              <a:off x="41910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Gerader Verbinder 517">
              <a:extLst>
                <a:ext uri="{FF2B5EF4-FFF2-40B4-BE49-F238E27FC236}">
                  <a16:creationId xmlns:a16="http://schemas.microsoft.com/office/drawing/2014/main" id="{BDD9D550-B79E-7A1B-E095-595FAF3CC9AD}"/>
                </a:ext>
              </a:extLst>
            </p:cNvPr>
            <p:cNvCxnSpPr/>
            <p:nvPr/>
          </p:nvCxnSpPr>
          <p:spPr>
            <a:xfrm>
              <a:off x="472245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2" name="Gerader Verbinder 518">
              <a:extLst>
                <a:ext uri="{FF2B5EF4-FFF2-40B4-BE49-F238E27FC236}">
                  <a16:creationId xmlns:a16="http://schemas.microsoft.com/office/drawing/2014/main" id="{89B3C456-CF33-07F2-7FC7-0D5CA2B37481}"/>
                </a:ext>
              </a:extLst>
            </p:cNvPr>
            <p:cNvCxnSpPr/>
            <p:nvPr/>
          </p:nvCxnSpPr>
          <p:spPr>
            <a:xfrm>
              <a:off x="4493720" y="3124200"/>
              <a:ext cx="763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3" name="Gerader Verbinder 519">
              <a:extLst>
                <a:ext uri="{FF2B5EF4-FFF2-40B4-BE49-F238E27FC236}">
                  <a16:creationId xmlns:a16="http://schemas.microsoft.com/office/drawing/2014/main" id="{DC27F50A-2F99-B08E-9164-F051CF314B99}"/>
                </a:ext>
              </a:extLst>
            </p:cNvPr>
            <p:cNvCxnSpPr/>
            <p:nvPr/>
          </p:nvCxnSpPr>
          <p:spPr>
            <a:xfrm>
              <a:off x="4493850" y="3352800"/>
              <a:ext cx="76330" cy="0"/>
            </a:xfrm>
            <a:prstGeom prst="line">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a:extLst>
                <a:ext uri="{FF2B5EF4-FFF2-40B4-BE49-F238E27FC236}">
                  <a16:creationId xmlns:a16="http://schemas.microsoft.com/office/drawing/2014/main" id="{13E96978-465B-3F5E-6CB6-02E6EF4C5720}"/>
                </a:ext>
              </a:extLst>
            </p:cNvPr>
            <p:cNvCxnSpPr/>
            <p:nvPr/>
          </p:nvCxnSpPr>
          <p:spPr>
            <a:xfrm rot="16200000">
              <a:off x="33529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Gerade Verbindung mit Pfeil 544">
              <a:extLst>
                <a:ext uri="{FF2B5EF4-FFF2-40B4-BE49-F238E27FC236}">
                  <a16:creationId xmlns:a16="http://schemas.microsoft.com/office/drawing/2014/main" id="{78E6D32E-FB60-174F-0D51-51C46970621F}"/>
                </a:ext>
              </a:extLst>
            </p:cNvPr>
            <p:cNvCxnSpPr>
              <a:cxnSpLocks/>
            </p:cNvCxnSpPr>
            <p:nvPr/>
          </p:nvCxnSpPr>
          <p:spPr>
            <a:xfrm flipV="1">
              <a:off x="419074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6" name="Gerade Verbindung mit Pfeil 545">
              <a:extLst>
                <a:ext uri="{FF2B5EF4-FFF2-40B4-BE49-F238E27FC236}">
                  <a16:creationId xmlns:a16="http://schemas.microsoft.com/office/drawing/2014/main" id="{E902AE6E-9BE0-5A19-A9E6-9D6D230B84B8}"/>
                </a:ext>
              </a:extLst>
            </p:cNvPr>
            <p:cNvCxnSpPr>
              <a:cxnSpLocks/>
            </p:cNvCxnSpPr>
            <p:nvPr/>
          </p:nvCxnSpPr>
          <p:spPr>
            <a:xfrm flipV="1">
              <a:off x="3505200" y="3429000"/>
              <a:ext cx="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Gerade Verbindung mit Pfeil 546">
              <a:extLst>
                <a:ext uri="{FF2B5EF4-FFF2-40B4-BE49-F238E27FC236}">
                  <a16:creationId xmlns:a16="http://schemas.microsoft.com/office/drawing/2014/main" id="{48A03694-75B6-E2EA-2777-3BAD39C540A5}"/>
                </a:ext>
              </a:extLst>
            </p:cNvPr>
            <p:cNvCxnSpPr>
              <a:cxnSpLocks/>
            </p:cNvCxnSpPr>
            <p:nvPr/>
          </p:nvCxnSpPr>
          <p:spPr>
            <a:xfrm flipV="1">
              <a:off x="3505200" y="2819400"/>
              <a:ext cx="0" cy="6096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a:extLst>
                <a:ext uri="{FF2B5EF4-FFF2-40B4-BE49-F238E27FC236}">
                  <a16:creationId xmlns:a16="http://schemas.microsoft.com/office/drawing/2014/main" id="{78BE1B16-781B-0066-F147-67ABD53F9002}"/>
                </a:ext>
              </a:extLst>
            </p:cNvPr>
            <p:cNvCxnSpPr/>
            <p:nvPr/>
          </p:nvCxnSpPr>
          <p:spPr>
            <a:xfrm rot="16200000">
              <a:off x="3657730" y="3276470"/>
              <a:ext cx="0" cy="1526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49" name="Ellipse 525">
              <a:extLst>
                <a:ext uri="{FF2B5EF4-FFF2-40B4-BE49-F238E27FC236}">
                  <a16:creationId xmlns:a16="http://schemas.microsoft.com/office/drawing/2014/main" id="{EE1A8AD1-FB0C-8E89-A892-6F1EE3A154B8}"/>
                </a:ext>
              </a:extLst>
            </p:cNvPr>
            <p:cNvSpPr/>
            <p:nvPr/>
          </p:nvSpPr>
          <p:spPr>
            <a:xfrm rot="16200000">
              <a:off x="411558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50" name="Ellipse 526">
              <a:extLst>
                <a:ext uri="{FF2B5EF4-FFF2-40B4-BE49-F238E27FC236}">
                  <a16:creationId xmlns:a16="http://schemas.microsoft.com/office/drawing/2014/main" id="{CF4FC2A6-F1A4-918A-470C-9723735D92F5}"/>
                </a:ext>
              </a:extLst>
            </p:cNvPr>
            <p:cNvSpPr/>
            <p:nvPr/>
          </p:nvSpPr>
          <p:spPr>
            <a:xfrm rot="16200000">
              <a:off x="3429000" y="3277120"/>
              <a:ext cx="152660" cy="15266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Tree>
    <p:extLst>
      <p:ext uri="{BB962C8B-B14F-4D97-AF65-F5344CB8AC3E}">
        <p14:creationId xmlns:p14="http://schemas.microsoft.com/office/powerpoint/2010/main" val="79627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5FC3C-AB36-34B7-9122-550AB9DCAB36}"/>
              </a:ext>
            </a:extLst>
          </p:cNvPr>
          <p:cNvSpPr>
            <a:spLocks noGrp="1"/>
          </p:cNvSpPr>
          <p:nvPr>
            <p:ph type="title"/>
          </p:nvPr>
        </p:nvSpPr>
        <p:spPr/>
        <p:txBody>
          <a:bodyPr/>
          <a:lstStyle/>
          <a:p>
            <a:r>
              <a:rPr lang="de-DE" b="1" dirty="0" err="1"/>
              <a:t>Readout</a:t>
            </a:r>
            <a:r>
              <a:rPr lang="de-DE" b="1" dirty="0"/>
              <a:t> Control Unit (RCU)</a:t>
            </a:r>
            <a:endParaRPr lang="en-GB" dirty="0"/>
          </a:p>
        </p:txBody>
      </p:sp>
      <p:sp>
        <p:nvSpPr>
          <p:cNvPr id="3" name="Inhaltsplatzhalter 2">
            <a:extLst>
              <a:ext uri="{FF2B5EF4-FFF2-40B4-BE49-F238E27FC236}">
                <a16:creationId xmlns:a16="http://schemas.microsoft.com/office/drawing/2014/main" id="{FA98DE6A-1EC8-CBE7-ED02-02758AF3A668}"/>
              </a:ext>
            </a:extLst>
          </p:cNvPr>
          <p:cNvSpPr>
            <a:spLocks noGrp="1"/>
          </p:cNvSpPr>
          <p:nvPr>
            <p:ph idx="1"/>
          </p:nvPr>
        </p:nvSpPr>
        <p:spPr/>
        <p:txBody>
          <a:bodyPr/>
          <a:lstStyle/>
          <a:p>
            <a:r>
              <a:rPr lang="de-DE" b="1" dirty="0" err="1"/>
              <a:t>Readout</a:t>
            </a:r>
            <a:r>
              <a:rPr lang="de-DE" b="1" dirty="0"/>
              <a:t> Control Unit (RCU)</a:t>
            </a:r>
          </a:p>
          <a:p>
            <a:r>
              <a:rPr lang="de-DE" dirty="0"/>
              <a:t>Main digital </a:t>
            </a:r>
            <a:r>
              <a:rPr lang="de-DE" dirty="0" err="1"/>
              <a:t>readout</a:t>
            </a:r>
            <a:r>
              <a:rPr lang="de-DE" dirty="0"/>
              <a:t> block</a:t>
            </a:r>
          </a:p>
          <a:p>
            <a:r>
              <a:rPr lang="de-DE" dirty="0" err="1"/>
              <a:t>Contains</a:t>
            </a:r>
            <a:r>
              <a:rPr lang="de-DE" dirty="0"/>
              <a:t>:</a:t>
            </a:r>
          </a:p>
          <a:p>
            <a:pPr>
              <a:buFont typeface="Arial" panose="020B0604020202020204" pitchFamily="34" charset="0"/>
              <a:buChar char="•"/>
            </a:pPr>
            <a:r>
              <a:rPr lang="de-DE" dirty="0" err="1"/>
              <a:t>Readout</a:t>
            </a:r>
            <a:r>
              <a:rPr lang="de-DE" dirty="0"/>
              <a:t> FSMs </a:t>
            </a:r>
          </a:p>
          <a:p>
            <a:pPr>
              <a:buFont typeface="Arial" panose="020B0604020202020204" pitchFamily="34" charset="0"/>
              <a:buChar char="•"/>
            </a:pPr>
            <a:r>
              <a:rPr lang="de-DE" dirty="0" err="1"/>
              <a:t>Asynchronous</a:t>
            </a:r>
            <a:r>
              <a:rPr lang="de-DE" dirty="0"/>
              <a:t> FIFOs </a:t>
            </a:r>
          </a:p>
          <a:p>
            <a:pPr>
              <a:buFont typeface="Arial" panose="020B0604020202020204" pitchFamily="34" charset="0"/>
              <a:buChar char="•"/>
            </a:pPr>
            <a:r>
              <a:rPr lang="de-DE" dirty="0" err="1"/>
              <a:t>Readout</a:t>
            </a:r>
            <a:r>
              <a:rPr lang="de-DE" dirty="0"/>
              <a:t> multiplexer </a:t>
            </a:r>
          </a:p>
          <a:p>
            <a:pPr>
              <a:buFont typeface="Arial" panose="020B0604020202020204" pitchFamily="34" charset="0"/>
              <a:buChar char="•"/>
            </a:pPr>
            <a:r>
              <a:rPr lang="de-DE" dirty="0"/>
              <a:t>Round-</a:t>
            </a:r>
            <a:r>
              <a:rPr lang="de-DE" dirty="0" err="1"/>
              <a:t>robin</a:t>
            </a:r>
            <a:r>
              <a:rPr lang="de-DE" dirty="0"/>
              <a:t> </a:t>
            </a:r>
            <a:r>
              <a:rPr lang="de-DE" dirty="0" err="1"/>
              <a:t>arbiter</a:t>
            </a:r>
            <a:r>
              <a:rPr lang="de-DE" dirty="0"/>
              <a:t> </a:t>
            </a:r>
          </a:p>
          <a:p>
            <a:pPr>
              <a:buFont typeface="Arial" panose="020B0604020202020204" pitchFamily="34" charset="0"/>
              <a:buChar char="•"/>
            </a:pPr>
            <a:r>
              <a:rPr lang="de-DE" dirty="0" err="1"/>
              <a:t>Gearbox</a:t>
            </a:r>
            <a:r>
              <a:rPr lang="de-DE" dirty="0"/>
              <a:t> </a:t>
            </a:r>
          </a:p>
          <a:p>
            <a:pPr>
              <a:buFont typeface="Arial" panose="020B0604020202020204" pitchFamily="34" charset="0"/>
              <a:buChar char="•"/>
            </a:pPr>
            <a:r>
              <a:rPr lang="de-DE" dirty="0"/>
              <a:t>Scrambler </a:t>
            </a:r>
          </a:p>
          <a:p>
            <a:pPr>
              <a:buFont typeface="Arial" panose="020B0604020202020204" pitchFamily="34" charset="0"/>
              <a:buChar char="•"/>
            </a:pPr>
            <a:r>
              <a:rPr lang="de-DE" dirty="0" err="1"/>
              <a:t>Serializer</a:t>
            </a:r>
            <a:r>
              <a:rPr lang="de-DE" dirty="0"/>
              <a:t> </a:t>
            </a:r>
          </a:p>
          <a:p>
            <a:pPr>
              <a:buFont typeface="Arial" panose="020B0604020202020204" pitchFamily="34" charset="0"/>
              <a:buChar char="•"/>
            </a:pPr>
            <a:r>
              <a:rPr lang="de-DE" dirty="0"/>
              <a:t>DDR </a:t>
            </a:r>
            <a:r>
              <a:rPr lang="de-DE" dirty="0" err="1"/>
              <a:t>output</a:t>
            </a:r>
            <a:r>
              <a:rPr lang="de-DE" dirty="0"/>
              <a:t> </a:t>
            </a:r>
            <a:r>
              <a:rPr lang="de-DE" dirty="0" err="1"/>
              <a:t>stage</a:t>
            </a:r>
            <a:r>
              <a:rPr lang="de-DE" dirty="0"/>
              <a:t> </a:t>
            </a:r>
          </a:p>
          <a:p>
            <a:r>
              <a:rPr lang="de-DE" b="1" dirty="0"/>
              <a:t>Slow Control Interfaces</a:t>
            </a:r>
          </a:p>
          <a:p>
            <a:r>
              <a:rPr lang="de-DE" dirty="0" err="1"/>
              <a:t>Used</a:t>
            </a:r>
            <a:r>
              <a:rPr lang="de-DE" dirty="0"/>
              <a:t> </a:t>
            </a:r>
            <a:r>
              <a:rPr lang="de-DE" dirty="0" err="1"/>
              <a:t>for</a:t>
            </a:r>
            <a:r>
              <a:rPr lang="de-DE" dirty="0"/>
              <a:t>:</a:t>
            </a:r>
          </a:p>
          <a:p>
            <a:pPr>
              <a:buFont typeface="Arial" panose="020B0604020202020204" pitchFamily="34" charset="0"/>
              <a:buChar char="•"/>
            </a:pPr>
            <a:r>
              <a:rPr lang="de-DE" dirty="0"/>
              <a:t>Chip </a:t>
            </a:r>
            <a:r>
              <a:rPr lang="de-DE" dirty="0" err="1"/>
              <a:t>configuration</a:t>
            </a:r>
            <a:r>
              <a:rPr lang="de-DE" dirty="0"/>
              <a:t> </a:t>
            </a:r>
          </a:p>
          <a:p>
            <a:pPr>
              <a:buFont typeface="Arial" panose="020B0604020202020204" pitchFamily="34" charset="0"/>
              <a:buChar char="•"/>
            </a:pPr>
            <a:r>
              <a:rPr lang="de-DE" dirty="0"/>
              <a:t>Monitoring </a:t>
            </a:r>
          </a:p>
          <a:p>
            <a:pPr>
              <a:buFont typeface="Arial" panose="020B0604020202020204" pitchFamily="34" charset="0"/>
              <a:buChar char="•"/>
            </a:pPr>
            <a:r>
              <a:rPr lang="de-DE" dirty="0"/>
              <a:t>Status </a:t>
            </a:r>
            <a:r>
              <a:rPr lang="de-DE" dirty="0" err="1"/>
              <a:t>register</a:t>
            </a:r>
            <a:r>
              <a:rPr lang="de-DE" dirty="0"/>
              <a:t> </a:t>
            </a:r>
            <a:r>
              <a:rPr lang="de-DE" dirty="0" err="1"/>
              <a:t>readback</a:t>
            </a:r>
            <a:r>
              <a:rPr lang="de-DE" dirty="0"/>
              <a:t> </a:t>
            </a:r>
          </a:p>
          <a:p>
            <a:pPr>
              <a:buFont typeface="Arial" panose="020B0604020202020204" pitchFamily="34" charset="0"/>
              <a:buChar char="•"/>
            </a:pPr>
            <a:r>
              <a:rPr lang="de-DE" dirty="0"/>
              <a:t>On-chip ADC </a:t>
            </a:r>
            <a:r>
              <a:rPr lang="de-DE" dirty="0" err="1"/>
              <a:t>readout</a:t>
            </a:r>
            <a:r>
              <a:rPr lang="de-DE" dirty="0"/>
              <a:t> </a:t>
            </a:r>
          </a:p>
          <a:p>
            <a:r>
              <a:rPr lang="de-DE" dirty="0"/>
              <a:t>Main interface:</a:t>
            </a:r>
          </a:p>
          <a:p>
            <a:pPr>
              <a:buFont typeface="Arial" panose="020B0604020202020204" pitchFamily="34" charset="0"/>
              <a:buChar char="•"/>
            </a:pPr>
            <a:r>
              <a:rPr lang="de-DE" dirty="0"/>
              <a:t>ECS </a:t>
            </a:r>
            <a:r>
              <a:rPr lang="de-DE" dirty="0" err="1"/>
              <a:t>downlink</a:t>
            </a:r>
            <a:r>
              <a:rPr lang="de-DE" dirty="0"/>
              <a:t> </a:t>
            </a:r>
          </a:p>
          <a:p>
            <a:pPr>
              <a:buFont typeface="Arial" panose="020B0604020202020204" pitchFamily="34" charset="0"/>
              <a:buChar char="•"/>
            </a:pPr>
            <a:r>
              <a:rPr lang="de-DE" dirty="0"/>
              <a:t>10 Mbps </a:t>
            </a:r>
            <a:r>
              <a:rPr lang="de-DE" dirty="0" err="1"/>
              <a:t>serial</a:t>
            </a:r>
            <a:r>
              <a:rPr lang="de-DE" dirty="0"/>
              <a:t> link </a:t>
            </a:r>
          </a:p>
          <a:p>
            <a:pPr>
              <a:buFont typeface="Arial" panose="020B0604020202020204" pitchFamily="34" charset="0"/>
              <a:buChar char="•"/>
            </a:pPr>
            <a:r>
              <a:rPr lang="de-DE" dirty="0"/>
              <a:t>8b/10b </a:t>
            </a:r>
            <a:r>
              <a:rPr lang="de-DE" dirty="0" err="1"/>
              <a:t>encoded</a:t>
            </a:r>
            <a:endParaRPr lang="de-DE" dirty="0"/>
          </a:p>
          <a:p>
            <a:pPr>
              <a:buFont typeface="Arial" panose="020B0604020202020204" pitchFamily="34" charset="0"/>
              <a:buChar char="•"/>
            </a:pPr>
            <a:endParaRPr lang="de-DE" dirty="0"/>
          </a:p>
          <a:p>
            <a:endParaRPr lang="en-GB" dirty="0"/>
          </a:p>
        </p:txBody>
      </p:sp>
      <p:pic>
        <p:nvPicPr>
          <p:cNvPr id="5" name="Grafik 4">
            <a:extLst>
              <a:ext uri="{FF2B5EF4-FFF2-40B4-BE49-F238E27FC236}">
                <a16:creationId xmlns:a16="http://schemas.microsoft.com/office/drawing/2014/main" id="{92DFAF40-EDF4-45C2-45B6-879846A5F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5400" y="1062770"/>
            <a:ext cx="5961795" cy="5037780"/>
          </a:xfrm>
          <a:prstGeom prst="rect">
            <a:avLst/>
          </a:prstGeom>
        </p:spPr>
      </p:pic>
      <p:sp>
        <p:nvSpPr>
          <p:cNvPr id="6" name="Textfeld 5">
            <a:extLst>
              <a:ext uri="{FF2B5EF4-FFF2-40B4-BE49-F238E27FC236}">
                <a16:creationId xmlns:a16="http://schemas.microsoft.com/office/drawing/2014/main" id="{7CD86A99-C68F-897C-1D9D-37FDC9575188}"/>
              </a:ext>
            </a:extLst>
          </p:cNvPr>
          <p:cNvSpPr txBox="1"/>
          <p:nvPr/>
        </p:nvSpPr>
        <p:spPr>
          <a:xfrm>
            <a:off x="4343010" y="681120"/>
            <a:ext cx="4572000" cy="369332"/>
          </a:xfrm>
          <a:prstGeom prst="rect">
            <a:avLst/>
          </a:prstGeom>
          <a:noFill/>
        </p:spPr>
        <p:txBody>
          <a:bodyPr wrap="square">
            <a:spAutoFit/>
          </a:bodyPr>
          <a:lstStyle/>
          <a:p>
            <a:r>
              <a:rPr lang="da-DK" b="0" i="0" dirty="0">
                <a:solidFill>
                  <a:srgbClr val="333333"/>
                </a:solidFill>
                <a:effectLst/>
                <a:latin typeface="-apple-system"/>
              </a:rPr>
              <a:t>N. Striebig </a:t>
            </a:r>
            <a:r>
              <a:rPr lang="da-DK" b="0" i="1" dirty="0">
                <a:solidFill>
                  <a:srgbClr val="333333"/>
                </a:solidFill>
                <a:effectLst/>
                <a:latin typeface="-apple-system"/>
              </a:rPr>
              <a:t>et al</a:t>
            </a:r>
            <a:r>
              <a:rPr lang="da-DK" b="0" i="0" dirty="0">
                <a:solidFill>
                  <a:srgbClr val="333333"/>
                </a:solidFill>
                <a:effectLst/>
                <a:latin typeface="-apple-system"/>
              </a:rPr>
              <a:t> 2026 </a:t>
            </a:r>
            <a:r>
              <a:rPr lang="da-DK" b="0" i="1" dirty="0">
                <a:solidFill>
                  <a:srgbClr val="333333"/>
                </a:solidFill>
                <a:effectLst/>
                <a:latin typeface="-apple-system"/>
              </a:rPr>
              <a:t>JINST</a:t>
            </a:r>
            <a:r>
              <a:rPr lang="da-DK" b="0" i="0" dirty="0">
                <a:solidFill>
                  <a:srgbClr val="333333"/>
                </a:solidFill>
                <a:effectLst/>
                <a:latin typeface="-apple-system"/>
              </a:rPr>
              <a:t> </a:t>
            </a:r>
            <a:r>
              <a:rPr lang="da-DK" b="1" i="0" dirty="0">
                <a:solidFill>
                  <a:srgbClr val="333333"/>
                </a:solidFill>
                <a:effectLst/>
                <a:latin typeface="-apple-system"/>
              </a:rPr>
              <a:t>21</a:t>
            </a:r>
            <a:r>
              <a:rPr lang="da-DK" b="0" i="0" dirty="0">
                <a:solidFill>
                  <a:srgbClr val="333333"/>
                </a:solidFill>
                <a:effectLst/>
                <a:latin typeface="-apple-system"/>
              </a:rPr>
              <a:t> C04059</a:t>
            </a:r>
            <a:endParaRPr lang="de-DE" dirty="0"/>
          </a:p>
        </p:txBody>
      </p:sp>
    </p:spTree>
    <p:extLst>
      <p:ext uri="{BB962C8B-B14F-4D97-AF65-F5344CB8AC3E}">
        <p14:creationId xmlns:p14="http://schemas.microsoft.com/office/powerpoint/2010/main" val="4277684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33597-45C1-9E74-CFF7-BDC3E8537E18}"/>
              </a:ext>
            </a:extLst>
          </p:cNvPr>
          <p:cNvSpPr>
            <a:spLocks noGrp="1"/>
          </p:cNvSpPr>
          <p:nvPr>
            <p:ph type="title"/>
          </p:nvPr>
        </p:nvSpPr>
        <p:spPr/>
        <p:txBody>
          <a:bodyPr/>
          <a:lstStyle/>
          <a:p>
            <a:r>
              <a:rPr lang="de-DE" b="1" dirty="0"/>
              <a:t>Test </a:t>
            </a:r>
            <a:r>
              <a:rPr lang="de-DE" b="1" dirty="0" err="1"/>
              <a:t>Results</a:t>
            </a:r>
            <a:endParaRPr lang="en-GB" dirty="0"/>
          </a:p>
        </p:txBody>
      </p:sp>
      <p:sp>
        <p:nvSpPr>
          <p:cNvPr id="3" name="Inhaltsplatzhalter 2">
            <a:extLst>
              <a:ext uri="{FF2B5EF4-FFF2-40B4-BE49-F238E27FC236}">
                <a16:creationId xmlns:a16="http://schemas.microsoft.com/office/drawing/2014/main" id="{03401AAA-4E26-11ED-F0DD-C4D139466366}"/>
              </a:ext>
            </a:extLst>
          </p:cNvPr>
          <p:cNvSpPr>
            <a:spLocks noGrp="1"/>
          </p:cNvSpPr>
          <p:nvPr>
            <p:ph idx="1"/>
          </p:nvPr>
        </p:nvSpPr>
        <p:spPr/>
        <p:txBody>
          <a:bodyPr/>
          <a:lstStyle/>
          <a:p>
            <a:r>
              <a:rPr lang="de-DE" b="1" dirty="0"/>
              <a:t>Test </a:t>
            </a:r>
            <a:r>
              <a:rPr lang="de-DE" b="1" dirty="0" err="1"/>
              <a:t>Results</a:t>
            </a:r>
            <a:endParaRPr lang="de-DE" b="1" dirty="0"/>
          </a:p>
          <a:p>
            <a:r>
              <a:rPr lang="de-DE" dirty="0" err="1"/>
              <a:t>Measured</a:t>
            </a:r>
            <a:r>
              <a:rPr lang="de-DE" dirty="0"/>
              <a:t> </a:t>
            </a:r>
            <a:r>
              <a:rPr lang="de-DE" dirty="0" err="1"/>
              <a:t>prototypes</a:t>
            </a:r>
            <a:r>
              <a:rPr lang="de-DE" dirty="0"/>
              <a:t>:</a:t>
            </a:r>
          </a:p>
          <a:p>
            <a:pPr>
              <a:buFont typeface="Arial" panose="020B0604020202020204" pitchFamily="34" charset="0"/>
              <a:buChar char="•"/>
            </a:pPr>
            <a:r>
              <a:rPr lang="de-DE" dirty="0"/>
              <a:t>MightyPix1 </a:t>
            </a:r>
          </a:p>
          <a:p>
            <a:pPr>
              <a:buFont typeface="Arial" panose="020B0604020202020204" pitchFamily="34" charset="0"/>
              <a:buChar char="•"/>
            </a:pPr>
            <a:r>
              <a:rPr lang="de-DE" dirty="0"/>
              <a:t>LF-</a:t>
            </a:r>
            <a:r>
              <a:rPr lang="de-DE" dirty="0" err="1"/>
              <a:t>MightyPix</a:t>
            </a:r>
            <a:r>
              <a:rPr lang="de-DE" dirty="0"/>
              <a:t> </a:t>
            </a:r>
          </a:p>
          <a:p>
            <a:r>
              <a:rPr lang="de-DE" dirty="0"/>
              <a:t>Focus:</a:t>
            </a:r>
          </a:p>
          <a:p>
            <a:pPr>
              <a:buFont typeface="Arial" panose="020B0604020202020204" pitchFamily="34" charset="0"/>
              <a:buChar char="•"/>
            </a:pPr>
            <a:r>
              <a:rPr lang="de-DE" dirty="0"/>
              <a:t>Radiation </a:t>
            </a:r>
            <a:r>
              <a:rPr lang="de-DE" dirty="0" err="1"/>
              <a:t>hardness</a:t>
            </a:r>
            <a:r>
              <a:rPr lang="de-DE" dirty="0"/>
              <a:t> </a:t>
            </a:r>
          </a:p>
          <a:p>
            <a:pPr>
              <a:buFont typeface="Arial" panose="020B0604020202020204" pitchFamily="34" charset="0"/>
              <a:buChar char="•"/>
            </a:pPr>
            <a:r>
              <a:rPr lang="de-DE" dirty="0"/>
              <a:t>Hit </a:t>
            </a:r>
            <a:r>
              <a:rPr lang="de-DE" dirty="0" err="1"/>
              <a:t>efficiency</a:t>
            </a:r>
            <a:r>
              <a:rPr lang="de-DE" dirty="0"/>
              <a:t> </a:t>
            </a:r>
          </a:p>
          <a:p>
            <a:pPr>
              <a:buFont typeface="Arial" panose="020B0604020202020204" pitchFamily="34" charset="0"/>
              <a:buChar char="•"/>
            </a:pPr>
            <a:r>
              <a:rPr lang="de-DE" dirty="0"/>
              <a:t>Timing </a:t>
            </a:r>
            <a:r>
              <a:rPr lang="de-DE" dirty="0" err="1"/>
              <a:t>performance</a:t>
            </a:r>
            <a:r>
              <a:rPr lang="de-DE" dirty="0"/>
              <a:t> </a:t>
            </a:r>
          </a:p>
          <a:p>
            <a:endParaRPr lang="en-GB" dirty="0"/>
          </a:p>
        </p:txBody>
      </p:sp>
    </p:spTree>
    <p:extLst>
      <p:ext uri="{BB962C8B-B14F-4D97-AF65-F5344CB8AC3E}">
        <p14:creationId xmlns:p14="http://schemas.microsoft.com/office/powerpoint/2010/main" val="3337579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E50B9-A533-AB81-10A0-A73E1F430C16}"/>
              </a:ext>
            </a:extLst>
          </p:cNvPr>
          <p:cNvSpPr>
            <a:spLocks noGrp="1"/>
          </p:cNvSpPr>
          <p:nvPr>
            <p:ph type="title"/>
          </p:nvPr>
        </p:nvSpPr>
        <p:spPr/>
        <p:txBody>
          <a:bodyPr/>
          <a:lstStyle/>
          <a:p>
            <a:r>
              <a:rPr lang="de-DE" b="1" dirty="0"/>
              <a:t>DESY Test Beam</a:t>
            </a:r>
            <a:endParaRPr lang="en-GB" dirty="0"/>
          </a:p>
        </p:txBody>
      </p:sp>
      <p:sp>
        <p:nvSpPr>
          <p:cNvPr id="3" name="Inhaltsplatzhalter 2">
            <a:extLst>
              <a:ext uri="{FF2B5EF4-FFF2-40B4-BE49-F238E27FC236}">
                <a16:creationId xmlns:a16="http://schemas.microsoft.com/office/drawing/2014/main" id="{2D329EDC-DFA5-2805-E9E5-09F394722F98}"/>
              </a:ext>
            </a:extLst>
          </p:cNvPr>
          <p:cNvSpPr>
            <a:spLocks noGrp="1"/>
          </p:cNvSpPr>
          <p:nvPr>
            <p:ph idx="1"/>
          </p:nvPr>
        </p:nvSpPr>
        <p:spPr/>
        <p:txBody>
          <a:bodyPr/>
          <a:lstStyle/>
          <a:p>
            <a:r>
              <a:rPr lang="de-DE" b="1" dirty="0"/>
              <a:t>DESY Test Beam</a:t>
            </a:r>
          </a:p>
          <a:p>
            <a:r>
              <a:rPr lang="de-DE" dirty="0" err="1"/>
              <a:t>Measurements</a:t>
            </a:r>
            <a:r>
              <a:rPr lang="de-DE" dirty="0"/>
              <a:t> </a:t>
            </a:r>
            <a:r>
              <a:rPr lang="de-DE" dirty="0" err="1"/>
              <a:t>performed</a:t>
            </a:r>
            <a:r>
              <a:rPr lang="de-DE" dirty="0"/>
              <a:t> after </a:t>
            </a:r>
            <a:r>
              <a:rPr lang="de-DE" dirty="0" err="1"/>
              <a:t>irradiation</a:t>
            </a:r>
            <a:endParaRPr lang="de-DE" dirty="0"/>
          </a:p>
          <a:p>
            <a:r>
              <a:rPr lang="de-DE" dirty="0"/>
              <a:t>Scans:</a:t>
            </a:r>
          </a:p>
          <a:p>
            <a:pPr>
              <a:buFont typeface="Arial" panose="020B0604020202020204" pitchFamily="34" charset="0"/>
              <a:buChar char="•"/>
            </a:pPr>
            <a:r>
              <a:rPr lang="de-DE" dirty="0"/>
              <a:t>Threshold </a:t>
            </a:r>
            <a:r>
              <a:rPr lang="de-DE" dirty="0" err="1"/>
              <a:t>scans</a:t>
            </a:r>
            <a:r>
              <a:rPr lang="de-DE" dirty="0"/>
              <a:t> </a:t>
            </a:r>
          </a:p>
          <a:p>
            <a:pPr>
              <a:buFont typeface="Arial" panose="020B0604020202020204" pitchFamily="34" charset="0"/>
              <a:buChar char="•"/>
            </a:pPr>
            <a:r>
              <a:rPr lang="de-DE" dirty="0"/>
              <a:t>Bias </a:t>
            </a:r>
            <a:r>
              <a:rPr lang="de-DE" dirty="0" err="1"/>
              <a:t>voltage</a:t>
            </a:r>
            <a:r>
              <a:rPr lang="de-DE" dirty="0"/>
              <a:t> </a:t>
            </a:r>
            <a:r>
              <a:rPr lang="de-DE" dirty="0" err="1"/>
              <a:t>scans</a:t>
            </a:r>
            <a:r>
              <a:rPr lang="de-DE" dirty="0"/>
              <a:t> </a:t>
            </a:r>
          </a:p>
          <a:p>
            <a:r>
              <a:rPr lang="de-DE" dirty="0" err="1"/>
              <a:t>Conditions</a:t>
            </a:r>
            <a:r>
              <a:rPr lang="de-DE" dirty="0"/>
              <a:t>:</a:t>
            </a:r>
          </a:p>
          <a:p>
            <a:pPr>
              <a:buFont typeface="Arial" panose="020B0604020202020204" pitchFamily="34" charset="0"/>
              <a:buChar char="•"/>
            </a:pPr>
            <a:r>
              <a:rPr lang="de-DE" dirty="0"/>
              <a:t>Up </a:t>
            </a:r>
            <a:r>
              <a:rPr lang="de-DE" dirty="0" err="1"/>
              <a:t>to</a:t>
            </a:r>
            <a:r>
              <a:rPr lang="de-DE" dirty="0"/>
              <a:t> 3 × 10¹⁵ </a:t>
            </a:r>
            <a:r>
              <a:rPr lang="de-DE" dirty="0" err="1"/>
              <a:t>neq</a:t>
            </a:r>
            <a:r>
              <a:rPr lang="de-DE" dirty="0"/>
              <a:t>/cm² </a:t>
            </a:r>
          </a:p>
          <a:p>
            <a:pPr>
              <a:buFont typeface="Arial" panose="020B0604020202020204" pitchFamily="34" charset="0"/>
              <a:buChar char="•"/>
            </a:pPr>
            <a:r>
              <a:rPr lang="de-DE" dirty="0"/>
              <a:t>High-</a:t>
            </a:r>
            <a:r>
              <a:rPr lang="de-DE" dirty="0" err="1"/>
              <a:t>voltage</a:t>
            </a:r>
            <a:r>
              <a:rPr lang="de-DE" dirty="0"/>
              <a:t> </a:t>
            </a:r>
            <a:r>
              <a:rPr lang="de-DE" dirty="0" err="1"/>
              <a:t>operation</a:t>
            </a:r>
            <a:r>
              <a:rPr lang="de-DE" dirty="0"/>
              <a:t> </a:t>
            </a:r>
            <a:r>
              <a:rPr lang="de-DE" dirty="0" err="1"/>
              <a:t>up</a:t>
            </a:r>
            <a:r>
              <a:rPr lang="de-DE" dirty="0"/>
              <a:t> </a:t>
            </a:r>
            <a:r>
              <a:rPr lang="de-DE" dirty="0" err="1"/>
              <a:t>to</a:t>
            </a:r>
            <a:r>
              <a:rPr lang="de-DE" dirty="0"/>
              <a:t> 480 V</a:t>
            </a:r>
          </a:p>
          <a:p>
            <a:endParaRPr lang="en-GB" dirty="0"/>
          </a:p>
        </p:txBody>
      </p:sp>
    </p:spTree>
    <p:extLst>
      <p:ext uri="{BB962C8B-B14F-4D97-AF65-F5344CB8AC3E}">
        <p14:creationId xmlns:p14="http://schemas.microsoft.com/office/powerpoint/2010/main" val="2085402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A67BB5-C5D4-1C8A-FAD9-EAB2E787A39F}"/>
              </a:ext>
            </a:extLst>
          </p:cNvPr>
          <p:cNvSpPr>
            <a:spLocks noGrp="1"/>
          </p:cNvSpPr>
          <p:nvPr>
            <p:ph type="title"/>
          </p:nvPr>
        </p:nvSpPr>
        <p:spPr/>
        <p:txBody>
          <a:bodyPr/>
          <a:lstStyle/>
          <a:p>
            <a:r>
              <a:rPr lang="de-DE" b="1" dirty="0"/>
              <a:t>Radiation </a:t>
            </a:r>
            <a:r>
              <a:rPr lang="de-DE" b="1" dirty="0" err="1"/>
              <a:t>Hardness</a:t>
            </a:r>
            <a:endParaRPr lang="en-GB" dirty="0"/>
          </a:p>
        </p:txBody>
      </p:sp>
      <p:sp>
        <p:nvSpPr>
          <p:cNvPr id="3" name="Inhaltsplatzhalter 2">
            <a:extLst>
              <a:ext uri="{FF2B5EF4-FFF2-40B4-BE49-F238E27FC236}">
                <a16:creationId xmlns:a16="http://schemas.microsoft.com/office/drawing/2014/main" id="{7354346F-35DB-D72F-77EA-204F4AA8CC86}"/>
              </a:ext>
            </a:extLst>
          </p:cNvPr>
          <p:cNvSpPr>
            <a:spLocks noGrp="1"/>
          </p:cNvSpPr>
          <p:nvPr>
            <p:ph idx="1"/>
          </p:nvPr>
        </p:nvSpPr>
        <p:spPr/>
        <p:txBody>
          <a:bodyPr/>
          <a:lstStyle/>
          <a:p>
            <a:r>
              <a:rPr lang="de-DE" b="1" dirty="0"/>
              <a:t>Radiation </a:t>
            </a:r>
            <a:r>
              <a:rPr lang="de-DE" b="1" dirty="0" err="1"/>
              <a:t>Hardness</a:t>
            </a:r>
            <a:endParaRPr lang="de-DE" b="1" dirty="0"/>
          </a:p>
          <a:p>
            <a:r>
              <a:rPr lang="de-DE" dirty="0"/>
              <a:t>LF-</a:t>
            </a:r>
            <a:r>
              <a:rPr lang="de-DE" dirty="0" err="1"/>
              <a:t>MightyPix</a:t>
            </a:r>
            <a:r>
              <a:rPr lang="de-DE" dirty="0"/>
              <a:t> </a:t>
            </a:r>
            <a:r>
              <a:rPr lang="de-DE" dirty="0" err="1"/>
              <a:t>achieves</a:t>
            </a:r>
            <a:r>
              <a:rPr lang="de-DE" dirty="0"/>
              <a:t>:</a:t>
            </a:r>
          </a:p>
          <a:p>
            <a:pPr>
              <a:buFont typeface="Arial" panose="020B0604020202020204" pitchFamily="34" charset="0"/>
              <a:buChar char="•"/>
            </a:pPr>
            <a:r>
              <a:rPr lang="de-DE" dirty="0"/>
              <a:t>99% </a:t>
            </a:r>
            <a:r>
              <a:rPr lang="de-DE" dirty="0" err="1"/>
              <a:t>hit</a:t>
            </a:r>
            <a:r>
              <a:rPr lang="de-DE" dirty="0"/>
              <a:t> </a:t>
            </a:r>
            <a:r>
              <a:rPr lang="de-DE" dirty="0" err="1"/>
              <a:t>efficiency</a:t>
            </a:r>
            <a:endParaRPr lang="de-DE" dirty="0"/>
          </a:p>
          <a:p>
            <a:pPr>
              <a:buFont typeface="Arial" panose="020B0604020202020204" pitchFamily="34" charset="0"/>
              <a:buChar char="•"/>
            </a:pPr>
            <a:r>
              <a:rPr lang="de-DE" dirty="0" err="1"/>
              <a:t>up</a:t>
            </a:r>
            <a:r>
              <a:rPr lang="de-DE" dirty="0"/>
              <a:t> </a:t>
            </a:r>
            <a:r>
              <a:rPr lang="de-DE" dirty="0" err="1"/>
              <a:t>to</a:t>
            </a:r>
            <a:r>
              <a:rPr lang="de-DE" dirty="0"/>
              <a:t> 3 × 10¹⁵ </a:t>
            </a:r>
            <a:r>
              <a:rPr lang="de-DE" dirty="0" err="1"/>
              <a:t>neq</a:t>
            </a:r>
            <a:r>
              <a:rPr lang="de-DE" dirty="0"/>
              <a:t>/cm² </a:t>
            </a:r>
          </a:p>
          <a:p>
            <a:r>
              <a:rPr lang="de-DE" dirty="0"/>
              <a:t>Operation </a:t>
            </a:r>
            <a:r>
              <a:rPr lang="de-DE" dirty="0" err="1"/>
              <a:t>voltage</a:t>
            </a:r>
            <a:r>
              <a:rPr lang="de-DE" dirty="0"/>
              <a:t>:</a:t>
            </a:r>
          </a:p>
          <a:p>
            <a:pPr>
              <a:buFont typeface="Arial" panose="020B0604020202020204" pitchFamily="34" charset="0"/>
              <a:buChar char="•"/>
            </a:pPr>
            <a:r>
              <a:rPr lang="de-DE" dirty="0" err="1"/>
              <a:t>up</a:t>
            </a:r>
            <a:r>
              <a:rPr lang="de-DE" dirty="0"/>
              <a:t> </a:t>
            </a:r>
            <a:r>
              <a:rPr lang="de-DE" dirty="0" err="1"/>
              <a:t>to</a:t>
            </a:r>
            <a:r>
              <a:rPr lang="de-DE" dirty="0"/>
              <a:t> 480 V</a:t>
            </a:r>
          </a:p>
          <a:p>
            <a:endParaRPr lang="en-GB" dirty="0"/>
          </a:p>
        </p:txBody>
      </p:sp>
      <p:pic>
        <p:nvPicPr>
          <p:cNvPr id="4" name="Grafik 3">
            <a:extLst>
              <a:ext uri="{FF2B5EF4-FFF2-40B4-BE49-F238E27FC236}">
                <a16:creationId xmlns:a16="http://schemas.microsoft.com/office/drawing/2014/main" id="{4E44815B-C734-11AB-E219-66A052376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010" y="986440"/>
            <a:ext cx="4335600" cy="3266548"/>
          </a:xfrm>
          <a:prstGeom prst="rect">
            <a:avLst/>
          </a:prstGeom>
        </p:spPr>
      </p:pic>
      <p:sp>
        <p:nvSpPr>
          <p:cNvPr id="8" name="Textfeld 7">
            <a:extLst>
              <a:ext uri="{FF2B5EF4-FFF2-40B4-BE49-F238E27FC236}">
                <a16:creationId xmlns:a16="http://schemas.microsoft.com/office/drawing/2014/main" id="{6256F13F-49F8-BB4F-80DD-17F3865791A4}"/>
              </a:ext>
            </a:extLst>
          </p:cNvPr>
          <p:cNvSpPr txBox="1"/>
          <p:nvPr/>
        </p:nvSpPr>
        <p:spPr>
          <a:xfrm>
            <a:off x="3503380" y="4268630"/>
            <a:ext cx="5114110" cy="381650"/>
          </a:xfrm>
          <a:prstGeom prst="rect">
            <a:avLst/>
          </a:prstGeom>
          <a:noFill/>
        </p:spPr>
        <p:txBody>
          <a:bodyPr wrap="square">
            <a:spAutoFit/>
          </a:bodyPr>
          <a:lstStyle/>
          <a:p>
            <a:r>
              <a:rPr lang="en-GB" dirty="0"/>
              <a:t>Measurements: Lucas </a:t>
            </a:r>
            <a:r>
              <a:rPr lang="en-GB" dirty="0" err="1"/>
              <a:t>Dittmann</a:t>
            </a:r>
            <a:r>
              <a:rPr lang="en-GB" dirty="0"/>
              <a:t> (U. H</a:t>
            </a:r>
            <a:r>
              <a:rPr lang="de-DE" dirty="0" err="1"/>
              <a:t>eidelberg</a:t>
            </a:r>
            <a:r>
              <a:rPr lang="de-DE" dirty="0"/>
              <a:t>)</a:t>
            </a:r>
          </a:p>
        </p:txBody>
      </p:sp>
    </p:spTree>
    <p:extLst>
      <p:ext uri="{BB962C8B-B14F-4D97-AF65-F5344CB8AC3E}">
        <p14:creationId xmlns:p14="http://schemas.microsoft.com/office/powerpoint/2010/main" val="595928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D31CF-15DC-D7EF-7C84-FB35C6EB7722}"/>
              </a:ext>
            </a:extLst>
          </p:cNvPr>
          <p:cNvSpPr>
            <a:spLocks noGrp="1"/>
          </p:cNvSpPr>
          <p:nvPr>
            <p:ph type="title"/>
          </p:nvPr>
        </p:nvSpPr>
        <p:spPr/>
        <p:txBody>
          <a:bodyPr/>
          <a:lstStyle/>
          <a:p>
            <a:r>
              <a:rPr lang="de-DE" b="1" dirty="0"/>
              <a:t>Timing Resolution</a:t>
            </a:r>
            <a:endParaRPr lang="en-GB" dirty="0"/>
          </a:p>
        </p:txBody>
      </p:sp>
      <p:sp>
        <p:nvSpPr>
          <p:cNvPr id="3" name="Inhaltsplatzhalter 2">
            <a:extLst>
              <a:ext uri="{FF2B5EF4-FFF2-40B4-BE49-F238E27FC236}">
                <a16:creationId xmlns:a16="http://schemas.microsoft.com/office/drawing/2014/main" id="{CC51D79D-6480-3BD8-2995-2A804CBF30F6}"/>
              </a:ext>
            </a:extLst>
          </p:cNvPr>
          <p:cNvSpPr>
            <a:spLocks noGrp="1"/>
          </p:cNvSpPr>
          <p:nvPr>
            <p:ph idx="1"/>
          </p:nvPr>
        </p:nvSpPr>
        <p:spPr/>
        <p:txBody>
          <a:bodyPr/>
          <a:lstStyle/>
          <a:p>
            <a:r>
              <a:rPr lang="de-DE" b="1" dirty="0"/>
              <a:t>Timing Resolution</a:t>
            </a:r>
          </a:p>
          <a:p>
            <a:r>
              <a:rPr lang="de-DE" dirty="0" err="1"/>
              <a:t>Without</a:t>
            </a:r>
            <a:r>
              <a:rPr lang="de-DE" dirty="0"/>
              <a:t> </a:t>
            </a:r>
            <a:r>
              <a:rPr lang="de-DE" dirty="0" err="1"/>
              <a:t>timewalk</a:t>
            </a:r>
            <a:r>
              <a:rPr lang="de-DE" dirty="0"/>
              <a:t> </a:t>
            </a:r>
            <a:r>
              <a:rPr lang="de-DE" dirty="0" err="1"/>
              <a:t>correction</a:t>
            </a:r>
            <a:r>
              <a:rPr lang="de-DE" dirty="0"/>
              <a:t>:</a:t>
            </a:r>
          </a:p>
          <a:p>
            <a:pPr>
              <a:buFont typeface="Arial" panose="020B0604020202020204" pitchFamily="34" charset="0"/>
              <a:buChar char="•"/>
            </a:pPr>
            <a:r>
              <a:rPr lang="de-DE" dirty="0"/>
              <a:t>~2.5 </a:t>
            </a:r>
            <a:r>
              <a:rPr lang="de-DE" dirty="0" err="1"/>
              <a:t>ns</a:t>
            </a:r>
            <a:r>
              <a:rPr lang="de-DE" dirty="0"/>
              <a:t> </a:t>
            </a:r>
          </a:p>
          <a:p>
            <a:pPr marL="742950" lvl="1" indent="-285750">
              <a:buFont typeface="Arial" panose="020B0604020202020204" pitchFamily="34" charset="0"/>
              <a:buChar char="•"/>
            </a:pPr>
            <a:r>
              <a:rPr lang="de-DE" dirty="0" err="1"/>
              <a:t>up</a:t>
            </a:r>
            <a:r>
              <a:rPr lang="de-DE" dirty="0"/>
              <a:t> </a:t>
            </a:r>
            <a:r>
              <a:rPr lang="de-DE" dirty="0" err="1"/>
              <a:t>to</a:t>
            </a:r>
            <a:r>
              <a:rPr lang="de-DE" dirty="0"/>
              <a:t> 1 × 10¹⁵ </a:t>
            </a:r>
            <a:r>
              <a:rPr lang="de-DE" dirty="0" err="1"/>
              <a:t>neq</a:t>
            </a:r>
            <a:r>
              <a:rPr lang="de-DE" dirty="0"/>
              <a:t>/cm² </a:t>
            </a:r>
          </a:p>
          <a:p>
            <a:pPr>
              <a:buFont typeface="Arial" panose="020B0604020202020204" pitchFamily="34" charset="0"/>
              <a:buChar char="•"/>
            </a:pPr>
            <a:r>
              <a:rPr lang="de-DE" dirty="0"/>
              <a:t>~4.5 </a:t>
            </a:r>
            <a:r>
              <a:rPr lang="de-DE" dirty="0" err="1"/>
              <a:t>ns</a:t>
            </a:r>
            <a:r>
              <a:rPr lang="de-DE" dirty="0"/>
              <a:t> </a:t>
            </a:r>
          </a:p>
          <a:p>
            <a:pPr marL="742950" lvl="1" indent="-285750">
              <a:buFont typeface="Arial" panose="020B0604020202020204" pitchFamily="34" charset="0"/>
              <a:buChar char="•"/>
            </a:pPr>
            <a:r>
              <a:rPr lang="de-DE" dirty="0"/>
              <a:t>at 3 × 10¹⁵ </a:t>
            </a:r>
            <a:r>
              <a:rPr lang="de-DE" dirty="0" err="1"/>
              <a:t>neq</a:t>
            </a:r>
            <a:r>
              <a:rPr lang="de-DE" dirty="0"/>
              <a:t>/cm²</a:t>
            </a:r>
          </a:p>
          <a:p>
            <a:pPr marL="742950" lvl="1" indent="-285750">
              <a:buFont typeface="Arial" panose="020B0604020202020204" pitchFamily="34" charset="0"/>
              <a:buChar char="•"/>
            </a:pPr>
            <a:endParaRPr lang="de-DE" dirty="0"/>
          </a:p>
          <a:p>
            <a:pPr marL="742950" lvl="1" indent="-285750">
              <a:buFont typeface="Arial" panose="020B0604020202020204" pitchFamily="34" charset="0"/>
              <a:buChar char="•"/>
            </a:pPr>
            <a:endParaRPr lang="de-DE" dirty="0"/>
          </a:p>
          <a:p>
            <a:r>
              <a:rPr lang="de-DE" b="1" dirty="0"/>
              <a:t>In-Time Efficiency</a:t>
            </a:r>
          </a:p>
          <a:p>
            <a:r>
              <a:rPr lang="de-DE" dirty="0" err="1"/>
              <a:t>LHCb</a:t>
            </a:r>
            <a:r>
              <a:rPr lang="de-DE" dirty="0"/>
              <a:t> </a:t>
            </a:r>
            <a:r>
              <a:rPr lang="de-DE" dirty="0" err="1"/>
              <a:t>requirement</a:t>
            </a:r>
            <a:r>
              <a:rPr lang="de-DE" dirty="0"/>
              <a:t>:</a:t>
            </a:r>
          </a:p>
          <a:p>
            <a:pPr>
              <a:buFont typeface="Arial" panose="020B0604020202020204" pitchFamily="34" charset="0"/>
              <a:buChar char="•"/>
            </a:pPr>
            <a:r>
              <a:rPr lang="de-DE" dirty="0"/>
              <a:t>99% </a:t>
            </a:r>
            <a:r>
              <a:rPr lang="de-DE" dirty="0" err="1"/>
              <a:t>within</a:t>
            </a:r>
            <a:r>
              <a:rPr lang="de-DE" dirty="0"/>
              <a:t> 25 </a:t>
            </a:r>
            <a:r>
              <a:rPr lang="de-DE" dirty="0" err="1"/>
              <a:t>ns</a:t>
            </a:r>
            <a:endParaRPr lang="de-DE" dirty="0"/>
          </a:p>
          <a:p>
            <a:r>
              <a:rPr lang="de-DE" dirty="0" err="1"/>
              <a:t>Measured</a:t>
            </a:r>
            <a:r>
              <a:rPr lang="de-DE" dirty="0"/>
              <a:t>:</a:t>
            </a:r>
          </a:p>
          <a:p>
            <a:pPr>
              <a:buFont typeface="Arial" panose="020B0604020202020204" pitchFamily="34" charset="0"/>
              <a:buChar char="•"/>
            </a:pPr>
            <a:r>
              <a:rPr lang="de-DE" dirty="0" err="1"/>
              <a:t>fulfilled</a:t>
            </a:r>
            <a:r>
              <a:rPr lang="de-DE" dirty="0"/>
              <a:t> </a:t>
            </a:r>
            <a:r>
              <a:rPr lang="de-DE" dirty="0" err="1"/>
              <a:t>up</a:t>
            </a:r>
            <a:r>
              <a:rPr lang="de-DE" dirty="0"/>
              <a:t> </a:t>
            </a:r>
            <a:r>
              <a:rPr lang="de-DE" dirty="0" err="1"/>
              <a:t>to</a:t>
            </a:r>
            <a:r>
              <a:rPr lang="de-DE" dirty="0"/>
              <a:t> 1 × 10¹⁵ </a:t>
            </a:r>
            <a:r>
              <a:rPr lang="de-DE" dirty="0" err="1"/>
              <a:t>neq</a:t>
            </a:r>
            <a:r>
              <a:rPr lang="de-DE" dirty="0"/>
              <a:t>/cm² </a:t>
            </a:r>
          </a:p>
          <a:p>
            <a:pPr>
              <a:buFont typeface="Arial" panose="020B0604020202020204" pitchFamily="34" charset="0"/>
              <a:buChar char="•"/>
            </a:pPr>
            <a:r>
              <a:rPr lang="de-DE" dirty="0"/>
              <a:t>98.6% at 3 × 10¹⁵ </a:t>
            </a:r>
            <a:r>
              <a:rPr lang="de-DE" dirty="0" err="1"/>
              <a:t>neq</a:t>
            </a:r>
            <a:r>
              <a:rPr lang="de-DE" dirty="0"/>
              <a:t>/cm²</a:t>
            </a:r>
          </a:p>
          <a:p>
            <a:endParaRPr lang="en-GB" dirty="0"/>
          </a:p>
        </p:txBody>
      </p:sp>
      <p:pic>
        <p:nvPicPr>
          <p:cNvPr id="5" name="Grafik 4">
            <a:extLst>
              <a:ext uri="{FF2B5EF4-FFF2-40B4-BE49-F238E27FC236}">
                <a16:creationId xmlns:a16="http://schemas.microsoft.com/office/drawing/2014/main" id="{5C39D29B-9E59-A667-F91B-5E62CC911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62770"/>
            <a:ext cx="4248674" cy="3201056"/>
          </a:xfrm>
          <a:prstGeom prst="rect">
            <a:avLst/>
          </a:prstGeom>
        </p:spPr>
      </p:pic>
      <p:pic>
        <p:nvPicPr>
          <p:cNvPr id="7" name="Grafik 6">
            <a:extLst>
              <a:ext uri="{FF2B5EF4-FFF2-40B4-BE49-F238E27FC236}">
                <a16:creationId xmlns:a16="http://schemas.microsoft.com/office/drawing/2014/main" id="{1A2BC41B-BC79-EB38-10DA-A9B16883D2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9710" y="3276340"/>
            <a:ext cx="4031668" cy="3037558"/>
          </a:xfrm>
          <a:prstGeom prst="rect">
            <a:avLst/>
          </a:prstGeom>
        </p:spPr>
      </p:pic>
      <p:sp>
        <p:nvSpPr>
          <p:cNvPr id="4" name="Textfeld 3">
            <a:extLst>
              <a:ext uri="{FF2B5EF4-FFF2-40B4-BE49-F238E27FC236}">
                <a16:creationId xmlns:a16="http://schemas.microsoft.com/office/drawing/2014/main" id="{BB981463-23F6-72A9-3EE7-53A41C068D71}"/>
              </a:ext>
            </a:extLst>
          </p:cNvPr>
          <p:cNvSpPr txBox="1"/>
          <p:nvPr/>
        </p:nvSpPr>
        <p:spPr>
          <a:xfrm>
            <a:off x="3503380" y="6253210"/>
            <a:ext cx="5114110" cy="381650"/>
          </a:xfrm>
          <a:prstGeom prst="rect">
            <a:avLst/>
          </a:prstGeom>
          <a:noFill/>
        </p:spPr>
        <p:txBody>
          <a:bodyPr wrap="square">
            <a:spAutoFit/>
          </a:bodyPr>
          <a:lstStyle/>
          <a:p>
            <a:r>
              <a:rPr lang="en-GB" dirty="0"/>
              <a:t>Measurements: Lucas </a:t>
            </a:r>
            <a:r>
              <a:rPr lang="en-GB" dirty="0" err="1"/>
              <a:t>Dittmann</a:t>
            </a:r>
            <a:r>
              <a:rPr lang="en-GB" dirty="0"/>
              <a:t> (U. H</a:t>
            </a:r>
            <a:r>
              <a:rPr lang="de-DE" dirty="0" err="1"/>
              <a:t>eidelberg</a:t>
            </a:r>
            <a:r>
              <a:rPr lang="de-DE" dirty="0"/>
              <a:t>)</a:t>
            </a:r>
          </a:p>
        </p:txBody>
      </p:sp>
    </p:spTree>
    <p:extLst>
      <p:ext uri="{BB962C8B-B14F-4D97-AF65-F5344CB8AC3E}">
        <p14:creationId xmlns:p14="http://schemas.microsoft.com/office/powerpoint/2010/main" val="812661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50439-5144-F155-2612-4281A05B12B6}"/>
              </a:ext>
            </a:extLst>
          </p:cNvPr>
          <p:cNvSpPr>
            <a:spLocks noGrp="1"/>
          </p:cNvSpPr>
          <p:nvPr>
            <p:ph type="title"/>
          </p:nvPr>
        </p:nvSpPr>
        <p:spPr/>
        <p:txBody>
          <a:bodyPr/>
          <a:lstStyle/>
          <a:p>
            <a:r>
              <a:rPr lang="de-DE" b="1" dirty="0" err="1"/>
              <a:t>Conclusion</a:t>
            </a:r>
            <a:endParaRPr lang="en-GB" dirty="0"/>
          </a:p>
        </p:txBody>
      </p:sp>
      <p:sp>
        <p:nvSpPr>
          <p:cNvPr id="3" name="Inhaltsplatzhalter 2">
            <a:extLst>
              <a:ext uri="{FF2B5EF4-FFF2-40B4-BE49-F238E27FC236}">
                <a16:creationId xmlns:a16="http://schemas.microsoft.com/office/drawing/2014/main" id="{51FDC7B5-3AEB-9490-87FE-2B4C21309C51}"/>
              </a:ext>
            </a:extLst>
          </p:cNvPr>
          <p:cNvSpPr>
            <a:spLocks noGrp="1"/>
          </p:cNvSpPr>
          <p:nvPr>
            <p:ph idx="1"/>
          </p:nvPr>
        </p:nvSpPr>
        <p:spPr/>
        <p:txBody>
          <a:bodyPr/>
          <a:lstStyle/>
          <a:p>
            <a:r>
              <a:rPr lang="de-DE" b="1" dirty="0" err="1"/>
              <a:t>Conclusion</a:t>
            </a:r>
            <a:endParaRPr lang="de-DE" b="1" dirty="0"/>
          </a:p>
          <a:p>
            <a:pPr>
              <a:buFont typeface="Arial" panose="020B0604020202020204" pitchFamily="34" charset="0"/>
              <a:buChar char="•"/>
            </a:pPr>
            <a:r>
              <a:rPr lang="de-DE" dirty="0" err="1"/>
              <a:t>MightyPix</a:t>
            </a:r>
            <a:r>
              <a:rPr lang="de-DE" dirty="0"/>
              <a:t> </a:t>
            </a:r>
            <a:r>
              <a:rPr lang="de-DE" dirty="0" err="1"/>
              <a:t>demonstrates</a:t>
            </a:r>
            <a:r>
              <a:rPr lang="de-DE" dirty="0"/>
              <a:t>: </a:t>
            </a:r>
          </a:p>
          <a:p>
            <a:pPr marL="742950" lvl="1" indent="-285750">
              <a:buFont typeface="Arial" panose="020B0604020202020204" pitchFamily="34" charset="0"/>
              <a:buChar char="•"/>
            </a:pPr>
            <a:r>
              <a:rPr lang="de-DE" dirty="0"/>
              <a:t>high-rate </a:t>
            </a:r>
            <a:r>
              <a:rPr lang="de-DE" dirty="0" err="1"/>
              <a:t>capability</a:t>
            </a:r>
            <a:r>
              <a:rPr lang="de-DE" dirty="0"/>
              <a:t> </a:t>
            </a:r>
          </a:p>
          <a:p>
            <a:pPr marL="742950" lvl="1" indent="-285750">
              <a:buFont typeface="Arial" panose="020B0604020202020204" pitchFamily="34" charset="0"/>
              <a:buChar char="•"/>
            </a:pPr>
            <a:r>
              <a:rPr lang="de-DE" dirty="0"/>
              <a:t>fast </a:t>
            </a:r>
            <a:r>
              <a:rPr lang="de-DE" dirty="0" err="1"/>
              <a:t>timing</a:t>
            </a:r>
            <a:r>
              <a:rPr lang="de-DE" dirty="0"/>
              <a:t> </a:t>
            </a:r>
          </a:p>
          <a:p>
            <a:pPr marL="742950" lvl="1" indent="-285750">
              <a:buFont typeface="Arial" panose="020B0604020202020204" pitchFamily="34" charset="0"/>
              <a:buChar char="•"/>
            </a:pPr>
            <a:r>
              <a:rPr lang="de-DE" dirty="0"/>
              <a:t>strong </a:t>
            </a:r>
            <a:r>
              <a:rPr lang="de-DE" dirty="0" err="1"/>
              <a:t>radiation</a:t>
            </a:r>
            <a:r>
              <a:rPr lang="de-DE" dirty="0"/>
              <a:t> </a:t>
            </a:r>
            <a:r>
              <a:rPr lang="de-DE" dirty="0" err="1"/>
              <a:t>hardness</a:t>
            </a:r>
            <a:r>
              <a:rPr lang="de-DE" dirty="0"/>
              <a:t> </a:t>
            </a:r>
          </a:p>
          <a:p>
            <a:pPr>
              <a:buFont typeface="Arial" panose="020B0604020202020204" pitchFamily="34" charset="0"/>
              <a:buChar char="•"/>
            </a:pPr>
            <a:r>
              <a:rPr lang="de-DE" dirty="0"/>
              <a:t>HV-CMOS </a:t>
            </a:r>
            <a:r>
              <a:rPr lang="de-DE" dirty="0" err="1"/>
              <a:t>is</a:t>
            </a:r>
            <a:r>
              <a:rPr lang="de-DE" dirty="0"/>
              <a:t> a strong </a:t>
            </a:r>
            <a:r>
              <a:rPr lang="de-DE" dirty="0" err="1"/>
              <a:t>candidate</a:t>
            </a:r>
            <a:r>
              <a:rPr lang="de-DE" dirty="0"/>
              <a:t> </a:t>
            </a:r>
            <a:r>
              <a:rPr lang="de-DE" dirty="0" err="1"/>
              <a:t>for</a:t>
            </a:r>
            <a:r>
              <a:rPr lang="de-DE" dirty="0"/>
              <a:t>: </a:t>
            </a:r>
          </a:p>
          <a:p>
            <a:pPr marL="742950" lvl="1" indent="-285750">
              <a:buFont typeface="Arial" panose="020B0604020202020204" pitchFamily="34" charset="0"/>
              <a:buChar char="•"/>
            </a:pPr>
            <a:r>
              <a:rPr lang="de-DE" dirty="0" err="1"/>
              <a:t>LHCb</a:t>
            </a:r>
            <a:r>
              <a:rPr lang="de-DE" dirty="0"/>
              <a:t> Mighty Tracker </a:t>
            </a:r>
          </a:p>
          <a:p>
            <a:r>
              <a:rPr lang="de-DE" dirty="0"/>
              <a:t>Next </a:t>
            </a:r>
            <a:r>
              <a:rPr lang="de-DE" dirty="0" err="1"/>
              <a:t>steps</a:t>
            </a:r>
            <a:r>
              <a:rPr lang="de-DE" dirty="0"/>
              <a:t>:</a:t>
            </a:r>
          </a:p>
          <a:p>
            <a:pPr>
              <a:buFont typeface="Arial" panose="020B0604020202020204" pitchFamily="34" charset="0"/>
              <a:buChar char="•"/>
            </a:pPr>
            <a:r>
              <a:rPr lang="de-DE" dirty="0"/>
              <a:t>MightyPix2 </a:t>
            </a:r>
            <a:r>
              <a:rPr lang="de-DE" dirty="0" err="1"/>
              <a:t>measurements</a:t>
            </a:r>
            <a:r>
              <a:rPr lang="de-DE" dirty="0"/>
              <a:t> </a:t>
            </a:r>
          </a:p>
          <a:p>
            <a:pPr>
              <a:buFont typeface="Arial" panose="020B0604020202020204" pitchFamily="34" charset="0"/>
              <a:buChar char="•"/>
            </a:pPr>
            <a:r>
              <a:rPr lang="de-DE" dirty="0"/>
              <a:t>MightyPix3 </a:t>
            </a:r>
            <a:r>
              <a:rPr lang="de-DE" dirty="0" err="1"/>
              <a:t>development</a:t>
            </a:r>
            <a:endParaRPr lang="de-DE" dirty="0"/>
          </a:p>
          <a:p>
            <a:endParaRPr lang="en-GB" dirty="0"/>
          </a:p>
        </p:txBody>
      </p:sp>
    </p:spTree>
    <p:extLst>
      <p:ext uri="{BB962C8B-B14F-4D97-AF65-F5344CB8AC3E}">
        <p14:creationId xmlns:p14="http://schemas.microsoft.com/office/powerpoint/2010/main" val="3593595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C2AD1-B305-C26F-F638-2F82D0A0208C}"/>
              </a:ext>
            </a:extLst>
          </p:cNvPr>
          <p:cNvSpPr>
            <a:spLocks noGrp="1"/>
          </p:cNvSpPr>
          <p:nvPr>
            <p:ph type="title"/>
          </p:nvPr>
        </p:nvSpPr>
        <p:spPr/>
        <p:txBody>
          <a:bodyPr/>
          <a:lstStyle/>
          <a:p>
            <a:r>
              <a:rPr lang="de-DE" b="1" dirty="0" err="1"/>
              <a:t>MightyPix</a:t>
            </a:r>
            <a:r>
              <a:rPr lang="de-DE" b="1" dirty="0"/>
              <a:t> </a:t>
            </a:r>
            <a:r>
              <a:rPr lang="de-DE" b="1" dirty="0" err="1"/>
              <a:t>Requirements</a:t>
            </a:r>
            <a:endParaRPr lang="en-GB" b="1" dirty="0"/>
          </a:p>
        </p:txBody>
      </p:sp>
      <p:sp>
        <p:nvSpPr>
          <p:cNvPr id="3" name="Inhaltsplatzhalter 2">
            <a:extLst>
              <a:ext uri="{FF2B5EF4-FFF2-40B4-BE49-F238E27FC236}">
                <a16:creationId xmlns:a16="http://schemas.microsoft.com/office/drawing/2014/main" id="{B68BC8E5-8CE1-81A8-4945-C2FBA8EB2983}"/>
              </a:ext>
            </a:extLst>
          </p:cNvPr>
          <p:cNvSpPr>
            <a:spLocks noGrp="1"/>
          </p:cNvSpPr>
          <p:nvPr>
            <p:ph idx="1"/>
          </p:nvPr>
        </p:nvSpPr>
        <p:spPr/>
        <p:txBody>
          <a:bodyPr/>
          <a:lstStyle/>
          <a:p>
            <a:r>
              <a:rPr lang="de-DE" b="1" dirty="0" err="1"/>
              <a:t>MightyPix</a:t>
            </a:r>
            <a:r>
              <a:rPr lang="de-DE" b="1" dirty="0"/>
              <a:t> </a:t>
            </a:r>
            <a:r>
              <a:rPr lang="de-DE" b="1" dirty="0" err="1"/>
              <a:t>Requirements</a:t>
            </a:r>
            <a:endParaRPr lang="de-DE" b="1" dirty="0"/>
          </a:p>
          <a:p>
            <a:pPr>
              <a:buFont typeface="Arial" panose="020B0604020202020204" pitchFamily="34" charset="0"/>
              <a:buChar char="•"/>
            </a:pPr>
            <a:r>
              <a:rPr lang="de-DE" dirty="0"/>
              <a:t>Pixel </a:t>
            </a:r>
            <a:r>
              <a:rPr lang="de-DE" dirty="0" err="1"/>
              <a:t>size</a:t>
            </a:r>
            <a:r>
              <a:rPr lang="de-DE" dirty="0"/>
              <a:t>: </a:t>
            </a:r>
          </a:p>
          <a:p>
            <a:pPr marL="742950" lvl="1" indent="-285750">
              <a:buFont typeface="Arial" panose="020B0604020202020204" pitchFamily="34" charset="0"/>
              <a:buChar char="•"/>
            </a:pPr>
            <a:r>
              <a:rPr lang="de-DE" dirty="0"/>
              <a:t>&lt; 100 µm × 300 µm </a:t>
            </a:r>
          </a:p>
          <a:p>
            <a:pPr>
              <a:buFont typeface="Arial" panose="020B0604020202020204" pitchFamily="34" charset="0"/>
              <a:buChar char="•"/>
            </a:pPr>
            <a:r>
              <a:rPr lang="de-DE" dirty="0"/>
              <a:t>Hit-rate </a:t>
            </a:r>
            <a:r>
              <a:rPr lang="de-DE" dirty="0" err="1"/>
              <a:t>capability</a:t>
            </a:r>
            <a:r>
              <a:rPr lang="de-DE" dirty="0"/>
              <a:t>: </a:t>
            </a:r>
          </a:p>
          <a:p>
            <a:pPr marL="742950" lvl="1" indent="-285750">
              <a:buFont typeface="Arial" panose="020B0604020202020204" pitchFamily="34" charset="0"/>
              <a:buChar char="•"/>
            </a:pPr>
            <a:r>
              <a:rPr lang="de-DE" dirty="0"/>
              <a:t>30 MHz/cm²</a:t>
            </a:r>
          </a:p>
          <a:p>
            <a:pPr>
              <a:buFont typeface="Arial" panose="020B0604020202020204" pitchFamily="34" charset="0"/>
              <a:buChar char="•"/>
            </a:pPr>
            <a:r>
              <a:rPr lang="de-DE" dirty="0"/>
              <a:t>In-time </a:t>
            </a:r>
            <a:r>
              <a:rPr lang="de-DE" dirty="0" err="1"/>
              <a:t>efficiency</a:t>
            </a:r>
            <a:r>
              <a:rPr lang="de-DE" dirty="0"/>
              <a:t>: </a:t>
            </a:r>
          </a:p>
          <a:p>
            <a:pPr marL="742950" lvl="1" indent="-285750">
              <a:buFont typeface="Arial" panose="020B0604020202020204" pitchFamily="34" charset="0"/>
              <a:buChar char="•"/>
            </a:pPr>
            <a:r>
              <a:rPr lang="de-DE" dirty="0"/>
              <a:t>99% in 25 </a:t>
            </a:r>
            <a:r>
              <a:rPr lang="de-DE" dirty="0" err="1"/>
              <a:t>ns</a:t>
            </a:r>
            <a:endParaRPr lang="de-DE" dirty="0"/>
          </a:p>
          <a:p>
            <a:pPr>
              <a:buFont typeface="Arial" panose="020B0604020202020204" pitchFamily="34" charset="0"/>
              <a:buChar char="•"/>
            </a:pPr>
            <a:r>
              <a:rPr lang="de-DE" dirty="0"/>
              <a:t>Radiation </a:t>
            </a:r>
            <a:r>
              <a:rPr lang="de-DE" dirty="0" err="1"/>
              <a:t>hardness</a:t>
            </a:r>
            <a:r>
              <a:rPr lang="de-DE" dirty="0"/>
              <a:t>: </a:t>
            </a:r>
          </a:p>
          <a:p>
            <a:pPr marL="742950" lvl="1" indent="-285750">
              <a:buFont typeface="Arial" panose="020B0604020202020204" pitchFamily="34" charset="0"/>
              <a:buChar char="•"/>
            </a:pPr>
            <a:r>
              <a:rPr lang="de-DE" dirty="0"/>
              <a:t>6 × 10¹⁴ </a:t>
            </a:r>
            <a:r>
              <a:rPr lang="de-DE" dirty="0" err="1"/>
              <a:t>neq</a:t>
            </a:r>
            <a:r>
              <a:rPr lang="de-DE" dirty="0"/>
              <a:t>/cm²</a:t>
            </a:r>
          </a:p>
          <a:p>
            <a:pPr>
              <a:buFont typeface="Arial" panose="020B0604020202020204" pitchFamily="34" charset="0"/>
              <a:buChar char="•"/>
            </a:pPr>
            <a:r>
              <a:rPr lang="de-DE" dirty="0"/>
              <a:t>Power: </a:t>
            </a:r>
          </a:p>
          <a:p>
            <a:pPr marL="742950" lvl="1" indent="-285750">
              <a:buFont typeface="Arial" panose="020B0604020202020204" pitchFamily="34" charset="0"/>
              <a:buChar char="•"/>
            </a:pPr>
            <a:r>
              <a:rPr lang="de-DE" dirty="0"/>
              <a:t>&lt; 150 mW/cm² </a:t>
            </a:r>
          </a:p>
          <a:p>
            <a:pPr>
              <a:buFont typeface="Arial" panose="020B0604020202020204" pitchFamily="34" charset="0"/>
              <a:buChar char="•"/>
            </a:pPr>
            <a:r>
              <a:rPr lang="de-DE" dirty="0"/>
              <a:t>4 × 1.28 </a:t>
            </a:r>
            <a:r>
              <a:rPr lang="de-DE" dirty="0" err="1"/>
              <a:t>Gbps</a:t>
            </a:r>
            <a:r>
              <a:rPr lang="de-DE" dirty="0"/>
              <a:t> </a:t>
            </a:r>
            <a:r>
              <a:rPr lang="de-DE" dirty="0" err="1"/>
              <a:t>data</a:t>
            </a:r>
            <a:r>
              <a:rPr lang="de-DE" dirty="0"/>
              <a:t> links</a:t>
            </a:r>
          </a:p>
          <a:p>
            <a:endParaRPr lang="en-GB" dirty="0"/>
          </a:p>
        </p:txBody>
      </p:sp>
    </p:spTree>
    <p:extLst>
      <p:ext uri="{BB962C8B-B14F-4D97-AF65-F5344CB8AC3E}">
        <p14:creationId xmlns:p14="http://schemas.microsoft.com/office/powerpoint/2010/main" val="908713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665D5B-4E74-22FC-C27B-9662BC614C8F}"/>
              </a:ext>
            </a:extLst>
          </p:cNvPr>
          <p:cNvSpPr>
            <a:spLocks noGrp="1"/>
          </p:cNvSpPr>
          <p:nvPr>
            <p:ph type="title"/>
          </p:nvPr>
        </p:nvSpPr>
        <p:spPr/>
        <p:txBody>
          <a:bodyPr/>
          <a:lstStyle/>
          <a:p>
            <a:r>
              <a:rPr lang="de-DE" b="1" dirty="0"/>
              <a:t>Development</a:t>
            </a:r>
            <a:endParaRPr lang="en-GB" b="1" dirty="0"/>
          </a:p>
        </p:txBody>
      </p:sp>
      <p:sp>
        <p:nvSpPr>
          <p:cNvPr id="3" name="Inhaltsplatzhalter 2">
            <a:extLst>
              <a:ext uri="{FF2B5EF4-FFF2-40B4-BE49-F238E27FC236}">
                <a16:creationId xmlns:a16="http://schemas.microsoft.com/office/drawing/2014/main" id="{855B7DE7-FD16-FF50-7A80-40ADCF94A826}"/>
              </a:ext>
            </a:extLst>
          </p:cNvPr>
          <p:cNvSpPr>
            <a:spLocks noGrp="1"/>
          </p:cNvSpPr>
          <p:nvPr>
            <p:ph idx="1"/>
          </p:nvPr>
        </p:nvSpPr>
        <p:spPr>
          <a:xfrm>
            <a:off x="457200" y="692150"/>
            <a:ext cx="3198840" cy="5976938"/>
          </a:xfrm>
        </p:spPr>
        <p:txBody>
          <a:bodyPr/>
          <a:lstStyle/>
          <a:p>
            <a:r>
              <a:rPr lang="de-DE" b="1" dirty="0" err="1"/>
              <a:t>MightyPix</a:t>
            </a:r>
            <a:r>
              <a:rPr lang="de-DE" b="1" dirty="0"/>
              <a:t> Development</a:t>
            </a:r>
          </a:p>
          <a:p>
            <a:pPr>
              <a:buFont typeface="Arial" panose="020B0604020202020204" pitchFamily="34" charset="0"/>
              <a:buChar char="•"/>
            </a:pPr>
            <a:r>
              <a:rPr lang="de-DE" dirty="0"/>
              <a:t>MightyPix1 </a:t>
            </a:r>
          </a:p>
          <a:p>
            <a:pPr marL="742950" lvl="1" indent="-285750">
              <a:buFont typeface="Arial" panose="020B0604020202020204" pitchFamily="34" charset="0"/>
              <a:buChar char="•"/>
            </a:pPr>
            <a:r>
              <a:rPr lang="de-DE" dirty="0" err="1"/>
              <a:t>first</a:t>
            </a:r>
            <a:r>
              <a:rPr lang="de-DE" dirty="0"/>
              <a:t> prototype </a:t>
            </a:r>
          </a:p>
          <a:p>
            <a:pPr>
              <a:buFont typeface="Arial" panose="020B0604020202020204" pitchFamily="34" charset="0"/>
              <a:buChar char="•"/>
            </a:pPr>
            <a:r>
              <a:rPr lang="de-DE" dirty="0"/>
              <a:t>MightyPix2 </a:t>
            </a:r>
          </a:p>
          <a:p>
            <a:pPr marL="742950" lvl="1" indent="-285750">
              <a:buFont typeface="Arial" panose="020B0604020202020204" pitchFamily="34" charset="0"/>
              <a:buChar char="•"/>
            </a:pPr>
            <a:r>
              <a:rPr lang="de-DE" dirty="0" err="1"/>
              <a:t>near-full</a:t>
            </a:r>
            <a:r>
              <a:rPr lang="de-DE" dirty="0"/>
              <a:t> </a:t>
            </a:r>
            <a:r>
              <a:rPr lang="de-DE" dirty="0" err="1"/>
              <a:t>functionality</a:t>
            </a:r>
            <a:r>
              <a:rPr lang="de-DE" dirty="0"/>
              <a:t> </a:t>
            </a:r>
          </a:p>
          <a:p>
            <a:pPr>
              <a:buFont typeface="Arial" panose="020B0604020202020204" pitchFamily="34" charset="0"/>
              <a:buChar char="•"/>
            </a:pPr>
            <a:r>
              <a:rPr lang="de-DE" dirty="0"/>
              <a:t>MightyPix3 </a:t>
            </a:r>
          </a:p>
          <a:p>
            <a:pPr marL="742950" lvl="1" indent="-285750">
              <a:buFont typeface="Arial" panose="020B0604020202020204" pitchFamily="34" charset="0"/>
              <a:buChar char="•"/>
            </a:pPr>
            <a:r>
              <a:rPr lang="de-DE" dirty="0"/>
              <a:t>final prototype </a:t>
            </a:r>
          </a:p>
          <a:p>
            <a:r>
              <a:rPr lang="de-DE" dirty="0"/>
              <a:t>Parallel </a:t>
            </a:r>
            <a:r>
              <a:rPr lang="de-DE" dirty="0" err="1"/>
              <a:t>development</a:t>
            </a:r>
            <a:r>
              <a:rPr lang="de-DE" dirty="0"/>
              <a:t>:</a:t>
            </a:r>
          </a:p>
          <a:p>
            <a:pPr>
              <a:buFont typeface="Arial" panose="020B0604020202020204" pitchFamily="34" charset="0"/>
              <a:buChar char="•"/>
            </a:pPr>
            <a:r>
              <a:rPr lang="de-DE" dirty="0"/>
              <a:t>LF-</a:t>
            </a:r>
            <a:r>
              <a:rPr lang="de-DE" dirty="0" err="1"/>
              <a:t>MightyPix</a:t>
            </a:r>
            <a:r>
              <a:rPr lang="de-DE" dirty="0"/>
              <a:t> </a:t>
            </a:r>
          </a:p>
          <a:p>
            <a:pPr marL="742950" lvl="1" indent="-285750">
              <a:buFont typeface="Arial" panose="020B0604020202020204" pitchFamily="34" charset="0"/>
              <a:buChar char="•"/>
            </a:pPr>
            <a:r>
              <a:rPr lang="de-DE" dirty="0"/>
              <a:t>150 </a:t>
            </a:r>
            <a:r>
              <a:rPr lang="de-DE" dirty="0" err="1"/>
              <a:t>nm</a:t>
            </a:r>
            <a:r>
              <a:rPr lang="de-DE" dirty="0"/>
              <a:t> CMOS </a:t>
            </a:r>
            <a:r>
              <a:rPr lang="de-DE" dirty="0" err="1"/>
              <a:t>backup</a:t>
            </a:r>
            <a:r>
              <a:rPr lang="de-DE" dirty="0"/>
              <a:t> </a:t>
            </a:r>
            <a:r>
              <a:rPr lang="de-DE" dirty="0" err="1"/>
              <a:t>technology</a:t>
            </a:r>
            <a:r>
              <a:rPr lang="de-DE" dirty="0"/>
              <a:t> </a:t>
            </a:r>
          </a:p>
          <a:p>
            <a:endParaRPr lang="en-GB" dirty="0"/>
          </a:p>
        </p:txBody>
      </p:sp>
      <p:pic>
        <p:nvPicPr>
          <p:cNvPr id="4" name="Grafik 3">
            <a:extLst>
              <a:ext uri="{FF2B5EF4-FFF2-40B4-BE49-F238E27FC236}">
                <a16:creationId xmlns:a16="http://schemas.microsoft.com/office/drawing/2014/main" id="{59A72FA5-6373-5529-4D90-D3EF24814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190" y="3886980"/>
            <a:ext cx="3238573" cy="2060910"/>
          </a:xfrm>
          <a:prstGeom prst="rect">
            <a:avLst/>
          </a:prstGeom>
        </p:spPr>
      </p:pic>
      <p:pic>
        <p:nvPicPr>
          <p:cNvPr id="6" name="Grafik 5" descr="Ein Bild, das Display, Screenshot, Quadrat, Rechteck enthält.&#10;&#10;KI-generierte Inhalte können fehlerhaft sein.">
            <a:extLst>
              <a:ext uri="{FF2B5EF4-FFF2-40B4-BE49-F238E27FC236}">
                <a16:creationId xmlns:a16="http://schemas.microsoft.com/office/drawing/2014/main" id="{FED31ADB-F810-FAB4-CF1E-8F2BA0FC8EFC}"/>
              </a:ext>
            </a:extLst>
          </p:cNvPr>
          <p:cNvPicPr>
            <a:picLocks noChangeAspect="1"/>
          </p:cNvPicPr>
          <p:nvPr/>
        </p:nvPicPr>
        <p:blipFill>
          <a:blip r:embed="rId5" cstate="print">
            <a:extLst>
              <a:ext uri="{28A0092B-C50C-407E-A947-70E740481C1C}">
                <a14:useLocalDpi xmlns:a14="http://schemas.microsoft.com/office/drawing/2010/main" val="0"/>
              </a:ext>
            </a:extLst>
          </a:blip>
          <a:srcRect l="29382" t="4614" r="12951" b="4326"/>
          <a:stretch/>
        </p:blipFill>
        <p:spPr>
          <a:xfrm>
            <a:off x="3503380" y="833780"/>
            <a:ext cx="3969160" cy="3556184"/>
          </a:xfrm>
          <a:prstGeom prst="rect">
            <a:avLst/>
          </a:prstGeom>
        </p:spPr>
      </p:pic>
      <p:pic>
        <p:nvPicPr>
          <p:cNvPr id="8" name="Grafik 7" descr="Ein Bild, das Screenshot, Majorelle Blue, Farbigkeit, Reihe enthält.&#10;&#10;KI-generierte Inhalte können fehlerhaft sein.">
            <a:extLst>
              <a:ext uri="{FF2B5EF4-FFF2-40B4-BE49-F238E27FC236}">
                <a16:creationId xmlns:a16="http://schemas.microsoft.com/office/drawing/2014/main" id="{53A6BB4A-4A4E-4A51-509F-976E8175E149}"/>
              </a:ext>
            </a:extLst>
          </p:cNvPr>
          <p:cNvPicPr>
            <a:picLocks noChangeAspect="1"/>
          </p:cNvPicPr>
          <p:nvPr/>
        </p:nvPicPr>
        <p:blipFill>
          <a:blip r:embed="rId6" cstate="print">
            <a:extLst>
              <a:ext uri="{28A0092B-C50C-407E-A947-70E740481C1C}">
                <a14:useLocalDpi xmlns:a14="http://schemas.microsoft.com/office/drawing/2010/main" val="0"/>
              </a:ext>
            </a:extLst>
          </a:blip>
          <a:srcRect l="32097" t="2530" r="32348" b="3312"/>
          <a:stretch/>
        </p:blipFill>
        <p:spPr>
          <a:xfrm>
            <a:off x="5411630" y="4421290"/>
            <a:ext cx="2007584" cy="2289900"/>
          </a:xfrm>
          <a:prstGeom prst="rect">
            <a:avLst/>
          </a:prstGeom>
        </p:spPr>
      </p:pic>
      <p:sp>
        <p:nvSpPr>
          <p:cNvPr id="7" name="Textfeld 6">
            <a:extLst>
              <a:ext uri="{FF2B5EF4-FFF2-40B4-BE49-F238E27FC236}">
                <a16:creationId xmlns:a16="http://schemas.microsoft.com/office/drawing/2014/main" id="{B42B42DD-EC43-BFF4-CD78-D032B459730E}"/>
              </a:ext>
            </a:extLst>
          </p:cNvPr>
          <p:cNvSpPr txBox="1"/>
          <p:nvPr/>
        </p:nvSpPr>
        <p:spPr>
          <a:xfrm>
            <a:off x="144860" y="5947890"/>
            <a:ext cx="1221280" cy="369332"/>
          </a:xfrm>
          <a:prstGeom prst="rect">
            <a:avLst/>
          </a:prstGeom>
          <a:noFill/>
        </p:spPr>
        <p:txBody>
          <a:bodyPr wrap="square">
            <a:spAutoFit/>
          </a:bodyPr>
          <a:lstStyle/>
          <a:p>
            <a:r>
              <a:rPr lang="de-DE" sz="1200" dirty="0"/>
              <a:t>MightyPix1</a:t>
            </a:r>
            <a:r>
              <a:rPr lang="de-DE" dirty="0"/>
              <a:t> </a:t>
            </a:r>
          </a:p>
        </p:txBody>
      </p:sp>
      <p:sp>
        <p:nvSpPr>
          <p:cNvPr id="9" name="Textfeld 8">
            <a:extLst>
              <a:ext uri="{FF2B5EF4-FFF2-40B4-BE49-F238E27FC236}">
                <a16:creationId xmlns:a16="http://schemas.microsoft.com/office/drawing/2014/main" id="{8ED87C9E-D7BA-4599-C114-583305BBE9B9}"/>
              </a:ext>
            </a:extLst>
          </p:cNvPr>
          <p:cNvSpPr txBox="1"/>
          <p:nvPr/>
        </p:nvSpPr>
        <p:spPr>
          <a:xfrm>
            <a:off x="3579710" y="4344960"/>
            <a:ext cx="1221280" cy="369332"/>
          </a:xfrm>
          <a:prstGeom prst="rect">
            <a:avLst/>
          </a:prstGeom>
          <a:noFill/>
        </p:spPr>
        <p:txBody>
          <a:bodyPr wrap="square">
            <a:spAutoFit/>
          </a:bodyPr>
          <a:lstStyle/>
          <a:p>
            <a:r>
              <a:rPr lang="de-DE" sz="1200" dirty="0"/>
              <a:t>MightyPix2</a:t>
            </a:r>
            <a:r>
              <a:rPr lang="de-DE" dirty="0"/>
              <a:t> </a:t>
            </a:r>
          </a:p>
        </p:txBody>
      </p:sp>
      <p:sp>
        <p:nvSpPr>
          <p:cNvPr id="10" name="Textfeld 9">
            <a:extLst>
              <a:ext uri="{FF2B5EF4-FFF2-40B4-BE49-F238E27FC236}">
                <a16:creationId xmlns:a16="http://schemas.microsoft.com/office/drawing/2014/main" id="{7D57CC79-1DD2-A901-6C8A-F9032BFD84A9}"/>
              </a:ext>
            </a:extLst>
          </p:cNvPr>
          <p:cNvSpPr txBox="1"/>
          <p:nvPr/>
        </p:nvSpPr>
        <p:spPr>
          <a:xfrm>
            <a:off x="7472540" y="4497620"/>
            <a:ext cx="1221280" cy="369332"/>
          </a:xfrm>
          <a:prstGeom prst="rect">
            <a:avLst/>
          </a:prstGeom>
          <a:noFill/>
        </p:spPr>
        <p:txBody>
          <a:bodyPr wrap="square">
            <a:spAutoFit/>
          </a:bodyPr>
          <a:lstStyle/>
          <a:p>
            <a:r>
              <a:rPr lang="de-DE" sz="1200" dirty="0" err="1"/>
              <a:t>LFMightyPix</a:t>
            </a:r>
            <a:r>
              <a:rPr lang="de-DE" dirty="0"/>
              <a:t> </a:t>
            </a:r>
          </a:p>
        </p:txBody>
      </p:sp>
    </p:spTree>
    <p:extLst>
      <p:ext uri="{BB962C8B-B14F-4D97-AF65-F5344CB8AC3E}">
        <p14:creationId xmlns:p14="http://schemas.microsoft.com/office/powerpoint/2010/main" val="3446091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hteck 307">
            <a:extLst>
              <a:ext uri="{FF2B5EF4-FFF2-40B4-BE49-F238E27FC236}">
                <a16:creationId xmlns:a16="http://schemas.microsoft.com/office/drawing/2014/main" id="{47DF3ECF-C1DD-A98A-D45F-DB31168647D2}"/>
              </a:ext>
            </a:extLst>
          </p:cNvPr>
          <p:cNvSpPr>
            <a:spLocks noChangeArrowheads="1"/>
          </p:cNvSpPr>
          <p:nvPr/>
        </p:nvSpPr>
        <p:spPr bwMode="auto">
          <a:xfrm>
            <a:off x="4724660" y="3200010"/>
            <a:ext cx="36638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err="1"/>
              <a:t>Config</a:t>
            </a:r>
            <a:r>
              <a:rPr lang="de-DE" altLang="de-DE" sz="800" dirty="0"/>
              <a:t>. </a:t>
            </a:r>
            <a:r>
              <a:rPr lang="de-DE" altLang="de-DE" sz="800" dirty="0" err="1"/>
              <a:t>register</a:t>
            </a:r>
            <a:endParaRPr lang="de-DE" altLang="de-DE" sz="800" dirty="0"/>
          </a:p>
        </p:txBody>
      </p:sp>
      <p:sp>
        <p:nvSpPr>
          <p:cNvPr id="2" name="Titel 1">
            <a:extLst>
              <a:ext uri="{FF2B5EF4-FFF2-40B4-BE49-F238E27FC236}">
                <a16:creationId xmlns:a16="http://schemas.microsoft.com/office/drawing/2014/main" id="{AFF1F057-D3C9-3BC5-FECA-DD4424E361CB}"/>
              </a:ext>
            </a:extLst>
          </p:cNvPr>
          <p:cNvSpPr>
            <a:spLocks noGrp="1"/>
          </p:cNvSpPr>
          <p:nvPr>
            <p:ph type="title"/>
          </p:nvPr>
        </p:nvSpPr>
        <p:spPr/>
        <p:txBody>
          <a:bodyPr/>
          <a:lstStyle/>
          <a:p>
            <a:r>
              <a:rPr lang="de-DE" b="1" dirty="0" err="1"/>
              <a:t>MightyPix</a:t>
            </a:r>
            <a:r>
              <a:rPr lang="de-DE" b="1" dirty="0"/>
              <a:t> Chip Architecture</a:t>
            </a:r>
          </a:p>
        </p:txBody>
      </p:sp>
      <p:sp>
        <p:nvSpPr>
          <p:cNvPr id="3" name="Inhaltsplatzhalter 2">
            <a:extLst>
              <a:ext uri="{FF2B5EF4-FFF2-40B4-BE49-F238E27FC236}">
                <a16:creationId xmlns:a16="http://schemas.microsoft.com/office/drawing/2014/main" id="{235A8031-944C-BCE0-B3AE-2A7A9F59C0AE}"/>
              </a:ext>
            </a:extLst>
          </p:cNvPr>
          <p:cNvSpPr>
            <a:spLocks noGrp="1"/>
          </p:cNvSpPr>
          <p:nvPr>
            <p:ph idx="1"/>
          </p:nvPr>
        </p:nvSpPr>
        <p:spPr>
          <a:xfrm>
            <a:off x="457200" y="692150"/>
            <a:ext cx="3656820" cy="2355200"/>
          </a:xfrm>
        </p:spPr>
        <p:txBody>
          <a:bodyPr/>
          <a:lstStyle/>
          <a:p>
            <a:r>
              <a:rPr lang="de-DE" b="1" dirty="0" err="1"/>
              <a:t>MightyPix</a:t>
            </a:r>
            <a:r>
              <a:rPr lang="de-DE" b="1" dirty="0"/>
              <a:t> Chip Architecture</a:t>
            </a:r>
          </a:p>
          <a:p>
            <a:pPr>
              <a:buFont typeface="Arial" panose="020B0604020202020204" pitchFamily="34" charset="0"/>
              <a:buChar char="•"/>
            </a:pPr>
            <a:r>
              <a:rPr lang="de-DE" dirty="0"/>
              <a:t>122 double </a:t>
            </a:r>
            <a:r>
              <a:rPr lang="de-DE" dirty="0" err="1"/>
              <a:t>columns</a:t>
            </a:r>
            <a:r>
              <a:rPr lang="de-DE" dirty="0"/>
              <a:t> </a:t>
            </a:r>
          </a:p>
          <a:p>
            <a:pPr>
              <a:buFont typeface="Arial" panose="020B0604020202020204" pitchFamily="34" charset="0"/>
              <a:buChar char="•"/>
            </a:pPr>
            <a:r>
              <a:rPr lang="de-DE" dirty="0"/>
              <a:t>2 × 194 </a:t>
            </a:r>
            <a:r>
              <a:rPr lang="de-DE" dirty="0" err="1"/>
              <a:t>pixels</a:t>
            </a:r>
            <a:r>
              <a:rPr lang="de-DE" dirty="0"/>
              <a:t> per double </a:t>
            </a:r>
            <a:r>
              <a:rPr lang="de-DE" dirty="0" err="1"/>
              <a:t>column</a:t>
            </a:r>
            <a:r>
              <a:rPr lang="de-DE" dirty="0"/>
              <a:t> </a:t>
            </a:r>
          </a:p>
          <a:p>
            <a:r>
              <a:rPr lang="de-DE" dirty="0"/>
              <a:t>Chip </a:t>
            </a:r>
            <a:r>
              <a:rPr lang="de-DE" dirty="0" err="1"/>
              <a:t>periphery</a:t>
            </a:r>
            <a:r>
              <a:rPr lang="de-DE" dirty="0"/>
              <a:t> </a:t>
            </a:r>
            <a:r>
              <a:rPr lang="de-DE" dirty="0" err="1"/>
              <a:t>includes</a:t>
            </a:r>
            <a:r>
              <a:rPr lang="de-DE" dirty="0"/>
              <a:t>:</a:t>
            </a:r>
          </a:p>
          <a:p>
            <a:pPr>
              <a:buFont typeface="Arial" panose="020B0604020202020204" pitchFamily="34" charset="0"/>
              <a:buChar char="•"/>
            </a:pPr>
            <a:r>
              <a:rPr lang="de-DE" dirty="0"/>
              <a:t>Hit </a:t>
            </a:r>
            <a:r>
              <a:rPr lang="de-DE" dirty="0" err="1"/>
              <a:t>buffers</a:t>
            </a:r>
            <a:r>
              <a:rPr lang="de-DE" dirty="0"/>
              <a:t> </a:t>
            </a:r>
          </a:p>
          <a:p>
            <a:pPr>
              <a:buFont typeface="Arial" panose="020B0604020202020204" pitchFamily="34" charset="0"/>
              <a:buChar char="•"/>
            </a:pPr>
            <a:r>
              <a:rPr lang="de-DE" dirty="0"/>
              <a:t>End-</a:t>
            </a:r>
            <a:r>
              <a:rPr lang="de-DE" dirty="0" err="1"/>
              <a:t>of</a:t>
            </a:r>
            <a:r>
              <a:rPr lang="de-DE" dirty="0"/>
              <a:t>-</a:t>
            </a:r>
            <a:r>
              <a:rPr lang="de-DE" dirty="0" err="1"/>
              <a:t>Column</a:t>
            </a:r>
            <a:r>
              <a:rPr lang="de-DE" dirty="0"/>
              <a:t> (</a:t>
            </a:r>
            <a:r>
              <a:rPr lang="de-DE" dirty="0" err="1"/>
              <a:t>EoC</a:t>
            </a:r>
            <a:r>
              <a:rPr lang="de-DE" dirty="0"/>
              <a:t>) </a:t>
            </a:r>
            <a:r>
              <a:rPr lang="de-DE" dirty="0" err="1"/>
              <a:t>circuits</a:t>
            </a:r>
            <a:r>
              <a:rPr lang="de-DE" dirty="0"/>
              <a:t> </a:t>
            </a:r>
          </a:p>
          <a:p>
            <a:pPr>
              <a:buFont typeface="Arial" panose="020B0604020202020204" pitchFamily="34" charset="0"/>
              <a:buChar char="•"/>
            </a:pPr>
            <a:r>
              <a:rPr lang="de-DE" dirty="0" err="1"/>
              <a:t>Readout</a:t>
            </a:r>
            <a:r>
              <a:rPr lang="de-DE" dirty="0"/>
              <a:t> Control Unit (RCU) </a:t>
            </a:r>
          </a:p>
          <a:p>
            <a:pPr>
              <a:buFont typeface="Arial" panose="020B0604020202020204" pitchFamily="34" charset="0"/>
              <a:buChar char="•"/>
            </a:pPr>
            <a:r>
              <a:rPr lang="de-DE" dirty="0"/>
              <a:t>DACs </a:t>
            </a:r>
          </a:p>
          <a:p>
            <a:pPr>
              <a:buFont typeface="Arial" panose="020B0604020202020204" pitchFamily="34" charset="0"/>
              <a:buChar char="•"/>
            </a:pPr>
            <a:r>
              <a:rPr lang="de-DE" dirty="0"/>
              <a:t>I/O </a:t>
            </a:r>
            <a:r>
              <a:rPr lang="de-DE" dirty="0" err="1"/>
              <a:t>pads</a:t>
            </a:r>
            <a:endParaRPr lang="de-DE" dirty="0"/>
          </a:p>
          <a:p>
            <a:endParaRPr lang="en-GB" dirty="0"/>
          </a:p>
        </p:txBody>
      </p:sp>
      <p:grpSp>
        <p:nvGrpSpPr>
          <p:cNvPr id="109" name="Gruppieren 108">
            <a:extLst>
              <a:ext uri="{FF2B5EF4-FFF2-40B4-BE49-F238E27FC236}">
                <a16:creationId xmlns:a16="http://schemas.microsoft.com/office/drawing/2014/main" id="{2AC0C303-93F5-7846-4ECE-50B3970D4F27}"/>
              </a:ext>
            </a:extLst>
          </p:cNvPr>
          <p:cNvGrpSpPr/>
          <p:nvPr/>
        </p:nvGrpSpPr>
        <p:grpSpPr>
          <a:xfrm>
            <a:off x="4724660" y="833780"/>
            <a:ext cx="228990" cy="3353060"/>
            <a:chOff x="4724660" y="833780"/>
            <a:chExt cx="228990" cy="3353060"/>
          </a:xfrm>
        </p:grpSpPr>
        <p:sp>
          <p:nvSpPr>
            <p:cNvPr id="6" name="Rechteck 5">
              <a:extLst>
                <a:ext uri="{FF2B5EF4-FFF2-40B4-BE49-F238E27FC236}">
                  <a16:creationId xmlns:a16="http://schemas.microsoft.com/office/drawing/2014/main" id="{C8B89E21-7360-B461-6372-2ECF68233E05}"/>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7" name="Rechteck 6">
              <a:extLst>
                <a:ext uri="{FF2B5EF4-FFF2-40B4-BE49-F238E27FC236}">
                  <a16:creationId xmlns:a16="http://schemas.microsoft.com/office/drawing/2014/main" id="{F6848C5C-D3CA-F251-7208-D30270F7D550}"/>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8" name="Rechteck 7">
              <a:extLst>
                <a:ext uri="{FF2B5EF4-FFF2-40B4-BE49-F238E27FC236}">
                  <a16:creationId xmlns:a16="http://schemas.microsoft.com/office/drawing/2014/main" id="{290792A8-13BA-866D-E85A-CFCD25C0D026}"/>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9" name="Rechteck 8">
              <a:extLst>
                <a:ext uri="{FF2B5EF4-FFF2-40B4-BE49-F238E27FC236}">
                  <a16:creationId xmlns:a16="http://schemas.microsoft.com/office/drawing/2014/main" id="{E1878F31-1596-F615-D0FE-5A79DA7B68C0}"/>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0" name="Rechteck 9">
              <a:extLst>
                <a:ext uri="{FF2B5EF4-FFF2-40B4-BE49-F238E27FC236}">
                  <a16:creationId xmlns:a16="http://schemas.microsoft.com/office/drawing/2014/main" id="{6DEBC6F2-29E1-82A7-64B9-416D78BA7B0B}"/>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1" name="Rechteck 10">
              <a:extLst>
                <a:ext uri="{FF2B5EF4-FFF2-40B4-BE49-F238E27FC236}">
                  <a16:creationId xmlns:a16="http://schemas.microsoft.com/office/drawing/2014/main" id="{7CB9928C-8271-C823-0156-83D72BA4A030}"/>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2" name="Rechteck 11">
              <a:extLst>
                <a:ext uri="{FF2B5EF4-FFF2-40B4-BE49-F238E27FC236}">
                  <a16:creationId xmlns:a16="http://schemas.microsoft.com/office/drawing/2014/main" id="{BDD0A015-4DDB-5B10-8080-FED0C1D8AA61}"/>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3" name="Rechteck 12">
              <a:extLst>
                <a:ext uri="{FF2B5EF4-FFF2-40B4-BE49-F238E27FC236}">
                  <a16:creationId xmlns:a16="http://schemas.microsoft.com/office/drawing/2014/main" id="{82450373-3888-F962-14BB-4659C0FF7304}"/>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4" name="Rechteck 253">
              <a:extLst>
                <a:ext uri="{FF2B5EF4-FFF2-40B4-BE49-F238E27FC236}">
                  <a16:creationId xmlns:a16="http://schemas.microsoft.com/office/drawing/2014/main" id="{977FE5F2-7A2F-6104-BD74-05FF608C82BF}"/>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5" name="Rechteck 254">
              <a:extLst>
                <a:ext uri="{FF2B5EF4-FFF2-40B4-BE49-F238E27FC236}">
                  <a16:creationId xmlns:a16="http://schemas.microsoft.com/office/drawing/2014/main" id="{24645024-6DF8-7996-EFC0-39F6EAC54EE6}"/>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6" name="Rechteck 255">
              <a:extLst>
                <a:ext uri="{FF2B5EF4-FFF2-40B4-BE49-F238E27FC236}">
                  <a16:creationId xmlns:a16="http://schemas.microsoft.com/office/drawing/2014/main" id="{D580C98D-9178-A5A7-5A58-817C89EBD7EB}"/>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7" name="Rechteck 256">
              <a:extLst>
                <a:ext uri="{FF2B5EF4-FFF2-40B4-BE49-F238E27FC236}">
                  <a16:creationId xmlns:a16="http://schemas.microsoft.com/office/drawing/2014/main" id="{85E5243E-C3A8-41A8-5A8D-120A200AD5A7}"/>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18" name="Gerade Verbindung mit Pfeil 3">
              <a:extLst>
                <a:ext uri="{FF2B5EF4-FFF2-40B4-BE49-F238E27FC236}">
                  <a16:creationId xmlns:a16="http://schemas.microsoft.com/office/drawing/2014/main" id="{4F7604BB-0D11-DCBF-D914-30780A593F7D}"/>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267">
              <a:extLst>
                <a:ext uri="{FF2B5EF4-FFF2-40B4-BE49-F238E27FC236}">
                  <a16:creationId xmlns:a16="http://schemas.microsoft.com/office/drawing/2014/main" id="{1C7D98B4-F0D3-6D13-1C40-6F961DE26515}"/>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mit Pfeil 272">
              <a:extLst>
                <a:ext uri="{FF2B5EF4-FFF2-40B4-BE49-F238E27FC236}">
                  <a16:creationId xmlns:a16="http://schemas.microsoft.com/office/drawing/2014/main" id="{E98AEA91-9E3E-D376-CC7D-3A3C81F4EFDB}"/>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79">
              <a:extLst>
                <a:ext uri="{FF2B5EF4-FFF2-40B4-BE49-F238E27FC236}">
                  <a16:creationId xmlns:a16="http://schemas.microsoft.com/office/drawing/2014/main" id="{C6310A0B-A9BA-8A78-8161-6936143095E2}"/>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Rechteck 304">
              <a:extLst>
                <a:ext uri="{FF2B5EF4-FFF2-40B4-BE49-F238E27FC236}">
                  <a16:creationId xmlns:a16="http://schemas.microsoft.com/office/drawing/2014/main" id="{024E8375-21D5-008D-DA08-2BD146234355}"/>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3" name="Rechteck 305">
              <a:extLst>
                <a:ext uri="{FF2B5EF4-FFF2-40B4-BE49-F238E27FC236}">
                  <a16:creationId xmlns:a16="http://schemas.microsoft.com/office/drawing/2014/main" id="{14D06CC1-6741-446C-DBF5-C95F8BD38B53}"/>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4" name="Rechteck 306">
              <a:extLst>
                <a:ext uri="{FF2B5EF4-FFF2-40B4-BE49-F238E27FC236}">
                  <a16:creationId xmlns:a16="http://schemas.microsoft.com/office/drawing/2014/main" id="{80BBEBD9-706A-820A-E800-0BDCBCFF48F9}"/>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5" name="Rechteck 307">
              <a:extLst>
                <a:ext uri="{FF2B5EF4-FFF2-40B4-BE49-F238E27FC236}">
                  <a16:creationId xmlns:a16="http://schemas.microsoft.com/office/drawing/2014/main" id="{AA861B72-973E-978E-6EB5-931EF982DD5E}"/>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sp>
        <p:nvSpPr>
          <p:cNvPr id="98" name="Rechteck 307">
            <a:extLst>
              <a:ext uri="{FF2B5EF4-FFF2-40B4-BE49-F238E27FC236}">
                <a16:creationId xmlns:a16="http://schemas.microsoft.com/office/drawing/2014/main" id="{3BFE6AAC-3BB0-9ACB-9259-4FB325A03623}"/>
              </a:ext>
            </a:extLst>
          </p:cNvPr>
          <p:cNvSpPr>
            <a:spLocks noChangeArrowheads="1"/>
          </p:cNvSpPr>
          <p:nvPr/>
        </p:nvSpPr>
        <p:spPr bwMode="auto">
          <a:xfrm>
            <a:off x="4724660" y="4802940"/>
            <a:ext cx="36638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err="1"/>
              <a:t>pads</a:t>
            </a:r>
            <a:endParaRPr lang="de-DE" altLang="de-DE" sz="800" dirty="0"/>
          </a:p>
        </p:txBody>
      </p:sp>
      <p:sp>
        <p:nvSpPr>
          <p:cNvPr id="99" name="Rechteck 307">
            <a:extLst>
              <a:ext uri="{FF2B5EF4-FFF2-40B4-BE49-F238E27FC236}">
                <a16:creationId xmlns:a16="http://schemas.microsoft.com/office/drawing/2014/main" id="{830A7FA3-EE43-F59D-3C7E-36907B00CE51}"/>
              </a:ext>
            </a:extLst>
          </p:cNvPr>
          <p:cNvSpPr>
            <a:spLocks noChangeArrowheads="1"/>
          </p:cNvSpPr>
          <p:nvPr/>
        </p:nvSpPr>
        <p:spPr bwMode="auto">
          <a:xfrm>
            <a:off x="4724660" y="4573950"/>
            <a:ext cx="6106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err="1"/>
              <a:t>regulator</a:t>
            </a:r>
            <a:endParaRPr lang="de-DE" altLang="de-DE" sz="800" dirty="0"/>
          </a:p>
        </p:txBody>
      </p:sp>
      <p:sp>
        <p:nvSpPr>
          <p:cNvPr id="100" name="Rechteck 307">
            <a:extLst>
              <a:ext uri="{FF2B5EF4-FFF2-40B4-BE49-F238E27FC236}">
                <a16:creationId xmlns:a16="http://schemas.microsoft.com/office/drawing/2014/main" id="{6FAD9B2D-4E7A-3E05-7F6D-DC4439C8EE72}"/>
              </a:ext>
            </a:extLst>
          </p:cNvPr>
          <p:cNvSpPr>
            <a:spLocks noChangeArrowheads="1"/>
          </p:cNvSpPr>
          <p:nvPr/>
        </p:nvSpPr>
        <p:spPr bwMode="auto">
          <a:xfrm>
            <a:off x="5411630" y="4573950"/>
            <a:ext cx="160293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a:t>RCU</a:t>
            </a:r>
          </a:p>
        </p:txBody>
      </p:sp>
      <p:sp>
        <p:nvSpPr>
          <p:cNvPr id="101" name="Rechteck 307">
            <a:extLst>
              <a:ext uri="{FF2B5EF4-FFF2-40B4-BE49-F238E27FC236}">
                <a16:creationId xmlns:a16="http://schemas.microsoft.com/office/drawing/2014/main" id="{3573C7C0-A163-63F5-A9FB-B5D4F6E3514F}"/>
              </a:ext>
            </a:extLst>
          </p:cNvPr>
          <p:cNvSpPr>
            <a:spLocks noChangeArrowheads="1"/>
          </p:cNvSpPr>
          <p:nvPr/>
        </p:nvSpPr>
        <p:spPr bwMode="auto">
          <a:xfrm>
            <a:off x="7090890" y="4573950"/>
            <a:ext cx="6106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a:t>DAC</a:t>
            </a:r>
          </a:p>
        </p:txBody>
      </p:sp>
      <p:sp>
        <p:nvSpPr>
          <p:cNvPr id="102" name="Rechteck 307">
            <a:extLst>
              <a:ext uri="{FF2B5EF4-FFF2-40B4-BE49-F238E27FC236}">
                <a16:creationId xmlns:a16="http://schemas.microsoft.com/office/drawing/2014/main" id="{97C00FBB-FC10-9827-B30F-B3C2991CCDBD}"/>
              </a:ext>
            </a:extLst>
          </p:cNvPr>
          <p:cNvSpPr>
            <a:spLocks noChangeArrowheads="1"/>
          </p:cNvSpPr>
          <p:nvPr/>
        </p:nvSpPr>
        <p:spPr bwMode="auto">
          <a:xfrm>
            <a:off x="7777860" y="4573950"/>
            <a:ext cx="6106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a:t>VDAC</a:t>
            </a:r>
          </a:p>
        </p:txBody>
      </p:sp>
      <p:sp>
        <p:nvSpPr>
          <p:cNvPr id="110" name="Rechteck 307">
            <a:extLst>
              <a:ext uri="{FF2B5EF4-FFF2-40B4-BE49-F238E27FC236}">
                <a16:creationId xmlns:a16="http://schemas.microsoft.com/office/drawing/2014/main" id="{224A94C0-C4E8-68FC-62DB-5D351A085359}"/>
              </a:ext>
            </a:extLst>
          </p:cNvPr>
          <p:cNvSpPr>
            <a:spLocks noChangeArrowheads="1"/>
          </p:cNvSpPr>
          <p:nvPr/>
        </p:nvSpPr>
        <p:spPr bwMode="auto">
          <a:xfrm>
            <a:off x="4724660" y="4268630"/>
            <a:ext cx="6106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a:t>EOC</a:t>
            </a:r>
          </a:p>
        </p:txBody>
      </p:sp>
      <p:grpSp>
        <p:nvGrpSpPr>
          <p:cNvPr id="111" name="Gruppieren 110">
            <a:extLst>
              <a:ext uri="{FF2B5EF4-FFF2-40B4-BE49-F238E27FC236}">
                <a16:creationId xmlns:a16="http://schemas.microsoft.com/office/drawing/2014/main" id="{EABEAAFD-6BCA-BBE3-A086-9C5AE83F1ECB}"/>
              </a:ext>
            </a:extLst>
          </p:cNvPr>
          <p:cNvGrpSpPr/>
          <p:nvPr/>
        </p:nvGrpSpPr>
        <p:grpSpPr>
          <a:xfrm>
            <a:off x="5106310" y="833780"/>
            <a:ext cx="228990" cy="3353060"/>
            <a:chOff x="4724660" y="833780"/>
            <a:chExt cx="228990" cy="3353060"/>
          </a:xfrm>
        </p:grpSpPr>
        <p:sp>
          <p:nvSpPr>
            <p:cNvPr id="112" name="Rechteck 111">
              <a:extLst>
                <a:ext uri="{FF2B5EF4-FFF2-40B4-BE49-F238E27FC236}">
                  <a16:creationId xmlns:a16="http://schemas.microsoft.com/office/drawing/2014/main" id="{019A9228-7D15-40A4-9D0F-6BAA0460C58F}"/>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13" name="Rechteck 112">
              <a:extLst>
                <a:ext uri="{FF2B5EF4-FFF2-40B4-BE49-F238E27FC236}">
                  <a16:creationId xmlns:a16="http://schemas.microsoft.com/office/drawing/2014/main" id="{19E7E266-12E7-983D-FF30-3B48408E1E41}"/>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14" name="Rechteck 113">
              <a:extLst>
                <a:ext uri="{FF2B5EF4-FFF2-40B4-BE49-F238E27FC236}">
                  <a16:creationId xmlns:a16="http://schemas.microsoft.com/office/drawing/2014/main" id="{E7C4E58B-268E-6FCF-009F-6A2F1F15A525}"/>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15" name="Rechteck 114">
              <a:extLst>
                <a:ext uri="{FF2B5EF4-FFF2-40B4-BE49-F238E27FC236}">
                  <a16:creationId xmlns:a16="http://schemas.microsoft.com/office/drawing/2014/main" id="{F5872BAA-955B-FFC1-8D38-7B6B8F1F88F6}"/>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16" name="Rechteck 115">
              <a:extLst>
                <a:ext uri="{FF2B5EF4-FFF2-40B4-BE49-F238E27FC236}">
                  <a16:creationId xmlns:a16="http://schemas.microsoft.com/office/drawing/2014/main" id="{086A3F99-2175-FF21-8796-30F710BAC738}"/>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17" name="Rechteck 116">
              <a:extLst>
                <a:ext uri="{FF2B5EF4-FFF2-40B4-BE49-F238E27FC236}">
                  <a16:creationId xmlns:a16="http://schemas.microsoft.com/office/drawing/2014/main" id="{DE79410B-1BE4-0239-C81C-AACFA2BBB43D}"/>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18" name="Rechteck 117">
              <a:extLst>
                <a:ext uri="{FF2B5EF4-FFF2-40B4-BE49-F238E27FC236}">
                  <a16:creationId xmlns:a16="http://schemas.microsoft.com/office/drawing/2014/main" id="{F9C04EF7-77AE-774F-ACAD-007C6892FF65}"/>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19" name="Rechteck 118">
              <a:extLst>
                <a:ext uri="{FF2B5EF4-FFF2-40B4-BE49-F238E27FC236}">
                  <a16:creationId xmlns:a16="http://schemas.microsoft.com/office/drawing/2014/main" id="{F2FEAAE7-7F1C-BC40-3572-B7F4EF6A20E0}"/>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20" name="Rechteck 253">
              <a:extLst>
                <a:ext uri="{FF2B5EF4-FFF2-40B4-BE49-F238E27FC236}">
                  <a16:creationId xmlns:a16="http://schemas.microsoft.com/office/drawing/2014/main" id="{BBEB8284-0686-A623-D580-05D9C1676624}"/>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21" name="Rechteck 254">
              <a:extLst>
                <a:ext uri="{FF2B5EF4-FFF2-40B4-BE49-F238E27FC236}">
                  <a16:creationId xmlns:a16="http://schemas.microsoft.com/office/drawing/2014/main" id="{25D82B0C-5F7E-741D-DFA0-CE7BC8248A04}"/>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22" name="Rechteck 255">
              <a:extLst>
                <a:ext uri="{FF2B5EF4-FFF2-40B4-BE49-F238E27FC236}">
                  <a16:creationId xmlns:a16="http://schemas.microsoft.com/office/drawing/2014/main" id="{5943C65B-23B8-8A92-56A1-A4B7597272EE}"/>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23" name="Rechteck 256">
              <a:extLst>
                <a:ext uri="{FF2B5EF4-FFF2-40B4-BE49-F238E27FC236}">
                  <a16:creationId xmlns:a16="http://schemas.microsoft.com/office/drawing/2014/main" id="{DE9956BE-60B6-29F7-6766-1E71354694C9}"/>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124" name="Gerade Verbindung mit Pfeil 3">
              <a:extLst>
                <a:ext uri="{FF2B5EF4-FFF2-40B4-BE49-F238E27FC236}">
                  <a16:creationId xmlns:a16="http://schemas.microsoft.com/office/drawing/2014/main" id="{E9B4A4FF-F0C7-7D50-2B92-68170C412511}"/>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 Verbindung mit Pfeil 267">
              <a:extLst>
                <a:ext uri="{FF2B5EF4-FFF2-40B4-BE49-F238E27FC236}">
                  <a16:creationId xmlns:a16="http://schemas.microsoft.com/office/drawing/2014/main" id="{C1C6056F-7728-C82B-F229-D4A0451A5E80}"/>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 Verbindung mit Pfeil 272">
              <a:extLst>
                <a:ext uri="{FF2B5EF4-FFF2-40B4-BE49-F238E27FC236}">
                  <a16:creationId xmlns:a16="http://schemas.microsoft.com/office/drawing/2014/main" id="{4008420F-2F1C-CD92-CE77-D4769A2FCF1E}"/>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 Verbindung mit Pfeil 279">
              <a:extLst>
                <a:ext uri="{FF2B5EF4-FFF2-40B4-BE49-F238E27FC236}">
                  <a16:creationId xmlns:a16="http://schemas.microsoft.com/office/drawing/2014/main" id="{9ACADB5C-14F6-1476-9481-8628ABC9535D}"/>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 name="Rechteck 304">
              <a:extLst>
                <a:ext uri="{FF2B5EF4-FFF2-40B4-BE49-F238E27FC236}">
                  <a16:creationId xmlns:a16="http://schemas.microsoft.com/office/drawing/2014/main" id="{BAEB1017-EBE7-24DD-EA51-0E710A0CAF25}"/>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29" name="Rechteck 305">
              <a:extLst>
                <a:ext uri="{FF2B5EF4-FFF2-40B4-BE49-F238E27FC236}">
                  <a16:creationId xmlns:a16="http://schemas.microsoft.com/office/drawing/2014/main" id="{731848D5-8C99-D6D6-CA40-027707C74D1F}"/>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30" name="Rechteck 306">
              <a:extLst>
                <a:ext uri="{FF2B5EF4-FFF2-40B4-BE49-F238E27FC236}">
                  <a16:creationId xmlns:a16="http://schemas.microsoft.com/office/drawing/2014/main" id="{AE9F7B42-5CD5-3905-4763-9B93EF2273D6}"/>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31" name="Rechteck 307">
              <a:extLst>
                <a:ext uri="{FF2B5EF4-FFF2-40B4-BE49-F238E27FC236}">
                  <a16:creationId xmlns:a16="http://schemas.microsoft.com/office/drawing/2014/main" id="{EF96C8C2-8D88-F820-E9A9-2E3FEE0DA7D9}"/>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grpSp>
        <p:nvGrpSpPr>
          <p:cNvPr id="132" name="Gruppieren 131">
            <a:extLst>
              <a:ext uri="{FF2B5EF4-FFF2-40B4-BE49-F238E27FC236}">
                <a16:creationId xmlns:a16="http://schemas.microsoft.com/office/drawing/2014/main" id="{A89461B5-ED53-D6BE-83A8-8EBB76EAB3BF}"/>
              </a:ext>
            </a:extLst>
          </p:cNvPr>
          <p:cNvGrpSpPr/>
          <p:nvPr/>
        </p:nvGrpSpPr>
        <p:grpSpPr>
          <a:xfrm>
            <a:off x="5487960" y="833780"/>
            <a:ext cx="228990" cy="3353060"/>
            <a:chOff x="4724660" y="833780"/>
            <a:chExt cx="228990" cy="3353060"/>
          </a:xfrm>
        </p:grpSpPr>
        <p:sp>
          <p:nvSpPr>
            <p:cNvPr id="133" name="Rechteck 132">
              <a:extLst>
                <a:ext uri="{FF2B5EF4-FFF2-40B4-BE49-F238E27FC236}">
                  <a16:creationId xmlns:a16="http://schemas.microsoft.com/office/drawing/2014/main" id="{58712099-AFAE-CA56-76E3-64C215B0B773}"/>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34" name="Rechteck 133">
              <a:extLst>
                <a:ext uri="{FF2B5EF4-FFF2-40B4-BE49-F238E27FC236}">
                  <a16:creationId xmlns:a16="http://schemas.microsoft.com/office/drawing/2014/main" id="{C0148228-E68C-25F8-478F-AEB6E6916936}"/>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35" name="Rechteck 134">
              <a:extLst>
                <a:ext uri="{FF2B5EF4-FFF2-40B4-BE49-F238E27FC236}">
                  <a16:creationId xmlns:a16="http://schemas.microsoft.com/office/drawing/2014/main" id="{89E95F41-F8CE-75AE-55EA-1EB6F7C88DDB}"/>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36" name="Rechteck 135">
              <a:extLst>
                <a:ext uri="{FF2B5EF4-FFF2-40B4-BE49-F238E27FC236}">
                  <a16:creationId xmlns:a16="http://schemas.microsoft.com/office/drawing/2014/main" id="{960AB73C-5844-4E41-240E-0322E26A3754}"/>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37" name="Rechteck 136">
              <a:extLst>
                <a:ext uri="{FF2B5EF4-FFF2-40B4-BE49-F238E27FC236}">
                  <a16:creationId xmlns:a16="http://schemas.microsoft.com/office/drawing/2014/main" id="{8CA4CBBB-769A-F818-53D6-B583ECEC6DBC}"/>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38" name="Rechteck 137">
              <a:extLst>
                <a:ext uri="{FF2B5EF4-FFF2-40B4-BE49-F238E27FC236}">
                  <a16:creationId xmlns:a16="http://schemas.microsoft.com/office/drawing/2014/main" id="{EC6E48D9-876C-7F71-A0C1-225FFE488689}"/>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39" name="Rechteck 138">
              <a:extLst>
                <a:ext uri="{FF2B5EF4-FFF2-40B4-BE49-F238E27FC236}">
                  <a16:creationId xmlns:a16="http://schemas.microsoft.com/office/drawing/2014/main" id="{F7F97597-6CB0-BDD4-B438-1EBE67F186E1}"/>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40" name="Rechteck 139">
              <a:extLst>
                <a:ext uri="{FF2B5EF4-FFF2-40B4-BE49-F238E27FC236}">
                  <a16:creationId xmlns:a16="http://schemas.microsoft.com/office/drawing/2014/main" id="{8419423D-BB49-792D-02F6-F2EB116C7680}"/>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41" name="Rechteck 253">
              <a:extLst>
                <a:ext uri="{FF2B5EF4-FFF2-40B4-BE49-F238E27FC236}">
                  <a16:creationId xmlns:a16="http://schemas.microsoft.com/office/drawing/2014/main" id="{DE19B376-B49F-44ED-F162-66A9A5391202}"/>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42" name="Rechteck 254">
              <a:extLst>
                <a:ext uri="{FF2B5EF4-FFF2-40B4-BE49-F238E27FC236}">
                  <a16:creationId xmlns:a16="http://schemas.microsoft.com/office/drawing/2014/main" id="{8F990B07-A3E4-A484-B0F2-A4201291737D}"/>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43" name="Rechteck 255">
              <a:extLst>
                <a:ext uri="{FF2B5EF4-FFF2-40B4-BE49-F238E27FC236}">
                  <a16:creationId xmlns:a16="http://schemas.microsoft.com/office/drawing/2014/main" id="{12410A70-87FE-B2AD-8B5D-48FE01B224A0}"/>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44" name="Rechteck 256">
              <a:extLst>
                <a:ext uri="{FF2B5EF4-FFF2-40B4-BE49-F238E27FC236}">
                  <a16:creationId xmlns:a16="http://schemas.microsoft.com/office/drawing/2014/main" id="{A468E095-C8AA-9812-EDF4-3EE8F31BB0BF}"/>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145" name="Gerade Verbindung mit Pfeil 3">
              <a:extLst>
                <a:ext uri="{FF2B5EF4-FFF2-40B4-BE49-F238E27FC236}">
                  <a16:creationId xmlns:a16="http://schemas.microsoft.com/office/drawing/2014/main" id="{FEDBDA1A-F43B-A3D6-CA55-18C6760C34E5}"/>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Gerade Verbindung mit Pfeil 267">
              <a:extLst>
                <a:ext uri="{FF2B5EF4-FFF2-40B4-BE49-F238E27FC236}">
                  <a16:creationId xmlns:a16="http://schemas.microsoft.com/office/drawing/2014/main" id="{EB68A93B-BD85-4659-65D7-9B2FD7C503A4}"/>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 Verbindung mit Pfeil 272">
              <a:extLst>
                <a:ext uri="{FF2B5EF4-FFF2-40B4-BE49-F238E27FC236}">
                  <a16:creationId xmlns:a16="http://schemas.microsoft.com/office/drawing/2014/main" id="{4AE50FD4-3DF7-72B0-6B68-42B7C45F8E9B}"/>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 Verbindung mit Pfeil 279">
              <a:extLst>
                <a:ext uri="{FF2B5EF4-FFF2-40B4-BE49-F238E27FC236}">
                  <a16:creationId xmlns:a16="http://schemas.microsoft.com/office/drawing/2014/main" id="{B9F4B58E-88C3-8DAA-EE74-2A3B2F985B09}"/>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 name="Rechteck 304">
              <a:extLst>
                <a:ext uri="{FF2B5EF4-FFF2-40B4-BE49-F238E27FC236}">
                  <a16:creationId xmlns:a16="http://schemas.microsoft.com/office/drawing/2014/main" id="{929CA4CD-2493-24A4-9480-97D4358D073E}"/>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50" name="Rechteck 305">
              <a:extLst>
                <a:ext uri="{FF2B5EF4-FFF2-40B4-BE49-F238E27FC236}">
                  <a16:creationId xmlns:a16="http://schemas.microsoft.com/office/drawing/2014/main" id="{DB003524-36E2-FA3F-2729-4A2FEDFBC0D3}"/>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51" name="Rechteck 306">
              <a:extLst>
                <a:ext uri="{FF2B5EF4-FFF2-40B4-BE49-F238E27FC236}">
                  <a16:creationId xmlns:a16="http://schemas.microsoft.com/office/drawing/2014/main" id="{7C0F3E85-C6DE-4E7D-7778-7FEC83004425}"/>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52" name="Rechteck 307">
              <a:extLst>
                <a:ext uri="{FF2B5EF4-FFF2-40B4-BE49-F238E27FC236}">
                  <a16:creationId xmlns:a16="http://schemas.microsoft.com/office/drawing/2014/main" id="{CFDD9210-E5F4-B942-BCA5-A59245BED64E}"/>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sp>
        <p:nvSpPr>
          <p:cNvPr id="153" name="Rechteck 307">
            <a:extLst>
              <a:ext uri="{FF2B5EF4-FFF2-40B4-BE49-F238E27FC236}">
                <a16:creationId xmlns:a16="http://schemas.microsoft.com/office/drawing/2014/main" id="{18B0C932-826E-86D0-8BAF-E04E7D67E4BD}"/>
              </a:ext>
            </a:extLst>
          </p:cNvPr>
          <p:cNvSpPr>
            <a:spLocks noChangeArrowheads="1"/>
          </p:cNvSpPr>
          <p:nvPr/>
        </p:nvSpPr>
        <p:spPr bwMode="auto">
          <a:xfrm>
            <a:off x="5487960" y="4268630"/>
            <a:ext cx="6106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a:t>EOC</a:t>
            </a:r>
          </a:p>
        </p:txBody>
      </p:sp>
      <p:grpSp>
        <p:nvGrpSpPr>
          <p:cNvPr id="154" name="Gruppieren 153">
            <a:extLst>
              <a:ext uri="{FF2B5EF4-FFF2-40B4-BE49-F238E27FC236}">
                <a16:creationId xmlns:a16="http://schemas.microsoft.com/office/drawing/2014/main" id="{537FEE36-ACDF-E931-968F-36932458B6A0}"/>
              </a:ext>
            </a:extLst>
          </p:cNvPr>
          <p:cNvGrpSpPr/>
          <p:nvPr/>
        </p:nvGrpSpPr>
        <p:grpSpPr>
          <a:xfrm>
            <a:off x="5869610" y="833780"/>
            <a:ext cx="228990" cy="3353060"/>
            <a:chOff x="4724660" y="833780"/>
            <a:chExt cx="228990" cy="3353060"/>
          </a:xfrm>
        </p:grpSpPr>
        <p:sp>
          <p:nvSpPr>
            <p:cNvPr id="155" name="Rechteck 154">
              <a:extLst>
                <a:ext uri="{FF2B5EF4-FFF2-40B4-BE49-F238E27FC236}">
                  <a16:creationId xmlns:a16="http://schemas.microsoft.com/office/drawing/2014/main" id="{027096FB-B519-6F1D-E583-13351ECE7717}"/>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56" name="Rechteck 155">
              <a:extLst>
                <a:ext uri="{FF2B5EF4-FFF2-40B4-BE49-F238E27FC236}">
                  <a16:creationId xmlns:a16="http://schemas.microsoft.com/office/drawing/2014/main" id="{C74AC9FD-5F43-0E7D-D0B2-C2D14DB6F86A}"/>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57" name="Rechteck 156">
              <a:extLst>
                <a:ext uri="{FF2B5EF4-FFF2-40B4-BE49-F238E27FC236}">
                  <a16:creationId xmlns:a16="http://schemas.microsoft.com/office/drawing/2014/main" id="{83CC6008-00A7-7AF0-5B56-5251EC07FAE9}"/>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58" name="Rechteck 157">
              <a:extLst>
                <a:ext uri="{FF2B5EF4-FFF2-40B4-BE49-F238E27FC236}">
                  <a16:creationId xmlns:a16="http://schemas.microsoft.com/office/drawing/2014/main" id="{750FFD8D-0EFA-4DD3-248A-20550CA232D4}"/>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59" name="Rechteck 158">
              <a:extLst>
                <a:ext uri="{FF2B5EF4-FFF2-40B4-BE49-F238E27FC236}">
                  <a16:creationId xmlns:a16="http://schemas.microsoft.com/office/drawing/2014/main" id="{A0C78E73-763D-9B4B-9C21-084DDD3FE098}"/>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60" name="Rechteck 159">
              <a:extLst>
                <a:ext uri="{FF2B5EF4-FFF2-40B4-BE49-F238E27FC236}">
                  <a16:creationId xmlns:a16="http://schemas.microsoft.com/office/drawing/2014/main" id="{225A83E5-F38D-4B1C-8D25-F1C93A522776}"/>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61" name="Rechteck 160">
              <a:extLst>
                <a:ext uri="{FF2B5EF4-FFF2-40B4-BE49-F238E27FC236}">
                  <a16:creationId xmlns:a16="http://schemas.microsoft.com/office/drawing/2014/main" id="{98441FC7-F303-C40A-ECDE-AC5E0F10D80B}"/>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62" name="Rechteck 161">
              <a:extLst>
                <a:ext uri="{FF2B5EF4-FFF2-40B4-BE49-F238E27FC236}">
                  <a16:creationId xmlns:a16="http://schemas.microsoft.com/office/drawing/2014/main" id="{13CDDAFC-C7FB-829A-8EDE-65D4E13B9ACE}"/>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63" name="Rechteck 253">
              <a:extLst>
                <a:ext uri="{FF2B5EF4-FFF2-40B4-BE49-F238E27FC236}">
                  <a16:creationId xmlns:a16="http://schemas.microsoft.com/office/drawing/2014/main" id="{04D1AE50-313B-9AB9-029E-3D34D5D4872E}"/>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64" name="Rechteck 254">
              <a:extLst>
                <a:ext uri="{FF2B5EF4-FFF2-40B4-BE49-F238E27FC236}">
                  <a16:creationId xmlns:a16="http://schemas.microsoft.com/office/drawing/2014/main" id="{1F4D2A7C-A155-C424-9C17-474564141250}"/>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65" name="Rechteck 255">
              <a:extLst>
                <a:ext uri="{FF2B5EF4-FFF2-40B4-BE49-F238E27FC236}">
                  <a16:creationId xmlns:a16="http://schemas.microsoft.com/office/drawing/2014/main" id="{74FDA167-8897-59B7-631D-5CEBD27B6432}"/>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66" name="Rechteck 256">
              <a:extLst>
                <a:ext uri="{FF2B5EF4-FFF2-40B4-BE49-F238E27FC236}">
                  <a16:creationId xmlns:a16="http://schemas.microsoft.com/office/drawing/2014/main" id="{9BB4BADF-EE37-B0ED-6803-61C84902396F}"/>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167" name="Gerade Verbindung mit Pfeil 3">
              <a:extLst>
                <a:ext uri="{FF2B5EF4-FFF2-40B4-BE49-F238E27FC236}">
                  <a16:creationId xmlns:a16="http://schemas.microsoft.com/office/drawing/2014/main" id="{589D7778-0FF2-A0A4-DE70-384B242451F4}"/>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 Verbindung mit Pfeil 267">
              <a:extLst>
                <a:ext uri="{FF2B5EF4-FFF2-40B4-BE49-F238E27FC236}">
                  <a16:creationId xmlns:a16="http://schemas.microsoft.com/office/drawing/2014/main" id="{87BFBDC1-AC23-FA13-E0FF-5B666821818A}"/>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 Verbindung mit Pfeil 272">
              <a:extLst>
                <a:ext uri="{FF2B5EF4-FFF2-40B4-BE49-F238E27FC236}">
                  <a16:creationId xmlns:a16="http://schemas.microsoft.com/office/drawing/2014/main" id="{25A83504-E532-C21D-6C6D-DF3601798568}"/>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 Verbindung mit Pfeil 279">
              <a:extLst>
                <a:ext uri="{FF2B5EF4-FFF2-40B4-BE49-F238E27FC236}">
                  <a16:creationId xmlns:a16="http://schemas.microsoft.com/office/drawing/2014/main" id="{76C4B4D5-B87C-BB4E-2557-2033EE8D6110}"/>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1" name="Rechteck 304">
              <a:extLst>
                <a:ext uri="{FF2B5EF4-FFF2-40B4-BE49-F238E27FC236}">
                  <a16:creationId xmlns:a16="http://schemas.microsoft.com/office/drawing/2014/main" id="{B0F1887E-6161-261A-DD51-CCD567AEC173}"/>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72" name="Rechteck 305">
              <a:extLst>
                <a:ext uri="{FF2B5EF4-FFF2-40B4-BE49-F238E27FC236}">
                  <a16:creationId xmlns:a16="http://schemas.microsoft.com/office/drawing/2014/main" id="{F12B4FC7-F874-3F46-0BB8-6A069EBB2F35}"/>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73" name="Rechteck 306">
              <a:extLst>
                <a:ext uri="{FF2B5EF4-FFF2-40B4-BE49-F238E27FC236}">
                  <a16:creationId xmlns:a16="http://schemas.microsoft.com/office/drawing/2014/main" id="{94B72CDD-75A8-77C3-E1B7-E16702A9CE1A}"/>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74" name="Rechteck 307">
              <a:extLst>
                <a:ext uri="{FF2B5EF4-FFF2-40B4-BE49-F238E27FC236}">
                  <a16:creationId xmlns:a16="http://schemas.microsoft.com/office/drawing/2014/main" id="{DE9D4C3A-E0E5-9B58-32EA-3A480A404120}"/>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grpSp>
        <p:nvGrpSpPr>
          <p:cNvPr id="175" name="Gruppieren 174">
            <a:extLst>
              <a:ext uri="{FF2B5EF4-FFF2-40B4-BE49-F238E27FC236}">
                <a16:creationId xmlns:a16="http://schemas.microsoft.com/office/drawing/2014/main" id="{98B43971-AA01-2790-C2A3-E870086A459F}"/>
              </a:ext>
            </a:extLst>
          </p:cNvPr>
          <p:cNvGrpSpPr/>
          <p:nvPr/>
        </p:nvGrpSpPr>
        <p:grpSpPr>
          <a:xfrm>
            <a:off x="6251260" y="833780"/>
            <a:ext cx="228990" cy="3353060"/>
            <a:chOff x="4724660" y="833780"/>
            <a:chExt cx="228990" cy="3353060"/>
          </a:xfrm>
        </p:grpSpPr>
        <p:sp>
          <p:nvSpPr>
            <p:cNvPr id="176" name="Rechteck 175">
              <a:extLst>
                <a:ext uri="{FF2B5EF4-FFF2-40B4-BE49-F238E27FC236}">
                  <a16:creationId xmlns:a16="http://schemas.microsoft.com/office/drawing/2014/main" id="{E14EA6E9-19AA-2755-70D2-873E201935FF}"/>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77" name="Rechteck 176">
              <a:extLst>
                <a:ext uri="{FF2B5EF4-FFF2-40B4-BE49-F238E27FC236}">
                  <a16:creationId xmlns:a16="http://schemas.microsoft.com/office/drawing/2014/main" id="{F1D4E119-A7C4-4DFD-DE20-FD3DF954C616}"/>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78" name="Rechteck 177">
              <a:extLst>
                <a:ext uri="{FF2B5EF4-FFF2-40B4-BE49-F238E27FC236}">
                  <a16:creationId xmlns:a16="http://schemas.microsoft.com/office/drawing/2014/main" id="{C0710AF0-C4DF-53F9-064E-D52E8C365CC3}"/>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79" name="Rechteck 178">
              <a:extLst>
                <a:ext uri="{FF2B5EF4-FFF2-40B4-BE49-F238E27FC236}">
                  <a16:creationId xmlns:a16="http://schemas.microsoft.com/office/drawing/2014/main" id="{6D6CD1B4-B8FC-3E1A-94CC-891544EBCF9E}"/>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80" name="Rechteck 179">
              <a:extLst>
                <a:ext uri="{FF2B5EF4-FFF2-40B4-BE49-F238E27FC236}">
                  <a16:creationId xmlns:a16="http://schemas.microsoft.com/office/drawing/2014/main" id="{F81B6D09-D7F7-4E2E-87C2-4041DB161607}"/>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81" name="Rechteck 180">
              <a:extLst>
                <a:ext uri="{FF2B5EF4-FFF2-40B4-BE49-F238E27FC236}">
                  <a16:creationId xmlns:a16="http://schemas.microsoft.com/office/drawing/2014/main" id="{4DE3E5DE-5CE3-34A4-9AC1-A2E64141BBE3}"/>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82" name="Rechteck 181">
              <a:extLst>
                <a:ext uri="{FF2B5EF4-FFF2-40B4-BE49-F238E27FC236}">
                  <a16:creationId xmlns:a16="http://schemas.microsoft.com/office/drawing/2014/main" id="{26BBA844-7CF7-B541-9C6C-E3F570D96299}"/>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83" name="Rechteck 182">
              <a:extLst>
                <a:ext uri="{FF2B5EF4-FFF2-40B4-BE49-F238E27FC236}">
                  <a16:creationId xmlns:a16="http://schemas.microsoft.com/office/drawing/2014/main" id="{2E5B6B75-F672-852D-7AD6-6D5E112E4995}"/>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84" name="Rechteck 253">
              <a:extLst>
                <a:ext uri="{FF2B5EF4-FFF2-40B4-BE49-F238E27FC236}">
                  <a16:creationId xmlns:a16="http://schemas.microsoft.com/office/drawing/2014/main" id="{EB375020-78E9-E2E9-9AD1-2BDAAFFC789F}"/>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85" name="Rechteck 254">
              <a:extLst>
                <a:ext uri="{FF2B5EF4-FFF2-40B4-BE49-F238E27FC236}">
                  <a16:creationId xmlns:a16="http://schemas.microsoft.com/office/drawing/2014/main" id="{8AE6ED73-E223-3E9E-CB62-F94E023A139C}"/>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86" name="Rechteck 255">
              <a:extLst>
                <a:ext uri="{FF2B5EF4-FFF2-40B4-BE49-F238E27FC236}">
                  <a16:creationId xmlns:a16="http://schemas.microsoft.com/office/drawing/2014/main" id="{DD7290F7-47C3-7579-146C-D61F2302F63A}"/>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87" name="Rechteck 256">
              <a:extLst>
                <a:ext uri="{FF2B5EF4-FFF2-40B4-BE49-F238E27FC236}">
                  <a16:creationId xmlns:a16="http://schemas.microsoft.com/office/drawing/2014/main" id="{088217B6-9B31-DE08-2B9D-8F264C3EF556}"/>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188" name="Gerade Verbindung mit Pfeil 3">
              <a:extLst>
                <a:ext uri="{FF2B5EF4-FFF2-40B4-BE49-F238E27FC236}">
                  <a16:creationId xmlns:a16="http://schemas.microsoft.com/office/drawing/2014/main" id="{1AA3FB83-999B-38BB-0601-06E91967BE86}"/>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Gerade Verbindung mit Pfeil 267">
              <a:extLst>
                <a:ext uri="{FF2B5EF4-FFF2-40B4-BE49-F238E27FC236}">
                  <a16:creationId xmlns:a16="http://schemas.microsoft.com/office/drawing/2014/main" id="{47ADD78F-C13B-CEE7-30EB-70F637DC41B6}"/>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Gerade Verbindung mit Pfeil 272">
              <a:extLst>
                <a:ext uri="{FF2B5EF4-FFF2-40B4-BE49-F238E27FC236}">
                  <a16:creationId xmlns:a16="http://schemas.microsoft.com/office/drawing/2014/main" id="{C0D69DDD-5209-510C-D4E1-57F2344AD202}"/>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Gerade Verbindung mit Pfeil 279">
              <a:extLst>
                <a:ext uri="{FF2B5EF4-FFF2-40B4-BE49-F238E27FC236}">
                  <a16:creationId xmlns:a16="http://schemas.microsoft.com/office/drawing/2014/main" id="{78B01BCB-84DE-D871-6C9C-7FCDFDE6D308}"/>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2" name="Rechteck 304">
              <a:extLst>
                <a:ext uri="{FF2B5EF4-FFF2-40B4-BE49-F238E27FC236}">
                  <a16:creationId xmlns:a16="http://schemas.microsoft.com/office/drawing/2014/main" id="{3CE449B1-5569-E2FD-9F44-3ACFEB47F0B1}"/>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93" name="Rechteck 305">
              <a:extLst>
                <a:ext uri="{FF2B5EF4-FFF2-40B4-BE49-F238E27FC236}">
                  <a16:creationId xmlns:a16="http://schemas.microsoft.com/office/drawing/2014/main" id="{E27B41A9-59F4-66FD-2F32-2FDF224D3D7A}"/>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94" name="Rechteck 306">
              <a:extLst>
                <a:ext uri="{FF2B5EF4-FFF2-40B4-BE49-F238E27FC236}">
                  <a16:creationId xmlns:a16="http://schemas.microsoft.com/office/drawing/2014/main" id="{00A5D61A-FF31-7C8E-8E95-EF657DD22464}"/>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195" name="Rechteck 307">
              <a:extLst>
                <a:ext uri="{FF2B5EF4-FFF2-40B4-BE49-F238E27FC236}">
                  <a16:creationId xmlns:a16="http://schemas.microsoft.com/office/drawing/2014/main" id="{9FD5BBC9-7DCE-295D-B5E2-A38AE4F85041}"/>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sp>
        <p:nvSpPr>
          <p:cNvPr id="196" name="Rechteck 307">
            <a:extLst>
              <a:ext uri="{FF2B5EF4-FFF2-40B4-BE49-F238E27FC236}">
                <a16:creationId xmlns:a16="http://schemas.microsoft.com/office/drawing/2014/main" id="{5A8D79FC-43AF-6B91-7B46-0A8F91DE6A69}"/>
              </a:ext>
            </a:extLst>
          </p:cNvPr>
          <p:cNvSpPr>
            <a:spLocks noChangeArrowheads="1"/>
          </p:cNvSpPr>
          <p:nvPr/>
        </p:nvSpPr>
        <p:spPr bwMode="auto">
          <a:xfrm>
            <a:off x="6251260" y="4268630"/>
            <a:ext cx="6106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a:t>EOC</a:t>
            </a:r>
          </a:p>
        </p:txBody>
      </p:sp>
      <p:grpSp>
        <p:nvGrpSpPr>
          <p:cNvPr id="197" name="Gruppieren 196">
            <a:extLst>
              <a:ext uri="{FF2B5EF4-FFF2-40B4-BE49-F238E27FC236}">
                <a16:creationId xmlns:a16="http://schemas.microsoft.com/office/drawing/2014/main" id="{CC76100C-2D27-85E7-D024-4B98A305263E}"/>
              </a:ext>
            </a:extLst>
          </p:cNvPr>
          <p:cNvGrpSpPr/>
          <p:nvPr/>
        </p:nvGrpSpPr>
        <p:grpSpPr>
          <a:xfrm>
            <a:off x="6632910" y="833780"/>
            <a:ext cx="228990" cy="3353060"/>
            <a:chOff x="4724660" y="833780"/>
            <a:chExt cx="228990" cy="3353060"/>
          </a:xfrm>
        </p:grpSpPr>
        <p:sp>
          <p:nvSpPr>
            <p:cNvPr id="198" name="Rechteck 197">
              <a:extLst>
                <a:ext uri="{FF2B5EF4-FFF2-40B4-BE49-F238E27FC236}">
                  <a16:creationId xmlns:a16="http://schemas.microsoft.com/office/drawing/2014/main" id="{000721A8-99A7-B4BA-8D55-E23D6B4D9230}"/>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199" name="Rechteck 198">
              <a:extLst>
                <a:ext uri="{FF2B5EF4-FFF2-40B4-BE49-F238E27FC236}">
                  <a16:creationId xmlns:a16="http://schemas.microsoft.com/office/drawing/2014/main" id="{E0D6CC8E-F424-4706-7310-7A5BC0057DC0}"/>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00" name="Rechteck 199">
              <a:extLst>
                <a:ext uri="{FF2B5EF4-FFF2-40B4-BE49-F238E27FC236}">
                  <a16:creationId xmlns:a16="http://schemas.microsoft.com/office/drawing/2014/main" id="{51AEAF64-3B33-7D5D-261B-CBCD2366BBB8}"/>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01" name="Rechteck 200">
              <a:extLst>
                <a:ext uri="{FF2B5EF4-FFF2-40B4-BE49-F238E27FC236}">
                  <a16:creationId xmlns:a16="http://schemas.microsoft.com/office/drawing/2014/main" id="{02BEFC75-0FA2-E367-9EF3-2D6142A0AD57}"/>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02" name="Rechteck 201">
              <a:extLst>
                <a:ext uri="{FF2B5EF4-FFF2-40B4-BE49-F238E27FC236}">
                  <a16:creationId xmlns:a16="http://schemas.microsoft.com/office/drawing/2014/main" id="{FBB772D3-811C-1AC5-0435-29D3FB17E837}"/>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03" name="Rechteck 202">
              <a:extLst>
                <a:ext uri="{FF2B5EF4-FFF2-40B4-BE49-F238E27FC236}">
                  <a16:creationId xmlns:a16="http://schemas.microsoft.com/office/drawing/2014/main" id="{7794FF4C-2F49-7034-1658-CD6AD623B479}"/>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04" name="Rechteck 203">
              <a:extLst>
                <a:ext uri="{FF2B5EF4-FFF2-40B4-BE49-F238E27FC236}">
                  <a16:creationId xmlns:a16="http://schemas.microsoft.com/office/drawing/2014/main" id="{496B579C-2BD0-CD05-9F13-5FA7714B18AA}"/>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05" name="Rechteck 204">
              <a:extLst>
                <a:ext uri="{FF2B5EF4-FFF2-40B4-BE49-F238E27FC236}">
                  <a16:creationId xmlns:a16="http://schemas.microsoft.com/office/drawing/2014/main" id="{C7E36425-9B3A-13BF-C712-F31E03C66CF6}"/>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06" name="Rechteck 253">
              <a:extLst>
                <a:ext uri="{FF2B5EF4-FFF2-40B4-BE49-F238E27FC236}">
                  <a16:creationId xmlns:a16="http://schemas.microsoft.com/office/drawing/2014/main" id="{EC7BA915-9CE2-99B1-AFBA-CA937D4E96DE}"/>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07" name="Rechteck 254">
              <a:extLst>
                <a:ext uri="{FF2B5EF4-FFF2-40B4-BE49-F238E27FC236}">
                  <a16:creationId xmlns:a16="http://schemas.microsoft.com/office/drawing/2014/main" id="{B1233DD9-1A49-F336-9C39-68DB75AB85D2}"/>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08" name="Rechteck 255">
              <a:extLst>
                <a:ext uri="{FF2B5EF4-FFF2-40B4-BE49-F238E27FC236}">
                  <a16:creationId xmlns:a16="http://schemas.microsoft.com/office/drawing/2014/main" id="{EF2FB2FD-35EB-F63C-CFEF-A69CE7AB37CB}"/>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09" name="Rechteck 256">
              <a:extLst>
                <a:ext uri="{FF2B5EF4-FFF2-40B4-BE49-F238E27FC236}">
                  <a16:creationId xmlns:a16="http://schemas.microsoft.com/office/drawing/2014/main" id="{AF00850D-09BF-CE5A-E33A-21340AAF78D3}"/>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210" name="Gerade Verbindung mit Pfeil 3">
              <a:extLst>
                <a:ext uri="{FF2B5EF4-FFF2-40B4-BE49-F238E27FC236}">
                  <a16:creationId xmlns:a16="http://schemas.microsoft.com/office/drawing/2014/main" id="{96AA3E4E-3BBE-0FAD-012C-376EFF7262EB}"/>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Gerade Verbindung mit Pfeil 267">
              <a:extLst>
                <a:ext uri="{FF2B5EF4-FFF2-40B4-BE49-F238E27FC236}">
                  <a16:creationId xmlns:a16="http://schemas.microsoft.com/office/drawing/2014/main" id="{2DE9D7AF-F7CA-992D-2F85-4B86A0213FCB}"/>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2" name="Gerade Verbindung mit Pfeil 272">
              <a:extLst>
                <a:ext uri="{FF2B5EF4-FFF2-40B4-BE49-F238E27FC236}">
                  <a16:creationId xmlns:a16="http://schemas.microsoft.com/office/drawing/2014/main" id="{C2D0F782-8762-A2F1-F28B-1AD7773EB49F}"/>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 name="Gerade Verbindung mit Pfeil 279">
              <a:extLst>
                <a:ext uri="{FF2B5EF4-FFF2-40B4-BE49-F238E27FC236}">
                  <a16:creationId xmlns:a16="http://schemas.microsoft.com/office/drawing/2014/main" id="{39BD854A-8006-9D7B-3956-62113C6634C7}"/>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4" name="Rechteck 304">
              <a:extLst>
                <a:ext uri="{FF2B5EF4-FFF2-40B4-BE49-F238E27FC236}">
                  <a16:creationId xmlns:a16="http://schemas.microsoft.com/office/drawing/2014/main" id="{1C937DAC-4B28-21B5-C52B-368FFF51DFA8}"/>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15" name="Rechteck 305">
              <a:extLst>
                <a:ext uri="{FF2B5EF4-FFF2-40B4-BE49-F238E27FC236}">
                  <a16:creationId xmlns:a16="http://schemas.microsoft.com/office/drawing/2014/main" id="{0184E109-F5D0-EB4B-9D22-11412A3DFE30}"/>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16" name="Rechteck 306">
              <a:extLst>
                <a:ext uri="{FF2B5EF4-FFF2-40B4-BE49-F238E27FC236}">
                  <a16:creationId xmlns:a16="http://schemas.microsoft.com/office/drawing/2014/main" id="{FA48FBA8-42CF-CCD9-A498-302447F7972B}"/>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17" name="Rechteck 307">
              <a:extLst>
                <a:ext uri="{FF2B5EF4-FFF2-40B4-BE49-F238E27FC236}">
                  <a16:creationId xmlns:a16="http://schemas.microsoft.com/office/drawing/2014/main" id="{C2B8C329-C025-9EAE-6DEA-23C2B1168DFB}"/>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grpSp>
        <p:nvGrpSpPr>
          <p:cNvPr id="218" name="Gruppieren 217">
            <a:extLst>
              <a:ext uri="{FF2B5EF4-FFF2-40B4-BE49-F238E27FC236}">
                <a16:creationId xmlns:a16="http://schemas.microsoft.com/office/drawing/2014/main" id="{FC3BD031-0B76-9AB7-5F7C-EE3230C64C0B}"/>
              </a:ext>
            </a:extLst>
          </p:cNvPr>
          <p:cNvGrpSpPr/>
          <p:nvPr/>
        </p:nvGrpSpPr>
        <p:grpSpPr>
          <a:xfrm>
            <a:off x="7014560" y="833780"/>
            <a:ext cx="228990" cy="3353060"/>
            <a:chOff x="4724660" y="833780"/>
            <a:chExt cx="228990" cy="3353060"/>
          </a:xfrm>
        </p:grpSpPr>
        <p:sp>
          <p:nvSpPr>
            <p:cNvPr id="219" name="Rechteck 218">
              <a:extLst>
                <a:ext uri="{FF2B5EF4-FFF2-40B4-BE49-F238E27FC236}">
                  <a16:creationId xmlns:a16="http://schemas.microsoft.com/office/drawing/2014/main" id="{032B97F5-CB6C-6F70-4D6C-D48977DA4B91}"/>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20" name="Rechteck 219">
              <a:extLst>
                <a:ext uri="{FF2B5EF4-FFF2-40B4-BE49-F238E27FC236}">
                  <a16:creationId xmlns:a16="http://schemas.microsoft.com/office/drawing/2014/main" id="{969D40BB-88AB-C6BD-E265-6DD5C5E28C97}"/>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21" name="Rechteck 220">
              <a:extLst>
                <a:ext uri="{FF2B5EF4-FFF2-40B4-BE49-F238E27FC236}">
                  <a16:creationId xmlns:a16="http://schemas.microsoft.com/office/drawing/2014/main" id="{23212C53-AFB0-576D-B0C8-CE4750FE78B4}"/>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22" name="Rechteck 221">
              <a:extLst>
                <a:ext uri="{FF2B5EF4-FFF2-40B4-BE49-F238E27FC236}">
                  <a16:creationId xmlns:a16="http://schemas.microsoft.com/office/drawing/2014/main" id="{30AFB6BC-B6A5-B910-BD85-5E72E4703955}"/>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23" name="Rechteck 222">
              <a:extLst>
                <a:ext uri="{FF2B5EF4-FFF2-40B4-BE49-F238E27FC236}">
                  <a16:creationId xmlns:a16="http://schemas.microsoft.com/office/drawing/2014/main" id="{527C4806-3D43-D0D1-4E5D-6D748F715E73}"/>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24" name="Rechteck 223">
              <a:extLst>
                <a:ext uri="{FF2B5EF4-FFF2-40B4-BE49-F238E27FC236}">
                  <a16:creationId xmlns:a16="http://schemas.microsoft.com/office/drawing/2014/main" id="{16F023AC-28F3-A272-AB01-49EF634F6A4B}"/>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25" name="Rechteck 224">
              <a:extLst>
                <a:ext uri="{FF2B5EF4-FFF2-40B4-BE49-F238E27FC236}">
                  <a16:creationId xmlns:a16="http://schemas.microsoft.com/office/drawing/2014/main" id="{8581850D-74E9-1E77-13BF-8376BD212302}"/>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26" name="Rechteck 225">
              <a:extLst>
                <a:ext uri="{FF2B5EF4-FFF2-40B4-BE49-F238E27FC236}">
                  <a16:creationId xmlns:a16="http://schemas.microsoft.com/office/drawing/2014/main" id="{63A83E71-B53C-9C49-3C41-A528B2F50935}"/>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27" name="Rechteck 253">
              <a:extLst>
                <a:ext uri="{FF2B5EF4-FFF2-40B4-BE49-F238E27FC236}">
                  <a16:creationId xmlns:a16="http://schemas.microsoft.com/office/drawing/2014/main" id="{CC97F40D-B30F-5AF5-E833-3492F228B9ED}"/>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28" name="Rechteck 254">
              <a:extLst>
                <a:ext uri="{FF2B5EF4-FFF2-40B4-BE49-F238E27FC236}">
                  <a16:creationId xmlns:a16="http://schemas.microsoft.com/office/drawing/2014/main" id="{863160B1-EBFD-8C64-ABA1-4990D6C2067A}"/>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29" name="Rechteck 255">
              <a:extLst>
                <a:ext uri="{FF2B5EF4-FFF2-40B4-BE49-F238E27FC236}">
                  <a16:creationId xmlns:a16="http://schemas.microsoft.com/office/drawing/2014/main" id="{36F10729-84C1-1FFA-481B-578157B7245F}"/>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30" name="Rechteck 256">
              <a:extLst>
                <a:ext uri="{FF2B5EF4-FFF2-40B4-BE49-F238E27FC236}">
                  <a16:creationId xmlns:a16="http://schemas.microsoft.com/office/drawing/2014/main" id="{12717A11-69A2-7240-B5D8-A64301126FC1}"/>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231" name="Gerade Verbindung mit Pfeil 3">
              <a:extLst>
                <a:ext uri="{FF2B5EF4-FFF2-40B4-BE49-F238E27FC236}">
                  <a16:creationId xmlns:a16="http://schemas.microsoft.com/office/drawing/2014/main" id="{498F1FE9-59D4-FA2E-3DA2-6C112905AF0A}"/>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2" name="Gerade Verbindung mit Pfeil 267">
              <a:extLst>
                <a:ext uri="{FF2B5EF4-FFF2-40B4-BE49-F238E27FC236}">
                  <a16:creationId xmlns:a16="http://schemas.microsoft.com/office/drawing/2014/main" id="{B54DF55C-1A18-D98F-ED2E-9337EFAB9C79}"/>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3" name="Gerade Verbindung mit Pfeil 272">
              <a:extLst>
                <a:ext uri="{FF2B5EF4-FFF2-40B4-BE49-F238E27FC236}">
                  <a16:creationId xmlns:a16="http://schemas.microsoft.com/office/drawing/2014/main" id="{E69027E2-0864-1432-3E8D-0D67EC7D6DB8}"/>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4" name="Gerade Verbindung mit Pfeil 279">
              <a:extLst>
                <a:ext uri="{FF2B5EF4-FFF2-40B4-BE49-F238E27FC236}">
                  <a16:creationId xmlns:a16="http://schemas.microsoft.com/office/drawing/2014/main" id="{048CBACA-2A34-8B11-E8AD-3A2E40B4028F}"/>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 name="Rechteck 304">
              <a:extLst>
                <a:ext uri="{FF2B5EF4-FFF2-40B4-BE49-F238E27FC236}">
                  <a16:creationId xmlns:a16="http://schemas.microsoft.com/office/drawing/2014/main" id="{28127D36-7178-6EE5-FF7D-E1EA6949B624}"/>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36" name="Rechteck 305">
              <a:extLst>
                <a:ext uri="{FF2B5EF4-FFF2-40B4-BE49-F238E27FC236}">
                  <a16:creationId xmlns:a16="http://schemas.microsoft.com/office/drawing/2014/main" id="{EF8D8F23-3729-C87D-CB7F-EA8906E1EA12}"/>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37" name="Rechteck 306">
              <a:extLst>
                <a:ext uri="{FF2B5EF4-FFF2-40B4-BE49-F238E27FC236}">
                  <a16:creationId xmlns:a16="http://schemas.microsoft.com/office/drawing/2014/main" id="{973F55A7-5486-8747-2E8D-A3A78E23ADA2}"/>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38" name="Rechteck 307">
              <a:extLst>
                <a:ext uri="{FF2B5EF4-FFF2-40B4-BE49-F238E27FC236}">
                  <a16:creationId xmlns:a16="http://schemas.microsoft.com/office/drawing/2014/main" id="{A39EB6F9-0C59-FFA9-E523-417AD08E5871}"/>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grpSp>
        <p:nvGrpSpPr>
          <p:cNvPr id="239" name="Gruppieren 238">
            <a:extLst>
              <a:ext uri="{FF2B5EF4-FFF2-40B4-BE49-F238E27FC236}">
                <a16:creationId xmlns:a16="http://schemas.microsoft.com/office/drawing/2014/main" id="{1760BFEB-8A69-DAD6-40FF-9401FA57EDD5}"/>
              </a:ext>
            </a:extLst>
          </p:cNvPr>
          <p:cNvGrpSpPr/>
          <p:nvPr/>
        </p:nvGrpSpPr>
        <p:grpSpPr>
          <a:xfrm>
            <a:off x="7396210" y="833780"/>
            <a:ext cx="228990" cy="3353060"/>
            <a:chOff x="4724660" y="833780"/>
            <a:chExt cx="228990" cy="3353060"/>
          </a:xfrm>
        </p:grpSpPr>
        <p:sp>
          <p:nvSpPr>
            <p:cNvPr id="240" name="Rechteck 239">
              <a:extLst>
                <a:ext uri="{FF2B5EF4-FFF2-40B4-BE49-F238E27FC236}">
                  <a16:creationId xmlns:a16="http://schemas.microsoft.com/office/drawing/2014/main" id="{5343541E-B123-96F6-3FA7-0BF8FE756600}"/>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41" name="Rechteck 240">
              <a:extLst>
                <a:ext uri="{FF2B5EF4-FFF2-40B4-BE49-F238E27FC236}">
                  <a16:creationId xmlns:a16="http://schemas.microsoft.com/office/drawing/2014/main" id="{040577D2-D04A-769A-43C8-BAF6FFD94DCE}"/>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42" name="Rechteck 241">
              <a:extLst>
                <a:ext uri="{FF2B5EF4-FFF2-40B4-BE49-F238E27FC236}">
                  <a16:creationId xmlns:a16="http://schemas.microsoft.com/office/drawing/2014/main" id="{2867EE9E-61CF-3E56-9261-43924FAFC74E}"/>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43" name="Rechteck 242">
              <a:extLst>
                <a:ext uri="{FF2B5EF4-FFF2-40B4-BE49-F238E27FC236}">
                  <a16:creationId xmlns:a16="http://schemas.microsoft.com/office/drawing/2014/main" id="{E23CA80E-9CC2-19CC-5377-F79F4E091672}"/>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44" name="Rechteck 243">
              <a:extLst>
                <a:ext uri="{FF2B5EF4-FFF2-40B4-BE49-F238E27FC236}">
                  <a16:creationId xmlns:a16="http://schemas.microsoft.com/office/drawing/2014/main" id="{7116EE3A-3C93-B791-504D-46F8D568409F}"/>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45" name="Rechteck 244">
              <a:extLst>
                <a:ext uri="{FF2B5EF4-FFF2-40B4-BE49-F238E27FC236}">
                  <a16:creationId xmlns:a16="http://schemas.microsoft.com/office/drawing/2014/main" id="{32BB31E5-1CE1-34D1-D1ED-E2EF6AD3D098}"/>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46" name="Rechteck 245">
              <a:extLst>
                <a:ext uri="{FF2B5EF4-FFF2-40B4-BE49-F238E27FC236}">
                  <a16:creationId xmlns:a16="http://schemas.microsoft.com/office/drawing/2014/main" id="{01F870FF-A5FE-F833-DD2B-6E4DCB9C5AD6}"/>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47" name="Rechteck 246">
              <a:extLst>
                <a:ext uri="{FF2B5EF4-FFF2-40B4-BE49-F238E27FC236}">
                  <a16:creationId xmlns:a16="http://schemas.microsoft.com/office/drawing/2014/main" id="{F044613A-9C58-F73B-0233-FEF662CADB10}"/>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48" name="Rechteck 253">
              <a:extLst>
                <a:ext uri="{FF2B5EF4-FFF2-40B4-BE49-F238E27FC236}">
                  <a16:creationId xmlns:a16="http://schemas.microsoft.com/office/drawing/2014/main" id="{CDB88F91-51E0-E738-AC44-AA20D1598916}"/>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49" name="Rechteck 254">
              <a:extLst>
                <a:ext uri="{FF2B5EF4-FFF2-40B4-BE49-F238E27FC236}">
                  <a16:creationId xmlns:a16="http://schemas.microsoft.com/office/drawing/2014/main" id="{AEF0B684-62C3-3E25-4D7E-B9B2DD2932E8}"/>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50" name="Rechteck 255">
              <a:extLst>
                <a:ext uri="{FF2B5EF4-FFF2-40B4-BE49-F238E27FC236}">
                  <a16:creationId xmlns:a16="http://schemas.microsoft.com/office/drawing/2014/main" id="{C5220711-4781-3435-4B93-AA23FD25487B}"/>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51" name="Rechteck 256">
              <a:extLst>
                <a:ext uri="{FF2B5EF4-FFF2-40B4-BE49-F238E27FC236}">
                  <a16:creationId xmlns:a16="http://schemas.microsoft.com/office/drawing/2014/main" id="{AEF805EA-896E-AE49-C6D1-62E02D41EF93}"/>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252" name="Gerade Verbindung mit Pfeil 3">
              <a:extLst>
                <a:ext uri="{FF2B5EF4-FFF2-40B4-BE49-F238E27FC236}">
                  <a16:creationId xmlns:a16="http://schemas.microsoft.com/office/drawing/2014/main" id="{66EEDEDD-E1B6-0E23-4C64-4478B1A0EF39}"/>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 Verbindung mit Pfeil 267">
              <a:extLst>
                <a:ext uri="{FF2B5EF4-FFF2-40B4-BE49-F238E27FC236}">
                  <a16:creationId xmlns:a16="http://schemas.microsoft.com/office/drawing/2014/main" id="{F4628AE3-F29F-5C7D-BE64-711D296F3EFB}"/>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 Verbindung mit Pfeil 272">
              <a:extLst>
                <a:ext uri="{FF2B5EF4-FFF2-40B4-BE49-F238E27FC236}">
                  <a16:creationId xmlns:a16="http://schemas.microsoft.com/office/drawing/2014/main" id="{4E1E9944-BC4E-19AD-98CA-8EE427AE066C}"/>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 Verbindung mit Pfeil 279">
              <a:extLst>
                <a:ext uri="{FF2B5EF4-FFF2-40B4-BE49-F238E27FC236}">
                  <a16:creationId xmlns:a16="http://schemas.microsoft.com/office/drawing/2014/main" id="{EE1C45CE-4A1D-01B5-0671-ABCFE660882E}"/>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 name="Rechteck 304">
              <a:extLst>
                <a:ext uri="{FF2B5EF4-FFF2-40B4-BE49-F238E27FC236}">
                  <a16:creationId xmlns:a16="http://schemas.microsoft.com/office/drawing/2014/main" id="{BEEBAD6D-9347-C23F-4C53-7CE4F63E48B9}"/>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57" name="Rechteck 305">
              <a:extLst>
                <a:ext uri="{FF2B5EF4-FFF2-40B4-BE49-F238E27FC236}">
                  <a16:creationId xmlns:a16="http://schemas.microsoft.com/office/drawing/2014/main" id="{9FEADB33-67C7-B452-9470-853CA0254324}"/>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58" name="Rechteck 306">
              <a:extLst>
                <a:ext uri="{FF2B5EF4-FFF2-40B4-BE49-F238E27FC236}">
                  <a16:creationId xmlns:a16="http://schemas.microsoft.com/office/drawing/2014/main" id="{72233CFA-569F-F47F-288F-0CA634F1C09F}"/>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59" name="Rechteck 307">
              <a:extLst>
                <a:ext uri="{FF2B5EF4-FFF2-40B4-BE49-F238E27FC236}">
                  <a16:creationId xmlns:a16="http://schemas.microsoft.com/office/drawing/2014/main" id="{D0F20AC5-1C5F-A313-B499-A162DC40B62E}"/>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grpSp>
        <p:nvGrpSpPr>
          <p:cNvPr id="260" name="Gruppieren 259">
            <a:extLst>
              <a:ext uri="{FF2B5EF4-FFF2-40B4-BE49-F238E27FC236}">
                <a16:creationId xmlns:a16="http://schemas.microsoft.com/office/drawing/2014/main" id="{6C587AD2-675F-8D01-FF90-8B8432F05437}"/>
              </a:ext>
            </a:extLst>
          </p:cNvPr>
          <p:cNvGrpSpPr/>
          <p:nvPr/>
        </p:nvGrpSpPr>
        <p:grpSpPr>
          <a:xfrm>
            <a:off x="7777860" y="833780"/>
            <a:ext cx="228990" cy="3353060"/>
            <a:chOff x="4724660" y="833780"/>
            <a:chExt cx="228990" cy="3353060"/>
          </a:xfrm>
        </p:grpSpPr>
        <p:sp>
          <p:nvSpPr>
            <p:cNvPr id="261" name="Rechteck 260">
              <a:extLst>
                <a:ext uri="{FF2B5EF4-FFF2-40B4-BE49-F238E27FC236}">
                  <a16:creationId xmlns:a16="http://schemas.microsoft.com/office/drawing/2014/main" id="{1BDA54AC-058A-D035-85AC-75E01D9C1037}"/>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62" name="Rechteck 261">
              <a:extLst>
                <a:ext uri="{FF2B5EF4-FFF2-40B4-BE49-F238E27FC236}">
                  <a16:creationId xmlns:a16="http://schemas.microsoft.com/office/drawing/2014/main" id="{3AC687E3-C165-D799-4989-FE3C41D5A84D}"/>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63" name="Rechteck 262">
              <a:extLst>
                <a:ext uri="{FF2B5EF4-FFF2-40B4-BE49-F238E27FC236}">
                  <a16:creationId xmlns:a16="http://schemas.microsoft.com/office/drawing/2014/main" id="{0D57CD40-6102-DF00-C71B-0A23E106E194}"/>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64" name="Rechteck 263">
              <a:extLst>
                <a:ext uri="{FF2B5EF4-FFF2-40B4-BE49-F238E27FC236}">
                  <a16:creationId xmlns:a16="http://schemas.microsoft.com/office/drawing/2014/main" id="{B1A5E4B6-BC03-4353-4DB9-68B5A48358B0}"/>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65" name="Rechteck 264">
              <a:extLst>
                <a:ext uri="{FF2B5EF4-FFF2-40B4-BE49-F238E27FC236}">
                  <a16:creationId xmlns:a16="http://schemas.microsoft.com/office/drawing/2014/main" id="{DB1147E7-641D-E4C1-8E50-D8A7DA4017B8}"/>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66" name="Rechteck 265">
              <a:extLst>
                <a:ext uri="{FF2B5EF4-FFF2-40B4-BE49-F238E27FC236}">
                  <a16:creationId xmlns:a16="http://schemas.microsoft.com/office/drawing/2014/main" id="{6D3D5207-1DE7-8E2C-E3F1-121B9A3F3C2D}"/>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67" name="Rechteck 266">
              <a:extLst>
                <a:ext uri="{FF2B5EF4-FFF2-40B4-BE49-F238E27FC236}">
                  <a16:creationId xmlns:a16="http://schemas.microsoft.com/office/drawing/2014/main" id="{67F0369C-1018-0492-5E53-DF50D76A1923}"/>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68" name="Rechteck 267">
              <a:extLst>
                <a:ext uri="{FF2B5EF4-FFF2-40B4-BE49-F238E27FC236}">
                  <a16:creationId xmlns:a16="http://schemas.microsoft.com/office/drawing/2014/main" id="{4563A0DC-1E04-3995-6DA9-8E7122022F14}"/>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69" name="Rechteck 253">
              <a:extLst>
                <a:ext uri="{FF2B5EF4-FFF2-40B4-BE49-F238E27FC236}">
                  <a16:creationId xmlns:a16="http://schemas.microsoft.com/office/drawing/2014/main" id="{7E324578-3528-48F1-AA63-24FEDC7B7B93}"/>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70" name="Rechteck 254">
              <a:extLst>
                <a:ext uri="{FF2B5EF4-FFF2-40B4-BE49-F238E27FC236}">
                  <a16:creationId xmlns:a16="http://schemas.microsoft.com/office/drawing/2014/main" id="{74879C8B-0DB9-7A96-5154-C4BDF14BB974}"/>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71" name="Rechteck 255">
              <a:extLst>
                <a:ext uri="{FF2B5EF4-FFF2-40B4-BE49-F238E27FC236}">
                  <a16:creationId xmlns:a16="http://schemas.microsoft.com/office/drawing/2014/main" id="{21E86539-BA8D-FBB5-23C0-13036AE4C5DB}"/>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72" name="Rechteck 256">
              <a:extLst>
                <a:ext uri="{FF2B5EF4-FFF2-40B4-BE49-F238E27FC236}">
                  <a16:creationId xmlns:a16="http://schemas.microsoft.com/office/drawing/2014/main" id="{44A416A4-93DD-B79A-93EA-901CBDDE5775}"/>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273" name="Gerade Verbindung mit Pfeil 3">
              <a:extLst>
                <a:ext uri="{FF2B5EF4-FFF2-40B4-BE49-F238E27FC236}">
                  <a16:creationId xmlns:a16="http://schemas.microsoft.com/office/drawing/2014/main" id="{56014D70-AE57-1288-77F9-17EC47502A42}"/>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4" name="Gerade Verbindung mit Pfeil 267">
              <a:extLst>
                <a:ext uri="{FF2B5EF4-FFF2-40B4-BE49-F238E27FC236}">
                  <a16:creationId xmlns:a16="http://schemas.microsoft.com/office/drawing/2014/main" id="{98F92AF5-BA38-0E71-0054-BF25DF6FB03D}"/>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 name="Gerade Verbindung mit Pfeil 272">
              <a:extLst>
                <a:ext uri="{FF2B5EF4-FFF2-40B4-BE49-F238E27FC236}">
                  <a16:creationId xmlns:a16="http://schemas.microsoft.com/office/drawing/2014/main" id="{3F47A6AE-4A20-A7E5-EEF8-5AAC4C43D5B9}"/>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Gerade Verbindung mit Pfeil 279">
              <a:extLst>
                <a:ext uri="{FF2B5EF4-FFF2-40B4-BE49-F238E27FC236}">
                  <a16:creationId xmlns:a16="http://schemas.microsoft.com/office/drawing/2014/main" id="{F1BA09FA-775B-85C1-3C45-EAAFC54E220C}"/>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 name="Rechteck 304">
              <a:extLst>
                <a:ext uri="{FF2B5EF4-FFF2-40B4-BE49-F238E27FC236}">
                  <a16:creationId xmlns:a16="http://schemas.microsoft.com/office/drawing/2014/main" id="{4191C87F-CAC8-A2BA-149C-25C252235600}"/>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78" name="Rechteck 305">
              <a:extLst>
                <a:ext uri="{FF2B5EF4-FFF2-40B4-BE49-F238E27FC236}">
                  <a16:creationId xmlns:a16="http://schemas.microsoft.com/office/drawing/2014/main" id="{577EBD5C-FF45-FDBB-8DFA-13544650E9FE}"/>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79" name="Rechteck 306">
              <a:extLst>
                <a:ext uri="{FF2B5EF4-FFF2-40B4-BE49-F238E27FC236}">
                  <a16:creationId xmlns:a16="http://schemas.microsoft.com/office/drawing/2014/main" id="{DAB91A15-D4AF-7A59-7AC1-D752151546FE}"/>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80" name="Rechteck 307">
              <a:extLst>
                <a:ext uri="{FF2B5EF4-FFF2-40B4-BE49-F238E27FC236}">
                  <a16:creationId xmlns:a16="http://schemas.microsoft.com/office/drawing/2014/main" id="{E1C096C6-A5B7-71E8-BEC8-A11D0AF80E67}"/>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grpSp>
        <p:nvGrpSpPr>
          <p:cNvPr id="281" name="Gruppieren 280">
            <a:extLst>
              <a:ext uri="{FF2B5EF4-FFF2-40B4-BE49-F238E27FC236}">
                <a16:creationId xmlns:a16="http://schemas.microsoft.com/office/drawing/2014/main" id="{CA677977-9027-33FE-B1F9-E0F598EA7708}"/>
              </a:ext>
            </a:extLst>
          </p:cNvPr>
          <p:cNvGrpSpPr/>
          <p:nvPr/>
        </p:nvGrpSpPr>
        <p:grpSpPr>
          <a:xfrm>
            <a:off x="8159510" y="833780"/>
            <a:ext cx="228990" cy="3353060"/>
            <a:chOff x="4724660" y="833780"/>
            <a:chExt cx="228990" cy="3353060"/>
          </a:xfrm>
        </p:grpSpPr>
        <p:sp>
          <p:nvSpPr>
            <p:cNvPr id="282" name="Rechteck 281">
              <a:extLst>
                <a:ext uri="{FF2B5EF4-FFF2-40B4-BE49-F238E27FC236}">
                  <a16:creationId xmlns:a16="http://schemas.microsoft.com/office/drawing/2014/main" id="{5F33D0CE-9EBC-BFF9-C8D7-5CA1C5E16774}"/>
                </a:ext>
              </a:extLst>
            </p:cNvPr>
            <p:cNvSpPr/>
            <p:nvPr/>
          </p:nvSpPr>
          <p:spPr bwMode="auto">
            <a:xfrm>
              <a:off x="4724660" y="83378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83" name="Rechteck 282">
              <a:extLst>
                <a:ext uri="{FF2B5EF4-FFF2-40B4-BE49-F238E27FC236}">
                  <a16:creationId xmlns:a16="http://schemas.microsoft.com/office/drawing/2014/main" id="{9AC8A2C7-965A-EB3C-3671-FC93B41A5F47}"/>
                </a:ext>
              </a:extLst>
            </p:cNvPr>
            <p:cNvSpPr/>
            <p:nvPr/>
          </p:nvSpPr>
          <p:spPr bwMode="auto">
            <a:xfrm>
              <a:off x="4724660" y="1139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84" name="Rechteck 283">
              <a:extLst>
                <a:ext uri="{FF2B5EF4-FFF2-40B4-BE49-F238E27FC236}">
                  <a16:creationId xmlns:a16="http://schemas.microsoft.com/office/drawing/2014/main" id="{0A002622-AE94-0733-F1A7-A321EA57A5C3}"/>
                </a:ext>
              </a:extLst>
            </p:cNvPr>
            <p:cNvSpPr/>
            <p:nvPr/>
          </p:nvSpPr>
          <p:spPr bwMode="auto">
            <a:xfrm>
              <a:off x="4724660" y="1443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85" name="Rechteck 284">
              <a:extLst>
                <a:ext uri="{FF2B5EF4-FFF2-40B4-BE49-F238E27FC236}">
                  <a16:creationId xmlns:a16="http://schemas.microsoft.com/office/drawing/2014/main" id="{591605AA-A107-8080-E82A-6623687A3987}"/>
                </a:ext>
              </a:extLst>
            </p:cNvPr>
            <p:cNvSpPr/>
            <p:nvPr/>
          </p:nvSpPr>
          <p:spPr bwMode="auto">
            <a:xfrm>
              <a:off x="4724660" y="17487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86" name="Rechteck 285">
              <a:extLst>
                <a:ext uri="{FF2B5EF4-FFF2-40B4-BE49-F238E27FC236}">
                  <a16:creationId xmlns:a16="http://schemas.microsoft.com/office/drawing/2014/main" id="{06A723F5-2CF3-9499-5339-BAC20BB46AC6}"/>
                </a:ext>
              </a:extLst>
            </p:cNvPr>
            <p:cNvSpPr/>
            <p:nvPr/>
          </p:nvSpPr>
          <p:spPr bwMode="auto">
            <a:xfrm>
              <a:off x="4724660" y="20535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87" name="Rechteck 286">
              <a:extLst>
                <a:ext uri="{FF2B5EF4-FFF2-40B4-BE49-F238E27FC236}">
                  <a16:creationId xmlns:a16="http://schemas.microsoft.com/office/drawing/2014/main" id="{4A0F744F-5154-DF2A-982A-9FCA0082C49F}"/>
                </a:ext>
              </a:extLst>
            </p:cNvPr>
            <p:cNvSpPr/>
            <p:nvPr/>
          </p:nvSpPr>
          <p:spPr bwMode="auto">
            <a:xfrm>
              <a:off x="4724660" y="23583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88" name="Rechteck 287">
              <a:extLst>
                <a:ext uri="{FF2B5EF4-FFF2-40B4-BE49-F238E27FC236}">
                  <a16:creationId xmlns:a16="http://schemas.microsoft.com/office/drawing/2014/main" id="{1039F99A-CA46-29B0-DC58-39A8A8410F61}"/>
                </a:ext>
              </a:extLst>
            </p:cNvPr>
            <p:cNvSpPr/>
            <p:nvPr/>
          </p:nvSpPr>
          <p:spPr bwMode="auto">
            <a:xfrm>
              <a:off x="4724660" y="26631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89" name="Rechteck 288">
              <a:extLst>
                <a:ext uri="{FF2B5EF4-FFF2-40B4-BE49-F238E27FC236}">
                  <a16:creationId xmlns:a16="http://schemas.microsoft.com/office/drawing/2014/main" id="{1C9AE8BF-A829-2F2B-D30C-FF9B0E680E97}"/>
                </a:ext>
              </a:extLst>
            </p:cNvPr>
            <p:cNvSpPr/>
            <p:nvPr/>
          </p:nvSpPr>
          <p:spPr bwMode="auto">
            <a:xfrm>
              <a:off x="4724660" y="2967900"/>
              <a:ext cx="228600" cy="22860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anchor="ctr"/>
            <a:lstStyle/>
            <a:p>
              <a:pPr>
                <a:defRPr/>
              </a:pPr>
              <a:endParaRPr lang="de-DE"/>
            </a:p>
          </p:txBody>
        </p:sp>
        <p:sp>
          <p:nvSpPr>
            <p:cNvPr id="290" name="Rechteck 253">
              <a:extLst>
                <a:ext uri="{FF2B5EF4-FFF2-40B4-BE49-F238E27FC236}">
                  <a16:creationId xmlns:a16="http://schemas.microsoft.com/office/drawing/2014/main" id="{0BA0F791-E49A-B09D-6803-BAD778D3B85D}"/>
                </a:ext>
              </a:extLst>
            </p:cNvPr>
            <p:cNvSpPr>
              <a:spLocks noChangeArrowheads="1"/>
            </p:cNvSpPr>
            <p:nvPr/>
          </p:nvSpPr>
          <p:spPr bwMode="auto">
            <a:xfrm>
              <a:off x="4724660" y="3577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91" name="Rechteck 254">
              <a:extLst>
                <a:ext uri="{FF2B5EF4-FFF2-40B4-BE49-F238E27FC236}">
                  <a16:creationId xmlns:a16="http://schemas.microsoft.com/office/drawing/2014/main" id="{B8ACC97A-E89E-8C4F-1E64-1D3609A1A345}"/>
                </a:ext>
              </a:extLst>
            </p:cNvPr>
            <p:cNvSpPr>
              <a:spLocks noChangeArrowheads="1"/>
            </p:cNvSpPr>
            <p:nvPr/>
          </p:nvSpPr>
          <p:spPr bwMode="auto">
            <a:xfrm>
              <a:off x="4724660" y="3653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92" name="Rechteck 255">
              <a:extLst>
                <a:ext uri="{FF2B5EF4-FFF2-40B4-BE49-F238E27FC236}">
                  <a16:creationId xmlns:a16="http://schemas.microsoft.com/office/drawing/2014/main" id="{3F6359C2-0C58-1722-64F3-80A92E03EE9B}"/>
                </a:ext>
              </a:extLst>
            </p:cNvPr>
            <p:cNvSpPr>
              <a:spLocks noChangeArrowheads="1"/>
            </p:cNvSpPr>
            <p:nvPr/>
          </p:nvSpPr>
          <p:spPr bwMode="auto">
            <a:xfrm>
              <a:off x="4724660" y="3729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93" name="Rechteck 256">
              <a:extLst>
                <a:ext uri="{FF2B5EF4-FFF2-40B4-BE49-F238E27FC236}">
                  <a16:creationId xmlns:a16="http://schemas.microsoft.com/office/drawing/2014/main" id="{1C447931-2CDB-5060-B369-3244F6E5CFB5}"/>
                </a:ext>
              </a:extLst>
            </p:cNvPr>
            <p:cNvSpPr>
              <a:spLocks noChangeArrowheads="1"/>
            </p:cNvSpPr>
            <p:nvPr/>
          </p:nvSpPr>
          <p:spPr bwMode="auto">
            <a:xfrm>
              <a:off x="4724660" y="38058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cxnSp>
          <p:nvCxnSpPr>
            <p:cNvPr id="294" name="Gerade Verbindung mit Pfeil 3">
              <a:extLst>
                <a:ext uri="{FF2B5EF4-FFF2-40B4-BE49-F238E27FC236}">
                  <a16:creationId xmlns:a16="http://schemas.microsoft.com/office/drawing/2014/main" id="{F30CD5FE-FA76-6616-D461-CA71204CD14C}"/>
                </a:ext>
              </a:extLst>
            </p:cNvPr>
            <p:cNvCxnSpPr>
              <a:cxnSpLocks noChangeShapeType="1"/>
            </p:cNvCxnSpPr>
            <p:nvPr/>
          </p:nvCxnSpPr>
          <p:spPr bwMode="auto">
            <a:xfrm>
              <a:off x="4953260" y="3196500"/>
              <a:ext cx="390" cy="3088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5" name="Gerade Verbindung mit Pfeil 267">
              <a:extLst>
                <a:ext uri="{FF2B5EF4-FFF2-40B4-BE49-F238E27FC236}">
                  <a16:creationId xmlns:a16="http://schemas.microsoft.com/office/drawing/2014/main" id="{7F262E1C-1BFD-B7F0-F65D-313AE8E6BB5D}"/>
                </a:ext>
              </a:extLst>
            </p:cNvPr>
            <p:cNvCxnSpPr>
              <a:cxnSpLocks noChangeShapeType="1"/>
            </p:cNvCxnSpPr>
            <p:nvPr/>
          </p:nvCxnSpPr>
          <p:spPr bwMode="auto">
            <a:xfrm>
              <a:off x="4877060" y="2891700"/>
              <a:ext cx="260" cy="6136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6" name="Gerade Verbindung mit Pfeil 272">
              <a:extLst>
                <a:ext uri="{FF2B5EF4-FFF2-40B4-BE49-F238E27FC236}">
                  <a16:creationId xmlns:a16="http://schemas.microsoft.com/office/drawing/2014/main" id="{B3B12D02-732B-AC64-C6E5-A09D675ED00B}"/>
                </a:ext>
              </a:extLst>
            </p:cNvPr>
            <p:cNvCxnSpPr>
              <a:cxnSpLocks noChangeShapeType="1"/>
            </p:cNvCxnSpPr>
            <p:nvPr/>
          </p:nvCxnSpPr>
          <p:spPr bwMode="auto">
            <a:xfrm>
              <a:off x="4800860" y="2586900"/>
              <a:ext cx="0" cy="9184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 name="Gerade Verbindung mit Pfeil 279">
              <a:extLst>
                <a:ext uri="{FF2B5EF4-FFF2-40B4-BE49-F238E27FC236}">
                  <a16:creationId xmlns:a16="http://schemas.microsoft.com/office/drawing/2014/main" id="{DE6F37D1-DA3D-30B9-95FD-04319636A2DB}"/>
                </a:ext>
              </a:extLst>
            </p:cNvPr>
            <p:cNvCxnSpPr>
              <a:cxnSpLocks noChangeShapeType="1"/>
            </p:cNvCxnSpPr>
            <p:nvPr/>
          </p:nvCxnSpPr>
          <p:spPr bwMode="auto">
            <a:xfrm>
              <a:off x="4724660" y="2282100"/>
              <a:ext cx="0" cy="122323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8" name="Rechteck 304">
              <a:extLst>
                <a:ext uri="{FF2B5EF4-FFF2-40B4-BE49-F238E27FC236}">
                  <a16:creationId xmlns:a16="http://schemas.microsoft.com/office/drawing/2014/main" id="{C781CC7C-8E75-5EB1-5D21-0972E4BA12F9}"/>
                </a:ext>
              </a:extLst>
            </p:cNvPr>
            <p:cNvSpPr>
              <a:spLocks noChangeArrowheads="1"/>
            </p:cNvSpPr>
            <p:nvPr/>
          </p:nvSpPr>
          <p:spPr bwMode="auto">
            <a:xfrm>
              <a:off x="4724660" y="38820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299" name="Rechteck 305">
              <a:extLst>
                <a:ext uri="{FF2B5EF4-FFF2-40B4-BE49-F238E27FC236}">
                  <a16:creationId xmlns:a16="http://schemas.microsoft.com/office/drawing/2014/main" id="{B37A35DD-B437-1E74-A716-425DDCFA3A7E}"/>
                </a:ext>
              </a:extLst>
            </p:cNvPr>
            <p:cNvSpPr>
              <a:spLocks noChangeArrowheads="1"/>
            </p:cNvSpPr>
            <p:nvPr/>
          </p:nvSpPr>
          <p:spPr bwMode="auto">
            <a:xfrm>
              <a:off x="4724660" y="39582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300" name="Rechteck 306">
              <a:extLst>
                <a:ext uri="{FF2B5EF4-FFF2-40B4-BE49-F238E27FC236}">
                  <a16:creationId xmlns:a16="http://schemas.microsoft.com/office/drawing/2014/main" id="{5B3545A9-9859-AAF0-BDC9-9FD03DFB9E6D}"/>
                </a:ext>
              </a:extLst>
            </p:cNvPr>
            <p:cNvSpPr>
              <a:spLocks noChangeArrowheads="1"/>
            </p:cNvSpPr>
            <p:nvPr/>
          </p:nvSpPr>
          <p:spPr bwMode="auto">
            <a:xfrm>
              <a:off x="4724660" y="40344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sp>
          <p:nvSpPr>
            <p:cNvPr id="301" name="Rechteck 307">
              <a:extLst>
                <a:ext uri="{FF2B5EF4-FFF2-40B4-BE49-F238E27FC236}">
                  <a16:creationId xmlns:a16="http://schemas.microsoft.com/office/drawing/2014/main" id="{9698BF65-89D9-1BB4-2430-6173F82E9D28}"/>
                </a:ext>
              </a:extLst>
            </p:cNvPr>
            <p:cNvSpPr>
              <a:spLocks noChangeArrowheads="1"/>
            </p:cNvSpPr>
            <p:nvPr/>
          </p:nvSpPr>
          <p:spPr bwMode="auto">
            <a:xfrm>
              <a:off x="4724660" y="4110640"/>
              <a:ext cx="228600" cy="76200"/>
            </a:xfrm>
            <a:prstGeom prst="rect">
              <a:avLst/>
            </a:prstGeom>
            <a:solidFill>
              <a:srgbClr val="FFFF00"/>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de-DE" altLang="de-DE"/>
            </a:p>
          </p:txBody>
        </p:sp>
      </p:grpSp>
      <p:sp>
        <p:nvSpPr>
          <p:cNvPr id="302" name="Rechteck 307">
            <a:extLst>
              <a:ext uri="{FF2B5EF4-FFF2-40B4-BE49-F238E27FC236}">
                <a16:creationId xmlns:a16="http://schemas.microsoft.com/office/drawing/2014/main" id="{51ECA688-211B-AC4D-B93F-ACC2347BAD41}"/>
              </a:ext>
            </a:extLst>
          </p:cNvPr>
          <p:cNvSpPr>
            <a:spLocks noChangeArrowheads="1"/>
          </p:cNvSpPr>
          <p:nvPr/>
        </p:nvSpPr>
        <p:spPr bwMode="auto">
          <a:xfrm>
            <a:off x="7014560" y="4268630"/>
            <a:ext cx="6106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a:t>EOC</a:t>
            </a:r>
          </a:p>
        </p:txBody>
      </p:sp>
      <p:sp>
        <p:nvSpPr>
          <p:cNvPr id="303" name="Rechteck 307">
            <a:extLst>
              <a:ext uri="{FF2B5EF4-FFF2-40B4-BE49-F238E27FC236}">
                <a16:creationId xmlns:a16="http://schemas.microsoft.com/office/drawing/2014/main" id="{3F9CC5E5-9D3A-32B6-F52A-9980CA78F847}"/>
              </a:ext>
            </a:extLst>
          </p:cNvPr>
          <p:cNvSpPr>
            <a:spLocks noChangeArrowheads="1"/>
          </p:cNvSpPr>
          <p:nvPr/>
        </p:nvSpPr>
        <p:spPr bwMode="auto">
          <a:xfrm>
            <a:off x="7777860" y="4268630"/>
            <a:ext cx="610640" cy="152660"/>
          </a:xfrm>
          <a:prstGeom prst="rect">
            <a:avLst/>
          </a:prstGeom>
          <a:solidFill>
            <a:srgbClr val="50AAE6"/>
          </a:solidFill>
          <a:ln w="9525" algn="ctr">
            <a:solidFill>
              <a:schemeClr val="tx1"/>
            </a:solidFill>
            <a:round/>
            <a:headEnd/>
            <a:tailEnd/>
          </a:ln>
        </p:spPr>
        <p:txBody>
          <a:bodyPr anchor="ctr"/>
          <a:lstStyle>
            <a:lvl1pPr algn="l" eaLnBrk="0" hangingPunct="0">
              <a:spcBef>
                <a:spcPct val="20000"/>
              </a:spcBef>
              <a:buChar char="•"/>
              <a:defRPr>
                <a:solidFill>
                  <a:schemeClr val="tx1"/>
                </a:solidFill>
                <a:latin typeface="Arial" charset="0"/>
                <a:cs typeface="Arial" charset="0"/>
              </a:defRPr>
            </a:lvl1pPr>
            <a:lvl2pPr marL="742950" indent="-285750" algn="l" eaLnBrk="0" hangingPunct="0">
              <a:spcBef>
                <a:spcPct val="20000"/>
              </a:spcBef>
              <a:buChar char="–"/>
              <a:defRPr sz="1400">
                <a:solidFill>
                  <a:schemeClr val="tx1"/>
                </a:solidFill>
                <a:latin typeface="Arial" charset="0"/>
                <a:cs typeface="Arial" charset="0"/>
              </a:defRPr>
            </a:lvl2pPr>
            <a:lvl3pPr marL="1143000" indent="-228600" algn="l" eaLnBrk="0" hangingPunct="0">
              <a:spcBef>
                <a:spcPct val="20000"/>
              </a:spcBef>
              <a:buChar char="•"/>
              <a:defRPr sz="1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800" dirty="0"/>
              <a:t>EOC</a:t>
            </a:r>
          </a:p>
        </p:txBody>
      </p:sp>
    </p:spTree>
    <p:extLst>
      <p:ext uri="{BB962C8B-B14F-4D97-AF65-F5344CB8AC3E}">
        <p14:creationId xmlns:p14="http://schemas.microsoft.com/office/powerpoint/2010/main" val="1249171010"/>
      </p:ext>
    </p:extLst>
  </p:cSld>
  <p:clrMapOvr>
    <a:masterClrMapping/>
  </p:clrMapOvr>
</p:sld>
</file>

<file path=ppt/theme/theme1.xml><?xml version="1.0" encoding="utf-8"?>
<a:theme xmlns:a="http://schemas.openxmlformats.org/drawingml/2006/main" name="KIT_master_ppt2003_de">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BFE80"/>
        </a:solidFill>
        <a:ln w="9525"/>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8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D6452EFABA4C442A06FD66636A1FFF7" ma:contentTypeVersion="0" ma:contentTypeDescription="Ein neues Dokument erstellen." ma:contentTypeScope="" ma:versionID="2b8cb84810ac37d2a411a7725b53186e">
  <xsd:schema xmlns:xsd="http://www.w3.org/2001/XMLSchema" xmlns:xs="http://www.w3.org/2001/XMLSchema" xmlns:p="http://schemas.microsoft.com/office/2006/metadata/properties" targetNamespace="http://schemas.microsoft.com/office/2006/metadata/properties" ma:root="true" ma:fieldsID="b4f5dc90cf06628c3b90945c8266c24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3B57E249-3153-4465-B6C1-8BDE801BF343}">
  <ds:schemaRefs>
    <ds:schemaRef ds:uri="http://schemas.microsoft.com/sharepoint/v3/contenttype/forms"/>
  </ds:schemaRefs>
</ds:datastoreItem>
</file>

<file path=customXml/itemProps2.xml><?xml version="1.0" encoding="utf-8"?>
<ds:datastoreItem xmlns:ds="http://schemas.openxmlformats.org/officeDocument/2006/customXml" ds:itemID="{725455B3-230F-4F8D-BDD1-A431AC0392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D24F3EF-CA98-432C-BF1E-0F68A3EE9E9E}">
  <ds:schemaRef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www.w3.org/XML/1998/namespace"/>
    <ds:schemaRef ds:uri="http://schemas.microsoft.com/office/infopath/2007/PartnerControl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KIT_master_ppt2003_de</Template>
  <TotalTime>0</TotalTime>
  <Words>6339</Words>
  <Application>Microsoft Office PowerPoint</Application>
  <PresentationFormat>Bildschirmpräsentation (4:3)</PresentationFormat>
  <Paragraphs>1376</Paragraphs>
  <Slides>67</Slides>
  <Notes>57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67</vt:i4>
      </vt:variant>
    </vt:vector>
  </HeadingPairs>
  <TitlesOfParts>
    <vt:vector size="74" baseType="lpstr">
      <vt:lpstr>-apple-system</vt:lpstr>
      <vt:lpstr>Arial</vt:lpstr>
      <vt:lpstr>Cambria Math</vt:lpstr>
      <vt:lpstr>Google Sans</vt:lpstr>
      <vt:lpstr>Roboto Light</vt:lpstr>
      <vt:lpstr>Times New Roman</vt:lpstr>
      <vt:lpstr>KIT_master_ppt2003_de</vt:lpstr>
      <vt:lpstr>MightyPix: A HV-CMOS Pixel Chip for LHCb’s Mighty Tracker </vt:lpstr>
      <vt:lpstr>LHCb Experiment</vt:lpstr>
      <vt:lpstr>Upgrade</vt:lpstr>
      <vt:lpstr>Mighty Tracker Concept</vt:lpstr>
      <vt:lpstr>MightyPix Detector Scale</vt:lpstr>
      <vt:lpstr>Module Structure</vt:lpstr>
      <vt:lpstr>MightyPix Requirements</vt:lpstr>
      <vt:lpstr>Development</vt:lpstr>
      <vt:lpstr>MightyPix Chip Architecture</vt:lpstr>
      <vt:lpstr>MightyPix: Analogue Part</vt:lpstr>
      <vt:lpstr>MightyPix: Analogue Part</vt:lpstr>
      <vt:lpstr>MightyPix: Analogue Part</vt:lpstr>
      <vt:lpstr>MightyPix: Analogue Part</vt:lpstr>
      <vt:lpstr>Sensor</vt:lpstr>
      <vt:lpstr> Sensor Biasing</vt:lpstr>
      <vt:lpstr>Sensor Biasing</vt:lpstr>
      <vt:lpstr>Charge Sensitive Amplifier</vt:lpstr>
      <vt:lpstr>Charge Sensitive Amplifier</vt:lpstr>
      <vt:lpstr>Feedback Capacitance (Cf)</vt:lpstr>
      <vt:lpstr>Feedback Resistor Implementation</vt:lpstr>
      <vt:lpstr>Feedback Resistor Implementation</vt:lpstr>
      <vt:lpstr>Optimizing Amplifier Rise Time for Minimum Time Jitter</vt:lpstr>
      <vt:lpstr>Optimizing Amplifier Rise Time for Minimum Time Jitter</vt:lpstr>
      <vt:lpstr>Optimizing Amplifier Rise Time for Minimum Time Jitter</vt:lpstr>
      <vt:lpstr>Comparator Design</vt:lpstr>
      <vt:lpstr>Comparator Design</vt:lpstr>
      <vt:lpstr>Comparator Design</vt:lpstr>
      <vt:lpstr>Readout</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Readout Control Unit (RCU)</vt:lpstr>
      <vt:lpstr>Test Results</vt:lpstr>
      <vt:lpstr>DESY Test Beam</vt:lpstr>
      <vt:lpstr>Radiation Hardness</vt:lpstr>
      <vt:lpstr>Timing Resolution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MightyPix</dc:title>
  <dc:creator>Peric, Ivan (IPE)</dc:creator>
  <cp:lastModifiedBy>Ivan Peric</cp:lastModifiedBy>
  <cp:revision>1866</cp:revision>
  <cp:lastPrinted>2015-10-22T12:15:42Z</cp:lastPrinted>
  <dcterms:created xsi:type="dcterms:W3CDTF">2009-10-06T08:56:36Z</dcterms:created>
  <dcterms:modified xsi:type="dcterms:W3CDTF">2026-05-21T05:46:03Z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0x0101001D6452EFABA4C442A06FD66636A1FFF7</vt:lpwstr>
  </property>
</Properties>
</file>