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40"/>
  </p:notesMasterIdLst>
  <p:handoutMasterIdLst>
    <p:handoutMasterId r:id="rId41"/>
  </p:handoutMasterIdLst>
  <p:sldIdLst>
    <p:sldId id="256" r:id="rId2"/>
    <p:sldId id="292" r:id="rId3"/>
    <p:sldId id="293" r:id="rId4"/>
    <p:sldId id="294" r:id="rId5"/>
    <p:sldId id="319" r:id="rId6"/>
    <p:sldId id="295" r:id="rId7"/>
    <p:sldId id="320" r:id="rId8"/>
    <p:sldId id="289" r:id="rId9"/>
    <p:sldId id="286" r:id="rId10"/>
    <p:sldId id="305" r:id="rId11"/>
    <p:sldId id="316" r:id="rId12"/>
    <p:sldId id="317" r:id="rId13"/>
    <p:sldId id="310" r:id="rId14"/>
    <p:sldId id="312" r:id="rId15"/>
    <p:sldId id="311" r:id="rId16"/>
    <p:sldId id="318" r:id="rId17"/>
    <p:sldId id="300" r:id="rId18"/>
    <p:sldId id="287" r:id="rId19"/>
    <p:sldId id="321" r:id="rId20"/>
    <p:sldId id="323" r:id="rId21"/>
    <p:sldId id="324" r:id="rId22"/>
    <p:sldId id="327" r:id="rId23"/>
    <p:sldId id="328" r:id="rId24"/>
    <p:sldId id="309" r:id="rId25"/>
    <p:sldId id="296" r:id="rId26"/>
    <p:sldId id="299" r:id="rId27"/>
    <p:sldId id="288" r:id="rId28"/>
    <p:sldId id="290" r:id="rId29"/>
    <p:sldId id="291" r:id="rId30"/>
    <p:sldId id="301" r:id="rId31"/>
    <p:sldId id="303" r:id="rId32"/>
    <p:sldId id="314" r:id="rId33"/>
    <p:sldId id="326" r:id="rId34"/>
    <p:sldId id="325" r:id="rId35"/>
    <p:sldId id="322" r:id="rId36"/>
    <p:sldId id="315" r:id="rId37"/>
    <p:sldId id="276" r:id="rId38"/>
    <p:sldId id="306" r:id="rId39"/>
  </p:sldIdLst>
  <p:sldSz cx="12192000" cy="6858000"/>
  <p:notesSz cx="6645275" cy="9775825"/>
  <p:defaultTextStyle>
    <a:defPPr>
      <a:defRPr lang="el-GR"/>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79">
          <p15:clr>
            <a:srgbClr val="A4A3A4"/>
          </p15:clr>
        </p15:guide>
        <p15:guide id="2" pos="209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699"/>
    <a:srgbClr val="FF8000"/>
    <a:srgbClr val="00FF00"/>
    <a:srgbClr val="66FF66"/>
    <a:srgbClr val="5FB7FF"/>
    <a:srgbClr val="66CCFF"/>
    <a:srgbClr val="0080FF"/>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565"/>
    <p:restoredTop sz="95586" autoAdjust="0"/>
  </p:normalViewPr>
  <p:slideViewPr>
    <p:cSldViewPr>
      <p:cViewPr varScale="1">
        <p:scale>
          <a:sx n="114" d="100"/>
          <a:sy n="114" d="100"/>
        </p:scale>
        <p:origin x="888"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73" d="100"/>
          <a:sy n="73" d="100"/>
        </p:scale>
        <p:origin x="-1854" y="-96"/>
      </p:cViewPr>
      <p:guideLst>
        <p:guide orient="horz" pos="3079"/>
        <p:guide pos="209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79725" cy="48895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763963" y="0"/>
            <a:ext cx="2879725" cy="48895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fld id="{EDF1DFF5-777D-C040-AC24-D83640C6871F}" type="datetime1">
              <a:rPr lang="en-US"/>
              <a:pPr>
                <a:defRPr/>
              </a:pPr>
              <a:t>5/19/26</a:t>
            </a:fld>
            <a:endParaRPr lang="en-US" dirty="0"/>
          </a:p>
        </p:txBody>
      </p:sp>
      <p:sp>
        <p:nvSpPr>
          <p:cNvPr id="4" name="Footer Placeholder 3"/>
          <p:cNvSpPr>
            <a:spLocks noGrp="1"/>
          </p:cNvSpPr>
          <p:nvPr>
            <p:ph type="ftr" sz="quarter" idx="2"/>
          </p:nvPr>
        </p:nvSpPr>
        <p:spPr>
          <a:xfrm>
            <a:off x="0" y="9285288"/>
            <a:ext cx="2879725" cy="48895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763963" y="9285288"/>
            <a:ext cx="2879725" cy="48895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cs typeface="ＭＳ Ｐゴシック" charset="-128"/>
              </a:defRPr>
            </a:lvl1pPr>
          </a:lstStyle>
          <a:p>
            <a:pPr>
              <a:defRPr/>
            </a:pPr>
            <a:fld id="{355776CB-29E6-3849-BAC4-9E05492242C5}" type="slidenum">
              <a:rPr lang="en-US"/>
              <a:pPr>
                <a:defRPr/>
              </a:pPr>
              <a:t>‹#›</a:t>
            </a:fld>
            <a:endParaRPr lang="en-US" dirty="0"/>
          </a:p>
        </p:txBody>
      </p:sp>
    </p:spTree>
    <p:extLst>
      <p:ext uri="{BB962C8B-B14F-4D97-AF65-F5344CB8AC3E}">
        <p14:creationId xmlns:p14="http://schemas.microsoft.com/office/powerpoint/2010/main" val="23254997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879725" cy="487363"/>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a typeface="ＭＳ Ｐゴシック" charset="-128"/>
                <a:cs typeface="ＭＳ Ｐゴシック" charset="-128"/>
              </a:defRPr>
            </a:lvl1pPr>
          </a:lstStyle>
          <a:p>
            <a:pPr>
              <a:defRPr/>
            </a:pPr>
            <a:endParaRPr lang="en-US" dirty="0"/>
          </a:p>
        </p:txBody>
      </p:sp>
      <p:sp>
        <p:nvSpPr>
          <p:cNvPr id="17411" name="Rectangle 3"/>
          <p:cNvSpPr>
            <a:spLocks noGrp="1" noChangeArrowheads="1"/>
          </p:cNvSpPr>
          <p:nvPr>
            <p:ph type="dt" idx="1"/>
          </p:nvPr>
        </p:nvSpPr>
        <p:spPr bwMode="auto">
          <a:xfrm>
            <a:off x="3763963" y="0"/>
            <a:ext cx="2879725" cy="487363"/>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ＭＳ Ｐゴシック" charset="-128"/>
                <a:cs typeface="ＭＳ Ｐゴシック" charset="-128"/>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63500" y="733425"/>
            <a:ext cx="6518275" cy="3667125"/>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a:lstStyle/>
          <a:p>
            <a:endParaRPr lang="en-FR"/>
          </a:p>
        </p:txBody>
      </p:sp>
      <p:sp>
        <p:nvSpPr>
          <p:cNvPr id="17413" name="Rectangle 5"/>
          <p:cNvSpPr>
            <a:spLocks noGrp="1" noChangeArrowheads="1"/>
          </p:cNvSpPr>
          <p:nvPr>
            <p:ph type="body" sz="quarter" idx="3"/>
          </p:nvPr>
        </p:nvSpPr>
        <p:spPr bwMode="auto">
          <a:xfrm>
            <a:off x="665163" y="4643438"/>
            <a:ext cx="5314950" cy="4398962"/>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p>
        </p:txBody>
      </p:sp>
      <p:sp>
        <p:nvSpPr>
          <p:cNvPr id="17414" name="Rectangle 6"/>
          <p:cNvSpPr>
            <a:spLocks noGrp="1" noChangeArrowheads="1"/>
          </p:cNvSpPr>
          <p:nvPr>
            <p:ph type="ftr" sz="quarter" idx="4"/>
          </p:nvPr>
        </p:nvSpPr>
        <p:spPr bwMode="auto">
          <a:xfrm>
            <a:off x="0" y="9285288"/>
            <a:ext cx="2879725" cy="48895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ＭＳ Ｐゴシック" charset="-128"/>
                <a:cs typeface="ＭＳ Ｐゴシック" charset="-128"/>
              </a:defRPr>
            </a:lvl1pPr>
          </a:lstStyle>
          <a:p>
            <a:pPr>
              <a:defRPr/>
            </a:pPr>
            <a:endParaRPr lang="en-US" dirty="0"/>
          </a:p>
        </p:txBody>
      </p:sp>
      <p:sp>
        <p:nvSpPr>
          <p:cNvPr id="17415" name="Rectangle 7"/>
          <p:cNvSpPr>
            <a:spLocks noGrp="1" noChangeArrowheads="1"/>
          </p:cNvSpPr>
          <p:nvPr>
            <p:ph type="sldNum" sz="quarter" idx="5"/>
          </p:nvPr>
        </p:nvSpPr>
        <p:spPr bwMode="auto">
          <a:xfrm>
            <a:off x="3763963" y="9285288"/>
            <a:ext cx="2879725" cy="48895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ea typeface="ＭＳ Ｐゴシック" charset="-128"/>
                <a:cs typeface="ＭＳ Ｐゴシック" charset="-128"/>
              </a:defRPr>
            </a:lvl1pPr>
          </a:lstStyle>
          <a:p>
            <a:pPr>
              <a:defRPr/>
            </a:pPr>
            <a:fld id="{819EC49C-48AD-7C4A-8E0D-7468E2C6BBD7}" type="slidenum">
              <a:rPr lang="el-GR"/>
              <a:pPr>
                <a:defRPr/>
              </a:pPr>
              <a:t>‹#›</a:t>
            </a:fld>
            <a:endParaRPr lang="el-GR" dirty="0"/>
          </a:p>
        </p:txBody>
      </p:sp>
    </p:spTree>
    <p:extLst>
      <p:ext uri="{BB962C8B-B14F-4D97-AF65-F5344CB8AC3E}">
        <p14:creationId xmlns:p14="http://schemas.microsoft.com/office/powerpoint/2010/main" val="32871689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9"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90% of your program parallelises perfectly, the best you can ever do is 10× speedup — the remaining 10% serial portion always takes the same time regardless of how many cores you add.</a:t>
            </a:r>
          </a:p>
          <a:p>
            <a:endParaRPr lang="en-US" dirty="0"/>
          </a:p>
        </p:txBody>
      </p:sp>
      <p:sp>
        <p:nvSpPr>
          <p:cNvPr id="4" name="Slide Number Placeholder 3"/>
          <p:cNvSpPr>
            <a:spLocks noGrp="1"/>
          </p:cNvSpPr>
          <p:nvPr>
            <p:ph type="sldNum" sz="quarter" idx="5"/>
          </p:nvPr>
        </p:nvSpPr>
        <p:spPr/>
        <p:txBody>
          <a:bodyPr/>
          <a:lstStyle/>
          <a:p>
            <a:pPr>
              <a:defRPr/>
            </a:pPr>
            <a:fld id="{819EC49C-48AD-7C4A-8E0D-7468E2C6BBD7}" type="slidenum">
              <a:rPr lang="el-GR" smtClean="0"/>
              <a:pPr>
                <a:defRPr/>
              </a:pPr>
              <a:t>4</a:t>
            </a:fld>
            <a:endParaRPr lang="el-GR" dirty="0"/>
          </a:p>
        </p:txBody>
      </p:sp>
    </p:spTree>
    <p:extLst>
      <p:ext uri="{BB962C8B-B14F-4D97-AF65-F5344CB8AC3E}">
        <p14:creationId xmlns:p14="http://schemas.microsoft.com/office/powerpoint/2010/main" val="243538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83271-7F25-C7AB-F9C0-E9359C396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012C1-3B42-57EE-AED0-74D3CCE0A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D365A-40C1-8830-6EBF-6EEF073B0FE3}"/>
              </a:ext>
            </a:extLst>
          </p:cNvPr>
          <p:cNvSpPr>
            <a:spLocks noGrp="1"/>
          </p:cNvSpPr>
          <p:nvPr>
            <p:ph type="body" idx="1"/>
          </p:nvPr>
        </p:nvSpPr>
        <p:spPr/>
        <p:txBody>
          <a:bodyPr/>
          <a:lstStyle/>
          <a:p>
            <a:r>
              <a:rPr lang="en-GB" b="1" dirty="0"/>
              <a:t>The key message</a:t>
            </a:r>
            <a:endParaRPr lang="en-GB" dirty="0"/>
          </a:p>
          <a:p>
            <a:r>
              <a:rPr lang="en-GB" dirty="0"/>
              <a:t>The slope of both curves tells a story of </a:t>
            </a:r>
            <a:r>
              <a:rPr lang="en-GB" b="1" dirty="0"/>
              <a:t>two distinct eras</a:t>
            </a:r>
            <a:r>
              <a:rPr lang="en-GB" dirty="0"/>
              <a:t>. Before ~2005 the curves fall steeply and together — pure Dennard scaling, geometry driving everything. After ~2005 the metal pitch curve flattens significantly (each node buys less pitch reduction than before), and the gate length essentially stops scaling around 10–12nm and becomes nearly flat. The transistor architecture innovations — </a:t>
            </a:r>
            <a:r>
              <a:rPr lang="en-GB" dirty="0" err="1"/>
              <a:t>FinFET</a:t>
            </a:r>
            <a:r>
              <a:rPr lang="en-GB" dirty="0"/>
              <a:t>, nanosheet, CFET — are the industry's response to this flattening: when you can no longer simply shrink the device, you have to reinvent its geometry entirely to keep extracting density and performance gains.</a:t>
            </a:r>
          </a:p>
          <a:p>
            <a:r>
              <a:rPr lang="en-GB" dirty="0"/>
              <a:t>The projected open symbols on the right side of the chart carry genuine uncertainty — they represent the industry's ambition, not a guarantee, and depend on High-NA EUV delivering on its promise and CFET reaching manufacturability.</a:t>
            </a:r>
          </a:p>
          <a:p>
            <a:endParaRPr lang="en-US" dirty="0"/>
          </a:p>
        </p:txBody>
      </p:sp>
      <p:sp>
        <p:nvSpPr>
          <p:cNvPr id="4" name="Slide Number Placeholder 3">
            <a:extLst>
              <a:ext uri="{FF2B5EF4-FFF2-40B4-BE49-F238E27FC236}">
                <a16:creationId xmlns:a16="http://schemas.microsoft.com/office/drawing/2014/main" id="{8A215241-F06D-37F0-FE7E-04108C41B011}"/>
              </a:ext>
            </a:extLst>
          </p:cNvPr>
          <p:cNvSpPr>
            <a:spLocks noGrp="1"/>
          </p:cNvSpPr>
          <p:nvPr>
            <p:ph type="sldNum" sz="quarter" idx="5"/>
          </p:nvPr>
        </p:nvSpPr>
        <p:spPr/>
        <p:txBody>
          <a:bodyPr/>
          <a:lstStyle/>
          <a:p>
            <a:pPr>
              <a:defRPr/>
            </a:pPr>
            <a:fld id="{819EC49C-48AD-7C4A-8E0D-7468E2C6BBD7}" type="slidenum">
              <a:rPr lang="el-GR" smtClean="0"/>
              <a:pPr>
                <a:defRPr/>
              </a:pPr>
              <a:t>7</a:t>
            </a:fld>
            <a:endParaRPr lang="el-GR" dirty="0"/>
          </a:p>
        </p:txBody>
      </p:sp>
    </p:spTree>
    <p:extLst>
      <p:ext uri="{BB962C8B-B14F-4D97-AF65-F5344CB8AC3E}">
        <p14:creationId xmlns:p14="http://schemas.microsoft.com/office/powerpoint/2010/main" val="209263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Instead of integrating everything on one large die in an advanced node, you decompose the SoC into smaller, functionally-specialized dies ("chiplets") manufactured in their optimal process nodes, then integrate them in a package using a high-bandwidth die-to-die interconnect.</a:t>
            </a: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819EC49C-48AD-7C4A-8E0D-7468E2C6BBD7}" type="slidenum">
              <a:rPr lang="el-GR" smtClean="0"/>
              <a:pPr>
                <a:defRPr/>
              </a:pPr>
              <a:t>11</a:t>
            </a:fld>
            <a:endParaRPr lang="el-GR" dirty="0"/>
          </a:p>
        </p:txBody>
      </p:sp>
    </p:spTree>
    <p:extLst>
      <p:ext uri="{BB962C8B-B14F-4D97-AF65-F5344CB8AC3E}">
        <p14:creationId xmlns:p14="http://schemas.microsoft.com/office/powerpoint/2010/main" val="266867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solution </a:t>
            </a:r>
            <a:r>
              <a:rPr lang="en-GB" dirty="0" err="1"/>
              <a:t>décroissante</a:t>
            </a:r>
            <a:endParaRPr lang="en-US" dirty="0"/>
          </a:p>
        </p:txBody>
      </p:sp>
      <p:sp>
        <p:nvSpPr>
          <p:cNvPr id="4" name="Slide Number Placeholder 3"/>
          <p:cNvSpPr>
            <a:spLocks noGrp="1"/>
          </p:cNvSpPr>
          <p:nvPr>
            <p:ph type="sldNum" sz="quarter" idx="5"/>
          </p:nvPr>
        </p:nvSpPr>
        <p:spPr/>
        <p:txBody>
          <a:bodyPr/>
          <a:lstStyle/>
          <a:p>
            <a:pPr>
              <a:defRPr/>
            </a:pPr>
            <a:fld id="{819EC49C-48AD-7C4A-8E0D-7468E2C6BBD7}" type="slidenum">
              <a:rPr lang="el-GR" smtClean="0"/>
              <a:pPr>
                <a:defRPr/>
              </a:pPr>
              <a:t>17</a:t>
            </a:fld>
            <a:endParaRPr lang="el-GR" dirty="0"/>
          </a:p>
        </p:txBody>
      </p:sp>
    </p:spTree>
    <p:extLst>
      <p:ext uri="{BB962C8B-B14F-4D97-AF65-F5344CB8AC3E}">
        <p14:creationId xmlns:p14="http://schemas.microsoft.com/office/powerpoint/2010/main" val="1185298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9EC49C-48AD-7C4A-8E0D-7468E2C6BBD7}" type="slidenum">
              <a:rPr lang="el-GR" smtClean="0"/>
              <a:pPr>
                <a:defRPr/>
              </a:pPr>
              <a:t>31</a:t>
            </a:fld>
            <a:endParaRPr lang="el-GR" dirty="0"/>
          </a:p>
        </p:txBody>
      </p:sp>
    </p:spTree>
    <p:extLst>
      <p:ext uri="{BB962C8B-B14F-4D97-AF65-F5344CB8AC3E}">
        <p14:creationId xmlns:p14="http://schemas.microsoft.com/office/powerpoint/2010/main" val="1194597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2400" dirty="0"/>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sz="2400" dirty="0"/>
          </a:p>
        </p:txBody>
      </p:sp>
      <p:sp>
        <p:nvSpPr>
          <p:cNvPr id="13314" name="Rectangle 2"/>
          <p:cNvSpPr>
            <a:spLocks noGrp="1" noChangeArrowheads="1"/>
          </p:cNvSpPr>
          <p:nvPr>
            <p:ph type="ctrTitle"/>
          </p:nvPr>
        </p:nvSpPr>
        <p:spPr>
          <a:xfrm>
            <a:off x="1219201" y="1524000"/>
            <a:ext cx="10164233" cy="1752600"/>
          </a:xfrm>
          <a:ln>
            <a:noFill/>
          </a:ln>
          <a:effectLst>
            <a:glow rad="63500">
              <a:schemeClr val="accent1">
                <a:satMod val="175000"/>
                <a:alpha val="40000"/>
              </a:schemeClr>
            </a:glow>
          </a:effectLst>
          <a:scene3d>
            <a:camera prst="orthographicFront">
              <a:rot lat="0" lon="0" rev="0"/>
            </a:camera>
            <a:lightRig rig="glow" dir="t">
              <a:rot lat="0" lon="0" rev="4800000"/>
            </a:lightRig>
          </a:scene3d>
          <a:sp3d prstMaterial="matte">
            <a:bevelT w="127000" h="63500"/>
          </a:sp3d>
        </p:spPr>
        <p:txBody>
          <a:bodyPr/>
          <a:lstStyle>
            <a:lvl1pPr>
              <a:defRPr sz="5400"/>
            </a:lvl1pPr>
          </a:lstStyle>
          <a:p>
            <a:r>
              <a:rPr lang="el-GR" altLang="en-US" dirty="0" err="1"/>
              <a:t>ClicktoeditMastertitlestyle</a:t>
            </a:r>
            <a:endParaRPr lang="el-GR" altLang="en-US" dirty="0"/>
          </a:p>
        </p:txBody>
      </p:sp>
      <p:sp>
        <p:nvSpPr>
          <p:cNvPr id="13315" name="Rectangle 3"/>
          <p:cNvSpPr>
            <a:spLocks noGrp="1" noChangeArrowheads="1"/>
          </p:cNvSpPr>
          <p:nvPr>
            <p:ph type="subTitle" idx="1"/>
          </p:nvPr>
        </p:nvSpPr>
        <p:spPr>
          <a:xfrm>
            <a:off x="2641600" y="3962400"/>
            <a:ext cx="8737600" cy="1752600"/>
          </a:xfrm>
          <a:ln>
            <a:noFill/>
          </a:ln>
          <a:effectLst>
            <a:glow rad="63500">
              <a:schemeClr val="accent1">
                <a:satMod val="175000"/>
                <a:alpha val="40000"/>
              </a:schemeClr>
            </a:glow>
          </a:effectLst>
          <a:scene3d>
            <a:camera prst="orthographicFront">
              <a:rot lat="0" lon="0" rev="0"/>
            </a:camera>
            <a:lightRig rig="glow" dir="t">
              <a:rot lat="0" lon="0" rev="4800000"/>
            </a:lightRig>
          </a:scene3d>
          <a:sp3d prstMaterial="matte">
            <a:bevelT w="127000" h="63500"/>
          </a:sp3d>
        </p:spPr>
        <p:txBody>
          <a:bodyPr/>
          <a:lstStyle>
            <a:lvl1pPr marL="0" indent="0">
              <a:buFont typeface="Wingdings" pitchFamily="2" charset="2"/>
              <a:buNone/>
              <a:defRPr sz="2400">
                <a:solidFill>
                  <a:srgbClr val="006699"/>
                </a:solidFill>
              </a:defRPr>
            </a:lvl1pPr>
          </a:lstStyle>
          <a:p>
            <a:r>
              <a:rPr lang="el-GR" altLang="en-US" dirty="0" err="1"/>
              <a:t>ClicktoeditMastersubtitlestyle</a:t>
            </a:r>
            <a:endParaRPr lang="el-GR" altLang="en-US" dirty="0"/>
          </a:p>
        </p:txBody>
      </p:sp>
      <p:sp>
        <p:nvSpPr>
          <p:cNvPr id="6" name="Rectangle 4"/>
          <p:cNvSpPr>
            <a:spLocks noGrp="1" noChangeArrowheads="1"/>
          </p:cNvSpPr>
          <p:nvPr>
            <p:ph type="dt" sz="half" idx="10"/>
          </p:nvPr>
        </p:nvSpPr>
        <p:spPr>
          <a:xfrm>
            <a:off x="609600" y="6243638"/>
            <a:ext cx="2844800" cy="457200"/>
          </a:xfrm>
        </p:spPr>
        <p:txBody>
          <a:bodyPr/>
          <a:lstStyle>
            <a:lvl1pPr>
              <a:defRPr/>
            </a:lvl1pPr>
          </a:lstStyle>
          <a:p>
            <a:pPr>
              <a:defRPr/>
            </a:pPr>
            <a:r>
              <a:rPr lang="en-US" dirty="0"/>
              <a:t>21/6/2022</a:t>
            </a:r>
            <a:endParaRPr lang="el-GR" dirty="0"/>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defRPr/>
            </a:pPr>
            <a:r>
              <a:rPr lang="en-US" dirty="0"/>
              <a:t>Kostas.Kloukinas@cern.ch</a:t>
            </a:r>
            <a:endParaRPr lang="el-GR" dirty="0"/>
          </a:p>
        </p:txBody>
      </p:sp>
      <p:sp>
        <p:nvSpPr>
          <p:cNvPr id="8" name="Rectangle 6"/>
          <p:cNvSpPr>
            <a:spLocks noGrp="1" noChangeArrowheads="1"/>
          </p:cNvSpPr>
          <p:nvPr>
            <p:ph type="sldNum" sz="quarter" idx="12"/>
          </p:nvPr>
        </p:nvSpPr>
        <p:spPr>
          <a:xfrm>
            <a:off x="8737600" y="6243638"/>
            <a:ext cx="2844800" cy="457200"/>
          </a:xfrm>
        </p:spPr>
        <p:txBody>
          <a:bodyPr/>
          <a:lstStyle>
            <a:lvl1pPr>
              <a:defRPr/>
            </a:lvl1pPr>
          </a:lstStyle>
          <a:p>
            <a:pPr>
              <a:defRPr/>
            </a:pPr>
            <a:fld id="{51748ADF-7CDF-EF49-9A18-70C735A3F46C}" type="slidenum">
              <a:rPr lang="el-GR"/>
              <a:pPr>
                <a:defRPr/>
              </a:pPr>
              <a:t>‹#›</a:t>
            </a:fld>
            <a:endParaRPr lang="el-GR" dirty="0"/>
          </a:p>
        </p:txBody>
      </p:sp>
    </p:spTree>
    <p:extLst>
      <p:ext uri="{BB962C8B-B14F-4D97-AF65-F5344CB8AC3E}">
        <p14:creationId xmlns:p14="http://schemas.microsoft.com/office/powerpoint/2010/main" val="808105005"/>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en-US" dirty="0"/>
              <a:t>21/6/2022</a:t>
            </a:r>
            <a:endParaRPr lang="el-GR" dirty="0"/>
          </a:p>
        </p:txBody>
      </p:sp>
      <p:sp>
        <p:nvSpPr>
          <p:cNvPr id="5" name="Rectangle 5"/>
          <p:cNvSpPr>
            <a:spLocks noGrp="1" noChangeArrowheads="1"/>
          </p:cNvSpPr>
          <p:nvPr>
            <p:ph type="ftr" sz="quarter" idx="11"/>
          </p:nvPr>
        </p:nvSpPr>
        <p:spPr/>
        <p:txBody>
          <a:bodyPr/>
          <a:lstStyle>
            <a:lvl1pPr>
              <a:defRPr/>
            </a:lvl1pPr>
          </a:lstStyle>
          <a:p>
            <a:pPr>
              <a:defRPr/>
            </a:pPr>
            <a:r>
              <a:rPr lang="en-US" dirty="0"/>
              <a:t>Kostas.Kloukinas@cern.ch</a:t>
            </a:r>
            <a:endParaRPr lang="el-GR" dirty="0"/>
          </a:p>
        </p:txBody>
      </p:sp>
      <p:sp>
        <p:nvSpPr>
          <p:cNvPr id="6" name="Rectangle 6"/>
          <p:cNvSpPr>
            <a:spLocks noGrp="1" noChangeArrowheads="1"/>
          </p:cNvSpPr>
          <p:nvPr>
            <p:ph type="sldNum" sz="quarter" idx="12"/>
          </p:nvPr>
        </p:nvSpPr>
        <p:spPr/>
        <p:txBody>
          <a:bodyPr/>
          <a:lstStyle>
            <a:lvl1pPr>
              <a:defRPr/>
            </a:lvl1pPr>
          </a:lstStyle>
          <a:p>
            <a:pPr>
              <a:defRPr/>
            </a:pPr>
            <a:fld id="{9A5F6D5C-6057-F34C-8C3C-DE6DBAF509A1}" type="slidenum">
              <a:rPr lang="el-GR"/>
              <a:pPr>
                <a:defRPr/>
              </a:pPr>
              <a:t>‹#›</a:t>
            </a:fld>
            <a:endParaRPr lang="el-GR" dirty="0"/>
          </a:p>
        </p:txBody>
      </p:sp>
    </p:spTree>
    <p:extLst>
      <p:ext uri="{BB962C8B-B14F-4D97-AF65-F5344CB8AC3E}">
        <p14:creationId xmlns:p14="http://schemas.microsoft.com/office/powerpoint/2010/main" val="374256475"/>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88914"/>
            <a:ext cx="2743200" cy="6048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88914"/>
            <a:ext cx="8026400" cy="604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en-US" dirty="0"/>
              <a:t>21/6/2022</a:t>
            </a:r>
            <a:endParaRPr lang="el-GR" dirty="0"/>
          </a:p>
        </p:txBody>
      </p:sp>
      <p:sp>
        <p:nvSpPr>
          <p:cNvPr id="5" name="Rectangle 5"/>
          <p:cNvSpPr>
            <a:spLocks noGrp="1" noChangeArrowheads="1"/>
          </p:cNvSpPr>
          <p:nvPr>
            <p:ph type="ftr" sz="quarter" idx="11"/>
          </p:nvPr>
        </p:nvSpPr>
        <p:spPr/>
        <p:txBody>
          <a:bodyPr/>
          <a:lstStyle>
            <a:lvl1pPr>
              <a:defRPr/>
            </a:lvl1pPr>
          </a:lstStyle>
          <a:p>
            <a:pPr>
              <a:defRPr/>
            </a:pPr>
            <a:r>
              <a:rPr lang="en-US" dirty="0"/>
              <a:t>Kostas.Kloukinas@cern.ch</a:t>
            </a:r>
            <a:endParaRPr lang="el-GR" dirty="0"/>
          </a:p>
        </p:txBody>
      </p:sp>
      <p:sp>
        <p:nvSpPr>
          <p:cNvPr id="6" name="Rectangle 6"/>
          <p:cNvSpPr>
            <a:spLocks noGrp="1" noChangeArrowheads="1"/>
          </p:cNvSpPr>
          <p:nvPr>
            <p:ph type="sldNum" sz="quarter" idx="12"/>
          </p:nvPr>
        </p:nvSpPr>
        <p:spPr/>
        <p:txBody>
          <a:bodyPr/>
          <a:lstStyle>
            <a:lvl1pPr>
              <a:defRPr/>
            </a:lvl1pPr>
          </a:lstStyle>
          <a:p>
            <a:pPr>
              <a:defRPr/>
            </a:pPr>
            <a:fld id="{C96699AC-7F1A-BF46-B322-5991CD8D47E5}" type="slidenum">
              <a:rPr lang="el-GR"/>
              <a:pPr>
                <a:defRPr/>
              </a:pPr>
              <a:t>‹#›</a:t>
            </a:fld>
            <a:endParaRPr lang="el-GR" dirty="0"/>
          </a:p>
        </p:txBody>
      </p:sp>
    </p:spTree>
    <p:extLst>
      <p:ext uri="{BB962C8B-B14F-4D97-AF65-F5344CB8AC3E}">
        <p14:creationId xmlns:p14="http://schemas.microsoft.com/office/powerpoint/2010/main" val="31795417"/>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en-US" dirty="0"/>
              <a:t>21/6/2022</a:t>
            </a:r>
            <a:endParaRPr lang="el-GR" dirty="0"/>
          </a:p>
        </p:txBody>
      </p:sp>
      <p:sp>
        <p:nvSpPr>
          <p:cNvPr id="5" name="Rectangle 5"/>
          <p:cNvSpPr>
            <a:spLocks noGrp="1" noChangeArrowheads="1"/>
          </p:cNvSpPr>
          <p:nvPr>
            <p:ph type="ftr" sz="quarter" idx="11"/>
          </p:nvPr>
        </p:nvSpPr>
        <p:spPr/>
        <p:txBody>
          <a:bodyPr/>
          <a:lstStyle>
            <a:lvl1pPr>
              <a:defRPr/>
            </a:lvl1pPr>
          </a:lstStyle>
          <a:p>
            <a:pPr>
              <a:defRPr/>
            </a:pPr>
            <a:r>
              <a:rPr lang="en-US" dirty="0"/>
              <a:t>Kostas.Kloukinas@cern.ch</a:t>
            </a:r>
            <a:endParaRPr lang="el-GR" dirty="0"/>
          </a:p>
        </p:txBody>
      </p:sp>
      <p:sp>
        <p:nvSpPr>
          <p:cNvPr id="6" name="Rectangle 6"/>
          <p:cNvSpPr>
            <a:spLocks noGrp="1" noChangeArrowheads="1"/>
          </p:cNvSpPr>
          <p:nvPr>
            <p:ph type="sldNum" sz="quarter" idx="12"/>
          </p:nvPr>
        </p:nvSpPr>
        <p:spPr/>
        <p:txBody>
          <a:bodyPr/>
          <a:lstStyle>
            <a:lvl1pPr>
              <a:defRPr/>
            </a:lvl1pPr>
          </a:lstStyle>
          <a:p>
            <a:pPr>
              <a:defRPr/>
            </a:pPr>
            <a:fld id="{8FFE3219-93F8-3341-94BA-40DFB9BA6311}" type="slidenum">
              <a:rPr lang="el-GR"/>
              <a:pPr>
                <a:defRPr/>
              </a:pPr>
              <a:t>‹#›</a:t>
            </a:fld>
            <a:endParaRPr lang="el-GR" dirty="0"/>
          </a:p>
        </p:txBody>
      </p:sp>
    </p:spTree>
    <p:extLst>
      <p:ext uri="{BB962C8B-B14F-4D97-AF65-F5344CB8AC3E}">
        <p14:creationId xmlns:p14="http://schemas.microsoft.com/office/powerpoint/2010/main" val="1797143629"/>
      </p:ext>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dirty="0"/>
              <a:t>21/6/2022</a:t>
            </a:r>
            <a:endParaRPr lang="el-GR" dirty="0"/>
          </a:p>
        </p:txBody>
      </p:sp>
      <p:sp>
        <p:nvSpPr>
          <p:cNvPr id="5" name="Rectangle 5"/>
          <p:cNvSpPr>
            <a:spLocks noGrp="1" noChangeArrowheads="1"/>
          </p:cNvSpPr>
          <p:nvPr>
            <p:ph type="ftr" sz="quarter" idx="11"/>
          </p:nvPr>
        </p:nvSpPr>
        <p:spPr/>
        <p:txBody>
          <a:bodyPr/>
          <a:lstStyle>
            <a:lvl1pPr>
              <a:defRPr/>
            </a:lvl1pPr>
          </a:lstStyle>
          <a:p>
            <a:pPr>
              <a:defRPr/>
            </a:pPr>
            <a:r>
              <a:rPr lang="en-US" dirty="0"/>
              <a:t>Kostas.Kloukinas@cern.ch</a:t>
            </a:r>
            <a:endParaRPr lang="el-GR" dirty="0"/>
          </a:p>
        </p:txBody>
      </p:sp>
      <p:sp>
        <p:nvSpPr>
          <p:cNvPr id="6" name="Rectangle 6"/>
          <p:cNvSpPr>
            <a:spLocks noGrp="1" noChangeArrowheads="1"/>
          </p:cNvSpPr>
          <p:nvPr>
            <p:ph type="sldNum" sz="quarter" idx="12"/>
          </p:nvPr>
        </p:nvSpPr>
        <p:spPr/>
        <p:txBody>
          <a:bodyPr/>
          <a:lstStyle>
            <a:lvl1pPr>
              <a:defRPr/>
            </a:lvl1pPr>
          </a:lstStyle>
          <a:p>
            <a:pPr>
              <a:defRPr/>
            </a:pPr>
            <a:fld id="{8B57F2F5-5C16-154F-9BF4-28B9B06CB980}" type="slidenum">
              <a:rPr lang="el-GR"/>
              <a:pPr>
                <a:defRPr/>
              </a:pPr>
              <a:t>‹#›</a:t>
            </a:fld>
            <a:endParaRPr lang="el-GR" dirty="0"/>
          </a:p>
        </p:txBody>
      </p:sp>
    </p:spTree>
    <p:extLst>
      <p:ext uri="{BB962C8B-B14F-4D97-AF65-F5344CB8AC3E}">
        <p14:creationId xmlns:p14="http://schemas.microsoft.com/office/powerpoint/2010/main" val="3915805877"/>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84314"/>
            <a:ext cx="53848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4314"/>
            <a:ext cx="53848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r>
              <a:rPr lang="en-US" dirty="0"/>
              <a:t>21/6/2022</a:t>
            </a:r>
            <a:endParaRPr lang="el-GR" dirty="0"/>
          </a:p>
        </p:txBody>
      </p:sp>
      <p:sp>
        <p:nvSpPr>
          <p:cNvPr id="6" name="Rectangle 5"/>
          <p:cNvSpPr>
            <a:spLocks noGrp="1" noChangeArrowheads="1"/>
          </p:cNvSpPr>
          <p:nvPr>
            <p:ph type="ftr" sz="quarter" idx="11"/>
          </p:nvPr>
        </p:nvSpPr>
        <p:spPr/>
        <p:txBody>
          <a:bodyPr/>
          <a:lstStyle>
            <a:lvl1pPr>
              <a:defRPr/>
            </a:lvl1pPr>
          </a:lstStyle>
          <a:p>
            <a:pPr>
              <a:defRPr/>
            </a:pPr>
            <a:r>
              <a:rPr lang="en-US" dirty="0"/>
              <a:t>Kostas.Kloukinas@cern.ch</a:t>
            </a:r>
            <a:endParaRPr lang="el-GR" dirty="0"/>
          </a:p>
        </p:txBody>
      </p:sp>
      <p:sp>
        <p:nvSpPr>
          <p:cNvPr id="7" name="Rectangle 6"/>
          <p:cNvSpPr>
            <a:spLocks noGrp="1" noChangeArrowheads="1"/>
          </p:cNvSpPr>
          <p:nvPr>
            <p:ph type="sldNum" sz="quarter" idx="12"/>
          </p:nvPr>
        </p:nvSpPr>
        <p:spPr/>
        <p:txBody>
          <a:bodyPr/>
          <a:lstStyle>
            <a:lvl1pPr>
              <a:defRPr/>
            </a:lvl1pPr>
          </a:lstStyle>
          <a:p>
            <a:pPr>
              <a:defRPr/>
            </a:pPr>
            <a:fld id="{1C6FDFDB-9E29-DB4C-9BAC-FB75DA9A1BB5}" type="slidenum">
              <a:rPr lang="el-GR"/>
              <a:pPr>
                <a:defRPr/>
              </a:pPr>
              <a:t>‹#›</a:t>
            </a:fld>
            <a:endParaRPr lang="el-GR" dirty="0"/>
          </a:p>
        </p:txBody>
      </p:sp>
    </p:spTree>
    <p:extLst>
      <p:ext uri="{BB962C8B-B14F-4D97-AF65-F5344CB8AC3E}">
        <p14:creationId xmlns:p14="http://schemas.microsoft.com/office/powerpoint/2010/main" val="740179361"/>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r>
              <a:rPr lang="en-US" dirty="0"/>
              <a:t>21/6/2022</a:t>
            </a:r>
            <a:endParaRPr lang="el-GR" dirty="0"/>
          </a:p>
        </p:txBody>
      </p:sp>
      <p:sp>
        <p:nvSpPr>
          <p:cNvPr id="8" name="Rectangle 5"/>
          <p:cNvSpPr>
            <a:spLocks noGrp="1" noChangeArrowheads="1"/>
          </p:cNvSpPr>
          <p:nvPr>
            <p:ph type="ftr" sz="quarter" idx="11"/>
          </p:nvPr>
        </p:nvSpPr>
        <p:spPr/>
        <p:txBody>
          <a:bodyPr/>
          <a:lstStyle>
            <a:lvl1pPr>
              <a:defRPr/>
            </a:lvl1pPr>
          </a:lstStyle>
          <a:p>
            <a:pPr>
              <a:defRPr/>
            </a:pPr>
            <a:r>
              <a:rPr lang="en-US" dirty="0"/>
              <a:t>Kostas.Kloukinas@cern.ch</a:t>
            </a:r>
            <a:endParaRPr lang="el-GR" dirty="0"/>
          </a:p>
        </p:txBody>
      </p:sp>
      <p:sp>
        <p:nvSpPr>
          <p:cNvPr id="9" name="Rectangle 6"/>
          <p:cNvSpPr>
            <a:spLocks noGrp="1" noChangeArrowheads="1"/>
          </p:cNvSpPr>
          <p:nvPr>
            <p:ph type="sldNum" sz="quarter" idx="12"/>
          </p:nvPr>
        </p:nvSpPr>
        <p:spPr/>
        <p:txBody>
          <a:bodyPr/>
          <a:lstStyle>
            <a:lvl1pPr>
              <a:defRPr/>
            </a:lvl1pPr>
          </a:lstStyle>
          <a:p>
            <a:pPr>
              <a:defRPr/>
            </a:pPr>
            <a:fld id="{F8D89165-67C9-DC44-8A4D-22DB200977C8}" type="slidenum">
              <a:rPr lang="el-GR"/>
              <a:pPr>
                <a:defRPr/>
              </a:pPr>
              <a:t>‹#›</a:t>
            </a:fld>
            <a:endParaRPr lang="el-GR" dirty="0"/>
          </a:p>
        </p:txBody>
      </p:sp>
    </p:spTree>
    <p:extLst>
      <p:ext uri="{BB962C8B-B14F-4D97-AF65-F5344CB8AC3E}">
        <p14:creationId xmlns:p14="http://schemas.microsoft.com/office/powerpoint/2010/main" val="3916893935"/>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r>
              <a:rPr lang="en-US" dirty="0"/>
              <a:t>21/6/2022</a:t>
            </a:r>
            <a:endParaRPr lang="el-GR" dirty="0"/>
          </a:p>
        </p:txBody>
      </p:sp>
      <p:sp>
        <p:nvSpPr>
          <p:cNvPr id="4" name="Rectangle 5"/>
          <p:cNvSpPr>
            <a:spLocks noGrp="1" noChangeArrowheads="1"/>
          </p:cNvSpPr>
          <p:nvPr>
            <p:ph type="ftr" sz="quarter" idx="11"/>
          </p:nvPr>
        </p:nvSpPr>
        <p:spPr/>
        <p:txBody>
          <a:bodyPr/>
          <a:lstStyle>
            <a:lvl1pPr>
              <a:defRPr/>
            </a:lvl1pPr>
          </a:lstStyle>
          <a:p>
            <a:pPr>
              <a:defRPr/>
            </a:pPr>
            <a:r>
              <a:rPr lang="en-US" dirty="0"/>
              <a:t>Kostas.Kloukinas@cern.ch</a:t>
            </a:r>
            <a:endParaRPr lang="el-GR" dirty="0"/>
          </a:p>
        </p:txBody>
      </p:sp>
      <p:sp>
        <p:nvSpPr>
          <p:cNvPr id="5" name="Rectangle 6"/>
          <p:cNvSpPr>
            <a:spLocks noGrp="1" noChangeArrowheads="1"/>
          </p:cNvSpPr>
          <p:nvPr>
            <p:ph type="sldNum" sz="quarter" idx="12"/>
          </p:nvPr>
        </p:nvSpPr>
        <p:spPr/>
        <p:txBody>
          <a:bodyPr/>
          <a:lstStyle>
            <a:lvl1pPr>
              <a:defRPr/>
            </a:lvl1pPr>
          </a:lstStyle>
          <a:p>
            <a:pPr>
              <a:defRPr/>
            </a:pPr>
            <a:fld id="{6391B855-20F4-284F-9AE9-6AEDDCF47D25}" type="slidenum">
              <a:rPr lang="el-GR"/>
              <a:pPr>
                <a:defRPr/>
              </a:pPr>
              <a:t>‹#›</a:t>
            </a:fld>
            <a:endParaRPr lang="el-GR" dirty="0"/>
          </a:p>
        </p:txBody>
      </p:sp>
    </p:spTree>
    <p:extLst>
      <p:ext uri="{BB962C8B-B14F-4D97-AF65-F5344CB8AC3E}">
        <p14:creationId xmlns:p14="http://schemas.microsoft.com/office/powerpoint/2010/main" val="567315308"/>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dirty="0"/>
              <a:t>21/6/2022</a:t>
            </a:r>
            <a:endParaRPr lang="el-GR" dirty="0"/>
          </a:p>
        </p:txBody>
      </p:sp>
      <p:sp>
        <p:nvSpPr>
          <p:cNvPr id="3" name="Rectangle 5"/>
          <p:cNvSpPr>
            <a:spLocks noGrp="1" noChangeArrowheads="1"/>
          </p:cNvSpPr>
          <p:nvPr>
            <p:ph type="ftr" sz="quarter" idx="11"/>
          </p:nvPr>
        </p:nvSpPr>
        <p:spPr/>
        <p:txBody>
          <a:bodyPr/>
          <a:lstStyle>
            <a:lvl1pPr>
              <a:defRPr/>
            </a:lvl1pPr>
          </a:lstStyle>
          <a:p>
            <a:pPr>
              <a:defRPr/>
            </a:pPr>
            <a:r>
              <a:rPr lang="en-US" dirty="0"/>
              <a:t>Kostas.Kloukinas@cern.ch</a:t>
            </a:r>
            <a:endParaRPr lang="el-GR" dirty="0"/>
          </a:p>
        </p:txBody>
      </p:sp>
      <p:sp>
        <p:nvSpPr>
          <p:cNvPr id="4" name="Rectangle 6"/>
          <p:cNvSpPr>
            <a:spLocks noGrp="1" noChangeArrowheads="1"/>
          </p:cNvSpPr>
          <p:nvPr>
            <p:ph type="sldNum" sz="quarter" idx="12"/>
          </p:nvPr>
        </p:nvSpPr>
        <p:spPr/>
        <p:txBody>
          <a:bodyPr/>
          <a:lstStyle>
            <a:lvl1pPr>
              <a:defRPr/>
            </a:lvl1pPr>
          </a:lstStyle>
          <a:p>
            <a:pPr>
              <a:defRPr/>
            </a:pPr>
            <a:fld id="{887D6802-68C2-534B-B034-A37F1F61DD51}" type="slidenum">
              <a:rPr lang="el-GR"/>
              <a:pPr>
                <a:defRPr/>
              </a:pPr>
              <a:t>‹#›</a:t>
            </a:fld>
            <a:endParaRPr lang="el-GR" dirty="0"/>
          </a:p>
        </p:txBody>
      </p:sp>
    </p:spTree>
    <p:extLst>
      <p:ext uri="{BB962C8B-B14F-4D97-AF65-F5344CB8AC3E}">
        <p14:creationId xmlns:p14="http://schemas.microsoft.com/office/powerpoint/2010/main" val="921969159"/>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a:t>21/6/2022</a:t>
            </a:r>
            <a:endParaRPr lang="el-GR" dirty="0"/>
          </a:p>
        </p:txBody>
      </p:sp>
      <p:sp>
        <p:nvSpPr>
          <p:cNvPr id="6" name="Rectangle 5"/>
          <p:cNvSpPr>
            <a:spLocks noGrp="1" noChangeArrowheads="1"/>
          </p:cNvSpPr>
          <p:nvPr>
            <p:ph type="ftr" sz="quarter" idx="11"/>
          </p:nvPr>
        </p:nvSpPr>
        <p:spPr/>
        <p:txBody>
          <a:bodyPr/>
          <a:lstStyle>
            <a:lvl1pPr>
              <a:defRPr/>
            </a:lvl1pPr>
          </a:lstStyle>
          <a:p>
            <a:pPr>
              <a:defRPr/>
            </a:pPr>
            <a:r>
              <a:rPr lang="en-US" dirty="0"/>
              <a:t>Kostas.Kloukinas@cern.ch</a:t>
            </a:r>
            <a:endParaRPr lang="el-GR" dirty="0"/>
          </a:p>
        </p:txBody>
      </p:sp>
      <p:sp>
        <p:nvSpPr>
          <p:cNvPr id="7" name="Rectangle 6"/>
          <p:cNvSpPr>
            <a:spLocks noGrp="1" noChangeArrowheads="1"/>
          </p:cNvSpPr>
          <p:nvPr>
            <p:ph type="sldNum" sz="quarter" idx="12"/>
          </p:nvPr>
        </p:nvSpPr>
        <p:spPr/>
        <p:txBody>
          <a:bodyPr/>
          <a:lstStyle>
            <a:lvl1pPr>
              <a:defRPr/>
            </a:lvl1pPr>
          </a:lstStyle>
          <a:p>
            <a:pPr>
              <a:defRPr/>
            </a:pPr>
            <a:fld id="{A2A6A27D-9793-3244-AC4A-EF42C240F6F8}" type="slidenum">
              <a:rPr lang="el-GR"/>
              <a:pPr>
                <a:defRPr/>
              </a:pPr>
              <a:t>‹#›</a:t>
            </a:fld>
            <a:endParaRPr lang="el-GR" dirty="0"/>
          </a:p>
        </p:txBody>
      </p:sp>
    </p:spTree>
    <p:extLst>
      <p:ext uri="{BB962C8B-B14F-4D97-AF65-F5344CB8AC3E}">
        <p14:creationId xmlns:p14="http://schemas.microsoft.com/office/powerpoint/2010/main" val="370787697"/>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a:t>21/6/2022</a:t>
            </a:r>
            <a:endParaRPr lang="el-GR" dirty="0"/>
          </a:p>
        </p:txBody>
      </p:sp>
      <p:sp>
        <p:nvSpPr>
          <p:cNvPr id="6" name="Rectangle 5"/>
          <p:cNvSpPr>
            <a:spLocks noGrp="1" noChangeArrowheads="1"/>
          </p:cNvSpPr>
          <p:nvPr>
            <p:ph type="ftr" sz="quarter" idx="11"/>
          </p:nvPr>
        </p:nvSpPr>
        <p:spPr/>
        <p:txBody>
          <a:bodyPr/>
          <a:lstStyle>
            <a:lvl1pPr>
              <a:defRPr/>
            </a:lvl1pPr>
          </a:lstStyle>
          <a:p>
            <a:pPr>
              <a:defRPr/>
            </a:pPr>
            <a:r>
              <a:rPr lang="en-US" dirty="0"/>
              <a:t>Kostas.Kloukinas@cern.ch</a:t>
            </a:r>
            <a:endParaRPr lang="el-GR" dirty="0"/>
          </a:p>
        </p:txBody>
      </p:sp>
      <p:sp>
        <p:nvSpPr>
          <p:cNvPr id="7" name="Rectangle 6"/>
          <p:cNvSpPr>
            <a:spLocks noGrp="1" noChangeArrowheads="1"/>
          </p:cNvSpPr>
          <p:nvPr>
            <p:ph type="sldNum" sz="quarter" idx="12"/>
          </p:nvPr>
        </p:nvSpPr>
        <p:spPr/>
        <p:txBody>
          <a:bodyPr/>
          <a:lstStyle>
            <a:lvl1pPr>
              <a:defRPr/>
            </a:lvl1pPr>
          </a:lstStyle>
          <a:p>
            <a:pPr>
              <a:defRPr/>
            </a:pPr>
            <a:fld id="{9A0EF681-FFC1-3A43-B6A0-FADF4C983803}" type="slidenum">
              <a:rPr lang="el-GR"/>
              <a:pPr>
                <a:defRPr/>
              </a:pPr>
              <a:t>‹#›</a:t>
            </a:fld>
            <a:endParaRPr lang="el-GR" dirty="0"/>
          </a:p>
        </p:txBody>
      </p:sp>
    </p:spTree>
    <p:extLst>
      <p:ext uri="{BB962C8B-B14F-4D97-AF65-F5344CB8AC3E}">
        <p14:creationId xmlns:p14="http://schemas.microsoft.com/office/powerpoint/2010/main" val="3180515502"/>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38251" y="188913"/>
            <a:ext cx="10287000" cy="7191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t>ClicktoeditMastertitlestyle</a:t>
            </a:r>
          </a:p>
        </p:txBody>
      </p:sp>
      <p:sp>
        <p:nvSpPr>
          <p:cNvPr id="1027" name="Rectangle 3"/>
          <p:cNvSpPr>
            <a:spLocks noGrp="1" noChangeArrowheads="1"/>
          </p:cNvSpPr>
          <p:nvPr>
            <p:ph type="body" idx="1"/>
          </p:nvPr>
        </p:nvSpPr>
        <p:spPr bwMode="auto">
          <a:xfrm>
            <a:off x="609600" y="1484314"/>
            <a:ext cx="10972800" cy="47529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t>ClicktoeditMastertextstyles</a:t>
            </a:r>
          </a:p>
          <a:p>
            <a:pPr lvl="1"/>
            <a:r>
              <a:rPr lang="el-GR"/>
              <a:t>Secondlevel</a:t>
            </a:r>
          </a:p>
          <a:p>
            <a:pPr lvl="2"/>
            <a:r>
              <a:rPr lang="el-GR"/>
              <a:t>Thirdlevel</a:t>
            </a:r>
          </a:p>
          <a:p>
            <a:pPr lvl="3"/>
            <a:r>
              <a:rPr lang="el-GR"/>
              <a:t>Fourthlevel</a:t>
            </a:r>
          </a:p>
          <a:p>
            <a:pPr lvl="4"/>
            <a:r>
              <a:rPr lang="el-GR"/>
              <a:t>Fifthlevel</a:t>
            </a:r>
          </a:p>
        </p:txBody>
      </p:sp>
      <p:sp>
        <p:nvSpPr>
          <p:cNvPr id="12292" name="Rectangle 4"/>
          <p:cNvSpPr>
            <a:spLocks noGrp="1" noChangeArrowheads="1"/>
          </p:cNvSpPr>
          <p:nvPr>
            <p:ph type="dt" sz="half" idx="2"/>
          </p:nvPr>
        </p:nvSpPr>
        <p:spPr bwMode="auto">
          <a:xfrm>
            <a:off x="609600" y="6254750"/>
            <a:ext cx="2844800" cy="312738"/>
          </a:xfrm>
          <a:prstGeom prst="rect">
            <a:avLst/>
          </a:prstGeom>
          <a:no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b" anchorCtr="0" compatLnSpc="1">
            <a:prstTxWarp prst="textNoShape">
              <a:avLst/>
            </a:prstTxWarp>
          </a:bodyPr>
          <a:lstStyle>
            <a:lvl1pPr>
              <a:defRPr sz="1200">
                <a:solidFill>
                  <a:srgbClr val="006699"/>
                </a:solidFill>
                <a:latin typeface="Garamond" charset="0"/>
                <a:ea typeface="ＭＳ Ｐゴシック" charset="-128"/>
                <a:cs typeface="ＭＳ Ｐゴシック" charset="-128"/>
              </a:defRPr>
            </a:lvl1pPr>
          </a:lstStyle>
          <a:p>
            <a:pPr>
              <a:defRPr/>
            </a:pPr>
            <a:r>
              <a:rPr lang="en-US" dirty="0"/>
              <a:t>21/6/2022</a:t>
            </a:r>
            <a:endParaRPr lang="el-GR" dirty="0"/>
          </a:p>
        </p:txBody>
      </p:sp>
      <p:sp>
        <p:nvSpPr>
          <p:cNvPr id="12293" name="Rectangle 5"/>
          <p:cNvSpPr>
            <a:spLocks noGrp="1" noChangeArrowheads="1"/>
          </p:cNvSpPr>
          <p:nvPr>
            <p:ph type="ftr" sz="quarter" idx="3"/>
          </p:nvPr>
        </p:nvSpPr>
        <p:spPr bwMode="auto">
          <a:xfrm>
            <a:off x="4165600" y="6326188"/>
            <a:ext cx="3860800" cy="246062"/>
          </a:xfrm>
          <a:prstGeom prst="rect">
            <a:avLst/>
          </a:prstGeom>
          <a:no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b" anchorCtr="0" compatLnSpc="1">
            <a:prstTxWarp prst="textNoShape">
              <a:avLst/>
            </a:prstTxWarp>
          </a:bodyPr>
          <a:lstStyle>
            <a:lvl1pPr algn="ctr">
              <a:defRPr sz="1200">
                <a:solidFill>
                  <a:srgbClr val="006699"/>
                </a:solidFill>
                <a:latin typeface="Garamond" charset="0"/>
                <a:ea typeface="ＭＳ Ｐゴシック" charset="-128"/>
                <a:cs typeface="ＭＳ Ｐゴシック" charset="-128"/>
              </a:defRPr>
            </a:lvl1pPr>
          </a:lstStyle>
          <a:p>
            <a:pPr>
              <a:defRPr/>
            </a:pPr>
            <a:r>
              <a:rPr lang="en-US" dirty="0"/>
              <a:t>Kostas.Kloukinas@cern.ch</a:t>
            </a:r>
            <a:endParaRPr lang="el-GR" sz="1000" dirty="0"/>
          </a:p>
        </p:txBody>
      </p:sp>
      <p:sp>
        <p:nvSpPr>
          <p:cNvPr id="12294" name="Rectangle 6"/>
          <p:cNvSpPr>
            <a:spLocks noGrp="1" noChangeArrowheads="1"/>
          </p:cNvSpPr>
          <p:nvPr>
            <p:ph type="sldNum" sz="quarter" idx="4"/>
          </p:nvPr>
        </p:nvSpPr>
        <p:spPr bwMode="auto">
          <a:xfrm>
            <a:off x="8737600" y="6326188"/>
            <a:ext cx="2844800" cy="241300"/>
          </a:xfrm>
          <a:prstGeom prst="rect">
            <a:avLst/>
          </a:prstGeom>
          <a:no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b" anchorCtr="0" compatLnSpc="1">
            <a:prstTxWarp prst="textNoShape">
              <a:avLst/>
            </a:prstTxWarp>
          </a:bodyPr>
          <a:lstStyle>
            <a:lvl1pPr algn="r">
              <a:defRPr sz="1200">
                <a:solidFill>
                  <a:srgbClr val="006699"/>
                </a:solidFill>
                <a:latin typeface="Garamond" charset="0"/>
                <a:ea typeface="ＭＳ Ｐゴシック" charset="-128"/>
                <a:cs typeface="ＭＳ Ｐゴシック" charset="-128"/>
              </a:defRPr>
            </a:lvl1pPr>
          </a:lstStyle>
          <a:p>
            <a:pPr>
              <a:defRPr/>
            </a:pPr>
            <a:fld id="{2127B8B6-0F3C-9643-82F5-040FD12AC171}" type="slidenum">
              <a:rPr lang="el-GR"/>
              <a:pPr>
                <a:defRPr/>
              </a:pPr>
              <a:t>‹#›</a:t>
            </a:fld>
            <a:endParaRPr lang="el-GR" dirty="0"/>
          </a:p>
        </p:txBody>
      </p:sp>
      <p:pic>
        <p:nvPicPr>
          <p:cNvPr id="2" name="Picture 2" descr="C:\Documents and Settings\kostas\My Documents\My Documents\My Work\CERN outreach material\CERNlogo\Logo_CERN.gif"/>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387373" y="138072"/>
            <a:ext cx="755593" cy="71913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cxnSp>
        <p:nvCxnSpPr>
          <p:cNvPr id="12" name="Straight Connector 11"/>
          <p:cNvCxnSpPr/>
          <p:nvPr userDrawn="1"/>
        </p:nvCxnSpPr>
        <p:spPr>
          <a:xfrm>
            <a:off x="571500" y="927100"/>
            <a:ext cx="11144251"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571500" y="6302375"/>
            <a:ext cx="11144251" cy="1588"/>
          </a:xfrm>
          <a:prstGeom prst="line">
            <a:avLst/>
          </a:prstGeom>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wipe/>
  </p:transition>
  <p:hf hdr="0" dt="0"/>
  <p:txStyles>
    <p:titleStyle>
      <a:lvl1pPr algn="l" rtl="0" eaLnBrk="0" fontAlgn="base" hangingPunct="0">
        <a:spcBef>
          <a:spcPct val="0"/>
        </a:spcBef>
        <a:spcAft>
          <a:spcPct val="0"/>
        </a:spcAft>
        <a:defRPr sz="4400">
          <a:solidFill>
            <a:srgbClr val="006699"/>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rgbClr val="006699"/>
          </a:solidFill>
          <a:latin typeface="Garamond" pitchFamily="18"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rgbClr val="006699"/>
          </a:solidFill>
          <a:latin typeface="Garamond" pitchFamily="18"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rgbClr val="006699"/>
          </a:solidFill>
          <a:latin typeface="Garamond" pitchFamily="18"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rgbClr val="006699"/>
          </a:solidFill>
          <a:latin typeface="Garamond" pitchFamily="18"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3000">
          <a:solidFill>
            <a:srgbClr val="003366"/>
          </a:solidFill>
          <a:latin typeface="+mn-lt"/>
          <a:ea typeface="ＭＳ Ｐゴシック" pitchFamily="-109" charset="-128"/>
          <a:cs typeface="ＭＳ Ｐゴシック" pitchFamily="-109"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rgbClr val="003366"/>
          </a:solidFill>
          <a:latin typeface="+mn-lt"/>
          <a:ea typeface="ＭＳ Ｐゴシック" pitchFamily="-109"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rgbClr val="003366"/>
          </a:solidFill>
          <a:latin typeface="+mn-lt"/>
          <a:ea typeface="ＭＳ Ｐゴシック" pitchFamily="-109"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rgbClr val="003366"/>
          </a:solidFill>
          <a:latin typeface="+mn-lt"/>
          <a:ea typeface="ＭＳ Ｐゴシック" pitchFamily="-109"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rgbClr val="003366"/>
          </a:solidFill>
          <a:latin typeface="+mn-lt"/>
          <a:ea typeface="ＭＳ Ｐゴシック" pitchFamily="-109"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hyperlink" Target="https://www.tsmc.com/english/dedicatedFoundry/technology/logic"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B2AE-0B25-814F-9D9E-B0410D8C33E9}"/>
              </a:ext>
            </a:extLst>
          </p:cNvPr>
          <p:cNvSpPr>
            <a:spLocks noGrp="1"/>
          </p:cNvSpPr>
          <p:nvPr>
            <p:ph type="ctrTitle"/>
          </p:nvPr>
        </p:nvSpPr>
        <p:spPr/>
        <p:txBody>
          <a:bodyPr/>
          <a:lstStyle/>
          <a:p>
            <a:r>
              <a:rPr lang="en-US" sz="4800" b="1" noProof="0" dirty="0"/>
              <a:t>Looking beyond 28nm CMOS </a:t>
            </a:r>
            <a:endParaRPr lang="en-US" sz="4800" noProof="0" dirty="0"/>
          </a:p>
        </p:txBody>
      </p:sp>
      <p:sp>
        <p:nvSpPr>
          <p:cNvPr id="3" name="Subtitle 2">
            <a:extLst>
              <a:ext uri="{FF2B5EF4-FFF2-40B4-BE49-F238E27FC236}">
                <a16:creationId xmlns:a16="http://schemas.microsoft.com/office/drawing/2014/main" id="{752ED353-191F-F04D-80F0-0862E1E0E3EB}"/>
              </a:ext>
            </a:extLst>
          </p:cNvPr>
          <p:cNvSpPr>
            <a:spLocks noGrp="1"/>
          </p:cNvSpPr>
          <p:nvPr>
            <p:ph type="subTitle" idx="1"/>
          </p:nvPr>
        </p:nvSpPr>
        <p:spPr/>
        <p:txBody>
          <a:bodyPr/>
          <a:lstStyle/>
          <a:p>
            <a:r>
              <a:rPr lang="en-US" sz="3200" noProof="0" dirty="0">
                <a:ea typeface="ＭＳ Ｐゴシック" charset="-128"/>
                <a:cs typeface="ＭＳ Ｐゴシック" charset="-128"/>
              </a:rPr>
              <a:t>XIII FRONT-END ELECTRONICS</a:t>
            </a:r>
          </a:p>
          <a:p>
            <a:r>
              <a:rPr lang="en-US" sz="2000" noProof="0" dirty="0"/>
              <a:t>For Particle Physics, Photon Science and Related Applications</a:t>
            </a:r>
          </a:p>
          <a:p>
            <a:r>
              <a:rPr lang="en-US" sz="1800" noProof="0" dirty="0"/>
              <a:t>18 - 22 May  2026</a:t>
            </a:r>
            <a:br>
              <a:rPr lang="en-US" sz="1800" noProof="0" dirty="0"/>
            </a:br>
            <a:r>
              <a:rPr lang="en-US" sz="1800" noProof="0" dirty="0"/>
              <a:t>Paris, France</a:t>
            </a:r>
          </a:p>
          <a:p>
            <a:endParaRPr lang="en-US" sz="2000" noProof="0" dirty="0"/>
          </a:p>
          <a:p>
            <a:r>
              <a:rPr lang="en-US" sz="1600" noProof="0" dirty="0"/>
              <a:t>Kostas Kloukinas (CERN)</a:t>
            </a:r>
          </a:p>
        </p:txBody>
      </p:sp>
    </p:spTree>
    <p:extLst>
      <p:ext uri="{BB962C8B-B14F-4D97-AF65-F5344CB8AC3E}">
        <p14:creationId xmlns:p14="http://schemas.microsoft.com/office/powerpoint/2010/main" val="4031664688"/>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2FD9-CB45-24FE-08B1-550B6C0772F0}"/>
              </a:ext>
            </a:extLst>
          </p:cNvPr>
          <p:cNvSpPr>
            <a:spLocks noGrp="1"/>
          </p:cNvSpPr>
          <p:nvPr>
            <p:ph type="title"/>
          </p:nvPr>
        </p:nvSpPr>
        <p:spPr/>
        <p:txBody>
          <a:bodyPr/>
          <a:lstStyle/>
          <a:p>
            <a:r>
              <a:rPr lang="en-US" dirty="0"/>
              <a:t>Industry’s adoption of BSPDN</a:t>
            </a:r>
          </a:p>
        </p:txBody>
      </p:sp>
      <p:sp>
        <p:nvSpPr>
          <p:cNvPr id="4" name="Footer Placeholder 3">
            <a:extLst>
              <a:ext uri="{FF2B5EF4-FFF2-40B4-BE49-F238E27FC236}">
                <a16:creationId xmlns:a16="http://schemas.microsoft.com/office/drawing/2014/main" id="{09800569-5C26-76C2-608A-35B12D81F6F3}"/>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3BC731B4-8975-DEAF-8C99-C16ABA7D4C45}"/>
              </a:ext>
            </a:extLst>
          </p:cNvPr>
          <p:cNvSpPr>
            <a:spLocks noGrp="1"/>
          </p:cNvSpPr>
          <p:nvPr>
            <p:ph type="sldNum" sz="quarter" idx="12"/>
          </p:nvPr>
        </p:nvSpPr>
        <p:spPr/>
        <p:txBody>
          <a:bodyPr/>
          <a:lstStyle/>
          <a:p>
            <a:pPr>
              <a:defRPr/>
            </a:pPr>
            <a:fld id="{8FFE3219-93F8-3341-94BA-40DFB9BA6311}" type="slidenum">
              <a:rPr lang="el-GR" smtClean="0"/>
              <a:pPr>
                <a:defRPr/>
              </a:pPr>
              <a:t>10</a:t>
            </a:fld>
            <a:endParaRPr lang="el-GR" dirty="0"/>
          </a:p>
        </p:txBody>
      </p:sp>
      <p:sp>
        <p:nvSpPr>
          <p:cNvPr id="9" name="Content Placeholder 8">
            <a:extLst>
              <a:ext uri="{FF2B5EF4-FFF2-40B4-BE49-F238E27FC236}">
                <a16:creationId xmlns:a16="http://schemas.microsoft.com/office/drawing/2014/main" id="{F9381207-7ED7-CF02-18E4-5281405F55EB}"/>
              </a:ext>
            </a:extLst>
          </p:cNvPr>
          <p:cNvSpPr>
            <a:spLocks noGrp="1"/>
          </p:cNvSpPr>
          <p:nvPr>
            <p:ph idx="1"/>
          </p:nvPr>
        </p:nvSpPr>
        <p:spPr>
          <a:xfrm>
            <a:off x="623392" y="1368495"/>
            <a:ext cx="5630416" cy="4752975"/>
          </a:xfrm>
        </p:spPr>
        <p:txBody>
          <a:bodyPr/>
          <a:lstStyle/>
          <a:p>
            <a:r>
              <a:rPr lang="en-US" sz="1400" dirty="0"/>
              <a:t>Samsung uses BSPDN technology for 2nm chips, improving performance by 44% and efficiency by 30%</a:t>
            </a:r>
          </a:p>
          <a:p>
            <a:endParaRPr lang="en-US" sz="1400" dirty="0"/>
          </a:p>
          <a:p>
            <a:endParaRPr lang="en-US" sz="1400" dirty="0"/>
          </a:p>
          <a:p>
            <a:endParaRPr lang="en-US" sz="1400" dirty="0"/>
          </a:p>
          <a:p>
            <a:endParaRPr lang="en-US" sz="1400" dirty="0"/>
          </a:p>
          <a:p>
            <a:endParaRPr lang="en-US" sz="1400" dirty="0"/>
          </a:p>
          <a:p>
            <a:pPr marL="0" indent="0">
              <a:buNone/>
            </a:pPr>
            <a:endParaRPr lang="en-US" sz="1400" dirty="0"/>
          </a:p>
          <a:p>
            <a:endParaRPr lang="en-US" sz="1400" dirty="0"/>
          </a:p>
          <a:p>
            <a:endParaRPr lang="en-US" sz="1400" dirty="0"/>
          </a:p>
          <a:p>
            <a:r>
              <a:rPr lang="en-US" sz="1400" dirty="0"/>
              <a:t>TSMC Outlines 2nm Plans: N2P Brings Backside Power Delivery in 2026, N2X Added To Roadmap</a:t>
            </a:r>
          </a:p>
        </p:txBody>
      </p:sp>
      <p:pic>
        <p:nvPicPr>
          <p:cNvPr id="11" name="Picture 10">
            <a:extLst>
              <a:ext uri="{FF2B5EF4-FFF2-40B4-BE49-F238E27FC236}">
                <a16:creationId xmlns:a16="http://schemas.microsoft.com/office/drawing/2014/main" id="{21E20817-9F39-69FF-B258-68EF4E15E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839" y="1937661"/>
            <a:ext cx="3305472" cy="1959812"/>
          </a:xfrm>
          <a:prstGeom prst="rect">
            <a:avLst/>
          </a:prstGeom>
        </p:spPr>
      </p:pic>
      <p:grpSp>
        <p:nvGrpSpPr>
          <p:cNvPr id="16" name="Group 15">
            <a:extLst>
              <a:ext uri="{FF2B5EF4-FFF2-40B4-BE49-F238E27FC236}">
                <a16:creationId xmlns:a16="http://schemas.microsoft.com/office/drawing/2014/main" id="{E953B6EC-E48F-413C-DC80-5F40272ECC3D}"/>
              </a:ext>
            </a:extLst>
          </p:cNvPr>
          <p:cNvGrpSpPr/>
          <p:nvPr/>
        </p:nvGrpSpPr>
        <p:grpSpPr>
          <a:xfrm>
            <a:off x="2567608" y="4466638"/>
            <a:ext cx="4234849" cy="1757191"/>
            <a:chOff x="7229377" y="4096030"/>
            <a:chExt cx="4387005" cy="1852670"/>
          </a:xfrm>
        </p:grpSpPr>
        <p:pic>
          <p:nvPicPr>
            <p:cNvPr id="13" name="Picture 12">
              <a:extLst>
                <a:ext uri="{FF2B5EF4-FFF2-40B4-BE49-F238E27FC236}">
                  <a16:creationId xmlns:a16="http://schemas.microsoft.com/office/drawing/2014/main" id="{E0043ABC-551A-948A-F801-12C13EEFD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377" y="4096030"/>
              <a:ext cx="2872988" cy="1637226"/>
            </a:xfrm>
            <a:prstGeom prst="rect">
              <a:avLst/>
            </a:prstGeom>
          </p:spPr>
        </p:pic>
        <p:sp>
          <p:nvSpPr>
            <p:cNvPr id="15" name="TextBox 14">
              <a:extLst>
                <a:ext uri="{FF2B5EF4-FFF2-40B4-BE49-F238E27FC236}">
                  <a16:creationId xmlns:a16="http://schemas.microsoft.com/office/drawing/2014/main" id="{99EFA193-F2D5-D2EA-7D17-F666679FC7BB}"/>
                </a:ext>
              </a:extLst>
            </p:cNvPr>
            <p:cNvSpPr txBox="1"/>
            <p:nvPr/>
          </p:nvSpPr>
          <p:spPr>
            <a:xfrm>
              <a:off x="7312126" y="5733256"/>
              <a:ext cx="4304256" cy="215444"/>
            </a:xfrm>
            <a:prstGeom prst="rect">
              <a:avLst/>
            </a:prstGeom>
            <a:noFill/>
          </p:spPr>
          <p:txBody>
            <a:bodyPr wrap="square">
              <a:spAutoFit/>
            </a:bodyPr>
            <a:lstStyle/>
            <a:p>
              <a:r>
                <a:rPr lang="en-US" sz="800" dirty="0"/>
                <a:t>TSMC A16TM @ TSMC </a:t>
              </a:r>
              <a:r>
                <a:rPr lang="en-US" sz="800" dirty="0" err="1"/>
                <a:t>TechSymposium</a:t>
              </a:r>
              <a:r>
                <a:rPr lang="en-US" sz="800" dirty="0"/>
                <a:t>, USA, April 2024 </a:t>
              </a:r>
            </a:p>
          </p:txBody>
        </p:sp>
      </p:grpSp>
      <p:pic>
        <p:nvPicPr>
          <p:cNvPr id="17" name="Content Placeholder 6">
            <a:extLst>
              <a:ext uri="{FF2B5EF4-FFF2-40B4-BE49-F238E27FC236}">
                <a16:creationId xmlns:a16="http://schemas.microsoft.com/office/drawing/2014/main" id="{59B4A014-935B-8AE8-D083-C908B4F1E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788045" y="2266216"/>
            <a:ext cx="4653428" cy="260294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9209816"/>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4FA0-636D-12AF-1C20-3AE7CC799BF6}"/>
              </a:ext>
            </a:extLst>
          </p:cNvPr>
          <p:cNvSpPr>
            <a:spLocks noGrp="1"/>
          </p:cNvSpPr>
          <p:nvPr>
            <p:ph type="title"/>
          </p:nvPr>
        </p:nvSpPr>
        <p:spPr/>
        <p:txBody>
          <a:bodyPr/>
          <a:lstStyle/>
          <a:p>
            <a:r>
              <a:rPr lang="en-US" dirty="0"/>
              <a:t>Chiplets: Reversing Integration </a:t>
            </a:r>
          </a:p>
        </p:txBody>
      </p:sp>
      <p:sp>
        <p:nvSpPr>
          <p:cNvPr id="3" name="Content Placeholder 2">
            <a:extLst>
              <a:ext uri="{FF2B5EF4-FFF2-40B4-BE49-F238E27FC236}">
                <a16:creationId xmlns:a16="http://schemas.microsoft.com/office/drawing/2014/main" id="{14346F8C-2B25-B4F4-4F1B-B4528FA5EAEA}"/>
              </a:ext>
            </a:extLst>
          </p:cNvPr>
          <p:cNvSpPr>
            <a:spLocks noGrp="1"/>
          </p:cNvSpPr>
          <p:nvPr>
            <p:ph idx="1"/>
          </p:nvPr>
        </p:nvSpPr>
        <p:spPr>
          <a:xfrm>
            <a:off x="609600" y="1150374"/>
            <a:ext cx="10797513" cy="5081230"/>
          </a:xfrm>
        </p:spPr>
        <p:txBody>
          <a:bodyPr/>
          <a:lstStyle/>
          <a:p>
            <a:r>
              <a:rPr lang="en-GB" sz="2400" b="1" dirty="0"/>
              <a:t>Chiplets</a:t>
            </a:r>
            <a:r>
              <a:rPr lang="en-GB" sz="2400" dirty="0"/>
              <a:t> are the response to the end of monolithic scaling economics</a:t>
            </a:r>
          </a:p>
          <a:p>
            <a:pPr lvl="1"/>
            <a:r>
              <a:rPr lang="en-GB" sz="2000" dirty="0"/>
              <a:t>Decompose the SoC into smaller, functionally-specialized dies ("chiplets")</a:t>
            </a:r>
          </a:p>
          <a:p>
            <a:pPr lvl="1"/>
            <a:r>
              <a:rPr lang="en-GB" sz="2000" dirty="0"/>
              <a:t>Manufacture each chiplet in its optimal process node </a:t>
            </a:r>
          </a:p>
          <a:p>
            <a:pPr lvl="1"/>
            <a:r>
              <a:rPr lang="en-GB" sz="2000" dirty="0"/>
              <a:t>Integrate them in a package via a high-bandwidth die-to-die interconnect</a:t>
            </a:r>
          </a:p>
          <a:p>
            <a:pPr lvl="1"/>
            <a:endParaRPr lang="en-GB" sz="2000" dirty="0"/>
          </a:p>
          <a:p>
            <a:pPr lvl="1"/>
            <a:r>
              <a:rPr lang="en-GB" sz="2400" dirty="0"/>
              <a:t>2.5D interposer-based</a:t>
            </a:r>
          </a:p>
          <a:p>
            <a:pPr lvl="2"/>
            <a:r>
              <a:rPr lang="en-GB" sz="1600" dirty="0"/>
              <a:t>Silicon interposer: passive Si with dense RDL, bump pitch ~45–55 µm, </a:t>
            </a:r>
          </a:p>
          <a:p>
            <a:pPr lvl="2"/>
            <a:r>
              <a:rPr lang="en-GB" sz="1600" dirty="0"/>
              <a:t>Organic interposer: cheaper, lower density</a:t>
            </a:r>
          </a:p>
          <a:p>
            <a:pPr lvl="2"/>
            <a:endParaRPr lang="en-GB" sz="1600" dirty="0"/>
          </a:p>
          <a:p>
            <a:pPr lvl="1"/>
            <a:r>
              <a:rPr lang="en-GB" sz="2400" dirty="0"/>
              <a:t>3D die stacking</a:t>
            </a:r>
          </a:p>
          <a:p>
            <a:pPr lvl="2"/>
            <a:r>
              <a:rPr lang="en-GB" sz="1600" dirty="0"/>
              <a:t>Hybrid bonding: Cu-Cu thermocompression, pitch down to 1–3 µm, </a:t>
            </a:r>
            <a:br>
              <a:rPr lang="en-GB" sz="1600" dirty="0"/>
            </a:br>
            <a:r>
              <a:rPr lang="en-GB" sz="1600" dirty="0"/>
              <a:t>eliminates bumps entirely, bandwidth density ~10–100× over flip-chip</a:t>
            </a:r>
          </a:p>
          <a:p>
            <a:pPr lvl="2"/>
            <a:r>
              <a:rPr lang="en-GB" sz="1600" dirty="0"/>
              <a:t>Face-to-face or face-to-back configurations depending </a:t>
            </a:r>
            <a:br>
              <a:rPr lang="en-GB" sz="1600" dirty="0"/>
            </a:br>
            <a:r>
              <a:rPr lang="en-GB" sz="1600" dirty="0"/>
              <a:t>on power delivery constraints</a:t>
            </a:r>
          </a:p>
        </p:txBody>
      </p:sp>
      <p:sp>
        <p:nvSpPr>
          <p:cNvPr id="4" name="Footer Placeholder 3">
            <a:extLst>
              <a:ext uri="{FF2B5EF4-FFF2-40B4-BE49-F238E27FC236}">
                <a16:creationId xmlns:a16="http://schemas.microsoft.com/office/drawing/2014/main" id="{70E4C50C-E47B-6A05-1E71-CB0FFC7CF7D0}"/>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A2D7FF19-CEA8-2A78-415D-9FE478D02FC0}"/>
              </a:ext>
            </a:extLst>
          </p:cNvPr>
          <p:cNvSpPr>
            <a:spLocks noGrp="1"/>
          </p:cNvSpPr>
          <p:nvPr>
            <p:ph type="sldNum" sz="quarter" idx="12"/>
          </p:nvPr>
        </p:nvSpPr>
        <p:spPr/>
        <p:txBody>
          <a:bodyPr/>
          <a:lstStyle/>
          <a:p>
            <a:pPr>
              <a:defRPr/>
            </a:pPr>
            <a:fld id="{8FFE3219-93F8-3341-94BA-40DFB9BA6311}" type="slidenum">
              <a:rPr lang="el-GR" smtClean="0"/>
              <a:pPr>
                <a:defRPr/>
              </a:pPr>
              <a:t>11</a:t>
            </a:fld>
            <a:endParaRPr lang="el-GR" dirty="0"/>
          </a:p>
        </p:txBody>
      </p:sp>
      <p:pic>
        <p:nvPicPr>
          <p:cNvPr id="7" name="Picture 6">
            <a:extLst>
              <a:ext uri="{FF2B5EF4-FFF2-40B4-BE49-F238E27FC236}">
                <a16:creationId xmlns:a16="http://schemas.microsoft.com/office/drawing/2014/main" id="{C357D969-E20C-5371-88B9-3DF3B6F11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556" y="4643808"/>
            <a:ext cx="1958008" cy="1587796"/>
          </a:xfrm>
          <a:prstGeom prst="rect">
            <a:avLst/>
          </a:prstGeom>
        </p:spPr>
      </p:pic>
      <p:sp>
        <p:nvSpPr>
          <p:cNvPr id="8" name="TextBox 7">
            <a:extLst>
              <a:ext uri="{FF2B5EF4-FFF2-40B4-BE49-F238E27FC236}">
                <a16:creationId xmlns:a16="http://schemas.microsoft.com/office/drawing/2014/main" id="{C7BA5950-B008-19B0-A78D-B608118EAC69}"/>
              </a:ext>
            </a:extLst>
          </p:cNvPr>
          <p:cNvSpPr txBox="1"/>
          <p:nvPr/>
        </p:nvSpPr>
        <p:spPr>
          <a:xfrm>
            <a:off x="9334630" y="4351394"/>
            <a:ext cx="2529860" cy="276999"/>
          </a:xfrm>
          <a:prstGeom prst="rect">
            <a:avLst/>
          </a:prstGeom>
          <a:noFill/>
        </p:spPr>
        <p:txBody>
          <a:bodyPr wrap="none" rtlCol="0">
            <a:spAutoFit/>
          </a:bodyPr>
          <a:lstStyle/>
          <a:p>
            <a:r>
              <a:rPr lang="en-US" sz="1200" dirty="0"/>
              <a:t>UCIe Chiplet Interconnect protocol</a:t>
            </a:r>
          </a:p>
        </p:txBody>
      </p:sp>
      <p:pic>
        <p:nvPicPr>
          <p:cNvPr id="12" name="Picture 11">
            <a:extLst>
              <a:ext uri="{FF2B5EF4-FFF2-40B4-BE49-F238E27FC236}">
                <a16:creationId xmlns:a16="http://schemas.microsoft.com/office/drawing/2014/main" id="{27FEC050-76D5-21B1-B28B-8CC64B13A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8289" y="2903615"/>
            <a:ext cx="3033916" cy="1412688"/>
          </a:xfrm>
          <a:prstGeom prst="rect">
            <a:avLst/>
          </a:prstGeom>
        </p:spPr>
      </p:pic>
    </p:spTree>
    <p:extLst>
      <p:ext uri="{BB962C8B-B14F-4D97-AF65-F5344CB8AC3E}">
        <p14:creationId xmlns:p14="http://schemas.microsoft.com/office/powerpoint/2010/main" val="1906615194"/>
      </p:ext>
    </p:extLst>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E738-1DAA-1C6C-7E4F-E621F6697D57}"/>
              </a:ext>
            </a:extLst>
          </p:cNvPr>
          <p:cNvSpPr>
            <a:spLocks noGrp="1"/>
          </p:cNvSpPr>
          <p:nvPr>
            <p:ph type="title"/>
          </p:nvPr>
        </p:nvSpPr>
        <p:spPr/>
        <p:txBody>
          <a:bodyPr/>
          <a:lstStyle/>
          <a:p>
            <a:r>
              <a:rPr lang="en-US" dirty="0"/>
              <a:t>Chiplets at HEP</a:t>
            </a:r>
          </a:p>
        </p:txBody>
      </p:sp>
      <p:sp>
        <p:nvSpPr>
          <p:cNvPr id="3" name="Content Placeholder 2">
            <a:extLst>
              <a:ext uri="{FF2B5EF4-FFF2-40B4-BE49-F238E27FC236}">
                <a16:creationId xmlns:a16="http://schemas.microsoft.com/office/drawing/2014/main" id="{98815D94-FAFB-1BA6-E03E-992509865DA5}"/>
              </a:ext>
            </a:extLst>
          </p:cNvPr>
          <p:cNvSpPr>
            <a:spLocks noGrp="1"/>
          </p:cNvSpPr>
          <p:nvPr>
            <p:ph idx="1"/>
          </p:nvPr>
        </p:nvSpPr>
        <p:spPr>
          <a:xfrm>
            <a:off x="614738" y="1412776"/>
            <a:ext cx="10972800" cy="4752975"/>
          </a:xfrm>
        </p:spPr>
        <p:txBody>
          <a:bodyPr/>
          <a:lstStyle/>
          <a:p>
            <a:r>
              <a:rPr lang="en-GB" sz="2000" dirty="0"/>
              <a:t>Disaggregate the </a:t>
            </a:r>
            <a:r>
              <a:rPr lang="en-GB" sz="2000" dirty="0" err="1"/>
              <a:t>analog</a:t>
            </a:r>
            <a:r>
              <a:rPr lang="en-GB" sz="2000" dirty="0"/>
              <a:t> front-end (noise-optimized) from the </a:t>
            </a:r>
            <a:br>
              <a:rPr lang="en-GB" sz="2000" dirty="0"/>
            </a:br>
            <a:r>
              <a:rPr lang="en-GB" sz="2000" dirty="0"/>
              <a:t>digital hit-processing fabric and the high-speed serializer PHY</a:t>
            </a:r>
          </a:p>
          <a:p>
            <a:endParaRPr lang="en-GB" sz="2000" dirty="0"/>
          </a:p>
          <a:p>
            <a:r>
              <a:rPr lang="en-US" sz="2000" dirty="0"/>
              <a:t>Structural reconfigurability: </a:t>
            </a:r>
          </a:p>
          <a:p>
            <a:pPr lvl="1"/>
            <a:r>
              <a:rPr lang="en-US" sz="1800" dirty="0"/>
              <a:t>analog die is fixed and qualified</a:t>
            </a:r>
          </a:p>
          <a:p>
            <a:pPr lvl="1"/>
            <a:r>
              <a:rPr lang="en-US" sz="1800" dirty="0"/>
              <a:t>the digital processing chiplet is retargeted per experiment and application</a:t>
            </a:r>
          </a:p>
          <a:p>
            <a:pPr lvl="1"/>
            <a:endParaRPr lang="en-US" sz="1800" dirty="0"/>
          </a:p>
          <a:p>
            <a:r>
              <a:rPr lang="en-US" sz="2000" dirty="0"/>
              <a:t>Alternative (non-chiplet approach):</a:t>
            </a:r>
          </a:p>
          <a:p>
            <a:pPr lvl="1"/>
            <a:r>
              <a:rPr lang="en-US" sz="1800" dirty="0"/>
              <a:t>Parameter-programmable not structurally reconfigurable</a:t>
            </a:r>
          </a:p>
          <a:p>
            <a:pPr lvl="1"/>
            <a:r>
              <a:rPr lang="en-US" sz="1800" dirty="0"/>
              <a:t>Configurable modes (</a:t>
            </a:r>
            <a:r>
              <a:rPr lang="en-US" sz="1800" dirty="0" err="1"/>
              <a:t>ToT</a:t>
            </a:r>
            <a:r>
              <a:rPr lang="en-US" sz="1800" dirty="0"/>
              <a:t>/</a:t>
            </a:r>
            <a:r>
              <a:rPr lang="en-US" sz="1800" dirty="0" err="1"/>
              <a:t>ToA</a:t>
            </a:r>
            <a:r>
              <a:rPr lang="en-US" sz="1800" dirty="0"/>
              <a:t> modes, per-pixel threshold trim, multiple readout modes. </a:t>
            </a:r>
            <a:br>
              <a:rPr lang="en-US" sz="1800" dirty="0"/>
            </a:br>
            <a:r>
              <a:rPr lang="en-US" sz="1800" dirty="0"/>
              <a:t>Still a fixed architecture underneath)</a:t>
            </a:r>
          </a:p>
          <a:p>
            <a:pPr lvl="1"/>
            <a:r>
              <a:rPr lang="en-US" sz="1800" dirty="0"/>
              <a:t>Analog front-end parameterization has limits</a:t>
            </a:r>
          </a:p>
        </p:txBody>
      </p:sp>
      <p:sp>
        <p:nvSpPr>
          <p:cNvPr id="4" name="Footer Placeholder 3">
            <a:extLst>
              <a:ext uri="{FF2B5EF4-FFF2-40B4-BE49-F238E27FC236}">
                <a16:creationId xmlns:a16="http://schemas.microsoft.com/office/drawing/2014/main" id="{0E9FD3B8-3158-DDA3-FFBD-CC87F5D3C76F}"/>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1AB3B68E-4EA2-1B21-37D5-7D7E258A0A8D}"/>
              </a:ext>
            </a:extLst>
          </p:cNvPr>
          <p:cNvSpPr>
            <a:spLocks noGrp="1"/>
          </p:cNvSpPr>
          <p:nvPr>
            <p:ph type="sldNum" sz="quarter" idx="12"/>
          </p:nvPr>
        </p:nvSpPr>
        <p:spPr/>
        <p:txBody>
          <a:bodyPr/>
          <a:lstStyle/>
          <a:p>
            <a:pPr>
              <a:defRPr/>
            </a:pPr>
            <a:fld id="{8FFE3219-93F8-3341-94BA-40DFB9BA6311}" type="slidenum">
              <a:rPr lang="el-GR" smtClean="0"/>
              <a:pPr>
                <a:defRPr/>
              </a:pPr>
              <a:t>12</a:t>
            </a:fld>
            <a:endParaRPr lang="el-GR" dirty="0"/>
          </a:p>
        </p:txBody>
      </p:sp>
    </p:spTree>
    <p:extLst>
      <p:ext uri="{BB962C8B-B14F-4D97-AF65-F5344CB8AC3E}">
        <p14:creationId xmlns:p14="http://schemas.microsoft.com/office/powerpoint/2010/main" val="196504438"/>
      </p:ext>
    </p:extLst>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C9A27-D67D-BFE6-65C0-1900F7FCAD3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94CC041-835C-6384-DA34-4E7D0EA00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4602" y="4327787"/>
            <a:ext cx="2178432" cy="1682162"/>
          </a:xfrm>
          <a:prstGeom prst="rect">
            <a:avLst/>
          </a:prstGeom>
        </p:spPr>
      </p:pic>
      <p:sp>
        <p:nvSpPr>
          <p:cNvPr id="2" name="Title 1">
            <a:extLst>
              <a:ext uri="{FF2B5EF4-FFF2-40B4-BE49-F238E27FC236}">
                <a16:creationId xmlns:a16="http://schemas.microsoft.com/office/drawing/2014/main" id="{201E76C7-3BA0-27C9-FDB1-D8146A500E1E}"/>
              </a:ext>
            </a:extLst>
          </p:cNvPr>
          <p:cNvSpPr>
            <a:spLocks noGrp="1"/>
          </p:cNvSpPr>
          <p:nvPr>
            <p:ph type="title"/>
          </p:nvPr>
        </p:nvSpPr>
        <p:spPr/>
        <p:txBody>
          <a:bodyPr/>
          <a:lstStyle/>
          <a:p>
            <a:r>
              <a:rPr lang="en-US" dirty="0"/>
              <a:t>2.5 - 3D Interconnects </a:t>
            </a:r>
          </a:p>
        </p:txBody>
      </p:sp>
      <p:sp>
        <p:nvSpPr>
          <p:cNvPr id="3" name="Content Placeholder 2">
            <a:extLst>
              <a:ext uri="{FF2B5EF4-FFF2-40B4-BE49-F238E27FC236}">
                <a16:creationId xmlns:a16="http://schemas.microsoft.com/office/drawing/2014/main" id="{3A8A2BDB-3FC5-3008-2DAB-AF166A3A9F3B}"/>
              </a:ext>
            </a:extLst>
          </p:cNvPr>
          <p:cNvSpPr>
            <a:spLocks noGrp="1"/>
          </p:cNvSpPr>
          <p:nvPr>
            <p:ph idx="1"/>
          </p:nvPr>
        </p:nvSpPr>
        <p:spPr>
          <a:xfrm>
            <a:off x="767408" y="1014877"/>
            <a:ext cx="4550296" cy="366123"/>
          </a:xfrm>
        </p:spPr>
        <p:txBody>
          <a:bodyPr/>
          <a:lstStyle/>
          <a:p>
            <a:pPr marL="0" indent="0">
              <a:buNone/>
            </a:pPr>
            <a:r>
              <a:rPr lang="en-US" sz="1600" dirty="0" err="1"/>
              <a:t>CoWoS</a:t>
            </a:r>
            <a:r>
              <a:rPr lang="en-US" sz="1600" dirty="0"/>
              <a:t>: Chip-on-Wafer-on-Substrate</a:t>
            </a:r>
          </a:p>
        </p:txBody>
      </p:sp>
      <p:sp>
        <p:nvSpPr>
          <p:cNvPr id="4" name="Footer Placeholder 3">
            <a:extLst>
              <a:ext uri="{FF2B5EF4-FFF2-40B4-BE49-F238E27FC236}">
                <a16:creationId xmlns:a16="http://schemas.microsoft.com/office/drawing/2014/main" id="{74ECF81D-C39B-B2EE-D092-879E1E86DC9E}"/>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AA51CBAE-CD24-7B70-5C7C-C8176445A846}"/>
              </a:ext>
            </a:extLst>
          </p:cNvPr>
          <p:cNvSpPr>
            <a:spLocks noGrp="1"/>
          </p:cNvSpPr>
          <p:nvPr>
            <p:ph type="sldNum" sz="quarter" idx="12"/>
          </p:nvPr>
        </p:nvSpPr>
        <p:spPr/>
        <p:txBody>
          <a:bodyPr/>
          <a:lstStyle/>
          <a:p>
            <a:pPr>
              <a:defRPr/>
            </a:pPr>
            <a:fld id="{8FFE3219-93F8-3341-94BA-40DFB9BA6311}" type="slidenum">
              <a:rPr lang="el-GR" smtClean="0"/>
              <a:pPr>
                <a:defRPr/>
              </a:pPr>
              <a:t>13</a:t>
            </a:fld>
            <a:endParaRPr lang="el-GR" dirty="0"/>
          </a:p>
        </p:txBody>
      </p:sp>
      <p:pic>
        <p:nvPicPr>
          <p:cNvPr id="10" name="Picture 9">
            <a:extLst>
              <a:ext uri="{FF2B5EF4-FFF2-40B4-BE49-F238E27FC236}">
                <a16:creationId xmlns:a16="http://schemas.microsoft.com/office/drawing/2014/main" id="{F7A87A03-46C3-A19E-1B19-144B5F108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12" y="1403912"/>
            <a:ext cx="4356481" cy="2441217"/>
          </a:xfrm>
          <a:prstGeom prst="rect">
            <a:avLst/>
          </a:prstGeom>
        </p:spPr>
      </p:pic>
      <p:pic>
        <p:nvPicPr>
          <p:cNvPr id="12" name="Picture 11">
            <a:extLst>
              <a:ext uri="{FF2B5EF4-FFF2-40B4-BE49-F238E27FC236}">
                <a16:creationId xmlns:a16="http://schemas.microsoft.com/office/drawing/2014/main" id="{7767947E-7E12-980E-5043-A4D2E1935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9441" y="1419831"/>
            <a:ext cx="4474821" cy="2484890"/>
          </a:xfrm>
          <a:prstGeom prst="rect">
            <a:avLst/>
          </a:prstGeom>
        </p:spPr>
      </p:pic>
      <p:sp>
        <p:nvSpPr>
          <p:cNvPr id="19" name="Content Placeholder 2">
            <a:extLst>
              <a:ext uri="{FF2B5EF4-FFF2-40B4-BE49-F238E27FC236}">
                <a16:creationId xmlns:a16="http://schemas.microsoft.com/office/drawing/2014/main" id="{98B5B1E6-B23D-91FE-4F9E-47C6AA6E8AC3}"/>
              </a:ext>
            </a:extLst>
          </p:cNvPr>
          <p:cNvSpPr txBox="1">
            <a:spLocks/>
          </p:cNvSpPr>
          <p:nvPr/>
        </p:nvSpPr>
        <p:spPr bwMode="auto">
          <a:xfrm>
            <a:off x="6960096" y="1046652"/>
            <a:ext cx="4550296" cy="36612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3000">
                <a:solidFill>
                  <a:srgbClr val="003366"/>
                </a:solidFill>
                <a:latin typeface="+mn-lt"/>
                <a:ea typeface="ＭＳ Ｐゴシック" pitchFamily="-109" charset="-128"/>
                <a:cs typeface="ＭＳ Ｐゴシック" pitchFamily="-109"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rgbClr val="003366"/>
                </a:solidFill>
                <a:latin typeface="+mn-lt"/>
                <a:ea typeface="ＭＳ Ｐゴシック" pitchFamily="-109"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rgbClr val="003366"/>
                </a:solidFill>
                <a:latin typeface="+mn-lt"/>
                <a:ea typeface="ＭＳ Ｐゴシック" pitchFamily="-109"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rgbClr val="003366"/>
                </a:solidFill>
                <a:latin typeface="+mn-lt"/>
                <a:ea typeface="ＭＳ Ｐゴシック" pitchFamily="-109"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rgbClr val="003366"/>
                </a:solidFill>
                <a:latin typeface="+mn-lt"/>
                <a:ea typeface="ＭＳ Ｐゴシック" pitchFamily="-109"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9pPr>
          </a:lstStyle>
          <a:p>
            <a:pPr marL="0" indent="0">
              <a:buFont typeface="Wingdings" charset="0"/>
              <a:buNone/>
            </a:pPr>
            <a:r>
              <a:rPr lang="en-US" sz="1600" kern="0" dirty="0"/>
              <a:t>SoW: System-on-Wafer</a:t>
            </a:r>
          </a:p>
        </p:txBody>
      </p:sp>
      <p:pic>
        <p:nvPicPr>
          <p:cNvPr id="21" name="Picture 20">
            <a:extLst>
              <a:ext uri="{FF2B5EF4-FFF2-40B4-BE49-F238E27FC236}">
                <a16:creationId xmlns:a16="http://schemas.microsoft.com/office/drawing/2014/main" id="{F8157FE6-8972-A08D-2B51-6020CE9F6B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8208" y="4011549"/>
            <a:ext cx="4032448" cy="2207811"/>
          </a:xfrm>
          <a:prstGeom prst="rect">
            <a:avLst/>
          </a:prstGeom>
        </p:spPr>
      </p:pic>
      <p:sp>
        <p:nvSpPr>
          <p:cNvPr id="8" name="Content Placeholder 2">
            <a:extLst>
              <a:ext uri="{FF2B5EF4-FFF2-40B4-BE49-F238E27FC236}">
                <a16:creationId xmlns:a16="http://schemas.microsoft.com/office/drawing/2014/main" id="{A3FB68C1-C24B-41E7-C62F-3C92BC5E70A1}"/>
              </a:ext>
            </a:extLst>
          </p:cNvPr>
          <p:cNvSpPr txBox="1">
            <a:spLocks/>
          </p:cNvSpPr>
          <p:nvPr/>
        </p:nvSpPr>
        <p:spPr bwMode="auto">
          <a:xfrm>
            <a:off x="767408" y="3875342"/>
            <a:ext cx="4550296" cy="36612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3000">
                <a:solidFill>
                  <a:srgbClr val="003366"/>
                </a:solidFill>
                <a:latin typeface="+mn-lt"/>
                <a:ea typeface="ＭＳ Ｐゴシック" pitchFamily="-109" charset="-128"/>
                <a:cs typeface="ＭＳ Ｐゴシック" pitchFamily="-109"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rgbClr val="003366"/>
                </a:solidFill>
                <a:latin typeface="+mn-lt"/>
                <a:ea typeface="ＭＳ Ｐゴシック" pitchFamily="-109"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rgbClr val="003366"/>
                </a:solidFill>
                <a:latin typeface="+mn-lt"/>
                <a:ea typeface="ＭＳ Ｐゴシック" pitchFamily="-109"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rgbClr val="003366"/>
                </a:solidFill>
                <a:latin typeface="+mn-lt"/>
                <a:ea typeface="ＭＳ Ｐゴシック" pitchFamily="-109"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rgbClr val="003366"/>
                </a:solidFill>
                <a:latin typeface="+mn-lt"/>
                <a:ea typeface="ＭＳ Ｐゴシック" pitchFamily="-109"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9pPr>
          </a:lstStyle>
          <a:p>
            <a:pPr marL="0" indent="0">
              <a:buNone/>
            </a:pPr>
            <a:r>
              <a:rPr lang="en-US" sz="1600" dirty="0" err="1"/>
              <a:t>InFO</a:t>
            </a:r>
            <a:r>
              <a:rPr lang="en-US" sz="1600" dirty="0"/>
              <a:t>: Integrated Fan-Out</a:t>
            </a:r>
          </a:p>
        </p:txBody>
      </p:sp>
      <p:pic>
        <p:nvPicPr>
          <p:cNvPr id="11" name="Picture 10">
            <a:extLst>
              <a:ext uri="{FF2B5EF4-FFF2-40B4-BE49-F238E27FC236}">
                <a16:creationId xmlns:a16="http://schemas.microsoft.com/office/drawing/2014/main" id="{BADCC588-0EDB-2BD5-1D3A-6D531853C6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368" y="4241465"/>
            <a:ext cx="5087888" cy="1856391"/>
          </a:xfrm>
          <a:prstGeom prst="rect">
            <a:avLst/>
          </a:prstGeom>
        </p:spPr>
      </p:pic>
    </p:spTree>
    <p:extLst>
      <p:ext uri="{BB962C8B-B14F-4D97-AF65-F5344CB8AC3E}">
        <p14:creationId xmlns:p14="http://schemas.microsoft.com/office/powerpoint/2010/main" val="3311749631"/>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B62CF-1D76-DB36-C876-2A5D3E79C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5FD3F-678F-DC21-7638-F4E1DF1AC447}"/>
              </a:ext>
            </a:extLst>
          </p:cNvPr>
          <p:cNvSpPr>
            <a:spLocks noGrp="1"/>
          </p:cNvSpPr>
          <p:nvPr>
            <p:ph type="title"/>
          </p:nvPr>
        </p:nvSpPr>
        <p:spPr/>
        <p:txBody>
          <a:bodyPr/>
          <a:lstStyle/>
          <a:p>
            <a:r>
              <a:rPr lang="en-US" dirty="0"/>
              <a:t>3D Interconnects </a:t>
            </a:r>
          </a:p>
        </p:txBody>
      </p:sp>
      <p:sp>
        <p:nvSpPr>
          <p:cNvPr id="4" name="Footer Placeholder 3">
            <a:extLst>
              <a:ext uri="{FF2B5EF4-FFF2-40B4-BE49-F238E27FC236}">
                <a16:creationId xmlns:a16="http://schemas.microsoft.com/office/drawing/2014/main" id="{C8E8D8C4-817E-7665-F671-274381970EB6}"/>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0D90FD6D-DD63-1D07-8666-12262BE145F2}"/>
              </a:ext>
            </a:extLst>
          </p:cNvPr>
          <p:cNvSpPr>
            <a:spLocks noGrp="1"/>
          </p:cNvSpPr>
          <p:nvPr>
            <p:ph type="sldNum" sz="quarter" idx="12"/>
          </p:nvPr>
        </p:nvSpPr>
        <p:spPr/>
        <p:txBody>
          <a:bodyPr/>
          <a:lstStyle/>
          <a:p>
            <a:pPr>
              <a:defRPr/>
            </a:pPr>
            <a:fld id="{8FFE3219-93F8-3341-94BA-40DFB9BA6311}" type="slidenum">
              <a:rPr lang="el-GR" smtClean="0"/>
              <a:pPr>
                <a:defRPr/>
              </a:pPr>
              <a:t>14</a:t>
            </a:fld>
            <a:endParaRPr lang="el-GR" dirty="0"/>
          </a:p>
        </p:txBody>
      </p:sp>
      <p:sp>
        <p:nvSpPr>
          <p:cNvPr id="19" name="Content Placeholder 2">
            <a:extLst>
              <a:ext uri="{FF2B5EF4-FFF2-40B4-BE49-F238E27FC236}">
                <a16:creationId xmlns:a16="http://schemas.microsoft.com/office/drawing/2014/main" id="{C2D2BB5D-7A25-1F5B-166C-CF079F9A32EA}"/>
              </a:ext>
            </a:extLst>
          </p:cNvPr>
          <p:cNvSpPr txBox="1">
            <a:spLocks/>
          </p:cNvSpPr>
          <p:nvPr/>
        </p:nvSpPr>
        <p:spPr bwMode="auto">
          <a:xfrm>
            <a:off x="767408" y="1196751"/>
            <a:ext cx="11089232" cy="1560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3000">
                <a:solidFill>
                  <a:srgbClr val="003366"/>
                </a:solidFill>
                <a:latin typeface="+mn-lt"/>
                <a:ea typeface="ＭＳ Ｐゴシック" pitchFamily="-109" charset="-128"/>
                <a:cs typeface="ＭＳ Ｐゴシック" pitchFamily="-109"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rgbClr val="003366"/>
                </a:solidFill>
                <a:latin typeface="+mn-lt"/>
                <a:ea typeface="ＭＳ Ｐゴシック" pitchFamily="-109"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rgbClr val="003366"/>
                </a:solidFill>
                <a:latin typeface="+mn-lt"/>
                <a:ea typeface="ＭＳ Ｐゴシック" pitchFamily="-109"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rgbClr val="003366"/>
                </a:solidFill>
                <a:latin typeface="+mn-lt"/>
                <a:ea typeface="ＭＳ Ｐゴシック" pitchFamily="-109"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rgbClr val="003366"/>
                </a:solidFill>
                <a:latin typeface="+mn-lt"/>
                <a:ea typeface="ＭＳ Ｐゴシック" pitchFamily="-109"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9pPr>
          </a:lstStyle>
          <a:p>
            <a:endParaRPr lang="en-US" sz="1600" kern="0" dirty="0"/>
          </a:p>
          <a:p>
            <a:r>
              <a:rPr lang="en-US" sz="1600" kern="0" dirty="0"/>
              <a:t>Hybrid bonding: Wafer to Wafer hybrid bonding delivers unprecedented interlayer connectivity</a:t>
            </a:r>
          </a:p>
          <a:p>
            <a:r>
              <a:rPr lang="en-US" sz="1600" kern="0" dirty="0"/>
              <a:t>Tight 3D integration =&gt; shorter wires =&gt; Low Power                            Energy/op ~ (C</a:t>
            </a:r>
            <a:r>
              <a:rPr lang="en-US" sz="1600" kern="0" baseline="-25000" dirty="0"/>
              <a:t>FET</a:t>
            </a:r>
            <a:r>
              <a:rPr lang="en-US" sz="1600" kern="0" dirty="0"/>
              <a:t> + L</a:t>
            </a:r>
            <a:r>
              <a:rPr lang="en-US" sz="1600" kern="0" baseline="-25000" dirty="0"/>
              <a:t>WIRE</a:t>
            </a:r>
            <a:r>
              <a:rPr lang="en-US" sz="1600" kern="0" dirty="0"/>
              <a:t> • C</a:t>
            </a:r>
            <a:r>
              <a:rPr lang="en-US" sz="1600" kern="0" baseline="-25000" dirty="0"/>
              <a:t>WIRE</a:t>
            </a:r>
            <a:r>
              <a:rPr lang="en-US" sz="1600" kern="0" dirty="0"/>
              <a:t>) • V</a:t>
            </a:r>
            <a:r>
              <a:rPr lang="en-US" sz="1600" kern="0" baseline="30000" dirty="0"/>
              <a:t>2</a:t>
            </a:r>
            <a:r>
              <a:rPr lang="en-US" sz="1600" kern="0" dirty="0"/>
              <a:t> </a:t>
            </a:r>
          </a:p>
          <a:p>
            <a:r>
              <a:rPr lang="en-US" sz="1600" kern="0" dirty="0"/>
              <a:t>Low Noise for “sensor wafer” – ”readout ASIC wafer” bonding</a:t>
            </a:r>
          </a:p>
        </p:txBody>
      </p:sp>
      <p:pic>
        <p:nvPicPr>
          <p:cNvPr id="9" name="Picture 8">
            <a:extLst>
              <a:ext uri="{FF2B5EF4-FFF2-40B4-BE49-F238E27FC236}">
                <a16:creationId xmlns:a16="http://schemas.microsoft.com/office/drawing/2014/main" id="{A40A2BA4-3439-3137-750F-747E19D4A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430" y="2989369"/>
            <a:ext cx="3196829" cy="2387618"/>
          </a:xfrm>
          <a:prstGeom prst="rect">
            <a:avLst/>
          </a:prstGeom>
        </p:spPr>
      </p:pic>
      <p:pic>
        <p:nvPicPr>
          <p:cNvPr id="11" name="Picture 10">
            <a:extLst>
              <a:ext uri="{FF2B5EF4-FFF2-40B4-BE49-F238E27FC236}">
                <a16:creationId xmlns:a16="http://schemas.microsoft.com/office/drawing/2014/main" id="{2ED85829-A8B0-337D-2C18-2A87E372B41E}"/>
              </a:ext>
            </a:extLst>
          </p:cNvPr>
          <p:cNvPicPr>
            <a:picLocks noChangeAspect="1"/>
          </p:cNvPicPr>
          <p:nvPr/>
        </p:nvPicPr>
        <p:blipFill>
          <a:blip r:embed="rId3"/>
          <a:stretch>
            <a:fillRect/>
          </a:stretch>
        </p:blipFill>
        <p:spPr>
          <a:xfrm>
            <a:off x="911423" y="3020916"/>
            <a:ext cx="6582655" cy="2208284"/>
          </a:xfrm>
          <a:prstGeom prst="rect">
            <a:avLst/>
          </a:prstGeom>
        </p:spPr>
      </p:pic>
      <p:sp>
        <p:nvSpPr>
          <p:cNvPr id="15" name="TextBox 14">
            <a:extLst>
              <a:ext uri="{FF2B5EF4-FFF2-40B4-BE49-F238E27FC236}">
                <a16:creationId xmlns:a16="http://schemas.microsoft.com/office/drawing/2014/main" id="{21AF94CB-8717-D86B-EA88-B605988C5619}"/>
              </a:ext>
            </a:extLst>
          </p:cNvPr>
          <p:cNvSpPr txBox="1"/>
          <p:nvPr/>
        </p:nvSpPr>
        <p:spPr>
          <a:xfrm>
            <a:off x="2221384" y="5376986"/>
            <a:ext cx="3860800" cy="230832"/>
          </a:xfrm>
          <a:prstGeom prst="rect">
            <a:avLst/>
          </a:prstGeom>
          <a:noFill/>
        </p:spPr>
        <p:txBody>
          <a:bodyPr wrap="square">
            <a:spAutoFit/>
          </a:bodyPr>
          <a:lstStyle/>
          <a:p>
            <a:r>
              <a:rPr lang="en-GB" sz="900" b="1" i="0" dirty="0">
                <a:solidFill>
                  <a:srgbClr val="3E3E3E"/>
                </a:solidFill>
                <a:effectLst/>
                <a:latin typeface="Open Sans" panose="020B0606030504020204" pitchFamily="34" charset="0"/>
              </a:rPr>
              <a:t>Wafer-to-wafer hybrid bonding process flow. Source: EV Group</a:t>
            </a:r>
            <a:endParaRPr lang="en-US" sz="900" dirty="0"/>
          </a:p>
        </p:txBody>
      </p:sp>
    </p:spTree>
    <p:extLst>
      <p:ext uri="{BB962C8B-B14F-4D97-AF65-F5344CB8AC3E}">
        <p14:creationId xmlns:p14="http://schemas.microsoft.com/office/powerpoint/2010/main" val="3354293005"/>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BF91-CD8D-1BBA-D6CC-8E4A6EAC4A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1A7D0B-2573-6DE2-3DD0-0276E7B99FBE}"/>
              </a:ext>
            </a:extLst>
          </p:cNvPr>
          <p:cNvSpPr>
            <a:spLocks noGrp="1"/>
          </p:cNvSpPr>
          <p:nvPr>
            <p:ph type="title"/>
          </p:nvPr>
        </p:nvSpPr>
        <p:spPr/>
        <p:txBody>
          <a:bodyPr/>
          <a:lstStyle/>
          <a:p>
            <a:r>
              <a:rPr lang="en-US" dirty="0"/>
              <a:t>Interconnects &amp; Photonics</a:t>
            </a:r>
          </a:p>
        </p:txBody>
      </p:sp>
      <p:sp>
        <p:nvSpPr>
          <p:cNvPr id="4" name="Footer Placeholder 3">
            <a:extLst>
              <a:ext uri="{FF2B5EF4-FFF2-40B4-BE49-F238E27FC236}">
                <a16:creationId xmlns:a16="http://schemas.microsoft.com/office/drawing/2014/main" id="{D494C7E5-2578-472B-4720-2D4F1BFBE243}"/>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470DDD01-3B6F-64F9-0F6A-AAC7F8155D81}"/>
              </a:ext>
            </a:extLst>
          </p:cNvPr>
          <p:cNvSpPr>
            <a:spLocks noGrp="1"/>
          </p:cNvSpPr>
          <p:nvPr>
            <p:ph type="sldNum" sz="quarter" idx="12"/>
          </p:nvPr>
        </p:nvSpPr>
        <p:spPr/>
        <p:txBody>
          <a:bodyPr/>
          <a:lstStyle/>
          <a:p>
            <a:pPr>
              <a:defRPr/>
            </a:pPr>
            <a:fld id="{8FFE3219-93F8-3341-94BA-40DFB9BA6311}" type="slidenum">
              <a:rPr lang="el-GR" smtClean="0"/>
              <a:pPr>
                <a:defRPr/>
              </a:pPr>
              <a:t>15</a:t>
            </a:fld>
            <a:endParaRPr lang="el-GR" dirty="0"/>
          </a:p>
        </p:txBody>
      </p:sp>
      <p:pic>
        <p:nvPicPr>
          <p:cNvPr id="7" name="Picture 6">
            <a:extLst>
              <a:ext uri="{FF2B5EF4-FFF2-40B4-BE49-F238E27FC236}">
                <a16:creationId xmlns:a16="http://schemas.microsoft.com/office/drawing/2014/main" id="{0EE311AF-3D57-F845-9ED4-227BCD653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1" y="3631981"/>
            <a:ext cx="4608512" cy="2559129"/>
          </a:xfrm>
          <a:prstGeom prst="rect">
            <a:avLst/>
          </a:prstGeom>
        </p:spPr>
      </p:pic>
      <p:pic>
        <p:nvPicPr>
          <p:cNvPr id="9" name="Picture 8">
            <a:extLst>
              <a:ext uri="{FF2B5EF4-FFF2-40B4-BE49-F238E27FC236}">
                <a16:creationId xmlns:a16="http://schemas.microsoft.com/office/drawing/2014/main" id="{D86A0AC4-436D-381C-7C44-0B9E4C935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693" y="3659952"/>
            <a:ext cx="4608512" cy="2545155"/>
          </a:xfrm>
          <a:prstGeom prst="rect">
            <a:avLst/>
          </a:prstGeom>
        </p:spPr>
      </p:pic>
      <p:pic>
        <p:nvPicPr>
          <p:cNvPr id="16" name="Picture 15">
            <a:extLst>
              <a:ext uri="{FF2B5EF4-FFF2-40B4-BE49-F238E27FC236}">
                <a16:creationId xmlns:a16="http://schemas.microsoft.com/office/drawing/2014/main" id="{6B2B090F-F477-0619-95DF-C945CB1A3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9" y="1029131"/>
            <a:ext cx="3922708" cy="2549760"/>
          </a:xfrm>
          <a:prstGeom prst="rect">
            <a:avLst/>
          </a:prstGeom>
        </p:spPr>
      </p:pic>
      <p:pic>
        <p:nvPicPr>
          <p:cNvPr id="18" name="Picture 17">
            <a:extLst>
              <a:ext uri="{FF2B5EF4-FFF2-40B4-BE49-F238E27FC236}">
                <a16:creationId xmlns:a16="http://schemas.microsoft.com/office/drawing/2014/main" id="{F7D001CC-CB05-DFD8-88DC-8986FFD09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864" y="1047102"/>
            <a:ext cx="4592491" cy="2540970"/>
          </a:xfrm>
          <a:prstGeom prst="rect">
            <a:avLst/>
          </a:prstGeom>
        </p:spPr>
      </p:pic>
    </p:spTree>
    <p:extLst>
      <p:ext uri="{BB962C8B-B14F-4D97-AF65-F5344CB8AC3E}">
        <p14:creationId xmlns:p14="http://schemas.microsoft.com/office/powerpoint/2010/main" val="4204474037"/>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CB62F-FAE6-D899-19DF-332010FC9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29097-AABF-3488-0E45-72FCB454D552}"/>
              </a:ext>
            </a:extLst>
          </p:cNvPr>
          <p:cNvSpPr>
            <a:spLocks noGrp="1"/>
          </p:cNvSpPr>
          <p:nvPr>
            <p:ph type="title"/>
          </p:nvPr>
        </p:nvSpPr>
        <p:spPr/>
        <p:txBody>
          <a:bodyPr/>
          <a:lstStyle/>
          <a:p>
            <a:r>
              <a:rPr lang="en-US" dirty="0"/>
              <a:t>2.5 - 3D Interconnects </a:t>
            </a:r>
          </a:p>
        </p:txBody>
      </p:sp>
      <p:sp>
        <p:nvSpPr>
          <p:cNvPr id="4" name="Footer Placeholder 3">
            <a:extLst>
              <a:ext uri="{FF2B5EF4-FFF2-40B4-BE49-F238E27FC236}">
                <a16:creationId xmlns:a16="http://schemas.microsoft.com/office/drawing/2014/main" id="{E2366DC3-5CAD-6979-D684-D6A37BDF2AC2}"/>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8CDCF3DB-F988-8A00-234B-C1F4504FCAEA}"/>
              </a:ext>
            </a:extLst>
          </p:cNvPr>
          <p:cNvSpPr>
            <a:spLocks noGrp="1"/>
          </p:cNvSpPr>
          <p:nvPr>
            <p:ph type="sldNum" sz="quarter" idx="12"/>
          </p:nvPr>
        </p:nvSpPr>
        <p:spPr/>
        <p:txBody>
          <a:bodyPr/>
          <a:lstStyle/>
          <a:p>
            <a:pPr>
              <a:defRPr/>
            </a:pPr>
            <a:fld id="{8FFE3219-93F8-3341-94BA-40DFB9BA6311}" type="slidenum">
              <a:rPr lang="el-GR" smtClean="0"/>
              <a:pPr>
                <a:defRPr/>
              </a:pPr>
              <a:t>16</a:t>
            </a:fld>
            <a:endParaRPr lang="el-GR" dirty="0"/>
          </a:p>
        </p:txBody>
      </p:sp>
      <p:pic>
        <p:nvPicPr>
          <p:cNvPr id="6" name="Content Placeholder 6">
            <a:extLst>
              <a:ext uri="{FF2B5EF4-FFF2-40B4-BE49-F238E27FC236}">
                <a16:creationId xmlns:a16="http://schemas.microsoft.com/office/drawing/2014/main" id="{260EEF86-4B8A-F7FF-F6EC-E08592681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248894" y="1054499"/>
            <a:ext cx="4666230" cy="250158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CE4923D-7E04-72E2-6064-FFCA0928F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894" y="3618216"/>
            <a:ext cx="4646959" cy="2575804"/>
          </a:xfrm>
          <a:prstGeom prst="rect">
            <a:avLst/>
          </a:prstGeom>
        </p:spPr>
      </p:pic>
      <p:pic>
        <p:nvPicPr>
          <p:cNvPr id="8" name="Picture 7">
            <a:extLst>
              <a:ext uri="{FF2B5EF4-FFF2-40B4-BE49-F238E27FC236}">
                <a16:creationId xmlns:a16="http://schemas.microsoft.com/office/drawing/2014/main" id="{7BD57F38-C6C7-226B-AA3E-152E61945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63" y="3618216"/>
            <a:ext cx="4536504" cy="2508901"/>
          </a:xfrm>
          <a:prstGeom prst="rect">
            <a:avLst/>
          </a:prstGeom>
        </p:spPr>
      </p:pic>
      <p:sp>
        <p:nvSpPr>
          <p:cNvPr id="10" name="Content Placeholder 2">
            <a:extLst>
              <a:ext uri="{FF2B5EF4-FFF2-40B4-BE49-F238E27FC236}">
                <a16:creationId xmlns:a16="http://schemas.microsoft.com/office/drawing/2014/main" id="{6D773D84-C456-26CE-D570-F102F4507E46}"/>
              </a:ext>
            </a:extLst>
          </p:cNvPr>
          <p:cNvSpPr>
            <a:spLocks noGrp="1"/>
          </p:cNvSpPr>
          <p:nvPr>
            <p:ph idx="1"/>
          </p:nvPr>
        </p:nvSpPr>
        <p:spPr>
          <a:xfrm>
            <a:off x="440927" y="1374142"/>
            <a:ext cx="5655073" cy="4752975"/>
          </a:xfrm>
        </p:spPr>
        <p:txBody>
          <a:bodyPr/>
          <a:lstStyle/>
          <a:p>
            <a:r>
              <a:rPr lang="en-US" sz="1600" dirty="0"/>
              <a:t>Standardized ecosystem</a:t>
            </a:r>
          </a:p>
          <a:p>
            <a:r>
              <a:rPr lang="en-US" sz="1600" dirty="0"/>
              <a:t>Available on “high-end” nodes</a:t>
            </a:r>
          </a:p>
          <a:p>
            <a:pPr lvl="1"/>
            <a:r>
              <a:rPr lang="en-US" sz="1200" dirty="0"/>
              <a:t>Minimum engagement volumes are calibrated to commercial customers, not HEP runs of a few hundred modules.</a:t>
            </a:r>
          </a:p>
          <a:p>
            <a:r>
              <a:rPr lang="en-US" sz="1600" dirty="0"/>
              <a:t>Use of specialized EDA tools for electrothermal and mechanical analysis and optimization </a:t>
            </a:r>
          </a:p>
          <a:p>
            <a:pPr lvl="1"/>
            <a:endParaRPr lang="en-US" sz="1200" dirty="0"/>
          </a:p>
        </p:txBody>
      </p:sp>
    </p:spTree>
    <p:extLst>
      <p:ext uri="{BB962C8B-B14F-4D97-AF65-F5344CB8AC3E}">
        <p14:creationId xmlns:p14="http://schemas.microsoft.com/office/powerpoint/2010/main" val="1478897412"/>
      </p:ext>
    </p:extLst>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FE34-05D9-A113-7FFB-27F3D12F6C01}"/>
              </a:ext>
            </a:extLst>
          </p:cNvPr>
          <p:cNvSpPr>
            <a:spLocks noGrp="1"/>
          </p:cNvSpPr>
          <p:nvPr>
            <p:ph type="title"/>
          </p:nvPr>
        </p:nvSpPr>
        <p:spPr>
          <a:xfrm>
            <a:off x="1238250" y="188913"/>
            <a:ext cx="10953749" cy="719137"/>
          </a:xfrm>
        </p:spPr>
        <p:txBody>
          <a:bodyPr/>
          <a:lstStyle/>
          <a:p>
            <a:r>
              <a:rPr lang="en-US" dirty="0"/>
              <a:t>Interconnects R&amp;D at CERN using Timepix4 </a:t>
            </a:r>
            <a:r>
              <a:rPr lang="en-US" sz="1800" dirty="0"/>
              <a:t>(65nm)</a:t>
            </a:r>
            <a:endParaRPr lang="en-US" dirty="0"/>
          </a:p>
        </p:txBody>
      </p:sp>
      <p:sp>
        <p:nvSpPr>
          <p:cNvPr id="4" name="Footer Placeholder 3">
            <a:extLst>
              <a:ext uri="{FF2B5EF4-FFF2-40B4-BE49-F238E27FC236}">
                <a16:creationId xmlns:a16="http://schemas.microsoft.com/office/drawing/2014/main" id="{03FB99EA-43B0-2FAD-4E6C-E93D2896C029}"/>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1E9CB0F2-3CF7-7916-CB75-1DEAF6AF1354}"/>
              </a:ext>
            </a:extLst>
          </p:cNvPr>
          <p:cNvSpPr>
            <a:spLocks noGrp="1"/>
          </p:cNvSpPr>
          <p:nvPr>
            <p:ph type="sldNum" sz="quarter" idx="12"/>
          </p:nvPr>
        </p:nvSpPr>
        <p:spPr/>
        <p:txBody>
          <a:bodyPr/>
          <a:lstStyle/>
          <a:p>
            <a:pPr>
              <a:defRPr/>
            </a:pPr>
            <a:fld id="{8FFE3219-93F8-3341-94BA-40DFB9BA6311}" type="slidenum">
              <a:rPr lang="el-GR" smtClean="0"/>
              <a:pPr>
                <a:defRPr/>
              </a:pPr>
              <a:t>17</a:t>
            </a:fld>
            <a:endParaRPr lang="el-GR" dirty="0"/>
          </a:p>
        </p:txBody>
      </p:sp>
      <p:pic>
        <p:nvPicPr>
          <p:cNvPr id="13" name="Picture 12">
            <a:extLst>
              <a:ext uri="{FF2B5EF4-FFF2-40B4-BE49-F238E27FC236}">
                <a16:creationId xmlns:a16="http://schemas.microsoft.com/office/drawing/2014/main" id="{70B1CA48-93F5-E67D-ED76-06E5A50D6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888" y="4347233"/>
            <a:ext cx="6751439" cy="1911697"/>
          </a:xfrm>
          <a:prstGeom prst="rect">
            <a:avLst/>
          </a:prstGeom>
        </p:spPr>
      </p:pic>
      <p:pic>
        <p:nvPicPr>
          <p:cNvPr id="19" name="Content Placeholder 8" descr="A diagram of a diagram of a line of objects&#10;&#10;Description automatically generated with medium confidence">
            <a:extLst>
              <a:ext uri="{FF2B5EF4-FFF2-40B4-BE49-F238E27FC236}">
                <a16:creationId xmlns:a16="http://schemas.microsoft.com/office/drawing/2014/main" id="{38334124-0E87-852D-1DAE-70C4037D1007}"/>
              </a:ext>
            </a:extLst>
          </p:cNvPr>
          <p:cNvPicPr>
            <a:picLocks noChangeAspect="1"/>
          </p:cNvPicPr>
          <p:nvPr/>
        </p:nvPicPr>
        <p:blipFill>
          <a:blip r:embed="rId4"/>
          <a:stretch>
            <a:fillRect/>
          </a:stretch>
        </p:blipFill>
        <p:spPr bwMode="auto">
          <a:xfrm>
            <a:off x="1611330" y="1107152"/>
            <a:ext cx="8678191" cy="191169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Content Placeholder 2">
            <a:extLst>
              <a:ext uri="{FF2B5EF4-FFF2-40B4-BE49-F238E27FC236}">
                <a16:creationId xmlns:a16="http://schemas.microsoft.com/office/drawing/2014/main" id="{DF865E2B-BB41-B802-2D19-EDDE74CB5FA8}"/>
              </a:ext>
            </a:extLst>
          </p:cNvPr>
          <p:cNvSpPr txBox="1">
            <a:spLocks/>
          </p:cNvSpPr>
          <p:nvPr/>
        </p:nvSpPr>
        <p:spPr bwMode="auto">
          <a:xfrm>
            <a:off x="352673" y="2769510"/>
            <a:ext cx="9431354" cy="164767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3000">
                <a:solidFill>
                  <a:srgbClr val="003366"/>
                </a:solidFill>
                <a:latin typeface="+mn-lt"/>
                <a:ea typeface="ＭＳ Ｐゴシック" pitchFamily="-109" charset="-128"/>
                <a:cs typeface="ＭＳ Ｐゴシック" pitchFamily="-109"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rgbClr val="003366"/>
                </a:solidFill>
                <a:latin typeface="+mn-lt"/>
                <a:ea typeface="ＭＳ Ｐゴシック" pitchFamily="-109"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rgbClr val="003366"/>
                </a:solidFill>
                <a:latin typeface="+mn-lt"/>
                <a:ea typeface="ＭＳ Ｐゴシック" pitchFamily="-109"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rgbClr val="003366"/>
                </a:solidFill>
                <a:latin typeface="+mn-lt"/>
                <a:ea typeface="ＭＳ Ｐゴシック" pitchFamily="-109"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rgbClr val="003366"/>
                </a:solidFill>
                <a:latin typeface="+mn-lt"/>
                <a:ea typeface="ＭＳ Ｐゴシック" pitchFamily="-109"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9pPr>
          </a:lstStyle>
          <a:p>
            <a:endParaRPr lang="en-US" sz="1400" kern="0" dirty="0"/>
          </a:p>
          <a:p>
            <a:r>
              <a:rPr lang="nb-NO" sz="1400" dirty="0" err="1"/>
              <a:t>Experience</a:t>
            </a:r>
            <a:r>
              <a:rPr lang="nb-NO" sz="1400" dirty="0"/>
              <a:t> </a:t>
            </a:r>
            <a:r>
              <a:rPr lang="nb-NO" sz="1400" dirty="0" err="1"/>
              <a:t>with</a:t>
            </a:r>
            <a:r>
              <a:rPr lang="nb-NO" sz="1400" dirty="0"/>
              <a:t> </a:t>
            </a:r>
            <a:r>
              <a:rPr lang="nb-NO" sz="1400" dirty="0" err="1"/>
              <a:t>several</a:t>
            </a:r>
            <a:r>
              <a:rPr lang="nb-NO" sz="1400" dirty="0"/>
              <a:t> </a:t>
            </a:r>
            <a:r>
              <a:rPr lang="nb-NO" sz="1400" dirty="0" err="1"/>
              <a:t>vendors</a:t>
            </a:r>
            <a:r>
              <a:rPr lang="nb-NO" sz="1400" dirty="0"/>
              <a:t> for TSV Last </a:t>
            </a:r>
            <a:r>
              <a:rPr lang="nb-NO" sz="1400" dirty="0" err="1"/>
              <a:t>processing</a:t>
            </a:r>
            <a:endParaRPr lang="nb-NO" sz="1400" dirty="0"/>
          </a:p>
          <a:p>
            <a:r>
              <a:rPr lang="nb-NO" sz="1400" dirty="0" err="1"/>
              <a:t>Very</a:t>
            </a:r>
            <a:r>
              <a:rPr lang="nb-NO" sz="1400" dirty="0"/>
              <a:t> </a:t>
            </a:r>
            <a:r>
              <a:rPr lang="nb-NO" sz="1400" dirty="0" err="1"/>
              <a:t>promising</a:t>
            </a:r>
            <a:r>
              <a:rPr lang="nb-NO" sz="1400" dirty="0"/>
              <a:t> </a:t>
            </a:r>
            <a:r>
              <a:rPr lang="nb-NO" sz="1400" dirty="0" err="1"/>
              <a:t>results</a:t>
            </a:r>
            <a:r>
              <a:rPr lang="nb-NO" sz="1400" dirty="0"/>
              <a:t> from a </a:t>
            </a:r>
            <a:r>
              <a:rPr lang="nb-NO" sz="1400" u="sng" dirty="0"/>
              <a:t>non-European </a:t>
            </a:r>
            <a:r>
              <a:rPr lang="nb-NO" sz="1400" u="sng" dirty="0" err="1"/>
              <a:t>vendor</a:t>
            </a:r>
            <a:endParaRPr lang="nb-NO" sz="1400" u="sng" dirty="0"/>
          </a:p>
          <a:p>
            <a:pPr lvl="1"/>
            <a:r>
              <a:rPr lang="nb-NO" sz="1400" dirty="0"/>
              <a:t>For </a:t>
            </a:r>
            <a:r>
              <a:rPr lang="nb-NO" sz="1400" dirty="0" err="1"/>
              <a:t>the</a:t>
            </a:r>
            <a:r>
              <a:rPr lang="nb-NO" sz="1400" dirty="0"/>
              <a:t> first time </a:t>
            </a:r>
            <a:r>
              <a:rPr lang="nb-NO" sz="1400" dirty="0" err="1"/>
              <a:t>we</a:t>
            </a:r>
            <a:r>
              <a:rPr lang="nb-NO" sz="1400" dirty="0"/>
              <a:t> </a:t>
            </a:r>
            <a:r>
              <a:rPr lang="nb-NO" sz="1400" dirty="0" err="1"/>
              <a:t>were</a:t>
            </a:r>
            <a:r>
              <a:rPr lang="nb-NO" sz="1400" dirty="0"/>
              <a:t> </a:t>
            </a:r>
            <a:r>
              <a:rPr lang="nb-NO" sz="1400" dirty="0" err="1"/>
              <a:t>able</a:t>
            </a:r>
            <a:r>
              <a:rPr lang="nb-NO" sz="1400" dirty="0"/>
              <a:t> to </a:t>
            </a:r>
            <a:r>
              <a:rPr lang="nb-NO" sz="1400" dirty="0" err="1"/>
              <a:t>process</a:t>
            </a:r>
            <a:r>
              <a:rPr lang="nb-NO" sz="1400" dirty="0"/>
              <a:t> 300mm </a:t>
            </a:r>
            <a:r>
              <a:rPr lang="nb-NO" sz="1400" dirty="0" err="1"/>
              <a:t>wafers</a:t>
            </a:r>
            <a:endParaRPr lang="nb-NO" sz="1400" dirty="0"/>
          </a:p>
          <a:p>
            <a:pPr lvl="1"/>
            <a:r>
              <a:rPr lang="nb-NO" sz="1400" dirty="0"/>
              <a:t>Just 0.1% </a:t>
            </a:r>
            <a:r>
              <a:rPr lang="nb-NO" sz="1400" dirty="0" err="1"/>
              <a:t>dead</a:t>
            </a:r>
            <a:r>
              <a:rPr lang="nb-NO" sz="1400" dirty="0"/>
              <a:t> </a:t>
            </a:r>
            <a:r>
              <a:rPr lang="nb-NO" sz="1400" dirty="0" err="1"/>
              <a:t>pixels</a:t>
            </a:r>
            <a:r>
              <a:rPr lang="nb-NO" sz="1400" dirty="0"/>
              <a:t> </a:t>
            </a:r>
            <a:r>
              <a:rPr lang="nb-NO" sz="1400" dirty="0" err="1"/>
              <a:t>after</a:t>
            </a:r>
            <a:r>
              <a:rPr lang="nb-NO" sz="1400" dirty="0"/>
              <a:t> </a:t>
            </a:r>
            <a:r>
              <a:rPr lang="nb-NO" sz="1400" dirty="0" err="1"/>
              <a:t>processing</a:t>
            </a:r>
            <a:r>
              <a:rPr lang="nb-NO" sz="1400" dirty="0"/>
              <a:t>. 5 </a:t>
            </a:r>
            <a:r>
              <a:rPr lang="nb-NO" sz="1400" dirty="0" err="1"/>
              <a:t>wafers</a:t>
            </a:r>
            <a:r>
              <a:rPr lang="nb-NO" sz="1400" dirty="0"/>
              <a:t> (73 chips / </a:t>
            </a:r>
            <a:r>
              <a:rPr lang="nb-NO" sz="1400" dirty="0" err="1"/>
              <a:t>wafer</a:t>
            </a:r>
            <a:r>
              <a:rPr lang="nb-NO" sz="1400" dirty="0"/>
              <a:t>) </a:t>
            </a:r>
            <a:r>
              <a:rPr lang="nb-NO" sz="1400" dirty="0" err="1"/>
              <a:t>available</a:t>
            </a:r>
            <a:r>
              <a:rPr lang="nb-NO" sz="1400" dirty="0"/>
              <a:t> @CERN. More </a:t>
            </a:r>
            <a:r>
              <a:rPr lang="nb-NO" sz="1400" dirty="0" err="1"/>
              <a:t>on</a:t>
            </a:r>
            <a:r>
              <a:rPr lang="nb-NO" sz="1400" dirty="0"/>
              <a:t> </a:t>
            </a:r>
            <a:r>
              <a:rPr lang="nb-NO" sz="1400" dirty="0" err="1"/>
              <a:t>the</a:t>
            </a:r>
            <a:r>
              <a:rPr lang="nb-NO" sz="1400" dirty="0"/>
              <a:t> </a:t>
            </a:r>
            <a:r>
              <a:rPr lang="nb-NO" sz="1400" dirty="0" err="1"/>
              <a:t>way</a:t>
            </a:r>
            <a:endParaRPr lang="nb-NO" sz="1400" dirty="0"/>
          </a:p>
          <a:p>
            <a:pPr lvl="1"/>
            <a:r>
              <a:rPr lang="nb-NO" sz="1400" dirty="0" err="1"/>
              <a:t>Vendor</a:t>
            </a:r>
            <a:r>
              <a:rPr lang="nb-NO" sz="1400" dirty="0"/>
              <a:t> </a:t>
            </a:r>
            <a:r>
              <a:rPr lang="nb-NO" sz="1400" dirty="0" err="1"/>
              <a:t>announced</a:t>
            </a:r>
            <a:r>
              <a:rPr lang="nb-NO" sz="1400" dirty="0"/>
              <a:t> EOL </a:t>
            </a:r>
            <a:r>
              <a:rPr lang="nb-NO" sz="1400" dirty="0" err="1"/>
              <a:t>of</a:t>
            </a:r>
            <a:r>
              <a:rPr lang="nb-NO" sz="1400" dirty="0"/>
              <a:t> TSV-last </a:t>
            </a:r>
            <a:r>
              <a:rPr lang="nb-NO" sz="1400" dirty="0" err="1"/>
              <a:t>processing</a:t>
            </a:r>
            <a:r>
              <a:rPr lang="nb-NO" sz="1400" dirty="0"/>
              <a:t> !!!</a:t>
            </a:r>
          </a:p>
          <a:p>
            <a:pPr marL="344487" lvl="1" indent="0">
              <a:buNone/>
            </a:pPr>
            <a:endParaRPr lang="nb-NO" sz="1400" dirty="0"/>
          </a:p>
        </p:txBody>
      </p:sp>
      <p:pic>
        <p:nvPicPr>
          <p:cNvPr id="15" name="Picture 14">
            <a:extLst>
              <a:ext uri="{FF2B5EF4-FFF2-40B4-BE49-F238E27FC236}">
                <a16:creationId xmlns:a16="http://schemas.microsoft.com/office/drawing/2014/main" id="{8BD7DD23-1CF2-B999-4442-E883DBB56F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1964" y="4407925"/>
            <a:ext cx="1156386" cy="1818729"/>
          </a:xfrm>
          <a:prstGeom prst="rect">
            <a:avLst/>
          </a:prstGeom>
        </p:spPr>
      </p:pic>
      <p:pic>
        <p:nvPicPr>
          <p:cNvPr id="6" name="Content Placeholder 5">
            <a:extLst>
              <a:ext uri="{FF2B5EF4-FFF2-40B4-BE49-F238E27FC236}">
                <a16:creationId xmlns:a16="http://schemas.microsoft.com/office/drawing/2014/main" id="{70727D36-5B09-259F-8E1C-D6B1C4D21C77}"/>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bwMode="auto">
          <a:xfrm>
            <a:off x="9980572" y="2480080"/>
            <a:ext cx="1333733" cy="14018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A437066-7AAF-4E1D-EAD6-059BA07137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7439" y="2921062"/>
            <a:ext cx="1276995" cy="1468236"/>
          </a:xfrm>
          <a:prstGeom prst="rect">
            <a:avLst/>
          </a:prstGeom>
        </p:spPr>
      </p:pic>
      <p:pic>
        <p:nvPicPr>
          <p:cNvPr id="20" name="Picture 19" descr="A close up of a computer chip&#10;&#10;AI-generated content may be incorrect.">
            <a:extLst>
              <a:ext uri="{FF2B5EF4-FFF2-40B4-BE49-F238E27FC236}">
                <a16:creationId xmlns:a16="http://schemas.microsoft.com/office/drawing/2014/main" id="{24982F4F-FF28-9769-E818-5144B44CCD1B}"/>
              </a:ext>
            </a:extLst>
          </p:cNvPr>
          <p:cNvPicPr>
            <a:picLocks noChangeAspect="1"/>
          </p:cNvPicPr>
          <p:nvPr/>
        </p:nvPicPr>
        <p:blipFill>
          <a:blip r:embed="rId8"/>
          <a:stretch>
            <a:fillRect/>
          </a:stretch>
        </p:blipFill>
        <p:spPr>
          <a:xfrm>
            <a:off x="2044966" y="4863728"/>
            <a:ext cx="1620856" cy="1311562"/>
          </a:xfrm>
          <a:prstGeom prst="rect">
            <a:avLst/>
          </a:prstGeom>
        </p:spPr>
      </p:pic>
      <p:pic>
        <p:nvPicPr>
          <p:cNvPr id="18" name="Picture 17">
            <a:extLst>
              <a:ext uri="{FF2B5EF4-FFF2-40B4-BE49-F238E27FC236}">
                <a16:creationId xmlns:a16="http://schemas.microsoft.com/office/drawing/2014/main" id="{D3ADCD5E-1101-CB80-A810-FDAC2A3C18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408" y="4639845"/>
            <a:ext cx="1786299" cy="879664"/>
          </a:xfrm>
          <a:prstGeom prst="rect">
            <a:avLst/>
          </a:prstGeom>
        </p:spPr>
      </p:pic>
      <p:pic>
        <p:nvPicPr>
          <p:cNvPr id="22" name="Graphic 21" descr="Worried face outline outline">
            <a:extLst>
              <a:ext uri="{FF2B5EF4-FFF2-40B4-BE49-F238E27FC236}">
                <a16:creationId xmlns:a16="http://schemas.microsoft.com/office/drawing/2014/main" id="{ADD12E98-0BD0-3887-0EDA-AFE65E98F4A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394355" y="4037642"/>
            <a:ext cx="313184" cy="313184"/>
          </a:xfrm>
          <a:prstGeom prst="rect">
            <a:avLst/>
          </a:prstGeom>
        </p:spPr>
      </p:pic>
      <p:pic>
        <p:nvPicPr>
          <p:cNvPr id="28" name="Graphic 27" descr="Wilting Pot Plant outline">
            <a:extLst>
              <a:ext uri="{FF2B5EF4-FFF2-40B4-BE49-F238E27FC236}">
                <a16:creationId xmlns:a16="http://schemas.microsoft.com/office/drawing/2014/main" id="{ED30A534-4E85-3DC8-6AF1-B8622B9A879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068350" y="4017175"/>
            <a:ext cx="313184" cy="313184"/>
          </a:xfrm>
          <a:prstGeom prst="rect">
            <a:avLst/>
          </a:prstGeom>
        </p:spPr>
      </p:pic>
      <p:pic>
        <p:nvPicPr>
          <p:cNvPr id="29" name="Picture 28" descr="Graphical user interface, Teams&#10;&#10;Description automatically generated with medium confidence">
            <a:extLst>
              <a:ext uri="{FF2B5EF4-FFF2-40B4-BE49-F238E27FC236}">
                <a16:creationId xmlns:a16="http://schemas.microsoft.com/office/drawing/2014/main" id="{9131A738-5239-BCA3-C548-2A4548F314F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80458" y="1077941"/>
            <a:ext cx="1003088" cy="616124"/>
          </a:xfrm>
          <a:prstGeom prst="rect">
            <a:avLst/>
          </a:prstGeom>
          <a:effectLst>
            <a:reflection blurRad="26367" stA="52000" endA="300" endPos="32301" dir="5400000" sy="-100000" algn="bl" rotWithShape="0"/>
          </a:effectLst>
        </p:spPr>
      </p:pic>
    </p:spTree>
    <p:extLst>
      <p:ext uri="{BB962C8B-B14F-4D97-AF65-F5344CB8AC3E}">
        <p14:creationId xmlns:p14="http://schemas.microsoft.com/office/powerpoint/2010/main" val="4252802195"/>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F6F1BD-9240-B0DC-7C7F-F67E26357935}"/>
              </a:ext>
            </a:extLst>
          </p:cNvPr>
          <p:cNvPicPr>
            <a:picLocks noChangeAspect="1"/>
          </p:cNvPicPr>
          <p:nvPr/>
        </p:nvPicPr>
        <p:blipFill>
          <a:blip r:embed="rId2"/>
          <a:stretch>
            <a:fillRect/>
          </a:stretch>
        </p:blipFill>
        <p:spPr>
          <a:xfrm>
            <a:off x="511797" y="931864"/>
            <a:ext cx="10408739" cy="4566834"/>
          </a:xfrm>
          <a:prstGeom prst="rect">
            <a:avLst/>
          </a:prstGeom>
        </p:spPr>
      </p:pic>
      <p:sp>
        <p:nvSpPr>
          <p:cNvPr id="2" name="Title 1">
            <a:extLst>
              <a:ext uri="{FF2B5EF4-FFF2-40B4-BE49-F238E27FC236}">
                <a16:creationId xmlns:a16="http://schemas.microsoft.com/office/drawing/2014/main" id="{4C132929-8BED-950F-A597-1894B8C7E193}"/>
              </a:ext>
            </a:extLst>
          </p:cNvPr>
          <p:cNvSpPr>
            <a:spLocks noGrp="1"/>
          </p:cNvSpPr>
          <p:nvPr>
            <p:ph type="title"/>
          </p:nvPr>
        </p:nvSpPr>
        <p:spPr/>
        <p:txBody>
          <a:bodyPr/>
          <a:lstStyle/>
          <a:p>
            <a:r>
              <a:rPr lang="en-US" dirty="0"/>
              <a:t>Logic Scaling</a:t>
            </a:r>
            <a:endParaRPr lang="en-US" noProof="0" dirty="0"/>
          </a:p>
        </p:txBody>
      </p:sp>
      <p:sp>
        <p:nvSpPr>
          <p:cNvPr id="4" name="Footer Placeholder 3">
            <a:extLst>
              <a:ext uri="{FF2B5EF4-FFF2-40B4-BE49-F238E27FC236}">
                <a16:creationId xmlns:a16="http://schemas.microsoft.com/office/drawing/2014/main" id="{296B1FF1-CF1C-71F0-A83A-B14D39BD7952}"/>
              </a:ext>
            </a:extLst>
          </p:cNvPr>
          <p:cNvSpPr>
            <a:spLocks noGrp="1"/>
          </p:cNvSpPr>
          <p:nvPr>
            <p:ph type="ftr" sz="quarter" idx="11"/>
          </p:nvPr>
        </p:nvSpPr>
        <p:spPr/>
        <p:txBody>
          <a:bodyPr/>
          <a:lstStyle/>
          <a:p>
            <a:pPr>
              <a:defRPr/>
            </a:pPr>
            <a:r>
              <a:rPr lang="en-US" noProof="0" dirty="0"/>
              <a:t>Kostas.Kloukinas@cern.ch</a:t>
            </a:r>
          </a:p>
        </p:txBody>
      </p:sp>
      <p:sp>
        <p:nvSpPr>
          <p:cNvPr id="5" name="Slide Number Placeholder 4">
            <a:extLst>
              <a:ext uri="{FF2B5EF4-FFF2-40B4-BE49-F238E27FC236}">
                <a16:creationId xmlns:a16="http://schemas.microsoft.com/office/drawing/2014/main" id="{AAABB0E2-177A-E779-F1D4-84EEB237199F}"/>
              </a:ext>
            </a:extLst>
          </p:cNvPr>
          <p:cNvSpPr>
            <a:spLocks noGrp="1"/>
          </p:cNvSpPr>
          <p:nvPr>
            <p:ph type="sldNum" sz="quarter" idx="12"/>
          </p:nvPr>
        </p:nvSpPr>
        <p:spPr/>
        <p:txBody>
          <a:bodyPr/>
          <a:lstStyle/>
          <a:p>
            <a:pPr>
              <a:defRPr/>
            </a:pPr>
            <a:fld id="{8FFE3219-93F8-3341-94BA-40DFB9BA6311}" type="slidenum">
              <a:rPr lang="en-US" noProof="0" smtClean="0"/>
              <a:pPr>
                <a:defRPr/>
              </a:pPr>
              <a:t>18</a:t>
            </a:fld>
            <a:endParaRPr lang="en-US" noProof="0" dirty="0"/>
          </a:p>
        </p:txBody>
      </p:sp>
      <p:sp>
        <p:nvSpPr>
          <p:cNvPr id="7" name="TextBox 6">
            <a:extLst>
              <a:ext uri="{FF2B5EF4-FFF2-40B4-BE49-F238E27FC236}">
                <a16:creationId xmlns:a16="http://schemas.microsoft.com/office/drawing/2014/main" id="{E10E91BB-A226-3249-103F-4D0AD31503FE}"/>
              </a:ext>
            </a:extLst>
          </p:cNvPr>
          <p:cNvSpPr txBox="1"/>
          <p:nvPr/>
        </p:nvSpPr>
        <p:spPr>
          <a:xfrm>
            <a:off x="480925" y="5899321"/>
            <a:ext cx="3518912" cy="369332"/>
          </a:xfrm>
          <a:prstGeom prst="rect">
            <a:avLst/>
          </a:prstGeom>
          <a:noFill/>
        </p:spPr>
        <p:txBody>
          <a:bodyPr wrap="none" rtlCol="0">
            <a:spAutoFit/>
          </a:bodyPr>
          <a:lstStyle/>
          <a:p>
            <a:r>
              <a:rPr lang="en-US" sz="900" i="1" noProof="0" dirty="0"/>
              <a:t>TSMC foundry process technologies: </a:t>
            </a:r>
            <a:br>
              <a:rPr lang="en-US" sz="900" i="1" noProof="0" dirty="0"/>
            </a:br>
            <a:r>
              <a:rPr lang="en-US" sz="900" i="1" noProof="0" dirty="0">
                <a:hlinkClick r:id="rId3"/>
              </a:rPr>
              <a:t>https://www.tsmc.com/english/dedicatedFoundry/technology/logic</a:t>
            </a:r>
            <a:endParaRPr lang="en-US" sz="900" i="1" noProof="0" dirty="0"/>
          </a:p>
        </p:txBody>
      </p:sp>
      <p:graphicFrame>
        <p:nvGraphicFramePr>
          <p:cNvPr id="9" name="Table 8">
            <a:extLst>
              <a:ext uri="{FF2B5EF4-FFF2-40B4-BE49-F238E27FC236}">
                <a16:creationId xmlns:a16="http://schemas.microsoft.com/office/drawing/2014/main" id="{D9B80353-0110-8B32-8B7D-190FC66BBCCF}"/>
              </a:ext>
            </a:extLst>
          </p:cNvPr>
          <p:cNvGraphicFramePr>
            <a:graphicFrameLocks noGrp="1"/>
          </p:cNvGraphicFramePr>
          <p:nvPr>
            <p:extLst>
              <p:ext uri="{D42A27DB-BD31-4B8C-83A1-F6EECF244321}">
                <p14:modId xmlns:p14="http://schemas.microsoft.com/office/powerpoint/2010/main" val="1672933366"/>
              </p:ext>
            </p:extLst>
          </p:nvPr>
        </p:nvGraphicFramePr>
        <p:xfrm>
          <a:off x="6744071" y="1374677"/>
          <a:ext cx="4032448" cy="1760220"/>
        </p:xfrm>
        <a:graphic>
          <a:graphicData uri="http://schemas.openxmlformats.org/drawingml/2006/table">
            <a:tbl>
              <a:tblPr firstRow="1" bandRow="1">
                <a:tableStyleId>{0E3FDE45-AF77-4B5C-9715-49D594BDF05E}</a:tableStyleId>
              </a:tblPr>
              <a:tblGrid>
                <a:gridCol w="731872">
                  <a:extLst>
                    <a:ext uri="{9D8B030D-6E8A-4147-A177-3AD203B41FA5}">
                      <a16:colId xmlns:a16="http://schemas.microsoft.com/office/drawing/2014/main" val="2201920007"/>
                    </a:ext>
                  </a:extLst>
                </a:gridCol>
                <a:gridCol w="3300576">
                  <a:extLst>
                    <a:ext uri="{9D8B030D-6E8A-4147-A177-3AD203B41FA5}">
                      <a16:colId xmlns:a16="http://schemas.microsoft.com/office/drawing/2014/main" val="246080207"/>
                    </a:ext>
                  </a:extLst>
                </a:gridCol>
              </a:tblGrid>
              <a:tr h="216024">
                <a:tc>
                  <a:txBody>
                    <a:bodyPr/>
                    <a:lstStyle/>
                    <a:p>
                      <a:r>
                        <a:rPr lang="en-US" sz="1050" b="0" noProof="0" dirty="0"/>
                        <a:t>28nm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0" noProof="0" dirty="0"/>
                        <a:t>half-node, planar CMOS</a:t>
                      </a:r>
                    </a:p>
                  </a:txBody>
                  <a:tcPr/>
                </a:tc>
                <a:extLst>
                  <a:ext uri="{0D108BD9-81ED-4DB2-BD59-A6C34878D82A}">
                    <a16:rowId xmlns:a16="http://schemas.microsoft.com/office/drawing/2014/main" val="3625383322"/>
                  </a:ext>
                </a:extLst>
              </a:tr>
              <a:tr h="216024">
                <a:tc>
                  <a:txBody>
                    <a:bodyPr/>
                    <a:lstStyle/>
                    <a:p>
                      <a:r>
                        <a:rPr lang="en-US" sz="1050" noProof="0" dirty="0"/>
                        <a:t>22nm</a:t>
                      </a:r>
                    </a:p>
                  </a:txBody>
                  <a:tcPr/>
                </a:tc>
                <a:tc>
                  <a:txBody>
                    <a:bodyPr/>
                    <a:lstStyle/>
                    <a:p>
                      <a:r>
                        <a:rPr lang="en-US" sz="1050" noProof="0" dirty="0"/>
                        <a:t>half-node, Ultra Low Leakage</a:t>
                      </a:r>
                    </a:p>
                  </a:txBody>
                  <a:tcPr/>
                </a:tc>
                <a:extLst>
                  <a:ext uri="{0D108BD9-81ED-4DB2-BD59-A6C34878D82A}">
                    <a16:rowId xmlns:a16="http://schemas.microsoft.com/office/drawing/2014/main" val="1455635940"/>
                  </a:ext>
                </a:extLst>
              </a:tr>
              <a:tr h="216024">
                <a:tc>
                  <a:txBody>
                    <a:bodyPr/>
                    <a:lstStyle/>
                    <a:p>
                      <a:r>
                        <a:rPr lang="en-US" sz="1050" noProof="0" dirty="0"/>
                        <a:t>20nm</a:t>
                      </a:r>
                    </a:p>
                  </a:txBody>
                  <a:tcPr/>
                </a:tc>
                <a:tc>
                  <a:txBody>
                    <a:bodyPr/>
                    <a:lstStyle/>
                    <a:p>
                      <a:r>
                        <a:rPr lang="en-US" sz="1050" noProof="0" dirty="0"/>
                        <a:t>Double patterning</a:t>
                      </a:r>
                    </a:p>
                  </a:txBody>
                  <a:tcPr/>
                </a:tc>
                <a:extLst>
                  <a:ext uri="{0D108BD9-81ED-4DB2-BD59-A6C34878D82A}">
                    <a16:rowId xmlns:a16="http://schemas.microsoft.com/office/drawing/2014/main" val="3912403566"/>
                  </a:ext>
                </a:extLst>
              </a:tr>
              <a:tr h="2160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noProof="0" dirty="0"/>
                        <a:t>16/12nm</a:t>
                      </a:r>
                    </a:p>
                  </a:txBody>
                  <a:tcPr/>
                </a:tc>
                <a:tc>
                  <a:txBody>
                    <a:bodyPr/>
                    <a:lstStyle/>
                    <a:p>
                      <a:r>
                        <a:rPr lang="en-US" sz="1050" noProof="0" dirty="0" err="1"/>
                        <a:t>FinFET</a:t>
                      </a:r>
                      <a:r>
                        <a:rPr lang="en-US" sz="1050" noProof="0" dirty="0"/>
                        <a:t>, immersion </a:t>
                      </a:r>
                      <a:r>
                        <a:rPr lang="en-US" sz="1050" noProof="0" dirty="0" err="1"/>
                        <a:t>litho</a:t>
                      </a:r>
                      <a:endParaRPr lang="en-US" sz="1050" noProof="0" dirty="0"/>
                    </a:p>
                  </a:txBody>
                  <a:tcPr/>
                </a:tc>
                <a:extLst>
                  <a:ext uri="{0D108BD9-81ED-4DB2-BD59-A6C34878D82A}">
                    <a16:rowId xmlns:a16="http://schemas.microsoft.com/office/drawing/2014/main" val="3281623100"/>
                  </a:ext>
                </a:extLst>
              </a:tr>
              <a:tr h="216024">
                <a:tc>
                  <a:txBody>
                    <a:bodyPr/>
                    <a:lstStyle/>
                    <a:p>
                      <a:r>
                        <a:rPr lang="en-US" sz="1050" noProof="0" dirty="0"/>
                        <a:t>7nm</a:t>
                      </a:r>
                    </a:p>
                  </a:txBody>
                  <a:tcPr/>
                </a:tc>
                <a:tc>
                  <a:txBody>
                    <a:bodyPr/>
                    <a:lstStyle/>
                    <a:p>
                      <a:r>
                        <a:rPr lang="en-US" sz="1050" noProof="0" dirty="0" err="1"/>
                        <a:t>FinFET</a:t>
                      </a:r>
                      <a:r>
                        <a:rPr lang="en-US" sz="1050" noProof="0" dirty="0"/>
                        <a:t>, EUV lithography</a:t>
                      </a:r>
                    </a:p>
                  </a:txBody>
                  <a:tcPr/>
                </a:tc>
                <a:extLst>
                  <a:ext uri="{0D108BD9-81ED-4DB2-BD59-A6C34878D82A}">
                    <a16:rowId xmlns:a16="http://schemas.microsoft.com/office/drawing/2014/main" val="320761432"/>
                  </a:ext>
                </a:extLst>
              </a:tr>
              <a:tr h="216024">
                <a:tc>
                  <a:txBody>
                    <a:bodyPr/>
                    <a:lstStyle/>
                    <a:p>
                      <a:r>
                        <a:rPr lang="en-US" sz="1050" noProof="0" dirty="0"/>
                        <a:t>2nm</a:t>
                      </a:r>
                    </a:p>
                  </a:txBody>
                  <a:tcPr/>
                </a:tc>
                <a:tc>
                  <a:txBody>
                    <a:bodyPr/>
                    <a:lstStyle/>
                    <a:p>
                      <a:r>
                        <a:rPr lang="en-US" sz="1050" noProof="0" dirty="0" err="1"/>
                        <a:t>nanoSheet</a:t>
                      </a:r>
                      <a:endParaRPr lang="en-US" sz="1050" noProof="0" dirty="0"/>
                    </a:p>
                  </a:txBody>
                  <a:tcPr/>
                </a:tc>
                <a:extLst>
                  <a:ext uri="{0D108BD9-81ED-4DB2-BD59-A6C34878D82A}">
                    <a16:rowId xmlns:a16="http://schemas.microsoft.com/office/drawing/2014/main" val="177696812"/>
                  </a:ext>
                </a:extLst>
              </a:tr>
              <a:tr h="216024">
                <a:tc>
                  <a:txBody>
                    <a:bodyPr/>
                    <a:lstStyle/>
                    <a:p>
                      <a:r>
                        <a:rPr lang="en-US" sz="1050" noProof="0" dirty="0"/>
                        <a:t>A16-A14</a:t>
                      </a:r>
                    </a:p>
                  </a:txBody>
                  <a:tcPr/>
                </a:tc>
                <a:tc>
                  <a:txBody>
                    <a:bodyPr/>
                    <a:lstStyle/>
                    <a:p>
                      <a:r>
                        <a:rPr lang="en-US" sz="1050" noProof="0" dirty="0"/>
                        <a:t>Angstrom scale</a:t>
                      </a:r>
                    </a:p>
                  </a:txBody>
                  <a:tcPr/>
                </a:tc>
                <a:extLst>
                  <a:ext uri="{0D108BD9-81ED-4DB2-BD59-A6C34878D82A}">
                    <a16:rowId xmlns:a16="http://schemas.microsoft.com/office/drawing/2014/main" val="3633238049"/>
                  </a:ext>
                </a:extLst>
              </a:tr>
            </a:tbl>
          </a:graphicData>
        </a:graphic>
      </p:graphicFrame>
      <p:sp>
        <p:nvSpPr>
          <p:cNvPr id="3" name="Down Arrow 2">
            <a:extLst>
              <a:ext uri="{FF2B5EF4-FFF2-40B4-BE49-F238E27FC236}">
                <a16:creationId xmlns:a16="http://schemas.microsoft.com/office/drawing/2014/main" id="{DBCB1472-083B-F0E9-6947-9F7DA4523F05}"/>
              </a:ext>
            </a:extLst>
          </p:cNvPr>
          <p:cNvSpPr/>
          <p:nvPr/>
        </p:nvSpPr>
        <p:spPr>
          <a:xfrm rot="10800000">
            <a:off x="5231904" y="3429000"/>
            <a:ext cx="144016" cy="43204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FR"/>
          </a:p>
        </p:txBody>
      </p:sp>
      <p:sp>
        <p:nvSpPr>
          <p:cNvPr id="8" name="Down Arrow 7">
            <a:extLst>
              <a:ext uri="{FF2B5EF4-FFF2-40B4-BE49-F238E27FC236}">
                <a16:creationId xmlns:a16="http://schemas.microsoft.com/office/drawing/2014/main" id="{3B6D5FFC-741E-D401-D2A7-3E5B049A6F04}"/>
              </a:ext>
            </a:extLst>
          </p:cNvPr>
          <p:cNvSpPr/>
          <p:nvPr/>
        </p:nvSpPr>
        <p:spPr>
          <a:xfrm rot="10800000">
            <a:off x="6381751" y="3991583"/>
            <a:ext cx="144016" cy="43204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FR"/>
          </a:p>
        </p:txBody>
      </p:sp>
      <p:sp>
        <p:nvSpPr>
          <p:cNvPr id="10" name="TextBox 9">
            <a:extLst>
              <a:ext uri="{FF2B5EF4-FFF2-40B4-BE49-F238E27FC236}">
                <a16:creationId xmlns:a16="http://schemas.microsoft.com/office/drawing/2014/main" id="{94CB40BC-0A98-104C-AA9D-4C513B71BB28}"/>
              </a:ext>
            </a:extLst>
          </p:cNvPr>
          <p:cNvSpPr txBox="1"/>
          <p:nvPr/>
        </p:nvSpPr>
        <p:spPr>
          <a:xfrm>
            <a:off x="5077400" y="5418261"/>
            <a:ext cx="6633675" cy="892552"/>
          </a:xfrm>
          <a:prstGeom prst="rect">
            <a:avLst/>
          </a:prstGeom>
          <a:noFill/>
        </p:spPr>
        <p:txBody>
          <a:bodyPr wrap="none" rtlCol="0">
            <a:spAutoFit/>
          </a:bodyPr>
          <a:lstStyle/>
          <a:p>
            <a:r>
              <a:rPr lang="en-GB" sz="1600" dirty="0">
                <a:effectLst/>
                <a:latin typeface="GillSansMT"/>
              </a:rPr>
              <a:t>PERFORMANCE COMPARED TO 65 NM: </a:t>
            </a:r>
            <a:endParaRPr lang="en-GB" dirty="0">
              <a:effectLst/>
            </a:endParaRPr>
          </a:p>
          <a:p>
            <a:pPr lvl="1"/>
            <a:r>
              <a:rPr lang="en-GB" sz="1200" dirty="0">
                <a:solidFill>
                  <a:srgbClr val="00AF4F"/>
                </a:solidFill>
                <a:effectLst/>
                <a:latin typeface="GillSansMT"/>
              </a:rPr>
              <a:t>x 4-5 GATE DENSITY INCREASE</a:t>
            </a:r>
          </a:p>
          <a:p>
            <a:pPr lvl="1"/>
            <a:r>
              <a:rPr lang="en-GB" sz="1200" dirty="0">
                <a:solidFill>
                  <a:srgbClr val="00AF4F"/>
                </a:solidFill>
                <a:effectLst/>
                <a:latin typeface="GillSansMT"/>
              </a:rPr>
              <a:t>&gt; x2 FASTER</a:t>
            </a:r>
          </a:p>
          <a:p>
            <a:pPr lvl="1"/>
            <a:r>
              <a:rPr lang="en-GB" sz="1200" dirty="0">
                <a:solidFill>
                  <a:srgbClr val="BF0000"/>
                </a:solidFill>
                <a:effectLst/>
                <a:latin typeface="Wingdings" pitchFamily="2" charset="2"/>
              </a:rPr>
              <a:t>➢ </a:t>
            </a:r>
            <a:r>
              <a:rPr lang="en-GB" sz="1200" dirty="0">
                <a:solidFill>
                  <a:srgbClr val="BF0000"/>
                </a:solidFill>
                <a:effectLst/>
                <a:latin typeface="GillSansMT"/>
              </a:rPr>
              <a:t>x50 LEAKAGE INCREASE – </a:t>
            </a:r>
            <a:r>
              <a:rPr lang="en-GB" sz="1200" dirty="0">
                <a:effectLst/>
                <a:latin typeface="GillSansMT"/>
              </a:rPr>
              <a:t>CAN BE REDUCED EXPLOITING MULTI-VT and MULTI-GL DESIGNS </a:t>
            </a:r>
            <a:endParaRPr lang="en-GB" sz="2000" dirty="0">
              <a:effectLst/>
            </a:endParaRPr>
          </a:p>
        </p:txBody>
      </p:sp>
    </p:spTree>
    <p:extLst>
      <p:ext uri="{BB962C8B-B14F-4D97-AF65-F5344CB8AC3E}">
        <p14:creationId xmlns:p14="http://schemas.microsoft.com/office/powerpoint/2010/main" val="2048431895"/>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3B20-7A64-B1E6-2905-03289DB2EFBE}"/>
              </a:ext>
            </a:extLst>
          </p:cNvPr>
          <p:cNvSpPr>
            <a:spLocks noGrp="1"/>
          </p:cNvSpPr>
          <p:nvPr>
            <p:ph type="title"/>
          </p:nvPr>
        </p:nvSpPr>
        <p:spPr/>
        <p:txBody>
          <a:bodyPr/>
          <a:lstStyle/>
          <a:p>
            <a:r>
              <a:rPr lang="en-US" dirty="0"/>
              <a:t>Exploiting performance at 28nm</a:t>
            </a:r>
          </a:p>
        </p:txBody>
      </p:sp>
      <p:sp>
        <p:nvSpPr>
          <p:cNvPr id="4" name="Footer Placeholder 3">
            <a:extLst>
              <a:ext uri="{FF2B5EF4-FFF2-40B4-BE49-F238E27FC236}">
                <a16:creationId xmlns:a16="http://schemas.microsoft.com/office/drawing/2014/main" id="{2F7B29FE-4E4A-8E4F-FB9F-E697920D1434}"/>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B2BEBDF5-1AE5-3F86-D310-7449FC455614}"/>
              </a:ext>
            </a:extLst>
          </p:cNvPr>
          <p:cNvSpPr>
            <a:spLocks noGrp="1"/>
          </p:cNvSpPr>
          <p:nvPr>
            <p:ph type="sldNum" sz="quarter" idx="12"/>
          </p:nvPr>
        </p:nvSpPr>
        <p:spPr/>
        <p:txBody>
          <a:bodyPr/>
          <a:lstStyle/>
          <a:p>
            <a:pPr>
              <a:defRPr/>
            </a:pPr>
            <a:fld id="{8FFE3219-93F8-3341-94BA-40DFB9BA6311}" type="slidenum">
              <a:rPr lang="el-GR" smtClean="0"/>
              <a:pPr>
                <a:defRPr/>
              </a:pPr>
              <a:t>19</a:t>
            </a:fld>
            <a:endParaRPr lang="el-GR" dirty="0"/>
          </a:p>
        </p:txBody>
      </p:sp>
      <p:sp>
        <p:nvSpPr>
          <p:cNvPr id="6" name="Rectangle 5">
            <a:extLst>
              <a:ext uri="{FF2B5EF4-FFF2-40B4-BE49-F238E27FC236}">
                <a16:creationId xmlns:a16="http://schemas.microsoft.com/office/drawing/2014/main" id="{6F63F60A-2BF2-EEF4-E2A2-744961F946EA}"/>
              </a:ext>
            </a:extLst>
          </p:cNvPr>
          <p:cNvSpPr/>
          <p:nvPr/>
        </p:nvSpPr>
        <p:spPr>
          <a:xfrm>
            <a:off x="9056459" y="1159483"/>
            <a:ext cx="2114681" cy="461665"/>
          </a:xfrm>
          <a:prstGeom prst="rect">
            <a:avLst/>
          </a:prstGeom>
        </p:spPr>
        <p:txBody>
          <a:bodyPr wrap="none">
            <a:spAutoFit/>
          </a:bodyPr>
          <a:lstStyle/>
          <a:p>
            <a:r>
              <a:rPr lang="en-GB" dirty="0">
                <a:solidFill>
                  <a:srgbClr val="000000"/>
                </a:solidFill>
                <a:latin typeface="Gill Sans MT Condensed" panose="020B0506020104020203" pitchFamily="34" charset="0"/>
              </a:rPr>
              <a:t>tcbn28hpcbwp35p140</a:t>
            </a:r>
            <a:endParaRPr lang="en-GB" dirty="0">
              <a:latin typeface="Gill Sans MT Condensed" panose="020B0506020104020203" pitchFamily="34" charset="0"/>
            </a:endParaRPr>
          </a:p>
        </p:txBody>
      </p:sp>
      <p:sp>
        <p:nvSpPr>
          <p:cNvPr id="7" name="TextBox 6">
            <a:extLst>
              <a:ext uri="{FF2B5EF4-FFF2-40B4-BE49-F238E27FC236}">
                <a16:creationId xmlns:a16="http://schemas.microsoft.com/office/drawing/2014/main" id="{AC39D837-462D-22D8-A9FE-7E4CD39727AF}"/>
              </a:ext>
            </a:extLst>
          </p:cNvPr>
          <p:cNvSpPr txBox="1"/>
          <p:nvPr/>
        </p:nvSpPr>
        <p:spPr>
          <a:xfrm>
            <a:off x="3870311" y="1720351"/>
            <a:ext cx="1398885" cy="1200329"/>
          </a:xfrm>
          <a:prstGeom prst="rect">
            <a:avLst/>
          </a:prstGeom>
          <a:noFill/>
        </p:spPr>
        <p:txBody>
          <a:bodyPr wrap="square" rtlCol="0">
            <a:spAutoFit/>
          </a:bodyPr>
          <a:lstStyle/>
          <a:p>
            <a:pPr>
              <a:buClr>
                <a:schemeClr val="tx2"/>
              </a:buClr>
              <a:buSzPct val="70000"/>
            </a:pPr>
            <a:r>
              <a:rPr lang="en-US" dirty="0">
                <a:latin typeface="Gill Sans MT Condensed" panose="020B0506020104020203" pitchFamily="34" charset="0"/>
              </a:rPr>
              <a:t>30 nm</a:t>
            </a:r>
          </a:p>
          <a:p>
            <a:pPr>
              <a:buClr>
                <a:schemeClr val="tx2"/>
              </a:buClr>
              <a:buSzPct val="70000"/>
            </a:pPr>
            <a:r>
              <a:rPr lang="en-US" dirty="0">
                <a:latin typeface="Gill Sans MT Condensed" panose="020B0506020104020203" pitchFamily="34" charset="0"/>
              </a:rPr>
              <a:t>35 nm</a:t>
            </a:r>
          </a:p>
          <a:p>
            <a:pPr>
              <a:buClr>
                <a:schemeClr val="tx2"/>
              </a:buClr>
              <a:buSzPct val="70000"/>
            </a:pPr>
            <a:r>
              <a:rPr lang="en-US" dirty="0">
                <a:latin typeface="Gill Sans MT Condensed" panose="020B0506020104020203" pitchFamily="34" charset="0"/>
              </a:rPr>
              <a:t>40 nm</a:t>
            </a:r>
            <a:endParaRPr lang="en-GB" dirty="0">
              <a:latin typeface="Gill Sans MT Condensed" panose="020B0506020104020203" pitchFamily="34" charset="0"/>
            </a:endParaRPr>
          </a:p>
        </p:txBody>
      </p:sp>
      <p:sp>
        <p:nvSpPr>
          <p:cNvPr id="8" name="TextBox 7">
            <a:extLst>
              <a:ext uri="{FF2B5EF4-FFF2-40B4-BE49-F238E27FC236}">
                <a16:creationId xmlns:a16="http://schemas.microsoft.com/office/drawing/2014/main" id="{28557F20-D769-CCC2-D7F7-7FC9BD74F670}"/>
              </a:ext>
            </a:extLst>
          </p:cNvPr>
          <p:cNvSpPr txBox="1"/>
          <p:nvPr/>
        </p:nvSpPr>
        <p:spPr>
          <a:xfrm>
            <a:off x="5598503" y="2071304"/>
            <a:ext cx="1368152" cy="461665"/>
          </a:xfrm>
          <a:prstGeom prst="rect">
            <a:avLst/>
          </a:prstGeom>
          <a:noFill/>
        </p:spPr>
        <p:txBody>
          <a:bodyPr wrap="square" rtlCol="0">
            <a:spAutoFit/>
          </a:bodyPr>
          <a:lstStyle/>
          <a:p>
            <a:r>
              <a:rPr lang="en-US" dirty="0">
                <a:solidFill>
                  <a:srgbClr val="006699"/>
                </a:solidFill>
                <a:latin typeface="Gill Sans MT Condensed" panose="020B0506020104020203" pitchFamily="34" charset="0"/>
              </a:rPr>
              <a:t>Gate length</a:t>
            </a:r>
          </a:p>
        </p:txBody>
      </p:sp>
      <p:sp>
        <p:nvSpPr>
          <p:cNvPr id="9" name="TextBox 8">
            <a:extLst>
              <a:ext uri="{FF2B5EF4-FFF2-40B4-BE49-F238E27FC236}">
                <a16:creationId xmlns:a16="http://schemas.microsoft.com/office/drawing/2014/main" id="{CAB7BD9F-5241-BF84-7488-A5BA1FB1A2CC}"/>
              </a:ext>
            </a:extLst>
          </p:cNvPr>
          <p:cNvSpPr txBox="1"/>
          <p:nvPr/>
        </p:nvSpPr>
        <p:spPr>
          <a:xfrm>
            <a:off x="3870310" y="3519126"/>
            <a:ext cx="1435191" cy="461665"/>
          </a:xfrm>
          <a:prstGeom prst="rect">
            <a:avLst/>
          </a:prstGeom>
          <a:noFill/>
        </p:spPr>
        <p:txBody>
          <a:bodyPr wrap="square" rtlCol="0">
            <a:spAutoFit/>
          </a:bodyPr>
          <a:lstStyle/>
          <a:p>
            <a:pPr>
              <a:buClr>
                <a:schemeClr val="tx2"/>
              </a:buClr>
              <a:buSzPct val="70000"/>
            </a:pPr>
            <a:r>
              <a:rPr lang="en-US" dirty="0">
                <a:solidFill>
                  <a:schemeClr val="tx1">
                    <a:lumMod val="65000"/>
                    <a:lumOff val="35000"/>
                  </a:schemeClr>
                </a:solidFill>
                <a:latin typeface="Gill Sans MT Condensed" panose="020B0506020104020203" pitchFamily="34" charset="0"/>
              </a:rPr>
              <a:t>7,</a:t>
            </a:r>
            <a:r>
              <a:rPr lang="en-US" dirty="0">
                <a:latin typeface="Gill Sans MT Condensed" panose="020B0506020104020203" pitchFamily="34" charset="0"/>
              </a:rPr>
              <a:t>    9,  12</a:t>
            </a:r>
            <a:endParaRPr lang="en-GB" dirty="0">
              <a:latin typeface="Gill Sans MT Condensed" panose="020B0506020104020203" pitchFamily="34" charset="0"/>
            </a:endParaRPr>
          </a:p>
        </p:txBody>
      </p:sp>
      <p:sp>
        <p:nvSpPr>
          <p:cNvPr id="10" name="TextBox 9">
            <a:extLst>
              <a:ext uri="{FF2B5EF4-FFF2-40B4-BE49-F238E27FC236}">
                <a16:creationId xmlns:a16="http://schemas.microsoft.com/office/drawing/2014/main" id="{BCD7BB3D-6C39-180F-B0AB-8FC13EE4326B}"/>
              </a:ext>
            </a:extLst>
          </p:cNvPr>
          <p:cNvSpPr txBox="1"/>
          <p:nvPr/>
        </p:nvSpPr>
        <p:spPr>
          <a:xfrm>
            <a:off x="3870311" y="4844850"/>
            <a:ext cx="1546460" cy="830997"/>
          </a:xfrm>
          <a:prstGeom prst="rect">
            <a:avLst/>
          </a:prstGeom>
          <a:noFill/>
        </p:spPr>
        <p:txBody>
          <a:bodyPr wrap="square" rtlCol="0">
            <a:spAutoFit/>
          </a:bodyPr>
          <a:lstStyle/>
          <a:p>
            <a:r>
              <a:rPr lang="en-US" dirty="0">
                <a:latin typeface="Gill Sans MT Condensed" panose="020B0506020104020203" pitchFamily="34" charset="0"/>
              </a:rPr>
              <a:t>SVT, LVT, HVT, </a:t>
            </a:r>
          </a:p>
          <a:p>
            <a:r>
              <a:rPr lang="en-US" dirty="0">
                <a:latin typeface="Gill Sans MT Condensed" panose="020B0506020104020203" pitchFamily="34" charset="0"/>
              </a:rPr>
              <a:t>UHVT, ULVHT</a:t>
            </a:r>
            <a:endParaRPr lang="en-GB" dirty="0">
              <a:latin typeface="Gill Sans MT Condensed" panose="020B0506020104020203" pitchFamily="34" charset="0"/>
            </a:endParaRPr>
          </a:p>
        </p:txBody>
      </p:sp>
      <p:sp>
        <p:nvSpPr>
          <p:cNvPr id="11" name="Oval 10">
            <a:extLst>
              <a:ext uri="{FF2B5EF4-FFF2-40B4-BE49-F238E27FC236}">
                <a16:creationId xmlns:a16="http://schemas.microsoft.com/office/drawing/2014/main" id="{C3A05233-E0C5-A1AE-8001-3EC733FD57D4}"/>
              </a:ext>
            </a:extLst>
          </p:cNvPr>
          <p:cNvSpPr/>
          <p:nvPr/>
        </p:nvSpPr>
        <p:spPr>
          <a:xfrm>
            <a:off x="10739092" y="1193133"/>
            <a:ext cx="432048" cy="3699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391B4F4A-B0A3-4C5A-1D62-B318B44FEE38}"/>
              </a:ext>
            </a:extLst>
          </p:cNvPr>
          <p:cNvCxnSpPr>
            <a:cxnSpLocks/>
            <a:stCxn id="11" idx="4"/>
            <a:endCxn id="24" idx="0"/>
          </p:cNvCxnSpPr>
          <p:nvPr/>
        </p:nvCxnSpPr>
        <p:spPr>
          <a:xfrm>
            <a:off x="10955116" y="1563050"/>
            <a:ext cx="216024" cy="909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BF610D-2761-BDA3-8619-D1F0E6E03848}"/>
              </a:ext>
            </a:extLst>
          </p:cNvPr>
          <p:cNvCxnSpPr/>
          <p:nvPr/>
        </p:nvCxnSpPr>
        <p:spPr>
          <a:xfrm>
            <a:off x="9538331" y="1550031"/>
            <a:ext cx="5262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C97C9F-B02E-30A9-01C0-634719E51833}"/>
              </a:ext>
            </a:extLst>
          </p:cNvPr>
          <p:cNvSpPr txBox="1"/>
          <p:nvPr/>
        </p:nvSpPr>
        <p:spPr>
          <a:xfrm>
            <a:off x="5599008" y="3495054"/>
            <a:ext cx="791583" cy="461665"/>
          </a:xfrm>
          <a:prstGeom prst="rect">
            <a:avLst/>
          </a:prstGeom>
          <a:noFill/>
        </p:spPr>
        <p:txBody>
          <a:bodyPr wrap="square" rtlCol="0">
            <a:spAutoFit/>
          </a:bodyPr>
          <a:lstStyle/>
          <a:p>
            <a:r>
              <a:rPr lang="en-US" dirty="0">
                <a:solidFill>
                  <a:srgbClr val="006699"/>
                </a:solidFill>
                <a:latin typeface="Gill Sans MT Condensed" panose="020B0506020104020203" pitchFamily="34" charset="0"/>
              </a:rPr>
              <a:t>Tracks</a:t>
            </a:r>
          </a:p>
        </p:txBody>
      </p:sp>
      <p:sp>
        <p:nvSpPr>
          <p:cNvPr id="15" name="TextBox 14">
            <a:extLst>
              <a:ext uri="{FF2B5EF4-FFF2-40B4-BE49-F238E27FC236}">
                <a16:creationId xmlns:a16="http://schemas.microsoft.com/office/drawing/2014/main" id="{4FF5669C-116A-DAC0-F4B3-9D459936DF2F}"/>
              </a:ext>
            </a:extLst>
          </p:cNvPr>
          <p:cNvSpPr txBox="1"/>
          <p:nvPr/>
        </p:nvSpPr>
        <p:spPr>
          <a:xfrm>
            <a:off x="5601759" y="5029515"/>
            <a:ext cx="1724936" cy="461665"/>
          </a:xfrm>
          <a:prstGeom prst="rect">
            <a:avLst/>
          </a:prstGeom>
          <a:noFill/>
        </p:spPr>
        <p:txBody>
          <a:bodyPr wrap="square" rtlCol="0">
            <a:spAutoFit/>
          </a:bodyPr>
          <a:lstStyle/>
          <a:p>
            <a:r>
              <a:rPr lang="en-US" dirty="0">
                <a:solidFill>
                  <a:srgbClr val="006699"/>
                </a:solidFill>
                <a:latin typeface="Gill Sans MT Condensed" panose="020B0506020104020203" pitchFamily="34" charset="0"/>
              </a:rPr>
              <a:t>Voltage threshold</a:t>
            </a:r>
          </a:p>
        </p:txBody>
      </p:sp>
      <p:sp>
        <p:nvSpPr>
          <p:cNvPr id="16" name="Oval 15">
            <a:extLst>
              <a:ext uri="{FF2B5EF4-FFF2-40B4-BE49-F238E27FC236}">
                <a16:creationId xmlns:a16="http://schemas.microsoft.com/office/drawing/2014/main" id="{430DE7A9-634B-12A5-E475-8DCB1417D744}"/>
              </a:ext>
            </a:extLst>
          </p:cNvPr>
          <p:cNvSpPr/>
          <p:nvPr/>
        </p:nvSpPr>
        <p:spPr>
          <a:xfrm>
            <a:off x="10352603" y="1205356"/>
            <a:ext cx="288032" cy="344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CBE3A640-574E-CC65-D092-FCCB5B486504}"/>
              </a:ext>
            </a:extLst>
          </p:cNvPr>
          <p:cNvCxnSpPr>
            <a:cxnSpLocks/>
            <a:stCxn id="16" idx="4"/>
          </p:cNvCxnSpPr>
          <p:nvPr/>
        </p:nvCxnSpPr>
        <p:spPr>
          <a:xfrm flipH="1">
            <a:off x="6695878" y="1550031"/>
            <a:ext cx="3800741" cy="532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DE96C7D-591E-AB56-3DF9-1C5D9D838D11}"/>
              </a:ext>
            </a:extLst>
          </p:cNvPr>
          <p:cNvCxnSpPr/>
          <p:nvPr/>
        </p:nvCxnSpPr>
        <p:spPr>
          <a:xfrm flipV="1">
            <a:off x="5526495" y="1846977"/>
            <a:ext cx="0" cy="10255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550E4D-5C38-C2D5-4714-12E979DBDA5B}"/>
              </a:ext>
            </a:extLst>
          </p:cNvPr>
          <p:cNvCxnSpPr/>
          <p:nvPr/>
        </p:nvCxnSpPr>
        <p:spPr>
          <a:xfrm flipV="1">
            <a:off x="5526495" y="3575169"/>
            <a:ext cx="0" cy="377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473E94-179A-D86B-8341-7837F3BA710C}"/>
              </a:ext>
            </a:extLst>
          </p:cNvPr>
          <p:cNvCxnSpPr/>
          <p:nvPr/>
        </p:nvCxnSpPr>
        <p:spPr>
          <a:xfrm flipV="1">
            <a:off x="5526495" y="5070695"/>
            <a:ext cx="0" cy="37743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15AF10CA-54E5-4D0C-3403-A6E721A807B2}"/>
              </a:ext>
            </a:extLst>
          </p:cNvPr>
          <p:cNvGrpSpPr/>
          <p:nvPr/>
        </p:nvGrpSpPr>
        <p:grpSpPr>
          <a:xfrm>
            <a:off x="10613855" y="2472247"/>
            <a:ext cx="1114569" cy="2597579"/>
            <a:chOff x="6387283" y="3321993"/>
            <a:chExt cx="1114569" cy="2597579"/>
          </a:xfrm>
        </p:grpSpPr>
        <p:sp>
          <p:nvSpPr>
            <p:cNvPr id="22" name="Rectangle 21">
              <a:extLst>
                <a:ext uri="{FF2B5EF4-FFF2-40B4-BE49-F238E27FC236}">
                  <a16:creationId xmlns:a16="http://schemas.microsoft.com/office/drawing/2014/main" id="{E924739A-F356-3765-2CD5-C011C76059A3}"/>
                </a:ext>
              </a:extLst>
            </p:cNvPr>
            <p:cNvSpPr/>
            <p:nvPr/>
          </p:nvSpPr>
          <p:spPr>
            <a:xfrm>
              <a:off x="6667139" y="4089379"/>
              <a:ext cx="577636" cy="489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F8D02FB-2D81-BC53-6009-681024D4BDB1}"/>
                </a:ext>
              </a:extLst>
            </p:cNvPr>
            <p:cNvSpPr/>
            <p:nvPr/>
          </p:nvSpPr>
          <p:spPr>
            <a:xfrm>
              <a:off x="6667139" y="5243599"/>
              <a:ext cx="577636" cy="489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ED5F259-C844-4AF9-03DA-52B5B27F0161}"/>
                </a:ext>
              </a:extLst>
            </p:cNvPr>
            <p:cNvSpPr txBox="1"/>
            <p:nvPr/>
          </p:nvSpPr>
          <p:spPr>
            <a:xfrm>
              <a:off x="6387283" y="3321993"/>
              <a:ext cx="1114569" cy="461665"/>
            </a:xfrm>
            <a:prstGeom prst="rect">
              <a:avLst/>
            </a:prstGeom>
            <a:noFill/>
          </p:spPr>
          <p:txBody>
            <a:bodyPr wrap="square" rtlCol="0">
              <a:spAutoFit/>
            </a:bodyPr>
            <a:lstStyle/>
            <a:p>
              <a:r>
                <a:rPr lang="en-US" dirty="0">
                  <a:solidFill>
                    <a:srgbClr val="006699"/>
                  </a:solidFill>
                  <a:latin typeface="Gill Sans MT Condensed" panose="020B0506020104020203" pitchFamily="34" charset="0"/>
                </a:rPr>
                <a:t>Poly pitch</a:t>
              </a:r>
            </a:p>
          </p:txBody>
        </p:sp>
        <p:sp>
          <p:nvSpPr>
            <p:cNvPr id="25" name="Rectangle 24">
              <a:extLst>
                <a:ext uri="{FF2B5EF4-FFF2-40B4-BE49-F238E27FC236}">
                  <a16:creationId xmlns:a16="http://schemas.microsoft.com/office/drawing/2014/main" id="{99784CF1-3624-E2A3-0C2A-DC658EDF7D37}"/>
                </a:ext>
              </a:extLst>
            </p:cNvPr>
            <p:cNvSpPr/>
            <p:nvPr/>
          </p:nvSpPr>
          <p:spPr>
            <a:xfrm rot="5400000">
              <a:off x="5486771" y="4834911"/>
              <a:ext cx="2023864" cy="1089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C0F182D-D0C3-3043-4D13-BCB761A9DDE6}"/>
                </a:ext>
              </a:extLst>
            </p:cNvPr>
            <p:cNvSpPr/>
            <p:nvPr/>
          </p:nvSpPr>
          <p:spPr>
            <a:xfrm rot="5400000">
              <a:off x="5932636" y="4853144"/>
              <a:ext cx="2023864" cy="1089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3806636-9392-7D33-D04F-FCE4B355216C}"/>
                </a:ext>
              </a:extLst>
            </p:cNvPr>
            <p:cNvSpPr/>
            <p:nvPr/>
          </p:nvSpPr>
          <p:spPr>
            <a:xfrm rot="5400000">
              <a:off x="6381916" y="4851510"/>
              <a:ext cx="2023864" cy="1089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CE5B4F0D-89D6-4512-A772-676542886F68}"/>
                </a:ext>
              </a:extLst>
            </p:cNvPr>
            <p:cNvCxnSpPr/>
            <p:nvPr/>
          </p:nvCxnSpPr>
          <p:spPr>
            <a:xfrm>
              <a:off x="6423596" y="4767797"/>
              <a:ext cx="482789" cy="49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DDC0465-A4D4-4353-FCC9-68C084E659AE}"/>
                </a:ext>
              </a:extLst>
            </p:cNvPr>
            <p:cNvCxnSpPr/>
            <p:nvPr/>
          </p:nvCxnSpPr>
          <p:spPr>
            <a:xfrm>
              <a:off x="6975741" y="4005064"/>
              <a:ext cx="476579" cy="59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D8A64AE-6AB1-18CB-BDB6-3A50376D10D3}"/>
                </a:ext>
              </a:extLst>
            </p:cNvPr>
            <p:cNvSpPr txBox="1"/>
            <p:nvPr/>
          </p:nvSpPr>
          <p:spPr>
            <a:xfrm>
              <a:off x="6475365" y="4551037"/>
              <a:ext cx="514450" cy="276999"/>
            </a:xfrm>
            <a:prstGeom prst="rect">
              <a:avLst/>
            </a:prstGeom>
            <a:noFill/>
          </p:spPr>
          <p:txBody>
            <a:bodyPr wrap="square" rtlCol="0">
              <a:spAutoFit/>
            </a:bodyPr>
            <a:lstStyle/>
            <a:p>
              <a:r>
                <a:rPr lang="en-US" sz="1200" dirty="0">
                  <a:latin typeface="Gill Sans MT Condensed" panose="020B0506020104020203" pitchFamily="34" charset="0"/>
                </a:rPr>
                <a:t>140nm</a:t>
              </a:r>
              <a:endParaRPr lang="en-GB" sz="1200" dirty="0">
                <a:latin typeface="Gill Sans MT Condensed" panose="020B0506020104020203" pitchFamily="34" charset="0"/>
              </a:endParaRPr>
            </a:p>
          </p:txBody>
        </p:sp>
        <p:sp>
          <p:nvSpPr>
            <p:cNvPr id="31" name="Rectangle 30">
              <a:extLst>
                <a:ext uri="{FF2B5EF4-FFF2-40B4-BE49-F238E27FC236}">
                  <a16:creationId xmlns:a16="http://schemas.microsoft.com/office/drawing/2014/main" id="{4405363F-2E90-5877-3EBB-775C49C4047E}"/>
                </a:ext>
              </a:extLst>
            </p:cNvPr>
            <p:cNvSpPr/>
            <p:nvPr/>
          </p:nvSpPr>
          <p:spPr>
            <a:xfrm>
              <a:off x="7093642" y="4276857"/>
              <a:ext cx="104259" cy="1279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E30D674-A564-A663-AB5E-8769A61D9D33}"/>
                </a:ext>
              </a:extLst>
            </p:cNvPr>
            <p:cNvSpPr/>
            <p:nvPr/>
          </p:nvSpPr>
          <p:spPr>
            <a:xfrm>
              <a:off x="7093641" y="5433111"/>
              <a:ext cx="104259" cy="1279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79F67A66-D34D-B56E-0937-04E4CD1EC4E3}"/>
                </a:ext>
              </a:extLst>
            </p:cNvPr>
            <p:cNvSpPr/>
            <p:nvPr/>
          </p:nvSpPr>
          <p:spPr>
            <a:xfrm>
              <a:off x="6884947" y="4847504"/>
              <a:ext cx="104259" cy="1279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9765E70-01A9-85DE-EF84-0613088A413A}"/>
                </a:ext>
              </a:extLst>
            </p:cNvPr>
            <p:cNvSpPr txBox="1"/>
            <p:nvPr/>
          </p:nvSpPr>
          <p:spPr>
            <a:xfrm>
              <a:off x="6639237" y="4725144"/>
              <a:ext cx="205188" cy="369332"/>
            </a:xfrm>
            <a:prstGeom prst="rect">
              <a:avLst/>
            </a:prstGeom>
            <a:noFill/>
          </p:spPr>
          <p:txBody>
            <a:bodyPr wrap="square" rtlCol="0">
              <a:spAutoFit/>
            </a:bodyPr>
            <a:lstStyle/>
            <a:p>
              <a:r>
                <a:rPr lang="en-US" sz="1800" dirty="0">
                  <a:solidFill>
                    <a:srgbClr val="C00000"/>
                  </a:solidFill>
                  <a:latin typeface="Gill Sans MT Condensed" panose="020B0506020104020203" pitchFamily="34" charset="0"/>
                </a:rPr>
                <a:t>I</a:t>
              </a:r>
              <a:endParaRPr lang="en-GB" sz="1800" dirty="0">
                <a:solidFill>
                  <a:srgbClr val="C00000"/>
                </a:solidFill>
                <a:latin typeface="Gill Sans MT Condensed" panose="020B0506020104020203" pitchFamily="34" charset="0"/>
              </a:endParaRPr>
            </a:p>
          </p:txBody>
        </p:sp>
        <p:sp>
          <p:nvSpPr>
            <p:cNvPr id="35" name="TextBox 34">
              <a:extLst>
                <a:ext uri="{FF2B5EF4-FFF2-40B4-BE49-F238E27FC236}">
                  <a16:creationId xmlns:a16="http://schemas.microsoft.com/office/drawing/2014/main" id="{6C8F937E-C784-CAF0-1E6D-DEBD2EFF80FA}"/>
                </a:ext>
              </a:extLst>
            </p:cNvPr>
            <p:cNvSpPr txBox="1"/>
            <p:nvPr/>
          </p:nvSpPr>
          <p:spPr>
            <a:xfrm>
              <a:off x="7154062" y="4654363"/>
              <a:ext cx="205188" cy="369332"/>
            </a:xfrm>
            <a:prstGeom prst="rect">
              <a:avLst/>
            </a:prstGeom>
            <a:noFill/>
          </p:spPr>
          <p:txBody>
            <a:bodyPr wrap="square" rtlCol="0">
              <a:spAutoFit/>
            </a:bodyPr>
            <a:lstStyle/>
            <a:p>
              <a:r>
                <a:rPr lang="en-US" sz="1800" dirty="0">
                  <a:solidFill>
                    <a:srgbClr val="C00000"/>
                  </a:solidFill>
                  <a:latin typeface="Gill Sans MT Condensed" panose="020B0506020104020203" pitchFamily="34" charset="0"/>
                </a:rPr>
                <a:t>Z</a:t>
              </a:r>
              <a:endParaRPr lang="en-GB" sz="1800" dirty="0">
                <a:solidFill>
                  <a:srgbClr val="C00000"/>
                </a:solidFill>
                <a:latin typeface="Gill Sans MT Condensed" panose="020B0506020104020203" pitchFamily="34" charset="0"/>
              </a:endParaRPr>
            </a:p>
          </p:txBody>
        </p:sp>
        <p:sp>
          <p:nvSpPr>
            <p:cNvPr id="36" name="Rectangle 35">
              <a:extLst>
                <a:ext uri="{FF2B5EF4-FFF2-40B4-BE49-F238E27FC236}">
                  <a16:creationId xmlns:a16="http://schemas.microsoft.com/office/drawing/2014/main" id="{031DDA24-1884-6945-AAB7-7A34EBE98D0B}"/>
                </a:ext>
              </a:extLst>
            </p:cNvPr>
            <p:cNvSpPr/>
            <p:nvPr/>
          </p:nvSpPr>
          <p:spPr>
            <a:xfrm rot="5400000">
              <a:off x="6509424" y="4889219"/>
              <a:ext cx="1265596" cy="7815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1071A278-A8F0-7620-2820-9E6998401524}"/>
                </a:ext>
              </a:extLst>
            </p:cNvPr>
            <p:cNvSpPr txBox="1"/>
            <p:nvPr/>
          </p:nvSpPr>
          <p:spPr>
            <a:xfrm>
              <a:off x="6928791" y="3777491"/>
              <a:ext cx="489236" cy="276999"/>
            </a:xfrm>
            <a:prstGeom prst="rect">
              <a:avLst/>
            </a:prstGeom>
            <a:noFill/>
          </p:spPr>
          <p:txBody>
            <a:bodyPr wrap="none" rtlCol="0">
              <a:spAutoFit/>
            </a:bodyPr>
            <a:lstStyle/>
            <a:p>
              <a:r>
                <a:rPr lang="en-US" sz="1200" dirty="0">
                  <a:latin typeface="Gill Sans MT Condensed" panose="020B0506020104020203" pitchFamily="34" charset="0"/>
                </a:rPr>
                <a:t>140nm</a:t>
              </a:r>
              <a:endParaRPr lang="en-GB" sz="1200" dirty="0">
                <a:latin typeface="Gill Sans MT Condensed" panose="020B0506020104020203" pitchFamily="34" charset="0"/>
              </a:endParaRPr>
            </a:p>
          </p:txBody>
        </p:sp>
      </p:grpSp>
      <p:grpSp>
        <p:nvGrpSpPr>
          <p:cNvPr id="39" name="Group 38">
            <a:extLst>
              <a:ext uri="{FF2B5EF4-FFF2-40B4-BE49-F238E27FC236}">
                <a16:creationId xmlns:a16="http://schemas.microsoft.com/office/drawing/2014/main" id="{603E4C62-AF80-66DC-F935-FFC3492163CC}"/>
              </a:ext>
            </a:extLst>
          </p:cNvPr>
          <p:cNvGrpSpPr/>
          <p:nvPr/>
        </p:nvGrpSpPr>
        <p:grpSpPr>
          <a:xfrm>
            <a:off x="4651410" y="1875682"/>
            <a:ext cx="905289" cy="1098506"/>
            <a:chOff x="3635896" y="3075398"/>
            <a:chExt cx="905289" cy="1098506"/>
          </a:xfrm>
        </p:grpSpPr>
        <p:sp>
          <p:nvSpPr>
            <p:cNvPr id="40" name="TextBox 39">
              <a:extLst>
                <a:ext uri="{FF2B5EF4-FFF2-40B4-BE49-F238E27FC236}">
                  <a16:creationId xmlns:a16="http://schemas.microsoft.com/office/drawing/2014/main" id="{382A6E5A-A5B5-0B9F-1986-A82A86767997}"/>
                </a:ext>
              </a:extLst>
            </p:cNvPr>
            <p:cNvSpPr txBox="1"/>
            <p:nvPr/>
          </p:nvSpPr>
          <p:spPr>
            <a:xfrm>
              <a:off x="3635896" y="3080467"/>
              <a:ext cx="905289" cy="1077218"/>
            </a:xfrm>
            <a:prstGeom prst="rect">
              <a:avLst/>
            </a:prstGeom>
            <a:noFill/>
          </p:spPr>
          <p:txBody>
            <a:bodyPr wrap="square" rtlCol="0">
              <a:spAutoFit/>
            </a:bodyPr>
            <a:lstStyle/>
            <a:p>
              <a:pPr>
                <a:buClr>
                  <a:schemeClr val="tx2"/>
                </a:buClr>
                <a:buSzPct val="70000"/>
              </a:pPr>
              <a:r>
                <a:rPr lang="en-US" sz="1600" dirty="0">
                  <a:solidFill>
                    <a:schemeClr val="tx1">
                      <a:lumMod val="65000"/>
                      <a:lumOff val="35000"/>
                    </a:schemeClr>
                  </a:solidFill>
                  <a:latin typeface="Gill Sans MT Condensed" panose="020B0506020104020203" pitchFamily="34" charset="0"/>
                </a:rPr>
                <a:t>Faster</a:t>
              </a:r>
            </a:p>
            <a:p>
              <a:pPr>
                <a:buClr>
                  <a:schemeClr val="tx2"/>
                </a:buClr>
                <a:buSzPct val="70000"/>
              </a:pPr>
              <a:endParaRPr lang="en-US" sz="1600" dirty="0">
                <a:solidFill>
                  <a:schemeClr val="tx1">
                    <a:lumMod val="65000"/>
                    <a:lumOff val="35000"/>
                  </a:schemeClr>
                </a:solidFill>
                <a:latin typeface="Gill Sans MT Condensed" panose="020B0506020104020203" pitchFamily="34" charset="0"/>
              </a:endParaRPr>
            </a:p>
            <a:p>
              <a:pPr>
                <a:buClr>
                  <a:schemeClr val="tx2"/>
                </a:buClr>
                <a:buSzPct val="70000"/>
              </a:pPr>
              <a:endParaRPr lang="en-US" sz="1600" dirty="0">
                <a:solidFill>
                  <a:schemeClr val="tx1">
                    <a:lumMod val="65000"/>
                    <a:lumOff val="35000"/>
                  </a:schemeClr>
                </a:solidFill>
                <a:latin typeface="Gill Sans MT Condensed" panose="020B0506020104020203" pitchFamily="34" charset="0"/>
              </a:endParaRPr>
            </a:p>
            <a:p>
              <a:pPr>
                <a:buClr>
                  <a:schemeClr val="tx2"/>
                </a:buClr>
                <a:buSzPct val="70000"/>
              </a:pPr>
              <a:r>
                <a:rPr lang="en-US" sz="1600" dirty="0">
                  <a:solidFill>
                    <a:schemeClr val="tx1">
                      <a:lumMod val="65000"/>
                      <a:lumOff val="35000"/>
                    </a:schemeClr>
                  </a:solidFill>
                  <a:latin typeface="Gill Sans MT Condensed" panose="020B0506020104020203" pitchFamily="34" charset="0"/>
                </a:rPr>
                <a:t>Less Power</a:t>
              </a:r>
              <a:endParaRPr lang="en-GB" sz="1600" dirty="0">
                <a:latin typeface="Gill Sans MT Condensed" panose="020B0506020104020203" pitchFamily="34" charset="0"/>
              </a:endParaRPr>
            </a:p>
          </p:txBody>
        </p:sp>
        <p:cxnSp>
          <p:nvCxnSpPr>
            <p:cNvPr id="41" name="Straight Arrow Connector 40">
              <a:extLst>
                <a:ext uri="{FF2B5EF4-FFF2-40B4-BE49-F238E27FC236}">
                  <a16:creationId xmlns:a16="http://schemas.microsoft.com/office/drawing/2014/main" id="{51A159C1-4B13-28D6-EF3D-BC589F1E708D}"/>
                </a:ext>
              </a:extLst>
            </p:cNvPr>
            <p:cNvCxnSpPr/>
            <p:nvPr/>
          </p:nvCxnSpPr>
          <p:spPr>
            <a:xfrm flipV="1">
              <a:off x="4088540" y="3075398"/>
              <a:ext cx="0" cy="596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D5B0095-C0C8-8902-C35F-DADD2B50DCE0}"/>
                </a:ext>
              </a:extLst>
            </p:cNvPr>
            <p:cNvCxnSpPr>
              <a:cxnSpLocks/>
            </p:cNvCxnSpPr>
            <p:nvPr/>
          </p:nvCxnSpPr>
          <p:spPr>
            <a:xfrm>
              <a:off x="3707904" y="3587648"/>
              <a:ext cx="0" cy="586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43" name="Table 47">
            <a:extLst>
              <a:ext uri="{FF2B5EF4-FFF2-40B4-BE49-F238E27FC236}">
                <a16:creationId xmlns:a16="http://schemas.microsoft.com/office/drawing/2014/main" id="{56AFCA0B-C5FF-808F-C18D-B78275264B5A}"/>
              </a:ext>
            </a:extLst>
          </p:cNvPr>
          <p:cNvGraphicFramePr>
            <a:graphicFrameLocks noGrp="1"/>
          </p:cNvGraphicFramePr>
          <p:nvPr>
            <p:extLst>
              <p:ext uri="{D42A27DB-BD31-4B8C-83A1-F6EECF244321}">
                <p14:modId xmlns:p14="http://schemas.microsoft.com/office/powerpoint/2010/main" val="304632788"/>
              </p:ext>
            </p:extLst>
          </p:nvPr>
        </p:nvGraphicFramePr>
        <p:xfrm>
          <a:off x="6537770" y="3457495"/>
          <a:ext cx="2974855" cy="1086327"/>
        </p:xfrm>
        <a:graphic>
          <a:graphicData uri="http://schemas.openxmlformats.org/drawingml/2006/table">
            <a:tbl>
              <a:tblPr firstRow="1" bandRow="1">
                <a:tableStyleId>{5C22544A-7EE6-4342-B048-85BDC9FD1C3A}</a:tableStyleId>
              </a:tblPr>
              <a:tblGrid>
                <a:gridCol w="431544">
                  <a:extLst>
                    <a:ext uri="{9D8B030D-6E8A-4147-A177-3AD203B41FA5}">
                      <a16:colId xmlns:a16="http://schemas.microsoft.com/office/drawing/2014/main" val="3103796055"/>
                    </a:ext>
                  </a:extLst>
                </a:gridCol>
                <a:gridCol w="758398">
                  <a:extLst>
                    <a:ext uri="{9D8B030D-6E8A-4147-A177-3AD203B41FA5}">
                      <a16:colId xmlns:a16="http://schemas.microsoft.com/office/drawing/2014/main" val="3283445621"/>
                    </a:ext>
                  </a:extLst>
                </a:gridCol>
                <a:gridCol w="594971">
                  <a:extLst>
                    <a:ext uri="{9D8B030D-6E8A-4147-A177-3AD203B41FA5}">
                      <a16:colId xmlns:a16="http://schemas.microsoft.com/office/drawing/2014/main" val="3144131387"/>
                    </a:ext>
                  </a:extLst>
                </a:gridCol>
                <a:gridCol w="594971">
                  <a:extLst>
                    <a:ext uri="{9D8B030D-6E8A-4147-A177-3AD203B41FA5}">
                      <a16:colId xmlns:a16="http://schemas.microsoft.com/office/drawing/2014/main" val="2400469713"/>
                    </a:ext>
                  </a:extLst>
                </a:gridCol>
                <a:gridCol w="594971">
                  <a:extLst>
                    <a:ext uri="{9D8B030D-6E8A-4147-A177-3AD203B41FA5}">
                      <a16:colId xmlns:a16="http://schemas.microsoft.com/office/drawing/2014/main" val="495983272"/>
                    </a:ext>
                  </a:extLst>
                </a:gridCol>
              </a:tblGrid>
              <a:tr h="214789">
                <a:tc>
                  <a:txBody>
                    <a:bodyPr/>
                    <a:lstStyle/>
                    <a:p>
                      <a:pPr algn="ctr"/>
                      <a:r>
                        <a:rPr lang="en-US" sz="700" dirty="0"/>
                        <a:t>HPC+</a:t>
                      </a:r>
                    </a:p>
                    <a:p>
                      <a:pPr algn="ctr"/>
                      <a:r>
                        <a:rPr lang="en-US" sz="700" dirty="0"/>
                        <a:t>30P</a:t>
                      </a:r>
                    </a:p>
                  </a:txBody>
                  <a:tcPr/>
                </a:tc>
                <a:tc>
                  <a:txBody>
                    <a:bodyPr/>
                    <a:lstStyle/>
                    <a:p>
                      <a:r>
                        <a:rPr lang="en-US" sz="800" dirty="0"/>
                        <a:t>Raw Gate Density</a:t>
                      </a:r>
                    </a:p>
                    <a:p>
                      <a:r>
                        <a:rPr lang="en-US" sz="700" dirty="0" err="1"/>
                        <a:t>Kgates</a:t>
                      </a:r>
                      <a:r>
                        <a:rPr lang="en-US" sz="700" dirty="0"/>
                        <a:t>/mm2</a:t>
                      </a:r>
                    </a:p>
                  </a:txBody>
                  <a:tcPr/>
                </a:tc>
                <a:tc>
                  <a:txBody>
                    <a:bodyPr/>
                    <a:lstStyle/>
                    <a:p>
                      <a:r>
                        <a:rPr lang="en-US" sz="800" dirty="0"/>
                        <a:t>Speed GHz</a:t>
                      </a:r>
                    </a:p>
                  </a:txBody>
                  <a:tcPr/>
                </a:tc>
                <a:tc>
                  <a:txBody>
                    <a:bodyPr/>
                    <a:lstStyle/>
                    <a:p>
                      <a:r>
                        <a:rPr lang="en-US" sz="800" dirty="0"/>
                        <a:t>Active Power </a:t>
                      </a:r>
                      <a:r>
                        <a:rPr lang="en-US" sz="700" dirty="0" err="1"/>
                        <a:t>nW</a:t>
                      </a:r>
                      <a:r>
                        <a:rPr lang="en-US" sz="700" dirty="0"/>
                        <a:t>/MHz</a:t>
                      </a:r>
                      <a:endParaRPr lang="en-US" sz="800" dirty="0"/>
                    </a:p>
                  </a:txBody>
                  <a:tcPr/>
                </a:tc>
                <a:tc>
                  <a:txBody>
                    <a:bodyPr/>
                    <a:lstStyle/>
                    <a:p>
                      <a:r>
                        <a:rPr lang="en-US" sz="800" dirty="0"/>
                        <a:t>Static Power </a:t>
                      </a:r>
                      <a:r>
                        <a:rPr lang="en-US" sz="700" dirty="0" err="1"/>
                        <a:t>nW</a:t>
                      </a:r>
                      <a:r>
                        <a:rPr lang="en-US" sz="700" dirty="0"/>
                        <a:t>/MHz</a:t>
                      </a:r>
                      <a:endParaRPr lang="en-US" sz="800" dirty="0"/>
                    </a:p>
                  </a:txBody>
                  <a:tcPr/>
                </a:tc>
                <a:extLst>
                  <a:ext uri="{0D108BD9-81ED-4DB2-BD59-A6C34878D82A}">
                    <a16:rowId xmlns:a16="http://schemas.microsoft.com/office/drawing/2014/main" val="2724161169"/>
                  </a:ext>
                </a:extLst>
              </a:tr>
              <a:tr h="214789">
                <a:tc>
                  <a:txBody>
                    <a:bodyPr/>
                    <a:lstStyle/>
                    <a:p>
                      <a:r>
                        <a:rPr lang="en-US" sz="800" b="0" i="0" dirty="0">
                          <a:solidFill>
                            <a:schemeClr val="tx1"/>
                          </a:solidFill>
                          <a:latin typeface="Arial Narrow" panose="020B0604020202020204" pitchFamily="34" charset="0"/>
                          <a:cs typeface="Arial Narrow" panose="020B0604020202020204" pitchFamily="34" charset="0"/>
                        </a:rPr>
                        <a:t>7T</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4,289</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0.742</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0.601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0.485</a:t>
                      </a:r>
                    </a:p>
                  </a:txBody>
                  <a:tcPr/>
                </a:tc>
                <a:extLst>
                  <a:ext uri="{0D108BD9-81ED-4DB2-BD59-A6C34878D82A}">
                    <a16:rowId xmlns:a16="http://schemas.microsoft.com/office/drawing/2014/main" val="2813434715"/>
                  </a:ext>
                </a:extLst>
              </a:tr>
              <a:tr h="214789">
                <a:tc>
                  <a:txBody>
                    <a:bodyPr/>
                    <a:lstStyle/>
                    <a:p>
                      <a:r>
                        <a:rPr lang="en-US" sz="800" b="0" i="0" dirty="0">
                          <a:solidFill>
                            <a:schemeClr val="tx1"/>
                          </a:solidFill>
                          <a:latin typeface="Arial Narrow" panose="020B0604020202020204" pitchFamily="34" charset="0"/>
                          <a:cs typeface="Arial Narrow" panose="020B0604020202020204" pitchFamily="34" charset="0"/>
                        </a:rPr>
                        <a:t>9T</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3,961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0.886</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0.781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0.714</a:t>
                      </a:r>
                    </a:p>
                  </a:txBody>
                  <a:tcPr/>
                </a:tc>
                <a:extLst>
                  <a:ext uri="{0D108BD9-81ED-4DB2-BD59-A6C34878D82A}">
                    <a16:rowId xmlns:a16="http://schemas.microsoft.com/office/drawing/2014/main" val="1739414965"/>
                  </a:ext>
                </a:extLst>
              </a:tr>
              <a:tr h="214789">
                <a:tc>
                  <a:txBody>
                    <a:bodyPr/>
                    <a:lstStyle/>
                    <a:p>
                      <a:r>
                        <a:rPr lang="en-US" sz="800" b="0" i="0" dirty="0">
                          <a:solidFill>
                            <a:schemeClr val="tx1"/>
                          </a:solidFill>
                          <a:latin typeface="Arial Narrow" panose="020B0604020202020204" pitchFamily="34" charset="0"/>
                          <a:cs typeface="Arial Narrow" panose="020B0604020202020204" pitchFamily="34" charset="0"/>
                        </a:rPr>
                        <a:t>12T</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2,971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a:t>
                      </a:r>
                    </a:p>
                  </a:txBody>
                  <a:tcPr/>
                </a:tc>
                <a:extLst>
                  <a:ext uri="{0D108BD9-81ED-4DB2-BD59-A6C34878D82A}">
                    <a16:rowId xmlns:a16="http://schemas.microsoft.com/office/drawing/2014/main" val="2284285867"/>
                  </a:ext>
                </a:extLst>
              </a:tr>
            </a:tbl>
          </a:graphicData>
        </a:graphic>
      </p:graphicFrame>
      <p:graphicFrame>
        <p:nvGraphicFramePr>
          <p:cNvPr id="44" name="Table 47">
            <a:extLst>
              <a:ext uri="{FF2B5EF4-FFF2-40B4-BE49-F238E27FC236}">
                <a16:creationId xmlns:a16="http://schemas.microsoft.com/office/drawing/2014/main" id="{B117E3A8-48CE-17A1-0F5B-DC102B99A04B}"/>
              </a:ext>
            </a:extLst>
          </p:cNvPr>
          <p:cNvGraphicFramePr>
            <a:graphicFrameLocks noGrp="1"/>
          </p:cNvGraphicFramePr>
          <p:nvPr>
            <p:extLst>
              <p:ext uri="{D42A27DB-BD31-4B8C-83A1-F6EECF244321}">
                <p14:modId xmlns:p14="http://schemas.microsoft.com/office/powerpoint/2010/main" val="1680201747"/>
              </p:ext>
            </p:extLst>
          </p:nvPr>
        </p:nvGraphicFramePr>
        <p:xfrm>
          <a:off x="7176120" y="2095267"/>
          <a:ext cx="2974855" cy="1101567"/>
        </p:xfrm>
        <a:graphic>
          <a:graphicData uri="http://schemas.openxmlformats.org/drawingml/2006/table">
            <a:tbl>
              <a:tblPr firstRow="1" bandRow="1">
                <a:tableStyleId>{5C22544A-7EE6-4342-B048-85BDC9FD1C3A}</a:tableStyleId>
              </a:tblPr>
              <a:tblGrid>
                <a:gridCol w="431544">
                  <a:extLst>
                    <a:ext uri="{9D8B030D-6E8A-4147-A177-3AD203B41FA5}">
                      <a16:colId xmlns:a16="http://schemas.microsoft.com/office/drawing/2014/main" val="3103796055"/>
                    </a:ext>
                  </a:extLst>
                </a:gridCol>
                <a:gridCol w="758398">
                  <a:extLst>
                    <a:ext uri="{9D8B030D-6E8A-4147-A177-3AD203B41FA5}">
                      <a16:colId xmlns:a16="http://schemas.microsoft.com/office/drawing/2014/main" val="3283445621"/>
                    </a:ext>
                  </a:extLst>
                </a:gridCol>
                <a:gridCol w="594971">
                  <a:extLst>
                    <a:ext uri="{9D8B030D-6E8A-4147-A177-3AD203B41FA5}">
                      <a16:colId xmlns:a16="http://schemas.microsoft.com/office/drawing/2014/main" val="3144131387"/>
                    </a:ext>
                  </a:extLst>
                </a:gridCol>
                <a:gridCol w="594971">
                  <a:extLst>
                    <a:ext uri="{9D8B030D-6E8A-4147-A177-3AD203B41FA5}">
                      <a16:colId xmlns:a16="http://schemas.microsoft.com/office/drawing/2014/main" val="2400469713"/>
                    </a:ext>
                  </a:extLst>
                </a:gridCol>
                <a:gridCol w="594971">
                  <a:extLst>
                    <a:ext uri="{9D8B030D-6E8A-4147-A177-3AD203B41FA5}">
                      <a16:colId xmlns:a16="http://schemas.microsoft.com/office/drawing/2014/main" val="495983272"/>
                    </a:ext>
                  </a:extLst>
                </a:gridCol>
              </a:tblGrid>
              <a:tr h="214789">
                <a:tc>
                  <a:txBody>
                    <a:bodyPr/>
                    <a:lstStyle/>
                    <a:p>
                      <a:pPr algn="ctr"/>
                      <a:r>
                        <a:rPr lang="en-US" sz="700" dirty="0"/>
                        <a:t>HPC+</a:t>
                      </a:r>
                    </a:p>
                    <a:p>
                      <a:pPr algn="ctr"/>
                      <a:r>
                        <a:rPr lang="en-US" sz="700" dirty="0"/>
                        <a:t>12T</a:t>
                      </a:r>
                    </a:p>
                  </a:txBody>
                  <a:tcPr/>
                </a:tc>
                <a:tc>
                  <a:txBody>
                    <a:bodyPr/>
                    <a:lstStyle/>
                    <a:p>
                      <a:r>
                        <a:rPr lang="en-US" sz="800" dirty="0"/>
                        <a:t>Raw Gate Density</a:t>
                      </a:r>
                    </a:p>
                    <a:p>
                      <a:r>
                        <a:rPr lang="en-US" sz="700" dirty="0" err="1"/>
                        <a:t>Kgates</a:t>
                      </a:r>
                      <a:r>
                        <a:rPr lang="en-US" sz="700" dirty="0"/>
                        <a:t>/mm2</a:t>
                      </a:r>
                    </a:p>
                  </a:txBody>
                  <a:tcPr/>
                </a:tc>
                <a:tc>
                  <a:txBody>
                    <a:bodyPr/>
                    <a:lstStyle/>
                    <a:p>
                      <a:r>
                        <a:rPr lang="en-US" sz="800" dirty="0"/>
                        <a:t>Speed GHz</a:t>
                      </a:r>
                    </a:p>
                  </a:txBody>
                  <a:tcPr/>
                </a:tc>
                <a:tc>
                  <a:txBody>
                    <a:bodyPr/>
                    <a:lstStyle/>
                    <a:p>
                      <a:r>
                        <a:rPr lang="en-US" sz="800" dirty="0"/>
                        <a:t>Active Power </a:t>
                      </a:r>
                      <a:r>
                        <a:rPr lang="en-US" sz="800" dirty="0" err="1"/>
                        <a:t>nW</a:t>
                      </a:r>
                      <a:r>
                        <a:rPr lang="en-US" sz="800" dirty="0"/>
                        <a:t>/MHz</a:t>
                      </a:r>
                    </a:p>
                  </a:txBody>
                  <a:tcPr/>
                </a:tc>
                <a:tc>
                  <a:txBody>
                    <a:bodyPr/>
                    <a:lstStyle/>
                    <a:p>
                      <a:r>
                        <a:rPr lang="en-US" sz="800" dirty="0"/>
                        <a:t>Static Power </a:t>
                      </a:r>
                      <a:r>
                        <a:rPr lang="en-US" sz="700" dirty="0" err="1"/>
                        <a:t>nW</a:t>
                      </a:r>
                      <a:r>
                        <a:rPr lang="en-US" sz="700" dirty="0"/>
                        <a:t>/MHz</a:t>
                      </a:r>
                      <a:endParaRPr lang="en-US" sz="800" dirty="0"/>
                    </a:p>
                  </a:txBody>
                  <a:tcPr/>
                </a:tc>
                <a:extLst>
                  <a:ext uri="{0D108BD9-81ED-4DB2-BD59-A6C34878D82A}">
                    <a16:rowId xmlns:a16="http://schemas.microsoft.com/office/drawing/2014/main" val="2724161169"/>
                  </a:ext>
                </a:extLst>
              </a:tr>
              <a:tr h="214789">
                <a:tc>
                  <a:txBody>
                    <a:bodyPr/>
                    <a:lstStyle/>
                    <a:p>
                      <a:r>
                        <a:rPr lang="en-US" sz="800" b="0" i="0" dirty="0">
                          <a:solidFill>
                            <a:schemeClr val="tx1"/>
                          </a:solidFill>
                          <a:latin typeface="Arial Narrow" panose="020B0604020202020204" pitchFamily="34" charset="0"/>
                          <a:cs typeface="Arial Narrow" panose="020B0604020202020204" pitchFamily="34" charset="0"/>
                        </a:rPr>
                        <a:t>30nm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Arial Narrow" panose="020B0604020202020204" pitchFamily="34" charset="0"/>
                          <a:cs typeface="Arial Narrow" panose="020B0604020202020204" pitchFamily="34" charset="0"/>
                        </a:rPr>
                        <a:t>2,971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a:t>
                      </a:r>
                    </a:p>
                  </a:txBody>
                  <a:tcPr/>
                </a:tc>
                <a:extLst>
                  <a:ext uri="{0D108BD9-81ED-4DB2-BD59-A6C34878D82A}">
                    <a16:rowId xmlns:a16="http://schemas.microsoft.com/office/drawing/2014/main" val="2813434715"/>
                  </a:ext>
                </a:extLst>
              </a:tr>
              <a:tr h="214789">
                <a:tc>
                  <a:txBody>
                    <a:bodyPr/>
                    <a:lstStyle/>
                    <a:p>
                      <a:r>
                        <a:rPr lang="en-US" sz="800" b="0" i="0" dirty="0">
                          <a:solidFill>
                            <a:schemeClr val="tx1"/>
                          </a:solidFill>
                          <a:latin typeface="Arial Narrow" panose="020B0604020202020204" pitchFamily="34" charset="0"/>
                          <a:cs typeface="Arial Narrow" panose="020B0604020202020204" pitchFamily="34" charset="0"/>
                        </a:rPr>
                        <a:t>35nm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Arial Narrow" panose="020B0604020202020204" pitchFamily="34" charset="0"/>
                          <a:cs typeface="Arial Narrow" panose="020B0604020202020204" pitchFamily="34" charset="0"/>
                        </a:rPr>
                        <a:t>2,971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0.9</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0.992</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0.446</a:t>
                      </a:r>
                    </a:p>
                  </a:txBody>
                  <a:tcPr/>
                </a:tc>
                <a:extLst>
                  <a:ext uri="{0D108BD9-81ED-4DB2-BD59-A6C34878D82A}">
                    <a16:rowId xmlns:a16="http://schemas.microsoft.com/office/drawing/2014/main" val="1739414965"/>
                  </a:ext>
                </a:extLst>
              </a:tr>
              <a:tr h="214789">
                <a:tc>
                  <a:txBody>
                    <a:bodyPr/>
                    <a:lstStyle/>
                    <a:p>
                      <a:r>
                        <a:rPr lang="en-US" sz="800" b="0" i="0" dirty="0">
                          <a:solidFill>
                            <a:schemeClr val="tx1"/>
                          </a:solidFill>
                          <a:latin typeface="Arial Narrow" panose="020B0604020202020204" pitchFamily="34" charset="0"/>
                          <a:cs typeface="Arial Narrow" panose="020B0604020202020204" pitchFamily="34" charset="0"/>
                        </a:rPr>
                        <a:t>40nm</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2,971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0.806</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1.003</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0.232</a:t>
                      </a:r>
                    </a:p>
                  </a:txBody>
                  <a:tcPr/>
                </a:tc>
                <a:extLst>
                  <a:ext uri="{0D108BD9-81ED-4DB2-BD59-A6C34878D82A}">
                    <a16:rowId xmlns:a16="http://schemas.microsoft.com/office/drawing/2014/main" val="2284285867"/>
                  </a:ext>
                </a:extLst>
              </a:tr>
            </a:tbl>
          </a:graphicData>
        </a:graphic>
      </p:graphicFrame>
      <p:graphicFrame>
        <p:nvGraphicFramePr>
          <p:cNvPr id="45" name="Table 47">
            <a:extLst>
              <a:ext uri="{FF2B5EF4-FFF2-40B4-BE49-F238E27FC236}">
                <a16:creationId xmlns:a16="http://schemas.microsoft.com/office/drawing/2014/main" id="{5F6F51FF-8975-45C1-65A8-25BB75E9AF61}"/>
              </a:ext>
            </a:extLst>
          </p:cNvPr>
          <p:cNvGraphicFramePr>
            <a:graphicFrameLocks noGrp="1"/>
          </p:cNvGraphicFramePr>
          <p:nvPr>
            <p:extLst>
              <p:ext uri="{D42A27DB-BD31-4B8C-83A1-F6EECF244321}">
                <p14:modId xmlns:p14="http://schemas.microsoft.com/office/powerpoint/2010/main" val="766288246"/>
              </p:ext>
            </p:extLst>
          </p:nvPr>
        </p:nvGraphicFramePr>
        <p:xfrm>
          <a:off x="7347306" y="4804483"/>
          <a:ext cx="2974855" cy="1316356"/>
        </p:xfrm>
        <a:graphic>
          <a:graphicData uri="http://schemas.openxmlformats.org/drawingml/2006/table">
            <a:tbl>
              <a:tblPr firstRow="1" bandRow="1">
                <a:tableStyleId>{5C22544A-7EE6-4342-B048-85BDC9FD1C3A}</a:tableStyleId>
              </a:tblPr>
              <a:tblGrid>
                <a:gridCol w="431544">
                  <a:extLst>
                    <a:ext uri="{9D8B030D-6E8A-4147-A177-3AD203B41FA5}">
                      <a16:colId xmlns:a16="http://schemas.microsoft.com/office/drawing/2014/main" val="3103796055"/>
                    </a:ext>
                  </a:extLst>
                </a:gridCol>
                <a:gridCol w="758398">
                  <a:extLst>
                    <a:ext uri="{9D8B030D-6E8A-4147-A177-3AD203B41FA5}">
                      <a16:colId xmlns:a16="http://schemas.microsoft.com/office/drawing/2014/main" val="3283445621"/>
                    </a:ext>
                  </a:extLst>
                </a:gridCol>
                <a:gridCol w="594971">
                  <a:extLst>
                    <a:ext uri="{9D8B030D-6E8A-4147-A177-3AD203B41FA5}">
                      <a16:colId xmlns:a16="http://schemas.microsoft.com/office/drawing/2014/main" val="3144131387"/>
                    </a:ext>
                  </a:extLst>
                </a:gridCol>
                <a:gridCol w="594971">
                  <a:extLst>
                    <a:ext uri="{9D8B030D-6E8A-4147-A177-3AD203B41FA5}">
                      <a16:colId xmlns:a16="http://schemas.microsoft.com/office/drawing/2014/main" val="2400469713"/>
                    </a:ext>
                  </a:extLst>
                </a:gridCol>
                <a:gridCol w="594971">
                  <a:extLst>
                    <a:ext uri="{9D8B030D-6E8A-4147-A177-3AD203B41FA5}">
                      <a16:colId xmlns:a16="http://schemas.microsoft.com/office/drawing/2014/main" val="495983272"/>
                    </a:ext>
                  </a:extLst>
                </a:gridCol>
              </a:tblGrid>
              <a:tr h="214789">
                <a:tc>
                  <a:txBody>
                    <a:bodyPr/>
                    <a:lstStyle/>
                    <a:p>
                      <a:pPr algn="ctr"/>
                      <a:r>
                        <a:rPr lang="en-US" sz="700" dirty="0"/>
                        <a:t>HPC+</a:t>
                      </a:r>
                    </a:p>
                    <a:p>
                      <a:pPr algn="ctr"/>
                      <a:r>
                        <a:rPr lang="en-US" sz="700" dirty="0"/>
                        <a:t>12T 30P</a:t>
                      </a:r>
                    </a:p>
                  </a:txBody>
                  <a:tcPr/>
                </a:tc>
                <a:tc>
                  <a:txBody>
                    <a:bodyPr/>
                    <a:lstStyle/>
                    <a:p>
                      <a:r>
                        <a:rPr lang="en-US" sz="800" dirty="0"/>
                        <a:t>Raw Gate Density</a:t>
                      </a:r>
                    </a:p>
                    <a:p>
                      <a:r>
                        <a:rPr lang="en-US" sz="700" dirty="0" err="1"/>
                        <a:t>Kgates</a:t>
                      </a:r>
                      <a:r>
                        <a:rPr lang="en-US" sz="700" dirty="0"/>
                        <a:t>/mm2</a:t>
                      </a:r>
                    </a:p>
                  </a:txBody>
                  <a:tcPr/>
                </a:tc>
                <a:tc>
                  <a:txBody>
                    <a:bodyPr/>
                    <a:lstStyle/>
                    <a:p>
                      <a:r>
                        <a:rPr lang="en-US" sz="800" dirty="0"/>
                        <a:t>Speed GHz</a:t>
                      </a:r>
                    </a:p>
                  </a:txBody>
                  <a:tcPr/>
                </a:tc>
                <a:tc>
                  <a:txBody>
                    <a:bodyPr/>
                    <a:lstStyle/>
                    <a:p>
                      <a:r>
                        <a:rPr lang="en-US" sz="800" dirty="0"/>
                        <a:t>Active Power </a:t>
                      </a:r>
                      <a:r>
                        <a:rPr lang="en-US" sz="800" dirty="0" err="1"/>
                        <a:t>nW</a:t>
                      </a:r>
                      <a:r>
                        <a:rPr lang="en-US" sz="800" dirty="0"/>
                        <a:t>/MHz</a:t>
                      </a:r>
                    </a:p>
                  </a:txBody>
                  <a:tcPr/>
                </a:tc>
                <a:tc>
                  <a:txBody>
                    <a:bodyPr/>
                    <a:lstStyle/>
                    <a:p>
                      <a:r>
                        <a:rPr lang="en-US" sz="800" dirty="0"/>
                        <a:t>Static Power </a:t>
                      </a:r>
                      <a:r>
                        <a:rPr lang="en-US" sz="700" dirty="0" err="1"/>
                        <a:t>nW</a:t>
                      </a:r>
                      <a:r>
                        <a:rPr lang="en-US" sz="700" dirty="0"/>
                        <a:t>/MHz</a:t>
                      </a:r>
                      <a:endParaRPr lang="en-US" sz="800" dirty="0"/>
                    </a:p>
                  </a:txBody>
                  <a:tcPr/>
                </a:tc>
                <a:extLst>
                  <a:ext uri="{0D108BD9-81ED-4DB2-BD59-A6C34878D82A}">
                    <a16:rowId xmlns:a16="http://schemas.microsoft.com/office/drawing/2014/main" val="2724161169"/>
                  </a:ext>
                </a:extLst>
              </a:tr>
              <a:tr h="214789">
                <a:tc>
                  <a:txBody>
                    <a:bodyPr/>
                    <a:lstStyle/>
                    <a:p>
                      <a:r>
                        <a:rPr lang="en-US" sz="800" b="0" i="0" dirty="0">
                          <a:solidFill>
                            <a:schemeClr val="tx1"/>
                          </a:solidFill>
                          <a:latin typeface="Arial Narrow" panose="020B0604020202020204" pitchFamily="34" charset="0"/>
                          <a:cs typeface="Arial Narrow" panose="020B0604020202020204" pitchFamily="34" charset="0"/>
                        </a:rPr>
                        <a:t>LVT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Arial Narrow" panose="020B0604020202020204" pitchFamily="34" charset="0"/>
                          <a:cs typeface="Arial Narrow" panose="020B0604020202020204" pitchFamily="34" charset="0"/>
                        </a:rPr>
                        <a:t>2,971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1.351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1.235</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5.305</a:t>
                      </a:r>
                    </a:p>
                  </a:txBody>
                  <a:tcPr/>
                </a:tc>
                <a:extLst>
                  <a:ext uri="{0D108BD9-81ED-4DB2-BD59-A6C34878D82A}">
                    <a16:rowId xmlns:a16="http://schemas.microsoft.com/office/drawing/2014/main" val="2813434715"/>
                  </a:ext>
                </a:extLst>
              </a:tr>
              <a:tr h="214789">
                <a:tc>
                  <a:txBody>
                    <a:bodyPr/>
                    <a:lstStyle/>
                    <a:p>
                      <a:r>
                        <a:rPr lang="en-US" sz="800" b="0" i="0" dirty="0">
                          <a:solidFill>
                            <a:schemeClr val="tx1"/>
                          </a:solidFill>
                          <a:latin typeface="Arial Narrow" panose="020B0604020202020204" pitchFamily="34" charset="0"/>
                          <a:cs typeface="Arial Narrow" panose="020B0604020202020204" pitchFamily="34" charset="0"/>
                        </a:rPr>
                        <a:t>SVT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Arial Narrow" panose="020B0604020202020204" pitchFamily="34" charset="0"/>
                          <a:cs typeface="Arial Narrow" panose="020B0604020202020204" pitchFamily="34" charset="0"/>
                        </a:rPr>
                        <a:t>2,971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1</a:t>
                      </a:r>
                    </a:p>
                  </a:txBody>
                  <a:tcPr/>
                </a:tc>
                <a:extLst>
                  <a:ext uri="{0D108BD9-81ED-4DB2-BD59-A6C34878D82A}">
                    <a16:rowId xmlns:a16="http://schemas.microsoft.com/office/drawing/2014/main" val="1739414965"/>
                  </a:ext>
                </a:extLst>
              </a:tr>
              <a:tr h="214789">
                <a:tc>
                  <a:txBody>
                    <a:bodyPr/>
                    <a:lstStyle/>
                    <a:p>
                      <a:r>
                        <a:rPr lang="en-US" sz="800" b="0" i="0" dirty="0">
                          <a:solidFill>
                            <a:schemeClr val="tx1"/>
                          </a:solidFill>
                          <a:latin typeface="Arial Narrow" panose="020B0604020202020204" pitchFamily="34" charset="0"/>
                          <a:cs typeface="Arial Narrow" panose="020B0604020202020204" pitchFamily="34" charset="0"/>
                        </a:rPr>
                        <a:t>HVT</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2,971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0.654</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0.911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0.127</a:t>
                      </a:r>
                    </a:p>
                  </a:txBody>
                  <a:tcPr/>
                </a:tc>
                <a:extLst>
                  <a:ext uri="{0D108BD9-81ED-4DB2-BD59-A6C34878D82A}">
                    <a16:rowId xmlns:a16="http://schemas.microsoft.com/office/drawing/2014/main" val="2284285867"/>
                  </a:ext>
                </a:extLst>
              </a:tr>
              <a:tr h="214789">
                <a:tc>
                  <a:txBody>
                    <a:bodyPr/>
                    <a:lstStyle/>
                    <a:p>
                      <a:r>
                        <a:rPr lang="en-US" sz="800" b="0" i="0" dirty="0">
                          <a:solidFill>
                            <a:schemeClr val="tx1"/>
                          </a:solidFill>
                          <a:latin typeface="Arial Narrow" panose="020B0604020202020204" pitchFamily="34" charset="0"/>
                          <a:cs typeface="Arial Narrow" panose="020B0604020202020204" pitchFamily="34" charset="0"/>
                        </a:rPr>
                        <a:t>EHVT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Arial Narrow" panose="020B0604020202020204" pitchFamily="34" charset="0"/>
                          <a:cs typeface="Arial Narrow" panose="020B0604020202020204" pitchFamily="34" charset="0"/>
                        </a:rPr>
                        <a:t>2,971</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0.229</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0.903</a:t>
                      </a:r>
                    </a:p>
                  </a:txBody>
                  <a:tcPr/>
                </a:tc>
                <a:tc>
                  <a:txBody>
                    <a:bodyPr/>
                    <a:lstStyle/>
                    <a:p>
                      <a:r>
                        <a:rPr lang="en-US" sz="800" b="0" i="0" dirty="0">
                          <a:solidFill>
                            <a:schemeClr val="tx1"/>
                          </a:solidFill>
                          <a:latin typeface="Arial Narrow" panose="020B0604020202020204" pitchFamily="34" charset="0"/>
                          <a:cs typeface="Arial Narrow" panose="020B0604020202020204" pitchFamily="34" charset="0"/>
                        </a:rPr>
                        <a:t>0.019</a:t>
                      </a:r>
                    </a:p>
                  </a:txBody>
                  <a:tcPr/>
                </a:tc>
                <a:extLst>
                  <a:ext uri="{0D108BD9-81ED-4DB2-BD59-A6C34878D82A}">
                    <a16:rowId xmlns:a16="http://schemas.microsoft.com/office/drawing/2014/main" val="3665336158"/>
                  </a:ext>
                </a:extLst>
              </a:tr>
            </a:tbl>
          </a:graphicData>
        </a:graphic>
      </p:graphicFrame>
      <p:pic>
        <p:nvPicPr>
          <p:cNvPr id="46" name="Content Placeholder 7" descr="Table&#10;&#10;Description automatically generated">
            <a:extLst>
              <a:ext uri="{FF2B5EF4-FFF2-40B4-BE49-F238E27FC236}">
                <a16:creationId xmlns:a16="http://schemas.microsoft.com/office/drawing/2014/main" id="{F0A26F24-D733-C028-2A2E-D8A7A4BFE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49" y="2526473"/>
            <a:ext cx="3293144" cy="3733469"/>
          </a:xfrm>
          <a:prstGeom prst="rect">
            <a:avLst/>
          </a:prstGeom>
          <a:noFill/>
        </p:spPr>
      </p:pic>
      <p:pic>
        <p:nvPicPr>
          <p:cNvPr id="47" name="Picture 46" descr="A diagram of high-speed and high-speed performance&#10;&#10;Description automatically generated">
            <a:extLst>
              <a:ext uri="{FF2B5EF4-FFF2-40B4-BE49-F238E27FC236}">
                <a16:creationId xmlns:a16="http://schemas.microsoft.com/office/drawing/2014/main" id="{A9008DEE-49A3-F185-8ADD-1AB286ACD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9" y="2844040"/>
            <a:ext cx="3299355" cy="2229306"/>
          </a:xfrm>
          <a:prstGeom prst="rect">
            <a:avLst/>
          </a:prstGeom>
          <a:effectLst>
            <a:outerShdw blurRad="50800" dist="216819" dir="2700000" algn="tl" rotWithShape="0">
              <a:prstClr val="black">
                <a:alpha val="40000"/>
              </a:prstClr>
            </a:outerShdw>
          </a:effectLst>
        </p:spPr>
      </p:pic>
      <p:sp>
        <p:nvSpPr>
          <p:cNvPr id="48" name="Content Placeholder 2">
            <a:extLst>
              <a:ext uri="{FF2B5EF4-FFF2-40B4-BE49-F238E27FC236}">
                <a16:creationId xmlns:a16="http://schemas.microsoft.com/office/drawing/2014/main" id="{7D083C43-6401-14F1-DE45-69F1B7D09071}"/>
              </a:ext>
            </a:extLst>
          </p:cNvPr>
          <p:cNvSpPr>
            <a:spLocks noGrp="1"/>
          </p:cNvSpPr>
          <p:nvPr>
            <p:ph sz="half" idx="1"/>
          </p:nvPr>
        </p:nvSpPr>
        <p:spPr>
          <a:xfrm>
            <a:off x="-90724" y="1323242"/>
            <a:ext cx="3961034" cy="1357818"/>
          </a:xfrm>
        </p:spPr>
        <p:txBody>
          <a:bodyPr/>
          <a:lstStyle/>
          <a:p>
            <a:pPr lvl="1"/>
            <a:r>
              <a:rPr lang="en-US" sz="1600" dirty="0"/>
              <a:t>120 different digital library sets</a:t>
            </a:r>
          </a:p>
          <a:p>
            <a:pPr lvl="1"/>
            <a:r>
              <a:rPr lang="en-US" sz="1600" dirty="0"/>
              <a:t>Optimized implementation</a:t>
            </a:r>
            <a:br>
              <a:rPr lang="en-US" sz="1600" dirty="0"/>
            </a:br>
            <a:r>
              <a:rPr lang="en-US" sz="1600" dirty="0"/>
              <a:t>for Performance and Power</a:t>
            </a:r>
          </a:p>
          <a:p>
            <a:pPr lvl="1"/>
            <a:endParaRPr lang="en-US" sz="1800" dirty="0"/>
          </a:p>
        </p:txBody>
      </p:sp>
    </p:spTree>
    <p:extLst>
      <p:ext uri="{BB962C8B-B14F-4D97-AF65-F5344CB8AC3E}">
        <p14:creationId xmlns:p14="http://schemas.microsoft.com/office/powerpoint/2010/main" val="1522408444"/>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1B1C-6533-D9E1-4CEC-48A3E09ECECE}"/>
              </a:ext>
            </a:extLst>
          </p:cNvPr>
          <p:cNvSpPr>
            <a:spLocks noGrp="1"/>
          </p:cNvSpPr>
          <p:nvPr>
            <p:ph type="title"/>
          </p:nvPr>
        </p:nvSpPr>
        <p:spPr/>
        <p:txBody>
          <a:bodyPr/>
          <a:lstStyle/>
          <a:p>
            <a:r>
              <a:rPr lang="en-US" noProof="0" dirty="0"/>
              <a:t>Outline </a:t>
            </a:r>
          </a:p>
        </p:txBody>
      </p:sp>
      <p:sp>
        <p:nvSpPr>
          <p:cNvPr id="3" name="Content Placeholder 2">
            <a:extLst>
              <a:ext uri="{FF2B5EF4-FFF2-40B4-BE49-F238E27FC236}">
                <a16:creationId xmlns:a16="http://schemas.microsoft.com/office/drawing/2014/main" id="{70997A77-551F-65CE-239B-4B4BADD18200}"/>
              </a:ext>
            </a:extLst>
          </p:cNvPr>
          <p:cNvSpPr>
            <a:spLocks noGrp="1"/>
          </p:cNvSpPr>
          <p:nvPr>
            <p:ph idx="1"/>
          </p:nvPr>
        </p:nvSpPr>
        <p:spPr/>
        <p:txBody>
          <a:bodyPr/>
          <a:lstStyle/>
          <a:p>
            <a:endParaRPr lang="en-US" noProof="0" dirty="0"/>
          </a:p>
          <a:p>
            <a:r>
              <a:rPr lang="en-US" noProof="0" dirty="0"/>
              <a:t>Technology Landscape</a:t>
            </a:r>
          </a:p>
          <a:p>
            <a:endParaRPr lang="en-US" noProof="0" dirty="0"/>
          </a:p>
          <a:p>
            <a:r>
              <a:rPr lang="en-US" noProof="0" dirty="0"/>
              <a:t>HEP considerations</a:t>
            </a:r>
          </a:p>
          <a:p>
            <a:endParaRPr lang="en-US" noProof="0" dirty="0"/>
          </a:p>
          <a:p>
            <a:r>
              <a:rPr lang="en-US" noProof="0" dirty="0"/>
              <a:t>Outlook &amp; sweet-spot question</a:t>
            </a:r>
          </a:p>
        </p:txBody>
      </p:sp>
      <p:sp>
        <p:nvSpPr>
          <p:cNvPr id="4" name="Footer Placeholder 3">
            <a:extLst>
              <a:ext uri="{FF2B5EF4-FFF2-40B4-BE49-F238E27FC236}">
                <a16:creationId xmlns:a16="http://schemas.microsoft.com/office/drawing/2014/main" id="{EB7B1D5B-5338-D787-7300-69CC662CDA38}"/>
              </a:ext>
            </a:extLst>
          </p:cNvPr>
          <p:cNvSpPr>
            <a:spLocks noGrp="1"/>
          </p:cNvSpPr>
          <p:nvPr>
            <p:ph type="ftr" sz="quarter" idx="11"/>
          </p:nvPr>
        </p:nvSpPr>
        <p:spPr/>
        <p:txBody>
          <a:bodyPr/>
          <a:lstStyle/>
          <a:p>
            <a:pPr>
              <a:defRPr/>
            </a:pPr>
            <a:r>
              <a:rPr lang="en-US" noProof="0" dirty="0"/>
              <a:t>Kostas.Kloukinas@cern.ch</a:t>
            </a:r>
          </a:p>
        </p:txBody>
      </p:sp>
      <p:sp>
        <p:nvSpPr>
          <p:cNvPr id="5" name="Slide Number Placeholder 4">
            <a:extLst>
              <a:ext uri="{FF2B5EF4-FFF2-40B4-BE49-F238E27FC236}">
                <a16:creationId xmlns:a16="http://schemas.microsoft.com/office/drawing/2014/main" id="{85712F85-311B-377D-1961-58066B3A4A48}"/>
              </a:ext>
            </a:extLst>
          </p:cNvPr>
          <p:cNvSpPr>
            <a:spLocks noGrp="1"/>
          </p:cNvSpPr>
          <p:nvPr>
            <p:ph type="sldNum" sz="quarter" idx="12"/>
          </p:nvPr>
        </p:nvSpPr>
        <p:spPr/>
        <p:txBody>
          <a:bodyPr/>
          <a:lstStyle/>
          <a:p>
            <a:pPr>
              <a:defRPr/>
            </a:pPr>
            <a:fld id="{8FFE3219-93F8-3341-94BA-40DFB9BA6311}" type="slidenum">
              <a:rPr lang="en-US" noProof="0" smtClean="0"/>
              <a:pPr>
                <a:defRPr/>
              </a:pPr>
              <a:t>2</a:t>
            </a:fld>
            <a:endParaRPr lang="en-US" noProof="0" dirty="0"/>
          </a:p>
        </p:txBody>
      </p:sp>
    </p:spTree>
    <p:extLst>
      <p:ext uri="{BB962C8B-B14F-4D97-AF65-F5344CB8AC3E}">
        <p14:creationId xmlns:p14="http://schemas.microsoft.com/office/powerpoint/2010/main" val="4022119004"/>
      </p:ext>
    </p:extLst>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1A75-5989-064F-18A0-C89B7C3AF21A}"/>
              </a:ext>
            </a:extLst>
          </p:cNvPr>
          <p:cNvSpPr>
            <a:spLocks noGrp="1"/>
          </p:cNvSpPr>
          <p:nvPr>
            <p:ph type="title"/>
          </p:nvPr>
        </p:nvSpPr>
        <p:spPr/>
        <p:txBody>
          <a:bodyPr/>
          <a:lstStyle/>
          <a:p>
            <a:r>
              <a:rPr lang="en-US" dirty="0"/>
              <a:t> Jumping to 22nm ULL &amp; ULP</a:t>
            </a:r>
          </a:p>
        </p:txBody>
      </p:sp>
      <p:sp>
        <p:nvSpPr>
          <p:cNvPr id="4" name="Footer Placeholder 3">
            <a:extLst>
              <a:ext uri="{FF2B5EF4-FFF2-40B4-BE49-F238E27FC236}">
                <a16:creationId xmlns:a16="http://schemas.microsoft.com/office/drawing/2014/main" id="{5B022EE6-0D91-1D32-2BDC-4F952D0DAAA4}"/>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D6F803CC-F502-BC28-EFA4-D265B258A0A3}"/>
              </a:ext>
            </a:extLst>
          </p:cNvPr>
          <p:cNvSpPr>
            <a:spLocks noGrp="1"/>
          </p:cNvSpPr>
          <p:nvPr>
            <p:ph type="sldNum" sz="quarter" idx="12"/>
          </p:nvPr>
        </p:nvSpPr>
        <p:spPr/>
        <p:txBody>
          <a:bodyPr/>
          <a:lstStyle/>
          <a:p>
            <a:pPr>
              <a:defRPr/>
            </a:pPr>
            <a:fld id="{8FFE3219-93F8-3341-94BA-40DFB9BA6311}" type="slidenum">
              <a:rPr lang="el-GR" smtClean="0"/>
              <a:pPr>
                <a:defRPr/>
              </a:pPr>
              <a:t>20</a:t>
            </a:fld>
            <a:endParaRPr lang="el-GR" dirty="0"/>
          </a:p>
        </p:txBody>
      </p:sp>
      <p:pic>
        <p:nvPicPr>
          <p:cNvPr id="10" name="Picture 9">
            <a:extLst>
              <a:ext uri="{FF2B5EF4-FFF2-40B4-BE49-F238E27FC236}">
                <a16:creationId xmlns:a16="http://schemas.microsoft.com/office/drawing/2014/main" id="{B8527A64-8F1F-5330-1557-1FF79AAD7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6200" y="1135664"/>
            <a:ext cx="3104852" cy="2520280"/>
          </a:xfrm>
          <a:prstGeom prst="rect">
            <a:avLst/>
          </a:prstGeom>
        </p:spPr>
      </p:pic>
      <p:pic>
        <p:nvPicPr>
          <p:cNvPr id="12" name="Picture 11">
            <a:extLst>
              <a:ext uri="{FF2B5EF4-FFF2-40B4-BE49-F238E27FC236}">
                <a16:creationId xmlns:a16="http://schemas.microsoft.com/office/drawing/2014/main" id="{DDACCF1B-F60F-9C8F-2FBE-6B9D9E86A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599" y="3700393"/>
            <a:ext cx="3860801" cy="2506939"/>
          </a:xfrm>
          <a:prstGeom prst="rect">
            <a:avLst/>
          </a:prstGeom>
        </p:spPr>
      </p:pic>
      <p:sp>
        <p:nvSpPr>
          <p:cNvPr id="13" name="Content Placeholder 2">
            <a:extLst>
              <a:ext uri="{FF2B5EF4-FFF2-40B4-BE49-F238E27FC236}">
                <a16:creationId xmlns:a16="http://schemas.microsoft.com/office/drawing/2014/main" id="{D17C968F-DCDA-85C2-013B-A97D8356C8C8}"/>
              </a:ext>
            </a:extLst>
          </p:cNvPr>
          <p:cNvSpPr txBox="1">
            <a:spLocks/>
          </p:cNvSpPr>
          <p:nvPr/>
        </p:nvSpPr>
        <p:spPr bwMode="auto">
          <a:xfrm>
            <a:off x="609600" y="3730350"/>
            <a:ext cx="6926560" cy="250693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3000">
                <a:solidFill>
                  <a:srgbClr val="003366"/>
                </a:solidFill>
                <a:latin typeface="+mn-lt"/>
                <a:ea typeface="ＭＳ Ｐゴシック" pitchFamily="-109" charset="-128"/>
                <a:cs typeface="ＭＳ Ｐゴシック" pitchFamily="-109"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rgbClr val="003366"/>
                </a:solidFill>
                <a:latin typeface="+mn-lt"/>
                <a:ea typeface="ＭＳ Ｐゴシック" pitchFamily="-109"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rgbClr val="003366"/>
                </a:solidFill>
                <a:latin typeface="+mn-lt"/>
                <a:ea typeface="ＭＳ Ｐゴシック" pitchFamily="-109"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rgbClr val="003366"/>
                </a:solidFill>
                <a:latin typeface="+mn-lt"/>
                <a:ea typeface="ＭＳ Ｐゴシック" pitchFamily="-109"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rgbClr val="003366"/>
                </a:solidFill>
                <a:latin typeface="+mn-lt"/>
                <a:ea typeface="ＭＳ Ｐゴシック" pitchFamily="-109"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9pPr>
          </a:lstStyle>
          <a:p>
            <a:r>
              <a:rPr lang="en-US" sz="2000" kern="0" dirty="0"/>
              <a:t>22 ULP: Ultra Low Power</a:t>
            </a:r>
          </a:p>
          <a:p>
            <a:pPr lvl="1"/>
            <a:r>
              <a:rPr lang="en-US" sz="1600" kern="0" dirty="0" err="1"/>
              <a:t>uLVT</a:t>
            </a:r>
            <a:r>
              <a:rPr lang="en-US" sz="1600" kern="0" dirty="0"/>
              <a:t>, LVT, SVT, HVT, UHVT</a:t>
            </a:r>
          </a:p>
          <a:p>
            <a:r>
              <a:rPr lang="en-US" sz="2000" kern="0" dirty="0"/>
              <a:t>22 ULL: Ultra Low Leakage</a:t>
            </a:r>
          </a:p>
          <a:p>
            <a:pPr lvl="1"/>
            <a:r>
              <a:rPr lang="en-US" sz="1600" kern="0" dirty="0" err="1"/>
              <a:t>uLVT</a:t>
            </a:r>
            <a:r>
              <a:rPr lang="en-US" sz="1600" kern="0" dirty="0"/>
              <a:t>, LVT, SVT, HVT, UHVT, </a:t>
            </a:r>
            <a:r>
              <a:rPr lang="en-US" sz="1600" kern="0" dirty="0" err="1"/>
              <a:t>eHVT</a:t>
            </a:r>
            <a:r>
              <a:rPr lang="en-US" sz="1600" kern="0" dirty="0"/>
              <a:t> (+Thick Gate)</a:t>
            </a:r>
          </a:p>
          <a:p>
            <a:pPr lvl="1"/>
            <a:r>
              <a:rPr lang="en-US" sz="1600" kern="0" dirty="0"/>
              <a:t>SRAM ULL</a:t>
            </a:r>
          </a:p>
          <a:p>
            <a:pPr lvl="1"/>
            <a:r>
              <a:rPr lang="en-US" sz="1600" kern="0" dirty="0"/>
              <a:t>Low </a:t>
            </a:r>
            <a:r>
              <a:rPr lang="en-US" sz="1600" kern="0" dirty="0" err="1"/>
              <a:t>Vdd</a:t>
            </a:r>
            <a:r>
              <a:rPr lang="en-US" sz="1600" kern="0" dirty="0"/>
              <a:t> solution, down to 0.6V</a:t>
            </a:r>
          </a:p>
          <a:p>
            <a:pPr lvl="1"/>
            <a:r>
              <a:rPr lang="en-US" sz="1600" kern="0" dirty="0"/>
              <a:t>Foundry Low-</a:t>
            </a:r>
            <a:r>
              <a:rPr lang="en-US" sz="1600" kern="0" dirty="0" err="1"/>
              <a:t>Vdd</a:t>
            </a:r>
            <a:r>
              <a:rPr lang="en-US" sz="1600" kern="0" dirty="0"/>
              <a:t> libraries</a:t>
            </a:r>
          </a:p>
          <a:p>
            <a:pPr lvl="1"/>
            <a:r>
              <a:rPr lang="en-US" sz="1600" kern="0" dirty="0"/>
              <a:t>MRAM/RRAM offering on MPWs</a:t>
            </a:r>
          </a:p>
          <a:p>
            <a:endParaRPr lang="en-US" sz="2000" kern="0" dirty="0"/>
          </a:p>
          <a:p>
            <a:pPr marL="0" indent="0">
              <a:buNone/>
            </a:pPr>
            <a:endParaRPr lang="en-US" sz="2000" kern="0" dirty="0"/>
          </a:p>
        </p:txBody>
      </p:sp>
      <p:pic>
        <p:nvPicPr>
          <p:cNvPr id="17" name="Content Placeholder 16">
            <a:extLst>
              <a:ext uri="{FF2B5EF4-FFF2-40B4-BE49-F238E27FC236}">
                <a16:creationId xmlns:a16="http://schemas.microsoft.com/office/drawing/2014/main" id="{5D7FA43D-BB4E-8EFD-DCE8-2C3897682E0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bwMode="auto">
          <a:xfrm>
            <a:off x="911424" y="1340768"/>
            <a:ext cx="6224612" cy="196210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a:extLst>
              <a:ext uri="{FF2B5EF4-FFF2-40B4-BE49-F238E27FC236}">
                <a16:creationId xmlns:a16="http://schemas.microsoft.com/office/drawing/2014/main" id="{7C5BA70E-5FF6-C098-3F57-35A38E50BF8C}"/>
              </a:ext>
            </a:extLst>
          </p:cNvPr>
          <p:cNvSpPr txBox="1"/>
          <p:nvPr/>
        </p:nvSpPr>
        <p:spPr>
          <a:xfrm>
            <a:off x="5392121" y="4985929"/>
            <a:ext cx="1407758" cy="307777"/>
          </a:xfrm>
          <a:prstGeom prst="rect">
            <a:avLst/>
          </a:prstGeom>
          <a:noFill/>
        </p:spPr>
        <p:txBody>
          <a:bodyPr wrap="none" rtlCol="0">
            <a:spAutoFit/>
          </a:bodyPr>
          <a:lstStyle/>
          <a:p>
            <a:r>
              <a:rPr lang="en-US" sz="1400" dirty="0">
                <a:solidFill>
                  <a:schemeClr val="accent2"/>
                </a:solidFill>
              </a:rPr>
              <a:t>TID response ?</a:t>
            </a:r>
          </a:p>
        </p:txBody>
      </p:sp>
    </p:spTree>
    <p:extLst>
      <p:ext uri="{BB962C8B-B14F-4D97-AF65-F5344CB8AC3E}">
        <p14:creationId xmlns:p14="http://schemas.microsoft.com/office/powerpoint/2010/main" val="3816589702"/>
      </p:ext>
    </p:extLst>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8619-4AD4-47FF-9127-BE8335EB379B}"/>
              </a:ext>
            </a:extLst>
          </p:cNvPr>
          <p:cNvSpPr>
            <a:spLocks noGrp="1"/>
          </p:cNvSpPr>
          <p:nvPr>
            <p:ph type="title"/>
          </p:nvPr>
        </p:nvSpPr>
        <p:spPr/>
        <p:txBody>
          <a:bodyPr/>
          <a:lstStyle/>
          <a:p>
            <a:r>
              <a:rPr lang="en-US" dirty="0"/>
              <a:t>22nm RRAM</a:t>
            </a:r>
          </a:p>
        </p:txBody>
      </p:sp>
      <p:sp>
        <p:nvSpPr>
          <p:cNvPr id="3" name="Content Placeholder 2">
            <a:extLst>
              <a:ext uri="{FF2B5EF4-FFF2-40B4-BE49-F238E27FC236}">
                <a16:creationId xmlns:a16="http://schemas.microsoft.com/office/drawing/2014/main" id="{8B59865C-A5D4-CE54-5024-85B23C015427}"/>
              </a:ext>
            </a:extLst>
          </p:cNvPr>
          <p:cNvSpPr>
            <a:spLocks noGrp="1"/>
          </p:cNvSpPr>
          <p:nvPr>
            <p:ph idx="1"/>
          </p:nvPr>
        </p:nvSpPr>
        <p:spPr>
          <a:xfrm>
            <a:off x="609600" y="1484314"/>
            <a:ext cx="6134472" cy="4752975"/>
          </a:xfrm>
        </p:spPr>
        <p:txBody>
          <a:bodyPr/>
          <a:lstStyle/>
          <a:p>
            <a:r>
              <a:rPr lang="en-US" sz="2000" dirty="0"/>
              <a:t>Advanced RRAM Integration</a:t>
            </a:r>
          </a:p>
          <a:p>
            <a:pPr lvl="1"/>
            <a:r>
              <a:rPr lang="en-US" sz="1800" dirty="0"/>
              <a:t>Resistive RAM is embedded into TSMC 22nm ULL manufacturing process, combining advanced non-volatile memory with cutting-edge planar semiconductor technology</a:t>
            </a:r>
          </a:p>
          <a:p>
            <a:pPr lvl="1"/>
            <a:endParaRPr lang="en-US" sz="1800" dirty="0"/>
          </a:p>
          <a:p>
            <a:r>
              <a:rPr lang="en-US" sz="2000" dirty="0"/>
              <a:t>Low Power and Fast Access</a:t>
            </a:r>
          </a:p>
          <a:p>
            <a:pPr lvl="1"/>
            <a:r>
              <a:rPr lang="en-US" sz="1800" dirty="0"/>
              <a:t>RRAM technology is fully logic compatible with low process complexity. It is an excellent replacement for </a:t>
            </a:r>
            <a:r>
              <a:rPr lang="en-US" sz="1800" dirty="0" err="1"/>
              <a:t>eFlash</a:t>
            </a:r>
            <a:r>
              <a:rPr lang="en-US" sz="1800" dirty="0"/>
              <a:t> with comparable write speed, endurance and retention</a:t>
            </a:r>
          </a:p>
          <a:p>
            <a:endParaRPr lang="en-US" sz="2000" dirty="0"/>
          </a:p>
        </p:txBody>
      </p:sp>
      <p:sp>
        <p:nvSpPr>
          <p:cNvPr id="4" name="Footer Placeholder 3">
            <a:extLst>
              <a:ext uri="{FF2B5EF4-FFF2-40B4-BE49-F238E27FC236}">
                <a16:creationId xmlns:a16="http://schemas.microsoft.com/office/drawing/2014/main" id="{3F229CBF-0082-B0D2-B759-BDFAA1C22332}"/>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0A3A8A1F-2F3F-2A0A-F1A7-26429225E489}"/>
              </a:ext>
            </a:extLst>
          </p:cNvPr>
          <p:cNvSpPr>
            <a:spLocks noGrp="1"/>
          </p:cNvSpPr>
          <p:nvPr>
            <p:ph type="sldNum" sz="quarter" idx="12"/>
          </p:nvPr>
        </p:nvSpPr>
        <p:spPr/>
        <p:txBody>
          <a:bodyPr/>
          <a:lstStyle/>
          <a:p>
            <a:pPr>
              <a:defRPr/>
            </a:pPr>
            <a:fld id="{8FFE3219-93F8-3341-94BA-40DFB9BA6311}" type="slidenum">
              <a:rPr lang="el-GR" smtClean="0"/>
              <a:pPr>
                <a:defRPr/>
              </a:pPr>
              <a:t>21</a:t>
            </a:fld>
            <a:endParaRPr lang="el-GR" dirty="0"/>
          </a:p>
        </p:txBody>
      </p:sp>
      <p:pic>
        <p:nvPicPr>
          <p:cNvPr id="6" name="Picture 5">
            <a:extLst>
              <a:ext uri="{FF2B5EF4-FFF2-40B4-BE49-F238E27FC236}">
                <a16:creationId xmlns:a16="http://schemas.microsoft.com/office/drawing/2014/main" id="{8471A74F-DCA4-0422-0B6B-7A29766BF297}"/>
              </a:ext>
            </a:extLst>
          </p:cNvPr>
          <p:cNvPicPr>
            <a:picLocks noChangeAspect="1"/>
          </p:cNvPicPr>
          <p:nvPr/>
        </p:nvPicPr>
        <p:blipFill>
          <a:blip r:embed="rId2"/>
          <a:stretch>
            <a:fillRect/>
          </a:stretch>
        </p:blipFill>
        <p:spPr>
          <a:xfrm>
            <a:off x="7082333" y="3705946"/>
            <a:ext cx="4653095" cy="2406372"/>
          </a:xfrm>
          <a:prstGeom prst="rect">
            <a:avLst/>
          </a:prstGeom>
        </p:spPr>
      </p:pic>
      <p:pic>
        <p:nvPicPr>
          <p:cNvPr id="7" name="Picture 6">
            <a:extLst>
              <a:ext uri="{FF2B5EF4-FFF2-40B4-BE49-F238E27FC236}">
                <a16:creationId xmlns:a16="http://schemas.microsoft.com/office/drawing/2014/main" id="{55B7CFB7-B16E-C871-7D05-BD54200CFDCF}"/>
              </a:ext>
            </a:extLst>
          </p:cNvPr>
          <p:cNvPicPr>
            <a:picLocks noChangeAspect="1"/>
          </p:cNvPicPr>
          <p:nvPr/>
        </p:nvPicPr>
        <p:blipFill>
          <a:blip r:embed="rId3"/>
          <a:stretch>
            <a:fillRect/>
          </a:stretch>
        </p:blipFill>
        <p:spPr>
          <a:xfrm>
            <a:off x="7320135" y="1124744"/>
            <a:ext cx="4177493" cy="2403548"/>
          </a:xfrm>
          <a:prstGeom prst="rect">
            <a:avLst/>
          </a:prstGeom>
        </p:spPr>
      </p:pic>
    </p:spTree>
    <p:extLst>
      <p:ext uri="{BB962C8B-B14F-4D97-AF65-F5344CB8AC3E}">
        <p14:creationId xmlns:p14="http://schemas.microsoft.com/office/powerpoint/2010/main" val="648624774"/>
      </p:ext>
    </p:extLst>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4065D-FCC1-B3CC-217F-3356412506A7}"/>
              </a:ext>
            </a:extLst>
          </p:cNvPr>
          <p:cNvSpPr>
            <a:spLocks noGrp="1"/>
          </p:cNvSpPr>
          <p:nvPr>
            <p:ph type="title"/>
          </p:nvPr>
        </p:nvSpPr>
        <p:spPr/>
        <p:txBody>
          <a:bodyPr/>
          <a:lstStyle/>
          <a:p>
            <a:r>
              <a:rPr lang="en-US" dirty="0" err="1"/>
              <a:t>FinFET</a:t>
            </a:r>
            <a:r>
              <a:rPr lang="en-US" dirty="0"/>
              <a:t> Design Challenges</a:t>
            </a:r>
            <a:br>
              <a:rPr lang="en-US" dirty="0"/>
            </a:br>
            <a:br>
              <a:rPr lang="en-US" dirty="0"/>
            </a:br>
            <a:endParaRPr lang="en-US" dirty="0"/>
          </a:p>
        </p:txBody>
      </p:sp>
      <p:sp>
        <p:nvSpPr>
          <p:cNvPr id="4" name="Footer Placeholder 3">
            <a:extLst>
              <a:ext uri="{FF2B5EF4-FFF2-40B4-BE49-F238E27FC236}">
                <a16:creationId xmlns:a16="http://schemas.microsoft.com/office/drawing/2014/main" id="{DEF4C1EE-94C6-FB3D-9221-F682C297BF2C}"/>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0AC07BD3-F628-F896-FA75-18740174EBD7}"/>
              </a:ext>
            </a:extLst>
          </p:cNvPr>
          <p:cNvSpPr>
            <a:spLocks noGrp="1"/>
          </p:cNvSpPr>
          <p:nvPr>
            <p:ph type="sldNum" sz="quarter" idx="12"/>
          </p:nvPr>
        </p:nvSpPr>
        <p:spPr/>
        <p:txBody>
          <a:bodyPr/>
          <a:lstStyle/>
          <a:p>
            <a:pPr>
              <a:defRPr/>
            </a:pPr>
            <a:fld id="{8FFE3219-93F8-3341-94BA-40DFB9BA6311}" type="slidenum">
              <a:rPr lang="el-GR" smtClean="0"/>
              <a:pPr>
                <a:defRPr/>
              </a:pPr>
              <a:t>22</a:t>
            </a:fld>
            <a:endParaRPr lang="el-GR" dirty="0"/>
          </a:p>
        </p:txBody>
      </p:sp>
      <p:grpSp>
        <p:nvGrpSpPr>
          <p:cNvPr id="38" name="Group 37">
            <a:extLst>
              <a:ext uri="{FF2B5EF4-FFF2-40B4-BE49-F238E27FC236}">
                <a16:creationId xmlns:a16="http://schemas.microsoft.com/office/drawing/2014/main" id="{77DD7E38-942D-BC85-199A-34BFF870DA20}"/>
              </a:ext>
            </a:extLst>
          </p:cNvPr>
          <p:cNvGrpSpPr/>
          <p:nvPr/>
        </p:nvGrpSpPr>
        <p:grpSpPr>
          <a:xfrm>
            <a:off x="1115694" y="1179119"/>
            <a:ext cx="9960611" cy="4876000"/>
            <a:chOff x="274320" y="658368"/>
            <a:chExt cx="8595360" cy="4279392"/>
          </a:xfrm>
        </p:grpSpPr>
        <p:sp>
          <p:nvSpPr>
            <p:cNvPr id="22" name="Shape 2">
              <a:extLst>
                <a:ext uri="{FF2B5EF4-FFF2-40B4-BE49-F238E27FC236}">
                  <a16:creationId xmlns:a16="http://schemas.microsoft.com/office/drawing/2014/main" id="{20AE9031-78EF-0B9E-F49B-57C961012D8B}"/>
                </a:ext>
              </a:extLst>
            </p:cNvPr>
            <p:cNvSpPr/>
            <p:nvPr/>
          </p:nvSpPr>
          <p:spPr>
            <a:xfrm>
              <a:off x="365760" y="658368"/>
              <a:ext cx="8412480" cy="22860"/>
            </a:xfrm>
            <a:prstGeom prst="rect">
              <a:avLst/>
            </a:prstGeom>
            <a:solidFill>
              <a:srgbClr val="0284C7"/>
            </a:solidFill>
            <a:ln/>
          </p:spPr>
          <p:txBody>
            <a:bodyPr/>
            <a:lstStyle/>
            <a:p>
              <a:endParaRPr lang="en-US" sz="4000"/>
            </a:p>
          </p:txBody>
        </p:sp>
        <p:sp>
          <p:nvSpPr>
            <p:cNvPr id="23" name="Shape 3">
              <a:extLst>
                <a:ext uri="{FF2B5EF4-FFF2-40B4-BE49-F238E27FC236}">
                  <a16:creationId xmlns:a16="http://schemas.microsoft.com/office/drawing/2014/main" id="{E5169BA1-B095-1301-B5B1-F113F6C9A80A}"/>
                </a:ext>
              </a:extLst>
            </p:cNvPr>
            <p:cNvSpPr/>
            <p:nvPr/>
          </p:nvSpPr>
          <p:spPr>
            <a:xfrm>
              <a:off x="274320" y="777240"/>
              <a:ext cx="4160520" cy="4160520"/>
            </a:xfrm>
            <a:prstGeom prst="rect">
              <a:avLst/>
            </a:prstGeom>
            <a:solidFill>
              <a:srgbClr val="F1F5F9"/>
            </a:solidFill>
            <a:ln w="15240">
              <a:solidFill>
                <a:srgbClr val="0284C7"/>
              </a:solidFill>
              <a:prstDash val="solid"/>
            </a:ln>
            <a:effectLst>
              <a:outerShdw blurRad="101600" dist="38100" dir="8100000" algn="bl" rotWithShape="0">
                <a:srgbClr val="000000">
                  <a:alpha val="12000"/>
                </a:srgbClr>
              </a:outerShdw>
            </a:effectLst>
          </p:spPr>
          <p:txBody>
            <a:bodyPr/>
            <a:lstStyle/>
            <a:p>
              <a:endParaRPr lang="en-US" sz="4000"/>
            </a:p>
          </p:txBody>
        </p:sp>
        <p:sp>
          <p:nvSpPr>
            <p:cNvPr id="24" name="Shape 4">
              <a:extLst>
                <a:ext uri="{FF2B5EF4-FFF2-40B4-BE49-F238E27FC236}">
                  <a16:creationId xmlns:a16="http://schemas.microsoft.com/office/drawing/2014/main" id="{8FD1DA41-817A-3A07-B2ED-6333443708CF}"/>
                </a:ext>
              </a:extLst>
            </p:cNvPr>
            <p:cNvSpPr/>
            <p:nvPr/>
          </p:nvSpPr>
          <p:spPr>
            <a:xfrm>
              <a:off x="274320" y="777240"/>
              <a:ext cx="64008" cy="4160520"/>
            </a:xfrm>
            <a:prstGeom prst="rect">
              <a:avLst/>
            </a:prstGeom>
            <a:solidFill>
              <a:srgbClr val="0284C7"/>
            </a:solidFill>
            <a:ln/>
          </p:spPr>
          <p:txBody>
            <a:bodyPr/>
            <a:lstStyle/>
            <a:p>
              <a:endParaRPr lang="en-US" sz="4000"/>
            </a:p>
          </p:txBody>
        </p:sp>
        <p:sp>
          <p:nvSpPr>
            <p:cNvPr id="25" name="Text 5">
              <a:extLst>
                <a:ext uri="{FF2B5EF4-FFF2-40B4-BE49-F238E27FC236}">
                  <a16:creationId xmlns:a16="http://schemas.microsoft.com/office/drawing/2014/main" id="{3BFD710C-8358-90F2-5D91-D675ED71A31B}"/>
                </a:ext>
              </a:extLst>
            </p:cNvPr>
            <p:cNvSpPr/>
            <p:nvPr/>
          </p:nvSpPr>
          <p:spPr>
            <a:xfrm>
              <a:off x="457200" y="868680"/>
              <a:ext cx="3749040" cy="347472"/>
            </a:xfrm>
            <a:prstGeom prst="rect">
              <a:avLst/>
            </a:prstGeom>
            <a:noFill/>
            <a:ln/>
          </p:spPr>
          <p:txBody>
            <a:bodyPr wrap="square" rtlCol="0" anchor="ctr"/>
            <a:lstStyle/>
            <a:p>
              <a:pPr marL="0" indent="0">
                <a:buNone/>
              </a:pPr>
              <a:r>
                <a:rPr lang="en-US" sz="2000" b="1" dirty="0">
                  <a:solidFill>
                    <a:srgbClr val="0284C7"/>
                  </a:solidFill>
                  <a:latin typeface="Calibri" pitchFamily="34" charset="0"/>
                  <a:ea typeface="Calibri" pitchFamily="34" charset="-122"/>
                  <a:cs typeface="Calibri" pitchFamily="34" charset="-120"/>
                </a:rPr>
                <a:t>⚙  DEVICE &amp; PROCESS</a:t>
              </a:r>
              <a:endParaRPr lang="en-US" sz="2000" dirty="0"/>
            </a:p>
          </p:txBody>
        </p:sp>
        <p:sp>
          <p:nvSpPr>
            <p:cNvPr id="26" name="Text 6">
              <a:extLst>
                <a:ext uri="{FF2B5EF4-FFF2-40B4-BE49-F238E27FC236}">
                  <a16:creationId xmlns:a16="http://schemas.microsoft.com/office/drawing/2014/main" id="{C5464627-4623-F02B-0316-E2DF3FE962C1}"/>
                </a:ext>
              </a:extLst>
            </p:cNvPr>
            <p:cNvSpPr/>
            <p:nvPr/>
          </p:nvSpPr>
          <p:spPr>
            <a:xfrm>
              <a:off x="475488" y="1298448"/>
              <a:ext cx="3657600" cy="731520"/>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Quantized Fin Geometry  </a:t>
              </a:r>
              <a:r>
                <a:rPr lang="en-US" sz="1400" dirty="0">
                  <a:solidFill>
                    <a:srgbClr val="1E293B"/>
                  </a:solidFill>
                  <a:latin typeface="Calibri" pitchFamily="34" charset="0"/>
                  <a:ea typeface="Calibri" pitchFamily="34" charset="-122"/>
                  <a:cs typeface="Calibri" pitchFamily="34" charset="-120"/>
                </a:rPr>
                <a:t>Width is discrete (N fins), not continuous. Complicates analog sizing, current matching, and W-stepping that planar CMOS handles freely.</a:t>
              </a:r>
              <a:endParaRPr lang="en-US" sz="1400" dirty="0"/>
            </a:p>
          </p:txBody>
        </p:sp>
        <p:sp>
          <p:nvSpPr>
            <p:cNvPr id="27" name="Text 7">
              <a:extLst>
                <a:ext uri="{FF2B5EF4-FFF2-40B4-BE49-F238E27FC236}">
                  <a16:creationId xmlns:a16="http://schemas.microsoft.com/office/drawing/2014/main" id="{3302C2A4-4CF3-9D29-462E-861166C8D4FA}"/>
                </a:ext>
              </a:extLst>
            </p:cNvPr>
            <p:cNvSpPr/>
            <p:nvPr/>
          </p:nvSpPr>
          <p:spPr>
            <a:xfrm>
              <a:off x="475488" y="2139696"/>
              <a:ext cx="3657600" cy="731520"/>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Layout-Dependent Effects (LDE)  </a:t>
              </a:r>
              <a:r>
                <a:rPr lang="en-US" sz="1400" dirty="0">
                  <a:solidFill>
                    <a:srgbClr val="1E293B"/>
                  </a:solidFill>
                  <a:latin typeface="Calibri" pitchFamily="34" charset="0"/>
                  <a:ea typeface="Calibri" pitchFamily="34" charset="-122"/>
                  <a:cs typeface="Calibri" pitchFamily="34" charset="-120"/>
                </a:rPr>
                <a:t>Vth shifts 10s of mV from neighbour fins, STI stress, and MEOL contacts. Geometry-aware SPICE models mandatory.</a:t>
              </a:r>
              <a:endParaRPr lang="en-US" sz="1400" dirty="0"/>
            </a:p>
          </p:txBody>
        </p:sp>
        <p:sp>
          <p:nvSpPr>
            <p:cNvPr id="28" name="Text 8">
              <a:extLst>
                <a:ext uri="{FF2B5EF4-FFF2-40B4-BE49-F238E27FC236}">
                  <a16:creationId xmlns:a16="http://schemas.microsoft.com/office/drawing/2014/main" id="{F57762A9-C014-1698-D72B-B47968E711B6}"/>
                </a:ext>
              </a:extLst>
            </p:cNvPr>
            <p:cNvSpPr/>
            <p:nvPr/>
          </p:nvSpPr>
          <p:spPr>
            <a:xfrm>
              <a:off x="475488" y="2980944"/>
              <a:ext cx="3657600" cy="731520"/>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Self-Heating  </a:t>
              </a:r>
              <a:r>
                <a:rPr lang="en-US" sz="1400" dirty="0">
                  <a:solidFill>
                    <a:srgbClr val="1E293B"/>
                  </a:solidFill>
                  <a:latin typeface="Calibri" pitchFamily="34" charset="0"/>
                  <a:ea typeface="Calibri" pitchFamily="34" charset="-122"/>
                  <a:cs typeface="Calibri" pitchFamily="34" charset="-120"/>
                </a:rPr>
                <a:t>Narrow Si body surrounded by low-κ isolation traps heat. Thermal-aware electrothermal co-simulation required, especially for RF/high-current blocks.</a:t>
              </a:r>
              <a:endParaRPr lang="en-US" sz="1400" dirty="0"/>
            </a:p>
          </p:txBody>
        </p:sp>
        <p:sp>
          <p:nvSpPr>
            <p:cNvPr id="29" name="Text 9">
              <a:extLst>
                <a:ext uri="{FF2B5EF4-FFF2-40B4-BE49-F238E27FC236}">
                  <a16:creationId xmlns:a16="http://schemas.microsoft.com/office/drawing/2014/main" id="{310AAC44-672E-056E-87D9-E474B9B2CAE8}"/>
                </a:ext>
              </a:extLst>
            </p:cNvPr>
            <p:cNvSpPr/>
            <p:nvPr/>
          </p:nvSpPr>
          <p:spPr>
            <a:xfrm>
              <a:off x="475488" y="3822192"/>
              <a:ext cx="3657600" cy="731520"/>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Gate Length Variability  </a:t>
              </a:r>
              <a:r>
                <a:rPr lang="en-US" sz="1400" dirty="0">
                  <a:solidFill>
                    <a:srgbClr val="1E293B"/>
                  </a:solidFill>
                  <a:latin typeface="Calibri" pitchFamily="34" charset="0"/>
                  <a:ea typeface="Calibri" pitchFamily="34" charset="-122"/>
                  <a:cs typeface="Calibri" pitchFamily="34" charset="-120"/>
                </a:rPr>
                <a:t>RDF suppressed but LER/LWR dominates at 7/5nm. Pelgrom law holds with different physical roots — process control is critical.</a:t>
              </a:r>
              <a:endParaRPr lang="en-US" sz="1400" dirty="0"/>
            </a:p>
          </p:txBody>
        </p:sp>
        <p:sp>
          <p:nvSpPr>
            <p:cNvPr id="30" name="Shape 10">
              <a:extLst>
                <a:ext uri="{FF2B5EF4-FFF2-40B4-BE49-F238E27FC236}">
                  <a16:creationId xmlns:a16="http://schemas.microsoft.com/office/drawing/2014/main" id="{E01CBFB8-CFDF-A78B-2D4C-90C2652991C2}"/>
                </a:ext>
              </a:extLst>
            </p:cNvPr>
            <p:cNvSpPr/>
            <p:nvPr/>
          </p:nvSpPr>
          <p:spPr>
            <a:xfrm>
              <a:off x="4709160" y="766574"/>
              <a:ext cx="4160520" cy="4160520"/>
            </a:xfrm>
            <a:prstGeom prst="rect">
              <a:avLst/>
            </a:prstGeom>
            <a:solidFill>
              <a:srgbClr val="F1F5F9"/>
            </a:solidFill>
            <a:ln w="15240">
              <a:solidFill>
                <a:srgbClr val="EA580C"/>
              </a:solidFill>
              <a:prstDash val="solid"/>
            </a:ln>
            <a:effectLst>
              <a:outerShdw blurRad="101600" dist="38100" dir="8100000" algn="bl" rotWithShape="0">
                <a:srgbClr val="000000">
                  <a:alpha val="12000"/>
                </a:srgbClr>
              </a:outerShdw>
            </a:effectLst>
          </p:spPr>
          <p:txBody>
            <a:bodyPr/>
            <a:lstStyle/>
            <a:p>
              <a:endParaRPr lang="en-US" sz="4000"/>
            </a:p>
          </p:txBody>
        </p:sp>
        <p:sp>
          <p:nvSpPr>
            <p:cNvPr id="31" name="Shape 11">
              <a:extLst>
                <a:ext uri="{FF2B5EF4-FFF2-40B4-BE49-F238E27FC236}">
                  <a16:creationId xmlns:a16="http://schemas.microsoft.com/office/drawing/2014/main" id="{35C41DED-C946-0735-D2E7-48B8502E1CC5}"/>
                </a:ext>
              </a:extLst>
            </p:cNvPr>
            <p:cNvSpPr/>
            <p:nvPr/>
          </p:nvSpPr>
          <p:spPr>
            <a:xfrm>
              <a:off x="4709160" y="777240"/>
              <a:ext cx="64008" cy="4160520"/>
            </a:xfrm>
            <a:prstGeom prst="rect">
              <a:avLst/>
            </a:prstGeom>
            <a:solidFill>
              <a:srgbClr val="EA580C"/>
            </a:solidFill>
            <a:ln/>
          </p:spPr>
          <p:txBody>
            <a:bodyPr/>
            <a:lstStyle/>
            <a:p>
              <a:endParaRPr lang="en-US" sz="4000"/>
            </a:p>
          </p:txBody>
        </p:sp>
        <p:sp>
          <p:nvSpPr>
            <p:cNvPr id="32" name="Text 12">
              <a:extLst>
                <a:ext uri="{FF2B5EF4-FFF2-40B4-BE49-F238E27FC236}">
                  <a16:creationId xmlns:a16="http://schemas.microsoft.com/office/drawing/2014/main" id="{9332DF21-3012-0FF5-F2D9-B970407E073E}"/>
                </a:ext>
              </a:extLst>
            </p:cNvPr>
            <p:cNvSpPr/>
            <p:nvPr/>
          </p:nvSpPr>
          <p:spPr>
            <a:xfrm>
              <a:off x="4892040" y="868680"/>
              <a:ext cx="3794760" cy="347472"/>
            </a:xfrm>
            <a:prstGeom prst="rect">
              <a:avLst/>
            </a:prstGeom>
            <a:noFill/>
            <a:ln/>
          </p:spPr>
          <p:txBody>
            <a:bodyPr wrap="square" rtlCol="0" anchor="ctr"/>
            <a:lstStyle/>
            <a:p>
              <a:pPr marL="0" indent="0">
                <a:buNone/>
              </a:pPr>
              <a:r>
                <a:rPr lang="en-US" sz="2000" b="1" dirty="0">
                  <a:solidFill>
                    <a:srgbClr val="EA580C"/>
                  </a:solidFill>
                  <a:latin typeface="Calibri" pitchFamily="34" charset="0"/>
                  <a:ea typeface="Calibri" pitchFamily="34" charset="-122"/>
                  <a:cs typeface="Calibri" pitchFamily="34" charset="-120"/>
                </a:rPr>
                <a:t>〜  ANALOG &amp; MIXED-SIGNAL</a:t>
              </a:r>
              <a:endParaRPr lang="en-US" sz="2000" dirty="0"/>
            </a:p>
          </p:txBody>
        </p:sp>
        <p:sp>
          <p:nvSpPr>
            <p:cNvPr id="33" name="Text 13">
              <a:extLst>
                <a:ext uri="{FF2B5EF4-FFF2-40B4-BE49-F238E27FC236}">
                  <a16:creationId xmlns:a16="http://schemas.microsoft.com/office/drawing/2014/main" id="{9C273DEB-C564-0BAD-B708-5EE98C9830EA}"/>
                </a:ext>
              </a:extLst>
            </p:cNvPr>
            <p:cNvSpPr/>
            <p:nvPr/>
          </p:nvSpPr>
          <p:spPr>
            <a:xfrm>
              <a:off x="4910328" y="1298447"/>
              <a:ext cx="3840480" cy="1144923"/>
            </a:xfrm>
            <a:prstGeom prst="rect">
              <a:avLst/>
            </a:prstGeom>
            <a:noFill/>
            <a:ln/>
          </p:spPr>
          <p:txBody>
            <a:bodyPr wrap="square" rtlCol="0" anchor="t"/>
            <a:lstStyle/>
            <a:p>
              <a:pPr marL="0" indent="0">
                <a:buNone/>
              </a:pPr>
              <a:r>
                <a:rPr lang="en-US" sz="1400" b="1" dirty="0">
                  <a:latin typeface="Calibri" panose="020F0502020204030204" pitchFamily="34" charset="0"/>
                  <a:cs typeface="Calibri" panose="020F0502020204030204" pitchFamily="34" charset="0"/>
                </a:rPr>
                <a:t>Constrained Analog Sizing</a:t>
              </a:r>
              <a:r>
                <a:rPr lang="en-US" sz="1400" dirty="0">
                  <a:latin typeface="Calibri" panose="020F0502020204030204" pitchFamily="34" charset="0"/>
                  <a:cs typeface="Calibri" panose="020F0502020204030204" pitchFamily="34" charset="0"/>
                </a:rPr>
                <a:t> — </a:t>
              </a:r>
              <a:r>
                <a:rPr lang="en-US" sz="1400" dirty="0" err="1">
                  <a:latin typeface="Calibri" panose="020F0502020204030204" pitchFamily="34" charset="0"/>
                  <a:cs typeface="Calibri" panose="020F0502020204030204" pitchFamily="34" charset="0"/>
                </a:rPr>
                <a:t>FinFET</a:t>
              </a:r>
              <a:r>
                <a:rPr lang="en-US" sz="1400" dirty="0">
                  <a:latin typeface="Calibri" panose="020F0502020204030204" pitchFamily="34" charset="0"/>
                  <a:cs typeface="Calibri" panose="020F0502020204030204" pitchFamily="34" charset="0"/>
                </a:rPr>
                <a:t> electrostatics preserve output resistance (</a:t>
              </a:r>
              <a:r>
                <a:rPr lang="en-US" sz="1400" dirty="0" err="1">
                  <a:latin typeface="Calibri" panose="020F0502020204030204" pitchFamily="34" charset="0"/>
                  <a:cs typeface="Calibri" panose="020F0502020204030204" pitchFamily="34" charset="0"/>
                </a:rPr>
                <a:t>ro</a:t>
              </a:r>
              <a:r>
                <a:rPr lang="en-US" sz="1400" dirty="0">
                  <a:latin typeface="Calibri" panose="020F0502020204030204" pitchFamily="34" charset="0"/>
                  <a:cs typeface="Calibri" panose="020F0502020204030204" pitchFamily="34" charset="0"/>
                </a:rPr>
                <a:t>) well at moderate L.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The real analog burden is discrete W quantization: fin count replaces continuous W/L trade-offs, forcing coarser gm and bias point control than planar designers are accustomed to.</a:t>
              </a:r>
            </a:p>
          </p:txBody>
        </p:sp>
        <p:sp>
          <p:nvSpPr>
            <p:cNvPr id="34" name="Text 14">
              <a:extLst>
                <a:ext uri="{FF2B5EF4-FFF2-40B4-BE49-F238E27FC236}">
                  <a16:creationId xmlns:a16="http://schemas.microsoft.com/office/drawing/2014/main" id="{0785BA2B-6597-C508-8F1A-E2C478CCA71D}"/>
                </a:ext>
              </a:extLst>
            </p:cNvPr>
            <p:cNvSpPr/>
            <p:nvPr/>
          </p:nvSpPr>
          <p:spPr>
            <a:xfrm>
              <a:off x="4901183" y="2560145"/>
              <a:ext cx="3840480" cy="731520"/>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Reduced Supply Headroom  </a:t>
              </a:r>
              <a:r>
                <a:rPr lang="en-US" sz="1400" dirty="0">
                  <a:solidFill>
                    <a:srgbClr val="1E293B"/>
                  </a:solidFill>
                  <a:latin typeface="Calibri" pitchFamily="34" charset="0"/>
                  <a:ea typeface="Calibri" pitchFamily="34" charset="-122"/>
                  <a:cs typeface="Calibri" pitchFamily="34" charset="-120"/>
                </a:rPr>
                <a:t>VDD = 0.7–0.8 V at 7nm squeezes dynamic range (DR ∝ VDD²/noise) and limits cascode stacking depth.</a:t>
              </a:r>
              <a:endParaRPr lang="en-US" sz="1400" dirty="0"/>
            </a:p>
          </p:txBody>
        </p:sp>
        <p:sp>
          <p:nvSpPr>
            <p:cNvPr id="35" name="Text 15">
              <a:extLst>
                <a:ext uri="{FF2B5EF4-FFF2-40B4-BE49-F238E27FC236}">
                  <a16:creationId xmlns:a16="http://schemas.microsoft.com/office/drawing/2014/main" id="{EAC377D9-747C-3556-3C6C-D5F894F16695}"/>
                </a:ext>
              </a:extLst>
            </p:cNvPr>
            <p:cNvSpPr/>
            <p:nvPr/>
          </p:nvSpPr>
          <p:spPr>
            <a:xfrm>
              <a:off x="4901183" y="3237550"/>
              <a:ext cx="3840480" cy="731520"/>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Discrete-Width Mismatch  </a:t>
              </a:r>
              <a:r>
                <a:rPr lang="en-US" sz="1400" dirty="0">
                  <a:solidFill>
                    <a:srgbClr val="1E293B"/>
                  </a:solidFill>
                  <a:latin typeface="Calibri" pitchFamily="34" charset="0"/>
                  <a:ea typeface="Calibri" pitchFamily="34" charset="-122"/>
                  <a:cs typeface="Calibri" pitchFamily="34" charset="-120"/>
                </a:rPr>
                <a:t>Classical Pelgrom matching (σ_ΔVth ∝ 1/√WL) restricted to discrete W options. Common-centroid layouts need identical fin-neighbour environments.</a:t>
              </a:r>
              <a:endParaRPr lang="en-US" sz="1400" dirty="0"/>
            </a:p>
          </p:txBody>
        </p:sp>
        <p:sp>
          <p:nvSpPr>
            <p:cNvPr id="36" name="Text 16">
              <a:extLst>
                <a:ext uri="{FF2B5EF4-FFF2-40B4-BE49-F238E27FC236}">
                  <a16:creationId xmlns:a16="http://schemas.microsoft.com/office/drawing/2014/main" id="{21385D73-A6DA-65A9-88D2-58791C353644}"/>
                </a:ext>
              </a:extLst>
            </p:cNvPr>
            <p:cNvSpPr/>
            <p:nvPr/>
          </p:nvSpPr>
          <p:spPr>
            <a:xfrm>
              <a:off x="4901183" y="4078798"/>
              <a:ext cx="3840480" cy="731520"/>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ESD Protection  </a:t>
              </a:r>
              <a:r>
                <a:rPr lang="en-US" sz="1400" dirty="0">
                  <a:solidFill>
                    <a:srgbClr val="1E293B"/>
                  </a:solidFill>
                  <a:latin typeface="Calibri" pitchFamily="34" charset="0"/>
                  <a:ea typeface="Calibri" pitchFamily="34" charset="-122"/>
                  <a:cs typeface="Calibri" pitchFamily="34" charset="-120"/>
                </a:rPr>
                <a:t>Thick-oxide I/O devices harder to implement; fin geometry elevates snapback current density and limits ballasting strategies.</a:t>
              </a:r>
              <a:endParaRPr lang="en-US" sz="1400" dirty="0"/>
            </a:p>
          </p:txBody>
        </p:sp>
      </p:grpSp>
    </p:spTree>
    <p:extLst>
      <p:ext uri="{BB962C8B-B14F-4D97-AF65-F5344CB8AC3E}">
        <p14:creationId xmlns:p14="http://schemas.microsoft.com/office/powerpoint/2010/main" val="2329057968"/>
      </p:ext>
    </p:extLst>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AB0A-23BF-E8F1-10D9-B2D7A2475FCB}"/>
              </a:ext>
            </a:extLst>
          </p:cNvPr>
          <p:cNvSpPr>
            <a:spLocks noGrp="1"/>
          </p:cNvSpPr>
          <p:nvPr>
            <p:ph type="title"/>
          </p:nvPr>
        </p:nvSpPr>
        <p:spPr/>
        <p:txBody>
          <a:bodyPr/>
          <a:lstStyle/>
          <a:p>
            <a:r>
              <a:rPr lang="en-US" dirty="0" err="1"/>
              <a:t>FinFET</a:t>
            </a:r>
            <a:r>
              <a:rPr lang="en-US" dirty="0"/>
              <a:t> Design Challenges</a:t>
            </a:r>
            <a:br>
              <a:rPr lang="en-US" dirty="0"/>
            </a:br>
            <a:br>
              <a:rPr lang="en-US" dirty="0"/>
            </a:br>
            <a:endParaRPr lang="en-US" dirty="0"/>
          </a:p>
        </p:txBody>
      </p:sp>
      <p:sp>
        <p:nvSpPr>
          <p:cNvPr id="4" name="Footer Placeholder 3">
            <a:extLst>
              <a:ext uri="{FF2B5EF4-FFF2-40B4-BE49-F238E27FC236}">
                <a16:creationId xmlns:a16="http://schemas.microsoft.com/office/drawing/2014/main" id="{E13BC4E8-8B17-D3E6-6766-EE60B78FE1F6}"/>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499AC287-1901-442E-B393-04EFF2218134}"/>
              </a:ext>
            </a:extLst>
          </p:cNvPr>
          <p:cNvSpPr>
            <a:spLocks noGrp="1"/>
          </p:cNvSpPr>
          <p:nvPr>
            <p:ph type="sldNum" sz="quarter" idx="12"/>
          </p:nvPr>
        </p:nvSpPr>
        <p:spPr/>
        <p:txBody>
          <a:bodyPr/>
          <a:lstStyle/>
          <a:p>
            <a:pPr>
              <a:defRPr/>
            </a:pPr>
            <a:fld id="{8FFE3219-93F8-3341-94BA-40DFB9BA6311}" type="slidenum">
              <a:rPr lang="el-GR" smtClean="0"/>
              <a:pPr>
                <a:defRPr/>
              </a:pPr>
              <a:t>23</a:t>
            </a:fld>
            <a:endParaRPr lang="el-GR" dirty="0"/>
          </a:p>
        </p:txBody>
      </p:sp>
      <p:grpSp>
        <p:nvGrpSpPr>
          <p:cNvPr id="21" name="Group 20">
            <a:extLst>
              <a:ext uri="{FF2B5EF4-FFF2-40B4-BE49-F238E27FC236}">
                <a16:creationId xmlns:a16="http://schemas.microsoft.com/office/drawing/2014/main" id="{3102355D-2FF4-2B9B-03F6-DF15C8A3A3EE}"/>
              </a:ext>
            </a:extLst>
          </p:cNvPr>
          <p:cNvGrpSpPr/>
          <p:nvPr/>
        </p:nvGrpSpPr>
        <p:grpSpPr>
          <a:xfrm>
            <a:off x="1199456" y="1124744"/>
            <a:ext cx="9884208" cy="4902841"/>
            <a:chOff x="274320" y="658368"/>
            <a:chExt cx="8595360" cy="4279392"/>
          </a:xfrm>
        </p:grpSpPr>
        <p:sp>
          <p:nvSpPr>
            <p:cNvPr id="6" name="Shape 2">
              <a:extLst>
                <a:ext uri="{FF2B5EF4-FFF2-40B4-BE49-F238E27FC236}">
                  <a16:creationId xmlns:a16="http://schemas.microsoft.com/office/drawing/2014/main" id="{348B6E33-E784-8B08-F495-B59BEFB94799}"/>
                </a:ext>
              </a:extLst>
            </p:cNvPr>
            <p:cNvSpPr/>
            <p:nvPr/>
          </p:nvSpPr>
          <p:spPr>
            <a:xfrm>
              <a:off x="365760" y="658368"/>
              <a:ext cx="8412480" cy="22860"/>
            </a:xfrm>
            <a:prstGeom prst="rect">
              <a:avLst/>
            </a:prstGeom>
            <a:solidFill>
              <a:srgbClr val="16A34A"/>
            </a:solidFill>
            <a:ln/>
          </p:spPr>
          <p:txBody>
            <a:bodyPr/>
            <a:lstStyle/>
            <a:p>
              <a:endParaRPr lang="en-US" sz="4000"/>
            </a:p>
          </p:txBody>
        </p:sp>
        <p:sp>
          <p:nvSpPr>
            <p:cNvPr id="7" name="Shape 3">
              <a:extLst>
                <a:ext uri="{FF2B5EF4-FFF2-40B4-BE49-F238E27FC236}">
                  <a16:creationId xmlns:a16="http://schemas.microsoft.com/office/drawing/2014/main" id="{75D5E5F7-E9A9-15D4-53F7-0A182680FBE9}"/>
                </a:ext>
              </a:extLst>
            </p:cNvPr>
            <p:cNvSpPr/>
            <p:nvPr/>
          </p:nvSpPr>
          <p:spPr>
            <a:xfrm>
              <a:off x="274320" y="777240"/>
              <a:ext cx="4160520" cy="4160520"/>
            </a:xfrm>
            <a:prstGeom prst="rect">
              <a:avLst/>
            </a:prstGeom>
            <a:solidFill>
              <a:srgbClr val="F1F5F9"/>
            </a:solidFill>
            <a:ln w="15240">
              <a:solidFill>
                <a:srgbClr val="16A34A"/>
              </a:solidFill>
              <a:prstDash val="solid"/>
            </a:ln>
            <a:effectLst>
              <a:outerShdw blurRad="101600" dist="38100" dir="8100000" algn="bl" rotWithShape="0">
                <a:srgbClr val="000000">
                  <a:alpha val="12000"/>
                </a:srgbClr>
              </a:outerShdw>
            </a:effectLst>
          </p:spPr>
          <p:txBody>
            <a:bodyPr/>
            <a:lstStyle/>
            <a:p>
              <a:endParaRPr lang="en-US" sz="4000"/>
            </a:p>
          </p:txBody>
        </p:sp>
        <p:sp>
          <p:nvSpPr>
            <p:cNvPr id="8" name="Shape 4">
              <a:extLst>
                <a:ext uri="{FF2B5EF4-FFF2-40B4-BE49-F238E27FC236}">
                  <a16:creationId xmlns:a16="http://schemas.microsoft.com/office/drawing/2014/main" id="{90A0FA09-3C4D-0804-54C2-FF61C2116BEA}"/>
                </a:ext>
              </a:extLst>
            </p:cNvPr>
            <p:cNvSpPr/>
            <p:nvPr/>
          </p:nvSpPr>
          <p:spPr>
            <a:xfrm>
              <a:off x="274320" y="777240"/>
              <a:ext cx="64008" cy="4160520"/>
            </a:xfrm>
            <a:prstGeom prst="rect">
              <a:avLst/>
            </a:prstGeom>
            <a:solidFill>
              <a:srgbClr val="16A34A"/>
            </a:solidFill>
            <a:ln/>
          </p:spPr>
          <p:txBody>
            <a:bodyPr/>
            <a:lstStyle/>
            <a:p>
              <a:endParaRPr lang="en-US" sz="4000"/>
            </a:p>
          </p:txBody>
        </p:sp>
        <p:sp>
          <p:nvSpPr>
            <p:cNvPr id="9" name="Text 5">
              <a:extLst>
                <a:ext uri="{FF2B5EF4-FFF2-40B4-BE49-F238E27FC236}">
                  <a16:creationId xmlns:a16="http://schemas.microsoft.com/office/drawing/2014/main" id="{0AA629C8-C858-C696-F6C1-CA91806A3630}"/>
                </a:ext>
              </a:extLst>
            </p:cNvPr>
            <p:cNvSpPr/>
            <p:nvPr/>
          </p:nvSpPr>
          <p:spPr>
            <a:xfrm>
              <a:off x="457200" y="868680"/>
              <a:ext cx="3749040" cy="347472"/>
            </a:xfrm>
            <a:prstGeom prst="rect">
              <a:avLst/>
            </a:prstGeom>
            <a:noFill/>
            <a:ln/>
          </p:spPr>
          <p:txBody>
            <a:bodyPr wrap="square" rtlCol="0" anchor="ctr"/>
            <a:lstStyle/>
            <a:p>
              <a:pPr marL="0" indent="0">
                <a:buNone/>
              </a:pPr>
              <a:r>
                <a:rPr lang="en-US" sz="2000" b="1" dirty="0">
                  <a:solidFill>
                    <a:srgbClr val="16A34A"/>
                  </a:solidFill>
                  <a:latin typeface="Calibri" pitchFamily="34" charset="0"/>
                  <a:ea typeface="Calibri" pitchFamily="34" charset="-122"/>
                  <a:cs typeface="Calibri" pitchFamily="34" charset="-120"/>
                </a:rPr>
                <a:t>▦  DIGITAL DESIGN</a:t>
              </a:r>
              <a:endParaRPr lang="en-US" sz="2000" dirty="0"/>
            </a:p>
          </p:txBody>
        </p:sp>
        <p:sp>
          <p:nvSpPr>
            <p:cNvPr id="10" name="Text 6">
              <a:extLst>
                <a:ext uri="{FF2B5EF4-FFF2-40B4-BE49-F238E27FC236}">
                  <a16:creationId xmlns:a16="http://schemas.microsoft.com/office/drawing/2014/main" id="{9E1B25C3-2B68-7258-C3D3-813D725FE0D6}"/>
                </a:ext>
              </a:extLst>
            </p:cNvPr>
            <p:cNvSpPr/>
            <p:nvPr/>
          </p:nvSpPr>
          <p:spPr>
            <a:xfrm>
              <a:off x="475488" y="1298448"/>
              <a:ext cx="3657600" cy="731520"/>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Std-Cell Library Complexity  </a:t>
              </a:r>
              <a:r>
                <a:rPr lang="en-US" sz="1400" dirty="0">
                  <a:solidFill>
                    <a:srgbClr val="1E293B"/>
                  </a:solidFill>
                  <a:latin typeface="Calibri" pitchFamily="34" charset="0"/>
                  <a:ea typeface="Calibri" pitchFamily="34" charset="-122"/>
                  <a:cs typeface="Calibri" pitchFamily="34" charset="-120"/>
                </a:rPr>
                <a:t>Fin quantization + multi-patterning-aware routing rules produce tight track heights (e.g. 6T at 5nm). PnR must respect coloring constraints throughout.</a:t>
              </a:r>
              <a:endParaRPr lang="en-US" sz="1400" dirty="0"/>
            </a:p>
          </p:txBody>
        </p:sp>
        <p:sp>
          <p:nvSpPr>
            <p:cNvPr id="11" name="Text 7">
              <a:extLst>
                <a:ext uri="{FF2B5EF4-FFF2-40B4-BE49-F238E27FC236}">
                  <a16:creationId xmlns:a16="http://schemas.microsoft.com/office/drawing/2014/main" id="{4BCE0674-DF64-BDC4-FAE4-4F56357DE5C8}"/>
                </a:ext>
              </a:extLst>
            </p:cNvPr>
            <p:cNvSpPr/>
            <p:nvPr/>
          </p:nvSpPr>
          <p:spPr>
            <a:xfrm>
              <a:off x="475488" y="2139696"/>
              <a:ext cx="3657600" cy="731520"/>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Multi-Patterning (SADP/SAQP)  </a:t>
              </a:r>
              <a:r>
                <a:rPr lang="en-US" sz="1400" dirty="0">
                  <a:solidFill>
                    <a:srgbClr val="1E293B"/>
                  </a:solidFill>
                  <a:latin typeface="Calibri" pitchFamily="34" charset="0"/>
                  <a:ea typeface="Calibri" pitchFamily="34" charset="-122"/>
                  <a:cs typeface="Calibri" pitchFamily="34" charset="-120"/>
                </a:rPr>
                <a:t>Below 16nm, no single exposure covers critical layers. LELE/SADP introduce overlay errors and forbidden pitches. EUV from ~7nm alleviates this but is not universal.</a:t>
              </a:r>
              <a:endParaRPr lang="en-US" sz="1400" dirty="0"/>
            </a:p>
          </p:txBody>
        </p:sp>
        <p:sp>
          <p:nvSpPr>
            <p:cNvPr id="12" name="Text 8">
              <a:extLst>
                <a:ext uri="{FF2B5EF4-FFF2-40B4-BE49-F238E27FC236}">
                  <a16:creationId xmlns:a16="http://schemas.microsoft.com/office/drawing/2014/main" id="{664544B4-2CFD-CF53-66B9-77DF4B97A8B8}"/>
                </a:ext>
              </a:extLst>
            </p:cNvPr>
            <p:cNvSpPr/>
            <p:nvPr/>
          </p:nvSpPr>
          <p:spPr>
            <a:xfrm>
              <a:off x="475488" y="2980944"/>
              <a:ext cx="3657600" cy="731520"/>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Clock &amp; Power Grid  </a:t>
              </a:r>
              <a:r>
                <a:rPr lang="en-US" sz="1400" dirty="0">
                  <a:solidFill>
                    <a:srgbClr val="1E293B"/>
                  </a:solidFill>
                  <a:latin typeface="Calibri" pitchFamily="34" charset="0"/>
                  <a:ea typeface="Calibri" pitchFamily="34" charset="-122"/>
                  <a:cs typeface="Calibri" pitchFamily="34" charset="-120"/>
                </a:rPr>
                <a:t>Tight pitch raises metal resistance; PDN IR drop and EM limits tighten. Power/clock gating must be co-optimised with physical implementation from day one.</a:t>
              </a:r>
              <a:endParaRPr lang="en-US" sz="1400" dirty="0"/>
            </a:p>
          </p:txBody>
        </p:sp>
        <p:sp>
          <p:nvSpPr>
            <p:cNvPr id="13" name="Text 9">
              <a:extLst>
                <a:ext uri="{FF2B5EF4-FFF2-40B4-BE49-F238E27FC236}">
                  <a16:creationId xmlns:a16="http://schemas.microsoft.com/office/drawing/2014/main" id="{08B6745F-233C-3CA6-BFA0-9866E1D42B00}"/>
                </a:ext>
              </a:extLst>
            </p:cNvPr>
            <p:cNvSpPr/>
            <p:nvPr/>
          </p:nvSpPr>
          <p:spPr>
            <a:xfrm>
              <a:off x="475488" y="3822192"/>
              <a:ext cx="3657600" cy="731520"/>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Timing Closure &amp; OCV  </a:t>
              </a:r>
              <a:r>
                <a:rPr lang="en-US" sz="1400" dirty="0">
                  <a:solidFill>
                    <a:srgbClr val="1E293B"/>
                  </a:solidFill>
                  <a:latin typeface="Calibri" pitchFamily="34" charset="0"/>
                  <a:ea typeface="Calibri" pitchFamily="34" charset="-122"/>
                  <a:cs typeface="Calibri" pitchFamily="34" charset="-120"/>
                </a:rPr>
                <a:t>LDE/stress/proximity grow OCV budgets. Flat SPEF-based timing insufficient; AOCV/POCV (path-based) models required for reliable signoff.</a:t>
              </a:r>
              <a:endParaRPr lang="en-US" sz="1400" dirty="0"/>
            </a:p>
          </p:txBody>
        </p:sp>
        <p:sp>
          <p:nvSpPr>
            <p:cNvPr id="14" name="Shape 10">
              <a:extLst>
                <a:ext uri="{FF2B5EF4-FFF2-40B4-BE49-F238E27FC236}">
                  <a16:creationId xmlns:a16="http://schemas.microsoft.com/office/drawing/2014/main" id="{C704CE3F-39BC-BCDE-1EBC-D4097E7D80F5}"/>
                </a:ext>
              </a:extLst>
            </p:cNvPr>
            <p:cNvSpPr/>
            <p:nvPr/>
          </p:nvSpPr>
          <p:spPr>
            <a:xfrm>
              <a:off x="4709160" y="777240"/>
              <a:ext cx="4160520" cy="4160520"/>
            </a:xfrm>
            <a:prstGeom prst="rect">
              <a:avLst/>
            </a:prstGeom>
            <a:solidFill>
              <a:srgbClr val="F1F5F9"/>
            </a:solidFill>
            <a:ln w="15240">
              <a:solidFill>
                <a:srgbClr val="7C3AED"/>
              </a:solidFill>
              <a:prstDash val="solid"/>
            </a:ln>
            <a:effectLst>
              <a:outerShdw blurRad="101600" dist="38100" dir="8100000" algn="bl" rotWithShape="0">
                <a:srgbClr val="000000">
                  <a:alpha val="12000"/>
                </a:srgbClr>
              </a:outerShdw>
            </a:effectLst>
          </p:spPr>
          <p:txBody>
            <a:bodyPr/>
            <a:lstStyle/>
            <a:p>
              <a:endParaRPr lang="en-US" sz="4000"/>
            </a:p>
          </p:txBody>
        </p:sp>
        <p:sp>
          <p:nvSpPr>
            <p:cNvPr id="15" name="Shape 11">
              <a:extLst>
                <a:ext uri="{FF2B5EF4-FFF2-40B4-BE49-F238E27FC236}">
                  <a16:creationId xmlns:a16="http://schemas.microsoft.com/office/drawing/2014/main" id="{816E2DAB-4184-0A17-4570-E149DB18AD53}"/>
                </a:ext>
              </a:extLst>
            </p:cNvPr>
            <p:cNvSpPr/>
            <p:nvPr/>
          </p:nvSpPr>
          <p:spPr>
            <a:xfrm>
              <a:off x="4709160" y="777240"/>
              <a:ext cx="64008" cy="4160520"/>
            </a:xfrm>
            <a:prstGeom prst="rect">
              <a:avLst/>
            </a:prstGeom>
            <a:solidFill>
              <a:srgbClr val="7C3AED"/>
            </a:solidFill>
            <a:ln/>
          </p:spPr>
          <p:txBody>
            <a:bodyPr/>
            <a:lstStyle/>
            <a:p>
              <a:endParaRPr lang="en-US" sz="4000"/>
            </a:p>
          </p:txBody>
        </p:sp>
        <p:sp>
          <p:nvSpPr>
            <p:cNvPr id="16" name="Text 12">
              <a:extLst>
                <a:ext uri="{FF2B5EF4-FFF2-40B4-BE49-F238E27FC236}">
                  <a16:creationId xmlns:a16="http://schemas.microsoft.com/office/drawing/2014/main" id="{A96ECF9D-C345-4D3E-9C71-CF4F49B5CF02}"/>
                </a:ext>
              </a:extLst>
            </p:cNvPr>
            <p:cNvSpPr/>
            <p:nvPr/>
          </p:nvSpPr>
          <p:spPr>
            <a:xfrm>
              <a:off x="4892040" y="868680"/>
              <a:ext cx="3794760" cy="347472"/>
            </a:xfrm>
            <a:prstGeom prst="rect">
              <a:avLst/>
            </a:prstGeom>
            <a:noFill/>
            <a:ln/>
          </p:spPr>
          <p:txBody>
            <a:bodyPr wrap="square" rtlCol="0" anchor="ctr"/>
            <a:lstStyle/>
            <a:p>
              <a:pPr marL="0" indent="0">
                <a:buNone/>
              </a:pPr>
              <a:r>
                <a:rPr lang="en-US" sz="2000" b="1" dirty="0">
                  <a:solidFill>
                    <a:srgbClr val="7C3AED"/>
                  </a:solidFill>
                  <a:latin typeface="Calibri" pitchFamily="34" charset="0"/>
                  <a:ea typeface="Calibri" pitchFamily="34" charset="-122"/>
                  <a:cs typeface="Calibri" pitchFamily="34" charset="-120"/>
                </a:rPr>
                <a:t>☢  RADIATION HARDNESS</a:t>
              </a:r>
              <a:endParaRPr lang="en-US" sz="2000" dirty="0"/>
            </a:p>
          </p:txBody>
        </p:sp>
        <p:sp>
          <p:nvSpPr>
            <p:cNvPr id="17" name="Text 13">
              <a:extLst>
                <a:ext uri="{FF2B5EF4-FFF2-40B4-BE49-F238E27FC236}">
                  <a16:creationId xmlns:a16="http://schemas.microsoft.com/office/drawing/2014/main" id="{1CBAFE22-3CAE-A902-5970-65BBCBC321AD}"/>
                </a:ext>
              </a:extLst>
            </p:cNvPr>
            <p:cNvSpPr/>
            <p:nvPr/>
          </p:nvSpPr>
          <p:spPr>
            <a:xfrm>
              <a:off x="4873257" y="2362176"/>
              <a:ext cx="3840480" cy="2575584"/>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Single Event Upset (SEU) Mixed behavior</a:t>
              </a:r>
            </a:p>
            <a:p>
              <a:pPr marL="0" indent="0">
                <a:buNone/>
              </a:pPr>
              <a:r>
                <a:rPr lang="en-US" sz="1400" dirty="0">
                  <a:solidFill>
                    <a:srgbClr val="1E293B"/>
                  </a:solidFill>
                  <a:latin typeface="Calibri" pitchFamily="34" charset="0"/>
                  <a:ea typeface="Calibri" pitchFamily="34" charset="-122"/>
                  <a:cs typeface="Calibri" pitchFamily="34" charset="-120"/>
                </a:rPr>
                <a:t>Smaller sensitive volume → less charge collection</a:t>
              </a:r>
            </a:p>
            <a:p>
              <a:pPr marL="0" indent="0">
                <a:buNone/>
              </a:pPr>
              <a:r>
                <a:rPr lang="en-US" sz="1400" dirty="0">
                  <a:solidFill>
                    <a:srgbClr val="1E293B"/>
                  </a:solidFill>
                  <a:latin typeface="Calibri" pitchFamily="34" charset="0"/>
                  <a:ea typeface="Calibri" pitchFamily="34" charset="-122"/>
                  <a:cs typeface="Calibri" pitchFamily="34" charset="-120"/>
                </a:rPr>
                <a:t>Lower node capacitance → less charge needed to flip a bit</a:t>
              </a:r>
            </a:p>
            <a:p>
              <a:pPr marL="0" indent="0">
                <a:buNone/>
              </a:pPr>
              <a:r>
                <a:rPr lang="en-US" sz="1400" dirty="0">
                  <a:solidFill>
                    <a:srgbClr val="1E293B"/>
                  </a:solidFill>
                  <a:latin typeface="Calibri" pitchFamily="34" charset="0"/>
                  <a:ea typeface="Calibri" pitchFamily="34" charset="-122"/>
                  <a:cs typeface="Calibri" pitchFamily="34" charset="-120"/>
                </a:rPr>
                <a:t>Net result: SEU cross-section ≈ similar to 28 nm</a:t>
              </a:r>
            </a:p>
            <a:p>
              <a:pPr marL="0" indent="0">
                <a:buNone/>
              </a:pPr>
              <a:r>
                <a:rPr lang="en-US" sz="1400" b="1" dirty="0">
                  <a:solidFill>
                    <a:srgbClr val="1E293B"/>
                  </a:solidFill>
                  <a:latin typeface="Calibri" pitchFamily="34" charset="0"/>
                  <a:ea typeface="Calibri" pitchFamily="34" charset="-122"/>
                  <a:cs typeface="Calibri" pitchFamily="34" charset="-120"/>
                </a:rPr>
                <a:t>Single Event Transient (SET) Still a major issue</a:t>
              </a:r>
            </a:p>
            <a:p>
              <a:pPr marL="0" indent="0">
                <a:buNone/>
              </a:pPr>
              <a:r>
                <a:rPr lang="en-US" sz="1400" dirty="0">
                  <a:solidFill>
                    <a:srgbClr val="1E293B"/>
                  </a:solidFill>
                  <a:latin typeface="Calibri" pitchFamily="34" charset="0"/>
                  <a:ea typeface="Calibri" pitchFamily="34" charset="-122"/>
                  <a:cs typeface="Calibri" pitchFamily="34" charset="-120"/>
                </a:rPr>
                <a:t>Fast transients due to high drive current and fast edges</a:t>
              </a:r>
            </a:p>
            <a:p>
              <a:pPr marL="0" indent="0">
                <a:buNone/>
              </a:pPr>
              <a:r>
                <a:rPr lang="en-US" sz="1400" dirty="0">
                  <a:solidFill>
                    <a:srgbClr val="1E293B"/>
                  </a:solidFill>
                  <a:latin typeface="Calibri" pitchFamily="34" charset="0"/>
                  <a:ea typeface="Calibri" pitchFamily="34" charset="-122"/>
                  <a:cs typeface="Calibri" pitchFamily="34" charset="-120"/>
                </a:rPr>
                <a:t>Can propagate further in deep pipelines</a:t>
              </a:r>
            </a:p>
            <a:p>
              <a:pPr marL="0" indent="0">
                <a:buNone/>
              </a:pPr>
              <a:r>
                <a:rPr lang="en-US" sz="1400" b="1" dirty="0">
                  <a:solidFill>
                    <a:srgbClr val="1E293B"/>
                  </a:solidFill>
                  <a:latin typeface="Calibri" pitchFamily="34" charset="0"/>
                  <a:ea typeface="Calibri" pitchFamily="34" charset="-122"/>
                  <a:cs typeface="Calibri" pitchFamily="34" charset="-120"/>
                </a:rPr>
                <a:t>Single Event </a:t>
              </a:r>
              <a:r>
                <a:rPr lang="en-US" sz="1400" b="1" dirty="0" err="1">
                  <a:solidFill>
                    <a:srgbClr val="1E293B"/>
                  </a:solidFill>
                  <a:latin typeface="Calibri" pitchFamily="34" charset="0"/>
                  <a:ea typeface="Calibri" pitchFamily="34" charset="-122"/>
                  <a:cs typeface="Calibri" pitchFamily="34" charset="-120"/>
                </a:rPr>
                <a:t>Latchup</a:t>
              </a:r>
              <a:r>
                <a:rPr lang="en-US" sz="1400" b="1" dirty="0">
                  <a:solidFill>
                    <a:srgbClr val="1E293B"/>
                  </a:solidFill>
                  <a:latin typeface="Calibri" pitchFamily="34" charset="0"/>
                  <a:ea typeface="Calibri" pitchFamily="34" charset="-122"/>
                  <a:cs typeface="Calibri" pitchFamily="34" charset="-120"/>
                </a:rPr>
                <a:t> (SEL) Major improvement</a:t>
              </a:r>
            </a:p>
            <a:p>
              <a:pPr marL="0" indent="0">
                <a:buNone/>
              </a:pPr>
              <a:r>
                <a:rPr lang="en-US" sz="1400" dirty="0" err="1">
                  <a:solidFill>
                    <a:srgbClr val="1E293B"/>
                  </a:solidFill>
                  <a:latin typeface="Calibri" pitchFamily="34" charset="0"/>
                  <a:ea typeface="Calibri" pitchFamily="34" charset="-122"/>
                  <a:cs typeface="Calibri" pitchFamily="34" charset="-120"/>
                </a:rPr>
                <a:t>FinFETs</a:t>
              </a:r>
              <a:r>
                <a:rPr lang="en-US" sz="1400" dirty="0">
                  <a:solidFill>
                    <a:srgbClr val="1E293B"/>
                  </a:solidFill>
                  <a:latin typeface="Calibri" pitchFamily="34" charset="0"/>
                  <a:ea typeface="Calibri" pitchFamily="34" charset="-122"/>
                  <a:cs typeface="Calibri" pitchFamily="34" charset="-120"/>
                </a:rPr>
                <a:t> are typically: </a:t>
              </a:r>
              <a:r>
                <a:rPr lang="en-US" sz="1400" dirty="0" err="1">
                  <a:solidFill>
                    <a:srgbClr val="1E293B"/>
                  </a:solidFill>
                  <a:latin typeface="Calibri" pitchFamily="34" charset="0"/>
                  <a:ea typeface="Calibri" pitchFamily="34" charset="-122"/>
                  <a:cs typeface="Calibri" pitchFamily="34" charset="-120"/>
                </a:rPr>
                <a:t>Latchup</a:t>
              </a:r>
              <a:r>
                <a:rPr lang="en-US" sz="1400" dirty="0">
                  <a:solidFill>
                    <a:srgbClr val="1E293B"/>
                  </a:solidFill>
                  <a:latin typeface="Calibri" pitchFamily="34" charset="0"/>
                  <a:ea typeface="Calibri" pitchFamily="34" charset="-122"/>
                  <a:cs typeface="Calibri" pitchFamily="34" charset="-120"/>
                </a:rPr>
                <a:t>-immune</a:t>
              </a:r>
            </a:p>
            <a:p>
              <a:pPr marL="0" indent="0">
                <a:buNone/>
              </a:pPr>
              <a:r>
                <a:rPr lang="en-US" sz="1400" dirty="0">
                  <a:solidFill>
                    <a:srgbClr val="1E293B"/>
                  </a:solidFill>
                  <a:latin typeface="Calibri" pitchFamily="34" charset="0"/>
                  <a:ea typeface="Calibri" pitchFamily="34" charset="-122"/>
                  <a:cs typeface="Calibri" pitchFamily="34" charset="-120"/>
                </a:rPr>
                <a:t>No continuous bulk substrate path</a:t>
              </a:r>
            </a:p>
            <a:p>
              <a:pPr marL="0" indent="0">
                <a:buNone/>
              </a:pPr>
              <a:r>
                <a:rPr lang="en-US" sz="1400" dirty="0">
                  <a:solidFill>
                    <a:srgbClr val="1E293B"/>
                  </a:solidFill>
                  <a:latin typeface="Calibri" pitchFamily="34" charset="0"/>
                  <a:ea typeface="Calibri" pitchFamily="34" charset="-122"/>
                  <a:cs typeface="Calibri" pitchFamily="34" charset="-120"/>
                </a:rPr>
                <a:t>No classical parasitic SCR structure</a:t>
              </a:r>
              <a:endParaRPr lang="en-US" sz="1400" dirty="0"/>
            </a:p>
          </p:txBody>
        </p:sp>
        <p:sp>
          <p:nvSpPr>
            <p:cNvPr id="18" name="Text 14">
              <a:extLst>
                <a:ext uri="{FF2B5EF4-FFF2-40B4-BE49-F238E27FC236}">
                  <a16:creationId xmlns:a16="http://schemas.microsoft.com/office/drawing/2014/main" id="{D408ED25-8C1E-6EB0-3DA8-106853CAD5A5}"/>
                </a:ext>
              </a:extLst>
            </p:cNvPr>
            <p:cNvSpPr/>
            <p:nvPr/>
          </p:nvSpPr>
          <p:spPr>
            <a:xfrm>
              <a:off x="4901184" y="1252727"/>
              <a:ext cx="3840480" cy="999723"/>
            </a:xfrm>
            <a:prstGeom prst="rect">
              <a:avLst/>
            </a:prstGeom>
            <a:noFill/>
            <a:ln/>
          </p:spPr>
          <p:txBody>
            <a:bodyPr wrap="square" rtlCol="0" anchor="t"/>
            <a:lstStyle/>
            <a:p>
              <a:pPr marL="0" indent="0">
                <a:buNone/>
              </a:pPr>
              <a:r>
                <a:rPr lang="en-US" sz="1400" b="1" dirty="0">
                  <a:solidFill>
                    <a:srgbClr val="1E293B"/>
                  </a:solidFill>
                  <a:latin typeface="Calibri" pitchFamily="34" charset="0"/>
                  <a:ea typeface="Calibri" pitchFamily="34" charset="-122"/>
                  <a:cs typeface="Calibri" pitchFamily="34" charset="-120"/>
                </a:rPr>
                <a:t>Much better TID tolerance </a:t>
              </a:r>
              <a:r>
                <a:rPr lang="en-US" sz="1400" dirty="0">
                  <a:solidFill>
                    <a:srgbClr val="1E293B"/>
                  </a:solidFill>
                  <a:latin typeface="Calibri" pitchFamily="34" charset="0"/>
                  <a:ea typeface="Calibri" pitchFamily="34" charset="-122"/>
                  <a:cs typeface="Calibri" pitchFamily="34" charset="-120"/>
                </a:rPr>
                <a:t>than planar CMOS</a:t>
              </a:r>
            </a:p>
            <a:p>
              <a:pPr marL="0" indent="0">
                <a:buNone/>
              </a:pPr>
              <a:r>
                <a:rPr lang="en-US" sz="1400" dirty="0">
                  <a:solidFill>
                    <a:srgbClr val="1E293B"/>
                  </a:solidFill>
                  <a:latin typeface="Calibri" pitchFamily="34" charset="0"/>
                  <a:ea typeface="Calibri" pitchFamily="34" charset="-122"/>
                  <a:cs typeface="Calibri" pitchFamily="34" charset="-120"/>
                </a:rPr>
                <a:t>Reasons:</a:t>
              </a:r>
            </a:p>
            <a:p>
              <a:pPr marL="285750" indent="-285750">
                <a:buFont typeface="Arial" panose="020B0604020202020204" pitchFamily="34" charset="0"/>
                <a:buChar char="•"/>
              </a:pPr>
              <a:r>
                <a:rPr lang="en-US" sz="1400" dirty="0">
                  <a:solidFill>
                    <a:srgbClr val="1E293B"/>
                  </a:solidFill>
                  <a:latin typeface="Calibri" pitchFamily="34" charset="0"/>
                  <a:ea typeface="Calibri" pitchFamily="34" charset="-122"/>
                  <a:cs typeface="Calibri" pitchFamily="34" charset="-120"/>
                </a:rPr>
                <a:t>No thick field oxide near channel</a:t>
              </a:r>
            </a:p>
            <a:p>
              <a:pPr marL="285750" indent="-285750">
                <a:buFont typeface="Arial" panose="020B0604020202020204" pitchFamily="34" charset="0"/>
                <a:buChar char="•"/>
              </a:pPr>
              <a:r>
                <a:rPr lang="en-US" sz="1400" dirty="0">
                  <a:solidFill>
                    <a:srgbClr val="1E293B"/>
                  </a:solidFill>
                  <a:latin typeface="Calibri" pitchFamily="34" charset="0"/>
                  <a:ea typeface="Calibri" pitchFamily="34" charset="-122"/>
                  <a:cs typeface="Calibri" pitchFamily="34" charset="-120"/>
                </a:rPr>
                <a:t>Reduced charge trapping impact</a:t>
              </a:r>
            </a:p>
            <a:p>
              <a:pPr marL="285750" indent="-285750">
                <a:buFont typeface="Arial" panose="020B0604020202020204" pitchFamily="34" charset="0"/>
                <a:buChar char="•"/>
              </a:pPr>
              <a:r>
                <a:rPr lang="en-US" sz="1400" dirty="0">
                  <a:solidFill>
                    <a:srgbClr val="1E293B"/>
                  </a:solidFill>
                  <a:latin typeface="Calibri" pitchFamily="34" charset="0"/>
                  <a:ea typeface="Calibri" pitchFamily="34" charset="-122"/>
                  <a:cs typeface="Calibri" pitchFamily="34" charset="-120"/>
                </a:rPr>
                <a:t>Better electrostatic control.</a:t>
              </a:r>
              <a:endParaRPr lang="en-US" sz="1400" dirty="0"/>
            </a:p>
          </p:txBody>
        </p:sp>
        <p:sp>
          <p:nvSpPr>
            <p:cNvPr id="20" name="Text 16">
              <a:extLst>
                <a:ext uri="{FF2B5EF4-FFF2-40B4-BE49-F238E27FC236}">
                  <a16:creationId xmlns:a16="http://schemas.microsoft.com/office/drawing/2014/main" id="{DD12E74E-AAEB-E482-A2C6-9673B9412AC5}"/>
                </a:ext>
              </a:extLst>
            </p:cNvPr>
            <p:cNvSpPr/>
            <p:nvPr/>
          </p:nvSpPr>
          <p:spPr>
            <a:xfrm>
              <a:off x="4910328" y="3822192"/>
              <a:ext cx="3840480" cy="731520"/>
            </a:xfrm>
            <a:prstGeom prst="rect">
              <a:avLst/>
            </a:prstGeom>
            <a:noFill/>
            <a:ln/>
          </p:spPr>
          <p:txBody>
            <a:bodyPr wrap="square" rtlCol="0" anchor="t"/>
            <a:lstStyle/>
            <a:p>
              <a:pPr marL="0" indent="0">
                <a:buNone/>
              </a:pPr>
              <a:endParaRPr lang="en-US" sz="1400" dirty="0"/>
            </a:p>
          </p:txBody>
        </p:sp>
      </p:grpSp>
    </p:spTree>
    <p:extLst>
      <p:ext uri="{BB962C8B-B14F-4D97-AF65-F5344CB8AC3E}">
        <p14:creationId xmlns:p14="http://schemas.microsoft.com/office/powerpoint/2010/main" val="1191081168"/>
      </p:ext>
    </p:extLst>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9889E-2C0F-CAE1-91E6-2A56A093A3B1}"/>
              </a:ext>
            </a:extLst>
          </p:cNvPr>
          <p:cNvSpPr>
            <a:spLocks noGrp="1"/>
          </p:cNvSpPr>
          <p:nvPr>
            <p:ph type="title"/>
          </p:nvPr>
        </p:nvSpPr>
        <p:spPr/>
        <p:txBody>
          <a:bodyPr/>
          <a:lstStyle/>
          <a:p>
            <a:r>
              <a:rPr lang="en-US" dirty="0"/>
              <a:t>Analog Design in </a:t>
            </a:r>
            <a:r>
              <a:rPr lang="en-US" dirty="0" err="1"/>
              <a:t>finFETs</a:t>
            </a:r>
            <a:endParaRPr lang="en-US" dirty="0"/>
          </a:p>
        </p:txBody>
      </p:sp>
      <p:sp>
        <p:nvSpPr>
          <p:cNvPr id="3" name="Content Placeholder 2">
            <a:extLst>
              <a:ext uri="{FF2B5EF4-FFF2-40B4-BE49-F238E27FC236}">
                <a16:creationId xmlns:a16="http://schemas.microsoft.com/office/drawing/2014/main" id="{7353CE4C-3A65-5F72-1144-4FC0C3C94F1B}"/>
              </a:ext>
            </a:extLst>
          </p:cNvPr>
          <p:cNvSpPr>
            <a:spLocks noGrp="1"/>
          </p:cNvSpPr>
          <p:nvPr>
            <p:ph idx="1"/>
          </p:nvPr>
        </p:nvSpPr>
        <p:spPr>
          <a:xfrm>
            <a:off x="611815" y="1382841"/>
            <a:ext cx="7413695" cy="4752975"/>
          </a:xfrm>
        </p:spPr>
        <p:txBody>
          <a:bodyPr/>
          <a:lstStyle/>
          <a:p>
            <a:r>
              <a:rPr lang="en-US" sz="1600" cap="all" dirty="0"/>
              <a:t>Problem</a:t>
            </a:r>
          </a:p>
          <a:p>
            <a:pPr lvl="1"/>
            <a:r>
              <a:rPr lang="en-US" sz="1400" dirty="0"/>
              <a:t>Arbitrary transistor sizing → complex, non-uniform hand-drawn layouts</a:t>
            </a:r>
          </a:p>
          <a:p>
            <a:pPr lvl="1"/>
            <a:r>
              <a:rPr lang="en-US" sz="1400" dirty="0"/>
              <a:t>Increased layout dependent effects (LDE): fin profile variation, </a:t>
            </a:r>
            <a:br>
              <a:rPr lang="en-US" sz="1400" dirty="0"/>
            </a:br>
            <a:r>
              <a:rPr lang="en-US" sz="1400" dirty="0"/>
              <a:t>stress, well proximity — all harder to model accurately</a:t>
            </a:r>
          </a:p>
          <a:p>
            <a:pPr lvl="1"/>
            <a:r>
              <a:rPr lang="en-US" sz="1400" dirty="0"/>
              <a:t>Growing simulation-to-silicon gap at advanced nodes</a:t>
            </a:r>
          </a:p>
          <a:p>
            <a:endParaRPr lang="en-US" sz="1600" dirty="0"/>
          </a:p>
          <a:p>
            <a:r>
              <a:rPr lang="en-US" sz="1600" cap="all" dirty="0"/>
              <a:t>Analog block Approach</a:t>
            </a:r>
          </a:p>
          <a:p>
            <a:pPr lvl="1"/>
            <a:r>
              <a:rPr lang="en-US" sz="1400" dirty="0"/>
              <a:t>Few selected W/L options with track-based, pre-drawn cell heights</a:t>
            </a:r>
          </a:p>
          <a:p>
            <a:pPr lvl="1"/>
            <a:r>
              <a:rPr lang="en-US" sz="1400" dirty="0"/>
              <a:t>Brick-like abutment enables structured, uniform array placement</a:t>
            </a:r>
          </a:p>
          <a:p>
            <a:pPr lvl="1"/>
            <a:r>
              <a:rPr lang="en-US" sz="1400" dirty="0"/>
              <a:t>Guard ring cells share the same layout structure as active cells, enabling seamless abutment between arrays</a:t>
            </a:r>
          </a:p>
          <a:p>
            <a:pPr lvl="1"/>
            <a:r>
              <a:rPr lang="en-US" sz="1400" dirty="0"/>
              <a:t>This co-design eliminates the area overhead of conventional guard ring utilities.</a:t>
            </a:r>
          </a:p>
          <a:p>
            <a:endParaRPr lang="en-US" sz="1600" dirty="0"/>
          </a:p>
        </p:txBody>
      </p:sp>
      <p:sp>
        <p:nvSpPr>
          <p:cNvPr id="4" name="Footer Placeholder 3">
            <a:extLst>
              <a:ext uri="{FF2B5EF4-FFF2-40B4-BE49-F238E27FC236}">
                <a16:creationId xmlns:a16="http://schemas.microsoft.com/office/drawing/2014/main" id="{22EE516A-AE5A-F69A-CC65-8AA335ED4EE7}"/>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E31948FF-768E-F61B-0A7B-318FD8E158C2}"/>
              </a:ext>
            </a:extLst>
          </p:cNvPr>
          <p:cNvSpPr>
            <a:spLocks noGrp="1"/>
          </p:cNvSpPr>
          <p:nvPr>
            <p:ph type="sldNum" sz="quarter" idx="12"/>
          </p:nvPr>
        </p:nvSpPr>
        <p:spPr/>
        <p:txBody>
          <a:bodyPr/>
          <a:lstStyle/>
          <a:p>
            <a:pPr>
              <a:defRPr/>
            </a:pPr>
            <a:fld id="{8FFE3219-93F8-3341-94BA-40DFB9BA6311}" type="slidenum">
              <a:rPr lang="el-GR" smtClean="0"/>
              <a:pPr>
                <a:defRPr/>
              </a:pPr>
              <a:t>24</a:t>
            </a:fld>
            <a:endParaRPr lang="el-GR" dirty="0"/>
          </a:p>
        </p:txBody>
      </p:sp>
      <p:pic>
        <p:nvPicPr>
          <p:cNvPr id="7" name="Picture 6">
            <a:extLst>
              <a:ext uri="{FF2B5EF4-FFF2-40B4-BE49-F238E27FC236}">
                <a16:creationId xmlns:a16="http://schemas.microsoft.com/office/drawing/2014/main" id="{60266A5D-ED8B-3CB9-A3C5-6AF0C1016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9921" y="1120593"/>
            <a:ext cx="3338648" cy="2691509"/>
          </a:xfrm>
          <a:prstGeom prst="rect">
            <a:avLst/>
          </a:prstGeom>
        </p:spPr>
      </p:pic>
      <p:pic>
        <p:nvPicPr>
          <p:cNvPr id="9" name="Picture 8">
            <a:extLst>
              <a:ext uri="{FF2B5EF4-FFF2-40B4-BE49-F238E27FC236}">
                <a16:creationId xmlns:a16="http://schemas.microsoft.com/office/drawing/2014/main" id="{C7F901EA-8229-6B55-7239-A2048C9D0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258" y="3870152"/>
            <a:ext cx="2676531" cy="2334418"/>
          </a:xfrm>
          <a:prstGeom prst="rect">
            <a:avLst/>
          </a:prstGeom>
        </p:spPr>
      </p:pic>
      <p:pic>
        <p:nvPicPr>
          <p:cNvPr id="11" name="Picture 10">
            <a:extLst>
              <a:ext uri="{FF2B5EF4-FFF2-40B4-BE49-F238E27FC236}">
                <a16:creationId xmlns:a16="http://schemas.microsoft.com/office/drawing/2014/main" id="{AE427918-7065-631A-30FB-6897A4963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720" y="4578095"/>
            <a:ext cx="3640174" cy="1489932"/>
          </a:xfrm>
          <a:prstGeom prst="rect">
            <a:avLst/>
          </a:prstGeom>
        </p:spPr>
      </p:pic>
      <p:sp>
        <p:nvSpPr>
          <p:cNvPr id="14" name="TextBox 13">
            <a:extLst>
              <a:ext uri="{FF2B5EF4-FFF2-40B4-BE49-F238E27FC236}">
                <a16:creationId xmlns:a16="http://schemas.microsoft.com/office/drawing/2014/main" id="{9B1F2CB5-5225-B985-7C26-5AAF3FC206CF}"/>
              </a:ext>
            </a:extLst>
          </p:cNvPr>
          <p:cNvSpPr txBox="1"/>
          <p:nvPr/>
        </p:nvSpPr>
        <p:spPr>
          <a:xfrm>
            <a:off x="767407" y="6050907"/>
            <a:ext cx="7102513" cy="230832"/>
          </a:xfrm>
          <a:prstGeom prst="rect">
            <a:avLst/>
          </a:prstGeom>
          <a:noFill/>
        </p:spPr>
        <p:txBody>
          <a:bodyPr wrap="square">
            <a:spAutoFit/>
          </a:bodyPr>
          <a:lstStyle/>
          <a:p>
            <a:pPr>
              <a:buNone/>
            </a:pPr>
            <a:r>
              <a:rPr lang="en-US" sz="900" dirty="0">
                <a:solidFill>
                  <a:srgbClr val="141413"/>
                </a:solidFill>
                <a:effectLst/>
                <a:latin typeface="Arial" panose="020B0604020202020204" pitchFamily="34" charset="0"/>
              </a:rPr>
              <a:t>Source: 978-4-86348-815-1 ©2025 JSAP 2025 Symposium on VLSI Technology and Circuits Digest of Technical Papers</a:t>
            </a:r>
            <a:endParaRPr lang="en-US" sz="900" dirty="0">
              <a:solidFill>
                <a:srgbClr val="000000"/>
              </a:solidFill>
              <a:effectLst/>
              <a:latin typeface="Helvetica" pitchFamily="2" charset="0"/>
            </a:endParaRPr>
          </a:p>
        </p:txBody>
      </p:sp>
    </p:spTree>
    <p:extLst>
      <p:ext uri="{BB962C8B-B14F-4D97-AF65-F5344CB8AC3E}">
        <p14:creationId xmlns:p14="http://schemas.microsoft.com/office/powerpoint/2010/main" val="1482487807"/>
      </p:ext>
    </p:extLst>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1E33-4200-228D-35F5-558F2B28F615}"/>
              </a:ext>
            </a:extLst>
          </p:cNvPr>
          <p:cNvSpPr>
            <a:spLocks noGrp="1"/>
          </p:cNvSpPr>
          <p:nvPr>
            <p:ph type="title"/>
          </p:nvPr>
        </p:nvSpPr>
        <p:spPr/>
        <p:txBody>
          <a:bodyPr/>
          <a:lstStyle/>
          <a:p>
            <a:r>
              <a:rPr lang="en-US" dirty="0"/>
              <a:t>High Energy Physics Motivation</a:t>
            </a:r>
          </a:p>
        </p:txBody>
      </p:sp>
      <p:sp>
        <p:nvSpPr>
          <p:cNvPr id="4" name="Footer Placeholder 3">
            <a:extLst>
              <a:ext uri="{FF2B5EF4-FFF2-40B4-BE49-F238E27FC236}">
                <a16:creationId xmlns:a16="http://schemas.microsoft.com/office/drawing/2014/main" id="{9F29E7D5-0E08-2C36-8977-4A1AB4B65D1B}"/>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AEB241FD-712C-E41C-C516-8D466C99ED38}"/>
              </a:ext>
            </a:extLst>
          </p:cNvPr>
          <p:cNvSpPr>
            <a:spLocks noGrp="1"/>
          </p:cNvSpPr>
          <p:nvPr>
            <p:ph type="sldNum" sz="quarter" idx="12"/>
          </p:nvPr>
        </p:nvSpPr>
        <p:spPr/>
        <p:txBody>
          <a:bodyPr/>
          <a:lstStyle/>
          <a:p>
            <a:pPr>
              <a:defRPr/>
            </a:pPr>
            <a:fld id="{8FFE3219-93F8-3341-94BA-40DFB9BA6311}" type="slidenum">
              <a:rPr lang="el-GR" smtClean="0"/>
              <a:pPr>
                <a:defRPr/>
              </a:pPr>
              <a:t>25</a:t>
            </a:fld>
            <a:endParaRPr lang="el-GR" dirty="0"/>
          </a:p>
        </p:txBody>
      </p:sp>
      <p:sp>
        <p:nvSpPr>
          <p:cNvPr id="23" name="Text 14">
            <a:extLst>
              <a:ext uri="{FF2B5EF4-FFF2-40B4-BE49-F238E27FC236}">
                <a16:creationId xmlns:a16="http://schemas.microsoft.com/office/drawing/2014/main" id="{8F10465B-EA41-DC55-79F1-1B81D30566E3}"/>
              </a:ext>
            </a:extLst>
          </p:cNvPr>
          <p:cNvSpPr/>
          <p:nvPr/>
        </p:nvSpPr>
        <p:spPr>
          <a:xfrm>
            <a:off x="767408" y="1196752"/>
            <a:ext cx="8503920" cy="292608"/>
          </a:xfrm>
          <a:prstGeom prst="rect">
            <a:avLst/>
          </a:prstGeom>
          <a:noFill/>
          <a:ln/>
        </p:spPr>
        <p:txBody>
          <a:bodyPr wrap="square" rtlCol="0" anchor="ctr"/>
          <a:lstStyle/>
          <a:p>
            <a:pPr marL="0" indent="0">
              <a:buNone/>
            </a:pPr>
            <a:r>
              <a:rPr lang="en-US" sz="1800" b="1" dirty="0">
                <a:solidFill>
                  <a:srgbClr val="1B4F9A"/>
                </a:solidFill>
                <a:latin typeface="Calibri" pitchFamily="34" charset="0"/>
                <a:ea typeface="Calibri" pitchFamily="34" charset="-122"/>
                <a:cs typeface="Calibri" pitchFamily="34" charset="-120"/>
              </a:rPr>
              <a:t>Why Advanced Nodes Help</a:t>
            </a:r>
            <a:endParaRPr lang="en-US" sz="1800" dirty="0"/>
          </a:p>
        </p:txBody>
      </p:sp>
      <p:grpSp>
        <p:nvGrpSpPr>
          <p:cNvPr id="29" name="Group 28">
            <a:extLst>
              <a:ext uri="{FF2B5EF4-FFF2-40B4-BE49-F238E27FC236}">
                <a16:creationId xmlns:a16="http://schemas.microsoft.com/office/drawing/2014/main" id="{A365862F-7FC6-7BE6-750C-4225BB74F7A3}"/>
              </a:ext>
            </a:extLst>
          </p:cNvPr>
          <p:cNvGrpSpPr/>
          <p:nvPr/>
        </p:nvGrpSpPr>
        <p:grpSpPr>
          <a:xfrm>
            <a:off x="335360" y="1631439"/>
            <a:ext cx="11593288" cy="4579533"/>
            <a:chOff x="767408" y="1988840"/>
            <a:chExt cx="10287000" cy="4579533"/>
          </a:xfrm>
        </p:grpSpPr>
        <p:sp>
          <p:nvSpPr>
            <p:cNvPr id="6" name="Shape 15">
              <a:extLst>
                <a:ext uri="{FF2B5EF4-FFF2-40B4-BE49-F238E27FC236}">
                  <a16:creationId xmlns:a16="http://schemas.microsoft.com/office/drawing/2014/main" id="{A51B2BBD-707F-F248-F193-D3C36565D795}"/>
                </a:ext>
              </a:extLst>
            </p:cNvPr>
            <p:cNvSpPr/>
            <p:nvPr/>
          </p:nvSpPr>
          <p:spPr>
            <a:xfrm>
              <a:off x="767408" y="1988840"/>
              <a:ext cx="2439865" cy="339061"/>
            </a:xfrm>
            <a:prstGeom prst="rect">
              <a:avLst/>
            </a:prstGeom>
            <a:solidFill>
              <a:srgbClr val="0D1B3E"/>
            </a:solidFill>
            <a:ln w="12700">
              <a:solidFill>
                <a:srgbClr val="0D1B3E"/>
              </a:solidFill>
              <a:prstDash val="solid"/>
            </a:ln>
          </p:spPr>
          <p:txBody>
            <a:bodyPr/>
            <a:lstStyle/>
            <a:p>
              <a:endParaRPr lang="en-US" sz="3200"/>
            </a:p>
          </p:txBody>
        </p:sp>
        <p:sp>
          <p:nvSpPr>
            <p:cNvPr id="7" name="Text 16">
              <a:extLst>
                <a:ext uri="{FF2B5EF4-FFF2-40B4-BE49-F238E27FC236}">
                  <a16:creationId xmlns:a16="http://schemas.microsoft.com/office/drawing/2014/main" id="{0D9FC0E7-7239-0355-AAAB-35E9B0AFD019}"/>
                </a:ext>
              </a:extLst>
            </p:cNvPr>
            <p:cNvSpPr/>
            <p:nvPr/>
          </p:nvSpPr>
          <p:spPr>
            <a:xfrm>
              <a:off x="767408" y="1988840"/>
              <a:ext cx="2439865" cy="339061"/>
            </a:xfrm>
            <a:prstGeom prst="rect">
              <a:avLst/>
            </a:prstGeom>
            <a:noFill/>
            <a:ln/>
          </p:spPr>
          <p:txBody>
            <a:bodyPr wrap="square" rtlCol="0" anchor="ctr"/>
            <a:lstStyle/>
            <a:p>
              <a:pPr marL="0" indent="0" algn="ctr">
                <a:buNone/>
              </a:pPr>
              <a:r>
                <a:rPr lang="en-US" sz="1200" b="1" dirty="0">
                  <a:solidFill>
                    <a:srgbClr val="FFFFFF"/>
                  </a:solidFill>
                  <a:latin typeface="Calibri" pitchFamily="34" charset="0"/>
                  <a:ea typeface="Calibri" pitchFamily="34" charset="-122"/>
                  <a:cs typeface="Calibri" pitchFamily="34" charset="-120"/>
                </a:rPr>
                <a:t>Hit Rate &amp; Pixel Pitch</a:t>
              </a:r>
              <a:endParaRPr lang="en-US" sz="1200" dirty="0"/>
            </a:p>
          </p:txBody>
        </p:sp>
        <p:sp>
          <p:nvSpPr>
            <p:cNvPr id="8" name="Shape 17">
              <a:extLst>
                <a:ext uri="{FF2B5EF4-FFF2-40B4-BE49-F238E27FC236}">
                  <a16:creationId xmlns:a16="http://schemas.microsoft.com/office/drawing/2014/main" id="{2E64C520-E23C-710F-0997-F68FCD78A201}"/>
                </a:ext>
              </a:extLst>
            </p:cNvPr>
            <p:cNvSpPr/>
            <p:nvPr/>
          </p:nvSpPr>
          <p:spPr>
            <a:xfrm>
              <a:off x="767408" y="2327901"/>
              <a:ext cx="2439865" cy="2714336"/>
            </a:xfrm>
            <a:prstGeom prst="rect">
              <a:avLst/>
            </a:prstGeom>
            <a:solidFill>
              <a:srgbClr val="FFFFFF"/>
            </a:solidFill>
            <a:ln w="12700">
              <a:solidFill>
                <a:srgbClr val="94A3B8"/>
              </a:solidFill>
              <a:prstDash val="solid"/>
            </a:ln>
          </p:spPr>
          <p:txBody>
            <a:bodyPr/>
            <a:lstStyle/>
            <a:p>
              <a:endParaRPr lang="en-US" sz="3200"/>
            </a:p>
          </p:txBody>
        </p:sp>
        <p:sp>
          <p:nvSpPr>
            <p:cNvPr id="9" name="Text 18">
              <a:extLst>
                <a:ext uri="{FF2B5EF4-FFF2-40B4-BE49-F238E27FC236}">
                  <a16:creationId xmlns:a16="http://schemas.microsoft.com/office/drawing/2014/main" id="{8BDF035C-275A-B2E0-857F-361C5855919C}"/>
                </a:ext>
              </a:extLst>
            </p:cNvPr>
            <p:cNvSpPr/>
            <p:nvPr/>
          </p:nvSpPr>
          <p:spPr>
            <a:xfrm>
              <a:off x="855331" y="2356963"/>
              <a:ext cx="2264019" cy="2685274"/>
            </a:xfrm>
            <a:prstGeom prst="rect">
              <a:avLst/>
            </a:prstGeom>
            <a:noFill/>
            <a:ln/>
          </p:spPr>
          <p:txBody>
            <a:bodyPr wrap="square" rtlCol="0" anchor="t"/>
            <a:lstStyle/>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Smaller technology nodes enable much higher logic and memory density per mm²</a:t>
              </a:r>
            </a:p>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Allows integration of Larger pixel matrices without increasing chip area and More complex per-pixel logic (zero suppression, buffering, clustering)</a:t>
              </a:r>
            </a:p>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Enables finer pixel pitch by reducing routing congestion and area per channel</a:t>
              </a:r>
            </a:p>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Critical for high-luminosity environments where occupancy is extreme</a:t>
              </a:r>
              <a:endParaRPr lang="en-US" sz="1200" dirty="0"/>
            </a:p>
          </p:txBody>
        </p:sp>
        <p:sp>
          <p:nvSpPr>
            <p:cNvPr id="10" name="Shape 19">
              <a:extLst>
                <a:ext uri="{FF2B5EF4-FFF2-40B4-BE49-F238E27FC236}">
                  <a16:creationId xmlns:a16="http://schemas.microsoft.com/office/drawing/2014/main" id="{42670DF9-2277-1D06-084D-E53893DF389F}"/>
                </a:ext>
              </a:extLst>
            </p:cNvPr>
            <p:cNvSpPr/>
            <p:nvPr/>
          </p:nvSpPr>
          <p:spPr>
            <a:xfrm>
              <a:off x="3383120" y="1988840"/>
              <a:ext cx="2439865" cy="339061"/>
            </a:xfrm>
            <a:prstGeom prst="rect">
              <a:avLst/>
            </a:prstGeom>
            <a:solidFill>
              <a:srgbClr val="0D1B3E"/>
            </a:solidFill>
            <a:ln w="12700">
              <a:solidFill>
                <a:srgbClr val="0D1B3E"/>
              </a:solidFill>
              <a:prstDash val="solid"/>
            </a:ln>
          </p:spPr>
          <p:txBody>
            <a:bodyPr/>
            <a:lstStyle/>
            <a:p>
              <a:endParaRPr lang="en-US" sz="3200"/>
            </a:p>
          </p:txBody>
        </p:sp>
        <p:sp>
          <p:nvSpPr>
            <p:cNvPr id="11" name="Text 20">
              <a:extLst>
                <a:ext uri="{FF2B5EF4-FFF2-40B4-BE49-F238E27FC236}">
                  <a16:creationId xmlns:a16="http://schemas.microsoft.com/office/drawing/2014/main" id="{B2C9D4EF-C0B7-942B-F1EC-56E789528677}"/>
                </a:ext>
              </a:extLst>
            </p:cNvPr>
            <p:cNvSpPr/>
            <p:nvPr/>
          </p:nvSpPr>
          <p:spPr>
            <a:xfrm>
              <a:off x="3383120" y="1988840"/>
              <a:ext cx="2439865" cy="339061"/>
            </a:xfrm>
            <a:prstGeom prst="rect">
              <a:avLst/>
            </a:prstGeom>
            <a:noFill/>
            <a:ln/>
          </p:spPr>
          <p:txBody>
            <a:bodyPr wrap="square" rtlCol="0" anchor="ctr"/>
            <a:lstStyle/>
            <a:p>
              <a:pPr marL="0" indent="0" algn="ctr">
                <a:buNone/>
              </a:pPr>
              <a:r>
                <a:rPr lang="en-US" sz="1200" b="1" dirty="0">
                  <a:solidFill>
                    <a:srgbClr val="FFFFFF"/>
                  </a:solidFill>
                  <a:latin typeface="Calibri" pitchFamily="34" charset="0"/>
                  <a:ea typeface="Calibri" pitchFamily="34" charset="-122"/>
                  <a:cs typeface="Calibri" pitchFamily="34" charset="-120"/>
                </a:rPr>
                <a:t>Data Bandwidth</a:t>
              </a:r>
              <a:endParaRPr lang="en-US" sz="1200" dirty="0"/>
            </a:p>
          </p:txBody>
        </p:sp>
        <p:sp>
          <p:nvSpPr>
            <p:cNvPr id="12" name="Shape 21">
              <a:extLst>
                <a:ext uri="{FF2B5EF4-FFF2-40B4-BE49-F238E27FC236}">
                  <a16:creationId xmlns:a16="http://schemas.microsoft.com/office/drawing/2014/main" id="{DEAD7E26-E5E0-A396-EB63-9EC5DB1F763C}"/>
                </a:ext>
              </a:extLst>
            </p:cNvPr>
            <p:cNvSpPr/>
            <p:nvPr/>
          </p:nvSpPr>
          <p:spPr>
            <a:xfrm>
              <a:off x="3383120" y="2327901"/>
              <a:ext cx="2439865" cy="3845486"/>
            </a:xfrm>
            <a:prstGeom prst="rect">
              <a:avLst/>
            </a:prstGeom>
            <a:solidFill>
              <a:srgbClr val="FFFFFF"/>
            </a:solidFill>
            <a:ln w="12700">
              <a:solidFill>
                <a:srgbClr val="94A3B8"/>
              </a:solidFill>
              <a:prstDash val="solid"/>
            </a:ln>
          </p:spPr>
          <p:txBody>
            <a:bodyPr/>
            <a:lstStyle/>
            <a:p>
              <a:endParaRPr lang="en-US" sz="3200"/>
            </a:p>
          </p:txBody>
        </p:sp>
        <p:sp>
          <p:nvSpPr>
            <p:cNvPr id="13" name="Text 22">
              <a:extLst>
                <a:ext uri="{FF2B5EF4-FFF2-40B4-BE49-F238E27FC236}">
                  <a16:creationId xmlns:a16="http://schemas.microsoft.com/office/drawing/2014/main" id="{8A576CA8-DE8E-9677-DEE2-13DE1DDF5198}"/>
                </a:ext>
              </a:extLst>
            </p:cNvPr>
            <p:cNvSpPr/>
            <p:nvPr/>
          </p:nvSpPr>
          <p:spPr>
            <a:xfrm>
              <a:off x="3471043" y="2356963"/>
              <a:ext cx="2264019" cy="3845486"/>
            </a:xfrm>
            <a:prstGeom prst="rect">
              <a:avLst/>
            </a:prstGeom>
            <a:noFill/>
            <a:ln/>
          </p:spPr>
          <p:txBody>
            <a:bodyPr wrap="square" rtlCol="0" anchor="t"/>
            <a:lstStyle/>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Hit rates in the tens of MHz per pixel require on-pixel zero-suppression, time-stamping, and buffering — tasks that demand dense digital logic only achievable in advanced nodes</a:t>
              </a:r>
            </a:p>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High-speed serial I/O drivers (multi-Gbps per link) benefit from the higher ft/fmax of short-channel transistors, enabling the aggregate bandwidth (</a:t>
              </a:r>
              <a:r>
                <a:rPr lang="en-US" sz="1200" dirty="0" err="1">
                  <a:solidFill>
                    <a:srgbClr val="4A5568"/>
                  </a:solidFill>
                  <a:latin typeface="Calibri" pitchFamily="34" charset="0"/>
                  <a:ea typeface="Calibri" pitchFamily="34" charset="-122"/>
                  <a:cs typeface="Calibri" pitchFamily="34" charset="-120"/>
                </a:rPr>
                <a:t>Tbps</a:t>
              </a:r>
              <a:r>
                <a:rPr lang="en-US" sz="1200" dirty="0">
                  <a:solidFill>
                    <a:srgbClr val="4A5568"/>
                  </a:solidFill>
                  <a:latin typeface="Calibri" pitchFamily="34" charset="0"/>
                  <a:ea typeface="Calibri" pitchFamily="34" charset="-122"/>
                  <a:cs typeface="Calibri" pitchFamily="34" charset="-120"/>
                </a:rPr>
                <a:t> scale for large detectors) needed for trigger-less or data-driven readout architectures</a:t>
              </a:r>
            </a:p>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Advanced nodes offer more metal layers and tighter pitch interconnect, easing the routing of high-density data buses within the pixel matrix</a:t>
              </a:r>
              <a:endParaRPr lang="en-US" sz="1200" dirty="0"/>
            </a:p>
          </p:txBody>
        </p:sp>
        <p:sp>
          <p:nvSpPr>
            <p:cNvPr id="14" name="Shape 23">
              <a:extLst>
                <a:ext uri="{FF2B5EF4-FFF2-40B4-BE49-F238E27FC236}">
                  <a16:creationId xmlns:a16="http://schemas.microsoft.com/office/drawing/2014/main" id="{DA24C712-90EF-0772-93E5-8D74FFD373C2}"/>
                </a:ext>
              </a:extLst>
            </p:cNvPr>
            <p:cNvSpPr/>
            <p:nvPr/>
          </p:nvSpPr>
          <p:spPr>
            <a:xfrm>
              <a:off x="5998831" y="1988840"/>
              <a:ext cx="2439865" cy="339061"/>
            </a:xfrm>
            <a:prstGeom prst="rect">
              <a:avLst/>
            </a:prstGeom>
            <a:solidFill>
              <a:srgbClr val="0D1B3E"/>
            </a:solidFill>
            <a:ln w="12700">
              <a:solidFill>
                <a:srgbClr val="0D1B3E"/>
              </a:solidFill>
              <a:prstDash val="solid"/>
            </a:ln>
          </p:spPr>
          <p:txBody>
            <a:bodyPr/>
            <a:lstStyle/>
            <a:p>
              <a:endParaRPr lang="en-US" sz="3200"/>
            </a:p>
          </p:txBody>
        </p:sp>
        <p:sp>
          <p:nvSpPr>
            <p:cNvPr id="15" name="Text 24">
              <a:extLst>
                <a:ext uri="{FF2B5EF4-FFF2-40B4-BE49-F238E27FC236}">
                  <a16:creationId xmlns:a16="http://schemas.microsoft.com/office/drawing/2014/main" id="{E9732632-4961-21B0-AFBC-10E1CC5E8B7D}"/>
                </a:ext>
              </a:extLst>
            </p:cNvPr>
            <p:cNvSpPr/>
            <p:nvPr/>
          </p:nvSpPr>
          <p:spPr>
            <a:xfrm>
              <a:off x="5998831" y="1988840"/>
              <a:ext cx="2439865" cy="339061"/>
            </a:xfrm>
            <a:prstGeom prst="rect">
              <a:avLst/>
            </a:prstGeom>
            <a:noFill/>
            <a:ln/>
          </p:spPr>
          <p:txBody>
            <a:bodyPr wrap="square" rtlCol="0" anchor="ctr"/>
            <a:lstStyle/>
            <a:p>
              <a:pPr marL="0" indent="0" algn="ctr">
                <a:buNone/>
              </a:pPr>
              <a:r>
                <a:rPr lang="en-US" sz="1200" b="1" dirty="0">
                  <a:solidFill>
                    <a:srgbClr val="FFFFFF"/>
                  </a:solidFill>
                  <a:latin typeface="Calibri" pitchFamily="34" charset="0"/>
                  <a:ea typeface="Calibri" pitchFamily="34" charset="-122"/>
                  <a:cs typeface="Calibri" pitchFamily="34" charset="-120"/>
                </a:rPr>
                <a:t>Timing Resolution</a:t>
              </a:r>
              <a:endParaRPr lang="en-US" sz="1200" dirty="0"/>
            </a:p>
          </p:txBody>
        </p:sp>
        <p:sp>
          <p:nvSpPr>
            <p:cNvPr id="16" name="Shape 25">
              <a:extLst>
                <a:ext uri="{FF2B5EF4-FFF2-40B4-BE49-F238E27FC236}">
                  <a16:creationId xmlns:a16="http://schemas.microsoft.com/office/drawing/2014/main" id="{D69AAA57-6695-D06F-63D5-E0FD0F77A9CD}"/>
                </a:ext>
              </a:extLst>
            </p:cNvPr>
            <p:cNvSpPr/>
            <p:nvPr/>
          </p:nvSpPr>
          <p:spPr>
            <a:xfrm>
              <a:off x="5998831" y="2327901"/>
              <a:ext cx="2439865" cy="4122796"/>
            </a:xfrm>
            <a:prstGeom prst="rect">
              <a:avLst/>
            </a:prstGeom>
            <a:solidFill>
              <a:srgbClr val="FFFFFF"/>
            </a:solidFill>
            <a:ln w="12700">
              <a:solidFill>
                <a:srgbClr val="94A3B8"/>
              </a:solidFill>
              <a:prstDash val="solid"/>
            </a:ln>
          </p:spPr>
          <p:txBody>
            <a:bodyPr/>
            <a:lstStyle/>
            <a:p>
              <a:endParaRPr lang="en-US" sz="3200"/>
            </a:p>
          </p:txBody>
        </p:sp>
        <p:sp>
          <p:nvSpPr>
            <p:cNvPr id="17" name="Text 26">
              <a:extLst>
                <a:ext uri="{FF2B5EF4-FFF2-40B4-BE49-F238E27FC236}">
                  <a16:creationId xmlns:a16="http://schemas.microsoft.com/office/drawing/2014/main" id="{984A9AB7-933A-D7D9-6ACE-756F2D7BF273}"/>
                </a:ext>
              </a:extLst>
            </p:cNvPr>
            <p:cNvSpPr/>
            <p:nvPr/>
          </p:nvSpPr>
          <p:spPr>
            <a:xfrm>
              <a:off x="6086754" y="2356963"/>
              <a:ext cx="2264019" cy="2131240"/>
            </a:xfrm>
            <a:prstGeom prst="rect">
              <a:avLst/>
            </a:prstGeom>
            <a:noFill/>
            <a:ln/>
          </p:spPr>
          <p:txBody>
            <a:bodyPr wrap="square" rtlCol="0" anchor="t"/>
            <a:lstStyle/>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Sub-100 </a:t>
              </a:r>
              <a:r>
                <a:rPr lang="en-US" sz="1200" dirty="0" err="1">
                  <a:solidFill>
                    <a:srgbClr val="4A5568"/>
                  </a:solidFill>
                  <a:latin typeface="Calibri" pitchFamily="34" charset="0"/>
                  <a:ea typeface="Calibri" pitchFamily="34" charset="-122"/>
                  <a:cs typeface="Calibri" pitchFamily="34" charset="-120"/>
                </a:rPr>
                <a:t>ps</a:t>
              </a:r>
              <a:r>
                <a:rPr lang="en-US" sz="1200" dirty="0">
                  <a:solidFill>
                    <a:srgbClr val="4A5568"/>
                  </a:solidFill>
                  <a:latin typeface="Calibri" pitchFamily="34" charset="0"/>
                  <a:ea typeface="Calibri" pitchFamily="34" charset="-122"/>
                  <a:cs typeface="Calibri" pitchFamily="34" charset="-120"/>
                </a:rPr>
                <a:t> (and increasingly sub-10 </a:t>
              </a:r>
              <a:r>
                <a:rPr lang="en-US" sz="1200" dirty="0" err="1">
                  <a:solidFill>
                    <a:srgbClr val="4A5568"/>
                  </a:solidFill>
                  <a:latin typeface="Calibri" pitchFamily="34" charset="0"/>
                  <a:ea typeface="Calibri" pitchFamily="34" charset="-122"/>
                  <a:cs typeface="Calibri" pitchFamily="34" charset="-120"/>
                </a:rPr>
                <a:t>ps</a:t>
              </a:r>
              <a:r>
                <a:rPr lang="en-US" sz="1200" dirty="0">
                  <a:solidFill>
                    <a:srgbClr val="4A5568"/>
                  </a:solidFill>
                  <a:latin typeface="Calibri" pitchFamily="34" charset="0"/>
                  <a:ea typeface="Calibri" pitchFamily="34" charset="-122"/>
                  <a:cs typeface="Calibri" pitchFamily="34" charset="-120"/>
                </a:rPr>
                <a:t> for 4D tracking) timing requires fast slewing front-end circuits and low-jitter discriminators, both of which benefit from the higher transconductance-to-current ratio (gm/ID) and reduced </a:t>
              </a:r>
              <a:r>
                <a:rPr lang="en-US" sz="1200" dirty="0" err="1">
                  <a:solidFill>
                    <a:srgbClr val="4A5568"/>
                  </a:solidFill>
                  <a:latin typeface="Calibri" pitchFamily="34" charset="0"/>
                  <a:ea typeface="Calibri" pitchFamily="34" charset="-122"/>
                  <a:cs typeface="Calibri" pitchFamily="34" charset="-120"/>
                </a:rPr>
                <a:t>Cgate</a:t>
              </a:r>
              <a:r>
                <a:rPr lang="en-US" sz="1200" dirty="0">
                  <a:solidFill>
                    <a:srgbClr val="4A5568"/>
                  </a:solidFill>
                  <a:latin typeface="Calibri" pitchFamily="34" charset="0"/>
                  <a:ea typeface="Calibri" pitchFamily="34" charset="-122"/>
                  <a:cs typeface="Calibri" pitchFamily="34" charset="-120"/>
                </a:rPr>
                <a:t> of advanced nodes</a:t>
              </a:r>
            </a:p>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Time-to-Digital Converters (TDCs) embedded per pixel or per column require fine delay cells; the shorter gate delays in </a:t>
              </a:r>
              <a:r>
                <a:rPr lang="en-US" sz="1200" dirty="0" err="1">
                  <a:solidFill>
                    <a:srgbClr val="4A5568"/>
                  </a:solidFill>
                  <a:latin typeface="Calibri" pitchFamily="34" charset="0"/>
                  <a:ea typeface="Calibri" pitchFamily="34" charset="-122"/>
                  <a:cs typeface="Calibri" pitchFamily="34" charset="-120"/>
                </a:rPr>
                <a:t>FinFETs</a:t>
              </a:r>
              <a:r>
                <a:rPr lang="en-US" sz="1200" dirty="0">
                  <a:solidFill>
                    <a:srgbClr val="4A5568"/>
                  </a:solidFill>
                  <a:latin typeface="Calibri" pitchFamily="34" charset="0"/>
                  <a:ea typeface="Calibri" pitchFamily="34" charset="-122"/>
                  <a:cs typeface="Calibri" pitchFamily="34" charset="-120"/>
                </a:rPr>
                <a:t>/FD-SOI allow higher TDC resolution without excessive area or power</a:t>
              </a:r>
            </a:p>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Reduced threshold voltage mismatch lowers timing walk and improves hit-time uniformity across large pixel arrays</a:t>
              </a:r>
              <a:endParaRPr lang="en-US" sz="1200" dirty="0"/>
            </a:p>
          </p:txBody>
        </p:sp>
        <p:sp>
          <p:nvSpPr>
            <p:cNvPr id="18" name="Shape 27">
              <a:extLst>
                <a:ext uri="{FF2B5EF4-FFF2-40B4-BE49-F238E27FC236}">
                  <a16:creationId xmlns:a16="http://schemas.microsoft.com/office/drawing/2014/main" id="{C3EDD674-502A-EFE3-DAE9-131C07CBCF41}"/>
                </a:ext>
              </a:extLst>
            </p:cNvPr>
            <p:cNvSpPr/>
            <p:nvPr/>
          </p:nvSpPr>
          <p:spPr>
            <a:xfrm>
              <a:off x="8614543" y="1988840"/>
              <a:ext cx="2439865" cy="339061"/>
            </a:xfrm>
            <a:prstGeom prst="rect">
              <a:avLst/>
            </a:prstGeom>
            <a:solidFill>
              <a:srgbClr val="0D1B3E"/>
            </a:solidFill>
            <a:ln w="12700">
              <a:solidFill>
                <a:srgbClr val="0D1B3E"/>
              </a:solidFill>
              <a:prstDash val="solid"/>
            </a:ln>
          </p:spPr>
          <p:txBody>
            <a:bodyPr/>
            <a:lstStyle/>
            <a:p>
              <a:endParaRPr lang="en-US" sz="3200"/>
            </a:p>
          </p:txBody>
        </p:sp>
        <p:sp>
          <p:nvSpPr>
            <p:cNvPr id="19" name="Text 28">
              <a:extLst>
                <a:ext uri="{FF2B5EF4-FFF2-40B4-BE49-F238E27FC236}">
                  <a16:creationId xmlns:a16="http://schemas.microsoft.com/office/drawing/2014/main" id="{1667EB92-8484-397C-FEB8-7370ABA80EA3}"/>
                </a:ext>
              </a:extLst>
            </p:cNvPr>
            <p:cNvSpPr/>
            <p:nvPr/>
          </p:nvSpPr>
          <p:spPr>
            <a:xfrm>
              <a:off x="8614543" y="1988840"/>
              <a:ext cx="2439865" cy="339061"/>
            </a:xfrm>
            <a:prstGeom prst="rect">
              <a:avLst/>
            </a:prstGeom>
            <a:noFill/>
            <a:ln/>
          </p:spPr>
          <p:txBody>
            <a:bodyPr wrap="square" rtlCol="0" anchor="ctr"/>
            <a:lstStyle/>
            <a:p>
              <a:pPr marL="0" indent="0" algn="ctr">
                <a:buNone/>
              </a:pPr>
              <a:r>
                <a:rPr lang="en-US" sz="1200" b="1" dirty="0">
                  <a:solidFill>
                    <a:srgbClr val="FFFFFF"/>
                  </a:solidFill>
                  <a:latin typeface="Calibri" pitchFamily="34" charset="0"/>
                  <a:ea typeface="Calibri" pitchFamily="34" charset="-122"/>
                  <a:cs typeface="Calibri" pitchFamily="34" charset="-120"/>
                </a:rPr>
                <a:t>Power Budget</a:t>
              </a:r>
              <a:endParaRPr lang="en-US" sz="1200" dirty="0"/>
            </a:p>
          </p:txBody>
        </p:sp>
        <p:sp>
          <p:nvSpPr>
            <p:cNvPr id="20" name="Shape 29">
              <a:extLst>
                <a:ext uri="{FF2B5EF4-FFF2-40B4-BE49-F238E27FC236}">
                  <a16:creationId xmlns:a16="http://schemas.microsoft.com/office/drawing/2014/main" id="{91021C0F-A6B2-ED9F-35C0-5B185FBD4276}"/>
                </a:ext>
              </a:extLst>
            </p:cNvPr>
            <p:cNvSpPr/>
            <p:nvPr/>
          </p:nvSpPr>
          <p:spPr>
            <a:xfrm>
              <a:off x="8614543" y="2327901"/>
              <a:ext cx="2439865" cy="2228115"/>
            </a:xfrm>
            <a:prstGeom prst="rect">
              <a:avLst/>
            </a:prstGeom>
            <a:solidFill>
              <a:srgbClr val="FFFFFF"/>
            </a:solidFill>
            <a:ln w="12700">
              <a:solidFill>
                <a:srgbClr val="94A3B8"/>
              </a:solidFill>
              <a:prstDash val="solid"/>
            </a:ln>
          </p:spPr>
          <p:txBody>
            <a:bodyPr/>
            <a:lstStyle/>
            <a:p>
              <a:endParaRPr lang="en-US" sz="3200"/>
            </a:p>
          </p:txBody>
        </p:sp>
        <p:sp>
          <p:nvSpPr>
            <p:cNvPr id="21" name="Text 30">
              <a:extLst>
                <a:ext uri="{FF2B5EF4-FFF2-40B4-BE49-F238E27FC236}">
                  <a16:creationId xmlns:a16="http://schemas.microsoft.com/office/drawing/2014/main" id="{B5DA9D8F-DD9A-24AF-80C1-DB4B1BED0E53}"/>
                </a:ext>
              </a:extLst>
            </p:cNvPr>
            <p:cNvSpPr/>
            <p:nvPr/>
          </p:nvSpPr>
          <p:spPr>
            <a:xfrm>
              <a:off x="8702466" y="2356963"/>
              <a:ext cx="2264019" cy="2131240"/>
            </a:xfrm>
            <a:prstGeom prst="rect">
              <a:avLst/>
            </a:prstGeom>
            <a:noFill/>
            <a:ln/>
          </p:spPr>
          <p:txBody>
            <a:bodyPr wrap="square" rtlCol="0" anchor="t"/>
            <a:lstStyle/>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Power-per-channel reduction despite increasing functionality</a:t>
              </a:r>
            </a:p>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 Advanced nodes operate at lower supply voltages reducing dynamic power quadratically </a:t>
              </a:r>
              <a:br>
                <a:rPr lang="en-US" sz="1200" dirty="0">
                  <a:solidFill>
                    <a:srgbClr val="4A5568"/>
                  </a:solidFill>
                  <a:latin typeface="Calibri" pitchFamily="34" charset="0"/>
                  <a:ea typeface="Calibri" pitchFamily="34" charset="-122"/>
                  <a:cs typeface="Calibri" pitchFamily="34" charset="-120"/>
                </a:rPr>
              </a:br>
              <a:r>
                <a:rPr lang="en-US" sz="1200" dirty="0">
                  <a:solidFill>
                    <a:srgbClr val="4A5568"/>
                  </a:solidFill>
                  <a:latin typeface="Calibri" pitchFamily="34" charset="0"/>
                  <a:ea typeface="Calibri" pitchFamily="34" charset="-122"/>
                  <a:cs typeface="Calibri" pitchFamily="34" charset="-120"/>
                </a:rPr>
                <a:t>(P ∝ CV²f)</a:t>
              </a:r>
            </a:p>
            <a:p>
              <a:pPr marL="342900" indent="-342900">
                <a:spcAft>
                  <a:spcPts val="200"/>
                </a:spcAft>
                <a:buSzPct val="100000"/>
                <a:buChar char="•"/>
              </a:pPr>
              <a:r>
                <a:rPr lang="en-US" sz="1200" dirty="0">
                  <a:solidFill>
                    <a:srgbClr val="4A5568"/>
                  </a:solidFill>
                  <a:latin typeface="Calibri" pitchFamily="34" charset="0"/>
                  <a:ea typeface="Calibri" pitchFamily="34" charset="-122"/>
                  <a:cs typeface="Calibri" pitchFamily="34" charset="-120"/>
                </a:rPr>
                <a:t>The improved Ion/</a:t>
              </a:r>
              <a:r>
                <a:rPr lang="en-US" sz="1200" dirty="0" err="1">
                  <a:solidFill>
                    <a:srgbClr val="4A5568"/>
                  </a:solidFill>
                  <a:latin typeface="Calibri" pitchFamily="34" charset="0"/>
                  <a:ea typeface="Calibri" pitchFamily="34" charset="-122"/>
                  <a:cs typeface="Calibri" pitchFamily="34" charset="-120"/>
                </a:rPr>
                <a:t>Ioff</a:t>
              </a:r>
              <a:r>
                <a:rPr lang="en-US" sz="1200" dirty="0">
                  <a:solidFill>
                    <a:srgbClr val="4A5568"/>
                  </a:solidFill>
                  <a:latin typeface="Calibri" pitchFamily="34" charset="0"/>
                  <a:ea typeface="Calibri" pitchFamily="34" charset="-122"/>
                  <a:cs typeface="Calibri" pitchFamily="34" charset="-120"/>
                </a:rPr>
                <a:t> ratio in </a:t>
              </a:r>
              <a:r>
                <a:rPr lang="en-US" sz="1200" dirty="0" err="1">
                  <a:solidFill>
                    <a:srgbClr val="4A5568"/>
                  </a:solidFill>
                  <a:latin typeface="Calibri" pitchFamily="34" charset="0"/>
                  <a:ea typeface="Calibri" pitchFamily="34" charset="-122"/>
                  <a:cs typeface="Calibri" pitchFamily="34" charset="-120"/>
                </a:rPr>
                <a:t>FinFETs</a:t>
              </a:r>
              <a:r>
                <a:rPr lang="en-US" sz="1200" dirty="0">
                  <a:solidFill>
                    <a:srgbClr val="4A5568"/>
                  </a:solidFill>
                  <a:latin typeface="Calibri" pitchFamily="34" charset="0"/>
                  <a:ea typeface="Calibri" pitchFamily="34" charset="-122"/>
                  <a:cs typeface="Calibri" pitchFamily="34" charset="-120"/>
                </a:rPr>
                <a:t> reduces leakage in large arrays of idle pixels, which dominate static power at high pixel counts</a:t>
              </a:r>
            </a:p>
            <a:p>
              <a:pPr marL="342900" indent="-342900">
                <a:spcAft>
                  <a:spcPts val="200"/>
                </a:spcAft>
                <a:buSzPct val="100000"/>
                <a:buChar char="•"/>
              </a:pPr>
              <a:endParaRPr lang="en-US" sz="1200" dirty="0"/>
            </a:p>
          </p:txBody>
        </p:sp>
        <p:sp>
          <p:nvSpPr>
            <p:cNvPr id="25" name="Shape 27">
              <a:extLst>
                <a:ext uri="{FF2B5EF4-FFF2-40B4-BE49-F238E27FC236}">
                  <a16:creationId xmlns:a16="http://schemas.microsoft.com/office/drawing/2014/main" id="{EB1F993A-15E0-3D31-4571-4197D4F5962B}"/>
                </a:ext>
              </a:extLst>
            </p:cNvPr>
            <p:cNvSpPr/>
            <p:nvPr/>
          </p:nvSpPr>
          <p:spPr>
            <a:xfrm>
              <a:off x="8614543" y="4674116"/>
              <a:ext cx="2439865" cy="339060"/>
            </a:xfrm>
            <a:prstGeom prst="rect">
              <a:avLst/>
            </a:prstGeom>
            <a:solidFill>
              <a:srgbClr val="0D1B3E"/>
            </a:solidFill>
            <a:ln w="12700">
              <a:solidFill>
                <a:srgbClr val="0D1B3E"/>
              </a:solidFill>
              <a:prstDash val="solid"/>
            </a:ln>
          </p:spPr>
          <p:txBody>
            <a:bodyPr/>
            <a:lstStyle/>
            <a:p>
              <a:endParaRPr lang="en-US" sz="3200"/>
            </a:p>
          </p:txBody>
        </p:sp>
        <p:sp>
          <p:nvSpPr>
            <p:cNvPr id="26" name="Text 28">
              <a:extLst>
                <a:ext uri="{FF2B5EF4-FFF2-40B4-BE49-F238E27FC236}">
                  <a16:creationId xmlns:a16="http://schemas.microsoft.com/office/drawing/2014/main" id="{1D6B3B6B-96DF-5ECA-8D94-04FC0A1BC47C}"/>
                </a:ext>
              </a:extLst>
            </p:cNvPr>
            <p:cNvSpPr/>
            <p:nvPr/>
          </p:nvSpPr>
          <p:spPr>
            <a:xfrm>
              <a:off x="8614543" y="4674116"/>
              <a:ext cx="2439865" cy="339060"/>
            </a:xfrm>
            <a:prstGeom prst="rect">
              <a:avLst/>
            </a:prstGeom>
            <a:noFill/>
            <a:ln/>
          </p:spPr>
          <p:txBody>
            <a:bodyPr wrap="square" rtlCol="0" anchor="ctr"/>
            <a:lstStyle/>
            <a:p>
              <a:pPr marL="0" indent="0" algn="ctr">
                <a:buNone/>
              </a:pPr>
              <a:r>
                <a:rPr lang="en-US" sz="1200" b="1" dirty="0">
                  <a:solidFill>
                    <a:srgbClr val="FFFFFF"/>
                  </a:solidFill>
                  <a:latin typeface="Calibri" pitchFamily="34" charset="0"/>
                  <a:ea typeface="Calibri" pitchFamily="34" charset="-122"/>
                  <a:cs typeface="Calibri" pitchFamily="34" charset="-120"/>
                </a:rPr>
                <a:t>Radiation Tolerance</a:t>
              </a:r>
              <a:endParaRPr lang="en-US" sz="1200" dirty="0"/>
            </a:p>
          </p:txBody>
        </p:sp>
        <p:sp>
          <p:nvSpPr>
            <p:cNvPr id="27" name="Shape 29">
              <a:extLst>
                <a:ext uri="{FF2B5EF4-FFF2-40B4-BE49-F238E27FC236}">
                  <a16:creationId xmlns:a16="http://schemas.microsoft.com/office/drawing/2014/main" id="{A84CEB73-D211-6B4D-6682-3E9DB7DE20D2}"/>
                </a:ext>
              </a:extLst>
            </p:cNvPr>
            <p:cNvSpPr/>
            <p:nvPr/>
          </p:nvSpPr>
          <p:spPr>
            <a:xfrm>
              <a:off x="8614543" y="5013176"/>
              <a:ext cx="2439865" cy="1526136"/>
            </a:xfrm>
            <a:prstGeom prst="rect">
              <a:avLst/>
            </a:prstGeom>
            <a:solidFill>
              <a:srgbClr val="FFFFFF"/>
            </a:solidFill>
            <a:ln w="12700">
              <a:solidFill>
                <a:srgbClr val="94A3B8"/>
              </a:solidFill>
              <a:prstDash val="solid"/>
            </a:ln>
          </p:spPr>
          <p:txBody>
            <a:bodyPr/>
            <a:lstStyle/>
            <a:p>
              <a:endParaRPr lang="en-US" sz="3200"/>
            </a:p>
          </p:txBody>
        </p:sp>
        <p:sp>
          <p:nvSpPr>
            <p:cNvPr id="28" name="Text 30">
              <a:extLst>
                <a:ext uri="{FF2B5EF4-FFF2-40B4-BE49-F238E27FC236}">
                  <a16:creationId xmlns:a16="http://schemas.microsoft.com/office/drawing/2014/main" id="{92EE8340-7D28-AFD8-C630-D9EB928B8AAD}"/>
                </a:ext>
              </a:extLst>
            </p:cNvPr>
            <p:cNvSpPr/>
            <p:nvPr/>
          </p:nvSpPr>
          <p:spPr>
            <a:xfrm>
              <a:off x="8614544" y="5042237"/>
              <a:ext cx="2351942" cy="1526136"/>
            </a:xfrm>
            <a:prstGeom prst="rect">
              <a:avLst/>
            </a:prstGeom>
            <a:noFill/>
            <a:ln/>
          </p:spPr>
          <p:txBody>
            <a:bodyPr wrap="square" rtlCol="0" anchor="t"/>
            <a:lstStyle/>
            <a:p>
              <a:pPr marL="342900" indent="-342900">
                <a:spcAft>
                  <a:spcPts val="200"/>
                </a:spcAft>
                <a:buSzPct val="100000"/>
                <a:buFontTx/>
                <a:buChar char="•"/>
              </a:pPr>
              <a:r>
                <a:rPr lang="en-US" sz="1200" dirty="0">
                  <a:solidFill>
                    <a:srgbClr val="4A5568"/>
                  </a:solidFill>
                  <a:latin typeface="Calibri" pitchFamily="34" charset="0"/>
                  <a:ea typeface="Calibri" pitchFamily="34" charset="-122"/>
                  <a:cs typeface="Calibri" pitchFamily="34" charset="-120"/>
                </a:rPr>
                <a:t>Total ionizing dose (TID) &gt;1 Grad generally robust but node-to-node variations to be evaluated.</a:t>
              </a:r>
            </a:p>
            <a:p>
              <a:pPr marL="342900" indent="-342900">
                <a:spcAft>
                  <a:spcPts val="200"/>
                </a:spcAft>
                <a:buSzPct val="100000"/>
                <a:buFontTx/>
                <a:buChar char="•"/>
              </a:pPr>
              <a:r>
                <a:rPr lang="en-US" sz="1200" dirty="0">
                  <a:solidFill>
                    <a:srgbClr val="4A5568"/>
                  </a:solidFill>
                  <a:latin typeface="Calibri" pitchFamily="34" charset="0"/>
                  <a:ea typeface="Calibri" pitchFamily="34" charset="-122"/>
                  <a:cs typeface="Calibri" pitchFamily="34" charset="-120"/>
                </a:rPr>
                <a:t> SEU, SET and SEL robustness</a:t>
              </a:r>
              <a:endParaRPr lang="en-US" sz="1200" dirty="0"/>
            </a:p>
          </p:txBody>
        </p:sp>
      </p:grpSp>
    </p:spTree>
    <p:extLst>
      <p:ext uri="{BB962C8B-B14F-4D97-AF65-F5344CB8AC3E}">
        <p14:creationId xmlns:p14="http://schemas.microsoft.com/office/powerpoint/2010/main" val="2939923911"/>
      </p:ext>
    </p:extLst>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604FC-EFBA-E329-037D-BDE7A687583D}"/>
              </a:ext>
            </a:extLst>
          </p:cNvPr>
          <p:cNvSpPr>
            <a:spLocks noGrp="1"/>
          </p:cNvSpPr>
          <p:nvPr>
            <p:ph type="title"/>
          </p:nvPr>
        </p:nvSpPr>
        <p:spPr/>
        <p:txBody>
          <a:bodyPr/>
          <a:lstStyle/>
          <a:p>
            <a:r>
              <a:rPr lang="en-US" dirty="0"/>
              <a:t>High Energy Physics Implications</a:t>
            </a:r>
          </a:p>
        </p:txBody>
      </p:sp>
      <p:sp>
        <p:nvSpPr>
          <p:cNvPr id="4" name="Footer Placeholder 3">
            <a:extLst>
              <a:ext uri="{FF2B5EF4-FFF2-40B4-BE49-F238E27FC236}">
                <a16:creationId xmlns:a16="http://schemas.microsoft.com/office/drawing/2014/main" id="{155FE790-E423-4C06-9904-CF5F0855200A}"/>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282A5264-385C-6CF4-1CFF-1DFFF3528A8B}"/>
              </a:ext>
            </a:extLst>
          </p:cNvPr>
          <p:cNvSpPr>
            <a:spLocks noGrp="1"/>
          </p:cNvSpPr>
          <p:nvPr>
            <p:ph type="sldNum" sz="quarter" idx="12"/>
          </p:nvPr>
        </p:nvSpPr>
        <p:spPr/>
        <p:txBody>
          <a:bodyPr/>
          <a:lstStyle/>
          <a:p>
            <a:pPr>
              <a:defRPr/>
            </a:pPr>
            <a:fld id="{8FFE3219-93F8-3341-94BA-40DFB9BA6311}" type="slidenum">
              <a:rPr lang="el-GR" smtClean="0"/>
              <a:pPr>
                <a:defRPr/>
              </a:pPr>
              <a:t>26</a:t>
            </a:fld>
            <a:endParaRPr lang="el-GR" dirty="0"/>
          </a:p>
        </p:txBody>
      </p:sp>
      <p:grpSp>
        <p:nvGrpSpPr>
          <p:cNvPr id="3" name="Group 2">
            <a:extLst>
              <a:ext uri="{FF2B5EF4-FFF2-40B4-BE49-F238E27FC236}">
                <a16:creationId xmlns:a16="http://schemas.microsoft.com/office/drawing/2014/main" id="{2238EEF3-C5B6-581D-A3F7-4BEB2A01AE65}"/>
              </a:ext>
            </a:extLst>
          </p:cNvPr>
          <p:cNvGrpSpPr/>
          <p:nvPr/>
        </p:nvGrpSpPr>
        <p:grpSpPr>
          <a:xfrm>
            <a:off x="1268956" y="1916832"/>
            <a:ext cx="10084563" cy="4078224"/>
            <a:chOff x="1440688" y="1896224"/>
            <a:chExt cx="8631936" cy="4078224"/>
          </a:xfrm>
        </p:grpSpPr>
        <p:sp>
          <p:nvSpPr>
            <p:cNvPr id="6" name="Shape 2">
              <a:extLst>
                <a:ext uri="{FF2B5EF4-FFF2-40B4-BE49-F238E27FC236}">
                  <a16:creationId xmlns:a16="http://schemas.microsoft.com/office/drawing/2014/main" id="{DC663E0A-2BF8-06D2-30C1-FC2C99EA1638}"/>
                </a:ext>
              </a:extLst>
            </p:cNvPr>
            <p:cNvSpPr/>
            <p:nvPr/>
          </p:nvSpPr>
          <p:spPr>
            <a:xfrm>
              <a:off x="1440688" y="1896224"/>
              <a:ext cx="2816352" cy="1993392"/>
            </a:xfrm>
            <a:prstGeom prst="rect">
              <a:avLst/>
            </a:prstGeom>
            <a:solidFill>
              <a:srgbClr val="FFFFFF"/>
            </a:solidFill>
            <a:ln/>
            <a:effectLst>
              <a:outerShdw blurRad="63500" dist="12700" dir="8100000" algn="bl" rotWithShape="0">
                <a:srgbClr val="000000">
                  <a:alpha val="10000"/>
                </a:srgbClr>
              </a:outerShdw>
            </a:effectLst>
          </p:spPr>
          <p:txBody>
            <a:bodyPr/>
            <a:lstStyle/>
            <a:p>
              <a:endParaRPr lang="en-US" sz="3200"/>
            </a:p>
          </p:txBody>
        </p:sp>
        <p:sp>
          <p:nvSpPr>
            <p:cNvPr id="7" name="Shape 3">
              <a:extLst>
                <a:ext uri="{FF2B5EF4-FFF2-40B4-BE49-F238E27FC236}">
                  <a16:creationId xmlns:a16="http://schemas.microsoft.com/office/drawing/2014/main" id="{9CE8B038-AC56-1650-72B2-02C757B5DFA0}"/>
                </a:ext>
              </a:extLst>
            </p:cNvPr>
            <p:cNvSpPr/>
            <p:nvPr/>
          </p:nvSpPr>
          <p:spPr>
            <a:xfrm>
              <a:off x="1440688" y="1896224"/>
              <a:ext cx="2816352" cy="36576"/>
            </a:xfrm>
            <a:prstGeom prst="rect">
              <a:avLst/>
            </a:prstGeom>
            <a:solidFill>
              <a:srgbClr val="0D1B3E"/>
            </a:solidFill>
            <a:ln w="12700">
              <a:solidFill>
                <a:srgbClr val="0D1B3E"/>
              </a:solidFill>
              <a:prstDash val="solid"/>
            </a:ln>
          </p:spPr>
          <p:txBody>
            <a:bodyPr/>
            <a:lstStyle/>
            <a:p>
              <a:endParaRPr lang="en-US" sz="3200"/>
            </a:p>
          </p:txBody>
        </p:sp>
        <p:sp>
          <p:nvSpPr>
            <p:cNvPr id="8" name="Text 4">
              <a:extLst>
                <a:ext uri="{FF2B5EF4-FFF2-40B4-BE49-F238E27FC236}">
                  <a16:creationId xmlns:a16="http://schemas.microsoft.com/office/drawing/2014/main" id="{D7E80A75-7B99-A865-781C-0D82B047FDF9}"/>
                </a:ext>
              </a:extLst>
            </p:cNvPr>
            <p:cNvSpPr/>
            <p:nvPr/>
          </p:nvSpPr>
          <p:spPr>
            <a:xfrm>
              <a:off x="1532128" y="1951088"/>
              <a:ext cx="2633472" cy="292608"/>
            </a:xfrm>
            <a:prstGeom prst="rect">
              <a:avLst/>
            </a:prstGeom>
            <a:noFill/>
            <a:ln/>
          </p:spPr>
          <p:txBody>
            <a:bodyPr wrap="square" rtlCol="0" anchor="ctr"/>
            <a:lstStyle/>
            <a:p>
              <a:pPr marL="0" indent="0">
                <a:buNone/>
              </a:pPr>
              <a:r>
                <a:rPr lang="en-US" sz="1600" b="1" dirty="0">
                  <a:solidFill>
                    <a:srgbClr val="0D1B3E"/>
                  </a:solidFill>
                  <a:latin typeface="Calibri" pitchFamily="34" charset="0"/>
                  <a:ea typeface="Calibri" pitchFamily="34" charset="-122"/>
                  <a:cs typeface="Calibri" pitchFamily="34" charset="-120"/>
                </a:rPr>
                <a:t>Long Design Cycle </a:t>
              </a:r>
              <a:r>
                <a:rPr lang="en-US" sz="1600" dirty="0">
                  <a:cs typeface="Calibri" pitchFamily="34" charset="-120"/>
                </a:rPr>
                <a:t> </a:t>
              </a:r>
              <a:r>
                <a:rPr lang="en-US" sz="1600" b="1" dirty="0">
                  <a:solidFill>
                    <a:srgbClr val="0D1B3E"/>
                  </a:solidFill>
                  <a:latin typeface="Calibri" pitchFamily="34" charset="0"/>
                  <a:ea typeface="Calibri" pitchFamily="34" charset="-122"/>
                  <a:cs typeface="Calibri" pitchFamily="34" charset="-120"/>
                </a:rPr>
                <a:t>5-10 Years</a:t>
              </a:r>
              <a:endParaRPr lang="en-US" sz="1600" dirty="0"/>
            </a:p>
          </p:txBody>
        </p:sp>
        <p:sp>
          <p:nvSpPr>
            <p:cNvPr id="9" name="Text 5">
              <a:extLst>
                <a:ext uri="{FF2B5EF4-FFF2-40B4-BE49-F238E27FC236}">
                  <a16:creationId xmlns:a16="http://schemas.microsoft.com/office/drawing/2014/main" id="{FBDCBDA8-130D-3D4C-175C-B0FA2EF00730}"/>
                </a:ext>
              </a:extLst>
            </p:cNvPr>
            <p:cNvSpPr/>
            <p:nvPr/>
          </p:nvSpPr>
          <p:spPr>
            <a:xfrm>
              <a:off x="1532128" y="2280272"/>
              <a:ext cx="2633472" cy="1517904"/>
            </a:xfrm>
            <a:prstGeom prst="rect">
              <a:avLst/>
            </a:prstGeom>
            <a:noFill/>
            <a:ln/>
          </p:spPr>
          <p:txBody>
            <a:bodyPr wrap="square" rtlCol="0" anchor="t"/>
            <a:lstStyle/>
            <a:p>
              <a:pPr marL="0" indent="0">
                <a:buNone/>
              </a:pPr>
              <a:r>
                <a:rPr lang="en-US" sz="1400" dirty="0">
                  <a:solidFill>
                    <a:srgbClr val="4A5568"/>
                  </a:solidFill>
                  <a:latin typeface="Calibri" pitchFamily="34" charset="0"/>
                  <a:ea typeface="Calibri" pitchFamily="34" charset="-122"/>
                  <a:cs typeface="Calibri" pitchFamily="34" charset="-120"/>
                </a:rPr>
                <a:t>Specification → tape-out: 3–5 yrs</a:t>
              </a:r>
              <a:endParaRPr lang="en-US" sz="1400" dirty="0"/>
            </a:p>
            <a:p>
              <a:pPr marL="0" indent="0">
                <a:buNone/>
              </a:pPr>
              <a:r>
                <a:rPr lang="en-US" sz="1400" dirty="0">
                  <a:solidFill>
                    <a:srgbClr val="4A5568"/>
                  </a:solidFill>
                  <a:latin typeface="Calibri" pitchFamily="34" charset="0"/>
                  <a:ea typeface="Calibri" pitchFamily="34" charset="-122"/>
                  <a:cs typeface="Calibri" pitchFamily="34" charset="-120"/>
                </a:rPr>
                <a:t>System integration → physics: 3–5 yrs</a:t>
              </a:r>
              <a:endParaRPr lang="en-US" sz="1400" dirty="0"/>
            </a:p>
            <a:p>
              <a:pPr marL="0" indent="0">
                <a:buNone/>
              </a:pPr>
              <a:r>
                <a:rPr lang="en-US" sz="1400" dirty="0">
                  <a:solidFill>
                    <a:srgbClr val="4A5568"/>
                  </a:solidFill>
                  <a:latin typeface="Calibri" pitchFamily="34" charset="0"/>
                  <a:ea typeface="Calibri" pitchFamily="34" charset="-122"/>
                  <a:cs typeface="Calibri" pitchFamily="34" charset="-120"/>
                </a:rPr>
                <a:t>Node must remain accessible &amp; supported</a:t>
              </a:r>
              <a:endParaRPr lang="en-US" sz="1400" dirty="0"/>
            </a:p>
          </p:txBody>
        </p:sp>
        <p:sp>
          <p:nvSpPr>
            <p:cNvPr id="10" name="Shape 6">
              <a:extLst>
                <a:ext uri="{FF2B5EF4-FFF2-40B4-BE49-F238E27FC236}">
                  <a16:creationId xmlns:a16="http://schemas.microsoft.com/office/drawing/2014/main" id="{53DC9C1A-35D6-3C4C-AED2-42D3E3237C3E}"/>
                </a:ext>
              </a:extLst>
            </p:cNvPr>
            <p:cNvSpPr/>
            <p:nvPr/>
          </p:nvSpPr>
          <p:spPr>
            <a:xfrm>
              <a:off x="4348480" y="1896224"/>
              <a:ext cx="2816352" cy="1993392"/>
            </a:xfrm>
            <a:prstGeom prst="rect">
              <a:avLst/>
            </a:prstGeom>
            <a:solidFill>
              <a:srgbClr val="FFFFFF"/>
            </a:solidFill>
            <a:ln/>
            <a:effectLst>
              <a:outerShdw blurRad="63500" dist="12700" dir="8100000" algn="bl" rotWithShape="0">
                <a:srgbClr val="000000">
                  <a:alpha val="10000"/>
                </a:srgbClr>
              </a:outerShdw>
            </a:effectLst>
          </p:spPr>
          <p:txBody>
            <a:bodyPr/>
            <a:lstStyle/>
            <a:p>
              <a:endParaRPr lang="en-US" sz="3200"/>
            </a:p>
          </p:txBody>
        </p:sp>
        <p:sp>
          <p:nvSpPr>
            <p:cNvPr id="11" name="Shape 7">
              <a:extLst>
                <a:ext uri="{FF2B5EF4-FFF2-40B4-BE49-F238E27FC236}">
                  <a16:creationId xmlns:a16="http://schemas.microsoft.com/office/drawing/2014/main" id="{6CAE5759-19F2-27EE-D57A-9327D5E1A060}"/>
                </a:ext>
              </a:extLst>
            </p:cNvPr>
            <p:cNvSpPr/>
            <p:nvPr/>
          </p:nvSpPr>
          <p:spPr>
            <a:xfrm>
              <a:off x="4348480" y="1896224"/>
              <a:ext cx="2816352" cy="36576"/>
            </a:xfrm>
            <a:prstGeom prst="rect">
              <a:avLst/>
            </a:prstGeom>
            <a:solidFill>
              <a:srgbClr val="1B4F9A"/>
            </a:solidFill>
            <a:ln w="12700">
              <a:solidFill>
                <a:srgbClr val="1B4F9A"/>
              </a:solidFill>
              <a:prstDash val="solid"/>
            </a:ln>
          </p:spPr>
          <p:txBody>
            <a:bodyPr/>
            <a:lstStyle/>
            <a:p>
              <a:endParaRPr lang="en-US" sz="3200"/>
            </a:p>
          </p:txBody>
        </p:sp>
        <p:sp>
          <p:nvSpPr>
            <p:cNvPr id="12" name="Text 8">
              <a:extLst>
                <a:ext uri="{FF2B5EF4-FFF2-40B4-BE49-F238E27FC236}">
                  <a16:creationId xmlns:a16="http://schemas.microsoft.com/office/drawing/2014/main" id="{74439588-6DE8-8686-47D6-2933BD91D10B}"/>
                </a:ext>
              </a:extLst>
            </p:cNvPr>
            <p:cNvSpPr/>
            <p:nvPr/>
          </p:nvSpPr>
          <p:spPr>
            <a:xfrm>
              <a:off x="4439920" y="1951088"/>
              <a:ext cx="2633472" cy="292608"/>
            </a:xfrm>
            <a:prstGeom prst="rect">
              <a:avLst/>
            </a:prstGeom>
            <a:noFill/>
            <a:ln/>
          </p:spPr>
          <p:txBody>
            <a:bodyPr wrap="square" rtlCol="0" anchor="ctr"/>
            <a:lstStyle/>
            <a:p>
              <a:pPr marL="0" indent="0">
                <a:buNone/>
              </a:pPr>
              <a:r>
                <a:rPr lang="en-US" sz="1600" b="1" dirty="0">
                  <a:solidFill>
                    <a:srgbClr val="1B4F9A"/>
                  </a:solidFill>
                  <a:latin typeface="Calibri" pitchFamily="34" charset="0"/>
                  <a:ea typeface="Calibri" pitchFamily="34" charset="-122"/>
                  <a:cs typeface="Calibri" pitchFamily="34" charset="-120"/>
                </a:rPr>
                <a:t>Radiation Environment</a:t>
              </a:r>
              <a:endParaRPr lang="en-US" sz="1600" dirty="0"/>
            </a:p>
          </p:txBody>
        </p:sp>
        <p:sp>
          <p:nvSpPr>
            <p:cNvPr id="13" name="Text 9">
              <a:extLst>
                <a:ext uri="{FF2B5EF4-FFF2-40B4-BE49-F238E27FC236}">
                  <a16:creationId xmlns:a16="http://schemas.microsoft.com/office/drawing/2014/main" id="{B3981666-5F0E-CDDE-7886-66C7EE8DF1DA}"/>
                </a:ext>
              </a:extLst>
            </p:cNvPr>
            <p:cNvSpPr/>
            <p:nvPr/>
          </p:nvSpPr>
          <p:spPr>
            <a:xfrm>
              <a:off x="4439920" y="2280272"/>
              <a:ext cx="2633472" cy="1517904"/>
            </a:xfrm>
            <a:prstGeom prst="rect">
              <a:avLst/>
            </a:prstGeom>
            <a:noFill/>
            <a:ln/>
          </p:spPr>
          <p:txBody>
            <a:bodyPr wrap="square" rtlCol="0" anchor="t"/>
            <a:lstStyle/>
            <a:p>
              <a:pPr marL="0" indent="0">
                <a:buNone/>
              </a:pPr>
              <a:r>
                <a:rPr lang="en-US" sz="1400" dirty="0">
                  <a:solidFill>
                    <a:srgbClr val="4A5568"/>
                  </a:solidFill>
                  <a:latin typeface="Calibri" pitchFamily="34" charset="0"/>
                  <a:ea typeface="Calibri" pitchFamily="34" charset="-122"/>
                  <a:cs typeface="Calibri" pitchFamily="34" charset="-120"/>
                </a:rPr>
                <a:t>TID: 1 Mrad–1 Grad (inner trackers)</a:t>
              </a:r>
              <a:endParaRPr lang="en-US" sz="1400" dirty="0"/>
            </a:p>
            <a:p>
              <a:pPr marL="0" indent="0">
                <a:buNone/>
              </a:pPr>
              <a:r>
                <a:rPr lang="en-US" sz="1400" dirty="0">
                  <a:solidFill>
                    <a:srgbClr val="4A5568"/>
                  </a:solidFill>
                  <a:latin typeface="Calibri" pitchFamily="34" charset="0"/>
                  <a:ea typeface="Calibri" pitchFamily="34" charset="-122"/>
                  <a:cs typeface="Calibri" pitchFamily="34" charset="-120"/>
                </a:rPr>
                <a:t>SEU, SET, SEL robust</a:t>
              </a:r>
              <a:br>
                <a:rPr lang="en-US" sz="1400" dirty="0">
                  <a:solidFill>
                    <a:srgbClr val="4A5568"/>
                  </a:solidFill>
                  <a:latin typeface="Calibri" pitchFamily="34" charset="0"/>
                  <a:ea typeface="Calibri" pitchFamily="34" charset="-122"/>
                  <a:cs typeface="Calibri" pitchFamily="34" charset="-120"/>
                </a:rPr>
              </a:br>
              <a:r>
                <a:rPr lang="en-US" sz="1400" dirty="0">
                  <a:solidFill>
                    <a:srgbClr val="4A5568"/>
                  </a:solidFill>
                  <a:latin typeface="Calibri" pitchFamily="34" charset="0"/>
                  <a:ea typeface="Calibri" pitchFamily="34" charset="-122"/>
                  <a:cs typeface="Calibri" pitchFamily="34" charset="-120"/>
                </a:rPr>
                <a:t>RADHARD-by-design (RHBD) techniques</a:t>
              </a:r>
              <a:endParaRPr lang="en-US" sz="1400" dirty="0"/>
            </a:p>
          </p:txBody>
        </p:sp>
        <p:sp>
          <p:nvSpPr>
            <p:cNvPr id="14" name="Shape 10">
              <a:extLst>
                <a:ext uri="{FF2B5EF4-FFF2-40B4-BE49-F238E27FC236}">
                  <a16:creationId xmlns:a16="http://schemas.microsoft.com/office/drawing/2014/main" id="{8B248D2E-D450-DDC7-0FE3-DEC7C1F5EE32}"/>
                </a:ext>
              </a:extLst>
            </p:cNvPr>
            <p:cNvSpPr/>
            <p:nvPr/>
          </p:nvSpPr>
          <p:spPr>
            <a:xfrm>
              <a:off x="7256272" y="1896224"/>
              <a:ext cx="2816352" cy="1993392"/>
            </a:xfrm>
            <a:prstGeom prst="rect">
              <a:avLst/>
            </a:prstGeom>
            <a:solidFill>
              <a:srgbClr val="FFFFFF"/>
            </a:solidFill>
            <a:ln/>
            <a:effectLst>
              <a:outerShdw blurRad="63500" dist="12700" dir="8100000" algn="bl" rotWithShape="0">
                <a:srgbClr val="000000">
                  <a:alpha val="10000"/>
                </a:srgbClr>
              </a:outerShdw>
            </a:effectLst>
          </p:spPr>
          <p:txBody>
            <a:bodyPr/>
            <a:lstStyle/>
            <a:p>
              <a:endParaRPr lang="en-US" sz="3200"/>
            </a:p>
          </p:txBody>
        </p:sp>
        <p:sp>
          <p:nvSpPr>
            <p:cNvPr id="15" name="Shape 11">
              <a:extLst>
                <a:ext uri="{FF2B5EF4-FFF2-40B4-BE49-F238E27FC236}">
                  <a16:creationId xmlns:a16="http://schemas.microsoft.com/office/drawing/2014/main" id="{BEC43123-6B0D-16F2-F343-B1A4BAA6F33F}"/>
                </a:ext>
              </a:extLst>
            </p:cNvPr>
            <p:cNvSpPr/>
            <p:nvPr/>
          </p:nvSpPr>
          <p:spPr>
            <a:xfrm>
              <a:off x="7256272" y="1896224"/>
              <a:ext cx="2816352" cy="36576"/>
            </a:xfrm>
            <a:prstGeom prst="rect">
              <a:avLst/>
            </a:prstGeom>
            <a:solidFill>
              <a:srgbClr val="00A896"/>
            </a:solidFill>
            <a:ln w="12700">
              <a:solidFill>
                <a:srgbClr val="00A896"/>
              </a:solidFill>
              <a:prstDash val="solid"/>
            </a:ln>
          </p:spPr>
          <p:txBody>
            <a:bodyPr/>
            <a:lstStyle/>
            <a:p>
              <a:endParaRPr lang="en-US" sz="3200"/>
            </a:p>
          </p:txBody>
        </p:sp>
        <p:sp>
          <p:nvSpPr>
            <p:cNvPr id="16" name="Text 12">
              <a:extLst>
                <a:ext uri="{FF2B5EF4-FFF2-40B4-BE49-F238E27FC236}">
                  <a16:creationId xmlns:a16="http://schemas.microsoft.com/office/drawing/2014/main" id="{5B66ADD9-5A90-4776-98D7-E456CF6BA8ED}"/>
                </a:ext>
              </a:extLst>
            </p:cNvPr>
            <p:cNvSpPr/>
            <p:nvPr/>
          </p:nvSpPr>
          <p:spPr>
            <a:xfrm>
              <a:off x="7347712" y="1951088"/>
              <a:ext cx="2633472" cy="292608"/>
            </a:xfrm>
            <a:prstGeom prst="rect">
              <a:avLst/>
            </a:prstGeom>
            <a:noFill/>
            <a:ln/>
          </p:spPr>
          <p:txBody>
            <a:bodyPr wrap="square" rtlCol="0" anchor="ctr"/>
            <a:lstStyle/>
            <a:p>
              <a:pPr marL="0" indent="0">
                <a:buNone/>
              </a:pPr>
              <a:r>
                <a:rPr lang="en-US" sz="1600" b="1" dirty="0">
                  <a:solidFill>
                    <a:srgbClr val="00A896"/>
                  </a:solidFill>
                  <a:latin typeface="Calibri" pitchFamily="34" charset="0"/>
                  <a:ea typeface="Calibri" pitchFamily="34" charset="-122"/>
                  <a:cs typeface="Calibri" pitchFamily="34" charset="-120"/>
                </a:rPr>
                <a:t>System-on-Chip Complexity</a:t>
              </a:r>
              <a:endParaRPr lang="en-US" sz="1600" dirty="0"/>
            </a:p>
          </p:txBody>
        </p:sp>
        <p:sp>
          <p:nvSpPr>
            <p:cNvPr id="17" name="Text 13">
              <a:extLst>
                <a:ext uri="{FF2B5EF4-FFF2-40B4-BE49-F238E27FC236}">
                  <a16:creationId xmlns:a16="http://schemas.microsoft.com/office/drawing/2014/main" id="{FCE33931-F843-C2E9-45B4-DA588F840BEB}"/>
                </a:ext>
              </a:extLst>
            </p:cNvPr>
            <p:cNvSpPr/>
            <p:nvPr/>
          </p:nvSpPr>
          <p:spPr>
            <a:xfrm>
              <a:off x="7347712" y="2280272"/>
              <a:ext cx="2633472" cy="1517904"/>
            </a:xfrm>
            <a:prstGeom prst="rect">
              <a:avLst/>
            </a:prstGeom>
            <a:noFill/>
            <a:ln/>
          </p:spPr>
          <p:txBody>
            <a:bodyPr wrap="square" rtlCol="0" anchor="t"/>
            <a:lstStyle/>
            <a:p>
              <a:pPr marL="0" indent="0">
                <a:buNone/>
              </a:pPr>
              <a:r>
                <a:rPr lang="en-US" sz="1400" dirty="0">
                  <a:solidFill>
                    <a:srgbClr val="4A5568"/>
                  </a:solidFill>
                  <a:latin typeface="Calibri" pitchFamily="34" charset="0"/>
                  <a:ea typeface="Calibri" pitchFamily="34" charset="-122"/>
                  <a:cs typeface="Calibri" pitchFamily="34" charset="-120"/>
                </a:rPr>
                <a:t>Analog front-end + ADC + DSP + I/O</a:t>
              </a:r>
              <a:endParaRPr lang="en-US" sz="1400" dirty="0"/>
            </a:p>
            <a:p>
              <a:pPr marL="0" indent="0">
                <a:buNone/>
              </a:pPr>
              <a:r>
                <a:rPr lang="en-US" sz="1400" dirty="0">
                  <a:solidFill>
                    <a:srgbClr val="4A5568"/>
                  </a:solidFill>
                  <a:latin typeface="Calibri" pitchFamily="34" charset="0"/>
                  <a:ea typeface="Calibri" pitchFamily="34" charset="-122"/>
                  <a:cs typeface="Calibri" pitchFamily="34" charset="-120"/>
                </a:rPr>
                <a:t>Multi-function mixed-signal SoC</a:t>
              </a:r>
              <a:endParaRPr lang="en-US" sz="1400" dirty="0"/>
            </a:p>
            <a:p>
              <a:pPr marL="0" indent="0">
                <a:buNone/>
              </a:pPr>
              <a:r>
                <a:rPr lang="en-US" sz="1400" dirty="0">
                  <a:solidFill>
                    <a:srgbClr val="4A5568"/>
                  </a:solidFill>
                  <a:latin typeface="Calibri" pitchFamily="34" charset="0"/>
                  <a:ea typeface="Calibri" pitchFamily="34" charset="-122"/>
                  <a:cs typeface="Calibri" pitchFamily="34" charset="-120"/>
                </a:rPr>
                <a:t>Full custom + standard cell co-design</a:t>
              </a:r>
              <a:endParaRPr lang="en-US" sz="1400" dirty="0"/>
            </a:p>
          </p:txBody>
        </p:sp>
        <p:sp>
          <p:nvSpPr>
            <p:cNvPr id="18" name="Shape 14">
              <a:extLst>
                <a:ext uri="{FF2B5EF4-FFF2-40B4-BE49-F238E27FC236}">
                  <a16:creationId xmlns:a16="http://schemas.microsoft.com/office/drawing/2014/main" id="{0AEFBF94-663B-C34C-8285-209AAD280582}"/>
                </a:ext>
              </a:extLst>
            </p:cNvPr>
            <p:cNvSpPr/>
            <p:nvPr/>
          </p:nvSpPr>
          <p:spPr>
            <a:xfrm>
              <a:off x="1440688" y="3981056"/>
              <a:ext cx="2816352" cy="1993392"/>
            </a:xfrm>
            <a:prstGeom prst="rect">
              <a:avLst/>
            </a:prstGeom>
            <a:solidFill>
              <a:srgbClr val="FFFFFF"/>
            </a:solidFill>
            <a:ln/>
            <a:effectLst>
              <a:outerShdw blurRad="63500" dist="12700" dir="8100000" algn="bl" rotWithShape="0">
                <a:srgbClr val="000000">
                  <a:alpha val="10000"/>
                </a:srgbClr>
              </a:outerShdw>
            </a:effectLst>
          </p:spPr>
          <p:txBody>
            <a:bodyPr/>
            <a:lstStyle/>
            <a:p>
              <a:endParaRPr lang="en-US" sz="3200"/>
            </a:p>
          </p:txBody>
        </p:sp>
        <p:sp>
          <p:nvSpPr>
            <p:cNvPr id="19" name="Shape 15">
              <a:extLst>
                <a:ext uri="{FF2B5EF4-FFF2-40B4-BE49-F238E27FC236}">
                  <a16:creationId xmlns:a16="http://schemas.microsoft.com/office/drawing/2014/main" id="{9A4EC77F-1BA3-603C-BB86-496727BD90B6}"/>
                </a:ext>
              </a:extLst>
            </p:cNvPr>
            <p:cNvSpPr/>
            <p:nvPr/>
          </p:nvSpPr>
          <p:spPr>
            <a:xfrm>
              <a:off x="1440688" y="3981056"/>
              <a:ext cx="2816352" cy="36576"/>
            </a:xfrm>
            <a:prstGeom prst="rect">
              <a:avLst/>
            </a:prstGeom>
            <a:solidFill>
              <a:srgbClr val="3A8FC9"/>
            </a:solidFill>
            <a:ln w="12700">
              <a:solidFill>
                <a:srgbClr val="3A8FC9"/>
              </a:solidFill>
              <a:prstDash val="solid"/>
            </a:ln>
          </p:spPr>
          <p:txBody>
            <a:bodyPr/>
            <a:lstStyle/>
            <a:p>
              <a:endParaRPr lang="en-US" sz="3200"/>
            </a:p>
          </p:txBody>
        </p:sp>
        <p:sp>
          <p:nvSpPr>
            <p:cNvPr id="20" name="Text 16">
              <a:extLst>
                <a:ext uri="{FF2B5EF4-FFF2-40B4-BE49-F238E27FC236}">
                  <a16:creationId xmlns:a16="http://schemas.microsoft.com/office/drawing/2014/main" id="{7C465809-E034-0D13-02D3-1B9E6E3AAF93}"/>
                </a:ext>
              </a:extLst>
            </p:cNvPr>
            <p:cNvSpPr/>
            <p:nvPr/>
          </p:nvSpPr>
          <p:spPr>
            <a:xfrm>
              <a:off x="1532128" y="4035920"/>
              <a:ext cx="2633472" cy="292608"/>
            </a:xfrm>
            <a:prstGeom prst="rect">
              <a:avLst/>
            </a:prstGeom>
            <a:noFill/>
            <a:ln/>
          </p:spPr>
          <p:txBody>
            <a:bodyPr wrap="square" rtlCol="0" anchor="ctr"/>
            <a:lstStyle/>
            <a:p>
              <a:pPr marL="0" indent="0">
                <a:buNone/>
              </a:pPr>
              <a:r>
                <a:rPr lang="en-US" sz="1600" b="1" dirty="0">
                  <a:solidFill>
                    <a:srgbClr val="3A8FC9"/>
                  </a:solidFill>
                  <a:latin typeface="Calibri" pitchFamily="34" charset="0"/>
                  <a:ea typeface="Calibri" pitchFamily="34" charset="-122"/>
                  <a:cs typeface="Calibri" pitchFamily="34" charset="-120"/>
                </a:rPr>
                <a:t>Volume &amp; Economics</a:t>
              </a:r>
              <a:endParaRPr lang="en-US" sz="1600" dirty="0"/>
            </a:p>
          </p:txBody>
        </p:sp>
        <p:sp>
          <p:nvSpPr>
            <p:cNvPr id="21" name="Text 17">
              <a:extLst>
                <a:ext uri="{FF2B5EF4-FFF2-40B4-BE49-F238E27FC236}">
                  <a16:creationId xmlns:a16="http://schemas.microsoft.com/office/drawing/2014/main" id="{FAA30FFF-EB16-F79F-72B9-46D6D6D743B3}"/>
                </a:ext>
              </a:extLst>
            </p:cNvPr>
            <p:cNvSpPr/>
            <p:nvPr/>
          </p:nvSpPr>
          <p:spPr>
            <a:xfrm>
              <a:off x="1532128" y="4365104"/>
              <a:ext cx="2633472" cy="1517904"/>
            </a:xfrm>
            <a:prstGeom prst="rect">
              <a:avLst/>
            </a:prstGeom>
            <a:noFill/>
            <a:ln/>
          </p:spPr>
          <p:txBody>
            <a:bodyPr wrap="square" rtlCol="0" anchor="t"/>
            <a:lstStyle/>
            <a:p>
              <a:pPr marL="0" indent="0">
                <a:buNone/>
              </a:pPr>
              <a:r>
                <a:rPr lang="en-US" sz="1400" dirty="0">
                  <a:solidFill>
                    <a:srgbClr val="4A5568"/>
                  </a:solidFill>
                  <a:latin typeface="Calibri" pitchFamily="34" charset="0"/>
                  <a:ea typeface="Calibri" pitchFamily="34" charset="-122"/>
                  <a:cs typeface="Calibri" pitchFamily="34" charset="-120"/>
                </a:rPr>
                <a:t>Prototype: 100 ~1k die / MPW</a:t>
              </a:r>
              <a:endParaRPr lang="en-US" sz="1400" dirty="0"/>
            </a:p>
            <a:p>
              <a:pPr marL="0" indent="0">
                <a:buNone/>
              </a:pPr>
              <a:r>
                <a:rPr lang="en-US" sz="1400" dirty="0">
                  <a:solidFill>
                    <a:srgbClr val="4A5568"/>
                  </a:solidFill>
                  <a:latin typeface="Calibri" pitchFamily="34" charset="0"/>
                  <a:ea typeface="Calibri" pitchFamily="34" charset="-122"/>
                  <a:cs typeface="Calibri" pitchFamily="34" charset="-120"/>
                </a:rPr>
                <a:t>Production: 10k–100k die</a:t>
              </a:r>
              <a:endParaRPr lang="en-US" sz="1400" dirty="0"/>
            </a:p>
            <a:p>
              <a:pPr marL="0" indent="0">
                <a:buNone/>
              </a:pPr>
              <a:r>
                <a:rPr lang="en-US" sz="1400" dirty="0">
                  <a:solidFill>
                    <a:srgbClr val="4A5568"/>
                  </a:solidFill>
                  <a:latin typeface="Calibri" pitchFamily="34" charset="0"/>
                  <a:ea typeface="Calibri" pitchFamily="34" charset="-122"/>
                  <a:cs typeface="Calibri" pitchFamily="34" charset="-120"/>
                </a:rPr>
                <a:t>Product Cost is driven by Foundry NRE: $1.5M–$10M at (28nm to 7nm)</a:t>
              </a:r>
              <a:endParaRPr lang="en-US" sz="1400" dirty="0"/>
            </a:p>
          </p:txBody>
        </p:sp>
        <p:sp>
          <p:nvSpPr>
            <p:cNvPr id="22" name="Shape 18">
              <a:extLst>
                <a:ext uri="{FF2B5EF4-FFF2-40B4-BE49-F238E27FC236}">
                  <a16:creationId xmlns:a16="http://schemas.microsoft.com/office/drawing/2014/main" id="{AC2C6E34-2A52-4B77-4076-4515A9E043E3}"/>
                </a:ext>
              </a:extLst>
            </p:cNvPr>
            <p:cNvSpPr/>
            <p:nvPr/>
          </p:nvSpPr>
          <p:spPr>
            <a:xfrm>
              <a:off x="4348480" y="3981056"/>
              <a:ext cx="2816352" cy="1993392"/>
            </a:xfrm>
            <a:prstGeom prst="rect">
              <a:avLst/>
            </a:prstGeom>
            <a:solidFill>
              <a:srgbClr val="FFFFFF"/>
            </a:solidFill>
            <a:ln/>
            <a:effectLst>
              <a:outerShdw blurRad="63500" dist="12700" dir="8100000" algn="bl" rotWithShape="0">
                <a:srgbClr val="000000">
                  <a:alpha val="10000"/>
                </a:srgbClr>
              </a:outerShdw>
            </a:effectLst>
          </p:spPr>
          <p:txBody>
            <a:bodyPr/>
            <a:lstStyle/>
            <a:p>
              <a:endParaRPr lang="en-US" sz="3200"/>
            </a:p>
          </p:txBody>
        </p:sp>
        <p:sp>
          <p:nvSpPr>
            <p:cNvPr id="23" name="Shape 19">
              <a:extLst>
                <a:ext uri="{FF2B5EF4-FFF2-40B4-BE49-F238E27FC236}">
                  <a16:creationId xmlns:a16="http://schemas.microsoft.com/office/drawing/2014/main" id="{29D4B3AB-B4F5-827E-2BD4-0A21F05AEC9D}"/>
                </a:ext>
              </a:extLst>
            </p:cNvPr>
            <p:cNvSpPr/>
            <p:nvPr/>
          </p:nvSpPr>
          <p:spPr>
            <a:xfrm>
              <a:off x="4348480" y="3981056"/>
              <a:ext cx="2816352" cy="36576"/>
            </a:xfrm>
            <a:prstGeom prst="rect">
              <a:avLst/>
            </a:prstGeom>
            <a:solidFill>
              <a:srgbClr val="1B4F9A"/>
            </a:solidFill>
            <a:ln w="12700">
              <a:solidFill>
                <a:srgbClr val="1B4F9A"/>
              </a:solidFill>
              <a:prstDash val="solid"/>
            </a:ln>
          </p:spPr>
          <p:txBody>
            <a:bodyPr/>
            <a:lstStyle/>
            <a:p>
              <a:endParaRPr lang="en-US" sz="3200"/>
            </a:p>
          </p:txBody>
        </p:sp>
        <p:sp>
          <p:nvSpPr>
            <p:cNvPr id="24" name="Text 20">
              <a:extLst>
                <a:ext uri="{FF2B5EF4-FFF2-40B4-BE49-F238E27FC236}">
                  <a16:creationId xmlns:a16="http://schemas.microsoft.com/office/drawing/2014/main" id="{2C8E93CA-EC10-1487-01F4-2BC79F17F395}"/>
                </a:ext>
              </a:extLst>
            </p:cNvPr>
            <p:cNvSpPr/>
            <p:nvPr/>
          </p:nvSpPr>
          <p:spPr>
            <a:xfrm>
              <a:off x="4439920" y="4035920"/>
              <a:ext cx="2633472" cy="292608"/>
            </a:xfrm>
            <a:prstGeom prst="rect">
              <a:avLst/>
            </a:prstGeom>
            <a:noFill/>
            <a:ln/>
          </p:spPr>
          <p:txBody>
            <a:bodyPr wrap="square" rtlCol="0" anchor="ctr"/>
            <a:lstStyle/>
            <a:p>
              <a:pPr marL="0" indent="0">
                <a:buNone/>
              </a:pPr>
              <a:r>
                <a:rPr lang="en-US" sz="1600" b="1" dirty="0">
                  <a:solidFill>
                    <a:srgbClr val="1B4F9A"/>
                  </a:solidFill>
                  <a:latin typeface="Calibri" pitchFamily="34" charset="0"/>
                  <a:ea typeface="Calibri" pitchFamily="34" charset="-122"/>
                  <a:cs typeface="Calibri" pitchFamily="34" charset="-120"/>
                </a:rPr>
                <a:t>EDA Tool Complexity</a:t>
              </a:r>
              <a:endParaRPr lang="en-US" sz="1600" dirty="0"/>
            </a:p>
          </p:txBody>
        </p:sp>
        <p:sp>
          <p:nvSpPr>
            <p:cNvPr id="25" name="Text 21">
              <a:extLst>
                <a:ext uri="{FF2B5EF4-FFF2-40B4-BE49-F238E27FC236}">
                  <a16:creationId xmlns:a16="http://schemas.microsoft.com/office/drawing/2014/main" id="{C98C1A0F-D5FE-75FC-BB29-3A5341A0DA45}"/>
                </a:ext>
              </a:extLst>
            </p:cNvPr>
            <p:cNvSpPr/>
            <p:nvPr/>
          </p:nvSpPr>
          <p:spPr>
            <a:xfrm>
              <a:off x="4439920" y="4365104"/>
              <a:ext cx="2633472" cy="1517904"/>
            </a:xfrm>
            <a:prstGeom prst="rect">
              <a:avLst/>
            </a:prstGeom>
            <a:noFill/>
            <a:ln/>
          </p:spPr>
          <p:txBody>
            <a:bodyPr wrap="square" rtlCol="0" anchor="t"/>
            <a:lstStyle/>
            <a:p>
              <a:pPr marL="0" indent="0">
                <a:buNone/>
              </a:pPr>
              <a:r>
                <a:rPr lang="en-US" sz="1400" dirty="0">
                  <a:solidFill>
                    <a:srgbClr val="4A5568"/>
                  </a:solidFill>
                  <a:latin typeface="Calibri" pitchFamily="34" charset="0"/>
                  <a:ea typeface="Calibri" pitchFamily="34" charset="-122"/>
                  <a:cs typeface="Calibri" pitchFamily="34" charset="-120"/>
                </a:rPr>
                <a:t>PDK complexity grows with node</a:t>
              </a:r>
              <a:endParaRPr lang="en-US" sz="1400" dirty="0"/>
            </a:p>
            <a:p>
              <a:pPr marL="0" indent="0">
                <a:buNone/>
              </a:pPr>
              <a:r>
                <a:rPr lang="en-US" sz="1400" dirty="0">
                  <a:solidFill>
                    <a:srgbClr val="4A5568"/>
                  </a:solidFill>
                  <a:latin typeface="Calibri" pitchFamily="34" charset="0"/>
                  <a:ea typeface="Calibri" pitchFamily="34" charset="-122"/>
                  <a:cs typeface="Calibri" pitchFamily="34" charset="-120"/>
                </a:rPr>
                <a:t>Mixed-signal design closure challenges</a:t>
              </a:r>
            </a:p>
            <a:p>
              <a:r>
                <a:rPr lang="en-US" sz="1400" dirty="0">
                  <a:solidFill>
                    <a:srgbClr val="4A5568"/>
                  </a:solidFill>
                  <a:latin typeface="Calibri" pitchFamily="34" charset="0"/>
                  <a:ea typeface="Calibri" pitchFamily="34" charset="-122"/>
                  <a:cs typeface="Calibri" pitchFamily="34" charset="-120"/>
                </a:rPr>
                <a:t>IP reuse: limited — often full-custom</a:t>
              </a:r>
              <a:endParaRPr lang="en-US" sz="1400" dirty="0"/>
            </a:p>
            <a:p>
              <a:pPr marL="0" indent="0">
                <a:buNone/>
              </a:pPr>
              <a:r>
                <a:rPr lang="en-US" sz="1400" dirty="0">
                  <a:solidFill>
                    <a:srgbClr val="4A5568"/>
                  </a:solidFill>
                  <a:latin typeface="Calibri" pitchFamily="34" charset="0"/>
                  <a:ea typeface="Calibri" pitchFamily="34" charset="-122"/>
                  <a:cs typeface="Calibri" pitchFamily="34" charset="-120"/>
                </a:rPr>
                <a:t>Formal verification mandatory</a:t>
              </a:r>
              <a:endParaRPr lang="en-US" sz="1400" dirty="0"/>
            </a:p>
          </p:txBody>
        </p:sp>
        <p:sp>
          <p:nvSpPr>
            <p:cNvPr id="26" name="Shape 22">
              <a:extLst>
                <a:ext uri="{FF2B5EF4-FFF2-40B4-BE49-F238E27FC236}">
                  <a16:creationId xmlns:a16="http://schemas.microsoft.com/office/drawing/2014/main" id="{983615D0-A006-C211-2C8B-932724EE95BB}"/>
                </a:ext>
              </a:extLst>
            </p:cNvPr>
            <p:cNvSpPr/>
            <p:nvPr/>
          </p:nvSpPr>
          <p:spPr>
            <a:xfrm>
              <a:off x="7256272" y="3981056"/>
              <a:ext cx="2816352" cy="1993392"/>
            </a:xfrm>
            <a:prstGeom prst="rect">
              <a:avLst/>
            </a:prstGeom>
            <a:solidFill>
              <a:srgbClr val="FFFFFF"/>
            </a:solidFill>
            <a:ln/>
            <a:effectLst>
              <a:outerShdw blurRad="63500" dist="12700" dir="8100000" algn="bl" rotWithShape="0">
                <a:srgbClr val="000000">
                  <a:alpha val="10000"/>
                </a:srgbClr>
              </a:outerShdw>
            </a:effectLst>
          </p:spPr>
          <p:txBody>
            <a:bodyPr/>
            <a:lstStyle/>
            <a:p>
              <a:endParaRPr lang="en-US" sz="3200"/>
            </a:p>
          </p:txBody>
        </p:sp>
        <p:sp>
          <p:nvSpPr>
            <p:cNvPr id="27" name="Shape 23">
              <a:extLst>
                <a:ext uri="{FF2B5EF4-FFF2-40B4-BE49-F238E27FC236}">
                  <a16:creationId xmlns:a16="http://schemas.microsoft.com/office/drawing/2014/main" id="{6AC62BCE-0ADE-0E65-A4A7-487FDA5262CA}"/>
                </a:ext>
              </a:extLst>
            </p:cNvPr>
            <p:cNvSpPr/>
            <p:nvPr/>
          </p:nvSpPr>
          <p:spPr>
            <a:xfrm>
              <a:off x="7256272" y="3981056"/>
              <a:ext cx="2816352" cy="36576"/>
            </a:xfrm>
            <a:prstGeom prst="rect">
              <a:avLst/>
            </a:prstGeom>
            <a:solidFill>
              <a:srgbClr val="00A896"/>
            </a:solidFill>
            <a:ln w="12700">
              <a:solidFill>
                <a:srgbClr val="00A896"/>
              </a:solidFill>
              <a:prstDash val="solid"/>
            </a:ln>
          </p:spPr>
          <p:txBody>
            <a:bodyPr/>
            <a:lstStyle/>
            <a:p>
              <a:endParaRPr lang="en-US" sz="3200"/>
            </a:p>
          </p:txBody>
        </p:sp>
        <p:sp>
          <p:nvSpPr>
            <p:cNvPr id="28" name="Text 24">
              <a:extLst>
                <a:ext uri="{FF2B5EF4-FFF2-40B4-BE49-F238E27FC236}">
                  <a16:creationId xmlns:a16="http://schemas.microsoft.com/office/drawing/2014/main" id="{BE7D2507-644E-13BE-D225-FB017223AEC8}"/>
                </a:ext>
              </a:extLst>
            </p:cNvPr>
            <p:cNvSpPr/>
            <p:nvPr/>
          </p:nvSpPr>
          <p:spPr>
            <a:xfrm>
              <a:off x="7347712" y="4035920"/>
              <a:ext cx="2633472" cy="292608"/>
            </a:xfrm>
            <a:prstGeom prst="rect">
              <a:avLst/>
            </a:prstGeom>
            <a:noFill/>
            <a:ln/>
          </p:spPr>
          <p:txBody>
            <a:bodyPr wrap="square" rtlCol="0" anchor="ctr"/>
            <a:lstStyle/>
            <a:p>
              <a:pPr marL="0" indent="0">
                <a:buNone/>
              </a:pPr>
              <a:r>
                <a:rPr lang="en-US" sz="1600" b="1" dirty="0">
                  <a:solidFill>
                    <a:srgbClr val="00A896"/>
                  </a:solidFill>
                  <a:latin typeface="Calibri" pitchFamily="34" charset="0"/>
                  <a:ea typeface="Calibri" pitchFamily="34" charset="-122"/>
                  <a:cs typeface="Calibri" pitchFamily="34" charset="-120"/>
                </a:rPr>
                <a:t>Foundry Access</a:t>
              </a:r>
              <a:endParaRPr lang="en-US" sz="1600" dirty="0"/>
            </a:p>
          </p:txBody>
        </p:sp>
        <p:sp>
          <p:nvSpPr>
            <p:cNvPr id="29" name="Text 25">
              <a:extLst>
                <a:ext uri="{FF2B5EF4-FFF2-40B4-BE49-F238E27FC236}">
                  <a16:creationId xmlns:a16="http://schemas.microsoft.com/office/drawing/2014/main" id="{43B7DE12-10DC-6A5B-207C-6B7777F04176}"/>
                </a:ext>
              </a:extLst>
            </p:cNvPr>
            <p:cNvSpPr/>
            <p:nvPr/>
          </p:nvSpPr>
          <p:spPr>
            <a:xfrm>
              <a:off x="7347712" y="4365104"/>
              <a:ext cx="2633472" cy="1517904"/>
            </a:xfrm>
            <a:prstGeom prst="rect">
              <a:avLst/>
            </a:prstGeom>
            <a:noFill/>
            <a:ln/>
          </p:spPr>
          <p:txBody>
            <a:bodyPr wrap="square" rtlCol="0" anchor="t"/>
            <a:lstStyle/>
            <a:p>
              <a:pPr marL="0" indent="0">
                <a:buNone/>
              </a:pPr>
              <a:r>
                <a:rPr lang="en-US" sz="1400" dirty="0">
                  <a:solidFill>
                    <a:srgbClr val="4A5568"/>
                  </a:solidFill>
                  <a:latin typeface="Calibri" pitchFamily="34" charset="0"/>
                  <a:ea typeface="Calibri" pitchFamily="34" charset="-122"/>
                  <a:cs typeface="Calibri" pitchFamily="34" charset="-120"/>
                </a:rPr>
                <a:t>Foundry long term engagement</a:t>
              </a:r>
            </a:p>
            <a:p>
              <a:pPr marL="0" indent="0">
                <a:buNone/>
              </a:pPr>
              <a:r>
                <a:rPr lang="en-US" sz="1400" dirty="0">
                  <a:solidFill>
                    <a:srgbClr val="4A5568"/>
                  </a:solidFill>
                  <a:latin typeface="Calibri" pitchFamily="34" charset="0"/>
                  <a:ea typeface="Calibri" pitchFamily="34" charset="-122"/>
                  <a:cs typeface="Calibri" pitchFamily="34" charset="-120"/>
                </a:rPr>
                <a:t>Regular affordable MPWs is essential</a:t>
              </a:r>
              <a:endParaRPr lang="en-US" sz="1400" dirty="0"/>
            </a:p>
          </p:txBody>
        </p:sp>
      </p:grpSp>
      <p:sp>
        <p:nvSpPr>
          <p:cNvPr id="32" name="Text 14">
            <a:extLst>
              <a:ext uri="{FF2B5EF4-FFF2-40B4-BE49-F238E27FC236}">
                <a16:creationId xmlns:a16="http://schemas.microsoft.com/office/drawing/2014/main" id="{B51D33AF-18B7-B3EF-274A-747CFD0BE27C}"/>
              </a:ext>
            </a:extLst>
          </p:cNvPr>
          <p:cNvSpPr/>
          <p:nvPr/>
        </p:nvSpPr>
        <p:spPr>
          <a:xfrm>
            <a:off x="767408" y="1431226"/>
            <a:ext cx="8503920" cy="292608"/>
          </a:xfrm>
          <a:prstGeom prst="rect">
            <a:avLst/>
          </a:prstGeom>
          <a:noFill/>
          <a:ln/>
        </p:spPr>
        <p:txBody>
          <a:bodyPr wrap="square" rtlCol="0" anchor="ctr"/>
          <a:lstStyle/>
          <a:p>
            <a:pPr marL="0" indent="0">
              <a:buNone/>
            </a:pPr>
            <a:r>
              <a:rPr lang="en-US" sz="1800" b="1" dirty="0">
                <a:solidFill>
                  <a:srgbClr val="1B4F9A"/>
                </a:solidFill>
                <a:latin typeface="Calibri" pitchFamily="34" charset="0"/>
                <a:ea typeface="Calibri" pitchFamily="34" charset="-122"/>
                <a:cs typeface="Calibri" pitchFamily="34" charset="-120"/>
              </a:rPr>
              <a:t>HEP is NOT the Consumer Market — Key Differences</a:t>
            </a:r>
          </a:p>
        </p:txBody>
      </p:sp>
      <p:sp>
        <p:nvSpPr>
          <p:cNvPr id="30" name="Bent Arrow 29">
            <a:extLst>
              <a:ext uri="{FF2B5EF4-FFF2-40B4-BE49-F238E27FC236}">
                <a16:creationId xmlns:a16="http://schemas.microsoft.com/office/drawing/2014/main" id="{7A341CD0-11D5-4C3E-3A9D-7BBF854E6A60}"/>
              </a:ext>
            </a:extLst>
          </p:cNvPr>
          <p:cNvSpPr/>
          <p:nvPr/>
        </p:nvSpPr>
        <p:spPr>
          <a:xfrm flipV="1">
            <a:off x="2708030" y="5426774"/>
            <a:ext cx="9364634" cy="771398"/>
          </a:xfrm>
          <a:prstGeom prst="bentArrow">
            <a:avLst>
              <a:gd name="adj1" fmla="val 25000"/>
              <a:gd name="adj2" fmla="val 26860"/>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65155123"/>
      </p:ext>
    </p:extLst>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0B35-D31F-11A0-CA83-2A3206AAAA57}"/>
              </a:ext>
            </a:extLst>
          </p:cNvPr>
          <p:cNvSpPr>
            <a:spLocks noGrp="1"/>
          </p:cNvSpPr>
          <p:nvPr>
            <p:ph type="title"/>
          </p:nvPr>
        </p:nvSpPr>
        <p:spPr/>
        <p:txBody>
          <a:bodyPr/>
          <a:lstStyle/>
          <a:p>
            <a:r>
              <a:rPr lang="en-US" noProof="0" dirty="0"/>
              <a:t>Mask set NRE cost</a:t>
            </a:r>
          </a:p>
        </p:txBody>
      </p:sp>
      <p:pic>
        <p:nvPicPr>
          <p:cNvPr id="7" name="Content Placeholder 6">
            <a:extLst>
              <a:ext uri="{FF2B5EF4-FFF2-40B4-BE49-F238E27FC236}">
                <a16:creationId xmlns:a16="http://schemas.microsoft.com/office/drawing/2014/main" id="{238B3C4E-0993-19FB-BB89-F60DF42599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487488" y="1196752"/>
            <a:ext cx="9001000" cy="500139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9D1D03FD-6093-40A6-1654-3E630FC41DF3}"/>
              </a:ext>
            </a:extLst>
          </p:cNvPr>
          <p:cNvSpPr>
            <a:spLocks noGrp="1"/>
          </p:cNvSpPr>
          <p:nvPr>
            <p:ph type="ftr" sz="quarter" idx="11"/>
          </p:nvPr>
        </p:nvSpPr>
        <p:spPr/>
        <p:txBody>
          <a:bodyPr/>
          <a:lstStyle/>
          <a:p>
            <a:pPr>
              <a:defRPr/>
            </a:pPr>
            <a:r>
              <a:rPr lang="en-US" noProof="0" dirty="0"/>
              <a:t>Kostas.Kloukinas@cern.ch</a:t>
            </a:r>
          </a:p>
        </p:txBody>
      </p:sp>
      <p:sp>
        <p:nvSpPr>
          <p:cNvPr id="5" name="Slide Number Placeholder 4">
            <a:extLst>
              <a:ext uri="{FF2B5EF4-FFF2-40B4-BE49-F238E27FC236}">
                <a16:creationId xmlns:a16="http://schemas.microsoft.com/office/drawing/2014/main" id="{2049D4F8-4361-9EE1-1670-04585799DCC2}"/>
              </a:ext>
            </a:extLst>
          </p:cNvPr>
          <p:cNvSpPr>
            <a:spLocks noGrp="1"/>
          </p:cNvSpPr>
          <p:nvPr>
            <p:ph type="sldNum" sz="quarter" idx="12"/>
          </p:nvPr>
        </p:nvSpPr>
        <p:spPr/>
        <p:txBody>
          <a:bodyPr/>
          <a:lstStyle/>
          <a:p>
            <a:pPr>
              <a:defRPr/>
            </a:pPr>
            <a:fld id="{8FFE3219-93F8-3341-94BA-40DFB9BA6311}" type="slidenum">
              <a:rPr lang="en-US" noProof="0" smtClean="0"/>
              <a:pPr>
                <a:defRPr/>
              </a:pPr>
              <a:t>27</a:t>
            </a:fld>
            <a:endParaRPr lang="en-US" noProof="0" dirty="0"/>
          </a:p>
        </p:txBody>
      </p:sp>
      <p:pic>
        <p:nvPicPr>
          <p:cNvPr id="6" name="Picture 5">
            <a:extLst>
              <a:ext uri="{FF2B5EF4-FFF2-40B4-BE49-F238E27FC236}">
                <a16:creationId xmlns:a16="http://schemas.microsoft.com/office/drawing/2014/main" id="{367B41C5-56A4-E4BD-4C6E-8DF32164C044}"/>
              </a:ext>
            </a:extLst>
          </p:cNvPr>
          <p:cNvPicPr>
            <a:picLocks noChangeAspect="1"/>
          </p:cNvPicPr>
          <p:nvPr/>
        </p:nvPicPr>
        <p:blipFill>
          <a:blip r:embed="rId3"/>
          <a:stretch>
            <a:fillRect/>
          </a:stretch>
        </p:blipFill>
        <p:spPr>
          <a:xfrm>
            <a:off x="696809" y="2276872"/>
            <a:ext cx="519212" cy="519212"/>
          </a:xfrm>
          <a:prstGeom prst="rect">
            <a:avLst/>
          </a:prstGeom>
        </p:spPr>
      </p:pic>
      <p:sp>
        <p:nvSpPr>
          <p:cNvPr id="8" name="TextBox 7">
            <a:extLst>
              <a:ext uri="{FF2B5EF4-FFF2-40B4-BE49-F238E27FC236}">
                <a16:creationId xmlns:a16="http://schemas.microsoft.com/office/drawing/2014/main" id="{572E9D44-94C0-7F2D-C8CC-B0F608E6BF56}"/>
              </a:ext>
            </a:extLst>
          </p:cNvPr>
          <p:cNvSpPr txBox="1"/>
          <p:nvPr/>
        </p:nvSpPr>
        <p:spPr>
          <a:xfrm>
            <a:off x="698489" y="2772172"/>
            <a:ext cx="788999" cy="276999"/>
          </a:xfrm>
          <a:prstGeom prst="rect">
            <a:avLst/>
          </a:prstGeom>
          <a:noFill/>
        </p:spPr>
        <p:txBody>
          <a:bodyPr wrap="none" rtlCol="0">
            <a:spAutoFit/>
          </a:bodyPr>
          <a:lstStyle/>
          <a:p>
            <a:r>
              <a:rPr lang="en-US" sz="1200" dirty="0"/>
              <a:t>log scale</a:t>
            </a:r>
          </a:p>
        </p:txBody>
      </p:sp>
    </p:spTree>
    <p:extLst>
      <p:ext uri="{BB962C8B-B14F-4D97-AF65-F5344CB8AC3E}">
        <p14:creationId xmlns:p14="http://schemas.microsoft.com/office/powerpoint/2010/main" val="3992794481"/>
      </p:ext>
    </p:extLst>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6BD2-F8F7-0074-60CD-B31558DB3191}"/>
              </a:ext>
            </a:extLst>
          </p:cNvPr>
          <p:cNvSpPr>
            <a:spLocks noGrp="1"/>
          </p:cNvSpPr>
          <p:nvPr>
            <p:ph type="title"/>
          </p:nvPr>
        </p:nvSpPr>
        <p:spPr/>
        <p:txBody>
          <a:bodyPr/>
          <a:lstStyle/>
          <a:p>
            <a:r>
              <a:rPr lang="en-US" noProof="0" dirty="0"/>
              <a:t>Wafer Production cost by process node</a:t>
            </a:r>
          </a:p>
        </p:txBody>
      </p:sp>
      <p:sp>
        <p:nvSpPr>
          <p:cNvPr id="4" name="Footer Placeholder 3">
            <a:extLst>
              <a:ext uri="{FF2B5EF4-FFF2-40B4-BE49-F238E27FC236}">
                <a16:creationId xmlns:a16="http://schemas.microsoft.com/office/drawing/2014/main" id="{A2D2B119-0599-6BB5-7963-F4C174E5DF93}"/>
              </a:ext>
            </a:extLst>
          </p:cNvPr>
          <p:cNvSpPr>
            <a:spLocks noGrp="1"/>
          </p:cNvSpPr>
          <p:nvPr>
            <p:ph type="ftr" sz="quarter" idx="11"/>
          </p:nvPr>
        </p:nvSpPr>
        <p:spPr/>
        <p:txBody>
          <a:bodyPr/>
          <a:lstStyle/>
          <a:p>
            <a:pPr>
              <a:defRPr/>
            </a:pPr>
            <a:r>
              <a:rPr lang="en-US" noProof="0" dirty="0"/>
              <a:t>Kostas.Kloukinas@cern.ch</a:t>
            </a:r>
          </a:p>
        </p:txBody>
      </p:sp>
      <p:sp>
        <p:nvSpPr>
          <p:cNvPr id="5" name="Slide Number Placeholder 4">
            <a:extLst>
              <a:ext uri="{FF2B5EF4-FFF2-40B4-BE49-F238E27FC236}">
                <a16:creationId xmlns:a16="http://schemas.microsoft.com/office/drawing/2014/main" id="{B6041030-9504-1261-0195-D532AE79466A}"/>
              </a:ext>
            </a:extLst>
          </p:cNvPr>
          <p:cNvSpPr>
            <a:spLocks noGrp="1"/>
          </p:cNvSpPr>
          <p:nvPr>
            <p:ph type="sldNum" sz="quarter" idx="12"/>
          </p:nvPr>
        </p:nvSpPr>
        <p:spPr/>
        <p:txBody>
          <a:bodyPr/>
          <a:lstStyle/>
          <a:p>
            <a:pPr>
              <a:defRPr/>
            </a:pPr>
            <a:fld id="{8FFE3219-93F8-3341-94BA-40DFB9BA6311}" type="slidenum">
              <a:rPr lang="en-US" noProof="0" smtClean="0"/>
              <a:pPr>
                <a:defRPr/>
              </a:pPr>
              <a:t>28</a:t>
            </a:fld>
            <a:endParaRPr lang="en-US" noProof="0" dirty="0"/>
          </a:p>
        </p:txBody>
      </p:sp>
      <p:pic>
        <p:nvPicPr>
          <p:cNvPr id="15" name="Content Placeholder 14">
            <a:extLst>
              <a:ext uri="{FF2B5EF4-FFF2-40B4-BE49-F238E27FC236}">
                <a16:creationId xmlns:a16="http://schemas.microsoft.com/office/drawing/2014/main" id="{7F745CA2-3B51-337B-039A-444A98D042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487488" y="1007165"/>
            <a:ext cx="9088485" cy="52872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04007990"/>
      </p:ext>
    </p:extLst>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59B6-FB84-F091-EB02-B6E6A29DBDD1}"/>
              </a:ext>
            </a:extLst>
          </p:cNvPr>
          <p:cNvSpPr>
            <a:spLocks noGrp="1"/>
          </p:cNvSpPr>
          <p:nvPr>
            <p:ph type="title"/>
          </p:nvPr>
        </p:nvSpPr>
        <p:spPr/>
        <p:txBody>
          <a:bodyPr/>
          <a:lstStyle/>
          <a:p>
            <a:r>
              <a:rPr lang="en-US" noProof="0" dirty="0"/>
              <a:t>NRE amortization</a:t>
            </a:r>
          </a:p>
        </p:txBody>
      </p:sp>
      <p:pic>
        <p:nvPicPr>
          <p:cNvPr id="7" name="Content Placeholder 6">
            <a:extLst>
              <a:ext uri="{FF2B5EF4-FFF2-40B4-BE49-F238E27FC236}">
                <a16:creationId xmlns:a16="http://schemas.microsoft.com/office/drawing/2014/main" id="{1A83983D-B2BC-F7D1-3869-7C818108D4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343472" y="1240631"/>
            <a:ext cx="8549730" cy="47529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743D5B53-00C0-BBB7-D8D4-07D9BD67774A}"/>
              </a:ext>
            </a:extLst>
          </p:cNvPr>
          <p:cNvSpPr>
            <a:spLocks noGrp="1"/>
          </p:cNvSpPr>
          <p:nvPr>
            <p:ph type="ftr" sz="quarter" idx="11"/>
          </p:nvPr>
        </p:nvSpPr>
        <p:spPr/>
        <p:txBody>
          <a:bodyPr/>
          <a:lstStyle/>
          <a:p>
            <a:pPr>
              <a:defRPr/>
            </a:pPr>
            <a:r>
              <a:rPr lang="en-US" noProof="0" dirty="0"/>
              <a:t>Kostas.Kloukinas@cern.ch</a:t>
            </a:r>
          </a:p>
        </p:txBody>
      </p:sp>
      <p:sp>
        <p:nvSpPr>
          <p:cNvPr id="5" name="Slide Number Placeholder 4">
            <a:extLst>
              <a:ext uri="{FF2B5EF4-FFF2-40B4-BE49-F238E27FC236}">
                <a16:creationId xmlns:a16="http://schemas.microsoft.com/office/drawing/2014/main" id="{E7D455D2-B57E-F946-07CE-3EDF47D31ECA}"/>
              </a:ext>
            </a:extLst>
          </p:cNvPr>
          <p:cNvSpPr>
            <a:spLocks noGrp="1"/>
          </p:cNvSpPr>
          <p:nvPr>
            <p:ph type="sldNum" sz="quarter" idx="12"/>
          </p:nvPr>
        </p:nvSpPr>
        <p:spPr/>
        <p:txBody>
          <a:bodyPr/>
          <a:lstStyle/>
          <a:p>
            <a:pPr>
              <a:defRPr/>
            </a:pPr>
            <a:fld id="{8FFE3219-93F8-3341-94BA-40DFB9BA6311}" type="slidenum">
              <a:rPr lang="en-US" noProof="0" smtClean="0"/>
              <a:pPr>
                <a:defRPr/>
              </a:pPr>
              <a:t>29</a:t>
            </a:fld>
            <a:endParaRPr lang="en-US" noProof="0" dirty="0"/>
          </a:p>
        </p:txBody>
      </p:sp>
    </p:spTree>
    <p:extLst>
      <p:ext uri="{BB962C8B-B14F-4D97-AF65-F5344CB8AC3E}">
        <p14:creationId xmlns:p14="http://schemas.microsoft.com/office/powerpoint/2010/main" val="1302629474"/>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C9D1BA-2AD9-4420-FF06-DCEABA8E24F3}"/>
              </a:ext>
            </a:extLst>
          </p:cNvPr>
          <p:cNvSpPr>
            <a:spLocks noGrp="1"/>
          </p:cNvSpPr>
          <p:nvPr>
            <p:ph type="title"/>
          </p:nvPr>
        </p:nvSpPr>
        <p:spPr>
          <a:xfrm>
            <a:off x="1238251" y="188913"/>
            <a:ext cx="10287000" cy="719137"/>
          </a:xfrm>
        </p:spPr>
        <p:txBody>
          <a:bodyPr/>
          <a:lstStyle/>
          <a:p>
            <a:r>
              <a:rPr lang="en-US" dirty="0"/>
              <a:t>Semiconductor Market</a:t>
            </a:r>
          </a:p>
        </p:txBody>
      </p:sp>
      <p:sp>
        <p:nvSpPr>
          <p:cNvPr id="14" name="Content Placeholder 2">
            <a:extLst>
              <a:ext uri="{FF2B5EF4-FFF2-40B4-BE49-F238E27FC236}">
                <a16:creationId xmlns:a16="http://schemas.microsoft.com/office/drawing/2014/main" id="{F2B979BE-B999-4F69-CE01-22ADBDB01DEE}"/>
              </a:ext>
            </a:extLst>
          </p:cNvPr>
          <p:cNvSpPr>
            <a:spLocks noGrp="1"/>
          </p:cNvSpPr>
          <p:nvPr>
            <p:ph sz="half" idx="1"/>
          </p:nvPr>
        </p:nvSpPr>
        <p:spPr>
          <a:xfrm>
            <a:off x="609600" y="1384994"/>
            <a:ext cx="6991072" cy="4752975"/>
          </a:xfrm>
        </p:spPr>
        <p:txBody>
          <a:bodyPr/>
          <a:lstStyle/>
          <a:p>
            <a:r>
              <a:rPr lang="en-US" dirty="0"/>
              <a:t>Will reach $1 trillion by 2026</a:t>
            </a:r>
          </a:p>
          <a:p>
            <a:endParaRPr lang="en-US" sz="2400" dirty="0"/>
          </a:p>
          <a:p>
            <a:r>
              <a:rPr lang="en-US" dirty="0"/>
              <a:t>AI ignites record growth</a:t>
            </a:r>
          </a:p>
          <a:p>
            <a:pPr lvl="1"/>
            <a:r>
              <a:rPr lang="en-US" sz="2000" dirty="0"/>
              <a:t>Logic scaling</a:t>
            </a:r>
          </a:p>
          <a:p>
            <a:pPr lvl="2"/>
            <a:r>
              <a:rPr lang="en-US" sz="1400" dirty="0" err="1"/>
              <a:t>FinFET</a:t>
            </a:r>
            <a:r>
              <a:rPr lang="en-US" sz="1400" dirty="0"/>
              <a:t>, nanosheet, GAA, CFET..</a:t>
            </a:r>
            <a:endParaRPr lang="en-US" sz="1600" dirty="0"/>
          </a:p>
          <a:p>
            <a:pPr lvl="1"/>
            <a:r>
              <a:rPr lang="en-US" sz="2000" dirty="0"/>
              <a:t>SRAM scaling </a:t>
            </a:r>
          </a:p>
          <a:p>
            <a:pPr lvl="2"/>
            <a:r>
              <a:rPr lang="en-GB" sz="1400" dirty="0"/>
              <a:t>~100× bit cell area reduction from 130nm to 3nm</a:t>
            </a:r>
            <a:endParaRPr lang="en-US" sz="1400" dirty="0"/>
          </a:p>
          <a:p>
            <a:pPr lvl="1"/>
            <a:r>
              <a:rPr lang="en-US" sz="2000" dirty="0"/>
              <a:t>Compute architectures</a:t>
            </a:r>
          </a:p>
          <a:p>
            <a:pPr lvl="2"/>
            <a:r>
              <a:rPr lang="en-US" sz="1400" dirty="0"/>
              <a:t>From CPUs &amp; GPUs to NPUs</a:t>
            </a:r>
          </a:p>
          <a:p>
            <a:pPr lvl="1"/>
            <a:r>
              <a:rPr lang="en-US" sz="2000" dirty="0"/>
              <a:t>Data rates</a:t>
            </a:r>
          </a:p>
          <a:p>
            <a:pPr lvl="2"/>
            <a:r>
              <a:rPr lang="en-US" sz="1400" dirty="0"/>
              <a:t>Silicon photonics, co-packaged optics</a:t>
            </a:r>
          </a:p>
          <a:p>
            <a:pPr lvl="1"/>
            <a:r>
              <a:rPr lang="en-US" sz="2000" dirty="0"/>
              <a:t>Power reduction </a:t>
            </a:r>
          </a:p>
          <a:p>
            <a:pPr lvl="2"/>
            <a:r>
              <a:rPr lang="en-US" sz="1400" dirty="0"/>
              <a:t>Also assisted by 3D interconnects</a:t>
            </a:r>
          </a:p>
        </p:txBody>
      </p:sp>
      <p:pic>
        <p:nvPicPr>
          <p:cNvPr id="7" name="Content Placeholder 6">
            <a:extLst>
              <a:ext uri="{FF2B5EF4-FFF2-40B4-BE49-F238E27FC236}">
                <a16:creationId xmlns:a16="http://schemas.microsoft.com/office/drawing/2014/main" id="{01F0957E-672D-C6FE-5448-4A0400DBC6E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05068" y="1002119"/>
            <a:ext cx="3458891" cy="255093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33EE3310-6757-145B-6E5D-B4389F8F0830}"/>
              </a:ext>
            </a:extLst>
          </p:cNvPr>
          <p:cNvSpPr>
            <a:spLocks noGrp="1"/>
          </p:cNvSpPr>
          <p:nvPr>
            <p:ph type="ftr" sz="quarter" idx="11"/>
          </p:nvPr>
        </p:nvSpPr>
        <p:spPr>
          <a:xfrm>
            <a:off x="4165600" y="6326188"/>
            <a:ext cx="3860800" cy="246062"/>
          </a:xfrm>
        </p:spPr>
        <p:txBody>
          <a:bodyPr wrap="square" anchor="b">
            <a:normAutofit/>
          </a:bodyPr>
          <a:lstStyle/>
          <a:p>
            <a:pPr>
              <a:lnSpc>
                <a:spcPct val="90000"/>
              </a:lnSpc>
              <a:spcAft>
                <a:spcPts val="600"/>
              </a:spcAft>
              <a:defRPr/>
            </a:pPr>
            <a:r>
              <a:rPr lang="en-US" sz="1100"/>
              <a:t>Kostas.Kloukinas@cern.ch</a:t>
            </a:r>
            <a:endParaRPr lang="el-GR" sz="1100"/>
          </a:p>
        </p:txBody>
      </p:sp>
      <p:sp>
        <p:nvSpPr>
          <p:cNvPr id="5" name="Slide Number Placeholder 4">
            <a:extLst>
              <a:ext uri="{FF2B5EF4-FFF2-40B4-BE49-F238E27FC236}">
                <a16:creationId xmlns:a16="http://schemas.microsoft.com/office/drawing/2014/main" id="{90554814-2C87-E8A7-2111-FDF594588EF8}"/>
              </a:ext>
            </a:extLst>
          </p:cNvPr>
          <p:cNvSpPr>
            <a:spLocks noGrp="1"/>
          </p:cNvSpPr>
          <p:nvPr>
            <p:ph type="sldNum" sz="quarter" idx="12"/>
          </p:nvPr>
        </p:nvSpPr>
        <p:spPr>
          <a:xfrm>
            <a:off x="8737600" y="6326188"/>
            <a:ext cx="2844800" cy="241300"/>
          </a:xfrm>
        </p:spPr>
        <p:txBody>
          <a:bodyPr wrap="square" anchor="b">
            <a:normAutofit/>
          </a:bodyPr>
          <a:lstStyle/>
          <a:p>
            <a:pPr>
              <a:lnSpc>
                <a:spcPct val="90000"/>
              </a:lnSpc>
              <a:spcAft>
                <a:spcPts val="600"/>
              </a:spcAft>
              <a:defRPr/>
            </a:pPr>
            <a:fld id="{8FFE3219-93F8-3341-94BA-40DFB9BA6311}" type="slidenum">
              <a:rPr lang="el-GR" sz="1000" smtClean="0"/>
              <a:pPr>
                <a:lnSpc>
                  <a:spcPct val="90000"/>
                </a:lnSpc>
                <a:spcAft>
                  <a:spcPts val="600"/>
                </a:spcAft>
                <a:defRPr/>
              </a:pPr>
              <a:t>3</a:t>
            </a:fld>
            <a:endParaRPr lang="el-GR" sz="1000"/>
          </a:p>
        </p:txBody>
      </p:sp>
      <p:sp>
        <p:nvSpPr>
          <p:cNvPr id="8" name="TextBox 7">
            <a:extLst>
              <a:ext uri="{FF2B5EF4-FFF2-40B4-BE49-F238E27FC236}">
                <a16:creationId xmlns:a16="http://schemas.microsoft.com/office/drawing/2014/main" id="{749BFE40-DAEB-0B6F-0A74-621C7B5847B9}"/>
              </a:ext>
            </a:extLst>
          </p:cNvPr>
          <p:cNvSpPr txBox="1"/>
          <p:nvPr/>
        </p:nvSpPr>
        <p:spPr>
          <a:xfrm>
            <a:off x="7896200" y="5820073"/>
            <a:ext cx="3736920" cy="461665"/>
          </a:xfrm>
          <a:prstGeom prst="rect">
            <a:avLst/>
          </a:prstGeom>
          <a:noFill/>
        </p:spPr>
        <p:txBody>
          <a:bodyPr wrap="none" rtlCol="0">
            <a:spAutoFit/>
          </a:bodyPr>
          <a:lstStyle/>
          <a:p>
            <a:r>
              <a:rPr lang="en-US" sz="800" dirty="0"/>
              <a:t>Source:</a:t>
            </a:r>
            <a:br>
              <a:rPr lang="en-US" sz="800" dirty="0"/>
            </a:br>
            <a:r>
              <a:rPr lang="en-US" sz="800" dirty="0"/>
              <a:t>https://</a:t>
            </a:r>
            <a:r>
              <a:rPr lang="en-US" sz="800" dirty="0" err="1"/>
              <a:t>www.techi.com</a:t>
            </a:r>
            <a:r>
              <a:rPr lang="en-US" sz="800" dirty="0"/>
              <a:t>/semiconductor-industry-1-trillion-chip-boom-ai-demand/</a:t>
            </a:r>
            <a:br>
              <a:rPr lang="en-US" sz="800" dirty="0"/>
            </a:br>
            <a:r>
              <a:rPr lang="en-US" sz="800" dirty="0"/>
              <a:t>https://bits-</a:t>
            </a:r>
            <a:r>
              <a:rPr lang="en-US" sz="800" dirty="0" err="1"/>
              <a:t>chips.com</a:t>
            </a:r>
            <a:r>
              <a:rPr lang="en-US" sz="800" dirty="0"/>
              <a:t>/article/chip-market-on-track-for-1-trillion-in-2026/</a:t>
            </a:r>
          </a:p>
        </p:txBody>
      </p:sp>
      <p:pic>
        <p:nvPicPr>
          <p:cNvPr id="9" name="Picture 8">
            <a:extLst>
              <a:ext uri="{FF2B5EF4-FFF2-40B4-BE49-F238E27FC236}">
                <a16:creationId xmlns:a16="http://schemas.microsoft.com/office/drawing/2014/main" id="{6EA2121B-DEDC-4B3A-AA3B-5ADCB711B8E6}"/>
              </a:ext>
            </a:extLst>
          </p:cNvPr>
          <p:cNvPicPr>
            <a:picLocks noChangeAspect="1"/>
          </p:cNvPicPr>
          <p:nvPr/>
        </p:nvPicPr>
        <p:blipFill>
          <a:blip r:embed="rId3"/>
          <a:stretch>
            <a:fillRect/>
          </a:stretch>
        </p:blipFill>
        <p:spPr>
          <a:xfrm>
            <a:off x="7464152" y="3388497"/>
            <a:ext cx="4464496" cy="2511278"/>
          </a:xfrm>
          <a:prstGeom prst="rect">
            <a:avLst/>
          </a:prstGeom>
        </p:spPr>
      </p:pic>
    </p:spTree>
    <p:extLst>
      <p:ext uri="{BB962C8B-B14F-4D97-AF65-F5344CB8AC3E}">
        <p14:creationId xmlns:p14="http://schemas.microsoft.com/office/powerpoint/2010/main" val="3232546278"/>
      </p:ext>
    </p:extLst>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EA0F-B67D-2823-54B7-DFC36B6E548A}"/>
              </a:ext>
            </a:extLst>
          </p:cNvPr>
          <p:cNvSpPr>
            <a:spLocks noGrp="1"/>
          </p:cNvSpPr>
          <p:nvPr>
            <p:ph type="title"/>
          </p:nvPr>
        </p:nvSpPr>
        <p:spPr/>
        <p:txBody>
          <a:bodyPr/>
          <a:lstStyle/>
          <a:p>
            <a:r>
              <a:rPr lang="en-US" dirty="0"/>
              <a:t>Product development cost in Industry </a:t>
            </a:r>
          </a:p>
        </p:txBody>
      </p:sp>
      <p:sp>
        <p:nvSpPr>
          <p:cNvPr id="4" name="Footer Placeholder 3">
            <a:extLst>
              <a:ext uri="{FF2B5EF4-FFF2-40B4-BE49-F238E27FC236}">
                <a16:creationId xmlns:a16="http://schemas.microsoft.com/office/drawing/2014/main" id="{32C0E8DD-B0F3-2071-67CE-EEE6BE9283C8}"/>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ECB8E389-8DAD-44C3-1CD3-06E1C6048E90}"/>
              </a:ext>
            </a:extLst>
          </p:cNvPr>
          <p:cNvSpPr>
            <a:spLocks noGrp="1"/>
          </p:cNvSpPr>
          <p:nvPr>
            <p:ph type="sldNum" sz="quarter" idx="12"/>
          </p:nvPr>
        </p:nvSpPr>
        <p:spPr/>
        <p:txBody>
          <a:bodyPr/>
          <a:lstStyle/>
          <a:p>
            <a:pPr>
              <a:defRPr/>
            </a:pPr>
            <a:fld id="{8FFE3219-93F8-3341-94BA-40DFB9BA6311}" type="slidenum">
              <a:rPr lang="el-GR" smtClean="0"/>
              <a:pPr>
                <a:defRPr/>
              </a:pPr>
              <a:t>30</a:t>
            </a:fld>
            <a:endParaRPr lang="el-GR" dirty="0"/>
          </a:p>
        </p:txBody>
      </p:sp>
      <p:pic>
        <p:nvPicPr>
          <p:cNvPr id="6" name="Picture 5">
            <a:extLst>
              <a:ext uri="{FF2B5EF4-FFF2-40B4-BE49-F238E27FC236}">
                <a16:creationId xmlns:a16="http://schemas.microsoft.com/office/drawing/2014/main" id="{21DFB4A7-5982-AC92-646A-D8263030FAC3}"/>
              </a:ext>
            </a:extLst>
          </p:cNvPr>
          <p:cNvPicPr>
            <a:picLocks noChangeAspect="1"/>
          </p:cNvPicPr>
          <p:nvPr/>
        </p:nvPicPr>
        <p:blipFill>
          <a:blip r:embed="rId2"/>
          <a:stretch>
            <a:fillRect/>
          </a:stretch>
        </p:blipFill>
        <p:spPr>
          <a:xfrm>
            <a:off x="6074420" y="1763449"/>
            <a:ext cx="5134148" cy="3850611"/>
          </a:xfrm>
          <a:prstGeom prst="rect">
            <a:avLst/>
          </a:prstGeom>
        </p:spPr>
      </p:pic>
      <p:grpSp>
        <p:nvGrpSpPr>
          <p:cNvPr id="10" name="Group 9">
            <a:extLst>
              <a:ext uri="{FF2B5EF4-FFF2-40B4-BE49-F238E27FC236}">
                <a16:creationId xmlns:a16="http://schemas.microsoft.com/office/drawing/2014/main" id="{41B15306-B2B1-6DFB-391A-E993FBC648EF}"/>
              </a:ext>
            </a:extLst>
          </p:cNvPr>
          <p:cNvGrpSpPr/>
          <p:nvPr/>
        </p:nvGrpSpPr>
        <p:grpSpPr>
          <a:xfrm>
            <a:off x="839416" y="1676380"/>
            <a:ext cx="4192031" cy="4026796"/>
            <a:chOff x="695400" y="1460012"/>
            <a:chExt cx="4192031" cy="4026796"/>
          </a:xfrm>
        </p:grpSpPr>
        <p:pic>
          <p:nvPicPr>
            <p:cNvPr id="7" name="Picture 6">
              <a:extLst>
                <a:ext uri="{FF2B5EF4-FFF2-40B4-BE49-F238E27FC236}">
                  <a16:creationId xmlns:a16="http://schemas.microsoft.com/office/drawing/2014/main" id="{1C98015A-DE88-F788-D2C0-C07226930FA7}"/>
                </a:ext>
              </a:extLst>
            </p:cNvPr>
            <p:cNvPicPr>
              <a:picLocks noChangeAspect="1"/>
            </p:cNvPicPr>
            <p:nvPr/>
          </p:nvPicPr>
          <p:blipFill>
            <a:blip r:embed="rId3"/>
            <a:stretch>
              <a:fillRect/>
            </a:stretch>
          </p:blipFill>
          <p:spPr>
            <a:xfrm>
              <a:off x="695400" y="1460012"/>
              <a:ext cx="3819123" cy="3795964"/>
            </a:xfrm>
            <a:prstGeom prst="rect">
              <a:avLst/>
            </a:prstGeom>
          </p:spPr>
        </p:pic>
        <p:sp>
          <p:nvSpPr>
            <p:cNvPr id="8" name="TextBox 7">
              <a:extLst>
                <a:ext uri="{FF2B5EF4-FFF2-40B4-BE49-F238E27FC236}">
                  <a16:creationId xmlns:a16="http://schemas.microsoft.com/office/drawing/2014/main" id="{8F381D2D-D38C-3086-3D61-461885A33B26}"/>
                </a:ext>
              </a:extLst>
            </p:cNvPr>
            <p:cNvSpPr txBox="1"/>
            <p:nvPr/>
          </p:nvSpPr>
          <p:spPr>
            <a:xfrm>
              <a:off x="810674" y="5255976"/>
              <a:ext cx="4076757" cy="230832"/>
            </a:xfrm>
            <a:prstGeom prst="rect">
              <a:avLst/>
            </a:prstGeom>
            <a:noFill/>
          </p:spPr>
          <p:txBody>
            <a:bodyPr wrap="none" rtlCol="0">
              <a:spAutoFit/>
            </a:bodyPr>
            <a:lstStyle/>
            <a:p>
              <a:r>
                <a:rPr lang="en-US" sz="900" dirty="0"/>
                <a:t>https://</a:t>
              </a:r>
              <a:r>
                <a:rPr lang="en-US" sz="900" dirty="0" err="1"/>
                <a:t>testflowinc.com</a:t>
              </a:r>
              <a:r>
                <a:rPr lang="en-US" sz="900" dirty="0"/>
                <a:t>/blog/2nm-chip-development-cost-725-million-analysis</a:t>
              </a:r>
            </a:p>
          </p:txBody>
        </p:sp>
      </p:grpSp>
      <p:sp>
        <p:nvSpPr>
          <p:cNvPr id="9" name="TextBox 8">
            <a:extLst>
              <a:ext uri="{FF2B5EF4-FFF2-40B4-BE49-F238E27FC236}">
                <a16:creationId xmlns:a16="http://schemas.microsoft.com/office/drawing/2014/main" id="{6070ECB3-38B4-DD90-C9F4-97E60FA92808}"/>
              </a:ext>
            </a:extLst>
          </p:cNvPr>
          <p:cNvSpPr txBox="1"/>
          <p:nvPr/>
        </p:nvSpPr>
        <p:spPr>
          <a:xfrm>
            <a:off x="2604961" y="1122938"/>
            <a:ext cx="6426759" cy="338554"/>
          </a:xfrm>
          <a:prstGeom prst="rect">
            <a:avLst/>
          </a:prstGeom>
          <a:noFill/>
        </p:spPr>
        <p:txBody>
          <a:bodyPr wrap="none" rtlCol="0">
            <a:spAutoFit/>
          </a:bodyPr>
          <a:lstStyle/>
          <a:p>
            <a:r>
              <a:rPr lang="en-GB" sz="1600" dirty="0">
                <a:solidFill>
                  <a:schemeClr val="accent1"/>
                </a:solidFill>
              </a:rPr>
              <a:t>Moore's Law isn't just about transistor density—it's about economics.</a:t>
            </a:r>
            <a:endParaRPr lang="en-US" sz="1600" dirty="0">
              <a:solidFill>
                <a:schemeClr val="accent1"/>
              </a:solidFill>
            </a:endParaRPr>
          </a:p>
        </p:txBody>
      </p:sp>
    </p:spTree>
    <p:extLst>
      <p:ext uri="{BB962C8B-B14F-4D97-AF65-F5344CB8AC3E}">
        <p14:creationId xmlns:p14="http://schemas.microsoft.com/office/powerpoint/2010/main" val="879533588"/>
      </p:ext>
    </p:extLst>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1EA3E-4A91-4039-45FB-0BA84DDDFE1E}"/>
              </a:ext>
            </a:extLst>
          </p:cNvPr>
          <p:cNvSpPr>
            <a:spLocks noGrp="1"/>
          </p:cNvSpPr>
          <p:nvPr>
            <p:ph type="title"/>
          </p:nvPr>
        </p:nvSpPr>
        <p:spPr/>
        <p:txBody>
          <a:bodyPr/>
          <a:lstStyle/>
          <a:p>
            <a:r>
              <a:rPr lang="en-US" dirty="0"/>
              <a:t>The 16nm → 7nm Cost Cliff</a:t>
            </a:r>
            <a:br>
              <a:rPr lang="en-US" dirty="0"/>
            </a:br>
            <a:br>
              <a:rPr lang="en-US" dirty="0"/>
            </a:br>
            <a:endParaRPr lang="en-US" dirty="0"/>
          </a:p>
        </p:txBody>
      </p:sp>
      <p:sp>
        <p:nvSpPr>
          <p:cNvPr id="4" name="Footer Placeholder 3">
            <a:extLst>
              <a:ext uri="{FF2B5EF4-FFF2-40B4-BE49-F238E27FC236}">
                <a16:creationId xmlns:a16="http://schemas.microsoft.com/office/drawing/2014/main" id="{5FE36B5A-7C30-3295-9269-1117CAAFDCCE}"/>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35B369BB-7925-F557-4090-119DB6F718B8}"/>
              </a:ext>
            </a:extLst>
          </p:cNvPr>
          <p:cNvSpPr>
            <a:spLocks noGrp="1"/>
          </p:cNvSpPr>
          <p:nvPr>
            <p:ph type="sldNum" sz="quarter" idx="12"/>
          </p:nvPr>
        </p:nvSpPr>
        <p:spPr/>
        <p:txBody>
          <a:bodyPr/>
          <a:lstStyle/>
          <a:p>
            <a:pPr>
              <a:defRPr/>
            </a:pPr>
            <a:fld id="{8FFE3219-93F8-3341-94BA-40DFB9BA6311}" type="slidenum">
              <a:rPr lang="el-GR" smtClean="0"/>
              <a:pPr>
                <a:defRPr/>
              </a:pPr>
              <a:t>31</a:t>
            </a:fld>
            <a:endParaRPr lang="el-GR" dirty="0"/>
          </a:p>
        </p:txBody>
      </p:sp>
      <p:sp>
        <p:nvSpPr>
          <p:cNvPr id="69" name="Shape 2">
            <a:extLst>
              <a:ext uri="{FF2B5EF4-FFF2-40B4-BE49-F238E27FC236}">
                <a16:creationId xmlns:a16="http://schemas.microsoft.com/office/drawing/2014/main" id="{70D739DE-271B-458E-F4EE-415CFBA76B54}"/>
              </a:ext>
            </a:extLst>
          </p:cNvPr>
          <p:cNvSpPr/>
          <p:nvPr/>
        </p:nvSpPr>
        <p:spPr>
          <a:xfrm>
            <a:off x="767407" y="1012318"/>
            <a:ext cx="10757843" cy="475000"/>
          </a:xfrm>
          <a:prstGeom prst="rect">
            <a:avLst/>
          </a:prstGeom>
          <a:solidFill>
            <a:srgbClr val="F4F7FB"/>
          </a:solidFill>
          <a:ln w="12700">
            <a:solidFill>
              <a:srgbClr val="B5D4F4"/>
            </a:solidFill>
            <a:prstDash val="solid"/>
          </a:ln>
        </p:spPr>
        <p:txBody>
          <a:bodyPr/>
          <a:lstStyle/>
          <a:p>
            <a:endParaRPr lang="en-US" sz="3200"/>
          </a:p>
        </p:txBody>
      </p:sp>
      <p:sp>
        <p:nvSpPr>
          <p:cNvPr id="70" name="Text 3">
            <a:extLst>
              <a:ext uri="{FF2B5EF4-FFF2-40B4-BE49-F238E27FC236}">
                <a16:creationId xmlns:a16="http://schemas.microsoft.com/office/drawing/2014/main" id="{5CD7C997-0F6B-839B-3276-F7315C5D7111}"/>
              </a:ext>
            </a:extLst>
          </p:cNvPr>
          <p:cNvSpPr/>
          <p:nvPr/>
        </p:nvSpPr>
        <p:spPr>
          <a:xfrm>
            <a:off x="880647" y="931221"/>
            <a:ext cx="10531363" cy="625609"/>
          </a:xfrm>
          <a:prstGeom prst="rect">
            <a:avLst/>
          </a:prstGeom>
          <a:noFill/>
          <a:ln/>
        </p:spPr>
        <p:txBody>
          <a:bodyPr wrap="square" rtlCol="0" anchor="ctr"/>
          <a:lstStyle/>
          <a:p>
            <a:pPr marL="0" indent="0">
              <a:buNone/>
            </a:pPr>
            <a:r>
              <a:rPr lang="en-US" sz="1600" dirty="0">
                <a:solidFill>
                  <a:srgbClr val="0D1B3E"/>
                </a:solidFill>
                <a:latin typeface="Calibri" pitchFamily="34" charset="0"/>
                <a:ea typeface="Calibri" pitchFamily="34" charset="-122"/>
                <a:cs typeface="Calibri" pitchFamily="34" charset="-120"/>
              </a:rPr>
              <a:t>The 16nm → 7nm step is not a single increase — it is the simultaneous collision of multiple independent cost drivers. </a:t>
            </a:r>
            <a:endParaRPr lang="en-US" sz="1600" dirty="0"/>
          </a:p>
        </p:txBody>
      </p:sp>
      <p:sp>
        <p:nvSpPr>
          <p:cNvPr id="71" name="Shape 4">
            <a:extLst>
              <a:ext uri="{FF2B5EF4-FFF2-40B4-BE49-F238E27FC236}">
                <a16:creationId xmlns:a16="http://schemas.microsoft.com/office/drawing/2014/main" id="{2D71036C-4DC9-EE65-B7F7-CD2F2D25EF60}"/>
              </a:ext>
            </a:extLst>
          </p:cNvPr>
          <p:cNvSpPr/>
          <p:nvPr/>
        </p:nvSpPr>
        <p:spPr>
          <a:xfrm>
            <a:off x="767407" y="1649513"/>
            <a:ext cx="3487806" cy="1830486"/>
          </a:xfrm>
          <a:prstGeom prst="rect">
            <a:avLst/>
          </a:prstGeom>
          <a:solidFill>
            <a:srgbClr val="FFFFFF"/>
          </a:solidFill>
          <a:ln w="9525">
            <a:solidFill>
              <a:srgbClr val="D1DDED"/>
            </a:solidFill>
            <a:prstDash val="solid"/>
          </a:ln>
        </p:spPr>
        <p:txBody>
          <a:bodyPr/>
          <a:lstStyle/>
          <a:p>
            <a:endParaRPr lang="en-US" sz="3200"/>
          </a:p>
        </p:txBody>
      </p:sp>
      <p:sp>
        <p:nvSpPr>
          <p:cNvPr id="72" name="Shape 5">
            <a:extLst>
              <a:ext uri="{FF2B5EF4-FFF2-40B4-BE49-F238E27FC236}">
                <a16:creationId xmlns:a16="http://schemas.microsoft.com/office/drawing/2014/main" id="{F31AAD78-62B8-196F-9B08-3A326D932E45}"/>
              </a:ext>
            </a:extLst>
          </p:cNvPr>
          <p:cNvSpPr/>
          <p:nvPr/>
        </p:nvSpPr>
        <p:spPr>
          <a:xfrm>
            <a:off x="767407" y="1649513"/>
            <a:ext cx="62282" cy="1830486"/>
          </a:xfrm>
          <a:prstGeom prst="rect">
            <a:avLst/>
          </a:prstGeom>
          <a:solidFill>
            <a:srgbClr val="185FA5"/>
          </a:solidFill>
          <a:ln w="12700">
            <a:solidFill>
              <a:srgbClr val="185FA5"/>
            </a:solidFill>
            <a:prstDash val="solid"/>
          </a:ln>
        </p:spPr>
        <p:txBody>
          <a:bodyPr/>
          <a:lstStyle/>
          <a:p>
            <a:endParaRPr lang="en-US" sz="3200"/>
          </a:p>
        </p:txBody>
      </p:sp>
      <p:sp>
        <p:nvSpPr>
          <p:cNvPr id="73" name="Shape 6">
            <a:extLst>
              <a:ext uri="{FF2B5EF4-FFF2-40B4-BE49-F238E27FC236}">
                <a16:creationId xmlns:a16="http://schemas.microsoft.com/office/drawing/2014/main" id="{7AABF51C-FFCF-A3E7-DD41-FDFB195A91E7}"/>
              </a:ext>
            </a:extLst>
          </p:cNvPr>
          <p:cNvSpPr/>
          <p:nvPr/>
        </p:nvSpPr>
        <p:spPr>
          <a:xfrm>
            <a:off x="880647" y="1765366"/>
            <a:ext cx="362369" cy="370731"/>
          </a:xfrm>
          <a:prstGeom prst="ellipse">
            <a:avLst/>
          </a:prstGeom>
          <a:solidFill>
            <a:srgbClr val="B5D4F4"/>
          </a:solidFill>
          <a:ln w="12700">
            <a:solidFill>
              <a:srgbClr val="B5D4F4"/>
            </a:solidFill>
            <a:prstDash val="solid"/>
          </a:ln>
        </p:spPr>
        <p:txBody>
          <a:bodyPr/>
          <a:lstStyle/>
          <a:p>
            <a:endParaRPr lang="en-US" sz="3200"/>
          </a:p>
        </p:txBody>
      </p:sp>
      <p:sp>
        <p:nvSpPr>
          <p:cNvPr id="74" name="Text 7">
            <a:extLst>
              <a:ext uri="{FF2B5EF4-FFF2-40B4-BE49-F238E27FC236}">
                <a16:creationId xmlns:a16="http://schemas.microsoft.com/office/drawing/2014/main" id="{F7BB84E6-08AC-DAB8-CED1-5D7C62765D94}"/>
              </a:ext>
            </a:extLst>
          </p:cNvPr>
          <p:cNvSpPr/>
          <p:nvPr/>
        </p:nvSpPr>
        <p:spPr>
          <a:xfrm>
            <a:off x="880647" y="1765366"/>
            <a:ext cx="362369" cy="370731"/>
          </a:xfrm>
          <a:prstGeom prst="rect">
            <a:avLst/>
          </a:prstGeom>
          <a:noFill/>
          <a:ln/>
        </p:spPr>
        <p:txBody>
          <a:bodyPr wrap="square" rtlCol="0" anchor="ctr"/>
          <a:lstStyle/>
          <a:p>
            <a:pPr marL="0" indent="0" algn="ctr">
              <a:buNone/>
            </a:pPr>
            <a:r>
              <a:rPr lang="en-US" sz="1600" dirty="0">
                <a:solidFill>
                  <a:srgbClr val="185FA5"/>
                </a:solidFill>
                <a:latin typeface="Wingdings 3" pitchFamily="34" charset="0"/>
                <a:ea typeface="Wingdings 3" pitchFamily="34" charset="-122"/>
                <a:cs typeface="Wingdings 3" pitchFamily="34" charset="-120"/>
              </a:rPr>
              <a:t>▲</a:t>
            </a:r>
            <a:endParaRPr lang="en-US" sz="1600" dirty="0"/>
          </a:p>
        </p:txBody>
      </p:sp>
      <p:sp>
        <p:nvSpPr>
          <p:cNvPr id="75" name="Text 8">
            <a:extLst>
              <a:ext uri="{FF2B5EF4-FFF2-40B4-BE49-F238E27FC236}">
                <a16:creationId xmlns:a16="http://schemas.microsoft.com/office/drawing/2014/main" id="{D2D565D0-6E35-CF7E-A7D4-2B9B34AF5497}"/>
              </a:ext>
            </a:extLst>
          </p:cNvPr>
          <p:cNvSpPr/>
          <p:nvPr/>
        </p:nvSpPr>
        <p:spPr>
          <a:xfrm>
            <a:off x="1299637" y="1753781"/>
            <a:ext cx="2876308" cy="231707"/>
          </a:xfrm>
          <a:prstGeom prst="rect">
            <a:avLst/>
          </a:prstGeom>
          <a:noFill/>
          <a:ln/>
        </p:spPr>
        <p:txBody>
          <a:bodyPr wrap="square" rtlCol="0" anchor="ctr"/>
          <a:lstStyle/>
          <a:p>
            <a:pPr marL="0" indent="0">
              <a:buNone/>
            </a:pPr>
            <a:r>
              <a:rPr lang="en-US" sz="1200" b="1" dirty="0">
                <a:solidFill>
                  <a:srgbClr val="0D1B3E"/>
                </a:solidFill>
                <a:latin typeface="Calibri" pitchFamily="34" charset="0"/>
                <a:ea typeface="Calibri" pitchFamily="34" charset="-122"/>
                <a:cs typeface="Calibri" pitchFamily="34" charset="-120"/>
              </a:rPr>
              <a:t>Mask set cost</a:t>
            </a:r>
            <a:endParaRPr lang="en-US" sz="1200" dirty="0"/>
          </a:p>
        </p:txBody>
      </p:sp>
      <p:sp>
        <p:nvSpPr>
          <p:cNvPr id="76" name="Text 9">
            <a:extLst>
              <a:ext uri="{FF2B5EF4-FFF2-40B4-BE49-F238E27FC236}">
                <a16:creationId xmlns:a16="http://schemas.microsoft.com/office/drawing/2014/main" id="{E8ED7F1E-9D16-1B7E-7098-75BBCEC2EE6C}"/>
              </a:ext>
            </a:extLst>
          </p:cNvPr>
          <p:cNvSpPr/>
          <p:nvPr/>
        </p:nvSpPr>
        <p:spPr>
          <a:xfrm>
            <a:off x="1299637" y="1985488"/>
            <a:ext cx="1380627" cy="185366"/>
          </a:xfrm>
          <a:prstGeom prst="rect">
            <a:avLst/>
          </a:prstGeom>
          <a:noFill/>
          <a:ln/>
        </p:spPr>
        <p:txBody>
          <a:bodyPr wrap="square" rtlCol="0" anchor="ctr"/>
          <a:lstStyle/>
          <a:p>
            <a:pPr marL="0" indent="0">
              <a:buNone/>
            </a:pPr>
            <a:r>
              <a:rPr lang="en-US" sz="1050" dirty="0">
                <a:solidFill>
                  <a:srgbClr val="4A5568"/>
                </a:solidFill>
                <a:latin typeface="Calibri" pitchFamily="34" charset="0"/>
                <a:ea typeface="Calibri" pitchFamily="34" charset="-122"/>
                <a:cs typeface="Calibri" pitchFamily="34" charset="-120"/>
              </a:rPr>
              <a:t>16nm: ~$12M</a:t>
            </a:r>
            <a:endParaRPr lang="en-US" sz="1050" dirty="0"/>
          </a:p>
        </p:txBody>
      </p:sp>
      <p:sp>
        <p:nvSpPr>
          <p:cNvPr id="77" name="Text 10">
            <a:extLst>
              <a:ext uri="{FF2B5EF4-FFF2-40B4-BE49-F238E27FC236}">
                <a16:creationId xmlns:a16="http://schemas.microsoft.com/office/drawing/2014/main" id="{AEA1A615-E235-647C-C479-1A7F1B881A94}"/>
              </a:ext>
            </a:extLst>
          </p:cNvPr>
          <p:cNvSpPr/>
          <p:nvPr/>
        </p:nvSpPr>
        <p:spPr>
          <a:xfrm>
            <a:off x="2680264" y="1985488"/>
            <a:ext cx="1495681" cy="185366"/>
          </a:xfrm>
          <a:prstGeom prst="rect">
            <a:avLst/>
          </a:prstGeom>
          <a:noFill/>
          <a:ln/>
        </p:spPr>
        <p:txBody>
          <a:bodyPr wrap="square" rtlCol="0" anchor="ctr"/>
          <a:lstStyle/>
          <a:p>
            <a:pPr marL="0" indent="0">
              <a:buNone/>
            </a:pPr>
            <a:r>
              <a:rPr lang="en-US" sz="1050" b="1" dirty="0">
                <a:solidFill>
                  <a:srgbClr val="A32D2D"/>
                </a:solidFill>
                <a:latin typeface="Calibri" pitchFamily="34" charset="0"/>
                <a:ea typeface="Calibri" pitchFamily="34" charset="-122"/>
                <a:cs typeface="Calibri" pitchFamily="34" charset="-120"/>
              </a:rPr>
              <a:t>7nm: ~$42M</a:t>
            </a:r>
            <a:endParaRPr lang="en-US" sz="1050" dirty="0"/>
          </a:p>
        </p:txBody>
      </p:sp>
      <p:sp>
        <p:nvSpPr>
          <p:cNvPr id="78" name="Shape 11">
            <a:extLst>
              <a:ext uri="{FF2B5EF4-FFF2-40B4-BE49-F238E27FC236}">
                <a16:creationId xmlns:a16="http://schemas.microsoft.com/office/drawing/2014/main" id="{BA9F8A45-3DC3-B7F7-93A1-8072D33F236A}"/>
              </a:ext>
            </a:extLst>
          </p:cNvPr>
          <p:cNvSpPr/>
          <p:nvPr/>
        </p:nvSpPr>
        <p:spPr>
          <a:xfrm>
            <a:off x="1299637" y="2182439"/>
            <a:ext cx="2853660" cy="0"/>
          </a:xfrm>
          <a:prstGeom prst="line">
            <a:avLst/>
          </a:prstGeom>
          <a:noFill/>
          <a:ln w="6350">
            <a:solidFill>
              <a:srgbClr val="E2EAF4"/>
            </a:solidFill>
            <a:prstDash val="solid"/>
          </a:ln>
        </p:spPr>
        <p:txBody>
          <a:bodyPr/>
          <a:lstStyle/>
          <a:p>
            <a:endParaRPr lang="en-US" sz="3200"/>
          </a:p>
        </p:txBody>
      </p:sp>
      <p:sp>
        <p:nvSpPr>
          <p:cNvPr id="79" name="Text 12">
            <a:extLst>
              <a:ext uri="{FF2B5EF4-FFF2-40B4-BE49-F238E27FC236}">
                <a16:creationId xmlns:a16="http://schemas.microsoft.com/office/drawing/2014/main" id="{68FF7AC9-669C-06C8-42BB-23E2DE7A680F}"/>
              </a:ext>
            </a:extLst>
          </p:cNvPr>
          <p:cNvSpPr/>
          <p:nvPr/>
        </p:nvSpPr>
        <p:spPr>
          <a:xfrm>
            <a:off x="1299637" y="2217195"/>
            <a:ext cx="2853660" cy="1181706"/>
          </a:xfrm>
          <a:prstGeom prst="rect">
            <a:avLst/>
          </a:prstGeom>
          <a:noFill/>
          <a:ln/>
        </p:spPr>
        <p:txBody>
          <a:bodyPr wrap="square" rtlCol="0" anchor="t"/>
          <a:lstStyle/>
          <a:p>
            <a:pPr marL="0" indent="0">
              <a:buNone/>
            </a:pPr>
            <a:r>
              <a:rPr lang="en-US" sz="1000" dirty="0">
                <a:solidFill>
                  <a:srgbClr val="4A5568"/>
                </a:solidFill>
                <a:latin typeface="Calibri" pitchFamily="34" charset="0"/>
                <a:ea typeface="Calibri" pitchFamily="34" charset="-122"/>
                <a:cs typeface="Calibri" pitchFamily="34" charset="-120"/>
              </a:rPr>
              <a:t>EUV masks need reflective multilayer optics</a:t>
            </a:r>
          </a:p>
          <a:p>
            <a:pPr marL="0" indent="0">
              <a:buNone/>
            </a:pPr>
            <a:r>
              <a:rPr lang="en-US" sz="1000" dirty="0">
                <a:solidFill>
                  <a:srgbClr val="4A5568"/>
                </a:solidFill>
                <a:latin typeface="Calibri" pitchFamily="34" charset="0"/>
                <a:ea typeface="Calibri" pitchFamily="34" charset="-122"/>
                <a:cs typeface="Calibri" pitchFamily="34" charset="-120"/>
              </a:rPr>
              <a:t>Features at 7nm have far more OPC polygons — up to 100× more per layer. Inverse Lithography Technology is computational intensive. E-beam inspection of masks (slower than optical)</a:t>
            </a:r>
          </a:p>
          <a:p>
            <a:pPr marL="0" indent="0">
              <a:buNone/>
            </a:pPr>
            <a:r>
              <a:rPr lang="en-US" sz="1000" dirty="0">
                <a:solidFill>
                  <a:srgbClr val="4A5568"/>
                </a:solidFill>
                <a:latin typeface="Calibri" pitchFamily="34" charset="0"/>
                <a:ea typeface="Calibri" pitchFamily="34" charset="-122"/>
                <a:cs typeface="Calibri" pitchFamily="34" charset="-120"/>
              </a:rPr>
              <a:t>HEP: one failed prototype iteration can consume an entire collaboration's annual hardware budget.</a:t>
            </a:r>
            <a:endParaRPr lang="en-US" sz="1000" dirty="0"/>
          </a:p>
        </p:txBody>
      </p:sp>
      <p:sp>
        <p:nvSpPr>
          <p:cNvPr id="80" name="Shape 13">
            <a:extLst>
              <a:ext uri="{FF2B5EF4-FFF2-40B4-BE49-F238E27FC236}">
                <a16:creationId xmlns:a16="http://schemas.microsoft.com/office/drawing/2014/main" id="{11BCDA2B-CB7B-CABC-C1B7-5FA0E9D59A66}"/>
              </a:ext>
            </a:extLst>
          </p:cNvPr>
          <p:cNvSpPr/>
          <p:nvPr/>
        </p:nvSpPr>
        <p:spPr>
          <a:xfrm>
            <a:off x="4345805" y="1649513"/>
            <a:ext cx="3487806" cy="1830486"/>
          </a:xfrm>
          <a:prstGeom prst="rect">
            <a:avLst/>
          </a:prstGeom>
          <a:solidFill>
            <a:srgbClr val="FFFFFF"/>
          </a:solidFill>
          <a:ln w="9525">
            <a:solidFill>
              <a:srgbClr val="D1DDED"/>
            </a:solidFill>
            <a:prstDash val="solid"/>
          </a:ln>
        </p:spPr>
        <p:txBody>
          <a:bodyPr/>
          <a:lstStyle/>
          <a:p>
            <a:endParaRPr lang="en-US" sz="3200"/>
          </a:p>
        </p:txBody>
      </p:sp>
      <p:sp>
        <p:nvSpPr>
          <p:cNvPr id="81" name="Shape 14">
            <a:extLst>
              <a:ext uri="{FF2B5EF4-FFF2-40B4-BE49-F238E27FC236}">
                <a16:creationId xmlns:a16="http://schemas.microsoft.com/office/drawing/2014/main" id="{CA4E7ADF-E158-0ACA-2E35-AC1144A8A662}"/>
              </a:ext>
            </a:extLst>
          </p:cNvPr>
          <p:cNvSpPr/>
          <p:nvPr/>
        </p:nvSpPr>
        <p:spPr>
          <a:xfrm>
            <a:off x="4345805" y="1649513"/>
            <a:ext cx="62282" cy="1830486"/>
          </a:xfrm>
          <a:prstGeom prst="rect">
            <a:avLst/>
          </a:prstGeom>
          <a:solidFill>
            <a:srgbClr val="185FA5"/>
          </a:solidFill>
          <a:ln w="12700">
            <a:solidFill>
              <a:srgbClr val="185FA5"/>
            </a:solidFill>
            <a:prstDash val="solid"/>
          </a:ln>
        </p:spPr>
        <p:txBody>
          <a:bodyPr/>
          <a:lstStyle/>
          <a:p>
            <a:endParaRPr lang="en-US" sz="3200"/>
          </a:p>
        </p:txBody>
      </p:sp>
      <p:sp>
        <p:nvSpPr>
          <p:cNvPr id="82" name="Shape 15">
            <a:extLst>
              <a:ext uri="{FF2B5EF4-FFF2-40B4-BE49-F238E27FC236}">
                <a16:creationId xmlns:a16="http://schemas.microsoft.com/office/drawing/2014/main" id="{121EFF22-6BB4-91F0-F424-5DD242EA956E}"/>
              </a:ext>
            </a:extLst>
          </p:cNvPr>
          <p:cNvSpPr/>
          <p:nvPr/>
        </p:nvSpPr>
        <p:spPr>
          <a:xfrm>
            <a:off x="4459046" y="1765366"/>
            <a:ext cx="362369" cy="370731"/>
          </a:xfrm>
          <a:prstGeom prst="ellipse">
            <a:avLst/>
          </a:prstGeom>
          <a:solidFill>
            <a:srgbClr val="B5D4F4"/>
          </a:solidFill>
          <a:ln w="12700">
            <a:solidFill>
              <a:srgbClr val="B5D4F4"/>
            </a:solidFill>
            <a:prstDash val="solid"/>
          </a:ln>
        </p:spPr>
        <p:txBody>
          <a:bodyPr/>
          <a:lstStyle/>
          <a:p>
            <a:endParaRPr lang="en-US" sz="3200"/>
          </a:p>
        </p:txBody>
      </p:sp>
      <p:sp>
        <p:nvSpPr>
          <p:cNvPr id="83" name="Text 16">
            <a:extLst>
              <a:ext uri="{FF2B5EF4-FFF2-40B4-BE49-F238E27FC236}">
                <a16:creationId xmlns:a16="http://schemas.microsoft.com/office/drawing/2014/main" id="{D9C28475-B11E-6F9D-5A58-A032D3DD126B}"/>
              </a:ext>
            </a:extLst>
          </p:cNvPr>
          <p:cNvSpPr/>
          <p:nvPr/>
        </p:nvSpPr>
        <p:spPr>
          <a:xfrm>
            <a:off x="4459046" y="1765366"/>
            <a:ext cx="362369" cy="370731"/>
          </a:xfrm>
          <a:prstGeom prst="rect">
            <a:avLst/>
          </a:prstGeom>
          <a:noFill/>
          <a:ln/>
        </p:spPr>
        <p:txBody>
          <a:bodyPr wrap="square" rtlCol="0" anchor="ctr"/>
          <a:lstStyle/>
          <a:p>
            <a:pPr marL="0" indent="0" algn="ctr">
              <a:buNone/>
            </a:pPr>
            <a:r>
              <a:rPr lang="en-US" sz="1600" dirty="0">
                <a:solidFill>
                  <a:srgbClr val="185FA5"/>
                </a:solidFill>
                <a:latin typeface="Wingdings 3" pitchFamily="34" charset="0"/>
                <a:ea typeface="Wingdings 3" pitchFamily="34" charset="-122"/>
                <a:cs typeface="Wingdings 3" pitchFamily="34" charset="-120"/>
              </a:rPr>
              <a:t>◆</a:t>
            </a:r>
            <a:endParaRPr lang="en-US" sz="1600" dirty="0"/>
          </a:p>
        </p:txBody>
      </p:sp>
      <p:sp>
        <p:nvSpPr>
          <p:cNvPr id="84" name="Text 17">
            <a:extLst>
              <a:ext uri="{FF2B5EF4-FFF2-40B4-BE49-F238E27FC236}">
                <a16:creationId xmlns:a16="http://schemas.microsoft.com/office/drawing/2014/main" id="{2750BB4A-84E7-49D6-1D8E-2E9BCBD79041}"/>
              </a:ext>
            </a:extLst>
          </p:cNvPr>
          <p:cNvSpPr/>
          <p:nvPr/>
        </p:nvSpPr>
        <p:spPr>
          <a:xfrm>
            <a:off x="4878036" y="1753781"/>
            <a:ext cx="2876308" cy="231707"/>
          </a:xfrm>
          <a:prstGeom prst="rect">
            <a:avLst/>
          </a:prstGeom>
          <a:noFill/>
          <a:ln/>
        </p:spPr>
        <p:txBody>
          <a:bodyPr wrap="square" rtlCol="0" anchor="ctr"/>
          <a:lstStyle/>
          <a:p>
            <a:pPr marL="0" indent="0">
              <a:buNone/>
            </a:pPr>
            <a:r>
              <a:rPr lang="en-US" sz="1200" b="1" dirty="0">
                <a:solidFill>
                  <a:srgbClr val="0D1B3E"/>
                </a:solidFill>
                <a:latin typeface="Calibri" pitchFamily="34" charset="0"/>
                <a:ea typeface="Calibri" pitchFamily="34" charset="-122"/>
                <a:cs typeface="Calibri" pitchFamily="34" charset="-120"/>
              </a:rPr>
              <a:t>Wafer cost</a:t>
            </a:r>
            <a:endParaRPr lang="en-US" sz="1200" dirty="0"/>
          </a:p>
        </p:txBody>
      </p:sp>
      <p:sp>
        <p:nvSpPr>
          <p:cNvPr id="85" name="Text 18">
            <a:extLst>
              <a:ext uri="{FF2B5EF4-FFF2-40B4-BE49-F238E27FC236}">
                <a16:creationId xmlns:a16="http://schemas.microsoft.com/office/drawing/2014/main" id="{83173A62-7639-7FA5-1BCC-03B024292CAE}"/>
              </a:ext>
            </a:extLst>
          </p:cNvPr>
          <p:cNvSpPr/>
          <p:nvPr/>
        </p:nvSpPr>
        <p:spPr>
          <a:xfrm>
            <a:off x="4878036" y="1985488"/>
            <a:ext cx="1380627" cy="185366"/>
          </a:xfrm>
          <a:prstGeom prst="rect">
            <a:avLst/>
          </a:prstGeom>
          <a:noFill/>
          <a:ln/>
        </p:spPr>
        <p:txBody>
          <a:bodyPr wrap="square" rtlCol="0" anchor="ctr"/>
          <a:lstStyle/>
          <a:p>
            <a:pPr marL="0" indent="0">
              <a:buNone/>
            </a:pPr>
            <a:r>
              <a:rPr lang="en-US" sz="1050" dirty="0">
                <a:solidFill>
                  <a:srgbClr val="4A5568"/>
                </a:solidFill>
                <a:latin typeface="Calibri" pitchFamily="34" charset="0"/>
                <a:ea typeface="Calibri" pitchFamily="34" charset="-122"/>
                <a:cs typeface="Calibri" pitchFamily="34" charset="-120"/>
              </a:rPr>
              <a:t>16nm: ~$5K/wafer</a:t>
            </a:r>
            <a:endParaRPr lang="en-US" sz="1050" dirty="0"/>
          </a:p>
        </p:txBody>
      </p:sp>
      <p:sp>
        <p:nvSpPr>
          <p:cNvPr id="86" name="Text 19">
            <a:extLst>
              <a:ext uri="{FF2B5EF4-FFF2-40B4-BE49-F238E27FC236}">
                <a16:creationId xmlns:a16="http://schemas.microsoft.com/office/drawing/2014/main" id="{464CC2AD-BAB1-1E98-AB28-45A9287C1606}"/>
              </a:ext>
            </a:extLst>
          </p:cNvPr>
          <p:cNvSpPr/>
          <p:nvPr/>
        </p:nvSpPr>
        <p:spPr>
          <a:xfrm>
            <a:off x="6258663" y="1985488"/>
            <a:ext cx="1495681" cy="185366"/>
          </a:xfrm>
          <a:prstGeom prst="rect">
            <a:avLst/>
          </a:prstGeom>
          <a:noFill/>
          <a:ln/>
        </p:spPr>
        <p:txBody>
          <a:bodyPr wrap="square" rtlCol="0" anchor="ctr"/>
          <a:lstStyle/>
          <a:p>
            <a:pPr marL="0" indent="0">
              <a:buNone/>
            </a:pPr>
            <a:r>
              <a:rPr lang="en-US" sz="1050" b="1" dirty="0">
                <a:solidFill>
                  <a:srgbClr val="A32D2D"/>
                </a:solidFill>
                <a:latin typeface="Calibri" pitchFamily="34" charset="0"/>
                <a:ea typeface="Calibri" pitchFamily="34" charset="-122"/>
                <a:cs typeface="Calibri" pitchFamily="34" charset="-120"/>
              </a:rPr>
              <a:t>7nm: ~$10K/wafer</a:t>
            </a:r>
            <a:endParaRPr lang="en-US" sz="1050" dirty="0"/>
          </a:p>
        </p:txBody>
      </p:sp>
      <p:sp>
        <p:nvSpPr>
          <p:cNvPr id="87" name="Shape 20">
            <a:extLst>
              <a:ext uri="{FF2B5EF4-FFF2-40B4-BE49-F238E27FC236}">
                <a16:creationId xmlns:a16="http://schemas.microsoft.com/office/drawing/2014/main" id="{CE81BDF9-CF6E-F341-6C1C-D408A2FD19CB}"/>
              </a:ext>
            </a:extLst>
          </p:cNvPr>
          <p:cNvSpPr/>
          <p:nvPr/>
        </p:nvSpPr>
        <p:spPr>
          <a:xfrm>
            <a:off x="4878036" y="2182439"/>
            <a:ext cx="2853660" cy="0"/>
          </a:xfrm>
          <a:prstGeom prst="line">
            <a:avLst/>
          </a:prstGeom>
          <a:noFill/>
          <a:ln w="6350">
            <a:solidFill>
              <a:srgbClr val="E2EAF4"/>
            </a:solidFill>
            <a:prstDash val="solid"/>
          </a:ln>
        </p:spPr>
        <p:txBody>
          <a:bodyPr/>
          <a:lstStyle/>
          <a:p>
            <a:endParaRPr lang="en-US" sz="3200"/>
          </a:p>
        </p:txBody>
      </p:sp>
      <p:sp>
        <p:nvSpPr>
          <p:cNvPr id="88" name="Text 21">
            <a:extLst>
              <a:ext uri="{FF2B5EF4-FFF2-40B4-BE49-F238E27FC236}">
                <a16:creationId xmlns:a16="http://schemas.microsoft.com/office/drawing/2014/main" id="{EFCB2BB4-9193-5EBF-52B9-F9D42BA92F1C}"/>
              </a:ext>
            </a:extLst>
          </p:cNvPr>
          <p:cNvSpPr/>
          <p:nvPr/>
        </p:nvSpPr>
        <p:spPr>
          <a:xfrm>
            <a:off x="4878036" y="2217195"/>
            <a:ext cx="2853660" cy="1181706"/>
          </a:xfrm>
          <a:prstGeom prst="rect">
            <a:avLst/>
          </a:prstGeom>
          <a:noFill/>
          <a:ln/>
        </p:spPr>
        <p:txBody>
          <a:bodyPr wrap="square" rtlCol="0" anchor="t"/>
          <a:lstStyle/>
          <a:p>
            <a:r>
              <a:rPr lang="en-US" sz="1000" dirty="0">
                <a:solidFill>
                  <a:srgbClr val="4A5568"/>
                </a:solidFill>
                <a:latin typeface="Calibri" pitchFamily="34" charset="0"/>
                <a:ea typeface="Calibri" pitchFamily="34" charset="-122"/>
                <a:cs typeface="Calibri" pitchFamily="34" charset="-120"/>
              </a:rPr>
              <a:t>Lithography complexity. More mask layers. A 7nm process can require 80–100+ mask layers vs. ~50–60 for 16nm.. Lower yield, especially at project ramp. Defect density scales unfavorably with feature size.</a:t>
            </a:r>
            <a:endParaRPr lang="en-US" sz="1000" dirty="0"/>
          </a:p>
        </p:txBody>
      </p:sp>
      <p:sp>
        <p:nvSpPr>
          <p:cNvPr id="89" name="Shape 22">
            <a:extLst>
              <a:ext uri="{FF2B5EF4-FFF2-40B4-BE49-F238E27FC236}">
                <a16:creationId xmlns:a16="http://schemas.microsoft.com/office/drawing/2014/main" id="{FD5A5317-9F3B-F33C-FF67-9910A710F086}"/>
              </a:ext>
            </a:extLst>
          </p:cNvPr>
          <p:cNvSpPr/>
          <p:nvPr/>
        </p:nvSpPr>
        <p:spPr>
          <a:xfrm>
            <a:off x="7924204" y="1649513"/>
            <a:ext cx="3487806" cy="1830486"/>
          </a:xfrm>
          <a:prstGeom prst="rect">
            <a:avLst/>
          </a:prstGeom>
          <a:solidFill>
            <a:srgbClr val="FFFFFF"/>
          </a:solidFill>
          <a:ln w="9525">
            <a:solidFill>
              <a:srgbClr val="D1DDED"/>
            </a:solidFill>
            <a:prstDash val="solid"/>
          </a:ln>
        </p:spPr>
        <p:txBody>
          <a:bodyPr/>
          <a:lstStyle/>
          <a:p>
            <a:endParaRPr lang="en-US" sz="3200"/>
          </a:p>
        </p:txBody>
      </p:sp>
      <p:sp>
        <p:nvSpPr>
          <p:cNvPr id="90" name="Shape 23">
            <a:extLst>
              <a:ext uri="{FF2B5EF4-FFF2-40B4-BE49-F238E27FC236}">
                <a16:creationId xmlns:a16="http://schemas.microsoft.com/office/drawing/2014/main" id="{F9439197-1073-F077-0525-928466BA72A2}"/>
              </a:ext>
            </a:extLst>
          </p:cNvPr>
          <p:cNvSpPr/>
          <p:nvPr/>
        </p:nvSpPr>
        <p:spPr>
          <a:xfrm>
            <a:off x="7924204" y="1649513"/>
            <a:ext cx="62282" cy="1830486"/>
          </a:xfrm>
          <a:prstGeom prst="rect">
            <a:avLst/>
          </a:prstGeom>
          <a:solidFill>
            <a:srgbClr val="185FA5"/>
          </a:solidFill>
          <a:ln w="12700">
            <a:solidFill>
              <a:srgbClr val="185FA5"/>
            </a:solidFill>
            <a:prstDash val="solid"/>
          </a:ln>
        </p:spPr>
        <p:txBody>
          <a:bodyPr/>
          <a:lstStyle/>
          <a:p>
            <a:endParaRPr lang="en-US" sz="3200"/>
          </a:p>
        </p:txBody>
      </p:sp>
      <p:sp>
        <p:nvSpPr>
          <p:cNvPr id="91" name="Shape 24">
            <a:extLst>
              <a:ext uri="{FF2B5EF4-FFF2-40B4-BE49-F238E27FC236}">
                <a16:creationId xmlns:a16="http://schemas.microsoft.com/office/drawing/2014/main" id="{A3973D39-9B9D-3CC5-C466-A93DBEE72394}"/>
              </a:ext>
            </a:extLst>
          </p:cNvPr>
          <p:cNvSpPr/>
          <p:nvPr/>
        </p:nvSpPr>
        <p:spPr>
          <a:xfrm>
            <a:off x="8037444" y="1765366"/>
            <a:ext cx="362369" cy="370731"/>
          </a:xfrm>
          <a:prstGeom prst="ellipse">
            <a:avLst/>
          </a:prstGeom>
          <a:solidFill>
            <a:srgbClr val="B5D4F4"/>
          </a:solidFill>
          <a:ln w="12700">
            <a:solidFill>
              <a:srgbClr val="B5D4F4"/>
            </a:solidFill>
            <a:prstDash val="solid"/>
          </a:ln>
        </p:spPr>
        <p:txBody>
          <a:bodyPr/>
          <a:lstStyle/>
          <a:p>
            <a:endParaRPr lang="en-US" sz="3200"/>
          </a:p>
        </p:txBody>
      </p:sp>
      <p:sp>
        <p:nvSpPr>
          <p:cNvPr id="92" name="Text 25">
            <a:extLst>
              <a:ext uri="{FF2B5EF4-FFF2-40B4-BE49-F238E27FC236}">
                <a16:creationId xmlns:a16="http://schemas.microsoft.com/office/drawing/2014/main" id="{43912BB9-1E6C-CC3E-73E3-7363051E8CE2}"/>
              </a:ext>
            </a:extLst>
          </p:cNvPr>
          <p:cNvSpPr/>
          <p:nvPr/>
        </p:nvSpPr>
        <p:spPr>
          <a:xfrm>
            <a:off x="8037444" y="1765366"/>
            <a:ext cx="362369" cy="370731"/>
          </a:xfrm>
          <a:prstGeom prst="rect">
            <a:avLst/>
          </a:prstGeom>
          <a:noFill/>
          <a:ln/>
        </p:spPr>
        <p:txBody>
          <a:bodyPr wrap="square" rtlCol="0" anchor="ctr"/>
          <a:lstStyle/>
          <a:p>
            <a:pPr marL="0" indent="0" algn="ctr">
              <a:buNone/>
            </a:pPr>
            <a:r>
              <a:rPr lang="en-US" sz="1600" dirty="0">
                <a:solidFill>
                  <a:srgbClr val="185FA5"/>
                </a:solidFill>
                <a:latin typeface="Wingdings 3" pitchFamily="34" charset="0"/>
                <a:ea typeface="Wingdings 3" pitchFamily="34" charset="-122"/>
                <a:cs typeface="Wingdings 3" pitchFamily="34" charset="-120"/>
              </a:rPr>
              <a:t>■</a:t>
            </a:r>
            <a:endParaRPr lang="en-US" sz="1600" dirty="0"/>
          </a:p>
        </p:txBody>
      </p:sp>
      <p:sp>
        <p:nvSpPr>
          <p:cNvPr id="93" name="Text 26">
            <a:extLst>
              <a:ext uri="{FF2B5EF4-FFF2-40B4-BE49-F238E27FC236}">
                <a16:creationId xmlns:a16="http://schemas.microsoft.com/office/drawing/2014/main" id="{3A6B0F9D-7021-BAFE-F3DB-34F5B81F30D5}"/>
              </a:ext>
            </a:extLst>
          </p:cNvPr>
          <p:cNvSpPr/>
          <p:nvPr/>
        </p:nvSpPr>
        <p:spPr>
          <a:xfrm>
            <a:off x="8456434" y="1753781"/>
            <a:ext cx="2876308" cy="231707"/>
          </a:xfrm>
          <a:prstGeom prst="rect">
            <a:avLst/>
          </a:prstGeom>
          <a:noFill/>
          <a:ln/>
        </p:spPr>
        <p:txBody>
          <a:bodyPr wrap="square" rtlCol="0" anchor="ctr"/>
          <a:lstStyle/>
          <a:p>
            <a:pPr marL="0" indent="0">
              <a:buNone/>
            </a:pPr>
            <a:r>
              <a:rPr lang="en-US" sz="1200" b="1" dirty="0">
                <a:solidFill>
                  <a:srgbClr val="0D1B3E"/>
                </a:solidFill>
                <a:latin typeface="Calibri" pitchFamily="34" charset="0"/>
                <a:ea typeface="Calibri" pitchFamily="34" charset="-122"/>
                <a:cs typeface="Calibri" pitchFamily="34" charset="-120"/>
              </a:rPr>
              <a:t>DRC complexity</a:t>
            </a:r>
            <a:endParaRPr lang="en-US" sz="1200" dirty="0"/>
          </a:p>
        </p:txBody>
      </p:sp>
      <p:sp>
        <p:nvSpPr>
          <p:cNvPr id="94" name="Text 27">
            <a:extLst>
              <a:ext uri="{FF2B5EF4-FFF2-40B4-BE49-F238E27FC236}">
                <a16:creationId xmlns:a16="http://schemas.microsoft.com/office/drawing/2014/main" id="{15713EF5-2E3A-C47C-29C1-8EC25A387329}"/>
              </a:ext>
            </a:extLst>
          </p:cNvPr>
          <p:cNvSpPr/>
          <p:nvPr/>
        </p:nvSpPr>
        <p:spPr>
          <a:xfrm>
            <a:off x="8456434" y="1985488"/>
            <a:ext cx="1380627" cy="185366"/>
          </a:xfrm>
          <a:prstGeom prst="rect">
            <a:avLst/>
          </a:prstGeom>
          <a:noFill/>
          <a:ln/>
        </p:spPr>
        <p:txBody>
          <a:bodyPr wrap="square" rtlCol="0" anchor="ctr"/>
          <a:lstStyle/>
          <a:p>
            <a:pPr marL="0" indent="0">
              <a:buNone/>
            </a:pPr>
            <a:r>
              <a:rPr lang="en-US" sz="1050" dirty="0">
                <a:solidFill>
                  <a:srgbClr val="4A5568"/>
                </a:solidFill>
                <a:latin typeface="Calibri" pitchFamily="34" charset="0"/>
                <a:ea typeface="Calibri" pitchFamily="34" charset="-122"/>
                <a:cs typeface="Calibri" pitchFamily="34" charset="-120"/>
              </a:rPr>
              <a:t>16nm: ~5,000 rules</a:t>
            </a:r>
            <a:endParaRPr lang="en-US" sz="1050" dirty="0"/>
          </a:p>
        </p:txBody>
      </p:sp>
      <p:sp>
        <p:nvSpPr>
          <p:cNvPr id="95" name="Text 28">
            <a:extLst>
              <a:ext uri="{FF2B5EF4-FFF2-40B4-BE49-F238E27FC236}">
                <a16:creationId xmlns:a16="http://schemas.microsoft.com/office/drawing/2014/main" id="{29E7F723-6576-BB69-6E20-675E0CBED4DE}"/>
              </a:ext>
            </a:extLst>
          </p:cNvPr>
          <p:cNvSpPr/>
          <p:nvPr/>
        </p:nvSpPr>
        <p:spPr>
          <a:xfrm>
            <a:off x="9837061" y="1985488"/>
            <a:ext cx="1495681" cy="185366"/>
          </a:xfrm>
          <a:prstGeom prst="rect">
            <a:avLst/>
          </a:prstGeom>
          <a:noFill/>
          <a:ln/>
        </p:spPr>
        <p:txBody>
          <a:bodyPr wrap="square" rtlCol="0" anchor="ctr"/>
          <a:lstStyle/>
          <a:p>
            <a:pPr marL="0" indent="0">
              <a:buNone/>
            </a:pPr>
            <a:r>
              <a:rPr lang="en-US" sz="1050" b="1" dirty="0">
                <a:solidFill>
                  <a:srgbClr val="A32D2D"/>
                </a:solidFill>
                <a:latin typeface="Calibri" pitchFamily="34" charset="0"/>
                <a:ea typeface="Calibri" pitchFamily="34" charset="-122"/>
                <a:cs typeface="Calibri" pitchFamily="34" charset="-120"/>
              </a:rPr>
              <a:t>7nm: 30,000+ rules</a:t>
            </a:r>
            <a:endParaRPr lang="en-US" sz="1050" dirty="0"/>
          </a:p>
        </p:txBody>
      </p:sp>
      <p:sp>
        <p:nvSpPr>
          <p:cNvPr id="96" name="Shape 29">
            <a:extLst>
              <a:ext uri="{FF2B5EF4-FFF2-40B4-BE49-F238E27FC236}">
                <a16:creationId xmlns:a16="http://schemas.microsoft.com/office/drawing/2014/main" id="{616BD13E-4854-DA10-B78C-5D222A646CEC}"/>
              </a:ext>
            </a:extLst>
          </p:cNvPr>
          <p:cNvSpPr/>
          <p:nvPr/>
        </p:nvSpPr>
        <p:spPr>
          <a:xfrm>
            <a:off x="8456434" y="2182439"/>
            <a:ext cx="2853660" cy="0"/>
          </a:xfrm>
          <a:prstGeom prst="line">
            <a:avLst/>
          </a:prstGeom>
          <a:noFill/>
          <a:ln w="6350">
            <a:solidFill>
              <a:srgbClr val="E2EAF4"/>
            </a:solidFill>
            <a:prstDash val="solid"/>
          </a:ln>
        </p:spPr>
        <p:txBody>
          <a:bodyPr/>
          <a:lstStyle/>
          <a:p>
            <a:endParaRPr lang="en-US" sz="3200"/>
          </a:p>
        </p:txBody>
      </p:sp>
      <p:sp>
        <p:nvSpPr>
          <p:cNvPr id="97" name="Text 30">
            <a:extLst>
              <a:ext uri="{FF2B5EF4-FFF2-40B4-BE49-F238E27FC236}">
                <a16:creationId xmlns:a16="http://schemas.microsoft.com/office/drawing/2014/main" id="{EB2D2CEE-6D5E-A845-EAC6-BDF1BA51B529}"/>
              </a:ext>
            </a:extLst>
          </p:cNvPr>
          <p:cNvSpPr/>
          <p:nvPr/>
        </p:nvSpPr>
        <p:spPr>
          <a:xfrm>
            <a:off x="8456434" y="2217195"/>
            <a:ext cx="2853660" cy="1181706"/>
          </a:xfrm>
          <a:prstGeom prst="rect">
            <a:avLst/>
          </a:prstGeom>
          <a:noFill/>
          <a:ln/>
        </p:spPr>
        <p:txBody>
          <a:bodyPr wrap="square" rtlCol="0" anchor="t"/>
          <a:lstStyle/>
          <a:p>
            <a:pPr marL="0" indent="0">
              <a:buNone/>
            </a:pPr>
            <a:r>
              <a:rPr lang="en-US" sz="1000" dirty="0">
                <a:solidFill>
                  <a:srgbClr val="4A5568"/>
                </a:solidFill>
                <a:latin typeface="Calibri" pitchFamily="34" charset="0"/>
                <a:ea typeface="Calibri" pitchFamily="34" charset="-122"/>
                <a:cs typeface="Calibri" pitchFamily="34" charset="-120"/>
              </a:rPr>
              <a:t>Full DRC on a large ASICs takes days.</a:t>
            </a:r>
            <a:endParaRPr lang="en-US" sz="1000" dirty="0"/>
          </a:p>
          <a:p>
            <a:pPr marL="0" indent="0">
              <a:buNone/>
            </a:pPr>
            <a:r>
              <a:rPr lang="en-US" sz="1000" dirty="0">
                <a:solidFill>
                  <a:srgbClr val="4A5568"/>
                </a:solidFill>
                <a:latin typeface="Calibri" pitchFamily="34" charset="0"/>
                <a:ea typeface="Calibri" pitchFamily="34" charset="-122"/>
                <a:cs typeface="Calibri" pitchFamily="34" charset="-120"/>
              </a:rPr>
              <a:t>HEP: small design teams cannot absorb the specialist effort to debug tens of thousands of interacting coloring and patterning rules.</a:t>
            </a:r>
            <a:endParaRPr lang="en-US" sz="1000" dirty="0"/>
          </a:p>
        </p:txBody>
      </p:sp>
      <p:sp>
        <p:nvSpPr>
          <p:cNvPr id="98" name="Shape 31">
            <a:extLst>
              <a:ext uri="{FF2B5EF4-FFF2-40B4-BE49-F238E27FC236}">
                <a16:creationId xmlns:a16="http://schemas.microsoft.com/office/drawing/2014/main" id="{224C252A-8E8A-B7A3-123C-D543CD2CE828}"/>
              </a:ext>
            </a:extLst>
          </p:cNvPr>
          <p:cNvSpPr/>
          <p:nvPr/>
        </p:nvSpPr>
        <p:spPr>
          <a:xfrm>
            <a:off x="767407" y="3549510"/>
            <a:ext cx="3487806" cy="2015852"/>
          </a:xfrm>
          <a:prstGeom prst="rect">
            <a:avLst/>
          </a:prstGeom>
          <a:solidFill>
            <a:srgbClr val="FFFFFF"/>
          </a:solidFill>
          <a:ln w="9525">
            <a:solidFill>
              <a:srgbClr val="D1DDED"/>
            </a:solidFill>
            <a:prstDash val="solid"/>
          </a:ln>
        </p:spPr>
        <p:txBody>
          <a:bodyPr/>
          <a:lstStyle/>
          <a:p>
            <a:endParaRPr lang="en-US" sz="3200"/>
          </a:p>
        </p:txBody>
      </p:sp>
      <p:sp>
        <p:nvSpPr>
          <p:cNvPr id="99" name="Shape 32">
            <a:extLst>
              <a:ext uri="{FF2B5EF4-FFF2-40B4-BE49-F238E27FC236}">
                <a16:creationId xmlns:a16="http://schemas.microsoft.com/office/drawing/2014/main" id="{C82A8A10-5EE9-14DE-18E5-5759DDDEC560}"/>
              </a:ext>
            </a:extLst>
          </p:cNvPr>
          <p:cNvSpPr/>
          <p:nvPr/>
        </p:nvSpPr>
        <p:spPr>
          <a:xfrm>
            <a:off x="767407" y="3549509"/>
            <a:ext cx="56618" cy="1992667"/>
          </a:xfrm>
          <a:prstGeom prst="rect">
            <a:avLst/>
          </a:prstGeom>
          <a:solidFill>
            <a:srgbClr val="185FA5"/>
          </a:solidFill>
          <a:ln w="12700">
            <a:solidFill>
              <a:srgbClr val="185FA5"/>
            </a:solidFill>
            <a:prstDash val="solid"/>
          </a:ln>
        </p:spPr>
        <p:txBody>
          <a:bodyPr/>
          <a:lstStyle/>
          <a:p>
            <a:endParaRPr lang="en-US" sz="3200"/>
          </a:p>
        </p:txBody>
      </p:sp>
      <p:sp>
        <p:nvSpPr>
          <p:cNvPr id="100" name="Shape 33">
            <a:extLst>
              <a:ext uri="{FF2B5EF4-FFF2-40B4-BE49-F238E27FC236}">
                <a16:creationId xmlns:a16="http://schemas.microsoft.com/office/drawing/2014/main" id="{35F6C0C0-D665-0A69-F238-076341E6BDF9}"/>
              </a:ext>
            </a:extLst>
          </p:cNvPr>
          <p:cNvSpPr/>
          <p:nvPr/>
        </p:nvSpPr>
        <p:spPr>
          <a:xfrm>
            <a:off x="880647" y="3665364"/>
            <a:ext cx="362369" cy="370731"/>
          </a:xfrm>
          <a:prstGeom prst="ellipse">
            <a:avLst/>
          </a:prstGeom>
          <a:solidFill>
            <a:srgbClr val="B5D4F4"/>
          </a:solidFill>
          <a:ln w="12700">
            <a:solidFill>
              <a:srgbClr val="B5D4F4"/>
            </a:solidFill>
            <a:prstDash val="solid"/>
          </a:ln>
        </p:spPr>
        <p:txBody>
          <a:bodyPr/>
          <a:lstStyle/>
          <a:p>
            <a:endParaRPr lang="en-US" sz="3200"/>
          </a:p>
        </p:txBody>
      </p:sp>
      <p:sp>
        <p:nvSpPr>
          <p:cNvPr id="101" name="Text 34">
            <a:extLst>
              <a:ext uri="{FF2B5EF4-FFF2-40B4-BE49-F238E27FC236}">
                <a16:creationId xmlns:a16="http://schemas.microsoft.com/office/drawing/2014/main" id="{731FC43D-C953-8D85-C8C2-54C930747B29}"/>
              </a:ext>
            </a:extLst>
          </p:cNvPr>
          <p:cNvSpPr/>
          <p:nvPr/>
        </p:nvSpPr>
        <p:spPr>
          <a:xfrm>
            <a:off x="880647" y="3665364"/>
            <a:ext cx="362369" cy="370731"/>
          </a:xfrm>
          <a:prstGeom prst="rect">
            <a:avLst/>
          </a:prstGeom>
          <a:noFill/>
          <a:ln/>
        </p:spPr>
        <p:txBody>
          <a:bodyPr wrap="square" rtlCol="0" anchor="ctr"/>
          <a:lstStyle/>
          <a:p>
            <a:pPr marL="0" indent="0" algn="ctr">
              <a:buNone/>
            </a:pPr>
            <a:r>
              <a:rPr lang="en-US" sz="1600" dirty="0">
                <a:solidFill>
                  <a:srgbClr val="185FA5"/>
                </a:solidFill>
                <a:latin typeface="Wingdings 3" pitchFamily="34" charset="0"/>
                <a:ea typeface="Wingdings 3" pitchFamily="34" charset="-122"/>
                <a:cs typeface="Wingdings 3" pitchFamily="34" charset="-120"/>
              </a:rPr>
              <a:t>●</a:t>
            </a:r>
            <a:endParaRPr lang="en-US" sz="1600" dirty="0"/>
          </a:p>
        </p:txBody>
      </p:sp>
      <p:sp>
        <p:nvSpPr>
          <p:cNvPr id="102" name="Text 35">
            <a:extLst>
              <a:ext uri="{FF2B5EF4-FFF2-40B4-BE49-F238E27FC236}">
                <a16:creationId xmlns:a16="http://schemas.microsoft.com/office/drawing/2014/main" id="{05742003-88E6-ED70-3D45-818CDECDA8F3}"/>
              </a:ext>
            </a:extLst>
          </p:cNvPr>
          <p:cNvSpPr/>
          <p:nvPr/>
        </p:nvSpPr>
        <p:spPr>
          <a:xfrm>
            <a:off x="1299637" y="3653779"/>
            <a:ext cx="2876308" cy="231707"/>
          </a:xfrm>
          <a:prstGeom prst="rect">
            <a:avLst/>
          </a:prstGeom>
          <a:noFill/>
          <a:ln/>
        </p:spPr>
        <p:txBody>
          <a:bodyPr wrap="square" rtlCol="0" anchor="ctr"/>
          <a:lstStyle/>
          <a:p>
            <a:pPr marL="0" indent="0">
              <a:buNone/>
            </a:pPr>
            <a:r>
              <a:rPr lang="en-US" sz="1200" b="1" dirty="0">
                <a:solidFill>
                  <a:srgbClr val="0D1B3E"/>
                </a:solidFill>
                <a:latin typeface="Calibri" pitchFamily="34" charset="0"/>
                <a:ea typeface="Calibri" pitchFamily="34" charset="-122"/>
                <a:cs typeface="Calibri" pitchFamily="34" charset="-120"/>
              </a:rPr>
              <a:t>Design methodology</a:t>
            </a:r>
            <a:endParaRPr lang="en-US" sz="1200" dirty="0"/>
          </a:p>
        </p:txBody>
      </p:sp>
      <p:sp>
        <p:nvSpPr>
          <p:cNvPr id="103" name="Text 36">
            <a:extLst>
              <a:ext uri="{FF2B5EF4-FFF2-40B4-BE49-F238E27FC236}">
                <a16:creationId xmlns:a16="http://schemas.microsoft.com/office/drawing/2014/main" id="{70177581-7E97-42DD-67A0-1944166C1258}"/>
              </a:ext>
            </a:extLst>
          </p:cNvPr>
          <p:cNvSpPr/>
          <p:nvPr/>
        </p:nvSpPr>
        <p:spPr>
          <a:xfrm>
            <a:off x="1299637" y="3885486"/>
            <a:ext cx="1495681" cy="173780"/>
          </a:xfrm>
          <a:prstGeom prst="rect">
            <a:avLst/>
          </a:prstGeom>
          <a:noFill/>
          <a:ln/>
        </p:spPr>
        <p:txBody>
          <a:bodyPr wrap="square" rtlCol="0" anchor="ctr"/>
          <a:lstStyle/>
          <a:p>
            <a:pPr marL="0" indent="0">
              <a:buNone/>
            </a:pPr>
            <a:r>
              <a:rPr lang="en-US" sz="1050" dirty="0">
                <a:solidFill>
                  <a:srgbClr val="4A5568"/>
                </a:solidFill>
                <a:latin typeface="Calibri" pitchFamily="34" charset="0"/>
                <a:ea typeface="Calibri" pitchFamily="34" charset="-122"/>
                <a:cs typeface="Calibri" pitchFamily="34" charset="-120"/>
              </a:rPr>
              <a:t>16nm: schematic-driven</a:t>
            </a:r>
            <a:endParaRPr lang="en-US" sz="1050" dirty="0"/>
          </a:p>
        </p:txBody>
      </p:sp>
      <p:sp>
        <p:nvSpPr>
          <p:cNvPr id="104" name="Text 37">
            <a:extLst>
              <a:ext uri="{FF2B5EF4-FFF2-40B4-BE49-F238E27FC236}">
                <a16:creationId xmlns:a16="http://schemas.microsoft.com/office/drawing/2014/main" id="{3D07A68A-4A54-42B0-F3E4-70AE40E35FD4}"/>
              </a:ext>
            </a:extLst>
          </p:cNvPr>
          <p:cNvSpPr/>
          <p:nvPr/>
        </p:nvSpPr>
        <p:spPr>
          <a:xfrm>
            <a:off x="2680264" y="3885486"/>
            <a:ext cx="1495681" cy="185366"/>
          </a:xfrm>
          <a:prstGeom prst="rect">
            <a:avLst/>
          </a:prstGeom>
          <a:noFill/>
          <a:ln/>
        </p:spPr>
        <p:txBody>
          <a:bodyPr wrap="square" rtlCol="0" anchor="ctr"/>
          <a:lstStyle/>
          <a:p>
            <a:pPr marL="0" indent="0">
              <a:buNone/>
            </a:pPr>
            <a:r>
              <a:rPr lang="en-US" sz="1050" b="1" dirty="0">
                <a:solidFill>
                  <a:srgbClr val="A32D2D"/>
                </a:solidFill>
                <a:latin typeface="Calibri" pitchFamily="34" charset="0"/>
                <a:ea typeface="Calibri" pitchFamily="34" charset="-122"/>
                <a:cs typeface="Calibri" pitchFamily="34" charset="-120"/>
              </a:rPr>
              <a:t>7nm: gridded / RDR</a:t>
            </a:r>
            <a:endParaRPr lang="en-US" sz="1050" dirty="0"/>
          </a:p>
        </p:txBody>
      </p:sp>
      <p:sp>
        <p:nvSpPr>
          <p:cNvPr id="105" name="Shape 38">
            <a:extLst>
              <a:ext uri="{FF2B5EF4-FFF2-40B4-BE49-F238E27FC236}">
                <a16:creationId xmlns:a16="http://schemas.microsoft.com/office/drawing/2014/main" id="{AFF85086-BD1F-11F4-4975-0270F3CB91A8}"/>
              </a:ext>
            </a:extLst>
          </p:cNvPr>
          <p:cNvSpPr/>
          <p:nvPr/>
        </p:nvSpPr>
        <p:spPr>
          <a:xfrm>
            <a:off x="1299637" y="4082437"/>
            <a:ext cx="2853660" cy="0"/>
          </a:xfrm>
          <a:prstGeom prst="line">
            <a:avLst/>
          </a:prstGeom>
          <a:noFill/>
          <a:ln w="6350">
            <a:solidFill>
              <a:srgbClr val="E2EAF4"/>
            </a:solidFill>
            <a:prstDash val="solid"/>
          </a:ln>
        </p:spPr>
        <p:txBody>
          <a:bodyPr/>
          <a:lstStyle/>
          <a:p>
            <a:endParaRPr lang="en-US" sz="3200"/>
          </a:p>
        </p:txBody>
      </p:sp>
      <p:sp>
        <p:nvSpPr>
          <p:cNvPr id="106" name="Text 39">
            <a:extLst>
              <a:ext uri="{FF2B5EF4-FFF2-40B4-BE49-F238E27FC236}">
                <a16:creationId xmlns:a16="http://schemas.microsoft.com/office/drawing/2014/main" id="{4C71EFEF-2878-C19A-FFB2-EC9F9E0E153A}"/>
              </a:ext>
            </a:extLst>
          </p:cNvPr>
          <p:cNvSpPr/>
          <p:nvPr/>
        </p:nvSpPr>
        <p:spPr>
          <a:xfrm>
            <a:off x="1299637" y="4117193"/>
            <a:ext cx="2853660" cy="1181706"/>
          </a:xfrm>
          <a:prstGeom prst="rect">
            <a:avLst/>
          </a:prstGeom>
          <a:noFill/>
          <a:ln/>
        </p:spPr>
        <p:txBody>
          <a:bodyPr wrap="square" rtlCol="0" anchor="t"/>
          <a:lstStyle/>
          <a:p>
            <a:pPr marL="0" indent="0">
              <a:buNone/>
            </a:pPr>
            <a:r>
              <a:rPr lang="en-US" sz="1000" dirty="0">
                <a:solidFill>
                  <a:srgbClr val="4A5568"/>
                </a:solidFill>
                <a:latin typeface="Calibri" pitchFamily="34" charset="0"/>
                <a:ea typeface="Calibri" pitchFamily="34" charset="-122"/>
                <a:cs typeface="Calibri" pitchFamily="34" charset="-120"/>
              </a:rPr>
              <a:t>Free-form custom layout replaced by mandatory manufacturing grids and restricted design rules (RDR). Parasitic-aware layout in the loop is mandatory — open-loop design then extract gives wrong answers at 7nm pitches. Mixed-signal co-simulation requires FastSPICE at scale.</a:t>
            </a:r>
            <a:endParaRPr lang="en-US" sz="1000" dirty="0"/>
          </a:p>
          <a:p>
            <a:pPr marL="0" indent="0">
              <a:buNone/>
            </a:pPr>
            <a:r>
              <a:rPr lang="en-US" sz="1000" dirty="0">
                <a:solidFill>
                  <a:srgbClr val="4A5568"/>
                </a:solidFill>
                <a:latin typeface="Calibri" pitchFamily="34" charset="0"/>
                <a:ea typeface="Calibri" pitchFamily="34" charset="-122"/>
                <a:cs typeface="Calibri" pitchFamily="34" charset="-120"/>
              </a:rPr>
              <a:t>HEP: no existing IP at 16nm or 7nm. The methodology itself must be learnt from scratch.</a:t>
            </a:r>
            <a:endParaRPr lang="en-US" sz="1000" dirty="0"/>
          </a:p>
        </p:txBody>
      </p:sp>
      <p:sp>
        <p:nvSpPr>
          <p:cNvPr id="107" name="Shape 40">
            <a:extLst>
              <a:ext uri="{FF2B5EF4-FFF2-40B4-BE49-F238E27FC236}">
                <a16:creationId xmlns:a16="http://schemas.microsoft.com/office/drawing/2014/main" id="{C4E03ED9-4A55-55B1-0B7C-FDB192CC4736}"/>
              </a:ext>
            </a:extLst>
          </p:cNvPr>
          <p:cNvSpPr/>
          <p:nvPr/>
        </p:nvSpPr>
        <p:spPr>
          <a:xfrm>
            <a:off x="4345805" y="3549510"/>
            <a:ext cx="3487806" cy="2023630"/>
          </a:xfrm>
          <a:prstGeom prst="rect">
            <a:avLst/>
          </a:prstGeom>
          <a:solidFill>
            <a:srgbClr val="FFFFFF"/>
          </a:solidFill>
          <a:ln w="9525">
            <a:solidFill>
              <a:srgbClr val="D1DDED"/>
            </a:solidFill>
            <a:prstDash val="solid"/>
          </a:ln>
        </p:spPr>
        <p:txBody>
          <a:bodyPr/>
          <a:lstStyle/>
          <a:p>
            <a:endParaRPr lang="en-US" sz="3200"/>
          </a:p>
        </p:txBody>
      </p:sp>
      <p:sp>
        <p:nvSpPr>
          <p:cNvPr id="108" name="Shape 41">
            <a:extLst>
              <a:ext uri="{FF2B5EF4-FFF2-40B4-BE49-F238E27FC236}">
                <a16:creationId xmlns:a16="http://schemas.microsoft.com/office/drawing/2014/main" id="{F5CD1893-9368-E435-900C-41C7A46FEA01}"/>
              </a:ext>
            </a:extLst>
          </p:cNvPr>
          <p:cNvSpPr/>
          <p:nvPr/>
        </p:nvSpPr>
        <p:spPr>
          <a:xfrm>
            <a:off x="4345805" y="3549509"/>
            <a:ext cx="56619" cy="1992675"/>
          </a:xfrm>
          <a:prstGeom prst="rect">
            <a:avLst/>
          </a:prstGeom>
          <a:solidFill>
            <a:srgbClr val="185FA5"/>
          </a:solidFill>
          <a:ln w="12700">
            <a:solidFill>
              <a:srgbClr val="185FA5"/>
            </a:solidFill>
            <a:prstDash val="solid"/>
          </a:ln>
        </p:spPr>
        <p:txBody>
          <a:bodyPr/>
          <a:lstStyle/>
          <a:p>
            <a:endParaRPr lang="en-US" sz="3200"/>
          </a:p>
        </p:txBody>
      </p:sp>
      <p:sp>
        <p:nvSpPr>
          <p:cNvPr id="109" name="Shape 42">
            <a:extLst>
              <a:ext uri="{FF2B5EF4-FFF2-40B4-BE49-F238E27FC236}">
                <a16:creationId xmlns:a16="http://schemas.microsoft.com/office/drawing/2014/main" id="{A36C09E5-59A0-F99F-7B70-A8C1E1C83B84}"/>
              </a:ext>
            </a:extLst>
          </p:cNvPr>
          <p:cNvSpPr/>
          <p:nvPr/>
        </p:nvSpPr>
        <p:spPr>
          <a:xfrm>
            <a:off x="4459046" y="3665364"/>
            <a:ext cx="362369" cy="370731"/>
          </a:xfrm>
          <a:prstGeom prst="ellipse">
            <a:avLst/>
          </a:prstGeom>
          <a:solidFill>
            <a:srgbClr val="B5D4F4"/>
          </a:solidFill>
          <a:ln w="12700">
            <a:solidFill>
              <a:srgbClr val="B5D4F4"/>
            </a:solidFill>
            <a:prstDash val="solid"/>
          </a:ln>
        </p:spPr>
        <p:txBody>
          <a:bodyPr/>
          <a:lstStyle/>
          <a:p>
            <a:endParaRPr lang="en-US" sz="3200"/>
          </a:p>
        </p:txBody>
      </p:sp>
      <p:sp>
        <p:nvSpPr>
          <p:cNvPr id="110" name="Text 43">
            <a:extLst>
              <a:ext uri="{FF2B5EF4-FFF2-40B4-BE49-F238E27FC236}">
                <a16:creationId xmlns:a16="http://schemas.microsoft.com/office/drawing/2014/main" id="{42917AB8-FB7A-2C50-1348-FAB8D25F5FBC}"/>
              </a:ext>
            </a:extLst>
          </p:cNvPr>
          <p:cNvSpPr/>
          <p:nvPr/>
        </p:nvSpPr>
        <p:spPr>
          <a:xfrm>
            <a:off x="4459046" y="3665364"/>
            <a:ext cx="362369" cy="370731"/>
          </a:xfrm>
          <a:prstGeom prst="rect">
            <a:avLst/>
          </a:prstGeom>
          <a:noFill/>
          <a:ln/>
        </p:spPr>
        <p:txBody>
          <a:bodyPr wrap="square" rtlCol="0" anchor="ctr"/>
          <a:lstStyle/>
          <a:p>
            <a:pPr marL="0" indent="0" algn="ctr">
              <a:buNone/>
            </a:pPr>
            <a:r>
              <a:rPr lang="en-US" sz="1600" dirty="0">
                <a:solidFill>
                  <a:srgbClr val="185FA5"/>
                </a:solidFill>
                <a:latin typeface="Wingdings 3" pitchFamily="34" charset="0"/>
                <a:ea typeface="Wingdings 3" pitchFamily="34" charset="-122"/>
                <a:cs typeface="Wingdings 3" pitchFamily="34" charset="-120"/>
              </a:rPr>
              <a:t>★</a:t>
            </a:r>
            <a:endParaRPr lang="en-US" sz="1600" dirty="0"/>
          </a:p>
        </p:txBody>
      </p:sp>
      <p:sp>
        <p:nvSpPr>
          <p:cNvPr id="111" name="Text 44">
            <a:extLst>
              <a:ext uri="{FF2B5EF4-FFF2-40B4-BE49-F238E27FC236}">
                <a16:creationId xmlns:a16="http://schemas.microsoft.com/office/drawing/2014/main" id="{2B25C38E-092C-839C-A2A3-270F2FE17236}"/>
              </a:ext>
            </a:extLst>
          </p:cNvPr>
          <p:cNvSpPr/>
          <p:nvPr/>
        </p:nvSpPr>
        <p:spPr>
          <a:xfrm>
            <a:off x="4878036" y="3653779"/>
            <a:ext cx="2876308" cy="231707"/>
          </a:xfrm>
          <a:prstGeom prst="rect">
            <a:avLst/>
          </a:prstGeom>
          <a:noFill/>
          <a:ln/>
        </p:spPr>
        <p:txBody>
          <a:bodyPr wrap="square" rtlCol="0" anchor="ctr"/>
          <a:lstStyle/>
          <a:p>
            <a:pPr marL="0" indent="0">
              <a:buNone/>
            </a:pPr>
            <a:r>
              <a:rPr lang="en-US" sz="1200" b="1" dirty="0">
                <a:solidFill>
                  <a:srgbClr val="0D1B3E"/>
                </a:solidFill>
                <a:latin typeface="Calibri" pitchFamily="34" charset="0"/>
                <a:ea typeface="Calibri" pitchFamily="34" charset="-122"/>
                <a:cs typeface="Calibri" pitchFamily="34" charset="-120"/>
              </a:rPr>
              <a:t>Metal stack changes</a:t>
            </a:r>
            <a:endParaRPr lang="en-US" sz="1200" dirty="0"/>
          </a:p>
        </p:txBody>
      </p:sp>
      <p:sp>
        <p:nvSpPr>
          <p:cNvPr id="112" name="Text 45">
            <a:extLst>
              <a:ext uri="{FF2B5EF4-FFF2-40B4-BE49-F238E27FC236}">
                <a16:creationId xmlns:a16="http://schemas.microsoft.com/office/drawing/2014/main" id="{3B02D483-6F8E-B997-7D41-ADCFC77A7776}"/>
              </a:ext>
            </a:extLst>
          </p:cNvPr>
          <p:cNvSpPr/>
          <p:nvPr/>
        </p:nvSpPr>
        <p:spPr>
          <a:xfrm>
            <a:off x="4878036" y="3897070"/>
            <a:ext cx="1505997" cy="173782"/>
          </a:xfrm>
          <a:prstGeom prst="rect">
            <a:avLst/>
          </a:prstGeom>
          <a:noFill/>
          <a:ln/>
        </p:spPr>
        <p:txBody>
          <a:bodyPr wrap="square" rtlCol="0" anchor="ctr"/>
          <a:lstStyle/>
          <a:p>
            <a:pPr marL="0" indent="0">
              <a:buNone/>
            </a:pPr>
            <a:r>
              <a:rPr lang="en-US" sz="1050" dirty="0">
                <a:solidFill>
                  <a:srgbClr val="4A5568"/>
                </a:solidFill>
                <a:latin typeface="Calibri" pitchFamily="34" charset="0"/>
                <a:ea typeface="Calibri" pitchFamily="34" charset="-122"/>
                <a:cs typeface="Calibri" pitchFamily="34" charset="-120"/>
              </a:rPr>
              <a:t>16nm: relaxed / familiar</a:t>
            </a:r>
            <a:endParaRPr lang="en-US" sz="1050" dirty="0"/>
          </a:p>
        </p:txBody>
      </p:sp>
      <p:sp>
        <p:nvSpPr>
          <p:cNvPr id="113" name="Text 46">
            <a:extLst>
              <a:ext uri="{FF2B5EF4-FFF2-40B4-BE49-F238E27FC236}">
                <a16:creationId xmlns:a16="http://schemas.microsoft.com/office/drawing/2014/main" id="{9962A525-8718-C91B-C7F3-0CE0361A84E6}"/>
              </a:ext>
            </a:extLst>
          </p:cNvPr>
          <p:cNvSpPr/>
          <p:nvPr/>
        </p:nvSpPr>
        <p:spPr>
          <a:xfrm>
            <a:off x="6258663" y="3885486"/>
            <a:ext cx="1552300" cy="185366"/>
          </a:xfrm>
          <a:prstGeom prst="rect">
            <a:avLst/>
          </a:prstGeom>
          <a:noFill/>
          <a:ln/>
        </p:spPr>
        <p:txBody>
          <a:bodyPr wrap="square" rtlCol="0" anchor="ctr"/>
          <a:lstStyle/>
          <a:p>
            <a:pPr marL="0" indent="0">
              <a:buNone/>
            </a:pPr>
            <a:r>
              <a:rPr lang="en-US" sz="1050" b="1" dirty="0">
                <a:solidFill>
                  <a:srgbClr val="A32D2D"/>
                </a:solidFill>
                <a:latin typeface="Calibri" pitchFamily="34" charset="0"/>
                <a:ea typeface="Calibri" pitchFamily="34" charset="-122"/>
                <a:cs typeface="Calibri" pitchFamily="34" charset="-120"/>
              </a:rPr>
              <a:t>7nm: gridded / coloured</a:t>
            </a:r>
            <a:endParaRPr lang="en-US" sz="1050" dirty="0"/>
          </a:p>
        </p:txBody>
      </p:sp>
      <p:sp>
        <p:nvSpPr>
          <p:cNvPr id="114" name="Shape 47">
            <a:extLst>
              <a:ext uri="{FF2B5EF4-FFF2-40B4-BE49-F238E27FC236}">
                <a16:creationId xmlns:a16="http://schemas.microsoft.com/office/drawing/2014/main" id="{524CA6B4-59D5-D468-152A-AE8720718DEE}"/>
              </a:ext>
            </a:extLst>
          </p:cNvPr>
          <p:cNvSpPr/>
          <p:nvPr/>
        </p:nvSpPr>
        <p:spPr>
          <a:xfrm>
            <a:off x="4878036" y="4082437"/>
            <a:ext cx="2853660" cy="0"/>
          </a:xfrm>
          <a:prstGeom prst="line">
            <a:avLst/>
          </a:prstGeom>
          <a:noFill/>
          <a:ln w="6350">
            <a:solidFill>
              <a:srgbClr val="E2EAF4"/>
            </a:solidFill>
            <a:prstDash val="solid"/>
          </a:ln>
        </p:spPr>
        <p:txBody>
          <a:bodyPr/>
          <a:lstStyle/>
          <a:p>
            <a:endParaRPr lang="en-US" sz="3200"/>
          </a:p>
        </p:txBody>
      </p:sp>
      <p:sp>
        <p:nvSpPr>
          <p:cNvPr id="115" name="Text 48">
            <a:extLst>
              <a:ext uri="{FF2B5EF4-FFF2-40B4-BE49-F238E27FC236}">
                <a16:creationId xmlns:a16="http://schemas.microsoft.com/office/drawing/2014/main" id="{FE60D878-9CEC-45BB-E796-A8F0CC870541}"/>
              </a:ext>
            </a:extLst>
          </p:cNvPr>
          <p:cNvSpPr/>
          <p:nvPr/>
        </p:nvSpPr>
        <p:spPr>
          <a:xfrm>
            <a:off x="4878036" y="4117193"/>
            <a:ext cx="2853660" cy="1181706"/>
          </a:xfrm>
          <a:prstGeom prst="rect">
            <a:avLst/>
          </a:prstGeom>
          <a:noFill/>
          <a:ln/>
        </p:spPr>
        <p:txBody>
          <a:bodyPr wrap="square" rtlCol="0" anchor="t"/>
          <a:lstStyle/>
          <a:p>
            <a:pPr marL="0" indent="0">
              <a:buNone/>
            </a:pPr>
            <a:r>
              <a:rPr lang="en-US" sz="1000" dirty="0">
                <a:solidFill>
                  <a:srgbClr val="4A5568"/>
                </a:solidFill>
                <a:latin typeface="Calibri" pitchFamily="34" charset="0"/>
                <a:ea typeface="Calibri" pitchFamily="34" charset="-122"/>
                <a:cs typeface="Calibri" pitchFamily="34" charset="-120"/>
              </a:rPr>
              <a:t>A new local interconnect layer (M0/LIG) between contacts and M1 has no equivalent at 16nm. Via rules forbid many combinations; mandatory via arrays replace single vias. M1–M3 are fully unidirectional and coloring-constrained at 28–36 nm pitch. Need </a:t>
            </a:r>
            <a:r>
              <a:rPr lang="en-US" sz="1000" dirty="0" err="1">
                <a:solidFill>
                  <a:srgbClr val="4A5568"/>
                </a:solidFill>
                <a:latin typeface="Calibri" pitchFamily="34" charset="0"/>
                <a:ea typeface="Calibri" pitchFamily="34" charset="-122"/>
                <a:cs typeface="Calibri" pitchFamily="34" charset="-120"/>
              </a:rPr>
              <a:t>powerfull</a:t>
            </a:r>
            <a:r>
              <a:rPr lang="en-US" sz="1000" dirty="0">
                <a:solidFill>
                  <a:srgbClr val="4A5568"/>
                </a:solidFill>
                <a:latin typeface="Calibri" pitchFamily="34" charset="0"/>
                <a:ea typeface="Calibri" pitchFamily="34" charset="-122"/>
                <a:cs typeface="Calibri" pitchFamily="34" charset="-120"/>
              </a:rPr>
              <a:t> </a:t>
            </a:r>
            <a:r>
              <a:rPr lang="en-US" sz="1000" dirty="0" err="1">
                <a:solidFill>
                  <a:srgbClr val="4A5568"/>
                </a:solidFill>
                <a:latin typeface="Calibri" pitchFamily="34" charset="0"/>
                <a:ea typeface="Calibri" pitchFamily="34" charset="-122"/>
                <a:cs typeface="Calibri" pitchFamily="34" charset="-120"/>
              </a:rPr>
              <a:t>PnR</a:t>
            </a:r>
            <a:r>
              <a:rPr lang="en-US" sz="1000" dirty="0">
                <a:solidFill>
                  <a:srgbClr val="4A5568"/>
                </a:solidFill>
                <a:latin typeface="Calibri" pitchFamily="34" charset="0"/>
                <a:ea typeface="Calibri" pitchFamily="34" charset="-122"/>
                <a:cs typeface="Calibri" pitchFamily="34" charset="-120"/>
              </a:rPr>
              <a:t>..</a:t>
            </a:r>
            <a:endParaRPr lang="en-US" sz="1000" dirty="0"/>
          </a:p>
          <a:p>
            <a:pPr marL="0" indent="0">
              <a:buNone/>
            </a:pPr>
            <a:r>
              <a:rPr lang="en-US" sz="1000" dirty="0">
                <a:solidFill>
                  <a:srgbClr val="4A5568"/>
                </a:solidFill>
                <a:latin typeface="Calibri" pitchFamily="34" charset="0"/>
                <a:ea typeface="Calibri" pitchFamily="34" charset="-122"/>
                <a:cs typeface="Calibri" pitchFamily="34" charset="-120"/>
              </a:rPr>
              <a:t>HEP: coloring-constrained routing and local interconnect are skills absent in our community.</a:t>
            </a:r>
            <a:endParaRPr lang="en-US" sz="1000" dirty="0"/>
          </a:p>
        </p:txBody>
      </p:sp>
      <p:sp>
        <p:nvSpPr>
          <p:cNvPr id="116" name="Shape 49">
            <a:extLst>
              <a:ext uri="{FF2B5EF4-FFF2-40B4-BE49-F238E27FC236}">
                <a16:creationId xmlns:a16="http://schemas.microsoft.com/office/drawing/2014/main" id="{5B4CBE91-D709-FB9F-B7B1-D1777FD650A4}"/>
              </a:ext>
            </a:extLst>
          </p:cNvPr>
          <p:cNvSpPr/>
          <p:nvPr/>
        </p:nvSpPr>
        <p:spPr>
          <a:xfrm>
            <a:off x="7924204" y="3549510"/>
            <a:ext cx="3487806" cy="2015852"/>
          </a:xfrm>
          <a:prstGeom prst="rect">
            <a:avLst/>
          </a:prstGeom>
          <a:solidFill>
            <a:srgbClr val="FFFFFF"/>
          </a:solidFill>
          <a:ln w="9525">
            <a:solidFill>
              <a:srgbClr val="D1DDED"/>
            </a:solidFill>
            <a:prstDash val="solid"/>
          </a:ln>
        </p:spPr>
        <p:txBody>
          <a:bodyPr/>
          <a:lstStyle/>
          <a:p>
            <a:endParaRPr lang="en-US" sz="3200"/>
          </a:p>
        </p:txBody>
      </p:sp>
      <p:sp>
        <p:nvSpPr>
          <p:cNvPr id="117" name="Shape 50">
            <a:extLst>
              <a:ext uri="{FF2B5EF4-FFF2-40B4-BE49-F238E27FC236}">
                <a16:creationId xmlns:a16="http://schemas.microsoft.com/office/drawing/2014/main" id="{E51E9F20-938A-F34E-AAEF-1F9500616248}"/>
              </a:ext>
            </a:extLst>
          </p:cNvPr>
          <p:cNvSpPr/>
          <p:nvPr/>
        </p:nvSpPr>
        <p:spPr>
          <a:xfrm>
            <a:off x="7924204" y="3549509"/>
            <a:ext cx="56619" cy="2015849"/>
          </a:xfrm>
          <a:prstGeom prst="rect">
            <a:avLst/>
          </a:prstGeom>
          <a:solidFill>
            <a:srgbClr val="185FA5"/>
          </a:solidFill>
          <a:ln w="12700">
            <a:solidFill>
              <a:srgbClr val="185FA5"/>
            </a:solidFill>
            <a:prstDash val="solid"/>
          </a:ln>
        </p:spPr>
        <p:txBody>
          <a:bodyPr/>
          <a:lstStyle/>
          <a:p>
            <a:endParaRPr lang="en-US" sz="3200"/>
          </a:p>
        </p:txBody>
      </p:sp>
      <p:sp>
        <p:nvSpPr>
          <p:cNvPr id="118" name="Shape 51">
            <a:extLst>
              <a:ext uri="{FF2B5EF4-FFF2-40B4-BE49-F238E27FC236}">
                <a16:creationId xmlns:a16="http://schemas.microsoft.com/office/drawing/2014/main" id="{DA3006E2-B2E0-D8E2-AB84-95F0A32FFA20}"/>
              </a:ext>
            </a:extLst>
          </p:cNvPr>
          <p:cNvSpPr/>
          <p:nvPr/>
        </p:nvSpPr>
        <p:spPr>
          <a:xfrm>
            <a:off x="8037444" y="3665364"/>
            <a:ext cx="362369" cy="370731"/>
          </a:xfrm>
          <a:prstGeom prst="ellipse">
            <a:avLst/>
          </a:prstGeom>
          <a:solidFill>
            <a:srgbClr val="B5D4F4"/>
          </a:solidFill>
          <a:ln w="12700">
            <a:solidFill>
              <a:srgbClr val="B5D4F4"/>
            </a:solidFill>
            <a:prstDash val="solid"/>
          </a:ln>
        </p:spPr>
        <p:txBody>
          <a:bodyPr/>
          <a:lstStyle/>
          <a:p>
            <a:endParaRPr lang="en-US" sz="3200"/>
          </a:p>
        </p:txBody>
      </p:sp>
      <p:sp>
        <p:nvSpPr>
          <p:cNvPr id="119" name="Text 52">
            <a:extLst>
              <a:ext uri="{FF2B5EF4-FFF2-40B4-BE49-F238E27FC236}">
                <a16:creationId xmlns:a16="http://schemas.microsoft.com/office/drawing/2014/main" id="{95E8EAFC-A9B6-A5A4-3081-54F80FCA3B76}"/>
              </a:ext>
            </a:extLst>
          </p:cNvPr>
          <p:cNvSpPr/>
          <p:nvPr/>
        </p:nvSpPr>
        <p:spPr>
          <a:xfrm>
            <a:off x="8037444" y="3665364"/>
            <a:ext cx="362369" cy="370731"/>
          </a:xfrm>
          <a:prstGeom prst="rect">
            <a:avLst/>
          </a:prstGeom>
          <a:noFill/>
          <a:ln/>
        </p:spPr>
        <p:txBody>
          <a:bodyPr wrap="square" rtlCol="0" anchor="ctr"/>
          <a:lstStyle/>
          <a:p>
            <a:pPr marL="0" indent="0" algn="ctr">
              <a:buNone/>
            </a:pPr>
            <a:r>
              <a:rPr lang="en-US" sz="1600" dirty="0">
                <a:solidFill>
                  <a:srgbClr val="185FA5"/>
                </a:solidFill>
                <a:latin typeface="Wingdings 3" pitchFamily="34" charset="0"/>
                <a:ea typeface="Wingdings 3" pitchFamily="34" charset="-122"/>
                <a:cs typeface="Wingdings 3" pitchFamily="34" charset="-120"/>
              </a:rPr>
              <a:t>✦</a:t>
            </a:r>
            <a:endParaRPr lang="en-US" sz="1600" dirty="0"/>
          </a:p>
        </p:txBody>
      </p:sp>
      <p:sp>
        <p:nvSpPr>
          <p:cNvPr id="120" name="Text 53">
            <a:extLst>
              <a:ext uri="{FF2B5EF4-FFF2-40B4-BE49-F238E27FC236}">
                <a16:creationId xmlns:a16="http://schemas.microsoft.com/office/drawing/2014/main" id="{FE922105-BF32-DF8D-76D0-A3114D86A6FE}"/>
              </a:ext>
            </a:extLst>
          </p:cNvPr>
          <p:cNvSpPr/>
          <p:nvPr/>
        </p:nvSpPr>
        <p:spPr>
          <a:xfrm>
            <a:off x="8456434" y="3653779"/>
            <a:ext cx="2876308" cy="231707"/>
          </a:xfrm>
          <a:prstGeom prst="rect">
            <a:avLst/>
          </a:prstGeom>
          <a:noFill/>
          <a:ln/>
        </p:spPr>
        <p:txBody>
          <a:bodyPr wrap="square" rtlCol="0" anchor="ctr"/>
          <a:lstStyle/>
          <a:p>
            <a:pPr marL="0" indent="0">
              <a:buNone/>
            </a:pPr>
            <a:r>
              <a:rPr lang="en-US" sz="1200" b="1" dirty="0">
                <a:solidFill>
                  <a:srgbClr val="0D1B3E"/>
                </a:solidFill>
                <a:latin typeface="Calibri" pitchFamily="34" charset="0"/>
                <a:ea typeface="Calibri" pitchFamily="34" charset="-122"/>
                <a:cs typeface="Calibri" pitchFamily="34" charset="-120"/>
              </a:rPr>
              <a:t>Signoff, closure &amp; EDA</a:t>
            </a:r>
            <a:endParaRPr lang="en-US" sz="1200" dirty="0"/>
          </a:p>
        </p:txBody>
      </p:sp>
      <p:sp>
        <p:nvSpPr>
          <p:cNvPr id="121" name="Text 54">
            <a:extLst>
              <a:ext uri="{FF2B5EF4-FFF2-40B4-BE49-F238E27FC236}">
                <a16:creationId xmlns:a16="http://schemas.microsoft.com/office/drawing/2014/main" id="{2C4C02AA-4DD7-EA8D-6B6F-BE8F2E7F1071}"/>
              </a:ext>
            </a:extLst>
          </p:cNvPr>
          <p:cNvSpPr/>
          <p:nvPr/>
        </p:nvSpPr>
        <p:spPr>
          <a:xfrm>
            <a:off x="8456434" y="3885486"/>
            <a:ext cx="1380627" cy="185366"/>
          </a:xfrm>
          <a:prstGeom prst="rect">
            <a:avLst/>
          </a:prstGeom>
          <a:noFill/>
          <a:ln/>
        </p:spPr>
        <p:txBody>
          <a:bodyPr wrap="square" rtlCol="0" anchor="ctr"/>
          <a:lstStyle/>
          <a:p>
            <a:pPr marL="0" indent="0">
              <a:buNone/>
            </a:pPr>
            <a:r>
              <a:rPr lang="en-US" sz="1050" dirty="0">
                <a:solidFill>
                  <a:srgbClr val="4A5568"/>
                </a:solidFill>
                <a:latin typeface="Calibri" pitchFamily="34" charset="0"/>
                <a:ea typeface="Calibri" pitchFamily="34" charset="-122"/>
                <a:cs typeface="Calibri" pitchFamily="34" charset="-120"/>
              </a:rPr>
              <a:t>16nm: standard flow</a:t>
            </a:r>
            <a:endParaRPr lang="en-US" sz="1050" dirty="0"/>
          </a:p>
        </p:txBody>
      </p:sp>
      <p:sp>
        <p:nvSpPr>
          <p:cNvPr id="122" name="Text 55">
            <a:extLst>
              <a:ext uri="{FF2B5EF4-FFF2-40B4-BE49-F238E27FC236}">
                <a16:creationId xmlns:a16="http://schemas.microsoft.com/office/drawing/2014/main" id="{A3BD7D92-68D5-0BAD-0E50-2111315E3D5A}"/>
              </a:ext>
            </a:extLst>
          </p:cNvPr>
          <p:cNvSpPr/>
          <p:nvPr/>
        </p:nvSpPr>
        <p:spPr>
          <a:xfrm>
            <a:off x="9837061" y="3885486"/>
            <a:ext cx="1495681" cy="185366"/>
          </a:xfrm>
          <a:prstGeom prst="rect">
            <a:avLst/>
          </a:prstGeom>
          <a:noFill/>
          <a:ln/>
        </p:spPr>
        <p:txBody>
          <a:bodyPr wrap="square" rtlCol="0" anchor="ctr"/>
          <a:lstStyle/>
          <a:p>
            <a:pPr marL="0" indent="0">
              <a:buNone/>
            </a:pPr>
            <a:r>
              <a:rPr lang="en-US" sz="1050" b="1" dirty="0">
                <a:solidFill>
                  <a:srgbClr val="A32D2D"/>
                </a:solidFill>
                <a:latin typeface="Calibri" pitchFamily="34" charset="0"/>
                <a:ea typeface="Calibri" pitchFamily="34" charset="-122"/>
                <a:cs typeface="Calibri" pitchFamily="34" charset="-120"/>
              </a:rPr>
              <a:t>7nm: specialist </a:t>
            </a:r>
            <a:r>
              <a:rPr lang="en-US" sz="1050" b="1" dirty="0" err="1">
                <a:solidFill>
                  <a:srgbClr val="A32D2D"/>
                </a:solidFill>
                <a:latin typeface="Calibri" pitchFamily="34" charset="0"/>
                <a:ea typeface="Calibri" pitchFamily="34" charset="-122"/>
                <a:cs typeface="Calibri" pitchFamily="34" charset="-120"/>
              </a:rPr>
              <a:t>infrastr</a:t>
            </a:r>
            <a:r>
              <a:rPr lang="en-US" sz="1050" b="1" dirty="0">
                <a:solidFill>
                  <a:srgbClr val="A32D2D"/>
                </a:solidFill>
                <a:latin typeface="Calibri" pitchFamily="34" charset="0"/>
                <a:ea typeface="Calibri" pitchFamily="34" charset="-122"/>
                <a:cs typeface="Calibri" pitchFamily="34" charset="-120"/>
              </a:rPr>
              <a:t>.</a:t>
            </a:r>
            <a:endParaRPr lang="en-US" sz="1050" dirty="0"/>
          </a:p>
        </p:txBody>
      </p:sp>
      <p:sp>
        <p:nvSpPr>
          <p:cNvPr id="123" name="Shape 56">
            <a:extLst>
              <a:ext uri="{FF2B5EF4-FFF2-40B4-BE49-F238E27FC236}">
                <a16:creationId xmlns:a16="http://schemas.microsoft.com/office/drawing/2014/main" id="{C9DC02C3-ECC9-4C05-B41E-F8F346BD972E}"/>
              </a:ext>
            </a:extLst>
          </p:cNvPr>
          <p:cNvSpPr/>
          <p:nvPr/>
        </p:nvSpPr>
        <p:spPr>
          <a:xfrm>
            <a:off x="8456434" y="4082437"/>
            <a:ext cx="2853660" cy="0"/>
          </a:xfrm>
          <a:prstGeom prst="line">
            <a:avLst/>
          </a:prstGeom>
          <a:noFill/>
          <a:ln w="6350">
            <a:solidFill>
              <a:srgbClr val="E2EAF4"/>
            </a:solidFill>
            <a:prstDash val="solid"/>
          </a:ln>
        </p:spPr>
        <p:txBody>
          <a:bodyPr/>
          <a:lstStyle/>
          <a:p>
            <a:endParaRPr lang="en-US" sz="3200"/>
          </a:p>
        </p:txBody>
      </p:sp>
      <p:sp>
        <p:nvSpPr>
          <p:cNvPr id="124" name="Text 57">
            <a:extLst>
              <a:ext uri="{FF2B5EF4-FFF2-40B4-BE49-F238E27FC236}">
                <a16:creationId xmlns:a16="http://schemas.microsoft.com/office/drawing/2014/main" id="{03DFA5E2-DC30-F1B2-DB3C-C4EF998E7074}"/>
              </a:ext>
            </a:extLst>
          </p:cNvPr>
          <p:cNvSpPr/>
          <p:nvPr/>
        </p:nvSpPr>
        <p:spPr>
          <a:xfrm>
            <a:off x="8456434" y="4117193"/>
            <a:ext cx="2853660" cy="1181706"/>
          </a:xfrm>
          <a:prstGeom prst="rect">
            <a:avLst/>
          </a:prstGeom>
          <a:noFill/>
          <a:ln/>
        </p:spPr>
        <p:txBody>
          <a:bodyPr wrap="square" rtlCol="0" anchor="t"/>
          <a:lstStyle/>
          <a:p>
            <a:pPr marL="0" indent="0">
              <a:buNone/>
            </a:pPr>
            <a:r>
              <a:rPr lang="en-US" sz="1000" dirty="0">
                <a:solidFill>
                  <a:srgbClr val="4A5568"/>
                </a:solidFill>
                <a:latin typeface="Calibri" pitchFamily="34" charset="0"/>
                <a:ea typeface="Calibri" pitchFamily="34" charset="-122"/>
                <a:cs typeface="Calibri" pitchFamily="34" charset="-120"/>
              </a:rPr>
              <a:t>Full 3D parasitic extraction on every layer. IR-drop, EM and thermal co-simulated. PVT corners double. Multi-patterning coloring inside Calibre — a new discipline entirely. LVS needs updated device decks for FinFET fin counts and well proximity. Tool licences at 7nm cost significantly more;  much higher compute runtimes.</a:t>
            </a:r>
            <a:endParaRPr lang="en-US" sz="1000" dirty="0"/>
          </a:p>
          <a:p>
            <a:pPr marL="0" indent="0">
              <a:buNone/>
            </a:pPr>
            <a:r>
              <a:rPr lang="en-US" sz="1000" dirty="0">
                <a:solidFill>
                  <a:srgbClr val="4A5568"/>
                </a:solidFill>
                <a:latin typeface="Calibri" pitchFamily="34" charset="0"/>
                <a:ea typeface="Calibri" pitchFamily="34" charset="-122"/>
                <a:cs typeface="Calibri" pitchFamily="34" charset="-120"/>
              </a:rPr>
              <a:t>HEP: no trained staff nor compute infrastructure for this flow exists in our groups.</a:t>
            </a:r>
            <a:endParaRPr lang="en-US" sz="1000" dirty="0"/>
          </a:p>
        </p:txBody>
      </p:sp>
      <p:grpSp>
        <p:nvGrpSpPr>
          <p:cNvPr id="130" name="Group 129">
            <a:extLst>
              <a:ext uri="{FF2B5EF4-FFF2-40B4-BE49-F238E27FC236}">
                <a16:creationId xmlns:a16="http://schemas.microsoft.com/office/drawing/2014/main" id="{B2DC1A92-8E5B-5062-60CF-DE9F30DA88A0}"/>
              </a:ext>
            </a:extLst>
          </p:cNvPr>
          <p:cNvGrpSpPr/>
          <p:nvPr/>
        </p:nvGrpSpPr>
        <p:grpSpPr>
          <a:xfrm>
            <a:off x="119336" y="5624569"/>
            <a:ext cx="12072664" cy="620807"/>
            <a:chOff x="767407" y="5616505"/>
            <a:chExt cx="11216181" cy="620807"/>
          </a:xfrm>
        </p:grpSpPr>
        <p:sp>
          <p:nvSpPr>
            <p:cNvPr id="125" name="Shape 58">
              <a:extLst>
                <a:ext uri="{FF2B5EF4-FFF2-40B4-BE49-F238E27FC236}">
                  <a16:creationId xmlns:a16="http://schemas.microsoft.com/office/drawing/2014/main" id="{6EC64D3E-9216-7DAE-CFB8-CB8EE1C10145}"/>
                </a:ext>
              </a:extLst>
            </p:cNvPr>
            <p:cNvSpPr/>
            <p:nvPr/>
          </p:nvSpPr>
          <p:spPr>
            <a:xfrm>
              <a:off x="767407" y="5654238"/>
              <a:ext cx="11158319" cy="583074"/>
            </a:xfrm>
            <a:prstGeom prst="rect">
              <a:avLst/>
            </a:prstGeom>
            <a:solidFill>
              <a:srgbClr val="FFF0F0"/>
            </a:solidFill>
            <a:ln w="9525">
              <a:solidFill>
                <a:srgbClr val="F09595"/>
              </a:solidFill>
              <a:prstDash val="solid"/>
            </a:ln>
          </p:spPr>
          <p:txBody>
            <a:bodyPr/>
            <a:lstStyle/>
            <a:p>
              <a:endParaRPr lang="en-US" sz="3600"/>
            </a:p>
          </p:txBody>
        </p:sp>
        <p:sp>
          <p:nvSpPr>
            <p:cNvPr id="126" name="Shape 59">
              <a:extLst>
                <a:ext uri="{FF2B5EF4-FFF2-40B4-BE49-F238E27FC236}">
                  <a16:creationId xmlns:a16="http://schemas.microsoft.com/office/drawing/2014/main" id="{E88F84A2-F50C-9589-5DDD-78E286AC905B}"/>
                </a:ext>
              </a:extLst>
            </p:cNvPr>
            <p:cNvSpPr/>
            <p:nvPr/>
          </p:nvSpPr>
          <p:spPr>
            <a:xfrm>
              <a:off x="880647" y="5795166"/>
              <a:ext cx="317073" cy="324390"/>
            </a:xfrm>
            <a:prstGeom prst="ellipse">
              <a:avLst/>
            </a:prstGeom>
            <a:solidFill>
              <a:srgbClr val="A32D2D"/>
            </a:solidFill>
            <a:ln w="12700">
              <a:solidFill>
                <a:srgbClr val="A32D2D"/>
              </a:solidFill>
              <a:prstDash val="solid"/>
            </a:ln>
          </p:spPr>
          <p:txBody>
            <a:bodyPr/>
            <a:lstStyle/>
            <a:p>
              <a:endParaRPr lang="en-US" sz="3600"/>
            </a:p>
          </p:txBody>
        </p:sp>
        <p:sp>
          <p:nvSpPr>
            <p:cNvPr id="127" name="Text 60">
              <a:extLst>
                <a:ext uri="{FF2B5EF4-FFF2-40B4-BE49-F238E27FC236}">
                  <a16:creationId xmlns:a16="http://schemas.microsoft.com/office/drawing/2014/main" id="{CEBC0DC2-3D62-903A-25DB-192C298479B1}"/>
                </a:ext>
              </a:extLst>
            </p:cNvPr>
            <p:cNvSpPr/>
            <p:nvPr/>
          </p:nvSpPr>
          <p:spPr>
            <a:xfrm>
              <a:off x="880647" y="5795166"/>
              <a:ext cx="317073" cy="324390"/>
            </a:xfrm>
            <a:prstGeom prst="rect">
              <a:avLst/>
            </a:prstGeom>
            <a:noFill/>
            <a:ln/>
          </p:spPr>
          <p:txBody>
            <a:bodyPr wrap="square" rtlCol="0" anchor="ctr"/>
            <a:lstStyle/>
            <a:p>
              <a:pPr marL="0" indent="0" algn="ctr">
                <a:buNone/>
              </a:pPr>
              <a:r>
                <a:rPr lang="en-US" sz="1800" b="1" dirty="0">
                  <a:solidFill>
                    <a:srgbClr val="FFFFFF"/>
                  </a:solidFill>
                  <a:latin typeface="Calibri" pitchFamily="34" charset="0"/>
                  <a:ea typeface="Calibri" pitchFamily="34" charset="-122"/>
                  <a:cs typeface="Calibri" pitchFamily="34" charset="-120"/>
                </a:rPr>
                <a:t>!</a:t>
              </a:r>
              <a:endParaRPr lang="en-US" sz="1800" dirty="0"/>
            </a:p>
          </p:txBody>
        </p:sp>
        <p:sp>
          <p:nvSpPr>
            <p:cNvPr id="128" name="Text 61">
              <a:extLst>
                <a:ext uri="{FF2B5EF4-FFF2-40B4-BE49-F238E27FC236}">
                  <a16:creationId xmlns:a16="http://schemas.microsoft.com/office/drawing/2014/main" id="{6FA292EB-E878-2BB5-4A09-79407DE58CF7}"/>
                </a:ext>
              </a:extLst>
            </p:cNvPr>
            <p:cNvSpPr/>
            <p:nvPr/>
          </p:nvSpPr>
          <p:spPr>
            <a:xfrm>
              <a:off x="1285064" y="5616505"/>
              <a:ext cx="3397214" cy="231707"/>
            </a:xfrm>
            <a:prstGeom prst="rect">
              <a:avLst/>
            </a:prstGeom>
            <a:noFill/>
            <a:ln/>
          </p:spPr>
          <p:txBody>
            <a:bodyPr wrap="square" rtlCol="0" anchor="ctr"/>
            <a:lstStyle/>
            <a:p>
              <a:pPr marL="0" indent="0">
                <a:buNone/>
              </a:pPr>
              <a:r>
                <a:rPr lang="en-US" sz="1200" b="1" dirty="0">
                  <a:solidFill>
                    <a:srgbClr val="A32D2D"/>
                  </a:solidFill>
                  <a:latin typeface="Calibri" pitchFamily="34" charset="0"/>
                  <a:ea typeface="Calibri" pitchFamily="34" charset="-122"/>
                  <a:cs typeface="Calibri" pitchFamily="34" charset="-120"/>
                </a:rPr>
                <a:t>Bottom line for HEP</a:t>
              </a:r>
              <a:endParaRPr lang="en-US" sz="1200" dirty="0"/>
            </a:p>
          </p:txBody>
        </p:sp>
        <p:sp>
          <p:nvSpPr>
            <p:cNvPr id="129" name="Text 62">
              <a:extLst>
                <a:ext uri="{FF2B5EF4-FFF2-40B4-BE49-F238E27FC236}">
                  <a16:creationId xmlns:a16="http://schemas.microsoft.com/office/drawing/2014/main" id="{6B20F7DC-E37D-0695-799E-F6DB7EC5394F}"/>
                </a:ext>
              </a:extLst>
            </p:cNvPr>
            <p:cNvSpPr/>
            <p:nvPr/>
          </p:nvSpPr>
          <p:spPr>
            <a:xfrm>
              <a:off x="1285064" y="5765827"/>
              <a:ext cx="10698524" cy="463414"/>
            </a:xfrm>
            <a:prstGeom prst="rect">
              <a:avLst/>
            </a:prstGeom>
            <a:noFill/>
            <a:ln/>
          </p:spPr>
          <p:txBody>
            <a:bodyPr wrap="square" rtlCol="0" anchor="t"/>
            <a:lstStyle/>
            <a:p>
              <a:pPr marL="0" indent="0">
                <a:buNone/>
              </a:pPr>
              <a:r>
                <a:rPr lang="en-US" sz="1050" dirty="0">
                  <a:solidFill>
                    <a:srgbClr val="6B0000"/>
                  </a:solidFill>
                  <a:latin typeface="Calibri" pitchFamily="34" charset="0"/>
                  <a:ea typeface="Calibri" pitchFamily="34" charset="-122"/>
                  <a:cs typeface="Calibri" pitchFamily="34" charset="-120"/>
                </a:rPr>
                <a:t>Companies that absorbed this cliff — Apple, Qualcomm, NVIDIA — sell hundreds of millions of units, amortising $249M NRE across a product lifetime. A HEP collaboration producing 10–100k ASICs cannot. </a:t>
              </a:r>
              <a:br>
                <a:rPr lang="en-US" sz="1050" dirty="0">
                  <a:solidFill>
                    <a:srgbClr val="6B0000"/>
                  </a:solidFill>
                  <a:latin typeface="Calibri" pitchFamily="34" charset="0"/>
                  <a:ea typeface="Calibri" pitchFamily="34" charset="-122"/>
                  <a:cs typeface="Calibri" pitchFamily="34" charset="-120"/>
                </a:rPr>
              </a:br>
              <a:r>
                <a:rPr lang="en-US" sz="1050" dirty="0">
                  <a:solidFill>
                    <a:srgbClr val="6B0000"/>
                  </a:solidFill>
                  <a:latin typeface="Calibri" pitchFamily="34" charset="0"/>
                  <a:ea typeface="Calibri" pitchFamily="34" charset="-122"/>
                  <a:cs typeface="Calibri" pitchFamily="34" charset="-120"/>
                </a:rPr>
                <a:t>28nm remains the highest-volume node in the industry a decade after introduction — the pragmatic ceiling for our community unless a clear physics mandate and industrial partnership justify the step to 7 nm.</a:t>
              </a:r>
              <a:endParaRPr lang="en-US" sz="1050" dirty="0"/>
            </a:p>
          </p:txBody>
        </p:sp>
      </p:grpSp>
    </p:spTree>
    <p:extLst>
      <p:ext uri="{BB962C8B-B14F-4D97-AF65-F5344CB8AC3E}">
        <p14:creationId xmlns:p14="http://schemas.microsoft.com/office/powerpoint/2010/main" val="1648469843"/>
      </p:ext>
    </p:extLst>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0006-EAA7-F4C3-5E56-3C7A6090C7B5}"/>
              </a:ext>
            </a:extLst>
          </p:cNvPr>
          <p:cNvSpPr>
            <a:spLocks noGrp="1"/>
          </p:cNvSpPr>
          <p:nvPr>
            <p:ph type="title"/>
          </p:nvPr>
        </p:nvSpPr>
        <p:spPr/>
        <p:txBody>
          <a:bodyPr/>
          <a:lstStyle/>
          <a:p>
            <a:r>
              <a:rPr lang="en-US" dirty="0"/>
              <a:t>Node Comparison for HEP ASICs</a:t>
            </a:r>
            <a:br>
              <a:rPr lang="en-US" dirty="0"/>
            </a:br>
            <a:endParaRPr lang="en-US" dirty="0"/>
          </a:p>
        </p:txBody>
      </p:sp>
      <p:sp>
        <p:nvSpPr>
          <p:cNvPr id="4" name="Footer Placeholder 3">
            <a:extLst>
              <a:ext uri="{FF2B5EF4-FFF2-40B4-BE49-F238E27FC236}">
                <a16:creationId xmlns:a16="http://schemas.microsoft.com/office/drawing/2014/main" id="{513DA47C-B4BB-004D-B6E2-9D2D7703F1E2}"/>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3C6FFBA7-4934-E2E8-FCBD-8945211AE39E}"/>
              </a:ext>
            </a:extLst>
          </p:cNvPr>
          <p:cNvSpPr>
            <a:spLocks noGrp="1"/>
          </p:cNvSpPr>
          <p:nvPr>
            <p:ph type="sldNum" sz="quarter" idx="12"/>
          </p:nvPr>
        </p:nvSpPr>
        <p:spPr/>
        <p:txBody>
          <a:bodyPr/>
          <a:lstStyle/>
          <a:p>
            <a:pPr>
              <a:defRPr/>
            </a:pPr>
            <a:fld id="{8FFE3219-93F8-3341-94BA-40DFB9BA6311}" type="slidenum">
              <a:rPr lang="el-GR" smtClean="0"/>
              <a:pPr>
                <a:defRPr/>
              </a:pPr>
              <a:t>32</a:t>
            </a:fld>
            <a:endParaRPr lang="el-GR" dirty="0"/>
          </a:p>
        </p:txBody>
      </p:sp>
      <p:sp>
        <p:nvSpPr>
          <p:cNvPr id="6" name="Text 2">
            <a:extLst>
              <a:ext uri="{FF2B5EF4-FFF2-40B4-BE49-F238E27FC236}">
                <a16:creationId xmlns:a16="http://schemas.microsoft.com/office/drawing/2014/main" id="{0FA04B67-7FC5-FEF9-A924-CA7C46EE1496}"/>
              </a:ext>
            </a:extLst>
          </p:cNvPr>
          <p:cNvSpPr/>
          <p:nvPr/>
        </p:nvSpPr>
        <p:spPr>
          <a:xfrm>
            <a:off x="1251259" y="1048397"/>
            <a:ext cx="8503920" cy="256032"/>
          </a:xfrm>
          <a:prstGeom prst="rect">
            <a:avLst/>
          </a:prstGeom>
          <a:noFill/>
          <a:ln/>
        </p:spPr>
        <p:txBody>
          <a:bodyPr wrap="square" rtlCol="0" anchor="ctr"/>
          <a:lstStyle/>
          <a:p>
            <a:pPr marL="0" indent="0">
              <a:buNone/>
            </a:pPr>
            <a:r>
              <a:rPr lang="en-US" sz="1400" i="1" dirty="0">
                <a:solidFill>
                  <a:srgbClr val="4A5568"/>
                </a:solidFill>
                <a:latin typeface="Calibri" pitchFamily="34" charset="0"/>
                <a:ea typeface="Calibri" pitchFamily="34" charset="-122"/>
                <a:cs typeface="Calibri" pitchFamily="34" charset="-120"/>
              </a:rPr>
              <a:t>Key candidate nodes — pros, cons, and HEP relevance</a:t>
            </a:r>
            <a:endParaRPr lang="en-US" sz="1400" dirty="0"/>
          </a:p>
        </p:txBody>
      </p:sp>
      <p:graphicFrame>
        <p:nvGraphicFramePr>
          <p:cNvPr id="7" name="Table 0">
            <a:extLst>
              <a:ext uri="{FF2B5EF4-FFF2-40B4-BE49-F238E27FC236}">
                <a16:creationId xmlns:a16="http://schemas.microsoft.com/office/drawing/2014/main" id="{9AD403BD-418D-A7DA-149F-FDC6BDB4BC21}"/>
              </a:ext>
            </a:extLst>
          </p:cNvPr>
          <p:cNvGraphicFramePr>
            <a:graphicFrameLocks noGrp="1"/>
          </p:cNvGraphicFramePr>
          <p:nvPr>
            <p:extLst>
              <p:ext uri="{D42A27DB-BD31-4B8C-83A1-F6EECF244321}">
                <p14:modId xmlns:p14="http://schemas.microsoft.com/office/powerpoint/2010/main" val="3437145769"/>
              </p:ext>
            </p:extLst>
          </p:nvPr>
        </p:nvGraphicFramePr>
        <p:xfrm>
          <a:off x="952500" y="1340768"/>
          <a:ext cx="10472092" cy="4897266"/>
        </p:xfrm>
        <a:graphic>
          <a:graphicData uri="http://schemas.openxmlformats.org/drawingml/2006/table">
            <a:tbl>
              <a:tblPr/>
              <a:tblGrid>
                <a:gridCol w="1212558">
                  <a:extLst>
                    <a:ext uri="{9D8B030D-6E8A-4147-A177-3AD203B41FA5}">
                      <a16:colId xmlns:a16="http://schemas.microsoft.com/office/drawing/2014/main" val="20000"/>
                    </a:ext>
                  </a:extLst>
                </a:gridCol>
                <a:gridCol w="1433023">
                  <a:extLst>
                    <a:ext uri="{9D8B030D-6E8A-4147-A177-3AD203B41FA5}">
                      <a16:colId xmlns:a16="http://schemas.microsoft.com/office/drawing/2014/main" val="20001"/>
                    </a:ext>
                  </a:extLst>
                </a:gridCol>
                <a:gridCol w="2976279">
                  <a:extLst>
                    <a:ext uri="{9D8B030D-6E8A-4147-A177-3AD203B41FA5}">
                      <a16:colId xmlns:a16="http://schemas.microsoft.com/office/drawing/2014/main" val="20002"/>
                    </a:ext>
                  </a:extLst>
                </a:gridCol>
                <a:gridCol w="2314883">
                  <a:extLst>
                    <a:ext uri="{9D8B030D-6E8A-4147-A177-3AD203B41FA5}">
                      <a16:colId xmlns:a16="http://schemas.microsoft.com/office/drawing/2014/main" val="20003"/>
                    </a:ext>
                  </a:extLst>
                </a:gridCol>
                <a:gridCol w="2535349">
                  <a:extLst>
                    <a:ext uri="{9D8B030D-6E8A-4147-A177-3AD203B41FA5}">
                      <a16:colId xmlns:a16="http://schemas.microsoft.com/office/drawing/2014/main" val="20004"/>
                    </a:ext>
                  </a:extLst>
                </a:gridCol>
              </a:tblGrid>
              <a:tr h="599586">
                <a:tc>
                  <a:txBody>
                    <a:bodyPr/>
                    <a:lstStyle/>
                    <a:p>
                      <a:pPr marL="0" indent="0">
                        <a:buNone/>
                      </a:pPr>
                      <a:r>
                        <a:rPr lang="en-US" sz="1200" b="1" dirty="0">
                          <a:solidFill>
                            <a:srgbClr val="FFFFFF"/>
                          </a:solidFill>
                          <a:latin typeface="Calibri" pitchFamily="34" charset="0"/>
                          <a:ea typeface="Calibri" pitchFamily="34" charset="-122"/>
                          <a:cs typeface="Calibri" pitchFamily="34" charset="-120"/>
                        </a:rPr>
                        <a:t>Node</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1B3E"/>
                    </a:solidFill>
                  </a:tcPr>
                </a:tc>
                <a:tc>
                  <a:txBody>
                    <a:bodyPr/>
                    <a:lstStyle/>
                    <a:p>
                      <a:pPr marL="0" indent="0">
                        <a:buNone/>
                      </a:pPr>
                      <a:r>
                        <a:rPr lang="en-US" sz="1200" b="1" dirty="0">
                          <a:solidFill>
                            <a:srgbClr val="FFFFFF"/>
                          </a:solidFill>
                          <a:latin typeface="Calibri" pitchFamily="34" charset="0"/>
                          <a:ea typeface="Calibri" pitchFamily="34" charset="-122"/>
                          <a:cs typeface="Calibri" pitchFamily="34" charset="-120"/>
                        </a:rPr>
                        <a:t>Architecture</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1B3E"/>
                    </a:solidFill>
                  </a:tcPr>
                </a:tc>
                <a:tc>
                  <a:txBody>
                    <a:bodyPr/>
                    <a:lstStyle/>
                    <a:p>
                      <a:pPr marL="0" indent="0">
                        <a:buNone/>
                      </a:pPr>
                      <a:r>
                        <a:rPr lang="en-US" sz="1200" b="1" dirty="0">
                          <a:solidFill>
                            <a:srgbClr val="FFFFFF"/>
                          </a:solidFill>
                          <a:latin typeface="Calibri" pitchFamily="34" charset="0"/>
                          <a:ea typeface="Calibri" pitchFamily="34" charset="-122"/>
                          <a:cs typeface="Calibri" pitchFamily="34" charset="-120"/>
                        </a:rPr>
                        <a:t>Strengths for HEP</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1B3E"/>
                    </a:solidFill>
                  </a:tcPr>
                </a:tc>
                <a:tc>
                  <a:txBody>
                    <a:bodyPr/>
                    <a:lstStyle/>
                    <a:p>
                      <a:pPr marL="0" indent="0">
                        <a:buNone/>
                      </a:pPr>
                      <a:r>
                        <a:rPr lang="en-US" sz="1200" b="1" dirty="0">
                          <a:solidFill>
                            <a:srgbClr val="FFFFFF"/>
                          </a:solidFill>
                          <a:latin typeface="Calibri" pitchFamily="34" charset="0"/>
                          <a:ea typeface="Calibri" pitchFamily="34" charset="-122"/>
                          <a:cs typeface="Calibri" pitchFamily="34" charset="-120"/>
                        </a:rPr>
                        <a:t>Challenges</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1B3E"/>
                    </a:solidFill>
                  </a:tcPr>
                </a:tc>
                <a:tc>
                  <a:txBody>
                    <a:bodyPr/>
                    <a:lstStyle/>
                    <a:p>
                      <a:pPr marL="0" indent="0">
                        <a:buNone/>
                      </a:pPr>
                      <a:r>
                        <a:rPr lang="en-US" sz="1200" b="1" dirty="0">
                          <a:solidFill>
                            <a:srgbClr val="FFFFFF"/>
                          </a:solidFill>
                          <a:latin typeface="Calibri" pitchFamily="34" charset="0"/>
                          <a:ea typeface="Calibri" pitchFamily="34" charset="-122"/>
                          <a:cs typeface="Calibri" pitchFamily="34" charset="-120"/>
                        </a:rPr>
                        <a:t>HEP use</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1B3E"/>
                    </a:solidFill>
                  </a:tcPr>
                </a:tc>
                <a:extLst>
                  <a:ext uri="{0D108BD9-81ED-4DB2-BD59-A6C34878D82A}">
                    <a16:rowId xmlns:a16="http://schemas.microsoft.com/office/drawing/2014/main" val="10000"/>
                  </a:ext>
                </a:extLst>
              </a:tr>
              <a:tr h="770897">
                <a:tc>
                  <a:txBody>
                    <a:bodyPr/>
                    <a:lstStyle/>
                    <a:p>
                      <a:pPr marL="0" indent="0">
                        <a:buNone/>
                      </a:pPr>
                      <a:r>
                        <a:rPr lang="en-US" sz="1200" b="1" dirty="0">
                          <a:solidFill>
                            <a:srgbClr val="4A5568"/>
                          </a:solidFill>
                          <a:latin typeface="Calibri" pitchFamily="34" charset="0"/>
                          <a:ea typeface="Calibri" pitchFamily="34" charset="-122"/>
                          <a:cs typeface="Calibri" pitchFamily="34" charset="-120"/>
                        </a:rPr>
                        <a:t>28nm</a:t>
                      </a:r>
                      <a:endParaRPr lang="en-US" sz="1200" b="1"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Planar + HKMG</a:t>
                      </a:r>
                      <a:br>
                        <a:rPr lang="en-US" sz="1200" dirty="0">
                          <a:solidFill>
                            <a:srgbClr val="4A5568"/>
                          </a:solidFill>
                          <a:latin typeface="Calibri" pitchFamily="34" charset="0"/>
                          <a:ea typeface="Calibri" pitchFamily="34" charset="-122"/>
                          <a:cs typeface="Calibri" pitchFamily="34" charset="-120"/>
                        </a:rPr>
                      </a:br>
                      <a:r>
                        <a:rPr lang="en-US" sz="1200" dirty="0">
                          <a:solidFill>
                            <a:srgbClr val="4A5568"/>
                          </a:solidFill>
                          <a:latin typeface="Calibri" pitchFamily="34" charset="0"/>
                          <a:ea typeface="Calibri" pitchFamily="34" charset="-122"/>
                          <a:cs typeface="Calibri" pitchFamily="34" charset="-120"/>
                        </a:rPr>
                        <a:t>shrink node</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Mature PDK, MPW readily available, affordable NRE, excellent radiation behavior. HEP Design Kit and design methodology are validated.</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Power and density advantages </a:t>
                      </a:r>
                      <a:br>
                        <a:rPr lang="en-US" sz="1200" dirty="0">
                          <a:solidFill>
                            <a:srgbClr val="4A5568"/>
                          </a:solidFill>
                          <a:latin typeface="Calibri" pitchFamily="34" charset="0"/>
                          <a:ea typeface="Calibri" pitchFamily="34" charset="-122"/>
                          <a:cs typeface="Calibri" pitchFamily="34" charset="-120"/>
                        </a:rPr>
                      </a:br>
                      <a:r>
                        <a:rPr lang="en-US" sz="1200" dirty="0">
                          <a:solidFill>
                            <a:srgbClr val="4A5568"/>
                          </a:solidFill>
                          <a:latin typeface="Calibri" pitchFamily="34" charset="0"/>
                          <a:ea typeface="Calibri" pitchFamily="34" charset="-122"/>
                          <a:cs typeface="Calibri" pitchFamily="34" charset="-120"/>
                        </a:rPr>
                        <a:t>vs. 65nm, limited analog IP ecosystem. </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err="1">
                          <a:solidFill>
                            <a:srgbClr val="4A5568"/>
                          </a:solidFill>
                          <a:latin typeface="Calibri" pitchFamily="34" charset="0"/>
                          <a:ea typeface="Calibri" pitchFamily="34" charset="-122"/>
                          <a:cs typeface="Calibri" pitchFamily="34" charset="-120"/>
                        </a:rPr>
                        <a:t>PicoPIX</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70897">
                <a:tc>
                  <a:txBody>
                    <a:bodyPr/>
                    <a:lstStyle/>
                    <a:p>
                      <a:pPr marL="0" indent="0">
                        <a:buNone/>
                      </a:pPr>
                      <a:r>
                        <a:rPr lang="en-US" sz="1200" b="1" dirty="0">
                          <a:solidFill>
                            <a:srgbClr val="4A5568"/>
                          </a:solidFill>
                          <a:latin typeface="Calibri" pitchFamily="34" charset="0"/>
                          <a:ea typeface="Calibri" pitchFamily="34" charset="-122"/>
                          <a:cs typeface="Calibri" pitchFamily="34" charset="-120"/>
                        </a:rPr>
                        <a:t>22nm</a:t>
                      </a:r>
                      <a:endParaRPr lang="en-US" sz="1200" b="1"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Planar + HKMG</a:t>
                      </a:r>
                      <a:br>
                        <a:rPr lang="en-US" sz="1200" dirty="0">
                          <a:solidFill>
                            <a:srgbClr val="4A5568"/>
                          </a:solidFill>
                          <a:latin typeface="Calibri" pitchFamily="34" charset="0"/>
                          <a:ea typeface="Calibri" pitchFamily="34" charset="-122"/>
                          <a:cs typeface="Calibri" pitchFamily="34" charset="-120"/>
                        </a:rPr>
                      </a:br>
                      <a:r>
                        <a:rPr lang="en-US" sz="1200" dirty="0">
                          <a:solidFill>
                            <a:srgbClr val="4A5568"/>
                          </a:solidFill>
                          <a:latin typeface="Calibri" pitchFamily="34" charset="0"/>
                          <a:ea typeface="Calibri" pitchFamily="34" charset="-122"/>
                          <a:cs typeface="Calibri" pitchFamily="34" charset="-120"/>
                        </a:rPr>
                        <a:t>shrink node</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Ultra Low Leakage devices. 10% area reduction, &gt;10% speed gain, or 20% power reduction compared to 28nm.</a:t>
                      </a:r>
                      <a:br>
                        <a:rPr lang="en-US" sz="1200" dirty="0">
                          <a:solidFill>
                            <a:srgbClr val="4A5568"/>
                          </a:solidFill>
                          <a:latin typeface="Calibri" pitchFamily="34" charset="0"/>
                          <a:ea typeface="Calibri" pitchFamily="34" charset="-122"/>
                          <a:cs typeface="Calibri" pitchFamily="34" charset="-120"/>
                        </a:rPr>
                      </a:br>
                      <a:r>
                        <a:rPr lang="en-US" sz="1200" dirty="0">
                          <a:solidFill>
                            <a:srgbClr val="4A5568"/>
                          </a:solidFill>
                          <a:latin typeface="Calibri" pitchFamily="34" charset="0"/>
                          <a:ea typeface="Calibri" pitchFamily="34" charset="-122"/>
                          <a:cs typeface="Calibri" pitchFamily="34" charset="-120"/>
                        </a:rPr>
                        <a:t>Heavily promoted node by the foundry. </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charset="0"/>
                          <a:cs typeface="Calibri" pitchFamily="34" charset="-120"/>
                        </a:rPr>
                        <a:t>Build HEP </a:t>
                      </a:r>
                      <a:r>
                        <a:rPr lang="en-US" sz="1200" dirty="0">
                          <a:solidFill>
                            <a:srgbClr val="4A5568"/>
                          </a:solidFill>
                          <a:latin typeface="Calibri" pitchFamily="34" charset="0"/>
                          <a:ea typeface="Calibri" pitchFamily="34" charset="-122"/>
                          <a:cs typeface="Calibri" pitchFamily="34" charset="-120"/>
                        </a:rPr>
                        <a:t>Design Kit and design methodology. Build analog IP ecosystem. Validate TID performance. </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Backup to 28nm</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70897">
                <a:tc>
                  <a:txBody>
                    <a:bodyPr/>
                    <a:lstStyle/>
                    <a:p>
                      <a:pPr marL="0" indent="0">
                        <a:buNone/>
                      </a:pPr>
                      <a:r>
                        <a:rPr lang="en-US" sz="1200" b="1" i="1" dirty="0">
                          <a:solidFill>
                            <a:srgbClr val="4A5568"/>
                          </a:solidFill>
                          <a:latin typeface="Calibri" pitchFamily="34" charset="0"/>
                          <a:ea typeface="Calibri" pitchFamily="34" charset="-122"/>
                          <a:cs typeface="Calibri" pitchFamily="34" charset="-120"/>
                        </a:rPr>
                        <a:t>22nm FD-SOI</a:t>
                      </a:r>
                      <a:endParaRPr lang="en-US" sz="1200" b="1" i="1"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FD-SOI (buried oxide)</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Body biasing → dynamic VT tuning, excellent low-power, good analog</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A5568"/>
                          </a:solidFill>
                          <a:latin typeface="Calibri" pitchFamily="34" charset="0"/>
                          <a:ea typeface="Calibri" pitchFamily="34" charset="-122"/>
                          <a:cs typeface="Calibri" pitchFamily="34" charset="-120"/>
                        </a:rPr>
                        <a:t>(GF, </a:t>
                      </a:r>
                      <a:r>
                        <a:rPr lang="en-US" sz="1200" dirty="0" err="1">
                          <a:solidFill>
                            <a:srgbClr val="4A5568"/>
                          </a:solidFill>
                          <a:latin typeface="Calibri" pitchFamily="34" charset="0"/>
                          <a:ea typeface="Calibri" pitchFamily="34" charset="-122"/>
                          <a:cs typeface="Calibri" pitchFamily="34" charset="-120"/>
                        </a:rPr>
                        <a:t>STmicro</a:t>
                      </a:r>
                      <a:r>
                        <a:rPr lang="en-US" sz="1200" dirty="0">
                          <a:solidFill>
                            <a:srgbClr val="4A5568"/>
                          </a:solidFill>
                          <a:latin typeface="Calibri" pitchFamily="34" charset="0"/>
                          <a:ea typeface="Calibri" pitchFamily="34" charset="-122"/>
                          <a:cs typeface="Calibri" pitchFamily="34" charset="-120"/>
                        </a:rPr>
                        <a:t>), cost ↑ vs. bulk, TID&lt;10MRad, </a:t>
                      </a:r>
                      <a:br>
                        <a:rPr lang="en-US" sz="1200" dirty="0">
                          <a:solidFill>
                            <a:srgbClr val="4A5568"/>
                          </a:solidFill>
                          <a:latin typeface="Calibri" pitchFamily="34" charset="0"/>
                          <a:ea typeface="Calibri" pitchFamily="34" charset="-122"/>
                          <a:cs typeface="Calibri" pitchFamily="34" charset="-120"/>
                        </a:rPr>
                      </a:br>
                      <a:r>
                        <a:rPr lang="en-US" sz="1200" dirty="0">
                          <a:solidFill>
                            <a:srgbClr val="4A5568"/>
                          </a:solidFill>
                          <a:latin typeface="Calibri" pitchFamily="34" charset="0"/>
                          <a:ea typeface="Calibri" pitchFamily="34" charset="-122"/>
                          <a:cs typeface="Calibri" pitchFamily="34" charset="-120"/>
                        </a:rPr>
                        <a:t>10x more robust for SEE</a:t>
                      </a:r>
                      <a:r>
                        <a:rPr lang="en-US" sz="1200" dirty="0">
                          <a:solidFill>
                            <a:schemeClr val="tx1"/>
                          </a:solidFill>
                          <a:latin typeface="Calibri" charset="0"/>
                          <a:ea typeface="Calibri" pitchFamily="34" charset="-122"/>
                          <a:cs typeface="Calibri" charset="0"/>
                        </a:rPr>
                        <a:t> </a:t>
                      </a:r>
                      <a:r>
                        <a:rPr lang="en-US" sz="1200" dirty="0">
                          <a:solidFill>
                            <a:srgbClr val="4A5568"/>
                          </a:solidFill>
                          <a:latin typeface="Calibri" pitchFamily="34" charset="0"/>
                          <a:ea typeface="Calibri" pitchFamily="34" charset="-122"/>
                          <a:cs typeface="Calibri" pitchFamily="34" charset="-120"/>
                        </a:rPr>
                        <a:t> </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Recommended: for low power, high frequency,  application in low TID radiation field,</a:t>
                      </a:r>
                      <a:br>
                        <a:rPr lang="en-US" sz="1200" dirty="0">
                          <a:solidFill>
                            <a:srgbClr val="4A5568"/>
                          </a:solidFill>
                          <a:latin typeface="Calibri" pitchFamily="34" charset="0"/>
                          <a:ea typeface="Calibri" pitchFamily="34" charset="-122"/>
                          <a:cs typeface="Calibri" pitchFamily="34" charset="-120"/>
                        </a:rPr>
                      </a:br>
                      <a:r>
                        <a:rPr lang="en-US" sz="1200" dirty="0">
                          <a:solidFill>
                            <a:srgbClr val="4A5568"/>
                          </a:solidFill>
                          <a:latin typeface="Calibri" pitchFamily="34" charset="0"/>
                          <a:ea typeface="Calibri" pitchFamily="34" charset="-122"/>
                          <a:cs typeface="Calibri" pitchFamily="34" charset="-120"/>
                        </a:rPr>
                        <a:t>Monolithic sensors (?)</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70897">
                <a:tc>
                  <a:txBody>
                    <a:bodyPr/>
                    <a:lstStyle/>
                    <a:p>
                      <a:pPr marL="0" indent="0">
                        <a:buNone/>
                      </a:pPr>
                      <a:r>
                        <a:rPr lang="en-US" sz="1200" b="1" dirty="0">
                          <a:solidFill>
                            <a:srgbClr val="4A5568"/>
                          </a:solidFill>
                          <a:latin typeface="Calibri" pitchFamily="34" charset="0"/>
                          <a:ea typeface="Calibri" pitchFamily="34" charset="-122"/>
                          <a:cs typeface="Calibri" pitchFamily="34" charset="-120"/>
                        </a:rPr>
                        <a:t>16/14nm</a:t>
                      </a:r>
                      <a:endParaRPr lang="en-US" sz="1200" b="1"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FinFET (3D gate)</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High logic density, &gt;200 GHz fT, ML-edge possible.</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High NRE ($2–5M), EDA complexity, design methodology gap</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A5568"/>
                          </a:solidFill>
                          <a:latin typeface="Calibri" pitchFamily="34" charset="0"/>
                          <a:ea typeface="Calibri" pitchFamily="34" charset="-122"/>
                          <a:cs typeface="Calibri" pitchFamily="34" charset="-120"/>
                        </a:rPr>
                        <a:t>Recommended: adopt only with clear physics mandate. </a:t>
                      </a:r>
                      <a:br>
                        <a:rPr lang="en-US" sz="1200" dirty="0">
                          <a:solidFill>
                            <a:srgbClr val="4A5568"/>
                          </a:solidFill>
                          <a:latin typeface="Calibri" pitchFamily="34" charset="0"/>
                          <a:ea typeface="Calibri" pitchFamily="34" charset="-122"/>
                          <a:cs typeface="Calibri" pitchFamily="34" charset="-120"/>
                        </a:rPr>
                      </a:br>
                      <a:r>
                        <a:rPr lang="en-US" sz="1200" dirty="0">
                          <a:solidFill>
                            <a:srgbClr val="4A5568"/>
                          </a:solidFill>
                          <a:latin typeface="Calibri" pitchFamily="34" charset="0"/>
                          <a:ea typeface="Calibri" pitchFamily="34" charset="-122"/>
                          <a:cs typeface="Calibri" pitchFamily="34" charset="-120"/>
                        </a:rPr>
                        <a:t>Regular MPWs &amp; </a:t>
                      </a:r>
                      <a:r>
                        <a:rPr lang="en-US" sz="1200" dirty="0" err="1">
                          <a:solidFill>
                            <a:srgbClr val="4A5568"/>
                          </a:solidFill>
                          <a:latin typeface="Calibri" pitchFamily="34" charset="0"/>
                          <a:ea typeface="Calibri" pitchFamily="34" charset="-122"/>
                          <a:cs typeface="Calibri" pitchFamily="34" charset="-120"/>
                        </a:rPr>
                        <a:t>mini@sics</a:t>
                      </a:r>
                      <a:endParaRPr lang="en-US" sz="1200" dirty="0">
                        <a:solidFill>
                          <a:srgbClr val="4A5568"/>
                        </a:solidFill>
                        <a:latin typeface="Calibri" pitchFamily="34" charset="0"/>
                        <a:ea typeface="Calibri" pitchFamily="34" charset="-122"/>
                        <a:cs typeface="Calibri"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942207">
                <a:tc>
                  <a:txBody>
                    <a:bodyPr/>
                    <a:lstStyle/>
                    <a:p>
                      <a:pPr marL="0" indent="0">
                        <a:buNone/>
                      </a:pPr>
                      <a:r>
                        <a:rPr lang="en-US" sz="1200" b="1" dirty="0">
                          <a:solidFill>
                            <a:srgbClr val="4A5568"/>
                          </a:solidFill>
                          <a:latin typeface="Calibri" pitchFamily="34" charset="0"/>
                          <a:ea typeface="Calibri" pitchFamily="34" charset="-122"/>
                          <a:cs typeface="Calibri" pitchFamily="34" charset="-120"/>
                        </a:rPr>
                        <a:t>7nm</a:t>
                      </a:r>
                      <a:endParaRPr lang="en-US" sz="1200" b="1"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FinFET (dense)</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indent="0">
                        <a:buNone/>
                      </a:pPr>
                      <a:r>
                        <a:rPr lang="en-US" sz="1200" dirty="0">
                          <a:solidFill>
                            <a:srgbClr val="4A5568"/>
                          </a:solidFill>
                          <a:latin typeface="Calibri" pitchFamily="34" charset="0"/>
                          <a:ea typeface="Calibri" pitchFamily="34" charset="-122"/>
                          <a:cs typeface="Calibri" pitchFamily="34" charset="-120"/>
                        </a:rPr>
                        <a:t>Maximum density &amp; performance, AI on-chip</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A5568"/>
                          </a:solidFill>
                          <a:latin typeface="Calibri" pitchFamily="34" charset="0"/>
                          <a:ea typeface="Calibri" pitchFamily="34" charset="-122"/>
                          <a:cs typeface="Calibri" pitchFamily="34" charset="-120"/>
                        </a:rPr>
                        <a:t>Very high NRE (&gt;$5M), EDA complexity, severe design methodology gap</a:t>
                      </a: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A5568"/>
                          </a:solidFill>
                          <a:latin typeface="Calibri" pitchFamily="34" charset="0"/>
                          <a:ea typeface="Calibri" pitchFamily="34" charset="-122"/>
                          <a:cs typeface="Calibri" pitchFamily="34" charset="-120"/>
                        </a:rPr>
                        <a:t>Recommended: adopt only with clear physics mandate and budgetary considerations</a:t>
                      </a:r>
                      <a:br>
                        <a:rPr lang="en-US" sz="1200" dirty="0">
                          <a:solidFill>
                            <a:srgbClr val="4A5568"/>
                          </a:solidFill>
                          <a:latin typeface="Calibri" pitchFamily="34" charset="0"/>
                          <a:ea typeface="Calibri" pitchFamily="34" charset="-122"/>
                          <a:cs typeface="Calibri" pitchFamily="34" charset="-120"/>
                        </a:rPr>
                      </a:br>
                      <a:r>
                        <a:rPr lang="en-US" sz="1200" dirty="0">
                          <a:solidFill>
                            <a:srgbClr val="4A5568"/>
                          </a:solidFill>
                          <a:latin typeface="Calibri" pitchFamily="34" charset="0"/>
                          <a:ea typeface="Calibri" pitchFamily="34" charset="-122"/>
                          <a:cs typeface="Calibri" pitchFamily="34" charset="-120"/>
                        </a:rPr>
                        <a:t>Regular MPWs</a:t>
                      </a:r>
                    </a:p>
                    <a:p>
                      <a:pPr marL="0" indent="0">
                        <a:buNone/>
                      </a:pPr>
                      <a:endParaRPr lang="en-US" sz="1200" dirty="0">
                        <a:latin typeface="Calibri" charset="0"/>
                        <a:ea typeface="Calibri" charset="0"/>
                        <a:cs typeface="Calibri" charset="0"/>
                      </a:endParaRPr>
                    </a:p>
                  </a:txBody>
                  <a:tcPr>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16150284"/>
      </p:ext>
    </p:extLst>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C8819A7-0433-95CA-BDEF-8EB26DE46192}"/>
              </a:ext>
            </a:extLst>
          </p:cNvPr>
          <p:cNvSpPr>
            <a:spLocks noGrp="1"/>
          </p:cNvSpPr>
          <p:nvPr>
            <p:ph type="title"/>
          </p:nvPr>
        </p:nvSpPr>
        <p:spPr>
          <a:xfrm>
            <a:off x="1238250" y="188913"/>
            <a:ext cx="10881359" cy="719137"/>
          </a:xfrm>
        </p:spPr>
        <p:txBody>
          <a:bodyPr/>
          <a:lstStyle/>
          <a:p>
            <a:r>
              <a:rPr lang="en-US" dirty="0"/>
              <a:t>Power Performance Area per selected nodes</a:t>
            </a:r>
          </a:p>
        </p:txBody>
      </p:sp>
      <p:sp>
        <p:nvSpPr>
          <p:cNvPr id="2" name="Footer Placeholder 1">
            <a:extLst>
              <a:ext uri="{FF2B5EF4-FFF2-40B4-BE49-F238E27FC236}">
                <a16:creationId xmlns:a16="http://schemas.microsoft.com/office/drawing/2014/main" id="{2471C686-19A9-3A4D-FDC0-C6CF3627CFB0}"/>
              </a:ext>
            </a:extLst>
          </p:cNvPr>
          <p:cNvSpPr>
            <a:spLocks noGrp="1"/>
          </p:cNvSpPr>
          <p:nvPr>
            <p:ph type="ftr" sz="quarter" idx="11"/>
          </p:nvPr>
        </p:nvSpPr>
        <p:spPr/>
        <p:txBody>
          <a:bodyPr/>
          <a:lstStyle/>
          <a:p>
            <a:pPr>
              <a:defRPr/>
            </a:pPr>
            <a:r>
              <a:rPr lang="en-US"/>
              <a:t>Kostas.Kloukinas@cern.ch</a:t>
            </a:r>
            <a:endParaRPr lang="el-GR" dirty="0"/>
          </a:p>
        </p:txBody>
      </p:sp>
      <p:sp>
        <p:nvSpPr>
          <p:cNvPr id="3" name="Slide Number Placeholder 2">
            <a:extLst>
              <a:ext uri="{FF2B5EF4-FFF2-40B4-BE49-F238E27FC236}">
                <a16:creationId xmlns:a16="http://schemas.microsoft.com/office/drawing/2014/main" id="{01F360E7-1D2C-5EBD-4F6D-DC99AE124D64}"/>
              </a:ext>
            </a:extLst>
          </p:cNvPr>
          <p:cNvSpPr>
            <a:spLocks noGrp="1"/>
          </p:cNvSpPr>
          <p:nvPr>
            <p:ph type="sldNum" sz="quarter" idx="12"/>
          </p:nvPr>
        </p:nvSpPr>
        <p:spPr/>
        <p:txBody>
          <a:bodyPr/>
          <a:lstStyle/>
          <a:p>
            <a:pPr>
              <a:defRPr/>
            </a:pPr>
            <a:fld id="{887D6802-68C2-534B-B034-A37F1F61DD51}" type="slidenum">
              <a:rPr lang="el-GR" smtClean="0"/>
              <a:pPr>
                <a:defRPr/>
              </a:pPr>
              <a:t>33</a:t>
            </a:fld>
            <a:endParaRPr lang="el-GR" dirty="0"/>
          </a:p>
        </p:txBody>
      </p:sp>
      <p:graphicFrame>
        <p:nvGraphicFramePr>
          <p:cNvPr id="7" name="Table 0">
            <a:extLst>
              <a:ext uri="{FF2B5EF4-FFF2-40B4-BE49-F238E27FC236}">
                <a16:creationId xmlns:a16="http://schemas.microsoft.com/office/drawing/2014/main" id="{54A0C61D-0154-3350-F383-338F59D6A970}"/>
              </a:ext>
            </a:extLst>
          </p:cNvPr>
          <p:cNvGraphicFramePr>
            <a:graphicFrameLocks noGrp="1"/>
          </p:cNvGraphicFramePr>
          <p:nvPr>
            <p:extLst>
              <p:ext uri="{D42A27DB-BD31-4B8C-83A1-F6EECF244321}">
                <p14:modId xmlns:p14="http://schemas.microsoft.com/office/powerpoint/2010/main" val="3041678212"/>
              </p:ext>
            </p:extLst>
          </p:nvPr>
        </p:nvGraphicFramePr>
        <p:xfrm>
          <a:off x="551384" y="1618488"/>
          <a:ext cx="10881360" cy="3621024"/>
        </p:xfrm>
        <a:graphic>
          <a:graphicData uri="http://schemas.openxmlformats.org/drawingml/2006/table">
            <a:tbl>
              <a:tblPr/>
              <a:tblGrid>
                <a:gridCol w="2286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17320">
                  <a:extLst>
                    <a:ext uri="{9D8B030D-6E8A-4147-A177-3AD203B41FA5}">
                      <a16:colId xmlns:a16="http://schemas.microsoft.com/office/drawing/2014/main" val="20003"/>
                    </a:ext>
                  </a:extLst>
                </a:gridCol>
                <a:gridCol w="169164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gridCol w="1371600">
                  <a:extLst>
                    <a:ext uri="{9D8B030D-6E8A-4147-A177-3AD203B41FA5}">
                      <a16:colId xmlns:a16="http://schemas.microsoft.com/office/drawing/2014/main" val="20006"/>
                    </a:ext>
                  </a:extLst>
                </a:gridCol>
              </a:tblGrid>
              <a:tr h="329184">
                <a:tc>
                  <a:txBody>
                    <a:bodyPr/>
                    <a:lstStyle/>
                    <a:p>
                      <a:pPr marL="0" indent="0" algn="l">
                        <a:buNone/>
                      </a:pPr>
                      <a:r>
                        <a:rPr lang="en-US" sz="1600" b="1" dirty="0">
                          <a:solidFill>
                            <a:srgbClr val="FFFFFF"/>
                          </a:solidFill>
                          <a:latin typeface="Calibri" pitchFamily="34" charset="0"/>
                          <a:ea typeface="Calibri" pitchFamily="34" charset="-122"/>
                          <a:cs typeface="Calibri" pitchFamily="34" charset="-120"/>
                        </a:rPr>
                        <a:t>Parameter</a:t>
                      </a:r>
                      <a:endParaRPr lang="en-US" sz="1600" dirty="0">
                        <a:latin typeface="Calibri" charset="0"/>
                        <a:ea typeface="Calibri" charset="0"/>
                        <a:cs typeface="Calibri" charset="0"/>
                      </a:endParaRPr>
                    </a:p>
                  </a:txBody>
                  <a:tcPr marL="63500" marR="63500" marT="38100" marB="38100" anchor="ctr">
                    <a:lnL w="6350" cap="flat" cmpd="sng" algn="ctr">
                      <a:solidFill>
                        <a:srgbClr val="2A5A8A"/>
                      </a:solidFill>
                      <a:prstDash val="solid"/>
                      <a:round/>
                      <a:headEnd type="none" w="med" len="med"/>
                      <a:tailEnd type="none" w="med" len="med"/>
                    </a:lnL>
                    <a:lnR w="6350" cap="flat" cmpd="sng" algn="ctr">
                      <a:solidFill>
                        <a:srgbClr val="2A5A8A"/>
                      </a:solidFill>
                      <a:prstDash val="solid"/>
                      <a:round/>
                      <a:headEnd type="none" w="med" len="med"/>
                      <a:tailEnd type="none" w="med" len="med"/>
                    </a:lnR>
                    <a:lnT w="6350" cap="flat" cmpd="sng" algn="ctr">
                      <a:solidFill>
                        <a:srgbClr val="2A5A8A"/>
                      </a:solidFill>
                      <a:prstDash val="solid"/>
                      <a:round/>
                      <a:headEnd type="none" w="med" len="med"/>
                      <a:tailEnd type="none" w="med" len="med"/>
                    </a:lnT>
                    <a:lnB w="19050" cap="flat" cmpd="sng" algn="ctr">
                      <a:solidFill>
                        <a:srgbClr val="2196F3"/>
                      </a:solidFill>
                      <a:prstDash val="solid"/>
                      <a:round/>
                      <a:headEnd type="none" w="med" len="med"/>
                      <a:tailEnd type="none" w="med" len="med"/>
                    </a:lnB>
                    <a:solidFill>
                      <a:srgbClr val="1E3A5F"/>
                    </a:solidFill>
                  </a:tcPr>
                </a:tc>
                <a:tc>
                  <a:txBody>
                    <a:bodyPr/>
                    <a:lstStyle/>
                    <a:p>
                      <a:pPr marL="0" indent="0" algn="ctr">
                        <a:buNone/>
                      </a:pPr>
                      <a:r>
                        <a:rPr lang="en-US" sz="1600" b="1" dirty="0">
                          <a:solidFill>
                            <a:srgbClr val="FFFFFF"/>
                          </a:solidFill>
                          <a:latin typeface="Calibri" pitchFamily="34" charset="0"/>
                          <a:ea typeface="Calibri" pitchFamily="34" charset="-122"/>
                          <a:cs typeface="Calibri" pitchFamily="34" charset="-120"/>
                        </a:rPr>
                        <a:t>130nm</a:t>
                      </a:r>
                      <a:endParaRPr lang="en-US" sz="1600" dirty="0">
                        <a:latin typeface="Calibri" charset="0"/>
                        <a:ea typeface="Calibri" charset="0"/>
                        <a:cs typeface="Calibri" charset="0"/>
                      </a:endParaRPr>
                    </a:p>
                  </a:txBody>
                  <a:tcPr marL="63500" marR="63500" marT="38100" marB="38100" anchor="ctr">
                    <a:lnL w="6350" cap="flat" cmpd="sng" algn="ctr">
                      <a:solidFill>
                        <a:srgbClr val="2A5A8A"/>
                      </a:solidFill>
                      <a:prstDash val="solid"/>
                      <a:round/>
                      <a:headEnd type="none" w="med" len="med"/>
                      <a:tailEnd type="none" w="med" len="med"/>
                    </a:lnL>
                    <a:lnR w="6350" cap="flat" cmpd="sng" algn="ctr">
                      <a:solidFill>
                        <a:srgbClr val="2A5A8A"/>
                      </a:solidFill>
                      <a:prstDash val="solid"/>
                      <a:round/>
                      <a:headEnd type="none" w="med" len="med"/>
                      <a:tailEnd type="none" w="med" len="med"/>
                    </a:lnR>
                    <a:lnT w="6350" cap="flat" cmpd="sng" algn="ctr">
                      <a:solidFill>
                        <a:srgbClr val="2A5A8A"/>
                      </a:solidFill>
                      <a:prstDash val="solid"/>
                      <a:round/>
                      <a:headEnd type="none" w="med" len="med"/>
                      <a:tailEnd type="none" w="med" len="med"/>
                    </a:lnT>
                    <a:lnB w="19050" cap="flat" cmpd="sng" algn="ctr">
                      <a:solidFill>
                        <a:srgbClr val="2196F3"/>
                      </a:solidFill>
                      <a:prstDash val="solid"/>
                      <a:round/>
                      <a:headEnd type="none" w="med" len="med"/>
                      <a:tailEnd type="none" w="med" len="med"/>
                    </a:lnB>
                    <a:solidFill>
                      <a:srgbClr val="1E3A5F"/>
                    </a:solidFill>
                  </a:tcPr>
                </a:tc>
                <a:tc>
                  <a:txBody>
                    <a:bodyPr/>
                    <a:lstStyle/>
                    <a:p>
                      <a:pPr marL="0" indent="0" algn="ctr">
                        <a:buNone/>
                      </a:pPr>
                      <a:r>
                        <a:rPr lang="en-US" sz="1600" b="1" dirty="0">
                          <a:solidFill>
                            <a:srgbClr val="FFFFFF"/>
                          </a:solidFill>
                          <a:latin typeface="Calibri" pitchFamily="34" charset="0"/>
                          <a:ea typeface="Calibri" pitchFamily="34" charset="-122"/>
                          <a:cs typeface="Calibri" pitchFamily="34" charset="-120"/>
                        </a:rPr>
                        <a:t>65nm</a:t>
                      </a:r>
                      <a:endParaRPr lang="en-US" sz="1600" dirty="0">
                        <a:latin typeface="Calibri" charset="0"/>
                        <a:ea typeface="Calibri" charset="0"/>
                        <a:cs typeface="Calibri" charset="0"/>
                      </a:endParaRPr>
                    </a:p>
                  </a:txBody>
                  <a:tcPr marL="63500" marR="63500" marT="38100" marB="38100" anchor="ctr">
                    <a:lnL w="6350" cap="flat" cmpd="sng" algn="ctr">
                      <a:solidFill>
                        <a:srgbClr val="2A5A8A"/>
                      </a:solidFill>
                      <a:prstDash val="solid"/>
                      <a:round/>
                      <a:headEnd type="none" w="med" len="med"/>
                      <a:tailEnd type="none" w="med" len="med"/>
                    </a:lnL>
                    <a:lnR w="6350" cap="flat" cmpd="sng" algn="ctr">
                      <a:solidFill>
                        <a:srgbClr val="2A5A8A"/>
                      </a:solidFill>
                      <a:prstDash val="solid"/>
                      <a:round/>
                      <a:headEnd type="none" w="med" len="med"/>
                      <a:tailEnd type="none" w="med" len="med"/>
                    </a:lnR>
                    <a:lnT w="6350" cap="flat" cmpd="sng" algn="ctr">
                      <a:solidFill>
                        <a:srgbClr val="2A5A8A"/>
                      </a:solidFill>
                      <a:prstDash val="solid"/>
                      <a:round/>
                      <a:headEnd type="none" w="med" len="med"/>
                      <a:tailEnd type="none" w="med" len="med"/>
                    </a:lnT>
                    <a:lnB w="19050" cap="flat" cmpd="sng" algn="ctr">
                      <a:solidFill>
                        <a:srgbClr val="2196F3"/>
                      </a:solidFill>
                      <a:prstDash val="solid"/>
                      <a:round/>
                      <a:headEnd type="none" w="med" len="med"/>
                      <a:tailEnd type="none" w="med" len="med"/>
                    </a:lnB>
                    <a:solidFill>
                      <a:srgbClr val="1E3A5F"/>
                    </a:solidFill>
                  </a:tcPr>
                </a:tc>
                <a:tc>
                  <a:txBody>
                    <a:bodyPr/>
                    <a:lstStyle/>
                    <a:p>
                      <a:pPr marL="0" indent="0" algn="ctr">
                        <a:buNone/>
                      </a:pPr>
                      <a:r>
                        <a:rPr lang="en-US" sz="1600" b="1" dirty="0">
                          <a:solidFill>
                            <a:srgbClr val="FFFFFF"/>
                          </a:solidFill>
                          <a:latin typeface="Calibri" pitchFamily="34" charset="0"/>
                          <a:ea typeface="Calibri" pitchFamily="34" charset="-122"/>
                          <a:cs typeface="Calibri" pitchFamily="34" charset="-120"/>
                        </a:rPr>
                        <a:t>28nm</a:t>
                      </a:r>
                      <a:endParaRPr lang="en-US" sz="1600" dirty="0">
                        <a:latin typeface="Calibri" charset="0"/>
                        <a:ea typeface="Calibri" charset="0"/>
                        <a:cs typeface="Calibri" charset="0"/>
                      </a:endParaRPr>
                    </a:p>
                  </a:txBody>
                  <a:tcPr marL="63500" marR="63500" marT="38100" marB="38100" anchor="ctr">
                    <a:lnL w="6350" cap="flat" cmpd="sng" algn="ctr">
                      <a:solidFill>
                        <a:srgbClr val="2A5A8A"/>
                      </a:solidFill>
                      <a:prstDash val="solid"/>
                      <a:round/>
                      <a:headEnd type="none" w="med" len="med"/>
                      <a:tailEnd type="none" w="med" len="med"/>
                    </a:lnL>
                    <a:lnR w="6350" cap="flat" cmpd="sng" algn="ctr">
                      <a:solidFill>
                        <a:srgbClr val="2A5A8A"/>
                      </a:solidFill>
                      <a:prstDash val="solid"/>
                      <a:round/>
                      <a:headEnd type="none" w="med" len="med"/>
                      <a:tailEnd type="none" w="med" len="med"/>
                    </a:lnR>
                    <a:lnT w="6350" cap="flat" cmpd="sng" algn="ctr">
                      <a:solidFill>
                        <a:srgbClr val="2A5A8A"/>
                      </a:solidFill>
                      <a:prstDash val="solid"/>
                      <a:round/>
                      <a:headEnd type="none" w="med" len="med"/>
                      <a:tailEnd type="none" w="med" len="med"/>
                    </a:lnT>
                    <a:lnB w="19050" cap="flat" cmpd="sng" algn="ctr">
                      <a:solidFill>
                        <a:srgbClr val="2196F3"/>
                      </a:solidFill>
                      <a:prstDash val="solid"/>
                      <a:round/>
                      <a:headEnd type="none" w="med" len="med"/>
                      <a:tailEnd type="none" w="med" len="med"/>
                    </a:lnB>
                    <a:solidFill>
                      <a:srgbClr val="1E3A5F"/>
                    </a:solidFill>
                  </a:tcPr>
                </a:tc>
                <a:tc>
                  <a:txBody>
                    <a:bodyPr/>
                    <a:lstStyle/>
                    <a:p>
                      <a:pPr marL="0" indent="0" algn="ctr">
                        <a:buNone/>
                      </a:pPr>
                      <a:r>
                        <a:rPr lang="en-US" sz="1600" b="1" dirty="0">
                          <a:solidFill>
                            <a:schemeClr val="bg1"/>
                          </a:solidFill>
                          <a:latin typeface="Calibri" pitchFamily="34" charset="0"/>
                          <a:ea typeface="Calibri" pitchFamily="34" charset="-122"/>
                          <a:cs typeface="Calibri" pitchFamily="34" charset="-120"/>
                        </a:rPr>
                        <a:t>22nm ULL</a:t>
                      </a:r>
                      <a:endParaRPr lang="en-US" sz="1600" dirty="0">
                        <a:solidFill>
                          <a:schemeClr val="bg1"/>
                        </a:solidFill>
                        <a:latin typeface="Calibri" charset="0"/>
                        <a:ea typeface="Calibri" charset="0"/>
                        <a:cs typeface="Calibri" charset="0"/>
                      </a:endParaRPr>
                    </a:p>
                  </a:txBody>
                  <a:tcPr marL="63500" marR="63500" marT="38100" marB="38100" anchor="ctr">
                    <a:lnL w="6350" cap="flat" cmpd="sng" algn="ctr">
                      <a:solidFill>
                        <a:srgbClr val="2A5A8A"/>
                      </a:solidFill>
                      <a:prstDash val="solid"/>
                      <a:round/>
                      <a:headEnd type="none" w="med" len="med"/>
                      <a:tailEnd type="none" w="med" len="med"/>
                    </a:lnL>
                    <a:lnR w="6350" cap="flat" cmpd="sng" algn="ctr">
                      <a:solidFill>
                        <a:srgbClr val="2A5A8A"/>
                      </a:solidFill>
                      <a:prstDash val="solid"/>
                      <a:round/>
                      <a:headEnd type="none" w="med" len="med"/>
                      <a:tailEnd type="none" w="med" len="med"/>
                    </a:lnR>
                    <a:lnT w="6350" cap="flat" cmpd="sng" algn="ctr">
                      <a:solidFill>
                        <a:srgbClr val="2A5A8A"/>
                      </a:solidFill>
                      <a:prstDash val="solid"/>
                      <a:round/>
                      <a:headEnd type="none" w="med" len="med"/>
                      <a:tailEnd type="none" w="med" len="med"/>
                    </a:lnT>
                    <a:lnB w="19050" cap="flat" cmpd="sng" algn="ctr">
                      <a:solidFill>
                        <a:srgbClr val="2196F3"/>
                      </a:solidFill>
                      <a:prstDash val="solid"/>
                      <a:round/>
                      <a:headEnd type="none" w="med" len="med"/>
                      <a:tailEnd type="none" w="med" len="med"/>
                    </a:lnB>
                    <a:solidFill>
                      <a:srgbClr val="1A4A7A"/>
                    </a:solidFill>
                  </a:tcPr>
                </a:tc>
                <a:tc>
                  <a:txBody>
                    <a:bodyPr/>
                    <a:lstStyle/>
                    <a:p>
                      <a:pPr marL="0" indent="0" algn="ctr">
                        <a:buNone/>
                      </a:pPr>
                      <a:r>
                        <a:rPr lang="en-US" sz="1600" b="1" dirty="0">
                          <a:solidFill>
                            <a:srgbClr val="FFFFFF"/>
                          </a:solidFill>
                          <a:latin typeface="Calibri" pitchFamily="34" charset="0"/>
                          <a:ea typeface="Calibri" pitchFamily="34" charset="-122"/>
                          <a:cs typeface="Calibri" pitchFamily="34" charset="-120"/>
                        </a:rPr>
                        <a:t>16nm</a:t>
                      </a:r>
                      <a:endParaRPr lang="en-US" sz="1600" dirty="0">
                        <a:latin typeface="Calibri" charset="0"/>
                        <a:ea typeface="Calibri" charset="0"/>
                        <a:cs typeface="Calibri" charset="0"/>
                      </a:endParaRPr>
                    </a:p>
                  </a:txBody>
                  <a:tcPr marL="63500" marR="63500" marT="38100" marB="38100" anchor="ctr">
                    <a:lnL w="6350" cap="flat" cmpd="sng" algn="ctr">
                      <a:solidFill>
                        <a:srgbClr val="2A5A8A"/>
                      </a:solidFill>
                      <a:prstDash val="solid"/>
                      <a:round/>
                      <a:headEnd type="none" w="med" len="med"/>
                      <a:tailEnd type="none" w="med" len="med"/>
                    </a:lnL>
                    <a:lnR w="6350" cap="flat" cmpd="sng" algn="ctr">
                      <a:solidFill>
                        <a:srgbClr val="2A5A8A"/>
                      </a:solidFill>
                      <a:prstDash val="solid"/>
                      <a:round/>
                      <a:headEnd type="none" w="med" len="med"/>
                      <a:tailEnd type="none" w="med" len="med"/>
                    </a:lnR>
                    <a:lnT w="6350" cap="flat" cmpd="sng" algn="ctr">
                      <a:solidFill>
                        <a:srgbClr val="2A5A8A"/>
                      </a:solidFill>
                      <a:prstDash val="solid"/>
                      <a:round/>
                      <a:headEnd type="none" w="med" len="med"/>
                      <a:tailEnd type="none" w="med" len="med"/>
                    </a:lnT>
                    <a:lnB w="19050" cap="flat" cmpd="sng" algn="ctr">
                      <a:solidFill>
                        <a:srgbClr val="2196F3"/>
                      </a:solidFill>
                      <a:prstDash val="solid"/>
                      <a:round/>
                      <a:headEnd type="none" w="med" len="med"/>
                      <a:tailEnd type="none" w="med" len="med"/>
                    </a:lnB>
                    <a:solidFill>
                      <a:srgbClr val="1E3A5F"/>
                    </a:solidFill>
                  </a:tcPr>
                </a:tc>
                <a:tc>
                  <a:txBody>
                    <a:bodyPr/>
                    <a:lstStyle/>
                    <a:p>
                      <a:pPr marL="0" indent="0" algn="ctr">
                        <a:buNone/>
                      </a:pPr>
                      <a:r>
                        <a:rPr lang="en-US" sz="1600" b="1" dirty="0">
                          <a:solidFill>
                            <a:srgbClr val="FFFFFF"/>
                          </a:solidFill>
                          <a:latin typeface="Calibri" pitchFamily="34" charset="0"/>
                          <a:ea typeface="Calibri" pitchFamily="34" charset="-122"/>
                          <a:cs typeface="Calibri" pitchFamily="34" charset="-120"/>
                        </a:rPr>
                        <a:t>7nm</a:t>
                      </a:r>
                      <a:endParaRPr lang="en-US" sz="1600" dirty="0">
                        <a:latin typeface="Calibri" charset="0"/>
                        <a:ea typeface="Calibri" charset="0"/>
                        <a:cs typeface="Calibri" charset="0"/>
                      </a:endParaRPr>
                    </a:p>
                  </a:txBody>
                  <a:tcPr marL="63500" marR="63500" marT="38100" marB="38100" anchor="ctr">
                    <a:lnL w="6350" cap="flat" cmpd="sng" algn="ctr">
                      <a:solidFill>
                        <a:srgbClr val="2A5A8A"/>
                      </a:solidFill>
                      <a:prstDash val="solid"/>
                      <a:round/>
                      <a:headEnd type="none" w="med" len="med"/>
                      <a:tailEnd type="none" w="med" len="med"/>
                    </a:lnL>
                    <a:lnR w="6350" cap="flat" cmpd="sng" algn="ctr">
                      <a:solidFill>
                        <a:srgbClr val="2A5A8A"/>
                      </a:solidFill>
                      <a:prstDash val="solid"/>
                      <a:round/>
                      <a:headEnd type="none" w="med" len="med"/>
                      <a:tailEnd type="none" w="med" len="med"/>
                    </a:lnR>
                    <a:lnT w="6350" cap="flat" cmpd="sng" algn="ctr">
                      <a:solidFill>
                        <a:srgbClr val="2A5A8A"/>
                      </a:solidFill>
                      <a:prstDash val="solid"/>
                      <a:round/>
                      <a:headEnd type="none" w="med" len="med"/>
                      <a:tailEnd type="none" w="med" len="med"/>
                    </a:lnT>
                    <a:lnB w="19050" cap="flat" cmpd="sng" algn="ctr">
                      <a:solidFill>
                        <a:srgbClr val="2196F3"/>
                      </a:solidFill>
                      <a:prstDash val="solid"/>
                      <a:round/>
                      <a:headEnd type="none" w="med" len="med"/>
                      <a:tailEnd type="none" w="med" len="med"/>
                    </a:lnB>
                    <a:solidFill>
                      <a:srgbClr val="1E3A5F"/>
                    </a:solidFill>
                  </a:tcPr>
                </a:tc>
                <a:extLst>
                  <a:ext uri="{0D108BD9-81ED-4DB2-BD59-A6C34878D82A}">
                    <a16:rowId xmlns:a16="http://schemas.microsoft.com/office/drawing/2014/main" val="10000"/>
                  </a:ext>
                </a:extLst>
              </a:tr>
              <a:tr h="329184">
                <a:tc>
                  <a:txBody>
                    <a:bodyPr/>
                    <a:lstStyle/>
                    <a:p>
                      <a:pPr marL="0" indent="0" algn="l">
                        <a:buNone/>
                      </a:pPr>
                      <a:r>
                        <a:rPr lang="en-US" sz="1400" b="1" dirty="0">
                          <a:solidFill>
                            <a:srgbClr val="1E3A5F"/>
                          </a:solidFill>
                          <a:latin typeface="Calibri" pitchFamily="34" charset="0"/>
                          <a:ea typeface="Calibri" pitchFamily="34" charset="-122"/>
                          <a:cs typeface="Calibri" pitchFamily="34" charset="-120"/>
                        </a:rPr>
                        <a:t>Process type</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19050" cap="flat" cmpd="sng" algn="ctr">
                      <a:solidFill>
                        <a:srgbClr val="2196F3"/>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2FA"/>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Bulk planar</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19050" cap="flat" cmpd="sng" algn="ctr">
                      <a:solidFill>
                        <a:srgbClr val="2196F3"/>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Bulk planar</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19050" cap="flat" cmpd="sng" algn="ctr">
                      <a:solidFill>
                        <a:srgbClr val="2196F3"/>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Bulk HKMG</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19050" cap="flat" cmpd="sng" algn="ctr">
                      <a:solidFill>
                        <a:srgbClr val="2196F3"/>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i="1" dirty="0">
                          <a:solidFill>
                            <a:schemeClr val="tx1"/>
                          </a:solidFill>
                          <a:latin typeface="Calibri" pitchFamily="34" charset="0"/>
                          <a:ea typeface="Calibri" pitchFamily="34" charset="-122"/>
                          <a:cs typeface="Calibri" pitchFamily="34" charset="-120"/>
                        </a:rPr>
                        <a:t>Bulk HKMG</a:t>
                      </a:r>
                      <a:endParaRPr lang="en-US" sz="1400" dirty="0">
                        <a:solidFill>
                          <a:schemeClr val="tx1"/>
                        </a:solidFill>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19050" cap="flat" cmpd="sng" algn="ctr">
                      <a:solidFill>
                        <a:srgbClr val="2196F3"/>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5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FinFET</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19050" cap="flat" cmpd="sng" algn="ctr">
                      <a:solidFill>
                        <a:srgbClr val="2196F3"/>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FinFET</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19050" cap="flat" cmpd="sng" algn="ctr">
                      <a:solidFill>
                        <a:srgbClr val="2196F3"/>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29184">
                <a:tc>
                  <a:txBody>
                    <a:bodyPr/>
                    <a:lstStyle/>
                    <a:p>
                      <a:pPr marL="0" indent="0" algn="l">
                        <a:buNone/>
                      </a:pPr>
                      <a:r>
                        <a:rPr lang="en-US" sz="1400" b="1" dirty="0">
                          <a:solidFill>
                            <a:srgbClr val="1E3A5F"/>
                          </a:solidFill>
                          <a:latin typeface="Calibri" pitchFamily="34" charset="0"/>
                          <a:ea typeface="Calibri" pitchFamily="34" charset="-122"/>
                          <a:cs typeface="Calibri" pitchFamily="34" charset="-120"/>
                        </a:rPr>
                        <a:t>Vdd nominal (V)</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2FA"/>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1.2 – 1.5</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1.0 – 1.2</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0.9 – 1.0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0.8 – 0.9</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DDEE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0.8 – 0.9</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0.7 – 0.8</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extLst>
                  <a:ext uri="{0D108BD9-81ED-4DB2-BD59-A6C34878D82A}">
                    <a16:rowId xmlns:a16="http://schemas.microsoft.com/office/drawing/2014/main" val="10002"/>
                  </a:ext>
                </a:extLst>
              </a:tr>
              <a:tr h="329184">
                <a:tc>
                  <a:txBody>
                    <a:bodyPr/>
                    <a:lstStyle/>
                    <a:p>
                      <a:pPr marL="0" indent="0" algn="l">
                        <a:buNone/>
                      </a:pPr>
                      <a:r>
                        <a:rPr lang="en-US" sz="1400" b="1" dirty="0">
                          <a:solidFill>
                            <a:srgbClr val="1E3A5F"/>
                          </a:solidFill>
                          <a:latin typeface="Calibri" pitchFamily="34" charset="0"/>
                          <a:ea typeface="Calibri" pitchFamily="34" charset="-122"/>
                          <a:cs typeface="Calibri" pitchFamily="34" charset="-120"/>
                        </a:rPr>
                        <a:t>Vdd low-power (V)</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2FA"/>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0.9</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0.8</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0.7 – 0.75</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5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0.72</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0.65</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29184">
                <a:tc>
                  <a:txBody>
                    <a:bodyPr/>
                    <a:lstStyle/>
                    <a:p>
                      <a:pPr marL="0" indent="0" algn="l">
                        <a:buNone/>
                      </a:pPr>
                      <a:r>
                        <a:rPr lang="en-US" sz="1400" b="1" dirty="0">
                          <a:solidFill>
                            <a:srgbClr val="1E3A5F"/>
                          </a:solidFill>
                          <a:latin typeface="Calibri" pitchFamily="34" charset="0"/>
                          <a:ea typeface="Calibri" pitchFamily="34" charset="-122"/>
                          <a:cs typeface="Calibri" pitchFamily="34" charset="-120"/>
                        </a:rPr>
                        <a:t>Fmax typical (GHz)</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2FA"/>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0.3 – 0.5</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0.8 – 1.2</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1.5 – 2.5</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i="1" dirty="0">
                          <a:solidFill>
                            <a:schemeClr val="tx1"/>
                          </a:solidFill>
                          <a:latin typeface="Calibri" pitchFamily="34" charset="0"/>
                          <a:ea typeface="Calibri" pitchFamily="34" charset="-122"/>
                          <a:cs typeface="Calibri" pitchFamily="34" charset="-120"/>
                        </a:rPr>
                        <a:t>~1.0 – 1.5</a:t>
                      </a:r>
                      <a:endParaRPr lang="en-US" sz="1400" dirty="0">
                        <a:solidFill>
                          <a:schemeClr val="tx1"/>
                        </a:solidFill>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DDEE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2.5 – 4.0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4.0 – 6.0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extLst>
                  <a:ext uri="{0D108BD9-81ED-4DB2-BD59-A6C34878D82A}">
                    <a16:rowId xmlns:a16="http://schemas.microsoft.com/office/drawing/2014/main" val="10004"/>
                  </a:ext>
                </a:extLst>
              </a:tr>
              <a:tr h="329184">
                <a:tc>
                  <a:txBody>
                    <a:bodyPr/>
                    <a:lstStyle/>
                    <a:p>
                      <a:pPr marL="0" indent="0" algn="l">
                        <a:buNone/>
                      </a:pPr>
                      <a:r>
                        <a:rPr lang="en-US" sz="1400" b="1" dirty="0">
                          <a:solidFill>
                            <a:srgbClr val="1E3A5F"/>
                          </a:solidFill>
                          <a:latin typeface="Calibri" pitchFamily="34" charset="0"/>
                          <a:ea typeface="Calibri" pitchFamily="34" charset="-122"/>
                          <a:cs typeface="Calibri" pitchFamily="34" charset="-120"/>
                        </a:rPr>
                        <a:t>Dynamic power (norm.)</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2FA"/>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16×</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8×</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2×</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i="1" dirty="0">
                          <a:solidFill>
                            <a:schemeClr val="tx1"/>
                          </a:solidFill>
                          <a:latin typeface="Calibri" pitchFamily="34" charset="0"/>
                          <a:ea typeface="Calibri" pitchFamily="34" charset="-122"/>
                          <a:cs typeface="Calibri" pitchFamily="34" charset="-120"/>
                        </a:rPr>
                        <a:t>~1.5×</a:t>
                      </a:r>
                      <a:endParaRPr lang="en-US" sz="1400" dirty="0">
                        <a:solidFill>
                          <a:schemeClr val="tx1"/>
                        </a:solidFill>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5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1.3×</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29184">
                <a:tc>
                  <a:txBody>
                    <a:bodyPr/>
                    <a:lstStyle/>
                    <a:p>
                      <a:pPr marL="0" indent="0" algn="l">
                        <a:buNone/>
                      </a:pPr>
                      <a:r>
                        <a:rPr lang="en-US" sz="1400" b="1" dirty="0">
                          <a:solidFill>
                            <a:srgbClr val="1E3A5F"/>
                          </a:solidFill>
                          <a:latin typeface="Calibri" pitchFamily="34" charset="0"/>
                          <a:ea typeface="Calibri" pitchFamily="34" charset="-122"/>
                          <a:cs typeface="Calibri" pitchFamily="34" charset="-120"/>
                        </a:rPr>
                        <a:t>Leakage power (norm.)</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2FA"/>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10× – 20x</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50× – 100×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i="1" dirty="0">
                          <a:solidFill>
                            <a:schemeClr val="tx1"/>
                          </a:solidFill>
                          <a:latin typeface="Calibri" pitchFamily="34" charset="0"/>
                          <a:ea typeface="Calibri" pitchFamily="34" charset="-122"/>
                          <a:cs typeface="Calibri" pitchFamily="34" charset="-120"/>
                        </a:rPr>
                        <a:t>~5× – 15×</a:t>
                      </a:r>
                      <a:endParaRPr lang="en-US" sz="1400" dirty="0">
                        <a:solidFill>
                          <a:schemeClr val="tx1"/>
                        </a:solidFill>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DDEE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~20× – 40×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~30× – 60×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extLst>
                  <a:ext uri="{0D108BD9-81ED-4DB2-BD59-A6C34878D82A}">
                    <a16:rowId xmlns:a16="http://schemas.microsoft.com/office/drawing/2014/main" val="10006"/>
                  </a:ext>
                </a:extLst>
              </a:tr>
              <a:tr h="329184">
                <a:tc>
                  <a:txBody>
                    <a:bodyPr/>
                    <a:lstStyle/>
                    <a:p>
                      <a:pPr marL="0" indent="0" algn="l">
                        <a:buNone/>
                      </a:pPr>
                      <a:r>
                        <a:rPr lang="en-US" sz="1400" b="1" dirty="0">
                          <a:solidFill>
                            <a:srgbClr val="1E3A5F"/>
                          </a:solidFill>
                          <a:latin typeface="Calibri" pitchFamily="34" charset="0"/>
                          <a:ea typeface="Calibri" pitchFamily="34" charset="-122"/>
                          <a:cs typeface="Calibri" pitchFamily="34" charset="-120"/>
                        </a:rPr>
                        <a:t>Logic density (MTx/mm²)</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2FA"/>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~0.5</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~2</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i="1" dirty="0">
                          <a:solidFill>
                            <a:schemeClr val="tx1"/>
                          </a:solidFill>
                          <a:latin typeface="Calibri" pitchFamily="34" charset="0"/>
                          <a:ea typeface="Calibri" pitchFamily="34" charset="-122"/>
                          <a:cs typeface="Calibri" pitchFamily="34" charset="-120"/>
                        </a:rPr>
                        <a:t>~15</a:t>
                      </a:r>
                      <a:endParaRPr lang="en-US" sz="1400" dirty="0">
                        <a:solidFill>
                          <a:schemeClr val="tx1"/>
                        </a:solidFill>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5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~30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~90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29184">
                <a:tc>
                  <a:txBody>
                    <a:bodyPr/>
                    <a:lstStyle/>
                    <a:p>
                      <a:pPr marL="0" indent="0" algn="l">
                        <a:buNone/>
                      </a:pPr>
                      <a:r>
                        <a:rPr lang="en-US" sz="1400" b="1" dirty="0">
                          <a:solidFill>
                            <a:srgbClr val="1E3A5F"/>
                          </a:solidFill>
                          <a:latin typeface="Calibri" pitchFamily="34" charset="0"/>
                          <a:ea typeface="Calibri" pitchFamily="34" charset="-122"/>
                          <a:cs typeface="Calibri" pitchFamily="34" charset="-120"/>
                        </a:rPr>
                        <a:t>SRAM cell size (μm²)</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2FA"/>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~0.42</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~0.127</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i="1" dirty="0">
                          <a:solidFill>
                            <a:schemeClr val="tx1"/>
                          </a:solidFill>
                          <a:latin typeface="Calibri" pitchFamily="34" charset="0"/>
                          <a:ea typeface="Calibri" pitchFamily="34" charset="-122"/>
                          <a:cs typeface="Calibri" pitchFamily="34" charset="-120"/>
                        </a:rPr>
                        <a:t>~0.10</a:t>
                      </a:r>
                      <a:endParaRPr lang="en-US" sz="1400" dirty="0">
                        <a:solidFill>
                          <a:schemeClr val="tx1"/>
                        </a:solidFill>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DDEE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~0.070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~0.027</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extLst>
                  <a:ext uri="{0D108BD9-81ED-4DB2-BD59-A6C34878D82A}">
                    <a16:rowId xmlns:a16="http://schemas.microsoft.com/office/drawing/2014/main" val="10008"/>
                  </a:ext>
                </a:extLst>
              </a:tr>
              <a:tr h="329184">
                <a:tc>
                  <a:txBody>
                    <a:bodyPr/>
                    <a:lstStyle/>
                    <a:p>
                      <a:pPr marL="0" indent="0" algn="l">
                        <a:buNone/>
                      </a:pPr>
                      <a:r>
                        <a:rPr lang="en-US" sz="1400" b="1" dirty="0">
                          <a:solidFill>
                            <a:srgbClr val="1E3A5F"/>
                          </a:solidFill>
                          <a:latin typeface="Calibri" pitchFamily="34" charset="0"/>
                          <a:ea typeface="Calibri" pitchFamily="34" charset="-122"/>
                          <a:cs typeface="Calibri" pitchFamily="34" charset="-120"/>
                        </a:rPr>
                        <a:t>Metal layers</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2FA"/>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6 – 8</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7 – 9</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8 – 10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i="1" dirty="0">
                          <a:solidFill>
                            <a:schemeClr val="tx1"/>
                          </a:solidFill>
                          <a:latin typeface="Calibri" pitchFamily="34" charset="0"/>
                          <a:ea typeface="Calibri" pitchFamily="34" charset="-122"/>
                          <a:cs typeface="Calibri" pitchFamily="34" charset="-120"/>
                        </a:rPr>
                        <a:t>8 – 10</a:t>
                      </a:r>
                      <a:endParaRPr lang="en-US" sz="1400" dirty="0">
                        <a:solidFill>
                          <a:schemeClr val="tx1"/>
                        </a:solidFill>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5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10 – 13</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13 – 17</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29184">
                <a:tc>
                  <a:txBody>
                    <a:bodyPr/>
                    <a:lstStyle/>
                    <a:p>
                      <a:pPr marL="0" indent="0" algn="l">
                        <a:buNone/>
                      </a:pPr>
                      <a:r>
                        <a:rPr lang="en-US" sz="1400" b="1" dirty="0">
                          <a:solidFill>
                            <a:srgbClr val="1E3A5F"/>
                          </a:solidFill>
                          <a:latin typeface="Calibri" pitchFamily="34" charset="0"/>
                          <a:ea typeface="Calibri" pitchFamily="34" charset="-122"/>
                          <a:cs typeface="Calibri" pitchFamily="34" charset="-120"/>
                        </a:rPr>
                        <a:t>M1 pitch (nm)</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EBF2FA"/>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320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180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90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i="1" dirty="0">
                          <a:solidFill>
                            <a:srgbClr val="C47A00"/>
                          </a:solidFill>
                          <a:latin typeface="Calibri" pitchFamily="34" charset="0"/>
                          <a:ea typeface="Calibri" pitchFamily="34" charset="-122"/>
                          <a:cs typeface="Calibri" pitchFamily="34" charset="-120"/>
                        </a:rPr>
                        <a:t> </a:t>
                      </a:r>
                      <a:r>
                        <a:rPr lang="en-US" sz="1400" i="1" dirty="0">
                          <a:solidFill>
                            <a:schemeClr val="tx1"/>
                          </a:solidFill>
                          <a:latin typeface="Calibri" pitchFamily="34" charset="0"/>
                          <a:ea typeface="Calibri" pitchFamily="34" charset="-122"/>
                          <a:cs typeface="Calibri" pitchFamily="34" charset="-120"/>
                        </a:rPr>
                        <a:t>90</a:t>
                      </a:r>
                      <a:endParaRPr lang="en-US" sz="1400" dirty="0">
                        <a:solidFill>
                          <a:schemeClr val="tx1"/>
                        </a:solidFill>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DDEEFF"/>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64</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tc>
                  <a:txBody>
                    <a:bodyPr/>
                    <a:lstStyle/>
                    <a:p>
                      <a:pPr marL="0" indent="0" algn="ctr">
                        <a:buNone/>
                      </a:pPr>
                      <a:r>
                        <a:rPr lang="en-US" sz="1400" dirty="0">
                          <a:solidFill>
                            <a:srgbClr val="222222"/>
                          </a:solidFill>
                          <a:latin typeface="Calibri" pitchFamily="34" charset="0"/>
                          <a:ea typeface="Calibri" pitchFamily="34" charset="-122"/>
                          <a:cs typeface="Calibri" pitchFamily="34" charset="-120"/>
                        </a:rPr>
                        <a:t>40</a:t>
                      </a:r>
                      <a:endParaRPr lang="en-US" sz="1400" dirty="0">
                        <a:latin typeface="Calibri" charset="0"/>
                        <a:ea typeface="Calibri" charset="0"/>
                        <a:cs typeface="Calibri" charset="0"/>
                      </a:endParaRPr>
                    </a:p>
                  </a:txBody>
                  <a:tcPr marL="63500" marR="63500" marT="38100" marB="38100" anchor="ctr">
                    <a:lnL w="3810" cap="flat" cmpd="sng" algn="ctr">
                      <a:solidFill>
                        <a:srgbClr val="1A3A5C"/>
                      </a:solidFill>
                      <a:prstDash val="solid"/>
                      <a:round/>
                      <a:headEnd type="none" w="med" len="med"/>
                      <a:tailEnd type="none" w="med" len="med"/>
                    </a:lnL>
                    <a:lnR w="3810" cap="flat" cmpd="sng" algn="ctr">
                      <a:solidFill>
                        <a:srgbClr val="1A3A5C"/>
                      </a:solidFill>
                      <a:prstDash val="solid"/>
                      <a:round/>
                      <a:headEnd type="none" w="med" len="med"/>
                      <a:tailEnd type="none" w="med" len="med"/>
                    </a:lnR>
                    <a:lnT w="3810" cap="flat" cmpd="sng" algn="ctr">
                      <a:solidFill>
                        <a:srgbClr val="1A3A5C"/>
                      </a:solidFill>
                      <a:prstDash val="solid"/>
                      <a:round/>
                      <a:headEnd type="none" w="med" len="med"/>
                      <a:tailEnd type="none" w="med" len="med"/>
                    </a:lnT>
                    <a:lnB w="3810" cap="flat" cmpd="sng" algn="ctr">
                      <a:solidFill>
                        <a:srgbClr val="1A3A5C"/>
                      </a:solidFill>
                      <a:prstDash val="solid"/>
                      <a:round/>
                      <a:headEnd type="none" w="med" len="med"/>
                      <a:tailEnd type="none" w="med" len="med"/>
                    </a:lnB>
                    <a:solidFill>
                      <a:srgbClr val="F5F8FC"/>
                    </a:solidFill>
                  </a:tcPr>
                </a:tc>
                <a:extLst>
                  <a:ext uri="{0D108BD9-81ED-4DB2-BD59-A6C34878D82A}">
                    <a16:rowId xmlns:a16="http://schemas.microsoft.com/office/drawing/2014/main" val="10010"/>
                  </a:ext>
                </a:extLst>
              </a:tr>
            </a:tbl>
          </a:graphicData>
        </a:graphic>
      </p:graphicFrame>
      <p:sp>
        <p:nvSpPr>
          <p:cNvPr id="12" name="Rounded Rectangle 11">
            <a:extLst>
              <a:ext uri="{FF2B5EF4-FFF2-40B4-BE49-F238E27FC236}">
                <a16:creationId xmlns:a16="http://schemas.microsoft.com/office/drawing/2014/main" id="{BEAFDD1C-826D-3C20-2FDA-F53E1B2EAE21}"/>
              </a:ext>
            </a:extLst>
          </p:cNvPr>
          <p:cNvSpPr/>
          <p:nvPr/>
        </p:nvSpPr>
        <p:spPr>
          <a:xfrm>
            <a:off x="407368" y="2852936"/>
            <a:ext cx="11175032" cy="1080120"/>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1773893307"/>
      </p:ext>
    </p:extLst>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264C-A907-ADB8-AD1E-1245F74B15D7}"/>
              </a:ext>
            </a:extLst>
          </p:cNvPr>
          <p:cNvSpPr>
            <a:spLocks noGrp="1"/>
          </p:cNvSpPr>
          <p:nvPr>
            <p:ph type="title"/>
          </p:nvPr>
        </p:nvSpPr>
        <p:spPr/>
        <p:txBody>
          <a:bodyPr/>
          <a:lstStyle/>
          <a:p>
            <a:r>
              <a:rPr lang="en-US" dirty="0" err="1"/>
              <a:t>finFET</a:t>
            </a:r>
            <a:r>
              <a:rPr lang="en-US" dirty="0"/>
              <a:t> offerings within reach</a:t>
            </a:r>
          </a:p>
        </p:txBody>
      </p:sp>
      <p:sp>
        <p:nvSpPr>
          <p:cNvPr id="3" name="Content Placeholder 2">
            <a:extLst>
              <a:ext uri="{FF2B5EF4-FFF2-40B4-BE49-F238E27FC236}">
                <a16:creationId xmlns:a16="http://schemas.microsoft.com/office/drawing/2014/main" id="{B1A21E41-4FE0-F89A-3559-6A3808EFF8FA}"/>
              </a:ext>
            </a:extLst>
          </p:cNvPr>
          <p:cNvSpPr>
            <a:spLocks noGrp="1"/>
          </p:cNvSpPr>
          <p:nvPr>
            <p:ph idx="1"/>
          </p:nvPr>
        </p:nvSpPr>
        <p:spPr>
          <a:xfrm>
            <a:off x="335360" y="1682918"/>
            <a:ext cx="3240360" cy="4600301"/>
          </a:xfrm>
        </p:spPr>
        <p:txBody>
          <a:bodyPr/>
          <a:lstStyle/>
          <a:p>
            <a:r>
              <a:rPr lang="en-US" sz="2000" dirty="0"/>
              <a:t>Via </a:t>
            </a:r>
            <a:r>
              <a:rPr lang="en-US" sz="2000" dirty="0" err="1"/>
              <a:t>Europractice</a:t>
            </a:r>
            <a:r>
              <a:rPr lang="en-US" sz="2000" dirty="0"/>
              <a:t>/IMEC</a:t>
            </a:r>
          </a:p>
          <a:p>
            <a:endParaRPr lang="en-US" sz="2000" dirty="0"/>
          </a:p>
          <a:p>
            <a:pPr lvl="1"/>
            <a:r>
              <a:rPr lang="en-US" sz="1800" dirty="0"/>
              <a:t>Regular MPW runs for </a:t>
            </a:r>
            <a:r>
              <a:rPr lang="en-US" sz="1800" b="1" dirty="0"/>
              <a:t>16 nm </a:t>
            </a:r>
            <a:r>
              <a:rPr lang="en-US" sz="1800" dirty="0"/>
              <a:t>and </a:t>
            </a:r>
            <a:r>
              <a:rPr lang="en-US" sz="1800" b="1" dirty="0"/>
              <a:t>7 nm</a:t>
            </a:r>
          </a:p>
          <a:p>
            <a:endParaRPr lang="en-US" sz="2400" dirty="0"/>
          </a:p>
          <a:p>
            <a:pPr lvl="1"/>
            <a:r>
              <a:rPr lang="en-US" sz="1800" dirty="0"/>
              <a:t>Regular </a:t>
            </a:r>
            <a:r>
              <a:rPr lang="en-US" sz="1800" dirty="0" err="1"/>
              <a:t>mini@sics</a:t>
            </a:r>
            <a:r>
              <a:rPr lang="en-US" sz="1800" dirty="0"/>
              <a:t> runs for </a:t>
            </a:r>
            <a:r>
              <a:rPr lang="en-US" sz="1800" b="1" dirty="0"/>
              <a:t>16 nm</a:t>
            </a:r>
          </a:p>
          <a:p>
            <a:pPr lvl="1"/>
            <a:endParaRPr lang="en-US" sz="1800" b="1" dirty="0"/>
          </a:p>
          <a:p>
            <a:pPr lvl="1"/>
            <a:r>
              <a:rPr lang="en-US" sz="1800" b="1" dirty="0"/>
              <a:t>Special University Program</a:t>
            </a:r>
          </a:p>
          <a:p>
            <a:pPr lvl="2"/>
            <a:r>
              <a:rPr lang="en-US" sz="1400" dirty="0"/>
              <a:t>16nm: 60kEur/4mm</a:t>
            </a:r>
            <a:r>
              <a:rPr lang="en-US" sz="1400" baseline="30000" dirty="0"/>
              <a:t>2</a:t>
            </a:r>
          </a:p>
          <a:p>
            <a:pPr lvl="2"/>
            <a:r>
              <a:rPr lang="en-US" sz="1400" dirty="0"/>
              <a:t>  7nm: 50kEur/2mm</a:t>
            </a:r>
            <a:r>
              <a:rPr lang="en-US" sz="1400" baseline="30000" dirty="0"/>
              <a:t>2</a:t>
            </a:r>
          </a:p>
          <a:p>
            <a:pPr lvl="2"/>
            <a:r>
              <a:rPr lang="en-US" sz="900" dirty="0"/>
              <a:t>https://</a:t>
            </a:r>
            <a:r>
              <a:rPr lang="en-US" sz="900" dirty="0" err="1"/>
              <a:t>europractice-ic.com</a:t>
            </a:r>
            <a:r>
              <a:rPr lang="en-US" sz="900" dirty="0"/>
              <a:t>/</a:t>
            </a:r>
            <a:r>
              <a:rPr lang="en-US" sz="900" dirty="0" err="1"/>
              <a:t>tsmc</a:t>
            </a:r>
            <a:r>
              <a:rPr lang="en-US" sz="900" dirty="0"/>
              <a:t>-university-</a:t>
            </a:r>
            <a:r>
              <a:rPr lang="en-US" sz="900" dirty="0" err="1"/>
              <a:t>finfet</a:t>
            </a:r>
            <a:r>
              <a:rPr lang="en-US" sz="900" dirty="0"/>
              <a:t>-program/#</a:t>
            </a:r>
            <a:r>
              <a:rPr lang="en-US" sz="900" dirty="0" err="1"/>
              <a:t>PricesTSMCfinfet</a:t>
            </a:r>
            <a:endParaRPr lang="en-US" sz="2400" dirty="0"/>
          </a:p>
        </p:txBody>
      </p:sp>
      <p:sp>
        <p:nvSpPr>
          <p:cNvPr id="4" name="Footer Placeholder 3">
            <a:extLst>
              <a:ext uri="{FF2B5EF4-FFF2-40B4-BE49-F238E27FC236}">
                <a16:creationId xmlns:a16="http://schemas.microsoft.com/office/drawing/2014/main" id="{3EEE4019-5B4E-BA45-3617-FAB6DC48181E}"/>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983CAC4A-1F3A-76EE-CF52-E2CB7F73BDFB}"/>
              </a:ext>
            </a:extLst>
          </p:cNvPr>
          <p:cNvSpPr>
            <a:spLocks noGrp="1"/>
          </p:cNvSpPr>
          <p:nvPr>
            <p:ph type="sldNum" sz="quarter" idx="12"/>
          </p:nvPr>
        </p:nvSpPr>
        <p:spPr/>
        <p:txBody>
          <a:bodyPr/>
          <a:lstStyle/>
          <a:p>
            <a:pPr>
              <a:defRPr/>
            </a:pPr>
            <a:fld id="{8FFE3219-93F8-3341-94BA-40DFB9BA6311}" type="slidenum">
              <a:rPr lang="el-GR" smtClean="0"/>
              <a:pPr>
                <a:defRPr/>
              </a:pPr>
              <a:t>34</a:t>
            </a:fld>
            <a:endParaRPr lang="el-GR" dirty="0"/>
          </a:p>
        </p:txBody>
      </p:sp>
      <p:pic>
        <p:nvPicPr>
          <p:cNvPr id="6" name="Picture 5" descr="A screen shot of a computer&#10;&#10;Description automatically generated">
            <a:extLst>
              <a:ext uri="{FF2B5EF4-FFF2-40B4-BE49-F238E27FC236}">
                <a16:creationId xmlns:a16="http://schemas.microsoft.com/office/drawing/2014/main" id="{D50BAF8D-0CBC-9039-516E-6FA8FEE6AD7D}"/>
              </a:ext>
            </a:extLst>
          </p:cNvPr>
          <p:cNvPicPr>
            <a:picLocks noChangeAspect="1"/>
          </p:cNvPicPr>
          <p:nvPr/>
        </p:nvPicPr>
        <p:blipFill>
          <a:blip r:embed="rId2"/>
          <a:srcRect b="4645"/>
          <a:stretch>
            <a:fillRect/>
          </a:stretch>
        </p:blipFill>
        <p:spPr>
          <a:xfrm>
            <a:off x="3208727" y="1220483"/>
            <a:ext cx="8971317" cy="5057428"/>
          </a:xfrm>
          <a:prstGeom prst="rect">
            <a:avLst/>
          </a:prstGeom>
        </p:spPr>
      </p:pic>
      <p:sp>
        <p:nvSpPr>
          <p:cNvPr id="7" name="Content Placeholder 2">
            <a:extLst>
              <a:ext uri="{FF2B5EF4-FFF2-40B4-BE49-F238E27FC236}">
                <a16:creationId xmlns:a16="http://schemas.microsoft.com/office/drawing/2014/main" id="{C0607593-3389-DE78-EDF8-9E9DA79A1B85}"/>
              </a:ext>
            </a:extLst>
          </p:cNvPr>
          <p:cNvSpPr txBox="1">
            <a:spLocks/>
          </p:cNvSpPr>
          <p:nvPr/>
        </p:nvSpPr>
        <p:spPr bwMode="auto">
          <a:xfrm>
            <a:off x="3789463" y="1069952"/>
            <a:ext cx="5184576" cy="33067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3000">
                <a:solidFill>
                  <a:srgbClr val="003366"/>
                </a:solidFill>
                <a:latin typeface="+mn-lt"/>
                <a:ea typeface="ＭＳ Ｐゴシック" pitchFamily="-109" charset="-128"/>
                <a:cs typeface="ＭＳ Ｐゴシック" pitchFamily="-109"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rgbClr val="003366"/>
                </a:solidFill>
                <a:latin typeface="+mn-lt"/>
                <a:ea typeface="ＭＳ Ｐゴシック" pitchFamily="-109"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rgbClr val="003366"/>
                </a:solidFill>
                <a:latin typeface="+mn-lt"/>
                <a:ea typeface="ＭＳ Ｐゴシック" pitchFamily="-109"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rgbClr val="003366"/>
                </a:solidFill>
                <a:latin typeface="+mn-lt"/>
                <a:ea typeface="ＭＳ Ｐゴシック" pitchFamily="-109"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rgbClr val="003366"/>
                </a:solidFill>
                <a:latin typeface="+mn-lt"/>
                <a:ea typeface="ＭＳ Ｐゴシック" pitchFamily="-109"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9pPr>
          </a:lstStyle>
          <a:p>
            <a:pPr marL="0" indent="0">
              <a:buNone/>
            </a:pPr>
            <a:r>
              <a:rPr lang="en-US" sz="1800" kern="0" dirty="0"/>
              <a:t>Technologies and IP availability</a:t>
            </a:r>
          </a:p>
        </p:txBody>
      </p:sp>
    </p:spTree>
    <p:extLst>
      <p:ext uri="{BB962C8B-B14F-4D97-AF65-F5344CB8AC3E}">
        <p14:creationId xmlns:p14="http://schemas.microsoft.com/office/powerpoint/2010/main" val="4259955003"/>
      </p:ext>
    </p:extLst>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286B2-511C-B7B9-DDE6-91EEA511DCF7}"/>
              </a:ext>
            </a:extLst>
          </p:cNvPr>
          <p:cNvSpPr>
            <a:spLocks noGrp="1"/>
          </p:cNvSpPr>
          <p:nvPr>
            <p:ph type="title"/>
          </p:nvPr>
        </p:nvSpPr>
        <p:spPr/>
        <p:txBody>
          <a:bodyPr/>
          <a:lstStyle/>
          <a:p>
            <a:r>
              <a:rPr lang="en-US" dirty="0"/>
              <a:t>Foundry economics</a:t>
            </a:r>
          </a:p>
        </p:txBody>
      </p:sp>
      <p:sp>
        <p:nvSpPr>
          <p:cNvPr id="5" name="Content Placeholder 4">
            <a:extLst>
              <a:ext uri="{FF2B5EF4-FFF2-40B4-BE49-F238E27FC236}">
                <a16:creationId xmlns:a16="http://schemas.microsoft.com/office/drawing/2014/main" id="{3178A1DE-8F7B-9FE2-08E4-042CF1A71FF4}"/>
              </a:ext>
            </a:extLst>
          </p:cNvPr>
          <p:cNvSpPr>
            <a:spLocks noGrp="1"/>
          </p:cNvSpPr>
          <p:nvPr>
            <p:ph idx="1"/>
          </p:nvPr>
        </p:nvSpPr>
        <p:spPr>
          <a:xfrm>
            <a:off x="609600" y="4517675"/>
            <a:ext cx="10972800" cy="1808513"/>
          </a:xfrm>
        </p:spPr>
        <p:txBody>
          <a:bodyPr/>
          <a:lstStyle/>
          <a:p>
            <a:r>
              <a:rPr lang="en-US" sz="1600" b="1" dirty="0"/>
              <a:t>Bottom line: </a:t>
            </a:r>
            <a:r>
              <a:rPr lang="en-US" sz="1600" dirty="0"/>
              <a:t>The foundry is pushing their 500+ customers hard into the </a:t>
            </a:r>
            <a:r>
              <a:rPr lang="en-US" sz="1600" dirty="0" err="1"/>
              <a:t>FinFET</a:t>
            </a:r>
            <a:r>
              <a:rPr lang="en-US" sz="1600" dirty="0"/>
              <a:t> era and that will again change the foundry landscape.</a:t>
            </a:r>
          </a:p>
          <a:p>
            <a:endParaRPr lang="en-US" sz="1600" dirty="0"/>
          </a:p>
          <a:p>
            <a:r>
              <a:rPr lang="en-US" sz="1600" b="1" dirty="0"/>
              <a:t>The trillion dollar question is:</a:t>
            </a:r>
            <a:r>
              <a:rPr lang="en-US" sz="1600" dirty="0"/>
              <a:t> What will happen to the mature (non-</a:t>
            </a:r>
            <a:r>
              <a:rPr lang="en-US" sz="1600" dirty="0" err="1"/>
              <a:t>FinFET</a:t>
            </a:r>
            <a:r>
              <a:rPr lang="en-US" sz="1600" dirty="0"/>
              <a:t>) nodes in the not too distant future? And more importantly, what will do the foundries that did not make the jump to </a:t>
            </a:r>
            <a:r>
              <a:rPr lang="en-US" sz="1600" dirty="0" err="1"/>
              <a:t>FinFETs</a:t>
            </a:r>
            <a:r>
              <a:rPr lang="en-US" sz="1600" dirty="0"/>
              <a:t>?</a:t>
            </a:r>
          </a:p>
        </p:txBody>
      </p:sp>
      <p:sp>
        <p:nvSpPr>
          <p:cNvPr id="2" name="Footer Placeholder 1">
            <a:extLst>
              <a:ext uri="{FF2B5EF4-FFF2-40B4-BE49-F238E27FC236}">
                <a16:creationId xmlns:a16="http://schemas.microsoft.com/office/drawing/2014/main" id="{419F688A-B3D9-FB9F-B2E4-6A3B3871D7CF}"/>
              </a:ext>
            </a:extLst>
          </p:cNvPr>
          <p:cNvSpPr>
            <a:spLocks noGrp="1"/>
          </p:cNvSpPr>
          <p:nvPr>
            <p:ph type="ftr" sz="quarter" idx="11"/>
          </p:nvPr>
        </p:nvSpPr>
        <p:spPr/>
        <p:txBody>
          <a:bodyPr/>
          <a:lstStyle/>
          <a:p>
            <a:pPr>
              <a:defRPr/>
            </a:pPr>
            <a:r>
              <a:rPr lang="en-US"/>
              <a:t>Kostas.Kloukinas@cern.ch</a:t>
            </a:r>
            <a:endParaRPr lang="el-GR" dirty="0"/>
          </a:p>
        </p:txBody>
      </p:sp>
      <p:sp>
        <p:nvSpPr>
          <p:cNvPr id="3" name="Slide Number Placeholder 2">
            <a:extLst>
              <a:ext uri="{FF2B5EF4-FFF2-40B4-BE49-F238E27FC236}">
                <a16:creationId xmlns:a16="http://schemas.microsoft.com/office/drawing/2014/main" id="{1402CE65-444C-A16C-DAC9-65EBB9FEF3AC}"/>
              </a:ext>
            </a:extLst>
          </p:cNvPr>
          <p:cNvSpPr>
            <a:spLocks noGrp="1"/>
          </p:cNvSpPr>
          <p:nvPr>
            <p:ph type="sldNum" sz="quarter" idx="12"/>
          </p:nvPr>
        </p:nvSpPr>
        <p:spPr/>
        <p:txBody>
          <a:bodyPr/>
          <a:lstStyle/>
          <a:p>
            <a:pPr>
              <a:defRPr/>
            </a:pPr>
            <a:fld id="{887D6802-68C2-534B-B034-A37F1F61DD51}" type="slidenum">
              <a:rPr lang="el-GR" smtClean="0"/>
              <a:pPr>
                <a:defRPr/>
              </a:pPr>
              <a:t>35</a:t>
            </a:fld>
            <a:endParaRPr lang="el-GR" dirty="0"/>
          </a:p>
        </p:txBody>
      </p:sp>
      <p:pic>
        <p:nvPicPr>
          <p:cNvPr id="7" name="Picture 6">
            <a:extLst>
              <a:ext uri="{FF2B5EF4-FFF2-40B4-BE49-F238E27FC236}">
                <a16:creationId xmlns:a16="http://schemas.microsoft.com/office/drawing/2014/main" id="{22ABAB69-8743-305A-F0F6-24BB235B6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985" y="1083843"/>
            <a:ext cx="3962222" cy="3295929"/>
          </a:xfrm>
          <a:prstGeom prst="rect">
            <a:avLst/>
          </a:prstGeom>
        </p:spPr>
      </p:pic>
      <p:pic>
        <p:nvPicPr>
          <p:cNvPr id="9" name="Picture 8">
            <a:extLst>
              <a:ext uri="{FF2B5EF4-FFF2-40B4-BE49-F238E27FC236}">
                <a16:creationId xmlns:a16="http://schemas.microsoft.com/office/drawing/2014/main" id="{3132DCB4-ECD6-9DE5-7DC6-26814E372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2" y="1807041"/>
            <a:ext cx="2815327" cy="2547838"/>
          </a:xfrm>
          <a:prstGeom prst="rect">
            <a:avLst/>
          </a:prstGeom>
        </p:spPr>
      </p:pic>
      <p:pic>
        <p:nvPicPr>
          <p:cNvPr id="11" name="Picture 10">
            <a:extLst>
              <a:ext uri="{FF2B5EF4-FFF2-40B4-BE49-F238E27FC236}">
                <a16:creationId xmlns:a16="http://schemas.microsoft.com/office/drawing/2014/main" id="{7E7DFC43-597D-6AD4-F83F-AB4C787C7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480" y="1237845"/>
            <a:ext cx="3670300" cy="406400"/>
          </a:xfrm>
          <a:prstGeom prst="rect">
            <a:avLst/>
          </a:prstGeom>
        </p:spPr>
      </p:pic>
    </p:spTree>
    <p:extLst>
      <p:ext uri="{BB962C8B-B14F-4D97-AF65-F5344CB8AC3E}">
        <p14:creationId xmlns:p14="http://schemas.microsoft.com/office/powerpoint/2010/main" val="4122107857"/>
      </p:ext>
    </p:extLst>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FB1D-C4FF-CD0A-9CB9-2D484D9D0BC5}"/>
              </a:ext>
            </a:extLst>
          </p:cNvPr>
          <p:cNvSpPr>
            <a:spLocks noGrp="1"/>
          </p:cNvSpPr>
          <p:nvPr>
            <p:ph type="title"/>
          </p:nvPr>
        </p:nvSpPr>
        <p:spPr/>
        <p:txBody>
          <a:bodyPr/>
          <a:lstStyle/>
          <a:p>
            <a:r>
              <a:rPr lang="en-US" dirty="0"/>
              <a:t>Conclusions &amp; Take-Aways</a:t>
            </a:r>
          </a:p>
        </p:txBody>
      </p:sp>
      <p:sp>
        <p:nvSpPr>
          <p:cNvPr id="3" name="Content Placeholder 2">
            <a:extLst>
              <a:ext uri="{FF2B5EF4-FFF2-40B4-BE49-F238E27FC236}">
                <a16:creationId xmlns:a16="http://schemas.microsoft.com/office/drawing/2014/main" id="{87B4ACC0-E8F0-9205-E5BD-0B0007F797C7}"/>
              </a:ext>
            </a:extLst>
          </p:cNvPr>
          <p:cNvSpPr>
            <a:spLocks noGrp="1"/>
          </p:cNvSpPr>
          <p:nvPr>
            <p:ph idx="1"/>
          </p:nvPr>
        </p:nvSpPr>
        <p:spPr>
          <a:xfrm>
            <a:off x="609600" y="1484314"/>
            <a:ext cx="11582400" cy="4752975"/>
          </a:xfrm>
        </p:spPr>
        <p:txBody>
          <a:bodyPr/>
          <a:lstStyle/>
          <a:p>
            <a:r>
              <a:rPr lang="en-US" sz="2000" dirty="0"/>
              <a:t>The technology landscape is driven by AI/ML, IoT, 5G and automotive</a:t>
            </a:r>
            <a:br>
              <a:rPr lang="en-US" sz="2000" dirty="0"/>
            </a:br>
            <a:r>
              <a:rPr lang="en-US" sz="2000" dirty="0"/>
              <a:t>HEP benefits as a passenger on this roadmap and must be selective about which nodes to ride.</a:t>
            </a:r>
          </a:p>
          <a:p>
            <a:endParaRPr lang="en-US" sz="2000" dirty="0"/>
          </a:p>
          <a:p>
            <a:r>
              <a:rPr lang="en-US" sz="2000" dirty="0"/>
              <a:t>Advanced CMOS below 28nm is justified for HEP by hit-rate, pixel pitch, </a:t>
            </a:r>
            <a:br>
              <a:rPr lang="en-US" sz="2000" dirty="0"/>
            </a:br>
            <a:r>
              <a:rPr lang="en-US" sz="2000" dirty="0"/>
              <a:t>bandwidth and timing demands — particularly for HL-LHC and beyond.</a:t>
            </a:r>
          </a:p>
          <a:p>
            <a:endParaRPr lang="en-US" sz="2000" dirty="0"/>
          </a:p>
          <a:p>
            <a:r>
              <a:rPr lang="en-US" sz="2000" dirty="0"/>
              <a:t>HEP specifics (long design cycles, radiation, economics, foundry access) strongly constrain the candidate set — 7nm is currently out of scope for most collaborations.</a:t>
            </a:r>
          </a:p>
          <a:p>
            <a:endParaRPr lang="en-US" sz="2000" dirty="0"/>
          </a:p>
          <a:p>
            <a:r>
              <a:rPr lang="en-US" sz="2000" dirty="0"/>
              <a:t>Sweet spots: 28nm bulk (primary), 22nm (backup), 14nm </a:t>
            </a:r>
            <a:r>
              <a:rPr lang="en-US" sz="2000" dirty="0" err="1"/>
              <a:t>FinFET</a:t>
            </a:r>
            <a:r>
              <a:rPr lang="en-US" sz="2000" dirty="0"/>
              <a:t> (high-density/high performance). </a:t>
            </a:r>
            <a:br>
              <a:rPr lang="en-US" sz="2000" dirty="0"/>
            </a:br>
            <a:r>
              <a:rPr lang="en-US" sz="2000" dirty="0"/>
              <a:t>Engage foundries; build expertise.</a:t>
            </a:r>
          </a:p>
          <a:p>
            <a:endParaRPr lang="en-US" sz="2000" dirty="0"/>
          </a:p>
        </p:txBody>
      </p:sp>
      <p:sp>
        <p:nvSpPr>
          <p:cNvPr id="4" name="Footer Placeholder 3">
            <a:extLst>
              <a:ext uri="{FF2B5EF4-FFF2-40B4-BE49-F238E27FC236}">
                <a16:creationId xmlns:a16="http://schemas.microsoft.com/office/drawing/2014/main" id="{074AE2B5-2802-96D5-BBD6-F9562D1D04D0}"/>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C7C53696-CF6D-6FB6-6D79-A94AA3091E5F}"/>
              </a:ext>
            </a:extLst>
          </p:cNvPr>
          <p:cNvSpPr>
            <a:spLocks noGrp="1"/>
          </p:cNvSpPr>
          <p:nvPr>
            <p:ph type="sldNum" sz="quarter" idx="12"/>
          </p:nvPr>
        </p:nvSpPr>
        <p:spPr/>
        <p:txBody>
          <a:bodyPr/>
          <a:lstStyle/>
          <a:p>
            <a:pPr>
              <a:defRPr/>
            </a:pPr>
            <a:fld id="{8FFE3219-93F8-3341-94BA-40DFB9BA6311}" type="slidenum">
              <a:rPr lang="el-GR" smtClean="0"/>
              <a:pPr>
                <a:defRPr/>
              </a:pPr>
              <a:t>36</a:t>
            </a:fld>
            <a:endParaRPr lang="el-GR" dirty="0"/>
          </a:p>
        </p:txBody>
      </p:sp>
    </p:spTree>
    <p:extLst>
      <p:ext uri="{BB962C8B-B14F-4D97-AF65-F5344CB8AC3E}">
        <p14:creationId xmlns:p14="http://schemas.microsoft.com/office/powerpoint/2010/main" val="2690415596"/>
      </p:ext>
    </p:extLst>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96996" y="2204864"/>
            <a:ext cx="11521280"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4381488" y="3071811"/>
            <a:ext cx="3830496" cy="83099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sz="4800" b="1"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a:ea typeface="+mn-ea"/>
                <a:cs typeface="Verdana"/>
              </a:rPr>
              <a:t>Thank You</a:t>
            </a:r>
          </a:p>
        </p:txBody>
      </p:sp>
      <p:sp>
        <p:nvSpPr>
          <p:cNvPr id="4" name="Slide Number Placeholder 3"/>
          <p:cNvSpPr>
            <a:spLocks noGrp="1"/>
          </p:cNvSpPr>
          <p:nvPr>
            <p:ph type="sldNum" sz="quarter" idx="12"/>
          </p:nvPr>
        </p:nvSpPr>
        <p:spPr/>
        <p:txBody>
          <a:bodyPr/>
          <a:lstStyle/>
          <a:p>
            <a:pPr>
              <a:defRPr/>
            </a:pPr>
            <a:fld id="{887D6802-68C2-534B-B034-A37F1F61DD51}" type="slidenum">
              <a:rPr lang="en-US" noProof="0" smtClean="0"/>
              <a:pPr>
                <a:defRPr/>
              </a:pPr>
              <a:t>37</a:t>
            </a:fld>
            <a:endParaRPr lang="en-US" noProof="0" dirty="0"/>
          </a:p>
        </p:txBody>
      </p:sp>
      <p:sp>
        <p:nvSpPr>
          <p:cNvPr id="3" name="Footer Placeholder 2">
            <a:extLst>
              <a:ext uri="{FF2B5EF4-FFF2-40B4-BE49-F238E27FC236}">
                <a16:creationId xmlns:a16="http://schemas.microsoft.com/office/drawing/2014/main" id="{F07338CC-7868-F70F-D912-3C090E59AF64}"/>
              </a:ext>
            </a:extLst>
          </p:cNvPr>
          <p:cNvSpPr>
            <a:spLocks noGrp="1"/>
          </p:cNvSpPr>
          <p:nvPr>
            <p:ph type="ftr" sz="quarter" idx="11"/>
          </p:nvPr>
        </p:nvSpPr>
        <p:spPr/>
        <p:txBody>
          <a:bodyPr/>
          <a:lstStyle/>
          <a:p>
            <a:pPr>
              <a:defRPr/>
            </a:pPr>
            <a:r>
              <a:rPr lang="en-US" noProof="0" dirty="0"/>
              <a:t>Kostas.Kloukinas@cern.ch</a:t>
            </a:r>
          </a:p>
        </p:txBody>
      </p:sp>
    </p:spTree>
    <p:extLst>
      <p:ext uri="{BB962C8B-B14F-4D97-AF65-F5344CB8AC3E}">
        <p14:creationId xmlns:p14="http://schemas.microsoft.com/office/powerpoint/2010/main" val="3805489881"/>
      </p:ext>
    </p:extLst>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60ECD-52FD-8EA1-8799-9946B2E53D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3AE0F-11FA-317B-C6C2-81876FCB4A8B}"/>
              </a:ext>
            </a:extLst>
          </p:cNvPr>
          <p:cNvSpPr>
            <a:spLocks noGrp="1"/>
          </p:cNvSpPr>
          <p:nvPr>
            <p:ph type="title"/>
          </p:nvPr>
        </p:nvSpPr>
        <p:spPr>
          <a:xfrm>
            <a:off x="1238250" y="188913"/>
            <a:ext cx="10762405" cy="719137"/>
          </a:xfrm>
        </p:spPr>
        <p:txBody>
          <a:bodyPr/>
          <a:lstStyle/>
          <a:p>
            <a:r>
              <a:rPr lang="en-US" dirty="0"/>
              <a:t>Power Performance Area per node </a:t>
            </a:r>
            <a:r>
              <a:rPr lang="en-US" sz="3200" dirty="0"/>
              <a:t>(28nm baseline)</a:t>
            </a:r>
            <a:endParaRPr lang="en-US" dirty="0"/>
          </a:p>
        </p:txBody>
      </p:sp>
      <p:sp>
        <p:nvSpPr>
          <p:cNvPr id="4" name="Footer Placeholder 3">
            <a:extLst>
              <a:ext uri="{FF2B5EF4-FFF2-40B4-BE49-F238E27FC236}">
                <a16:creationId xmlns:a16="http://schemas.microsoft.com/office/drawing/2014/main" id="{B775B667-BE6A-52A0-3FD4-A76F0047CE44}"/>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E50A9CEC-400A-1DCB-3F82-1CBB8A980A07}"/>
              </a:ext>
            </a:extLst>
          </p:cNvPr>
          <p:cNvSpPr>
            <a:spLocks noGrp="1"/>
          </p:cNvSpPr>
          <p:nvPr>
            <p:ph type="sldNum" sz="quarter" idx="12"/>
          </p:nvPr>
        </p:nvSpPr>
        <p:spPr/>
        <p:txBody>
          <a:bodyPr/>
          <a:lstStyle/>
          <a:p>
            <a:pPr>
              <a:defRPr/>
            </a:pPr>
            <a:fld id="{8FFE3219-93F8-3341-94BA-40DFB9BA6311}" type="slidenum">
              <a:rPr lang="el-GR" smtClean="0"/>
              <a:pPr>
                <a:defRPr/>
              </a:pPr>
              <a:t>38</a:t>
            </a:fld>
            <a:endParaRPr lang="el-GR" dirty="0"/>
          </a:p>
        </p:txBody>
      </p:sp>
      <p:grpSp>
        <p:nvGrpSpPr>
          <p:cNvPr id="3" name="Group 2">
            <a:extLst>
              <a:ext uri="{FF2B5EF4-FFF2-40B4-BE49-F238E27FC236}">
                <a16:creationId xmlns:a16="http://schemas.microsoft.com/office/drawing/2014/main" id="{6C77F795-4D46-E4FE-3167-7AFB78833EA2}"/>
              </a:ext>
            </a:extLst>
          </p:cNvPr>
          <p:cNvGrpSpPr/>
          <p:nvPr/>
        </p:nvGrpSpPr>
        <p:grpSpPr>
          <a:xfrm>
            <a:off x="695400" y="1078992"/>
            <a:ext cx="9721080" cy="5158320"/>
            <a:chOff x="228600" y="640080"/>
            <a:chExt cx="8741664" cy="4700016"/>
          </a:xfrm>
        </p:grpSpPr>
        <p:sp>
          <p:nvSpPr>
            <p:cNvPr id="6" name="Shape 2">
              <a:extLst>
                <a:ext uri="{FF2B5EF4-FFF2-40B4-BE49-F238E27FC236}">
                  <a16:creationId xmlns:a16="http://schemas.microsoft.com/office/drawing/2014/main" id="{A5F8F28B-8E13-9D1B-4840-D20613E5AA79}"/>
                </a:ext>
              </a:extLst>
            </p:cNvPr>
            <p:cNvSpPr/>
            <p:nvPr/>
          </p:nvSpPr>
          <p:spPr>
            <a:xfrm>
              <a:off x="228600" y="640080"/>
              <a:ext cx="128016" cy="128016"/>
            </a:xfrm>
            <a:prstGeom prst="rect">
              <a:avLst/>
            </a:prstGeom>
            <a:solidFill>
              <a:srgbClr val="B5D4F4"/>
            </a:solidFill>
            <a:ln w="12700">
              <a:solidFill>
                <a:srgbClr val="185FA5"/>
              </a:solidFill>
              <a:prstDash val="solid"/>
            </a:ln>
          </p:spPr>
          <p:txBody>
            <a:bodyPr/>
            <a:lstStyle/>
            <a:p>
              <a:endParaRPr lang="en-US"/>
            </a:p>
          </p:txBody>
        </p:sp>
        <p:sp>
          <p:nvSpPr>
            <p:cNvPr id="7" name="Text 3">
              <a:extLst>
                <a:ext uri="{FF2B5EF4-FFF2-40B4-BE49-F238E27FC236}">
                  <a16:creationId xmlns:a16="http://schemas.microsoft.com/office/drawing/2014/main" id="{A7D3ED45-04E4-E07E-EAFE-404E922C0B7B}"/>
                </a:ext>
              </a:extLst>
            </p:cNvPr>
            <p:cNvSpPr/>
            <p:nvPr/>
          </p:nvSpPr>
          <p:spPr>
            <a:xfrm>
              <a:off x="393192" y="640080"/>
              <a:ext cx="1554480" cy="128016"/>
            </a:xfrm>
            <a:prstGeom prst="rect">
              <a:avLst/>
            </a:prstGeom>
            <a:noFill/>
            <a:ln/>
          </p:spPr>
          <p:txBody>
            <a:bodyPr wrap="square" rtlCol="0" anchor="ctr"/>
            <a:lstStyle/>
            <a:p>
              <a:pPr marL="0" indent="0">
                <a:buNone/>
              </a:pPr>
              <a:r>
                <a:rPr lang="en-US" sz="900" dirty="0">
                  <a:solidFill>
                    <a:srgbClr val="185FA5"/>
                  </a:solidFill>
                  <a:latin typeface="Calibri" pitchFamily="34" charset="0"/>
                  <a:ea typeface="Calibri" pitchFamily="34" charset="-122"/>
                  <a:cs typeface="Calibri" pitchFamily="34" charset="-120"/>
                </a:rPr>
                <a:t>Planar CMOS</a:t>
              </a:r>
              <a:endParaRPr lang="en-US" sz="900" dirty="0"/>
            </a:p>
          </p:txBody>
        </p:sp>
        <p:sp>
          <p:nvSpPr>
            <p:cNvPr id="8" name="Shape 4">
              <a:extLst>
                <a:ext uri="{FF2B5EF4-FFF2-40B4-BE49-F238E27FC236}">
                  <a16:creationId xmlns:a16="http://schemas.microsoft.com/office/drawing/2014/main" id="{001C7BAF-914A-2CFA-2DF7-98F7E3F6C597}"/>
                </a:ext>
              </a:extLst>
            </p:cNvPr>
            <p:cNvSpPr/>
            <p:nvPr/>
          </p:nvSpPr>
          <p:spPr>
            <a:xfrm>
              <a:off x="1984248" y="640080"/>
              <a:ext cx="128016" cy="128016"/>
            </a:xfrm>
            <a:prstGeom prst="rect">
              <a:avLst/>
            </a:prstGeom>
            <a:solidFill>
              <a:srgbClr val="C0EED9"/>
            </a:solidFill>
            <a:ln w="12700">
              <a:solidFill>
                <a:srgbClr val="1D9E75"/>
              </a:solidFill>
              <a:prstDash val="solid"/>
            </a:ln>
          </p:spPr>
          <p:txBody>
            <a:bodyPr/>
            <a:lstStyle/>
            <a:p>
              <a:endParaRPr lang="en-US"/>
            </a:p>
          </p:txBody>
        </p:sp>
        <p:sp>
          <p:nvSpPr>
            <p:cNvPr id="137" name="Text 5">
              <a:extLst>
                <a:ext uri="{FF2B5EF4-FFF2-40B4-BE49-F238E27FC236}">
                  <a16:creationId xmlns:a16="http://schemas.microsoft.com/office/drawing/2014/main" id="{3EFCE665-AEC6-44AE-3399-AECD8A7E2245}"/>
                </a:ext>
              </a:extLst>
            </p:cNvPr>
            <p:cNvSpPr/>
            <p:nvPr/>
          </p:nvSpPr>
          <p:spPr>
            <a:xfrm>
              <a:off x="2148840" y="640080"/>
              <a:ext cx="1554480" cy="128016"/>
            </a:xfrm>
            <a:prstGeom prst="rect">
              <a:avLst/>
            </a:prstGeom>
            <a:noFill/>
            <a:ln/>
          </p:spPr>
          <p:txBody>
            <a:bodyPr wrap="square" rtlCol="0" anchor="ctr"/>
            <a:lstStyle/>
            <a:p>
              <a:pPr marL="0" indent="0">
                <a:buNone/>
              </a:pPr>
              <a:r>
                <a:rPr lang="en-US" sz="900" dirty="0">
                  <a:solidFill>
                    <a:srgbClr val="1D9E75"/>
                  </a:solidFill>
                  <a:latin typeface="Calibri" pitchFamily="34" charset="0"/>
                  <a:ea typeface="Calibri" pitchFamily="34" charset="-122"/>
                  <a:cs typeface="Calibri" pitchFamily="34" charset="-120"/>
                </a:rPr>
                <a:t>FinFET</a:t>
              </a:r>
              <a:endParaRPr lang="en-US" sz="900" dirty="0"/>
            </a:p>
          </p:txBody>
        </p:sp>
        <p:sp>
          <p:nvSpPr>
            <p:cNvPr id="138" name="Shape 6">
              <a:extLst>
                <a:ext uri="{FF2B5EF4-FFF2-40B4-BE49-F238E27FC236}">
                  <a16:creationId xmlns:a16="http://schemas.microsoft.com/office/drawing/2014/main" id="{98FC58DB-8271-26FA-8557-0B4EA7F942A6}"/>
                </a:ext>
              </a:extLst>
            </p:cNvPr>
            <p:cNvSpPr/>
            <p:nvPr/>
          </p:nvSpPr>
          <p:spPr>
            <a:xfrm>
              <a:off x="3739896" y="640080"/>
              <a:ext cx="128016" cy="128016"/>
            </a:xfrm>
            <a:prstGeom prst="rect">
              <a:avLst/>
            </a:prstGeom>
            <a:solidFill>
              <a:srgbClr val="FAE0B0"/>
            </a:solidFill>
            <a:ln w="12700">
              <a:solidFill>
                <a:srgbClr val="BA7517"/>
              </a:solidFill>
              <a:prstDash val="solid"/>
            </a:ln>
          </p:spPr>
          <p:txBody>
            <a:bodyPr/>
            <a:lstStyle/>
            <a:p>
              <a:endParaRPr lang="en-US"/>
            </a:p>
          </p:txBody>
        </p:sp>
        <p:sp>
          <p:nvSpPr>
            <p:cNvPr id="139" name="Text 7">
              <a:extLst>
                <a:ext uri="{FF2B5EF4-FFF2-40B4-BE49-F238E27FC236}">
                  <a16:creationId xmlns:a16="http://schemas.microsoft.com/office/drawing/2014/main" id="{9A52D323-4461-F78F-53D2-789FD160264E}"/>
                </a:ext>
              </a:extLst>
            </p:cNvPr>
            <p:cNvSpPr/>
            <p:nvPr/>
          </p:nvSpPr>
          <p:spPr>
            <a:xfrm>
              <a:off x="3904488" y="640080"/>
              <a:ext cx="1554480" cy="128016"/>
            </a:xfrm>
            <a:prstGeom prst="rect">
              <a:avLst/>
            </a:prstGeom>
            <a:noFill/>
            <a:ln/>
          </p:spPr>
          <p:txBody>
            <a:bodyPr wrap="square" rtlCol="0" anchor="ctr"/>
            <a:lstStyle/>
            <a:p>
              <a:pPr marL="0" indent="0">
                <a:buNone/>
              </a:pPr>
              <a:r>
                <a:rPr lang="en-US" sz="900" dirty="0">
                  <a:solidFill>
                    <a:srgbClr val="BA7517"/>
                  </a:solidFill>
                  <a:latin typeface="Calibri" pitchFamily="34" charset="0"/>
                  <a:ea typeface="Calibri" pitchFamily="34" charset="-122"/>
                  <a:cs typeface="Calibri" pitchFamily="34" charset="-120"/>
                </a:rPr>
                <a:t>GAA Nanosheet</a:t>
              </a:r>
              <a:endParaRPr lang="en-US" sz="900" dirty="0"/>
            </a:p>
          </p:txBody>
        </p:sp>
        <p:sp>
          <p:nvSpPr>
            <p:cNvPr id="140" name="Shape 8">
              <a:extLst>
                <a:ext uri="{FF2B5EF4-FFF2-40B4-BE49-F238E27FC236}">
                  <a16:creationId xmlns:a16="http://schemas.microsoft.com/office/drawing/2014/main" id="{C18E97A2-C2D5-CA83-C428-CA910CEECFFF}"/>
                </a:ext>
              </a:extLst>
            </p:cNvPr>
            <p:cNvSpPr/>
            <p:nvPr/>
          </p:nvSpPr>
          <p:spPr>
            <a:xfrm>
              <a:off x="5495544" y="640080"/>
              <a:ext cx="128016" cy="128016"/>
            </a:xfrm>
            <a:prstGeom prst="rect">
              <a:avLst/>
            </a:prstGeom>
            <a:solidFill>
              <a:srgbClr val="F4F7FB"/>
            </a:solidFill>
            <a:ln w="12700">
              <a:solidFill>
                <a:srgbClr val="4A5568"/>
              </a:solidFill>
              <a:prstDash val="solid"/>
            </a:ln>
          </p:spPr>
          <p:txBody>
            <a:bodyPr/>
            <a:lstStyle/>
            <a:p>
              <a:endParaRPr lang="en-US"/>
            </a:p>
          </p:txBody>
        </p:sp>
        <p:sp>
          <p:nvSpPr>
            <p:cNvPr id="141" name="Text 9">
              <a:extLst>
                <a:ext uri="{FF2B5EF4-FFF2-40B4-BE49-F238E27FC236}">
                  <a16:creationId xmlns:a16="http://schemas.microsoft.com/office/drawing/2014/main" id="{66B13468-34B5-8F12-94F0-1F0BF0698900}"/>
                </a:ext>
              </a:extLst>
            </p:cNvPr>
            <p:cNvSpPr/>
            <p:nvPr/>
          </p:nvSpPr>
          <p:spPr>
            <a:xfrm>
              <a:off x="5660136" y="640080"/>
              <a:ext cx="1554480" cy="128016"/>
            </a:xfrm>
            <a:prstGeom prst="rect">
              <a:avLst/>
            </a:prstGeom>
            <a:noFill/>
            <a:ln/>
          </p:spPr>
          <p:txBody>
            <a:bodyPr wrap="square" rtlCol="0" anchor="ctr"/>
            <a:lstStyle/>
            <a:p>
              <a:pPr marL="0" indent="0">
                <a:buNone/>
              </a:pPr>
              <a:r>
                <a:rPr lang="en-US" sz="900" dirty="0">
                  <a:solidFill>
                    <a:srgbClr val="4A5568"/>
                  </a:solidFill>
                  <a:latin typeface="Calibri" pitchFamily="34" charset="0"/>
                  <a:ea typeface="Calibri" pitchFamily="34" charset="-122"/>
                  <a:cs typeface="Calibri" pitchFamily="34" charset="-120"/>
                </a:rPr>
                <a:t>● Foundry-announced</a:t>
              </a:r>
              <a:endParaRPr lang="en-US" sz="900" dirty="0"/>
            </a:p>
          </p:txBody>
        </p:sp>
        <p:sp>
          <p:nvSpPr>
            <p:cNvPr id="142" name="Shape 10">
              <a:extLst>
                <a:ext uri="{FF2B5EF4-FFF2-40B4-BE49-F238E27FC236}">
                  <a16:creationId xmlns:a16="http://schemas.microsoft.com/office/drawing/2014/main" id="{667E449A-9CBC-2FB2-97AC-6865732664EC}"/>
                </a:ext>
              </a:extLst>
            </p:cNvPr>
            <p:cNvSpPr/>
            <p:nvPr/>
          </p:nvSpPr>
          <p:spPr>
            <a:xfrm>
              <a:off x="7251192" y="640080"/>
              <a:ext cx="128016" cy="128016"/>
            </a:xfrm>
            <a:prstGeom prst="rect">
              <a:avLst/>
            </a:prstGeom>
            <a:solidFill>
              <a:srgbClr val="F4F7FB"/>
            </a:solidFill>
            <a:ln w="12700">
              <a:solidFill>
                <a:srgbClr val="94A3B8"/>
              </a:solidFill>
              <a:prstDash val="solid"/>
            </a:ln>
          </p:spPr>
          <p:txBody>
            <a:bodyPr/>
            <a:lstStyle/>
            <a:p>
              <a:endParaRPr lang="en-US"/>
            </a:p>
          </p:txBody>
        </p:sp>
        <p:sp>
          <p:nvSpPr>
            <p:cNvPr id="143" name="Text 11">
              <a:extLst>
                <a:ext uri="{FF2B5EF4-FFF2-40B4-BE49-F238E27FC236}">
                  <a16:creationId xmlns:a16="http://schemas.microsoft.com/office/drawing/2014/main" id="{9A3B376A-E783-2585-0B7C-9AA9585947F6}"/>
                </a:ext>
              </a:extLst>
            </p:cNvPr>
            <p:cNvSpPr/>
            <p:nvPr/>
          </p:nvSpPr>
          <p:spPr>
            <a:xfrm>
              <a:off x="7415784" y="640080"/>
              <a:ext cx="1554480" cy="128016"/>
            </a:xfrm>
            <a:prstGeom prst="rect">
              <a:avLst/>
            </a:prstGeom>
            <a:noFill/>
            <a:ln/>
          </p:spPr>
          <p:txBody>
            <a:bodyPr wrap="square" rtlCol="0" anchor="ctr"/>
            <a:lstStyle/>
            <a:p>
              <a:pPr marL="0" indent="0">
                <a:buNone/>
              </a:pPr>
              <a:r>
                <a:rPr lang="en-US" sz="900" dirty="0">
                  <a:solidFill>
                    <a:srgbClr val="94A3B8"/>
                  </a:solidFill>
                  <a:latin typeface="Calibri" pitchFamily="34" charset="0"/>
                  <a:ea typeface="Calibri" pitchFamily="34" charset="-122"/>
                  <a:cs typeface="Calibri" pitchFamily="34" charset="-120"/>
                </a:rPr>
                <a:t>○ Estimated / ITRS</a:t>
              </a:r>
              <a:endParaRPr lang="en-US" sz="900" dirty="0"/>
            </a:p>
          </p:txBody>
        </p:sp>
        <p:sp>
          <p:nvSpPr>
            <p:cNvPr id="144" name="Shape 12">
              <a:extLst>
                <a:ext uri="{FF2B5EF4-FFF2-40B4-BE49-F238E27FC236}">
                  <a16:creationId xmlns:a16="http://schemas.microsoft.com/office/drawing/2014/main" id="{D041F08F-ECC3-5DDC-5AFC-882A1E4B31ED}"/>
                </a:ext>
              </a:extLst>
            </p:cNvPr>
            <p:cNvSpPr/>
            <p:nvPr/>
          </p:nvSpPr>
          <p:spPr>
            <a:xfrm>
              <a:off x="228600" y="841248"/>
              <a:ext cx="804672" cy="310896"/>
            </a:xfrm>
            <a:prstGeom prst="rect">
              <a:avLst/>
            </a:prstGeom>
            <a:solidFill>
              <a:srgbClr val="0D1B3E"/>
            </a:solidFill>
            <a:ln w="12700">
              <a:solidFill>
                <a:srgbClr val="0D1B3E"/>
              </a:solidFill>
              <a:prstDash val="solid"/>
            </a:ln>
          </p:spPr>
          <p:txBody>
            <a:bodyPr/>
            <a:lstStyle/>
            <a:p>
              <a:endParaRPr lang="en-US"/>
            </a:p>
          </p:txBody>
        </p:sp>
        <p:sp>
          <p:nvSpPr>
            <p:cNvPr id="145" name="Text 13">
              <a:extLst>
                <a:ext uri="{FF2B5EF4-FFF2-40B4-BE49-F238E27FC236}">
                  <a16:creationId xmlns:a16="http://schemas.microsoft.com/office/drawing/2014/main" id="{F0986228-1593-AD16-F96D-36CCFAD508BA}"/>
                </a:ext>
              </a:extLst>
            </p:cNvPr>
            <p:cNvSpPr/>
            <p:nvPr/>
          </p:nvSpPr>
          <p:spPr>
            <a:xfrm>
              <a:off x="265176" y="841248"/>
              <a:ext cx="731520" cy="310896"/>
            </a:xfrm>
            <a:prstGeom prst="rect">
              <a:avLst/>
            </a:prstGeom>
            <a:noFill/>
            <a:ln/>
          </p:spPr>
          <p:txBody>
            <a:bodyPr wrap="square"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Node</a:t>
              </a:r>
              <a:endParaRPr lang="en-US" sz="850" dirty="0"/>
            </a:p>
          </p:txBody>
        </p:sp>
        <p:sp>
          <p:nvSpPr>
            <p:cNvPr id="146" name="Shape 14">
              <a:extLst>
                <a:ext uri="{FF2B5EF4-FFF2-40B4-BE49-F238E27FC236}">
                  <a16:creationId xmlns:a16="http://schemas.microsoft.com/office/drawing/2014/main" id="{B8523F45-3686-4528-D1FA-0E06C880BA6B}"/>
                </a:ext>
              </a:extLst>
            </p:cNvPr>
            <p:cNvSpPr/>
            <p:nvPr/>
          </p:nvSpPr>
          <p:spPr>
            <a:xfrm>
              <a:off x="1033272" y="841248"/>
              <a:ext cx="987552" cy="310896"/>
            </a:xfrm>
            <a:prstGeom prst="rect">
              <a:avLst/>
            </a:prstGeom>
            <a:solidFill>
              <a:srgbClr val="0D1B3E"/>
            </a:solidFill>
            <a:ln w="12700">
              <a:solidFill>
                <a:srgbClr val="0D1B3E"/>
              </a:solidFill>
              <a:prstDash val="solid"/>
            </a:ln>
          </p:spPr>
          <p:txBody>
            <a:bodyPr/>
            <a:lstStyle/>
            <a:p>
              <a:endParaRPr lang="en-US"/>
            </a:p>
          </p:txBody>
        </p:sp>
        <p:sp>
          <p:nvSpPr>
            <p:cNvPr id="147" name="Text 15">
              <a:extLst>
                <a:ext uri="{FF2B5EF4-FFF2-40B4-BE49-F238E27FC236}">
                  <a16:creationId xmlns:a16="http://schemas.microsoft.com/office/drawing/2014/main" id="{57898F49-AD5E-CAA5-8F89-9D5173FBCFF6}"/>
                </a:ext>
              </a:extLst>
            </p:cNvPr>
            <p:cNvSpPr/>
            <p:nvPr/>
          </p:nvSpPr>
          <p:spPr>
            <a:xfrm>
              <a:off x="1069848" y="841248"/>
              <a:ext cx="914400" cy="310896"/>
            </a:xfrm>
            <a:prstGeom prst="rect">
              <a:avLst/>
            </a:prstGeom>
            <a:noFill/>
            <a:ln/>
          </p:spPr>
          <p:txBody>
            <a:bodyPr wrap="square"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Architecture</a:t>
              </a:r>
              <a:endParaRPr lang="en-US" sz="850" dirty="0"/>
            </a:p>
          </p:txBody>
        </p:sp>
        <p:sp>
          <p:nvSpPr>
            <p:cNvPr id="148" name="Shape 16">
              <a:extLst>
                <a:ext uri="{FF2B5EF4-FFF2-40B4-BE49-F238E27FC236}">
                  <a16:creationId xmlns:a16="http://schemas.microsoft.com/office/drawing/2014/main" id="{043FA5E5-D14B-FAF2-6FED-138421536A30}"/>
                </a:ext>
              </a:extLst>
            </p:cNvPr>
            <p:cNvSpPr/>
            <p:nvPr/>
          </p:nvSpPr>
          <p:spPr>
            <a:xfrm>
              <a:off x="2020824" y="841248"/>
              <a:ext cx="1097280" cy="310896"/>
            </a:xfrm>
            <a:prstGeom prst="rect">
              <a:avLst/>
            </a:prstGeom>
            <a:solidFill>
              <a:srgbClr val="0D1B3E"/>
            </a:solidFill>
            <a:ln w="12700">
              <a:solidFill>
                <a:srgbClr val="0D1B3E"/>
              </a:solidFill>
              <a:prstDash val="solid"/>
            </a:ln>
          </p:spPr>
          <p:txBody>
            <a:bodyPr/>
            <a:lstStyle/>
            <a:p>
              <a:endParaRPr lang="en-US"/>
            </a:p>
          </p:txBody>
        </p:sp>
        <p:sp>
          <p:nvSpPr>
            <p:cNvPr id="149" name="Text 17">
              <a:extLst>
                <a:ext uri="{FF2B5EF4-FFF2-40B4-BE49-F238E27FC236}">
                  <a16:creationId xmlns:a16="http://schemas.microsoft.com/office/drawing/2014/main" id="{F641EDEC-AA59-DB9B-494C-02F866189CF9}"/>
                </a:ext>
              </a:extLst>
            </p:cNvPr>
            <p:cNvSpPr/>
            <p:nvPr/>
          </p:nvSpPr>
          <p:spPr>
            <a:xfrm>
              <a:off x="2057400" y="841248"/>
              <a:ext cx="1024128" cy="310896"/>
            </a:xfrm>
            <a:prstGeom prst="rect">
              <a:avLst/>
            </a:prstGeom>
            <a:noFill/>
            <a:ln/>
          </p:spPr>
          <p:txBody>
            <a:bodyPr wrap="square"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Lithography</a:t>
              </a:r>
              <a:endParaRPr lang="en-US" sz="850" dirty="0"/>
            </a:p>
          </p:txBody>
        </p:sp>
        <p:sp>
          <p:nvSpPr>
            <p:cNvPr id="150" name="Shape 18">
              <a:extLst>
                <a:ext uri="{FF2B5EF4-FFF2-40B4-BE49-F238E27FC236}">
                  <a16:creationId xmlns:a16="http://schemas.microsoft.com/office/drawing/2014/main" id="{B0B8EE3D-6027-8D78-4651-52BCEDDE4D5D}"/>
                </a:ext>
              </a:extLst>
            </p:cNvPr>
            <p:cNvSpPr/>
            <p:nvPr/>
          </p:nvSpPr>
          <p:spPr>
            <a:xfrm>
              <a:off x="3118104" y="841248"/>
              <a:ext cx="658368" cy="310896"/>
            </a:xfrm>
            <a:prstGeom prst="rect">
              <a:avLst/>
            </a:prstGeom>
            <a:solidFill>
              <a:srgbClr val="0D1B3E"/>
            </a:solidFill>
            <a:ln w="12700">
              <a:solidFill>
                <a:srgbClr val="0D1B3E"/>
              </a:solidFill>
              <a:prstDash val="solid"/>
            </a:ln>
          </p:spPr>
          <p:txBody>
            <a:bodyPr/>
            <a:lstStyle/>
            <a:p>
              <a:endParaRPr lang="en-US"/>
            </a:p>
          </p:txBody>
        </p:sp>
        <p:sp>
          <p:nvSpPr>
            <p:cNvPr id="151" name="Text 19">
              <a:extLst>
                <a:ext uri="{FF2B5EF4-FFF2-40B4-BE49-F238E27FC236}">
                  <a16:creationId xmlns:a16="http://schemas.microsoft.com/office/drawing/2014/main" id="{4B622224-C3D4-FCAA-F732-B6569C254F6B}"/>
                </a:ext>
              </a:extLst>
            </p:cNvPr>
            <p:cNvSpPr/>
            <p:nvPr/>
          </p:nvSpPr>
          <p:spPr>
            <a:xfrm>
              <a:off x="3154680" y="841248"/>
              <a:ext cx="585216" cy="310896"/>
            </a:xfrm>
            <a:prstGeom prst="rect">
              <a:avLst/>
            </a:prstGeom>
            <a:noFill/>
            <a:ln/>
          </p:spPr>
          <p:txBody>
            <a:bodyPr wrap="square"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Density</a:t>
              </a:r>
              <a:endParaRPr lang="en-US" sz="850" dirty="0"/>
            </a:p>
            <a:p>
              <a:pPr marL="0" indent="0" algn="ctr">
                <a:buNone/>
              </a:pPr>
              <a:r>
                <a:rPr lang="en-US" sz="850" b="1" dirty="0">
                  <a:solidFill>
                    <a:srgbClr val="FFFFFF"/>
                  </a:solidFill>
                  <a:latin typeface="Calibri" pitchFamily="34" charset="0"/>
                  <a:ea typeface="Calibri" pitchFamily="34" charset="-122"/>
                  <a:cs typeface="Calibri" pitchFamily="34" charset="-120"/>
                </a:rPr>
                <a:t>(×28nm)</a:t>
              </a:r>
              <a:endParaRPr lang="en-US" sz="850" dirty="0"/>
            </a:p>
          </p:txBody>
        </p:sp>
        <p:sp>
          <p:nvSpPr>
            <p:cNvPr id="152" name="Shape 20">
              <a:extLst>
                <a:ext uri="{FF2B5EF4-FFF2-40B4-BE49-F238E27FC236}">
                  <a16:creationId xmlns:a16="http://schemas.microsoft.com/office/drawing/2014/main" id="{93430153-7D1E-D74F-A36B-D437E1967F15}"/>
                </a:ext>
              </a:extLst>
            </p:cNvPr>
            <p:cNvSpPr/>
            <p:nvPr/>
          </p:nvSpPr>
          <p:spPr>
            <a:xfrm>
              <a:off x="3776472" y="841248"/>
              <a:ext cx="594360" cy="310896"/>
            </a:xfrm>
            <a:prstGeom prst="rect">
              <a:avLst/>
            </a:prstGeom>
            <a:solidFill>
              <a:srgbClr val="0D1B3E"/>
            </a:solidFill>
            <a:ln w="12700">
              <a:solidFill>
                <a:srgbClr val="0D1B3E"/>
              </a:solidFill>
              <a:prstDash val="solid"/>
            </a:ln>
          </p:spPr>
          <p:txBody>
            <a:bodyPr/>
            <a:lstStyle/>
            <a:p>
              <a:endParaRPr lang="en-US"/>
            </a:p>
          </p:txBody>
        </p:sp>
        <p:sp>
          <p:nvSpPr>
            <p:cNvPr id="153" name="Text 21">
              <a:extLst>
                <a:ext uri="{FF2B5EF4-FFF2-40B4-BE49-F238E27FC236}">
                  <a16:creationId xmlns:a16="http://schemas.microsoft.com/office/drawing/2014/main" id="{B4E07647-EE1F-D657-C5E5-A6F6F6A86E7B}"/>
                </a:ext>
              </a:extLst>
            </p:cNvPr>
            <p:cNvSpPr/>
            <p:nvPr/>
          </p:nvSpPr>
          <p:spPr>
            <a:xfrm>
              <a:off x="3813048" y="841248"/>
              <a:ext cx="521208" cy="310896"/>
            </a:xfrm>
            <a:prstGeom prst="rect">
              <a:avLst/>
            </a:prstGeom>
            <a:noFill/>
            <a:ln/>
          </p:spPr>
          <p:txBody>
            <a:bodyPr wrap="square"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Perf</a:t>
              </a:r>
              <a:endParaRPr lang="en-US" sz="850" dirty="0"/>
            </a:p>
            <a:p>
              <a:pPr marL="0" indent="0" algn="ctr">
                <a:buNone/>
              </a:pPr>
              <a:r>
                <a:rPr lang="en-US" sz="850" b="1" dirty="0">
                  <a:solidFill>
                    <a:srgbClr val="FFFFFF"/>
                  </a:solidFill>
                  <a:latin typeface="Calibri" pitchFamily="34" charset="0"/>
                  <a:ea typeface="Calibri" pitchFamily="34" charset="-122"/>
                  <a:cs typeface="Calibri" pitchFamily="34" charset="-120"/>
                </a:rPr>
                <a:t>(×28nm iso-</a:t>
              </a:r>
              <a:r>
                <a:rPr lang="en-US" sz="850" b="1" dirty="0" err="1">
                  <a:solidFill>
                    <a:srgbClr val="FFFFFF"/>
                  </a:solidFill>
                  <a:latin typeface="Calibri" pitchFamily="34" charset="0"/>
                  <a:ea typeface="Calibri" pitchFamily="34" charset="-122"/>
                  <a:cs typeface="Calibri" pitchFamily="34" charset="-120"/>
                </a:rPr>
                <a:t>pwr</a:t>
              </a:r>
              <a:r>
                <a:rPr lang="en-US" sz="850" b="1" dirty="0">
                  <a:solidFill>
                    <a:srgbClr val="FFFFFF"/>
                  </a:solidFill>
                  <a:latin typeface="Calibri" pitchFamily="34" charset="0"/>
                  <a:ea typeface="Calibri" pitchFamily="34" charset="-122"/>
                  <a:cs typeface="Calibri" pitchFamily="34" charset="-120"/>
                </a:rPr>
                <a:t>)</a:t>
              </a:r>
              <a:endParaRPr lang="en-US" sz="850" dirty="0"/>
            </a:p>
          </p:txBody>
        </p:sp>
        <p:sp>
          <p:nvSpPr>
            <p:cNvPr id="154" name="Shape 22">
              <a:extLst>
                <a:ext uri="{FF2B5EF4-FFF2-40B4-BE49-F238E27FC236}">
                  <a16:creationId xmlns:a16="http://schemas.microsoft.com/office/drawing/2014/main" id="{C319FE60-3FCA-D767-BB61-FAA8A07F86C0}"/>
                </a:ext>
              </a:extLst>
            </p:cNvPr>
            <p:cNvSpPr/>
            <p:nvPr/>
          </p:nvSpPr>
          <p:spPr>
            <a:xfrm>
              <a:off x="4370832" y="841248"/>
              <a:ext cx="594360" cy="310896"/>
            </a:xfrm>
            <a:prstGeom prst="rect">
              <a:avLst/>
            </a:prstGeom>
            <a:solidFill>
              <a:srgbClr val="0D1B3E"/>
            </a:solidFill>
            <a:ln w="12700">
              <a:solidFill>
                <a:srgbClr val="0D1B3E"/>
              </a:solidFill>
              <a:prstDash val="solid"/>
            </a:ln>
          </p:spPr>
          <p:txBody>
            <a:bodyPr/>
            <a:lstStyle/>
            <a:p>
              <a:endParaRPr lang="en-US"/>
            </a:p>
          </p:txBody>
        </p:sp>
        <p:sp>
          <p:nvSpPr>
            <p:cNvPr id="155" name="Text 23">
              <a:extLst>
                <a:ext uri="{FF2B5EF4-FFF2-40B4-BE49-F238E27FC236}">
                  <a16:creationId xmlns:a16="http://schemas.microsoft.com/office/drawing/2014/main" id="{96B73282-77A3-4AE9-D716-CBA1A09624A7}"/>
                </a:ext>
              </a:extLst>
            </p:cNvPr>
            <p:cNvSpPr/>
            <p:nvPr/>
          </p:nvSpPr>
          <p:spPr>
            <a:xfrm>
              <a:off x="4407408" y="841248"/>
              <a:ext cx="521208" cy="310896"/>
            </a:xfrm>
            <a:prstGeom prst="rect">
              <a:avLst/>
            </a:prstGeom>
            <a:noFill/>
            <a:ln/>
          </p:spPr>
          <p:txBody>
            <a:bodyPr wrap="square"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Power</a:t>
              </a:r>
              <a:endParaRPr lang="en-US" sz="850" dirty="0"/>
            </a:p>
            <a:p>
              <a:pPr marL="0" indent="0" algn="ctr">
                <a:buNone/>
              </a:pPr>
              <a:r>
                <a:rPr lang="en-US" sz="850" b="1" dirty="0">
                  <a:solidFill>
                    <a:srgbClr val="FFFFFF"/>
                  </a:solidFill>
                  <a:latin typeface="Calibri" pitchFamily="34" charset="0"/>
                  <a:ea typeface="Calibri" pitchFamily="34" charset="-122"/>
                  <a:cs typeface="Calibri" pitchFamily="34" charset="-120"/>
                </a:rPr>
                <a:t>(÷28nm iso-</a:t>
              </a:r>
              <a:r>
                <a:rPr lang="en-US" sz="850" b="1" dirty="0" err="1">
                  <a:solidFill>
                    <a:srgbClr val="FFFFFF"/>
                  </a:solidFill>
                  <a:latin typeface="Calibri" pitchFamily="34" charset="0"/>
                  <a:ea typeface="Calibri" pitchFamily="34" charset="-122"/>
                  <a:cs typeface="Calibri" pitchFamily="34" charset="-120"/>
                </a:rPr>
                <a:t>freq</a:t>
              </a:r>
              <a:r>
                <a:rPr lang="en-US" sz="850" b="1" dirty="0">
                  <a:solidFill>
                    <a:srgbClr val="FFFFFF"/>
                  </a:solidFill>
                  <a:latin typeface="Calibri" pitchFamily="34" charset="0"/>
                  <a:ea typeface="Calibri" pitchFamily="34" charset="-122"/>
                  <a:cs typeface="Calibri" pitchFamily="34" charset="-120"/>
                </a:rPr>
                <a:t>)</a:t>
              </a:r>
              <a:endParaRPr lang="en-US" sz="850" dirty="0"/>
            </a:p>
          </p:txBody>
        </p:sp>
        <p:sp>
          <p:nvSpPr>
            <p:cNvPr id="156" name="Shape 24">
              <a:extLst>
                <a:ext uri="{FF2B5EF4-FFF2-40B4-BE49-F238E27FC236}">
                  <a16:creationId xmlns:a16="http://schemas.microsoft.com/office/drawing/2014/main" id="{D033C69E-16A1-4EF9-0FBF-0F1FF574EE5F}"/>
                </a:ext>
              </a:extLst>
            </p:cNvPr>
            <p:cNvSpPr/>
            <p:nvPr/>
          </p:nvSpPr>
          <p:spPr>
            <a:xfrm>
              <a:off x="4965192" y="841248"/>
              <a:ext cx="749808" cy="310896"/>
            </a:xfrm>
            <a:prstGeom prst="rect">
              <a:avLst/>
            </a:prstGeom>
            <a:solidFill>
              <a:srgbClr val="0D1B3E"/>
            </a:solidFill>
            <a:ln w="12700">
              <a:solidFill>
                <a:srgbClr val="0D1B3E"/>
              </a:solidFill>
              <a:prstDash val="solid"/>
            </a:ln>
          </p:spPr>
          <p:txBody>
            <a:bodyPr/>
            <a:lstStyle/>
            <a:p>
              <a:endParaRPr lang="en-US"/>
            </a:p>
          </p:txBody>
        </p:sp>
        <p:sp>
          <p:nvSpPr>
            <p:cNvPr id="157" name="Text 25">
              <a:extLst>
                <a:ext uri="{FF2B5EF4-FFF2-40B4-BE49-F238E27FC236}">
                  <a16:creationId xmlns:a16="http://schemas.microsoft.com/office/drawing/2014/main" id="{7CB8F2E6-2D8A-7FE7-C40A-BF9F46E86570}"/>
                </a:ext>
              </a:extLst>
            </p:cNvPr>
            <p:cNvSpPr/>
            <p:nvPr/>
          </p:nvSpPr>
          <p:spPr>
            <a:xfrm>
              <a:off x="5001768" y="841248"/>
              <a:ext cx="730842" cy="310896"/>
            </a:xfrm>
            <a:prstGeom prst="rect">
              <a:avLst/>
            </a:prstGeom>
            <a:noFill/>
            <a:ln/>
          </p:spPr>
          <p:txBody>
            <a:bodyPr wrap="square"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Perf/W/mm²</a:t>
              </a:r>
              <a:endParaRPr lang="en-US" sz="850" dirty="0"/>
            </a:p>
            <a:p>
              <a:pPr marL="0" indent="0" algn="ctr">
                <a:buNone/>
              </a:pPr>
              <a:r>
                <a:rPr lang="en-US" sz="850" b="1" dirty="0">
                  <a:solidFill>
                    <a:srgbClr val="FFFFFF"/>
                  </a:solidFill>
                  <a:latin typeface="Calibri" pitchFamily="34" charset="0"/>
                  <a:ea typeface="Calibri" pitchFamily="34" charset="-122"/>
                  <a:cs typeface="Calibri" pitchFamily="34" charset="-120"/>
                </a:rPr>
                <a:t>(×28nm)</a:t>
              </a:r>
              <a:endParaRPr lang="en-US" sz="850" dirty="0"/>
            </a:p>
          </p:txBody>
        </p:sp>
        <p:sp>
          <p:nvSpPr>
            <p:cNvPr id="158" name="Shape 26">
              <a:extLst>
                <a:ext uri="{FF2B5EF4-FFF2-40B4-BE49-F238E27FC236}">
                  <a16:creationId xmlns:a16="http://schemas.microsoft.com/office/drawing/2014/main" id="{95AF7B55-077C-21ED-A8D6-E56933AA558A}"/>
                </a:ext>
              </a:extLst>
            </p:cNvPr>
            <p:cNvSpPr/>
            <p:nvPr/>
          </p:nvSpPr>
          <p:spPr>
            <a:xfrm>
              <a:off x="5715000" y="841248"/>
              <a:ext cx="3200400" cy="310896"/>
            </a:xfrm>
            <a:prstGeom prst="rect">
              <a:avLst/>
            </a:prstGeom>
            <a:solidFill>
              <a:srgbClr val="0D1B3E"/>
            </a:solidFill>
            <a:ln w="12700">
              <a:solidFill>
                <a:srgbClr val="0D1B3E"/>
              </a:solidFill>
              <a:prstDash val="solid"/>
            </a:ln>
          </p:spPr>
          <p:txBody>
            <a:bodyPr/>
            <a:lstStyle/>
            <a:p>
              <a:endParaRPr lang="en-US"/>
            </a:p>
          </p:txBody>
        </p:sp>
        <p:sp>
          <p:nvSpPr>
            <p:cNvPr id="159" name="Text 27">
              <a:extLst>
                <a:ext uri="{FF2B5EF4-FFF2-40B4-BE49-F238E27FC236}">
                  <a16:creationId xmlns:a16="http://schemas.microsoft.com/office/drawing/2014/main" id="{3B692684-05DF-4E7B-177E-1368251FB465}"/>
                </a:ext>
              </a:extLst>
            </p:cNvPr>
            <p:cNvSpPr/>
            <p:nvPr/>
          </p:nvSpPr>
          <p:spPr>
            <a:xfrm>
              <a:off x="5751576" y="841248"/>
              <a:ext cx="3127248" cy="310896"/>
            </a:xfrm>
            <a:prstGeom prst="rect">
              <a:avLst/>
            </a:prstGeom>
            <a:noFill/>
            <a:ln/>
          </p:spPr>
          <p:txBody>
            <a:bodyPr wrap="square" rtlCol="0" anchor="ctr"/>
            <a:lstStyle/>
            <a:p>
              <a:pPr marL="0" indent="0" algn="ctr">
                <a:buNone/>
              </a:pPr>
              <a:r>
                <a:rPr lang="en-US" sz="850" b="1" dirty="0">
                  <a:solidFill>
                    <a:srgbClr val="FFFFFF"/>
                  </a:solidFill>
                  <a:latin typeface="Calibri" pitchFamily="34" charset="0"/>
                  <a:ea typeface="Calibri" pitchFamily="34" charset="-122"/>
                  <a:cs typeface="Calibri" pitchFamily="34" charset="-120"/>
                </a:rPr>
                <a:t>Key innovation</a:t>
              </a:r>
              <a:endParaRPr lang="en-US" sz="850" dirty="0"/>
            </a:p>
          </p:txBody>
        </p:sp>
        <p:sp>
          <p:nvSpPr>
            <p:cNvPr id="160" name="Shape 28">
              <a:extLst>
                <a:ext uri="{FF2B5EF4-FFF2-40B4-BE49-F238E27FC236}">
                  <a16:creationId xmlns:a16="http://schemas.microsoft.com/office/drawing/2014/main" id="{824A06CB-6426-352B-B0CD-8741710C5ACC}"/>
                </a:ext>
              </a:extLst>
            </p:cNvPr>
            <p:cNvSpPr/>
            <p:nvPr/>
          </p:nvSpPr>
          <p:spPr>
            <a:xfrm>
              <a:off x="228600" y="1152144"/>
              <a:ext cx="8686800" cy="347472"/>
            </a:xfrm>
            <a:prstGeom prst="rect">
              <a:avLst/>
            </a:prstGeom>
            <a:solidFill>
              <a:srgbClr val="FFFFFF"/>
            </a:solidFill>
            <a:ln w="6350">
              <a:solidFill>
                <a:srgbClr val="D1DDED"/>
              </a:solidFill>
              <a:prstDash val="solid"/>
            </a:ln>
          </p:spPr>
          <p:txBody>
            <a:bodyPr/>
            <a:lstStyle/>
            <a:p>
              <a:endParaRPr lang="en-US"/>
            </a:p>
          </p:txBody>
        </p:sp>
        <p:sp>
          <p:nvSpPr>
            <p:cNvPr id="161" name="Text 29">
              <a:extLst>
                <a:ext uri="{FF2B5EF4-FFF2-40B4-BE49-F238E27FC236}">
                  <a16:creationId xmlns:a16="http://schemas.microsoft.com/office/drawing/2014/main" id="{097AD880-E8C7-BE22-F1C1-402267A78FE3}"/>
                </a:ext>
              </a:extLst>
            </p:cNvPr>
            <p:cNvSpPr/>
            <p:nvPr/>
          </p:nvSpPr>
          <p:spPr>
            <a:xfrm>
              <a:off x="265176" y="1170432"/>
              <a:ext cx="731520" cy="310896"/>
            </a:xfrm>
            <a:prstGeom prst="rect">
              <a:avLst/>
            </a:prstGeom>
            <a:noFill/>
            <a:ln/>
          </p:spPr>
          <p:txBody>
            <a:bodyPr wrap="square" rtlCol="0" anchor="ctr"/>
            <a:lstStyle/>
            <a:p>
              <a:pPr marL="0" indent="0" algn="l">
                <a:buNone/>
              </a:pPr>
              <a:r>
                <a:rPr lang="en-US" sz="850" b="1" dirty="0">
                  <a:solidFill>
                    <a:srgbClr val="0D1B3E"/>
                  </a:solidFill>
                  <a:latin typeface="Calibri" pitchFamily="34" charset="0"/>
                  <a:ea typeface="Calibri" pitchFamily="34" charset="-122"/>
                  <a:cs typeface="Calibri" pitchFamily="34" charset="-120"/>
                </a:rPr>
                <a:t>130nm</a:t>
              </a:r>
              <a:endParaRPr lang="en-US" sz="850" dirty="0"/>
            </a:p>
            <a:p>
              <a:pPr marL="0" indent="0" algn="l">
                <a:buNone/>
              </a:pPr>
              <a:r>
                <a:rPr lang="en-US" sz="850" b="1" dirty="0">
                  <a:solidFill>
                    <a:srgbClr val="0D1B3E"/>
                  </a:solidFill>
                  <a:latin typeface="Calibri" pitchFamily="34" charset="0"/>
                  <a:ea typeface="Calibri" pitchFamily="34" charset="-122"/>
                  <a:cs typeface="Calibri" pitchFamily="34" charset="-120"/>
                </a:rPr>
                <a:t>2002</a:t>
              </a:r>
              <a:endParaRPr lang="en-US" sz="850" dirty="0"/>
            </a:p>
          </p:txBody>
        </p:sp>
        <p:sp>
          <p:nvSpPr>
            <p:cNvPr id="162" name="Text 30">
              <a:extLst>
                <a:ext uri="{FF2B5EF4-FFF2-40B4-BE49-F238E27FC236}">
                  <a16:creationId xmlns:a16="http://schemas.microsoft.com/office/drawing/2014/main" id="{5DAE3E3A-27B2-0991-B58F-3A27C1419655}"/>
                </a:ext>
              </a:extLst>
            </p:cNvPr>
            <p:cNvSpPr/>
            <p:nvPr/>
          </p:nvSpPr>
          <p:spPr>
            <a:xfrm>
              <a:off x="1069848" y="1170432"/>
              <a:ext cx="914400"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Planar</a:t>
              </a:r>
              <a:endParaRPr lang="en-US" sz="850" dirty="0"/>
            </a:p>
          </p:txBody>
        </p:sp>
        <p:sp>
          <p:nvSpPr>
            <p:cNvPr id="163" name="Text 31">
              <a:extLst>
                <a:ext uri="{FF2B5EF4-FFF2-40B4-BE49-F238E27FC236}">
                  <a16:creationId xmlns:a16="http://schemas.microsoft.com/office/drawing/2014/main" id="{E620AFBD-8F6F-CDE3-A456-DB5C2377FA38}"/>
                </a:ext>
              </a:extLst>
            </p:cNvPr>
            <p:cNvSpPr/>
            <p:nvPr/>
          </p:nvSpPr>
          <p:spPr>
            <a:xfrm>
              <a:off x="2057400" y="1170432"/>
              <a:ext cx="1024128"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248nm KrF</a:t>
              </a:r>
              <a:endParaRPr lang="en-US" sz="850" dirty="0"/>
            </a:p>
          </p:txBody>
        </p:sp>
        <p:sp>
          <p:nvSpPr>
            <p:cNvPr id="164" name="Text 32">
              <a:extLst>
                <a:ext uri="{FF2B5EF4-FFF2-40B4-BE49-F238E27FC236}">
                  <a16:creationId xmlns:a16="http://schemas.microsoft.com/office/drawing/2014/main" id="{C1BAE08D-5D6E-E295-80DA-E82533ADFC41}"/>
                </a:ext>
              </a:extLst>
            </p:cNvPr>
            <p:cNvSpPr/>
            <p:nvPr/>
          </p:nvSpPr>
          <p:spPr>
            <a:xfrm>
              <a:off x="3154680" y="1170432"/>
              <a:ext cx="585216" cy="310896"/>
            </a:xfrm>
            <a:prstGeom prst="rect">
              <a:avLst/>
            </a:prstGeom>
            <a:noFill/>
            <a:ln/>
          </p:spPr>
          <p:txBody>
            <a:bodyPr wrap="square" rtlCol="0" anchor="ctr"/>
            <a:lstStyle/>
            <a:p>
              <a:pPr marL="0" indent="0" algn="ctr">
                <a:buNone/>
              </a:pPr>
              <a:r>
                <a:rPr lang="en-US" sz="900" b="1" dirty="0">
                  <a:solidFill>
                    <a:srgbClr val="185FA5"/>
                  </a:solidFill>
                  <a:latin typeface="Calibri" pitchFamily="34" charset="0"/>
                  <a:ea typeface="Calibri" pitchFamily="34" charset="-122"/>
                  <a:cs typeface="Calibri" pitchFamily="34" charset="-120"/>
                </a:rPr>
                <a:t>● 0.06×</a:t>
              </a:r>
              <a:endParaRPr lang="en-US" sz="900" dirty="0"/>
            </a:p>
          </p:txBody>
        </p:sp>
        <p:sp>
          <p:nvSpPr>
            <p:cNvPr id="165" name="Text 33">
              <a:extLst>
                <a:ext uri="{FF2B5EF4-FFF2-40B4-BE49-F238E27FC236}">
                  <a16:creationId xmlns:a16="http://schemas.microsoft.com/office/drawing/2014/main" id="{0AA87CEB-0FA3-2771-4A84-3C310EC07DB0}"/>
                </a:ext>
              </a:extLst>
            </p:cNvPr>
            <p:cNvSpPr/>
            <p:nvPr/>
          </p:nvSpPr>
          <p:spPr>
            <a:xfrm>
              <a:off x="3813048" y="1170432"/>
              <a:ext cx="521208" cy="310896"/>
            </a:xfrm>
            <a:prstGeom prst="rect">
              <a:avLst/>
            </a:prstGeom>
            <a:noFill/>
            <a:ln/>
          </p:spPr>
          <p:txBody>
            <a:bodyPr wrap="square" rtlCol="0" anchor="ctr"/>
            <a:lstStyle/>
            <a:p>
              <a:pPr marL="0" indent="0" algn="ctr">
                <a:buNone/>
              </a:pPr>
              <a:r>
                <a:rPr lang="en-US" sz="900" b="1" dirty="0">
                  <a:solidFill>
                    <a:srgbClr val="1D9E75"/>
                  </a:solidFill>
                  <a:latin typeface="Calibri" pitchFamily="34" charset="0"/>
                  <a:ea typeface="Calibri" pitchFamily="34" charset="-122"/>
                  <a:cs typeface="Calibri" pitchFamily="34" charset="-120"/>
                </a:rPr>
                <a:t>● 0.48×</a:t>
              </a:r>
              <a:endParaRPr lang="en-US" sz="900" dirty="0"/>
            </a:p>
          </p:txBody>
        </p:sp>
        <p:sp>
          <p:nvSpPr>
            <p:cNvPr id="166" name="Text 34">
              <a:extLst>
                <a:ext uri="{FF2B5EF4-FFF2-40B4-BE49-F238E27FC236}">
                  <a16:creationId xmlns:a16="http://schemas.microsoft.com/office/drawing/2014/main" id="{5616CE3C-8663-40EF-7543-AA651F16F5F5}"/>
                </a:ext>
              </a:extLst>
            </p:cNvPr>
            <p:cNvSpPr/>
            <p:nvPr/>
          </p:nvSpPr>
          <p:spPr>
            <a:xfrm>
              <a:off x="4407408" y="1170432"/>
              <a:ext cx="521208" cy="310896"/>
            </a:xfrm>
            <a:prstGeom prst="rect">
              <a:avLst/>
            </a:prstGeom>
            <a:noFill/>
            <a:ln/>
          </p:spPr>
          <p:txBody>
            <a:bodyPr wrap="square" rtlCol="0" anchor="ctr"/>
            <a:lstStyle/>
            <a:p>
              <a:pPr marL="0" indent="0" algn="ctr">
                <a:buNone/>
              </a:pPr>
              <a:r>
                <a:rPr lang="en-US" sz="900" b="1" dirty="0">
                  <a:solidFill>
                    <a:srgbClr val="BA7517"/>
                  </a:solidFill>
                  <a:latin typeface="Calibri" pitchFamily="34" charset="0"/>
                  <a:ea typeface="Calibri" pitchFamily="34" charset="-122"/>
                  <a:cs typeface="Calibri" pitchFamily="34" charset="-120"/>
                </a:rPr>
                <a:t>● 0.31×</a:t>
              </a:r>
              <a:endParaRPr lang="en-US" sz="900" dirty="0"/>
            </a:p>
          </p:txBody>
        </p:sp>
        <p:sp>
          <p:nvSpPr>
            <p:cNvPr id="167" name="Text 35">
              <a:extLst>
                <a:ext uri="{FF2B5EF4-FFF2-40B4-BE49-F238E27FC236}">
                  <a16:creationId xmlns:a16="http://schemas.microsoft.com/office/drawing/2014/main" id="{D9A928A2-1393-188D-553B-F3FDFB5D799A}"/>
                </a:ext>
              </a:extLst>
            </p:cNvPr>
            <p:cNvSpPr/>
            <p:nvPr/>
          </p:nvSpPr>
          <p:spPr>
            <a:xfrm>
              <a:off x="5001768" y="1170432"/>
              <a:ext cx="676656"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 0.01×</a:t>
              </a:r>
              <a:endParaRPr lang="en-US" sz="850" dirty="0"/>
            </a:p>
          </p:txBody>
        </p:sp>
        <p:sp>
          <p:nvSpPr>
            <p:cNvPr id="168" name="Text 36">
              <a:extLst>
                <a:ext uri="{FF2B5EF4-FFF2-40B4-BE49-F238E27FC236}">
                  <a16:creationId xmlns:a16="http://schemas.microsoft.com/office/drawing/2014/main" id="{6AE6C6C4-951B-0354-B037-6C8E4BF1897E}"/>
                </a:ext>
              </a:extLst>
            </p:cNvPr>
            <p:cNvSpPr/>
            <p:nvPr/>
          </p:nvSpPr>
          <p:spPr>
            <a:xfrm>
              <a:off x="5751576" y="1170432"/>
              <a:ext cx="3127248" cy="310896"/>
            </a:xfrm>
            <a:prstGeom prst="rect">
              <a:avLst/>
            </a:prstGeom>
            <a:noFill/>
            <a:ln/>
          </p:spPr>
          <p:txBody>
            <a:bodyPr wrap="square" rtlCol="0" anchor="ctr"/>
            <a:lstStyle/>
            <a:p>
              <a:pPr marL="0" indent="0" algn="l">
                <a:buNone/>
              </a:pPr>
              <a:r>
                <a:rPr lang="en-US" sz="800" dirty="0">
                  <a:solidFill>
                    <a:srgbClr val="4A5568"/>
                  </a:solidFill>
                  <a:latin typeface="Calibri" pitchFamily="34" charset="0"/>
                  <a:ea typeface="Calibri" pitchFamily="34" charset="-122"/>
                  <a:cs typeface="Calibri" pitchFamily="34" charset="-120"/>
                </a:rPr>
                <a:t>Cu interconnect, low-k dielectric — pre-baseline reference</a:t>
              </a:r>
              <a:endParaRPr lang="en-US" sz="800" dirty="0"/>
            </a:p>
          </p:txBody>
        </p:sp>
        <p:sp>
          <p:nvSpPr>
            <p:cNvPr id="169" name="Shape 37">
              <a:extLst>
                <a:ext uri="{FF2B5EF4-FFF2-40B4-BE49-F238E27FC236}">
                  <a16:creationId xmlns:a16="http://schemas.microsoft.com/office/drawing/2014/main" id="{3C1D0D93-7A46-7404-C212-274CE679A9D1}"/>
                </a:ext>
              </a:extLst>
            </p:cNvPr>
            <p:cNvSpPr/>
            <p:nvPr/>
          </p:nvSpPr>
          <p:spPr>
            <a:xfrm>
              <a:off x="228600" y="1499616"/>
              <a:ext cx="8686800" cy="347472"/>
            </a:xfrm>
            <a:prstGeom prst="rect">
              <a:avLst/>
            </a:prstGeom>
            <a:solidFill>
              <a:srgbClr val="F4F7FB"/>
            </a:solidFill>
            <a:ln w="6350">
              <a:solidFill>
                <a:srgbClr val="D1DDED"/>
              </a:solidFill>
              <a:prstDash val="solid"/>
            </a:ln>
          </p:spPr>
          <p:txBody>
            <a:bodyPr/>
            <a:lstStyle/>
            <a:p>
              <a:endParaRPr lang="en-US"/>
            </a:p>
          </p:txBody>
        </p:sp>
        <p:sp>
          <p:nvSpPr>
            <p:cNvPr id="170" name="Text 38">
              <a:extLst>
                <a:ext uri="{FF2B5EF4-FFF2-40B4-BE49-F238E27FC236}">
                  <a16:creationId xmlns:a16="http://schemas.microsoft.com/office/drawing/2014/main" id="{8FC78F53-663B-00D3-76B1-D39D8D138CA6}"/>
                </a:ext>
              </a:extLst>
            </p:cNvPr>
            <p:cNvSpPr/>
            <p:nvPr/>
          </p:nvSpPr>
          <p:spPr>
            <a:xfrm>
              <a:off x="265176" y="1517904"/>
              <a:ext cx="731520" cy="310896"/>
            </a:xfrm>
            <a:prstGeom prst="rect">
              <a:avLst/>
            </a:prstGeom>
            <a:noFill/>
            <a:ln/>
          </p:spPr>
          <p:txBody>
            <a:bodyPr wrap="square" rtlCol="0" anchor="ctr"/>
            <a:lstStyle/>
            <a:p>
              <a:pPr marL="0" indent="0" algn="l">
                <a:buNone/>
              </a:pPr>
              <a:r>
                <a:rPr lang="en-US" sz="850" b="1" dirty="0">
                  <a:solidFill>
                    <a:srgbClr val="0D1B3E"/>
                  </a:solidFill>
                  <a:latin typeface="Calibri" pitchFamily="34" charset="0"/>
                  <a:ea typeface="Calibri" pitchFamily="34" charset="-122"/>
                  <a:cs typeface="Calibri" pitchFamily="34" charset="-120"/>
                </a:rPr>
                <a:t>90nm</a:t>
              </a:r>
              <a:endParaRPr lang="en-US" sz="850" dirty="0"/>
            </a:p>
            <a:p>
              <a:pPr marL="0" indent="0" algn="l">
                <a:buNone/>
              </a:pPr>
              <a:r>
                <a:rPr lang="en-US" sz="850" b="1" dirty="0">
                  <a:solidFill>
                    <a:srgbClr val="0D1B3E"/>
                  </a:solidFill>
                  <a:latin typeface="Calibri" pitchFamily="34" charset="0"/>
                  <a:ea typeface="Calibri" pitchFamily="34" charset="-122"/>
                  <a:cs typeface="Calibri" pitchFamily="34" charset="-120"/>
                </a:rPr>
                <a:t>2004</a:t>
              </a:r>
              <a:endParaRPr lang="en-US" sz="850" dirty="0"/>
            </a:p>
          </p:txBody>
        </p:sp>
        <p:sp>
          <p:nvSpPr>
            <p:cNvPr id="171" name="Text 39">
              <a:extLst>
                <a:ext uri="{FF2B5EF4-FFF2-40B4-BE49-F238E27FC236}">
                  <a16:creationId xmlns:a16="http://schemas.microsoft.com/office/drawing/2014/main" id="{3F7D504C-A890-7F8C-9823-E1813EA5C5D9}"/>
                </a:ext>
              </a:extLst>
            </p:cNvPr>
            <p:cNvSpPr/>
            <p:nvPr/>
          </p:nvSpPr>
          <p:spPr>
            <a:xfrm>
              <a:off x="1069848" y="1517904"/>
              <a:ext cx="914400"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Planar</a:t>
              </a:r>
              <a:endParaRPr lang="en-US" sz="850" dirty="0"/>
            </a:p>
          </p:txBody>
        </p:sp>
        <p:sp>
          <p:nvSpPr>
            <p:cNvPr id="172" name="Text 40">
              <a:extLst>
                <a:ext uri="{FF2B5EF4-FFF2-40B4-BE49-F238E27FC236}">
                  <a16:creationId xmlns:a16="http://schemas.microsoft.com/office/drawing/2014/main" id="{7DF6FA2E-7FEE-7EBD-D1E4-BAC859157D40}"/>
                </a:ext>
              </a:extLst>
            </p:cNvPr>
            <p:cNvSpPr/>
            <p:nvPr/>
          </p:nvSpPr>
          <p:spPr>
            <a:xfrm>
              <a:off x="2057400" y="1517904"/>
              <a:ext cx="1024128"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193nm ArF</a:t>
              </a:r>
              <a:endParaRPr lang="en-US" sz="850" dirty="0"/>
            </a:p>
          </p:txBody>
        </p:sp>
        <p:sp>
          <p:nvSpPr>
            <p:cNvPr id="173" name="Text 41">
              <a:extLst>
                <a:ext uri="{FF2B5EF4-FFF2-40B4-BE49-F238E27FC236}">
                  <a16:creationId xmlns:a16="http://schemas.microsoft.com/office/drawing/2014/main" id="{DB99B7F6-0E7B-E114-63C9-03BA56381F85}"/>
                </a:ext>
              </a:extLst>
            </p:cNvPr>
            <p:cNvSpPr/>
            <p:nvPr/>
          </p:nvSpPr>
          <p:spPr>
            <a:xfrm>
              <a:off x="3154680" y="1517904"/>
              <a:ext cx="585216" cy="310896"/>
            </a:xfrm>
            <a:prstGeom prst="rect">
              <a:avLst/>
            </a:prstGeom>
            <a:noFill/>
            <a:ln/>
          </p:spPr>
          <p:txBody>
            <a:bodyPr wrap="square" rtlCol="0" anchor="ctr"/>
            <a:lstStyle/>
            <a:p>
              <a:pPr marL="0" indent="0" algn="ctr">
                <a:buNone/>
              </a:pPr>
              <a:r>
                <a:rPr lang="en-US" sz="900" b="1" dirty="0">
                  <a:solidFill>
                    <a:srgbClr val="185FA5"/>
                  </a:solidFill>
                  <a:latin typeface="Calibri" pitchFamily="34" charset="0"/>
                  <a:ea typeface="Calibri" pitchFamily="34" charset="-122"/>
                  <a:cs typeface="Calibri" pitchFamily="34" charset="-120"/>
                </a:rPr>
                <a:t>○ 0.13×</a:t>
              </a:r>
              <a:endParaRPr lang="en-US" sz="900" dirty="0"/>
            </a:p>
          </p:txBody>
        </p:sp>
        <p:sp>
          <p:nvSpPr>
            <p:cNvPr id="174" name="Text 42">
              <a:extLst>
                <a:ext uri="{FF2B5EF4-FFF2-40B4-BE49-F238E27FC236}">
                  <a16:creationId xmlns:a16="http://schemas.microsoft.com/office/drawing/2014/main" id="{A590279B-F29E-B786-9CEE-A330F9375CC6}"/>
                </a:ext>
              </a:extLst>
            </p:cNvPr>
            <p:cNvSpPr/>
            <p:nvPr/>
          </p:nvSpPr>
          <p:spPr>
            <a:xfrm>
              <a:off x="3813048" y="1517904"/>
              <a:ext cx="521208" cy="310896"/>
            </a:xfrm>
            <a:prstGeom prst="rect">
              <a:avLst/>
            </a:prstGeom>
            <a:noFill/>
            <a:ln/>
          </p:spPr>
          <p:txBody>
            <a:bodyPr wrap="square" rtlCol="0" anchor="ctr"/>
            <a:lstStyle/>
            <a:p>
              <a:pPr marL="0" indent="0" algn="ctr">
                <a:buNone/>
              </a:pPr>
              <a:r>
                <a:rPr lang="en-US" sz="900" b="1" dirty="0">
                  <a:solidFill>
                    <a:srgbClr val="1D9E75"/>
                  </a:solidFill>
                  <a:latin typeface="Calibri" pitchFamily="34" charset="0"/>
                  <a:ea typeface="Calibri" pitchFamily="34" charset="-122"/>
                  <a:cs typeface="Calibri" pitchFamily="34" charset="-120"/>
                </a:rPr>
                <a:t>○ 0.57×</a:t>
              </a:r>
              <a:endParaRPr lang="en-US" sz="900" dirty="0"/>
            </a:p>
          </p:txBody>
        </p:sp>
        <p:sp>
          <p:nvSpPr>
            <p:cNvPr id="175" name="Text 43">
              <a:extLst>
                <a:ext uri="{FF2B5EF4-FFF2-40B4-BE49-F238E27FC236}">
                  <a16:creationId xmlns:a16="http://schemas.microsoft.com/office/drawing/2014/main" id="{0F29B52F-D783-9B41-FCD3-9EB62FD991BE}"/>
                </a:ext>
              </a:extLst>
            </p:cNvPr>
            <p:cNvSpPr/>
            <p:nvPr/>
          </p:nvSpPr>
          <p:spPr>
            <a:xfrm>
              <a:off x="4407408" y="1517904"/>
              <a:ext cx="521208" cy="310896"/>
            </a:xfrm>
            <a:prstGeom prst="rect">
              <a:avLst/>
            </a:prstGeom>
            <a:noFill/>
            <a:ln/>
          </p:spPr>
          <p:txBody>
            <a:bodyPr wrap="square" rtlCol="0" anchor="ctr"/>
            <a:lstStyle/>
            <a:p>
              <a:pPr marL="0" indent="0" algn="ctr">
                <a:buNone/>
              </a:pPr>
              <a:r>
                <a:rPr lang="en-US" sz="900" b="1" dirty="0">
                  <a:solidFill>
                    <a:srgbClr val="BA7517"/>
                  </a:solidFill>
                  <a:latin typeface="Calibri" pitchFamily="34" charset="0"/>
                  <a:ea typeface="Calibri" pitchFamily="34" charset="-122"/>
                  <a:cs typeface="Calibri" pitchFamily="34" charset="-120"/>
                </a:rPr>
                <a:t>○ 0.41×</a:t>
              </a:r>
              <a:endParaRPr lang="en-US" sz="900" dirty="0"/>
            </a:p>
          </p:txBody>
        </p:sp>
        <p:sp>
          <p:nvSpPr>
            <p:cNvPr id="176" name="Text 44">
              <a:extLst>
                <a:ext uri="{FF2B5EF4-FFF2-40B4-BE49-F238E27FC236}">
                  <a16:creationId xmlns:a16="http://schemas.microsoft.com/office/drawing/2014/main" id="{004086C7-027C-B616-1A1F-6E04278A7DC5}"/>
                </a:ext>
              </a:extLst>
            </p:cNvPr>
            <p:cNvSpPr/>
            <p:nvPr/>
          </p:nvSpPr>
          <p:spPr>
            <a:xfrm>
              <a:off x="5001768" y="1517904"/>
              <a:ext cx="676656"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 0.03×</a:t>
              </a:r>
              <a:endParaRPr lang="en-US" sz="850" dirty="0"/>
            </a:p>
          </p:txBody>
        </p:sp>
        <p:sp>
          <p:nvSpPr>
            <p:cNvPr id="177" name="Text 45">
              <a:extLst>
                <a:ext uri="{FF2B5EF4-FFF2-40B4-BE49-F238E27FC236}">
                  <a16:creationId xmlns:a16="http://schemas.microsoft.com/office/drawing/2014/main" id="{801F46C6-877F-1A67-879C-E7FB10A10982}"/>
                </a:ext>
              </a:extLst>
            </p:cNvPr>
            <p:cNvSpPr/>
            <p:nvPr/>
          </p:nvSpPr>
          <p:spPr>
            <a:xfrm>
              <a:off x="5751576" y="1517904"/>
              <a:ext cx="3127248" cy="310896"/>
            </a:xfrm>
            <a:prstGeom prst="rect">
              <a:avLst/>
            </a:prstGeom>
            <a:noFill/>
            <a:ln/>
          </p:spPr>
          <p:txBody>
            <a:bodyPr wrap="square" rtlCol="0" anchor="ctr"/>
            <a:lstStyle/>
            <a:p>
              <a:pPr marL="0" indent="0" algn="l">
                <a:buNone/>
              </a:pPr>
              <a:r>
                <a:rPr lang="en-US" sz="800" dirty="0">
                  <a:solidFill>
                    <a:srgbClr val="4A5568"/>
                  </a:solidFill>
                  <a:latin typeface="Calibri" pitchFamily="34" charset="0"/>
                  <a:ea typeface="Calibri" pitchFamily="34" charset="-122"/>
                  <a:cs typeface="Calibri" pitchFamily="34" charset="-120"/>
                </a:rPr>
                <a:t>Strained Si channel; first 193nm ArF generation</a:t>
              </a:r>
              <a:endParaRPr lang="en-US" sz="800" dirty="0"/>
            </a:p>
          </p:txBody>
        </p:sp>
        <p:sp>
          <p:nvSpPr>
            <p:cNvPr id="178" name="Shape 46">
              <a:extLst>
                <a:ext uri="{FF2B5EF4-FFF2-40B4-BE49-F238E27FC236}">
                  <a16:creationId xmlns:a16="http://schemas.microsoft.com/office/drawing/2014/main" id="{4FD9C559-BC37-162C-00D4-6B6D0AA76CD0}"/>
                </a:ext>
              </a:extLst>
            </p:cNvPr>
            <p:cNvSpPr/>
            <p:nvPr/>
          </p:nvSpPr>
          <p:spPr>
            <a:xfrm>
              <a:off x="228600" y="1847088"/>
              <a:ext cx="8686800" cy="347472"/>
            </a:xfrm>
            <a:prstGeom prst="rect">
              <a:avLst/>
            </a:prstGeom>
            <a:solidFill>
              <a:srgbClr val="FFFFFF"/>
            </a:solidFill>
            <a:ln w="6350">
              <a:solidFill>
                <a:srgbClr val="D1DDED"/>
              </a:solidFill>
              <a:prstDash val="solid"/>
            </a:ln>
          </p:spPr>
          <p:txBody>
            <a:bodyPr/>
            <a:lstStyle/>
            <a:p>
              <a:endParaRPr lang="en-US"/>
            </a:p>
          </p:txBody>
        </p:sp>
        <p:sp>
          <p:nvSpPr>
            <p:cNvPr id="179" name="Text 47">
              <a:extLst>
                <a:ext uri="{FF2B5EF4-FFF2-40B4-BE49-F238E27FC236}">
                  <a16:creationId xmlns:a16="http://schemas.microsoft.com/office/drawing/2014/main" id="{C13E2F09-C0A3-1199-13D6-1F26FF1AD296}"/>
                </a:ext>
              </a:extLst>
            </p:cNvPr>
            <p:cNvSpPr/>
            <p:nvPr/>
          </p:nvSpPr>
          <p:spPr>
            <a:xfrm>
              <a:off x="265176" y="1865376"/>
              <a:ext cx="731520" cy="310896"/>
            </a:xfrm>
            <a:prstGeom prst="rect">
              <a:avLst/>
            </a:prstGeom>
            <a:noFill/>
            <a:ln/>
          </p:spPr>
          <p:txBody>
            <a:bodyPr wrap="square" rtlCol="0" anchor="ctr"/>
            <a:lstStyle/>
            <a:p>
              <a:pPr marL="0" indent="0" algn="l">
                <a:buNone/>
              </a:pPr>
              <a:r>
                <a:rPr lang="en-US" sz="850" b="1" dirty="0">
                  <a:solidFill>
                    <a:srgbClr val="0D1B3E"/>
                  </a:solidFill>
                  <a:latin typeface="Calibri" pitchFamily="34" charset="0"/>
                  <a:ea typeface="Calibri" pitchFamily="34" charset="-122"/>
                  <a:cs typeface="Calibri" pitchFamily="34" charset="-120"/>
                </a:rPr>
                <a:t>65nm</a:t>
              </a:r>
              <a:endParaRPr lang="en-US" sz="850" dirty="0"/>
            </a:p>
            <a:p>
              <a:pPr marL="0" indent="0" algn="l">
                <a:buNone/>
              </a:pPr>
              <a:r>
                <a:rPr lang="en-US" sz="850" b="1" dirty="0">
                  <a:solidFill>
                    <a:srgbClr val="0D1B3E"/>
                  </a:solidFill>
                  <a:latin typeface="Calibri" pitchFamily="34" charset="0"/>
                  <a:ea typeface="Calibri" pitchFamily="34" charset="-122"/>
                  <a:cs typeface="Calibri" pitchFamily="34" charset="-120"/>
                </a:rPr>
                <a:t>2006</a:t>
              </a:r>
              <a:endParaRPr lang="en-US" sz="850" dirty="0"/>
            </a:p>
          </p:txBody>
        </p:sp>
        <p:sp>
          <p:nvSpPr>
            <p:cNvPr id="180" name="Text 48">
              <a:extLst>
                <a:ext uri="{FF2B5EF4-FFF2-40B4-BE49-F238E27FC236}">
                  <a16:creationId xmlns:a16="http://schemas.microsoft.com/office/drawing/2014/main" id="{CD9E8F4A-EA17-0FDE-7317-DF2640172548}"/>
                </a:ext>
              </a:extLst>
            </p:cNvPr>
            <p:cNvSpPr/>
            <p:nvPr/>
          </p:nvSpPr>
          <p:spPr>
            <a:xfrm>
              <a:off x="1069848" y="1865376"/>
              <a:ext cx="914400"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Planar</a:t>
              </a:r>
              <a:endParaRPr lang="en-US" sz="850" dirty="0"/>
            </a:p>
          </p:txBody>
        </p:sp>
        <p:sp>
          <p:nvSpPr>
            <p:cNvPr id="181" name="Text 49">
              <a:extLst>
                <a:ext uri="{FF2B5EF4-FFF2-40B4-BE49-F238E27FC236}">
                  <a16:creationId xmlns:a16="http://schemas.microsoft.com/office/drawing/2014/main" id="{70F1FF37-8390-426F-1C93-5B795341E009}"/>
                </a:ext>
              </a:extLst>
            </p:cNvPr>
            <p:cNvSpPr/>
            <p:nvPr/>
          </p:nvSpPr>
          <p:spPr>
            <a:xfrm>
              <a:off x="2057400" y="1865376"/>
              <a:ext cx="1024128"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193nm ArF</a:t>
              </a:r>
              <a:endParaRPr lang="en-US" sz="850" dirty="0"/>
            </a:p>
          </p:txBody>
        </p:sp>
        <p:sp>
          <p:nvSpPr>
            <p:cNvPr id="182" name="Text 50">
              <a:extLst>
                <a:ext uri="{FF2B5EF4-FFF2-40B4-BE49-F238E27FC236}">
                  <a16:creationId xmlns:a16="http://schemas.microsoft.com/office/drawing/2014/main" id="{206966A2-0C82-D8BC-49E0-357673AAE5C6}"/>
                </a:ext>
              </a:extLst>
            </p:cNvPr>
            <p:cNvSpPr/>
            <p:nvPr/>
          </p:nvSpPr>
          <p:spPr>
            <a:xfrm>
              <a:off x="3154680" y="1865376"/>
              <a:ext cx="585216" cy="310896"/>
            </a:xfrm>
            <a:prstGeom prst="rect">
              <a:avLst/>
            </a:prstGeom>
            <a:noFill/>
            <a:ln/>
          </p:spPr>
          <p:txBody>
            <a:bodyPr wrap="square" rtlCol="0" anchor="ctr"/>
            <a:lstStyle/>
            <a:p>
              <a:pPr marL="0" indent="0" algn="ctr">
                <a:buNone/>
              </a:pPr>
              <a:r>
                <a:rPr lang="en-US" sz="900" b="1" dirty="0">
                  <a:solidFill>
                    <a:srgbClr val="185FA5"/>
                  </a:solidFill>
                  <a:latin typeface="Calibri" pitchFamily="34" charset="0"/>
                  <a:ea typeface="Calibri" pitchFamily="34" charset="-122"/>
                  <a:cs typeface="Calibri" pitchFamily="34" charset="-120"/>
                </a:rPr>
                <a:t>● 0.25×</a:t>
              </a:r>
              <a:endParaRPr lang="en-US" sz="900" dirty="0"/>
            </a:p>
          </p:txBody>
        </p:sp>
        <p:sp>
          <p:nvSpPr>
            <p:cNvPr id="183" name="Text 51">
              <a:extLst>
                <a:ext uri="{FF2B5EF4-FFF2-40B4-BE49-F238E27FC236}">
                  <a16:creationId xmlns:a16="http://schemas.microsoft.com/office/drawing/2014/main" id="{DE96C8F9-9786-774A-4B3D-CF5691F2E16E}"/>
                </a:ext>
              </a:extLst>
            </p:cNvPr>
            <p:cNvSpPr/>
            <p:nvPr/>
          </p:nvSpPr>
          <p:spPr>
            <a:xfrm>
              <a:off x="3813048" y="1865376"/>
              <a:ext cx="521208" cy="310896"/>
            </a:xfrm>
            <a:prstGeom prst="rect">
              <a:avLst/>
            </a:prstGeom>
            <a:noFill/>
            <a:ln/>
          </p:spPr>
          <p:txBody>
            <a:bodyPr wrap="square" rtlCol="0" anchor="ctr"/>
            <a:lstStyle/>
            <a:p>
              <a:pPr marL="0" indent="0" algn="ctr">
                <a:buNone/>
              </a:pPr>
              <a:r>
                <a:rPr lang="en-US" sz="900" b="1" dirty="0">
                  <a:solidFill>
                    <a:srgbClr val="1D9E75"/>
                  </a:solidFill>
                  <a:latin typeface="Calibri" pitchFamily="34" charset="0"/>
                  <a:ea typeface="Calibri" pitchFamily="34" charset="-122"/>
                  <a:cs typeface="Calibri" pitchFamily="34" charset="-120"/>
                </a:rPr>
                <a:t>● 0.67×</a:t>
              </a:r>
              <a:endParaRPr lang="en-US" sz="900" dirty="0"/>
            </a:p>
          </p:txBody>
        </p:sp>
        <p:sp>
          <p:nvSpPr>
            <p:cNvPr id="184" name="Text 52">
              <a:extLst>
                <a:ext uri="{FF2B5EF4-FFF2-40B4-BE49-F238E27FC236}">
                  <a16:creationId xmlns:a16="http://schemas.microsoft.com/office/drawing/2014/main" id="{0701995B-1D03-1655-E5CC-984F7C8D21AC}"/>
                </a:ext>
              </a:extLst>
            </p:cNvPr>
            <p:cNvSpPr/>
            <p:nvPr/>
          </p:nvSpPr>
          <p:spPr>
            <a:xfrm>
              <a:off x="4407408" y="1865376"/>
              <a:ext cx="521208" cy="310896"/>
            </a:xfrm>
            <a:prstGeom prst="rect">
              <a:avLst/>
            </a:prstGeom>
            <a:noFill/>
            <a:ln/>
          </p:spPr>
          <p:txBody>
            <a:bodyPr wrap="square" rtlCol="0" anchor="ctr"/>
            <a:lstStyle/>
            <a:p>
              <a:pPr marL="0" indent="0" algn="ctr">
                <a:buNone/>
              </a:pPr>
              <a:r>
                <a:rPr lang="en-US" sz="900" b="1" dirty="0">
                  <a:solidFill>
                    <a:srgbClr val="BA7517"/>
                  </a:solidFill>
                  <a:latin typeface="Calibri" pitchFamily="34" charset="0"/>
                  <a:ea typeface="Calibri" pitchFamily="34" charset="-122"/>
                  <a:cs typeface="Calibri" pitchFamily="34" charset="-120"/>
                </a:rPr>
                <a:t>● 0.53×</a:t>
              </a:r>
              <a:endParaRPr lang="en-US" sz="900" dirty="0"/>
            </a:p>
          </p:txBody>
        </p:sp>
        <p:sp>
          <p:nvSpPr>
            <p:cNvPr id="185" name="Text 53">
              <a:extLst>
                <a:ext uri="{FF2B5EF4-FFF2-40B4-BE49-F238E27FC236}">
                  <a16:creationId xmlns:a16="http://schemas.microsoft.com/office/drawing/2014/main" id="{CE669C04-0A5D-4927-9510-6B54C0B25EEF}"/>
                </a:ext>
              </a:extLst>
            </p:cNvPr>
            <p:cNvSpPr/>
            <p:nvPr/>
          </p:nvSpPr>
          <p:spPr>
            <a:xfrm>
              <a:off x="5001768" y="1865376"/>
              <a:ext cx="676656"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 0.09×</a:t>
              </a:r>
              <a:endParaRPr lang="en-US" sz="850" dirty="0"/>
            </a:p>
          </p:txBody>
        </p:sp>
        <p:sp>
          <p:nvSpPr>
            <p:cNvPr id="186" name="Text 54">
              <a:extLst>
                <a:ext uri="{FF2B5EF4-FFF2-40B4-BE49-F238E27FC236}">
                  <a16:creationId xmlns:a16="http://schemas.microsoft.com/office/drawing/2014/main" id="{F2080989-6BBF-960C-4AF8-D5A98A5BEFCF}"/>
                </a:ext>
              </a:extLst>
            </p:cNvPr>
            <p:cNvSpPr/>
            <p:nvPr/>
          </p:nvSpPr>
          <p:spPr>
            <a:xfrm>
              <a:off x="5751576" y="1865376"/>
              <a:ext cx="3127248" cy="310896"/>
            </a:xfrm>
            <a:prstGeom prst="rect">
              <a:avLst/>
            </a:prstGeom>
            <a:noFill/>
            <a:ln/>
          </p:spPr>
          <p:txBody>
            <a:bodyPr wrap="square" rtlCol="0" anchor="ctr"/>
            <a:lstStyle/>
            <a:p>
              <a:pPr marL="0" indent="0" algn="l">
                <a:buNone/>
              </a:pPr>
              <a:r>
                <a:rPr lang="en-US" sz="800" dirty="0">
                  <a:solidFill>
                    <a:srgbClr val="4A5568"/>
                  </a:solidFill>
                  <a:latin typeface="Calibri" pitchFamily="34" charset="0"/>
                  <a:ea typeface="Calibri" pitchFamily="34" charset="-122"/>
                  <a:cs typeface="Calibri" pitchFamily="34" charset="-120"/>
                </a:rPr>
                <a:t>2× gate density vs 90nm; 30–50% speed gain (TSMC datasheet)</a:t>
              </a:r>
              <a:endParaRPr lang="en-US" sz="800" dirty="0"/>
            </a:p>
          </p:txBody>
        </p:sp>
        <p:sp>
          <p:nvSpPr>
            <p:cNvPr id="187" name="Shape 55">
              <a:extLst>
                <a:ext uri="{FF2B5EF4-FFF2-40B4-BE49-F238E27FC236}">
                  <a16:creationId xmlns:a16="http://schemas.microsoft.com/office/drawing/2014/main" id="{6EDA26F5-2EFE-7E13-D388-E1DF3CDAC546}"/>
                </a:ext>
              </a:extLst>
            </p:cNvPr>
            <p:cNvSpPr/>
            <p:nvPr/>
          </p:nvSpPr>
          <p:spPr>
            <a:xfrm>
              <a:off x="228600" y="2194560"/>
              <a:ext cx="8686800" cy="347472"/>
            </a:xfrm>
            <a:prstGeom prst="rect">
              <a:avLst/>
            </a:prstGeom>
            <a:solidFill>
              <a:srgbClr val="F4F7FB"/>
            </a:solidFill>
            <a:ln w="6350">
              <a:solidFill>
                <a:srgbClr val="D1DDED"/>
              </a:solidFill>
              <a:prstDash val="solid"/>
            </a:ln>
          </p:spPr>
          <p:txBody>
            <a:bodyPr/>
            <a:lstStyle/>
            <a:p>
              <a:endParaRPr lang="en-US"/>
            </a:p>
          </p:txBody>
        </p:sp>
        <p:sp>
          <p:nvSpPr>
            <p:cNvPr id="188" name="Text 56">
              <a:extLst>
                <a:ext uri="{FF2B5EF4-FFF2-40B4-BE49-F238E27FC236}">
                  <a16:creationId xmlns:a16="http://schemas.microsoft.com/office/drawing/2014/main" id="{60EF1A98-2046-7F63-BD2C-4AD98D29ECE4}"/>
                </a:ext>
              </a:extLst>
            </p:cNvPr>
            <p:cNvSpPr/>
            <p:nvPr/>
          </p:nvSpPr>
          <p:spPr>
            <a:xfrm>
              <a:off x="265176" y="2212848"/>
              <a:ext cx="731520" cy="310896"/>
            </a:xfrm>
            <a:prstGeom prst="rect">
              <a:avLst/>
            </a:prstGeom>
            <a:noFill/>
            <a:ln/>
          </p:spPr>
          <p:txBody>
            <a:bodyPr wrap="square" rtlCol="0" anchor="ctr"/>
            <a:lstStyle/>
            <a:p>
              <a:pPr marL="0" indent="0" algn="l">
                <a:buNone/>
              </a:pPr>
              <a:r>
                <a:rPr lang="en-US" sz="850" b="1" dirty="0">
                  <a:solidFill>
                    <a:srgbClr val="0D1B3E"/>
                  </a:solidFill>
                  <a:latin typeface="Calibri" pitchFamily="34" charset="0"/>
                  <a:ea typeface="Calibri" pitchFamily="34" charset="-122"/>
                  <a:cs typeface="Calibri" pitchFamily="34" charset="-120"/>
                </a:rPr>
                <a:t>45/40nm</a:t>
              </a:r>
              <a:endParaRPr lang="en-US" sz="850" dirty="0"/>
            </a:p>
            <a:p>
              <a:pPr marL="0" indent="0" algn="l">
                <a:buNone/>
              </a:pPr>
              <a:r>
                <a:rPr lang="en-US" sz="850" b="1" dirty="0">
                  <a:solidFill>
                    <a:srgbClr val="0D1B3E"/>
                  </a:solidFill>
                  <a:latin typeface="Calibri" pitchFamily="34" charset="0"/>
                  <a:ea typeface="Calibri" pitchFamily="34" charset="-122"/>
                  <a:cs typeface="Calibri" pitchFamily="34" charset="-120"/>
                </a:rPr>
                <a:t>2008</a:t>
              </a:r>
              <a:endParaRPr lang="en-US" sz="850" dirty="0"/>
            </a:p>
          </p:txBody>
        </p:sp>
        <p:sp>
          <p:nvSpPr>
            <p:cNvPr id="189" name="Text 57">
              <a:extLst>
                <a:ext uri="{FF2B5EF4-FFF2-40B4-BE49-F238E27FC236}">
                  <a16:creationId xmlns:a16="http://schemas.microsoft.com/office/drawing/2014/main" id="{52D1BB2E-0229-E784-716D-E722FCD30CA8}"/>
                </a:ext>
              </a:extLst>
            </p:cNvPr>
            <p:cNvSpPr/>
            <p:nvPr/>
          </p:nvSpPr>
          <p:spPr>
            <a:xfrm>
              <a:off x="1069848" y="2212848"/>
              <a:ext cx="914400"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Planar</a:t>
              </a:r>
              <a:endParaRPr lang="en-US" sz="850" dirty="0"/>
            </a:p>
          </p:txBody>
        </p:sp>
        <p:sp>
          <p:nvSpPr>
            <p:cNvPr id="190" name="Text 58">
              <a:extLst>
                <a:ext uri="{FF2B5EF4-FFF2-40B4-BE49-F238E27FC236}">
                  <a16:creationId xmlns:a16="http://schemas.microsoft.com/office/drawing/2014/main" id="{E5C75826-F9AF-F295-CE84-E50E1BE2A4A0}"/>
                </a:ext>
              </a:extLst>
            </p:cNvPr>
            <p:cNvSpPr/>
            <p:nvPr/>
          </p:nvSpPr>
          <p:spPr>
            <a:xfrm>
              <a:off x="2057400" y="2212848"/>
              <a:ext cx="1024128"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193nm immersion</a:t>
              </a:r>
              <a:endParaRPr lang="en-US" sz="850" dirty="0"/>
            </a:p>
          </p:txBody>
        </p:sp>
        <p:sp>
          <p:nvSpPr>
            <p:cNvPr id="191" name="Text 59">
              <a:extLst>
                <a:ext uri="{FF2B5EF4-FFF2-40B4-BE49-F238E27FC236}">
                  <a16:creationId xmlns:a16="http://schemas.microsoft.com/office/drawing/2014/main" id="{4CD097CB-5C65-9F3C-7D4B-986C114B656B}"/>
                </a:ext>
              </a:extLst>
            </p:cNvPr>
            <p:cNvSpPr/>
            <p:nvPr/>
          </p:nvSpPr>
          <p:spPr>
            <a:xfrm>
              <a:off x="3154680" y="2212848"/>
              <a:ext cx="585216" cy="310896"/>
            </a:xfrm>
            <a:prstGeom prst="rect">
              <a:avLst/>
            </a:prstGeom>
            <a:noFill/>
            <a:ln/>
          </p:spPr>
          <p:txBody>
            <a:bodyPr wrap="square" rtlCol="0" anchor="ctr"/>
            <a:lstStyle/>
            <a:p>
              <a:pPr marL="0" indent="0" algn="ctr">
                <a:buNone/>
              </a:pPr>
              <a:r>
                <a:rPr lang="en-US" sz="900" b="1" dirty="0">
                  <a:solidFill>
                    <a:srgbClr val="185FA5"/>
                  </a:solidFill>
                  <a:latin typeface="Calibri" pitchFamily="34" charset="0"/>
                  <a:ea typeface="Calibri" pitchFamily="34" charset="-122"/>
                  <a:cs typeface="Calibri" pitchFamily="34" charset="-120"/>
                </a:rPr>
                <a:t>○ 0.50×</a:t>
              </a:r>
              <a:endParaRPr lang="en-US" sz="900" dirty="0"/>
            </a:p>
          </p:txBody>
        </p:sp>
        <p:sp>
          <p:nvSpPr>
            <p:cNvPr id="192" name="Text 60">
              <a:extLst>
                <a:ext uri="{FF2B5EF4-FFF2-40B4-BE49-F238E27FC236}">
                  <a16:creationId xmlns:a16="http://schemas.microsoft.com/office/drawing/2014/main" id="{C69A5621-37EE-178F-B4FD-F39DE1412FEE}"/>
                </a:ext>
              </a:extLst>
            </p:cNvPr>
            <p:cNvSpPr/>
            <p:nvPr/>
          </p:nvSpPr>
          <p:spPr>
            <a:xfrm>
              <a:off x="3813048" y="2212848"/>
              <a:ext cx="521208" cy="310896"/>
            </a:xfrm>
            <a:prstGeom prst="rect">
              <a:avLst/>
            </a:prstGeom>
            <a:noFill/>
            <a:ln/>
          </p:spPr>
          <p:txBody>
            <a:bodyPr wrap="square" rtlCol="0" anchor="ctr"/>
            <a:lstStyle/>
            <a:p>
              <a:pPr marL="0" indent="0" algn="ctr">
                <a:buNone/>
              </a:pPr>
              <a:r>
                <a:rPr lang="en-US" sz="900" b="1" dirty="0">
                  <a:solidFill>
                    <a:srgbClr val="1D9E75"/>
                  </a:solidFill>
                  <a:latin typeface="Calibri" pitchFamily="34" charset="0"/>
                  <a:ea typeface="Calibri" pitchFamily="34" charset="-122"/>
                  <a:cs typeface="Calibri" pitchFamily="34" charset="-120"/>
                </a:rPr>
                <a:t>○ 0.81×</a:t>
              </a:r>
              <a:endParaRPr lang="en-US" sz="900" dirty="0"/>
            </a:p>
          </p:txBody>
        </p:sp>
        <p:sp>
          <p:nvSpPr>
            <p:cNvPr id="193" name="Text 61">
              <a:extLst>
                <a:ext uri="{FF2B5EF4-FFF2-40B4-BE49-F238E27FC236}">
                  <a16:creationId xmlns:a16="http://schemas.microsoft.com/office/drawing/2014/main" id="{26931E80-FCA7-F71E-DEC2-CBB5FD170C05}"/>
                </a:ext>
              </a:extLst>
            </p:cNvPr>
            <p:cNvSpPr/>
            <p:nvPr/>
          </p:nvSpPr>
          <p:spPr>
            <a:xfrm>
              <a:off x="4407408" y="2212848"/>
              <a:ext cx="521208" cy="310896"/>
            </a:xfrm>
            <a:prstGeom prst="rect">
              <a:avLst/>
            </a:prstGeom>
            <a:noFill/>
            <a:ln/>
          </p:spPr>
          <p:txBody>
            <a:bodyPr wrap="square" rtlCol="0" anchor="ctr"/>
            <a:lstStyle/>
            <a:p>
              <a:pPr marL="0" indent="0" algn="ctr">
                <a:buNone/>
              </a:pPr>
              <a:r>
                <a:rPr lang="en-US" sz="900" b="1" dirty="0">
                  <a:solidFill>
                    <a:srgbClr val="BA7517"/>
                  </a:solidFill>
                  <a:latin typeface="Calibri" pitchFamily="34" charset="0"/>
                  <a:ea typeface="Calibri" pitchFamily="34" charset="-122"/>
                  <a:cs typeface="Calibri" pitchFamily="34" charset="-120"/>
                </a:rPr>
                <a:t>○ 0.69×</a:t>
              </a:r>
              <a:endParaRPr lang="en-US" sz="900" dirty="0"/>
            </a:p>
          </p:txBody>
        </p:sp>
        <p:sp>
          <p:nvSpPr>
            <p:cNvPr id="194" name="Text 62">
              <a:extLst>
                <a:ext uri="{FF2B5EF4-FFF2-40B4-BE49-F238E27FC236}">
                  <a16:creationId xmlns:a16="http://schemas.microsoft.com/office/drawing/2014/main" id="{F99122D6-3657-2A03-35BD-F8A787D38293}"/>
                </a:ext>
              </a:extLst>
            </p:cNvPr>
            <p:cNvSpPr/>
            <p:nvPr/>
          </p:nvSpPr>
          <p:spPr>
            <a:xfrm>
              <a:off x="5001768" y="2212848"/>
              <a:ext cx="676656"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 0.28×</a:t>
              </a:r>
              <a:endParaRPr lang="en-US" sz="850" dirty="0"/>
            </a:p>
          </p:txBody>
        </p:sp>
        <p:sp>
          <p:nvSpPr>
            <p:cNvPr id="195" name="Text 63">
              <a:extLst>
                <a:ext uri="{FF2B5EF4-FFF2-40B4-BE49-F238E27FC236}">
                  <a16:creationId xmlns:a16="http://schemas.microsoft.com/office/drawing/2014/main" id="{42D7B168-B3FC-1CF5-0B6E-E64036472A9E}"/>
                </a:ext>
              </a:extLst>
            </p:cNvPr>
            <p:cNvSpPr/>
            <p:nvPr/>
          </p:nvSpPr>
          <p:spPr>
            <a:xfrm>
              <a:off x="5751576" y="2212848"/>
              <a:ext cx="3127248" cy="310896"/>
            </a:xfrm>
            <a:prstGeom prst="rect">
              <a:avLst/>
            </a:prstGeom>
            <a:noFill/>
            <a:ln/>
          </p:spPr>
          <p:txBody>
            <a:bodyPr wrap="square" rtlCol="0" anchor="ctr"/>
            <a:lstStyle/>
            <a:p>
              <a:pPr marL="0" indent="0" algn="l">
                <a:buNone/>
              </a:pPr>
              <a:r>
                <a:rPr lang="en-US" sz="800" dirty="0">
                  <a:solidFill>
                    <a:srgbClr val="4A5568"/>
                  </a:solidFill>
                  <a:latin typeface="Calibri" pitchFamily="34" charset="0"/>
                  <a:ea typeface="Calibri" pitchFamily="34" charset="-122"/>
                  <a:cs typeface="Calibri" pitchFamily="34" charset="-120"/>
                </a:rPr>
                <a:t>Immersion litho; HKMG introduced (Intel 45nm); leakage reduction</a:t>
              </a:r>
              <a:endParaRPr lang="en-US" sz="800" dirty="0"/>
            </a:p>
          </p:txBody>
        </p:sp>
        <p:sp>
          <p:nvSpPr>
            <p:cNvPr id="196" name="Shape 64">
              <a:extLst>
                <a:ext uri="{FF2B5EF4-FFF2-40B4-BE49-F238E27FC236}">
                  <a16:creationId xmlns:a16="http://schemas.microsoft.com/office/drawing/2014/main" id="{82F3169F-B25F-ECF7-68B0-8E557B182A78}"/>
                </a:ext>
              </a:extLst>
            </p:cNvPr>
            <p:cNvSpPr/>
            <p:nvPr/>
          </p:nvSpPr>
          <p:spPr>
            <a:xfrm>
              <a:off x="228600" y="2542032"/>
              <a:ext cx="8686800" cy="347472"/>
            </a:xfrm>
            <a:prstGeom prst="rect">
              <a:avLst/>
            </a:prstGeom>
            <a:solidFill>
              <a:srgbClr val="E8F4FF"/>
            </a:solidFill>
            <a:ln w="6350">
              <a:solidFill>
                <a:srgbClr val="D1DDED"/>
              </a:solidFill>
              <a:prstDash val="solid"/>
            </a:ln>
          </p:spPr>
          <p:txBody>
            <a:bodyPr/>
            <a:lstStyle/>
            <a:p>
              <a:endParaRPr lang="en-US"/>
            </a:p>
          </p:txBody>
        </p:sp>
        <p:sp>
          <p:nvSpPr>
            <p:cNvPr id="197" name="Shape 65">
              <a:extLst>
                <a:ext uri="{FF2B5EF4-FFF2-40B4-BE49-F238E27FC236}">
                  <a16:creationId xmlns:a16="http://schemas.microsoft.com/office/drawing/2014/main" id="{A68FF1EB-0861-FF94-4965-21E26AAC6EF8}"/>
                </a:ext>
              </a:extLst>
            </p:cNvPr>
            <p:cNvSpPr/>
            <p:nvPr/>
          </p:nvSpPr>
          <p:spPr>
            <a:xfrm>
              <a:off x="228600" y="2542032"/>
              <a:ext cx="36576" cy="347472"/>
            </a:xfrm>
            <a:prstGeom prst="rect">
              <a:avLst/>
            </a:prstGeom>
            <a:solidFill>
              <a:srgbClr val="F59E0B"/>
            </a:solidFill>
            <a:ln w="12700">
              <a:solidFill>
                <a:srgbClr val="F59E0B"/>
              </a:solidFill>
              <a:prstDash val="solid"/>
            </a:ln>
          </p:spPr>
          <p:txBody>
            <a:bodyPr/>
            <a:lstStyle/>
            <a:p>
              <a:endParaRPr lang="en-US"/>
            </a:p>
          </p:txBody>
        </p:sp>
        <p:sp>
          <p:nvSpPr>
            <p:cNvPr id="198" name="Text 66">
              <a:extLst>
                <a:ext uri="{FF2B5EF4-FFF2-40B4-BE49-F238E27FC236}">
                  <a16:creationId xmlns:a16="http://schemas.microsoft.com/office/drawing/2014/main" id="{E0C5B3FA-1D62-3888-15EC-28B937C91292}"/>
                </a:ext>
              </a:extLst>
            </p:cNvPr>
            <p:cNvSpPr/>
            <p:nvPr/>
          </p:nvSpPr>
          <p:spPr>
            <a:xfrm>
              <a:off x="265176" y="2560320"/>
              <a:ext cx="731520" cy="310896"/>
            </a:xfrm>
            <a:prstGeom prst="rect">
              <a:avLst/>
            </a:prstGeom>
            <a:noFill/>
            <a:ln/>
          </p:spPr>
          <p:txBody>
            <a:bodyPr wrap="square" rtlCol="0" anchor="ctr"/>
            <a:lstStyle/>
            <a:p>
              <a:pPr marL="0" indent="0" algn="l">
                <a:buNone/>
              </a:pPr>
              <a:r>
                <a:rPr lang="en-US" sz="850" b="1" dirty="0">
                  <a:solidFill>
                    <a:srgbClr val="185FA5"/>
                  </a:solidFill>
                  <a:latin typeface="Calibri" pitchFamily="34" charset="0"/>
                  <a:ea typeface="Calibri" pitchFamily="34" charset="-122"/>
                  <a:cs typeface="Calibri" pitchFamily="34" charset="-120"/>
                </a:rPr>
                <a:t>28nm ⭐</a:t>
              </a:r>
              <a:endParaRPr lang="en-US" sz="850" dirty="0"/>
            </a:p>
            <a:p>
              <a:pPr marL="0" indent="0" algn="l">
                <a:buNone/>
              </a:pPr>
              <a:r>
                <a:rPr lang="en-US" sz="850" b="1" dirty="0">
                  <a:solidFill>
                    <a:srgbClr val="185FA5"/>
                  </a:solidFill>
                  <a:latin typeface="Calibri" pitchFamily="34" charset="0"/>
                  <a:ea typeface="Calibri" pitchFamily="34" charset="-122"/>
                  <a:cs typeface="Calibri" pitchFamily="34" charset="-120"/>
                </a:rPr>
                <a:t>2011</a:t>
              </a:r>
              <a:endParaRPr lang="en-US" sz="850" dirty="0"/>
            </a:p>
          </p:txBody>
        </p:sp>
        <p:sp>
          <p:nvSpPr>
            <p:cNvPr id="199" name="Text 67">
              <a:extLst>
                <a:ext uri="{FF2B5EF4-FFF2-40B4-BE49-F238E27FC236}">
                  <a16:creationId xmlns:a16="http://schemas.microsoft.com/office/drawing/2014/main" id="{9E93BEC1-3147-50DA-9D1B-1F807540CD6F}"/>
                </a:ext>
              </a:extLst>
            </p:cNvPr>
            <p:cNvSpPr/>
            <p:nvPr/>
          </p:nvSpPr>
          <p:spPr>
            <a:xfrm>
              <a:off x="1069848" y="2560320"/>
              <a:ext cx="914400"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Planar + HKMG</a:t>
              </a:r>
              <a:endParaRPr lang="en-US" sz="850" dirty="0"/>
            </a:p>
          </p:txBody>
        </p:sp>
        <p:sp>
          <p:nvSpPr>
            <p:cNvPr id="200" name="Text 68">
              <a:extLst>
                <a:ext uri="{FF2B5EF4-FFF2-40B4-BE49-F238E27FC236}">
                  <a16:creationId xmlns:a16="http://schemas.microsoft.com/office/drawing/2014/main" id="{ECFB4F90-8CC4-5FD1-0E02-76D2D3C2D161}"/>
                </a:ext>
              </a:extLst>
            </p:cNvPr>
            <p:cNvSpPr/>
            <p:nvPr/>
          </p:nvSpPr>
          <p:spPr>
            <a:xfrm>
              <a:off x="2057400" y="2560320"/>
              <a:ext cx="1024128"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193nm immersion</a:t>
              </a:r>
              <a:endParaRPr lang="en-US" sz="850" dirty="0"/>
            </a:p>
          </p:txBody>
        </p:sp>
        <p:sp>
          <p:nvSpPr>
            <p:cNvPr id="201" name="Text 69">
              <a:extLst>
                <a:ext uri="{FF2B5EF4-FFF2-40B4-BE49-F238E27FC236}">
                  <a16:creationId xmlns:a16="http://schemas.microsoft.com/office/drawing/2014/main" id="{A39F2B14-91C3-E799-FA61-3D997CE12908}"/>
                </a:ext>
              </a:extLst>
            </p:cNvPr>
            <p:cNvSpPr/>
            <p:nvPr/>
          </p:nvSpPr>
          <p:spPr>
            <a:xfrm>
              <a:off x="3154680" y="2560320"/>
              <a:ext cx="585216" cy="310896"/>
            </a:xfrm>
            <a:prstGeom prst="rect">
              <a:avLst/>
            </a:prstGeom>
            <a:noFill/>
            <a:ln/>
          </p:spPr>
          <p:txBody>
            <a:bodyPr wrap="square" rtlCol="0" anchor="ctr"/>
            <a:lstStyle/>
            <a:p>
              <a:pPr marL="0" indent="0" algn="ctr">
                <a:buNone/>
              </a:pPr>
              <a:r>
                <a:rPr lang="en-US" sz="900" dirty="0">
                  <a:solidFill>
                    <a:srgbClr val="4A5568"/>
                  </a:solidFill>
                  <a:latin typeface="Calibri" pitchFamily="34" charset="0"/>
                  <a:ea typeface="Calibri" pitchFamily="34" charset="-122"/>
                  <a:cs typeface="Calibri" pitchFamily="34" charset="-120"/>
                </a:rPr>
                <a:t>● 1.0×</a:t>
              </a:r>
              <a:endParaRPr lang="en-US" sz="900" dirty="0"/>
            </a:p>
          </p:txBody>
        </p:sp>
        <p:sp>
          <p:nvSpPr>
            <p:cNvPr id="202" name="Text 70">
              <a:extLst>
                <a:ext uri="{FF2B5EF4-FFF2-40B4-BE49-F238E27FC236}">
                  <a16:creationId xmlns:a16="http://schemas.microsoft.com/office/drawing/2014/main" id="{BE001C2A-2546-AFE2-9FB9-EA060A932FC7}"/>
                </a:ext>
              </a:extLst>
            </p:cNvPr>
            <p:cNvSpPr/>
            <p:nvPr/>
          </p:nvSpPr>
          <p:spPr>
            <a:xfrm>
              <a:off x="3813048" y="2560320"/>
              <a:ext cx="521208" cy="310896"/>
            </a:xfrm>
            <a:prstGeom prst="rect">
              <a:avLst/>
            </a:prstGeom>
            <a:noFill/>
            <a:ln/>
          </p:spPr>
          <p:txBody>
            <a:bodyPr wrap="square" rtlCol="0" anchor="ctr"/>
            <a:lstStyle/>
            <a:p>
              <a:pPr marL="0" indent="0" algn="ctr">
                <a:buNone/>
              </a:pPr>
              <a:r>
                <a:rPr lang="en-US" sz="900" dirty="0">
                  <a:solidFill>
                    <a:srgbClr val="4A5568"/>
                  </a:solidFill>
                  <a:latin typeface="Calibri" pitchFamily="34" charset="0"/>
                  <a:ea typeface="Calibri" pitchFamily="34" charset="-122"/>
                  <a:cs typeface="Calibri" pitchFamily="34" charset="-120"/>
                </a:rPr>
                <a:t>● 1.0×</a:t>
              </a:r>
              <a:endParaRPr lang="en-US" sz="900" dirty="0"/>
            </a:p>
          </p:txBody>
        </p:sp>
        <p:sp>
          <p:nvSpPr>
            <p:cNvPr id="203" name="Text 71">
              <a:extLst>
                <a:ext uri="{FF2B5EF4-FFF2-40B4-BE49-F238E27FC236}">
                  <a16:creationId xmlns:a16="http://schemas.microsoft.com/office/drawing/2014/main" id="{E911895A-EF93-3F8F-3239-5E72FE0BD1D4}"/>
                </a:ext>
              </a:extLst>
            </p:cNvPr>
            <p:cNvSpPr/>
            <p:nvPr/>
          </p:nvSpPr>
          <p:spPr>
            <a:xfrm>
              <a:off x="4407408" y="2560320"/>
              <a:ext cx="521208" cy="310896"/>
            </a:xfrm>
            <a:prstGeom prst="rect">
              <a:avLst/>
            </a:prstGeom>
            <a:noFill/>
            <a:ln/>
          </p:spPr>
          <p:txBody>
            <a:bodyPr wrap="square" rtlCol="0" anchor="ctr"/>
            <a:lstStyle/>
            <a:p>
              <a:pPr marL="0" indent="0" algn="ctr">
                <a:buNone/>
              </a:pPr>
              <a:r>
                <a:rPr lang="en-US" sz="900" dirty="0">
                  <a:solidFill>
                    <a:srgbClr val="4A5568"/>
                  </a:solidFill>
                  <a:latin typeface="Calibri" pitchFamily="34" charset="0"/>
                  <a:ea typeface="Calibri" pitchFamily="34" charset="-122"/>
                  <a:cs typeface="Calibri" pitchFamily="34" charset="-120"/>
                </a:rPr>
                <a:t>● 1.0×</a:t>
              </a:r>
              <a:endParaRPr lang="en-US" sz="900" dirty="0"/>
            </a:p>
          </p:txBody>
        </p:sp>
        <p:sp>
          <p:nvSpPr>
            <p:cNvPr id="204" name="Text 72">
              <a:extLst>
                <a:ext uri="{FF2B5EF4-FFF2-40B4-BE49-F238E27FC236}">
                  <a16:creationId xmlns:a16="http://schemas.microsoft.com/office/drawing/2014/main" id="{F4E86FEA-88C5-DEAA-B290-D2642993CF89}"/>
                </a:ext>
              </a:extLst>
            </p:cNvPr>
            <p:cNvSpPr/>
            <p:nvPr/>
          </p:nvSpPr>
          <p:spPr>
            <a:xfrm>
              <a:off x="5001768" y="2560320"/>
              <a:ext cx="676656"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 1×</a:t>
              </a:r>
              <a:endParaRPr lang="en-US" sz="850" dirty="0"/>
            </a:p>
          </p:txBody>
        </p:sp>
        <p:sp>
          <p:nvSpPr>
            <p:cNvPr id="205" name="Text 73">
              <a:extLst>
                <a:ext uri="{FF2B5EF4-FFF2-40B4-BE49-F238E27FC236}">
                  <a16:creationId xmlns:a16="http://schemas.microsoft.com/office/drawing/2014/main" id="{9E76F1DD-205E-1B13-BB01-330A22F88D5B}"/>
                </a:ext>
              </a:extLst>
            </p:cNvPr>
            <p:cNvSpPr/>
            <p:nvPr/>
          </p:nvSpPr>
          <p:spPr>
            <a:xfrm>
              <a:off x="5751576" y="2560320"/>
              <a:ext cx="3127248" cy="310896"/>
            </a:xfrm>
            <a:prstGeom prst="rect">
              <a:avLst/>
            </a:prstGeom>
            <a:noFill/>
            <a:ln/>
          </p:spPr>
          <p:txBody>
            <a:bodyPr wrap="square" rtlCol="0" anchor="ctr"/>
            <a:lstStyle/>
            <a:p>
              <a:pPr marL="0" indent="0" algn="l">
                <a:buNone/>
              </a:pPr>
              <a:r>
                <a:rPr lang="en-US" sz="800" dirty="0">
                  <a:solidFill>
                    <a:srgbClr val="4A5568"/>
                  </a:solidFill>
                  <a:latin typeface="Calibri" pitchFamily="34" charset="0"/>
                  <a:ea typeface="Calibri" pitchFamily="34" charset="-122"/>
                  <a:cs typeface="Calibri" pitchFamily="34" charset="-120"/>
                </a:rPr>
                <a:t>Full HKMG universally adopted; VDD scaling resumes — BASELINE</a:t>
              </a:r>
              <a:endParaRPr lang="en-US" sz="800" dirty="0"/>
            </a:p>
          </p:txBody>
        </p:sp>
        <p:sp>
          <p:nvSpPr>
            <p:cNvPr id="206" name="Shape 74">
              <a:extLst>
                <a:ext uri="{FF2B5EF4-FFF2-40B4-BE49-F238E27FC236}">
                  <a16:creationId xmlns:a16="http://schemas.microsoft.com/office/drawing/2014/main" id="{5E720090-B258-4046-EE17-CEBF870176B3}"/>
                </a:ext>
              </a:extLst>
            </p:cNvPr>
            <p:cNvSpPr/>
            <p:nvPr/>
          </p:nvSpPr>
          <p:spPr>
            <a:xfrm>
              <a:off x="228600" y="2889504"/>
              <a:ext cx="8686800" cy="347472"/>
            </a:xfrm>
            <a:prstGeom prst="rect">
              <a:avLst/>
            </a:prstGeom>
            <a:solidFill>
              <a:srgbClr val="F4F7FB"/>
            </a:solidFill>
            <a:ln w="6350">
              <a:solidFill>
                <a:srgbClr val="D1DDED"/>
              </a:solidFill>
              <a:prstDash val="solid"/>
            </a:ln>
          </p:spPr>
          <p:txBody>
            <a:bodyPr/>
            <a:lstStyle/>
            <a:p>
              <a:endParaRPr lang="en-US"/>
            </a:p>
          </p:txBody>
        </p:sp>
        <p:sp>
          <p:nvSpPr>
            <p:cNvPr id="207" name="Text 75">
              <a:extLst>
                <a:ext uri="{FF2B5EF4-FFF2-40B4-BE49-F238E27FC236}">
                  <a16:creationId xmlns:a16="http://schemas.microsoft.com/office/drawing/2014/main" id="{A83EB568-0E92-D98F-D48F-57394E19FE5B}"/>
                </a:ext>
              </a:extLst>
            </p:cNvPr>
            <p:cNvSpPr/>
            <p:nvPr/>
          </p:nvSpPr>
          <p:spPr>
            <a:xfrm>
              <a:off x="265176" y="2907792"/>
              <a:ext cx="731520" cy="310896"/>
            </a:xfrm>
            <a:prstGeom prst="rect">
              <a:avLst/>
            </a:prstGeom>
            <a:noFill/>
            <a:ln/>
          </p:spPr>
          <p:txBody>
            <a:bodyPr wrap="square" rtlCol="0" anchor="ctr"/>
            <a:lstStyle/>
            <a:p>
              <a:pPr marL="0" indent="0" algn="l">
                <a:buNone/>
              </a:pPr>
              <a:r>
                <a:rPr lang="en-US" sz="850" b="1" dirty="0">
                  <a:solidFill>
                    <a:srgbClr val="0D1B3E"/>
                  </a:solidFill>
                  <a:latin typeface="Calibri" pitchFamily="34" charset="0"/>
                  <a:ea typeface="Calibri" pitchFamily="34" charset="-122"/>
                  <a:cs typeface="Calibri" pitchFamily="34" charset="-120"/>
                </a:rPr>
                <a:t>16/14nm</a:t>
              </a:r>
              <a:endParaRPr lang="en-US" sz="850" dirty="0"/>
            </a:p>
            <a:p>
              <a:pPr marL="0" indent="0" algn="l">
                <a:buNone/>
              </a:pPr>
              <a:r>
                <a:rPr lang="en-US" sz="850" b="1" dirty="0">
                  <a:solidFill>
                    <a:srgbClr val="0D1B3E"/>
                  </a:solidFill>
                  <a:latin typeface="Calibri" pitchFamily="34" charset="0"/>
                  <a:ea typeface="Calibri" pitchFamily="34" charset="-122"/>
                  <a:cs typeface="Calibri" pitchFamily="34" charset="-120"/>
                </a:rPr>
                <a:t>2014</a:t>
              </a:r>
              <a:endParaRPr lang="en-US" sz="850" dirty="0"/>
            </a:p>
          </p:txBody>
        </p:sp>
        <p:sp>
          <p:nvSpPr>
            <p:cNvPr id="208" name="Text 76">
              <a:extLst>
                <a:ext uri="{FF2B5EF4-FFF2-40B4-BE49-F238E27FC236}">
                  <a16:creationId xmlns:a16="http://schemas.microsoft.com/office/drawing/2014/main" id="{A0F9759B-36CC-03AB-2131-86BCA2ACFEFF}"/>
                </a:ext>
              </a:extLst>
            </p:cNvPr>
            <p:cNvSpPr/>
            <p:nvPr/>
          </p:nvSpPr>
          <p:spPr>
            <a:xfrm>
              <a:off x="1069848" y="2907792"/>
              <a:ext cx="914400" cy="310896"/>
            </a:xfrm>
            <a:prstGeom prst="rect">
              <a:avLst/>
            </a:prstGeom>
            <a:noFill/>
            <a:ln/>
          </p:spPr>
          <p:txBody>
            <a:bodyPr wrap="square" rtlCol="0" anchor="ctr"/>
            <a:lstStyle/>
            <a:p>
              <a:pPr marL="0" indent="0" algn="ctr">
                <a:buNone/>
              </a:pPr>
              <a:r>
                <a:rPr lang="en-US" sz="850" b="1" dirty="0">
                  <a:solidFill>
                    <a:srgbClr val="1D9E75"/>
                  </a:solidFill>
                  <a:latin typeface="Calibri" pitchFamily="34" charset="0"/>
                  <a:ea typeface="Calibri" pitchFamily="34" charset="-122"/>
                  <a:cs typeface="Calibri" pitchFamily="34" charset="-120"/>
                </a:rPr>
                <a:t>FinFET</a:t>
              </a:r>
              <a:endParaRPr lang="en-US" sz="850" dirty="0"/>
            </a:p>
          </p:txBody>
        </p:sp>
        <p:sp>
          <p:nvSpPr>
            <p:cNvPr id="209" name="Text 77">
              <a:extLst>
                <a:ext uri="{FF2B5EF4-FFF2-40B4-BE49-F238E27FC236}">
                  <a16:creationId xmlns:a16="http://schemas.microsoft.com/office/drawing/2014/main" id="{9B932AB1-FD8B-14BB-9C1A-0265E79FDF96}"/>
                </a:ext>
              </a:extLst>
            </p:cNvPr>
            <p:cNvSpPr/>
            <p:nvPr/>
          </p:nvSpPr>
          <p:spPr>
            <a:xfrm>
              <a:off x="2057400" y="2907792"/>
              <a:ext cx="1024128"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193nm immersion+SADP</a:t>
              </a:r>
              <a:endParaRPr lang="en-US" sz="850" dirty="0"/>
            </a:p>
          </p:txBody>
        </p:sp>
        <p:sp>
          <p:nvSpPr>
            <p:cNvPr id="210" name="Text 78">
              <a:extLst>
                <a:ext uri="{FF2B5EF4-FFF2-40B4-BE49-F238E27FC236}">
                  <a16:creationId xmlns:a16="http://schemas.microsoft.com/office/drawing/2014/main" id="{563F760D-984E-0C8A-9800-BDC6187BDB2C}"/>
                </a:ext>
              </a:extLst>
            </p:cNvPr>
            <p:cNvSpPr/>
            <p:nvPr/>
          </p:nvSpPr>
          <p:spPr>
            <a:xfrm>
              <a:off x="3154680" y="2907792"/>
              <a:ext cx="585216" cy="310896"/>
            </a:xfrm>
            <a:prstGeom prst="rect">
              <a:avLst/>
            </a:prstGeom>
            <a:noFill/>
            <a:ln/>
          </p:spPr>
          <p:txBody>
            <a:bodyPr wrap="square" rtlCol="0" anchor="ctr"/>
            <a:lstStyle/>
            <a:p>
              <a:pPr marL="0" indent="0" algn="ctr">
                <a:buNone/>
              </a:pPr>
              <a:r>
                <a:rPr lang="en-US" sz="900" b="1" dirty="0">
                  <a:solidFill>
                    <a:srgbClr val="185FA5"/>
                  </a:solidFill>
                  <a:latin typeface="Calibri" pitchFamily="34" charset="0"/>
                  <a:ea typeface="Calibri" pitchFamily="34" charset="-122"/>
                  <a:cs typeface="Calibri" pitchFamily="34" charset="-120"/>
                </a:rPr>
                <a:t>● 2.0×</a:t>
              </a:r>
              <a:endParaRPr lang="en-US" sz="900" dirty="0"/>
            </a:p>
          </p:txBody>
        </p:sp>
        <p:sp>
          <p:nvSpPr>
            <p:cNvPr id="211" name="Text 79">
              <a:extLst>
                <a:ext uri="{FF2B5EF4-FFF2-40B4-BE49-F238E27FC236}">
                  <a16:creationId xmlns:a16="http://schemas.microsoft.com/office/drawing/2014/main" id="{F466D578-DCED-57CB-7064-9FF9723C6DBC}"/>
                </a:ext>
              </a:extLst>
            </p:cNvPr>
            <p:cNvSpPr/>
            <p:nvPr/>
          </p:nvSpPr>
          <p:spPr>
            <a:xfrm>
              <a:off x="3813048" y="2907792"/>
              <a:ext cx="521208" cy="310896"/>
            </a:xfrm>
            <a:prstGeom prst="rect">
              <a:avLst/>
            </a:prstGeom>
            <a:noFill/>
            <a:ln/>
          </p:spPr>
          <p:txBody>
            <a:bodyPr wrap="square" rtlCol="0" anchor="ctr"/>
            <a:lstStyle/>
            <a:p>
              <a:pPr marL="0" indent="0" algn="ctr">
                <a:buNone/>
              </a:pPr>
              <a:r>
                <a:rPr lang="en-US" sz="900" b="1" dirty="0">
                  <a:solidFill>
                    <a:srgbClr val="1D9E75"/>
                  </a:solidFill>
                  <a:latin typeface="Calibri" pitchFamily="34" charset="0"/>
                  <a:ea typeface="Calibri" pitchFamily="34" charset="-122"/>
                  <a:cs typeface="Calibri" pitchFamily="34" charset="-120"/>
                </a:rPr>
                <a:t>● 1.5×</a:t>
              </a:r>
              <a:endParaRPr lang="en-US" sz="900" dirty="0"/>
            </a:p>
          </p:txBody>
        </p:sp>
        <p:sp>
          <p:nvSpPr>
            <p:cNvPr id="212" name="Text 80">
              <a:extLst>
                <a:ext uri="{FF2B5EF4-FFF2-40B4-BE49-F238E27FC236}">
                  <a16:creationId xmlns:a16="http://schemas.microsoft.com/office/drawing/2014/main" id="{5DAD4611-20D1-E9E3-00AE-548EC53A51DF}"/>
                </a:ext>
              </a:extLst>
            </p:cNvPr>
            <p:cNvSpPr/>
            <p:nvPr/>
          </p:nvSpPr>
          <p:spPr>
            <a:xfrm>
              <a:off x="4407408" y="2907792"/>
              <a:ext cx="521208" cy="310896"/>
            </a:xfrm>
            <a:prstGeom prst="rect">
              <a:avLst/>
            </a:prstGeom>
            <a:noFill/>
            <a:ln/>
          </p:spPr>
          <p:txBody>
            <a:bodyPr wrap="square" rtlCol="0" anchor="ctr"/>
            <a:lstStyle/>
            <a:p>
              <a:pPr marL="0" indent="0" algn="ctr">
                <a:buNone/>
              </a:pPr>
              <a:r>
                <a:rPr lang="en-US" sz="900" b="1" dirty="0">
                  <a:solidFill>
                    <a:srgbClr val="BA7517"/>
                  </a:solidFill>
                  <a:latin typeface="Calibri" pitchFamily="34" charset="0"/>
                  <a:ea typeface="Calibri" pitchFamily="34" charset="-122"/>
                  <a:cs typeface="Calibri" pitchFamily="34" charset="-120"/>
                </a:rPr>
                <a:t>● 2.5×</a:t>
              </a:r>
              <a:endParaRPr lang="en-US" sz="900" dirty="0"/>
            </a:p>
          </p:txBody>
        </p:sp>
        <p:sp>
          <p:nvSpPr>
            <p:cNvPr id="213" name="Text 81">
              <a:extLst>
                <a:ext uri="{FF2B5EF4-FFF2-40B4-BE49-F238E27FC236}">
                  <a16:creationId xmlns:a16="http://schemas.microsoft.com/office/drawing/2014/main" id="{B6E941F0-DBCC-C52E-B28D-E54B8035FEAA}"/>
                </a:ext>
              </a:extLst>
            </p:cNvPr>
            <p:cNvSpPr/>
            <p:nvPr/>
          </p:nvSpPr>
          <p:spPr>
            <a:xfrm>
              <a:off x="5001768" y="2907792"/>
              <a:ext cx="676656"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 7.6×</a:t>
              </a:r>
              <a:endParaRPr lang="en-US" sz="850" dirty="0"/>
            </a:p>
          </p:txBody>
        </p:sp>
        <p:sp>
          <p:nvSpPr>
            <p:cNvPr id="214" name="Text 82">
              <a:extLst>
                <a:ext uri="{FF2B5EF4-FFF2-40B4-BE49-F238E27FC236}">
                  <a16:creationId xmlns:a16="http://schemas.microsoft.com/office/drawing/2014/main" id="{B58C42DE-F2CE-1578-792B-01BCEF76CEE1}"/>
                </a:ext>
              </a:extLst>
            </p:cNvPr>
            <p:cNvSpPr/>
            <p:nvPr/>
          </p:nvSpPr>
          <p:spPr>
            <a:xfrm>
              <a:off x="5751576" y="2907792"/>
              <a:ext cx="3127248" cy="310896"/>
            </a:xfrm>
            <a:prstGeom prst="rect">
              <a:avLst/>
            </a:prstGeom>
            <a:noFill/>
            <a:ln/>
          </p:spPr>
          <p:txBody>
            <a:bodyPr wrap="square" rtlCol="0" anchor="ctr"/>
            <a:lstStyle/>
            <a:p>
              <a:pPr marL="0" indent="0" algn="l">
                <a:buNone/>
              </a:pPr>
              <a:r>
                <a:rPr lang="en-US" sz="800" dirty="0">
                  <a:solidFill>
                    <a:srgbClr val="4A5568"/>
                  </a:solidFill>
                  <a:latin typeface="Calibri" pitchFamily="34" charset="0"/>
                  <a:ea typeface="Calibri" pitchFamily="34" charset="-122"/>
                  <a:cs typeface="Calibri" pitchFamily="34" charset="-120"/>
                </a:rPr>
                <a:t>FinFET: ~50% speed or ~60% power vs 28nm (TSMC N16)</a:t>
              </a:r>
              <a:endParaRPr lang="en-US" sz="800" dirty="0"/>
            </a:p>
          </p:txBody>
        </p:sp>
        <p:sp>
          <p:nvSpPr>
            <p:cNvPr id="215" name="Shape 83">
              <a:extLst>
                <a:ext uri="{FF2B5EF4-FFF2-40B4-BE49-F238E27FC236}">
                  <a16:creationId xmlns:a16="http://schemas.microsoft.com/office/drawing/2014/main" id="{606B5F4B-DA53-466F-D1E9-72DFAEDF61C4}"/>
                </a:ext>
              </a:extLst>
            </p:cNvPr>
            <p:cNvSpPr/>
            <p:nvPr/>
          </p:nvSpPr>
          <p:spPr>
            <a:xfrm>
              <a:off x="228600" y="3236976"/>
              <a:ext cx="8686800" cy="347472"/>
            </a:xfrm>
            <a:prstGeom prst="rect">
              <a:avLst/>
            </a:prstGeom>
            <a:solidFill>
              <a:srgbClr val="FFFFFF"/>
            </a:solidFill>
            <a:ln w="6350">
              <a:solidFill>
                <a:srgbClr val="D1DDED"/>
              </a:solidFill>
              <a:prstDash val="solid"/>
            </a:ln>
          </p:spPr>
          <p:txBody>
            <a:bodyPr/>
            <a:lstStyle/>
            <a:p>
              <a:endParaRPr lang="en-US"/>
            </a:p>
          </p:txBody>
        </p:sp>
        <p:sp>
          <p:nvSpPr>
            <p:cNvPr id="216" name="Text 84">
              <a:extLst>
                <a:ext uri="{FF2B5EF4-FFF2-40B4-BE49-F238E27FC236}">
                  <a16:creationId xmlns:a16="http://schemas.microsoft.com/office/drawing/2014/main" id="{3DC3364B-3A85-D1BE-6E57-00B80D64128C}"/>
                </a:ext>
              </a:extLst>
            </p:cNvPr>
            <p:cNvSpPr/>
            <p:nvPr/>
          </p:nvSpPr>
          <p:spPr>
            <a:xfrm>
              <a:off x="265176" y="3255264"/>
              <a:ext cx="731520" cy="310896"/>
            </a:xfrm>
            <a:prstGeom prst="rect">
              <a:avLst/>
            </a:prstGeom>
            <a:noFill/>
            <a:ln/>
          </p:spPr>
          <p:txBody>
            <a:bodyPr wrap="square" rtlCol="0" anchor="ctr"/>
            <a:lstStyle/>
            <a:p>
              <a:pPr marL="0" indent="0" algn="l">
                <a:buNone/>
              </a:pPr>
              <a:r>
                <a:rPr lang="en-US" sz="850" b="1" dirty="0">
                  <a:solidFill>
                    <a:srgbClr val="0D1B3E"/>
                  </a:solidFill>
                  <a:latin typeface="Calibri" pitchFamily="34" charset="0"/>
                  <a:ea typeface="Calibri" pitchFamily="34" charset="-122"/>
                  <a:cs typeface="Calibri" pitchFamily="34" charset="-120"/>
                </a:rPr>
                <a:t>10nm</a:t>
              </a:r>
              <a:endParaRPr lang="en-US" sz="850" dirty="0"/>
            </a:p>
            <a:p>
              <a:pPr marL="0" indent="0" algn="l">
                <a:buNone/>
              </a:pPr>
              <a:r>
                <a:rPr lang="en-US" sz="850" b="1" dirty="0">
                  <a:solidFill>
                    <a:srgbClr val="0D1B3E"/>
                  </a:solidFill>
                  <a:latin typeface="Calibri" pitchFamily="34" charset="0"/>
                  <a:ea typeface="Calibri" pitchFamily="34" charset="-122"/>
                  <a:cs typeface="Calibri" pitchFamily="34" charset="-120"/>
                </a:rPr>
                <a:t>2017</a:t>
              </a:r>
              <a:endParaRPr lang="en-US" sz="850" dirty="0"/>
            </a:p>
          </p:txBody>
        </p:sp>
        <p:sp>
          <p:nvSpPr>
            <p:cNvPr id="217" name="Text 85">
              <a:extLst>
                <a:ext uri="{FF2B5EF4-FFF2-40B4-BE49-F238E27FC236}">
                  <a16:creationId xmlns:a16="http://schemas.microsoft.com/office/drawing/2014/main" id="{1867954E-7C84-2350-3D98-EE17D40C28A7}"/>
                </a:ext>
              </a:extLst>
            </p:cNvPr>
            <p:cNvSpPr/>
            <p:nvPr/>
          </p:nvSpPr>
          <p:spPr>
            <a:xfrm>
              <a:off x="1069848" y="3255264"/>
              <a:ext cx="914400" cy="310896"/>
            </a:xfrm>
            <a:prstGeom prst="rect">
              <a:avLst/>
            </a:prstGeom>
            <a:noFill/>
            <a:ln/>
          </p:spPr>
          <p:txBody>
            <a:bodyPr wrap="square" rtlCol="0" anchor="ctr"/>
            <a:lstStyle/>
            <a:p>
              <a:pPr marL="0" indent="0" algn="ctr">
                <a:buNone/>
              </a:pPr>
              <a:r>
                <a:rPr lang="en-US" sz="850" b="1" dirty="0">
                  <a:solidFill>
                    <a:srgbClr val="1D9E75"/>
                  </a:solidFill>
                  <a:latin typeface="Calibri" pitchFamily="34" charset="0"/>
                  <a:ea typeface="Calibri" pitchFamily="34" charset="-122"/>
                  <a:cs typeface="Calibri" pitchFamily="34" charset="-120"/>
                </a:rPr>
                <a:t>FinFET</a:t>
              </a:r>
              <a:endParaRPr lang="en-US" sz="850" dirty="0"/>
            </a:p>
          </p:txBody>
        </p:sp>
        <p:sp>
          <p:nvSpPr>
            <p:cNvPr id="218" name="Text 86">
              <a:extLst>
                <a:ext uri="{FF2B5EF4-FFF2-40B4-BE49-F238E27FC236}">
                  <a16:creationId xmlns:a16="http://schemas.microsoft.com/office/drawing/2014/main" id="{9D7C6B86-9518-5778-E6D8-783A2EA7C421}"/>
                </a:ext>
              </a:extLst>
            </p:cNvPr>
            <p:cNvSpPr/>
            <p:nvPr/>
          </p:nvSpPr>
          <p:spPr>
            <a:xfrm>
              <a:off x="2057400" y="3255264"/>
              <a:ext cx="1024128"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193nm SAQP</a:t>
              </a:r>
              <a:endParaRPr lang="en-US" sz="850" dirty="0"/>
            </a:p>
          </p:txBody>
        </p:sp>
        <p:sp>
          <p:nvSpPr>
            <p:cNvPr id="219" name="Text 87">
              <a:extLst>
                <a:ext uri="{FF2B5EF4-FFF2-40B4-BE49-F238E27FC236}">
                  <a16:creationId xmlns:a16="http://schemas.microsoft.com/office/drawing/2014/main" id="{8B19CB05-3BE2-9D01-450F-742952ECE8C2}"/>
                </a:ext>
              </a:extLst>
            </p:cNvPr>
            <p:cNvSpPr/>
            <p:nvPr/>
          </p:nvSpPr>
          <p:spPr>
            <a:xfrm>
              <a:off x="3154680" y="3255264"/>
              <a:ext cx="585216" cy="310896"/>
            </a:xfrm>
            <a:prstGeom prst="rect">
              <a:avLst/>
            </a:prstGeom>
            <a:noFill/>
            <a:ln/>
          </p:spPr>
          <p:txBody>
            <a:bodyPr wrap="square" rtlCol="0" anchor="ctr"/>
            <a:lstStyle/>
            <a:p>
              <a:pPr marL="0" indent="0" algn="ctr">
                <a:buNone/>
              </a:pPr>
              <a:r>
                <a:rPr lang="en-US" sz="900" b="1" dirty="0">
                  <a:solidFill>
                    <a:srgbClr val="185FA5"/>
                  </a:solidFill>
                  <a:latin typeface="Calibri" pitchFamily="34" charset="0"/>
                  <a:ea typeface="Calibri" pitchFamily="34" charset="-122"/>
                  <a:cs typeface="Calibri" pitchFamily="34" charset="-120"/>
                </a:rPr>
                <a:t>● 4.0×</a:t>
              </a:r>
              <a:endParaRPr lang="en-US" sz="900" dirty="0"/>
            </a:p>
          </p:txBody>
        </p:sp>
        <p:sp>
          <p:nvSpPr>
            <p:cNvPr id="220" name="Text 88">
              <a:extLst>
                <a:ext uri="{FF2B5EF4-FFF2-40B4-BE49-F238E27FC236}">
                  <a16:creationId xmlns:a16="http://schemas.microsoft.com/office/drawing/2014/main" id="{B931FB36-AEAA-3ABB-73E6-36774717F0D1}"/>
                </a:ext>
              </a:extLst>
            </p:cNvPr>
            <p:cNvSpPr/>
            <p:nvPr/>
          </p:nvSpPr>
          <p:spPr>
            <a:xfrm>
              <a:off x="3813048" y="3255264"/>
              <a:ext cx="521208" cy="310896"/>
            </a:xfrm>
            <a:prstGeom prst="rect">
              <a:avLst/>
            </a:prstGeom>
            <a:noFill/>
            <a:ln/>
          </p:spPr>
          <p:txBody>
            <a:bodyPr wrap="square" rtlCol="0" anchor="ctr"/>
            <a:lstStyle/>
            <a:p>
              <a:pPr marL="0" indent="0" algn="ctr">
                <a:buNone/>
              </a:pPr>
              <a:r>
                <a:rPr lang="en-US" sz="900" b="1" dirty="0">
                  <a:solidFill>
                    <a:srgbClr val="1D9E75"/>
                  </a:solidFill>
                  <a:latin typeface="Calibri" pitchFamily="34" charset="0"/>
                  <a:ea typeface="Calibri" pitchFamily="34" charset="-122"/>
                  <a:cs typeface="Calibri" pitchFamily="34" charset="-120"/>
                </a:rPr>
                <a:t>● 1.8×</a:t>
              </a:r>
              <a:endParaRPr lang="en-US" sz="900" dirty="0"/>
            </a:p>
          </p:txBody>
        </p:sp>
        <p:sp>
          <p:nvSpPr>
            <p:cNvPr id="221" name="Text 89">
              <a:extLst>
                <a:ext uri="{FF2B5EF4-FFF2-40B4-BE49-F238E27FC236}">
                  <a16:creationId xmlns:a16="http://schemas.microsoft.com/office/drawing/2014/main" id="{7BA86395-FF05-92BD-DA6C-5614ECB7EC3E}"/>
                </a:ext>
              </a:extLst>
            </p:cNvPr>
            <p:cNvSpPr/>
            <p:nvPr/>
          </p:nvSpPr>
          <p:spPr>
            <a:xfrm>
              <a:off x="4407408" y="3255264"/>
              <a:ext cx="521208" cy="310896"/>
            </a:xfrm>
            <a:prstGeom prst="rect">
              <a:avLst/>
            </a:prstGeom>
            <a:noFill/>
            <a:ln/>
          </p:spPr>
          <p:txBody>
            <a:bodyPr wrap="square" rtlCol="0" anchor="ctr"/>
            <a:lstStyle/>
            <a:p>
              <a:pPr marL="0" indent="0" algn="ctr">
                <a:buNone/>
              </a:pPr>
              <a:r>
                <a:rPr lang="en-US" sz="900" b="1" dirty="0">
                  <a:solidFill>
                    <a:srgbClr val="BA7517"/>
                  </a:solidFill>
                  <a:latin typeface="Calibri" pitchFamily="34" charset="0"/>
                  <a:ea typeface="Calibri" pitchFamily="34" charset="-122"/>
                  <a:cs typeface="Calibri" pitchFamily="34" charset="-120"/>
                </a:rPr>
                <a:t>● 3.8×</a:t>
              </a:r>
              <a:endParaRPr lang="en-US" sz="900" dirty="0"/>
            </a:p>
          </p:txBody>
        </p:sp>
        <p:sp>
          <p:nvSpPr>
            <p:cNvPr id="222" name="Text 90">
              <a:extLst>
                <a:ext uri="{FF2B5EF4-FFF2-40B4-BE49-F238E27FC236}">
                  <a16:creationId xmlns:a16="http://schemas.microsoft.com/office/drawing/2014/main" id="{6A2EFF14-917A-5A3F-7134-F8064C02B553}"/>
                </a:ext>
              </a:extLst>
            </p:cNvPr>
            <p:cNvSpPr/>
            <p:nvPr/>
          </p:nvSpPr>
          <p:spPr>
            <a:xfrm>
              <a:off x="5001768" y="3255264"/>
              <a:ext cx="676656"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 26×</a:t>
              </a:r>
              <a:endParaRPr lang="en-US" sz="850" dirty="0"/>
            </a:p>
          </p:txBody>
        </p:sp>
        <p:sp>
          <p:nvSpPr>
            <p:cNvPr id="223" name="Text 91">
              <a:extLst>
                <a:ext uri="{FF2B5EF4-FFF2-40B4-BE49-F238E27FC236}">
                  <a16:creationId xmlns:a16="http://schemas.microsoft.com/office/drawing/2014/main" id="{53EAD872-43AA-8C82-5CA2-3315AE2B6FA8}"/>
                </a:ext>
              </a:extLst>
            </p:cNvPr>
            <p:cNvSpPr/>
            <p:nvPr/>
          </p:nvSpPr>
          <p:spPr>
            <a:xfrm>
              <a:off x="5751576" y="3255264"/>
              <a:ext cx="3127248" cy="310896"/>
            </a:xfrm>
            <a:prstGeom prst="rect">
              <a:avLst/>
            </a:prstGeom>
            <a:noFill/>
            <a:ln/>
          </p:spPr>
          <p:txBody>
            <a:bodyPr wrap="square" rtlCol="0" anchor="ctr"/>
            <a:lstStyle/>
            <a:p>
              <a:pPr marL="0" indent="0" algn="l">
                <a:buNone/>
              </a:pPr>
              <a:r>
                <a:rPr lang="en-US" sz="800" dirty="0">
                  <a:solidFill>
                    <a:srgbClr val="4A5568"/>
                  </a:solidFill>
                  <a:latin typeface="Calibri" pitchFamily="34" charset="0"/>
                  <a:ea typeface="Calibri" pitchFamily="34" charset="-122"/>
                  <a:cs typeface="Calibri" pitchFamily="34" charset="-120"/>
                </a:rPr>
                <a:t>~15% speed or ~35% power vs 16nm; 2× density (TSMC N10)</a:t>
              </a:r>
              <a:endParaRPr lang="en-US" sz="800" dirty="0"/>
            </a:p>
          </p:txBody>
        </p:sp>
        <p:sp>
          <p:nvSpPr>
            <p:cNvPr id="224" name="Shape 92">
              <a:extLst>
                <a:ext uri="{FF2B5EF4-FFF2-40B4-BE49-F238E27FC236}">
                  <a16:creationId xmlns:a16="http://schemas.microsoft.com/office/drawing/2014/main" id="{F2846FF4-3619-BC86-BD60-E7E201FC6785}"/>
                </a:ext>
              </a:extLst>
            </p:cNvPr>
            <p:cNvSpPr/>
            <p:nvPr/>
          </p:nvSpPr>
          <p:spPr>
            <a:xfrm>
              <a:off x="228600" y="3584448"/>
              <a:ext cx="8686800" cy="347472"/>
            </a:xfrm>
            <a:prstGeom prst="rect">
              <a:avLst/>
            </a:prstGeom>
            <a:solidFill>
              <a:srgbClr val="F4F7FB"/>
            </a:solidFill>
            <a:ln w="6350">
              <a:solidFill>
                <a:srgbClr val="D1DDED"/>
              </a:solidFill>
              <a:prstDash val="solid"/>
            </a:ln>
          </p:spPr>
          <p:txBody>
            <a:bodyPr/>
            <a:lstStyle/>
            <a:p>
              <a:endParaRPr lang="en-US"/>
            </a:p>
          </p:txBody>
        </p:sp>
        <p:sp>
          <p:nvSpPr>
            <p:cNvPr id="225" name="Text 93">
              <a:extLst>
                <a:ext uri="{FF2B5EF4-FFF2-40B4-BE49-F238E27FC236}">
                  <a16:creationId xmlns:a16="http://schemas.microsoft.com/office/drawing/2014/main" id="{7F7509A6-C64F-EF96-176D-D37B2ED09FAC}"/>
                </a:ext>
              </a:extLst>
            </p:cNvPr>
            <p:cNvSpPr/>
            <p:nvPr/>
          </p:nvSpPr>
          <p:spPr>
            <a:xfrm>
              <a:off x="265176" y="3602736"/>
              <a:ext cx="731520" cy="310896"/>
            </a:xfrm>
            <a:prstGeom prst="rect">
              <a:avLst/>
            </a:prstGeom>
            <a:noFill/>
            <a:ln/>
          </p:spPr>
          <p:txBody>
            <a:bodyPr wrap="square" rtlCol="0" anchor="ctr"/>
            <a:lstStyle/>
            <a:p>
              <a:pPr marL="0" indent="0" algn="l">
                <a:buNone/>
              </a:pPr>
              <a:r>
                <a:rPr lang="en-US" sz="850" b="1" dirty="0">
                  <a:solidFill>
                    <a:srgbClr val="0D1B3E"/>
                  </a:solidFill>
                  <a:latin typeface="Calibri" pitchFamily="34" charset="0"/>
                  <a:ea typeface="Calibri" pitchFamily="34" charset="-122"/>
                  <a:cs typeface="Calibri" pitchFamily="34" charset="-120"/>
                </a:rPr>
                <a:t>7nm</a:t>
              </a:r>
              <a:endParaRPr lang="en-US" sz="850" dirty="0"/>
            </a:p>
            <a:p>
              <a:pPr marL="0" indent="0" algn="l">
                <a:buNone/>
              </a:pPr>
              <a:r>
                <a:rPr lang="en-US" sz="850" b="1" dirty="0">
                  <a:solidFill>
                    <a:srgbClr val="0D1B3E"/>
                  </a:solidFill>
                  <a:latin typeface="Calibri" pitchFamily="34" charset="0"/>
                  <a:ea typeface="Calibri" pitchFamily="34" charset="-122"/>
                  <a:cs typeface="Calibri" pitchFamily="34" charset="-120"/>
                </a:rPr>
                <a:t>2018</a:t>
              </a:r>
              <a:endParaRPr lang="en-US" sz="850" dirty="0"/>
            </a:p>
          </p:txBody>
        </p:sp>
        <p:sp>
          <p:nvSpPr>
            <p:cNvPr id="226" name="Text 94">
              <a:extLst>
                <a:ext uri="{FF2B5EF4-FFF2-40B4-BE49-F238E27FC236}">
                  <a16:creationId xmlns:a16="http://schemas.microsoft.com/office/drawing/2014/main" id="{FDC64E35-1E5C-474A-375C-88F4D5BCD151}"/>
                </a:ext>
              </a:extLst>
            </p:cNvPr>
            <p:cNvSpPr/>
            <p:nvPr/>
          </p:nvSpPr>
          <p:spPr>
            <a:xfrm>
              <a:off x="1069848" y="3602736"/>
              <a:ext cx="914400" cy="310896"/>
            </a:xfrm>
            <a:prstGeom prst="rect">
              <a:avLst/>
            </a:prstGeom>
            <a:noFill/>
            <a:ln/>
          </p:spPr>
          <p:txBody>
            <a:bodyPr wrap="square" rtlCol="0" anchor="ctr"/>
            <a:lstStyle/>
            <a:p>
              <a:pPr marL="0" indent="0" algn="ctr">
                <a:buNone/>
              </a:pPr>
              <a:r>
                <a:rPr lang="en-US" sz="850" b="1" dirty="0">
                  <a:solidFill>
                    <a:srgbClr val="1D9E75"/>
                  </a:solidFill>
                  <a:latin typeface="Calibri" pitchFamily="34" charset="0"/>
                  <a:ea typeface="Calibri" pitchFamily="34" charset="-122"/>
                  <a:cs typeface="Calibri" pitchFamily="34" charset="-120"/>
                </a:rPr>
                <a:t>FinFET</a:t>
              </a:r>
              <a:endParaRPr lang="en-US" sz="850" dirty="0"/>
            </a:p>
          </p:txBody>
        </p:sp>
        <p:sp>
          <p:nvSpPr>
            <p:cNvPr id="227" name="Text 95">
              <a:extLst>
                <a:ext uri="{FF2B5EF4-FFF2-40B4-BE49-F238E27FC236}">
                  <a16:creationId xmlns:a16="http://schemas.microsoft.com/office/drawing/2014/main" id="{FEF0BEDC-0553-A531-95D1-1825EBF17DE8}"/>
                </a:ext>
              </a:extLst>
            </p:cNvPr>
            <p:cNvSpPr/>
            <p:nvPr/>
          </p:nvSpPr>
          <p:spPr>
            <a:xfrm>
              <a:off x="2057400" y="3602736"/>
              <a:ext cx="1024128"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EUV (partial)</a:t>
              </a:r>
              <a:endParaRPr lang="en-US" sz="850" dirty="0"/>
            </a:p>
          </p:txBody>
        </p:sp>
        <p:sp>
          <p:nvSpPr>
            <p:cNvPr id="228" name="Text 96">
              <a:extLst>
                <a:ext uri="{FF2B5EF4-FFF2-40B4-BE49-F238E27FC236}">
                  <a16:creationId xmlns:a16="http://schemas.microsoft.com/office/drawing/2014/main" id="{436A4041-60AC-4C90-26A2-225A7B12B617}"/>
                </a:ext>
              </a:extLst>
            </p:cNvPr>
            <p:cNvSpPr/>
            <p:nvPr/>
          </p:nvSpPr>
          <p:spPr>
            <a:xfrm>
              <a:off x="3154680" y="3602736"/>
              <a:ext cx="585216" cy="310896"/>
            </a:xfrm>
            <a:prstGeom prst="rect">
              <a:avLst/>
            </a:prstGeom>
            <a:noFill/>
            <a:ln/>
          </p:spPr>
          <p:txBody>
            <a:bodyPr wrap="square" rtlCol="0" anchor="ctr"/>
            <a:lstStyle/>
            <a:p>
              <a:pPr marL="0" indent="0" algn="ctr">
                <a:buNone/>
              </a:pPr>
              <a:r>
                <a:rPr lang="en-US" sz="900" b="1" dirty="0">
                  <a:solidFill>
                    <a:srgbClr val="185FA5"/>
                  </a:solidFill>
                  <a:latin typeface="Calibri" pitchFamily="34" charset="0"/>
                  <a:ea typeface="Calibri" pitchFamily="34" charset="-122"/>
                  <a:cs typeface="Calibri" pitchFamily="34" charset="-120"/>
                </a:rPr>
                <a:t>● 6.3×</a:t>
              </a:r>
              <a:endParaRPr lang="en-US" sz="900" dirty="0"/>
            </a:p>
          </p:txBody>
        </p:sp>
        <p:sp>
          <p:nvSpPr>
            <p:cNvPr id="229" name="Text 97">
              <a:extLst>
                <a:ext uri="{FF2B5EF4-FFF2-40B4-BE49-F238E27FC236}">
                  <a16:creationId xmlns:a16="http://schemas.microsoft.com/office/drawing/2014/main" id="{278714BF-852F-62AC-309F-87E87B37416F}"/>
                </a:ext>
              </a:extLst>
            </p:cNvPr>
            <p:cNvSpPr/>
            <p:nvPr/>
          </p:nvSpPr>
          <p:spPr>
            <a:xfrm>
              <a:off x="3813048" y="3602736"/>
              <a:ext cx="521208" cy="310896"/>
            </a:xfrm>
            <a:prstGeom prst="rect">
              <a:avLst/>
            </a:prstGeom>
            <a:noFill/>
            <a:ln/>
          </p:spPr>
          <p:txBody>
            <a:bodyPr wrap="square" rtlCol="0" anchor="ctr"/>
            <a:lstStyle/>
            <a:p>
              <a:pPr marL="0" indent="0" algn="ctr">
                <a:buNone/>
              </a:pPr>
              <a:r>
                <a:rPr lang="en-US" sz="900" b="1" dirty="0">
                  <a:solidFill>
                    <a:srgbClr val="1D9E75"/>
                  </a:solidFill>
                  <a:latin typeface="Calibri" pitchFamily="34" charset="0"/>
                  <a:ea typeface="Calibri" pitchFamily="34" charset="-122"/>
                  <a:cs typeface="Calibri" pitchFamily="34" charset="-120"/>
                </a:rPr>
                <a:t>● 2.1×</a:t>
              </a:r>
              <a:endParaRPr lang="en-US" sz="900" dirty="0"/>
            </a:p>
          </p:txBody>
        </p:sp>
        <p:sp>
          <p:nvSpPr>
            <p:cNvPr id="230" name="Text 98">
              <a:extLst>
                <a:ext uri="{FF2B5EF4-FFF2-40B4-BE49-F238E27FC236}">
                  <a16:creationId xmlns:a16="http://schemas.microsoft.com/office/drawing/2014/main" id="{E58BA848-B4EE-9A82-6A0A-38A7D9F5CBCF}"/>
                </a:ext>
              </a:extLst>
            </p:cNvPr>
            <p:cNvSpPr/>
            <p:nvPr/>
          </p:nvSpPr>
          <p:spPr>
            <a:xfrm>
              <a:off x="4407408" y="3602736"/>
              <a:ext cx="521208" cy="310896"/>
            </a:xfrm>
            <a:prstGeom prst="rect">
              <a:avLst/>
            </a:prstGeom>
            <a:noFill/>
            <a:ln/>
          </p:spPr>
          <p:txBody>
            <a:bodyPr wrap="square" rtlCol="0" anchor="ctr"/>
            <a:lstStyle/>
            <a:p>
              <a:pPr marL="0" indent="0" algn="ctr">
                <a:buNone/>
              </a:pPr>
              <a:r>
                <a:rPr lang="en-US" sz="900" b="1" dirty="0">
                  <a:solidFill>
                    <a:srgbClr val="BA7517"/>
                  </a:solidFill>
                  <a:latin typeface="Calibri" pitchFamily="34" charset="0"/>
                  <a:ea typeface="Calibri" pitchFamily="34" charset="-122"/>
                  <a:cs typeface="Calibri" pitchFamily="34" charset="-120"/>
                </a:rPr>
                <a:t>● 6.3×</a:t>
              </a:r>
              <a:endParaRPr lang="en-US" sz="900" dirty="0"/>
            </a:p>
          </p:txBody>
        </p:sp>
        <p:sp>
          <p:nvSpPr>
            <p:cNvPr id="231" name="Text 99">
              <a:extLst>
                <a:ext uri="{FF2B5EF4-FFF2-40B4-BE49-F238E27FC236}">
                  <a16:creationId xmlns:a16="http://schemas.microsoft.com/office/drawing/2014/main" id="{2B265253-5286-6036-5D71-EE0BC5FDB5E4}"/>
                </a:ext>
              </a:extLst>
            </p:cNvPr>
            <p:cNvSpPr/>
            <p:nvPr/>
          </p:nvSpPr>
          <p:spPr>
            <a:xfrm>
              <a:off x="5001768" y="3602736"/>
              <a:ext cx="676656"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 81×</a:t>
              </a:r>
              <a:endParaRPr lang="en-US" sz="850" dirty="0"/>
            </a:p>
          </p:txBody>
        </p:sp>
        <p:sp>
          <p:nvSpPr>
            <p:cNvPr id="232" name="Text 100">
              <a:extLst>
                <a:ext uri="{FF2B5EF4-FFF2-40B4-BE49-F238E27FC236}">
                  <a16:creationId xmlns:a16="http://schemas.microsoft.com/office/drawing/2014/main" id="{DD979429-B3EF-BA34-D75C-1800EC6BC5FE}"/>
                </a:ext>
              </a:extLst>
            </p:cNvPr>
            <p:cNvSpPr/>
            <p:nvPr/>
          </p:nvSpPr>
          <p:spPr>
            <a:xfrm>
              <a:off x="5751576" y="3602736"/>
              <a:ext cx="3127248" cy="310896"/>
            </a:xfrm>
            <a:prstGeom prst="rect">
              <a:avLst/>
            </a:prstGeom>
            <a:noFill/>
            <a:ln/>
          </p:spPr>
          <p:txBody>
            <a:bodyPr wrap="square" rtlCol="0" anchor="ctr"/>
            <a:lstStyle/>
            <a:p>
              <a:pPr marL="0" indent="0" algn="l">
                <a:buNone/>
              </a:pPr>
              <a:r>
                <a:rPr lang="en-US" sz="800" dirty="0">
                  <a:solidFill>
                    <a:srgbClr val="4A5568"/>
                  </a:solidFill>
                  <a:latin typeface="Calibri" pitchFamily="34" charset="0"/>
                  <a:ea typeface="Calibri" pitchFamily="34" charset="-122"/>
                  <a:cs typeface="Calibri" pitchFamily="34" charset="-120"/>
                </a:rPr>
                <a:t>~20% speed or ~40% power vs 10nm; EUV for critical layers (TSMC N7)</a:t>
              </a:r>
              <a:endParaRPr lang="en-US" sz="800" dirty="0"/>
            </a:p>
          </p:txBody>
        </p:sp>
        <p:sp>
          <p:nvSpPr>
            <p:cNvPr id="233" name="Shape 101">
              <a:extLst>
                <a:ext uri="{FF2B5EF4-FFF2-40B4-BE49-F238E27FC236}">
                  <a16:creationId xmlns:a16="http://schemas.microsoft.com/office/drawing/2014/main" id="{8E5DF5F1-DB58-E090-E77A-858A0D300BF7}"/>
                </a:ext>
              </a:extLst>
            </p:cNvPr>
            <p:cNvSpPr/>
            <p:nvPr/>
          </p:nvSpPr>
          <p:spPr>
            <a:xfrm>
              <a:off x="228600" y="3931920"/>
              <a:ext cx="8686800" cy="347472"/>
            </a:xfrm>
            <a:prstGeom prst="rect">
              <a:avLst/>
            </a:prstGeom>
            <a:solidFill>
              <a:srgbClr val="FFFFFF"/>
            </a:solidFill>
            <a:ln w="6350">
              <a:solidFill>
                <a:srgbClr val="D1DDED"/>
              </a:solidFill>
              <a:prstDash val="solid"/>
            </a:ln>
          </p:spPr>
          <p:txBody>
            <a:bodyPr/>
            <a:lstStyle/>
            <a:p>
              <a:endParaRPr lang="en-US"/>
            </a:p>
          </p:txBody>
        </p:sp>
        <p:sp>
          <p:nvSpPr>
            <p:cNvPr id="234" name="Text 102">
              <a:extLst>
                <a:ext uri="{FF2B5EF4-FFF2-40B4-BE49-F238E27FC236}">
                  <a16:creationId xmlns:a16="http://schemas.microsoft.com/office/drawing/2014/main" id="{0CFD079B-5B29-419F-C99A-9458BA071737}"/>
                </a:ext>
              </a:extLst>
            </p:cNvPr>
            <p:cNvSpPr/>
            <p:nvPr/>
          </p:nvSpPr>
          <p:spPr>
            <a:xfrm>
              <a:off x="265176" y="3950208"/>
              <a:ext cx="731520" cy="310896"/>
            </a:xfrm>
            <a:prstGeom prst="rect">
              <a:avLst/>
            </a:prstGeom>
            <a:noFill/>
            <a:ln/>
          </p:spPr>
          <p:txBody>
            <a:bodyPr wrap="square" rtlCol="0" anchor="ctr"/>
            <a:lstStyle/>
            <a:p>
              <a:pPr marL="0" indent="0" algn="l">
                <a:buNone/>
              </a:pPr>
              <a:r>
                <a:rPr lang="en-US" sz="850" b="1" dirty="0">
                  <a:solidFill>
                    <a:srgbClr val="0D1B3E"/>
                  </a:solidFill>
                  <a:latin typeface="Calibri" pitchFamily="34" charset="0"/>
                  <a:ea typeface="Calibri" pitchFamily="34" charset="-122"/>
                  <a:cs typeface="Calibri" pitchFamily="34" charset="-120"/>
                </a:rPr>
                <a:t>5nm</a:t>
              </a:r>
              <a:endParaRPr lang="en-US" sz="850" dirty="0"/>
            </a:p>
            <a:p>
              <a:pPr marL="0" indent="0" algn="l">
                <a:buNone/>
              </a:pPr>
              <a:r>
                <a:rPr lang="en-US" sz="850" b="1" dirty="0">
                  <a:solidFill>
                    <a:srgbClr val="0D1B3E"/>
                  </a:solidFill>
                  <a:latin typeface="Calibri" pitchFamily="34" charset="0"/>
                  <a:ea typeface="Calibri" pitchFamily="34" charset="-122"/>
                  <a:cs typeface="Calibri" pitchFamily="34" charset="-120"/>
                </a:rPr>
                <a:t>2020</a:t>
              </a:r>
              <a:endParaRPr lang="en-US" sz="850" dirty="0"/>
            </a:p>
          </p:txBody>
        </p:sp>
        <p:sp>
          <p:nvSpPr>
            <p:cNvPr id="235" name="Text 103">
              <a:extLst>
                <a:ext uri="{FF2B5EF4-FFF2-40B4-BE49-F238E27FC236}">
                  <a16:creationId xmlns:a16="http://schemas.microsoft.com/office/drawing/2014/main" id="{B5A39012-FC42-F189-2F6A-09F21DF2C1DC}"/>
                </a:ext>
              </a:extLst>
            </p:cNvPr>
            <p:cNvSpPr/>
            <p:nvPr/>
          </p:nvSpPr>
          <p:spPr>
            <a:xfrm>
              <a:off x="1069848" y="3950208"/>
              <a:ext cx="914400" cy="310896"/>
            </a:xfrm>
            <a:prstGeom prst="rect">
              <a:avLst/>
            </a:prstGeom>
            <a:noFill/>
            <a:ln/>
          </p:spPr>
          <p:txBody>
            <a:bodyPr wrap="square" rtlCol="0" anchor="ctr"/>
            <a:lstStyle/>
            <a:p>
              <a:pPr marL="0" indent="0" algn="ctr">
                <a:buNone/>
              </a:pPr>
              <a:r>
                <a:rPr lang="en-US" sz="850" b="1" dirty="0">
                  <a:solidFill>
                    <a:srgbClr val="1D9E75"/>
                  </a:solidFill>
                  <a:latin typeface="Calibri" pitchFamily="34" charset="0"/>
                  <a:ea typeface="Calibri" pitchFamily="34" charset="-122"/>
                  <a:cs typeface="Calibri" pitchFamily="34" charset="-120"/>
                </a:rPr>
                <a:t>FinFET</a:t>
              </a:r>
              <a:endParaRPr lang="en-US" sz="850" dirty="0"/>
            </a:p>
          </p:txBody>
        </p:sp>
        <p:sp>
          <p:nvSpPr>
            <p:cNvPr id="236" name="Text 104">
              <a:extLst>
                <a:ext uri="{FF2B5EF4-FFF2-40B4-BE49-F238E27FC236}">
                  <a16:creationId xmlns:a16="http://schemas.microsoft.com/office/drawing/2014/main" id="{D56AF3BE-12BD-72A0-DC5C-1D363B20EF65}"/>
                </a:ext>
              </a:extLst>
            </p:cNvPr>
            <p:cNvSpPr/>
            <p:nvPr/>
          </p:nvSpPr>
          <p:spPr>
            <a:xfrm>
              <a:off x="2057400" y="3950208"/>
              <a:ext cx="1024128"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EUV</a:t>
              </a:r>
              <a:endParaRPr lang="en-US" sz="850" dirty="0"/>
            </a:p>
          </p:txBody>
        </p:sp>
        <p:sp>
          <p:nvSpPr>
            <p:cNvPr id="237" name="Text 105">
              <a:extLst>
                <a:ext uri="{FF2B5EF4-FFF2-40B4-BE49-F238E27FC236}">
                  <a16:creationId xmlns:a16="http://schemas.microsoft.com/office/drawing/2014/main" id="{4C5F0934-7162-AB86-5131-F52EFC0077CF}"/>
                </a:ext>
              </a:extLst>
            </p:cNvPr>
            <p:cNvSpPr/>
            <p:nvPr/>
          </p:nvSpPr>
          <p:spPr>
            <a:xfrm>
              <a:off x="3154680" y="3950208"/>
              <a:ext cx="585216" cy="310896"/>
            </a:xfrm>
            <a:prstGeom prst="rect">
              <a:avLst/>
            </a:prstGeom>
            <a:noFill/>
            <a:ln/>
          </p:spPr>
          <p:txBody>
            <a:bodyPr wrap="square" rtlCol="0" anchor="ctr"/>
            <a:lstStyle/>
            <a:p>
              <a:pPr marL="0" indent="0" algn="ctr">
                <a:buNone/>
              </a:pPr>
              <a:r>
                <a:rPr lang="en-US" sz="900" b="1" dirty="0">
                  <a:solidFill>
                    <a:srgbClr val="185FA5"/>
                  </a:solidFill>
                  <a:latin typeface="Calibri" pitchFamily="34" charset="0"/>
                  <a:ea typeface="Calibri" pitchFamily="34" charset="-122"/>
                  <a:cs typeface="Calibri" pitchFamily="34" charset="-120"/>
                </a:rPr>
                <a:t>● 11×</a:t>
              </a:r>
              <a:endParaRPr lang="en-US" sz="900" dirty="0"/>
            </a:p>
          </p:txBody>
        </p:sp>
        <p:sp>
          <p:nvSpPr>
            <p:cNvPr id="238" name="Text 106">
              <a:extLst>
                <a:ext uri="{FF2B5EF4-FFF2-40B4-BE49-F238E27FC236}">
                  <a16:creationId xmlns:a16="http://schemas.microsoft.com/office/drawing/2014/main" id="{FC161D5D-8E99-358E-2E2B-66362A0B4983}"/>
                </a:ext>
              </a:extLst>
            </p:cNvPr>
            <p:cNvSpPr/>
            <p:nvPr/>
          </p:nvSpPr>
          <p:spPr>
            <a:xfrm>
              <a:off x="3813048" y="3950208"/>
              <a:ext cx="521208" cy="310896"/>
            </a:xfrm>
            <a:prstGeom prst="rect">
              <a:avLst/>
            </a:prstGeom>
            <a:noFill/>
            <a:ln/>
          </p:spPr>
          <p:txBody>
            <a:bodyPr wrap="square" rtlCol="0" anchor="ctr"/>
            <a:lstStyle/>
            <a:p>
              <a:pPr marL="0" indent="0" algn="ctr">
                <a:buNone/>
              </a:pPr>
              <a:r>
                <a:rPr lang="en-US" sz="900" b="1" dirty="0">
                  <a:solidFill>
                    <a:srgbClr val="1D9E75"/>
                  </a:solidFill>
                  <a:latin typeface="Calibri" pitchFamily="34" charset="0"/>
                  <a:ea typeface="Calibri" pitchFamily="34" charset="-122"/>
                  <a:cs typeface="Calibri" pitchFamily="34" charset="-120"/>
                </a:rPr>
                <a:t>● 2.4×</a:t>
              </a:r>
              <a:endParaRPr lang="en-US" sz="900" dirty="0"/>
            </a:p>
          </p:txBody>
        </p:sp>
        <p:sp>
          <p:nvSpPr>
            <p:cNvPr id="239" name="Text 107">
              <a:extLst>
                <a:ext uri="{FF2B5EF4-FFF2-40B4-BE49-F238E27FC236}">
                  <a16:creationId xmlns:a16="http://schemas.microsoft.com/office/drawing/2014/main" id="{23CDED7D-A3CF-3391-6EB8-396E6199F6E3}"/>
                </a:ext>
              </a:extLst>
            </p:cNvPr>
            <p:cNvSpPr/>
            <p:nvPr/>
          </p:nvSpPr>
          <p:spPr>
            <a:xfrm>
              <a:off x="4407408" y="3950208"/>
              <a:ext cx="521208" cy="310896"/>
            </a:xfrm>
            <a:prstGeom prst="rect">
              <a:avLst/>
            </a:prstGeom>
            <a:noFill/>
            <a:ln/>
          </p:spPr>
          <p:txBody>
            <a:bodyPr wrap="square" rtlCol="0" anchor="ctr"/>
            <a:lstStyle/>
            <a:p>
              <a:pPr marL="0" indent="0" algn="ctr">
                <a:buNone/>
              </a:pPr>
              <a:r>
                <a:rPr lang="en-US" sz="900" b="1" dirty="0">
                  <a:solidFill>
                    <a:srgbClr val="BA7517"/>
                  </a:solidFill>
                  <a:latin typeface="Calibri" pitchFamily="34" charset="0"/>
                  <a:ea typeface="Calibri" pitchFamily="34" charset="-122"/>
                  <a:cs typeface="Calibri" pitchFamily="34" charset="-120"/>
                </a:rPr>
                <a:t>● 9.1×</a:t>
              </a:r>
              <a:endParaRPr lang="en-US" sz="900" dirty="0"/>
            </a:p>
          </p:txBody>
        </p:sp>
        <p:sp>
          <p:nvSpPr>
            <p:cNvPr id="240" name="Text 108">
              <a:extLst>
                <a:ext uri="{FF2B5EF4-FFF2-40B4-BE49-F238E27FC236}">
                  <a16:creationId xmlns:a16="http://schemas.microsoft.com/office/drawing/2014/main" id="{33728987-7366-2492-0A28-530FBFD9B3ED}"/>
                </a:ext>
              </a:extLst>
            </p:cNvPr>
            <p:cNvSpPr/>
            <p:nvPr/>
          </p:nvSpPr>
          <p:spPr>
            <a:xfrm>
              <a:off x="5001768" y="3950208"/>
              <a:ext cx="676656"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 246×</a:t>
              </a:r>
              <a:endParaRPr lang="en-US" sz="850" dirty="0"/>
            </a:p>
          </p:txBody>
        </p:sp>
        <p:sp>
          <p:nvSpPr>
            <p:cNvPr id="241" name="Text 109">
              <a:extLst>
                <a:ext uri="{FF2B5EF4-FFF2-40B4-BE49-F238E27FC236}">
                  <a16:creationId xmlns:a16="http://schemas.microsoft.com/office/drawing/2014/main" id="{257DA69C-192F-06BF-7A66-EB030A9059D0}"/>
                </a:ext>
              </a:extLst>
            </p:cNvPr>
            <p:cNvSpPr/>
            <p:nvPr/>
          </p:nvSpPr>
          <p:spPr>
            <a:xfrm>
              <a:off x="5751576" y="3950208"/>
              <a:ext cx="3127248" cy="310896"/>
            </a:xfrm>
            <a:prstGeom prst="rect">
              <a:avLst/>
            </a:prstGeom>
            <a:noFill/>
            <a:ln/>
          </p:spPr>
          <p:txBody>
            <a:bodyPr wrap="square" rtlCol="0" anchor="ctr"/>
            <a:lstStyle/>
            <a:p>
              <a:pPr marL="0" indent="0" algn="l">
                <a:buNone/>
              </a:pPr>
              <a:r>
                <a:rPr lang="en-US" sz="800" dirty="0">
                  <a:solidFill>
                    <a:srgbClr val="4A5568"/>
                  </a:solidFill>
                  <a:latin typeface="Calibri" pitchFamily="34" charset="0"/>
                  <a:ea typeface="Calibri" pitchFamily="34" charset="-122"/>
                  <a:cs typeface="Calibri" pitchFamily="34" charset="-120"/>
                </a:rPr>
                <a:t>~15% speed or ~30% power vs 7nm; 1.8× density (TSMC N5)</a:t>
              </a:r>
              <a:endParaRPr lang="en-US" sz="800" dirty="0"/>
            </a:p>
          </p:txBody>
        </p:sp>
        <p:sp>
          <p:nvSpPr>
            <p:cNvPr id="242" name="Shape 110">
              <a:extLst>
                <a:ext uri="{FF2B5EF4-FFF2-40B4-BE49-F238E27FC236}">
                  <a16:creationId xmlns:a16="http://schemas.microsoft.com/office/drawing/2014/main" id="{EDC985A6-DC7F-E805-ABDE-FFE90389AE15}"/>
                </a:ext>
              </a:extLst>
            </p:cNvPr>
            <p:cNvSpPr/>
            <p:nvPr/>
          </p:nvSpPr>
          <p:spPr>
            <a:xfrm>
              <a:off x="228600" y="4279392"/>
              <a:ext cx="8686800" cy="347472"/>
            </a:xfrm>
            <a:prstGeom prst="rect">
              <a:avLst/>
            </a:prstGeom>
            <a:solidFill>
              <a:srgbClr val="F4F7FB"/>
            </a:solidFill>
            <a:ln w="6350">
              <a:solidFill>
                <a:srgbClr val="D1DDED"/>
              </a:solidFill>
              <a:prstDash val="solid"/>
            </a:ln>
          </p:spPr>
          <p:txBody>
            <a:bodyPr/>
            <a:lstStyle/>
            <a:p>
              <a:endParaRPr lang="en-US"/>
            </a:p>
          </p:txBody>
        </p:sp>
        <p:sp>
          <p:nvSpPr>
            <p:cNvPr id="243" name="Text 111">
              <a:extLst>
                <a:ext uri="{FF2B5EF4-FFF2-40B4-BE49-F238E27FC236}">
                  <a16:creationId xmlns:a16="http://schemas.microsoft.com/office/drawing/2014/main" id="{C229EAA5-660A-063E-47A2-95F5C1C4D8C9}"/>
                </a:ext>
              </a:extLst>
            </p:cNvPr>
            <p:cNvSpPr/>
            <p:nvPr/>
          </p:nvSpPr>
          <p:spPr>
            <a:xfrm>
              <a:off x="265176" y="4297680"/>
              <a:ext cx="731520" cy="310896"/>
            </a:xfrm>
            <a:prstGeom prst="rect">
              <a:avLst/>
            </a:prstGeom>
            <a:noFill/>
            <a:ln/>
          </p:spPr>
          <p:txBody>
            <a:bodyPr wrap="square" rtlCol="0" anchor="ctr"/>
            <a:lstStyle/>
            <a:p>
              <a:pPr marL="0" indent="0" algn="l">
                <a:buNone/>
              </a:pPr>
              <a:r>
                <a:rPr lang="en-US" sz="850" b="1" dirty="0">
                  <a:solidFill>
                    <a:srgbClr val="0D1B3E"/>
                  </a:solidFill>
                  <a:latin typeface="Calibri" pitchFamily="34" charset="0"/>
                  <a:ea typeface="Calibri" pitchFamily="34" charset="-122"/>
                  <a:cs typeface="Calibri" pitchFamily="34" charset="-120"/>
                </a:rPr>
                <a:t>3nm</a:t>
              </a:r>
              <a:endParaRPr lang="en-US" sz="850" dirty="0"/>
            </a:p>
            <a:p>
              <a:pPr marL="0" indent="0" algn="l">
                <a:buNone/>
              </a:pPr>
              <a:r>
                <a:rPr lang="en-US" sz="850" b="1" dirty="0">
                  <a:solidFill>
                    <a:srgbClr val="0D1B3E"/>
                  </a:solidFill>
                  <a:latin typeface="Calibri" pitchFamily="34" charset="0"/>
                  <a:ea typeface="Calibri" pitchFamily="34" charset="-122"/>
                  <a:cs typeface="Calibri" pitchFamily="34" charset="-120"/>
                </a:rPr>
                <a:t>2022</a:t>
              </a:r>
              <a:endParaRPr lang="en-US" sz="850" dirty="0"/>
            </a:p>
          </p:txBody>
        </p:sp>
        <p:sp>
          <p:nvSpPr>
            <p:cNvPr id="244" name="Text 112">
              <a:extLst>
                <a:ext uri="{FF2B5EF4-FFF2-40B4-BE49-F238E27FC236}">
                  <a16:creationId xmlns:a16="http://schemas.microsoft.com/office/drawing/2014/main" id="{9CF916B0-37D1-C0E3-41E2-5CB5712A9904}"/>
                </a:ext>
              </a:extLst>
            </p:cNvPr>
            <p:cNvSpPr/>
            <p:nvPr/>
          </p:nvSpPr>
          <p:spPr>
            <a:xfrm>
              <a:off x="1069848" y="4297680"/>
              <a:ext cx="914400" cy="310896"/>
            </a:xfrm>
            <a:prstGeom prst="rect">
              <a:avLst/>
            </a:prstGeom>
            <a:noFill/>
            <a:ln/>
          </p:spPr>
          <p:txBody>
            <a:bodyPr wrap="square" rtlCol="0" anchor="ctr"/>
            <a:lstStyle/>
            <a:p>
              <a:pPr marL="0" indent="0" algn="ctr">
                <a:buNone/>
              </a:pPr>
              <a:r>
                <a:rPr lang="en-US" sz="850" b="1" dirty="0">
                  <a:solidFill>
                    <a:srgbClr val="1D9E75"/>
                  </a:solidFill>
                  <a:latin typeface="Calibri" pitchFamily="34" charset="0"/>
                  <a:ea typeface="Calibri" pitchFamily="34" charset="-122"/>
                  <a:cs typeface="Calibri" pitchFamily="34" charset="-120"/>
                </a:rPr>
                <a:t>FinFET / GAA*</a:t>
              </a:r>
              <a:endParaRPr lang="en-US" sz="850" dirty="0"/>
            </a:p>
          </p:txBody>
        </p:sp>
        <p:sp>
          <p:nvSpPr>
            <p:cNvPr id="245" name="Text 113">
              <a:extLst>
                <a:ext uri="{FF2B5EF4-FFF2-40B4-BE49-F238E27FC236}">
                  <a16:creationId xmlns:a16="http://schemas.microsoft.com/office/drawing/2014/main" id="{E6D7080C-C0A7-9A21-50AE-F6A276D8D7C6}"/>
                </a:ext>
              </a:extLst>
            </p:cNvPr>
            <p:cNvSpPr/>
            <p:nvPr/>
          </p:nvSpPr>
          <p:spPr>
            <a:xfrm>
              <a:off x="2057400" y="4297680"/>
              <a:ext cx="1024128"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EUV</a:t>
              </a:r>
              <a:endParaRPr lang="en-US" sz="850" dirty="0"/>
            </a:p>
          </p:txBody>
        </p:sp>
        <p:sp>
          <p:nvSpPr>
            <p:cNvPr id="246" name="Text 114">
              <a:extLst>
                <a:ext uri="{FF2B5EF4-FFF2-40B4-BE49-F238E27FC236}">
                  <a16:creationId xmlns:a16="http://schemas.microsoft.com/office/drawing/2014/main" id="{93E43F65-CC3B-6679-2C58-FC063A8796C2}"/>
                </a:ext>
              </a:extLst>
            </p:cNvPr>
            <p:cNvSpPr/>
            <p:nvPr/>
          </p:nvSpPr>
          <p:spPr>
            <a:xfrm>
              <a:off x="3154680" y="4297680"/>
              <a:ext cx="585216" cy="310896"/>
            </a:xfrm>
            <a:prstGeom prst="rect">
              <a:avLst/>
            </a:prstGeom>
            <a:noFill/>
            <a:ln/>
          </p:spPr>
          <p:txBody>
            <a:bodyPr wrap="square" rtlCol="0" anchor="ctr"/>
            <a:lstStyle/>
            <a:p>
              <a:pPr marL="0" indent="0" algn="ctr">
                <a:buNone/>
              </a:pPr>
              <a:r>
                <a:rPr lang="en-US" sz="900" b="1" dirty="0">
                  <a:solidFill>
                    <a:srgbClr val="185FA5"/>
                  </a:solidFill>
                  <a:latin typeface="Calibri" pitchFamily="34" charset="0"/>
                  <a:ea typeface="Calibri" pitchFamily="34" charset="-122"/>
                  <a:cs typeface="Calibri" pitchFamily="34" charset="-120"/>
                </a:rPr>
                <a:t>● 19×</a:t>
              </a:r>
              <a:endParaRPr lang="en-US" sz="900" dirty="0"/>
            </a:p>
          </p:txBody>
        </p:sp>
        <p:sp>
          <p:nvSpPr>
            <p:cNvPr id="247" name="Text 115">
              <a:extLst>
                <a:ext uri="{FF2B5EF4-FFF2-40B4-BE49-F238E27FC236}">
                  <a16:creationId xmlns:a16="http://schemas.microsoft.com/office/drawing/2014/main" id="{49C3E15F-5BC0-C3C1-5ED5-66C2DB4D4377}"/>
                </a:ext>
              </a:extLst>
            </p:cNvPr>
            <p:cNvSpPr/>
            <p:nvPr/>
          </p:nvSpPr>
          <p:spPr>
            <a:xfrm>
              <a:off x="3813048" y="4297680"/>
              <a:ext cx="521208" cy="310896"/>
            </a:xfrm>
            <a:prstGeom prst="rect">
              <a:avLst/>
            </a:prstGeom>
            <a:noFill/>
            <a:ln/>
          </p:spPr>
          <p:txBody>
            <a:bodyPr wrap="square" rtlCol="0" anchor="ctr"/>
            <a:lstStyle/>
            <a:p>
              <a:pPr marL="0" indent="0" algn="ctr">
                <a:buNone/>
              </a:pPr>
              <a:r>
                <a:rPr lang="en-US" sz="900" b="1" dirty="0">
                  <a:solidFill>
                    <a:srgbClr val="1D9E75"/>
                  </a:solidFill>
                  <a:latin typeface="Calibri" pitchFamily="34" charset="0"/>
                  <a:ea typeface="Calibri" pitchFamily="34" charset="-122"/>
                  <a:cs typeface="Calibri" pitchFamily="34" charset="-120"/>
                </a:rPr>
                <a:t>● 2.8×</a:t>
              </a:r>
              <a:endParaRPr lang="en-US" sz="900" dirty="0"/>
            </a:p>
          </p:txBody>
        </p:sp>
        <p:sp>
          <p:nvSpPr>
            <p:cNvPr id="248" name="Text 116">
              <a:extLst>
                <a:ext uri="{FF2B5EF4-FFF2-40B4-BE49-F238E27FC236}">
                  <a16:creationId xmlns:a16="http://schemas.microsoft.com/office/drawing/2014/main" id="{780EFA99-8FC2-3EE9-5779-471C90D58E37}"/>
                </a:ext>
              </a:extLst>
            </p:cNvPr>
            <p:cNvSpPr/>
            <p:nvPr/>
          </p:nvSpPr>
          <p:spPr>
            <a:xfrm>
              <a:off x="4407408" y="4297680"/>
              <a:ext cx="521208" cy="310896"/>
            </a:xfrm>
            <a:prstGeom prst="rect">
              <a:avLst/>
            </a:prstGeom>
            <a:noFill/>
            <a:ln/>
          </p:spPr>
          <p:txBody>
            <a:bodyPr wrap="square" rtlCol="0" anchor="ctr"/>
            <a:lstStyle/>
            <a:p>
              <a:pPr marL="0" indent="0" algn="ctr">
                <a:buNone/>
              </a:pPr>
              <a:r>
                <a:rPr lang="en-US" sz="900" b="1" dirty="0">
                  <a:solidFill>
                    <a:srgbClr val="BA7517"/>
                  </a:solidFill>
                  <a:latin typeface="Calibri" pitchFamily="34" charset="0"/>
                  <a:ea typeface="Calibri" pitchFamily="34" charset="-122"/>
                  <a:cs typeface="Calibri" pitchFamily="34" charset="-120"/>
                </a:rPr>
                <a:t>● 13×</a:t>
              </a:r>
              <a:endParaRPr lang="en-US" sz="900" dirty="0"/>
            </a:p>
          </p:txBody>
        </p:sp>
        <p:sp>
          <p:nvSpPr>
            <p:cNvPr id="249" name="Text 117">
              <a:extLst>
                <a:ext uri="{FF2B5EF4-FFF2-40B4-BE49-F238E27FC236}">
                  <a16:creationId xmlns:a16="http://schemas.microsoft.com/office/drawing/2014/main" id="{F8C46A31-8204-D606-1201-588BA13AF2A9}"/>
                </a:ext>
              </a:extLst>
            </p:cNvPr>
            <p:cNvSpPr/>
            <p:nvPr/>
          </p:nvSpPr>
          <p:spPr>
            <a:xfrm>
              <a:off x="5001768" y="4297680"/>
              <a:ext cx="676656"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 675×</a:t>
              </a:r>
              <a:endParaRPr lang="en-US" sz="850" dirty="0"/>
            </a:p>
          </p:txBody>
        </p:sp>
        <p:sp>
          <p:nvSpPr>
            <p:cNvPr id="250" name="Text 118">
              <a:extLst>
                <a:ext uri="{FF2B5EF4-FFF2-40B4-BE49-F238E27FC236}">
                  <a16:creationId xmlns:a16="http://schemas.microsoft.com/office/drawing/2014/main" id="{BFCC0B82-B784-9278-28B6-718A98E15946}"/>
                </a:ext>
              </a:extLst>
            </p:cNvPr>
            <p:cNvSpPr/>
            <p:nvPr/>
          </p:nvSpPr>
          <p:spPr>
            <a:xfrm>
              <a:off x="5751576" y="4297680"/>
              <a:ext cx="3127248" cy="310896"/>
            </a:xfrm>
            <a:prstGeom prst="rect">
              <a:avLst/>
            </a:prstGeom>
            <a:noFill/>
            <a:ln/>
          </p:spPr>
          <p:txBody>
            <a:bodyPr wrap="square" rtlCol="0" anchor="ctr"/>
            <a:lstStyle/>
            <a:p>
              <a:pPr marL="0" indent="0" algn="l">
                <a:buNone/>
              </a:pPr>
              <a:r>
                <a:rPr lang="en-US" sz="800" dirty="0">
                  <a:solidFill>
                    <a:srgbClr val="4A5568"/>
                  </a:solidFill>
                  <a:latin typeface="Calibri" pitchFamily="34" charset="0"/>
                  <a:ea typeface="Calibri" pitchFamily="34" charset="-122"/>
                  <a:cs typeface="Calibri" pitchFamily="34" charset="-120"/>
                </a:rPr>
                <a:t>~12% speed or ~28% power vs 5nm; 1.7× density (TSMC N3E)</a:t>
              </a:r>
              <a:endParaRPr lang="en-US" sz="800" dirty="0"/>
            </a:p>
          </p:txBody>
        </p:sp>
        <p:sp>
          <p:nvSpPr>
            <p:cNvPr id="251" name="Shape 119">
              <a:extLst>
                <a:ext uri="{FF2B5EF4-FFF2-40B4-BE49-F238E27FC236}">
                  <a16:creationId xmlns:a16="http://schemas.microsoft.com/office/drawing/2014/main" id="{025036C8-FC1C-1C10-916C-16B71A59F764}"/>
                </a:ext>
              </a:extLst>
            </p:cNvPr>
            <p:cNvSpPr/>
            <p:nvPr/>
          </p:nvSpPr>
          <p:spPr>
            <a:xfrm>
              <a:off x="228600" y="4626864"/>
              <a:ext cx="8686800" cy="347472"/>
            </a:xfrm>
            <a:prstGeom prst="rect">
              <a:avLst/>
            </a:prstGeom>
            <a:solidFill>
              <a:srgbClr val="FFFFFF"/>
            </a:solidFill>
            <a:ln w="6350">
              <a:solidFill>
                <a:srgbClr val="D1DDED"/>
              </a:solidFill>
              <a:prstDash val="solid"/>
            </a:ln>
          </p:spPr>
          <p:txBody>
            <a:bodyPr/>
            <a:lstStyle/>
            <a:p>
              <a:endParaRPr lang="en-US"/>
            </a:p>
          </p:txBody>
        </p:sp>
        <p:sp>
          <p:nvSpPr>
            <p:cNvPr id="252" name="Text 120">
              <a:extLst>
                <a:ext uri="{FF2B5EF4-FFF2-40B4-BE49-F238E27FC236}">
                  <a16:creationId xmlns:a16="http://schemas.microsoft.com/office/drawing/2014/main" id="{BD34991F-D2C0-49BA-E17A-6E95C84417C6}"/>
                </a:ext>
              </a:extLst>
            </p:cNvPr>
            <p:cNvSpPr/>
            <p:nvPr/>
          </p:nvSpPr>
          <p:spPr>
            <a:xfrm>
              <a:off x="265176" y="4645152"/>
              <a:ext cx="731520" cy="310896"/>
            </a:xfrm>
            <a:prstGeom prst="rect">
              <a:avLst/>
            </a:prstGeom>
            <a:noFill/>
            <a:ln/>
          </p:spPr>
          <p:txBody>
            <a:bodyPr wrap="square" rtlCol="0" anchor="ctr"/>
            <a:lstStyle/>
            <a:p>
              <a:pPr marL="0" indent="0" algn="l">
                <a:buNone/>
              </a:pPr>
              <a:r>
                <a:rPr lang="en-US" sz="850" b="1" dirty="0">
                  <a:solidFill>
                    <a:srgbClr val="0D1B3E"/>
                  </a:solidFill>
                  <a:latin typeface="Calibri" pitchFamily="34" charset="0"/>
                  <a:ea typeface="Calibri" pitchFamily="34" charset="-122"/>
                  <a:cs typeface="Calibri" pitchFamily="34" charset="-120"/>
                </a:rPr>
                <a:t>2nm</a:t>
              </a:r>
              <a:endParaRPr lang="en-US" sz="850" dirty="0"/>
            </a:p>
            <a:p>
              <a:pPr marL="0" indent="0" algn="l">
                <a:buNone/>
              </a:pPr>
              <a:r>
                <a:rPr lang="en-US" sz="850" b="1" dirty="0">
                  <a:solidFill>
                    <a:srgbClr val="0D1B3E"/>
                  </a:solidFill>
                  <a:latin typeface="Calibri" pitchFamily="34" charset="0"/>
                  <a:ea typeface="Calibri" pitchFamily="34" charset="-122"/>
                  <a:cs typeface="Calibri" pitchFamily="34" charset="-120"/>
                </a:rPr>
                <a:t>2025</a:t>
              </a:r>
              <a:endParaRPr lang="en-US" sz="850" dirty="0"/>
            </a:p>
          </p:txBody>
        </p:sp>
        <p:sp>
          <p:nvSpPr>
            <p:cNvPr id="253" name="Text 121">
              <a:extLst>
                <a:ext uri="{FF2B5EF4-FFF2-40B4-BE49-F238E27FC236}">
                  <a16:creationId xmlns:a16="http://schemas.microsoft.com/office/drawing/2014/main" id="{6536EBC7-0DEB-C7F7-B128-1067DAB20034}"/>
                </a:ext>
              </a:extLst>
            </p:cNvPr>
            <p:cNvSpPr/>
            <p:nvPr/>
          </p:nvSpPr>
          <p:spPr>
            <a:xfrm>
              <a:off x="1069848" y="4645152"/>
              <a:ext cx="914400" cy="310896"/>
            </a:xfrm>
            <a:prstGeom prst="rect">
              <a:avLst/>
            </a:prstGeom>
            <a:noFill/>
            <a:ln/>
          </p:spPr>
          <p:txBody>
            <a:bodyPr wrap="square" rtlCol="0" anchor="ctr"/>
            <a:lstStyle/>
            <a:p>
              <a:pPr marL="0" indent="0" algn="ctr">
                <a:buNone/>
              </a:pPr>
              <a:r>
                <a:rPr lang="en-US" sz="850" b="1" dirty="0">
                  <a:solidFill>
                    <a:srgbClr val="BA7517"/>
                  </a:solidFill>
                  <a:latin typeface="Calibri" pitchFamily="34" charset="0"/>
                  <a:ea typeface="Calibri" pitchFamily="34" charset="-122"/>
                  <a:cs typeface="Calibri" pitchFamily="34" charset="-120"/>
                </a:rPr>
                <a:t>GAA Nanosheet</a:t>
              </a:r>
              <a:endParaRPr lang="en-US" sz="850" dirty="0"/>
            </a:p>
          </p:txBody>
        </p:sp>
        <p:sp>
          <p:nvSpPr>
            <p:cNvPr id="254" name="Text 122">
              <a:extLst>
                <a:ext uri="{FF2B5EF4-FFF2-40B4-BE49-F238E27FC236}">
                  <a16:creationId xmlns:a16="http://schemas.microsoft.com/office/drawing/2014/main" id="{AB907D04-FFF7-AACE-CCB2-F6E915FD631E}"/>
                </a:ext>
              </a:extLst>
            </p:cNvPr>
            <p:cNvSpPr/>
            <p:nvPr/>
          </p:nvSpPr>
          <p:spPr>
            <a:xfrm>
              <a:off x="2057400" y="4645152"/>
              <a:ext cx="1024128" cy="310896"/>
            </a:xfrm>
            <a:prstGeom prst="rect">
              <a:avLst/>
            </a:prstGeom>
            <a:noFill/>
            <a:ln/>
          </p:spPr>
          <p:txBody>
            <a:bodyPr wrap="square" rtlCol="0" anchor="ctr"/>
            <a:lstStyle/>
            <a:p>
              <a:pPr marL="0" indent="0" algn="ctr">
                <a:buNone/>
              </a:pPr>
              <a:r>
                <a:rPr lang="en-US" sz="850" dirty="0">
                  <a:solidFill>
                    <a:srgbClr val="4A5568"/>
                  </a:solidFill>
                  <a:latin typeface="Calibri" pitchFamily="34" charset="0"/>
                  <a:ea typeface="Calibri" pitchFamily="34" charset="-122"/>
                  <a:cs typeface="Calibri" pitchFamily="34" charset="-120"/>
                </a:rPr>
                <a:t>EUV + High-NA</a:t>
              </a:r>
              <a:endParaRPr lang="en-US" sz="850" dirty="0"/>
            </a:p>
          </p:txBody>
        </p:sp>
        <p:sp>
          <p:nvSpPr>
            <p:cNvPr id="255" name="Text 123">
              <a:extLst>
                <a:ext uri="{FF2B5EF4-FFF2-40B4-BE49-F238E27FC236}">
                  <a16:creationId xmlns:a16="http://schemas.microsoft.com/office/drawing/2014/main" id="{8E4DFB1D-3332-4C3C-FA61-8E508B26F26B}"/>
                </a:ext>
              </a:extLst>
            </p:cNvPr>
            <p:cNvSpPr/>
            <p:nvPr/>
          </p:nvSpPr>
          <p:spPr>
            <a:xfrm>
              <a:off x="3154680" y="4645152"/>
              <a:ext cx="585216" cy="310896"/>
            </a:xfrm>
            <a:prstGeom prst="rect">
              <a:avLst/>
            </a:prstGeom>
            <a:noFill/>
            <a:ln/>
          </p:spPr>
          <p:txBody>
            <a:bodyPr wrap="square" rtlCol="0" anchor="ctr"/>
            <a:lstStyle/>
            <a:p>
              <a:pPr marL="0" indent="0" algn="ctr">
                <a:buNone/>
              </a:pPr>
              <a:r>
                <a:rPr lang="en-US" sz="900" b="1" dirty="0">
                  <a:solidFill>
                    <a:srgbClr val="185FA5"/>
                  </a:solidFill>
                  <a:latin typeface="Calibri" pitchFamily="34" charset="0"/>
                  <a:ea typeface="Calibri" pitchFamily="34" charset="-122"/>
                  <a:cs typeface="Calibri" pitchFamily="34" charset="-120"/>
                </a:rPr>
                <a:t>● 22×</a:t>
              </a:r>
              <a:endParaRPr lang="en-US" sz="900" dirty="0"/>
            </a:p>
          </p:txBody>
        </p:sp>
        <p:sp>
          <p:nvSpPr>
            <p:cNvPr id="256" name="Text 124">
              <a:extLst>
                <a:ext uri="{FF2B5EF4-FFF2-40B4-BE49-F238E27FC236}">
                  <a16:creationId xmlns:a16="http://schemas.microsoft.com/office/drawing/2014/main" id="{911FAF30-2173-F7D1-23A8-139DA30D18F1}"/>
                </a:ext>
              </a:extLst>
            </p:cNvPr>
            <p:cNvSpPr/>
            <p:nvPr/>
          </p:nvSpPr>
          <p:spPr>
            <a:xfrm>
              <a:off x="3813048" y="4645152"/>
              <a:ext cx="521208" cy="310896"/>
            </a:xfrm>
            <a:prstGeom prst="rect">
              <a:avLst/>
            </a:prstGeom>
            <a:noFill/>
            <a:ln/>
          </p:spPr>
          <p:txBody>
            <a:bodyPr wrap="square" rtlCol="0" anchor="ctr"/>
            <a:lstStyle/>
            <a:p>
              <a:pPr marL="0" indent="0" algn="ctr">
                <a:buNone/>
              </a:pPr>
              <a:r>
                <a:rPr lang="en-US" sz="900" b="1" dirty="0">
                  <a:solidFill>
                    <a:srgbClr val="1D9E75"/>
                  </a:solidFill>
                  <a:latin typeface="Calibri" pitchFamily="34" charset="0"/>
                  <a:ea typeface="Calibri" pitchFamily="34" charset="-122"/>
                  <a:cs typeface="Calibri" pitchFamily="34" charset="-120"/>
                </a:rPr>
                <a:t>● 3.2×</a:t>
              </a:r>
              <a:endParaRPr lang="en-US" sz="900" dirty="0"/>
            </a:p>
          </p:txBody>
        </p:sp>
        <p:sp>
          <p:nvSpPr>
            <p:cNvPr id="257" name="Text 125">
              <a:extLst>
                <a:ext uri="{FF2B5EF4-FFF2-40B4-BE49-F238E27FC236}">
                  <a16:creationId xmlns:a16="http://schemas.microsoft.com/office/drawing/2014/main" id="{200197BA-4C69-8317-1567-0B5642A6A131}"/>
                </a:ext>
              </a:extLst>
            </p:cNvPr>
            <p:cNvSpPr/>
            <p:nvPr/>
          </p:nvSpPr>
          <p:spPr>
            <a:xfrm>
              <a:off x="4407408" y="4645152"/>
              <a:ext cx="521208" cy="310896"/>
            </a:xfrm>
            <a:prstGeom prst="rect">
              <a:avLst/>
            </a:prstGeom>
            <a:noFill/>
            <a:ln/>
          </p:spPr>
          <p:txBody>
            <a:bodyPr wrap="square" rtlCol="0" anchor="ctr"/>
            <a:lstStyle/>
            <a:p>
              <a:pPr marL="0" indent="0" algn="ctr">
                <a:buNone/>
              </a:pPr>
              <a:r>
                <a:rPr lang="en-US" sz="900" b="1" dirty="0">
                  <a:solidFill>
                    <a:srgbClr val="BA7517"/>
                  </a:solidFill>
                  <a:latin typeface="Calibri" pitchFamily="34" charset="0"/>
                  <a:ea typeface="Calibri" pitchFamily="34" charset="-122"/>
                  <a:cs typeface="Calibri" pitchFamily="34" charset="-120"/>
                </a:rPr>
                <a:t>● 18×</a:t>
              </a:r>
              <a:endParaRPr lang="en-US" sz="900" dirty="0"/>
            </a:p>
          </p:txBody>
        </p:sp>
        <p:sp>
          <p:nvSpPr>
            <p:cNvPr id="258" name="Text 126">
              <a:extLst>
                <a:ext uri="{FF2B5EF4-FFF2-40B4-BE49-F238E27FC236}">
                  <a16:creationId xmlns:a16="http://schemas.microsoft.com/office/drawing/2014/main" id="{3D68BD21-22F4-33E1-0306-D8AD2AF21AD1}"/>
                </a:ext>
              </a:extLst>
            </p:cNvPr>
            <p:cNvSpPr/>
            <p:nvPr/>
          </p:nvSpPr>
          <p:spPr>
            <a:xfrm>
              <a:off x="5001768" y="4645152"/>
              <a:ext cx="676656" cy="310896"/>
            </a:xfrm>
            <a:prstGeom prst="rect">
              <a:avLst/>
            </a:prstGeom>
            <a:noFill/>
            <a:ln/>
          </p:spPr>
          <p:txBody>
            <a:bodyPr wrap="square" rtlCol="0" anchor="ctr"/>
            <a:lstStyle/>
            <a:p>
              <a:pPr marL="0" indent="0" algn="ctr">
                <a:buNone/>
              </a:pPr>
              <a:r>
                <a:rPr lang="en-US" sz="850" b="1" dirty="0">
                  <a:solidFill>
                    <a:srgbClr val="185FA5"/>
                  </a:solidFill>
                  <a:latin typeface="Calibri" pitchFamily="34" charset="0"/>
                  <a:ea typeface="Calibri" pitchFamily="34" charset="-122"/>
                  <a:cs typeface="Calibri" pitchFamily="34" charset="-120"/>
                </a:rPr>
                <a:t>● 1,267×</a:t>
              </a:r>
              <a:endParaRPr lang="en-US" sz="850" dirty="0"/>
            </a:p>
          </p:txBody>
        </p:sp>
        <p:sp>
          <p:nvSpPr>
            <p:cNvPr id="259" name="Text 127">
              <a:extLst>
                <a:ext uri="{FF2B5EF4-FFF2-40B4-BE49-F238E27FC236}">
                  <a16:creationId xmlns:a16="http://schemas.microsoft.com/office/drawing/2014/main" id="{6B9EC103-EB5F-F59A-84B8-0F89916B1DEA}"/>
                </a:ext>
              </a:extLst>
            </p:cNvPr>
            <p:cNvSpPr/>
            <p:nvPr/>
          </p:nvSpPr>
          <p:spPr>
            <a:xfrm>
              <a:off x="5751576" y="4645152"/>
              <a:ext cx="3127248" cy="310896"/>
            </a:xfrm>
            <a:prstGeom prst="rect">
              <a:avLst/>
            </a:prstGeom>
            <a:noFill/>
            <a:ln/>
          </p:spPr>
          <p:txBody>
            <a:bodyPr wrap="square" rtlCol="0" anchor="ctr"/>
            <a:lstStyle/>
            <a:p>
              <a:pPr marL="0" indent="0" algn="l">
                <a:buNone/>
              </a:pPr>
              <a:r>
                <a:rPr lang="en-US" sz="800" dirty="0">
                  <a:solidFill>
                    <a:srgbClr val="4A5568"/>
                  </a:solidFill>
                  <a:latin typeface="Calibri" pitchFamily="34" charset="0"/>
                  <a:ea typeface="Calibri" pitchFamily="34" charset="-122"/>
                  <a:cs typeface="Calibri" pitchFamily="34" charset="-120"/>
                </a:rPr>
                <a:t>~15% speed or ~30% power vs 3nm; GAA nanosheet (TSMC N2, IEDM 2024)</a:t>
              </a:r>
              <a:endParaRPr lang="en-US" sz="800" dirty="0"/>
            </a:p>
          </p:txBody>
        </p:sp>
        <p:sp>
          <p:nvSpPr>
            <p:cNvPr id="260" name="Text 128">
              <a:extLst>
                <a:ext uri="{FF2B5EF4-FFF2-40B4-BE49-F238E27FC236}">
                  <a16:creationId xmlns:a16="http://schemas.microsoft.com/office/drawing/2014/main" id="{20E3C147-ADF7-CAC2-210A-18EBF9617800}"/>
                </a:ext>
              </a:extLst>
            </p:cNvPr>
            <p:cNvSpPr/>
            <p:nvPr/>
          </p:nvSpPr>
          <p:spPr>
            <a:xfrm>
              <a:off x="228600" y="5010912"/>
              <a:ext cx="8686800" cy="329184"/>
            </a:xfrm>
            <a:prstGeom prst="rect">
              <a:avLst/>
            </a:prstGeom>
            <a:noFill/>
            <a:ln/>
          </p:spPr>
          <p:txBody>
            <a:bodyPr wrap="square" rtlCol="0" anchor="ctr"/>
            <a:lstStyle/>
            <a:p>
              <a:pPr marL="0" indent="0">
                <a:buNone/>
              </a:pPr>
              <a:r>
                <a:rPr lang="en-US" sz="750" i="1" dirty="0">
                  <a:solidFill>
                    <a:srgbClr val="94A3B8"/>
                  </a:solidFill>
                  <a:latin typeface="Calibri" pitchFamily="34" charset="0"/>
                  <a:ea typeface="Calibri" pitchFamily="34" charset="-122"/>
                  <a:cs typeface="Calibri" pitchFamily="34" charset="-120"/>
                </a:rPr>
                <a:t>● Foundry-announced   ○ Estimated / ITRS roadmap interpolation   *GAA at Samsung 3nm; TSMC N3 remains FinFET</a:t>
              </a:r>
              <a:endParaRPr lang="en-US" sz="750" dirty="0"/>
            </a:p>
            <a:p>
              <a:pPr marL="0" indent="0">
                <a:buNone/>
              </a:pPr>
              <a:r>
                <a:rPr lang="en-US" sz="750" i="1" dirty="0">
                  <a:solidFill>
                    <a:srgbClr val="94A3B8"/>
                  </a:solidFill>
                  <a:latin typeface="Calibri" pitchFamily="34" charset="0"/>
                  <a:ea typeface="Calibri" pitchFamily="34" charset="-122"/>
                  <a:cs typeface="Calibri" pitchFamily="34" charset="-120"/>
                </a:rPr>
                <a:t>Sources: TSMC process announcements (N16–N2); ITRS (130nm–28nm); StatNano / NPD (65nm); Wikipedia; SemiEngineering; IC Knowledge / Handel Jones</a:t>
              </a:r>
              <a:endParaRPr lang="en-US" sz="750" dirty="0"/>
            </a:p>
          </p:txBody>
        </p:sp>
      </p:grpSp>
    </p:spTree>
    <p:extLst>
      <p:ext uri="{BB962C8B-B14F-4D97-AF65-F5344CB8AC3E}">
        <p14:creationId xmlns:p14="http://schemas.microsoft.com/office/powerpoint/2010/main" val="1897129892"/>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4B2C-2A09-CAC7-108C-58A83270FC5B}"/>
              </a:ext>
            </a:extLst>
          </p:cNvPr>
          <p:cNvSpPr>
            <a:spLocks noGrp="1"/>
          </p:cNvSpPr>
          <p:nvPr>
            <p:ph type="title"/>
          </p:nvPr>
        </p:nvSpPr>
        <p:spPr/>
        <p:txBody>
          <a:bodyPr/>
          <a:lstStyle/>
          <a:p>
            <a:r>
              <a:rPr lang="en-US" dirty="0"/>
              <a:t>Scaling is Failing</a:t>
            </a:r>
          </a:p>
        </p:txBody>
      </p:sp>
      <p:sp>
        <p:nvSpPr>
          <p:cNvPr id="3" name="Content Placeholder 2">
            <a:extLst>
              <a:ext uri="{FF2B5EF4-FFF2-40B4-BE49-F238E27FC236}">
                <a16:creationId xmlns:a16="http://schemas.microsoft.com/office/drawing/2014/main" id="{540E930F-684C-3ED8-CE57-DEE851A80FF5}"/>
              </a:ext>
            </a:extLst>
          </p:cNvPr>
          <p:cNvSpPr>
            <a:spLocks noGrp="1"/>
          </p:cNvSpPr>
          <p:nvPr>
            <p:ph idx="1"/>
          </p:nvPr>
        </p:nvSpPr>
        <p:spPr>
          <a:xfrm>
            <a:off x="609600" y="1484314"/>
            <a:ext cx="6926560" cy="4752975"/>
          </a:xfrm>
        </p:spPr>
        <p:txBody>
          <a:bodyPr/>
          <a:lstStyle/>
          <a:p>
            <a:r>
              <a:rPr lang="en-US" sz="2000" dirty="0"/>
              <a:t>Moore’s Law</a:t>
            </a:r>
          </a:p>
          <a:p>
            <a:pPr lvl="1"/>
            <a:r>
              <a:rPr lang="en-GB" sz="1600" dirty="0"/>
              <a:t>Number of transistors doubles approximately every two years.</a:t>
            </a:r>
          </a:p>
          <a:p>
            <a:pPr lvl="1"/>
            <a:r>
              <a:rPr lang="en-US" sz="1600" dirty="0"/>
              <a:t>Physics, costs and material constraints are slowing down the law</a:t>
            </a:r>
          </a:p>
          <a:p>
            <a:r>
              <a:rPr lang="en-US" sz="2000" dirty="0"/>
              <a:t>Dennard’s Law</a:t>
            </a:r>
          </a:p>
          <a:p>
            <a:pPr lvl="1"/>
            <a:r>
              <a:rPr lang="en-GB" sz="1600" dirty="0"/>
              <a:t>As transistors shrink, their power density remains constant — delivering more speed and density at no thermal cost</a:t>
            </a:r>
            <a:endParaRPr lang="en-US" sz="1600" dirty="0"/>
          </a:p>
          <a:p>
            <a:pPr lvl="1"/>
            <a:r>
              <a:rPr lang="en-GB" sz="1600" dirty="0"/>
              <a:t>~2005 onward (~65nm) Vt and </a:t>
            </a:r>
            <a:r>
              <a:rPr lang="en-GB" sz="1600" dirty="0" err="1"/>
              <a:t>I</a:t>
            </a:r>
            <a:r>
              <a:rPr lang="en-GB" sz="1600" baseline="-25000" dirty="0" err="1"/>
              <a:t>sub</a:t>
            </a:r>
            <a:r>
              <a:rPr lang="en-GB" sz="1600" dirty="0"/>
              <a:t> leakage do not scale with size</a:t>
            </a:r>
          </a:p>
          <a:p>
            <a:pPr lvl="1"/>
            <a:r>
              <a:rPr lang="en-GB" sz="1600" dirty="0"/>
              <a:t>Clock frequencies stopped scaling (the "frequency wall") </a:t>
            </a:r>
            <a:br>
              <a:rPr lang="en-GB" sz="1600" dirty="0"/>
            </a:br>
            <a:r>
              <a:rPr lang="en-GB" sz="1600" dirty="0"/>
              <a:t>and the industry pivoted to multicore processors</a:t>
            </a:r>
            <a:endParaRPr lang="en-US" sz="1600" dirty="0"/>
          </a:p>
          <a:p>
            <a:r>
              <a:rPr lang="en-US" sz="2000" dirty="0"/>
              <a:t>Amdahl’s Law</a:t>
            </a:r>
          </a:p>
          <a:p>
            <a:pPr lvl="1"/>
            <a:r>
              <a:rPr lang="en-GB" sz="1600" dirty="0"/>
              <a:t>The speedup of a system is fundamentally limited by its irreducible serial fraction, no matter how much parallelism is added</a:t>
            </a:r>
          </a:p>
          <a:p>
            <a:pPr lvl="1"/>
            <a:r>
              <a:rPr lang="en-US" sz="1600" dirty="0"/>
              <a:t>Multicore scaling is power limited</a:t>
            </a:r>
          </a:p>
          <a:p>
            <a:pPr lvl="1"/>
            <a:endParaRPr lang="en-US" sz="1600" dirty="0"/>
          </a:p>
          <a:p>
            <a:r>
              <a:rPr lang="en-US" sz="2000" dirty="0"/>
              <a:t>Extending Moore’s Law </a:t>
            </a:r>
          </a:p>
        </p:txBody>
      </p:sp>
      <p:sp>
        <p:nvSpPr>
          <p:cNvPr id="4" name="Footer Placeholder 3">
            <a:extLst>
              <a:ext uri="{FF2B5EF4-FFF2-40B4-BE49-F238E27FC236}">
                <a16:creationId xmlns:a16="http://schemas.microsoft.com/office/drawing/2014/main" id="{42E1FE44-089C-C282-A21F-58278CC7179C}"/>
              </a:ext>
            </a:extLst>
          </p:cNvPr>
          <p:cNvSpPr>
            <a:spLocks noGrp="1"/>
          </p:cNvSpPr>
          <p:nvPr>
            <p:ph type="ftr" sz="quarter" idx="11"/>
          </p:nvPr>
        </p:nvSpPr>
        <p:spPr/>
        <p:txBody>
          <a:bodyPr/>
          <a:lstStyle/>
          <a:p>
            <a:pPr>
              <a:defRPr/>
            </a:pPr>
            <a:r>
              <a:rPr lang="en-US"/>
              <a:t>Kostas.Kloukinas@cern.ch</a:t>
            </a:r>
            <a:endParaRPr lang="el-GR" dirty="0"/>
          </a:p>
        </p:txBody>
      </p:sp>
      <p:sp>
        <p:nvSpPr>
          <p:cNvPr id="5" name="Slide Number Placeholder 4">
            <a:extLst>
              <a:ext uri="{FF2B5EF4-FFF2-40B4-BE49-F238E27FC236}">
                <a16:creationId xmlns:a16="http://schemas.microsoft.com/office/drawing/2014/main" id="{11670F61-321B-075C-AF6F-CC2D318F17FC}"/>
              </a:ext>
            </a:extLst>
          </p:cNvPr>
          <p:cNvSpPr>
            <a:spLocks noGrp="1"/>
          </p:cNvSpPr>
          <p:nvPr>
            <p:ph type="sldNum" sz="quarter" idx="12"/>
          </p:nvPr>
        </p:nvSpPr>
        <p:spPr/>
        <p:txBody>
          <a:bodyPr/>
          <a:lstStyle/>
          <a:p>
            <a:pPr>
              <a:defRPr/>
            </a:pPr>
            <a:fld id="{8FFE3219-93F8-3341-94BA-40DFB9BA6311}" type="slidenum">
              <a:rPr lang="el-GR" smtClean="0"/>
              <a:pPr>
                <a:defRPr/>
              </a:pPr>
              <a:t>4</a:t>
            </a:fld>
            <a:endParaRPr lang="el-GR" dirty="0"/>
          </a:p>
        </p:txBody>
      </p:sp>
      <p:pic>
        <p:nvPicPr>
          <p:cNvPr id="7" name="Picture 6">
            <a:extLst>
              <a:ext uri="{FF2B5EF4-FFF2-40B4-BE49-F238E27FC236}">
                <a16:creationId xmlns:a16="http://schemas.microsoft.com/office/drawing/2014/main" id="{377CFCE3-8E94-5D12-CC8F-259AE9164EFD}"/>
              </a:ext>
            </a:extLst>
          </p:cNvPr>
          <p:cNvPicPr>
            <a:picLocks noChangeAspect="1"/>
          </p:cNvPicPr>
          <p:nvPr/>
        </p:nvPicPr>
        <p:blipFill>
          <a:blip r:embed="rId3"/>
          <a:stretch>
            <a:fillRect/>
          </a:stretch>
        </p:blipFill>
        <p:spPr>
          <a:xfrm>
            <a:off x="8964432" y="4131078"/>
            <a:ext cx="2808281" cy="2106211"/>
          </a:xfrm>
          <a:prstGeom prst="rect">
            <a:avLst/>
          </a:prstGeom>
        </p:spPr>
      </p:pic>
      <p:pic>
        <p:nvPicPr>
          <p:cNvPr id="8" name="Picture 7">
            <a:extLst>
              <a:ext uri="{FF2B5EF4-FFF2-40B4-BE49-F238E27FC236}">
                <a16:creationId xmlns:a16="http://schemas.microsoft.com/office/drawing/2014/main" id="{49238CA4-DB5F-BCA4-66B2-A13AD1DA8A78}"/>
              </a:ext>
            </a:extLst>
          </p:cNvPr>
          <p:cNvPicPr>
            <a:picLocks noChangeAspect="1"/>
          </p:cNvPicPr>
          <p:nvPr/>
        </p:nvPicPr>
        <p:blipFill>
          <a:blip r:embed="rId4"/>
          <a:srcRect l="3879" r="12783"/>
          <a:stretch>
            <a:fillRect/>
          </a:stretch>
        </p:blipFill>
        <p:spPr>
          <a:xfrm>
            <a:off x="7522030" y="1095824"/>
            <a:ext cx="4450722" cy="2999582"/>
          </a:xfrm>
          <a:prstGeom prst="rect">
            <a:avLst/>
          </a:prstGeom>
        </p:spPr>
      </p:pic>
      <p:cxnSp>
        <p:nvCxnSpPr>
          <p:cNvPr id="9" name="Straight Connector 8">
            <a:extLst>
              <a:ext uri="{FF2B5EF4-FFF2-40B4-BE49-F238E27FC236}">
                <a16:creationId xmlns:a16="http://schemas.microsoft.com/office/drawing/2014/main" id="{67F508F3-FE6F-D9B2-37AC-E1D694A3E00C}"/>
              </a:ext>
            </a:extLst>
          </p:cNvPr>
          <p:cNvCxnSpPr/>
          <p:nvPr/>
        </p:nvCxnSpPr>
        <p:spPr>
          <a:xfrm>
            <a:off x="10416480" y="1095824"/>
            <a:ext cx="0" cy="2621208"/>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ED4B49B5-70B7-63D4-E2A9-2A64C556810E}"/>
              </a:ext>
            </a:extLst>
          </p:cNvPr>
          <p:cNvSpPr txBox="1"/>
          <p:nvPr/>
        </p:nvSpPr>
        <p:spPr>
          <a:xfrm>
            <a:off x="9790098" y="931242"/>
            <a:ext cx="1130438" cy="307777"/>
          </a:xfrm>
          <a:prstGeom prst="rect">
            <a:avLst/>
          </a:prstGeom>
          <a:noFill/>
        </p:spPr>
        <p:txBody>
          <a:bodyPr wrap="none" rtlCol="0">
            <a:spAutoFit/>
          </a:bodyPr>
          <a:lstStyle/>
          <a:p>
            <a:r>
              <a:rPr lang="en-US" sz="1400" dirty="0">
                <a:solidFill>
                  <a:srgbClr val="C00000"/>
                </a:solidFill>
                <a:latin typeface="American Typewriter" panose="02090604020004020304" pitchFamily="18" charset="77"/>
              </a:rPr>
              <a:t>Power Wall</a:t>
            </a:r>
          </a:p>
        </p:txBody>
      </p:sp>
    </p:spTree>
    <p:extLst>
      <p:ext uri="{BB962C8B-B14F-4D97-AF65-F5344CB8AC3E}">
        <p14:creationId xmlns:p14="http://schemas.microsoft.com/office/powerpoint/2010/main" val="1688659653"/>
      </p:ext>
    </p:extLst>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F0DD-91FB-C31D-077C-91D8036587C6}"/>
              </a:ext>
            </a:extLst>
          </p:cNvPr>
          <p:cNvSpPr>
            <a:spLocks noGrp="1"/>
          </p:cNvSpPr>
          <p:nvPr>
            <p:ph type="title"/>
          </p:nvPr>
        </p:nvSpPr>
        <p:spPr/>
        <p:txBody>
          <a:bodyPr/>
          <a:lstStyle/>
          <a:p>
            <a:r>
              <a:rPr lang="en-US" dirty="0"/>
              <a:t>Migrating to Fully-Depleted </a:t>
            </a:r>
            <a:r>
              <a:rPr lang="en-US" dirty="0" err="1"/>
              <a:t>finFET</a:t>
            </a:r>
            <a:endParaRPr lang="en-US" dirty="0"/>
          </a:p>
        </p:txBody>
      </p:sp>
      <p:pic>
        <p:nvPicPr>
          <p:cNvPr id="8" name="Content Placeholder 7">
            <a:extLst>
              <a:ext uri="{FF2B5EF4-FFF2-40B4-BE49-F238E27FC236}">
                <a16:creationId xmlns:a16="http://schemas.microsoft.com/office/drawing/2014/main" id="{84B23637-D69C-C481-D105-640D0781C8E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032104" y="3676651"/>
            <a:ext cx="4550296" cy="259895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FB17AA60-7720-6AD4-4B77-8286FDAD2179}"/>
              </a:ext>
            </a:extLst>
          </p:cNvPr>
          <p:cNvSpPr>
            <a:spLocks noGrp="1"/>
          </p:cNvSpPr>
          <p:nvPr>
            <p:ph sz="half" idx="2"/>
          </p:nvPr>
        </p:nvSpPr>
        <p:spPr>
          <a:xfrm>
            <a:off x="479375" y="1240631"/>
            <a:ext cx="6264697" cy="5034972"/>
          </a:xfrm>
        </p:spPr>
        <p:txBody>
          <a:bodyPr/>
          <a:lstStyle/>
          <a:p>
            <a:r>
              <a:rPr lang="en-GB" sz="1800" dirty="0"/>
              <a:t>Subthreshold Swing (SS)</a:t>
            </a:r>
          </a:p>
          <a:p>
            <a:pPr lvl="1"/>
            <a:r>
              <a:rPr lang="en-GB" sz="1200" dirty="0"/>
              <a:t>Planar MOSFETs: gate shares channel control with the bulk substrate → imperfect electrostatics, SS well above 60 mV/decade</a:t>
            </a:r>
          </a:p>
          <a:p>
            <a:pPr lvl="1"/>
            <a:r>
              <a:rPr lang="en-GB" sz="1200" dirty="0" err="1"/>
              <a:t>FinFET</a:t>
            </a:r>
            <a:r>
              <a:rPr lang="en-GB" sz="1200" dirty="0"/>
              <a:t> gate wraps around three sides of the fin → near-perfect gate control → SS approaches the 60 mV/decade ideal</a:t>
            </a:r>
          </a:p>
          <a:p>
            <a:pPr lvl="1"/>
            <a:r>
              <a:rPr lang="en-GB" sz="1200" dirty="0"/>
              <a:t>Steeper slope means the transistor switches off more abruptly → for the same </a:t>
            </a:r>
            <a:r>
              <a:rPr lang="en-GB" sz="1200" dirty="0" err="1"/>
              <a:t>I_off</a:t>
            </a:r>
            <a:r>
              <a:rPr lang="en-GB" sz="1200" dirty="0"/>
              <a:t>, threshold voltage V_T can be set lower</a:t>
            </a:r>
          </a:p>
          <a:p>
            <a:pPr lvl="1"/>
            <a:endParaRPr lang="en-GB" sz="1200" dirty="0"/>
          </a:p>
          <a:p>
            <a:r>
              <a:rPr lang="en-GB" sz="1800" dirty="0"/>
              <a:t>DIBL (Drain-Induced Barrier Lowering)</a:t>
            </a:r>
          </a:p>
          <a:p>
            <a:pPr lvl="1"/>
            <a:r>
              <a:rPr lang="en-GB" sz="1200" dirty="0"/>
              <a:t>Planar MOSFET: drain field penetrates deeply into the channel, lowering the source-channel barrier without gate action → large DIBL, premature conduction, poor V_T stability</a:t>
            </a:r>
          </a:p>
          <a:p>
            <a:pPr lvl="1"/>
            <a:r>
              <a:rPr lang="en-GB" sz="1200" dirty="0" err="1"/>
              <a:t>FinFET</a:t>
            </a:r>
            <a:r>
              <a:rPr lang="en-GB" sz="1200" dirty="0"/>
              <a:t> geometry screens the channel from the drain field on three sides → DIBL reduced by 2–5× compared to planar at the same node</a:t>
            </a:r>
          </a:p>
          <a:p>
            <a:pPr lvl="1"/>
            <a:r>
              <a:rPr lang="en-GB" sz="1200" dirty="0"/>
              <a:t>Lower DIBL → V_T stable across operating conditions → predictable leakage and better </a:t>
            </a:r>
            <a:r>
              <a:rPr lang="en-GB" sz="1200" dirty="0" err="1"/>
              <a:t>I_off</a:t>
            </a:r>
            <a:r>
              <a:rPr lang="en-GB" sz="1200" dirty="0"/>
              <a:t> control</a:t>
            </a:r>
          </a:p>
          <a:p>
            <a:pPr lvl="1"/>
            <a:endParaRPr lang="en-GB" sz="1200" dirty="0"/>
          </a:p>
          <a:p>
            <a:r>
              <a:rPr lang="en-GB" sz="1800" dirty="0"/>
              <a:t>Combined effect — enabling V_DD reduction</a:t>
            </a:r>
          </a:p>
          <a:p>
            <a:pPr lvl="1"/>
            <a:r>
              <a:rPr lang="en-US" sz="1200" dirty="0"/>
              <a:t>Together they allow V_DD to scale from ~0.9 V (28nm planar) </a:t>
            </a:r>
            <a:br>
              <a:rPr lang="en-US" sz="1200" dirty="0"/>
            </a:br>
            <a:r>
              <a:rPr lang="en-US" sz="1200" dirty="0"/>
              <a:t>to ~0.75 V (7nm </a:t>
            </a:r>
            <a:r>
              <a:rPr lang="en-US" sz="1200" dirty="0" err="1"/>
              <a:t>FinFET</a:t>
            </a:r>
            <a:r>
              <a:rPr lang="en-US" sz="1200" dirty="0"/>
              <a:t>) ~17% reduction in V_DD </a:t>
            </a:r>
          </a:p>
          <a:p>
            <a:pPr lvl="1"/>
            <a:r>
              <a:rPr lang="en-US" sz="1200" dirty="0"/>
              <a:t>Dynamic power scales as P ∝ CV²f → ~31% reduction in dynamic power</a:t>
            </a:r>
          </a:p>
          <a:p>
            <a:pPr lvl="1"/>
            <a:r>
              <a:rPr lang="en-US" sz="1200" dirty="0"/>
              <a:t>Static leakage power ~5–10× lower driven by improved SS and lower V_DD</a:t>
            </a:r>
          </a:p>
        </p:txBody>
      </p:sp>
      <p:sp>
        <p:nvSpPr>
          <p:cNvPr id="5" name="Footer Placeholder 4">
            <a:extLst>
              <a:ext uri="{FF2B5EF4-FFF2-40B4-BE49-F238E27FC236}">
                <a16:creationId xmlns:a16="http://schemas.microsoft.com/office/drawing/2014/main" id="{CD068583-2250-5334-CF8A-654E41979BB4}"/>
              </a:ext>
            </a:extLst>
          </p:cNvPr>
          <p:cNvSpPr>
            <a:spLocks noGrp="1"/>
          </p:cNvSpPr>
          <p:nvPr>
            <p:ph type="ftr" sz="quarter" idx="11"/>
          </p:nvPr>
        </p:nvSpPr>
        <p:spPr/>
        <p:txBody>
          <a:bodyPr/>
          <a:lstStyle/>
          <a:p>
            <a:pPr>
              <a:defRPr/>
            </a:pPr>
            <a:r>
              <a:rPr lang="en-US"/>
              <a:t>Kostas.Kloukinas@cern.ch</a:t>
            </a:r>
            <a:endParaRPr lang="el-GR" dirty="0"/>
          </a:p>
        </p:txBody>
      </p:sp>
      <p:sp>
        <p:nvSpPr>
          <p:cNvPr id="6" name="Slide Number Placeholder 5">
            <a:extLst>
              <a:ext uri="{FF2B5EF4-FFF2-40B4-BE49-F238E27FC236}">
                <a16:creationId xmlns:a16="http://schemas.microsoft.com/office/drawing/2014/main" id="{691D49EC-AADA-72CD-95C0-C0E9E21FB2B7}"/>
              </a:ext>
            </a:extLst>
          </p:cNvPr>
          <p:cNvSpPr>
            <a:spLocks noGrp="1"/>
          </p:cNvSpPr>
          <p:nvPr>
            <p:ph type="sldNum" sz="quarter" idx="12"/>
          </p:nvPr>
        </p:nvSpPr>
        <p:spPr/>
        <p:txBody>
          <a:bodyPr/>
          <a:lstStyle/>
          <a:p>
            <a:pPr>
              <a:defRPr/>
            </a:pPr>
            <a:fld id="{1C6FDFDB-9E29-DB4C-9BAC-FB75DA9A1BB5}" type="slidenum">
              <a:rPr lang="el-GR" smtClean="0"/>
              <a:pPr>
                <a:defRPr/>
              </a:pPr>
              <a:t>5</a:t>
            </a:fld>
            <a:endParaRPr lang="el-GR" dirty="0"/>
          </a:p>
        </p:txBody>
      </p:sp>
      <p:pic>
        <p:nvPicPr>
          <p:cNvPr id="12" name="Picture 11">
            <a:extLst>
              <a:ext uri="{FF2B5EF4-FFF2-40B4-BE49-F238E27FC236}">
                <a16:creationId xmlns:a16="http://schemas.microsoft.com/office/drawing/2014/main" id="{F0D28071-A7BE-B6EA-A2EA-350C5EAE4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96" y="1097343"/>
            <a:ext cx="4302638" cy="2602486"/>
          </a:xfrm>
          <a:prstGeom prst="rect">
            <a:avLst/>
          </a:prstGeom>
        </p:spPr>
      </p:pic>
      <p:sp>
        <p:nvSpPr>
          <p:cNvPr id="14" name="TextBox 13">
            <a:extLst>
              <a:ext uri="{FF2B5EF4-FFF2-40B4-BE49-F238E27FC236}">
                <a16:creationId xmlns:a16="http://schemas.microsoft.com/office/drawing/2014/main" id="{4C004F2D-3DEE-A84C-6905-34E41F7A8857}"/>
              </a:ext>
            </a:extLst>
          </p:cNvPr>
          <p:cNvSpPr txBox="1"/>
          <p:nvPr/>
        </p:nvSpPr>
        <p:spPr>
          <a:xfrm>
            <a:off x="8212883" y="3617118"/>
            <a:ext cx="3312368" cy="215444"/>
          </a:xfrm>
          <a:prstGeom prst="rect">
            <a:avLst/>
          </a:prstGeom>
          <a:noFill/>
        </p:spPr>
        <p:txBody>
          <a:bodyPr wrap="square">
            <a:spAutoFit/>
          </a:bodyPr>
          <a:lstStyle/>
          <a:p>
            <a:r>
              <a:rPr lang="en-US" sz="800" dirty="0"/>
              <a:t>Loke et al., Analog/Mixed-Signal Design in </a:t>
            </a:r>
            <a:r>
              <a:rPr lang="en-US" sz="800" dirty="0" err="1"/>
              <a:t>FinFET</a:t>
            </a:r>
            <a:r>
              <a:rPr lang="en-US" sz="800" dirty="0"/>
              <a:t> Technologies </a:t>
            </a:r>
          </a:p>
        </p:txBody>
      </p:sp>
    </p:spTree>
    <p:extLst>
      <p:ext uri="{BB962C8B-B14F-4D97-AF65-F5344CB8AC3E}">
        <p14:creationId xmlns:p14="http://schemas.microsoft.com/office/powerpoint/2010/main" val="1970148808"/>
      </p:ext>
    </p:extLst>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AC5FD1C-487B-FA19-F391-C97DA98A5B7A}"/>
              </a:ext>
            </a:extLst>
          </p:cNvPr>
          <p:cNvSpPr>
            <a:spLocks noGrp="1"/>
          </p:cNvSpPr>
          <p:nvPr>
            <p:ph type="title"/>
          </p:nvPr>
        </p:nvSpPr>
        <p:spPr>
          <a:xfrm>
            <a:off x="1238251" y="188913"/>
            <a:ext cx="10287000" cy="719137"/>
          </a:xfrm>
        </p:spPr>
        <p:txBody>
          <a:bodyPr/>
          <a:lstStyle/>
          <a:p>
            <a:r>
              <a:rPr lang="en-US" dirty="0"/>
              <a:t>Extending Moore’s Law</a:t>
            </a:r>
          </a:p>
        </p:txBody>
      </p:sp>
      <p:pic>
        <p:nvPicPr>
          <p:cNvPr id="7" name="Content Placeholder 6">
            <a:extLst>
              <a:ext uri="{FF2B5EF4-FFF2-40B4-BE49-F238E27FC236}">
                <a16:creationId xmlns:a16="http://schemas.microsoft.com/office/drawing/2014/main" id="{2C6C0AA9-E235-03DE-8EB1-EB8D9B7EEE0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519936" y="1279934"/>
            <a:ext cx="6294202" cy="291106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Content Placeholder 8">
            <a:extLst>
              <a:ext uri="{FF2B5EF4-FFF2-40B4-BE49-F238E27FC236}">
                <a16:creationId xmlns:a16="http://schemas.microsoft.com/office/drawing/2014/main" id="{E6D35198-B3B1-AC07-82D3-9E73C5C04F1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8757961" y="4365104"/>
            <a:ext cx="2999028" cy="129614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C10AC0FA-9B07-733E-60DC-B865411916F6}"/>
              </a:ext>
            </a:extLst>
          </p:cNvPr>
          <p:cNvSpPr>
            <a:spLocks noGrp="1"/>
          </p:cNvSpPr>
          <p:nvPr>
            <p:ph type="ftr" sz="quarter" idx="11"/>
          </p:nvPr>
        </p:nvSpPr>
        <p:spPr>
          <a:xfrm>
            <a:off x="4165600" y="6326188"/>
            <a:ext cx="3860800" cy="246062"/>
          </a:xfrm>
        </p:spPr>
        <p:txBody>
          <a:bodyPr wrap="square" anchor="b">
            <a:normAutofit/>
          </a:bodyPr>
          <a:lstStyle/>
          <a:p>
            <a:pPr>
              <a:lnSpc>
                <a:spcPct val="90000"/>
              </a:lnSpc>
              <a:spcAft>
                <a:spcPts val="600"/>
              </a:spcAft>
              <a:defRPr/>
            </a:pPr>
            <a:r>
              <a:rPr lang="en-US" sz="1100"/>
              <a:t>Kostas.Kloukinas@cern.ch</a:t>
            </a:r>
            <a:endParaRPr lang="el-GR" sz="1100"/>
          </a:p>
        </p:txBody>
      </p:sp>
      <p:sp>
        <p:nvSpPr>
          <p:cNvPr id="5" name="Slide Number Placeholder 4">
            <a:extLst>
              <a:ext uri="{FF2B5EF4-FFF2-40B4-BE49-F238E27FC236}">
                <a16:creationId xmlns:a16="http://schemas.microsoft.com/office/drawing/2014/main" id="{B03FDD2E-879A-94EE-0F44-9DD703A5BE41}"/>
              </a:ext>
            </a:extLst>
          </p:cNvPr>
          <p:cNvSpPr>
            <a:spLocks noGrp="1"/>
          </p:cNvSpPr>
          <p:nvPr>
            <p:ph type="sldNum" sz="quarter" idx="12"/>
          </p:nvPr>
        </p:nvSpPr>
        <p:spPr>
          <a:xfrm>
            <a:off x="8737600" y="6326188"/>
            <a:ext cx="2844800" cy="241300"/>
          </a:xfrm>
        </p:spPr>
        <p:txBody>
          <a:bodyPr wrap="square" anchor="b">
            <a:normAutofit/>
          </a:bodyPr>
          <a:lstStyle/>
          <a:p>
            <a:pPr>
              <a:lnSpc>
                <a:spcPct val="90000"/>
              </a:lnSpc>
              <a:spcAft>
                <a:spcPts val="600"/>
              </a:spcAft>
              <a:defRPr/>
            </a:pPr>
            <a:fld id="{8FFE3219-93F8-3341-94BA-40DFB9BA6311}" type="slidenum">
              <a:rPr lang="el-GR" sz="1000" smtClean="0"/>
              <a:pPr>
                <a:lnSpc>
                  <a:spcPct val="90000"/>
                </a:lnSpc>
                <a:spcAft>
                  <a:spcPts val="600"/>
                </a:spcAft>
                <a:defRPr/>
              </a:pPr>
              <a:t>6</a:t>
            </a:fld>
            <a:endParaRPr lang="el-GR" sz="1000"/>
          </a:p>
        </p:txBody>
      </p:sp>
      <p:sp>
        <p:nvSpPr>
          <p:cNvPr id="10" name="Content Placeholder 2">
            <a:extLst>
              <a:ext uri="{FF2B5EF4-FFF2-40B4-BE49-F238E27FC236}">
                <a16:creationId xmlns:a16="http://schemas.microsoft.com/office/drawing/2014/main" id="{63328ECE-4CCB-CAF6-3BA1-B47CC64D1E16}"/>
              </a:ext>
            </a:extLst>
          </p:cNvPr>
          <p:cNvSpPr txBox="1">
            <a:spLocks/>
          </p:cNvSpPr>
          <p:nvPr/>
        </p:nvSpPr>
        <p:spPr bwMode="auto">
          <a:xfrm>
            <a:off x="377862" y="1384994"/>
            <a:ext cx="5286090" cy="47529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800">
                <a:solidFill>
                  <a:srgbClr val="003366"/>
                </a:solidFill>
                <a:latin typeface="+mn-lt"/>
                <a:ea typeface="ＭＳ Ｐゴシック" pitchFamily="-109" charset="-128"/>
                <a:cs typeface="ＭＳ Ｐゴシック" pitchFamily="-109"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400">
                <a:solidFill>
                  <a:srgbClr val="003366"/>
                </a:solidFill>
                <a:latin typeface="+mn-lt"/>
                <a:ea typeface="ＭＳ Ｐゴシック" pitchFamily="-109"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rgbClr val="003366"/>
                </a:solidFill>
                <a:latin typeface="+mn-lt"/>
                <a:ea typeface="ＭＳ Ｐゴシック" pitchFamily="-109"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sz="1800">
                <a:solidFill>
                  <a:srgbClr val="003366"/>
                </a:solidFill>
                <a:latin typeface="+mn-lt"/>
                <a:ea typeface="ＭＳ Ｐゴシック" pitchFamily="-109"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800">
                <a:solidFill>
                  <a:srgbClr val="003366"/>
                </a:solidFill>
                <a:latin typeface="+mn-lt"/>
                <a:ea typeface="ＭＳ Ｐゴシック" pitchFamily="-109" charset="-128"/>
              </a:defRPr>
            </a:lvl5pPr>
            <a:lvl6pPr marL="2138363" indent="-339725" algn="l" rtl="0" fontAlgn="base">
              <a:spcBef>
                <a:spcPct val="20000"/>
              </a:spcBef>
              <a:spcAft>
                <a:spcPct val="0"/>
              </a:spcAft>
              <a:buClr>
                <a:schemeClr val="accent1"/>
              </a:buClr>
              <a:buSzPct val="75000"/>
              <a:buFont typeface="Wingdings" pitchFamily="2" charset="2"/>
              <a:buChar char="§"/>
              <a:defRPr sz="1800">
                <a:solidFill>
                  <a:srgbClr val="003366"/>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800">
                <a:solidFill>
                  <a:srgbClr val="003366"/>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800">
                <a:solidFill>
                  <a:srgbClr val="003366"/>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800">
                <a:solidFill>
                  <a:srgbClr val="003366"/>
                </a:solidFill>
                <a:latin typeface="+mn-lt"/>
              </a:defRPr>
            </a:lvl9pPr>
          </a:lstStyle>
          <a:p>
            <a:r>
              <a:rPr lang="en-US" sz="2000" kern="0" dirty="0"/>
              <a:t>Lithography evolution</a:t>
            </a:r>
          </a:p>
          <a:p>
            <a:pPr marL="344487" lvl="1" indent="0">
              <a:buNone/>
            </a:pPr>
            <a:r>
              <a:rPr lang="en-GB" sz="1600" dirty="0"/>
              <a:t>CD = k₁ × </a:t>
            </a:r>
            <a:r>
              <a:rPr lang="el-GR" sz="1600" dirty="0"/>
              <a:t>λ / </a:t>
            </a:r>
            <a:r>
              <a:rPr lang="en-GB" sz="1600" dirty="0"/>
              <a:t>NA </a:t>
            </a:r>
            <a:endParaRPr lang="en-US" sz="1600" kern="0" dirty="0"/>
          </a:p>
          <a:p>
            <a:pPr lvl="1"/>
            <a:r>
              <a:rPr lang="en-US" sz="1400" kern="0" dirty="0"/>
              <a:t>UV (</a:t>
            </a:r>
            <a:r>
              <a:rPr lang="el-GR" sz="1400" dirty="0"/>
              <a:t>λ </a:t>
            </a:r>
            <a:r>
              <a:rPr lang="en-US" sz="1400" kern="0" dirty="0"/>
              <a:t>= </a:t>
            </a:r>
            <a:r>
              <a:rPr lang="en-US" sz="1400" dirty="0"/>
              <a:t>436 </a:t>
            </a:r>
            <a:r>
              <a:rPr lang="en-GB" sz="1400" dirty="0"/>
              <a:t>nm)</a:t>
            </a:r>
            <a:r>
              <a:rPr lang="en-US" sz="1400" kern="0" dirty="0"/>
              <a:t> -&gt; DUV (</a:t>
            </a:r>
            <a:r>
              <a:rPr lang="el-GR" sz="1400" dirty="0"/>
              <a:t>λ = </a:t>
            </a:r>
            <a:r>
              <a:rPr lang="en-US" sz="1400" dirty="0"/>
              <a:t>193</a:t>
            </a:r>
            <a:r>
              <a:rPr lang="el-GR" sz="1400" dirty="0"/>
              <a:t> </a:t>
            </a:r>
            <a:r>
              <a:rPr lang="en-GB" sz="1400" dirty="0"/>
              <a:t>nm)</a:t>
            </a:r>
          </a:p>
          <a:p>
            <a:pPr lvl="1"/>
            <a:r>
              <a:rPr lang="en-US" sz="1400" kern="0" dirty="0"/>
              <a:t>Immersion -&gt; Double Patterning</a:t>
            </a:r>
          </a:p>
          <a:p>
            <a:pPr lvl="1"/>
            <a:r>
              <a:rPr lang="en-US" sz="1400" kern="0" dirty="0"/>
              <a:t>EUV (</a:t>
            </a:r>
            <a:r>
              <a:rPr lang="el-GR" sz="1400" dirty="0"/>
              <a:t>λ = 13.5 </a:t>
            </a:r>
            <a:r>
              <a:rPr lang="en-GB" sz="1400" dirty="0"/>
              <a:t>nm at 0.33 NA) single exposure</a:t>
            </a:r>
            <a:endParaRPr lang="en-US" sz="1400" kern="0" dirty="0"/>
          </a:p>
          <a:p>
            <a:pPr lvl="1"/>
            <a:r>
              <a:rPr lang="en-US" sz="1400" kern="0" dirty="0"/>
              <a:t>High-NA EUV (0.75 NA) -&gt; Research</a:t>
            </a:r>
          </a:p>
          <a:p>
            <a:pPr lvl="1"/>
            <a:endParaRPr lang="en-US" sz="1400" kern="0" dirty="0"/>
          </a:p>
          <a:p>
            <a:r>
              <a:rPr lang="en-US" sz="2000" kern="0" dirty="0"/>
              <a:t>Device Architecture evolution</a:t>
            </a:r>
          </a:p>
          <a:p>
            <a:pPr lvl="1"/>
            <a:r>
              <a:rPr lang="en-US" sz="1800" kern="0" dirty="0"/>
              <a:t>Triple gate </a:t>
            </a:r>
            <a:r>
              <a:rPr lang="en-US" sz="1800" kern="0" dirty="0" err="1"/>
              <a:t>finFET</a:t>
            </a:r>
            <a:endParaRPr lang="en-US" sz="1800" kern="0" dirty="0"/>
          </a:p>
          <a:p>
            <a:pPr lvl="1"/>
            <a:r>
              <a:rPr lang="en-US" sz="1800" kern="0" dirty="0"/>
              <a:t>Gate-All-Around (GAA)</a:t>
            </a:r>
          </a:p>
          <a:p>
            <a:pPr lvl="2"/>
            <a:r>
              <a:rPr lang="en-US" sz="1400" kern="0" dirty="0"/>
              <a:t>NSFET: Nanosheet FET</a:t>
            </a:r>
          </a:p>
          <a:p>
            <a:pPr lvl="3"/>
            <a:r>
              <a:rPr lang="en-US" sz="1200" kern="0" dirty="0"/>
              <a:t>Enhanced electrostatic control of gate</a:t>
            </a:r>
          </a:p>
          <a:p>
            <a:pPr lvl="2"/>
            <a:r>
              <a:rPr lang="en-US" sz="1400" kern="0" dirty="0"/>
              <a:t>FSFET: </a:t>
            </a:r>
            <a:r>
              <a:rPr lang="en-US" sz="1400" kern="0" dirty="0" err="1"/>
              <a:t>Forksheet</a:t>
            </a:r>
            <a:r>
              <a:rPr lang="en-US" sz="1400" kern="0" dirty="0"/>
              <a:t> FET</a:t>
            </a:r>
          </a:p>
          <a:p>
            <a:pPr lvl="3"/>
            <a:r>
              <a:rPr lang="en-US" sz="1200" kern="0" dirty="0"/>
              <a:t>Minimizing gap between devices</a:t>
            </a:r>
          </a:p>
          <a:p>
            <a:pPr lvl="2"/>
            <a:r>
              <a:rPr lang="en-US" sz="1400" kern="0" dirty="0"/>
              <a:t>CFET: Complementary FET</a:t>
            </a:r>
          </a:p>
          <a:p>
            <a:pPr lvl="3"/>
            <a:r>
              <a:rPr lang="en-US" sz="1200" kern="0" dirty="0"/>
              <a:t>2x the logic density</a:t>
            </a:r>
          </a:p>
          <a:p>
            <a:pPr lvl="3"/>
            <a:r>
              <a:rPr lang="en-US" sz="1200" kern="0" dirty="0"/>
              <a:t>Monolithic or Sequential (bonded wafers)</a:t>
            </a:r>
          </a:p>
          <a:p>
            <a:pPr lvl="3"/>
            <a:r>
              <a:rPr lang="en-US" sz="1200" kern="0" dirty="0"/>
              <a:t>The last device architecture (?) </a:t>
            </a:r>
          </a:p>
        </p:txBody>
      </p:sp>
      <p:pic>
        <p:nvPicPr>
          <p:cNvPr id="13" name="Picture 12">
            <a:extLst>
              <a:ext uri="{FF2B5EF4-FFF2-40B4-BE49-F238E27FC236}">
                <a16:creationId xmlns:a16="http://schemas.microsoft.com/office/drawing/2014/main" id="{FE3AE20C-8FDF-C6CD-D1DD-A91443AA5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936" y="4365104"/>
            <a:ext cx="3137259" cy="1296144"/>
          </a:xfrm>
          <a:prstGeom prst="rect">
            <a:avLst/>
          </a:prstGeom>
        </p:spPr>
      </p:pic>
      <p:sp>
        <p:nvSpPr>
          <p:cNvPr id="15" name="TextBox 14">
            <a:extLst>
              <a:ext uri="{FF2B5EF4-FFF2-40B4-BE49-F238E27FC236}">
                <a16:creationId xmlns:a16="http://schemas.microsoft.com/office/drawing/2014/main" id="{C4C1024A-253F-9EA3-2691-58C4A5F90EBF}"/>
              </a:ext>
            </a:extLst>
          </p:cNvPr>
          <p:cNvSpPr txBox="1"/>
          <p:nvPr/>
        </p:nvSpPr>
        <p:spPr>
          <a:xfrm>
            <a:off x="6711120" y="5676068"/>
            <a:ext cx="3546355" cy="276999"/>
          </a:xfrm>
          <a:prstGeom prst="rect">
            <a:avLst/>
          </a:prstGeom>
          <a:noFill/>
        </p:spPr>
        <p:txBody>
          <a:bodyPr wrap="none" rtlCol="0">
            <a:spAutoFit/>
          </a:bodyPr>
          <a:lstStyle/>
          <a:p>
            <a:r>
              <a:rPr lang="en-US" sz="1200" dirty="0"/>
              <a:t>a) </a:t>
            </a:r>
            <a:r>
              <a:rPr lang="en-US" sz="1200" dirty="0" err="1"/>
              <a:t>finFET</a:t>
            </a:r>
            <a:r>
              <a:rPr lang="en-US" sz="1200" dirty="0"/>
              <a:t> -&gt; b) NSFET -&gt;  c) FSFET -&gt; d) CFET  </a:t>
            </a:r>
          </a:p>
        </p:txBody>
      </p:sp>
      <p:sp>
        <p:nvSpPr>
          <p:cNvPr id="16" name="TextBox 15">
            <a:extLst>
              <a:ext uri="{FF2B5EF4-FFF2-40B4-BE49-F238E27FC236}">
                <a16:creationId xmlns:a16="http://schemas.microsoft.com/office/drawing/2014/main" id="{5DB98656-4605-D4DB-B3E8-F60A39CA89A9}"/>
              </a:ext>
            </a:extLst>
          </p:cNvPr>
          <p:cNvSpPr txBox="1"/>
          <p:nvPr/>
        </p:nvSpPr>
        <p:spPr>
          <a:xfrm>
            <a:off x="7990347" y="6042421"/>
            <a:ext cx="3762568" cy="407804"/>
          </a:xfrm>
          <a:prstGeom prst="rect">
            <a:avLst/>
          </a:prstGeom>
          <a:noFill/>
        </p:spPr>
        <p:txBody>
          <a:bodyPr wrap="none" rtlCol="0">
            <a:spAutoFit/>
          </a:bodyPr>
          <a:lstStyle/>
          <a:p>
            <a:r>
              <a:rPr lang="en-US" sz="1000" i="1" noProof="0" dirty="0"/>
              <a:t>Source: </a:t>
            </a:r>
            <a:r>
              <a:rPr lang="en-US" sz="900" i="1" noProof="0" dirty="0"/>
              <a:t>IEEE ELECTRON DEVICES MAGAZINE, DECEMBER 2025</a:t>
            </a:r>
          </a:p>
          <a:p>
            <a:endParaRPr lang="en-US" sz="1000" i="1" noProof="0" dirty="0"/>
          </a:p>
        </p:txBody>
      </p:sp>
      <p:sp>
        <p:nvSpPr>
          <p:cNvPr id="2" name="Down Arrow 1">
            <a:extLst>
              <a:ext uri="{FF2B5EF4-FFF2-40B4-BE49-F238E27FC236}">
                <a16:creationId xmlns:a16="http://schemas.microsoft.com/office/drawing/2014/main" id="{A2D70A53-4EC5-15D7-66C7-A583E737741B}"/>
              </a:ext>
            </a:extLst>
          </p:cNvPr>
          <p:cNvSpPr/>
          <p:nvPr/>
        </p:nvSpPr>
        <p:spPr>
          <a:xfrm>
            <a:off x="983432" y="4869160"/>
            <a:ext cx="100766" cy="1061764"/>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77155E3-7CF9-4AA7-7020-2ACA242378EF}"/>
              </a:ext>
            </a:extLst>
          </p:cNvPr>
          <p:cNvSpPr txBox="1"/>
          <p:nvPr/>
        </p:nvSpPr>
        <p:spPr>
          <a:xfrm rot="16200000">
            <a:off x="257432" y="5268760"/>
            <a:ext cx="1205779" cy="246221"/>
          </a:xfrm>
          <a:prstGeom prst="rect">
            <a:avLst/>
          </a:prstGeom>
          <a:noFill/>
        </p:spPr>
        <p:txBody>
          <a:bodyPr wrap="none" rtlCol="0">
            <a:spAutoFit/>
          </a:bodyPr>
          <a:lstStyle/>
          <a:p>
            <a:r>
              <a:rPr lang="en-US" sz="1000" dirty="0"/>
              <a:t>Possible roadmap</a:t>
            </a:r>
          </a:p>
        </p:txBody>
      </p:sp>
      <p:pic>
        <p:nvPicPr>
          <p:cNvPr id="8" name="Graphic 7" descr="Warning outline">
            <a:extLst>
              <a:ext uri="{FF2B5EF4-FFF2-40B4-BE49-F238E27FC236}">
                <a16:creationId xmlns:a16="http://schemas.microsoft.com/office/drawing/2014/main" id="{C0538B5B-7C6F-C85E-0EB3-9C2E4EEBAC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7848" y="5994760"/>
            <a:ext cx="254278" cy="225245"/>
          </a:xfrm>
          <a:prstGeom prst="rect">
            <a:avLst/>
          </a:prstGeom>
        </p:spPr>
      </p:pic>
    </p:spTree>
    <p:extLst>
      <p:ext uri="{BB962C8B-B14F-4D97-AF65-F5344CB8AC3E}">
        <p14:creationId xmlns:p14="http://schemas.microsoft.com/office/powerpoint/2010/main" val="1674199861"/>
      </p:ext>
    </p:extLst>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DB03D-55E6-A24D-5853-26A2847A83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17DF9F-87EF-F1E6-3F47-D29A287F39D6}"/>
              </a:ext>
            </a:extLst>
          </p:cNvPr>
          <p:cNvSpPr>
            <a:spLocks noGrp="1"/>
          </p:cNvSpPr>
          <p:nvPr>
            <p:ph type="title"/>
          </p:nvPr>
        </p:nvSpPr>
        <p:spPr/>
        <p:txBody>
          <a:bodyPr/>
          <a:lstStyle/>
          <a:p>
            <a:r>
              <a:rPr lang="en-US" dirty="0"/>
              <a:t>Logic &amp; Interconnect Scaling</a:t>
            </a:r>
          </a:p>
        </p:txBody>
      </p:sp>
      <p:sp>
        <p:nvSpPr>
          <p:cNvPr id="5" name="Footer Placeholder 4">
            <a:extLst>
              <a:ext uri="{FF2B5EF4-FFF2-40B4-BE49-F238E27FC236}">
                <a16:creationId xmlns:a16="http://schemas.microsoft.com/office/drawing/2014/main" id="{89F1B4B4-F937-78D9-6CEC-E6B46465CCFD}"/>
              </a:ext>
            </a:extLst>
          </p:cNvPr>
          <p:cNvSpPr>
            <a:spLocks noGrp="1"/>
          </p:cNvSpPr>
          <p:nvPr>
            <p:ph type="ftr" sz="quarter" idx="11"/>
          </p:nvPr>
        </p:nvSpPr>
        <p:spPr/>
        <p:txBody>
          <a:bodyPr/>
          <a:lstStyle/>
          <a:p>
            <a:pPr>
              <a:defRPr/>
            </a:pPr>
            <a:r>
              <a:rPr lang="en-US"/>
              <a:t>Kostas.Kloukinas@cern.ch</a:t>
            </a:r>
            <a:endParaRPr lang="el-GR" dirty="0"/>
          </a:p>
        </p:txBody>
      </p:sp>
      <p:sp>
        <p:nvSpPr>
          <p:cNvPr id="6" name="Slide Number Placeholder 5">
            <a:extLst>
              <a:ext uri="{FF2B5EF4-FFF2-40B4-BE49-F238E27FC236}">
                <a16:creationId xmlns:a16="http://schemas.microsoft.com/office/drawing/2014/main" id="{C97895BE-5D47-8AE2-F150-E6CE32D7F67A}"/>
              </a:ext>
            </a:extLst>
          </p:cNvPr>
          <p:cNvSpPr>
            <a:spLocks noGrp="1"/>
          </p:cNvSpPr>
          <p:nvPr>
            <p:ph type="sldNum" sz="quarter" idx="12"/>
          </p:nvPr>
        </p:nvSpPr>
        <p:spPr/>
        <p:txBody>
          <a:bodyPr/>
          <a:lstStyle/>
          <a:p>
            <a:pPr>
              <a:defRPr/>
            </a:pPr>
            <a:fld id="{1C6FDFDB-9E29-DB4C-9BAC-FB75DA9A1BB5}" type="slidenum">
              <a:rPr lang="el-GR" smtClean="0"/>
              <a:pPr>
                <a:defRPr/>
              </a:pPr>
              <a:t>7</a:t>
            </a:fld>
            <a:endParaRPr lang="el-GR" dirty="0"/>
          </a:p>
        </p:txBody>
      </p:sp>
      <p:pic>
        <p:nvPicPr>
          <p:cNvPr id="8" name="Picture 7">
            <a:extLst>
              <a:ext uri="{FF2B5EF4-FFF2-40B4-BE49-F238E27FC236}">
                <a16:creationId xmlns:a16="http://schemas.microsoft.com/office/drawing/2014/main" id="{3FA79795-0BB7-1F96-4156-E791DEF04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1658258"/>
            <a:ext cx="11017224" cy="4507046"/>
          </a:xfrm>
          <a:prstGeom prst="rect">
            <a:avLst/>
          </a:prstGeom>
        </p:spPr>
      </p:pic>
      <p:sp>
        <p:nvSpPr>
          <p:cNvPr id="9" name="TextBox 8">
            <a:extLst>
              <a:ext uri="{FF2B5EF4-FFF2-40B4-BE49-F238E27FC236}">
                <a16:creationId xmlns:a16="http://schemas.microsoft.com/office/drawing/2014/main" id="{02FD3786-FDB7-A3B2-5E7C-9EF9E421284E}"/>
              </a:ext>
            </a:extLst>
          </p:cNvPr>
          <p:cNvSpPr txBox="1"/>
          <p:nvPr/>
        </p:nvSpPr>
        <p:spPr>
          <a:xfrm>
            <a:off x="1238251" y="1066214"/>
            <a:ext cx="7346627" cy="523220"/>
          </a:xfrm>
          <a:prstGeom prst="rect">
            <a:avLst/>
          </a:prstGeom>
          <a:noFill/>
        </p:spPr>
        <p:txBody>
          <a:bodyPr wrap="none" rtlCol="0">
            <a:spAutoFit/>
          </a:bodyPr>
          <a:lstStyle/>
          <a:p>
            <a:r>
              <a:rPr lang="en-US" sz="1400" dirty="0">
                <a:solidFill>
                  <a:schemeClr val="tx2"/>
                </a:solidFill>
              </a:rPr>
              <a:t>Notable feature: the "metal pitch scaling slows/plateaus" annotation between 7nm and A6, </a:t>
            </a:r>
            <a:br>
              <a:rPr lang="en-US" sz="1400" dirty="0">
                <a:solidFill>
                  <a:schemeClr val="tx2"/>
                </a:solidFill>
              </a:rPr>
            </a:br>
            <a:r>
              <a:rPr lang="en-US" sz="1400" dirty="0">
                <a:solidFill>
                  <a:schemeClr val="tx2"/>
                </a:solidFill>
              </a:rPr>
              <a:t>reflecting the </a:t>
            </a:r>
            <a:r>
              <a:rPr lang="en-US" sz="1400" dirty="0" err="1">
                <a:solidFill>
                  <a:schemeClr val="tx2"/>
                </a:solidFill>
              </a:rPr>
              <a:t>imec</a:t>
            </a:r>
            <a:r>
              <a:rPr lang="en-US" sz="1400" dirty="0">
                <a:solidFill>
                  <a:schemeClr val="tx2"/>
                </a:solidFill>
              </a:rPr>
              <a:t> statement that metal pitch scaling ends at ~12–16nm around 2030.</a:t>
            </a:r>
          </a:p>
        </p:txBody>
      </p:sp>
    </p:spTree>
    <p:extLst>
      <p:ext uri="{BB962C8B-B14F-4D97-AF65-F5344CB8AC3E}">
        <p14:creationId xmlns:p14="http://schemas.microsoft.com/office/powerpoint/2010/main" val="468638146"/>
      </p:ext>
    </p:extLst>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6953-0589-91D1-B2C4-58C52715E76F}"/>
              </a:ext>
            </a:extLst>
          </p:cNvPr>
          <p:cNvSpPr>
            <a:spLocks noGrp="1"/>
          </p:cNvSpPr>
          <p:nvPr>
            <p:ph type="title"/>
          </p:nvPr>
        </p:nvSpPr>
        <p:spPr/>
        <p:txBody>
          <a:bodyPr/>
          <a:lstStyle/>
          <a:p>
            <a:r>
              <a:rPr lang="en-US" noProof="0" dirty="0"/>
              <a:t>Logic Scaling Potential Roadmap</a:t>
            </a:r>
          </a:p>
        </p:txBody>
      </p:sp>
      <p:pic>
        <p:nvPicPr>
          <p:cNvPr id="7" name="Content Placeholder 6">
            <a:extLst>
              <a:ext uri="{FF2B5EF4-FFF2-40B4-BE49-F238E27FC236}">
                <a16:creationId xmlns:a16="http://schemas.microsoft.com/office/drawing/2014/main" id="{598C4DED-049C-E4F8-9E86-D7DFF899F0F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503712" y="1674321"/>
            <a:ext cx="8404491" cy="436364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31BA6839-7777-9C44-A9C2-B99D92D668AB}"/>
              </a:ext>
            </a:extLst>
          </p:cNvPr>
          <p:cNvSpPr>
            <a:spLocks noGrp="1"/>
          </p:cNvSpPr>
          <p:nvPr>
            <p:ph sz="half" idx="2"/>
          </p:nvPr>
        </p:nvSpPr>
        <p:spPr>
          <a:xfrm>
            <a:off x="479376" y="1556792"/>
            <a:ext cx="3472656" cy="3185659"/>
          </a:xfrm>
        </p:spPr>
        <p:txBody>
          <a:bodyPr/>
          <a:lstStyle/>
          <a:p>
            <a:r>
              <a:rPr lang="en-US" sz="2000" dirty="0"/>
              <a:t>Scaling Metrics</a:t>
            </a:r>
          </a:p>
          <a:p>
            <a:pPr lvl="1"/>
            <a:r>
              <a:rPr lang="en-US" sz="1600" dirty="0"/>
              <a:t>Device feature size</a:t>
            </a:r>
          </a:p>
          <a:p>
            <a:pPr lvl="1"/>
            <a:r>
              <a:rPr lang="en-US" sz="1600" dirty="0"/>
              <a:t>CPP: Contact Poly Pitch</a:t>
            </a:r>
          </a:p>
          <a:p>
            <a:pPr lvl="1"/>
            <a:r>
              <a:rPr lang="en-US" sz="1600" dirty="0"/>
              <a:t>Metal Pitch</a:t>
            </a:r>
          </a:p>
          <a:p>
            <a:pPr lvl="1"/>
            <a:r>
              <a:rPr lang="en-US" sz="1600" dirty="0"/>
              <a:t>Metals Tracks</a:t>
            </a:r>
          </a:p>
          <a:p>
            <a:pPr lvl="1"/>
            <a:endParaRPr lang="en-US" sz="1800" dirty="0"/>
          </a:p>
          <a:p>
            <a:endParaRPr lang="en-US" sz="2000" dirty="0"/>
          </a:p>
          <a:p>
            <a:pPr lvl="1"/>
            <a:endParaRPr lang="en-US" sz="1600" dirty="0"/>
          </a:p>
          <a:p>
            <a:endParaRPr lang="en-US" sz="2400" dirty="0"/>
          </a:p>
        </p:txBody>
      </p:sp>
      <p:sp>
        <p:nvSpPr>
          <p:cNvPr id="4" name="Footer Placeholder 3">
            <a:extLst>
              <a:ext uri="{FF2B5EF4-FFF2-40B4-BE49-F238E27FC236}">
                <a16:creationId xmlns:a16="http://schemas.microsoft.com/office/drawing/2014/main" id="{524FEFC1-4451-13A6-3D83-4BD08BE9EABE}"/>
              </a:ext>
            </a:extLst>
          </p:cNvPr>
          <p:cNvSpPr>
            <a:spLocks noGrp="1"/>
          </p:cNvSpPr>
          <p:nvPr>
            <p:ph type="ftr" sz="quarter" idx="11"/>
          </p:nvPr>
        </p:nvSpPr>
        <p:spPr/>
        <p:txBody>
          <a:bodyPr/>
          <a:lstStyle/>
          <a:p>
            <a:pPr>
              <a:defRPr/>
            </a:pPr>
            <a:r>
              <a:rPr lang="en-US" noProof="0" dirty="0"/>
              <a:t>Kostas.Kloukinas@cern.ch</a:t>
            </a:r>
          </a:p>
        </p:txBody>
      </p:sp>
      <p:sp>
        <p:nvSpPr>
          <p:cNvPr id="5" name="Slide Number Placeholder 4">
            <a:extLst>
              <a:ext uri="{FF2B5EF4-FFF2-40B4-BE49-F238E27FC236}">
                <a16:creationId xmlns:a16="http://schemas.microsoft.com/office/drawing/2014/main" id="{B1805338-3648-1068-699B-E3A01126A2B0}"/>
              </a:ext>
            </a:extLst>
          </p:cNvPr>
          <p:cNvSpPr>
            <a:spLocks noGrp="1"/>
          </p:cNvSpPr>
          <p:nvPr>
            <p:ph type="sldNum" sz="quarter" idx="12"/>
          </p:nvPr>
        </p:nvSpPr>
        <p:spPr/>
        <p:txBody>
          <a:bodyPr/>
          <a:lstStyle/>
          <a:p>
            <a:pPr>
              <a:defRPr/>
            </a:pPr>
            <a:fld id="{8FFE3219-93F8-3341-94BA-40DFB9BA6311}" type="slidenum">
              <a:rPr lang="en-US" noProof="0" smtClean="0"/>
              <a:pPr>
                <a:defRPr/>
              </a:pPr>
              <a:t>8</a:t>
            </a:fld>
            <a:endParaRPr lang="en-US" noProof="0" dirty="0"/>
          </a:p>
        </p:txBody>
      </p:sp>
      <p:sp>
        <p:nvSpPr>
          <p:cNvPr id="8" name="TextBox 7">
            <a:extLst>
              <a:ext uri="{FF2B5EF4-FFF2-40B4-BE49-F238E27FC236}">
                <a16:creationId xmlns:a16="http://schemas.microsoft.com/office/drawing/2014/main" id="{EF8B6B00-1A26-F3D5-271C-6BCB79009E3E}"/>
              </a:ext>
            </a:extLst>
          </p:cNvPr>
          <p:cNvSpPr txBox="1"/>
          <p:nvPr/>
        </p:nvSpPr>
        <p:spPr>
          <a:xfrm>
            <a:off x="7968208" y="6039034"/>
            <a:ext cx="3762568" cy="407804"/>
          </a:xfrm>
          <a:prstGeom prst="rect">
            <a:avLst/>
          </a:prstGeom>
          <a:noFill/>
        </p:spPr>
        <p:txBody>
          <a:bodyPr wrap="none" rtlCol="0">
            <a:spAutoFit/>
          </a:bodyPr>
          <a:lstStyle/>
          <a:p>
            <a:r>
              <a:rPr lang="en-US" sz="1000" i="1" noProof="0" dirty="0"/>
              <a:t>Source: </a:t>
            </a:r>
            <a:r>
              <a:rPr lang="en-US" sz="900" i="1" noProof="0" dirty="0"/>
              <a:t>IEEE ELECTRON DEVICES MAGAZINE, DECEMBER 2025</a:t>
            </a:r>
          </a:p>
          <a:p>
            <a:endParaRPr lang="en-US" sz="1000" i="1" noProof="0" dirty="0"/>
          </a:p>
        </p:txBody>
      </p:sp>
    </p:spTree>
    <p:extLst>
      <p:ext uri="{BB962C8B-B14F-4D97-AF65-F5344CB8AC3E}">
        <p14:creationId xmlns:p14="http://schemas.microsoft.com/office/powerpoint/2010/main" val="3938426510"/>
      </p:ext>
    </p:extLst>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1603-C7D4-1964-1FFE-A2077B86AA33}"/>
              </a:ext>
            </a:extLst>
          </p:cNvPr>
          <p:cNvSpPr>
            <a:spLocks noGrp="1"/>
          </p:cNvSpPr>
          <p:nvPr>
            <p:ph type="title"/>
          </p:nvPr>
        </p:nvSpPr>
        <p:spPr/>
        <p:txBody>
          <a:bodyPr/>
          <a:lstStyle/>
          <a:p>
            <a:r>
              <a:rPr lang="en-US" noProof="0" dirty="0"/>
              <a:t>Back Side Interconnects</a:t>
            </a:r>
          </a:p>
        </p:txBody>
      </p:sp>
      <p:sp>
        <p:nvSpPr>
          <p:cNvPr id="4" name="Footer Placeholder 3">
            <a:extLst>
              <a:ext uri="{FF2B5EF4-FFF2-40B4-BE49-F238E27FC236}">
                <a16:creationId xmlns:a16="http://schemas.microsoft.com/office/drawing/2014/main" id="{397263F3-E763-62CF-3094-1D5657EFABC6}"/>
              </a:ext>
            </a:extLst>
          </p:cNvPr>
          <p:cNvSpPr>
            <a:spLocks noGrp="1"/>
          </p:cNvSpPr>
          <p:nvPr>
            <p:ph type="ftr" sz="quarter" idx="11"/>
          </p:nvPr>
        </p:nvSpPr>
        <p:spPr/>
        <p:txBody>
          <a:bodyPr/>
          <a:lstStyle/>
          <a:p>
            <a:pPr>
              <a:defRPr/>
            </a:pPr>
            <a:r>
              <a:rPr lang="en-US" noProof="0" dirty="0"/>
              <a:t>Kostas.Kloukinas@cern.ch</a:t>
            </a:r>
          </a:p>
        </p:txBody>
      </p:sp>
      <p:sp>
        <p:nvSpPr>
          <p:cNvPr id="5" name="Slide Number Placeholder 4">
            <a:extLst>
              <a:ext uri="{FF2B5EF4-FFF2-40B4-BE49-F238E27FC236}">
                <a16:creationId xmlns:a16="http://schemas.microsoft.com/office/drawing/2014/main" id="{D014DFD6-A180-0EA1-A43C-F149A9AB4626}"/>
              </a:ext>
            </a:extLst>
          </p:cNvPr>
          <p:cNvSpPr>
            <a:spLocks noGrp="1"/>
          </p:cNvSpPr>
          <p:nvPr>
            <p:ph type="sldNum" sz="quarter" idx="12"/>
          </p:nvPr>
        </p:nvSpPr>
        <p:spPr/>
        <p:txBody>
          <a:bodyPr/>
          <a:lstStyle/>
          <a:p>
            <a:pPr>
              <a:defRPr/>
            </a:pPr>
            <a:fld id="{8FFE3219-93F8-3341-94BA-40DFB9BA6311}" type="slidenum">
              <a:rPr lang="en-US" noProof="0" smtClean="0"/>
              <a:pPr>
                <a:defRPr/>
              </a:pPr>
              <a:t>9</a:t>
            </a:fld>
            <a:endParaRPr lang="en-US" noProof="0" dirty="0"/>
          </a:p>
        </p:txBody>
      </p:sp>
      <p:pic>
        <p:nvPicPr>
          <p:cNvPr id="11" name="Content Placeholder 10">
            <a:extLst>
              <a:ext uri="{FF2B5EF4-FFF2-40B4-BE49-F238E27FC236}">
                <a16:creationId xmlns:a16="http://schemas.microsoft.com/office/drawing/2014/main" id="{A60A9264-682A-0E1D-7833-6D7D0DBF99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5909923" y="1130746"/>
            <a:ext cx="5615328" cy="30765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5DB19A43-C41D-C26D-DDBD-0DA82A8F3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6400" y="4266775"/>
            <a:ext cx="3452118" cy="1587431"/>
          </a:xfrm>
          <a:prstGeom prst="rect">
            <a:avLst/>
          </a:prstGeom>
        </p:spPr>
      </p:pic>
      <p:sp>
        <p:nvSpPr>
          <p:cNvPr id="8" name="TextBox 7">
            <a:extLst>
              <a:ext uri="{FF2B5EF4-FFF2-40B4-BE49-F238E27FC236}">
                <a16:creationId xmlns:a16="http://schemas.microsoft.com/office/drawing/2014/main" id="{AB8FB3B2-D404-818C-5591-6E8CB37667F5}"/>
              </a:ext>
            </a:extLst>
          </p:cNvPr>
          <p:cNvSpPr txBox="1"/>
          <p:nvPr/>
        </p:nvSpPr>
        <p:spPr>
          <a:xfrm>
            <a:off x="3947134" y="4686035"/>
            <a:ext cx="3860800" cy="1015663"/>
          </a:xfrm>
          <a:prstGeom prst="rect">
            <a:avLst/>
          </a:prstGeom>
          <a:noFill/>
        </p:spPr>
        <p:txBody>
          <a:bodyPr wrap="square">
            <a:spAutoFit/>
          </a:bodyPr>
          <a:lstStyle/>
          <a:p>
            <a:pPr>
              <a:buNone/>
            </a:pPr>
            <a:r>
              <a:rPr lang="en-GB" sz="1000" dirty="0">
                <a:solidFill>
                  <a:srgbClr val="141413"/>
                </a:solidFill>
                <a:effectLst/>
                <a:latin typeface="Helvetica" pitchFamily="2" charset="0"/>
              </a:rPr>
              <a:t>Example of a standard cell layout (a) and a corresponding cross-section cut (b) to illustrate the BSPDN’s scheme wherein each of the cell’s transistors (e.g., NSFETs) is connected from the wafer’s backside through a BS contact landing directly on the device’s source (BSC-S). This enables more compact NSFET-based cells, as a simplified 3D schematics also shows in (c)</a:t>
            </a:r>
          </a:p>
        </p:txBody>
      </p:sp>
      <p:sp>
        <p:nvSpPr>
          <p:cNvPr id="9" name="TextBox 8">
            <a:extLst>
              <a:ext uri="{FF2B5EF4-FFF2-40B4-BE49-F238E27FC236}">
                <a16:creationId xmlns:a16="http://schemas.microsoft.com/office/drawing/2014/main" id="{27E59DBC-2DD9-4277-8B27-255DB61CD298}"/>
              </a:ext>
            </a:extLst>
          </p:cNvPr>
          <p:cNvSpPr txBox="1"/>
          <p:nvPr/>
        </p:nvSpPr>
        <p:spPr>
          <a:xfrm>
            <a:off x="8026400" y="5895301"/>
            <a:ext cx="3762568" cy="538609"/>
          </a:xfrm>
          <a:prstGeom prst="rect">
            <a:avLst/>
          </a:prstGeom>
          <a:noFill/>
        </p:spPr>
        <p:txBody>
          <a:bodyPr wrap="none" rtlCol="0">
            <a:spAutoFit/>
          </a:bodyPr>
          <a:lstStyle/>
          <a:p>
            <a:r>
              <a:rPr lang="en-US" sz="1000" i="1" noProof="0" dirty="0"/>
              <a:t>Source: </a:t>
            </a:r>
            <a:r>
              <a:rPr lang="en-US" sz="900" i="1" noProof="0" dirty="0"/>
              <a:t>IEEE ELECTRON DEVICES MAGAZINE, DECEMBER </a:t>
            </a:r>
            <a:r>
              <a:rPr lang="en-US" sz="900" i="1" dirty="0"/>
              <a:t>2025</a:t>
            </a:r>
            <a:br>
              <a:rPr lang="en-US" sz="900" i="1" dirty="0"/>
            </a:br>
            <a:r>
              <a:rPr lang="en-US" sz="900" i="1" dirty="0"/>
              <a:t>https://</a:t>
            </a:r>
            <a:r>
              <a:rPr lang="en-US" sz="900" i="1" dirty="0" err="1"/>
              <a:t>www.imec-int.com</a:t>
            </a:r>
            <a:r>
              <a:rPr lang="en-US" sz="900" i="1" dirty="0"/>
              <a:t>/</a:t>
            </a:r>
            <a:r>
              <a:rPr lang="en-US" sz="900" i="1" dirty="0" err="1"/>
              <a:t>en</a:t>
            </a:r>
            <a:r>
              <a:rPr lang="en-US" sz="900" i="1" dirty="0"/>
              <a:t>/articles/how-power-chips-backside</a:t>
            </a:r>
            <a:endParaRPr lang="en-US" sz="900" i="1" noProof="0" dirty="0"/>
          </a:p>
          <a:p>
            <a:endParaRPr lang="en-US" sz="1000" i="1" noProof="0" dirty="0"/>
          </a:p>
        </p:txBody>
      </p:sp>
      <p:sp>
        <p:nvSpPr>
          <p:cNvPr id="10" name="Content Placeholder 5">
            <a:extLst>
              <a:ext uri="{FF2B5EF4-FFF2-40B4-BE49-F238E27FC236}">
                <a16:creationId xmlns:a16="http://schemas.microsoft.com/office/drawing/2014/main" id="{7BA75835-4CFB-DEE0-D53A-6C99A2B13A3A}"/>
              </a:ext>
            </a:extLst>
          </p:cNvPr>
          <p:cNvSpPr txBox="1">
            <a:spLocks/>
          </p:cNvSpPr>
          <p:nvPr/>
        </p:nvSpPr>
        <p:spPr>
          <a:xfrm>
            <a:off x="581331" y="1390936"/>
            <a:ext cx="5328592" cy="3185659"/>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Wingdings" charset="0"/>
              <a:buChar char="n"/>
              <a:defRPr sz="3000">
                <a:solidFill>
                  <a:srgbClr val="003366"/>
                </a:solidFill>
                <a:latin typeface="+mn-lt"/>
                <a:ea typeface="ＭＳ Ｐゴシック" pitchFamily="-109" charset="-128"/>
                <a:cs typeface="ＭＳ Ｐゴシック" pitchFamily="-109"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rgbClr val="003366"/>
                </a:solidFill>
                <a:latin typeface="+mn-lt"/>
                <a:ea typeface="ＭＳ Ｐゴシック" pitchFamily="-109"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rgbClr val="003366"/>
                </a:solidFill>
                <a:latin typeface="+mn-lt"/>
                <a:ea typeface="ＭＳ Ｐゴシック" pitchFamily="-109"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rgbClr val="003366"/>
                </a:solidFill>
                <a:latin typeface="+mn-lt"/>
                <a:ea typeface="ＭＳ Ｐゴシック" pitchFamily="-109"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rgbClr val="003366"/>
                </a:solidFill>
                <a:latin typeface="+mn-lt"/>
                <a:ea typeface="ＭＳ Ｐゴシック" pitchFamily="-109"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rgbClr val="003366"/>
                </a:solidFill>
                <a:latin typeface="+mn-lt"/>
              </a:defRPr>
            </a:lvl9pPr>
          </a:lstStyle>
          <a:p>
            <a:r>
              <a:rPr lang="en-US" sz="2000" kern="0" dirty="0"/>
              <a:t>BSPDN</a:t>
            </a:r>
            <a:br>
              <a:rPr lang="en-US" sz="2000" kern="0" dirty="0"/>
            </a:br>
            <a:r>
              <a:rPr lang="en-US" sz="2000" kern="0" dirty="0"/>
              <a:t>Back Side Power Delivery Network</a:t>
            </a:r>
            <a:br>
              <a:rPr lang="en-US" sz="2000" kern="0" dirty="0"/>
            </a:br>
            <a:endParaRPr lang="en-US" sz="1400" kern="0" dirty="0"/>
          </a:p>
          <a:p>
            <a:r>
              <a:rPr lang="en-US" sz="2000" kern="0" dirty="0"/>
              <a:t>Buried Power Rail</a:t>
            </a:r>
          </a:p>
          <a:p>
            <a:pPr lvl="1"/>
            <a:r>
              <a:rPr lang="en-US" sz="1600" kern="0" dirty="0"/>
              <a:t>Extreme wafer thinning (100nm)</a:t>
            </a:r>
          </a:p>
          <a:p>
            <a:pPr lvl="1"/>
            <a:r>
              <a:rPr lang="en-US" sz="1600" kern="0" dirty="0"/>
              <a:t>Expect to reduce IR drop by 7x</a:t>
            </a:r>
          </a:p>
          <a:p>
            <a:pPr lvl="1"/>
            <a:endParaRPr lang="en-US" sz="1600" kern="0" dirty="0"/>
          </a:p>
          <a:p>
            <a:r>
              <a:rPr lang="en-US" sz="2000" kern="0" dirty="0"/>
              <a:t>Global Clock &amp; Global signals network</a:t>
            </a:r>
          </a:p>
          <a:p>
            <a:pPr lvl="1"/>
            <a:r>
              <a:rPr lang="en-US" sz="1600" kern="0" dirty="0"/>
              <a:t>Nano TSVs to contact NSFET devices</a:t>
            </a:r>
          </a:p>
          <a:p>
            <a:pPr lvl="1"/>
            <a:r>
              <a:rPr lang="en-US" sz="1600" kern="0" dirty="0"/>
              <a:t>Alignment precision ~10nm</a:t>
            </a:r>
          </a:p>
          <a:p>
            <a:endParaRPr lang="en-US" sz="2400" kern="0" dirty="0"/>
          </a:p>
        </p:txBody>
      </p:sp>
      <p:pic>
        <p:nvPicPr>
          <p:cNvPr id="15" name="Picture 14">
            <a:extLst>
              <a:ext uri="{FF2B5EF4-FFF2-40B4-BE49-F238E27FC236}">
                <a16:creationId xmlns:a16="http://schemas.microsoft.com/office/drawing/2014/main" id="{5262E9AE-A909-1EB2-636A-DCB9A081D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482" y="4624489"/>
            <a:ext cx="2779864" cy="1444173"/>
          </a:xfrm>
          <a:prstGeom prst="rect">
            <a:avLst/>
          </a:prstGeom>
        </p:spPr>
      </p:pic>
      <p:sp>
        <p:nvSpPr>
          <p:cNvPr id="16" name="TextBox 15">
            <a:extLst>
              <a:ext uri="{FF2B5EF4-FFF2-40B4-BE49-F238E27FC236}">
                <a16:creationId xmlns:a16="http://schemas.microsoft.com/office/drawing/2014/main" id="{A710EFE4-6951-B10B-0023-4B84B0A548F5}"/>
              </a:ext>
            </a:extLst>
          </p:cNvPr>
          <p:cNvSpPr txBox="1"/>
          <p:nvPr/>
        </p:nvSpPr>
        <p:spPr>
          <a:xfrm>
            <a:off x="608964" y="6068663"/>
            <a:ext cx="4804520" cy="215444"/>
          </a:xfrm>
          <a:prstGeom prst="rect">
            <a:avLst/>
          </a:prstGeom>
          <a:noFill/>
        </p:spPr>
        <p:txBody>
          <a:bodyPr wrap="none" rtlCol="0">
            <a:spAutoFit/>
          </a:bodyPr>
          <a:lstStyle/>
          <a:p>
            <a:r>
              <a:rPr lang="en-US" sz="800" dirty="0"/>
              <a:t>https://</a:t>
            </a:r>
            <a:r>
              <a:rPr lang="en-US" sz="800" dirty="0" err="1"/>
              <a:t>www.imec-int.com</a:t>
            </a:r>
            <a:r>
              <a:rPr lang="en-US" sz="800" dirty="0"/>
              <a:t>/</a:t>
            </a:r>
            <a:r>
              <a:rPr lang="en-US" sz="800" dirty="0" err="1"/>
              <a:t>en</a:t>
            </a:r>
            <a:r>
              <a:rPr lang="en-US" sz="800" dirty="0"/>
              <a:t>/press/imec-launches-first-design-pathfinding-process-design-kit-n2-node</a:t>
            </a:r>
          </a:p>
        </p:txBody>
      </p:sp>
    </p:spTree>
    <p:extLst>
      <p:ext uri="{BB962C8B-B14F-4D97-AF65-F5344CB8AC3E}">
        <p14:creationId xmlns:p14="http://schemas.microsoft.com/office/powerpoint/2010/main" val="279016547"/>
      </p:ext>
    </p:extLst>
  </p:cSld>
  <p:clrMapOvr>
    <a:masterClrMapping/>
  </p:clrMapOvr>
  <p:transition>
    <p:wipe/>
  </p:transition>
</p:sld>
</file>

<file path=ppt/theme/theme1.xml><?xml version="1.0" encoding="utf-8"?>
<a:theme xmlns:a="http://schemas.openxmlformats.org/drawingml/2006/main" name="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86664B8-714D-A449-B070-39BC1F3676AA}">
  <we:reference id="wa200010001" version="1.0.0.1" store="en-GB" storeType="OMEX"/>
  <we:alternateReferences>
    <we:reference id="WA200010001" version="1.0.0.1" store="WA200010001" storeType="OMEX"/>
  </we:alternateReferences>
  <we:properties>
    <we:property name="claude.fileId" value="&quot;d8d8ad8f-feb0-48b4-a046-1c68c4cd7d80&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36651</TotalTime>
  <Words>4945</Words>
  <Application>Microsoft Macintosh PowerPoint</Application>
  <PresentationFormat>Widescreen</PresentationFormat>
  <Paragraphs>772</Paragraphs>
  <Slides>38</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ＭＳ Ｐゴシック</vt:lpstr>
      <vt:lpstr>American Typewriter</vt:lpstr>
      <vt:lpstr>Arial</vt:lpstr>
      <vt:lpstr>Arial Narrow</vt:lpstr>
      <vt:lpstr>Calibri</vt:lpstr>
      <vt:lpstr>Garamond</vt:lpstr>
      <vt:lpstr>Gill Sans MT Condensed</vt:lpstr>
      <vt:lpstr>GillSansMT</vt:lpstr>
      <vt:lpstr>Helvetica</vt:lpstr>
      <vt:lpstr>Open Sans</vt:lpstr>
      <vt:lpstr>Verdana</vt:lpstr>
      <vt:lpstr>Wingdings</vt:lpstr>
      <vt:lpstr>Wingdings 3</vt:lpstr>
      <vt:lpstr>Edge</vt:lpstr>
      <vt:lpstr>Looking beyond 28nm CMOS </vt:lpstr>
      <vt:lpstr>Outline </vt:lpstr>
      <vt:lpstr>Semiconductor Market</vt:lpstr>
      <vt:lpstr>Scaling is Failing</vt:lpstr>
      <vt:lpstr>Migrating to Fully-Depleted finFET</vt:lpstr>
      <vt:lpstr>Extending Moore’s Law</vt:lpstr>
      <vt:lpstr>Logic &amp; Interconnect Scaling</vt:lpstr>
      <vt:lpstr>Logic Scaling Potential Roadmap</vt:lpstr>
      <vt:lpstr>Back Side Interconnects</vt:lpstr>
      <vt:lpstr>Industry’s adoption of BSPDN</vt:lpstr>
      <vt:lpstr>Chiplets: Reversing Integration </vt:lpstr>
      <vt:lpstr>Chiplets at HEP</vt:lpstr>
      <vt:lpstr>2.5 - 3D Interconnects </vt:lpstr>
      <vt:lpstr>3D Interconnects </vt:lpstr>
      <vt:lpstr>Interconnects &amp; Photonics</vt:lpstr>
      <vt:lpstr>2.5 - 3D Interconnects </vt:lpstr>
      <vt:lpstr>Interconnects R&amp;D at CERN using Timepix4 (65nm)</vt:lpstr>
      <vt:lpstr>Logic Scaling</vt:lpstr>
      <vt:lpstr>Exploiting performance at 28nm</vt:lpstr>
      <vt:lpstr> Jumping to 22nm ULL &amp; ULP</vt:lpstr>
      <vt:lpstr>22nm RRAM</vt:lpstr>
      <vt:lpstr>FinFET Design Challenges  </vt:lpstr>
      <vt:lpstr>FinFET Design Challenges  </vt:lpstr>
      <vt:lpstr>Analog Design in finFETs</vt:lpstr>
      <vt:lpstr>High Energy Physics Motivation</vt:lpstr>
      <vt:lpstr>High Energy Physics Implications</vt:lpstr>
      <vt:lpstr>Mask set NRE cost</vt:lpstr>
      <vt:lpstr>Wafer Production cost by process node</vt:lpstr>
      <vt:lpstr>NRE amortization</vt:lpstr>
      <vt:lpstr>Product development cost in Industry </vt:lpstr>
      <vt:lpstr>The 16nm → 7nm Cost Cliff  </vt:lpstr>
      <vt:lpstr>Node Comparison for HEP ASICs </vt:lpstr>
      <vt:lpstr>Power Performance Area per selected nodes</vt:lpstr>
      <vt:lpstr>finFET offerings within reach</vt:lpstr>
      <vt:lpstr>Foundry economics</vt:lpstr>
      <vt:lpstr>Conclusions &amp; Take-Aways</vt:lpstr>
      <vt:lpstr>PowerPoint Presentation</vt:lpstr>
      <vt:lpstr>Power Performance Area per node (28nm baseline)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Microelectronics  User Group Meeting   </dc:title>
  <dc:creator>Kostas Kloukinas</dc:creator>
  <cp:lastModifiedBy>Kostas Kloukinas</cp:lastModifiedBy>
  <cp:revision>446</cp:revision>
  <dcterms:created xsi:type="dcterms:W3CDTF">2020-09-19T21:49:45Z</dcterms:created>
  <dcterms:modified xsi:type="dcterms:W3CDTF">2026-05-20T05:30:51Z</dcterms:modified>
</cp:coreProperties>
</file>