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ink/ink1.xml" ContentType="application/inkml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0" r:id="rId1"/>
    <p:sldMasterId id="2147483969" r:id="rId2"/>
  </p:sldMasterIdLst>
  <p:notesMasterIdLst>
    <p:notesMasterId r:id="rId46"/>
  </p:notesMasterIdLst>
  <p:sldIdLst>
    <p:sldId id="374" r:id="rId3"/>
    <p:sldId id="385" r:id="rId4"/>
    <p:sldId id="356" r:id="rId5"/>
    <p:sldId id="387" r:id="rId6"/>
    <p:sldId id="390" r:id="rId7"/>
    <p:sldId id="5436" r:id="rId8"/>
    <p:sldId id="396" r:id="rId9"/>
    <p:sldId id="5433" r:id="rId10"/>
    <p:sldId id="5434" r:id="rId11"/>
    <p:sldId id="393" r:id="rId12"/>
    <p:sldId id="394" r:id="rId13"/>
    <p:sldId id="392" r:id="rId14"/>
    <p:sldId id="414" r:id="rId15"/>
    <p:sldId id="5444" r:id="rId16"/>
    <p:sldId id="395" r:id="rId17"/>
    <p:sldId id="398" r:id="rId18"/>
    <p:sldId id="412" r:id="rId19"/>
    <p:sldId id="399" r:id="rId20"/>
    <p:sldId id="401" r:id="rId21"/>
    <p:sldId id="5450" r:id="rId22"/>
    <p:sldId id="5453" r:id="rId23"/>
    <p:sldId id="5455" r:id="rId24"/>
    <p:sldId id="5448" r:id="rId25"/>
    <p:sldId id="5460" r:id="rId26"/>
    <p:sldId id="408" r:id="rId27"/>
    <p:sldId id="5440" r:id="rId28"/>
    <p:sldId id="5439" r:id="rId29"/>
    <p:sldId id="409" r:id="rId30"/>
    <p:sldId id="413" r:id="rId31"/>
    <p:sldId id="5442" r:id="rId32"/>
    <p:sldId id="5456" r:id="rId33"/>
    <p:sldId id="428" r:id="rId34"/>
    <p:sldId id="5428" r:id="rId35"/>
    <p:sldId id="426" r:id="rId36"/>
    <p:sldId id="5432" r:id="rId37"/>
    <p:sldId id="5431" r:id="rId38"/>
    <p:sldId id="5438" r:id="rId39"/>
    <p:sldId id="5463" r:id="rId40"/>
    <p:sldId id="5461" r:id="rId41"/>
    <p:sldId id="5462" r:id="rId42"/>
    <p:sldId id="5443" r:id="rId43"/>
    <p:sldId id="429" r:id="rId44"/>
    <p:sldId id="546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C8C2B"/>
    <a:srgbClr val="EAAA00"/>
    <a:srgbClr val="FED141"/>
    <a:srgbClr val="000000"/>
    <a:srgbClr val="002855"/>
    <a:srgbClr val="36573B"/>
    <a:srgbClr val="B94700"/>
    <a:srgbClr val="C3C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38"/>
    <p:restoredTop sz="95952"/>
  </p:normalViewPr>
  <p:slideViewPr>
    <p:cSldViewPr snapToGrid="0">
      <p:cViewPr>
        <p:scale>
          <a:sx n="106" d="100"/>
          <a:sy n="106" d="100"/>
        </p:scale>
        <p:origin x="45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19T14:44:57.2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0 464 24575,'0'-15'0,"0"-30"0,0 11 0,0-16 0,1 35 0,1 4 0,2 2 0,3-7 0,0-8 0,2-2 0,-2 0 0,-3 7 0,-2 6 0,-2 5 0,0 1 0,0-1 0,2-1 0,2-2 0,2-2 0,2 2 0,-1 3 0,1 4 0,1 4 0,8 0 0,13-2 0,13-3 0,6 0 0,-3 0 0,-12 2 0,-9 3 0,3 0 0,7 0 0,6 0 0,3-2 0,-9-1 0,-8 1 0,-8-2 0,-4 1 0,0-1 0,-1 0 0,1-1 0,-3-1 0,1 1 0,3-1 0,0 1 0,0 3 0,-4-1 0,-3 1 0,-2-1 0,1 2 0,2 0 0,18 1 0,-7 0 0,10 0 0,-16 0 0,-3 0 0,-2 0 0,-2 0 0,-3 0 0,-2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F2451-84DD-1F4B-8AC6-346741B30F1F}" type="datetimeFigureOut">
              <a:rPr lang="en-US" smtClean="0"/>
              <a:t>5/16/26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86E1-723D-3E4A-B2D8-02370382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20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4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B526C-4F1A-85F7-D009-C0CA999F7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8428CB-3D43-0ACE-7D35-6C5EAFDC0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A391DE-AD3F-CFA4-90A7-5B9F219D90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98379E-E135-24F8-14D7-0AD665FF76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9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4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79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20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82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997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7C1BA-9D90-7516-3DAF-CADF164D1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FCC3D6-EB16-C6AD-3FCD-59D9AADFEA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D5118A-BB80-E7A3-B084-7B8CC1BF8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BEE98-5755-9AE5-2B48-4CA3EEB5A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26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89707-8230-088B-27BA-173AFCFB6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8AAA8B-2A80-C18B-C918-4E3AB067C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C039E4-8FF2-9EFC-D35E-B09370F20A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8430A-2295-FB88-2E39-346B6616E9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97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BC8D0-FD01-EF66-B82C-99BFAA2BC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688014-CCB4-016D-05DA-A90CBB983A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38AFA6-05EF-974F-EABE-B8C33F2C6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D538C-5FE9-CD41-5397-0A68EE9A37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04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43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C47F0-69E3-18F2-E1B0-2E9D46B66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09969-4CE4-D9AA-97C8-B5EDE2E95F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6A2466-AE60-0390-2F27-06C9664A7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D8D56-9B01-ACCE-B166-E48E36D47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68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8F2F1-398C-BC34-C3BB-8224A6894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44C62-7F95-D704-1ED6-2478F0127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4F33C0-2111-D93B-7C46-32D7F7DE0F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A0E39-8433-0899-DD50-648CAB7FFE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75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38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77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1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375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33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50B1F-4EDD-0C4A-496B-CB235D0EC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37FC060A-CB51-576E-2C8F-8404B04D92A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ln/>
        </p:spPr>
        <p:txBody>
          <a:bodyPr vert="horz" wrap="square" lIns="91440" tIns="45720" rIns="91440" bIns="45720" anchor="t" anchorCtr="0">
            <a:noAutofit/>
          </a:bodyPr>
          <a:lstStyle/>
          <a:p>
            <a:pPr lvl="0"/>
            <a:fld id="{5320DCEC-CCBB-8F43-87BE-934B85DB2EFB}" type="datetime1">
              <a:rPr lang="en-US"/>
              <a:pPr lvl="0"/>
              <a:t>5/16/26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593B86-D3CF-165E-5A7E-F060CDD46D4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1440" tIns="45720" rIns="91440" bIns="45720" anchor="b" anchorCtr="0">
            <a:noAutofit/>
          </a:bodyPr>
          <a:lstStyle/>
          <a:p>
            <a:pPr lvl="0"/>
            <a:fld id="{E803EE2B-5D32-E749-9885-6D7B0C60BC88}" type="slidenum">
              <a:t>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2F5413-B624-B551-7025-55C4AB7F64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004C97"/>
          </a:solidFill>
          <a:ln w="19080" cap="flat">
            <a:solidFill>
              <a:srgbClr val="001B3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EDFD49-679A-C072-1C7C-5CD3AC7BC22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0" tIns="0" rIns="0" bIns="0"/>
          <a:lstStyle/>
          <a:p>
            <a:pPr marL="216000" indent="-216000" hangingPunct="0"/>
            <a:endParaRPr lang="en-US" sz="2000" dirty="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6829417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728CE-B539-F05E-1D11-DA7D89999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0E921-C3D0-65FE-2B30-EB89E0461B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38C4DE-62EA-F8E9-325D-6F3D61405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9EE2-157D-7E3C-6A67-E80F04292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21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48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7544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0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7F40B-C9B9-3EDB-42AF-01E2DB398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AE01A2-2E0D-8E8B-2DF0-83AE9AC5E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332AA-56EB-D650-5A0D-44F1BA3E5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9F0FA-0BAF-A416-8C8C-FAC3BE82F9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355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73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4DED4-F1C7-9C5A-CF4D-C4CDC665D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9EF3741D-F170-8986-9921-6471406E97A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ln/>
        </p:spPr>
        <p:txBody>
          <a:bodyPr vert="horz" wrap="square" lIns="91440" tIns="45720" rIns="91440" bIns="45720" anchor="t" anchorCtr="0">
            <a:noAutofit/>
          </a:bodyPr>
          <a:lstStyle/>
          <a:p>
            <a:pPr lvl="0"/>
            <a:fld id="{5320DCEC-CCBB-8F43-87BE-934B85DB2EFB}" type="datetime1">
              <a:rPr lang="en-US"/>
              <a:pPr lvl="0"/>
              <a:t>5/16/26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5B30F-ADA8-160A-BA9C-4903B3355F2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1440" tIns="45720" rIns="91440" bIns="45720" anchor="b" anchorCtr="0">
            <a:noAutofit/>
          </a:bodyPr>
          <a:lstStyle/>
          <a:p>
            <a:pPr lvl="0"/>
            <a:fld id="{E803EE2B-5D32-E749-9885-6D7B0C60BC88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ABB65B-660B-94F2-A988-6CEA411CD38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004C97"/>
          </a:solidFill>
          <a:ln w="19080" cap="flat">
            <a:solidFill>
              <a:srgbClr val="001B3D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C18B6D-3846-4172-1036-5D931C87BFD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lIns="0" tIns="0" rIns="0" bIns="0"/>
          <a:lstStyle/>
          <a:p>
            <a:pPr marL="216000" indent="-216000" hangingPunct="0"/>
            <a:endParaRPr lang="en-US" sz="2000">
              <a:latin typeface="Liberation Sans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351994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88A6-3A01-1E2B-D5F2-9247E4E2B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43413A-7F6C-2FB8-6BF7-8A5F08A5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6C30D-0F9A-D6FA-73B0-9F8A57F1B8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4A240-D190-88E0-40AC-0FB39A7A7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521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44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00176-EFB4-C21D-5D14-2178B13CD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14512-8A4B-AFD6-72BF-E2314BA76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EBB68D-4154-1F46-701B-7727C76B0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F6E8D-F9C0-E89A-531D-0914F1F1F1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80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43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6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86E1-723D-3E4A-B2D8-02370382B7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68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9685FC02-0BFC-4C47-8B29-78A633FD0E1F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36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6064E41-DF59-6301-DE38-F0DFE24D71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79" b="4126"/>
          <a:stretch/>
        </p:blipFill>
        <p:spPr>
          <a:xfrm>
            <a:off x="8362184" y="2425441"/>
            <a:ext cx="3464835" cy="4432559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CE716CA-F3AD-BE9A-11EE-F4AE1FACBE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36021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2D2C341C-5226-C6B0-870F-B3DA04CF8C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904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D21E25E-D547-BB0C-056B-1E4BED8276A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157216" y="1700784"/>
            <a:ext cx="5760720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AA105-7DBD-9DF3-02C8-4B214942C5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4FF79C2B-39DB-F0FC-1C09-C45F7AF4DF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B81A79C8-47D1-87B1-E39F-8BE75767B4A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5802CF21-D793-E9E0-76EE-6C64625C2F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7A82C0C-F619-67C1-0650-12EB4F6E4C92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748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idea-with-support-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AI-generated content may be incorrect.">
            <a:extLst>
              <a:ext uri="{FF2B5EF4-FFF2-40B4-BE49-F238E27FC236}">
                <a16:creationId xmlns:a16="http://schemas.microsoft.com/office/drawing/2014/main" id="{D026C6A1-CA77-A75B-8DF4-FCBEBEF63B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103" y="2365732"/>
            <a:ext cx="4496423" cy="44922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55CF2-BE45-5D15-57AB-87A35BEE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923" y="775504"/>
            <a:ext cx="10003536" cy="2223125"/>
          </a:xfrm>
          <a:prstGeom prst="rect">
            <a:avLst/>
          </a:prstGeom>
        </p:spPr>
        <p:txBody>
          <a:bodyPr lIns="0" rIns="0" bIns="0" anchor="b">
            <a:no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4121150"/>
            <a:ext cx="10003536" cy="1690335"/>
          </a:xfrm>
          <a:solidFill>
            <a:schemeClr val="tx2"/>
          </a:solidFill>
        </p:spPr>
        <p:txBody>
          <a:bodyPr wrap="square" lIns="548640" tIns="365760" rIns="548640" bIns="365760" anchor="ctr">
            <a:spAutoFit/>
          </a:bodyPr>
          <a:lstStyle>
            <a:lvl1pPr marL="0" indent="0">
              <a:lnSpc>
                <a:spcPct val="110000"/>
              </a:lnSpc>
              <a:buNone/>
              <a:defRPr sz="1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Ineter</a:t>
            </a:r>
            <a:r>
              <a:rPr lang="en-US" dirty="0"/>
              <a:t> nec </a:t>
            </a:r>
            <a:r>
              <a:rPr lang="en-US" dirty="0" err="1"/>
              <a:t>odio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auctor, vel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Donec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65BE62F-E256-0F4F-4A42-36112DA347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2998629"/>
            <a:ext cx="10003536" cy="1122521"/>
          </a:xfrm>
        </p:spPr>
        <p:txBody>
          <a:bodyPr anchor="ctr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4B288-869E-FEF3-B2A3-5706671738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42FD863-F4B6-B6D1-BAFB-D52DC4E044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B2EEDEF-8C67-0FEE-7A5A-F9872906BB70}"/>
              </a:ext>
            </a:extLst>
          </p:cNvPr>
          <p:cNvSpPr/>
          <p:nvPr userDrawn="1"/>
        </p:nvSpPr>
        <p:spPr>
          <a:xfrm rot="10800000">
            <a:off x="912875" y="3123596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13611B-0AEB-E25E-602A-8BA07E7C7F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FF9447C-F716-674A-AEAC-4E2DA021E6A1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F78E56C-649B-84D7-883E-399BED309F9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4FCBB44-51F9-6FA3-085E-EB9F216454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692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4400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105656"/>
            <a:ext cx="11830050" cy="2752344"/>
          </a:xfrm>
          <a:solidFill>
            <a:srgbClr val="C3CAD1"/>
          </a:solidFill>
          <a:ln>
            <a:noFill/>
          </a:ln>
        </p:spPr>
        <p:txBody>
          <a:bodyPr tIns="164592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825B179B-754F-E075-416F-58FDF815CA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0" y="6400799"/>
            <a:ext cx="11529391" cy="457201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14AD5D-B2B5-2D86-5607-F93500D5A829}"/>
              </a:ext>
            </a:extLst>
          </p:cNvPr>
          <p:cNvSpPr/>
          <p:nvPr userDrawn="1"/>
        </p:nvSpPr>
        <p:spPr>
          <a:xfrm rot="16200000">
            <a:off x="466342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44406A-7064-09CD-0D32-B50A4C2A4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1451569-253C-B587-A86F-4D190EF1B24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7" name="Picture 16" descr="Logo, company name&#10;&#10;AI-generated content may be incorrect.">
            <a:extLst>
              <a:ext uri="{FF2B5EF4-FFF2-40B4-BE49-F238E27FC236}">
                <a16:creationId xmlns:a16="http://schemas.microsoft.com/office/drawing/2014/main" id="{809A0A5D-5886-4562-448A-83FC8512DC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B38B5940-D626-697E-1DE2-483ADD73F4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5550671B-40D3-6B53-A651-02217D09EBC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117335" y="1873983"/>
            <a:ext cx="4791456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57650E2F-D63F-64A0-264F-AB6835C7483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2543085"/>
            <a:ext cx="4791456" cy="119786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68FBFD-4E2A-68B9-526C-938F5B7C839F}"/>
              </a:ext>
            </a:extLst>
          </p:cNvPr>
          <p:cNvSpPr/>
          <p:nvPr userDrawn="1"/>
        </p:nvSpPr>
        <p:spPr>
          <a:xfrm rot="16200000">
            <a:off x="5669277" y="229487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5474D73-F9BE-8323-9710-2D943D074AA7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94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ideas-with-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73DE767-6E27-2F6D-9DFB-476DFBA08AC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62FBDD1-DD88-5129-A1B4-F8213B472B8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0A7BBE-ABB8-C2EC-5680-6576FD9F3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A20E4B7D-A2F4-E2C0-B651-BA709ADA79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5343729-79AD-1ED6-768D-6A792503B3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A6A44F0-F202-67D2-AA06-2C6B93FCC06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400" y="820351"/>
            <a:ext cx="653256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sp>
        <p:nvSpPr>
          <p:cNvPr id="39" name="Text Placeholder 11">
            <a:extLst>
              <a:ext uri="{FF2B5EF4-FFF2-40B4-BE49-F238E27FC236}">
                <a16:creationId xmlns:a16="http://schemas.microsoft.com/office/drawing/2014/main" id="{18B7F31E-5DA9-AE9E-946C-DBEDE553E35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E2CB8A18-7CC3-DC44-09AA-C5930608CB7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8724181-2302-5B6D-8D9A-0FDFFA0EAC2A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Placeholder 11">
            <a:extLst>
              <a:ext uri="{FF2B5EF4-FFF2-40B4-BE49-F238E27FC236}">
                <a16:creationId xmlns:a16="http://schemas.microsoft.com/office/drawing/2014/main" id="{E8C39114-AC4E-397F-2083-2D7D594E888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E47A550C-93F7-8A24-C26C-808BEFCFC577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2D36219-087B-419B-9E96-63D476258513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6096CCA3-6EF5-DABE-B6E8-DC02967800A7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F561A6E-CA30-68DE-C30C-E3D04D574F82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393A29F-FA2C-9EBB-AEC6-3930FE314D14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 Placeholder 11">
            <a:extLst>
              <a:ext uri="{FF2B5EF4-FFF2-40B4-BE49-F238E27FC236}">
                <a16:creationId xmlns:a16="http://schemas.microsoft.com/office/drawing/2014/main" id="{D6464A17-58FF-1CEF-5B44-C332EEA11FA9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9" name="Text Placeholder 13">
            <a:extLst>
              <a:ext uri="{FF2B5EF4-FFF2-40B4-BE49-F238E27FC236}">
                <a16:creationId xmlns:a16="http://schemas.microsoft.com/office/drawing/2014/main" id="{8E44891D-B952-10F7-E744-374B1A1B2307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52E0381-ADF4-8D24-C867-C900E35689E9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B2213-C7AE-6BAB-99BE-3FEB3626C9CD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8D66621E-DE6C-B64E-A9F0-1204C59B3CA5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9E7BE-854D-1C7F-9ED9-A488BDBEA629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44157-9DBF-C378-F538-F7840483133D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150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idea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813F2B-33D1-CE0E-E387-D5B3B86BB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DCD67CB5-6160-A440-ED55-AD32D8B18E3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D7722649-BB7F-E00B-2BFE-CAA6645192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21A7E90-F175-1CC3-CCD9-CBD10099A0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9385C64-D0FC-E300-55DA-BCF7F9AE2D7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914398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23E6B3B-1082-004A-1ACD-E7066B97F00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4398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544981-8CC8-FD66-5962-8360F99F4D54}"/>
              </a:ext>
            </a:extLst>
          </p:cNvPr>
          <p:cNvSpPr/>
          <p:nvPr userDrawn="1"/>
        </p:nvSpPr>
        <p:spPr>
          <a:xfrm rot="16200000">
            <a:off x="462533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30F32B04-69CD-6970-1192-E9622B2A14F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838061" y="1874670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5686534F-895A-175D-9ECA-69644D7DB84C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838061" y="2543772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9C5E80-2D6A-7B81-F349-81A6C92D8B1B}"/>
              </a:ext>
            </a:extLst>
          </p:cNvPr>
          <p:cNvSpPr/>
          <p:nvPr userDrawn="1"/>
        </p:nvSpPr>
        <p:spPr>
          <a:xfrm rot="16200000">
            <a:off x="7386196" y="2309010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8B364BB1-2F03-07C5-EAB7-CB49A1EC328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376229" y="1880783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459A5D6D-C5DE-C8EE-F37F-3367BBA9F84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4376229" y="2549885"/>
            <a:ext cx="3070730" cy="1380744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449DD49-1A8D-76CC-A4AF-D0AD5C195FB8}"/>
              </a:ext>
            </a:extLst>
          </p:cNvPr>
          <p:cNvSpPr/>
          <p:nvPr userDrawn="1"/>
        </p:nvSpPr>
        <p:spPr>
          <a:xfrm rot="16200000">
            <a:off x="3924364" y="231512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B29C255B-11E7-E49D-1EDD-C2F6FB66D08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4398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32E0527-0C17-B229-AE53-082144E5EC6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914398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38D1526-CCB8-95A3-3CF3-B935126F6D3B}"/>
              </a:ext>
            </a:extLst>
          </p:cNvPr>
          <p:cNvSpPr/>
          <p:nvPr userDrawn="1"/>
        </p:nvSpPr>
        <p:spPr>
          <a:xfrm rot="16200000">
            <a:off x="462533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8F94305F-ACC4-02B6-29A1-4EFF95BB533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7838061" y="4318318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4292675-527D-A6B4-E4DC-2415844F85F2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7838061" y="4987420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85E3D5-CA56-CDAB-FA38-F7ED7B165DA8}"/>
              </a:ext>
            </a:extLst>
          </p:cNvPr>
          <p:cNvSpPr/>
          <p:nvPr userDrawn="1"/>
        </p:nvSpPr>
        <p:spPr>
          <a:xfrm rot="16200000">
            <a:off x="7386196" y="475265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F81F7DBF-CBB6-1C17-14EC-49A4683D985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76229" y="4324431"/>
            <a:ext cx="3070730" cy="625033"/>
          </a:xfrm>
          <a:noFill/>
        </p:spPr>
        <p:txBody>
          <a:bodyPr lIns="274320" rIns="0" anchor="b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155C0AAD-ABA7-E72D-77DF-67C494E9815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76229" y="4993533"/>
            <a:ext cx="3070730" cy="1362817"/>
          </a:xfrm>
          <a:noFill/>
          <a:ln>
            <a:noFill/>
          </a:ln>
        </p:spPr>
        <p:txBody>
          <a:bodyPr lIns="27432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8C6CE-4BDC-C393-A7CE-46A7BDCD6840}"/>
              </a:ext>
            </a:extLst>
          </p:cNvPr>
          <p:cNvSpPr/>
          <p:nvPr userDrawn="1"/>
        </p:nvSpPr>
        <p:spPr>
          <a:xfrm rot="16200000">
            <a:off x="3924364" y="4758771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FDBA3-89C7-4621-B40D-7DE83FA22F5A}"/>
              </a:ext>
            </a:extLst>
          </p:cNvPr>
          <p:cNvSpPr>
            <a:spLocks noGrp="1"/>
          </p:cNvSpPr>
          <p:nvPr>
            <p:ph type="dt" sz="half" idx="59"/>
          </p:nvPr>
        </p:nvSpPr>
        <p:spPr/>
        <p:txBody>
          <a:bodyPr/>
          <a:lstStyle/>
          <a:p>
            <a:pPr>
              <a:defRPr/>
            </a:pPr>
            <a:fld id="{D7F4A379-11C1-8D47-9C28-60E98F35C8BB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AF3A4-EAA0-74A8-537D-7B63527E0231}"/>
              </a:ext>
            </a:extLst>
          </p:cNvPr>
          <p:cNvSpPr>
            <a:spLocks noGrp="1"/>
          </p:cNvSpPr>
          <p:nvPr>
            <p:ph type="ftr" sz="quarter" idx="6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D8A77-0A01-BA2F-A32E-706B0FA90008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94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342CFCE2-B4C8-ABC2-3278-6BDD1A6BA4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563" y="3940021"/>
            <a:ext cx="2920677" cy="291797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5760" y="5938577"/>
            <a:ext cx="11091672" cy="383991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34CFE70-A9DA-519B-846A-B0978C9FFD7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1826240" cy="5509547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5760" y="6289556"/>
            <a:ext cx="11091672" cy="238244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EC6AD6-BD59-A2C2-2F3A-CEF4E0667B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44B6D53A-92C9-55F9-0CA2-68EF8475BEA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573D6D-30D5-5B7B-90C2-D7583296043C}"/>
              </a:ext>
            </a:extLst>
          </p:cNvPr>
          <p:cNvSpPr/>
          <p:nvPr userDrawn="1"/>
        </p:nvSpPr>
        <p:spPr>
          <a:xfrm rot="10800000">
            <a:off x="365061" y="5782203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6984-9DED-F33B-C04F-1C29849539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278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with-caption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3C11AC4-3132-DF00-E861-4EC706C3EB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5924" y="640080"/>
            <a:ext cx="9994392" cy="5577840"/>
          </a:xfrm>
          <a:solidFill>
            <a:srgbClr val="C3CAD1"/>
          </a:solidFill>
          <a:ln>
            <a:noFill/>
          </a:ln>
        </p:spPr>
        <p:txBody>
          <a:bodyPr lIns="457200" tIns="3108960" rIns="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F600118-8BF4-999C-96D0-38800692B1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5925" y="6245352"/>
            <a:ext cx="9994392" cy="310783"/>
          </a:xfr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D2A2E3-C451-68BF-12DA-0C5129B069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1" name="Picture 10" descr="Logo, company name&#10;&#10;AI-generated content may be incorrect.">
            <a:extLst>
              <a:ext uri="{FF2B5EF4-FFF2-40B4-BE49-F238E27FC236}">
                <a16:creationId xmlns:a16="http://schemas.microsoft.com/office/drawing/2014/main" id="{E4E71F28-8E11-F8BF-0A77-7AAFA42184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DFC97-7800-F5CC-5EBB-5D892475A33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74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fig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02F704-D87B-DF16-D937-0C5723A4D346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187AF-3341-8854-383A-CA20D59A0AFD}"/>
              </a:ext>
            </a:extLst>
          </p:cNvPr>
          <p:cNvSpPr/>
          <p:nvPr userDrawn="1"/>
        </p:nvSpPr>
        <p:spPr>
          <a:xfrm>
            <a:off x="0" y="1678988"/>
            <a:ext cx="11830050" cy="3500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5C63DE5-8138-0D72-CE3E-25C89680D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57" y="2379072"/>
            <a:ext cx="10003536" cy="1668997"/>
          </a:xfrm>
          <a:prstGeom prst="rect">
            <a:avLst/>
          </a:prstGeom>
          <a:noFill/>
        </p:spPr>
        <p:txBody>
          <a:bodyPr lIns="0" tIns="0" rIns="0" bIns="0" anchor="b">
            <a:noAutofit/>
          </a:bodyPr>
          <a:lstStyle>
            <a:lvl1pPr algn="ctr">
              <a:defRPr sz="9600" spc="-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07A8EC1-93D3-3D5B-9385-0BA6453AF1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257" y="4048069"/>
            <a:ext cx="10003536" cy="709159"/>
          </a:xfrm>
        </p:spPr>
        <p:txBody>
          <a:bodyPr anchor="t">
            <a:noAutofit/>
          </a:bodyPr>
          <a:lstStyle>
            <a:lvl1pPr marL="0" indent="0" algn="ctr">
              <a:spcAft>
                <a:spcPts val="0"/>
              </a:spcAft>
              <a:buNone/>
              <a:defRPr sz="2800" spc="-50" baseline="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F9F77-9433-0FA9-9CAB-50F819017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A0C5114-E7F3-FF3D-A850-564CA25BD4AA}"/>
              </a:ext>
            </a:extLst>
          </p:cNvPr>
          <p:cNvSpPr/>
          <p:nvPr userDrawn="1"/>
        </p:nvSpPr>
        <p:spPr>
          <a:xfrm rot="10800000">
            <a:off x="5215509" y="233303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D10C01-E502-C2A8-611B-3019CF9DFA7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fld id="{9FBAA154-69C4-1649-B42E-4DF0A26FCC45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1728D-2C4C-4424-EC7C-F41CFAB91F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A6709-2DAE-D574-74A9-6F2352BB8C6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55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-key-fig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BAEBB0B-FC49-0C96-1CA9-8CBAB51455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4399" y="820757"/>
            <a:ext cx="5000626" cy="5216486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tIns="283464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75CE5CA-6E88-5554-567E-566D0F3702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97155" y="1520328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53F5A24-61CC-6326-2F0B-D0B2CD8054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4399" y="6144322"/>
            <a:ext cx="5000625" cy="21202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79F1A4-8D7A-2A2A-13B1-007CC4DA4DD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90710" y="512899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A9EC7-0A22-2867-5A93-04C549C7B24D}"/>
              </a:ext>
            </a:extLst>
          </p:cNvPr>
          <p:cNvSpPr/>
          <p:nvPr userDrawn="1"/>
        </p:nvSpPr>
        <p:spPr>
          <a:xfrm rot="16200000">
            <a:off x="5595766" y="1504465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9AF806-A69B-CC52-7882-68CBACA47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20" name="Picture 19" descr="Logo, company name&#10;&#10;AI-generated content may be incorrect.">
            <a:extLst>
              <a:ext uri="{FF2B5EF4-FFF2-40B4-BE49-F238E27FC236}">
                <a16:creationId xmlns:a16="http://schemas.microsoft.com/office/drawing/2014/main" id="{71A5B106-9DEE-8AB6-D922-D48EB8DF9D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47C90278-399F-D985-B545-7DCF0DA7A63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7155" y="5337672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819A7FF5-547E-A603-F63A-B893DB870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0710" y="4330243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F14232-891E-BF84-C925-6BB3EFCEB08D}"/>
              </a:ext>
            </a:extLst>
          </p:cNvPr>
          <p:cNvSpPr/>
          <p:nvPr userDrawn="1"/>
        </p:nvSpPr>
        <p:spPr>
          <a:xfrm rot="16200000">
            <a:off x="5595766" y="5321809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C5B0C835-92D5-EBA9-F2A4-BC31B439CF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7155" y="3427735"/>
            <a:ext cx="4617720" cy="694062"/>
          </a:xfrm>
          <a:solidFill>
            <a:schemeClr val="tx1"/>
          </a:solidFill>
        </p:spPr>
        <p:txBody>
          <a:bodyPr lIns="274320" tIns="45720" rIns="274320" anchor="ctr">
            <a:noAutofit/>
          </a:bodyPr>
          <a:lstStyle>
            <a:lvl1pPr marL="0" indent="0">
              <a:buClr>
                <a:schemeClr val="bg1"/>
              </a:buClr>
              <a:buNone/>
              <a:defRPr sz="19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FF8EEAA-8354-850E-1A0B-1EADAA1D7E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90710" y="2420306"/>
            <a:ext cx="4617720" cy="914400"/>
          </a:xfrm>
        </p:spPr>
        <p:txBody>
          <a:bodyPr lIns="274320" anchor="b">
            <a:norm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lang="en-US" sz="3600" b="1" i="0" kern="1200" spc="-100" baseline="0" dirty="0" smtClean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Key figure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30FE6C-CF61-D9B0-ABF1-6B526A2786D8}"/>
              </a:ext>
            </a:extLst>
          </p:cNvPr>
          <p:cNvSpPr/>
          <p:nvPr userDrawn="1"/>
        </p:nvSpPr>
        <p:spPr>
          <a:xfrm rot="16200000">
            <a:off x="5595766" y="3411872"/>
            <a:ext cx="1389888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FDCF037-3F22-455A-C167-1B9773617782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defRPr/>
            </a:pPr>
            <a:fld id="{6E70FE4A-EAE0-E54F-9DAF-9CB9753CCF66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B849831-55D4-65FF-A7B1-CC84E9B252F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1D6637D-9A02-B205-EF0A-87C0E8B5D31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4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03E171D5-30FC-537F-A514-48CD3674FC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10466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1349D683-9A3C-3B31-0359-463DB290E7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2852018"/>
            <a:ext cx="2298325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2E158B-F6B7-4699-6081-B2D57ABF91B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</a:t>
            </a:r>
          </a:p>
          <a:p>
            <a:pPr lvl="0"/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F49033D-66CB-33E0-1DBC-8928201CE7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F1CDCE25-1734-8F15-F850-140D20AC47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10466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85289A2-5BDF-BFB7-0DE2-786AE92651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610466" y="4226948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CFA5C77-3A47-8088-7D44-41FA177B0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5110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4BF923C8-904E-4223-3EB4-4B31AAE44E0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45110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DCF14EF-4C7F-F7FF-B974-B74AEA466A8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79755" y="3775583"/>
            <a:ext cx="2298325" cy="358688"/>
          </a:xfrm>
        </p:spPr>
        <p:txBody>
          <a:bodyPr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73055581-1076-7DDA-CB8D-C153A93551A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79755" y="4240724"/>
            <a:ext cx="2298325" cy="1018572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1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98675C6D-0B35-795C-843D-D60026C9B8E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9756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CF0A98D3-24F3-B6FB-0C8A-5A659B803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45111" y="2852018"/>
            <a:ext cx="2298324" cy="744247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4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845F05-CCE2-6A85-D3D4-65931BF03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6610B6D6-299C-0418-0AF3-619B25B544C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68DB6E35-74D5-6385-15A7-D3FFFECBE6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916BD9F2-83FA-DEE1-828F-C0131BE688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08987A-C4D8-24A2-0633-7FD0D0BFD8F2}"/>
              </a:ext>
            </a:extLst>
          </p:cNvPr>
          <p:cNvSpPr/>
          <p:nvPr userDrawn="1"/>
        </p:nvSpPr>
        <p:spPr>
          <a:xfrm rot="10800000" flipV="1">
            <a:off x="2892132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A1AF7D8-F39D-5D62-4B8B-A1E2D2280514}"/>
              </a:ext>
            </a:extLst>
          </p:cNvPr>
          <p:cNvSpPr/>
          <p:nvPr userDrawn="1"/>
        </p:nvSpPr>
        <p:spPr>
          <a:xfrm rot="10800000" flipV="1">
            <a:off x="5455268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AEB230-F944-F682-5C1A-0056FBFB52AB}"/>
              </a:ext>
            </a:extLst>
          </p:cNvPr>
          <p:cNvSpPr/>
          <p:nvPr userDrawn="1"/>
        </p:nvSpPr>
        <p:spPr>
          <a:xfrm rot="10800000" flipV="1">
            <a:off x="8024323" y="3194302"/>
            <a:ext cx="90525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7C9-EB8A-1A48-5F36-AEE87BC4EFF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4D09CA70-7913-BB4B-8D37-8BE880732590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5CA788-9E66-27E4-B8B2-1B3DD9A0061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826E5-1E41-AE20-24CB-69936FA164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10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132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B97A8FFA-98C0-7619-912E-7DE6824B8E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702" y="1700784"/>
            <a:ext cx="5000626" cy="625033"/>
          </a:xfrm>
          <a:solidFill>
            <a:schemeClr val="tx2"/>
          </a:solidFill>
        </p:spPr>
        <p:txBody>
          <a:bodyPr lIns="182880" tIns="0" r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Segment 1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709C570-D515-D5C2-A7C9-873D4FB05D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3702" y="2416667"/>
            <a:ext cx="5000626" cy="700720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8D0D5251-ED14-8221-23B5-C338B9B136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3703" y="3126912"/>
            <a:ext cx="5000626" cy="625033"/>
          </a:xfrm>
          <a:solidFill>
            <a:schemeClr val="tx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2</a:t>
            </a:r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E80E855E-4FDC-9D49-7BC5-49761978BA5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13703" y="3841747"/>
            <a:ext cx="5000625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34349A97-5971-2B65-B59E-1C98524A4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13702" y="4567235"/>
            <a:ext cx="5000626" cy="631032"/>
          </a:xfrm>
          <a:solidFill>
            <a:schemeClr val="accent1"/>
          </a:solidFill>
        </p:spPr>
        <p:txBody>
          <a:bodyPr lIns="182880" tIns="0" rIns="0" anchor="ctr">
            <a:noAutofit/>
          </a:bodyPr>
          <a:lstStyle>
            <a:lvl1pPr marL="0" indent="0">
              <a:buNone/>
              <a:defRPr sz="2400" b="0" i="0" spc="-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Segment 3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56E30477-B529-728A-AA86-F0BF32CC2C9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3702" y="5283162"/>
            <a:ext cx="5000626" cy="70408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6009" y="5727814"/>
            <a:ext cx="3984937" cy="81402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EA2963-9726-4063-E7DA-0AB9CA3909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4F00707-099E-FCA0-E7DE-AF763D1AF9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1E87DF5B-EBD1-93B2-E7F8-9194FC8AC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92F8742-82D1-BB4D-234D-76D87357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hart Placeholder 33">
            <a:extLst>
              <a:ext uri="{FF2B5EF4-FFF2-40B4-BE49-F238E27FC236}">
                <a16:creationId xmlns:a16="http://schemas.microsoft.com/office/drawing/2014/main" id="{52C864BF-BCE8-AF09-5C28-6FB7C48C3E8E}"/>
              </a:ext>
            </a:extLst>
          </p:cNvPr>
          <p:cNvSpPr>
            <a:spLocks noGrp="1"/>
          </p:cNvSpPr>
          <p:nvPr>
            <p:ph type="chart" sz="quarter" idx="38"/>
          </p:nvPr>
        </p:nvSpPr>
        <p:spPr>
          <a:xfrm>
            <a:off x="6564303" y="1691264"/>
            <a:ext cx="3718252" cy="3820420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6F6407B-2069-A156-F136-165066B97BB0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68A10E4A-CB68-514B-8940-0C73E0D91F2E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B8EB51C-6380-2192-1894-4C5355440D79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2A945B-BEEF-183C-ECC0-6AA2D38FD9C8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5997" y="4281534"/>
            <a:ext cx="5074467" cy="89010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2CD14E77-F429-15B1-F9A5-C98656B05D4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9" y="5910199"/>
            <a:ext cx="9994392" cy="37118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insert caption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5F47B5-4761-5144-F10D-D22CD753F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4E7EC1F8-3C79-96EA-BAC5-4A16390EF4F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0" name="Picture 9" descr="Logo, company name&#10;&#10;AI-generated content may be incorrect.">
            <a:extLst>
              <a:ext uri="{FF2B5EF4-FFF2-40B4-BE49-F238E27FC236}">
                <a16:creationId xmlns:a16="http://schemas.microsoft.com/office/drawing/2014/main" id="{BA36F6E8-B09C-D7C6-E26B-D0323BCA25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80C1E4F0-DFA5-E9B1-59B4-18ECD9C9BF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able Placeholder 5">
            <a:extLst>
              <a:ext uri="{FF2B5EF4-FFF2-40B4-BE49-F238E27FC236}">
                <a16:creationId xmlns:a16="http://schemas.microsoft.com/office/drawing/2014/main" id="{D2EDDB05-1AF6-97B9-8468-040314ECE410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915924" y="1700784"/>
            <a:ext cx="9992867" cy="4105656"/>
          </a:xfr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88B00D-9B35-DB46-C790-1D78D3C30D91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1F0B08FD-CB9F-9946-BBAE-C37260461402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423629E-9729-19B2-D18F-696FC5DF7C8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F7ECEAE-4F90-EAE6-417B-EE2AEE8EB75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6080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204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592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AD7FDCB6-0082-4527-552D-EC44CC0F6C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1700640"/>
            <a:ext cx="9994320" cy="46555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8CF2E77-1D54-BC59-1492-4F92040C43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400" y="365760"/>
            <a:ext cx="9994320" cy="43344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19">
            <a:extLst>
              <a:ext uri="{FF2B5EF4-FFF2-40B4-BE49-F238E27FC236}">
                <a16:creationId xmlns:a16="http://schemas.microsoft.com/office/drawing/2014/main" id="{7EFE62C5-5A46-99C1-5068-6BB16576FA2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14400" y="820440"/>
            <a:ext cx="9994320" cy="596880"/>
          </a:xfrm>
        </p:spPr>
        <p:txBody>
          <a:bodyPr/>
          <a:lstStyle>
            <a:lvl1pPr marL="0" indent="0">
              <a:buNone/>
              <a:defRPr lang="en-US"/>
            </a:lvl1pPr>
          </a:lstStyle>
          <a:p>
            <a:pPr lvl="0"/>
            <a:r>
              <a:rPr lang="en-US"/>
              <a:t>Click to add subheading (optional)</a:t>
            </a:r>
          </a:p>
        </p:txBody>
      </p:sp>
      <p:pic>
        <p:nvPicPr>
          <p:cNvPr id="5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5B1F379E-DF3E-5D72-E90B-B8443EEAE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45240"/>
            <a:ext cx="415800" cy="4158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B23A4321-1EC3-C2B9-5A01-C2B6BEC55C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FCC9E14-F486-6C42-B052-5D6CD6433857}" type="datetime1">
              <a:rPr lang="en-US" smtClean="0"/>
              <a:t>5/16/26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69EF506-7001-3593-65CD-D2C7C80EC7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8C6DB01-5B3F-DB3A-AFE7-3E3A37AC646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CE2E76-BDCD-C244-AD42-5FFF66BDEAF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607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CCE765-81F2-BAC8-4594-F05A8A98B209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5A81A3-EC67-4A3B-9F41-F416DA9AD7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45B20B8-EF94-AE94-949A-2FB6A948075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C440DD-C83E-5818-8D0D-4307DEB14634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8DA3D-6125-4849-EF5D-E55FDE01F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F10B25E9-94DA-16D3-13E3-CAE2BEA2F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3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8A2BF2-AEE9-3696-E274-55C9E049409F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502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BA279D5-65D1-7EB0-3505-17CC33D880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0D56A39-C31F-0835-F346-AB4267AB2A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40C43A-6B15-0F57-3682-C2FEC305D74B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DEA090-8736-22FF-0799-B9DD33028A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CA4B4A60-8351-BF40-3841-F41FCE9B2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095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title-3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B0E3FA5-DE31-AB6D-9B62-28830D79E1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4775545"/>
            <a:ext cx="10003536" cy="834011"/>
          </a:xfrm>
          <a:prstGeom prst="rect">
            <a:avLst/>
          </a:prstGeom>
          <a:noFill/>
        </p:spPr>
        <p:txBody>
          <a:bodyPr wrap="square" lIns="0" tIns="0" rIns="0" bIns="274320" anchor="t">
            <a:spAutoFit/>
          </a:bodyPr>
          <a:lstStyle>
            <a:lvl1pPr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F93DB2B-C096-0CA2-8B73-EC9DE94D2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429001"/>
            <a:ext cx="1772454" cy="1114088"/>
          </a:xfrm>
          <a:prstGeom prst="rect">
            <a:avLst/>
          </a:prstGeom>
          <a:noFill/>
        </p:spPr>
        <p:txBody>
          <a:bodyPr lIns="0" tIns="182880" bIns="0" anchor="ctr">
            <a:noAutofit/>
          </a:bodyPr>
          <a:lstStyle>
            <a:lvl1pPr marL="0" indent="127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7200" b="0" i="0" kern="1200" spc="-100" baseline="0" dirty="0">
                <a:solidFill>
                  <a:schemeClr val="tx2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C7BFC-CC60-7A87-8EC8-5BDBA55CAEAE}"/>
              </a:ext>
            </a:extLst>
          </p:cNvPr>
          <p:cNvSpPr/>
          <p:nvPr userDrawn="1"/>
        </p:nvSpPr>
        <p:spPr>
          <a:xfrm>
            <a:off x="914400" y="4543089"/>
            <a:ext cx="1773936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0D6175-3B5A-99BF-50CA-438C19FF1B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0A3FD-7314-8193-36AD-C546C75B7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0286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Logo, company name&#10;&#10;AI-generated content may be incorrect.">
            <a:extLst>
              <a:ext uri="{FF2B5EF4-FFF2-40B4-BE49-F238E27FC236}">
                <a16:creationId xmlns:a16="http://schemas.microsoft.com/office/drawing/2014/main" id="{F458E46B-0C39-CD93-F76B-90E76DC35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A226F5EF-54EF-597D-C9E0-363980318B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653256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2" name="Text Placeholder 11">
            <a:extLst>
              <a:ext uri="{FF2B5EF4-FFF2-40B4-BE49-F238E27FC236}">
                <a16:creationId xmlns:a16="http://schemas.microsoft.com/office/drawing/2014/main" id="{7D25E6A6-20DF-4816-1517-8509EB288B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53" name="Text Placeholder 13">
            <a:extLst>
              <a:ext uri="{FF2B5EF4-FFF2-40B4-BE49-F238E27FC236}">
                <a16:creationId xmlns:a16="http://schemas.microsoft.com/office/drawing/2014/main" id="{14A01821-D46E-3D52-4CAD-F7DBDCABE77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FD54C57D-8418-C7FC-C13C-73DFB518882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A7ED865A-D8C1-84B1-ED7B-E4FD0EB52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ED5B529-78BB-F29E-18B0-971B1535E859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04014A3-4C06-C81A-AC8E-980793F74342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11">
            <a:extLst>
              <a:ext uri="{FF2B5EF4-FFF2-40B4-BE49-F238E27FC236}">
                <a16:creationId xmlns:a16="http://schemas.microsoft.com/office/drawing/2014/main" id="{4B74B708-A762-7133-2651-04F12E11F8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59" name="Text Placeholder 13">
            <a:extLst>
              <a:ext uri="{FF2B5EF4-FFF2-40B4-BE49-F238E27FC236}">
                <a16:creationId xmlns:a16="http://schemas.microsoft.com/office/drawing/2014/main" id="{435E90AA-1C85-A9E4-87BC-C1AF24C362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0" name="Text Placeholder 11">
            <a:extLst>
              <a:ext uri="{FF2B5EF4-FFF2-40B4-BE49-F238E27FC236}">
                <a16:creationId xmlns:a16="http://schemas.microsoft.com/office/drawing/2014/main" id="{492F2493-8216-CD88-FA44-CC9A10608AF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61" name="Text Placeholder 13">
            <a:extLst>
              <a:ext uri="{FF2B5EF4-FFF2-40B4-BE49-F238E27FC236}">
                <a16:creationId xmlns:a16="http://schemas.microsoft.com/office/drawing/2014/main" id="{94974B5A-8E34-7804-BAF6-077E87EED7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2AD98F0-4E6C-4977-7D6D-0539C61129D5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EA28208-467D-4A45-BC0C-0BC9588893EB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icture Placeholder 5">
            <a:extLst>
              <a:ext uri="{FF2B5EF4-FFF2-40B4-BE49-F238E27FC236}">
                <a16:creationId xmlns:a16="http://schemas.microsoft.com/office/drawing/2014/main" id="{4FBFB9DE-AE2D-A7B7-4DB4-6859D9D5BC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8952" y="0"/>
            <a:ext cx="3447288" cy="6858001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45720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65" name="Text Placeholder 13">
            <a:extLst>
              <a:ext uri="{FF2B5EF4-FFF2-40B4-BE49-F238E27FC236}">
                <a16:creationId xmlns:a16="http://schemas.microsoft.com/office/drawing/2014/main" id="{D2A65777-78A4-1122-070C-13C5CC391F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40140" y="6251713"/>
            <a:ext cx="2724912" cy="606288"/>
          </a:xfrm>
          <a:noFill/>
          <a:ln>
            <a:noFill/>
          </a:ln>
        </p:spPr>
        <p:txBody>
          <a:bodyPr lIns="182880" tIns="0" rIns="18288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2F3BB497-B176-4CA5-ECD7-4F398D8B4F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427B-7FC7-1359-C26B-EE4E88413334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C7B3B885-D95A-0849-B962-9F0A3DBC9B12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283E2-A570-ED3B-DFD5-070DE6D5FDE8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33E59-3BC3-A711-E10E-552D2E1F77B5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332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1BB2EFC9-1306-610A-7472-F5A409DAF87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078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03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8DA22153-3FAA-4073-D5F7-B56934A1295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0789" y="2705790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34F7C635-74F3-E319-79C6-11DF58432BC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166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0CB3ED8D-E886-FF54-5A83-1729951016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400" y="2705790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EC18E3E-7D1C-8D3A-FA66-09B9E8AF96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6229" y="1700784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F46C368A-CAE6-AB12-45DE-8C9AC10815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79746" y="2705790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81A30D-A0A7-8F72-0DB2-BAA0EF203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2" name="Picture 11" descr="Logo, company name&#10;&#10;AI-generated content may be incorrect.">
            <a:extLst>
              <a:ext uri="{FF2B5EF4-FFF2-40B4-BE49-F238E27FC236}">
                <a16:creationId xmlns:a16="http://schemas.microsoft.com/office/drawing/2014/main" id="{6BC60E22-555E-863E-A95E-1F364397E9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8268B68-5038-1850-9129-6EBE6E73F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851C4B-EE7A-A84C-0FEB-76E839BCE7AE}"/>
              </a:ext>
            </a:extLst>
          </p:cNvPr>
          <p:cNvSpPr/>
          <p:nvPr userDrawn="1"/>
        </p:nvSpPr>
        <p:spPr>
          <a:xfrm rot="10800000">
            <a:off x="907074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79CC64-0203-C898-B985-39FB41EBBF57}"/>
              </a:ext>
            </a:extLst>
          </p:cNvPr>
          <p:cNvSpPr/>
          <p:nvPr userDrawn="1"/>
        </p:nvSpPr>
        <p:spPr>
          <a:xfrm rot="10800000">
            <a:off x="436968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B46FE0-DD6E-5635-0172-E4462AC6960A}"/>
              </a:ext>
            </a:extLst>
          </p:cNvPr>
          <p:cNvSpPr/>
          <p:nvPr userDrawn="1"/>
        </p:nvSpPr>
        <p:spPr>
          <a:xfrm rot="10800000">
            <a:off x="7844307" y="2559377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 Placeholder 11">
            <a:extLst>
              <a:ext uri="{FF2B5EF4-FFF2-40B4-BE49-F238E27FC236}">
                <a16:creationId xmlns:a16="http://schemas.microsoft.com/office/drawing/2014/main" id="{6E39647A-7DAB-491C-D78A-700609AE592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84078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06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1A2EE3EC-6F0A-04AA-D8CE-ACD79EC10DF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840789" y="4754927"/>
            <a:ext cx="3070730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5" name="Text Placeholder 11">
            <a:extLst>
              <a:ext uri="{FF2B5EF4-FFF2-40B4-BE49-F238E27FC236}">
                <a16:creationId xmlns:a16="http://schemas.microsoft.com/office/drawing/2014/main" id="{34257359-AC31-56B7-8B18-5EA207F7A42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166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04</a:t>
            </a:r>
          </a:p>
        </p:txBody>
      </p:sp>
      <p:sp>
        <p:nvSpPr>
          <p:cNvPr id="56" name="Text Placeholder 13">
            <a:extLst>
              <a:ext uri="{FF2B5EF4-FFF2-40B4-BE49-F238E27FC236}">
                <a16:creationId xmlns:a16="http://schemas.microsoft.com/office/drawing/2014/main" id="{572C6531-6F1F-27C2-65C9-244BA7ADFA5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754927"/>
            <a:ext cx="3070728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7" name="Text Placeholder 11">
            <a:extLst>
              <a:ext uri="{FF2B5EF4-FFF2-40B4-BE49-F238E27FC236}">
                <a16:creationId xmlns:a16="http://schemas.microsoft.com/office/drawing/2014/main" id="{595E9E59-1788-1106-6D6E-4588D5BFC42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376229" y="3749921"/>
            <a:ext cx="1400978" cy="904631"/>
          </a:xfrm>
          <a:noFill/>
        </p:spPr>
        <p:txBody>
          <a:bodyPr lIns="0" rIns="0" anchor="b">
            <a:noAutofit/>
          </a:bodyPr>
          <a:lstStyle>
            <a:lvl1pPr marL="0" indent="0">
              <a:buNone/>
              <a:defRPr sz="6000" b="0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05</a:t>
            </a:r>
          </a:p>
        </p:txBody>
      </p:sp>
      <p:sp>
        <p:nvSpPr>
          <p:cNvPr id="58" name="Text Placeholder 13">
            <a:extLst>
              <a:ext uri="{FF2B5EF4-FFF2-40B4-BE49-F238E27FC236}">
                <a16:creationId xmlns:a16="http://schemas.microsoft.com/office/drawing/2014/main" id="{8199CACE-BEE2-2F7F-88AC-1185972B2BB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79746" y="4754927"/>
            <a:ext cx="3067213" cy="818421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4F7BEFD-FB17-76F4-D1C3-A86A0C5DF431}"/>
              </a:ext>
            </a:extLst>
          </p:cNvPr>
          <p:cNvSpPr/>
          <p:nvPr userDrawn="1"/>
        </p:nvSpPr>
        <p:spPr>
          <a:xfrm rot="10800000">
            <a:off x="907074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098B664-2217-1188-9827-8BE49302AAB0}"/>
              </a:ext>
            </a:extLst>
          </p:cNvPr>
          <p:cNvSpPr/>
          <p:nvPr userDrawn="1"/>
        </p:nvSpPr>
        <p:spPr>
          <a:xfrm rot="10800000">
            <a:off x="436968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3E24A18-BE76-EFAD-8000-E51E5AB8B18D}"/>
              </a:ext>
            </a:extLst>
          </p:cNvPr>
          <p:cNvSpPr/>
          <p:nvPr userDrawn="1"/>
        </p:nvSpPr>
        <p:spPr>
          <a:xfrm rot="10800000">
            <a:off x="7844307" y="4608514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306B98-6C7B-5D9C-EB22-ADFE1D599AAB}"/>
              </a:ext>
            </a:extLst>
          </p:cNvPr>
          <p:cNvSpPr>
            <a:spLocks noGrp="1"/>
          </p:cNvSpPr>
          <p:nvPr>
            <p:ph type="dt" sz="half" idx="41"/>
          </p:nvPr>
        </p:nvSpPr>
        <p:spPr/>
        <p:txBody>
          <a:bodyPr/>
          <a:lstStyle/>
          <a:p>
            <a:pPr>
              <a:defRPr/>
            </a:pPr>
            <a:fld id="{51EB354C-C9EF-C04D-889F-57737F1F630D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5E37-5D32-15DD-E450-FB2064F63D72}"/>
              </a:ext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C6AA05-64AA-7F74-3379-4487B7FD1272}"/>
              </a:ext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42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6AD0045-D845-5F01-C7D1-73624895ED8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86F0B1F9-C5B9-05EE-C328-8433B1CD3C65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117335" y="1700784"/>
            <a:ext cx="4791456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2B43F-73DD-AD6A-8550-717E57635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39E46303-DDA0-E56A-9B85-5B9068E3010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5" name="Picture 14" descr="Logo, company name&#10;&#10;AI-generated content may be incorrect.">
            <a:extLst>
              <a:ext uri="{FF2B5EF4-FFF2-40B4-BE49-F238E27FC236}">
                <a16:creationId xmlns:a16="http://schemas.microsoft.com/office/drawing/2014/main" id="{F23D0862-E3D5-559F-AB95-10F87934BC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F36A026-F926-E3B5-8678-139BA7B31C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50458-8D3F-2099-2356-3CA8793ECC7F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>
              <a:defRPr/>
            </a:pPr>
            <a:fld id="{95D2DD5A-7E03-B140-BDA5-8553E662BE42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1D48277-7A9B-6144-ED79-9AA496F6D464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AB409-4206-E91C-1666-096D894399D9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949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 Placeholder 13">
            <a:extLst>
              <a:ext uri="{FF2B5EF4-FFF2-40B4-BE49-F238E27FC236}">
                <a16:creationId xmlns:a16="http://schemas.microsoft.com/office/drawing/2014/main" id="{24D2F47F-A82C-896B-9074-0218039BA50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4399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64871" y="1700784"/>
            <a:ext cx="3639311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3" name="Text Placeholder 13">
            <a:extLst>
              <a:ext uri="{FF2B5EF4-FFF2-40B4-BE49-F238E27FC236}">
                <a16:creationId xmlns:a16="http://schemas.microsoft.com/office/drawing/2014/main" id="{879203E9-4594-555A-231B-491719F4150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4398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14" name="Text Placeholder 13">
            <a:extLst>
              <a:ext uri="{FF2B5EF4-FFF2-40B4-BE49-F238E27FC236}">
                <a16:creationId xmlns:a16="http://schemas.microsoft.com/office/drawing/2014/main" id="{84230C28-B165-EFA0-B74F-E666A786A99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064872" y="2439376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6" name="Text Placeholder 13">
            <a:extLst>
              <a:ext uri="{FF2B5EF4-FFF2-40B4-BE49-F238E27FC236}">
                <a16:creationId xmlns:a16="http://schemas.microsoft.com/office/drawing/2014/main" id="{2DF69C14-5330-E3B1-3493-6E4B64446A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398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117" name="Text Placeholder 13">
            <a:extLst>
              <a:ext uri="{FF2B5EF4-FFF2-40B4-BE49-F238E27FC236}">
                <a16:creationId xmlns:a16="http://schemas.microsoft.com/office/drawing/2014/main" id="{64FAB876-1E16-E235-990A-914CADA69DA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064872" y="3177663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19" name="Text Placeholder 13">
            <a:extLst>
              <a:ext uri="{FF2B5EF4-FFF2-40B4-BE49-F238E27FC236}">
                <a16:creationId xmlns:a16="http://schemas.microsoft.com/office/drawing/2014/main" id="{932D7BD1-6785-E0E5-A294-8699619E07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4398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0" name="Text Placeholder 13">
            <a:extLst>
              <a:ext uri="{FF2B5EF4-FFF2-40B4-BE49-F238E27FC236}">
                <a16:creationId xmlns:a16="http://schemas.microsoft.com/office/drawing/2014/main" id="{09FE5F1D-177D-3BC0-A83F-F3A8B84176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4872" y="3909185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2" name="Text Placeholder 13">
            <a:extLst>
              <a:ext uri="{FF2B5EF4-FFF2-40B4-BE49-F238E27FC236}">
                <a16:creationId xmlns:a16="http://schemas.microsoft.com/office/drawing/2014/main" id="{737A7788-0B5B-A35E-C701-E199CC87D2F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4398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123" name="Text Placeholder 13">
            <a:extLst>
              <a:ext uri="{FF2B5EF4-FFF2-40B4-BE49-F238E27FC236}">
                <a16:creationId xmlns:a16="http://schemas.microsoft.com/office/drawing/2014/main" id="{CA244C11-B490-6C58-227E-AAE993D5763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4872" y="4640707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5" name="Text Placeholder 13">
            <a:extLst>
              <a:ext uri="{FF2B5EF4-FFF2-40B4-BE49-F238E27FC236}">
                <a16:creationId xmlns:a16="http://schemas.microsoft.com/office/drawing/2014/main" id="{FB3C5B8D-511D-4620-D6C2-29244AE5A3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4398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sp>
        <p:nvSpPr>
          <p:cNvPr id="126" name="Text Placeholder 13">
            <a:extLst>
              <a:ext uri="{FF2B5EF4-FFF2-40B4-BE49-F238E27FC236}">
                <a16:creationId xmlns:a16="http://schemas.microsoft.com/office/drawing/2014/main" id="{74E73A5C-9587-3638-1849-529EF20DA4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064872" y="5372229"/>
            <a:ext cx="3640983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8" name="Text Placeholder 13">
            <a:extLst>
              <a:ext uri="{FF2B5EF4-FFF2-40B4-BE49-F238E27FC236}">
                <a16:creationId xmlns:a16="http://schemas.microsoft.com/office/drawing/2014/main" id="{D9958F8C-F86C-8945-339F-91C4B192BB7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21941" y="1700784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07</a:t>
            </a:r>
          </a:p>
        </p:txBody>
      </p:sp>
      <p:sp>
        <p:nvSpPr>
          <p:cNvPr id="129" name="Text Placeholder 13">
            <a:extLst>
              <a:ext uri="{FF2B5EF4-FFF2-40B4-BE49-F238E27FC236}">
                <a16:creationId xmlns:a16="http://schemas.microsoft.com/office/drawing/2014/main" id="{CF1D7A50-7443-E633-DD41-F6B79C3FF56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271056" y="1700784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1" name="Text Placeholder 13">
            <a:extLst>
              <a:ext uri="{FF2B5EF4-FFF2-40B4-BE49-F238E27FC236}">
                <a16:creationId xmlns:a16="http://schemas.microsoft.com/office/drawing/2014/main" id="{CFA56BDA-D236-1449-791D-D67B3432FAB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121941" y="2439376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08</a:t>
            </a:r>
          </a:p>
        </p:txBody>
      </p:sp>
      <p:sp>
        <p:nvSpPr>
          <p:cNvPr id="132" name="Text Placeholder 13">
            <a:extLst>
              <a:ext uri="{FF2B5EF4-FFF2-40B4-BE49-F238E27FC236}">
                <a16:creationId xmlns:a16="http://schemas.microsoft.com/office/drawing/2014/main" id="{EA4D9A6A-DBB7-348C-F89D-164E7413004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71056" y="2439376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4" name="Text Placeholder 13">
            <a:extLst>
              <a:ext uri="{FF2B5EF4-FFF2-40B4-BE49-F238E27FC236}">
                <a16:creationId xmlns:a16="http://schemas.microsoft.com/office/drawing/2014/main" id="{AF2C1657-B89C-2EE0-35F8-B79BD539AEF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121941" y="3177663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09</a:t>
            </a:r>
          </a:p>
        </p:txBody>
      </p:sp>
      <p:sp>
        <p:nvSpPr>
          <p:cNvPr id="135" name="Text Placeholder 13">
            <a:extLst>
              <a:ext uri="{FF2B5EF4-FFF2-40B4-BE49-F238E27FC236}">
                <a16:creationId xmlns:a16="http://schemas.microsoft.com/office/drawing/2014/main" id="{3AE3BE8C-2311-FEC2-AEAF-F66929C742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271056" y="3177663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37" name="Text Placeholder 13">
            <a:extLst>
              <a:ext uri="{FF2B5EF4-FFF2-40B4-BE49-F238E27FC236}">
                <a16:creationId xmlns:a16="http://schemas.microsoft.com/office/drawing/2014/main" id="{6BC6E3D7-C604-65BA-0EF3-149FD797F8F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21941" y="3909185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10</a:t>
            </a: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614D7BFE-8E61-2980-FCFD-07D72FEFE8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271056" y="3909185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0" name="Text Placeholder 13">
            <a:extLst>
              <a:ext uri="{FF2B5EF4-FFF2-40B4-BE49-F238E27FC236}">
                <a16:creationId xmlns:a16="http://schemas.microsoft.com/office/drawing/2014/main" id="{BFE1C3D8-A28B-308B-4E0D-6BF5775ABE4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21941" y="4640707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11</a:t>
            </a:r>
          </a:p>
        </p:txBody>
      </p:sp>
      <p:sp>
        <p:nvSpPr>
          <p:cNvPr id="141" name="Text Placeholder 13">
            <a:extLst>
              <a:ext uri="{FF2B5EF4-FFF2-40B4-BE49-F238E27FC236}">
                <a16:creationId xmlns:a16="http://schemas.microsoft.com/office/drawing/2014/main" id="{FB732F29-504E-1261-3F0E-602CAADDCEC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71056" y="4640707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3" name="Text Placeholder 13">
            <a:extLst>
              <a:ext uri="{FF2B5EF4-FFF2-40B4-BE49-F238E27FC236}">
                <a16:creationId xmlns:a16="http://schemas.microsoft.com/office/drawing/2014/main" id="{35021FF4-3C1D-61CB-EC24-10046EF8415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21941" y="5372229"/>
            <a:ext cx="923544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800" b="0" spc="-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12</a:t>
            </a:r>
          </a:p>
        </p:txBody>
      </p:sp>
      <p:sp>
        <p:nvSpPr>
          <p:cNvPr id="144" name="Text Placeholder 13">
            <a:extLst>
              <a:ext uri="{FF2B5EF4-FFF2-40B4-BE49-F238E27FC236}">
                <a16:creationId xmlns:a16="http://schemas.microsoft.com/office/drawing/2014/main" id="{4E6D8817-7253-7DDF-DC41-DEB37620B21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271056" y="5372229"/>
            <a:ext cx="3637736" cy="685800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 b="0"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pic>
        <p:nvPicPr>
          <p:cNvPr id="22" name="Picture 21" descr="Logo, company name&#10;&#10;AI-generated content may be incorrect.">
            <a:extLst>
              <a:ext uri="{FF2B5EF4-FFF2-40B4-BE49-F238E27FC236}">
                <a16:creationId xmlns:a16="http://schemas.microsoft.com/office/drawing/2014/main" id="{A9E6E4F7-0584-EF34-FFFB-B4D12342E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969F255-D28D-EFC0-3ADC-C571145687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966263-F5BA-1B96-DFF6-A810CFE6ED65}"/>
              </a:ext>
            </a:extLst>
          </p:cNvPr>
          <p:cNvSpPr/>
          <p:nvPr userDrawn="1"/>
        </p:nvSpPr>
        <p:spPr>
          <a:xfrm rot="16200000">
            <a:off x="-333761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75657B-DD59-499B-29D6-ECC94C0CBF3A}"/>
              </a:ext>
            </a:extLst>
          </p:cNvPr>
          <p:cNvSpPr/>
          <p:nvPr userDrawn="1"/>
        </p:nvSpPr>
        <p:spPr>
          <a:xfrm rot="16200000">
            <a:off x="4865768" y="3861980"/>
            <a:ext cx="43708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01167-2535-4E93-B518-3CECA51A2C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6BFD8A-E7E0-527A-5D21-8D9C31BEC308}"/>
              </a:ext>
            </a:extLst>
          </p:cNvPr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pPr>
              <a:defRPr/>
            </a:pPr>
            <a:fld id="{79B98DD7-5027-D54D-B0E5-FDEF9219F137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96E824-EFBF-1849-35E8-7D21ECBB3B68}"/>
              </a:ext>
            </a:extLst>
          </p:cNvPr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43B2D2-A2A5-B0BB-78FD-0E231C66EFC6}"/>
              </a:ext>
            </a:extLst>
          </p:cNvPr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47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-section-agenda_not-numbe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EAC7C6E1-81A7-9044-9434-4D88EFE87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1777100"/>
            <a:ext cx="4789783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4CED7749-8D25-A90A-BC06-69A433AA0BF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14399" y="2466808"/>
            <a:ext cx="4789783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1DDFE44E-2ABA-6773-6AFE-A057849A0C5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21942" y="1777100"/>
            <a:ext cx="4786850" cy="499564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3200" b="0" i="0" spc="-2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285926F5-51C9-C767-8B1C-05A48BEC44A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121942" y="2439375"/>
            <a:ext cx="4786850" cy="36186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342900" indent="-342900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itchFamily="2" charset="2"/>
              <a:buChar char="ü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lvl="0"/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  <a:p>
            <a:pPr lvl="0"/>
            <a:r>
              <a:rPr lang="en-US" dirty="0"/>
              <a:t>Topic 6</a:t>
            </a:r>
          </a:p>
        </p:txBody>
      </p:sp>
      <p:pic>
        <p:nvPicPr>
          <p:cNvPr id="14" name="Picture 13" descr="Logo, company name&#10;&#10;AI-generated content may be incorrect.">
            <a:extLst>
              <a:ext uri="{FF2B5EF4-FFF2-40B4-BE49-F238E27FC236}">
                <a16:creationId xmlns:a16="http://schemas.microsoft.com/office/drawing/2014/main" id="{0A38FBEF-D968-BAAB-2F1A-C33DF1090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C332878-8208-7EAA-4DB9-C54CF85EBF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1C4DF3-48EC-B58B-4268-5C15BF40467E}"/>
              </a:ext>
            </a:extLst>
          </p:cNvPr>
          <p:cNvSpPr/>
          <p:nvPr userDrawn="1"/>
        </p:nvSpPr>
        <p:spPr>
          <a:xfrm rot="10800000">
            <a:off x="910883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AC22AE-2868-1667-3C38-222AE62A0E83}"/>
              </a:ext>
            </a:extLst>
          </p:cNvPr>
          <p:cNvSpPr/>
          <p:nvPr userDrawn="1"/>
        </p:nvSpPr>
        <p:spPr>
          <a:xfrm rot="10800000">
            <a:off x="6121941" y="2292645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6D8D20-04D8-0306-5B9D-6596477A20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1CB0B1E-5470-943A-A864-22A82A8FAB5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pPr>
              <a:defRPr/>
            </a:pPr>
            <a:fld id="{F4DA26DC-1C7A-EE45-A904-703D28610EA9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51ADB85-A509-E663-36AB-0B56E0503B7D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7D4987D2-BA74-5186-0602-DCCC94E6057E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305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AI-generated content may be incorrect.">
            <a:extLst>
              <a:ext uri="{FF2B5EF4-FFF2-40B4-BE49-F238E27FC236}">
                <a16:creationId xmlns:a16="http://schemas.microsoft.com/office/drawing/2014/main" id="{CD38736F-0F40-792B-DD69-DC16A93816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E1356232-B7CE-B95F-FC29-52A07458583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43200" y="3072384"/>
            <a:ext cx="6345935" cy="1909208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sed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porta pulvinar.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.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11D5F7C7-6AB1-79FE-EEB4-285A6CD6FAB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43199" y="2368296"/>
            <a:ext cx="6345936" cy="625033"/>
          </a:xfrm>
        </p:spPr>
        <p:txBody>
          <a:bodyPr lIns="0" rIns="0" anchor="b">
            <a:noAutofit/>
          </a:bodyPr>
          <a:lstStyle>
            <a:lvl1pPr marL="0" indent="0">
              <a:buNone/>
              <a:defRPr sz="3600" b="1" i="0" spc="-10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8D461-DD73-1CF7-34F5-9277A6C8D7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16C105B6-4985-4A72-86A8-294F7A2F10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3DF65BB-D822-C07B-7887-79A08BCDCDA2}"/>
              </a:ext>
            </a:extLst>
          </p:cNvPr>
          <p:cNvSpPr/>
          <p:nvPr userDrawn="1"/>
        </p:nvSpPr>
        <p:spPr>
          <a:xfrm rot="16200000">
            <a:off x="2023503" y="2800073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3017B2-0EE7-AFCB-DDA3-603399951CA8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defRPr/>
            </a:pPr>
            <a:fld id="{C9387054-D759-7E46-A3E3-74552443440E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B0F08A-229C-A4A7-860F-0A6886870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4AD9F66-40DA-7542-0013-4B7B9B9BDCE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471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-para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AI-generated content may be incorrect.">
            <a:extLst>
              <a:ext uri="{FF2B5EF4-FFF2-40B4-BE49-F238E27FC236}">
                <a16:creationId xmlns:a16="http://schemas.microsoft.com/office/drawing/2014/main" id="{0F638F81-B8FB-5EFF-DFB1-9D0FF030B3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626" y="2365733"/>
            <a:ext cx="4496423" cy="4492268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8F21E745-BBC4-24D2-2D10-C3B2CD1C4B4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38401" y="2680962"/>
            <a:ext cx="2971800" cy="1496075"/>
          </a:xfrm>
        </p:spPr>
        <p:txBody>
          <a:bodyPr lIns="0" rIns="0" anchor="t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This is a placeholder headline. Lorem ipsum dolor sit </a:t>
            </a:r>
            <a:r>
              <a:rPr lang="en-US" dirty="0" err="1"/>
              <a:t>amet</a:t>
            </a:r>
            <a:r>
              <a:rPr lang="en-US" dirty="0"/>
              <a:t>, nec cu </a:t>
            </a:r>
            <a:r>
              <a:rPr lang="en-US" dirty="0" err="1"/>
              <a:t>legimus</a:t>
            </a:r>
            <a:r>
              <a:rPr lang="en-US" dirty="0"/>
              <a:t>.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3DC7DBDA-7A10-5E60-3F1B-555A97E684B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66544" y="2680962"/>
            <a:ext cx="3887056" cy="1496075"/>
          </a:xfr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 algn="just">
              <a:lnSpc>
                <a:spcPct val="100000"/>
              </a:lnSpc>
              <a:buNone/>
              <a:defRPr lang="en-US" sz="1600" kern="1200" spc="-20" baseline="0" dirty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This is placeholder paragraph text.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Aenean </a:t>
            </a:r>
            <a:r>
              <a:rPr lang="en-US" dirty="0" err="1"/>
              <a:t>sagittis</a:t>
            </a:r>
            <a:r>
              <a:rPr lang="en-US" dirty="0"/>
              <a:t> ipsum non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sed ex </a:t>
            </a:r>
            <a:r>
              <a:rPr lang="en-US" dirty="0" err="1"/>
              <a:t>molestie</a:t>
            </a:r>
            <a:r>
              <a:rPr lang="en-US" dirty="0"/>
              <a:t>, a gravida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 Sed diam </a:t>
            </a:r>
            <a:r>
              <a:rPr lang="en-US" dirty="0" err="1"/>
              <a:t>purus</a:t>
            </a:r>
            <a:r>
              <a:rPr lang="en-US" dirty="0"/>
              <a:t>, gravida vel </a:t>
            </a:r>
            <a:r>
              <a:rPr lang="en-US" dirty="0" err="1"/>
              <a:t>lacus</a:t>
            </a:r>
            <a:r>
              <a:rPr lang="en-US" dirty="0"/>
              <a:t> ac, </a:t>
            </a:r>
            <a:r>
              <a:rPr lang="en-US" dirty="0" err="1"/>
              <a:t>condimentum</a:t>
            </a:r>
            <a:r>
              <a:rPr lang="en-US" dirty="0"/>
              <a:t> gravida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54DA6B-25F8-FB7A-310E-7B2261635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400B4D35-0B5E-5B93-DE8C-2ECCF2153C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A3DA0C6-B1B1-9AB4-A879-03547B4E875C}"/>
              </a:ext>
            </a:extLst>
          </p:cNvPr>
          <p:cNvSpPr/>
          <p:nvPr userDrawn="1"/>
        </p:nvSpPr>
        <p:spPr>
          <a:xfrm rot="16200000">
            <a:off x="4495372" y="3415280"/>
            <a:ext cx="228600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461A5B-FD12-3D01-3752-09D39717EAB1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pPr>
              <a:defRPr/>
            </a:pPr>
            <a:fld id="{FEB9C07C-21AD-1640-BE73-1673D8946D68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2E9858C-0A87-39AF-9E78-4100CB3488A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D434DA-FA5F-A3F0-73D1-B7D59CAE553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27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and-phot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EDF766-7C4F-8198-CC00-1629745BA5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833104" y="820351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426E1C92-EEF8-8158-7DFA-25D472890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3104" y="2449165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1E4BB0C1-1719-763D-2504-E6EAD0B6EF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33104" y="4457874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5F91DEBF-3B80-EC21-CD0E-574925D5D2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33104" y="6463327"/>
            <a:ext cx="2630312" cy="290296"/>
          </a:xfrm>
          <a:noFill/>
          <a:ln>
            <a:noFill/>
          </a:ln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10000"/>
              </a:lnSpc>
              <a:buNone/>
              <a:defRPr sz="1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31" name="Picture Placeholder 5">
            <a:extLst>
              <a:ext uri="{FF2B5EF4-FFF2-40B4-BE49-F238E27FC236}">
                <a16:creationId xmlns:a16="http://schemas.microsoft.com/office/drawing/2014/main" id="{F2081C81-0D31-1D33-D5C7-E800F20CAB35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833104" y="2829060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CB5F92BD-A331-2033-6414-32DA4139D14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833104" y="4834513"/>
            <a:ext cx="2630312" cy="1628814"/>
          </a:xfrm>
          <a:solidFill>
            <a:srgbClr val="C3CAD1"/>
          </a:solidFill>
          <a:ln>
            <a:noFill/>
          </a:ln>
        </p:spPr>
        <p:txBody>
          <a:bodyPr lIns="0" tIns="1005840" rIns="0" anchor="t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B65541-22E1-1824-D211-5F662B02BC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4399" y="1700783"/>
            <a:ext cx="7552944" cy="4655567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2BA73D7-8F26-022A-C605-75C6FA96D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A4F7EE0-B642-86A5-1F51-02D846ED2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7552071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D6098F5F-613F-6068-B8EF-8517C054C55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7552071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5" name="Picture 24" descr="Logo, company name&#10;&#10;AI-generated content may be incorrect.">
            <a:extLst>
              <a:ext uri="{FF2B5EF4-FFF2-40B4-BE49-F238E27FC236}">
                <a16:creationId xmlns:a16="http://schemas.microsoft.com/office/drawing/2014/main" id="{33D8ACCB-93FC-A368-F65D-A1E0123459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33E998-2B0C-F60B-FC6D-4335AB2165DC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93AAEB1E-2CA1-4D46-89B1-642BC59B50A8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CDED783-2E63-0F10-1566-F3BA680D7FF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7FAA85-5895-B226-0E08-685A13E158F0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2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909F63-04B4-4552-4C9B-34944CE806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6"/>
          <a:stretch/>
        </p:blipFill>
        <p:spPr>
          <a:xfrm>
            <a:off x="4103005" y="2425441"/>
            <a:ext cx="4423870" cy="4432559"/>
          </a:xfrm>
          <a:prstGeom prst="rect">
            <a:avLst/>
          </a:prstGeom>
        </p:spPr>
      </p:pic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184D948-D65A-DC1D-AFEC-EB3C91F2BAC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6A6E3EA-A830-B168-79DF-164310C3A5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460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E38EC1-AABA-F606-16BC-2EE6035022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5462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7C443C6E-C1D0-5FAA-AA07-CD776BA07A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9948ED-E27D-5F98-EACD-DCAF63A45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26" name="Title Placeholder 1">
            <a:extLst>
              <a:ext uri="{FF2B5EF4-FFF2-40B4-BE49-F238E27FC236}">
                <a16:creationId xmlns:a16="http://schemas.microsoft.com/office/drawing/2014/main" id="{8DD8DAC1-7288-EEB9-267E-4FABB681D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69F9AB23-23AD-4331-6F10-124422E758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28" name="Picture 27" descr="Logo, company name&#10;&#10;AI-generated content may be incorrect.">
            <a:extLst>
              <a:ext uri="{FF2B5EF4-FFF2-40B4-BE49-F238E27FC236}">
                <a16:creationId xmlns:a16="http://schemas.microsoft.com/office/drawing/2014/main" id="{A9F6B776-108B-4A96-9AA6-9F1EE6A1E8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F053A70-0654-457C-4676-5169A063CE3E}"/>
              </a:ext>
            </a:extLst>
          </p:cNvPr>
          <p:cNvSpPr/>
          <p:nvPr userDrawn="1"/>
        </p:nvSpPr>
        <p:spPr>
          <a:xfrm rot="16200000">
            <a:off x="462533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8B4756C2-06F2-8784-8F5F-FB522EFBA23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195460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345E30FA-B5D6-5E04-EF60-A0A70B81F99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195462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65EB0A-DB5D-B73A-3BDF-3A92FEB693B6}"/>
              </a:ext>
            </a:extLst>
          </p:cNvPr>
          <p:cNvSpPr/>
          <p:nvPr userDrawn="1"/>
        </p:nvSpPr>
        <p:spPr>
          <a:xfrm rot="16200000">
            <a:off x="462533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655DBDA5-637B-7431-81F3-8CC97736658E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195460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E1BBFC49-6774-CB5D-A10C-1E64228B47E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195462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3945AA-519A-1380-1CC1-79AE3549B70C}"/>
              </a:ext>
            </a:extLst>
          </p:cNvPr>
          <p:cNvSpPr/>
          <p:nvPr userDrawn="1"/>
        </p:nvSpPr>
        <p:spPr>
          <a:xfrm rot="16200000">
            <a:off x="462533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820F791-B55A-8DF3-E9C3-DEA9E9C0BEC0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/>
          <a:lstStyle/>
          <a:p>
            <a:pPr>
              <a:defRPr/>
            </a:pPr>
            <a:fld id="{C0490912-9780-AF43-AD0F-EA67923DD1A1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729F27-36E7-35AC-B79B-23F12C3C0496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E949B0-53E8-8ECF-9332-CAC08FBE7E60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left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698E98C-5EF4-E02E-4D04-D17E225EF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429" b="4126"/>
          <a:stretch/>
        </p:blipFill>
        <p:spPr>
          <a:xfrm>
            <a:off x="8362184" y="2425441"/>
            <a:ext cx="3829816" cy="4432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4E48D-8A24-7C48-B59C-D2F648C00A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C79311F-2C3F-C507-E765-5D7DA5DEDA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B9480AD7-FFD4-EBEA-C887-D692133104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856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l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614BAE17-7F11-EB6F-1C51-5B3FF6C652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7217" y="365760"/>
            <a:ext cx="5760720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B8A6A485-675C-EE94-911E-0B54B90E683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7217" y="822960"/>
            <a:ext cx="5760720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8" name="Picture 17" descr="Logo, company name&#10;&#10;AI-generated content may be incorrect.">
            <a:extLst>
              <a:ext uri="{FF2B5EF4-FFF2-40B4-BE49-F238E27FC236}">
                <a16:creationId xmlns:a16="http://schemas.microsoft.com/office/drawing/2014/main" id="{3A04F070-8450-0E87-18DD-3192DA8CDC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76" y="347472"/>
            <a:ext cx="415981" cy="415981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8F951B0-68BF-2192-D399-475E494C059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447424" y="17007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B9827FE2-9D0B-A5AD-BAFA-F72DC18F31CD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447426" y="23258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41A4D8-AE7D-2DE6-B0CA-43D09F97FEC4}"/>
              </a:ext>
            </a:extLst>
          </p:cNvPr>
          <p:cNvSpPr/>
          <p:nvPr userDrawn="1"/>
        </p:nvSpPr>
        <p:spPr>
          <a:xfrm rot="16200000">
            <a:off x="4714497" y="21021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600CE08-B13C-E59B-FBAD-E6C38D06A2B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447424" y="4668584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938516-005A-EF48-88B3-4A3A61AF594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447426" y="5293617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86095-AE0D-275B-D134-0696CF70918D}"/>
              </a:ext>
            </a:extLst>
          </p:cNvPr>
          <p:cNvSpPr/>
          <p:nvPr userDrawn="1"/>
        </p:nvSpPr>
        <p:spPr>
          <a:xfrm rot="16200000">
            <a:off x="4714497" y="5069908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B698B8A-3C1A-BCD7-104F-5ED3C11432B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447424" y="3188408"/>
            <a:ext cx="5470513" cy="596900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None/>
              <a:defRPr sz="2400" b="1" i="0" spc="-50" baseline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402C06F-000D-03EE-5EF2-6F90305307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447426" y="3813441"/>
            <a:ext cx="5470511" cy="6963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A60C1D-8AE1-014F-A846-87B67F7C9205}"/>
              </a:ext>
            </a:extLst>
          </p:cNvPr>
          <p:cNvSpPr/>
          <p:nvPr userDrawn="1"/>
        </p:nvSpPr>
        <p:spPr>
          <a:xfrm rot="16200000">
            <a:off x="4714497" y="3589732"/>
            <a:ext cx="89611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77705BBE-9146-D4F3-393A-D16CB1EA85F1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883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photo-right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05AC3D5-5EFB-46A1-48B0-7DE42AE17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21412" b="3671"/>
          <a:stretch/>
        </p:blipFill>
        <p:spPr>
          <a:xfrm>
            <a:off x="4103005" y="2425441"/>
            <a:ext cx="3476609" cy="4453623"/>
          </a:xfrm>
          <a:prstGeom prst="rect">
            <a:avLst/>
          </a:prstGeom>
        </p:spPr>
      </p:pic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E4092E7B-EB81-9C0D-8F1F-0FB83D8AC76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13702" y="1700784"/>
            <a:ext cx="5751575" cy="424281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BB331D-3283-1926-DB5A-5D22443CF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5F61D50-E0EA-DD3E-9A15-5F1540B24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5751575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C589D903-C7CC-24AC-FE3E-DBF6FBD21EA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5751575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3" name="Picture 12" descr="Logo, company name&#10;&#10;AI-generated content may be incorrect.">
            <a:extLst>
              <a:ext uri="{FF2B5EF4-FFF2-40B4-BE49-F238E27FC236}">
                <a16:creationId xmlns:a16="http://schemas.microsoft.com/office/drawing/2014/main" id="{1D58EF1F-7C81-3196-E6F7-D0C92C5218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FC8B54C3-472A-4B45-CECF-57ABE3B649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83424" y="0"/>
            <a:ext cx="4242816" cy="6858000"/>
          </a:xfrm>
          <a:prstGeom prst="rect">
            <a:avLst/>
          </a:prstGeom>
          <a:solidFill>
            <a:srgbClr val="C3CAD1"/>
          </a:solidFill>
          <a:ln>
            <a:noFill/>
          </a:ln>
        </p:spPr>
        <p:txBody>
          <a:bodyPr lIns="0" tIns="3657600" anchor="t"/>
          <a:lstStyle>
            <a:lvl1pPr marL="0" indent="0" algn="ctr">
              <a:buNone/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4AA3BFD7-9096-F068-222A-2881944B7BB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55280" y="6254496"/>
            <a:ext cx="3502152" cy="603504"/>
          </a:xfrm>
          <a:noFill/>
          <a:ln>
            <a:noFill/>
          </a:ln>
        </p:spPr>
        <p:txBody>
          <a:bodyPr lIns="0" tIns="0" rIns="0" bIns="137160" anchor="b" anchorCtr="0">
            <a:noAutofit/>
          </a:bodyPr>
          <a:lstStyle>
            <a:lvl1pPr marL="0" indent="0" algn="r">
              <a:lnSpc>
                <a:spcPct val="110000"/>
              </a:lnSpc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optional caption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91485E-E19F-6302-348B-C0C66564B455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>
              <a:defRPr/>
            </a:pPr>
            <a:fld id="{325E30DB-D7F4-0A46-A9E5-3AEBF22F0ADD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EDEEF-46E0-9A6F-15BB-EA74A6A8B232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5603C5-F7E9-135D-08CF-E5B794439925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6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6C5C5-BA40-ED91-0B8F-3E5B695BC2FA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4394AAFE-E3DF-B28D-63BF-3EFB9EF59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CE553BB-E886-DE6F-F16C-696C36EA8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FB31F01-530D-2B48-B0C4-56CDAF16B048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7D89A822-DC7D-79CA-3EF6-AF26B05C52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10112864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10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z="900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20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747" r:id="rId2"/>
    <p:sldLayoutId id="2147483748" r:id="rId3"/>
    <p:sldLayoutId id="2147483964" r:id="rId4"/>
    <p:sldLayoutId id="2147483965" r:id="rId5"/>
    <p:sldLayoutId id="2147483785" r:id="rId6"/>
    <p:sldLayoutId id="2147483814" r:id="rId7"/>
    <p:sldLayoutId id="2147483816" r:id="rId8"/>
    <p:sldLayoutId id="2147483786" r:id="rId9"/>
    <p:sldLayoutId id="2147483787" r:id="rId10"/>
    <p:sldLayoutId id="2147483742" r:id="rId11"/>
    <p:sldLayoutId id="2147483744" r:id="rId12"/>
    <p:sldLayoutId id="2147483781" r:id="rId13"/>
    <p:sldLayoutId id="2147483784" r:id="rId14"/>
    <p:sldLayoutId id="2147483756" r:id="rId15"/>
    <p:sldLayoutId id="2147483759" r:id="rId16"/>
    <p:sldLayoutId id="2147483791" r:id="rId17"/>
    <p:sldLayoutId id="2147483788" r:id="rId18"/>
    <p:sldLayoutId id="2147483778" r:id="rId19"/>
    <p:sldLayoutId id="2147483813" r:id="rId20"/>
    <p:sldLayoutId id="2147483815" r:id="rId21"/>
    <p:sldLayoutId id="2147483864" r:id="rId22"/>
    <p:sldLayoutId id="2147483974" r:id="rId23"/>
    <p:sldLayoutId id="2147483975" r:id="rId24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04058F-D2D1-26D0-EB49-9010DA209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306022"/>
            <a:ext cx="10853928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9889ED-333F-2A3E-CA42-C76F3A9D8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24" y="1700784"/>
            <a:ext cx="10360152" cy="42976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DF5A06-F641-5EC3-D719-B34F1834A6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F04EE99E-B369-AEF4-31C2-D04F8CDD0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830050" y="6356350"/>
            <a:ext cx="358919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9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FD664DD-4B4F-B6F9-44D8-026688A69C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357618"/>
            <a:ext cx="675368" cy="36576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chemeClr val="accent1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12EFAB6-C941-6747-8207-361BC2C1DAED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1" name="Footer Placeholder 8">
            <a:extLst>
              <a:ext uri="{FF2B5EF4-FFF2-40B4-BE49-F238E27FC236}">
                <a16:creationId xmlns:a16="http://schemas.microsoft.com/office/drawing/2014/main" id="{E736E786-2843-9B52-0847-6BFC3D1CBC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63212" y="6356350"/>
            <a:ext cx="4542643" cy="365760"/>
          </a:xfrm>
          <a:prstGeom prst="rect">
            <a:avLst/>
          </a:prstGeom>
        </p:spPr>
        <p:txBody>
          <a:bodyPr lIns="0" tIns="0" rIns="0" bIns="0" anchor="b"/>
          <a:lstStyle>
            <a:lvl1pPr marL="0" algn="l" defTabSz="914400" rtl="0" eaLnBrk="1" latinLnBrk="0" hangingPunct="1">
              <a:defRPr lang="en-US" sz="900" kern="1200" smtClean="0">
                <a:solidFill>
                  <a:schemeClr val="accent1"/>
                </a:solidFill>
                <a:latin typeface="Helvetica" charset="0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4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5" r:id="rId2"/>
    <p:sldLayoutId id="2147483716" r:id="rId3"/>
    <p:sldLayoutId id="2147483970" r:id="rId4"/>
    <p:sldLayoutId id="2147483971" r:id="rId5"/>
    <p:sldLayoutId id="2147483972" r:id="rId6"/>
    <p:sldLayoutId id="2147483973" r:id="rId7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i="0" kern="1200" spc="-50" baseline="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tabLst/>
        <a:defRPr sz="20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400" kern="1200" spc="-20" baseline="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876184" TargetMode="External"/><Relationship Id="rId5" Type="http://schemas.openxmlformats.org/officeDocument/2006/relationships/hyperlink" Target="https://zenodo.org/records/17180303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https://ieeexplore.ieee.org/document/10182033" TargetMode="External"/><Relationship Id="rId4" Type="http://schemas.openxmlformats.org/officeDocument/2006/relationships/hyperlink" Target="https://ieeexplore.ieee.org/document/8632971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510.07485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global/event/14966/contributions/133730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physics/0411143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510.06588" TargetMode="Externa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602.15946" TargetMode="Externa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4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602.15946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iopscience.iop.org/article/10.1088/2632-2153/ad6a0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30888"/>
            <a:ext cx="10003536" cy="2388558"/>
          </a:xfrm>
        </p:spPr>
        <p:txBody>
          <a:bodyPr/>
          <a:lstStyle/>
          <a:p>
            <a:r>
              <a:rPr lang="en-US" dirty="0" err="1"/>
              <a:t>Smartpixels</a:t>
            </a:r>
            <a:r>
              <a:rPr lang="en-US" dirty="0"/>
              <a:t>: In-pixel AI for on-sensor data filtering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1" y="5115756"/>
            <a:ext cx="10003536" cy="278477"/>
          </a:xfrm>
        </p:spPr>
        <p:txBody>
          <a:bodyPr/>
          <a:lstStyle/>
          <a:p>
            <a:r>
              <a:rPr lang="en-US" dirty="0"/>
              <a:t>Benjamin Parpillon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95ACB3-3E13-857E-398C-1BB7A3C1F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399" y="5394233"/>
            <a:ext cx="10003537" cy="278476"/>
          </a:xfrm>
        </p:spPr>
        <p:txBody>
          <a:bodyPr/>
          <a:lstStyle/>
          <a:p>
            <a:r>
              <a:rPr lang="en-US" dirty="0"/>
              <a:t>FEE2026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400" y="2175056"/>
            <a:ext cx="10003536" cy="236324"/>
          </a:xfrm>
        </p:spPr>
        <p:txBody>
          <a:bodyPr/>
          <a:lstStyle/>
          <a:p>
            <a:r>
              <a:rPr lang="en-US" dirty="0"/>
              <a:t>May 20</a:t>
            </a:r>
            <a:r>
              <a:rPr lang="en-US" baseline="30000" dirty="0"/>
              <a:t>th</a:t>
            </a:r>
            <a:r>
              <a:rPr lang="en-US" dirty="0"/>
              <a:t> 2026</a:t>
            </a:r>
          </a:p>
        </p:txBody>
      </p:sp>
      <p:pic>
        <p:nvPicPr>
          <p:cNvPr id="3" name="smartpixels.pdf" descr="smartpixels.pdf">
            <a:extLst>
              <a:ext uri="{FF2B5EF4-FFF2-40B4-BE49-F238E27FC236}">
                <a16:creationId xmlns:a16="http://schemas.microsoft.com/office/drawing/2014/main" id="{5700F01A-5B9A-8776-E3D6-63A7FB57AE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1"/>
          <a:stretch/>
        </p:blipFill>
        <p:spPr>
          <a:xfrm>
            <a:off x="7782595" y="5394233"/>
            <a:ext cx="2954495" cy="123149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53"/>
    </mc:Choice>
    <mc:Fallback>
      <p:transition spd="slow" advTm="2015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A78ED-324A-A6EB-B86A-BF52A2D3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DE62F62-667A-7BA9-F5E9-4C2FAC0B7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Step: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Filter at Full Precision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15261-68B1-2CCE-3EE3-F3E68864310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8D0E748-89F1-D3B5-CA74-6E49038906B3}"/>
              </a:ext>
            </a:extLst>
          </p:cNvPr>
          <p:cNvSpPr txBox="1">
            <a:spLocks/>
          </p:cNvSpPr>
          <p:nvPr/>
        </p:nvSpPr>
        <p:spPr>
          <a:xfrm>
            <a:off x="743920" y="952500"/>
            <a:ext cx="5440980" cy="5256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Train fully-connected, feed-forward network</a:t>
            </a:r>
          </a:p>
          <a:p>
            <a:r>
              <a:rPr lang="en-US" sz="1800" dirty="0"/>
              <a:t>Test selection of input features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Cluster size (in bending direction) only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Projected cluster shape, integrated over 4 ns</a:t>
            </a:r>
          </a:p>
          <a:p>
            <a:pPr lvl="1">
              <a:buFont typeface="+mj-lt"/>
              <a:buAutoNum type="arabicPeriod"/>
            </a:pPr>
            <a:r>
              <a:rPr lang="en-US" dirty="0">
                <a:solidFill>
                  <a:srgbClr val="0432FF"/>
                </a:solidFill>
              </a:rPr>
              <a:t>Eight temporal “snapshots” of cluster shape in 200 ps intervals, showing evolution of cluster</a:t>
            </a:r>
          </a:p>
          <a:p>
            <a:r>
              <a:rPr lang="en-US" sz="1800" dirty="0"/>
              <a:t>Key metrics: </a:t>
            </a:r>
          </a:p>
          <a:p>
            <a:pPr lvl="1"/>
            <a:r>
              <a:rPr lang="en-US" b="1" dirty="0"/>
              <a:t>Efficiency</a:t>
            </a:r>
            <a:r>
              <a:rPr lang="en-US" dirty="0"/>
              <a:t> (tracks with true p</a:t>
            </a:r>
            <a:r>
              <a:rPr lang="en-US" baseline="-25000" dirty="0"/>
              <a:t>T</a:t>
            </a:r>
            <a:r>
              <a:rPr lang="en-US" dirty="0"/>
              <a:t> &gt; 2 GeV correctly identified as high p</a:t>
            </a:r>
            <a:r>
              <a:rPr lang="en-US" baseline="-25000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Background </a:t>
            </a:r>
            <a:r>
              <a:rPr lang="en-US" b="1" dirty="0"/>
              <a:t>rejection</a:t>
            </a:r>
            <a:r>
              <a:rPr lang="en-US" dirty="0"/>
              <a:t> (tracks with true p</a:t>
            </a:r>
            <a:r>
              <a:rPr lang="en-US" baseline="-25000" dirty="0"/>
              <a:t>T</a:t>
            </a:r>
            <a:r>
              <a:rPr lang="en-US" dirty="0"/>
              <a:t> &lt; 2 GeV correctly identified as low p</a:t>
            </a:r>
            <a:r>
              <a:rPr lang="en-US" baseline="-25000" dirty="0"/>
              <a:t>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Data </a:t>
            </a:r>
            <a:r>
              <a:rPr lang="en-US" b="1" dirty="0"/>
              <a:t>reduction</a:t>
            </a:r>
            <a:r>
              <a:rPr lang="en-US" dirty="0"/>
              <a:t> (all tracks classified as low p</a:t>
            </a:r>
            <a:r>
              <a:rPr lang="en-US" baseline="-25000" dirty="0"/>
              <a:t>T</a:t>
            </a:r>
            <a:r>
              <a:rPr lang="en-US" dirty="0"/>
              <a:t>)</a:t>
            </a:r>
          </a:p>
          <a:p>
            <a:pPr lvl="1">
              <a:buFont typeface="+mj-lt"/>
              <a:buAutoNum type="arabicPeriod"/>
            </a:pP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4" name="Picture 3" descr="A graph of a model&#10;&#10;AI-generated content may be incorrect.">
            <a:extLst>
              <a:ext uri="{FF2B5EF4-FFF2-40B4-BE49-F238E27FC236}">
                <a16:creationId xmlns:a16="http://schemas.microsoft.com/office/drawing/2014/main" id="{2D78686F-74C2-777B-0969-359981A5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682" y="799287"/>
            <a:ext cx="5440981" cy="3978658"/>
          </a:xfrm>
          <a:prstGeom prst="rect">
            <a:avLst/>
          </a:prstGeom>
        </p:spPr>
      </p:pic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id="{83FEAC54-E6F9-3959-741C-3CA3AC301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43920" y="4922115"/>
            <a:ext cx="4771231" cy="15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A8BFE6-BF30-2FCD-3BA6-9D061715E2BB}"/>
              </a:ext>
            </a:extLst>
          </p:cNvPr>
          <p:cNvSpPr txBox="1"/>
          <p:nvPr/>
        </p:nvSpPr>
        <p:spPr>
          <a:xfrm>
            <a:off x="6477968" y="5104689"/>
            <a:ext cx="516569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10000"/>
              </a:spcAft>
              <a:buClrTx/>
              <a:buSzPct val="90000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Model 2 selected as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Arial"/>
              </a:rPr>
              <a:t>benchmar</a:t>
            </a:r>
            <a:r>
              <a:rPr lang="en-US" sz="1800" b="0" kern="0" dirty="0">
                <a:solidFill>
                  <a:srgbClr val="000000"/>
                </a:solidFill>
                <a:latin typeface="Arial"/>
                <a:cs typeface="Arial"/>
              </a:rPr>
              <a:t>k for compromise between performance and simplicity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0358A8F-94C3-5384-064C-679D98217B6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24C465D-CF1C-6644-A555-EC3256828942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573147D-F64E-D279-5878-397CA869B97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F285F1-13DC-47A6-4680-219323B46F62}"/>
              </a:ext>
            </a:extLst>
          </p:cNvPr>
          <p:cNvSpPr txBox="1"/>
          <p:nvPr/>
        </p:nvSpPr>
        <p:spPr>
          <a:xfrm>
            <a:off x="3141920" y="4690977"/>
            <a:ext cx="833241" cy="846386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C406B-DE28-4ABE-F079-B3EDF18B160F}"/>
              </a:ext>
            </a:extLst>
          </p:cNvPr>
          <p:cNvSpPr txBox="1"/>
          <p:nvPr/>
        </p:nvSpPr>
        <p:spPr>
          <a:xfrm>
            <a:off x="5035284" y="4690977"/>
            <a:ext cx="833241" cy="846386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DC086-03C7-3FC1-FD26-D9C363951C70}"/>
              </a:ext>
            </a:extLst>
          </p:cNvPr>
          <p:cNvSpPr txBox="1"/>
          <p:nvPr/>
        </p:nvSpPr>
        <p:spPr>
          <a:xfrm>
            <a:off x="6219644" y="5823994"/>
            <a:ext cx="5867156" cy="769441"/>
          </a:xfrm>
          <a:prstGeom prst="rect">
            <a:avLst/>
          </a:prstGeom>
          <a:noFill/>
          <a:ln>
            <a:noFill/>
          </a:ln>
        </p:spPr>
        <p:txBody>
          <a:bodyPr wrap="square" lIns="365760" tIns="274320" rIns="365760" bIns="274320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en-US" sz="1400" b="1" i="1" dirty="0">
                <a:latin typeface="Helvetica" pitchFamily="2" charset="0"/>
              </a:rPr>
              <a:t>* Produced in 2024 with preliminary dataset </a:t>
            </a:r>
          </a:p>
        </p:txBody>
      </p:sp>
    </p:spTree>
    <p:extLst>
      <p:ext uri="{BB962C8B-B14F-4D97-AF65-F5344CB8AC3E}">
        <p14:creationId xmlns:p14="http://schemas.microsoft.com/office/powerpoint/2010/main" val="30444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004"/>
    </mc:Choice>
    <mc:Fallback>
      <p:transition spd="slow" advTm="15900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D7E88E-39C0-34DE-042B-522032D76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Digitization And Simulated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F9C00-34B1-3960-609A-1A1A93629C5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07E1985-6F91-B63D-0E6E-0FDF8E6FFA26}"/>
              </a:ext>
            </a:extLst>
          </p:cNvPr>
          <p:cNvSpPr txBox="1">
            <a:spLocks/>
          </p:cNvSpPr>
          <p:nvPr/>
        </p:nvSpPr>
        <p:spPr>
          <a:xfrm>
            <a:off x="703444" y="5115536"/>
            <a:ext cx="9425340" cy="14211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/>
              <a:t>Untracked data reduction (single-pixel hits (noise), loopers) estimated between 61to 100%</a:t>
            </a:r>
          </a:p>
          <a:p>
            <a:pPr>
              <a:buFont typeface="Wingdings" pitchFamily="2" charset="2"/>
              <a:buChar char="q"/>
            </a:pPr>
            <a:r>
              <a:rPr lang="en-US" sz="1800" dirty="0"/>
              <a:t>Bkg. reduction &gt; 20%</a:t>
            </a:r>
          </a:p>
          <a:p>
            <a:pPr>
              <a:buFont typeface="Wingdings" pitchFamily="2" charset="2"/>
              <a:buChar char="q"/>
            </a:pPr>
            <a:r>
              <a:rPr lang="en-US" sz="1800" dirty="0"/>
              <a:t>Total data reduction estimated between 54 to 75%</a:t>
            </a:r>
          </a:p>
          <a:p>
            <a:pPr>
              <a:buFont typeface="Wingdings" pitchFamily="2" charset="2"/>
              <a:buChar char="q"/>
            </a:pPr>
            <a:endParaRPr lang="en-US" sz="1800" dirty="0"/>
          </a:p>
        </p:txBody>
      </p:sp>
      <p:pic>
        <p:nvPicPr>
          <p:cNvPr id="7" name="Picture 6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C4E03F22-FBDB-C4A6-FAA0-A31A8DAB87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6" r="5468"/>
          <a:stretch/>
        </p:blipFill>
        <p:spPr>
          <a:xfrm>
            <a:off x="5538440" y="876351"/>
            <a:ext cx="5129561" cy="1780753"/>
          </a:xfrm>
          <a:prstGeom prst="rect">
            <a:avLst/>
          </a:prstGeom>
        </p:spPr>
      </p:pic>
      <p:pic>
        <p:nvPicPr>
          <p:cNvPr id="8" name="Picture 7" descr="A graph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22DAD80F-A619-CBD9-2B83-D2B89C9EB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3" t="4307" r="5613" b="4606"/>
          <a:stretch/>
        </p:blipFill>
        <p:spPr>
          <a:xfrm>
            <a:off x="735653" y="853034"/>
            <a:ext cx="4754791" cy="345160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1E60E3-A54B-DFB1-5391-FA88795944E7}"/>
              </a:ext>
            </a:extLst>
          </p:cNvPr>
          <p:cNvSpPr txBox="1">
            <a:spLocks/>
          </p:cNvSpPr>
          <p:nvPr/>
        </p:nvSpPr>
        <p:spPr bwMode="auto">
          <a:xfrm>
            <a:off x="6096000" y="2722795"/>
            <a:ext cx="4978400" cy="165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571500" indent="-342900" algn="l" rtl="0" eaLnBrk="0" fontAlgn="base" hangingPunct="0">
              <a:spcBef>
                <a:spcPct val="20000"/>
              </a:spcBef>
              <a:spcAft>
                <a:spcPct val="10000"/>
              </a:spcAft>
              <a:buFont typeface="Symbol" charset="2"/>
              <a:buChar char="®"/>
              <a:defRPr i="1">
                <a:solidFill>
                  <a:schemeClr val="accent2"/>
                </a:solidFill>
                <a:latin typeface="Arial"/>
                <a:ea typeface="ＭＳ Ｐゴシック" charset="-128"/>
                <a:cs typeface="Arial"/>
              </a:defRPr>
            </a:lvl2pPr>
            <a:lvl3pPr marL="80486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1">
              <a:buFont typeface="Wingdings" pitchFamily="2" charset="2"/>
              <a:buChar char="q"/>
            </a:pPr>
            <a:r>
              <a:rPr lang="en-US" b="0" kern="0" dirty="0">
                <a:solidFill>
                  <a:schemeClr val="tx1"/>
                </a:solidFill>
              </a:rPr>
              <a:t>Charge digitalization: 2-bit “flash” ADC</a:t>
            </a:r>
          </a:p>
          <a:p>
            <a:pPr lvl="1">
              <a:buFont typeface="Wingdings" pitchFamily="2" charset="2"/>
              <a:buChar char="q"/>
            </a:pPr>
            <a:r>
              <a:rPr lang="en-US" b="0" kern="0" dirty="0">
                <a:solidFill>
                  <a:schemeClr val="tx1"/>
                </a:solidFill>
              </a:rPr>
              <a:t>Weight/activation quantized to 4-bit and 8-bit respectively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2C4AF54-07A0-DC46-D695-A72C6C26477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693C1FDA-078A-3547-A920-4A437F261931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E0C15D7-8528-1272-4AD2-7F25D503CAA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E845BF-3A0C-92C0-1D02-E08DE9075678}"/>
                  </a:ext>
                </a:extLst>
              </p:cNvPr>
              <p:cNvSpPr txBox="1"/>
              <p:nvPr/>
            </p:nvSpPr>
            <p:spPr>
              <a:xfrm>
                <a:off x="1677001" y="4579801"/>
                <a:ext cx="8837997" cy="394980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algn="ctr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𝑫𝒂𝒕𝒂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𝒓𝒆𝒅𝒖𝒄𝒕𝒊𝒐𝒏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𝒃𝒌𝒈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𝒓𝒆𝒅𝒖𝒄𝒕𝒊𝒐𝒏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𝒖𝒏𝒕𝒓𝒂𝒄𝒌𝒆𝒅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𝒅𝒂𝒕𝒂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9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𝒓𝒆𝒅𝒖𝒄𝒕𝒊𝒐𝒏</m:t>
                      </m:r>
                    </m:oMath>
                  </m:oMathPara>
                </a14:m>
                <a:endParaRPr lang="en-US" sz="1900" b="1" dirty="0">
                  <a:solidFill>
                    <a:schemeClr val="bg1"/>
                  </a:solidFill>
                  <a:latin typeface="Helvetica" pitchFamily="2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2E845BF-3A0C-92C0-1D02-E08DE90756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001" y="4579801"/>
                <a:ext cx="8837997" cy="394980"/>
              </a:xfrm>
              <a:prstGeom prst="rect">
                <a:avLst/>
              </a:prstGeom>
              <a:blipFill>
                <a:blip r:embed="rId5"/>
                <a:stretch>
                  <a:fillRect t="-3125"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CA9C2DC-1362-BCAE-ACD5-EC86884E60BF}"/>
              </a:ext>
            </a:extLst>
          </p:cNvPr>
          <p:cNvSpPr txBox="1"/>
          <p:nvPr/>
        </p:nvSpPr>
        <p:spPr>
          <a:xfrm>
            <a:off x="6649648" y="5963655"/>
            <a:ext cx="5251233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1" i="1" dirty="0"/>
              <a:t>https://</a:t>
            </a:r>
            <a:r>
              <a:rPr lang="en-US" sz="1400" b="1" i="1" dirty="0" err="1"/>
              <a:t>iopscience.iop.org</a:t>
            </a:r>
            <a:r>
              <a:rPr lang="en-US" sz="1400" b="1" i="1" dirty="0"/>
              <a:t>/article/10.1088/2632-2153/ad6a00</a:t>
            </a:r>
          </a:p>
        </p:txBody>
      </p:sp>
    </p:spTree>
    <p:extLst>
      <p:ext uri="{BB962C8B-B14F-4D97-AF65-F5344CB8AC3E}">
        <p14:creationId xmlns:p14="http://schemas.microsoft.com/office/powerpoint/2010/main" val="204536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88"/>
    </mc:Choice>
    <mc:Fallback>
      <p:transition spd="slow" advTm="1270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1EFB9D-DF09-1EDA-D0A8-96525668A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Data: Simulation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E4F0C2-0D4B-A8D3-8665-228B4824F29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A graph with a red and blue line&#10;&#10;Description automatically generated">
            <a:extLst>
              <a:ext uri="{FF2B5EF4-FFF2-40B4-BE49-F238E27FC236}">
                <a16:creationId xmlns:a16="http://schemas.microsoft.com/office/drawing/2014/main" id="{CE5F5097-1AC9-A26E-1564-59E06B9F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16" r="4932"/>
          <a:stretch>
            <a:fillRect/>
          </a:stretch>
        </p:blipFill>
        <p:spPr>
          <a:xfrm>
            <a:off x="7233644" y="26148"/>
            <a:ext cx="4239491" cy="3110293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3E83C28-D1E1-69CE-B5CE-16F75CC1037D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6EC25FB0-9C0D-2442-A934-7BDE085A754D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5F0153-DC27-197C-219E-A710CB72DDD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C0F268-EC67-770A-8092-6B3334711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27" y="2644234"/>
            <a:ext cx="4081415" cy="332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7FBEFC9-C8AE-A03E-1584-4EB5B60D54A4}"/>
              </a:ext>
            </a:extLst>
          </p:cNvPr>
          <p:cNvGrpSpPr/>
          <p:nvPr/>
        </p:nvGrpSpPr>
        <p:grpSpPr>
          <a:xfrm>
            <a:off x="691270" y="4747604"/>
            <a:ext cx="6542374" cy="1200329"/>
            <a:chOff x="468024" y="5140692"/>
            <a:chExt cx="6542374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E45B18-0C70-EACF-C30F-9B3FE346E49D}"/>
                </a:ext>
              </a:extLst>
            </p:cNvPr>
            <p:cNvSpPr txBox="1"/>
            <p:nvPr/>
          </p:nvSpPr>
          <p:spPr>
            <a:xfrm>
              <a:off x="468024" y="5140692"/>
              <a:ext cx="654237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         Datasets now made available publicly on </a:t>
              </a:r>
              <a:r>
                <a:rPr lang="en-US" dirty="0" err="1"/>
                <a:t>zenodo</a:t>
              </a:r>
              <a:r>
                <a:rPr lang="en-US" dirty="0"/>
                <a:t>!</a:t>
              </a:r>
              <a:br>
                <a:rPr lang="en-US" sz="1800" b="0" i="0" u="none" strike="noStrike" dirty="0">
                  <a:solidFill>
                    <a:srgbClr val="595959"/>
                  </a:solidFill>
                  <a:effectLst/>
                  <a:latin typeface="Arial" panose="020B0604020202020204" pitchFamily="34" charset="0"/>
                </a:rPr>
              </a:br>
              <a:r>
                <a:rPr lang="en-US" sz="1800" b="0" i="0" u="sng" strike="noStrike" dirty="0">
                  <a:solidFill>
                    <a:srgbClr val="0097A7"/>
                  </a:solidFill>
                  <a:effectLst/>
                  <a:latin typeface="Arial" panose="020B0604020202020204" pitchFamily="34" charset="0"/>
                  <a:hlinkClick r:id="rId5"/>
                </a:rPr>
                <a:t>https://zenodo.org/records/17180303</a:t>
              </a:r>
              <a:endParaRPr lang="en-US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</a:endParaRPr>
            </a:p>
            <a:p>
              <a:r>
                <a:rPr lang="en-US" u="sng" dirty="0">
                  <a:solidFill>
                    <a:srgbClr val="0097A7"/>
                  </a:solidFill>
                  <a:latin typeface="Arial" panose="020B0604020202020204" pitchFamily="34" charset="0"/>
                </a:rPr>
                <a:t>https://</a:t>
              </a:r>
              <a:r>
                <a:rPr lang="en-US" u="sng" dirty="0" err="1">
                  <a:solidFill>
                    <a:srgbClr val="0097A7"/>
                  </a:solidFill>
                  <a:latin typeface="Arial" panose="020B0604020202020204" pitchFamily="34" charset="0"/>
                </a:rPr>
                <a:t>zenodo.org</a:t>
              </a:r>
              <a:r>
                <a:rPr lang="en-US" u="sng" dirty="0">
                  <a:solidFill>
                    <a:srgbClr val="0097A7"/>
                  </a:solidFill>
                  <a:latin typeface="Arial" panose="020B0604020202020204" pitchFamily="34" charset="0"/>
                </a:rPr>
                <a:t>/records/18472791</a:t>
              </a:r>
            </a:p>
            <a:p>
              <a:endParaRPr lang="en-US" dirty="0"/>
            </a:p>
          </p:txBody>
        </p:sp>
        <p:sp>
          <p:nvSpPr>
            <p:cNvPr id="16" name="5-Point Star 15">
              <a:extLst>
                <a:ext uri="{FF2B5EF4-FFF2-40B4-BE49-F238E27FC236}">
                  <a16:creationId xmlns:a16="http://schemas.microsoft.com/office/drawing/2014/main" id="{5DBE1F66-C7C2-0388-50D6-AED447D96C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2799" y="5169823"/>
              <a:ext cx="271599" cy="271599"/>
            </a:xfrm>
            <a:prstGeom prst="star5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10892C1-91F9-0FAA-1330-F6C5841EF08B}"/>
              </a:ext>
            </a:extLst>
          </p:cNvPr>
          <p:cNvSpPr txBox="1"/>
          <p:nvPr/>
        </p:nvSpPr>
        <p:spPr>
          <a:xfrm>
            <a:off x="7514754" y="5837749"/>
            <a:ext cx="2623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</a:rPr>
              <a:t>image credits: Danush Shekar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C55943D-7233-622B-A449-AC0C4EABF86F}"/>
              </a:ext>
            </a:extLst>
          </p:cNvPr>
          <p:cNvSpPr txBox="1">
            <a:spLocks/>
          </p:cNvSpPr>
          <p:nvPr/>
        </p:nvSpPr>
        <p:spPr>
          <a:xfrm>
            <a:off x="365760" y="1056265"/>
            <a:ext cx="6317978" cy="4141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42900" algn="l" defTabSz="457200" rtl="0" eaLnBrk="1" fontAlgn="base" hangingPunct="1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❏"/>
              <a:defRPr sz="18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❏"/>
              <a:defRPr sz="16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❏"/>
              <a:defRPr sz="15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4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4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2000" dirty="0"/>
              <a:t>50 x 12.5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dirty="0"/>
              <a:t> pitch pixels (100 </a:t>
            </a:r>
            <a:r>
              <a:rPr lang="en-US" sz="2000" dirty="0">
                <a:latin typeface="Symbol" pitchFamily="2" charset="2"/>
              </a:rPr>
              <a:t>m</a:t>
            </a:r>
            <a:r>
              <a:rPr lang="en-US" sz="2000" dirty="0"/>
              <a:t>m thickness)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Dataset extracted for 16x16 pixel array. </a:t>
            </a:r>
            <a:endParaRPr lang="en-US" sz="2400" dirty="0"/>
          </a:p>
          <a:p>
            <a:pPr>
              <a:buFont typeface="Wingdings" pitchFamily="2" charset="2"/>
              <a:buChar char="q"/>
            </a:pPr>
            <a:r>
              <a:rPr lang="en-US" sz="2000" dirty="0"/>
              <a:t>Electric field maps of pixel sensor are generated using TCAD simulation.  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Field maps are imported into </a:t>
            </a:r>
            <a:r>
              <a:rPr lang="en-US" sz="2000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PixelAV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Provide realistic detector response 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200ps time slice 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Public dataset !</a:t>
            </a:r>
          </a:p>
          <a:p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9381E6-0E36-2961-808A-9A59911E1BE4}"/>
              </a:ext>
            </a:extLst>
          </p:cNvPr>
          <p:cNvSpPr txBox="1"/>
          <p:nvPr/>
        </p:nvSpPr>
        <p:spPr>
          <a:xfrm>
            <a:off x="4974392" y="3434941"/>
            <a:ext cx="1746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A detailed simulation tool for silicon detectors </a:t>
            </a:r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1B61221B-E390-0106-6C1F-CA74008BA8AF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4974392" y="3136443"/>
            <a:ext cx="873324" cy="298498"/>
          </a:xfrm>
          <a:prstGeom prst="curvedConnector2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60AB186-23B0-241A-D9E1-DE8B7078C3A6}"/>
              </a:ext>
            </a:extLst>
          </p:cNvPr>
          <p:cNvSpPr txBox="1"/>
          <p:nvPr/>
        </p:nvSpPr>
        <p:spPr>
          <a:xfrm>
            <a:off x="7351886" y="2390318"/>
            <a:ext cx="32976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Charge deposited in pixel array for an incident particle</a:t>
            </a:r>
          </a:p>
        </p:txBody>
      </p:sp>
    </p:spTree>
    <p:extLst>
      <p:ext uri="{BB962C8B-B14F-4D97-AF65-F5344CB8AC3E}">
        <p14:creationId xmlns:p14="http://schemas.microsoft.com/office/powerpoint/2010/main" val="170997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460"/>
    </mc:Choice>
    <mc:Fallback>
      <p:transition spd="slow" advTm="5246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17293-2927-9D24-954F-9EBE0062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BF417-93B1-BE3B-BCED-F26314A36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Front-End 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2A40A-B681-1D3C-53DA-6FBF8BA604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948F4D1-A925-4B2C-60A4-E4754D33E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07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0"/>
    </mc:Choice>
    <mc:Fallback>
      <p:transition spd="slow" advTm="639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135A9-714F-0789-7091-30F9995AA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E9C000-CCCE-0157-3373-D88B386DC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46891" cy="433527"/>
          </a:xfrm>
        </p:spPr>
        <p:txBody>
          <a:bodyPr/>
          <a:lstStyle/>
          <a:p>
            <a:r>
              <a:rPr lang="en" dirty="0"/>
              <a:t>Front-End Pixel Architecture: Synchronous ADC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9181AE-6294-4314-70D4-7481D4C2034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47366F-42F6-CAE2-7285-730959E735C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8E04F50-A677-F14E-AB55-5796158DA69F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9C94633-E878-B396-AC4F-D3DBBF02E61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pic>
        <p:nvPicPr>
          <p:cNvPr id="4" name="Picture 8" descr="Screen Shot 2022-11-02 at 6.17.41 PM.png">
            <a:extLst>
              <a:ext uri="{FF2B5EF4-FFF2-40B4-BE49-F238E27FC236}">
                <a16:creationId xmlns:a16="http://schemas.microsoft.com/office/drawing/2014/main" id="{7B02687B-0823-BB9A-C559-91D74830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75" y="1162803"/>
            <a:ext cx="4562344" cy="3982056"/>
          </a:xfrm>
          <a:prstGeom prst="rect">
            <a:avLst/>
          </a:prstGeom>
        </p:spPr>
      </p:pic>
      <p:sp>
        <p:nvSpPr>
          <p:cNvPr id="6" name="Google Shape;287;p45">
            <a:extLst>
              <a:ext uri="{FF2B5EF4-FFF2-40B4-BE49-F238E27FC236}">
                <a16:creationId xmlns:a16="http://schemas.microsoft.com/office/drawing/2014/main" id="{F58E5807-256F-C6DF-4C72-B7EA549501FA}"/>
              </a:ext>
            </a:extLst>
          </p:cNvPr>
          <p:cNvSpPr txBox="1">
            <a:spLocks/>
          </p:cNvSpPr>
          <p:nvPr/>
        </p:nvSpPr>
        <p:spPr>
          <a:xfrm>
            <a:off x="4906687" y="1336407"/>
            <a:ext cx="6919553" cy="44703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609585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25µm  × 25µm pixel sizes</a:t>
            </a:r>
          </a:p>
          <a:p>
            <a:pPr marL="457189" indent="-457189" defTabSz="609585">
              <a:buFont typeface="Wingdings" pitchFamily="2" charset="2"/>
              <a:buChar char="q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Helvetica Neue"/>
              <a:cs typeface="Helvetica Neue"/>
              <a:sym typeface="Helvetica Neue"/>
            </a:endParaRPr>
          </a:p>
          <a:p>
            <a:pPr marL="457189" indent="-457189" defTabSz="609585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&lt;1W/cm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2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Power density</a:t>
            </a:r>
          </a:p>
          <a:p>
            <a:pPr marL="457189" indent="-457189" defTabSz="609585">
              <a:buFont typeface="Wingdings" pitchFamily="2" charset="2"/>
              <a:buChar char="q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Helvetica Neue"/>
              <a:cs typeface="Helvetica Neue"/>
              <a:sym typeface="Helvetica Neue"/>
            </a:endParaRP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CSA architecture inspired by FCP130 (not Krummenacher)</a:t>
            </a: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endParaRPr lang="en-US" dirty="0">
              <a:solidFill>
                <a:schemeClr val="tx1"/>
              </a:solidFill>
              <a:latin typeface="Arial" panose="020B0604020202020204" pitchFamily="34" charset="0"/>
              <a:ea typeface="Helvetica Neue"/>
              <a:cs typeface="Helvetica Neue"/>
              <a:sym typeface="Helvetica Neue"/>
            </a:endParaRPr>
          </a:p>
          <a:p>
            <a:pPr marL="457189" indent="-457189" defTabSz="609585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AC coupled 40MSPS in-pixel 2-bit flash ADC </a:t>
            </a:r>
          </a:p>
          <a:p>
            <a:pPr marL="609585" lvl="1" indent="-405543" defTabSz="609585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Auto-Zero (AZ) in every pixel for threshold correction</a:t>
            </a:r>
          </a:p>
          <a:p>
            <a:pPr marL="609585" lvl="1" indent="-405543" defTabSz="609585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Insensitive to pile-up</a:t>
            </a:r>
          </a:p>
          <a:p>
            <a:pPr marL="609585" lvl="1" indent="-405543" defTabSz="609585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2 architectures tested</a:t>
            </a: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Global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charge injection site with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programmable</a:t>
            </a:r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 capacitive array</a:t>
            </a:r>
          </a:p>
          <a:p>
            <a:pPr marL="457189" indent="-457189" defTabSz="609585">
              <a:spcBef>
                <a:spcPts val="1600"/>
              </a:spcBef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ea typeface="Helvetica Neue"/>
                <a:cs typeface="Helvetica Neue"/>
                <a:sym typeface="Helvetica Neue"/>
              </a:rPr>
              <a:t>No sensor bonded to this prototype</a:t>
            </a:r>
            <a:endParaRPr lang="en-US" sz="1800" dirty="0">
              <a:solidFill>
                <a:schemeClr val="tx1"/>
              </a:solidFill>
              <a:latin typeface="Arial" panose="020B06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2D8906-7ED5-E9F8-4200-F8DBD2370BB5}"/>
              </a:ext>
            </a:extLst>
          </p:cNvPr>
          <p:cNvSpPr txBox="1"/>
          <p:nvPr/>
        </p:nvSpPr>
        <p:spPr>
          <a:xfrm>
            <a:off x="8037036" y="3290500"/>
            <a:ext cx="362425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1" i="1" dirty="0"/>
              <a:t>	Comparison study </a:t>
            </a:r>
            <a:r>
              <a:rPr lang="en-US" sz="1200" b="1" i="1" dirty="0">
                <a:hlinkClick r:id="rId4"/>
              </a:rPr>
              <a:t>here</a:t>
            </a:r>
            <a:endParaRPr lang="en-US" sz="1200" b="1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1C77C3-8A04-0396-7069-27D23C766596}"/>
              </a:ext>
            </a:extLst>
          </p:cNvPr>
          <p:cNvSpPr txBox="1"/>
          <p:nvPr/>
        </p:nvSpPr>
        <p:spPr>
          <a:xfrm>
            <a:off x="365760" y="5231376"/>
            <a:ext cx="369130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b="1" i="1" dirty="0"/>
              <a:t>Detail design </a:t>
            </a:r>
            <a:r>
              <a:rPr lang="en-US" sz="1200" b="1" i="1" dirty="0">
                <a:hlinkClick r:id="rId5"/>
              </a:rPr>
              <a:t>here</a:t>
            </a:r>
            <a:endParaRPr lang="en-US" sz="1200" b="1" i="1" dirty="0"/>
          </a:p>
        </p:txBody>
      </p:sp>
      <p:pic>
        <p:nvPicPr>
          <p:cNvPr id="26" name="Picture 25" descr="Chart, diagram&#10;&#10;AI-generated content may be incorrect.">
            <a:extLst>
              <a:ext uri="{FF2B5EF4-FFF2-40B4-BE49-F238E27FC236}">
                <a16:creationId xmlns:a16="http://schemas.microsoft.com/office/drawing/2014/main" id="{2F5B0C23-92D3-D5F2-CC53-21A4ABB449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5857" y="890310"/>
            <a:ext cx="3055254" cy="190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8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"/>
    </mc:Choice>
    <mc:Fallback>
      <p:transition spd="slow" advTm="90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01FB-AB85-4381-7220-072D95008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8BBE65-41AE-C1BD-2DAE-98D97C90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Implementable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66726-93CF-280F-35AA-5B1D42AF08B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F9379-2FEC-D3DA-0775-7CB4E55C9DD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8E04F50-A677-F14E-AB55-5796158DA69F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015C49F-82D9-0D97-7F5A-2976C081416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8335FA34-2FB5-0389-1D5C-479F948AB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8" y="1771582"/>
            <a:ext cx="9711591" cy="4374039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9E0AEF7-B599-B869-41F3-5795D7C31612}"/>
              </a:ext>
            </a:extLst>
          </p:cNvPr>
          <p:cNvSpPr txBox="1">
            <a:spLocks/>
          </p:cNvSpPr>
          <p:nvPr/>
        </p:nvSpPr>
        <p:spPr>
          <a:xfrm>
            <a:off x="7220199" y="11875"/>
            <a:ext cx="4583875" cy="2826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defTabSz="457200" rtl="0" eaLnBrk="1" fontAlgn="base" hangingPunct="1"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❏"/>
              <a:defRPr sz="18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3020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❏"/>
              <a:defRPr sz="16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500"/>
              <a:buFont typeface="Arial"/>
              <a:buChar char="❏"/>
              <a:defRPr sz="15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750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4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7500" algn="l" defTabSz="457200" rtl="0" eaLnBrk="1" fontAlgn="base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❏"/>
              <a:defRPr sz="1400" b="0" i="0" u="none" strike="noStrike" kern="1200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defTabSz="457200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❏"/>
              <a:defRPr sz="2000" b="0" i="0" u="none" strike="noStrike" kern="12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None/>
            </a:pPr>
            <a:r>
              <a:rPr lang="en-US" b="1" u="sng" dirty="0">
                <a:solidFill>
                  <a:schemeClr val="tx1"/>
                </a:solidFill>
              </a:rPr>
              <a:t>Key Take-Away:</a:t>
            </a:r>
          </a:p>
          <a:p>
            <a:r>
              <a:rPr lang="en-US" dirty="0">
                <a:solidFill>
                  <a:schemeClr val="tx1"/>
                </a:solidFill>
              </a:rPr>
              <a:t>Reprogrammable Network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specific training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resilience against faulty pixels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Retrain after radiation damage</a:t>
            </a:r>
          </a:p>
          <a:p>
            <a:r>
              <a:rPr lang="en-US" dirty="0">
                <a:solidFill>
                  <a:schemeClr val="tx1"/>
                </a:solidFill>
              </a:rPr>
              <a:t>Classifier fully combinatorial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proportional to hit density</a:t>
            </a:r>
          </a:p>
        </p:txBody>
      </p:sp>
      <p:pic>
        <p:nvPicPr>
          <p:cNvPr id="13" name="Google Shape;266;p27">
            <a:extLst>
              <a:ext uri="{FF2B5EF4-FFF2-40B4-BE49-F238E27FC236}">
                <a16:creationId xmlns:a16="http://schemas.microsoft.com/office/drawing/2014/main" id="{990BE19C-D07F-2BC8-7F33-3603C4D2865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l="68778" t="32767"/>
          <a:stretch>
            <a:fillRect/>
          </a:stretch>
        </p:blipFill>
        <p:spPr>
          <a:xfrm>
            <a:off x="2696540" y="5643769"/>
            <a:ext cx="621475" cy="100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66;p27">
            <a:extLst>
              <a:ext uri="{FF2B5EF4-FFF2-40B4-BE49-F238E27FC236}">
                <a16:creationId xmlns:a16="http://schemas.microsoft.com/office/drawing/2014/main" id="{E17A7059-45D1-3077-0CCC-1CD1A3FC9FE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rcRect t="34638" r="33908"/>
          <a:stretch>
            <a:fillRect/>
          </a:stretch>
        </p:blipFill>
        <p:spPr>
          <a:xfrm>
            <a:off x="705388" y="5716008"/>
            <a:ext cx="1158435" cy="85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1;p27" title="Screenshot 2025-10-05 at 10.44.48.png">
            <a:extLst>
              <a:ext uri="{FF2B5EF4-FFF2-40B4-BE49-F238E27FC236}">
                <a16:creationId xmlns:a16="http://schemas.microsoft.com/office/drawing/2014/main" id="{C5D2DD56-547D-0CA7-3DAF-EE7F59F11AB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560" y="5670509"/>
            <a:ext cx="634293" cy="776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79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7714"/>
    </mc:Choice>
    <mc:Fallback>
      <p:transition spd="slow" advTm="97714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7F759-6A45-B51F-F0EE-F60723D6E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9A2717-A510-C0E1-0002-228318190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</a:t>
            </a:r>
            <a:r>
              <a:rPr lang="en-US" i="1" dirty="0" err="1"/>
              <a:t>Smartpixels</a:t>
            </a:r>
            <a:r>
              <a:rPr lang="en-US" dirty="0"/>
              <a:t> </a:t>
            </a:r>
            <a:r>
              <a:rPr lang="en-US" dirty="0" err="1"/>
              <a:t>Tapeout</a:t>
            </a:r>
            <a:r>
              <a:rPr lang="en-US" dirty="0"/>
              <a:t> With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41D42F-BE53-878C-3F26-2803BF7C66A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B5353-0ADE-7796-AC7A-EEDCD9727C8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71D34984-C5BA-FB43-BD87-03AC2E4165DD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FEF2A6-9021-1ADB-515C-569C81D8DD39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4" name="Content Placeholder 4" descr="A diagram of a graph&#10;&#10;AI-generated content may be incorrect.">
            <a:extLst>
              <a:ext uri="{FF2B5EF4-FFF2-40B4-BE49-F238E27FC236}">
                <a16:creationId xmlns:a16="http://schemas.microsoft.com/office/drawing/2014/main" id="{AF1B3187-7459-7A96-756C-D522DB62A2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365"/>
          <a:stretch>
            <a:fillRect/>
          </a:stretch>
        </p:blipFill>
        <p:spPr>
          <a:xfrm>
            <a:off x="1272910" y="952501"/>
            <a:ext cx="9860492" cy="50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0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8"/>
    </mc:Choice>
    <mc:Fallback>
      <p:transition spd="slow" advTm="5278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0F076-FD1A-243C-0D7F-FEFC10989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C9A7-1620-1E7B-5B12-7604F890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Test Result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10CB8-AC0C-BE8D-FCF5-8E939931A9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A6BA9F3-D329-06CC-B7C3-FE2D0C6B0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99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4"/>
    </mc:Choice>
    <mc:Fallback>
      <p:transition spd="slow" advTm="358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59267-790A-110C-93F8-9659E0421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022E51-DC09-0EE5-0921-F0D562FA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Prototype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1DE585-BF3D-9CFC-6E39-F362367A609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583468-ABB4-209B-3252-C90E30808E4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A178793E-0939-B94A-9521-7BC344ED748F}" type="datetime1">
              <a:rPr lang="en-US" smtClean="0"/>
              <a:t>5/17/26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D28D03-3A6D-8939-6E53-5E2FE5BE3DC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7B2478-F1C6-A47D-EA0A-2ECC245C7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030925" y="-270954"/>
            <a:ext cx="1578490" cy="2284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8E529F-4DC3-DA93-92BC-DA46445CEB4F}"/>
              </a:ext>
            </a:extLst>
          </p:cNvPr>
          <p:cNvSpPr txBox="1"/>
          <p:nvPr/>
        </p:nvSpPr>
        <p:spPr>
          <a:xfrm>
            <a:off x="446124" y="1082750"/>
            <a:ext cx="79170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1.5mm</a:t>
            </a:r>
            <a:r>
              <a:rPr lang="en-US" sz="2400" baseline="30000" dirty="0"/>
              <a:t>2 </a:t>
            </a:r>
            <a:r>
              <a:rPr lang="en-US" sz="2400" dirty="0"/>
              <a:t>die – tsmc28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i="1" dirty="0">
                <a:latin typeface="Calibri"/>
              </a:rPr>
              <a:t>Pixel Analog Front End Prototype v1 with </a:t>
            </a:r>
            <a:r>
              <a:rPr lang="en-US" sz="2400" b="1" i="1" dirty="0">
                <a:latin typeface="Calibri"/>
              </a:rPr>
              <a:t>digital</a:t>
            </a:r>
            <a:r>
              <a:rPr lang="en-US" sz="2400" i="1" dirty="0">
                <a:latin typeface="Calibri"/>
              </a:rPr>
              <a:t> </a:t>
            </a:r>
            <a:r>
              <a:rPr lang="en-US" sz="2400" b="1" i="1" dirty="0">
                <a:latin typeface="Calibri"/>
              </a:rPr>
              <a:t>ML</a:t>
            </a:r>
            <a:r>
              <a:rPr lang="en-US" sz="2400" i="1" dirty="0">
                <a:latin typeface="Calibri"/>
              </a:rPr>
              <a:t> </a:t>
            </a:r>
            <a:r>
              <a:rPr lang="en-US" sz="2400" b="1" i="1" dirty="0">
                <a:latin typeface="Calibri"/>
              </a:rPr>
              <a:t>Filter</a:t>
            </a:r>
            <a:endParaRPr lang="en-US" sz="2400" b="1" dirty="0"/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two16x16 (sensor side) superpixel variants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400" dirty="0"/>
              <a:t>Mixed signal implementation but still analog on top </a:t>
            </a:r>
          </a:p>
        </p:txBody>
      </p:sp>
      <p:pic>
        <p:nvPicPr>
          <p:cNvPr id="14" name="Picture 13" descr="Graphical user interface&#10;&#10;AI-generated content may be incorrect.">
            <a:extLst>
              <a:ext uri="{FF2B5EF4-FFF2-40B4-BE49-F238E27FC236}">
                <a16:creationId xmlns:a16="http://schemas.microsoft.com/office/drawing/2014/main" id="{197381BC-8B54-A0C6-CCB8-C3FC5325D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59" y="2663012"/>
            <a:ext cx="8387084" cy="3514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F796F3-777E-B24B-00A8-4D2D273A25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6962"/>
          <a:stretch>
            <a:fillRect/>
          </a:stretch>
        </p:blipFill>
        <p:spPr>
          <a:xfrm>
            <a:off x="8363125" y="2241882"/>
            <a:ext cx="3186731" cy="393561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749894-63F6-C2AF-233D-3460F6CDD62A}"/>
              </a:ext>
            </a:extLst>
          </p:cNvPr>
          <p:cNvCxnSpPr>
            <a:cxnSpLocks/>
          </p:cNvCxnSpPr>
          <p:nvPr/>
        </p:nvCxnSpPr>
        <p:spPr bwMode="auto">
          <a:xfrm>
            <a:off x="8677674" y="1660787"/>
            <a:ext cx="1142496" cy="2542327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5C2EAD-D54D-BA1A-4496-CA6587057E0A}"/>
              </a:ext>
            </a:extLst>
          </p:cNvPr>
          <p:cNvCxnSpPr>
            <a:cxnSpLocks/>
          </p:cNvCxnSpPr>
          <p:nvPr/>
        </p:nvCxnSpPr>
        <p:spPr bwMode="auto">
          <a:xfrm flipV="1">
            <a:off x="9956490" y="1639219"/>
            <a:ext cx="1006176" cy="263540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21716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98"/>
    </mc:Choice>
    <mc:Fallback>
      <p:transition spd="slow" advTm="4729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F70F6-E9DC-9A54-38D8-CF449013C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9CD220-D609-7C9E-37D4-96091576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ASIC Test Stand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1B639B-4852-CF69-886B-80FCC59EA38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E6029-CDFE-65B5-C099-F90B99735F3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276E0D9-B497-E841-A389-24C16868B62C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F0F95AF-DE5E-689C-FF6C-EE140DB8F2D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6" name="Picture 5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1F6C2616-9AB7-0D69-D5D8-69F50D56F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118194"/>
            <a:ext cx="6340874" cy="268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EBDB99-D4E9-49C9-D602-4E840092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297" y="135890"/>
            <a:ext cx="3949943" cy="3517918"/>
          </a:xfrm>
          <a:prstGeom prst="rect">
            <a:avLst/>
          </a:prstGeom>
          <a:ln>
            <a:noFill/>
          </a:ln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D8620CBB-DF74-F5C6-D57E-59CE9AD64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" y="4157880"/>
            <a:ext cx="8197472" cy="2118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Lightweight test stand duplicated at 3 universities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Pixel interface with DAQ and FPGA validated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Three comparators implement 2-bit flash ADC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Per-pixel S-curves extracted across matrix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Threshold and ENC characterization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366E9-CBBD-16D2-A994-DDC9A061A678}"/>
              </a:ext>
            </a:extLst>
          </p:cNvPr>
          <p:cNvSpPr txBox="1"/>
          <p:nvPr/>
        </p:nvSpPr>
        <p:spPr>
          <a:xfrm>
            <a:off x="8563232" y="3337310"/>
            <a:ext cx="3263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 err="1"/>
              <a:t>Scurve</a:t>
            </a:r>
            <a:r>
              <a:rPr lang="en-US" sz="1800" b="1" i="1" dirty="0"/>
              <a:t> on 3 bit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D0DB53E-81AE-D6AC-3771-E9C14C57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4059901"/>
            <a:ext cx="4653499" cy="2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A27F907-D2FC-8996-C136-780B80FFD32C}"/>
              </a:ext>
            </a:extLst>
          </p:cNvPr>
          <p:cNvSpPr txBox="1"/>
          <p:nvPr/>
        </p:nvSpPr>
        <p:spPr>
          <a:xfrm>
            <a:off x="4794584" y="848445"/>
            <a:ext cx="338689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u="none" strike="noStrike" dirty="0">
                <a:solidFill>
                  <a:srgbClr val="1264A3"/>
                </a:solidFill>
                <a:effectLst/>
                <a:hlinkClick r:id="rId6"/>
              </a:rPr>
              <a:t>https://arxiv.org/abs/2510.07485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2571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93"/>
    </mc:Choice>
    <mc:Fallback>
      <p:transition spd="slow" advTm="9649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F62389-A5AA-131F-7795-D3787E7CA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9CDF2-ECA3-F1A9-069B-7C60B4B0EA5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EAC4B24-4705-065D-2CD4-DC75EF854424}"/>
              </a:ext>
            </a:extLst>
          </p:cNvPr>
          <p:cNvSpPr txBox="1">
            <a:spLocks/>
          </p:cNvSpPr>
          <p:nvPr/>
        </p:nvSpPr>
        <p:spPr>
          <a:xfrm>
            <a:off x="703444" y="1767858"/>
            <a:ext cx="7625702" cy="361865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3200" dirty="0"/>
              <a:t>Physics Motivation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/>
              <a:t>Filtering Machine Learning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/>
              <a:t>Front-End Implementation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/>
              <a:t>Test Result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/>
              <a:t>Status And Next Steps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575743D-1778-4488-EED1-391086F28C6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A7F55D24-7504-1F40-ACDD-31E86AEF1FC3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C3C33C8-B692-88DB-5633-19E7BAB8210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47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0"/>
    </mc:Choice>
    <mc:Fallback>
      <p:transition spd="slow" advTm="95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B26F4-CFAA-1517-0142-E879002A0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509906-7612-96EC-5D39-C772572A6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50380" cy="433527"/>
          </a:xfrm>
        </p:spPr>
        <p:txBody>
          <a:bodyPr/>
          <a:lstStyle/>
          <a:p>
            <a:r>
              <a:rPr lang="en-US" dirty="0"/>
              <a:t>Threshold Dispersion Characterization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ADAAFB-7B79-1378-B20D-C620EFB28EF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6B99E7-62E8-5835-6BFF-81B9A752F3E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1EBFBB6-D088-6F4C-B5F2-DB56D2809575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126FBE-5B4C-831C-0CC1-FB254F962D9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BEC96-2E8E-27D8-C957-54BCD5000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32"/>
          <a:stretch>
            <a:fillRect/>
          </a:stretch>
        </p:blipFill>
        <p:spPr>
          <a:xfrm>
            <a:off x="5468474" y="1342489"/>
            <a:ext cx="5110326" cy="3725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61EFFC-AE79-340B-85C0-0F17661B39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15" b="7818"/>
          <a:stretch>
            <a:fillRect/>
          </a:stretch>
        </p:blipFill>
        <p:spPr>
          <a:xfrm>
            <a:off x="1163212" y="1407404"/>
            <a:ext cx="3653544" cy="32687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101C6AB-2135-76C4-29B2-5E594C627082}"/>
              </a:ext>
            </a:extLst>
          </p:cNvPr>
          <p:cNvSpPr txBox="1"/>
          <p:nvPr/>
        </p:nvSpPr>
        <p:spPr>
          <a:xfrm>
            <a:off x="1739742" y="977759"/>
            <a:ext cx="294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Threshold Dispersion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41A6B0-A482-EFE7-6BF3-72D462A38ACF}"/>
                  </a:ext>
                </a:extLst>
              </p:cNvPr>
              <p:cNvSpPr txBox="1"/>
              <p:nvPr/>
            </p:nvSpPr>
            <p:spPr>
              <a:xfrm>
                <a:off x="160638" y="4854781"/>
                <a:ext cx="11649371" cy="1628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en-US" sz="2000" dirty="0"/>
                  <a:t>Measured charge dispersion and ENC larger than expected from simulation</a:t>
                </a:r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en-US" altLang="en-US" sz="2000" dirty="0"/>
                  <a:t>Total charge dispersion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𝑬𝑵𝑪</m:t>
                            </m:r>
                          </m:e>
                          <m:sup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400" b="1" i="1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1400" b="1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b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𝑻𝑯</m:t>
                            </m:r>
                          </m:sub>
                          <m:sup>
                            <m:r>
                              <a:rPr lang="en-US" sz="14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  <m:r>
                      <a:rPr lang="en-US" sz="14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𝟗𝟓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𝒆</m:t>
                    </m:r>
                    <m:r>
                      <a:rPr lang="en-US" sz="1400" b="1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endParaRPr lang="en-US" altLang="en-US" sz="1400" dirty="0"/>
              </a:p>
              <a:p>
                <a:pPr marL="285750" indent="-285750">
                  <a:lnSpc>
                    <a:spcPct val="150000"/>
                  </a:lnSpc>
                  <a:buFont typeface="Wingdings" pitchFamily="2" charset="2"/>
                  <a:buChar char="q"/>
                </a:pPr>
                <a:r>
                  <a:rPr lang="en-US" sz="2000" dirty="0"/>
                  <a:t>Observed significantly larger spatial variation than expected from intrinsic front-end mismatch alone</a:t>
                </a:r>
                <a:endParaRPr lang="en-US" altLang="en-US" sz="2400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241A6B0-A482-EFE7-6BF3-72D462A38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38" y="4854781"/>
                <a:ext cx="11649371" cy="1628844"/>
              </a:xfrm>
              <a:prstGeom prst="rect">
                <a:avLst/>
              </a:prstGeom>
              <a:blipFill>
                <a:blip r:embed="rId5"/>
                <a:stretch>
                  <a:fillRect l="-436" b="-5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E7267E3-1DA0-94D9-7CB9-E3DA9551280E}"/>
              </a:ext>
            </a:extLst>
          </p:cNvPr>
          <p:cNvSpPr txBox="1"/>
          <p:nvPr/>
        </p:nvSpPr>
        <p:spPr>
          <a:xfrm>
            <a:off x="1581391" y="2112375"/>
            <a:ext cx="2983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Q</a:t>
            </a:r>
            <a:r>
              <a:rPr lang="en-US" sz="1600" baseline="-25000" dirty="0"/>
              <a:t>TH</a:t>
            </a:r>
            <a:r>
              <a:rPr lang="en-US" sz="1600" dirty="0"/>
              <a:t> = 77.5 e-</a:t>
            </a:r>
          </a:p>
          <a:p>
            <a:pPr algn="r"/>
            <a:r>
              <a:rPr lang="en-US" sz="1600" dirty="0"/>
              <a:t>ENC = ~55 e-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3D80F-484D-C54F-1BB2-4773A5F57BE5}"/>
              </a:ext>
            </a:extLst>
          </p:cNvPr>
          <p:cNvSpPr txBox="1"/>
          <p:nvPr/>
        </p:nvSpPr>
        <p:spPr>
          <a:xfrm>
            <a:off x="5978110" y="924745"/>
            <a:ext cx="4312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Threshold heat map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D05B34-64BD-F466-5FEC-BB982F4E9270}"/>
              </a:ext>
            </a:extLst>
          </p:cNvPr>
          <p:cNvSpPr txBox="1"/>
          <p:nvPr/>
        </p:nvSpPr>
        <p:spPr>
          <a:xfrm>
            <a:off x="3073074" y="3205484"/>
            <a:ext cx="1908151" cy="1092607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pPr algn="r"/>
            <a:r>
              <a:rPr lang="en-US" sz="1900" b="1" dirty="0">
                <a:latin typeface="Helvetica" pitchFamily="2" charset="0"/>
              </a:rPr>
              <a:t>768 bits</a:t>
            </a:r>
          </a:p>
          <a:p>
            <a:pPr algn="ctr"/>
            <a:r>
              <a:rPr lang="en-US" sz="1600" b="1" i="1" dirty="0">
                <a:latin typeface="Helvetica" pitchFamily="2" charset="0"/>
              </a:rPr>
              <a:t>Room Temp</a:t>
            </a:r>
          </a:p>
        </p:txBody>
      </p:sp>
    </p:spTree>
    <p:extLst>
      <p:ext uri="{BB962C8B-B14F-4D97-AF65-F5344CB8AC3E}">
        <p14:creationId xmlns:p14="http://schemas.microsoft.com/office/powerpoint/2010/main" val="1428670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59"/>
    </mc:Choice>
    <mc:Fallback>
      <p:transition spd="slow" advTm="76359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95A38-8102-B03D-7AF1-85DBE77EF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351261-D119-379A-4DE9-0FE1D1ECA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50380" cy="433527"/>
          </a:xfrm>
        </p:spPr>
        <p:txBody>
          <a:bodyPr/>
          <a:lstStyle/>
          <a:p>
            <a:r>
              <a:rPr lang="en-US" dirty="0"/>
              <a:t>Characterization Non-Idealities Identified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862B96-717C-4C7C-57C8-7CBD2D5FB0E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5FF65-2BA6-0C8D-0800-53E8FAF01D9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1EBFBB6-D088-6F4C-B5F2-DB56D2809575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EB9E124-17C6-4227-ED3E-68D9A4608A44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5BBE36-C4EA-7597-2C57-7CCA0C20FF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32"/>
          <a:stretch>
            <a:fillRect/>
          </a:stretch>
        </p:blipFill>
        <p:spPr>
          <a:xfrm>
            <a:off x="343560" y="4185393"/>
            <a:ext cx="3141438" cy="22904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1ACEC3-CF59-A867-C281-EEA2D40050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15" b="7818"/>
          <a:stretch>
            <a:fillRect/>
          </a:stretch>
        </p:blipFill>
        <p:spPr>
          <a:xfrm>
            <a:off x="286758" y="1178639"/>
            <a:ext cx="2983366" cy="2669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E72E24-07A2-45FA-7A8E-0995D2C4C07F}"/>
              </a:ext>
            </a:extLst>
          </p:cNvPr>
          <p:cNvSpPr txBox="1"/>
          <p:nvPr/>
        </p:nvSpPr>
        <p:spPr>
          <a:xfrm>
            <a:off x="4233671" y="2491093"/>
            <a:ext cx="3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Threshold dispersion Q</a:t>
            </a:r>
            <a:r>
              <a:rPr lang="en-US" sz="1600" baseline="-25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across pixels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7FE1F-9A1E-994B-EBD2-57C97822329C}"/>
              </a:ext>
            </a:extLst>
          </p:cNvPr>
          <p:cNvSpPr txBox="1"/>
          <p:nvPr/>
        </p:nvSpPr>
        <p:spPr>
          <a:xfrm>
            <a:off x="786534" y="841001"/>
            <a:ext cx="255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Threshold Dispersion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94D001-F502-404B-8BFF-8BF06A363D95}"/>
              </a:ext>
            </a:extLst>
          </p:cNvPr>
          <p:cNvSpPr txBox="1"/>
          <p:nvPr/>
        </p:nvSpPr>
        <p:spPr>
          <a:xfrm>
            <a:off x="3563591" y="915607"/>
            <a:ext cx="81011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/>
              <a:t>Global injection network effect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Distributed RC degradation on global injection grid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Spatially varying injected charge amplitude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Artificial shift in extracted thresholds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US" altLang="en-US" sz="2000" dirty="0"/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US" alt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19097-63B9-D3A0-D912-5EBB50E02522}"/>
              </a:ext>
            </a:extLst>
          </p:cNvPr>
          <p:cNvSpPr txBox="1"/>
          <p:nvPr/>
        </p:nvSpPr>
        <p:spPr>
          <a:xfrm>
            <a:off x="828401" y="3889469"/>
            <a:ext cx="2472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/>
              <a:t>Threshold heat map</a:t>
            </a:r>
          </a:p>
        </p:txBody>
      </p:sp>
      <p:pic>
        <p:nvPicPr>
          <p:cNvPr id="6" name="Picture 5" descr="A diagram of a computer system&#10;&#10;AI-generated content may be incorrect.">
            <a:extLst>
              <a:ext uri="{FF2B5EF4-FFF2-40B4-BE49-F238E27FC236}">
                <a16:creationId xmlns:a16="http://schemas.microsoft.com/office/drawing/2014/main" id="{38ABB9DA-C7EF-D4D5-EA21-623852C7C32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594" r="59709" b="-1924"/>
          <a:stretch>
            <a:fillRect/>
          </a:stretch>
        </p:blipFill>
        <p:spPr>
          <a:xfrm>
            <a:off x="6096000" y="2748847"/>
            <a:ext cx="2935298" cy="2752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528DB6-3BF0-BE4E-DBC5-C938FBB2D198}"/>
              </a:ext>
            </a:extLst>
          </p:cNvPr>
          <p:cNvSpPr txBox="1"/>
          <p:nvPr/>
        </p:nvSpPr>
        <p:spPr>
          <a:xfrm>
            <a:off x="4138582" y="2617416"/>
            <a:ext cx="2472657" cy="1292662"/>
          </a:xfrm>
          <a:prstGeom prst="rect">
            <a:avLst/>
          </a:prstGeom>
          <a:noFill/>
          <a:ln>
            <a:noFill/>
          </a:ln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>
                <a:solidFill>
                  <a:srgbClr val="FF0000"/>
                </a:solidFill>
                <a:latin typeface="Helvetica" pitchFamily="2" charset="0"/>
              </a:rPr>
              <a:t>Global Injection connected to 512 pixels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BEEE329-FE30-7B09-6312-72D82AF0EBF5}"/>
              </a:ext>
            </a:extLst>
          </p:cNvPr>
          <p:cNvCxnSpPr/>
          <p:nvPr/>
        </p:nvCxnSpPr>
        <p:spPr>
          <a:xfrm>
            <a:off x="6256712" y="3297952"/>
            <a:ext cx="370705" cy="8031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1EE845-3202-9A02-81BB-53B1A08A5EC4}"/>
              </a:ext>
            </a:extLst>
          </p:cNvPr>
          <p:cNvSpPr txBox="1"/>
          <p:nvPr/>
        </p:nvSpPr>
        <p:spPr>
          <a:xfrm>
            <a:off x="221306" y="1868915"/>
            <a:ext cx="298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Q</a:t>
            </a:r>
            <a:r>
              <a:rPr lang="en-US" sz="1200" baseline="-25000" dirty="0"/>
              <a:t>TH</a:t>
            </a:r>
            <a:r>
              <a:rPr lang="en-US" sz="1200" dirty="0"/>
              <a:t> = 77.5 e-</a:t>
            </a:r>
          </a:p>
          <a:p>
            <a:pPr algn="r"/>
            <a:r>
              <a:rPr lang="en-US" sz="1200" dirty="0"/>
              <a:t>ENC = ~55 e-</a:t>
            </a:r>
          </a:p>
        </p:txBody>
      </p:sp>
    </p:spTree>
    <p:extLst>
      <p:ext uri="{BB962C8B-B14F-4D97-AF65-F5344CB8AC3E}">
        <p14:creationId xmlns:p14="http://schemas.microsoft.com/office/powerpoint/2010/main" val="130361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271"/>
    </mc:Choice>
    <mc:Fallback>
      <p:transition spd="slow" advTm="8927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6F88D-8515-8734-4658-BC7C834CE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F9CD14-5029-F1D4-6D54-7C67CDAC5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750380" cy="433527"/>
          </a:xfrm>
        </p:spPr>
        <p:txBody>
          <a:bodyPr/>
          <a:lstStyle/>
          <a:p>
            <a:r>
              <a:rPr lang="en-US" dirty="0"/>
              <a:t>Characterization Non-Idealities Identified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669F4-5A97-828E-83E2-ACC72FBF707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AEB134-E563-BCC7-D0C2-C7C72595C87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1EBFBB6-D088-6F4C-B5F2-DB56D2809575}" type="datetime1">
              <a:rPr lang="en-US" smtClean="0"/>
              <a:t>5/18/26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8674FFD-3A2B-8B88-BFAB-D9A6A6138AE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CD02A9-851D-FAE0-08BC-DAA505B3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32"/>
          <a:stretch>
            <a:fillRect/>
          </a:stretch>
        </p:blipFill>
        <p:spPr>
          <a:xfrm>
            <a:off x="343560" y="4185393"/>
            <a:ext cx="3141438" cy="22904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3186-D96D-3A30-A656-351BCD04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915" b="7818"/>
          <a:stretch>
            <a:fillRect/>
          </a:stretch>
        </p:blipFill>
        <p:spPr>
          <a:xfrm>
            <a:off x="286758" y="1178639"/>
            <a:ext cx="2983366" cy="2669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6B22368-833C-A256-4B76-1E5B9BC6F3C4}"/>
              </a:ext>
            </a:extLst>
          </p:cNvPr>
          <p:cNvSpPr txBox="1"/>
          <p:nvPr/>
        </p:nvSpPr>
        <p:spPr>
          <a:xfrm>
            <a:off x="4233671" y="2491093"/>
            <a:ext cx="3069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Threshold dispersion Q</a:t>
            </a:r>
            <a:r>
              <a:rPr lang="en-US" sz="1600" baseline="-25000" dirty="0">
                <a:solidFill>
                  <a:schemeClr val="bg1"/>
                </a:solidFill>
              </a:rPr>
              <a:t>TH </a:t>
            </a:r>
            <a:r>
              <a:rPr lang="en-US" sz="1600" dirty="0">
                <a:solidFill>
                  <a:schemeClr val="bg1"/>
                </a:solidFill>
              </a:rPr>
              <a:t>across pixels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7D4AC5-F5F3-4DFE-D342-50A256A23732}"/>
              </a:ext>
            </a:extLst>
          </p:cNvPr>
          <p:cNvSpPr txBox="1"/>
          <p:nvPr/>
        </p:nvSpPr>
        <p:spPr>
          <a:xfrm>
            <a:off x="786534" y="841001"/>
            <a:ext cx="2556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Threshold Dispersion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9D6747-AF4E-7A05-78F2-1263CC3B08D3}"/>
              </a:ext>
            </a:extLst>
          </p:cNvPr>
          <p:cNvSpPr txBox="1"/>
          <p:nvPr/>
        </p:nvSpPr>
        <p:spPr>
          <a:xfrm>
            <a:off x="3563591" y="915607"/>
            <a:ext cx="826645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/>
              <a:t>Global injection network effect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Distributed RC degradation on global injection grid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Spatially varying injected charge amplitude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Artificial shift in extracted thresholds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US" altLang="en-US" sz="2000" dirty="0"/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2000" dirty="0"/>
              <a:t>Threshold-bias sensitivity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Shared VTH bias grid affected by high leakage (&gt;</a:t>
            </a:r>
            <a:r>
              <a:rPr lang="en-US" altLang="en-US" sz="2000" dirty="0" err="1"/>
              <a:t>uA</a:t>
            </a:r>
            <a:r>
              <a:rPr lang="en-US" altLang="en-US" sz="2000" dirty="0"/>
              <a:t>)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altLang="en-US" sz="2000" dirty="0"/>
              <a:t>Leakage creates systematic offsets across both matrices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000" dirty="0"/>
              <a:t>Spatial pattern likely reflects combined injection + bias-grid effects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000" dirty="0"/>
              <a:t>Effect dominated by characterization infrastructure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altLang="en-US" sz="2000" dirty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en-US" altLang="en-US" sz="2000" dirty="0"/>
              <a:t>Fix implemented in future ASIC iteration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altLang="en-US" sz="20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/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altLang="en-US" sz="2000" dirty="0"/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endParaRPr lang="en-US" alt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39DC71-2F22-DF24-43AF-BBBE7375D135}"/>
              </a:ext>
            </a:extLst>
          </p:cNvPr>
          <p:cNvSpPr txBox="1"/>
          <p:nvPr/>
        </p:nvSpPr>
        <p:spPr>
          <a:xfrm>
            <a:off x="221306" y="1868915"/>
            <a:ext cx="2983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Q</a:t>
            </a:r>
            <a:r>
              <a:rPr lang="en-US" sz="1200" baseline="-25000" dirty="0"/>
              <a:t>TH</a:t>
            </a:r>
            <a:r>
              <a:rPr lang="en-US" sz="1200" dirty="0"/>
              <a:t> = 77.5 e-</a:t>
            </a:r>
          </a:p>
          <a:p>
            <a:pPr algn="r"/>
            <a:r>
              <a:rPr lang="en-US" sz="1200" dirty="0"/>
              <a:t>ENC = ~55 e-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86E4F-7962-3636-66C7-D37C2EE23AC9}"/>
              </a:ext>
            </a:extLst>
          </p:cNvPr>
          <p:cNvSpPr txBox="1"/>
          <p:nvPr/>
        </p:nvSpPr>
        <p:spPr>
          <a:xfrm>
            <a:off x="828401" y="3889469"/>
            <a:ext cx="2472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/>
              <a:t>Threshold heat map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37F7D-7EF6-EC4B-1B4A-CD87062DB8A2}"/>
              </a:ext>
            </a:extLst>
          </p:cNvPr>
          <p:cNvSpPr txBox="1"/>
          <p:nvPr/>
        </p:nvSpPr>
        <p:spPr>
          <a:xfrm>
            <a:off x="3924697" y="5560411"/>
            <a:ext cx="7468233" cy="7078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Key question:</a:t>
            </a:r>
          </a:p>
          <a:p>
            <a:r>
              <a:rPr lang="en-US" sz="2000" dirty="0"/>
              <a:t>How much do these front-end non-idealities affect ML inference?</a:t>
            </a:r>
          </a:p>
        </p:txBody>
      </p:sp>
    </p:spTree>
    <p:extLst>
      <p:ext uri="{BB962C8B-B14F-4D97-AF65-F5344CB8AC3E}">
        <p14:creationId xmlns:p14="http://schemas.microsoft.com/office/powerpoint/2010/main" val="49554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216"/>
    </mc:Choice>
    <mc:Fallback>
      <p:transition spd="slow" advTm="10221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470DE-09AC-19EC-EA37-9E5466387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39F135-E29E-41F4-5FFD-72011EA3B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9F5CC7-6D71-ECA5-8D4E-1E7237DF1C6C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19553-E47A-7E85-3D99-D64F2C574F7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938E6BE-3DF8-894B-903B-1C0A8293D71A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3DD5388-A11E-7404-2125-2C48670A3CB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BF0BA-8B20-C30A-D1B9-ABB3376E26E9}"/>
              </a:ext>
            </a:extLst>
          </p:cNvPr>
          <p:cNvSpPr txBox="1">
            <a:spLocks/>
          </p:cNvSpPr>
          <p:nvPr/>
        </p:nvSpPr>
        <p:spPr>
          <a:xfrm>
            <a:off x="914399" y="820351"/>
            <a:ext cx="9994393" cy="596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Comparison of software, quantized, and measured ASIC inference</a:t>
            </a:r>
            <a:endParaRPr lang="en-US" dirty="0"/>
          </a:p>
        </p:txBody>
      </p:sp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CFE56562-B484-EBA6-F962-B60E8FF29BB0}"/>
              </a:ext>
            </a:extLst>
          </p:cNvPr>
          <p:cNvSpPr txBox="1">
            <a:spLocks/>
          </p:cNvSpPr>
          <p:nvPr/>
        </p:nvSpPr>
        <p:spPr>
          <a:xfrm>
            <a:off x="365760" y="1386363"/>
            <a:ext cx="5692790" cy="2042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Wingdings" pitchFamily="2" charset="2"/>
              <a:buChar char="q"/>
              <a:defRPr/>
            </a:pPr>
            <a:r>
              <a:rPr lang="en-US" dirty="0"/>
              <a:t>On-chip classifier evaluated using measured front-end response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en-US" dirty="0"/>
              <a:t>Region-specific weights trained for y-local range [0.0, 1.35) mm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BEA2D4D-5797-6E7E-B951-F78D63AEA8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7413756"/>
              </p:ext>
            </p:extLst>
          </p:nvPr>
        </p:nvGraphicFramePr>
        <p:xfrm>
          <a:off x="139563" y="3359495"/>
          <a:ext cx="6196468" cy="119885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95090">
                  <a:extLst>
                    <a:ext uri="{9D8B030D-6E8A-4147-A177-3AD203B41FA5}">
                      <a16:colId xmlns:a16="http://schemas.microsoft.com/office/drawing/2014/main" val="1851783153"/>
                    </a:ext>
                  </a:extLst>
                </a:gridCol>
                <a:gridCol w="1909010">
                  <a:extLst>
                    <a:ext uri="{9D8B030D-6E8A-4147-A177-3AD203B41FA5}">
                      <a16:colId xmlns:a16="http://schemas.microsoft.com/office/drawing/2014/main" val="3978233576"/>
                    </a:ext>
                  </a:extLst>
                </a:gridCol>
                <a:gridCol w="1892368">
                  <a:extLst>
                    <a:ext uri="{9D8B030D-6E8A-4147-A177-3AD203B41FA5}">
                      <a16:colId xmlns:a16="http://schemas.microsoft.com/office/drawing/2014/main" val="3105864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Sig. efficiency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Bkg</a:t>
                      </a:r>
                      <a:r>
                        <a:rPr lang="en" dirty="0"/>
                        <a:t> rejection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83057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Full precision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~92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0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Quantized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~92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702346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E7EE104-18A1-51BB-4D6A-0BC7C305D8CD}"/>
              </a:ext>
            </a:extLst>
          </p:cNvPr>
          <p:cNvSpPr txBox="1"/>
          <p:nvPr/>
        </p:nvSpPr>
        <p:spPr>
          <a:xfrm>
            <a:off x="8662135" y="5913129"/>
            <a:ext cx="1717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160K event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F86080-B8B8-42CB-BCD5-3A4996392AA3}"/>
              </a:ext>
            </a:extLst>
          </p:cNvPr>
          <p:cNvSpPr txBox="1"/>
          <p:nvPr/>
        </p:nvSpPr>
        <p:spPr>
          <a:xfrm>
            <a:off x="103195" y="4620467"/>
            <a:ext cx="60960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Key metrics: </a:t>
            </a:r>
          </a:p>
          <a:p>
            <a:pPr lvl="1"/>
            <a:r>
              <a:rPr lang="en-US" b="1" dirty="0"/>
              <a:t>Signal Efficiency</a:t>
            </a:r>
            <a:r>
              <a:rPr lang="en-US" dirty="0"/>
              <a:t> (tracks with true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2 GeV correctly identified as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  <a:p>
            <a:pPr lvl="1"/>
            <a:r>
              <a:rPr lang="en-US" b="1" dirty="0" err="1"/>
              <a:t>Bkg</a:t>
            </a:r>
            <a:r>
              <a:rPr lang="en-US" dirty="0"/>
              <a:t> </a:t>
            </a:r>
            <a:r>
              <a:rPr lang="en-US" b="1" dirty="0"/>
              <a:t>rejection</a:t>
            </a:r>
            <a:r>
              <a:rPr lang="en-US" dirty="0"/>
              <a:t> (tracks with true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&lt; 2 GeV correctly identified as low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CEF9D7-D46C-1C2B-B186-49164C388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321" y="1155032"/>
            <a:ext cx="5253358" cy="52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0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09"/>
    </mc:Choice>
    <mc:Fallback>
      <p:transition spd="slow" advTm="5590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8A479-6268-92C1-FD3C-1BCA81AB6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BFF7CE-F398-DF1D-33AA-AD75AAC0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D7C17-73EC-9BF2-BB81-E7E546C0ECA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BC40D0-8633-C61B-F105-A74E071A6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938E6BE-3DF8-894B-903B-1C0A8293D71A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69F4C98-250A-114D-8FCD-C02442D3855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10C95D-794F-50AB-47BB-AA816461B659}"/>
              </a:ext>
            </a:extLst>
          </p:cNvPr>
          <p:cNvSpPr txBox="1">
            <a:spLocks/>
          </p:cNvSpPr>
          <p:nvPr/>
        </p:nvSpPr>
        <p:spPr>
          <a:xfrm>
            <a:off x="365760" y="836232"/>
            <a:ext cx="9994393" cy="596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Comparison of software, quantized, and measured ASIC inference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ontent Placeholder 12">
                <a:extLst>
                  <a:ext uri="{FF2B5EF4-FFF2-40B4-BE49-F238E27FC236}">
                    <a16:creationId xmlns:a16="http://schemas.microsoft.com/office/drawing/2014/main" id="{8B818A00-9E53-85C4-358F-880725C9DE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760" y="1386363"/>
                <a:ext cx="5692790" cy="20426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buFont typeface="Wingdings" pitchFamily="2" charset="2"/>
                  <a:buChar char="q"/>
                  <a:defRPr/>
                </a:pPr>
                <a:r>
                  <a:rPr lang="en-US" dirty="0"/>
                  <a:t>On-chip classifier evaluated using measured front-end response</a:t>
                </a:r>
              </a:p>
              <a:p>
                <a:pPr lvl="0">
                  <a:buFont typeface="Wingdings" pitchFamily="2" charset="2"/>
                  <a:buChar char="q"/>
                  <a:defRPr/>
                </a:pPr>
                <a:r>
                  <a:rPr lang="en-US" dirty="0"/>
                  <a:t>Region-specific weights trained for y-local range [0.0, 1.35) mm</a:t>
                </a:r>
              </a:p>
              <a:p>
                <a:pPr lvl="0">
                  <a:buFont typeface="Wingdings" pitchFamily="2" charset="2"/>
                  <a:buChar char="q"/>
                  <a:defRPr/>
                </a:pPr>
                <a:r>
                  <a:rPr lang="en-US" dirty="0"/>
                  <a:t>2% loss of performance with threshold set at 10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Content Placeholder 12">
                <a:extLst>
                  <a:ext uri="{FF2B5EF4-FFF2-40B4-BE49-F238E27FC236}">
                    <a16:creationId xmlns:a16="http://schemas.microsoft.com/office/drawing/2014/main" id="{8B818A00-9E53-85C4-358F-880725C9D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1386363"/>
                <a:ext cx="5692790" cy="2042637"/>
              </a:xfrm>
              <a:prstGeom prst="rect">
                <a:avLst/>
              </a:prstGeom>
              <a:blipFill>
                <a:blip r:embed="rId3"/>
                <a:stretch>
                  <a:fillRect l="-667" t="-1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072E145-D531-50FD-67DB-F737592EB6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158508"/>
              </p:ext>
            </p:extLst>
          </p:nvPr>
        </p:nvGraphicFramePr>
        <p:xfrm>
          <a:off x="139563" y="3359495"/>
          <a:ext cx="6196468" cy="15696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95090">
                  <a:extLst>
                    <a:ext uri="{9D8B030D-6E8A-4147-A177-3AD203B41FA5}">
                      <a16:colId xmlns:a16="http://schemas.microsoft.com/office/drawing/2014/main" val="1851783153"/>
                    </a:ext>
                  </a:extLst>
                </a:gridCol>
                <a:gridCol w="1909010">
                  <a:extLst>
                    <a:ext uri="{9D8B030D-6E8A-4147-A177-3AD203B41FA5}">
                      <a16:colId xmlns:a16="http://schemas.microsoft.com/office/drawing/2014/main" val="3978233576"/>
                    </a:ext>
                  </a:extLst>
                </a:gridCol>
                <a:gridCol w="1892368">
                  <a:extLst>
                    <a:ext uri="{9D8B030D-6E8A-4147-A177-3AD203B41FA5}">
                      <a16:colId xmlns:a16="http://schemas.microsoft.com/office/drawing/2014/main" val="3105864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Sig. efficiency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Bkg</a:t>
                      </a:r>
                      <a:r>
                        <a:rPr lang="en" dirty="0"/>
                        <a:t> rejection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83057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Full precision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~92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0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Quantized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~92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702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ASIC @1000e-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~90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606940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BB0F2FE-44AA-2C9B-5672-22543F7F2AEC}"/>
              </a:ext>
            </a:extLst>
          </p:cNvPr>
          <p:cNvSpPr txBox="1"/>
          <p:nvPr/>
        </p:nvSpPr>
        <p:spPr>
          <a:xfrm>
            <a:off x="6562228" y="6066187"/>
            <a:ext cx="502646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i="1" dirty="0"/>
              <a:t>160K event</a:t>
            </a:r>
            <a:endParaRPr lang="en-US" i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2CBE57-ADE9-C208-46D8-B395D7A90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207" y="1076231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7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31"/>
    </mc:Choice>
    <mc:Fallback>
      <p:transition spd="slow" advTm="3473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FA020-A7F6-53EA-86FF-7DC64737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9CFCD3-3D21-0814-EDDB-07DDB333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Classification Performance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6EF6D-EA30-43E1-81D5-A2A78C36806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7731B3-6831-EA36-7206-8D00FB06AEBB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938E6BE-3DF8-894B-903B-1C0A8293D71A}" type="datetime1">
              <a:rPr lang="en-US" smtClean="0"/>
              <a:t>5/18/26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F278F7D-E659-95B4-98FF-493E1AA2CBA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51FB27-D270-9C5B-D27F-7CB69A900D3A}"/>
              </a:ext>
            </a:extLst>
          </p:cNvPr>
          <p:cNvSpPr txBox="1">
            <a:spLocks/>
          </p:cNvSpPr>
          <p:nvPr/>
        </p:nvSpPr>
        <p:spPr>
          <a:xfrm>
            <a:off x="914399" y="820351"/>
            <a:ext cx="9994393" cy="596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Comparison of software, quantized, and measured ASIC inference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650EAD-1DF1-B6C5-C7FA-F2FFA937C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237" y="1081360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43355438-D285-7AE9-8508-E6D9B7A66E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5760" y="1386363"/>
                <a:ext cx="5692790" cy="20426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>
                  <a:buFont typeface="Wingdings" pitchFamily="2" charset="2"/>
                  <a:buChar char="q"/>
                  <a:defRPr/>
                </a:pPr>
                <a:r>
                  <a:rPr lang="en-US" dirty="0"/>
                  <a:t>On-chip classifier evaluated using measured front-end response</a:t>
                </a:r>
              </a:p>
              <a:p>
                <a:pPr lvl="0">
                  <a:buFont typeface="Wingdings" pitchFamily="2" charset="2"/>
                  <a:buChar char="q"/>
                  <a:defRPr/>
                </a:pPr>
                <a:r>
                  <a:rPr lang="en-US" dirty="0"/>
                  <a:t>Region-specific weights trained for y-local range [0.0, 1.35) mm</a:t>
                </a:r>
              </a:p>
              <a:p>
                <a:pPr lvl="0">
                  <a:buFont typeface="Wingdings" pitchFamily="2" charset="2"/>
                  <a:buChar char="q"/>
                  <a:defRPr/>
                </a:pPr>
                <a:r>
                  <a:rPr lang="en-US" dirty="0"/>
                  <a:t>10% loss of performance with threshold set at 7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q"/>
                  <a:defRPr/>
                </a:pPr>
                <a:r>
                  <a:rPr lang="en-US" dirty="0"/>
                  <a:t>23% loss of performance with threshold set at 7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endPara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>
                  <a:buFont typeface="Wingdings" pitchFamily="2" charset="2"/>
                  <a:buChar char="q"/>
                  <a:defRPr/>
                </a:pPr>
                <a:endParaRPr lang="en-US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Content Placeholder 12">
                <a:extLst>
                  <a:ext uri="{FF2B5EF4-FFF2-40B4-BE49-F238E27FC236}">
                    <a16:creationId xmlns:a16="http://schemas.microsoft.com/office/drawing/2014/main" id="{43355438-D285-7AE9-8508-E6D9B7A66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" y="1386363"/>
                <a:ext cx="5692790" cy="2042637"/>
              </a:xfrm>
              <a:prstGeom prst="rect">
                <a:avLst/>
              </a:prstGeom>
              <a:blipFill>
                <a:blip r:embed="rId4"/>
                <a:stretch>
                  <a:fillRect l="-667" t="-1840" b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70284A1B-68BE-1C98-4D31-08D18C10C50A}"/>
              </a:ext>
            </a:extLst>
          </p:cNvPr>
          <p:cNvSpPr txBox="1"/>
          <p:nvPr/>
        </p:nvSpPr>
        <p:spPr>
          <a:xfrm>
            <a:off x="743698" y="5582098"/>
            <a:ext cx="5730240" cy="4001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Noise level directly impact the signal efficiency 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4FA02EF-DD96-C51C-0D71-16B42E5C7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475971"/>
              </p:ext>
            </p:extLst>
          </p:nvPr>
        </p:nvGraphicFramePr>
        <p:xfrm>
          <a:off x="139563" y="3359495"/>
          <a:ext cx="6196468" cy="194053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95090">
                  <a:extLst>
                    <a:ext uri="{9D8B030D-6E8A-4147-A177-3AD203B41FA5}">
                      <a16:colId xmlns:a16="http://schemas.microsoft.com/office/drawing/2014/main" val="1851783153"/>
                    </a:ext>
                  </a:extLst>
                </a:gridCol>
                <a:gridCol w="1909010">
                  <a:extLst>
                    <a:ext uri="{9D8B030D-6E8A-4147-A177-3AD203B41FA5}">
                      <a16:colId xmlns:a16="http://schemas.microsoft.com/office/drawing/2014/main" val="3978233576"/>
                    </a:ext>
                  </a:extLst>
                </a:gridCol>
                <a:gridCol w="1892368">
                  <a:extLst>
                    <a:ext uri="{9D8B030D-6E8A-4147-A177-3AD203B41FA5}">
                      <a16:colId xmlns:a16="http://schemas.microsoft.com/office/drawing/2014/main" val="3105864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Sig. efficiency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Bkg</a:t>
                      </a:r>
                      <a:r>
                        <a:rPr lang="en" dirty="0"/>
                        <a:t> rejection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83057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Full precision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~94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07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Quantized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~94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4C8C2B"/>
                          </a:solidFill>
                        </a:rPr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702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ASIC @ 700e-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~84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6069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ASIC @ 400e-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~71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rgbClr val="FF0000"/>
                          </a:solidFill>
                        </a:rPr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488740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E2A3E6E-E4B2-10A1-8541-AFA84496A885}"/>
              </a:ext>
            </a:extLst>
          </p:cNvPr>
          <p:cNvSpPr txBox="1"/>
          <p:nvPr/>
        </p:nvSpPr>
        <p:spPr>
          <a:xfrm>
            <a:off x="8614634" y="6043437"/>
            <a:ext cx="171710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/>
              <a:t>160K event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11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"/>
    </mc:Choice>
    <mc:Fallback>
      <p:transition spd="slow" advTm="40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4971C-03F1-F83A-C00F-AF9903AF0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2A2555-3206-BFC5-F05B-FE55A6645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Promises On Noise Retraining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C5630-9B94-4661-B453-F0CFF9526CC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5/18/26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20185-C9E0-3115-E073-A2D45D180F97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EAB26-71FE-3629-0AD5-8641E69071A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2" name="Google Shape;464;p42" title="eff_vs_pt_ylocal_bin_6_label_0_-1.png">
            <a:extLst>
              <a:ext uri="{FF2B5EF4-FFF2-40B4-BE49-F238E27FC236}">
                <a16:creationId xmlns:a16="http://schemas.microsoft.com/office/drawing/2014/main" id="{93F042D0-5986-A90A-E503-4CCFEE8B5A6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920" y="1179630"/>
            <a:ext cx="5176719" cy="517671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65;p42">
            <a:extLst>
              <a:ext uri="{FF2B5EF4-FFF2-40B4-BE49-F238E27FC236}">
                <a16:creationId xmlns:a16="http://schemas.microsoft.com/office/drawing/2014/main" id="{EB20562C-52FA-1768-B356-BF333A1F1873}"/>
              </a:ext>
            </a:extLst>
          </p:cNvPr>
          <p:cNvSpPr txBox="1">
            <a:spLocks/>
          </p:cNvSpPr>
          <p:nvPr/>
        </p:nvSpPr>
        <p:spPr>
          <a:xfrm>
            <a:off x="585360" y="1085385"/>
            <a:ext cx="5844559" cy="283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latin typeface="+mn-lt"/>
              </a:rPr>
              <a:t>The model was re-trained with noise-injected simulation data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latin typeface="+mn-lt"/>
              </a:rPr>
              <a:t>Retraining with realistic noise recovers substantial efficiency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latin typeface="+mn-lt"/>
              </a:rPr>
              <a:t>Same Hardware, updated weights and biases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sz="1800" dirty="0">
                <a:latin typeface="+mn-lt"/>
              </a:rPr>
              <a:t>Flow is complex and mostly manual pipeline is a work in progress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0E6E940-A441-96D3-DD3E-B0F9018B71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88666"/>
              </p:ext>
            </p:extLst>
          </p:nvPr>
        </p:nvGraphicFramePr>
        <p:xfrm>
          <a:off x="365760" y="3718826"/>
          <a:ext cx="5844559" cy="1913108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895526">
                  <a:extLst>
                    <a:ext uri="{9D8B030D-6E8A-4147-A177-3AD203B41FA5}">
                      <a16:colId xmlns:a16="http://schemas.microsoft.com/office/drawing/2014/main" val="421321410"/>
                    </a:ext>
                  </a:extLst>
                </a:gridCol>
                <a:gridCol w="1804087">
                  <a:extLst>
                    <a:ext uri="{9D8B030D-6E8A-4147-A177-3AD203B41FA5}">
                      <a16:colId xmlns:a16="http://schemas.microsoft.com/office/drawing/2014/main" val="2157864226"/>
                    </a:ext>
                  </a:extLst>
                </a:gridCol>
                <a:gridCol w="2144946">
                  <a:extLst>
                    <a:ext uri="{9D8B030D-6E8A-4147-A177-3AD203B41FA5}">
                      <a16:colId xmlns:a16="http://schemas.microsoft.com/office/drawing/2014/main" val="2627659999"/>
                    </a:ext>
                  </a:extLst>
                </a:gridCol>
              </a:tblGrid>
              <a:tr h="5908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Training Model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i="1" dirty="0"/>
                        <a:t>I</a:t>
                      </a:r>
                      <a:r>
                        <a:rPr lang="en" i="1" dirty="0"/>
                        <a:t>n ASIC @1000e-</a:t>
                      </a:r>
                      <a:endParaRPr i="1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Sig. efficiency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 err="1"/>
                        <a:t>bkg</a:t>
                      </a:r>
                      <a:r>
                        <a:rPr lang="en" dirty="0"/>
                        <a:t> rejection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2916490936"/>
                  </a:ext>
                </a:extLst>
              </a:tr>
              <a:tr h="5908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i="1" dirty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" i="1" dirty="0" err="1">
                          <a:solidFill>
                            <a:srgbClr val="FF0000"/>
                          </a:solidFill>
                        </a:rPr>
                        <a:t>ignal</a:t>
                      </a:r>
                      <a:endParaRPr lang="en" i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78.91 %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45.42 %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211894332"/>
                  </a:ext>
                </a:extLst>
              </a:tr>
              <a:tr h="590809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i="1" dirty="0">
                          <a:solidFill>
                            <a:srgbClr val="7E2184"/>
                          </a:solidFill>
                        </a:rPr>
                        <a:t>signal &amp; noise</a:t>
                      </a:r>
                      <a:endParaRPr i="1" dirty="0">
                        <a:solidFill>
                          <a:srgbClr val="7E2184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87.64 %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/>
                        <a:t>45.33 %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300965500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6C6B03E-FABA-482C-A5EE-5023EC5BDD72}"/>
              </a:ext>
            </a:extLst>
          </p:cNvPr>
          <p:cNvSpPr txBox="1"/>
          <p:nvPr/>
        </p:nvSpPr>
        <p:spPr>
          <a:xfrm>
            <a:off x="9049705" y="820123"/>
            <a:ext cx="255693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hlinkClick r:id="rId4"/>
              </a:rPr>
              <a:t>smartpixel CPAD 2025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8651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184"/>
    </mc:Choice>
    <mc:Fallback>
      <p:transition spd="slow" advTm="5718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44DC17-1931-7698-EE57-7EA24A173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at Room Temperature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1D49A6-C16D-D935-4FA8-C64481EAE716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E0E41-D17F-50EA-D127-215B31AA1A6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2CB54-0FEE-E794-79C2-868551B1DFA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27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13BFE37-2FBE-CE13-A3A5-C694C90CC6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8561259"/>
                  </p:ext>
                </p:extLst>
              </p:nvPr>
            </p:nvGraphicFramePr>
            <p:xfrm>
              <a:off x="2002765" y="1076632"/>
              <a:ext cx="7817658" cy="460324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375866">
                      <a:extLst>
                        <a:ext uri="{9D8B030D-6E8A-4147-A177-3AD203B41FA5}">
                          <a16:colId xmlns:a16="http://schemas.microsoft.com/office/drawing/2014/main" val="421321410"/>
                        </a:ext>
                      </a:extLst>
                    </a:gridCol>
                    <a:gridCol w="1695598">
                      <a:extLst>
                        <a:ext uri="{9D8B030D-6E8A-4147-A177-3AD203B41FA5}">
                          <a16:colId xmlns:a16="http://schemas.microsoft.com/office/drawing/2014/main" val="2157864226"/>
                        </a:ext>
                      </a:extLst>
                    </a:gridCol>
                    <a:gridCol w="1713856">
                      <a:extLst>
                        <a:ext uri="{9D8B030D-6E8A-4147-A177-3AD203B41FA5}">
                          <a16:colId xmlns:a16="http://schemas.microsoft.com/office/drawing/2014/main" val="2627659999"/>
                        </a:ext>
                      </a:extLst>
                    </a:gridCol>
                    <a:gridCol w="2032338">
                      <a:extLst>
                        <a:ext uri="{9D8B030D-6E8A-4147-A177-3AD203B41FA5}">
                          <a16:colId xmlns:a16="http://schemas.microsoft.com/office/drawing/2014/main" val="2043609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dirty="0"/>
                            <a:t>Specification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Measured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64909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Analog power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rgbClr val="4C8C2B"/>
                              </a:solidFill>
                            </a:rPr>
                            <a:t>3.1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uW/pixel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8943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Digital power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4C8C2B"/>
                              </a:solidFill>
                            </a:rPr>
                            <a:t>243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 err="1"/>
                            <a:t>uW</a:t>
                          </a:r>
                          <a:endParaRPr lang="en-US" sz="1600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9655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Power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&lt;1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4C8C2B"/>
                              </a:solidFill>
                            </a:rPr>
                            <a:t>0.65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W/cm</a:t>
                          </a:r>
                          <a:r>
                            <a:rPr lang="en-US" sz="1600" b="0" i="1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304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ENC rms</a:t>
                          </a:r>
                          <a:endParaRPr lang="en-US" sz="1600" b="1" dirty="0"/>
                        </a:p>
                        <a:p>
                          <a:pPr algn="l"/>
                          <a:r>
                            <a:rPr lang="en-US" sz="1200" b="1" i="1" dirty="0"/>
                            <a:t>(no sensor)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FF0000"/>
                              </a:solidFill>
                            </a:rPr>
                            <a:t>55 </a:t>
                          </a:r>
                          <a:r>
                            <a:rPr lang="en-US" sz="1600" b="0" baseline="30000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</a:p>
                        <a:p>
                          <a:pPr algn="ctr"/>
                          <a:r>
                            <a:rPr lang="en-US" sz="1600" b="0" baseline="-25000" dirty="0">
                              <a:solidFill>
                                <a:srgbClr val="FF0000"/>
                              </a:solidFill>
                            </a:rPr>
                            <a:t>30 to 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72254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Threshold dispersion</a:t>
                          </a:r>
                        </a:p>
                        <a:p>
                          <a:pPr algn="l"/>
                          <a:r>
                            <a:rPr lang="en-US" sz="1200" b="1" i="1" dirty="0"/>
                            <a:t>Q</a:t>
                          </a:r>
                          <a:r>
                            <a:rPr lang="en-US" sz="1200" b="1" i="1" baseline="-25000" dirty="0"/>
                            <a:t>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&lt; 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FF0000"/>
                              </a:solidFill>
                            </a:rPr>
                            <a:t>70 </a:t>
                          </a:r>
                          <a:r>
                            <a:rPr lang="en-US" sz="1600" b="0" baseline="30000" dirty="0">
                              <a:solidFill>
                                <a:srgbClr val="FF0000"/>
                              </a:solidFill>
                            </a:rPr>
                            <a:t>1,2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678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Total Charge Dispersion</a:t>
                          </a:r>
                        </a:p>
                        <a:p>
                          <a:pPr algn="l"/>
                          <a:r>
                            <a:rPr lang="en-US" sz="1600" b="0" dirty="0"/>
                            <a:t>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𝑬𝑵𝑪</m:t>
                                      </m:r>
                                    </m:e>
                                    <m:sup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en-US" sz="11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Sup>
                                    <m:sSubSupPr>
                                      <m:ctrlP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𝑸</m:t>
                                      </m:r>
                                    </m:e>
                                    <m:sub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𝑻𝑯</m:t>
                                      </m:r>
                                    </m:sub>
                                    <m:sup>
                                      <m:r>
                                        <a:rPr lang="en-US" sz="1100" b="1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bSup>
                                </m:e>
                              </m:rad>
                            </m:oMath>
                          </a14:m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&lt;60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baseline="0" dirty="0">
                              <a:solidFill>
                                <a:srgbClr val="FF0000"/>
                              </a:solidFill>
                            </a:rPr>
                            <a:t>95 </a:t>
                          </a:r>
                          <a:r>
                            <a:rPr lang="en-US" sz="1600" b="0" baseline="30000" dirty="0">
                              <a:solidFill>
                                <a:srgbClr val="FF0000"/>
                              </a:solidFill>
                            </a:rPr>
                            <a:t>1,2</a:t>
                          </a:r>
                          <a:endParaRPr lang="en-US" sz="1600" b="0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91443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Signal efficiency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&gt; 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71 to 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39565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Background rejection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1" dirty="0"/>
                            <a:t>Low </a:t>
                          </a:r>
                          <a:r>
                            <a:rPr lang="en-US" sz="1200" b="1" i="1" dirty="0" err="1"/>
                            <a:t>pT</a:t>
                          </a:r>
                          <a:r>
                            <a:rPr lang="en-US" sz="1200" b="1" i="1" dirty="0"/>
                            <a:t> from tracked 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&gt;20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39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4332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Data reduction</a:t>
                          </a:r>
                        </a:p>
                        <a:p>
                          <a:pPr algn="l"/>
                          <a:r>
                            <a:rPr lang="en-US" sz="1200" b="1" i="1" dirty="0"/>
                            <a:t>All low </a:t>
                          </a:r>
                          <a:r>
                            <a:rPr lang="en-US" sz="1200" b="1" i="1" dirty="0" err="1"/>
                            <a:t>pT</a:t>
                          </a:r>
                          <a:r>
                            <a:rPr lang="en-US" sz="1200" b="1" i="1" dirty="0"/>
                            <a:t> event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&gt; 50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269854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113BFE37-2FBE-CE13-A3A5-C694C90CC66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68561259"/>
                  </p:ext>
                </p:extLst>
              </p:nvPr>
            </p:nvGraphicFramePr>
            <p:xfrm>
              <a:off x="2002765" y="1076632"/>
              <a:ext cx="7817658" cy="4603242"/>
            </p:xfrm>
            <a:graphic>
              <a:graphicData uri="http://schemas.openxmlformats.org/drawingml/2006/table">
                <a:tbl>
                  <a:tblPr firstRow="1" firstCol="1" bandRow="1">
                    <a:tableStyleId>{9D7B26C5-4107-4FEC-AEDC-1716B250A1EF}</a:tableStyleId>
                  </a:tblPr>
                  <a:tblGrid>
                    <a:gridCol w="2375866">
                      <a:extLst>
                        <a:ext uri="{9D8B030D-6E8A-4147-A177-3AD203B41FA5}">
                          <a16:colId xmlns:a16="http://schemas.microsoft.com/office/drawing/2014/main" val="421321410"/>
                        </a:ext>
                      </a:extLst>
                    </a:gridCol>
                    <a:gridCol w="1695598">
                      <a:extLst>
                        <a:ext uri="{9D8B030D-6E8A-4147-A177-3AD203B41FA5}">
                          <a16:colId xmlns:a16="http://schemas.microsoft.com/office/drawing/2014/main" val="2157864226"/>
                        </a:ext>
                      </a:extLst>
                    </a:gridCol>
                    <a:gridCol w="1713856">
                      <a:extLst>
                        <a:ext uri="{9D8B030D-6E8A-4147-A177-3AD203B41FA5}">
                          <a16:colId xmlns:a16="http://schemas.microsoft.com/office/drawing/2014/main" val="2627659999"/>
                        </a:ext>
                      </a:extLst>
                    </a:gridCol>
                    <a:gridCol w="2032338">
                      <a:extLst>
                        <a:ext uri="{9D8B030D-6E8A-4147-A177-3AD203B41FA5}">
                          <a16:colId xmlns:a16="http://schemas.microsoft.com/office/drawing/2014/main" val="2043609862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dirty="0"/>
                            <a:t>Specification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Target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Measured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Units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64909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Analog power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&lt; 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solidFill>
                                <a:srgbClr val="4C8C2B"/>
                              </a:solidFill>
                            </a:rPr>
                            <a:t>3.1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i="1" dirty="0"/>
                            <a:t>uW/pixel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189433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Digital power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300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4C8C2B"/>
                              </a:solidFill>
                            </a:rPr>
                            <a:t>243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 err="1"/>
                            <a:t>uW</a:t>
                          </a:r>
                          <a:endParaRPr lang="en-US" sz="1600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09655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Power density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&lt;1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4C8C2B"/>
                              </a:solidFill>
                            </a:rPr>
                            <a:t>0.65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W/cm</a:t>
                          </a:r>
                          <a:r>
                            <a:rPr lang="en-US" sz="1600" b="0" i="1" baseline="30000" dirty="0"/>
                            <a:t>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363044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ENC rms</a:t>
                          </a:r>
                          <a:endParaRPr lang="en-US" sz="1600" b="1" dirty="0"/>
                        </a:p>
                        <a:p>
                          <a:pPr algn="l"/>
                          <a:r>
                            <a:rPr lang="en-US" sz="1200" b="1" i="1" dirty="0"/>
                            <a:t>(no sensor)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FF0000"/>
                              </a:solidFill>
                            </a:rPr>
                            <a:t>55 </a:t>
                          </a:r>
                          <a:r>
                            <a:rPr lang="en-US" sz="1600" b="0" baseline="30000" dirty="0">
                              <a:solidFill>
                                <a:srgbClr val="FF0000"/>
                              </a:solidFill>
                            </a:rPr>
                            <a:t>2</a:t>
                          </a:r>
                        </a:p>
                        <a:p>
                          <a:pPr algn="ctr"/>
                          <a:r>
                            <a:rPr lang="en-US" sz="1600" b="0" baseline="-25000" dirty="0">
                              <a:solidFill>
                                <a:srgbClr val="FF0000"/>
                              </a:solidFill>
                            </a:rPr>
                            <a:t>30 to 70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72254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Threshold dispersion</a:t>
                          </a:r>
                        </a:p>
                        <a:p>
                          <a:pPr algn="l"/>
                          <a:r>
                            <a:rPr lang="en-US" sz="1200" b="1" i="1" dirty="0"/>
                            <a:t>Q</a:t>
                          </a:r>
                          <a:r>
                            <a:rPr lang="en-US" sz="1200" b="1" i="1" baseline="-25000" dirty="0"/>
                            <a:t>TH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&lt; 40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>
                              <a:solidFill>
                                <a:srgbClr val="FF0000"/>
                              </a:solidFill>
                            </a:rPr>
                            <a:t>70 </a:t>
                          </a:r>
                          <a:r>
                            <a:rPr lang="en-US" sz="1600" b="0" baseline="30000" dirty="0">
                              <a:solidFill>
                                <a:srgbClr val="FF0000"/>
                              </a:solidFill>
                            </a:rPr>
                            <a:t>1,2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167851"/>
                      </a:ext>
                    </a:extLst>
                  </a:tr>
                  <a:tr h="67640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70370" r="-228723" b="-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&lt;60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baseline="0" dirty="0">
                              <a:solidFill>
                                <a:srgbClr val="FF0000"/>
                              </a:solidFill>
                            </a:rPr>
                            <a:t>95 </a:t>
                          </a:r>
                          <a:r>
                            <a:rPr lang="en-US" sz="1600" b="0" baseline="30000" dirty="0">
                              <a:solidFill>
                                <a:srgbClr val="FF0000"/>
                              </a:solidFill>
                            </a:rPr>
                            <a:t>1,2</a:t>
                          </a:r>
                          <a:endParaRPr lang="en-US" sz="1600" b="0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e-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91443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Signal efficiency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&gt; 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71 to 90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13956564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Background rejection</a:t>
                          </a: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1" i="1" dirty="0"/>
                            <a:t>Low </a:t>
                          </a:r>
                          <a:r>
                            <a:rPr lang="en-US" sz="1200" b="1" i="1" dirty="0" err="1"/>
                            <a:t>pT</a:t>
                          </a:r>
                          <a:r>
                            <a:rPr lang="en-US" sz="1200" b="1" i="1" dirty="0"/>
                            <a:t> from tracked dataset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&gt;20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39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4433253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0" dirty="0"/>
                            <a:t>Data reduction</a:t>
                          </a:r>
                        </a:p>
                        <a:p>
                          <a:pPr algn="l"/>
                          <a:r>
                            <a:rPr lang="en-US" sz="1200" b="1" i="1" dirty="0"/>
                            <a:t>All low </a:t>
                          </a:r>
                          <a:r>
                            <a:rPr lang="en-US" sz="1200" b="1" i="1" dirty="0" err="1"/>
                            <a:t>pT</a:t>
                          </a:r>
                          <a:r>
                            <a:rPr lang="en-US" sz="1200" b="1" i="1" dirty="0"/>
                            <a:t> event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/>
                            <a:t>&gt; 50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6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i="1" dirty="0"/>
                            <a:t>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26985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BFCD9EA-5BA8-F917-8C62-B2895803032E}"/>
              </a:ext>
            </a:extLst>
          </p:cNvPr>
          <p:cNvSpPr txBox="1"/>
          <p:nvPr/>
        </p:nvSpPr>
        <p:spPr>
          <a:xfrm>
            <a:off x="914398" y="5741171"/>
            <a:ext cx="3769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Leakage on bias grid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Global Charge injection</a:t>
            </a:r>
          </a:p>
        </p:txBody>
      </p:sp>
    </p:spTree>
    <p:extLst>
      <p:ext uri="{BB962C8B-B14F-4D97-AF65-F5344CB8AC3E}">
        <p14:creationId xmlns:p14="http://schemas.microsoft.com/office/powerpoint/2010/main" val="130144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08"/>
    </mc:Choice>
    <mc:Fallback>
      <p:transition spd="slow" advTm="5870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86B7E-DA93-1D2C-A76E-4A75D2499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73AE76-5F1E-EE4D-0814-BD0555F88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8" y="365760"/>
            <a:ext cx="10548596" cy="433527"/>
          </a:xfrm>
        </p:spPr>
        <p:txBody>
          <a:bodyPr/>
          <a:lstStyle/>
          <a:p>
            <a:r>
              <a:rPr lang="en-US" dirty="0"/>
              <a:t>Incoming Test: Radiation Damage Correction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1157C-426F-D87A-38DE-CBD634F3084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60649-1D56-CE7B-C280-5AEA9CE9416F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DE68C4B-6B04-7542-8D51-CDF06D78FF36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F39999-415E-B52C-C070-3FB4C2EBA53C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65EA10-067D-C0EE-C9FE-0F58EEEEA0D6}"/>
              </a:ext>
            </a:extLst>
          </p:cNvPr>
          <p:cNvSpPr txBox="1">
            <a:spLocks/>
          </p:cNvSpPr>
          <p:nvPr/>
        </p:nvSpPr>
        <p:spPr>
          <a:xfrm>
            <a:off x="743920" y="952500"/>
            <a:ext cx="10917804" cy="5256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1800" dirty="0"/>
              <a:t>HL-LHC will reach unprecedented radiation levels, highest in barrel pixel layer 1, 3 cm from collisions</a:t>
            </a:r>
          </a:p>
          <a:p>
            <a:pPr>
              <a:buFont typeface="Wingdings" pitchFamily="2" charset="2"/>
              <a:buChar char="q"/>
            </a:pPr>
            <a:r>
              <a:rPr lang="en-US" sz="1800" dirty="0"/>
              <a:t>Generate datasets with simulated radiation damage (models from </a:t>
            </a:r>
            <a:r>
              <a:rPr lang="en-US" sz="1800" dirty="0">
                <a:hlinkClick r:id="rId3"/>
              </a:rPr>
              <a:t>PixelAV</a:t>
            </a:r>
            <a:r>
              <a:rPr lang="en-US" sz="18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3.3 x 10</a:t>
            </a:r>
            <a:r>
              <a:rPr lang="en-US" baseline="30000" dirty="0"/>
              <a:t>15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(370 fb</a:t>
            </a:r>
            <a:r>
              <a:rPr lang="en-US" baseline="30000" dirty="0"/>
              <a:t>-1</a:t>
            </a:r>
            <a:r>
              <a:rPr lang="en-US" dirty="0"/>
              <a:t> (Run 3) at Layer 1)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dirty="0"/>
              <a:t>1.0 x 10</a:t>
            </a:r>
            <a:r>
              <a:rPr lang="en-US" baseline="30000" dirty="0"/>
              <a:t>16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(1100 fb</a:t>
            </a:r>
            <a:r>
              <a:rPr lang="en-US" baseline="30000" dirty="0"/>
              <a:t>-1</a:t>
            </a:r>
            <a:r>
              <a:rPr lang="en-US" dirty="0"/>
              <a:t> (half of HL-LHC) at Layer 1)</a:t>
            </a:r>
          </a:p>
          <a:p>
            <a:pPr>
              <a:buFont typeface="Wingdings" pitchFamily="2" charset="2"/>
              <a:buChar char="q"/>
            </a:pPr>
            <a:r>
              <a:rPr lang="en-US" sz="1800" dirty="0"/>
              <a:t>Retraining (new weights, same structure) recovers most performance for both benchmark and HL-LHC sensor geometry, and will be possible for an eventual detector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>
              <a:buFont typeface="Wingdings" pitchFamily="2" charset="2"/>
              <a:buChar char="q"/>
            </a:pPr>
            <a:r>
              <a:rPr lang="en-US" sz="1800" dirty="0"/>
              <a:t>Next step: leverage leakage current injection to mimic effect of radiation and retrain the ASIC to recover performance</a:t>
            </a:r>
          </a:p>
        </p:txBody>
      </p:sp>
      <p:pic>
        <p:nvPicPr>
          <p:cNvPr id="11" name="Picture 10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AECBCF28-092D-E605-01DC-C2EC0F1FBF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7" b="4398"/>
          <a:stretch>
            <a:fillRect/>
          </a:stretch>
        </p:blipFill>
        <p:spPr>
          <a:xfrm>
            <a:off x="1578945" y="2981447"/>
            <a:ext cx="7169130" cy="2678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E0B72-5E23-7E6D-2485-89287ACA9E9C}"/>
              </a:ext>
            </a:extLst>
          </p:cNvPr>
          <p:cNvSpPr txBox="1"/>
          <p:nvPr/>
        </p:nvSpPr>
        <p:spPr>
          <a:xfrm>
            <a:off x="9090057" y="4784376"/>
            <a:ext cx="304599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i="1" u="none" strike="noStrike" dirty="0">
                <a:solidFill>
                  <a:srgbClr val="1264A3"/>
                </a:solidFill>
                <a:effectLst/>
                <a:hlinkClick r:id="rId5"/>
              </a:rPr>
              <a:t>https://arxiv.org/abs/2510.06588</a:t>
            </a:r>
            <a:endParaRPr lang="en-US" sz="1400" i="1" u="none" strike="noStrike" dirty="0">
              <a:solidFill>
                <a:srgbClr val="1264A3"/>
              </a:solidFill>
              <a:effectLst/>
            </a:endParaRPr>
          </a:p>
          <a:p>
            <a:r>
              <a:rPr lang="en-US" sz="1400" i="1" dirty="0">
                <a:solidFill>
                  <a:srgbClr val="1264A3"/>
                </a:solidFill>
              </a:rPr>
              <a:t>Under review NIM-A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2498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04"/>
    </mc:Choice>
    <mc:Fallback>
      <p:transition spd="slow" advTm="6670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5D87-A1E1-D010-5142-2781E09DA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1306E-76DC-BBB6-AC6B-E6BA622EA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Status And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72670-0683-AF7E-FE44-682454FDEA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5A645FE-0843-C89F-C434-B2E9C3C8A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88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"/>
    </mc:Choice>
    <mc:Fallback>
      <p:transition spd="slow" advTm="36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5F23E-E2EC-B56C-98F4-0E033EA5A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Physics 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519F8-90B2-61C8-0F66-AA685AC29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0777A53-2CC6-736D-BFE4-B1DA95386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0"/>
    </mc:Choice>
    <mc:Fallback>
      <p:transition spd="slow" advTm="15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21C9F-3958-0FF5-3E74-97DFF3E11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0">
            <a:extLst>
              <a:ext uri="{FF2B5EF4-FFF2-40B4-BE49-F238E27FC236}">
                <a16:creationId xmlns:a16="http://schemas.microsoft.com/office/drawing/2014/main" id="{1D117FA4-C170-F19B-E358-1DE6D343D9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Future Dataset Productions </a:t>
            </a:r>
          </a:p>
        </p:txBody>
      </p:sp>
      <p:sp>
        <p:nvSpPr>
          <p:cNvPr id="3" name="Slide Number Placeholder 34">
            <a:extLst>
              <a:ext uri="{FF2B5EF4-FFF2-40B4-BE49-F238E27FC236}">
                <a16:creationId xmlns:a16="http://schemas.microsoft.com/office/drawing/2014/main" id="{73C23FD0-1B01-C30D-5EFD-7DDAAACA14DB}"/>
              </a:ext>
            </a:extLst>
          </p:cNvPr>
          <p:cNvSpPr txBox="1"/>
          <p:nvPr/>
        </p:nvSpPr>
        <p:spPr>
          <a:xfrm>
            <a:off x="11829959" y="6356520"/>
            <a:ext cx="358920" cy="365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D48DA76B-F2E9-EF4C-A1F8-F8EC6BC2A52D}" type="slidenum">
              <a:rPr lang="en-US" sz="900" b="1" i="0" u="none" strike="noStrike" kern="1200" cap="none" spc="0" baseline="0">
                <a:ln>
                  <a:noFill/>
                </a:ln>
                <a:solidFill>
                  <a:srgbClr val="FFFFFF"/>
                </a:solidFill>
                <a:latin typeface="Helvetica" pitchFamily="18"/>
                <a:ea typeface="Noto Sans CJK SC" pitchFamily="2"/>
                <a:cs typeface="Noto Sans Devanagari" pitchFamily="2"/>
              </a:rPr>
              <a:t>30</a:t>
            </a:fld>
            <a:endParaRPr lang="en-US" sz="900" b="1" i="0" u="none" strike="noStrike" kern="1200" cap="none" spc="0" baseline="0">
              <a:ln>
                <a:noFill/>
              </a:ln>
              <a:solidFill>
                <a:srgbClr val="FFFFFF"/>
              </a:solidFill>
              <a:latin typeface="Helvetica" pitchFamily="18"/>
              <a:ea typeface="Noto Sans CJK SC" pitchFamily="2"/>
              <a:cs typeface="Noto Sans Devanagari" pitchFamily="2"/>
            </a:endParaRPr>
          </a:p>
        </p:txBody>
      </p:sp>
      <p:sp>
        <p:nvSpPr>
          <p:cNvPr id="4" name="Text Placeholder 45">
            <a:extLst>
              <a:ext uri="{FF2B5EF4-FFF2-40B4-BE49-F238E27FC236}">
                <a16:creationId xmlns:a16="http://schemas.microsoft.com/office/drawing/2014/main" id="{9B0A3200-CE5B-FFBC-7C0B-449D6E5C7B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402492" y="1110146"/>
            <a:ext cx="7203653" cy="4965611"/>
          </a:xfrm>
        </p:spPr>
        <p:txBody>
          <a:bodyPr>
            <a:normAutofit fontScale="92500"/>
          </a:bodyPr>
          <a:lstStyle/>
          <a:p>
            <a:pPr lvl="0">
              <a:buFont typeface="Wingdings" pitchFamily="2" charset="2"/>
              <a:buChar char="q"/>
            </a:pPr>
            <a:r>
              <a:rPr lang="en-US" sz="2800" dirty="0"/>
              <a:t> Current filtering network is mostly time-agnostic </a:t>
            </a:r>
          </a:p>
          <a:p>
            <a:pPr lvl="0">
              <a:buFont typeface="Wingdings" pitchFamily="2" charset="2"/>
              <a:buChar char="q"/>
            </a:pPr>
            <a:r>
              <a:rPr lang="en-US" sz="2800" dirty="0"/>
              <a:t> Regression and neuromorphic ML need </a:t>
            </a:r>
            <a:r>
              <a:rPr lang="en-US" sz="2800" b="1" u="sng" dirty="0"/>
              <a:t>accurate</a:t>
            </a:r>
            <a:r>
              <a:rPr lang="en-US" sz="2800" dirty="0"/>
              <a:t> timing modeling</a:t>
            </a:r>
          </a:p>
          <a:p>
            <a:pPr lvl="0">
              <a:buFont typeface="Wingdings" pitchFamily="2" charset="2"/>
              <a:buChar char="q"/>
            </a:pPr>
            <a:r>
              <a:rPr lang="en-US" sz="2800" dirty="0"/>
              <a:t> We are upgrading our dataset flow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 CSA model </a:t>
            </a:r>
            <a:r>
              <a:rPr lang="en-US" sz="2400" b="1" dirty="0"/>
              <a:t>ready</a:t>
            </a:r>
            <a:r>
              <a:rPr lang="en-US" sz="2400" dirty="0"/>
              <a:t> and predicts rise time and saturation behavior correctly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/>
              <a:t>ADC and spike generation timing modeling is </a:t>
            </a:r>
            <a:r>
              <a:rPr lang="en-US" sz="2400" b="1" i="1" dirty="0"/>
              <a:t>a work in progress</a:t>
            </a:r>
          </a:p>
          <a:p>
            <a:pPr lvl="1">
              <a:lnSpc>
                <a:spcPct val="110000"/>
              </a:lnSpc>
              <a:buFont typeface="Wingdings" pitchFamily="2" charset="2"/>
              <a:buChar char="Ø"/>
            </a:pPr>
            <a:r>
              <a:rPr lang="en-US" sz="2400" dirty="0"/>
              <a:t>ENC noise injection is </a:t>
            </a:r>
            <a:r>
              <a:rPr lang="en-US" sz="2400" b="1" i="1" dirty="0"/>
              <a:t>next</a:t>
            </a:r>
            <a:r>
              <a:rPr lang="en-US" sz="2400" dirty="0"/>
              <a:t> to train our ML with realistic ASIC conditions</a:t>
            </a:r>
          </a:p>
          <a:p>
            <a:pPr marL="0" lvl="0" indent="0">
              <a:buNone/>
            </a:pPr>
            <a:r>
              <a:rPr lang="en-US" sz="1800" dirty="0"/>
              <a:t>	</a:t>
            </a:r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F99F75-44BC-6764-540E-3BF7F339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0" t="8271" r="-6973"/>
          <a:stretch>
            <a:fillRect/>
          </a:stretch>
        </p:blipFill>
        <p:spPr>
          <a:xfrm>
            <a:off x="585855" y="1211799"/>
            <a:ext cx="4134856" cy="458044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37D0457-67DA-AFCF-9663-91BA693024D2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fld id="{34F05C00-C055-DA49-88EE-52009A08820E}" type="datetime1">
              <a:rPr lang="en-US" smtClean="0"/>
              <a:t>5/16/26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C1E1704-4790-A4C1-8B46-3D2F14DE359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8C213AA-6383-A717-A716-92C387962896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CE2E76-BDCD-C244-AD42-5FFF66BDEAFF}" type="slidenum">
              <a:rPr lang="en-US" smtClean="0"/>
              <a:t>30</a:t>
            </a:fld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9B173A-53CE-8C77-979E-B7A27C9CCC40}"/>
              </a:ext>
            </a:extLst>
          </p:cNvPr>
          <p:cNvSpPr/>
          <p:nvPr/>
        </p:nvSpPr>
        <p:spPr>
          <a:xfrm>
            <a:off x="585856" y="993422"/>
            <a:ext cx="3466856" cy="20884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07AA73-9717-BD87-B093-76051907AB50}"/>
              </a:ext>
            </a:extLst>
          </p:cNvPr>
          <p:cNvSpPr txBox="1"/>
          <p:nvPr/>
        </p:nvSpPr>
        <p:spPr>
          <a:xfrm>
            <a:off x="2366996" y="1832794"/>
            <a:ext cx="1240404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i="1" dirty="0">
                <a:solidFill>
                  <a:srgbClr val="00B050"/>
                </a:solidFill>
                <a:latin typeface="Helvetica" pitchFamily="2" charset="0"/>
              </a:rPr>
              <a:t>New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DC011D-1383-4A14-6B2C-BA2551896CC7}"/>
              </a:ext>
            </a:extLst>
          </p:cNvPr>
          <p:cNvSpPr txBox="1"/>
          <p:nvPr/>
        </p:nvSpPr>
        <p:spPr>
          <a:xfrm>
            <a:off x="2319284" y="3923444"/>
            <a:ext cx="2067554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i="1" dirty="0">
                <a:solidFill>
                  <a:srgbClr val="00B050"/>
                </a:solidFill>
                <a:latin typeface="Helvetica" pitchFamily="2" charset="0"/>
              </a:rPr>
              <a:t>In progress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32F0B0-6A00-E78F-D8A6-51DFCA73765C}"/>
              </a:ext>
            </a:extLst>
          </p:cNvPr>
          <p:cNvSpPr txBox="1"/>
          <p:nvPr/>
        </p:nvSpPr>
        <p:spPr>
          <a:xfrm>
            <a:off x="264016" y="5610509"/>
            <a:ext cx="4205960" cy="800219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i="1" dirty="0">
                <a:latin typeface="Helvetica" pitchFamily="2" charset="0"/>
              </a:rPr>
              <a:t>Envisioned dataset production flow</a:t>
            </a:r>
          </a:p>
        </p:txBody>
      </p:sp>
    </p:spTree>
    <p:extLst>
      <p:ext uri="{BB962C8B-B14F-4D97-AF65-F5344CB8AC3E}">
        <p14:creationId xmlns:p14="http://schemas.microsoft.com/office/powerpoint/2010/main" val="109018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95"/>
    </mc:Choice>
    <mc:Fallback>
      <p:transition spd="slow" advTm="5995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0A30-DB82-6542-B886-2661F580D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2F607E-6F21-AFCD-D1A7-95C58ED8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VIZARD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0C57B-7254-9BC9-3310-F75EAFEBBFD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212413-74E9-F3EB-7D4F-61E9857F40C0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84B4C201-2E0E-C04B-8B38-7F4F72CE647A}" type="datetime1">
              <a:rPr lang="en-US" smtClean="0"/>
              <a:t>5/18/26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4AB1735-816D-BF26-1482-5A9635C4378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35003-3DAB-465A-0E1A-46FBBA7349FA}"/>
              </a:ext>
            </a:extLst>
          </p:cNvPr>
          <p:cNvSpPr txBox="1"/>
          <p:nvPr/>
        </p:nvSpPr>
        <p:spPr>
          <a:xfrm>
            <a:off x="4834839" y="2934040"/>
            <a:ext cx="6441237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/>
              </a:rPr>
              <a:t>Overview</a:t>
            </a:r>
            <a:endParaRPr lang="en-US" sz="1600" b="1" dirty="0">
              <a:latin typeface="Calibri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Two 30mm2 chips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VIZARD_v0a - backside sensor connection (TSVs)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VIZARD_v0b – frontside sensor connection (Bump bond)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Improved and novel AFE architecture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Z</a:t>
            </a:r>
            <a:r>
              <a:rPr lang="en-US" dirty="0">
                <a:solidFill>
                  <a:schemeClr val="tx1"/>
                </a:solidFill>
                <a:latin typeface="Calibri"/>
              </a:rPr>
              <a:t>ero suppress readout on three 192x48 pixel matrices quadrant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solidFill>
                  <a:schemeClr val="tx1"/>
                </a:solidFill>
                <a:latin typeface="Calibri"/>
              </a:rPr>
              <a:t>Implementation of 36 digital filter ML (NW quadrant)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SPI interface for configuration and slow readout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dirty="0">
                <a:latin typeface="Calibri"/>
              </a:rPr>
              <a:t>High Speed RX/TX interface (1.28Gbps)</a:t>
            </a:r>
          </a:p>
          <a:p>
            <a:pPr marL="342900" indent="-342900">
              <a:buFont typeface="Wingdings" pitchFamily="2" charset="2"/>
              <a:buChar char="q"/>
            </a:pPr>
            <a:endParaRPr lang="en-US" sz="1600" dirty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85E32-3F07-A19E-78A4-D5E5E9D5C9F4}"/>
              </a:ext>
            </a:extLst>
          </p:cNvPr>
          <p:cNvSpPr txBox="1"/>
          <p:nvPr/>
        </p:nvSpPr>
        <p:spPr>
          <a:xfrm>
            <a:off x="4589136" y="1182422"/>
            <a:ext cx="4620860" cy="1549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59" lvl="2">
              <a:spcBef>
                <a:spcPct val="0"/>
              </a:spcBef>
              <a:spcAft>
                <a:spcPts val="200"/>
              </a:spcAft>
            </a:pPr>
            <a:r>
              <a:rPr lang="en-US" sz="1800" b="1" i="1" dirty="0">
                <a:solidFill>
                  <a:schemeClr val="tx1"/>
                </a:solidFill>
                <a:latin typeface="Calibri"/>
              </a:rPr>
              <a:t>Status</a:t>
            </a:r>
          </a:p>
          <a:p>
            <a:pPr marL="537209" lvl="2" indent="-285750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b="1" i="1" dirty="0">
                <a:solidFill>
                  <a:schemeClr val="tx1"/>
                </a:solidFill>
                <a:latin typeface="Calibri"/>
              </a:rPr>
              <a:t>Tapeout</a:t>
            </a:r>
            <a:r>
              <a:rPr lang="en-US" i="1" dirty="0">
                <a:solidFill>
                  <a:schemeClr val="tx1"/>
                </a:solidFill>
                <a:latin typeface="Calibri"/>
              </a:rPr>
              <a:t>: End 2026</a:t>
            </a:r>
          </a:p>
          <a:p>
            <a:pPr marL="537209" lvl="2" indent="-285750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b="1" i="1" dirty="0">
                <a:latin typeface="Calibri"/>
              </a:rPr>
              <a:t>Engineer run with CERN</a:t>
            </a:r>
            <a:endParaRPr lang="en-US" b="1" i="1" dirty="0">
              <a:solidFill>
                <a:schemeClr val="tx1"/>
              </a:solidFill>
              <a:latin typeface="Calibri"/>
            </a:endParaRPr>
          </a:p>
          <a:p>
            <a:pPr marL="537209" lvl="2" indent="-285750">
              <a:spcBef>
                <a:spcPct val="0"/>
              </a:spcBef>
              <a:spcAft>
                <a:spcPts val="200"/>
              </a:spcAft>
              <a:buFont typeface="Wingdings" pitchFamily="2" charset="2"/>
              <a:buChar char="q"/>
            </a:pPr>
            <a:r>
              <a:rPr lang="en-US" b="1" i="1" dirty="0">
                <a:solidFill>
                  <a:schemeClr val="tx1"/>
                </a:solidFill>
                <a:latin typeface="Calibri"/>
              </a:rPr>
              <a:t>Chip delivery</a:t>
            </a:r>
            <a:r>
              <a:rPr lang="en-US" i="1" dirty="0">
                <a:solidFill>
                  <a:schemeClr val="tx1"/>
                </a:solidFill>
                <a:latin typeface="Calibri"/>
              </a:rPr>
              <a:t>: </a:t>
            </a:r>
            <a:r>
              <a:rPr lang="en-US" i="1" dirty="0">
                <a:latin typeface="Calibri"/>
              </a:rPr>
              <a:t>Early 2027</a:t>
            </a:r>
            <a:endParaRPr lang="en-US" i="1" dirty="0">
              <a:solidFill>
                <a:schemeClr val="tx1"/>
              </a:solidFill>
              <a:latin typeface="Calibri"/>
            </a:endParaRPr>
          </a:p>
          <a:p>
            <a:pPr marL="251459" lvl="2">
              <a:spcBef>
                <a:spcPct val="0"/>
              </a:spcBef>
              <a:spcAft>
                <a:spcPts val="200"/>
              </a:spcAft>
            </a:pPr>
            <a:endParaRPr lang="en-US" sz="1600" b="1" i="1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459601D6-EBF3-9DBE-5D90-470860DE4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9" y="891296"/>
            <a:ext cx="4620859" cy="5169097"/>
          </a:xfrm>
          <a:prstGeom prst="rect">
            <a:avLst/>
          </a:prstGeom>
        </p:spPr>
      </p:pic>
      <p:pic>
        <p:nvPicPr>
          <p:cNvPr id="8" name="Picture 7" descr="Logo&#10;&#10;AI-generated content may be incorrect.">
            <a:extLst>
              <a:ext uri="{FF2B5EF4-FFF2-40B4-BE49-F238E27FC236}">
                <a16:creationId xmlns:a16="http://schemas.microsoft.com/office/drawing/2014/main" id="{0DE1DE42-360C-428D-18DF-F3DFD77E3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8512" y="1039750"/>
            <a:ext cx="1749027" cy="17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85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"/>
    </mc:Choice>
    <mc:Fallback>
      <p:transition spd="slow" advTm="38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9674C-ABA1-D1B5-583F-98EE5DCF8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F38A0C-019D-5675-40E5-1430A76DA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3D chip tapeout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2B39C-FE2F-69F9-AA6B-3993254E7A2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79736B-2974-9045-072D-75673177B3A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84B4C201-2E0E-C04B-8B38-7F4F72CE647A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ADFC0C-7FCD-5A77-7525-4330EA8495C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7DC9592-89EE-4AA2-1049-4EBDA562EF6A}"/>
              </a:ext>
            </a:extLst>
          </p:cNvPr>
          <p:cNvSpPr txBox="1">
            <a:spLocks/>
          </p:cNvSpPr>
          <p:nvPr/>
        </p:nvSpPr>
        <p:spPr>
          <a:xfrm>
            <a:off x="4191850" y="932965"/>
            <a:ext cx="7270655" cy="4351958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itchFamily="2" charset="2"/>
              <a:buChar char="q"/>
            </a:pPr>
            <a:r>
              <a:rPr lang="en-US" sz="2400" dirty="0"/>
              <a:t>3D integration planned in January 2027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/>
              <a:t>8 </a:t>
            </a:r>
            <a:r>
              <a:rPr lang="en-US" sz="2400" dirty="0" err="1"/>
              <a:t>chiplets</a:t>
            </a:r>
            <a:r>
              <a:rPr lang="en-US" sz="2400" dirty="0"/>
              <a:t> design dedicated for </a:t>
            </a:r>
            <a:r>
              <a:rPr lang="en-US" sz="2400" b="1" i="1" dirty="0" err="1"/>
              <a:t>smartpixels</a:t>
            </a:r>
            <a:endParaRPr lang="en-US" sz="2400" b="1" i="1" dirty="0"/>
          </a:p>
          <a:p>
            <a:pPr marL="520700" lvl="2" indent="-230188">
              <a:buFont typeface="Courier New" panose="02070309020205020404" pitchFamily="49" charset="0"/>
              <a:buChar char="o"/>
              <a:defRPr sz="2000"/>
            </a:pPr>
            <a:r>
              <a:rPr lang="en-US" sz="2000" dirty="0"/>
              <a:t>Improved and novel AFE architecture</a:t>
            </a:r>
          </a:p>
          <a:p>
            <a:pPr marL="520700" lvl="2" indent="-230188">
              <a:buFont typeface="Courier New" panose="02070309020205020404" pitchFamily="49" charset="0"/>
              <a:buChar char="o"/>
              <a:defRPr sz="2000"/>
            </a:pPr>
            <a:r>
              <a:rPr lang="en-US" sz="2000" dirty="0"/>
              <a:t>Smarter digital auto zero cycle control</a:t>
            </a:r>
          </a:p>
          <a:p>
            <a:pPr marL="520700" lvl="2" indent="-230188">
              <a:buFont typeface="Courier New" panose="02070309020205020404" pitchFamily="49" charset="0"/>
              <a:buChar char="o"/>
              <a:defRPr sz="2000"/>
            </a:pPr>
            <a:r>
              <a:rPr lang="en-US" sz="2000" dirty="0"/>
              <a:t>Explore novel Filter ML architectures (race logic, SNN) </a:t>
            </a:r>
          </a:p>
          <a:p>
            <a:pPr marL="520700" lvl="2" indent="-230188">
              <a:buFont typeface="Courier New" panose="02070309020205020404" pitchFamily="49" charset="0"/>
              <a:buChar char="o"/>
              <a:defRPr sz="2000"/>
            </a:pPr>
            <a:r>
              <a:rPr lang="en-US" sz="2000" dirty="0"/>
              <a:t>Regression algorithms for real-time physics feature extraction</a:t>
            </a:r>
            <a:endParaRPr lang="en-US" sz="1800" dirty="0"/>
          </a:p>
          <a:p>
            <a:pPr marL="285750" lvl="2" indent="-285750">
              <a:buFont typeface="Wingdings" pitchFamily="2" charset="2"/>
              <a:buChar char="q"/>
              <a:defRPr sz="2000"/>
            </a:pPr>
            <a:r>
              <a:rPr lang="en-US" sz="2400" dirty="0"/>
              <a:t>Fabrication and test planned for 2027-2028</a:t>
            </a:r>
          </a:p>
          <a:p>
            <a:pPr marL="290512" lvl="2" indent="0">
              <a:buNone/>
              <a:defRPr sz="2000"/>
            </a:pPr>
            <a:endParaRPr lang="en-US" sz="1800" dirty="0"/>
          </a:p>
          <a:p>
            <a:pPr marL="285750" lvl="2" indent="-285750">
              <a:buFont typeface="Wingdings" pitchFamily="2" charset="2"/>
              <a:buChar char="q"/>
              <a:defRPr sz="2000"/>
            </a:pPr>
            <a:endParaRPr lang="en-US" sz="2000" dirty="0"/>
          </a:p>
          <a:p>
            <a:pPr marL="0" lvl="2" indent="0">
              <a:buNone/>
              <a:defRPr sz="2000"/>
            </a:pPr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5DB36F-958F-4E2D-46B4-18F7066D9B8A}"/>
              </a:ext>
            </a:extLst>
          </p:cNvPr>
          <p:cNvGrpSpPr/>
          <p:nvPr/>
        </p:nvGrpSpPr>
        <p:grpSpPr>
          <a:xfrm>
            <a:off x="617896" y="1127043"/>
            <a:ext cx="2758568" cy="861131"/>
            <a:chOff x="4572000" y="1410191"/>
            <a:chExt cx="2338589" cy="93042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5254A7-C236-B914-E62A-B8DE2DF35EB3}"/>
                </a:ext>
              </a:extLst>
            </p:cNvPr>
            <p:cNvGrpSpPr/>
            <p:nvPr/>
          </p:nvGrpSpPr>
          <p:grpSpPr>
            <a:xfrm>
              <a:off x="4572000" y="1410191"/>
              <a:ext cx="2338589" cy="930424"/>
              <a:chOff x="135745" y="714577"/>
              <a:chExt cx="2338589" cy="93042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BFFCADB-6695-FF6F-1732-C14E08ED40CE}"/>
                  </a:ext>
                </a:extLst>
              </p:cNvPr>
              <p:cNvSpPr/>
              <p:nvPr/>
            </p:nvSpPr>
            <p:spPr>
              <a:xfrm>
                <a:off x="163903" y="1111456"/>
                <a:ext cx="2310431" cy="533545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AF62457-141C-1379-CA19-F4F95316BAD4}"/>
                  </a:ext>
                </a:extLst>
              </p:cNvPr>
              <p:cNvSpPr/>
              <p:nvPr/>
            </p:nvSpPr>
            <p:spPr>
              <a:xfrm>
                <a:off x="135745" y="714577"/>
                <a:ext cx="2310431" cy="533545"/>
              </a:xfrm>
              <a:prstGeom prst="ellipse">
                <a:avLst/>
              </a:prstGeom>
              <a:solidFill>
                <a:srgbClr val="92D050">
                  <a:alpha val="54118"/>
                </a:srgbClr>
              </a:solidFill>
              <a:ln>
                <a:solidFill>
                  <a:srgbClr val="93D2E7">
                    <a:alpha val="23922"/>
                  </a:srgb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Diamond 15">
                <a:extLst>
                  <a:ext uri="{FF2B5EF4-FFF2-40B4-BE49-F238E27FC236}">
                    <a16:creationId xmlns:a16="http://schemas.microsoft.com/office/drawing/2014/main" id="{9C42C864-D0F7-9DAC-492B-417C189C519B}"/>
                  </a:ext>
                </a:extLst>
              </p:cNvPr>
              <p:cNvSpPr/>
              <p:nvPr/>
            </p:nvSpPr>
            <p:spPr>
              <a:xfrm rot="21176542">
                <a:off x="365361" y="1306555"/>
                <a:ext cx="416835" cy="158600"/>
              </a:xfrm>
              <a:prstGeom prst="diamon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Diamond 16">
                <a:extLst>
                  <a:ext uri="{FF2B5EF4-FFF2-40B4-BE49-F238E27FC236}">
                    <a16:creationId xmlns:a16="http://schemas.microsoft.com/office/drawing/2014/main" id="{E19C3A21-3492-AD8C-584F-11ACA2CAA2AA}"/>
                  </a:ext>
                </a:extLst>
              </p:cNvPr>
              <p:cNvSpPr/>
              <p:nvPr/>
            </p:nvSpPr>
            <p:spPr>
              <a:xfrm rot="21176542">
                <a:off x="581942" y="1356874"/>
                <a:ext cx="416835" cy="158600"/>
              </a:xfrm>
              <a:prstGeom prst="diamon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Diamond 17">
                <a:extLst>
                  <a:ext uri="{FF2B5EF4-FFF2-40B4-BE49-F238E27FC236}">
                    <a16:creationId xmlns:a16="http://schemas.microsoft.com/office/drawing/2014/main" id="{3FCB160F-E410-700E-1E73-562B268DDE5D}"/>
                  </a:ext>
                </a:extLst>
              </p:cNvPr>
              <p:cNvSpPr/>
              <p:nvPr/>
            </p:nvSpPr>
            <p:spPr>
              <a:xfrm rot="21176542">
                <a:off x="780119" y="1252567"/>
                <a:ext cx="416835" cy="158600"/>
              </a:xfrm>
              <a:prstGeom prst="diamond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Diamond 18">
                <a:extLst>
                  <a:ext uri="{FF2B5EF4-FFF2-40B4-BE49-F238E27FC236}">
                    <a16:creationId xmlns:a16="http://schemas.microsoft.com/office/drawing/2014/main" id="{4EE7544D-C433-E3FC-68C3-74D3DDFF39DD}"/>
                  </a:ext>
                </a:extLst>
              </p:cNvPr>
              <p:cNvSpPr/>
              <p:nvPr/>
            </p:nvSpPr>
            <p:spPr>
              <a:xfrm rot="21176542">
                <a:off x="615894" y="814743"/>
                <a:ext cx="416835" cy="158600"/>
              </a:xfrm>
              <a:prstGeom prst="diamond">
                <a:avLst/>
              </a:prstGeom>
              <a:solidFill>
                <a:schemeClr val="accent3">
                  <a:alpha val="32941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Diamond 19">
                <a:extLst>
                  <a:ext uri="{FF2B5EF4-FFF2-40B4-BE49-F238E27FC236}">
                    <a16:creationId xmlns:a16="http://schemas.microsoft.com/office/drawing/2014/main" id="{8B5A8B64-7C2F-9A9B-2FA8-A3B210F1372C}"/>
                  </a:ext>
                </a:extLst>
              </p:cNvPr>
              <p:cNvSpPr/>
              <p:nvPr/>
            </p:nvSpPr>
            <p:spPr>
              <a:xfrm rot="21176542">
                <a:off x="837793" y="865607"/>
                <a:ext cx="416835" cy="158600"/>
              </a:xfrm>
              <a:prstGeom prst="diamond">
                <a:avLst/>
              </a:prstGeom>
              <a:solidFill>
                <a:schemeClr val="accent3">
                  <a:alpha val="32941"/>
                </a:schemeClr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A3D8CDF8-51DA-0F71-7B7F-787DE3EFC95F}"/>
                  </a:ext>
                </a:extLst>
              </p:cNvPr>
              <p:cNvSpPr/>
              <p:nvPr/>
            </p:nvSpPr>
            <p:spPr>
              <a:xfrm rot="21176542">
                <a:off x="642985" y="970755"/>
                <a:ext cx="416835" cy="158600"/>
              </a:xfrm>
              <a:prstGeom prst="diamond">
                <a:avLst/>
              </a:prstGeom>
              <a:solidFill>
                <a:schemeClr val="tx1">
                  <a:alpha val="32941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Diamond 21">
                <a:extLst>
                  <a:ext uri="{FF2B5EF4-FFF2-40B4-BE49-F238E27FC236}">
                    <a16:creationId xmlns:a16="http://schemas.microsoft.com/office/drawing/2014/main" id="{5C05EE3C-7DAF-09A1-6E06-0D8137F5B7A0}"/>
                  </a:ext>
                </a:extLst>
              </p:cNvPr>
              <p:cNvSpPr/>
              <p:nvPr/>
            </p:nvSpPr>
            <p:spPr>
              <a:xfrm rot="21176542">
                <a:off x="431238" y="914824"/>
                <a:ext cx="416835" cy="158600"/>
              </a:xfrm>
              <a:prstGeom prst="diamond">
                <a:avLst/>
              </a:prstGeom>
              <a:solidFill>
                <a:schemeClr val="tx1">
                  <a:alpha val="32941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Diamond 12">
              <a:extLst>
                <a:ext uri="{FF2B5EF4-FFF2-40B4-BE49-F238E27FC236}">
                  <a16:creationId xmlns:a16="http://schemas.microsoft.com/office/drawing/2014/main" id="{C59F2952-DE0D-D47D-BDF6-4812AA768567}"/>
                </a:ext>
              </a:extLst>
            </p:cNvPr>
            <p:cNvSpPr/>
            <p:nvPr/>
          </p:nvSpPr>
          <p:spPr>
            <a:xfrm rot="21176542">
              <a:off x="4999792" y="1895857"/>
              <a:ext cx="416835" cy="158600"/>
            </a:xfrm>
            <a:prstGeom prst="diamond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DD898FD-19D5-A090-364C-AEB5BF6184A4}"/>
              </a:ext>
            </a:extLst>
          </p:cNvPr>
          <p:cNvSpPr txBox="1"/>
          <p:nvPr/>
        </p:nvSpPr>
        <p:spPr>
          <a:xfrm>
            <a:off x="6809367" y="6017796"/>
            <a:ext cx="35551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/>
              <a:t>3D detector product</a:t>
            </a:r>
          </a:p>
        </p:txBody>
      </p:sp>
      <p:pic>
        <p:nvPicPr>
          <p:cNvPr id="28" name="Picture 27" descr="Diagram&#10;&#10;AI-generated content may be incorrect.">
            <a:extLst>
              <a:ext uri="{FF2B5EF4-FFF2-40B4-BE49-F238E27FC236}">
                <a16:creationId xmlns:a16="http://schemas.microsoft.com/office/drawing/2014/main" id="{07C44B9A-5D23-01AF-E93E-9260B359C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59" y="2240218"/>
            <a:ext cx="3460843" cy="4144288"/>
          </a:xfrm>
          <a:prstGeom prst="rect">
            <a:avLst/>
          </a:prstGeom>
        </p:spPr>
      </p:pic>
      <p:pic>
        <p:nvPicPr>
          <p:cNvPr id="30" name="Picture 29" descr="Graphical user interface&#10;&#10;AI-generated content may be incorrect.">
            <a:extLst>
              <a:ext uri="{FF2B5EF4-FFF2-40B4-BE49-F238E27FC236}">
                <a16:creationId xmlns:a16="http://schemas.microsoft.com/office/drawing/2014/main" id="{86573B6C-408D-8D63-3AB1-4D67159F2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835" y="3942167"/>
            <a:ext cx="3801894" cy="20756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D8A33E-1B38-58D6-7E72-CFAF9DB7D9B6}"/>
              </a:ext>
            </a:extLst>
          </p:cNvPr>
          <p:cNvSpPr txBox="1"/>
          <p:nvPr/>
        </p:nvSpPr>
        <p:spPr>
          <a:xfrm>
            <a:off x="8437033" y="3808489"/>
            <a:ext cx="348820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u="none" strike="noStrike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https://arxiv.org/abs/2602.15946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4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0"/>
    </mc:Choice>
    <mc:Fallback>
      <p:transition spd="slow" advTm="103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617BA4-629B-EA90-0C5F-D345994B1E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956" y="3600735"/>
            <a:ext cx="11473284" cy="4655566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>
                <a:sym typeface="Wingdings" pitchFamily="2" charset="2"/>
              </a:rPr>
              <a:t>Dataset production accelerated dramatically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sym typeface="Wingdings" pitchFamily="2" charset="2"/>
              </a:rPr>
              <a:t>Silicon Realistic Dataset including AFE timing and noise modeling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 ML-to-ASIC flow improved </a:t>
            </a:r>
            <a:r>
              <a:rPr lang="en-US" dirty="0">
                <a:sym typeface="Wingdings" pitchFamily="2" charset="2"/>
              </a:rPr>
              <a:t>Reduced HLS4M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ym typeface="Wingdings" pitchFamily="2" charset="2"/>
              </a:rPr>
              <a:t>Tight integration of HLS4ML with siemens catapult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ym typeface="Wingdings" pitchFamily="2" charset="2"/>
              </a:rPr>
              <a:t> We produced with siemens a more automatized flow that works for ASIC</a:t>
            </a:r>
          </a:p>
          <a:p>
            <a:pPr>
              <a:buFont typeface="Wingdings" pitchFamily="2" charset="2"/>
              <a:buChar char="q"/>
            </a:pPr>
            <a:r>
              <a:rPr lang="en-US" dirty="0">
                <a:sym typeface="Wingdings" pitchFamily="2" charset="2"/>
              </a:rPr>
              <a:t>Hardware iteration remains the bottleneck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0F8322-A8C9-9EDB-8569-34A1D44EB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Codesign Flow</a:t>
            </a:r>
            <a:br>
              <a:rPr lang="en-US" dirty="0"/>
            </a:b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A4F2C-024F-CDBA-4B43-6E9B9BAEF13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B56ED3D3-B945-6C46-B565-C0B356CA9375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72386-A0EB-08C4-2F77-51FBE2E5182E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C0BCB-E08B-C565-6AC9-624FECA504F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08E23F2-A12E-FE6C-2CB4-FCBBD172A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1" y="929482"/>
            <a:ext cx="9912043" cy="201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E90CBE-9C7C-C5EA-F282-183B6D31971C}"/>
              </a:ext>
            </a:extLst>
          </p:cNvPr>
          <p:cNvCxnSpPr/>
          <p:nvPr/>
        </p:nvCxnSpPr>
        <p:spPr>
          <a:xfrm flipV="1">
            <a:off x="2492586" y="2587557"/>
            <a:ext cx="485422" cy="4238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FAEBFB-03FC-D88C-A0FF-B312DE27CBDB}"/>
              </a:ext>
            </a:extLst>
          </p:cNvPr>
          <p:cNvCxnSpPr>
            <a:cxnSpLocks/>
          </p:cNvCxnSpPr>
          <p:nvPr/>
        </p:nvCxnSpPr>
        <p:spPr>
          <a:xfrm flipH="1" flipV="1">
            <a:off x="2560319" y="2587557"/>
            <a:ext cx="417689" cy="4238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96733EB-15CC-1772-C7BE-0163B4ED712A}"/>
              </a:ext>
            </a:extLst>
          </p:cNvPr>
          <p:cNvSpPr txBox="1"/>
          <p:nvPr/>
        </p:nvSpPr>
        <p:spPr>
          <a:xfrm>
            <a:off x="1954704" y="2731432"/>
            <a:ext cx="1540165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1 week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1E409BD-4C87-BE28-0076-DD1FCBC44090}"/>
              </a:ext>
            </a:extLst>
          </p:cNvPr>
          <p:cNvCxnSpPr/>
          <p:nvPr/>
        </p:nvCxnSpPr>
        <p:spPr>
          <a:xfrm flipV="1">
            <a:off x="5843861" y="2573137"/>
            <a:ext cx="485422" cy="4238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56B2D9-2DE0-501B-C876-50E3A28E9E0F}"/>
              </a:ext>
            </a:extLst>
          </p:cNvPr>
          <p:cNvCxnSpPr>
            <a:cxnSpLocks/>
          </p:cNvCxnSpPr>
          <p:nvPr/>
        </p:nvCxnSpPr>
        <p:spPr>
          <a:xfrm flipH="1" flipV="1">
            <a:off x="5911594" y="2573137"/>
            <a:ext cx="417689" cy="4238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B097E8-AD0D-8A28-1B3D-53012A601FAF}"/>
              </a:ext>
            </a:extLst>
          </p:cNvPr>
          <p:cNvSpPr txBox="1"/>
          <p:nvPr/>
        </p:nvSpPr>
        <p:spPr>
          <a:xfrm>
            <a:off x="5350152" y="2731432"/>
            <a:ext cx="1472839" cy="846386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900" b="1" dirty="0">
                <a:latin typeface="Helvetica" pitchFamily="2" charset="0"/>
              </a:rPr>
              <a:t>weeks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7B93D4-0CF5-C8C8-D67C-A379290A97C7}"/>
              </a:ext>
            </a:extLst>
          </p:cNvPr>
          <p:cNvSpPr txBox="1"/>
          <p:nvPr/>
        </p:nvSpPr>
        <p:spPr>
          <a:xfrm>
            <a:off x="6822991" y="5928518"/>
            <a:ext cx="483817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i="1" dirty="0"/>
              <a:t>A chip result is worth a thousand simulations </a:t>
            </a:r>
          </a:p>
        </p:txBody>
      </p:sp>
    </p:spTree>
    <p:extLst>
      <p:ext uri="{BB962C8B-B14F-4D97-AF65-F5344CB8AC3E}">
        <p14:creationId xmlns:p14="http://schemas.microsoft.com/office/powerpoint/2010/main" val="142826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F039A4-8BC3-832C-557A-B97076F0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Smartpixels</a:t>
            </a:r>
            <a:r>
              <a:rPr lang="en-US" dirty="0"/>
              <a:t> Team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F4E4EA8-078D-38BD-4226-FE1A605D722B}"/>
              </a:ext>
            </a:extLst>
          </p:cNvPr>
          <p:cNvSpPr txBox="1">
            <a:spLocks/>
          </p:cNvSpPr>
          <p:nvPr/>
        </p:nvSpPr>
        <p:spPr>
          <a:xfrm>
            <a:off x="486137" y="952500"/>
            <a:ext cx="5829808" cy="53721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Fermi National Accelerator Laboratory</a:t>
            </a:r>
            <a:r>
              <a:rPr lang="en-US" sz="1400" dirty="0"/>
              <a:t>: Abhijith </a:t>
            </a:r>
            <a:r>
              <a:rPr lang="en-US" sz="1400" dirty="0" err="1"/>
              <a:t>Gandrakota</a:t>
            </a:r>
            <a:r>
              <a:rPr lang="en-US" sz="1400" dirty="0"/>
              <a:t>, Benjamin Parpillon, Chinar Syal, Douglas Berry, Farah Fahim, Gauri Pradhan, Giuseppe Di Guglielmo, James Hirschauer, Jennet Dickinson, Lindsey Gray, Nhan Tran, Ron Lipton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Cornell University</a:t>
            </a:r>
            <a:r>
              <a:rPr lang="en-US" sz="1400" dirty="0"/>
              <a:t>: Jennet Dickinson, Ben Weiss</a:t>
            </a:r>
            <a:endParaRPr lang="en-US" sz="1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Johns Hopkins University</a:t>
            </a:r>
            <a:r>
              <a:rPr lang="en-US" sz="1400" dirty="0"/>
              <a:t>: </a:t>
            </a:r>
            <a:r>
              <a:rPr lang="en-US" sz="1400" dirty="0" err="1"/>
              <a:t>Dahai</a:t>
            </a:r>
            <a:r>
              <a:rPr lang="en-US" sz="1400" dirty="0"/>
              <a:t> Wen, Morris Swartz, Petar Maksimovic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Northeastern University</a:t>
            </a:r>
            <a:r>
              <a:rPr lang="en-US" sz="1400" dirty="0"/>
              <a:t>: Nick Manganelli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Northwestern University</a:t>
            </a:r>
            <a:r>
              <a:rPr lang="en-US" sz="1400" dirty="0"/>
              <a:t>: Manuel Blanco Valentin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Oak Ridge National Laboratory</a:t>
            </a:r>
            <a:r>
              <a:rPr lang="en-US" sz="1400" dirty="0"/>
              <a:t>: Aaron Young, Shruti R. Kulkarni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Purdue University</a:t>
            </a:r>
            <a:r>
              <a:rPr lang="en-US" sz="1400" dirty="0"/>
              <a:t>: Mia Liu, Arghya Das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University of Chicago</a:t>
            </a:r>
            <a:r>
              <a:rPr lang="en-US" sz="1400" dirty="0"/>
              <a:t>: Karri DiPetrillo, Anthony Badea, Carissa Kumar, Emily Pan, Rachel Kovach-Fuentes, Aidan Nicholas, Eliza Howard, Eric You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University of Colorado Boulder</a:t>
            </a:r>
            <a:r>
              <a:rPr lang="en-US" sz="1400" dirty="0"/>
              <a:t>: Jannicke Pearkes, Ricardo Silvestre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University of Illinois Chicago</a:t>
            </a:r>
            <a:r>
              <a:rPr lang="en-US" sz="1400" dirty="0"/>
              <a:t>: Corrinne Mills, Danush Shekar, Jieun Yoo, Mohammad Abrar Wadud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University of Illinois Urbana-Champaign</a:t>
            </a:r>
            <a:r>
              <a:rPr lang="en-US" sz="1400" dirty="0"/>
              <a:t>: Mark S. Neubauer, David Jiang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b="1" dirty="0"/>
              <a:t>University of Kansas</a:t>
            </a:r>
            <a:r>
              <a:rPr lang="en-US" sz="1400" dirty="0"/>
              <a:t>: Alice Bean</a:t>
            </a:r>
          </a:p>
        </p:txBody>
      </p:sp>
      <p:pic>
        <p:nvPicPr>
          <p:cNvPr id="6" name="EFI_2.png.png" descr="EFI_2.png.png">
            <a:extLst>
              <a:ext uri="{FF2B5EF4-FFF2-40B4-BE49-F238E27FC236}">
                <a16:creationId xmlns:a16="http://schemas.microsoft.com/office/drawing/2014/main" id="{E33E108A-8D10-18A6-1780-8C93651E7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883" y="5603106"/>
            <a:ext cx="1253048" cy="71642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University_of_Chicago_Coat_of_arms.png" descr="University_of_Chicago_Coat_of_arms.png">
            <a:extLst>
              <a:ext uri="{FF2B5EF4-FFF2-40B4-BE49-F238E27FC236}">
                <a16:creationId xmlns:a16="http://schemas.microsoft.com/office/drawing/2014/main" id="{405E49C2-7F32-9A40-DE63-AA2AE618D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450" y="3432611"/>
            <a:ext cx="603862" cy="7662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schmidtsciences_primary_color.png" descr="schmidtsciences_primary_color.png">
            <a:extLst>
              <a:ext uri="{FF2B5EF4-FFF2-40B4-BE49-F238E27FC236}">
                <a16:creationId xmlns:a16="http://schemas.microsoft.com/office/drawing/2014/main" id="{ACCDF9A5-B40E-2C2A-59F8-6EF618437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994" y="4368116"/>
            <a:ext cx="1740569" cy="69622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Seal_of_the_United_States_Department_of_Energy.svg.png" descr="Seal_of_the_United_States_Department_of_Energy.svg.png">
            <a:extLst>
              <a:ext uri="{FF2B5EF4-FFF2-40B4-BE49-F238E27FC236}">
                <a16:creationId xmlns:a16="http://schemas.microsoft.com/office/drawing/2014/main" id="{DB869F19-7A7D-8283-84ED-4987B2068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4910" y="1105040"/>
            <a:ext cx="1065682" cy="10656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FNAL-Logo-NAL-Blue-2.pdf" descr="FNAL-Logo-NAL-Blue-2.pdf">
            <a:extLst>
              <a:ext uri="{FF2B5EF4-FFF2-40B4-BE49-F238E27FC236}">
                <a16:creationId xmlns:a16="http://schemas.microsoft.com/office/drawing/2014/main" id="{01D0A5BE-2140-4D27-11EE-30ACE2C8F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3855" y="2623567"/>
            <a:ext cx="3243896" cy="5859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KULogo.png" descr="KULogo.png">
            <a:extLst>
              <a:ext uri="{FF2B5EF4-FFF2-40B4-BE49-F238E27FC236}">
                <a16:creationId xmlns:a16="http://schemas.microsoft.com/office/drawing/2014/main" id="{B1FF9081-7163-C210-288E-721DB379D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0806" y="5518141"/>
            <a:ext cx="1253048" cy="7048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Color-Variation-Orange-Block-I-White-Background.png" descr="Color-Variation-Orange-Block-I-White-Background.png">
            <a:extLst>
              <a:ext uri="{FF2B5EF4-FFF2-40B4-BE49-F238E27FC236}">
                <a16:creationId xmlns:a16="http://schemas.microsoft.com/office/drawing/2014/main" id="{2F5A6612-3F12-24A4-BAC8-B005181BC5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3071" y="4400712"/>
            <a:ext cx="845867" cy="84586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CAMP.CIRC.SM.RED.PNG" descr="CAMP.CIRC.SM.RED.PNG">
            <a:extLst>
              <a:ext uri="{FF2B5EF4-FFF2-40B4-BE49-F238E27FC236}">
                <a16:creationId xmlns:a16="http://schemas.microsoft.com/office/drawing/2014/main" id="{A4516AD2-C02F-8819-9BEE-92F380C5D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6312" y="4306333"/>
            <a:ext cx="1013099" cy="10131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4" name="Oak-Ridge-National-Laboratory-logo.jpg" descr="Oak-Ridge-National-Laboratory-logo.jpg">
            <a:extLst>
              <a:ext uri="{FF2B5EF4-FFF2-40B4-BE49-F238E27FC236}">
                <a16:creationId xmlns:a16="http://schemas.microsoft.com/office/drawing/2014/main" id="{592B5FF0-C7CF-FF93-9D4C-528B1174A2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7282" y="5550689"/>
            <a:ext cx="1303311" cy="67229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5" name="images-4.png" descr="images-4.png">
            <a:extLst>
              <a:ext uri="{FF2B5EF4-FFF2-40B4-BE49-F238E27FC236}">
                <a16:creationId xmlns:a16="http://schemas.microsoft.com/office/drawing/2014/main" id="{5AA8C093-8683-5737-70FF-E7B2320A8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5966" y="4521396"/>
            <a:ext cx="845867" cy="451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6" name="1200px-Northwestern_Wildcats_logo.svg.png" descr="1200px-Northwestern_Wildcats_logo.svg.png">
            <a:extLst>
              <a:ext uri="{FF2B5EF4-FFF2-40B4-BE49-F238E27FC236}">
                <a16:creationId xmlns:a16="http://schemas.microsoft.com/office/drawing/2014/main" id="{B1FBAC80-2A57-11C5-5E91-DC834FE99B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76895" y="4359505"/>
            <a:ext cx="457936" cy="70483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7" name="university.shield.small_.blue_.png" descr="university.shield.small_.blue_.png">
            <a:extLst>
              <a:ext uri="{FF2B5EF4-FFF2-40B4-BE49-F238E27FC236}">
                <a16:creationId xmlns:a16="http://schemas.microsoft.com/office/drawing/2014/main" id="{8868CBEB-2093-4E60-157E-F57F751F8B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71812" y="5459847"/>
            <a:ext cx="760838" cy="8139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8" name="smartpixels.pdf" descr="smartpixels.pdf">
            <a:extLst>
              <a:ext uri="{FF2B5EF4-FFF2-40B4-BE49-F238E27FC236}">
                <a16:creationId xmlns:a16="http://schemas.microsoft.com/office/drawing/2014/main" id="{F9845053-B829-D2A5-96B4-8C21FB51220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4421"/>
          <a:stretch/>
        </p:blipFill>
        <p:spPr>
          <a:xfrm>
            <a:off x="6717317" y="991192"/>
            <a:ext cx="2954495" cy="12314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2" descr="Colorado Buffaloes - Wikipedia">
            <a:extLst>
              <a:ext uri="{FF2B5EF4-FFF2-40B4-BE49-F238E27FC236}">
                <a16:creationId xmlns:a16="http://schemas.microsoft.com/office/drawing/2014/main" id="{794180BD-2C7A-EDA3-4025-C43FAAF3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624" y="3351157"/>
            <a:ext cx="1153412" cy="84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undefined">
            <a:extLst>
              <a:ext uri="{FF2B5EF4-FFF2-40B4-BE49-F238E27FC236}">
                <a16:creationId xmlns:a16="http://schemas.microsoft.com/office/drawing/2014/main" id="{222DB005-76CC-BD39-BF7C-F0D94A436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861" y="3378278"/>
            <a:ext cx="902685" cy="9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0C43FA07-9C66-3753-A2DB-BBB5041C0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724" y="3394383"/>
            <a:ext cx="902685" cy="9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59E508-4B8E-546B-D754-C15C5F81B8DD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fld id="{4D000ADA-E1CD-8346-89DD-699DDCCFA81A}" type="datetime1">
              <a:rPr lang="en-US" smtClean="0"/>
              <a:t>5/16/26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B5AD01-A4D9-FC2A-A03C-017FF24DD76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3A8B1FD9-EBF1-DA54-481E-A5A73C54C28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CE2E76-BDCD-C244-AD42-5FFF66BDEA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722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E9294-B9B1-36AD-1677-A073324C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8332A-87E9-2CA7-B67E-3F32C696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D8A09-973F-C5E2-7E30-888DD293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5CADAD3-4339-C4DF-F405-94DB0B921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19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B82350-F3D7-8200-4B13-7ABCECB3A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Smartpixel</a:t>
            </a:r>
            <a:r>
              <a:rPr lang="en-US" dirty="0"/>
              <a:t> In The Trigger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BEDEF-9381-0D78-27B8-F89B3D2E22F2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fld id="{EFCC9E14-F486-6C42-B052-5D6CD6433857}" type="datetime1">
              <a:rPr lang="en-US" smtClean="0"/>
              <a:t>5/19/26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5417DA-5BE2-BB3E-1FC8-0D2D9B86457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90C070-C03D-F012-9C59-AC184C9E8F84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CE2E76-BDCD-C244-AD42-5FFF66BDEAFF}" type="slidenum">
              <a:rPr lang="en-US" smtClean="0"/>
              <a:t>36</a:t>
            </a:fld>
            <a:endParaRPr lang="en-US"/>
          </a:p>
        </p:txBody>
      </p:sp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8B9E37AD-E728-D0A7-3E37-5C9342C1E5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478"/>
          <a:stretch>
            <a:fillRect/>
          </a:stretch>
        </p:blipFill>
        <p:spPr>
          <a:xfrm>
            <a:off x="365760" y="1174512"/>
            <a:ext cx="11257716" cy="50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6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30D0CA-7AB3-6158-4B62-03000A113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>
                <a:latin typeface="Helvetica Neue"/>
                <a:ea typeface="Helvetica Neue"/>
                <a:cs typeface="Helvetica Neue"/>
                <a:sym typeface="Helvetica Neue"/>
              </a:rPr>
              <a:t>Filtering neural network: performance metrics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FEFBE-4BE2-64C6-DB46-1C2D4EC40937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B0FC8-416F-4A6C-F7DD-93950BC50C7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AC08B-DB2B-ECD7-1D07-9908EBE6DD7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27" name="Picture 26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6B6E423E-C986-7C2B-11C9-015847EF4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11" y="1119717"/>
            <a:ext cx="11292165" cy="491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56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A7BF06-3D76-A0BB-1521-C23A48A12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reduction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97C75-0AE4-81BB-E333-92DAEFB6DCF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US" dirty="0"/>
              <a:t>Dataset breakdown seen in the detector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37BCB9-5290-D670-EC0C-D265D45756F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9F1E47-E6E3-9E2A-2FFA-60B465E180F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DCC3A-8E06-D1FA-2D39-77FC5CE8FDF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8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F2D4659C-BBBA-C879-9D5F-C37A6203A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2362200"/>
            <a:ext cx="8538030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C0117B-6CB5-5FB8-2F9D-A719DC1577EA}"/>
              </a:ext>
            </a:extLst>
          </p:cNvPr>
          <p:cNvSpPr txBox="1"/>
          <p:nvPr/>
        </p:nvSpPr>
        <p:spPr>
          <a:xfrm>
            <a:off x="5734050" y="4888209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1" dirty="0"/>
              <a:t>https://</a:t>
            </a:r>
            <a:r>
              <a:rPr lang="en-US" sz="1400" b="1" i="1" dirty="0" err="1"/>
              <a:t>arxiv.org</a:t>
            </a:r>
            <a:r>
              <a:rPr lang="en-US" sz="1400" b="1" i="1" dirty="0"/>
              <a:t>/abs/2310.02474</a:t>
            </a:r>
          </a:p>
        </p:txBody>
      </p:sp>
    </p:spTree>
    <p:extLst>
      <p:ext uri="{BB962C8B-B14F-4D97-AF65-F5344CB8AC3E}">
        <p14:creationId xmlns:p14="http://schemas.microsoft.com/office/powerpoint/2010/main" val="2281326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963DEA-F0EF-5F99-46B4-DE2D934BB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CSA schematic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840E30-8F19-421C-31EC-73CFAA05AB64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5/20/26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79FC0-BA6D-3E7A-50BA-370F025E961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B29BC-86FA-AA8B-08AE-49713BB0D1EE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9" name="Picture 8" descr="A diagram of a circuit&#10;&#10;AI-generated content may be incorrect.">
            <a:extLst>
              <a:ext uri="{FF2B5EF4-FFF2-40B4-BE49-F238E27FC236}">
                <a16:creationId xmlns:a16="http://schemas.microsoft.com/office/drawing/2014/main" id="{64CB17AA-3335-D6B8-A940-6D6E37A2F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26" y="1565842"/>
            <a:ext cx="4349207" cy="46406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3E71BF8-9EE4-AA94-75AA-19E3DC94E8EF}"/>
                  </a:ext>
                </a:extLst>
              </p14:cNvPr>
              <p14:cNvContentPartPr/>
              <p14:nvPr/>
            </p14:nvContentPartPr>
            <p14:xfrm>
              <a:off x="3884634" y="2425596"/>
              <a:ext cx="313560" cy="167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3E71BF8-9EE4-AA94-75AA-19E3DC94E8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8514" y="2419476"/>
                <a:ext cx="325800" cy="17964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Picture 19" descr="A red graph with numbers and a white background&#10;&#10;AI-generated content may be incorrect.">
            <a:extLst>
              <a:ext uri="{FF2B5EF4-FFF2-40B4-BE49-F238E27FC236}">
                <a16:creationId xmlns:a16="http://schemas.microsoft.com/office/drawing/2014/main" id="{3F0075B8-E37B-263D-64A4-5BD53E028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801" y="1414715"/>
            <a:ext cx="6831187" cy="4095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1E915C-C043-BCBD-CCDC-D9B209B3E4BF}"/>
              </a:ext>
            </a:extLst>
          </p:cNvPr>
          <p:cNvSpPr txBox="1"/>
          <p:nvPr/>
        </p:nvSpPr>
        <p:spPr>
          <a:xfrm>
            <a:off x="9003830" y="2747393"/>
            <a:ext cx="2497158" cy="1138773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r>
              <a:rPr lang="en-US" sz="1900" b="1" dirty="0">
                <a:latin typeface="Helvetica" pitchFamily="2" charset="0"/>
              </a:rPr>
              <a:t>ENC + MC</a:t>
            </a:r>
          </a:p>
          <a:p>
            <a:r>
              <a:rPr lang="en-US" sz="1900" b="1" dirty="0">
                <a:latin typeface="Helvetica" pitchFamily="2" charset="0"/>
              </a:rPr>
              <a:t>Csensor = 30fF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C870C7-1D49-B320-8853-6C910B04955C}"/>
              </a:ext>
            </a:extLst>
          </p:cNvPr>
          <p:cNvSpPr txBox="1"/>
          <p:nvPr/>
        </p:nvSpPr>
        <p:spPr>
          <a:xfrm>
            <a:off x="7315200" y="5625473"/>
            <a:ext cx="3673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i="1" dirty="0"/>
              <a:t>ENC simulation with 30fF sensor capacitor</a:t>
            </a:r>
          </a:p>
        </p:txBody>
      </p:sp>
    </p:spTree>
    <p:extLst>
      <p:ext uri="{BB962C8B-B14F-4D97-AF65-F5344CB8AC3E}">
        <p14:creationId xmlns:p14="http://schemas.microsoft.com/office/powerpoint/2010/main" val="14545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36BD35-E00B-B11F-14A4-31BAF796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Pixel Detectors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DD43A-0356-F2E9-4506-960473B41B61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Google Shape;128;p17">
            <a:extLst>
              <a:ext uri="{FF2B5EF4-FFF2-40B4-BE49-F238E27FC236}">
                <a16:creationId xmlns:a16="http://schemas.microsoft.com/office/drawing/2014/main" id="{CA2B6497-B456-7B99-313C-F173911F3FE7}"/>
              </a:ext>
            </a:extLst>
          </p:cNvPr>
          <p:cNvSpPr txBox="1">
            <a:spLocks/>
          </p:cNvSpPr>
          <p:nvPr/>
        </p:nvSpPr>
        <p:spPr>
          <a:xfrm>
            <a:off x="217967" y="1070650"/>
            <a:ext cx="7137574" cy="553390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42900">
              <a:lnSpc>
                <a:spcPct val="115000"/>
              </a:lnSpc>
              <a:spcAft>
                <a:spcPts val="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❏"/>
            </a:pPr>
            <a:r>
              <a:rPr lang="en-US" sz="2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Experiments at colliders typically have a silicon pixel detector at the center</a:t>
            </a:r>
          </a:p>
          <a:p>
            <a:pPr marL="914400" lvl="1" indent="-3175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Concentric rings tiled with sensors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❏"/>
            </a:pPr>
            <a:r>
              <a:rPr lang="en-US" sz="2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Silicon sensors are depleted of charge carriers by high voltage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❏"/>
            </a:pPr>
            <a:r>
              <a:rPr lang="en-US" sz="2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When a charged particle from a collision passes through, it creates e/h pairs</a:t>
            </a:r>
          </a:p>
          <a:p>
            <a:pPr marL="457200" indent="-3429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 panose="020B0604020202020204" pitchFamily="34" charset="0"/>
              <a:buChar char="❏"/>
            </a:pPr>
            <a:r>
              <a:rPr lang="en-US" sz="24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Charge is read out and transferred off-detector </a:t>
            </a:r>
          </a:p>
          <a:p>
            <a:pPr marL="914400" lvl="1" indent="-31750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14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Charge cluster information is used for physics analysis offline</a:t>
            </a:r>
          </a:p>
        </p:txBody>
      </p:sp>
      <p:pic>
        <p:nvPicPr>
          <p:cNvPr id="7" name="Google Shape;132;p17">
            <a:extLst>
              <a:ext uri="{FF2B5EF4-FFF2-40B4-BE49-F238E27FC236}">
                <a16:creationId xmlns:a16="http://schemas.microsoft.com/office/drawing/2014/main" id="{61861DAA-CC8B-B93A-B731-B069E7F9E40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1825" b="11832"/>
          <a:stretch/>
        </p:blipFill>
        <p:spPr>
          <a:xfrm>
            <a:off x="7355541" y="253448"/>
            <a:ext cx="4244993" cy="24306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3;p17">
            <a:extLst>
              <a:ext uri="{FF2B5EF4-FFF2-40B4-BE49-F238E27FC236}">
                <a16:creationId xmlns:a16="http://schemas.microsoft.com/office/drawing/2014/main" id="{A54A39D9-8A50-DCA8-4B6A-234B615FFFCA}"/>
              </a:ext>
            </a:extLst>
          </p:cNvPr>
          <p:cNvSpPr txBox="1"/>
          <p:nvPr/>
        </p:nvSpPr>
        <p:spPr>
          <a:xfrm>
            <a:off x="7472501" y="2314750"/>
            <a:ext cx="3308700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434343"/>
                </a:solidFill>
                <a:highlight>
                  <a:srgbClr val="FFFFFF"/>
                </a:highlight>
              </a:rPr>
              <a:t>Silicon Pixel Detector at CMS (LHC, CERN)</a:t>
            </a:r>
            <a:endParaRPr sz="1200" b="1" dirty="0">
              <a:solidFill>
                <a:srgbClr val="434343"/>
              </a:solidFill>
              <a:highlight>
                <a:srgbClr val="FFFFFF"/>
              </a:highlight>
            </a:endParaRPr>
          </a:p>
        </p:txBody>
      </p:sp>
      <p:pic>
        <p:nvPicPr>
          <p:cNvPr id="9" name="Google Shape;134;p17">
            <a:extLst>
              <a:ext uri="{FF2B5EF4-FFF2-40B4-BE49-F238E27FC236}">
                <a16:creationId xmlns:a16="http://schemas.microsoft.com/office/drawing/2014/main" id="{9175D78F-C81A-9FEC-EF13-FDF996BCCC2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3768" y="3159874"/>
            <a:ext cx="2910929" cy="278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CA5C85A-83DE-2077-E51C-F0BC851333C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6603B16-72F5-6147-B971-E1421AF118A2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52516B6-B0B6-AEC6-8F4F-C96B8D5030FA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</p:spTree>
    <p:extLst>
      <p:ext uri="{BB962C8B-B14F-4D97-AF65-F5344CB8AC3E}">
        <p14:creationId xmlns:p14="http://schemas.microsoft.com/office/powerpoint/2010/main" val="322413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33"/>
    </mc:Choice>
    <mc:Fallback>
      <p:transition spd="slow" advTm="5723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79520-6923-8144-7E87-76F97F6D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BF30E4-7191-891F-80F7-F0A9B4BCE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Comparator Schematic and AZ Modes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978F-5321-7AC1-78FA-9D45DEDDF0D3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5/19/26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26F42-D541-4E5A-3330-3289924935A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13299D-2E5D-7CB2-8B31-53079342C8D0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1C8BD5DE-D1A0-942A-E270-2259863C8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842" y="799287"/>
            <a:ext cx="6007208" cy="46566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67A100F-3FD6-711B-C7DC-45A086897ADC}"/>
              </a:ext>
            </a:extLst>
          </p:cNvPr>
          <p:cNvSpPr txBox="1"/>
          <p:nvPr/>
        </p:nvSpPr>
        <p:spPr>
          <a:xfrm>
            <a:off x="8997330" y="2598802"/>
            <a:ext cx="2497158" cy="1138773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r>
              <a:rPr lang="en-US" sz="1900" b="1" dirty="0">
                <a:latin typeface="Helvetica" pitchFamily="2" charset="0"/>
              </a:rPr>
              <a:t>ENC + MC</a:t>
            </a:r>
          </a:p>
          <a:p>
            <a:r>
              <a:rPr lang="en-US" sz="1900" b="1" dirty="0">
                <a:latin typeface="Helvetica" pitchFamily="2" charset="0"/>
              </a:rPr>
              <a:t>Csensor = 30fF</a:t>
            </a:r>
          </a:p>
        </p:txBody>
      </p:sp>
      <p:pic>
        <p:nvPicPr>
          <p:cNvPr id="4" name="Picture 3" descr="A diagram of a circuit&#10;&#10;AI-generated content may be incorrect.">
            <a:extLst>
              <a:ext uri="{FF2B5EF4-FFF2-40B4-BE49-F238E27FC236}">
                <a16:creationId xmlns:a16="http://schemas.microsoft.com/office/drawing/2014/main" id="{6AAB0924-0F54-6352-F1E8-CC3EDD046E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3" b="-1"/>
          <a:stretch>
            <a:fillRect/>
          </a:stretch>
        </p:blipFill>
        <p:spPr>
          <a:xfrm>
            <a:off x="216140" y="1121461"/>
            <a:ext cx="4685613" cy="2592389"/>
          </a:xfrm>
          <a:prstGeom prst="rect">
            <a:avLst/>
          </a:prstGeom>
        </p:spPr>
      </p:pic>
      <p:pic>
        <p:nvPicPr>
          <p:cNvPr id="10" name="Picture 9" descr="A diagram of a car&#10;&#10;AI-generated content may be incorrect.">
            <a:extLst>
              <a:ext uri="{FF2B5EF4-FFF2-40B4-BE49-F238E27FC236}">
                <a16:creationId xmlns:a16="http://schemas.microsoft.com/office/drawing/2014/main" id="{6AC0B78D-E8B6-2FD9-536E-1853F3F81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40" y="3919792"/>
            <a:ext cx="5606702" cy="222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50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4C208-0D2A-9514-0316-8F2D63601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0">
            <a:extLst>
              <a:ext uri="{FF2B5EF4-FFF2-40B4-BE49-F238E27FC236}">
                <a16:creationId xmlns:a16="http://schemas.microsoft.com/office/drawing/2014/main" id="{E807C90C-9C98-E70F-654F-2A44579A43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Future Dataset productions </a:t>
            </a:r>
          </a:p>
        </p:txBody>
      </p:sp>
      <p:sp>
        <p:nvSpPr>
          <p:cNvPr id="3" name="Slide Number Placeholder 34">
            <a:extLst>
              <a:ext uri="{FF2B5EF4-FFF2-40B4-BE49-F238E27FC236}">
                <a16:creationId xmlns:a16="http://schemas.microsoft.com/office/drawing/2014/main" id="{0A909597-74FA-58EF-62E9-AC2B3E733A5D}"/>
              </a:ext>
            </a:extLst>
          </p:cNvPr>
          <p:cNvSpPr txBox="1"/>
          <p:nvPr/>
        </p:nvSpPr>
        <p:spPr>
          <a:xfrm>
            <a:off x="11829959" y="6356520"/>
            <a:ext cx="358920" cy="3650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1" compatLnSpc="0">
            <a:no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D48DA76B-F2E9-EF4C-A1F8-F8EC6BC2A52D}" type="slidenum">
              <a:rPr lang="en-US" sz="900" b="1" i="0" u="none" strike="noStrike" kern="1200" cap="none" spc="0" baseline="0">
                <a:ln>
                  <a:noFill/>
                </a:ln>
                <a:solidFill>
                  <a:srgbClr val="FFFFFF"/>
                </a:solidFill>
                <a:latin typeface="Helvetica" pitchFamily="18"/>
                <a:ea typeface="Noto Sans CJK SC" pitchFamily="2"/>
                <a:cs typeface="Noto Sans Devanagari" pitchFamily="2"/>
              </a:rPr>
              <a:t>41</a:t>
            </a:fld>
            <a:endParaRPr lang="en-US" sz="900" b="1" i="0" u="none" strike="noStrike" kern="1200" cap="none" spc="0" baseline="0">
              <a:ln>
                <a:noFill/>
              </a:ln>
              <a:solidFill>
                <a:srgbClr val="FFFFFF"/>
              </a:solidFill>
              <a:latin typeface="Helvetica" pitchFamily="18"/>
              <a:ea typeface="Noto Sans CJK SC" pitchFamily="2"/>
              <a:cs typeface="Noto Sans Devanagari" pitchFamily="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194E9-615B-290E-CE7A-9F0FD6D7B4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4752" y="841943"/>
            <a:ext cx="9922952" cy="565029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4BBB462-19B6-D7FE-12E4-DEA11D120CCF}"/>
              </a:ext>
            </a:extLst>
          </p:cNvPr>
          <p:cNvSpPr>
            <a:spLocks noGrp="1"/>
          </p:cNvSpPr>
          <p:nvPr>
            <p:ph type="dt" sz="half" idx="7"/>
          </p:nvPr>
        </p:nvSpPr>
        <p:spPr/>
        <p:txBody>
          <a:bodyPr/>
          <a:lstStyle/>
          <a:p>
            <a:pPr lvl="0"/>
            <a:fld id="{34F05C00-C055-DA49-88EE-52009A08820E}" type="datetime1">
              <a:rPr lang="en-US" smtClean="0"/>
              <a:t>5/16/26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9200140-4206-8AE8-3A98-842E79B0343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r>
              <a:rPr lang="en-US" dirty="0"/>
              <a:t>Benjamin Parpillon                                                     Smart Pixels: In-pixel AI for on-sensor data filtering                                                 FERMILAB-SLIDES-26-0068-ETD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7CAFA4-BA5B-A28D-48DE-7AB55CD4D1FA}"/>
              </a:ext>
            </a:extLst>
          </p:cNvPr>
          <p:cNvSpPr>
            <a:spLocks noGrp="1"/>
          </p:cNvSpPr>
          <p:nvPr>
            <p:ph type="sldNum" sz="quarter" idx="8"/>
          </p:nvPr>
        </p:nvSpPr>
        <p:spPr/>
        <p:txBody>
          <a:bodyPr/>
          <a:lstStyle/>
          <a:p>
            <a:pPr lvl="0"/>
            <a:fld id="{23CE2E76-BDCD-C244-AD42-5FFF66BDEAFF}" type="slidenum">
              <a:rPr lang="en-US" smtClean="0"/>
              <a:t>41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1928D4-EA20-1F00-BA26-5CA84A912161}"/>
              </a:ext>
            </a:extLst>
          </p:cNvPr>
          <p:cNvSpPr txBox="1"/>
          <p:nvPr/>
        </p:nvSpPr>
        <p:spPr>
          <a:xfrm>
            <a:off x="7053573" y="2279967"/>
            <a:ext cx="2048886" cy="114903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>
                <a:solidFill>
                  <a:schemeClr val="accent1"/>
                </a:solidFill>
                <a:latin typeface="Helvetica" pitchFamily="2" charset="0"/>
              </a:rPr>
              <a:t>Cadence plot</a:t>
            </a:r>
          </a:p>
          <a:p>
            <a:pPr algn="ctr">
              <a:spcAft>
                <a:spcPts val="800"/>
              </a:spcAft>
            </a:pPr>
            <a:endParaRPr lang="en-US" sz="1600" b="1" dirty="0">
              <a:solidFill>
                <a:schemeClr val="accent1"/>
              </a:solidFill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EA7516-F204-CA42-85C7-5213EEFEF94F}"/>
              </a:ext>
            </a:extLst>
          </p:cNvPr>
          <p:cNvSpPr txBox="1"/>
          <p:nvPr/>
        </p:nvSpPr>
        <p:spPr>
          <a:xfrm>
            <a:off x="2020061" y="1247342"/>
            <a:ext cx="2249080" cy="1149033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>
                <a:solidFill>
                  <a:srgbClr val="EAAA00"/>
                </a:solidFill>
                <a:latin typeface="Helvetica" pitchFamily="2" charset="0"/>
              </a:rPr>
              <a:t>CSA model</a:t>
            </a:r>
          </a:p>
          <a:p>
            <a:pPr algn="ctr">
              <a:spcAft>
                <a:spcPts val="800"/>
              </a:spcAft>
            </a:pPr>
            <a:endParaRPr lang="en-US" sz="1600" b="1" dirty="0">
              <a:solidFill>
                <a:srgbClr val="EAAA00"/>
              </a:solidFill>
              <a:latin typeface="Helvetica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FFADC8-5343-2704-E00F-6006E1A67B00}"/>
              </a:ext>
            </a:extLst>
          </p:cNvPr>
          <p:cNvSpPr txBox="1"/>
          <p:nvPr/>
        </p:nvSpPr>
        <p:spPr>
          <a:xfrm>
            <a:off x="1462131" y="5350609"/>
            <a:ext cx="2249080" cy="80021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 err="1">
                <a:solidFill>
                  <a:srgbClr val="7030A0"/>
                </a:solidFill>
                <a:latin typeface="Helvetica" pitchFamily="2" charset="0"/>
              </a:rPr>
              <a:t>pixelAV</a:t>
            </a:r>
            <a:r>
              <a:rPr lang="en-US" sz="1600" b="1" dirty="0">
                <a:solidFill>
                  <a:srgbClr val="7030A0"/>
                </a:solidFill>
                <a:latin typeface="Helvetica" pitchFamily="2" charset="0"/>
              </a:rPr>
              <a:t> dataset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562A8A-CA5C-4D33-70AD-D4B1551A7BAB}"/>
              </a:ext>
            </a:extLst>
          </p:cNvPr>
          <p:cNvSpPr txBox="1"/>
          <p:nvPr/>
        </p:nvSpPr>
        <p:spPr>
          <a:xfrm>
            <a:off x="1592635" y="4344868"/>
            <a:ext cx="4611291" cy="800219"/>
          </a:xfrm>
          <a:prstGeom prst="rect">
            <a:avLst/>
          </a:prstGeom>
          <a:noFill/>
        </p:spPr>
        <p:txBody>
          <a:bodyPr wrap="square" lIns="365760" tIns="274320" rIns="365760" bIns="274320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1600" b="1" dirty="0">
                <a:solidFill>
                  <a:srgbClr val="4C8C2B"/>
                </a:solidFill>
                <a:latin typeface="Helvetica" pitchFamily="2" charset="0"/>
              </a:rPr>
              <a:t>Ideal integration (used in Filter ML)</a:t>
            </a:r>
          </a:p>
        </p:txBody>
      </p:sp>
    </p:spTree>
    <p:extLst>
      <p:ext uri="{BB962C8B-B14F-4D97-AF65-F5344CB8AC3E}">
        <p14:creationId xmlns:p14="http://schemas.microsoft.com/office/powerpoint/2010/main" val="28574896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69884-DE5D-8094-8060-99D84F9DF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0A9CC-601A-0D1C-77A6-039CBE8F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CNN approach - Feature Regression Network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B159D-D42F-464A-5613-07ADF0C992C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7DB91-CDEC-7DE0-F9E8-573C75101302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55B7D70B-D115-5A4A-B0AA-6ED1570073E6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92EEA7B-7E0C-2FC1-9A05-F379917E67A1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4" name="Picture 3" descr="A picture containing design, art, illustration&#10;&#10;Description automatically generated with medium confidence">
            <a:extLst>
              <a:ext uri="{FF2B5EF4-FFF2-40B4-BE49-F238E27FC236}">
                <a16:creationId xmlns:a16="http://schemas.microsoft.com/office/drawing/2014/main" id="{E10FFAC3-26C5-E3FA-F9B5-382442B1C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198" y="4649262"/>
            <a:ext cx="2508672" cy="1889650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45F14A4-A595-9126-2DE9-35A52DCE700E}"/>
              </a:ext>
            </a:extLst>
          </p:cNvPr>
          <p:cNvSpPr txBox="1">
            <a:spLocks/>
          </p:cNvSpPr>
          <p:nvPr/>
        </p:nvSpPr>
        <p:spPr>
          <a:xfrm>
            <a:off x="128349" y="1152703"/>
            <a:ext cx="9135879" cy="3794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Treat the charge deposited in the pixel array as 2D image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 </a:t>
            </a:r>
            <a:r>
              <a:rPr lang="en-US" sz="2800" b="1" dirty="0">
                <a:solidFill>
                  <a:schemeClr val="accent5"/>
                </a:solidFill>
              </a:rPr>
              <a:t>Convolutional layers </a:t>
            </a:r>
            <a:r>
              <a:rPr lang="en-US" sz="2800" dirty="0">
                <a:solidFill>
                  <a:schemeClr val="accent6"/>
                </a:solidFill>
              </a:rPr>
              <a:t>are powerful for image processing </a:t>
            </a:r>
          </a:p>
          <a:p>
            <a:pPr marL="568325" lvl="1" indent="-285750">
              <a:buFont typeface="Wingdings" panose="05000000000000000000" pitchFamily="2" charset="2"/>
              <a:buChar char="q"/>
            </a:pPr>
            <a:r>
              <a:rPr lang="en-US" sz="2000" dirty="0"/>
              <a:t>Each 200 ps time slice is treated as a channel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accent6"/>
                </a:solidFill>
              </a:rPr>
              <a:t>Predict and read out the traversing particle’s </a:t>
            </a:r>
            <a:r>
              <a:rPr lang="en-US" sz="2800" b="1" dirty="0">
                <a:solidFill>
                  <a:schemeClr val="accent5"/>
                </a:solidFill>
              </a:rPr>
              <a:t>hit position </a:t>
            </a:r>
            <a:r>
              <a:rPr lang="en-US" sz="2800" dirty="0">
                <a:solidFill>
                  <a:schemeClr val="accent6"/>
                </a:solidFill>
              </a:rPr>
              <a:t>(x, y) and </a:t>
            </a:r>
            <a:r>
              <a:rPr lang="en-US" sz="2800" b="1" dirty="0">
                <a:solidFill>
                  <a:schemeClr val="accent5"/>
                </a:solidFill>
              </a:rPr>
              <a:t>incidence angle</a:t>
            </a:r>
            <a:r>
              <a:rPr lang="en-US" sz="2800" dirty="0">
                <a:solidFill>
                  <a:schemeClr val="accent6"/>
                </a:solidFill>
              </a:rPr>
              <a:t> (</a:t>
            </a:r>
            <a:r>
              <a:rPr lang="en-US" sz="2800" dirty="0"/>
              <a:t>cot </a:t>
            </a:r>
            <a:r>
              <a:rPr lang="en-US" sz="2800" dirty="0" err="1"/>
              <a:t>ɑ</a:t>
            </a:r>
            <a:r>
              <a:rPr lang="en-US" sz="2800" dirty="0"/>
              <a:t>)</a:t>
            </a:r>
            <a:endParaRPr lang="en-US" sz="2800" b="1" dirty="0">
              <a:solidFill>
                <a:schemeClr val="accent5"/>
              </a:solidFill>
            </a:endParaRPr>
          </a:p>
          <a:p>
            <a:endParaRPr lang="en-US" sz="2800" dirty="0">
              <a:solidFill>
                <a:schemeClr val="accent6"/>
              </a:solidFill>
            </a:endParaRPr>
          </a:p>
        </p:txBody>
      </p:sp>
      <p:pic>
        <p:nvPicPr>
          <p:cNvPr id="11" name="Picture 10" descr="A picture containing line, diagram, screenshot&#10;&#10;Description automatically generated">
            <a:extLst>
              <a:ext uri="{FF2B5EF4-FFF2-40B4-BE49-F238E27FC236}">
                <a16:creationId xmlns:a16="http://schemas.microsoft.com/office/drawing/2014/main" id="{4CCB7EAD-5A86-C0FB-D4D8-3BB5C4977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6678" y="5010213"/>
            <a:ext cx="2060247" cy="1620298"/>
          </a:xfrm>
          <a:prstGeom prst="rect">
            <a:avLst/>
          </a:prstGeom>
        </p:spPr>
      </p:pic>
      <p:pic>
        <p:nvPicPr>
          <p:cNvPr id="9" name="Picture 8" descr="A diagram of a function&#10;&#10;AI-generated content may be incorrect.">
            <a:extLst>
              <a:ext uri="{FF2B5EF4-FFF2-40B4-BE49-F238E27FC236}">
                <a16:creationId xmlns:a16="http://schemas.microsoft.com/office/drawing/2014/main" id="{C94A2335-2C87-E338-8EC6-03CF2D0F8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3950" y="681347"/>
            <a:ext cx="3086100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DEBF5D-D295-B3C0-8E8F-274DEF2021F0}"/>
              </a:ext>
            </a:extLst>
          </p:cNvPr>
          <p:cNvSpPr txBox="1"/>
          <p:nvPr/>
        </p:nvSpPr>
        <p:spPr>
          <a:xfrm>
            <a:off x="8338032" y="6065776"/>
            <a:ext cx="348820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u="none" strike="noStrike" dirty="0"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https://arxiv.org/abs/2602.15946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926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AEB0FD-FE0C-8874-2720-D85D94A23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Flow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D11783-65DA-AA54-7B07-67FFD0E962B8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5E38E8-CC29-CEB8-9052-E41242705AE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5/20/26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52218-0011-DC6B-0AB5-F4A9226CEBE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7B38F-D121-5C54-4E7A-07A30947FBA9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0" name="Picture 9" descr="A close-up of a computer chip&#10;&#10;AI-generated content may be incorrect.">
            <a:extLst>
              <a:ext uri="{FF2B5EF4-FFF2-40B4-BE49-F238E27FC236}">
                <a16:creationId xmlns:a16="http://schemas.microsoft.com/office/drawing/2014/main" id="{F2F0AA13-4A77-12D9-6B37-EC81A5ACC5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358" b="3019"/>
          <a:stretch>
            <a:fillRect/>
          </a:stretch>
        </p:blipFill>
        <p:spPr>
          <a:xfrm>
            <a:off x="665518" y="2267953"/>
            <a:ext cx="10610558" cy="22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9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396DD-4755-EB5C-C527-18304EDE6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ADB7D-D0E4-997E-279C-24F24EED998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779B0C-A510-D9CE-2EDF-5A2DA057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</a:t>
            </a:r>
          </a:p>
        </p:txBody>
      </p:sp>
      <p:pic>
        <p:nvPicPr>
          <p:cNvPr id="2" name="Picture 2" descr="4: Pileup simulations in conditions akin to the LHC and current ID... |  Download Scientific Diagram">
            <a:extLst>
              <a:ext uri="{FF2B5EF4-FFF2-40B4-BE49-F238E27FC236}">
                <a16:creationId xmlns:a16="http://schemas.microsoft.com/office/drawing/2014/main" id="{2E814DEB-2B91-B993-D0EC-EB03E4B6F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47"/>
          <a:stretch/>
        </p:blipFill>
        <p:spPr bwMode="auto">
          <a:xfrm>
            <a:off x="3470621" y="1136011"/>
            <a:ext cx="2949006" cy="14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: Pileup simulations in conditions akin to the LHC and current ID... |  Download Scientific Diagram">
            <a:extLst>
              <a:ext uri="{FF2B5EF4-FFF2-40B4-BE49-F238E27FC236}">
                <a16:creationId xmlns:a16="http://schemas.microsoft.com/office/drawing/2014/main" id="{1B73A611-F22A-1DD5-44FE-7266F61CD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48"/>
          <a:stretch/>
        </p:blipFill>
        <p:spPr bwMode="auto">
          <a:xfrm>
            <a:off x="587860" y="1136011"/>
            <a:ext cx="2843617" cy="143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White Chalk Arrow Images – Browse 14,066 Stock Photos, Vectors, and Video |  Adobe Stock">
            <a:extLst>
              <a:ext uri="{FF2B5EF4-FFF2-40B4-BE49-F238E27FC236}">
                <a16:creationId xmlns:a16="http://schemas.microsoft.com/office/drawing/2014/main" id="{C66EA09F-CDF8-9CB3-B0BC-0F77A4F9A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46443" flipH="1">
            <a:off x="2992772" y="711331"/>
            <a:ext cx="955696" cy="65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B50BBF-CBAB-9B29-446A-5A1A1109BC90}"/>
              </a:ext>
            </a:extLst>
          </p:cNvPr>
          <p:cNvSpPr txBox="1"/>
          <p:nvPr/>
        </p:nvSpPr>
        <p:spPr>
          <a:xfrm>
            <a:off x="437712" y="2860477"/>
            <a:ext cx="58167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&gt;  90% of detector data originates from silicon pixels</a:t>
            </a:r>
            <a:endParaRPr lang="en-US" sz="2000" b="1" dirty="0">
              <a:solidFill>
                <a:srgbClr val="FF0000"/>
              </a:solidFill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Pixel detector data rates continue to scale aggressively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en-US" sz="2000" dirty="0"/>
              <a:t>In 2018, CMS saw ~40 simultaneous pp collisions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The High Luminosity LHC will increase this to ~200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5 times improved luminosity (radiation)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000" dirty="0"/>
              <a:t>7 times higher interaction rate (~3Ghit/cm2)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US" sz="2000" dirty="0"/>
          </a:p>
          <a:p>
            <a:pPr marL="742950" lvl="1" indent="-285750">
              <a:buFont typeface="Wingdings" pitchFamily="2" charset="2"/>
              <a:buChar char="q"/>
            </a:pPr>
            <a:endParaRPr lang="en-US" sz="2000" dirty="0"/>
          </a:p>
        </p:txBody>
      </p:sp>
      <p:graphicFrame>
        <p:nvGraphicFramePr>
          <p:cNvPr id="10" name="Content Placeholder 4">
            <a:extLst>
              <a:ext uri="{FF2B5EF4-FFF2-40B4-BE49-F238E27FC236}">
                <a16:creationId xmlns:a16="http://schemas.microsoft.com/office/drawing/2014/main" id="{63E7EA4E-FF0F-831D-C931-E3BCD58E30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36444"/>
              </p:ext>
            </p:extLst>
          </p:nvPr>
        </p:nvGraphicFramePr>
        <p:xfrm>
          <a:off x="6628281" y="3017267"/>
          <a:ext cx="5008062" cy="2426843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1603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8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6124">
                  <a:extLst>
                    <a:ext uri="{9D8B030D-6E8A-4147-A177-3AD203B41FA5}">
                      <a16:colId xmlns:a16="http://schemas.microsoft.com/office/drawing/2014/main" val="3923156012"/>
                    </a:ext>
                  </a:extLst>
                </a:gridCol>
              </a:tblGrid>
              <a:tr h="189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Technology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65nm</a:t>
                      </a:r>
                      <a:endParaRPr lang="en-GB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28nm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Pixel size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100x25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50x12.5 𝛍m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6841992"/>
                  </a:ext>
                </a:extLst>
              </a:tr>
              <a:tr h="195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Pixels #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effectLst/>
                        </a:rPr>
                        <a:t>157.6k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0.63M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9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Trigger rate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750KHz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40MHz 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Readout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data rate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1-4 links @ 1.28Gbps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Photonic link @ 30-100 Gbps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>
                          <a:solidFill>
                            <a:schemeClr val="tx1"/>
                          </a:solidFill>
                          <a:effectLst/>
                        </a:rPr>
                        <a:t>Radiation tolerance</a:t>
                      </a:r>
                      <a:endParaRPr lang="en-GB" sz="1600" b="1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a-DK" sz="1600" b="1" dirty="0">
                          <a:solidFill>
                            <a:schemeClr val="tx1"/>
                          </a:solidFill>
                          <a:effectLst/>
                        </a:rPr>
                        <a:t>500Mrad</a:t>
                      </a:r>
                      <a:r>
                        <a:rPr lang="da-DK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>
                          <a:solidFill>
                            <a:schemeClr val="tx1"/>
                          </a:solidFill>
                          <a:effectLst/>
                        </a:rPr>
                        <a:t>1Grad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9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Power  density</a:t>
                      </a:r>
                      <a:endParaRPr lang="en-GB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 W /cm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600" b="1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</a:rPr>
                        <a:t>1 W /cm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GB" sz="1600" b="1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777109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9D93456-E308-64B9-E485-1FB828D2AC9D}"/>
              </a:ext>
            </a:extLst>
          </p:cNvPr>
          <p:cNvSpPr txBox="1"/>
          <p:nvPr/>
        </p:nvSpPr>
        <p:spPr>
          <a:xfrm>
            <a:off x="7885148" y="2423218"/>
            <a:ext cx="164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CMS Phase-2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118E85-4F1C-2E10-5355-7FEF743B57FF}"/>
              </a:ext>
            </a:extLst>
          </p:cNvPr>
          <p:cNvSpPr txBox="1"/>
          <p:nvPr/>
        </p:nvSpPr>
        <p:spPr>
          <a:xfrm>
            <a:off x="9527197" y="2290834"/>
            <a:ext cx="1748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Exploratory R&amp;D 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44A1045-18A0-B726-D107-E173D3F98C1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2BF3B845-5978-CF47-8E8D-D30F9B1219D9}" type="datetime1">
              <a:rPr lang="en-US" smtClean="0"/>
              <a:t>5/17/26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FA28633-3E71-E860-EEC9-4DF55C2928D3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pic>
        <p:nvPicPr>
          <p:cNvPr id="20" name="smartpixels.pdf" descr="smartpixels.pdf">
            <a:extLst>
              <a:ext uri="{FF2B5EF4-FFF2-40B4-BE49-F238E27FC236}">
                <a16:creationId xmlns:a16="http://schemas.microsoft.com/office/drawing/2014/main" id="{7564D2F6-4C1E-E3EB-A3A0-FA5016D417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21"/>
          <a:stretch/>
        </p:blipFill>
        <p:spPr>
          <a:xfrm>
            <a:off x="10708166" y="2545217"/>
            <a:ext cx="756346" cy="3152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48730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757"/>
    </mc:Choice>
    <mc:Fallback>
      <p:transition spd="slow" advTm="9375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0086BC-ACC8-B407-B052-73F873A9B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Proposed System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CE66C-84C7-EF9F-0F35-48BB9CAE22DE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5/17/26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2D2A9-F28E-FBE7-C6AE-4AF306B7926F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90FFE-63C0-F7A6-BE14-238A4F68512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Google Shape;132;p17">
            <a:extLst>
              <a:ext uri="{FF2B5EF4-FFF2-40B4-BE49-F238E27FC236}">
                <a16:creationId xmlns:a16="http://schemas.microsoft.com/office/drawing/2014/main" id="{DDCBF4DA-585E-73E8-3C31-8AB0727DDBB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1825" b="11832"/>
          <a:stretch/>
        </p:blipFill>
        <p:spPr>
          <a:xfrm>
            <a:off x="365760" y="2481981"/>
            <a:ext cx="2361037" cy="1351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4;p17">
            <a:extLst>
              <a:ext uri="{FF2B5EF4-FFF2-40B4-BE49-F238E27FC236}">
                <a16:creationId xmlns:a16="http://schemas.microsoft.com/office/drawing/2014/main" id="{3FBD5DCB-04A7-B51D-0D53-91ED3A7324B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2720" y="2088964"/>
            <a:ext cx="1743856" cy="166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6;p27">
            <a:extLst>
              <a:ext uri="{FF2B5EF4-FFF2-40B4-BE49-F238E27FC236}">
                <a16:creationId xmlns:a16="http://schemas.microsoft.com/office/drawing/2014/main" id="{ADECB82A-E511-BAEC-8CBA-25AF5E121CB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rcRect t="32387" r="31535"/>
          <a:stretch>
            <a:fillRect/>
          </a:stretch>
        </p:blipFill>
        <p:spPr>
          <a:xfrm>
            <a:off x="4933448" y="2288854"/>
            <a:ext cx="2361037" cy="174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text&#10;&#10;AI-generated content may be incorrect.">
            <a:extLst>
              <a:ext uri="{FF2B5EF4-FFF2-40B4-BE49-F238E27FC236}">
                <a16:creationId xmlns:a16="http://schemas.microsoft.com/office/drawing/2014/main" id="{7E2352FD-A541-25CB-0634-EADFCA947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770" y="1663552"/>
            <a:ext cx="885937" cy="2317066"/>
          </a:xfrm>
          <a:prstGeom prst="rect">
            <a:avLst/>
          </a:prstGeom>
        </p:spPr>
      </p:pic>
      <p:pic>
        <p:nvPicPr>
          <p:cNvPr id="15" name="Google Shape;261;p27" title="Screenshot 2025-10-05 at 10.44.48.png">
            <a:extLst>
              <a:ext uri="{FF2B5EF4-FFF2-40B4-BE49-F238E27FC236}">
                <a16:creationId xmlns:a16="http://schemas.microsoft.com/office/drawing/2014/main" id="{E59D7E41-E690-9FBF-310D-8CBF43E6B53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67148" y="2002142"/>
            <a:ext cx="1484488" cy="18412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4F3E4BD-A838-032F-4C20-678913BAB2AE}"/>
              </a:ext>
            </a:extLst>
          </p:cNvPr>
          <p:cNvSpPr txBox="1"/>
          <p:nvPr/>
        </p:nvSpPr>
        <p:spPr>
          <a:xfrm>
            <a:off x="761151" y="1739964"/>
            <a:ext cx="1545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1. Collision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0DC9B-2DBE-E9BB-82A9-0F4CF0AD1524}"/>
              </a:ext>
            </a:extLst>
          </p:cNvPr>
          <p:cNvSpPr txBox="1"/>
          <p:nvPr/>
        </p:nvSpPr>
        <p:spPr>
          <a:xfrm>
            <a:off x="3127252" y="1719632"/>
            <a:ext cx="1268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2. Sensor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2AF24-E0C1-9E07-682D-94D7EC65ABE2}"/>
              </a:ext>
            </a:extLst>
          </p:cNvPr>
          <p:cNvSpPr txBox="1"/>
          <p:nvPr/>
        </p:nvSpPr>
        <p:spPr>
          <a:xfrm>
            <a:off x="5502255" y="1719632"/>
            <a:ext cx="148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3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Cluster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0A9502-00FD-1113-63A3-960FBF5D7AE6}"/>
              </a:ext>
            </a:extLst>
          </p:cNvPr>
          <p:cNvSpPr txBox="1"/>
          <p:nvPr/>
        </p:nvSpPr>
        <p:spPr>
          <a:xfrm>
            <a:off x="7767148" y="1555298"/>
            <a:ext cx="148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4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ML model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3716E4-B920-12CC-5B2A-8CA04D81F4B8}"/>
              </a:ext>
            </a:extLst>
          </p:cNvPr>
          <p:cNvSpPr txBox="1"/>
          <p:nvPr/>
        </p:nvSpPr>
        <p:spPr>
          <a:xfrm>
            <a:off x="9791588" y="1523221"/>
            <a:ext cx="14844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5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 Decision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369ACE-BBF8-1B00-479A-5FC1533136F0}"/>
              </a:ext>
            </a:extLst>
          </p:cNvPr>
          <p:cNvSpPr txBox="1"/>
          <p:nvPr/>
        </p:nvSpPr>
        <p:spPr>
          <a:xfrm>
            <a:off x="7767148" y="5083592"/>
            <a:ext cx="4279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rgbClr val="FF0000"/>
                </a:solidFill>
                <a:latin typeface="-webkit-standard"/>
              </a:rPr>
              <a:t>AI on chip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D4BF8F86-1174-175E-C017-D3570A1B5D1F}"/>
              </a:ext>
            </a:extLst>
          </p:cNvPr>
          <p:cNvSpPr/>
          <p:nvPr/>
        </p:nvSpPr>
        <p:spPr>
          <a:xfrm>
            <a:off x="365760" y="4622208"/>
            <a:ext cx="10770480" cy="3657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C843CB-9E53-41EF-B931-E5D762E479F2}"/>
              </a:ext>
            </a:extLst>
          </p:cNvPr>
          <p:cNvSpPr txBox="1"/>
          <p:nvPr/>
        </p:nvSpPr>
        <p:spPr>
          <a:xfrm rot="20914758">
            <a:off x="9298242" y="2268899"/>
            <a:ext cx="1378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  <a:latin typeface="-webkit-standard"/>
              </a:rPr>
              <a:t>No physics value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488D19-45E8-5E0F-657D-9D70439CCC63}"/>
              </a:ext>
            </a:extLst>
          </p:cNvPr>
          <p:cNvSpPr txBox="1"/>
          <p:nvPr/>
        </p:nvSpPr>
        <p:spPr>
          <a:xfrm rot="591627">
            <a:off x="9374809" y="3013174"/>
            <a:ext cx="1378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4C8C2B"/>
                </a:solidFill>
                <a:latin typeface="-webkit-standard"/>
              </a:rPr>
              <a:t>Physics </a:t>
            </a:r>
          </a:p>
          <a:p>
            <a:r>
              <a:rPr lang="en-US" sz="1400" b="1" i="1" dirty="0">
                <a:solidFill>
                  <a:srgbClr val="4C8C2B"/>
                </a:solidFill>
                <a:latin typeface="-webkit-standard"/>
              </a:rPr>
              <a:t>value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B579569-9CFD-06A5-4628-48D5C99956A2}"/>
              </a:ext>
            </a:extLst>
          </p:cNvPr>
          <p:cNvCxnSpPr>
            <a:cxnSpLocks/>
          </p:cNvCxnSpPr>
          <p:nvPr/>
        </p:nvCxnSpPr>
        <p:spPr>
          <a:xfrm flipV="1">
            <a:off x="9251636" y="2493284"/>
            <a:ext cx="992115" cy="2128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E15D61E-6D50-31AE-9347-0123E4FCEAB8}"/>
              </a:ext>
            </a:extLst>
          </p:cNvPr>
          <p:cNvCxnSpPr>
            <a:cxnSpLocks/>
          </p:cNvCxnSpPr>
          <p:nvPr/>
        </p:nvCxnSpPr>
        <p:spPr>
          <a:xfrm>
            <a:off x="9159280" y="3098740"/>
            <a:ext cx="1190034" cy="2870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6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93"/>
    </mc:Choice>
    <mc:Fallback>
      <p:transition spd="slow" advTm="3379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EACCF-4613-6D2F-BE1D-FB469B74A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DA64-FE5F-EC0C-E1A3-0E1559240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75545"/>
            <a:ext cx="10003536" cy="834011"/>
          </a:xfrm>
        </p:spPr>
        <p:txBody>
          <a:bodyPr/>
          <a:lstStyle/>
          <a:p>
            <a:r>
              <a:rPr lang="en-US" dirty="0"/>
              <a:t>Filtering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17E34-1A46-62D5-A2AE-4CF27A0DEF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3429001"/>
            <a:ext cx="1772454" cy="1114088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473B981-82B1-6455-E03C-14C05DF4E0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56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05"/>
    </mc:Choice>
    <mc:Fallback>
      <p:transition spd="slow" advTm="1630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859B18-85FA-4112-DD7E-3112BE563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6B61F0-9A00-700D-84DB-459AE75D4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Clusters Properties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5F9A4-C4B7-CC9A-2012-03DB33CBA48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F773190-B988-C9F6-453D-EDDD05C6B851}"/>
              </a:ext>
            </a:extLst>
          </p:cNvPr>
          <p:cNvSpPr txBox="1">
            <a:spLocks/>
          </p:cNvSpPr>
          <p:nvPr/>
        </p:nvSpPr>
        <p:spPr>
          <a:xfrm>
            <a:off x="7943797" y="2925510"/>
            <a:ext cx="4025143" cy="4903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4F82EB3-E97F-D7C8-FB33-2B8028748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4192" y="1791309"/>
            <a:ext cx="4947354" cy="302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23A11A06-D668-588C-F3CD-A8E92BAED098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0BF6A0A8-6CAA-DB49-B63B-35C900ECDAE4}" type="datetime1">
              <a:rPr lang="en-US" smtClean="0"/>
              <a:t>5/18/26</a:t>
            </a:fld>
            <a:endParaRPr lang="en-US" dirty="0"/>
          </a:p>
        </p:txBody>
      </p:sp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DBE4EE21-D729-A7F4-E9F8-F105DD829A25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>
          <a:xfrm>
            <a:off x="1163212" y="6356350"/>
            <a:ext cx="10112864" cy="365760"/>
          </a:xfrm>
        </p:spPr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E0E0C89-5E5C-6E6A-7382-0FB0EF0360F9}"/>
              </a:ext>
            </a:extLst>
          </p:cNvPr>
          <p:cNvCxnSpPr>
            <a:cxnSpLocks/>
          </p:cNvCxnSpPr>
          <p:nvPr/>
        </p:nvCxnSpPr>
        <p:spPr>
          <a:xfrm>
            <a:off x="1014065" y="3268662"/>
            <a:ext cx="2298374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Content Placeholder 1">
            <a:extLst>
              <a:ext uri="{FF2B5EF4-FFF2-40B4-BE49-F238E27FC236}">
                <a16:creationId xmlns:a16="http://schemas.microsoft.com/office/drawing/2014/main" id="{A1B36BBE-0C6F-91BE-8068-54AE2808403C}"/>
              </a:ext>
            </a:extLst>
          </p:cNvPr>
          <p:cNvSpPr txBox="1">
            <a:spLocks/>
          </p:cNvSpPr>
          <p:nvPr/>
        </p:nvSpPr>
        <p:spPr>
          <a:xfrm>
            <a:off x="2799195" y="3013678"/>
            <a:ext cx="1676669" cy="365125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b="1" i="1" dirty="0">
                <a:latin typeface="Helvetica" pitchFamily="2" charset="0"/>
              </a:rPr>
              <a:t>Lorenz drift</a:t>
            </a:r>
            <a:endParaRPr lang="en-US" sz="1100" i="1" dirty="0">
              <a:latin typeface="Helvetica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FE6082-BCBE-3EDC-07B1-5C4E3D04429D}"/>
              </a:ext>
            </a:extLst>
          </p:cNvPr>
          <p:cNvSpPr txBox="1"/>
          <p:nvPr/>
        </p:nvSpPr>
        <p:spPr>
          <a:xfrm>
            <a:off x="193049" y="931893"/>
            <a:ext cx="4802148" cy="1384995"/>
          </a:xfrm>
          <a:prstGeom prst="rect">
            <a:avLst/>
          </a:prstGeom>
          <a:noFill/>
          <a:ln>
            <a:noFill/>
          </a:ln>
        </p:spPr>
        <p:txBody>
          <a:bodyPr wrap="none" lIns="365760" tIns="274320" rIns="365760" bIns="274320" rtlCol="0">
            <a:spAutoFit/>
          </a:bodyPr>
          <a:lstStyle/>
          <a:p>
            <a:r>
              <a:rPr lang="en-US" sz="1200" u="sng" dirty="0">
                <a:hlinkClick r:id="rId4"/>
              </a:rPr>
              <a:t>https://iopscience.iop.org/article/10.1088/2632-2153/ad6a00</a:t>
            </a:r>
            <a:endParaRPr lang="en-US" sz="1200" dirty="0"/>
          </a:p>
          <a:p>
            <a:br>
              <a:rPr lang="en-US" sz="1400" dirty="0"/>
            </a:br>
            <a:br>
              <a:rPr lang="en-US" sz="1400" dirty="0"/>
            </a:br>
            <a:endParaRPr lang="en-US" sz="14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FAC773-9D97-2B78-2ED9-EBB0674EE67C}"/>
              </a:ext>
            </a:extLst>
          </p:cNvPr>
          <p:cNvSpPr txBox="1"/>
          <p:nvPr/>
        </p:nvSpPr>
        <p:spPr>
          <a:xfrm>
            <a:off x="26838" y="4947132"/>
            <a:ext cx="10815012" cy="1323439"/>
          </a:xfrm>
          <a:prstGeom prst="rect">
            <a:avLst/>
          </a:prstGeom>
          <a:noFill/>
        </p:spPr>
        <p:txBody>
          <a:bodyPr wrap="none" lIns="365760" tIns="274320" rIns="365760" bIns="274320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/>
              <a:t>Cluster information across the y-direction can be used to infer the momentum of the track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000" dirty="0"/>
              <a:t>Predicting pT from cluster morphology is not easily reducible to LUT logic</a:t>
            </a:r>
            <a:endParaRPr lang="en-US" sz="2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DC5785-04A0-E8FF-D1DD-BB3211DC2A04}"/>
              </a:ext>
            </a:extLst>
          </p:cNvPr>
          <p:cNvSpPr txBox="1"/>
          <p:nvPr/>
        </p:nvSpPr>
        <p:spPr>
          <a:xfrm>
            <a:off x="295097" y="4637657"/>
            <a:ext cx="6096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Global Y-coordinate [mm]</a:t>
            </a:r>
            <a:br>
              <a:rPr lang="en-US" sz="14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</a:br>
            <a:r>
              <a:rPr lang="en-US" sz="1400" b="0" i="1" u="none" strike="noStrike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*y-direction - along the bending plane of magnetic field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A817BD-8A96-3C29-7510-5A4F42BDC0FC}"/>
              </a:ext>
            </a:extLst>
          </p:cNvPr>
          <p:cNvSpPr txBox="1"/>
          <p:nvPr/>
        </p:nvSpPr>
        <p:spPr>
          <a:xfrm>
            <a:off x="441026" y="958767"/>
            <a:ext cx="7335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Aft>
                <a:spcPts val="1200"/>
              </a:spcAft>
              <a:buNone/>
            </a:pP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Incident charge particle </a:t>
            </a: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800" b="0" i="0" u="none" strike="noStrike" dirty="0">
                <a:solidFill>
                  <a:srgbClr val="434343"/>
                </a:solidFill>
                <a:effectLst/>
                <a:latin typeface="Arial" panose="020B0604020202020204" pitchFamily="34" charset="0"/>
              </a:rPr>
              <a:t>deposits cluster of charge in pixel array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0A0735-7B2C-EF47-6CFC-993E2804F721}"/>
              </a:ext>
            </a:extLst>
          </p:cNvPr>
          <p:cNvGrpSpPr/>
          <p:nvPr/>
        </p:nvGrpSpPr>
        <p:grpSpPr>
          <a:xfrm>
            <a:off x="5970380" y="1864232"/>
            <a:ext cx="3946833" cy="2244613"/>
            <a:chOff x="7916844" y="-143829"/>
            <a:chExt cx="3946833" cy="224461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971B2E7-3644-F617-967D-786A004DD0D2}"/>
                </a:ext>
              </a:extLst>
            </p:cNvPr>
            <p:cNvGrpSpPr/>
            <p:nvPr/>
          </p:nvGrpSpPr>
          <p:grpSpPr>
            <a:xfrm>
              <a:off x="7916844" y="-143829"/>
              <a:ext cx="3946833" cy="2244613"/>
              <a:chOff x="7916844" y="345689"/>
              <a:chExt cx="3946833" cy="224461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1EEFA22-9CD5-3B0F-FFD0-03212F5A632D}"/>
                  </a:ext>
                </a:extLst>
              </p:cNvPr>
              <p:cNvSpPr txBox="1"/>
              <p:nvPr/>
            </p:nvSpPr>
            <p:spPr>
              <a:xfrm>
                <a:off x="10040000" y="660031"/>
                <a:ext cx="18236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 rtl="0">
                  <a:buNone/>
                </a:pPr>
                <a:r>
                  <a:rPr lang="en-US" sz="1800" b="1" i="0" u="none" strike="noStrike" dirty="0">
                    <a:solidFill>
                      <a:srgbClr val="595959"/>
                    </a:solidFill>
                    <a:effectLst/>
                    <a:latin typeface="Arial" panose="020B0604020202020204" pitchFamily="34" charset="0"/>
                  </a:rPr>
                  <a:t>B</a:t>
                </a:r>
                <a:r>
                  <a:rPr lang="en-US" sz="1800" b="0" i="0" u="none" strike="noStrike" dirty="0">
                    <a:solidFill>
                      <a:srgbClr val="595959"/>
                    </a:solidFill>
                    <a:effectLst/>
                    <a:latin typeface="Arial" panose="020B0604020202020204" pitchFamily="34" charset="0"/>
                  </a:rPr>
                  <a:t>=(3.8,0,0)T</a:t>
                </a:r>
                <a:endParaRPr lang="en-US" dirty="0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06290B87-FF86-25F3-80E7-9B9A4E191190}"/>
                  </a:ext>
                </a:extLst>
              </p:cNvPr>
              <p:cNvGrpSpPr/>
              <p:nvPr/>
            </p:nvGrpSpPr>
            <p:grpSpPr>
              <a:xfrm>
                <a:off x="7916844" y="345689"/>
                <a:ext cx="3416733" cy="2244613"/>
                <a:chOff x="7916844" y="345689"/>
                <a:chExt cx="3416733" cy="2244613"/>
              </a:xfrm>
            </p:grpSpPr>
            <p:pic>
              <p:nvPicPr>
                <p:cNvPr id="24" name="Picture 8">
                  <a:extLst>
                    <a:ext uri="{FF2B5EF4-FFF2-40B4-BE49-F238E27FC236}">
                      <a16:creationId xmlns:a16="http://schemas.microsoft.com/office/drawing/2014/main" id="{92E80A48-B151-9318-4A53-A730E19DF9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19033" y="838127"/>
                  <a:ext cx="2177460" cy="17521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30C54F9B-D39D-C693-E257-65202578DC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65680" y="684832"/>
                  <a:ext cx="274320" cy="27432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2F6C883-1440-F971-2E43-CFCD07EF07AA}"/>
                    </a:ext>
                  </a:extLst>
                </p:cNvPr>
                <p:cNvSpPr txBox="1"/>
                <p:nvPr/>
              </p:nvSpPr>
              <p:spPr>
                <a:xfrm>
                  <a:off x="8194178" y="345689"/>
                  <a:ext cx="1645963" cy="846386"/>
                </a:xfrm>
                <a:prstGeom prst="rect">
                  <a:avLst/>
                </a:prstGeom>
                <a:noFill/>
              </p:spPr>
              <p:txBody>
                <a:bodyPr wrap="none" lIns="365760" tIns="274320" rIns="365760" bIns="274320" rtlCol="0">
                  <a:spAutoFit/>
                </a:bodyPr>
                <a:lstStyle/>
                <a:p>
                  <a:pPr algn="ctr">
                    <a:spcAft>
                      <a:spcPts val="800"/>
                    </a:spcAft>
                  </a:pPr>
                  <a:r>
                    <a:rPr lang="en-US" sz="1900" dirty="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latin typeface="Helvetica" pitchFamily="2" charset="0"/>
                    </a:rPr>
                    <a:t>High pT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27C06F6-E8F9-218C-9F76-335F0768B354}"/>
                    </a:ext>
                  </a:extLst>
                </p:cNvPr>
                <p:cNvSpPr txBox="1"/>
                <p:nvPr/>
              </p:nvSpPr>
              <p:spPr>
                <a:xfrm>
                  <a:off x="7916844" y="1431826"/>
                  <a:ext cx="1764586" cy="1046440"/>
                </a:xfrm>
                <a:prstGeom prst="rect">
                  <a:avLst/>
                </a:prstGeom>
                <a:noFill/>
              </p:spPr>
              <p:txBody>
                <a:bodyPr wrap="none" lIns="365760" tIns="274320" rIns="365760" bIns="274320" rtlCol="0">
                  <a:spAutoFit/>
                </a:bodyPr>
                <a:lstStyle/>
                <a:p>
                  <a:pPr algn="ctr"/>
                  <a:r>
                    <a:rPr lang="en-US" sz="1600" i="1" dirty="0">
                      <a:solidFill>
                        <a:srgbClr val="FED141"/>
                      </a:solidFill>
                      <a:latin typeface="Helvetica" pitchFamily="2" charset="0"/>
                    </a:rPr>
                    <a:t>low pT</a:t>
                  </a:r>
                </a:p>
                <a:p>
                  <a:pPr algn="ctr"/>
                  <a:r>
                    <a:rPr lang="en-US" sz="1600" i="1" dirty="0">
                      <a:solidFill>
                        <a:srgbClr val="FED141"/>
                      </a:solidFill>
                      <a:latin typeface="Helvetica" pitchFamily="2" charset="0"/>
                    </a:rPr>
                    <a:t>-ve charge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913F2BA-A96F-1EA8-DC56-6E24B8E8D05F}"/>
                    </a:ext>
                  </a:extLst>
                </p:cNvPr>
                <p:cNvSpPr txBox="1"/>
                <p:nvPr/>
              </p:nvSpPr>
              <p:spPr>
                <a:xfrm>
                  <a:off x="9573800" y="1418838"/>
                  <a:ext cx="1759777" cy="1046440"/>
                </a:xfrm>
                <a:prstGeom prst="rect">
                  <a:avLst/>
                </a:prstGeom>
                <a:noFill/>
              </p:spPr>
              <p:txBody>
                <a:bodyPr wrap="none" lIns="365760" tIns="274320" rIns="365760" bIns="274320" rtlCol="0">
                  <a:spAutoFit/>
                </a:bodyPr>
                <a:lstStyle/>
                <a:p>
                  <a:pPr algn="ctr"/>
                  <a:r>
                    <a:rPr lang="en-US" sz="1600" i="1" dirty="0">
                      <a:solidFill>
                        <a:srgbClr val="FF0000"/>
                      </a:solidFill>
                      <a:latin typeface="Helvetica" pitchFamily="2" charset="0"/>
                    </a:rPr>
                    <a:t>low pT</a:t>
                  </a:r>
                </a:p>
                <a:p>
                  <a:pPr algn="ctr"/>
                  <a:r>
                    <a:rPr lang="en-US" sz="1600" i="1" dirty="0">
                      <a:solidFill>
                        <a:srgbClr val="FF0000"/>
                      </a:solidFill>
                      <a:latin typeface="Helvetica" pitchFamily="2" charset="0"/>
                    </a:rPr>
                    <a:t>+ve charge</a:t>
                  </a:r>
                </a:p>
              </p:txBody>
            </p:sp>
          </p:grp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C067BF8-96DA-81CC-B1F9-62F8DA211BA1}"/>
                </a:ext>
              </a:extLst>
            </p:cNvPr>
            <p:cNvCxnSpPr>
              <a:stCxn id="26" idx="1"/>
              <a:endCxn id="26" idx="5"/>
            </p:cNvCxnSpPr>
            <p:nvPr/>
          </p:nvCxnSpPr>
          <p:spPr>
            <a:xfrm>
              <a:off x="9805853" y="235487"/>
              <a:ext cx="193974" cy="1939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5C6ABC2-E71D-99B8-A9D1-C6145AAD6532}"/>
                </a:ext>
              </a:extLst>
            </p:cNvPr>
            <p:cNvCxnSpPr>
              <a:stCxn id="26" idx="3"/>
              <a:endCxn id="26" idx="7"/>
            </p:cNvCxnSpPr>
            <p:nvPr/>
          </p:nvCxnSpPr>
          <p:spPr>
            <a:xfrm flipV="1">
              <a:off x="9805853" y="235487"/>
              <a:ext cx="193974" cy="1939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097C7ED-F3F9-E3DC-5BC4-EE93202DBA40}"/>
              </a:ext>
            </a:extLst>
          </p:cNvPr>
          <p:cNvCxnSpPr/>
          <p:nvPr/>
        </p:nvCxnSpPr>
        <p:spPr>
          <a:xfrm>
            <a:off x="359265" y="4685783"/>
            <a:ext cx="44533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68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43"/>
    </mc:Choice>
    <mc:Fallback>
      <p:transition spd="slow" advTm="64543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856111-0623-3794-4796-D18C934B9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 Neural Network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AA5E7-6D97-95E2-7548-67C28A5F0C2C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E6DAB0E5-6E8A-F04B-A29C-0990BD28DFAC}" type="datetime1">
              <a:rPr lang="en-US" smtClean="0"/>
              <a:t>5/16/26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28CB9-9DDA-CD38-FE6F-975D74FA9A82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Benjamin Parpillon                                                     Smart Pixels: In-pixel AI for on-sensor data filtering                                                 FERMILAB-SLIDES-26-0068-ETD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504BD-D190-3BCB-CDD9-2040961F1EE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Google Shape;261;p27" title="Screenshot 2025-10-05 at 10.44.48.png">
            <a:extLst>
              <a:ext uri="{FF2B5EF4-FFF2-40B4-BE49-F238E27FC236}">
                <a16:creationId xmlns:a16="http://schemas.microsoft.com/office/drawing/2014/main" id="{1C019FA3-0AE9-A457-A8EE-DCFF68A1A19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612" y="4289085"/>
            <a:ext cx="1194625" cy="146195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2;p27">
            <a:extLst>
              <a:ext uri="{FF2B5EF4-FFF2-40B4-BE49-F238E27FC236}">
                <a16:creationId xmlns:a16="http://schemas.microsoft.com/office/drawing/2014/main" id="{410E0B28-56E8-50DA-8DBB-DFE99D6F6A98}"/>
              </a:ext>
            </a:extLst>
          </p:cNvPr>
          <p:cNvSpPr/>
          <p:nvPr/>
        </p:nvSpPr>
        <p:spPr>
          <a:xfrm>
            <a:off x="1542302" y="4560154"/>
            <a:ext cx="2737200" cy="919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oogle Shape;263;p27">
            <a:extLst>
              <a:ext uri="{FF2B5EF4-FFF2-40B4-BE49-F238E27FC236}">
                <a16:creationId xmlns:a16="http://schemas.microsoft.com/office/drawing/2014/main" id="{533D73C5-CEDE-02EB-1591-44BC10CBF9ED}"/>
              </a:ext>
            </a:extLst>
          </p:cNvPr>
          <p:cNvSpPr txBox="1"/>
          <p:nvPr/>
        </p:nvSpPr>
        <p:spPr>
          <a:xfrm>
            <a:off x="6094463" y="4310630"/>
            <a:ext cx="27258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r>
              <a:rPr lang="en" sz="1600" dirty="0" err="1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</a:t>
            </a:r>
            <a:r>
              <a:rPr lang="en" sz="1600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charge, pT &lt; 0.2 GeV</a:t>
            </a:r>
            <a:endParaRPr sz="1600" dirty="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EAAA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" sz="1600" dirty="0" err="1">
                <a:solidFill>
                  <a:srgbClr val="EAAA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</a:t>
            </a:r>
            <a:r>
              <a:rPr lang="en" sz="1600" dirty="0">
                <a:solidFill>
                  <a:srgbClr val="EAAA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charge, pT &lt; 0.2 GeV</a:t>
            </a:r>
            <a:endParaRPr sz="1600" dirty="0">
              <a:solidFill>
                <a:srgbClr val="EAAA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pT &gt; 0.2 GeV</a:t>
            </a:r>
            <a:endParaRPr sz="1600" dirty="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266;p27">
            <a:extLst>
              <a:ext uri="{FF2B5EF4-FFF2-40B4-BE49-F238E27FC236}">
                <a16:creationId xmlns:a16="http://schemas.microsoft.com/office/drawing/2014/main" id="{6A331912-69C6-61B7-1CAF-4EC6B3765EF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274" y="969737"/>
            <a:ext cx="3397935" cy="25484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67;p27">
            <a:extLst>
              <a:ext uri="{FF2B5EF4-FFF2-40B4-BE49-F238E27FC236}">
                <a16:creationId xmlns:a16="http://schemas.microsoft.com/office/drawing/2014/main" id="{EEBB4F47-AE0A-76E9-F077-D7E74E1D2599}"/>
              </a:ext>
            </a:extLst>
          </p:cNvPr>
          <p:cNvSpPr/>
          <p:nvPr/>
        </p:nvSpPr>
        <p:spPr>
          <a:xfrm>
            <a:off x="2982227" y="1766556"/>
            <a:ext cx="1144846" cy="1694001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" name="Google Shape;268;p27">
            <a:extLst>
              <a:ext uri="{FF2B5EF4-FFF2-40B4-BE49-F238E27FC236}">
                <a16:creationId xmlns:a16="http://schemas.microsoft.com/office/drawing/2014/main" id="{1D38497A-F3CC-5E1F-45AF-6BAD16B82A35}"/>
              </a:ext>
            </a:extLst>
          </p:cNvPr>
          <p:cNvCxnSpPr/>
          <p:nvPr/>
        </p:nvCxnSpPr>
        <p:spPr>
          <a:xfrm>
            <a:off x="2301423" y="2594094"/>
            <a:ext cx="5160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70;p27">
            <a:extLst>
              <a:ext uri="{FF2B5EF4-FFF2-40B4-BE49-F238E27FC236}">
                <a16:creationId xmlns:a16="http://schemas.microsoft.com/office/drawing/2014/main" id="{98503BDD-D5CC-87BA-E10D-1865301A1C94}"/>
              </a:ext>
            </a:extLst>
          </p:cNvPr>
          <p:cNvCxnSpPr>
            <a:cxnSpLocks/>
          </p:cNvCxnSpPr>
          <p:nvPr/>
        </p:nvCxnSpPr>
        <p:spPr>
          <a:xfrm flipV="1">
            <a:off x="1711814" y="1967319"/>
            <a:ext cx="1" cy="311791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Google Shape;272;p27">
            <a:extLst>
              <a:ext uri="{FF2B5EF4-FFF2-40B4-BE49-F238E27FC236}">
                <a16:creationId xmlns:a16="http://schemas.microsoft.com/office/drawing/2014/main" id="{A6BDBDF1-0F84-2ADB-1538-072535038AFE}"/>
              </a:ext>
            </a:extLst>
          </p:cNvPr>
          <p:cNvSpPr txBox="1"/>
          <p:nvPr/>
        </p:nvSpPr>
        <p:spPr>
          <a:xfrm>
            <a:off x="1711814" y="1911850"/>
            <a:ext cx="2838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∑</a:t>
            </a:r>
            <a:endParaRPr sz="1600" dirty="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Google Shape;273;p27">
            <a:extLst>
              <a:ext uri="{FF2B5EF4-FFF2-40B4-BE49-F238E27FC236}">
                <a16:creationId xmlns:a16="http://schemas.microsoft.com/office/drawing/2014/main" id="{F29800F0-F67B-7762-C91B-D099B7301B55}"/>
              </a:ext>
            </a:extLst>
          </p:cNvPr>
          <p:cNvSpPr txBox="1"/>
          <p:nvPr/>
        </p:nvSpPr>
        <p:spPr>
          <a:xfrm>
            <a:off x="1330399" y="4104365"/>
            <a:ext cx="3252600" cy="129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br>
              <a:rPr lang="en" dirty="0">
                <a:solidFill>
                  <a:srgbClr val="434343"/>
                </a:solidFill>
              </a:rPr>
            </a:br>
            <a:br>
              <a:rPr lang="en" dirty="0">
                <a:solidFill>
                  <a:srgbClr val="434343"/>
                </a:solidFill>
              </a:rPr>
            </a:br>
            <a:r>
              <a:rPr lang="en" dirty="0">
                <a:solidFill>
                  <a:srgbClr val="434343"/>
                </a:solidFill>
              </a:rPr>
              <a:t>16 X-projected cluster values </a:t>
            </a:r>
            <a:endParaRPr sz="2000" dirty="0">
              <a:solidFill>
                <a:srgbClr val="434343"/>
              </a:solidFill>
            </a:endParaRPr>
          </a:p>
        </p:txBody>
      </p:sp>
      <p:sp>
        <p:nvSpPr>
          <p:cNvPr id="20" name="Google Shape;274;p27">
            <a:extLst>
              <a:ext uri="{FF2B5EF4-FFF2-40B4-BE49-F238E27FC236}">
                <a16:creationId xmlns:a16="http://schemas.microsoft.com/office/drawing/2014/main" id="{03894290-F1AB-1FFC-31DA-BAECD2C6AB69}"/>
              </a:ext>
            </a:extLst>
          </p:cNvPr>
          <p:cNvSpPr/>
          <p:nvPr/>
        </p:nvSpPr>
        <p:spPr>
          <a:xfrm>
            <a:off x="4302564" y="4580554"/>
            <a:ext cx="356700" cy="8790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1" name="Google Shape;275;p27">
            <a:extLst>
              <a:ext uri="{FF2B5EF4-FFF2-40B4-BE49-F238E27FC236}">
                <a16:creationId xmlns:a16="http://schemas.microsoft.com/office/drawing/2014/main" id="{B19F7D06-29A2-0682-3D30-5686EBAEABDB}"/>
              </a:ext>
            </a:extLst>
          </p:cNvPr>
          <p:cNvCxnSpPr/>
          <p:nvPr/>
        </p:nvCxnSpPr>
        <p:spPr>
          <a:xfrm>
            <a:off x="5825791" y="4995720"/>
            <a:ext cx="461400" cy="240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" name="Google Shape;276;p27">
            <a:extLst>
              <a:ext uri="{FF2B5EF4-FFF2-40B4-BE49-F238E27FC236}">
                <a16:creationId xmlns:a16="http://schemas.microsoft.com/office/drawing/2014/main" id="{598A9DD2-F3E8-0E5F-F418-17EE91F69B22}"/>
              </a:ext>
            </a:extLst>
          </p:cNvPr>
          <p:cNvCxnSpPr/>
          <p:nvPr/>
        </p:nvCxnSpPr>
        <p:spPr>
          <a:xfrm>
            <a:off x="5825791" y="5159945"/>
            <a:ext cx="951300" cy="1176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277;p27">
            <a:extLst>
              <a:ext uri="{FF2B5EF4-FFF2-40B4-BE49-F238E27FC236}">
                <a16:creationId xmlns:a16="http://schemas.microsoft.com/office/drawing/2014/main" id="{AA90D63E-F24F-333F-2ED0-14C3ED0C65B8}"/>
              </a:ext>
            </a:extLst>
          </p:cNvPr>
          <p:cNvCxnSpPr/>
          <p:nvPr/>
        </p:nvCxnSpPr>
        <p:spPr>
          <a:xfrm rot="10800000" flipH="1">
            <a:off x="5820316" y="4804070"/>
            <a:ext cx="451500" cy="411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278;p27">
            <a:extLst>
              <a:ext uri="{FF2B5EF4-FFF2-40B4-BE49-F238E27FC236}">
                <a16:creationId xmlns:a16="http://schemas.microsoft.com/office/drawing/2014/main" id="{5B774D08-F1DC-E3C1-1F01-5D0E8B8EBF6B}"/>
              </a:ext>
            </a:extLst>
          </p:cNvPr>
          <p:cNvSpPr txBox="1"/>
          <p:nvPr/>
        </p:nvSpPr>
        <p:spPr>
          <a:xfrm>
            <a:off x="859975" y="3442077"/>
            <a:ext cx="1305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event display at 4 ns</a:t>
            </a:r>
            <a:endParaRPr sz="100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Google Shape;279;p27">
            <a:extLst>
              <a:ext uri="{FF2B5EF4-FFF2-40B4-BE49-F238E27FC236}">
                <a16:creationId xmlns:a16="http://schemas.microsoft.com/office/drawing/2014/main" id="{82814C28-0B56-767F-F4C1-C327D0DCB9CB}"/>
              </a:ext>
            </a:extLst>
          </p:cNvPr>
          <p:cNvSpPr/>
          <p:nvPr/>
        </p:nvSpPr>
        <p:spPr>
          <a:xfrm>
            <a:off x="6173841" y="4560154"/>
            <a:ext cx="2509200" cy="91980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80;p27">
            <a:extLst>
              <a:ext uri="{FF2B5EF4-FFF2-40B4-BE49-F238E27FC236}">
                <a16:creationId xmlns:a16="http://schemas.microsoft.com/office/drawing/2014/main" id="{D9FF8E0D-A8F8-B61D-7817-BB73B8E43188}"/>
              </a:ext>
            </a:extLst>
          </p:cNvPr>
          <p:cNvSpPr txBox="1"/>
          <p:nvPr/>
        </p:nvSpPr>
        <p:spPr>
          <a:xfrm>
            <a:off x="4171807" y="1792194"/>
            <a:ext cx="7161769" cy="16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dirty="0">
                <a:solidFill>
                  <a:srgbClr val="434343"/>
                </a:solidFill>
              </a:rPr>
            </a:br>
            <a:r>
              <a:rPr lang="en" dirty="0">
                <a:solidFill>
                  <a:srgbClr val="434343"/>
                </a:solidFill>
              </a:rPr>
              <a:t>Quantity of interest: </a:t>
            </a:r>
            <a:br>
              <a:rPr lang="en" dirty="0">
                <a:solidFill>
                  <a:srgbClr val="434343"/>
                </a:solidFill>
              </a:rPr>
            </a:br>
            <a:r>
              <a:rPr lang="en" dirty="0">
                <a:solidFill>
                  <a:srgbClr val="38761D"/>
                </a:solidFill>
              </a:rPr>
              <a:t>Cluster profile along Y</a:t>
            </a:r>
            <a:r>
              <a:rPr lang="en" dirty="0">
                <a:solidFill>
                  <a:srgbClr val="434343"/>
                </a:solidFill>
              </a:rPr>
              <a:t> (sum of charge values over pixel rows after 4 ns)</a:t>
            </a:r>
            <a:br>
              <a:rPr lang="en" dirty="0">
                <a:solidFill>
                  <a:srgbClr val="434343"/>
                </a:solidFill>
              </a:rPr>
            </a:br>
            <a:r>
              <a:rPr lang="en" dirty="0">
                <a:solidFill>
                  <a:srgbClr val="434343"/>
                </a:solidFill>
              </a:rPr>
              <a:t>Correlated with:</a:t>
            </a:r>
            <a:endParaRPr dirty="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dirty="0">
                <a:solidFill>
                  <a:srgbClr val="434343"/>
                </a:solidFill>
              </a:rPr>
              <a:t>y-position</a:t>
            </a:r>
            <a:endParaRPr dirty="0">
              <a:solidFill>
                <a:srgbClr val="43434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</a:pPr>
            <a:r>
              <a:rPr lang="en" dirty="0">
                <a:solidFill>
                  <a:srgbClr val="434343"/>
                </a:solidFill>
              </a:rPr>
              <a:t>incident particle’s pT</a:t>
            </a:r>
            <a:endParaRPr dirty="0">
              <a:solidFill>
                <a:srgbClr val="434343"/>
              </a:solidFill>
            </a:endParaRPr>
          </a:p>
        </p:txBody>
      </p:sp>
      <p:cxnSp>
        <p:nvCxnSpPr>
          <p:cNvPr id="27" name="Google Shape;283;p27">
            <a:extLst>
              <a:ext uri="{FF2B5EF4-FFF2-40B4-BE49-F238E27FC236}">
                <a16:creationId xmlns:a16="http://schemas.microsoft.com/office/drawing/2014/main" id="{C93CC9D7-C5E2-F8C3-4D7D-B7BFDFC868A5}"/>
              </a:ext>
            </a:extLst>
          </p:cNvPr>
          <p:cNvCxnSpPr>
            <a:cxnSpLocks/>
          </p:cNvCxnSpPr>
          <p:nvPr/>
        </p:nvCxnSpPr>
        <p:spPr>
          <a:xfrm>
            <a:off x="7531798" y="5362532"/>
            <a:ext cx="407367" cy="59081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" name="Google Shape;285;p27">
            <a:extLst>
              <a:ext uri="{FF2B5EF4-FFF2-40B4-BE49-F238E27FC236}">
                <a16:creationId xmlns:a16="http://schemas.microsoft.com/office/drawing/2014/main" id="{AD6A49B8-375D-9C9C-076A-D8E53184AB92}"/>
              </a:ext>
            </a:extLst>
          </p:cNvPr>
          <p:cNvSpPr txBox="1"/>
          <p:nvPr/>
        </p:nvSpPr>
        <p:spPr>
          <a:xfrm>
            <a:off x="1711814" y="4015805"/>
            <a:ext cx="2118000" cy="621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solidFill>
                  <a:srgbClr val="434343"/>
                </a:solidFill>
              </a:rPr>
              <a:t>16 input values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83" name="Google Shape;272;p27">
            <a:extLst>
              <a:ext uri="{FF2B5EF4-FFF2-40B4-BE49-F238E27FC236}">
                <a16:creationId xmlns:a16="http://schemas.microsoft.com/office/drawing/2014/main" id="{7C0649EB-5DCF-6E8C-7F40-52B6BDAC18B3}"/>
              </a:ext>
            </a:extLst>
          </p:cNvPr>
          <p:cNvSpPr txBox="1"/>
          <p:nvPr/>
        </p:nvSpPr>
        <p:spPr>
          <a:xfrm>
            <a:off x="2409927" y="2212572"/>
            <a:ext cx="2838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∑</a:t>
            </a:r>
            <a:endParaRPr sz="1600" dirty="0">
              <a:solidFill>
                <a:srgbClr val="4343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281;p27">
            <a:extLst>
              <a:ext uri="{FF2B5EF4-FFF2-40B4-BE49-F238E27FC236}">
                <a16:creationId xmlns:a16="http://schemas.microsoft.com/office/drawing/2014/main" id="{CA603A1C-B432-B644-41D0-F3391E5E25EC}"/>
              </a:ext>
            </a:extLst>
          </p:cNvPr>
          <p:cNvSpPr txBox="1"/>
          <p:nvPr/>
        </p:nvSpPr>
        <p:spPr>
          <a:xfrm>
            <a:off x="75982" y="5690770"/>
            <a:ext cx="79425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" sz="14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*The cluster shapes are dependent on global y-position of pixel sensors.</a:t>
            </a:r>
            <a:br>
              <a:rPr lang="en" sz="14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400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dirty="0"/>
              <a:t>Separate weights and biases are trained for different y-local regions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85" name="Google Shape;282;p27">
            <a:extLst>
              <a:ext uri="{FF2B5EF4-FFF2-40B4-BE49-F238E27FC236}">
                <a16:creationId xmlns:a16="http://schemas.microsoft.com/office/drawing/2014/main" id="{A1F2C237-1F80-EA66-6412-29D669C29309}"/>
              </a:ext>
            </a:extLst>
          </p:cNvPr>
          <p:cNvSpPr txBox="1"/>
          <p:nvPr/>
        </p:nvSpPr>
        <p:spPr>
          <a:xfrm>
            <a:off x="7428441" y="5941613"/>
            <a:ext cx="24117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Training hyper-parameter</a:t>
            </a:r>
            <a:endParaRPr sz="1600" dirty="0">
              <a:solidFill>
                <a:schemeClr val="dk2"/>
              </a:solidFill>
            </a:endParaRPr>
          </a:p>
        </p:txBody>
      </p:sp>
      <p:sp>
        <p:nvSpPr>
          <p:cNvPr id="87" name="Google Shape;284;p27">
            <a:extLst>
              <a:ext uri="{FF2B5EF4-FFF2-40B4-BE49-F238E27FC236}">
                <a16:creationId xmlns:a16="http://schemas.microsoft.com/office/drawing/2014/main" id="{FC264F10-E034-FA58-DAD6-DEA8DB92021F}"/>
              </a:ext>
            </a:extLst>
          </p:cNvPr>
          <p:cNvSpPr txBox="1"/>
          <p:nvPr/>
        </p:nvSpPr>
        <p:spPr>
          <a:xfrm>
            <a:off x="6253866" y="4067044"/>
            <a:ext cx="2193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434343"/>
                </a:solidFill>
              </a:rPr>
              <a:t>3 output classes</a:t>
            </a:r>
            <a:endParaRPr sz="1600" dirty="0">
              <a:solidFill>
                <a:schemeClr val="dk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C48128-C391-8521-0D66-05C87CAA8ABF}"/>
              </a:ext>
            </a:extLst>
          </p:cNvPr>
          <p:cNvGrpSpPr/>
          <p:nvPr/>
        </p:nvGrpSpPr>
        <p:grpSpPr>
          <a:xfrm>
            <a:off x="7916844" y="-143829"/>
            <a:ext cx="3946833" cy="2244613"/>
            <a:chOff x="7916844" y="-143829"/>
            <a:chExt cx="3946833" cy="2244613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9FA9F56-A61C-8CDC-792A-1D2835F548C8}"/>
                </a:ext>
              </a:extLst>
            </p:cNvPr>
            <p:cNvGrpSpPr/>
            <p:nvPr/>
          </p:nvGrpSpPr>
          <p:grpSpPr>
            <a:xfrm>
              <a:off x="7916844" y="-143829"/>
              <a:ext cx="3946833" cy="2244613"/>
              <a:chOff x="7916844" y="345689"/>
              <a:chExt cx="3946833" cy="2244613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CB8C5147-B1BF-CDF2-619A-B5771335BB2B}"/>
                  </a:ext>
                </a:extLst>
              </p:cNvPr>
              <p:cNvSpPr txBox="1"/>
              <p:nvPr/>
            </p:nvSpPr>
            <p:spPr>
              <a:xfrm>
                <a:off x="10040000" y="660031"/>
                <a:ext cx="182367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l" rtl="0">
                  <a:buNone/>
                </a:pPr>
                <a:r>
                  <a:rPr lang="en-US" sz="1800" b="1" i="0" u="none" strike="noStrike" dirty="0">
                    <a:solidFill>
                      <a:srgbClr val="595959"/>
                    </a:solidFill>
                    <a:effectLst/>
                    <a:latin typeface="Arial" panose="020B0604020202020204" pitchFamily="34" charset="0"/>
                  </a:rPr>
                  <a:t>B</a:t>
                </a:r>
                <a:r>
                  <a:rPr lang="en-US" sz="1800" b="0" i="0" u="none" strike="noStrike" dirty="0">
                    <a:solidFill>
                      <a:srgbClr val="595959"/>
                    </a:solidFill>
                    <a:effectLst/>
                    <a:latin typeface="Arial" panose="020B0604020202020204" pitchFamily="34" charset="0"/>
                  </a:rPr>
                  <a:t>=(3.8,0,0)T</a:t>
                </a:r>
                <a:endParaRPr lang="en-US" dirty="0"/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4B811711-C3FC-6CB5-A3D6-D2B64D992791}"/>
                  </a:ext>
                </a:extLst>
              </p:cNvPr>
              <p:cNvGrpSpPr/>
              <p:nvPr/>
            </p:nvGrpSpPr>
            <p:grpSpPr>
              <a:xfrm>
                <a:off x="7916844" y="345689"/>
                <a:ext cx="3416733" cy="2244613"/>
                <a:chOff x="7916844" y="345689"/>
                <a:chExt cx="3416733" cy="2244613"/>
              </a:xfrm>
            </p:grpSpPr>
            <p:pic>
              <p:nvPicPr>
                <p:cNvPr id="75" name="Picture 8">
                  <a:extLst>
                    <a:ext uri="{FF2B5EF4-FFF2-40B4-BE49-F238E27FC236}">
                      <a16:creationId xmlns:a16="http://schemas.microsoft.com/office/drawing/2014/main" id="{F2E3CB9C-3F95-2FE0-D074-5BD00439F7B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19033" y="838127"/>
                  <a:ext cx="2177460" cy="17521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A4F385CF-B544-6ED3-3B75-6109608887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765680" y="684832"/>
                  <a:ext cx="274320" cy="274320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6D96558B-3DE4-2AC1-B4F9-1860E0F817B0}"/>
                    </a:ext>
                  </a:extLst>
                </p:cNvPr>
                <p:cNvSpPr txBox="1"/>
                <p:nvPr/>
              </p:nvSpPr>
              <p:spPr>
                <a:xfrm>
                  <a:off x="8194178" y="345689"/>
                  <a:ext cx="1645963" cy="846386"/>
                </a:xfrm>
                <a:prstGeom prst="rect">
                  <a:avLst/>
                </a:prstGeom>
                <a:noFill/>
              </p:spPr>
              <p:txBody>
                <a:bodyPr wrap="none" lIns="365760" tIns="274320" rIns="365760" bIns="274320" rtlCol="0">
                  <a:spAutoFit/>
                </a:bodyPr>
                <a:lstStyle/>
                <a:p>
                  <a:pPr algn="ctr">
                    <a:spcAft>
                      <a:spcPts val="800"/>
                    </a:spcAft>
                  </a:pPr>
                  <a:r>
                    <a:rPr lang="en-US" sz="1900" dirty="0">
                      <a:solidFill>
                        <a:schemeClr val="tx2">
                          <a:lumMod val="50000"/>
                          <a:lumOff val="50000"/>
                        </a:schemeClr>
                      </a:solidFill>
                      <a:latin typeface="Helvetica" pitchFamily="2" charset="0"/>
                    </a:rPr>
                    <a:t>High pT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691DC4D1-63EC-39AB-3C41-1CCEA652090F}"/>
                    </a:ext>
                  </a:extLst>
                </p:cNvPr>
                <p:cNvSpPr txBox="1"/>
                <p:nvPr/>
              </p:nvSpPr>
              <p:spPr>
                <a:xfrm>
                  <a:off x="7916844" y="1431826"/>
                  <a:ext cx="1764586" cy="1046440"/>
                </a:xfrm>
                <a:prstGeom prst="rect">
                  <a:avLst/>
                </a:prstGeom>
                <a:noFill/>
              </p:spPr>
              <p:txBody>
                <a:bodyPr wrap="none" lIns="365760" tIns="274320" rIns="365760" bIns="274320" rtlCol="0">
                  <a:spAutoFit/>
                </a:bodyPr>
                <a:lstStyle/>
                <a:p>
                  <a:pPr algn="ctr"/>
                  <a:r>
                    <a:rPr lang="en-US" sz="1600" i="1" dirty="0">
                      <a:solidFill>
                        <a:srgbClr val="FED141"/>
                      </a:solidFill>
                      <a:latin typeface="Helvetica" pitchFamily="2" charset="0"/>
                    </a:rPr>
                    <a:t>low pT</a:t>
                  </a:r>
                </a:p>
                <a:p>
                  <a:pPr algn="ctr"/>
                  <a:r>
                    <a:rPr lang="en-US" sz="1600" i="1" dirty="0">
                      <a:solidFill>
                        <a:srgbClr val="FED141"/>
                      </a:solidFill>
                      <a:latin typeface="Helvetica" pitchFamily="2" charset="0"/>
                    </a:rPr>
                    <a:t>-ve charge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FCBA3855-AB76-AC06-7E72-CE4AF7B07F64}"/>
                    </a:ext>
                  </a:extLst>
                </p:cNvPr>
                <p:cNvSpPr txBox="1"/>
                <p:nvPr/>
              </p:nvSpPr>
              <p:spPr>
                <a:xfrm>
                  <a:off x="9573800" y="1418838"/>
                  <a:ext cx="1759777" cy="1046440"/>
                </a:xfrm>
                <a:prstGeom prst="rect">
                  <a:avLst/>
                </a:prstGeom>
                <a:noFill/>
              </p:spPr>
              <p:txBody>
                <a:bodyPr wrap="none" lIns="365760" tIns="274320" rIns="365760" bIns="274320" rtlCol="0">
                  <a:spAutoFit/>
                </a:bodyPr>
                <a:lstStyle/>
                <a:p>
                  <a:pPr algn="ctr"/>
                  <a:r>
                    <a:rPr lang="en-US" sz="1600" i="1" dirty="0">
                      <a:solidFill>
                        <a:srgbClr val="FF0000"/>
                      </a:solidFill>
                      <a:latin typeface="Helvetica" pitchFamily="2" charset="0"/>
                    </a:rPr>
                    <a:t>low pT</a:t>
                  </a:r>
                </a:p>
                <a:p>
                  <a:pPr algn="ctr"/>
                  <a:r>
                    <a:rPr lang="en-US" sz="1600" i="1" dirty="0">
                      <a:solidFill>
                        <a:srgbClr val="FF0000"/>
                      </a:solidFill>
                      <a:latin typeface="Helvetica" pitchFamily="2" charset="0"/>
                    </a:rPr>
                    <a:t>+ve charge</a:t>
                  </a:r>
                </a:p>
              </p:txBody>
            </p:sp>
          </p:grpSp>
        </p:grp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FD40F2E-2166-3789-EF2D-BB9162EB14DC}"/>
                </a:ext>
              </a:extLst>
            </p:cNvPr>
            <p:cNvCxnSpPr>
              <a:stCxn id="80" idx="1"/>
              <a:endCxn id="80" idx="5"/>
            </p:cNvCxnSpPr>
            <p:nvPr/>
          </p:nvCxnSpPr>
          <p:spPr>
            <a:xfrm>
              <a:off x="9805853" y="235487"/>
              <a:ext cx="193974" cy="1939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A26D991-9CCE-5D1B-CB7C-E34D7F7D287F}"/>
                </a:ext>
              </a:extLst>
            </p:cNvPr>
            <p:cNvCxnSpPr>
              <a:stCxn id="80" idx="3"/>
              <a:endCxn id="80" idx="7"/>
            </p:cNvCxnSpPr>
            <p:nvPr/>
          </p:nvCxnSpPr>
          <p:spPr>
            <a:xfrm flipV="1">
              <a:off x="9805853" y="235487"/>
              <a:ext cx="193974" cy="19397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388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70"/>
    </mc:Choice>
    <mc:Fallback>
      <p:transition spd="slow" advTm="53370"/>
    </mc:Fallback>
  </mc:AlternateContent>
</p:sld>
</file>

<file path=ppt/theme/theme1.xml><?xml version="1.0" encoding="utf-8"?>
<a:theme xmlns:a="http://schemas.openxmlformats.org/drawingml/2006/main" name="Content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E08E9805-09EA-E442-BC7A-39F9B35BE742}"/>
    </a:ext>
  </a:extLst>
</a:theme>
</file>

<file path=ppt/theme/theme2.xml><?xml version="1.0" encoding="utf-8"?>
<a:theme xmlns:a="http://schemas.openxmlformats.org/drawingml/2006/main" name="Section Title and Agenda Slides">
  <a:themeElements>
    <a:clrScheme name="Fermilab Palette">
      <a:dk1>
        <a:srgbClr val="343A40"/>
      </a:dk1>
      <a:lt1>
        <a:srgbClr val="FFFFFF"/>
      </a:lt1>
      <a:dk2>
        <a:srgbClr val="002855"/>
      </a:dk2>
      <a:lt2>
        <a:srgbClr val="EAEBEA"/>
      </a:lt2>
      <a:accent1>
        <a:srgbClr val="004C97"/>
      </a:accent1>
      <a:accent2>
        <a:srgbClr val="2B8282"/>
      </a:accent2>
      <a:accent3>
        <a:srgbClr val="33B9B5"/>
      </a:accent3>
      <a:accent4>
        <a:srgbClr val="CB6015"/>
      </a:accent4>
      <a:accent5>
        <a:srgbClr val="F68D2E"/>
      </a:accent5>
      <a:accent6>
        <a:srgbClr val="AF272F"/>
      </a:accent6>
      <a:hlink>
        <a:srgbClr val="004C97"/>
      </a:hlink>
      <a:folHlink>
        <a:srgbClr val="004C9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accent1"/>
        </a:solidFill>
      </a:spPr>
      <a:bodyPr wrap="square" lIns="365760" tIns="274320" rIns="365760" bIns="274320" rtlCol="0">
        <a:spAutoFit/>
      </a:bodyPr>
      <a:lstStyle>
        <a:defPPr algn="ctr">
          <a:spcAft>
            <a:spcPts val="800"/>
          </a:spcAft>
          <a:defRPr sz="1900" b="1" dirty="0" smtClean="0">
            <a:solidFill>
              <a:schemeClr val="bg1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-Slide-Deck-Tempate_4.2025_Light" id="{4117714B-0F1D-FE4E-83D7-6E0F2E80C71C}" vid="{1B434EB7-C851-D64F-B5FB-282E00DDE6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Content Slides</Template>
  <TotalTime>19645</TotalTime>
  <Words>2785</Words>
  <Application>Microsoft Macintosh PowerPoint</Application>
  <PresentationFormat>Widescreen</PresentationFormat>
  <Paragraphs>597</Paragraphs>
  <Slides>43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-webkit-standard</vt:lpstr>
      <vt:lpstr>Aptos</vt:lpstr>
      <vt:lpstr>Arial</vt:lpstr>
      <vt:lpstr>Calibri</vt:lpstr>
      <vt:lpstr>Cambria Math</vt:lpstr>
      <vt:lpstr>Courier New</vt:lpstr>
      <vt:lpstr>Helvetica</vt:lpstr>
      <vt:lpstr>Helvetica Neue</vt:lpstr>
      <vt:lpstr>Liberation Sans</vt:lpstr>
      <vt:lpstr>Symbol</vt:lpstr>
      <vt:lpstr>Wingdings</vt:lpstr>
      <vt:lpstr>Content Slides</vt:lpstr>
      <vt:lpstr>Section Title and Agenda Slides</vt:lpstr>
      <vt:lpstr>Smartpixels: In-pixel AI for on-sensor data filtering</vt:lpstr>
      <vt:lpstr>Agenda</vt:lpstr>
      <vt:lpstr>Physics Motivation</vt:lpstr>
      <vt:lpstr>Silicon Pixel Detectors</vt:lpstr>
      <vt:lpstr>Case Study</vt:lpstr>
      <vt:lpstr>High Level Proposed System</vt:lpstr>
      <vt:lpstr>Filtering Machine Learning</vt:lpstr>
      <vt:lpstr>Clusters Properties</vt:lpstr>
      <vt:lpstr>Filtering Neural Network</vt:lpstr>
      <vt:lpstr>First Step: pT Filter at Full Precision</vt:lpstr>
      <vt:lpstr>Digitization And Simulated Performance</vt:lpstr>
      <vt:lpstr>Training Data: Simulation</vt:lpstr>
      <vt:lpstr>Front-End Implementation</vt:lpstr>
      <vt:lpstr>Front-End Pixel Architecture: Synchronous ADC</vt:lpstr>
      <vt:lpstr>Implementable Network</vt:lpstr>
      <vt:lpstr>First Smartpixels Tapeout With Network</vt:lpstr>
      <vt:lpstr>Test Result</vt:lpstr>
      <vt:lpstr>First Prototype</vt:lpstr>
      <vt:lpstr>ASIC Test Stand</vt:lpstr>
      <vt:lpstr>Threshold Dispersion Characterization</vt:lpstr>
      <vt:lpstr>Characterization Non-Idealities Identified</vt:lpstr>
      <vt:lpstr>Characterization Non-Idealities Identified</vt:lpstr>
      <vt:lpstr>Measured Classification Performance</vt:lpstr>
      <vt:lpstr>Measured Classification Performance</vt:lpstr>
      <vt:lpstr>Measured Classification Performance</vt:lpstr>
      <vt:lpstr>Promises On Noise Retraining</vt:lpstr>
      <vt:lpstr>Performance at Room Temperature</vt:lpstr>
      <vt:lpstr>Incoming Test: Radiation Damage Correction</vt:lpstr>
      <vt:lpstr>Status And Next Steps</vt:lpstr>
      <vt:lpstr>Future Dataset Productions </vt:lpstr>
      <vt:lpstr>VIZARD 2026</vt:lpstr>
      <vt:lpstr>3D chip tapeout</vt:lpstr>
      <vt:lpstr>Codesign Flow </vt:lpstr>
      <vt:lpstr>The Smartpixels Team</vt:lpstr>
      <vt:lpstr>Backup</vt:lpstr>
      <vt:lpstr>Smartpixel In The Trigger</vt:lpstr>
      <vt:lpstr>Filtering neural network: performance metrics</vt:lpstr>
      <vt:lpstr>Data reduction</vt:lpstr>
      <vt:lpstr>CSA schematic</vt:lpstr>
      <vt:lpstr>Comparator Schematic and AZ Modes</vt:lpstr>
      <vt:lpstr>Future Dataset productions </vt:lpstr>
      <vt:lpstr>CNN approach - Feature Regression Network</vt:lpstr>
      <vt:lpstr>Test Setup 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Benjamin Parpillon</dc:creator>
  <cp:lastModifiedBy>Parpillon, Benjamin</cp:lastModifiedBy>
  <cp:revision>430</cp:revision>
  <dcterms:created xsi:type="dcterms:W3CDTF">2026-05-02T23:48:10Z</dcterms:created>
  <dcterms:modified xsi:type="dcterms:W3CDTF">2026-05-20T05:18:19Z</dcterms:modified>
</cp:coreProperties>
</file>